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8" r:id="rId2"/>
    <p:sldId id="259" r:id="rId3"/>
    <p:sldId id="256" r:id="rId4"/>
    <p:sldId id="257" r:id="rId5"/>
    <p:sldId id="272" r:id="rId6"/>
    <p:sldId id="260" r:id="rId7"/>
    <p:sldId id="262" r:id="rId8"/>
    <p:sldId id="261" r:id="rId9"/>
    <p:sldId id="263" r:id="rId10"/>
    <p:sldId id="264" r:id="rId11"/>
    <p:sldId id="267" r:id="rId12"/>
    <p:sldId id="270" r:id="rId13"/>
    <p:sldId id="271" r:id="rId14"/>
    <p:sldId id="273" r:id="rId15"/>
    <p:sldId id="266" r:id="rId16"/>
    <p:sldId id="265" r:id="rId17"/>
    <p:sldId id="268" r:id="rId18"/>
    <p:sldId id="269" r:id="rId19"/>
    <p:sldId id="274" r:id="rId20"/>
    <p:sldId id="277" r:id="rId21"/>
    <p:sldId id="278" r:id="rId22"/>
    <p:sldId id="275" r:id="rId23"/>
    <p:sldId id="284" r:id="rId24"/>
    <p:sldId id="276" r:id="rId25"/>
    <p:sldId id="279" r:id="rId26"/>
    <p:sldId id="280" r:id="rId27"/>
    <p:sldId id="281" r:id="rId28"/>
    <p:sldId id="290" r:id="rId29"/>
    <p:sldId id="283" r:id="rId30"/>
    <p:sldId id="292"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Fletcher" initials="JF" lastIdx="1" clrIdx="0">
    <p:extLst>
      <p:ext uri="{19B8F6BF-5375-455C-9EA6-DF929625EA0E}">
        <p15:presenceInfo xmlns:p15="http://schemas.microsoft.com/office/powerpoint/2012/main" userId="S-1-5-21-1796170148-1336507817-142223018-22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66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6370" autoAdjust="0"/>
  </p:normalViewPr>
  <p:slideViewPr>
    <p:cSldViewPr>
      <p:cViewPr varScale="1">
        <p:scale>
          <a:sx n="109" d="100"/>
          <a:sy n="109" d="100"/>
        </p:scale>
        <p:origin x="1320" y="96"/>
      </p:cViewPr>
      <p:guideLst>
        <p:guide orient="horz" pos="2160"/>
        <p:guide pos="2880"/>
      </p:guideLst>
    </p:cSldViewPr>
  </p:slideViewPr>
  <p:outlineViewPr>
    <p:cViewPr>
      <p:scale>
        <a:sx n="33" d="100"/>
        <a:sy n="33" d="100"/>
      </p:scale>
      <p:origin x="0" y="-68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27T12:07:25.377" idx="1">
    <p:pos x="10" y="10"/>
    <p:text>Change to using live website here, assuming of course it is responsive.</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DD8A1-9258-4854-8FCE-B154E0781E88}" type="datetimeFigureOut">
              <a:rPr lang="en-US" smtClean="0"/>
              <a:t>10/19/2023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48F73-7949-49C2-A10F-56FF4BE90F20}" type="slidenum">
              <a:rPr lang="en-US" smtClean="0"/>
              <a:t>‹#›</a:t>
            </a:fld>
            <a:endParaRPr lang="en-US"/>
          </a:p>
        </p:txBody>
      </p:sp>
    </p:spTree>
    <p:extLst>
      <p:ext uri="{BB962C8B-B14F-4D97-AF65-F5344CB8AC3E}">
        <p14:creationId xmlns:p14="http://schemas.microsoft.com/office/powerpoint/2010/main" val="30133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difficulties of so-called interpretation arise when the Legislature has had no meaning at all; when the question which is raised on the statute</a:t>
            </a:r>
            <a:r>
              <a:rPr lang="en-US" baseline="0" dirty="0"/>
              <a:t> never occurred to it; when what the judges have to do is, not to determine what the Legislature did mean on a point which was present to its mind, but to guess what it would have intended on a point not present to its mind, if the point had been present.”  -John Chipman Gray, </a:t>
            </a:r>
            <a:r>
              <a:rPr lang="en-US" i="1" baseline="0" dirty="0"/>
              <a:t>The Nature and Sources of the Law</a:t>
            </a:r>
            <a:r>
              <a:rPr lang="en-US" i="0" baseline="0" dirty="0"/>
              <a:t>, 173 (2</a:t>
            </a:r>
            <a:r>
              <a:rPr lang="en-US" i="0" baseline="30000" dirty="0"/>
              <a:t>nd</a:t>
            </a:r>
            <a:r>
              <a:rPr lang="en-US" i="0" baseline="0" dirty="0"/>
              <a:t> ed. 1972)</a:t>
            </a:r>
            <a:endParaRPr lang="en-US" dirty="0"/>
          </a:p>
        </p:txBody>
      </p:sp>
      <p:sp>
        <p:nvSpPr>
          <p:cNvPr id="4" name="Slide Number Placeholder 3"/>
          <p:cNvSpPr>
            <a:spLocks noGrp="1"/>
          </p:cNvSpPr>
          <p:nvPr>
            <p:ph type="sldNum" sz="quarter" idx="10"/>
          </p:nvPr>
        </p:nvSpPr>
        <p:spPr/>
        <p:txBody>
          <a:bodyPr/>
          <a:lstStyle/>
          <a:p>
            <a:fld id="{6E048F73-7949-49C2-A10F-56FF4BE90F20}" type="slidenum">
              <a:rPr lang="en-US" smtClean="0"/>
              <a:t>14</a:t>
            </a:fld>
            <a:endParaRPr lang="en-US"/>
          </a:p>
        </p:txBody>
      </p:sp>
    </p:spTree>
    <p:extLst>
      <p:ext uri="{BB962C8B-B14F-4D97-AF65-F5344CB8AC3E}">
        <p14:creationId xmlns:p14="http://schemas.microsoft.com/office/powerpoint/2010/main" val="362081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search function was broken while updating, so this placeholder from a prior training will have to do.</a:t>
            </a:r>
          </a:p>
        </p:txBody>
      </p:sp>
      <p:sp>
        <p:nvSpPr>
          <p:cNvPr id="4" name="Slide Number Placeholder 3"/>
          <p:cNvSpPr>
            <a:spLocks noGrp="1"/>
          </p:cNvSpPr>
          <p:nvPr>
            <p:ph type="sldNum" sz="quarter" idx="5"/>
          </p:nvPr>
        </p:nvSpPr>
        <p:spPr/>
        <p:txBody>
          <a:bodyPr/>
          <a:lstStyle/>
          <a:p>
            <a:fld id="{6E048F73-7949-49C2-A10F-56FF4BE90F20}" type="slidenum">
              <a:rPr lang="en-US" smtClean="0"/>
              <a:t>17</a:t>
            </a:fld>
            <a:endParaRPr lang="en-US"/>
          </a:p>
        </p:txBody>
      </p:sp>
    </p:spTree>
    <p:extLst>
      <p:ext uri="{BB962C8B-B14F-4D97-AF65-F5344CB8AC3E}">
        <p14:creationId xmlns:p14="http://schemas.microsoft.com/office/powerpoint/2010/main" val="72151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48F73-7949-49C2-A10F-56FF4BE90F20}" type="slidenum">
              <a:rPr lang="en-US" smtClean="0"/>
              <a:t>18</a:t>
            </a:fld>
            <a:endParaRPr lang="en-US"/>
          </a:p>
        </p:txBody>
      </p:sp>
    </p:spTree>
    <p:extLst>
      <p:ext uri="{BB962C8B-B14F-4D97-AF65-F5344CB8AC3E}">
        <p14:creationId xmlns:p14="http://schemas.microsoft.com/office/powerpoint/2010/main" val="2610247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4CE72A-57D8-4C69-8A9F-0E3F76D4A67C}" type="datetimeFigureOut">
              <a:rPr lang="en-US" smtClean="0"/>
              <a:t>10/19/2023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A9293-D645-40C2-BE13-C0628A034C54}"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CE72A-57D8-4C69-8A9F-0E3F76D4A67C}" type="datetimeFigureOut">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14CE72A-57D8-4C69-8A9F-0E3F76D4A67C}"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14CE72A-57D8-4C69-8A9F-0E3F76D4A67C}" type="datetimeFigureOut">
              <a:rPr lang="en-US" smtClean="0"/>
              <a:t>10/19/2023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BA9293-D645-40C2-BE13-C0628A034C54}"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4CE72A-57D8-4C69-8A9F-0E3F76D4A67C}" type="datetimeFigureOut">
              <a:rPr lang="en-US" smtClean="0"/>
              <a:t>10/19/2023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BA9293-D645-40C2-BE13-C0628A034C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A1E6-EC80-45D9-A138-1048882A63E5}"/>
              </a:ext>
            </a:extLst>
          </p:cNvPr>
          <p:cNvSpPr>
            <a:spLocks noGrp="1"/>
          </p:cNvSpPr>
          <p:nvPr>
            <p:ph type="ctrTitle"/>
          </p:nvPr>
        </p:nvSpPr>
        <p:spPr/>
        <p:txBody>
          <a:bodyPr>
            <a:normAutofit fontScale="90000"/>
          </a:bodyPr>
          <a:lstStyle/>
          <a:p>
            <a:r>
              <a:rPr lang="en-US" dirty="0"/>
              <a:t>Researching Legislative History of Alaska Statutes &amp; Using Library Resources </a:t>
            </a:r>
          </a:p>
        </p:txBody>
      </p:sp>
      <p:sp>
        <p:nvSpPr>
          <p:cNvPr id="3" name="Subtitle 2">
            <a:extLst>
              <a:ext uri="{FF2B5EF4-FFF2-40B4-BE49-F238E27FC236}">
                <a16:creationId xmlns:a16="http://schemas.microsoft.com/office/drawing/2014/main" id="{1F623880-6384-47ED-8EE5-F0C8C940FDD6}"/>
              </a:ext>
            </a:extLst>
          </p:cNvPr>
          <p:cNvSpPr>
            <a:spLocks noGrp="1"/>
          </p:cNvSpPr>
          <p:nvPr>
            <p:ph type="subTitle" idx="1"/>
          </p:nvPr>
        </p:nvSpPr>
        <p:spPr/>
        <p:txBody>
          <a:bodyPr/>
          <a:lstStyle/>
          <a:p>
            <a:r>
              <a:rPr lang="en-US" dirty="0"/>
              <a:t>Oct. 20, 2023</a:t>
            </a:r>
          </a:p>
        </p:txBody>
      </p:sp>
    </p:spTree>
    <p:extLst>
      <p:ext uri="{BB962C8B-B14F-4D97-AF65-F5344CB8AC3E}">
        <p14:creationId xmlns:p14="http://schemas.microsoft.com/office/powerpoint/2010/main" val="1719407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F201D-6427-42B5-8E81-D9D52BF0FFDF}"/>
              </a:ext>
            </a:extLst>
          </p:cNvPr>
          <p:cNvSpPr>
            <a:spLocks noGrp="1"/>
          </p:cNvSpPr>
          <p:nvPr>
            <p:ph idx="1"/>
          </p:nvPr>
        </p:nvSpPr>
        <p:spPr/>
        <p:txBody>
          <a:bodyPr>
            <a:normAutofit fontScale="92500" lnSpcReduction="10000"/>
          </a:bodyPr>
          <a:lstStyle/>
          <a:p>
            <a:r>
              <a:rPr lang="en-US" dirty="0"/>
              <a:t>Please be as precise as possible.  </a:t>
            </a:r>
          </a:p>
          <a:p>
            <a:pPr lvl="1"/>
            <a:r>
              <a:rPr lang="en-US" dirty="0"/>
              <a:t>There is a huge difference between requesting a complete legislative history of AS 43.55.011, Oil and gas production tax… and focusing on the meaning of “BTU equivalent barrel”, or the enactment and amendments to subsection (k).</a:t>
            </a:r>
          </a:p>
          <a:p>
            <a:pPr lvl="1"/>
            <a:r>
              <a:rPr lang="en-US" dirty="0"/>
              <a:t>This can also keep us from overwhelming you with information.</a:t>
            </a:r>
          </a:p>
          <a:p>
            <a:r>
              <a:rPr lang="en-US" dirty="0"/>
              <a:t>Please provide deadlines, so we can prioritize.</a:t>
            </a:r>
          </a:p>
          <a:p>
            <a:pPr lvl="1"/>
            <a:r>
              <a:rPr lang="en-US" dirty="0"/>
              <a:t>Being proactive is much better than requesting information the day before a filing deadline.</a:t>
            </a:r>
          </a:p>
          <a:p>
            <a:r>
              <a:rPr lang="en-US" dirty="0"/>
              <a:t>We recognize both of these are not always feasible.</a:t>
            </a:r>
          </a:p>
          <a:p>
            <a:pPr lvl="1"/>
            <a:endParaRPr lang="en-US" dirty="0"/>
          </a:p>
        </p:txBody>
      </p:sp>
      <p:sp>
        <p:nvSpPr>
          <p:cNvPr id="3" name="Title 2">
            <a:extLst>
              <a:ext uri="{FF2B5EF4-FFF2-40B4-BE49-F238E27FC236}">
                <a16:creationId xmlns:a16="http://schemas.microsoft.com/office/drawing/2014/main" id="{F7FBE2A5-E5BB-461C-B538-CF3EA6DC25CF}"/>
              </a:ext>
            </a:extLst>
          </p:cNvPr>
          <p:cNvSpPr>
            <a:spLocks noGrp="1"/>
          </p:cNvSpPr>
          <p:nvPr>
            <p:ph type="title"/>
          </p:nvPr>
        </p:nvSpPr>
        <p:spPr/>
        <p:txBody>
          <a:bodyPr/>
          <a:lstStyle/>
          <a:p>
            <a:r>
              <a:rPr lang="en-US" dirty="0"/>
              <a:t>When requesting materials…</a:t>
            </a:r>
          </a:p>
        </p:txBody>
      </p:sp>
    </p:spTree>
    <p:extLst>
      <p:ext uri="{BB962C8B-B14F-4D97-AF65-F5344CB8AC3E}">
        <p14:creationId xmlns:p14="http://schemas.microsoft.com/office/powerpoint/2010/main" val="339795732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43F5E-9336-4105-BC52-406A9303F574}"/>
              </a:ext>
            </a:extLst>
          </p:cNvPr>
          <p:cNvSpPr>
            <a:spLocks noGrp="1"/>
          </p:cNvSpPr>
          <p:nvPr>
            <p:ph idx="1"/>
          </p:nvPr>
        </p:nvSpPr>
        <p:spPr/>
        <p:txBody>
          <a:bodyPr>
            <a:normAutofit fontScale="85000" lnSpcReduction="20000"/>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Brown, Frederic. </a:t>
            </a:r>
            <a:r>
              <a:rPr lang="en-US" i="1" dirty="0"/>
              <a:t>Sources of the Alaska and Oregon Codes</a:t>
            </a:r>
            <a:r>
              <a:rPr lang="en-US" dirty="0"/>
              <a:t>.  2 UCLA-Alaska Law Review 15 &amp; 87. (Useful for background)</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a:p>
            <a:r>
              <a:rPr lang="en-US" dirty="0"/>
              <a:t>Alaska court system training materials show up in Google searches….</a:t>
            </a:r>
          </a:p>
          <a:p>
            <a:endParaRPr lang="en-US" i="1" dirty="0"/>
          </a:p>
        </p:txBody>
      </p:sp>
      <p:sp>
        <p:nvSpPr>
          <p:cNvPr id="3" name="Title 2">
            <a:extLst>
              <a:ext uri="{FF2B5EF4-FFF2-40B4-BE49-F238E27FC236}">
                <a16:creationId xmlns:a16="http://schemas.microsoft.com/office/drawing/2014/main" id="{ACD93FF2-6DF6-484D-A1F3-5CA5C7015755}"/>
              </a:ext>
            </a:extLst>
          </p:cNvPr>
          <p:cNvSpPr>
            <a:spLocks noGrp="1"/>
          </p:cNvSpPr>
          <p:nvPr>
            <p:ph type="title"/>
          </p:nvPr>
        </p:nvSpPr>
        <p:spPr/>
        <p:txBody>
          <a:bodyPr>
            <a:normAutofit fontScale="90000"/>
          </a:bodyPr>
          <a:lstStyle/>
          <a:p>
            <a:r>
              <a:rPr lang="en-US" dirty="0"/>
              <a:t>Additional Training/Interesting Resources</a:t>
            </a:r>
          </a:p>
        </p:txBody>
      </p:sp>
    </p:spTree>
    <p:extLst>
      <p:ext uri="{BB962C8B-B14F-4D97-AF65-F5344CB8AC3E}">
        <p14:creationId xmlns:p14="http://schemas.microsoft.com/office/powerpoint/2010/main" val="185690445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4DBC-FA63-4B6D-9D6F-6603B2432986}"/>
              </a:ext>
            </a:extLst>
          </p:cNvPr>
          <p:cNvSpPr>
            <a:spLocks noGrp="1"/>
          </p:cNvSpPr>
          <p:nvPr>
            <p:ph type="ctrTitle"/>
          </p:nvPr>
        </p:nvSpPr>
        <p:spPr/>
        <p:txBody>
          <a:bodyPr/>
          <a:lstStyle/>
          <a:p>
            <a:r>
              <a:rPr lang="en-US" dirty="0"/>
              <a:t>Legislative History Research</a:t>
            </a:r>
          </a:p>
        </p:txBody>
      </p:sp>
      <p:sp>
        <p:nvSpPr>
          <p:cNvPr id="3" name="Subtitle 2">
            <a:extLst>
              <a:ext uri="{FF2B5EF4-FFF2-40B4-BE49-F238E27FC236}">
                <a16:creationId xmlns:a16="http://schemas.microsoft.com/office/drawing/2014/main" id="{8709848F-BB37-4522-B83A-83F07C33A0E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18170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869D2-3230-4809-B66B-6E09EB1085E7}"/>
              </a:ext>
            </a:extLst>
          </p:cNvPr>
          <p:cNvSpPr>
            <a:spLocks noGrp="1"/>
          </p:cNvSpPr>
          <p:nvPr>
            <p:ph idx="1"/>
          </p:nvPr>
        </p:nvSpPr>
        <p:spPr>
          <a:xfrm>
            <a:off x="457200" y="1481328"/>
            <a:ext cx="8229600" cy="4525963"/>
          </a:xfrm>
        </p:spPr>
        <p:txBody>
          <a:bodyPr/>
          <a:lstStyle/>
          <a:p>
            <a:r>
              <a:rPr lang="en-US" dirty="0"/>
              <a:t>Topic -&gt; statute -&gt; session law -&gt; bill -&gt; bill history -&gt; bill versions -&gt; journals -&gt; committee materials -&gt; everything else.</a:t>
            </a:r>
          </a:p>
          <a:p>
            <a:pPr lvl="1"/>
            <a:r>
              <a:rPr lang="en-US" dirty="0"/>
              <a:t>Expect branching at every step.</a:t>
            </a:r>
          </a:p>
          <a:p>
            <a:pPr lvl="1"/>
            <a:r>
              <a:rPr lang="en-US" dirty="0"/>
              <a:t>Repeat until exhausted.</a:t>
            </a:r>
          </a:p>
          <a:p>
            <a:pPr lvl="1"/>
            <a:r>
              <a:rPr lang="en-US" dirty="0"/>
              <a:t>Watch out for complications…</a:t>
            </a:r>
          </a:p>
          <a:p>
            <a:endParaRPr lang="en-US" dirty="0"/>
          </a:p>
        </p:txBody>
      </p:sp>
      <p:sp>
        <p:nvSpPr>
          <p:cNvPr id="3" name="Title 2">
            <a:extLst>
              <a:ext uri="{FF2B5EF4-FFF2-40B4-BE49-F238E27FC236}">
                <a16:creationId xmlns:a16="http://schemas.microsoft.com/office/drawing/2014/main" id="{00D8716C-4D0F-4AB7-A1EE-748E64212686}"/>
              </a:ext>
            </a:extLst>
          </p:cNvPr>
          <p:cNvSpPr>
            <a:spLocks noGrp="1"/>
          </p:cNvSpPr>
          <p:nvPr>
            <p:ph type="title"/>
          </p:nvPr>
        </p:nvSpPr>
        <p:spPr/>
        <p:txBody>
          <a:bodyPr/>
          <a:lstStyle/>
          <a:p>
            <a:r>
              <a:rPr lang="en-US" dirty="0"/>
              <a:t>Process (Procedural Viewpoint)</a:t>
            </a:r>
          </a:p>
        </p:txBody>
      </p:sp>
    </p:spTree>
    <p:extLst>
      <p:ext uri="{BB962C8B-B14F-4D97-AF65-F5344CB8AC3E}">
        <p14:creationId xmlns:p14="http://schemas.microsoft.com/office/powerpoint/2010/main" val="289871295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03AA0-857C-4B17-9D1F-E2F9F0161080}"/>
              </a:ext>
            </a:extLst>
          </p:cNvPr>
          <p:cNvSpPr>
            <a:spLocks noGrp="1"/>
          </p:cNvSpPr>
          <p:nvPr>
            <p:ph idx="1"/>
          </p:nvPr>
        </p:nvSpPr>
        <p:spPr/>
        <p:txBody>
          <a:bodyPr/>
          <a:lstStyle/>
          <a:p>
            <a:r>
              <a:rPr lang="en-US" dirty="0"/>
              <a:t>Companion legislation contains the pertinent discussion.</a:t>
            </a:r>
          </a:p>
          <a:p>
            <a:r>
              <a:rPr lang="en-US" dirty="0"/>
              <a:t>Language drawn from other sources (bills, model laws, other states, etc.)</a:t>
            </a:r>
          </a:p>
          <a:p>
            <a:r>
              <a:rPr lang="en-US" dirty="0"/>
              <a:t>Legislation often develops over multiple legislatures.</a:t>
            </a:r>
          </a:p>
          <a:p>
            <a:r>
              <a:rPr lang="en-US" dirty="0"/>
              <a:t>Repeal/rewrites.</a:t>
            </a:r>
          </a:p>
          <a:p>
            <a:r>
              <a:rPr lang="en-US" dirty="0"/>
              <a:t>Leg. History materials may not exist.</a:t>
            </a:r>
          </a:p>
          <a:p>
            <a:r>
              <a:rPr lang="en-US" dirty="0"/>
              <a:t>Interactions with federal law.</a:t>
            </a:r>
          </a:p>
          <a:p>
            <a:r>
              <a:rPr lang="en-US" dirty="0"/>
              <a:t>… too many others to fully list.</a:t>
            </a:r>
          </a:p>
        </p:txBody>
      </p:sp>
      <p:sp>
        <p:nvSpPr>
          <p:cNvPr id="3" name="Title 2">
            <a:extLst>
              <a:ext uri="{FF2B5EF4-FFF2-40B4-BE49-F238E27FC236}">
                <a16:creationId xmlns:a16="http://schemas.microsoft.com/office/drawing/2014/main" id="{A902F309-3AF2-410E-88C0-5327B9B4B6E0}"/>
              </a:ext>
            </a:extLst>
          </p:cNvPr>
          <p:cNvSpPr>
            <a:spLocks noGrp="1"/>
          </p:cNvSpPr>
          <p:nvPr>
            <p:ph type="title"/>
          </p:nvPr>
        </p:nvSpPr>
        <p:spPr/>
        <p:txBody>
          <a:bodyPr/>
          <a:lstStyle/>
          <a:p>
            <a:r>
              <a:rPr lang="en-US" dirty="0"/>
              <a:t>Examples of Complications</a:t>
            </a:r>
          </a:p>
        </p:txBody>
      </p:sp>
    </p:spTree>
    <p:extLst>
      <p:ext uri="{BB962C8B-B14F-4D97-AF65-F5344CB8AC3E}">
        <p14:creationId xmlns:p14="http://schemas.microsoft.com/office/powerpoint/2010/main" val="35585502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p:txBody>
          <a:bodyPr>
            <a:normAutofit fontScale="90000"/>
          </a:bodyPr>
          <a:lstStyle/>
          <a:p>
            <a:r>
              <a:rPr lang="en-US" dirty="0"/>
              <a:t>Demonstrations of legislative history process</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AS 45.25.300 – Unfair practices. (Motor Vehicle Transactions)</a:t>
            </a:r>
          </a:p>
        </p:txBody>
      </p:sp>
    </p:spTree>
    <p:extLst>
      <p:ext uri="{BB962C8B-B14F-4D97-AF65-F5344CB8AC3E}">
        <p14:creationId xmlns:p14="http://schemas.microsoft.com/office/powerpoint/2010/main" val="155324843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34D74-5EC9-4C91-9C91-2B2681B4D247}"/>
              </a:ext>
            </a:extLst>
          </p:cNvPr>
          <p:cNvSpPr>
            <a:spLocks noGrp="1"/>
          </p:cNvSpPr>
          <p:nvPr>
            <p:ph idx="1"/>
          </p:nvPr>
        </p:nvSpPr>
        <p:spPr/>
        <p:txBody>
          <a:bodyPr/>
          <a:lstStyle/>
          <a:p>
            <a:r>
              <a:rPr lang="en-US" dirty="0"/>
              <a:t>Note: actual presentation will switch to using live BASIS at this point.  The next slides can be used to follow the rough path of the live demonstration (expect tangents!), or for future reference and consultation.</a:t>
            </a:r>
          </a:p>
        </p:txBody>
      </p:sp>
      <p:sp>
        <p:nvSpPr>
          <p:cNvPr id="3" name="Title 2">
            <a:extLst>
              <a:ext uri="{FF2B5EF4-FFF2-40B4-BE49-F238E27FC236}">
                <a16:creationId xmlns:a16="http://schemas.microsoft.com/office/drawing/2014/main" id="{EBA83462-07E9-4767-9313-D4B91F74BB4B}"/>
              </a:ext>
            </a:extLst>
          </p:cNvPr>
          <p:cNvSpPr>
            <a:spLocks noGrp="1"/>
          </p:cNvSpPr>
          <p:nvPr>
            <p:ph type="title"/>
          </p:nvPr>
        </p:nvSpPr>
        <p:spPr/>
        <p:txBody>
          <a:bodyPr>
            <a:normAutofit fontScale="90000"/>
          </a:bodyPr>
          <a:lstStyle/>
          <a:p>
            <a:r>
              <a:rPr lang="en-US" dirty="0"/>
              <a:t>Legislative History – AS 45.25.300</a:t>
            </a:r>
          </a:p>
        </p:txBody>
      </p:sp>
    </p:spTree>
    <p:extLst>
      <p:ext uri="{BB962C8B-B14F-4D97-AF65-F5344CB8AC3E}">
        <p14:creationId xmlns:p14="http://schemas.microsoft.com/office/powerpoint/2010/main" val="20643243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4B0E8CA-CDEB-4E78-8650-2CE6051F0DE6}"/>
              </a:ext>
            </a:extLst>
          </p:cNvPr>
          <p:cNvSpPr>
            <a:spLocks noGrp="1"/>
          </p:cNvSpPr>
          <p:nvPr>
            <p:ph type="title"/>
          </p:nvPr>
        </p:nvSpPr>
        <p:spPr/>
        <p:txBody>
          <a:bodyPr/>
          <a:lstStyle/>
          <a:p>
            <a:r>
              <a:rPr lang="en-US" dirty="0"/>
              <a:t>Identifying Statute</a:t>
            </a:r>
          </a:p>
        </p:txBody>
      </p:sp>
      <p:sp>
        <p:nvSpPr>
          <p:cNvPr id="19" name="Text Placeholder 18">
            <a:extLst>
              <a:ext uri="{FF2B5EF4-FFF2-40B4-BE49-F238E27FC236}">
                <a16:creationId xmlns:a16="http://schemas.microsoft.com/office/drawing/2014/main" id="{BD3372C3-9609-43B8-83AD-3D494829B2FD}"/>
              </a:ext>
            </a:extLst>
          </p:cNvPr>
          <p:cNvSpPr>
            <a:spLocks noGrp="1"/>
          </p:cNvSpPr>
          <p:nvPr>
            <p:ph type="body" sz="half" idx="2"/>
          </p:nvPr>
        </p:nvSpPr>
        <p:spPr/>
        <p:txBody>
          <a:bodyPr/>
          <a:lstStyle/>
          <a:p>
            <a:r>
              <a:rPr lang="en-US" dirty="0"/>
              <a:t>Search box terms and enter, source -&gt; statutes, date range -&gt; current legislature, examine results</a:t>
            </a:r>
          </a:p>
        </p:txBody>
      </p:sp>
      <p:pic>
        <p:nvPicPr>
          <p:cNvPr id="5" name="Picture Placeholder 4">
            <a:extLst>
              <a:ext uri="{FF2B5EF4-FFF2-40B4-BE49-F238E27FC236}">
                <a16:creationId xmlns:a16="http://schemas.microsoft.com/office/drawing/2014/main" id="{19525F37-E4F2-9E41-5835-A6AE4867FBCD}"/>
              </a:ext>
            </a:extLst>
          </p:cNvPr>
          <p:cNvPicPr>
            <a:picLocks noGrp="1" noChangeAspect="1"/>
          </p:cNvPicPr>
          <p:nvPr>
            <p:ph type="pic" idx="1"/>
          </p:nvPr>
        </p:nvPicPr>
        <p:blipFill>
          <a:blip r:embed="rId3"/>
          <a:srcRect l="4823" r="4823"/>
          <a:stretch/>
        </p:blipFill>
        <p:spPr/>
      </p:pic>
    </p:spTree>
    <p:extLst>
      <p:ext uri="{BB962C8B-B14F-4D97-AF65-F5344CB8AC3E}">
        <p14:creationId xmlns:p14="http://schemas.microsoft.com/office/powerpoint/2010/main" val="36286656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5C72-3F9A-4C36-B171-D4D1F0384E85}"/>
              </a:ext>
            </a:extLst>
          </p:cNvPr>
          <p:cNvSpPr>
            <a:spLocks noGrp="1"/>
          </p:cNvSpPr>
          <p:nvPr>
            <p:ph type="body" sz="half" idx="2"/>
          </p:nvPr>
        </p:nvSpPr>
        <p:spPr/>
        <p:txBody>
          <a:bodyPr/>
          <a:lstStyle/>
          <a:p>
            <a:r>
              <a:rPr lang="en-US" dirty="0"/>
              <a:t>Typing the statute (AS xx in the search box, and hitting enter, will bring up this page.  Note the history line in the right pane.</a:t>
            </a:r>
          </a:p>
        </p:txBody>
      </p:sp>
      <p:sp>
        <p:nvSpPr>
          <p:cNvPr id="4" name="Title 3">
            <a:extLst>
              <a:ext uri="{FF2B5EF4-FFF2-40B4-BE49-F238E27FC236}">
                <a16:creationId xmlns:a16="http://schemas.microsoft.com/office/drawing/2014/main" id="{8280E101-995B-4A62-9E7A-CAAF8FC7D6B0}"/>
              </a:ext>
            </a:extLst>
          </p:cNvPr>
          <p:cNvSpPr>
            <a:spLocks noGrp="1"/>
          </p:cNvSpPr>
          <p:nvPr>
            <p:ph type="title"/>
          </p:nvPr>
        </p:nvSpPr>
        <p:spPr/>
        <p:txBody>
          <a:bodyPr/>
          <a:lstStyle/>
          <a:p>
            <a:r>
              <a:rPr lang="en-US" dirty="0"/>
              <a:t>Identifying Session Law…</a:t>
            </a:r>
          </a:p>
        </p:txBody>
      </p:sp>
      <p:sp>
        <p:nvSpPr>
          <p:cNvPr id="19" name="Oval 18">
            <a:extLst>
              <a:ext uri="{FF2B5EF4-FFF2-40B4-BE49-F238E27FC236}">
                <a16:creationId xmlns:a16="http://schemas.microsoft.com/office/drawing/2014/main" id="{F4F1171E-71A8-4BAD-9844-29B534C79551}"/>
              </a:ext>
            </a:extLst>
          </p:cNvPr>
          <p:cNvSpPr/>
          <p:nvPr/>
        </p:nvSpPr>
        <p:spPr>
          <a:xfrm>
            <a:off x="990600" y="1905000"/>
            <a:ext cx="449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computer screen shot of a state legislative&#10;&#10;Description automatically generated">
            <a:extLst>
              <a:ext uri="{FF2B5EF4-FFF2-40B4-BE49-F238E27FC236}">
                <a16:creationId xmlns:a16="http://schemas.microsoft.com/office/drawing/2014/main" id="{699382E0-DE3A-2DA6-D24D-1BC4DE7D06C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307" b="10307"/>
          <a:stretch>
            <a:fillRect/>
          </a:stretch>
        </p:blipFill>
        <p:spPr/>
      </p:pic>
    </p:spTree>
    <p:extLst>
      <p:ext uri="{BB962C8B-B14F-4D97-AF65-F5344CB8AC3E}">
        <p14:creationId xmlns:p14="http://schemas.microsoft.com/office/powerpoint/2010/main" val="38948295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88A2C-9AFB-4A68-AAFC-38B546B8F69C}"/>
              </a:ext>
            </a:extLst>
          </p:cNvPr>
          <p:cNvSpPr>
            <a:spLocks noGrp="1"/>
          </p:cNvSpPr>
          <p:nvPr>
            <p:ph type="body" sz="half" idx="2"/>
          </p:nvPr>
        </p:nvSpPr>
        <p:spPr/>
        <p:txBody>
          <a:bodyPr/>
          <a:lstStyle/>
          <a:p>
            <a:r>
              <a:rPr lang="en-US" dirty="0"/>
              <a:t>PDF version of the session law, as well as direct link to the BASIS page for the bill.</a:t>
            </a:r>
          </a:p>
        </p:txBody>
      </p:sp>
      <p:sp>
        <p:nvSpPr>
          <p:cNvPr id="4" name="Title 3">
            <a:extLst>
              <a:ext uri="{FF2B5EF4-FFF2-40B4-BE49-F238E27FC236}">
                <a16:creationId xmlns:a16="http://schemas.microsoft.com/office/drawing/2014/main" id="{3499A76D-7A9E-4632-8687-E85811740421}"/>
              </a:ext>
            </a:extLst>
          </p:cNvPr>
          <p:cNvSpPr>
            <a:spLocks noGrp="1"/>
          </p:cNvSpPr>
          <p:nvPr>
            <p:ph type="title"/>
          </p:nvPr>
        </p:nvSpPr>
        <p:spPr/>
        <p:txBody>
          <a:bodyPr/>
          <a:lstStyle/>
          <a:p>
            <a:r>
              <a:rPr lang="en-US" dirty="0"/>
              <a:t>Session Law List (after selecting 2018)</a:t>
            </a:r>
          </a:p>
        </p:txBody>
      </p:sp>
      <p:pic>
        <p:nvPicPr>
          <p:cNvPr id="5" name="Picture 4">
            <a:extLst>
              <a:ext uri="{FF2B5EF4-FFF2-40B4-BE49-F238E27FC236}">
                <a16:creationId xmlns:a16="http://schemas.microsoft.com/office/drawing/2014/main" id="{D8EE285C-55D4-3E48-40FD-16EA83305FF7}"/>
              </a:ext>
            </a:extLst>
          </p:cNvPr>
          <p:cNvPicPr>
            <a:picLocks noChangeAspect="1"/>
          </p:cNvPicPr>
          <p:nvPr/>
        </p:nvPicPr>
        <p:blipFill>
          <a:blip r:embed="rId2"/>
          <a:stretch>
            <a:fillRect/>
          </a:stretch>
        </p:blipFill>
        <p:spPr>
          <a:xfrm>
            <a:off x="637626" y="1214591"/>
            <a:ext cx="7868748" cy="2457793"/>
          </a:xfrm>
          <a:prstGeom prst="rect">
            <a:avLst/>
          </a:prstGeom>
        </p:spPr>
      </p:pic>
    </p:spTree>
    <p:extLst>
      <p:ext uri="{BB962C8B-B14F-4D97-AF65-F5344CB8AC3E}">
        <p14:creationId xmlns:p14="http://schemas.microsoft.com/office/powerpoint/2010/main" val="91159471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1D4FD-33A8-4C9C-A754-822C9AB0E03C}"/>
              </a:ext>
            </a:extLst>
          </p:cNvPr>
          <p:cNvSpPr>
            <a:spLocks noGrp="1"/>
          </p:cNvSpPr>
          <p:nvPr>
            <p:ph idx="1"/>
          </p:nvPr>
        </p:nvSpPr>
        <p:spPr/>
        <p:txBody>
          <a:bodyPr>
            <a:normAutofit/>
          </a:bodyPr>
          <a:lstStyle/>
          <a:p>
            <a:r>
              <a:rPr lang="en-US" dirty="0"/>
              <a:t>Know that the Legislative Reference Library exists. </a:t>
            </a:r>
          </a:p>
          <a:p>
            <a:r>
              <a:rPr lang="en-US" dirty="0"/>
              <a:t>Identify legislative history materials and where they are found.</a:t>
            </a:r>
          </a:p>
          <a:p>
            <a:r>
              <a:rPr lang="en-US" dirty="0"/>
              <a:t>Find online resources and guides on how to do legislative history research.</a:t>
            </a:r>
          </a:p>
          <a:p>
            <a:r>
              <a:rPr lang="en-US" dirty="0"/>
              <a:t>Learn how to do basic legislative history research.</a:t>
            </a:r>
          </a:p>
        </p:txBody>
      </p:sp>
      <p:sp>
        <p:nvSpPr>
          <p:cNvPr id="3" name="Title 2">
            <a:extLst>
              <a:ext uri="{FF2B5EF4-FFF2-40B4-BE49-F238E27FC236}">
                <a16:creationId xmlns:a16="http://schemas.microsoft.com/office/drawing/2014/main" id="{BADF9854-FBDC-4D0B-9C64-776ACA0E2673}"/>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3181722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549752-9EF1-4687-8521-A2C8B71FD395}"/>
              </a:ext>
            </a:extLst>
          </p:cNvPr>
          <p:cNvSpPr txBox="1"/>
          <p:nvPr/>
        </p:nvSpPr>
        <p:spPr>
          <a:xfrm>
            <a:off x="5638800" y="2286000"/>
            <a:ext cx="3200400" cy="2031325"/>
          </a:xfrm>
          <a:prstGeom prst="rect">
            <a:avLst/>
          </a:prstGeom>
          <a:noFill/>
        </p:spPr>
        <p:txBody>
          <a:bodyPr wrap="square" rtlCol="0">
            <a:spAutoFit/>
          </a:bodyPr>
          <a:lstStyle/>
          <a:p>
            <a:r>
              <a:rPr lang="en-US" dirty="0"/>
              <a:t>Note: the </a:t>
            </a:r>
            <a:r>
              <a:rPr lang="en-US" i="1" dirty="0"/>
              <a:t>Session Laws of Alaska</a:t>
            </a:r>
            <a:r>
              <a:rPr lang="en-US" dirty="0"/>
              <a:t> will have a slightly different version, with the session law number assigned and all effective date information.  See next slide.</a:t>
            </a:r>
            <a:endParaRPr lang="en-US" i="1" dirty="0"/>
          </a:p>
        </p:txBody>
      </p:sp>
      <p:pic>
        <p:nvPicPr>
          <p:cNvPr id="3" name="Picture 2">
            <a:extLst>
              <a:ext uri="{FF2B5EF4-FFF2-40B4-BE49-F238E27FC236}">
                <a16:creationId xmlns:a16="http://schemas.microsoft.com/office/drawing/2014/main" id="{5CD5ECA3-8162-D62B-2D82-330D444DCC99}"/>
              </a:ext>
            </a:extLst>
          </p:cNvPr>
          <p:cNvPicPr>
            <a:picLocks noChangeAspect="1"/>
          </p:cNvPicPr>
          <p:nvPr/>
        </p:nvPicPr>
        <p:blipFill>
          <a:blip r:embed="rId2"/>
          <a:stretch>
            <a:fillRect/>
          </a:stretch>
        </p:blipFill>
        <p:spPr>
          <a:xfrm>
            <a:off x="304800" y="323546"/>
            <a:ext cx="4800600" cy="6210907"/>
          </a:xfrm>
          <a:prstGeom prst="rect">
            <a:avLst/>
          </a:prstGeom>
        </p:spPr>
      </p:pic>
    </p:spTree>
    <p:extLst>
      <p:ext uri="{BB962C8B-B14F-4D97-AF65-F5344CB8AC3E}">
        <p14:creationId xmlns:p14="http://schemas.microsoft.com/office/powerpoint/2010/main" val="9984318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47672-9CD8-4DAA-DE74-4FAA0938B7DE}"/>
              </a:ext>
            </a:extLst>
          </p:cNvPr>
          <p:cNvSpPr>
            <a:spLocks noGrp="1"/>
          </p:cNvSpPr>
          <p:nvPr>
            <p:ph sz="quarter" idx="2"/>
          </p:nvPr>
        </p:nvSpPr>
        <p:spPr/>
        <p:txBody>
          <a:bodyPr/>
          <a:lstStyle/>
          <a:p>
            <a:endParaRPr lang="en-US" dirty="0"/>
          </a:p>
        </p:txBody>
      </p:sp>
      <p:pic>
        <p:nvPicPr>
          <p:cNvPr id="5" name="Picture 4">
            <a:extLst>
              <a:ext uri="{FF2B5EF4-FFF2-40B4-BE49-F238E27FC236}">
                <a16:creationId xmlns:a16="http://schemas.microsoft.com/office/drawing/2014/main" id="{6CDC5351-B5DA-F4DC-F16E-D824B0F30D6F}"/>
              </a:ext>
            </a:extLst>
          </p:cNvPr>
          <p:cNvPicPr>
            <a:picLocks noChangeAspect="1"/>
          </p:cNvPicPr>
          <p:nvPr/>
        </p:nvPicPr>
        <p:blipFill>
          <a:blip r:embed="rId2"/>
          <a:stretch>
            <a:fillRect/>
          </a:stretch>
        </p:blipFill>
        <p:spPr>
          <a:xfrm>
            <a:off x="409852" y="135830"/>
            <a:ext cx="4055854" cy="6493569"/>
          </a:xfrm>
          <a:prstGeom prst="rect">
            <a:avLst/>
          </a:prstGeom>
        </p:spPr>
      </p:pic>
      <p:pic>
        <p:nvPicPr>
          <p:cNvPr id="9" name="Picture 8">
            <a:extLst>
              <a:ext uri="{FF2B5EF4-FFF2-40B4-BE49-F238E27FC236}">
                <a16:creationId xmlns:a16="http://schemas.microsoft.com/office/drawing/2014/main" id="{310BD123-6ADE-A7F7-A9CA-4BA621D05875}"/>
              </a:ext>
            </a:extLst>
          </p:cNvPr>
          <p:cNvPicPr>
            <a:picLocks noChangeAspect="1"/>
          </p:cNvPicPr>
          <p:nvPr/>
        </p:nvPicPr>
        <p:blipFill>
          <a:blip r:embed="rId3"/>
          <a:stretch>
            <a:fillRect/>
          </a:stretch>
        </p:blipFill>
        <p:spPr>
          <a:xfrm>
            <a:off x="4572000" y="135830"/>
            <a:ext cx="4267200" cy="6456947"/>
          </a:xfrm>
          <a:prstGeom prst="rect">
            <a:avLst/>
          </a:prstGeom>
        </p:spPr>
      </p:pic>
    </p:spTree>
    <p:extLst>
      <p:ext uri="{BB962C8B-B14F-4D97-AF65-F5344CB8AC3E}">
        <p14:creationId xmlns:p14="http://schemas.microsoft.com/office/powerpoint/2010/main" val="18824283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F839D-FB3D-4C00-B5BD-1AAC3443C59E}"/>
              </a:ext>
            </a:extLst>
          </p:cNvPr>
          <p:cNvSpPr>
            <a:spLocks noGrp="1"/>
          </p:cNvSpPr>
          <p:nvPr>
            <p:ph type="body" sz="half" idx="2"/>
          </p:nvPr>
        </p:nvSpPr>
        <p:spPr/>
        <p:txBody>
          <a:bodyPr>
            <a:normAutofit fontScale="92500"/>
          </a:bodyPr>
          <a:lstStyle/>
          <a:p>
            <a:r>
              <a:rPr lang="en-US" dirty="0"/>
              <a:t>From here, you are able to access the bill history, journal pages, full text of all versions, fiscal notes, floor amendments, committee minutes, audio/video, and uploaded documents.  Darker background indicates you are viewing historical data.</a:t>
            </a:r>
          </a:p>
        </p:txBody>
      </p:sp>
      <p:sp>
        <p:nvSpPr>
          <p:cNvPr id="4" name="Title 3">
            <a:extLst>
              <a:ext uri="{FF2B5EF4-FFF2-40B4-BE49-F238E27FC236}">
                <a16:creationId xmlns:a16="http://schemas.microsoft.com/office/drawing/2014/main" id="{52F2335D-8F86-4444-BB43-5BACC4A1F690}"/>
              </a:ext>
            </a:extLst>
          </p:cNvPr>
          <p:cNvSpPr>
            <a:spLocks noGrp="1"/>
          </p:cNvSpPr>
          <p:nvPr>
            <p:ph type="title"/>
          </p:nvPr>
        </p:nvSpPr>
        <p:spPr/>
        <p:txBody>
          <a:bodyPr/>
          <a:lstStyle/>
          <a:p>
            <a:r>
              <a:rPr lang="en-US" dirty="0"/>
              <a:t>Main BASIS page for HB 136 (2018)</a:t>
            </a:r>
          </a:p>
        </p:txBody>
      </p:sp>
      <p:pic>
        <p:nvPicPr>
          <p:cNvPr id="14" name="Picture Placeholder 13">
            <a:extLst>
              <a:ext uri="{FF2B5EF4-FFF2-40B4-BE49-F238E27FC236}">
                <a16:creationId xmlns:a16="http://schemas.microsoft.com/office/drawing/2014/main" id="{E1C4F7B6-06F4-9B1B-9B96-6F4FDBF4D0A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240" b="23240"/>
          <a:stretch>
            <a:fillRect/>
          </a:stretch>
        </p:blipFill>
        <p:spPr>
          <a:xfrm>
            <a:off x="228600" y="189968"/>
            <a:ext cx="8686800" cy="4458232"/>
          </a:xfrm>
        </p:spPr>
      </p:pic>
    </p:spTree>
    <p:extLst>
      <p:ext uri="{BB962C8B-B14F-4D97-AF65-F5344CB8AC3E}">
        <p14:creationId xmlns:p14="http://schemas.microsoft.com/office/powerpoint/2010/main" val="370449148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EFD1C-07FE-48BD-8D6A-D30D7F304C55}"/>
              </a:ext>
            </a:extLst>
          </p:cNvPr>
          <p:cNvSpPr>
            <a:spLocks noGrp="1"/>
          </p:cNvSpPr>
          <p:nvPr>
            <p:ph type="title"/>
          </p:nvPr>
        </p:nvSpPr>
        <p:spPr>
          <a:xfrm>
            <a:off x="5867400" y="4579088"/>
            <a:ext cx="2436632" cy="848706"/>
          </a:xfrm>
        </p:spPr>
        <p:txBody>
          <a:bodyPr>
            <a:normAutofit fontScale="90000"/>
          </a:bodyPr>
          <a:lstStyle/>
          <a:p>
            <a:r>
              <a:rPr lang="en-US" dirty="0"/>
              <a:t>Initial Version</a:t>
            </a:r>
          </a:p>
        </p:txBody>
      </p:sp>
      <p:pic>
        <p:nvPicPr>
          <p:cNvPr id="3" name="Picture 2">
            <a:extLst>
              <a:ext uri="{FF2B5EF4-FFF2-40B4-BE49-F238E27FC236}">
                <a16:creationId xmlns:a16="http://schemas.microsoft.com/office/drawing/2014/main" id="{66C5DCCD-EA8D-7FBB-DDAC-AC92966C0E1C}"/>
              </a:ext>
            </a:extLst>
          </p:cNvPr>
          <p:cNvPicPr>
            <a:picLocks noChangeAspect="1"/>
          </p:cNvPicPr>
          <p:nvPr/>
        </p:nvPicPr>
        <p:blipFill>
          <a:blip r:embed="rId2"/>
          <a:stretch>
            <a:fillRect/>
          </a:stretch>
        </p:blipFill>
        <p:spPr>
          <a:xfrm>
            <a:off x="620525" y="228600"/>
            <a:ext cx="4948700" cy="6400800"/>
          </a:xfrm>
          <a:prstGeom prst="rect">
            <a:avLst/>
          </a:prstGeom>
        </p:spPr>
      </p:pic>
    </p:spTree>
    <p:extLst>
      <p:ext uri="{BB962C8B-B14F-4D97-AF65-F5344CB8AC3E}">
        <p14:creationId xmlns:p14="http://schemas.microsoft.com/office/powerpoint/2010/main" val="388600262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DDFDD-729A-4CB3-92DF-9DA3AE668400}"/>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F13E78E6-93E2-4FDB-9CF2-43DECF72A9E9}"/>
              </a:ext>
            </a:extLst>
          </p:cNvPr>
          <p:cNvSpPr>
            <a:spLocks noGrp="1"/>
          </p:cNvSpPr>
          <p:nvPr>
            <p:ph type="title"/>
          </p:nvPr>
        </p:nvSpPr>
        <p:spPr/>
        <p:txBody>
          <a:bodyPr/>
          <a:lstStyle/>
          <a:p>
            <a:r>
              <a:rPr lang="en-US" dirty="0"/>
              <a:t>Committee Minutes (HTRA 03/21/2017)</a:t>
            </a:r>
          </a:p>
        </p:txBody>
      </p:sp>
      <p:pic>
        <p:nvPicPr>
          <p:cNvPr id="5" name="Picture 4">
            <a:extLst>
              <a:ext uri="{FF2B5EF4-FFF2-40B4-BE49-F238E27FC236}">
                <a16:creationId xmlns:a16="http://schemas.microsoft.com/office/drawing/2014/main" id="{9AE56BF9-BEF1-E2F3-ECCA-A2C397EAF670}"/>
              </a:ext>
            </a:extLst>
          </p:cNvPr>
          <p:cNvPicPr>
            <a:picLocks noChangeAspect="1"/>
          </p:cNvPicPr>
          <p:nvPr/>
        </p:nvPicPr>
        <p:blipFill>
          <a:blip r:embed="rId2"/>
          <a:stretch>
            <a:fillRect/>
          </a:stretch>
        </p:blipFill>
        <p:spPr>
          <a:xfrm>
            <a:off x="1447800" y="228600"/>
            <a:ext cx="5887272" cy="4477375"/>
          </a:xfrm>
          <a:prstGeom prst="rect">
            <a:avLst/>
          </a:prstGeom>
        </p:spPr>
      </p:pic>
    </p:spTree>
    <p:extLst>
      <p:ext uri="{BB962C8B-B14F-4D97-AF65-F5344CB8AC3E}">
        <p14:creationId xmlns:p14="http://schemas.microsoft.com/office/powerpoint/2010/main" val="337184657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8A5BC-DD6A-4001-A4D5-D3408920977D}"/>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DFA43A16-260C-42B9-9C8E-1A86840E9785}"/>
              </a:ext>
            </a:extLst>
          </p:cNvPr>
          <p:cNvSpPr>
            <a:spLocks noGrp="1"/>
          </p:cNvSpPr>
          <p:nvPr>
            <p:ph type="title"/>
          </p:nvPr>
        </p:nvSpPr>
        <p:spPr/>
        <p:txBody>
          <a:bodyPr/>
          <a:lstStyle/>
          <a:p>
            <a:r>
              <a:rPr lang="en-US" dirty="0"/>
              <a:t>Committee Minutes (HL&amp;C 04/02/2018)</a:t>
            </a:r>
          </a:p>
        </p:txBody>
      </p:sp>
      <p:pic>
        <p:nvPicPr>
          <p:cNvPr id="6" name="Picture 5">
            <a:extLst>
              <a:ext uri="{FF2B5EF4-FFF2-40B4-BE49-F238E27FC236}">
                <a16:creationId xmlns:a16="http://schemas.microsoft.com/office/drawing/2014/main" id="{8FE8B963-CF0E-B906-61DD-85C3AF0F29EE}"/>
              </a:ext>
            </a:extLst>
          </p:cNvPr>
          <p:cNvPicPr>
            <a:picLocks noChangeAspect="1"/>
          </p:cNvPicPr>
          <p:nvPr/>
        </p:nvPicPr>
        <p:blipFill>
          <a:blip r:embed="rId2"/>
          <a:stretch>
            <a:fillRect/>
          </a:stretch>
        </p:blipFill>
        <p:spPr>
          <a:xfrm>
            <a:off x="1447800" y="228600"/>
            <a:ext cx="6049219" cy="3953427"/>
          </a:xfrm>
          <a:prstGeom prst="rect">
            <a:avLst/>
          </a:prstGeom>
        </p:spPr>
      </p:pic>
    </p:spTree>
    <p:extLst>
      <p:ext uri="{BB962C8B-B14F-4D97-AF65-F5344CB8AC3E}">
        <p14:creationId xmlns:p14="http://schemas.microsoft.com/office/powerpoint/2010/main" val="54568460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0BD4F-7625-3949-7893-20165C2CAD8F}"/>
              </a:ext>
            </a:extLst>
          </p:cNvPr>
          <p:cNvPicPr>
            <a:picLocks noChangeAspect="1"/>
          </p:cNvPicPr>
          <p:nvPr/>
        </p:nvPicPr>
        <p:blipFill>
          <a:blip r:embed="rId2"/>
          <a:stretch>
            <a:fillRect/>
          </a:stretch>
        </p:blipFill>
        <p:spPr>
          <a:xfrm>
            <a:off x="1695245" y="71229"/>
            <a:ext cx="5753510" cy="6715542"/>
          </a:xfrm>
          <a:prstGeom prst="rect">
            <a:avLst/>
          </a:prstGeom>
        </p:spPr>
      </p:pic>
    </p:spTree>
    <p:extLst>
      <p:ext uri="{BB962C8B-B14F-4D97-AF65-F5344CB8AC3E}">
        <p14:creationId xmlns:p14="http://schemas.microsoft.com/office/powerpoint/2010/main" val="21442958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3C6CB3-AFC1-4E05-9FF1-79D6AC0841CD}"/>
              </a:ext>
            </a:extLst>
          </p:cNvPr>
          <p:cNvSpPr>
            <a:spLocks noGrp="1"/>
          </p:cNvSpPr>
          <p:nvPr>
            <p:ph type="body" sz="half" idx="2"/>
          </p:nvPr>
        </p:nvSpPr>
        <p:spPr>
          <a:xfrm>
            <a:off x="1219200" y="5715000"/>
            <a:ext cx="7162800" cy="457200"/>
          </a:xfrm>
        </p:spPr>
        <p:style>
          <a:lnRef idx="2">
            <a:schemeClr val="accent1"/>
          </a:lnRef>
          <a:fillRef idx="1">
            <a:schemeClr val="lt1"/>
          </a:fillRef>
          <a:effectRef idx="0">
            <a:schemeClr val="accent1"/>
          </a:effectRef>
          <a:fontRef idx="minor">
            <a:schemeClr val="dk1"/>
          </a:fontRef>
        </p:style>
        <p:txBody>
          <a:bodyPr anchor="ctr"/>
          <a:lstStyle/>
          <a:p>
            <a:pPr algn="ctr"/>
            <a:r>
              <a:rPr lang="en-US" dirty="0"/>
              <a:t>Pages from the House State Affairs Committee bill file for HB 239 (1995).</a:t>
            </a:r>
          </a:p>
        </p:txBody>
      </p:sp>
      <p:pic>
        <p:nvPicPr>
          <p:cNvPr id="4" name="Picture 3">
            <a:extLst>
              <a:ext uri="{FF2B5EF4-FFF2-40B4-BE49-F238E27FC236}">
                <a16:creationId xmlns:a16="http://schemas.microsoft.com/office/drawing/2014/main" id="{AC173B43-1AF9-F281-D294-DDFC0E795E1D}"/>
              </a:ext>
            </a:extLst>
          </p:cNvPr>
          <p:cNvPicPr>
            <a:picLocks noChangeAspect="1"/>
          </p:cNvPicPr>
          <p:nvPr/>
        </p:nvPicPr>
        <p:blipFill>
          <a:blip r:embed="rId2"/>
          <a:stretch>
            <a:fillRect/>
          </a:stretch>
        </p:blipFill>
        <p:spPr>
          <a:xfrm>
            <a:off x="339969" y="148272"/>
            <a:ext cx="4267200" cy="5566728"/>
          </a:xfrm>
          <a:prstGeom prst="rect">
            <a:avLst/>
          </a:prstGeom>
        </p:spPr>
      </p:pic>
      <p:pic>
        <p:nvPicPr>
          <p:cNvPr id="6" name="Picture 5">
            <a:extLst>
              <a:ext uri="{FF2B5EF4-FFF2-40B4-BE49-F238E27FC236}">
                <a16:creationId xmlns:a16="http://schemas.microsoft.com/office/drawing/2014/main" id="{18FE0430-AA83-BAEE-E67F-13F336E45902}"/>
              </a:ext>
            </a:extLst>
          </p:cNvPr>
          <p:cNvPicPr>
            <a:picLocks noChangeAspect="1"/>
          </p:cNvPicPr>
          <p:nvPr/>
        </p:nvPicPr>
        <p:blipFill>
          <a:blip r:embed="rId3"/>
          <a:stretch>
            <a:fillRect/>
          </a:stretch>
        </p:blipFill>
        <p:spPr>
          <a:xfrm>
            <a:off x="4724399" y="148272"/>
            <a:ext cx="4346623" cy="5566728"/>
          </a:xfrm>
          <a:prstGeom prst="rect">
            <a:avLst/>
          </a:prstGeom>
        </p:spPr>
      </p:pic>
    </p:spTree>
    <p:extLst>
      <p:ext uri="{BB962C8B-B14F-4D97-AF65-F5344CB8AC3E}">
        <p14:creationId xmlns:p14="http://schemas.microsoft.com/office/powerpoint/2010/main" val="130113393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a:xfrm>
            <a:off x="722376" y="1059712"/>
            <a:ext cx="7772400" cy="1828800"/>
          </a:xfrm>
        </p:spPr>
        <p:txBody>
          <a:bodyPr>
            <a:normAutofit fontScale="90000"/>
          </a:bodyPr>
          <a:lstStyle/>
          <a:p>
            <a:r>
              <a:rPr lang="en-US" dirty="0"/>
              <a:t>Demonstrations of legislative history process (</a:t>
            </a:r>
            <a:r>
              <a:rPr lang="en-US" dirty="0" err="1"/>
              <a:t>Infobases</a:t>
            </a:r>
            <a:r>
              <a:rPr lang="en-US" dirty="0"/>
              <a:t>)</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AS 45.50.910-945, enacted in 1988.</a:t>
            </a:r>
          </a:p>
        </p:txBody>
      </p:sp>
    </p:spTree>
    <p:extLst>
      <p:ext uri="{BB962C8B-B14F-4D97-AF65-F5344CB8AC3E}">
        <p14:creationId xmlns:p14="http://schemas.microsoft.com/office/powerpoint/2010/main" val="408348870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03219-AFAE-42BF-A4C5-7E61582837A3}"/>
              </a:ext>
            </a:extLst>
          </p:cNvPr>
          <p:cNvSpPr>
            <a:spLocks noGrp="1"/>
          </p:cNvSpPr>
          <p:nvPr>
            <p:ph idx="1"/>
          </p:nvPr>
        </p:nvSpPr>
        <p:spPr/>
        <p:txBody>
          <a:bodyPr/>
          <a:lstStyle/>
          <a:p>
            <a:r>
              <a:rPr lang="en-US" dirty="0"/>
              <a:t>Note: </a:t>
            </a:r>
            <a:r>
              <a:rPr lang="en-US" dirty="0" err="1"/>
              <a:t>Infobases</a:t>
            </a:r>
            <a:r>
              <a:rPr lang="en-US" dirty="0"/>
              <a:t> are less user-friendly, and in the interests of time some steps may be skipped.  </a:t>
            </a:r>
          </a:p>
          <a:p>
            <a:endParaRPr lang="en-US" dirty="0"/>
          </a:p>
          <a:p>
            <a:r>
              <a:rPr lang="en-US" dirty="0"/>
              <a:t>Hypothetical question: what was the intent behind the Uniform Trade Secrets Act (AS 45.50.910-945)?</a:t>
            </a:r>
          </a:p>
        </p:txBody>
      </p:sp>
      <p:sp>
        <p:nvSpPr>
          <p:cNvPr id="3" name="Title 2">
            <a:extLst>
              <a:ext uri="{FF2B5EF4-FFF2-40B4-BE49-F238E27FC236}">
                <a16:creationId xmlns:a16="http://schemas.microsoft.com/office/drawing/2014/main" id="{E9317323-E414-4B55-9ADB-D0257A8A8F01}"/>
              </a:ext>
            </a:extLst>
          </p:cNvPr>
          <p:cNvSpPr>
            <a:spLocks noGrp="1"/>
          </p:cNvSpPr>
          <p:nvPr>
            <p:ph type="title"/>
          </p:nvPr>
        </p:nvSpPr>
        <p:spPr/>
        <p:txBody>
          <a:bodyPr>
            <a:normAutofit/>
          </a:bodyPr>
          <a:lstStyle/>
          <a:p>
            <a:r>
              <a:rPr lang="en-US" dirty="0"/>
              <a:t>Legislative History – </a:t>
            </a:r>
          </a:p>
        </p:txBody>
      </p:sp>
    </p:spTree>
    <p:extLst>
      <p:ext uri="{BB962C8B-B14F-4D97-AF65-F5344CB8AC3E}">
        <p14:creationId xmlns:p14="http://schemas.microsoft.com/office/powerpoint/2010/main" val="35914550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741" y="990600"/>
            <a:ext cx="7772400" cy="1829761"/>
          </a:xfrm>
        </p:spPr>
        <p:txBody>
          <a:bodyPr/>
          <a:lstStyle/>
          <a:p>
            <a:pPr algn="ctr"/>
            <a:r>
              <a:rPr lang="en-US" dirty="0"/>
              <a:t>Legislative Reference Library</a:t>
            </a:r>
          </a:p>
        </p:txBody>
      </p:sp>
      <p:sp>
        <p:nvSpPr>
          <p:cNvPr id="3" name="Subtitle 2"/>
          <p:cNvSpPr>
            <a:spLocks noGrp="1"/>
          </p:cNvSpPr>
          <p:nvPr>
            <p:ph type="subTitle" idx="1"/>
          </p:nvPr>
        </p:nvSpPr>
        <p:spPr>
          <a:xfrm>
            <a:off x="685800" y="3200400"/>
            <a:ext cx="7772400" cy="1610911"/>
          </a:xfrm>
        </p:spPr>
        <p:txBody>
          <a:bodyPr>
            <a:normAutofit fontScale="77500" lnSpcReduction="20000"/>
          </a:bodyPr>
          <a:lstStyle/>
          <a:p>
            <a:pPr algn="ctr"/>
            <a:r>
              <a:rPr lang="en-US" dirty="0"/>
              <a:t>Terry Miller Bldg. Room 102</a:t>
            </a:r>
          </a:p>
          <a:p>
            <a:pPr algn="ctr"/>
            <a:r>
              <a:rPr lang="en-US" dirty="0"/>
              <a:t>Juneau, AK</a:t>
            </a:r>
          </a:p>
          <a:p>
            <a:pPr algn="ctr"/>
            <a:r>
              <a:rPr lang="en-US" dirty="0"/>
              <a:t>Hours: 8-5 M-F</a:t>
            </a:r>
          </a:p>
          <a:p>
            <a:pPr algn="ctr"/>
            <a:r>
              <a:rPr lang="en-US" dirty="0"/>
              <a:t>Phone: 465-3808</a:t>
            </a:r>
          </a:p>
          <a:p>
            <a:pPr algn="ctr"/>
            <a:r>
              <a:rPr lang="en-US" dirty="0"/>
              <a:t>Email: legislative.library@akleg.gov</a:t>
            </a:r>
          </a:p>
        </p:txBody>
      </p:sp>
    </p:spTree>
    <p:extLst>
      <p:ext uri="{BB962C8B-B14F-4D97-AF65-F5344CB8AC3E}">
        <p14:creationId xmlns:p14="http://schemas.microsoft.com/office/powerpoint/2010/main" val="24393738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CC6CF-6E5C-449B-ACDD-B6BCB90A6F45}"/>
              </a:ext>
            </a:extLst>
          </p:cNvPr>
          <p:cNvSpPr>
            <a:spLocks noGrp="1"/>
          </p:cNvSpPr>
          <p:nvPr>
            <p:ph idx="1"/>
          </p:nvPr>
        </p:nvSpPr>
        <p:spPr/>
        <p:txBody>
          <a:bodyPr>
            <a:normAutofit/>
          </a:bodyPr>
          <a:lstStyle/>
          <a:p>
            <a:r>
              <a:rPr lang="en-US" dirty="0"/>
              <a:t>1962 is an important year: the bulk formal revision of the statutes took effect, organizing them into the current title, chapter, section format.</a:t>
            </a:r>
          </a:p>
          <a:p>
            <a:r>
              <a:rPr lang="en-US" dirty="0"/>
              <a:t>Compiled Laws of Alaska volumes were created in 1913, 1933, and 1949.</a:t>
            </a:r>
          </a:p>
          <a:p>
            <a:pPr lvl="1"/>
            <a:r>
              <a:rPr lang="en-US" dirty="0"/>
              <a:t>Prior to this are the Carter and Charlton codes… and frequent references to Hill’s Annotated Laws of Oregon.</a:t>
            </a:r>
          </a:p>
        </p:txBody>
      </p:sp>
      <p:sp>
        <p:nvSpPr>
          <p:cNvPr id="3" name="Title 2">
            <a:extLst>
              <a:ext uri="{FF2B5EF4-FFF2-40B4-BE49-F238E27FC236}">
                <a16:creationId xmlns:a16="http://schemas.microsoft.com/office/drawing/2014/main" id="{619D20C0-B33A-4158-BFC2-F6B8B03B52B9}"/>
              </a:ext>
            </a:extLst>
          </p:cNvPr>
          <p:cNvSpPr>
            <a:spLocks noGrp="1"/>
          </p:cNvSpPr>
          <p:nvPr>
            <p:ph type="title"/>
          </p:nvPr>
        </p:nvSpPr>
        <p:spPr/>
        <p:txBody>
          <a:bodyPr/>
          <a:lstStyle/>
          <a:p>
            <a:r>
              <a:rPr lang="en-US" dirty="0"/>
              <a:t>Highlights continued</a:t>
            </a:r>
          </a:p>
        </p:txBody>
      </p:sp>
    </p:spTree>
    <p:extLst>
      <p:ext uri="{BB962C8B-B14F-4D97-AF65-F5344CB8AC3E}">
        <p14:creationId xmlns:p14="http://schemas.microsoft.com/office/powerpoint/2010/main" val="224443733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4B15B-A85B-4BF7-AF8B-E7A3069E9857}"/>
              </a:ext>
            </a:extLst>
          </p:cNvPr>
          <p:cNvSpPr>
            <a:spLocks noGrp="1"/>
          </p:cNvSpPr>
          <p:nvPr>
            <p:ph idx="1"/>
          </p:nvPr>
        </p:nvSpPr>
        <p:spPr/>
        <p:txBody>
          <a:bodyPr/>
          <a:lstStyle/>
          <a:p>
            <a:pPr marL="109728" indent="0">
              <a:buNone/>
            </a:pPr>
            <a:r>
              <a:rPr lang="en-US" dirty="0"/>
              <a:t>Legislative history research can get complicated.  Always feel free to contact the Library for help.</a:t>
            </a:r>
          </a:p>
          <a:p>
            <a:pPr marL="109728" indent="0">
              <a:buNone/>
            </a:pPr>
            <a:endParaRPr lang="en-US" dirty="0"/>
          </a:p>
          <a:p>
            <a:pPr marL="109728" indent="0" algn="ctr">
              <a:buNone/>
            </a:pPr>
            <a:r>
              <a:rPr lang="en-US" dirty="0"/>
              <a:t>Terry Miller Bldg. Room 102</a:t>
            </a:r>
          </a:p>
          <a:p>
            <a:pPr marL="109728" indent="0" algn="ctr">
              <a:buNone/>
            </a:pPr>
            <a:r>
              <a:rPr lang="en-US" dirty="0"/>
              <a:t>Juneau, AK</a:t>
            </a:r>
          </a:p>
          <a:p>
            <a:pPr marL="109728" indent="0" algn="ctr">
              <a:buNone/>
            </a:pPr>
            <a:r>
              <a:rPr lang="en-US" dirty="0"/>
              <a:t>Hours: 8-5 M-F</a:t>
            </a:r>
          </a:p>
          <a:p>
            <a:pPr marL="109728" indent="0" algn="ctr">
              <a:buNone/>
            </a:pPr>
            <a:r>
              <a:rPr lang="en-US" dirty="0"/>
              <a:t>Phone: 465-3808</a:t>
            </a:r>
          </a:p>
          <a:p>
            <a:pPr marL="109728" indent="0" algn="ctr">
              <a:buNone/>
            </a:pPr>
            <a:r>
              <a:rPr lang="en-US" dirty="0"/>
              <a:t>Email: legislative.library@akleg.gov</a:t>
            </a:r>
          </a:p>
        </p:txBody>
      </p:sp>
      <p:sp>
        <p:nvSpPr>
          <p:cNvPr id="3" name="Title 2">
            <a:extLst>
              <a:ext uri="{FF2B5EF4-FFF2-40B4-BE49-F238E27FC236}">
                <a16:creationId xmlns:a16="http://schemas.microsoft.com/office/drawing/2014/main" id="{45E66614-FA7D-4576-89A8-3FB036C56B1A}"/>
              </a:ext>
            </a:extLst>
          </p:cNvPr>
          <p:cNvSpPr>
            <a:spLocks noGrp="1"/>
          </p:cNvSpPr>
          <p:nvPr>
            <p:ph type="title"/>
          </p:nvPr>
        </p:nvSpPr>
        <p:spPr/>
        <p:txBody>
          <a:bodyPr/>
          <a:lstStyle/>
          <a:p>
            <a:r>
              <a:rPr lang="en-US" dirty="0"/>
              <a:t>In Closing…</a:t>
            </a:r>
          </a:p>
        </p:txBody>
      </p:sp>
    </p:spTree>
    <p:extLst>
      <p:ext uri="{BB962C8B-B14F-4D97-AF65-F5344CB8AC3E}">
        <p14:creationId xmlns:p14="http://schemas.microsoft.com/office/powerpoint/2010/main" val="62273661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C046B-CE76-4C7C-895F-7C431B951382}"/>
              </a:ext>
            </a:extLst>
          </p:cNvPr>
          <p:cNvSpPr>
            <a:spLocks noGrp="1"/>
          </p:cNvSpPr>
          <p:nvPr>
            <p:ph idx="1"/>
          </p:nvPr>
        </p:nvSpPr>
        <p:spPr/>
        <p:txBody>
          <a:bodyPr>
            <a:normAutofit/>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p:txBody>
      </p:sp>
      <p:sp>
        <p:nvSpPr>
          <p:cNvPr id="3" name="Title 2">
            <a:extLst>
              <a:ext uri="{FF2B5EF4-FFF2-40B4-BE49-F238E27FC236}">
                <a16:creationId xmlns:a16="http://schemas.microsoft.com/office/drawing/2014/main" id="{E50FC832-663F-4E9E-937B-0936A8D13AC6}"/>
              </a:ext>
            </a:extLst>
          </p:cNvPr>
          <p:cNvSpPr>
            <a:spLocks noGrp="1"/>
          </p:cNvSpPr>
          <p:nvPr>
            <p:ph type="title"/>
          </p:nvPr>
        </p:nvSpPr>
        <p:spPr/>
        <p:txBody>
          <a:bodyPr>
            <a:normAutofit/>
          </a:bodyPr>
          <a:lstStyle/>
          <a:p>
            <a:r>
              <a:rPr lang="en-US" sz="3400" dirty="0"/>
              <a:t>(Reminder about additional guides…)</a:t>
            </a:r>
          </a:p>
        </p:txBody>
      </p:sp>
    </p:spTree>
    <p:extLst>
      <p:ext uri="{BB962C8B-B14F-4D97-AF65-F5344CB8AC3E}">
        <p14:creationId xmlns:p14="http://schemas.microsoft.com/office/powerpoint/2010/main" val="16566197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p:txBody>
          <a:bodyPr/>
          <a:lstStyle/>
          <a:p>
            <a:endParaRPr lang="en-US" dirty="0"/>
          </a:p>
          <a:p>
            <a:pPr marL="109728" indent="0">
              <a:buNone/>
            </a:pPr>
            <a:endParaRPr lang="en-US" dirty="0"/>
          </a:p>
        </p:txBody>
      </p:sp>
      <p:sp>
        <p:nvSpPr>
          <p:cNvPr id="8" name="Title 7"/>
          <p:cNvSpPr>
            <a:spLocks noGrp="1"/>
          </p:cNvSpPr>
          <p:nvPr>
            <p:ph type="title"/>
          </p:nvPr>
        </p:nvSpPr>
        <p:spPr/>
        <p:txBody>
          <a:bodyPr/>
          <a:lstStyle/>
          <a:p>
            <a:r>
              <a:rPr lang="en-US" dirty="0"/>
              <a:t>Legislative Library</a:t>
            </a:r>
          </a:p>
        </p:txBody>
      </p:sp>
      <p:pic>
        <p:nvPicPr>
          <p:cNvPr id="6" name="Picture Placeholder 5">
            <a:extLst>
              <a:ext uri="{FF2B5EF4-FFF2-40B4-BE49-F238E27FC236}">
                <a16:creationId xmlns:a16="http://schemas.microsoft.com/office/drawing/2014/main" id="{51F8F167-384D-421F-9AE2-DED7E3D9E40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415" b="22415"/>
          <a:stretch>
            <a:fillRect/>
          </a:stretch>
        </p:blipFill>
        <p:spPr>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10554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4E2A7-88DC-4AF8-AB56-94E2E9D616BC}"/>
              </a:ext>
            </a:extLst>
          </p:cNvPr>
          <p:cNvSpPr>
            <a:spLocks noGrp="1"/>
          </p:cNvSpPr>
          <p:nvPr>
            <p:ph idx="1"/>
          </p:nvPr>
        </p:nvSpPr>
        <p:spPr/>
        <p:txBody>
          <a:bodyPr/>
          <a:lstStyle/>
          <a:p>
            <a:r>
              <a:rPr lang="en-US" dirty="0"/>
              <a:t>Distribute legal materials (Statutes, session laws, etc.)</a:t>
            </a:r>
          </a:p>
          <a:p>
            <a:r>
              <a:rPr lang="en-US" dirty="0"/>
              <a:t>Maintain a collection to support the work of Leg. Legal, Research, and other staff.</a:t>
            </a:r>
          </a:p>
          <a:p>
            <a:r>
              <a:rPr lang="en-US" b="1" dirty="0"/>
              <a:t>Collect, preserve, and make available the records created by or for the legislature.</a:t>
            </a:r>
          </a:p>
          <a:p>
            <a:r>
              <a:rPr lang="en-US" b="1" dirty="0"/>
              <a:t>Help people with research using the above.</a:t>
            </a:r>
          </a:p>
        </p:txBody>
      </p:sp>
      <p:sp>
        <p:nvSpPr>
          <p:cNvPr id="3" name="Title 2">
            <a:extLst>
              <a:ext uri="{FF2B5EF4-FFF2-40B4-BE49-F238E27FC236}">
                <a16:creationId xmlns:a16="http://schemas.microsoft.com/office/drawing/2014/main" id="{0A9393FB-4662-493D-AAD2-4B6874D3ED94}"/>
              </a:ext>
            </a:extLst>
          </p:cNvPr>
          <p:cNvSpPr>
            <a:spLocks noGrp="1"/>
          </p:cNvSpPr>
          <p:nvPr>
            <p:ph type="title"/>
          </p:nvPr>
        </p:nvSpPr>
        <p:spPr/>
        <p:txBody>
          <a:bodyPr/>
          <a:lstStyle/>
          <a:p>
            <a:r>
              <a:rPr lang="en-US" dirty="0"/>
              <a:t>What we do</a:t>
            </a:r>
          </a:p>
        </p:txBody>
      </p:sp>
    </p:spTree>
    <p:extLst>
      <p:ext uri="{BB962C8B-B14F-4D97-AF65-F5344CB8AC3E}">
        <p14:creationId xmlns:p14="http://schemas.microsoft.com/office/powerpoint/2010/main" val="28482381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D2E55-833D-42DB-BACF-8CA1A4FFB6F4}"/>
              </a:ext>
            </a:extLst>
          </p:cNvPr>
          <p:cNvSpPr>
            <a:spLocks noGrp="1"/>
          </p:cNvSpPr>
          <p:nvPr>
            <p:ph idx="1"/>
          </p:nvPr>
        </p:nvSpPr>
        <p:spPr/>
        <p:txBody>
          <a:bodyPr>
            <a:normAutofit/>
          </a:bodyPr>
          <a:lstStyle/>
          <a:p>
            <a:r>
              <a:rPr lang="en-US" dirty="0"/>
              <a:t>What is meant by “legislative history materials?”</a:t>
            </a:r>
          </a:p>
          <a:p>
            <a:pPr lvl="1"/>
            <a:r>
              <a:rPr lang="en-US" dirty="0"/>
              <a:t>Items created or considered by the legislature in the course of its various official actions.</a:t>
            </a:r>
          </a:p>
          <a:p>
            <a:pPr lvl="1"/>
            <a:r>
              <a:rPr lang="en-US" dirty="0"/>
              <a:t>These items include introduced legislation, journals, committee minutes, bill files, audio/video recordings, subject compilations, reports, etc.</a:t>
            </a:r>
          </a:p>
        </p:txBody>
      </p:sp>
      <p:sp>
        <p:nvSpPr>
          <p:cNvPr id="3" name="Title 2">
            <a:extLst>
              <a:ext uri="{FF2B5EF4-FFF2-40B4-BE49-F238E27FC236}">
                <a16:creationId xmlns:a16="http://schemas.microsoft.com/office/drawing/2014/main" id="{325A80F0-0272-4471-8CA6-EC6F5526909E}"/>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326939762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8789F-3B8A-4E4E-B4FD-A3DBA5256861}"/>
              </a:ext>
            </a:extLst>
          </p:cNvPr>
          <p:cNvSpPr>
            <a:spLocks noGrp="1"/>
          </p:cNvSpPr>
          <p:nvPr>
            <p:ph type="body" sz="half" idx="2"/>
          </p:nvPr>
        </p:nvSpPr>
        <p:spPr/>
        <p:txBody>
          <a:bodyPr/>
          <a:lstStyle/>
          <a:p>
            <a:r>
              <a:rPr lang="en-US" dirty="0"/>
              <a:t>Counterclockwise from top left: bill history, session law, bill version, committee minutes, and committee bill file cover page</a:t>
            </a:r>
          </a:p>
          <a:p>
            <a:endParaRPr lang="en-US" dirty="0"/>
          </a:p>
        </p:txBody>
      </p:sp>
      <p:sp>
        <p:nvSpPr>
          <p:cNvPr id="3" name="Title 2">
            <a:extLst>
              <a:ext uri="{FF2B5EF4-FFF2-40B4-BE49-F238E27FC236}">
                <a16:creationId xmlns:a16="http://schemas.microsoft.com/office/drawing/2014/main" id="{F5FF8E93-3337-40C4-8931-2E13E7418D0F}"/>
              </a:ext>
            </a:extLst>
          </p:cNvPr>
          <p:cNvSpPr>
            <a:spLocks noGrp="1"/>
          </p:cNvSpPr>
          <p:nvPr>
            <p:ph type="title"/>
          </p:nvPr>
        </p:nvSpPr>
        <p:spPr/>
        <p:txBody>
          <a:bodyPr/>
          <a:lstStyle/>
          <a:p>
            <a:r>
              <a:rPr lang="en-US" dirty="0"/>
              <a:t>Examples</a:t>
            </a:r>
          </a:p>
        </p:txBody>
      </p:sp>
      <p:sp>
        <p:nvSpPr>
          <p:cNvPr id="8" name="Picture Placeholder 7">
            <a:extLst>
              <a:ext uri="{FF2B5EF4-FFF2-40B4-BE49-F238E27FC236}">
                <a16:creationId xmlns:a16="http://schemas.microsoft.com/office/drawing/2014/main" id="{BF006FFA-1632-4F81-B2F3-A040690D245C}"/>
              </a:ext>
            </a:extLst>
          </p:cNvPr>
          <p:cNvSpPr>
            <a:spLocks noGrp="1"/>
          </p:cNvSpPr>
          <p:nvPr>
            <p:ph type="pic" idx="1"/>
          </p:nvPr>
        </p:nvSpPr>
        <p:spPr/>
        <p:txBody>
          <a:bodyPr/>
          <a:lstStyle/>
          <a:p>
            <a:endParaRPr lang="en-US"/>
          </a:p>
        </p:txBody>
      </p:sp>
      <p:pic>
        <p:nvPicPr>
          <p:cNvPr id="9" name="Picture 8">
            <a:extLst>
              <a:ext uri="{FF2B5EF4-FFF2-40B4-BE49-F238E27FC236}">
                <a16:creationId xmlns:a16="http://schemas.microsoft.com/office/drawing/2014/main" id="{DE510B47-96D3-4099-91F1-ADF66A068CFF}"/>
              </a:ext>
            </a:extLst>
          </p:cNvPr>
          <p:cNvPicPr>
            <a:picLocks noChangeAspect="1"/>
          </p:cNvPicPr>
          <p:nvPr/>
        </p:nvPicPr>
        <p:blipFill>
          <a:blip r:embed="rId2"/>
          <a:stretch>
            <a:fillRect/>
          </a:stretch>
        </p:blipFill>
        <p:spPr>
          <a:xfrm>
            <a:off x="240484" y="231143"/>
            <a:ext cx="3429796" cy="3886199"/>
          </a:xfrm>
          <a:prstGeom prst="rect">
            <a:avLst/>
          </a:prstGeom>
        </p:spPr>
      </p:pic>
      <p:pic>
        <p:nvPicPr>
          <p:cNvPr id="10" name="Picture 9">
            <a:extLst>
              <a:ext uri="{FF2B5EF4-FFF2-40B4-BE49-F238E27FC236}">
                <a16:creationId xmlns:a16="http://schemas.microsoft.com/office/drawing/2014/main" id="{593A4703-AFCF-4670-82C1-389849C644D9}"/>
              </a:ext>
            </a:extLst>
          </p:cNvPr>
          <p:cNvPicPr>
            <a:picLocks noChangeAspect="1"/>
          </p:cNvPicPr>
          <p:nvPr/>
        </p:nvPicPr>
        <p:blipFill>
          <a:blip r:embed="rId3"/>
          <a:stretch>
            <a:fillRect/>
          </a:stretch>
        </p:blipFill>
        <p:spPr>
          <a:xfrm>
            <a:off x="3192037" y="208239"/>
            <a:ext cx="3044805" cy="4041141"/>
          </a:xfrm>
          <a:prstGeom prst="rect">
            <a:avLst/>
          </a:prstGeom>
        </p:spPr>
      </p:pic>
      <p:pic>
        <p:nvPicPr>
          <p:cNvPr id="11" name="Picture 10">
            <a:extLst>
              <a:ext uri="{FF2B5EF4-FFF2-40B4-BE49-F238E27FC236}">
                <a16:creationId xmlns:a16="http://schemas.microsoft.com/office/drawing/2014/main" id="{64BAF9E5-5499-436F-91EA-762213B9F8D9}"/>
              </a:ext>
            </a:extLst>
          </p:cNvPr>
          <p:cNvPicPr>
            <a:picLocks noChangeAspect="1"/>
          </p:cNvPicPr>
          <p:nvPr/>
        </p:nvPicPr>
        <p:blipFill>
          <a:blip r:embed="rId4"/>
          <a:stretch>
            <a:fillRect/>
          </a:stretch>
        </p:blipFill>
        <p:spPr>
          <a:xfrm>
            <a:off x="5829905" y="189968"/>
            <a:ext cx="3097379" cy="4003714"/>
          </a:xfrm>
          <a:prstGeom prst="rect">
            <a:avLst/>
          </a:prstGeom>
        </p:spPr>
      </p:pic>
    </p:spTree>
    <p:extLst>
      <p:ext uri="{BB962C8B-B14F-4D97-AF65-F5344CB8AC3E}">
        <p14:creationId xmlns:p14="http://schemas.microsoft.com/office/powerpoint/2010/main" val="36208492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A5C60-6B0F-4EA9-9BA2-4F9A028BF913}"/>
              </a:ext>
            </a:extLst>
          </p:cNvPr>
          <p:cNvSpPr>
            <a:spLocks noGrp="1"/>
          </p:cNvSpPr>
          <p:nvPr>
            <p:ph idx="1"/>
          </p:nvPr>
        </p:nvSpPr>
        <p:spPr/>
        <p:txBody>
          <a:bodyPr/>
          <a:lstStyle/>
          <a:p>
            <a:r>
              <a:rPr lang="en-US" dirty="0"/>
              <a:t>Where can they be found?</a:t>
            </a:r>
          </a:p>
          <a:p>
            <a:pPr lvl="1"/>
            <a:r>
              <a:rPr lang="en-US" dirty="0"/>
              <a:t>Legislative Reference Library</a:t>
            </a:r>
          </a:p>
          <a:p>
            <a:pPr lvl="1"/>
            <a:r>
              <a:rPr lang="en-US" dirty="0"/>
              <a:t>Alaska Law Libraries</a:t>
            </a:r>
          </a:p>
          <a:p>
            <a:pPr lvl="1"/>
            <a:r>
              <a:rPr lang="en-US" dirty="0"/>
              <a:t>University system libraries</a:t>
            </a:r>
          </a:p>
          <a:p>
            <a:pPr lvl="1"/>
            <a:r>
              <a:rPr lang="en-US" dirty="0"/>
              <a:t>Legislative Information Offices</a:t>
            </a:r>
          </a:p>
          <a:p>
            <a:pPr lvl="1"/>
            <a:r>
              <a:rPr lang="en-US" dirty="0"/>
              <a:t>State Library/Archives</a:t>
            </a:r>
          </a:p>
          <a:p>
            <a:pPr lvl="1"/>
            <a:r>
              <a:rPr lang="en-US" dirty="0"/>
              <a:t>Online</a:t>
            </a:r>
          </a:p>
          <a:p>
            <a:pPr lvl="2"/>
            <a:r>
              <a:rPr lang="en-US" dirty="0"/>
              <a:t>Akleg.gov</a:t>
            </a:r>
          </a:p>
          <a:p>
            <a:pPr lvl="2"/>
            <a:r>
              <a:rPr lang="en-US" dirty="0"/>
              <a:t>LexisNexis/Westlaw</a:t>
            </a:r>
          </a:p>
          <a:p>
            <a:r>
              <a:rPr lang="en-US" dirty="0"/>
              <a:t>Details are complicated, consult the </a:t>
            </a:r>
            <a:r>
              <a:rPr lang="en-US" i="1" dirty="0"/>
              <a:t>Guide to Legislative History Materials </a:t>
            </a:r>
            <a:r>
              <a:rPr lang="en-US" dirty="0"/>
              <a:t>for specifics.</a:t>
            </a:r>
          </a:p>
        </p:txBody>
      </p:sp>
      <p:sp>
        <p:nvSpPr>
          <p:cNvPr id="3" name="Title 2">
            <a:extLst>
              <a:ext uri="{FF2B5EF4-FFF2-40B4-BE49-F238E27FC236}">
                <a16:creationId xmlns:a16="http://schemas.microsoft.com/office/drawing/2014/main" id="{8C024DA6-6B78-48FA-8CCF-E983205AC7F3}"/>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14069127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9A9E7-13AB-4ACF-B1B4-AD8B96A315D8}"/>
              </a:ext>
            </a:extLst>
          </p:cNvPr>
          <p:cNvSpPr>
            <a:spLocks noGrp="1"/>
          </p:cNvSpPr>
          <p:nvPr>
            <p:ph idx="1"/>
          </p:nvPr>
        </p:nvSpPr>
        <p:spPr/>
        <p:txBody>
          <a:bodyPr/>
          <a:lstStyle/>
          <a:p>
            <a:r>
              <a:rPr lang="en-US" dirty="0"/>
              <a:t>Generally speaking, the library fields requests for legislative history materials and research from everyone, the Dept. of Law included.</a:t>
            </a:r>
          </a:p>
          <a:p>
            <a:r>
              <a:rPr lang="en-US" dirty="0"/>
              <a:t>There are some indirect interactions: testimony on legislation, position papers, and the like do end up in our archives.</a:t>
            </a:r>
          </a:p>
        </p:txBody>
      </p:sp>
      <p:sp>
        <p:nvSpPr>
          <p:cNvPr id="3" name="Title 2">
            <a:extLst>
              <a:ext uri="{FF2B5EF4-FFF2-40B4-BE49-F238E27FC236}">
                <a16:creationId xmlns:a16="http://schemas.microsoft.com/office/drawing/2014/main" id="{892ABAB4-979F-4DF2-92F0-7DB5E101FFCA}"/>
              </a:ext>
            </a:extLst>
          </p:cNvPr>
          <p:cNvSpPr>
            <a:spLocks noGrp="1"/>
          </p:cNvSpPr>
          <p:nvPr>
            <p:ph type="title"/>
          </p:nvPr>
        </p:nvSpPr>
        <p:spPr/>
        <p:txBody>
          <a:bodyPr>
            <a:normAutofit/>
          </a:bodyPr>
          <a:lstStyle/>
          <a:p>
            <a:r>
              <a:rPr lang="en-US" dirty="0"/>
              <a:t>Law/Library Interactions</a:t>
            </a:r>
          </a:p>
        </p:txBody>
      </p:sp>
    </p:spTree>
    <p:extLst>
      <p:ext uri="{BB962C8B-B14F-4D97-AF65-F5344CB8AC3E}">
        <p14:creationId xmlns:p14="http://schemas.microsoft.com/office/powerpoint/2010/main" val="178960942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39939</TotalTime>
  <Words>1237</Words>
  <Application>Microsoft Office PowerPoint</Application>
  <PresentationFormat>On-screen Show (4:3)</PresentationFormat>
  <Paragraphs>118</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Lucida Sans Unicode</vt:lpstr>
      <vt:lpstr>Verdana</vt:lpstr>
      <vt:lpstr>Wingdings 2</vt:lpstr>
      <vt:lpstr>Wingdings 3</vt:lpstr>
      <vt:lpstr>Concourse</vt:lpstr>
      <vt:lpstr>Researching Legislative History of Alaska Statutes &amp; Using Library Resources </vt:lpstr>
      <vt:lpstr>Objectives</vt:lpstr>
      <vt:lpstr>Legislative Reference Library</vt:lpstr>
      <vt:lpstr>Legislative Library</vt:lpstr>
      <vt:lpstr>What we do</vt:lpstr>
      <vt:lpstr>Legislative History Materials</vt:lpstr>
      <vt:lpstr>Examples</vt:lpstr>
      <vt:lpstr>Legislative History Materials</vt:lpstr>
      <vt:lpstr>Law/Library Interactions</vt:lpstr>
      <vt:lpstr>When requesting materials…</vt:lpstr>
      <vt:lpstr>Additional Training/Interesting Resources</vt:lpstr>
      <vt:lpstr>Legislative History Research</vt:lpstr>
      <vt:lpstr>Process (Procedural Viewpoint)</vt:lpstr>
      <vt:lpstr>Examples of Complications</vt:lpstr>
      <vt:lpstr>Demonstrations of legislative history process</vt:lpstr>
      <vt:lpstr>Legislative History – AS 45.25.300</vt:lpstr>
      <vt:lpstr>Identifying Statute</vt:lpstr>
      <vt:lpstr>Identifying Session Law…</vt:lpstr>
      <vt:lpstr>Session Law List (after selecting 2018)</vt:lpstr>
      <vt:lpstr>PowerPoint Presentation</vt:lpstr>
      <vt:lpstr>PowerPoint Presentation</vt:lpstr>
      <vt:lpstr>Main BASIS page for HB 136 (2018)</vt:lpstr>
      <vt:lpstr>Initial Version</vt:lpstr>
      <vt:lpstr>Committee Minutes (HTRA 03/21/2017)</vt:lpstr>
      <vt:lpstr>Committee Minutes (HL&amp;C 04/02/2018)</vt:lpstr>
      <vt:lpstr>PowerPoint Presentation</vt:lpstr>
      <vt:lpstr>PowerPoint Presentation</vt:lpstr>
      <vt:lpstr>Demonstrations of legislative history process (Infobases)</vt:lpstr>
      <vt:lpstr>Legislative History – </vt:lpstr>
      <vt:lpstr>Highlights continued</vt:lpstr>
      <vt:lpstr>In Closing…</vt:lpstr>
      <vt:lpstr>(Reminder about additional guides…)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Reference Library</dc:title>
  <dc:creator>Administrator</dc:creator>
  <cp:lastModifiedBy>Jennifer Fletcher</cp:lastModifiedBy>
  <cp:revision>162</cp:revision>
  <cp:lastPrinted>2013-12-10T19:58:08Z</cp:lastPrinted>
  <dcterms:created xsi:type="dcterms:W3CDTF">2012-12-27T20:30:49Z</dcterms:created>
  <dcterms:modified xsi:type="dcterms:W3CDTF">2023-10-20T19:28:51Z</dcterms:modified>
</cp:coreProperties>
</file>