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8" r:id="rId2"/>
    <p:sldId id="259" r:id="rId3"/>
    <p:sldId id="256" r:id="rId4"/>
    <p:sldId id="257" r:id="rId5"/>
    <p:sldId id="272" r:id="rId6"/>
    <p:sldId id="260" r:id="rId7"/>
    <p:sldId id="262" r:id="rId8"/>
    <p:sldId id="261" r:id="rId9"/>
    <p:sldId id="263" r:id="rId10"/>
    <p:sldId id="264" r:id="rId11"/>
    <p:sldId id="267" r:id="rId12"/>
    <p:sldId id="270" r:id="rId13"/>
    <p:sldId id="271" r:id="rId14"/>
    <p:sldId id="273" r:id="rId15"/>
    <p:sldId id="295" r:id="rId16"/>
    <p:sldId id="266" r:id="rId17"/>
    <p:sldId id="265" r:id="rId18"/>
    <p:sldId id="268" r:id="rId19"/>
    <p:sldId id="269" r:id="rId20"/>
    <p:sldId id="274" r:id="rId21"/>
    <p:sldId id="277" r:id="rId22"/>
    <p:sldId id="278" r:id="rId23"/>
    <p:sldId id="275" r:id="rId24"/>
    <p:sldId id="284" r:id="rId25"/>
    <p:sldId id="276" r:id="rId26"/>
    <p:sldId id="279" r:id="rId27"/>
    <p:sldId id="280" r:id="rId28"/>
    <p:sldId id="281" r:id="rId29"/>
    <p:sldId id="290" r:id="rId30"/>
    <p:sldId id="283" r:id="rId31"/>
    <p:sldId id="282" r:id="rId32"/>
    <p:sldId id="285" r:id="rId33"/>
    <p:sldId id="288" r:id="rId34"/>
    <p:sldId id="287"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Fletcher" initials="JF" lastIdx="1" clrIdx="0">
    <p:extLst>
      <p:ext uri="{19B8F6BF-5375-455C-9EA6-DF929625EA0E}">
        <p15:presenceInfo xmlns:p15="http://schemas.microsoft.com/office/powerpoint/2012/main" userId="S-1-5-21-1796170148-1336507817-142223018-225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466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6370" autoAdjust="0"/>
  </p:normalViewPr>
  <p:slideViewPr>
    <p:cSldViewPr>
      <p:cViewPr varScale="1">
        <p:scale>
          <a:sx n="72" d="100"/>
          <a:sy n="72" d="100"/>
        </p:scale>
        <p:origin x="1242" y="54"/>
      </p:cViewPr>
      <p:guideLst>
        <p:guide orient="horz" pos="2160"/>
        <p:guide pos="2880"/>
      </p:guideLst>
    </p:cSldViewPr>
  </p:slideViewPr>
  <p:outlineViewPr>
    <p:cViewPr>
      <p:scale>
        <a:sx n="33" d="100"/>
        <a:sy n="33" d="100"/>
      </p:scale>
      <p:origin x="0" y="-680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27T12:07:25.377" idx="1">
    <p:pos x="10" y="10"/>
    <p:text>Change to using live website here, assuming of course it is responsive.</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DD8A1-9258-4854-8FCE-B154E0781E88}" type="datetimeFigureOut">
              <a:rPr lang="en-US" smtClean="0"/>
              <a:t>9/12/2022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48F73-7949-49C2-A10F-56FF4BE90F20}" type="slidenum">
              <a:rPr lang="en-US" smtClean="0"/>
              <a:t>‹#›</a:t>
            </a:fld>
            <a:endParaRPr lang="en-US"/>
          </a:p>
        </p:txBody>
      </p:sp>
    </p:spTree>
    <p:extLst>
      <p:ext uri="{BB962C8B-B14F-4D97-AF65-F5344CB8AC3E}">
        <p14:creationId xmlns:p14="http://schemas.microsoft.com/office/powerpoint/2010/main" val="301339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difficulties of so-called interpretation arise when the Legislature has had no meaning at all; when the question which is raised on the statute</a:t>
            </a:r>
            <a:r>
              <a:rPr lang="en-US" baseline="0" dirty="0"/>
              <a:t> never occurred to it; when what the judges have to do is, not to determine what the Legislature did mean on a point which was present to its mind, but to guess what it would have intended on a point not present to its mind, if the point had been present.”  -John Chipman Gray, </a:t>
            </a:r>
            <a:r>
              <a:rPr lang="en-US" i="1" baseline="0" dirty="0"/>
              <a:t>The Nature and Sources of the Law</a:t>
            </a:r>
            <a:r>
              <a:rPr lang="en-US" i="0" baseline="0" dirty="0"/>
              <a:t>, 173 (2</a:t>
            </a:r>
            <a:r>
              <a:rPr lang="en-US" i="0" baseline="30000" dirty="0"/>
              <a:t>nd</a:t>
            </a:r>
            <a:r>
              <a:rPr lang="en-US" i="0" baseline="0" dirty="0"/>
              <a:t> ed. 1972)</a:t>
            </a:r>
            <a:endParaRPr lang="en-US" dirty="0"/>
          </a:p>
        </p:txBody>
      </p:sp>
      <p:sp>
        <p:nvSpPr>
          <p:cNvPr id="4" name="Slide Number Placeholder 3"/>
          <p:cNvSpPr>
            <a:spLocks noGrp="1"/>
          </p:cNvSpPr>
          <p:nvPr>
            <p:ph type="sldNum" sz="quarter" idx="10"/>
          </p:nvPr>
        </p:nvSpPr>
        <p:spPr/>
        <p:txBody>
          <a:bodyPr/>
          <a:lstStyle/>
          <a:p>
            <a:fld id="{6E048F73-7949-49C2-A10F-56FF4BE90F20}" type="slidenum">
              <a:rPr lang="en-US" smtClean="0"/>
              <a:t>14</a:t>
            </a:fld>
            <a:endParaRPr lang="en-US"/>
          </a:p>
        </p:txBody>
      </p:sp>
    </p:spTree>
    <p:extLst>
      <p:ext uri="{BB962C8B-B14F-4D97-AF65-F5344CB8AC3E}">
        <p14:creationId xmlns:p14="http://schemas.microsoft.com/office/powerpoint/2010/main" val="3620816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14CE72A-57D8-4C69-8A9F-0E3F76D4A67C}" type="datetimeFigureOut">
              <a:rPr lang="en-US" smtClean="0"/>
              <a:t>9/12/2022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4CE72A-57D8-4C69-8A9F-0E3F76D4A67C}"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4CE72A-57D8-4C69-8A9F-0E3F76D4A67C}"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4CE72A-57D8-4C69-8A9F-0E3F76D4A67C}"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14CE72A-57D8-4C69-8A9F-0E3F76D4A67C}"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14CE72A-57D8-4C69-8A9F-0E3F76D4A67C}" type="datetimeFigureOut">
              <a:rPr lang="en-US" smtClean="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A9293-D645-40C2-BE13-C0628A034C54}"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14CE72A-57D8-4C69-8A9F-0E3F76D4A67C}" type="datetimeFigureOut">
              <a:rPr lang="en-US" smtClean="0"/>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BA9293-D645-40C2-BE13-C0628A034C5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4CE72A-57D8-4C69-8A9F-0E3F76D4A67C}" type="datetimeFigureOut">
              <a:rPr lang="en-US" smtClean="0"/>
              <a:t>9/12/2022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BA9293-D645-40C2-BE13-C0628A034C54}"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CE72A-57D8-4C69-8A9F-0E3F76D4A67C}" type="datetimeFigureOut">
              <a:rPr lang="en-US" smtClean="0"/>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14CE72A-57D8-4C69-8A9F-0E3F76D4A67C}" type="datetimeFigureOut">
              <a:rPr lang="en-US" smtClean="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A9293-D645-40C2-BE13-C0628A034C5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914CE72A-57D8-4C69-8A9F-0E3F76D4A67C}" type="datetimeFigureOut">
              <a:rPr lang="en-US" smtClean="0"/>
              <a:t>9/12/2022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2BA9293-D645-40C2-BE13-C0628A034C54}"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14CE72A-57D8-4C69-8A9F-0E3F76D4A67C}" type="datetimeFigureOut">
              <a:rPr lang="en-US" smtClean="0"/>
              <a:t>9/12/2022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2BA9293-D645-40C2-BE13-C0628A034C5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A1E6-EC80-45D9-A138-1048882A63E5}"/>
              </a:ext>
            </a:extLst>
          </p:cNvPr>
          <p:cNvSpPr>
            <a:spLocks noGrp="1"/>
          </p:cNvSpPr>
          <p:nvPr>
            <p:ph type="ctrTitle"/>
          </p:nvPr>
        </p:nvSpPr>
        <p:spPr/>
        <p:txBody>
          <a:bodyPr>
            <a:normAutofit fontScale="90000"/>
          </a:bodyPr>
          <a:lstStyle/>
          <a:p>
            <a:r>
              <a:rPr lang="en-US" dirty="0"/>
              <a:t>Researching Legislative History of Alaska Statutes &amp; Using Library Resources </a:t>
            </a:r>
          </a:p>
        </p:txBody>
      </p:sp>
      <p:sp>
        <p:nvSpPr>
          <p:cNvPr id="3" name="Subtitle 2">
            <a:extLst>
              <a:ext uri="{FF2B5EF4-FFF2-40B4-BE49-F238E27FC236}">
                <a16:creationId xmlns:a16="http://schemas.microsoft.com/office/drawing/2014/main" id="{1F623880-6384-47ED-8EE5-F0C8C940FDD6}"/>
              </a:ext>
            </a:extLst>
          </p:cNvPr>
          <p:cNvSpPr>
            <a:spLocks noGrp="1"/>
          </p:cNvSpPr>
          <p:nvPr>
            <p:ph type="subTitle" idx="1"/>
          </p:nvPr>
        </p:nvSpPr>
        <p:spPr/>
        <p:txBody>
          <a:bodyPr/>
          <a:lstStyle/>
          <a:p>
            <a:r>
              <a:rPr lang="en-US" dirty="0"/>
              <a:t>Division of Mining, Land and Water Presentation/Training, Sept. 14, 2022</a:t>
            </a:r>
          </a:p>
        </p:txBody>
      </p:sp>
    </p:spTree>
    <p:extLst>
      <p:ext uri="{BB962C8B-B14F-4D97-AF65-F5344CB8AC3E}">
        <p14:creationId xmlns:p14="http://schemas.microsoft.com/office/powerpoint/2010/main" val="17194075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F201D-6427-42B5-8E81-D9D52BF0FFDF}"/>
              </a:ext>
            </a:extLst>
          </p:cNvPr>
          <p:cNvSpPr>
            <a:spLocks noGrp="1"/>
          </p:cNvSpPr>
          <p:nvPr>
            <p:ph idx="1"/>
          </p:nvPr>
        </p:nvSpPr>
        <p:spPr/>
        <p:txBody>
          <a:bodyPr>
            <a:normAutofit fontScale="92500" lnSpcReduction="10000"/>
          </a:bodyPr>
          <a:lstStyle/>
          <a:p>
            <a:r>
              <a:rPr lang="en-US" dirty="0"/>
              <a:t>Please be as precise as possible.  </a:t>
            </a:r>
          </a:p>
          <a:p>
            <a:pPr lvl="1"/>
            <a:r>
              <a:rPr lang="en-US" dirty="0"/>
              <a:t>There is a huge difference between requesting a complete legislative history of AS 43.55.011, Oil and gas production tax… and focusing on the meaning of “BTU equivalent barrel”, or the enactment and amendments to subsection (k).</a:t>
            </a:r>
          </a:p>
          <a:p>
            <a:pPr lvl="1"/>
            <a:r>
              <a:rPr lang="en-US" dirty="0"/>
              <a:t>This also keeps us from overwhelming you with information.</a:t>
            </a:r>
          </a:p>
          <a:p>
            <a:r>
              <a:rPr lang="en-US" dirty="0"/>
              <a:t>Please provide deadlines, so we can prioritize.</a:t>
            </a:r>
          </a:p>
          <a:p>
            <a:pPr lvl="1"/>
            <a:r>
              <a:rPr lang="en-US" dirty="0"/>
              <a:t>Being proactive is much better than requesting information the day before a filing deadline.</a:t>
            </a:r>
          </a:p>
          <a:p>
            <a:r>
              <a:rPr lang="en-US" dirty="0"/>
              <a:t>We recognize both of these are not always feasible.</a:t>
            </a:r>
          </a:p>
          <a:p>
            <a:pPr lvl="1"/>
            <a:endParaRPr lang="en-US" dirty="0"/>
          </a:p>
        </p:txBody>
      </p:sp>
      <p:sp>
        <p:nvSpPr>
          <p:cNvPr id="3" name="Title 2">
            <a:extLst>
              <a:ext uri="{FF2B5EF4-FFF2-40B4-BE49-F238E27FC236}">
                <a16:creationId xmlns:a16="http://schemas.microsoft.com/office/drawing/2014/main" id="{F7FBE2A5-E5BB-461C-B538-CF3EA6DC25CF}"/>
              </a:ext>
            </a:extLst>
          </p:cNvPr>
          <p:cNvSpPr>
            <a:spLocks noGrp="1"/>
          </p:cNvSpPr>
          <p:nvPr>
            <p:ph type="title"/>
          </p:nvPr>
        </p:nvSpPr>
        <p:spPr/>
        <p:txBody>
          <a:bodyPr/>
          <a:lstStyle/>
          <a:p>
            <a:r>
              <a:rPr lang="en-US" dirty="0"/>
              <a:t>When requesting materials…</a:t>
            </a:r>
          </a:p>
        </p:txBody>
      </p:sp>
    </p:spTree>
    <p:extLst>
      <p:ext uri="{BB962C8B-B14F-4D97-AF65-F5344CB8AC3E}">
        <p14:creationId xmlns:p14="http://schemas.microsoft.com/office/powerpoint/2010/main" val="339795732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643F5E-9336-4105-BC52-406A9303F574}"/>
              </a:ext>
            </a:extLst>
          </p:cNvPr>
          <p:cNvSpPr>
            <a:spLocks noGrp="1"/>
          </p:cNvSpPr>
          <p:nvPr>
            <p:ph idx="1"/>
          </p:nvPr>
        </p:nvSpPr>
        <p:spPr/>
        <p:txBody>
          <a:bodyPr>
            <a:normAutofit fontScale="85000" lnSpcReduction="20000"/>
          </a:bodyPr>
          <a:lstStyle/>
          <a:p>
            <a:r>
              <a:rPr lang="en-US" dirty="0"/>
              <a:t>Documents on akleg.gov website:</a:t>
            </a:r>
          </a:p>
          <a:p>
            <a:pPr lvl="1"/>
            <a:r>
              <a:rPr lang="en-US" i="1" dirty="0"/>
              <a:t>Guide to Alaska Legislative History Materials</a:t>
            </a:r>
          </a:p>
          <a:p>
            <a:pPr lvl="1"/>
            <a:r>
              <a:rPr lang="en-US" i="1" dirty="0"/>
              <a:t>Steps to Using </a:t>
            </a:r>
            <a:r>
              <a:rPr lang="en-US" i="1" dirty="0" err="1"/>
              <a:t>Infobases</a:t>
            </a:r>
            <a:r>
              <a:rPr lang="en-US" i="1" dirty="0"/>
              <a:t>…</a:t>
            </a:r>
          </a:p>
          <a:p>
            <a:pPr lvl="1"/>
            <a:r>
              <a:rPr lang="en-US" i="1" dirty="0"/>
              <a:t>Tips for Researching Alaska Legislative History</a:t>
            </a:r>
          </a:p>
          <a:p>
            <a:pPr lvl="1"/>
            <a:r>
              <a:rPr lang="en-US" dirty="0"/>
              <a:t>Various other items on the “Get Started” and “Publications” pages</a:t>
            </a:r>
          </a:p>
          <a:p>
            <a:r>
              <a:rPr lang="en-US" dirty="0"/>
              <a:t>Brown, Frederic. </a:t>
            </a:r>
            <a:r>
              <a:rPr lang="en-US" i="1" dirty="0"/>
              <a:t>Sources of the Alaska and Oregon Codes</a:t>
            </a:r>
            <a:r>
              <a:rPr lang="en-US" dirty="0"/>
              <a:t>.  2 UCLA-Alaska Law Review 15 &amp; 87. (Useful for background)</a:t>
            </a:r>
          </a:p>
          <a:p>
            <a:r>
              <a:rPr lang="en-US" dirty="0"/>
              <a:t>Falk, Susan. </a:t>
            </a:r>
            <a:r>
              <a:rPr lang="en-US" i="1" dirty="0"/>
              <a:t>Introduction to Researching Alaska Legislative History Materials.</a:t>
            </a:r>
            <a:r>
              <a:rPr lang="en-US" dirty="0"/>
              <a:t>  Alaska Law Review Vol. 28:2, </a:t>
            </a:r>
            <a:r>
              <a:rPr lang="en-US" dirty="0" err="1"/>
              <a:t>pgs</a:t>
            </a:r>
            <a:r>
              <a:rPr lang="en-US" dirty="0"/>
              <a:t> 279-293</a:t>
            </a:r>
          </a:p>
          <a:p>
            <a:r>
              <a:rPr lang="en-US" dirty="0"/>
              <a:t>Alaska court system training materials show up in Google searches….</a:t>
            </a:r>
          </a:p>
          <a:p>
            <a:endParaRPr lang="en-US" i="1" dirty="0"/>
          </a:p>
        </p:txBody>
      </p:sp>
      <p:sp>
        <p:nvSpPr>
          <p:cNvPr id="3" name="Title 2">
            <a:extLst>
              <a:ext uri="{FF2B5EF4-FFF2-40B4-BE49-F238E27FC236}">
                <a16:creationId xmlns:a16="http://schemas.microsoft.com/office/drawing/2014/main" id="{ACD93FF2-6DF6-484D-A1F3-5CA5C7015755}"/>
              </a:ext>
            </a:extLst>
          </p:cNvPr>
          <p:cNvSpPr>
            <a:spLocks noGrp="1"/>
          </p:cNvSpPr>
          <p:nvPr>
            <p:ph type="title"/>
          </p:nvPr>
        </p:nvSpPr>
        <p:spPr/>
        <p:txBody>
          <a:bodyPr>
            <a:normAutofit fontScale="90000"/>
          </a:bodyPr>
          <a:lstStyle/>
          <a:p>
            <a:r>
              <a:rPr lang="en-US" dirty="0"/>
              <a:t>Additional Training/Interesting Resources</a:t>
            </a:r>
          </a:p>
        </p:txBody>
      </p:sp>
    </p:spTree>
    <p:extLst>
      <p:ext uri="{BB962C8B-B14F-4D97-AF65-F5344CB8AC3E}">
        <p14:creationId xmlns:p14="http://schemas.microsoft.com/office/powerpoint/2010/main" val="185690445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4DBC-FA63-4B6D-9D6F-6603B2432986}"/>
              </a:ext>
            </a:extLst>
          </p:cNvPr>
          <p:cNvSpPr>
            <a:spLocks noGrp="1"/>
          </p:cNvSpPr>
          <p:nvPr>
            <p:ph type="ctrTitle"/>
          </p:nvPr>
        </p:nvSpPr>
        <p:spPr/>
        <p:txBody>
          <a:bodyPr/>
          <a:lstStyle/>
          <a:p>
            <a:r>
              <a:rPr lang="en-US" dirty="0"/>
              <a:t>Legislative History Research</a:t>
            </a:r>
          </a:p>
        </p:txBody>
      </p:sp>
      <p:sp>
        <p:nvSpPr>
          <p:cNvPr id="3" name="Subtitle 2">
            <a:extLst>
              <a:ext uri="{FF2B5EF4-FFF2-40B4-BE49-F238E27FC236}">
                <a16:creationId xmlns:a16="http://schemas.microsoft.com/office/drawing/2014/main" id="{8709848F-BB37-4522-B83A-83F07C33A0E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8181704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1869D2-3230-4809-B66B-6E09EB1085E7}"/>
              </a:ext>
            </a:extLst>
          </p:cNvPr>
          <p:cNvSpPr>
            <a:spLocks noGrp="1"/>
          </p:cNvSpPr>
          <p:nvPr>
            <p:ph idx="1"/>
          </p:nvPr>
        </p:nvSpPr>
        <p:spPr>
          <a:xfrm>
            <a:off x="457200" y="1481328"/>
            <a:ext cx="8229600" cy="4525963"/>
          </a:xfrm>
        </p:spPr>
        <p:txBody>
          <a:bodyPr/>
          <a:lstStyle/>
          <a:p>
            <a:r>
              <a:rPr lang="en-US" dirty="0"/>
              <a:t>Topic -&gt; statute -&gt; session law -&gt; bill -&gt; bill history -&gt; bill versions -&gt; journals -&gt; committee materials -&gt; everything else.</a:t>
            </a:r>
          </a:p>
          <a:p>
            <a:pPr lvl="1"/>
            <a:r>
              <a:rPr lang="en-US" dirty="0"/>
              <a:t>Expect branching at every step.</a:t>
            </a:r>
          </a:p>
          <a:p>
            <a:pPr lvl="1"/>
            <a:r>
              <a:rPr lang="en-US" dirty="0"/>
              <a:t>Repeat until exhausted.</a:t>
            </a:r>
          </a:p>
          <a:p>
            <a:pPr lvl="1"/>
            <a:r>
              <a:rPr lang="en-US" dirty="0"/>
              <a:t>Watch out for complications…</a:t>
            </a:r>
          </a:p>
          <a:p>
            <a:endParaRPr lang="en-US" dirty="0"/>
          </a:p>
        </p:txBody>
      </p:sp>
      <p:sp>
        <p:nvSpPr>
          <p:cNvPr id="3" name="Title 2">
            <a:extLst>
              <a:ext uri="{FF2B5EF4-FFF2-40B4-BE49-F238E27FC236}">
                <a16:creationId xmlns:a16="http://schemas.microsoft.com/office/drawing/2014/main" id="{00D8716C-4D0F-4AB7-A1EE-748E64212686}"/>
              </a:ext>
            </a:extLst>
          </p:cNvPr>
          <p:cNvSpPr>
            <a:spLocks noGrp="1"/>
          </p:cNvSpPr>
          <p:nvPr>
            <p:ph type="title"/>
          </p:nvPr>
        </p:nvSpPr>
        <p:spPr/>
        <p:txBody>
          <a:bodyPr/>
          <a:lstStyle/>
          <a:p>
            <a:r>
              <a:rPr lang="en-US" dirty="0"/>
              <a:t>Process (Procedural Viewpoint)</a:t>
            </a:r>
          </a:p>
        </p:txBody>
      </p:sp>
    </p:spTree>
    <p:extLst>
      <p:ext uri="{BB962C8B-B14F-4D97-AF65-F5344CB8AC3E}">
        <p14:creationId xmlns:p14="http://schemas.microsoft.com/office/powerpoint/2010/main" val="289871295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03AA0-857C-4B17-9D1F-E2F9F0161080}"/>
              </a:ext>
            </a:extLst>
          </p:cNvPr>
          <p:cNvSpPr>
            <a:spLocks noGrp="1"/>
          </p:cNvSpPr>
          <p:nvPr>
            <p:ph idx="1"/>
          </p:nvPr>
        </p:nvSpPr>
        <p:spPr/>
        <p:txBody>
          <a:bodyPr/>
          <a:lstStyle/>
          <a:p>
            <a:r>
              <a:rPr lang="en-US" dirty="0"/>
              <a:t>Companion legislation contains the pertinent discussion.</a:t>
            </a:r>
          </a:p>
          <a:p>
            <a:r>
              <a:rPr lang="en-US" dirty="0"/>
              <a:t>Language drawn from other sources (bills, model laws, other states, etc.)</a:t>
            </a:r>
          </a:p>
          <a:p>
            <a:r>
              <a:rPr lang="en-US" dirty="0"/>
              <a:t>Legislation often develops over multiple legislatures.</a:t>
            </a:r>
          </a:p>
          <a:p>
            <a:r>
              <a:rPr lang="en-US" dirty="0"/>
              <a:t>Repeal/rewrites.</a:t>
            </a:r>
          </a:p>
          <a:p>
            <a:r>
              <a:rPr lang="en-US" dirty="0"/>
              <a:t>Leg. History materials may not exist.</a:t>
            </a:r>
          </a:p>
          <a:p>
            <a:r>
              <a:rPr lang="en-US" dirty="0"/>
              <a:t>Interactions with federal law.</a:t>
            </a:r>
          </a:p>
          <a:p>
            <a:r>
              <a:rPr lang="en-US" dirty="0"/>
              <a:t>… too many others to fully list.</a:t>
            </a:r>
          </a:p>
        </p:txBody>
      </p:sp>
      <p:sp>
        <p:nvSpPr>
          <p:cNvPr id="3" name="Title 2">
            <a:extLst>
              <a:ext uri="{FF2B5EF4-FFF2-40B4-BE49-F238E27FC236}">
                <a16:creationId xmlns:a16="http://schemas.microsoft.com/office/drawing/2014/main" id="{A902F309-3AF2-410E-88C0-5327B9B4B6E0}"/>
              </a:ext>
            </a:extLst>
          </p:cNvPr>
          <p:cNvSpPr>
            <a:spLocks noGrp="1"/>
          </p:cNvSpPr>
          <p:nvPr>
            <p:ph type="title"/>
          </p:nvPr>
        </p:nvSpPr>
        <p:spPr/>
        <p:txBody>
          <a:bodyPr/>
          <a:lstStyle/>
          <a:p>
            <a:r>
              <a:rPr lang="en-US" dirty="0"/>
              <a:t>Examples of Complications</a:t>
            </a:r>
          </a:p>
        </p:txBody>
      </p:sp>
    </p:spTree>
    <p:extLst>
      <p:ext uri="{BB962C8B-B14F-4D97-AF65-F5344CB8AC3E}">
        <p14:creationId xmlns:p14="http://schemas.microsoft.com/office/powerpoint/2010/main" val="355855023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5842F7-44B2-299E-581D-D393A1ED51A2}"/>
              </a:ext>
            </a:extLst>
          </p:cNvPr>
          <p:cNvSpPr>
            <a:spLocks noGrp="1"/>
          </p:cNvSpPr>
          <p:nvPr>
            <p:ph idx="1"/>
          </p:nvPr>
        </p:nvSpPr>
        <p:spPr/>
        <p:txBody>
          <a:bodyPr>
            <a:normAutofit fontScale="92500" lnSpcReduction="10000"/>
          </a:bodyPr>
          <a:lstStyle/>
          <a:p>
            <a:r>
              <a:rPr lang="en-US" dirty="0"/>
              <a:t>Not a valid or accurate resource.</a:t>
            </a:r>
          </a:p>
          <a:p>
            <a:r>
              <a:rPr lang="en-US" dirty="0"/>
              <a:t>Unauthorized 2012 site rip.</a:t>
            </a:r>
          </a:p>
          <a:p>
            <a:r>
              <a:rPr lang="en-US" dirty="0"/>
              <a:t>Has not been updated.</a:t>
            </a:r>
          </a:p>
          <a:p>
            <a:r>
              <a:rPr lang="en-US" dirty="0"/>
              <a:t>Engages in SEO antics to turn up in general internet searches.</a:t>
            </a:r>
          </a:p>
          <a:p>
            <a:r>
              <a:rPr lang="en-US" dirty="0"/>
              <a:t>Whenever someone sends us a question and references Touch N Go, we generally assume the requestor’s ability to research is limited to googling a term and blindly trusting the results.</a:t>
            </a:r>
          </a:p>
          <a:p>
            <a:r>
              <a:rPr lang="en-US" b="1" dirty="0"/>
              <a:t>Angie and Molly will be *incredibly* disappointed in you.</a:t>
            </a:r>
          </a:p>
        </p:txBody>
      </p:sp>
      <p:sp>
        <p:nvSpPr>
          <p:cNvPr id="3" name="Title 2">
            <a:extLst>
              <a:ext uri="{FF2B5EF4-FFF2-40B4-BE49-F238E27FC236}">
                <a16:creationId xmlns:a16="http://schemas.microsoft.com/office/drawing/2014/main" id="{F3DCD5A9-CBFB-162B-0DBF-CE7F9525DFA5}"/>
              </a:ext>
            </a:extLst>
          </p:cNvPr>
          <p:cNvSpPr>
            <a:spLocks noGrp="1"/>
          </p:cNvSpPr>
          <p:nvPr>
            <p:ph type="title"/>
          </p:nvPr>
        </p:nvSpPr>
        <p:spPr/>
        <p:txBody>
          <a:bodyPr/>
          <a:lstStyle/>
          <a:p>
            <a:r>
              <a:rPr lang="en-US" dirty="0"/>
              <a:t>Touch N Go</a:t>
            </a:r>
          </a:p>
        </p:txBody>
      </p:sp>
    </p:spTree>
    <p:extLst>
      <p:ext uri="{BB962C8B-B14F-4D97-AF65-F5344CB8AC3E}">
        <p14:creationId xmlns:p14="http://schemas.microsoft.com/office/powerpoint/2010/main" val="49072886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ABFB-D910-4F51-9AD0-573B0E95CB84}"/>
              </a:ext>
            </a:extLst>
          </p:cNvPr>
          <p:cNvSpPr>
            <a:spLocks noGrp="1"/>
          </p:cNvSpPr>
          <p:nvPr>
            <p:ph type="title"/>
          </p:nvPr>
        </p:nvSpPr>
        <p:spPr/>
        <p:txBody>
          <a:bodyPr>
            <a:normAutofit fontScale="90000"/>
          </a:bodyPr>
          <a:lstStyle/>
          <a:p>
            <a:r>
              <a:rPr lang="en-US" dirty="0"/>
              <a:t>Demonstrations of legislative history process</a:t>
            </a:r>
          </a:p>
        </p:txBody>
      </p:sp>
      <p:sp>
        <p:nvSpPr>
          <p:cNvPr id="3" name="Text Placeholder 2">
            <a:extLst>
              <a:ext uri="{FF2B5EF4-FFF2-40B4-BE49-F238E27FC236}">
                <a16:creationId xmlns:a16="http://schemas.microsoft.com/office/drawing/2014/main" id="{7C56E2EE-874D-43C1-A6F7-BF23606FB7DC}"/>
              </a:ext>
            </a:extLst>
          </p:cNvPr>
          <p:cNvSpPr>
            <a:spLocks noGrp="1"/>
          </p:cNvSpPr>
          <p:nvPr>
            <p:ph type="body" idx="1"/>
          </p:nvPr>
        </p:nvSpPr>
        <p:spPr>
          <a:xfrm>
            <a:off x="3922713" y="2931712"/>
            <a:ext cx="4572000" cy="2249888"/>
          </a:xfrm>
        </p:spPr>
        <p:txBody>
          <a:bodyPr>
            <a:normAutofit/>
          </a:bodyPr>
          <a:lstStyle/>
          <a:p>
            <a:r>
              <a:rPr lang="en-US" dirty="0"/>
              <a:t>State Insect</a:t>
            </a:r>
          </a:p>
        </p:txBody>
      </p:sp>
    </p:spTree>
    <p:extLst>
      <p:ext uri="{BB962C8B-B14F-4D97-AF65-F5344CB8AC3E}">
        <p14:creationId xmlns:p14="http://schemas.microsoft.com/office/powerpoint/2010/main" val="155324843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334D74-5EC9-4C91-9C91-2B2681B4D247}"/>
              </a:ext>
            </a:extLst>
          </p:cNvPr>
          <p:cNvSpPr>
            <a:spLocks noGrp="1"/>
          </p:cNvSpPr>
          <p:nvPr>
            <p:ph idx="1"/>
          </p:nvPr>
        </p:nvSpPr>
        <p:spPr/>
        <p:txBody>
          <a:bodyPr/>
          <a:lstStyle/>
          <a:p>
            <a:r>
              <a:rPr lang="en-US" dirty="0"/>
              <a:t>Note: actual presentation will switch to using live BASIS at this point.  The next slides can be used to follow the rough path of the live demonstration (expect tangents!), or for future reference and consultation.  The presentation will be recorded, so that may be another option.</a:t>
            </a:r>
          </a:p>
        </p:txBody>
      </p:sp>
      <p:sp>
        <p:nvSpPr>
          <p:cNvPr id="3" name="Title 2">
            <a:extLst>
              <a:ext uri="{FF2B5EF4-FFF2-40B4-BE49-F238E27FC236}">
                <a16:creationId xmlns:a16="http://schemas.microsoft.com/office/drawing/2014/main" id="{EBA83462-07E9-4767-9313-D4B91F74BB4B}"/>
              </a:ext>
            </a:extLst>
          </p:cNvPr>
          <p:cNvSpPr>
            <a:spLocks noGrp="1"/>
          </p:cNvSpPr>
          <p:nvPr>
            <p:ph type="title"/>
          </p:nvPr>
        </p:nvSpPr>
        <p:spPr/>
        <p:txBody>
          <a:bodyPr>
            <a:normAutofit fontScale="90000"/>
          </a:bodyPr>
          <a:lstStyle/>
          <a:p>
            <a:r>
              <a:rPr lang="en-US" dirty="0"/>
              <a:t>Legislative History – State Insect</a:t>
            </a:r>
          </a:p>
        </p:txBody>
      </p:sp>
    </p:spTree>
    <p:extLst>
      <p:ext uri="{BB962C8B-B14F-4D97-AF65-F5344CB8AC3E}">
        <p14:creationId xmlns:p14="http://schemas.microsoft.com/office/powerpoint/2010/main" val="206432434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4B0E8CA-CDEB-4E78-8650-2CE6051F0DE6}"/>
              </a:ext>
            </a:extLst>
          </p:cNvPr>
          <p:cNvSpPr>
            <a:spLocks noGrp="1"/>
          </p:cNvSpPr>
          <p:nvPr>
            <p:ph type="title"/>
          </p:nvPr>
        </p:nvSpPr>
        <p:spPr/>
        <p:txBody>
          <a:bodyPr/>
          <a:lstStyle/>
          <a:p>
            <a:r>
              <a:rPr lang="en-US" dirty="0"/>
              <a:t>Identifying Statute</a:t>
            </a:r>
          </a:p>
        </p:txBody>
      </p:sp>
      <p:pic>
        <p:nvPicPr>
          <p:cNvPr id="20" name="Picture Placeholder 19">
            <a:extLst>
              <a:ext uri="{FF2B5EF4-FFF2-40B4-BE49-F238E27FC236}">
                <a16:creationId xmlns:a16="http://schemas.microsoft.com/office/drawing/2014/main" id="{156C6A8B-EBC7-4A39-9A4C-5DCF30F14D8D}"/>
              </a:ext>
            </a:extLst>
          </p:cNvPr>
          <p:cNvPicPr>
            <a:picLocks noGrp="1" noChangeAspect="1"/>
          </p:cNvPicPr>
          <p:nvPr>
            <p:ph type="pic" idx="1"/>
          </p:nvPr>
        </p:nvPicPr>
        <p:blipFill>
          <a:blip r:embed="rId2"/>
          <a:srcRect l="2985" r="2985"/>
          <a:stretch>
            <a:fillRect/>
          </a:stretch>
        </p:blipFill>
        <p:spPr>
          <a:prstGeom prst="rect">
            <a:avLst/>
          </a:prstGeom>
        </p:spPr>
      </p:pic>
      <p:sp>
        <p:nvSpPr>
          <p:cNvPr id="19" name="Text Placeholder 18">
            <a:extLst>
              <a:ext uri="{FF2B5EF4-FFF2-40B4-BE49-F238E27FC236}">
                <a16:creationId xmlns:a16="http://schemas.microsoft.com/office/drawing/2014/main" id="{BD3372C3-9609-43B8-83AD-3D494829B2FD}"/>
              </a:ext>
            </a:extLst>
          </p:cNvPr>
          <p:cNvSpPr>
            <a:spLocks noGrp="1"/>
          </p:cNvSpPr>
          <p:nvPr>
            <p:ph type="body" sz="half" idx="2"/>
          </p:nvPr>
        </p:nvSpPr>
        <p:spPr/>
        <p:txBody>
          <a:bodyPr/>
          <a:lstStyle/>
          <a:p>
            <a:r>
              <a:rPr lang="en-US" dirty="0"/>
              <a:t>Search box terms and enter, source -&gt; statutes, date range -&gt; 2017-2018, examine results</a:t>
            </a:r>
          </a:p>
        </p:txBody>
      </p:sp>
    </p:spTree>
    <p:extLst>
      <p:ext uri="{BB962C8B-B14F-4D97-AF65-F5344CB8AC3E}">
        <p14:creationId xmlns:p14="http://schemas.microsoft.com/office/powerpoint/2010/main" val="362866565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5C72-3F9A-4C36-B171-D4D1F0384E85}"/>
              </a:ext>
            </a:extLst>
          </p:cNvPr>
          <p:cNvSpPr>
            <a:spLocks noGrp="1"/>
          </p:cNvSpPr>
          <p:nvPr>
            <p:ph type="body" sz="half" idx="2"/>
          </p:nvPr>
        </p:nvSpPr>
        <p:spPr/>
        <p:txBody>
          <a:bodyPr/>
          <a:lstStyle/>
          <a:p>
            <a:r>
              <a:rPr lang="en-US" dirty="0"/>
              <a:t>Typing the statute (AS xx in the search box, and hitting enter, will bring up this page.  Note the history line in the right pane.</a:t>
            </a:r>
          </a:p>
        </p:txBody>
      </p:sp>
      <p:sp>
        <p:nvSpPr>
          <p:cNvPr id="4" name="Title 3">
            <a:extLst>
              <a:ext uri="{FF2B5EF4-FFF2-40B4-BE49-F238E27FC236}">
                <a16:creationId xmlns:a16="http://schemas.microsoft.com/office/drawing/2014/main" id="{8280E101-995B-4A62-9E7A-CAAF8FC7D6B0}"/>
              </a:ext>
            </a:extLst>
          </p:cNvPr>
          <p:cNvSpPr>
            <a:spLocks noGrp="1"/>
          </p:cNvSpPr>
          <p:nvPr>
            <p:ph type="title"/>
          </p:nvPr>
        </p:nvSpPr>
        <p:spPr/>
        <p:txBody>
          <a:bodyPr/>
          <a:lstStyle/>
          <a:p>
            <a:r>
              <a:rPr lang="en-US" dirty="0"/>
              <a:t>Identifying Session Law…</a:t>
            </a:r>
          </a:p>
        </p:txBody>
      </p:sp>
      <p:pic>
        <p:nvPicPr>
          <p:cNvPr id="18" name="Picture Placeholder 17">
            <a:extLst>
              <a:ext uri="{FF2B5EF4-FFF2-40B4-BE49-F238E27FC236}">
                <a16:creationId xmlns:a16="http://schemas.microsoft.com/office/drawing/2014/main" id="{EF431B38-8EB9-44EC-A390-FD1FF712C885}"/>
              </a:ext>
            </a:extLst>
          </p:cNvPr>
          <p:cNvPicPr>
            <a:picLocks noGrp="1" noChangeAspect="1"/>
          </p:cNvPicPr>
          <p:nvPr>
            <p:ph type="pic" idx="1"/>
          </p:nvPr>
        </p:nvPicPr>
        <p:blipFill>
          <a:blip r:embed="rId2"/>
          <a:srcRect l="3381" r="3381"/>
          <a:stretch>
            <a:fillRect/>
          </a:stretch>
        </p:blipFill>
        <p:spPr>
          <a:xfrm>
            <a:off x="228600" y="189968"/>
            <a:ext cx="8686800" cy="4389120"/>
          </a:xfrm>
          <a:prstGeom prst="rect">
            <a:avLst/>
          </a:prstGeom>
          <a:noFill/>
          <a:ln>
            <a:solidFill>
              <a:schemeClr val="accent1"/>
            </a:solidFill>
          </a:ln>
        </p:spPr>
      </p:pic>
      <p:sp>
        <p:nvSpPr>
          <p:cNvPr id="19" name="Oval 18">
            <a:extLst>
              <a:ext uri="{FF2B5EF4-FFF2-40B4-BE49-F238E27FC236}">
                <a16:creationId xmlns:a16="http://schemas.microsoft.com/office/drawing/2014/main" id="{F4F1171E-71A8-4BAD-9844-29B534C79551}"/>
              </a:ext>
            </a:extLst>
          </p:cNvPr>
          <p:cNvSpPr/>
          <p:nvPr/>
        </p:nvSpPr>
        <p:spPr>
          <a:xfrm>
            <a:off x="990600" y="1905000"/>
            <a:ext cx="449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8295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61D4FD-33A8-4C9C-A754-822C9AB0E03C}"/>
              </a:ext>
            </a:extLst>
          </p:cNvPr>
          <p:cNvSpPr>
            <a:spLocks noGrp="1"/>
          </p:cNvSpPr>
          <p:nvPr>
            <p:ph idx="1"/>
          </p:nvPr>
        </p:nvSpPr>
        <p:spPr/>
        <p:txBody>
          <a:bodyPr>
            <a:normAutofit lnSpcReduction="10000"/>
          </a:bodyPr>
          <a:lstStyle/>
          <a:p>
            <a:r>
              <a:rPr lang="en-US" dirty="0"/>
              <a:t>Know that the Legislative Reference Library exists. </a:t>
            </a:r>
          </a:p>
          <a:p>
            <a:r>
              <a:rPr lang="en-US" dirty="0"/>
              <a:t>Identify legislative history materials and where they are found.</a:t>
            </a:r>
          </a:p>
          <a:p>
            <a:r>
              <a:rPr lang="en-US" dirty="0"/>
              <a:t>Be aware of how the library and DMLW interact, including how to make everything easier.</a:t>
            </a:r>
          </a:p>
          <a:p>
            <a:r>
              <a:rPr lang="en-US" dirty="0"/>
              <a:t>Find online resources and guides on how to do legislative history research.</a:t>
            </a:r>
          </a:p>
          <a:p>
            <a:r>
              <a:rPr lang="en-US" dirty="0"/>
              <a:t>Learn how to do basic legislative history research.</a:t>
            </a:r>
          </a:p>
        </p:txBody>
      </p:sp>
      <p:sp>
        <p:nvSpPr>
          <p:cNvPr id="3" name="Title 2">
            <a:extLst>
              <a:ext uri="{FF2B5EF4-FFF2-40B4-BE49-F238E27FC236}">
                <a16:creationId xmlns:a16="http://schemas.microsoft.com/office/drawing/2014/main" id="{BADF9854-FBDC-4D0B-9C64-776ACA0E2673}"/>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3181722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88A2C-9AFB-4A68-AAFC-38B546B8F69C}"/>
              </a:ext>
            </a:extLst>
          </p:cNvPr>
          <p:cNvSpPr>
            <a:spLocks noGrp="1"/>
          </p:cNvSpPr>
          <p:nvPr>
            <p:ph type="body" sz="half" idx="2"/>
          </p:nvPr>
        </p:nvSpPr>
        <p:spPr/>
        <p:txBody>
          <a:bodyPr/>
          <a:lstStyle/>
          <a:p>
            <a:r>
              <a:rPr lang="en-US" dirty="0"/>
              <a:t>PDF version of the session law, as well as direct link to the BASIS page for the bill.</a:t>
            </a:r>
          </a:p>
        </p:txBody>
      </p:sp>
      <p:sp>
        <p:nvSpPr>
          <p:cNvPr id="4" name="Title 3">
            <a:extLst>
              <a:ext uri="{FF2B5EF4-FFF2-40B4-BE49-F238E27FC236}">
                <a16:creationId xmlns:a16="http://schemas.microsoft.com/office/drawing/2014/main" id="{3499A76D-7A9E-4632-8687-E85811740421}"/>
              </a:ext>
            </a:extLst>
          </p:cNvPr>
          <p:cNvSpPr>
            <a:spLocks noGrp="1"/>
          </p:cNvSpPr>
          <p:nvPr>
            <p:ph type="title"/>
          </p:nvPr>
        </p:nvSpPr>
        <p:spPr/>
        <p:txBody>
          <a:bodyPr/>
          <a:lstStyle/>
          <a:p>
            <a:r>
              <a:rPr lang="en-US" dirty="0"/>
              <a:t>Session Law List (after selecting 1995)</a:t>
            </a:r>
          </a:p>
        </p:txBody>
      </p:sp>
      <p:pic>
        <p:nvPicPr>
          <p:cNvPr id="14" name="Picture 13">
            <a:extLst>
              <a:ext uri="{FF2B5EF4-FFF2-40B4-BE49-F238E27FC236}">
                <a16:creationId xmlns:a16="http://schemas.microsoft.com/office/drawing/2014/main" id="{1B4D83A6-B89F-449F-B16A-839D939B4FC5}"/>
              </a:ext>
            </a:extLst>
          </p:cNvPr>
          <p:cNvPicPr>
            <a:picLocks noChangeAspect="1"/>
          </p:cNvPicPr>
          <p:nvPr/>
        </p:nvPicPr>
        <p:blipFill>
          <a:blip r:embed="rId2"/>
          <a:stretch>
            <a:fillRect/>
          </a:stretch>
        </p:blipFill>
        <p:spPr>
          <a:xfrm>
            <a:off x="228600" y="889103"/>
            <a:ext cx="8677275" cy="2990850"/>
          </a:xfrm>
          <a:prstGeom prst="rect">
            <a:avLst/>
          </a:prstGeom>
        </p:spPr>
      </p:pic>
    </p:spTree>
    <p:extLst>
      <p:ext uri="{BB962C8B-B14F-4D97-AF65-F5344CB8AC3E}">
        <p14:creationId xmlns:p14="http://schemas.microsoft.com/office/powerpoint/2010/main" val="91159471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C6E03A-5906-4AD2-ABB0-F9D0C70DB6ED}"/>
              </a:ext>
            </a:extLst>
          </p:cNvPr>
          <p:cNvPicPr>
            <a:picLocks noChangeAspect="1"/>
          </p:cNvPicPr>
          <p:nvPr/>
        </p:nvPicPr>
        <p:blipFill>
          <a:blip r:embed="rId2"/>
          <a:stretch>
            <a:fillRect/>
          </a:stretch>
        </p:blipFill>
        <p:spPr>
          <a:xfrm>
            <a:off x="304800" y="152400"/>
            <a:ext cx="5029200" cy="6501162"/>
          </a:xfrm>
          <a:prstGeom prst="rect">
            <a:avLst/>
          </a:prstGeom>
        </p:spPr>
      </p:pic>
      <p:sp>
        <p:nvSpPr>
          <p:cNvPr id="9" name="TextBox 8">
            <a:extLst>
              <a:ext uri="{FF2B5EF4-FFF2-40B4-BE49-F238E27FC236}">
                <a16:creationId xmlns:a16="http://schemas.microsoft.com/office/drawing/2014/main" id="{F7549752-9EF1-4687-8521-A2C8B71FD395}"/>
              </a:ext>
            </a:extLst>
          </p:cNvPr>
          <p:cNvSpPr txBox="1"/>
          <p:nvPr/>
        </p:nvSpPr>
        <p:spPr>
          <a:xfrm>
            <a:off x="5638800" y="2286000"/>
            <a:ext cx="3200400" cy="2031325"/>
          </a:xfrm>
          <a:prstGeom prst="rect">
            <a:avLst/>
          </a:prstGeom>
          <a:noFill/>
        </p:spPr>
        <p:txBody>
          <a:bodyPr wrap="square" rtlCol="0">
            <a:spAutoFit/>
          </a:bodyPr>
          <a:lstStyle/>
          <a:p>
            <a:r>
              <a:rPr lang="en-US" dirty="0"/>
              <a:t>Note: the </a:t>
            </a:r>
            <a:r>
              <a:rPr lang="en-US" i="1" dirty="0"/>
              <a:t>Session Laws of Alaska</a:t>
            </a:r>
            <a:r>
              <a:rPr lang="en-US" dirty="0"/>
              <a:t> will have a slightly different version, with the session law number assigned and all effective date information.  See next slide.</a:t>
            </a:r>
            <a:endParaRPr lang="en-US" i="1" dirty="0"/>
          </a:p>
        </p:txBody>
      </p:sp>
    </p:spTree>
    <p:extLst>
      <p:ext uri="{BB962C8B-B14F-4D97-AF65-F5344CB8AC3E}">
        <p14:creationId xmlns:p14="http://schemas.microsoft.com/office/powerpoint/2010/main" val="99843183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68338F-83CE-40E7-B9CF-1B1876C9D236}"/>
              </a:ext>
            </a:extLst>
          </p:cNvPr>
          <p:cNvPicPr>
            <a:picLocks noGrp="1" noChangeAspect="1"/>
          </p:cNvPicPr>
          <p:nvPr>
            <p:ph sz="quarter" idx="2"/>
          </p:nvPr>
        </p:nvPicPr>
        <p:blipFill>
          <a:blip r:embed="rId2"/>
          <a:stretch>
            <a:fillRect/>
          </a:stretch>
        </p:blipFill>
        <p:spPr>
          <a:xfrm>
            <a:off x="533400" y="127872"/>
            <a:ext cx="3886200" cy="6572585"/>
          </a:xfrm>
          <a:prstGeom prst="rect">
            <a:avLst/>
          </a:prstGeom>
        </p:spPr>
      </p:pic>
      <p:pic>
        <p:nvPicPr>
          <p:cNvPr id="8" name="Picture 7">
            <a:extLst>
              <a:ext uri="{FF2B5EF4-FFF2-40B4-BE49-F238E27FC236}">
                <a16:creationId xmlns:a16="http://schemas.microsoft.com/office/drawing/2014/main" id="{0ECDC51A-FE1E-45E5-AA6E-CD2B89B01379}"/>
              </a:ext>
            </a:extLst>
          </p:cNvPr>
          <p:cNvPicPr>
            <a:picLocks noChangeAspect="1"/>
          </p:cNvPicPr>
          <p:nvPr/>
        </p:nvPicPr>
        <p:blipFill>
          <a:blip r:embed="rId3"/>
          <a:stretch>
            <a:fillRect/>
          </a:stretch>
        </p:blipFill>
        <p:spPr>
          <a:xfrm>
            <a:off x="4724400" y="129969"/>
            <a:ext cx="4009748" cy="6599849"/>
          </a:xfrm>
          <a:prstGeom prst="rect">
            <a:avLst/>
          </a:prstGeom>
        </p:spPr>
      </p:pic>
    </p:spTree>
    <p:extLst>
      <p:ext uri="{BB962C8B-B14F-4D97-AF65-F5344CB8AC3E}">
        <p14:creationId xmlns:p14="http://schemas.microsoft.com/office/powerpoint/2010/main" val="188242832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F839D-FB3D-4C00-B5BD-1AAC3443C59E}"/>
              </a:ext>
            </a:extLst>
          </p:cNvPr>
          <p:cNvSpPr>
            <a:spLocks noGrp="1"/>
          </p:cNvSpPr>
          <p:nvPr>
            <p:ph type="body" sz="half" idx="2"/>
          </p:nvPr>
        </p:nvSpPr>
        <p:spPr/>
        <p:txBody>
          <a:bodyPr>
            <a:normAutofit fontScale="92500"/>
          </a:bodyPr>
          <a:lstStyle/>
          <a:p>
            <a:r>
              <a:rPr lang="en-US" dirty="0"/>
              <a:t>From here, you are able to access the bill history, journal pages, full text of all versions, fiscal notes, floor amendments, committee minutes, audio/video, and uploaded documents.  Darker background indicates you are viewing historical data.</a:t>
            </a:r>
          </a:p>
        </p:txBody>
      </p:sp>
      <p:pic>
        <p:nvPicPr>
          <p:cNvPr id="5" name="Picture Placeholder 4">
            <a:extLst>
              <a:ext uri="{FF2B5EF4-FFF2-40B4-BE49-F238E27FC236}">
                <a16:creationId xmlns:a16="http://schemas.microsoft.com/office/drawing/2014/main" id="{91D34497-33E2-499A-93A2-10FD55AF2E82}"/>
              </a:ext>
            </a:extLst>
          </p:cNvPr>
          <p:cNvPicPr>
            <a:picLocks noGrp="1" noChangeAspect="1"/>
          </p:cNvPicPr>
          <p:nvPr>
            <p:ph type="pic" idx="1"/>
          </p:nvPr>
        </p:nvPicPr>
        <p:blipFill>
          <a:blip r:embed="rId2"/>
          <a:srcRect t="17111" b="17111"/>
          <a:stretch>
            <a:fillRect/>
          </a:stretch>
        </p:blipFill>
        <p:spPr>
          <a:prstGeom prst="rect">
            <a:avLst/>
          </a:prstGeom>
        </p:spPr>
      </p:pic>
      <p:sp>
        <p:nvSpPr>
          <p:cNvPr id="4" name="Title 3">
            <a:extLst>
              <a:ext uri="{FF2B5EF4-FFF2-40B4-BE49-F238E27FC236}">
                <a16:creationId xmlns:a16="http://schemas.microsoft.com/office/drawing/2014/main" id="{52F2335D-8F86-4444-BB43-5BACC4A1F690}"/>
              </a:ext>
            </a:extLst>
          </p:cNvPr>
          <p:cNvSpPr>
            <a:spLocks noGrp="1"/>
          </p:cNvSpPr>
          <p:nvPr>
            <p:ph type="title"/>
          </p:nvPr>
        </p:nvSpPr>
        <p:spPr/>
        <p:txBody>
          <a:bodyPr/>
          <a:lstStyle/>
          <a:p>
            <a:r>
              <a:rPr lang="en-US" dirty="0"/>
              <a:t>Main BASIS page for HB 239 (1995)</a:t>
            </a:r>
          </a:p>
        </p:txBody>
      </p:sp>
    </p:spTree>
    <p:extLst>
      <p:ext uri="{BB962C8B-B14F-4D97-AF65-F5344CB8AC3E}">
        <p14:creationId xmlns:p14="http://schemas.microsoft.com/office/powerpoint/2010/main" val="370449148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4EFD1C-07FE-48BD-8D6A-D30D7F304C55}"/>
              </a:ext>
            </a:extLst>
          </p:cNvPr>
          <p:cNvSpPr>
            <a:spLocks noGrp="1"/>
          </p:cNvSpPr>
          <p:nvPr>
            <p:ph type="title"/>
          </p:nvPr>
        </p:nvSpPr>
        <p:spPr>
          <a:xfrm>
            <a:off x="5867400" y="4579088"/>
            <a:ext cx="2436632" cy="848706"/>
          </a:xfrm>
        </p:spPr>
        <p:txBody>
          <a:bodyPr>
            <a:normAutofit fontScale="90000"/>
          </a:bodyPr>
          <a:lstStyle/>
          <a:p>
            <a:r>
              <a:rPr lang="en-US" dirty="0"/>
              <a:t>Initial Version</a:t>
            </a:r>
          </a:p>
        </p:txBody>
      </p:sp>
      <p:pic>
        <p:nvPicPr>
          <p:cNvPr id="5" name="Picture 4">
            <a:extLst>
              <a:ext uri="{FF2B5EF4-FFF2-40B4-BE49-F238E27FC236}">
                <a16:creationId xmlns:a16="http://schemas.microsoft.com/office/drawing/2014/main" id="{0F5F70D1-D05E-48DE-8E5C-50CB31AE9DDE}"/>
              </a:ext>
            </a:extLst>
          </p:cNvPr>
          <p:cNvPicPr>
            <a:picLocks noChangeAspect="1"/>
          </p:cNvPicPr>
          <p:nvPr/>
        </p:nvPicPr>
        <p:blipFill>
          <a:blip r:embed="rId2"/>
          <a:stretch>
            <a:fillRect/>
          </a:stretch>
        </p:blipFill>
        <p:spPr>
          <a:xfrm>
            <a:off x="914400" y="152400"/>
            <a:ext cx="5791200" cy="6460498"/>
          </a:xfrm>
          <a:prstGeom prst="rect">
            <a:avLst/>
          </a:prstGeom>
        </p:spPr>
      </p:pic>
    </p:spTree>
    <p:extLst>
      <p:ext uri="{BB962C8B-B14F-4D97-AF65-F5344CB8AC3E}">
        <p14:creationId xmlns:p14="http://schemas.microsoft.com/office/powerpoint/2010/main" val="388600262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DDDFDD-729A-4CB3-92DF-9DA3AE668400}"/>
              </a:ext>
            </a:extLst>
          </p:cNvPr>
          <p:cNvSpPr>
            <a:spLocks noGrp="1"/>
          </p:cNvSpPr>
          <p:nvPr>
            <p:ph type="body" sz="half" idx="2"/>
          </p:nvPr>
        </p:nvSpPr>
        <p:spPr/>
        <p:txBody>
          <a:bodyPr/>
          <a:lstStyle/>
          <a:p>
            <a:r>
              <a:rPr lang="en-US" dirty="0"/>
              <a:t>Excerpts…</a:t>
            </a:r>
          </a:p>
        </p:txBody>
      </p:sp>
      <p:sp>
        <p:nvSpPr>
          <p:cNvPr id="4" name="Title 3">
            <a:extLst>
              <a:ext uri="{FF2B5EF4-FFF2-40B4-BE49-F238E27FC236}">
                <a16:creationId xmlns:a16="http://schemas.microsoft.com/office/drawing/2014/main" id="{F13E78E6-93E2-4FDB-9CF2-43DECF72A9E9}"/>
              </a:ext>
            </a:extLst>
          </p:cNvPr>
          <p:cNvSpPr>
            <a:spLocks noGrp="1"/>
          </p:cNvSpPr>
          <p:nvPr>
            <p:ph type="title"/>
          </p:nvPr>
        </p:nvSpPr>
        <p:spPr/>
        <p:txBody>
          <a:bodyPr/>
          <a:lstStyle/>
          <a:p>
            <a:r>
              <a:rPr lang="en-US" dirty="0"/>
              <a:t>Committee Minutes (HSTA 03/23/1995)</a:t>
            </a:r>
          </a:p>
        </p:txBody>
      </p:sp>
      <p:pic>
        <p:nvPicPr>
          <p:cNvPr id="17" name="Picture 16">
            <a:extLst>
              <a:ext uri="{FF2B5EF4-FFF2-40B4-BE49-F238E27FC236}">
                <a16:creationId xmlns:a16="http://schemas.microsoft.com/office/drawing/2014/main" id="{43A15B31-4994-44D7-8D81-F354E7F0D43B}"/>
              </a:ext>
            </a:extLst>
          </p:cNvPr>
          <p:cNvPicPr>
            <a:picLocks noChangeAspect="1"/>
          </p:cNvPicPr>
          <p:nvPr/>
        </p:nvPicPr>
        <p:blipFill>
          <a:blip r:embed="rId2"/>
          <a:stretch>
            <a:fillRect/>
          </a:stretch>
        </p:blipFill>
        <p:spPr>
          <a:xfrm>
            <a:off x="1600200" y="182977"/>
            <a:ext cx="5657850" cy="4657725"/>
          </a:xfrm>
          <a:prstGeom prst="rect">
            <a:avLst/>
          </a:prstGeom>
        </p:spPr>
      </p:pic>
    </p:spTree>
    <p:extLst>
      <p:ext uri="{BB962C8B-B14F-4D97-AF65-F5344CB8AC3E}">
        <p14:creationId xmlns:p14="http://schemas.microsoft.com/office/powerpoint/2010/main" val="337184657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68A5BC-DD6A-4001-A4D5-D3408920977D}"/>
              </a:ext>
            </a:extLst>
          </p:cNvPr>
          <p:cNvSpPr>
            <a:spLocks noGrp="1"/>
          </p:cNvSpPr>
          <p:nvPr>
            <p:ph type="body" sz="half" idx="2"/>
          </p:nvPr>
        </p:nvSpPr>
        <p:spPr/>
        <p:txBody>
          <a:bodyPr/>
          <a:lstStyle/>
          <a:p>
            <a:r>
              <a:rPr lang="en-US" dirty="0"/>
              <a:t>Excerpts…</a:t>
            </a:r>
          </a:p>
        </p:txBody>
      </p:sp>
      <p:sp>
        <p:nvSpPr>
          <p:cNvPr id="4" name="Title 3">
            <a:extLst>
              <a:ext uri="{FF2B5EF4-FFF2-40B4-BE49-F238E27FC236}">
                <a16:creationId xmlns:a16="http://schemas.microsoft.com/office/drawing/2014/main" id="{DFA43A16-260C-42B9-9C8E-1A86840E9785}"/>
              </a:ext>
            </a:extLst>
          </p:cNvPr>
          <p:cNvSpPr>
            <a:spLocks noGrp="1"/>
          </p:cNvSpPr>
          <p:nvPr>
            <p:ph type="title"/>
          </p:nvPr>
        </p:nvSpPr>
        <p:spPr/>
        <p:txBody>
          <a:bodyPr/>
          <a:lstStyle/>
          <a:p>
            <a:r>
              <a:rPr lang="en-US" dirty="0"/>
              <a:t>Committee Minutes (HSTA 03/23/1995)</a:t>
            </a:r>
          </a:p>
        </p:txBody>
      </p:sp>
      <p:pic>
        <p:nvPicPr>
          <p:cNvPr id="5" name="Picture 4">
            <a:extLst>
              <a:ext uri="{FF2B5EF4-FFF2-40B4-BE49-F238E27FC236}">
                <a16:creationId xmlns:a16="http://schemas.microsoft.com/office/drawing/2014/main" id="{48268DA1-0671-4899-B0C1-8D082F40828E}"/>
              </a:ext>
            </a:extLst>
          </p:cNvPr>
          <p:cNvPicPr>
            <a:picLocks noChangeAspect="1"/>
          </p:cNvPicPr>
          <p:nvPr/>
        </p:nvPicPr>
        <p:blipFill>
          <a:blip r:embed="rId2"/>
          <a:stretch>
            <a:fillRect/>
          </a:stretch>
        </p:blipFill>
        <p:spPr>
          <a:xfrm>
            <a:off x="1504950" y="265215"/>
            <a:ext cx="6134100" cy="4238625"/>
          </a:xfrm>
          <a:prstGeom prst="rect">
            <a:avLst/>
          </a:prstGeom>
        </p:spPr>
      </p:pic>
    </p:spTree>
    <p:extLst>
      <p:ext uri="{BB962C8B-B14F-4D97-AF65-F5344CB8AC3E}">
        <p14:creationId xmlns:p14="http://schemas.microsoft.com/office/powerpoint/2010/main" val="54568460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676F57-6E57-46DD-9CC6-7D47FFA1AB1F}"/>
              </a:ext>
            </a:extLst>
          </p:cNvPr>
          <p:cNvPicPr>
            <a:picLocks noChangeAspect="1"/>
          </p:cNvPicPr>
          <p:nvPr/>
        </p:nvPicPr>
        <p:blipFill>
          <a:blip r:embed="rId2"/>
          <a:stretch>
            <a:fillRect/>
          </a:stretch>
        </p:blipFill>
        <p:spPr>
          <a:xfrm>
            <a:off x="1500187" y="152400"/>
            <a:ext cx="6143625" cy="6553200"/>
          </a:xfrm>
          <a:prstGeom prst="rect">
            <a:avLst/>
          </a:prstGeom>
        </p:spPr>
      </p:pic>
    </p:spTree>
    <p:extLst>
      <p:ext uri="{BB962C8B-B14F-4D97-AF65-F5344CB8AC3E}">
        <p14:creationId xmlns:p14="http://schemas.microsoft.com/office/powerpoint/2010/main" val="214429587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3C6CB3-AFC1-4E05-9FF1-79D6AC0841CD}"/>
              </a:ext>
            </a:extLst>
          </p:cNvPr>
          <p:cNvSpPr>
            <a:spLocks noGrp="1"/>
          </p:cNvSpPr>
          <p:nvPr>
            <p:ph type="body" sz="half" idx="2"/>
          </p:nvPr>
        </p:nvSpPr>
        <p:spPr>
          <a:xfrm>
            <a:off x="1219200" y="5715000"/>
            <a:ext cx="7162800" cy="457200"/>
          </a:xfrm>
        </p:spPr>
        <p:style>
          <a:lnRef idx="2">
            <a:schemeClr val="accent1"/>
          </a:lnRef>
          <a:fillRef idx="1">
            <a:schemeClr val="lt1"/>
          </a:fillRef>
          <a:effectRef idx="0">
            <a:schemeClr val="accent1"/>
          </a:effectRef>
          <a:fontRef idx="minor">
            <a:schemeClr val="dk1"/>
          </a:fontRef>
        </p:style>
        <p:txBody>
          <a:bodyPr anchor="ctr"/>
          <a:lstStyle/>
          <a:p>
            <a:pPr algn="ctr"/>
            <a:r>
              <a:rPr lang="en-US" dirty="0"/>
              <a:t>Pages from the House State Affairs Committee bill file for HB 239 (1995).</a:t>
            </a:r>
          </a:p>
        </p:txBody>
      </p:sp>
      <p:pic>
        <p:nvPicPr>
          <p:cNvPr id="13" name="Picture 12">
            <a:extLst>
              <a:ext uri="{FF2B5EF4-FFF2-40B4-BE49-F238E27FC236}">
                <a16:creationId xmlns:a16="http://schemas.microsoft.com/office/drawing/2014/main" id="{30737B40-5B9F-4E64-B64E-559949E0CFEA}"/>
              </a:ext>
            </a:extLst>
          </p:cNvPr>
          <p:cNvPicPr>
            <a:picLocks noChangeAspect="1"/>
          </p:cNvPicPr>
          <p:nvPr/>
        </p:nvPicPr>
        <p:blipFill>
          <a:blip r:embed="rId2"/>
          <a:stretch>
            <a:fillRect/>
          </a:stretch>
        </p:blipFill>
        <p:spPr>
          <a:xfrm>
            <a:off x="213220" y="0"/>
            <a:ext cx="4194592" cy="5627796"/>
          </a:xfrm>
          <a:prstGeom prst="rect">
            <a:avLst/>
          </a:prstGeom>
        </p:spPr>
      </p:pic>
      <p:pic>
        <p:nvPicPr>
          <p:cNvPr id="14" name="Picture 13">
            <a:extLst>
              <a:ext uri="{FF2B5EF4-FFF2-40B4-BE49-F238E27FC236}">
                <a16:creationId xmlns:a16="http://schemas.microsoft.com/office/drawing/2014/main" id="{5527474C-9DAB-4955-9601-6EA741D8ECA6}"/>
              </a:ext>
            </a:extLst>
          </p:cNvPr>
          <p:cNvPicPr>
            <a:picLocks noChangeAspect="1"/>
          </p:cNvPicPr>
          <p:nvPr/>
        </p:nvPicPr>
        <p:blipFill>
          <a:blip r:embed="rId3"/>
          <a:stretch>
            <a:fillRect/>
          </a:stretch>
        </p:blipFill>
        <p:spPr>
          <a:xfrm>
            <a:off x="4689076" y="0"/>
            <a:ext cx="4202253" cy="5627796"/>
          </a:xfrm>
          <a:prstGeom prst="rect">
            <a:avLst/>
          </a:prstGeom>
        </p:spPr>
      </p:pic>
    </p:spTree>
    <p:extLst>
      <p:ext uri="{BB962C8B-B14F-4D97-AF65-F5344CB8AC3E}">
        <p14:creationId xmlns:p14="http://schemas.microsoft.com/office/powerpoint/2010/main" val="130113393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ABFB-D910-4F51-9AD0-573B0E95CB84}"/>
              </a:ext>
            </a:extLst>
          </p:cNvPr>
          <p:cNvSpPr>
            <a:spLocks noGrp="1"/>
          </p:cNvSpPr>
          <p:nvPr>
            <p:ph type="title"/>
          </p:nvPr>
        </p:nvSpPr>
        <p:spPr>
          <a:xfrm>
            <a:off x="722376" y="1059712"/>
            <a:ext cx="7772400" cy="1828800"/>
          </a:xfrm>
        </p:spPr>
        <p:txBody>
          <a:bodyPr>
            <a:normAutofit fontScale="90000"/>
          </a:bodyPr>
          <a:lstStyle/>
          <a:p>
            <a:r>
              <a:rPr lang="en-US" dirty="0"/>
              <a:t>Demonstrations of legislative history process</a:t>
            </a:r>
          </a:p>
        </p:txBody>
      </p:sp>
      <p:sp>
        <p:nvSpPr>
          <p:cNvPr id="3" name="Text Placeholder 2">
            <a:extLst>
              <a:ext uri="{FF2B5EF4-FFF2-40B4-BE49-F238E27FC236}">
                <a16:creationId xmlns:a16="http://schemas.microsoft.com/office/drawing/2014/main" id="{7C56E2EE-874D-43C1-A6F7-BF23606FB7DC}"/>
              </a:ext>
            </a:extLst>
          </p:cNvPr>
          <p:cNvSpPr>
            <a:spLocks noGrp="1"/>
          </p:cNvSpPr>
          <p:nvPr>
            <p:ph type="body" idx="1"/>
          </p:nvPr>
        </p:nvSpPr>
        <p:spPr>
          <a:xfrm>
            <a:off x="3922713" y="2931712"/>
            <a:ext cx="4572000" cy="2249888"/>
          </a:xfrm>
        </p:spPr>
        <p:txBody>
          <a:bodyPr>
            <a:normAutofit/>
          </a:bodyPr>
          <a:lstStyle/>
          <a:p>
            <a:r>
              <a:rPr lang="en-US" dirty="0"/>
              <a:t>Alaska State Defense Force</a:t>
            </a:r>
          </a:p>
        </p:txBody>
      </p:sp>
    </p:spTree>
    <p:extLst>
      <p:ext uri="{BB962C8B-B14F-4D97-AF65-F5344CB8AC3E}">
        <p14:creationId xmlns:p14="http://schemas.microsoft.com/office/powerpoint/2010/main" val="408348870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741" y="990600"/>
            <a:ext cx="7772400" cy="1829761"/>
          </a:xfrm>
        </p:spPr>
        <p:txBody>
          <a:bodyPr/>
          <a:lstStyle/>
          <a:p>
            <a:pPr algn="ctr"/>
            <a:r>
              <a:rPr lang="en-US" dirty="0"/>
              <a:t>Legislative Reference Library</a:t>
            </a:r>
          </a:p>
        </p:txBody>
      </p:sp>
      <p:sp>
        <p:nvSpPr>
          <p:cNvPr id="3" name="Subtitle 2"/>
          <p:cNvSpPr>
            <a:spLocks noGrp="1"/>
          </p:cNvSpPr>
          <p:nvPr>
            <p:ph type="subTitle" idx="1"/>
          </p:nvPr>
        </p:nvSpPr>
        <p:spPr>
          <a:xfrm>
            <a:off x="685800" y="3200400"/>
            <a:ext cx="7772400" cy="1610911"/>
          </a:xfrm>
        </p:spPr>
        <p:txBody>
          <a:bodyPr>
            <a:normAutofit fontScale="77500" lnSpcReduction="20000"/>
          </a:bodyPr>
          <a:lstStyle/>
          <a:p>
            <a:pPr algn="ctr"/>
            <a:r>
              <a:rPr lang="en-US" dirty="0"/>
              <a:t>Terry Miller Bldg. Room 102</a:t>
            </a:r>
          </a:p>
          <a:p>
            <a:pPr algn="ctr"/>
            <a:r>
              <a:rPr lang="en-US" dirty="0"/>
              <a:t>Juneau, AK</a:t>
            </a:r>
          </a:p>
          <a:p>
            <a:pPr algn="ctr"/>
            <a:r>
              <a:rPr lang="en-US" dirty="0"/>
              <a:t>Hours: 8-5 M-F</a:t>
            </a:r>
          </a:p>
          <a:p>
            <a:pPr algn="ctr"/>
            <a:r>
              <a:rPr lang="en-US" dirty="0"/>
              <a:t>Phone: 465-3808</a:t>
            </a:r>
          </a:p>
          <a:p>
            <a:pPr algn="ctr"/>
            <a:r>
              <a:rPr lang="en-US" dirty="0"/>
              <a:t>Email: legislative.library@akleg.gov</a:t>
            </a:r>
          </a:p>
        </p:txBody>
      </p:sp>
    </p:spTree>
    <p:extLst>
      <p:ext uri="{BB962C8B-B14F-4D97-AF65-F5344CB8AC3E}">
        <p14:creationId xmlns:p14="http://schemas.microsoft.com/office/powerpoint/2010/main" val="243937387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203219-AFAE-42BF-A4C5-7E61582837A3}"/>
              </a:ext>
            </a:extLst>
          </p:cNvPr>
          <p:cNvSpPr>
            <a:spLocks noGrp="1"/>
          </p:cNvSpPr>
          <p:nvPr>
            <p:ph idx="1"/>
          </p:nvPr>
        </p:nvSpPr>
        <p:spPr/>
        <p:txBody>
          <a:bodyPr/>
          <a:lstStyle/>
          <a:p>
            <a:r>
              <a:rPr lang="en-US" dirty="0"/>
              <a:t>Note: This legislative history is more complicated, and a lot of steps will be skipped or glossed over due to time constraints.  Purpose is more to demonstrate some complications and how to deal with them.</a:t>
            </a:r>
          </a:p>
          <a:p>
            <a:endParaRPr lang="en-US" dirty="0"/>
          </a:p>
          <a:p>
            <a:r>
              <a:rPr lang="en-US" dirty="0"/>
              <a:t>Hypothetical question: when was the Alaska State Defense Force created?</a:t>
            </a:r>
          </a:p>
        </p:txBody>
      </p:sp>
      <p:sp>
        <p:nvSpPr>
          <p:cNvPr id="3" name="Title 2">
            <a:extLst>
              <a:ext uri="{FF2B5EF4-FFF2-40B4-BE49-F238E27FC236}">
                <a16:creationId xmlns:a16="http://schemas.microsoft.com/office/drawing/2014/main" id="{E9317323-E414-4B55-9ADB-D0257A8A8F01}"/>
              </a:ext>
            </a:extLst>
          </p:cNvPr>
          <p:cNvSpPr>
            <a:spLocks noGrp="1"/>
          </p:cNvSpPr>
          <p:nvPr>
            <p:ph type="title"/>
          </p:nvPr>
        </p:nvSpPr>
        <p:spPr/>
        <p:txBody>
          <a:bodyPr>
            <a:normAutofit fontScale="90000"/>
          </a:bodyPr>
          <a:lstStyle/>
          <a:p>
            <a:r>
              <a:rPr lang="en-US" dirty="0"/>
              <a:t>Legislative History – Alaska State Defense Force</a:t>
            </a:r>
          </a:p>
        </p:txBody>
      </p:sp>
    </p:spTree>
    <p:extLst>
      <p:ext uri="{BB962C8B-B14F-4D97-AF65-F5344CB8AC3E}">
        <p14:creationId xmlns:p14="http://schemas.microsoft.com/office/powerpoint/2010/main" val="3591455037"/>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48108-95C3-41BF-823B-2A169205ABDF}"/>
              </a:ext>
            </a:extLst>
          </p:cNvPr>
          <p:cNvSpPr>
            <a:spLocks noGrp="1"/>
          </p:cNvSpPr>
          <p:nvPr>
            <p:ph type="body" sz="half" idx="2"/>
          </p:nvPr>
        </p:nvSpPr>
        <p:spPr/>
        <p:txBody>
          <a:bodyPr/>
          <a:lstStyle/>
          <a:p>
            <a:r>
              <a:rPr lang="en-US" dirty="0"/>
              <a:t>Several statute references to examine, AS 26.05.010, 26.05.030, and 26.05.100 appear most relevant.</a:t>
            </a:r>
          </a:p>
        </p:txBody>
      </p:sp>
      <p:pic>
        <p:nvPicPr>
          <p:cNvPr id="8" name="Picture 7">
            <a:extLst>
              <a:ext uri="{FF2B5EF4-FFF2-40B4-BE49-F238E27FC236}">
                <a16:creationId xmlns:a16="http://schemas.microsoft.com/office/drawing/2014/main" id="{D40CB8A8-2526-41D0-B16B-14EF6FFBBB79}"/>
              </a:ext>
            </a:extLst>
          </p:cNvPr>
          <p:cNvPicPr>
            <a:picLocks noChangeAspect="1"/>
          </p:cNvPicPr>
          <p:nvPr/>
        </p:nvPicPr>
        <p:blipFill>
          <a:blip r:embed="rId2"/>
          <a:stretch>
            <a:fillRect/>
          </a:stretch>
        </p:blipFill>
        <p:spPr>
          <a:xfrm>
            <a:off x="457200" y="228600"/>
            <a:ext cx="8362950" cy="5038725"/>
          </a:xfrm>
          <a:prstGeom prst="rect">
            <a:avLst/>
          </a:prstGeom>
        </p:spPr>
      </p:pic>
    </p:spTree>
    <p:extLst>
      <p:ext uri="{BB962C8B-B14F-4D97-AF65-F5344CB8AC3E}">
        <p14:creationId xmlns:p14="http://schemas.microsoft.com/office/powerpoint/2010/main" val="141763427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16A83E-6E41-40D8-BD74-039E1FC22CB4}"/>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B6AC62FB-AE0B-4778-9D53-C809CADB2BAE}"/>
              </a:ext>
            </a:extLst>
          </p:cNvPr>
          <p:cNvPicPr>
            <a:picLocks noChangeAspect="1"/>
          </p:cNvPicPr>
          <p:nvPr/>
        </p:nvPicPr>
        <p:blipFill>
          <a:blip r:embed="rId2"/>
          <a:stretch>
            <a:fillRect/>
          </a:stretch>
        </p:blipFill>
        <p:spPr>
          <a:xfrm>
            <a:off x="304800" y="4040309"/>
            <a:ext cx="8574904" cy="2774969"/>
          </a:xfrm>
          <a:prstGeom prst="rect">
            <a:avLst/>
          </a:prstGeom>
        </p:spPr>
      </p:pic>
      <p:pic>
        <p:nvPicPr>
          <p:cNvPr id="6" name="Picture 5">
            <a:extLst>
              <a:ext uri="{FF2B5EF4-FFF2-40B4-BE49-F238E27FC236}">
                <a16:creationId xmlns:a16="http://schemas.microsoft.com/office/drawing/2014/main" id="{B48BDEAE-930C-4DE5-9383-BBC5FA6BB164}"/>
              </a:ext>
            </a:extLst>
          </p:cNvPr>
          <p:cNvPicPr>
            <a:picLocks noChangeAspect="1"/>
          </p:cNvPicPr>
          <p:nvPr/>
        </p:nvPicPr>
        <p:blipFill>
          <a:blip r:embed="rId3"/>
          <a:stretch>
            <a:fillRect/>
          </a:stretch>
        </p:blipFill>
        <p:spPr>
          <a:xfrm>
            <a:off x="304800" y="76200"/>
            <a:ext cx="8574904" cy="3934068"/>
          </a:xfrm>
          <a:prstGeom prst="rect">
            <a:avLst/>
          </a:prstGeom>
        </p:spPr>
      </p:pic>
    </p:spTree>
    <p:extLst>
      <p:ext uri="{BB962C8B-B14F-4D97-AF65-F5344CB8AC3E}">
        <p14:creationId xmlns:p14="http://schemas.microsoft.com/office/powerpoint/2010/main" val="270869720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643E18-95E0-4B1C-8373-0853250D8ECF}"/>
              </a:ext>
            </a:extLst>
          </p:cNvPr>
          <p:cNvSpPr>
            <a:spLocks noGrp="1"/>
          </p:cNvSpPr>
          <p:nvPr>
            <p:ph type="body" sz="half" idx="2"/>
          </p:nvPr>
        </p:nvSpPr>
        <p:spPr/>
        <p:txBody>
          <a:bodyPr>
            <a:normAutofit fontScale="92500" lnSpcReduction="20000"/>
          </a:bodyPr>
          <a:lstStyle/>
          <a:p>
            <a:r>
              <a:rPr lang="en-US" dirty="0"/>
              <a:t>3 relevant statutes, moderately interesting history lines: 10 session law references.</a:t>
            </a:r>
          </a:p>
          <a:p>
            <a:r>
              <a:rPr lang="en-US" dirty="0"/>
              <a:t>2 common to all 3 statutes: </a:t>
            </a:r>
            <a:r>
              <a:rPr lang="en-US" dirty="0" err="1"/>
              <a:t>ch</a:t>
            </a:r>
            <a:r>
              <a:rPr lang="en-US" dirty="0"/>
              <a:t> 150 SLA 1955, &amp; </a:t>
            </a:r>
            <a:r>
              <a:rPr lang="en-US" dirty="0" err="1"/>
              <a:t>ch</a:t>
            </a:r>
            <a:r>
              <a:rPr lang="en-US" dirty="0"/>
              <a:t> 70 SLA 2000.</a:t>
            </a:r>
          </a:p>
          <a:p>
            <a:r>
              <a:rPr lang="en-US" dirty="0"/>
              <a:t>3 common to 2: </a:t>
            </a:r>
            <a:r>
              <a:rPr lang="en-US" dirty="0" err="1"/>
              <a:t>ch</a:t>
            </a:r>
            <a:r>
              <a:rPr lang="en-US" dirty="0"/>
              <a:t> 44 SLA 1968, </a:t>
            </a:r>
            <a:r>
              <a:rPr lang="en-US" dirty="0" err="1"/>
              <a:t>ch</a:t>
            </a:r>
            <a:r>
              <a:rPr lang="en-US" dirty="0"/>
              <a:t> 141 SLA 1972, &amp; </a:t>
            </a:r>
            <a:r>
              <a:rPr lang="en-US" dirty="0" err="1"/>
              <a:t>ch</a:t>
            </a:r>
            <a:r>
              <a:rPr lang="en-US" dirty="0"/>
              <a:t> 25 SLA 2000. </a:t>
            </a:r>
          </a:p>
        </p:txBody>
      </p:sp>
      <p:sp>
        <p:nvSpPr>
          <p:cNvPr id="3" name="Picture Placeholder 2">
            <a:extLst>
              <a:ext uri="{FF2B5EF4-FFF2-40B4-BE49-F238E27FC236}">
                <a16:creationId xmlns:a16="http://schemas.microsoft.com/office/drawing/2014/main" id="{7DD41BDA-6654-404E-8AA0-57EB79EB029D}"/>
              </a:ext>
            </a:extLst>
          </p:cNvPr>
          <p:cNvSpPr>
            <a:spLocks noGrp="1"/>
          </p:cNvSpPr>
          <p:nvPr>
            <p:ph type="pic" idx="1"/>
          </p:nvPr>
        </p:nvSpPr>
        <p:spPr/>
      </p:sp>
      <p:sp>
        <p:nvSpPr>
          <p:cNvPr id="4" name="Title 3">
            <a:extLst>
              <a:ext uri="{FF2B5EF4-FFF2-40B4-BE49-F238E27FC236}">
                <a16:creationId xmlns:a16="http://schemas.microsoft.com/office/drawing/2014/main" id="{364BC4FA-0457-494A-A0FD-3D91F5DDD170}"/>
              </a:ext>
            </a:extLst>
          </p:cNvPr>
          <p:cNvSpPr>
            <a:spLocks noGrp="1"/>
          </p:cNvSpPr>
          <p:nvPr>
            <p:ph type="title"/>
          </p:nvPr>
        </p:nvSpPr>
        <p:spPr/>
        <p:txBody>
          <a:bodyPr/>
          <a:lstStyle/>
          <a:p>
            <a:r>
              <a:rPr lang="en-US" dirty="0"/>
              <a:t>Initial assessment</a:t>
            </a:r>
          </a:p>
        </p:txBody>
      </p:sp>
      <p:pic>
        <p:nvPicPr>
          <p:cNvPr id="7" name="Picture 6">
            <a:extLst>
              <a:ext uri="{FF2B5EF4-FFF2-40B4-BE49-F238E27FC236}">
                <a16:creationId xmlns:a16="http://schemas.microsoft.com/office/drawing/2014/main" id="{EB5CEC92-3907-4361-8BB3-3AECB707D584}"/>
              </a:ext>
            </a:extLst>
          </p:cNvPr>
          <p:cNvPicPr>
            <a:picLocks noChangeAspect="1"/>
          </p:cNvPicPr>
          <p:nvPr/>
        </p:nvPicPr>
        <p:blipFill>
          <a:blip r:embed="rId2"/>
          <a:stretch>
            <a:fillRect/>
          </a:stretch>
        </p:blipFill>
        <p:spPr>
          <a:xfrm>
            <a:off x="190500" y="202551"/>
            <a:ext cx="8763000" cy="3359013"/>
          </a:xfrm>
          <a:prstGeom prst="rect">
            <a:avLst/>
          </a:prstGeom>
        </p:spPr>
      </p:pic>
    </p:spTree>
    <p:extLst>
      <p:ext uri="{BB962C8B-B14F-4D97-AF65-F5344CB8AC3E}">
        <p14:creationId xmlns:p14="http://schemas.microsoft.com/office/powerpoint/2010/main" val="176175017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C0A254-3CA8-4301-9FBF-550C814C5317}"/>
              </a:ext>
            </a:extLst>
          </p:cNvPr>
          <p:cNvSpPr>
            <a:spLocks noGrp="1"/>
          </p:cNvSpPr>
          <p:nvPr>
            <p:ph idx="1"/>
          </p:nvPr>
        </p:nvSpPr>
        <p:spPr/>
        <p:txBody>
          <a:bodyPr/>
          <a:lstStyle/>
          <a:p>
            <a:r>
              <a:rPr lang="en-US" dirty="0"/>
              <a:t>From here, it will be necessary to go through the digital files that accompany this PowerPoint in order to convey how these statutes have changed over time… and explore some of the wonderful complications that arise.  (also, assess time and adjust)</a:t>
            </a:r>
          </a:p>
          <a:p>
            <a:pPr marL="109728" indent="0">
              <a:buNone/>
            </a:pPr>
            <a:endParaRPr lang="en-US" dirty="0"/>
          </a:p>
        </p:txBody>
      </p:sp>
      <p:sp>
        <p:nvSpPr>
          <p:cNvPr id="3" name="Title 2">
            <a:extLst>
              <a:ext uri="{FF2B5EF4-FFF2-40B4-BE49-F238E27FC236}">
                <a16:creationId xmlns:a16="http://schemas.microsoft.com/office/drawing/2014/main" id="{58258BD2-35B4-488F-9EE0-F52C3622D715}"/>
              </a:ext>
            </a:extLst>
          </p:cNvPr>
          <p:cNvSpPr>
            <a:spLocks noGrp="1"/>
          </p:cNvSpPr>
          <p:nvPr>
            <p:ph type="title"/>
          </p:nvPr>
        </p:nvSpPr>
        <p:spPr/>
        <p:txBody>
          <a:bodyPr/>
          <a:lstStyle/>
          <a:p>
            <a:r>
              <a:rPr lang="en-US" dirty="0"/>
              <a:t>Session Laws</a:t>
            </a:r>
          </a:p>
        </p:txBody>
      </p:sp>
    </p:spTree>
    <p:extLst>
      <p:ext uri="{BB962C8B-B14F-4D97-AF65-F5344CB8AC3E}">
        <p14:creationId xmlns:p14="http://schemas.microsoft.com/office/powerpoint/2010/main" val="113815295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AEECBC-D233-4C84-BA8A-42C7B9FDA4BB}"/>
              </a:ext>
            </a:extLst>
          </p:cNvPr>
          <p:cNvSpPr>
            <a:spLocks noGrp="1"/>
          </p:cNvSpPr>
          <p:nvPr>
            <p:ph idx="1"/>
          </p:nvPr>
        </p:nvSpPr>
        <p:spPr/>
        <p:txBody>
          <a:bodyPr>
            <a:normAutofit fontScale="85000" lnSpcReduction="20000"/>
          </a:bodyPr>
          <a:lstStyle/>
          <a:p>
            <a:r>
              <a:rPr lang="en-US" dirty="0"/>
              <a:t>Materials before 1983, and certain materials (bill files, audio) after 1983, require contacting one of the repositories listed in the Guide.</a:t>
            </a:r>
          </a:p>
          <a:p>
            <a:r>
              <a:rPr lang="en-US" dirty="0"/>
              <a:t>Multiple session laws acting on the same statute in the same year can cause confusion.</a:t>
            </a:r>
          </a:p>
          <a:p>
            <a:pPr lvl="1"/>
            <a:r>
              <a:rPr lang="en-US" dirty="0"/>
              <a:t>Also emphasizes how important it is to know exactly what you are looking for: the first session law to change the name, the first to take effect, and the initial formation of what is now the Alaska State Defense Force are three different questions with different answers.</a:t>
            </a:r>
          </a:p>
          <a:p>
            <a:r>
              <a:rPr lang="en-US" dirty="0"/>
              <a:t>The first entry on the history line may not be the first enacted law.</a:t>
            </a:r>
          </a:p>
          <a:p>
            <a:pPr lvl="1"/>
            <a:r>
              <a:rPr lang="en-US" dirty="0"/>
              <a:t>In this case, </a:t>
            </a:r>
            <a:r>
              <a:rPr lang="en-US" dirty="0" err="1"/>
              <a:t>ch</a:t>
            </a:r>
            <a:r>
              <a:rPr lang="en-US" dirty="0"/>
              <a:t> 150 SLA 1955 -&gt; </a:t>
            </a:r>
            <a:r>
              <a:rPr lang="en-US" dirty="0" err="1"/>
              <a:t>ch</a:t>
            </a:r>
            <a:r>
              <a:rPr lang="en-US" dirty="0"/>
              <a:t> 120 SLA 1949 -&gt; 1949 ACLA -&gt; 55 Stat 879 (1941).</a:t>
            </a:r>
          </a:p>
          <a:p>
            <a:pPr lvl="1"/>
            <a:r>
              <a:rPr lang="en-US" dirty="0"/>
              <a:t>Check for repeals, and see if the session law replaces or references prior law on the same topic.</a:t>
            </a:r>
          </a:p>
          <a:p>
            <a:endParaRPr lang="en-US" dirty="0"/>
          </a:p>
        </p:txBody>
      </p:sp>
      <p:sp>
        <p:nvSpPr>
          <p:cNvPr id="3" name="Title 2">
            <a:extLst>
              <a:ext uri="{FF2B5EF4-FFF2-40B4-BE49-F238E27FC236}">
                <a16:creationId xmlns:a16="http://schemas.microsoft.com/office/drawing/2014/main" id="{01CD7553-56B2-4E2B-A13B-FB9DDF5EEFB9}"/>
              </a:ext>
            </a:extLst>
          </p:cNvPr>
          <p:cNvSpPr>
            <a:spLocks noGrp="1"/>
          </p:cNvSpPr>
          <p:nvPr>
            <p:ph type="title"/>
          </p:nvPr>
        </p:nvSpPr>
        <p:spPr/>
        <p:txBody>
          <a:bodyPr>
            <a:normAutofit fontScale="90000"/>
          </a:bodyPr>
          <a:lstStyle/>
          <a:p>
            <a:r>
              <a:rPr lang="en-US" dirty="0"/>
              <a:t>Highlights for review post-presentation (State Defense Force)</a:t>
            </a:r>
          </a:p>
        </p:txBody>
      </p:sp>
    </p:spTree>
    <p:extLst>
      <p:ext uri="{BB962C8B-B14F-4D97-AF65-F5344CB8AC3E}">
        <p14:creationId xmlns:p14="http://schemas.microsoft.com/office/powerpoint/2010/main" val="84433759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CC6CF-6E5C-449B-ACDD-B6BCB90A6F45}"/>
              </a:ext>
            </a:extLst>
          </p:cNvPr>
          <p:cNvSpPr>
            <a:spLocks noGrp="1"/>
          </p:cNvSpPr>
          <p:nvPr>
            <p:ph idx="1"/>
          </p:nvPr>
        </p:nvSpPr>
        <p:spPr/>
        <p:txBody>
          <a:bodyPr>
            <a:normAutofit/>
          </a:bodyPr>
          <a:lstStyle/>
          <a:p>
            <a:r>
              <a:rPr lang="en-US" dirty="0"/>
              <a:t>1962 is an important year: the bulk formal revision of the statutes took effect, organizing them into the current title, chapter, section format.</a:t>
            </a:r>
          </a:p>
          <a:p>
            <a:r>
              <a:rPr lang="en-US" dirty="0"/>
              <a:t>Compiled Laws of Alaska volumes were created in 1913, 1933, and 1949.</a:t>
            </a:r>
          </a:p>
          <a:p>
            <a:pPr lvl="1"/>
            <a:r>
              <a:rPr lang="en-US" dirty="0"/>
              <a:t>Prior to this are the Carter and Charlton codes… and frequent references to Hill’s Annotated Laws of Oregon.</a:t>
            </a:r>
          </a:p>
        </p:txBody>
      </p:sp>
      <p:sp>
        <p:nvSpPr>
          <p:cNvPr id="3" name="Title 2">
            <a:extLst>
              <a:ext uri="{FF2B5EF4-FFF2-40B4-BE49-F238E27FC236}">
                <a16:creationId xmlns:a16="http://schemas.microsoft.com/office/drawing/2014/main" id="{619D20C0-B33A-4158-BFC2-F6B8B03B52B9}"/>
              </a:ext>
            </a:extLst>
          </p:cNvPr>
          <p:cNvSpPr>
            <a:spLocks noGrp="1"/>
          </p:cNvSpPr>
          <p:nvPr>
            <p:ph type="title"/>
          </p:nvPr>
        </p:nvSpPr>
        <p:spPr/>
        <p:txBody>
          <a:bodyPr/>
          <a:lstStyle/>
          <a:p>
            <a:r>
              <a:rPr lang="en-US" dirty="0"/>
              <a:t>Highlights continued</a:t>
            </a:r>
          </a:p>
        </p:txBody>
      </p:sp>
    </p:spTree>
    <p:extLst>
      <p:ext uri="{BB962C8B-B14F-4D97-AF65-F5344CB8AC3E}">
        <p14:creationId xmlns:p14="http://schemas.microsoft.com/office/powerpoint/2010/main" val="224443733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14B15B-A85B-4BF7-AF8B-E7A3069E9857}"/>
              </a:ext>
            </a:extLst>
          </p:cNvPr>
          <p:cNvSpPr>
            <a:spLocks noGrp="1"/>
          </p:cNvSpPr>
          <p:nvPr>
            <p:ph idx="1"/>
          </p:nvPr>
        </p:nvSpPr>
        <p:spPr/>
        <p:txBody>
          <a:bodyPr/>
          <a:lstStyle/>
          <a:p>
            <a:pPr marL="109728" indent="0">
              <a:buNone/>
            </a:pPr>
            <a:r>
              <a:rPr lang="en-US" dirty="0"/>
              <a:t>Legislative history research can get complicated.  Always feel free to contact the Library for help.</a:t>
            </a:r>
          </a:p>
          <a:p>
            <a:pPr marL="109728" indent="0">
              <a:buNone/>
            </a:pPr>
            <a:endParaRPr lang="en-US" dirty="0"/>
          </a:p>
          <a:p>
            <a:pPr marL="109728" indent="0" algn="ctr">
              <a:buNone/>
            </a:pPr>
            <a:r>
              <a:rPr lang="en-US" dirty="0"/>
              <a:t>Terry Miller Bldg. Room 102</a:t>
            </a:r>
          </a:p>
          <a:p>
            <a:pPr marL="109728" indent="0" algn="ctr">
              <a:buNone/>
            </a:pPr>
            <a:r>
              <a:rPr lang="en-US" dirty="0"/>
              <a:t>Juneau, AK</a:t>
            </a:r>
          </a:p>
          <a:p>
            <a:pPr marL="109728" indent="0" algn="ctr">
              <a:buNone/>
            </a:pPr>
            <a:r>
              <a:rPr lang="en-US" dirty="0"/>
              <a:t>Hours: 8-5 M-F</a:t>
            </a:r>
          </a:p>
          <a:p>
            <a:pPr marL="109728" indent="0" algn="ctr">
              <a:buNone/>
            </a:pPr>
            <a:r>
              <a:rPr lang="en-US" dirty="0"/>
              <a:t>Phone: 465-3808</a:t>
            </a:r>
          </a:p>
          <a:p>
            <a:pPr marL="109728" indent="0" algn="ctr">
              <a:buNone/>
            </a:pPr>
            <a:r>
              <a:rPr lang="en-US" dirty="0"/>
              <a:t>Email: legislative.library@akleg.gov</a:t>
            </a:r>
          </a:p>
        </p:txBody>
      </p:sp>
      <p:sp>
        <p:nvSpPr>
          <p:cNvPr id="3" name="Title 2">
            <a:extLst>
              <a:ext uri="{FF2B5EF4-FFF2-40B4-BE49-F238E27FC236}">
                <a16:creationId xmlns:a16="http://schemas.microsoft.com/office/drawing/2014/main" id="{45E66614-FA7D-4576-89A8-3FB036C56B1A}"/>
              </a:ext>
            </a:extLst>
          </p:cNvPr>
          <p:cNvSpPr>
            <a:spLocks noGrp="1"/>
          </p:cNvSpPr>
          <p:nvPr>
            <p:ph type="title"/>
          </p:nvPr>
        </p:nvSpPr>
        <p:spPr/>
        <p:txBody>
          <a:bodyPr/>
          <a:lstStyle/>
          <a:p>
            <a:r>
              <a:rPr lang="en-US" dirty="0"/>
              <a:t>In Closing…</a:t>
            </a:r>
          </a:p>
        </p:txBody>
      </p:sp>
    </p:spTree>
    <p:extLst>
      <p:ext uri="{BB962C8B-B14F-4D97-AF65-F5344CB8AC3E}">
        <p14:creationId xmlns:p14="http://schemas.microsoft.com/office/powerpoint/2010/main" val="622736613"/>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0C046B-CE76-4C7C-895F-7C431B951382}"/>
              </a:ext>
            </a:extLst>
          </p:cNvPr>
          <p:cNvSpPr>
            <a:spLocks noGrp="1"/>
          </p:cNvSpPr>
          <p:nvPr>
            <p:ph idx="1"/>
          </p:nvPr>
        </p:nvSpPr>
        <p:spPr/>
        <p:txBody>
          <a:bodyPr>
            <a:normAutofit/>
          </a:bodyPr>
          <a:lstStyle/>
          <a:p>
            <a:r>
              <a:rPr lang="en-US" dirty="0"/>
              <a:t>Documents on akleg.gov website:</a:t>
            </a:r>
          </a:p>
          <a:p>
            <a:pPr lvl="1"/>
            <a:r>
              <a:rPr lang="en-US" i="1" dirty="0"/>
              <a:t>Guide to Alaska Legislative History Materials</a:t>
            </a:r>
          </a:p>
          <a:p>
            <a:pPr lvl="1"/>
            <a:r>
              <a:rPr lang="en-US" i="1" dirty="0"/>
              <a:t>Steps to Using </a:t>
            </a:r>
            <a:r>
              <a:rPr lang="en-US" i="1" dirty="0" err="1"/>
              <a:t>Infobases</a:t>
            </a:r>
            <a:r>
              <a:rPr lang="en-US" i="1" dirty="0"/>
              <a:t>…</a:t>
            </a:r>
          </a:p>
          <a:p>
            <a:pPr lvl="1"/>
            <a:r>
              <a:rPr lang="en-US" i="1" dirty="0"/>
              <a:t>Tips for Researching Alaska Legislative History</a:t>
            </a:r>
          </a:p>
          <a:p>
            <a:pPr lvl="1"/>
            <a:r>
              <a:rPr lang="en-US" dirty="0"/>
              <a:t>Various other items on the “Get Started” and “Publications” pages</a:t>
            </a:r>
          </a:p>
          <a:p>
            <a:r>
              <a:rPr lang="en-US" dirty="0"/>
              <a:t>Falk, Susan. </a:t>
            </a:r>
            <a:r>
              <a:rPr lang="en-US" i="1" dirty="0"/>
              <a:t>Introduction to Researching Alaska Legislative History Materials.</a:t>
            </a:r>
            <a:r>
              <a:rPr lang="en-US" dirty="0"/>
              <a:t>  Alaska Law Review Vol. 28:2, </a:t>
            </a:r>
            <a:r>
              <a:rPr lang="en-US" dirty="0" err="1"/>
              <a:t>pgs</a:t>
            </a:r>
            <a:r>
              <a:rPr lang="en-US" dirty="0"/>
              <a:t> 279-293</a:t>
            </a:r>
          </a:p>
        </p:txBody>
      </p:sp>
      <p:sp>
        <p:nvSpPr>
          <p:cNvPr id="3" name="Title 2">
            <a:extLst>
              <a:ext uri="{FF2B5EF4-FFF2-40B4-BE49-F238E27FC236}">
                <a16:creationId xmlns:a16="http://schemas.microsoft.com/office/drawing/2014/main" id="{E50FC832-663F-4E9E-937B-0936A8D13AC6}"/>
              </a:ext>
            </a:extLst>
          </p:cNvPr>
          <p:cNvSpPr>
            <a:spLocks noGrp="1"/>
          </p:cNvSpPr>
          <p:nvPr>
            <p:ph type="title"/>
          </p:nvPr>
        </p:nvSpPr>
        <p:spPr/>
        <p:txBody>
          <a:bodyPr>
            <a:normAutofit/>
          </a:bodyPr>
          <a:lstStyle/>
          <a:p>
            <a:r>
              <a:rPr lang="en-US" sz="3400" dirty="0"/>
              <a:t>(Reminder about additional guides…)</a:t>
            </a:r>
          </a:p>
        </p:txBody>
      </p:sp>
    </p:spTree>
    <p:extLst>
      <p:ext uri="{BB962C8B-B14F-4D97-AF65-F5344CB8AC3E}">
        <p14:creationId xmlns:p14="http://schemas.microsoft.com/office/powerpoint/2010/main" val="165661970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body" sz="half" idx="2"/>
          </p:nvPr>
        </p:nvSpPr>
        <p:spPr/>
        <p:txBody>
          <a:bodyPr/>
          <a:lstStyle/>
          <a:p>
            <a:endParaRPr lang="en-US" dirty="0"/>
          </a:p>
          <a:p>
            <a:pPr marL="109728" indent="0">
              <a:buNone/>
            </a:pPr>
            <a:endParaRPr lang="en-US" dirty="0"/>
          </a:p>
        </p:txBody>
      </p:sp>
      <p:sp>
        <p:nvSpPr>
          <p:cNvPr id="8" name="Title 7"/>
          <p:cNvSpPr>
            <a:spLocks noGrp="1"/>
          </p:cNvSpPr>
          <p:nvPr>
            <p:ph type="title"/>
          </p:nvPr>
        </p:nvSpPr>
        <p:spPr/>
        <p:txBody>
          <a:bodyPr/>
          <a:lstStyle/>
          <a:p>
            <a:r>
              <a:rPr lang="en-US" dirty="0"/>
              <a:t>Legislative Library</a:t>
            </a:r>
          </a:p>
        </p:txBody>
      </p:sp>
      <p:pic>
        <p:nvPicPr>
          <p:cNvPr id="6" name="Picture Placeholder 5">
            <a:extLst>
              <a:ext uri="{FF2B5EF4-FFF2-40B4-BE49-F238E27FC236}">
                <a16:creationId xmlns:a16="http://schemas.microsoft.com/office/drawing/2014/main" id="{51F8F167-384D-421F-9AE2-DED7E3D9E400}"/>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2415" b="22415"/>
          <a:stretch>
            <a:fillRect/>
          </a:stretch>
        </p:blipFill>
        <p:spPr>
          <a:prstGeom prst="snip2DiagRect">
            <a:avLst/>
          </a:prstGeom>
          <a:solidFill>
            <a:srgbClr val="FFFFFF">
              <a:shade val="85000"/>
            </a:srgbClr>
          </a:solidFill>
          <a:ln w="889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105542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4E2A7-88DC-4AF8-AB56-94E2E9D616BC}"/>
              </a:ext>
            </a:extLst>
          </p:cNvPr>
          <p:cNvSpPr>
            <a:spLocks noGrp="1"/>
          </p:cNvSpPr>
          <p:nvPr>
            <p:ph idx="1"/>
          </p:nvPr>
        </p:nvSpPr>
        <p:spPr/>
        <p:txBody>
          <a:bodyPr/>
          <a:lstStyle/>
          <a:p>
            <a:r>
              <a:rPr lang="en-US" dirty="0"/>
              <a:t>Distribute legal materials (Statutes, session laws, etc.)</a:t>
            </a:r>
          </a:p>
          <a:p>
            <a:r>
              <a:rPr lang="en-US" dirty="0"/>
              <a:t>Maintain a collection to support the work of Leg. Legal, Research, and other staff.</a:t>
            </a:r>
          </a:p>
          <a:p>
            <a:r>
              <a:rPr lang="en-US" b="1" dirty="0"/>
              <a:t>Collect, preserve, and make available the records created by or for the legislature.</a:t>
            </a:r>
          </a:p>
          <a:p>
            <a:r>
              <a:rPr lang="en-US" b="1" dirty="0"/>
              <a:t>Help people with research using all of the above.</a:t>
            </a:r>
          </a:p>
        </p:txBody>
      </p:sp>
      <p:sp>
        <p:nvSpPr>
          <p:cNvPr id="3" name="Title 2">
            <a:extLst>
              <a:ext uri="{FF2B5EF4-FFF2-40B4-BE49-F238E27FC236}">
                <a16:creationId xmlns:a16="http://schemas.microsoft.com/office/drawing/2014/main" id="{0A9393FB-4662-493D-AAD2-4B6874D3ED94}"/>
              </a:ext>
            </a:extLst>
          </p:cNvPr>
          <p:cNvSpPr>
            <a:spLocks noGrp="1"/>
          </p:cNvSpPr>
          <p:nvPr>
            <p:ph type="title"/>
          </p:nvPr>
        </p:nvSpPr>
        <p:spPr/>
        <p:txBody>
          <a:bodyPr/>
          <a:lstStyle/>
          <a:p>
            <a:r>
              <a:rPr lang="en-US" dirty="0"/>
              <a:t>What we do</a:t>
            </a:r>
          </a:p>
        </p:txBody>
      </p:sp>
    </p:spTree>
    <p:extLst>
      <p:ext uri="{BB962C8B-B14F-4D97-AF65-F5344CB8AC3E}">
        <p14:creationId xmlns:p14="http://schemas.microsoft.com/office/powerpoint/2010/main" val="284823819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2D2E55-833D-42DB-BACF-8CA1A4FFB6F4}"/>
              </a:ext>
            </a:extLst>
          </p:cNvPr>
          <p:cNvSpPr>
            <a:spLocks noGrp="1"/>
          </p:cNvSpPr>
          <p:nvPr>
            <p:ph idx="1"/>
          </p:nvPr>
        </p:nvSpPr>
        <p:spPr/>
        <p:txBody>
          <a:bodyPr>
            <a:normAutofit/>
          </a:bodyPr>
          <a:lstStyle/>
          <a:p>
            <a:r>
              <a:rPr lang="en-US" dirty="0"/>
              <a:t>What is meant by “legislative history materials?”</a:t>
            </a:r>
          </a:p>
          <a:p>
            <a:pPr lvl="1"/>
            <a:r>
              <a:rPr lang="en-US" dirty="0"/>
              <a:t>Items created or considered by the legislature in the course of its various official actions.</a:t>
            </a:r>
          </a:p>
          <a:p>
            <a:pPr lvl="1"/>
            <a:r>
              <a:rPr lang="en-US" dirty="0"/>
              <a:t>These items include introduced legislation, journals, committee minutes, bill files, audio/video recordings, subject compilations, reports, etc.</a:t>
            </a:r>
          </a:p>
        </p:txBody>
      </p:sp>
      <p:sp>
        <p:nvSpPr>
          <p:cNvPr id="3" name="Title 2">
            <a:extLst>
              <a:ext uri="{FF2B5EF4-FFF2-40B4-BE49-F238E27FC236}">
                <a16:creationId xmlns:a16="http://schemas.microsoft.com/office/drawing/2014/main" id="{325A80F0-0272-4471-8CA6-EC6F5526909E}"/>
              </a:ext>
            </a:extLst>
          </p:cNvPr>
          <p:cNvSpPr>
            <a:spLocks noGrp="1"/>
          </p:cNvSpPr>
          <p:nvPr>
            <p:ph type="title"/>
          </p:nvPr>
        </p:nvSpPr>
        <p:spPr/>
        <p:txBody>
          <a:bodyPr/>
          <a:lstStyle/>
          <a:p>
            <a:r>
              <a:rPr lang="en-US" dirty="0"/>
              <a:t>Legislative History Materials</a:t>
            </a:r>
          </a:p>
        </p:txBody>
      </p:sp>
    </p:spTree>
    <p:extLst>
      <p:ext uri="{BB962C8B-B14F-4D97-AF65-F5344CB8AC3E}">
        <p14:creationId xmlns:p14="http://schemas.microsoft.com/office/powerpoint/2010/main" val="326939762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8789F-3B8A-4E4E-B4FD-A3DBA5256861}"/>
              </a:ext>
            </a:extLst>
          </p:cNvPr>
          <p:cNvSpPr>
            <a:spLocks noGrp="1"/>
          </p:cNvSpPr>
          <p:nvPr>
            <p:ph type="body" sz="half" idx="2"/>
          </p:nvPr>
        </p:nvSpPr>
        <p:spPr/>
        <p:txBody>
          <a:bodyPr/>
          <a:lstStyle/>
          <a:p>
            <a:r>
              <a:rPr lang="en-US" dirty="0"/>
              <a:t>Counterclockwise from top left: bill history, session law, bill version, committee minutes, and committee bill file cover page</a:t>
            </a:r>
          </a:p>
          <a:p>
            <a:endParaRPr lang="en-US" dirty="0"/>
          </a:p>
        </p:txBody>
      </p:sp>
      <p:sp>
        <p:nvSpPr>
          <p:cNvPr id="3" name="Title 2">
            <a:extLst>
              <a:ext uri="{FF2B5EF4-FFF2-40B4-BE49-F238E27FC236}">
                <a16:creationId xmlns:a16="http://schemas.microsoft.com/office/drawing/2014/main" id="{F5FF8E93-3337-40C4-8931-2E13E7418D0F}"/>
              </a:ext>
            </a:extLst>
          </p:cNvPr>
          <p:cNvSpPr>
            <a:spLocks noGrp="1"/>
          </p:cNvSpPr>
          <p:nvPr>
            <p:ph type="title"/>
          </p:nvPr>
        </p:nvSpPr>
        <p:spPr/>
        <p:txBody>
          <a:bodyPr/>
          <a:lstStyle/>
          <a:p>
            <a:r>
              <a:rPr lang="en-US" dirty="0"/>
              <a:t>Examples</a:t>
            </a:r>
          </a:p>
        </p:txBody>
      </p:sp>
      <p:sp>
        <p:nvSpPr>
          <p:cNvPr id="8" name="Picture Placeholder 7">
            <a:extLst>
              <a:ext uri="{FF2B5EF4-FFF2-40B4-BE49-F238E27FC236}">
                <a16:creationId xmlns:a16="http://schemas.microsoft.com/office/drawing/2014/main" id="{BF006FFA-1632-4F81-B2F3-A040690D245C}"/>
              </a:ext>
            </a:extLst>
          </p:cNvPr>
          <p:cNvSpPr>
            <a:spLocks noGrp="1"/>
          </p:cNvSpPr>
          <p:nvPr>
            <p:ph type="pic" idx="1"/>
          </p:nvPr>
        </p:nvSpPr>
        <p:spPr/>
      </p:sp>
      <p:pic>
        <p:nvPicPr>
          <p:cNvPr id="9" name="Picture 8">
            <a:extLst>
              <a:ext uri="{FF2B5EF4-FFF2-40B4-BE49-F238E27FC236}">
                <a16:creationId xmlns:a16="http://schemas.microsoft.com/office/drawing/2014/main" id="{DE510B47-96D3-4099-91F1-ADF66A068CFF}"/>
              </a:ext>
            </a:extLst>
          </p:cNvPr>
          <p:cNvPicPr>
            <a:picLocks noChangeAspect="1"/>
          </p:cNvPicPr>
          <p:nvPr/>
        </p:nvPicPr>
        <p:blipFill>
          <a:blip r:embed="rId2"/>
          <a:stretch>
            <a:fillRect/>
          </a:stretch>
        </p:blipFill>
        <p:spPr>
          <a:xfrm>
            <a:off x="240484" y="231143"/>
            <a:ext cx="3429796" cy="3886199"/>
          </a:xfrm>
          <a:prstGeom prst="rect">
            <a:avLst/>
          </a:prstGeom>
        </p:spPr>
      </p:pic>
      <p:pic>
        <p:nvPicPr>
          <p:cNvPr id="10" name="Picture 9">
            <a:extLst>
              <a:ext uri="{FF2B5EF4-FFF2-40B4-BE49-F238E27FC236}">
                <a16:creationId xmlns:a16="http://schemas.microsoft.com/office/drawing/2014/main" id="{593A4703-AFCF-4670-82C1-389849C644D9}"/>
              </a:ext>
            </a:extLst>
          </p:cNvPr>
          <p:cNvPicPr>
            <a:picLocks noChangeAspect="1"/>
          </p:cNvPicPr>
          <p:nvPr/>
        </p:nvPicPr>
        <p:blipFill>
          <a:blip r:embed="rId3"/>
          <a:stretch>
            <a:fillRect/>
          </a:stretch>
        </p:blipFill>
        <p:spPr>
          <a:xfrm>
            <a:off x="3192037" y="208239"/>
            <a:ext cx="3044805" cy="4041141"/>
          </a:xfrm>
          <a:prstGeom prst="rect">
            <a:avLst/>
          </a:prstGeom>
        </p:spPr>
      </p:pic>
      <p:pic>
        <p:nvPicPr>
          <p:cNvPr id="11" name="Picture 10">
            <a:extLst>
              <a:ext uri="{FF2B5EF4-FFF2-40B4-BE49-F238E27FC236}">
                <a16:creationId xmlns:a16="http://schemas.microsoft.com/office/drawing/2014/main" id="{64BAF9E5-5499-436F-91EA-762213B9F8D9}"/>
              </a:ext>
            </a:extLst>
          </p:cNvPr>
          <p:cNvPicPr>
            <a:picLocks noChangeAspect="1"/>
          </p:cNvPicPr>
          <p:nvPr/>
        </p:nvPicPr>
        <p:blipFill>
          <a:blip r:embed="rId4"/>
          <a:stretch>
            <a:fillRect/>
          </a:stretch>
        </p:blipFill>
        <p:spPr>
          <a:xfrm>
            <a:off x="5829905" y="189968"/>
            <a:ext cx="3097379" cy="4003714"/>
          </a:xfrm>
          <a:prstGeom prst="rect">
            <a:avLst/>
          </a:prstGeom>
        </p:spPr>
      </p:pic>
    </p:spTree>
    <p:extLst>
      <p:ext uri="{BB962C8B-B14F-4D97-AF65-F5344CB8AC3E}">
        <p14:creationId xmlns:p14="http://schemas.microsoft.com/office/powerpoint/2010/main" val="362084926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A5C60-6B0F-4EA9-9BA2-4F9A028BF913}"/>
              </a:ext>
            </a:extLst>
          </p:cNvPr>
          <p:cNvSpPr>
            <a:spLocks noGrp="1"/>
          </p:cNvSpPr>
          <p:nvPr>
            <p:ph idx="1"/>
          </p:nvPr>
        </p:nvSpPr>
        <p:spPr/>
        <p:txBody>
          <a:bodyPr/>
          <a:lstStyle/>
          <a:p>
            <a:r>
              <a:rPr lang="en-US" dirty="0"/>
              <a:t>Where can they be found?</a:t>
            </a:r>
          </a:p>
          <a:p>
            <a:pPr lvl="1"/>
            <a:r>
              <a:rPr lang="en-US" dirty="0"/>
              <a:t>Legislative Reference Library</a:t>
            </a:r>
          </a:p>
          <a:p>
            <a:pPr lvl="1"/>
            <a:r>
              <a:rPr lang="en-US" dirty="0"/>
              <a:t>Alaska Law Libraries</a:t>
            </a:r>
          </a:p>
          <a:p>
            <a:pPr lvl="1"/>
            <a:r>
              <a:rPr lang="en-US" dirty="0"/>
              <a:t>University system libraries</a:t>
            </a:r>
          </a:p>
          <a:p>
            <a:pPr lvl="1"/>
            <a:r>
              <a:rPr lang="en-US" dirty="0"/>
              <a:t>Legislative Information Offices</a:t>
            </a:r>
          </a:p>
          <a:p>
            <a:pPr lvl="1"/>
            <a:r>
              <a:rPr lang="en-US" dirty="0"/>
              <a:t>State Archives</a:t>
            </a:r>
          </a:p>
          <a:p>
            <a:pPr lvl="1"/>
            <a:r>
              <a:rPr lang="en-US" dirty="0"/>
              <a:t>Online</a:t>
            </a:r>
          </a:p>
          <a:p>
            <a:pPr lvl="2"/>
            <a:r>
              <a:rPr lang="en-US" dirty="0"/>
              <a:t>Akleg.gov</a:t>
            </a:r>
          </a:p>
          <a:p>
            <a:pPr lvl="2"/>
            <a:r>
              <a:rPr lang="en-US" dirty="0"/>
              <a:t>LexisNexis/Westlaw</a:t>
            </a:r>
          </a:p>
          <a:p>
            <a:r>
              <a:rPr lang="en-US" dirty="0"/>
              <a:t>Details are complicated, consult the </a:t>
            </a:r>
            <a:r>
              <a:rPr lang="en-US" i="1" dirty="0"/>
              <a:t>Guide to Legislative History Materials </a:t>
            </a:r>
            <a:r>
              <a:rPr lang="en-US" dirty="0"/>
              <a:t>for specifics.</a:t>
            </a:r>
          </a:p>
        </p:txBody>
      </p:sp>
      <p:sp>
        <p:nvSpPr>
          <p:cNvPr id="3" name="Title 2">
            <a:extLst>
              <a:ext uri="{FF2B5EF4-FFF2-40B4-BE49-F238E27FC236}">
                <a16:creationId xmlns:a16="http://schemas.microsoft.com/office/drawing/2014/main" id="{8C024DA6-6B78-48FA-8CCF-E983205AC7F3}"/>
              </a:ext>
            </a:extLst>
          </p:cNvPr>
          <p:cNvSpPr>
            <a:spLocks noGrp="1"/>
          </p:cNvSpPr>
          <p:nvPr>
            <p:ph type="title"/>
          </p:nvPr>
        </p:nvSpPr>
        <p:spPr/>
        <p:txBody>
          <a:bodyPr/>
          <a:lstStyle/>
          <a:p>
            <a:r>
              <a:rPr lang="en-US" dirty="0"/>
              <a:t>Legislative History Materials</a:t>
            </a:r>
          </a:p>
        </p:txBody>
      </p:sp>
    </p:spTree>
    <p:extLst>
      <p:ext uri="{BB962C8B-B14F-4D97-AF65-F5344CB8AC3E}">
        <p14:creationId xmlns:p14="http://schemas.microsoft.com/office/powerpoint/2010/main" val="14069127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9A9E7-13AB-4ACF-B1B4-AD8B96A315D8}"/>
              </a:ext>
            </a:extLst>
          </p:cNvPr>
          <p:cNvSpPr>
            <a:spLocks noGrp="1"/>
          </p:cNvSpPr>
          <p:nvPr>
            <p:ph idx="1"/>
          </p:nvPr>
        </p:nvSpPr>
        <p:spPr/>
        <p:txBody>
          <a:bodyPr/>
          <a:lstStyle/>
          <a:p>
            <a:r>
              <a:rPr lang="en-US" dirty="0"/>
              <a:t>Generally speaking, the library fields requests for legislative history materials and research from everyone, the DMLW included.</a:t>
            </a:r>
          </a:p>
          <a:p>
            <a:r>
              <a:rPr lang="en-US" dirty="0"/>
              <a:t>There are some indirect interactions: testimony on legislation, position papers, and the like do end up in our archives.</a:t>
            </a:r>
          </a:p>
        </p:txBody>
      </p:sp>
      <p:sp>
        <p:nvSpPr>
          <p:cNvPr id="3" name="Title 2">
            <a:extLst>
              <a:ext uri="{FF2B5EF4-FFF2-40B4-BE49-F238E27FC236}">
                <a16:creationId xmlns:a16="http://schemas.microsoft.com/office/drawing/2014/main" id="{892ABAB4-979F-4DF2-92F0-7DB5E101FFCA}"/>
              </a:ext>
            </a:extLst>
          </p:cNvPr>
          <p:cNvSpPr>
            <a:spLocks noGrp="1"/>
          </p:cNvSpPr>
          <p:nvPr>
            <p:ph type="title"/>
          </p:nvPr>
        </p:nvSpPr>
        <p:spPr/>
        <p:txBody>
          <a:bodyPr>
            <a:normAutofit/>
          </a:bodyPr>
          <a:lstStyle/>
          <a:p>
            <a:r>
              <a:rPr lang="en-US" dirty="0"/>
              <a:t>DMLW/ Library Interactions</a:t>
            </a:r>
          </a:p>
        </p:txBody>
      </p:sp>
    </p:spTree>
    <p:extLst>
      <p:ext uri="{BB962C8B-B14F-4D97-AF65-F5344CB8AC3E}">
        <p14:creationId xmlns:p14="http://schemas.microsoft.com/office/powerpoint/2010/main" val="1789609426"/>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38466</TotalTime>
  <Words>1610</Words>
  <Application>Microsoft Office PowerPoint</Application>
  <PresentationFormat>On-screen Show (4:3)</PresentationFormat>
  <Paragraphs>137</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Lucida Sans Unicode</vt:lpstr>
      <vt:lpstr>Verdana</vt:lpstr>
      <vt:lpstr>Wingdings 2</vt:lpstr>
      <vt:lpstr>Wingdings 3</vt:lpstr>
      <vt:lpstr>Concourse</vt:lpstr>
      <vt:lpstr>Researching Legislative History of Alaska Statutes &amp; Using Library Resources </vt:lpstr>
      <vt:lpstr>Objectives</vt:lpstr>
      <vt:lpstr>Legislative Reference Library</vt:lpstr>
      <vt:lpstr>Legislative Library</vt:lpstr>
      <vt:lpstr>What we do</vt:lpstr>
      <vt:lpstr>Legislative History Materials</vt:lpstr>
      <vt:lpstr>Examples</vt:lpstr>
      <vt:lpstr>Legislative History Materials</vt:lpstr>
      <vt:lpstr>DMLW/ Library Interactions</vt:lpstr>
      <vt:lpstr>When requesting materials…</vt:lpstr>
      <vt:lpstr>Additional Training/Interesting Resources</vt:lpstr>
      <vt:lpstr>Legislative History Research</vt:lpstr>
      <vt:lpstr>Process (Procedural Viewpoint)</vt:lpstr>
      <vt:lpstr>Examples of Complications</vt:lpstr>
      <vt:lpstr>Touch N Go</vt:lpstr>
      <vt:lpstr>Demonstrations of legislative history process</vt:lpstr>
      <vt:lpstr>Legislative History – State Insect</vt:lpstr>
      <vt:lpstr>Identifying Statute</vt:lpstr>
      <vt:lpstr>Identifying Session Law…</vt:lpstr>
      <vt:lpstr>Session Law List (after selecting 1995)</vt:lpstr>
      <vt:lpstr>PowerPoint Presentation</vt:lpstr>
      <vt:lpstr>PowerPoint Presentation</vt:lpstr>
      <vt:lpstr>Main BASIS page for HB 239 (1995)</vt:lpstr>
      <vt:lpstr>Initial Version</vt:lpstr>
      <vt:lpstr>Committee Minutes (HSTA 03/23/1995)</vt:lpstr>
      <vt:lpstr>Committee Minutes (HSTA 03/23/1995)</vt:lpstr>
      <vt:lpstr>PowerPoint Presentation</vt:lpstr>
      <vt:lpstr>PowerPoint Presentation</vt:lpstr>
      <vt:lpstr>Demonstrations of legislative history process</vt:lpstr>
      <vt:lpstr>Legislative History – Alaska State Defense Force</vt:lpstr>
      <vt:lpstr>PowerPoint Presentation</vt:lpstr>
      <vt:lpstr>PowerPoint Presentation</vt:lpstr>
      <vt:lpstr>Initial assessment</vt:lpstr>
      <vt:lpstr>Session Laws</vt:lpstr>
      <vt:lpstr>Highlights for review post-presentation (State Defense Force)</vt:lpstr>
      <vt:lpstr>Highlights continued</vt:lpstr>
      <vt:lpstr>In Closing…</vt:lpstr>
      <vt:lpstr>(Reminder about additional guides…)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Reference Library</dc:title>
  <dc:creator>Administrator</dc:creator>
  <cp:lastModifiedBy>Jennifer Fletcher</cp:lastModifiedBy>
  <cp:revision>155</cp:revision>
  <cp:lastPrinted>2013-12-10T19:58:08Z</cp:lastPrinted>
  <dcterms:created xsi:type="dcterms:W3CDTF">2012-12-27T20:30:49Z</dcterms:created>
  <dcterms:modified xsi:type="dcterms:W3CDTF">2022-09-12T20:05:49Z</dcterms:modified>
</cp:coreProperties>
</file>