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480" r:id="rId2"/>
    <p:sldId id="481" r:id="rId3"/>
    <p:sldId id="482" r:id="rId4"/>
    <p:sldId id="484" r:id="rId5"/>
    <p:sldId id="485" r:id="rId6"/>
    <p:sldId id="472" r:id="rId7"/>
    <p:sldId id="489" r:id="rId8"/>
    <p:sldId id="502" r:id="rId9"/>
    <p:sldId id="503" r:id="rId10"/>
    <p:sldId id="488" r:id="rId11"/>
    <p:sldId id="415" r:id="rId12"/>
    <p:sldId id="414" r:id="rId13"/>
    <p:sldId id="500" r:id="rId14"/>
    <p:sldId id="491" r:id="rId15"/>
    <p:sldId id="504" r:id="rId16"/>
    <p:sldId id="492" r:id="rId17"/>
    <p:sldId id="505" r:id="rId18"/>
    <p:sldId id="421" r:id="rId19"/>
    <p:sldId id="493" r:id="rId20"/>
    <p:sldId id="422" r:id="rId21"/>
    <p:sldId id="423" r:id="rId22"/>
    <p:sldId id="424" r:id="rId23"/>
    <p:sldId id="425" r:id="rId24"/>
    <p:sldId id="506" r:id="rId25"/>
    <p:sldId id="494" r:id="rId26"/>
    <p:sldId id="495" r:id="rId27"/>
    <p:sldId id="499" r:id="rId28"/>
    <p:sldId id="496" r:id="rId29"/>
  </p:sldIdLst>
  <p:sldSz cx="9144000" cy="6858000" type="screen4x3"/>
  <p:notesSz cx="67818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lf Wagner" initials="RW"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94624" autoAdjust="0"/>
  </p:normalViewPr>
  <p:slideViewPr>
    <p:cSldViewPr showGuides="1">
      <p:cViewPr>
        <p:scale>
          <a:sx n="66" d="100"/>
          <a:sy n="66" d="100"/>
        </p:scale>
        <p:origin x="-1518" y="-9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48" d="100"/>
          <a:sy n="48" d="100"/>
        </p:scale>
        <p:origin x="-2988" y="-114"/>
      </p:cViewPr>
      <p:guideLst>
        <p:guide orient="horz" pos="3126"/>
        <p:guide pos="21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A698EE-C980-40FA-BE79-E97CE431AFB0}"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de-DE"/>
        </a:p>
      </dgm:t>
    </dgm:pt>
    <dgm:pt modelId="{7A29A549-3B38-457C-8B46-E2236DC6AD2D}">
      <dgm:prSet phldrT="[Text]" custT="1"/>
      <dgm:spPr/>
      <dgm:t>
        <a:bodyPr/>
        <a:lstStyle/>
        <a:p>
          <a:r>
            <a:rPr lang="de-DE" sz="2000" b="1" dirty="0" smtClean="0">
              <a:latin typeface="Arial" pitchFamily="34" charset="0"/>
              <a:cs typeface="Arial" pitchFamily="34" charset="0"/>
            </a:rPr>
            <a:t>Janus Methanol AG</a:t>
          </a:r>
          <a:endParaRPr lang="de-DE" sz="2000" b="1" dirty="0">
            <a:latin typeface="Arial" pitchFamily="34" charset="0"/>
            <a:cs typeface="Arial" pitchFamily="34" charset="0"/>
          </a:endParaRPr>
        </a:p>
      </dgm:t>
    </dgm:pt>
    <dgm:pt modelId="{CE748F7D-5E38-4F51-B60E-9D2B3A0AF8B4}" type="sibTrans" cxnId="{1AC8D60B-B972-4AAC-BF8E-CF4F3FE78452}">
      <dgm:prSet/>
      <dgm:spPr/>
      <dgm:t>
        <a:bodyPr/>
        <a:lstStyle/>
        <a:p>
          <a:endParaRPr lang="de-DE"/>
        </a:p>
      </dgm:t>
    </dgm:pt>
    <dgm:pt modelId="{445D4855-E08A-471D-BA93-08D7CF6516B3}" type="parTrans" cxnId="{1AC8D60B-B972-4AAC-BF8E-CF4F3FE78452}">
      <dgm:prSet/>
      <dgm:spPr/>
      <dgm:t>
        <a:bodyPr/>
        <a:lstStyle/>
        <a:p>
          <a:endParaRPr lang="de-DE"/>
        </a:p>
      </dgm:t>
    </dgm:pt>
    <dgm:pt modelId="{9902D8E4-A37C-41C6-B6F1-706103B6D816}">
      <dgm:prSet phldrT="[Text]" custT="1"/>
      <dgm:spPr>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gradFill>
      </dgm:spPr>
      <dgm:t>
        <a:bodyPr/>
        <a:lstStyle/>
        <a:p>
          <a:pPr>
            <a:tabLst/>
          </a:pPr>
          <a:r>
            <a:rPr lang="de-DE" sz="2000" b="1" dirty="0" smtClean="0">
              <a:latin typeface="Arial" pitchFamily="34" charset="0"/>
              <a:cs typeface="Arial" pitchFamily="34" charset="0"/>
            </a:rPr>
            <a:t>GigaMethanol B.V.</a:t>
          </a:r>
          <a:endParaRPr lang="de-DE" sz="2000" b="1" dirty="0">
            <a:latin typeface="Arial" pitchFamily="34" charset="0"/>
            <a:cs typeface="Arial" pitchFamily="34" charset="0"/>
          </a:endParaRPr>
        </a:p>
      </dgm:t>
    </dgm:pt>
    <dgm:pt modelId="{2F62290B-5648-410C-B39E-E25A24CF9BA0}" type="parTrans" cxnId="{1F30A412-B7BB-46B7-BA35-A2AFFAFDB695}">
      <dgm:prSet/>
      <dgm:spPr/>
      <dgm:t>
        <a:bodyPr/>
        <a:lstStyle/>
        <a:p>
          <a:endParaRPr lang="de-DE"/>
        </a:p>
      </dgm:t>
    </dgm:pt>
    <dgm:pt modelId="{8A9187C5-FD33-4826-8788-DBCDC1081337}" type="sibTrans" cxnId="{1F30A412-B7BB-46B7-BA35-A2AFFAFDB695}">
      <dgm:prSet/>
      <dgm:spPr/>
      <dgm:t>
        <a:bodyPr/>
        <a:lstStyle/>
        <a:p>
          <a:endParaRPr lang="de-DE"/>
        </a:p>
      </dgm:t>
    </dgm:pt>
    <dgm:pt modelId="{03E2C729-C8B6-4BF2-BCA5-B1A138F245C9}" type="pres">
      <dgm:prSet presAssocID="{D4A698EE-C980-40FA-BE79-E97CE431AFB0}" presName="diagram" presStyleCnt="0">
        <dgm:presLayoutVars>
          <dgm:chPref val="1"/>
          <dgm:dir/>
          <dgm:animOne val="branch"/>
          <dgm:animLvl val="lvl"/>
          <dgm:resizeHandles val="exact"/>
        </dgm:presLayoutVars>
      </dgm:prSet>
      <dgm:spPr/>
      <dgm:t>
        <a:bodyPr/>
        <a:lstStyle/>
        <a:p>
          <a:endParaRPr lang="de-DE"/>
        </a:p>
      </dgm:t>
    </dgm:pt>
    <dgm:pt modelId="{1BE3C598-11C4-4E03-9A71-2D6515D5F114}" type="pres">
      <dgm:prSet presAssocID="{7A29A549-3B38-457C-8B46-E2236DC6AD2D}" presName="root1" presStyleCnt="0"/>
      <dgm:spPr/>
    </dgm:pt>
    <dgm:pt modelId="{35BA388F-F855-4706-8317-6EF0F023ABB0}" type="pres">
      <dgm:prSet presAssocID="{7A29A549-3B38-457C-8B46-E2236DC6AD2D}" presName="LevelOneTextNode" presStyleLbl="node0" presStyleIdx="0" presStyleCnt="1" custScaleX="179859" custLinFactNeighborX="-29627">
        <dgm:presLayoutVars>
          <dgm:chPref val="3"/>
        </dgm:presLayoutVars>
      </dgm:prSet>
      <dgm:spPr>
        <a:prstGeom prst="rect">
          <a:avLst/>
        </a:prstGeom>
      </dgm:spPr>
      <dgm:t>
        <a:bodyPr/>
        <a:lstStyle/>
        <a:p>
          <a:endParaRPr lang="de-DE"/>
        </a:p>
      </dgm:t>
    </dgm:pt>
    <dgm:pt modelId="{8C78CFF8-1FC5-4DCE-93D1-E1BABF29547A}" type="pres">
      <dgm:prSet presAssocID="{7A29A549-3B38-457C-8B46-E2236DC6AD2D}" presName="level2hierChild" presStyleCnt="0"/>
      <dgm:spPr/>
    </dgm:pt>
    <dgm:pt modelId="{06E6CA98-60E6-40EF-A8F4-22CB0ADD3FDF}" type="pres">
      <dgm:prSet presAssocID="{2F62290B-5648-410C-B39E-E25A24CF9BA0}" presName="conn2-1" presStyleLbl="parChTrans1D2" presStyleIdx="0" presStyleCnt="1"/>
      <dgm:spPr/>
      <dgm:t>
        <a:bodyPr/>
        <a:lstStyle/>
        <a:p>
          <a:endParaRPr lang="de-DE"/>
        </a:p>
      </dgm:t>
    </dgm:pt>
    <dgm:pt modelId="{676DA50E-57EF-40AD-8584-3B3B4EADC7CF}" type="pres">
      <dgm:prSet presAssocID="{2F62290B-5648-410C-B39E-E25A24CF9BA0}" presName="connTx" presStyleLbl="parChTrans1D2" presStyleIdx="0" presStyleCnt="1"/>
      <dgm:spPr/>
      <dgm:t>
        <a:bodyPr/>
        <a:lstStyle/>
        <a:p>
          <a:endParaRPr lang="de-DE"/>
        </a:p>
      </dgm:t>
    </dgm:pt>
    <dgm:pt modelId="{7FAFD20D-A54F-4C58-95EA-E1E8AC060625}" type="pres">
      <dgm:prSet presAssocID="{9902D8E4-A37C-41C6-B6F1-706103B6D816}" presName="root2" presStyleCnt="0"/>
      <dgm:spPr/>
    </dgm:pt>
    <dgm:pt modelId="{B02A888D-41D7-4873-BF99-43E4FF5F2BB8}" type="pres">
      <dgm:prSet presAssocID="{9902D8E4-A37C-41C6-B6F1-706103B6D816}" presName="LevelTwoTextNode" presStyleLbl="node2" presStyleIdx="0" presStyleCnt="1" custScaleX="179859" custLinFactNeighborX="33111">
        <dgm:presLayoutVars>
          <dgm:chPref val="3"/>
        </dgm:presLayoutVars>
      </dgm:prSet>
      <dgm:spPr>
        <a:prstGeom prst="rect">
          <a:avLst/>
        </a:prstGeom>
      </dgm:spPr>
      <dgm:t>
        <a:bodyPr/>
        <a:lstStyle/>
        <a:p>
          <a:endParaRPr lang="de-DE"/>
        </a:p>
      </dgm:t>
    </dgm:pt>
    <dgm:pt modelId="{F0DD0C76-36DE-4937-8CC2-8C709AFE40D2}" type="pres">
      <dgm:prSet presAssocID="{9902D8E4-A37C-41C6-B6F1-706103B6D816}" presName="level3hierChild" presStyleCnt="0"/>
      <dgm:spPr/>
    </dgm:pt>
  </dgm:ptLst>
  <dgm:cxnLst>
    <dgm:cxn modelId="{1F30A412-B7BB-46B7-BA35-A2AFFAFDB695}" srcId="{7A29A549-3B38-457C-8B46-E2236DC6AD2D}" destId="{9902D8E4-A37C-41C6-B6F1-706103B6D816}" srcOrd="0" destOrd="0" parTransId="{2F62290B-5648-410C-B39E-E25A24CF9BA0}" sibTransId="{8A9187C5-FD33-4826-8788-DBCDC1081337}"/>
    <dgm:cxn modelId="{BA120AB0-87E4-44FF-A5E5-D756C3EFBC48}" type="presOf" srcId="{9902D8E4-A37C-41C6-B6F1-706103B6D816}" destId="{B02A888D-41D7-4873-BF99-43E4FF5F2BB8}" srcOrd="0" destOrd="0" presId="urn:microsoft.com/office/officeart/2005/8/layout/hierarchy2"/>
    <dgm:cxn modelId="{8FEA9204-8232-4A4A-A805-B511875A4FE1}" type="presOf" srcId="{D4A698EE-C980-40FA-BE79-E97CE431AFB0}" destId="{03E2C729-C8B6-4BF2-BCA5-B1A138F245C9}" srcOrd="0" destOrd="0" presId="urn:microsoft.com/office/officeart/2005/8/layout/hierarchy2"/>
    <dgm:cxn modelId="{145B39B6-8840-44C5-BCD2-D2A7087EEE5A}" type="presOf" srcId="{7A29A549-3B38-457C-8B46-E2236DC6AD2D}" destId="{35BA388F-F855-4706-8317-6EF0F023ABB0}" srcOrd="0" destOrd="0" presId="urn:microsoft.com/office/officeart/2005/8/layout/hierarchy2"/>
    <dgm:cxn modelId="{E261A39D-1FC2-4DBD-B3F9-7ACE6B9F3048}" type="presOf" srcId="{2F62290B-5648-410C-B39E-E25A24CF9BA0}" destId="{06E6CA98-60E6-40EF-A8F4-22CB0ADD3FDF}" srcOrd="0" destOrd="0" presId="urn:microsoft.com/office/officeart/2005/8/layout/hierarchy2"/>
    <dgm:cxn modelId="{1AC8D60B-B972-4AAC-BF8E-CF4F3FE78452}" srcId="{D4A698EE-C980-40FA-BE79-E97CE431AFB0}" destId="{7A29A549-3B38-457C-8B46-E2236DC6AD2D}" srcOrd="0" destOrd="0" parTransId="{445D4855-E08A-471D-BA93-08D7CF6516B3}" sibTransId="{CE748F7D-5E38-4F51-B60E-9D2B3A0AF8B4}"/>
    <dgm:cxn modelId="{9B06CB6E-786F-4AB4-BBC6-6A7EC14CE931}" type="presOf" srcId="{2F62290B-5648-410C-B39E-E25A24CF9BA0}" destId="{676DA50E-57EF-40AD-8584-3B3B4EADC7CF}" srcOrd="1" destOrd="0" presId="urn:microsoft.com/office/officeart/2005/8/layout/hierarchy2"/>
    <dgm:cxn modelId="{5DBA8AAD-6898-414A-821A-E8359AAD3A26}" type="presParOf" srcId="{03E2C729-C8B6-4BF2-BCA5-B1A138F245C9}" destId="{1BE3C598-11C4-4E03-9A71-2D6515D5F114}" srcOrd="0" destOrd="0" presId="urn:microsoft.com/office/officeart/2005/8/layout/hierarchy2"/>
    <dgm:cxn modelId="{1D5FDD82-CD3F-4305-AAB5-4DA05D505DE5}" type="presParOf" srcId="{1BE3C598-11C4-4E03-9A71-2D6515D5F114}" destId="{35BA388F-F855-4706-8317-6EF0F023ABB0}" srcOrd="0" destOrd="0" presId="urn:microsoft.com/office/officeart/2005/8/layout/hierarchy2"/>
    <dgm:cxn modelId="{82007EC9-DF48-488D-BCB3-8BAEAE617941}" type="presParOf" srcId="{1BE3C598-11C4-4E03-9A71-2D6515D5F114}" destId="{8C78CFF8-1FC5-4DCE-93D1-E1BABF29547A}" srcOrd="1" destOrd="0" presId="urn:microsoft.com/office/officeart/2005/8/layout/hierarchy2"/>
    <dgm:cxn modelId="{F20DFF81-3632-4DF8-A138-BD9F2F8B6987}" type="presParOf" srcId="{8C78CFF8-1FC5-4DCE-93D1-E1BABF29547A}" destId="{06E6CA98-60E6-40EF-A8F4-22CB0ADD3FDF}" srcOrd="0" destOrd="0" presId="urn:microsoft.com/office/officeart/2005/8/layout/hierarchy2"/>
    <dgm:cxn modelId="{ECFD2675-B064-4098-903E-5BB453DBDED9}" type="presParOf" srcId="{06E6CA98-60E6-40EF-A8F4-22CB0ADD3FDF}" destId="{676DA50E-57EF-40AD-8584-3B3B4EADC7CF}" srcOrd="0" destOrd="0" presId="urn:microsoft.com/office/officeart/2005/8/layout/hierarchy2"/>
    <dgm:cxn modelId="{AC6E25E8-6040-434F-84AF-A1D1B4C16C1B}" type="presParOf" srcId="{8C78CFF8-1FC5-4DCE-93D1-E1BABF29547A}" destId="{7FAFD20D-A54F-4C58-95EA-E1E8AC060625}" srcOrd="1" destOrd="0" presId="urn:microsoft.com/office/officeart/2005/8/layout/hierarchy2"/>
    <dgm:cxn modelId="{74FF8380-97FF-4E8D-B42B-5F78615EB151}" type="presParOf" srcId="{7FAFD20D-A54F-4C58-95EA-E1E8AC060625}" destId="{B02A888D-41D7-4873-BF99-43E4FF5F2BB8}" srcOrd="0" destOrd="0" presId="urn:microsoft.com/office/officeart/2005/8/layout/hierarchy2"/>
    <dgm:cxn modelId="{C6347A5A-8775-467E-9C2E-0076A3236F1D}" type="presParOf" srcId="{7FAFD20D-A54F-4C58-95EA-E1E8AC060625}" destId="{F0DD0C76-36DE-4937-8CC2-8C709AFE40D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6A2306-4F3F-4031-B6B3-20B45D3A22DC}" type="doc">
      <dgm:prSet loTypeId="urn:microsoft.com/office/officeart/2005/8/layout/process2" loCatId="process" qsTypeId="urn:microsoft.com/office/officeart/2005/8/quickstyle/simple3" qsCatId="simple" csTypeId="urn:microsoft.com/office/officeart/2005/8/colors/accent1_2" csCatId="accent1" phldr="1"/>
      <dgm:spPr/>
    </dgm:pt>
    <dgm:pt modelId="{4D03B26A-D2A2-45F2-93C0-20C2611E6637}">
      <dgm:prSet phldrT="[Text]" custT="1"/>
      <dgm:spPr/>
      <dgm:t>
        <a:bodyPr/>
        <a:lstStyle/>
        <a:p>
          <a:r>
            <a:rPr lang="en-IE" sz="1800" noProof="0" dirty="0" smtClean="0">
              <a:latin typeface="Arial" pitchFamily="34" charset="0"/>
              <a:cs typeface="Arial" pitchFamily="34" charset="0"/>
            </a:rPr>
            <a:t>Natural Gas</a:t>
          </a:r>
          <a:endParaRPr lang="en-IE" sz="1800" noProof="0" dirty="0">
            <a:latin typeface="Arial" pitchFamily="34" charset="0"/>
            <a:cs typeface="Arial" pitchFamily="34" charset="0"/>
          </a:endParaRPr>
        </a:p>
      </dgm:t>
    </dgm:pt>
    <dgm:pt modelId="{D09BF20E-B230-453B-8D31-E36CF7B485A8}" type="parTrans" cxnId="{5C1D579E-6F6D-4F63-8D70-002C2C87C891}">
      <dgm:prSet/>
      <dgm:spPr/>
      <dgm:t>
        <a:bodyPr/>
        <a:lstStyle/>
        <a:p>
          <a:endParaRPr lang="de-DE" sz="2000">
            <a:latin typeface="Arial" pitchFamily="34" charset="0"/>
            <a:cs typeface="Arial" pitchFamily="34" charset="0"/>
          </a:endParaRPr>
        </a:p>
      </dgm:t>
    </dgm:pt>
    <dgm:pt modelId="{07C809BB-FC9F-42F9-B380-1F40390E5523}" type="sibTrans" cxnId="{5C1D579E-6F6D-4F63-8D70-002C2C87C891}">
      <dgm:prSet custT="1"/>
      <dgm:spPr/>
      <dgm:t>
        <a:bodyPr/>
        <a:lstStyle/>
        <a:p>
          <a:endParaRPr lang="en-IE" sz="1800" noProof="0">
            <a:latin typeface="Arial" pitchFamily="34" charset="0"/>
            <a:cs typeface="Arial" pitchFamily="34" charset="0"/>
          </a:endParaRPr>
        </a:p>
      </dgm:t>
    </dgm:pt>
    <dgm:pt modelId="{F3D8009F-1A9D-4BB9-A523-4659EBD2393B}">
      <dgm:prSet phldrT="[Text]" custT="1"/>
      <dgm:spPr/>
      <dgm:t>
        <a:bodyPr/>
        <a:lstStyle/>
        <a:p>
          <a:r>
            <a:rPr lang="en-IE" sz="1800" noProof="0" dirty="0" err="1" smtClean="0">
              <a:latin typeface="Arial" pitchFamily="34" charset="0"/>
              <a:cs typeface="Arial" pitchFamily="34" charset="0"/>
            </a:rPr>
            <a:t>Syngas</a:t>
          </a:r>
          <a:r>
            <a:rPr lang="en-IE" sz="1800" noProof="0" dirty="0" smtClean="0">
              <a:latin typeface="Arial" pitchFamily="34" charset="0"/>
              <a:cs typeface="Arial" pitchFamily="34" charset="0"/>
            </a:rPr>
            <a:t/>
          </a:r>
          <a:br>
            <a:rPr lang="en-IE" sz="1800" noProof="0" dirty="0" smtClean="0">
              <a:latin typeface="Arial" pitchFamily="34" charset="0"/>
              <a:cs typeface="Arial" pitchFamily="34" charset="0"/>
            </a:rPr>
          </a:br>
          <a:r>
            <a:rPr lang="en-IE" sz="1800" noProof="0" dirty="0" smtClean="0">
              <a:latin typeface="Arial" pitchFamily="34" charset="0"/>
              <a:cs typeface="Arial" pitchFamily="34" charset="0"/>
            </a:rPr>
            <a:t>Production</a:t>
          </a:r>
          <a:endParaRPr lang="en-IE" sz="1800" noProof="0" dirty="0">
            <a:latin typeface="Arial" pitchFamily="34" charset="0"/>
            <a:cs typeface="Arial" pitchFamily="34" charset="0"/>
          </a:endParaRPr>
        </a:p>
      </dgm:t>
    </dgm:pt>
    <dgm:pt modelId="{3B3A5250-772A-4DD4-B0C0-8680E6F6630D}" type="parTrans" cxnId="{77DD058C-FBDB-40B0-B2B4-21D9162F0F96}">
      <dgm:prSet/>
      <dgm:spPr/>
      <dgm:t>
        <a:bodyPr/>
        <a:lstStyle/>
        <a:p>
          <a:endParaRPr lang="de-DE" sz="2000">
            <a:latin typeface="Arial" pitchFamily="34" charset="0"/>
            <a:cs typeface="Arial" pitchFamily="34" charset="0"/>
          </a:endParaRPr>
        </a:p>
      </dgm:t>
    </dgm:pt>
    <dgm:pt modelId="{D9672CED-02F8-4E10-AA63-E6AD3E539D7A}" type="sibTrans" cxnId="{77DD058C-FBDB-40B0-B2B4-21D9162F0F96}">
      <dgm:prSet custT="1"/>
      <dgm:spPr/>
      <dgm:t>
        <a:bodyPr/>
        <a:lstStyle/>
        <a:p>
          <a:endParaRPr lang="en-IE" sz="1800" noProof="0">
            <a:latin typeface="Arial" pitchFamily="34" charset="0"/>
            <a:cs typeface="Arial" pitchFamily="34" charset="0"/>
          </a:endParaRPr>
        </a:p>
      </dgm:t>
    </dgm:pt>
    <dgm:pt modelId="{619E2F54-EEFF-4944-8957-C05A5E268410}">
      <dgm:prSet phldrT="[Text]" custT="1"/>
      <dgm:spPr/>
      <dgm:t>
        <a:bodyPr/>
        <a:lstStyle/>
        <a:p>
          <a:r>
            <a:rPr lang="en-IE" sz="1800" noProof="0" dirty="0" smtClean="0">
              <a:latin typeface="Arial" pitchFamily="34" charset="0"/>
              <a:cs typeface="Arial" pitchFamily="34" charset="0"/>
            </a:rPr>
            <a:t>CO</a:t>
          </a:r>
          <a:r>
            <a:rPr lang="en-IE" sz="1800" baseline="-25000" noProof="0" dirty="0" smtClean="0">
              <a:latin typeface="Arial" pitchFamily="34" charset="0"/>
              <a:cs typeface="Arial" pitchFamily="34" charset="0"/>
            </a:rPr>
            <a:t>2</a:t>
          </a:r>
          <a:r>
            <a:rPr lang="en-IE" sz="1800" noProof="0" dirty="0" smtClean="0">
              <a:latin typeface="Arial" pitchFamily="34" charset="0"/>
              <a:cs typeface="Arial" pitchFamily="34" charset="0"/>
            </a:rPr>
            <a:t> Washing</a:t>
          </a:r>
          <a:endParaRPr lang="en-IE" sz="1800" noProof="0" dirty="0">
            <a:latin typeface="Arial" pitchFamily="34" charset="0"/>
            <a:cs typeface="Arial" pitchFamily="34" charset="0"/>
          </a:endParaRPr>
        </a:p>
      </dgm:t>
    </dgm:pt>
    <dgm:pt modelId="{4C967A03-FFF7-4FDE-A1BE-3D95E9D706E0}" type="parTrans" cxnId="{BFE96F69-AA75-459E-8B8C-4A8FC92B4FF0}">
      <dgm:prSet/>
      <dgm:spPr/>
      <dgm:t>
        <a:bodyPr/>
        <a:lstStyle/>
        <a:p>
          <a:endParaRPr lang="de-DE" sz="2000">
            <a:latin typeface="Arial" pitchFamily="34" charset="0"/>
            <a:cs typeface="Arial" pitchFamily="34" charset="0"/>
          </a:endParaRPr>
        </a:p>
      </dgm:t>
    </dgm:pt>
    <dgm:pt modelId="{C20E8812-DA81-4F57-AD29-EC5AD031DD99}" type="sibTrans" cxnId="{BFE96F69-AA75-459E-8B8C-4A8FC92B4FF0}">
      <dgm:prSet custT="1"/>
      <dgm:spPr/>
      <dgm:t>
        <a:bodyPr/>
        <a:lstStyle/>
        <a:p>
          <a:endParaRPr lang="en-IE" sz="1800" noProof="0">
            <a:latin typeface="Arial" pitchFamily="34" charset="0"/>
            <a:cs typeface="Arial" pitchFamily="34" charset="0"/>
          </a:endParaRPr>
        </a:p>
      </dgm:t>
    </dgm:pt>
    <dgm:pt modelId="{50A1F665-DE7D-4DC7-8C7C-7DEDB5BC680B}">
      <dgm:prSet custT="1"/>
      <dgm:spPr/>
      <dgm:t>
        <a:bodyPr/>
        <a:lstStyle/>
        <a:p>
          <a:r>
            <a:rPr lang="en-IE" sz="1800" noProof="0" dirty="0" smtClean="0">
              <a:latin typeface="Arial" pitchFamily="34" charset="0"/>
              <a:cs typeface="Arial" pitchFamily="34" charset="0"/>
            </a:rPr>
            <a:t>FT Synthesis</a:t>
          </a:r>
          <a:endParaRPr lang="en-IE" sz="1800" noProof="0" dirty="0">
            <a:latin typeface="Arial" pitchFamily="34" charset="0"/>
            <a:cs typeface="Arial" pitchFamily="34" charset="0"/>
          </a:endParaRPr>
        </a:p>
      </dgm:t>
    </dgm:pt>
    <dgm:pt modelId="{09DB147E-9607-4D5A-ABB9-394B57255194}" type="parTrans" cxnId="{A165EDF1-727A-4494-9F0A-B4B4B05CC094}">
      <dgm:prSet/>
      <dgm:spPr/>
      <dgm:t>
        <a:bodyPr/>
        <a:lstStyle/>
        <a:p>
          <a:endParaRPr lang="de-DE"/>
        </a:p>
      </dgm:t>
    </dgm:pt>
    <dgm:pt modelId="{0807CDA0-FADA-4D35-9DBE-01D11EA7581D}" type="sibTrans" cxnId="{A165EDF1-727A-4494-9F0A-B4B4B05CC094}">
      <dgm:prSet custT="1"/>
      <dgm:spPr/>
      <dgm:t>
        <a:bodyPr/>
        <a:lstStyle/>
        <a:p>
          <a:endParaRPr lang="en-IE" sz="1800" noProof="0">
            <a:latin typeface="Arial" pitchFamily="34" charset="0"/>
            <a:cs typeface="Arial" pitchFamily="34" charset="0"/>
          </a:endParaRPr>
        </a:p>
      </dgm:t>
    </dgm:pt>
    <dgm:pt modelId="{7C1816DB-6370-457F-80B3-58FFE86C5E9A}">
      <dgm:prSet custT="1"/>
      <dgm:spPr/>
      <dgm:t>
        <a:bodyPr/>
        <a:lstStyle/>
        <a:p>
          <a:r>
            <a:rPr lang="en-IE" sz="1800" noProof="0" dirty="0" smtClean="0">
              <a:latin typeface="Arial" pitchFamily="34" charset="0"/>
              <a:cs typeface="Arial" pitchFamily="34" charset="0"/>
            </a:rPr>
            <a:t>Hydrogenation</a:t>
          </a:r>
          <a:endParaRPr lang="en-IE" sz="1800" noProof="0" dirty="0">
            <a:latin typeface="Arial" pitchFamily="34" charset="0"/>
            <a:cs typeface="Arial" pitchFamily="34" charset="0"/>
          </a:endParaRPr>
        </a:p>
      </dgm:t>
    </dgm:pt>
    <dgm:pt modelId="{757457B2-08A0-40F4-A64B-5DB2AB6CA2C6}" type="parTrans" cxnId="{73DA9BFF-2FC8-42E4-B0B7-9EFE1A1A39F7}">
      <dgm:prSet/>
      <dgm:spPr/>
      <dgm:t>
        <a:bodyPr/>
        <a:lstStyle/>
        <a:p>
          <a:endParaRPr lang="de-DE"/>
        </a:p>
      </dgm:t>
    </dgm:pt>
    <dgm:pt modelId="{F0C1D6B5-9AB3-4AB3-AB2E-830D0986DA36}" type="sibTrans" cxnId="{73DA9BFF-2FC8-42E4-B0B7-9EFE1A1A39F7}">
      <dgm:prSet custT="1"/>
      <dgm:spPr/>
      <dgm:t>
        <a:bodyPr/>
        <a:lstStyle/>
        <a:p>
          <a:endParaRPr lang="en-IE" sz="1800" noProof="0">
            <a:latin typeface="Arial" pitchFamily="34" charset="0"/>
            <a:cs typeface="Arial" pitchFamily="34" charset="0"/>
          </a:endParaRPr>
        </a:p>
      </dgm:t>
    </dgm:pt>
    <dgm:pt modelId="{60553C0E-4BA6-4C37-9C6A-90DADDF364EA}">
      <dgm:prSet custT="1"/>
      <dgm:spPr/>
      <dgm:t>
        <a:bodyPr/>
        <a:lstStyle/>
        <a:p>
          <a:r>
            <a:rPr lang="en-IE" sz="1800" noProof="0" dirty="0" smtClean="0">
              <a:latin typeface="Arial" pitchFamily="34" charset="0"/>
              <a:cs typeface="Arial" pitchFamily="34" charset="0"/>
            </a:rPr>
            <a:t>Product Separation</a:t>
          </a:r>
          <a:endParaRPr lang="en-IE" sz="1800" noProof="0" dirty="0">
            <a:latin typeface="Arial" pitchFamily="34" charset="0"/>
            <a:cs typeface="Arial" pitchFamily="34" charset="0"/>
          </a:endParaRPr>
        </a:p>
      </dgm:t>
    </dgm:pt>
    <dgm:pt modelId="{B68F2022-80E0-40FD-A507-2BF5ABDF0E37}" type="parTrans" cxnId="{F4CE4FE9-3B37-4157-B0ED-1ECE989FC310}">
      <dgm:prSet/>
      <dgm:spPr/>
      <dgm:t>
        <a:bodyPr/>
        <a:lstStyle/>
        <a:p>
          <a:endParaRPr lang="de-DE"/>
        </a:p>
      </dgm:t>
    </dgm:pt>
    <dgm:pt modelId="{182CE812-320F-4C9A-BDB8-949C289506E3}" type="sibTrans" cxnId="{F4CE4FE9-3B37-4157-B0ED-1ECE989FC310}">
      <dgm:prSet custT="1"/>
      <dgm:spPr/>
      <dgm:t>
        <a:bodyPr/>
        <a:lstStyle/>
        <a:p>
          <a:endParaRPr lang="en-IE" sz="1800" noProof="0">
            <a:latin typeface="Arial" pitchFamily="34" charset="0"/>
            <a:cs typeface="Arial" pitchFamily="34" charset="0"/>
          </a:endParaRPr>
        </a:p>
      </dgm:t>
    </dgm:pt>
    <dgm:pt modelId="{45986DDA-6720-4427-8F8D-938232217B2F}">
      <dgm:prSet custT="1"/>
      <dgm:spPr/>
      <dgm:t>
        <a:bodyPr lIns="18000" rIns="18000"/>
        <a:lstStyle/>
        <a:p>
          <a:pPr algn="l">
            <a:tabLst>
              <a:tab pos="987425" algn="l"/>
            </a:tabLst>
          </a:pPr>
          <a:r>
            <a:rPr lang="en-IE" sz="1800" noProof="0" dirty="0" smtClean="0">
              <a:latin typeface="Arial" pitchFamily="34" charset="0"/>
              <a:cs typeface="Arial" pitchFamily="34" charset="0"/>
            </a:rPr>
            <a:t>* Diesel 	*Gasoline</a:t>
          </a:r>
        </a:p>
        <a:p>
          <a:pPr algn="l"/>
          <a:r>
            <a:rPr lang="en-IE" sz="1800" noProof="0" dirty="0" smtClean="0">
              <a:latin typeface="Arial" pitchFamily="34" charset="0"/>
              <a:cs typeface="Arial" pitchFamily="34" charset="0"/>
            </a:rPr>
            <a:t>* Naphtha   * etc.</a:t>
          </a:r>
          <a:endParaRPr lang="en-IE" sz="1800" noProof="0" dirty="0">
            <a:latin typeface="Arial" pitchFamily="34" charset="0"/>
            <a:cs typeface="Arial" pitchFamily="34" charset="0"/>
          </a:endParaRPr>
        </a:p>
      </dgm:t>
    </dgm:pt>
    <dgm:pt modelId="{CBDFC15A-6AC7-49FB-A1CF-0C7EE0A55AFF}" type="sibTrans" cxnId="{FD320048-6737-4F51-97DD-EFEF391B9D69}">
      <dgm:prSet/>
      <dgm:spPr/>
      <dgm:t>
        <a:bodyPr/>
        <a:lstStyle/>
        <a:p>
          <a:endParaRPr lang="de-DE"/>
        </a:p>
      </dgm:t>
    </dgm:pt>
    <dgm:pt modelId="{8772A589-F5F9-482A-97F1-0E0BCC2C1694}" type="parTrans" cxnId="{FD320048-6737-4F51-97DD-EFEF391B9D69}">
      <dgm:prSet/>
      <dgm:spPr/>
      <dgm:t>
        <a:bodyPr/>
        <a:lstStyle/>
        <a:p>
          <a:endParaRPr lang="de-DE"/>
        </a:p>
      </dgm:t>
    </dgm:pt>
    <dgm:pt modelId="{257A94A9-DB51-4C5C-B342-F4E112A2964A}" type="pres">
      <dgm:prSet presAssocID="{5D6A2306-4F3F-4031-B6B3-20B45D3A22DC}" presName="linearFlow" presStyleCnt="0">
        <dgm:presLayoutVars>
          <dgm:resizeHandles val="exact"/>
        </dgm:presLayoutVars>
      </dgm:prSet>
      <dgm:spPr/>
    </dgm:pt>
    <dgm:pt modelId="{2B715D35-6633-453B-BA1D-90D7B3215719}" type="pres">
      <dgm:prSet presAssocID="{4D03B26A-D2A2-45F2-93C0-20C2611E6637}" presName="node" presStyleLbl="node1" presStyleIdx="0" presStyleCnt="7" custLinFactNeighborX="63" custLinFactNeighborY="-1222">
        <dgm:presLayoutVars>
          <dgm:bulletEnabled val="1"/>
        </dgm:presLayoutVars>
      </dgm:prSet>
      <dgm:spPr/>
      <dgm:t>
        <a:bodyPr/>
        <a:lstStyle/>
        <a:p>
          <a:endParaRPr lang="de-DE"/>
        </a:p>
      </dgm:t>
    </dgm:pt>
    <dgm:pt modelId="{F0F89CBA-111A-443C-9D76-8F2D2A88201A}" type="pres">
      <dgm:prSet presAssocID="{07C809BB-FC9F-42F9-B380-1F40390E5523}" presName="sibTrans" presStyleLbl="sibTrans2D1" presStyleIdx="0" presStyleCnt="6" custScaleX="75617" custScaleY="163295"/>
      <dgm:spPr/>
      <dgm:t>
        <a:bodyPr/>
        <a:lstStyle/>
        <a:p>
          <a:endParaRPr lang="de-DE"/>
        </a:p>
      </dgm:t>
    </dgm:pt>
    <dgm:pt modelId="{FCE8B9F8-28E9-48F2-8A08-58B893A35B46}" type="pres">
      <dgm:prSet presAssocID="{07C809BB-FC9F-42F9-B380-1F40390E5523}" presName="connectorText" presStyleLbl="sibTrans2D1" presStyleIdx="0" presStyleCnt="6"/>
      <dgm:spPr/>
      <dgm:t>
        <a:bodyPr/>
        <a:lstStyle/>
        <a:p>
          <a:endParaRPr lang="de-DE"/>
        </a:p>
      </dgm:t>
    </dgm:pt>
    <dgm:pt modelId="{05BE2CB6-886C-4733-B102-8BE67D5DB139}" type="pres">
      <dgm:prSet presAssocID="{F3D8009F-1A9D-4BB9-A523-4659EBD2393B}" presName="node" presStyleLbl="node1" presStyleIdx="1" presStyleCnt="7" custLinFactNeighborX="63" custLinFactNeighborY="-1222">
        <dgm:presLayoutVars>
          <dgm:bulletEnabled val="1"/>
        </dgm:presLayoutVars>
      </dgm:prSet>
      <dgm:spPr/>
      <dgm:t>
        <a:bodyPr/>
        <a:lstStyle/>
        <a:p>
          <a:endParaRPr lang="de-DE"/>
        </a:p>
      </dgm:t>
    </dgm:pt>
    <dgm:pt modelId="{469F0AE3-B7E9-49C8-8871-4DA063EAAE02}" type="pres">
      <dgm:prSet presAssocID="{D9672CED-02F8-4E10-AA63-E6AD3E539D7A}" presName="sibTrans" presStyleLbl="sibTrans2D1" presStyleIdx="1" presStyleCnt="6" custScaleX="76594" custScaleY="163295"/>
      <dgm:spPr/>
      <dgm:t>
        <a:bodyPr/>
        <a:lstStyle/>
        <a:p>
          <a:endParaRPr lang="de-DE"/>
        </a:p>
      </dgm:t>
    </dgm:pt>
    <dgm:pt modelId="{26195563-167C-4B49-9B99-AA13E2BF1185}" type="pres">
      <dgm:prSet presAssocID="{D9672CED-02F8-4E10-AA63-E6AD3E539D7A}" presName="connectorText" presStyleLbl="sibTrans2D1" presStyleIdx="1" presStyleCnt="6"/>
      <dgm:spPr/>
      <dgm:t>
        <a:bodyPr/>
        <a:lstStyle/>
        <a:p>
          <a:endParaRPr lang="de-DE"/>
        </a:p>
      </dgm:t>
    </dgm:pt>
    <dgm:pt modelId="{034C3040-0E7E-4681-94A7-38CE98604185}" type="pres">
      <dgm:prSet presAssocID="{619E2F54-EEFF-4944-8957-C05A5E268410}" presName="node" presStyleLbl="node1" presStyleIdx="2" presStyleCnt="7" custLinFactNeighborX="63" custLinFactNeighborY="-1222">
        <dgm:presLayoutVars>
          <dgm:bulletEnabled val="1"/>
        </dgm:presLayoutVars>
      </dgm:prSet>
      <dgm:spPr/>
      <dgm:t>
        <a:bodyPr/>
        <a:lstStyle/>
        <a:p>
          <a:endParaRPr lang="de-DE"/>
        </a:p>
      </dgm:t>
    </dgm:pt>
    <dgm:pt modelId="{59078056-93D3-40A8-BFC6-50F7B268A328}" type="pres">
      <dgm:prSet presAssocID="{C20E8812-DA81-4F57-AD29-EC5AD031DD99}" presName="sibTrans" presStyleLbl="sibTrans2D1" presStyleIdx="2" presStyleCnt="6" custScaleX="77572" custScaleY="163295"/>
      <dgm:spPr/>
      <dgm:t>
        <a:bodyPr/>
        <a:lstStyle/>
        <a:p>
          <a:endParaRPr lang="de-DE"/>
        </a:p>
      </dgm:t>
    </dgm:pt>
    <dgm:pt modelId="{BBA91443-A1EA-4F3C-AE1A-C6B80D95AA8C}" type="pres">
      <dgm:prSet presAssocID="{C20E8812-DA81-4F57-AD29-EC5AD031DD99}" presName="connectorText" presStyleLbl="sibTrans2D1" presStyleIdx="2" presStyleCnt="6"/>
      <dgm:spPr/>
      <dgm:t>
        <a:bodyPr/>
        <a:lstStyle/>
        <a:p>
          <a:endParaRPr lang="de-DE"/>
        </a:p>
      </dgm:t>
    </dgm:pt>
    <dgm:pt modelId="{B9C063D4-6C65-4DA8-B19C-885C6F979C82}" type="pres">
      <dgm:prSet presAssocID="{50A1F665-DE7D-4DC7-8C7C-7DEDB5BC680B}" presName="node" presStyleLbl="node1" presStyleIdx="3" presStyleCnt="7" custLinFactNeighborX="63" custLinFactNeighborY="-1222">
        <dgm:presLayoutVars>
          <dgm:bulletEnabled val="1"/>
        </dgm:presLayoutVars>
      </dgm:prSet>
      <dgm:spPr/>
      <dgm:t>
        <a:bodyPr/>
        <a:lstStyle/>
        <a:p>
          <a:endParaRPr lang="de-DE"/>
        </a:p>
      </dgm:t>
    </dgm:pt>
    <dgm:pt modelId="{ABA0B70B-59BB-4BC2-B3A0-9174CA8513BB}" type="pres">
      <dgm:prSet presAssocID="{0807CDA0-FADA-4D35-9DBE-01D11EA7581D}" presName="sibTrans" presStyleLbl="sibTrans2D1" presStyleIdx="3" presStyleCnt="6" custScaleX="78549" custScaleY="163295"/>
      <dgm:spPr/>
      <dgm:t>
        <a:bodyPr/>
        <a:lstStyle/>
        <a:p>
          <a:endParaRPr lang="de-DE"/>
        </a:p>
      </dgm:t>
    </dgm:pt>
    <dgm:pt modelId="{3FBDE9D7-0C99-4FE8-B91D-34C1D8F0CE5A}" type="pres">
      <dgm:prSet presAssocID="{0807CDA0-FADA-4D35-9DBE-01D11EA7581D}" presName="connectorText" presStyleLbl="sibTrans2D1" presStyleIdx="3" presStyleCnt="6"/>
      <dgm:spPr/>
      <dgm:t>
        <a:bodyPr/>
        <a:lstStyle/>
        <a:p>
          <a:endParaRPr lang="de-DE"/>
        </a:p>
      </dgm:t>
    </dgm:pt>
    <dgm:pt modelId="{4EDFAB25-BD01-41BA-9FD1-99C73CDCE5FB}" type="pres">
      <dgm:prSet presAssocID="{7C1816DB-6370-457F-80B3-58FFE86C5E9A}" presName="node" presStyleLbl="node1" presStyleIdx="4" presStyleCnt="7" custLinFactNeighborX="63" custLinFactNeighborY="-1222">
        <dgm:presLayoutVars>
          <dgm:bulletEnabled val="1"/>
        </dgm:presLayoutVars>
      </dgm:prSet>
      <dgm:spPr/>
      <dgm:t>
        <a:bodyPr/>
        <a:lstStyle/>
        <a:p>
          <a:endParaRPr lang="de-DE"/>
        </a:p>
      </dgm:t>
    </dgm:pt>
    <dgm:pt modelId="{180FE616-99CD-41AA-BBE3-998421F3785D}" type="pres">
      <dgm:prSet presAssocID="{F0C1D6B5-9AB3-4AB3-AB2E-830D0986DA36}" presName="sibTrans" presStyleLbl="sibTrans2D1" presStyleIdx="4" presStyleCnt="6" custScaleX="79527" custScaleY="163295"/>
      <dgm:spPr/>
      <dgm:t>
        <a:bodyPr/>
        <a:lstStyle/>
        <a:p>
          <a:endParaRPr lang="de-DE"/>
        </a:p>
      </dgm:t>
    </dgm:pt>
    <dgm:pt modelId="{C9A8CC37-14A2-4001-B47A-98F188BE57E2}" type="pres">
      <dgm:prSet presAssocID="{F0C1D6B5-9AB3-4AB3-AB2E-830D0986DA36}" presName="connectorText" presStyleLbl="sibTrans2D1" presStyleIdx="4" presStyleCnt="6"/>
      <dgm:spPr/>
      <dgm:t>
        <a:bodyPr/>
        <a:lstStyle/>
        <a:p>
          <a:endParaRPr lang="de-DE"/>
        </a:p>
      </dgm:t>
    </dgm:pt>
    <dgm:pt modelId="{145D6240-9AFB-4B3C-90F7-7B39249AF81B}" type="pres">
      <dgm:prSet presAssocID="{60553C0E-4BA6-4C37-9C6A-90DADDF364EA}" presName="node" presStyleLbl="node1" presStyleIdx="5" presStyleCnt="7" custLinFactNeighborX="63" custLinFactNeighborY="-1222">
        <dgm:presLayoutVars>
          <dgm:bulletEnabled val="1"/>
        </dgm:presLayoutVars>
      </dgm:prSet>
      <dgm:spPr/>
      <dgm:t>
        <a:bodyPr/>
        <a:lstStyle/>
        <a:p>
          <a:endParaRPr lang="de-DE"/>
        </a:p>
      </dgm:t>
    </dgm:pt>
    <dgm:pt modelId="{71003C8C-881A-4550-93D6-F94D0B152A04}" type="pres">
      <dgm:prSet presAssocID="{182CE812-320F-4C9A-BDB8-949C289506E3}" presName="sibTrans" presStyleLbl="sibTrans2D1" presStyleIdx="5" presStyleCnt="6" custScaleX="80505" custScaleY="163295"/>
      <dgm:spPr/>
      <dgm:t>
        <a:bodyPr/>
        <a:lstStyle/>
        <a:p>
          <a:endParaRPr lang="de-DE"/>
        </a:p>
      </dgm:t>
    </dgm:pt>
    <dgm:pt modelId="{3550626A-1456-41E7-86E4-C9DE16DA3B70}" type="pres">
      <dgm:prSet presAssocID="{182CE812-320F-4C9A-BDB8-949C289506E3}" presName="connectorText" presStyleLbl="sibTrans2D1" presStyleIdx="5" presStyleCnt="6"/>
      <dgm:spPr/>
      <dgm:t>
        <a:bodyPr/>
        <a:lstStyle/>
        <a:p>
          <a:endParaRPr lang="de-DE"/>
        </a:p>
      </dgm:t>
    </dgm:pt>
    <dgm:pt modelId="{52CAC737-D3E7-4A48-9769-338BDF21962F}" type="pres">
      <dgm:prSet presAssocID="{45986DDA-6720-4427-8F8D-938232217B2F}" presName="node" presStyleLbl="node1" presStyleIdx="6" presStyleCnt="7" custLinFactNeighborX="63" custLinFactNeighborY="-1222">
        <dgm:presLayoutVars>
          <dgm:bulletEnabled val="1"/>
        </dgm:presLayoutVars>
      </dgm:prSet>
      <dgm:spPr/>
      <dgm:t>
        <a:bodyPr/>
        <a:lstStyle/>
        <a:p>
          <a:endParaRPr lang="de-DE"/>
        </a:p>
      </dgm:t>
    </dgm:pt>
  </dgm:ptLst>
  <dgm:cxnLst>
    <dgm:cxn modelId="{381D377A-C0EA-44D4-B734-AE102F57E3AD}" type="presOf" srcId="{60553C0E-4BA6-4C37-9C6A-90DADDF364EA}" destId="{145D6240-9AFB-4B3C-90F7-7B39249AF81B}" srcOrd="0" destOrd="0" presId="urn:microsoft.com/office/officeart/2005/8/layout/process2"/>
    <dgm:cxn modelId="{47849B2F-2141-4E76-BDF9-6D3251607B0C}" type="presOf" srcId="{07C809BB-FC9F-42F9-B380-1F40390E5523}" destId="{FCE8B9F8-28E9-48F2-8A08-58B893A35B46}" srcOrd="1" destOrd="0" presId="urn:microsoft.com/office/officeart/2005/8/layout/process2"/>
    <dgm:cxn modelId="{F4CE4FE9-3B37-4157-B0ED-1ECE989FC310}" srcId="{5D6A2306-4F3F-4031-B6B3-20B45D3A22DC}" destId="{60553C0E-4BA6-4C37-9C6A-90DADDF364EA}" srcOrd="5" destOrd="0" parTransId="{B68F2022-80E0-40FD-A507-2BF5ABDF0E37}" sibTransId="{182CE812-320F-4C9A-BDB8-949C289506E3}"/>
    <dgm:cxn modelId="{E2A51EF8-0A06-4B38-8B2F-7642209074B6}" type="presOf" srcId="{4D03B26A-D2A2-45F2-93C0-20C2611E6637}" destId="{2B715D35-6633-453B-BA1D-90D7B3215719}" srcOrd="0" destOrd="0" presId="urn:microsoft.com/office/officeart/2005/8/layout/process2"/>
    <dgm:cxn modelId="{5C1D579E-6F6D-4F63-8D70-002C2C87C891}" srcId="{5D6A2306-4F3F-4031-B6B3-20B45D3A22DC}" destId="{4D03B26A-D2A2-45F2-93C0-20C2611E6637}" srcOrd="0" destOrd="0" parTransId="{D09BF20E-B230-453B-8D31-E36CF7B485A8}" sibTransId="{07C809BB-FC9F-42F9-B380-1F40390E5523}"/>
    <dgm:cxn modelId="{4EFF0AC6-F7BC-466B-A1ED-1C4B34320BB8}" type="presOf" srcId="{182CE812-320F-4C9A-BDB8-949C289506E3}" destId="{3550626A-1456-41E7-86E4-C9DE16DA3B70}" srcOrd="1" destOrd="0" presId="urn:microsoft.com/office/officeart/2005/8/layout/process2"/>
    <dgm:cxn modelId="{5299BBBE-9936-4BC1-BDB6-526AC05173BF}" type="presOf" srcId="{45986DDA-6720-4427-8F8D-938232217B2F}" destId="{52CAC737-D3E7-4A48-9769-338BDF21962F}" srcOrd="0" destOrd="0" presId="urn:microsoft.com/office/officeart/2005/8/layout/process2"/>
    <dgm:cxn modelId="{87361053-32F1-4188-819B-FAEC0F497FD0}" type="presOf" srcId="{07C809BB-FC9F-42F9-B380-1F40390E5523}" destId="{F0F89CBA-111A-443C-9D76-8F2D2A88201A}" srcOrd="0" destOrd="0" presId="urn:microsoft.com/office/officeart/2005/8/layout/process2"/>
    <dgm:cxn modelId="{EDF9BF76-8AC8-4892-8FCB-B8243CF59A97}" type="presOf" srcId="{7C1816DB-6370-457F-80B3-58FFE86C5E9A}" destId="{4EDFAB25-BD01-41BA-9FD1-99C73CDCE5FB}" srcOrd="0" destOrd="0" presId="urn:microsoft.com/office/officeart/2005/8/layout/process2"/>
    <dgm:cxn modelId="{15769DE8-77DF-4928-9B2A-1DC15B8F76C8}" type="presOf" srcId="{F0C1D6B5-9AB3-4AB3-AB2E-830D0986DA36}" destId="{C9A8CC37-14A2-4001-B47A-98F188BE57E2}" srcOrd="1" destOrd="0" presId="urn:microsoft.com/office/officeart/2005/8/layout/process2"/>
    <dgm:cxn modelId="{3730F554-9492-4C38-ADCF-C3E5A69FE9CA}" type="presOf" srcId="{D9672CED-02F8-4E10-AA63-E6AD3E539D7A}" destId="{26195563-167C-4B49-9B99-AA13E2BF1185}" srcOrd="1" destOrd="0" presId="urn:microsoft.com/office/officeart/2005/8/layout/process2"/>
    <dgm:cxn modelId="{77DD058C-FBDB-40B0-B2B4-21D9162F0F96}" srcId="{5D6A2306-4F3F-4031-B6B3-20B45D3A22DC}" destId="{F3D8009F-1A9D-4BB9-A523-4659EBD2393B}" srcOrd="1" destOrd="0" parTransId="{3B3A5250-772A-4DD4-B0C0-8680E6F6630D}" sibTransId="{D9672CED-02F8-4E10-AA63-E6AD3E539D7A}"/>
    <dgm:cxn modelId="{BFE96F69-AA75-459E-8B8C-4A8FC92B4FF0}" srcId="{5D6A2306-4F3F-4031-B6B3-20B45D3A22DC}" destId="{619E2F54-EEFF-4944-8957-C05A5E268410}" srcOrd="2" destOrd="0" parTransId="{4C967A03-FFF7-4FDE-A1BE-3D95E9D706E0}" sibTransId="{C20E8812-DA81-4F57-AD29-EC5AD031DD99}"/>
    <dgm:cxn modelId="{8E709E9A-3D54-4D5C-A24F-244E55D7BC05}" type="presOf" srcId="{182CE812-320F-4C9A-BDB8-949C289506E3}" destId="{71003C8C-881A-4550-93D6-F94D0B152A04}" srcOrd="0" destOrd="0" presId="urn:microsoft.com/office/officeart/2005/8/layout/process2"/>
    <dgm:cxn modelId="{6C2D1653-103B-4CEF-82F8-5199AB9F5C4F}" type="presOf" srcId="{C20E8812-DA81-4F57-AD29-EC5AD031DD99}" destId="{BBA91443-A1EA-4F3C-AE1A-C6B80D95AA8C}" srcOrd="1" destOrd="0" presId="urn:microsoft.com/office/officeart/2005/8/layout/process2"/>
    <dgm:cxn modelId="{73DA9BFF-2FC8-42E4-B0B7-9EFE1A1A39F7}" srcId="{5D6A2306-4F3F-4031-B6B3-20B45D3A22DC}" destId="{7C1816DB-6370-457F-80B3-58FFE86C5E9A}" srcOrd="4" destOrd="0" parTransId="{757457B2-08A0-40F4-A64B-5DB2AB6CA2C6}" sibTransId="{F0C1D6B5-9AB3-4AB3-AB2E-830D0986DA36}"/>
    <dgm:cxn modelId="{684459D1-56E0-41F0-9DDA-6768A6D006A1}" type="presOf" srcId="{50A1F665-DE7D-4DC7-8C7C-7DEDB5BC680B}" destId="{B9C063D4-6C65-4DA8-B19C-885C6F979C82}" srcOrd="0" destOrd="0" presId="urn:microsoft.com/office/officeart/2005/8/layout/process2"/>
    <dgm:cxn modelId="{A47C8119-B8AF-42B1-8CE1-7C6216992E3F}" type="presOf" srcId="{F0C1D6B5-9AB3-4AB3-AB2E-830D0986DA36}" destId="{180FE616-99CD-41AA-BBE3-998421F3785D}" srcOrd="0" destOrd="0" presId="urn:microsoft.com/office/officeart/2005/8/layout/process2"/>
    <dgm:cxn modelId="{814647A7-72B1-43E2-AC89-220F4573AA33}" type="presOf" srcId="{D9672CED-02F8-4E10-AA63-E6AD3E539D7A}" destId="{469F0AE3-B7E9-49C8-8871-4DA063EAAE02}" srcOrd="0" destOrd="0" presId="urn:microsoft.com/office/officeart/2005/8/layout/process2"/>
    <dgm:cxn modelId="{A165EDF1-727A-4494-9F0A-B4B4B05CC094}" srcId="{5D6A2306-4F3F-4031-B6B3-20B45D3A22DC}" destId="{50A1F665-DE7D-4DC7-8C7C-7DEDB5BC680B}" srcOrd="3" destOrd="0" parTransId="{09DB147E-9607-4D5A-ABB9-394B57255194}" sibTransId="{0807CDA0-FADA-4D35-9DBE-01D11EA7581D}"/>
    <dgm:cxn modelId="{22FEF1EC-5A1E-44EE-841D-1D8105F99E81}" type="presOf" srcId="{619E2F54-EEFF-4944-8957-C05A5E268410}" destId="{034C3040-0E7E-4681-94A7-38CE98604185}" srcOrd="0" destOrd="0" presId="urn:microsoft.com/office/officeart/2005/8/layout/process2"/>
    <dgm:cxn modelId="{FD320048-6737-4F51-97DD-EFEF391B9D69}" srcId="{5D6A2306-4F3F-4031-B6B3-20B45D3A22DC}" destId="{45986DDA-6720-4427-8F8D-938232217B2F}" srcOrd="6" destOrd="0" parTransId="{8772A589-F5F9-482A-97F1-0E0BCC2C1694}" sibTransId="{CBDFC15A-6AC7-49FB-A1CF-0C7EE0A55AFF}"/>
    <dgm:cxn modelId="{ABDD58B2-1283-42CB-820B-8343D9882691}" type="presOf" srcId="{0807CDA0-FADA-4D35-9DBE-01D11EA7581D}" destId="{ABA0B70B-59BB-4BC2-B3A0-9174CA8513BB}" srcOrd="0" destOrd="0" presId="urn:microsoft.com/office/officeart/2005/8/layout/process2"/>
    <dgm:cxn modelId="{D565F174-775E-4E99-80B3-2289FD1483E6}" type="presOf" srcId="{F3D8009F-1A9D-4BB9-A523-4659EBD2393B}" destId="{05BE2CB6-886C-4733-B102-8BE67D5DB139}" srcOrd="0" destOrd="0" presId="urn:microsoft.com/office/officeart/2005/8/layout/process2"/>
    <dgm:cxn modelId="{B5B19BBD-37D2-4F97-9F3A-F380D77BC031}" type="presOf" srcId="{C20E8812-DA81-4F57-AD29-EC5AD031DD99}" destId="{59078056-93D3-40A8-BFC6-50F7B268A328}" srcOrd="0" destOrd="0" presId="urn:microsoft.com/office/officeart/2005/8/layout/process2"/>
    <dgm:cxn modelId="{0010BE0E-1B7B-47A9-8C14-5A9D52F45D5E}" type="presOf" srcId="{0807CDA0-FADA-4D35-9DBE-01D11EA7581D}" destId="{3FBDE9D7-0C99-4FE8-B91D-34C1D8F0CE5A}" srcOrd="1" destOrd="0" presId="urn:microsoft.com/office/officeart/2005/8/layout/process2"/>
    <dgm:cxn modelId="{6A7284FF-F31D-41A8-B0A3-04D207930462}" type="presOf" srcId="{5D6A2306-4F3F-4031-B6B3-20B45D3A22DC}" destId="{257A94A9-DB51-4C5C-B342-F4E112A2964A}" srcOrd="0" destOrd="0" presId="urn:microsoft.com/office/officeart/2005/8/layout/process2"/>
    <dgm:cxn modelId="{57743A10-0C06-403C-B782-B135F4826738}" type="presParOf" srcId="{257A94A9-DB51-4C5C-B342-F4E112A2964A}" destId="{2B715D35-6633-453B-BA1D-90D7B3215719}" srcOrd="0" destOrd="0" presId="urn:microsoft.com/office/officeart/2005/8/layout/process2"/>
    <dgm:cxn modelId="{2CF326F8-FBCE-4A0B-A876-5B5B9779C141}" type="presParOf" srcId="{257A94A9-DB51-4C5C-B342-F4E112A2964A}" destId="{F0F89CBA-111A-443C-9D76-8F2D2A88201A}" srcOrd="1" destOrd="0" presId="urn:microsoft.com/office/officeart/2005/8/layout/process2"/>
    <dgm:cxn modelId="{44D9BB22-E344-4033-B8FE-140413B5F566}" type="presParOf" srcId="{F0F89CBA-111A-443C-9D76-8F2D2A88201A}" destId="{FCE8B9F8-28E9-48F2-8A08-58B893A35B46}" srcOrd="0" destOrd="0" presId="urn:microsoft.com/office/officeart/2005/8/layout/process2"/>
    <dgm:cxn modelId="{EA4C8FFD-85AB-4CE6-8408-720AE07CBC89}" type="presParOf" srcId="{257A94A9-DB51-4C5C-B342-F4E112A2964A}" destId="{05BE2CB6-886C-4733-B102-8BE67D5DB139}" srcOrd="2" destOrd="0" presId="urn:microsoft.com/office/officeart/2005/8/layout/process2"/>
    <dgm:cxn modelId="{4C394313-9AC9-4527-81D7-A4EFE1330014}" type="presParOf" srcId="{257A94A9-DB51-4C5C-B342-F4E112A2964A}" destId="{469F0AE3-B7E9-49C8-8871-4DA063EAAE02}" srcOrd="3" destOrd="0" presId="urn:microsoft.com/office/officeart/2005/8/layout/process2"/>
    <dgm:cxn modelId="{385947C0-5285-4152-BDF8-85DB34A9CA31}" type="presParOf" srcId="{469F0AE3-B7E9-49C8-8871-4DA063EAAE02}" destId="{26195563-167C-4B49-9B99-AA13E2BF1185}" srcOrd="0" destOrd="0" presId="urn:microsoft.com/office/officeart/2005/8/layout/process2"/>
    <dgm:cxn modelId="{9627D3F8-8709-40EF-AA75-FFFA4D4F474A}" type="presParOf" srcId="{257A94A9-DB51-4C5C-B342-F4E112A2964A}" destId="{034C3040-0E7E-4681-94A7-38CE98604185}" srcOrd="4" destOrd="0" presId="urn:microsoft.com/office/officeart/2005/8/layout/process2"/>
    <dgm:cxn modelId="{AD1645BC-9C55-4608-B9C0-B392F787C830}" type="presParOf" srcId="{257A94A9-DB51-4C5C-B342-F4E112A2964A}" destId="{59078056-93D3-40A8-BFC6-50F7B268A328}" srcOrd="5" destOrd="0" presId="urn:microsoft.com/office/officeart/2005/8/layout/process2"/>
    <dgm:cxn modelId="{CF65E1BC-DF53-4BDA-BB40-BE7E26C5CF0D}" type="presParOf" srcId="{59078056-93D3-40A8-BFC6-50F7B268A328}" destId="{BBA91443-A1EA-4F3C-AE1A-C6B80D95AA8C}" srcOrd="0" destOrd="0" presId="urn:microsoft.com/office/officeart/2005/8/layout/process2"/>
    <dgm:cxn modelId="{FB8F22BF-185C-48DE-A192-2BF7E88FD0D1}" type="presParOf" srcId="{257A94A9-DB51-4C5C-B342-F4E112A2964A}" destId="{B9C063D4-6C65-4DA8-B19C-885C6F979C82}" srcOrd="6" destOrd="0" presId="urn:microsoft.com/office/officeart/2005/8/layout/process2"/>
    <dgm:cxn modelId="{9BFA6ED4-8922-46A9-8FE2-4FDD16758C67}" type="presParOf" srcId="{257A94A9-DB51-4C5C-B342-F4E112A2964A}" destId="{ABA0B70B-59BB-4BC2-B3A0-9174CA8513BB}" srcOrd="7" destOrd="0" presId="urn:microsoft.com/office/officeart/2005/8/layout/process2"/>
    <dgm:cxn modelId="{F00D9F7C-DCB5-4397-BBA5-63621ACD3C99}" type="presParOf" srcId="{ABA0B70B-59BB-4BC2-B3A0-9174CA8513BB}" destId="{3FBDE9D7-0C99-4FE8-B91D-34C1D8F0CE5A}" srcOrd="0" destOrd="0" presId="urn:microsoft.com/office/officeart/2005/8/layout/process2"/>
    <dgm:cxn modelId="{A2A52F3B-E028-4D48-BE38-3302B1B5F4AF}" type="presParOf" srcId="{257A94A9-DB51-4C5C-B342-F4E112A2964A}" destId="{4EDFAB25-BD01-41BA-9FD1-99C73CDCE5FB}" srcOrd="8" destOrd="0" presId="urn:microsoft.com/office/officeart/2005/8/layout/process2"/>
    <dgm:cxn modelId="{FEBBC483-C81A-4E5F-9349-75822D520344}" type="presParOf" srcId="{257A94A9-DB51-4C5C-B342-F4E112A2964A}" destId="{180FE616-99CD-41AA-BBE3-998421F3785D}" srcOrd="9" destOrd="0" presId="urn:microsoft.com/office/officeart/2005/8/layout/process2"/>
    <dgm:cxn modelId="{AD0446E0-3BD2-47C1-815D-8EDA53BB33C1}" type="presParOf" srcId="{180FE616-99CD-41AA-BBE3-998421F3785D}" destId="{C9A8CC37-14A2-4001-B47A-98F188BE57E2}" srcOrd="0" destOrd="0" presId="urn:microsoft.com/office/officeart/2005/8/layout/process2"/>
    <dgm:cxn modelId="{C94C82E1-9A3E-42D6-9943-CA7FA64AFB22}" type="presParOf" srcId="{257A94A9-DB51-4C5C-B342-F4E112A2964A}" destId="{145D6240-9AFB-4B3C-90F7-7B39249AF81B}" srcOrd="10" destOrd="0" presId="urn:microsoft.com/office/officeart/2005/8/layout/process2"/>
    <dgm:cxn modelId="{9CBF66CD-0A67-4012-A2BE-187A85AB8D9E}" type="presParOf" srcId="{257A94A9-DB51-4C5C-B342-F4E112A2964A}" destId="{71003C8C-881A-4550-93D6-F94D0B152A04}" srcOrd="11" destOrd="0" presId="urn:microsoft.com/office/officeart/2005/8/layout/process2"/>
    <dgm:cxn modelId="{E0E2C9C2-3E89-4019-8DBC-D23514691768}" type="presParOf" srcId="{71003C8C-881A-4550-93D6-F94D0B152A04}" destId="{3550626A-1456-41E7-86E4-C9DE16DA3B70}" srcOrd="0" destOrd="0" presId="urn:microsoft.com/office/officeart/2005/8/layout/process2"/>
    <dgm:cxn modelId="{02B89D56-99FB-4331-8B7D-A5B33F0D0B3D}" type="presParOf" srcId="{257A94A9-DB51-4C5C-B342-F4E112A2964A}" destId="{52CAC737-D3E7-4A48-9769-338BDF21962F}" srcOrd="1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6A2306-4F3F-4031-B6B3-20B45D3A22DC}" type="doc">
      <dgm:prSet loTypeId="urn:microsoft.com/office/officeart/2005/8/layout/process2" loCatId="process" qsTypeId="urn:microsoft.com/office/officeart/2005/8/quickstyle/simple3" qsCatId="simple" csTypeId="urn:microsoft.com/office/officeart/2005/8/colors/accent1_2" csCatId="accent1" phldr="1"/>
      <dgm:spPr/>
    </dgm:pt>
    <dgm:pt modelId="{F3D8009F-1A9D-4BB9-A523-4659EBD2393B}">
      <dgm:prSet phldrT="[Text]" custT="1"/>
      <dgm:spPr/>
      <dgm:t>
        <a:bodyPr/>
        <a:lstStyle/>
        <a:p>
          <a:r>
            <a:rPr lang="en-IE" sz="1800" noProof="0" dirty="0" err="1" smtClean="0">
              <a:latin typeface="Arial" pitchFamily="34" charset="0"/>
              <a:cs typeface="Arial" pitchFamily="34" charset="0"/>
            </a:rPr>
            <a:t>Syngas</a:t>
          </a:r>
          <a:r>
            <a:rPr lang="en-IE" sz="1800" noProof="0" dirty="0" smtClean="0">
              <a:latin typeface="Arial" pitchFamily="34" charset="0"/>
              <a:cs typeface="Arial" pitchFamily="34" charset="0"/>
            </a:rPr>
            <a:t/>
          </a:r>
          <a:br>
            <a:rPr lang="en-IE" sz="1800" noProof="0" dirty="0" smtClean="0">
              <a:latin typeface="Arial" pitchFamily="34" charset="0"/>
              <a:cs typeface="Arial" pitchFamily="34" charset="0"/>
            </a:rPr>
          </a:br>
          <a:r>
            <a:rPr lang="en-IE" sz="1800" noProof="0" dirty="0" smtClean="0">
              <a:latin typeface="Arial" pitchFamily="34" charset="0"/>
              <a:cs typeface="Arial" pitchFamily="34" charset="0"/>
            </a:rPr>
            <a:t>Production</a:t>
          </a:r>
          <a:endParaRPr lang="en-IE" sz="1800" noProof="0" dirty="0">
            <a:latin typeface="Arial" pitchFamily="34" charset="0"/>
            <a:cs typeface="Arial" pitchFamily="34" charset="0"/>
          </a:endParaRPr>
        </a:p>
      </dgm:t>
    </dgm:pt>
    <dgm:pt modelId="{3B3A5250-772A-4DD4-B0C0-8680E6F6630D}" type="parTrans" cxnId="{77DD058C-FBDB-40B0-B2B4-21D9162F0F96}">
      <dgm:prSet/>
      <dgm:spPr/>
      <dgm:t>
        <a:bodyPr/>
        <a:lstStyle/>
        <a:p>
          <a:endParaRPr lang="de-DE" sz="2000">
            <a:latin typeface="Arial" pitchFamily="34" charset="0"/>
            <a:cs typeface="Arial" pitchFamily="34" charset="0"/>
          </a:endParaRPr>
        </a:p>
      </dgm:t>
    </dgm:pt>
    <dgm:pt modelId="{D9672CED-02F8-4E10-AA63-E6AD3E539D7A}" type="sibTrans" cxnId="{77DD058C-FBDB-40B0-B2B4-21D9162F0F96}">
      <dgm:prSet custT="1"/>
      <dgm:spPr/>
      <dgm:t>
        <a:bodyPr/>
        <a:lstStyle/>
        <a:p>
          <a:endParaRPr lang="en-IE" sz="1800" noProof="0">
            <a:latin typeface="Arial" pitchFamily="34" charset="0"/>
            <a:cs typeface="Arial" pitchFamily="34" charset="0"/>
          </a:endParaRPr>
        </a:p>
      </dgm:t>
    </dgm:pt>
    <dgm:pt modelId="{619E2F54-EEFF-4944-8957-C05A5E268410}">
      <dgm:prSet phldrT="[Text]" custT="1"/>
      <dgm:spPr/>
      <dgm:t>
        <a:bodyPr/>
        <a:lstStyle/>
        <a:p>
          <a:r>
            <a:rPr lang="en-IE" sz="1800" noProof="0" dirty="0" err="1" smtClean="0">
              <a:latin typeface="Arial" pitchFamily="34" charset="0"/>
              <a:cs typeface="Arial" pitchFamily="34" charset="0"/>
            </a:rPr>
            <a:t>MeOH</a:t>
          </a:r>
          <a:r>
            <a:rPr lang="en-IE" sz="1800" noProof="0" dirty="0" smtClean="0">
              <a:latin typeface="Arial" pitchFamily="34" charset="0"/>
              <a:cs typeface="Arial" pitchFamily="34" charset="0"/>
            </a:rPr>
            <a:t> Synthesis</a:t>
          </a:r>
          <a:endParaRPr lang="en-IE" sz="1800" noProof="0" dirty="0">
            <a:latin typeface="Arial" pitchFamily="34" charset="0"/>
            <a:cs typeface="Arial" pitchFamily="34" charset="0"/>
          </a:endParaRPr>
        </a:p>
      </dgm:t>
    </dgm:pt>
    <dgm:pt modelId="{4C967A03-FFF7-4FDE-A1BE-3D95E9D706E0}" type="parTrans" cxnId="{BFE96F69-AA75-459E-8B8C-4A8FC92B4FF0}">
      <dgm:prSet/>
      <dgm:spPr/>
      <dgm:t>
        <a:bodyPr/>
        <a:lstStyle/>
        <a:p>
          <a:endParaRPr lang="de-DE" sz="2000">
            <a:latin typeface="Arial" pitchFamily="34" charset="0"/>
            <a:cs typeface="Arial" pitchFamily="34" charset="0"/>
          </a:endParaRPr>
        </a:p>
      </dgm:t>
    </dgm:pt>
    <dgm:pt modelId="{C20E8812-DA81-4F57-AD29-EC5AD031DD99}" type="sibTrans" cxnId="{BFE96F69-AA75-459E-8B8C-4A8FC92B4FF0}">
      <dgm:prSet custT="1"/>
      <dgm:spPr/>
      <dgm:t>
        <a:bodyPr/>
        <a:lstStyle/>
        <a:p>
          <a:endParaRPr lang="en-IE" sz="1800" noProof="0">
            <a:latin typeface="Arial" pitchFamily="34" charset="0"/>
            <a:cs typeface="Arial" pitchFamily="34" charset="0"/>
          </a:endParaRPr>
        </a:p>
      </dgm:t>
    </dgm:pt>
    <dgm:pt modelId="{50A1F665-DE7D-4DC7-8C7C-7DEDB5BC680B}">
      <dgm:prSet custT="1"/>
      <dgm:spPr/>
      <dgm:t>
        <a:bodyPr/>
        <a:lstStyle/>
        <a:p>
          <a:r>
            <a:rPr lang="en-IE" sz="1800" noProof="0" dirty="0" smtClean="0">
              <a:latin typeface="Arial" pitchFamily="34" charset="0"/>
              <a:cs typeface="Arial" pitchFamily="34" charset="0"/>
            </a:rPr>
            <a:t>Distillation</a:t>
          </a:r>
          <a:endParaRPr lang="en-IE" sz="1800" noProof="0" dirty="0">
            <a:latin typeface="Arial" pitchFamily="34" charset="0"/>
            <a:cs typeface="Arial" pitchFamily="34" charset="0"/>
          </a:endParaRPr>
        </a:p>
      </dgm:t>
    </dgm:pt>
    <dgm:pt modelId="{09DB147E-9607-4D5A-ABB9-394B57255194}" type="parTrans" cxnId="{A165EDF1-727A-4494-9F0A-B4B4B05CC094}">
      <dgm:prSet/>
      <dgm:spPr/>
      <dgm:t>
        <a:bodyPr/>
        <a:lstStyle/>
        <a:p>
          <a:endParaRPr lang="de-DE"/>
        </a:p>
      </dgm:t>
    </dgm:pt>
    <dgm:pt modelId="{0807CDA0-FADA-4D35-9DBE-01D11EA7581D}" type="sibTrans" cxnId="{A165EDF1-727A-4494-9F0A-B4B4B05CC094}">
      <dgm:prSet custT="1"/>
      <dgm:spPr/>
      <dgm:t>
        <a:bodyPr/>
        <a:lstStyle/>
        <a:p>
          <a:endParaRPr lang="en-IE" sz="1800" noProof="0">
            <a:latin typeface="Arial" pitchFamily="34" charset="0"/>
            <a:cs typeface="Arial" pitchFamily="34" charset="0"/>
          </a:endParaRPr>
        </a:p>
      </dgm:t>
    </dgm:pt>
    <dgm:pt modelId="{7C1816DB-6370-457F-80B3-58FFE86C5E9A}">
      <dgm:prSet custT="1"/>
      <dgm:spPr/>
      <dgm:t>
        <a:bodyPr/>
        <a:lstStyle/>
        <a:p>
          <a:r>
            <a:rPr lang="en-IE" sz="1800" noProof="0" dirty="0" smtClean="0">
              <a:latin typeface="Arial" pitchFamily="34" charset="0"/>
              <a:cs typeface="Arial" pitchFamily="34" charset="0"/>
            </a:rPr>
            <a:t>MTG Synthesis</a:t>
          </a:r>
          <a:endParaRPr lang="en-IE" sz="1800" noProof="0" dirty="0">
            <a:latin typeface="Arial" pitchFamily="34" charset="0"/>
            <a:cs typeface="Arial" pitchFamily="34" charset="0"/>
          </a:endParaRPr>
        </a:p>
      </dgm:t>
    </dgm:pt>
    <dgm:pt modelId="{757457B2-08A0-40F4-A64B-5DB2AB6CA2C6}" type="parTrans" cxnId="{73DA9BFF-2FC8-42E4-B0B7-9EFE1A1A39F7}">
      <dgm:prSet/>
      <dgm:spPr/>
      <dgm:t>
        <a:bodyPr/>
        <a:lstStyle/>
        <a:p>
          <a:endParaRPr lang="de-DE"/>
        </a:p>
      </dgm:t>
    </dgm:pt>
    <dgm:pt modelId="{F0C1D6B5-9AB3-4AB3-AB2E-830D0986DA36}" type="sibTrans" cxnId="{73DA9BFF-2FC8-42E4-B0B7-9EFE1A1A39F7}">
      <dgm:prSet custT="1"/>
      <dgm:spPr/>
      <dgm:t>
        <a:bodyPr/>
        <a:lstStyle/>
        <a:p>
          <a:endParaRPr lang="en-IE" sz="1800" noProof="0">
            <a:latin typeface="Arial" pitchFamily="34" charset="0"/>
            <a:cs typeface="Arial" pitchFamily="34" charset="0"/>
          </a:endParaRPr>
        </a:p>
      </dgm:t>
    </dgm:pt>
    <dgm:pt modelId="{45986DDA-6720-4427-8F8D-938232217B2F}">
      <dgm:prSet custT="1"/>
      <dgm:spPr/>
      <dgm:t>
        <a:bodyPr/>
        <a:lstStyle/>
        <a:p>
          <a:pPr algn="l">
            <a:tabLst>
              <a:tab pos="1262063" algn="l"/>
            </a:tabLst>
          </a:pPr>
          <a:r>
            <a:rPr lang="en-IE" sz="1800" noProof="0" dirty="0" smtClean="0">
              <a:latin typeface="Arial" pitchFamily="34" charset="0"/>
              <a:cs typeface="Arial" pitchFamily="34" charset="0"/>
            </a:rPr>
            <a:t>* Gasoline	* LPG</a:t>
          </a:r>
        </a:p>
      </dgm:t>
    </dgm:pt>
    <dgm:pt modelId="{CBDFC15A-6AC7-49FB-A1CF-0C7EE0A55AFF}" type="sibTrans" cxnId="{FD320048-6737-4F51-97DD-EFEF391B9D69}">
      <dgm:prSet/>
      <dgm:spPr/>
      <dgm:t>
        <a:bodyPr/>
        <a:lstStyle/>
        <a:p>
          <a:endParaRPr lang="de-DE"/>
        </a:p>
      </dgm:t>
    </dgm:pt>
    <dgm:pt modelId="{8772A589-F5F9-482A-97F1-0E0BCC2C1694}" type="parTrans" cxnId="{FD320048-6737-4F51-97DD-EFEF391B9D69}">
      <dgm:prSet/>
      <dgm:spPr/>
      <dgm:t>
        <a:bodyPr/>
        <a:lstStyle/>
        <a:p>
          <a:endParaRPr lang="de-DE"/>
        </a:p>
      </dgm:t>
    </dgm:pt>
    <dgm:pt modelId="{62775E27-10CF-410A-862B-C1ECBED29623}">
      <dgm:prSet custT="1"/>
      <dgm:spPr/>
      <dgm:t>
        <a:bodyPr/>
        <a:lstStyle/>
        <a:p>
          <a:r>
            <a:rPr lang="de-DE" sz="1800" dirty="0" smtClean="0">
              <a:latin typeface="Arial" pitchFamily="34" charset="0"/>
              <a:cs typeface="Arial" pitchFamily="34" charset="0"/>
            </a:rPr>
            <a:t>Natural Gas</a:t>
          </a:r>
          <a:endParaRPr lang="de-DE" sz="1800" dirty="0">
            <a:latin typeface="Arial" pitchFamily="34" charset="0"/>
            <a:cs typeface="Arial" pitchFamily="34" charset="0"/>
          </a:endParaRPr>
        </a:p>
      </dgm:t>
    </dgm:pt>
    <dgm:pt modelId="{0CAC058B-3B83-4B4E-BEF6-1E888F65AC3D}" type="parTrans" cxnId="{74EE6C83-474F-49DA-A5BF-430065124E43}">
      <dgm:prSet/>
      <dgm:spPr/>
      <dgm:t>
        <a:bodyPr/>
        <a:lstStyle/>
        <a:p>
          <a:endParaRPr lang="de-DE"/>
        </a:p>
      </dgm:t>
    </dgm:pt>
    <dgm:pt modelId="{E6D0E140-375C-489C-9C89-CFD146E6BE25}" type="sibTrans" cxnId="{74EE6C83-474F-49DA-A5BF-430065124E43}">
      <dgm:prSet/>
      <dgm:spPr/>
      <dgm:t>
        <a:bodyPr/>
        <a:lstStyle/>
        <a:p>
          <a:endParaRPr lang="de-DE"/>
        </a:p>
      </dgm:t>
    </dgm:pt>
    <dgm:pt modelId="{25264437-D731-4B79-BED7-3D66E1D44DCF}">
      <dgm:prSet custT="1"/>
      <dgm:spPr>
        <a:noFill/>
        <a:effectLst/>
      </dgm:spPr>
      <dgm:t>
        <a:bodyPr/>
        <a:lstStyle/>
        <a:p>
          <a:r>
            <a:rPr lang="de-DE" sz="1800" dirty="0" err="1" smtClean="0">
              <a:solidFill>
                <a:schemeClr val="bg1"/>
              </a:solidFill>
              <a:latin typeface="Arial" pitchFamily="34" charset="0"/>
              <a:cs typeface="Arial" pitchFamily="34" charset="0"/>
            </a:rPr>
            <a:t>Product</a:t>
          </a:r>
          <a:r>
            <a:rPr lang="de-DE" sz="1800" dirty="0" smtClean="0">
              <a:solidFill>
                <a:schemeClr val="bg1"/>
              </a:solidFill>
              <a:latin typeface="Arial" pitchFamily="34" charset="0"/>
              <a:cs typeface="Arial" pitchFamily="34" charset="0"/>
            </a:rPr>
            <a:t>      S        e</a:t>
          </a:r>
          <a:endParaRPr lang="de-DE" sz="1800" dirty="0">
            <a:solidFill>
              <a:schemeClr val="bg1"/>
            </a:solidFill>
            <a:latin typeface="Arial" pitchFamily="34" charset="0"/>
            <a:cs typeface="Arial" pitchFamily="34" charset="0"/>
          </a:endParaRPr>
        </a:p>
      </dgm:t>
    </dgm:pt>
    <dgm:pt modelId="{5F704E3B-3AD1-40E4-B323-D8895607E322}" type="parTrans" cxnId="{E13A1A8C-ECCC-40CB-B15E-F466294895B9}">
      <dgm:prSet/>
      <dgm:spPr/>
      <dgm:t>
        <a:bodyPr/>
        <a:lstStyle/>
        <a:p>
          <a:endParaRPr lang="de-DE"/>
        </a:p>
      </dgm:t>
    </dgm:pt>
    <dgm:pt modelId="{594CF582-61E2-4358-9A20-F612493AF5B9}" type="sibTrans" cxnId="{E13A1A8C-ECCC-40CB-B15E-F466294895B9}">
      <dgm:prSet/>
      <dgm:spPr>
        <a:noFill/>
      </dgm:spPr>
      <dgm:t>
        <a:bodyPr/>
        <a:lstStyle/>
        <a:p>
          <a:endParaRPr lang="de-DE"/>
        </a:p>
      </dgm:t>
    </dgm:pt>
    <dgm:pt modelId="{257A94A9-DB51-4C5C-B342-F4E112A2964A}" type="pres">
      <dgm:prSet presAssocID="{5D6A2306-4F3F-4031-B6B3-20B45D3A22DC}" presName="linearFlow" presStyleCnt="0">
        <dgm:presLayoutVars>
          <dgm:resizeHandles val="exact"/>
        </dgm:presLayoutVars>
      </dgm:prSet>
      <dgm:spPr/>
    </dgm:pt>
    <dgm:pt modelId="{EADFE9D8-6290-43E7-95A0-379A50D52737}" type="pres">
      <dgm:prSet presAssocID="{62775E27-10CF-410A-862B-C1ECBED29623}" presName="node" presStyleLbl="node1" presStyleIdx="0" presStyleCnt="7" custLinFactNeighborX="80">
        <dgm:presLayoutVars>
          <dgm:bulletEnabled val="1"/>
        </dgm:presLayoutVars>
      </dgm:prSet>
      <dgm:spPr/>
      <dgm:t>
        <a:bodyPr/>
        <a:lstStyle/>
        <a:p>
          <a:endParaRPr lang="de-DE"/>
        </a:p>
      </dgm:t>
    </dgm:pt>
    <dgm:pt modelId="{248DBEF6-F317-4441-8C91-DABD5EF3EC71}" type="pres">
      <dgm:prSet presAssocID="{E6D0E140-375C-489C-9C89-CFD146E6BE25}" presName="sibTrans" presStyleLbl="sibTrans2D1" presStyleIdx="0" presStyleCnt="6" custScaleX="75236" custScaleY="138937"/>
      <dgm:spPr/>
      <dgm:t>
        <a:bodyPr/>
        <a:lstStyle/>
        <a:p>
          <a:endParaRPr lang="de-DE"/>
        </a:p>
      </dgm:t>
    </dgm:pt>
    <dgm:pt modelId="{69D1987E-F7C2-4C36-BE26-9503DB9E6C6E}" type="pres">
      <dgm:prSet presAssocID="{E6D0E140-375C-489C-9C89-CFD146E6BE25}" presName="connectorText" presStyleLbl="sibTrans2D1" presStyleIdx="0" presStyleCnt="6"/>
      <dgm:spPr/>
      <dgm:t>
        <a:bodyPr/>
        <a:lstStyle/>
        <a:p>
          <a:endParaRPr lang="de-DE"/>
        </a:p>
      </dgm:t>
    </dgm:pt>
    <dgm:pt modelId="{05BE2CB6-886C-4733-B102-8BE67D5DB139}" type="pres">
      <dgm:prSet presAssocID="{F3D8009F-1A9D-4BB9-A523-4659EBD2393B}" presName="node" presStyleLbl="node1" presStyleIdx="1" presStyleCnt="7" custLinFactNeighborX="80" custLinFactNeighborY="-1222">
        <dgm:presLayoutVars>
          <dgm:bulletEnabled val="1"/>
        </dgm:presLayoutVars>
      </dgm:prSet>
      <dgm:spPr/>
      <dgm:t>
        <a:bodyPr/>
        <a:lstStyle/>
        <a:p>
          <a:endParaRPr lang="de-DE"/>
        </a:p>
      </dgm:t>
    </dgm:pt>
    <dgm:pt modelId="{469F0AE3-B7E9-49C8-8871-4DA063EAAE02}" type="pres">
      <dgm:prSet presAssocID="{D9672CED-02F8-4E10-AA63-E6AD3E539D7A}" presName="sibTrans" presStyleLbl="sibTrans2D1" presStyleIdx="1" presStyleCnt="6" custScaleX="75919" custScaleY="137280"/>
      <dgm:spPr/>
      <dgm:t>
        <a:bodyPr/>
        <a:lstStyle/>
        <a:p>
          <a:endParaRPr lang="de-DE"/>
        </a:p>
      </dgm:t>
    </dgm:pt>
    <dgm:pt modelId="{26195563-167C-4B49-9B99-AA13E2BF1185}" type="pres">
      <dgm:prSet presAssocID="{D9672CED-02F8-4E10-AA63-E6AD3E539D7A}" presName="connectorText" presStyleLbl="sibTrans2D1" presStyleIdx="1" presStyleCnt="6"/>
      <dgm:spPr/>
      <dgm:t>
        <a:bodyPr/>
        <a:lstStyle/>
        <a:p>
          <a:endParaRPr lang="de-DE"/>
        </a:p>
      </dgm:t>
    </dgm:pt>
    <dgm:pt modelId="{034C3040-0E7E-4681-94A7-38CE98604185}" type="pres">
      <dgm:prSet presAssocID="{619E2F54-EEFF-4944-8957-C05A5E268410}" presName="node" presStyleLbl="node1" presStyleIdx="2" presStyleCnt="7" custLinFactNeighborX="80" custLinFactNeighborY="-1222">
        <dgm:presLayoutVars>
          <dgm:bulletEnabled val="1"/>
        </dgm:presLayoutVars>
      </dgm:prSet>
      <dgm:spPr/>
      <dgm:t>
        <a:bodyPr/>
        <a:lstStyle/>
        <a:p>
          <a:endParaRPr lang="de-DE"/>
        </a:p>
      </dgm:t>
    </dgm:pt>
    <dgm:pt modelId="{59078056-93D3-40A8-BFC6-50F7B268A328}" type="pres">
      <dgm:prSet presAssocID="{C20E8812-DA81-4F57-AD29-EC5AD031DD99}" presName="sibTrans" presStyleLbl="sibTrans2D1" presStyleIdx="2" presStyleCnt="6" custScaleX="76894" custScaleY="135849"/>
      <dgm:spPr/>
      <dgm:t>
        <a:bodyPr/>
        <a:lstStyle/>
        <a:p>
          <a:endParaRPr lang="de-DE"/>
        </a:p>
      </dgm:t>
    </dgm:pt>
    <dgm:pt modelId="{BBA91443-A1EA-4F3C-AE1A-C6B80D95AA8C}" type="pres">
      <dgm:prSet presAssocID="{C20E8812-DA81-4F57-AD29-EC5AD031DD99}" presName="connectorText" presStyleLbl="sibTrans2D1" presStyleIdx="2" presStyleCnt="6"/>
      <dgm:spPr/>
      <dgm:t>
        <a:bodyPr/>
        <a:lstStyle/>
        <a:p>
          <a:endParaRPr lang="de-DE"/>
        </a:p>
      </dgm:t>
    </dgm:pt>
    <dgm:pt modelId="{B9C063D4-6C65-4DA8-B19C-885C6F979C82}" type="pres">
      <dgm:prSet presAssocID="{50A1F665-DE7D-4DC7-8C7C-7DEDB5BC680B}" presName="node" presStyleLbl="node1" presStyleIdx="3" presStyleCnt="7" custLinFactNeighborX="80" custLinFactNeighborY="-1222">
        <dgm:presLayoutVars>
          <dgm:bulletEnabled val="1"/>
        </dgm:presLayoutVars>
      </dgm:prSet>
      <dgm:spPr/>
      <dgm:t>
        <a:bodyPr/>
        <a:lstStyle/>
        <a:p>
          <a:endParaRPr lang="de-DE"/>
        </a:p>
      </dgm:t>
    </dgm:pt>
    <dgm:pt modelId="{ABA0B70B-59BB-4BC2-B3A0-9174CA8513BB}" type="pres">
      <dgm:prSet presAssocID="{0807CDA0-FADA-4D35-9DBE-01D11EA7581D}" presName="sibTrans" presStyleLbl="sibTrans2D1" presStyleIdx="3" presStyleCnt="6" custScaleX="77900" custScaleY="135849"/>
      <dgm:spPr/>
      <dgm:t>
        <a:bodyPr/>
        <a:lstStyle/>
        <a:p>
          <a:endParaRPr lang="de-DE"/>
        </a:p>
      </dgm:t>
    </dgm:pt>
    <dgm:pt modelId="{3FBDE9D7-0C99-4FE8-B91D-34C1D8F0CE5A}" type="pres">
      <dgm:prSet presAssocID="{0807CDA0-FADA-4D35-9DBE-01D11EA7581D}" presName="connectorText" presStyleLbl="sibTrans2D1" presStyleIdx="3" presStyleCnt="6"/>
      <dgm:spPr/>
      <dgm:t>
        <a:bodyPr/>
        <a:lstStyle/>
        <a:p>
          <a:endParaRPr lang="de-DE"/>
        </a:p>
      </dgm:t>
    </dgm:pt>
    <dgm:pt modelId="{4EDFAB25-BD01-41BA-9FD1-99C73CDCE5FB}" type="pres">
      <dgm:prSet presAssocID="{7C1816DB-6370-457F-80B3-58FFE86C5E9A}" presName="node" presStyleLbl="node1" presStyleIdx="4" presStyleCnt="7" custLinFactNeighborX="80" custLinFactNeighborY="-1222">
        <dgm:presLayoutVars>
          <dgm:bulletEnabled val="1"/>
        </dgm:presLayoutVars>
      </dgm:prSet>
      <dgm:spPr/>
      <dgm:t>
        <a:bodyPr/>
        <a:lstStyle/>
        <a:p>
          <a:endParaRPr lang="de-DE"/>
        </a:p>
      </dgm:t>
    </dgm:pt>
    <dgm:pt modelId="{180FE616-99CD-41AA-BBE3-998421F3785D}" type="pres">
      <dgm:prSet presAssocID="{F0C1D6B5-9AB3-4AB3-AB2E-830D0986DA36}" presName="sibTrans" presStyleLbl="sibTrans2D1" presStyleIdx="4" presStyleCnt="6" custAng="21540000" custScaleX="481754" custScaleY="133643" custLinFactY="65574" custLinFactNeighborY="100000"/>
      <dgm:spPr/>
      <dgm:t>
        <a:bodyPr/>
        <a:lstStyle/>
        <a:p>
          <a:endParaRPr lang="de-DE"/>
        </a:p>
      </dgm:t>
    </dgm:pt>
    <dgm:pt modelId="{C9A8CC37-14A2-4001-B47A-98F188BE57E2}" type="pres">
      <dgm:prSet presAssocID="{F0C1D6B5-9AB3-4AB3-AB2E-830D0986DA36}" presName="connectorText" presStyleLbl="sibTrans2D1" presStyleIdx="4" presStyleCnt="6"/>
      <dgm:spPr/>
      <dgm:t>
        <a:bodyPr/>
        <a:lstStyle/>
        <a:p>
          <a:endParaRPr lang="de-DE"/>
        </a:p>
      </dgm:t>
    </dgm:pt>
    <dgm:pt modelId="{C0489EEB-290E-47ED-96B4-21C7B951393F}" type="pres">
      <dgm:prSet presAssocID="{25264437-D731-4B79-BED7-3D66E1D44DCF}" presName="node" presStyleLbl="node1" presStyleIdx="5" presStyleCnt="7" custLinFactNeighborX="-414" custLinFactNeighborY="-1169">
        <dgm:presLayoutVars>
          <dgm:bulletEnabled val="1"/>
        </dgm:presLayoutVars>
      </dgm:prSet>
      <dgm:spPr/>
      <dgm:t>
        <a:bodyPr/>
        <a:lstStyle/>
        <a:p>
          <a:endParaRPr lang="de-DE"/>
        </a:p>
      </dgm:t>
    </dgm:pt>
    <dgm:pt modelId="{19241F11-56C0-42C9-A754-DC224810B1C1}" type="pres">
      <dgm:prSet presAssocID="{594CF582-61E2-4358-9A20-F612493AF5B9}" presName="sibTrans" presStyleLbl="sibTrans2D1" presStyleIdx="5" presStyleCnt="6" custLinFactX="-300000" custLinFactNeighborX="-393262" custLinFactNeighborY="-63592"/>
      <dgm:spPr/>
      <dgm:t>
        <a:bodyPr/>
        <a:lstStyle/>
        <a:p>
          <a:endParaRPr lang="de-DE"/>
        </a:p>
      </dgm:t>
    </dgm:pt>
    <dgm:pt modelId="{C921DB60-B87D-487B-8811-FE80F2CA4AC8}" type="pres">
      <dgm:prSet presAssocID="{594CF582-61E2-4358-9A20-F612493AF5B9}" presName="connectorText" presStyleLbl="sibTrans2D1" presStyleIdx="5" presStyleCnt="6"/>
      <dgm:spPr/>
      <dgm:t>
        <a:bodyPr/>
        <a:lstStyle/>
        <a:p>
          <a:endParaRPr lang="de-DE"/>
        </a:p>
      </dgm:t>
    </dgm:pt>
    <dgm:pt modelId="{52CAC737-D3E7-4A48-9769-338BDF21962F}" type="pres">
      <dgm:prSet presAssocID="{45986DDA-6720-4427-8F8D-938232217B2F}" presName="node" presStyleLbl="node1" presStyleIdx="6" presStyleCnt="7" custLinFactNeighborX="80" custLinFactNeighborY="-1222">
        <dgm:presLayoutVars>
          <dgm:bulletEnabled val="1"/>
        </dgm:presLayoutVars>
      </dgm:prSet>
      <dgm:spPr/>
      <dgm:t>
        <a:bodyPr/>
        <a:lstStyle/>
        <a:p>
          <a:endParaRPr lang="de-DE"/>
        </a:p>
      </dgm:t>
    </dgm:pt>
  </dgm:ptLst>
  <dgm:cxnLst>
    <dgm:cxn modelId="{CB3EC368-F377-41B5-AAA1-96E3A14BED9C}" type="presOf" srcId="{0807CDA0-FADA-4D35-9DBE-01D11EA7581D}" destId="{ABA0B70B-59BB-4BC2-B3A0-9174CA8513BB}" srcOrd="0" destOrd="0" presId="urn:microsoft.com/office/officeart/2005/8/layout/process2"/>
    <dgm:cxn modelId="{A0C94811-A49B-496F-9C0E-F51E63F12530}" type="presOf" srcId="{F0C1D6B5-9AB3-4AB3-AB2E-830D0986DA36}" destId="{180FE616-99CD-41AA-BBE3-998421F3785D}" srcOrd="0" destOrd="0" presId="urn:microsoft.com/office/officeart/2005/8/layout/process2"/>
    <dgm:cxn modelId="{9E17F1D8-7884-4565-91A4-C5FF17E5EEFA}" type="presOf" srcId="{594CF582-61E2-4358-9A20-F612493AF5B9}" destId="{19241F11-56C0-42C9-A754-DC224810B1C1}" srcOrd="0" destOrd="0" presId="urn:microsoft.com/office/officeart/2005/8/layout/process2"/>
    <dgm:cxn modelId="{72009D82-E4A6-4421-A9E0-31553DCF76AA}" type="presOf" srcId="{7C1816DB-6370-457F-80B3-58FFE86C5E9A}" destId="{4EDFAB25-BD01-41BA-9FD1-99C73CDCE5FB}" srcOrd="0" destOrd="0" presId="urn:microsoft.com/office/officeart/2005/8/layout/process2"/>
    <dgm:cxn modelId="{74EE6C83-474F-49DA-A5BF-430065124E43}" srcId="{5D6A2306-4F3F-4031-B6B3-20B45D3A22DC}" destId="{62775E27-10CF-410A-862B-C1ECBED29623}" srcOrd="0" destOrd="0" parTransId="{0CAC058B-3B83-4B4E-BEF6-1E888F65AC3D}" sibTransId="{E6D0E140-375C-489C-9C89-CFD146E6BE25}"/>
    <dgm:cxn modelId="{5657CB57-E29A-4D1C-AA5F-C7AA802F45E8}" type="presOf" srcId="{F3D8009F-1A9D-4BB9-A523-4659EBD2393B}" destId="{05BE2CB6-886C-4733-B102-8BE67D5DB139}" srcOrd="0" destOrd="0" presId="urn:microsoft.com/office/officeart/2005/8/layout/process2"/>
    <dgm:cxn modelId="{B13AC657-BC3C-4F8C-B9B0-F23CC234C4E6}" type="presOf" srcId="{C20E8812-DA81-4F57-AD29-EC5AD031DD99}" destId="{59078056-93D3-40A8-BFC6-50F7B268A328}" srcOrd="0" destOrd="0" presId="urn:microsoft.com/office/officeart/2005/8/layout/process2"/>
    <dgm:cxn modelId="{EB725972-A535-4BCB-8C69-89D2C2CBC32F}" type="presOf" srcId="{619E2F54-EEFF-4944-8957-C05A5E268410}" destId="{034C3040-0E7E-4681-94A7-38CE98604185}" srcOrd="0" destOrd="0" presId="urn:microsoft.com/office/officeart/2005/8/layout/process2"/>
    <dgm:cxn modelId="{BE63BC4A-6E9F-4B13-B537-969C26E4C386}" type="presOf" srcId="{E6D0E140-375C-489C-9C89-CFD146E6BE25}" destId="{248DBEF6-F317-4441-8C91-DABD5EF3EC71}" srcOrd="0" destOrd="0" presId="urn:microsoft.com/office/officeart/2005/8/layout/process2"/>
    <dgm:cxn modelId="{9F6013CD-77B3-48EA-B715-24A456D5F8B1}" type="presOf" srcId="{D9672CED-02F8-4E10-AA63-E6AD3E539D7A}" destId="{26195563-167C-4B49-9B99-AA13E2BF1185}" srcOrd="1" destOrd="0" presId="urn:microsoft.com/office/officeart/2005/8/layout/process2"/>
    <dgm:cxn modelId="{D42E2D01-F299-4B31-B9E6-0636A7E18801}" type="presOf" srcId="{5D6A2306-4F3F-4031-B6B3-20B45D3A22DC}" destId="{257A94A9-DB51-4C5C-B342-F4E112A2964A}" srcOrd="0" destOrd="0" presId="urn:microsoft.com/office/officeart/2005/8/layout/process2"/>
    <dgm:cxn modelId="{B54B499B-A77A-4919-A70B-60D8CC8924AD}" type="presOf" srcId="{D9672CED-02F8-4E10-AA63-E6AD3E539D7A}" destId="{469F0AE3-B7E9-49C8-8871-4DA063EAAE02}" srcOrd="0" destOrd="0" presId="urn:microsoft.com/office/officeart/2005/8/layout/process2"/>
    <dgm:cxn modelId="{FAB2EC7D-8AFF-4DFA-B6BF-5F07DC288E71}" type="presOf" srcId="{C20E8812-DA81-4F57-AD29-EC5AD031DD99}" destId="{BBA91443-A1EA-4F3C-AE1A-C6B80D95AA8C}" srcOrd="1" destOrd="0" presId="urn:microsoft.com/office/officeart/2005/8/layout/process2"/>
    <dgm:cxn modelId="{304E95C0-57A4-40E7-A1ED-501D0791010D}" type="presOf" srcId="{594CF582-61E2-4358-9A20-F612493AF5B9}" destId="{C921DB60-B87D-487B-8811-FE80F2CA4AC8}" srcOrd="1" destOrd="0" presId="urn:microsoft.com/office/officeart/2005/8/layout/process2"/>
    <dgm:cxn modelId="{B0FA288C-FA63-4BC9-9B01-CF8999174F9F}" type="presOf" srcId="{62775E27-10CF-410A-862B-C1ECBED29623}" destId="{EADFE9D8-6290-43E7-95A0-379A50D52737}" srcOrd="0" destOrd="0" presId="urn:microsoft.com/office/officeart/2005/8/layout/process2"/>
    <dgm:cxn modelId="{77DD058C-FBDB-40B0-B2B4-21D9162F0F96}" srcId="{5D6A2306-4F3F-4031-B6B3-20B45D3A22DC}" destId="{F3D8009F-1A9D-4BB9-A523-4659EBD2393B}" srcOrd="1" destOrd="0" parTransId="{3B3A5250-772A-4DD4-B0C0-8680E6F6630D}" sibTransId="{D9672CED-02F8-4E10-AA63-E6AD3E539D7A}"/>
    <dgm:cxn modelId="{BFE96F69-AA75-459E-8B8C-4A8FC92B4FF0}" srcId="{5D6A2306-4F3F-4031-B6B3-20B45D3A22DC}" destId="{619E2F54-EEFF-4944-8957-C05A5E268410}" srcOrd="2" destOrd="0" parTransId="{4C967A03-FFF7-4FDE-A1BE-3D95E9D706E0}" sibTransId="{C20E8812-DA81-4F57-AD29-EC5AD031DD99}"/>
    <dgm:cxn modelId="{73DA9BFF-2FC8-42E4-B0B7-9EFE1A1A39F7}" srcId="{5D6A2306-4F3F-4031-B6B3-20B45D3A22DC}" destId="{7C1816DB-6370-457F-80B3-58FFE86C5E9A}" srcOrd="4" destOrd="0" parTransId="{757457B2-08A0-40F4-A64B-5DB2AB6CA2C6}" sibTransId="{F0C1D6B5-9AB3-4AB3-AB2E-830D0986DA36}"/>
    <dgm:cxn modelId="{C2ED6EB2-1D86-4A72-A1E1-910EF29E06D6}" type="presOf" srcId="{50A1F665-DE7D-4DC7-8C7C-7DEDB5BC680B}" destId="{B9C063D4-6C65-4DA8-B19C-885C6F979C82}" srcOrd="0" destOrd="0" presId="urn:microsoft.com/office/officeart/2005/8/layout/process2"/>
    <dgm:cxn modelId="{A165EDF1-727A-4494-9F0A-B4B4B05CC094}" srcId="{5D6A2306-4F3F-4031-B6B3-20B45D3A22DC}" destId="{50A1F665-DE7D-4DC7-8C7C-7DEDB5BC680B}" srcOrd="3" destOrd="0" parTransId="{09DB147E-9607-4D5A-ABB9-394B57255194}" sibTransId="{0807CDA0-FADA-4D35-9DBE-01D11EA7581D}"/>
    <dgm:cxn modelId="{F629443D-8A1D-45E5-9874-1C82D5255FAB}" type="presOf" srcId="{25264437-D731-4B79-BED7-3D66E1D44DCF}" destId="{C0489EEB-290E-47ED-96B4-21C7B951393F}" srcOrd="0" destOrd="0" presId="urn:microsoft.com/office/officeart/2005/8/layout/process2"/>
    <dgm:cxn modelId="{FD320048-6737-4F51-97DD-EFEF391B9D69}" srcId="{5D6A2306-4F3F-4031-B6B3-20B45D3A22DC}" destId="{45986DDA-6720-4427-8F8D-938232217B2F}" srcOrd="6" destOrd="0" parTransId="{8772A589-F5F9-482A-97F1-0E0BCC2C1694}" sibTransId="{CBDFC15A-6AC7-49FB-A1CF-0C7EE0A55AFF}"/>
    <dgm:cxn modelId="{93EB5A5D-DF9D-47E1-B35C-89580B544D26}" type="presOf" srcId="{F0C1D6B5-9AB3-4AB3-AB2E-830D0986DA36}" destId="{C9A8CC37-14A2-4001-B47A-98F188BE57E2}" srcOrd="1" destOrd="0" presId="urn:microsoft.com/office/officeart/2005/8/layout/process2"/>
    <dgm:cxn modelId="{230EACFC-D67D-425F-A388-4F3A586515A5}" type="presOf" srcId="{E6D0E140-375C-489C-9C89-CFD146E6BE25}" destId="{69D1987E-F7C2-4C36-BE26-9503DB9E6C6E}" srcOrd="1" destOrd="0" presId="urn:microsoft.com/office/officeart/2005/8/layout/process2"/>
    <dgm:cxn modelId="{9283ECE6-9E66-453A-88E9-92ED7F6EFA3D}" type="presOf" srcId="{45986DDA-6720-4427-8F8D-938232217B2F}" destId="{52CAC737-D3E7-4A48-9769-338BDF21962F}" srcOrd="0" destOrd="0" presId="urn:microsoft.com/office/officeart/2005/8/layout/process2"/>
    <dgm:cxn modelId="{E13A1A8C-ECCC-40CB-B15E-F466294895B9}" srcId="{5D6A2306-4F3F-4031-B6B3-20B45D3A22DC}" destId="{25264437-D731-4B79-BED7-3D66E1D44DCF}" srcOrd="5" destOrd="0" parTransId="{5F704E3B-3AD1-40E4-B323-D8895607E322}" sibTransId="{594CF582-61E2-4358-9A20-F612493AF5B9}"/>
    <dgm:cxn modelId="{852D6B2C-ED46-4114-9228-5D277C6461F6}" type="presOf" srcId="{0807CDA0-FADA-4D35-9DBE-01D11EA7581D}" destId="{3FBDE9D7-0C99-4FE8-B91D-34C1D8F0CE5A}" srcOrd="1" destOrd="0" presId="urn:microsoft.com/office/officeart/2005/8/layout/process2"/>
    <dgm:cxn modelId="{231F25D0-6368-4129-816F-83B2AAED8F40}" type="presParOf" srcId="{257A94A9-DB51-4C5C-B342-F4E112A2964A}" destId="{EADFE9D8-6290-43E7-95A0-379A50D52737}" srcOrd="0" destOrd="0" presId="urn:microsoft.com/office/officeart/2005/8/layout/process2"/>
    <dgm:cxn modelId="{7C3D6302-8F56-47FF-8644-CF26A3533054}" type="presParOf" srcId="{257A94A9-DB51-4C5C-B342-F4E112A2964A}" destId="{248DBEF6-F317-4441-8C91-DABD5EF3EC71}" srcOrd="1" destOrd="0" presId="urn:microsoft.com/office/officeart/2005/8/layout/process2"/>
    <dgm:cxn modelId="{CFE8D119-77B3-462E-AFA8-995DB4478C9C}" type="presParOf" srcId="{248DBEF6-F317-4441-8C91-DABD5EF3EC71}" destId="{69D1987E-F7C2-4C36-BE26-9503DB9E6C6E}" srcOrd="0" destOrd="0" presId="urn:microsoft.com/office/officeart/2005/8/layout/process2"/>
    <dgm:cxn modelId="{1E85D43B-E66F-4262-9A3A-9ACD33C7324F}" type="presParOf" srcId="{257A94A9-DB51-4C5C-B342-F4E112A2964A}" destId="{05BE2CB6-886C-4733-B102-8BE67D5DB139}" srcOrd="2" destOrd="0" presId="urn:microsoft.com/office/officeart/2005/8/layout/process2"/>
    <dgm:cxn modelId="{7A12B988-6BBE-4108-9774-15B68CBD8C24}" type="presParOf" srcId="{257A94A9-DB51-4C5C-B342-F4E112A2964A}" destId="{469F0AE3-B7E9-49C8-8871-4DA063EAAE02}" srcOrd="3" destOrd="0" presId="urn:microsoft.com/office/officeart/2005/8/layout/process2"/>
    <dgm:cxn modelId="{4651C165-C7D9-413F-B079-2A8CD2E48568}" type="presParOf" srcId="{469F0AE3-B7E9-49C8-8871-4DA063EAAE02}" destId="{26195563-167C-4B49-9B99-AA13E2BF1185}" srcOrd="0" destOrd="0" presId="urn:microsoft.com/office/officeart/2005/8/layout/process2"/>
    <dgm:cxn modelId="{54D3A36A-25BA-4A38-A22A-AE90D5325395}" type="presParOf" srcId="{257A94A9-DB51-4C5C-B342-F4E112A2964A}" destId="{034C3040-0E7E-4681-94A7-38CE98604185}" srcOrd="4" destOrd="0" presId="urn:microsoft.com/office/officeart/2005/8/layout/process2"/>
    <dgm:cxn modelId="{85B3F76A-5642-4E64-A38B-C39F8030AD80}" type="presParOf" srcId="{257A94A9-DB51-4C5C-B342-F4E112A2964A}" destId="{59078056-93D3-40A8-BFC6-50F7B268A328}" srcOrd="5" destOrd="0" presId="urn:microsoft.com/office/officeart/2005/8/layout/process2"/>
    <dgm:cxn modelId="{54784FB8-308E-4E3F-B959-80C9E6CCF333}" type="presParOf" srcId="{59078056-93D3-40A8-BFC6-50F7B268A328}" destId="{BBA91443-A1EA-4F3C-AE1A-C6B80D95AA8C}" srcOrd="0" destOrd="0" presId="urn:microsoft.com/office/officeart/2005/8/layout/process2"/>
    <dgm:cxn modelId="{6F3D338D-7156-4DC6-89A7-2509D7B3C183}" type="presParOf" srcId="{257A94A9-DB51-4C5C-B342-F4E112A2964A}" destId="{B9C063D4-6C65-4DA8-B19C-885C6F979C82}" srcOrd="6" destOrd="0" presId="urn:microsoft.com/office/officeart/2005/8/layout/process2"/>
    <dgm:cxn modelId="{32D9B344-3A2A-44EC-A3C3-4A9675EDEADB}" type="presParOf" srcId="{257A94A9-DB51-4C5C-B342-F4E112A2964A}" destId="{ABA0B70B-59BB-4BC2-B3A0-9174CA8513BB}" srcOrd="7" destOrd="0" presId="urn:microsoft.com/office/officeart/2005/8/layout/process2"/>
    <dgm:cxn modelId="{52EE32CD-1F7B-42B5-ADBA-39A751ADEEC7}" type="presParOf" srcId="{ABA0B70B-59BB-4BC2-B3A0-9174CA8513BB}" destId="{3FBDE9D7-0C99-4FE8-B91D-34C1D8F0CE5A}" srcOrd="0" destOrd="0" presId="urn:microsoft.com/office/officeart/2005/8/layout/process2"/>
    <dgm:cxn modelId="{60E0C03E-8B21-4323-ACBE-24C0C05B9B9F}" type="presParOf" srcId="{257A94A9-DB51-4C5C-B342-F4E112A2964A}" destId="{4EDFAB25-BD01-41BA-9FD1-99C73CDCE5FB}" srcOrd="8" destOrd="0" presId="urn:microsoft.com/office/officeart/2005/8/layout/process2"/>
    <dgm:cxn modelId="{9E0D7B00-A290-4965-BEAA-4E6CEAE96466}" type="presParOf" srcId="{257A94A9-DB51-4C5C-B342-F4E112A2964A}" destId="{180FE616-99CD-41AA-BBE3-998421F3785D}" srcOrd="9" destOrd="0" presId="urn:microsoft.com/office/officeart/2005/8/layout/process2"/>
    <dgm:cxn modelId="{3DA3D474-8B53-434D-BCA4-ABB7C05A64E3}" type="presParOf" srcId="{180FE616-99CD-41AA-BBE3-998421F3785D}" destId="{C9A8CC37-14A2-4001-B47A-98F188BE57E2}" srcOrd="0" destOrd="0" presId="urn:microsoft.com/office/officeart/2005/8/layout/process2"/>
    <dgm:cxn modelId="{CECFAF0F-5104-4756-B57E-7BDE39051F7A}" type="presParOf" srcId="{257A94A9-DB51-4C5C-B342-F4E112A2964A}" destId="{C0489EEB-290E-47ED-96B4-21C7B951393F}" srcOrd="10" destOrd="0" presId="urn:microsoft.com/office/officeart/2005/8/layout/process2"/>
    <dgm:cxn modelId="{97B3EB87-7AFE-4B72-AD8B-1350B5996E72}" type="presParOf" srcId="{257A94A9-DB51-4C5C-B342-F4E112A2964A}" destId="{19241F11-56C0-42C9-A754-DC224810B1C1}" srcOrd="11" destOrd="0" presId="urn:microsoft.com/office/officeart/2005/8/layout/process2"/>
    <dgm:cxn modelId="{53257D5F-F20F-43E8-9072-3DB2B506B73C}" type="presParOf" srcId="{19241F11-56C0-42C9-A754-DC224810B1C1}" destId="{C921DB60-B87D-487B-8811-FE80F2CA4AC8}" srcOrd="0" destOrd="0" presId="urn:microsoft.com/office/officeart/2005/8/layout/process2"/>
    <dgm:cxn modelId="{96542768-D5A9-46B5-B372-4C9715043472}" type="presParOf" srcId="{257A94A9-DB51-4C5C-B342-F4E112A2964A}" destId="{52CAC737-D3E7-4A48-9769-338BDF21962F}" srcOrd="12"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A388F-F855-4706-8317-6EF0F023ABB0}">
      <dsp:nvSpPr>
        <dsp:cNvPr id="0" name=""/>
        <dsp:cNvSpPr/>
      </dsp:nvSpPr>
      <dsp:spPr>
        <a:xfrm>
          <a:off x="0" y="468000"/>
          <a:ext cx="3366960" cy="93600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de-DE" sz="2000" b="1" kern="1200" dirty="0" smtClean="0">
              <a:latin typeface="Arial" pitchFamily="34" charset="0"/>
              <a:cs typeface="Arial" pitchFamily="34" charset="0"/>
            </a:rPr>
            <a:t>Janus Methanol AG</a:t>
          </a:r>
          <a:endParaRPr lang="de-DE" sz="2000" b="1" kern="1200" dirty="0">
            <a:latin typeface="Arial" pitchFamily="34" charset="0"/>
            <a:cs typeface="Arial" pitchFamily="34" charset="0"/>
          </a:endParaRPr>
        </a:p>
      </dsp:txBody>
      <dsp:txXfrm>
        <a:off x="0" y="468000"/>
        <a:ext cx="3366960" cy="936000"/>
      </dsp:txXfrm>
    </dsp:sp>
    <dsp:sp modelId="{06E6CA98-60E6-40EF-A8F4-22CB0ADD3FDF}">
      <dsp:nvSpPr>
        <dsp:cNvPr id="0" name=""/>
        <dsp:cNvSpPr/>
      </dsp:nvSpPr>
      <dsp:spPr>
        <a:xfrm>
          <a:off x="3366960" y="891000"/>
          <a:ext cx="754111" cy="90000"/>
        </a:xfrm>
        <a:custGeom>
          <a:avLst/>
          <a:gdLst/>
          <a:ahLst/>
          <a:cxnLst/>
          <a:rect l="0" t="0" r="0" b="0"/>
          <a:pathLst>
            <a:path>
              <a:moveTo>
                <a:pt x="0" y="45000"/>
              </a:moveTo>
              <a:lnTo>
                <a:pt x="754111" y="450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DE" sz="500" kern="1200"/>
        </a:p>
      </dsp:txBody>
      <dsp:txXfrm>
        <a:off x="3725163" y="917147"/>
        <a:ext cx="37705" cy="37705"/>
      </dsp:txXfrm>
    </dsp:sp>
    <dsp:sp modelId="{B02A888D-41D7-4873-BF99-43E4FF5F2BB8}">
      <dsp:nvSpPr>
        <dsp:cNvPr id="0" name=""/>
        <dsp:cNvSpPr/>
      </dsp:nvSpPr>
      <dsp:spPr>
        <a:xfrm>
          <a:off x="4121071" y="468000"/>
          <a:ext cx="3366960" cy="93600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tabLst/>
          </a:pPr>
          <a:r>
            <a:rPr lang="de-DE" sz="2000" b="1" kern="1200" dirty="0" smtClean="0">
              <a:latin typeface="Arial" pitchFamily="34" charset="0"/>
              <a:cs typeface="Arial" pitchFamily="34" charset="0"/>
            </a:rPr>
            <a:t>GigaMethanol B.V.</a:t>
          </a:r>
          <a:endParaRPr lang="de-DE" sz="2000" b="1" kern="1200" dirty="0">
            <a:latin typeface="Arial" pitchFamily="34" charset="0"/>
            <a:cs typeface="Arial" pitchFamily="34" charset="0"/>
          </a:endParaRPr>
        </a:p>
      </dsp:txBody>
      <dsp:txXfrm>
        <a:off x="4121071" y="468000"/>
        <a:ext cx="3366960" cy="936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15D35-6633-453B-BA1D-90D7B3215719}">
      <dsp:nvSpPr>
        <dsp:cNvPr id="0" name=""/>
        <dsp:cNvSpPr/>
      </dsp:nvSpPr>
      <dsp:spPr>
        <a:xfrm>
          <a:off x="1221588" y="1362"/>
          <a:ext cx="2131508" cy="5753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E" sz="1800" kern="1200" noProof="0" dirty="0" smtClean="0">
              <a:latin typeface="Arial" pitchFamily="34" charset="0"/>
              <a:cs typeface="Arial" pitchFamily="34" charset="0"/>
            </a:rPr>
            <a:t>Natural Gas</a:t>
          </a:r>
          <a:endParaRPr lang="en-IE" sz="1800" kern="1200" noProof="0" dirty="0">
            <a:latin typeface="Arial" pitchFamily="34" charset="0"/>
            <a:cs typeface="Arial" pitchFamily="34" charset="0"/>
          </a:endParaRPr>
        </a:p>
      </dsp:txBody>
      <dsp:txXfrm>
        <a:off x="1238440" y="18214"/>
        <a:ext cx="2097804" cy="541656"/>
      </dsp:txXfrm>
    </dsp:sp>
    <dsp:sp modelId="{F0F89CBA-111A-443C-9D76-8F2D2A88201A}">
      <dsp:nvSpPr>
        <dsp:cNvPr id="0" name=""/>
        <dsp:cNvSpPr/>
      </dsp:nvSpPr>
      <dsp:spPr>
        <a:xfrm rot="5400000">
          <a:off x="2205767" y="509168"/>
          <a:ext cx="163151" cy="422791"/>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IE" sz="1800" kern="1200" noProof="0">
            <a:latin typeface="Arial" pitchFamily="34" charset="0"/>
            <a:cs typeface="Arial" pitchFamily="34" charset="0"/>
          </a:endParaRPr>
        </a:p>
      </dsp:txBody>
      <dsp:txXfrm rot="-5400000">
        <a:off x="2160506" y="638988"/>
        <a:ext cx="253675" cy="114206"/>
      </dsp:txXfrm>
    </dsp:sp>
    <dsp:sp modelId="{05BE2CB6-886C-4733-B102-8BE67D5DB139}">
      <dsp:nvSpPr>
        <dsp:cNvPr id="0" name=""/>
        <dsp:cNvSpPr/>
      </dsp:nvSpPr>
      <dsp:spPr>
        <a:xfrm>
          <a:off x="1221588" y="864403"/>
          <a:ext cx="2131508" cy="5753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E" sz="1800" kern="1200" noProof="0" dirty="0" err="1" smtClean="0">
              <a:latin typeface="Arial" pitchFamily="34" charset="0"/>
              <a:cs typeface="Arial" pitchFamily="34" charset="0"/>
            </a:rPr>
            <a:t>Syngas</a:t>
          </a:r>
          <a:r>
            <a:rPr lang="en-IE" sz="1800" kern="1200" noProof="0" dirty="0" smtClean="0">
              <a:latin typeface="Arial" pitchFamily="34" charset="0"/>
              <a:cs typeface="Arial" pitchFamily="34" charset="0"/>
            </a:rPr>
            <a:t/>
          </a:r>
          <a:br>
            <a:rPr lang="en-IE" sz="1800" kern="1200" noProof="0" dirty="0" smtClean="0">
              <a:latin typeface="Arial" pitchFamily="34" charset="0"/>
              <a:cs typeface="Arial" pitchFamily="34" charset="0"/>
            </a:rPr>
          </a:br>
          <a:r>
            <a:rPr lang="en-IE" sz="1800" kern="1200" noProof="0" dirty="0" smtClean="0">
              <a:latin typeface="Arial" pitchFamily="34" charset="0"/>
              <a:cs typeface="Arial" pitchFamily="34" charset="0"/>
            </a:rPr>
            <a:t>Production</a:t>
          </a:r>
          <a:endParaRPr lang="en-IE" sz="1800" kern="1200" noProof="0" dirty="0">
            <a:latin typeface="Arial" pitchFamily="34" charset="0"/>
            <a:cs typeface="Arial" pitchFamily="34" charset="0"/>
          </a:endParaRPr>
        </a:p>
      </dsp:txBody>
      <dsp:txXfrm>
        <a:off x="1238440" y="881255"/>
        <a:ext cx="2097804" cy="541656"/>
      </dsp:txXfrm>
    </dsp:sp>
    <dsp:sp modelId="{469F0AE3-B7E9-49C8-8871-4DA063EAAE02}">
      <dsp:nvSpPr>
        <dsp:cNvPr id="0" name=""/>
        <dsp:cNvSpPr/>
      </dsp:nvSpPr>
      <dsp:spPr>
        <a:xfrm rot="5400000">
          <a:off x="2204713" y="1372209"/>
          <a:ext cx="165259" cy="422791"/>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IE" sz="1800" kern="1200" noProof="0">
            <a:latin typeface="Arial" pitchFamily="34" charset="0"/>
            <a:cs typeface="Arial" pitchFamily="34" charset="0"/>
          </a:endParaRPr>
        </a:p>
      </dsp:txBody>
      <dsp:txXfrm rot="-5400000">
        <a:off x="2160505" y="1500975"/>
        <a:ext cx="253675" cy="115681"/>
      </dsp:txXfrm>
    </dsp:sp>
    <dsp:sp modelId="{034C3040-0E7E-4681-94A7-38CE98604185}">
      <dsp:nvSpPr>
        <dsp:cNvPr id="0" name=""/>
        <dsp:cNvSpPr/>
      </dsp:nvSpPr>
      <dsp:spPr>
        <a:xfrm>
          <a:off x="1221588" y="1727445"/>
          <a:ext cx="2131508" cy="5753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E" sz="1800" kern="1200" noProof="0" dirty="0" smtClean="0">
              <a:latin typeface="Arial" pitchFamily="34" charset="0"/>
              <a:cs typeface="Arial" pitchFamily="34" charset="0"/>
            </a:rPr>
            <a:t>CO</a:t>
          </a:r>
          <a:r>
            <a:rPr lang="en-IE" sz="1800" kern="1200" baseline="-25000" noProof="0" dirty="0" smtClean="0">
              <a:latin typeface="Arial" pitchFamily="34" charset="0"/>
              <a:cs typeface="Arial" pitchFamily="34" charset="0"/>
            </a:rPr>
            <a:t>2</a:t>
          </a:r>
          <a:r>
            <a:rPr lang="en-IE" sz="1800" kern="1200" noProof="0" dirty="0" smtClean="0">
              <a:latin typeface="Arial" pitchFamily="34" charset="0"/>
              <a:cs typeface="Arial" pitchFamily="34" charset="0"/>
            </a:rPr>
            <a:t> Washing</a:t>
          </a:r>
          <a:endParaRPr lang="en-IE" sz="1800" kern="1200" noProof="0" dirty="0">
            <a:latin typeface="Arial" pitchFamily="34" charset="0"/>
            <a:cs typeface="Arial" pitchFamily="34" charset="0"/>
          </a:endParaRPr>
        </a:p>
      </dsp:txBody>
      <dsp:txXfrm>
        <a:off x="1238440" y="1744297"/>
        <a:ext cx="2097804" cy="541656"/>
      </dsp:txXfrm>
    </dsp:sp>
    <dsp:sp modelId="{59078056-93D3-40A8-BFC6-50F7B268A328}">
      <dsp:nvSpPr>
        <dsp:cNvPr id="0" name=""/>
        <dsp:cNvSpPr/>
      </dsp:nvSpPr>
      <dsp:spPr>
        <a:xfrm rot="5400000">
          <a:off x="2203658" y="2235250"/>
          <a:ext cx="167369" cy="422791"/>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IE" sz="1800" kern="1200" noProof="0">
            <a:latin typeface="Arial" pitchFamily="34" charset="0"/>
            <a:cs typeface="Arial" pitchFamily="34" charset="0"/>
          </a:endParaRPr>
        </a:p>
      </dsp:txBody>
      <dsp:txXfrm rot="-5400000">
        <a:off x="2160506" y="2362961"/>
        <a:ext cx="253675" cy="117158"/>
      </dsp:txXfrm>
    </dsp:sp>
    <dsp:sp modelId="{B9C063D4-6C65-4DA8-B19C-885C6F979C82}">
      <dsp:nvSpPr>
        <dsp:cNvPr id="0" name=""/>
        <dsp:cNvSpPr/>
      </dsp:nvSpPr>
      <dsp:spPr>
        <a:xfrm>
          <a:off x="1221588" y="2590486"/>
          <a:ext cx="2131508" cy="5753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E" sz="1800" kern="1200" noProof="0" dirty="0" smtClean="0">
              <a:latin typeface="Arial" pitchFamily="34" charset="0"/>
              <a:cs typeface="Arial" pitchFamily="34" charset="0"/>
            </a:rPr>
            <a:t>FT Synthesis</a:t>
          </a:r>
          <a:endParaRPr lang="en-IE" sz="1800" kern="1200" noProof="0" dirty="0">
            <a:latin typeface="Arial" pitchFamily="34" charset="0"/>
            <a:cs typeface="Arial" pitchFamily="34" charset="0"/>
          </a:endParaRPr>
        </a:p>
      </dsp:txBody>
      <dsp:txXfrm>
        <a:off x="1238440" y="2607338"/>
        <a:ext cx="2097804" cy="541656"/>
      </dsp:txXfrm>
    </dsp:sp>
    <dsp:sp modelId="{ABA0B70B-59BB-4BC2-B3A0-9174CA8513BB}">
      <dsp:nvSpPr>
        <dsp:cNvPr id="0" name=""/>
        <dsp:cNvSpPr/>
      </dsp:nvSpPr>
      <dsp:spPr>
        <a:xfrm rot="5400000">
          <a:off x="2202604" y="3098292"/>
          <a:ext cx="169477" cy="422791"/>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IE" sz="1800" kern="1200" noProof="0">
            <a:latin typeface="Arial" pitchFamily="34" charset="0"/>
            <a:cs typeface="Arial" pitchFamily="34" charset="0"/>
          </a:endParaRPr>
        </a:p>
      </dsp:txBody>
      <dsp:txXfrm rot="-5400000">
        <a:off x="2160506" y="3224949"/>
        <a:ext cx="253675" cy="118634"/>
      </dsp:txXfrm>
    </dsp:sp>
    <dsp:sp modelId="{4EDFAB25-BD01-41BA-9FD1-99C73CDCE5FB}">
      <dsp:nvSpPr>
        <dsp:cNvPr id="0" name=""/>
        <dsp:cNvSpPr/>
      </dsp:nvSpPr>
      <dsp:spPr>
        <a:xfrm>
          <a:off x="1221588" y="3453528"/>
          <a:ext cx="2131508" cy="5753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E" sz="1800" kern="1200" noProof="0" dirty="0" smtClean="0">
              <a:latin typeface="Arial" pitchFamily="34" charset="0"/>
              <a:cs typeface="Arial" pitchFamily="34" charset="0"/>
            </a:rPr>
            <a:t>Hydrogenation</a:t>
          </a:r>
          <a:endParaRPr lang="en-IE" sz="1800" kern="1200" noProof="0" dirty="0">
            <a:latin typeface="Arial" pitchFamily="34" charset="0"/>
            <a:cs typeface="Arial" pitchFamily="34" charset="0"/>
          </a:endParaRPr>
        </a:p>
      </dsp:txBody>
      <dsp:txXfrm>
        <a:off x="1238440" y="3470380"/>
        <a:ext cx="2097804" cy="541656"/>
      </dsp:txXfrm>
    </dsp:sp>
    <dsp:sp modelId="{180FE616-99CD-41AA-BBE3-998421F3785D}">
      <dsp:nvSpPr>
        <dsp:cNvPr id="0" name=""/>
        <dsp:cNvSpPr/>
      </dsp:nvSpPr>
      <dsp:spPr>
        <a:xfrm rot="5400000">
          <a:off x="2201548" y="3961333"/>
          <a:ext cx="171587" cy="422791"/>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IE" sz="1800" kern="1200" noProof="0">
            <a:latin typeface="Arial" pitchFamily="34" charset="0"/>
            <a:cs typeface="Arial" pitchFamily="34" charset="0"/>
          </a:endParaRPr>
        </a:p>
      </dsp:txBody>
      <dsp:txXfrm rot="-5400000">
        <a:off x="2160504" y="4086935"/>
        <a:ext cx="253675" cy="120111"/>
      </dsp:txXfrm>
    </dsp:sp>
    <dsp:sp modelId="{145D6240-9AFB-4B3C-90F7-7B39249AF81B}">
      <dsp:nvSpPr>
        <dsp:cNvPr id="0" name=""/>
        <dsp:cNvSpPr/>
      </dsp:nvSpPr>
      <dsp:spPr>
        <a:xfrm>
          <a:off x="1221588" y="4316569"/>
          <a:ext cx="2131508" cy="5753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E" sz="1800" kern="1200" noProof="0" dirty="0" smtClean="0">
              <a:latin typeface="Arial" pitchFamily="34" charset="0"/>
              <a:cs typeface="Arial" pitchFamily="34" charset="0"/>
            </a:rPr>
            <a:t>Product Separation</a:t>
          </a:r>
          <a:endParaRPr lang="en-IE" sz="1800" kern="1200" noProof="0" dirty="0">
            <a:latin typeface="Arial" pitchFamily="34" charset="0"/>
            <a:cs typeface="Arial" pitchFamily="34" charset="0"/>
          </a:endParaRPr>
        </a:p>
      </dsp:txBody>
      <dsp:txXfrm>
        <a:off x="1238440" y="4333421"/>
        <a:ext cx="2097804" cy="541656"/>
      </dsp:txXfrm>
    </dsp:sp>
    <dsp:sp modelId="{71003C8C-881A-4550-93D6-F94D0B152A04}">
      <dsp:nvSpPr>
        <dsp:cNvPr id="0" name=""/>
        <dsp:cNvSpPr/>
      </dsp:nvSpPr>
      <dsp:spPr>
        <a:xfrm rot="5400000">
          <a:off x="2200493" y="4824375"/>
          <a:ext cx="173697" cy="422791"/>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IE" sz="1800" kern="1200" noProof="0">
            <a:latin typeface="Arial" pitchFamily="34" charset="0"/>
            <a:cs typeface="Arial" pitchFamily="34" charset="0"/>
          </a:endParaRPr>
        </a:p>
      </dsp:txBody>
      <dsp:txXfrm rot="-5400000">
        <a:off x="2160505" y="4948922"/>
        <a:ext cx="253675" cy="121588"/>
      </dsp:txXfrm>
    </dsp:sp>
    <dsp:sp modelId="{52CAC737-D3E7-4A48-9769-338BDF21962F}">
      <dsp:nvSpPr>
        <dsp:cNvPr id="0" name=""/>
        <dsp:cNvSpPr/>
      </dsp:nvSpPr>
      <dsp:spPr>
        <a:xfrm>
          <a:off x="1221588" y="5179610"/>
          <a:ext cx="2131508" cy="5753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000" tIns="68580" rIns="18000" bIns="68580" numCol="1" spcCol="1270" anchor="ctr" anchorCtr="0">
          <a:noAutofit/>
        </a:bodyPr>
        <a:lstStyle/>
        <a:p>
          <a:pPr lvl="0" algn="l" defTabSz="800100">
            <a:lnSpc>
              <a:spcPct val="90000"/>
            </a:lnSpc>
            <a:spcBef>
              <a:spcPct val="0"/>
            </a:spcBef>
            <a:spcAft>
              <a:spcPct val="35000"/>
            </a:spcAft>
            <a:tabLst>
              <a:tab pos="987425" algn="l"/>
            </a:tabLst>
          </a:pPr>
          <a:r>
            <a:rPr lang="en-IE" sz="1800" kern="1200" noProof="0" dirty="0" smtClean="0">
              <a:latin typeface="Arial" pitchFamily="34" charset="0"/>
              <a:cs typeface="Arial" pitchFamily="34" charset="0"/>
            </a:rPr>
            <a:t>* Diesel 	*Gasoline</a:t>
          </a:r>
        </a:p>
        <a:p>
          <a:pPr lvl="0" algn="l" defTabSz="800100">
            <a:lnSpc>
              <a:spcPct val="90000"/>
            </a:lnSpc>
            <a:spcBef>
              <a:spcPct val="0"/>
            </a:spcBef>
            <a:spcAft>
              <a:spcPct val="35000"/>
            </a:spcAft>
          </a:pPr>
          <a:r>
            <a:rPr lang="en-IE" sz="1800" kern="1200" noProof="0" dirty="0" smtClean="0">
              <a:latin typeface="Arial" pitchFamily="34" charset="0"/>
              <a:cs typeface="Arial" pitchFamily="34" charset="0"/>
            </a:rPr>
            <a:t>* Naphtha   * etc.</a:t>
          </a:r>
          <a:endParaRPr lang="en-IE" sz="1800" kern="1200" noProof="0" dirty="0">
            <a:latin typeface="Arial" pitchFamily="34" charset="0"/>
            <a:cs typeface="Arial" pitchFamily="34" charset="0"/>
          </a:endParaRPr>
        </a:p>
      </dsp:txBody>
      <dsp:txXfrm>
        <a:off x="1238440" y="5196462"/>
        <a:ext cx="2097804" cy="5416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FE9D8-6290-43E7-95A0-379A50D52737}">
      <dsp:nvSpPr>
        <dsp:cNvPr id="0" name=""/>
        <dsp:cNvSpPr/>
      </dsp:nvSpPr>
      <dsp:spPr>
        <a:xfrm>
          <a:off x="1224049" y="3515"/>
          <a:ext cx="2127304" cy="5753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smtClean="0">
              <a:latin typeface="Arial" pitchFamily="34" charset="0"/>
              <a:cs typeface="Arial" pitchFamily="34" charset="0"/>
            </a:rPr>
            <a:t>Natural Gas</a:t>
          </a:r>
          <a:endParaRPr lang="de-DE" sz="1800" kern="1200" dirty="0">
            <a:latin typeface="Arial" pitchFamily="34" charset="0"/>
            <a:cs typeface="Arial" pitchFamily="34" charset="0"/>
          </a:endParaRPr>
        </a:p>
      </dsp:txBody>
      <dsp:txXfrm>
        <a:off x="1240901" y="20367"/>
        <a:ext cx="2093600" cy="541656"/>
      </dsp:txXfrm>
    </dsp:sp>
    <dsp:sp modelId="{248DBEF6-F317-4441-8C91-DABD5EF3EC71}">
      <dsp:nvSpPr>
        <dsp:cNvPr id="0" name=""/>
        <dsp:cNvSpPr/>
      </dsp:nvSpPr>
      <dsp:spPr>
        <a:xfrm rot="5400000">
          <a:off x="2207259" y="541573"/>
          <a:ext cx="160884" cy="359725"/>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de-DE" sz="800" kern="1200"/>
        </a:p>
      </dsp:txBody>
      <dsp:txXfrm rot="-5400000">
        <a:off x="2179784" y="640994"/>
        <a:ext cx="215835" cy="112619"/>
      </dsp:txXfrm>
    </dsp:sp>
    <dsp:sp modelId="{05BE2CB6-886C-4733-B102-8BE67D5DB139}">
      <dsp:nvSpPr>
        <dsp:cNvPr id="0" name=""/>
        <dsp:cNvSpPr/>
      </dsp:nvSpPr>
      <dsp:spPr>
        <a:xfrm>
          <a:off x="1224049" y="863995"/>
          <a:ext cx="2127304" cy="5753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E" sz="1800" kern="1200" noProof="0" dirty="0" err="1" smtClean="0">
              <a:latin typeface="Arial" pitchFamily="34" charset="0"/>
              <a:cs typeface="Arial" pitchFamily="34" charset="0"/>
            </a:rPr>
            <a:t>Syngas</a:t>
          </a:r>
          <a:r>
            <a:rPr lang="en-IE" sz="1800" kern="1200" noProof="0" dirty="0" smtClean="0">
              <a:latin typeface="Arial" pitchFamily="34" charset="0"/>
              <a:cs typeface="Arial" pitchFamily="34" charset="0"/>
            </a:rPr>
            <a:t/>
          </a:r>
          <a:br>
            <a:rPr lang="en-IE" sz="1800" kern="1200" noProof="0" dirty="0" smtClean="0">
              <a:latin typeface="Arial" pitchFamily="34" charset="0"/>
              <a:cs typeface="Arial" pitchFamily="34" charset="0"/>
            </a:rPr>
          </a:br>
          <a:r>
            <a:rPr lang="en-IE" sz="1800" kern="1200" noProof="0" dirty="0" smtClean="0">
              <a:latin typeface="Arial" pitchFamily="34" charset="0"/>
              <a:cs typeface="Arial" pitchFamily="34" charset="0"/>
            </a:rPr>
            <a:t>Production</a:t>
          </a:r>
          <a:endParaRPr lang="en-IE" sz="1800" kern="1200" noProof="0" dirty="0">
            <a:latin typeface="Arial" pitchFamily="34" charset="0"/>
            <a:cs typeface="Arial" pitchFamily="34" charset="0"/>
          </a:endParaRPr>
        </a:p>
      </dsp:txBody>
      <dsp:txXfrm>
        <a:off x="1240901" y="880847"/>
        <a:ext cx="2093600" cy="541656"/>
      </dsp:txXfrm>
    </dsp:sp>
    <dsp:sp modelId="{469F0AE3-B7E9-49C8-8871-4DA063EAAE02}">
      <dsp:nvSpPr>
        <dsp:cNvPr id="0" name=""/>
        <dsp:cNvSpPr/>
      </dsp:nvSpPr>
      <dsp:spPr>
        <a:xfrm rot="5400000">
          <a:off x="2205807" y="1405466"/>
          <a:ext cx="163787" cy="355434"/>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IE" sz="1800" kern="1200" noProof="0">
            <a:latin typeface="Arial" pitchFamily="34" charset="0"/>
            <a:cs typeface="Arial" pitchFamily="34" charset="0"/>
          </a:endParaRPr>
        </a:p>
      </dsp:txBody>
      <dsp:txXfrm rot="-5400000">
        <a:off x="2181071" y="1501289"/>
        <a:ext cx="213260" cy="114651"/>
      </dsp:txXfrm>
    </dsp:sp>
    <dsp:sp modelId="{034C3040-0E7E-4681-94A7-38CE98604185}">
      <dsp:nvSpPr>
        <dsp:cNvPr id="0" name=""/>
        <dsp:cNvSpPr/>
      </dsp:nvSpPr>
      <dsp:spPr>
        <a:xfrm>
          <a:off x="1224049" y="1727010"/>
          <a:ext cx="2127304" cy="5753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E" sz="1800" kern="1200" noProof="0" dirty="0" err="1" smtClean="0">
              <a:latin typeface="Arial" pitchFamily="34" charset="0"/>
              <a:cs typeface="Arial" pitchFamily="34" charset="0"/>
            </a:rPr>
            <a:t>MeOH</a:t>
          </a:r>
          <a:r>
            <a:rPr lang="en-IE" sz="1800" kern="1200" noProof="0" dirty="0" smtClean="0">
              <a:latin typeface="Arial" pitchFamily="34" charset="0"/>
              <a:cs typeface="Arial" pitchFamily="34" charset="0"/>
            </a:rPr>
            <a:t> Synthesis</a:t>
          </a:r>
          <a:endParaRPr lang="en-IE" sz="1800" kern="1200" noProof="0" dirty="0">
            <a:latin typeface="Arial" pitchFamily="34" charset="0"/>
            <a:cs typeface="Arial" pitchFamily="34" charset="0"/>
          </a:endParaRPr>
        </a:p>
      </dsp:txBody>
      <dsp:txXfrm>
        <a:off x="1240901" y="1743862"/>
        <a:ext cx="2093600" cy="541656"/>
      </dsp:txXfrm>
    </dsp:sp>
    <dsp:sp modelId="{59078056-93D3-40A8-BFC6-50F7B268A328}">
      <dsp:nvSpPr>
        <dsp:cNvPr id="0" name=""/>
        <dsp:cNvSpPr/>
      </dsp:nvSpPr>
      <dsp:spPr>
        <a:xfrm rot="5400000">
          <a:off x="2204748" y="2270346"/>
          <a:ext cx="165906" cy="351729"/>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IE" sz="1800" kern="1200" noProof="0">
            <a:latin typeface="Arial" pitchFamily="34" charset="0"/>
            <a:cs typeface="Arial" pitchFamily="34" charset="0"/>
          </a:endParaRPr>
        </a:p>
      </dsp:txBody>
      <dsp:txXfrm rot="-5400000">
        <a:off x="2182183" y="2363257"/>
        <a:ext cx="211037" cy="116134"/>
      </dsp:txXfrm>
    </dsp:sp>
    <dsp:sp modelId="{B9C063D4-6C65-4DA8-B19C-885C6F979C82}">
      <dsp:nvSpPr>
        <dsp:cNvPr id="0" name=""/>
        <dsp:cNvSpPr/>
      </dsp:nvSpPr>
      <dsp:spPr>
        <a:xfrm>
          <a:off x="1224049" y="2590051"/>
          <a:ext cx="2127304" cy="5753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E" sz="1800" kern="1200" noProof="0" dirty="0" smtClean="0">
              <a:latin typeface="Arial" pitchFamily="34" charset="0"/>
              <a:cs typeface="Arial" pitchFamily="34" charset="0"/>
            </a:rPr>
            <a:t>Distillation</a:t>
          </a:r>
          <a:endParaRPr lang="en-IE" sz="1800" kern="1200" noProof="0" dirty="0">
            <a:latin typeface="Arial" pitchFamily="34" charset="0"/>
            <a:cs typeface="Arial" pitchFamily="34" charset="0"/>
          </a:endParaRPr>
        </a:p>
      </dsp:txBody>
      <dsp:txXfrm>
        <a:off x="1240901" y="2606903"/>
        <a:ext cx="2093600" cy="541656"/>
      </dsp:txXfrm>
    </dsp:sp>
    <dsp:sp modelId="{ABA0B70B-59BB-4BC2-B3A0-9174CA8513BB}">
      <dsp:nvSpPr>
        <dsp:cNvPr id="0" name=""/>
        <dsp:cNvSpPr/>
      </dsp:nvSpPr>
      <dsp:spPr>
        <a:xfrm rot="5400000">
          <a:off x="2203675" y="3133366"/>
          <a:ext cx="168052" cy="351729"/>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IE" sz="1800" kern="1200" noProof="0">
            <a:latin typeface="Arial" pitchFamily="34" charset="0"/>
            <a:cs typeface="Arial" pitchFamily="34" charset="0"/>
          </a:endParaRPr>
        </a:p>
      </dsp:txBody>
      <dsp:txXfrm rot="-5400000">
        <a:off x="2182183" y="3225204"/>
        <a:ext cx="211037" cy="117636"/>
      </dsp:txXfrm>
    </dsp:sp>
    <dsp:sp modelId="{4EDFAB25-BD01-41BA-9FD1-99C73CDCE5FB}">
      <dsp:nvSpPr>
        <dsp:cNvPr id="0" name=""/>
        <dsp:cNvSpPr/>
      </dsp:nvSpPr>
      <dsp:spPr>
        <a:xfrm>
          <a:off x="1224049" y="3453050"/>
          <a:ext cx="2127304" cy="5753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E" sz="1800" kern="1200" noProof="0" dirty="0" smtClean="0">
              <a:latin typeface="Arial" pitchFamily="34" charset="0"/>
              <a:cs typeface="Arial" pitchFamily="34" charset="0"/>
            </a:rPr>
            <a:t>MTG Synthesis</a:t>
          </a:r>
          <a:endParaRPr lang="en-IE" sz="1800" kern="1200" noProof="0" dirty="0">
            <a:latin typeface="Arial" pitchFamily="34" charset="0"/>
            <a:cs typeface="Arial" pitchFamily="34" charset="0"/>
          </a:endParaRPr>
        </a:p>
      </dsp:txBody>
      <dsp:txXfrm>
        <a:off x="1240901" y="3469902"/>
        <a:ext cx="2093600" cy="541656"/>
      </dsp:txXfrm>
    </dsp:sp>
    <dsp:sp modelId="{180FE616-99CD-41AA-BBE3-998421F3785D}">
      <dsp:nvSpPr>
        <dsp:cNvPr id="0" name=""/>
        <dsp:cNvSpPr/>
      </dsp:nvSpPr>
      <dsp:spPr>
        <a:xfrm rot="5381893">
          <a:off x="1764015" y="4427567"/>
          <a:ext cx="1036864" cy="34601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IE" sz="1800" kern="1200" noProof="0">
            <a:latin typeface="Arial" pitchFamily="34" charset="0"/>
            <a:cs typeface="Arial" pitchFamily="34" charset="0"/>
          </a:endParaRPr>
        </a:p>
      </dsp:txBody>
      <dsp:txXfrm rot="-5400000">
        <a:off x="2178368" y="4082145"/>
        <a:ext cx="207610" cy="933059"/>
      </dsp:txXfrm>
    </dsp:sp>
    <dsp:sp modelId="{C0489EEB-290E-47ED-96B4-21C7B951393F}">
      <dsp:nvSpPr>
        <dsp:cNvPr id="0" name=""/>
        <dsp:cNvSpPr/>
      </dsp:nvSpPr>
      <dsp:spPr>
        <a:xfrm>
          <a:off x="1213540" y="4315359"/>
          <a:ext cx="2127304" cy="575360"/>
        </a:xfrm>
        <a:prstGeom prst="roundRect">
          <a:avLst>
            <a:gd name="adj" fmla="val 10000"/>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err="1" smtClean="0">
              <a:solidFill>
                <a:schemeClr val="bg1"/>
              </a:solidFill>
              <a:latin typeface="Arial" pitchFamily="34" charset="0"/>
              <a:cs typeface="Arial" pitchFamily="34" charset="0"/>
            </a:rPr>
            <a:t>Product</a:t>
          </a:r>
          <a:r>
            <a:rPr lang="de-DE" sz="1800" kern="1200" dirty="0" smtClean="0">
              <a:solidFill>
                <a:schemeClr val="bg1"/>
              </a:solidFill>
              <a:latin typeface="Arial" pitchFamily="34" charset="0"/>
              <a:cs typeface="Arial" pitchFamily="34" charset="0"/>
            </a:rPr>
            <a:t>      S        e</a:t>
          </a:r>
          <a:endParaRPr lang="de-DE" sz="1800" kern="1200" dirty="0">
            <a:solidFill>
              <a:schemeClr val="bg1"/>
            </a:solidFill>
            <a:latin typeface="Arial" pitchFamily="34" charset="0"/>
            <a:cs typeface="Arial" pitchFamily="34" charset="0"/>
          </a:endParaRPr>
        </a:p>
      </dsp:txBody>
      <dsp:txXfrm>
        <a:off x="1230392" y="4332211"/>
        <a:ext cx="2093600" cy="541656"/>
      </dsp:txXfrm>
    </dsp:sp>
    <dsp:sp modelId="{19241F11-56C0-42C9-A754-DC224810B1C1}">
      <dsp:nvSpPr>
        <dsp:cNvPr id="0" name=""/>
        <dsp:cNvSpPr/>
      </dsp:nvSpPr>
      <dsp:spPr>
        <a:xfrm rot="5358135">
          <a:off x="679513" y="4740380"/>
          <a:ext cx="215661" cy="258912"/>
        </a:xfrm>
        <a:prstGeom prst="rightArrow">
          <a:avLst>
            <a:gd name="adj1" fmla="val 60000"/>
            <a:gd name="adj2" fmla="val 50000"/>
          </a:avLst>
        </a:prstGeom>
        <a:no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de-DE" sz="1000" kern="1200"/>
        </a:p>
      </dsp:txBody>
      <dsp:txXfrm rot="-5400000">
        <a:off x="709276" y="4762007"/>
        <a:ext cx="155348" cy="150963"/>
      </dsp:txXfrm>
    </dsp:sp>
    <dsp:sp modelId="{52CAC737-D3E7-4A48-9769-338BDF21962F}">
      <dsp:nvSpPr>
        <dsp:cNvPr id="0" name=""/>
        <dsp:cNvSpPr/>
      </dsp:nvSpPr>
      <dsp:spPr>
        <a:xfrm>
          <a:off x="1224049" y="5178248"/>
          <a:ext cx="2127304" cy="5753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tabLst>
              <a:tab pos="1262063" algn="l"/>
            </a:tabLst>
          </a:pPr>
          <a:r>
            <a:rPr lang="en-IE" sz="1800" kern="1200" noProof="0" dirty="0" smtClean="0">
              <a:latin typeface="Arial" pitchFamily="34" charset="0"/>
              <a:cs typeface="Arial" pitchFamily="34" charset="0"/>
            </a:rPr>
            <a:t>* Gasoline	* LPG</a:t>
          </a:r>
        </a:p>
      </dsp:txBody>
      <dsp:txXfrm>
        <a:off x="1240901" y="5195100"/>
        <a:ext cx="2093600" cy="54165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39519" cy="496888"/>
          </a:xfrm>
          <a:prstGeom prst="rect">
            <a:avLst/>
          </a:prstGeom>
        </p:spPr>
        <p:txBody>
          <a:bodyPr vert="horz" lIns="91345" tIns="45673" rIns="91345" bIns="45673" rtlCol="0"/>
          <a:lstStyle>
            <a:lvl1pPr algn="l">
              <a:defRPr sz="1200"/>
            </a:lvl1pPr>
          </a:lstStyle>
          <a:p>
            <a:endParaRPr lang="de-DE"/>
          </a:p>
        </p:txBody>
      </p:sp>
      <p:sp>
        <p:nvSpPr>
          <p:cNvPr id="3" name="Datumsplatzhalter 2"/>
          <p:cNvSpPr>
            <a:spLocks noGrp="1"/>
          </p:cNvSpPr>
          <p:nvPr>
            <p:ph type="dt" sz="quarter" idx="1"/>
          </p:nvPr>
        </p:nvSpPr>
        <p:spPr>
          <a:xfrm>
            <a:off x="3840698" y="0"/>
            <a:ext cx="2939519" cy="496888"/>
          </a:xfrm>
          <a:prstGeom prst="rect">
            <a:avLst/>
          </a:prstGeom>
        </p:spPr>
        <p:txBody>
          <a:bodyPr vert="horz" lIns="91345" tIns="45673" rIns="91345" bIns="45673" rtlCol="0"/>
          <a:lstStyle>
            <a:lvl1pPr algn="r">
              <a:defRPr sz="1200"/>
            </a:lvl1pPr>
          </a:lstStyle>
          <a:p>
            <a:fld id="{81B0A797-6F21-47F7-98E4-2312306EAD69}" type="datetimeFigureOut">
              <a:rPr lang="de-DE" smtClean="0"/>
              <a:pPr/>
              <a:t>24.01.2012</a:t>
            </a:fld>
            <a:endParaRPr lang="de-DE"/>
          </a:p>
        </p:txBody>
      </p:sp>
      <p:sp>
        <p:nvSpPr>
          <p:cNvPr id="4" name="Fußzeilenplatzhalter 3"/>
          <p:cNvSpPr>
            <a:spLocks noGrp="1"/>
          </p:cNvSpPr>
          <p:nvPr>
            <p:ph type="ftr" sz="quarter" idx="2"/>
          </p:nvPr>
        </p:nvSpPr>
        <p:spPr>
          <a:xfrm>
            <a:off x="0" y="9428164"/>
            <a:ext cx="2939519" cy="496887"/>
          </a:xfrm>
          <a:prstGeom prst="rect">
            <a:avLst/>
          </a:prstGeom>
        </p:spPr>
        <p:txBody>
          <a:bodyPr vert="horz" lIns="91345" tIns="45673" rIns="91345" bIns="45673" rtlCol="0" anchor="b"/>
          <a:lstStyle>
            <a:lvl1pPr algn="l">
              <a:defRPr sz="1200"/>
            </a:lvl1pPr>
          </a:lstStyle>
          <a:p>
            <a:endParaRPr lang="de-DE"/>
          </a:p>
        </p:txBody>
      </p:sp>
      <p:sp>
        <p:nvSpPr>
          <p:cNvPr id="5" name="Foliennummernplatzhalter 4"/>
          <p:cNvSpPr>
            <a:spLocks noGrp="1"/>
          </p:cNvSpPr>
          <p:nvPr>
            <p:ph type="sldNum" sz="quarter" idx="3"/>
          </p:nvPr>
        </p:nvSpPr>
        <p:spPr>
          <a:xfrm>
            <a:off x="3840698" y="9428164"/>
            <a:ext cx="2939519" cy="496887"/>
          </a:xfrm>
          <a:prstGeom prst="rect">
            <a:avLst/>
          </a:prstGeom>
        </p:spPr>
        <p:txBody>
          <a:bodyPr vert="horz" lIns="91345" tIns="45673" rIns="91345" bIns="45673" rtlCol="0" anchor="b"/>
          <a:lstStyle>
            <a:lvl1pPr algn="r">
              <a:defRPr sz="1200"/>
            </a:lvl1pPr>
          </a:lstStyle>
          <a:p>
            <a:fld id="{A994EB38-773F-4A1C-8806-BAFFEC77206F}" type="slidenum">
              <a:rPr lang="de-DE" smtClean="0"/>
              <a:pPr/>
              <a:t>‹#›</a:t>
            </a:fld>
            <a:endParaRPr lang="de-DE"/>
          </a:p>
        </p:txBody>
      </p:sp>
    </p:spTree>
    <p:extLst>
      <p:ext uri="{BB962C8B-B14F-4D97-AF65-F5344CB8AC3E}">
        <p14:creationId xmlns:p14="http://schemas.microsoft.com/office/powerpoint/2010/main" val="766210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38780" cy="496332"/>
          </a:xfrm>
          <a:prstGeom prst="rect">
            <a:avLst/>
          </a:prstGeom>
        </p:spPr>
        <p:txBody>
          <a:bodyPr vert="horz" lIns="91345" tIns="45673" rIns="91345" bIns="45673" rtlCol="0"/>
          <a:lstStyle>
            <a:lvl1pPr algn="l">
              <a:defRPr sz="1200"/>
            </a:lvl1pPr>
          </a:lstStyle>
          <a:p>
            <a:endParaRPr lang="en-IE" dirty="0"/>
          </a:p>
        </p:txBody>
      </p:sp>
      <p:sp>
        <p:nvSpPr>
          <p:cNvPr id="3" name="Datumsplatzhalter 2"/>
          <p:cNvSpPr>
            <a:spLocks noGrp="1"/>
          </p:cNvSpPr>
          <p:nvPr>
            <p:ph type="dt" idx="1"/>
          </p:nvPr>
        </p:nvSpPr>
        <p:spPr>
          <a:xfrm>
            <a:off x="3841451" y="1"/>
            <a:ext cx="2938780" cy="496332"/>
          </a:xfrm>
          <a:prstGeom prst="rect">
            <a:avLst/>
          </a:prstGeom>
        </p:spPr>
        <p:txBody>
          <a:bodyPr vert="horz" lIns="91345" tIns="45673" rIns="91345" bIns="45673" rtlCol="0"/>
          <a:lstStyle>
            <a:lvl1pPr algn="r">
              <a:defRPr sz="1200"/>
            </a:lvl1pPr>
          </a:lstStyle>
          <a:p>
            <a:fld id="{490688C3-AA97-4A52-97F4-E83B452D32FD}" type="datetimeFigureOut">
              <a:rPr lang="en-US" smtClean="0"/>
              <a:pPr/>
              <a:t>1/24/2012</a:t>
            </a:fld>
            <a:endParaRPr lang="en-IE" dirty="0"/>
          </a:p>
        </p:txBody>
      </p:sp>
      <p:sp>
        <p:nvSpPr>
          <p:cNvPr id="4" name="Folienbildplatzhalter 3"/>
          <p:cNvSpPr>
            <a:spLocks noGrp="1" noRot="1" noChangeAspect="1"/>
          </p:cNvSpPr>
          <p:nvPr>
            <p:ph type="sldImg" idx="2"/>
          </p:nvPr>
        </p:nvSpPr>
        <p:spPr>
          <a:xfrm>
            <a:off x="909638" y="744538"/>
            <a:ext cx="4962525" cy="3722687"/>
          </a:xfrm>
          <a:prstGeom prst="rect">
            <a:avLst/>
          </a:prstGeom>
          <a:noFill/>
          <a:ln w="12700">
            <a:solidFill>
              <a:prstClr val="black"/>
            </a:solidFill>
          </a:ln>
        </p:spPr>
        <p:txBody>
          <a:bodyPr vert="horz" lIns="91345" tIns="45673" rIns="91345" bIns="45673" rtlCol="0" anchor="ctr"/>
          <a:lstStyle/>
          <a:p>
            <a:endParaRPr lang="en-IE" dirty="0"/>
          </a:p>
        </p:txBody>
      </p:sp>
      <p:sp>
        <p:nvSpPr>
          <p:cNvPr id="5" name="Notizenplatzhalter 4"/>
          <p:cNvSpPr>
            <a:spLocks noGrp="1"/>
          </p:cNvSpPr>
          <p:nvPr>
            <p:ph type="body" sz="quarter" idx="3"/>
          </p:nvPr>
        </p:nvSpPr>
        <p:spPr>
          <a:xfrm>
            <a:off x="678181" y="4715154"/>
            <a:ext cx="5425440" cy="4466987"/>
          </a:xfrm>
          <a:prstGeom prst="rect">
            <a:avLst/>
          </a:prstGeom>
        </p:spPr>
        <p:txBody>
          <a:bodyPr vert="horz" lIns="91345" tIns="45673" rIns="91345" bIns="45673"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IE"/>
          </a:p>
        </p:txBody>
      </p:sp>
      <p:sp>
        <p:nvSpPr>
          <p:cNvPr id="6" name="Fußzeilenplatzhalter 5"/>
          <p:cNvSpPr>
            <a:spLocks noGrp="1"/>
          </p:cNvSpPr>
          <p:nvPr>
            <p:ph type="ftr" sz="quarter" idx="4"/>
          </p:nvPr>
        </p:nvSpPr>
        <p:spPr>
          <a:xfrm>
            <a:off x="1" y="9428584"/>
            <a:ext cx="2938780" cy="496332"/>
          </a:xfrm>
          <a:prstGeom prst="rect">
            <a:avLst/>
          </a:prstGeom>
        </p:spPr>
        <p:txBody>
          <a:bodyPr vert="horz" lIns="91345" tIns="45673" rIns="91345" bIns="45673" rtlCol="0" anchor="b"/>
          <a:lstStyle>
            <a:lvl1pPr algn="l">
              <a:defRPr sz="1200"/>
            </a:lvl1pPr>
          </a:lstStyle>
          <a:p>
            <a:endParaRPr lang="en-IE" dirty="0"/>
          </a:p>
        </p:txBody>
      </p:sp>
      <p:sp>
        <p:nvSpPr>
          <p:cNvPr id="7" name="Foliennummernplatzhalter 6"/>
          <p:cNvSpPr>
            <a:spLocks noGrp="1"/>
          </p:cNvSpPr>
          <p:nvPr>
            <p:ph type="sldNum" sz="quarter" idx="5"/>
          </p:nvPr>
        </p:nvSpPr>
        <p:spPr>
          <a:xfrm>
            <a:off x="3841451" y="9428584"/>
            <a:ext cx="2938780" cy="496332"/>
          </a:xfrm>
          <a:prstGeom prst="rect">
            <a:avLst/>
          </a:prstGeom>
        </p:spPr>
        <p:txBody>
          <a:bodyPr vert="horz" lIns="91345" tIns="45673" rIns="91345" bIns="45673" rtlCol="0" anchor="b"/>
          <a:lstStyle>
            <a:lvl1pPr algn="r">
              <a:defRPr sz="1200"/>
            </a:lvl1pPr>
          </a:lstStyle>
          <a:p>
            <a:fld id="{0870E394-25BA-413B-9B5D-957414A546BB}" type="slidenum">
              <a:rPr lang="en-IE" smtClean="0"/>
              <a:pPr/>
              <a:t>‹#›</a:t>
            </a:fld>
            <a:endParaRPr lang="en-IE" dirty="0"/>
          </a:p>
        </p:txBody>
      </p:sp>
    </p:spTree>
    <p:extLst>
      <p:ext uri="{BB962C8B-B14F-4D97-AF65-F5344CB8AC3E}">
        <p14:creationId xmlns:p14="http://schemas.microsoft.com/office/powerpoint/2010/main" val="508446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870E394-25BA-413B-9B5D-957414A546BB}" type="slidenum">
              <a:rPr lang="en-IE" smtClean="0"/>
              <a:pPr/>
              <a:t>6</a:t>
            </a:fld>
            <a:endParaRPr lang="en-I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870E394-25BA-413B-9B5D-957414A546BB}" type="slidenum">
              <a:rPr lang="en-IE" smtClean="0"/>
              <a:pPr/>
              <a:t>24</a:t>
            </a:fld>
            <a:endParaRPr lang="en-I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870E394-25BA-413B-9B5D-957414A546BB}" type="slidenum">
              <a:rPr lang="en-IE" smtClean="0"/>
              <a:pPr/>
              <a:t>11</a:t>
            </a:fld>
            <a:endParaRPr lang="en-I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870E394-25BA-413B-9B5D-957414A546BB}" type="slidenum">
              <a:rPr lang="en-IE" smtClean="0"/>
              <a:pPr/>
              <a:t>12</a:t>
            </a:fld>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870E394-25BA-413B-9B5D-957414A546BB}" type="slidenum">
              <a:rPr lang="en-IE" smtClean="0"/>
              <a:pPr/>
              <a:t>18</a:t>
            </a:fld>
            <a:endParaRPr lang="en-I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870E394-25BA-413B-9B5D-957414A546BB}" type="slidenum">
              <a:rPr lang="en-IE" smtClean="0"/>
              <a:pPr/>
              <a:t>19</a:t>
            </a:fld>
            <a:endParaRPr lang="en-I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870E394-25BA-413B-9B5D-957414A546BB}" type="slidenum">
              <a:rPr lang="en-IE" smtClean="0"/>
              <a:pPr/>
              <a:t>20</a:t>
            </a:fld>
            <a:endParaRPr lang="en-I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870E394-25BA-413B-9B5D-957414A546BB}" type="slidenum">
              <a:rPr lang="en-IE" smtClean="0"/>
              <a:pPr/>
              <a:t>21</a:t>
            </a:fld>
            <a:endParaRPr lang="en-I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870E394-25BA-413B-9B5D-957414A546BB}" type="slidenum">
              <a:rPr lang="en-IE" smtClean="0"/>
              <a:pPr/>
              <a:t>22</a:t>
            </a:fld>
            <a:endParaRPr lang="en-I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870E394-25BA-413B-9B5D-957414A546BB}" type="slidenum">
              <a:rPr lang="en-IE" smtClean="0"/>
              <a:pPr/>
              <a:t>23</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aska">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IE" dirty="0" smtClean="0"/>
              <a:t>TEST</a:t>
            </a:r>
            <a:endParaRPr lang="en-IE" dirty="0"/>
          </a:p>
        </p:txBody>
      </p:sp>
      <p:sp>
        <p:nvSpPr>
          <p:cNvPr id="4" name="Foliennummernplatzhalter 3"/>
          <p:cNvSpPr>
            <a:spLocks noGrp="1"/>
          </p:cNvSpPr>
          <p:nvPr>
            <p:ph type="sldNum" sz="quarter" idx="11"/>
          </p:nvPr>
        </p:nvSpPr>
        <p:spPr/>
        <p:txBody>
          <a:bodyPr/>
          <a:lstStyle/>
          <a:p>
            <a:fld id="{671EFD94-304E-4BA2-B5CA-AEBB737FFE95}" type="slidenum">
              <a:rPr lang="en-IE" smtClean="0"/>
              <a:pPr/>
              <a:t>‹#›</a:t>
            </a:fld>
            <a:endParaRPr lang="en-IE" dirty="0"/>
          </a:p>
        </p:txBody>
      </p:sp>
      <p:pic>
        <p:nvPicPr>
          <p:cNvPr id="1026" name="Picture 2"/>
          <p:cNvPicPr>
            <a:picLocks noChangeAspect="1" noChangeArrowheads="1"/>
          </p:cNvPicPr>
          <p:nvPr userDrawn="1"/>
        </p:nvPicPr>
        <p:blipFill>
          <a:blip r:embed="rId2" cstate="print">
            <a:lum bright="26000"/>
          </a:blip>
          <a:srcRect/>
          <a:stretch>
            <a:fillRect/>
          </a:stretch>
        </p:blipFill>
        <p:spPr bwMode="auto">
          <a:xfrm>
            <a:off x="0" y="612000"/>
            <a:ext cx="9144000" cy="5756309"/>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untry">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IE" dirty="0" smtClean="0"/>
              <a:t>TEST</a:t>
            </a:r>
            <a:endParaRPr lang="en-IE" dirty="0"/>
          </a:p>
        </p:txBody>
      </p:sp>
      <p:sp>
        <p:nvSpPr>
          <p:cNvPr id="4" name="Foliennummernplatzhalter 3"/>
          <p:cNvSpPr>
            <a:spLocks noGrp="1"/>
          </p:cNvSpPr>
          <p:nvPr>
            <p:ph type="sldNum" sz="quarter" idx="11"/>
          </p:nvPr>
        </p:nvSpPr>
        <p:spPr>
          <a:xfrm>
            <a:off x="4068000" y="6498000"/>
            <a:ext cx="972000" cy="360000"/>
          </a:xfrm>
        </p:spPr>
        <p:txBody>
          <a:bodyPr/>
          <a:lstStyle/>
          <a:p>
            <a:fld id="{671EFD94-304E-4BA2-B5CA-AEBB737FFE95}" type="slidenum">
              <a:rPr lang="en-IE" smtClean="0"/>
              <a:pPr/>
              <a:t>‹#›</a:t>
            </a:fld>
            <a:endParaRPr lang="en-IE" dirty="0"/>
          </a:p>
        </p:txBody>
      </p:sp>
      <p:pic>
        <p:nvPicPr>
          <p:cNvPr id="1026" name="Picture 2"/>
          <p:cNvPicPr>
            <a:picLocks noChangeAspect="1" noChangeArrowheads="1"/>
          </p:cNvPicPr>
          <p:nvPr userDrawn="1"/>
        </p:nvPicPr>
        <p:blipFill>
          <a:blip r:embed="rId2" cstate="print">
            <a:lum bright="46000"/>
          </a:blip>
          <a:srcRect/>
          <a:stretch>
            <a:fillRect/>
          </a:stretch>
        </p:blipFill>
        <p:spPr bwMode="auto">
          <a:xfrm>
            <a:off x="252000" y="630000"/>
            <a:ext cx="8640000" cy="5764138"/>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Janus_Registry">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IE" dirty="0" smtClean="0"/>
              <a:t>TEST</a:t>
            </a:r>
            <a:endParaRPr lang="en-IE" dirty="0"/>
          </a:p>
        </p:txBody>
      </p:sp>
      <p:sp>
        <p:nvSpPr>
          <p:cNvPr id="4" name="Foliennummernplatzhalter 3"/>
          <p:cNvSpPr>
            <a:spLocks noGrp="1"/>
          </p:cNvSpPr>
          <p:nvPr>
            <p:ph type="sldNum" sz="quarter" idx="11"/>
          </p:nvPr>
        </p:nvSpPr>
        <p:spPr/>
        <p:txBody>
          <a:bodyPr/>
          <a:lstStyle/>
          <a:p>
            <a:fld id="{671EFD94-304E-4BA2-B5CA-AEBB737FFE95}" type="slidenum">
              <a:rPr lang="en-IE" smtClean="0"/>
              <a:pPr/>
              <a:t>‹#›</a:t>
            </a:fld>
            <a:endParaRPr lang="en-IE" dirty="0"/>
          </a:p>
        </p:txBody>
      </p:sp>
      <p:grpSp>
        <p:nvGrpSpPr>
          <p:cNvPr id="8" name="Gruppieren 7"/>
          <p:cNvGrpSpPr/>
          <p:nvPr userDrawn="1"/>
        </p:nvGrpSpPr>
        <p:grpSpPr>
          <a:xfrm>
            <a:off x="180000" y="980728"/>
            <a:ext cx="5123334" cy="4081620"/>
            <a:chOff x="3924000" y="1512000"/>
            <a:chExt cx="5123334" cy="4081620"/>
          </a:xfrm>
        </p:grpSpPr>
        <p:pic>
          <p:nvPicPr>
            <p:cNvPr id="9" name="Picture 4"/>
            <p:cNvPicPr>
              <a:picLocks noChangeAspect="1" noChangeArrowheads="1"/>
            </p:cNvPicPr>
            <p:nvPr userDrawn="1"/>
          </p:nvPicPr>
          <p:blipFill>
            <a:blip r:embed="rId2" cstate="print">
              <a:lum bright="80000"/>
            </a:blip>
            <a:srcRect/>
            <a:stretch>
              <a:fillRect/>
            </a:stretch>
          </p:blipFill>
          <p:spPr bwMode="auto">
            <a:xfrm>
              <a:off x="3924000" y="1512000"/>
              <a:ext cx="5123334" cy="939048"/>
            </a:xfrm>
            <a:prstGeom prst="rect">
              <a:avLst/>
            </a:prstGeom>
            <a:noFill/>
            <a:ln w="9525">
              <a:noFill/>
              <a:miter lim="800000"/>
              <a:headEnd/>
              <a:tailEnd/>
            </a:ln>
          </p:spPr>
        </p:pic>
        <p:pic>
          <p:nvPicPr>
            <p:cNvPr id="10" name="Picture 5"/>
            <p:cNvPicPr>
              <a:picLocks noChangeAspect="1" noChangeArrowheads="1"/>
            </p:cNvPicPr>
            <p:nvPr userDrawn="1"/>
          </p:nvPicPr>
          <p:blipFill>
            <a:blip r:embed="rId3" cstate="print">
              <a:lum bright="45000"/>
            </a:blip>
            <a:srcRect/>
            <a:stretch>
              <a:fillRect/>
            </a:stretch>
          </p:blipFill>
          <p:spPr bwMode="auto">
            <a:xfrm>
              <a:off x="3924000" y="2376000"/>
              <a:ext cx="5123334" cy="3217620"/>
            </a:xfrm>
            <a:prstGeom prst="rect">
              <a:avLst/>
            </a:prstGeom>
            <a:noFill/>
            <a:ln w="9525">
              <a:noFill/>
              <a:miter lim="800000"/>
              <a:headEnd/>
              <a:tailEnd/>
            </a:ln>
          </p:spPr>
        </p:pic>
      </p:grpSp>
      <p:grpSp>
        <p:nvGrpSpPr>
          <p:cNvPr id="11" name="Gruppieren 10"/>
          <p:cNvGrpSpPr/>
          <p:nvPr userDrawn="1"/>
        </p:nvGrpSpPr>
        <p:grpSpPr>
          <a:xfrm>
            <a:off x="3924000" y="1412728"/>
            <a:ext cx="5123334" cy="4656921"/>
            <a:chOff x="2808000" y="1260000"/>
            <a:chExt cx="5123334" cy="4656921"/>
          </a:xfrm>
        </p:grpSpPr>
        <p:pic>
          <p:nvPicPr>
            <p:cNvPr id="12" name="Picture 2"/>
            <p:cNvPicPr>
              <a:picLocks noChangeAspect="1" noChangeArrowheads="1"/>
            </p:cNvPicPr>
            <p:nvPr userDrawn="1"/>
          </p:nvPicPr>
          <p:blipFill>
            <a:blip r:embed="rId4" cstate="print">
              <a:lum bright="80000"/>
            </a:blip>
            <a:srcRect/>
            <a:stretch>
              <a:fillRect/>
            </a:stretch>
          </p:blipFill>
          <p:spPr bwMode="auto">
            <a:xfrm>
              <a:off x="2808000" y="1260000"/>
              <a:ext cx="5123334" cy="911428"/>
            </a:xfrm>
            <a:prstGeom prst="rect">
              <a:avLst/>
            </a:prstGeom>
            <a:noFill/>
            <a:ln w="9525">
              <a:noFill/>
              <a:miter lim="800000"/>
              <a:headEnd/>
              <a:tailEnd/>
            </a:ln>
          </p:spPr>
        </p:pic>
        <p:pic>
          <p:nvPicPr>
            <p:cNvPr id="13" name="Picture 3"/>
            <p:cNvPicPr>
              <a:picLocks noChangeAspect="1" noChangeArrowheads="1"/>
            </p:cNvPicPr>
            <p:nvPr userDrawn="1"/>
          </p:nvPicPr>
          <p:blipFill>
            <a:blip r:embed="rId5" cstate="print">
              <a:lum bright="45000"/>
            </a:blip>
            <a:srcRect/>
            <a:stretch>
              <a:fillRect/>
            </a:stretch>
          </p:blipFill>
          <p:spPr bwMode="auto">
            <a:xfrm>
              <a:off x="2808000" y="2119301"/>
              <a:ext cx="5123334" cy="3797620"/>
            </a:xfrm>
            <a:prstGeom prst="rect">
              <a:avLst/>
            </a:prstGeom>
            <a:noFill/>
            <a:ln w="9525">
              <a:noFill/>
              <a:miter lim="800000"/>
              <a:headEnd/>
              <a:tailEnd/>
            </a:ln>
          </p:spPr>
        </p:pic>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ere_Folie">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IE" dirty="0" smtClean="0"/>
              <a:t>TEST</a:t>
            </a:r>
            <a:endParaRPr lang="en-IE" dirty="0"/>
          </a:p>
        </p:txBody>
      </p:sp>
      <p:sp>
        <p:nvSpPr>
          <p:cNvPr id="4" name="Foliennummernplatzhalter 3"/>
          <p:cNvSpPr>
            <a:spLocks noGrp="1"/>
          </p:cNvSpPr>
          <p:nvPr>
            <p:ph type="sldNum" sz="quarter" idx="11"/>
          </p:nvPr>
        </p:nvSpPr>
        <p:spPr/>
        <p:txBody>
          <a:bodyPr/>
          <a:lstStyle/>
          <a:p>
            <a:fld id="{671EFD94-304E-4BA2-B5CA-AEBB737FFE95}" type="slidenum">
              <a:rPr lang="en-IE" smtClean="0"/>
              <a:pPr/>
              <a:t>‹#›</a:t>
            </a:fld>
            <a:endParaRPr lang="en-IE"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chnology">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1692000" y="630000"/>
            <a:ext cx="5744909" cy="5744909"/>
          </a:xfrm>
          <a:prstGeom prst="rect">
            <a:avLst/>
          </a:prstGeom>
          <a:noFill/>
          <a:ln w="9525">
            <a:noFill/>
            <a:miter lim="800000"/>
            <a:headEnd/>
            <a:tailEnd/>
          </a:ln>
        </p:spPr>
      </p:pic>
      <p:sp>
        <p:nvSpPr>
          <p:cNvPr id="3" name="Datumsplatzhalter 2"/>
          <p:cNvSpPr>
            <a:spLocks noGrp="1"/>
          </p:cNvSpPr>
          <p:nvPr>
            <p:ph type="dt" sz="half" idx="10"/>
          </p:nvPr>
        </p:nvSpPr>
        <p:spPr/>
        <p:txBody>
          <a:bodyPr/>
          <a:lstStyle/>
          <a:p>
            <a:r>
              <a:rPr lang="en-IE" dirty="0" smtClean="0"/>
              <a:t>TEST</a:t>
            </a:r>
            <a:endParaRPr lang="en-IE" dirty="0"/>
          </a:p>
        </p:txBody>
      </p:sp>
      <p:sp>
        <p:nvSpPr>
          <p:cNvPr id="4" name="Foliennummernplatzhalter 3"/>
          <p:cNvSpPr>
            <a:spLocks noGrp="1"/>
          </p:cNvSpPr>
          <p:nvPr>
            <p:ph type="sldNum" sz="quarter" idx="11"/>
          </p:nvPr>
        </p:nvSpPr>
        <p:spPr/>
        <p:txBody>
          <a:bodyPr/>
          <a:lstStyle/>
          <a:p>
            <a:fld id="{671EFD94-304E-4BA2-B5CA-AEBB737FFE95}" type="slidenum">
              <a:rPr lang="en-IE" smtClean="0"/>
              <a:pPr/>
              <a:t>‹#›</a:t>
            </a:fld>
            <a:endParaRPr lang="en-IE"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as_Generation">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IE" dirty="0" smtClean="0"/>
              <a:t>TEST</a:t>
            </a:r>
            <a:endParaRPr lang="en-IE" dirty="0"/>
          </a:p>
        </p:txBody>
      </p:sp>
      <p:sp>
        <p:nvSpPr>
          <p:cNvPr id="4" name="Foliennummernplatzhalter 3"/>
          <p:cNvSpPr>
            <a:spLocks noGrp="1"/>
          </p:cNvSpPr>
          <p:nvPr>
            <p:ph type="sldNum" sz="quarter" idx="11"/>
          </p:nvPr>
        </p:nvSpPr>
        <p:spPr/>
        <p:txBody>
          <a:bodyPr/>
          <a:lstStyle/>
          <a:p>
            <a:fld id="{671EFD94-304E-4BA2-B5CA-AEBB737FFE95}" type="slidenum">
              <a:rPr lang="en-IE" smtClean="0"/>
              <a:pPr/>
              <a:t>‹#›</a:t>
            </a:fld>
            <a:endParaRPr lang="en-IE" dirty="0"/>
          </a:p>
        </p:txBody>
      </p:sp>
      <p:grpSp>
        <p:nvGrpSpPr>
          <p:cNvPr id="11" name="Gruppieren 10"/>
          <p:cNvGrpSpPr/>
          <p:nvPr userDrawn="1"/>
        </p:nvGrpSpPr>
        <p:grpSpPr>
          <a:xfrm>
            <a:off x="684000" y="612000"/>
            <a:ext cx="7776000" cy="5760691"/>
            <a:chOff x="684000" y="612000"/>
            <a:chExt cx="7776000" cy="5760691"/>
          </a:xfrm>
        </p:grpSpPr>
        <p:pic>
          <p:nvPicPr>
            <p:cNvPr id="6" name="Picture 2"/>
            <p:cNvPicPr>
              <a:picLocks noChangeAspect="1" noChangeArrowheads="1"/>
            </p:cNvPicPr>
            <p:nvPr userDrawn="1"/>
          </p:nvPicPr>
          <p:blipFill>
            <a:blip r:embed="rId2" cstate="print">
              <a:lum bright="50000"/>
            </a:blip>
            <a:srcRect/>
            <a:stretch>
              <a:fillRect/>
            </a:stretch>
          </p:blipFill>
          <p:spPr bwMode="auto">
            <a:xfrm>
              <a:off x="684000" y="612000"/>
              <a:ext cx="7776000" cy="5760691"/>
            </a:xfrm>
            <a:prstGeom prst="rect">
              <a:avLst/>
            </a:prstGeom>
            <a:noFill/>
            <a:ln w="28575">
              <a:noFill/>
              <a:miter lim="800000"/>
              <a:headEnd/>
              <a:tailEnd/>
            </a:ln>
            <a:effectLst/>
          </p:spPr>
        </p:pic>
        <p:cxnSp>
          <p:nvCxnSpPr>
            <p:cNvPr id="8" name="Gerade Verbindung 7"/>
            <p:cNvCxnSpPr/>
            <p:nvPr userDrawn="1"/>
          </p:nvCxnSpPr>
          <p:spPr>
            <a:xfrm rot="16200000" flipH="1">
              <a:off x="1080000" y="2232188"/>
              <a:ext cx="4608000" cy="2880000"/>
            </a:xfrm>
            <a:prstGeom prst="line">
              <a:avLst/>
            </a:prstGeom>
            <a:ln w="8255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a:xfrm rot="5400000" flipH="1" flipV="1">
              <a:off x="1080000" y="2232000"/>
              <a:ext cx="4608000" cy="2880000"/>
            </a:xfrm>
            <a:prstGeom prst="line">
              <a:avLst/>
            </a:prstGeom>
            <a:ln w="8255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ed_Heater">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IE" dirty="0" smtClean="0"/>
              <a:t>TEST</a:t>
            </a:r>
            <a:endParaRPr lang="en-IE" dirty="0"/>
          </a:p>
        </p:txBody>
      </p:sp>
      <p:sp>
        <p:nvSpPr>
          <p:cNvPr id="4" name="Foliennummernplatzhalter 3"/>
          <p:cNvSpPr>
            <a:spLocks noGrp="1"/>
          </p:cNvSpPr>
          <p:nvPr>
            <p:ph type="sldNum" sz="quarter" idx="11"/>
          </p:nvPr>
        </p:nvSpPr>
        <p:spPr/>
        <p:txBody>
          <a:bodyPr/>
          <a:lstStyle/>
          <a:p>
            <a:fld id="{671EFD94-304E-4BA2-B5CA-AEBB737FFE95}" type="slidenum">
              <a:rPr lang="en-IE" smtClean="0"/>
              <a:pPr/>
              <a:t>‹#›</a:t>
            </a:fld>
            <a:endParaRPr lang="en-IE" dirty="0"/>
          </a:p>
        </p:txBody>
      </p:sp>
      <p:pic>
        <p:nvPicPr>
          <p:cNvPr id="5" name="Grafik 4" descr="FiredHeater.jpg"/>
          <p:cNvPicPr>
            <a:picLocks noChangeAspect="1"/>
          </p:cNvPicPr>
          <p:nvPr userDrawn="1"/>
        </p:nvPicPr>
        <p:blipFill>
          <a:blip r:embed="rId2" cstate="print">
            <a:lum bright="50000"/>
          </a:blip>
          <a:stretch>
            <a:fillRect/>
          </a:stretch>
        </p:blipFill>
        <p:spPr>
          <a:xfrm>
            <a:off x="396000" y="612000"/>
            <a:ext cx="8352000" cy="5790178"/>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yngas_Compressor">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en-IE" dirty="0" smtClean="0"/>
              <a:t>TEST</a:t>
            </a:r>
            <a:endParaRPr lang="en-IE" dirty="0"/>
          </a:p>
        </p:txBody>
      </p:sp>
      <p:sp>
        <p:nvSpPr>
          <p:cNvPr id="4" name="Foliennummernplatzhalter 3"/>
          <p:cNvSpPr>
            <a:spLocks noGrp="1"/>
          </p:cNvSpPr>
          <p:nvPr>
            <p:ph type="sldNum" sz="quarter" idx="11"/>
          </p:nvPr>
        </p:nvSpPr>
        <p:spPr/>
        <p:txBody>
          <a:bodyPr/>
          <a:lstStyle/>
          <a:p>
            <a:fld id="{671EFD94-304E-4BA2-B5CA-AEBB737FFE95}" type="slidenum">
              <a:rPr lang="en-IE" smtClean="0"/>
              <a:pPr/>
              <a:t>‹#›</a:t>
            </a:fld>
            <a:endParaRPr lang="en-IE" dirty="0"/>
          </a:p>
        </p:txBody>
      </p:sp>
      <p:pic>
        <p:nvPicPr>
          <p:cNvPr id="5" name="Grafik 4" descr="SyngasCompressor.jpg"/>
          <p:cNvPicPr>
            <a:picLocks noChangeAspect="1"/>
          </p:cNvPicPr>
          <p:nvPr userDrawn="1"/>
        </p:nvPicPr>
        <p:blipFill>
          <a:blip r:embed="rId2" cstate="print">
            <a:lum bright="50000"/>
          </a:blip>
          <a:stretch>
            <a:fillRect/>
          </a:stretch>
        </p:blipFill>
        <p:spPr>
          <a:xfrm>
            <a:off x="738000" y="612000"/>
            <a:ext cx="7668000" cy="5782056"/>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Oval 2"/>
          <p:cNvSpPr>
            <a:spLocks noChangeArrowheads="1"/>
          </p:cNvSpPr>
          <p:nvPr/>
        </p:nvSpPr>
        <p:spPr bwMode="auto">
          <a:xfrm>
            <a:off x="342900" y="46800"/>
            <a:ext cx="447676" cy="446400"/>
          </a:xfrm>
          <a:prstGeom prst="ellipse">
            <a:avLst/>
          </a:prstGeom>
          <a:solidFill>
            <a:srgbClr val="FFFF00">
              <a:alpha val="50195"/>
            </a:srgbClr>
          </a:solidFill>
          <a:ln w="9525">
            <a:solidFill>
              <a:srgbClr val="000000"/>
            </a:solidFill>
            <a:round/>
            <a:headEnd/>
            <a:tailEnd/>
          </a:ln>
        </p:spPr>
        <p:txBody>
          <a:bodyPr/>
          <a:lstStyle/>
          <a:p>
            <a:endParaRPr lang="en-IE" noProof="0" dirty="0"/>
          </a:p>
        </p:txBody>
      </p:sp>
      <p:cxnSp>
        <p:nvCxnSpPr>
          <p:cNvPr id="8" name="AutoShape 3"/>
          <p:cNvCxnSpPr>
            <a:cxnSpLocks noChangeShapeType="1"/>
          </p:cNvCxnSpPr>
          <p:nvPr/>
        </p:nvCxnSpPr>
        <p:spPr bwMode="auto">
          <a:xfrm>
            <a:off x="252000" y="270000"/>
            <a:ext cx="974728" cy="0"/>
          </a:xfrm>
          <a:prstGeom prst="straightConnector1">
            <a:avLst/>
          </a:prstGeom>
          <a:noFill/>
          <a:ln w="9525">
            <a:solidFill>
              <a:srgbClr val="000000"/>
            </a:solidFill>
            <a:round/>
            <a:headEnd/>
            <a:tailEnd/>
          </a:ln>
        </p:spPr>
      </p:cxnSp>
      <p:sp>
        <p:nvSpPr>
          <p:cNvPr id="9" name="Oval 4"/>
          <p:cNvSpPr>
            <a:spLocks noChangeArrowheads="1"/>
          </p:cNvSpPr>
          <p:nvPr/>
        </p:nvSpPr>
        <p:spPr bwMode="auto">
          <a:xfrm>
            <a:off x="920752" y="172800"/>
            <a:ext cx="194400" cy="195263"/>
          </a:xfrm>
          <a:prstGeom prst="ellipse">
            <a:avLst/>
          </a:prstGeom>
          <a:solidFill>
            <a:srgbClr val="C6D9F1">
              <a:alpha val="50195"/>
            </a:srgbClr>
          </a:solidFill>
          <a:ln w="9525">
            <a:solidFill>
              <a:srgbClr val="000000"/>
            </a:solidFill>
            <a:round/>
            <a:headEnd/>
            <a:tailEnd/>
          </a:ln>
        </p:spPr>
        <p:txBody>
          <a:bodyPr/>
          <a:lstStyle/>
          <a:p>
            <a:endParaRPr lang="en-IE" noProof="0" dirty="0"/>
          </a:p>
        </p:txBody>
      </p:sp>
      <p:sp>
        <p:nvSpPr>
          <p:cNvPr id="10" name="Rectangle 5"/>
          <p:cNvSpPr>
            <a:spLocks noChangeArrowheads="1"/>
          </p:cNvSpPr>
          <p:nvPr/>
        </p:nvSpPr>
        <p:spPr bwMode="auto">
          <a:xfrm>
            <a:off x="1319216" y="101602"/>
            <a:ext cx="1741484" cy="307777"/>
          </a:xfrm>
          <a:prstGeom prst="rect">
            <a:avLst/>
          </a:prstGeom>
          <a:noFill/>
          <a:ln w="9525">
            <a:noFill/>
            <a:miter lim="800000"/>
            <a:headEnd/>
            <a:tailEnd/>
          </a:ln>
        </p:spPr>
        <p:txBody>
          <a:bodyPr wrap="square">
            <a:spAutoFit/>
          </a:bodyPr>
          <a:lstStyle/>
          <a:p>
            <a:pPr>
              <a:tabLst>
                <a:tab pos="1590675" algn="r"/>
              </a:tabLst>
            </a:pPr>
            <a:r>
              <a:rPr lang="en-IE" sz="1400" b="1" noProof="0" dirty="0" smtClean="0">
                <a:solidFill>
                  <a:schemeClr val="tx1"/>
                </a:solidFill>
                <a:latin typeface="Times New Roman" pitchFamily="18" charset="0"/>
                <a:cs typeface="Calibri" pitchFamily="34" charset="0"/>
              </a:rPr>
              <a:t>Janus</a:t>
            </a:r>
            <a:r>
              <a:rPr lang="en-IE" sz="1400" b="1" baseline="0" noProof="0" dirty="0" smtClean="0">
                <a:solidFill>
                  <a:schemeClr val="tx1"/>
                </a:solidFill>
                <a:latin typeface="Times New Roman" pitchFamily="18" charset="0"/>
                <a:cs typeface="Calibri" pitchFamily="34" charset="0"/>
              </a:rPr>
              <a:t> Methanol AG</a:t>
            </a:r>
            <a:endParaRPr lang="en-IE" sz="1400" noProof="0" dirty="0">
              <a:solidFill>
                <a:schemeClr val="tx1"/>
              </a:solidFill>
              <a:latin typeface="Times New Roman" pitchFamily="18" charset="0"/>
            </a:endParaRPr>
          </a:p>
        </p:txBody>
      </p:sp>
      <p:sp>
        <p:nvSpPr>
          <p:cNvPr id="11" name="Line 6"/>
          <p:cNvSpPr>
            <a:spLocks noChangeShapeType="1"/>
          </p:cNvSpPr>
          <p:nvPr/>
        </p:nvSpPr>
        <p:spPr bwMode="auto">
          <a:xfrm>
            <a:off x="0" y="558000"/>
            <a:ext cx="9144000" cy="0"/>
          </a:xfrm>
          <a:prstGeom prst="line">
            <a:avLst/>
          </a:prstGeom>
          <a:noFill/>
          <a:ln w="9525">
            <a:solidFill>
              <a:schemeClr val="tx1"/>
            </a:solidFill>
            <a:round/>
            <a:headEnd/>
            <a:tailEnd/>
          </a:ln>
        </p:spPr>
        <p:txBody>
          <a:bodyPr/>
          <a:lstStyle/>
          <a:p>
            <a:endParaRPr lang="en-IE" noProof="0" dirty="0"/>
          </a:p>
        </p:txBody>
      </p:sp>
      <p:sp>
        <p:nvSpPr>
          <p:cNvPr id="13" name="Line 6"/>
          <p:cNvSpPr>
            <a:spLocks noChangeShapeType="1"/>
          </p:cNvSpPr>
          <p:nvPr/>
        </p:nvSpPr>
        <p:spPr bwMode="auto">
          <a:xfrm>
            <a:off x="-6350" y="6451600"/>
            <a:ext cx="9144000" cy="0"/>
          </a:xfrm>
          <a:prstGeom prst="line">
            <a:avLst/>
          </a:prstGeom>
          <a:noFill/>
          <a:ln w="9525">
            <a:solidFill>
              <a:schemeClr val="tx1"/>
            </a:solidFill>
            <a:round/>
            <a:headEnd/>
            <a:tailEnd/>
          </a:ln>
        </p:spPr>
        <p:txBody>
          <a:bodyPr/>
          <a:lstStyle/>
          <a:p>
            <a:endParaRPr lang="en-IE" noProof="0" dirty="0"/>
          </a:p>
        </p:txBody>
      </p:sp>
      <p:sp>
        <p:nvSpPr>
          <p:cNvPr id="17" name="Datumsplatzhalter 16"/>
          <p:cNvSpPr>
            <a:spLocks noGrp="1"/>
          </p:cNvSpPr>
          <p:nvPr>
            <p:ph type="dt" sz="half" idx="2"/>
          </p:nvPr>
        </p:nvSpPr>
        <p:spPr>
          <a:xfrm>
            <a:off x="0" y="6498000"/>
            <a:ext cx="3600000" cy="342000"/>
          </a:xfrm>
          <a:prstGeom prst="rect">
            <a:avLst/>
          </a:prstGeom>
        </p:spPr>
        <p:txBody>
          <a:bodyPr vert="horz" lIns="91440" tIns="45720" rIns="91440" bIns="45720" rtlCol="0" anchor="ctr"/>
          <a:lstStyle>
            <a:lvl1pPr algn="l">
              <a:defRPr sz="1200">
                <a:solidFill>
                  <a:schemeClr val="tx1"/>
                </a:solidFill>
                <a:latin typeface="Arial" pitchFamily="34" charset="0"/>
                <a:cs typeface="Arial" pitchFamily="34" charset="0"/>
              </a:defRPr>
            </a:lvl1pPr>
          </a:lstStyle>
          <a:p>
            <a:r>
              <a:rPr lang="en-IE" dirty="0" smtClean="0"/>
              <a:t>TEST</a:t>
            </a:r>
            <a:endParaRPr lang="en-IE" dirty="0"/>
          </a:p>
        </p:txBody>
      </p:sp>
      <p:sp>
        <p:nvSpPr>
          <p:cNvPr id="19" name="Foliennummernplatzhalter 18"/>
          <p:cNvSpPr>
            <a:spLocks noGrp="1"/>
          </p:cNvSpPr>
          <p:nvPr>
            <p:ph type="sldNum" sz="quarter" idx="4"/>
          </p:nvPr>
        </p:nvSpPr>
        <p:spPr>
          <a:xfrm>
            <a:off x="4068000" y="6498000"/>
            <a:ext cx="1008000" cy="360000"/>
          </a:xfrm>
          <a:prstGeom prst="rect">
            <a:avLst/>
          </a:prstGeom>
        </p:spPr>
        <p:txBody>
          <a:bodyPr vert="horz" lIns="91440" tIns="45720" rIns="91440" bIns="45720" rtlCol="0" anchor="ctr"/>
          <a:lstStyle>
            <a:lvl1pPr algn="ctr">
              <a:defRPr sz="1600">
                <a:solidFill>
                  <a:schemeClr val="tx1"/>
                </a:solidFill>
                <a:latin typeface="Arial" pitchFamily="34" charset="0"/>
                <a:cs typeface="Arial" pitchFamily="34" charset="0"/>
              </a:defRPr>
            </a:lvl1pPr>
          </a:lstStyle>
          <a:p>
            <a:fld id="{671EFD94-304E-4BA2-B5CA-AEBB737FFE95}" type="slidenum">
              <a:rPr lang="en-IE" smtClean="0"/>
              <a:pPr/>
              <a:t>‹#›</a:t>
            </a:fld>
            <a:endParaRPr lang="en-IE" dirty="0"/>
          </a:p>
        </p:txBody>
      </p:sp>
      <p:sp>
        <p:nvSpPr>
          <p:cNvPr id="14" name="Textfeld 13"/>
          <p:cNvSpPr txBox="1"/>
          <p:nvPr/>
        </p:nvSpPr>
        <p:spPr>
          <a:xfrm>
            <a:off x="5004048" y="6498000"/>
            <a:ext cx="4139952" cy="342000"/>
          </a:xfrm>
          <a:prstGeom prst="rect">
            <a:avLst/>
          </a:prstGeom>
          <a:noFill/>
        </p:spPr>
        <p:txBody>
          <a:bodyPr wrap="square" rtlCol="0" anchor="ctr">
            <a:spAutoFit/>
          </a:bodyPr>
          <a:lstStyle/>
          <a:p>
            <a:pPr algn="r"/>
            <a:r>
              <a:rPr lang="en-IE" sz="1200" noProof="0" dirty="0" smtClean="0">
                <a:latin typeface="Arial" pitchFamily="34" charset="0"/>
                <a:cs typeface="Arial" pitchFamily="34" charset="0"/>
              </a:rPr>
              <a:t>GigaMethanol</a:t>
            </a:r>
            <a:r>
              <a:rPr lang="en-IE" sz="1200" baseline="30000" noProof="0" dirty="0" smtClean="0">
                <a:latin typeface="Arial" pitchFamily="34" charset="0"/>
                <a:cs typeface="Arial" pitchFamily="34" charset="0"/>
              </a:rPr>
              <a:t>®</a:t>
            </a:r>
            <a:r>
              <a:rPr lang="en-IE" sz="1200" noProof="0" dirty="0" smtClean="0">
                <a:latin typeface="Arial" pitchFamily="34" charset="0"/>
                <a:cs typeface="Arial" pitchFamily="34" charset="0"/>
              </a:rPr>
              <a:t> and Gas to Gasoline,</a:t>
            </a:r>
          </a:p>
          <a:p>
            <a:pPr algn="r"/>
            <a:r>
              <a:rPr lang="en-IE" sz="1200" baseline="0" noProof="0" dirty="0" smtClean="0">
                <a:latin typeface="Arial" pitchFamily="34" charset="0"/>
                <a:cs typeface="Arial" pitchFamily="34" charset="0"/>
              </a:rPr>
              <a:t> House Resources Committee Hearing, January 25</a:t>
            </a:r>
            <a:r>
              <a:rPr lang="en-IE" sz="1200" baseline="30000" noProof="0" dirty="0" smtClean="0">
                <a:latin typeface="Arial" pitchFamily="34" charset="0"/>
                <a:cs typeface="Arial" pitchFamily="34" charset="0"/>
              </a:rPr>
              <a:t>th</a:t>
            </a:r>
            <a:r>
              <a:rPr lang="en-IE" sz="1200" baseline="0" noProof="0" dirty="0" smtClean="0">
                <a:latin typeface="Arial" pitchFamily="34" charset="0"/>
                <a:cs typeface="Arial" pitchFamily="34" charset="0"/>
              </a:rPr>
              <a:t>, 2012</a:t>
            </a:r>
            <a:endParaRPr lang="en-IE" sz="1200" noProof="0" dirty="0" smtClean="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59" r:id="rId1"/>
    <p:sldLayoutId id="2147483649" r:id="rId2"/>
    <p:sldLayoutId id="2147483658" r:id="rId3"/>
    <p:sldLayoutId id="2147483657" r:id="rId4"/>
    <p:sldLayoutId id="2147483650" r:id="rId5"/>
    <p:sldLayoutId id="2147483655" r:id="rId6"/>
    <p:sldLayoutId id="2147483654" r:id="rId7"/>
    <p:sldLayoutId id="2147483653" r:id="rId8"/>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fld id="{671EFD94-304E-4BA2-B5CA-AEBB737FFE95}" type="slidenum">
              <a:rPr lang="en-IE" smtClean="0"/>
              <a:pPr/>
              <a:t>1</a:t>
            </a:fld>
            <a:endParaRPr lang="en-IE" dirty="0"/>
          </a:p>
        </p:txBody>
      </p:sp>
      <p:sp>
        <p:nvSpPr>
          <p:cNvPr id="4" name="Textfeld 3"/>
          <p:cNvSpPr txBox="1"/>
          <p:nvPr/>
        </p:nvSpPr>
        <p:spPr>
          <a:xfrm>
            <a:off x="180000" y="837003"/>
            <a:ext cx="8784000" cy="5155257"/>
          </a:xfrm>
          <a:prstGeom prst="rect">
            <a:avLst/>
          </a:prstGeom>
          <a:noFill/>
        </p:spPr>
        <p:txBody>
          <a:bodyPr wrap="square" rtlCol="0">
            <a:spAutoFit/>
          </a:bodyPr>
          <a:lstStyle/>
          <a:p>
            <a:pPr algn="ctr">
              <a:spcBef>
                <a:spcPts val="1200"/>
              </a:spcBef>
            </a:pPr>
            <a:r>
              <a:rPr lang="en-IE" sz="6000" b="1" dirty="0" smtClean="0">
                <a:latin typeface="Arial" pitchFamily="34" charset="0"/>
                <a:cs typeface="Arial" pitchFamily="34" charset="0"/>
              </a:rPr>
              <a:t>Gas to Gasoline</a:t>
            </a:r>
          </a:p>
          <a:p>
            <a:pPr algn="ctr">
              <a:spcBef>
                <a:spcPts val="1200"/>
              </a:spcBef>
            </a:pPr>
            <a:r>
              <a:rPr lang="en-IE" sz="3200" b="1" dirty="0" smtClean="0">
                <a:latin typeface="Arial" pitchFamily="34" charset="0"/>
                <a:cs typeface="Arial" pitchFamily="34" charset="0"/>
              </a:rPr>
              <a:t>via Methanol for</a:t>
            </a:r>
            <a:br>
              <a:rPr lang="en-IE" sz="3200" b="1" dirty="0" smtClean="0">
                <a:latin typeface="Arial" pitchFamily="34" charset="0"/>
                <a:cs typeface="Arial" pitchFamily="34" charset="0"/>
              </a:rPr>
            </a:br>
            <a:r>
              <a:rPr lang="en-IE" sz="6000" b="1" dirty="0" smtClean="0">
                <a:latin typeface="Arial" pitchFamily="34" charset="0"/>
                <a:cs typeface="Arial" pitchFamily="34" charset="0"/>
              </a:rPr>
              <a:t>Alaska North Slope</a:t>
            </a:r>
          </a:p>
          <a:p>
            <a:pPr algn="ctr">
              <a:spcBef>
                <a:spcPts val="3000"/>
              </a:spcBef>
            </a:pPr>
            <a:r>
              <a:rPr lang="en-IE" sz="4400" b="1" dirty="0" smtClean="0">
                <a:latin typeface="Arial" pitchFamily="34" charset="0"/>
                <a:cs typeface="Arial" pitchFamily="34" charset="0"/>
              </a:rPr>
              <a:t>House Resources Committee Hearing </a:t>
            </a:r>
            <a:endParaRPr lang="en-IE" sz="4400" b="1" dirty="0">
              <a:latin typeface="Arial" pitchFamily="34" charset="0"/>
              <a:cs typeface="Arial" pitchFamily="34" charset="0"/>
            </a:endParaRPr>
          </a:p>
          <a:p>
            <a:pPr algn="ctr">
              <a:spcBef>
                <a:spcPts val="1200"/>
              </a:spcBef>
            </a:pPr>
            <a:r>
              <a:rPr lang="en-IE" sz="4400" dirty="0" smtClean="0">
                <a:latin typeface="Arial" pitchFamily="34" charset="0"/>
                <a:cs typeface="Arial" pitchFamily="34" charset="0"/>
              </a:rPr>
              <a:t>January, 25</a:t>
            </a:r>
            <a:r>
              <a:rPr lang="en-IE" sz="4400" baseline="30000" dirty="0" smtClean="0">
                <a:latin typeface="Arial" pitchFamily="34" charset="0"/>
                <a:cs typeface="Arial" pitchFamily="34" charset="0"/>
              </a:rPr>
              <a:t>th</a:t>
            </a:r>
            <a:r>
              <a:rPr lang="en-IE" sz="4400" dirty="0" smtClean="0">
                <a:latin typeface="Arial" pitchFamily="34" charset="0"/>
                <a:cs typeface="Arial" pitchFamily="34" charset="0"/>
              </a:rPr>
              <a:t> 2012</a:t>
            </a:r>
            <a:endParaRPr lang="en-IE" sz="4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IE" dirty="0" smtClean="0"/>
              <a:t>GigaMethanol</a:t>
            </a:r>
            <a:r>
              <a:rPr lang="en-IE" baseline="30000" dirty="0" smtClean="0"/>
              <a:t>®</a:t>
            </a:r>
            <a:r>
              <a:rPr lang="en-IE" dirty="0" smtClean="0"/>
              <a:t> Technology</a:t>
            </a:r>
            <a:endParaRPr lang="en-IE" dirty="0"/>
          </a:p>
        </p:txBody>
      </p:sp>
      <p:sp>
        <p:nvSpPr>
          <p:cNvPr id="3" name="Foliennummernplatzhalter 2"/>
          <p:cNvSpPr>
            <a:spLocks noGrp="1"/>
          </p:cNvSpPr>
          <p:nvPr>
            <p:ph type="sldNum" sz="quarter" idx="11"/>
          </p:nvPr>
        </p:nvSpPr>
        <p:spPr/>
        <p:txBody>
          <a:bodyPr/>
          <a:lstStyle/>
          <a:p>
            <a:fld id="{671EFD94-304E-4BA2-B5CA-AEBB737FFE95}" type="slidenum">
              <a:rPr lang="en-IE" smtClean="0"/>
              <a:pPr/>
              <a:t>10</a:t>
            </a:fld>
            <a:endParaRPr lang="en-IE" dirty="0"/>
          </a:p>
        </p:txBody>
      </p:sp>
      <p:sp>
        <p:nvSpPr>
          <p:cNvPr id="6" name="Textfeld 5"/>
          <p:cNvSpPr txBox="1"/>
          <p:nvPr/>
        </p:nvSpPr>
        <p:spPr>
          <a:xfrm>
            <a:off x="180000" y="612000"/>
            <a:ext cx="8784000" cy="5478423"/>
          </a:xfrm>
          <a:prstGeom prst="rect">
            <a:avLst/>
          </a:prstGeom>
          <a:noFill/>
        </p:spPr>
        <p:txBody>
          <a:bodyPr wrap="square" rtlCol="0">
            <a:spAutoFit/>
          </a:bodyPr>
          <a:lstStyle/>
          <a:p>
            <a:pPr marL="1973263" indent="-1973263" algn="ctr">
              <a:spcBef>
                <a:spcPts val="1200"/>
              </a:spcBef>
              <a:tabLst>
                <a:tab pos="1966913" algn="l"/>
              </a:tabLst>
            </a:pPr>
            <a:r>
              <a:rPr lang="en-IE" sz="3200" b="1" u="sng" dirty="0" smtClean="0">
                <a:latin typeface="Arial" pitchFamily="34" charset="0"/>
                <a:cs typeface="Arial" pitchFamily="34" charset="0"/>
              </a:rPr>
              <a:t>GigaMethanol</a:t>
            </a:r>
            <a:r>
              <a:rPr lang="en-IE" sz="3200" b="1" u="sng" baseline="30000" dirty="0" smtClean="0">
                <a:latin typeface="Arial" pitchFamily="34" charset="0"/>
                <a:cs typeface="Arial" pitchFamily="34" charset="0"/>
              </a:rPr>
              <a:t>®</a:t>
            </a:r>
            <a:r>
              <a:rPr lang="en-IE" sz="3200" b="1" u="sng" dirty="0" smtClean="0">
                <a:latin typeface="Arial" pitchFamily="34" charset="0"/>
                <a:cs typeface="Arial" pitchFamily="34" charset="0"/>
              </a:rPr>
              <a:t> Technology</a:t>
            </a:r>
            <a:endParaRPr lang="en-IE" sz="2800" b="1" u="sng" dirty="0" smtClean="0">
              <a:latin typeface="Arial" pitchFamily="34" charset="0"/>
              <a:cs typeface="Arial" pitchFamily="34" charset="0"/>
            </a:endParaRPr>
          </a:p>
          <a:p>
            <a:pPr marL="261938" indent="-261938" algn="just">
              <a:spcBef>
                <a:spcPts val="1200"/>
              </a:spcBef>
              <a:buFont typeface="Arial" pitchFamily="34" charset="0"/>
              <a:buChar char="•"/>
            </a:pPr>
            <a:r>
              <a:rPr lang="en-IE" sz="3200" dirty="0" smtClean="0">
                <a:latin typeface="Arial" pitchFamily="34" charset="0"/>
                <a:cs typeface="Arial" pitchFamily="34" charset="0"/>
              </a:rPr>
              <a:t>10,000 ton methanol per day in a single train configuration based on the ATLAS plant (</a:t>
            </a:r>
            <a:r>
              <a:rPr lang="en-IE" sz="3200" dirty="0" err="1" smtClean="0">
                <a:latin typeface="Arial" pitchFamily="34" charset="0"/>
                <a:cs typeface="Arial" pitchFamily="34" charset="0"/>
              </a:rPr>
              <a:t>MegaMethanol</a:t>
            </a:r>
            <a:r>
              <a:rPr lang="en-IE" sz="3200" baseline="30000" dirty="0" smtClean="0">
                <a:latin typeface="Arial" pitchFamily="34" charset="0"/>
                <a:cs typeface="Arial" pitchFamily="34" charset="0"/>
              </a:rPr>
              <a:t>®</a:t>
            </a:r>
            <a:r>
              <a:rPr lang="en-IE" sz="3200" dirty="0" smtClean="0">
                <a:latin typeface="Arial" pitchFamily="34" charset="0"/>
                <a:cs typeface="Arial" pitchFamily="34" charset="0"/>
              </a:rPr>
              <a:t> technology) in Trinidad</a:t>
            </a:r>
          </a:p>
          <a:p>
            <a:pPr marL="261938" indent="-261938" algn="just">
              <a:spcBef>
                <a:spcPts val="1200"/>
              </a:spcBef>
              <a:buFont typeface="Arial" pitchFamily="34" charset="0"/>
              <a:buChar char="•"/>
            </a:pPr>
            <a:r>
              <a:rPr lang="en-IE" sz="3200" dirty="0" smtClean="0">
                <a:latin typeface="Arial" pitchFamily="34" charset="0"/>
                <a:cs typeface="Arial" pitchFamily="34" charset="0"/>
              </a:rPr>
              <a:t>Utilising </a:t>
            </a:r>
            <a:r>
              <a:rPr lang="en-IE" sz="3200" dirty="0" err="1" smtClean="0">
                <a:latin typeface="Arial" pitchFamily="34" charset="0"/>
                <a:cs typeface="Arial" pitchFamily="34" charset="0"/>
              </a:rPr>
              <a:t>Lurgi’s</a:t>
            </a:r>
            <a:r>
              <a:rPr lang="en-IE" sz="3200" dirty="0" smtClean="0">
                <a:latin typeface="Arial" pitchFamily="34" charset="0"/>
                <a:cs typeface="Arial" pitchFamily="34" charset="0"/>
              </a:rPr>
              <a:t> high-pressure ATR-technology with a higher pressure compared to Mega-Methanol</a:t>
            </a:r>
            <a:r>
              <a:rPr lang="en-IE" sz="3200" baseline="30000" dirty="0" smtClean="0">
                <a:latin typeface="Arial" pitchFamily="34" charset="0"/>
                <a:cs typeface="Arial" pitchFamily="34" charset="0"/>
              </a:rPr>
              <a:t>®</a:t>
            </a:r>
            <a:r>
              <a:rPr lang="en-IE" sz="3200" dirty="0" smtClean="0">
                <a:latin typeface="Arial" pitchFamily="34" charset="0"/>
                <a:cs typeface="Arial" pitchFamily="34" charset="0"/>
              </a:rPr>
              <a:t> technology</a:t>
            </a:r>
          </a:p>
          <a:p>
            <a:pPr marL="261938" indent="-261938" algn="just">
              <a:spcBef>
                <a:spcPts val="1200"/>
              </a:spcBef>
              <a:buFont typeface="Arial" pitchFamily="34" charset="0"/>
              <a:buChar char="•"/>
            </a:pPr>
            <a:r>
              <a:rPr lang="en-IE" sz="3200" dirty="0" smtClean="0">
                <a:latin typeface="Arial" pitchFamily="34" charset="0"/>
                <a:cs typeface="Arial" pitchFamily="34" charset="0"/>
              </a:rPr>
              <a:t>Economy of scale causes a significant    reduction in specific investment cost compared to </a:t>
            </a:r>
            <a:r>
              <a:rPr lang="en-IE" sz="3200" dirty="0" err="1" smtClean="0">
                <a:latin typeface="Arial" pitchFamily="34" charset="0"/>
                <a:cs typeface="Arial" pitchFamily="34" charset="0"/>
              </a:rPr>
              <a:t>MegaMethanol</a:t>
            </a:r>
            <a:r>
              <a:rPr lang="en-IE" sz="3200" baseline="30000" dirty="0" smtClean="0">
                <a:latin typeface="Arial" pitchFamily="34" charset="0"/>
                <a:cs typeface="Arial" pitchFamily="34" charset="0"/>
              </a:rPr>
              <a:t>®</a:t>
            </a:r>
            <a:r>
              <a:rPr lang="en-IE" sz="3200" dirty="0" smtClean="0">
                <a:latin typeface="Arial" pitchFamily="34" charset="0"/>
                <a:cs typeface="Arial" pitchFamily="34" charset="0"/>
              </a:rPr>
              <a:t> plant size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IE" dirty="0" smtClean="0"/>
              <a:t>ATLAS plant</a:t>
            </a:r>
            <a:endParaRPr lang="en-IE" dirty="0"/>
          </a:p>
        </p:txBody>
      </p:sp>
      <p:sp>
        <p:nvSpPr>
          <p:cNvPr id="3" name="Foliennummernplatzhalter 2"/>
          <p:cNvSpPr>
            <a:spLocks noGrp="1"/>
          </p:cNvSpPr>
          <p:nvPr>
            <p:ph type="sldNum" sz="quarter" idx="11"/>
          </p:nvPr>
        </p:nvSpPr>
        <p:spPr/>
        <p:txBody>
          <a:bodyPr/>
          <a:lstStyle/>
          <a:p>
            <a:fld id="{671EFD94-304E-4BA2-B5CA-AEBB737FFE95}" type="slidenum">
              <a:rPr lang="en-IE" smtClean="0"/>
              <a:pPr/>
              <a:t>11</a:t>
            </a:fld>
            <a:endParaRPr lang="en-IE"/>
          </a:p>
        </p:txBody>
      </p:sp>
      <p:pic>
        <p:nvPicPr>
          <p:cNvPr id="4" name="Picture 2" descr="C:\Benutzer\Atlas\Reports&amp;Presentations\site pictures\arial photos July 19th, 2004\DSCF0372.JPG"/>
          <p:cNvPicPr>
            <a:picLocks noChangeAspect="1" noChangeArrowheads="1"/>
          </p:cNvPicPr>
          <p:nvPr/>
        </p:nvPicPr>
        <p:blipFill>
          <a:blip r:embed="rId3" cstate="print">
            <a:lum bright="18000" contrast="6000"/>
          </a:blip>
          <a:srcRect t="14999" r="2499"/>
          <a:stretch>
            <a:fillRect/>
          </a:stretch>
        </p:blipFill>
        <p:spPr bwMode="auto">
          <a:xfrm>
            <a:off x="1188000" y="1440000"/>
            <a:ext cx="6768000" cy="4942921"/>
          </a:xfrm>
          <a:prstGeom prst="rect">
            <a:avLst/>
          </a:prstGeom>
          <a:noFill/>
          <a:ln w="9525">
            <a:noFill/>
            <a:miter lim="800000"/>
            <a:headEnd/>
            <a:tailEnd/>
          </a:ln>
        </p:spPr>
      </p:pic>
      <p:sp>
        <p:nvSpPr>
          <p:cNvPr id="5" name="Text Box 5"/>
          <p:cNvSpPr txBox="1">
            <a:spLocks noChangeArrowheads="1"/>
          </p:cNvSpPr>
          <p:nvPr/>
        </p:nvSpPr>
        <p:spPr bwMode="auto">
          <a:xfrm>
            <a:off x="180000" y="540000"/>
            <a:ext cx="8784000" cy="954107"/>
          </a:xfrm>
          <a:prstGeom prst="rect">
            <a:avLst/>
          </a:prstGeom>
          <a:noFill/>
          <a:ln w="9525">
            <a:noFill/>
            <a:miter lim="800000"/>
            <a:headEnd/>
            <a:tailEnd/>
          </a:ln>
        </p:spPr>
        <p:txBody>
          <a:bodyPr>
            <a:spAutoFit/>
          </a:bodyPr>
          <a:lstStyle/>
          <a:p>
            <a:pPr algn="ctr" defTabSz="912813"/>
            <a:r>
              <a:rPr lang="en-IE" sz="2800" b="1" dirty="0" smtClean="0">
                <a:latin typeface="Arial" pitchFamily="34" charset="0"/>
                <a:cs typeface="Arial" pitchFamily="34" charset="0"/>
              </a:rPr>
              <a:t>The ATLAS plant - the mother of MegaMethanol</a:t>
            </a:r>
            <a:r>
              <a:rPr lang="en-IE" sz="2800" b="1" baseline="30000" dirty="0" smtClean="0">
                <a:latin typeface="Arial" pitchFamily="34" charset="0"/>
                <a:cs typeface="Arial" pitchFamily="34" charset="0"/>
              </a:rPr>
              <a:t>®</a:t>
            </a:r>
          </a:p>
          <a:p>
            <a:pPr algn="ctr" defTabSz="912813"/>
            <a:r>
              <a:rPr lang="en-IE" sz="2800" b="1" dirty="0" smtClean="0">
                <a:latin typeface="Arial" pitchFamily="34" charset="0"/>
                <a:cs typeface="Arial" pitchFamily="34" charset="0"/>
              </a:rPr>
              <a:t>and the foundation of GigaMethanol</a:t>
            </a:r>
            <a:endParaRPr lang="en-IE" sz="2800" b="1" dirty="0">
              <a:latin typeface="Arial" pitchFamily="34" charset="0"/>
              <a:cs typeface="Arial" pitchFamily="34" charset="0"/>
            </a:endParaRPr>
          </a:p>
        </p:txBody>
      </p:sp>
      <p:sp>
        <p:nvSpPr>
          <p:cNvPr id="6" name="Text Box 6"/>
          <p:cNvSpPr txBox="1">
            <a:spLocks noChangeArrowheads="1"/>
          </p:cNvSpPr>
          <p:nvPr/>
        </p:nvSpPr>
        <p:spPr bwMode="auto">
          <a:xfrm>
            <a:off x="180000" y="5589240"/>
            <a:ext cx="8784000" cy="400110"/>
          </a:xfrm>
          <a:prstGeom prst="rect">
            <a:avLst/>
          </a:prstGeom>
          <a:solidFill>
            <a:schemeClr val="bg1"/>
          </a:solidFill>
          <a:ln w="9525">
            <a:noFill/>
            <a:miter lim="800000"/>
            <a:headEnd/>
            <a:tailEnd/>
          </a:ln>
        </p:spPr>
        <p:txBody>
          <a:bodyPr>
            <a:spAutoFit/>
          </a:bodyPr>
          <a:lstStyle/>
          <a:p>
            <a:pPr algn="ctr" defTabSz="912813">
              <a:spcBef>
                <a:spcPct val="50000"/>
              </a:spcBef>
            </a:pPr>
            <a:r>
              <a:rPr lang="en-IE" sz="2000" smtClean="0">
                <a:latin typeface="Arial" pitchFamily="34" charset="0"/>
                <a:cs typeface="Arial" pitchFamily="34" charset="0"/>
              </a:rPr>
              <a:t>Plant located in Trinidad, one single train, design capacity: 5 000 tpd</a:t>
            </a:r>
            <a:endParaRPr lang="en-IE" sz="2000">
              <a:latin typeface="Arial" pitchFamily="34" charset="0"/>
              <a:cs typeface="Arial" pitchFamily="34" charset="0"/>
            </a:endParaRPr>
          </a:p>
        </p:txBody>
      </p:sp>
      <p:sp>
        <p:nvSpPr>
          <p:cNvPr id="7" name="Text Box 7"/>
          <p:cNvSpPr txBox="1">
            <a:spLocks noChangeArrowheads="1"/>
          </p:cNvSpPr>
          <p:nvPr/>
        </p:nvSpPr>
        <p:spPr bwMode="auto">
          <a:xfrm>
            <a:off x="72000" y="5976000"/>
            <a:ext cx="9000000" cy="461665"/>
          </a:xfrm>
          <a:prstGeom prst="rect">
            <a:avLst/>
          </a:prstGeom>
          <a:solidFill>
            <a:schemeClr val="bg1"/>
          </a:solidFill>
          <a:ln w="9525">
            <a:noFill/>
            <a:miter lim="800000"/>
            <a:headEnd/>
            <a:tailEnd/>
          </a:ln>
        </p:spPr>
        <p:txBody>
          <a:bodyPr>
            <a:spAutoFit/>
          </a:bodyPr>
          <a:lstStyle/>
          <a:p>
            <a:pPr algn="ctr" defTabSz="912813"/>
            <a:r>
              <a:rPr lang="en-IE" sz="2400" b="1" dirty="0" smtClean="0">
                <a:latin typeface="Arial" pitchFamily="34" charset="0"/>
                <a:cs typeface="Arial" pitchFamily="34" charset="0"/>
              </a:rPr>
              <a:t>In 2008: 360 operational days at 108% of design capacity</a:t>
            </a:r>
            <a:endParaRPr lang="en-IE"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IE" smtClean="0"/>
              <a:t>Key-Elements of the ATLAS plant</a:t>
            </a:r>
            <a:endParaRPr lang="en-IE"/>
          </a:p>
        </p:txBody>
      </p:sp>
      <p:sp>
        <p:nvSpPr>
          <p:cNvPr id="3" name="Foliennummernplatzhalter 2"/>
          <p:cNvSpPr>
            <a:spLocks noGrp="1"/>
          </p:cNvSpPr>
          <p:nvPr>
            <p:ph type="sldNum" sz="quarter" idx="11"/>
          </p:nvPr>
        </p:nvSpPr>
        <p:spPr/>
        <p:txBody>
          <a:bodyPr/>
          <a:lstStyle/>
          <a:p>
            <a:fld id="{671EFD94-304E-4BA2-B5CA-AEBB737FFE95}" type="slidenum">
              <a:rPr lang="en-IE" smtClean="0"/>
              <a:pPr/>
              <a:t>12</a:t>
            </a:fld>
            <a:endParaRPr lang="en-IE"/>
          </a:p>
        </p:txBody>
      </p:sp>
      <p:pic>
        <p:nvPicPr>
          <p:cNvPr id="4" name="Picture 2"/>
          <p:cNvPicPr>
            <a:picLocks noChangeAspect="1" noChangeArrowheads="1"/>
          </p:cNvPicPr>
          <p:nvPr/>
        </p:nvPicPr>
        <p:blipFill>
          <a:blip r:embed="rId3" cstate="print"/>
          <a:srcRect/>
          <a:stretch>
            <a:fillRect/>
          </a:stretch>
        </p:blipFill>
        <p:spPr bwMode="auto">
          <a:xfrm>
            <a:off x="36000" y="720000"/>
            <a:ext cx="9072000" cy="5534701"/>
          </a:xfrm>
          <a:prstGeom prst="rect">
            <a:avLst/>
          </a:prstGeom>
          <a:noFill/>
          <a:ln w="9525">
            <a:noFill/>
            <a:miter lim="800000"/>
            <a:headEnd/>
            <a:tailEnd/>
          </a:ln>
        </p:spPr>
      </p:pic>
      <p:sp>
        <p:nvSpPr>
          <p:cNvPr id="5" name="Text Box 6"/>
          <p:cNvSpPr txBox="1">
            <a:spLocks noChangeArrowheads="1"/>
          </p:cNvSpPr>
          <p:nvPr/>
        </p:nvSpPr>
        <p:spPr bwMode="auto">
          <a:xfrm>
            <a:off x="3810000" y="2514600"/>
            <a:ext cx="1371600" cy="400110"/>
          </a:xfrm>
          <a:prstGeom prst="rect">
            <a:avLst/>
          </a:prstGeom>
          <a:noFill/>
          <a:ln w="9525">
            <a:noFill/>
            <a:miter lim="800000"/>
            <a:headEnd/>
            <a:tailEnd/>
          </a:ln>
        </p:spPr>
        <p:txBody>
          <a:bodyPr>
            <a:spAutoFit/>
          </a:bodyPr>
          <a:lstStyle/>
          <a:p>
            <a:pPr defTabSz="912813">
              <a:spcBef>
                <a:spcPct val="50000"/>
              </a:spcBef>
            </a:pPr>
            <a:endParaRPr lang="en-IE" sz="2000" b="1">
              <a:latin typeface="Arial" pitchFamily="34" charset="0"/>
              <a:cs typeface="Arial" pitchFamily="34" charset="0"/>
            </a:endParaRPr>
          </a:p>
        </p:txBody>
      </p:sp>
      <p:sp>
        <p:nvSpPr>
          <p:cNvPr id="6" name="Text Box 7"/>
          <p:cNvSpPr txBox="1">
            <a:spLocks noChangeArrowheads="1"/>
          </p:cNvSpPr>
          <p:nvPr/>
        </p:nvSpPr>
        <p:spPr bwMode="auto">
          <a:xfrm>
            <a:off x="3635896" y="3420289"/>
            <a:ext cx="1584176" cy="707886"/>
          </a:xfrm>
          <a:prstGeom prst="rect">
            <a:avLst/>
          </a:prstGeom>
          <a:noFill/>
          <a:ln w="9525">
            <a:noFill/>
            <a:miter lim="800000"/>
            <a:headEnd/>
            <a:tailEnd/>
          </a:ln>
        </p:spPr>
        <p:txBody>
          <a:bodyPr wrap="square">
            <a:spAutoFit/>
          </a:bodyPr>
          <a:lstStyle/>
          <a:p>
            <a:pPr algn="ctr" defTabSz="912813">
              <a:spcBef>
                <a:spcPct val="50000"/>
              </a:spcBef>
            </a:pPr>
            <a:r>
              <a:rPr lang="en-IE" sz="2000" b="1" smtClean="0">
                <a:latin typeface="Arial" pitchFamily="34" charset="0"/>
                <a:cs typeface="Arial" pitchFamily="34" charset="0"/>
              </a:rPr>
              <a:t>Syngas</a:t>
            </a:r>
          </a:p>
          <a:p>
            <a:pPr algn="ctr" defTabSz="912813"/>
            <a:r>
              <a:rPr lang="en-IE" sz="2000" b="1" smtClean="0">
                <a:latin typeface="Arial" pitchFamily="34" charset="0"/>
                <a:cs typeface="Arial" pitchFamily="34" charset="0"/>
              </a:rPr>
              <a:t>generation</a:t>
            </a:r>
            <a:endParaRPr lang="en-IE" sz="2000" b="1">
              <a:latin typeface="Arial" pitchFamily="34" charset="0"/>
              <a:cs typeface="Arial" pitchFamily="34" charset="0"/>
            </a:endParaRPr>
          </a:p>
        </p:txBody>
      </p:sp>
      <p:sp>
        <p:nvSpPr>
          <p:cNvPr id="7" name="Text Box 8"/>
          <p:cNvSpPr txBox="1">
            <a:spLocks noChangeArrowheads="1"/>
          </p:cNvSpPr>
          <p:nvPr/>
        </p:nvSpPr>
        <p:spPr bwMode="auto">
          <a:xfrm>
            <a:off x="3851920" y="1660738"/>
            <a:ext cx="1584176" cy="400110"/>
          </a:xfrm>
          <a:prstGeom prst="rect">
            <a:avLst/>
          </a:prstGeom>
          <a:noFill/>
          <a:ln w="9525">
            <a:noFill/>
            <a:miter lim="800000"/>
            <a:headEnd/>
            <a:tailEnd/>
          </a:ln>
        </p:spPr>
        <p:txBody>
          <a:bodyPr wrap="square">
            <a:spAutoFit/>
          </a:bodyPr>
          <a:lstStyle/>
          <a:p>
            <a:pPr algn="ctr" defTabSz="912813">
              <a:spcBef>
                <a:spcPct val="50000"/>
              </a:spcBef>
            </a:pPr>
            <a:r>
              <a:rPr lang="en-IE" sz="2000" b="1" smtClean="0">
                <a:latin typeface="Arial" pitchFamily="34" charset="0"/>
                <a:cs typeface="Arial" pitchFamily="34" charset="0"/>
              </a:rPr>
              <a:t>Distillation</a:t>
            </a:r>
            <a:endParaRPr lang="en-IE" sz="2000" b="1">
              <a:latin typeface="Arial" pitchFamily="34" charset="0"/>
              <a:cs typeface="Arial" pitchFamily="34" charset="0"/>
            </a:endParaRPr>
          </a:p>
        </p:txBody>
      </p:sp>
      <p:sp>
        <p:nvSpPr>
          <p:cNvPr id="8" name="Text Box 9"/>
          <p:cNvSpPr txBox="1">
            <a:spLocks noChangeArrowheads="1"/>
          </p:cNvSpPr>
          <p:nvPr/>
        </p:nvSpPr>
        <p:spPr bwMode="auto">
          <a:xfrm>
            <a:off x="5652120" y="3369186"/>
            <a:ext cx="1584176" cy="707886"/>
          </a:xfrm>
          <a:prstGeom prst="rect">
            <a:avLst/>
          </a:prstGeom>
          <a:noFill/>
          <a:ln w="9525">
            <a:noFill/>
            <a:miter lim="800000"/>
            <a:headEnd/>
            <a:tailEnd/>
          </a:ln>
        </p:spPr>
        <p:txBody>
          <a:bodyPr wrap="square">
            <a:spAutoFit/>
          </a:bodyPr>
          <a:lstStyle/>
          <a:p>
            <a:pPr algn="ctr" defTabSz="912813">
              <a:spcBef>
                <a:spcPct val="50000"/>
              </a:spcBef>
            </a:pPr>
            <a:r>
              <a:rPr lang="en-IE" sz="2000" b="1" smtClean="0">
                <a:latin typeface="Arial" pitchFamily="34" charset="0"/>
                <a:cs typeface="Arial" pitchFamily="34" charset="0"/>
              </a:rPr>
              <a:t>Methanol Synthesis</a:t>
            </a:r>
            <a:endParaRPr lang="en-IE" sz="2000" b="1">
              <a:latin typeface="Arial" pitchFamily="34" charset="0"/>
              <a:cs typeface="Arial" pitchFamily="34" charset="0"/>
            </a:endParaRPr>
          </a:p>
        </p:txBody>
      </p:sp>
      <p:sp>
        <p:nvSpPr>
          <p:cNvPr id="9" name="Text Box 10"/>
          <p:cNvSpPr txBox="1">
            <a:spLocks noChangeArrowheads="1"/>
          </p:cNvSpPr>
          <p:nvPr/>
        </p:nvSpPr>
        <p:spPr bwMode="auto">
          <a:xfrm>
            <a:off x="5318125" y="2017713"/>
            <a:ext cx="1311275" cy="400110"/>
          </a:xfrm>
          <a:prstGeom prst="rect">
            <a:avLst/>
          </a:prstGeom>
          <a:noFill/>
          <a:ln w="9525">
            <a:noFill/>
            <a:miter lim="800000"/>
            <a:headEnd/>
            <a:tailEnd/>
          </a:ln>
        </p:spPr>
        <p:txBody>
          <a:bodyPr>
            <a:spAutoFit/>
          </a:bodyPr>
          <a:lstStyle/>
          <a:p>
            <a:pPr defTabSz="912813"/>
            <a:endParaRPr lang="en-IE" sz="2000" b="1">
              <a:latin typeface="Arial" pitchFamily="34" charset="0"/>
              <a:cs typeface="Arial" pitchFamily="34" charset="0"/>
            </a:endParaRPr>
          </a:p>
        </p:txBody>
      </p:sp>
      <p:sp>
        <p:nvSpPr>
          <p:cNvPr id="10" name="Text Box 11"/>
          <p:cNvSpPr txBox="1">
            <a:spLocks noChangeArrowheads="1"/>
          </p:cNvSpPr>
          <p:nvPr/>
        </p:nvSpPr>
        <p:spPr bwMode="auto">
          <a:xfrm>
            <a:off x="5004048" y="2649106"/>
            <a:ext cx="1656184" cy="707886"/>
          </a:xfrm>
          <a:prstGeom prst="rect">
            <a:avLst/>
          </a:prstGeom>
          <a:noFill/>
          <a:ln w="9525">
            <a:noFill/>
            <a:miter lim="800000"/>
            <a:headEnd/>
            <a:tailEnd/>
          </a:ln>
        </p:spPr>
        <p:txBody>
          <a:bodyPr wrap="square">
            <a:spAutoFit/>
          </a:bodyPr>
          <a:lstStyle/>
          <a:p>
            <a:pPr algn="ctr" defTabSz="912813">
              <a:spcBef>
                <a:spcPct val="50000"/>
              </a:spcBef>
            </a:pPr>
            <a:r>
              <a:rPr lang="en-IE" sz="2000" b="1" smtClean="0">
                <a:latin typeface="Arial" pitchFamily="34" charset="0"/>
                <a:cs typeface="Arial" pitchFamily="34" charset="0"/>
              </a:rPr>
              <a:t>Syngas-compressor</a:t>
            </a:r>
            <a:endParaRPr lang="en-IE" sz="2000" b="1">
              <a:latin typeface="Arial" pitchFamily="34" charset="0"/>
              <a:cs typeface="Arial" pitchFamily="34" charset="0"/>
            </a:endParaRPr>
          </a:p>
        </p:txBody>
      </p:sp>
      <p:sp>
        <p:nvSpPr>
          <p:cNvPr id="11" name="Text Box 12"/>
          <p:cNvSpPr txBox="1">
            <a:spLocks noChangeArrowheads="1"/>
          </p:cNvSpPr>
          <p:nvPr/>
        </p:nvSpPr>
        <p:spPr bwMode="auto">
          <a:xfrm>
            <a:off x="4017640" y="2433082"/>
            <a:ext cx="1058416" cy="707886"/>
          </a:xfrm>
          <a:prstGeom prst="rect">
            <a:avLst/>
          </a:prstGeom>
          <a:noFill/>
          <a:ln w="9525">
            <a:noFill/>
            <a:miter lim="800000"/>
            <a:headEnd/>
            <a:tailEnd/>
          </a:ln>
        </p:spPr>
        <p:txBody>
          <a:bodyPr wrap="square">
            <a:spAutoFit/>
          </a:bodyPr>
          <a:lstStyle/>
          <a:p>
            <a:pPr algn="ctr" defTabSz="912813">
              <a:spcBef>
                <a:spcPct val="50000"/>
              </a:spcBef>
            </a:pPr>
            <a:r>
              <a:rPr lang="en-IE" sz="2000" b="1" smtClean="0">
                <a:latin typeface="Arial" pitchFamily="34" charset="0"/>
                <a:cs typeface="Arial" pitchFamily="34" charset="0"/>
              </a:rPr>
              <a:t>Fired Heater</a:t>
            </a:r>
            <a:endParaRPr lang="en-IE" sz="2000" b="1">
              <a:latin typeface="Arial" pitchFamily="34" charset="0"/>
              <a:cs typeface="Arial" pitchFamily="34" charset="0"/>
            </a:endParaRPr>
          </a:p>
        </p:txBody>
      </p:sp>
      <p:sp>
        <p:nvSpPr>
          <p:cNvPr id="12" name="Text Box 14"/>
          <p:cNvSpPr txBox="1">
            <a:spLocks noChangeArrowheads="1"/>
          </p:cNvSpPr>
          <p:nvPr/>
        </p:nvSpPr>
        <p:spPr bwMode="auto">
          <a:xfrm>
            <a:off x="467544" y="3513202"/>
            <a:ext cx="1524000" cy="861774"/>
          </a:xfrm>
          <a:prstGeom prst="rect">
            <a:avLst/>
          </a:prstGeom>
          <a:noFill/>
          <a:ln w="9525">
            <a:noFill/>
            <a:miter lim="800000"/>
            <a:headEnd/>
            <a:tailEnd/>
          </a:ln>
        </p:spPr>
        <p:txBody>
          <a:bodyPr>
            <a:spAutoFit/>
          </a:bodyPr>
          <a:lstStyle/>
          <a:p>
            <a:pPr algn="ctr" defTabSz="912813">
              <a:spcBef>
                <a:spcPct val="50000"/>
              </a:spcBef>
            </a:pPr>
            <a:r>
              <a:rPr lang="en-IE" sz="2000" b="1" smtClean="0">
                <a:latin typeface="Arial" pitchFamily="34" charset="0"/>
                <a:cs typeface="Arial" pitchFamily="34" charset="0"/>
              </a:rPr>
              <a:t>Air cooling </a:t>
            </a:r>
          </a:p>
          <a:p>
            <a:pPr algn="ctr" defTabSz="912813">
              <a:spcBef>
                <a:spcPct val="50000"/>
              </a:spcBef>
            </a:pPr>
            <a:r>
              <a:rPr lang="en-IE" sz="2000" b="1" smtClean="0">
                <a:latin typeface="Arial" pitchFamily="34" charset="0"/>
                <a:cs typeface="Arial" pitchFamily="34" charset="0"/>
              </a:rPr>
              <a:t>Seawater</a:t>
            </a:r>
            <a:endParaRPr lang="en-IE" sz="2000" b="1">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IE" dirty="0" smtClean="0"/>
              <a:t>GigaMethanol</a:t>
            </a:r>
            <a:r>
              <a:rPr lang="en-IE" baseline="30000" dirty="0" smtClean="0"/>
              <a:t>®</a:t>
            </a:r>
            <a:r>
              <a:rPr lang="en-IE" dirty="0" smtClean="0"/>
              <a:t> Technology</a:t>
            </a:r>
            <a:endParaRPr lang="en-IE" dirty="0"/>
          </a:p>
        </p:txBody>
      </p:sp>
      <p:sp>
        <p:nvSpPr>
          <p:cNvPr id="3" name="Foliennummernplatzhalter 2"/>
          <p:cNvSpPr>
            <a:spLocks noGrp="1"/>
          </p:cNvSpPr>
          <p:nvPr>
            <p:ph type="sldNum" sz="quarter" idx="11"/>
          </p:nvPr>
        </p:nvSpPr>
        <p:spPr/>
        <p:txBody>
          <a:bodyPr/>
          <a:lstStyle/>
          <a:p>
            <a:fld id="{671EFD94-304E-4BA2-B5CA-AEBB737FFE95}" type="slidenum">
              <a:rPr lang="en-IE" smtClean="0"/>
              <a:pPr/>
              <a:t>13</a:t>
            </a:fld>
            <a:endParaRPr lang="en-IE" dirty="0"/>
          </a:p>
        </p:txBody>
      </p:sp>
      <p:pic>
        <p:nvPicPr>
          <p:cNvPr id="4" name="Picture 2"/>
          <p:cNvPicPr>
            <a:picLocks noChangeAspect="1" noChangeArrowheads="1"/>
          </p:cNvPicPr>
          <p:nvPr/>
        </p:nvPicPr>
        <p:blipFill>
          <a:blip r:embed="rId2" cstate="print"/>
          <a:srcRect/>
          <a:stretch>
            <a:fillRect/>
          </a:stretch>
        </p:blipFill>
        <p:spPr bwMode="auto">
          <a:xfrm>
            <a:off x="432000" y="594000"/>
            <a:ext cx="8280000" cy="5826376"/>
          </a:xfrm>
          <a:prstGeom prst="rect">
            <a:avLst/>
          </a:prstGeom>
          <a:noFill/>
          <a:ln w="9525">
            <a:noFill/>
            <a:miter lim="800000"/>
            <a:headEnd/>
            <a:tailEnd/>
          </a:ln>
        </p:spPr>
      </p:pic>
      <p:sp>
        <p:nvSpPr>
          <p:cNvPr id="6" name="Textfeld 5"/>
          <p:cNvSpPr txBox="1"/>
          <p:nvPr/>
        </p:nvSpPr>
        <p:spPr>
          <a:xfrm>
            <a:off x="0" y="548680"/>
            <a:ext cx="4500000" cy="1877437"/>
          </a:xfrm>
          <a:prstGeom prst="rect">
            <a:avLst/>
          </a:prstGeom>
          <a:noFill/>
        </p:spPr>
        <p:txBody>
          <a:bodyPr wrap="square" rtlCol="0">
            <a:spAutoFit/>
          </a:bodyPr>
          <a:lstStyle/>
          <a:p>
            <a:pPr algn="ctr"/>
            <a:r>
              <a:rPr lang="en-IE" sz="3200" b="1" u="sng" dirty="0" smtClean="0">
                <a:latin typeface="Arial" pitchFamily="34" charset="0"/>
                <a:cs typeface="Arial" pitchFamily="34" charset="0"/>
              </a:rPr>
              <a:t>GIGAMETHANOL</a:t>
            </a:r>
            <a:r>
              <a:rPr lang="en-IE" sz="3200" b="1" u="sng" baseline="30000" dirty="0" smtClean="0">
                <a:latin typeface="Arial" pitchFamily="34" charset="0"/>
                <a:cs typeface="Arial" pitchFamily="34" charset="0"/>
              </a:rPr>
              <a:t>®</a:t>
            </a:r>
          </a:p>
          <a:p>
            <a:pPr marL="174625" indent="-174625">
              <a:buFont typeface="Arial" pitchFamily="34" charset="0"/>
              <a:buChar char="•"/>
            </a:pPr>
            <a:r>
              <a:rPr lang="en-IE" sz="2800" dirty="0" smtClean="0">
                <a:latin typeface="Arial" pitchFamily="34" charset="0"/>
                <a:cs typeface="Arial" pitchFamily="34" charset="0"/>
              </a:rPr>
              <a:t>GigaMethanol</a:t>
            </a:r>
            <a:r>
              <a:rPr lang="en-IE" sz="2800" baseline="30000" dirty="0" smtClean="0">
                <a:latin typeface="Arial" pitchFamily="34" charset="0"/>
                <a:cs typeface="Arial" pitchFamily="34" charset="0"/>
              </a:rPr>
              <a:t>®</a:t>
            </a:r>
            <a:r>
              <a:rPr lang="en-IE" sz="2800" dirty="0" smtClean="0">
                <a:latin typeface="Arial" pitchFamily="34" charset="0"/>
                <a:cs typeface="Arial" pitchFamily="34" charset="0"/>
              </a:rPr>
              <a:t> (HP ATR)</a:t>
            </a:r>
            <a:endParaRPr lang="en-IE" sz="2400" dirty="0" smtClean="0">
              <a:latin typeface="Arial" pitchFamily="34" charset="0"/>
              <a:cs typeface="Arial" pitchFamily="34" charset="0"/>
            </a:endParaRPr>
          </a:p>
          <a:p>
            <a:pPr marL="174625" indent="-174625">
              <a:buFont typeface="Arial" pitchFamily="34" charset="0"/>
              <a:buChar char="•"/>
            </a:pPr>
            <a:r>
              <a:rPr lang="en-IE" sz="2800" dirty="0" smtClean="0">
                <a:latin typeface="Arial" pitchFamily="34" charset="0"/>
                <a:cs typeface="Arial" pitchFamily="34" charset="0"/>
              </a:rPr>
              <a:t>2 x 10,000 ton methanol</a:t>
            </a:r>
            <a:br>
              <a:rPr lang="en-IE" sz="2800" dirty="0" smtClean="0">
                <a:latin typeface="Arial" pitchFamily="34" charset="0"/>
                <a:cs typeface="Arial" pitchFamily="34" charset="0"/>
              </a:rPr>
            </a:br>
            <a:r>
              <a:rPr lang="en-IE" sz="2800" dirty="0" smtClean="0">
                <a:latin typeface="Arial" pitchFamily="34" charset="0"/>
                <a:cs typeface="Arial" pitchFamily="34" charset="0"/>
              </a:rPr>
              <a:t>per day</a:t>
            </a:r>
            <a:endParaRPr lang="en-IE"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IE" dirty="0" err="1" smtClean="0"/>
              <a:t>Syngas</a:t>
            </a:r>
            <a:r>
              <a:rPr lang="en-IE" dirty="0" smtClean="0"/>
              <a:t> Conversion Technologies</a:t>
            </a:r>
            <a:endParaRPr lang="en-IE" dirty="0"/>
          </a:p>
        </p:txBody>
      </p:sp>
      <p:sp>
        <p:nvSpPr>
          <p:cNvPr id="3" name="Foliennummernplatzhalter 2"/>
          <p:cNvSpPr>
            <a:spLocks noGrp="1"/>
          </p:cNvSpPr>
          <p:nvPr>
            <p:ph type="sldNum" sz="quarter" idx="11"/>
          </p:nvPr>
        </p:nvSpPr>
        <p:spPr/>
        <p:txBody>
          <a:bodyPr/>
          <a:lstStyle/>
          <a:p>
            <a:fld id="{671EFD94-304E-4BA2-B5CA-AEBB737FFE95}" type="slidenum">
              <a:rPr lang="en-IE" smtClean="0"/>
              <a:pPr/>
              <a:t>14</a:t>
            </a:fld>
            <a:endParaRPr lang="en-IE" dirty="0"/>
          </a:p>
        </p:txBody>
      </p:sp>
      <p:sp>
        <p:nvSpPr>
          <p:cNvPr id="5" name="Textfeld 4"/>
          <p:cNvSpPr txBox="1"/>
          <p:nvPr/>
        </p:nvSpPr>
        <p:spPr>
          <a:xfrm>
            <a:off x="180000" y="612000"/>
            <a:ext cx="8784000" cy="4893647"/>
          </a:xfrm>
          <a:prstGeom prst="rect">
            <a:avLst/>
          </a:prstGeom>
          <a:noFill/>
        </p:spPr>
        <p:txBody>
          <a:bodyPr wrap="square" rtlCol="0">
            <a:spAutoFit/>
          </a:bodyPr>
          <a:lstStyle/>
          <a:p>
            <a:pPr marL="261938" indent="-261938" algn="ctr"/>
            <a:r>
              <a:rPr lang="en-IE" sz="3600" b="1" u="sng" dirty="0" smtClean="0">
                <a:latin typeface="Arial" pitchFamily="34" charset="0"/>
                <a:cs typeface="Arial" pitchFamily="34" charset="0"/>
              </a:rPr>
              <a:t>Conversion of Syngas into Gasoline</a:t>
            </a:r>
            <a:endParaRPr lang="en-IE" sz="3600" b="1" dirty="0" smtClean="0">
              <a:latin typeface="Arial" pitchFamily="34" charset="0"/>
              <a:cs typeface="Arial" pitchFamily="34" charset="0"/>
            </a:endParaRPr>
          </a:p>
          <a:p>
            <a:pPr marL="261938" indent="-261938">
              <a:spcBef>
                <a:spcPts val="2400"/>
              </a:spcBef>
              <a:buFont typeface="Arial" pitchFamily="34" charset="0"/>
              <a:buChar char="•"/>
            </a:pPr>
            <a:r>
              <a:rPr lang="en-IE" sz="3200" dirty="0" smtClean="0">
                <a:latin typeface="Arial" pitchFamily="34" charset="0"/>
                <a:cs typeface="Arial" pitchFamily="34" charset="0"/>
              </a:rPr>
              <a:t>Fischer-</a:t>
            </a:r>
            <a:r>
              <a:rPr lang="en-IE" sz="3200" dirty="0" err="1" smtClean="0">
                <a:latin typeface="Arial" pitchFamily="34" charset="0"/>
                <a:cs typeface="Arial" pitchFamily="34" charset="0"/>
              </a:rPr>
              <a:t>Tropsch</a:t>
            </a:r>
            <a:r>
              <a:rPr lang="en-IE" sz="3200" dirty="0" smtClean="0">
                <a:latin typeface="Arial" pitchFamily="34" charset="0"/>
                <a:cs typeface="Arial" pitchFamily="34" charset="0"/>
              </a:rPr>
              <a:t> (FT)</a:t>
            </a:r>
          </a:p>
          <a:p>
            <a:pPr marL="270000" indent="-270000">
              <a:spcBef>
                <a:spcPts val="1200"/>
              </a:spcBef>
              <a:buFont typeface="Arial" charset="0"/>
              <a:buChar char="•"/>
            </a:pPr>
            <a:r>
              <a:rPr lang="en-IE" sz="3200" dirty="0" smtClean="0">
                <a:latin typeface="Arial" pitchFamily="34" charset="0"/>
                <a:cs typeface="Arial" pitchFamily="34" charset="0"/>
              </a:rPr>
              <a:t>Methanol to Gasoline (MTG)</a:t>
            </a:r>
          </a:p>
          <a:p>
            <a:pPr marL="270000" indent="-270000">
              <a:spcBef>
                <a:spcPts val="1200"/>
              </a:spcBef>
            </a:pPr>
            <a:endParaRPr lang="en-IE" sz="3200" b="1" dirty="0" smtClean="0">
              <a:latin typeface="Arial" pitchFamily="34" charset="0"/>
              <a:cs typeface="Arial" pitchFamily="34" charset="0"/>
            </a:endParaRPr>
          </a:p>
          <a:p>
            <a:pPr marL="270000" indent="-270000" algn="ctr">
              <a:spcBef>
                <a:spcPts val="1200"/>
              </a:spcBef>
            </a:pPr>
            <a:r>
              <a:rPr lang="en-IE" sz="3600" b="1" u="sng" dirty="0" smtClean="0">
                <a:solidFill>
                  <a:schemeClr val="bg1">
                    <a:lumMod val="65000"/>
                  </a:schemeClr>
                </a:solidFill>
                <a:latin typeface="Arial" pitchFamily="34" charset="0"/>
                <a:cs typeface="Arial" pitchFamily="34" charset="0"/>
              </a:rPr>
              <a:t>Conversion of </a:t>
            </a:r>
            <a:r>
              <a:rPr lang="en-IE" sz="3600" b="1" u="sng" dirty="0" err="1" smtClean="0">
                <a:solidFill>
                  <a:schemeClr val="bg1">
                    <a:lumMod val="65000"/>
                  </a:schemeClr>
                </a:solidFill>
                <a:latin typeface="Arial" pitchFamily="34" charset="0"/>
                <a:cs typeface="Arial" pitchFamily="34" charset="0"/>
              </a:rPr>
              <a:t>Syngas</a:t>
            </a:r>
            <a:r>
              <a:rPr lang="en-IE" sz="3600" b="1" u="sng" dirty="0" smtClean="0">
                <a:solidFill>
                  <a:schemeClr val="bg1">
                    <a:lumMod val="65000"/>
                  </a:schemeClr>
                </a:solidFill>
                <a:latin typeface="Arial" pitchFamily="34" charset="0"/>
                <a:cs typeface="Arial" pitchFamily="34" charset="0"/>
              </a:rPr>
              <a:t> into Chemicals</a:t>
            </a:r>
            <a:endParaRPr lang="en-IE" sz="3600" b="1" dirty="0" smtClean="0">
              <a:solidFill>
                <a:schemeClr val="bg1">
                  <a:lumMod val="65000"/>
                </a:schemeClr>
              </a:solidFill>
              <a:latin typeface="Arial" pitchFamily="34" charset="0"/>
              <a:cs typeface="Arial" pitchFamily="34" charset="0"/>
            </a:endParaRPr>
          </a:p>
          <a:p>
            <a:pPr marL="270000" indent="-270000">
              <a:spcBef>
                <a:spcPts val="2400"/>
              </a:spcBef>
              <a:buFont typeface="Arial" charset="0"/>
              <a:buChar char="•"/>
            </a:pPr>
            <a:r>
              <a:rPr lang="en-IE" sz="3200" dirty="0" smtClean="0">
                <a:solidFill>
                  <a:schemeClr val="bg1">
                    <a:lumMod val="65000"/>
                  </a:schemeClr>
                </a:solidFill>
                <a:latin typeface="Arial" pitchFamily="34" charset="0"/>
                <a:cs typeface="Arial" pitchFamily="34" charset="0"/>
              </a:rPr>
              <a:t>Methanol to Propylene (MTP)</a:t>
            </a:r>
          </a:p>
          <a:p>
            <a:pPr marL="270000" indent="-270000">
              <a:spcBef>
                <a:spcPts val="1200"/>
              </a:spcBef>
              <a:buFont typeface="Arial" charset="0"/>
              <a:buChar char="•"/>
            </a:pPr>
            <a:r>
              <a:rPr lang="en-IE" sz="3200" dirty="0" smtClean="0">
                <a:solidFill>
                  <a:schemeClr val="bg1">
                    <a:lumMod val="65000"/>
                  </a:schemeClr>
                </a:solidFill>
                <a:latin typeface="Arial" pitchFamily="34" charset="0"/>
                <a:cs typeface="Arial" pitchFamily="34" charset="0"/>
              </a:rPr>
              <a:t>Methanol to Olefins (MTO)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IE" dirty="0" smtClean="0"/>
              <a:t>Fischer-</a:t>
            </a:r>
            <a:r>
              <a:rPr lang="en-IE" dirty="0" err="1" smtClean="0"/>
              <a:t>Tropsch</a:t>
            </a:r>
            <a:r>
              <a:rPr lang="en-IE" dirty="0" smtClean="0"/>
              <a:t> (FT)</a:t>
            </a:r>
            <a:endParaRPr lang="en-IE" dirty="0"/>
          </a:p>
        </p:txBody>
      </p:sp>
      <p:sp>
        <p:nvSpPr>
          <p:cNvPr id="3" name="Foliennummernplatzhalter 2"/>
          <p:cNvSpPr>
            <a:spLocks noGrp="1"/>
          </p:cNvSpPr>
          <p:nvPr>
            <p:ph type="sldNum" sz="quarter" idx="11"/>
          </p:nvPr>
        </p:nvSpPr>
        <p:spPr/>
        <p:txBody>
          <a:bodyPr/>
          <a:lstStyle/>
          <a:p>
            <a:fld id="{671EFD94-304E-4BA2-B5CA-AEBB737FFE95}" type="slidenum">
              <a:rPr lang="en-IE" smtClean="0"/>
              <a:pPr/>
              <a:t>15</a:t>
            </a:fld>
            <a:endParaRPr lang="en-IE" dirty="0"/>
          </a:p>
        </p:txBody>
      </p:sp>
      <p:sp>
        <p:nvSpPr>
          <p:cNvPr id="6" name="Textfeld 5"/>
          <p:cNvSpPr txBox="1"/>
          <p:nvPr/>
        </p:nvSpPr>
        <p:spPr>
          <a:xfrm>
            <a:off x="108000" y="612000"/>
            <a:ext cx="8928000" cy="5463034"/>
          </a:xfrm>
          <a:prstGeom prst="rect">
            <a:avLst/>
          </a:prstGeom>
          <a:noFill/>
        </p:spPr>
        <p:txBody>
          <a:bodyPr wrap="square" rtlCol="0">
            <a:spAutoFit/>
          </a:bodyPr>
          <a:lstStyle/>
          <a:p>
            <a:pPr algn="ctr"/>
            <a:r>
              <a:rPr lang="en-IE" sz="3600" b="1" u="sng" dirty="0" smtClean="0">
                <a:latin typeface="Arial" pitchFamily="34" charset="0"/>
                <a:cs typeface="Arial" pitchFamily="34" charset="0"/>
              </a:rPr>
              <a:t>Fischer-</a:t>
            </a:r>
            <a:r>
              <a:rPr lang="en-IE" sz="3600" b="1" u="sng" dirty="0" err="1" smtClean="0">
                <a:latin typeface="Arial" pitchFamily="34" charset="0"/>
                <a:cs typeface="Arial" pitchFamily="34" charset="0"/>
              </a:rPr>
              <a:t>Tropsch</a:t>
            </a:r>
            <a:r>
              <a:rPr lang="en-IE" sz="3600" b="1" u="sng" dirty="0" smtClean="0">
                <a:latin typeface="Arial" pitchFamily="34" charset="0"/>
                <a:cs typeface="Arial" pitchFamily="34" charset="0"/>
              </a:rPr>
              <a:t> (FT) Technology</a:t>
            </a:r>
          </a:p>
          <a:p>
            <a:pPr marL="270000" indent="-270000" algn="just">
              <a:spcBef>
                <a:spcPts val="600"/>
              </a:spcBef>
              <a:buFont typeface="Arial" pitchFamily="34" charset="0"/>
              <a:buChar char="•"/>
            </a:pPr>
            <a:r>
              <a:rPr lang="en-IE" sz="3200" dirty="0" smtClean="0">
                <a:latin typeface="Arial" pitchFamily="34" charset="0"/>
                <a:cs typeface="Arial" pitchFamily="34" charset="0"/>
              </a:rPr>
              <a:t>Sasol, Shell, </a:t>
            </a:r>
            <a:r>
              <a:rPr lang="en-IE" sz="3200" dirty="0" err="1" smtClean="0">
                <a:latin typeface="Arial" pitchFamily="34" charset="0"/>
                <a:cs typeface="Arial" pitchFamily="34" charset="0"/>
              </a:rPr>
              <a:t>Mossgas</a:t>
            </a:r>
            <a:r>
              <a:rPr lang="en-IE" sz="3200" dirty="0" smtClean="0">
                <a:latin typeface="Arial" pitchFamily="34" charset="0"/>
                <a:cs typeface="Arial" pitchFamily="34" charset="0"/>
              </a:rPr>
              <a:t>, built and operate FT plants (latest Shell plant in Qatar costs US$ 24 billion investment for 5 million ton per year gasoline and diesel)</a:t>
            </a:r>
          </a:p>
          <a:p>
            <a:pPr marL="270000" indent="-270000" algn="just">
              <a:spcBef>
                <a:spcPts val="600"/>
              </a:spcBef>
              <a:buFont typeface="Arial" pitchFamily="34" charset="0"/>
              <a:buChar char="•"/>
            </a:pPr>
            <a:r>
              <a:rPr lang="en-IE" sz="3200" dirty="0" smtClean="0">
                <a:latin typeface="Arial" pitchFamily="34" charset="0"/>
                <a:cs typeface="Arial" pitchFamily="34" charset="0"/>
              </a:rPr>
              <a:t>Exxon patented the technology, but never built</a:t>
            </a:r>
          </a:p>
          <a:p>
            <a:pPr marL="270000" indent="-270000" algn="just">
              <a:spcBef>
                <a:spcPts val="600"/>
              </a:spcBef>
              <a:buFont typeface="Arial" pitchFamily="34" charset="0"/>
              <a:buChar char="•"/>
            </a:pPr>
            <a:r>
              <a:rPr lang="en-IE" sz="3200" dirty="0" smtClean="0">
                <a:latin typeface="Arial" pitchFamily="34" charset="0"/>
                <a:cs typeface="Arial" pitchFamily="34" charset="0"/>
              </a:rPr>
              <a:t>All oil companies researched FT technology but never built</a:t>
            </a:r>
          </a:p>
          <a:p>
            <a:pPr marL="270000" indent="-270000" algn="just">
              <a:spcBef>
                <a:spcPts val="600"/>
              </a:spcBef>
              <a:buFont typeface="Arial" pitchFamily="34" charset="0"/>
              <a:buChar char="•"/>
            </a:pPr>
            <a:r>
              <a:rPr lang="en-IE" sz="3200" dirty="0" smtClean="0">
                <a:latin typeface="Arial" pitchFamily="34" charset="0"/>
                <a:cs typeface="Arial" pitchFamily="34" charset="0"/>
              </a:rPr>
              <a:t>Chinese researched and built a FT plant</a:t>
            </a:r>
          </a:p>
          <a:p>
            <a:pPr marL="270000" indent="-270000" algn="just">
              <a:spcBef>
                <a:spcPts val="600"/>
              </a:spcBef>
              <a:buFont typeface="Arial" pitchFamily="34" charset="0"/>
              <a:buChar char="•"/>
            </a:pPr>
            <a:r>
              <a:rPr lang="en-IE" sz="3200" dirty="0" smtClean="0">
                <a:latin typeface="Arial" pitchFamily="34" charset="0"/>
                <a:cs typeface="Arial" pitchFamily="34" charset="0"/>
              </a:rPr>
              <a:t>Oil companies do not like methanol (?)</a:t>
            </a:r>
            <a:endParaRPr lang="en-IE"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IE" dirty="0" smtClean="0"/>
              <a:t>Methanol to Gasoline (MTG)</a:t>
            </a:r>
            <a:endParaRPr lang="en-IE" dirty="0"/>
          </a:p>
        </p:txBody>
      </p:sp>
      <p:sp>
        <p:nvSpPr>
          <p:cNvPr id="3" name="Foliennummernplatzhalter 2"/>
          <p:cNvSpPr>
            <a:spLocks noGrp="1"/>
          </p:cNvSpPr>
          <p:nvPr>
            <p:ph type="sldNum" sz="quarter" idx="11"/>
          </p:nvPr>
        </p:nvSpPr>
        <p:spPr/>
        <p:txBody>
          <a:bodyPr/>
          <a:lstStyle/>
          <a:p>
            <a:fld id="{671EFD94-304E-4BA2-B5CA-AEBB737FFE95}" type="slidenum">
              <a:rPr lang="en-IE" smtClean="0"/>
              <a:pPr/>
              <a:t>16</a:t>
            </a:fld>
            <a:endParaRPr lang="en-IE" dirty="0"/>
          </a:p>
        </p:txBody>
      </p:sp>
      <p:sp>
        <p:nvSpPr>
          <p:cNvPr id="5" name="Textfeld 4"/>
          <p:cNvSpPr txBox="1"/>
          <p:nvPr/>
        </p:nvSpPr>
        <p:spPr>
          <a:xfrm>
            <a:off x="108000" y="612000"/>
            <a:ext cx="8928000" cy="5355312"/>
          </a:xfrm>
          <a:prstGeom prst="rect">
            <a:avLst/>
          </a:prstGeom>
          <a:noFill/>
        </p:spPr>
        <p:txBody>
          <a:bodyPr wrap="square" rtlCol="0">
            <a:spAutoFit/>
          </a:bodyPr>
          <a:lstStyle/>
          <a:p>
            <a:pPr algn="ctr"/>
            <a:r>
              <a:rPr lang="en-IE" sz="3600" b="1" u="sng" dirty="0" smtClean="0">
                <a:latin typeface="Arial" pitchFamily="34" charset="0"/>
                <a:cs typeface="Arial" pitchFamily="34" charset="0"/>
              </a:rPr>
              <a:t>Methanol to Gasoline (MTG) Technology</a:t>
            </a:r>
          </a:p>
          <a:p>
            <a:pPr marL="270000" indent="-270000" algn="just">
              <a:spcBef>
                <a:spcPts val="1200"/>
              </a:spcBef>
              <a:buFont typeface="Arial" pitchFamily="34" charset="0"/>
              <a:buChar char="•"/>
            </a:pPr>
            <a:r>
              <a:rPr lang="en-IE" sz="3200" dirty="0" smtClean="0">
                <a:latin typeface="Arial" pitchFamily="34" charset="0"/>
                <a:cs typeface="Arial" pitchFamily="34" charset="0"/>
              </a:rPr>
              <a:t>Can be licensed from ExxonMobil</a:t>
            </a:r>
          </a:p>
          <a:p>
            <a:pPr marL="270000" indent="-270000" algn="just">
              <a:spcBef>
                <a:spcPts val="1200"/>
              </a:spcBef>
              <a:buFont typeface="Arial" pitchFamily="34" charset="0"/>
              <a:buChar char="•"/>
            </a:pPr>
            <a:r>
              <a:rPr lang="en-IE" sz="3200" dirty="0" smtClean="0">
                <a:latin typeface="Arial" pitchFamily="34" charset="0"/>
                <a:cs typeface="Arial" pitchFamily="34" charset="0"/>
              </a:rPr>
              <a:t>Used in New Zealand in the past, </a:t>
            </a:r>
            <a:br>
              <a:rPr lang="en-IE" sz="3200" dirty="0" smtClean="0">
                <a:latin typeface="Arial" pitchFamily="34" charset="0"/>
                <a:cs typeface="Arial" pitchFamily="34" charset="0"/>
              </a:rPr>
            </a:br>
            <a:r>
              <a:rPr lang="en-IE" sz="3200" dirty="0" smtClean="0">
                <a:latin typeface="Arial" pitchFamily="34" charset="0"/>
                <a:cs typeface="Arial" pitchFamily="34" charset="0"/>
              </a:rPr>
              <a:t>improved significantly since that time</a:t>
            </a:r>
          </a:p>
          <a:p>
            <a:pPr marL="270000" indent="-270000" algn="just">
              <a:spcBef>
                <a:spcPts val="1200"/>
              </a:spcBef>
              <a:buFont typeface="Arial" pitchFamily="34" charset="0"/>
              <a:buChar char="•"/>
            </a:pPr>
            <a:r>
              <a:rPr lang="en-IE" sz="3200" dirty="0" smtClean="0">
                <a:latin typeface="Arial" pitchFamily="34" charset="0"/>
                <a:cs typeface="Arial" pitchFamily="34" charset="0"/>
              </a:rPr>
              <a:t>In 2009 an optimised plant in </a:t>
            </a:r>
            <a:r>
              <a:rPr lang="en-IE" sz="3200" dirty="0" err="1" smtClean="0">
                <a:latin typeface="Arial" pitchFamily="34" charset="0"/>
                <a:cs typeface="Arial" pitchFamily="34" charset="0"/>
              </a:rPr>
              <a:t>Jincheng</a:t>
            </a:r>
            <a:r>
              <a:rPr lang="en-IE" sz="3200" dirty="0" smtClean="0">
                <a:latin typeface="Arial" pitchFamily="34" charset="0"/>
                <a:cs typeface="Arial" pitchFamily="34" charset="0"/>
              </a:rPr>
              <a:t> (China) started successfully and is running well</a:t>
            </a:r>
          </a:p>
          <a:p>
            <a:pPr marL="270000" indent="-270000" algn="just">
              <a:spcBef>
                <a:spcPts val="1200"/>
              </a:spcBef>
              <a:buFont typeface="Arial" pitchFamily="34" charset="0"/>
              <a:buChar char="•"/>
            </a:pPr>
            <a:r>
              <a:rPr lang="en-IE" sz="3200" dirty="0" smtClean="0">
                <a:latin typeface="Arial" pitchFamily="34" charset="0"/>
                <a:cs typeface="Arial" pitchFamily="34" charset="0"/>
              </a:rPr>
              <a:t>Chinese plant is reference for all future MTG projects</a:t>
            </a:r>
          </a:p>
          <a:p>
            <a:pPr marL="270000" indent="-270000" algn="just">
              <a:spcBef>
                <a:spcPts val="1200"/>
              </a:spcBef>
              <a:buFont typeface="Arial" pitchFamily="34" charset="0"/>
              <a:buChar char="•"/>
            </a:pPr>
            <a:r>
              <a:rPr lang="en-IE" sz="3200" dirty="0" smtClean="0">
                <a:latin typeface="Arial" pitchFamily="34" charset="0"/>
                <a:cs typeface="Arial" pitchFamily="34" charset="0"/>
              </a:rPr>
              <a:t>Train sizes up to 30,000 bpd (1.33 million tpy)</a:t>
            </a:r>
            <a:endParaRPr lang="en-IE"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IE" dirty="0" smtClean="0"/>
              <a:t>Methanol to Gasoline (MTG)</a:t>
            </a:r>
            <a:endParaRPr lang="en-IE" dirty="0"/>
          </a:p>
        </p:txBody>
      </p:sp>
      <p:sp>
        <p:nvSpPr>
          <p:cNvPr id="3" name="Foliennummernplatzhalter 2"/>
          <p:cNvSpPr>
            <a:spLocks noGrp="1"/>
          </p:cNvSpPr>
          <p:nvPr>
            <p:ph type="sldNum" sz="quarter" idx="11"/>
          </p:nvPr>
        </p:nvSpPr>
        <p:spPr/>
        <p:txBody>
          <a:bodyPr/>
          <a:lstStyle/>
          <a:p>
            <a:fld id="{671EFD94-304E-4BA2-B5CA-AEBB737FFE95}" type="slidenum">
              <a:rPr lang="en-IE" smtClean="0"/>
              <a:pPr/>
              <a:t>17</a:t>
            </a:fld>
            <a:endParaRPr lang="en-IE" dirty="0"/>
          </a:p>
        </p:txBody>
      </p:sp>
      <p:sp>
        <p:nvSpPr>
          <p:cNvPr id="4" name="Textfeld 3"/>
          <p:cNvSpPr txBox="1"/>
          <p:nvPr/>
        </p:nvSpPr>
        <p:spPr>
          <a:xfrm>
            <a:off x="108000" y="612000"/>
            <a:ext cx="8928000" cy="4524315"/>
          </a:xfrm>
          <a:prstGeom prst="rect">
            <a:avLst/>
          </a:prstGeom>
          <a:noFill/>
        </p:spPr>
        <p:txBody>
          <a:bodyPr wrap="square" rtlCol="0">
            <a:spAutoFit/>
          </a:bodyPr>
          <a:lstStyle/>
          <a:p>
            <a:pPr algn="ctr"/>
            <a:r>
              <a:rPr lang="en-IE" sz="3600" b="1" u="sng" dirty="0" smtClean="0">
                <a:latin typeface="Arial" pitchFamily="34" charset="0"/>
                <a:cs typeface="Arial" pitchFamily="34" charset="0"/>
              </a:rPr>
              <a:t>Methanol to Gasoline (MTG) Technology</a:t>
            </a:r>
          </a:p>
          <a:p>
            <a:pPr marL="270000" indent="-270000" algn="just">
              <a:spcBef>
                <a:spcPts val="2400"/>
              </a:spcBef>
              <a:buFont typeface="Arial" pitchFamily="34" charset="0"/>
              <a:buChar char="•"/>
            </a:pPr>
            <a:r>
              <a:rPr lang="en-IE" sz="3200" dirty="0" smtClean="0">
                <a:latin typeface="Arial" pitchFamily="34" charset="0"/>
                <a:cs typeface="Arial" pitchFamily="34" charset="0"/>
              </a:rPr>
              <a:t>The catalyst is key to the MTG technology</a:t>
            </a:r>
          </a:p>
          <a:p>
            <a:pPr marL="270000" indent="-270000" algn="just">
              <a:spcBef>
                <a:spcPts val="2400"/>
              </a:spcBef>
              <a:buFont typeface="Arial" pitchFamily="34" charset="0"/>
              <a:buChar char="•"/>
            </a:pPr>
            <a:r>
              <a:rPr lang="en-US" sz="3200" dirty="0" smtClean="0">
                <a:latin typeface="Arial" pitchFamily="34" charset="0"/>
                <a:cs typeface="Arial" pitchFamily="34" charset="0"/>
              </a:rPr>
              <a:t>Janus has an agreement with ExxonMobil that ExxonMobil will license its MTG technology to Janus</a:t>
            </a:r>
            <a:endParaRPr lang="en-IE" sz="3200" dirty="0" smtClean="0">
              <a:latin typeface="Arial" pitchFamily="34" charset="0"/>
              <a:cs typeface="Arial" pitchFamily="34" charset="0"/>
            </a:endParaRPr>
          </a:p>
          <a:p>
            <a:pPr marL="270000" indent="-270000" algn="just">
              <a:spcBef>
                <a:spcPts val="2400"/>
              </a:spcBef>
              <a:buFont typeface="Arial" pitchFamily="34" charset="0"/>
              <a:buChar char="•"/>
            </a:pPr>
            <a:r>
              <a:rPr lang="en-IE" sz="3200" dirty="0" smtClean="0">
                <a:latin typeface="Arial" pitchFamily="34" charset="0"/>
                <a:cs typeface="Arial" pitchFamily="34" charset="0"/>
              </a:rPr>
              <a:t>Janus has an independent and perhaps exclusive access to a MTG catalyst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umsplatzhalter 1"/>
          <p:cNvSpPr>
            <a:spLocks noGrp="1"/>
          </p:cNvSpPr>
          <p:nvPr>
            <p:ph type="dt" sz="half" idx="10"/>
          </p:nvPr>
        </p:nvSpPr>
        <p:spPr/>
        <p:txBody>
          <a:bodyPr/>
          <a:lstStyle/>
          <a:p>
            <a:r>
              <a:rPr lang="en-IE" dirty="0" smtClean="0"/>
              <a:t>Methanol to Gasoline (MTG)</a:t>
            </a:r>
            <a:endParaRPr lang="en-IE" dirty="0"/>
          </a:p>
        </p:txBody>
      </p:sp>
      <p:sp>
        <p:nvSpPr>
          <p:cNvPr id="3" name="Foliennummernplatzhalter 2"/>
          <p:cNvSpPr>
            <a:spLocks noGrp="1"/>
          </p:cNvSpPr>
          <p:nvPr>
            <p:ph type="sldNum" sz="quarter" idx="11"/>
          </p:nvPr>
        </p:nvSpPr>
        <p:spPr/>
        <p:txBody>
          <a:bodyPr/>
          <a:lstStyle/>
          <a:p>
            <a:fld id="{671EFD94-304E-4BA2-B5CA-AEBB737FFE95}" type="slidenum">
              <a:rPr lang="en-IE" smtClean="0"/>
              <a:pPr/>
              <a:t>18</a:t>
            </a:fld>
            <a:endParaRPr lang="en-IE"/>
          </a:p>
        </p:txBody>
      </p:sp>
      <p:pic>
        <p:nvPicPr>
          <p:cNvPr id="1026" name="Picture 2"/>
          <p:cNvPicPr>
            <a:picLocks noChangeAspect="1" noChangeArrowheads="1"/>
          </p:cNvPicPr>
          <p:nvPr/>
        </p:nvPicPr>
        <p:blipFill>
          <a:blip r:embed="rId3" cstate="print"/>
          <a:srcRect/>
          <a:stretch>
            <a:fillRect/>
          </a:stretch>
        </p:blipFill>
        <p:spPr bwMode="auto">
          <a:xfrm>
            <a:off x="0" y="1631608"/>
            <a:ext cx="9144000" cy="4749720"/>
          </a:xfrm>
          <a:prstGeom prst="rect">
            <a:avLst/>
          </a:prstGeom>
          <a:noFill/>
          <a:ln w="9525">
            <a:noFill/>
            <a:miter lim="800000"/>
            <a:headEnd/>
            <a:tailEnd/>
          </a:ln>
        </p:spPr>
      </p:pic>
      <p:sp>
        <p:nvSpPr>
          <p:cNvPr id="18" name="Textfeld 3"/>
          <p:cNvSpPr txBox="1">
            <a:spLocks noChangeArrowheads="1"/>
          </p:cNvSpPr>
          <p:nvPr/>
        </p:nvSpPr>
        <p:spPr bwMode="auto">
          <a:xfrm>
            <a:off x="180000" y="468000"/>
            <a:ext cx="8784000" cy="1200329"/>
          </a:xfrm>
          <a:prstGeom prst="rect">
            <a:avLst/>
          </a:prstGeom>
          <a:noFill/>
          <a:ln w="9525">
            <a:noFill/>
            <a:miter lim="800000"/>
            <a:headEnd/>
            <a:tailEnd/>
          </a:ln>
        </p:spPr>
        <p:txBody>
          <a:bodyPr>
            <a:spAutoFit/>
          </a:bodyPr>
          <a:lstStyle/>
          <a:p>
            <a:pPr algn="ctr"/>
            <a:r>
              <a:rPr lang="en-US" sz="3600" b="1" u="sng" dirty="0" smtClean="0">
                <a:latin typeface="Arial" pitchFamily="34" charset="0"/>
                <a:cs typeface="Arial" pitchFamily="34" charset="0"/>
              </a:rPr>
              <a:t>JAM Coal to Gasoline complex with MTG unit</a:t>
            </a:r>
            <a:endParaRPr lang="en-IE" sz="3600" b="1" u="sng"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umsplatzhalter 1"/>
          <p:cNvSpPr>
            <a:spLocks noGrp="1"/>
          </p:cNvSpPr>
          <p:nvPr>
            <p:ph type="dt" sz="half" idx="10"/>
          </p:nvPr>
        </p:nvSpPr>
        <p:spPr/>
        <p:txBody>
          <a:bodyPr/>
          <a:lstStyle/>
          <a:p>
            <a:r>
              <a:rPr lang="en-IE" dirty="0" smtClean="0"/>
              <a:t>Methanol to Gasoline (MTG)</a:t>
            </a:r>
            <a:endParaRPr lang="en-IE" dirty="0"/>
          </a:p>
        </p:txBody>
      </p:sp>
      <p:sp>
        <p:nvSpPr>
          <p:cNvPr id="3" name="Foliennummernplatzhalter 2"/>
          <p:cNvSpPr>
            <a:spLocks noGrp="1"/>
          </p:cNvSpPr>
          <p:nvPr>
            <p:ph type="sldNum" sz="quarter" idx="11"/>
          </p:nvPr>
        </p:nvSpPr>
        <p:spPr/>
        <p:txBody>
          <a:bodyPr/>
          <a:lstStyle/>
          <a:p>
            <a:fld id="{671EFD94-304E-4BA2-B5CA-AEBB737FFE95}" type="slidenum">
              <a:rPr lang="en-IE" smtClean="0"/>
              <a:pPr/>
              <a:t>19</a:t>
            </a:fld>
            <a:endParaRPr lang="en-IE"/>
          </a:p>
        </p:txBody>
      </p:sp>
      <p:grpSp>
        <p:nvGrpSpPr>
          <p:cNvPr id="4" name="Gruppieren 3"/>
          <p:cNvGrpSpPr>
            <a:grpSpLocks noChangeAspect="1"/>
          </p:cNvGrpSpPr>
          <p:nvPr/>
        </p:nvGrpSpPr>
        <p:grpSpPr>
          <a:xfrm>
            <a:off x="288000" y="630000"/>
            <a:ext cx="8568000" cy="5769071"/>
            <a:chOff x="792000" y="908720"/>
            <a:chExt cx="7560000" cy="5090359"/>
          </a:xfrm>
        </p:grpSpPr>
        <p:pic>
          <p:nvPicPr>
            <p:cNvPr id="5" name="Picture 4"/>
            <p:cNvPicPr>
              <a:picLocks noChangeAspect="1" noChangeArrowheads="1"/>
            </p:cNvPicPr>
            <p:nvPr/>
          </p:nvPicPr>
          <p:blipFill>
            <a:blip r:embed="rId3" cstate="print"/>
            <a:srcRect/>
            <a:stretch>
              <a:fillRect/>
            </a:stretch>
          </p:blipFill>
          <p:spPr>
            <a:xfrm>
              <a:off x="792000" y="908720"/>
              <a:ext cx="7560000" cy="5090359"/>
            </a:xfrm>
            <a:prstGeom prst="rect">
              <a:avLst/>
            </a:prstGeom>
            <a:noFill/>
            <a:ln/>
          </p:spPr>
        </p:pic>
        <p:sp>
          <p:nvSpPr>
            <p:cNvPr id="6" name="Ellipse 5"/>
            <p:cNvSpPr/>
            <p:nvPr/>
          </p:nvSpPr>
          <p:spPr>
            <a:xfrm>
              <a:off x="4283968" y="2276876"/>
              <a:ext cx="3528392" cy="280831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IE" dirty="0" smtClean="0"/>
              <a:t>Content</a:t>
            </a:r>
            <a:endParaRPr lang="en-IE" dirty="0"/>
          </a:p>
        </p:txBody>
      </p:sp>
      <p:sp>
        <p:nvSpPr>
          <p:cNvPr id="3" name="Foliennummernplatzhalter 2"/>
          <p:cNvSpPr>
            <a:spLocks noGrp="1"/>
          </p:cNvSpPr>
          <p:nvPr>
            <p:ph type="sldNum" sz="quarter" idx="11"/>
          </p:nvPr>
        </p:nvSpPr>
        <p:spPr/>
        <p:txBody>
          <a:bodyPr/>
          <a:lstStyle/>
          <a:p>
            <a:fld id="{671EFD94-304E-4BA2-B5CA-AEBB737FFE95}" type="slidenum">
              <a:rPr lang="en-IE" smtClean="0"/>
              <a:pPr/>
              <a:t>2</a:t>
            </a:fld>
            <a:endParaRPr lang="en-IE" dirty="0"/>
          </a:p>
        </p:txBody>
      </p:sp>
      <p:sp>
        <p:nvSpPr>
          <p:cNvPr id="4" name="TextBox 4"/>
          <p:cNvSpPr txBox="1"/>
          <p:nvPr/>
        </p:nvSpPr>
        <p:spPr>
          <a:xfrm>
            <a:off x="180000" y="612000"/>
            <a:ext cx="8784000" cy="5016758"/>
          </a:xfrm>
          <a:prstGeom prst="rect">
            <a:avLst/>
          </a:prstGeom>
          <a:noFill/>
        </p:spPr>
        <p:txBody>
          <a:bodyPr wrap="square" rtlCol="0">
            <a:spAutoFit/>
          </a:bodyPr>
          <a:lstStyle/>
          <a:p>
            <a:pPr algn="ctr"/>
            <a:r>
              <a:rPr lang="en-IE" sz="3600" b="1" u="sng" dirty="0" smtClean="0">
                <a:latin typeface="Arial" pitchFamily="34" charset="0"/>
                <a:cs typeface="Arial" pitchFamily="34" charset="0"/>
              </a:rPr>
              <a:t>Content</a:t>
            </a:r>
            <a:endParaRPr lang="en-IE" b="1" u="sng" dirty="0" smtClean="0"/>
          </a:p>
          <a:p>
            <a:pPr marL="449263" indent="-274638">
              <a:spcBef>
                <a:spcPts val="1200"/>
              </a:spcBef>
              <a:buFont typeface="Arial" pitchFamily="34" charset="0"/>
              <a:buChar char="•"/>
            </a:pPr>
            <a:r>
              <a:rPr lang="en-IE" sz="3200" b="1" dirty="0" smtClean="0">
                <a:latin typeface="Arial" pitchFamily="34" charset="0"/>
                <a:cs typeface="Arial" pitchFamily="34" charset="0"/>
              </a:rPr>
              <a:t>Purpose of Presentation</a:t>
            </a:r>
          </a:p>
          <a:p>
            <a:pPr marL="449263" indent="-274638">
              <a:spcBef>
                <a:spcPts val="1200"/>
              </a:spcBef>
              <a:buFont typeface="Arial" pitchFamily="34" charset="0"/>
              <a:buChar char="•"/>
            </a:pPr>
            <a:r>
              <a:rPr lang="en-IE" sz="3200" b="1" dirty="0" smtClean="0">
                <a:latin typeface="Arial" pitchFamily="34" charset="0"/>
                <a:cs typeface="Arial" pitchFamily="34" charset="0"/>
              </a:rPr>
              <a:t>Janus Methanol AG</a:t>
            </a:r>
          </a:p>
          <a:p>
            <a:pPr marL="449263" indent="-274638">
              <a:spcBef>
                <a:spcPts val="1200"/>
              </a:spcBef>
              <a:buFont typeface="Arial" pitchFamily="34" charset="0"/>
              <a:buChar char="•"/>
            </a:pPr>
            <a:r>
              <a:rPr lang="en-IE" sz="3200" b="1" dirty="0" smtClean="0">
                <a:latin typeface="Arial" pitchFamily="34" charset="0"/>
                <a:cs typeface="Arial" pitchFamily="34" charset="0"/>
              </a:rPr>
              <a:t>North Slope Gasoline Project</a:t>
            </a:r>
          </a:p>
          <a:p>
            <a:pPr marL="449263" indent="-274638">
              <a:spcBef>
                <a:spcPts val="1200"/>
              </a:spcBef>
              <a:buFont typeface="Arial" pitchFamily="34" charset="0"/>
              <a:buChar char="•"/>
            </a:pPr>
            <a:r>
              <a:rPr lang="en-IE" sz="3200" b="1" dirty="0" smtClean="0">
                <a:latin typeface="Arial" pitchFamily="34" charset="0"/>
                <a:cs typeface="Arial" pitchFamily="34" charset="0"/>
              </a:rPr>
              <a:t>GigaMethanol</a:t>
            </a:r>
            <a:r>
              <a:rPr lang="en-IE" sz="3200" b="1" baseline="30000" dirty="0" smtClean="0">
                <a:latin typeface="Arial" pitchFamily="34" charset="0"/>
                <a:cs typeface="Arial" pitchFamily="34" charset="0"/>
              </a:rPr>
              <a:t>®</a:t>
            </a:r>
            <a:r>
              <a:rPr lang="en-IE" sz="3200" b="1" dirty="0" smtClean="0">
                <a:latin typeface="Arial" pitchFamily="34" charset="0"/>
                <a:cs typeface="Arial" pitchFamily="34" charset="0"/>
              </a:rPr>
              <a:t> Opportunity</a:t>
            </a:r>
          </a:p>
          <a:p>
            <a:pPr marL="449263" indent="-274638">
              <a:spcBef>
                <a:spcPts val="1200"/>
              </a:spcBef>
              <a:buFont typeface="Arial" pitchFamily="34" charset="0"/>
              <a:buChar char="•"/>
            </a:pPr>
            <a:r>
              <a:rPr lang="en-IE" sz="3200" b="1" dirty="0" smtClean="0">
                <a:latin typeface="Arial" pitchFamily="34" charset="0"/>
                <a:cs typeface="Arial" pitchFamily="34" charset="0"/>
              </a:rPr>
              <a:t>Technologies for Conversion of Natural Gas into Gasoline</a:t>
            </a:r>
          </a:p>
          <a:p>
            <a:pPr marL="449263" indent="-274638">
              <a:spcBef>
                <a:spcPts val="1200"/>
              </a:spcBef>
              <a:buFont typeface="Arial" pitchFamily="34" charset="0"/>
              <a:buChar char="•"/>
            </a:pPr>
            <a:r>
              <a:rPr lang="en-IE" sz="3200" b="1" dirty="0" smtClean="0">
                <a:latin typeface="Arial" pitchFamily="34" charset="0"/>
                <a:cs typeface="Arial" pitchFamily="34" charset="0"/>
              </a:rPr>
              <a:t>Ideas for realising this Project</a:t>
            </a:r>
            <a:endParaRPr lang="en-IE" sz="3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umsplatzhalter 1"/>
          <p:cNvSpPr>
            <a:spLocks noGrp="1"/>
          </p:cNvSpPr>
          <p:nvPr>
            <p:ph type="dt" sz="half" idx="10"/>
          </p:nvPr>
        </p:nvSpPr>
        <p:spPr/>
        <p:txBody>
          <a:bodyPr/>
          <a:lstStyle/>
          <a:p>
            <a:r>
              <a:rPr lang="en-IE" dirty="0" smtClean="0"/>
              <a:t>Methanol to Gasoline (MTG)</a:t>
            </a:r>
            <a:endParaRPr lang="en-IE" dirty="0"/>
          </a:p>
        </p:txBody>
      </p:sp>
      <p:sp>
        <p:nvSpPr>
          <p:cNvPr id="3" name="Foliennummernplatzhalter 2"/>
          <p:cNvSpPr>
            <a:spLocks noGrp="1"/>
          </p:cNvSpPr>
          <p:nvPr>
            <p:ph type="sldNum" sz="quarter" idx="11"/>
          </p:nvPr>
        </p:nvSpPr>
        <p:spPr/>
        <p:txBody>
          <a:bodyPr/>
          <a:lstStyle/>
          <a:p>
            <a:fld id="{671EFD94-304E-4BA2-B5CA-AEBB737FFE95}" type="slidenum">
              <a:rPr lang="en-IE" smtClean="0"/>
              <a:pPr/>
              <a:t>20</a:t>
            </a:fld>
            <a:endParaRPr lang="en-IE"/>
          </a:p>
        </p:txBody>
      </p:sp>
      <p:grpSp>
        <p:nvGrpSpPr>
          <p:cNvPr id="7" name="Gruppieren 6"/>
          <p:cNvGrpSpPr/>
          <p:nvPr/>
        </p:nvGrpSpPr>
        <p:grpSpPr>
          <a:xfrm>
            <a:off x="792000" y="589796"/>
            <a:ext cx="7560000" cy="5678407"/>
            <a:chOff x="792000" y="666000"/>
            <a:chExt cx="7560000" cy="5678407"/>
          </a:xfrm>
        </p:grpSpPr>
        <p:pic>
          <p:nvPicPr>
            <p:cNvPr id="8" name="Picture 2"/>
            <p:cNvPicPr>
              <a:picLocks noChangeAspect="1" noChangeArrowheads="1"/>
            </p:cNvPicPr>
            <p:nvPr/>
          </p:nvPicPr>
          <p:blipFill>
            <a:blip r:embed="rId3" cstate="print"/>
            <a:srcRect/>
            <a:stretch>
              <a:fillRect/>
            </a:stretch>
          </p:blipFill>
          <p:spPr bwMode="auto">
            <a:xfrm>
              <a:off x="792000" y="666000"/>
              <a:ext cx="7560000" cy="5678407"/>
            </a:xfrm>
            <a:prstGeom prst="rect">
              <a:avLst/>
            </a:prstGeom>
            <a:noFill/>
            <a:ln w="9525">
              <a:noFill/>
              <a:miter lim="800000"/>
              <a:headEnd/>
              <a:tailEnd/>
            </a:ln>
          </p:spPr>
        </p:pic>
        <p:sp>
          <p:nvSpPr>
            <p:cNvPr id="9" name="Textfeld 8"/>
            <p:cNvSpPr txBox="1"/>
            <p:nvPr/>
          </p:nvSpPr>
          <p:spPr>
            <a:xfrm>
              <a:off x="7902444" y="5904000"/>
              <a:ext cx="360048" cy="369332"/>
            </a:xfrm>
            <a:prstGeom prst="rect">
              <a:avLst/>
            </a:prstGeom>
            <a:solidFill>
              <a:schemeClr val="bg1"/>
            </a:solidFill>
          </p:spPr>
          <p:txBody>
            <a:bodyPr wrap="square" rtlCol="0">
              <a:spAutoFit/>
            </a:bodyPr>
            <a:lstStyle/>
            <a:p>
              <a:r>
                <a:rPr lang="de-DE" dirty="0" smtClean="0"/>
                <a:t>    </a:t>
              </a:r>
              <a:endParaRPr lang="de-DE" dirty="0"/>
            </a:p>
          </p:txBody>
        </p:sp>
      </p:grpSp>
      <p:sp>
        <p:nvSpPr>
          <p:cNvPr id="10" name="Textfeld 9"/>
          <p:cNvSpPr txBox="1"/>
          <p:nvPr/>
        </p:nvSpPr>
        <p:spPr>
          <a:xfrm>
            <a:off x="6444208" y="836712"/>
            <a:ext cx="432048" cy="369332"/>
          </a:xfrm>
          <a:prstGeom prst="rect">
            <a:avLst/>
          </a:prstGeom>
          <a:noFill/>
        </p:spPr>
        <p:txBody>
          <a:bodyPr wrap="square" rtlCol="0">
            <a:spAutoFit/>
          </a:bodyPr>
          <a:lstStyle/>
          <a:p>
            <a:pPr algn="ctr"/>
            <a:r>
              <a:rPr lang="de-DE" dirty="0" smtClean="0">
                <a:solidFill>
                  <a:schemeClr val="bg1"/>
                </a:solidFill>
              </a:rPr>
              <a:t>*</a:t>
            </a:r>
            <a:endParaRPr lang="de-DE" dirty="0">
              <a:solidFill>
                <a:schemeClr val="bg1"/>
              </a:solidFill>
            </a:endParaRPr>
          </a:p>
        </p:txBody>
      </p:sp>
      <p:sp>
        <p:nvSpPr>
          <p:cNvPr id="12" name="Rechteck 11"/>
          <p:cNvSpPr/>
          <p:nvPr/>
        </p:nvSpPr>
        <p:spPr>
          <a:xfrm>
            <a:off x="2066796" y="2103828"/>
            <a:ext cx="1224000" cy="35640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umsplatzhalter 1"/>
          <p:cNvSpPr>
            <a:spLocks noGrp="1"/>
          </p:cNvSpPr>
          <p:nvPr>
            <p:ph type="dt" sz="half" idx="10"/>
          </p:nvPr>
        </p:nvSpPr>
        <p:spPr/>
        <p:txBody>
          <a:bodyPr/>
          <a:lstStyle/>
          <a:p>
            <a:r>
              <a:rPr lang="en-IE" dirty="0" smtClean="0"/>
              <a:t>Methanol to Gasoline (MTG)</a:t>
            </a:r>
            <a:endParaRPr lang="en-IE" dirty="0"/>
          </a:p>
        </p:txBody>
      </p:sp>
      <p:sp>
        <p:nvSpPr>
          <p:cNvPr id="3" name="Foliennummernplatzhalter 2"/>
          <p:cNvSpPr>
            <a:spLocks noGrp="1"/>
          </p:cNvSpPr>
          <p:nvPr>
            <p:ph type="sldNum" sz="quarter" idx="11"/>
          </p:nvPr>
        </p:nvSpPr>
        <p:spPr/>
        <p:txBody>
          <a:bodyPr/>
          <a:lstStyle/>
          <a:p>
            <a:fld id="{671EFD94-304E-4BA2-B5CA-AEBB737FFE95}" type="slidenum">
              <a:rPr lang="en-IE" smtClean="0"/>
              <a:pPr/>
              <a:t>21</a:t>
            </a:fld>
            <a:endParaRPr lang="en-IE"/>
          </a:p>
        </p:txBody>
      </p:sp>
      <p:pic>
        <p:nvPicPr>
          <p:cNvPr id="5" name="Picture 3"/>
          <p:cNvPicPr>
            <a:picLocks noChangeAspect="1" noChangeArrowheads="1"/>
          </p:cNvPicPr>
          <p:nvPr/>
        </p:nvPicPr>
        <p:blipFill>
          <a:blip r:embed="rId3" cstate="print"/>
          <a:srcRect/>
          <a:stretch>
            <a:fillRect/>
          </a:stretch>
        </p:blipFill>
        <p:spPr bwMode="auto">
          <a:xfrm>
            <a:off x="792000" y="666000"/>
            <a:ext cx="7560000" cy="56784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umsplatzhalter 1"/>
          <p:cNvSpPr>
            <a:spLocks noGrp="1"/>
          </p:cNvSpPr>
          <p:nvPr>
            <p:ph type="dt" sz="half" idx="10"/>
          </p:nvPr>
        </p:nvSpPr>
        <p:spPr/>
        <p:txBody>
          <a:bodyPr/>
          <a:lstStyle/>
          <a:p>
            <a:r>
              <a:rPr lang="en-IE" dirty="0" smtClean="0"/>
              <a:t>Simplified BFD – </a:t>
            </a:r>
            <a:r>
              <a:rPr lang="en-IE" dirty="0" err="1" smtClean="0"/>
              <a:t>Comparsion</a:t>
            </a:r>
            <a:r>
              <a:rPr lang="en-IE" dirty="0" smtClean="0"/>
              <a:t> FT vs. MTG</a:t>
            </a:r>
            <a:endParaRPr lang="en-IE" dirty="0"/>
          </a:p>
        </p:txBody>
      </p:sp>
      <p:sp>
        <p:nvSpPr>
          <p:cNvPr id="3" name="Foliennummernplatzhalter 2"/>
          <p:cNvSpPr>
            <a:spLocks noGrp="1"/>
          </p:cNvSpPr>
          <p:nvPr>
            <p:ph type="sldNum" sz="quarter" idx="11"/>
          </p:nvPr>
        </p:nvSpPr>
        <p:spPr/>
        <p:txBody>
          <a:bodyPr/>
          <a:lstStyle/>
          <a:p>
            <a:fld id="{671EFD94-304E-4BA2-B5CA-AEBB737FFE95}" type="slidenum">
              <a:rPr lang="en-IE" smtClean="0"/>
              <a:pPr/>
              <a:t>22</a:t>
            </a:fld>
            <a:endParaRPr lang="en-IE"/>
          </a:p>
        </p:txBody>
      </p:sp>
      <p:graphicFrame>
        <p:nvGraphicFramePr>
          <p:cNvPr id="5" name="Diagramm 4"/>
          <p:cNvGraphicFramePr/>
          <p:nvPr/>
        </p:nvGraphicFramePr>
        <p:xfrm>
          <a:off x="864096" y="612000"/>
          <a:ext cx="4572000"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m 5"/>
          <p:cNvGraphicFramePr/>
          <p:nvPr/>
        </p:nvGraphicFramePr>
        <p:xfrm>
          <a:off x="3708000" y="612000"/>
          <a:ext cx="4572000" cy="57606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feld 6"/>
          <p:cNvSpPr txBox="1"/>
          <p:nvPr/>
        </p:nvSpPr>
        <p:spPr>
          <a:xfrm>
            <a:off x="6468" y="620688"/>
            <a:ext cx="2051721" cy="1569660"/>
          </a:xfrm>
          <a:prstGeom prst="rect">
            <a:avLst/>
          </a:prstGeom>
          <a:noFill/>
        </p:spPr>
        <p:txBody>
          <a:bodyPr vert="horz" wrap="square" rtlCol="0" anchor="ctr">
            <a:spAutoFit/>
          </a:bodyPr>
          <a:lstStyle/>
          <a:p>
            <a:pPr algn="ctr"/>
            <a:r>
              <a:rPr lang="en-IE" sz="3200" b="1" dirty="0" smtClean="0">
                <a:latin typeface="Arial" pitchFamily="34" charset="0"/>
                <a:cs typeface="Arial" pitchFamily="34" charset="0"/>
              </a:rPr>
              <a:t>Fischer </a:t>
            </a:r>
            <a:r>
              <a:rPr lang="en-IE" sz="3200" b="1" dirty="0" err="1" smtClean="0">
                <a:latin typeface="Arial" pitchFamily="34" charset="0"/>
                <a:cs typeface="Arial" pitchFamily="34" charset="0"/>
              </a:rPr>
              <a:t>Tropsch</a:t>
            </a:r>
            <a:r>
              <a:rPr lang="en-IE" sz="3200" b="1" dirty="0" smtClean="0">
                <a:latin typeface="Arial" pitchFamily="34" charset="0"/>
                <a:cs typeface="Arial" pitchFamily="34" charset="0"/>
              </a:rPr>
              <a:t> Route</a:t>
            </a:r>
            <a:endParaRPr lang="en-IE" sz="3200" b="1" dirty="0">
              <a:latin typeface="Arial" pitchFamily="34" charset="0"/>
              <a:cs typeface="Arial" pitchFamily="34" charset="0"/>
            </a:endParaRPr>
          </a:p>
        </p:txBody>
      </p:sp>
      <p:sp>
        <p:nvSpPr>
          <p:cNvPr id="8" name="Textfeld 7"/>
          <p:cNvSpPr txBox="1"/>
          <p:nvPr/>
        </p:nvSpPr>
        <p:spPr>
          <a:xfrm>
            <a:off x="7092280" y="620688"/>
            <a:ext cx="2051721" cy="2062103"/>
          </a:xfrm>
          <a:prstGeom prst="rect">
            <a:avLst/>
          </a:prstGeom>
          <a:noFill/>
        </p:spPr>
        <p:txBody>
          <a:bodyPr vert="horz" wrap="square" rtlCol="0" anchor="ctr">
            <a:spAutoFit/>
          </a:bodyPr>
          <a:lstStyle/>
          <a:p>
            <a:pPr algn="ctr"/>
            <a:r>
              <a:rPr lang="en-IE" sz="3200" b="1" dirty="0" smtClean="0">
                <a:latin typeface="Arial" pitchFamily="34" charset="0"/>
                <a:cs typeface="Arial" pitchFamily="34" charset="0"/>
              </a:rPr>
              <a:t>Methanol</a:t>
            </a:r>
            <a:br>
              <a:rPr lang="en-IE" sz="3200" b="1" dirty="0" smtClean="0">
                <a:latin typeface="Arial" pitchFamily="34" charset="0"/>
                <a:cs typeface="Arial" pitchFamily="34" charset="0"/>
              </a:rPr>
            </a:br>
            <a:r>
              <a:rPr lang="en-IE" sz="3200" b="1" dirty="0" smtClean="0">
                <a:latin typeface="Arial" pitchFamily="34" charset="0"/>
                <a:cs typeface="Arial" pitchFamily="34" charset="0"/>
              </a:rPr>
              <a:t>to</a:t>
            </a:r>
            <a:br>
              <a:rPr lang="en-IE" sz="3200" b="1" dirty="0" smtClean="0">
                <a:latin typeface="Arial" pitchFamily="34" charset="0"/>
                <a:cs typeface="Arial" pitchFamily="34" charset="0"/>
              </a:rPr>
            </a:br>
            <a:r>
              <a:rPr lang="en-IE" sz="3200" b="1" dirty="0" smtClean="0">
                <a:latin typeface="Arial" pitchFamily="34" charset="0"/>
                <a:cs typeface="Arial" pitchFamily="34" charset="0"/>
              </a:rPr>
              <a:t>Gasoline</a:t>
            </a:r>
            <a:br>
              <a:rPr lang="en-IE" sz="3200" b="1" dirty="0" smtClean="0">
                <a:latin typeface="Arial" pitchFamily="34" charset="0"/>
                <a:cs typeface="Arial" pitchFamily="34" charset="0"/>
              </a:rPr>
            </a:br>
            <a:r>
              <a:rPr lang="en-IE" sz="3200" b="1" dirty="0" smtClean="0">
                <a:latin typeface="Arial" pitchFamily="34" charset="0"/>
                <a:cs typeface="Arial" pitchFamily="34" charset="0"/>
              </a:rPr>
              <a:t>Route</a:t>
            </a:r>
            <a:endParaRPr lang="en-IE" sz="3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umsplatzhalter 1"/>
          <p:cNvSpPr>
            <a:spLocks noGrp="1"/>
          </p:cNvSpPr>
          <p:nvPr>
            <p:ph type="dt" sz="half" idx="10"/>
          </p:nvPr>
        </p:nvSpPr>
        <p:spPr/>
        <p:txBody>
          <a:bodyPr/>
          <a:lstStyle/>
          <a:p>
            <a:r>
              <a:rPr lang="en-IE" dirty="0" smtClean="0"/>
              <a:t>Methanol to Gasoline (MTG)</a:t>
            </a:r>
            <a:endParaRPr lang="en-IE" dirty="0"/>
          </a:p>
        </p:txBody>
      </p:sp>
      <p:sp>
        <p:nvSpPr>
          <p:cNvPr id="3" name="Foliennummernplatzhalter 2"/>
          <p:cNvSpPr>
            <a:spLocks noGrp="1"/>
          </p:cNvSpPr>
          <p:nvPr>
            <p:ph type="sldNum" sz="quarter" idx="11"/>
          </p:nvPr>
        </p:nvSpPr>
        <p:spPr/>
        <p:txBody>
          <a:bodyPr/>
          <a:lstStyle/>
          <a:p>
            <a:fld id="{671EFD94-304E-4BA2-B5CA-AEBB737FFE95}" type="slidenum">
              <a:rPr lang="en-IE" smtClean="0"/>
              <a:pPr/>
              <a:t>23</a:t>
            </a:fld>
            <a:endParaRPr lang="en-IE"/>
          </a:p>
        </p:txBody>
      </p:sp>
      <p:pic>
        <p:nvPicPr>
          <p:cNvPr id="5" name="Picture 2"/>
          <p:cNvPicPr>
            <a:picLocks noChangeAspect="1" noChangeArrowheads="1"/>
          </p:cNvPicPr>
          <p:nvPr/>
        </p:nvPicPr>
        <p:blipFill>
          <a:blip r:embed="rId3" cstate="print"/>
          <a:srcRect/>
          <a:stretch>
            <a:fillRect/>
          </a:stretch>
        </p:blipFill>
        <p:spPr bwMode="auto">
          <a:xfrm>
            <a:off x="792000" y="666000"/>
            <a:ext cx="7560000" cy="5678407"/>
          </a:xfrm>
          <a:prstGeom prst="rect">
            <a:avLst/>
          </a:prstGeom>
          <a:noFill/>
          <a:ln w="9525">
            <a:noFill/>
            <a:miter lim="800000"/>
            <a:headEnd/>
            <a:tailEnd/>
          </a:ln>
        </p:spPr>
      </p:pic>
      <p:sp>
        <p:nvSpPr>
          <p:cNvPr id="6" name="Textfeld 5"/>
          <p:cNvSpPr txBox="1"/>
          <p:nvPr/>
        </p:nvSpPr>
        <p:spPr>
          <a:xfrm>
            <a:off x="7812360" y="980728"/>
            <a:ext cx="432048" cy="369332"/>
          </a:xfrm>
          <a:prstGeom prst="rect">
            <a:avLst/>
          </a:prstGeom>
          <a:noFill/>
        </p:spPr>
        <p:txBody>
          <a:bodyPr wrap="square" rtlCol="0">
            <a:spAutoFit/>
          </a:bodyPr>
          <a:lstStyle/>
          <a:p>
            <a:pPr algn="ctr"/>
            <a:r>
              <a:rPr lang="de-DE" dirty="0" smtClean="0">
                <a:solidFill>
                  <a:schemeClr val="bg1"/>
                </a:solidFill>
              </a:rPr>
              <a:t>*</a:t>
            </a:r>
            <a:endParaRPr lang="de-DE" dirty="0">
              <a:solidFill>
                <a:schemeClr val="bg1"/>
              </a:solidFill>
            </a:endParaRPr>
          </a:p>
        </p:txBody>
      </p:sp>
      <p:sp>
        <p:nvSpPr>
          <p:cNvPr id="7" name="Textfeld 6"/>
          <p:cNvSpPr txBox="1"/>
          <p:nvPr/>
        </p:nvSpPr>
        <p:spPr>
          <a:xfrm>
            <a:off x="8208000" y="6279998"/>
            <a:ext cx="1080000" cy="230832"/>
          </a:xfrm>
          <a:prstGeom prst="rect">
            <a:avLst/>
          </a:prstGeom>
          <a:noFill/>
        </p:spPr>
        <p:txBody>
          <a:bodyPr wrap="square" rtlCol="0">
            <a:spAutoFit/>
          </a:bodyPr>
          <a:lstStyle/>
          <a:p>
            <a:r>
              <a:rPr lang="en-IE" sz="900" dirty="0" smtClean="0">
                <a:latin typeface="Arial" pitchFamily="34" charset="0"/>
                <a:cs typeface="Arial" pitchFamily="34" charset="0"/>
              </a:rPr>
              <a:t>* Public source</a:t>
            </a:r>
            <a:endParaRPr lang="en-IE" sz="900" dirty="0">
              <a:latin typeface="Arial" pitchFamily="34" charset="0"/>
              <a:cs typeface="Arial" pitchFamily="34" charset="0"/>
            </a:endParaRPr>
          </a:p>
        </p:txBody>
      </p:sp>
      <p:sp>
        <p:nvSpPr>
          <p:cNvPr id="8" name="Rechteck 7"/>
          <p:cNvSpPr/>
          <p:nvPr/>
        </p:nvSpPr>
        <p:spPr>
          <a:xfrm>
            <a:off x="3491880" y="3227490"/>
            <a:ext cx="4824536" cy="5400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umsplatzhalter 1"/>
          <p:cNvSpPr>
            <a:spLocks noGrp="1"/>
          </p:cNvSpPr>
          <p:nvPr>
            <p:ph type="dt" sz="half" idx="10"/>
          </p:nvPr>
        </p:nvSpPr>
        <p:spPr/>
        <p:txBody>
          <a:bodyPr/>
          <a:lstStyle/>
          <a:p>
            <a:r>
              <a:rPr lang="en-IE" dirty="0" err="1" smtClean="0"/>
              <a:t>Syngas</a:t>
            </a:r>
            <a:r>
              <a:rPr lang="en-IE" dirty="0" smtClean="0"/>
              <a:t> Conversion Technologies</a:t>
            </a:r>
            <a:endParaRPr lang="en-IE" dirty="0"/>
          </a:p>
        </p:txBody>
      </p:sp>
      <p:sp>
        <p:nvSpPr>
          <p:cNvPr id="3" name="Foliennummernplatzhalter 2"/>
          <p:cNvSpPr>
            <a:spLocks noGrp="1"/>
          </p:cNvSpPr>
          <p:nvPr>
            <p:ph type="sldNum" sz="quarter" idx="11"/>
          </p:nvPr>
        </p:nvSpPr>
        <p:spPr/>
        <p:txBody>
          <a:bodyPr/>
          <a:lstStyle/>
          <a:p>
            <a:fld id="{671EFD94-304E-4BA2-B5CA-AEBB737FFE95}" type="slidenum">
              <a:rPr lang="en-IE" smtClean="0"/>
              <a:pPr/>
              <a:t>24</a:t>
            </a:fld>
            <a:endParaRPr lang="en-IE"/>
          </a:p>
        </p:txBody>
      </p:sp>
      <p:sp>
        <p:nvSpPr>
          <p:cNvPr id="6" name="Textfeld 5"/>
          <p:cNvSpPr txBox="1"/>
          <p:nvPr/>
        </p:nvSpPr>
        <p:spPr>
          <a:xfrm>
            <a:off x="7812360" y="980728"/>
            <a:ext cx="432048" cy="369332"/>
          </a:xfrm>
          <a:prstGeom prst="rect">
            <a:avLst/>
          </a:prstGeom>
          <a:noFill/>
        </p:spPr>
        <p:txBody>
          <a:bodyPr wrap="square" rtlCol="0">
            <a:spAutoFit/>
          </a:bodyPr>
          <a:lstStyle/>
          <a:p>
            <a:pPr algn="ctr"/>
            <a:r>
              <a:rPr lang="de-DE" dirty="0" smtClean="0">
                <a:solidFill>
                  <a:schemeClr val="bg1"/>
                </a:solidFill>
              </a:rPr>
              <a:t>*</a:t>
            </a:r>
            <a:endParaRPr lang="de-DE" dirty="0">
              <a:solidFill>
                <a:schemeClr val="bg1"/>
              </a:solidFill>
            </a:endParaRPr>
          </a:p>
        </p:txBody>
      </p:sp>
      <p:sp>
        <p:nvSpPr>
          <p:cNvPr id="9" name="Textfeld 8"/>
          <p:cNvSpPr txBox="1"/>
          <p:nvPr/>
        </p:nvSpPr>
        <p:spPr>
          <a:xfrm>
            <a:off x="108000" y="540000"/>
            <a:ext cx="8928000" cy="5940088"/>
          </a:xfrm>
          <a:prstGeom prst="rect">
            <a:avLst/>
          </a:prstGeom>
          <a:noFill/>
        </p:spPr>
        <p:txBody>
          <a:bodyPr wrap="square" rtlCol="0">
            <a:spAutoFit/>
          </a:bodyPr>
          <a:lstStyle/>
          <a:p>
            <a:pPr algn="ctr"/>
            <a:r>
              <a:rPr lang="en-IE" sz="3600" b="1" u="sng" dirty="0" smtClean="0">
                <a:latin typeface="Arial" pitchFamily="34" charset="0"/>
                <a:cs typeface="Arial" pitchFamily="34" charset="0"/>
              </a:rPr>
              <a:t>Advantages of MTG technology over Fischer-</a:t>
            </a:r>
            <a:r>
              <a:rPr lang="en-IE" sz="3600" b="1" u="sng" dirty="0" err="1" smtClean="0">
                <a:latin typeface="Arial" pitchFamily="34" charset="0"/>
                <a:cs typeface="Arial" pitchFamily="34" charset="0"/>
              </a:rPr>
              <a:t>Tropsch</a:t>
            </a:r>
            <a:endParaRPr lang="en-IE" sz="3600" b="1" u="sng" dirty="0" smtClean="0">
              <a:latin typeface="Arial" pitchFamily="34" charset="0"/>
              <a:cs typeface="Arial" pitchFamily="34" charset="0"/>
            </a:endParaRPr>
          </a:p>
          <a:p>
            <a:pPr marL="270000" indent="-270000" algn="just">
              <a:spcBef>
                <a:spcPts val="600"/>
              </a:spcBef>
              <a:buFont typeface="Arial" pitchFamily="34" charset="0"/>
              <a:buChar char="•"/>
            </a:pPr>
            <a:r>
              <a:rPr lang="en-US" sz="3200" dirty="0" smtClean="0">
                <a:latin typeface="Arial" pitchFamily="34" charset="0"/>
                <a:cs typeface="Arial" pitchFamily="34" charset="0"/>
              </a:rPr>
              <a:t>Low technical risk</a:t>
            </a:r>
          </a:p>
          <a:p>
            <a:pPr marL="270000" indent="-270000" algn="just">
              <a:buFont typeface="Arial" pitchFamily="34" charset="0"/>
              <a:buChar char="•"/>
            </a:pPr>
            <a:r>
              <a:rPr lang="en-US" sz="3200" dirty="0" smtClean="0">
                <a:latin typeface="Arial" pitchFamily="34" charset="0"/>
                <a:cs typeface="Arial" pitchFamily="34" charset="0"/>
              </a:rPr>
              <a:t>Project simplicity</a:t>
            </a:r>
            <a:endParaRPr lang="en-IE" sz="3200" dirty="0" smtClean="0">
              <a:latin typeface="Arial" pitchFamily="34" charset="0"/>
              <a:cs typeface="Arial" pitchFamily="34" charset="0"/>
            </a:endParaRPr>
          </a:p>
          <a:p>
            <a:pPr marL="270000" indent="-270000" algn="just">
              <a:buFont typeface="Arial" pitchFamily="34" charset="0"/>
              <a:buChar char="•"/>
            </a:pPr>
            <a:r>
              <a:rPr lang="en-IE" sz="3200" dirty="0" smtClean="0">
                <a:latin typeface="Arial" pitchFamily="34" charset="0"/>
                <a:cs typeface="Arial" pitchFamily="34" charset="0"/>
              </a:rPr>
              <a:t>Higher carbon efficiency</a:t>
            </a:r>
          </a:p>
          <a:p>
            <a:pPr marL="270000" indent="-270000" algn="just">
              <a:buFont typeface="Arial" pitchFamily="34" charset="0"/>
              <a:buChar char="•"/>
            </a:pPr>
            <a:r>
              <a:rPr lang="en-IE" sz="3200" dirty="0" smtClean="0">
                <a:latin typeface="Arial" pitchFamily="34" charset="0"/>
                <a:cs typeface="Arial" pitchFamily="34" charset="0"/>
              </a:rPr>
              <a:t>Lower specific investment cost</a:t>
            </a:r>
          </a:p>
          <a:p>
            <a:pPr marL="270000" indent="-270000" algn="just">
              <a:buFont typeface="Arial" pitchFamily="34" charset="0"/>
              <a:buChar char="•"/>
            </a:pPr>
            <a:r>
              <a:rPr lang="en-IE" sz="3200" dirty="0" smtClean="0">
                <a:latin typeface="Arial" pitchFamily="34" charset="0"/>
                <a:cs typeface="Arial" pitchFamily="34" charset="0"/>
              </a:rPr>
              <a:t>No further upgrading of products necessary, such as hydrogenation of waxes</a:t>
            </a:r>
          </a:p>
          <a:p>
            <a:pPr algn="ctr">
              <a:spcBef>
                <a:spcPts val="1200"/>
              </a:spcBef>
            </a:pPr>
            <a:r>
              <a:rPr lang="en-IE" sz="3200" b="1" u="sng" dirty="0" smtClean="0">
                <a:latin typeface="Arial" pitchFamily="34" charset="0"/>
                <a:cs typeface="Arial" pitchFamily="34" charset="0"/>
              </a:rPr>
              <a:t>Advantages of FT over MTG technology</a:t>
            </a:r>
          </a:p>
          <a:p>
            <a:pPr marL="270000" indent="-270000" algn="just">
              <a:spcBef>
                <a:spcPts val="600"/>
              </a:spcBef>
              <a:buFont typeface="Arial" pitchFamily="34" charset="0"/>
              <a:buChar char="•"/>
            </a:pPr>
            <a:r>
              <a:rPr lang="en-IE" sz="3200" dirty="0" smtClean="0">
                <a:latin typeface="Arial" pitchFamily="34" charset="0"/>
                <a:cs typeface="Arial" pitchFamily="34" charset="0"/>
              </a:rPr>
              <a:t>Production of Diesel</a:t>
            </a:r>
          </a:p>
          <a:p>
            <a:pPr marL="270000" indent="-270000" algn="just">
              <a:buFont typeface="Arial" pitchFamily="34" charset="0"/>
              <a:buChar char="•"/>
            </a:pPr>
            <a:r>
              <a:rPr lang="en-IE" sz="3200" dirty="0" smtClean="0">
                <a:latin typeface="Arial" pitchFamily="34" charset="0"/>
                <a:cs typeface="Arial" pitchFamily="34" charset="0"/>
              </a:rPr>
              <a:t>References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dirty="0" smtClean="0"/>
              <a:t>Alaska North Slope Project Potential</a:t>
            </a:r>
            <a:endParaRPr lang="en-IE" dirty="0"/>
          </a:p>
        </p:txBody>
      </p:sp>
      <p:sp>
        <p:nvSpPr>
          <p:cNvPr id="3" name="Foliennummernplatzhalter 2"/>
          <p:cNvSpPr>
            <a:spLocks noGrp="1"/>
          </p:cNvSpPr>
          <p:nvPr>
            <p:ph type="sldNum" sz="quarter" idx="11"/>
          </p:nvPr>
        </p:nvSpPr>
        <p:spPr/>
        <p:txBody>
          <a:bodyPr/>
          <a:lstStyle/>
          <a:p>
            <a:fld id="{671EFD94-304E-4BA2-B5CA-AEBB737FFE95}" type="slidenum">
              <a:rPr lang="en-IE" smtClean="0"/>
              <a:pPr/>
              <a:t>25</a:t>
            </a:fld>
            <a:endParaRPr lang="en-IE" dirty="0"/>
          </a:p>
        </p:txBody>
      </p:sp>
      <p:sp>
        <p:nvSpPr>
          <p:cNvPr id="4" name="TextBox 4"/>
          <p:cNvSpPr txBox="1"/>
          <p:nvPr/>
        </p:nvSpPr>
        <p:spPr>
          <a:xfrm>
            <a:off x="180000" y="612000"/>
            <a:ext cx="8784000" cy="4893647"/>
          </a:xfrm>
          <a:prstGeom prst="rect">
            <a:avLst/>
          </a:prstGeom>
          <a:noFill/>
        </p:spPr>
        <p:txBody>
          <a:bodyPr wrap="square" rtlCol="0">
            <a:spAutoFit/>
          </a:bodyPr>
          <a:lstStyle/>
          <a:p>
            <a:pPr algn="ctr"/>
            <a:r>
              <a:rPr lang="nl-NL" sz="3600" b="1" u="sng" dirty="0" smtClean="0">
                <a:latin typeface="Arial" pitchFamily="34" charset="0"/>
                <a:cs typeface="Arial" pitchFamily="34" charset="0"/>
              </a:rPr>
              <a:t>Alaska North Slope Project Potential</a:t>
            </a:r>
          </a:p>
          <a:p>
            <a:pPr marL="449263" indent="-274638" algn="just">
              <a:spcBef>
                <a:spcPts val="1200"/>
              </a:spcBef>
              <a:buFont typeface="Arial" pitchFamily="34" charset="0"/>
              <a:buChar char="•"/>
            </a:pPr>
            <a:r>
              <a:rPr lang="nl-NL" sz="3200" dirty="0" smtClean="0">
                <a:latin typeface="Arial" pitchFamily="34" charset="0"/>
                <a:cs typeface="Arial" pitchFamily="34" charset="0"/>
              </a:rPr>
              <a:t>Declining flow of crude oil in TAPS pipeline, by 5-6% per year, is already a problem</a:t>
            </a:r>
          </a:p>
          <a:p>
            <a:pPr marL="900113" lvl="1" indent="-274638" algn="just">
              <a:buFont typeface="Arial" pitchFamily="34" charset="0"/>
              <a:buChar char="•"/>
            </a:pPr>
            <a:r>
              <a:rPr lang="nl-NL" sz="3200" dirty="0" smtClean="0">
                <a:latin typeface="Arial" pitchFamily="34" charset="0"/>
                <a:cs typeface="Arial" pitchFamily="34" charset="0"/>
              </a:rPr>
              <a:t>water accumulation</a:t>
            </a:r>
          </a:p>
          <a:p>
            <a:pPr marL="900113" lvl="1" indent="-274638" algn="just">
              <a:buFont typeface="Arial" pitchFamily="34" charset="0"/>
              <a:buChar char="•"/>
            </a:pPr>
            <a:r>
              <a:rPr lang="nl-NL" sz="3200" dirty="0" smtClean="0">
                <a:latin typeface="Arial" pitchFamily="34" charset="0"/>
                <a:cs typeface="Arial" pitchFamily="34" charset="0"/>
              </a:rPr>
              <a:t>increased corrosion</a:t>
            </a:r>
          </a:p>
          <a:p>
            <a:pPr marL="900113" lvl="1" indent="-274638" algn="just">
              <a:buFont typeface="Arial" pitchFamily="34" charset="0"/>
              <a:buChar char="•"/>
            </a:pPr>
            <a:r>
              <a:rPr lang="nl-NL" sz="3200" dirty="0" smtClean="0">
                <a:latin typeface="Arial" pitchFamily="34" charset="0"/>
                <a:cs typeface="Arial" pitchFamily="34" charset="0"/>
              </a:rPr>
              <a:t>ice formation</a:t>
            </a:r>
          </a:p>
          <a:p>
            <a:pPr marL="900113" lvl="1" indent="-274638" algn="just">
              <a:buFont typeface="Arial" pitchFamily="34" charset="0"/>
              <a:buChar char="•"/>
            </a:pPr>
            <a:r>
              <a:rPr lang="nl-NL" sz="3200" dirty="0" smtClean="0">
                <a:latin typeface="Arial" pitchFamily="34" charset="0"/>
                <a:cs typeface="Arial" pitchFamily="34" charset="0"/>
              </a:rPr>
              <a:t>wax deposits</a:t>
            </a:r>
          </a:p>
          <a:p>
            <a:pPr marL="900113" lvl="1" indent="-274638" algn="just">
              <a:buFont typeface="Arial" pitchFamily="34" charset="0"/>
              <a:buChar char="•"/>
            </a:pPr>
            <a:r>
              <a:rPr lang="nl-NL" sz="3200" dirty="0" smtClean="0">
                <a:latin typeface="Arial" pitchFamily="34" charset="0"/>
                <a:cs typeface="Arial" pitchFamily="34" charset="0"/>
              </a:rPr>
              <a:t>viscosity issues</a:t>
            </a:r>
          </a:p>
          <a:p>
            <a:pPr marL="449263" indent="-274638" algn="just">
              <a:spcBef>
                <a:spcPts val="1200"/>
              </a:spcBef>
              <a:buFont typeface="Arial" pitchFamily="34" charset="0"/>
              <a:buChar char="•"/>
            </a:pPr>
            <a:r>
              <a:rPr lang="nl-NL" sz="3200" dirty="0" smtClean="0">
                <a:latin typeface="Arial" pitchFamily="34" charset="0"/>
                <a:cs typeface="Arial" pitchFamily="34" charset="0"/>
              </a:rPr>
              <a:t>Availability of natural gas  at North Slope</a:t>
            </a:r>
            <a:endParaRPr lang="nl-NL"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dirty="0" smtClean="0"/>
              <a:t>Alaska North Slope Project Potential</a:t>
            </a:r>
            <a:endParaRPr lang="en-IE" dirty="0"/>
          </a:p>
        </p:txBody>
      </p:sp>
      <p:sp>
        <p:nvSpPr>
          <p:cNvPr id="3" name="Foliennummernplatzhalter 2"/>
          <p:cNvSpPr>
            <a:spLocks noGrp="1"/>
          </p:cNvSpPr>
          <p:nvPr>
            <p:ph type="sldNum" sz="quarter" idx="11"/>
          </p:nvPr>
        </p:nvSpPr>
        <p:spPr/>
        <p:txBody>
          <a:bodyPr/>
          <a:lstStyle/>
          <a:p>
            <a:fld id="{671EFD94-304E-4BA2-B5CA-AEBB737FFE95}" type="slidenum">
              <a:rPr lang="en-IE" smtClean="0"/>
              <a:pPr/>
              <a:t>26</a:t>
            </a:fld>
            <a:endParaRPr lang="en-IE" dirty="0"/>
          </a:p>
        </p:txBody>
      </p:sp>
      <p:sp>
        <p:nvSpPr>
          <p:cNvPr id="4" name="TextBox 4"/>
          <p:cNvSpPr txBox="1"/>
          <p:nvPr/>
        </p:nvSpPr>
        <p:spPr>
          <a:xfrm>
            <a:off x="180000" y="612000"/>
            <a:ext cx="8784000" cy="4493538"/>
          </a:xfrm>
          <a:prstGeom prst="rect">
            <a:avLst/>
          </a:prstGeom>
          <a:noFill/>
        </p:spPr>
        <p:txBody>
          <a:bodyPr wrap="square" rtlCol="0">
            <a:spAutoFit/>
          </a:bodyPr>
          <a:lstStyle/>
          <a:p>
            <a:pPr algn="ctr"/>
            <a:r>
              <a:rPr lang="nl-NL" sz="3600" b="1" u="sng" dirty="0" smtClean="0">
                <a:latin typeface="Arial" pitchFamily="34" charset="0"/>
                <a:cs typeface="Arial" pitchFamily="34" charset="0"/>
              </a:rPr>
              <a:t>Alaska North Slope Project Potential</a:t>
            </a:r>
          </a:p>
          <a:p>
            <a:pPr marL="449263" indent="-274638" algn="just">
              <a:spcBef>
                <a:spcPts val="3600"/>
              </a:spcBef>
              <a:buFont typeface="Arial" pitchFamily="34" charset="0"/>
              <a:buChar char="•"/>
            </a:pPr>
            <a:r>
              <a:rPr lang="nl-NL" sz="3200" dirty="0" smtClean="0">
                <a:latin typeface="Arial" pitchFamily="34" charset="0"/>
                <a:cs typeface="Arial" pitchFamily="34" charset="0"/>
              </a:rPr>
              <a:t>A </a:t>
            </a:r>
            <a:r>
              <a:rPr lang="nl-NL" sz="3200" i="1" dirty="0" smtClean="0">
                <a:solidFill>
                  <a:srgbClr val="00B050"/>
                </a:solidFill>
                <a:latin typeface="Arial" pitchFamily="34" charset="0"/>
                <a:cs typeface="Arial" pitchFamily="34" charset="0"/>
              </a:rPr>
              <a:t>perfect</a:t>
            </a:r>
            <a:r>
              <a:rPr lang="nl-NL" sz="3200" dirty="0" smtClean="0">
                <a:latin typeface="Arial" pitchFamily="34" charset="0"/>
                <a:cs typeface="Arial" pitchFamily="34" charset="0"/>
              </a:rPr>
              <a:t> opportunity for</a:t>
            </a:r>
          </a:p>
          <a:p>
            <a:pPr marL="449263" indent="-274638" algn="just">
              <a:spcBef>
                <a:spcPts val="3600"/>
              </a:spcBef>
            </a:pPr>
            <a:r>
              <a:rPr lang="nl-NL" sz="3200" b="1" dirty="0" smtClean="0">
                <a:latin typeface="Arial" pitchFamily="34" charset="0"/>
                <a:cs typeface="Arial" pitchFamily="34" charset="0"/>
              </a:rPr>
              <a:t>	RNG</a:t>
            </a:r>
            <a:r>
              <a:rPr lang="nl-NL" sz="3200" dirty="0" smtClean="0">
                <a:latin typeface="Arial" pitchFamily="34" charset="0"/>
                <a:cs typeface="Arial" pitchFamily="34" charset="0"/>
              </a:rPr>
              <a:t> (reformulated natural gas) </a:t>
            </a:r>
            <a:r>
              <a:rPr lang="nl-NL" sz="3200" b="1" dirty="0" smtClean="0">
                <a:latin typeface="Arial" pitchFamily="34" charset="0"/>
                <a:cs typeface="Arial" pitchFamily="34" charset="0"/>
              </a:rPr>
              <a:t>gasoline</a:t>
            </a:r>
          </a:p>
          <a:p>
            <a:pPr marL="449263" indent="-274638" algn="just">
              <a:spcBef>
                <a:spcPts val="3600"/>
              </a:spcBef>
            </a:pPr>
            <a:r>
              <a:rPr lang="nl-NL" sz="3200" dirty="0" smtClean="0">
                <a:latin typeface="Arial" pitchFamily="34" charset="0"/>
                <a:cs typeface="Arial" pitchFamily="34" charset="0"/>
              </a:rPr>
              <a:t>	and then transporting  the gasoline with the oil in the pipeline to Valdez and/or to the refineries</a:t>
            </a:r>
            <a:endParaRPr lang="nl-NL"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IE" dirty="0" smtClean="0"/>
              <a:t>Ideas for realising  this Project</a:t>
            </a:r>
            <a:endParaRPr lang="en-IE" dirty="0"/>
          </a:p>
        </p:txBody>
      </p:sp>
      <p:sp>
        <p:nvSpPr>
          <p:cNvPr id="3" name="Foliennummernplatzhalter 2"/>
          <p:cNvSpPr>
            <a:spLocks noGrp="1"/>
          </p:cNvSpPr>
          <p:nvPr>
            <p:ph type="sldNum" sz="quarter" idx="11"/>
          </p:nvPr>
        </p:nvSpPr>
        <p:spPr/>
        <p:txBody>
          <a:bodyPr/>
          <a:lstStyle/>
          <a:p>
            <a:fld id="{671EFD94-304E-4BA2-B5CA-AEBB737FFE95}" type="slidenum">
              <a:rPr lang="en-IE" smtClean="0"/>
              <a:pPr/>
              <a:t>27</a:t>
            </a:fld>
            <a:endParaRPr lang="en-IE" dirty="0"/>
          </a:p>
        </p:txBody>
      </p:sp>
      <p:sp>
        <p:nvSpPr>
          <p:cNvPr id="4" name="TextBox 3"/>
          <p:cNvSpPr txBox="1"/>
          <p:nvPr/>
        </p:nvSpPr>
        <p:spPr>
          <a:xfrm>
            <a:off x="180000" y="612000"/>
            <a:ext cx="8784000" cy="4216539"/>
          </a:xfrm>
          <a:prstGeom prst="rect">
            <a:avLst/>
          </a:prstGeom>
          <a:noFill/>
        </p:spPr>
        <p:txBody>
          <a:bodyPr wrap="square" rtlCol="0">
            <a:spAutoFit/>
          </a:bodyPr>
          <a:lstStyle/>
          <a:p>
            <a:pPr algn="ctr"/>
            <a:r>
              <a:rPr lang="nl-NL" sz="3600" b="1" u="sng" dirty="0" smtClean="0">
                <a:latin typeface="Arial" pitchFamily="34" charset="0"/>
                <a:cs typeface="Arial" pitchFamily="34" charset="0"/>
              </a:rPr>
              <a:t>Ideas for realising this Project</a:t>
            </a:r>
            <a:endParaRPr lang="nl-NL" dirty="0" smtClean="0"/>
          </a:p>
          <a:p>
            <a:pPr marL="261938" indent="-261938" algn="just">
              <a:spcBef>
                <a:spcPts val="2400"/>
              </a:spcBef>
              <a:buFont typeface="Arial" pitchFamily="34" charset="0"/>
              <a:buChar char="•"/>
            </a:pPr>
            <a:r>
              <a:rPr lang="nl-NL" sz="3200" dirty="0" smtClean="0">
                <a:latin typeface="Arial" pitchFamily="34" charset="0"/>
                <a:cs typeface="Arial" pitchFamily="34" charset="0"/>
              </a:rPr>
              <a:t>Can be a partnership between ExxonMobil, PhilipsConoco, BP,  Alyeska, State of Alaska and Janus</a:t>
            </a:r>
          </a:p>
          <a:p>
            <a:pPr marL="261938" indent="-261938" algn="just">
              <a:spcBef>
                <a:spcPts val="2400"/>
              </a:spcBef>
              <a:buFont typeface="Arial" pitchFamily="34" charset="0"/>
              <a:buChar char="•"/>
            </a:pPr>
            <a:r>
              <a:rPr lang="nl-NL" sz="3200" dirty="0" smtClean="0">
                <a:latin typeface="Arial" pitchFamily="34" charset="0"/>
                <a:cs typeface="Arial" pitchFamily="34" charset="0"/>
              </a:rPr>
              <a:t>Janus proposes to do paid study in one or two phases (depending on scope and available budget)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fld id="{671EFD94-304E-4BA2-B5CA-AEBB737FFE95}" type="slidenum">
              <a:rPr lang="en-IE" smtClean="0"/>
              <a:pPr/>
              <a:t>28</a:t>
            </a:fld>
            <a:endParaRPr lang="en-IE" dirty="0"/>
          </a:p>
        </p:txBody>
      </p:sp>
      <p:sp>
        <p:nvSpPr>
          <p:cNvPr id="4" name="Textfeld 3"/>
          <p:cNvSpPr txBox="1"/>
          <p:nvPr/>
        </p:nvSpPr>
        <p:spPr>
          <a:xfrm>
            <a:off x="180000" y="2426112"/>
            <a:ext cx="8784000" cy="1938992"/>
          </a:xfrm>
          <a:prstGeom prst="rect">
            <a:avLst/>
          </a:prstGeom>
          <a:noFill/>
        </p:spPr>
        <p:txBody>
          <a:bodyPr wrap="square" rtlCol="0">
            <a:spAutoFit/>
          </a:bodyPr>
          <a:lstStyle/>
          <a:p>
            <a:pPr algn="ctr"/>
            <a:r>
              <a:rPr lang="en-IE" sz="6000" b="1" dirty="0" smtClean="0">
                <a:latin typeface="Arial" pitchFamily="34" charset="0"/>
                <a:cs typeface="Arial" pitchFamily="34" charset="0"/>
              </a:rPr>
              <a:t>Thank you </a:t>
            </a:r>
          </a:p>
          <a:p>
            <a:pPr algn="ctr"/>
            <a:r>
              <a:rPr lang="en-IE" sz="6000" b="1" dirty="0" smtClean="0">
                <a:latin typeface="Arial" pitchFamily="34" charset="0"/>
                <a:cs typeface="Arial" pitchFamily="34" charset="0"/>
              </a:rPr>
              <a:t>very much!</a:t>
            </a:r>
            <a:endParaRPr lang="en-IE" sz="6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IE" dirty="0" smtClean="0"/>
              <a:t>Purpose of Presentation</a:t>
            </a:r>
            <a:endParaRPr lang="en-IE" dirty="0"/>
          </a:p>
        </p:txBody>
      </p:sp>
      <p:sp>
        <p:nvSpPr>
          <p:cNvPr id="3" name="Foliennummernplatzhalter 2"/>
          <p:cNvSpPr>
            <a:spLocks noGrp="1"/>
          </p:cNvSpPr>
          <p:nvPr>
            <p:ph type="sldNum" sz="quarter" idx="11"/>
          </p:nvPr>
        </p:nvSpPr>
        <p:spPr/>
        <p:txBody>
          <a:bodyPr/>
          <a:lstStyle/>
          <a:p>
            <a:fld id="{671EFD94-304E-4BA2-B5CA-AEBB737FFE95}" type="slidenum">
              <a:rPr lang="en-IE" smtClean="0"/>
              <a:pPr/>
              <a:t>3</a:t>
            </a:fld>
            <a:endParaRPr lang="en-IE" dirty="0"/>
          </a:p>
        </p:txBody>
      </p:sp>
      <p:sp>
        <p:nvSpPr>
          <p:cNvPr id="4" name="TextBox 3"/>
          <p:cNvSpPr txBox="1"/>
          <p:nvPr/>
        </p:nvSpPr>
        <p:spPr>
          <a:xfrm>
            <a:off x="180000" y="612000"/>
            <a:ext cx="8784000" cy="5970865"/>
          </a:xfrm>
          <a:prstGeom prst="rect">
            <a:avLst/>
          </a:prstGeom>
          <a:noFill/>
        </p:spPr>
        <p:txBody>
          <a:bodyPr wrap="square" rtlCol="0">
            <a:spAutoFit/>
          </a:bodyPr>
          <a:lstStyle/>
          <a:p>
            <a:pPr algn="ctr"/>
            <a:r>
              <a:rPr lang="nl-NL" sz="3600" b="1" u="sng" dirty="0" smtClean="0">
                <a:latin typeface="Arial" pitchFamily="34" charset="0"/>
                <a:cs typeface="Arial" pitchFamily="34" charset="0"/>
              </a:rPr>
              <a:t>Purpose of Presentation</a:t>
            </a:r>
          </a:p>
          <a:p>
            <a:pPr algn="ctr">
              <a:lnSpc>
                <a:spcPct val="150000"/>
              </a:lnSpc>
              <a:spcBef>
                <a:spcPts val="1200"/>
              </a:spcBef>
            </a:pPr>
            <a:r>
              <a:rPr lang="nl-NL" sz="3200" b="1" i="1" dirty="0" smtClean="0">
                <a:latin typeface="Arial" pitchFamily="34" charset="0"/>
                <a:cs typeface="Arial" pitchFamily="34" charset="0"/>
              </a:rPr>
              <a:t>To present a solution for the use of North Slope natural gas and viscosity reduction in the Aleyaska pipeline via production of gasoline and injection of the gasoline into the TAPS pipeline to Valdez, as the most economical and safest alternative for the use of Alaska natural gas</a:t>
            </a:r>
            <a:endParaRPr lang="nl-NL" sz="3200" b="1"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IE" dirty="0" smtClean="0"/>
              <a:t>Janus Methanol AG</a:t>
            </a:r>
            <a:endParaRPr lang="en-IE" dirty="0"/>
          </a:p>
        </p:txBody>
      </p:sp>
      <p:sp>
        <p:nvSpPr>
          <p:cNvPr id="3" name="Foliennummernplatzhalter 2"/>
          <p:cNvSpPr>
            <a:spLocks noGrp="1"/>
          </p:cNvSpPr>
          <p:nvPr>
            <p:ph type="sldNum" sz="quarter" idx="11"/>
          </p:nvPr>
        </p:nvSpPr>
        <p:spPr/>
        <p:txBody>
          <a:bodyPr/>
          <a:lstStyle/>
          <a:p>
            <a:fld id="{671EFD94-304E-4BA2-B5CA-AEBB737FFE95}" type="slidenum">
              <a:rPr lang="en-IE" smtClean="0"/>
              <a:pPr/>
              <a:t>4</a:t>
            </a:fld>
            <a:endParaRPr lang="en-IE" dirty="0"/>
          </a:p>
        </p:txBody>
      </p:sp>
      <p:sp>
        <p:nvSpPr>
          <p:cNvPr id="10" name="Textfeld 9"/>
          <p:cNvSpPr txBox="1"/>
          <p:nvPr/>
        </p:nvSpPr>
        <p:spPr>
          <a:xfrm>
            <a:off x="180000" y="612000"/>
            <a:ext cx="8784000" cy="5709255"/>
          </a:xfrm>
          <a:prstGeom prst="rect">
            <a:avLst/>
          </a:prstGeom>
          <a:noFill/>
        </p:spPr>
        <p:txBody>
          <a:bodyPr wrap="square" rtlCol="0">
            <a:spAutoFit/>
          </a:bodyPr>
          <a:lstStyle/>
          <a:p>
            <a:pPr algn="ctr"/>
            <a:r>
              <a:rPr lang="en-IE" sz="3600" b="1" u="sng" dirty="0" smtClean="0">
                <a:latin typeface="Arial" pitchFamily="34" charset="0"/>
                <a:cs typeface="Arial" pitchFamily="34" charset="0"/>
              </a:rPr>
              <a:t>Janus Methanol AG</a:t>
            </a:r>
          </a:p>
          <a:p>
            <a:pPr marL="261938" indent="-261938" algn="just">
              <a:spcBef>
                <a:spcPts val="1200"/>
              </a:spcBef>
              <a:buFont typeface="Arial" pitchFamily="34" charset="0"/>
              <a:buChar char="•"/>
              <a:tabLst>
                <a:tab pos="1966913" algn="l"/>
              </a:tabLst>
            </a:pPr>
            <a:r>
              <a:rPr lang="en-IE" sz="2800" dirty="0" smtClean="0">
                <a:latin typeface="Arial" pitchFamily="34" charset="0"/>
                <a:cs typeface="Arial" pitchFamily="34" charset="0"/>
              </a:rPr>
              <a:t>Registered In Switzerland – a methanol and chemicals development and operating company</a:t>
            </a:r>
          </a:p>
          <a:p>
            <a:pPr marL="261938" indent="-261938" algn="just">
              <a:spcBef>
                <a:spcPts val="11400"/>
              </a:spcBef>
              <a:buFont typeface="Arial" pitchFamily="34" charset="0"/>
              <a:buChar char="•"/>
              <a:tabLst>
                <a:tab pos="1966913" algn="l"/>
              </a:tabLst>
            </a:pPr>
            <a:r>
              <a:rPr lang="en-IE" sz="2800" dirty="0" smtClean="0">
                <a:latin typeface="Arial" pitchFamily="34" charset="0"/>
                <a:cs typeface="Arial" pitchFamily="34" charset="0"/>
              </a:rPr>
              <a:t>GigaMethanol B.V. – special purpose company for project development in Mozambique</a:t>
            </a:r>
          </a:p>
          <a:p>
            <a:pPr marL="261938" indent="-261938" algn="just">
              <a:buFont typeface="Arial" pitchFamily="34" charset="0"/>
              <a:buChar char="•"/>
              <a:tabLst>
                <a:tab pos="1966913" algn="l"/>
              </a:tabLst>
            </a:pPr>
            <a:r>
              <a:rPr lang="en-IE" sz="2800" dirty="0" smtClean="0">
                <a:latin typeface="Arial" pitchFamily="34" charset="0"/>
                <a:cs typeface="Arial" pitchFamily="34" charset="0"/>
              </a:rPr>
              <a:t>Janus team consists of highly experienced methanol specialists having developed, financed, built, operated and marketed numerous plants</a:t>
            </a:r>
          </a:p>
          <a:p>
            <a:pPr marL="261938" indent="-261938" algn="just">
              <a:buFont typeface="Arial" pitchFamily="34" charset="0"/>
              <a:buChar char="•"/>
              <a:tabLst>
                <a:tab pos="1966913" algn="l"/>
              </a:tabLst>
            </a:pPr>
            <a:r>
              <a:rPr lang="en-IE" sz="2800" dirty="0" smtClean="0">
                <a:latin typeface="Arial" pitchFamily="34" charset="0"/>
                <a:cs typeface="Arial" pitchFamily="34" charset="0"/>
              </a:rPr>
              <a:t>Chairman – Mr. Deo van Wijk</a:t>
            </a:r>
          </a:p>
        </p:txBody>
      </p:sp>
      <p:graphicFrame>
        <p:nvGraphicFramePr>
          <p:cNvPr id="11" name="Diagramm 10"/>
          <p:cNvGraphicFramePr/>
          <p:nvPr/>
        </p:nvGraphicFramePr>
        <p:xfrm>
          <a:off x="827584" y="1988840"/>
          <a:ext cx="7488032" cy="18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feld 11"/>
          <p:cNvSpPr txBox="1"/>
          <p:nvPr/>
        </p:nvSpPr>
        <p:spPr>
          <a:xfrm>
            <a:off x="4154466" y="2492896"/>
            <a:ext cx="792088" cy="338554"/>
          </a:xfrm>
          <a:prstGeom prst="rect">
            <a:avLst/>
          </a:prstGeom>
          <a:noFill/>
        </p:spPr>
        <p:txBody>
          <a:bodyPr wrap="square" rtlCol="0">
            <a:spAutoFit/>
          </a:bodyPr>
          <a:lstStyle/>
          <a:p>
            <a:pPr algn="ctr"/>
            <a:r>
              <a:rPr lang="de-DE" sz="1600" b="1" dirty="0" smtClean="0">
                <a:latin typeface="Arial" pitchFamily="34" charset="0"/>
                <a:cs typeface="Arial" pitchFamily="34" charset="0"/>
              </a:rPr>
              <a:t>100%</a:t>
            </a:r>
            <a:endParaRPr lang="de-DE" sz="1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IE" dirty="0" smtClean="0"/>
              <a:t>Janus Methanol AG</a:t>
            </a:r>
            <a:endParaRPr lang="en-IE" dirty="0"/>
          </a:p>
        </p:txBody>
      </p:sp>
      <p:sp>
        <p:nvSpPr>
          <p:cNvPr id="3" name="Foliennummernplatzhalter 2"/>
          <p:cNvSpPr>
            <a:spLocks noGrp="1"/>
          </p:cNvSpPr>
          <p:nvPr>
            <p:ph type="sldNum" sz="quarter" idx="11"/>
          </p:nvPr>
        </p:nvSpPr>
        <p:spPr/>
        <p:txBody>
          <a:bodyPr/>
          <a:lstStyle/>
          <a:p>
            <a:fld id="{671EFD94-304E-4BA2-B5CA-AEBB737FFE95}" type="slidenum">
              <a:rPr lang="en-IE" smtClean="0"/>
              <a:pPr/>
              <a:t>5</a:t>
            </a:fld>
            <a:endParaRPr lang="en-IE" dirty="0"/>
          </a:p>
        </p:txBody>
      </p:sp>
      <p:sp>
        <p:nvSpPr>
          <p:cNvPr id="6" name="Textfeld 5"/>
          <p:cNvSpPr txBox="1"/>
          <p:nvPr/>
        </p:nvSpPr>
        <p:spPr>
          <a:xfrm>
            <a:off x="180000" y="612000"/>
            <a:ext cx="8784000" cy="5416868"/>
          </a:xfrm>
          <a:prstGeom prst="rect">
            <a:avLst/>
          </a:prstGeom>
          <a:noFill/>
        </p:spPr>
        <p:txBody>
          <a:bodyPr wrap="square" rtlCol="0">
            <a:spAutoFit/>
          </a:bodyPr>
          <a:lstStyle/>
          <a:p>
            <a:pPr algn="ctr"/>
            <a:r>
              <a:rPr lang="en-IE" sz="3600" b="1" u="sng" dirty="0" smtClean="0">
                <a:latin typeface="Arial" pitchFamily="34" charset="0"/>
                <a:cs typeface="Arial" pitchFamily="34" charset="0"/>
              </a:rPr>
              <a:t>Janus Methanol AG</a:t>
            </a:r>
            <a:endParaRPr lang="en-IE" sz="3600" u="sng" dirty="0" smtClean="0">
              <a:latin typeface="Arial" pitchFamily="34" charset="0"/>
              <a:cs typeface="Arial" pitchFamily="34" charset="0"/>
            </a:endParaRPr>
          </a:p>
          <a:p>
            <a:pPr marL="250825" indent="-250825" algn="just">
              <a:spcBef>
                <a:spcPts val="1200"/>
              </a:spcBef>
              <a:buFont typeface="Arial" pitchFamily="34" charset="0"/>
              <a:buChar char="•"/>
              <a:tabLst>
                <a:tab pos="1966913" algn="l"/>
              </a:tabLst>
            </a:pPr>
            <a:r>
              <a:rPr lang="en-IE" sz="2800" dirty="0" smtClean="0">
                <a:latin typeface="Arial" pitchFamily="34" charset="0"/>
                <a:cs typeface="Arial" pitchFamily="34" charset="0"/>
              </a:rPr>
              <a:t>Mr. van Wijk formed Saturn in 1994 – built Titan and Atlas in Trinidad together with BP utilising Lurgi Technology</a:t>
            </a:r>
          </a:p>
          <a:p>
            <a:pPr marL="250825" indent="-250825" algn="just">
              <a:spcBef>
                <a:spcPts val="600"/>
              </a:spcBef>
              <a:buFont typeface="Arial" pitchFamily="34" charset="0"/>
              <a:buChar char="•"/>
              <a:tabLst>
                <a:tab pos="1966913" algn="l"/>
              </a:tabLst>
            </a:pPr>
            <a:r>
              <a:rPr lang="en-IE" sz="2800" dirty="0" smtClean="0">
                <a:latin typeface="Arial" pitchFamily="34" charset="0"/>
                <a:cs typeface="Arial" pitchFamily="34" charset="0"/>
              </a:rPr>
              <a:t>Janus formed in 2007 – comprising approximately </a:t>
            </a:r>
            <a:br>
              <a:rPr lang="en-IE" sz="2800" dirty="0" smtClean="0">
                <a:latin typeface="Arial" pitchFamily="34" charset="0"/>
                <a:cs typeface="Arial" pitchFamily="34" charset="0"/>
              </a:rPr>
            </a:br>
            <a:r>
              <a:rPr lang="en-IE" sz="2800" dirty="0" smtClean="0">
                <a:latin typeface="Arial" pitchFamily="34" charset="0"/>
                <a:cs typeface="Arial" pitchFamily="34" charset="0"/>
              </a:rPr>
              <a:t>30 people</a:t>
            </a:r>
          </a:p>
          <a:p>
            <a:pPr marL="250825" indent="-250825" algn="just">
              <a:spcBef>
                <a:spcPts val="600"/>
              </a:spcBef>
              <a:buFont typeface="Arial" pitchFamily="34" charset="0"/>
              <a:buChar char="•"/>
              <a:tabLst>
                <a:tab pos="1966913" algn="l"/>
              </a:tabLst>
            </a:pPr>
            <a:r>
              <a:rPr lang="en-IE" sz="2800" dirty="0" smtClean="0">
                <a:latin typeface="Arial" pitchFamily="34" charset="0"/>
                <a:cs typeface="Arial" pitchFamily="34" charset="0"/>
              </a:rPr>
              <a:t>Top 10 people have 30+ years’ experience in design and construction of industrial projects each</a:t>
            </a:r>
          </a:p>
          <a:p>
            <a:pPr marL="250825" indent="-250825" algn="just">
              <a:spcBef>
                <a:spcPts val="600"/>
              </a:spcBef>
              <a:buFont typeface="Arial" pitchFamily="34" charset="0"/>
              <a:buChar char="•"/>
              <a:tabLst>
                <a:tab pos="1966913" algn="l"/>
              </a:tabLst>
            </a:pPr>
            <a:r>
              <a:rPr lang="en-IE" sz="2800" dirty="0" smtClean="0">
                <a:latin typeface="Arial" pitchFamily="34" charset="0"/>
                <a:cs typeface="Arial" pitchFamily="34" charset="0"/>
              </a:rPr>
              <a:t>Worldwide experience comes from BP, Lurgi, Ferrostaal, KTI/Mannesmann and </a:t>
            </a:r>
            <a:r>
              <a:rPr lang="en-IE" sz="2800" dirty="0" err="1" smtClean="0">
                <a:latin typeface="Arial" pitchFamily="34" charset="0"/>
                <a:cs typeface="Arial" pitchFamily="34" charset="0"/>
              </a:rPr>
              <a:t>Metallgesellschaft</a:t>
            </a:r>
            <a:endParaRPr lang="en-IE" sz="2800" dirty="0" smtClean="0">
              <a:latin typeface="Arial" pitchFamily="34" charset="0"/>
              <a:cs typeface="Arial" pitchFamily="34" charset="0"/>
            </a:endParaRPr>
          </a:p>
          <a:p>
            <a:pPr marL="250825" indent="-250825" algn="just">
              <a:spcBef>
                <a:spcPts val="600"/>
              </a:spcBef>
              <a:buFont typeface="Arial" pitchFamily="34" charset="0"/>
              <a:buChar char="•"/>
              <a:tabLst>
                <a:tab pos="1966913" algn="l"/>
              </a:tabLst>
            </a:pPr>
            <a:r>
              <a:rPr lang="en-IE" sz="2800" b="1" dirty="0" smtClean="0">
                <a:latin typeface="Arial" pitchFamily="34" charset="0"/>
                <a:cs typeface="Arial" pitchFamily="34" charset="0"/>
              </a:rPr>
              <a:t>Strong history of large scale projects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IE" dirty="0" smtClean="0"/>
              <a:t>Our Experience in Trinidad &amp; Tobago</a:t>
            </a:r>
          </a:p>
        </p:txBody>
      </p:sp>
      <p:sp>
        <p:nvSpPr>
          <p:cNvPr id="3" name="Foliennummernplatzhalter 2"/>
          <p:cNvSpPr>
            <a:spLocks noGrp="1"/>
          </p:cNvSpPr>
          <p:nvPr>
            <p:ph type="sldNum" sz="quarter" idx="11"/>
          </p:nvPr>
        </p:nvSpPr>
        <p:spPr/>
        <p:txBody>
          <a:bodyPr/>
          <a:lstStyle/>
          <a:p>
            <a:fld id="{671EFD94-304E-4BA2-B5CA-AEBB737FFE95}" type="slidenum">
              <a:rPr lang="en-IE" smtClean="0"/>
              <a:pPr/>
              <a:t>6</a:t>
            </a:fld>
            <a:endParaRPr lang="en-IE"/>
          </a:p>
        </p:txBody>
      </p:sp>
      <p:grpSp>
        <p:nvGrpSpPr>
          <p:cNvPr id="4" name="Gruppieren 11"/>
          <p:cNvGrpSpPr/>
          <p:nvPr/>
        </p:nvGrpSpPr>
        <p:grpSpPr>
          <a:xfrm>
            <a:off x="0" y="1098000"/>
            <a:ext cx="9144000" cy="5292000"/>
            <a:chOff x="0" y="1098000"/>
            <a:chExt cx="9144000" cy="5292000"/>
          </a:xfrm>
        </p:grpSpPr>
        <p:pic>
          <p:nvPicPr>
            <p:cNvPr id="13" name="Picture 2"/>
            <p:cNvPicPr>
              <a:picLocks noChangeAspect="1" noChangeArrowheads="1"/>
            </p:cNvPicPr>
            <p:nvPr/>
          </p:nvPicPr>
          <p:blipFill>
            <a:blip r:embed="rId3" cstate="print"/>
            <a:srcRect/>
            <a:stretch>
              <a:fillRect/>
            </a:stretch>
          </p:blipFill>
          <p:spPr bwMode="auto">
            <a:xfrm>
              <a:off x="0" y="1098000"/>
              <a:ext cx="9144000" cy="5292000"/>
            </a:xfrm>
            <a:prstGeom prst="rect">
              <a:avLst/>
            </a:prstGeom>
            <a:noFill/>
          </p:spPr>
        </p:pic>
        <p:sp>
          <p:nvSpPr>
            <p:cNvPr id="14" name="Textfeld 13"/>
            <p:cNvSpPr txBox="1"/>
            <p:nvPr/>
          </p:nvSpPr>
          <p:spPr>
            <a:xfrm>
              <a:off x="7452320" y="1124744"/>
              <a:ext cx="1691680" cy="369332"/>
            </a:xfrm>
            <a:prstGeom prst="rect">
              <a:avLst/>
            </a:prstGeom>
            <a:noFill/>
          </p:spPr>
          <p:txBody>
            <a:bodyPr wrap="square" rtlCol="0">
              <a:spAutoFit/>
            </a:bodyPr>
            <a:lstStyle/>
            <a:p>
              <a:pPr algn="ctr"/>
              <a:r>
                <a:rPr lang="de-DE" b="1" dirty="0" smtClean="0">
                  <a:latin typeface="Arial" pitchFamily="34" charset="0"/>
                  <a:cs typeface="Arial" pitchFamily="34" charset="0"/>
                </a:rPr>
                <a:t>Early  1990‘s</a:t>
              </a:r>
              <a:endParaRPr lang="en-IE" b="1" dirty="0">
                <a:latin typeface="Arial" pitchFamily="34" charset="0"/>
                <a:cs typeface="Arial" pitchFamily="34" charset="0"/>
              </a:endParaRPr>
            </a:p>
          </p:txBody>
        </p:sp>
      </p:grpSp>
      <p:grpSp>
        <p:nvGrpSpPr>
          <p:cNvPr id="5" name="Gruppieren 14"/>
          <p:cNvGrpSpPr/>
          <p:nvPr/>
        </p:nvGrpSpPr>
        <p:grpSpPr>
          <a:xfrm>
            <a:off x="0" y="1098000"/>
            <a:ext cx="9144000" cy="5292000"/>
            <a:chOff x="0" y="1098000"/>
            <a:chExt cx="9144000" cy="5292000"/>
          </a:xfrm>
        </p:grpSpPr>
        <p:pic>
          <p:nvPicPr>
            <p:cNvPr id="16" name="Picture 4" descr="001168"/>
            <p:cNvPicPr>
              <a:picLocks noChangeAspect="1" noChangeArrowheads="1"/>
            </p:cNvPicPr>
            <p:nvPr/>
          </p:nvPicPr>
          <p:blipFill>
            <a:blip r:embed="rId4" cstate="print"/>
            <a:srcRect/>
            <a:stretch>
              <a:fillRect/>
            </a:stretch>
          </p:blipFill>
          <p:spPr bwMode="gray">
            <a:xfrm>
              <a:off x="0" y="1098000"/>
              <a:ext cx="9144000" cy="5292000"/>
            </a:xfrm>
            <a:prstGeom prst="rect">
              <a:avLst/>
            </a:prstGeom>
            <a:noFill/>
            <a:ln w="9525">
              <a:noFill/>
              <a:miter lim="800000"/>
              <a:headEnd/>
              <a:tailEnd/>
            </a:ln>
          </p:spPr>
        </p:pic>
        <p:sp>
          <p:nvSpPr>
            <p:cNvPr id="17" name="Textfeld 16"/>
            <p:cNvSpPr txBox="1"/>
            <p:nvPr/>
          </p:nvSpPr>
          <p:spPr>
            <a:xfrm>
              <a:off x="7452320" y="1124744"/>
              <a:ext cx="1691680" cy="369332"/>
            </a:xfrm>
            <a:prstGeom prst="rect">
              <a:avLst/>
            </a:prstGeom>
            <a:noFill/>
          </p:spPr>
          <p:txBody>
            <a:bodyPr wrap="square" rtlCol="0">
              <a:spAutoFit/>
            </a:bodyPr>
            <a:lstStyle/>
            <a:p>
              <a:pPr algn="ctr"/>
              <a:r>
                <a:rPr lang="de-DE" b="1" dirty="0" smtClean="0">
                  <a:solidFill>
                    <a:schemeClr val="bg1"/>
                  </a:solidFill>
                  <a:latin typeface="Arial" pitchFamily="34" charset="0"/>
                  <a:cs typeface="Arial" pitchFamily="34" charset="0"/>
                </a:rPr>
                <a:t>2009</a:t>
              </a:r>
              <a:endParaRPr lang="en-IE" b="1" dirty="0">
                <a:solidFill>
                  <a:schemeClr val="bg1"/>
                </a:solidFill>
                <a:latin typeface="Arial" pitchFamily="34" charset="0"/>
                <a:cs typeface="Arial" pitchFamily="34" charset="0"/>
              </a:endParaRPr>
            </a:p>
          </p:txBody>
        </p:sp>
      </p:grpSp>
      <p:sp>
        <p:nvSpPr>
          <p:cNvPr id="18" name="Content Placeholder 2"/>
          <p:cNvSpPr txBox="1">
            <a:spLocks/>
          </p:cNvSpPr>
          <p:nvPr/>
        </p:nvSpPr>
        <p:spPr>
          <a:xfrm>
            <a:off x="198000" y="468000"/>
            <a:ext cx="8856000" cy="5769328"/>
          </a:xfrm>
          <a:prstGeom prst="rect">
            <a:avLst/>
          </a:prstGeom>
        </p:spPr>
        <p:txBody>
          <a:bodyPr>
            <a:noAutofit/>
          </a:bodyPr>
          <a:lstStyle/>
          <a:p>
            <a:pPr marL="1588" marR="0" lvl="0" indent="-1588"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600" b="1" i="0" u="sng" strike="noStrike" kern="1200" cap="none" spc="0" normalizeH="0" baseline="0" noProof="0" dirty="0" smtClean="0">
                <a:ln>
                  <a:noFill/>
                </a:ln>
                <a:solidFill>
                  <a:schemeClr val="tx1"/>
                </a:solidFill>
                <a:effectLst/>
                <a:uLnTx/>
                <a:uFillTx/>
                <a:latin typeface="Arial" pitchFamily="34" charset="0"/>
                <a:ea typeface="+mn-ea"/>
                <a:cs typeface="Arial" pitchFamily="34" charset="0"/>
              </a:rPr>
              <a:t>Our</a:t>
            </a:r>
            <a:r>
              <a:rPr kumimoji="0" lang="en-GB" sz="3600" b="1" i="0" u="sng" strike="noStrike" kern="1200" cap="none" spc="0" normalizeH="0" noProof="0" dirty="0" smtClean="0">
                <a:ln>
                  <a:noFill/>
                </a:ln>
                <a:solidFill>
                  <a:schemeClr val="tx1"/>
                </a:solidFill>
                <a:effectLst/>
                <a:uLnTx/>
                <a:uFillTx/>
                <a:latin typeface="Arial" pitchFamily="34" charset="0"/>
                <a:ea typeface="+mn-ea"/>
                <a:cs typeface="Arial" pitchFamily="34" charset="0"/>
              </a:rPr>
              <a:t> </a:t>
            </a:r>
            <a:r>
              <a:rPr kumimoji="0" lang="en-GB" sz="3600" b="1" i="0" u="sng" strike="noStrike" kern="1200" cap="none" spc="0" normalizeH="0" baseline="0" noProof="0" dirty="0" smtClean="0">
                <a:ln>
                  <a:noFill/>
                </a:ln>
                <a:solidFill>
                  <a:schemeClr val="tx1"/>
                </a:solidFill>
                <a:effectLst/>
                <a:uLnTx/>
                <a:uFillTx/>
                <a:latin typeface="Arial" pitchFamily="34" charset="0"/>
                <a:ea typeface="+mn-ea"/>
                <a:cs typeface="Arial" pitchFamily="34" charset="0"/>
              </a:rPr>
              <a:t>Experience in Trinidad &amp;Tobago</a:t>
            </a:r>
          </a:p>
          <a:p>
            <a:pPr marL="1588" marR="0" lvl="0" indent="-1588"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IE" dirty="0" smtClean="0"/>
              <a:t>North Slope Gasoline Project</a:t>
            </a:r>
            <a:endParaRPr lang="en-IE" dirty="0"/>
          </a:p>
        </p:txBody>
      </p:sp>
      <p:sp>
        <p:nvSpPr>
          <p:cNvPr id="3" name="Foliennummernplatzhalter 2"/>
          <p:cNvSpPr>
            <a:spLocks noGrp="1"/>
          </p:cNvSpPr>
          <p:nvPr>
            <p:ph type="sldNum" sz="quarter" idx="11"/>
          </p:nvPr>
        </p:nvSpPr>
        <p:spPr/>
        <p:txBody>
          <a:bodyPr/>
          <a:lstStyle/>
          <a:p>
            <a:fld id="{671EFD94-304E-4BA2-B5CA-AEBB737FFE95}" type="slidenum">
              <a:rPr lang="en-IE" smtClean="0"/>
              <a:pPr/>
              <a:t>7</a:t>
            </a:fld>
            <a:endParaRPr lang="en-IE" dirty="0"/>
          </a:p>
        </p:txBody>
      </p:sp>
      <p:sp>
        <p:nvSpPr>
          <p:cNvPr id="4" name="Textfeld 3"/>
          <p:cNvSpPr txBox="1"/>
          <p:nvPr/>
        </p:nvSpPr>
        <p:spPr>
          <a:xfrm>
            <a:off x="72000" y="612000"/>
            <a:ext cx="9000000" cy="5339923"/>
          </a:xfrm>
          <a:prstGeom prst="rect">
            <a:avLst/>
          </a:prstGeom>
          <a:noFill/>
        </p:spPr>
        <p:txBody>
          <a:bodyPr wrap="square" rtlCol="0">
            <a:spAutoFit/>
          </a:bodyPr>
          <a:lstStyle/>
          <a:p>
            <a:pPr algn="ctr">
              <a:spcBef>
                <a:spcPts val="1200"/>
              </a:spcBef>
            </a:pPr>
            <a:r>
              <a:rPr lang="en-IE" sz="3600" b="1" u="sng" dirty="0" smtClean="0">
                <a:latin typeface="Arial" pitchFamily="34" charset="0"/>
                <a:cs typeface="Arial" pitchFamily="34" charset="0"/>
              </a:rPr>
              <a:t>North Slope Gasoline Project</a:t>
            </a:r>
            <a:endParaRPr lang="en-IE" sz="2800" b="1" dirty="0" smtClean="0">
              <a:latin typeface="Arial" pitchFamily="34" charset="0"/>
              <a:cs typeface="Arial" pitchFamily="34" charset="0"/>
            </a:endParaRPr>
          </a:p>
          <a:p>
            <a:pPr marL="261938" indent="-261938" algn="just">
              <a:spcBef>
                <a:spcPts val="1200"/>
              </a:spcBef>
              <a:buFont typeface="Arial" pitchFamily="34" charset="0"/>
              <a:buChar char="•"/>
            </a:pPr>
            <a:r>
              <a:rPr lang="en-IE" sz="2800" dirty="0" smtClean="0">
                <a:latin typeface="Arial" pitchFamily="34" charset="0"/>
                <a:cs typeface="Arial" pitchFamily="34" charset="0"/>
              </a:rPr>
              <a:t>Consisting of </a:t>
            </a:r>
          </a:p>
          <a:p>
            <a:pPr marL="719138" lvl="1" indent="-261938" algn="just">
              <a:buFont typeface="Arial" pitchFamily="34" charset="0"/>
              <a:buChar char="•"/>
            </a:pPr>
            <a:r>
              <a:rPr lang="en-IE" sz="2800" dirty="0">
                <a:latin typeface="Arial" pitchFamily="34" charset="0"/>
                <a:cs typeface="Arial" pitchFamily="34" charset="0"/>
              </a:rPr>
              <a:t>2</a:t>
            </a:r>
            <a:r>
              <a:rPr lang="en-IE" sz="2800" dirty="0" smtClean="0">
                <a:latin typeface="Arial" pitchFamily="34" charset="0"/>
                <a:cs typeface="Arial" pitchFamily="34" charset="0"/>
              </a:rPr>
              <a:t> GigaMethanol</a:t>
            </a:r>
            <a:r>
              <a:rPr lang="en-IE" sz="2800" baseline="30000" dirty="0" smtClean="0">
                <a:latin typeface="Arial" pitchFamily="34" charset="0"/>
                <a:cs typeface="Arial" pitchFamily="34" charset="0"/>
              </a:rPr>
              <a:t>®</a:t>
            </a:r>
            <a:r>
              <a:rPr lang="en-IE" sz="2800" dirty="0" smtClean="0">
                <a:latin typeface="Arial" pitchFamily="34" charset="0"/>
                <a:cs typeface="Arial" pitchFamily="34" charset="0"/>
              </a:rPr>
              <a:t> trains producing together 7.0 million (metric)tpy methanol and</a:t>
            </a:r>
          </a:p>
          <a:p>
            <a:pPr marL="719138" lvl="1" indent="-261938" algn="just">
              <a:spcBef>
                <a:spcPts val="600"/>
              </a:spcBef>
              <a:buFont typeface="Arial" pitchFamily="34" charset="0"/>
              <a:buChar char="•"/>
            </a:pPr>
            <a:r>
              <a:rPr lang="en-IE" sz="2800" dirty="0" smtClean="0">
                <a:latin typeface="Arial" pitchFamily="34" charset="0"/>
                <a:cs typeface="Arial" pitchFamily="34" charset="0"/>
              </a:rPr>
              <a:t>2 MTG trains converting the total amount of methanol into ~2.7 million (metric)</a:t>
            </a:r>
            <a:r>
              <a:rPr lang="en-IE" sz="2800" dirty="0" err="1" smtClean="0">
                <a:latin typeface="Arial" pitchFamily="34" charset="0"/>
                <a:cs typeface="Arial" pitchFamily="34" charset="0"/>
              </a:rPr>
              <a:t>tpy</a:t>
            </a:r>
            <a:r>
              <a:rPr lang="en-IE" sz="2800" dirty="0" smtClean="0">
                <a:latin typeface="Arial" pitchFamily="34" charset="0"/>
                <a:cs typeface="Arial" pitchFamily="34" charset="0"/>
              </a:rPr>
              <a:t> gasoline</a:t>
            </a:r>
            <a:br>
              <a:rPr lang="en-IE" sz="2800" dirty="0" smtClean="0">
                <a:latin typeface="Arial" pitchFamily="34" charset="0"/>
                <a:cs typeface="Arial" pitchFamily="34" charset="0"/>
              </a:rPr>
            </a:br>
            <a:r>
              <a:rPr lang="en-IE" sz="2800" dirty="0" smtClean="0">
                <a:latin typeface="Arial" pitchFamily="34" charset="0"/>
                <a:cs typeface="Arial" pitchFamily="34" charset="0"/>
              </a:rPr>
              <a:t>(~ 60,000 bbl per day)</a:t>
            </a:r>
          </a:p>
          <a:p>
            <a:pPr marL="261938" indent="-261938" algn="just">
              <a:spcBef>
                <a:spcPts val="1200"/>
              </a:spcBef>
              <a:buFont typeface="Arial" pitchFamily="34" charset="0"/>
              <a:buChar char="•"/>
            </a:pPr>
            <a:r>
              <a:rPr lang="en-IE" sz="2800" dirty="0" smtClean="0">
                <a:latin typeface="Arial" pitchFamily="34" charset="0"/>
                <a:cs typeface="Arial" pitchFamily="34" charset="0"/>
              </a:rPr>
              <a:t>2</a:t>
            </a:r>
            <a:r>
              <a:rPr lang="en-IE" sz="2800" baseline="30000" dirty="0" smtClean="0">
                <a:latin typeface="Arial" pitchFamily="34" charset="0"/>
                <a:cs typeface="Arial" pitchFamily="34" charset="0"/>
              </a:rPr>
              <a:t>nd</a:t>
            </a:r>
            <a:r>
              <a:rPr lang="en-IE" sz="2800" dirty="0" smtClean="0">
                <a:latin typeface="Arial" pitchFamily="34" charset="0"/>
                <a:cs typeface="Arial" pitchFamily="34" charset="0"/>
              </a:rPr>
              <a:t> train is a 100 percent copy of the first, together with common utilities resulting in expected cost savings of 30 – 40 percent for the 2</a:t>
            </a:r>
            <a:r>
              <a:rPr lang="en-IE" sz="2800" baseline="30000" dirty="0" smtClean="0">
                <a:latin typeface="Arial" pitchFamily="34" charset="0"/>
                <a:cs typeface="Arial" pitchFamily="34" charset="0"/>
              </a:rPr>
              <a:t>nd</a:t>
            </a:r>
            <a:r>
              <a:rPr lang="en-IE" sz="2800" dirty="0" smtClean="0">
                <a:latin typeface="Arial" pitchFamily="34" charset="0"/>
                <a:cs typeface="Arial" pitchFamily="34" charset="0"/>
              </a:rPr>
              <a:t> train and overall some 25% versus </a:t>
            </a:r>
            <a:r>
              <a:rPr lang="en-IE" sz="2800" dirty="0" err="1" smtClean="0">
                <a:latin typeface="Arial" pitchFamily="34" charset="0"/>
                <a:cs typeface="Arial" pitchFamily="34" charset="0"/>
              </a:rPr>
              <a:t>MegaMethanol</a:t>
            </a:r>
            <a:r>
              <a:rPr lang="en-IE" sz="2800" baseline="30000" dirty="0" smtClean="0">
                <a:latin typeface="Arial" pitchFamily="34" charset="0"/>
                <a:cs typeface="Arial" pitchFamily="34" charset="0"/>
              </a:rPr>
              <a:t>®</a:t>
            </a:r>
            <a:r>
              <a:rPr lang="en-IE" sz="2800" dirty="0" smtClean="0">
                <a:latin typeface="Arial" pitchFamily="34" charset="0"/>
                <a:cs typeface="Arial" pitchFamily="34" charset="0"/>
              </a:rPr>
              <a:t> plant size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IE" dirty="0" smtClean="0"/>
              <a:t>North Slope Gasoline Project</a:t>
            </a:r>
            <a:endParaRPr lang="en-IE" dirty="0"/>
          </a:p>
        </p:txBody>
      </p:sp>
      <p:sp>
        <p:nvSpPr>
          <p:cNvPr id="3" name="Foliennummernplatzhalter 2"/>
          <p:cNvSpPr>
            <a:spLocks noGrp="1"/>
          </p:cNvSpPr>
          <p:nvPr>
            <p:ph type="sldNum" sz="quarter" idx="11"/>
          </p:nvPr>
        </p:nvSpPr>
        <p:spPr/>
        <p:txBody>
          <a:bodyPr/>
          <a:lstStyle/>
          <a:p>
            <a:fld id="{671EFD94-304E-4BA2-B5CA-AEBB737FFE95}" type="slidenum">
              <a:rPr lang="en-IE" smtClean="0"/>
              <a:pPr/>
              <a:t>8</a:t>
            </a:fld>
            <a:endParaRPr lang="en-IE" dirty="0"/>
          </a:p>
        </p:txBody>
      </p:sp>
      <p:sp>
        <p:nvSpPr>
          <p:cNvPr id="5" name="Content Placeholder 2"/>
          <p:cNvSpPr txBox="1">
            <a:spLocks/>
          </p:cNvSpPr>
          <p:nvPr/>
        </p:nvSpPr>
        <p:spPr>
          <a:xfrm>
            <a:off x="72000" y="612000"/>
            <a:ext cx="9000000" cy="5841336"/>
          </a:xfrm>
          <a:prstGeom prst="rect">
            <a:avLst/>
          </a:prstGeom>
        </p:spPr>
        <p:txBody>
          <a:bodyPr>
            <a:noAutofit/>
          </a:bodyPr>
          <a:lstStyle/>
          <a:p>
            <a:pPr marL="1588" lvl="0" indent="-1588" algn="ctr">
              <a:spcBef>
                <a:spcPct val="20000"/>
              </a:spcBef>
              <a:defRPr/>
            </a:pPr>
            <a:r>
              <a:rPr lang="en-IE" sz="3600" b="1" u="sng" dirty="0" smtClean="0">
                <a:latin typeface="Arial" pitchFamily="34" charset="0"/>
                <a:cs typeface="Arial" pitchFamily="34" charset="0"/>
              </a:rPr>
              <a:t>North Slope Gasoline Project</a:t>
            </a:r>
            <a:endParaRPr kumimoji="0" lang="en-GB" sz="3600" b="1" i="0" u="sng"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lvl="0" indent="-342900">
              <a:spcBef>
                <a:spcPct val="20000"/>
              </a:spcBef>
              <a:buFont typeface="Arial" pitchFamily="34" charset="0"/>
              <a:buChar char="•"/>
              <a:defRPr/>
            </a:pPr>
            <a:r>
              <a:rPr kumimoji="0" lang="en-GB"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First phase (2 trains methanol </a:t>
            </a:r>
            <a:r>
              <a:rPr lang="en-GB" sz="2800" dirty="0" smtClean="0">
                <a:latin typeface="Arial" pitchFamily="34" charset="0"/>
                <a:cs typeface="Arial" pitchFamily="34" charset="0"/>
              </a:rPr>
              <a:t>including 2 trains gasoline, all figures below are of order of magnitude)</a:t>
            </a:r>
            <a:endParaRPr kumimoji="0" lang="en-GB"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tab pos="8796338" algn="r"/>
              </a:tabLst>
              <a:defRPr/>
            </a:pPr>
            <a:r>
              <a:rPr kumimoji="0" lang="en-GB"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Investment: 	</a:t>
            </a:r>
            <a:r>
              <a:rPr kumimoji="0" lang="en-GB" sz="2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7.7 billion US$</a:t>
            </a:r>
          </a:p>
          <a:p>
            <a:pPr marL="742950" marR="0" lvl="1" indent="-285750" algn="l" defTabSz="914400" rtl="0" eaLnBrk="1" fontAlgn="auto" latinLnBrk="0" hangingPunct="1">
              <a:lnSpc>
                <a:spcPct val="100000"/>
              </a:lnSpc>
              <a:spcBef>
                <a:spcPts val="1200"/>
              </a:spcBef>
              <a:buClrTx/>
              <a:buSzTx/>
              <a:buFont typeface="Arial" pitchFamily="34" charset="0"/>
              <a:buChar char="–"/>
              <a:tabLst>
                <a:tab pos="8796338" algn="r"/>
              </a:tabLst>
              <a:defRPr/>
            </a:pPr>
            <a:r>
              <a:rPr kumimoji="0" lang="en-GB"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Revenues per year: 	</a:t>
            </a:r>
            <a:r>
              <a:rPr kumimoji="0" lang="en-GB" sz="2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3.0 billion US$</a:t>
            </a:r>
          </a:p>
          <a:p>
            <a:pPr marL="742950" marR="0" lvl="1" indent="-285750" algn="l" defTabSz="914400" rtl="0" eaLnBrk="1" fontAlgn="auto" latinLnBrk="0" hangingPunct="1">
              <a:lnSpc>
                <a:spcPct val="100000"/>
              </a:lnSpc>
              <a:spcBef>
                <a:spcPts val="1200"/>
              </a:spcBef>
              <a:buClrTx/>
              <a:buSzTx/>
              <a:buFont typeface="Arial" pitchFamily="34" charset="0"/>
              <a:buChar char="–"/>
              <a:tabLst>
                <a:tab pos="8796338" algn="r"/>
              </a:tabLst>
              <a:defRPr/>
            </a:pPr>
            <a:r>
              <a:rPr kumimoji="0" lang="en-GB"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Gas consumption: 	</a:t>
            </a:r>
            <a:r>
              <a:rPr kumimoji="0" lang="en-GB" sz="2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4.4 </a:t>
            </a:r>
            <a:r>
              <a:rPr kumimoji="0" lang="en-GB" sz="2800" b="1"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tcf</a:t>
            </a:r>
            <a:r>
              <a:rPr kumimoji="0" lang="en-GB" sz="2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over 20 years</a:t>
            </a:r>
          </a:p>
          <a:p>
            <a:pPr marL="742950" lvl="1" indent="-285750">
              <a:spcBef>
                <a:spcPts val="1200"/>
              </a:spcBef>
              <a:buFont typeface="Arial" pitchFamily="34" charset="0"/>
              <a:buChar char="–"/>
              <a:tabLst>
                <a:tab pos="8796338" algn="r"/>
              </a:tabLst>
              <a:defRPr/>
            </a:pPr>
            <a:r>
              <a:rPr lang="en-GB" sz="2800" dirty="0" smtClean="0">
                <a:latin typeface="Arial" pitchFamily="34" charset="0"/>
                <a:cs typeface="Arial" pitchFamily="34" charset="0"/>
              </a:rPr>
              <a:t>Production of methanol: 	</a:t>
            </a:r>
            <a:r>
              <a:rPr lang="en-GB" sz="2800" b="1" dirty="0" smtClean="0">
                <a:latin typeface="Arial" pitchFamily="34" charset="0"/>
                <a:cs typeface="Arial" pitchFamily="34" charset="0"/>
              </a:rPr>
              <a:t>7.0 million ton per year</a:t>
            </a:r>
          </a:p>
          <a:p>
            <a:pPr marL="742950" lvl="1" indent="-285750">
              <a:spcBef>
                <a:spcPts val="1200"/>
              </a:spcBef>
              <a:buFont typeface="Arial" pitchFamily="34" charset="0"/>
              <a:buChar char="–"/>
              <a:tabLst>
                <a:tab pos="8520113" algn="r"/>
              </a:tabLst>
              <a:defRPr/>
            </a:pPr>
            <a:r>
              <a:rPr lang="en-GB" sz="2800" dirty="0" smtClean="0">
                <a:latin typeface="Arial" pitchFamily="34" charset="0"/>
                <a:cs typeface="Arial" pitchFamily="34" charset="0"/>
              </a:rPr>
              <a:t>Out of 7.0 million ton of methanol</a:t>
            </a:r>
          </a:p>
          <a:p>
            <a:pPr marL="990600" marR="0" lvl="1" indent="-285750" algn="l" defTabSz="914400" rtl="0" eaLnBrk="1" fontAlgn="auto" latinLnBrk="0" hangingPunct="1">
              <a:lnSpc>
                <a:spcPct val="100000"/>
              </a:lnSpc>
              <a:spcBef>
                <a:spcPts val="1200"/>
              </a:spcBef>
              <a:buClrTx/>
              <a:buSzTx/>
              <a:buFont typeface="Arial" pitchFamily="34" charset="0"/>
              <a:buChar char="–"/>
              <a:tabLst>
                <a:tab pos="8796338" algn="r"/>
              </a:tabLst>
              <a:defRPr/>
            </a:pPr>
            <a:r>
              <a:rPr kumimoji="0" lang="en-GB"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Production of</a:t>
            </a:r>
            <a:r>
              <a:rPr kumimoji="0" lang="en-GB" sz="2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gasoline:	</a:t>
            </a:r>
            <a:r>
              <a:rPr kumimoji="0" lang="en-GB" sz="2800" b="1" i="0" u="none" strike="noStrike" kern="1200" cap="none" spc="0" normalizeH="0" noProof="0" dirty="0" smtClean="0">
                <a:ln>
                  <a:noFill/>
                </a:ln>
                <a:solidFill>
                  <a:schemeClr val="tx1"/>
                </a:solidFill>
                <a:effectLst/>
                <a:uLnTx/>
                <a:uFillTx/>
                <a:latin typeface="Arial" pitchFamily="34" charset="0"/>
                <a:ea typeface="+mn-ea"/>
                <a:cs typeface="Arial" pitchFamily="34" charset="0"/>
              </a:rPr>
              <a:t>2.66 million ton per year</a:t>
            </a:r>
            <a:r>
              <a:rPr kumimoji="0" lang="en-GB" sz="2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p>
          <a:p>
            <a:pPr marL="990600" lvl="1" indent="-285750">
              <a:buFont typeface="Arial" pitchFamily="34" charset="0"/>
              <a:buChar char="–"/>
              <a:tabLst>
                <a:tab pos="8796338" algn="r"/>
              </a:tabLst>
              <a:defRPr/>
            </a:pPr>
            <a:r>
              <a:rPr lang="en-GB" sz="2800" dirty="0" smtClean="0">
                <a:latin typeface="Arial" pitchFamily="34" charset="0"/>
                <a:cs typeface="Arial" pitchFamily="34" charset="0"/>
              </a:rPr>
              <a:t>Production of LPG</a:t>
            </a:r>
            <a:r>
              <a:rPr lang="en-GB" sz="2800" baseline="0" dirty="0" smtClean="0">
                <a:latin typeface="Arial" pitchFamily="34" charset="0"/>
                <a:cs typeface="Arial" pitchFamily="34" charset="0"/>
              </a:rPr>
              <a:t>: 	</a:t>
            </a:r>
            <a:r>
              <a:rPr lang="en-GB" sz="2800" b="1" baseline="0" dirty="0" smtClean="0">
                <a:latin typeface="Arial" pitchFamily="34" charset="0"/>
                <a:cs typeface="Arial" pitchFamily="34" charset="0"/>
              </a:rPr>
              <a:t>0.35 million ton per year</a:t>
            </a:r>
            <a:endParaRPr kumimoji="0" lang="en-GB" sz="2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IE" dirty="0" smtClean="0"/>
              <a:t>North Slope Gasoline Project</a:t>
            </a:r>
            <a:endParaRPr lang="en-IE" dirty="0"/>
          </a:p>
        </p:txBody>
      </p:sp>
      <p:sp>
        <p:nvSpPr>
          <p:cNvPr id="3" name="Foliennummernplatzhalter 2"/>
          <p:cNvSpPr>
            <a:spLocks noGrp="1"/>
          </p:cNvSpPr>
          <p:nvPr>
            <p:ph type="sldNum" sz="quarter" idx="11"/>
          </p:nvPr>
        </p:nvSpPr>
        <p:spPr/>
        <p:txBody>
          <a:bodyPr/>
          <a:lstStyle/>
          <a:p>
            <a:fld id="{671EFD94-304E-4BA2-B5CA-AEBB737FFE95}" type="slidenum">
              <a:rPr lang="en-IE" smtClean="0"/>
              <a:pPr/>
              <a:t>9</a:t>
            </a:fld>
            <a:endParaRPr lang="en-IE" dirty="0"/>
          </a:p>
        </p:txBody>
      </p:sp>
      <p:sp>
        <p:nvSpPr>
          <p:cNvPr id="5" name="Content Placeholder 2"/>
          <p:cNvSpPr txBox="1">
            <a:spLocks/>
          </p:cNvSpPr>
          <p:nvPr/>
        </p:nvSpPr>
        <p:spPr>
          <a:xfrm>
            <a:off x="72000" y="612000"/>
            <a:ext cx="9000000" cy="5769328"/>
          </a:xfrm>
          <a:prstGeom prst="rect">
            <a:avLst/>
          </a:prstGeom>
        </p:spPr>
        <p:txBody>
          <a:bodyPr>
            <a:noAutofit/>
          </a:bodyPr>
          <a:lstStyle/>
          <a:p>
            <a:pPr marL="1588" lvl="0" indent="-1588" algn="ctr">
              <a:spcBef>
                <a:spcPct val="20000"/>
              </a:spcBef>
              <a:defRPr/>
            </a:pPr>
            <a:r>
              <a:rPr lang="en-IE" sz="3600" b="1" u="sng" dirty="0" smtClean="0">
                <a:latin typeface="Arial" pitchFamily="34" charset="0"/>
                <a:cs typeface="Arial" pitchFamily="34" charset="0"/>
              </a:rPr>
              <a:t>North Slope Gasoline Project</a:t>
            </a:r>
            <a:endParaRPr kumimoji="0" lang="en-GB" sz="3600" b="1" i="0" u="sng"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just"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GB"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Utilisation of the </a:t>
            </a:r>
            <a:r>
              <a:rPr kumimoji="0" lang="en-GB" sz="28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Lurgi’s</a:t>
            </a:r>
            <a:r>
              <a:rPr kumimoji="0" lang="en-GB"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most sophisticated and competitive technology in methanol</a:t>
            </a:r>
          </a:p>
          <a:p>
            <a:pPr marL="342900" marR="0" lvl="0" indent="-342900" algn="just" defTabSz="914400" rtl="0" eaLnBrk="1" fontAlgn="auto" latinLnBrk="0" hangingPunct="1">
              <a:lnSpc>
                <a:spcPct val="100000"/>
              </a:lnSpc>
              <a:spcBef>
                <a:spcPts val="1200"/>
              </a:spcBef>
              <a:buClrTx/>
              <a:buSzTx/>
              <a:buFont typeface="Arial" pitchFamily="34" charset="0"/>
              <a:buChar char="•"/>
              <a:tabLst/>
              <a:defRPr/>
            </a:pPr>
            <a:r>
              <a:rPr lang="en-GB" sz="2800" dirty="0" smtClean="0">
                <a:latin typeface="Arial" pitchFamily="34" charset="0"/>
                <a:cs typeface="Arial" pitchFamily="34" charset="0"/>
              </a:rPr>
              <a:t>Access to ExxonMobil’s MTG technology proven in commercial production</a:t>
            </a:r>
          </a:p>
          <a:p>
            <a:pPr marL="342900" lvl="0" indent="-342900" algn="just">
              <a:spcBef>
                <a:spcPts val="1200"/>
              </a:spcBef>
              <a:buFont typeface="Arial" pitchFamily="34" charset="0"/>
              <a:buChar char="•"/>
              <a:defRPr/>
            </a:pPr>
            <a:r>
              <a:rPr lang="en-GB" sz="2800" dirty="0" smtClean="0">
                <a:latin typeface="Arial" pitchFamily="34" charset="0"/>
                <a:cs typeface="Arial" pitchFamily="34" charset="0"/>
              </a:rPr>
              <a:t>Intended plant would be the worldwide largest methanol complex (~10% of annual global production)</a:t>
            </a:r>
          </a:p>
          <a:p>
            <a:pPr marL="342900" indent="-342900" algn="just">
              <a:spcBef>
                <a:spcPts val="1200"/>
              </a:spcBef>
              <a:buFont typeface="Arial" pitchFamily="34" charset="0"/>
              <a:buChar char="•"/>
              <a:defRPr/>
            </a:pPr>
            <a:r>
              <a:rPr lang="en-GB" sz="2800" dirty="0" smtClean="0">
                <a:latin typeface="Arial" pitchFamily="34" charset="0"/>
                <a:cs typeface="Arial" pitchFamily="34" charset="0"/>
              </a:rPr>
              <a:t>Secured market outlet</a:t>
            </a:r>
          </a:p>
          <a:p>
            <a:pPr marL="342900" indent="-342900" algn="just">
              <a:spcBef>
                <a:spcPts val="1200"/>
              </a:spcBef>
              <a:buFont typeface="Arial" pitchFamily="34" charset="0"/>
              <a:buChar char="•"/>
              <a:defRPr/>
            </a:pPr>
            <a:r>
              <a:rPr lang="en-US" sz="2800" dirty="0" smtClean="0">
                <a:latin typeface="Arial" pitchFamily="34" charset="0"/>
                <a:cs typeface="Arial" pitchFamily="34" charset="0"/>
              </a:rPr>
              <a:t>A solution for the use of North Slope natural gas and viscosity reduction in the </a:t>
            </a:r>
            <a:r>
              <a:rPr lang="en-US" sz="2800" dirty="0" err="1" smtClean="0">
                <a:latin typeface="Arial" pitchFamily="34" charset="0"/>
                <a:cs typeface="Arial" pitchFamily="34" charset="0"/>
              </a:rPr>
              <a:t>Aleyaska</a:t>
            </a:r>
            <a:r>
              <a:rPr lang="en-US" sz="2800" dirty="0" smtClean="0">
                <a:latin typeface="Arial" pitchFamily="34" charset="0"/>
                <a:cs typeface="Arial" pitchFamily="34" charset="0"/>
              </a:rPr>
              <a:t> pipeline</a:t>
            </a:r>
            <a:endParaRPr lang="en-GB"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926</Words>
  <Application>Microsoft Office PowerPoint</Application>
  <PresentationFormat>On-screen Show (4:3)</PresentationFormat>
  <Paragraphs>205</Paragraphs>
  <Slides>28</Slides>
  <Notes>10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Larissa-Design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Ralf Wagner</dc:creator>
  <cp:lastModifiedBy>Administrator</cp:lastModifiedBy>
  <cp:revision>1225</cp:revision>
  <dcterms:created xsi:type="dcterms:W3CDTF">2010-03-05T14:18:11Z</dcterms:created>
  <dcterms:modified xsi:type="dcterms:W3CDTF">2012-01-25T02:16:53Z</dcterms:modified>
</cp:coreProperties>
</file>