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handoutMasterIdLst>
    <p:handoutMasterId r:id="rId52"/>
  </p:handoutMasterIdLst>
  <p:sldIdLst>
    <p:sldId id="256" r:id="rId2"/>
    <p:sldId id="384" r:id="rId3"/>
    <p:sldId id="339" r:id="rId4"/>
    <p:sldId id="345" r:id="rId5"/>
    <p:sldId id="352" r:id="rId6"/>
    <p:sldId id="341" r:id="rId7"/>
    <p:sldId id="353" r:id="rId8"/>
    <p:sldId id="342" r:id="rId9"/>
    <p:sldId id="347" r:id="rId10"/>
    <p:sldId id="443" r:id="rId11"/>
    <p:sldId id="346" r:id="rId12"/>
    <p:sldId id="334" r:id="rId13"/>
    <p:sldId id="340" r:id="rId14"/>
    <p:sldId id="343" r:id="rId15"/>
    <p:sldId id="344" r:id="rId16"/>
    <p:sldId id="427" r:id="rId17"/>
    <p:sldId id="385" r:id="rId18"/>
    <p:sldId id="386" r:id="rId19"/>
    <p:sldId id="452" r:id="rId20"/>
    <p:sldId id="389" r:id="rId21"/>
    <p:sldId id="429" r:id="rId22"/>
    <p:sldId id="430" r:id="rId23"/>
    <p:sldId id="396" r:id="rId24"/>
    <p:sldId id="431" r:id="rId25"/>
    <p:sldId id="398" r:id="rId26"/>
    <p:sldId id="453" r:id="rId27"/>
    <p:sldId id="432" r:id="rId28"/>
    <p:sldId id="434" r:id="rId29"/>
    <p:sldId id="435" r:id="rId30"/>
    <p:sldId id="436" r:id="rId31"/>
    <p:sldId id="409" r:id="rId32"/>
    <p:sldId id="410" r:id="rId33"/>
    <p:sldId id="437" r:id="rId34"/>
    <p:sldId id="412" r:id="rId35"/>
    <p:sldId id="454" r:id="rId36"/>
    <p:sldId id="439" r:id="rId37"/>
    <p:sldId id="440" r:id="rId38"/>
    <p:sldId id="441" r:id="rId39"/>
    <p:sldId id="422" r:id="rId40"/>
    <p:sldId id="442" r:id="rId41"/>
    <p:sldId id="426" r:id="rId42"/>
    <p:sldId id="446" r:id="rId43"/>
    <p:sldId id="447" r:id="rId44"/>
    <p:sldId id="448" r:id="rId45"/>
    <p:sldId id="449" r:id="rId46"/>
    <p:sldId id="451" r:id="rId47"/>
    <p:sldId id="295" r:id="rId48"/>
    <p:sldId id="445" r:id="rId49"/>
    <p:sldId id="257" r:id="rId50"/>
  </p:sldIdLst>
  <p:sldSz cx="9144000" cy="6858000" type="screen4x3"/>
  <p:notesSz cx="6400800" cy="8686800"/>
  <p:defaultTextStyle>
    <a:defPPr>
      <a:defRPr lang="en-US"/>
    </a:defPPr>
    <a:lvl1pPr algn="l" defTabSz="457200" rtl="0" fontAlgn="base">
      <a:spcBef>
        <a:spcPct val="0"/>
      </a:spcBef>
      <a:spcAft>
        <a:spcPct val="0"/>
      </a:spcAft>
      <a:defRPr sz="2400" kern="1200">
        <a:solidFill>
          <a:schemeClr val="tx1"/>
        </a:solidFill>
        <a:latin typeface="Arial Narrow" pitchFamily="34" charset="0"/>
        <a:ea typeface="MS PGothic" pitchFamily="34" charset="-128"/>
        <a:cs typeface="Arial" pitchFamily="34" charset="0"/>
      </a:defRPr>
    </a:lvl1pPr>
    <a:lvl2pPr marL="457200" algn="l" defTabSz="457200" rtl="0" fontAlgn="base">
      <a:spcBef>
        <a:spcPct val="0"/>
      </a:spcBef>
      <a:spcAft>
        <a:spcPct val="0"/>
      </a:spcAft>
      <a:defRPr sz="2400" kern="1200">
        <a:solidFill>
          <a:schemeClr val="tx1"/>
        </a:solidFill>
        <a:latin typeface="Arial Narrow" pitchFamily="34" charset="0"/>
        <a:ea typeface="MS PGothic" pitchFamily="34" charset="-128"/>
        <a:cs typeface="Arial" pitchFamily="34" charset="0"/>
      </a:defRPr>
    </a:lvl2pPr>
    <a:lvl3pPr marL="914400" algn="l" defTabSz="457200" rtl="0" fontAlgn="base">
      <a:spcBef>
        <a:spcPct val="0"/>
      </a:spcBef>
      <a:spcAft>
        <a:spcPct val="0"/>
      </a:spcAft>
      <a:defRPr sz="2400" kern="1200">
        <a:solidFill>
          <a:schemeClr val="tx1"/>
        </a:solidFill>
        <a:latin typeface="Arial Narrow" pitchFamily="34" charset="0"/>
        <a:ea typeface="MS PGothic" pitchFamily="34" charset="-128"/>
        <a:cs typeface="Arial" pitchFamily="34" charset="0"/>
      </a:defRPr>
    </a:lvl3pPr>
    <a:lvl4pPr marL="1371600" algn="l" defTabSz="457200" rtl="0" fontAlgn="base">
      <a:spcBef>
        <a:spcPct val="0"/>
      </a:spcBef>
      <a:spcAft>
        <a:spcPct val="0"/>
      </a:spcAft>
      <a:defRPr sz="2400" kern="1200">
        <a:solidFill>
          <a:schemeClr val="tx1"/>
        </a:solidFill>
        <a:latin typeface="Arial Narrow" pitchFamily="34" charset="0"/>
        <a:ea typeface="MS PGothic" pitchFamily="34" charset="-128"/>
        <a:cs typeface="Arial" pitchFamily="34" charset="0"/>
      </a:defRPr>
    </a:lvl4pPr>
    <a:lvl5pPr marL="1828800" algn="l" defTabSz="457200" rtl="0" fontAlgn="base">
      <a:spcBef>
        <a:spcPct val="0"/>
      </a:spcBef>
      <a:spcAft>
        <a:spcPct val="0"/>
      </a:spcAft>
      <a:defRPr sz="2400" kern="1200">
        <a:solidFill>
          <a:schemeClr val="tx1"/>
        </a:solidFill>
        <a:latin typeface="Arial Narrow" pitchFamily="34" charset="0"/>
        <a:ea typeface="MS PGothic" pitchFamily="34" charset="-128"/>
        <a:cs typeface="Arial" pitchFamily="34" charset="0"/>
      </a:defRPr>
    </a:lvl5pPr>
    <a:lvl6pPr marL="2286000" algn="l" defTabSz="914400" rtl="0" eaLnBrk="1" latinLnBrk="0" hangingPunct="1">
      <a:defRPr sz="2400" kern="1200">
        <a:solidFill>
          <a:schemeClr val="tx1"/>
        </a:solidFill>
        <a:latin typeface="Arial Narrow" pitchFamily="34" charset="0"/>
        <a:ea typeface="MS PGothic" pitchFamily="34" charset="-128"/>
        <a:cs typeface="Arial" pitchFamily="34" charset="0"/>
      </a:defRPr>
    </a:lvl6pPr>
    <a:lvl7pPr marL="2743200" algn="l" defTabSz="914400" rtl="0" eaLnBrk="1" latinLnBrk="0" hangingPunct="1">
      <a:defRPr sz="2400" kern="1200">
        <a:solidFill>
          <a:schemeClr val="tx1"/>
        </a:solidFill>
        <a:latin typeface="Arial Narrow" pitchFamily="34" charset="0"/>
        <a:ea typeface="MS PGothic" pitchFamily="34" charset="-128"/>
        <a:cs typeface="Arial" pitchFamily="34" charset="0"/>
      </a:defRPr>
    </a:lvl7pPr>
    <a:lvl8pPr marL="3200400" algn="l" defTabSz="914400" rtl="0" eaLnBrk="1" latinLnBrk="0" hangingPunct="1">
      <a:defRPr sz="2400" kern="1200">
        <a:solidFill>
          <a:schemeClr val="tx1"/>
        </a:solidFill>
        <a:latin typeface="Arial Narrow" pitchFamily="34" charset="0"/>
        <a:ea typeface="MS PGothic" pitchFamily="34" charset="-128"/>
        <a:cs typeface="Arial" pitchFamily="34" charset="0"/>
      </a:defRPr>
    </a:lvl8pPr>
    <a:lvl9pPr marL="3657600" algn="l" defTabSz="914400" rtl="0" eaLnBrk="1" latinLnBrk="0" hangingPunct="1">
      <a:defRPr sz="2400" kern="1200">
        <a:solidFill>
          <a:schemeClr val="tx1"/>
        </a:solidFill>
        <a:latin typeface="Arial Narrow" pitchFamily="34" charset="0"/>
        <a:ea typeface="MS PGothic" pitchFamily="34" charset="-128"/>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9821" autoAdjust="0"/>
  </p:normalViewPr>
  <p:slideViewPr>
    <p:cSldViewPr snapToGrid="0" snapToObjects="1">
      <p:cViewPr>
        <p:scale>
          <a:sx n="100" d="100"/>
          <a:sy n="100" d="100"/>
        </p:scale>
        <p:origin x="-504"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8640"/>
    </p:cViewPr>
  </p:sorterViewPr>
  <p:notesViewPr>
    <p:cSldViewPr snapToGrid="0"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oleObject" Target="file:///\\pfc-dc.com\pfc_corp_data\dc%20site\Upstream_NEW_\AGEA_Training_September_2012\Day_Two_PM_Competitive_Landscape\AGEA_CL_Files\Majors-Indies%20R-P%20Chart.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pfc-dc.com\pfc_corp_data\dc%20site\Upstream_NEW_\AGEA_Training_September_2012\Day_Two_PM_Competitive_Landscape\AGEA_CL_Files\Majors-Indies%20R-P%20Chart.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title>
      <c:tx>
        <c:rich>
          <a:bodyPr/>
          <a:lstStyle/>
          <a:p>
            <a:pPr>
              <a:defRPr sz="1100">
                <a:latin typeface="+mj-lt"/>
              </a:defRPr>
            </a:pPr>
            <a:r>
              <a:rPr lang="en-US" sz="1200" dirty="0" smtClean="0">
                <a:latin typeface="+mn-lt"/>
              </a:rPr>
              <a:t>Tier I Indies Upstream </a:t>
            </a:r>
            <a:r>
              <a:rPr lang="en-US" sz="1200" dirty="0">
                <a:latin typeface="+mn-lt"/>
              </a:rPr>
              <a:t>&amp; Corporate ROCE</a:t>
            </a:r>
          </a:p>
          <a:p>
            <a:pPr>
              <a:defRPr sz="1100">
                <a:latin typeface="+mj-lt"/>
              </a:defRPr>
            </a:pPr>
            <a:r>
              <a:rPr lang="en-US" sz="1100" dirty="0">
                <a:latin typeface="+mn-lt"/>
              </a:rPr>
              <a:t>(3-yr roll, 2009-2011)</a:t>
            </a:r>
          </a:p>
        </c:rich>
      </c:tx>
      <c:layout>
        <c:manualLayout>
          <c:xMode val="edge"/>
          <c:yMode val="edge"/>
          <c:x val="0.23465278178858437"/>
          <c:y val="0"/>
        </c:manualLayout>
      </c:layout>
      <c:overlay val="0"/>
    </c:title>
    <c:autoTitleDeleted val="0"/>
    <c:plotArea>
      <c:layout>
        <c:manualLayout>
          <c:layoutTarget val="inner"/>
          <c:xMode val="edge"/>
          <c:yMode val="edge"/>
          <c:x val="0.11818307086614208"/>
          <c:y val="0.18069444444444502"/>
          <c:w val="0.85132261592300962"/>
          <c:h val="0.43961601456794741"/>
        </c:manualLayout>
      </c:layout>
      <c:barChart>
        <c:barDir val="col"/>
        <c:grouping val="clustered"/>
        <c:varyColors val="0"/>
        <c:ser>
          <c:idx val="0"/>
          <c:order val="0"/>
          <c:tx>
            <c:strRef>
              <c:f>ROCE!$A$8</c:f>
              <c:strCache>
                <c:ptCount val="1"/>
                <c:pt idx="0">
                  <c:v>Upstream ROCE</c:v>
                </c:pt>
              </c:strCache>
            </c:strRef>
          </c:tx>
          <c:spPr>
            <a:scene3d>
              <a:camera prst="orthographicFront"/>
              <a:lightRig rig="threePt" dir="t"/>
            </a:scene3d>
            <a:sp3d>
              <a:bevelT/>
            </a:sp3d>
          </c:spPr>
          <c:invertIfNegative val="0"/>
          <c:cat>
            <c:strRef>
              <c:f>ROCE!$B$7:$G$7</c:f>
              <c:strCache>
                <c:ptCount val="6"/>
                <c:pt idx="0">
                  <c:v>Occidental</c:v>
                </c:pt>
                <c:pt idx="1">
                  <c:v>Apache</c:v>
                </c:pt>
                <c:pt idx="2">
                  <c:v>ConocoPhillips</c:v>
                </c:pt>
                <c:pt idx="3">
                  <c:v>BG Group</c:v>
                </c:pt>
                <c:pt idx="4">
                  <c:v>Anadarko</c:v>
                </c:pt>
                <c:pt idx="5">
                  <c:v>Suncor</c:v>
                </c:pt>
              </c:strCache>
            </c:strRef>
          </c:cat>
          <c:val>
            <c:numRef>
              <c:f>ROCE!$B$8:$G$8</c:f>
              <c:numCache>
                <c:formatCode>0.00%</c:formatCode>
                <c:ptCount val="6"/>
                <c:pt idx="0">
                  <c:v>0.20237719273061353</c:v>
                </c:pt>
                <c:pt idx="1">
                  <c:v>0.13864518240326662</c:v>
                </c:pt>
                <c:pt idx="2">
                  <c:v>0.11528388853970248</c:v>
                </c:pt>
                <c:pt idx="3">
                  <c:v>9.952493684361087E-2</c:v>
                </c:pt>
                <c:pt idx="4">
                  <c:v>1.5139694768150571E-2</c:v>
                </c:pt>
                <c:pt idx="5">
                  <c:v>#N/A</c:v>
                </c:pt>
              </c:numCache>
            </c:numRef>
          </c:val>
        </c:ser>
        <c:ser>
          <c:idx val="1"/>
          <c:order val="1"/>
          <c:tx>
            <c:strRef>
              <c:f>ROCE!$A$9</c:f>
              <c:strCache>
                <c:ptCount val="1"/>
                <c:pt idx="0">
                  <c:v>Corporate ROCE</c:v>
                </c:pt>
              </c:strCache>
            </c:strRef>
          </c:tx>
          <c:spPr>
            <a:scene3d>
              <a:camera prst="orthographicFront"/>
              <a:lightRig rig="threePt" dir="t"/>
            </a:scene3d>
            <a:sp3d>
              <a:bevelT/>
            </a:sp3d>
          </c:spPr>
          <c:invertIfNegative val="0"/>
          <c:cat>
            <c:strRef>
              <c:f>ROCE!$B$7:$G$7</c:f>
              <c:strCache>
                <c:ptCount val="6"/>
                <c:pt idx="0">
                  <c:v>Occidental</c:v>
                </c:pt>
                <c:pt idx="1">
                  <c:v>Apache</c:v>
                </c:pt>
                <c:pt idx="2">
                  <c:v>ConocoPhillips</c:v>
                </c:pt>
                <c:pt idx="3">
                  <c:v>BG Group</c:v>
                </c:pt>
                <c:pt idx="4">
                  <c:v>Anadarko</c:v>
                </c:pt>
                <c:pt idx="5">
                  <c:v>Suncor</c:v>
                </c:pt>
              </c:strCache>
            </c:strRef>
          </c:cat>
          <c:val>
            <c:numRef>
              <c:f>ROCE!$B$9:$G$9</c:f>
              <c:numCache>
                <c:formatCode>0.00%</c:formatCode>
                <c:ptCount val="6"/>
                <c:pt idx="0">
                  <c:v>0.12611333877435171</c:v>
                </c:pt>
                <c:pt idx="1">
                  <c:v>8.2390226907472566E-2</c:v>
                </c:pt>
                <c:pt idx="2">
                  <c:v>0.10564794007490642</c:v>
                </c:pt>
                <c:pt idx="3">
                  <c:v>0.10278259558102709</c:v>
                </c:pt>
                <c:pt idx="4">
                  <c:v>-2.0717270194986072E-2</c:v>
                </c:pt>
                <c:pt idx="5">
                  <c:v>6.5607576075874099E-2</c:v>
                </c:pt>
              </c:numCache>
            </c:numRef>
          </c:val>
        </c:ser>
        <c:dLbls>
          <c:showLegendKey val="0"/>
          <c:showVal val="0"/>
          <c:showCatName val="0"/>
          <c:showSerName val="0"/>
          <c:showPercent val="0"/>
          <c:showBubbleSize val="0"/>
        </c:dLbls>
        <c:gapWidth val="184"/>
        <c:axId val="85474304"/>
        <c:axId val="85508864"/>
      </c:barChart>
      <c:catAx>
        <c:axId val="85474304"/>
        <c:scaling>
          <c:orientation val="minMax"/>
        </c:scaling>
        <c:delete val="0"/>
        <c:axPos val="b"/>
        <c:majorTickMark val="out"/>
        <c:minorTickMark val="none"/>
        <c:tickLblPos val="nextTo"/>
        <c:spPr>
          <a:ln>
            <a:solidFill>
              <a:srgbClr val="454645">
                <a:lumMod val="60000"/>
                <a:lumOff val="40000"/>
              </a:srgbClr>
            </a:solidFill>
          </a:ln>
        </c:spPr>
        <c:txPr>
          <a:bodyPr/>
          <a:lstStyle/>
          <a:p>
            <a:pPr>
              <a:defRPr sz="1050" b="1"/>
            </a:pPr>
            <a:endParaRPr lang="en-US"/>
          </a:p>
        </c:txPr>
        <c:crossAx val="85508864"/>
        <c:crosses val="autoZero"/>
        <c:auto val="1"/>
        <c:lblAlgn val="ctr"/>
        <c:lblOffset val="100"/>
        <c:noMultiLvlLbl val="0"/>
      </c:catAx>
      <c:valAx>
        <c:axId val="85508864"/>
        <c:scaling>
          <c:orientation val="minMax"/>
          <c:max val="0.2"/>
        </c:scaling>
        <c:delete val="0"/>
        <c:axPos val="l"/>
        <c:majorGridlines>
          <c:spPr>
            <a:ln>
              <a:solidFill>
                <a:schemeClr val="bg1">
                  <a:lumMod val="60000"/>
                  <a:lumOff val="40000"/>
                </a:schemeClr>
              </a:solidFill>
            </a:ln>
          </c:spPr>
        </c:majorGridlines>
        <c:numFmt formatCode="0%" sourceLinked="0"/>
        <c:majorTickMark val="out"/>
        <c:minorTickMark val="none"/>
        <c:tickLblPos val="nextTo"/>
        <c:spPr>
          <a:ln>
            <a:solidFill>
              <a:srgbClr val="454645">
                <a:lumMod val="60000"/>
                <a:lumOff val="40000"/>
              </a:srgbClr>
            </a:solidFill>
          </a:ln>
        </c:spPr>
        <c:crossAx val="85474304"/>
        <c:crosses val="autoZero"/>
        <c:crossBetween val="between"/>
      </c:valAx>
    </c:plotArea>
    <c:legend>
      <c:legendPos val="b"/>
      <c:layout>
        <c:manualLayout>
          <c:xMode val="edge"/>
          <c:yMode val="edge"/>
          <c:x val="0.17500037509794911"/>
          <c:y val="0.87265975231778337"/>
          <c:w val="0.63874243935634223"/>
          <c:h val="9.7623994291137731E-2"/>
        </c:manualLayout>
      </c:layout>
      <c:overlay val="0"/>
    </c:legend>
    <c:plotVisOnly val="1"/>
    <c:dispBlanksAs val="gap"/>
    <c:showDLblsOverMax val="0"/>
  </c:chart>
  <c:txPr>
    <a:bodyPr/>
    <a:lstStyle/>
    <a:p>
      <a:pPr>
        <a:defRPr sz="1200">
          <a:solidFill>
            <a:schemeClr val="bg2"/>
          </a:solidFill>
          <a:latin typeface="Arial Narrow"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title>
      <c:tx>
        <c:rich>
          <a:bodyPr/>
          <a:lstStyle/>
          <a:p>
            <a:pPr>
              <a:defRPr sz="1400"/>
            </a:pPr>
            <a:r>
              <a:rPr lang="en-US" sz="1200" dirty="0">
                <a:latin typeface="+mn-lt"/>
              </a:rPr>
              <a:t>Upstream &amp; Corporate </a:t>
            </a:r>
            <a:r>
              <a:rPr lang="en-US" sz="1200" dirty="0" smtClean="0">
                <a:latin typeface="+mn-lt"/>
              </a:rPr>
              <a:t>ROCE, Global Players</a:t>
            </a:r>
            <a:endParaRPr lang="en-US" sz="1400" dirty="0">
              <a:latin typeface="+mn-lt"/>
            </a:endParaRPr>
          </a:p>
          <a:p>
            <a:pPr>
              <a:defRPr sz="1400"/>
            </a:pPr>
            <a:r>
              <a:rPr lang="en-US" sz="1200" dirty="0"/>
              <a:t>(3-yr roll, 2009-2011)</a:t>
            </a:r>
          </a:p>
        </c:rich>
      </c:tx>
      <c:layout>
        <c:manualLayout>
          <c:xMode val="edge"/>
          <c:yMode val="edge"/>
          <c:x val="0.2723190698350979"/>
          <c:y val="6.2737440838763414E-4"/>
        </c:manualLayout>
      </c:layout>
      <c:overlay val="0"/>
    </c:title>
    <c:autoTitleDeleted val="0"/>
    <c:plotArea>
      <c:layout>
        <c:manualLayout>
          <c:layoutTarget val="inner"/>
          <c:xMode val="edge"/>
          <c:yMode val="edge"/>
          <c:x val="0.1075909597486137"/>
          <c:y val="0.18427701254324341"/>
          <c:w val="0.85360629921260001"/>
          <c:h val="0.4367154105736783"/>
        </c:manualLayout>
      </c:layout>
      <c:barChart>
        <c:barDir val="col"/>
        <c:grouping val="clustered"/>
        <c:varyColors val="0"/>
        <c:ser>
          <c:idx val="0"/>
          <c:order val="0"/>
          <c:tx>
            <c:strRef>
              <c:f>ROCE!$A$3</c:f>
              <c:strCache>
                <c:ptCount val="1"/>
                <c:pt idx="0">
                  <c:v>Upstream ROCE</c:v>
                </c:pt>
              </c:strCache>
            </c:strRef>
          </c:tx>
          <c:spPr>
            <a:scene3d>
              <a:camera prst="orthographicFront"/>
              <a:lightRig rig="threePt" dir="t"/>
            </a:scene3d>
            <a:sp3d>
              <a:bevelT/>
            </a:sp3d>
          </c:spPr>
          <c:invertIfNegative val="0"/>
          <c:cat>
            <c:strRef>
              <c:f>ROCE!$B$2:$J$2</c:f>
              <c:strCache>
                <c:ptCount val="9"/>
                <c:pt idx="0">
                  <c:v>Chevron</c:v>
                </c:pt>
                <c:pt idx="1">
                  <c:v>ExxonMobil</c:v>
                </c:pt>
                <c:pt idx="2">
                  <c:v>LUKOIL</c:v>
                </c:pt>
                <c:pt idx="3">
                  <c:v>Petrobras</c:v>
                </c:pt>
                <c:pt idx="4">
                  <c:v>BP</c:v>
                </c:pt>
                <c:pt idx="5">
                  <c:v>TOTAL</c:v>
                </c:pt>
                <c:pt idx="6">
                  <c:v>Eni</c:v>
                </c:pt>
                <c:pt idx="7">
                  <c:v>Statoil</c:v>
                </c:pt>
                <c:pt idx="8">
                  <c:v>Shell</c:v>
                </c:pt>
              </c:strCache>
            </c:strRef>
          </c:cat>
          <c:val>
            <c:numRef>
              <c:f>ROCE!$B$3:$J$3</c:f>
              <c:numCache>
                <c:formatCode>0.00%</c:formatCode>
                <c:ptCount val="9"/>
                <c:pt idx="0">
                  <c:v>0.25240323024511524</c:v>
                </c:pt>
                <c:pt idx="1">
                  <c:v>0.25030050054557734</c:v>
                </c:pt>
                <c:pt idx="2">
                  <c:v>0.23808915821212198</c:v>
                </c:pt>
                <c:pt idx="3">
                  <c:v>0.21567380566720659</c:v>
                </c:pt>
                <c:pt idx="4">
                  <c:v>0.21392439401918112</c:v>
                </c:pt>
                <c:pt idx="5">
                  <c:v>0.20110960315193074</c:v>
                </c:pt>
                <c:pt idx="6">
                  <c:v>0.16832484793362612</c:v>
                </c:pt>
                <c:pt idx="7">
                  <c:v>0.1482735424995367</c:v>
                </c:pt>
                <c:pt idx="8">
                  <c:v>0.14729065997809834</c:v>
                </c:pt>
              </c:numCache>
            </c:numRef>
          </c:val>
        </c:ser>
        <c:ser>
          <c:idx val="1"/>
          <c:order val="1"/>
          <c:tx>
            <c:strRef>
              <c:f>ROCE!$A$4</c:f>
              <c:strCache>
                <c:ptCount val="1"/>
                <c:pt idx="0">
                  <c:v>Corporate ROCE</c:v>
                </c:pt>
              </c:strCache>
            </c:strRef>
          </c:tx>
          <c:spPr>
            <a:solidFill>
              <a:srgbClr val="F3A11F"/>
            </a:solidFill>
            <a:scene3d>
              <a:camera prst="orthographicFront"/>
              <a:lightRig rig="threePt" dir="t"/>
            </a:scene3d>
            <a:sp3d>
              <a:bevelT/>
            </a:sp3d>
          </c:spPr>
          <c:invertIfNegative val="0"/>
          <c:cat>
            <c:strRef>
              <c:f>ROCE!$B$2:$J$2</c:f>
              <c:strCache>
                <c:ptCount val="9"/>
                <c:pt idx="0">
                  <c:v>Chevron</c:v>
                </c:pt>
                <c:pt idx="1">
                  <c:v>ExxonMobil</c:v>
                </c:pt>
                <c:pt idx="2">
                  <c:v>LUKOIL</c:v>
                </c:pt>
                <c:pt idx="3">
                  <c:v>Petrobras</c:v>
                </c:pt>
                <c:pt idx="4">
                  <c:v>BP</c:v>
                </c:pt>
                <c:pt idx="5">
                  <c:v>TOTAL</c:v>
                </c:pt>
                <c:pt idx="6">
                  <c:v>Eni</c:v>
                </c:pt>
                <c:pt idx="7">
                  <c:v>Statoil</c:v>
                </c:pt>
                <c:pt idx="8">
                  <c:v>Shell</c:v>
                </c:pt>
              </c:strCache>
            </c:strRef>
          </c:cat>
          <c:val>
            <c:numRef>
              <c:f>ROCE!$B$4:$J$4</c:f>
              <c:numCache>
                <c:formatCode>0.00%</c:formatCode>
                <c:ptCount val="9"/>
                <c:pt idx="0">
                  <c:v>0.16132926019999541</c:v>
                </c:pt>
                <c:pt idx="1">
                  <c:v>0.20613782174981038</c:v>
                </c:pt>
                <c:pt idx="2">
                  <c:v>0.12654255829574887</c:v>
                </c:pt>
                <c:pt idx="3">
                  <c:v>8.7157044162878589E-2</c:v>
                </c:pt>
                <c:pt idx="4">
                  <c:v>9.6527329257852276E-2</c:v>
                </c:pt>
                <c:pt idx="5">
                  <c:v>0.13077321807816711</c:v>
                </c:pt>
                <c:pt idx="6">
                  <c:v>8.5191736378971233E-2</c:v>
                </c:pt>
                <c:pt idx="7">
                  <c:v>0.13674420367237586</c:v>
                </c:pt>
                <c:pt idx="8">
                  <c:v>0.11563910513092471</c:v>
                </c:pt>
              </c:numCache>
            </c:numRef>
          </c:val>
        </c:ser>
        <c:dLbls>
          <c:showLegendKey val="0"/>
          <c:showVal val="0"/>
          <c:showCatName val="0"/>
          <c:showSerName val="0"/>
          <c:showPercent val="0"/>
          <c:showBubbleSize val="0"/>
        </c:dLbls>
        <c:gapWidth val="150"/>
        <c:axId val="86050304"/>
        <c:axId val="86051840"/>
      </c:barChart>
      <c:catAx>
        <c:axId val="86050304"/>
        <c:scaling>
          <c:orientation val="minMax"/>
        </c:scaling>
        <c:delete val="0"/>
        <c:axPos val="b"/>
        <c:majorTickMark val="out"/>
        <c:minorTickMark val="none"/>
        <c:tickLblPos val="nextTo"/>
        <c:spPr>
          <a:ln>
            <a:solidFill>
              <a:srgbClr val="454645">
                <a:lumMod val="60000"/>
                <a:lumOff val="40000"/>
              </a:srgbClr>
            </a:solidFill>
          </a:ln>
        </c:spPr>
        <c:txPr>
          <a:bodyPr/>
          <a:lstStyle/>
          <a:p>
            <a:pPr>
              <a:defRPr sz="1050" b="1"/>
            </a:pPr>
            <a:endParaRPr lang="en-US"/>
          </a:p>
        </c:txPr>
        <c:crossAx val="86051840"/>
        <c:crosses val="autoZero"/>
        <c:auto val="1"/>
        <c:lblAlgn val="ctr"/>
        <c:lblOffset val="100"/>
        <c:noMultiLvlLbl val="0"/>
      </c:catAx>
      <c:valAx>
        <c:axId val="86051840"/>
        <c:scaling>
          <c:orientation val="minMax"/>
        </c:scaling>
        <c:delete val="0"/>
        <c:axPos val="l"/>
        <c:majorGridlines>
          <c:spPr>
            <a:ln>
              <a:solidFill>
                <a:schemeClr val="bg1">
                  <a:lumMod val="60000"/>
                  <a:lumOff val="40000"/>
                </a:schemeClr>
              </a:solidFill>
            </a:ln>
          </c:spPr>
        </c:majorGridlines>
        <c:numFmt formatCode="0%" sourceLinked="0"/>
        <c:majorTickMark val="out"/>
        <c:minorTickMark val="none"/>
        <c:tickLblPos val="nextTo"/>
        <c:spPr>
          <a:ln>
            <a:solidFill>
              <a:srgbClr val="454645">
                <a:lumMod val="60000"/>
                <a:lumOff val="40000"/>
              </a:srgbClr>
            </a:solidFill>
          </a:ln>
        </c:spPr>
        <c:crossAx val="86050304"/>
        <c:crosses val="autoZero"/>
        <c:crossBetween val="between"/>
        <c:majorUnit val="0.1"/>
      </c:valAx>
      <c:spPr>
        <a:noFill/>
        <a:ln w="25400">
          <a:noFill/>
        </a:ln>
      </c:spPr>
    </c:plotArea>
    <c:legend>
      <c:legendPos val="b"/>
      <c:layout>
        <c:manualLayout>
          <c:xMode val="edge"/>
          <c:yMode val="edge"/>
          <c:x val="0.17089378955992404"/>
          <c:y val="0.87218753137415195"/>
          <c:w val="0.61648269515539089"/>
          <c:h val="0.10487382473417239"/>
        </c:manualLayout>
      </c:layout>
      <c:overlay val="0"/>
    </c:legend>
    <c:plotVisOnly val="1"/>
    <c:dispBlanksAs val="gap"/>
    <c:showDLblsOverMax val="0"/>
  </c:chart>
  <c:txPr>
    <a:bodyPr/>
    <a:lstStyle/>
    <a:p>
      <a:pPr>
        <a:defRPr sz="1200">
          <a:solidFill>
            <a:schemeClr val="bg2"/>
          </a:solidFill>
          <a:latin typeface="Arial Narrow" pitchFamily="34" charset="0"/>
        </a:defRPr>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16E936-868A-4097-B687-536C5A9DA853}" type="doc">
      <dgm:prSet loTypeId="urn:microsoft.com/office/officeart/2005/8/layout/cycle4#1" loCatId="cycle" qsTypeId="urn:microsoft.com/office/officeart/2005/8/quickstyle/simple1#1" qsCatId="simple" csTypeId="urn:microsoft.com/office/officeart/2005/8/colors/accent1_2#1" csCatId="accent1" phldr="1"/>
      <dgm:spPr/>
      <dgm:t>
        <a:bodyPr/>
        <a:lstStyle/>
        <a:p>
          <a:endParaRPr lang="en-CA"/>
        </a:p>
      </dgm:t>
    </dgm:pt>
    <dgm:pt modelId="{1535B848-2B32-45B6-9330-6C3781DD5272}">
      <dgm:prSet phldrT="[Text]" custT="1"/>
      <dgm:spPr>
        <a:solidFill>
          <a:srgbClr val="0070C0"/>
        </a:solidFill>
        <a:ln>
          <a:noFill/>
        </a:ln>
        <a:scene3d>
          <a:camera prst="orthographicFront"/>
          <a:lightRig rig="threePt" dir="t"/>
        </a:scene3d>
        <a:sp3d>
          <a:bevelT/>
        </a:sp3d>
      </dgm:spPr>
      <dgm:t>
        <a:bodyPr/>
        <a:lstStyle/>
        <a:p>
          <a:r>
            <a:rPr lang="en-CA" sz="1800" b="1" dirty="0" smtClean="0">
              <a:solidFill>
                <a:schemeClr val="bg1"/>
              </a:solidFill>
            </a:rPr>
            <a:t>Q1:</a:t>
          </a:r>
        </a:p>
        <a:p>
          <a:r>
            <a:rPr lang="en-CA" sz="1600" b="1" dirty="0" smtClean="0">
              <a:solidFill>
                <a:schemeClr val="bg1"/>
              </a:solidFill>
            </a:rPr>
            <a:t>Strategy Review and Update</a:t>
          </a:r>
          <a:endParaRPr lang="en-CA" sz="1600" b="1" dirty="0">
            <a:solidFill>
              <a:schemeClr val="bg1"/>
            </a:solidFill>
          </a:endParaRPr>
        </a:p>
      </dgm:t>
    </dgm:pt>
    <dgm:pt modelId="{2F4623B4-2C34-4F39-82C3-FB501085F4FA}" type="parTrans" cxnId="{2062E48A-C6DF-48BB-8D33-C13FF4D6C655}">
      <dgm:prSet/>
      <dgm:spPr/>
      <dgm:t>
        <a:bodyPr/>
        <a:lstStyle/>
        <a:p>
          <a:endParaRPr lang="en-CA"/>
        </a:p>
      </dgm:t>
    </dgm:pt>
    <dgm:pt modelId="{84D49188-51AF-4C2F-9615-76AEB40BE9CE}" type="sibTrans" cxnId="{2062E48A-C6DF-48BB-8D33-C13FF4D6C655}">
      <dgm:prSet/>
      <dgm:spPr/>
      <dgm:t>
        <a:bodyPr/>
        <a:lstStyle/>
        <a:p>
          <a:endParaRPr lang="en-CA"/>
        </a:p>
      </dgm:t>
    </dgm:pt>
    <dgm:pt modelId="{A0782E36-CAB4-4199-8B37-64A0DC34ACC2}">
      <dgm:prSet phldrT="[Text]" custT="1"/>
      <dgm:spPr>
        <a:ln>
          <a:solidFill>
            <a:srgbClr val="0070C0"/>
          </a:solidFill>
        </a:ln>
      </dgm:spPr>
      <dgm:t>
        <a:bodyPr/>
        <a:lstStyle/>
        <a:p>
          <a:r>
            <a:rPr lang="en-CA" sz="1200" b="1" dirty="0" smtClean="0">
              <a:solidFill>
                <a:srgbClr val="C00000"/>
              </a:solidFill>
            </a:rPr>
            <a:t>Annual strategy review, basin positioning, operating environment</a:t>
          </a:r>
          <a:endParaRPr lang="en-CA" sz="1200" b="1" dirty="0">
            <a:solidFill>
              <a:srgbClr val="C00000"/>
            </a:solidFill>
          </a:endParaRPr>
        </a:p>
      </dgm:t>
    </dgm:pt>
    <dgm:pt modelId="{B1F70898-1563-4D36-B9B2-F7A605342ED1}" type="parTrans" cxnId="{2D557D8C-1C2C-4539-9B45-EEC83051DAF3}">
      <dgm:prSet/>
      <dgm:spPr/>
      <dgm:t>
        <a:bodyPr/>
        <a:lstStyle/>
        <a:p>
          <a:endParaRPr lang="en-CA"/>
        </a:p>
      </dgm:t>
    </dgm:pt>
    <dgm:pt modelId="{C8210819-215E-462D-97A3-75DFB527DB9B}" type="sibTrans" cxnId="{2D557D8C-1C2C-4539-9B45-EEC83051DAF3}">
      <dgm:prSet/>
      <dgm:spPr/>
      <dgm:t>
        <a:bodyPr/>
        <a:lstStyle/>
        <a:p>
          <a:endParaRPr lang="en-CA"/>
        </a:p>
      </dgm:t>
    </dgm:pt>
    <dgm:pt modelId="{533B7DA2-DE7D-4162-BEC5-A8381FC42443}">
      <dgm:prSet phldrT="[Text]" custT="1"/>
      <dgm:spPr>
        <a:solidFill>
          <a:srgbClr val="00B050"/>
        </a:solidFill>
        <a:ln>
          <a:noFill/>
        </a:ln>
        <a:scene3d>
          <a:camera prst="orthographicFront"/>
          <a:lightRig rig="threePt" dir="t"/>
        </a:scene3d>
        <a:sp3d>
          <a:bevelT/>
        </a:sp3d>
      </dgm:spPr>
      <dgm:t>
        <a:bodyPr/>
        <a:lstStyle/>
        <a:p>
          <a:r>
            <a:rPr lang="en-CA" sz="1800" b="1" dirty="0" smtClean="0">
              <a:solidFill>
                <a:schemeClr val="tx1"/>
              </a:solidFill>
            </a:rPr>
            <a:t>Q4:</a:t>
          </a:r>
        </a:p>
        <a:p>
          <a:r>
            <a:rPr lang="en-CA" sz="1600" b="1" dirty="0" smtClean="0">
              <a:solidFill>
                <a:schemeClr val="tx1"/>
              </a:solidFill>
            </a:rPr>
            <a:t>Budget Approval</a:t>
          </a:r>
          <a:endParaRPr lang="en-CA" sz="1600" b="1" dirty="0">
            <a:solidFill>
              <a:schemeClr val="tx1"/>
            </a:solidFill>
          </a:endParaRPr>
        </a:p>
      </dgm:t>
    </dgm:pt>
    <dgm:pt modelId="{96F7B6EB-D837-490C-8B3D-F58B644C8A18}" type="parTrans" cxnId="{CA45511F-65FA-457D-8489-4304FE0A6D65}">
      <dgm:prSet/>
      <dgm:spPr/>
      <dgm:t>
        <a:bodyPr/>
        <a:lstStyle/>
        <a:p>
          <a:endParaRPr lang="en-CA"/>
        </a:p>
      </dgm:t>
    </dgm:pt>
    <dgm:pt modelId="{21AC535F-8769-4F93-899C-B9E09B7B6BA6}" type="sibTrans" cxnId="{CA45511F-65FA-457D-8489-4304FE0A6D65}">
      <dgm:prSet/>
      <dgm:spPr/>
      <dgm:t>
        <a:bodyPr/>
        <a:lstStyle/>
        <a:p>
          <a:endParaRPr lang="en-CA"/>
        </a:p>
      </dgm:t>
    </dgm:pt>
    <dgm:pt modelId="{96228CD2-3E00-45C6-B52D-190652B49440}">
      <dgm:prSet phldrT="[Text]" custT="1"/>
      <dgm:spPr>
        <a:ln>
          <a:solidFill>
            <a:srgbClr val="00B050"/>
          </a:solidFill>
        </a:ln>
      </dgm:spPr>
      <dgm:t>
        <a:bodyPr/>
        <a:lstStyle/>
        <a:p>
          <a:r>
            <a:rPr lang="en-CA" sz="1200" dirty="0" smtClean="0">
              <a:solidFill>
                <a:srgbClr val="000000"/>
              </a:solidFill>
            </a:rPr>
            <a:t>Budget roll-up and Corporate approval</a:t>
          </a:r>
          <a:endParaRPr lang="en-CA" sz="1200" dirty="0">
            <a:solidFill>
              <a:srgbClr val="000000"/>
            </a:solidFill>
          </a:endParaRPr>
        </a:p>
      </dgm:t>
    </dgm:pt>
    <dgm:pt modelId="{9CD99DDE-4313-42FE-A88F-E00C2905223E}" type="parTrans" cxnId="{4C9C27C3-799E-4A0D-A735-9158C949F7F4}">
      <dgm:prSet/>
      <dgm:spPr/>
      <dgm:t>
        <a:bodyPr/>
        <a:lstStyle/>
        <a:p>
          <a:endParaRPr lang="en-CA"/>
        </a:p>
      </dgm:t>
    </dgm:pt>
    <dgm:pt modelId="{FF5118F6-C46F-462D-8845-F426DA902D82}" type="sibTrans" cxnId="{4C9C27C3-799E-4A0D-A735-9158C949F7F4}">
      <dgm:prSet/>
      <dgm:spPr/>
      <dgm:t>
        <a:bodyPr/>
        <a:lstStyle/>
        <a:p>
          <a:endParaRPr lang="en-CA"/>
        </a:p>
      </dgm:t>
    </dgm:pt>
    <dgm:pt modelId="{1222C346-266D-45D6-A0D4-4CCF3B3C00CF}">
      <dgm:prSet phldrT="[Text]" custT="1"/>
      <dgm:spPr>
        <a:solidFill>
          <a:srgbClr val="0070C0"/>
        </a:solidFill>
        <a:scene3d>
          <a:camera prst="orthographicFront"/>
          <a:lightRig rig="threePt" dir="t"/>
        </a:scene3d>
        <a:sp3d>
          <a:bevelT/>
        </a:sp3d>
      </dgm:spPr>
      <dgm:t>
        <a:bodyPr/>
        <a:lstStyle/>
        <a:p>
          <a:r>
            <a:rPr lang="en-CA" sz="1800" b="1" dirty="0" smtClean="0"/>
            <a:t>Q3:  </a:t>
          </a:r>
          <a:r>
            <a:rPr lang="en-CA" sz="1600" b="1" dirty="0" smtClean="0"/>
            <a:t>Budget Preparation</a:t>
          </a:r>
          <a:endParaRPr lang="en-CA" sz="1800" b="1" dirty="0"/>
        </a:p>
      </dgm:t>
    </dgm:pt>
    <dgm:pt modelId="{A67C143F-6768-4EF8-A87D-52F1C8B3B3AE}" type="parTrans" cxnId="{C468C7C4-BAAC-453A-A5AC-9958FD5A2114}">
      <dgm:prSet/>
      <dgm:spPr/>
      <dgm:t>
        <a:bodyPr/>
        <a:lstStyle/>
        <a:p>
          <a:endParaRPr lang="en-CA"/>
        </a:p>
      </dgm:t>
    </dgm:pt>
    <dgm:pt modelId="{28E8874A-7FC8-46BC-B21E-A53C2F7908E5}" type="sibTrans" cxnId="{C468C7C4-BAAC-453A-A5AC-9958FD5A2114}">
      <dgm:prSet/>
      <dgm:spPr/>
      <dgm:t>
        <a:bodyPr/>
        <a:lstStyle/>
        <a:p>
          <a:endParaRPr lang="en-CA"/>
        </a:p>
      </dgm:t>
    </dgm:pt>
    <dgm:pt modelId="{D9A97A60-780F-4F63-B178-2BFF0315BC0F}">
      <dgm:prSet phldrT="[Text]" custT="1"/>
      <dgm:spPr>
        <a:ln>
          <a:solidFill>
            <a:srgbClr val="0070C0"/>
          </a:solidFill>
        </a:ln>
      </dgm:spPr>
      <dgm:t>
        <a:bodyPr/>
        <a:lstStyle/>
        <a:p>
          <a:pPr marL="180975" indent="-180975"/>
          <a:r>
            <a:rPr lang="en-CA" sz="1200" dirty="0" smtClean="0">
              <a:solidFill>
                <a:srgbClr val="000000"/>
              </a:solidFill>
            </a:rPr>
            <a:t>Corporate input to key planning variables; Business Units prepare capital &amp; operating budgets</a:t>
          </a:r>
          <a:endParaRPr lang="en-CA" sz="1200" dirty="0">
            <a:solidFill>
              <a:srgbClr val="000000"/>
            </a:solidFill>
          </a:endParaRPr>
        </a:p>
      </dgm:t>
    </dgm:pt>
    <dgm:pt modelId="{44E83A0F-BE60-4F80-A072-4AD74F04258F}" type="parTrans" cxnId="{E7328A6B-A6E4-41EC-9721-1379F25F39A8}">
      <dgm:prSet/>
      <dgm:spPr/>
      <dgm:t>
        <a:bodyPr/>
        <a:lstStyle/>
        <a:p>
          <a:endParaRPr lang="en-CA"/>
        </a:p>
      </dgm:t>
    </dgm:pt>
    <dgm:pt modelId="{ADFB6F3F-FE7C-47E3-B78F-0E15B29812B8}" type="sibTrans" cxnId="{E7328A6B-A6E4-41EC-9721-1379F25F39A8}">
      <dgm:prSet/>
      <dgm:spPr/>
      <dgm:t>
        <a:bodyPr/>
        <a:lstStyle/>
        <a:p>
          <a:endParaRPr lang="en-CA"/>
        </a:p>
      </dgm:t>
    </dgm:pt>
    <dgm:pt modelId="{0481F228-D377-493D-AD54-F2248962E54D}">
      <dgm:prSet phldrT="[Text]" custT="1"/>
      <dgm:spPr>
        <a:solidFill>
          <a:srgbClr val="00B050"/>
        </a:solidFill>
        <a:scene3d>
          <a:camera prst="orthographicFront"/>
          <a:lightRig rig="threePt" dir="t"/>
        </a:scene3d>
        <a:sp3d>
          <a:bevelT/>
        </a:sp3d>
      </dgm:spPr>
      <dgm:t>
        <a:bodyPr/>
        <a:lstStyle/>
        <a:p>
          <a:endParaRPr lang="en-CA" sz="1800" dirty="0" smtClean="0"/>
        </a:p>
        <a:p>
          <a:r>
            <a:rPr lang="en-CA" sz="1800" b="1" dirty="0" smtClean="0">
              <a:solidFill>
                <a:schemeClr val="tx1"/>
              </a:solidFill>
            </a:rPr>
            <a:t>Q2:</a:t>
          </a:r>
        </a:p>
        <a:p>
          <a:r>
            <a:rPr lang="en-CA" sz="1600" b="1" dirty="0" smtClean="0">
              <a:solidFill>
                <a:schemeClr val="tx1"/>
              </a:solidFill>
            </a:rPr>
            <a:t>Planning Approval, Execution Research</a:t>
          </a:r>
          <a:endParaRPr lang="en-CA" sz="1600" b="1" dirty="0">
            <a:solidFill>
              <a:schemeClr val="tx1"/>
            </a:solidFill>
          </a:endParaRPr>
        </a:p>
      </dgm:t>
    </dgm:pt>
    <dgm:pt modelId="{A146A95B-CD5A-40F8-B15A-527E4A15D9E9}" type="parTrans" cxnId="{AD1FECC1-01BA-4686-945E-87D933F38F14}">
      <dgm:prSet/>
      <dgm:spPr/>
      <dgm:t>
        <a:bodyPr/>
        <a:lstStyle/>
        <a:p>
          <a:endParaRPr lang="en-CA"/>
        </a:p>
      </dgm:t>
    </dgm:pt>
    <dgm:pt modelId="{D0E643C0-AFCB-4493-8762-4EF746ADAB09}" type="sibTrans" cxnId="{AD1FECC1-01BA-4686-945E-87D933F38F14}">
      <dgm:prSet/>
      <dgm:spPr/>
      <dgm:t>
        <a:bodyPr/>
        <a:lstStyle/>
        <a:p>
          <a:endParaRPr lang="en-CA"/>
        </a:p>
      </dgm:t>
    </dgm:pt>
    <dgm:pt modelId="{96D20529-19D7-4A16-84D9-8D225F025C07}">
      <dgm:prSet phldrT="[Text]" custT="1"/>
      <dgm:spPr>
        <a:ln>
          <a:solidFill>
            <a:srgbClr val="00B050"/>
          </a:solidFill>
        </a:ln>
      </dgm:spPr>
      <dgm:t>
        <a:bodyPr/>
        <a:lstStyle/>
        <a:p>
          <a:r>
            <a:rPr lang="en-CA" sz="1200" dirty="0" smtClean="0">
              <a:solidFill>
                <a:srgbClr val="000000"/>
              </a:solidFill>
            </a:rPr>
            <a:t>Board Approval</a:t>
          </a:r>
          <a:endParaRPr lang="en-CA" sz="1200" dirty="0">
            <a:solidFill>
              <a:srgbClr val="000000"/>
            </a:solidFill>
          </a:endParaRPr>
        </a:p>
      </dgm:t>
    </dgm:pt>
    <dgm:pt modelId="{098AB212-03E1-4644-B8F8-D5416329D9C3}" type="parTrans" cxnId="{9195C77B-3DFD-4FFB-BB22-AE9CAA695D5C}">
      <dgm:prSet/>
      <dgm:spPr/>
      <dgm:t>
        <a:bodyPr/>
        <a:lstStyle/>
        <a:p>
          <a:endParaRPr lang="en-CA"/>
        </a:p>
      </dgm:t>
    </dgm:pt>
    <dgm:pt modelId="{B065DF3D-FB57-470B-B163-A80F2A3F1C46}" type="sibTrans" cxnId="{9195C77B-3DFD-4FFB-BB22-AE9CAA695D5C}">
      <dgm:prSet/>
      <dgm:spPr/>
      <dgm:t>
        <a:bodyPr/>
        <a:lstStyle/>
        <a:p>
          <a:endParaRPr lang="en-CA"/>
        </a:p>
      </dgm:t>
    </dgm:pt>
    <dgm:pt modelId="{11CF6339-3096-4DA1-860A-2401834B9EC7}">
      <dgm:prSet phldrT="[Text]" custT="1"/>
      <dgm:spPr>
        <a:ln>
          <a:solidFill>
            <a:srgbClr val="00B050"/>
          </a:solidFill>
        </a:ln>
      </dgm:spPr>
      <dgm:t>
        <a:bodyPr/>
        <a:lstStyle/>
        <a:p>
          <a:r>
            <a:rPr lang="en-CA" sz="1200" dirty="0" smtClean="0">
              <a:solidFill>
                <a:srgbClr val="000000"/>
              </a:solidFill>
            </a:rPr>
            <a:t>Board approval of budget</a:t>
          </a:r>
          <a:endParaRPr lang="en-CA" sz="1200" dirty="0">
            <a:solidFill>
              <a:srgbClr val="000000"/>
            </a:solidFill>
          </a:endParaRPr>
        </a:p>
      </dgm:t>
    </dgm:pt>
    <dgm:pt modelId="{69A93AC8-2DB5-44F1-A51C-DB74D3095BFF}" type="parTrans" cxnId="{5A6484F4-4C43-4F15-B1A7-431561191E97}">
      <dgm:prSet/>
      <dgm:spPr/>
      <dgm:t>
        <a:bodyPr/>
        <a:lstStyle/>
        <a:p>
          <a:endParaRPr lang="en-CA"/>
        </a:p>
      </dgm:t>
    </dgm:pt>
    <dgm:pt modelId="{CBDCF600-8FA6-46A5-A595-E2A094155AC0}" type="sibTrans" cxnId="{5A6484F4-4C43-4F15-B1A7-431561191E97}">
      <dgm:prSet/>
      <dgm:spPr/>
      <dgm:t>
        <a:bodyPr/>
        <a:lstStyle/>
        <a:p>
          <a:endParaRPr lang="en-CA"/>
        </a:p>
      </dgm:t>
    </dgm:pt>
    <dgm:pt modelId="{7EB0D752-98D6-4C6F-B5E9-B026F9AD3AD9}">
      <dgm:prSet phldrT="[Text]" custT="1"/>
      <dgm:spPr>
        <a:ln>
          <a:solidFill>
            <a:srgbClr val="00B050"/>
          </a:solidFill>
        </a:ln>
      </dgm:spPr>
      <dgm:t>
        <a:bodyPr/>
        <a:lstStyle/>
        <a:p>
          <a:r>
            <a:rPr lang="en-CA" sz="1200" dirty="0" smtClean="0">
              <a:solidFill>
                <a:srgbClr val="000000"/>
              </a:solidFill>
            </a:rPr>
            <a:t>Allocation of investment capital to approved projects</a:t>
          </a:r>
          <a:endParaRPr lang="en-CA" sz="1200" dirty="0">
            <a:solidFill>
              <a:srgbClr val="000000"/>
            </a:solidFill>
          </a:endParaRPr>
        </a:p>
      </dgm:t>
    </dgm:pt>
    <dgm:pt modelId="{001059D9-90F4-42F2-9EB7-A0F7AAB83222}" type="parTrans" cxnId="{13E93297-47DC-4370-B287-D7BE904B60D5}">
      <dgm:prSet/>
      <dgm:spPr/>
      <dgm:t>
        <a:bodyPr/>
        <a:lstStyle/>
        <a:p>
          <a:endParaRPr lang="en-CA"/>
        </a:p>
      </dgm:t>
    </dgm:pt>
    <dgm:pt modelId="{6172CF43-6633-4F09-832A-541929806E3F}" type="sibTrans" cxnId="{13E93297-47DC-4370-B287-D7BE904B60D5}">
      <dgm:prSet/>
      <dgm:spPr/>
      <dgm:t>
        <a:bodyPr/>
        <a:lstStyle/>
        <a:p>
          <a:endParaRPr lang="en-CA"/>
        </a:p>
      </dgm:t>
    </dgm:pt>
    <dgm:pt modelId="{48AD8ABD-522E-46C1-B09E-C8C0C6C83BAB}">
      <dgm:prSet phldrT="[Text]" custT="1"/>
      <dgm:spPr>
        <a:ln>
          <a:solidFill>
            <a:srgbClr val="0070C0"/>
          </a:solidFill>
        </a:ln>
      </dgm:spPr>
      <dgm:t>
        <a:bodyPr/>
        <a:lstStyle/>
        <a:p>
          <a:pPr marL="180975" indent="-180975"/>
          <a:r>
            <a:rPr lang="en-CA" sz="1200" dirty="0" smtClean="0">
              <a:solidFill>
                <a:srgbClr val="000000"/>
              </a:solidFill>
            </a:rPr>
            <a:t>Update 5-year plan</a:t>
          </a:r>
          <a:endParaRPr lang="en-CA" sz="1200" dirty="0">
            <a:solidFill>
              <a:srgbClr val="000000"/>
            </a:solidFill>
          </a:endParaRPr>
        </a:p>
      </dgm:t>
    </dgm:pt>
    <dgm:pt modelId="{280E12FA-B396-4068-A096-A25C5A094AFC}" type="parTrans" cxnId="{AA9B699A-C727-4637-A265-777707C7866E}">
      <dgm:prSet/>
      <dgm:spPr/>
      <dgm:t>
        <a:bodyPr/>
        <a:lstStyle/>
        <a:p>
          <a:endParaRPr lang="en-CA"/>
        </a:p>
      </dgm:t>
    </dgm:pt>
    <dgm:pt modelId="{41B7CBD4-9B45-4D01-B8AF-0A86A2A1396A}" type="sibTrans" cxnId="{AA9B699A-C727-4637-A265-777707C7866E}">
      <dgm:prSet/>
      <dgm:spPr/>
      <dgm:t>
        <a:bodyPr/>
        <a:lstStyle/>
        <a:p>
          <a:endParaRPr lang="en-CA"/>
        </a:p>
      </dgm:t>
    </dgm:pt>
    <dgm:pt modelId="{49E6881C-E061-4C4B-8AFB-AE147802F515}">
      <dgm:prSet phldrT="[Text]" custT="1"/>
      <dgm:spPr>
        <a:ln>
          <a:solidFill>
            <a:srgbClr val="0070C0"/>
          </a:solidFill>
        </a:ln>
      </dgm:spPr>
      <dgm:t>
        <a:bodyPr/>
        <a:lstStyle/>
        <a:p>
          <a:r>
            <a:rPr lang="en-CA" sz="1200" b="1" dirty="0" smtClean="0">
              <a:solidFill>
                <a:srgbClr val="C00000"/>
              </a:solidFill>
            </a:rPr>
            <a:t>Long range plan update</a:t>
          </a:r>
          <a:endParaRPr lang="en-CA" sz="1200" b="1" dirty="0">
            <a:solidFill>
              <a:srgbClr val="C00000"/>
            </a:solidFill>
          </a:endParaRPr>
        </a:p>
      </dgm:t>
    </dgm:pt>
    <dgm:pt modelId="{BFAE4644-4D73-42CD-A0CE-F2B8D6842C89}" type="parTrans" cxnId="{E42A1E96-2A0C-40F5-A55F-BD7DEC799F23}">
      <dgm:prSet/>
      <dgm:spPr/>
      <dgm:t>
        <a:bodyPr/>
        <a:lstStyle/>
        <a:p>
          <a:endParaRPr lang="en-CA"/>
        </a:p>
      </dgm:t>
    </dgm:pt>
    <dgm:pt modelId="{9E8EBF75-4882-47F2-BACF-F0C187CE8834}" type="sibTrans" cxnId="{E42A1E96-2A0C-40F5-A55F-BD7DEC799F23}">
      <dgm:prSet/>
      <dgm:spPr/>
      <dgm:t>
        <a:bodyPr/>
        <a:lstStyle/>
        <a:p>
          <a:endParaRPr lang="en-CA"/>
        </a:p>
      </dgm:t>
    </dgm:pt>
    <dgm:pt modelId="{12C751A2-2366-4BE7-83D8-0659D4CF76A0}">
      <dgm:prSet phldrT="[Text]" custT="1"/>
      <dgm:spPr>
        <a:ln>
          <a:solidFill>
            <a:srgbClr val="00B050"/>
          </a:solidFill>
        </a:ln>
      </dgm:spPr>
      <dgm:t>
        <a:bodyPr/>
        <a:lstStyle/>
        <a:p>
          <a:r>
            <a:rPr lang="en-CA" sz="1200" dirty="0" smtClean="0">
              <a:solidFill>
                <a:srgbClr val="000000"/>
              </a:solidFill>
            </a:rPr>
            <a:t>Special projects analysis, new business lines, research stemming from strategy review</a:t>
          </a:r>
          <a:endParaRPr lang="en-CA" sz="1200" dirty="0">
            <a:solidFill>
              <a:srgbClr val="000000"/>
            </a:solidFill>
          </a:endParaRPr>
        </a:p>
      </dgm:t>
    </dgm:pt>
    <dgm:pt modelId="{C37FB5DD-4C32-472E-B2F3-9BCE4EBE5F86}" type="parTrans" cxnId="{D0085539-2D01-49BE-9592-FDA726B50A21}">
      <dgm:prSet/>
      <dgm:spPr/>
      <dgm:t>
        <a:bodyPr/>
        <a:lstStyle/>
        <a:p>
          <a:endParaRPr lang="en-US"/>
        </a:p>
      </dgm:t>
    </dgm:pt>
    <dgm:pt modelId="{1E39B560-1DB7-44A0-BB9E-EDB39DE98A7A}" type="sibTrans" cxnId="{D0085539-2D01-49BE-9592-FDA726B50A21}">
      <dgm:prSet/>
      <dgm:spPr/>
      <dgm:t>
        <a:bodyPr/>
        <a:lstStyle/>
        <a:p>
          <a:endParaRPr lang="en-US"/>
        </a:p>
      </dgm:t>
    </dgm:pt>
    <dgm:pt modelId="{0D17A258-9599-4622-8CE6-78D46194B071}" type="pres">
      <dgm:prSet presAssocID="{3016E936-868A-4097-B687-536C5A9DA853}" presName="cycleMatrixDiagram" presStyleCnt="0">
        <dgm:presLayoutVars>
          <dgm:chMax val="1"/>
          <dgm:dir/>
          <dgm:animLvl val="lvl"/>
          <dgm:resizeHandles val="exact"/>
        </dgm:presLayoutVars>
      </dgm:prSet>
      <dgm:spPr/>
      <dgm:t>
        <a:bodyPr/>
        <a:lstStyle/>
        <a:p>
          <a:endParaRPr lang="en-CA"/>
        </a:p>
      </dgm:t>
    </dgm:pt>
    <dgm:pt modelId="{A2BADC88-C387-4BCE-98B9-C33159E3BC2F}" type="pres">
      <dgm:prSet presAssocID="{3016E936-868A-4097-B687-536C5A9DA853}" presName="children" presStyleCnt="0"/>
      <dgm:spPr/>
    </dgm:pt>
    <dgm:pt modelId="{31B27AAF-9AF2-4D4D-B7FE-6896FEB932D3}" type="pres">
      <dgm:prSet presAssocID="{3016E936-868A-4097-B687-536C5A9DA853}" presName="child1group" presStyleCnt="0"/>
      <dgm:spPr/>
    </dgm:pt>
    <dgm:pt modelId="{7E684032-F988-4C5B-BE74-87C9096BF07C}" type="pres">
      <dgm:prSet presAssocID="{3016E936-868A-4097-B687-536C5A9DA853}" presName="child1" presStyleLbl="bgAcc1" presStyleIdx="0" presStyleCnt="4"/>
      <dgm:spPr/>
      <dgm:t>
        <a:bodyPr/>
        <a:lstStyle/>
        <a:p>
          <a:endParaRPr lang="en-CA"/>
        </a:p>
      </dgm:t>
    </dgm:pt>
    <dgm:pt modelId="{7B21E357-C38A-4662-B5C1-8465578A3C7B}" type="pres">
      <dgm:prSet presAssocID="{3016E936-868A-4097-B687-536C5A9DA853}" presName="child1Text" presStyleLbl="bgAcc1" presStyleIdx="0" presStyleCnt="4">
        <dgm:presLayoutVars>
          <dgm:bulletEnabled val="1"/>
        </dgm:presLayoutVars>
      </dgm:prSet>
      <dgm:spPr/>
      <dgm:t>
        <a:bodyPr/>
        <a:lstStyle/>
        <a:p>
          <a:endParaRPr lang="en-CA"/>
        </a:p>
      </dgm:t>
    </dgm:pt>
    <dgm:pt modelId="{6E28F327-14A5-4103-89F6-8944E453A42B}" type="pres">
      <dgm:prSet presAssocID="{3016E936-868A-4097-B687-536C5A9DA853}" presName="child2group" presStyleCnt="0"/>
      <dgm:spPr/>
    </dgm:pt>
    <dgm:pt modelId="{68318181-08BF-4D9C-97B3-0829A4090370}" type="pres">
      <dgm:prSet presAssocID="{3016E936-868A-4097-B687-536C5A9DA853}" presName="child2" presStyleLbl="bgAcc1" presStyleIdx="1" presStyleCnt="4" custLinFactNeighborX="6857"/>
      <dgm:spPr/>
      <dgm:t>
        <a:bodyPr/>
        <a:lstStyle/>
        <a:p>
          <a:endParaRPr lang="en-CA"/>
        </a:p>
      </dgm:t>
    </dgm:pt>
    <dgm:pt modelId="{38D420A0-D2BF-4808-8B55-0B9F98F809B6}" type="pres">
      <dgm:prSet presAssocID="{3016E936-868A-4097-B687-536C5A9DA853}" presName="child2Text" presStyleLbl="bgAcc1" presStyleIdx="1" presStyleCnt="4">
        <dgm:presLayoutVars>
          <dgm:bulletEnabled val="1"/>
        </dgm:presLayoutVars>
      </dgm:prSet>
      <dgm:spPr/>
      <dgm:t>
        <a:bodyPr/>
        <a:lstStyle/>
        <a:p>
          <a:endParaRPr lang="en-CA"/>
        </a:p>
      </dgm:t>
    </dgm:pt>
    <dgm:pt modelId="{1DDF87D3-62FE-48E0-AFE0-60EE1FE0B696}" type="pres">
      <dgm:prSet presAssocID="{3016E936-868A-4097-B687-536C5A9DA853}" presName="child3group" presStyleCnt="0"/>
      <dgm:spPr/>
    </dgm:pt>
    <dgm:pt modelId="{030EFA3F-887D-4DA4-8BA6-6A9972688BB8}" type="pres">
      <dgm:prSet presAssocID="{3016E936-868A-4097-B687-536C5A9DA853}" presName="child3" presStyleLbl="bgAcc1" presStyleIdx="2" presStyleCnt="4" custLinFactNeighborX="8065"/>
      <dgm:spPr/>
      <dgm:t>
        <a:bodyPr/>
        <a:lstStyle/>
        <a:p>
          <a:endParaRPr lang="en-CA"/>
        </a:p>
      </dgm:t>
    </dgm:pt>
    <dgm:pt modelId="{052B9240-812A-4B34-BB76-32805A92B676}" type="pres">
      <dgm:prSet presAssocID="{3016E936-868A-4097-B687-536C5A9DA853}" presName="child3Text" presStyleLbl="bgAcc1" presStyleIdx="2" presStyleCnt="4">
        <dgm:presLayoutVars>
          <dgm:bulletEnabled val="1"/>
        </dgm:presLayoutVars>
      </dgm:prSet>
      <dgm:spPr/>
      <dgm:t>
        <a:bodyPr/>
        <a:lstStyle/>
        <a:p>
          <a:endParaRPr lang="en-CA"/>
        </a:p>
      </dgm:t>
    </dgm:pt>
    <dgm:pt modelId="{8A3C4E7B-815D-4E75-B861-FB70C8EDA56C}" type="pres">
      <dgm:prSet presAssocID="{3016E936-868A-4097-B687-536C5A9DA853}" presName="child4group" presStyleCnt="0"/>
      <dgm:spPr/>
    </dgm:pt>
    <dgm:pt modelId="{9920B143-A3F5-458B-AAA5-7218FA4A583D}" type="pres">
      <dgm:prSet presAssocID="{3016E936-868A-4097-B687-536C5A9DA853}" presName="child4" presStyleLbl="bgAcc1" presStyleIdx="3" presStyleCnt="4"/>
      <dgm:spPr/>
      <dgm:t>
        <a:bodyPr/>
        <a:lstStyle/>
        <a:p>
          <a:endParaRPr lang="en-CA"/>
        </a:p>
      </dgm:t>
    </dgm:pt>
    <dgm:pt modelId="{7A040BD3-58D2-41DE-BBF8-E0C96066A13D}" type="pres">
      <dgm:prSet presAssocID="{3016E936-868A-4097-B687-536C5A9DA853}" presName="child4Text" presStyleLbl="bgAcc1" presStyleIdx="3" presStyleCnt="4">
        <dgm:presLayoutVars>
          <dgm:bulletEnabled val="1"/>
        </dgm:presLayoutVars>
      </dgm:prSet>
      <dgm:spPr/>
      <dgm:t>
        <a:bodyPr/>
        <a:lstStyle/>
        <a:p>
          <a:endParaRPr lang="en-CA"/>
        </a:p>
      </dgm:t>
    </dgm:pt>
    <dgm:pt modelId="{39CE1F80-A8FF-4851-A2EC-116B1ACBF34A}" type="pres">
      <dgm:prSet presAssocID="{3016E936-868A-4097-B687-536C5A9DA853}" presName="childPlaceholder" presStyleCnt="0"/>
      <dgm:spPr/>
    </dgm:pt>
    <dgm:pt modelId="{4F669604-C3C2-4B44-8955-F6DAAFC28C8E}" type="pres">
      <dgm:prSet presAssocID="{3016E936-868A-4097-B687-536C5A9DA853}" presName="circle" presStyleCnt="0"/>
      <dgm:spPr/>
    </dgm:pt>
    <dgm:pt modelId="{49A41F39-5936-4609-86DD-E3BE824562B4}" type="pres">
      <dgm:prSet presAssocID="{3016E936-868A-4097-B687-536C5A9DA853}" presName="quadrant1" presStyleLbl="node1" presStyleIdx="0" presStyleCnt="4">
        <dgm:presLayoutVars>
          <dgm:chMax val="1"/>
          <dgm:bulletEnabled val="1"/>
        </dgm:presLayoutVars>
      </dgm:prSet>
      <dgm:spPr/>
      <dgm:t>
        <a:bodyPr/>
        <a:lstStyle/>
        <a:p>
          <a:endParaRPr lang="en-CA"/>
        </a:p>
      </dgm:t>
    </dgm:pt>
    <dgm:pt modelId="{A43883A2-E852-4B7B-912C-2B24C0B20C03}" type="pres">
      <dgm:prSet presAssocID="{3016E936-868A-4097-B687-536C5A9DA853}" presName="quadrant2" presStyleLbl="node1" presStyleIdx="1" presStyleCnt="4">
        <dgm:presLayoutVars>
          <dgm:chMax val="1"/>
          <dgm:bulletEnabled val="1"/>
        </dgm:presLayoutVars>
      </dgm:prSet>
      <dgm:spPr/>
      <dgm:t>
        <a:bodyPr/>
        <a:lstStyle/>
        <a:p>
          <a:endParaRPr lang="en-CA"/>
        </a:p>
      </dgm:t>
    </dgm:pt>
    <dgm:pt modelId="{E4CFBA88-8F79-459A-ADB4-4770099D4321}" type="pres">
      <dgm:prSet presAssocID="{3016E936-868A-4097-B687-536C5A9DA853}" presName="quadrant3" presStyleLbl="node1" presStyleIdx="2" presStyleCnt="4">
        <dgm:presLayoutVars>
          <dgm:chMax val="1"/>
          <dgm:bulletEnabled val="1"/>
        </dgm:presLayoutVars>
      </dgm:prSet>
      <dgm:spPr/>
      <dgm:t>
        <a:bodyPr/>
        <a:lstStyle/>
        <a:p>
          <a:endParaRPr lang="en-CA"/>
        </a:p>
      </dgm:t>
    </dgm:pt>
    <dgm:pt modelId="{EE115923-1371-4B08-B8DF-3AF9C2509B59}" type="pres">
      <dgm:prSet presAssocID="{3016E936-868A-4097-B687-536C5A9DA853}" presName="quadrant4" presStyleLbl="node1" presStyleIdx="3" presStyleCnt="4">
        <dgm:presLayoutVars>
          <dgm:chMax val="1"/>
          <dgm:bulletEnabled val="1"/>
        </dgm:presLayoutVars>
      </dgm:prSet>
      <dgm:spPr/>
      <dgm:t>
        <a:bodyPr/>
        <a:lstStyle/>
        <a:p>
          <a:endParaRPr lang="en-CA"/>
        </a:p>
      </dgm:t>
    </dgm:pt>
    <dgm:pt modelId="{C0CD7A4A-4E04-40D8-BA59-69599CB52110}" type="pres">
      <dgm:prSet presAssocID="{3016E936-868A-4097-B687-536C5A9DA853}" presName="quadrantPlaceholder" presStyleCnt="0"/>
      <dgm:spPr/>
    </dgm:pt>
    <dgm:pt modelId="{F4CF0FD2-138A-4FA7-B361-90AEB8712B1B}" type="pres">
      <dgm:prSet presAssocID="{3016E936-868A-4097-B687-536C5A9DA853}" presName="center1" presStyleLbl="fgShp" presStyleIdx="0" presStyleCnt="2" custFlipHor="1" custScaleX="106605"/>
      <dgm:spPr>
        <a:solidFill>
          <a:srgbClr val="C00000"/>
        </a:solidFill>
      </dgm:spPr>
    </dgm:pt>
    <dgm:pt modelId="{F98E4489-651D-450A-B445-D3E28E572F4B}" type="pres">
      <dgm:prSet presAssocID="{3016E936-868A-4097-B687-536C5A9DA853}" presName="center2" presStyleLbl="fgShp" presStyleIdx="1" presStyleCnt="2" custAng="0" custFlipHor="1" custScaleX="109043"/>
      <dgm:spPr>
        <a:solidFill>
          <a:srgbClr val="C00000"/>
        </a:solidFill>
      </dgm:spPr>
    </dgm:pt>
  </dgm:ptLst>
  <dgm:cxnLst>
    <dgm:cxn modelId="{9195C77B-3DFD-4FFB-BB22-AE9CAA695D5C}" srcId="{0481F228-D377-493D-AD54-F2248962E54D}" destId="{96D20529-19D7-4A16-84D9-8D225F025C07}" srcOrd="0" destOrd="0" parTransId="{098AB212-03E1-4644-B8F8-D5416329D9C3}" sibTransId="{B065DF3D-FB57-470B-B163-A80F2A3F1C46}"/>
    <dgm:cxn modelId="{2D557D8C-1C2C-4539-9B45-EEC83051DAF3}" srcId="{1535B848-2B32-45B6-9330-6C3781DD5272}" destId="{A0782E36-CAB4-4199-8B37-64A0DC34ACC2}" srcOrd="0" destOrd="0" parTransId="{B1F70898-1563-4D36-B9B2-F7A605342ED1}" sibTransId="{C8210819-215E-462D-97A3-75DFB527DB9B}"/>
    <dgm:cxn modelId="{4C9C27C3-799E-4A0D-A735-9158C949F7F4}" srcId="{533B7DA2-DE7D-4162-BEC5-A8381FC42443}" destId="{96228CD2-3E00-45C6-B52D-190652B49440}" srcOrd="0" destOrd="0" parTransId="{9CD99DDE-4313-42FE-A88F-E00C2905223E}" sibTransId="{FF5118F6-C46F-462D-8845-F426DA902D82}"/>
    <dgm:cxn modelId="{7C36E304-5F68-40D3-94A5-EC8D492DC8AC}" type="presOf" srcId="{96228CD2-3E00-45C6-B52D-190652B49440}" destId="{68318181-08BF-4D9C-97B3-0829A4090370}" srcOrd="0" destOrd="0" presId="urn:microsoft.com/office/officeart/2005/8/layout/cycle4#1"/>
    <dgm:cxn modelId="{5A6484F4-4C43-4F15-B1A7-431561191E97}" srcId="{533B7DA2-DE7D-4162-BEC5-A8381FC42443}" destId="{11CF6339-3096-4DA1-860A-2401834B9EC7}" srcOrd="1" destOrd="0" parTransId="{69A93AC8-2DB5-44F1-A51C-DB74D3095BFF}" sibTransId="{CBDCF600-8FA6-46A5-A595-E2A094155AC0}"/>
    <dgm:cxn modelId="{F1E6BBA3-DEE9-4B5E-9C0A-11CA56708DCB}" type="presOf" srcId="{3016E936-868A-4097-B687-536C5A9DA853}" destId="{0D17A258-9599-4622-8CE6-78D46194B071}" srcOrd="0" destOrd="0" presId="urn:microsoft.com/office/officeart/2005/8/layout/cycle4#1"/>
    <dgm:cxn modelId="{AA9B699A-C727-4637-A265-777707C7866E}" srcId="{1222C346-266D-45D6-A0D4-4CCF3B3C00CF}" destId="{48AD8ABD-522E-46C1-B09E-C8C0C6C83BAB}" srcOrd="1" destOrd="0" parTransId="{280E12FA-B396-4068-A096-A25C5A094AFC}" sibTransId="{41B7CBD4-9B45-4D01-B8AF-0A86A2A1396A}"/>
    <dgm:cxn modelId="{CD2AEFE5-6A53-41E7-895E-C62F8AFAB2E3}" type="presOf" srcId="{7EB0D752-98D6-4C6F-B5E9-B026F9AD3AD9}" destId="{38D420A0-D2BF-4808-8B55-0B9F98F809B6}" srcOrd="1" destOrd="2" presId="urn:microsoft.com/office/officeart/2005/8/layout/cycle4#1"/>
    <dgm:cxn modelId="{415B3670-1007-4A54-8023-BDF9AAF78414}" type="presOf" srcId="{96228CD2-3E00-45C6-B52D-190652B49440}" destId="{38D420A0-D2BF-4808-8B55-0B9F98F809B6}" srcOrd="1" destOrd="0" presId="urn:microsoft.com/office/officeart/2005/8/layout/cycle4#1"/>
    <dgm:cxn modelId="{AD1FECC1-01BA-4686-945E-87D933F38F14}" srcId="{3016E936-868A-4097-B687-536C5A9DA853}" destId="{0481F228-D377-493D-AD54-F2248962E54D}" srcOrd="3" destOrd="0" parTransId="{A146A95B-CD5A-40F8-B15A-527E4A15D9E9}" sibTransId="{D0E643C0-AFCB-4493-8762-4EF746ADAB09}"/>
    <dgm:cxn modelId="{2889F25B-FFEC-47D3-A801-8A616EE9DB11}" type="presOf" srcId="{D9A97A60-780F-4F63-B178-2BFF0315BC0F}" destId="{030EFA3F-887D-4DA4-8BA6-6A9972688BB8}" srcOrd="0" destOrd="0" presId="urn:microsoft.com/office/officeart/2005/8/layout/cycle4#1"/>
    <dgm:cxn modelId="{2062E48A-C6DF-48BB-8D33-C13FF4D6C655}" srcId="{3016E936-868A-4097-B687-536C5A9DA853}" destId="{1535B848-2B32-45B6-9330-6C3781DD5272}" srcOrd="0" destOrd="0" parTransId="{2F4623B4-2C34-4F39-82C3-FB501085F4FA}" sibTransId="{84D49188-51AF-4C2F-9615-76AEB40BE9CE}"/>
    <dgm:cxn modelId="{E42A1E96-2A0C-40F5-A55F-BD7DEC799F23}" srcId="{1535B848-2B32-45B6-9330-6C3781DD5272}" destId="{49E6881C-E061-4C4B-8AFB-AE147802F515}" srcOrd="1" destOrd="0" parTransId="{BFAE4644-4D73-42CD-A0CE-F2B8D6842C89}" sibTransId="{9E8EBF75-4882-47F2-BACF-F0C187CE8834}"/>
    <dgm:cxn modelId="{6BF4BDE0-01E1-4C8A-A47D-4B01A77FA188}" type="presOf" srcId="{96D20529-19D7-4A16-84D9-8D225F025C07}" destId="{7A040BD3-58D2-41DE-BBF8-E0C96066A13D}" srcOrd="1" destOrd="0" presId="urn:microsoft.com/office/officeart/2005/8/layout/cycle4#1"/>
    <dgm:cxn modelId="{6124B661-CFC1-4802-AD04-8AFCBAFB3505}" type="presOf" srcId="{48AD8ABD-522E-46C1-B09E-C8C0C6C83BAB}" destId="{052B9240-812A-4B34-BB76-32805A92B676}" srcOrd="1" destOrd="1" presId="urn:microsoft.com/office/officeart/2005/8/layout/cycle4#1"/>
    <dgm:cxn modelId="{280AC048-04F8-4676-AA9A-319AB410B512}" type="presOf" srcId="{96D20529-19D7-4A16-84D9-8D225F025C07}" destId="{9920B143-A3F5-458B-AAA5-7218FA4A583D}" srcOrd="0" destOrd="0" presId="urn:microsoft.com/office/officeart/2005/8/layout/cycle4#1"/>
    <dgm:cxn modelId="{E1C0FBB1-7C66-47B3-8C69-AD348E95081D}" type="presOf" srcId="{48AD8ABD-522E-46C1-B09E-C8C0C6C83BAB}" destId="{030EFA3F-887D-4DA4-8BA6-6A9972688BB8}" srcOrd="0" destOrd="1" presId="urn:microsoft.com/office/officeart/2005/8/layout/cycle4#1"/>
    <dgm:cxn modelId="{CA45511F-65FA-457D-8489-4304FE0A6D65}" srcId="{3016E936-868A-4097-B687-536C5A9DA853}" destId="{533B7DA2-DE7D-4162-BEC5-A8381FC42443}" srcOrd="1" destOrd="0" parTransId="{96F7B6EB-D837-490C-8B3D-F58B644C8A18}" sibTransId="{21AC535F-8769-4F93-899C-B9E09B7B6BA6}"/>
    <dgm:cxn modelId="{5866C30A-4585-41C5-BED7-D12A92F9AA8C}" type="presOf" srcId="{1222C346-266D-45D6-A0D4-4CCF3B3C00CF}" destId="{E4CFBA88-8F79-459A-ADB4-4770099D4321}" srcOrd="0" destOrd="0" presId="urn:microsoft.com/office/officeart/2005/8/layout/cycle4#1"/>
    <dgm:cxn modelId="{F03857EF-4263-4CF1-9A79-1966B67CF27D}" type="presOf" srcId="{12C751A2-2366-4BE7-83D8-0659D4CF76A0}" destId="{7A040BD3-58D2-41DE-BBF8-E0C96066A13D}" srcOrd="1" destOrd="1" presId="urn:microsoft.com/office/officeart/2005/8/layout/cycle4#1"/>
    <dgm:cxn modelId="{E4CE839C-3860-4FF5-9F68-1FC04C9B287F}" type="presOf" srcId="{49E6881C-E061-4C4B-8AFB-AE147802F515}" destId="{7E684032-F988-4C5B-BE74-87C9096BF07C}" srcOrd="0" destOrd="1" presId="urn:microsoft.com/office/officeart/2005/8/layout/cycle4#1"/>
    <dgm:cxn modelId="{921BD243-59F0-44F3-A065-B3855C2235F9}" type="presOf" srcId="{11CF6339-3096-4DA1-860A-2401834B9EC7}" destId="{68318181-08BF-4D9C-97B3-0829A4090370}" srcOrd="0" destOrd="1" presId="urn:microsoft.com/office/officeart/2005/8/layout/cycle4#1"/>
    <dgm:cxn modelId="{D0085539-2D01-49BE-9592-FDA726B50A21}" srcId="{0481F228-D377-493D-AD54-F2248962E54D}" destId="{12C751A2-2366-4BE7-83D8-0659D4CF76A0}" srcOrd="1" destOrd="0" parTransId="{C37FB5DD-4C32-472E-B2F3-9BCE4EBE5F86}" sibTransId="{1E39B560-1DB7-44A0-BB9E-EDB39DE98A7A}"/>
    <dgm:cxn modelId="{678F5805-E279-4F25-AD1B-876A0FFBA6BF}" type="presOf" srcId="{12C751A2-2366-4BE7-83D8-0659D4CF76A0}" destId="{9920B143-A3F5-458B-AAA5-7218FA4A583D}" srcOrd="0" destOrd="1" presId="urn:microsoft.com/office/officeart/2005/8/layout/cycle4#1"/>
    <dgm:cxn modelId="{CE835FE4-6D09-4882-BF0D-C73FD096B625}" type="presOf" srcId="{7EB0D752-98D6-4C6F-B5E9-B026F9AD3AD9}" destId="{68318181-08BF-4D9C-97B3-0829A4090370}" srcOrd="0" destOrd="2" presId="urn:microsoft.com/office/officeart/2005/8/layout/cycle4#1"/>
    <dgm:cxn modelId="{60C2B70F-0BDD-4D89-B1B6-8F7A6E4E8DA6}" type="presOf" srcId="{A0782E36-CAB4-4199-8B37-64A0DC34ACC2}" destId="{7E684032-F988-4C5B-BE74-87C9096BF07C}" srcOrd="0" destOrd="0" presId="urn:microsoft.com/office/officeart/2005/8/layout/cycle4#1"/>
    <dgm:cxn modelId="{05826BEA-C128-4ADA-B599-F1A18F47135D}" type="presOf" srcId="{0481F228-D377-493D-AD54-F2248962E54D}" destId="{EE115923-1371-4B08-B8DF-3AF9C2509B59}" srcOrd="0" destOrd="0" presId="urn:microsoft.com/office/officeart/2005/8/layout/cycle4#1"/>
    <dgm:cxn modelId="{E3FFC09E-FF9F-461C-8AC2-A7171BFEA38B}" type="presOf" srcId="{A0782E36-CAB4-4199-8B37-64A0DC34ACC2}" destId="{7B21E357-C38A-4662-B5C1-8465578A3C7B}" srcOrd="1" destOrd="0" presId="urn:microsoft.com/office/officeart/2005/8/layout/cycle4#1"/>
    <dgm:cxn modelId="{AE9407DC-6ADD-405D-8EDF-D72FCBAFA1D5}" type="presOf" srcId="{1535B848-2B32-45B6-9330-6C3781DD5272}" destId="{49A41F39-5936-4609-86DD-E3BE824562B4}" srcOrd="0" destOrd="0" presId="urn:microsoft.com/office/officeart/2005/8/layout/cycle4#1"/>
    <dgm:cxn modelId="{13E93297-47DC-4370-B287-D7BE904B60D5}" srcId="{533B7DA2-DE7D-4162-BEC5-A8381FC42443}" destId="{7EB0D752-98D6-4C6F-B5E9-B026F9AD3AD9}" srcOrd="2" destOrd="0" parTransId="{001059D9-90F4-42F2-9EB7-A0F7AAB83222}" sibTransId="{6172CF43-6633-4F09-832A-541929806E3F}"/>
    <dgm:cxn modelId="{C468C7C4-BAAC-453A-A5AC-9958FD5A2114}" srcId="{3016E936-868A-4097-B687-536C5A9DA853}" destId="{1222C346-266D-45D6-A0D4-4CCF3B3C00CF}" srcOrd="2" destOrd="0" parTransId="{A67C143F-6768-4EF8-A87D-52F1C8B3B3AE}" sibTransId="{28E8874A-7FC8-46BC-B21E-A53C2F7908E5}"/>
    <dgm:cxn modelId="{443211CA-5B4A-40B1-8216-5D972E8B579B}" type="presOf" srcId="{D9A97A60-780F-4F63-B178-2BFF0315BC0F}" destId="{052B9240-812A-4B34-BB76-32805A92B676}" srcOrd="1" destOrd="0" presId="urn:microsoft.com/office/officeart/2005/8/layout/cycle4#1"/>
    <dgm:cxn modelId="{ABFA69D8-B767-48D7-93F5-E0E6DAE7D794}" type="presOf" srcId="{533B7DA2-DE7D-4162-BEC5-A8381FC42443}" destId="{A43883A2-E852-4B7B-912C-2B24C0B20C03}" srcOrd="0" destOrd="0" presId="urn:microsoft.com/office/officeart/2005/8/layout/cycle4#1"/>
    <dgm:cxn modelId="{E7328A6B-A6E4-41EC-9721-1379F25F39A8}" srcId="{1222C346-266D-45D6-A0D4-4CCF3B3C00CF}" destId="{D9A97A60-780F-4F63-B178-2BFF0315BC0F}" srcOrd="0" destOrd="0" parTransId="{44E83A0F-BE60-4F80-A072-4AD74F04258F}" sibTransId="{ADFB6F3F-FE7C-47E3-B78F-0E15B29812B8}"/>
    <dgm:cxn modelId="{D6D61F5C-D6B8-4A68-A013-B3A039415895}" type="presOf" srcId="{49E6881C-E061-4C4B-8AFB-AE147802F515}" destId="{7B21E357-C38A-4662-B5C1-8465578A3C7B}" srcOrd="1" destOrd="1" presId="urn:microsoft.com/office/officeart/2005/8/layout/cycle4#1"/>
    <dgm:cxn modelId="{6E6F8C73-7FE8-4689-96DD-3B77D5D2B2AD}" type="presOf" srcId="{11CF6339-3096-4DA1-860A-2401834B9EC7}" destId="{38D420A0-D2BF-4808-8B55-0B9F98F809B6}" srcOrd="1" destOrd="1" presId="urn:microsoft.com/office/officeart/2005/8/layout/cycle4#1"/>
    <dgm:cxn modelId="{6CFE99A0-5994-480A-933D-DE09479A5B76}" type="presParOf" srcId="{0D17A258-9599-4622-8CE6-78D46194B071}" destId="{A2BADC88-C387-4BCE-98B9-C33159E3BC2F}" srcOrd="0" destOrd="0" presId="urn:microsoft.com/office/officeart/2005/8/layout/cycle4#1"/>
    <dgm:cxn modelId="{676F249A-486C-4134-81CA-2EAC13189D62}" type="presParOf" srcId="{A2BADC88-C387-4BCE-98B9-C33159E3BC2F}" destId="{31B27AAF-9AF2-4D4D-B7FE-6896FEB932D3}" srcOrd="0" destOrd="0" presId="urn:microsoft.com/office/officeart/2005/8/layout/cycle4#1"/>
    <dgm:cxn modelId="{570641A7-3967-4BE6-BEBA-B649B6D89223}" type="presParOf" srcId="{31B27AAF-9AF2-4D4D-B7FE-6896FEB932D3}" destId="{7E684032-F988-4C5B-BE74-87C9096BF07C}" srcOrd="0" destOrd="0" presId="urn:microsoft.com/office/officeart/2005/8/layout/cycle4#1"/>
    <dgm:cxn modelId="{626573E5-DC25-4F33-B621-F245393B7CEE}" type="presParOf" srcId="{31B27AAF-9AF2-4D4D-B7FE-6896FEB932D3}" destId="{7B21E357-C38A-4662-B5C1-8465578A3C7B}" srcOrd="1" destOrd="0" presId="urn:microsoft.com/office/officeart/2005/8/layout/cycle4#1"/>
    <dgm:cxn modelId="{5B0E0B83-AC42-4876-9DBB-9ED7CF35A860}" type="presParOf" srcId="{A2BADC88-C387-4BCE-98B9-C33159E3BC2F}" destId="{6E28F327-14A5-4103-89F6-8944E453A42B}" srcOrd="1" destOrd="0" presId="urn:microsoft.com/office/officeart/2005/8/layout/cycle4#1"/>
    <dgm:cxn modelId="{21FAC3DF-B7BD-43D7-846F-65E6F93AA00D}" type="presParOf" srcId="{6E28F327-14A5-4103-89F6-8944E453A42B}" destId="{68318181-08BF-4D9C-97B3-0829A4090370}" srcOrd="0" destOrd="0" presId="urn:microsoft.com/office/officeart/2005/8/layout/cycle4#1"/>
    <dgm:cxn modelId="{A0B25902-EE72-46DA-B7B9-934362734CA7}" type="presParOf" srcId="{6E28F327-14A5-4103-89F6-8944E453A42B}" destId="{38D420A0-D2BF-4808-8B55-0B9F98F809B6}" srcOrd="1" destOrd="0" presId="urn:microsoft.com/office/officeart/2005/8/layout/cycle4#1"/>
    <dgm:cxn modelId="{5796BAAF-43A5-4B22-B10C-5D9EC7C914BD}" type="presParOf" srcId="{A2BADC88-C387-4BCE-98B9-C33159E3BC2F}" destId="{1DDF87D3-62FE-48E0-AFE0-60EE1FE0B696}" srcOrd="2" destOrd="0" presId="urn:microsoft.com/office/officeart/2005/8/layout/cycle4#1"/>
    <dgm:cxn modelId="{890599D7-3C4C-4E4E-AC51-D430F0230FBA}" type="presParOf" srcId="{1DDF87D3-62FE-48E0-AFE0-60EE1FE0B696}" destId="{030EFA3F-887D-4DA4-8BA6-6A9972688BB8}" srcOrd="0" destOrd="0" presId="urn:microsoft.com/office/officeart/2005/8/layout/cycle4#1"/>
    <dgm:cxn modelId="{97F6D3D9-F410-4580-8393-A5A842894784}" type="presParOf" srcId="{1DDF87D3-62FE-48E0-AFE0-60EE1FE0B696}" destId="{052B9240-812A-4B34-BB76-32805A92B676}" srcOrd="1" destOrd="0" presId="urn:microsoft.com/office/officeart/2005/8/layout/cycle4#1"/>
    <dgm:cxn modelId="{0BBC51E6-03C7-46EE-B5D1-5236FA6762A0}" type="presParOf" srcId="{A2BADC88-C387-4BCE-98B9-C33159E3BC2F}" destId="{8A3C4E7B-815D-4E75-B861-FB70C8EDA56C}" srcOrd="3" destOrd="0" presId="urn:microsoft.com/office/officeart/2005/8/layout/cycle4#1"/>
    <dgm:cxn modelId="{BE68F6D4-D0E5-46BD-A3B7-577D84C8602F}" type="presParOf" srcId="{8A3C4E7B-815D-4E75-B861-FB70C8EDA56C}" destId="{9920B143-A3F5-458B-AAA5-7218FA4A583D}" srcOrd="0" destOrd="0" presId="urn:microsoft.com/office/officeart/2005/8/layout/cycle4#1"/>
    <dgm:cxn modelId="{43DB111C-09C3-4E9E-8A4E-6987FD46011C}" type="presParOf" srcId="{8A3C4E7B-815D-4E75-B861-FB70C8EDA56C}" destId="{7A040BD3-58D2-41DE-BBF8-E0C96066A13D}" srcOrd="1" destOrd="0" presId="urn:microsoft.com/office/officeart/2005/8/layout/cycle4#1"/>
    <dgm:cxn modelId="{7EDF5F23-811C-46B6-BBB7-002CD4361490}" type="presParOf" srcId="{A2BADC88-C387-4BCE-98B9-C33159E3BC2F}" destId="{39CE1F80-A8FF-4851-A2EC-116B1ACBF34A}" srcOrd="4" destOrd="0" presId="urn:microsoft.com/office/officeart/2005/8/layout/cycle4#1"/>
    <dgm:cxn modelId="{6C07E860-328D-4464-8150-66F3FDF80472}" type="presParOf" srcId="{0D17A258-9599-4622-8CE6-78D46194B071}" destId="{4F669604-C3C2-4B44-8955-F6DAAFC28C8E}" srcOrd="1" destOrd="0" presId="urn:microsoft.com/office/officeart/2005/8/layout/cycle4#1"/>
    <dgm:cxn modelId="{CAA1039F-90DF-4044-8E57-D504A756A32E}" type="presParOf" srcId="{4F669604-C3C2-4B44-8955-F6DAAFC28C8E}" destId="{49A41F39-5936-4609-86DD-E3BE824562B4}" srcOrd="0" destOrd="0" presId="urn:microsoft.com/office/officeart/2005/8/layout/cycle4#1"/>
    <dgm:cxn modelId="{539A3E49-B6EC-42F7-BB36-206622C7FF33}" type="presParOf" srcId="{4F669604-C3C2-4B44-8955-F6DAAFC28C8E}" destId="{A43883A2-E852-4B7B-912C-2B24C0B20C03}" srcOrd="1" destOrd="0" presId="urn:microsoft.com/office/officeart/2005/8/layout/cycle4#1"/>
    <dgm:cxn modelId="{52CFEA07-223B-4A85-98F3-5C7B11E9F07E}" type="presParOf" srcId="{4F669604-C3C2-4B44-8955-F6DAAFC28C8E}" destId="{E4CFBA88-8F79-459A-ADB4-4770099D4321}" srcOrd="2" destOrd="0" presId="urn:microsoft.com/office/officeart/2005/8/layout/cycle4#1"/>
    <dgm:cxn modelId="{A081DA1C-1ACF-4D0E-97B3-47D123F694AA}" type="presParOf" srcId="{4F669604-C3C2-4B44-8955-F6DAAFC28C8E}" destId="{EE115923-1371-4B08-B8DF-3AF9C2509B59}" srcOrd="3" destOrd="0" presId="urn:microsoft.com/office/officeart/2005/8/layout/cycle4#1"/>
    <dgm:cxn modelId="{5E114A1F-46A7-408E-B99F-2C563DEC916A}" type="presParOf" srcId="{4F669604-C3C2-4B44-8955-F6DAAFC28C8E}" destId="{C0CD7A4A-4E04-40D8-BA59-69599CB52110}" srcOrd="4" destOrd="0" presId="urn:microsoft.com/office/officeart/2005/8/layout/cycle4#1"/>
    <dgm:cxn modelId="{85093F6F-7B42-4EA8-8658-6EFDA657A021}" type="presParOf" srcId="{0D17A258-9599-4622-8CE6-78D46194B071}" destId="{F4CF0FD2-138A-4FA7-B361-90AEB8712B1B}" srcOrd="2" destOrd="0" presId="urn:microsoft.com/office/officeart/2005/8/layout/cycle4#1"/>
    <dgm:cxn modelId="{4D566892-E67D-4BC0-AAD9-71DD82C4D69B}" type="presParOf" srcId="{0D17A258-9599-4622-8CE6-78D46194B071}" destId="{F98E4489-651D-450A-B445-D3E28E572F4B}" srcOrd="3" destOrd="0" presId="urn:microsoft.com/office/officeart/2005/8/layout/cycle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16E936-868A-4097-B687-536C5A9DA853}" type="doc">
      <dgm:prSet loTypeId="urn:microsoft.com/office/officeart/2005/8/layout/cycle4#2" loCatId="cycle" qsTypeId="urn:microsoft.com/office/officeart/2005/8/quickstyle/simple1#2" qsCatId="simple" csTypeId="urn:microsoft.com/office/officeart/2005/8/colors/accent1_2#2" csCatId="accent1" phldr="1"/>
      <dgm:spPr/>
      <dgm:t>
        <a:bodyPr/>
        <a:lstStyle/>
        <a:p>
          <a:endParaRPr lang="en-CA"/>
        </a:p>
      </dgm:t>
    </dgm:pt>
    <dgm:pt modelId="{1535B848-2B32-45B6-9330-6C3781DD5272}">
      <dgm:prSet phldrT="[Text]" custT="1"/>
      <dgm:spPr>
        <a:solidFill>
          <a:srgbClr val="0070C0"/>
        </a:solidFill>
        <a:ln>
          <a:noFill/>
        </a:ln>
        <a:scene3d>
          <a:camera prst="orthographicFront"/>
          <a:lightRig rig="threePt" dir="t"/>
        </a:scene3d>
        <a:sp3d>
          <a:bevelT/>
        </a:sp3d>
      </dgm:spPr>
      <dgm:t>
        <a:bodyPr/>
        <a:lstStyle/>
        <a:p>
          <a:r>
            <a:rPr lang="en-CA" sz="1800" b="1" dirty="0" smtClean="0">
              <a:solidFill>
                <a:schemeClr val="bg1"/>
              </a:solidFill>
            </a:rPr>
            <a:t>Q1:</a:t>
          </a:r>
        </a:p>
        <a:p>
          <a:r>
            <a:rPr lang="en-CA" sz="1600" b="1" dirty="0" smtClean="0">
              <a:solidFill>
                <a:schemeClr val="bg1"/>
              </a:solidFill>
            </a:rPr>
            <a:t>Strategy Review and Update</a:t>
          </a:r>
          <a:endParaRPr lang="en-CA" sz="1600" b="1" dirty="0">
            <a:solidFill>
              <a:schemeClr val="bg1"/>
            </a:solidFill>
          </a:endParaRPr>
        </a:p>
      </dgm:t>
    </dgm:pt>
    <dgm:pt modelId="{2F4623B4-2C34-4F39-82C3-FB501085F4FA}" type="parTrans" cxnId="{2062E48A-C6DF-48BB-8D33-C13FF4D6C655}">
      <dgm:prSet/>
      <dgm:spPr/>
      <dgm:t>
        <a:bodyPr/>
        <a:lstStyle/>
        <a:p>
          <a:endParaRPr lang="en-CA"/>
        </a:p>
      </dgm:t>
    </dgm:pt>
    <dgm:pt modelId="{84D49188-51AF-4C2F-9615-76AEB40BE9CE}" type="sibTrans" cxnId="{2062E48A-C6DF-48BB-8D33-C13FF4D6C655}">
      <dgm:prSet/>
      <dgm:spPr/>
      <dgm:t>
        <a:bodyPr/>
        <a:lstStyle/>
        <a:p>
          <a:endParaRPr lang="en-CA"/>
        </a:p>
      </dgm:t>
    </dgm:pt>
    <dgm:pt modelId="{A0782E36-CAB4-4199-8B37-64A0DC34ACC2}">
      <dgm:prSet phldrT="[Text]" custT="1"/>
      <dgm:spPr>
        <a:ln>
          <a:solidFill>
            <a:srgbClr val="0070C0"/>
          </a:solidFill>
        </a:ln>
      </dgm:spPr>
      <dgm:t>
        <a:bodyPr/>
        <a:lstStyle/>
        <a:p>
          <a:r>
            <a:rPr lang="en-CA" sz="1200" b="0" dirty="0" smtClean="0">
              <a:solidFill>
                <a:srgbClr val="000000"/>
              </a:solidFill>
            </a:rPr>
            <a:t>Annual strategy review, basin positioning, operating environment</a:t>
          </a:r>
          <a:endParaRPr lang="en-CA" sz="1200" b="0" dirty="0">
            <a:solidFill>
              <a:srgbClr val="000000"/>
            </a:solidFill>
          </a:endParaRPr>
        </a:p>
      </dgm:t>
    </dgm:pt>
    <dgm:pt modelId="{B1F70898-1563-4D36-B9B2-F7A605342ED1}" type="parTrans" cxnId="{2D557D8C-1C2C-4539-9B45-EEC83051DAF3}">
      <dgm:prSet/>
      <dgm:spPr/>
      <dgm:t>
        <a:bodyPr/>
        <a:lstStyle/>
        <a:p>
          <a:endParaRPr lang="en-CA"/>
        </a:p>
      </dgm:t>
    </dgm:pt>
    <dgm:pt modelId="{C8210819-215E-462D-97A3-75DFB527DB9B}" type="sibTrans" cxnId="{2D557D8C-1C2C-4539-9B45-EEC83051DAF3}">
      <dgm:prSet/>
      <dgm:spPr/>
      <dgm:t>
        <a:bodyPr/>
        <a:lstStyle/>
        <a:p>
          <a:endParaRPr lang="en-CA"/>
        </a:p>
      </dgm:t>
    </dgm:pt>
    <dgm:pt modelId="{533B7DA2-DE7D-4162-BEC5-A8381FC42443}">
      <dgm:prSet phldrT="[Text]" custT="1"/>
      <dgm:spPr>
        <a:solidFill>
          <a:srgbClr val="00B050"/>
        </a:solidFill>
        <a:ln>
          <a:noFill/>
        </a:ln>
        <a:scene3d>
          <a:camera prst="orthographicFront"/>
          <a:lightRig rig="threePt" dir="t"/>
        </a:scene3d>
        <a:sp3d>
          <a:bevelT/>
        </a:sp3d>
      </dgm:spPr>
      <dgm:t>
        <a:bodyPr/>
        <a:lstStyle/>
        <a:p>
          <a:r>
            <a:rPr lang="en-CA" sz="1800" b="1" dirty="0" smtClean="0">
              <a:solidFill>
                <a:schemeClr val="tx1"/>
              </a:solidFill>
            </a:rPr>
            <a:t>Q4:</a:t>
          </a:r>
        </a:p>
        <a:p>
          <a:r>
            <a:rPr lang="en-CA" sz="1600" b="1" dirty="0" smtClean="0">
              <a:solidFill>
                <a:schemeClr val="tx1"/>
              </a:solidFill>
            </a:rPr>
            <a:t>Budget Approval</a:t>
          </a:r>
          <a:endParaRPr lang="en-CA" sz="1600" b="1" dirty="0">
            <a:solidFill>
              <a:schemeClr val="tx1"/>
            </a:solidFill>
          </a:endParaRPr>
        </a:p>
      </dgm:t>
    </dgm:pt>
    <dgm:pt modelId="{96F7B6EB-D837-490C-8B3D-F58B644C8A18}" type="parTrans" cxnId="{CA45511F-65FA-457D-8489-4304FE0A6D65}">
      <dgm:prSet/>
      <dgm:spPr/>
      <dgm:t>
        <a:bodyPr/>
        <a:lstStyle/>
        <a:p>
          <a:endParaRPr lang="en-CA"/>
        </a:p>
      </dgm:t>
    </dgm:pt>
    <dgm:pt modelId="{21AC535F-8769-4F93-899C-B9E09B7B6BA6}" type="sibTrans" cxnId="{CA45511F-65FA-457D-8489-4304FE0A6D65}">
      <dgm:prSet/>
      <dgm:spPr/>
      <dgm:t>
        <a:bodyPr/>
        <a:lstStyle/>
        <a:p>
          <a:endParaRPr lang="en-CA"/>
        </a:p>
      </dgm:t>
    </dgm:pt>
    <dgm:pt modelId="{96228CD2-3E00-45C6-B52D-190652B49440}">
      <dgm:prSet phldrT="[Text]" custT="1"/>
      <dgm:spPr>
        <a:ln>
          <a:solidFill>
            <a:srgbClr val="00B050"/>
          </a:solidFill>
        </a:ln>
      </dgm:spPr>
      <dgm:t>
        <a:bodyPr/>
        <a:lstStyle/>
        <a:p>
          <a:r>
            <a:rPr lang="en-CA" sz="1200" dirty="0" smtClean="0">
              <a:solidFill>
                <a:srgbClr val="000000"/>
              </a:solidFill>
            </a:rPr>
            <a:t>Budget roll-up and Corporate approval</a:t>
          </a:r>
          <a:endParaRPr lang="en-CA" sz="1200" dirty="0">
            <a:solidFill>
              <a:srgbClr val="000000"/>
            </a:solidFill>
          </a:endParaRPr>
        </a:p>
      </dgm:t>
    </dgm:pt>
    <dgm:pt modelId="{9CD99DDE-4313-42FE-A88F-E00C2905223E}" type="parTrans" cxnId="{4C9C27C3-799E-4A0D-A735-9158C949F7F4}">
      <dgm:prSet/>
      <dgm:spPr/>
      <dgm:t>
        <a:bodyPr/>
        <a:lstStyle/>
        <a:p>
          <a:endParaRPr lang="en-CA"/>
        </a:p>
      </dgm:t>
    </dgm:pt>
    <dgm:pt modelId="{FF5118F6-C46F-462D-8845-F426DA902D82}" type="sibTrans" cxnId="{4C9C27C3-799E-4A0D-A735-9158C949F7F4}">
      <dgm:prSet/>
      <dgm:spPr/>
      <dgm:t>
        <a:bodyPr/>
        <a:lstStyle/>
        <a:p>
          <a:endParaRPr lang="en-CA"/>
        </a:p>
      </dgm:t>
    </dgm:pt>
    <dgm:pt modelId="{1222C346-266D-45D6-A0D4-4CCF3B3C00CF}">
      <dgm:prSet phldrT="[Text]" custT="1"/>
      <dgm:spPr>
        <a:solidFill>
          <a:srgbClr val="0070C0"/>
        </a:solidFill>
        <a:scene3d>
          <a:camera prst="orthographicFront"/>
          <a:lightRig rig="threePt" dir="t"/>
        </a:scene3d>
        <a:sp3d>
          <a:bevelT/>
        </a:sp3d>
      </dgm:spPr>
      <dgm:t>
        <a:bodyPr/>
        <a:lstStyle/>
        <a:p>
          <a:r>
            <a:rPr lang="en-CA" sz="1800" b="1" dirty="0" smtClean="0"/>
            <a:t>Q3:  </a:t>
          </a:r>
          <a:r>
            <a:rPr lang="en-CA" sz="1600" b="1" dirty="0" smtClean="0"/>
            <a:t>Budget Preparation</a:t>
          </a:r>
          <a:endParaRPr lang="en-CA" sz="1800" b="1" dirty="0"/>
        </a:p>
      </dgm:t>
    </dgm:pt>
    <dgm:pt modelId="{A67C143F-6768-4EF8-A87D-52F1C8B3B3AE}" type="parTrans" cxnId="{C468C7C4-BAAC-453A-A5AC-9958FD5A2114}">
      <dgm:prSet/>
      <dgm:spPr/>
      <dgm:t>
        <a:bodyPr/>
        <a:lstStyle/>
        <a:p>
          <a:endParaRPr lang="en-CA"/>
        </a:p>
      </dgm:t>
    </dgm:pt>
    <dgm:pt modelId="{28E8874A-7FC8-46BC-B21E-A53C2F7908E5}" type="sibTrans" cxnId="{C468C7C4-BAAC-453A-A5AC-9958FD5A2114}">
      <dgm:prSet/>
      <dgm:spPr/>
      <dgm:t>
        <a:bodyPr/>
        <a:lstStyle/>
        <a:p>
          <a:endParaRPr lang="en-CA"/>
        </a:p>
      </dgm:t>
    </dgm:pt>
    <dgm:pt modelId="{D9A97A60-780F-4F63-B178-2BFF0315BC0F}">
      <dgm:prSet phldrT="[Text]" custT="1"/>
      <dgm:spPr>
        <a:ln>
          <a:solidFill>
            <a:srgbClr val="0070C0"/>
          </a:solidFill>
        </a:ln>
      </dgm:spPr>
      <dgm:t>
        <a:bodyPr/>
        <a:lstStyle/>
        <a:p>
          <a:pPr marL="180975" indent="-180975"/>
          <a:r>
            <a:rPr lang="en-CA" sz="1200" b="1" dirty="0" smtClean="0">
              <a:solidFill>
                <a:srgbClr val="C00000"/>
              </a:solidFill>
            </a:rPr>
            <a:t>Corporate input to key planning variables; Business Units prepare capital &amp; operating budgets</a:t>
          </a:r>
          <a:endParaRPr lang="en-CA" sz="1200" b="1" dirty="0">
            <a:solidFill>
              <a:srgbClr val="C00000"/>
            </a:solidFill>
          </a:endParaRPr>
        </a:p>
      </dgm:t>
    </dgm:pt>
    <dgm:pt modelId="{44E83A0F-BE60-4F80-A072-4AD74F04258F}" type="parTrans" cxnId="{E7328A6B-A6E4-41EC-9721-1379F25F39A8}">
      <dgm:prSet/>
      <dgm:spPr/>
      <dgm:t>
        <a:bodyPr/>
        <a:lstStyle/>
        <a:p>
          <a:endParaRPr lang="en-CA"/>
        </a:p>
      </dgm:t>
    </dgm:pt>
    <dgm:pt modelId="{ADFB6F3F-FE7C-47E3-B78F-0E15B29812B8}" type="sibTrans" cxnId="{E7328A6B-A6E4-41EC-9721-1379F25F39A8}">
      <dgm:prSet/>
      <dgm:spPr/>
      <dgm:t>
        <a:bodyPr/>
        <a:lstStyle/>
        <a:p>
          <a:endParaRPr lang="en-CA"/>
        </a:p>
      </dgm:t>
    </dgm:pt>
    <dgm:pt modelId="{0481F228-D377-493D-AD54-F2248962E54D}">
      <dgm:prSet phldrT="[Text]" custT="1"/>
      <dgm:spPr>
        <a:solidFill>
          <a:srgbClr val="00B050"/>
        </a:solidFill>
        <a:scene3d>
          <a:camera prst="orthographicFront"/>
          <a:lightRig rig="threePt" dir="t"/>
        </a:scene3d>
        <a:sp3d>
          <a:bevelT/>
        </a:sp3d>
      </dgm:spPr>
      <dgm:t>
        <a:bodyPr/>
        <a:lstStyle/>
        <a:p>
          <a:endParaRPr lang="en-CA" sz="1800" dirty="0" smtClean="0"/>
        </a:p>
        <a:p>
          <a:r>
            <a:rPr lang="en-CA" sz="1800" b="1" dirty="0" smtClean="0">
              <a:solidFill>
                <a:schemeClr val="tx1"/>
              </a:solidFill>
            </a:rPr>
            <a:t>Q2:</a:t>
          </a:r>
        </a:p>
        <a:p>
          <a:r>
            <a:rPr lang="en-CA" sz="1600" b="1" dirty="0" smtClean="0">
              <a:solidFill>
                <a:schemeClr val="tx1"/>
              </a:solidFill>
            </a:rPr>
            <a:t>Planning Approval, Execution Research</a:t>
          </a:r>
          <a:endParaRPr lang="en-CA" sz="1600" b="1" dirty="0">
            <a:solidFill>
              <a:schemeClr val="tx1"/>
            </a:solidFill>
          </a:endParaRPr>
        </a:p>
      </dgm:t>
    </dgm:pt>
    <dgm:pt modelId="{A146A95B-CD5A-40F8-B15A-527E4A15D9E9}" type="parTrans" cxnId="{AD1FECC1-01BA-4686-945E-87D933F38F14}">
      <dgm:prSet/>
      <dgm:spPr/>
      <dgm:t>
        <a:bodyPr/>
        <a:lstStyle/>
        <a:p>
          <a:endParaRPr lang="en-CA"/>
        </a:p>
      </dgm:t>
    </dgm:pt>
    <dgm:pt modelId="{D0E643C0-AFCB-4493-8762-4EF746ADAB09}" type="sibTrans" cxnId="{AD1FECC1-01BA-4686-945E-87D933F38F14}">
      <dgm:prSet/>
      <dgm:spPr/>
      <dgm:t>
        <a:bodyPr/>
        <a:lstStyle/>
        <a:p>
          <a:endParaRPr lang="en-CA"/>
        </a:p>
      </dgm:t>
    </dgm:pt>
    <dgm:pt modelId="{96D20529-19D7-4A16-84D9-8D225F025C07}">
      <dgm:prSet phldrT="[Text]" custT="1"/>
      <dgm:spPr>
        <a:ln>
          <a:solidFill>
            <a:srgbClr val="00B050"/>
          </a:solidFill>
        </a:ln>
      </dgm:spPr>
      <dgm:t>
        <a:bodyPr/>
        <a:lstStyle/>
        <a:p>
          <a:r>
            <a:rPr lang="en-CA" sz="1200" dirty="0" smtClean="0">
              <a:solidFill>
                <a:srgbClr val="000000"/>
              </a:solidFill>
            </a:rPr>
            <a:t>Board Approval</a:t>
          </a:r>
          <a:endParaRPr lang="en-CA" sz="1200" dirty="0">
            <a:solidFill>
              <a:srgbClr val="000000"/>
            </a:solidFill>
          </a:endParaRPr>
        </a:p>
      </dgm:t>
    </dgm:pt>
    <dgm:pt modelId="{098AB212-03E1-4644-B8F8-D5416329D9C3}" type="parTrans" cxnId="{9195C77B-3DFD-4FFB-BB22-AE9CAA695D5C}">
      <dgm:prSet/>
      <dgm:spPr/>
      <dgm:t>
        <a:bodyPr/>
        <a:lstStyle/>
        <a:p>
          <a:endParaRPr lang="en-CA"/>
        </a:p>
      </dgm:t>
    </dgm:pt>
    <dgm:pt modelId="{B065DF3D-FB57-470B-B163-A80F2A3F1C46}" type="sibTrans" cxnId="{9195C77B-3DFD-4FFB-BB22-AE9CAA695D5C}">
      <dgm:prSet/>
      <dgm:spPr/>
      <dgm:t>
        <a:bodyPr/>
        <a:lstStyle/>
        <a:p>
          <a:endParaRPr lang="en-CA"/>
        </a:p>
      </dgm:t>
    </dgm:pt>
    <dgm:pt modelId="{11CF6339-3096-4DA1-860A-2401834B9EC7}">
      <dgm:prSet phldrT="[Text]" custT="1"/>
      <dgm:spPr>
        <a:ln>
          <a:solidFill>
            <a:srgbClr val="00B050"/>
          </a:solidFill>
        </a:ln>
      </dgm:spPr>
      <dgm:t>
        <a:bodyPr/>
        <a:lstStyle/>
        <a:p>
          <a:r>
            <a:rPr lang="en-CA" sz="1200" dirty="0" smtClean="0">
              <a:solidFill>
                <a:srgbClr val="000000"/>
              </a:solidFill>
            </a:rPr>
            <a:t>Board approval of budget</a:t>
          </a:r>
          <a:endParaRPr lang="en-CA" sz="1200" dirty="0">
            <a:solidFill>
              <a:srgbClr val="000000"/>
            </a:solidFill>
          </a:endParaRPr>
        </a:p>
      </dgm:t>
    </dgm:pt>
    <dgm:pt modelId="{69A93AC8-2DB5-44F1-A51C-DB74D3095BFF}" type="parTrans" cxnId="{5A6484F4-4C43-4F15-B1A7-431561191E97}">
      <dgm:prSet/>
      <dgm:spPr/>
      <dgm:t>
        <a:bodyPr/>
        <a:lstStyle/>
        <a:p>
          <a:endParaRPr lang="en-CA"/>
        </a:p>
      </dgm:t>
    </dgm:pt>
    <dgm:pt modelId="{CBDCF600-8FA6-46A5-A595-E2A094155AC0}" type="sibTrans" cxnId="{5A6484F4-4C43-4F15-B1A7-431561191E97}">
      <dgm:prSet/>
      <dgm:spPr/>
      <dgm:t>
        <a:bodyPr/>
        <a:lstStyle/>
        <a:p>
          <a:endParaRPr lang="en-CA"/>
        </a:p>
      </dgm:t>
    </dgm:pt>
    <dgm:pt modelId="{7EB0D752-98D6-4C6F-B5E9-B026F9AD3AD9}">
      <dgm:prSet phldrT="[Text]" custT="1"/>
      <dgm:spPr>
        <a:ln>
          <a:solidFill>
            <a:srgbClr val="00B050"/>
          </a:solidFill>
        </a:ln>
      </dgm:spPr>
      <dgm:t>
        <a:bodyPr/>
        <a:lstStyle/>
        <a:p>
          <a:r>
            <a:rPr lang="en-CA" sz="1200" dirty="0" smtClean="0">
              <a:solidFill>
                <a:srgbClr val="000000"/>
              </a:solidFill>
            </a:rPr>
            <a:t>Allocation of investment capital to approved projects</a:t>
          </a:r>
          <a:endParaRPr lang="en-CA" sz="1200" dirty="0">
            <a:solidFill>
              <a:srgbClr val="000000"/>
            </a:solidFill>
          </a:endParaRPr>
        </a:p>
      </dgm:t>
    </dgm:pt>
    <dgm:pt modelId="{001059D9-90F4-42F2-9EB7-A0F7AAB83222}" type="parTrans" cxnId="{13E93297-47DC-4370-B287-D7BE904B60D5}">
      <dgm:prSet/>
      <dgm:spPr/>
      <dgm:t>
        <a:bodyPr/>
        <a:lstStyle/>
        <a:p>
          <a:endParaRPr lang="en-CA"/>
        </a:p>
      </dgm:t>
    </dgm:pt>
    <dgm:pt modelId="{6172CF43-6633-4F09-832A-541929806E3F}" type="sibTrans" cxnId="{13E93297-47DC-4370-B287-D7BE904B60D5}">
      <dgm:prSet/>
      <dgm:spPr/>
      <dgm:t>
        <a:bodyPr/>
        <a:lstStyle/>
        <a:p>
          <a:endParaRPr lang="en-CA"/>
        </a:p>
      </dgm:t>
    </dgm:pt>
    <dgm:pt modelId="{48AD8ABD-522E-46C1-B09E-C8C0C6C83BAB}">
      <dgm:prSet phldrT="[Text]" custT="1"/>
      <dgm:spPr>
        <a:ln>
          <a:solidFill>
            <a:srgbClr val="0070C0"/>
          </a:solidFill>
        </a:ln>
      </dgm:spPr>
      <dgm:t>
        <a:bodyPr/>
        <a:lstStyle/>
        <a:p>
          <a:pPr marL="180975" indent="-180975"/>
          <a:r>
            <a:rPr lang="en-CA" sz="1200" b="1" dirty="0" smtClean="0">
              <a:solidFill>
                <a:srgbClr val="C00000"/>
              </a:solidFill>
            </a:rPr>
            <a:t>Update 5-year plan</a:t>
          </a:r>
          <a:endParaRPr lang="en-CA" sz="1200" b="1" dirty="0">
            <a:solidFill>
              <a:srgbClr val="C00000"/>
            </a:solidFill>
          </a:endParaRPr>
        </a:p>
      </dgm:t>
    </dgm:pt>
    <dgm:pt modelId="{280E12FA-B396-4068-A096-A25C5A094AFC}" type="parTrans" cxnId="{AA9B699A-C727-4637-A265-777707C7866E}">
      <dgm:prSet/>
      <dgm:spPr/>
      <dgm:t>
        <a:bodyPr/>
        <a:lstStyle/>
        <a:p>
          <a:endParaRPr lang="en-CA"/>
        </a:p>
      </dgm:t>
    </dgm:pt>
    <dgm:pt modelId="{41B7CBD4-9B45-4D01-B8AF-0A86A2A1396A}" type="sibTrans" cxnId="{AA9B699A-C727-4637-A265-777707C7866E}">
      <dgm:prSet/>
      <dgm:spPr/>
      <dgm:t>
        <a:bodyPr/>
        <a:lstStyle/>
        <a:p>
          <a:endParaRPr lang="en-CA"/>
        </a:p>
      </dgm:t>
    </dgm:pt>
    <dgm:pt modelId="{49E6881C-E061-4C4B-8AFB-AE147802F515}">
      <dgm:prSet phldrT="[Text]" custT="1"/>
      <dgm:spPr>
        <a:ln>
          <a:solidFill>
            <a:srgbClr val="0070C0"/>
          </a:solidFill>
        </a:ln>
      </dgm:spPr>
      <dgm:t>
        <a:bodyPr/>
        <a:lstStyle/>
        <a:p>
          <a:r>
            <a:rPr lang="en-CA" sz="1200" b="0" dirty="0" smtClean="0">
              <a:solidFill>
                <a:srgbClr val="000000"/>
              </a:solidFill>
            </a:rPr>
            <a:t>Long range plan update</a:t>
          </a:r>
          <a:endParaRPr lang="en-CA" sz="1200" b="0" dirty="0">
            <a:solidFill>
              <a:srgbClr val="000000"/>
            </a:solidFill>
          </a:endParaRPr>
        </a:p>
      </dgm:t>
    </dgm:pt>
    <dgm:pt modelId="{BFAE4644-4D73-42CD-A0CE-F2B8D6842C89}" type="parTrans" cxnId="{E42A1E96-2A0C-40F5-A55F-BD7DEC799F23}">
      <dgm:prSet/>
      <dgm:spPr/>
      <dgm:t>
        <a:bodyPr/>
        <a:lstStyle/>
        <a:p>
          <a:endParaRPr lang="en-CA"/>
        </a:p>
      </dgm:t>
    </dgm:pt>
    <dgm:pt modelId="{9E8EBF75-4882-47F2-BACF-F0C187CE8834}" type="sibTrans" cxnId="{E42A1E96-2A0C-40F5-A55F-BD7DEC799F23}">
      <dgm:prSet/>
      <dgm:spPr/>
      <dgm:t>
        <a:bodyPr/>
        <a:lstStyle/>
        <a:p>
          <a:endParaRPr lang="en-CA"/>
        </a:p>
      </dgm:t>
    </dgm:pt>
    <dgm:pt modelId="{132117A4-A682-4B10-85A2-3FEFBD927694}">
      <dgm:prSet phldrT="[Text]" custT="1"/>
      <dgm:spPr>
        <a:ln>
          <a:solidFill>
            <a:srgbClr val="00B050"/>
          </a:solidFill>
        </a:ln>
      </dgm:spPr>
      <dgm:t>
        <a:bodyPr/>
        <a:lstStyle/>
        <a:p>
          <a:r>
            <a:rPr lang="en-CA" sz="1200" dirty="0" smtClean="0">
              <a:solidFill>
                <a:srgbClr val="000000"/>
              </a:solidFill>
            </a:rPr>
            <a:t>Special projects analysis, new business lines, research stemming from strategy review</a:t>
          </a:r>
          <a:endParaRPr lang="en-CA" sz="1200" dirty="0">
            <a:solidFill>
              <a:srgbClr val="000000"/>
            </a:solidFill>
          </a:endParaRPr>
        </a:p>
      </dgm:t>
    </dgm:pt>
    <dgm:pt modelId="{57223F49-CFBF-4414-9311-E5A80323986E}" type="parTrans" cxnId="{A92E7F98-F304-4DEC-A175-4F844AEC2447}">
      <dgm:prSet/>
      <dgm:spPr/>
      <dgm:t>
        <a:bodyPr/>
        <a:lstStyle/>
        <a:p>
          <a:endParaRPr lang="en-US"/>
        </a:p>
      </dgm:t>
    </dgm:pt>
    <dgm:pt modelId="{8F0FF15D-536C-4930-9B90-F69F4E2250A4}" type="sibTrans" cxnId="{A92E7F98-F304-4DEC-A175-4F844AEC2447}">
      <dgm:prSet/>
      <dgm:spPr/>
      <dgm:t>
        <a:bodyPr/>
        <a:lstStyle/>
        <a:p>
          <a:endParaRPr lang="en-US"/>
        </a:p>
      </dgm:t>
    </dgm:pt>
    <dgm:pt modelId="{0D17A258-9599-4622-8CE6-78D46194B071}" type="pres">
      <dgm:prSet presAssocID="{3016E936-868A-4097-B687-536C5A9DA853}" presName="cycleMatrixDiagram" presStyleCnt="0">
        <dgm:presLayoutVars>
          <dgm:chMax val="1"/>
          <dgm:dir/>
          <dgm:animLvl val="lvl"/>
          <dgm:resizeHandles val="exact"/>
        </dgm:presLayoutVars>
      </dgm:prSet>
      <dgm:spPr/>
      <dgm:t>
        <a:bodyPr/>
        <a:lstStyle/>
        <a:p>
          <a:endParaRPr lang="en-CA"/>
        </a:p>
      </dgm:t>
    </dgm:pt>
    <dgm:pt modelId="{A2BADC88-C387-4BCE-98B9-C33159E3BC2F}" type="pres">
      <dgm:prSet presAssocID="{3016E936-868A-4097-B687-536C5A9DA853}" presName="children" presStyleCnt="0"/>
      <dgm:spPr/>
    </dgm:pt>
    <dgm:pt modelId="{31B27AAF-9AF2-4D4D-B7FE-6896FEB932D3}" type="pres">
      <dgm:prSet presAssocID="{3016E936-868A-4097-B687-536C5A9DA853}" presName="child1group" presStyleCnt="0"/>
      <dgm:spPr/>
    </dgm:pt>
    <dgm:pt modelId="{7E684032-F988-4C5B-BE74-87C9096BF07C}" type="pres">
      <dgm:prSet presAssocID="{3016E936-868A-4097-B687-536C5A9DA853}" presName="child1" presStyleLbl="bgAcc1" presStyleIdx="0" presStyleCnt="4"/>
      <dgm:spPr/>
      <dgm:t>
        <a:bodyPr/>
        <a:lstStyle/>
        <a:p>
          <a:endParaRPr lang="en-CA"/>
        </a:p>
      </dgm:t>
    </dgm:pt>
    <dgm:pt modelId="{7B21E357-C38A-4662-B5C1-8465578A3C7B}" type="pres">
      <dgm:prSet presAssocID="{3016E936-868A-4097-B687-536C5A9DA853}" presName="child1Text" presStyleLbl="bgAcc1" presStyleIdx="0" presStyleCnt="4">
        <dgm:presLayoutVars>
          <dgm:bulletEnabled val="1"/>
        </dgm:presLayoutVars>
      </dgm:prSet>
      <dgm:spPr/>
      <dgm:t>
        <a:bodyPr/>
        <a:lstStyle/>
        <a:p>
          <a:endParaRPr lang="en-CA"/>
        </a:p>
      </dgm:t>
    </dgm:pt>
    <dgm:pt modelId="{6E28F327-14A5-4103-89F6-8944E453A42B}" type="pres">
      <dgm:prSet presAssocID="{3016E936-868A-4097-B687-536C5A9DA853}" presName="child2group" presStyleCnt="0"/>
      <dgm:spPr/>
    </dgm:pt>
    <dgm:pt modelId="{68318181-08BF-4D9C-97B3-0829A4090370}" type="pres">
      <dgm:prSet presAssocID="{3016E936-868A-4097-B687-536C5A9DA853}" presName="child2" presStyleLbl="bgAcc1" presStyleIdx="1" presStyleCnt="4" custLinFactNeighborX="6857"/>
      <dgm:spPr/>
      <dgm:t>
        <a:bodyPr/>
        <a:lstStyle/>
        <a:p>
          <a:endParaRPr lang="en-CA"/>
        </a:p>
      </dgm:t>
    </dgm:pt>
    <dgm:pt modelId="{38D420A0-D2BF-4808-8B55-0B9F98F809B6}" type="pres">
      <dgm:prSet presAssocID="{3016E936-868A-4097-B687-536C5A9DA853}" presName="child2Text" presStyleLbl="bgAcc1" presStyleIdx="1" presStyleCnt="4">
        <dgm:presLayoutVars>
          <dgm:bulletEnabled val="1"/>
        </dgm:presLayoutVars>
      </dgm:prSet>
      <dgm:spPr/>
      <dgm:t>
        <a:bodyPr/>
        <a:lstStyle/>
        <a:p>
          <a:endParaRPr lang="en-CA"/>
        </a:p>
      </dgm:t>
    </dgm:pt>
    <dgm:pt modelId="{1DDF87D3-62FE-48E0-AFE0-60EE1FE0B696}" type="pres">
      <dgm:prSet presAssocID="{3016E936-868A-4097-B687-536C5A9DA853}" presName="child3group" presStyleCnt="0"/>
      <dgm:spPr/>
    </dgm:pt>
    <dgm:pt modelId="{030EFA3F-887D-4DA4-8BA6-6A9972688BB8}" type="pres">
      <dgm:prSet presAssocID="{3016E936-868A-4097-B687-536C5A9DA853}" presName="child3" presStyleLbl="bgAcc1" presStyleIdx="2" presStyleCnt="4" custScaleY="121811" custLinFactNeighborX="9351" custLinFactNeighborY="-18525"/>
      <dgm:spPr/>
      <dgm:t>
        <a:bodyPr/>
        <a:lstStyle/>
        <a:p>
          <a:endParaRPr lang="en-CA"/>
        </a:p>
      </dgm:t>
    </dgm:pt>
    <dgm:pt modelId="{052B9240-812A-4B34-BB76-32805A92B676}" type="pres">
      <dgm:prSet presAssocID="{3016E936-868A-4097-B687-536C5A9DA853}" presName="child3Text" presStyleLbl="bgAcc1" presStyleIdx="2" presStyleCnt="4">
        <dgm:presLayoutVars>
          <dgm:bulletEnabled val="1"/>
        </dgm:presLayoutVars>
      </dgm:prSet>
      <dgm:spPr/>
      <dgm:t>
        <a:bodyPr/>
        <a:lstStyle/>
        <a:p>
          <a:endParaRPr lang="en-CA"/>
        </a:p>
      </dgm:t>
    </dgm:pt>
    <dgm:pt modelId="{8A3C4E7B-815D-4E75-B861-FB70C8EDA56C}" type="pres">
      <dgm:prSet presAssocID="{3016E936-868A-4097-B687-536C5A9DA853}" presName="child4group" presStyleCnt="0"/>
      <dgm:spPr/>
    </dgm:pt>
    <dgm:pt modelId="{9920B143-A3F5-458B-AAA5-7218FA4A583D}" type="pres">
      <dgm:prSet presAssocID="{3016E936-868A-4097-B687-536C5A9DA853}" presName="child4" presStyleLbl="bgAcc1" presStyleIdx="3" presStyleCnt="4"/>
      <dgm:spPr/>
      <dgm:t>
        <a:bodyPr/>
        <a:lstStyle/>
        <a:p>
          <a:endParaRPr lang="en-CA"/>
        </a:p>
      </dgm:t>
    </dgm:pt>
    <dgm:pt modelId="{7A040BD3-58D2-41DE-BBF8-E0C96066A13D}" type="pres">
      <dgm:prSet presAssocID="{3016E936-868A-4097-B687-536C5A9DA853}" presName="child4Text" presStyleLbl="bgAcc1" presStyleIdx="3" presStyleCnt="4">
        <dgm:presLayoutVars>
          <dgm:bulletEnabled val="1"/>
        </dgm:presLayoutVars>
      </dgm:prSet>
      <dgm:spPr/>
      <dgm:t>
        <a:bodyPr/>
        <a:lstStyle/>
        <a:p>
          <a:endParaRPr lang="en-CA"/>
        </a:p>
      </dgm:t>
    </dgm:pt>
    <dgm:pt modelId="{39CE1F80-A8FF-4851-A2EC-116B1ACBF34A}" type="pres">
      <dgm:prSet presAssocID="{3016E936-868A-4097-B687-536C5A9DA853}" presName="childPlaceholder" presStyleCnt="0"/>
      <dgm:spPr/>
    </dgm:pt>
    <dgm:pt modelId="{4F669604-C3C2-4B44-8955-F6DAAFC28C8E}" type="pres">
      <dgm:prSet presAssocID="{3016E936-868A-4097-B687-536C5A9DA853}" presName="circle" presStyleCnt="0"/>
      <dgm:spPr/>
    </dgm:pt>
    <dgm:pt modelId="{49A41F39-5936-4609-86DD-E3BE824562B4}" type="pres">
      <dgm:prSet presAssocID="{3016E936-868A-4097-B687-536C5A9DA853}" presName="quadrant1" presStyleLbl="node1" presStyleIdx="0" presStyleCnt="4">
        <dgm:presLayoutVars>
          <dgm:chMax val="1"/>
          <dgm:bulletEnabled val="1"/>
        </dgm:presLayoutVars>
      </dgm:prSet>
      <dgm:spPr/>
      <dgm:t>
        <a:bodyPr/>
        <a:lstStyle/>
        <a:p>
          <a:endParaRPr lang="en-CA"/>
        </a:p>
      </dgm:t>
    </dgm:pt>
    <dgm:pt modelId="{A43883A2-E852-4B7B-912C-2B24C0B20C03}" type="pres">
      <dgm:prSet presAssocID="{3016E936-868A-4097-B687-536C5A9DA853}" presName="quadrant2" presStyleLbl="node1" presStyleIdx="1" presStyleCnt="4">
        <dgm:presLayoutVars>
          <dgm:chMax val="1"/>
          <dgm:bulletEnabled val="1"/>
        </dgm:presLayoutVars>
      </dgm:prSet>
      <dgm:spPr/>
      <dgm:t>
        <a:bodyPr/>
        <a:lstStyle/>
        <a:p>
          <a:endParaRPr lang="en-CA"/>
        </a:p>
      </dgm:t>
    </dgm:pt>
    <dgm:pt modelId="{E4CFBA88-8F79-459A-ADB4-4770099D4321}" type="pres">
      <dgm:prSet presAssocID="{3016E936-868A-4097-B687-536C5A9DA853}" presName="quadrant3" presStyleLbl="node1" presStyleIdx="2" presStyleCnt="4">
        <dgm:presLayoutVars>
          <dgm:chMax val="1"/>
          <dgm:bulletEnabled val="1"/>
        </dgm:presLayoutVars>
      </dgm:prSet>
      <dgm:spPr/>
      <dgm:t>
        <a:bodyPr/>
        <a:lstStyle/>
        <a:p>
          <a:endParaRPr lang="en-CA"/>
        </a:p>
      </dgm:t>
    </dgm:pt>
    <dgm:pt modelId="{EE115923-1371-4B08-B8DF-3AF9C2509B59}" type="pres">
      <dgm:prSet presAssocID="{3016E936-868A-4097-B687-536C5A9DA853}" presName="quadrant4" presStyleLbl="node1" presStyleIdx="3" presStyleCnt="4">
        <dgm:presLayoutVars>
          <dgm:chMax val="1"/>
          <dgm:bulletEnabled val="1"/>
        </dgm:presLayoutVars>
      </dgm:prSet>
      <dgm:spPr/>
      <dgm:t>
        <a:bodyPr/>
        <a:lstStyle/>
        <a:p>
          <a:endParaRPr lang="en-CA"/>
        </a:p>
      </dgm:t>
    </dgm:pt>
    <dgm:pt modelId="{C0CD7A4A-4E04-40D8-BA59-69599CB52110}" type="pres">
      <dgm:prSet presAssocID="{3016E936-868A-4097-B687-536C5A9DA853}" presName="quadrantPlaceholder" presStyleCnt="0"/>
      <dgm:spPr/>
    </dgm:pt>
    <dgm:pt modelId="{F4CF0FD2-138A-4FA7-B361-90AEB8712B1B}" type="pres">
      <dgm:prSet presAssocID="{3016E936-868A-4097-B687-536C5A9DA853}" presName="center1" presStyleLbl="fgShp" presStyleIdx="0" presStyleCnt="2" custFlipHor="1" custScaleX="106605"/>
      <dgm:spPr>
        <a:solidFill>
          <a:srgbClr val="C00000"/>
        </a:solidFill>
      </dgm:spPr>
    </dgm:pt>
    <dgm:pt modelId="{F98E4489-651D-450A-B445-D3E28E572F4B}" type="pres">
      <dgm:prSet presAssocID="{3016E936-868A-4097-B687-536C5A9DA853}" presName="center2" presStyleLbl="fgShp" presStyleIdx="1" presStyleCnt="2" custAng="0" custFlipHor="1" custScaleX="109043"/>
      <dgm:spPr>
        <a:solidFill>
          <a:srgbClr val="C00000"/>
        </a:solidFill>
      </dgm:spPr>
    </dgm:pt>
  </dgm:ptLst>
  <dgm:cxnLst>
    <dgm:cxn modelId="{9195C77B-3DFD-4FFB-BB22-AE9CAA695D5C}" srcId="{0481F228-D377-493D-AD54-F2248962E54D}" destId="{96D20529-19D7-4A16-84D9-8D225F025C07}" srcOrd="0" destOrd="0" parTransId="{098AB212-03E1-4644-B8F8-D5416329D9C3}" sibTransId="{B065DF3D-FB57-470B-B163-A80F2A3F1C46}"/>
    <dgm:cxn modelId="{C0AD60C1-95DD-4082-96FF-FD3C50509CE6}" type="presOf" srcId="{49E6881C-E061-4C4B-8AFB-AE147802F515}" destId="{7E684032-F988-4C5B-BE74-87C9096BF07C}" srcOrd="0" destOrd="1" presId="urn:microsoft.com/office/officeart/2005/8/layout/cycle4#2"/>
    <dgm:cxn modelId="{7EB5B03D-A631-41AE-9D9B-92C8DBDC0359}" type="presOf" srcId="{11CF6339-3096-4DA1-860A-2401834B9EC7}" destId="{68318181-08BF-4D9C-97B3-0829A4090370}" srcOrd="0" destOrd="1" presId="urn:microsoft.com/office/officeart/2005/8/layout/cycle4#2"/>
    <dgm:cxn modelId="{2D557D8C-1C2C-4539-9B45-EEC83051DAF3}" srcId="{1535B848-2B32-45B6-9330-6C3781DD5272}" destId="{A0782E36-CAB4-4199-8B37-64A0DC34ACC2}" srcOrd="0" destOrd="0" parTransId="{B1F70898-1563-4D36-B9B2-F7A605342ED1}" sibTransId="{C8210819-215E-462D-97A3-75DFB527DB9B}"/>
    <dgm:cxn modelId="{4C9C27C3-799E-4A0D-A735-9158C949F7F4}" srcId="{533B7DA2-DE7D-4162-BEC5-A8381FC42443}" destId="{96228CD2-3E00-45C6-B52D-190652B49440}" srcOrd="0" destOrd="0" parTransId="{9CD99DDE-4313-42FE-A88F-E00C2905223E}" sibTransId="{FF5118F6-C46F-462D-8845-F426DA902D82}"/>
    <dgm:cxn modelId="{A92E7F98-F304-4DEC-A175-4F844AEC2447}" srcId="{0481F228-D377-493D-AD54-F2248962E54D}" destId="{132117A4-A682-4B10-85A2-3FEFBD927694}" srcOrd="1" destOrd="0" parTransId="{57223F49-CFBF-4414-9311-E5A80323986E}" sibTransId="{8F0FF15D-536C-4930-9B90-F69F4E2250A4}"/>
    <dgm:cxn modelId="{FF97A2A0-C7C8-4DCB-A228-D3ACC60B3B1C}" type="presOf" srcId="{96D20529-19D7-4A16-84D9-8D225F025C07}" destId="{9920B143-A3F5-458B-AAA5-7218FA4A583D}" srcOrd="0" destOrd="0" presId="urn:microsoft.com/office/officeart/2005/8/layout/cycle4#2"/>
    <dgm:cxn modelId="{5A6484F4-4C43-4F15-B1A7-431561191E97}" srcId="{533B7DA2-DE7D-4162-BEC5-A8381FC42443}" destId="{11CF6339-3096-4DA1-860A-2401834B9EC7}" srcOrd="1" destOrd="0" parTransId="{69A93AC8-2DB5-44F1-A51C-DB74D3095BFF}" sibTransId="{CBDCF600-8FA6-46A5-A595-E2A094155AC0}"/>
    <dgm:cxn modelId="{4CCBA8C1-EB75-43A0-B828-275EFB07F372}" type="presOf" srcId="{7EB0D752-98D6-4C6F-B5E9-B026F9AD3AD9}" destId="{68318181-08BF-4D9C-97B3-0829A4090370}" srcOrd="0" destOrd="2" presId="urn:microsoft.com/office/officeart/2005/8/layout/cycle4#2"/>
    <dgm:cxn modelId="{97D4BA0C-36A7-45E7-8E62-1BD1AAEDB314}" type="presOf" srcId="{48AD8ABD-522E-46C1-B09E-C8C0C6C83BAB}" destId="{030EFA3F-887D-4DA4-8BA6-6A9972688BB8}" srcOrd="0" destOrd="1" presId="urn:microsoft.com/office/officeart/2005/8/layout/cycle4#2"/>
    <dgm:cxn modelId="{0E76F8B5-6A65-416D-B46B-FD5423B88B39}" type="presOf" srcId="{1222C346-266D-45D6-A0D4-4CCF3B3C00CF}" destId="{E4CFBA88-8F79-459A-ADB4-4770099D4321}" srcOrd="0" destOrd="0" presId="urn:microsoft.com/office/officeart/2005/8/layout/cycle4#2"/>
    <dgm:cxn modelId="{AA9B699A-C727-4637-A265-777707C7866E}" srcId="{1222C346-266D-45D6-A0D4-4CCF3B3C00CF}" destId="{48AD8ABD-522E-46C1-B09E-C8C0C6C83BAB}" srcOrd="1" destOrd="0" parTransId="{280E12FA-B396-4068-A096-A25C5A094AFC}" sibTransId="{41B7CBD4-9B45-4D01-B8AF-0A86A2A1396A}"/>
    <dgm:cxn modelId="{0F6DAE8E-92B4-4FDD-A68F-7490BC8A7FEA}" type="presOf" srcId="{0481F228-D377-493D-AD54-F2248962E54D}" destId="{EE115923-1371-4B08-B8DF-3AF9C2509B59}" srcOrd="0" destOrd="0" presId="urn:microsoft.com/office/officeart/2005/8/layout/cycle4#2"/>
    <dgm:cxn modelId="{AD1FECC1-01BA-4686-945E-87D933F38F14}" srcId="{3016E936-868A-4097-B687-536C5A9DA853}" destId="{0481F228-D377-493D-AD54-F2248962E54D}" srcOrd="3" destOrd="0" parTransId="{A146A95B-CD5A-40F8-B15A-527E4A15D9E9}" sibTransId="{D0E643C0-AFCB-4493-8762-4EF746ADAB09}"/>
    <dgm:cxn modelId="{D62ADA31-133E-4AC0-AD15-5FE6AAB964FC}" type="presOf" srcId="{132117A4-A682-4B10-85A2-3FEFBD927694}" destId="{7A040BD3-58D2-41DE-BBF8-E0C96066A13D}" srcOrd="1" destOrd="1" presId="urn:microsoft.com/office/officeart/2005/8/layout/cycle4#2"/>
    <dgm:cxn modelId="{2062E48A-C6DF-48BB-8D33-C13FF4D6C655}" srcId="{3016E936-868A-4097-B687-536C5A9DA853}" destId="{1535B848-2B32-45B6-9330-6C3781DD5272}" srcOrd="0" destOrd="0" parTransId="{2F4623B4-2C34-4F39-82C3-FB501085F4FA}" sibTransId="{84D49188-51AF-4C2F-9615-76AEB40BE9CE}"/>
    <dgm:cxn modelId="{E42A1E96-2A0C-40F5-A55F-BD7DEC799F23}" srcId="{1535B848-2B32-45B6-9330-6C3781DD5272}" destId="{49E6881C-E061-4C4B-8AFB-AE147802F515}" srcOrd="1" destOrd="0" parTransId="{BFAE4644-4D73-42CD-A0CE-F2B8D6842C89}" sibTransId="{9E8EBF75-4882-47F2-BACF-F0C187CE8834}"/>
    <dgm:cxn modelId="{395DE6FE-8008-49DC-BFA1-AF1A94590F9F}" type="presOf" srcId="{96228CD2-3E00-45C6-B52D-190652B49440}" destId="{68318181-08BF-4D9C-97B3-0829A4090370}" srcOrd="0" destOrd="0" presId="urn:microsoft.com/office/officeart/2005/8/layout/cycle4#2"/>
    <dgm:cxn modelId="{CFED3171-F70A-451E-B93C-EC41764324B8}" type="presOf" srcId="{48AD8ABD-522E-46C1-B09E-C8C0C6C83BAB}" destId="{052B9240-812A-4B34-BB76-32805A92B676}" srcOrd="1" destOrd="1" presId="urn:microsoft.com/office/officeart/2005/8/layout/cycle4#2"/>
    <dgm:cxn modelId="{CA45511F-65FA-457D-8489-4304FE0A6D65}" srcId="{3016E936-868A-4097-B687-536C5A9DA853}" destId="{533B7DA2-DE7D-4162-BEC5-A8381FC42443}" srcOrd="1" destOrd="0" parTransId="{96F7B6EB-D837-490C-8B3D-F58B644C8A18}" sibTransId="{21AC535F-8769-4F93-899C-B9E09B7B6BA6}"/>
    <dgm:cxn modelId="{E559DDC3-376D-4842-AFD8-A53F0C794C1C}" type="presOf" srcId="{A0782E36-CAB4-4199-8B37-64A0DC34ACC2}" destId="{7B21E357-C38A-4662-B5C1-8465578A3C7B}" srcOrd="1" destOrd="0" presId="urn:microsoft.com/office/officeart/2005/8/layout/cycle4#2"/>
    <dgm:cxn modelId="{D4976CB1-3C0B-4ABB-9AF8-7ECDD2672818}" type="presOf" srcId="{1535B848-2B32-45B6-9330-6C3781DD5272}" destId="{49A41F39-5936-4609-86DD-E3BE824562B4}" srcOrd="0" destOrd="0" presId="urn:microsoft.com/office/officeart/2005/8/layout/cycle4#2"/>
    <dgm:cxn modelId="{E5E38F5C-F9A0-4BC4-AA7B-7992A7C442C3}" type="presOf" srcId="{533B7DA2-DE7D-4162-BEC5-A8381FC42443}" destId="{A43883A2-E852-4B7B-912C-2B24C0B20C03}" srcOrd="0" destOrd="0" presId="urn:microsoft.com/office/officeart/2005/8/layout/cycle4#2"/>
    <dgm:cxn modelId="{2B4BDBBC-0A57-4BB9-A538-3E69B63851B5}" type="presOf" srcId="{D9A97A60-780F-4F63-B178-2BFF0315BC0F}" destId="{052B9240-812A-4B34-BB76-32805A92B676}" srcOrd="1" destOrd="0" presId="urn:microsoft.com/office/officeart/2005/8/layout/cycle4#2"/>
    <dgm:cxn modelId="{5B687C3E-48B4-4C90-9EE3-95EEFD4D4324}" type="presOf" srcId="{7EB0D752-98D6-4C6F-B5E9-B026F9AD3AD9}" destId="{38D420A0-D2BF-4808-8B55-0B9F98F809B6}" srcOrd="1" destOrd="2" presId="urn:microsoft.com/office/officeart/2005/8/layout/cycle4#2"/>
    <dgm:cxn modelId="{437329EC-0475-4995-B7BD-910C3225F211}" type="presOf" srcId="{96D20529-19D7-4A16-84D9-8D225F025C07}" destId="{7A040BD3-58D2-41DE-BBF8-E0C96066A13D}" srcOrd="1" destOrd="0" presId="urn:microsoft.com/office/officeart/2005/8/layout/cycle4#2"/>
    <dgm:cxn modelId="{13E93297-47DC-4370-B287-D7BE904B60D5}" srcId="{533B7DA2-DE7D-4162-BEC5-A8381FC42443}" destId="{7EB0D752-98D6-4C6F-B5E9-B026F9AD3AD9}" srcOrd="2" destOrd="0" parTransId="{001059D9-90F4-42F2-9EB7-A0F7AAB83222}" sibTransId="{6172CF43-6633-4F09-832A-541929806E3F}"/>
    <dgm:cxn modelId="{0A54BA64-BC9A-423F-9AE9-AFDA322F9424}" type="presOf" srcId="{A0782E36-CAB4-4199-8B37-64A0DC34ACC2}" destId="{7E684032-F988-4C5B-BE74-87C9096BF07C}" srcOrd="0" destOrd="0" presId="urn:microsoft.com/office/officeart/2005/8/layout/cycle4#2"/>
    <dgm:cxn modelId="{C468C7C4-BAAC-453A-A5AC-9958FD5A2114}" srcId="{3016E936-868A-4097-B687-536C5A9DA853}" destId="{1222C346-266D-45D6-A0D4-4CCF3B3C00CF}" srcOrd="2" destOrd="0" parTransId="{A67C143F-6768-4EF8-A87D-52F1C8B3B3AE}" sibTransId="{28E8874A-7FC8-46BC-B21E-A53C2F7908E5}"/>
    <dgm:cxn modelId="{AB2AC3A1-30EE-4A4B-B77F-DB034F403C14}" type="presOf" srcId="{96228CD2-3E00-45C6-B52D-190652B49440}" destId="{38D420A0-D2BF-4808-8B55-0B9F98F809B6}" srcOrd="1" destOrd="0" presId="urn:microsoft.com/office/officeart/2005/8/layout/cycle4#2"/>
    <dgm:cxn modelId="{D31642B6-CA88-413B-B384-AD4675C5CE3C}" type="presOf" srcId="{D9A97A60-780F-4F63-B178-2BFF0315BC0F}" destId="{030EFA3F-887D-4DA4-8BA6-6A9972688BB8}" srcOrd="0" destOrd="0" presId="urn:microsoft.com/office/officeart/2005/8/layout/cycle4#2"/>
    <dgm:cxn modelId="{D15BC58B-2179-4039-A6CF-0311CCD7AE4C}" type="presOf" srcId="{132117A4-A682-4B10-85A2-3FEFBD927694}" destId="{9920B143-A3F5-458B-AAA5-7218FA4A583D}" srcOrd="0" destOrd="1" presId="urn:microsoft.com/office/officeart/2005/8/layout/cycle4#2"/>
    <dgm:cxn modelId="{A3FEFF6D-D25A-4908-B907-EE08B748DA53}" type="presOf" srcId="{3016E936-868A-4097-B687-536C5A9DA853}" destId="{0D17A258-9599-4622-8CE6-78D46194B071}" srcOrd="0" destOrd="0" presId="urn:microsoft.com/office/officeart/2005/8/layout/cycle4#2"/>
    <dgm:cxn modelId="{E7328A6B-A6E4-41EC-9721-1379F25F39A8}" srcId="{1222C346-266D-45D6-A0D4-4CCF3B3C00CF}" destId="{D9A97A60-780F-4F63-B178-2BFF0315BC0F}" srcOrd="0" destOrd="0" parTransId="{44E83A0F-BE60-4F80-A072-4AD74F04258F}" sibTransId="{ADFB6F3F-FE7C-47E3-B78F-0E15B29812B8}"/>
    <dgm:cxn modelId="{C176FD4B-0195-41EC-AA2D-BF09B4178EF8}" type="presOf" srcId="{49E6881C-E061-4C4B-8AFB-AE147802F515}" destId="{7B21E357-C38A-4662-B5C1-8465578A3C7B}" srcOrd="1" destOrd="1" presId="urn:microsoft.com/office/officeart/2005/8/layout/cycle4#2"/>
    <dgm:cxn modelId="{01AA3FC6-528D-42DC-BF16-E0AC4126F075}" type="presOf" srcId="{11CF6339-3096-4DA1-860A-2401834B9EC7}" destId="{38D420A0-D2BF-4808-8B55-0B9F98F809B6}" srcOrd="1" destOrd="1" presId="urn:microsoft.com/office/officeart/2005/8/layout/cycle4#2"/>
    <dgm:cxn modelId="{E510AE7A-8676-4C76-8394-69550BFDF7C3}" type="presParOf" srcId="{0D17A258-9599-4622-8CE6-78D46194B071}" destId="{A2BADC88-C387-4BCE-98B9-C33159E3BC2F}" srcOrd="0" destOrd="0" presId="urn:microsoft.com/office/officeart/2005/8/layout/cycle4#2"/>
    <dgm:cxn modelId="{2913D1D9-5B1B-40EF-89BE-5C07FD58BC20}" type="presParOf" srcId="{A2BADC88-C387-4BCE-98B9-C33159E3BC2F}" destId="{31B27AAF-9AF2-4D4D-B7FE-6896FEB932D3}" srcOrd="0" destOrd="0" presId="urn:microsoft.com/office/officeart/2005/8/layout/cycle4#2"/>
    <dgm:cxn modelId="{DB0CB5C2-7AD7-4CA5-BE33-956944F49FA8}" type="presParOf" srcId="{31B27AAF-9AF2-4D4D-B7FE-6896FEB932D3}" destId="{7E684032-F988-4C5B-BE74-87C9096BF07C}" srcOrd="0" destOrd="0" presId="urn:microsoft.com/office/officeart/2005/8/layout/cycle4#2"/>
    <dgm:cxn modelId="{B3BD0C8B-7EE5-4620-8454-53AE7B50220C}" type="presParOf" srcId="{31B27AAF-9AF2-4D4D-B7FE-6896FEB932D3}" destId="{7B21E357-C38A-4662-B5C1-8465578A3C7B}" srcOrd="1" destOrd="0" presId="urn:microsoft.com/office/officeart/2005/8/layout/cycle4#2"/>
    <dgm:cxn modelId="{3CB84B54-9F0A-4B1B-ABAF-B5599BBA97DD}" type="presParOf" srcId="{A2BADC88-C387-4BCE-98B9-C33159E3BC2F}" destId="{6E28F327-14A5-4103-89F6-8944E453A42B}" srcOrd="1" destOrd="0" presId="urn:microsoft.com/office/officeart/2005/8/layout/cycle4#2"/>
    <dgm:cxn modelId="{8F9DCFB0-DBC6-4831-9406-05514C5B2C25}" type="presParOf" srcId="{6E28F327-14A5-4103-89F6-8944E453A42B}" destId="{68318181-08BF-4D9C-97B3-0829A4090370}" srcOrd="0" destOrd="0" presId="urn:microsoft.com/office/officeart/2005/8/layout/cycle4#2"/>
    <dgm:cxn modelId="{F6C110E4-CBD8-42CB-BAA7-9EDE26B4468B}" type="presParOf" srcId="{6E28F327-14A5-4103-89F6-8944E453A42B}" destId="{38D420A0-D2BF-4808-8B55-0B9F98F809B6}" srcOrd="1" destOrd="0" presId="urn:microsoft.com/office/officeart/2005/8/layout/cycle4#2"/>
    <dgm:cxn modelId="{EC227F94-DE9B-43CC-97BA-0481D44466D0}" type="presParOf" srcId="{A2BADC88-C387-4BCE-98B9-C33159E3BC2F}" destId="{1DDF87D3-62FE-48E0-AFE0-60EE1FE0B696}" srcOrd="2" destOrd="0" presId="urn:microsoft.com/office/officeart/2005/8/layout/cycle4#2"/>
    <dgm:cxn modelId="{776FC168-4260-48F6-99E8-1BAE6818B77A}" type="presParOf" srcId="{1DDF87D3-62FE-48E0-AFE0-60EE1FE0B696}" destId="{030EFA3F-887D-4DA4-8BA6-6A9972688BB8}" srcOrd="0" destOrd="0" presId="urn:microsoft.com/office/officeart/2005/8/layout/cycle4#2"/>
    <dgm:cxn modelId="{5F9F6D86-E722-4E78-AD68-E834F74A5787}" type="presParOf" srcId="{1DDF87D3-62FE-48E0-AFE0-60EE1FE0B696}" destId="{052B9240-812A-4B34-BB76-32805A92B676}" srcOrd="1" destOrd="0" presId="urn:microsoft.com/office/officeart/2005/8/layout/cycle4#2"/>
    <dgm:cxn modelId="{8126C522-A619-4D83-9B0A-C1567AA99033}" type="presParOf" srcId="{A2BADC88-C387-4BCE-98B9-C33159E3BC2F}" destId="{8A3C4E7B-815D-4E75-B861-FB70C8EDA56C}" srcOrd="3" destOrd="0" presId="urn:microsoft.com/office/officeart/2005/8/layout/cycle4#2"/>
    <dgm:cxn modelId="{D2B932AC-8E17-4724-9C6B-2A471476B0FC}" type="presParOf" srcId="{8A3C4E7B-815D-4E75-B861-FB70C8EDA56C}" destId="{9920B143-A3F5-458B-AAA5-7218FA4A583D}" srcOrd="0" destOrd="0" presId="urn:microsoft.com/office/officeart/2005/8/layout/cycle4#2"/>
    <dgm:cxn modelId="{BB3BC050-9094-4C19-9E24-70E3E23B3301}" type="presParOf" srcId="{8A3C4E7B-815D-4E75-B861-FB70C8EDA56C}" destId="{7A040BD3-58D2-41DE-BBF8-E0C96066A13D}" srcOrd="1" destOrd="0" presId="urn:microsoft.com/office/officeart/2005/8/layout/cycle4#2"/>
    <dgm:cxn modelId="{682929D7-B89D-4DD2-84D9-DEE4326A55CD}" type="presParOf" srcId="{A2BADC88-C387-4BCE-98B9-C33159E3BC2F}" destId="{39CE1F80-A8FF-4851-A2EC-116B1ACBF34A}" srcOrd="4" destOrd="0" presId="urn:microsoft.com/office/officeart/2005/8/layout/cycle4#2"/>
    <dgm:cxn modelId="{FC45098D-87FB-4E2A-BB29-FC4D00D4A101}" type="presParOf" srcId="{0D17A258-9599-4622-8CE6-78D46194B071}" destId="{4F669604-C3C2-4B44-8955-F6DAAFC28C8E}" srcOrd="1" destOrd="0" presId="urn:microsoft.com/office/officeart/2005/8/layout/cycle4#2"/>
    <dgm:cxn modelId="{7B38140A-BFCC-47B0-8D9C-405CF6CDE48B}" type="presParOf" srcId="{4F669604-C3C2-4B44-8955-F6DAAFC28C8E}" destId="{49A41F39-5936-4609-86DD-E3BE824562B4}" srcOrd="0" destOrd="0" presId="urn:microsoft.com/office/officeart/2005/8/layout/cycle4#2"/>
    <dgm:cxn modelId="{983C5ACB-4CD6-4BF5-AEEB-A81EC09F7DF9}" type="presParOf" srcId="{4F669604-C3C2-4B44-8955-F6DAAFC28C8E}" destId="{A43883A2-E852-4B7B-912C-2B24C0B20C03}" srcOrd="1" destOrd="0" presId="urn:microsoft.com/office/officeart/2005/8/layout/cycle4#2"/>
    <dgm:cxn modelId="{55896BB1-82B5-4658-8B6C-056DF32CE3D2}" type="presParOf" srcId="{4F669604-C3C2-4B44-8955-F6DAAFC28C8E}" destId="{E4CFBA88-8F79-459A-ADB4-4770099D4321}" srcOrd="2" destOrd="0" presId="urn:microsoft.com/office/officeart/2005/8/layout/cycle4#2"/>
    <dgm:cxn modelId="{B751C1AD-C17A-4B01-ACCF-D8609E2BE668}" type="presParOf" srcId="{4F669604-C3C2-4B44-8955-F6DAAFC28C8E}" destId="{EE115923-1371-4B08-B8DF-3AF9C2509B59}" srcOrd="3" destOrd="0" presId="urn:microsoft.com/office/officeart/2005/8/layout/cycle4#2"/>
    <dgm:cxn modelId="{84AF7FA5-0973-4720-8C8D-1C7EAF46C9B8}" type="presParOf" srcId="{4F669604-C3C2-4B44-8955-F6DAAFC28C8E}" destId="{C0CD7A4A-4E04-40D8-BA59-69599CB52110}" srcOrd="4" destOrd="0" presId="urn:microsoft.com/office/officeart/2005/8/layout/cycle4#2"/>
    <dgm:cxn modelId="{153BEF9A-84AC-4DDF-AB18-94DA83D54794}" type="presParOf" srcId="{0D17A258-9599-4622-8CE6-78D46194B071}" destId="{F4CF0FD2-138A-4FA7-B361-90AEB8712B1B}" srcOrd="2" destOrd="0" presId="urn:microsoft.com/office/officeart/2005/8/layout/cycle4#2"/>
    <dgm:cxn modelId="{4525CF77-F18F-49FE-8F06-FB129AD01922}" type="presParOf" srcId="{0D17A258-9599-4622-8CE6-78D46194B071}" destId="{F98E4489-651D-450A-B445-D3E28E572F4B}" srcOrd="3" destOrd="0" presId="urn:microsoft.com/office/officeart/2005/8/layout/cycle4#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ED46C2-2D73-46FC-8551-63DD7A0EC7F9}" type="doc">
      <dgm:prSet loTypeId="urn:microsoft.com/office/officeart/2005/8/layout/chevron1" loCatId="process" qsTypeId="urn:microsoft.com/office/officeart/2005/8/quickstyle/simple1#3" qsCatId="simple" csTypeId="urn:microsoft.com/office/officeart/2005/8/colors/accent1_2#3" csCatId="accent1" phldr="1"/>
      <dgm:spPr/>
    </dgm:pt>
    <dgm:pt modelId="{6C4C175B-9CCF-49C9-96B0-00E0D3FA0A59}">
      <dgm:prSet phldrT="[Text]" custT="1"/>
      <dgm:spPr>
        <a:solidFill>
          <a:schemeClr val="accent3">
            <a:lumMod val="20000"/>
            <a:lumOff val="80000"/>
          </a:schemeClr>
        </a:solidFill>
        <a:scene3d>
          <a:camera prst="orthographicFront"/>
          <a:lightRig rig="threePt" dir="t"/>
        </a:scene3d>
        <a:sp3d>
          <a:bevelT/>
        </a:sp3d>
      </dgm:spPr>
      <dgm:t>
        <a:bodyPr/>
        <a:lstStyle/>
        <a:p>
          <a:r>
            <a:rPr lang="en-CA" sz="1200" b="1" dirty="0" smtClean="0">
              <a:solidFill>
                <a:srgbClr val="000000"/>
              </a:solidFill>
            </a:rPr>
            <a:t>Gulf of Mexico Business Unit</a:t>
          </a:r>
          <a:endParaRPr lang="en-CA" sz="1400" b="1" dirty="0">
            <a:solidFill>
              <a:srgbClr val="000000"/>
            </a:solidFill>
          </a:endParaRPr>
        </a:p>
      </dgm:t>
    </dgm:pt>
    <dgm:pt modelId="{081DC99C-960B-4E8A-948C-BD8036EC07F0}" type="parTrans" cxnId="{814F79C8-F9AF-4A4A-A89D-029A9B3097BD}">
      <dgm:prSet/>
      <dgm:spPr/>
      <dgm:t>
        <a:bodyPr/>
        <a:lstStyle/>
        <a:p>
          <a:endParaRPr lang="en-CA"/>
        </a:p>
      </dgm:t>
    </dgm:pt>
    <dgm:pt modelId="{D664F6A2-F97F-43A5-9802-BCDF254DD987}" type="sibTrans" cxnId="{814F79C8-F9AF-4A4A-A89D-029A9B3097BD}">
      <dgm:prSet/>
      <dgm:spPr/>
      <dgm:t>
        <a:bodyPr/>
        <a:lstStyle/>
        <a:p>
          <a:endParaRPr lang="en-CA"/>
        </a:p>
      </dgm:t>
    </dgm:pt>
    <dgm:pt modelId="{E5E81F2A-868F-4D65-960F-8E22BC1EDE12}">
      <dgm:prSet phldrT="[Text]" custT="1"/>
      <dgm:spPr>
        <a:solidFill>
          <a:schemeClr val="accent3">
            <a:lumMod val="75000"/>
          </a:schemeClr>
        </a:solidFill>
        <a:scene3d>
          <a:camera prst="orthographicFront"/>
          <a:lightRig rig="threePt" dir="t"/>
        </a:scene3d>
        <a:sp3d>
          <a:bevelT/>
        </a:sp3d>
      </dgm:spPr>
      <dgm:t>
        <a:bodyPr/>
        <a:lstStyle/>
        <a:p>
          <a:r>
            <a:rPr lang="en-CA" sz="1200" b="1" dirty="0" smtClean="0">
              <a:solidFill>
                <a:schemeClr val="bg1"/>
              </a:solidFill>
            </a:rPr>
            <a:t>Eagle Ford Shale Gas Business Unit</a:t>
          </a:r>
          <a:endParaRPr lang="en-CA" sz="1200" b="1" dirty="0">
            <a:solidFill>
              <a:schemeClr val="bg1"/>
            </a:solidFill>
          </a:endParaRPr>
        </a:p>
      </dgm:t>
    </dgm:pt>
    <dgm:pt modelId="{70AC8AEB-65C2-4314-918E-0B9D5BB03943}" type="parTrans" cxnId="{49868C46-3E13-4174-9509-20774EE86EF0}">
      <dgm:prSet/>
      <dgm:spPr/>
      <dgm:t>
        <a:bodyPr/>
        <a:lstStyle/>
        <a:p>
          <a:endParaRPr lang="en-CA"/>
        </a:p>
      </dgm:t>
    </dgm:pt>
    <dgm:pt modelId="{475BCD93-1827-4A31-8270-77ED9E585162}" type="sibTrans" cxnId="{49868C46-3E13-4174-9509-20774EE86EF0}">
      <dgm:prSet/>
      <dgm:spPr/>
      <dgm:t>
        <a:bodyPr/>
        <a:lstStyle/>
        <a:p>
          <a:endParaRPr lang="en-CA"/>
        </a:p>
      </dgm:t>
    </dgm:pt>
    <dgm:pt modelId="{737EE1A8-C2C4-4A6A-BD6C-CC4758492349}">
      <dgm:prSet phldrT="[Text]" custT="1"/>
      <dgm:spPr>
        <a:solidFill>
          <a:schemeClr val="accent3">
            <a:lumMod val="50000"/>
          </a:schemeClr>
        </a:solidFill>
        <a:scene3d>
          <a:camera prst="orthographicFront"/>
          <a:lightRig rig="threePt" dir="t"/>
        </a:scene3d>
        <a:sp3d>
          <a:bevelT/>
        </a:sp3d>
      </dgm:spPr>
      <dgm:t>
        <a:bodyPr/>
        <a:lstStyle/>
        <a:p>
          <a:r>
            <a:rPr lang="en-CA" sz="1200" b="1" dirty="0" smtClean="0"/>
            <a:t>Angola Deepwater Business Unit</a:t>
          </a:r>
          <a:endParaRPr lang="en-CA" sz="1200" b="1" dirty="0"/>
        </a:p>
      </dgm:t>
    </dgm:pt>
    <dgm:pt modelId="{58717E63-4D3D-4886-8709-C47EDFD4E70E}" type="parTrans" cxnId="{5291FE79-CB33-4D00-AED5-6528A95FA79D}">
      <dgm:prSet/>
      <dgm:spPr/>
      <dgm:t>
        <a:bodyPr/>
        <a:lstStyle/>
        <a:p>
          <a:endParaRPr lang="en-CA"/>
        </a:p>
      </dgm:t>
    </dgm:pt>
    <dgm:pt modelId="{DC37D0EC-7219-4922-8F38-B0945A7F05D8}" type="sibTrans" cxnId="{5291FE79-CB33-4D00-AED5-6528A95FA79D}">
      <dgm:prSet/>
      <dgm:spPr/>
      <dgm:t>
        <a:bodyPr/>
        <a:lstStyle/>
        <a:p>
          <a:endParaRPr lang="en-CA"/>
        </a:p>
      </dgm:t>
    </dgm:pt>
    <dgm:pt modelId="{763D6B63-74B1-48D8-B7B7-F8FDB89E9982}">
      <dgm:prSet phldrT="[Text]" custT="1"/>
      <dgm:spPr>
        <a:solidFill>
          <a:schemeClr val="accent3">
            <a:lumMod val="60000"/>
            <a:lumOff val="40000"/>
          </a:schemeClr>
        </a:solidFill>
        <a:scene3d>
          <a:camera prst="orthographicFront"/>
          <a:lightRig rig="threePt" dir="t"/>
        </a:scene3d>
        <a:sp3d>
          <a:bevelT/>
        </a:sp3d>
      </dgm:spPr>
      <dgm:t>
        <a:bodyPr/>
        <a:lstStyle/>
        <a:p>
          <a:r>
            <a:rPr lang="en-CA" sz="1200" b="1" dirty="0" smtClean="0">
              <a:solidFill>
                <a:srgbClr val="000000"/>
              </a:solidFill>
            </a:rPr>
            <a:t>Alaska North Slope Business Unit</a:t>
          </a:r>
          <a:endParaRPr lang="en-CA" sz="1200" b="1" dirty="0">
            <a:solidFill>
              <a:srgbClr val="000000"/>
            </a:solidFill>
          </a:endParaRPr>
        </a:p>
      </dgm:t>
    </dgm:pt>
    <dgm:pt modelId="{EF1FEA6F-F786-431D-9BB0-88869DCE20B4}" type="parTrans" cxnId="{2B2AEF71-663E-4661-B4DA-F98E887241D4}">
      <dgm:prSet/>
      <dgm:spPr/>
      <dgm:t>
        <a:bodyPr/>
        <a:lstStyle/>
        <a:p>
          <a:endParaRPr lang="en-CA"/>
        </a:p>
      </dgm:t>
    </dgm:pt>
    <dgm:pt modelId="{EEC8D8AC-6149-4CDE-8FAA-01F0CB44F53C}" type="sibTrans" cxnId="{2B2AEF71-663E-4661-B4DA-F98E887241D4}">
      <dgm:prSet/>
      <dgm:spPr/>
      <dgm:t>
        <a:bodyPr/>
        <a:lstStyle/>
        <a:p>
          <a:endParaRPr lang="en-CA"/>
        </a:p>
      </dgm:t>
    </dgm:pt>
    <dgm:pt modelId="{F3427EDB-5B35-4939-9CD3-99497A173909}">
      <dgm:prSet phldrT="[Text]" custT="1"/>
      <dgm:spPr>
        <a:solidFill>
          <a:schemeClr val="accent3">
            <a:lumMod val="40000"/>
            <a:lumOff val="60000"/>
          </a:schemeClr>
        </a:solidFill>
        <a:scene3d>
          <a:camera prst="orthographicFront"/>
          <a:lightRig rig="threePt" dir="t"/>
        </a:scene3d>
        <a:sp3d>
          <a:bevelT/>
        </a:sp3d>
      </dgm:spPr>
      <dgm:t>
        <a:bodyPr/>
        <a:lstStyle/>
        <a:p>
          <a:r>
            <a:rPr lang="en-CA" sz="1200" b="1" dirty="0" smtClean="0">
              <a:solidFill>
                <a:srgbClr val="000000"/>
              </a:solidFill>
            </a:rPr>
            <a:t>UK North Sea Business Unit</a:t>
          </a:r>
          <a:endParaRPr lang="en-CA" sz="1200" b="1" dirty="0">
            <a:solidFill>
              <a:srgbClr val="000000"/>
            </a:solidFill>
          </a:endParaRPr>
        </a:p>
      </dgm:t>
    </dgm:pt>
    <dgm:pt modelId="{F32E1C8B-F82F-44E8-9291-CED2B3DE70D2}" type="parTrans" cxnId="{FF4C1969-B084-4375-910B-9E7F1B7A0730}">
      <dgm:prSet/>
      <dgm:spPr/>
      <dgm:t>
        <a:bodyPr/>
        <a:lstStyle/>
        <a:p>
          <a:endParaRPr lang="en-CA"/>
        </a:p>
      </dgm:t>
    </dgm:pt>
    <dgm:pt modelId="{6C35E302-37FB-4C9D-88A6-8EE2CBD9618D}" type="sibTrans" cxnId="{FF4C1969-B084-4375-910B-9E7F1B7A0730}">
      <dgm:prSet/>
      <dgm:spPr/>
      <dgm:t>
        <a:bodyPr/>
        <a:lstStyle/>
        <a:p>
          <a:endParaRPr lang="en-CA"/>
        </a:p>
      </dgm:t>
    </dgm:pt>
    <dgm:pt modelId="{9CBC5F53-5FBE-4815-9330-C36590812C4B}" type="pres">
      <dgm:prSet presAssocID="{77ED46C2-2D73-46FC-8551-63DD7A0EC7F9}" presName="Name0" presStyleCnt="0">
        <dgm:presLayoutVars>
          <dgm:dir/>
          <dgm:animLvl val="lvl"/>
          <dgm:resizeHandles val="exact"/>
        </dgm:presLayoutVars>
      </dgm:prSet>
      <dgm:spPr/>
    </dgm:pt>
    <dgm:pt modelId="{D11DFBBD-5BEB-40E7-AC72-EF294A20668F}" type="pres">
      <dgm:prSet presAssocID="{6C4C175B-9CCF-49C9-96B0-00E0D3FA0A59}" presName="parTxOnly" presStyleLbl="node1" presStyleIdx="0" presStyleCnt="5">
        <dgm:presLayoutVars>
          <dgm:chMax val="0"/>
          <dgm:chPref val="0"/>
          <dgm:bulletEnabled val="1"/>
        </dgm:presLayoutVars>
      </dgm:prSet>
      <dgm:spPr/>
      <dgm:t>
        <a:bodyPr/>
        <a:lstStyle/>
        <a:p>
          <a:endParaRPr lang="en-CA"/>
        </a:p>
      </dgm:t>
    </dgm:pt>
    <dgm:pt modelId="{7CB2B3C8-2FF1-411C-A29F-147934C24626}" type="pres">
      <dgm:prSet presAssocID="{D664F6A2-F97F-43A5-9802-BCDF254DD987}" presName="parTxOnlySpace" presStyleCnt="0"/>
      <dgm:spPr/>
    </dgm:pt>
    <dgm:pt modelId="{D2D00776-8E2C-433A-97DC-50295D067D7A}" type="pres">
      <dgm:prSet presAssocID="{F3427EDB-5B35-4939-9CD3-99497A173909}" presName="parTxOnly" presStyleLbl="node1" presStyleIdx="1" presStyleCnt="5" custLinFactNeighborX="-5456">
        <dgm:presLayoutVars>
          <dgm:chMax val="0"/>
          <dgm:chPref val="0"/>
          <dgm:bulletEnabled val="1"/>
        </dgm:presLayoutVars>
      </dgm:prSet>
      <dgm:spPr/>
      <dgm:t>
        <a:bodyPr/>
        <a:lstStyle/>
        <a:p>
          <a:endParaRPr lang="en-CA"/>
        </a:p>
      </dgm:t>
    </dgm:pt>
    <dgm:pt modelId="{CB917815-CD3C-45CB-B31B-03F80DD4D41F}" type="pres">
      <dgm:prSet presAssocID="{6C35E302-37FB-4C9D-88A6-8EE2CBD9618D}" presName="parTxOnlySpace" presStyleCnt="0"/>
      <dgm:spPr/>
    </dgm:pt>
    <dgm:pt modelId="{8F3C830C-FE25-43A3-8430-4246867E4BE5}" type="pres">
      <dgm:prSet presAssocID="{763D6B63-74B1-48D8-B7B7-F8FDB89E9982}" presName="parTxOnly" presStyleLbl="node1" presStyleIdx="2" presStyleCnt="5" custLinFactNeighborX="0">
        <dgm:presLayoutVars>
          <dgm:chMax val="0"/>
          <dgm:chPref val="0"/>
          <dgm:bulletEnabled val="1"/>
        </dgm:presLayoutVars>
      </dgm:prSet>
      <dgm:spPr/>
      <dgm:t>
        <a:bodyPr/>
        <a:lstStyle/>
        <a:p>
          <a:endParaRPr lang="en-CA"/>
        </a:p>
      </dgm:t>
    </dgm:pt>
    <dgm:pt modelId="{AC58DD1F-E48C-4F00-A6BA-A24FE1420BA3}" type="pres">
      <dgm:prSet presAssocID="{EEC8D8AC-6149-4CDE-8FAA-01F0CB44F53C}" presName="parTxOnlySpace" presStyleCnt="0"/>
      <dgm:spPr/>
    </dgm:pt>
    <dgm:pt modelId="{1D50A8A9-DA7D-47C1-8ACB-5ACA8833804F}" type="pres">
      <dgm:prSet presAssocID="{E5E81F2A-868F-4D65-960F-8E22BC1EDE12}" presName="parTxOnly" presStyleLbl="node1" presStyleIdx="3" presStyleCnt="5" custLinFactNeighborX="16359">
        <dgm:presLayoutVars>
          <dgm:chMax val="0"/>
          <dgm:chPref val="0"/>
          <dgm:bulletEnabled val="1"/>
        </dgm:presLayoutVars>
      </dgm:prSet>
      <dgm:spPr/>
      <dgm:t>
        <a:bodyPr/>
        <a:lstStyle/>
        <a:p>
          <a:endParaRPr lang="en-CA"/>
        </a:p>
      </dgm:t>
    </dgm:pt>
    <dgm:pt modelId="{36B32F39-235B-4684-87FB-1948EA43CA3F}" type="pres">
      <dgm:prSet presAssocID="{475BCD93-1827-4A31-8270-77ED9E585162}" presName="parTxOnlySpace" presStyleCnt="0"/>
      <dgm:spPr/>
    </dgm:pt>
    <dgm:pt modelId="{F14A7874-873B-426D-B10D-08D45F2CAE49}" type="pres">
      <dgm:prSet presAssocID="{737EE1A8-C2C4-4A6A-BD6C-CC4758492349}" presName="parTxOnly" presStyleLbl="node1" presStyleIdx="4" presStyleCnt="5">
        <dgm:presLayoutVars>
          <dgm:chMax val="0"/>
          <dgm:chPref val="0"/>
          <dgm:bulletEnabled val="1"/>
        </dgm:presLayoutVars>
      </dgm:prSet>
      <dgm:spPr/>
      <dgm:t>
        <a:bodyPr/>
        <a:lstStyle/>
        <a:p>
          <a:endParaRPr lang="en-CA"/>
        </a:p>
      </dgm:t>
    </dgm:pt>
  </dgm:ptLst>
  <dgm:cxnLst>
    <dgm:cxn modelId="{49868C46-3E13-4174-9509-20774EE86EF0}" srcId="{77ED46C2-2D73-46FC-8551-63DD7A0EC7F9}" destId="{E5E81F2A-868F-4D65-960F-8E22BC1EDE12}" srcOrd="3" destOrd="0" parTransId="{70AC8AEB-65C2-4314-918E-0B9D5BB03943}" sibTransId="{475BCD93-1827-4A31-8270-77ED9E585162}"/>
    <dgm:cxn modelId="{2B2AEF71-663E-4661-B4DA-F98E887241D4}" srcId="{77ED46C2-2D73-46FC-8551-63DD7A0EC7F9}" destId="{763D6B63-74B1-48D8-B7B7-F8FDB89E9982}" srcOrd="2" destOrd="0" parTransId="{EF1FEA6F-F786-431D-9BB0-88869DCE20B4}" sibTransId="{EEC8D8AC-6149-4CDE-8FAA-01F0CB44F53C}"/>
    <dgm:cxn modelId="{CA362028-B530-46AA-9E17-E9736C87FE94}" type="presOf" srcId="{737EE1A8-C2C4-4A6A-BD6C-CC4758492349}" destId="{F14A7874-873B-426D-B10D-08D45F2CAE49}" srcOrd="0" destOrd="0" presId="urn:microsoft.com/office/officeart/2005/8/layout/chevron1"/>
    <dgm:cxn modelId="{89840E83-7C7C-4B6A-81BF-63F891797F5E}" type="presOf" srcId="{E5E81F2A-868F-4D65-960F-8E22BC1EDE12}" destId="{1D50A8A9-DA7D-47C1-8ACB-5ACA8833804F}" srcOrd="0" destOrd="0" presId="urn:microsoft.com/office/officeart/2005/8/layout/chevron1"/>
    <dgm:cxn modelId="{FF4C1969-B084-4375-910B-9E7F1B7A0730}" srcId="{77ED46C2-2D73-46FC-8551-63DD7A0EC7F9}" destId="{F3427EDB-5B35-4939-9CD3-99497A173909}" srcOrd="1" destOrd="0" parTransId="{F32E1C8B-F82F-44E8-9291-CED2B3DE70D2}" sibTransId="{6C35E302-37FB-4C9D-88A6-8EE2CBD9618D}"/>
    <dgm:cxn modelId="{0BB2ABCB-DB45-4C23-A4F2-05A214BEDA52}" type="presOf" srcId="{6C4C175B-9CCF-49C9-96B0-00E0D3FA0A59}" destId="{D11DFBBD-5BEB-40E7-AC72-EF294A20668F}" srcOrd="0" destOrd="0" presId="urn:microsoft.com/office/officeart/2005/8/layout/chevron1"/>
    <dgm:cxn modelId="{814F79C8-F9AF-4A4A-A89D-029A9B3097BD}" srcId="{77ED46C2-2D73-46FC-8551-63DD7A0EC7F9}" destId="{6C4C175B-9CCF-49C9-96B0-00E0D3FA0A59}" srcOrd="0" destOrd="0" parTransId="{081DC99C-960B-4E8A-948C-BD8036EC07F0}" sibTransId="{D664F6A2-F97F-43A5-9802-BCDF254DD987}"/>
    <dgm:cxn modelId="{3711526E-509E-4F19-B961-AC4C7CD7E9E6}" type="presOf" srcId="{F3427EDB-5B35-4939-9CD3-99497A173909}" destId="{D2D00776-8E2C-433A-97DC-50295D067D7A}" srcOrd="0" destOrd="0" presId="urn:microsoft.com/office/officeart/2005/8/layout/chevron1"/>
    <dgm:cxn modelId="{79675F8F-1B5E-44FC-B9E2-A2D48B4B3295}" type="presOf" srcId="{763D6B63-74B1-48D8-B7B7-F8FDB89E9982}" destId="{8F3C830C-FE25-43A3-8430-4246867E4BE5}" srcOrd="0" destOrd="0" presId="urn:microsoft.com/office/officeart/2005/8/layout/chevron1"/>
    <dgm:cxn modelId="{D98C9006-8941-4014-BE42-B57B4CA83983}" type="presOf" srcId="{77ED46C2-2D73-46FC-8551-63DD7A0EC7F9}" destId="{9CBC5F53-5FBE-4815-9330-C36590812C4B}" srcOrd="0" destOrd="0" presId="urn:microsoft.com/office/officeart/2005/8/layout/chevron1"/>
    <dgm:cxn modelId="{5291FE79-CB33-4D00-AED5-6528A95FA79D}" srcId="{77ED46C2-2D73-46FC-8551-63DD7A0EC7F9}" destId="{737EE1A8-C2C4-4A6A-BD6C-CC4758492349}" srcOrd="4" destOrd="0" parTransId="{58717E63-4D3D-4886-8709-C47EDFD4E70E}" sibTransId="{DC37D0EC-7219-4922-8F38-B0945A7F05D8}"/>
    <dgm:cxn modelId="{17322AF3-AFCF-4436-86E1-A676F6E5788D}" type="presParOf" srcId="{9CBC5F53-5FBE-4815-9330-C36590812C4B}" destId="{D11DFBBD-5BEB-40E7-AC72-EF294A20668F}" srcOrd="0" destOrd="0" presId="urn:microsoft.com/office/officeart/2005/8/layout/chevron1"/>
    <dgm:cxn modelId="{A9B68C7F-2AAD-4CBB-8D57-E69D1A2E21D5}" type="presParOf" srcId="{9CBC5F53-5FBE-4815-9330-C36590812C4B}" destId="{7CB2B3C8-2FF1-411C-A29F-147934C24626}" srcOrd="1" destOrd="0" presId="urn:microsoft.com/office/officeart/2005/8/layout/chevron1"/>
    <dgm:cxn modelId="{3F5D4F89-909F-4B42-A569-B1D86A9C7A77}" type="presParOf" srcId="{9CBC5F53-5FBE-4815-9330-C36590812C4B}" destId="{D2D00776-8E2C-433A-97DC-50295D067D7A}" srcOrd="2" destOrd="0" presId="urn:microsoft.com/office/officeart/2005/8/layout/chevron1"/>
    <dgm:cxn modelId="{784F12AE-2162-4172-9123-BBA7923C5C63}" type="presParOf" srcId="{9CBC5F53-5FBE-4815-9330-C36590812C4B}" destId="{CB917815-CD3C-45CB-B31B-03F80DD4D41F}" srcOrd="3" destOrd="0" presId="urn:microsoft.com/office/officeart/2005/8/layout/chevron1"/>
    <dgm:cxn modelId="{69B34D5E-DF7C-47D7-8447-C69C1D16839B}" type="presParOf" srcId="{9CBC5F53-5FBE-4815-9330-C36590812C4B}" destId="{8F3C830C-FE25-43A3-8430-4246867E4BE5}" srcOrd="4" destOrd="0" presId="urn:microsoft.com/office/officeart/2005/8/layout/chevron1"/>
    <dgm:cxn modelId="{DC26C4A9-4AEA-45FA-AB59-04E7770C4A1C}" type="presParOf" srcId="{9CBC5F53-5FBE-4815-9330-C36590812C4B}" destId="{AC58DD1F-E48C-4F00-A6BA-A24FE1420BA3}" srcOrd="5" destOrd="0" presId="urn:microsoft.com/office/officeart/2005/8/layout/chevron1"/>
    <dgm:cxn modelId="{84F76AAA-6B05-4723-8260-F640FD5BE827}" type="presParOf" srcId="{9CBC5F53-5FBE-4815-9330-C36590812C4B}" destId="{1D50A8A9-DA7D-47C1-8ACB-5ACA8833804F}" srcOrd="6" destOrd="0" presId="urn:microsoft.com/office/officeart/2005/8/layout/chevron1"/>
    <dgm:cxn modelId="{0DA8C008-5C63-4A76-B35A-D5826816C22A}" type="presParOf" srcId="{9CBC5F53-5FBE-4815-9330-C36590812C4B}" destId="{36B32F39-235B-4684-87FB-1948EA43CA3F}" srcOrd="7" destOrd="0" presId="urn:microsoft.com/office/officeart/2005/8/layout/chevron1"/>
    <dgm:cxn modelId="{8C919984-1FF9-4EE3-A860-EA9DEBD449D1}" type="presParOf" srcId="{9CBC5F53-5FBE-4815-9330-C36590812C4B}" destId="{F14A7874-873B-426D-B10D-08D45F2CAE49}"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016E936-868A-4097-B687-536C5A9DA853}" type="doc">
      <dgm:prSet loTypeId="urn:microsoft.com/office/officeart/2005/8/layout/cycle4#3" loCatId="cycle" qsTypeId="urn:microsoft.com/office/officeart/2005/8/quickstyle/simple1#4" qsCatId="simple" csTypeId="urn:microsoft.com/office/officeart/2005/8/colors/accent1_2#4" csCatId="accent1" phldr="1"/>
      <dgm:spPr/>
      <dgm:t>
        <a:bodyPr/>
        <a:lstStyle/>
        <a:p>
          <a:endParaRPr lang="en-CA"/>
        </a:p>
      </dgm:t>
    </dgm:pt>
    <dgm:pt modelId="{1535B848-2B32-45B6-9330-6C3781DD5272}">
      <dgm:prSet phldrT="[Text]" custT="1"/>
      <dgm:spPr>
        <a:solidFill>
          <a:srgbClr val="0070C0"/>
        </a:solidFill>
        <a:ln>
          <a:noFill/>
        </a:ln>
        <a:scene3d>
          <a:camera prst="orthographicFront"/>
          <a:lightRig rig="threePt" dir="t"/>
        </a:scene3d>
        <a:sp3d>
          <a:bevelT/>
        </a:sp3d>
      </dgm:spPr>
      <dgm:t>
        <a:bodyPr/>
        <a:lstStyle/>
        <a:p>
          <a:r>
            <a:rPr lang="en-CA" sz="1800" b="1" dirty="0" smtClean="0">
              <a:solidFill>
                <a:schemeClr val="bg1"/>
              </a:solidFill>
            </a:rPr>
            <a:t>Q1:</a:t>
          </a:r>
        </a:p>
        <a:p>
          <a:r>
            <a:rPr lang="en-CA" sz="1600" b="1" dirty="0" smtClean="0">
              <a:solidFill>
                <a:schemeClr val="bg1"/>
              </a:solidFill>
            </a:rPr>
            <a:t>Strategy Review and Update</a:t>
          </a:r>
          <a:endParaRPr lang="en-CA" sz="1600" b="1" dirty="0">
            <a:solidFill>
              <a:schemeClr val="bg1"/>
            </a:solidFill>
          </a:endParaRPr>
        </a:p>
      </dgm:t>
    </dgm:pt>
    <dgm:pt modelId="{2F4623B4-2C34-4F39-82C3-FB501085F4FA}" type="parTrans" cxnId="{2062E48A-C6DF-48BB-8D33-C13FF4D6C655}">
      <dgm:prSet/>
      <dgm:spPr/>
      <dgm:t>
        <a:bodyPr/>
        <a:lstStyle/>
        <a:p>
          <a:endParaRPr lang="en-CA"/>
        </a:p>
      </dgm:t>
    </dgm:pt>
    <dgm:pt modelId="{84D49188-51AF-4C2F-9615-76AEB40BE9CE}" type="sibTrans" cxnId="{2062E48A-C6DF-48BB-8D33-C13FF4D6C655}">
      <dgm:prSet/>
      <dgm:spPr/>
      <dgm:t>
        <a:bodyPr/>
        <a:lstStyle/>
        <a:p>
          <a:endParaRPr lang="en-CA"/>
        </a:p>
      </dgm:t>
    </dgm:pt>
    <dgm:pt modelId="{A0782E36-CAB4-4199-8B37-64A0DC34ACC2}">
      <dgm:prSet phldrT="[Text]" custT="1"/>
      <dgm:spPr>
        <a:ln>
          <a:solidFill>
            <a:srgbClr val="0070C0"/>
          </a:solidFill>
        </a:ln>
      </dgm:spPr>
      <dgm:t>
        <a:bodyPr/>
        <a:lstStyle/>
        <a:p>
          <a:r>
            <a:rPr lang="en-CA" sz="1200" b="0" dirty="0" smtClean="0">
              <a:solidFill>
                <a:schemeClr val="tx1"/>
              </a:solidFill>
            </a:rPr>
            <a:t>Annual strategy review, basin positioning, operating environment</a:t>
          </a:r>
          <a:endParaRPr lang="en-CA" sz="1200" b="0" dirty="0">
            <a:solidFill>
              <a:schemeClr val="tx1"/>
            </a:solidFill>
          </a:endParaRPr>
        </a:p>
      </dgm:t>
    </dgm:pt>
    <dgm:pt modelId="{B1F70898-1563-4D36-B9B2-F7A605342ED1}" type="parTrans" cxnId="{2D557D8C-1C2C-4539-9B45-EEC83051DAF3}">
      <dgm:prSet/>
      <dgm:spPr/>
      <dgm:t>
        <a:bodyPr/>
        <a:lstStyle/>
        <a:p>
          <a:endParaRPr lang="en-CA"/>
        </a:p>
      </dgm:t>
    </dgm:pt>
    <dgm:pt modelId="{C8210819-215E-462D-97A3-75DFB527DB9B}" type="sibTrans" cxnId="{2D557D8C-1C2C-4539-9B45-EEC83051DAF3}">
      <dgm:prSet/>
      <dgm:spPr/>
      <dgm:t>
        <a:bodyPr/>
        <a:lstStyle/>
        <a:p>
          <a:endParaRPr lang="en-CA"/>
        </a:p>
      </dgm:t>
    </dgm:pt>
    <dgm:pt modelId="{533B7DA2-DE7D-4162-BEC5-A8381FC42443}">
      <dgm:prSet phldrT="[Text]" custT="1"/>
      <dgm:spPr>
        <a:solidFill>
          <a:srgbClr val="00B050"/>
        </a:solidFill>
        <a:ln>
          <a:noFill/>
        </a:ln>
        <a:scene3d>
          <a:camera prst="orthographicFront"/>
          <a:lightRig rig="threePt" dir="t"/>
        </a:scene3d>
        <a:sp3d>
          <a:bevelT/>
        </a:sp3d>
      </dgm:spPr>
      <dgm:t>
        <a:bodyPr/>
        <a:lstStyle/>
        <a:p>
          <a:r>
            <a:rPr lang="en-CA" sz="1800" b="1" dirty="0" smtClean="0">
              <a:solidFill>
                <a:schemeClr val="tx1"/>
              </a:solidFill>
            </a:rPr>
            <a:t>Q4:</a:t>
          </a:r>
        </a:p>
        <a:p>
          <a:r>
            <a:rPr lang="en-CA" sz="1600" b="1" dirty="0" smtClean="0">
              <a:solidFill>
                <a:schemeClr val="tx1"/>
              </a:solidFill>
            </a:rPr>
            <a:t>Budget Approval</a:t>
          </a:r>
          <a:endParaRPr lang="en-CA" sz="1600" b="1" dirty="0">
            <a:solidFill>
              <a:schemeClr val="tx1"/>
            </a:solidFill>
          </a:endParaRPr>
        </a:p>
      </dgm:t>
    </dgm:pt>
    <dgm:pt modelId="{96F7B6EB-D837-490C-8B3D-F58B644C8A18}" type="parTrans" cxnId="{CA45511F-65FA-457D-8489-4304FE0A6D65}">
      <dgm:prSet/>
      <dgm:spPr/>
      <dgm:t>
        <a:bodyPr/>
        <a:lstStyle/>
        <a:p>
          <a:endParaRPr lang="en-CA"/>
        </a:p>
      </dgm:t>
    </dgm:pt>
    <dgm:pt modelId="{21AC535F-8769-4F93-899C-B9E09B7B6BA6}" type="sibTrans" cxnId="{CA45511F-65FA-457D-8489-4304FE0A6D65}">
      <dgm:prSet/>
      <dgm:spPr/>
      <dgm:t>
        <a:bodyPr/>
        <a:lstStyle/>
        <a:p>
          <a:endParaRPr lang="en-CA"/>
        </a:p>
      </dgm:t>
    </dgm:pt>
    <dgm:pt modelId="{96228CD2-3E00-45C6-B52D-190652B49440}">
      <dgm:prSet phldrT="[Text]" custT="1"/>
      <dgm:spPr>
        <a:ln>
          <a:solidFill>
            <a:srgbClr val="00B050"/>
          </a:solidFill>
        </a:ln>
      </dgm:spPr>
      <dgm:t>
        <a:bodyPr/>
        <a:lstStyle/>
        <a:p>
          <a:r>
            <a:rPr lang="en-CA" sz="1200" b="1" dirty="0" smtClean="0">
              <a:solidFill>
                <a:srgbClr val="C00000"/>
              </a:solidFill>
            </a:rPr>
            <a:t>Budget roll-up and Corporate approval</a:t>
          </a:r>
          <a:endParaRPr lang="en-CA" sz="1200" b="1" dirty="0">
            <a:solidFill>
              <a:srgbClr val="C00000"/>
            </a:solidFill>
          </a:endParaRPr>
        </a:p>
      </dgm:t>
    </dgm:pt>
    <dgm:pt modelId="{9CD99DDE-4313-42FE-A88F-E00C2905223E}" type="parTrans" cxnId="{4C9C27C3-799E-4A0D-A735-9158C949F7F4}">
      <dgm:prSet/>
      <dgm:spPr/>
      <dgm:t>
        <a:bodyPr/>
        <a:lstStyle/>
        <a:p>
          <a:endParaRPr lang="en-CA"/>
        </a:p>
      </dgm:t>
    </dgm:pt>
    <dgm:pt modelId="{FF5118F6-C46F-462D-8845-F426DA902D82}" type="sibTrans" cxnId="{4C9C27C3-799E-4A0D-A735-9158C949F7F4}">
      <dgm:prSet/>
      <dgm:spPr/>
      <dgm:t>
        <a:bodyPr/>
        <a:lstStyle/>
        <a:p>
          <a:endParaRPr lang="en-CA"/>
        </a:p>
      </dgm:t>
    </dgm:pt>
    <dgm:pt modelId="{1222C346-266D-45D6-A0D4-4CCF3B3C00CF}">
      <dgm:prSet phldrT="[Text]" custT="1"/>
      <dgm:spPr>
        <a:solidFill>
          <a:srgbClr val="0070C0"/>
        </a:solidFill>
        <a:scene3d>
          <a:camera prst="orthographicFront"/>
          <a:lightRig rig="threePt" dir="t"/>
        </a:scene3d>
        <a:sp3d>
          <a:bevelT/>
        </a:sp3d>
      </dgm:spPr>
      <dgm:t>
        <a:bodyPr/>
        <a:lstStyle/>
        <a:p>
          <a:r>
            <a:rPr lang="en-CA" sz="1800" b="1" dirty="0" smtClean="0"/>
            <a:t>Q3:  </a:t>
          </a:r>
          <a:r>
            <a:rPr lang="en-CA" sz="1600" b="1" dirty="0" smtClean="0"/>
            <a:t>Budget Preparation</a:t>
          </a:r>
          <a:endParaRPr lang="en-CA" sz="1800" b="1" dirty="0"/>
        </a:p>
      </dgm:t>
    </dgm:pt>
    <dgm:pt modelId="{A67C143F-6768-4EF8-A87D-52F1C8B3B3AE}" type="parTrans" cxnId="{C468C7C4-BAAC-453A-A5AC-9958FD5A2114}">
      <dgm:prSet/>
      <dgm:spPr/>
      <dgm:t>
        <a:bodyPr/>
        <a:lstStyle/>
        <a:p>
          <a:endParaRPr lang="en-CA"/>
        </a:p>
      </dgm:t>
    </dgm:pt>
    <dgm:pt modelId="{28E8874A-7FC8-46BC-B21E-A53C2F7908E5}" type="sibTrans" cxnId="{C468C7C4-BAAC-453A-A5AC-9958FD5A2114}">
      <dgm:prSet/>
      <dgm:spPr/>
      <dgm:t>
        <a:bodyPr/>
        <a:lstStyle/>
        <a:p>
          <a:endParaRPr lang="en-CA"/>
        </a:p>
      </dgm:t>
    </dgm:pt>
    <dgm:pt modelId="{D9A97A60-780F-4F63-B178-2BFF0315BC0F}">
      <dgm:prSet phldrT="[Text]" custT="1"/>
      <dgm:spPr>
        <a:ln>
          <a:solidFill>
            <a:srgbClr val="0070C0"/>
          </a:solidFill>
        </a:ln>
      </dgm:spPr>
      <dgm:t>
        <a:bodyPr/>
        <a:lstStyle/>
        <a:p>
          <a:pPr marL="180975" indent="-180975"/>
          <a:r>
            <a:rPr lang="en-CA" sz="1200" dirty="0" smtClean="0">
              <a:solidFill>
                <a:schemeClr val="tx1"/>
              </a:solidFill>
            </a:rPr>
            <a:t>Corporate input to key planning variables; Business Units prepare capital &amp; operating budgets</a:t>
          </a:r>
          <a:endParaRPr lang="en-CA" sz="1200" dirty="0">
            <a:solidFill>
              <a:schemeClr val="tx1"/>
            </a:solidFill>
          </a:endParaRPr>
        </a:p>
      </dgm:t>
    </dgm:pt>
    <dgm:pt modelId="{44E83A0F-BE60-4F80-A072-4AD74F04258F}" type="parTrans" cxnId="{E7328A6B-A6E4-41EC-9721-1379F25F39A8}">
      <dgm:prSet/>
      <dgm:spPr/>
      <dgm:t>
        <a:bodyPr/>
        <a:lstStyle/>
        <a:p>
          <a:endParaRPr lang="en-CA"/>
        </a:p>
      </dgm:t>
    </dgm:pt>
    <dgm:pt modelId="{ADFB6F3F-FE7C-47E3-B78F-0E15B29812B8}" type="sibTrans" cxnId="{E7328A6B-A6E4-41EC-9721-1379F25F39A8}">
      <dgm:prSet/>
      <dgm:spPr/>
      <dgm:t>
        <a:bodyPr/>
        <a:lstStyle/>
        <a:p>
          <a:endParaRPr lang="en-CA"/>
        </a:p>
      </dgm:t>
    </dgm:pt>
    <dgm:pt modelId="{0481F228-D377-493D-AD54-F2248962E54D}">
      <dgm:prSet phldrT="[Text]" custT="1"/>
      <dgm:spPr>
        <a:solidFill>
          <a:srgbClr val="00B050"/>
        </a:solidFill>
        <a:scene3d>
          <a:camera prst="orthographicFront"/>
          <a:lightRig rig="threePt" dir="t"/>
        </a:scene3d>
        <a:sp3d>
          <a:bevelT/>
        </a:sp3d>
      </dgm:spPr>
      <dgm:t>
        <a:bodyPr/>
        <a:lstStyle/>
        <a:p>
          <a:endParaRPr lang="en-CA" sz="1800" dirty="0" smtClean="0"/>
        </a:p>
        <a:p>
          <a:r>
            <a:rPr lang="en-CA" sz="1800" b="1" dirty="0" smtClean="0">
              <a:solidFill>
                <a:schemeClr val="tx1"/>
              </a:solidFill>
            </a:rPr>
            <a:t>Q2:</a:t>
          </a:r>
        </a:p>
        <a:p>
          <a:r>
            <a:rPr lang="en-CA" sz="1600" b="1" dirty="0" smtClean="0">
              <a:solidFill>
                <a:schemeClr val="tx1"/>
              </a:solidFill>
            </a:rPr>
            <a:t>Planning Approval, Execution Research</a:t>
          </a:r>
          <a:endParaRPr lang="en-CA" sz="1600" b="1" dirty="0">
            <a:solidFill>
              <a:schemeClr val="tx1"/>
            </a:solidFill>
          </a:endParaRPr>
        </a:p>
      </dgm:t>
    </dgm:pt>
    <dgm:pt modelId="{A146A95B-CD5A-40F8-B15A-527E4A15D9E9}" type="parTrans" cxnId="{AD1FECC1-01BA-4686-945E-87D933F38F14}">
      <dgm:prSet/>
      <dgm:spPr/>
      <dgm:t>
        <a:bodyPr/>
        <a:lstStyle/>
        <a:p>
          <a:endParaRPr lang="en-CA"/>
        </a:p>
      </dgm:t>
    </dgm:pt>
    <dgm:pt modelId="{D0E643C0-AFCB-4493-8762-4EF746ADAB09}" type="sibTrans" cxnId="{AD1FECC1-01BA-4686-945E-87D933F38F14}">
      <dgm:prSet/>
      <dgm:spPr/>
      <dgm:t>
        <a:bodyPr/>
        <a:lstStyle/>
        <a:p>
          <a:endParaRPr lang="en-CA"/>
        </a:p>
      </dgm:t>
    </dgm:pt>
    <dgm:pt modelId="{96D20529-19D7-4A16-84D9-8D225F025C07}">
      <dgm:prSet phldrT="[Text]" custT="1"/>
      <dgm:spPr>
        <a:ln>
          <a:solidFill>
            <a:srgbClr val="00B050"/>
          </a:solidFill>
        </a:ln>
      </dgm:spPr>
      <dgm:t>
        <a:bodyPr/>
        <a:lstStyle/>
        <a:p>
          <a:r>
            <a:rPr lang="en-CA" sz="1200" dirty="0" smtClean="0">
              <a:solidFill>
                <a:schemeClr val="tx1"/>
              </a:solidFill>
            </a:rPr>
            <a:t>Board Approval</a:t>
          </a:r>
          <a:endParaRPr lang="en-CA" sz="1200" dirty="0">
            <a:solidFill>
              <a:schemeClr val="tx1"/>
            </a:solidFill>
          </a:endParaRPr>
        </a:p>
      </dgm:t>
    </dgm:pt>
    <dgm:pt modelId="{098AB212-03E1-4644-B8F8-D5416329D9C3}" type="parTrans" cxnId="{9195C77B-3DFD-4FFB-BB22-AE9CAA695D5C}">
      <dgm:prSet/>
      <dgm:spPr/>
      <dgm:t>
        <a:bodyPr/>
        <a:lstStyle/>
        <a:p>
          <a:endParaRPr lang="en-CA"/>
        </a:p>
      </dgm:t>
    </dgm:pt>
    <dgm:pt modelId="{B065DF3D-FB57-470B-B163-A80F2A3F1C46}" type="sibTrans" cxnId="{9195C77B-3DFD-4FFB-BB22-AE9CAA695D5C}">
      <dgm:prSet/>
      <dgm:spPr/>
      <dgm:t>
        <a:bodyPr/>
        <a:lstStyle/>
        <a:p>
          <a:endParaRPr lang="en-CA"/>
        </a:p>
      </dgm:t>
    </dgm:pt>
    <dgm:pt modelId="{11CF6339-3096-4DA1-860A-2401834B9EC7}">
      <dgm:prSet phldrT="[Text]" custT="1"/>
      <dgm:spPr>
        <a:ln>
          <a:solidFill>
            <a:srgbClr val="00B050"/>
          </a:solidFill>
        </a:ln>
      </dgm:spPr>
      <dgm:t>
        <a:bodyPr/>
        <a:lstStyle/>
        <a:p>
          <a:r>
            <a:rPr lang="en-CA" sz="1200" b="1" dirty="0" smtClean="0">
              <a:solidFill>
                <a:srgbClr val="C00000"/>
              </a:solidFill>
            </a:rPr>
            <a:t>Board approval of budget</a:t>
          </a:r>
          <a:endParaRPr lang="en-CA" sz="1200" b="1" dirty="0">
            <a:solidFill>
              <a:srgbClr val="C00000"/>
            </a:solidFill>
          </a:endParaRPr>
        </a:p>
      </dgm:t>
    </dgm:pt>
    <dgm:pt modelId="{69A93AC8-2DB5-44F1-A51C-DB74D3095BFF}" type="parTrans" cxnId="{5A6484F4-4C43-4F15-B1A7-431561191E97}">
      <dgm:prSet/>
      <dgm:spPr/>
      <dgm:t>
        <a:bodyPr/>
        <a:lstStyle/>
        <a:p>
          <a:endParaRPr lang="en-CA"/>
        </a:p>
      </dgm:t>
    </dgm:pt>
    <dgm:pt modelId="{CBDCF600-8FA6-46A5-A595-E2A094155AC0}" type="sibTrans" cxnId="{5A6484F4-4C43-4F15-B1A7-431561191E97}">
      <dgm:prSet/>
      <dgm:spPr/>
      <dgm:t>
        <a:bodyPr/>
        <a:lstStyle/>
        <a:p>
          <a:endParaRPr lang="en-CA"/>
        </a:p>
      </dgm:t>
    </dgm:pt>
    <dgm:pt modelId="{7EB0D752-98D6-4C6F-B5E9-B026F9AD3AD9}">
      <dgm:prSet phldrT="[Text]" custT="1"/>
      <dgm:spPr>
        <a:ln>
          <a:solidFill>
            <a:srgbClr val="00B050"/>
          </a:solidFill>
        </a:ln>
      </dgm:spPr>
      <dgm:t>
        <a:bodyPr/>
        <a:lstStyle/>
        <a:p>
          <a:r>
            <a:rPr lang="en-CA" sz="1200" b="1" dirty="0" smtClean="0">
              <a:solidFill>
                <a:srgbClr val="C00000"/>
              </a:solidFill>
            </a:rPr>
            <a:t>Allocation of investment capital to approved projects</a:t>
          </a:r>
          <a:endParaRPr lang="en-CA" sz="1200" b="1" dirty="0">
            <a:solidFill>
              <a:srgbClr val="C00000"/>
            </a:solidFill>
          </a:endParaRPr>
        </a:p>
      </dgm:t>
    </dgm:pt>
    <dgm:pt modelId="{001059D9-90F4-42F2-9EB7-A0F7AAB83222}" type="parTrans" cxnId="{13E93297-47DC-4370-B287-D7BE904B60D5}">
      <dgm:prSet/>
      <dgm:spPr/>
      <dgm:t>
        <a:bodyPr/>
        <a:lstStyle/>
        <a:p>
          <a:endParaRPr lang="en-CA"/>
        </a:p>
      </dgm:t>
    </dgm:pt>
    <dgm:pt modelId="{6172CF43-6633-4F09-832A-541929806E3F}" type="sibTrans" cxnId="{13E93297-47DC-4370-B287-D7BE904B60D5}">
      <dgm:prSet/>
      <dgm:spPr/>
      <dgm:t>
        <a:bodyPr/>
        <a:lstStyle/>
        <a:p>
          <a:endParaRPr lang="en-CA"/>
        </a:p>
      </dgm:t>
    </dgm:pt>
    <dgm:pt modelId="{48AD8ABD-522E-46C1-B09E-C8C0C6C83BAB}">
      <dgm:prSet phldrT="[Text]" custT="1"/>
      <dgm:spPr>
        <a:ln>
          <a:solidFill>
            <a:srgbClr val="0070C0"/>
          </a:solidFill>
        </a:ln>
      </dgm:spPr>
      <dgm:t>
        <a:bodyPr/>
        <a:lstStyle/>
        <a:p>
          <a:pPr marL="180975" indent="-180975"/>
          <a:r>
            <a:rPr lang="en-CA" sz="1200" dirty="0" smtClean="0">
              <a:solidFill>
                <a:schemeClr val="tx1"/>
              </a:solidFill>
            </a:rPr>
            <a:t>Update 5-year plan</a:t>
          </a:r>
          <a:endParaRPr lang="en-CA" sz="1200" dirty="0">
            <a:solidFill>
              <a:schemeClr val="tx1"/>
            </a:solidFill>
          </a:endParaRPr>
        </a:p>
      </dgm:t>
    </dgm:pt>
    <dgm:pt modelId="{280E12FA-B396-4068-A096-A25C5A094AFC}" type="parTrans" cxnId="{AA9B699A-C727-4637-A265-777707C7866E}">
      <dgm:prSet/>
      <dgm:spPr/>
      <dgm:t>
        <a:bodyPr/>
        <a:lstStyle/>
        <a:p>
          <a:endParaRPr lang="en-CA"/>
        </a:p>
      </dgm:t>
    </dgm:pt>
    <dgm:pt modelId="{41B7CBD4-9B45-4D01-B8AF-0A86A2A1396A}" type="sibTrans" cxnId="{AA9B699A-C727-4637-A265-777707C7866E}">
      <dgm:prSet/>
      <dgm:spPr/>
      <dgm:t>
        <a:bodyPr/>
        <a:lstStyle/>
        <a:p>
          <a:endParaRPr lang="en-CA"/>
        </a:p>
      </dgm:t>
    </dgm:pt>
    <dgm:pt modelId="{49E6881C-E061-4C4B-8AFB-AE147802F515}">
      <dgm:prSet phldrT="[Text]" custT="1"/>
      <dgm:spPr>
        <a:ln>
          <a:solidFill>
            <a:srgbClr val="0070C0"/>
          </a:solidFill>
        </a:ln>
      </dgm:spPr>
      <dgm:t>
        <a:bodyPr/>
        <a:lstStyle/>
        <a:p>
          <a:r>
            <a:rPr lang="en-CA" sz="1200" b="0" dirty="0" smtClean="0">
              <a:solidFill>
                <a:schemeClr val="tx1"/>
              </a:solidFill>
            </a:rPr>
            <a:t>Long range plan update</a:t>
          </a:r>
          <a:endParaRPr lang="en-CA" sz="1200" b="0" dirty="0">
            <a:solidFill>
              <a:schemeClr val="tx1"/>
            </a:solidFill>
          </a:endParaRPr>
        </a:p>
      </dgm:t>
    </dgm:pt>
    <dgm:pt modelId="{BFAE4644-4D73-42CD-A0CE-F2B8D6842C89}" type="parTrans" cxnId="{E42A1E96-2A0C-40F5-A55F-BD7DEC799F23}">
      <dgm:prSet/>
      <dgm:spPr/>
      <dgm:t>
        <a:bodyPr/>
        <a:lstStyle/>
        <a:p>
          <a:endParaRPr lang="en-CA"/>
        </a:p>
      </dgm:t>
    </dgm:pt>
    <dgm:pt modelId="{9E8EBF75-4882-47F2-BACF-F0C187CE8834}" type="sibTrans" cxnId="{E42A1E96-2A0C-40F5-A55F-BD7DEC799F23}">
      <dgm:prSet/>
      <dgm:spPr/>
      <dgm:t>
        <a:bodyPr/>
        <a:lstStyle/>
        <a:p>
          <a:endParaRPr lang="en-CA"/>
        </a:p>
      </dgm:t>
    </dgm:pt>
    <dgm:pt modelId="{3E8A6017-85D0-49F9-911D-EA916478A7D8}">
      <dgm:prSet phldrT="[Text]" custT="1"/>
      <dgm:spPr>
        <a:ln>
          <a:solidFill>
            <a:srgbClr val="00B050"/>
          </a:solidFill>
        </a:ln>
      </dgm:spPr>
      <dgm:t>
        <a:bodyPr/>
        <a:lstStyle/>
        <a:p>
          <a:r>
            <a:rPr lang="en-CA" sz="1200" dirty="0" smtClean="0">
              <a:solidFill>
                <a:schemeClr val="tx1"/>
              </a:solidFill>
            </a:rPr>
            <a:t>Special projects analysis, new business lines, research stemming from strategy review</a:t>
          </a:r>
          <a:endParaRPr lang="en-CA" sz="1200" dirty="0">
            <a:solidFill>
              <a:schemeClr val="tx1"/>
            </a:solidFill>
          </a:endParaRPr>
        </a:p>
      </dgm:t>
    </dgm:pt>
    <dgm:pt modelId="{60B3C4BB-6678-4C65-A66A-F8739932878D}" type="parTrans" cxnId="{9ABCCB66-FEA5-45A4-87B1-8E417E2D48E8}">
      <dgm:prSet/>
      <dgm:spPr/>
      <dgm:t>
        <a:bodyPr/>
        <a:lstStyle/>
        <a:p>
          <a:endParaRPr lang="en-US"/>
        </a:p>
      </dgm:t>
    </dgm:pt>
    <dgm:pt modelId="{FC8EA6CE-47B2-4A3A-85E0-0C3742DA2514}" type="sibTrans" cxnId="{9ABCCB66-FEA5-45A4-87B1-8E417E2D48E8}">
      <dgm:prSet/>
      <dgm:spPr/>
      <dgm:t>
        <a:bodyPr/>
        <a:lstStyle/>
        <a:p>
          <a:endParaRPr lang="en-US"/>
        </a:p>
      </dgm:t>
    </dgm:pt>
    <dgm:pt modelId="{0D17A258-9599-4622-8CE6-78D46194B071}" type="pres">
      <dgm:prSet presAssocID="{3016E936-868A-4097-B687-536C5A9DA853}" presName="cycleMatrixDiagram" presStyleCnt="0">
        <dgm:presLayoutVars>
          <dgm:chMax val="1"/>
          <dgm:dir/>
          <dgm:animLvl val="lvl"/>
          <dgm:resizeHandles val="exact"/>
        </dgm:presLayoutVars>
      </dgm:prSet>
      <dgm:spPr/>
      <dgm:t>
        <a:bodyPr/>
        <a:lstStyle/>
        <a:p>
          <a:endParaRPr lang="en-CA"/>
        </a:p>
      </dgm:t>
    </dgm:pt>
    <dgm:pt modelId="{A2BADC88-C387-4BCE-98B9-C33159E3BC2F}" type="pres">
      <dgm:prSet presAssocID="{3016E936-868A-4097-B687-536C5A9DA853}" presName="children" presStyleCnt="0"/>
      <dgm:spPr/>
    </dgm:pt>
    <dgm:pt modelId="{31B27AAF-9AF2-4D4D-B7FE-6896FEB932D3}" type="pres">
      <dgm:prSet presAssocID="{3016E936-868A-4097-B687-536C5A9DA853}" presName="child1group" presStyleCnt="0"/>
      <dgm:spPr/>
    </dgm:pt>
    <dgm:pt modelId="{7E684032-F988-4C5B-BE74-87C9096BF07C}" type="pres">
      <dgm:prSet presAssocID="{3016E936-868A-4097-B687-536C5A9DA853}" presName="child1" presStyleLbl="bgAcc1" presStyleIdx="0" presStyleCnt="4"/>
      <dgm:spPr/>
      <dgm:t>
        <a:bodyPr/>
        <a:lstStyle/>
        <a:p>
          <a:endParaRPr lang="en-CA"/>
        </a:p>
      </dgm:t>
    </dgm:pt>
    <dgm:pt modelId="{7B21E357-C38A-4662-B5C1-8465578A3C7B}" type="pres">
      <dgm:prSet presAssocID="{3016E936-868A-4097-B687-536C5A9DA853}" presName="child1Text" presStyleLbl="bgAcc1" presStyleIdx="0" presStyleCnt="4">
        <dgm:presLayoutVars>
          <dgm:bulletEnabled val="1"/>
        </dgm:presLayoutVars>
      </dgm:prSet>
      <dgm:spPr/>
      <dgm:t>
        <a:bodyPr/>
        <a:lstStyle/>
        <a:p>
          <a:endParaRPr lang="en-CA"/>
        </a:p>
      </dgm:t>
    </dgm:pt>
    <dgm:pt modelId="{6E28F327-14A5-4103-89F6-8944E453A42B}" type="pres">
      <dgm:prSet presAssocID="{3016E936-868A-4097-B687-536C5A9DA853}" presName="child2group" presStyleCnt="0"/>
      <dgm:spPr/>
    </dgm:pt>
    <dgm:pt modelId="{68318181-08BF-4D9C-97B3-0829A4090370}" type="pres">
      <dgm:prSet presAssocID="{3016E936-868A-4097-B687-536C5A9DA853}" presName="child2" presStyleLbl="bgAcc1" presStyleIdx="1" presStyleCnt="4" custLinFactNeighborX="6857"/>
      <dgm:spPr/>
      <dgm:t>
        <a:bodyPr/>
        <a:lstStyle/>
        <a:p>
          <a:endParaRPr lang="en-CA"/>
        </a:p>
      </dgm:t>
    </dgm:pt>
    <dgm:pt modelId="{38D420A0-D2BF-4808-8B55-0B9F98F809B6}" type="pres">
      <dgm:prSet presAssocID="{3016E936-868A-4097-B687-536C5A9DA853}" presName="child2Text" presStyleLbl="bgAcc1" presStyleIdx="1" presStyleCnt="4">
        <dgm:presLayoutVars>
          <dgm:bulletEnabled val="1"/>
        </dgm:presLayoutVars>
      </dgm:prSet>
      <dgm:spPr/>
      <dgm:t>
        <a:bodyPr/>
        <a:lstStyle/>
        <a:p>
          <a:endParaRPr lang="en-CA"/>
        </a:p>
      </dgm:t>
    </dgm:pt>
    <dgm:pt modelId="{1DDF87D3-62FE-48E0-AFE0-60EE1FE0B696}" type="pres">
      <dgm:prSet presAssocID="{3016E936-868A-4097-B687-536C5A9DA853}" presName="child3group" presStyleCnt="0"/>
      <dgm:spPr/>
    </dgm:pt>
    <dgm:pt modelId="{030EFA3F-887D-4DA4-8BA6-6A9972688BB8}" type="pres">
      <dgm:prSet presAssocID="{3016E936-868A-4097-B687-536C5A9DA853}" presName="child3" presStyleLbl="bgAcc1" presStyleIdx="2" presStyleCnt="4" custLinFactNeighborX="8065"/>
      <dgm:spPr/>
      <dgm:t>
        <a:bodyPr/>
        <a:lstStyle/>
        <a:p>
          <a:endParaRPr lang="en-CA"/>
        </a:p>
      </dgm:t>
    </dgm:pt>
    <dgm:pt modelId="{052B9240-812A-4B34-BB76-32805A92B676}" type="pres">
      <dgm:prSet presAssocID="{3016E936-868A-4097-B687-536C5A9DA853}" presName="child3Text" presStyleLbl="bgAcc1" presStyleIdx="2" presStyleCnt="4">
        <dgm:presLayoutVars>
          <dgm:bulletEnabled val="1"/>
        </dgm:presLayoutVars>
      </dgm:prSet>
      <dgm:spPr/>
      <dgm:t>
        <a:bodyPr/>
        <a:lstStyle/>
        <a:p>
          <a:endParaRPr lang="en-CA"/>
        </a:p>
      </dgm:t>
    </dgm:pt>
    <dgm:pt modelId="{8A3C4E7B-815D-4E75-B861-FB70C8EDA56C}" type="pres">
      <dgm:prSet presAssocID="{3016E936-868A-4097-B687-536C5A9DA853}" presName="child4group" presStyleCnt="0"/>
      <dgm:spPr/>
    </dgm:pt>
    <dgm:pt modelId="{9920B143-A3F5-458B-AAA5-7218FA4A583D}" type="pres">
      <dgm:prSet presAssocID="{3016E936-868A-4097-B687-536C5A9DA853}" presName="child4" presStyleLbl="bgAcc1" presStyleIdx="3" presStyleCnt="4"/>
      <dgm:spPr/>
      <dgm:t>
        <a:bodyPr/>
        <a:lstStyle/>
        <a:p>
          <a:endParaRPr lang="en-CA"/>
        </a:p>
      </dgm:t>
    </dgm:pt>
    <dgm:pt modelId="{7A040BD3-58D2-41DE-BBF8-E0C96066A13D}" type="pres">
      <dgm:prSet presAssocID="{3016E936-868A-4097-B687-536C5A9DA853}" presName="child4Text" presStyleLbl="bgAcc1" presStyleIdx="3" presStyleCnt="4">
        <dgm:presLayoutVars>
          <dgm:bulletEnabled val="1"/>
        </dgm:presLayoutVars>
      </dgm:prSet>
      <dgm:spPr/>
      <dgm:t>
        <a:bodyPr/>
        <a:lstStyle/>
        <a:p>
          <a:endParaRPr lang="en-CA"/>
        </a:p>
      </dgm:t>
    </dgm:pt>
    <dgm:pt modelId="{39CE1F80-A8FF-4851-A2EC-116B1ACBF34A}" type="pres">
      <dgm:prSet presAssocID="{3016E936-868A-4097-B687-536C5A9DA853}" presName="childPlaceholder" presStyleCnt="0"/>
      <dgm:spPr/>
    </dgm:pt>
    <dgm:pt modelId="{4F669604-C3C2-4B44-8955-F6DAAFC28C8E}" type="pres">
      <dgm:prSet presAssocID="{3016E936-868A-4097-B687-536C5A9DA853}" presName="circle" presStyleCnt="0"/>
      <dgm:spPr/>
    </dgm:pt>
    <dgm:pt modelId="{49A41F39-5936-4609-86DD-E3BE824562B4}" type="pres">
      <dgm:prSet presAssocID="{3016E936-868A-4097-B687-536C5A9DA853}" presName="quadrant1" presStyleLbl="node1" presStyleIdx="0" presStyleCnt="4">
        <dgm:presLayoutVars>
          <dgm:chMax val="1"/>
          <dgm:bulletEnabled val="1"/>
        </dgm:presLayoutVars>
      </dgm:prSet>
      <dgm:spPr/>
      <dgm:t>
        <a:bodyPr/>
        <a:lstStyle/>
        <a:p>
          <a:endParaRPr lang="en-CA"/>
        </a:p>
      </dgm:t>
    </dgm:pt>
    <dgm:pt modelId="{A43883A2-E852-4B7B-912C-2B24C0B20C03}" type="pres">
      <dgm:prSet presAssocID="{3016E936-868A-4097-B687-536C5A9DA853}" presName="quadrant2" presStyleLbl="node1" presStyleIdx="1" presStyleCnt="4">
        <dgm:presLayoutVars>
          <dgm:chMax val="1"/>
          <dgm:bulletEnabled val="1"/>
        </dgm:presLayoutVars>
      </dgm:prSet>
      <dgm:spPr/>
      <dgm:t>
        <a:bodyPr/>
        <a:lstStyle/>
        <a:p>
          <a:endParaRPr lang="en-CA"/>
        </a:p>
      </dgm:t>
    </dgm:pt>
    <dgm:pt modelId="{E4CFBA88-8F79-459A-ADB4-4770099D4321}" type="pres">
      <dgm:prSet presAssocID="{3016E936-868A-4097-B687-536C5A9DA853}" presName="quadrant3" presStyleLbl="node1" presStyleIdx="2" presStyleCnt="4">
        <dgm:presLayoutVars>
          <dgm:chMax val="1"/>
          <dgm:bulletEnabled val="1"/>
        </dgm:presLayoutVars>
      </dgm:prSet>
      <dgm:spPr/>
      <dgm:t>
        <a:bodyPr/>
        <a:lstStyle/>
        <a:p>
          <a:endParaRPr lang="en-CA"/>
        </a:p>
      </dgm:t>
    </dgm:pt>
    <dgm:pt modelId="{EE115923-1371-4B08-B8DF-3AF9C2509B59}" type="pres">
      <dgm:prSet presAssocID="{3016E936-868A-4097-B687-536C5A9DA853}" presName="quadrant4" presStyleLbl="node1" presStyleIdx="3" presStyleCnt="4">
        <dgm:presLayoutVars>
          <dgm:chMax val="1"/>
          <dgm:bulletEnabled val="1"/>
        </dgm:presLayoutVars>
      </dgm:prSet>
      <dgm:spPr/>
      <dgm:t>
        <a:bodyPr/>
        <a:lstStyle/>
        <a:p>
          <a:endParaRPr lang="en-CA"/>
        </a:p>
      </dgm:t>
    </dgm:pt>
    <dgm:pt modelId="{C0CD7A4A-4E04-40D8-BA59-69599CB52110}" type="pres">
      <dgm:prSet presAssocID="{3016E936-868A-4097-B687-536C5A9DA853}" presName="quadrantPlaceholder" presStyleCnt="0"/>
      <dgm:spPr/>
    </dgm:pt>
    <dgm:pt modelId="{F4CF0FD2-138A-4FA7-B361-90AEB8712B1B}" type="pres">
      <dgm:prSet presAssocID="{3016E936-868A-4097-B687-536C5A9DA853}" presName="center1" presStyleLbl="fgShp" presStyleIdx="0" presStyleCnt="2" custFlipHor="1" custScaleX="106605"/>
      <dgm:spPr>
        <a:solidFill>
          <a:srgbClr val="C00000"/>
        </a:solidFill>
      </dgm:spPr>
    </dgm:pt>
    <dgm:pt modelId="{F98E4489-651D-450A-B445-D3E28E572F4B}" type="pres">
      <dgm:prSet presAssocID="{3016E936-868A-4097-B687-536C5A9DA853}" presName="center2" presStyleLbl="fgShp" presStyleIdx="1" presStyleCnt="2" custAng="0" custFlipHor="1" custScaleX="109043"/>
      <dgm:spPr>
        <a:solidFill>
          <a:srgbClr val="C00000"/>
        </a:solidFill>
      </dgm:spPr>
    </dgm:pt>
  </dgm:ptLst>
  <dgm:cxnLst>
    <dgm:cxn modelId="{9195C77B-3DFD-4FFB-BB22-AE9CAA695D5C}" srcId="{0481F228-D377-493D-AD54-F2248962E54D}" destId="{96D20529-19D7-4A16-84D9-8D225F025C07}" srcOrd="0" destOrd="0" parTransId="{098AB212-03E1-4644-B8F8-D5416329D9C3}" sibTransId="{B065DF3D-FB57-470B-B163-A80F2A3F1C46}"/>
    <dgm:cxn modelId="{2D557D8C-1C2C-4539-9B45-EEC83051DAF3}" srcId="{1535B848-2B32-45B6-9330-6C3781DD5272}" destId="{A0782E36-CAB4-4199-8B37-64A0DC34ACC2}" srcOrd="0" destOrd="0" parTransId="{B1F70898-1563-4D36-B9B2-F7A605342ED1}" sibTransId="{C8210819-215E-462D-97A3-75DFB527DB9B}"/>
    <dgm:cxn modelId="{4C9C27C3-799E-4A0D-A735-9158C949F7F4}" srcId="{533B7DA2-DE7D-4162-BEC5-A8381FC42443}" destId="{96228CD2-3E00-45C6-B52D-190652B49440}" srcOrd="0" destOrd="0" parTransId="{9CD99DDE-4313-42FE-A88F-E00C2905223E}" sibTransId="{FF5118F6-C46F-462D-8845-F426DA902D82}"/>
    <dgm:cxn modelId="{0B6F14E9-C384-45CF-A4F0-B8AF93456489}" type="presOf" srcId="{7EB0D752-98D6-4C6F-B5E9-B026F9AD3AD9}" destId="{68318181-08BF-4D9C-97B3-0829A4090370}" srcOrd="0" destOrd="2" presId="urn:microsoft.com/office/officeart/2005/8/layout/cycle4#3"/>
    <dgm:cxn modelId="{F9BD8ADD-AD52-4F8F-836A-F3FC10C7A092}" type="presOf" srcId="{48AD8ABD-522E-46C1-B09E-C8C0C6C83BAB}" destId="{052B9240-812A-4B34-BB76-32805A92B676}" srcOrd="1" destOrd="1" presId="urn:microsoft.com/office/officeart/2005/8/layout/cycle4#3"/>
    <dgm:cxn modelId="{29A3F3FC-C7DD-4F8C-A73B-0D4ACF89E016}" type="presOf" srcId="{48AD8ABD-522E-46C1-B09E-C8C0C6C83BAB}" destId="{030EFA3F-887D-4DA4-8BA6-6A9972688BB8}" srcOrd="0" destOrd="1" presId="urn:microsoft.com/office/officeart/2005/8/layout/cycle4#3"/>
    <dgm:cxn modelId="{5A6484F4-4C43-4F15-B1A7-431561191E97}" srcId="{533B7DA2-DE7D-4162-BEC5-A8381FC42443}" destId="{11CF6339-3096-4DA1-860A-2401834B9EC7}" srcOrd="1" destOrd="0" parTransId="{69A93AC8-2DB5-44F1-A51C-DB74D3095BFF}" sibTransId="{CBDCF600-8FA6-46A5-A595-E2A094155AC0}"/>
    <dgm:cxn modelId="{9ABCCB66-FEA5-45A4-87B1-8E417E2D48E8}" srcId="{0481F228-D377-493D-AD54-F2248962E54D}" destId="{3E8A6017-85D0-49F9-911D-EA916478A7D8}" srcOrd="1" destOrd="0" parTransId="{60B3C4BB-6678-4C65-A66A-F8739932878D}" sibTransId="{FC8EA6CE-47B2-4A3A-85E0-0C3742DA2514}"/>
    <dgm:cxn modelId="{D9FBF84C-0716-41BF-9A70-BDC90B5581CB}" type="presOf" srcId="{96228CD2-3E00-45C6-B52D-190652B49440}" destId="{38D420A0-D2BF-4808-8B55-0B9F98F809B6}" srcOrd="1" destOrd="0" presId="urn:microsoft.com/office/officeart/2005/8/layout/cycle4#3"/>
    <dgm:cxn modelId="{45E51F5F-D541-4C3C-9E20-10671C8FB258}" type="presOf" srcId="{49E6881C-E061-4C4B-8AFB-AE147802F515}" destId="{7E684032-F988-4C5B-BE74-87C9096BF07C}" srcOrd="0" destOrd="1" presId="urn:microsoft.com/office/officeart/2005/8/layout/cycle4#3"/>
    <dgm:cxn modelId="{AA9B699A-C727-4637-A265-777707C7866E}" srcId="{1222C346-266D-45D6-A0D4-4CCF3B3C00CF}" destId="{48AD8ABD-522E-46C1-B09E-C8C0C6C83BAB}" srcOrd="1" destOrd="0" parTransId="{280E12FA-B396-4068-A096-A25C5A094AFC}" sibTransId="{41B7CBD4-9B45-4D01-B8AF-0A86A2A1396A}"/>
    <dgm:cxn modelId="{A8CA0330-E6E1-4A01-B675-78FF1323FCE3}" type="presOf" srcId="{533B7DA2-DE7D-4162-BEC5-A8381FC42443}" destId="{A43883A2-E852-4B7B-912C-2B24C0B20C03}" srcOrd="0" destOrd="0" presId="urn:microsoft.com/office/officeart/2005/8/layout/cycle4#3"/>
    <dgm:cxn modelId="{AD1FECC1-01BA-4686-945E-87D933F38F14}" srcId="{3016E936-868A-4097-B687-536C5A9DA853}" destId="{0481F228-D377-493D-AD54-F2248962E54D}" srcOrd="3" destOrd="0" parTransId="{A146A95B-CD5A-40F8-B15A-527E4A15D9E9}" sibTransId="{D0E643C0-AFCB-4493-8762-4EF746ADAB09}"/>
    <dgm:cxn modelId="{E42A1E96-2A0C-40F5-A55F-BD7DEC799F23}" srcId="{1535B848-2B32-45B6-9330-6C3781DD5272}" destId="{49E6881C-E061-4C4B-8AFB-AE147802F515}" srcOrd="1" destOrd="0" parTransId="{BFAE4644-4D73-42CD-A0CE-F2B8D6842C89}" sibTransId="{9E8EBF75-4882-47F2-BACF-F0C187CE8834}"/>
    <dgm:cxn modelId="{2062E48A-C6DF-48BB-8D33-C13FF4D6C655}" srcId="{3016E936-868A-4097-B687-536C5A9DA853}" destId="{1535B848-2B32-45B6-9330-6C3781DD5272}" srcOrd="0" destOrd="0" parTransId="{2F4623B4-2C34-4F39-82C3-FB501085F4FA}" sibTransId="{84D49188-51AF-4C2F-9615-76AEB40BE9CE}"/>
    <dgm:cxn modelId="{090E0C0A-96C5-433F-B3B9-3528CE269636}" type="presOf" srcId="{7EB0D752-98D6-4C6F-B5E9-B026F9AD3AD9}" destId="{38D420A0-D2BF-4808-8B55-0B9F98F809B6}" srcOrd="1" destOrd="2" presId="urn:microsoft.com/office/officeart/2005/8/layout/cycle4#3"/>
    <dgm:cxn modelId="{3126C639-4984-4C3D-905C-AE77FB5218AF}" type="presOf" srcId="{3E8A6017-85D0-49F9-911D-EA916478A7D8}" destId="{7A040BD3-58D2-41DE-BBF8-E0C96066A13D}" srcOrd="1" destOrd="1" presId="urn:microsoft.com/office/officeart/2005/8/layout/cycle4#3"/>
    <dgm:cxn modelId="{CA45511F-65FA-457D-8489-4304FE0A6D65}" srcId="{3016E936-868A-4097-B687-536C5A9DA853}" destId="{533B7DA2-DE7D-4162-BEC5-A8381FC42443}" srcOrd="1" destOrd="0" parTransId="{96F7B6EB-D837-490C-8B3D-F58B644C8A18}" sibTransId="{21AC535F-8769-4F93-899C-B9E09B7B6BA6}"/>
    <dgm:cxn modelId="{43D9C24E-BF1A-40CC-B729-E533C0D713EE}" type="presOf" srcId="{96D20529-19D7-4A16-84D9-8D225F025C07}" destId="{9920B143-A3F5-458B-AAA5-7218FA4A583D}" srcOrd="0" destOrd="0" presId="urn:microsoft.com/office/officeart/2005/8/layout/cycle4#3"/>
    <dgm:cxn modelId="{9EE3BF53-089B-4548-B678-CA3E89A47C19}" type="presOf" srcId="{11CF6339-3096-4DA1-860A-2401834B9EC7}" destId="{38D420A0-D2BF-4808-8B55-0B9F98F809B6}" srcOrd="1" destOrd="1" presId="urn:microsoft.com/office/officeart/2005/8/layout/cycle4#3"/>
    <dgm:cxn modelId="{E006E148-EDF8-4DA1-ADD5-F819B65FD825}" type="presOf" srcId="{D9A97A60-780F-4F63-B178-2BFF0315BC0F}" destId="{030EFA3F-887D-4DA4-8BA6-6A9972688BB8}" srcOrd="0" destOrd="0" presId="urn:microsoft.com/office/officeart/2005/8/layout/cycle4#3"/>
    <dgm:cxn modelId="{D850EE72-11EB-48FB-BA74-68465C101122}" type="presOf" srcId="{1535B848-2B32-45B6-9330-6C3781DD5272}" destId="{49A41F39-5936-4609-86DD-E3BE824562B4}" srcOrd="0" destOrd="0" presId="urn:microsoft.com/office/officeart/2005/8/layout/cycle4#3"/>
    <dgm:cxn modelId="{414E6E2B-351E-4B6E-A4CE-FC572D869E14}" type="presOf" srcId="{D9A97A60-780F-4F63-B178-2BFF0315BC0F}" destId="{052B9240-812A-4B34-BB76-32805A92B676}" srcOrd="1" destOrd="0" presId="urn:microsoft.com/office/officeart/2005/8/layout/cycle4#3"/>
    <dgm:cxn modelId="{E5242F2B-56A9-42BE-9B1A-53FDEFA86157}" type="presOf" srcId="{96D20529-19D7-4A16-84D9-8D225F025C07}" destId="{7A040BD3-58D2-41DE-BBF8-E0C96066A13D}" srcOrd="1" destOrd="0" presId="urn:microsoft.com/office/officeart/2005/8/layout/cycle4#3"/>
    <dgm:cxn modelId="{0F3277E5-3DE6-4845-A492-BA2BCBC2BCEE}" type="presOf" srcId="{0481F228-D377-493D-AD54-F2248962E54D}" destId="{EE115923-1371-4B08-B8DF-3AF9C2509B59}" srcOrd="0" destOrd="0" presId="urn:microsoft.com/office/officeart/2005/8/layout/cycle4#3"/>
    <dgm:cxn modelId="{94D713E4-F2CC-420A-AD06-6919D2099440}" type="presOf" srcId="{49E6881C-E061-4C4B-8AFB-AE147802F515}" destId="{7B21E357-C38A-4662-B5C1-8465578A3C7B}" srcOrd="1" destOrd="1" presId="urn:microsoft.com/office/officeart/2005/8/layout/cycle4#3"/>
    <dgm:cxn modelId="{AFDAD073-7581-4C2D-86F1-5C928EA4225A}" type="presOf" srcId="{A0782E36-CAB4-4199-8B37-64A0DC34ACC2}" destId="{7E684032-F988-4C5B-BE74-87C9096BF07C}" srcOrd="0" destOrd="0" presId="urn:microsoft.com/office/officeart/2005/8/layout/cycle4#3"/>
    <dgm:cxn modelId="{13E93297-47DC-4370-B287-D7BE904B60D5}" srcId="{533B7DA2-DE7D-4162-BEC5-A8381FC42443}" destId="{7EB0D752-98D6-4C6F-B5E9-B026F9AD3AD9}" srcOrd="2" destOrd="0" parTransId="{001059D9-90F4-42F2-9EB7-A0F7AAB83222}" sibTransId="{6172CF43-6633-4F09-832A-541929806E3F}"/>
    <dgm:cxn modelId="{C468C7C4-BAAC-453A-A5AC-9958FD5A2114}" srcId="{3016E936-868A-4097-B687-536C5A9DA853}" destId="{1222C346-266D-45D6-A0D4-4CCF3B3C00CF}" srcOrd="2" destOrd="0" parTransId="{A67C143F-6768-4EF8-A87D-52F1C8B3B3AE}" sibTransId="{28E8874A-7FC8-46BC-B21E-A53C2F7908E5}"/>
    <dgm:cxn modelId="{31AD26F4-7B77-49B6-9AB4-18BD7C9ED0E6}" type="presOf" srcId="{3016E936-868A-4097-B687-536C5A9DA853}" destId="{0D17A258-9599-4622-8CE6-78D46194B071}" srcOrd="0" destOrd="0" presId="urn:microsoft.com/office/officeart/2005/8/layout/cycle4#3"/>
    <dgm:cxn modelId="{D12C6EFF-4295-4A6C-A8BB-36CC346D5D23}" type="presOf" srcId="{11CF6339-3096-4DA1-860A-2401834B9EC7}" destId="{68318181-08BF-4D9C-97B3-0829A4090370}" srcOrd="0" destOrd="1" presId="urn:microsoft.com/office/officeart/2005/8/layout/cycle4#3"/>
    <dgm:cxn modelId="{4475B2F9-9209-40F1-A3B9-284A2FCEEDCE}" type="presOf" srcId="{1222C346-266D-45D6-A0D4-4CCF3B3C00CF}" destId="{E4CFBA88-8F79-459A-ADB4-4770099D4321}" srcOrd="0" destOrd="0" presId="urn:microsoft.com/office/officeart/2005/8/layout/cycle4#3"/>
    <dgm:cxn modelId="{F6D027F5-1C5E-40BD-B96B-88FEC617F7E1}" type="presOf" srcId="{96228CD2-3E00-45C6-B52D-190652B49440}" destId="{68318181-08BF-4D9C-97B3-0829A4090370}" srcOrd="0" destOrd="0" presId="urn:microsoft.com/office/officeart/2005/8/layout/cycle4#3"/>
    <dgm:cxn modelId="{50003682-0F96-4DBC-8B84-0CA892076FAD}" type="presOf" srcId="{A0782E36-CAB4-4199-8B37-64A0DC34ACC2}" destId="{7B21E357-C38A-4662-B5C1-8465578A3C7B}" srcOrd="1" destOrd="0" presId="urn:microsoft.com/office/officeart/2005/8/layout/cycle4#3"/>
    <dgm:cxn modelId="{E7328A6B-A6E4-41EC-9721-1379F25F39A8}" srcId="{1222C346-266D-45D6-A0D4-4CCF3B3C00CF}" destId="{D9A97A60-780F-4F63-B178-2BFF0315BC0F}" srcOrd="0" destOrd="0" parTransId="{44E83A0F-BE60-4F80-A072-4AD74F04258F}" sibTransId="{ADFB6F3F-FE7C-47E3-B78F-0E15B29812B8}"/>
    <dgm:cxn modelId="{38E4BBA5-1329-4743-9417-180A851A747C}" type="presOf" srcId="{3E8A6017-85D0-49F9-911D-EA916478A7D8}" destId="{9920B143-A3F5-458B-AAA5-7218FA4A583D}" srcOrd="0" destOrd="1" presId="urn:microsoft.com/office/officeart/2005/8/layout/cycle4#3"/>
    <dgm:cxn modelId="{6E0CB9E0-34A0-4405-BC2F-E4D52A6F3EB0}" type="presParOf" srcId="{0D17A258-9599-4622-8CE6-78D46194B071}" destId="{A2BADC88-C387-4BCE-98B9-C33159E3BC2F}" srcOrd="0" destOrd="0" presId="urn:microsoft.com/office/officeart/2005/8/layout/cycle4#3"/>
    <dgm:cxn modelId="{6135891E-0E8C-4A27-A197-75BD7523B28C}" type="presParOf" srcId="{A2BADC88-C387-4BCE-98B9-C33159E3BC2F}" destId="{31B27AAF-9AF2-4D4D-B7FE-6896FEB932D3}" srcOrd="0" destOrd="0" presId="urn:microsoft.com/office/officeart/2005/8/layout/cycle4#3"/>
    <dgm:cxn modelId="{78E0C062-9D5F-432E-A42C-F9852B16D15A}" type="presParOf" srcId="{31B27AAF-9AF2-4D4D-B7FE-6896FEB932D3}" destId="{7E684032-F988-4C5B-BE74-87C9096BF07C}" srcOrd="0" destOrd="0" presId="urn:microsoft.com/office/officeart/2005/8/layout/cycle4#3"/>
    <dgm:cxn modelId="{D2DB670B-3EAF-4647-886E-B1B99BE8A327}" type="presParOf" srcId="{31B27AAF-9AF2-4D4D-B7FE-6896FEB932D3}" destId="{7B21E357-C38A-4662-B5C1-8465578A3C7B}" srcOrd="1" destOrd="0" presId="urn:microsoft.com/office/officeart/2005/8/layout/cycle4#3"/>
    <dgm:cxn modelId="{FF50249D-D25C-473B-9968-33CABFD54A42}" type="presParOf" srcId="{A2BADC88-C387-4BCE-98B9-C33159E3BC2F}" destId="{6E28F327-14A5-4103-89F6-8944E453A42B}" srcOrd="1" destOrd="0" presId="urn:microsoft.com/office/officeart/2005/8/layout/cycle4#3"/>
    <dgm:cxn modelId="{C681262F-BBFA-4515-B076-DD19CD56BCCF}" type="presParOf" srcId="{6E28F327-14A5-4103-89F6-8944E453A42B}" destId="{68318181-08BF-4D9C-97B3-0829A4090370}" srcOrd="0" destOrd="0" presId="urn:microsoft.com/office/officeart/2005/8/layout/cycle4#3"/>
    <dgm:cxn modelId="{4D9BD024-3798-4088-B7B4-B56473A5AE68}" type="presParOf" srcId="{6E28F327-14A5-4103-89F6-8944E453A42B}" destId="{38D420A0-D2BF-4808-8B55-0B9F98F809B6}" srcOrd="1" destOrd="0" presId="urn:microsoft.com/office/officeart/2005/8/layout/cycle4#3"/>
    <dgm:cxn modelId="{844F15D8-C1C5-4AE5-9766-4EBF15AFC44D}" type="presParOf" srcId="{A2BADC88-C387-4BCE-98B9-C33159E3BC2F}" destId="{1DDF87D3-62FE-48E0-AFE0-60EE1FE0B696}" srcOrd="2" destOrd="0" presId="urn:microsoft.com/office/officeart/2005/8/layout/cycle4#3"/>
    <dgm:cxn modelId="{F88B3328-BE76-4991-B07D-C88695B76C78}" type="presParOf" srcId="{1DDF87D3-62FE-48E0-AFE0-60EE1FE0B696}" destId="{030EFA3F-887D-4DA4-8BA6-6A9972688BB8}" srcOrd="0" destOrd="0" presId="urn:microsoft.com/office/officeart/2005/8/layout/cycle4#3"/>
    <dgm:cxn modelId="{56008B75-67ED-43E2-9C5D-C068A5CD2E0F}" type="presParOf" srcId="{1DDF87D3-62FE-48E0-AFE0-60EE1FE0B696}" destId="{052B9240-812A-4B34-BB76-32805A92B676}" srcOrd="1" destOrd="0" presId="urn:microsoft.com/office/officeart/2005/8/layout/cycle4#3"/>
    <dgm:cxn modelId="{815F62D5-C211-49E5-A7E8-C5AE7B1FBED7}" type="presParOf" srcId="{A2BADC88-C387-4BCE-98B9-C33159E3BC2F}" destId="{8A3C4E7B-815D-4E75-B861-FB70C8EDA56C}" srcOrd="3" destOrd="0" presId="urn:microsoft.com/office/officeart/2005/8/layout/cycle4#3"/>
    <dgm:cxn modelId="{B10C9CA4-F5E7-47CC-B6B1-C0FAAB7FEACA}" type="presParOf" srcId="{8A3C4E7B-815D-4E75-B861-FB70C8EDA56C}" destId="{9920B143-A3F5-458B-AAA5-7218FA4A583D}" srcOrd="0" destOrd="0" presId="urn:microsoft.com/office/officeart/2005/8/layout/cycle4#3"/>
    <dgm:cxn modelId="{E025D41C-473C-473B-A5DB-3F2B96720035}" type="presParOf" srcId="{8A3C4E7B-815D-4E75-B861-FB70C8EDA56C}" destId="{7A040BD3-58D2-41DE-BBF8-E0C96066A13D}" srcOrd="1" destOrd="0" presId="urn:microsoft.com/office/officeart/2005/8/layout/cycle4#3"/>
    <dgm:cxn modelId="{7D528EFF-5986-4183-A357-51B61E3C9467}" type="presParOf" srcId="{A2BADC88-C387-4BCE-98B9-C33159E3BC2F}" destId="{39CE1F80-A8FF-4851-A2EC-116B1ACBF34A}" srcOrd="4" destOrd="0" presId="urn:microsoft.com/office/officeart/2005/8/layout/cycle4#3"/>
    <dgm:cxn modelId="{268FE349-54FB-4378-8D3E-78D92E8FEAA3}" type="presParOf" srcId="{0D17A258-9599-4622-8CE6-78D46194B071}" destId="{4F669604-C3C2-4B44-8955-F6DAAFC28C8E}" srcOrd="1" destOrd="0" presId="urn:microsoft.com/office/officeart/2005/8/layout/cycle4#3"/>
    <dgm:cxn modelId="{6ABB7247-232C-4562-89E9-6D9AF37B0E79}" type="presParOf" srcId="{4F669604-C3C2-4B44-8955-F6DAAFC28C8E}" destId="{49A41F39-5936-4609-86DD-E3BE824562B4}" srcOrd="0" destOrd="0" presId="urn:microsoft.com/office/officeart/2005/8/layout/cycle4#3"/>
    <dgm:cxn modelId="{C409D713-3D0F-4AE2-8FB0-1DC8552BC9A2}" type="presParOf" srcId="{4F669604-C3C2-4B44-8955-F6DAAFC28C8E}" destId="{A43883A2-E852-4B7B-912C-2B24C0B20C03}" srcOrd="1" destOrd="0" presId="urn:microsoft.com/office/officeart/2005/8/layout/cycle4#3"/>
    <dgm:cxn modelId="{BA07F2D6-667C-4937-92F9-1EE8673E7575}" type="presParOf" srcId="{4F669604-C3C2-4B44-8955-F6DAAFC28C8E}" destId="{E4CFBA88-8F79-459A-ADB4-4770099D4321}" srcOrd="2" destOrd="0" presId="urn:microsoft.com/office/officeart/2005/8/layout/cycle4#3"/>
    <dgm:cxn modelId="{405C1FFC-83EA-4806-A49B-B781E6EC9301}" type="presParOf" srcId="{4F669604-C3C2-4B44-8955-F6DAAFC28C8E}" destId="{EE115923-1371-4B08-B8DF-3AF9C2509B59}" srcOrd="3" destOrd="0" presId="urn:microsoft.com/office/officeart/2005/8/layout/cycle4#3"/>
    <dgm:cxn modelId="{1E476260-A2D7-4382-A4CC-99FD973FB6A4}" type="presParOf" srcId="{4F669604-C3C2-4B44-8955-F6DAAFC28C8E}" destId="{C0CD7A4A-4E04-40D8-BA59-69599CB52110}" srcOrd="4" destOrd="0" presId="urn:microsoft.com/office/officeart/2005/8/layout/cycle4#3"/>
    <dgm:cxn modelId="{C2ACF960-2ECF-466F-AB0F-069D12F45DB2}" type="presParOf" srcId="{0D17A258-9599-4622-8CE6-78D46194B071}" destId="{F4CF0FD2-138A-4FA7-B361-90AEB8712B1B}" srcOrd="2" destOrd="0" presId="urn:microsoft.com/office/officeart/2005/8/layout/cycle4#3"/>
    <dgm:cxn modelId="{A2EB22EB-5E68-4749-95FB-E555F04931A3}" type="presParOf" srcId="{0D17A258-9599-4622-8CE6-78D46194B071}" destId="{F98E4489-651D-450A-B445-D3E28E572F4B}" srcOrd="3" destOrd="0" presId="urn:microsoft.com/office/officeart/2005/8/layout/cycle4#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0EFA3F-887D-4DA4-8BA6-6A9972688BB8}">
      <dsp:nvSpPr>
        <dsp:cNvPr id="0" name=""/>
        <dsp:cNvSpPr/>
      </dsp:nvSpPr>
      <dsp:spPr>
        <a:xfrm>
          <a:off x="4200546" y="3059302"/>
          <a:ext cx="2222493" cy="1439672"/>
        </a:xfrm>
        <a:prstGeom prst="roundRect">
          <a:avLst>
            <a:gd name="adj" fmla="val 10000"/>
          </a:avLst>
        </a:prstGeom>
        <a:solidFill>
          <a:schemeClr val="lt1">
            <a:alpha val="90000"/>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80975" lvl="1" indent="-180975" algn="l" defTabSz="533400">
            <a:lnSpc>
              <a:spcPct val="90000"/>
            </a:lnSpc>
            <a:spcBef>
              <a:spcPct val="0"/>
            </a:spcBef>
            <a:spcAft>
              <a:spcPct val="15000"/>
            </a:spcAft>
            <a:buChar char="••"/>
          </a:pPr>
          <a:r>
            <a:rPr lang="en-CA" sz="1200" kern="1200" dirty="0" smtClean="0">
              <a:solidFill>
                <a:srgbClr val="000000"/>
              </a:solidFill>
            </a:rPr>
            <a:t>Corporate input to key planning variables; Business Units prepare capital &amp; operating budgets</a:t>
          </a:r>
          <a:endParaRPr lang="en-CA" sz="1200" kern="1200" dirty="0">
            <a:solidFill>
              <a:srgbClr val="000000"/>
            </a:solidFill>
          </a:endParaRPr>
        </a:p>
        <a:p>
          <a:pPr marL="180975" lvl="1" indent="-180975" algn="l" defTabSz="533400">
            <a:lnSpc>
              <a:spcPct val="90000"/>
            </a:lnSpc>
            <a:spcBef>
              <a:spcPct val="0"/>
            </a:spcBef>
            <a:spcAft>
              <a:spcPct val="15000"/>
            </a:spcAft>
            <a:buChar char="••"/>
          </a:pPr>
          <a:r>
            <a:rPr lang="en-CA" sz="1200" kern="1200" dirty="0" smtClean="0">
              <a:solidFill>
                <a:srgbClr val="000000"/>
              </a:solidFill>
            </a:rPr>
            <a:t>Update 5-year plan</a:t>
          </a:r>
          <a:endParaRPr lang="en-CA" sz="1200" kern="1200" dirty="0">
            <a:solidFill>
              <a:srgbClr val="000000"/>
            </a:solidFill>
          </a:endParaRPr>
        </a:p>
      </dsp:txBody>
      <dsp:txXfrm>
        <a:off x="4898919" y="3450845"/>
        <a:ext cx="1492495" cy="1016504"/>
      </dsp:txXfrm>
    </dsp:sp>
    <dsp:sp modelId="{9920B143-A3F5-458B-AAA5-7218FA4A583D}">
      <dsp:nvSpPr>
        <dsp:cNvPr id="0" name=""/>
        <dsp:cNvSpPr/>
      </dsp:nvSpPr>
      <dsp:spPr>
        <a:xfrm>
          <a:off x="395128" y="3059302"/>
          <a:ext cx="2222493" cy="1439672"/>
        </a:xfrm>
        <a:prstGeom prst="roundRect">
          <a:avLst>
            <a:gd name="adj" fmla="val 10000"/>
          </a:avLst>
        </a:prstGeom>
        <a:solidFill>
          <a:schemeClr val="lt1">
            <a:alpha val="90000"/>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CA" sz="1200" kern="1200" dirty="0" smtClean="0">
              <a:solidFill>
                <a:srgbClr val="000000"/>
              </a:solidFill>
            </a:rPr>
            <a:t>Board Approval</a:t>
          </a:r>
          <a:endParaRPr lang="en-CA" sz="1200" kern="1200" dirty="0">
            <a:solidFill>
              <a:srgbClr val="000000"/>
            </a:solidFill>
          </a:endParaRPr>
        </a:p>
        <a:p>
          <a:pPr marL="114300" lvl="1" indent="-114300" algn="l" defTabSz="533400">
            <a:lnSpc>
              <a:spcPct val="90000"/>
            </a:lnSpc>
            <a:spcBef>
              <a:spcPct val="0"/>
            </a:spcBef>
            <a:spcAft>
              <a:spcPct val="15000"/>
            </a:spcAft>
            <a:buChar char="••"/>
          </a:pPr>
          <a:r>
            <a:rPr lang="en-CA" sz="1200" kern="1200" dirty="0" smtClean="0">
              <a:solidFill>
                <a:srgbClr val="000000"/>
              </a:solidFill>
            </a:rPr>
            <a:t>Special projects analysis, new business lines, research stemming from strategy review</a:t>
          </a:r>
          <a:endParaRPr lang="en-CA" sz="1200" kern="1200" dirty="0">
            <a:solidFill>
              <a:srgbClr val="000000"/>
            </a:solidFill>
          </a:endParaRPr>
        </a:p>
      </dsp:txBody>
      <dsp:txXfrm>
        <a:off x="426753" y="3450845"/>
        <a:ext cx="1492495" cy="1016504"/>
      </dsp:txXfrm>
    </dsp:sp>
    <dsp:sp modelId="{68318181-08BF-4D9C-97B3-0829A4090370}">
      <dsp:nvSpPr>
        <dsp:cNvPr id="0" name=""/>
        <dsp:cNvSpPr/>
      </dsp:nvSpPr>
      <dsp:spPr>
        <a:xfrm>
          <a:off x="4173698" y="0"/>
          <a:ext cx="2222493" cy="1439672"/>
        </a:xfrm>
        <a:prstGeom prst="roundRect">
          <a:avLst>
            <a:gd name="adj" fmla="val 10000"/>
          </a:avLst>
        </a:prstGeom>
        <a:solidFill>
          <a:schemeClr val="lt1">
            <a:alpha val="90000"/>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CA" sz="1200" kern="1200" dirty="0" smtClean="0">
              <a:solidFill>
                <a:srgbClr val="000000"/>
              </a:solidFill>
            </a:rPr>
            <a:t>Budget roll-up and Corporate approval</a:t>
          </a:r>
          <a:endParaRPr lang="en-CA" sz="1200" kern="1200" dirty="0">
            <a:solidFill>
              <a:srgbClr val="000000"/>
            </a:solidFill>
          </a:endParaRPr>
        </a:p>
        <a:p>
          <a:pPr marL="114300" lvl="1" indent="-114300" algn="l" defTabSz="533400">
            <a:lnSpc>
              <a:spcPct val="90000"/>
            </a:lnSpc>
            <a:spcBef>
              <a:spcPct val="0"/>
            </a:spcBef>
            <a:spcAft>
              <a:spcPct val="15000"/>
            </a:spcAft>
            <a:buChar char="••"/>
          </a:pPr>
          <a:r>
            <a:rPr lang="en-CA" sz="1200" kern="1200" dirty="0" smtClean="0">
              <a:solidFill>
                <a:srgbClr val="000000"/>
              </a:solidFill>
            </a:rPr>
            <a:t>Board approval of budget</a:t>
          </a:r>
          <a:endParaRPr lang="en-CA" sz="1200" kern="1200" dirty="0">
            <a:solidFill>
              <a:srgbClr val="000000"/>
            </a:solidFill>
          </a:endParaRPr>
        </a:p>
        <a:p>
          <a:pPr marL="114300" lvl="1" indent="-114300" algn="l" defTabSz="533400">
            <a:lnSpc>
              <a:spcPct val="90000"/>
            </a:lnSpc>
            <a:spcBef>
              <a:spcPct val="0"/>
            </a:spcBef>
            <a:spcAft>
              <a:spcPct val="15000"/>
            </a:spcAft>
            <a:buChar char="••"/>
          </a:pPr>
          <a:r>
            <a:rPr lang="en-CA" sz="1200" kern="1200" dirty="0" smtClean="0">
              <a:solidFill>
                <a:srgbClr val="000000"/>
              </a:solidFill>
            </a:rPr>
            <a:t>Allocation of investment capital to approved projects</a:t>
          </a:r>
          <a:endParaRPr lang="en-CA" sz="1200" kern="1200" dirty="0">
            <a:solidFill>
              <a:srgbClr val="000000"/>
            </a:solidFill>
          </a:endParaRPr>
        </a:p>
      </dsp:txBody>
      <dsp:txXfrm>
        <a:off x="4872072" y="31625"/>
        <a:ext cx="1492495" cy="1016504"/>
      </dsp:txXfrm>
    </dsp:sp>
    <dsp:sp modelId="{7E684032-F988-4C5B-BE74-87C9096BF07C}">
      <dsp:nvSpPr>
        <dsp:cNvPr id="0" name=""/>
        <dsp:cNvSpPr/>
      </dsp:nvSpPr>
      <dsp:spPr>
        <a:xfrm>
          <a:off x="395128" y="0"/>
          <a:ext cx="2222493" cy="1439672"/>
        </a:xfrm>
        <a:prstGeom prst="roundRect">
          <a:avLst>
            <a:gd name="adj" fmla="val 10000"/>
          </a:avLst>
        </a:prstGeom>
        <a:solidFill>
          <a:schemeClr val="lt1">
            <a:alpha val="90000"/>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CA" sz="1200" b="1" kern="1200" dirty="0" smtClean="0">
              <a:solidFill>
                <a:srgbClr val="C00000"/>
              </a:solidFill>
            </a:rPr>
            <a:t>Annual strategy review, basin positioning, operating environment</a:t>
          </a:r>
          <a:endParaRPr lang="en-CA" sz="1200" b="1" kern="1200" dirty="0">
            <a:solidFill>
              <a:srgbClr val="C00000"/>
            </a:solidFill>
          </a:endParaRPr>
        </a:p>
        <a:p>
          <a:pPr marL="114300" lvl="1" indent="-114300" algn="l" defTabSz="533400">
            <a:lnSpc>
              <a:spcPct val="90000"/>
            </a:lnSpc>
            <a:spcBef>
              <a:spcPct val="0"/>
            </a:spcBef>
            <a:spcAft>
              <a:spcPct val="15000"/>
            </a:spcAft>
            <a:buChar char="••"/>
          </a:pPr>
          <a:r>
            <a:rPr lang="en-CA" sz="1200" b="1" kern="1200" dirty="0" smtClean="0">
              <a:solidFill>
                <a:srgbClr val="C00000"/>
              </a:solidFill>
            </a:rPr>
            <a:t>Long range plan update</a:t>
          </a:r>
          <a:endParaRPr lang="en-CA" sz="1200" b="1" kern="1200" dirty="0">
            <a:solidFill>
              <a:srgbClr val="C00000"/>
            </a:solidFill>
          </a:endParaRPr>
        </a:p>
      </dsp:txBody>
      <dsp:txXfrm>
        <a:off x="426753" y="31625"/>
        <a:ext cx="1492495" cy="1016504"/>
      </dsp:txXfrm>
    </dsp:sp>
    <dsp:sp modelId="{49A41F39-5936-4609-86DD-E3BE824562B4}">
      <dsp:nvSpPr>
        <dsp:cNvPr id="0" name=""/>
        <dsp:cNvSpPr/>
      </dsp:nvSpPr>
      <dsp:spPr>
        <a:xfrm>
          <a:off x="1326416" y="256441"/>
          <a:ext cx="1948056" cy="1948056"/>
        </a:xfrm>
        <a:prstGeom prst="pieWedge">
          <a:avLst/>
        </a:prstGeom>
        <a:solidFill>
          <a:srgbClr val="0070C0"/>
        </a:solidFill>
        <a:ln w="25400"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CA" sz="1800" b="1" kern="1200" dirty="0" smtClean="0">
              <a:solidFill>
                <a:schemeClr val="bg1"/>
              </a:solidFill>
            </a:rPr>
            <a:t>Q1:</a:t>
          </a:r>
        </a:p>
        <a:p>
          <a:pPr lvl="0" algn="ctr" defTabSz="800100">
            <a:lnSpc>
              <a:spcPct val="90000"/>
            </a:lnSpc>
            <a:spcBef>
              <a:spcPct val="0"/>
            </a:spcBef>
            <a:spcAft>
              <a:spcPct val="35000"/>
            </a:spcAft>
          </a:pPr>
          <a:r>
            <a:rPr lang="en-CA" sz="1600" b="1" kern="1200" dirty="0" smtClean="0">
              <a:solidFill>
                <a:schemeClr val="bg1"/>
              </a:solidFill>
            </a:rPr>
            <a:t>Strategy Review and Update</a:t>
          </a:r>
          <a:endParaRPr lang="en-CA" sz="1600" b="1" kern="1200" dirty="0">
            <a:solidFill>
              <a:schemeClr val="bg1"/>
            </a:solidFill>
          </a:endParaRPr>
        </a:p>
      </dsp:txBody>
      <dsp:txXfrm>
        <a:off x="1896988" y="827013"/>
        <a:ext cx="1377484" cy="1377484"/>
      </dsp:txXfrm>
    </dsp:sp>
    <dsp:sp modelId="{A43883A2-E852-4B7B-912C-2B24C0B20C03}">
      <dsp:nvSpPr>
        <dsp:cNvPr id="0" name=""/>
        <dsp:cNvSpPr/>
      </dsp:nvSpPr>
      <dsp:spPr>
        <a:xfrm rot="5400000">
          <a:off x="3364452" y="256441"/>
          <a:ext cx="1948056" cy="1948056"/>
        </a:xfrm>
        <a:prstGeom prst="pieWedge">
          <a:avLst/>
        </a:prstGeom>
        <a:solidFill>
          <a:srgbClr val="00B050"/>
        </a:solidFill>
        <a:ln w="25400"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CA" sz="1800" b="1" kern="1200" dirty="0" smtClean="0">
              <a:solidFill>
                <a:schemeClr val="tx1"/>
              </a:solidFill>
            </a:rPr>
            <a:t>Q4:</a:t>
          </a:r>
        </a:p>
        <a:p>
          <a:pPr lvl="0" algn="ctr" defTabSz="800100">
            <a:lnSpc>
              <a:spcPct val="90000"/>
            </a:lnSpc>
            <a:spcBef>
              <a:spcPct val="0"/>
            </a:spcBef>
            <a:spcAft>
              <a:spcPct val="35000"/>
            </a:spcAft>
          </a:pPr>
          <a:r>
            <a:rPr lang="en-CA" sz="1600" b="1" kern="1200" dirty="0" smtClean="0">
              <a:solidFill>
                <a:schemeClr val="tx1"/>
              </a:solidFill>
            </a:rPr>
            <a:t>Budget Approval</a:t>
          </a:r>
          <a:endParaRPr lang="en-CA" sz="1600" b="1" kern="1200" dirty="0">
            <a:solidFill>
              <a:schemeClr val="tx1"/>
            </a:solidFill>
          </a:endParaRPr>
        </a:p>
      </dsp:txBody>
      <dsp:txXfrm rot="-5400000">
        <a:off x="3364452" y="827013"/>
        <a:ext cx="1377484" cy="1377484"/>
      </dsp:txXfrm>
    </dsp:sp>
    <dsp:sp modelId="{E4CFBA88-8F79-459A-ADB4-4770099D4321}">
      <dsp:nvSpPr>
        <dsp:cNvPr id="0" name=""/>
        <dsp:cNvSpPr/>
      </dsp:nvSpPr>
      <dsp:spPr>
        <a:xfrm rot="10800000">
          <a:off x="3364452" y="2294477"/>
          <a:ext cx="1948056" cy="1948056"/>
        </a:xfrm>
        <a:prstGeom prst="pieWedge">
          <a:avLst/>
        </a:prstGeom>
        <a:solidFill>
          <a:srgbClr val="0070C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CA" sz="1800" b="1" kern="1200" dirty="0" smtClean="0"/>
            <a:t>Q3:  </a:t>
          </a:r>
          <a:r>
            <a:rPr lang="en-CA" sz="1600" b="1" kern="1200" dirty="0" smtClean="0"/>
            <a:t>Budget Preparation</a:t>
          </a:r>
          <a:endParaRPr lang="en-CA" sz="1800" b="1" kern="1200" dirty="0"/>
        </a:p>
      </dsp:txBody>
      <dsp:txXfrm rot="10800000">
        <a:off x="3364452" y="2294477"/>
        <a:ext cx="1377484" cy="1377484"/>
      </dsp:txXfrm>
    </dsp:sp>
    <dsp:sp modelId="{EE115923-1371-4B08-B8DF-3AF9C2509B59}">
      <dsp:nvSpPr>
        <dsp:cNvPr id="0" name=""/>
        <dsp:cNvSpPr/>
      </dsp:nvSpPr>
      <dsp:spPr>
        <a:xfrm rot="16200000">
          <a:off x="1326416" y="2294477"/>
          <a:ext cx="1948056" cy="1948056"/>
        </a:xfrm>
        <a:prstGeom prst="pieWedge">
          <a:avLst/>
        </a:prstGeom>
        <a:solidFill>
          <a:srgbClr val="00B05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en-CA" sz="1800" kern="1200" dirty="0" smtClean="0"/>
        </a:p>
        <a:p>
          <a:pPr lvl="0" algn="ctr" defTabSz="800100">
            <a:lnSpc>
              <a:spcPct val="90000"/>
            </a:lnSpc>
            <a:spcBef>
              <a:spcPct val="0"/>
            </a:spcBef>
            <a:spcAft>
              <a:spcPct val="35000"/>
            </a:spcAft>
          </a:pPr>
          <a:r>
            <a:rPr lang="en-CA" sz="1800" b="1" kern="1200" dirty="0" smtClean="0">
              <a:solidFill>
                <a:schemeClr val="tx1"/>
              </a:solidFill>
            </a:rPr>
            <a:t>Q2:</a:t>
          </a:r>
        </a:p>
        <a:p>
          <a:pPr lvl="0" algn="ctr" defTabSz="800100">
            <a:lnSpc>
              <a:spcPct val="90000"/>
            </a:lnSpc>
            <a:spcBef>
              <a:spcPct val="0"/>
            </a:spcBef>
            <a:spcAft>
              <a:spcPct val="35000"/>
            </a:spcAft>
          </a:pPr>
          <a:r>
            <a:rPr lang="en-CA" sz="1600" b="1" kern="1200" dirty="0" smtClean="0">
              <a:solidFill>
                <a:schemeClr val="tx1"/>
              </a:solidFill>
            </a:rPr>
            <a:t>Planning Approval, Execution Research</a:t>
          </a:r>
          <a:endParaRPr lang="en-CA" sz="1600" b="1" kern="1200" dirty="0">
            <a:solidFill>
              <a:schemeClr val="tx1"/>
            </a:solidFill>
          </a:endParaRPr>
        </a:p>
      </dsp:txBody>
      <dsp:txXfrm rot="5400000">
        <a:off x="1896988" y="2294477"/>
        <a:ext cx="1377484" cy="1377484"/>
      </dsp:txXfrm>
    </dsp:sp>
    <dsp:sp modelId="{F4CF0FD2-138A-4FA7-B361-90AEB8712B1B}">
      <dsp:nvSpPr>
        <dsp:cNvPr id="0" name=""/>
        <dsp:cNvSpPr/>
      </dsp:nvSpPr>
      <dsp:spPr>
        <a:xfrm flipH="1">
          <a:off x="2960951" y="1844579"/>
          <a:ext cx="717021" cy="584866"/>
        </a:xfrm>
        <a:prstGeom prst="circularArrow">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8E4489-651D-450A-B445-D3E28E572F4B}">
      <dsp:nvSpPr>
        <dsp:cNvPr id="0" name=""/>
        <dsp:cNvSpPr/>
      </dsp:nvSpPr>
      <dsp:spPr>
        <a:xfrm rot="10800000" flipH="1">
          <a:off x="2952752" y="2069528"/>
          <a:ext cx="733419" cy="584866"/>
        </a:xfrm>
        <a:prstGeom prst="circularArrow">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0EFA3F-887D-4DA4-8BA6-6A9972688BB8}">
      <dsp:nvSpPr>
        <dsp:cNvPr id="0" name=""/>
        <dsp:cNvSpPr/>
      </dsp:nvSpPr>
      <dsp:spPr>
        <a:xfrm>
          <a:off x="4213088" y="2551674"/>
          <a:ext cx="2183305" cy="1722757"/>
        </a:xfrm>
        <a:prstGeom prst="roundRect">
          <a:avLst>
            <a:gd name="adj" fmla="val 10000"/>
          </a:avLst>
        </a:prstGeom>
        <a:solidFill>
          <a:schemeClr val="lt1">
            <a:alpha val="90000"/>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80975" lvl="1" indent="-180975" algn="l" defTabSz="533400">
            <a:lnSpc>
              <a:spcPct val="90000"/>
            </a:lnSpc>
            <a:spcBef>
              <a:spcPct val="0"/>
            </a:spcBef>
            <a:spcAft>
              <a:spcPct val="15000"/>
            </a:spcAft>
            <a:buChar char="••"/>
          </a:pPr>
          <a:r>
            <a:rPr lang="en-CA" sz="1200" b="1" kern="1200" dirty="0" smtClean="0">
              <a:solidFill>
                <a:srgbClr val="C00000"/>
              </a:solidFill>
            </a:rPr>
            <a:t>Corporate input to key planning variables; Business Units prepare capital &amp; operating budgets</a:t>
          </a:r>
          <a:endParaRPr lang="en-CA" sz="1200" b="1" kern="1200" dirty="0">
            <a:solidFill>
              <a:srgbClr val="C00000"/>
            </a:solidFill>
          </a:endParaRPr>
        </a:p>
        <a:p>
          <a:pPr marL="180975" lvl="1" indent="-180975" algn="l" defTabSz="533400">
            <a:lnSpc>
              <a:spcPct val="90000"/>
            </a:lnSpc>
            <a:spcBef>
              <a:spcPct val="0"/>
            </a:spcBef>
            <a:spcAft>
              <a:spcPct val="15000"/>
            </a:spcAft>
            <a:buChar char="••"/>
          </a:pPr>
          <a:r>
            <a:rPr lang="en-CA" sz="1200" b="1" kern="1200" dirty="0" smtClean="0">
              <a:solidFill>
                <a:srgbClr val="C00000"/>
              </a:solidFill>
            </a:rPr>
            <a:t>Update 5-year plan</a:t>
          </a:r>
          <a:endParaRPr lang="en-CA" sz="1200" b="1" kern="1200" dirty="0">
            <a:solidFill>
              <a:srgbClr val="C00000"/>
            </a:solidFill>
          </a:endParaRPr>
        </a:p>
      </dsp:txBody>
      <dsp:txXfrm>
        <a:off x="4905923" y="3020207"/>
        <a:ext cx="1452628" cy="1216382"/>
      </dsp:txXfrm>
    </dsp:sp>
    <dsp:sp modelId="{9920B143-A3F5-458B-AAA5-7218FA4A583D}">
      <dsp:nvSpPr>
        <dsp:cNvPr id="0" name=""/>
        <dsp:cNvSpPr/>
      </dsp:nvSpPr>
      <dsp:spPr>
        <a:xfrm>
          <a:off x="446691" y="2967906"/>
          <a:ext cx="2183305" cy="1414287"/>
        </a:xfrm>
        <a:prstGeom prst="roundRect">
          <a:avLst>
            <a:gd name="adj" fmla="val 10000"/>
          </a:avLst>
        </a:prstGeom>
        <a:solidFill>
          <a:schemeClr val="lt1">
            <a:alpha val="90000"/>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CA" sz="1200" kern="1200" dirty="0" smtClean="0">
              <a:solidFill>
                <a:srgbClr val="000000"/>
              </a:solidFill>
            </a:rPr>
            <a:t>Board Approval</a:t>
          </a:r>
          <a:endParaRPr lang="en-CA" sz="1200" kern="1200" dirty="0">
            <a:solidFill>
              <a:srgbClr val="000000"/>
            </a:solidFill>
          </a:endParaRPr>
        </a:p>
        <a:p>
          <a:pPr marL="114300" lvl="1" indent="-114300" algn="l" defTabSz="533400">
            <a:lnSpc>
              <a:spcPct val="90000"/>
            </a:lnSpc>
            <a:spcBef>
              <a:spcPct val="0"/>
            </a:spcBef>
            <a:spcAft>
              <a:spcPct val="15000"/>
            </a:spcAft>
            <a:buChar char="••"/>
          </a:pPr>
          <a:r>
            <a:rPr lang="en-CA" sz="1200" kern="1200" dirty="0" smtClean="0">
              <a:solidFill>
                <a:srgbClr val="000000"/>
              </a:solidFill>
            </a:rPr>
            <a:t>Special projects analysis, new business lines, research stemming from strategy review</a:t>
          </a:r>
          <a:endParaRPr lang="en-CA" sz="1200" kern="1200" dirty="0">
            <a:solidFill>
              <a:srgbClr val="000000"/>
            </a:solidFill>
          </a:endParaRPr>
        </a:p>
      </dsp:txBody>
      <dsp:txXfrm>
        <a:off x="477758" y="3352545"/>
        <a:ext cx="1466180" cy="998581"/>
      </dsp:txXfrm>
    </dsp:sp>
    <dsp:sp modelId="{68318181-08BF-4D9C-97B3-0829A4090370}">
      <dsp:nvSpPr>
        <dsp:cNvPr id="0" name=""/>
        <dsp:cNvSpPr/>
      </dsp:nvSpPr>
      <dsp:spPr>
        <a:xfrm>
          <a:off x="4158636" y="-37453"/>
          <a:ext cx="2183305" cy="1414287"/>
        </a:xfrm>
        <a:prstGeom prst="roundRect">
          <a:avLst>
            <a:gd name="adj" fmla="val 10000"/>
          </a:avLst>
        </a:prstGeom>
        <a:solidFill>
          <a:schemeClr val="lt1">
            <a:alpha val="90000"/>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CA" sz="1200" kern="1200" dirty="0" smtClean="0">
              <a:solidFill>
                <a:srgbClr val="000000"/>
              </a:solidFill>
            </a:rPr>
            <a:t>Budget roll-up and Corporate approval</a:t>
          </a:r>
          <a:endParaRPr lang="en-CA" sz="1200" kern="1200" dirty="0">
            <a:solidFill>
              <a:srgbClr val="000000"/>
            </a:solidFill>
          </a:endParaRPr>
        </a:p>
        <a:p>
          <a:pPr marL="114300" lvl="1" indent="-114300" algn="l" defTabSz="533400">
            <a:lnSpc>
              <a:spcPct val="90000"/>
            </a:lnSpc>
            <a:spcBef>
              <a:spcPct val="0"/>
            </a:spcBef>
            <a:spcAft>
              <a:spcPct val="15000"/>
            </a:spcAft>
            <a:buChar char="••"/>
          </a:pPr>
          <a:r>
            <a:rPr lang="en-CA" sz="1200" kern="1200" dirty="0" smtClean="0">
              <a:solidFill>
                <a:srgbClr val="000000"/>
              </a:solidFill>
            </a:rPr>
            <a:t>Board approval of budget</a:t>
          </a:r>
          <a:endParaRPr lang="en-CA" sz="1200" kern="1200" dirty="0">
            <a:solidFill>
              <a:srgbClr val="000000"/>
            </a:solidFill>
          </a:endParaRPr>
        </a:p>
        <a:p>
          <a:pPr marL="114300" lvl="1" indent="-114300" algn="l" defTabSz="533400">
            <a:lnSpc>
              <a:spcPct val="90000"/>
            </a:lnSpc>
            <a:spcBef>
              <a:spcPct val="0"/>
            </a:spcBef>
            <a:spcAft>
              <a:spcPct val="15000"/>
            </a:spcAft>
            <a:buChar char="••"/>
          </a:pPr>
          <a:r>
            <a:rPr lang="en-CA" sz="1200" kern="1200" dirty="0" smtClean="0">
              <a:solidFill>
                <a:srgbClr val="000000"/>
              </a:solidFill>
            </a:rPr>
            <a:t>Allocation of investment capital to approved projects</a:t>
          </a:r>
          <a:endParaRPr lang="en-CA" sz="1200" kern="1200" dirty="0">
            <a:solidFill>
              <a:srgbClr val="000000"/>
            </a:solidFill>
          </a:endParaRPr>
        </a:p>
      </dsp:txBody>
      <dsp:txXfrm>
        <a:off x="4844695" y="-6386"/>
        <a:ext cx="1466180" cy="998581"/>
      </dsp:txXfrm>
    </dsp:sp>
    <dsp:sp modelId="{7E684032-F988-4C5B-BE74-87C9096BF07C}">
      <dsp:nvSpPr>
        <dsp:cNvPr id="0" name=""/>
        <dsp:cNvSpPr/>
      </dsp:nvSpPr>
      <dsp:spPr>
        <a:xfrm>
          <a:off x="446691" y="-37453"/>
          <a:ext cx="2183305" cy="1414287"/>
        </a:xfrm>
        <a:prstGeom prst="roundRect">
          <a:avLst>
            <a:gd name="adj" fmla="val 10000"/>
          </a:avLst>
        </a:prstGeom>
        <a:solidFill>
          <a:schemeClr val="lt1">
            <a:alpha val="90000"/>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CA" sz="1200" b="0" kern="1200" dirty="0" smtClean="0">
              <a:solidFill>
                <a:srgbClr val="000000"/>
              </a:solidFill>
            </a:rPr>
            <a:t>Annual strategy review, basin positioning, operating environment</a:t>
          </a:r>
          <a:endParaRPr lang="en-CA" sz="1200" b="0" kern="1200" dirty="0">
            <a:solidFill>
              <a:srgbClr val="000000"/>
            </a:solidFill>
          </a:endParaRPr>
        </a:p>
        <a:p>
          <a:pPr marL="114300" lvl="1" indent="-114300" algn="l" defTabSz="533400">
            <a:lnSpc>
              <a:spcPct val="90000"/>
            </a:lnSpc>
            <a:spcBef>
              <a:spcPct val="0"/>
            </a:spcBef>
            <a:spcAft>
              <a:spcPct val="15000"/>
            </a:spcAft>
            <a:buChar char="••"/>
          </a:pPr>
          <a:r>
            <a:rPr lang="en-CA" sz="1200" b="0" kern="1200" dirty="0" smtClean="0">
              <a:solidFill>
                <a:srgbClr val="000000"/>
              </a:solidFill>
            </a:rPr>
            <a:t>Long range plan update</a:t>
          </a:r>
          <a:endParaRPr lang="en-CA" sz="1200" b="0" kern="1200" dirty="0">
            <a:solidFill>
              <a:srgbClr val="000000"/>
            </a:solidFill>
          </a:endParaRPr>
        </a:p>
      </dsp:txBody>
      <dsp:txXfrm>
        <a:off x="477758" y="-6386"/>
        <a:ext cx="1466180" cy="998581"/>
      </dsp:txXfrm>
    </dsp:sp>
    <dsp:sp modelId="{49A41F39-5936-4609-86DD-E3BE824562B4}">
      <dsp:nvSpPr>
        <dsp:cNvPr id="0" name=""/>
        <dsp:cNvSpPr/>
      </dsp:nvSpPr>
      <dsp:spPr>
        <a:xfrm>
          <a:off x="1361558" y="291583"/>
          <a:ext cx="1913707" cy="1913707"/>
        </a:xfrm>
        <a:prstGeom prst="pieWedge">
          <a:avLst/>
        </a:prstGeom>
        <a:solidFill>
          <a:srgbClr val="0070C0"/>
        </a:solidFill>
        <a:ln w="25400"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CA" sz="1800" b="1" kern="1200" dirty="0" smtClean="0">
              <a:solidFill>
                <a:schemeClr val="bg1"/>
              </a:solidFill>
            </a:rPr>
            <a:t>Q1:</a:t>
          </a:r>
        </a:p>
        <a:p>
          <a:pPr lvl="0" algn="ctr" defTabSz="800100">
            <a:lnSpc>
              <a:spcPct val="90000"/>
            </a:lnSpc>
            <a:spcBef>
              <a:spcPct val="0"/>
            </a:spcBef>
            <a:spcAft>
              <a:spcPct val="35000"/>
            </a:spcAft>
          </a:pPr>
          <a:r>
            <a:rPr lang="en-CA" sz="1600" b="1" kern="1200" dirty="0" smtClean="0">
              <a:solidFill>
                <a:schemeClr val="bg1"/>
              </a:solidFill>
            </a:rPr>
            <a:t>Strategy Review and Update</a:t>
          </a:r>
          <a:endParaRPr lang="en-CA" sz="1600" b="1" kern="1200" dirty="0">
            <a:solidFill>
              <a:schemeClr val="bg1"/>
            </a:solidFill>
          </a:endParaRPr>
        </a:p>
      </dsp:txBody>
      <dsp:txXfrm>
        <a:off x="1922070" y="852095"/>
        <a:ext cx="1353195" cy="1353195"/>
      </dsp:txXfrm>
    </dsp:sp>
    <dsp:sp modelId="{A43883A2-E852-4B7B-912C-2B24C0B20C03}">
      <dsp:nvSpPr>
        <dsp:cNvPr id="0" name=""/>
        <dsp:cNvSpPr/>
      </dsp:nvSpPr>
      <dsp:spPr>
        <a:xfrm rot="5400000">
          <a:off x="3363658" y="291583"/>
          <a:ext cx="1913707" cy="1913707"/>
        </a:xfrm>
        <a:prstGeom prst="pieWedge">
          <a:avLst/>
        </a:prstGeom>
        <a:solidFill>
          <a:srgbClr val="00B050"/>
        </a:solidFill>
        <a:ln w="25400"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CA" sz="1800" b="1" kern="1200" dirty="0" smtClean="0">
              <a:solidFill>
                <a:schemeClr val="tx1"/>
              </a:solidFill>
            </a:rPr>
            <a:t>Q4:</a:t>
          </a:r>
        </a:p>
        <a:p>
          <a:pPr lvl="0" algn="ctr" defTabSz="800100">
            <a:lnSpc>
              <a:spcPct val="90000"/>
            </a:lnSpc>
            <a:spcBef>
              <a:spcPct val="0"/>
            </a:spcBef>
            <a:spcAft>
              <a:spcPct val="35000"/>
            </a:spcAft>
          </a:pPr>
          <a:r>
            <a:rPr lang="en-CA" sz="1600" b="1" kern="1200" dirty="0" smtClean="0">
              <a:solidFill>
                <a:schemeClr val="tx1"/>
              </a:solidFill>
            </a:rPr>
            <a:t>Budget Approval</a:t>
          </a:r>
          <a:endParaRPr lang="en-CA" sz="1600" b="1" kern="1200" dirty="0">
            <a:solidFill>
              <a:schemeClr val="tx1"/>
            </a:solidFill>
          </a:endParaRPr>
        </a:p>
      </dsp:txBody>
      <dsp:txXfrm rot="-5400000">
        <a:off x="3363658" y="852095"/>
        <a:ext cx="1353195" cy="1353195"/>
      </dsp:txXfrm>
    </dsp:sp>
    <dsp:sp modelId="{E4CFBA88-8F79-459A-ADB4-4770099D4321}">
      <dsp:nvSpPr>
        <dsp:cNvPr id="0" name=""/>
        <dsp:cNvSpPr/>
      </dsp:nvSpPr>
      <dsp:spPr>
        <a:xfrm rot="10800000">
          <a:off x="3363658" y="2293683"/>
          <a:ext cx="1913707" cy="1913707"/>
        </a:xfrm>
        <a:prstGeom prst="pieWedge">
          <a:avLst/>
        </a:prstGeom>
        <a:solidFill>
          <a:srgbClr val="0070C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CA" sz="1800" b="1" kern="1200" dirty="0" smtClean="0"/>
            <a:t>Q3:  </a:t>
          </a:r>
          <a:r>
            <a:rPr lang="en-CA" sz="1600" b="1" kern="1200" dirty="0" smtClean="0"/>
            <a:t>Budget Preparation</a:t>
          </a:r>
          <a:endParaRPr lang="en-CA" sz="1800" b="1" kern="1200" dirty="0"/>
        </a:p>
      </dsp:txBody>
      <dsp:txXfrm rot="10800000">
        <a:off x="3363658" y="2293683"/>
        <a:ext cx="1353195" cy="1353195"/>
      </dsp:txXfrm>
    </dsp:sp>
    <dsp:sp modelId="{EE115923-1371-4B08-B8DF-3AF9C2509B59}">
      <dsp:nvSpPr>
        <dsp:cNvPr id="0" name=""/>
        <dsp:cNvSpPr/>
      </dsp:nvSpPr>
      <dsp:spPr>
        <a:xfrm rot="16200000">
          <a:off x="1361558" y="2293683"/>
          <a:ext cx="1913707" cy="1913707"/>
        </a:xfrm>
        <a:prstGeom prst="pieWedge">
          <a:avLst/>
        </a:prstGeom>
        <a:solidFill>
          <a:srgbClr val="00B05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en-CA" sz="1800" kern="1200" dirty="0" smtClean="0"/>
        </a:p>
        <a:p>
          <a:pPr lvl="0" algn="ctr" defTabSz="800100">
            <a:lnSpc>
              <a:spcPct val="90000"/>
            </a:lnSpc>
            <a:spcBef>
              <a:spcPct val="0"/>
            </a:spcBef>
            <a:spcAft>
              <a:spcPct val="35000"/>
            </a:spcAft>
          </a:pPr>
          <a:r>
            <a:rPr lang="en-CA" sz="1800" b="1" kern="1200" dirty="0" smtClean="0">
              <a:solidFill>
                <a:schemeClr val="tx1"/>
              </a:solidFill>
            </a:rPr>
            <a:t>Q2:</a:t>
          </a:r>
        </a:p>
        <a:p>
          <a:pPr lvl="0" algn="ctr" defTabSz="800100">
            <a:lnSpc>
              <a:spcPct val="90000"/>
            </a:lnSpc>
            <a:spcBef>
              <a:spcPct val="0"/>
            </a:spcBef>
            <a:spcAft>
              <a:spcPct val="35000"/>
            </a:spcAft>
          </a:pPr>
          <a:r>
            <a:rPr lang="en-CA" sz="1600" b="1" kern="1200" dirty="0" smtClean="0">
              <a:solidFill>
                <a:schemeClr val="tx1"/>
              </a:solidFill>
            </a:rPr>
            <a:t>Planning Approval, Execution Research</a:t>
          </a:r>
          <a:endParaRPr lang="en-CA" sz="1600" b="1" kern="1200" dirty="0">
            <a:solidFill>
              <a:schemeClr val="tx1"/>
            </a:solidFill>
          </a:endParaRPr>
        </a:p>
      </dsp:txBody>
      <dsp:txXfrm rot="5400000">
        <a:off x="1922070" y="2293683"/>
        <a:ext cx="1353195" cy="1353195"/>
      </dsp:txXfrm>
    </dsp:sp>
    <dsp:sp modelId="{F4CF0FD2-138A-4FA7-B361-90AEB8712B1B}">
      <dsp:nvSpPr>
        <dsp:cNvPr id="0" name=""/>
        <dsp:cNvSpPr/>
      </dsp:nvSpPr>
      <dsp:spPr>
        <a:xfrm flipH="1">
          <a:off x="2967272" y="1851719"/>
          <a:ext cx="704379" cy="574554"/>
        </a:xfrm>
        <a:prstGeom prst="circularArrow">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8E4489-651D-450A-B445-D3E28E572F4B}">
      <dsp:nvSpPr>
        <dsp:cNvPr id="0" name=""/>
        <dsp:cNvSpPr/>
      </dsp:nvSpPr>
      <dsp:spPr>
        <a:xfrm rot="10800000" flipH="1">
          <a:off x="2959218" y="2072701"/>
          <a:ext cx="720487" cy="574554"/>
        </a:xfrm>
        <a:prstGeom prst="circularArrow">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1DFBBD-5BEB-40E7-AC72-EF294A20668F}">
      <dsp:nvSpPr>
        <dsp:cNvPr id="0" name=""/>
        <dsp:cNvSpPr/>
      </dsp:nvSpPr>
      <dsp:spPr>
        <a:xfrm>
          <a:off x="1962" y="445981"/>
          <a:ext cx="1746777" cy="698710"/>
        </a:xfrm>
        <a:prstGeom prst="chevron">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CA" sz="1200" b="1" kern="1200" dirty="0" smtClean="0">
              <a:solidFill>
                <a:srgbClr val="000000"/>
              </a:solidFill>
            </a:rPr>
            <a:t>Gulf of Mexico Business Unit</a:t>
          </a:r>
          <a:endParaRPr lang="en-CA" sz="1400" b="1" kern="1200" dirty="0">
            <a:solidFill>
              <a:srgbClr val="000000"/>
            </a:solidFill>
          </a:endParaRPr>
        </a:p>
      </dsp:txBody>
      <dsp:txXfrm>
        <a:off x="351317" y="445981"/>
        <a:ext cx="1048067" cy="698710"/>
      </dsp:txXfrm>
    </dsp:sp>
    <dsp:sp modelId="{D2D00776-8E2C-433A-97DC-50295D067D7A}">
      <dsp:nvSpPr>
        <dsp:cNvPr id="0" name=""/>
        <dsp:cNvSpPr/>
      </dsp:nvSpPr>
      <dsp:spPr>
        <a:xfrm>
          <a:off x="1564531" y="445981"/>
          <a:ext cx="1746777" cy="698710"/>
        </a:xfrm>
        <a:prstGeom prst="chevron">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CA" sz="1200" b="1" kern="1200" dirty="0" smtClean="0">
              <a:solidFill>
                <a:srgbClr val="000000"/>
              </a:solidFill>
            </a:rPr>
            <a:t>UK North Sea Business Unit</a:t>
          </a:r>
          <a:endParaRPr lang="en-CA" sz="1200" b="1" kern="1200" dirty="0">
            <a:solidFill>
              <a:srgbClr val="000000"/>
            </a:solidFill>
          </a:endParaRPr>
        </a:p>
      </dsp:txBody>
      <dsp:txXfrm>
        <a:off x="1913886" y="445981"/>
        <a:ext cx="1048067" cy="698710"/>
      </dsp:txXfrm>
    </dsp:sp>
    <dsp:sp modelId="{8F3C830C-FE25-43A3-8430-4246867E4BE5}">
      <dsp:nvSpPr>
        <dsp:cNvPr id="0" name=""/>
        <dsp:cNvSpPr/>
      </dsp:nvSpPr>
      <dsp:spPr>
        <a:xfrm>
          <a:off x="3146161" y="445981"/>
          <a:ext cx="1746777" cy="698710"/>
        </a:xfrm>
        <a:prstGeom prst="chevron">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CA" sz="1200" b="1" kern="1200" dirty="0" smtClean="0">
              <a:solidFill>
                <a:srgbClr val="000000"/>
              </a:solidFill>
            </a:rPr>
            <a:t>Alaska North Slope Business Unit</a:t>
          </a:r>
          <a:endParaRPr lang="en-CA" sz="1200" b="1" kern="1200" dirty="0">
            <a:solidFill>
              <a:srgbClr val="000000"/>
            </a:solidFill>
          </a:endParaRPr>
        </a:p>
      </dsp:txBody>
      <dsp:txXfrm>
        <a:off x="3495516" y="445981"/>
        <a:ext cx="1048067" cy="698710"/>
      </dsp:txXfrm>
    </dsp:sp>
    <dsp:sp modelId="{1D50A8A9-DA7D-47C1-8ACB-5ACA8833804F}">
      <dsp:nvSpPr>
        <dsp:cNvPr id="0" name=""/>
        <dsp:cNvSpPr/>
      </dsp:nvSpPr>
      <dsp:spPr>
        <a:xfrm>
          <a:off x="4746836" y="445981"/>
          <a:ext cx="1746777" cy="698710"/>
        </a:xfrm>
        <a:prstGeom prst="chevron">
          <a:avLst/>
        </a:prstGeom>
        <a:solidFill>
          <a:schemeClr val="accent3">
            <a:lumMod val="75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CA" sz="1200" b="1" kern="1200" dirty="0" smtClean="0">
              <a:solidFill>
                <a:schemeClr val="bg1"/>
              </a:solidFill>
            </a:rPr>
            <a:t>Eagle Ford Shale Gas Business Unit</a:t>
          </a:r>
          <a:endParaRPr lang="en-CA" sz="1200" b="1" kern="1200" dirty="0">
            <a:solidFill>
              <a:schemeClr val="bg1"/>
            </a:solidFill>
          </a:endParaRPr>
        </a:p>
      </dsp:txBody>
      <dsp:txXfrm>
        <a:off x="5096191" y="445981"/>
        <a:ext cx="1048067" cy="698710"/>
      </dsp:txXfrm>
    </dsp:sp>
    <dsp:sp modelId="{F14A7874-873B-426D-B10D-08D45F2CAE49}">
      <dsp:nvSpPr>
        <dsp:cNvPr id="0" name=""/>
        <dsp:cNvSpPr/>
      </dsp:nvSpPr>
      <dsp:spPr>
        <a:xfrm>
          <a:off x="6290360" y="445981"/>
          <a:ext cx="1746777" cy="698710"/>
        </a:xfrm>
        <a:prstGeom prst="chevron">
          <a:avLst/>
        </a:prstGeom>
        <a:solidFill>
          <a:schemeClr val="accent3">
            <a:lumMod val="50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CA" sz="1200" b="1" kern="1200" dirty="0" smtClean="0"/>
            <a:t>Angola Deepwater Business Unit</a:t>
          </a:r>
          <a:endParaRPr lang="en-CA" sz="1200" b="1" kern="1200" dirty="0"/>
        </a:p>
      </dsp:txBody>
      <dsp:txXfrm>
        <a:off x="6639715" y="445981"/>
        <a:ext cx="1048067" cy="6987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0EFA3F-887D-4DA4-8BA6-6A9972688BB8}">
      <dsp:nvSpPr>
        <dsp:cNvPr id="0" name=""/>
        <dsp:cNvSpPr/>
      </dsp:nvSpPr>
      <dsp:spPr>
        <a:xfrm>
          <a:off x="4200546" y="3059302"/>
          <a:ext cx="2222493" cy="1439672"/>
        </a:xfrm>
        <a:prstGeom prst="roundRect">
          <a:avLst>
            <a:gd name="adj" fmla="val 10000"/>
          </a:avLst>
        </a:prstGeom>
        <a:solidFill>
          <a:schemeClr val="lt1">
            <a:alpha val="90000"/>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80975" lvl="1" indent="-180975" algn="l" defTabSz="533400">
            <a:lnSpc>
              <a:spcPct val="90000"/>
            </a:lnSpc>
            <a:spcBef>
              <a:spcPct val="0"/>
            </a:spcBef>
            <a:spcAft>
              <a:spcPct val="15000"/>
            </a:spcAft>
            <a:buChar char="••"/>
          </a:pPr>
          <a:r>
            <a:rPr lang="en-CA" sz="1200" kern="1200" dirty="0" smtClean="0">
              <a:solidFill>
                <a:schemeClr val="tx1"/>
              </a:solidFill>
            </a:rPr>
            <a:t>Corporate input to key planning variables; Business Units prepare capital &amp; operating budgets</a:t>
          </a:r>
          <a:endParaRPr lang="en-CA" sz="1200" kern="1200" dirty="0">
            <a:solidFill>
              <a:schemeClr val="tx1"/>
            </a:solidFill>
          </a:endParaRPr>
        </a:p>
        <a:p>
          <a:pPr marL="180975" lvl="1" indent="-180975" algn="l" defTabSz="533400">
            <a:lnSpc>
              <a:spcPct val="90000"/>
            </a:lnSpc>
            <a:spcBef>
              <a:spcPct val="0"/>
            </a:spcBef>
            <a:spcAft>
              <a:spcPct val="15000"/>
            </a:spcAft>
            <a:buChar char="••"/>
          </a:pPr>
          <a:r>
            <a:rPr lang="en-CA" sz="1200" kern="1200" dirty="0" smtClean="0">
              <a:solidFill>
                <a:schemeClr val="tx1"/>
              </a:solidFill>
            </a:rPr>
            <a:t>Update 5-year plan</a:t>
          </a:r>
          <a:endParaRPr lang="en-CA" sz="1200" kern="1200" dirty="0">
            <a:solidFill>
              <a:schemeClr val="tx1"/>
            </a:solidFill>
          </a:endParaRPr>
        </a:p>
      </dsp:txBody>
      <dsp:txXfrm>
        <a:off x="4898919" y="3450845"/>
        <a:ext cx="1492495" cy="1016504"/>
      </dsp:txXfrm>
    </dsp:sp>
    <dsp:sp modelId="{9920B143-A3F5-458B-AAA5-7218FA4A583D}">
      <dsp:nvSpPr>
        <dsp:cNvPr id="0" name=""/>
        <dsp:cNvSpPr/>
      </dsp:nvSpPr>
      <dsp:spPr>
        <a:xfrm>
          <a:off x="395128" y="3059302"/>
          <a:ext cx="2222493" cy="1439672"/>
        </a:xfrm>
        <a:prstGeom prst="roundRect">
          <a:avLst>
            <a:gd name="adj" fmla="val 10000"/>
          </a:avLst>
        </a:prstGeom>
        <a:solidFill>
          <a:schemeClr val="lt1">
            <a:alpha val="90000"/>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CA" sz="1200" kern="1200" dirty="0" smtClean="0">
              <a:solidFill>
                <a:schemeClr val="tx1"/>
              </a:solidFill>
            </a:rPr>
            <a:t>Board Approval</a:t>
          </a:r>
          <a:endParaRPr lang="en-CA" sz="1200" kern="1200" dirty="0">
            <a:solidFill>
              <a:schemeClr val="tx1"/>
            </a:solidFill>
          </a:endParaRPr>
        </a:p>
        <a:p>
          <a:pPr marL="114300" lvl="1" indent="-114300" algn="l" defTabSz="533400">
            <a:lnSpc>
              <a:spcPct val="90000"/>
            </a:lnSpc>
            <a:spcBef>
              <a:spcPct val="0"/>
            </a:spcBef>
            <a:spcAft>
              <a:spcPct val="15000"/>
            </a:spcAft>
            <a:buChar char="••"/>
          </a:pPr>
          <a:r>
            <a:rPr lang="en-CA" sz="1200" kern="1200" dirty="0" smtClean="0">
              <a:solidFill>
                <a:schemeClr val="tx1"/>
              </a:solidFill>
            </a:rPr>
            <a:t>Special projects analysis, new business lines, research stemming from strategy review</a:t>
          </a:r>
          <a:endParaRPr lang="en-CA" sz="1200" kern="1200" dirty="0">
            <a:solidFill>
              <a:schemeClr val="tx1"/>
            </a:solidFill>
          </a:endParaRPr>
        </a:p>
      </dsp:txBody>
      <dsp:txXfrm>
        <a:off x="426753" y="3450845"/>
        <a:ext cx="1492495" cy="1016504"/>
      </dsp:txXfrm>
    </dsp:sp>
    <dsp:sp modelId="{68318181-08BF-4D9C-97B3-0829A4090370}">
      <dsp:nvSpPr>
        <dsp:cNvPr id="0" name=""/>
        <dsp:cNvSpPr/>
      </dsp:nvSpPr>
      <dsp:spPr>
        <a:xfrm>
          <a:off x="4173698" y="0"/>
          <a:ext cx="2222493" cy="1439672"/>
        </a:xfrm>
        <a:prstGeom prst="roundRect">
          <a:avLst>
            <a:gd name="adj" fmla="val 10000"/>
          </a:avLst>
        </a:prstGeom>
        <a:solidFill>
          <a:schemeClr val="lt1">
            <a:alpha val="90000"/>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CA" sz="1200" b="1" kern="1200" dirty="0" smtClean="0">
              <a:solidFill>
                <a:srgbClr val="C00000"/>
              </a:solidFill>
            </a:rPr>
            <a:t>Budget roll-up and Corporate approval</a:t>
          </a:r>
          <a:endParaRPr lang="en-CA" sz="1200" b="1" kern="1200" dirty="0">
            <a:solidFill>
              <a:srgbClr val="C00000"/>
            </a:solidFill>
          </a:endParaRPr>
        </a:p>
        <a:p>
          <a:pPr marL="114300" lvl="1" indent="-114300" algn="l" defTabSz="533400">
            <a:lnSpc>
              <a:spcPct val="90000"/>
            </a:lnSpc>
            <a:spcBef>
              <a:spcPct val="0"/>
            </a:spcBef>
            <a:spcAft>
              <a:spcPct val="15000"/>
            </a:spcAft>
            <a:buChar char="••"/>
          </a:pPr>
          <a:r>
            <a:rPr lang="en-CA" sz="1200" b="1" kern="1200" dirty="0" smtClean="0">
              <a:solidFill>
                <a:srgbClr val="C00000"/>
              </a:solidFill>
            </a:rPr>
            <a:t>Board approval of budget</a:t>
          </a:r>
          <a:endParaRPr lang="en-CA" sz="1200" b="1" kern="1200" dirty="0">
            <a:solidFill>
              <a:srgbClr val="C00000"/>
            </a:solidFill>
          </a:endParaRPr>
        </a:p>
        <a:p>
          <a:pPr marL="114300" lvl="1" indent="-114300" algn="l" defTabSz="533400">
            <a:lnSpc>
              <a:spcPct val="90000"/>
            </a:lnSpc>
            <a:spcBef>
              <a:spcPct val="0"/>
            </a:spcBef>
            <a:spcAft>
              <a:spcPct val="15000"/>
            </a:spcAft>
            <a:buChar char="••"/>
          </a:pPr>
          <a:r>
            <a:rPr lang="en-CA" sz="1200" b="1" kern="1200" dirty="0" smtClean="0">
              <a:solidFill>
                <a:srgbClr val="C00000"/>
              </a:solidFill>
            </a:rPr>
            <a:t>Allocation of investment capital to approved projects</a:t>
          </a:r>
          <a:endParaRPr lang="en-CA" sz="1200" b="1" kern="1200" dirty="0">
            <a:solidFill>
              <a:srgbClr val="C00000"/>
            </a:solidFill>
          </a:endParaRPr>
        </a:p>
      </dsp:txBody>
      <dsp:txXfrm>
        <a:off x="4872072" y="31625"/>
        <a:ext cx="1492495" cy="1016504"/>
      </dsp:txXfrm>
    </dsp:sp>
    <dsp:sp modelId="{7E684032-F988-4C5B-BE74-87C9096BF07C}">
      <dsp:nvSpPr>
        <dsp:cNvPr id="0" name=""/>
        <dsp:cNvSpPr/>
      </dsp:nvSpPr>
      <dsp:spPr>
        <a:xfrm>
          <a:off x="395128" y="0"/>
          <a:ext cx="2222493" cy="1439672"/>
        </a:xfrm>
        <a:prstGeom prst="roundRect">
          <a:avLst>
            <a:gd name="adj" fmla="val 10000"/>
          </a:avLst>
        </a:prstGeom>
        <a:solidFill>
          <a:schemeClr val="lt1">
            <a:alpha val="90000"/>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CA" sz="1200" b="0" kern="1200" dirty="0" smtClean="0">
              <a:solidFill>
                <a:schemeClr val="tx1"/>
              </a:solidFill>
            </a:rPr>
            <a:t>Annual strategy review, basin positioning, operating environment</a:t>
          </a:r>
          <a:endParaRPr lang="en-CA" sz="1200" b="0" kern="1200" dirty="0">
            <a:solidFill>
              <a:schemeClr val="tx1"/>
            </a:solidFill>
          </a:endParaRPr>
        </a:p>
        <a:p>
          <a:pPr marL="114300" lvl="1" indent="-114300" algn="l" defTabSz="533400">
            <a:lnSpc>
              <a:spcPct val="90000"/>
            </a:lnSpc>
            <a:spcBef>
              <a:spcPct val="0"/>
            </a:spcBef>
            <a:spcAft>
              <a:spcPct val="15000"/>
            </a:spcAft>
            <a:buChar char="••"/>
          </a:pPr>
          <a:r>
            <a:rPr lang="en-CA" sz="1200" b="0" kern="1200" dirty="0" smtClean="0">
              <a:solidFill>
                <a:schemeClr val="tx1"/>
              </a:solidFill>
            </a:rPr>
            <a:t>Long range plan update</a:t>
          </a:r>
          <a:endParaRPr lang="en-CA" sz="1200" b="0" kern="1200" dirty="0">
            <a:solidFill>
              <a:schemeClr val="tx1"/>
            </a:solidFill>
          </a:endParaRPr>
        </a:p>
      </dsp:txBody>
      <dsp:txXfrm>
        <a:off x="426753" y="31625"/>
        <a:ext cx="1492495" cy="1016504"/>
      </dsp:txXfrm>
    </dsp:sp>
    <dsp:sp modelId="{49A41F39-5936-4609-86DD-E3BE824562B4}">
      <dsp:nvSpPr>
        <dsp:cNvPr id="0" name=""/>
        <dsp:cNvSpPr/>
      </dsp:nvSpPr>
      <dsp:spPr>
        <a:xfrm>
          <a:off x="1326416" y="256441"/>
          <a:ext cx="1948056" cy="1948056"/>
        </a:xfrm>
        <a:prstGeom prst="pieWedge">
          <a:avLst/>
        </a:prstGeom>
        <a:solidFill>
          <a:srgbClr val="0070C0"/>
        </a:solidFill>
        <a:ln w="25400"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CA" sz="1800" b="1" kern="1200" dirty="0" smtClean="0">
              <a:solidFill>
                <a:schemeClr val="bg1"/>
              </a:solidFill>
            </a:rPr>
            <a:t>Q1:</a:t>
          </a:r>
        </a:p>
        <a:p>
          <a:pPr lvl="0" algn="ctr" defTabSz="800100">
            <a:lnSpc>
              <a:spcPct val="90000"/>
            </a:lnSpc>
            <a:spcBef>
              <a:spcPct val="0"/>
            </a:spcBef>
            <a:spcAft>
              <a:spcPct val="35000"/>
            </a:spcAft>
          </a:pPr>
          <a:r>
            <a:rPr lang="en-CA" sz="1600" b="1" kern="1200" dirty="0" smtClean="0">
              <a:solidFill>
                <a:schemeClr val="bg1"/>
              </a:solidFill>
            </a:rPr>
            <a:t>Strategy Review and Update</a:t>
          </a:r>
          <a:endParaRPr lang="en-CA" sz="1600" b="1" kern="1200" dirty="0">
            <a:solidFill>
              <a:schemeClr val="bg1"/>
            </a:solidFill>
          </a:endParaRPr>
        </a:p>
      </dsp:txBody>
      <dsp:txXfrm>
        <a:off x="1896988" y="827013"/>
        <a:ext cx="1377484" cy="1377484"/>
      </dsp:txXfrm>
    </dsp:sp>
    <dsp:sp modelId="{A43883A2-E852-4B7B-912C-2B24C0B20C03}">
      <dsp:nvSpPr>
        <dsp:cNvPr id="0" name=""/>
        <dsp:cNvSpPr/>
      </dsp:nvSpPr>
      <dsp:spPr>
        <a:xfrm rot="5400000">
          <a:off x="3364452" y="256441"/>
          <a:ext cx="1948056" cy="1948056"/>
        </a:xfrm>
        <a:prstGeom prst="pieWedge">
          <a:avLst/>
        </a:prstGeom>
        <a:solidFill>
          <a:srgbClr val="00B050"/>
        </a:solidFill>
        <a:ln w="25400"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CA" sz="1800" b="1" kern="1200" dirty="0" smtClean="0">
              <a:solidFill>
                <a:schemeClr val="tx1"/>
              </a:solidFill>
            </a:rPr>
            <a:t>Q4:</a:t>
          </a:r>
        </a:p>
        <a:p>
          <a:pPr lvl="0" algn="ctr" defTabSz="800100">
            <a:lnSpc>
              <a:spcPct val="90000"/>
            </a:lnSpc>
            <a:spcBef>
              <a:spcPct val="0"/>
            </a:spcBef>
            <a:spcAft>
              <a:spcPct val="35000"/>
            </a:spcAft>
          </a:pPr>
          <a:r>
            <a:rPr lang="en-CA" sz="1600" b="1" kern="1200" dirty="0" smtClean="0">
              <a:solidFill>
                <a:schemeClr val="tx1"/>
              </a:solidFill>
            </a:rPr>
            <a:t>Budget Approval</a:t>
          </a:r>
          <a:endParaRPr lang="en-CA" sz="1600" b="1" kern="1200" dirty="0">
            <a:solidFill>
              <a:schemeClr val="tx1"/>
            </a:solidFill>
          </a:endParaRPr>
        </a:p>
      </dsp:txBody>
      <dsp:txXfrm rot="-5400000">
        <a:off x="3364452" y="827013"/>
        <a:ext cx="1377484" cy="1377484"/>
      </dsp:txXfrm>
    </dsp:sp>
    <dsp:sp modelId="{E4CFBA88-8F79-459A-ADB4-4770099D4321}">
      <dsp:nvSpPr>
        <dsp:cNvPr id="0" name=""/>
        <dsp:cNvSpPr/>
      </dsp:nvSpPr>
      <dsp:spPr>
        <a:xfrm rot="10800000">
          <a:off x="3364452" y="2294477"/>
          <a:ext cx="1948056" cy="1948056"/>
        </a:xfrm>
        <a:prstGeom prst="pieWedge">
          <a:avLst/>
        </a:prstGeom>
        <a:solidFill>
          <a:srgbClr val="0070C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CA" sz="1800" b="1" kern="1200" dirty="0" smtClean="0"/>
            <a:t>Q3:  </a:t>
          </a:r>
          <a:r>
            <a:rPr lang="en-CA" sz="1600" b="1" kern="1200" dirty="0" smtClean="0"/>
            <a:t>Budget Preparation</a:t>
          </a:r>
          <a:endParaRPr lang="en-CA" sz="1800" b="1" kern="1200" dirty="0"/>
        </a:p>
      </dsp:txBody>
      <dsp:txXfrm rot="10800000">
        <a:off x="3364452" y="2294477"/>
        <a:ext cx="1377484" cy="1377484"/>
      </dsp:txXfrm>
    </dsp:sp>
    <dsp:sp modelId="{EE115923-1371-4B08-B8DF-3AF9C2509B59}">
      <dsp:nvSpPr>
        <dsp:cNvPr id="0" name=""/>
        <dsp:cNvSpPr/>
      </dsp:nvSpPr>
      <dsp:spPr>
        <a:xfrm rot="16200000">
          <a:off x="1326416" y="2294477"/>
          <a:ext cx="1948056" cy="1948056"/>
        </a:xfrm>
        <a:prstGeom prst="pieWedge">
          <a:avLst/>
        </a:prstGeom>
        <a:solidFill>
          <a:srgbClr val="00B05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en-CA" sz="1800" kern="1200" dirty="0" smtClean="0"/>
        </a:p>
        <a:p>
          <a:pPr lvl="0" algn="ctr" defTabSz="800100">
            <a:lnSpc>
              <a:spcPct val="90000"/>
            </a:lnSpc>
            <a:spcBef>
              <a:spcPct val="0"/>
            </a:spcBef>
            <a:spcAft>
              <a:spcPct val="35000"/>
            </a:spcAft>
          </a:pPr>
          <a:r>
            <a:rPr lang="en-CA" sz="1800" b="1" kern="1200" dirty="0" smtClean="0">
              <a:solidFill>
                <a:schemeClr val="tx1"/>
              </a:solidFill>
            </a:rPr>
            <a:t>Q2:</a:t>
          </a:r>
        </a:p>
        <a:p>
          <a:pPr lvl="0" algn="ctr" defTabSz="800100">
            <a:lnSpc>
              <a:spcPct val="90000"/>
            </a:lnSpc>
            <a:spcBef>
              <a:spcPct val="0"/>
            </a:spcBef>
            <a:spcAft>
              <a:spcPct val="35000"/>
            </a:spcAft>
          </a:pPr>
          <a:r>
            <a:rPr lang="en-CA" sz="1600" b="1" kern="1200" dirty="0" smtClean="0">
              <a:solidFill>
                <a:schemeClr val="tx1"/>
              </a:solidFill>
            </a:rPr>
            <a:t>Planning Approval, Execution Research</a:t>
          </a:r>
          <a:endParaRPr lang="en-CA" sz="1600" b="1" kern="1200" dirty="0">
            <a:solidFill>
              <a:schemeClr val="tx1"/>
            </a:solidFill>
          </a:endParaRPr>
        </a:p>
      </dsp:txBody>
      <dsp:txXfrm rot="5400000">
        <a:off x="1896988" y="2294477"/>
        <a:ext cx="1377484" cy="1377484"/>
      </dsp:txXfrm>
    </dsp:sp>
    <dsp:sp modelId="{F4CF0FD2-138A-4FA7-B361-90AEB8712B1B}">
      <dsp:nvSpPr>
        <dsp:cNvPr id="0" name=""/>
        <dsp:cNvSpPr/>
      </dsp:nvSpPr>
      <dsp:spPr>
        <a:xfrm flipH="1">
          <a:off x="2960951" y="1844579"/>
          <a:ext cx="717021" cy="584866"/>
        </a:xfrm>
        <a:prstGeom prst="circularArrow">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8E4489-651D-450A-B445-D3E28E572F4B}">
      <dsp:nvSpPr>
        <dsp:cNvPr id="0" name=""/>
        <dsp:cNvSpPr/>
      </dsp:nvSpPr>
      <dsp:spPr>
        <a:xfrm rot="10800000" flipH="1">
          <a:off x="2952752" y="2069528"/>
          <a:ext cx="733419" cy="584866"/>
        </a:xfrm>
        <a:prstGeom prst="circularArrow">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ycle4#2">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ycle4#3">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773363" cy="434975"/>
          </a:xfrm>
          <a:prstGeom prst="rect">
            <a:avLst/>
          </a:prstGeom>
        </p:spPr>
        <p:txBody>
          <a:bodyPr vert="horz" lIns="91440" tIns="45720" rIns="91440" bIns="45720" rtlCol="0"/>
          <a:lstStyle>
            <a:lvl1pPr algn="l">
              <a:defRPr sz="1200">
                <a:latin typeface="Arial Narrow" charset="0"/>
                <a:ea typeface="ＭＳ Ｐゴシック" charset="0"/>
                <a:cs typeface="MS PGothic" charset="0"/>
              </a:defRPr>
            </a:lvl1pPr>
          </a:lstStyle>
          <a:p>
            <a:pPr>
              <a:defRPr/>
            </a:pPr>
            <a:endParaRPr lang="en-US"/>
          </a:p>
        </p:txBody>
      </p:sp>
      <p:sp>
        <p:nvSpPr>
          <p:cNvPr id="3" name="Date Placeholder 2"/>
          <p:cNvSpPr>
            <a:spLocks noGrp="1"/>
          </p:cNvSpPr>
          <p:nvPr>
            <p:ph type="dt" sz="quarter" idx="1"/>
          </p:nvPr>
        </p:nvSpPr>
        <p:spPr>
          <a:xfrm>
            <a:off x="3625850" y="0"/>
            <a:ext cx="2773363" cy="434975"/>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Narrow" pitchFamily="34" charset="0"/>
                <a:ea typeface="MS PGothic" pitchFamily="34" charset="-128"/>
                <a:cs typeface="+mn-cs"/>
              </a:defRPr>
            </a:lvl1pPr>
          </a:lstStyle>
          <a:p>
            <a:pPr>
              <a:defRPr/>
            </a:pPr>
            <a:fld id="{B06B5E9C-BB01-4515-991C-018A4FE83119}" type="datetimeFigureOut">
              <a:rPr lang="en-US"/>
              <a:pPr>
                <a:defRPr/>
              </a:pPr>
              <a:t>2/5/2013</a:t>
            </a:fld>
            <a:endParaRPr lang="en-US" dirty="0"/>
          </a:p>
        </p:txBody>
      </p:sp>
      <p:sp>
        <p:nvSpPr>
          <p:cNvPr id="4" name="Footer Placeholder 3"/>
          <p:cNvSpPr>
            <a:spLocks noGrp="1"/>
          </p:cNvSpPr>
          <p:nvPr>
            <p:ph type="ftr" sz="quarter" idx="2"/>
          </p:nvPr>
        </p:nvSpPr>
        <p:spPr>
          <a:xfrm>
            <a:off x="0" y="8250238"/>
            <a:ext cx="2773363" cy="434975"/>
          </a:xfrm>
          <a:prstGeom prst="rect">
            <a:avLst/>
          </a:prstGeom>
        </p:spPr>
        <p:txBody>
          <a:bodyPr vert="horz" lIns="91440" tIns="45720" rIns="91440" bIns="45720" rtlCol="0" anchor="b"/>
          <a:lstStyle>
            <a:lvl1pPr algn="l">
              <a:defRPr sz="1200">
                <a:latin typeface="Arial Narrow" charset="0"/>
                <a:ea typeface="ＭＳ Ｐゴシック" charset="0"/>
                <a:cs typeface="MS PGothic" charset="0"/>
              </a:defRPr>
            </a:lvl1pPr>
          </a:lstStyle>
          <a:p>
            <a:pPr>
              <a:defRPr/>
            </a:pPr>
            <a:endParaRPr lang="en-US"/>
          </a:p>
        </p:txBody>
      </p:sp>
      <p:sp>
        <p:nvSpPr>
          <p:cNvPr id="5" name="Slide Number Placeholder 4"/>
          <p:cNvSpPr>
            <a:spLocks noGrp="1"/>
          </p:cNvSpPr>
          <p:nvPr>
            <p:ph type="sldNum" sz="quarter" idx="3"/>
          </p:nvPr>
        </p:nvSpPr>
        <p:spPr>
          <a:xfrm>
            <a:off x="3625850" y="8250238"/>
            <a:ext cx="2773363" cy="434975"/>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Narrow" pitchFamily="34" charset="0"/>
                <a:ea typeface="MS PGothic" pitchFamily="34" charset="-128"/>
                <a:cs typeface="+mn-cs"/>
              </a:defRPr>
            </a:lvl1pPr>
          </a:lstStyle>
          <a:p>
            <a:pPr>
              <a:defRPr/>
            </a:pPr>
            <a:fld id="{D0AC0EAF-5680-4837-83E7-4E9DD68782B3}" type="slidenum">
              <a:rPr lang="en-US"/>
              <a:pPr>
                <a:defRPr/>
              </a:pPr>
              <a:t>‹#›</a:t>
            </a:fld>
            <a:endParaRPr lang="en-US" dirty="0"/>
          </a:p>
        </p:txBody>
      </p:sp>
    </p:spTree>
    <p:extLst>
      <p:ext uri="{BB962C8B-B14F-4D97-AF65-F5344CB8AC3E}">
        <p14:creationId xmlns:p14="http://schemas.microsoft.com/office/powerpoint/2010/main" val="1722098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773363" cy="434975"/>
          </a:xfrm>
          <a:prstGeom prst="rect">
            <a:avLst/>
          </a:prstGeom>
        </p:spPr>
        <p:txBody>
          <a:bodyPr vert="horz" lIns="86206" tIns="43103" rIns="86206" bIns="43103" rtlCol="0"/>
          <a:lstStyle>
            <a:lvl1pPr algn="l">
              <a:defRPr sz="1100">
                <a:latin typeface="Arial Narrow" pitchFamily="34" charset="0"/>
                <a:ea typeface="MS PGothic" pitchFamily="34" charset="-128"/>
                <a:cs typeface="+mn-cs"/>
              </a:defRPr>
            </a:lvl1pPr>
          </a:lstStyle>
          <a:p>
            <a:pPr>
              <a:defRPr/>
            </a:pPr>
            <a:endParaRPr lang="en-US"/>
          </a:p>
        </p:txBody>
      </p:sp>
      <p:sp>
        <p:nvSpPr>
          <p:cNvPr id="3" name="Date Placeholder 2"/>
          <p:cNvSpPr>
            <a:spLocks noGrp="1"/>
          </p:cNvSpPr>
          <p:nvPr>
            <p:ph type="dt" idx="1"/>
          </p:nvPr>
        </p:nvSpPr>
        <p:spPr>
          <a:xfrm>
            <a:off x="3625850" y="0"/>
            <a:ext cx="2773363" cy="434975"/>
          </a:xfrm>
          <a:prstGeom prst="rect">
            <a:avLst/>
          </a:prstGeom>
        </p:spPr>
        <p:txBody>
          <a:bodyPr vert="horz" wrap="square" lIns="86206" tIns="43103" rIns="86206" bIns="43103" numCol="1" anchor="t" anchorCtr="0" compatLnSpc="1">
            <a:prstTxWarp prst="textNoShape">
              <a:avLst/>
            </a:prstTxWarp>
          </a:bodyPr>
          <a:lstStyle>
            <a:lvl1pPr algn="r">
              <a:defRPr sz="1100">
                <a:latin typeface="Arial Narrow" pitchFamily="34" charset="0"/>
                <a:ea typeface="MS PGothic" pitchFamily="34" charset="-128"/>
                <a:cs typeface="+mn-cs"/>
              </a:defRPr>
            </a:lvl1pPr>
          </a:lstStyle>
          <a:p>
            <a:pPr>
              <a:defRPr/>
            </a:pPr>
            <a:fld id="{16B904EC-4206-4A66-9478-A0AF8966A9A3}" type="datetimeFigureOut">
              <a:rPr lang="en-US"/>
              <a:pPr>
                <a:defRPr/>
              </a:pPr>
              <a:t>2/5/2013</a:t>
            </a:fld>
            <a:endParaRPr lang="en-US" dirty="0"/>
          </a:p>
        </p:txBody>
      </p:sp>
      <p:sp>
        <p:nvSpPr>
          <p:cNvPr id="4" name="Slide Image Placeholder 3"/>
          <p:cNvSpPr>
            <a:spLocks noGrp="1" noRot="1" noChangeAspect="1"/>
          </p:cNvSpPr>
          <p:nvPr>
            <p:ph type="sldImg" idx="2"/>
          </p:nvPr>
        </p:nvSpPr>
        <p:spPr>
          <a:xfrm>
            <a:off x="1030288" y="652463"/>
            <a:ext cx="4341812" cy="3257550"/>
          </a:xfrm>
          <a:prstGeom prst="rect">
            <a:avLst/>
          </a:prstGeom>
          <a:noFill/>
          <a:ln w="12700">
            <a:solidFill>
              <a:prstClr val="black"/>
            </a:solidFill>
          </a:ln>
        </p:spPr>
        <p:txBody>
          <a:bodyPr vert="horz" lIns="86206" tIns="43103" rIns="86206" bIns="43103" rtlCol="0" anchor="ctr"/>
          <a:lstStyle/>
          <a:p>
            <a:pPr lvl="0"/>
            <a:endParaRPr lang="en-US" noProof="0" dirty="0"/>
          </a:p>
        </p:txBody>
      </p:sp>
      <p:sp>
        <p:nvSpPr>
          <p:cNvPr id="5" name="Notes Placeholder 4"/>
          <p:cNvSpPr>
            <a:spLocks noGrp="1"/>
          </p:cNvSpPr>
          <p:nvPr>
            <p:ph type="body" sz="quarter" idx="3"/>
          </p:nvPr>
        </p:nvSpPr>
        <p:spPr>
          <a:xfrm>
            <a:off x="639763" y="4125913"/>
            <a:ext cx="5121275" cy="3910012"/>
          </a:xfrm>
          <a:prstGeom prst="rect">
            <a:avLst/>
          </a:prstGeom>
        </p:spPr>
        <p:txBody>
          <a:bodyPr vert="horz" lIns="86206" tIns="43103" rIns="86206" bIns="4310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250238"/>
            <a:ext cx="2773363" cy="434975"/>
          </a:xfrm>
          <a:prstGeom prst="rect">
            <a:avLst/>
          </a:prstGeom>
        </p:spPr>
        <p:txBody>
          <a:bodyPr vert="horz" lIns="86206" tIns="43103" rIns="86206" bIns="43103" rtlCol="0" anchor="b"/>
          <a:lstStyle>
            <a:lvl1pPr algn="l">
              <a:defRPr sz="1100">
                <a:latin typeface="Arial Narrow" pitchFamily="34" charset="0"/>
                <a:ea typeface="MS PGothic" pitchFamily="34" charset="-128"/>
                <a:cs typeface="+mn-cs"/>
              </a:defRPr>
            </a:lvl1pPr>
          </a:lstStyle>
          <a:p>
            <a:pPr>
              <a:defRPr/>
            </a:pPr>
            <a:endParaRPr lang="en-US"/>
          </a:p>
        </p:txBody>
      </p:sp>
      <p:sp>
        <p:nvSpPr>
          <p:cNvPr id="7" name="Slide Number Placeholder 6"/>
          <p:cNvSpPr>
            <a:spLocks noGrp="1"/>
          </p:cNvSpPr>
          <p:nvPr>
            <p:ph type="sldNum" sz="quarter" idx="5"/>
          </p:nvPr>
        </p:nvSpPr>
        <p:spPr>
          <a:xfrm>
            <a:off x="3625850" y="8250238"/>
            <a:ext cx="2773363" cy="434975"/>
          </a:xfrm>
          <a:prstGeom prst="rect">
            <a:avLst/>
          </a:prstGeom>
        </p:spPr>
        <p:txBody>
          <a:bodyPr vert="horz" wrap="square" lIns="86206" tIns="43103" rIns="86206" bIns="43103" numCol="1" anchor="b" anchorCtr="0" compatLnSpc="1">
            <a:prstTxWarp prst="textNoShape">
              <a:avLst/>
            </a:prstTxWarp>
          </a:bodyPr>
          <a:lstStyle>
            <a:lvl1pPr algn="r">
              <a:defRPr sz="1100">
                <a:latin typeface="Arial Narrow" pitchFamily="34" charset="0"/>
                <a:ea typeface="MS PGothic" pitchFamily="34" charset="-128"/>
                <a:cs typeface="+mn-cs"/>
              </a:defRPr>
            </a:lvl1pPr>
          </a:lstStyle>
          <a:p>
            <a:pPr>
              <a:defRPr/>
            </a:pPr>
            <a:fld id="{E3C5FDE9-51D2-4ADC-A1DC-55EAFA5B6F01}" type="slidenum">
              <a:rPr lang="en-US"/>
              <a:pPr>
                <a:defRPr/>
              </a:pPr>
              <a:t>‹#›</a:t>
            </a:fld>
            <a:endParaRPr lang="en-US" dirty="0"/>
          </a:p>
        </p:txBody>
      </p:sp>
    </p:spTree>
    <p:extLst>
      <p:ext uri="{BB962C8B-B14F-4D97-AF65-F5344CB8AC3E}">
        <p14:creationId xmlns:p14="http://schemas.microsoft.com/office/powerpoint/2010/main" val="65629893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Title Slide:</a:t>
            </a:r>
          </a:p>
          <a:p>
            <a:pPr eaLnBrk="1" hangingPunct="1">
              <a:spcBef>
                <a:spcPct val="0"/>
              </a:spcBef>
            </a:pPr>
            <a:r>
              <a:rPr lang="en-US" smtClean="0"/>
              <a:t>Title: Arial Bold,  32 pt, white text</a:t>
            </a:r>
          </a:p>
          <a:p>
            <a:pPr eaLnBrk="1" hangingPunct="1">
              <a:spcBef>
                <a:spcPct val="0"/>
              </a:spcBef>
            </a:pPr>
            <a:r>
              <a:rPr lang="en-US" smtClean="0"/>
              <a:t>Prepared for text: Arial Regular, 18 pt, white text</a:t>
            </a:r>
          </a:p>
        </p:txBody>
      </p:sp>
      <p:sp>
        <p:nvSpPr>
          <p:cNvPr id="64516" name="Slide Number Placeholder 3"/>
          <p:cNvSpPr>
            <a:spLocks noGrp="1"/>
          </p:cNvSpPr>
          <p:nvPr>
            <p:ph type="sldNum" sz="quarter" idx="5"/>
          </p:nvPr>
        </p:nvSpPr>
        <p:spPr bwMode="auto">
          <a:noFill/>
          <a:ln>
            <a:miter lim="800000"/>
            <a:headEnd/>
            <a:tailEnd/>
          </a:ln>
        </p:spPr>
        <p:txBody>
          <a:bodyPr/>
          <a:lstStyle/>
          <a:p>
            <a:fld id="{3A470CB5-DE61-4D0C-8473-7DDB5D4FFB58}" type="slidenum">
              <a:rPr lang="en-US" smtClean="0"/>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4036" name="Slide Number Placeholder 3"/>
          <p:cNvSpPr>
            <a:spLocks noGrp="1"/>
          </p:cNvSpPr>
          <p:nvPr>
            <p:ph type="sldNum" sz="quarter" idx="5"/>
          </p:nvPr>
        </p:nvSpPr>
        <p:spPr bwMode="auto">
          <a:noFill/>
          <a:ln>
            <a:miter lim="800000"/>
            <a:headEnd/>
            <a:tailEnd/>
          </a:ln>
        </p:spPr>
        <p:txBody>
          <a:bodyPr/>
          <a:lstStyle/>
          <a:p>
            <a:fld id="{2D43D5D2-B406-4B44-B632-1FF411179D90}" type="slidenum">
              <a:rPr lang="en-US" smtClean="0"/>
              <a:pPr/>
              <a:t>21</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MS PGothic" pitchFamily="34" charset="-128"/>
            </a:endParaRPr>
          </a:p>
        </p:txBody>
      </p:sp>
      <p:sp>
        <p:nvSpPr>
          <p:cNvPr id="43012" name="Slide Number Placeholder 3"/>
          <p:cNvSpPr>
            <a:spLocks noGrp="1"/>
          </p:cNvSpPr>
          <p:nvPr>
            <p:ph type="sldNum" sz="quarter" idx="5"/>
          </p:nvPr>
        </p:nvSpPr>
        <p:spPr bwMode="auto">
          <a:noFill/>
          <a:ln>
            <a:miter lim="800000"/>
            <a:headEnd/>
            <a:tailEnd/>
          </a:ln>
        </p:spPr>
        <p:txBody>
          <a:bodyPr/>
          <a:lstStyle/>
          <a:p>
            <a:fld id="{7C4A6407-DB2C-41AD-ACE1-438B3256A126}" type="slidenum">
              <a:rPr lang="en-US" smtClean="0">
                <a:latin typeface="Arial Narrow" pitchFamily="34" charset="0"/>
                <a:ea typeface="MS PGothic" pitchFamily="34" charset="-128"/>
              </a:rPr>
              <a:pPr/>
              <a:t>38</a:t>
            </a:fld>
            <a:endParaRPr lang="en-US" smtClean="0">
              <a:latin typeface="Arial Narrow" pitchFamily="34" charset="0"/>
              <a:ea typeface="MS PGothic"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Q&amp;A Slide Ending Slide:</a:t>
            </a:r>
          </a:p>
          <a:p>
            <a:pPr eaLnBrk="1" hangingPunct="1">
              <a:spcBef>
                <a:spcPct val="0"/>
              </a:spcBef>
            </a:pPr>
            <a:endParaRPr lang="en-US" smtClean="0"/>
          </a:p>
          <a:p>
            <a:pPr eaLnBrk="1" hangingPunct="1">
              <a:spcBef>
                <a:spcPct val="0"/>
              </a:spcBef>
            </a:pPr>
            <a:r>
              <a:rPr lang="en-US" smtClean="0"/>
              <a:t>Use this slide at the end of the presentation for the Q&amp;A portion. </a:t>
            </a:r>
          </a:p>
        </p:txBody>
      </p:sp>
      <p:sp>
        <p:nvSpPr>
          <p:cNvPr id="66564" name="Slide Number Placeholder 3"/>
          <p:cNvSpPr>
            <a:spLocks noGrp="1"/>
          </p:cNvSpPr>
          <p:nvPr>
            <p:ph type="sldNum" sz="quarter" idx="5"/>
          </p:nvPr>
        </p:nvSpPr>
        <p:spPr bwMode="auto">
          <a:noFill/>
          <a:ln>
            <a:miter lim="800000"/>
            <a:headEnd/>
            <a:tailEnd/>
          </a:ln>
        </p:spPr>
        <p:txBody>
          <a:bodyPr/>
          <a:lstStyle/>
          <a:p>
            <a:fld id="{F08DAAC9-142D-42C8-93D0-8A1A32CF358F}" type="slidenum">
              <a:rPr lang="en-US" smtClean="0"/>
              <a:pPr/>
              <a:t>49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Rectangle 4"/>
          <p:cNvSpPr/>
          <p:nvPr/>
        </p:nvSpPr>
        <p:spPr>
          <a:xfrm>
            <a:off x="3486150" y="-7938"/>
            <a:ext cx="5657850" cy="6350001"/>
          </a:xfrm>
          <a:prstGeom prst="rect">
            <a:avLst/>
          </a:prstGeom>
          <a:gradFill flip="none" rotWithShape="1">
            <a:gsLst>
              <a:gs pos="30000">
                <a:schemeClr val="accent5"/>
              </a:gs>
              <a:gs pos="100000">
                <a:schemeClr val="accent3"/>
              </a:gs>
            </a:gsLst>
            <a:lin ang="5160000" scaled="0"/>
            <a:tileRect/>
          </a:gra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sz="55000" dirty="0">
              <a:solidFill>
                <a:schemeClr val="accent5"/>
              </a:solidFill>
            </a:endParaRPr>
          </a:p>
        </p:txBody>
      </p:sp>
      <p:pic>
        <p:nvPicPr>
          <p:cNvPr id="6" name="Picture 2" descr="55877716_gas_refinery.jpg"/>
          <p:cNvPicPr>
            <a:picLocks noChangeAspect="1"/>
          </p:cNvPicPr>
          <p:nvPr/>
        </p:nvPicPr>
        <p:blipFill>
          <a:blip r:embed="rId2"/>
          <a:srcRect/>
          <a:stretch>
            <a:fillRect/>
          </a:stretch>
        </p:blipFill>
        <p:spPr bwMode="auto">
          <a:xfrm>
            <a:off x="-3175" y="-7938"/>
            <a:ext cx="3427413" cy="6346826"/>
          </a:xfrm>
          <a:prstGeom prst="rect">
            <a:avLst/>
          </a:prstGeom>
          <a:noFill/>
          <a:ln w="9525">
            <a:noFill/>
            <a:miter lim="800000"/>
            <a:headEnd/>
            <a:tailEnd/>
          </a:ln>
        </p:spPr>
      </p:pic>
      <p:grpSp>
        <p:nvGrpSpPr>
          <p:cNvPr id="7" name="Group 5"/>
          <p:cNvGrpSpPr>
            <a:grpSpLocks/>
          </p:cNvGrpSpPr>
          <p:nvPr/>
        </p:nvGrpSpPr>
        <p:grpSpPr bwMode="auto">
          <a:xfrm>
            <a:off x="-7938" y="0"/>
            <a:ext cx="3432176" cy="6342063"/>
            <a:chOff x="-7939" y="0"/>
            <a:chExt cx="3432177" cy="6342063"/>
          </a:xfrm>
        </p:grpSpPr>
        <p:sp>
          <p:nvSpPr>
            <p:cNvPr id="8" name="Rectangle 2"/>
            <p:cNvSpPr>
              <a:spLocks noChangeArrowheads="1"/>
            </p:cNvSpPr>
            <p:nvPr/>
          </p:nvSpPr>
          <p:spPr bwMode="auto">
            <a:xfrm>
              <a:off x="-7939" y="0"/>
              <a:ext cx="3432177" cy="1309688"/>
            </a:xfrm>
            <a:prstGeom prst="rect">
              <a:avLst/>
            </a:prstGeom>
            <a:solidFill>
              <a:schemeClr val="tx1"/>
            </a:solidFill>
            <a:ln>
              <a:noFill/>
            </a:ln>
            <a:effectLst>
              <a:outerShdw dist="23000" dir="5400000" rotWithShape="0">
                <a:srgbClr val="808080">
                  <a:alpha val="34998"/>
                </a:srgbClr>
              </a:outerShdw>
            </a:effectLst>
            <a:extLst/>
          </p:spPr>
          <p:txBody>
            <a:bodyPr anchor="ctr"/>
            <a:lstStyle/>
            <a:p>
              <a:pPr algn="ctr">
                <a:defRPr/>
              </a:pPr>
              <a:endParaRPr lang="en-US" sz="1800">
                <a:solidFill>
                  <a:srgbClr val="000000"/>
                </a:solidFill>
                <a:latin typeface="Arial Narrow" charset="0"/>
                <a:ea typeface="MS PGothic" charset="0"/>
                <a:cs typeface="MS PGothic" charset="0"/>
              </a:endParaRPr>
            </a:p>
          </p:txBody>
        </p:sp>
        <p:pic>
          <p:nvPicPr>
            <p:cNvPr id="9" name="Picture 9" descr="86806765_rig_globe.jpg"/>
            <p:cNvPicPr>
              <a:picLocks noChangeAspect="1"/>
            </p:cNvPicPr>
            <p:nvPr/>
          </p:nvPicPr>
          <p:blipFill>
            <a:blip r:embed="rId3"/>
            <a:srcRect/>
            <a:stretch>
              <a:fillRect/>
            </a:stretch>
          </p:blipFill>
          <p:spPr bwMode="auto">
            <a:xfrm>
              <a:off x="-7939" y="1071563"/>
              <a:ext cx="3432176" cy="5270500"/>
            </a:xfrm>
            <a:prstGeom prst="rect">
              <a:avLst/>
            </a:prstGeom>
            <a:noFill/>
            <a:ln w="9525">
              <a:noFill/>
              <a:miter lim="800000"/>
              <a:headEnd/>
              <a:tailEnd/>
            </a:ln>
          </p:spPr>
        </p:pic>
      </p:grpSp>
      <p:sp>
        <p:nvSpPr>
          <p:cNvPr id="2" name="Title 1"/>
          <p:cNvSpPr>
            <a:spLocks noGrp="1"/>
          </p:cNvSpPr>
          <p:nvPr>
            <p:ph type="title"/>
          </p:nvPr>
        </p:nvSpPr>
        <p:spPr>
          <a:xfrm>
            <a:off x="3486070" y="850901"/>
            <a:ext cx="5200730" cy="2578100"/>
          </a:xfrm>
          <a:prstGeom prst="rect">
            <a:avLst/>
          </a:prstGeom>
          <a:noFill/>
          <a:ln>
            <a:noFill/>
          </a:ln>
        </p:spPr>
        <p:txBody>
          <a:bodyPr anchor="t">
            <a:normAutofit/>
            <a:scene3d>
              <a:camera prst="orthographicFront"/>
              <a:lightRig rig="threePt" dir="t"/>
            </a:scene3d>
            <a:sp3d extrusionH="57150" contourW="12700" prstMaterial="flat">
              <a:bevelT w="82550" h="38100" prst="coolSlant"/>
              <a:contourClr>
                <a:schemeClr val="tx2"/>
              </a:contourClr>
            </a:sp3d>
          </a:bodyPr>
          <a:lstStyle>
            <a:lvl1pPr algn="l">
              <a:defRPr sz="3200" b="1" cap="none">
                <a:ln>
                  <a:noFill/>
                </a:ln>
                <a:solidFill>
                  <a:srgbClr val="FFFF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486070" y="5218810"/>
            <a:ext cx="5206114" cy="704470"/>
          </a:xfrm>
          <a:prstGeom prst="rect">
            <a:avLst/>
          </a:prstGeom>
        </p:spPr>
        <p:txBody>
          <a:bodyPr>
            <a:normAutofit/>
          </a:bodyPr>
          <a:lstStyle>
            <a:lvl1pPr marL="0" indent="0">
              <a:buNone/>
              <a:defRPr sz="1800">
                <a:solidFill>
                  <a:srgbClr val="FFFFFF"/>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Text Placeholder 2"/>
          <p:cNvSpPr>
            <a:spLocks noGrp="1"/>
          </p:cNvSpPr>
          <p:nvPr>
            <p:ph type="body" idx="13"/>
          </p:nvPr>
        </p:nvSpPr>
        <p:spPr>
          <a:xfrm>
            <a:off x="3486070" y="4585018"/>
            <a:ext cx="1806857" cy="631536"/>
          </a:xfrm>
          <a:prstGeom prst="rect">
            <a:avLst/>
          </a:prstGeom>
        </p:spPr>
        <p:txBody>
          <a:bodyPr anchor="b">
            <a:normAutofit/>
          </a:bodyPr>
          <a:lstStyle>
            <a:lvl1pPr marL="0" indent="0">
              <a:buNone/>
              <a:defRPr sz="1400" baseline="0">
                <a:solidFill>
                  <a:srgbClr val="FFFFFF"/>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3" descr="QA Tagline Slide.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Chapter Slide: Standard">
    <p:spTree>
      <p:nvGrpSpPr>
        <p:cNvPr id="1" name=""/>
        <p:cNvGrpSpPr/>
        <p:nvPr/>
      </p:nvGrpSpPr>
      <p:grpSpPr>
        <a:xfrm>
          <a:off x="0" y="0"/>
          <a:ext cx="0" cy="0"/>
          <a:chOff x="0" y="0"/>
          <a:chExt cx="0" cy="0"/>
        </a:xfrm>
      </p:grpSpPr>
      <p:sp>
        <p:nvSpPr>
          <p:cNvPr id="3" name="Rectangle 2"/>
          <p:cNvSpPr/>
          <p:nvPr/>
        </p:nvSpPr>
        <p:spPr>
          <a:xfrm>
            <a:off x="0" y="-7938"/>
            <a:ext cx="2276475" cy="6865938"/>
          </a:xfrm>
          <a:prstGeom prst="rect">
            <a:avLst/>
          </a:prstGeom>
          <a:gradFill flip="none" rotWithShape="1">
            <a:gsLst>
              <a:gs pos="30000">
                <a:schemeClr val="accent5"/>
              </a:gs>
              <a:gs pos="100000">
                <a:schemeClr val="accent3"/>
              </a:gs>
            </a:gsLst>
            <a:lin ang="5160000" scaled="0"/>
            <a:tileRect/>
          </a:gra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sz="55000" dirty="0">
              <a:solidFill>
                <a:schemeClr val="accent5"/>
              </a:solidFill>
            </a:endParaRPr>
          </a:p>
        </p:txBody>
      </p:sp>
      <p:pic>
        <p:nvPicPr>
          <p:cNvPr id="4" name="Picture 4" descr="PFC Energy_50.jpg"/>
          <p:cNvPicPr>
            <a:picLocks noChangeAspect="1"/>
          </p:cNvPicPr>
          <p:nvPr/>
        </p:nvPicPr>
        <p:blipFill>
          <a:blip r:embed="rId2"/>
          <a:srcRect/>
          <a:stretch>
            <a:fillRect/>
          </a:stretch>
        </p:blipFill>
        <p:spPr bwMode="auto">
          <a:xfrm>
            <a:off x="7388225" y="6488113"/>
            <a:ext cx="1316038" cy="254000"/>
          </a:xfrm>
          <a:prstGeom prst="rect">
            <a:avLst/>
          </a:prstGeom>
          <a:noFill/>
          <a:ln w="9525">
            <a:noFill/>
            <a:miter lim="800000"/>
            <a:headEnd/>
            <a:tailEnd/>
          </a:ln>
        </p:spPr>
      </p:pic>
      <p:grpSp>
        <p:nvGrpSpPr>
          <p:cNvPr id="5" name="Group 4"/>
          <p:cNvGrpSpPr/>
          <p:nvPr/>
        </p:nvGrpSpPr>
        <p:grpSpPr>
          <a:xfrm>
            <a:off x="2304283" y="-24963"/>
            <a:ext cx="1" cy="6949437"/>
            <a:chOff x="2304283" y="-24963"/>
            <a:chExt cx="1" cy="6949437"/>
          </a:xfrm>
          <a:effectLst>
            <a:outerShdw blurRad="50800" dist="38100" dir="2700000" algn="tl" rotWithShape="0">
              <a:prstClr val="black">
                <a:alpha val="40000"/>
              </a:prstClr>
            </a:outerShdw>
          </a:effectLst>
        </p:grpSpPr>
        <p:cxnSp>
          <p:nvCxnSpPr>
            <p:cNvPr id="7" name="Straight Connector 2"/>
            <p:cNvCxnSpPr>
              <a:cxnSpLocks noChangeShapeType="1"/>
            </p:cNvCxnSpPr>
            <p:nvPr/>
          </p:nvCxnSpPr>
          <p:spPr bwMode="auto">
            <a:xfrm>
              <a:off x="2304283" y="804333"/>
              <a:ext cx="0" cy="6120141"/>
            </a:xfrm>
            <a:prstGeom prst="line">
              <a:avLst/>
            </a:prstGeom>
            <a:noFill/>
            <a:ln w="63500">
              <a:solidFill>
                <a:schemeClr val="accent2"/>
              </a:solidFill>
              <a:round/>
              <a:headEnd/>
              <a:tailEnd/>
            </a:ln>
            <a:effectLst>
              <a:outerShdw dist="23000" dir="5400000" rotWithShape="0">
                <a:srgbClr val="808080">
                  <a:alpha val="34998"/>
                </a:srgbClr>
              </a:outerShdw>
            </a:effectLst>
            <a:extLst/>
          </p:spPr>
        </p:cxnSp>
        <p:cxnSp>
          <p:nvCxnSpPr>
            <p:cNvPr id="8" name="Straight Connector 3"/>
            <p:cNvCxnSpPr>
              <a:cxnSpLocks noChangeShapeType="1"/>
            </p:cNvCxnSpPr>
            <p:nvPr/>
          </p:nvCxnSpPr>
          <p:spPr bwMode="auto">
            <a:xfrm flipV="1">
              <a:off x="2304284" y="-24963"/>
              <a:ext cx="0" cy="829296"/>
            </a:xfrm>
            <a:prstGeom prst="line">
              <a:avLst/>
            </a:prstGeom>
            <a:noFill/>
            <a:ln w="63500">
              <a:solidFill>
                <a:schemeClr val="accent1"/>
              </a:solidFill>
              <a:round/>
              <a:headEnd/>
              <a:tailEnd/>
            </a:ln>
            <a:effectLst>
              <a:outerShdw dist="20000" dir="5400000" rotWithShape="0">
                <a:srgbClr val="808080">
                  <a:alpha val="37999"/>
                </a:srgbClr>
              </a:outerShdw>
            </a:effectLst>
            <a:extLst/>
          </p:spPr>
        </p:cxnSp>
      </p:grpSp>
      <p:sp>
        <p:nvSpPr>
          <p:cNvPr id="6" name="Title 1"/>
          <p:cNvSpPr>
            <a:spLocks noGrp="1"/>
          </p:cNvSpPr>
          <p:nvPr>
            <p:ph type="title"/>
          </p:nvPr>
        </p:nvSpPr>
        <p:spPr>
          <a:xfrm>
            <a:off x="2424716" y="2437630"/>
            <a:ext cx="6270022" cy="1456508"/>
          </a:xfrm>
          <a:prstGeom prst="rect">
            <a:avLst/>
          </a:prstGeom>
          <a:noFill/>
          <a:ln>
            <a:noFill/>
          </a:ln>
        </p:spPr>
        <p:txBody>
          <a:bodyPr anchor="t">
            <a:noAutofit/>
            <a:scene3d>
              <a:camera prst="orthographicFront"/>
              <a:lightRig rig="threePt" dir="t"/>
            </a:scene3d>
            <a:sp3d extrusionH="57150" contourW="12700" prstMaterial="flat">
              <a:bevelT w="82550" h="38100" prst="coolSlant"/>
              <a:contourClr>
                <a:schemeClr val="tx2"/>
              </a:contourClr>
            </a:sp3d>
          </a:bodyPr>
          <a:lstStyle>
            <a:lvl1pPr algn="l">
              <a:defRPr sz="3200" b="1" cap="none">
                <a:ln>
                  <a:noFill/>
                </a:ln>
                <a:solidFill>
                  <a:srgbClr val="000000"/>
                </a:solidFill>
              </a:defRPr>
            </a:lvl1pPr>
          </a:lstStyle>
          <a:p>
            <a:r>
              <a:rPr lang="en-US" smtClean="0"/>
              <a:t>Click to edit Master title style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95288" y="0"/>
            <a:ext cx="7453312" cy="800100"/>
          </a:xfrm>
          <a:prstGeom prst="rect">
            <a:avLst/>
          </a:prstGeom>
        </p:spPr>
        <p:txBody>
          <a:bodyPr/>
          <a:lstStyle>
            <a:lvl1pPr>
              <a:defRPr sz="2200"/>
            </a:lvl1pPr>
          </a:lstStyle>
          <a:p>
            <a:r>
              <a:rPr lang="en-US" smtClean="0"/>
              <a:t>Click to edit Master title style</a:t>
            </a:r>
            <a:endParaRPr lang="en-C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lain text)">
    <p:spTree>
      <p:nvGrpSpPr>
        <p:cNvPr id="1" name=""/>
        <p:cNvGrpSpPr/>
        <p:nvPr/>
      </p:nvGrpSpPr>
      <p:grpSpPr>
        <a:xfrm>
          <a:off x="0" y="0"/>
          <a:ext cx="0" cy="0"/>
          <a:chOff x="0" y="0"/>
          <a:chExt cx="0" cy="0"/>
        </a:xfrm>
      </p:grpSpPr>
      <p:sp>
        <p:nvSpPr>
          <p:cNvPr id="4" name="Rectangle 3"/>
          <p:cNvSpPr/>
          <p:nvPr/>
        </p:nvSpPr>
        <p:spPr>
          <a:xfrm>
            <a:off x="0" y="0"/>
            <a:ext cx="9144000" cy="733266"/>
          </a:xfrm>
          <a:prstGeom prst="rect">
            <a:avLst/>
          </a:prstGeom>
          <a:gradFill flip="none" rotWithShape="1">
            <a:gsLst>
              <a:gs pos="0">
                <a:schemeClr val="accent5"/>
              </a:gs>
              <a:gs pos="100000">
                <a:schemeClr val="accent3"/>
              </a:gs>
            </a:gsLst>
            <a:lin ang="5640000" scaled="0"/>
            <a:tileRect/>
          </a:gradFill>
          <a:ln>
            <a:noFill/>
          </a:ln>
          <a:effectLst>
            <a:outerShdw blurRad="50800" dist="38100" dir="5400000" algn="t" rotWithShape="0">
              <a:prstClr val="black">
                <a:alpha val="40000"/>
              </a:prstClr>
            </a:outerShdw>
          </a:effectLst>
          <a:scene3d>
            <a:camera prst="orthographicFront"/>
            <a:lightRig rig="threePt" dir="t"/>
          </a:scene3d>
          <a:sp3d>
            <a:extrusionClr>
              <a:schemeClr val="accent5"/>
            </a:extrusion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095C99"/>
              </a:solidFill>
            </a:endParaRPr>
          </a:p>
        </p:txBody>
      </p:sp>
      <p:cxnSp>
        <p:nvCxnSpPr>
          <p:cNvPr id="5" name="Straight Connector 2"/>
          <p:cNvCxnSpPr>
            <a:cxnSpLocks noChangeShapeType="1"/>
          </p:cNvCxnSpPr>
          <p:nvPr/>
        </p:nvCxnSpPr>
        <p:spPr bwMode="auto">
          <a:xfrm>
            <a:off x="536575" y="785813"/>
            <a:ext cx="8607425" cy="0"/>
          </a:xfrm>
          <a:prstGeom prst="line">
            <a:avLst/>
          </a:prstGeom>
          <a:noFill/>
          <a:ln w="38100">
            <a:solidFill>
              <a:schemeClr val="accent2"/>
            </a:solidFill>
            <a:round/>
            <a:headEnd/>
            <a:tailEnd/>
          </a:ln>
          <a:effectLst>
            <a:outerShdw dist="23000" dir="5400000" rotWithShape="0">
              <a:srgbClr val="808080">
                <a:alpha val="34998"/>
              </a:srgbClr>
            </a:outerShdw>
          </a:effectLst>
          <a:extLst/>
        </p:spPr>
      </p:cxnSp>
      <p:cxnSp>
        <p:nvCxnSpPr>
          <p:cNvPr id="6" name="Straight Connector 3"/>
          <p:cNvCxnSpPr>
            <a:cxnSpLocks noChangeShapeType="1"/>
          </p:cNvCxnSpPr>
          <p:nvPr/>
        </p:nvCxnSpPr>
        <p:spPr bwMode="auto">
          <a:xfrm flipH="1">
            <a:off x="0" y="785813"/>
            <a:ext cx="406400" cy="0"/>
          </a:xfrm>
          <a:prstGeom prst="line">
            <a:avLst/>
          </a:prstGeom>
          <a:noFill/>
          <a:ln w="38100">
            <a:solidFill>
              <a:schemeClr val="accent1"/>
            </a:solidFill>
            <a:round/>
            <a:headEnd/>
            <a:tailEnd/>
          </a:ln>
          <a:effectLst>
            <a:outerShdw dist="20000" dir="5400000" rotWithShape="0">
              <a:srgbClr val="808080">
                <a:alpha val="37999"/>
              </a:srgbClr>
            </a:outerShdw>
          </a:effectLst>
          <a:extLst/>
        </p:spPr>
      </p:cxnSp>
      <p:sp>
        <p:nvSpPr>
          <p:cNvPr id="2" name="Title 1"/>
          <p:cNvSpPr>
            <a:spLocks noGrp="1"/>
          </p:cNvSpPr>
          <p:nvPr>
            <p:ph type="title"/>
          </p:nvPr>
        </p:nvSpPr>
        <p:spPr>
          <a:xfrm>
            <a:off x="457200" y="0"/>
            <a:ext cx="8229600" cy="733266"/>
          </a:xfrm>
          <a:prstGeom prst="rect">
            <a:avLst/>
          </a:prstGeom>
        </p:spPr>
        <p:txBody>
          <a:bodyPr anchor="ctr" anchorCtr="0">
            <a:noAutofit/>
          </a:bodyPr>
          <a:lstStyle>
            <a:lvl1pPr algn="l">
              <a:defRPr sz="2400" b="1">
                <a:solidFill>
                  <a:schemeClr val="bg1"/>
                </a:solidFill>
              </a:defRPr>
            </a:lvl1pPr>
          </a:lstStyle>
          <a:p>
            <a:r>
              <a:rPr lang="en-US" smtClean="0"/>
              <a:t>Click to edit Master title style</a:t>
            </a:r>
            <a:endParaRPr lang="en-US" dirty="0"/>
          </a:p>
        </p:txBody>
      </p:sp>
      <p:sp>
        <p:nvSpPr>
          <p:cNvPr id="9" name="Text Placeholder 8"/>
          <p:cNvSpPr>
            <a:spLocks noGrp="1"/>
          </p:cNvSpPr>
          <p:nvPr>
            <p:ph type="body" sz="quarter" idx="10"/>
          </p:nvPr>
        </p:nvSpPr>
        <p:spPr>
          <a:xfrm>
            <a:off x="457201" y="1087438"/>
            <a:ext cx="8229600" cy="5241925"/>
          </a:xfrm>
          <a:prstGeom prst="rect">
            <a:avLst/>
          </a:prstGeom>
        </p:spPr>
        <p:txBody>
          <a:bodyPr/>
          <a:lstStyle>
            <a:lvl1pPr marL="0" indent="0">
              <a:buNone/>
              <a:defRPr sz="1600"/>
            </a:lvl1pPr>
          </a:lstStyle>
          <a:p>
            <a:pPr lvl="0"/>
            <a:r>
              <a:rPr lang="en-US"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_Two Content">
    <p:spTree>
      <p:nvGrpSpPr>
        <p:cNvPr id="1" name=""/>
        <p:cNvGrpSpPr/>
        <p:nvPr/>
      </p:nvGrpSpPr>
      <p:grpSpPr>
        <a:xfrm>
          <a:off x="0" y="0"/>
          <a:ext cx="0" cy="0"/>
          <a:chOff x="0" y="0"/>
          <a:chExt cx="0" cy="0"/>
        </a:xfrm>
      </p:grpSpPr>
      <p:sp>
        <p:nvSpPr>
          <p:cNvPr id="7" name="Rectangle 6"/>
          <p:cNvSpPr/>
          <p:nvPr/>
        </p:nvSpPr>
        <p:spPr>
          <a:xfrm>
            <a:off x="0" y="0"/>
            <a:ext cx="9144000" cy="733266"/>
          </a:xfrm>
          <a:prstGeom prst="rect">
            <a:avLst/>
          </a:prstGeom>
          <a:gradFill flip="none" rotWithShape="1">
            <a:gsLst>
              <a:gs pos="0">
                <a:schemeClr val="accent5"/>
              </a:gs>
              <a:gs pos="100000">
                <a:schemeClr val="accent3"/>
              </a:gs>
            </a:gsLst>
            <a:lin ang="5640000" scaled="0"/>
            <a:tileRect/>
          </a:gradFill>
          <a:ln>
            <a:noFill/>
          </a:ln>
          <a:effectLst>
            <a:outerShdw blurRad="50800" dist="38100" dir="5400000" algn="t" rotWithShape="0">
              <a:prstClr val="black">
                <a:alpha val="40000"/>
              </a:prstClr>
            </a:outerShdw>
          </a:effectLst>
          <a:scene3d>
            <a:camera prst="orthographicFront"/>
            <a:lightRig rig="threePt" dir="t"/>
          </a:scene3d>
          <a:sp3d>
            <a:extrusionClr>
              <a:schemeClr val="accent5"/>
            </a:extrusion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095C99"/>
              </a:solidFill>
            </a:endParaRPr>
          </a:p>
        </p:txBody>
      </p:sp>
      <p:cxnSp>
        <p:nvCxnSpPr>
          <p:cNvPr id="9" name="Straight Connector 2"/>
          <p:cNvCxnSpPr>
            <a:cxnSpLocks noChangeShapeType="1"/>
          </p:cNvCxnSpPr>
          <p:nvPr/>
        </p:nvCxnSpPr>
        <p:spPr bwMode="auto">
          <a:xfrm>
            <a:off x="536575" y="785813"/>
            <a:ext cx="8607425" cy="0"/>
          </a:xfrm>
          <a:prstGeom prst="line">
            <a:avLst/>
          </a:prstGeom>
          <a:noFill/>
          <a:ln w="38100">
            <a:solidFill>
              <a:schemeClr val="accent2"/>
            </a:solidFill>
            <a:round/>
            <a:headEnd/>
            <a:tailEnd/>
          </a:ln>
          <a:effectLst>
            <a:outerShdw dist="23000" dir="5400000" rotWithShape="0">
              <a:srgbClr val="808080">
                <a:alpha val="34998"/>
              </a:srgbClr>
            </a:outerShdw>
          </a:effectLst>
        </p:spPr>
      </p:cxnSp>
      <p:cxnSp>
        <p:nvCxnSpPr>
          <p:cNvPr id="11" name="Straight Connector 3"/>
          <p:cNvCxnSpPr>
            <a:cxnSpLocks noChangeShapeType="1"/>
          </p:cNvCxnSpPr>
          <p:nvPr/>
        </p:nvCxnSpPr>
        <p:spPr bwMode="auto">
          <a:xfrm flipH="1">
            <a:off x="0" y="785813"/>
            <a:ext cx="406400" cy="0"/>
          </a:xfrm>
          <a:prstGeom prst="line">
            <a:avLst/>
          </a:prstGeom>
          <a:noFill/>
          <a:ln w="38100">
            <a:solidFill>
              <a:schemeClr val="accent1"/>
            </a:solidFill>
            <a:round/>
            <a:headEnd/>
            <a:tailEnd/>
          </a:ln>
          <a:effectLst>
            <a:outerShdw dist="20000" dir="5400000" rotWithShape="0">
              <a:srgbClr val="808080">
                <a:alpha val="37999"/>
              </a:srgbClr>
            </a:outerShdw>
          </a:effectLst>
        </p:spPr>
      </p:cxnSp>
      <p:sp>
        <p:nvSpPr>
          <p:cNvPr id="16" name="Title 1"/>
          <p:cNvSpPr>
            <a:spLocks noGrp="1"/>
          </p:cNvSpPr>
          <p:nvPr>
            <p:ph type="title"/>
          </p:nvPr>
        </p:nvSpPr>
        <p:spPr>
          <a:xfrm>
            <a:off x="457200" y="0"/>
            <a:ext cx="8229600" cy="733266"/>
          </a:xfrm>
          <a:prstGeom prst="rect">
            <a:avLst/>
          </a:prstGeom>
        </p:spPr>
        <p:txBody>
          <a:bodyPr anchor="ctr" anchorCtr="0">
            <a:noAutofit/>
          </a:bodyPr>
          <a:lstStyle>
            <a:lvl1pPr algn="l">
              <a:defRPr sz="2400" b="1">
                <a:solidFill>
                  <a:schemeClr val="bg1"/>
                </a:solidFill>
              </a:defRPr>
            </a:lvl1pPr>
          </a:lstStyle>
          <a:p>
            <a:r>
              <a:rPr lang="en-US" smtClean="0"/>
              <a:t>Click to edit Master title style</a:t>
            </a:r>
            <a:endParaRPr lang="en-US" dirty="0"/>
          </a:p>
        </p:txBody>
      </p:sp>
      <p:sp>
        <p:nvSpPr>
          <p:cNvPr id="8" name="Text Placeholder 2"/>
          <p:cNvSpPr>
            <a:spLocks noGrp="1"/>
          </p:cNvSpPr>
          <p:nvPr>
            <p:ph type="body" idx="11"/>
          </p:nvPr>
        </p:nvSpPr>
        <p:spPr>
          <a:xfrm>
            <a:off x="451908" y="5860861"/>
            <a:ext cx="3931920" cy="443831"/>
          </a:xfrm>
          <a:prstGeom prst="rect">
            <a:avLst/>
          </a:prstGeom>
          <a:ln/>
        </p:spPr>
        <p:style>
          <a:lnRef idx="3">
            <a:schemeClr val="lt1"/>
          </a:lnRef>
          <a:fillRef idx="1">
            <a:schemeClr val="accent5"/>
          </a:fillRef>
          <a:effectRef idx="1">
            <a:schemeClr val="accent5"/>
          </a:effectRef>
          <a:fontRef idx="none"/>
        </p:style>
        <p:txBody>
          <a:bodyPr anchor="ctr">
            <a:noAutofit/>
          </a:bodyPr>
          <a:lstStyle>
            <a:lvl1pPr marL="0" indent="0" algn="l">
              <a:buNone/>
              <a:defRPr sz="1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2"/>
          <p:cNvSpPr>
            <a:spLocks noGrp="1"/>
          </p:cNvSpPr>
          <p:nvPr>
            <p:ph type="body" idx="13"/>
          </p:nvPr>
        </p:nvSpPr>
        <p:spPr>
          <a:xfrm>
            <a:off x="4754880" y="5860861"/>
            <a:ext cx="3931920" cy="443831"/>
          </a:xfrm>
          <a:prstGeom prst="rect">
            <a:avLst/>
          </a:prstGeom>
          <a:ln/>
        </p:spPr>
        <p:style>
          <a:lnRef idx="3">
            <a:schemeClr val="lt1"/>
          </a:lnRef>
          <a:fillRef idx="1">
            <a:schemeClr val="accent5"/>
          </a:fillRef>
          <a:effectRef idx="1">
            <a:schemeClr val="accent5"/>
          </a:effectRef>
          <a:fontRef idx="none"/>
        </p:style>
        <p:txBody>
          <a:bodyPr anchor="ctr">
            <a:noAutofit/>
          </a:bodyPr>
          <a:lstStyle>
            <a:lvl1pPr marL="0" indent="0" algn="l">
              <a:buNone/>
              <a:defRPr sz="1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Content Placeholder 2"/>
          <p:cNvSpPr>
            <a:spLocks noGrp="1"/>
          </p:cNvSpPr>
          <p:nvPr>
            <p:ph idx="1"/>
          </p:nvPr>
        </p:nvSpPr>
        <p:spPr>
          <a:xfrm>
            <a:off x="441007" y="1089025"/>
            <a:ext cx="3938588" cy="4671246"/>
          </a:xfrm>
          <a:prstGeom prst="rect">
            <a:avLst/>
          </a:prstGeom>
        </p:spPr>
        <p:txBody>
          <a:bodyPr>
            <a:noAutofit/>
          </a:bodyPr>
          <a:lstStyle>
            <a:lvl1pPr marL="230188" indent="-230188">
              <a:spcBef>
                <a:spcPts val="600"/>
              </a:spcBef>
              <a:buClr>
                <a:schemeClr val="tx1">
                  <a:lumMod val="50000"/>
                  <a:lumOff val="50000"/>
                </a:schemeClr>
              </a:buClr>
              <a:buFont typeface="Wingdings" charset="2"/>
              <a:buChar char="§"/>
              <a:defRPr sz="1600">
                <a:solidFill>
                  <a:srgbClr val="000000"/>
                </a:solidFill>
                <a:latin typeface="+mj-lt"/>
              </a:defRPr>
            </a:lvl1pPr>
            <a:lvl2pPr marL="460375" indent="-230188">
              <a:spcBef>
                <a:spcPts val="480"/>
              </a:spcBef>
              <a:buClr>
                <a:schemeClr val="tx1">
                  <a:lumMod val="50000"/>
                  <a:lumOff val="50000"/>
                </a:schemeClr>
              </a:buClr>
              <a:defRPr sz="1600">
                <a:solidFill>
                  <a:srgbClr val="000000"/>
                </a:solidFill>
                <a:latin typeface="+mj-lt"/>
              </a:defRPr>
            </a:lvl2pPr>
            <a:lvl3pPr marL="685800" indent="-225425">
              <a:spcBef>
                <a:spcPts val="480"/>
              </a:spcBef>
              <a:buClr>
                <a:schemeClr val="tx1">
                  <a:lumMod val="50000"/>
                  <a:lumOff val="50000"/>
                </a:schemeClr>
              </a:buClr>
              <a:buSzPct val="100000"/>
              <a:buFont typeface="Arial"/>
              <a:buChar char="•"/>
              <a:defRPr sz="1400">
                <a:solidFill>
                  <a:srgbClr val="000000"/>
                </a:solidFill>
                <a:latin typeface="+mj-lt"/>
              </a:defRPr>
            </a:lvl3pPr>
            <a:lvl4pPr marL="919163" indent="-230188">
              <a:spcBef>
                <a:spcPts val="480"/>
              </a:spcBef>
              <a:buClr>
                <a:schemeClr val="tx1">
                  <a:lumMod val="50000"/>
                  <a:lumOff val="50000"/>
                </a:schemeClr>
              </a:buClr>
              <a:buSzPct val="80000"/>
              <a:buFont typeface="Courier New"/>
              <a:buChar char="o"/>
              <a:defRPr sz="1400">
                <a:solidFill>
                  <a:srgbClr val="000000"/>
                </a:solidFill>
                <a:latin typeface="+mj-lt"/>
              </a:defRPr>
            </a:lvl4pPr>
            <a:lvl5pPr marL="1149350" indent="-230188">
              <a:spcBef>
                <a:spcPts val="480"/>
              </a:spcBef>
              <a:buClr>
                <a:schemeClr val="tx1">
                  <a:lumMod val="50000"/>
                  <a:lumOff val="50000"/>
                </a:schemeClr>
              </a:buClr>
              <a:buSzPct val="80000"/>
              <a:buFont typeface="Lucida Grande"/>
              <a:buChar char="»"/>
              <a:defRPr sz="1200">
                <a:solidFill>
                  <a:srgbClr val="000000"/>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Content Placeholder 2"/>
          <p:cNvSpPr>
            <a:spLocks noGrp="1"/>
          </p:cNvSpPr>
          <p:nvPr>
            <p:ph idx="14"/>
          </p:nvPr>
        </p:nvSpPr>
        <p:spPr>
          <a:xfrm>
            <a:off x="4767263" y="1089025"/>
            <a:ext cx="3919537" cy="4671246"/>
          </a:xfrm>
          <a:prstGeom prst="rect">
            <a:avLst/>
          </a:prstGeom>
        </p:spPr>
        <p:txBody>
          <a:bodyPr>
            <a:noAutofit/>
          </a:bodyPr>
          <a:lstStyle>
            <a:lvl1pPr marL="230188" indent="-230188">
              <a:spcBef>
                <a:spcPts val="600"/>
              </a:spcBef>
              <a:buClr>
                <a:schemeClr val="tx1">
                  <a:lumMod val="50000"/>
                  <a:lumOff val="50000"/>
                </a:schemeClr>
              </a:buClr>
              <a:buFont typeface="Wingdings" charset="2"/>
              <a:buChar char="§"/>
              <a:defRPr sz="1600">
                <a:solidFill>
                  <a:srgbClr val="000000"/>
                </a:solidFill>
                <a:latin typeface="+mj-lt"/>
              </a:defRPr>
            </a:lvl1pPr>
            <a:lvl2pPr marL="460375" indent="-230188">
              <a:spcBef>
                <a:spcPts val="480"/>
              </a:spcBef>
              <a:buClr>
                <a:schemeClr val="tx1">
                  <a:lumMod val="50000"/>
                  <a:lumOff val="50000"/>
                </a:schemeClr>
              </a:buClr>
              <a:defRPr sz="1600">
                <a:solidFill>
                  <a:srgbClr val="000000"/>
                </a:solidFill>
                <a:latin typeface="+mj-lt"/>
              </a:defRPr>
            </a:lvl2pPr>
            <a:lvl3pPr marL="685800" indent="-225425">
              <a:spcBef>
                <a:spcPts val="480"/>
              </a:spcBef>
              <a:buClr>
                <a:schemeClr val="tx1">
                  <a:lumMod val="50000"/>
                  <a:lumOff val="50000"/>
                </a:schemeClr>
              </a:buClr>
              <a:buSzPct val="100000"/>
              <a:buFont typeface="Arial"/>
              <a:buChar char="•"/>
              <a:defRPr sz="1400">
                <a:solidFill>
                  <a:srgbClr val="000000"/>
                </a:solidFill>
                <a:latin typeface="+mj-lt"/>
              </a:defRPr>
            </a:lvl3pPr>
            <a:lvl4pPr marL="919163" indent="-230188">
              <a:spcBef>
                <a:spcPts val="480"/>
              </a:spcBef>
              <a:buClr>
                <a:schemeClr val="tx1">
                  <a:lumMod val="50000"/>
                  <a:lumOff val="50000"/>
                </a:schemeClr>
              </a:buClr>
              <a:buSzPct val="80000"/>
              <a:buFont typeface="Courier New"/>
              <a:buChar char="o"/>
              <a:defRPr sz="1400">
                <a:solidFill>
                  <a:srgbClr val="000000"/>
                </a:solidFill>
                <a:latin typeface="+mj-lt"/>
              </a:defRPr>
            </a:lvl4pPr>
            <a:lvl5pPr marL="1149350" indent="-230188">
              <a:spcBef>
                <a:spcPts val="480"/>
              </a:spcBef>
              <a:buClr>
                <a:schemeClr val="tx1">
                  <a:lumMod val="50000"/>
                  <a:lumOff val="50000"/>
                </a:schemeClr>
              </a:buClr>
              <a:buSzPct val="80000"/>
              <a:buFont typeface="Lucida Grande"/>
              <a:buChar char="»"/>
              <a:defRPr sz="1200">
                <a:solidFill>
                  <a:srgbClr val="000000"/>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89099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8" name="Rectangle 7"/>
          <p:cNvSpPr/>
          <p:nvPr/>
        </p:nvSpPr>
        <p:spPr>
          <a:xfrm>
            <a:off x="0" y="0"/>
            <a:ext cx="9144000" cy="733266"/>
          </a:xfrm>
          <a:prstGeom prst="rect">
            <a:avLst/>
          </a:prstGeom>
          <a:gradFill flip="none" rotWithShape="1">
            <a:gsLst>
              <a:gs pos="0">
                <a:schemeClr val="accent5"/>
              </a:gs>
              <a:gs pos="100000">
                <a:schemeClr val="accent3"/>
              </a:gs>
            </a:gsLst>
            <a:lin ang="5640000" scaled="0"/>
            <a:tileRect/>
          </a:gradFill>
          <a:ln>
            <a:noFill/>
          </a:ln>
          <a:effectLst>
            <a:outerShdw blurRad="50800" dist="38100" dir="5400000" algn="t" rotWithShape="0">
              <a:prstClr val="black">
                <a:alpha val="40000"/>
              </a:prstClr>
            </a:outerShdw>
          </a:effectLst>
          <a:scene3d>
            <a:camera prst="orthographicFront"/>
            <a:lightRig rig="threePt" dir="t"/>
          </a:scene3d>
          <a:sp3d>
            <a:extrusionClr>
              <a:schemeClr val="accent5"/>
            </a:extrusion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accent5"/>
              </a:solidFill>
            </a:endParaRPr>
          </a:p>
        </p:txBody>
      </p:sp>
      <p:cxnSp>
        <p:nvCxnSpPr>
          <p:cNvPr id="12" name="Straight Connector 2"/>
          <p:cNvCxnSpPr>
            <a:cxnSpLocks noChangeShapeType="1"/>
          </p:cNvCxnSpPr>
          <p:nvPr/>
        </p:nvCxnSpPr>
        <p:spPr bwMode="auto">
          <a:xfrm>
            <a:off x="536575" y="785813"/>
            <a:ext cx="8607425" cy="0"/>
          </a:xfrm>
          <a:prstGeom prst="line">
            <a:avLst/>
          </a:prstGeom>
          <a:noFill/>
          <a:ln w="38100">
            <a:solidFill>
              <a:schemeClr val="accent2"/>
            </a:solidFill>
            <a:round/>
            <a:headEnd/>
            <a:tailEnd/>
          </a:ln>
          <a:effectLst>
            <a:outerShdw dist="23000" dir="5400000" rotWithShape="0">
              <a:srgbClr val="808080">
                <a:alpha val="34998"/>
              </a:srgbClr>
            </a:outerShdw>
          </a:effectLst>
          <a:extLst/>
        </p:spPr>
      </p:cxnSp>
      <p:cxnSp>
        <p:nvCxnSpPr>
          <p:cNvPr id="14" name="Straight Connector 3"/>
          <p:cNvCxnSpPr>
            <a:cxnSpLocks noChangeShapeType="1"/>
          </p:cNvCxnSpPr>
          <p:nvPr/>
        </p:nvCxnSpPr>
        <p:spPr bwMode="auto">
          <a:xfrm flipH="1">
            <a:off x="0" y="785813"/>
            <a:ext cx="406400" cy="0"/>
          </a:xfrm>
          <a:prstGeom prst="line">
            <a:avLst/>
          </a:prstGeom>
          <a:noFill/>
          <a:ln w="38100">
            <a:solidFill>
              <a:schemeClr val="accent1"/>
            </a:solidFill>
            <a:round/>
            <a:headEnd/>
            <a:tailEnd/>
          </a:ln>
          <a:effectLst>
            <a:outerShdw dist="20000" dir="5400000" rotWithShape="0">
              <a:srgbClr val="808080">
                <a:alpha val="37999"/>
              </a:srgbClr>
            </a:outerShdw>
          </a:effectLst>
          <a:extLst/>
        </p:spPr>
      </p:cxnSp>
      <p:pic>
        <p:nvPicPr>
          <p:cNvPr id="15" name="Picture 5" descr="PFC Energy_50.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88225" y="6488113"/>
            <a:ext cx="1316038"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457200" y="0"/>
            <a:ext cx="8229600" cy="733266"/>
          </a:xfrm>
          <a:prstGeom prst="rect">
            <a:avLst/>
          </a:prstGeom>
        </p:spPr>
        <p:txBody>
          <a:bodyPr anchor="ctr" anchorCtr="0">
            <a:normAutofit/>
          </a:bodyPr>
          <a:lstStyle>
            <a:lvl1pPr algn="l">
              <a:defRPr sz="2400">
                <a:solidFill>
                  <a:schemeClr val="bg1"/>
                </a:solidFill>
              </a:defRPr>
            </a:lvl1pPr>
          </a:lstStyle>
          <a:p>
            <a:r>
              <a:rPr lang="en-US" smtClean="0"/>
              <a:t>Click to edit Master title style</a:t>
            </a:r>
            <a:endParaRPr lang="en-US" dirty="0"/>
          </a:p>
        </p:txBody>
      </p:sp>
      <p:sp>
        <p:nvSpPr>
          <p:cNvPr id="7" name="Content Placeholder 1"/>
          <p:cNvSpPr>
            <a:spLocks noGrp="1"/>
          </p:cNvSpPr>
          <p:nvPr>
            <p:ph idx="1"/>
          </p:nvPr>
        </p:nvSpPr>
        <p:spPr>
          <a:xfrm>
            <a:off x="457200" y="903288"/>
            <a:ext cx="4038600" cy="2754312"/>
          </a:xfrm>
          <a:prstGeom prst="rect">
            <a:avLst/>
          </a:prstGeom>
        </p:spPr>
        <p:txBody>
          <a:bodyPr/>
          <a:lstStyle>
            <a:lvl1pPr>
              <a:defRPr sz="2000"/>
            </a:lvl1pPr>
          </a:lstStyle>
          <a:p>
            <a:endParaRPr lang="en-US"/>
          </a:p>
        </p:txBody>
      </p:sp>
      <p:sp>
        <p:nvSpPr>
          <p:cNvPr id="9" name="Content Placeholder 3"/>
          <p:cNvSpPr>
            <a:spLocks noGrp="1"/>
          </p:cNvSpPr>
          <p:nvPr>
            <p:ph idx="10"/>
          </p:nvPr>
        </p:nvSpPr>
        <p:spPr>
          <a:xfrm>
            <a:off x="4648200" y="903288"/>
            <a:ext cx="4038600" cy="2754312"/>
          </a:xfrm>
          <a:prstGeom prst="rect">
            <a:avLst/>
          </a:prstGeom>
        </p:spPr>
        <p:txBody>
          <a:bodyPr/>
          <a:lstStyle>
            <a:lvl1pPr>
              <a:defRPr sz="2000"/>
            </a:lvl1pPr>
          </a:lstStyle>
          <a:p>
            <a:endParaRPr lang="en-US"/>
          </a:p>
        </p:txBody>
      </p:sp>
      <p:sp>
        <p:nvSpPr>
          <p:cNvPr id="10" name="Content Placeholder 4"/>
          <p:cNvSpPr>
            <a:spLocks noGrp="1"/>
          </p:cNvSpPr>
          <p:nvPr>
            <p:ph idx="11"/>
          </p:nvPr>
        </p:nvSpPr>
        <p:spPr>
          <a:xfrm>
            <a:off x="457200" y="3722688"/>
            <a:ext cx="4038600" cy="2754312"/>
          </a:xfrm>
          <a:prstGeom prst="rect">
            <a:avLst/>
          </a:prstGeom>
        </p:spPr>
        <p:txBody>
          <a:bodyPr/>
          <a:lstStyle>
            <a:lvl1pPr>
              <a:defRPr sz="2000"/>
            </a:lvl1pPr>
          </a:lstStyle>
          <a:p>
            <a:endParaRPr lang="en-US"/>
          </a:p>
        </p:txBody>
      </p:sp>
      <p:sp>
        <p:nvSpPr>
          <p:cNvPr id="11" name="Content Placeholder 5"/>
          <p:cNvSpPr>
            <a:spLocks noGrp="1"/>
          </p:cNvSpPr>
          <p:nvPr>
            <p:ph idx="12"/>
          </p:nvPr>
        </p:nvSpPr>
        <p:spPr>
          <a:xfrm>
            <a:off x="4648200" y="3733800"/>
            <a:ext cx="4038600" cy="2754313"/>
          </a:xfrm>
          <a:prstGeom prst="rect">
            <a:avLst/>
          </a:prstGeom>
        </p:spPr>
        <p:txBody>
          <a:bodyPr/>
          <a:lstStyle>
            <a:lvl1pPr>
              <a:defRPr sz="2000"/>
            </a:lvl1pPr>
          </a:lstStyle>
          <a:p>
            <a:endParaRPr lang="en-US"/>
          </a:p>
        </p:txBody>
      </p:sp>
    </p:spTree>
    <p:extLst>
      <p:ext uri="{BB962C8B-B14F-4D97-AF65-F5344CB8AC3E}">
        <p14:creationId xmlns:p14="http://schemas.microsoft.com/office/powerpoint/2010/main" val="378271396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pic>
        <p:nvPicPr>
          <p:cNvPr id="3" name="Picture 3" descr="World_map_for_powerpoint_template_1.jpg"/>
          <p:cNvPicPr>
            <a:picLocks noChangeAspect="1"/>
          </p:cNvPicPr>
          <p:nvPr/>
        </p:nvPicPr>
        <p:blipFill>
          <a:blip r:embed="rId2"/>
          <a:srcRect t="2940" b="23476"/>
          <a:stretch>
            <a:fillRect/>
          </a:stretch>
        </p:blipFill>
        <p:spPr bwMode="auto">
          <a:xfrm>
            <a:off x="0" y="209550"/>
            <a:ext cx="9144000" cy="5199063"/>
          </a:xfrm>
          <a:prstGeom prst="rect">
            <a:avLst/>
          </a:prstGeom>
          <a:noFill/>
          <a:ln w="9525">
            <a:noFill/>
            <a:miter lim="800000"/>
            <a:headEnd/>
            <a:tailEnd/>
          </a:ln>
        </p:spPr>
      </p:pic>
      <p:sp>
        <p:nvSpPr>
          <p:cNvPr id="4" name="Rectangle 3"/>
          <p:cNvSpPr/>
          <p:nvPr/>
        </p:nvSpPr>
        <p:spPr>
          <a:xfrm>
            <a:off x="0" y="0"/>
            <a:ext cx="9144000" cy="733266"/>
          </a:xfrm>
          <a:prstGeom prst="rect">
            <a:avLst/>
          </a:prstGeom>
          <a:gradFill flip="none" rotWithShape="1">
            <a:gsLst>
              <a:gs pos="0">
                <a:schemeClr val="accent5"/>
              </a:gs>
              <a:gs pos="100000">
                <a:schemeClr val="accent3"/>
              </a:gs>
            </a:gsLst>
            <a:lin ang="5640000" scaled="0"/>
            <a:tileRect/>
          </a:gradFill>
          <a:ln>
            <a:noFill/>
          </a:ln>
          <a:effectLst>
            <a:outerShdw blurRad="50800" dist="38100" dir="5400000" algn="t" rotWithShape="0">
              <a:prstClr val="black">
                <a:alpha val="40000"/>
              </a:prstClr>
            </a:outerShdw>
          </a:effectLst>
          <a:scene3d>
            <a:camera prst="orthographicFront"/>
            <a:lightRig rig="threePt" dir="t"/>
          </a:scene3d>
          <a:sp3d>
            <a:extrusionClr>
              <a:schemeClr val="accent5"/>
            </a:extrusion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accent5"/>
              </a:solidFill>
            </a:endParaRPr>
          </a:p>
        </p:txBody>
      </p:sp>
      <p:sp>
        <p:nvSpPr>
          <p:cNvPr id="5" name="TextBox 4"/>
          <p:cNvSpPr txBox="1">
            <a:spLocks noChangeArrowheads="1"/>
          </p:cNvSpPr>
          <p:nvPr/>
        </p:nvSpPr>
        <p:spPr bwMode="auto">
          <a:xfrm>
            <a:off x="4846638" y="6008688"/>
            <a:ext cx="184150" cy="369887"/>
          </a:xfrm>
          <a:prstGeom prst="rect">
            <a:avLst/>
          </a:prstGeom>
          <a:noFill/>
          <a:ln>
            <a:noFill/>
          </a:ln>
          <a:extLst/>
        </p:spPr>
        <p:txBody>
          <a:bodyPr wrap="none">
            <a:spAutoFit/>
          </a:bodyPr>
          <a:lstStyle>
            <a:lvl1pPr>
              <a:defRPr>
                <a:solidFill>
                  <a:schemeClr val="tx1"/>
                </a:solidFill>
                <a:latin typeface="Arial Narrow" charset="0"/>
                <a:ea typeface="ＭＳ Ｐゴシック" charset="0"/>
                <a:cs typeface="ＭＳ Ｐゴシック" charset="0"/>
              </a:defRPr>
            </a:lvl1pPr>
            <a:lvl2pPr marL="742950" indent="-285750">
              <a:defRPr>
                <a:solidFill>
                  <a:schemeClr val="tx1"/>
                </a:solidFill>
                <a:latin typeface="Arial Narrow" charset="0"/>
                <a:ea typeface="ＭＳ Ｐゴシック" charset="0"/>
              </a:defRPr>
            </a:lvl2pPr>
            <a:lvl3pPr marL="1143000" indent="-228600">
              <a:defRPr>
                <a:solidFill>
                  <a:schemeClr val="tx1"/>
                </a:solidFill>
                <a:latin typeface="Arial Narrow" charset="0"/>
                <a:ea typeface="ＭＳ Ｐゴシック" charset="0"/>
              </a:defRPr>
            </a:lvl3pPr>
            <a:lvl4pPr marL="1600200" indent="-228600">
              <a:defRPr>
                <a:solidFill>
                  <a:schemeClr val="tx1"/>
                </a:solidFill>
                <a:latin typeface="Arial Narrow" charset="0"/>
                <a:ea typeface="ＭＳ Ｐゴシック" charset="0"/>
              </a:defRPr>
            </a:lvl4pPr>
            <a:lvl5pPr marL="2057400" indent="-228600">
              <a:defRPr>
                <a:solidFill>
                  <a:schemeClr val="tx1"/>
                </a:solidFill>
                <a:latin typeface="Arial Narrow" charset="0"/>
                <a:ea typeface="ＭＳ Ｐゴシック" charset="0"/>
              </a:defRPr>
            </a:lvl5pPr>
            <a:lvl6pPr marL="2514600" indent="-228600" fontAlgn="base">
              <a:spcBef>
                <a:spcPct val="0"/>
              </a:spcBef>
              <a:spcAft>
                <a:spcPct val="0"/>
              </a:spcAft>
              <a:defRPr>
                <a:solidFill>
                  <a:schemeClr val="tx1"/>
                </a:solidFill>
                <a:latin typeface="Arial Narrow" charset="0"/>
                <a:ea typeface="ＭＳ Ｐゴシック" charset="0"/>
              </a:defRPr>
            </a:lvl6pPr>
            <a:lvl7pPr marL="2971800" indent="-228600" fontAlgn="base">
              <a:spcBef>
                <a:spcPct val="0"/>
              </a:spcBef>
              <a:spcAft>
                <a:spcPct val="0"/>
              </a:spcAft>
              <a:defRPr>
                <a:solidFill>
                  <a:schemeClr val="tx1"/>
                </a:solidFill>
                <a:latin typeface="Arial Narrow" charset="0"/>
                <a:ea typeface="ＭＳ Ｐゴシック" charset="0"/>
              </a:defRPr>
            </a:lvl7pPr>
            <a:lvl8pPr marL="3429000" indent="-228600" fontAlgn="base">
              <a:spcBef>
                <a:spcPct val="0"/>
              </a:spcBef>
              <a:spcAft>
                <a:spcPct val="0"/>
              </a:spcAft>
              <a:defRPr>
                <a:solidFill>
                  <a:schemeClr val="tx1"/>
                </a:solidFill>
                <a:latin typeface="Arial Narrow" charset="0"/>
                <a:ea typeface="ＭＳ Ｐゴシック" charset="0"/>
              </a:defRPr>
            </a:lvl8pPr>
            <a:lvl9pPr marL="3886200" indent="-228600" fontAlgn="base">
              <a:spcBef>
                <a:spcPct val="0"/>
              </a:spcBef>
              <a:spcAft>
                <a:spcPct val="0"/>
              </a:spcAft>
              <a:defRPr>
                <a:solidFill>
                  <a:schemeClr val="tx1"/>
                </a:solidFill>
                <a:latin typeface="Arial Narrow" charset="0"/>
                <a:ea typeface="ＭＳ Ｐゴシック" charset="0"/>
              </a:defRPr>
            </a:lvl9pPr>
          </a:lstStyle>
          <a:p>
            <a:pPr>
              <a:defRPr/>
            </a:pPr>
            <a:endParaRPr lang="en-US" sz="1800" dirty="0" smtClean="0"/>
          </a:p>
        </p:txBody>
      </p:sp>
      <p:cxnSp>
        <p:nvCxnSpPr>
          <p:cNvPr id="6" name="Straight Connector 15"/>
          <p:cNvCxnSpPr>
            <a:cxnSpLocks noChangeShapeType="1"/>
          </p:cNvCxnSpPr>
          <p:nvPr/>
        </p:nvCxnSpPr>
        <p:spPr bwMode="auto">
          <a:xfrm>
            <a:off x="536575" y="785813"/>
            <a:ext cx="8607425" cy="0"/>
          </a:xfrm>
          <a:prstGeom prst="line">
            <a:avLst/>
          </a:prstGeom>
          <a:noFill/>
          <a:ln w="38100">
            <a:solidFill>
              <a:schemeClr val="accent2"/>
            </a:solidFill>
            <a:round/>
            <a:headEnd/>
            <a:tailEnd/>
          </a:ln>
          <a:effectLst>
            <a:outerShdw dist="23000" dir="5400000" rotWithShape="0">
              <a:srgbClr val="808080">
                <a:alpha val="34998"/>
              </a:srgbClr>
            </a:outerShdw>
          </a:effectLst>
          <a:extLst/>
        </p:spPr>
      </p:cxnSp>
      <p:cxnSp>
        <p:nvCxnSpPr>
          <p:cNvPr id="7" name="Straight Connector 16"/>
          <p:cNvCxnSpPr>
            <a:cxnSpLocks noChangeShapeType="1"/>
          </p:cNvCxnSpPr>
          <p:nvPr/>
        </p:nvCxnSpPr>
        <p:spPr bwMode="auto">
          <a:xfrm flipH="1">
            <a:off x="0" y="785813"/>
            <a:ext cx="406400" cy="0"/>
          </a:xfrm>
          <a:prstGeom prst="line">
            <a:avLst/>
          </a:prstGeom>
          <a:noFill/>
          <a:ln w="38100">
            <a:solidFill>
              <a:schemeClr val="accent1"/>
            </a:solidFill>
            <a:round/>
            <a:headEnd/>
            <a:tailEnd/>
          </a:ln>
          <a:effectLst>
            <a:outerShdw dist="20000" dir="5400000" rotWithShape="0">
              <a:srgbClr val="808080">
                <a:alpha val="37999"/>
              </a:srgbClr>
            </a:outerShdw>
          </a:effectLst>
          <a:extLst/>
        </p:spPr>
      </p:cxnSp>
      <p:grpSp>
        <p:nvGrpSpPr>
          <p:cNvPr id="2" name="Group 19"/>
          <p:cNvGrpSpPr/>
          <p:nvPr userDrawn="1"/>
        </p:nvGrpSpPr>
        <p:grpSpPr>
          <a:xfrm>
            <a:off x="374650" y="1232755"/>
            <a:ext cx="8559800" cy="4451988"/>
            <a:chOff x="374650" y="1232755"/>
            <a:chExt cx="8559800" cy="4451988"/>
          </a:xfrm>
        </p:grpSpPr>
        <p:sp>
          <p:nvSpPr>
            <p:cNvPr id="8" name="TextBox 7"/>
            <p:cNvSpPr txBox="1"/>
            <p:nvPr/>
          </p:nvSpPr>
          <p:spPr>
            <a:xfrm>
              <a:off x="5964238" y="1232755"/>
              <a:ext cx="2970212" cy="4451988"/>
            </a:xfrm>
            <a:prstGeom prst="rect">
              <a:avLst/>
            </a:prstGeom>
            <a:noFill/>
          </p:spPr>
          <p:txBody>
            <a:bodyPr>
              <a:spAutoFit/>
            </a:bodyPr>
            <a:lstStyle/>
            <a:p>
              <a:pPr fontAlgn="auto">
                <a:spcBef>
                  <a:spcPct val="130000"/>
                </a:spcBef>
                <a:spcAft>
                  <a:spcPts val="0"/>
                </a:spcAft>
                <a:tabLst>
                  <a:tab pos="173038" algn="l"/>
                </a:tabLst>
                <a:defRPr/>
              </a:pPr>
              <a:r>
                <a:rPr lang="en-US" sz="1000" dirty="0" smtClean="0">
                  <a:latin typeface="Arial Black" charset="0"/>
                  <a:ea typeface="+mn-ea"/>
                  <a:sym typeface="Wingdings 3" charset="0"/>
                </a:rPr>
                <a:t>	</a:t>
              </a:r>
              <a:r>
                <a:rPr lang="en-US" sz="1400" b="1" dirty="0" smtClean="0">
                  <a:solidFill>
                    <a:srgbClr val="1B82CE"/>
                  </a:solidFill>
                  <a:latin typeface="+mj-lt"/>
                  <a:ea typeface="+mn-ea"/>
                  <a:sym typeface="Wingdings 3" charset="0"/>
                </a:rPr>
                <a:t>ASIA</a:t>
              </a:r>
              <a:endParaRPr lang="en-US" sz="1200" b="1" dirty="0">
                <a:solidFill>
                  <a:srgbClr val="1B82CE"/>
                </a:solidFill>
                <a:latin typeface="+mj-lt"/>
                <a:ea typeface="+mn-ea"/>
                <a:sym typeface="Wingdings 3" charset="0"/>
              </a:endParaRPr>
            </a:p>
            <a:p>
              <a:pPr fontAlgn="auto">
                <a:lnSpc>
                  <a:spcPts val="1160"/>
                </a:lnSpc>
                <a:spcBef>
                  <a:spcPts val="0"/>
                </a:spcBef>
                <a:spcAft>
                  <a:spcPts val="0"/>
                </a:spcAft>
                <a:buFont typeface="Wingdings 3" charset="0"/>
                <a:buNone/>
                <a:tabLst>
                  <a:tab pos="173038" algn="l"/>
                </a:tabLst>
                <a:defRPr/>
              </a:pPr>
              <a:r>
                <a:rPr lang="en-US" sz="1100" dirty="0">
                  <a:solidFill>
                    <a:srgbClr val="4D4D4D"/>
                  </a:solidFill>
                  <a:latin typeface="+mj-lt"/>
                  <a:ea typeface="+mn-ea"/>
                </a:rPr>
                <a:t>	</a:t>
              </a:r>
            </a:p>
            <a:p>
              <a:pPr fontAlgn="auto">
                <a:lnSpc>
                  <a:spcPts val="1360"/>
                </a:lnSpc>
                <a:spcBef>
                  <a:spcPts val="0"/>
                </a:spcBef>
                <a:spcAft>
                  <a:spcPts val="0"/>
                </a:spcAft>
                <a:buFont typeface="Wingdings 3" charset="0"/>
                <a:buNone/>
                <a:tabLst>
                  <a:tab pos="173038" algn="l"/>
                </a:tabLst>
                <a:defRPr/>
              </a:pPr>
              <a:r>
                <a:rPr lang="en-US" sz="1100" b="1" dirty="0">
                  <a:solidFill>
                    <a:srgbClr val="4D4D4D"/>
                  </a:solidFill>
                  <a:latin typeface="+mj-lt"/>
                  <a:ea typeface="+mn-ea"/>
                </a:rPr>
                <a:t>	</a:t>
              </a:r>
              <a:r>
                <a:rPr lang="en-US" sz="1100" b="1" dirty="0">
                  <a:solidFill>
                    <a:srgbClr val="000000"/>
                  </a:solidFill>
                  <a:latin typeface="+mj-lt"/>
                  <a:ea typeface="+mn-ea"/>
                </a:rPr>
                <a:t>PFC Energy, Kuala Lumpur</a:t>
              </a:r>
            </a:p>
            <a:p>
              <a:pPr fontAlgn="auto">
                <a:lnSpc>
                  <a:spcPts val="1360"/>
                </a:lnSpc>
                <a:spcBef>
                  <a:spcPts val="0"/>
                </a:spcBef>
                <a:spcAft>
                  <a:spcPts val="0"/>
                </a:spcAft>
                <a:buFont typeface="Wingdings 3" charset="0"/>
                <a:buNone/>
                <a:tabLst>
                  <a:tab pos="173038" algn="l"/>
                </a:tabLst>
                <a:defRPr/>
              </a:pPr>
              <a:r>
                <a:rPr lang="en-US" sz="1100" dirty="0">
                  <a:solidFill>
                    <a:srgbClr val="000000"/>
                  </a:solidFill>
                  <a:latin typeface="+mj-lt"/>
                  <a:ea typeface="+mn-ea"/>
                </a:rPr>
                <a:t>	Level 27, UBN Tower #21</a:t>
              </a:r>
            </a:p>
            <a:p>
              <a:pPr fontAlgn="auto">
                <a:lnSpc>
                  <a:spcPts val="1360"/>
                </a:lnSpc>
                <a:spcBef>
                  <a:spcPts val="0"/>
                </a:spcBef>
                <a:spcAft>
                  <a:spcPts val="0"/>
                </a:spcAft>
                <a:buFont typeface="Wingdings 3" charset="0"/>
                <a:buNone/>
                <a:tabLst>
                  <a:tab pos="173038" algn="l"/>
                </a:tabLst>
                <a:defRPr/>
              </a:pPr>
              <a:r>
                <a:rPr lang="en-US" sz="1100" dirty="0">
                  <a:solidFill>
                    <a:srgbClr val="000000"/>
                  </a:solidFill>
                  <a:latin typeface="+mj-lt"/>
                  <a:ea typeface="+mn-ea"/>
                </a:rPr>
                <a:t>	10 Jalan P. Ramlee</a:t>
              </a:r>
            </a:p>
            <a:p>
              <a:pPr fontAlgn="auto">
                <a:lnSpc>
                  <a:spcPts val="1360"/>
                </a:lnSpc>
                <a:spcBef>
                  <a:spcPts val="0"/>
                </a:spcBef>
                <a:spcAft>
                  <a:spcPts val="0"/>
                </a:spcAft>
                <a:buFont typeface="Wingdings 3" charset="0"/>
                <a:buNone/>
                <a:tabLst>
                  <a:tab pos="173038" algn="l"/>
                </a:tabLst>
                <a:defRPr/>
              </a:pPr>
              <a:r>
                <a:rPr lang="en-US" sz="1100" dirty="0">
                  <a:solidFill>
                    <a:srgbClr val="000000"/>
                  </a:solidFill>
                  <a:latin typeface="+mj-lt"/>
                  <a:ea typeface="+mn-ea"/>
                </a:rPr>
                <a:t>	50250 Kuala Lumpur, Malaysia</a:t>
              </a:r>
            </a:p>
            <a:p>
              <a:pPr fontAlgn="auto">
                <a:lnSpc>
                  <a:spcPts val="1360"/>
                </a:lnSpc>
                <a:spcBef>
                  <a:spcPts val="0"/>
                </a:spcBef>
                <a:spcAft>
                  <a:spcPts val="0"/>
                </a:spcAft>
                <a:buFont typeface="Wingdings 3" charset="0"/>
                <a:buNone/>
                <a:tabLst>
                  <a:tab pos="173038" algn="l"/>
                </a:tabLst>
                <a:defRPr/>
              </a:pPr>
              <a:r>
                <a:rPr lang="en-US" sz="1100" dirty="0">
                  <a:solidFill>
                    <a:srgbClr val="000000"/>
                  </a:solidFill>
                  <a:latin typeface="+mj-lt"/>
                  <a:ea typeface="+mn-ea"/>
                </a:rPr>
                <a:t>	Tel +60 3 2172 3400</a:t>
              </a:r>
            </a:p>
            <a:p>
              <a:pPr fontAlgn="auto">
                <a:lnSpc>
                  <a:spcPts val="1360"/>
                </a:lnSpc>
                <a:spcBef>
                  <a:spcPts val="0"/>
                </a:spcBef>
                <a:spcAft>
                  <a:spcPts val="0"/>
                </a:spcAft>
                <a:buFont typeface="Wingdings 3" charset="0"/>
                <a:buNone/>
                <a:tabLst>
                  <a:tab pos="173038" algn="l"/>
                </a:tabLst>
                <a:defRPr/>
              </a:pPr>
              <a:r>
                <a:rPr lang="en-US" sz="1100" dirty="0">
                  <a:solidFill>
                    <a:srgbClr val="000000"/>
                  </a:solidFill>
                  <a:latin typeface="+mj-lt"/>
                  <a:ea typeface="+mn-ea"/>
                </a:rPr>
                <a:t>	Fax +60 3 2072 3599</a:t>
              </a:r>
            </a:p>
            <a:p>
              <a:pPr fontAlgn="auto">
                <a:lnSpc>
                  <a:spcPts val="1360"/>
                </a:lnSpc>
                <a:spcBef>
                  <a:spcPts val="0"/>
                </a:spcBef>
                <a:spcAft>
                  <a:spcPts val="0"/>
                </a:spcAft>
                <a:buFont typeface="Wingdings 3" charset="0"/>
                <a:buNone/>
                <a:tabLst>
                  <a:tab pos="173038" algn="l"/>
                </a:tabLst>
                <a:defRPr/>
              </a:pPr>
              <a:endParaRPr lang="en-US" sz="1100" dirty="0">
                <a:solidFill>
                  <a:srgbClr val="000000"/>
                </a:solidFill>
                <a:latin typeface="+mj-lt"/>
                <a:ea typeface="+mn-ea"/>
              </a:endParaRPr>
            </a:p>
            <a:p>
              <a:pPr fontAlgn="auto">
                <a:lnSpc>
                  <a:spcPts val="1360"/>
                </a:lnSpc>
                <a:spcBef>
                  <a:spcPts val="0"/>
                </a:spcBef>
                <a:spcAft>
                  <a:spcPts val="0"/>
                </a:spcAft>
                <a:buFont typeface="Wingdings 3" charset="0"/>
                <a:buNone/>
                <a:tabLst>
                  <a:tab pos="173038" algn="l"/>
                </a:tabLst>
                <a:defRPr/>
              </a:pPr>
              <a:r>
                <a:rPr lang="en-US" sz="1100" b="1" dirty="0">
                  <a:solidFill>
                    <a:srgbClr val="000000"/>
                  </a:solidFill>
                  <a:latin typeface="Arial"/>
                  <a:ea typeface="ＭＳ Ｐゴシック" charset="0"/>
                  <a:cs typeface="ＭＳ Ｐゴシック" charset="0"/>
                </a:rPr>
                <a:t>	PFC Energy, China</a:t>
              </a:r>
            </a:p>
            <a:p>
              <a:pPr fontAlgn="auto">
                <a:lnSpc>
                  <a:spcPts val="1360"/>
                </a:lnSpc>
                <a:spcBef>
                  <a:spcPts val="0"/>
                </a:spcBef>
                <a:spcAft>
                  <a:spcPts val="0"/>
                </a:spcAft>
                <a:tabLst>
                  <a:tab pos="173038" algn="l"/>
                </a:tabLst>
                <a:defRPr/>
              </a:pPr>
              <a:r>
                <a:rPr lang="en-US" sz="1100" dirty="0">
                  <a:solidFill>
                    <a:srgbClr val="000000"/>
                  </a:solidFill>
                  <a:latin typeface="Arial"/>
                  <a:ea typeface="ＭＳ Ｐゴシック" charset="0"/>
                  <a:cs typeface="ＭＳ Ｐゴシック" charset="0"/>
                </a:rPr>
                <a:t>	</a:t>
              </a:r>
              <a:r>
                <a:rPr lang="en-US" sz="1100" dirty="0" smtClean="0">
                  <a:solidFill>
                    <a:srgbClr val="000000"/>
                  </a:solidFill>
                  <a:latin typeface="Arial"/>
                  <a:ea typeface="ＭＳ Ｐゴシック" charset="0"/>
                  <a:cs typeface="ＭＳ Ｐゴシック" charset="0"/>
                </a:rPr>
                <a:t>89 Jianguo Road</a:t>
              </a:r>
            </a:p>
            <a:p>
              <a:pPr fontAlgn="auto">
                <a:lnSpc>
                  <a:spcPts val="1360"/>
                </a:lnSpc>
                <a:spcBef>
                  <a:spcPts val="0"/>
                </a:spcBef>
                <a:spcAft>
                  <a:spcPts val="0"/>
                </a:spcAft>
                <a:tabLst>
                  <a:tab pos="173038" algn="l"/>
                </a:tabLst>
                <a:defRPr/>
              </a:pPr>
              <a:r>
                <a:rPr lang="en-US" sz="1100" dirty="0" smtClean="0">
                  <a:solidFill>
                    <a:srgbClr val="000000"/>
                  </a:solidFill>
                  <a:latin typeface="Arial"/>
                  <a:ea typeface="ＭＳ Ｐゴシック" charset="0"/>
                  <a:cs typeface="ＭＳ Ｐゴシック" charset="0"/>
                </a:rPr>
                <a:t>	China Central Place # 4-1602 </a:t>
              </a:r>
            </a:p>
            <a:p>
              <a:pPr fontAlgn="auto">
                <a:lnSpc>
                  <a:spcPts val="1360"/>
                </a:lnSpc>
                <a:spcBef>
                  <a:spcPts val="0"/>
                </a:spcBef>
                <a:spcAft>
                  <a:spcPts val="0"/>
                </a:spcAft>
                <a:tabLst>
                  <a:tab pos="173038" algn="l"/>
                </a:tabLst>
                <a:defRPr/>
              </a:pPr>
              <a:r>
                <a:rPr lang="en-US" sz="1100" dirty="0" smtClean="0">
                  <a:solidFill>
                    <a:srgbClr val="000000"/>
                  </a:solidFill>
                  <a:latin typeface="Arial"/>
                  <a:ea typeface="ＭＳ Ｐゴシック" charset="0"/>
                  <a:cs typeface="ＭＳ Ｐゴシック" charset="0"/>
                </a:rPr>
                <a:t>	Chaoyang District, Beijing 100025,</a:t>
              </a:r>
              <a:r>
                <a:rPr lang="en-US" sz="1100" baseline="0" dirty="0" smtClean="0">
                  <a:solidFill>
                    <a:srgbClr val="000000"/>
                  </a:solidFill>
                  <a:latin typeface="Arial"/>
                  <a:ea typeface="ＭＳ Ｐゴシック" charset="0"/>
                  <a:cs typeface="ＭＳ Ｐゴシック" charset="0"/>
                </a:rPr>
                <a:t> </a:t>
              </a:r>
              <a:r>
                <a:rPr lang="en-US" sz="1100" dirty="0" smtClean="0">
                  <a:solidFill>
                    <a:srgbClr val="000000"/>
                  </a:solidFill>
                  <a:latin typeface="Arial"/>
                  <a:ea typeface="ＭＳ Ｐゴシック" charset="0"/>
                  <a:cs typeface="ＭＳ Ｐゴシック" charset="0"/>
                </a:rPr>
                <a:t>China</a:t>
              </a:r>
            </a:p>
            <a:p>
              <a:pPr fontAlgn="auto">
                <a:lnSpc>
                  <a:spcPts val="1360"/>
                </a:lnSpc>
                <a:spcBef>
                  <a:spcPts val="0"/>
                </a:spcBef>
                <a:spcAft>
                  <a:spcPts val="0"/>
                </a:spcAft>
                <a:tabLst>
                  <a:tab pos="173038" algn="l"/>
                </a:tabLst>
                <a:defRPr/>
              </a:pPr>
              <a:r>
                <a:rPr lang="en-US" sz="1100" dirty="0">
                  <a:solidFill>
                    <a:srgbClr val="000000"/>
                  </a:solidFill>
                  <a:latin typeface="Arial"/>
                  <a:ea typeface="ＭＳ Ｐゴシック" charset="0"/>
                  <a:cs typeface="ＭＳ Ｐゴシック" charset="0"/>
                </a:rPr>
                <a:t>	Tel </a:t>
              </a:r>
              <a:r>
                <a:rPr lang="en-US" sz="1100" dirty="0" smtClean="0">
                  <a:solidFill>
                    <a:srgbClr val="000000"/>
                  </a:solidFill>
                  <a:latin typeface="Arial"/>
                  <a:ea typeface="ＭＳ Ｐゴシック" charset="0"/>
                  <a:cs typeface="ＭＳ Ｐゴシック" charset="0"/>
                </a:rPr>
                <a:t>+86 10 6530 7010</a:t>
              </a:r>
              <a:endParaRPr lang="en-US" sz="1100" dirty="0">
                <a:solidFill>
                  <a:srgbClr val="000000"/>
                </a:solidFill>
                <a:latin typeface="Arial"/>
                <a:ea typeface="ＭＳ Ｐゴシック" charset="0"/>
                <a:cs typeface="ＭＳ Ｐゴシック" charset="0"/>
              </a:endParaRPr>
            </a:p>
            <a:p>
              <a:pPr marL="0" marR="0" indent="0" algn="l" defTabSz="457200" rtl="0" eaLnBrk="1" fontAlgn="auto" latinLnBrk="0" hangingPunct="1">
                <a:lnSpc>
                  <a:spcPts val="1360"/>
                </a:lnSpc>
                <a:spcBef>
                  <a:spcPts val="0"/>
                </a:spcBef>
                <a:spcAft>
                  <a:spcPts val="0"/>
                </a:spcAft>
                <a:buClrTx/>
                <a:buSzTx/>
                <a:buFontTx/>
                <a:buNone/>
                <a:tabLst>
                  <a:tab pos="173038" algn="l"/>
                </a:tabLst>
                <a:defRPr/>
              </a:pPr>
              <a:r>
                <a:rPr lang="en-US" sz="1100" dirty="0">
                  <a:solidFill>
                    <a:srgbClr val="000000"/>
                  </a:solidFill>
                  <a:latin typeface="Arial"/>
                  <a:ea typeface="ＭＳ Ｐゴシック" charset="0"/>
                  <a:cs typeface="ＭＳ Ｐゴシック" charset="0"/>
                </a:rPr>
                <a:t>	Fax </a:t>
              </a:r>
              <a:r>
                <a:rPr lang="en-US" sz="1100" dirty="0" smtClean="0">
                  <a:solidFill>
                    <a:srgbClr val="000000"/>
                  </a:solidFill>
                  <a:latin typeface="Arial"/>
                  <a:ea typeface="ＭＳ Ｐゴシック" charset="0"/>
                  <a:cs typeface="ＭＳ Ｐゴシック" charset="0"/>
                </a:rPr>
                <a:t>+86 10 6530 5093</a:t>
              </a:r>
              <a:endParaRPr lang="fr-FR" sz="1100" dirty="0">
                <a:solidFill>
                  <a:srgbClr val="000000"/>
                </a:solidFill>
                <a:latin typeface="Arial"/>
                <a:ea typeface="ＭＳ Ｐゴシック" charset="0"/>
                <a:cs typeface="ＭＳ Ｐゴシック" charset="0"/>
              </a:endParaRPr>
            </a:p>
            <a:p>
              <a:pPr marL="169863">
                <a:lnSpc>
                  <a:spcPts val="1363"/>
                </a:lnSpc>
                <a:spcBef>
                  <a:spcPct val="130000"/>
                </a:spcBef>
                <a:defRPr/>
              </a:pPr>
              <a:r>
                <a:rPr lang="en-US" sz="1100" b="1" dirty="0">
                  <a:solidFill>
                    <a:srgbClr val="000000"/>
                  </a:solidFill>
                  <a:latin typeface="+mj-lt"/>
                  <a:cs typeface="ＭＳ Ｐゴシック" charset="0"/>
                </a:rPr>
                <a:t>PFC Energy, Singapore</a:t>
              </a:r>
            </a:p>
            <a:p>
              <a:pPr>
                <a:lnSpc>
                  <a:spcPts val="1363"/>
                </a:lnSpc>
                <a:tabLst>
                  <a:tab pos="169863" algn="l"/>
                </a:tabLst>
                <a:defRPr/>
              </a:pPr>
              <a:r>
                <a:rPr lang="en-US" sz="1100" dirty="0">
                  <a:solidFill>
                    <a:srgbClr val="000000"/>
                  </a:solidFill>
                  <a:latin typeface="+mj-lt"/>
                  <a:cs typeface="ＭＳ Ｐゴシック" charset="0"/>
                </a:rPr>
                <a:t>	</a:t>
              </a:r>
              <a:r>
                <a:rPr lang="en-US" sz="1100" dirty="0" smtClean="0">
                  <a:solidFill>
                    <a:srgbClr val="000000"/>
                  </a:solidFill>
                  <a:latin typeface="+mj-lt"/>
                  <a:cs typeface="ＭＳ Ｐゴシック" charset="0"/>
                </a:rPr>
                <a:t>15 Scotts Road</a:t>
              </a:r>
            </a:p>
            <a:p>
              <a:pPr>
                <a:lnSpc>
                  <a:spcPts val="1363"/>
                </a:lnSpc>
                <a:tabLst>
                  <a:tab pos="169863" algn="l"/>
                </a:tabLst>
                <a:defRPr/>
              </a:pPr>
              <a:r>
                <a:rPr lang="en-US" sz="1100" baseline="0" dirty="0" smtClean="0">
                  <a:solidFill>
                    <a:srgbClr val="000000"/>
                  </a:solidFill>
                  <a:latin typeface="+mj-lt"/>
                  <a:cs typeface="ＭＳ Ｐゴシック" charset="0"/>
                </a:rPr>
                <a:t>    </a:t>
              </a:r>
              <a:r>
                <a:rPr lang="en-US" sz="1100" dirty="0" smtClean="0">
                  <a:solidFill>
                    <a:srgbClr val="000000"/>
                  </a:solidFill>
                  <a:latin typeface="+mj-lt"/>
                  <a:cs typeface="ＭＳ Ｐゴシック" charset="0"/>
                </a:rPr>
                <a:t>Thong Teck Building, #08-04</a:t>
              </a:r>
              <a:r>
                <a:rPr lang="en-US" sz="1100" dirty="0">
                  <a:solidFill>
                    <a:srgbClr val="000000"/>
                  </a:solidFill>
                  <a:latin typeface="+mj-lt"/>
                  <a:cs typeface="ＭＳ Ｐゴシック" charset="0"/>
                </a:rPr>
                <a:t>	</a:t>
              </a:r>
              <a:r>
                <a:rPr lang="en-US" sz="1100" dirty="0" smtClean="0">
                  <a:solidFill>
                    <a:srgbClr val="000000"/>
                  </a:solidFill>
                  <a:latin typeface="+mj-lt"/>
                  <a:cs typeface="ＭＳ Ｐゴシック" charset="0"/>
                </a:rPr>
                <a:t>Singapore</a:t>
              </a:r>
              <a:r>
                <a:rPr lang="en-US" sz="1100" baseline="0" dirty="0" smtClean="0">
                  <a:solidFill>
                    <a:srgbClr val="000000"/>
                  </a:solidFill>
                  <a:latin typeface="+mj-lt"/>
                  <a:cs typeface="ＭＳ Ｐゴシック" charset="0"/>
                </a:rPr>
                <a:t> 228218</a:t>
              </a:r>
              <a:endParaRPr lang="en-US" sz="1100" dirty="0">
                <a:solidFill>
                  <a:srgbClr val="000000"/>
                </a:solidFill>
                <a:latin typeface="+mj-lt"/>
                <a:cs typeface="ＭＳ Ｐゴシック" charset="0"/>
              </a:endParaRPr>
            </a:p>
            <a:p>
              <a:pPr>
                <a:lnSpc>
                  <a:spcPts val="1363"/>
                </a:lnSpc>
                <a:tabLst>
                  <a:tab pos="169863" algn="l"/>
                </a:tabLst>
                <a:defRPr/>
              </a:pPr>
              <a:r>
                <a:rPr lang="en-US" sz="1100" dirty="0">
                  <a:solidFill>
                    <a:srgbClr val="000000"/>
                  </a:solidFill>
                  <a:latin typeface="+mj-lt"/>
                  <a:cs typeface="ＭＳ Ｐゴシック" charset="0"/>
                </a:rPr>
                <a:t>	Tel +65 </a:t>
              </a:r>
              <a:r>
                <a:rPr lang="en-US" sz="1100" dirty="0" smtClean="0">
                  <a:solidFill>
                    <a:srgbClr val="000000"/>
                  </a:solidFill>
                  <a:latin typeface="+mj-lt"/>
                  <a:cs typeface="ＭＳ Ｐゴシック" charset="0"/>
                </a:rPr>
                <a:t>6736 4317</a:t>
              </a:r>
              <a:r>
                <a:rPr lang="en-US" sz="1100" dirty="0">
                  <a:solidFill>
                    <a:srgbClr val="000000"/>
                  </a:solidFill>
                  <a:latin typeface="+mj-lt"/>
                  <a:cs typeface="ＭＳ Ｐゴシック" charset="0"/>
                </a:rPr>
                <a:t>          </a:t>
              </a:r>
            </a:p>
            <a:p>
              <a:pPr>
                <a:lnSpc>
                  <a:spcPts val="1363"/>
                </a:lnSpc>
                <a:tabLst>
                  <a:tab pos="169863" algn="l"/>
                </a:tabLst>
                <a:defRPr/>
              </a:pPr>
              <a:r>
                <a:rPr lang="en-US" sz="1100" dirty="0">
                  <a:solidFill>
                    <a:srgbClr val="000000"/>
                  </a:solidFill>
                  <a:latin typeface="+mj-lt"/>
                  <a:cs typeface="ＭＳ Ｐゴシック" charset="0"/>
                </a:rPr>
                <a:t>	</a:t>
              </a:r>
            </a:p>
            <a:p>
              <a:pPr fontAlgn="auto">
                <a:lnSpc>
                  <a:spcPts val="1360"/>
                </a:lnSpc>
                <a:spcBef>
                  <a:spcPts val="0"/>
                </a:spcBef>
                <a:spcAft>
                  <a:spcPts val="0"/>
                </a:spcAft>
                <a:tabLst>
                  <a:tab pos="173038" algn="l"/>
                </a:tabLst>
                <a:defRPr/>
              </a:pPr>
              <a:endParaRPr lang="fr-FR" sz="1050" dirty="0">
                <a:solidFill>
                  <a:srgbClr val="4D4D4D"/>
                </a:solidFill>
                <a:latin typeface="+mj-lt"/>
                <a:ea typeface="ＭＳ Ｐゴシック" charset="0"/>
                <a:cs typeface="ＭＳ Ｐゴシック" charset="0"/>
              </a:endParaRPr>
            </a:p>
            <a:p>
              <a:pPr fontAlgn="auto">
                <a:lnSpc>
                  <a:spcPts val="1360"/>
                </a:lnSpc>
                <a:spcBef>
                  <a:spcPts val="0"/>
                </a:spcBef>
                <a:spcAft>
                  <a:spcPts val="0"/>
                </a:spcAft>
                <a:buFont typeface="Wingdings 3" charset="0"/>
                <a:buNone/>
                <a:tabLst>
                  <a:tab pos="173038" algn="l"/>
                </a:tabLst>
                <a:defRPr/>
              </a:pPr>
              <a:endParaRPr lang="en-US" sz="1050" dirty="0">
                <a:solidFill>
                  <a:srgbClr val="4D4D4D"/>
                </a:solidFill>
                <a:latin typeface="+mj-lt"/>
                <a:ea typeface="+mn-ea"/>
              </a:endParaRPr>
            </a:p>
          </p:txBody>
        </p:sp>
        <p:sp>
          <p:nvSpPr>
            <p:cNvPr id="9" name="TextBox 8"/>
            <p:cNvSpPr txBox="1"/>
            <p:nvPr/>
          </p:nvSpPr>
          <p:spPr>
            <a:xfrm>
              <a:off x="3321050" y="1260463"/>
              <a:ext cx="2751138" cy="3670236"/>
            </a:xfrm>
            <a:prstGeom prst="rect">
              <a:avLst/>
            </a:prstGeom>
            <a:noFill/>
          </p:spPr>
          <p:txBody>
            <a:bodyPr>
              <a:spAutoFit/>
            </a:bodyPr>
            <a:lstStyle/>
            <a:p>
              <a:pPr>
                <a:lnSpc>
                  <a:spcPts val="1363"/>
                </a:lnSpc>
                <a:tabLst>
                  <a:tab pos="173038" algn="l"/>
                </a:tabLst>
                <a:defRPr/>
              </a:pPr>
              <a:r>
                <a:rPr lang="en-US" sz="1400" b="1" dirty="0">
                  <a:solidFill>
                    <a:srgbClr val="1B82CE"/>
                  </a:solidFill>
                  <a:latin typeface="+mj-lt"/>
                  <a:sym typeface="Wingdings 3" pitchFamily="18" charset="2"/>
                </a:rPr>
                <a:t>EUROPE</a:t>
              </a:r>
              <a:r>
                <a:rPr lang="en-US" sz="1050" dirty="0">
                  <a:solidFill>
                    <a:srgbClr val="4D4D4D"/>
                  </a:solidFill>
                  <a:latin typeface="+mj-lt"/>
                </a:rPr>
                <a:t>	</a:t>
              </a:r>
            </a:p>
            <a:p>
              <a:pPr>
                <a:lnSpc>
                  <a:spcPts val="1160"/>
                </a:lnSpc>
                <a:tabLst>
                  <a:tab pos="173038" algn="l"/>
                </a:tabLst>
                <a:defRPr/>
              </a:pPr>
              <a:endParaRPr lang="en-US" sz="1100" b="1" dirty="0">
                <a:solidFill>
                  <a:srgbClr val="4D4D4D"/>
                </a:solidFill>
                <a:latin typeface="+mj-lt"/>
              </a:endParaRPr>
            </a:p>
            <a:p>
              <a:pPr>
                <a:lnSpc>
                  <a:spcPts val="1363"/>
                </a:lnSpc>
                <a:tabLst>
                  <a:tab pos="173038" algn="l"/>
                </a:tabLst>
                <a:defRPr/>
              </a:pPr>
              <a:r>
                <a:rPr lang="en-US" sz="1100" b="1" dirty="0">
                  <a:solidFill>
                    <a:srgbClr val="000000"/>
                  </a:solidFill>
                  <a:latin typeface="+mj-lt"/>
                </a:rPr>
                <a:t>PFC Energy, France</a:t>
              </a:r>
            </a:p>
            <a:p>
              <a:pPr>
                <a:lnSpc>
                  <a:spcPts val="1363"/>
                </a:lnSpc>
                <a:tabLst>
                  <a:tab pos="173038" algn="l"/>
                </a:tabLst>
                <a:defRPr/>
              </a:pPr>
              <a:r>
                <a:rPr lang="en-US" sz="1100" dirty="0">
                  <a:solidFill>
                    <a:srgbClr val="000000"/>
                  </a:solidFill>
                  <a:latin typeface="+mj-lt"/>
                </a:rPr>
                <a:t>19 rue du </a:t>
              </a:r>
              <a:r>
                <a:rPr lang="fr-FR" sz="1100" dirty="0">
                  <a:solidFill>
                    <a:srgbClr val="000000"/>
                  </a:solidFill>
                  <a:latin typeface="+mj-lt"/>
                </a:rPr>
                <a:t>Général Foy</a:t>
              </a:r>
              <a:endParaRPr lang="en-US" sz="1100" dirty="0">
                <a:solidFill>
                  <a:srgbClr val="000000"/>
                </a:solidFill>
                <a:latin typeface="+mj-lt"/>
              </a:endParaRPr>
            </a:p>
            <a:p>
              <a:pPr>
                <a:lnSpc>
                  <a:spcPts val="1363"/>
                </a:lnSpc>
                <a:tabLst>
                  <a:tab pos="173038" algn="l"/>
                </a:tabLst>
                <a:defRPr/>
              </a:pPr>
              <a:r>
                <a:rPr lang="en-US" sz="1100" dirty="0">
                  <a:solidFill>
                    <a:srgbClr val="000000"/>
                  </a:solidFill>
                  <a:latin typeface="+mj-lt"/>
                </a:rPr>
                <a:t>75008 Paris, France </a:t>
              </a:r>
            </a:p>
            <a:p>
              <a:pPr>
                <a:lnSpc>
                  <a:spcPts val="1363"/>
                </a:lnSpc>
                <a:tabLst>
                  <a:tab pos="173038" algn="l"/>
                </a:tabLst>
                <a:defRPr/>
              </a:pPr>
              <a:r>
                <a:rPr lang="en-US" sz="1100" dirty="0">
                  <a:solidFill>
                    <a:srgbClr val="000000"/>
                  </a:solidFill>
                  <a:latin typeface="+mj-lt"/>
                </a:rPr>
                <a:t>Tel +33 1 4770 2900</a:t>
              </a:r>
            </a:p>
            <a:p>
              <a:pPr>
                <a:lnSpc>
                  <a:spcPts val="1363"/>
                </a:lnSpc>
                <a:tabLst>
                  <a:tab pos="173038" algn="l"/>
                </a:tabLst>
                <a:defRPr/>
              </a:pPr>
              <a:r>
                <a:rPr lang="en-US" sz="1100" dirty="0">
                  <a:solidFill>
                    <a:srgbClr val="000000"/>
                  </a:solidFill>
                  <a:latin typeface="+mj-lt"/>
                </a:rPr>
                <a:t>Fax +33 1 4770 </a:t>
              </a:r>
              <a:r>
                <a:rPr lang="en-US" sz="1100" dirty="0" smtClean="0">
                  <a:solidFill>
                    <a:srgbClr val="000000"/>
                  </a:solidFill>
                  <a:latin typeface="+mj-lt"/>
                </a:rPr>
                <a:t>5905</a:t>
              </a:r>
            </a:p>
            <a:p>
              <a:pPr>
                <a:lnSpc>
                  <a:spcPts val="1363"/>
                </a:lnSpc>
                <a:tabLst>
                  <a:tab pos="173038" algn="l"/>
                </a:tabLst>
                <a:defRPr/>
              </a:pPr>
              <a:endParaRPr lang="en-US" sz="1100" dirty="0" smtClean="0">
                <a:solidFill>
                  <a:srgbClr val="000000"/>
                </a:solidFill>
                <a:latin typeface="+mj-lt"/>
              </a:endParaRPr>
            </a:p>
            <a:p>
              <a:pPr marL="0" marR="0" lvl="0" indent="0" algn="l" defTabSz="457200" rtl="0" eaLnBrk="1" fontAlgn="base" latinLnBrk="0" hangingPunct="1">
                <a:lnSpc>
                  <a:spcPts val="1363"/>
                </a:lnSpc>
                <a:spcBef>
                  <a:spcPct val="0"/>
                </a:spcBef>
                <a:spcAft>
                  <a:spcPct val="0"/>
                </a:spcAft>
                <a:buClrTx/>
                <a:buSzTx/>
                <a:buFontTx/>
                <a:buNone/>
                <a:tabLst>
                  <a:tab pos="173038" algn="l"/>
                </a:tabLst>
                <a:defRPr/>
              </a:pPr>
              <a:r>
                <a:rPr kumimoji="0" lang="en-US" sz="1400" b="1" i="0" u="none" strike="noStrike" kern="1200" cap="none" spc="0" normalizeH="0" baseline="0" noProof="0" dirty="0" smtClean="0">
                  <a:ln>
                    <a:noFill/>
                  </a:ln>
                  <a:solidFill>
                    <a:srgbClr val="1B82CE"/>
                  </a:solidFill>
                  <a:effectLst/>
                  <a:uLnTx/>
                  <a:uFillTx/>
                  <a:latin typeface="Arial"/>
                  <a:ea typeface="MS PGothic" pitchFamily="34" charset="-128"/>
                  <a:cs typeface="+mn-cs"/>
                </a:rPr>
                <a:t>RUSSIA </a:t>
              </a:r>
            </a:p>
            <a:p>
              <a:pPr marL="0" marR="0" lvl="0" indent="0" algn="l" defTabSz="457200" rtl="0" eaLnBrk="1" fontAlgn="base" latinLnBrk="0" hangingPunct="1">
                <a:lnSpc>
                  <a:spcPts val="1363"/>
                </a:lnSpc>
                <a:spcBef>
                  <a:spcPct val="0"/>
                </a:spcBef>
                <a:spcAft>
                  <a:spcPct val="0"/>
                </a:spcAft>
                <a:buClrTx/>
                <a:buSzTx/>
                <a:buFontTx/>
                <a:buNone/>
                <a:tabLst>
                  <a:tab pos="173038" algn="l"/>
                </a:tabLst>
                <a:defRPr/>
              </a:pPr>
              <a:endParaRPr kumimoji="0" lang="en-US" sz="1400" b="1" i="0" u="none" strike="noStrike" kern="1200" cap="none" spc="0" normalizeH="0" baseline="0" noProof="0" dirty="0" smtClean="0">
                <a:ln>
                  <a:noFill/>
                </a:ln>
                <a:solidFill>
                  <a:srgbClr val="1B82CE"/>
                </a:solidFill>
                <a:effectLst/>
                <a:uLnTx/>
                <a:uFillTx/>
                <a:latin typeface="Arial"/>
                <a:ea typeface="MS PGothic" pitchFamily="34" charset="-128"/>
                <a:cs typeface="+mn-cs"/>
              </a:endParaRPr>
            </a:p>
            <a:p>
              <a:pPr marL="0" marR="0" lvl="0" indent="0" algn="l" defTabSz="457200" rtl="0" eaLnBrk="1" fontAlgn="base" latinLnBrk="0" hangingPunct="1">
                <a:lnSpc>
                  <a:spcPts val="1363"/>
                </a:lnSpc>
                <a:spcBef>
                  <a:spcPct val="0"/>
                </a:spcBef>
                <a:spcAft>
                  <a:spcPct val="0"/>
                </a:spcAft>
                <a:buClrTx/>
                <a:buSzTx/>
                <a:buFontTx/>
                <a:buNone/>
                <a:tabLst>
                  <a:tab pos="173038" algn="l"/>
                </a:tabLst>
                <a:defRPr/>
              </a:pPr>
              <a:r>
                <a:rPr kumimoji="0" lang="en-US" sz="1100" b="1" i="0" u="none" strike="noStrike" kern="1200" cap="none" spc="0" normalizeH="0" baseline="0" noProof="0" dirty="0" smtClean="0">
                  <a:ln>
                    <a:noFill/>
                  </a:ln>
                  <a:solidFill>
                    <a:srgbClr val="000000"/>
                  </a:solidFill>
                  <a:effectLst/>
                  <a:uLnTx/>
                  <a:uFillTx/>
                  <a:latin typeface="Arial"/>
                  <a:ea typeface="ＭＳ Ｐゴシック" charset="0"/>
                  <a:cs typeface="ＭＳ Ｐゴシック" charset="0"/>
                </a:rPr>
                <a:t>PFC Energy, Moscow</a:t>
              </a:r>
            </a:p>
            <a:p>
              <a:pPr marL="0" marR="0" lvl="0" indent="0" algn="l" defTabSz="457200" rtl="0" eaLnBrk="1" fontAlgn="base" latinLnBrk="0" hangingPunct="1">
                <a:lnSpc>
                  <a:spcPts val="1363"/>
                </a:lnSpc>
                <a:spcBef>
                  <a:spcPct val="0"/>
                </a:spcBef>
                <a:spcAft>
                  <a:spcPct val="0"/>
                </a:spcAft>
                <a:buClrTx/>
                <a:buSzTx/>
                <a:buFontTx/>
                <a:buNone/>
                <a:tabLst>
                  <a:tab pos="173038" algn="l"/>
                </a:tabLst>
                <a:defRPr/>
              </a:pPr>
              <a:r>
                <a:rPr kumimoji="0" lang="en-US" sz="1100" b="0" i="0" u="none" strike="noStrike" kern="1200" cap="none" spc="0" normalizeH="0" baseline="0" noProof="0" dirty="0" smtClean="0">
                  <a:ln>
                    <a:noFill/>
                  </a:ln>
                  <a:solidFill>
                    <a:srgbClr val="000000"/>
                  </a:solidFill>
                  <a:effectLst/>
                  <a:uLnTx/>
                  <a:uFillTx/>
                  <a:latin typeface="Arial"/>
                  <a:ea typeface="MS PGothic" pitchFamily="34" charset="-128"/>
                  <a:cs typeface="+mn-cs"/>
                </a:rPr>
                <a:t>10 </a:t>
              </a:r>
              <a:r>
                <a:rPr kumimoji="0" lang="en-US" sz="1100" b="0" i="0" u="none" strike="noStrike" kern="1200" cap="none" spc="0" normalizeH="0" baseline="0" noProof="0" dirty="0" err="1" smtClean="0">
                  <a:ln>
                    <a:noFill/>
                  </a:ln>
                  <a:solidFill>
                    <a:srgbClr val="000000"/>
                  </a:solidFill>
                  <a:effectLst/>
                  <a:uLnTx/>
                  <a:uFillTx/>
                  <a:latin typeface="Arial"/>
                  <a:ea typeface="MS PGothic" pitchFamily="34" charset="-128"/>
                  <a:cs typeface="+mn-cs"/>
                </a:rPr>
                <a:t>Vozdvizhenka</a:t>
              </a:r>
              <a:r>
                <a:rPr kumimoji="0" lang="en-US" sz="1100" b="0" i="0" u="none" strike="noStrike" kern="1200" cap="none" spc="0" normalizeH="0" baseline="0" noProof="0" dirty="0" smtClean="0">
                  <a:ln>
                    <a:noFill/>
                  </a:ln>
                  <a:solidFill>
                    <a:srgbClr val="000000"/>
                  </a:solidFill>
                  <a:effectLst/>
                  <a:uLnTx/>
                  <a:uFillTx/>
                  <a:latin typeface="Arial"/>
                  <a:ea typeface="MS PGothic" pitchFamily="34" charset="-128"/>
                  <a:cs typeface="+mn-cs"/>
                </a:rPr>
                <a:t> Street </a:t>
              </a:r>
            </a:p>
            <a:p>
              <a:pPr marL="0" marR="0" lvl="0" indent="0" algn="l" defTabSz="457200" rtl="0" eaLnBrk="1" fontAlgn="base" latinLnBrk="0" hangingPunct="1">
                <a:lnSpc>
                  <a:spcPts val="1363"/>
                </a:lnSpc>
                <a:spcBef>
                  <a:spcPct val="0"/>
                </a:spcBef>
                <a:spcAft>
                  <a:spcPct val="0"/>
                </a:spcAft>
                <a:buClrTx/>
                <a:buSzTx/>
                <a:buFontTx/>
                <a:buNone/>
                <a:tabLst>
                  <a:tab pos="173038" algn="l"/>
                </a:tabLst>
                <a:defRPr/>
              </a:pPr>
              <a:r>
                <a:rPr kumimoji="0" lang="en-US" sz="1100" b="0" i="0" u="none" strike="noStrike" kern="1200" cap="none" spc="0" normalizeH="0" baseline="0" noProof="0" dirty="0" err="1" smtClean="0">
                  <a:ln>
                    <a:noFill/>
                  </a:ln>
                  <a:solidFill>
                    <a:srgbClr val="000000"/>
                  </a:solidFill>
                  <a:effectLst/>
                  <a:uLnTx/>
                  <a:uFillTx/>
                  <a:latin typeface="Arial"/>
                  <a:ea typeface="MS PGothic" pitchFamily="34" charset="-128"/>
                  <a:cs typeface="+mn-cs"/>
                </a:rPr>
                <a:t>Voentorg</a:t>
              </a:r>
              <a:r>
                <a:rPr kumimoji="0" lang="en-US" sz="1100" b="0" i="0" u="none" strike="noStrike" kern="1200" cap="none" spc="0" normalizeH="0" baseline="0" noProof="0" dirty="0" smtClean="0">
                  <a:ln>
                    <a:noFill/>
                  </a:ln>
                  <a:solidFill>
                    <a:srgbClr val="000000"/>
                  </a:solidFill>
                  <a:effectLst/>
                  <a:uLnTx/>
                  <a:uFillTx/>
                  <a:latin typeface="Arial"/>
                  <a:ea typeface="MS PGothic" pitchFamily="34" charset="-128"/>
                  <a:cs typeface="+mn-cs"/>
                </a:rPr>
                <a:t> building, Suite 341 </a:t>
              </a:r>
            </a:p>
            <a:p>
              <a:pPr marL="0" marR="0" lvl="0" indent="0" algn="l" defTabSz="457200" rtl="0" eaLnBrk="1" fontAlgn="base" latinLnBrk="0" hangingPunct="1">
                <a:lnSpc>
                  <a:spcPts val="1363"/>
                </a:lnSpc>
                <a:spcBef>
                  <a:spcPct val="0"/>
                </a:spcBef>
                <a:spcAft>
                  <a:spcPct val="0"/>
                </a:spcAft>
                <a:buClrTx/>
                <a:buSzTx/>
                <a:buFontTx/>
                <a:buNone/>
                <a:tabLst>
                  <a:tab pos="173038" algn="l"/>
                </a:tabLst>
                <a:defRPr/>
              </a:pPr>
              <a:r>
                <a:rPr kumimoji="0" lang="en-US" sz="1100" b="0" i="0" u="none" strike="noStrike" kern="1200" cap="none" spc="0" normalizeH="0" baseline="0" noProof="0" dirty="0" smtClean="0">
                  <a:ln>
                    <a:noFill/>
                  </a:ln>
                  <a:solidFill>
                    <a:srgbClr val="000000"/>
                  </a:solidFill>
                  <a:effectLst/>
                  <a:uLnTx/>
                  <a:uFillTx/>
                  <a:latin typeface="Arial"/>
                  <a:ea typeface="MS PGothic" pitchFamily="34" charset="-128"/>
                  <a:cs typeface="+mn-cs"/>
                </a:rPr>
                <a:t>Moscow, 125009</a:t>
              </a:r>
            </a:p>
            <a:p>
              <a:pPr marL="0" marR="0" lvl="0" indent="0" algn="l" defTabSz="457200" rtl="0" eaLnBrk="1" fontAlgn="base" latinLnBrk="0" hangingPunct="1">
                <a:lnSpc>
                  <a:spcPts val="1363"/>
                </a:lnSpc>
                <a:spcBef>
                  <a:spcPct val="0"/>
                </a:spcBef>
                <a:spcAft>
                  <a:spcPct val="0"/>
                </a:spcAft>
                <a:buClrTx/>
                <a:buSzTx/>
                <a:buFontTx/>
                <a:buNone/>
                <a:tabLst>
                  <a:tab pos="173038" algn="l"/>
                </a:tabLst>
                <a:defRPr/>
              </a:pPr>
              <a:r>
                <a:rPr kumimoji="0" lang="en-US" sz="1100" b="0" i="0" u="none" strike="noStrike" kern="1200" cap="none" spc="0" normalizeH="0" baseline="0" noProof="0" dirty="0" smtClean="0">
                  <a:ln>
                    <a:noFill/>
                  </a:ln>
                  <a:solidFill>
                    <a:srgbClr val="000000"/>
                  </a:solidFill>
                  <a:effectLst/>
                  <a:uLnTx/>
                  <a:uFillTx/>
                  <a:latin typeface="Arial"/>
                  <a:ea typeface="MS PGothic" pitchFamily="34" charset="-128"/>
                  <a:cs typeface="+mn-cs"/>
                </a:rPr>
                <a:t>Russian Federation</a:t>
              </a:r>
            </a:p>
            <a:p>
              <a:pPr marL="0" marR="0" lvl="0" indent="0" algn="l" defTabSz="457200" rtl="0" eaLnBrk="1" fontAlgn="base" latinLnBrk="0" hangingPunct="1">
                <a:lnSpc>
                  <a:spcPts val="1363"/>
                </a:lnSpc>
                <a:spcBef>
                  <a:spcPct val="0"/>
                </a:spcBef>
                <a:spcAft>
                  <a:spcPct val="0"/>
                </a:spcAft>
                <a:buClrTx/>
                <a:buSzTx/>
                <a:buFontTx/>
                <a:buNone/>
                <a:tabLst>
                  <a:tab pos="173038" algn="l"/>
                </a:tabLst>
                <a:defRPr/>
              </a:pPr>
              <a:r>
                <a:rPr kumimoji="0" lang="en-US" sz="1100" b="0" i="0" u="none" strike="noStrike" kern="1200" cap="none" spc="0" normalizeH="0" baseline="0" noProof="0" dirty="0" smtClean="0">
                  <a:ln>
                    <a:noFill/>
                  </a:ln>
                  <a:solidFill>
                    <a:srgbClr val="000000"/>
                  </a:solidFill>
                  <a:effectLst/>
                  <a:uLnTx/>
                  <a:uFillTx/>
                  <a:latin typeface="Arial"/>
                  <a:ea typeface="MS PGothic" pitchFamily="34" charset="-128"/>
                  <a:cs typeface="+mn-cs"/>
                </a:rPr>
                <a:t>Tel +7 (495) 797 3733</a:t>
              </a:r>
            </a:p>
            <a:p>
              <a:pPr>
                <a:lnSpc>
                  <a:spcPts val="1363"/>
                </a:lnSpc>
                <a:tabLst>
                  <a:tab pos="173038" algn="l"/>
                </a:tabLst>
                <a:defRPr/>
              </a:pPr>
              <a:endParaRPr lang="en-US" sz="1100" dirty="0" smtClean="0">
                <a:solidFill>
                  <a:srgbClr val="000000"/>
                </a:solidFill>
                <a:latin typeface="+mj-lt"/>
              </a:endParaRPr>
            </a:p>
            <a:p>
              <a:pPr>
                <a:lnSpc>
                  <a:spcPts val="1763"/>
                </a:lnSpc>
                <a:tabLst>
                  <a:tab pos="173038" algn="l"/>
                </a:tabLst>
                <a:defRPr/>
              </a:pPr>
              <a:endParaRPr lang="en-US" sz="1100" dirty="0">
                <a:solidFill>
                  <a:srgbClr val="000000"/>
                </a:solidFill>
                <a:latin typeface="+mj-lt"/>
              </a:endParaRPr>
            </a:p>
            <a:p>
              <a:pPr>
                <a:lnSpc>
                  <a:spcPts val="1063"/>
                </a:lnSpc>
                <a:tabLst>
                  <a:tab pos="173038" algn="l"/>
                </a:tabLst>
                <a:defRPr/>
              </a:pPr>
              <a:endParaRPr lang="en-US" sz="1100" dirty="0">
                <a:solidFill>
                  <a:srgbClr val="000000"/>
                </a:solidFill>
                <a:latin typeface="+mj-lt"/>
              </a:endParaRPr>
            </a:p>
            <a:p>
              <a:pPr>
                <a:lnSpc>
                  <a:spcPts val="1363"/>
                </a:lnSpc>
                <a:tabLst>
                  <a:tab pos="173038" algn="l"/>
                </a:tabLst>
                <a:defRPr/>
              </a:pPr>
              <a:endParaRPr lang="en-US" sz="1050" dirty="0">
                <a:solidFill>
                  <a:srgbClr val="4D4D4D"/>
                </a:solidFill>
                <a:latin typeface="+mj-lt"/>
              </a:endParaRPr>
            </a:p>
          </p:txBody>
        </p:sp>
        <p:sp>
          <p:nvSpPr>
            <p:cNvPr id="10" name="TextBox 9"/>
            <p:cNvSpPr txBox="1"/>
            <p:nvPr/>
          </p:nvSpPr>
          <p:spPr>
            <a:xfrm>
              <a:off x="374650" y="1260463"/>
              <a:ext cx="2185214" cy="2759730"/>
            </a:xfrm>
            <a:prstGeom prst="rect">
              <a:avLst/>
            </a:prstGeom>
            <a:noFill/>
          </p:spPr>
          <p:txBody>
            <a:bodyPr wrap="none">
              <a:spAutoFit/>
            </a:bodyPr>
            <a:lstStyle/>
            <a:p>
              <a:pPr fontAlgn="auto">
                <a:lnSpc>
                  <a:spcPts val="1360"/>
                </a:lnSpc>
                <a:spcBef>
                  <a:spcPts val="0"/>
                </a:spcBef>
                <a:spcAft>
                  <a:spcPts val="0"/>
                </a:spcAft>
                <a:tabLst>
                  <a:tab pos="173038" algn="l"/>
                </a:tabLst>
                <a:defRPr/>
              </a:pPr>
              <a:r>
                <a:rPr lang="en-US" sz="1400" b="1" dirty="0">
                  <a:solidFill>
                    <a:srgbClr val="1B82CE"/>
                  </a:solidFill>
                  <a:latin typeface="+mj-lt"/>
                  <a:ea typeface="+mn-ea"/>
                  <a:sym typeface="Wingdings 3" charset="0"/>
                </a:rPr>
                <a:t>NORTH AMERICA</a:t>
              </a:r>
              <a:r>
                <a:rPr lang="en-US" sz="1400" b="1" dirty="0">
                  <a:solidFill>
                    <a:srgbClr val="1B82CE"/>
                  </a:solidFill>
                  <a:latin typeface="+mj-lt"/>
                  <a:ea typeface="+mn-ea"/>
                </a:rPr>
                <a:t>	</a:t>
              </a:r>
            </a:p>
            <a:p>
              <a:pPr fontAlgn="auto">
                <a:lnSpc>
                  <a:spcPts val="1160"/>
                </a:lnSpc>
                <a:spcBef>
                  <a:spcPts val="0"/>
                </a:spcBef>
                <a:spcAft>
                  <a:spcPts val="0"/>
                </a:spcAft>
                <a:buFont typeface="Wingdings 3" charset="0"/>
                <a:buNone/>
                <a:tabLst>
                  <a:tab pos="173038" algn="l"/>
                </a:tabLst>
                <a:defRPr/>
              </a:pPr>
              <a:endParaRPr lang="en-US" sz="1100" b="1" dirty="0">
                <a:solidFill>
                  <a:srgbClr val="4D4D4D"/>
                </a:solidFill>
                <a:latin typeface="+mj-lt"/>
                <a:ea typeface="+mn-ea"/>
              </a:endParaRPr>
            </a:p>
            <a:p>
              <a:pPr fontAlgn="auto">
                <a:lnSpc>
                  <a:spcPts val="1360"/>
                </a:lnSpc>
                <a:spcBef>
                  <a:spcPts val="0"/>
                </a:spcBef>
                <a:spcAft>
                  <a:spcPts val="0"/>
                </a:spcAft>
                <a:buFont typeface="Wingdings 3" charset="0"/>
                <a:buNone/>
                <a:tabLst>
                  <a:tab pos="173038" algn="l"/>
                </a:tabLst>
                <a:defRPr/>
              </a:pPr>
              <a:r>
                <a:rPr lang="en-US" sz="1100" b="1" dirty="0">
                  <a:solidFill>
                    <a:srgbClr val="000000"/>
                  </a:solidFill>
                  <a:latin typeface="+mj-lt"/>
                  <a:ea typeface="+mn-ea"/>
                </a:rPr>
                <a:t>PFC Energy, Washington</a:t>
              </a:r>
            </a:p>
            <a:p>
              <a:pPr fontAlgn="auto">
                <a:lnSpc>
                  <a:spcPts val="1360"/>
                </a:lnSpc>
                <a:spcBef>
                  <a:spcPts val="0"/>
                </a:spcBef>
                <a:spcAft>
                  <a:spcPts val="0"/>
                </a:spcAft>
                <a:buFont typeface="Wingdings 3" charset="0"/>
                <a:buNone/>
                <a:tabLst>
                  <a:tab pos="173038" algn="l"/>
                </a:tabLst>
                <a:defRPr/>
              </a:pPr>
              <a:r>
                <a:rPr lang="en-US" sz="1100" dirty="0">
                  <a:solidFill>
                    <a:srgbClr val="000000"/>
                  </a:solidFill>
                  <a:latin typeface="+mj-lt"/>
                  <a:ea typeface="+mn-ea"/>
                </a:rPr>
                <a:t>1300 Connecticut Avenue, NW </a:t>
              </a:r>
            </a:p>
            <a:p>
              <a:pPr fontAlgn="auto">
                <a:lnSpc>
                  <a:spcPts val="1360"/>
                </a:lnSpc>
                <a:spcBef>
                  <a:spcPts val="0"/>
                </a:spcBef>
                <a:spcAft>
                  <a:spcPts val="0"/>
                </a:spcAft>
                <a:buFont typeface="Wingdings 3" charset="0"/>
                <a:buNone/>
                <a:tabLst>
                  <a:tab pos="173038" algn="l"/>
                </a:tabLst>
                <a:defRPr/>
              </a:pPr>
              <a:r>
                <a:rPr lang="en-US" sz="1100" dirty="0">
                  <a:solidFill>
                    <a:srgbClr val="000000"/>
                  </a:solidFill>
                  <a:latin typeface="+mj-lt"/>
                  <a:ea typeface="+mn-ea"/>
                </a:rPr>
                <a:t>Suite 800</a:t>
              </a:r>
            </a:p>
            <a:p>
              <a:pPr fontAlgn="auto">
                <a:lnSpc>
                  <a:spcPts val="1360"/>
                </a:lnSpc>
                <a:spcBef>
                  <a:spcPts val="0"/>
                </a:spcBef>
                <a:spcAft>
                  <a:spcPts val="0"/>
                </a:spcAft>
                <a:buFont typeface="Wingdings 3" charset="0"/>
                <a:buNone/>
                <a:tabLst>
                  <a:tab pos="173038" algn="l"/>
                </a:tabLst>
                <a:defRPr/>
              </a:pPr>
              <a:r>
                <a:rPr lang="en-US" sz="1100" dirty="0">
                  <a:solidFill>
                    <a:srgbClr val="000000"/>
                  </a:solidFill>
                  <a:latin typeface="+mj-lt"/>
                  <a:ea typeface="+mn-ea"/>
                </a:rPr>
                <a:t>Washington, DC 20036, USA</a:t>
              </a:r>
            </a:p>
            <a:p>
              <a:pPr fontAlgn="auto">
                <a:lnSpc>
                  <a:spcPts val="1360"/>
                </a:lnSpc>
                <a:spcBef>
                  <a:spcPts val="0"/>
                </a:spcBef>
                <a:spcAft>
                  <a:spcPts val="0"/>
                </a:spcAft>
                <a:buFont typeface="Wingdings 3" charset="0"/>
                <a:buNone/>
                <a:tabLst>
                  <a:tab pos="173038" algn="l"/>
                </a:tabLst>
                <a:defRPr/>
              </a:pPr>
              <a:r>
                <a:rPr lang="en-US" sz="1100" dirty="0">
                  <a:solidFill>
                    <a:srgbClr val="000000"/>
                  </a:solidFill>
                  <a:latin typeface="+mj-lt"/>
                  <a:ea typeface="+mn-ea"/>
                </a:rPr>
                <a:t>Tel +1 202 872 1199 </a:t>
              </a:r>
            </a:p>
            <a:p>
              <a:pPr fontAlgn="auto">
                <a:lnSpc>
                  <a:spcPts val="1360"/>
                </a:lnSpc>
                <a:spcBef>
                  <a:spcPts val="0"/>
                </a:spcBef>
                <a:spcAft>
                  <a:spcPts val="0"/>
                </a:spcAft>
                <a:buFont typeface="Wingdings 3" charset="0"/>
                <a:buNone/>
                <a:tabLst>
                  <a:tab pos="173038" algn="l"/>
                </a:tabLst>
                <a:defRPr/>
              </a:pPr>
              <a:r>
                <a:rPr lang="en-US" sz="1100" dirty="0">
                  <a:solidFill>
                    <a:srgbClr val="000000"/>
                  </a:solidFill>
                  <a:latin typeface="+mj-lt"/>
                  <a:ea typeface="+mn-ea"/>
                </a:rPr>
                <a:t>Fax +1 202 872 1219</a:t>
              </a:r>
            </a:p>
            <a:p>
              <a:pPr fontAlgn="auto">
                <a:lnSpc>
                  <a:spcPts val="1360"/>
                </a:lnSpc>
                <a:spcBef>
                  <a:spcPts val="0"/>
                </a:spcBef>
                <a:spcAft>
                  <a:spcPts val="0"/>
                </a:spcAft>
                <a:buFont typeface="Wingdings 3" charset="0"/>
                <a:buNone/>
                <a:tabLst>
                  <a:tab pos="173038" algn="l"/>
                </a:tabLst>
                <a:defRPr/>
              </a:pPr>
              <a:endParaRPr lang="en-US" sz="1100" b="1" dirty="0">
                <a:solidFill>
                  <a:srgbClr val="000000"/>
                </a:solidFill>
                <a:latin typeface="+mj-lt"/>
                <a:ea typeface="+mn-ea"/>
              </a:endParaRPr>
            </a:p>
            <a:p>
              <a:pPr fontAlgn="auto">
                <a:lnSpc>
                  <a:spcPts val="1360"/>
                </a:lnSpc>
                <a:spcBef>
                  <a:spcPts val="0"/>
                </a:spcBef>
                <a:spcAft>
                  <a:spcPts val="0"/>
                </a:spcAft>
                <a:buFont typeface="Wingdings 3" charset="0"/>
                <a:buNone/>
                <a:tabLst>
                  <a:tab pos="173038" algn="l"/>
                </a:tabLst>
                <a:defRPr/>
              </a:pPr>
              <a:r>
                <a:rPr lang="en-US" sz="1100" b="1" dirty="0">
                  <a:solidFill>
                    <a:srgbClr val="000000"/>
                  </a:solidFill>
                  <a:latin typeface="+mj-lt"/>
                  <a:ea typeface="+mn-ea"/>
                </a:rPr>
                <a:t>PFC Energy, Houston</a:t>
              </a:r>
            </a:p>
            <a:p>
              <a:pPr fontAlgn="auto">
                <a:lnSpc>
                  <a:spcPts val="1360"/>
                </a:lnSpc>
                <a:spcBef>
                  <a:spcPts val="0"/>
                </a:spcBef>
                <a:spcAft>
                  <a:spcPts val="0"/>
                </a:spcAft>
                <a:buFont typeface="Wingdings 3" charset="0"/>
                <a:buNone/>
                <a:tabLst>
                  <a:tab pos="173038" algn="l"/>
                </a:tabLst>
                <a:defRPr/>
              </a:pPr>
              <a:r>
                <a:rPr lang="en-US" sz="1100" dirty="0">
                  <a:solidFill>
                    <a:srgbClr val="000000"/>
                  </a:solidFill>
                  <a:latin typeface="+mj-lt"/>
                  <a:ea typeface="+mn-ea"/>
                </a:rPr>
                <a:t>2727 Allen Parkway, Suite 1300</a:t>
              </a:r>
            </a:p>
            <a:p>
              <a:pPr fontAlgn="auto">
                <a:lnSpc>
                  <a:spcPts val="1360"/>
                </a:lnSpc>
                <a:spcBef>
                  <a:spcPts val="0"/>
                </a:spcBef>
                <a:spcAft>
                  <a:spcPts val="0"/>
                </a:spcAft>
                <a:buFont typeface="Wingdings 3" charset="0"/>
                <a:buNone/>
                <a:tabLst>
                  <a:tab pos="173038" algn="l"/>
                </a:tabLst>
                <a:defRPr/>
              </a:pPr>
              <a:r>
                <a:rPr lang="en-US" sz="1100" dirty="0">
                  <a:solidFill>
                    <a:srgbClr val="000000"/>
                  </a:solidFill>
                  <a:latin typeface="+mj-lt"/>
                  <a:ea typeface="+mn-ea"/>
                </a:rPr>
                <a:t>Houston, Texas  77019, USA </a:t>
              </a:r>
            </a:p>
            <a:p>
              <a:pPr fontAlgn="auto">
                <a:lnSpc>
                  <a:spcPts val="1360"/>
                </a:lnSpc>
                <a:spcBef>
                  <a:spcPts val="0"/>
                </a:spcBef>
                <a:spcAft>
                  <a:spcPts val="0"/>
                </a:spcAft>
                <a:buFont typeface="Wingdings 3" charset="0"/>
                <a:buNone/>
                <a:tabLst>
                  <a:tab pos="173038" algn="l"/>
                </a:tabLst>
                <a:defRPr/>
              </a:pPr>
              <a:r>
                <a:rPr lang="en-US" sz="1100" dirty="0">
                  <a:solidFill>
                    <a:srgbClr val="000000"/>
                  </a:solidFill>
                  <a:latin typeface="+mj-lt"/>
                  <a:ea typeface="+mn-ea"/>
                </a:rPr>
                <a:t>Tel +1 713 622 4447 </a:t>
              </a:r>
            </a:p>
            <a:p>
              <a:pPr fontAlgn="auto">
                <a:lnSpc>
                  <a:spcPts val="1360"/>
                </a:lnSpc>
                <a:spcBef>
                  <a:spcPts val="0"/>
                </a:spcBef>
                <a:spcAft>
                  <a:spcPts val="0"/>
                </a:spcAft>
                <a:buFont typeface="Wingdings 3" charset="0"/>
                <a:buNone/>
                <a:tabLst>
                  <a:tab pos="173038" algn="l"/>
                </a:tabLst>
                <a:defRPr/>
              </a:pPr>
              <a:r>
                <a:rPr lang="en-US" sz="1100" dirty="0">
                  <a:solidFill>
                    <a:srgbClr val="000000"/>
                  </a:solidFill>
                  <a:latin typeface="+mj-lt"/>
                  <a:ea typeface="+mn-ea"/>
                </a:rPr>
                <a:t>Fax +1 713 622 4448 </a:t>
              </a:r>
            </a:p>
            <a:p>
              <a:pPr fontAlgn="auto">
                <a:lnSpc>
                  <a:spcPts val="1360"/>
                </a:lnSpc>
                <a:spcBef>
                  <a:spcPts val="0"/>
                </a:spcBef>
                <a:spcAft>
                  <a:spcPts val="0"/>
                </a:spcAft>
                <a:buFont typeface="Wingdings 3" charset="0"/>
                <a:buNone/>
                <a:tabLst>
                  <a:tab pos="173038" algn="l"/>
                </a:tabLst>
                <a:defRPr/>
              </a:pPr>
              <a:endParaRPr lang="en-US" sz="1050" dirty="0">
                <a:solidFill>
                  <a:srgbClr val="4D4D4D"/>
                </a:solidFill>
                <a:latin typeface="+mj-lt"/>
                <a:ea typeface="+mn-ea"/>
              </a:endParaRPr>
            </a:p>
          </p:txBody>
        </p:sp>
      </p:grpSp>
      <p:grpSp>
        <p:nvGrpSpPr>
          <p:cNvPr id="12" name="Group 14"/>
          <p:cNvGrpSpPr/>
          <p:nvPr userDrawn="1"/>
        </p:nvGrpSpPr>
        <p:grpSpPr>
          <a:xfrm>
            <a:off x="0" y="5685427"/>
            <a:ext cx="9144000" cy="363537"/>
            <a:chOff x="0" y="5685427"/>
            <a:chExt cx="9144000" cy="363537"/>
          </a:xfrm>
        </p:grpSpPr>
        <p:sp>
          <p:nvSpPr>
            <p:cNvPr id="11" name="Rectangle 10"/>
            <p:cNvSpPr>
              <a:spLocks noChangeArrowheads="1"/>
            </p:cNvSpPr>
            <p:nvPr/>
          </p:nvSpPr>
          <p:spPr bwMode="auto">
            <a:xfrm>
              <a:off x="0" y="5685427"/>
              <a:ext cx="9144000" cy="363537"/>
            </a:xfrm>
            <a:prstGeom prst="rect">
              <a:avLst/>
            </a:prstGeom>
            <a:solidFill>
              <a:schemeClr val="bg1">
                <a:alpha val="47842"/>
              </a:schemeClr>
            </a:solidFill>
            <a:ln w="9525">
              <a:noFill/>
              <a:miter lim="800000"/>
              <a:headEnd/>
              <a:tailEnd/>
            </a:ln>
            <a:effectLst>
              <a:outerShdw dist="23000" dir="5400000" rotWithShape="0">
                <a:srgbClr val="808080">
                  <a:alpha val="34998"/>
                </a:srgbClr>
              </a:outerShdw>
            </a:effectLst>
          </p:spPr>
          <p:txBody>
            <a:bodyPr anchor="ctr"/>
            <a:lstStyle/>
            <a:p>
              <a:pPr algn="ctr">
                <a:defRPr/>
              </a:pPr>
              <a:endParaRPr lang="en-US" dirty="0">
                <a:solidFill>
                  <a:srgbClr val="FFFFFF"/>
                </a:solidFill>
                <a:latin typeface="Arial Narrow" charset="0"/>
                <a:ea typeface="ＭＳ Ｐゴシック" charset="0"/>
              </a:endParaRPr>
            </a:p>
          </p:txBody>
        </p:sp>
        <p:sp>
          <p:nvSpPr>
            <p:cNvPr id="13" name="Rectangle 12"/>
            <p:cNvSpPr>
              <a:spLocks noChangeArrowheads="1"/>
            </p:cNvSpPr>
            <p:nvPr/>
          </p:nvSpPr>
          <p:spPr bwMode="auto">
            <a:xfrm>
              <a:off x="403225" y="5749809"/>
              <a:ext cx="3990975" cy="261610"/>
            </a:xfrm>
            <a:prstGeom prst="rect">
              <a:avLst/>
            </a:prstGeom>
            <a:noFill/>
            <a:ln w="9525">
              <a:noFill/>
              <a:miter lim="800000"/>
              <a:headEnd/>
              <a:tailEnd/>
            </a:ln>
          </p:spPr>
          <p:txBody>
            <a:bodyPr wrap="square">
              <a:spAutoFit/>
            </a:bodyPr>
            <a:lstStyle/>
            <a:p>
              <a:pPr>
                <a:spcBef>
                  <a:spcPct val="30000"/>
                </a:spcBef>
                <a:tabLst>
                  <a:tab pos="265113" algn="l"/>
                </a:tabLst>
                <a:defRPr/>
              </a:pPr>
              <a:r>
                <a:rPr lang="en-US" sz="1100" b="1" dirty="0">
                  <a:solidFill>
                    <a:srgbClr val="1B82CE"/>
                  </a:solidFill>
                  <a:latin typeface="Arial" pitchFamily="34" charset="0"/>
                  <a:ea typeface="ＭＳ Ｐゴシック" charset="0"/>
                </a:rPr>
                <a:t>www.pfcenergy.com  |  info@pfcenergy.com</a:t>
              </a:r>
            </a:p>
          </p:txBody>
        </p:sp>
      </p:grpSp>
      <p:sp>
        <p:nvSpPr>
          <p:cNvPr id="19" name="Title 1"/>
          <p:cNvSpPr>
            <a:spLocks noGrp="1"/>
          </p:cNvSpPr>
          <p:nvPr userDrawn="1">
            <p:ph type="title"/>
          </p:nvPr>
        </p:nvSpPr>
        <p:spPr>
          <a:xfrm>
            <a:off x="457200" y="0"/>
            <a:ext cx="8229600" cy="733266"/>
          </a:xfrm>
          <a:prstGeom prst="rect">
            <a:avLst/>
          </a:prstGeom>
        </p:spPr>
        <p:txBody>
          <a:bodyPr anchor="ctr" anchorCtr="0">
            <a:normAutofit/>
          </a:bodyPr>
          <a:lstStyle>
            <a:lvl1pPr algn="l">
              <a:defRPr sz="2400" b="1">
                <a:solidFill>
                  <a:schemeClr val="bg1"/>
                </a:solidFill>
              </a:defRPr>
            </a:lvl1pPr>
          </a:lstStyle>
          <a:p>
            <a:pPr lvl="0"/>
            <a:endParaRPr lang="en-US" dirty="0" smtClean="0"/>
          </a:p>
        </p:txBody>
      </p:sp>
    </p:spTree>
    <p:extLst>
      <p:ext uri="{BB962C8B-B14F-4D97-AF65-F5344CB8AC3E}">
        <p14:creationId xmlns:p14="http://schemas.microsoft.com/office/powerpoint/2010/main" val="3746529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p:nvSpPr>
        <p:spPr>
          <a:xfrm>
            <a:off x="0" y="0"/>
            <a:ext cx="9144000" cy="733266"/>
          </a:xfrm>
          <a:prstGeom prst="rect">
            <a:avLst/>
          </a:prstGeom>
          <a:gradFill flip="none" rotWithShape="1">
            <a:gsLst>
              <a:gs pos="0">
                <a:schemeClr val="accent5"/>
              </a:gs>
              <a:gs pos="100000">
                <a:schemeClr val="accent3"/>
              </a:gs>
            </a:gsLst>
            <a:lin ang="5640000" scaled="0"/>
            <a:tileRect/>
          </a:gradFill>
          <a:ln>
            <a:noFill/>
          </a:ln>
          <a:effectLst>
            <a:outerShdw blurRad="50800" dist="38100" dir="5400000" algn="t" rotWithShape="0">
              <a:prstClr val="black">
                <a:alpha val="40000"/>
              </a:prstClr>
            </a:outerShdw>
          </a:effectLst>
          <a:scene3d>
            <a:camera prst="orthographicFront"/>
            <a:lightRig rig="threePt" dir="t"/>
          </a:scene3d>
          <a:sp3d>
            <a:extrusionClr>
              <a:schemeClr val="accent5"/>
            </a:extrusion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accent5"/>
              </a:solidFill>
            </a:endParaRPr>
          </a:p>
        </p:txBody>
      </p:sp>
      <p:cxnSp>
        <p:nvCxnSpPr>
          <p:cNvPr id="5" name="Straight Connector 2"/>
          <p:cNvCxnSpPr>
            <a:cxnSpLocks noChangeShapeType="1"/>
          </p:cNvCxnSpPr>
          <p:nvPr/>
        </p:nvCxnSpPr>
        <p:spPr bwMode="auto">
          <a:xfrm>
            <a:off x="536575" y="785813"/>
            <a:ext cx="8607425" cy="0"/>
          </a:xfrm>
          <a:prstGeom prst="line">
            <a:avLst/>
          </a:prstGeom>
          <a:noFill/>
          <a:ln w="38100">
            <a:solidFill>
              <a:schemeClr val="accent2"/>
            </a:solidFill>
            <a:round/>
            <a:headEnd/>
            <a:tailEnd/>
          </a:ln>
          <a:effectLst>
            <a:outerShdw dist="23000" dir="5400000" rotWithShape="0">
              <a:srgbClr val="808080">
                <a:alpha val="34998"/>
              </a:srgbClr>
            </a:outerShdw>
          </a:effectLst>
          <a:extLst/>
        </p:spPr>
      </p:cxnSp>
      <p:cxnSp>
        <p:nvCxnSpPr>
          <p:cNvPr id="6" name="Straight Connector 3"/>
          <p:cNvCxnSpPr>
            <a:cxnSpLocks noChangeShapeType="1"/>
          </p:cNvCxnSpPr>
          <p:nvPr/>
        </p:nvCxnSpPr>
        <p:spPr bwMode="auto">
          <a:xfrm flipH="1">
            <a:off x="0" y="785813"/>
            <a:ext cx="406400" cy="0"/>
          </a:xfrm>
          <a:prstGeom prst="line">
            <a:avLst/>
          </a:prstGeom>
          <a:noFill/>
          <a:ln w="38100">
            <a:solidFill>
              <a:schemeClr val="accent1"/>
            </a:solidFill>
            <a:round/>
            <a:headEnd/>
            <a:tailEnd/>
          </a:ln>
          <a:effectLst>
            <a:outerShdw dist="20000" dir="5400000" rotWithShape="0">
              <a:srgbClr val="808080">
                <a:alpha val="37999"/>
              </a:srgbClr>
            </a:outerShdw>
          </a:effectLst>
          <a:extLst/>
        </p:spPr>
      </p:cxnSp>
      <p:sp>
        <p:nvSpPr>
          <p:cNvPr id="3" name="Content Placeholder 2"/>
          <p:cNvSpPr>
            <a:spLocks noGrp="1"/>
          </p:cNvSpPr>
          <p:nvPr>
            <p:ph idx="1"/>
          </p:nvPr>
        </p:nvSpPr>
        <p:spPr>
          <a:xfrm>
            <a:off x="457200" y="903288"/>
            <a:ext cx="8229600" cy="5422900"/>
          </a:xfrm>
          <a:prstGeom prst="rect">
            <a:avLst/>
          </a:prstGeom>
        </p:spPr>
        <p:txBody>
          <a:bodyPr/>
          <a:lstStyle>
            <a:lvl1pPr>
              <a:defRPr sz="2000">
                <a:solidFill>
                  <a:srgbClr val="454645"/>
                </a:solidFill>
                <a:latin typeface="+mj-lt"/>
              </a:defRPr>
            </a:lvl1pPr>
            <a:lvl2pPr>
              <a:defRPr sz="1800">
                <a:solidFill>
                  <a:srgbClr val="454645"/>
                </a:solidFill>
                <a:latin typeface="+mj-lt"/>
              </a:defRPr>
            </a:lvl2pPr>
            <a:lvl3pPr marL="1143000" indent="-228600">
              <a:buClr>
                <a:schemeClr val="tx2"/>
              </a:buClr>
              <a:buSzPct val="80000"/>
              <a:buFont typeface="Wingdings" charset="2"/>
              <a:buChar char="§"/>
              <a:defRPr sz="1600">
                <a:solidFill>
                  <a:srgbClr val="454645"/>
                </a:solidFill>
                <a:latin typeface="+mj-lt"/>
              </a:defRPr>
            </a:lvl3pPr>
            <a:lvl4pPr marL="1600200" indent="-228600">
              <a:buClrTx/>
              <a:buSzPct val="80000"/>
              <a:buFont typeface="Courier New"/>
              <a:buChar char="o"/>
              <a:defRPr sz="1600">
                <a:solidFill>
                  <a:srgbClr val="454645"/>
                </a:solidFill>
                <a:latin typeface="+mj-lt"/>
              </a:defRPr>
            </a:lvl4pPr>
            <a:lvl5pPr marL="2057400" indent="-228600">
              <a:buSzPct val="60000"/>
              <a:buFont typeface="Wingdings" charset="2"/>
              <a:buChar char=""/>
              <a:defRPr sz="1600">
                <a:solidFill>
                  <a:srgbClr val="454645"/>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57200" y="0"/>
            <a:ext cx="8229600" cy="733266"/>
          </a:xfrm>
          <a:prstGeom prst="rect">
            <a:avLst/>
          </a:prstGeom>
        </p:spPr>
        <p:txBody>
          <a:bodyPr anchor="ctr" anchorCtr="0">
            <a:normAutofit/>
          </a:bodyPr>
          <a:lstStyle>
            <a:lvl1pPr algn="l">
              <a:defRPr sz="2400">
                <a:solidFill>
                  <a:schemeClr val="bg1"/>
                </a:solidFill>
              </a:defRPr>
            </a:lvl1p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Rectangle 4"/>
          <p:cNvSpPr/>
          <p:nvPr/>
        </p:nvSpPr>
        <p:spPr>
          <a:xfrm>
            <a:off x="0" y="0"/>
            <a:ext cx="9144000" cy="733266"/>
          </a:xfrm>
          <a:prstGeom prst="rect">
            <a:avLst/>
          </a:prstGeom>
          <a:gradFill flip="none" rotWithShape="1">
            <a:gsLst>
              <a:gs pos="0">
                <a:schemeClr val="accent5"/>
              </a:gs>
              <a:gs pos="100000">
                <a:schemeClr val="accent3"/>
              </a:gs>
            </a:gsLst>
            <a:lin ang="5640000" scaled="0"/>
            <a:tileRect/>
          </a:gradFill>
          <a:ln>
            <a:noFill/>
          </a:ln>
          <a:effectLst>
            <a:outerShdw blurRad="50800" dist="38100" dir="5400000" algn="t" rotWithShape="0">
              <a:prstClr val="black">
                <a:alpha val="40000"/>
              </a:prstClr>
            </a:outerShdw>
          </a:effectLst>
          <a:scene3d>
            <a:camera prst="orthographicFront"/>
            <a:lightRig rig="threePt" dir="t"/>
          </a:scene3d>
          <a:sp3d>
            <a:extrusionClr>
              <a:schemeClr val="accent5"/>
            </a:extrusion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accent5"/>
              </a:solidFill>
            </a:endParaRPr>
          </a:p>
        </p:txBody>
      </p:sp>
      <p:cxnSp>
        <p:nvCxnSpPr>
          <p:cNvPr id="6" name="Straight Connector 2"/>
          <p:cNvCxnSpPr>
            <a:cxnSpLocks noChangeShapeType="1"/>
          </p:cNvCxnSpPr>
          <p:nvPr/>
        </p:nvCxnSpPr>
        <p:spPr bwMode="auto">
          <a:xfrm>
            <a:off x="536575" y="785813"/>
            <a:ext cx="8607425" cy="0"/>
          </a:xfrm>
          <a:prstGeom prst="line">
            <a:avLst/>
          </a:prstGeom>
          <a:noFill/>
          <a:ln w="38100">
            <a:solidFill>
              <a:schemeClr val="accent2"/>
            </a:solidFill>
            <a:round/>
            <a:headEnd/>
            <a:tailEnd/>
          </a:ln>
          <a:effectLst>
            <a:outerShdw dist="23000" dir="5400000" rotWithShape="0">
              <a:srgbClr val="808080">
                <a:alpha val="34998"/>
              </a:srgbClr>
            </a:outerShdw>
          </a:effectLst>
          <a:extLst/>
        </p:spPr>
      </p:cxnSp>
      <p:cxnSp>
        <p:nvCxnSpPr>
          <p:cNvPr id="7" name="Straight Connector 3"/>
          <p:cNvCxnSpPr>
            <a:cxnSpLocks noChangeShapeType="1"/>
          </p:cNvCxnSpPr>
          <p:nvPr/>
        </p:nvCxnSpPr>
        <p:spPr bwMode="auto">
          <a:xfrm flipH="1">
            <a:off x="0" y="785813"/>
            <a:ext cx="406400" cy="0"/>
          </a:xfrm>
          <a:prstGeom prst="line">
            <a:avLst/>
          </a:prstGeom>
          <a:noFill/>
          <a:ln w="38100">
            <a:solidFill>
              <a:schemeClr val="accent1"/>
            </a:solidFill>
            <a:round/>
            <a:headEnd/>
            <a:tailEnd/>
          </a:ln>
          <a:effectLst>
            <a:outerShdw dist="20000" dir="5400000" rotWithShape="0">
              <a:srgbClr val="808080">
                <a:alpha val="37999"/>
              </a:srgbClr>
            </a:outerShdw>
          </a:effectLst>
          <a:extLst/>
        </p:spPr>
      </p:cxnSp>
      <p:sp>
        <p:nvSpPr>
          <p:cNvPr id="13" name="Content Placeholder 2"/>
          <p:cNvSpPr>
            <a:spLocks noGrp="1"/>
          </p:cNvSpPr>
          <p:nvPr>
            <p:ph idx="1"/>
          </p:nvPr>
        </p:nvSpPr>
        <p:spPr>
          <a:xfrm>
            <a:off x="457200" y="903288"/>
            <a:ext cx="4024313" cy="5422900"/>
          </a:xfrm>
          <a:prstGeom prst="rect">
            <a:avLst/>
          </a:prstGeom>
        </p:spPr>
        <p:txBody>
          <a:bodyPr/>
          <a:lstStyle>
            <a:lvl1pPr>
              <a:defRPr sz="2000">
                <a:solidFill>
                  <a:srgbClr val="454645"/>
                </a:solidFill>
                <a:latin typeface="+mj-lt"/>
              </a:defRPr>
            </a:lvl1pPr>
            <a:lvl2pPr>
              <a:defRPr sz="1800">
                <a:solidFill>
                  <a:srgbClr val="454645"/>
                </a:solidFill>
                <a:latin typeface="+mj-lt"/>
              </a:defRPr>
            </a:lvl2pPr>
            <a:lvl3pPr marL="1143000" indent="-228600">
              <a:buClr>
                <a:schemeClr val="tx2"/>
              </a:buClr>
              <a:buSzPct val="80000"/>
              <a:buFont typeface="Wingdings" charset="2"/>
              <a:buChar char="§"/>
              <a:defRPr sz="1600">
                <a:solidFill>
                  <a:srgbClr val="454645"/>
                </a:solidFill>
                <a:latin typeface="+mj-lt"/>
              </a:defRPr>
            </a:lvl3pPr>
            <a:lvl4pPr marL="1600200" indent="-228600">
              <a:buClrTx/>
              <a:buSzPct val="80000"/>
              <a:buFont typeface="Courier New"/>
              <a:buChar char="o"/>
              <a:defRPr sz="1600">
                <a:solidFill>
                  <a:srgbClr val="454645"/>
                </a:solidFill>
                <a:latin typeface="+mj-lt"/>
              </a:defRPr>
            </a:lvl4pPr>
            <a:lvl5pPr marL="2057400" indent="-228600">
              <a:buSzPct val="60000"/>
              <a:buFont typeface="Wingdings" charset="2"/>
              <a:buChar char=""/>
              <a:defRPr sz="1600">
                <a:solidFill>
                  <a:srgbClr val="454645"/>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
          <p:cNvSpPr>
            <a:spLocks noGrp="1"/>
          </p:cNvSpPr>
          <p:nvPr>
            <p:ph type="title"/>
          </p:nvPr>
        </p:nvSpPr>
        <p:spPr>
          <a:xfrm>
            <a:off x="457200" y="0"/>
            <a:ext cx="8229600" cy="733266"/>
          </a:xfrm>
          <a:prstGeom prst="rect">
            <a:avLst/>
          </a:prstGeom>
        </p:spPr>
        <p:txBody>
          <a:bodyPr anchor="ctr" anchorCtr="0">
            <a:normAutofit/>
          </a:bodyPr>
          <a:lstStyle>
            <a:lvl1pPr algn="l">
              <a:defRPr sz="2400">
                <a:solidFill>
                  <a:schemeClr val="bg1"/>
                </a:solidFill>
              </a:defRPr>
            </a:lvl1pPr>
          </a:lstStyle>
          <a:p>
            <a:r>
              <a:rPr lang="en-US" smtClean="0"/>
              <a:t>Click to edit Master title style</a:t>
            </a:r>
            <a:endParaRPr lang="en-US" dirty="0"/>
          </a:p>
        </p:txBody>
      </p:sp>
      <p:sp>
        <p:nvSpPr>
          <p:cNvPr id="17" name="Content Placeholder 2"/>
          <p:cNvSpPr>
            <a:spLocks noGrp="1"/>
          </p:cNvSpPr>
          <p:nvPr>
            <p:ph idx="10"/>
          </p:nvPr>
        </p:nvSpPr>
        <p:spPr>
          <a:xfrm>
            <a:off x="4664075" y="923925"/>
            <a:ext cx="4024313" cy="5422900"/>
          </a:xfrm>
          <a:prstGeom prst="rect">
            <a:avLst/>
          </a:prstGeom>
        </p:spPr>
        <p:txBody>
          <a:bodyPr/>
          <a:lstStyle>
            <a:lvl1pPr>
              <a:defRPr sz="2000">
                <a:solidFill>
                  <a:srgbClr val="454645"/>
                </a:solidFill>
                <a:latin typeface="+mj-lt"/>
              </a:defRPr>
            </a:lvl1pPr>
            <a:lvl2pPr>
              <a:defRPr sz="1800">
                <a:solidFill>
                  <a:srgbClr val="454645"/>
                </a:solidFill>
                <a:latin typeface="+mj-lt"/>
              </a:defRPr>
            </a:lvl2pPr>
            <a:lvl3pPr marL="1143000" indent="-228600">
              <a:buClr>
                <a:schemeClr val="tx2"/>
              </a:buClr>
              <a:buSzPct val="80000"/>
              <a:buFont typeface="Wingdings" charset="2"/>
              <a:buChar char="§"/>
              <a:defRPr sz="1600">
                <a:solidFill>
                  <a:srgbClr val="454645"/>
                </a:solidFill>
                <a:latin typeface="+mj-lt"/>
              </a:defRPr>
            </a:lvl3pPr>
            <a:lvl4pPr marL="1600200" indent="-228600">
              <a:buClrTx/>
              <a:buSzPct val="80000"/>
              <a:buFont typeface="Courier New"/>
              <a:buChar char="o"/>
              <a:defRPr sz="1600">
                <a:solidFill>
                  <a:srgbClr val="454645"/>
                </a:solidFill>
                <a:latin typeface="+mj-lt"/>
              </a:defRPr>
            </a:lvl4pPr>
            <a:lvl5pPr marL="2057400" indent="-228600">
              <a:buSzPct val="60000"/>
              <a:buFont typeface="Wingdings" charset="2"/>
              <a:buChar char=""/>
              <a:defRPr sz="1600">
                <a:solidFill>
                  <a:srgbClr val="454645"/>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7" name="Rectangle 6"/>
          <p:cNvSpPr/>
          <p:nvPr/>
        </p:nvSpPr>
        <p:spPr>
          <a:xfrm>
            <a:off x="0" y="0"/>
            <a:ext cx="9144000" cy="733266"/>
          </a:xfrm>
          <a:prstGeom prst="rect">
            <a:avLst/>
          </a:prstGeom>
          <a:gradFill flip="none" rotWithShape="1">
            <a:gsLst>
              <a:gs pos="0">
                <a:schemeClr val="accent5"/>
              </a:gs>
              <a:gs pos="100000">
                <a:schemeClr val="accent3"/>
              </a:gs>
            </a:gsLst>
            <a:lin ang="5640000" scaled="0"/>
            <a:tileRect/>
          </a:gradFill>
          <a:ln>
            <a:noFill/>
          </a:ln>
          <a:effectLst>
            <a:outerShdw blurRad="50800" dist="38100" dir="5400000" algn="t" rotWithShape="0">
              <a:prstClr val="black">
                <a:alpha val="40000"/>
              </a:prstClr>
            </a:outerShdw>
          </a:effectLst>
          <a:scene3d>
            <a:camera prst="orthographicFront"/>
            <a:lightRig rig="threePt" dir="t"/>
          </a:scene3d>
          <a:sp3d>
            <a:extrusionClr>
              <a:schemeClr val="accent5"/>
            </a:extrusion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accent5"/>
              </a:solidFill>
            </a:endParaRPr>
          </a:p>
        </p:txBody>
      </p:sp>
      <p:cxnSp>
        <p:nvCxnSpPr>
          <p:cNvPr id="8" name="Straight Connector 2"/>
          <p:cNvCxnSpPr>
            <a:cxnSpLocks noChangeShapeType="1"/>
          </p:cNvCxnSpPr>
          <p:nvPr/>
        </p:nvCxnSpPr>
        <p:spPr bwMode="auto">
          <a:xfrm>
            <a:off x="536575" y="785813"/>
            <a:ext cx="8607425" cy="0"/>
          </a:xfrm>
          <a:prstGeom prst="line">
            <a:avLst/>
          </a:prstGeom>
          <a:noFill/>
          <a:ln w="38100">
            <a:solidFill>
              <a:schemeClr val="accent2"/>
            </a:solidFill>
            <a:round/>
            <a:headEnd/>
            <a:tailEnd/>
          </a:ln>
          <a:effectLst>
            <a:outerShdw dist="23000" dir="5400000" rotWithShape="0">
              <a:srgbClr val="808080">
                <a:alpha val="34998"/>
              </a:srgbClr>
            </a:outerShdw>
          </a:effectLst>
          <a:extLst/>
        </p:spPr>
      </p:cxnSp>
      <p:cxnSp>
        <p:nvCxnSpPr>
          <p:cNvPr id="9" name="Straight Connector 3"/>
          <p:cNvCxnSpPr>
            <a:cxnSpLocks noChangeShapeType="1"/>
          </p:cNvCxnSpPr>
          <p:nvPr/>
        </p:nvCxnSpPr>
        <p:spPr bwMode="auto">
          <a:xfrm flipH="1">
            <a:off x="0" y="785813"/>
            <a:ext cx="406400" cy="0"/>
          </a:xfrm>
          <a:prstGeom prst="line">
            <a:avLst/>
          </a:prstGeom>
          <a:noFill/>
          <a:ln w="38100">
            <a:solidFill>
              <a:schemeClr val="accent1"/>
            </a:solidFill>
            <a:round/>
            <a:headEnd/>
            <a:tailEnd/>
          </a:ln>
          <a:effectLst>
            <a:outerShdw dist="20000" dir="5400000" rotWithShape="0">
              <a:srgbClr val="808080">
                <a:alpha val="37999"/>
              </a:srgbClr>
            </a:outerShdw>
          </a:effectLst>
          <a:extLst/>
        </p:spPr>
      </p:cxnSp>
      <p:sp>
        <p:nvSpPr>
          <p:cNvPr id="17" name="Content Placeholder 2"/>
          <p:cNvSpPr>
            <a:spLocks noGrp="1"/>
          </p:cNvSpPr>
          <p:nvPr>
            <p:ph idx="15"/>
          </p:nvPr>
        </p:nvSpPr>
        <p:spPr>
          <a:xfrm>
            <a:off x="451908" y="908050"/>
            <a:ext cx="4024313" cy="4887913"/>
          </a:xfrm>
          <a:prstGeom prst="rect">
            <a:avLst/>
          </a:prstGeom>
        </p:spPr>
        <p:txBody>
          <a:bodyPr/>
          <a:lstStyle>
            <a:lvl1pPr>
              <a:defRPr sz="2000">
                <a:solidFill>
                  <a:srgbClr val="454645"/>
                </a:solidFill>
                <a:latin typeface="+mj-lt"/>
              </a:defRPr>
            </a:lvl1pPr>
            <a:lvl2pPr>
              <a:defRPr sz="1800">
                <a:solidFill>
                  <a:srgbClr val="454645"/>
                </a:solidFill>
                <a:latin typeface="+mj-lt"/>
              </a:defRPr>
            </a:lvl2pPr>
            <a:lvl3pPr marL="1143000" indent="-228600">
              <a:buClr>
                <a:schemeClr val="tx2"/>
              </a:buClr>
              <a:buSzPct val="80000"/>
              <a:buFont typeface="Wingdings" charset="2"/>
              <a:buChar char="§"/>
              <a:defRPr sz="1600">
                <a:solidFill>
                  <a:srgbClr val="454645"/>
                </a:solidFill>
                <a:latin typeface="+mj-lt"/>
              </a:defRPr>
            </a:lvl3pPr>
            <a:lvl4pPr marL="1600200" indent="-228600">
              <a:buClrTx/>
              <a:buSzPct val="80000"/>
              <a:buFont typeface="Courier New"/>
              <a:buChar char="o"/>
              <a:defRPr sz="1600">
                <a:solidFill>
                  <a:srgbClr val="454645"/>
                </a:solidFill>
                <a:latin typeface="+mj-lt"/>
              </a:defRPr>
            </a:lvl4pPr>
            <a:lvl5pPr marL="2057400" indent="-228600">
              <a:buSzPct val="60000"/>
              <a:buFont typeface="Wingdings" charset="2"/>
              <a:buChar char=""/>
              <a:defRPr sz="1600">
                <a:solidFill>
                  <a:srgbClr val="454645"/>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itle 1"/>
          <p:cNvSpPr>
            <a:spLocks noGrp="1"/>
          </p:cNvSpPr>
          <p:nvPr>
            <p:ph type="title"/>
          </p:nvPr>
        </p:nvSpPr>
        <p:spPr>
          <a:xfrm>
            <a:off x="457200" y="0"/>
            <a:ext cx="8229600" cy="733266"/>
          </a:xfrm>
          <a:prstGeom prst="rect">
            <a:avLst/>
          </a:prstGeom>
        </p:spPr>
        <p:txBody>
          <a:bodyPr anchor="ctr" anchorCtr="0">
            <a:normAutofit/>
          </a:bodyPr>
          <a:lstStyle>
            <a:lvl1pPr algn="l">
              <a:defRPr sz="2400">
                <a:solidFill>
                  <a:schemeClr val="bg1"/>
                </a:solidFill>
              </a:defRPr>
            </a:lvl1pPr>
          </a:lstStyle>
          <a:p>
            <a:r>
              <a:rPr lang="en-US" smtClean="0"/>
              <a:t>Click to edit Master title style</a:t>
            </a:r>
            <a:endParaRPr lang="en-US" dirty="0"/>
          </a:p>
        </p:txBody>
      </p:sp>
      <p:sp>
        <p:nvSpPr>
          <p:cNvPr id="22" name="Content Placeholder 2"/>
          <p:cNvSpPr>
            <a:spLocks noGrp="1"/>
          </p:cNvSpPr>
          <p:nvPr>
            <p:ph idx="16"/>
          </p:nvPr>
        </p:nvSpPr>
        <p:spPr>
          <a:xfrm>
            <a:off x="4664075" y="908050"/>
            <a:ext cx="4024313" cy="4887913"/>
          </a:xfrm>
          <a:prstGeom prst="rect">
            <a:avLst/>
          </a:prstGeom>
        </p:spPr>
        <p:txBody>
          <a:bodyPr/>
          <a:lstStyle>
            <a:lvl1pPr>
              <a:defRPr sz="2000">
                <a:solidFill>
                  <a:srgbClr val="454645"/>
                </a:solidFill>
                <a:latin typeface="+mj-lt"/>
              </a:defRPr>
            </a:lvl1pPr>
            <a:lvl2pPr>
              <a:defRPr sz="1800">
                <a:solidFill>
                  <a:srgbClr val="454645"/>
                </a:solidFill>
                <a:latin typeface="+mj-lt"/>
              </a:defRPr>
            </a:lvl2pPr>
            <a:lvl3pPr marL="1143000" indent="-228600">
              <a:buClr>
                <a:schemeClr val="tx2"/>
              </a:buClr>
              <a:buSzPct val="80000"/>
              <a:buFont typeface="Wingdings" charset="2"/>
              <a:buChar char="§"/>
              <a:defRPr sz="1600">
                <a:solidFill>
                  <a:srgbClr val="454645"/>
                </a:solidFill>
                <a:latin typeface="+mj-lt"/>
              </a:defRPr>
            </a:lvl3pPr>
            <a:lvl4pPr marL="1600200" indent="-228600">
              <a:buClrTx/>
              <a:buSzPct val="80000"/>
              <a:buFont typeface="Courier New"/>
              <a:buChar char="o"/>
              <a:defRPr sz="1600">
                <a:solidFill>
                  <a:srgbClr val="454645"/>
                </a:solidFill>
                <a:latin typeface="+mj-lt"/>
              </a:defRPr>
            </a:lvl4pPr>
            <a:lvl5pPr marL="2057400" indent="-228600">
              <a:buSzPct val="60000"/>
              <a:buFont typeface="Wingdings" charset="2"/>
              <a:buChar char=""/>
              <a:defRPr sz="1600">
                <a:solidFill>
                  <a:srgbClr val="454645"/>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
          </p:nvPr>
        </p:nvSpPr>
        <p:spPr>
          <a:xfrm>
            <a:off x="451908" y="5860861"/>
            <a:ext cx="4040188" cy="443831"/>
          </a:xfrm>
          <a:prstGeom prst="rect">
            <a:avLst/>
          </a:prstGeom>
          <a:solidFill>
            <a:schemeClr val="accent5"/>
          </a:solidFill>
          <a:ln w="3175" cmpd="sng">
            <a:solidFill>
              <a:schemeClr val="bg1"/>
            </a:solidFill>
          </a:ln>
          <a:effectLst>
            <a:outerShdw blurRad="50800" dist="38100" dir="5400000" algn="t" rotWithShape="0">
              <a:prstClr val="black">
                <a:alpha val="40000"/>
              </a:prstClr>
            </a:outerShdw>
          </a:effectLst>
        </p:spPr>
        <p:style>
          <a:lnRef idx="1">
            <a:schemeClr val="dk1"/>
          </a:lnRef>
          <a:fillRef idx="3">
            <a:schemeClr val="dk1"/>
          </a:fillRef>
          <a:effectRef idx="2">
            <a:schemeClr val="dk1"/>
          </a:effectRef>
          <a:fontRef idx="none"/>
        </p:style>
        <p:txBody>
          <a:bodyPr anchor="ctr">
            <a:noAutofit/>
          </a:bodyPr>
          <a:lstStyle>
            <a:lvl1pPr marL="0" indent="0" algn="l">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8" name="Text Placeholder 2"/>
          <p:cNvSpPr>
            <a:spLocks noGrp="1"/>
          </p:cNvSpPr>
          <p:nvPr>
            <p:ph type="body" idx="14"/>
          </p:nvPr>
        </p:nvSpPr>
        <p:spPr>
          <a:xfrm>
            <a:off x="4664075" y="5860861"/>
            <a:ext cx="4040188" cy="443831"/>
          </a:xfrm>
          <a:prstGeom prst="rect">
            <a:avLst/>
          </a:prstGeom>
          <a:solidFill>
            <a:schemeClr val="accent5"/>
          </a:solidFill>
          <a:ln w="3175" cmpd="sng">
            <a:solidFill>
              <a:schemeClr val="bg1"/>
            </a:solidFill>
          </a:ln>
          <a:effectLst>
            <a:outerShdw blurRad="50800" dist="38100" dir="5400000" algn="t" rotWithShape="0">
              <a:prstClr val="black">
                <a:alpha val="40000"/>
              </a:prstClr>
            </a:outerShdw>
          </a:effectLst>
        </p:spPr>
        <p:style>
          <a:lnRef idx="1">
            <a:schemeClr val="dk1"/>
          </a:lnRef>
          <a:fillRef idx="3">
            <a:schemeClr val="dk1"/>
          </a:fillRef>
          <a:effectRef idx="2">
            <a:schemeClr val="dk1"/>
          </a:effectRef>
          <a:fontRef idx="none"/>
        </p:style>
        <p:txBody>
          <a:bodyPr anchor="ctr">
            <a:noAutofit/>
          </a:bodyPr>
          <a:lstStyle>
            <a:lvl1pPr marL="0" indent="0" algn="l">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5" name="Rectangle 4"/>
          <p:cNvSpPr/>
          <p:nvPr/>
        </p:nvSpPr>
        <p:spPr>
          <a:xfrm>
            <a:off x="0" y="0"/>
            <a:ext cx="9144000" cy="733266"/>
          </a:xfrm>
          <a:prstGeom prst="rect">
            <a:avLst/>
          </a:prstGeom>
          <a:gradFill flip="none" rotWithShape="1">
            <a:gsLst>
              <a:gs pos="0">
                <a:schemeClr val="accent5"/>
              </a:gs>
              <a:gs pos="100000">
                <a:schemeClr val="accent3"/>
              </a:gs>
            </a:gsLst>
            <a:lin ang="5640000" scaled="0"/>
            <a:tileRect/>
          </a:gradFill>
          <a:ln>
            <a:noFill/>
          </a:ln>
          <a:effectLst>
            <a:outerShdw blurRad="50800" dist="38100" dir="5400000" algn="t" rotWithShape="0">
              <a:prstClr val="black">
                <a:alpha val="40000"/>
              </a:prstClr>
            </a:outerShdw>
          </a:effectLst>
          <a:scene3d>
            <a:camera prst="orthographicFront"/>
            <a:lightRig rig="threePt" dir="t"/>
          </a:scene3d>
          <a:sp3d>
            <a:extrusionClr>
              <a:schemeClr val="accent5"/>
            </a:extrusion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accent5"/>
              </a:solidFill>
            </a:endParaRPr>
          </a:p>
        </p:txBody>
      </p:sp>
      <p:cxnSp>
        <p:nvCxnSpPr>
          <p:cNvPr id="6" name="Straight Connector 2"/>
          <p:cNvCxnSpPr>
            <a:cxnSpLocks noChangeShapeType="1"/>
          </p:cNvCxnSpPr>
          <p:nvPr/>
        </p:nvCxnSpPr>
        <p:spPr bwMode="auto">
          <a:xfrm>
            <a:off x="536575" y="785813"/>
            <a:ext cx="8607425" cy="0"/>
          </a:xfrm>
          <a:prstGeom prst="line">
            <a:avLst/>
          </a:prstGeom>
          <a:noFill/>
          <a:ln w="38100">
            <a:solidFill>
              <a:schemeClr val="accent2"/>
            </a:solidFill>
            <a:round/>
            <a:headEnd/>
            <a:tailEnd/>
          </a:ln>
          <a:effectLst>
            <a:outerShdw dist="23000" dir="5400000" rotWithShape="0">
              <a:srgbClr val="808080">
                <a:alpha val="34998"/>
              </a:srgbClr>
            </a:outerShdw>
          </a:effectLst>
          <a:extLst/>
        </p:spPr>
      </p:cxnSp>
      <p:cxnSp>
        <p:nvCxnSpPr>
          <p:cNvPr id="7" name="Straight Connector 3"/>
          <p:cNvCxnSpPr>
            <a:cxnSpLocks noChangeShapeType="1"/>
          </p:cNvCxnSpPr>
          <p:nvPr/>
        </p:nvCxnSpPr>
        <p:spPr bwMode="auto">
          <a:xfrm flipH="1">
            <a:off x="0" y="785813"/>
            <a:ext cx="406400" cy="0"/>
          </a:xfrm>
          <a:prstGeom prst="line">
            <a:avLst/>
          </a:prstGeom>
          <a:noFill/>
          <a:ln w="38100">
            <a:solidFill>
              <a:schemeClr val="accent1"/>
            </a:solidFill>
            <a:round/>
            <a:headEnd/>
            <a:tailEnd/>
          </a:ln>
          <a:effectLst>
            <a:outerShdw dist="20000" dir="5400000" rotWithShape="0">
              <a:srgbClr val="808080">
                <a:alpha val="37999"/>
              </a:srgbClr>
            </a:outerShdw>
          </a:effectLst>
          <a:extLst/>
        </p:spPr>
      </p:cxnSp>
      <p:sp>
        <p:nvSpPr>
          <p:cNvPr id="17" name="Content Placeholder 2"/>
          <p:cNvSpPr>
            <a:spLocks noGrp="1"/>
          </p:cNvSpPr>
          <p:nvPr>
            <p:ph idx="15"/>
          </p:nvPr>
        </p:nvSpPr>
        <p:spPr>
          <a:xfrm>
            <a:off x="451908" y="908050"/>
            <a:ext cx="8234892" cy="4887913"/>
          </a:xfrm>
          <a:prstGeom prst="rect">
            <a:avLst/>
          </a:prstGeom>
        </p:spPr>
        <p:txBody>
          <a:bodyPr/>
          <a:lstStyle>
            <a:lvl1pPr>
              <a:defRPr sz="2000">
                <a:solidFill>
                  <a:srgbClr val="454645"/>
                </a:solidFill>
                <a:latin typeface="+mj-lt"/>
              </a:defRPr>
            </a:lvl1pPr>
            <a:lvl2pPr>
              <a:defRPr sz="1800">
                <a:solidFill>
                  <a:srgbClr val="454645"/>
                </a:solidFill>
                <a:latin typeface="+mj-lt"/>
              </a:defRPr>
            </a:lvl2pPr>
            <a:lvl3pPr marL="1143000" indent="-228600">
              <a:buClr>
                <a:schemeClr val="tx2"/>
              </a:buClr>
              <a:buSzPct val="80000"/>
              <a:buFont typeface="Wingdings" charset="2"/>
              <a:buChar char="§"/>
              <a:defRPr sz="1600">
                <a:solidFill>
                  <a:srgbClr val="454645"/>
                </a:solidFill>
                <a:latin typeface="+mj-lt"/>
              </a:defRPr>
            </a:lvl3pPr>
            <a:lvl4pPr marL="1600200" indent="-228600">
              <a:buClrTx/>
              <a:buSzPct val="80000"/>
              <a:buFont typeface="Courier New"/>
              <a:buChar char="o"/>
              <a:defRPr sz="1600">
                <a:solidFill>
                  <a:srgbClr val="454645"/>
                </a:solidFill>
                <a:latin typeface="+mj-lt"/>
              </a:defRPr>
            </a:lvl4pPr>
            <a:lvl5pPr marL="2057400" indent="-228600">
              <a:buSzPct val="60000"/>
              <a:buFont typeface="Wingdings" charset="2"/>
              <a:buChar char=""/>
              <a:defRPr sz="1600">
                <a:solidFill>
                  <a:srgbClr val="454645"/>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itle 1"/>
          <p:cNvSpPr>
            <a:spLocks noGrp="1"/>
          </p:cNvSpPr>
          <p:nvPr>
            <p:ph type="title"/>
          </p:nvPr>
        </p:nvSpPr>
        <p:spPr>
          <a:xfrm>
            <a:off x="457200" y="0"/>
            <a:ext cx="8229600" cy="733266"/>
          </a:xfrm>
          <a:prstGeom prst="rect">
            <a:avLst/>
          </a:prstGeom>
        </p:spPr>
        <p:txBody>
          <a:bodyPr anchor="ctr" anchorCtr="0">
            <a:normAutofit/>
          </a:bodyPr>
          <a:lstStyle>
            <a:lvl1pPr algn="l">
              <a:defRPr sz="2400">
                <a:solidFill>
                  <a:schemeClr val="bg1"/>
                </a:solidFill>
              </a:defRPr>
            </a:lvl1pPr>
          </a:lstStyle>
          <a:p>
            <a:r>
              <a:rPr lang="en-US" smtClean="0"/>
              <a:t>Click to edit Master title style</a:t>
            </a:r>
            <a:endParaRPr lang="en-US" dirty="0"/>
          </a:p>
        </p:txBody>
      </p:sp>
      <p:sp>
        <p:nvSpPr>
          <p:cNvPr id="12" name="Text Placeholder 2"/>
          <p:cNvSpPr>
            <a:spLocks noGrp="1"/>
          </p:cNvSpPr>
          <p:nvPr>
            <p:ph type="body" idx="1"/>
          </p:nvPr>
        </p:nvSpPr>
        <p:spPr>
          <a:xfrm>
            <a:off x="451907" y="5860861"/>
            <a:ext cx="8239655" cy="443831"/>
          </a:xfrm>
          <a:prstGeom prst="rect">
            <a:avLst/>
          </a:prstGeom>
          <a:solidFill>
            <a:schemeClr val="accent5"/>
          </a:solidFill>
          <a:ln w="3175" cmpd="sng">
            <a:solidFill>
              <a:schemeClr val="bg1"/>
            </a:solidFill>
          </a:ln>
          <a:effectLst>
            <a:outerShdw blurRad="50800" dist="38100" dir="5400000" algn="t" rotWithShape="0">
              <a:prstClr val="black">
                <a:alpha val="40000"/>
              </a:prstClr>
            </a:outerShdw>
          </a:effectLst>
        </p:spPr>
        <p:style>
          <a:lnRef idx="1">
            <a:schemeClr val="dk1"/>
          </a:lnRef>
          <a:fillRef idx="3">
            <a:schemeClr val="dk1"/>
          </a:fillRef>
          <a:effectRef idx="2">
            <a:schemeClr val="dk1"/>
          </a:effectRef>
          <a:fontRef idx="none"/>
        </p:style>
        <p:txBody>
          <a:bodyPr anchor="ctr">
            <a:noAutofit/>
          </a:bodyPr>
          <a:lstStyle>
            <a:lvl1pPr marL="0" indent="0" algn="l">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Rectangle 2"/>
          <p:cNvSpPr/>
          <p:nvPr/>
        </p:nvSpPr>
        <p:spPr>
          <a:xfrm>
            <a:off x="0" y="0"/>
            <a:ext cx="9144000" cy="733266"/>
          </a:xfrm>
          <a:prstGeom prst="rect">
            <a:avLst/>
          </a:prstGeom>
          <a:gradFill flip="none" rotWithShape="1">
            <a:gsLst>
              <a:gs pos="0">
                <a:schemeClr val="accent5"/>
              </a:gs>
              <a:gs pos="100000">
                <a:schemeClr val="accent3"/>
              </a:gs>
            </a:gsLst>
            <a:lin ang="5640000" scaled="0"/>
            <a:tileRect/>
          </a:gradFill>
          <a:ln>
            <a:noFill/>
          </a:ln>
          <a:effectLst>
            <a:outerShdw blurRad="50800" dist="38100" dir="5400000" algn="t" rotWithShape="0">
              <a:prstClr val="black">
                <a:alpha val="40000"/>
              </a:prstClr>
            </a:outerShdw>
          </a:effectLst>
          <a:scene3d>
            <a:camera prst="orthographicFront"/>
            <a:lightRig rig="threePt" dir="t"/>
          </a:scene3d>
          <a:sp3d>
            <a:extrusionClr>
              <a:schemeClr val="accent5"/>
            </a:extrusion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accent5"/>
              </a:solidFill>
            </a:endParaRPr>
          </a:p>
        </p:txBody>
      </p:sp>
      <p:cxnSp>
        <p:nvCxnSpPr>
          <p:cNvPr id="4" name="Straight Connector 2"/>
          <p:cNvCxnSpPr>
            <a:cxnSpLocks noChangeShapeType="1"/>
          </p:cNvCxnSpPr>
          <p:nvPr/>
        </p:nvCxnSpPr>
        <p:spPr bwMode="auto">
          <a:xfrm>
            <a:off x="536575" y="785813"/>
            <a:ext cx="8607425" cy="0"/>
          </a:xfrm>
          <a:prstGeom prst="line">
            <a:avLst/>
          </a:prstGeom>
          <a:noFill/>
          <a:ln w="38100">
            <a:solidFill>
              <a:schemeClr val="accent2"/>
            </a:solidFill>
            <a:round/>
            <a:headEnd/>
            <a:tailEnd/>
          </a:ln>
          <a:effectLst>
            <a:outerShdw dist="23000" dir="5400000" rotWithShape="0">
              <a:srgbClr val="808080">
                <a:alpha val="34998"/>
              </a:srgbClr>
            </a:outerShdw>
          </a:effectLst>
          <a:extLst/>
        </p:spPr>
      </p:cxnSp>
      <p:cxnSp>
        <p:nvCxnSpPr>
          <p:cNvPr id="5" name="Straight Connector 3"/>
          <p:cNvCxnSpPr>
            <a:cxnSpLocks noChangeShapeType="1"/>
          </p:cNvCxnSpPr>
          <p:nvPr/>
        </p:nvCxnSpPr>
        <p:spPr bwMode="auto">
          <a:xfrm flipH="1">
            <a:off x="0" y="785813"/>
            <a:ext cx="406400" cy="0"/>
          </a:xfrm>
          <a:prstGeom prst="line">
            <a:avLst/>
          </a:prstGeom>
          <a:noFill/>
          <a:ln w="38100">
            <a:solidFill>
              <a:schemeClr val="accent1"/>
            </a:solidFill>
            <a:round/>
            <a:headEnd/>
            <a:tailEnd/>
          </a:ln>
          <a:effectLst>
            <a:outerShdw dist="20000" dir="5400000" rotWithShape="0">
              <a:srgbClr val="808080">
                <a:alpha val="37999"/>
              </a:srgbClr>
            </a:outerShdw>
          </a:effectLst>
          <a:extLst/>
        </p:spPr>
      </p:cxnSp>
      <p:pic>
        <p:nvPicPr>
          <p:cNvPr id="6" name="Picture 4" descr="PFC Energy_50.png"/>
          <p:cNvPicPr>
            <a:picLocks noChangeAspect="1"/>
          </p:cNvPicPr>
          <p:nvPr/>
        </p:nvPicPr>
        <p:blipFill>
          <a:blip r:embed="rId2"/>
          <a:srcRect/>
          <a:stretch>
            <a:fillRect/>
          </a:stretch>
        </p:blipFill>
        <p:spPr bwMode="auto">
          <a:xfrm>
            <a:off x="7388225" y="6488113"/>
            <a:ext cx="1316038" cy="254000"/>
          </a:xfrm>
          <a:prstGeom prst="rect">
            <a:avLst/>
          </a:prstGeom>
          <a:noFill/>
          <a:ln w="9525">
            <a:noFill/>
            <a:miter lim="800000"/>
            <a:headEnd/>
            <a:tailEnd/>
          </a:ln>
        </p:spPr>
      </p:pic>
      <p:sp>
        <p:nvSpPr>
          <p:cNvPr id="13" name="Title 1"/>
          <p:cNvSpPr>
            <a:spLocks noGrp="1"/>
          </p:cNvSpPr>
          <p:nvPr>
            <p:ph type="title"/>
          </p:nvPr>
        </p:nvSpPr>
        <p:spPr>
          <a:xfrm>
            <a:off x="457200" y="0"/>
            <a:ext cx="8229600" cy="733266"/>
          </a:xfrm>
          <a:prstGeom prst="rect">
            <a:avLst/>
          </a:prstGeom>
        </p:spPr>
        <p:txBody>
          <a:bodyPr anchor="ctr" anchorCtr="0">
            <a:normAutofit/>
          </a:bodyPr>
          <a:lstStyle>
            <a:lvl1pPr algn="l">
              <a:defRPr sz="2400">
                <a:solidFill>
                  <a:schemeClr val="bg1"/>
                </a:solidFill>
              </a:defRPr>
            </a:lvl1p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Rectangle 2"/>
          <p:cNvSpPr/>
          <p:nvPr/>
        </p:nvSpPr>
        <p:spPr>
          <a:xfrm>
            <a:off x="0" y="0"/>
            <a:ext cx="9144000" cy="733266"/>
          </a:xfrm>
          <a:prstGeom prst="rect">
            <a:avLst/>
          </a:prstGeom>
          <a:gradFill flip="none" rotWithShape="1">
            <a:gsLst>
              <a:gs pos="0">
                <a:schemeClr val="accent5"/>
              </a:gs>
              <a:gs pos="100000">
                <a:schemeClr val="accent3"/>
              </a:gs>
            </a:gsLst>
            <a:lin ang="5640000" scaled="0"/>
            <a:tileRect/>
          </a:gradFill>
          <a:ln>
            <a:noFill/>
          </a:ln>
          <a:effectLst>
            <a:outerShdw blurRad="50800" dist="38100" dir="5400000" algn="t" rotWithShape="0">
              <a:prstClr val="black">
                <a:alpha val="40000"/>
              </a:prstClr>
            </a:outerShdw>
          </a:effectLst>
          <a:scene3d>
            <a:camera prst="orthographicFront"/>
            <a:lightRig rig="threePt" dir="t"/>
          </a:scene3d>
          <a:sp3d>
            <a:extrusionClr>
              <a:schemeClr val="accent5"/>
            </a:extrusion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accent5"/>
              </a:solidFill>
            </a:endParaRPr>
          </a:p>
        </p:txBody>
      </p:sp>
      <p:sp>
        <p:nvSpPr>
          <p:cNvPr id="4" name="TextBox 3"/>
          <p:cNvSpPr txBox="1">
            <a:spLocks noChangeArrowheads="1"/>
          </p:cNvSpPr>
          <p:nvPr/>
        </p:nvSpPr>
        <p:spPr bwMode="auto">
          <a:xfrm>
            <a:off x="4846638" y="6008688"/>
            <a:ext cx="184150" cy="369887"/>
          </a:xfrm>
          <a:prstGeom prst="rect">
            <a:avLst/>
          </a:prstGeom>
          <a:noFill/>
          <a:ln>
            <a:noFill/>
          </a:ln>
          <a:extLst/>
        </p:spPr>
        <p:txBody>
          <a:bodyPr wrap="none">
            <a:spAutoFit/>
          </a:bodyPr>
          <a:lstStyle>
            <a:lvl1pPr>
              <a:defRPr>
                <a:solidFill>
                  <a:schemeClr val="tx1"/>
                </a:solidFill>
                <a:latin typeface="Arial Narrow" charset="0"/>
                <a:ea typeface="ＭＳ Ｐゴシック" charset="0"/>
                <a:cs typeface="ＭＳ Ｐゴシック" charset="0"/>
              </a:defRPr>
            </a:lvl1pPr>
            <a:lvl2pPr marL="742950" indent="-285750">
              <a:defRPr>
                <a:solidFill>
                  <a:schemeClr val="tx1"/>
                </a:solidFill>
                <a:latin typeface="Arial Narrow" charset="0"/>
                <a:ea typeface="ＭＳ Ｐゴシック" charset="0"/>
              </a:defRPr>
            </a:lvl2pPr>
            <a:lvl3pPr marL="1143000" indent="-228600">
              <a:defRPr>
                <a:solidFill>
                  <a:schemeClr val="tx1"/>
                </a:solidFill>
                <a:latin typeface="Arial Narrow" charset="0"/>
                <a:ea typeface="ＭＳ Ｐゴシック" charset="0"/>
              </a:defRPr>
            </a:lvl3pPr>
            <a:lvl4pPr marL="1600200" indent="-228600">
              <a:defRPr>
                <a:solidFill>
                  <a:schemeClr val="tx1"/>
                </a:solidFill>
                <a:latin typeface="Arial Narrow" charset="0"/>
                <a:ea typeface="ＭＳ Ｐゴシック" charset="0"/>
              </a:defRPr>
            </a:lvl4pPr>
            <a:lvl5pPr marL="2057400" indent="-228600">
              <a:defRPr>
                <a:solidFill>
                  <a:schemeClr val="tx1"/>
                </a:solidFill>
                <a:latin typeface="Arial Narrow" charset="0"/>
                <a:ea typeface="ＭＳ Ｐゴシック" charset="0"/>
              </a:defRPr>
            </a:lvl5pPr>
            <a:lvl6pPr marL="2514600" indent="-228600" fontAlgn="base">
              <a:spcBef>
                <a:spcPct val="0"/>
              </a:spcBef>
              <a:spcAft>
                <a:spcPct val="0"/>
              </a:spcAft>
              <a:defRPr>
                <a:solidFill>
                  <a:schemeClr val="tx1"/>
                </a:solidFill>
                <a:latin typeface="Arial Narrow" charset="0"/>
                <a:ea typeface="ＭＳ Ｐゴシック" charset="0"/>
              </a:defRPr>
            </a:lvl6pPr>
            <a:lvl7pPr marL="2971800" indent="-228600" fontAlgn="base">
              <a:spcBef>
                <a:spcPct val="0"/>
              </a:spcBef>
              <a:spcAft>
                <a:spcPct val="0"/>
              </a:spcAft>
              <a:defRPr>
                <a:solidFill>
                  <a:schemeClr val="tx1"/>
                </a:solidFill>
                <a:latin typeface="Arial Narrow" charset="0"/>
                <a:ea typeface="ＭＳ Ｐゴシック" charset="0"/>
              </a:defRPr>
            </a:lvl7pPr>
            <a:lvl8pPr marL="3429000" indent="-228600" fontAlgn="base">
              <a:spcBef>
                <a:spcPct val="0"/>
              </a:spcBef>
              <a:spcAft>
                <a:spcPct val="0"/>
              </a:spcAft>
              <a:defRPr>
                <a:solidFill>
                  <a:schemeClr val="tx1"/>
                </a:solidFill>
                <a:latin typeface="Arial Narrow" charset="0"/>
                <a:ea typeface="ＭＳ Ｐゴシック" charset="0"/>
              </a:defRPr>
            </a:lvl8pPr>
            <a:lvl9pPr marL="3886200" indent="-228600" fontAlgn="base">
              <a:spcBef>
                <a:spcPct val="0"/>
              </a:spcBef>
              <a:spcAft>
                <a:spcPct val="0"/>
              </a:spcAft>
              <a:defRPr>
                <a:solidFill>
                  <a:schemeClr val="tx1"/>
                </a:solidFill>
                <a:latin typeface="Arial Narrow" charset="0"/>
                <a:ea typeface="ＭＳ Ｐゴシック" charset="0"/>
              </a:defRPr>
            </a:lvl9pPr>
          </a:lstStyle>
          <a:p>
            <a:pPr>
              <a:defRPr/>
            </a:pPr>
            <a:endParaRPr lang="en-US" sz="1800" dirty="0" smtClean="0"/>
          </a:p>
        </p:txBody>
      </p:sp>
      <p:cxnSp>
        <p:nvCxnSpPr>
          <p:cNvPr id="5" name="Straight Connector 3"/>
          <p:cNvCxnSpPr>
            <a:cxnSpLocks noChangeShapeType="1"/>
          </p:cNvCxnSpPr>
          <p:nvPr/>
        </p:nvCxnSpPr>
        <p:spPr bwMode="auto">
          <a:xfrm>
            <a:off x="536575" y="785813"/>
            <a:ext cx="8607425" cy="0"/>
          </a:xfrm>
          <a:prstGeom prst="line">
            <a:avLst/>
          </a:prstGeom>
          <a:noFill/>
          <a:ln w="38100">
            <a:solidFill>
              <a:schemeClr val="accent2"/>
            </a:solidFill>
            <a:round/>
            <a:headEnd/>
            <a:tailEnd/>
          </a:ln>
          <a:effectLst>
            <a:outerShdw dist="23000" dir="5400000" rotWithShape="0">
              <a:srgbClr val="808080">
                <a:alpha val="34998"/>
              </a:srgbClr>
            </a:outerShdw>
          </a:effectLst>
          <a:extLst/>
        </p:spPr>
      </p:cxnSp>
      <p:cxnSp>
        <p:nvCxnSpPr>
          <p:cNvPr id="6" name="Straight Connector 4"/>
          <p:cNvCxnSpPr>
            <a:cxnSpLocks noChangeShapeType="1"/>
          </p:cNvCxnSpPr>
          <p:nvPr/>
        </p:nvCxnSpPr>
        <p:spPr bwMode="auto">
          <a:xfrm flipH="1">
            <a:off x="0" y="785813"/>
            <a:ext cx="406400" cy="0"/>
          </a:xfrm>
          <a:prstGeom prst="line">
            <a:avLst/>
          </a:prstGeom>
          <a:noFill/>
          <a:ln w="38100">
            <a:solidFill>
              <a:schemeClr val="accent1"/>
            </a:solidFill>
            <a:round/>
            <a:headEnd/>
            <a:tailEnd/>
          </a:ln>
          <a:effectLst>
            <a:outerShdw dist="20000" dir="5400000" rotWithShape="0">
              <a:srgbClr val="808080">
                <a:alpha val="37999"/>
              </a:srgbClr>
            </a:outerShdw>
          </a:effectLst>
          <a:extLst/>
        </p:spPr>
      </p:cxnSp>
      <p:sp>
        <p:nvSpPr>
          <p:cNvPr id="7" name="Rectangle 6"/>
          <p:cNvSpPr>
            <a:spLocks noChangeArrowheads="1"/>
          </p:cNvSpPr>
          <p:nvPr/>
        </p:nvSpPr>
        <p:spPr bwMode="auto">
          <a:xfrm>
            <a:off x="469900" y="908050"/>
            <a:ext cx="8216900" cy="4708525"/>
          </a:xfrm>
          <a:prstGeom prst="rect">
            <a:avLst/>
          </a:prstGeom>
          <a:noFill/>
          <a:ln>
            <a:noFill/>
          </a:ln>
          <a:extLst/>
        </p:spPr>
        <p:txBody>
          <a:bodyPr>
            <a:spAutoFit/>
          </a:bodyPr>
          <a:lstStyle/>
          <a:p>
            <a:pPr algn="just">
              <a:defRPr/>
            </a:pPr>
            <a:r>
              <a:rPr lang="en-US" sz="1200">
                <a:solidFill>
                  <a:srgbClr val="095C99"/>
                </a:solidFill>
                <a:latin typeface="Arial Narrow" charset="0"/>
                <a:ea typeface="MS PGothic" charset="0"/>
                <a:cs typeface="Arial" charset="0"/>
              </a:rPr>
              <a:t>This material is protected by United States copyright law and applicable international treaties including, but not limited to, the Berne Convention and the Universal Copyright Convention. Except as indicated, the entire content of this publication, including images, text, data, and look and feel attributes, is copyrighted by PFC Energy. PFC Energy strictly prohibits the copying, display, publication, distribution, or modification of any PFC Energy materials without the prior written consent of PFC Energy.  </a:t>
            </a:r>
          </a:p>
          <a:p>
            <a:pPr algn="just">
              <a:defRPr/>
            </a:pPr>
            <a:endParaRPr lang="en-US" sz="1200">
              <a:solidFill>
                <a:srgbClr val="095C99"/>
              </a:solidFill>
              <a:latin typeface="Arial Narrow" charset="0"/>
              <a:ea typeface="MS PGothic" charset="0"/>
              <a:cs typeface="Arial" charset="0"/>
            </a:endParaRPr>
          </a:p>
          <a:p>
            <a:pPr algn="just">
              <a:defRPr/>
            </a:pPr>
            <a:r>
              <a:rPr lang="en-US" sz="1200">
                <a:solidFill>
                  <a:srgbClr val="095C99"/>
                </a:solidFill>
                <a:latin typeface="Arial Narrow" charset="0"/>
                <a:ea typeface="MS PGothic" charset="0"/>
                <a:cs typeface="Arial" charset="0"/>
              </a:rPr>
              <a:t>These materials are provided for the exclusive use of PFC Energy clients (and/or registered users), and may not under any circumstances be transmitted to third parties without PFC Energy approval.  </a:t>
            </a:r>
          </a:p>
          <a:p>
            <a:pPr algn="just">
              <a:defRPr/>
            </a:pPr>
            <a:endParaRPr lang="en-US" sz="1200">
              <a:solidFill>
                <a:srgbClr val="095C99"/>
              </a:solidFill>
              <a:latin typeface="Arial Narrow" charset="0"/>
              <a:ea typeface="MS PGothic" charset="0"/>
              <a:cs typeface="Arial" charset="0"/>
            </a:endParaRPr>
          </a:p>
          <a:p>
            <a:pPr algn="just">
              <a:defRPr/>
            </a:pPr>
            <a:r>
              <a:rPr lang="en-US" sz="1200">
                <a:solidFill>
                  <a:srgbClr val="095C99"/>
                </a:solidFill>
                <a:latin typeface="Arial Narrow" charset="0"/>
                <a:ea typeface="MS PGothic" charset="0"/>
                <a:cs typeface="Arial" charset="0"/>
              </a:rPr>
              <a:t>PFC Energy has prepared the materials utilizing reasonable care and skill in applying methods of analysis consistent with normal industry practice, based on information available at the time such materials were created. To the extent these materials contain forecasts or forward looking statements, such statements are inherently uncertain because of events or combinations of events that cannot reasonably be foreseen, including the actions of governments, individuals, third parties and market competitors. </a:t>
            </a:r>
            <a:r>
              <a:rPr lang="en-US" sz="1200" b="1">
                <a:solidFill>
                  <a:srgbClr val="095C99"/>
                </a:solidFill>
                <a:latin typeface="Arial Narrow" charset="0"/>
                <a:ea typeface="MS PGothic" charset="0"/>
                <a:cs typeface="MS PGothic" charset="0"/>
              </a:rPr>
              <a:t>ACCORDINGLY, THESE MATERIALS AND THE INFORMATION CONTAINED THEREIN ARE PROVIDED “</a:t>
            </a:r>
            <a:r>
              <a:rPr lang="en-US" altLang="ja-JP" sz="1200" b="1">
                <a:solidFill>
                  <a:srgbClr val="095C99"/>
                </a:solidFill>
                <a:latin typeface="Arial Narrow" charset="0"/>
                <a:ea typeface="MS PGothic" charset="0"/>
                <a:cs typeface="MS PGothic" charset="0"/>
              </a:rPr>
              <a:t>AS IS</a:t>
            </a:r>
            <a:r>
              <a:rPr lang="en-US" sz="1200" b="1">
                <a:solidFill>
                  <a:srgbClr val="095C99"/>
                </a:solidFill>
                <a:latin typeface="Arial Narrow" charset="0"/>
                <a:ea typeface="MS PGothic" charset="0"/>
                <a:cs typeface="MS PGothic" charset="0"/>
              </a:rPr>
              <a:t>”</a:t>
            </a:r>
            <a:r>
              <a:rPr lang="en-US" altLang="ja-JP" sz="1200" b="1">
                <a:solidFill>
                  <a:srgbClr val="095C99"/>
                </a:solidFill>
                <a:latin typeface="Arial Narrow" charset="0"/>
                <a:ea typeface="MS PGothic" charset="0"/>
                <a:cs typeface="MS PGothic" charset="0"/>
              </a:rPr>
              <a:t> WITHOUT WARRANTY OF ANY KIND, EITHER EXPRESS OR IMPLIED, INCLUDING BUT NOT LIMITED TO THE IMPLIED WARRANTIES OF MERCHANTABILITY, ACCURACY, OR FITNESS FOR A PARTICULAR PURPOSE. </a:t>
            </a:r>
            <a:r>
              <a:rPr lang="en-US" altLang="ja-JP" sz="1200">
                <a:solidFill>
                  <a:srgbClr val="095C99"/>
                </a:solidFill>
                <a:latin typeface="Arial Narrow" charset="0"/>
                <a:ea typeface="MS PGothic" charset="0"/>
                <a:cs typeface="Arial" charset="0"/>
              </a:rPr>
              <a:t>Conclusions presented herein are intended for information purposes only and are not intended to represent recommendations on financial transactions such as the purchase or sale of shares in the companies profiled in this report.  </a:t>
            </a:r>
          </a:p>
          <a:p>
            <a:pPr algn="just">
              <a:defRPr/>
            </a:pPr>
            <a:endParaRPr lang="en-US" sz="1200">
              <a:solidFill>
                <a:srgbClr val="095C99"/>
              </a:solidFill>
              <a:latin typeface="Arial Narrow" charset="0"/>
              <a:ea typeface="MS PGothic" charset="0"/>
              <a:cs typeface="Arial" charset="0"/>
            </a:endParaRPr>
          </a:p>
          <a:p>
            <a:pPr algn="just">
              <a:defRPr/>
            </a:pPr>
            <a:r>
              <a:rPr lang="en-US" sz="1200">
                <a:solidFill>
                  <a:srgbClr val="095C99"/>
                </a:solidFill>
                <a:latin typeface="Arial Narrow" charset="0"/>
                <a:ea typeface="MS PGothic" charset="0"/>
                <a:cs typeface="Arial" charset="0"/>
              </a:rPr>
              <a:t>PFC Energy has adjusted data where necessary in order to render it comparable among companies and countries, and used estimates where data may be unavailable and or where company or national source reporting methodology does not fit PFC Energy methodology. This has been done in order to render data comparable across all companies and all countries.</a:t>
            </a:r>
          </a:p>
          <a:p>
            <a:pPr algn="just">
              <a:defRPr/>
            </a:pPr>
            <a:endParaRPr lang="en-US" sz="1200">
              <a:solidFill>
                <a:srgbClr val="095C99"/>
              </a:solidFill>
              <a:latin typeface="Arial Narrow" charset="0"/>
              <a:ea typeface="MS PGothic" charset="0"/>
              <a:cs typeface="Arial" charset="0"/>
            </a:endParaRPr>
          </a:p>
          <a:p>
            <a:pPr algn="just">
              <a:defRPr/>
            </a:pPr>
            <a:r>
              <a:rPr lang="en-US" sz="1200">
                <a:solidFill>
                  <a:srgbClr val="095C99"/>
                </a:solidFill>
                <a:latin typeface="Arial Narrow" charset="0"/>
                <a:ea typeface="MS PGothic" charset="0"/>
                <a:cs typeface="Arial" charset="0"/>
              </a:rPr>
              <a:t>This report reflects information available to PFC Energy as of the date of publication. Clients are invited to check our web site periodically for new updates. </a:t>
            </a:r>
          </a:p>
          <a:p>
            <a:pPr algn="just">
              <a:defRPr/>
            </a:pPr>
            <a:endParaRPr lang="en-US" sz="1200">
              <a:solidFill>
                <a:srgbClr val="095C99"/>
              </a:solidFill>
              <a:latin typeface="Arial Narrow" charset="0"/>
              <a:ea typeface="MS PGothic" charset="0"/>
              <a:cs typeface="Arial" charset="0"/>
            </a:endParaRPr>
          </a:p>
          <a:p>
            <a:pPr algn="just">
              <a:defRPr/>
            </a:pPr>
            <a:r>
              <a:rPr lang="en-US" sz="1200">
                <a:solidFill>
                  <a:srgbClr val="095C99"/>
                </a:solidFill>
                <a:latin typeface="Arial Narrow" charset="0"/>
                <a:ea typeface="MS PGothic" charset="0"/>
                <a:cs typeface="Arial" charset="0"/>
              </a:rPr>
              <a:t>© PFC Energy, Inc.  License restrictions apply. Distribution to third parties requires prior written consent from PFC Energy.</a:t>
            </a:r>
          </a:p>
        </p:txBody>
      </p:sp>
      <p:sp>
        <p:nvSpPr>
          <p:cNvPr id="15" name="Title 1"/>
          <p:cNvSpPr>
            <a:spLocks noGrp="1"/>
          </p:cNvSpPr>
          <p:nvPr>
            <p:ph type="title"/>
          </p:nvPr>
        </p:nvSpPr>
        <p:spPr>
          <a:xfrm>
            <a:off x="457200" y="0"/>
            <a:ext cx="8229600" cy="733266"/>
          </a:xfrm>
          <a:prstGeom prst="rect">
            <a:avLst/>
          </a:prstGeom>
        </p:spPr>
        <p:txBody>
          <a:bodyPr anchor="ctr" anchorCtr="0">
            <a:normAutofit/>
          </a:bodyPr>
          <a:lstStyle>
            <a:lvl1pPr algn="l">
              <a:defRPr sz="2400">
                <a:solidFill>
                  <a:schemeClr val="bg1"/>
                </a:solidFill>
              </a:defRPr>
            </a:lvl1pPr>
          </a:lstStyle>
          <a:p>
            <a:r>
              <a:rPr lang="en-US" smtClean="0"/>
              <a:t>Click to edit Master 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3" name="Rectangle 2"/>
          <p:cNvSpPr/>
          <p:nvPr/>
        </p:nvSpPr>
        <p:spPr>
          <a:xfrm>
            <a:off x="0" y="0"/>
            <a:ext cx="9144000" cy="733266"/>
          </a:xfrm>
          <a:prstGeom prst="rect">
            <a:avLst/>
          </a:prstGeom>
          <a:gradFill flip="none" rotWithShape="1">
            <a:gsLst>
              <a:gs pos="0">
                <a:schemeClr val="accent5"/>
              </a:gs>
              <a:gs pos="100000">
                <a:schemeClr val="accent3"/>
              </a:gs>
            </a:gsLst>
            <a:lin ang="5640000" scaled="0"/>
            <a:tileRect/>
          </a:gradFill>
          <a:ln>
            <a:noFill/>
          </a:ln>
          <a:effectLst>
            <a:outerShdw blurRad="50800" dist="38100" dir="5400000" algn="t" rotWithShape="0">
              <a:prstClr val="black">
                <a:alpha val="40000"/>
              </a:prstClr>
            </a:outerShdw>
          </a:effectLst>
          <a:scene3d>
            <a:camera prst="orthographicFront"/>
            <a:lightRig rig="threePt" dir="t"/>
          </a:scene3d>
          <a:sp3d>
            <a:extrusionClr>
              <a:schemeClr val="accent5"/>
            </a:extrusion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accent5"/>
              </a:solidFill>
            </a:endParaRPr>
          </a:p>
        </p:txBody>
      </p:sp>
      <p:sp>
        <p:nvSpPr>
          <p:cNvPr id="4" name="TextBox 3"/>
          <p:cNvSpPr txBox="1"/>
          <p:nvPr/>
        </p:nvSpPr>
        <p:spPr>
          <a:xfrm>
            <a:off x="457200" y="1525588"/>
            <a:ext cx="2387600" cy="1320800"/>
          </a:xfrm>
          <a:prstGeom prst="rect">
            <a:avLst/>
          </a:prstGeom>
          <a:noFill/>
        </p:spPr>
        <p:txBody>
          <a:bodyPr>
            <a:spAutoFit/>
          </a:bodyPr>
          <a:lstStyle/>
          <a:p>
            <a:pPr fontAlgn="auto">
              <a:spcBef>
                <a:spcPct val="130000"/>
              </a:spcBef>
              <a:spcAft>
                <a:spcPts val="0"/>
              </a:spcAft>
              <a:tabLst>
                <a:tab pos="173038" algn="l"/>
              </a:tabLst>
              <a:defRPr/>
            </a:pPr>
            <a:r>
              <a:rPr lang="en-US" sz="1000" dirty="0">
                <a:latin typeface="Arial Black" charset="0"/>
                <a:ea typeface="+mn-ea"/>
                <a:cs typeface="+mn-cs"/>
                <a:sym typeface="Wingdings 3" charset="0"/>
              </a:rPr>
              <a:t>	</a:t>
            </a:r>
            <a:r>
              <a:rPr lang="en-US" sz="1200" dirty="0">
                <a:solidFill>
                  <a:srgbClr val="1B82CE"/>
                </a:solidFill>
                <a:latin typeface="Arial Black" charset="0"/>
                <a:ea typeface="+mn-ea"/>
                <a:cs typeface="+mn-cs"/>
                <a:sym typeface="Wingdings 3" charset="0"/>
              </a:rPr>
              <a:t>Asia</a:t>
            </a:r>
            <a:endParaRPr lang="en-US" sz="1100" dirty="0">
              <a:solidFill>
                <a:srgbClr val="1B82CE"/>
              </a:solidFill>
              <a:latin typeface="Arial Black" charset="0"/>
              <a:ea typeface="+mn-ea"/>
              <a:cs typeface="+mn-cs"/>
              <a:sym typeface="Wingdings 3" charset="0"/>
            </a:endParaRPr>
          </a:p>
          <a:p>
            <a:pPr fontAlgn="auto">
              <a:lnSpc>
                <a:spcPts val="1360"/>
              </a:lnSpc>
              <a:spcBef>
                <a:spcPts val="0"/>
              </a:spcBef>
              <a:spcAft>
                <a:spcPts val="0"/>
              </a:spcAft>
              <a:buFont typeface="Wingdings 3" charset="0"/>
              <a:buNone/>
              <a:tabLst>
                <a:tab pos="173038" algn="l"/>
              </a:tabLst>
              <a:defRPr/>
            </a:pPr>
            <a:r>
              <a:rPr lang="en-US" sz="1050" dirty="0">
                <a:solidFill>
                  <a:srgbClr val="4D4D4D"/>
                </a:solidFill>
                <a:latin typeface="+mn-lt"/>
                <a:ea typeface="+mn-ea"/>
                <a:cs typeface="+mn-cs"/>
              </a:rPr>
              <a:t>	</a:t>
            </a:r>
            <a:r>
              <a:rPr lang="en-US" sz="1050" b="1" dirty="0">
                <a:solidFill>
                  <a:srgbClr val="4D4D4D"/>
                </a:solidFill>
                <a:latin typeface="+mn-lt"/>
                <a:ea typeface="+mn-ea"/>
                <a:cs typeface="+mn-cs"/>
              </a:rPr>
              <a:t>PFC Energy, Kuala Lumpur</a:t>
            </a:r>
          </a:p>
          <a:p>
            <a:pPr fontAlgn="auto">
              <a:lnSpc>
                <a:spcPts val="1360"/>
              </a:lnSpc>
              <a:spcBef>
                <a:spcPts val="0"/>
              </a:spcBef>
              <a:spcAft>
                <a:spcPts val="0"/>
              </a:spcAft>
              <a:buFont typeface="Wingdings 3" charset="0"/>
              <a:buNone/>
              <a:tabLst>
                <a:tab pos="173038" algn="l"/>
              </a:tabLst>
              <a:defRPr/>
            </a:pPr>
            <a:r>
              <a:rPr lang="en-US" sz="1050" dirty="0">
                <a:solidFill>
                  <a:srgbClr val="4D4D4D"/>
                </a:solidFill>
                <a:latin typeface="+mn-lt"/>
                <a:ea typeface="+mn-ea"/>
                <a:cs typeface="+mn-cs"/>
              </a:rPr>
              <a:t>	Level 27, UBN Tower #21</a:t>
            </a:r>
          </a:p>
          <a:p>
            <a:pPr fontAlgn="auto">
              <a:lnSpc>
                <a:spcPts val="1360"/>
              </a:lnSpc>
              <a:spcBef>
                <a:spcPts val="0"/>
              </a:spcBef>
              <a:spcAft>
                <a:spcPts val="0"/>
              </a:spcAft>
              <a:buFont typeface="Wingdings 3" charset="0"/>
              <a:buNone/>
              <a:tabLst>
                <a:tab pos="173038" algn="l"/>
              </a:tabLst>
              <a:defRPr/>
            </a:pPr>
            <a:r>
              <a:rPr lang="en-US" sz="1050" dirty="0">
                <a:solidFill>
                  <a:srgbClr val="4D4D4D"/>
                </a:solidFill>
                <a:latin typeface="+mn-lt"/>
                <a:ea typeface="+mn-ea"/>
                <a:cs typeface="+mn-cs"/>
              </a:rPr>
              <a:t>	10 Jalan P. Ramlee</a:t>
            </a:r>
          </a:p>
          <a:p>
            <a:pPr fontAlgn="auto">
              <a:lnSpc>
                <a:spcPts val="1360"/>
              </a:lnSpc>
              <a:spcBef>
                <a:spcPts val="0"/>
              </a:spcBef>
              <a:spcAft>
                <a:spcPts val="0"/>
              </a:spcAft>
              <a:buFont typeface="Wingdings 3" charset="0"/>
              <a:buNone/>
              <a:tabLst>
                <a:tab pos="173038" algn="l"/>
              </a:tabLst>
              <a:defRPr/>
            </a:pPr>
            <a:r>
              <a:rPr lang="en-US" sz="1050" dirty="0">
                <a:solidFill>
                  <a:srgbClr val="4D4D4D"/>
                </a:solidFill>
                <a:latin typeface="+mn-lt"/>
                <a:ea typeface="+mn-ea"/>
                <a:cs typeface="+mn-cs"/>
              </a:rPr>
              <a:t>	50250 Kuala Lumpur, Malaysia</a:t>
            </a:r>
          </a:p>
          <a:p>
            <a:pPr fontAlgn="auto">
              <a:lnSpc>
                <a:spcPts val="1360"/>
              </a:lnSpc>
              <a:spcBef>
                <a:spcPts val="0"/>
              </a:spcBef>
              <a:spcAft>
                <a:spcPts val="0"/>
              </a:spcAft>
              <a:buFont typeface="Wingdings 3" charset="0"/>
              <a:buNone/>
              <a:tabLst>
                <a:tab pos="173038" algn="l"/>
              </a:tabLst>
              <a:defRPr/>
            </a:pPr>
            <a:r>
              <a:rPr lang="en-US" sz="1050" dirty="0">
                <a:solidFill>
                  <a:srgbClr val="4D4D4D"/>
                </a:solidFill>
                <a:latin typeface="+mn-lt"/>
                <a:ea typeface="+mn-ea"/>
                <a:cs typeface="+mn-cs"/>
              </a:rPr>
              <a:t>	Tel (60 3) 2172-3400</a:t>
            </a:r>
          </a:p>
          <a:p>
            <a:pPr fontAlgn="auto">
              <a:lnSpc>
                <a:spcPts val="1360"/>
              </a:lnSpc>
              <a:spcBef>
                <a:spcPts val="0"/>
              </a:spcBef>
              <a:spcAft>
                <a:spcPts val="0"/>
              </a:spcAft>
              <a:buFont typeface="Wingdings 3" charset="0"/>
              <a:buNone/>
              <a:tabLst>
                <a:tab pos="173038" algn="l"/>
              </a:tabLst>
              <a:defRPr/>
            </a:pPr>
            <a:r>
              <a:rPr lang="en-US" sz="1050" dirty="0">
                <a:solidFill>
                  <a:srgbClr val="4D4D4D"/>
                </a:solidFill>
                <a:latin typeface="+mn-lt"/>
                <a:ea typeface="+mn-ea"/>
                <a:cs typeface="+mn-cs"/>
              </a:rPr>
              <a:t>	Fax (60 3) 2072-3599</a:t>
            </a:r>
          </a:p>
        </p:txBody>
      </p:sp>
      <p:sp>
        <p:nvSpPr>
          <p:cNvPr id="5" name="TextBox 4"/>
          <p:cNvSpPr txBox="1">
            <a:spLocks noChangeArrowheads="1"/>
          </p:cNvSpPr>
          <p:nvPr/>
        </p:nvSpPr>
        <p:spPr bwMode="auto">
          <a:xfrm>
            <a:off x="612775" y="4543425"/>
            <a:ext cx="1473200" cy="1169988"/>
          </a:xfrm>
          <a:prstGeom prst="rect">
            <a:avLst/>
          </a:prstGeom>
          <a:noFill/>
          <a:ln>
            <a:noFill/>
          </a:ln>
          <a:extLst/>
        </p:spPr>
        <p:txBody>
          <a:bodyPr wrap="none">
            <a:spAutoFit/>
          </a:bodyPr>
          <a:lstStyle>
            <a:lvl1pPr eaLnBrk="0" hangingPunct="0">
              <a:defRPr sz="2400">
                <a:solidFill>
                  <a:schemeClr val="tx1"/>
                </a:solidFill>
                <a:latin typeface="Arial Narrow" charset="0"/>
                <a:ea typeface="MS PGothic" charset="0"/>
                <a:cs typeface="MS PGothic" charset="0"/>
              </a:defRPr>
            </a:lvl1pPr>
            <a:lvl2pPr marL="742950" indent="-285750" eaLnBrk="0" hangingPunct="0">
              <a:defRPr sz="2400">
                <a:solidFill>
                  <a:schemeClr val="tx1"/>
                </a:solidFill>
                <a:latin typeface="Arial Narrow" charset="0"/>
                <a:ea typeface="MS PGothic" charset="0"/>
                <a:cs typeface="MS PGothic" charset="0"/>
              </a:defRPr>
            </a:lvl2pPr>
            <a:lvl3pPr marL="1143000" indent="-228600" eaLnBrk="0" hangingPunct="0">
              <a:defRPr sz="2400">
                <a:solidFill>
                  <a:schemeClr val="tx1"/>
                </a:solidFill>
                <a:latin typeface="Arial Narrow" charset="0"/>
                <a:ea typeface="MS PGothic" charset="0"/>
                <a:cs typeface="MS PGothic" charset="0"/>
              </a:defRPr>
            </a:lvl3pPr>
            <a:lvl4pPr marL="1600200" indent="-228600" eaLnBrk="0" hangingPunct="0">
              <a:defRPr sz="2400">
                <a:solidFill>
                  <a:schemeClr val="tx1"/>
                </a:solidFill>
                <a:latin typeface="Arial Narrow" charset="0"/>
                <a:ea typeface="MS PGothic" charset="0"/>
                <a:cs typeface="MS PGothic" charset="0"/>
              </a:defRPr>
            </a:lvl4pPr>
            <a:lvl5pPr marL="2057400" indent="-228600" eaLnBrk="0" hangingPunct="0">
              <a:defRPr sz="2400">
                <a:solidFill>
                  <a:schemeClr val="tx1"/>
                </a:solidFill>
                <a:latin typeface="Arial Narrow"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Narrow"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Narrow"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Narrow"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Narrow" charset="0"/>
                <a:ea typeface="MS PGothic" charset="0"/>
                <a:cs typeface="MS PGothic" charset="0"/>
              </a:defRPr>
            </a:lvl9pPr>
          </a:lstStyle>
          <a:p>
            <a:pPr eaLnBrk="1" hangingPunct="1">
              <a:lnSpc>
                <a:spcPts val="1363"/>
              </a:lnSpc>
              <a:spcBef>
                <a:spcPct val="130000"/>
              </a:spcBef>
              <a:defRPr/>
            </a:pPr>
            <a:r>
              <a:rPr lang="en-US" sz="1050" b="1" dirty="0" smtClean="0">
                <a:solidFill>
                  <a:srgbClr val="4D4D4D"/>
                </a:solidFill>
              </a:rPr>
              <a:t>PFC Energy, Singapore</a:t>
            </a:r>
          </a:p>
          <a:p>
            <a:pPr eaLnBrk="1" hangingPunct="1">
              <a:lnSpc>
                <a:spcPts val="1363"/>
              </a:lnSpc>
              <a:defRPr/>
            </a:pPr>
            <a:r>
              <a:rPr lang="en-US" sz="1050" dirty="0" smtClean="0">
                <a:solidFill>
                  <a:srgbClr val="4D4D4D"/>
                </a:solidFill>
              </a:rPr>
              <a:t>9 Temasek Boulevard</a:t>
            </a:r>
          </a:p>
          <a:p>
            <a:pPr eaLnBrk="1" hangingPunct="1">
              <a:lnSpc>
                <a:spcPts val="1363"/>
              </a:lnSpc>
              <a:defRPr/>
            </a:pPr>
            <a:r>
              <a:rPr lang="en-US" sz="1050" dirty="0" smtClean="0">
                <a:solidFill>
                  <a:srgbClr val="4D4D4D"/>
                </a:solidFill>
              </a:rPr>
              <a:t>#09-01 Suntec Tower Two</a:t>
            </a:r>
          </a:p>
          <a:p>
            <a:pPr eaLnBrk="1" hangingPunct="1">
              <a:lnSpc>
                <a:spcPts val="1363"/>
              </a:lnSpc>
              <a:defRPr/>
            </a:pPr>
            <a:r>
              <a:rPr lang="en-US" sz="1050" dirty="0" smtClean="0">
                <a:solidFill>
                  <a:srgbClr val="4D4D4D"/>
                </a:solidFill>
              </a:rPr>
              <a:t>Singapore 038989</a:t>
            </a:r>
          </a:p>
          <a:p>
            <a:pPr eaLnBrk="1" hangingPunct="1">
              <a:lnSpc>
                <a:spcPts val="1363"/>
              </a:lnSpc>
              <a:defRPr/>
            </a:pPr>
            <a:r>
              <a:rPr lang="en-US" sz="1050" dirty="0" smtClean="0">
                <a:solidFill>
                  <a:srgbClr val="4D4D4D"/>
                </a:solidFill>
              </a:rPr>
              <a:t>Tel (65) 6407 1440          </a:t>
            </a:r>
          </a:p>
          <a:p>
            <a:pPr eaLnBrk="1" hangingPunct="1">
              <a:lnSpc>
                <a:spcPts val="1363"/>
              </a:lnSpc>
              <a:defRPr/>
            </a:pPr>
            <a:r>
              <a:rPr lang="en-US" sz="1050" dirty="0" smtClean="0">
                <a:solidFill>
                  <a:srgbClr val="4D4D4D"/>
                </a:solidFill>
              </a:rPr>
              <a:t>Fax (65) 6407 1501</a:t>
            </a:r>
          </a:p>
        </p:txBody>
      </p:sp>
      <p:sp>
        <p:nvSpPr>
          <p:cNvPr id="6" name="TextBox 5"/>
          <p:cNvSpPr txBox="1">
            <a:spLocks noChangeArrowheads="1"/>
          </p:cNvSpPr>
          <p:nvPr/>
        </p:nvSpPr>
        <p:spPr bwMode="auto">
          <a:xfrm>
            <a:off x="4846638" y="6008688"/>
            <a:ext cx="184150" cy="369887"/>
          </a:xfrm>
          <a:prstGeom prst="rect">
            <a:avLst/>
          </a:prstGeom>
          <a:noFill/>
          <a:ln>
            <a:noFill/>
          </a:ln>
          <a:extLst/>
        </p:spPr>
        <p:txBody>
          <a:bodyPr wrap="none">
            <a:spAutoFit/>
          </a:bodyPr>
          <a:lstStyle>
            <a:lvl1pPr>
              <a:defRPr>
                <a:solidFill>
                  <a:schemeClr val="tx1"/>
                </a:solidFill>
                <a:latin typeface="Arial Narrow" charset="0"/>
                <a:ea typeface="ＭＳ Ｐゴシック" charset="0"/>
                <a:cs typeface="ＭＳ Ｐゴシック" charset="0"/>
              </a:defRPr>
            </a:lvl1pPr>
            <a:lvl2pPr marL="742950" indent="-285750">
              <a:defRPr>
                <a:solidFill>
                  <a:schemeClr val="tx1"/>
                </a:solidFill>
                <a:latin typeface="Arial Narrow" charset="0"/>
                <a:ea typeface="ＭＳ Ｐゴシック" charset="0"/>
              </a:defRPr>
            </a:lvl2pPr>
            <a:lvl3pPr marL="1143000" indent="-228600">
              <a:defRPr>
                <a:solidFill>
                  <a:schemeClr val="tx1"/>
                </a:solidFill>
                <a:latin typeface="Arial Narrow" charset="0"/>
                <a:ea typeface="ＭＳ Ｐゴシック" charset="0"/>
              </a:defRPr>
            </a:lvl3pPr>
            <a:lvl4pPr marL="1600200" indent="-228600">
              <a:defRPr>
                <a:solidFill>
                  <a:schemeClr val="tx1"/>
                </a:solidFill>
                <a:latin typeface="Arial Narrow" charset="0"/>
                <a:ea typeface="ＭＳ Ｐゴシック" charset="0"/>
              </a:defRPr>
            </a:lvl4pPr>
            <a:lvl5pPr marL="2057400" indent="-228600">
              <a:defRPr>
                <a:solidFill>
                  <a:schemeClr val="tx1"/>
                </a:solidFill>
                <a:latin typeface="Arial Narrow" charset="0"/>
                <a:ea typeface="ＭＳ Ｐゴシック" charset="0"/>
              </a:defRPr>
            </a:lvl5pPr>
            <a:lvl6pPr marL="2514600" indent="-228600" fontAlgn="base">
              <a:spcBef>
                <a:spcPct val="0"/>
              </a:spcBef>
              <a:spcAft>
                <a:spcPct val="0"/>
              </a:spcAft>
              <a:defRPr>
                <a:solidFill>
                  <a:schemeClr val="tx1"/>
                </a:solidFill>
                <a:latin typeface="Arial Narrow" charset="0"/>
                <a:ea typeface="ＭＳ Ｐゴシック" charset="0"/>
              </a:defRPr>
            </a:lvl6pPr>
            <a:lvl7pPr marL="2971800" indent="-228600" fontAlgn="base">
              <a:spcBef>
                <a:spcPct val="0"/>
              </a:spcBef>
              <a:spcAft>
                <a:spcPct val="0"/>
              </a:spcAft>
              <a:defRPr>
                <a:solidFill>
                  <a:schemeClr val="tx1"/>
                </a:solidFill>
                <a:latin typeface="Arial Narrow" charset="0"/>
                <a:ea typeface="ＭＳ Ｐゴシック" charset="0"/>
              </a:defRPr>
            </a:lvl7pPr>
            <a:lvl8pPr marL="3429000" indent="-228600" fontAlgn="base">
              <a:spcBef>
                <a:spcPct val="0"/>
              </a:spcBef>
              <a:spcAft>
                <a:spcPct val="0"/>
              </a:spcAft>
              <a:defRPr>
                <a:solidFill>
                  <a:schemeClr val="tx1"/>
                </a:solidFill>
                <a:latin typeface="Arial Narrow" charset="0"/>
                <a:ea typeface="ＭＳ Ｐゴシック" charset="0"/>
              </a:defRPr>
            </a:lvl8pPr>
            <a:lvl9pPr marL="3886200" indent="-228600" fontAlgn="base">
              <a:spcBef>
                <a:spcPct val="0"/>
              </a:spcBef>
              <a:spcAft>
                <a:spcPct val="0"/>
              </a:spcAft>
              <a:defRPr>
                <a:solidFill>
                  <a:schemeClr val="tx1"/>
                </a:solidFill>
                <a:latin typeface="Arial Narrow" charset="0"/>
                <a:ea typeface="ＭＳ Ｐゴシック" charset="0"/>
              </a:defRPr>
            </a:lvl9pPr>
          </a:lstStyle>
          <a:p>
            <a:pPr>
              <a:defRPr/>
            </a:pPr>
            <a:endParaRPr lang="en-US" sz="1800" dirty="0" smtClean="0"/>
          </a:p>
        </p:txBody>
      </p:sp>
      <p:sp>
        <p:nvSpPr>
          <p:cNvPr id="7" name="Rectangle 14"/>
          <p:cNvSpPr>
            <a:spLocks noChangeArrowheads="1"/>
          </p:cNvSpPr>
          <p:nvPr/>
        </p:nvSpPr>
        <p:spPr bwMode="auto">
          <a:xfrm>
            <a:off x="4300538" y="4405313"/>
            <a:ext cx="4391025" cy="230187"/>
          </a:xfrm>
          <a:prstGeom prst="rect">
            <a:avLst/>
          </a:prstGeom>
          <a:noFill/>
          <a:ln>
            <a:noFill/>
          </a:ln>
          <a:extLst/>
        </p:spPr>
        <p:txBody>
          <a:bodyPr>
            <a:spAutoFit/>
          </a:bodyPr>
          <a:lstStyle/>
          <a:p>
            <a:pPr algn="r">
              <a:spcBef>
                <a:spcPct val="30000"/>
              </a:spcBef>
              <a:tabLst>
                <a:tab pos="265113" algn="l"/>
              </a:tabLst>
              <a:defRPr/>
            </a:pPr>
            <a:r>
              <a:rPr lang="en-US" sz="900" b="1" dirty="0">
                <a:solidFill>
                  <a:srgbClr val="1B82CE"/>
                </a:solidFill>
                <a:latin typeface="Arial Narrow" charset="0"/>
                <a:ea typeface="MS PGothic" charset="0"/>
                <a:cs typeface="MS PGothic" charset="0"/>
              </a:rPr>
              <a:t>www.pfcenergy.com  |  info@pfcenergy.com</a:t>
            </a:r>
          </a:p>
        </p:txBody>
      </p:sp>
      <p:sp>
        <p:nvSpPr>
          <p:cNvPr id="8" name="TextBox 7"/>
          <p:cNvSpPr txBox="1">
            <a:spLocks noChangeArrowheads="1"/>
          </p:cNvSpPr>
          <p:nvPr/>
        </p:nvSpPr>
        <p:spPr bwMode="auto">
          <a:xfrm>
            <a:off x="4118769" y="1539875"/>
            <a:ext cx="1282700" cy="1154113"/>
          </a:xfrm>
          <a:prstGeom prst="rect">
            <a:avLst/>
          </a:prstGeom>
          <a:noFill/>
          <a:ln>
            <a:noFill/>
          </a:ln>
          <a:extLst/>
        </p:spPr>
        <p:txBody>
          <a:bodyPr wrap="none">
            <a:spAutoFit/>
          </a:bodyPr>
          <a:lstStyle>
            <a:lvl1pPr eaLnBrk="0" hangingPunct="0">
              <a:tabLst>
                <a:tab pos="173038" algn="l"/>
              </a:tabLst>
              <a:defRPr sz="2400">
                <a:solidFill>
                  <a:schemeClr val="tx1"/>
                </a:solidFill>
                <a:latin typeface="Arial Narrow" charset="0"/>
                <a:ea typeface="MS PGothic" charset="0"/>
                <a:cs typeface="MS PGothic" charset="0"/>
              </a:defRPr>
            </a:lvl1pPr>
            <a:lvl2pPr marL="742950" indent="-285750" eaLnBrk="0" hangingPunct="0">
              <a:tabLst>
                <a:tab pos="173038" algn="l"/>
              </a:tabLst>
              <a:defRPr sz="2400">
                <a:solidFill>
                  <a:schemeClr val="tx1"/>
                </a:solidFill>
                <a:latin typeface="Arial Narrow" charset="0"/>
                <a:ea typeface="MS PGothic" charset="0"/>
                <a:cs typeface="MS PGothic" charset="0"/>
              </a:defRPr>
            </a:lvl2pPr>
            <a:lvl3pPr marL="1143000" indent="-228600" eaLnBrk="0" hangingPunct="0">
              <a:tabLst>
                <a:tab pos="173038" algn="l"/>
              </a:tabLst>
              <a:defRPr sz="2400">
                <a:solidFill>
                  <a:schemeClr val="tx1"/>
                </a:solidFill>
                <a:latin typeface="Arial Narrow" charset="0"/>
                <a:ea typeface="MS PGothic" charset="0"/>
                <a:cs typeface="MS PGothic" charset="0"/>
              </a:defRPr>
            </a:lvl3pPr>
            <a:lvl4pPr marL="1600200" indent="-228600" eaLnBrk="0" hangingPunct="0">
              <a:tabLst>
                <a:tab pos="173038" algn="l"/>
              </a:tabLst>
              <a:defRPr sz="2400">
                <a:solidFill>
                  <a:schemeClr val="tx1"/>
                </a:solidFill>
                <a:latin typeface="Arial Narrow" charset="0"/>
                <a:ea typeface="MS PGothic" charset="0"/>
                <a:cs typeface="MS PGothic" charset="0"/>
              </a:defRPr>
            </a:lvl4pPr>
            <a:lvl5pPr marL="2057400" indent="-228600" eaLnBrk="0" hangingPunct="0">
              <a:tabLst>
                <a:tab pos="173038" algn="l"/>
              </a:tabLst>
              <a:defRPr sz="2400">
                <a:solidFill>
                  <a:schemeClr val="tx1"/>
                </a:solidFill>
                <a:latin typeface="Arial Narrow" charset="0"/>
                <a:ea typeface="MS PGothic" charset="0"/>
                <a:cs typeface="MS PGothic" charset="0"/>
              </a:defRPr>
            </a:lvl5pPr>
            <a:lvl6pPr marL="2514600" indent="-228600" eaLnBrk="0" fontAlgn="base" hangingPunct="0">
              <a:spcBef>
                <a:spcPct val="0"/>
              </a:spcBef>
              <a:spcAft>
                <a:spcPct val="0"/>
              </a:spcAft>
              <a:tabLst>
                <a:tab pos="173038" algn="l"/>
              </a:tabLst>
              <a:defRPr sz="2400">
                <a:solidFill>
                  <a:schemeClr val="tx1"/>
                </a:solidFill>
                <a:latin typeface="Arial Narrow" charset="0"/>
                <a:ea typeface="MS PGothic" charset="0"/>
                <a:cs typeface="MS PGothic" charset="0"/>
              </a:defRPr>
            </a:lvl6pPr>
            <a:lvl7pPr marL="2971800" indent="-228600" eaLnBrk="0" fontAlgn="base" hangingPunct="0">
              <a:spcBef>
                <a:spcPct val="0"/>
              </a:spcBef>
              <a:spcAft>
                <a:spcPct val="0"/>
              </a:spcAft>
              <a:tabLst>
                <a:tab pos="173038" algn="l"/>
              </a:tabLst>
              <a:defRPr sz="2400">
                <a:solidFill>
                  <a:schemeClr val="tx1"/>
                </a:solidFill>
                <a:latin typeface="Arial Narrow" charset="0"/>
                <a:ea typeface="MS PGothic" charset="0"/>
                <a:cs typeface="MS PGothic" charset="0"/>
              </a:defRPr>
            </a:lvl7pPr>
            <a:lvl8pPr marL="3429000" indent="-228600" eaLnBrk="0" fontAlgn="base" hangingPunct="0">
              <a:spcBef>
                <a:spcPct val="0"/>
              </a:spcBef>
              <a:spcAft>
                <a:spcPct val="0"/>
              </a:spcAft>
              <a:tabLst>
                <a:tab pos="173038" algn="l"/>
              </a:tabLst>
              <a:defRPr sz="2400">
                <a:solidFill>
                  <a:schemeClr val="tx1"/>
                </a:solidFill>
                <a:latin typeface="Arial Narrow" charset="0"/>
                <a:ea typeface="MS PGothic" charset="0"/>
                <a:cs typeface="MS PGothic" charset="0"/>
              </a:defRPr>
            </a:lvl8pPr>
            <a:lvl9pPr marL="3886200" indent="-228600" eaLnBrk="0" fontAlgn="base" hangingPunct="0">
              <a:spcBef>
                <a:spcPct val="0"/>
              </a:spcBef>
              <a:spcAft>
                <a:spcPct val="0"/>
              </a:spcAft>
              <a:tabLst>
                <a:tab pos="173038" algn="l"/>
              </a:tabLst>
              <a:defRPr sz="2400">
                <a:solidFill>
                  <a:schemeClr val="tx1"/>
                </a:solidFill>
                <a:latin typeface="Arial Narrow" charset="0"/>
                <a:ea typeface="MS PGothic" charset="0"/>
                <a:cs typeface="MS PGothic" charset="0"/>
              </a:defRPr>
            </a:lvl9pPr>
          </a:lstStyle>
          <a:p>
            <a:pPr eaLnBrk="1" hangingPunct="1">
              <a:lnSpc>
                <a:spcPts val="1363"/>
              </a:lnSpc>
              <a:defRPr/>
            </a:pPr>
            <a:r>
              <a:rPr lang="en-US" sz="1200" dirty="0" smtClean="0">
                <a:solidFill>
                  <a:srgbClr val="1B82CE"/>
                </a:solidFill>
                <a:latin typeface="Arial Black" charset="0"/>
                <a:sym typeface="Wingdings 3" charset="0"/>
              </a:rPr>
              <a:t>Europe</a:t>
            </a:r>
            <a:r>
              <a:rPr lang="en-US" sz="1000" dirty="0" smtClean="0">
                <a:solidFill>
                  <a:srgbClr val="4D4D4D"/>
                </a:solidFill>
              </a:rPr>
              <a:t>	</a:t>
            </a:r>
          </a:p>
          <a:p>
            <a:pPr eaLnBrk="1" hangingPunct="1">
              <a:lnSpc>
                <a:spcPts val="1363"/>
              </a:lnSpc>
              <a:defRPr/>
            </a:pPr>
            <a:r>
              <a:rPr lang="en-US" sz="1050" b="1" dirty="0" smtClean="0">
                <a:solidFill>
                  <a:srgbClr val="4D4D4D"/>
                </a:solidFill>
              </a:rPr>
              <a:t>PFC Energy, France</a:t>
            </a:r>
          </a:p>
          <a:p>
            <a:pPr eaLnBrk="1" hangingPunct="1">
              <a:lnSpc>
                <a:spcPts val="1363"/>
              </a:lnSpc>
              <a:defRPr/>
            </a:pPr>
            <a:r>
              <a:rPr lang="en-US" sz="1050" dirty="0" smtClean="0">
                <a:solidFill>
                  <a:srgbClr val="4D4D4D"/>
                </a:solidFill>
              </a:rPr>
              <a:t>19 rue du </a:t>
            </a:r>
            <a:r>
              <a:rPr lang="fr-FR" sz="1050" dirty="0" smtClean="0">
                <a:solidFill>
                  <a:srgbClr val="4D4D4D"/>
                </a:solidFill>
              </a:rPr>
              <a:t>Général Foy</a:t>
            </a:r>
            <a:endParaRPr lang="en-US" sz="1050" dirty="0" smtClean="0">
              <a:solidFill>
                <a:srgbClr val="4D4D4D"/>
              </a:solidFill>
            </a:endParaRPr>
          </a:p>
          <a:p>
            <a:pPr eaLnBrk="1" hangingPunct="1">
              <a:lnSpc>
                <a:spcPts val="1363"/>
              </a:lnSpc>
              <a:defRPr/>
            </a:pPr>
            <a:r>
              <a:rPr lang="en-US" sz="1050" dirty="0" smtClean="0">
                <a:solidFill>
                  <a:srgbClr val="4D4D4D"/>
                </a:solidFill>
              </a:rPr>
              <a:t>75008 Paris, France </a:t>
            </a:r>
          </a:p>
          <a:p>
            <a:pPr eaLnBrk="1" hangingPunct="1">
              <a:lnSpc>
                <a:spcPts val="1363"/>
              </a:lnSpc>
              <a:defRPr/>
            </a:pPr>
            <a:r>
              <a:rPr lang="en-US" sz="1050" dirty="0" smtClean="0">
                <a:solidFill>
                  <a:srgbClr val="4D4D4D"/>
                </a:solidFill>
              </a:rPr>
              <a:t>Tel (33 1) 4770-2900</a:t>
            </a:r>
          </a:p>
          <a:p>
            <a:pPr eaLnBrk="1" hangingPunct="1">
              <a:lnSpc>
                <a:spcPts val="1363"/>
              </a:lnSpc>
              <a:defRPr/>
            </a:pPr>
            <a:r>
              <a:rPr lang="en-US" sz="1050" dirty="0" smtClean="0">
                <a:solidFill>
                  <a:srgbClr val="4D4D4D"/>
                </a:solidFill>
              </a:rPr>
              <a:t>Fax (33 1) 4770-5905</a:t>
            </a:r>
          </a:p>
        </p:txBody>
      </p:sp>
      <p:sp>
        <p:nvSpPr>
          <p:cNvPr id="9" name="TextBox 8"/>
          <p:cNvSpPr txBox="1"/>
          <p:nvPr/>
        </p:nvSpPr>
        <p:spPr>
          <a:xfrm>
            <a:off x="6675438" y="1539875"/>
            <a:ext cx="1755775" cy="1311275"/>
          </a:xfrm>
          <a:prstGeom prst="rect">
            <a:avLst/>
          </a:prstGeom>
          <a:noFill/>
        </p:spPr>
        <p:txBody>
          <a:bodyPr wrap="none">
            <a:spAutoFit/>
          </a:bodyPr>
          <a:lstStyle/>
          <a:p>
            <a:pPr fontAlgn="auto">
              <a:lnSpc>
                <a:spcPts val="1360"/>
              </a:lnSpc>
              <a:spcBef>
                <a:spcPts val="0"/>
              </a:spcBef>
              <a:spcAft>
                <a:spcPts val="0"/>
              </a:spcAft>
              <a:tabLst>
                <a:tab pos="173038" algn="l"/>
              </a:tabLst>
              <a:defRPr/>
            </a:pPr>
            <a:r>
              <a:rPr lang="en-US" sz="1200" dirty="0">
                <a:solidFill>
                  <a:srgbClr val="1B82CE"/>
                </a:solidFill>
                <a:latin typeface="Arial Black" charset="0"/>
                <a:ea typeface="+mn-ea"/>
                <a:cs typeface="+mn-cs"/>
                <a:sym typeface="Wingdings 3" charset="0"/>
              </a:rPr>
              <a:t>North America</a:t>
            </a:r>
            <a:r>
              <a:rPr lang="en-US" sz="1200" dirty="0">
                <a:solidFill>
                  <a:srgbClr val="1B82CE"/>
                </a:solidFill>
                <a:latin typeface="+mn-lt"/>
                <a:ea typeface="+mn-ea"/>
                <a:cs typeface="+mn-cs"/>
              </a:rPr>
              <a:t>	</a:t>
            </a:r>
          </a:p>
          <a:p>
            <a:pPr fontAlgn="auto">
              <a:lnSpc>
                <a:spcPts val="1360"/>
              </a:lnSpc>
              <a:spcBef>
                <a:spcPts val="0"/>
              </a:spcBef>
              <a:spcAft>
                <a:spcPts val="0"/>
              </a:spcAft>
              <a:buFont typeface="Wingdings 3" charset="0"/>
              <a:buNone/>
              <a:tabLst>
                <a:tab pos="173038" algn="l"/>
              </a:tabLst>
              <a:defRPr/>
            </a:pPr>
            <a:r>
              <a:rPr lang="en-US" sz="1050" b="1" dirty="0">
                <a:solidFill>
                  <a:srgbClr val="4D4D4D"/>
                </a:solidFill>
                <a:latin typeface="+mn-lt"/>
                <a:ea typeface="+mn-ea"/>
                <a:cs typeface="+mn-cs"/>
              </a:rPr>
              <a:t>PFC Energy, Washington D.C.</a:t>
            </a:r>
          </a:p>
          <a:p>
            <a:pPr fontAlgn="auto">
              <a:lnSpc>
                <a:spcPts val="1360"/>
              </a:lnSpc>
              <a:spcBef>
                <a:spcPts val="0"/>
              </a:spcBef>
              <a:spcAft>
                <a:spcPts val="0"/>
              </a:spcAft>
              <a:buFont typeface="Wingdings 3" charset="0"/>
              <a:buNone/>
              <a:tabLst>
                <a:tab pos="173038" algn="l"/>
              </a:tabLst>
              <a:defRPr/>
            </a:pPr>
            <a:r>
              <a:rPr lang="en-US" sz="1050" dirty="0">
                <a:solidFill>
                  <a:srgbClr val="4D4D4D"/>
                </a:solidFill>
                <a:latin typeface="+mn-lt"/>
                <a:ea typeface="+mn-ea"/>
                <a:cs typeface="+mn-cs"/>
              </a:rPr>
              <a:t>1300 Connecticut Avenue, N.W. </a:t>
            </a:r>
          </a:p>
          <a:p>
            <a:pPr fontAlgn="auto">
              <a:lnSpc>
                <a:spcPts val="1360"/>
              </a:lnSpc>
              <a:spcBef>
                <a:spcPts val="0"/>
              </a:spcBef>
              <a:spcAft>
                <a:spcPts val="0"/>
              </a:spcAft>
              <a:buFont typeface="Wingdings 3" charset="0"/>
              <a:buNone/>
              <a:tabLst>
                <a:tab pos="173038" algn="l"/>
              </a:tabLst>
              <a:defRPr/>
            </a:pPr>
            <a:r>
              <a:rPr lang="en-US" sz="1050" dirty="0">
                <a:solidFill>
                  <a:srgbClr val="4D4D4D"/>
                </a:solidFill>
                <a:latin typeface="+mn-lt"/>
                <a:ea typeface="+mn-ea"/>
                <a:cs typeface="+mn-cs"/>
              </a:rPr>
              <a:t>Suite 800</a:t>
            </a:r>
          </a:p>
          <a:p>
            <a:pPr fontAlgn="auto">
              <a:lnSpc>
                <a:spcPts val="1360"/>
              </a:lnSpc>
              <a:spcBef>
                <a:spcPts val="0"/>
              </a:spcBef>
              <a:spcAft>
                <a:spcPts val="0"/>
              </a:spcAft>
              <a:buFont typeface="Wingdings 3" charset="0"/>
              <a:buNone/>
              <a:tabLst>
                <a:tab pos="173038" algn="l"/>
              </a:tabLst>
              <a:defRPr/>
            </a:pPr>
            <a:r>
              <a:rPr lang="en-US" sz="1050" dirty="0">
                <a:solidFill>
                  <a:srgbClr val="4D4D4D"/>
                </a:solidFill>
                <a:latin typeface="+mn-lt"/>
                <a:ea typeface="+mn-ea"/>
                <a:cs typeface="+mn-cs"/>
              </a:rPr>
              <a:t>Washington, DC 20036, USA</a:t>
            </a:r>
          </a:p>
          <a:p>
            <a:pPr fontAlgn="auto">
              <a:lnSpc>
                <a:spcPts val="1360"/>
              </a:lnSpc>
              <a:spcBef>
                <a:spcPts val="0"/>
              </a:spcBef>
              <a:spcAft>
                <a:spcPts val="0"/>
              </a:spcAft>
              <a:buFont typeface="Wingdings 3" charset="0"/>
              <a:buNone/>
              <a:tabLst>
                <a:tab pos="173038" algn="l"/>
              </a:tabLst>
              <a:defRPr/>
            </a:pPr>
            <a:r>
              <a:rPr lang="en-US" sz="1050" dirty="0">
                <a:solidFill>
                  <a:srgbClr val="4D4D4D"/>
                </a:solidFill>
                <a:latin typeface="+mn-lt"/>
                <a:ea typeface="+mn-ea"/>
                <a:cs typeface="+mn-cs"/>
              </a:rPr>
              <a:t>Tel (1 202) 872-1199 </a:t>
            </a:r>
          </a:p>
          <a:p>
            <a:pPr fontAlgn="auto">
              <a:lnSpc>
                <a:spcPts val="1360"/>
              </a:lnSpc>
              <a:spcBef>
                <a:spcPts val="0"/>
              </a:spcBef>
              <a:spcAft>
                <a:spcPts val="0"/>
              </a:spcAft>
              <a:buFont typeface="Wingdings 3" charset="0"/>
              <a:buNone/>
              <a:tabLst>
                <a:tab pos="173038" algn="l"/>
              </a:tabLst>
              <a:defRPr/>
            </a:pPr>
            <a:r>
              <a:rPr lang="en-US" sz="1050" dirty="0">
                <a:solidFill>
                  <a:srgbClr val="4D4D4D"/>
                </a:solidFill>
                <a:latin typeface="+mn-lt"/>
                <a:ea typeface="+mn-ea"/>
                <a:cs typeface="+mn-cs"/>
              </a:rPr>
              <a:t>Fax (1 202) 872-1219</a:t>
            </a:r>
          </a:p>
        </p:txBody>
      </p:sp>
      <p:sp>
        <p:nvSpPr>
          <p:cNvPr id="11" name="TextBox 10"/>
          <p:cNvSpPr txBox="1"/>
          <p:nvPr/>
        </p:nvSpPr>
        <p:spPr>
          <a:xfrm>
            <a:off x="457200" y="3038475"/>
            <a:ext cx="2366963" cy="1311275"/>
          </a:xfrm>
          <a:prstGeom prst="rect">
            <a:avLst/>
          </a:prstGeom>
          <a:noFill/>
        </p:spPr>
        <p:txBody>
          <a:bodyPr wrap="none">
            <a:spAutoFit/>
          </a:bodyPr>
          <a:lstStyle/>
          <a:p>
            <a:pPr fontAlgn="auto">
              <a:lnSpc>
                <a:spcPts val="1360"/>
              </a:lnSpc>
              <a:spcBef>
                <a:spcPts val="0"/>
              </a:spcBef>
              <a:spcAft>
                <a:spcPts val="0"/>
              </a:spcAft>
              <a:buFont typeface="Wingdings 3" charset="0"/>
              <a:buNone/>
              <a:tabLst>
                <a:tab pos="173038" algn="l"/>
              </a:tabLst>
              <a:defRPr/>
            </a:pPr>
            <a:r>
              <a:rPr lang="en-US" sz="1050" b="1" dirty="0">
                <a:solidFill>
                  <a:srgbClr val="4D4D4D"/>
                </a:solidFill>
                <a:latin typeface="+mn-lt"/>
                <a:ea typeface="+mn-ea"/>
                <a:cs typeface="+mn-cs"/>
              </a:rPr>
              <a:t>	PFC Energy, China</a:t>
            </a:r>
          </a:p>
          <a:p>
            <a:pPr fontAlgn="auto">
              <a:lnSpc>
                <a:spcPts val="1360"/>
              </a:lnSpc>
              <a:spcBef>
                <a:spcPts val="0"/>
              </a:spcBef>
              <a:spcAft>
                <a:spcPts val="0"/>
              </a:spcAft>
              <a:tabLst>
                <a:tab pos="173038" algn="l"/>
              </a:tabLst>
              <a:defRPr/>
            </a:pPr>
            <a:r>
              <a:rPr lang="en-US" sz="1050" dirty="0">
                <a:solidFill>
                  <a:srgbClr val="4D4D4D"/>
                </a:solidFill>
                <a:latin typeface="+mn-lt"/>
                <a:ea typeface="+mn-ea"/>
                <a:cs typeface="+mn-cs"/>
              </a:rPr>
              <a:t>	79 Jianguo Road</a:t>
            </a:r>
          </a:p>
          <a:p>
            <a:pPr fontAlgn="auto">
              <a:lnSpc>
                <a:spcPts val="1360"/>
              </a:lnSpc>
              <a:spcBef>
                <a:spcPts val="0"/>
              </a:spcBef>
              <a:spcAft>
                <a:spcPts val="0"/>
              </a:spcAft>
              <a:tabLst>
                <a:tab pos="173038" algn="l"/>
              </a:tabLst>
              <a:defRPr/>
            </a:pPr>
            <a:r>
              <a:rPr lang="en-US" sz="1050" dirty="0">
                <a:solidFill>
                  <a:srgbClr val="4D4D4D"/>
                </a:solidFill>
                <a:latin typeface="+mn-lt"/>
                <a:ea typeface="+mn-ea"/>
                <a:cs typeface="+mn-cs"/>
              </a:rPr>
              <a:t>	China Central Place Tower II, 9/F, Suite J </a:t>
            </a:r>
          </a:p>
          <a:p>
            <a:pPr fontAlgn="auto">
              <a:lnSpc>
                <a:spcPts val="1360"/>
              </a:lnSpc>
              <a:spcBef>
                <a:spcPts val="0"/>
              </a:spcBef>
              <a:spcAft>
                <a:spcPts val="0"/>
              </a:spcAft>
              <a:tabLst>
                <a:tab pos="173038" algn="l"/>
              </a:tabLst>
              <a:defRPr/>
            </a:pPr>
            <a:r>
              <a:rPr lang="en-US" sz="1050" dirty="0">
                <a:solidFill>
                  <a:srgbClr val="4D4D4D"/>
                </a:solidFill>
                <a:latin typeface="+mn-lt"/>
                <a:ea typeface="+mn-ea"/>
                <a:cs typeface="+mn-cs"/>
              </a:rPr>
              <a:t>	Chaoyang District</a:t>
            </a:r>
          </a:p>
          <a:p>
            <a:pPr fontAlgn="auto">
              <a:lnSpc>
                <a:spcPts val="1360"/>
              </a:lnSpc>
              <a:spcBef>
                <a:spcPts val="0"/>
              </a:spcBef>
              <a:spcAft>
                <a:spcPts val="0"/>
              </a:spcAft>
              <a:tabLst>
                <a:tab pos="173038" algn="l"/>
              </a:tabLst>
              <a:defRPr/>
            </a:pPr>
            <a:r>
              <a:rPr lang="en-US" sz="1050" dirty="0">
                <a:solidFill>
                  <a:srgbClr val="4D4D4D"/>
                </a:solidFill>
                <a:latin typeface="+mn-lt"/>
                <a:ea typeface="+mn-ea"/>
                <a:cs typeface="+mn-cs"/>
              </a:rPr>
              <a:t>	Beijing 100025, China</a:t>
            </a:r>
          </a:p>
          <a:p>
            <a:pPr fontAlgn="auto">
              <a:lnSpc>
                <a:spcPts val="1360"/>
              </a:lnSpc>
              <a:spcBef>
                <a:spcPts val="0"/>
              </a:spcBef>
              <a:spcAft>
                <a:spcPts val="0"/>
              </a:spcAft>
              <a:tabLst>
                <a:tab pos="173038" algn="l"/>
              </a:tabLst>
              <a:defRPr/>
            </a:pPr>
            <a:r>
              <a:rPr lang="en-US" sz="1050" dirty="0">
                <a:solidFill>
                  <a:srgbClr val="4D4D4D"/>
                </a:solidFill>
                <a:latin typeface="+mn-lt"/>
                <a:ea typeface="+mn-ea"/>
                <a:cs typeface="+mn-cs"/>
              </a:rPr>
              <a:t>	Tel (86 10) 5920-4448</a:t>
            </a:r>
          </a:p>
          <a:p>
            <a:pPr fontAlgn="auto">
              <a:lnSpc>
                <a:spcPts val="1360"/>
              </a:lnSpc>
              <a:spcBef>
                <a:spcPts val="0"/>
              </a:spcBef>
              <a:spcAft>
                <a:spcPts val="0"/>
              </a:spcAft>
              <a:tabLst>
                <a:tab pos="173038" algn="l"/>
              </a:tabLst>
              <a:defRPr/>
            </a:pPr>
            <a:r>
              <a:rPr lang="en-US" sz="1050" dirty="0">
                <a:solidFill>
                  <a:srgbClr val="4D4D4D"/>
                </a:solidFill>
                <a:latin typeface="+mn-lt"/>
                <a:ea typeface="+mn-ea"/>
                <a:cs typeface="+mn-cs"/>
              </a:rPr>
              <a:t>	Fax (86 10) </a:t>
            </a:r>
            <a:r>
              <a:rPr lang="fr-FR" sz="1050" dirty="0">
                <a:solidFill>
                  <a:srgbClr val="4D4D4D"/>
                </a:solidFill>
                <a:latin typeface="+mn-lt"/>
                <a:ea typeface="+mn-ea"/>
                <a:cs typeface="+mn-cs"/>
              </a:rPr>
              <a:t>6530-5093</a:t>
            </a:r>
          </a:p>
        </p:txBody>
      </p:sp>
      <p:sp>
        <p:nvSpPr>
          <p:cNvPr id="12" name="TextBox 11"/>
          <p:cNvSpPr txBox="1"/>
          <p:nvPr/>
        </p:nvSpPr>
        <p:spPr>
          <a:xfrm>
            <a:off x="6675438" y="3038475"/>
            <a:ext cx="1770062" cy="1266825"/>
          </a:xfrm>
          <a:prstGeom prst="rect">
            <a:avLst/>
          </a:prstGeom>
          <a:noFill/>
        </p:spPr>
        <p:txBody>
          <a:bodyPr wrap="none">
            <a:spAutoFit/>
          </a:bodyPr>
          <a:lstStyle/>
          <a:p>
            <a:pPr fontAlgn="auto">
              <a:lnSpc>
                <a:spcPts val="1360"/>
              </a:lnSpc>
              <a:spcBef>
                <a:spcPts val="0"/>
              </a:spcBef>
              <a:spcAft>
                <a:spcPts val="0"/>
              </a:spcAft>
              <a:buFont typeface="Wingdings 3" charset="0"/>
              <a:buNone/>
              <a:tabLst>
                <a:tab pos="173038" algn="l"/>
              </a:tabLst>
              <a:defRPr/>
            </a:pPr>
            <a:r>
              <a:rPr lang="en-US" sz="1050" b="1" dirty="0">
                <a:solidFill>
                  <a:srgbClr val="4D4D4D"/>
                </a:solidFill>
                <a:latin typeface="+mn-lt"/>
                <a:ea typeface="+mn-ea"/>
                <a:cs typeface="+mn-cs"/>
              </a:rPr>
              <a:t>PFC Energy, Houston</a:t>
            </a:r>
          </a:p>
          <a:p>
            <a:pPr fontAlgn="auto">
              <a:lnSpc>
                <a:spcPts val="1360"/>
              </a:lnSpc>
              <a:spcBef>
                <a:spcPts val="0"/>
              </a:spcBef>
              <a:spcAft>
                <a:spcPts val="0"/>
              </a:spcAft>
              <a:buFont typeface="Wingdings 3" charset="0"/>
              <a:buNone/>
              <a:tabLst>
                <a:tab pos="173038" algn="l"/>
              </a:tabLst>
              <a:defRPr/>
            </a:pPr>
            <a:r>
              <a:rPr lang="en-US" sz="1050" dirty="0">
                <a:solidFill>
                  <a:srgbClr val="4D4D4D"/>
                </a:solidFill>
                <a:latin typeface="+mn-lt"/>
                <a:ea typeface="+mn-ea"/>
                <a:cs typeface="+mn-cs"/>
              </a:rPr>
              <a:t>2727 Allen Parkway, Suite 1300</a:t>
            </a:r>
          </a:p>
          <a:p>
            <a:pPr fontAlgn="auto">
              <a:lnSpc>
                <a:spcPts val="1360"/>
              </a:lnSpc>
              <a:spcBef>
                <a:spcPts val="0"/>
              </a:spcBef>
              <a:spcAft>
                <a:spcPts val="0"/>
              </a:spcAft>
              <a:buFont typeface="Wingdings 3" charset="0"/>
              <a:buNone/>
              <a:tabLst>
                <a:tab pos="173038" algn="l"/>
              </a:tabLst>
              <a:defRPr/>
            </a:pPr>
            <a:r>
              <a:rPr lang="en-US" sz="1050" dirty="0">
                <a:solidFill>
                  <a:srgbClr val="4D4D4D"/>
                </a:solidFill>
                <a:latin typeface="+mn-lt"/>
                <a:ea typeface="+mn-ea"/>
                <a:cs typeface="+mn-cs"/>
              </a:rPr>
              <a:t>Houston, Texas  77019 ,USA </a:t>
            </a:r>
          </a:p>
          <a:p>
            <a:pPr fontAlgn="auto">
              <a:lnSpc>
                <a:spcPts val="1360"/>
              </a:lnSpc>
              <a:spcBef>
                <a:spcPts val="0"/>
              </a:spcBef>
              <a:spcAft>
                <a:spcPts val="0"/>
              </a:spcAft>
              <a:buFont typeface="Wingdings 3" charset="0"/>
              <a:buNone/>
              <a:tabLst>
                <a:tab pos="173038" algn="l"/>
              </a:tabLst>
              <a:defRPr/>
            </a:pPr>
            <a:r>
              <a:rPr lang="en-US" sz="1050" dirty="0">
                <a:solidFill>
                  <a:srgbClr val="4D4D4D"/>
                </a:solidFill>
                <a:latin typeface="+mn-lt"/>
                <a:ea typeface="+mn-ea"/>
                <a:cs typeface="+mn-cs"/>
              </a:rPr>
              <a:t>Tel (1 713) 622-4447 </a:t>
            </a:r>
          </a:p>
          <a:p>
            <a:pPr fontAlgn="auto">
              <a:lnSpc>
                <a:spcPts val="1360"/>
              </a:lnSpc>
              <a:spcBef>
                <a:spcPts val="0"/>
              </a:spcBef>
              <a:spcAft>
                <a:spcPts val="0"/>
              </a:spcAft>
              <a:buFont typeface="Wingdings 3" charset="0"/>
              <a:buNone/>
              <a:tabLst>
                <a:tab pos="173038" algn="l"/>
              </a:tabLst>
              <a:defRPr/>
            </a:pPr>
            <a:r>
              <a:rPr lang="en-US" sz="1050" dirty="0">
                <a:solidFill>
                  <a:srgbClr val="4D4D4D"/>
                </a:solidFill>
                <a:latin typeface="+mn-lt"/>
                <a:ea typeface="+mn-ea"/>
                <a:cs typeface="+mn-cs"/>
              </a:rPr>
              <a:t>Fax (1 713) 622-4448 </a:t>
            </a:r>
          </a:p>
          <a:p>
            <a:pPr fontAlgn="auto">
              <a:spcBef>
                <a:spcPts val="0"/>
              </a:spcBef>
              <a:spcAft>
                <a:spcPts val="0"/>
              </a:spcAft>
              <a:defRPr/>
            </a:pPr>
            <a:endParaRPr lang="en-US" sz="1800" dirty="0">
              <a:latin typeface="+mn-lt"/>
              <a:ea typeface="+mn-ea"/>
              <a:cs typeface="+mn-cs"/>
            </a:endParaRPr>
          </a:p>
        </p:txBody>
      </p:sp>
      <p:cxnSp>
        <p:nvCxnSpPr>
          <p:cNvPr id="13" name="Straight Connector 15"/>
          <p:cNvCxnSpPr>
            <a:cxnSpLocks noChangeShapeType="1"/>
          </p:cNvCxnSpPr>
          <p:nvPr/>
        </p:nvCxnSpPr>
        <p:spPr bwMode="auto">
          <a:xfrm>
            <a:off x="536575" y="785813"/>
            <a:ext cx="8607425" cy="0"/>
          </a:xfrm>
          <a:prstGeom prst="line">
            <a:avLst/>
          </a:prstGeom>
          <a:noFill/>
          <a:ln w="38100">
            <a:solidFill>
              <a:schemeClr val="accent2"/>
            </a:solidFill>
            <a:round/>
            <a:headEnd/>
            <a:tailEnd/>
          </a:ln>
          <a:effectLst>
            <a:outerShdw dist="23000" dir="5400000" rotWithShape="0">
              <a:srgbClr val="808080">
                <a:alpha val="34998"/>
              </a:srgbClr>
            </a:outerShdw>
          </a:effectLst>
          <a:extLst/>
        </p:spPr>
      </p:cxnSp>
      <p:cxnSp>
        <p:nvCxnSpPr>
          <p:cNvPr id="14" name="Straight Connector 16"/>
          <p:cNvCxnSpPr>
            <a:cxnSpLocks noChangeShapeType="1"/>
          </p:cNvCxnSpPr>
          <p:nvPr/>
        </p:nvCxnSpPr>
        <p:spPr bwMode="auto">
          <a:xfrm flipH="1">
            <a:off x="0" y="785813"/>
            <a:ext cx="406400" cy="0"/>
          </a:xfrm>
          <a:prstGeom prst="line">
            <a:avLst/>
          </a:prstGeom>
          <a:noFill/>
          <a:ln w="38100">
            <a:solidFill>
              <a:schemeClr val="accent1"/>
            </a:solidFill>
            <a:round/>
            <a:headEnd/>
            <a:tailEnd/>
          </a:ln>
          <a:effectLst>
            <a:outerShdw dist="20000" dir="5400000" rotWithShape="0">
              <a:srgbClr val="808080">
                <a:alpha val="37999"/>
              </a:srgbClr>
            </a:outerShdw>
          </a:effectLst>
          <a:extLst/>
        </p:spPr>
      </p:cxnSp>
      <p:sp>
        <p:nvSpPr>
          <p:cNvPr id="23" name="Title 1"/>
          <p:cNvSpPr>
            <a:spLocks noGrp="1"/>
          </p:cNvSpPr>
          <p:nvPr>
            <p:ph type="title"/>
          </p:nvPr>
        </p:nvSpPr>
        <p:spPr>
          <a:xfrm>
            <a:off x="457200" y="0"/>
            <a:ext cx="8229600" cy="733266"/>
          </a:xfrm>
          <a:prstGeom prst="rect">
            <a:avLst/>
          </a:prstGeom>
        </p:spPr>
        <p:txBody>
          <a:bodyPr anchor="ctr" anchorCtr="0">
            <a:normAutofit/>
          </a:bodyPr>
          <a:lstStyle>
            <a:lvl1pPr marL="0" marR="0" indent="0" algn="l" defTabSz="457200" rtl="0" eaLnBrk="1" fontAlgn="base" latinLnBrk="0" hangingPunct="1">
              <a:lnSpc>
                <a:spcPct val="100000"/>
              </a:lnSpc>
              <a:spcBef>
                <a:spcPct val="0"/>
              </a:spcBef>
              <a:spcAft>
                <a:spcPct val="0"/>
              </a:spcAft>
              <a:buClrTx/>
              <a:buSzTx/>
              <a:buFontTx/>
              <a:buNone/>
              <a:tabLst/>
              <a:defRPr sz="2400">
                <a:solidFill>
                  <a:schemeClr val="bg1"/>
                </a:solidFill>
              </a:defRPr>
            </a:lvl1pPr>
          </a:lstStyle>
          <a:p>
            <a:r>
              <a:rPr lang="en-US" smtClean="0"/>
              <a:t>Click to edit Master title style</a:t>
            </a:r>
            <a:endParaRPr lang="en-US" dirty="0"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Picture 1" descr="Global Map_Office Locations_06.11_large dots_Final.png"/>
          <p:cNvPicPr>
            <a:picLocks noChangeAspect="1"/>
          </p:cNvPicPr>
          <p:nvPr/>
        </p:nvPicPr>
        <p:blipFill>
          <a:blip r:embed="rId2"/>
          <a:srcRect/>
          <a:stretch>
            <a:fillRect/>
          </a:stretch>
        </p:blipFill>
        <p:spPr bwMode="auto">
          <a:xfrm>
            <a:off x="0" y="815975"/>
            <a:ext cx="9144000" cy="5243513"/>
          </a:xfrm>
          <a:prstGeom prst="rect">
            <a:avLst/>
          </a:prstGeom>
          <a:noFill/>
          <a:ln w="9525">
            <a:noFill/>
            <a:miter lim="800000"/>
            <a:headEnd/>
            <a:tailEnd/>
          </a:ln>
        </p:spPr>
      </p:pic>
      <p:sp>
        <p:nvSpPr>
          <p:cNvPr id="4" name="Rectangle 3"/>
          <p:cNvSpPr/>
          <p:nvPr/>
        </p:nvSpPr>
        <p:spPr>
          <a:xfrm>
            <a:off x="0" y="0"/>
            <a:ext cx="9144000" cy="733266"/>
          </a:xfrm>
          <a:prstGeom prst="rect">
            <a:avLst/>
          </a:prstGeom>
          <a:gradFill flip="none" rotWithShape="1">
            <a:gsLst>
              <a:gs pos="0">
                <a:schemeClr val="accent5"/>
              </a:gs>
              <a:gs pos="100000">
                <a:schemeClr val="accent3"/>
              </a:gs>
            </a:gsLst>
            <a:lin ang="5640000" scaled="0"/>
            <a:tileRect/>
          </a:gradFill>
          <a:ln>
            <a:noFill/>
          </a:ln>
          <a:effectLst>
            <a:outerShdw blurRad="50800" dist="38100" dir="5400000" algn="t" rotWithShape="0">
              <a:prstClr val="black">
                <a:alpha val="40000"/>
              </a:prstClr>
            </a:outerShdw>
          </a:effectLst>
          <a:scene3d>
            <a:camera prst="orthographicFront"/>
            <a:lightRig rig="threePt" dir="t"/>
          </a:scene3d>
          <a:sp3d>
            <a:extrusionClr>
              <a:schemeClr val="accent5"/>
            </a:extrusion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accent5"/>
              </a:solidFill>
            </a:endParaRPr>
          </a:p>
        </p:txBody>
      </p:sp>
      <p:sp>
        <p:nvSpPr>
          <p:cNvPr id="5" name="TextBox 4"/>
          <p:cNvSpPr txBox="1">
            <a:spLocks noChangeArrowheads="1"/>
          </p:cNvSpPr>
          <p:nvPr/>
        </p:nvSpPr>
        <p:spPr bwMode="auto">
          <a:xfrm>
            <a:off x="4846638" y="6008688"/>
            <a:ext cx="184150" cy="369887"/>
          </a:xfrm>
          <a:prstGeom prst="rect">
            <a:avLst/>
          </a:prstGeom>
          <a:noFill/>
          <a:ln>
            <a:noFill/>
          </a:ln>
          <a:extLst/>
        </p:spPr>
        <p:txBody>
          <a:bodyPr wrap="none">
            <a:spAutoFit/>
          </a:bodyPr>
          <a:lstStyle>
            <a:lvl1pPr>
              <a:defRPr>
                <a:solidFill>
                  <a:schemeClr val="tx1"/>
                </a:solidFill>
                <a:latin typeface="Arial Narrow" charset="0"/>
                <a:ea typeface="ＭＳ Ｐゴシック" charset="0"/>
                <a:cs typeface="ＭＳ Ｐゴシック" charset="0"/>
              </a:defRPr>
            </a:lvl1pPr>
            <a:lvl2pPr marL="742950" indent="-285750">
              <a:defRPr>
                <a:solidFill>
                  <a:schemeClr val="tx1"/>
                </a:solidFill>
                <a:latin typeface="Arial Narrow" charset="0"/>
                <a:ea typeface="ＭＳ Ｐゴシック" charset="0"/>
              </a:defRPr>
            </a:lvl2pPr>
            <a:lvl3pPr marL="1143000" indent="-228600">
              <a:defRPr>
                <a:solidFill>
                  <a:schemeClr val="tx1"/>
                </a:solidFill>
                <a:latin typeface="Arial Narrow" charset="0"/>
                <a:ea typeface="ＭＳ Ｐゴシック" charset="0"/>
              </a:defRPr>
            </a:lvl3pPr>
            <a:lvl4pPr marL="1600200" indent="-228600">
              <a:defRPr>
                <a:solidFill>
                  <a:schemeClr val="tx1"/>
                </a:solidFill>
                <a:latin typeface="Arial Narrow" charset="0"/>
                <a:ea typeface="ＭＳ Ｐゴシック" charset="0"/>
              </a:defRPr>
            </a:lvl4pPr>
            <a:lvl5pPr marL="2057400" indent="-228600">
              <a:defRPr>
                <a:solidFill>
                  <a:schemeClr val="tx1"/>
                </a:solidFill>
                <a:latin typeface="Arial Narrow" charset="0"/>
                <a:ea typeface="ＭＳ Ｐゴシック" charset="0"/>
              </a:defRPr>
            </a:lvl5pPr>
            <a:lvl6pPr marL="2514600" indent="-228600" fontAlgn="base">
              <a:spcBef>
                <a:spcPct val="0"/>
              </a:spcBef>
              <a:spcAft>
                <a:spcPct val="0"/>
              </a:spcAft>
              <a:defRPr>
                <a:solidFill>
                  <a:schemeClr val="tx1"/>
                </a:solidFill>
                <a:latin typeface="Arial Narrow" charset="0"/>
                <a:ea typeface="ＭＳ Ｐゴシック" charset="0"/>
              </a:defRPr>
            </a:lvl6pPr>
            <a:lvl7pPr marL="2971800" indent="-228600" fontAlgn="base">
              <a:spcBef>
                <a:spcPct val="0"/>
              </a:spcBef>
              <a:spcAft>
                <a:spcPct val="0"/>
              </a:spcAft>
              <a:defRPr>
                <a:solidFill>
                  <a:schemeClr val="tx1"/>
                </a:solidFill>
                <a:latin typeface="Arial Narrow" charset="0"/>
                <a:ea typeface="ＭＳ Ｐゴシック" charset="0"/>
              </a:defRPr>
            </a:lvl7pPr>
            <a:lvl8pPr marL="3429000" indent="-228600" fontAlgn="base">
              <a:spcBef>
                <a:spcPct val="0"/>
              </a:spcBef>
              <a:spcAft>
                <a:spcPct val="0"/>
              </a:spcAft>
              <a:defRPr>
                <a:solidFill>
                  <a:schemeClr val="tx1"/>
                </a:solidFill>
                <a:latin typeface="Arial Narrow" charset="0"/>
                <a:ea typeface="ＭＳ Ｐゴシック" charset="0"/>
              </a:defRPr>
            </a:lvl8pPr>
            <a:lvl9pPr marL="3886200" indent="-228600" fontAlgn="base">
              <a:spcBef>
                <a:spcPct val="0"/>
              </a:spcBef>
              <a:spcAft>
                <a:spcPct val="0"/>
              </a:spcAft>
              <a:defRPr>
                <a:solidFill>
                  <a:schemeClr val="tx1"/>
                </a:solidFill>
                <a:latin typeface="Arial Narrow" charset="0"/>
                <a:ea typeface="ＭＳ Ｐゴシック" charset="0"/>
              </a:defRPr>
            </a:lvl9pPr>
          </a:lstStyle>
          <a:p>
            <a:pPr>
              <a:defRPr/>
            </a:pPr>
            <a:endParaRPr lang="en-US" sz="1800" dirty="0" smtClean="0"/>
          </a:p>
        </p:txBody>
      </p:sp>
      <p:cxnSp>
        <p:nvCxnSpPr>
          <p:cNvPr id="6" name="Straight Connector 15"/>
          <p:cNvCxnSpPr>
            <a:cxnSpLocks noChangeShapeType="1"/>
          </p:cNvCxnSpPr>
          <p:nvPr/>
        </p:nvCxnSpPr>
        <p:spPr bwMode="auto">
          <a:xfrm>
            <a:off x="536575" y="785813"/>
            <a:ext cx="8607425" cy="0"/>
          </a:xfrm>
          <a:prstGeom prst="line">
            <a:avLst/>
          </a:prstGeom>
          <a:noFill/>
          <a:ln w="38100">
            <a:solidFill>
              <a:schemeClr val="accent2"/>
            </a:solidFill>
            <a:round/>
            <a:headEnd/>
            <a:tailEnd/>
          </a:ln>
          <a:effectLst>
            <a:outerShdw dist="23000" dir="5400000" rotWithShape="0">
              <a:srgbClr val="808080">
                <a:alpha val="34998"/>
              </a:srgbClr>
            </a:outerShdw>
          </a:effectLst>
          <a:extLst/>
        </p:spPr>
      </p:cxnSp>
      <p:cxnSp>
        <p:nvCxnSpPr>
          <p:cNvPr id="7" name="Straight Connector 16"/>
          <p:cNvCxnSpPr>
            <a:cxnSpLocks noChangeShapeType="1"/>
          </p:cNvCxnSpPr>
          <p:nvPr/>
        </p:nvCxnSpPr>
        <p:spPr bwMode="auto">
          <a:xfrm flipH="1">
            <a:off x="0" y="785813"/>
            <a:ext cx="406400" cy="0"/>
          </a:xfrm>
          <a:prstGeom prst="line">
            <a:avLst/>
          </a:prstGeom>
          <a:noFill/>
          <a:ln w="38100">
            <a:solidFill>
              <a:schemeClr val="accent1"/>
            </a:solidFill>
            <a:round/>
            <a:headEnd/>
            <a:tailEnd/>
          </a:ln>
          <a:effectLst>
            <a:outerShdw dist="20000" dir="5400000" rotWithShape="0">
              <a:srgbClr val="808080">
                <a:alpha val="37999"/>
              </a:srgbClr>
            </a:outerShdw>
          </a:effectLst>
          <a:extLst/>
        </p:spPr>
      </p:cxnSp>
      <p:sp>
        <p:nvSpPr>
          <p:cNvPr id="8" name="Rectangle 7"/>
          <p:cNvSpPr>
            <a:spLocks noChangeArrowheads="1"/>
          </p:cNvSpPr>
          <p:nvPr/>
        </p:nvSpPr>
        <p:spPr bwMode="auto">
          <a:xfrm>
            <a:off x="0" y="4922838"/>
            <a:ext cx="9144000" cy="1455737"/>
          </a:xfrm>
          <a:prstGeom prst="rect">
            <a:avLst/>
          </a:prstGeom>
          <a:solidFill>
            <a:schemeClr val="bg1">
              <a:alpha val="47842"/>
            </a:schemeClr>
          </a:solidFill>
          <a:ln>
            <a:noFill/>
          </a:ln>
          <a:effectLst>
            <a:outerShdw dist="23000" dir="5400000" rotWithShape="0">
              <a:srgbClr val="808080">
                <a:alpha val="34998"/>
              </a:srgbClr>
            </a:outerShdw>
          </a:effectLst>
          <a:extLst/>
        </p:spPr>
        <p:txBody>
          <a:bodyPr anchor="ctr"/>
          <a:lstStyle/>
          <a:p>
            <a:pPr algn="ctr">
              <a:defRPr/>
            </a:pPr>
            <a:endParaRPr lang="en-US" dirty="0">
              <a:solidFill>
                <a:srgbClr val="FFFFFF"/>
              </a:solidFill>
              <a:latin typeface="Arial Narrow" charset="0"/>
              <a:ea typeface="MS PGothic" charset="0"/>
              <a:cs typeface="MS PGothic" charset="0"/>
            </a:endParaRPr>
          </a:p>
        </p:txBody>
      </p:sp>
      <p:sp>
        <p:nvSpPr>
          <p:cNvPr id="9" name="TextBox 8"/>
          <p:cNvSpPr txBox="1">
            <a:spLocks noChangeArrowheads="1"/>
          </p:cNvSpPr>
          <p:nvPr/>
        </p:nvSpPr>
        <p:spPr bwMode="auto">
          <a:xfrm>
            <a:off x="685800" y="4922838"/>
            <a:ext cx="7762875" cy="1204912"/>
          </a:xfrm>
          <a:prstGeom prst="rect">
            <a:avLst/>
          </a:prstGeom>
          <a:noFill/>
          <a:ln>
            <a:noFill/>
          </a:ln>
          <a:extLst/>
        </p:spPr>
        <p:txBody>
          <a:bodyPr wrap="square">
            <a:spAutoFit/>
          </a:bodyPr>
          <a:lstStyle>
            <a:lvl1pPr>
              <a:defRPr>
                <a:solidFill>
                  <a:schemeClr val="tx1"/>
                </a:solidFill>
                <a:latin typeface="Arial Narrow" charset="0"/>
                <a:ea typeface="ＭＳ Ｐゴシック" charset="0"/>
                <a:cs typeface="ＭＳ Ｐゴシック" charset="0"/>
              </a:defRPr>
            </a:lvl1pPr>
            <a:lvl2pPr marL="742950" indent="-285750">
              <a:defRPr>
                <a:solidFill>
                  <a:schemeClr val="tx1"/>
                </a:solidFill>
                <a:latin typeface="Arial Narrow" charset="0"/>
                <a:ea typeface="ＭＳ Ｐゴシック" charset="0"/>
              </a:defRPr>
            </a:lvl2pPr>
            <a:lvl3pPr marL="1143000" indent="-228600">
              <a:defRPr>
                <a:solidFill>
                  <a:schemeClr val="tx1"/>
                </a:solidFill>
                <a:latin typeface="Arial Narrow" charset="0"/>
                <a:ea typeface="ＭＳ Ｐゴシック" charset="0"/>
              </a:defRPr>
            </a:lvl3pPr>
            <a:lvl4pPr marL="1600200" indent="-228600">
              <a:defRPr>
                <a:solidFill>
                  <a:schemeClr val="tx1"/>
                </a:solidFill>
                <a:latin typeface="Arial Narrow" charset="0"/>
                <a:ea typeface="ＭＳ Ｐゴシック" charset="0"/>
              </a:defRPr>
            </a:lvl4pPr>
            <a:lvl5pPr marL="2057400" indent="-228600">
              <a:defRPr>
                <a:solidFill>
                  <a:schemeClr val="tx1"/>
                </a:solidFill>
                <a:latin typeface="Arial Narrow" charset="0"/>
                <a:ea typeface="ＭＳ Ｐゴシック" charset="0"/>
              </a:defRPr>
            </a:lvl5pPr>
            <a:lvl6pPr marL="2514600" indent="-228600" fontAlgn="base">
              <a:spcBef>
                <a:spcPct val="0"/>
              </a:spcBef>
              <a:spcAft>
                <a:spcPct val="0"/>
              </a:spcAft>
              <a:defRPr>
                <a:solidFill>
                  <a:schemeClr val="tx1"/>
                </a:solidFill>
                <a:latin typeface="Arial Narrow" charset="0"/>
                <a:ea typeface="ＭＳ Ｐゴシック" charset="0"/>
              </a:defRPr>
            </a:lvl6pPr>
            <a:lvl7pPr marL="2971800" indent="-228600" fontAlgn="base">
              <a:spcBef>
                <a:spcPct val="0"/>
              </a:spcBef>
              <a:spcAft>
                <a:spcPct val="0"/>
              </a:spcAft>
              <a:defRPr>
                <a:solidFill>
                  <a:schemeClr val="tx1"/>
                </a:solidFill>
                <a:latin typeface="Arial Narrow" charset="0"/>
                <a:ea typeface="ＭＳ Ｐゴシック" charset="0"/>
              </a:defRPr>
            </a:lvl7pPr>
            <a:lvl8pPr marL="3429000" indent="-228600" fontAlgn="base">
              <a:spcBef>
                <a:spcPct val="0"/>
              </a:spcBef>
              <a:spcAft>
                <a:spcPct val="0"/>
              </a:spcAft>
              <a:defRPr>
                <a:solidFill>
                  <a:schemeClr val="tx1"/>
                </a:solidFill>
                <a:latin typeface="Arial Narrow" charset="0"/>
                <a:ea typeface="ＭＳ Ｐゴシック" charset="0"/>
              </a:defRPr>
            </a:lvl8pPr>
            <a:lvl9pPr marL="3886200" indent="-228600" fontAlgn="base">
              <a:spcBef>
                <a:spcPct val="0"/>
              </a:spcBef>
              <a:spcAft>
                <a:spcPct val="0"/>
              </a:spcAft>
              <a:defRPr>
                <a:solidFill>
                  <a:schemeClr val="tx1"/>
                </a:solidFill>
                <a:latin typeface="Arial Narrow" charset="0"/>
                <a:ea typeface="ＭＳ Ｐゴシック" charset="0"/>
              </a:defRPr>
            </a:lvl9pPr>
          </a:lstStyle>
          <a:p>
            <a:pPr>
              <a:defRPr/>
            </a:pPr>
            <a:r>
              <a:rPr lang="en-US" sz="1400" b="1" dirty="0" smtClean="0">
                <a:solidFill>
                  <a:schemeClr val="accent1"/>
                </a:solidFill>
              </a:rPr>
              <a:t>PFC Energy consultants are present in the following locations:</a:t>
            </a:r>
          </a:p>
          <a:p>
            <a:pPr algn="ctr">
              <a:lnSpc>
                <a:spcPct val="150000"/>
              </a:lnSpc>
              <a:spcBef>
                <a:spcPct val="60000"/>
              </a:spcBef>
              <a:defRPr/>
            </a:pPr>
            <a:r>
              <a:rPr lang="en-US" sz="1600" b="1" dirty="0" smtClean="0">
                <a:solidFill>
                  <a:srgbClr val="454645"/>
                </a:solidFill>
                <a:sym typeface="Wingdings 3" charset="0"/>
              </a:rPr>
              <a:t>Beijing</a:t>
            </a:r>
            <a:r>
              <a:rPr lang="en-US" sz="1600" dirty="0" smtClean="0">
                <a:solidFill>
                  <a:srgbClr val="454645"/>
                </a:solidFill>
              </a:rPr>
              <a:t>  |  Brussels  |  Delhi  |  Ho Chi Minh City  |  </a:t>
            </a:r>
            <a:r>
              <a:rPr lang="en-US" sz="1600" b="1" dirty="0" smtClean="0">
                <a:solidFill>
                  <a:srgbClr val="454645"/>
                </a:solidFill>
                <a:sym typeface="Wingdings 3" charset="0"/>
              </a:rPr>
              <a:t>Houston  </a:t>
            </a:r>
            <a:r>
              <a:rPr lang="en-US" sz="1600" dirty="0" smtClean="0">
                <a:solidFill>
                  <a:srgbClr val="454645"/>
                </a:solidFill>
                <a:sym typeface="Wingdings 3" charset="0"/>
              </a:rPr>
              <a:t>| </a:t>
            </a:r>
            <a:r>
              <a:rPr lang="en-US" sz="1600" b="1" dirty="0" smtClean="0">
                <a:solidFill>
                  <a:srgbClr val="454645"/>
                </a:solidFill>
                <a:sym typeface="Wingdings 3" charset="0"/>
              </a:rPr>
              <a:t> Kuala Lumpur</a:t>
            </a:r>
            <a:r>
              <a:rPr lang="en-US" sz="1600" dirty="0" smtClean="0">
                <a:solidFill>
                  <a:srgbClr val="454645"/>
                </a:solidFill>
                <a:sym typeface="Wingdings 3" charset="0"/>
              </a:rPr>
              <a:t>  |  </a:t>
            </a:r>
            <a:r>
              <a:rPr lang="en-US" sz="1600" dirty="0" smtClean="0">
                <a:solidFill>
                  <a:srgbClr val="454645"/>
                </a:solidFill>
              </a:rPr>
              <a:t>London  |  Mumbai  |  New York  |  </a:t>
            </a:r>
            <a:r>
              <a:rPr lang="en-US" sz="1600" b="1" dirty="0" smtClean="0">
                <a:solidFill>
                  <a:srgbClr val="454645"/>
                </a:solidFill>
                <a:sym typeface="Wingdings 3" charset="0"/>
              </a:rPr>
              <a:t>Paris  </a:t>
            </a:r>
            <a:r>
              <a:rPr lang="en-US" sz="1600" dirty="0" smtClean="0">
                <a:solidFill>
                  <a:srgbClr val="454645"/>
                </a:solidFill>
                <a:sym typeface="Wingdings 3" charset="0"/>
              </a:rPr>
              <a:t>|  </a:t>
            </a:r>
            <a:r>
              <a:rPr lang="en-US" sz="1600" b="1" dirty="0" smtClean="0">
                <a:solidFill>
                  <a:srgbClr val="454645"/>
                </a:solidFill>
                <a:sym typeface="Wingdings 3" charset="0"/>
              </a:rPr>
              <a:t>Singapore</a:t>
            </a:r>
            <a:r>
              <a:rPr lang="en-US" sz="1600" dirty="0" smtClean="0">
                <a:solidFill>
                  <a:srgbClr val="454645"/>
                </a:solidFill>
                <a:sym typeface="Wingdings 3" charset="0"/>
              </a:rPr>
              <a:t>  |</a:t>
            </a:r>
            <a:r>
              <a:rPr lang="en-US" sz="1600" b="1" dirty="0" smtClean="0">
                <a:solidFill>
                  <a:srgbClr val="454645"/>
                </a:solidFill>
                <a:sym typeface="Wingdings 3" charset="0"/>
              </a:rPr>
              <a:t>  </a:t>
            </a:r>
            <a:r>
              <a:rPr lang="en-US" sz="1600" dirty="0" smtClean="0">
                <a:solidFill>
                  <a:srgbClr val="454645"/>
                </a:solidFill>
                <a:sym typeface="Wingdings 3" charset="0"/>
              </a:rPr>
              <a:t>Vancouver  |  </a:t>
            </a:r>
            <a:r>
              <a:rPr lang="en-US" sz="1600" b="1" dirty="0" smtClean="0">
                <a:solidFill>
                  <a:srgbClr val="454645"/>
                </a:solidFill>
                <a:sym typeface="Wingdings 3" charset="0"/>
              </a:rPr>
              <a:t>Washington, DC</a:t>
            </a:r>
            <a:r>
              <a:rPr lang="en-US" sz="1600" dirty="0" smtClean="0">
                <a:solidFill>
                  <a:srgbClr val="4D4D4D"/>
                </a:solidFill>
                <a:sym typeface="Wingdings 3" charset="0"/>
              </a:rPr>
              <a:t>	</a:t>
            </a:r>
            <a:endParaRPr lang="en-US" sz="1600" dirty="0" smtClean="0"/>
          </a:p>
        </p:txBody>
      </p:sp>
      <p:sp>
        <p:nvSpPr>
          <p:cNvPr id="10" name="Rectangle 15"/>
          <p:cNvSpPr>
            <a:spLocks noChangeArrowheads="1"/>
          </p:cNvSpPr>
          <p:nvPr/>
        </p:nvSpPr>
        <p:spPr bwMode="auto">
          <a:xfrm>
            <a:off x="6951663" y="6111875"/>
            <a:ext cx="1892300" cy="230188"/>
          </a:xfrm>
          <a:prstGeom prst="rect">
            <a:avLst/>
          </a:prstGeom>
          <a:noFill/>
          <a:ln>
            <a:noFill/>
          </a:ln>
          <a:extLst/>
        </p:spPr>
        <p:txBody>
          <a:bodyPr wrap="none">
            <a:spAutoFit/>
          </a:bodyPr>
          <a:lstStyle/>
          <a:p>
            <a:pPr>
              <a:spcBef>
                <a:spcPct val="180000"/>
              </a:spcBef>
              <a:spcAft>
                <a:spcPct val="50000"/>
              </a:spcAft>
              <a:tabLst>
                <a:tab pos="265113" algn="l"/>
              </a:tabLst>
              <a:defRPr/>
            </a:pPr>
            <a:r>
              <a:rPr lang="en-US" sz="900" i="1" dirty="0">
                <a:solidFill>
                  <a:schemeClr val="tx2"/>
                </a:solidFill>
                <a:latin typeface="Arial Narrow" charset="0"/>
                <a:ea typeface="MS PGothic" charset="0"/>
                <a:cs typeface="MS PGothic" charset="0"/>
              </a:rPr>
              <a:t>Main regional offices are shown as bold.</a:t>
            </a:r>
          </a:p>
        </p:txBody>
      </p:sp>
      <p:sp>
        <p:nvSpPr>
          <p:cNvPr id="11" name="Rectangle 14"/>
          <p:cNvSpPr>
            <a:spLocks noChangeArrowheads="1"/>
          </p:cNvSpPr>
          <p:nvPr/>
        </p:nvSpPr>
        <p:spPr bwMode="auto">
          <a:xfrm>
            <a:off x="395288" y="6111875"/>
            <a:ext cx="4391025" cy="230188"/>
          </a:xfrm>
          <a:prstGeom prst="rect">
            <a:avLst/>
          </a:prstGeom>
          <a:noFill/>
          <a:ln>
            <a:noFill/>
          </a:ln>
          <a:extLst/>
        </p:spPr>
        <p:txBody>
          <a:bodyPr>
            <a:spAutoFit/>
          </a:bodyPr>
          <a:lstStyle/>
          <a:p>
            <a:pPr>
              <a:spcBef>
                <a:spcPct val="30000"/>
              </a:spcBef>
              <a:tabLst>
                <a:tab pos="265113" algn="l"/>
              </a:tabLst>
              <a:defRPr/>
            </a:pPr>
            <a:r>
              <a:rPr lang="en-US" sz="900" b="1" dirty="0">
                <a:solidFill>
                  <a:srgbClr val="1B82CE"/>
                </a:solidFill>
                <a:latin typeface="Arial Narrow" charset="0"/>
                <a:ea typeface="MS PGothic" charset="0"/>
                <a:cs typeface="MS PGothic" charset="0"/>
              </a:rPr>
              <a:t>www.pfcenergy.com  |  info@pfcenergy.com</a:t>
            </a:r>
          </a:p>
        </p:txBody>
      </p:sp>
      <p:sp>
        <p:nvSpPr>
          <p:cNvPr id="19" name="Title 1"/>
          <p:cNvSpPr>
            <a:spLocks noGrp="1"/>
          </p:cNvSpPr>
          <p:nvPr>
            <p:ph type="title"/>
          </p:nvPr>
        </p:nvSpPr>
        <p:spPr>
          <a:xfrm>
            <a:off x="457200" y="0"/>
            <a:ext cx="8229600" cy="733266"/>
          </a:xfrm>
          <a:prstGeom prst="rect">
            <a:avLst/>
          </a:prstGeom>
        </p:spPr>
        <p:txBody>
          <a:bodyPr anchor="ctr" anchorCtr="0">
            <a:normAutofit/>
          </a:bodyPr>
          <a:lstStyle>
            <a:lvl1pPr algn="l">
              <a:defRPr sz="2400">
                <a:solidFill>
                  <a:schemeClr val="bg1"/>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4" descr="PFC Energy_50.png"/>
          <p:cNvPicPr>
            <a:picLocks noChangeAspect="1"/>
          </p:cNvPicPr>
          <p:nvPr/>
        </p:nvPicPr>
        <p:blipFill>
          <a:blip r:embed="rId18"/>
          <a:srcRect/>
          <a:stretch>
            <a:fillRect/>
          </a:stretch>
        </p:blipFill>
        <p:spPr bwMode="auto">
          <a:xfrm>
            <a:off x="7388225" y="6488113"/>
            <a:ext cx="1316038" cy="254000"/>
          </a:xfrm>
          <a:prstGeom prst="rect">
            <a:avLst/>
          </a:prstGeom>
          <a:noFill/>
          <a:ln w="9525">
            <a:noFill/>
            <a:miter lim="800000"/>
            <a:headEnd/>
            <a:tailEnd/>
          </a:ln>
        </p:spPr>
      </p:pic>
      <p:sp>
        <p:nvSpPr>
          <p:cNvPr id="1027" name="Text Box 6"/>
          <p:cNvSpPr txBox="1">
            <a:spLocks noChangeArrowheads="1"/>
          </p:cNvSpPr>
          <p:nvPr/>
        </p:nvSpPr>
        <p:spPr bwMode="auto">
          <a:xfrm>
            <a:off x="469900" y="6513513"/>
            <a:ext cx="6794500" cy="230187"/>
          </a:xfrm>
          <a:prstGeom prst="rect">
            <a:avLst/>
          </a:prstGeom>
          <a:noFill/>
          <a:ln>
            <a:noFill/>
          </a:ln>
          <a:extLst/>
        </p:spPr>
        <p:txBody>
          <a:bodyPr lIns="0" rIns="0">
            <a:spAutoFit/>
          </a:bodyPr>
          <a:lstStyle>
            <a:lvl1pPr eaLnBrk="0" hangingPunct="0">
              <a:defRPr sz="2400">
                <a:solidFill>
                  <a:schemeClr val="tx1"/>
                </a:solidFill>
                <a:latin typeface="Arial Narrow" charset="0"/>
                <a:ea typeface="MS PGothic" charset="0"/>
                <a:cs typeface="MS PGothic" charset="0"/>
              </a:defRPr>
            </a:lvl1pPr>
            <a:lvl2pPr marL="742950" indent="-285750" eaLnBrk="0" hangingPunct="0">
              <a:defRPr sz="2400">
                <a:solidFill>
                  <a:schemeClr val="tx1"/>
                </a:solidFill>
                <a:latin typeface="Arial Narrow" charset="0"/>
                <a:ea typeface="MS PGothic" charset="0"/>
                <a:cs typeface="MS PGothic" charset="0"/>
              </a:defRPr>
            </a:lvl2pPr>
            <a:lvl3pPr marL="1143000" indent="-228600" eaLnBrk="0" hangingPunct="0">
              <a:defRPr sz="2400">
                <a:solidFill>
                  <a:schemeClr val="tx1"/>
                </a:solidFill>
                <a:latin typeface="Arial Narrow" charset="0"/>
                <a:ea typeface="MS PGothic" charset="0"/>
                <a:cs typeface="MS PGothic" charset="0"/>
              </a:defRPr>
            </a:lvl3pPr>
            <a:lvl4pPr marL="1600200" indent="-228600" eaLnBrk="0" hangingPunct="0">
              <a:defRPr sz="2400">
                <a:solidFill>
                  <a:schemeClr val="tx1"/>
                </a:solidFill>
                <a:latin typeface="Arial Narrow" charset="0"/>
                <a:ea typeface="MS PGothic" charset="0"/>
                <a:cs typeface="MS PGothic" charset="0"/>
              </a:defRPr>
            </a:lvl4pPr>
            <a:lvl5pPr marL="2057400" indent="-228600" eaLnBrk="0" hangingPunct="0">
              <a:defRPr sz="2400">
                <a:solidFill>
                  <a:schemeClr val="tx1"/>
                </a:solidFill>
                <a:latin typeface="Arial Narrow"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Narrow"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Narrow"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Narrow"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Narrow" charset="0"/>
                <a:ea typeface="MS PGothic" charset="0"/>
                <a:cs typeface="MS PGothic" charset="0"/>
              </a:defRPr>
            </a:lvl9pPr>
          </a:lstStyle>
          <a:p>
            <a:pPr>
              <a:spcBef>
                <a:spcPct val="50000"/>
              </a:spcBef>
              <a:defRPr/>
            </a:pPr>
            <a:r>
              <a:rPr lang="en-US" sz="900" dirty="0" smtClean="0">
                <a:solidFill>
                  <a:srgbClr val="777777"/>
                </a:solidFill>
                <a:latin typeface="Arial" charset="0"/>
                <a:cs typeface="Arial" charset="0"/>
              </a:rPr>
              <a:t>Alaska Upstream Discussion Slides  |  © PFC Energy 2011  |  Page </a:t>
            </a:r>
            <a:fld id="{43F7A453-1046-4D3E-8B2E-7B7B6DF6EDBE}" type="slidenum">
              <a:rPr lang="en-US" sz="900" smtClean="0">
                <a:solidFill>
                  <a:srgbClr val="777777"/>
                </a:solidFill>
                <a:latin typeface="Arial" charset="0"/>
                <a:cs typeface="Arial" charset="0"/>
              </a:rPr>
              <a:pPr>
                <a:spcBef>
                  <a:spcPct val="50000"/>
                </a:spcBef>
                <a:defRPr/>
              </a:pPr>
              <a:t>‹#›</a:t>
            </a:fld>
            <a:r>
              <a:rPr lang="en-US" sz="900" dirty="0" smtClean="0">
                <a:solidFill>
                  <a:srgbClr val="777777"/>
                </a:solidFill>
                <a:latin typeface="Arial" charset="0"/>
                <a:cs typeface="Arial" charset="0"/>
              </a:rPr>
              <a:t> |  </a:t>
            </a:r>
            <a:fld id="{0DAD91C3-07EA-DE48-BA8C-DDC7282517C3}" type="datetime4">
              <a:rPr lang="en-US" sz="900" smtClean="0">
                <a:solidFill>
                  <a:srgbClr val="777777"/>
                </a:solidFill>
                <a:latin typeface="Arial" charset="0"/>
                <a:cs typeface="Arial" charset="0"/>
              </a:rPr>
              <a:pPr>
                <a:spcBef>
                  <a:spcPct val="50000"/>
                </a:spcBef>
                <a:defRPr/>
              </a:pPr>
              <a:t>February 5, 2013</a:t>
            </a:fld>
            <a:endParaRPr lang="en-US" sz="900" dirty="0" smtClean="0">
              <a:solidFill>
                <a:srgbClr val="777777"/>
              </a:solidFill>
              <a:latin typeface="Times New Roman" charset="0"/>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86" r:id="rId12"/>
    <p:sldLayoutId id="2147483698" r:id="rId13"/>
    <p:sldLayoutId id="2147483699" r:id="rId14"/>
    <p:sldLayoutId id="2147483701" r:id="rId15"/>
    <p:sldLayoutId id="2147483702" r:id="rId16"/>
  </p:sldLayoutIdLst>
  <p:hf sldNum="0" hdr="0" ftr="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pitchFamily="34" charset="-128"/>
        </a:defRPr>
      </a:lvl1pPr>
      <a:lvl2pPr algn="ctr" defTabSz="457200" rtl="0" eaLnBrk="0" fontAlgn="base" hangingPunct="0">
        <a:spcBef>
          <a:spcPct val="0"/>
        </a:spcBef>
        <a:spcAft>
          <a:spcPct val="0"/>
        </a:spcAft>
        <a:defRPr sz="4400">
          <a:solidFill>
            <a:schemeClr val="tx1"/>
          </a:solidFill>
          <a:latin typeface="Arial" charset="0"/>
          <a:ea typeface="MS PGothic" pitchFamily="34" charset="-128"/>
          <a:cs typeface="MS PGothic" pitchFamily="34" charset="-128"/>
        </a:defRPr>
      </a:lvl2pPr>
      <a:lvl3pPr algn="ctr" defTabSz="457200" rtl="0" eaLnBrk="0" fontAlgn="base" hangingPunct="0">
        <a:spcBef>
          <a:spcPct val="0"/>
        </a:spcBef>
        <a:spcAft>
          <a:spcPct val="0"/>
        </a:spcAft>
        <a:defRPr sz="4400">
          <a:solidFill>
            <a:schemeClr val="tx1"/>
          </a:solidFill>
          <a:latin typeface="Arial" charset="0"/>
          <a:ea typeface="MS PGothic" pitchFamily="34" charset="-128"/>
          <a:cs typeface="MS PGothic" pitchFamily="34" charset="-128"/>
        </a:defRPr>
      </a:lvl3pPr>
      <a:lvl4pPr algn="ctr" defTabSz="457200" rtl="0" eaLnBrk="0" fontAlgn="base" hangingPunct="0">
        <a:spcBef>
          <a:spcPct val="0"/>
        </a:spcBef>
        <a:spcAft>
          <a:spcPct val="0"/>
        </a:spcAft>
        <a:defRPr sz="4400">
          <a:solidFill>
            <a:schemeClr val="tx1"/>
          </a:solidFill>
          <a:latin typeface="Arial" charset="0"/>
          <a:ea typeface="MS PGothic" pitchFamily="34" charset="-128"/>
          <a:cs typeface="MS PGothic" pitchFamily="34" charset="-128"/>
        </a:defRPr>
      </a:lvl4pPr>
      <a:lvl5pPr algn="ctr" defTabSz="457200" rtl="0" eaLnBrk="0" fontAlgn="base" hangingPunct="0">
        <a:spcBef>
          <a:spcPct val="0"/>
        </a:spcBef>
        <a:spcAft>
          <a:spcPct val="0"/>
        </a:spcAft>
        <a:defRPr sz="4400">
          <a:solidFill>
            <a:schemeClr val="tx1"/>
          </a:solidFill>
          <a:latin typeface="Arial" charset="0"/>
          <a:ea typeface="MS PGothic" pitchFamily="34" charset="-128"/>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pitchFamily="34"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5.emf"/></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emf"/><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4.png"/><Relationship Id="rId1" Type="http://schemas.openxmlformats.org/officeDocument/2006/relationships/slideLayout" Target="../slideLayouts/slideLayout6.xml"/><Relationship Id="rId4" Type="http://schemas.openxmlformats.org/officeDocument/2006/relationships/image" Target="../media/image25.emf"/></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26.emf"/><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6150" y="850900"/>
            <a:ext cx="5200650" cy="2578100"/>
          </a:xfrm>
        </p:spPr>
        <p:txBody>
          <a:bodyPr rtlCol="0"/>
          <a:lstStyle/>
          <a:p>
            <a:pPr eaLnBrk="1" fontAlgn="auto" hangingPunct="1">
              <a:spcAft>
                <a:spcPts val="0"/>
              </a:spcAft>
              <a:defRPr/>
            </a:pPr>
            <a:r>
              <a:rPr lang="en-US" dirty="0" smtClean="0">
                <a:ea typeface="+mj-ea"/>
                <a:cs typeface="+mj-cs"/>
              </a:rPr>
              <a:t>Capital Allocation and Global Portfolio Review:  </a:t>
            </a:r>
            <a:r>
              <a:rPr lang="en-US" sz="2000" dirty="0" smtClean="0">
                <a:solidFill>
                  <a:schemeClr val="bg2"/>
                </a:solidFill>
                <a:ea typeface="+mj-ea"/>
                <a:cs typeface="+mj-cs"/>
              </a:rPr>
              <a:t>Testimony to the Alaska Senate Resources Committee</a:t>
            </a:r>
            <a:endParaRPr lang="en-US" dirty="0">
              <a:solidFill>
                <a:schemeClr val="bg2"/>
              </a:solidFill>
              <a:ea typeface="+mj-ea"/>
              <a:cs typeface="+mj-cs"/>
            </a:endParaRPr>
          </a:p>
        </p:txBody>
      </p:sp>
      <p:sp>
        <p:nvSpPr>
          <p:cNvPr id="3" name="Text Placeholder 2"/>
          <p:cNvSpPr>
            <a:spLocks noGrp="1"/>
          </p:cNvSpPr>
          <p:nvPr>
            <p:ph type="body" idx="1"/>
          </p:nvPr>
        </p:nvSpPr>
        <p:spPr>
          <a:xfrm>
            <a:off x="3486150" y="5218113"/>
            <a:ext cx="5205413" cy="704850"/>
          </a:xfrm>
        </p:spPr>
        <p:txBody>
          <a:bodyPr rtlCol="0">
            <a:normAutofit fontScale="77500" lnSpcReduction="20000"/>
          </a:bodyPr>
          <a:lstStyle/>
          <a:p>
            <a:pPr eaLnBrk="1" fontAlgn="auto" hangingPunct="1">
              <a:spcAft>
                <a:spcPts val="0"/>
              </a:spcAft>
              <a:buFont typeface="Arial"/>
              <a:buNone/>
              <a:defRPr/>
            </a:pPr>
            <a:r>
              <a:rPr lang="en-US" dirty="0" smtClean="0">
                <a:ea typeface="+mn-ea"/>
                <a:cs typeface="+mn-cs"/>
              </a:rPr>
              <a:t>Tony Reinsch</a:t>
            </a:r>
          </a:p>
          <a:p>
            <a:pPr eaLnBrk="1" fontAlgn="auto" hangingPunct="1">
              <a:spcAft>
                <a:spcPts val="0"/>
              </a:spcAft>
              <a:buFont typeface="Arial"/>
              <a:buNone/>
              <a:defRPr/>
            </a:pPr>
            <a:r>
              <a:rPr lang="en-US" dirty="0" smtClean="0">
                <a:ea typeface="+mn-ea"/>
                <a:cs typeface="+mn-cs"/>
              </a:rPr>
              <a:t>Senior Director, Upstream</a:t>
            </a:r>
          </a:p>
          <a:p>
            <a:pPr eaLnBrk="1" fontAlgn="auto" hangingPunct="1">
              <a:spcAft>
                <a:spcPts val="0"/>
              </a:spcAft>
              <a:buFont typeface="Arial"/>
              <a:buNone/>
              <a:defRPr/>
            </a:pPr>
            <a:r>
              <a:rPr lang="en-US" dirty="0" smtClean="0">
                <a:ea typeface="+mn-ea"/>
                <a:cs typeface="+mn-cs"/>
              </a:rPr>
              <a:t>PFC Energy</a:t>
            </a:r>
            <a:endParaRPr lang="en-US" dirty="0">
              <a:ea typeface="+mn-ea"/>
              <a:cs typeface="+mn-cs"/>
            </a:endParaRPr>
          </a:p>
        </p:txBody>
      </p:sp>
      <p:sp>
        <p:nvSpPr>
          <p:cNvPr id="6" name="Text Placeholder 5"/>
          <p:cNvSpPr>
            <a:spLocks noGrp="1"/>
          </p:cNvSpPr>
          <p:nvPr>
            <p:ph type="body" idx="13"/>
          </p:nvPr>
        </p:nvSpPr>
        <p:spPr>
          <a:xfrm>
            <a:off x="3486150" y="4584700"/>
            <a:ext cx="1806575" cy="631825"/>
          </a:xfrm>
        </p:spPr>
        <p:txBody>
          <a:bodyPr rtlCol="0"/>
          <a:lstStyle/>
          <a:p>
            <a:pPr eaLnBrk="1" fontAlgn="auto" hangingPunct="1">
              <a:spcAft>
                <a:spcPts val="0"/>
              </a:spcAft>
              <a:buFont typeface="Arial"/>
              <a:buNone/>
              <a:defRPr/>
            </a:pPr>
            <a:r>
              <a:rPr lang="en-US" dirty="0" smtClean="0">
                <a:ea typeface="+mn-ea"/>
                <a:cs typeface="+mn-cs"/>
              </a:rPr>
              <a:t>February 6, 2013</a:t>
            </a:r>
            <a:endParaRPr lang="en-US" dirty="0">
              <a:ea typeface="+mn-ea"/>
              <a:cs typeface="+mn-cs"/>
            </a:endParaRPr>
          </a:p>
        </p:txBody>
      </p:sp>
      <p:sp>
        <p:nvSpPr>
          <p:cNvPr id="5" name="Text Placeholder 2"/>
          <p:cNvSpPr txBox="1">
            <a:spLocks/>
          </p:cNvSpPr>
          <p:nvPr/>
        </p:nvSpPr>
        <p:spPr>
          <a:xfrm>
            <a:off x="6488113" y="5224463"/>
            <a:ext cx="2403475" cy="704850"/>
          </a:xfrm>
          <a:prstGeom prst="rect">
            <a:avLst/>
          </a:prstGeom>
        </p:spPr>
        <p:txBody>
          <a:bodyPr>
            <a:normAutofit/>
          </a:bodyPr>
          <a:lstStyle>
            <a:lvl1pPr marL="0" indent="0" algn="l" defTabSz="457200" rtl="0" eaLnBrk="0" fontAlgn="base" hangingPunct="0">
              <a:spcBef>
                <a:spcPct val="20000"/>
              </a:spcBef>
              <a:spcAft>
                <a:spcPct val="0"/>
              </a:spcAft>
              <a:buFont typeface="Arial" charset="0"/>
              <a:buNone/>
              <a:defRPr sz="1800" kern="1200">
                <a:solidFill>
                  <a:srgbClr val="FFFFFF"/>
                </a:solidFill>
                <a:latin typeface="+mj-lt"/>
                <a:ea typeface="ＭＳ Ｐゴシック" pitchFamily="34" charset="-128"/>
                <a:cs typeface="MS PGothic" pitchFamily="34" charset="-128"/>
              </a:defRPr>
            </a:lvl1pPr>
            <a:lvl2pPr marL="457200" indent="0" algn="l" defTabSz="457200" rtl="0" eaLnBrk="0" fontAlgn="base" hangingPunct="0">
              <a:spcBef>
                <a:spcPct val="20000"/>
              </a:spcBef>
              <a:spcAft>
                <a:spcPct val="0"/>
              </a:spcAft>
              <a:buFont typeface="Arial" charset="0"/>
              <a:buNone/>
              <a:defRPr sz="1800" kern="1200">
                <a:solidFill>
                  <a:schemeClr val="tx1">
                    <a:tint val="75000"/>
                  </a:schemeClr>
                </a:solidFill>
                <a:latin typeface="+mn-lt"/>
                <a:ea typeface="ＭＳ Ｐゴシック" pitchFamily="34" charset="-128"/>
                <a:cs typeface="MS PGothic" charset="0"/>
              </a:defRPr>
            </a:lvl2pPr>
            <a:lvl3pPr marL="914400" indent="0" algn="l" defTabSz="457200" rtl="0" eaLnBrk="0" fontAlgn="base" hangingPunct="0">
              <a:spcBef>
                <a:spcPct val="20000"/>
              </a:spcBef>
              <a:spcAft>
                <a:spcPct val="0"/>
              </a:spcAft>
              <a:buFont typeface="Arial" charset="0"/>
              <a:buNone/>
              <a:defRPr sz="1600" kern="1200">
                <a:solidFill>
                  <a:schemeClr val="tx1">
                    <a:tint val="75000"/>
                  </a:schemeClr>
                </a:solidFill>
                <a:latin typeface="+mn-lt"/>
                <a:ea typeface="ＭＳ Ｐゴシック" pitchFamily="34" charset="-128"/>
                <a:cs typeface="MS PGothic" charset="0"/>
              </a:defRPr>
            </a:lvl3pPr>
            <a:lvl4pPr marL="1371600" indent="0" algn="l" defTabSz="457200" rtl="0" eaLnBrk="0" fontAlgn="base" hangingPunct="0">
              <a:spcBef>
                <a:spcPct val="20000"/>
              </a:spcBef>
              <a:spcAft>
                <a:spcPct val="0"/>
              </a:spcAft>
              <a:buFont typeface="Arial" charset="0"/>
              <a:buNone/>
              <a:defRPr sz="1400" kern="1200">
                <a:solidFill>
                  <a:schemeClr val="tx1">
                    <a:tint val="75000"/>
                  </a:schemeClr>
                </a:solidFill>
                <a:latin typeface="+mn-lt"/>
                <a:ea typeface="ＭＳ Ｐゴシック" pitchFamily="34" charset="-128"/>
                <a:cs typeface="MS PGothic" charset="0"/>
              </a:defRPr>
            </a:lvl4pPr>
            <a:lvl5pPr marL="1828800" indent="0" algn="l" defTabSz="457200" rtl="0" eaLnBrk="0" fontAlgn="base" hangingPunct="0">
              <a:spcBef>
                <a:spcPct val="20000"/>
              </a:spcBef>
              <a:spcAft>
                <a:spcPct val="0"/>
              </a:spcAft>
              <a:buFont typeface="Arial" charset="0"/>
              <a:buNone/>
              <a:defRPr sz="1400" kern="1200">
                <a:solidFill>
                  <a:schemeClr val="tx1">
                    <a:tint val="75000"/>
                  </a:schemeClr>
                </a:solidFill>
                <a:latin typeface="+mn-lt"/>
                <a:ea typeface="ＭＳ Ｐゴシック" pitchFamily="34" charset="-128"/>
                <a:cs typeface="MS PGothic" charset="0"/>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eaLnBrk="1" fontAlgn="auto" hangingPunct="1">
              <a:spcAft>
                <a:spcPts val="0"/>
              </a:spcAft>
              <a:buFont typeface="Arial"/>
              <a:buNone/>
              <a:defRPr/>
            </a:pPr>
            <a:endParaRPr lang="en-US" dirty="0">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p:cNvSpPr txBox="1">
            <a:spLocks/>
          </p:cNvSpPr>
          <p:nvPr/>
        </p:nvSpPr>
        <p:spPr>
          <a:xfrm>
            <a:off x="2608263" y="1568450"/>
            <a:ext cx="6067425" cy="3087688"/>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34" charset="-128"/>
                <a:cs typeface="MS PGothic" pitchFamily="34"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34" charset="-128"/>
                <a:cs typeface="MS PGothic"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defRPr/>
            </a:pPr>
            <a:r>
              <a:rPr lang="en-US" sz="2000" b="1" dirty="0" smtClean="0">
                <a:solidFill>
                  <a:srgbClr val="C00000"/>
                </a:solidFill>
                <a:latin typeface="+mj-lt"/>
              </a:rPr>
              <a:t>Question:  On what basis does an E&amp;P company allocate investment capital to opportunities?</a:t>
            </a:r>
            <a:endParaRPr lang="en-US" sz="2000" b="1" dirty="0" smtClean="0">
              <a:latin typeface="+mj-lt"/>
            </a:endParaRPr>
          </a:p>
          <a:p>
            <a:pPr marL="180975" indent="-180975">
              <a:defRPr/>
            </a:pPr>
            <a:r>
              <a:rPr lang="en-US" sz="1600" b="1" dirty="0" smtClean="0">
                <a:latin typeface="+mj-lt"/>
              </a:rPr>
              <a:t>There are a core set of metrics that allow comparison of projects and investments </a:t>
            </a:r>
            <a:r>
              <a:rPr lang="en-US" sz="1600" b="1" i="1" dirty="0" smtClean="0">
                <a:solidFill>
                  <a:srgbClr val="C00000"/>
                </a:solidFill>
                <a:latin typeface="+mj-lt"/>
              </a:rPr>
              <a:t>within</a:t>
            </a:r>
            <a:r>
              <a:rPr lang="en-US" sz="1600" b="1" dirty="0" smtClean="0">
                <a:latin typeface="+mj-lt"/>
              </a:rPr>
              <a:t> a given basin/area, and </a:t>
            </a:r>
            <a:r>
              <a:rPr lang="en-US" sz="1600" b="1" i="1" dirty="0" smtClean="0">
                <a:solidFill>
                  <a:srgbClr val="C00000"/>
                </a:solidFill>
                <a:latin typeface="+mj-lt"/>
              </a:rPr>
              <a:t>across</a:t>
            </a:r>
            <a:r>
              <a:rPr lang="en-US" sz="1600" b="1" dirty="0" smtClean="0">
                <a:latin typeface="+mj-lt"/>
              </a:rPr>
              <a:t> the portfolio of available investment opportunities</a:t>
            </a:r>
          </a:p>
          <a:p>
            <a:pPr marL="180975" indent="-180975">
              <a:defRPr/>
            </a:pPr>
            <a:r>
              <a:rPr lang="en-US" sz="1600" b="1" dirty="0" smtClean="0">
                <a:latin typeface="+mj-lt"/>
              </a:rPr>
              <a:t>For example, an enhanced recovery project in Alaska will compete for capital against:</a:t>
            </a:r>
          </a:p>
          <a:p>
            <a:pPr marL="581025" lvl="1" indent="-180975">
              <a:defRPr/>
            </a:pPr>
            <a:r>
              <a:rPr lang="en-US" sz="1400" b="1" dirty="0" err="1" smtClean="0">
                <a:latin typeface="+mj-lt"/>
              </a:rPr>
              <a:t>Capex</a:t>
            </a:r>
            <a:r>
              <a:rPr lang="en-US" sz="1400" b="1" dirty="0" smtClean="0">
                <a:latin typeface="+mj-lt"/>
              </a:rPr>
              <a:t> investments in Alaska;</a:t>
            </a:r>
          </a:p>
          <a:p>
            <a:pPr marL="581025" lvl="1" indent="-180975">
              <a:defRPr/>
            </a:pPr>
            <a:r>
              <a:rPr lang="en-US" sz="1400" b="1" dirty="0" smtClean="0">
                <a:latin typeface="+mj-lt"/>
              </a:rPr>
              <a:t>Enhanced recovery projects elsewhere in the portfolio;</a:t>
            </a:r>
          </a:p>
          <a:p>
            <a:pPr marL="581025" lvl="1" indent="-180975">
              <a:defRPr/>
            </a:pPr>
            <a:r>
              <a:rPr lang="en-US" sz="1400" b="1" dirty="0" err="1" smtClean="0">
                <a:latin typeface="+mj-lt"/>
              </a:rPr>
              <a:t>Capex</a:t>
            </a:r>
            <a:r>
              <a:rPr lang="en-US" sz="1400" b="1" dirty="0" smtClean="0">
                <a:latin typeface="+mj-lt"/>
              </a:rPr>
              <a:t> investments elsewhere in the portfolio</a:t>
            </a:r>
          </a:p>
          <a:p>
            <a:pPr marL="180975" indent="-180975">
              <a:defRPr/>
            </a:pPr>
            <a:r>
              <a:rPr lang="en-US" sz="1600" b="1" dirty="0" smtClean="0">
                <a:latin typeface="+mj-lt"/>
              </a:rPr>
              <a:t>Capital programs must also compete against debt repayment, share buyback, and dividend policies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457200" y="0"/>
            <a:ext cx="8229600" cy="733425"/>
          </a:xfrm>
          <a:noFill/>
          <a:ln>
            <a:miter lim="800000"/>
            <a:headEnd/>
            <a:tailEnd/>
          </a:ln>
        </p:spPr>
        <p:txBody>
          <a:bodyPr vert="horz" wrap="square" lIns="91440" tIns="45720" rIns="91440" bIns="45720" numCol="1" compatLnSpc="1">
            <a:prstTxWarp prst="textNoShape">
              <a:avLst/>
            </a:prstTxWarp>
          </a:bodyPr>
          <a:lstStyle/>
          <a:p>
            <a:pPr eaLnBrk="1" hangingPunct="1"/>
            <a:r>
              <a:rPr lang="en-US" smtClean="0"/>
              <a:t>Upstream Financial Metrics:  Measuring Performance</a:t>
            </a:r>
          </a:p>
        </p:txBody>
      </p:sp>
      <p:sp>
        <p:nvSpPr>
          <p:cNvPr id="9219" name="Rectangle 3"/>
          <p:cNvSpPr>
            <a:spLocks noGrp="1" noChangeArrowheads="1"/>
          </p:cNvSpPr>
          <p:nvPr>
            <p:ph type="body" idx="1"/>
          </p:nvPr>
        </p:nvSpPr>
        <p:spPr>
          <a:xfrm>
            <a:off x="506413" y="942975"/>
            <a:ext cx="8180387" cy="5715000"/>
          </a:xfrm>
        </p:spPr>
        <p:txBody>
          <a:bodyPr/>
          <a:lstStyle/>
          <a:p>
            <a:pPr algn="just" eaLnBrk="1" hangingPunct="1">
              <a:lnSpc>
                <a:spcPct val="80000"/>
              </a:lnSpc>
              <a:buClr>
                <a:schemeClr val="bg1">
                  <a:lumMod val="50000"/>
                </a:schemeClr>
              </a:buClr>
              <a:buFont typeface="Arial" charset="0"/>
              <a:buChar char="•"/>
              <a:defRPr/>
            </a:pPr>
            <a:r>
              <a:rPr lang="en-US" sz="1600" b="1" dirty="0" smtClean="0">
                <a:solidFill>
                  <a:srgbClr val="990000"/>
                </a:solidFill>
                <a:ea typeface="ＭＳ Ｐゴシック" pitchFamily="34" charset="-128"/>
              </a:rPr>
              <a:t>Growth</a:t>
            </a:r>
            <a:r>
              <a:rPr lang="en-US" sz="1600" dirty="0" smtClean="0">
                <a:solidFill>
                  <a:schemeClr val="accent3"/>
                </a:solidFill>
                <a:ea typeface="ＭＳ Ｐゴシック" pitchFamily="34" charset="-128"/>
              </a:rPr>
              <a:t> </a:t>
            </a:r>
            <a:r>
              <a:rPr lang="en-US" sz="1600" dirty="0" smtClean="0">
                <a:solidFill>
                  <a:schemeClr val="tx1"/>
                </a:solidFill>
                <a:ea typeface="ＭＳ Ｐゴシック" pitchFamily="34" charset="-128"/>
              </a:rPr>
              <a:t>.. </a:t>
            </a:r>
            <a:r>
              <a:rPr lang="en-US" sz="1600" u="sng" dirty="0" smtClean="0">
                <a:solidFill>
                  <a:schemeClr val="tx1"/>
                </a:solidFill>
                <a:ea typeface="ＭＳ Ｐゴシック" pitchFamily="34" charset="-128"/>
              </a:rPr>
              <a:t>Ability to manage the “top line”</a:t>
            </a:r>
          </a:p>
          <a:p>
            <a:pPr lvl="1" algn="just" eaLnBrk="1" hangingPunct="1">
              <a:lnSpc>
                <a:spcPct val="80000"/>
              </a:lnSpc>
              <a:buClr>
                <a:schemeClr val="bg1">
                  <a:lumMod val="50000"/>
                </a:schemeClr>
              </a:buClr>
              <a:buFont typeface="Arial" charset="0"/>
              <a:buChar char="–"/>
              <a:defRPr/>
            </a:pPr>
            <a:r>
              <a:rPr lang="en-US" sz="1400" dirty="0" smtClean="0">
                <a:solidFill>
                  <a:schemeClr val="tx1"/>
                </a:solidFill>
                <a:ea typeface="ＭＳ Ｐゴシック" pitchFamily="34" charset="-128"/>
              </a:rPr>
              <a:t>CAGR in Production and Reserves relative to target</a:t>
            </a:r>
          </a:p>
          <a:p>
            <a:pPr lvl="1" algn="just" eaLnBrk="1" hangingPunct="1">
              <a:lnSpc>
                <a:spcPct val="80000"/>
              </a:lnSpc>
              <a:buClr>
                <a:schemeClr val="bg1">
                  <a:lumMod val="50000"/>
                </a:schemeClr>
              </a:buClr>
              <a:buFont typeface="Arial" charset="0"/>
              <a:buChar char="–"/>
              <a:defRPr/>
            </a:pPr>
            <a:r>
              <a:rPr lang="en-US" sz="1400" dirty="0" smtClean="0">
                <a:solidFill>
                  <a:schemeClr val="tx1"/>
                </a:solidFill>
                <a:ea typeface="ＭＳ Ｐゴシック" pitchFamily="34" charset="-128"/>
              </a:rPr>
              <a:t>Quality of growth .. Where, how, consistent or not (room to run)</a:t>
            </a:r>
          </a:p>
          <a:p>
            <a:pPr lvl="1" algn="just" eaLnBrk="1" hangingPunct="1">
              <a:lnSpc>
                <a:spcPct val="80000"/>
              </a:lnSpc>
              <a:buClr>
                <a:schemeClr val="bg1">
                  <a:lumMod val="50000"/>
                </a:schemeClr>
              </a:buClr>
              <a:buFont typeface="Arial" charset="0"/>
              <a:buChar char="–"/>
              <a:defRPr/>
            </a:pPr>
            <a:r>
              <a:rPr lang="en-US" sz="1400" dirty="0" smtClean="0">
                <a:solidFill>
                  <a:schemeClr val="tx1"/>
                </a:solidFill>
                <a:ea typeface="ＭＳ Ｐゴシック" pitchFamily="34" charset="-128"/>
              </a:rPr>
              <a:t>Plowback Rate. .. Showing relative growth intentions between different regions </a:t>
            </a:r>
          </a:p>
          <a:p>
            <a:pPr algn="just" eaLnBrk="1" hangingPunct="1">
              <a:lnSpc>
                <a:spcPct val="80000"/>
              </a:lnSpc>
              <a:buClr>
                <a:schemeClr val="bg1">
                  <a:lumMod val="50000"/>
                </a:schemeClr>
              </a:buClr>
              <a:buFont typeface="Arial" charset="0"/>
              <a:buChar char="•"/>
              <a:defRPr/>
            </a:pPr>
            <a:endParaRPr lang="en-US" sz="1600" dirty="0" smtClean="0">
              <a:solidFill>
                <a:srgbClr val="990000"/>
              </a:solidFill>
              <a:ea typeface="ＭＳ Ｐゴシック" pitchFamily="34" charset="-128"/>
            </a:endParaRPr>
          </a:p>
          <a:p>
            <a:pPr algn="just" eaLnBrk="1" hangingPunct="1">
              <a:lnSpc>
                <a:spcPct val="80000"/>
              </a:lnSpc>
              <a:buClr>
                <a:schemeClr val="bg1">
                  <a:lumMod val="50000"/>
                </a:schemeClr>
              </a:buClr>
              <a:buFont typeface="Arial" charset="0"/>
              <a:buChar char="•"/>
              <a:defRPr/>
            </a:pPr>
            <a:r>
              <a:rPr lang="en-US" sz="1600" b="1" dirty="0" smtClean="0">
                <a:solidFill>
                  <a:srgbClr val="990000"/>
                </a:solidFill>
                <a:ea typeface="ＭＳ Ｐゴシック" pitchFamily="34" charset="-128"/>
              </a:rPr>
              <a:t>Profitability</a:t>
            </a:r>
            <a:r>
              <a:rPr lang="en-US" sz="1600" dirty="0" smtClean="0">
                <a:solidFill>
                  <a:schemeClr val="accent3"/>
                </a:solidFill>
                <a:ea typeface="ＭＳ Ｐゴシック" pitchFamily="34" charset="-128"/>
              </a:rPr>
              <a:t> </a:t>
            </a:r>
            <a:r>
              <a:rPr lang="en-US" sz="1600" dirty="0" smtClean="0">
                <a:solidFill>
                  <a:schemeClr val="tx1"/>
                </a:solidFill>
                <a:ea typeface="ＭＳ Ｐゴシック" pitchFamily="34" charset="-128"/>
              </a:rPr>
              <a:t>.. </a:t>
            </a:r>
            <a:r>
              <a:rPr lang="en-US" sz="1600" u="sng" dirty="0" smtClean="0">
                <a:solidFill>
                  <a:schemeClr val="tx1"/>
                </a:solidFill>
                <a:ea typeface="ＭＳ Ｐゴシック" pitchFamily="34" charset="-128"/>
              </a:rPr>
              <a:t>Ability to manage the “bottom line”</a:t>
            </a:r>
          </a:p>
          <a:p>
            <a:pPr lvl="1" algn="just" eaLnBrk="1" hangingPunct="1">
              <a:lnSpc>
                <a:spcPct val="80000"/>
              </a:lnSpc>
              <a:buClr>
                <a:schemeClr val="bg1">
                  <a:lumMod val="50000"/>
                </a:schemeClr>
              </a:buClr>
              <a:buFont typeface="Arial" charset="0"/>
              <a:buChar char="–"/>
              <a:defRPr/>
            </a:pPr>
            <a:r>
              <a:rPr lang="en-US" sz="1400" dirty="0" smtClean="0">
                <a:solidFill>
                  <a:schemeClr val="tx1"/>
                </a:solidFill>
                <a:ea typeface="ＭＳ Ｐゴシック" pitchFamily="34" charset="-128"/>
              </a:rPr>
              <a:t>Upstream Cash Flows</a:t>
            </a:r>
          </a:p>
          <a:p>
            <a:pPr lvl="1" algn="just" eaLnBrk="1" hangingPunct="1">
              <a:lnSpc>
                <a:spcPct val="80000"/>
              </a:lnSpc>
              <a:buClr>
                <a:schemeClr val="bg1">
                  <a:lumMod val="50000"/>
                </a:schemeClr>
              </a:buClr>
              <a:buFont typeface="Arial" charset="0"/>
              <a:buChar char="–"/>
              <a:defRPr/>
            </a:pPr>
            <a:r>
              <a:rPr lang="en-US" sz="1400" dirty="0" smtClean="0">
                <a:solidFill>
                  <a:schemeClr val="tx1"/>
                </a:solidFill>
                <a:ea typeface="ＭＳ Ｐゴシック" pitchFamily="34" charset="-128"/>
              </a:rPr>
              <a:t>Upstream Net Income </a:t>
            </a:r>
          </a:p>
          <a:p>
            <a:pPr lvl="1" algn="just" eaLnBrk="1" hangingPunct="1">
              <a:lnSpc>
                <a:spcPct val="80000"/>
              </a:lnSpc>
              <a:buClr>
                <a:schemeClr val="bg1">
                  <a:lumMod val="50000"/>
                </a:schemeClr>
              </a:buClr>
              <a:buFont typeface="Arial" charset="0"/>
              <a:buChar char="–"/>
              <a:defRPr/>
            </a:pPr>
            <a:r>
              <a:rPr lang="en-US" sz="1400" dirty="0" smtClean="0">
                <a:solidFill>
                  <a:schemeClr val="tx1"/>
                </a:solidFill>
                <a:ea typeface="ＭＳ Ｐゴシック" pitchFamily="34" charset="-128"/>
              </a:rPr>
              <a:t>Upstream Production Costs</a:t>
            </a:r>
          </a:p>
          <a:p>
            <a:pPr algn="just" eaLnBrk="1" hangingPunct="1">
              <a:lnSpc>
                <a:spcPct val="80000"/>
              </a:lnSpc>
              <a:buClr>
                <a:schemeClr val="bg1">
                  <a:lumMod val="50000"/>
                </a:schemeClr>
              </a:buClr>
              <a:buFont typeface="Arial" charset="0"/>
              <a:buChar char="•"/>
              <a:defRPr/>
            </a:pPr>
            <a:endParaRPr lang="en-US" sz="1600" dirty="0" smtClean="0">
              <a:solidFill>
                <a:srgbClr val="990000"/>
              </a:solidFill>
              <a:ea typeface="ＭＳ Ｐゴシック" pitchFamily="34" charset="-128"/>
            </a:endParaRPr>
          </a:p>
          <a:p>
            <a:pPr algn="just" eaLnBrk="1" hangingPunct="1">
              <a:lnSpc>
                <a:spcPct val="80000"/>
              </a:lnSpc>
              <a:buClr>
                <a:schemeClr val="bg1">
                  <a:lumMod val="50000"/>
                </a:schemeClr>
              </a:buClr>
              <a:buFont typeface="Arial" charset="0"/>
              <a:buChar char="•"/>
              <a:defRPr/>
            </a:pPr>
            <a:r>
              <a:rPr lang="en-US" sz="1600" b="1" dirty="0" smtClean="0">
                <a:solidFill>
                  <a:srgbClr val="990000"/>
                </a:solidFill>
                <a:ea typeface="ＭＳ Ｐゴシック" pitchFamily="34" charset="-128"/>
              </a:rPr>
              <a:t>Efficiency</a:t>
            </a:r>
            <a:r>
              <a:rPr lang="en-US" sz="1600" b="1" dirty="0" smtClean="0">
                <a:solidFill>
                  <a:schemeClr val="accent3"/>
                </a:solidFill>
                <a:ea typeface="ＭＳ Ｐゴシック" pitchFamily="34" charset="-128"/>
              </a:rPr>
              <a:t> </a:t>
            </a:r>
            <a:r>
              <a:rPr lang="en-US" sz="1600" dirty="0" smtClean="0">
                <a:solidFill>
                  <a:schemeClr val="tx1"/>
                </a:solidFill>
                <a:ea typeface="ＭＳ Ｐゴシック" pitchFamily="34" charset="-128"/>
              </a:rPr>
              <a:t>.. </a:t>
            </a:r>
            <a:r>
              <a:rPr lang="en-US" sz="1600" u="sng" dirty="0" smtClean="0">
                <a:solidFill>
                  <a:schemeClr val="tx1"/>
                </a:solidFill>
                <a:ea typeface="ＭＳ Ｐゴシック" pitchFamily="34" charset="-128"/>
              </a:rPr>
              <a:t>Ability to manage capital</a:t>
            </a:r>
          </a:p>
          <a:p>
            <a:pPr lvl="1" algn="just" eaLnBrk="1" hangingPunct="1">
              <a:lnSpc>
                <a:spcPct val="80000"/>
              </a:lnSpc>
              <a:buClr>
                <a:schemeClr val="bg1">
                  <a:lumMod val="50000"/>
                </a:schemeClr>
              </a:buClr>
              <a:buFont typeface="Arial" charset="0"/>
              <a:buChar char="–"/>
              <a:defRPr/>
            </a:pPr>
            <a:r>
              <a:rPr lang="en-US" sz="1400" dirty="0" smtClean="0">
                <a:solidFill>
                  <a:schemeClr val="tx1"/>
                </a:solidFill>
                <a:ea typeface="ＭＳ Ｐゴシック" pitchFamily="34" charset="-128"/>
              </a:rPr>
              <a:t>Upstream ROCE</a:t>
            </a:r>
          </a:p>
          <a:p>
            <a:pPr lvl="1" algn="just" eaLnBrk="1" hangingPunct="1">
              <a:lnSpc>
                <a:spcPct val="80000"/>
              </a:lnSpc>
              <a:buClr>
                <a:schemeClr val="bg1">
                  <a:lumMod val="50000"/>
                </a:schemeClr>
              </a:buClr>
              <a:buFont typeface="Arial" charset="0"/>
              <a:buChar char="–"/>
              <a:defRPr/>
            </a:pPr>
            <a:r>
              <a:rPr lang="en-US" sz="1400" dirty="0" smtClean="0">
                <a:solidFill>
                  <a:schemeClr val="tx1"/>
                </a:solidFill>
                <a:ea typeface="ＭＳ Ｐゴシック" pitchFamily="34" charset="-128"/>
              </a:rPr>
              <a:t>Finding costs, F&amp;D costs, Replacement Costs</a:t>
            </a:r>
          </a:p>
          <a:p>
            <a:pPr algn="just" eaLnBrk="1" hangingPunct="1">
              <a:lnSpc>
                <a:spcPct val="80000"/>
              </a:lnSpc>
              <a:buClr>
                <a:schemeClr val="bg1">
                  <a:lumMod val="50000"/>
                </a:schemeClr>
              </a:buClr>
              <a:buFont typeface="Arial" charset="0"/>
              <a:buChar char="•"/>
              <a:defRPr/>
            </a:pPr>
            <a:endParaRPr lang="en-US" sz="1600" dirty="0" smtClean="0">
              <a:solidFill>
                <a:srgbClr val="990000"/>
              </a:solidFill>
              <a:ea typeface="ＭＳ Ｐゴシック" pitchFamily="34" charset="-128"/>
            </a:endParaRPr>
          </a:p>
          <a:p>
            <a:pPr algn="just" eaLnBrk="1" hangingPunct="1">
              <a:lnSpc>
                <a:spcPct val="80000"/>
              </a:lnSpc>
              <a:buClr>
                <a:schemeClr val="bg1">
                  <a:lumMod val="50000"/>
                </a:schemeClr>
              </a:buClr>
              <a:buFont typeface="Arial" charset="0"/>
              <a:buChar char="•"/>
              <a:defRPr/>
            </a:pPr>
            <a:r>
              <a:rPr lang="en-US" sz="1600" b="1" dirty="0" smtClean="0">
                <a:solidFill>
                  <a:srgbClr val="990000"/>
                </a:solidFill>
                <a:ea typeface="ＭＳ Ｐゴシック" pitchFamily="34" charset="-128"/>
              </a:rPr>
              <a:t>Cash Flow</a:t>
            </a:r>
            <a:r>
              <a:rPr lang="en-US" sz="1600" b="1" dirty="0" smtClean="0">
                <a:solidFill>
                  <a:srgbClr val="095C99"/>
                </a:solidFill>
                <a:ea typeface="ＭＳ Ｐゴシック" pitchFamily="34" charset="-128"/>
              </a:rPr>
              <a:t> </a:t>
            </a:r>
            <a:r>
              <a:rPr lang="en-US" sz="1600" dirty="0" smtClean="0">
                <a:solidFill>
                  <a:schemeClr val="tx1"/>
                </a:solidFill>
                <a:ea typeface="ＭＳ Ｐゴシック" pitchFamily="34" charset="-128"/>
              </a:rPr>
              <a:t>.. </a:t>
            </a:r>
            <a:r>
              <a:rPr lang="en-US" sz="1600" u="sng" dirty="0" smtClean="0">
                <a:solidFill>
                  <a:schemeClr val="tx1"/>
                </a:solidFill>
                <a:ea typeface="ＭＳ Ｐゴシック" pitchFamily="34" charset="-128"/>
              </a:rPr>
              <a:t>Ability to manage investment/re-investment in the portfolio </a:t>
            </a:r>
          </a:p>
          <a:p>
            <a:pPr lvl="1" algn="just" eaLnBrk="1" hangingPunct="1">
              <a:lnSpc>
                <a:spcPct val="80000"/>
              </a:lnSpc>
              <a:buClr>
                <a:schemeClr val="bg1">
                  <a:lumMod val="50000"/>
                </a:schemeClr>
              </a:buClr>
              <a:buFont typeface="Arial" charset="0"/>
              <a:buChar char="–"/>
              <a:defRPr/>
            </a:pPr>
            <a:r>
              <a:rPr lang="en-US" sz="1400" dirty="0" smtClean="0">
                <a:solidFill>
                  <a:schemeClr val="tx1"/>
                </a:solidFill>
                <a:ea typeface="ＭＳ Ｐゴシック" pitchFamily="34" charset="-128"/>
              </a:rPr>
              <a:t>Financial Strategy (debt targets, debt/capital ratio, dividend requirements)</a:t>
            </a:r>
          </a:p>
          <a:p>
            <a:pPr lvl="1" algn="just" eaLnBrk="1" hangingPunct="1">
              <a:lnSpc>
                <a:spcPct val="80000"/>
              </a:lnSpc>
              <a:buClr>
                <a:schemeClr val="bg1">
                  <a:lumMod val="50000"/>
                </a:schemeClr>
              </a:buClr>
              <a:buFont typeface="Arial" charset="0"/>
              <a:buChar char="–"/>
              <a:defRPr/>
            </a:pPr>
            <a:r>
              <a:rPr lang="en-US" sz="1400" dirty="0" smtClean="0">
                <a:solidFill>
                  <a:schemeClr val="tx1"/>
                </a:solidFill>
                <a:ea typeface="ＭＳ Ｐゴシック" pitchFamily="34" charset="-128"/>
              </a:rPr>
              <a:t>Self-financing nature of portfolio (free cash flow versus </a:t>
            </a:r>
            <a:r>
              <a:rPr lang="en-US" sz="1400" dirty="0" err="1" smtClean="0">
                <a:solidFill>
                  <a:schemeClr val="tx1"/>
                </a:solidFill>
                <a:ea typeface="ＭＳ Ｐゴシック" pitchFamily="34" charset="-128"/>
              </a:rPr>
              <a:t>capex</a:t>
            </a:r>
            <a:r>
              <a:rPr lang="en-US" sz="1400" dirty="0" smtClean="0">
                <a:solidFill>
                  <a:schemeClr val="tx1"/>
                </a:solidFill>
                <a:ea typeface="ＭＳ Ｐゴシック" pitchFamily="34" charset="-128"/>
              </a:rPr>
              <a:t>:  regional and global)</a:t>
            </a:r>
          </a:p>
          <a:p>
            <a:pPr algn="just" eaLnBrk="1" hangingPunct="1">
              <a:lnSpc>
                <a:spcPct val="80000"/>
              </a:lnSpc>
              <a:buClr>
                <a:schemeClr val="bg1">
                  <a:lumMod val="50000"/>
                </a:schemeClr>
              </a:buClr>
              <a:buFont typeface="Arial" charset="0"/>
              <a:buChar char="•"/>
              <a:defRPr/>
            </a:pPr>
            <a:endParaRPr lang="en-US" sz="1600" dirty="0" smtClean="0">
              <a:solidFill>
                <a:srgbClr val="990000"/>
              </a:solidFill>
              <a:ea typeface="ＭＳ Ｐゴシック" pitchFamily="34" charset="-128"/>
            </a:endParaRPr>
          </a:p>
          <a:p>
            <a:pPr algn="just" eaLnBrk="1" hangingPunct="1">
              <a:lnSpc>
                <a:spcPct val="80000"/>
              </a:lnSpc>
              <a:buClr>
                <a:schemeClr val="bg1">
                  <a:lumMod val="50000"/>
                </a:schemeClr>
              </a:buClr>
              <a:buFont typeface="Arial" charset="0"/>
              <a:buChar char="•"/>
              <a:defRPr/>
            </a:pPr>
            <a:r>
              <a:rPr lang="en-US" sz="1600" b="1" dirty="0" smtClean="0">
                <a:solidFill>
                  <a:srgbClr val="990000"/>
                </a:solidFill>
                <a:ea typeface="ＭＳ Ｐゴシック" pitchFamily="34" charset="-128"/>
              </a:rPr>
              <a:t>Risk</a:t>
            </a:r>
            <a:r>
              <a:rPr lang="en-US" sz="1600" dirty="0" smtClean="0">
                <a:solidFill>
                  <a:srgbClr val="095C99"/>
                </a:solidFill>
                <a:ea typeface="ＭＳ Ｐゴシック" pitchFamily="34" charset="-128"/>
              </a:rPr>
              <a:t> </a:t>
            </a:r>
            <a:r>
              <a:rPr lang="en-US" sz="1600" dirty="0" smtClean="0">
                <a:solidFill>
                  <a:schemeClr val="tx1"/>
                </a:solidFill>
                <a:ea typeface="ＭＳ Ｐゴシック" pitchFamily="34" charset="-128"/>
              </a:rPr>
              <a:t>.. </a:t>
            </a:r>
            <a:r>
              <a:rPr lang="en-US" sz="1600" u="sng" dirty="0" smtClean="0">
                <a:solidFill>
                  <a:schemeClr val="tx1"/>
                </a:solidFill>
                <a:ea typeface="ＭＳ Ｐゴシック" pitchFamily="34" charset="-128"/>
              </a:rPr>
              <a:t>Ability to manage a diversified portfolio</a:t>
            </a:r>
          </a:p>
          <a:p>
            <a:pPr lvl="1" algn="just" eaLnBrk="1" hangingPunct="1">
              <a:lnSpc>
                <a:spcPct val="80000"/>
              </a:lnSpc>
              <a:buClr>
                <a:schemeClr val="bg1">
                  <a:lumMod val="50000"/>
                </a:schemeClr>
              </a:buClr>
              <a:buFont typeface="Arial" charset="0"/>
              <a:buChar char="–"/>
              <a:defRPr/>
            </a:pPr>
            <a:r>
              <a:rPr lang="en-US" sz="1400" dirty="0" smtClean="0">
                <a:solidFill>
                  <a:schemeClr val="tx1"/>
                </a:solidFill>
                <a:ea typeface="ＭＳ Ｐゴシック" pitchFamily="34" charset="-128"/>
              </a:rPr>
              <a:t>Financial Risk:  Debt-to-Capital ratio, financial flexibility </a:t>
            </a:r>
          </a:p>
          <a:p>
            <a:pPr lvl="1" algn="just" eaLnBrk="1" hangingPunct="1">
              <a:lnSpc>
                <a:spcPct val="80000"/>
              </a:lnSpc>
              <a:buFont typeface="Arial" charset="0"/>
              <a:buChar char="–"/>
              <a:defRPr/>
            </a:pPr>
            <a:r>
              <a:rPr lang="en-US" sz="1400" dirty="0" smtClean="0">
                <a:solidFill>
                  <a:schemeClr val="tx1"/>
                </a:solidFill>
                <a:ea typeface="ＭＳ Ｐゴシック" pitchFamily="34" charset="-128"/>
              </a:rPr>
              <a:t>New Source Risk:  Thinner margin barrels dominating new source volumes</a:t>
            </a:r>
          </a:p>
          <a:p>
            <a:pPr algn="just" eaLnBrk="1" hangingPunct="1">
              <a:lnSpc>
                <a:spcPct val="80000"/>
              </a:lnSpc>
              <a:buFont typeface="Arial" charset="0"/>
              <a:buChar char="•"/>
              <a:defRPr/>
            </a:pPr>
            <a:endParaRPr lang="en-US" sz="1600" dirty="0" smtClean="0">
              <a:ea typeface="ＭＳ Ｐゴシック" pitchFamily="34" charset="-128"/>
            </a:endParaRPr>
          </a:p>
        </p:txBody>
      </p:sp>
      <p:sp>
        <p:nvSpPr>
          <p:cNvPr id="4" name="Right Brace 3"/>
          <p:cNvSpPr/>
          <p:nvPr/>
        </p:nvSpPr>
        <p:spPr>
          <a:xfrm>
            <a:off x="3533775" y="2333625"/>
            <a:ext cx="257175" cy="647700"/>
          </a:xfrm>
          <a:prstGeom prst="rightBrace">
            <a:avLst>
              <a:gd name="adj1" fmla="val 30555"/>
              <a:gd name="adj2" fmla="val 50000"/>
            </a:avLst>
          </a:pr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CA"/>
          </a:p>
        </p:txBody>
      </p:sp>
      <p:sp>
        <p:nvSpPr>
          <p:cNvPr id="23557" name="TextBox 4"/>
          <p:cNvSpPr txBox="1">
            <a:spLocks noChangeArrowheads="1"/>
          </p:cNvSpPr>
          <p:nvPr/>
        </p:nvSpPr>
        <p:spPr bwMode="auto">
          <a:xfrm>
            <a:off x="3743325" y="2495550"/>
            <a:ext cx="2724150" cy="307975"/>
          </a:xfrm>
          <a:prstGeom prst="rect">
            <a:avLst/>
          </a:prstGeom>
          <a:noFill/>
          <a:ln w="9525">
            <a:noFill/>
            <a:miter lim="800000"/>
            <a:headEnd/>
            <a:tailEnd/>
          </a:ln>
        </p:spPr>
        <p:txBody>
          <a:bodyPr>
            <a:spAutoFit/>
          </a:bodyPr>
          <a:lstStyle/>
          <a:p>
            <a:r>
              <a:rPr lang="en-CA" sz="1400" dirty="0">
                <a:latin typeface="Arial" pitchFamily="34" charset="0"/>
              </a:rPr>
              <a:t>Absolute and “per </a:t>
            </a:r>
            <a:r>
              <a:rPr lang="en-CA" sz="1400" dirty="0" err="1">
                <a:latin typeface="Arial" pitchFamily="34" charset="0"/>
              </a:rPr>
              <a:t>boe</a:t>
            </a:r>
            <a:r>
              <a:rPr lang="en-CA" sz="1400" dirty="0">
                <a:latin typeface="Arial" pitchFamily="34" charset="0"/>
              </a:rPr>
              <a:t>” basis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lgn="just" eaLnBrk="1" hangingPunct="1">
              <a:spcBef>
                <a:spcPct val="50000"/>
              </a:spcBef>
              <a:buFont typeface="Wingdings" pitchFamily="2" charset="2"/>
              <a:buNone/>
              <a:defRPr/>
            </a:pPr>
            <a:r>
              <a:rPr lang="en-US" sz="1800" dirty="0" smtClean="0">
                <a:solidFill>
                  <a:schemeClr val="tx1"/>
                </a:solidFill>
                <a:ea typeface="ＭＳ Ｐゴシック" pitchFamily="34" charset="-128"/>
              </a:rPr>
              <a:t>Energy companies employ a variety of Benchmarks </a:t>
            </a:r>
            <a:r>
              <a:rPr lang="en-US" sz="1800" dirty="0">
                <a:solidFill>
                  <a:schemeClr val="tx1"/>
                </a:solidFill>
                <a:ea typeface="ＭＳ Ｐゴシック" pitchFamily="34" charset="-128"/>
              </a:rPr>
              <a:t>or Metrics </a:t>
            </a:r>
            <a:r>
              <a:rPr lang="en-US" sz="1800" dirty="0" smtClean="0">
                <a:solidFill>
                  <a:schemeClr val="tx1"/>
                </a:solidFill>
                <a:ea typeface="ＭＳ Ｐゴシック" pitchFamily="34" charset="-128"/>
              </a:rPr>
              <a:t>to rank investment opportunities and to allocate financial capital.  Some of the more common include:</a:t>
            </a:r>
            <a:endParaRPr lang="en-US" sz="1800" dirty="0">
              <a:solidFill>
                <a:schemeClr val="tx1"/>
              </a:solidFill>
              <a:ea typeface="ＭＳ Ｐゴシック" pitchFamily="34" charset="-128"/>
            </a:endParaRPr>
          </a:p>
          <a:p>
            <a:pPr marL="177800" indent="-177800" algn="just" eaLnBrk="1" hangingPunct="1">
              <a:spcBef>
                <a:spcPct val="50000"/>
              </a:spcBef>
              <a:buClr>
                <a:schemeClr val="bg1">
                  <a:lumMod val="50000"/>
                </a:schemeClr>
              </a:buClr>
              <a:buFont typeface="Arial" charset="0"/>
              <a:buChar char="•"/>
              <a:defRPr/>
            </a:pPr>
            <a:r>
              <a:rPr lang="en-US" sz="1600" u="sng" dirty="0" smtClean="0">
                <a:solidFill>
                  <a:srgbClr val="C00000"/>
                </a:solidFill>
                <a:ea typeface="ＭＳ Ｐゴシック" pitchFamily="34" charset="-128"/>
              </a:rPr>
              <a:t>Pay-out period</a:t>
            </a:r>
            <a:r>
              <a:rPr lang="en-US" sz="1600" dirty="0" smtClean="0">
                <a:solidFill>
                  <a:schemeClr val="tx1"/>
                </a:solidFill>
                <a:ea typeface="ＭＳ Ｐゴシック" pitchFamily="34" charset="-128"/>
              </a:rPr>
              <a:t>; length of time required to recoup financial capital being placed at risk.  Simplest selection metric, important to firms with scarce capital resources.  No reference to project value after pay-out </a:t>
            </a:r>
          </a:p>
          <a:p>
            <a:pPr marL="177800" indent="-177800" algn="just" eaLnBrk="1" hangingPunct="1">
              <a:spcBef>
                <a:spcPct val="50000"/>
              </a:spcBef>
              <a:buClr>
                <a:schemeClr val="bg1">
                  <a:lumMod val="50000"/>
                </a:schemeClr>
              </a:buClr>
              <a:buFont typeface="Arial" charset="0"/>
              <a:buChar char="•"/>
              <a:defRPr/>
            </a:pPr>
            <a:r>
              <a:rPr lang="en-US" sz="1600" u="sng" dirty="0" smtClean="0">
                <a:solidFill>
                  <a:srgbClr val="C00000"/>
                </a:solidFill>
                <a:ea typeface="ＭＳ Ｐゴシック" pitchFamily="34" charset="-128"/>
              </a:rPr>
              <a:t>Internal Rate </a:t>
            </a:r>
            <a:r>
              <a:rPr lang="en-US" sz="1600" u="sng" dirty="0">
                <a:solidFill>
                  <a:srgbClr val="C00000"/>
                </a:solidFill>
                <a:ea typeface="ＭＳ Ｐゴシック" pitchFamily="34" charset="-128"/>
              </a:rPr>
              <a:t>of </a:t>
            </a:r>
            <a:r>
              <a:rPr lang="en-US" sz="1600" u="sng" dirty="0" smtClean="0">
                <a:solidFill>
                  <a:srgbClr val="C00000"/>
                </a:solidFill>
                <a:ea typeface="ＭＳ Ｐゴシック" pitchFamily="34" charset="-128"/>
              </a:rPr>
              <a:t>Return</a:t>
            </a:r>
            <a:r>
              <a:rPr lang="en-US" sz="1600" dirty="0" smtClean="0">
                <a:solidFill>
                  <a:schemeClr val="tx1"/>
                </a:solidFill>
                <a:ea typeface="ＭＳ Ｐゴシック" pitchFamily="34" charset="-128"/>
              </a:rPr>
              <a:t>; discount rate at which PV of costs = PV of revenues</a:t>
            </a:r>
            <a:endParaRPr lang="en-US" sz="1600" dirty="0">
              <a:solidFill>
                <a:schemeClr val="tx1"/>
              </a:solidFill>
              <a:ea typeface="ＭＳ Ｐゴシック" pitchFamily="34" charset="-128"/>
            </a:endParaRPr>
          </a:p>
          <a:p>
            <a:pPr marL="177800" indent="-177800" algn="just" eaLnBrk="1" hangingPunct="1">
              <a:spcBef>
                <a:spcPct val="50000"/>
              </a:spcBef>
              <a:buClr>
                <a:schemeClr val="bg1">
                  <a:lumMod val="50000"/>
                </a:schemeClr>
              </a:buClr>
              <a:buFont typeface="Arial" charset="0"/>
              <a:buChar char="•"/>
              <a:defRPr/>
            </a:pPr>
            <a:r>
              <a:rPr lang="en-US" sz="1600" u="sng" dirty="0">
                <a:solidFill>
                  <a:srgbClr val="C00000"/>
                </a:solidFill>
                <a:ea typeface="ＭＳ Ｐゴシック" pitchFamily="34" charset="-128"/>
              </a:rPr>
              <a:t>Net Present </a:t>
            </a:r>
            <a:r>
              <a:rPr lang="en-US" sz="1600" u="sng" dirty="0" smtClean="0">
                <a:solidFill>
                  <a:srgbClr val="C00000"/>
                </a:solidFill>
                <a:ea typeface="ＭＳ Ｐゴシック" pitchFamily="34" charset="-128"/>
              </a:rPr>
              <a:t>Value</a:t>
            </a:r>
            <a:r>
              <a:rPr lang="en-US" sz="1600" dirty="0" smtClean="0">
                <a:solidFill>
                  <a:schemeClr val="tx1"/>
                </a:solidFill>
                <a:ea typeface="ＭＳ Ｐゴシック" pitchFamily="34" charset="-128"/>
              </a:rPr>
              <a:t>; PV of costs less PV of revenue flows (using discount rate reflecting cost of capital, cost of borrowing, or other);</a:t>
            </a:r>
            <a:endParaRPr lang="en-US" sz="1600" dirty="0">
              <a:solidFill>
                <a:schemeClr val="tx1"/>
              </a:solidFill>
              <a:ea typeface="ＭＳ Ｐゴシック" pitchFamily="34" charset="-128"/>
            </a:endParaRPr>
          </a:p>
          <a:p>
            <a:pPr marL="577850" lvl="1" indent="-177800" algn="just" eaLnBrk="1" hangingPunct="1">
              <a:spcBef>
                <a:spcPct val="50000"/>
              </a:spcBef>
              <a:buClr>
                <a:schemeClr val="bg1">
                  <a:lumMod val="50000"/>
                </a:schemeClr>
              </a:buClr>
              <a:buFont typeface="Arial" charset="0"/>
              <a:buChar char="–"/>
              <a:defRPr/>
            </a:pPr>
            <a:r>
              <a:rPr lang="en-US" sz="1500" u="sng" dirty="0" smtClean="0">
                <a:solidFill>
                  <a:schemeClr val="tx1"/>
                </a:solidFill>
                <a:ea typeface="ＭＳ Ｐゴシック" pitchFamily="34" charset="-128"/>
              </a:rPr>
              <a:t>NPV/</a:t>
            </a:r>
            <a:r>
              <a:rPr lang="en-US" sz="1500" u="sng" dirty="0" err="1" smtClean="0">
                <a:solidFill>
                  <a:schemeClr val="tx1"/>
                </a:solidFill>
                <a:ea typeface="ＭＳ Ｐゴシック" pitchFamily="34" charset="-128"/>
              </a:rPr>
              <a:t>boe</a:t>
            </a:r>
            <a:r>
              <a:rPr lang="en-US" sz="1500" dirty="0" smtClean="0">
                <a:solidFill>
                  <a:schemeClr val="tx1"/>
                </a:solidFill>
                <a:ea typeface="ＭＳ Ｐゴシック" pitchFamily="34" charset="-128"/>
              </a:rPr>
              <a:t>; measure of investment efficiency</a:t>
            </a:r>
            <a:endParaRPr lang="en-US" sz="1500" dirty="0">
              <a:solidFill>
                <a:schemeClr val="tx1"/>
              </a:solidFill>
              <a:ea typeface="ＭＳ Ｐゴシック" pitchFamily="34" charset="-128"/>
            </a:endParaRPr>
          </a:p>
          <a:p>
            <a:pPr marL="577850" lvl="1" indent="-177800" algn="just" eaLnBrk="1" hangingPunct="1">
              <a:spcBef>
                <a:spcPct val="50000"/>
              </a:spcBef>
              <a:buClr>
                <a:schemeClr val="bg1">
                  <a:lumMod val="50000"/>
                </a:schemeClr>
              </a:buClr>
              <a:buFont typeface="Arial" charset="0"/>
              <a:buChar char="–"/>
              <a:defRPr/>
            </a:pPr>
            <a:r>
              <a:rPr lang="en-US" sz="1500" u="sng" dirty="0" smtClean="0">
                <a:solidFill>
                  <a:schemeClr val="tx1"/>
                </a:solidFill>
                <a:ea typeface="ＭＳ Ｐゴシック" pitchFamily="34" charset="-128"/>
              </a:rPr>
              <a:t>NPV/Investment (or </a:t>
            </a:r>
            <a:r>
              <a:rPr lang="en-US" sz="1500" u="sng" dirty="0" smtClean="0">
                <a:solidFill>
                  <a:srgbClr val="C00000"/>
                </a:solidFill>
                <a:ea typeface="ＭＳ Ｐゴシック" pitchFamily="34" charset="-128"/>
              </a:rPr>
              <a:t>PVPI</a:t>
            </a:r>
            <a:r>
              <a:rPr lang="en-US" sz="1500" u="sng" dirty="0" smtClean="0">
                <a:solidFill>
                  <a:schemeClr val="tx1"/>
                </a:solidFill>
                <a:ea typeface="ＭＳ Ｐゴシック" pitchFamily="34" charset="-128"/>
              </a:rPr>
              <a:t>)</a:t>
            </a:r>
            <a:r>
              <a:rPr lang="en-US" sz="1500" dirty="0" smtClean="0">
                <a:solidFill>
                  <a:schemeClr val="tx1"/>
                </a:solidFill>
                <a:ea typeface="ＭＳ Ｐゴシック" pitchFamily="34" charset="-128"/>
              </a:rPr>
              <a:t>; assessment of return to the investment dollar.</a:t>
            </a:r>
            <a:endParaRPr lang="en-US" sz="1500" b="1" dirty="0">
              <a:solidFill>
                <a:srgbClr val="C00000"/>
              </a:solidFill>
              <a:ea typeface="ＭＳ Ｐゴシック" pitchFamily="34" charset="-128"/>
            </a:endParaRPr>
          </a:p>
          <a:p>
            <a:pPr marL="177800" indent="-177800" algn="just" eaLnBrk="1" hangingPunct="1">
              <a:spcBef>
                <a:spcPct val="50000"/>
              </a:spcBef>
              <a:buClr>
                <a:schemeClr val="bg1">
                  <a:lumMod val="50000"/>
                </a:schemeClr>
              </a:buClr>
              <a:buFont typeface="Arial" charset="0"/>
              <a:buChar char="•"/>
              <a:defRPr/>
            </a:pPr>
            <a:r>
              <a:rPr lang="en-US" sz="1600" u="sng" dirty="0" smtClean="0">
                <a:solidFill>
                  <a:srgbClr val="C00000"/>
                </a:solidFill>
                <a:ea typeface="ＭＳ Ｐゴシック" pitchFamily="34" charset="-128"/>
              </a:rPr>
              <a:t>Recycle Ratio</a:t>
            </a:r>
            <a:r>
              <a:rPr lang="en-US" sz="1600" dirty="0" smtClean="0">
                <a:solidFill>
                  <a:schemeClr val="tx1"/>
                </a:solidFill>
                <a:ea typeface="ＭＳ Ｐゴシック" pitchFamily="34" charset="-128"/>
              </a:rPr>
              <a:t>:  Profit per </a:t>
            </a:r>
            <a:r>
              <a:rPr lang="en-US" sz="1600" dirty="0" err="1" smtClean="0">
                <a:solidFill>
                  <a:schemeClr val="tx1"/>
                </a:solidFill>
                <a:ea typeface="ＭＳ Ｐゴシック" pitchFamily="34" charset="-128"/>
              </a:rPr>
              <a:t>boe</a:t>
            </a:r>
            <a:r>
              <a:rPr lang="en-US" sz="1600" dirty="0" smtClean="0">
                <a:solidFill>
                  <a:schemeClr val="tx1"/>
                </a:solidFill>
                <a:ea typeface="ＭＳ Ｐゴシック" pitchFamily="34" charset="-128"/>
              </a:rPr>
              <a:t> divided by F&amp;D cost per </a:t>
            </a:r>
            <a:r>
              <a:rPr lang="en-US" sz="1600" dirty="0" err="1" smtClean="0">
                <a:solidFill>
                  <a:schemeClr val="tx1"/>
                </a:solidFill>
                <a:ea typeface="ＭＳ Ｐゴシック" pitchFamily="34" charset="-128"/>
              </a:rPr>
              <a:t>boe</a:t>
            </a:r>
            <a:r>
              <a:rPr lang="en-US" sz="1600" dirty="0" smtClean="0">
                <a:solidFill>
                  <a:schemeClr val="tx1"/>
                </a:solidFill>
                <a:ea typeface="ＭＳ Ｐゴシック" pitchFamily="34" charset="-128"/>
              </a:rPr>
              <a:t>.  A measure of project or corporate profitability (target &gt;1)</a:t>
            </a:r>
          </a:p>
          <a:p>
            <a:pPr marL="177800" indent="-177800" algn="just" eaLnBrk="1" hangingPunct="1">
              <a:spcBef>
                <a:spcPct val="50000"/>
              </a:spcBef>
              <a:buClr>
                <a:schemeClr val="bg1">
                  <a:lumMod val="50000"/>
                </a:schemeClr>
              </a:buClr>
              <a:buFont typeface="Arial" charset="0"/>
              <a:buChar char="•"/>
              <a:defRPr/>
            </a:pPr>
            <a:r>
              <a:rPr lang="en-US" sz="1600" u="sng" dirty="0" smtClean="0">
                <a:solidFill>
                  <a:srgbClr val="C00000"/>
                </a:solidFill>
                <a:ea typeface="ＭＳ Ｐゴシック" pitchFamily="34" charset="-128"/>
              </a:rPr>
              <a:t>Discounted </a:t>
            </a:r>
            <a:r>
              <a:rPr lang="en-US" sz="1600" u="sng" dirty="0">
                <a:solidFill>
                  <a:srgbClr val="C00000"/>
                </a:solidFill>
                <a:ea typeface="ＭＳ Ｐゴシック" pitchFamily="34" charset="-128"/>
              </a:rPr>
              <a:t>and Undiscounted Net Cash Flow </a:t>
            </a:r>
            <a:r>
              <a:rPr lang="en-US" sz="1600" u="sng" dirty="0" smtClean="0">
                <a:solidFill>
                  <a:srgbClr val="C00000"/>
                </a:solidFill>
                <a:ea typeface="ＭＳ Ｐゴシック" pitchFamily="34" charset="-128"/>
              </a:rPr>
              <a:t>Profiles</a:t>
            </a:r>
            <a:r>
              <a:rPr lang="en-US" sz="1600" dirty="0" smtClean="0">
                <a:solidFill>
                  <a:schemeClr val="tx1"/>
                </a:solidFill>
                <a:ea typeface="ＭＳ Ｐゴシック" pitchFamily="34" charset="-128"/>
              </a:rPr>
              <a:t>;  measure of availability of free cash flow for follow on or alternative investments</a:t>
            </a:r>
            <a:endParaRPr lang="en-US" sz="1600" dirty="0">
              <a:solidFill>
                <a:schemeClr val="tx1"/>
              </a:solidFill>
              <a:ea typeface="ＭＳ Ｐゴシック" pitchFamily="34" charset="-128"/>
            </a:endParaRPr>
          </a:p>
          <a:p>
            <a:pPr marL="177800" indent="-177800" algn="just" eaLnBrk="1" hangingPunct="1">
              <a:spcBef>
                <a:spcPct val="50000"/>
              </a:spcBef>
              <a:buClr>
                <a:schemeClr val="bg1">
                  <a:lumMod val="50000"/>
                </a:schemeClr>
              </a:buClr>
              <a:buFont typeface="Arial" charset="0"/>
              <a:buChar char="•"/>
              <a:defRPr/>
            </a:pPr>
            <a:r>
              <a:rPr lang="en-US" sz="1600" u="sng" dirty="0">
                <a:solidFill>
                  <a:srgbClr val="C00000"/>
                </a:solidFill>
                <a:ea typeface="ＭＳ Ｐゴシック" pitchFamily="34" charset="-128"/>
              </a:rPr>
              <a:t>Maximum Negative Cash Flow </a:t>
            </a:r>
            <a:r>
              <a:rPr lang="en-US" sz="1600" u="sng" dirty="0" smtClean="0">
                <a:solidFill>
                  <a:srgbClr val="C00000"/>
                </a:solidFill>
                <a:ea typeface="ＭＳ Ｐゴシック" pitchFamily="34" charset="-128"/>
              </a:rPr>
              <a:t>Exposure</a:t>
            </a:r>
            <a:r>
              <a:rPr lang="en-US" sz="1600" dirty="0" smtClean="0">
                <a:solidFill>
                  <a:schemeClr val="tx1"/>
                </a:solidFill>
                <a:ea typeface="ＭＳ Ｐゴシック" pitchFamily="34" charset="-128"/>
              </a:rPr>
              <a:t>; useful in situations where access to financial capital is an issue.  Measures the maximum exposure being committed to by the firm</a:t>
            </a:r>
            <a:endParaRPr lang="en-US" sz="1600" dirty="0">
              <a:solidFill>
                <a:schemeClr val="tx1"/>
              </a:solidFill>
              <a:ea typeface="ＭＳ Ｐゴシック" pitchFamily="34" charset="-128"/>
            </a:endParaRPr>
          </a:p>
          <a:p>
            <a:pPr marL="177800" indent="-177800" algn="just" eaLnBrk="1" hangingPunct="1">
              <a:spcBef>
                <a:spcPct val="50000"/>
              </a:spcBef>
              <a:buClr>
                <a:schemeClr val="bg1">
                  <a:lumMod val="50000"/>
                </a:schemeClr>
              </a:buClr>
              <a:buFont typeface="Arial" charset="0"/>
              <a:buChar char="•"/>
              <a:defRPr/>
            </a:pPr>
            <a:r>
              <a:rPr lang="en-US" sz="1600" u="sng" dirty="0" smtClean="0">
                <a:solidFill>
                  <a:srgbClr val="C00000"/>
                </a:solidFill>
                <a:ea typeface="ＭＳ Ｐゴシック" pitchFamily="34" charset="-128"/>
              </a:rPr>
              <a:t>Net Booked Reserves</a:t>
            </a:r>
            <a:r>
              <a:rPr lang="en-US" sz="1600" dirty="0" smtClean="0">
                <a:solidFill>
                  <a:schemeClr val="tx1"/>
                </a:solidFill>
                <a:ea typeface="ＭＳ Ｐゴシック" pitchFamily="34" charset="-128"/>
              </a:rPr>
              <a:t>; contribution of the projects to corporate value (based on bookable reserves, amongst other measures)</a:t>
            </a:r>
          </a:p>
          <a:p>
            <a:pPr marL="177800" indent="-177800" algn="just" eaLnBrk="1" hangingPunct="1">
              <a:spcBef>
                <a:spcPct val="50000"/>
              </a:spcBef>
              <a:buClr>
                <a:schemeClr val="bg1">
                  <a:lumMod val="50000"/>
                </a:schemeClr>
              </a:buClr>
              <a:buFont typeface="Arial" charset="0"/>
              <a:buChar char="•"/>
              <a:defRPr/>
            </a:pPr>
            <a:r>
              <a:rPr lang="en-US" sz="1600" u="sng" dirty="0" err="1" smtClean="0">
                <a:solidFill>
                  <a:srgbClr val="C00000"/>
                </a:solidFill>
                <a:ea typeface="ＭＳ Ｐゴシック" pitchFamily="34" charset="-128"/>
              </a:rPr>
              <a:t>Capex</a:t>
            </a:r>
            <a:r>
              <a:rPr lang="en-US" sz="1600" u="sng" dirty="0" smtClean="0">
                <a:solidFill>
                  <a:srgbClr val="C00000"/>
                </a:solidFill>
                <a:ea typeface="ＭＳ Ｐゴシック" pitchFamily="34" charset="-128"/>
              </a:rPr>
              <a:t>/</a:t>
            </a:r>
            <a:r>
              <a:rPr lang="en-US" sz="1600" u="sng" dirty="0" err="1" smtClean="0">
                <a:solidFill>
                  <a:srgbClr val="C00000"/>
                </a:solidFill>
                <a:ea typeface="ＭＳ Ｐゴシック" pitchFamily="34" charset="-128"/>
              </a:rPr>
              <a:t>boe</a:t>
            </a:r>
            <a:r>
              <a:rPr lang="en-US" sz="1600" dirty="0" smtClean="0">
                <a:solidFill>
                  <a:schemeClr val="tx1"/>
                </a:solidFill>
                <a:ea typeface="ＭＳ Ｐゴシック" pitchFamily="34" charset="-128"/>
              </a:rPr>
              <a:t>; cost per barrel of production capacity.  Burdens the projects by the cost of infrastructure, facilities, etc.  Tends to favor less complex, more mature </a:t>
            </a:r>
            <a:r>
              <a:rPr lang="en-US" sz="1600" dirty="0" err="1" smtClean="0">
                <a:solidFill>
                  <a:schemeClr val="tx1"/>
                </a:solidFill>
                <a:ea typeface="ＭＳ Ｐゴシック" pitchFamily="34" charset="-128"/>
              </a:rPr>
              <a:t>capex</a:t>
            </a:r>
            <a:r>
              <a:rPr lang="en-US" sz="1600" dirty="0" smtClean="0">
                <a:solidFill>
                  <a:schemeClr val="tx1"/>
                </a:solidFill>
                <a:ea typeface="ＭＳ Ｐゴシック" pitchFamily="34" charset="-128"/>
              </a:rPr>
              <a:t> alternatives</a:t>
            </a:r>
            <a:endParaRPr lang="en-US" sz="1600" dirty="0">
              <a:solidFill>
                <a:schemeClr val="tx1"/>
              </a:solidFill>
              <a:ea typeface="ＭＳ Ｐゴシック" pitchFamily="34" charset="-128"/>
            </a:endParaRPr>
          </a:p>
        </p:txBody>
      </p:sp>
      <p:sp>
        <p:nvSpPr>
          <p:cNvPr id="24579" name="Title 1"/>
          <p:cNvSpPr>
            <a:spLocks noGrp="1"/>
          </p:cNvSpPr>
          <p:nvPr>
            <p:ph type="title"/>
          </p:nvPr>
        </p:nvSpPr>
        <p:spPr bwMode="auto">
          <a:xfrm>
            <a:off x="457200" y="0"/>
            <a:ext cx="8229600" cy="733425"/>
          </a:xfrm>
          <a:noFill/>
          <a:ln>
            <a:miter lim="800000"/>
            <a:headEnd/>
            <a:tailEnd/>
          </a:ln>
        </p:spPr>
        <p:txBody>
          <a:bodyPr vert="horz" wrap="square" lIns="91440" tIns="45720" rIns="91440" bIns="45720" numCol="1" compatLnSpc="1">
            <a:prstTxWarp prst="textNoShape">
              <a:avLst/>
            </a:prstTxWarp>
          </a:bodyPr>
          <a:lstStyle/>
          <a:p>
            <a:pPr eaLnBrk="1" hangingPunct="1"/>
            <a:r>
              <a:rPr lang="en-US" smtClean="0"/>
              <a:t>Project Selection and Decision Metrics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
          <p:cNvSpPr>
            <a:spLocks noGrp="1"/>
          </p:cNvSpPr>
          <p:nvPr>
            <p:ph type="title"/>
          </p:nvPr>
        </p:nvSpPr>
        <p:spPr bwMode="auto">
          <a:xfrm>
            <a:off x="457200" y="0"/>
            <a:ext cx="8229600" cy="733425"/>
          </a:xfrm>
          <a:noFill/>
          <a:ln>
            <a:miter lim="800000"/>
            <a:headEnd/>
            <a:tailEnd/>
          </a:ln>
        </p:spPr>
        <p:txBody>
          <a:bodyPr vert="horz" wrap="square" lIns="91440" tIns="45720" rIns="91440" bIns="45720" numCol="1" compatLnSpc="1">
            <a:prstTxWarp prst="textNoShape">
              <a:avLst/>
            </a:prstTxWarp>
          </a:bodyPr>
          <a:lstStyle/>
          <a:p>
            <a:r>
              <a:rPr lang="en-CA" smtClean="0"/>
              <a:t>Capital Allocation:  IRR Hurdle Rate</a:t>
            </a:r>
          </a:p>
        </p:txBody>
      </p:sp>
      <p:sp>
        <p:nvSpPr>
          <p:cNvPr id="27651" name="TextBox 40"/>
          <p:cNvSpPr txBox="1">
            <a:spLocks noChangeArrowheads="1"/>
          </p:cNvSpPr>
          <p:nvPr/>
        </p:nvSpPr>
        <p:spPr bwMode="auto">
          <a:xfrm>
            <a:off x="4914900" y="850900"/>
            <a:ext cx="3248025" cy="307975"/>
          </a:xfrm>
          <a:prstGeom prst="rect">
            <a:avLst/>
          </a:prstGeom>
          <a:noFill/>
          <a:ln w="9525">
            <a:noFill/>
            <a:miter lim="800000"/>
            <a:headEnd/>
            <a:tailEnd/>
          </a:ln>
        </p:spPr>
        <p:txBody>
          <a:bodyPr>
            <a:spAutoFit/>
          </a:bodyPr>
          <a:lstStyle/>
          <a:p>
            <a:pPr algn="ctr"/>
            <a:r>
              <a:rPr lang="en-CA" sz="1400" b="1"/>
              <a:t>Capital Allocation using IRR Hurdle Rate</a:t>
            </a:r>
          </a:p>
        </p:txBody>
      </p:sp>
      <p:sp>
        <p:nvSpPr>
          <p:cNvPr id="43" name="Rectangle 3"/>
          <p:cNvSpPr txBox="1">
            <a:spLocks noChangeArrowheads="1"/>
          </p:cNvSpPr>
          <p:nvPr/>
        </p:nvSpPr>
        <p:spPr>
          <a:xfrm>
            <a:off x="530225" y="936624"/>
            <a:ext cx="3505200" cy="3505201"/>
          </a:xfrm>
          <a:prstGeom prst="rect">
            <a:avLst/>
          </a:prstGeom>
        </p:spPr>
        <p:txBody>
          <a:bodyPr/>
          <a:lstStyle/>
          <a:p>
            <a:pPr marL="228600" indent="-228600">
              <a:spcBef>
                <a:spcPct val="20000"/>
              </a:spcBef>
              <a:buFont typeface="Wingdings" pitchFamily="2" charset="2"/>
              <a:buChar char="§"/>
              <a:defRPr/>
            </a:pPr>
            <a:r>
              <a:rPr lang="en-CA" sz="1600" dirty="0" smtClean="0">
                <a:latin typeface="+mj-lt"/>
                <a:ea typeface="ＭＳ Ｐゴシック" pitchFamily="34" charset="-128"/>
                <a:cs typeface="MS PGothic" charset="0"/>
              </a:rPr>
              <a:t>A project will be “eligible” for budget </a:t>
            </a:r>
            <a:r>
              <a:rPr lang="en-CA" sz="1600" dirty="0" err="1" smtClean="0">
                <a:latin typeface="+mj-lt"/>
                <a:ea typeface="ＭＳ Ｐゴシック" pitchFamily="34" charset="-128"/>
                <a:cs typeface="MS PGothic" charset="0"/>
              </a:rPr>
              <a:t>capex</a:t>
            </a:r>
            <a:r>
              <a:rPr lang="en-CA" sz="1600" dirty="0" smtClean="0">
                <a:latin typeface="+mj-lt"/>
                <a:ea typeface="ＭＳ Ｐゴシック" pitchFamily="34" charset="-128"/>
                <a:cs typeface="MS PGothic" charset="0"/>
              </a:rPr>
              <a:t> allocation given it meets or exceeds absolute project metric requirements</a:t>
            </a:r>
            <a:endParaRPr lang="en-CA" sz="1600" dirty="0">
              <a:latin typeface="+mj-lt"/>
              <a:ea typeface="ＭＳ Ｐゴシック" pitchFamily="34" charset="-128"/>
              <a:cs typeface="MS PGothic" charset="0"/>
            </a:endParaRPr>
          </a:p>
          <a:p>
            <a:pPr marL="542925" lvl="1" indent="-180975">
              <a:spcBef>
                <a:spcPct val="20000"/>
              </a:spcBef>
              <a:buFont typeface="Arial" charset="0"/>
              <a:buChar char="–"/>
              <a:defRPr/>
            </a:pPr>
            <a:r>
              <a:rPr lang="en-CA" sz="1400" dirty="0" smtClean="0">
                <a:latin typeface="+mj-lt"/>
                <a:ea typeface="ＭＳ Ｐゴシック" pitchFamily="34" charset="-128"/>
                <a:cs typeface="MS PGothic" charset="0"/>
              </a:rPr>
              <a:t>Example: </a:t>
            </a:r>
          </a:p>
          <a:p>
            <a:pPr marL="1000125" lvl="2" indent="-180975">
              <a:spcBef>
                <a:spcPct val="20000"/>
              </a:spcBef>
              <a:buFont typeface="Arial" charset="0"/>
              <a:buChar char="–"/>
              <a:defRPr/>
            </a:pPr>
            <a:r>
              <a:rPr lang="en-CA" sz="1400" dirty="0" smtClean="0">
                <a:latin typeface="+mj-lt"/>
                <a:ea typeface="ＭＳ Ｐゴシック" pitchFamily="34" charset="-128"/>
                <a:cs typeface="MS PGothic" charset="0"/>
              </a:rPr>
              <a:t>NPV10 &gt; 0</a:t>
            </a:r>
          </a:p>
          <a:p>
            <a:pPr marL="1000125" lvl="2" indent="-180975">
              <a:spcBef>
                <a:spcPct val="20000"/>
              </a:spcBef>
              <a:buFont typeface="Arial" charset="0"/>
              <a:buChar char="–"/>
              <a:defRPr/>
            </a:pPr>
            <a:r>
              <a:rPr lang="en-CA" sz="1400" dirty="0" smtClean="0">
                <a:latin typeface="+mj-lt"/>
                <a:ea typeface="ＭＳ Ｐゴシック" pitchFamily="34" charset="-128"/>
                <a:cs typeface="MS PGothic" charset="0"/>
              </a:rPr>
              <a:t>PVPI &gt; 1.3</a:t>
            </a:r>
          </a:p>
          <a:p>
            <a:pPr marL="1000125" lvl="2" indent="-180975">
              <a:spcBef>
                <a:spcPct val="20000"/>
              </a:spcBef>
              <a:buFont typeface="Arial" charset="0"/>
              <a:buChar char="–"/>
              <a:defRPr/>
            </a:pPr>
            <a:r>
              <a:rPr lang="en-CA" sz="1400" dirty="0" smtClean="0">
                <a:latin typeface="+mj-lt"/>
                <a:ea typeface="ＭＳ Ｐゴシック" pitchFamily="34" charset="-128"/>
                <a:cs typeface="MS PGothic" charset="0"/>
              </a:rPr>
              <a:t>Payback &lt; 3 years</a:t>
            </a:r>
          </a:p>
          <a:p>
            <a:pPr marL="542925" lvl="1" indent="-180975">
              <a:spcBef>
                <a:spcPct val="20000"/>
              </a:spcBef>
              <a:buFont typeface="Arial" charset="0"/>
              <a:buChar char="–"/>
              <a:defRPr/>
            </a:pPr>
            <a:r>
              <a:rPr lang="en-CA" sz="1400" dirty="0" smtClean="0">
                <a:latin typeface="+mj-lt"/>
                <a:ea typeface="ＭＳ Ｐゴシック" pitchFamily="34" charset="-128"/>
                <a:cs typeface="MS PGothic" charset="0"/>
              </a:rPr>
              <a:t>NOTE:   These metrics will change over the project </a:t>
            </a:r>
            <a:r>
              <a:rPr lang="en-CA" sz="1400" dirty="0">
                <a:latin typeface="+mj-lt"/>
                <a:ea typeface="ＭＳ Ｐゴシック" pitchFamily="34" charset="-128"/>
                <a:cs typeface="MS PGothic" charset="0"/>
              </a:rPr>
              <a:t>cycle, as risks are addressed and estimates become more </a:t>
            </a:r>
            <a:r>
              <a:rPr lang="en-CA" sz="1400" dirty="0" smtClean="0">
                <a:latin typeface="+mj-lt"/>
                <a:ea typeface="ＭＳ Ｐゴシック" pitchFamily="34" charset="-128"/>
                <a:cs typeface="MS PGothic" charset="0"/>
              </a:rPr>
              <a:t>certain (e.g., 60:40 to 80:20)</a:t>
            </a:r>
            <a:endParaRPr lang="en-CA" sz="1400" dirty="0">
              <a:latin typeface="+mj-lt"/>
              <a:ea typeface="ＭＳ Ｐゴシック" pitchFamily="34" charset="-128"/>
              <a:cs typeface="MS PGothic" charset="0"/>
            </a:endParaRPr>
          </a:p>
          <a:p>
            <a:pPr marL="228600" indent="-228600">
              <a:spcBef>
                <a:spcPct val="20000"/>
              </a:spcBef>
              <a:buFont typeface="Wingdings" pitchFamily="2" charset="2"/>
              <a:buChar char="§"/>
              <a:defRPr/>
            </a:pPr>
            <a:r>
              <a:rPr lang="en-CA" sz="1600" dirty="0" smtClean="0">
                <a:latin typeface="+mj-lt"/>
                <a:ea typeface="ＭＳ Ｐゴシック" pitchFamily="34" charset="-128"/>
                <a:cs typeface="MS PGothic" pitchFamily="34" charset="-128"/>
              </a:rPr>
              <a:t>However, the allocation decision is both specific to given project performance, and relative to alternative use of funds.</a:t>
            </a:r>
            <a:endParaRPr lang="en-CA" sz="1200" b="1" dirty="0">
              <a:latin typeface="+mj-lt"/>
              <a:ea typeface="ＭＳ Ｐゴシック" pitchFamily="34" charset="-128"/>
              <a:cs typeface="MS PGothic" charset="0"/>
            </a:endParaRPr>
          </a:p>
        </p:txBody>
      </p:sp>
      <p:sp>
        <p:nvSpPr>
          <p:cNvPr id="4" name="Rectangle 3"/>
          <p:cNvSpPr/>
          <p:nvPr/>
        </p:nvSpPr>
        <p:spPr bwMode="auto">
          <a:xfrm>
            <a:off x="4410075" y="1631950"/>
            <a:ext cx="152400" cy="2266950"/>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5" name="Rectangle 4"/>
          <p:cNvSpPr/>
          <p:nvPr/>
        </p:nvSpPr>
        <p:spPr bwMode="auto">
          <a:xfrm>
            <a:off x="4562475" y="1738313"/>
            <a:ext cx="152400" cy="2160587"/>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6" name="Rectangle 5"/>
          <p:cNvSpPr/>
          <p:nvPr/>
        </p:nvSpPr>
        <p:spPr bwMode="auto">
          <a:xfrm>
            <a:off x="4714875" y="1919288"/>
            <a:ext cx="152400" cy="1979612"/>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7" name="Rectangle 6"/>
          <p:cNvSpPr/>
          <p:nvPr/>
        </p:nvSpPr>
        <p:spPr bwMode="auto">
          <a:xfrm>
            <a:off x="4867275" y="2098675"/>
            <a:ext cx="152400" cy="1800225"/>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8" name="Rectangle 7"/>
          <p:cNvSpPr/>
          <p:nvPr/>
        </p:nvSpPr>
        <p:spPr bwMode="auto">
          <a:xfrm>
            <a:off x="5019675" y="2170113"/>
            <a:ext cx="152400" cy="1728787"/>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9" name="Rectangle 8"/>
          <p:cNvSpPr/>
          <p:nvPr/>
        </p:nvSpPr>
        <p:spPr bwMode="auto">
          <a:xfrm>
            <a:off x="5172075" y="2206625"/>
            <a:ext cx="152400" cy="1692275"/>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10" name="Rectangle 9"/>
          <p:cNvSpPr/>
          <p:nvPr/>
        </p:nvSpPr>
        <p:spPr bwMode="auto">
          <a:xfrm>
            <a:off x="5324475" y="2387600"/>
            <a:ext cx="152400" cy="1511300"/>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11" name="Rectangle 10"/>
          <p:cNvSpPr/>
          <p:nvPr/>
        </p:nvSpPr>
        <p:spPr bwMode="auto">
          <a:xfrm>
            <a:off x="5476875" y="2459038"/>
            <a:ext cx="152400" cy="1439862"/>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12" name="Rectangle 11"/>
          <p:cNvSpPr/>
          <p:nvPr/>
        </p:nvSpPr>
        <p:spPr bwMode="auto">
          <a:xfrm>
            <a:off x="5629275" y="2495550"/>
            <a:ext cx="152400" cy="1403350"/>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13" name="Rectangle 12"/>
          <p:cNvSpPr/>
          <p:nvPr/>
        </p:nvSpPr>
        <p:spPr bwMode="auto">
          <a:xfrm>
            <a:off x="5781675" y="2530475"/>
            <a:ext cx="152400" cy="1368425"/>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14" name="Rectangle 13"/>
          <p:cNvSpPr/>
          <p:nvPr/>
        </p:nvSpPr>
        <p:spPr bwMode="auto">
          <a:xfrm>
            <a:off x="5934075" y="2674938"/>
            <a:ext cx="152400" cy="1223962"/>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15" name="Rectangle 14"/>
          <p:cNvSpPr/>
          <p:nvPr/>
        </p:nvSpPr>
        <p:spPr bwMode="auto">
          <a:xfrm>
            <a:off x="6086475" y="2711450"/>
            <a:ext cx="152400" cy="1187450"/>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16" name="Rectangle 15"/>
          <p:cNvSpPr/>
          <p:nvPr/>
        </p:nvSpPr>
        <p:spPr bwMode="auto">
          <a:xfrm>
            <a:off x="6238875" y="2854325"/>
            <a:ext cx="152400" cy="1044575"/>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17" name="Rectangle 16"/>
          <p:cNvSpPr/>
          <p:nvPr/>
        </p:nvSpPr>
        <p:spPr bwMode="auto">
          <a:xfrm>
            <a:off x="6391275" y="2927350"/>
            <a:ext cx="152400" cy="971550"/>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18" name="Rectangle 17"/>
          <p:cNvSpPr/>
          <p:nvPr/>
        </p:nvSpPr>
        <p:spPr bwMode="auto">
          <a:xfrm>
            <a:off x="6543675" y="2927350"/>
            <a:ext cx="152400" cy="971550"/>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19" name="Rectangle 18"/>
          <p:cNvSpPr/>
          <p:nvPr/>
        </p:nvSpPr>
        <p:spPr bwMode="auto">
          <a:xfrm>
            <a:off x="6696075" y="3035300"/>
            <a:ext cx="152400" cy="863600"/>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20" name="Rectangle 19"/>
          <p:cNvSpPr/>
          <p:nvPr/>
        </p:nvSpPr>
        <p:spPr bwMode="auto">
          <a:xfrm>
            <a:off x="6848475" y="3070225"/>
            <a:ext cx="152400" cy="828675"/>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21" name="Rectangle 20"/>
          <p:cNvSpPr/>
          <p:nvPr/>
        </p:nvSpPr>
        <p:spPr bwMode="auto">
          <a:xfrm>
            <a:off x="7000875" y="3178175"/>
            <a:ext cx="152400" cy="720725"/>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22" name="Rectangle 21"/>
          <p:cNvSpPr/>
          <p:nvPr/>
        </p:nvSpPr>
        <p:spPr bwMode="auto">
          <a:xfrm>
            <a:off x="7153275" y="3178175"/>
            <a:ext cx="152400" cy="720725"/>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23" name="Rectangle 22"/>
          <p:cNvSpPr/>
          <p:nvPr/>
        </p:nvSpPr>
        <p:spPr bwMode="auto">
          <a:xfrm>
            <a:off x="7305675" y="3251200"/>
            <a:ext cx="152400" cy="647700"/>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24" name="Rectangle 23"/>
          <p:cNvSpPr/>
          <p:nvPr/>
        </p:nvSpPr>
        <p:spPr bwMode="auto">
          <a:xfrm>
            <a:off x="7458075" y="3286125"/>
            <a:ext cx="152400" cy="612775"/>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25" name="Rectangle 24"/>
          <p:cNvSpPr/>
          <p:nvPr/>
        </p:nvSpPr>
        <p:spPr bwMode="auto">
          <a:xfrm>
            <a:off x="7610475" y="3322638"/>
            <a:ext cx="152400" cy="576262"/>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26" name="Rectangle 25"/>
          <p:cNvSpPr/>
          <p:nvPr/>
        </p:nvSpPr>
        <p:spPr bwMode="auto">
          <a:xfrm>
            <a:off x="7762875" y="3395663"/>
            <a:ext cx="152400" cy="503237"/>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cxnSp>
        <p:nvCxnSpPr>
          <p:cNvPr id="28" name="Straight Connector 27"/>
          <p:cNvCxnSpPr/>
          <p:nvPr/>
        </p:nvCxnSpPr>
        <p:spPr bwMode="auto">
          <a:xfrm flipH="1">
            <a:off x="4419600" y="3898900"/>
            <a:ext cx="3657600" cy="9525"/>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bwMode="auto">
          <a:xfrm>
            <a:off x="4400550" y="1260475"/>
            <a:ext cx="9525" cy="2657475"/>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bwMode="auto">
          <a:xfrm>
            <a:off x="4410075" y="2298700"/>
            <a:ext cx="3667125" cy="0"/>
          </a:xfrm>
          <a:prstGeom prst="line">
            <a:avLst/>
          </a:prstGeom>
          <a:ln>
            <a:solidFill>
              <a:srgbClr val="C00000"/>
            </a:solidFill>
            <a:prstDash val="dash"/>
          </a:ln>
        </p:spPr>
        <p:style>
          <a:lnRef idx="2">
            <a:schemeClr val="accent1"/>
          </a:lnRef>
          <a:fillRef idx="0">
            <a:schemeClr val="accent1"/>
          </a:fillRef>
          <a:effectRef idx="1">
            <a:schemeClr val="accent1"/>
          </a:effectRef>
          <a:fontRef idx="minor">
            <a:schemeClr val="tx1"/>
          </a:fontRef>
        </p:style>
      </p:cxnSp>
      <p:sp>
        <p:nvSpPr>
          <p:cNvPr id="27680" name="TextBox 36"/>
          <p:cNvSpPr txBox="1">
            <a:spLocks noChangeArrowheads="1"/>
          </p:cNvSpPr>
          <p:nvPr/>
        </p:nvSpPr>
        <p:spPr bwMode="auto">
          <a:xfrm>
            <a:off x="3790950" y="1076325"/>
            <a:ext cx="790575" cy="307975"/>
          </a:xfrm>
          <a:prstGeom prst="rect">
            <a:avLst/>
          </a:prstGeom>
          <a:noFill/>
          <a:ln w="9525">
            <a:noFill/>
            <a:miter lim="800000"/>
            <a:headEnd/>
            <a:tailEnd/>
          </a:ln>
        </p:spPr>
        <p:txBody>
          <a:bodyPr>
            <a:spAutoFit/>
          </a:bodyPr>
          <a:lstStyle/>
          <a:p>
            <a:pPr algn="ctr"/>
            <a:r>
              <a:rPr lang="en-CA" sz="1400" b="1"/>
              <a:t>IRR</a:t>
            </a:r>
          </a:p>
        </p:txBody>
      </p:sp>
      <p:sp>
        <p:nvSpPr>
          <p:cNvPr id="27682" name="TextBox 38"/>
          <p:cNvSpPr txBox="1">
            <a:spLocks noChangeArrowheads="1"/>
          </p:cNvSpPr>
          <p:nvPr/>
        </p:nvSpPr>
        <p:spPr bwMode="auto">
          <a:xfrm>
            <a:off x="7810500" y="2043113"/>
            <a:ext cx="1181100" cy="461962"/>
          </a:xfrm>
          <a:prstGeom prst="rect">
            <a:avLst/>
          </a:prstGeom>
          <a:noFill/>
          <a:ln w="9525">
            <a:noFill/>
            <a:miter lim="800000"/>
            <a:headEnd/>
            <a:tailEnd/>
          </a:ln>
        </p:spPr>
        <p:txBody>
          <a:bodyPr>
            <a:spAutoFit/>
          </a:bodyPr>
          <a:lstStyle/>
          <a:p>
            <a:pPr algn="ctr"/>
            <a:r>
              <a:rPr lang="en-CA" sz="1200" b="1">
                <a:solidFill>
                  <a:srgbClr val="C00000"/>
                </a:solidFill>
              </a:rPr>
              <a:t>IRR Hurdle at $60/b</a:t>
            </a:r>
          </a:p>
        </p:txBody>
      </p:sp>
      <p:sp>
        <p:nvSpPr>
          <p:cNvPr id="44" name="Left Bracket 43"/>
          <p:cNvSpPr/>
          <p:nvPr/>
        </p:nvSpPr>
        <p:spPr bwMode="auto">
          <a:xfrm rot="16200000">
            <a:off x="4782344" y="3575844"/>
            <a:ext cx="166687" cy="917575"/>
          </a:xfrm>
          <a:prstGeom prst="leftBracket">
            <a:avLst/>
          </a:prstGeom>
          <a:ln>
            <a:solidFill>
              <a:schemeClr val="accent4"/>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CA"/>
          </a:p>
        </p:txBody>
      </p:sp>
      <p:sp>
        <p:nvSpPr>
          <p:cNvPr id="35" name="Rectangle 3"/>
          <p:cNvSpPr txBox="1">
            <a:spLocks noChangeArrowheads="1"/>
          </p:cNvSpPr>
          <p:nvPr/>
        </p:nvSpPr>
        <p:spPr>
          <a:xfrm>
            <a:off x="419100" y="4940300"/>
            <a:ext cx="7658100" cy="996951"/>
          </a:xfrm>
          <a:prstGeom prst="rect">
            <a:avLst/>
          </a:prstGeom>
        </p:spPr>
        <p:txBody>
          <a:bodyPr/>
          <a:lstStyle/>
          <a:p>
            <a:pPr marL="685800" lvl="1" indent="-228600">
              <a:spcBef>
                <a:spcPct val="20000"/>
              </a:spcBef>
              <a:buFont typeface="Arial" pitchFamily="34" charset="0"/>
              <a:buChar char="−"/>
              <a:defRPr/>
            </a:pPr>
            <a:r>
              <a:rPr lang="en-CA" sz="1400" dirty="0" smtClean="0">
                <a:latin typeface="+mj-lt"/>
                <a:ea typeface="ＭＳ Ｐゴシック" pitchFamily="34" charset="-128"/>
                <a:cs typeface="MS PGothic" pitchFamily="34" charset="-128"/>
              </a:rPr>
              <a:t>To allocate scarce capital to competing uses, Corporate will establish “hurdle rates” on key performance metrics, such as IRR.</a:t>
            </a:r>
          </a:p>
          <a:p>
            <a:pPr marL="685800" lvl="1" indent="-228600">
              <a:spcBef>
                <a:spcPct val="20000"/>
              </a:spcBef>
              <a:buFont typeface="Arial" pitchFamily="34" charset="0"/>
              <a:buChar char="−"/>
              <a:defRPr/>
            </a:pPr>
            <a:r>
              <a:rPr lang="en-CA" sz="1400" dirty="0" smtClean="0">
                <a:latin typeface="+mj-lt"/>
                <a:ea typeface="ＭＳ Ｐゴシック" pitchFamily="34" charset="-128"/>
                <a:cs typeface="MS PGothic" pitchFamily="34" charset="-128"/>
              </a:rPr>
              <a:t>Projects </a:t>
            </a:r>
            <a:r>
              <a:rPr lang="en-CA" sz="1400" dirty="0">
                <a:latin typeface="+mj-lt"/>
                <a:ea typeface="ＭＳ Ｐゴシック" pitchFamily="34" charset="-128"/>
                <a:cs typeface="MS PGothic" pitchFamily="34" charset="-128"/>
              </a:rPr>
              <a:t>with </a:t>
            </a:r>
            <a:r>
              <a:rPr lang="en-CA" sz="1400" dirty="0" smtClean="0">
                <a:latin typeface="+mj-lt"/>
                <a:ea typeface="ＭＳ Ｐゴシック" pitchFamily="34" charset="-128"/>
                <a:cs typeface="MS PGothic" pitchFamily="34" charset="-128"/>
              </a:rPr>
              <a:t>an IRR </a:t>
            </a:r>
            <a:r>
              <a:rPr lang="en-CA" sz="1400" dirty="0">
                <a:latin typeface="+mj-lt"/>
                <a:ea typeface="ＭＳ Ｐゴシック" pitchFamily="34" charset="-128"/>
                <a:cs typeface="MS PGothic" pitchFamily="34" charset="-128"/>
              </a:rPr>
              <a:t>in excess of the hurdle rate attract budget capital, while those below the hurdle rate are not </a:t>
            </a:r>
            <a:r>
              <a:rPr lang="en-CA" sz="1400" dirty="0" smtClean="0">
                <a:latin typeface="+mj-lt"/>
                <a:ea typeface="ＭＳ Ｐゴシック" pitchFamily="34" charset="-128"/>
                <a:cs typeface="MS PGothic" pitchFamily="34" charset="-128"/>
              </a:rPr>
              <a:t>funded</a:t>
            </a:r>
          </a:p>
          <a:p>
            <a:pPr marL="685800" lvl="1" indent="-228600">
              <a:spcBef>
                <a:spcPct val="20000"/>
              </a:spcBef>
              <a:buFont typeface="Arial" pitchFamily="34" charset="0"/>
              <a:buChar char="−"/>
              <a:defRPr/>
            </a:pPr>
            <a:r>
              <a:rPr lang="en-CA" sz="1400" dirty="0" smtClean="0">
                <a:latin typeface="+mj-lt"/>
                <a:ea typeface="ＭＳ Ｐゴシック" pitchFamily="34" charset="-128"/>
                <a:cs typeface="MS PGothic" pitchFamily="34" charset="-128"/>
              </a:rPr>
              <a:t>An increase in available investment capital (say, through an increase in crude prices) may be reflected in a lower hurdle, allowing more projects to be funded </a:t>
            </a:r>
            <a:endParaRPr lang="en-CA" sz="1100" b="1" dirty="0">
              <a:latin typeface="+mj-lt"/>
              <a:ea typeface="ＭＳ Ｐゴシック" pitchFamily="34" charset="-128"/>
              <a:cs typeface="MS PGothic" charset="0"/>
            </a:endParaRPr>
          </a:p>
        </p:txBody>
      </p:sp>
      <p:sp>
        <p:nvSpPr>
          <p:cNvPr id="36" name="TextBox 40"/>
          <p:cNvSpPr txBox="1">
            <a:spLocks noChangeArrowheads="1"/>
          </p:cNvSpPr>
          <p:nvPr/>
        </p:nvSpPr>
        <p:spPr bwMode="auto">
          <a:xfrm>
            <a:off x="4914900" y="850900"/>
            <a:ext cx="3248025" cy="307975"/>
          </a:xfrm>
          <a:prstGeom prst="rect">
            <a:avLst/>
          </a:prstGeom>
          <a:noFill/>
          <a:ln w="9525">
            <a:noFill/>
            <a:miter lim="800000"/>
            <a:headEnd/>
            <a:tailEnd/>
          </a:ln>
        </p:spPr>
        <p:txBody>
          <a:bodyPr>
            <a:spAutoFit/>
          </a:bodyPr>
          <a:lstStyle/>
          <a:p>
            <a:pPr algn="ctr"/>
            <a:r>
              <a:rPr lang="en-CA" sz="1400" b="1"/>
              <a:t>Capital Allocation using IRR Hurdle Rate</a:t>
            </a:r>
          </a:p>
        </p:txBody>
      </p:sp>
      <p:sp>
        <p:nvSpPr>
          <p:cNvPr id="37" name="Rectangle 36"/>
          <p:cNvSpPr/>
          <p:nvPr/>
        </p:nvSpPr>
        <p:spPr bwMode="auto">
          <a:xfrm>
            <a:off x="4410075" y="1631950"/>
            <a:ext cx="152400" cy="2266950"/>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38" name="Rectangle 37"/>
          <p:cNvSpPr/>
          <p:nvPr/>
        </p:nvSpPr>
        <p:spPr bwMode="auto">
          <a:xfrm>
            <a:off x="4562475" y="1738313"/>
            <a:ext cx="152400" cy="2160587"/>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39" name="Rectangle 38"/>
          <p:cNvSpPr/>
          <p:nvPr/>
        </p:nvSpPr>
        <p:spPr bwMode="auto">
          <a:xfrm>
            <a:off x="4714875" y="1919288"/>
            <a:ext cx="152400" cy="1979612"/>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40" name="Rectangle 39"/>
          <p:cNvSpPr/>
          <p:nvPr/>
        </p:nvSpPr>
        <p:spPr bwMode="auto">
          <a:xfrm>
            <a:off x="4867275" y="2098675"/>
            <a:ext cx="152400" cy="1800225"/>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41" name="Rectangle 40"/>
          <p:cNvSpPr/>
          <p:nvPr/>
        </p:nvSpPr>
        <p:spPr bwMode="auto">
          <a:xfrm>
            <a:off x="5019675" y="2170113"/>
            <a:ext cx="152400" cy="1728787"/>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42" name="Rectangle 41"/>
          <p:cNvSpPr/>
          <p:nvPr/>
        </p:nvSpPr>
        <p:spPr bwMode="auto">
          <a:xfrm>
            <a:off x="5172075" y="2206625"/>
            <a:ext cx="152400" cy="1692275"/>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45" name="Rectangle 44"/>
          <p:cNvSpPr/>
          <p:nvPr/>
        </p:nvSpPr>
        <p:spPr bwMode="auto">
          <a:xfrm>
            <a:off x="5324475" y="2387600"/>
            <a:ext cx="152400" cy="1511300"/>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46" name="Rectangle 45"/>
          <p:cNvSpPr/>
          <p:nvPr/>
        </p:nvSpPr>
        <p:spPr bwMode="auto">
          <a:xfrm>
            <a:off x="5476875" y="2459038"/>
            <a:ext cx="152400" cy="1439862"/>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47" name="Rectangle 46"/>
          <p:cNvSpPr/>
          <p:nvPr/>
        </p:nvSpPr>
        <p:spPr bwMode="auto">
          <a:xfrm>
            <a:off x="5629275" y="2495550"/>
            <a:ext cx="152400" cy="1403350"/>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48" name="Rectangle 47"/>
          <p:cNvSpPr/>
          <p:nvPr/>
        </p:nvSpPr>
        <p:spPr bwMode="auto">
          <a:xfrm>
            <a:off x="5781675" y="2530475"/>
            <a:ext cx="152400" cy="1368425"/>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49" name="Rectangle 48"/>
          <p:cNvSpPr/>
          <p:nvPr/>
        </p:nvSpPr>
        <p:spPr bwMode="auto">
          <a:xfrm>
            <a:off x="5934075" y="2674938"/>
            <a:ext cx="152400" cy="1223962"/>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50" name="Rectangle 49"/>
          <p:cNvSpPr/>
          <p:nvPr/>
        </p:nvSpPr>
        <p:spPr bwMode="auto">
          <a:xfrm>
            <a:off x="6086475" y="2711450"/>
            <a:ext cx="152400" cy="1187450"/>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51" name="Rectangle 50"/>
          <p:cNvSpPr/>
          <p:nvPr/>
        </p:nvSpPr>
        <p:spPr bwMode="auto">
          <a:xfrm>
            <a:off x="6238875" y="2854325"/>
            <a:ext cx="152400" cy="1044575"/>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52" name="Rectangle 51"/>
          <p:cNvSpPr/>
          <p:nvPr/>
        </p:nvSpPr>
        <p:spPr bwMode="auto">
          <a:xfrm>
            <a:off x="6391275" y="2927350"/>
            <a:ext cx="152400" cy="971550"/>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53" name="Rectangle 52"/>
          <p:cNvSpPr/>
          <p:nvPr/>
        </p:nvSpPr>
        <p:spPr bwMode="auto">
          <a:xfrm>
            <a:off x="6543675" y="2927350"/>
            <a:ext cx="152400" cy="971550"/>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54" name="Rectangle 53"/>
          <p:cNvSpPr/>
          <p:nvPr/>
        </p:nvSpPr>
        <p:spPr bwMode="auto">
          <a:xfrm>
            <a:off x="6696075" y="3035300"/>
            <a:ext cx="152400" cy="863600"/>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55" name="Rectangle 54"/>
          <p:cNvSpPr/>
          <p:nvPr/>
        </p:nvSpPr>
        <p:spPr bwMode="auto">
          <a:xfrm>
            <a:off x="6848475" y="3070225"/>
            <a:ext cx="152400" cy="828675"/>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56" name="Rectangle 55"/>
          <p:cNvSpPr/>
          <p:nvPr/>
        </p:nvSpPr>
        <p:spPr bwMode="auto">
          <a:xfrm>
            <a:off x="7000875" y="3178175"/>
            <a:ext cx="152400" cy="720725"/>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57" name="Rectangle 56"/>
          <p:cNvSpPr/>
          <p:nvPr/>
        </p:nvSpPr>
        <p:spPr bwMode="auto">
          <a:xfrm>
            <a:off x="7153275" y="3178175"/>
            <a:ext cx="152400" cy="720725"/>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58" name="Rectangle 57"/>
          <p:cNvSpPr/>
          <p:nvPr/>
        </p:nvSpPr>
        <p:spPr bwMode="auto">
          <a:xfrm>
            <a:off x="7305675" y="3251200"/>
            <a:ext cx="152400" cy="647700"/>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59" name="Rectangle 58"/>
          <p:cNvSpPr/>
          <p:nvPr/>
        </p:nvSpPr>
        <p:spPr bwMode="auto">
          <a:xfrm>
            <a:off x="7458075" y="3286125"/>
            <a:ext cx="152400" cy="612775"/>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60" name="Rectangle 59"/>
          <p:cNvSpPr/>
          <p:nvPr/>
        </p:nvSpPr>
        <p:spPr bwMode="auto">
          <a:xfrm>
            <a:off x="7610475" y="3322638"/>
            <a:ext cx="152400" cy="576262"/>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61" name="Rectangle 60"/>
          <p:cNvSpPr/>
          <p:nvPr/>
        </p:nvSpPr>
        <p:spPr bwMode="auto">
          <a:xfrm>
            <a:off x="7762875" y="3395663"/>
            <a:ext cx="152400" cy="503237"/>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cxnSp>
        <p:nvCxnSpPr>
          <p:cNvPr id="62" name="Straight Connector 61"/>
          <p:cNvCxnSpPr/>
          <p:nvPr/>
        </p:nvCxnSpPr>
        <p:spPr bwMode="auto">
          <a:xfrm flipH="1">
            <a:off x="4419600" y="3898900"/>
            <a:ext cx="3657600" cy="9525"/>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bwMode="auto">
          <a:xfrm>
            <a:off x="4400550" y="1260475"/>
            <a:ext cx="9525" cy="2657475"/>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bwMode="auto">
          <a:xfrm>
            <a:off x="4410075" y="2298700"/>
            <a:ext cx="3667125" cy="0"/>
          </a:xfrm>
          <a:prstGeom prst="line">
            <a:avLst/>
          </a:prstGeom>
          <a:ln>
            <a:solidFill>
              <a:srgbClr val="C00000"/>
            </a:solidFill>
            <a:prstDash val="dash"/>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bwMode="auto">
          <a:xfrm>
            <a:off x="4410075" y="2774950"/>
            <a:ext cx="3667125" cy="0"/>
          </a:xfrm>
          <a:prstGeom prst="line">
            <a:avLst/>
          </a:prstGeom>
          <a:ln>
            <a:solidFill>
              <a:srgbClr val="C00000"/>
            </a:solidFill>
            <a:prstDash val="dash"/>
          </a:ln>
        </p:spPr>
        <p:style>
          <a:lnRef idx="2">
            <a:schemeClr val="accent1"/>
          </a:lnRef>
          <a:fillRef idx="0">
            <a:schemeClr val="accent1"/>
          </a:fillRef>
          <a:effectRef idx="1">
            <a:schemeClr val="accent1"/>
          </a:effectRef>
          <a:fontRef idx="minor">
            <a:schemeClr val="tx1"/>
          </a:fontRef>
        </p:style>
      </p:cxnSp>
      <p:sp>
        <p:nvSpPr>
          <p:cNvPr id="66" name="TextBox 36"/>
          <p:cNvSpPr txBox="1">
            <a:spLocks noChangeArrowheads="1"/>
          </p:cNvSpPr>
          <p:nvPr/>
        </p:nvSpPr>
        <p:spPr bwMode="auto">
          <a:xfrm>
            <a:off x="3790950" y="1076325"/>
            <a:ext cx="790575" cy="307975"/>
          </a:xfrm>
          <a:prstGeom prst="rect">
            <a:avLst/>
          </a:prstGeom>
          <a:noFill/>
          <a:ln w="9525">
            <a:noFill/>
            <a:miter lim="800000"/>
            <a:headEnd/>
            <a:tailEnd/>
          </a:ln>
        </p:spPr>
        <p:txBody>
          <a:bodyPr>
            <a:spAutoFit/>
          </a:bodyPr>
          <a:lstStyle/>
          <a:p>
            <a:pPr algn="ctr"/>
            <a:r>
              <a:rPr lang="en-CA" sz="1400" b="1"/>
              <a:t>IRR</a:t>
            </a:r>
          </a:p>
        </p:txBody>
      </p:sp>
      <p:sp>
        <p:nvSpPr>
          <p:cNvPr id="67" name="TextBox 37"/>
          <p:cNvSpPr txBox="1">
            <a:spLocks noChangeArrowheads="1"/>
          </p:cNvSpPr>
          <p:nvPr/>
        </p:nvSpPr>
        <p:spPr bwMode="auto">
          <a:xfrm>
            <a:off x="5807075" y="4508500"/>
            <a:ext cx="1471613" cy="306388"/>
          </a:xfrm>
          <a:prstGeom prst="rect">
            <a:avLst/>
          </a:prstGeom>
          <a:noFill/>
          <a:ln w="9525">
            <a:noFill/>
            <a:miter lim="800000"/>
            <a:headEnd/>
            <a:tailEnd/>
          </a:ln>
        </p:spPr>
        <p:txBody>
          <a:bodyPr>
            <a:spAutoFit/>
          </a:bodyPr>
          <a:lstStyle/>
          <a:p>
            <a:pPr algn="ctr"/>
            <a:r>
              <a:rPr lang="en-CA" sz="1400" b="1"/>
              <a:t>Capital Projects</a:t>
            </a:r>
          </a:p>
        </p:txBody>
      </p:sp>
      <p:sp>
        <p:nvSpPr>
          <p:cNvPr id="68" name="TextBox 38"/>
          <p:cNvSpPr txBox="1">
            <a:spLocks noChangeArrowheads="1"/>
          </p:cNvSpPr>
          <p:nvPr/>
        </p:nvSpPr>
        <p:spPr bwMode="auto">
          <a:xfrm>
            <a:off x="7810500" y="2043113"/>
            <a:ext cx="1181100" cy="461962"/>
          </a:xfrm>
          <a:prstGeom prst="rect">
            <a:avLst/>
          </a:prstGeom>
          <a:noFill/>
          <a:ln w="9525">
            <a:noFill/>
            <a:miter lim="800000"/>
            <a:headEnd/>
            <a:tailEnd/>
          </a:ln>
        </p:spPr>
        <p:txBody>
          <a:bodyPr>
            <a:spAutoFit/>
          </a:bodyPr>
          <a:lstStyle/>
          <a:p>
            <a:pPr algn="ctr"/>
            <a:r>
              <a:rPr lang="en-CA" sz="1200" b="1">
                <a:solidFill>
                  <a:srgbClr val="C00000"/>
                </a:solidFill>
              </a:rPr>
              <a:t>IRR Hurdle at $60/b</a:t>
            </a:r>
          </a:p>
        </p:txBody>
      </p:sp>
      <p:sp>
        <p:nvSpPr>
          <p:cNvPr id="69" name="TextBox 39"/>
          <p:cNvSpPr txBox="1">
            <a:spLocks noChangeArrowheads="1"/>
          </p:cNvSpPr>
          <p:nvPr/>
        </p:nvSpPr>
        <p:spPr bwMode="auto">
          <a:xfrm>
            <a:off x="7810500" y="2509838"/>
            <a:ext cx="1181100" cy="461962"/>
          </a:xfrm>
          <a:prstGeom prst="rect">
            <a:avLst/>
          </a:prstGeom>
          <a:noFill/>
          <a:ln w="9525">
            <a:noFill/>
            <a:miter lim="800000"/>
            <a:headEnd/>
            <a:tailEnd/>
          </a:ln>
        </p:spPr>
        <p:txBody>
          <a:bodyPr>
            <a:spAutoFit/>
          </a:bodyPr>
          <a:lstStyle/>
          <a:p>
            <a:pPr algn="ctr"/>
            <a:r>
              <a:rPr lang="en-CA" sz="1200" b="1">
                <a:solidFill>
                  <a:srgbClr val="C00000"/>
                </a:solidFill>
              </a:rPr>
              <a:t>IRR Hurdle at $80/b</a:t>
            </a:r>
          </a:p>
        </p:txBody>
      </p:sp>
      <p:sp>
        <p:nvSpPr>
          <p:cNvPr id="70" name="Left Bracket 69"/>
          <p:cNvSpPr/>
          <p:nvPr/>
        </p:nvSpPr>
        <p:spPr bwMode="auto">
          <a:xfrm rot="16200000">
            <a:off x="4782344" y="3575844"/>
            <a:ext cx="166687" cy="917575"/>
          </a:xfrm>
          <a:prstGeom prst="leftBracket">
            <a:avLst/>
          </a:prstGeom>
          <a:ln>
            <a:solidFill>
              <a:schemeClr val="accent4"/>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CA"/>
          </a:p>
        </p:txBody>
      </p:sp>
      <p:sp>
        <p:nvSpPr>
          <p:cNvPr id="71" name="Left Bracket 70"/>
          <p:cNvSpPr/>
          <p:nvPr/>
        </p:nvSpPr>
        <p:spPr bwMode="auto">
          <a:xfrm rot="16200000">
            <a:off x="5244306" y="3390107"/>
            <a:ext cx="166687" cy="1822450"/>
          </a:xfrm>
          <a:prstGeom prst="leftBracket">
            <a:avLst/>
          </a:prstGeom>
          <a:ln>
            <a:solidFill>
              <a:schemeClr val="accent4"/>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dissolve">
                                      <p:cBhvr>
                                        <p:cTn id="7" dur="500"/>
                                        <p:tgtEl>
                                          <p:spTgt spid="6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9"/>
                                        </p:tgtEl>
                                        <p:attrNameLst>
                                          <p:attrName>style.visibility</p:attrName>
                                        </p:attrNameLst>
                                      </p:cBhvr>
                                      <p:to>
                                        <p:strVal val="visible"/>
                                      </p:to>
                                    </p:set>
                                    <p:animEffect transition="in" filter="dissolve">
                                      <p:cBhvr>
                                        <p:cTn id="10" dur="500"/>
                                        <p:tgtEl>
                                          <p:spTgt spid="6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1"/>
                                        </p:tgtEl>
                                        <p:attrNameLst>
                                          <p:attrName>style.visibility</p:attrName>
                                        </p:attrNameLst>
                                      </p:cBhvr>
                                      <p:to>
                                        <p:strVal val="visible"/>
                                      </p:to>
                                    </p:set>
                                    <p:animEffect transition="in" filter="dissolve">
                                      <p:cBhvr>
                                        <p:cTn id="13"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p:cNvGraphicFramePr/>
          <p:nvPr/>
        </p:nvGraphicFramePr>
        <p:xfrm>
          <a:off x="4819650" y="3355648"/>
          <a:ext cx="4132254" cy="253080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p:cNvGraphicFramePr/>
          <p:nvPr/>
        </p:nvGraphicFramePr>
        <p:xfrm>
          <a:off x="4714875" y="968375"/>
          <a:ext cx="4281460" cy="2355850"/>
        </p:xfrm>
        <a:graphic>
          <a:graphicData uri="http://schemas.openxmlformats.org/drawingml/2006/chart">
            <c:chart xmlns:c="http://schemas.openxmlformats.org/drawingml/2006/chart" xmlns:r="http://schemas.openxmlformats.org/officeDocument/2006/relationships" r:id="rId3"/>
          </a:graphicData>
        </a:graphic>
      </p:graphicFrame>
      <p:sp>
        <p:nvSpPr>
          <p:cNvPr id="4" name="Content Placeholder 3"/>
          <p:cNvSpPr>
            <a:spLocks noGrp="1"/>
          </p:cNvSpPr>
          <p:nvPr>
            <p:ph idx="1"/>
          </p:nvPr>
        </p:nvSpPr>
        <p:spPr>
          <a:xfrm>
            <a:off x="400050" y="903288"/>
            <a:ext cx="4333875" cy="5422900"/>
          </a:xfrm>
        </p:spPr>
        <p:txBody>
          <a:bodyPr/>
          <a:lstStyle/>
          <a:p>
            <a:pPr marL="228600" indent="-228600">
              <a:buFont typeface="Wingdings" pitchFamily="2" charset="2"/>
              <a:buChar char="§"/>
              <a:defRPr/>
            </a:pPr>
            <a:r>
              <a:rPr lang="en-CA" sz="1600" dirty="0" smtClean="0">
                <a:solidFill>
                  <a:schemeClr val="tx1"/>
                </a:solidFill>
                <a:ea typeface="ＭＳ Ｐゴシック" pitchFamily="34" charset="-128"/>
              </a:rPr>
              <a:t>Efficiency in capital allocation and use over time is reflected in the Return on Capital Employed (ROCE)</a:t>
            </a:r>
          </a:p>
          <a:p>
            <a:pPr marL="228600" lvl="1" indent="-228600">
              <a:buFont typeface="Wingdings" pitchFamily="2" charset="2"/>
              <a:buChar char="§"/>
              <a:defRPr/>
            </a:pPr>
            <a:r>
              <a:rPr lang="en-CA" sz="1600" dirty="0" smtClean="0">
                <a:solidFill>
                  <a:schemeClr val="tx1"/>
                </a:solidFill>
                <a:ea typeface="ＭＳ Ｐゴシック" pitchFamily="34" charset="-128"/>
              </a:rPr>
              <a:t>ROCE = [(Net profit before interest and taxes) / (Gross Capital employed)] x 100</a:t>
            </a:r>
          </a:p>
          <a:p>
            <a:pPr marL="361950" lvl="1" indent="-180975">
              <a:buFont typeface="Arial" charset="0"/>
              <a:buChar char="–"/>
              <a:defRPr/>
            </a:pPr>
            <a:r>
              <a:rPr lang="en-CA" sz="1600" dirty="0" smtClean="0">
                <a:solidFill>
                  <a:schemeClr val="tx1"/>
                </a:solidFill>
                <a:ea typeface="ＭＳ Ｐゴシック" pitchFamily="34" charset="-128"/>
              </a:rPr>
              <a:t>Where:</a:t>
            </a:r>
          </a:p>
          <a:p>
            <a:pPr marL="762000" lvl="2" indent="-180975">
              <a:defRPr/>
            </a:pPr>
            <a:r>
              <a:rPr lang="en-CA" sz="1400" dirty="0" smtClean="0">
                <a:solidFill>
                  <a:schemeClr val="tx1"/>
                </a:solidFill>
                <a:ea typeface="ＭＳ Ｐゴシック" pitchFamily="34" charset="-128"/>
              </a:rPr>
              <a:t>Gross capital employed = Fixed assets + Investments + Current assets   </a:t>
            </a:r>
            <a:r>
              <a:rPr lang="en-CA" sz="1400" b="1" i="1" dirty="0" smtClean="0">
                <a:solidFill>
                  <a:srgbClr val="C00000"/>
                </a:solidFill>
                <a:ea typeface="ＭＳ Ｐゴシック" pitchFamily="34" charset="-128"/>
              </a:rPr>
              <a:t>OR</a:t>
            </a:r>
          </a:p>
          <a:p>
            <a:pPr marL="762000" lvl="2" indent="-180975">
              <a:defRPr/>
            </a:pPr>
            <a:r>
              <a:rPr lang="en-CA" sz="1400" dirty="0" smtClean="0">
                <a:solidFill>
                  <a:schemeClr val="tx1"/>
                </a:solidFill>
                <a:ea typeface="ＭＳ Ｐゴシック" pitchFamily="34" charset="-128"/>
              </a:rPr>
              <a:t>Gross capital employed = Share Capital + General &amp; Capital Reserves + Long term loans</a:t>
            </a:r>
          </a:p>
          <a:p>
            <a:pPr marL="228600" lvl="1" indent="-228600">
              <a:buFont typeface="Wingdings" pitchFamily="2" charset="2"/>
              <a:buChar char="§"/>
              <a:defRPr/>
            </a:pPr>
            <a:r>
              <a:rPr lang="en-CA" sz="1600" dirty="0" smtClean="0">
                <a:solidFill>
                  <a:schemeClr val="tx1"/>
                </a:solidFill>
                <a:ea typeface="ＭＳ Ｐゴシック" pitchFamily="34" charset="-128"/>
              </a:rPr>
              <a:t>The higher the return on capital employed, the more efficient the firm is in using its funds.  Over time, ROCE reveals whether the profitability of the company is improving or eroding</a:t>
            </a:r>
          </a:p>
          <a:p>
            <a:pPr marL="228600" lvl="1" indent="-228600">
              <a:buFont typeface="Wingdings" pitchFamily="2" charset="2"/>
              <a:buChar char="§"/>
              <a:defRPr/>
            </a:pPr>
            <a:r>
              <a:rPr lang="en-CA" sz="1600" dirty="0" smtClean="0">
                <a:solidFill>
                  <a:schemeClr val="tx1"/>
                </a:solidFill>
                <a:ea typeface="ＭＳ Ｐゴシック" pitchFamily="34" charset="-128"/>
              </a:rPr>
              <a:t>Generally speaking, larger E&amp;P firms focus on ROCE, while smaller players focus on Growth</a:t>
            </a:r>
            <a:endParaRPr lang="en-CA" sz="1600" dirty="0">
              <a:solidFill>
                <a:schemeClr val="tx1"/>
              </a:solidFill>
              <a:ea typeface="ＭＳ Ｐゴシック" pitchFamily="34" charset="-128"/>
            </a:endParaRPr>
          </a:p>
        </p:txBody>
      </p:sp>
      <p:sp>
        <p:nvSpPr>
          <p:cNvPr id="28676" name="Title 2"/>
          <p:cNvSpPr>
            <a:spLocks noGrp="1"/>
          </p:cNvSpPr>
          <p:nvPr>
            <p:ph type="title"/>
          </p:nvPr>
        </p:nvSpPr>
        <p:spPr bwMode="auto">
          <a:xfrm>
            <a:off x="457200" y="0"/>
            <a:ext cx="8229600" cy="733425"/>
          </a:xfrm>
          <a:noFill/>
          <a:ln>
            <a:miter lim="800000"/>
            <a:headEnd/>
            <a:tailEnd/>
          </a:ln>
        </p:spPr>
        <p:txBody>
          <a:bodyPr vert="horz" wrap="square" lIns="91440" tIns="45720" rIns="91440" bIns="45720" numCol="1" compatLnSpc="1">
            <a:prstTxWarp prst="textNoShape">
              <a:avLst/>
            </a:prstTxWarp>
          </a:bodyPr>
          <a:lstStyle/>
          <a:p>
            <a:r>
              <a:rPr lang="en-CA" smtClean="0"/>
              <a:t>Portfolio Efficiency:  Return on Capital Employed (ROCE)</a:t>
            </a:r>
          </a:p>
        </p:txBody>
      </p:sp>
      <p:cxnSp>
        <p:nvCxnSpPr>
          <p:cNvPr id="12" name="Straight Connector 11"/>
          <p:cNvCxnSpPr/>
          <p:nvPr/>
        </p:nvCxnSpPr>
        <p:spPr>
          <a:xfrm flipV="1">
            <a:off x="5324475" y="4219575"/>
            <a:ext cx="3467100" cy="9525"/>
          </a:xfrm>
          <a:prstGeom prst="line">
            <a:avLst/>
          </a:prstGeom>
          <a:ln w="19050">
            <a:prstDash val="dash"/>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5172075" y="1724025"/>
            <a:ext cx="3676650" cy="9526"/>
          </a:xfrm>
          <a:prstGeom prst="line">
            <a:avLst/>
          </a:prstGeom>
          <a:ln w="19050">
            <a:prstDash val="dash"/>
          </a:ln>
        </p:spPr>
        <p:style>
          <a:lnRef idx="2">
            <a:schemeClr val="accent1"/>
          </a:lnRef>
          <a:fillRef idx="0">
            <a:schemeClr val="accent1"/>
          </a:fillRef>
          <a:effectRef idx="1">
            <a:schemeClr val="accent1"/>
          </a:effectRef>
          <a:fontRef idx="minor">
            <a:schemeClr val="tx1"/>
          </a:fontRef>
        </p:style>
      </p:cxnSp>
      <p:sp>
        <p:nvSpPr>
          <p:cNvPr id="21" name="TextBox 20"/>
          <p:cNvSpPr txBox="1">
            <a:spLocks noChangeArrowheads="1"/>
          </p:cNvSpPr>
          <p:nvPr/>
        </p:nvSpPr>
        <p:spPr bwMode="auto">
          <a:xfrm>
            <a:off x="5307014" y="5918200"/>
            <a:ext cx="3389312" cy="461665"/>
          </a:xfrm>
          <a:prstGeom prst="rect">
            <a:avLst/>
          </a:prstGeom>
          <a:noFill/>
          <a:ln w="9525">
            <a:noFill/>
            <a:miter lim="800000"/>
            <a:headEnd/>
            <a:tailEnd/>
          </a:ln>
        </p:spPr>
        <p:txBody>
          <a:bodyPr wrap="squar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200" b="1" i="1" u="none" strike="noStrike" kern="0" cap="none" spc="0" normalizeH="0" baseline="0" noProof="0" dirty="0">
                <a:ln>
                  <a:noFill/>
                </a:ln>
                <a:effectLst/>
                <a:uLnTx/>
                <a:uFillTx/>
                <a:cs typeface="Arial" pitchFamily="34" charset="0"/>
              </a:rPr>
              <a:t>Global Players Average Upstream </a:t>
            </a:r>
            <a:r>
              <a:rPr kumimoji="0" lang="en-US" sz="1200" b="1" i="1" u="none" strike="noStrike" kern="0" cap="none" spc="0" normalizeH="0" baseline="0" noProof="0" dirty="0" smtClean="0">
                <a:ln>
                  <a:noFill/>
                </a:ln>
                <a:effectLst/>
                <a:uLnTx/>
                <a:uFillTx/>
                <a:cs typeface="Arial" pitchFamily="34" charset="0"/>
              </a:rPr>
              <a:t>ROCE: 20.4%</a:t>
            </a:r>
            <a:endParaRPr kumimoji="0" lang="en-US" sz="1200" b="1" i="1" u="none" strike="noStrike" kern="0" cap="none" spc="0" normalizeH="0" baseline="0" noProof="0" dirty="0">
              <a:ln>
                <a:noFill/>
              </a:ln>
              <a:effectLst/>
              <a:uLnTx/>
              <a:uFillTx/>
              <a:cs typeface="Arial" pitchFamily="34" charset="0"/>
            </a:endParaRPr>
          </a:p>
          <a:p>
            <a:pPr marL="0" marR="0" lvl="0" indent="0" defTabSz="914400" eaLnBrk="0" fontAlgn="auto" latinLnBrk="0" hangingPunct="0">
              <a:lnSpc>
                <a:spcPct val="100000"/>
              </a:lnSpc>
              <a:spcBef>
                <a:spcPts val="0"/>
              </a:spcBef>
              <a:spcAft>
                <a:spcPts val="0"/>
              </a:spcAft>
              <a:buClrTx/>
              <a:buSzTx/>
              <a:buFontTx/>
              <a:buNone/>
              <a:tabLst/>
              <a:defRPr/>
            </a:pPr>
            <a:r>
              <a:rPr kumimoji="0" lang="en-US" sz="1200" b="1" i="1" u="none" strike="noStrike" kern="0" cap="none" spc="0" normalizeH="0" baseline="0" noProof="0" dirty="0" smtClean="0">
                <a:ln>
                  <a:noFill/>
                </a:ln>
                <a:effectLst/>
                <a:uLnTx/>
                <a:uFillTx/>
                <a:cs typeface="Arial" pitchFamily="34" charset="0"/>
              </a:rPr>
              <a:t>Tier I Independents </a:t>
            </a:r>
            <a:r>
              <a:rPr kumimoji="0" lang="en-US" sz="1200" b="1" i="1" u="none" strike="noStrike" kern="0" cap="none" spc="0" normalizeH="0" baseline="0" noProof="0" dirty="0">
                <a:ln>
                  <a:noFill/>
                </a:ln>
                <a:effectLst/>
                <a:uLnTx/>
                <a:uFillTx/>
                <a:cs typeface="Arial" pitchFamily="34" charset="0"/>
              </a:rPr>
              <a:t>Average Upstream </a:t>
            </a:r>
            <a:r>
              <a:rPr kumimoji="0" lang="en-US" sz="1200" b="1" i="1" u="none" strike="noStrike" kern="0" cap="none" spc="0" normalizeH="0" baseline="0" noProof="0" dirty="0" smtClean="0">
                <a:ln>
                  <a:noFill/>
                </a:ln>
                <a:effectLst/>
                <a:uLnTx/>
                <a:uFillTx/>
                <a:cs typeface="Arial" pitchFamily="34" charset="0"/>
              </a:rPr>
              <a:t>ROCE: 11.4%</a:t>
            </a:r>
            <a:endParaRPr kumimoji="0" lang="en-US" sz="1200" b="1" i="1" u="none" strike="noStrike" kern="0" cap="none" spc="0" normalizeH="0" baseline="0" noProof="0" dirty="0">
              <a:ln>
                <a:noFill/>
              </a:ln>
              <a:effectLst/>
              <a:uLnTx/>
              <a:uFillTx/>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5219700" y="4210050"/>
            <a:ext cx="3086100" cy="1352550"/>
          </a:xfrm>
          <a:prstGeom prst="roundRect">
            <a:avLst/>
          </a:prstGeom>
          <a:gradFill>
            <a:gsLst>
              <a:gs pos="0">
                <a:schemeClr val="accent1">
                  <a:tint val="100000"/>
                  <a:shade val="100000"/>
                  <a:satMod val="130000"/>
                  <a:alpha val="5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ontent Placeholder 3"/>
          <p:cNvSpPr>
            <a:spLocks noGrp="1"/>
          </p:cNvSpPr>
          <p:nvPr>
            <p:ph idx="1"/>
          </p:nvPr>
        </p:nvSpPr>
        <p:spPr>
          <a:xfrm>
            <a:off x="457200" y="903288"/>
            <a:ext cx="4286250" cy="5422900"/>
          </a:xfrm>
        </p:spPr>
        <p:txBody>
          <a:bodyPr/>
          <a:lstStyle/>
          <a:p>
            <a:pPr marL="180975" indent="-180975">
              <a:buFont typeface="Wingdings" pitchFamily="2" charset="2"/>
              <a:buChar char="§"/>
              <a:defRPr/>
            </a:pPr>
            <a:r>
              <a:rPr lang="en-CA" sz="1800" b="1" dirty="0" smtClean="0">
                <a:solidFill>
                  <a:srgbClr val="C00000"/>
                </a:solidFill>
                <a:ea typeface="ＭＳ Ｐゴシック" pitchFamily="34" charset="-128"/>
              </a:rPr>
              <a:t>Issues with ROCE</a:t>
            </a:r>
            <a:r>
              <a:rPr lang="en-CA" sz="1800" dirty="0" smtClean="0">
                <a:ea typeface="ＭＳ Ｐゴシック" pitchFamily="34" charset="-128"/>
              </a:rPr>
              <a:t>:</a:t>
            </a:r>
          </a:p>
          <a:p>
            <a:pPr marL="361950" lvl="1" indent="-180975">
              <a:buFont typeface="Arial" charset="0"/>
              <a:buChar char="–"/>
              <a:defRPr/>
            </a:pPr>
            <a:r>
              <a:rPr lang="en-CA" sz="1600" dirty="0" smtClean="0">
                <a:solidFill>
                  <a:schemeClr val="tx1"/>
                </a:solidFill>
                <a:ea typeface="ＭＳ Ｐゴシック" pitchFamily="34" charset="-128"/>
              </a:rPr>
              <a:t>Major capital project investments increase the denominator in advance of revenue (profit) impacts in the numerator =&gt;</a:t>
            </a:r>
            <a:r>
              <a:rPr lang="en-CA" sz="1600" dirty="0" smtClean="0">
                <a:ea typeface="ＭＳ Ｐゴシック" pitchFamily="34" charset="-128"/>
              </a:rPr>
              <a:t> </a:t>
            </a:r>
            <a:r>
              <a:rPr lang="en-CA" sz="1600" i="1" dirty="0" smtClean="0">
                <a:solidFill>
                  <a:srgbClr val="C00000"/>
                </a:solidFill>
                <a:ea typeface="ＭＳ Ｐゴシック" pitchFamily="34" charset="-128"/>
              </a:rPr>
              <a:t>penalizes the IOC for major capital investment undertakings</a:t>
            </a:r>
          </a:p>
          <a:p>
            <a:pPr marL="762000" lvl="2" indent="-180975">
              <a:defRPr/>
            </a:pPr>
            <a:r>
              <a:rPr lang="en-CA" sz="1400" dirty="0" smtClean="0">
                <a:solidFill>
                  <a:schemeClr val="tx1"/>
                </a:solidFill>
                <a:ea typeface="ＭＳ Ｐゴシック" pitchFamily="34" charset="-128"/>
              </a:rPr>
              <a:t>Explains in part why it is unusual to find companies with high ROCE </a:t>
            </a:r>
            <a:r>
              <a:rPr lang="en-CA" sz="1400" u="sng" dirty="0" smtClean="0">
                <a:solidFill>
                  <a:schemeClr val="tx1"/>
                </a:solidFill>
                <a:ea typeface="ＭＳ Ｐゴシック" pitchFamily="34" charset="-128"/>
              </a:rPr>
              <a:t>and</a:t>
            </a:r>
            <a:r>
              <a:rPr lang="en-CA" sz="1400" dirty="0" smtClean="0">
                <a:solidFill>
                  <a:schemeClr val="tx1"/>
                </a:solidFill>
                <a:ea typeface="ＭＳ Ｐゴシック" pitchFamily="34" charset="-128"/>
              </a:rPr>
              <a:t> high growth metrics</a:t>
            </a:r>
          </a:p>
          <a:p>
            <a:pPr marL="361950" lvl="1" indent="-180975">
              <a:buFont typeface="Arial" charset="0"/>
              <a:buChar char="–"/>
              <a:defRPr/>
            </a:pPr>
            <a:r>
              <a:rPr lang="en-CA" sz="1600" dirty="0" smtClean="0">
                <a:solidFill>
                  <a:schemeClr val="tx1"/>
                </a:solidFill>
                <a:ea typeface="ＭＳ Ｐゴシック" pitchFamily="34" charset="-128"/>
              </a:rPr>
              <a:t>Once commissioned, the scale of major capital project investments tend to deliver superior ROCE performance =&gt; </a:t>
            </a:r>
            <a:r>
              <a:rPr lang="en-CA" sz="1600" i="1" dirty="0" smtClean="0">
                <a:solidFill>
                  <a:srgbClr val="C00000"/>
                </a:solidFill>
                <a:ea typeface="ＭＳ Ｐゴシック" pitchFamily="34" charset="-128"/>
              </a:rPr>
              <a:t>bias toward large asset portfolios</a:t>
            </a:r>
          </a:p>
          <a:p>
            <a:pPr marL="762000" lvl="2" indent="-180975">
              <a:defRPr/>
            </a:pPr>
            <a:r>
              <a:rPr lang="en-CA" sz="1400" dirty="0" smtClean="0">
                <a:solidFill>
                  <a:schemeClr val="tx1"/>
                </a:solidFill>
                <a:ea typeface="ＭＳ Ｐゴシック" pitchFamily="34" charset="-128"/>
              </a:rPr>
              <a:t>Exception is deepwater developments, where high, short plateaus and steep production declines can result in highly volatile ROCE outcomes</a:t>
            </a:r>
          </a:p>
          <a:p>
            <a:pPr marL="361950" lvl="1" indent="-180975">
              <a:buFont typeface="Arial" charset="0"/>
              <a:buChar char="–"/>
              <a:defRPr/>
            </a:pPr>
            <a:r>
              <a:rPr lang="en-CA" sz="1600" dirty="0" smtClean="0">
                <a:solidFill>
                  <a:schemeClr val="tx1"/>
                </a:solidFill>
                <a:ea typeface="ＭＳ Ｐゴシック" pitchFamily="34" charset="-128"/>
              </a:rPr>
              <a:t>Depreciation creates </a:t>
            </a:r>
            <a:r>
              <a:rPr lang="en-CA" sz="1600" i="1" dirty="0" smtClean="0">
                <a:solidFill>
                  <a:srgbClr val="C00000"/>
                </a:solidFill>
                <a:ea typeface="ＭＳ Ｐゴシック" pitchFamily="34" charset="-128"/>
              </a:rPr>
              <a:t>bias in favor of mature portfolio</a:t>
            </a:r>
            <a:r>
              <a:rPr lang="en-CA" sz="1600" dirty="0" smtClean="0">
                <a:solidFill>
                  <a:schemeClr val="tx1"/>
                </a:solidFill>
                <a:ea typeface="ＭＳ Ｐゴシック" pitchFamily="34" charset="-128"/>
              </a:rPr>
              <a:t>:  More mature the asset base, the lower the denominator (capital exposed) and the higher the ROCE (all else being equal)</a:t>
            </a:r>
            <a:endParaRPr lang="en-CA" sz="1600" dirty="0">
              <a:solidFill>
                <a:schemeClr val="tx1"/>
              </a:solidFill>
              <a:ea typeface="ＭＳ Ｐゴシック" pitchFamily="34" charset="-128"/>
            </a:endParaRPr>
          </a:p>
        </p:txBody>
      </p:sp>
      <p:sp>
        <p:nvSpPr>
          <p:cNvPr id="29699" name="Title 2"/>
          <p:cNvSpPr>
            <a:spLocks noGrp="1"/>
          </p:cNvSpPr>
          <p:nvPr>
            <p:ph type="title"/>
          </p:nvPr>
        </p:nvSpPr>
        <p:spPr bwMode="auto">
          <a:xfrm>
            <a:off x="457200" y="0"/>
            <a:ext cx="8229600" cy="733425"/>
          </a:xfrm>
          <a:noFill/>
          <a:ln>
            <a:miter lim="800000"/>
            <a:headEnd/>
            <a:tailEnd/>
          </a:ln>
        </p:spPr>
        <p:txBody>
          <a:bodyPr vert="horz" wrap="square" lIns="91440" tIns="45720" rIns="91440" bIns="45720" numCol="1" compatLnSpc="1">
            <a:prstTxWarp prst="textNoShape">
              <a:avLst/>
            </a:prstTxWarp>
          </a:bodyPr>
          <a:lstStyle/>
          <a:p>
            <a:r>
              <a:rPr lang="en-CA" smtClean="0"/>
              <a:t>Portfolio Efficiency:  Return on Capital Employed (ROCE)</a:t>
            </a:r>
          </a:p>
        </p:txBody>
      </p:sp>
      <p:pic>
        <p:nvPicPr>
          <p:cNvPr id="29700" name="Picture 2"/>
          <p:cNvPicPr>
            <a:picLocks noChangeAspect="1" noChangeArrowheads="1"/>
          </p:cNvPicPr>
          <p:nvPr/>
        </p:nvPicPr>
        <p:blipFill>
          <a:blip r:embed="rId2"/>
          <a:srcRect/>
          <a:stretch>
            <a:fillRect/>
          </a:stretch>
        </p:blipFill>
        <p:spPr bwMode="auto">
          <a:xfrm>
            <a:off x="4894263" y="1111250"/>
            <a:ext cx="4013200" cy="2606675"/>
          </a:xfrm>
          <a:prstGeom prst="rect">
            <a:avLst/>
          </a:prstGeom>
          <a:noFill/>
          <a:ln w="9525">
            <a:noFill/>
            <a:miter lim="800000"/>
            <a:headEnd/>
            <a:tailEnd/>
          </a:ln>
        </p:spPr>
      </p:pic>
      <p:sp>
        <p:nvSpPr>
          <p:cNvPr id="13" name="TextBox 12"/>
          <p:cNvSpPr txBox="1"/>
          <p:nvPr/>
        </p:nvSpPr>
        <p:spPr>
          <a:xfrm>
            <a:off x="4878388" y="915988"/>
            <a:ext cx="4029075" cy="277812"/>
          </a:xfrm>
          <a:prstGeom prst="rect">
            <a:avLst/>
          </a:prstGeom>
          <a:solidFill>
            <a:schemeClr val="accent5"/>
          </a:solidFill>
        </p:spPr>
        <p:txBody>
          <a:bodyPr>
            <a:spAutoFit/>
          </a:bodyPr>
          <a:lstStyle/>
          <a:p>
            <a:pPr algn="ctr">
              <a:defRPr/>
            </a:pPr>
            <a:r>
              <a:rPr lang="en-US" sz="1200" b="1" dirty="0">
                <a:solidFill>
                  <a:schemeClr val="bg1"/>
                </a:solidFill>
                <a:latin typeface="+mj-lt"/>
                <a:cs typeface="+mn-cs"/>
              </a:rPr>
              <a:t>Global Players Peer Group:  Growth v Efficiency</a:t>
            </a:r>
          </a:p>
        </p:txBody>
      </p:sp>
      <p:sp>
        <p:nvSpPr>
          <p:cNvPr id="6" name="TextBox 5"/>
          <p:cNvSpPr txBox="1"/>
          <p:nvPr/>
        </p:nvSpPr>
        <p:spPr>
          <a:xfrm>
            <a:off x="5219700" y="4495800"/>
            <a:ext cx="1533525" cy="307777"/>
          </a:xfrm>
          <a:prstGeom prst="rect">
            <a:avLst/>
          </a:prstGeom>
          <a:noFill/>
        </p:spPr>
        <p:txBody>
          <a:bodyPr wrap="square" rtlCol="0">
            <a:spAutoFit/>
          </a:bodyPr>
          <a:lstStyle/>
          <a:p>
            <a:pPr algn="ctr"/>
            <a:r>
              <a:rPr lang="en-US" sz="1400" b="1" dirty="0" smtClean="0"/>
              <a:t>ROCE Drivers: </a:t>
            </a:r>
          </a:p>
        </p:txBody>
      </p:sp>
      <p:sp>
        <p:nvSpPr>
          <p:cNvPr id="7" name="TextBox 6"/>
          <p:cNvSpPr txBox="1"/>
          <p:nvPr/>
        </p:nvSpPr>
        <p:spPr>
          <a:xfrm>
            <a:off x="6581775" y="4706838"/>
            <a:ext cx="1533525" cy="738664"/>
          </a:xfrm>
          <a:prstGeom prst="rect">
            <a:avLst/>
          </a:prstGeom>
          <a:noFill/>
        </p:spPr>
        <p:txBody>
          <a:bodyPr wrap="square" rtlCol="0">
            <a:spAutoFit/>
          </a:bodyPr>
          <a:lstStyle/>
          <a:p>
            <a:pPr algn="ctr"/>
            <a:r>
              <a:rPr lang="en-US" sz="1400" b="1" dirty="0" err="1" smtClean="0"/>
              <a:t>Accum</a:t>
            </a:r>
            <a:r>
              <a:rPr lang="en-US" sz="1400" b="1" dirty="0" smtClean="0"/>
              <a:t>. Capital and Capital Spending</a:t>
            </a:r>
          </a:p>
        </p:txBody>
      </p:sp>
      <p:sp>
        <p:nvSpPr>
          <p:cNvPr id="8" name="TextBox 7"/>
          <p:cNvSpPr txBox="1"/>
          <p:nvPr/>
        </p:nvSpPr>
        <p:spPr>
          <a:xfrm>
            <a:off x="6505575" y="4340423"/>
            <a:ext cx="1533525" cy="307777"/>
          </a:xfrm>
          <a:prstGeom prst="rect">
            <a:avLst/>
          </a:prstGeom>
          <a:noFill/>
        </p:spPr>
        <p:txBody>
          <a:bodyPr wrap="square" rtlCol="0">
            <a:spAutoFit/>
          </a:bodyPr>
          <a:lstStyle/>
          <a:p>
            <a:pPr algn="ctr"/>
            <a:r>
              <a:rPr lang="en-US" sz="1400" b="1" dirty="0" smtClean="0"/>
              <a:t>Price, Volume</a:t>
            </a:r>
          </a:p>
        </p:txBody>
      </p:sp>
      <p:cxnSp>
        <p:nvCxnSpPr>
          <p:cNvPr id="10" name="Straight Connector 9"/>
          <p:cNvCxnSpPr/>
          <p:nvPr/>
        </p:nvCxnSpPr>
        <p:spPr>
          <a:xfrm flipV="1">
            <a:off x="6648450" y="4648200"/>
            <a:ext cx="1285875" cy="1489"/>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p:cNvSpPr txBox="1">
            <a:spLocks/>
          </p:cNvSpPr>
          <p:nvPr/>
        </p:nvSpPr>
        <p:spPr>
          <a:xfrm>
            <a:off x="2607869" y="2192656"/>
            <a:ext cx="6067958" cy="866991"/>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34" charset="-128"/>
                <a:cs typeface="MS PGothic" pitchFamily="34"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34" charset="-128"/>
                <a:cs typeface="MS PGothic"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smtClean="0">
                <a:latin typeface="+mj-lt"/>
              </a:rPr>
              <a:t>Questions &amp; Discussion</a:t>
            </a:r>
            <a:endParaRPr lang="en-US" sz="2000" b="1" dirty="0" smtClean="0">
              <a:latin typeface="+mj-lt"/>
            </a:endParaRPr>
          </a:p>
        </p:txBody>
      </p:sp>
    </p:spTree>
    <p:extLst>
      <p:ext uri="{BB962C8B-B14F-4D97-AF65-F5344CB8AC3E}">
        <p14:creationId xmlns:p14="http://schemas.microsoft.com/office/powerpoint/2010/main" val="9352115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p:cNvSpPr txBox="1">
            <a:spLocks/>
          </p:cNvSpPr>
          <p:nvPr/>
        </p:nvSpPr>
        <p:spPr>
          <a:xfrm>
            <a:off x="2607869" y="1581150"/>
            <a:ext cx="6067958" cy="866991"/>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34" charset="-128"/>
                <a:cs typeface="MS PGothic" pitchFamily="34"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34" charset="-128"/>
                <a:cs typeface="MS PGothic"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dirty="0" smtClean="0">
                <a:solidFill>
                  <a:srgbClr val="C00000"/>
                </a:solidFill>
                <a:latin typeface="+mj-lt"/>
              </a:rPr>
              <a:t>Part 2</a:t>
            </a:r>
            <a:r>
              <a:rPr lang="en-US" sz="2000" b="1" dirty="0" smtClean="0">
                <a:latin typeface="+mj-lt"/>
              </a:rPr>
              <a:t>:</a:t>
            </a:r>
          </a:p>
          <a:p>
            <a:pPr marL="0" indent="0">
              <a:buNone/>
            </a:pPr>
            <a:r>
              <a:rPr lang="en-US" sz="2000" b="1" dirty="0" smtClean="0">
                <a:latin typeface="+mj-lt"/>
              </a:rPr>
              <a:t>Global Strategy &amp; Portfolio Overview of Major Alaska Producers</a:t>
            </a:r>
          </a:p>
          <a:p>
            <a:pPr marL="685800" lvl="1"/>
            <a:r>
              <a:rPr lang="en-US" sz="1600" b="1" dirty="0" smtClean="0">
                <a:latin typeface="+mj-lt"/>
              </a:rPr>
              <a:t>BP</a:t>
            </a:r>
          </a:p>
          <a:p>
            <a:pPr marL="685800" lvl="1"/>
            <a:r>
              <a:rPr lang="en-US" sz="1600" b="1" dirty="0" smtClean="0">
                <a:latin typeface="+mj-lt"/>
              </a:rPr>
              <a:t>ConocoPhillips</a:t>
            </a:r>
          </a:p>
          <a:p>
            <a:pPr marL="685800" lvl="1"/>
            <a:r>
              <a:rPr lang="en-US" sz="1600" b="1" dirty="0" smtClean="0">
                <a:latin typeface="+mj-lt"/>
              </a:rPr>
              <a:t>ExxonMobil</a:t>
            </a:r>
          </a:p>
          <a:p>
            <a:pPr marL="0" indent="0">
              <a:buNone/>
              <a:defRPr/>
            </a:pPr>
            <a:r>
              <a:rPr lang="en-US" sz="2000" b="1" dirty="0" smtClean="0"/>
              <a:t>Points to Address:  Discussion of Portfolio Composition and Growth/</a:t>
            </a:r>
            <a:r>
              <a:rPr lang="en-US" sz="2000" b="1" dirty="0" err="1" smtClean="0"/>
              <a:t>Capex</a:t>
            </a:r>
            <a:r>
              <a:rPr lang="en-US" sz="2000" b="1" dirty="0" smtClean="0"/>
              <a:t> Focus</a:t>
            </a:r>
          </a:p>
          <a:p>
            <a:pPr marL="180975" indent="-180975">
              <a:defRPr/>
            </a:pPr>
            <a:r>
              <a:rPr lang="en-US" sz="1600" b="1" dirty="0" smtClean="0"/>
              <a:t>Where are these companies looking to grow.  Which plays and basins are attracting investment </a:t>
            </a:r>
            <a:r>
              <a:rPr lang="en-US" sz="1600" b="1" dirty="0" err="1" smtClean="0"/>
              <a:t>capex</a:t>
            </a:r>
            <a:endParaRPr lang="en-US" sz="1600" b="1" dirty="0" smtClean="0"/>
          </a:p>
          <a:p>
            <a:pPr marL="180975" indent="-180975">
              <a:defRPr/>
            </a:pPr>
            <a:r>
              <a:rPr lang="en-US" sz="1600" b="1" dirty="0" smtClean="0"/>
              <a:t>What is the position and role of Alaska within these portfolios</a:t>
            </a:r>
            <a:endParaRPr lang="en-US" sz="2000" b="1" dirty="0" smtClean="0">
              <a:latin typeface="+mj-lt"/>
            </a:endParaRPr>
          </a:p>
        </p:txBody>
      </p:sp>
    </p:spTree>
    <p:extLst>
      <p:ext uri="{BB962C8B-B14F-4D97-AF65-F5344CB8AC3E}">
        <p14:creationId xmlns:p14="http://schemas.microsoft.com/office/powerpoint/2010/main" val="9352115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7"/>
          <p:cNvGrpSpPr>
            <a:grpSpLocks/>
          </p:cNvGrpSpPr>
          <p:nvPr/>
        </p:nvGrpSpPr>
        <p:grpSpPr bwMode="auto">
          <a:xfrm>
            <a:off x="4775200" y="2838450"/>
            <a:ext cx="4110038" cy="852488"/>
            <a:chOff x="5603600" y="2682248"/>
            <a:chExt cx="2379637" cy="963350"/>
          </a:xfrm>
        </p:grpSpPr>
        <p:sp>
          <p:nvSpPr>
            <p:cNvPr id="132" name="Rectangle 568"/>
            <p:cNvSpPr>
              <a:spLocks noChangeArrowheads="1"/>
            </p:cNvSpPr>
            <p:nvPr/>
          </p:nvSpPr>
          <p:spPr bwMode="auto">
            <a:xfrm>
              <a:off x="5606358" y="2682248"/>
              <a:ext cx="397985" cy="428754"/>
            </a:xfrm>
            <a:prstGeom prst="rect">
              <a:avLst/>
            </a:prstGeom>
            <a:solidFill>
              <a:schemeClr val="bg2">
                <a:lumMod val="75000"/>
              </a:schemeClr>
            </a:solidFill>
            <a:ln w="9525" algn="ctr">
              <a:solidFill>
                <a:srgbClr val="465A6A"/>
              </a:solidFill>
              <a:miter lim="800000"/>
              <a:headEnd/>
              <a:tailEnd/>
            </a:ln>
            <a:effectLst/>
          </p:spPr>
          <p:txBody>
            <a:bodyPr lIns="9144" tIns="9144" rIns="9144" bIns="9144" anchor="ctr"/>
            <a:lstStyle/>
            <a:p>
              <a:pPr algn="ctr">
                <a:defRPr/>
              </a:pPr>
              <a:r>
                <a:rPr lang="en-US" sz="800" b="1" dirty="0">
                  <a:latin typeface="+mj-lt"/>
                  <a:ea typeface="ＭＳ Ｐゴシック" pitchFamily="34" charset="-128"/>
                  <a:cs typeface="Arial" charset="0"/>
                </a:rPr>
                <a:t>EOR &amp; Recovery</a:t>
              </a:r>
            </a:p>
          </p:txBody>
        </p:sp>
        <p:sp>
          <p:nvSpPr>
            <p:cNvPr id="133" name="Rectangle 568"/>
            <p:cNvSpPr>
              <a:spLocks noChangeArrowheads="1"/>
            </p:cNvSpPr>
            <p:nvPr/>
          </p:nvSpPr>
          <p:spPr bwMode="auto">
            <a:xfrm>
              <a:off x="6004342" y="2682248"/>
              <a:ext cx="397066" cy="428754"/>
            </a:xfrm>
            <a:prstGeom prst="rect">
              <a:avLst/>
            </a:prstGeom>
            <a:solidFill>
              <a:schemeClr val="bg2">
                <a:lumMod val="75000"/>
              </a:schemeClr>
            </a:solidFill>
            <a:ln w="9525" algn="ctr">
              <a:solidFill>
                <a:srgbClr val="465A6A"/>
              </a:solidFill>
              <a:miter lim="800000"/>
              <a:headEnd/>
              <a:tailEnd/>
            </a:ln>
            <a:effectLst/>
          </p:spPr>
          <p:txBody>
            <a:bodyPr lIns="9144" tIns="9144" rIns="9144" bIns="9144" anchor="ctr"/>
            <a:lstStyle/>
            <a:p>
              <a:pPr algn="ctr">
                <a:defRPr/>
              </a:pPr>
              <a:r>
                <a:rPr lang="en-US" sz="800" b="1" dirty="0">
                  <a:latin typeface="+mj-lt"/>
                  <a:ea typeface="ＭＳ Ｐゴシック" pitchFamily="34" charset="-128"/>
                  <a:cs typeface="Arial" charset="0"/>
                </a:rPr>
                <a:t>Offshore</a:t>
              </a:r>
            </a:p>
          </p:txBody>
        </p:sp>
        <p:sp>
          <p:nvSpPr>
            <p:cNvPr id="134" name="Rectangle 568"/>
            <p:cNvSpPr>
              <a:spLocks noChangeArrowheads="1"/>
            </p:cNvSpPr>
            <p:nvPr/>
          </p:nvSpPr>
          <p:spPr bwMode="auto">
            <a:xfrm>
              <a:off x="6401408" y="2682248"/>
              <a:ext cx="397985" cy="428754"/>
            </a:xfrm>
            <a:prstGeom prst="rect">
              <a:avLst/>
            </a:prstGeom>
            <a:solidFill>
              <a:schemeClr val="bg2">
                <a:lumMod val="75000"/>
              </a:schemeClr>
            </a:solidFill>
            <a:ln w="9525" algn="ctr">
              <a:solidFill>
                <a:srgbClr val="465A6A"/>
              </a:solidFill>
              <a:miter lim="800000"/>
              <a:headEnd/>
              <a:tailEnd/>
            </a:ln>
            <a:effectLst/>
          </p:spPr>
          <p:txBody>
            <a:bodyPr lIns="9144" tIns="9144" rIns="9144" bIns="9144" anchor="ctr"/>
            <a:lstStyle/>
            <a:p>
              <a:pPr algn="ctr">
                <a:defRPr/>
              </a:pPr>
              <a:r>
                <a:rPr lang="en-US" sz="800" b="1" dirty="0">
                  <a:latin typeface="+mj-lt"/>
                  <a:ea typeface="ＭＳ Ｐゴシック" pitchFamily="34" charset="-128"/>
                  <a:cs typeface="Arial" charset="0"/>
                </a:rPr>
                <a:t>Heavy Oil</a:t>
              </a:r>
            </a:p>
          </p:txBody>
        </p:sp>
        <p:sp>
          <p:nvSpPr>
            <p:cNvPr id="135" name="Rectangle 568"/>
            <p:cNvSpPr>
              <a:spLocks noChangeArrowheads="1"/>
            </p:cNvSpPr>
            <p:nvPr/>
          </p:nvSpPr>
          <p:spPr bwMode="auto">
            <a:xfrm>
              <a:off x="6799393" y="2682248"/>
              <a:ext cx="397985" cy="428754"/>
            </a:xfrm>
            <a:prstGeom prst="rect">
              <a:avLst/>
            </a:prstGeom>
            <a:solidFill>
              <a:schemeClr val="bg2">
                <a:lumMod val="75000"/>
              </a:schemeClr>
            </a:solidFill>
            <a:ln w="9525" algn="ctr">
              <a:solidFill>
                <a:srgbClr val="465A6A"/>
              </a:solidFill>
              <a:miter lim="800000"/>
              <a:headEnd/>
              <a:tailEnd/>
            </a:ln>
            <a:effectLst/>
          </p:spPr>
          <p:txBody>
            <a:bodyPr lIns="9144" tIns="9144" rIns="9144" bIns="9144" anchor="ctr"/>
            <a:lstStyle/>
            <a:p>
              <a:pPr algn="ctr">
                <a:defRPr/>
              </a:pPr>
              <a:r>
                <a:rPr lang="en-US" sz="800" b="1" dirty="0" err="1">
                  <a:latin typeface="+mj-lt"/>
                  <a:ea typeface="ＭＳ Ｐゴシック" pitchFamily="34" charset="-128"/>
                  <a:cs typeface="Arial" charset="0"/>
                </a:rPr>
                <a:t>Unconven-tionals</a:t>
              </a:r>
              <a:endParaRPr lang="en-US" sz="800" b="1" dirty="0">
                <a:latin typeface="+mj-lt"/>
                <a:ea typeface="ＭＳ Ｐゴシック" pitchFamily="34" charset="-128"/>
                <a:cs typeface="Arial" charset="0"/>
              </a:endParaRPr>
            </a:p>
          </p:txBody>
        </p:sp>
        <p:sp>
          <p:nvSpPr>
            <p:cNvPr id="136" name="Rectangle 568"/>
            <p:cNvSpPr>
              <a:spLocks noChangeArrowheads="1"/>
            </p:cNvSpPr>
            <p:nvPr/>
          </p:nvSpPr>
          <p:spPr bwMode="auto">
            <a:xfrm>
              <a:off x="7193701" y="2682248"/>
              <a:ext cx="397066" cy="428754"/>
            </a:xfrm>
            <a:prstGeom prst="rect">
              <a:avLst/>
            </a:prstGeom>
            <a:solidFill>
              <a:schemeClr val="bg2">
                <a:lumMod val="75000"/>
              </a:schemeClr>
            </a:solidFill>
            <a:ln w="9525" algn="ctr">
              <a:solidFill>
                <a:srgbClr val="465A6A"/>
              </a:solidFill>
              <a:miter lim="800000"/>
              <a:headEnd/>
              <a:tailEnd/>
            </a:ln>
            <a:effectLst/>
          </p:spPr>
          <p:txBody>
            <a:bodyPr lIns="9144" tIns="9144" rIns="9144" bIns="9144" anchor="ctr"/>
            <a:lstStyle/>
            <a:p>
              <a:pPr algn="ctr">
                <a:defRPr/>
              </a:pPr>
              <a:r>
                <a:rPr lang="en-US" sz="800" b="1" dirty="0">
                  <a:latin typeface="+mj-lt"/>
                  <a:ea typeface="ＭＳ Ｐゴシック" pitchFamily="34" charset="-128"/>
                  <a:cs typeface="Arial" charset="0"/>
                </a:rPr>
                <a:t>Oil Sands</a:t>
              </a:r>
            </a:p>
          </p:txBody>
        </p:sp>
        <p:sp>
          <p:nvSpPr>
            <p:cNvPr id="137" name="Rectangle 568"/>
            <p:cNvSpPr>
              <a:spLocks noChangeArrowheads="1"/>
            </p:cNvSpPr>
            <p:nvPr/>
          </p:nvSpPr>
          <p:spPr bwMode="auto">
            <a:xfrm>
              <a:off x="7583414" y="2682248"/>
              <a:ext cx="398904" cy="428754"/>
            </a:xfrm>
            <a:prstGeom prst="rect">
              <a:avLst/>
            </a:prstGeom>
            <a:solidFill>
              <a:schemeClr val="bg2">
                <a:lumMod val="75000"/>
              </a:schemeClr>
            </a:solidFill>
            <a:ln w="9525" algn="ctr">
              <a:solidFill>
                <a:srgbClr val="465A6A"/>
              </a:solidFill>
              <a:miter lim="800000"/>
              <a:headEnd/>
              <a:tailEnd/>
            </a:ln>
            <a:effectLst/>
          </p:spPr>
          <p:txBody>
            <a:bodyPr lIns="9144" tIns="9144" rIns="9144" bIns="9144" anchor="ctr"/>
            <a:lstStyle/>
            <a:p>
              <a:pPr algn="ctr">
                <a:defRPr/>
              </a:pPr>
              <a:r>
                <a:rPr lang="en-US" sz="800" b="1" dirty="0">
                  <a:latin typeface="+mj-lt"/>
                  <a:ea typeface="ＭＳ Ｐゴシック" pitchFamily="34" charset="-128"/>
                  <a:cs typeface="Arial" charset="0"/>
                </a:rPr>
                <a:t>LNG</a:t>
              </a:r>
            </a:p>
          </p:txBody>
        </p:sp>
        <p:sp>
          <p:nvSpPr>
            <p:cNvPr id="71722" name="Rectangle 40"/>
            <p:cNvSpPr>
              <a:spLocks noChangeArrowheads="1"/>
            </p:cNvSpPr>
            <p:nvPr/>
          </p:nvSpPr>
          <p:spPr bwMode="auto">
            <a:xfrm>
              <a:off x="6004878" y="3111500"/>
              <a:ext cx="396875" cy="503237"/>
            </a:xfrm>
            <a:prstGeom prst="rect">
              <a:avLst/>
            </a:prstGeom>
            <a:solidFill>
              <a:schemeClr val="bg1"/>
            </a:solidFill>
            <a:ln w="12700" algn="ctr">
              <a:solidFill>
                <a:schemeClr val="tx1"/>
              </a:solidFill>
              <a:miter lim="800000"/>
              <a:headEnd/>
              <a:tailEnd/>
            </a:ln>
          </p:spPr>
          <p:txBody>
            <a:bodyPr anchor="ctr"/>
            <a:lstStyle/>
            <a:p>
              <a:pPr>
                <a:spcBef>
                  <a:spcPct val="20000"/>
                </a:spcBef>
                <a:spcAft>
                  <a:spcPct val="20000"/>
                </a:spcAft>
              </a:pPr>
              <a:endParaRPr lang="en-US" sz="900" b="1"/>
            </a:p>
          </p:txBody>
        </p:sp>
        <p:sp>
          <p:nvSpPr>
            <p:cNvPr id="71723" name="Rectangle 40"/>
            <p:cNvSpPr>
              <a:spLocks noChangeArrowheads="1"/>
            </p:cNvSpPr>
            <p:nvPr/>
          </p:nvSpPr>
          <p:spPr bwMode="auto">
            <a:xfrm>
              <a:off x="7586362" y="3111500"/>
              <a:ext cx="396875" cy="503237"/>
            </a:xfrm>
            <a:prstGeom prst="rect">
              <a:avLst/>
            </a:prstGeom>
            <a:solidFill>
              <a:schemeClr val="bg1"/>
            </a:solidFill>
            <a:ln w="12700" algn="ctr">
              <a:solidFill>
                <a:schemeClr val="tx1"/>
              </a:solidFill>
              <a:miter lim="800000"/>
              <a:headEnd/>
              <a:tailEnd/>
            </a:ln>
          </p:spPr>
          <p:txBody>
            <a:bodyPr anchor="ctr"/>
            <a:lstStyle/>
            <a:p>
              <a:pPr>
                <a:spcBef>
                  <a:spcPct val="20000"/>
                </a:spcBef>
                <a:spcAft>
                  <a:spcPct val="20000"/>
                </a:spcAft>
              </a:pPr>
              <a:endParaRPr lang="en-US" sz="900" b="1"/>
            </a:p>
          </p:txBody>
        </p:sp>
        <p:sp>
          <p:nvSpPr>
            <p:cNvPr id="71724" name="Rectangle 40"/>
            <p:cNvSpPr>
              <a:spLocks noChangeArrowheads="1"/>
            </p:cNvSpPr>
            <p:nvPr/>
          </p:nvSpPr>
          <p:spPr bwMode="auto">
            <a:xfrm>
              <a:off x="7187899" y="3111500"/>
              <a:ext cx="398463" cy="503237"/>
            </a:xfrm>
            <a:prstGeom prst="rect">
              <a:avLst/>
            </a:prstGeom>
            <a:solidFill>
              <a:schemeClr val="bg1"/>
            </a:solidFill>
            <a:ln w="12700" algn="ctr">
              <a:solidFill>
                <a:schemeClr val="tx1"/>
              </a:solidFill>
              <a:miter lim="800000"/>
              <a:headEnd/>
              <a:tailEnd/>
            </a:ln>
          </p:spPr>
          <p:txBody>
            <a:bodyPr anchor="ctr"/>
            <a:lstStyle/>
            <a:p>
              <a:pPr>
                <a:spcBef>
                  <a:spcPct val="20000"/>
                </a:spcBef>
                <a:spcAft>
                  <a:spcPct val="20000"/>
                </a:spcAft>
              </a:pPr>
              <a:endParaRPr lang="en-US" sz="900" b="1"/>
            </a:p>
          </p:txBody>
        </p:sp>
        <p:sp>
          <p:nvSpPr>
            <p:cNvPr id="71725" name="Rectangle 40"/>
            <p:cNvSpPr>
              <a:spLocks noChangeArrowheads="1"/>
            </p:cNvSpPr>
            <p:nvPr/>
          </p:nvSpPr>
          <p:spPr bwMode="auto">
            <a:xfrm>
              <a:off x="6796539" y="3111500"/>
              <a:ext cx="396875" cy="503237"/>
            </a:xfrm>
            <a:prstGeom prst="rect">
              <a:avLst/>
            </a:prstGeom>
            <a:solidFill>
              <a:schemeClr val="bg1"/>
            </a:solidFill>
            <a:ln w="12700" algn="ctr">
              <a:solidFill>
                <a:schemeClr val="tx1"/>
              </a:solidFill>
              <a:miter lim="800000"/>
              <a:headEnd/>
              <a:tailEnd/>
            </a:ln>
          </p:spPr>
          <p:txBody>
            <a:bodyPr anchor="ctr"/>
            <a:lstStyle/>
            <a:p>
              <a:pPr>
                <a:spcBef>
                  <a:spcPct val="20000"/>
                </a:spcBef>
                <a:spcAft>
                  <a:spcPct val="20000"/>
                </a:spcAft>
              </a:pPr>
              <a:endParaRPr lang="en-US" sz="900" b="1"/>
            </a:p>
          </p:txBody>
        </p:sp>
        <p:sp>
          <p:nvSpPr>
            <p:cNvPr id="71726" name="Rectangle 40"/>
            <p:cNvSpPr>
              <a:spLocks noChangeArrowheads="1"/>
            </p:cNvSpPr>
            <p:nvPr/>
          </p:nvSpPr>
          <p:spPr bwMode="auto">
            <a:xfrm>
              <a:off x="6400165" y="3111501"/>
              <a:ext cx="398463" cy="503237"/>
            </a:xfrm>
            <a:prstGeom prst="rect">
              <a:avLst/>
            </a:prstGeom>
            <a:solidFill>
              <a:schemeClr val="bg1"/>
            </a:solidFill>
            <a:ln w="12700" algn="ctr">
              <a:solidFill>
                <a:schemeClr val="tx1"/>
              </a:solidFill>
              <a:miter lim="800000"/>
              <a:headEnd/>
              <a:tailEnd/>
            </a:ln>
          </p:spPr>
          <p:txBody>
            <a:bodyPr anchor="ctr"/>
            <a:lstStyle/>
            <a:p>
              <a:pPr>
                <a:spcBef>
                  <a:spcPct val="20000"/>
                </a:spcBef>
                <a:spcAft>
                  <a:spcPct val="20000"/>
                </a:spcAft>
              </a:pPr>
              <a:endParaRPr lang="en-US" sz="900" b="1"/>
            </a:p>
          </p:txBody>
        </p:sp>
        <p:sp>
          <p:nvSpPr>
            <p:cNvPr id="71727" name="Rectangle 40"/>
            <p:cNvSpPr>
              <a:spLocks noChangeArrowheads="1"/>
            </p:cNvSpPr>
            <p:nvPr/>
          </p:nvSpPr>
          <p:spPr bwMode="auto">
            <a:xfrm>
              <a:off x="5606415" y="3111500"/>
              <a:ext cx="398463" cy="503237"/>
            </a:xfrm>
            <a:prstGeom prst="rect">
              <a:avLst/>
            </a:prstGeom>
            <a:solidFill>
              <a:schemeClr val="bg1"/>
            </a:solidFill>
            <a:ln w="12700" algn="ctr">
              <a:solidFill>
                <a:schemeClr val="tx1"/>
              </a:solidFill>
              <a:miter lim="800000"/>
              <a:headEnd/>
              <a:tailEnd/>
            </a:ln>
          </p:spPr>
          <p:txBody>
            <a:bodyPr anchor="ctr"/>
            <a:lstStyle/>
            <a:p>
              <a:pPr>
                <a:spcBef>
                  <a:spcPct val="20000"/>
                </a:spcBef>
                <a:spcAft>
                  <a:spcPct val="20000"/>
                </a:spcAft>
              </a:pPr>
              <a:endParaRPr lang="en-US" sz="900" b="1"/>
            </a:p>
          </p:txBody>
        </p:sp>
        <p:sp>
          <p:nvSpPr>
            <p:cNvPr id="71728" name="Text Box 99"/>
            <p:cNvSpPr txBox="1">
              <a:spLocks noChangeArrowheads="1"/>
            </p:cNvSpPr>
            <p:nvPr/>
          </p:nvSpPr>
          <p:spPr bwMode="auto">
            <a:xfrm>
              <a:off x="6798628" y="3124420"/>
              <a:ext cx="39687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rIns="0" anchor="ctr"/>
            <a:lstStyle>
              <a:lvl1pPr eaLnBrk="0" hangingPunct="0">
                <a:defRPr sz="2400">
                  <a:solidFill>
                    <a:schemeClr val="tx1"/>
                  </a:solidFill>
                  <a:latin typeface="Arial Narrow" pitchFamily="34" charset="0"/>
                  <a:ea typeface="ＭＳ Ｐゴシック"/>
                  <a:cs typeface="ＭＳ Ｐゴシック"/>
                </a:defRPr>
              </a:lvl1pPr>
              <a:lvl2pPr marL="742950" indent="-285750" eaLnBrk="0" hangingPunct="0">
                <a:defRPr sz="2400">
                  <a:solidFill>
                    <a:schemeClr val="tx1"/>
                  </a:solidFill>
                  <a:latin typeface="Arial Narrow" pitchFamily="34" charset="0"/>
                  <a:ea typeface="ＭＳ Ｐゴシック"/>
                  <a:cs typeface="ＭＳ Ｐゴシック"/>
                </a:defRPr>
              </a:lvl2pPr>
              <a:lvl3pPr marL="1143000" indent="-228600" eaLnBrk="0" hangingPunct="0">
                <a:defRPr sz="2400">
                  <a:solidFill>
                    <a:schemeClr val="tx1"/>
                  </a:solidFill>
                  <a:latin typeface="Arial Narrow" pitchFamily="34" charset="0"/>
                  <a:ea typeface="ＭＳ Ｐゴシック"/>
                  <a:cs typeface="ＭＳ Ｐゴシック"/>
                </a:defRPr>
              </a:lvl3pPr>
              <a:lvl4pPr marL="1600200" indent="-228600" eaLnBrk="0" hangingPunct="0">
                <a:defRPr sz="2400">
                  <a:solidFill>
                    <a:schemeClr val="tx1"/>
                  </a:solidFill>
                  <a:latin typeface="Arial Narrow" pitchFamily="34" charset="0"/>
                  <a:ea typeface="ＭＳ Ｐゴシック"/>
                  <a:cs typeface="ＭＳ Ｐゴシック"/>
                </a:defRPr>
              </a:lvl4pPr>
              <a:lvl5pPr marL="2057400" indent="-228600" eaLnBrk="0" hangingPunct="0">
                <a:defRPr sz="2400">
                  <a:solidFill>
                    <a:schemeClr val="tx1"/>
                  </a:solidFill>
                  <a:latin typeface="Arial Narrow" pitchFamily="34" charset="0"/>
                  <a:ea typeface="ＭＳ Ｐゴシック"/>
                  <a:cs typeface="ＭＳ Ｐゴシック"/>
                </a:defRPr>
              </a:lvl5pPr>
              <a:lvl6pPr marL="25146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6pPr>
              <a:lvl7pPr marL="29718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7pPr>
              <a:lvl8pPr marL="34290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8pPr>
              <a:lvl9pPr marL="38862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9pPr>
            </a:lstStyle>
            <a:p>
              <a:pPr algn="ctr" eaLnBrk="1" hangingPunct="1">
                <a:spcBef>
                  <a:spcPct val="50000"/>
                </a:spcBef>
              </a:pPr>
              <a:r>
                <a:rPr lang="en-US" b="1">
                  <a:latin typeface="Calibri" pitchFamily="34" charset="0"/>
                  <a:sym typeface="Wingdings" pitchFamily="2" charset="2"/>
                </a:rPr>
                <a:t></a:t>
              </a:r>
            </a:p>
          </p:txBody>
        </p:sp>
        <p:sp>
          <p:nvSpPr>
            <p:cNvPr id="71729" name="Text Box 99"/>
            <p:cNvSpPr txBox="1">
              <a:spLocks noChangeArrowheads="1"/>
            </p:cNvSpPr>
            <p:nvPr/>
          </p:nvSpPr>
          <p:spPr bwMode="auto">
            <a:xfrm>
              <a:off x="6400165" y="3142360"/>
              <a:ext cx="395288"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rIns="0" anchor="ctr"/>
            <a:lstStyle>
              <a:lvl1pPr eaLnBrk="0" hangingPunct="0">
                <a:defRPr sz="2400">
                  <a:solidFill>
                    <a:schemeClr val="tx1"/>
                  </a:solidFill>
                  <a:latin typeface="Arial Narrow" pitchFamily="34" charset="0"/>
                  <a:ea typeface="ＭＳ Ｐゴシック"/>
                  <a:cs typeface="ＭＳ Ｐゴシック"/>
                </a:defRPr>
              </a:lvl1pPr>
              <a:lvl2pPr marL="742950" indent="-285750" eaLnBrk="0" hangingPunct="0">
                <a:defRPr sz="2400">
                  <a:solidFill>
                    <a:schemeClr val="tx1"/>
                  </a:solidFill>
                  <a:latin typeface="Arial Narrow" pitchFamily="34" charset="0"/>
                  <a:ea typeface="ＭＳ Ｐゴシック"/>
                  <a:cs typeface="ＭＳ Ｐゴシック"/>
                </a:defRPr>
              </a:lvl2pPr>
              <a:lvl3pPr marL="1143000" indent="-228600" eaLnBrk="0" hangingPunct="0">
                <a:defRPr sz="2400">
                  <a:solidFill>
                    <a:schemeClr val="tx1"/>
                  </a:solidFill>
                  <a:latin typeface="Arial Narrow" pitchFamily="34" charset="0"/>
                  <a:ea typeface="ＭＳ Ｐゴシック"/>
                  <a:cs typeface="ＭＳ Ｐゴシック"/>
                </a:defRPr>
              </a:lvl3pPr>
              <a:lvl4pPr marL="1600200" indent="-228600" eaLnBrk="0" hangingPunct="0">
                <a:defRPr sz="2400">
                  <a:solidFill>
                    <a:schemeClr val="tx1"/>
                  </a:solidFill>
                  <a:latin typeface="Arial Narrow" pitchFamily="34" charset="0"/>
                  <a:ea typeface="ＭＳ Ｐゴシック"/>
                  <a:cs typeface="ＭＳ Ｐゴシック"/>
                </a:defRPr>
              </a:lvl4pPr>
              <a:lvl5pPr marL="2057400" indent="-228600" eaLnBrk="0" hangingPunct="0">
                <a:defRPr sz="2400">
                  <a:solidFill>
                    <a:schemeClr val="tx1"/>
                  </a:solidFill>
                  <a:latin typeface="Arial Narrow" pitchFamily="34" charset="0"/>
                  <a:ea typeface="ＭＳ Ｐゴシック"/>
                  <a:cs typeface="ＭＳ Ｐゴシック"/>
                </a:defRPr>
              </a:lvl5pPr>
              <a:lvl6pPr marL="25146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6pPr>
              <a:lvl7pPr marL="29718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7pPr>
              <a:lvl8pPr marL="34290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8pPr>
              <a:lvl9pPr marL="38862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9pPr>
            </a:lstStyle>
            <a:p>
              <a:pPr algn="ctr" eaLnBrk="1" hangingPunct="1">
                <a:spcBef>
                  <a:spcPct val="50000"/>
                </a:spcBef>
              </a:pPr>
              <a:r>
                <a:rPr lang="en-US" b="1">
                  <a:latin typeface="Calibri" pitchFamily="34" charset="0"/>
                  <a:sym typeface="Wingdings" pitchFamily="2" charset="2"/>
                </a:rPr>
                <a:t></a:t>
              </a:r>
            </a:p>
          </p:txBody>
        </p:sp>
        <p:sp>
          <p:nvSpPr>
            <p:cNvPr id="71730" name="Text Box 99"/>
            <p:cNvSpPr txBox="1">
              <a:spLocks noChangeArrowheads="1"/>
            </p:cNvSpPr>
            <p:nvPr/>
          </p:nvSpPr>
          <p:spPr bwMode="auto">
            <a:xfrm>
              <a:off x="5603600" y="3128008"/>
              <a:ext cx="39687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rIns="0" anchor="ctr"/>
            <a:lstStyle>
              <a:lvl1pPr eaLnBrk="0" hangingPunct="0">
                <a:defRPr sz="2400">
                  <a:solidFill>
                    <a:schemeClr val="tx1"/>
                  </a:solidFill>
                  <a:latin typeface="Arial Narrow" pitchFamily="34" charset="0"/>
                  <a:ea typeface="ＭＳ Ｐゴシック"/>
                  <a:cs typeface="ＭＳ Ｐゴシック"/>
                </a:defRPr>
              </a:lvl1pPr>
              <a:lvl2pPr marL="742950" indent="-285750" eaLnBrk="0" hangingPunct="0">
                <a:defRPr sz="2400">
                  <a:solidFill>
                    <a:schemeClr val="tx1"/>
                  </a:solidFill>
                  <a:latin typeface="Arial Narrow" pitchFamily="34" charset="0"/>
                  <a:ea typeface="ＭＳ Ｐゴシック"/>
                  <a:cs typeface="ＭＳ Ｐゴシック"/>
                </a:defRPr>
              </a:lvl2pPr>
              <a:lvl3pPr marL="1143000" indent="-228600" eaLnBrk="0" hangingPunct="0">
                <a:defRPr sz="2400">
                  <a:solidFill>
                    <a:schemeClr val="tx1"/>
                  </a:solidFill>
                  <a:latin typeface="Arial Narrow" pitchFamily="34" charset="0"/>
                  <a:ea typeface="ＭＳ Ｐゴシック"/>
                  <a:cs typeface="ＭＳ Ｐゴシック"/>
                </a:defRPr>
              </a:lvl3pPr>
              <a:lvl4pPr marL="1600200" indent="-228600" eaLnBrk="0" hangingPunct="0">
                <a:defRPr sz="2400">
                  <a:solidFill>
                    <a:schemeClr val="tx1"/>
                  </a:solidFill>
                  <a:latin typeface="Arial Narrow" pitchFamily="34" charset="0"/>
                  <a:ea typeface="ＭＳ Ｐゴシック"/>
                  <a:cs typeface="ＭＳ Ｐゴシック"/>
                </a:defRPr>
              </a:lvl4pPr>
              <a:lvl5pPr marL="2057400" indent="-228600" eaLnBrk="0" hangingPunct="0">
                <a:defRPr sz="2400">
                  <a:solidFill>
                    <a:schemeClr val="tx1"/>
                  </a:solidFill>
                  <a:latin typeface="Arial Narrow" pitchFamily="34" charset="0"/>
                  <a:ea typeface="ＭＳ Ｐゴシック"/>
                  <a:cs typeface="ＭＳ Ｐゴシック"/>
                </a:defRPr>
              </a:lvl5pPr>
              <a:lvl6pPr marL="25146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6pPr>
              <a:lvl7pPr marL="29718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7pPr>
              <a:lvl8pPr marL="34290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8pPr>
              <a:lvl9pPr marL="38862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9pPr>
            </a:lstStyle>
            <a:p>
              <a:pPr algn="ctr" eaLnBrk="1" hangingPunct="1">
                <a:spcBef>
                  <a:spcPct val="50000"/>
                </a:spcBef>
              </a:pPr>
              <a:r>
                <a:rPr lang="en-US" b="1">
                  <a:latin typeface="Calibri" pitchFamily="34" charset="0"/>
                  <a:sym typeface="Wingdings" pitchFamily="2" charset="2"/>
                </a:rPr>
                <a:t></a:t>
              </a:r>
            </a:p>
          </p:txBody>
        </p:sp>
        <p:sp>
          <p:nvSpPr>
            <p:cNvPr id="71731" name="Text Box 99"/>
            <p:cNvSpPr txBox="1">
              <a:spLocks noChangeArrowheads="1"/>
            </p:cNvSpPr>
            <p:nvPr/>
          </p:nvSpPr>
          <p:spPr bwMode="auto">
            <a:xfrm>
              <a:off x="7206615" y="3131593"/>
              <a:ext cx="395288"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rIns="0" anchor="ctr"/>
            <a:lstStyle>
              <a:lvl1pPr eaLnBrk="0" hangingPunct="0">
                <a:defRPr sz="2400">
                  <a:solidFill>
                    <a:schemeClr val="tx1"/>
                  </a:solidFill>
                  <a:latin typeface="Arial Narrow" pitchFamily="34" charset="0"/>
                  <a:ea typeface="ＭＳ Ｐゴシック"/>
                  <a:cs typeface="ＭＳ Ｐゴシック"/>
                </a:defRPr>
              </a:lvl1pPr>
              <a:lvl2pPr marL="742950" indent="-285750" eaLnBrk="0" hangingPunct="0">
                <a:defRPr sz="2400">
                  <a:solidFill>
                    <a:schemeClr val="tx1"/>
                  </a:solidFill>
                  <a:latin typeface="Arial Narrow" pitchFamily="34" charset="0"/>
                  <a:ea typeface="ＭＳ Ｐゴシック"/>
                  <a:cs typeface="ＭＳ Ｐゴシック"/>
                </a:defRPr>
              </a:lvl2pPr>
              <a:lvl3pPr marL="1143000" indent="-228600" eaLnBrk="0" hangingPunct="0">
                <a:defRPr sz="2400">
                  <a:solidFill>
                    <a:schemeClr val="tx1"/>
                  </a:solidFill>
                  <a:latin typeface="Arial Narrow" pitchFamily="34" charset="0"/>
                  <a:ea typeface="ＭＳ Ｐゴシック"/>
                  <a:cs typeface="ＭＳ Ｐゴシック"/>
                </a:defRPr>
              </a:lvl3pPr>
              <a:lvl4pPr marL="1600200" indent="-228600" eaLnBrk="0" hangingPunct="0">
                <a:defRPr sz="2400">
                  <a:solidFill>
                    <a:schemeClr val="tx1"/>
                  </a:solidFill>
                  <a:latin typeface="Arial Narrow" pitchFamily="34" charset="0"/>
                  <a:ea typeface="ＭＳ Ｐゴシック"/>
                  <a:cs typeface="ＭＳ Ｐゴシック"/>
                </a:defRPr>
              </a:lvl4pPr>
              <a:lvl5pPr marL="2057400" indent="-228600" eaLnBrk="0" hangingPunct="0">
                <a:defRPr sz="2400">
                  <a:solidFill>
                    <a:schemeClr val="tx1"/>
                  </a:solidFill>
                  <a:latin typeface="Arial Narrow" pitchFamily="34" charset="0"/>
                  <a:ea typeface="ＭＳ Ｐゴシック"/>
                  <a:cs typeface="ＭＳ Ｐゴシック"/>
                </a:defRPr>
              </a:lvl5pPr>
              <a:lvl6pPr marL="25146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6pPr>
              <a:lvl7pPr marL="29718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7pPr>
              <a:lvl8pPr marL="34290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8pPr>
              <a:lvl9pPr marL="38862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9pPr>
            </a:lstStyle>
            <a:p>
              <a:pPr algn="ctr" eaLnBrk="1" hangingPunct="1">
                <a:spcBef>
                  <a:spcPct val="50000"/>
                </a:spcBef>
              </a:pPr>
              <a:r>
                <a:rPr lang="en-US" b="1">
                  <a:latin typeface="Calibri" pitchFamily="34" charset="0"/>
                  <a:sym typeface="Wingdings" pitchFamily="2" charset="2"/>
                </a:rPr>
                <a:t></a:t>
              </a:r>
            </a:p>
          </p:txBody>
        </p:sp>
      </p:grpSp>
      <p:sp>
        <p:nvSpPr>
          <p:cNvPr id="71683" name="Title 1"/>
          <p:cNvSpPr>
            <a:spLocks noGrp="1"/>
          </p:cNvSpPr>
          <p:nvPr>
            <p:ph type="title"/>
          </p:nvPr>
        </p:nvSpPr>
        <p:spPr bwMode="auto">
          <a:xfrm>
            <a:off x="457200" y="0"/>
            <a:ext cx="8229600" cy="733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smtClean="0">
                <a:ea typeface="ＭＳ Ｐゴシック"/>
              </a:rPr>
              <a:t>BP:  Company Overview</a:t>
            </a:r>
          </a:p>
        </p:txBody>
      </p:sp>
      <p:sp>
        <p:nvSpPr>
          <p:cNvPr id="71684" name="Rectangle 4"/>
          <p:cNvSpPr>
            <a:spLocks noChangeArrowheads="1"/>
          </p:cNvSpPr>
          <p:nvPr/>
        </p:nvSpPr>
        <p:spPr bwMode="auto">
          <a:xfrm>
            <a:off x="4781550" y="963613"/>
            <a:ext cx="4122738" cy="247650"/>
          </a:xfrm>
          <a:prstGeom prst="rect">
            <a:avLst/>
          </a:prstGeom>
          <a:solidFill>
            <a:srgbClr val="095C99"/>
          </a:solidFill>
          <a:ln w="9525" algn="ctr">
            <a:solidFill>
              <a:srgbClr val="095C99"/>
            </a:solidFill>
            <a:miter lim="800000"/>
            <a:headEnd/>
            <a:tailEnd/>
          </a:ln>
        </p:spPr>
        <p:txBody>
          <a:bodyPr anchor="ctr"/>
          <a:lstStyle/>
          <a:p>
            <a:pPr algn="ctr"/>
            <a:r>
              <a:rPr lang="en-US" sz="1200" b="1">
                <a:solidFill>
                  <a:srgbClr val="FFFFFF"/>
                </a:solidFill>
              </a:rPr>
              <a:t>Company Overview</a:t>
            </a:r>
          </a:p>
        </p:txBody>
      </p:sp>
      <p:sp>
        <p:nvSpPr>
          <p:cNvPr id="8" name="Rectangle 5"/>
          <p:cNvSpPr>
            <a:spLocks noChangeArrowheads="1"/>
          </p:cNvSpPr>
          <p:nvPr/>
        </p:nvSpPr>
        <p:spPr bwMode="auto">
          <a:xfrm>
            <a:off x="4781550" y="1220788"/>
            <a:ext cx="2058988" cy="1152525"/>
          </a:xfrm>
          <a:prstGeom prst="rect">
            <a:avLst/>
          </a:prstGeom>
          <a:solidFill>
            <a:schemeClr val="bg1"/>
          </a:solidFill>
          <a:ln w="12700" algn="ctr">
            <a:noFill/>
            <a:miter lim="800000"/>
            <a:headEnd/>
            <a:tailEnd/>
          </a:ln>
        </p:spPr>
        <p:txBody>
          <a:bodyPr bIns="0"/>
          <a:lstStyle/>
          <a:p>
            <a:pPr marL="112713" indent="-112713">
              <a:spcBef>
                <a:spcPts val="150"/>
              </a:spcBef>
              <a:buFont typeface="Arial" pitchFamily="34" charset="0"/>
              <a:buChar char="•"/>
              <a:defRPr/>
            </a:pPr>
            <a:r>
              <a:rPr lang="en-US" sz="1050" b="1" dirty="0">
                <a:solidFill>
                  <a:srgbClr val="141313"/>
                </a:solidFill>
                <a:ea typeface="MS PGothic" pitchFamily="34" charset="-128"/>
                <a:cs typeface="Arial" charset="0"/>
              </a:rPr>
              <a:t>HQ: </a:t>
            </a:r>
            <a:r>
              <a:rPr lang="en-US" sz="1050" dirty="0">
                <a:solidFill>
                  <a:srgbClr val="141313"/>
                </a:solidFill>
                <a:ea typeface="MS PGothic" pitchFamily="34" charset="-128"/>
                <a:cs typeface="Arial" charset="0"/>
              </a:rPr>
              <a:t>London</a:t>
            </a:r>
          </a:p>
          <a:p>
            <a:pPr marL="112713" indent="-112713">
              <a:spcBef>
                <a:spcPts val="150"/>
              </a:spcBef>
              <a:buFontTx/>
              <a:buChar char="•"/>
              <a:defRPr/>
            </a:pPr>
            <a:r>
              <a:rPr lang="en-US" sz="1050" b="1" dirty="0">
                <a:solidFill>
                  <a:srgbClr val="141313"/>
                </a:solidFill>
                <a:ea typeface="MS PGothic" pitchFamily="34" charset="-128"/>
                <a:cs typeface="Arial" charset="0"/>
              </a:rPr>
              <a:t>Employees:</a:t>
            </a:r>
            <a:r>
              <a:rPr lang="en-US" sz="1050" dirty="0">
                <a:solidFill>
                  <a:srgbClr val="141313"/>
                </a:solidFill>
                <a:ea typeface="MS PGothic" pitchFamily="34" charset="-128"/>
                <a:cs typeface="Arial" charset="0"/>
              </a:rPr>
              <a:t> </a:t>
            </a:r>
            <a:r>
              <a:rPr lang="en-US" sz="1050" dirty="0" smtClean="0">
                <a:solidFill>
                  <a:srgbClr val="141313"/>
                </a:solidFill>
                <a:ea typeface="MS PGothic" pitchFamily="34" charset="-128"/>
                <a:cs typeface="Arial" charset="0"/>
              </a:rPr>
              <a:t>83,400</a:t>
            </a:r>
            <a:endParaRPr lang="en-US" sz="1050" dirty="0">
              <a:solidFill>
                <a:srgbClr val="141313"/>
              </a:solidFill>
              <a:ea typeface="MS PGothic" pitchFamily="34" charset="-128"/>
              <a:cs typeface="Arial" charset="0"/>
            </a:endParaRPr>
          </a:p>
          <a:p>
            <a:pPr marL="112713" indent="-112713">
              <a:spcBef>
                <a:spcPts val="150"/>
              </a:spcBef>
              <a:buFontTx/>
              <a:buChar char="•"/>
              <a:defRPr/>
            </a:pPr>
            <a:r>
              <a:rPr lang="en-US" sz="1050" b="1" dirty="0" smtClean="0">
                <a:solidFill>
                  <a:srgbClr val="141313"/>
                </a:solidFill>
                <a:ea typeface="MS PGothic" pitchFamily="34" charset="-128"/>
                <a:cs typeface="Arial" charset="0"/>
              </a:rPr>
              <a:t>2011 </a:t>
            </a:r>
            <a:r>
              <a:rPr lang="en-US" sz="1050" b="1" dirty="0">
                <a:solidFill>
                  <a:srgbClr val="141313"/>
                </a:solidFill>
                <a:ea typeface="MS PGothic" pitchFamily="34" charset="-128"/>
                <a:cs typeface="Arial" charset="0"/>
              </a:rPr>
              <a:t>Reserves: </a:t>
            </a:r>
            <a:r>
              <a:rPr lang="en-US" sz="1050" dirty="0" smtClean="0">
                <a:solidFill>
                  <a:srgbClr val="141313"/>
                </a:solidFill>
                <a:ea typeface="MS PGothic" pitchFamily="34" charset="-128"/>
                <a:cs typeface="Arial" charset="0"/>
              </a:rPr>
              <a:t>17,750 </a:t>
            </a:r>
            <a:r>
              <a:rPr lang="en-US" sz="1050" dirty="0" err="1">
                <a:solidFill>
                  <a:srgbClr val="141313"/>
                </a:solidFill>
                <a:ea typeface="MS PGothic" pitchFamily="34" charset="-128"/>
                <a:cs typeface="Arial" charset="0"/>
              </a:rPr>
              <a:t>mmboe</a:t>
            </a:r>
            <a:endParaRPr lang="en-US" sz="1050" dirty="0">
              <a:solidFill>
                <a:srgbClr val="141313"/>
              </a:solidFill>
              <a:ea typeface="MS PGothic" pitchFamily="34" charset="-128"/>
              <a:cs typeface="Arial" charset="0"/>
            </a:endParaRPr>
          </a:p>
          <a:p>
            <a:pPr marL="112713" indent="-112713">
              <a:spcBef>
                <a:spcPts val="150"/>
              </a:spcBef>
              <a:buFontTx/>
              <a:buChar char="•"/>
              <a:defRPr/>
            </a:pPr>
            <a:r>
              <a:rPr lang="en-US" sz="1050" b="1" dirty="0" smtClean="0">
                <a:solidFill>
                  <a:srgbClr val="141313"/>
                </a:solidFill>
                <a:ea typeface="MS PGothic" pitchFamily="34" charset="-128"/>
                <a:cs typeface="Arial" charset="0"/>
              </a:rPr>
              <a:t>2011 </a:t>
            </a:r>
            <a:r>
              <a:rPr lang="en-US" sz="1050" b="1" dirty="0">
                <a:solidFill>
                  <a:srgbClr val="141313"/>
                </a:solidFill>
                <a:ea typeface="MS PGothic" pitchFamily="34" charset="-128"/>
                <a:cs typeface="Arial" charset="0"/>
              </a:rPr>
              <a:t>Production: </a:t>
            </a:r>
            <a:r>
              <a:rPr lang="en-US" sz="1050" dirty="0" smtClean="0">
                <a:solidFill>
                  <a:srgbClr val="141313"/>
                </a:solidFill>
                <a:ea typeface="MS PGothic" pitchFamily="34" charset="-128"/>
                <a:cs typeface="Arial" charset="0"/>
              </a:rPr>
              <a:t>3,400 </a:t>
            </a:r>
            <a:r>
              <a:rPr lang="en-US" sz="1050" dirty="0" err="1">
                <a:solidFill>
                  <a:srgbClr val="141313"/>
                </a:solidFill>
                <a:ea typeface="MS PGothic" pitchFamily="34" charset="-128"/>
                <a:cs typeface="Arial" charset="0"/>
              </a:rPr>
              <a:t>mboe</a:t>
            </a:r>
            <a:r>
              <a:rPr lang="en-US" sz="1050" dirty="0">
                <a:solidFill>
                  <a:srgbClr val="141313"/>
                </a:solidFill>
                <a:ea typeface="MS PGothic" pitchFamily="34" charset="-128"/>
                <a:cs typeface="Arial" charset="0"/>
              </a:rPr>
              <a:t>/d</a:t>
            </a:r>
          </a:p>
          <a:p>
            <a:pPr marL="112713" indent="-112713">
              <a:spcBef>
                <a:spcPts val="150"/>
              </a:spcBef>
              <a:buFontTx/>
              <a:buChar char="•"/>
              <a:defRPr/>
            </a:pPr>
            <a:r>
              <a:rPr lang="en-US" sz="1050" b="1" dirty="0">
                <a:solidFill>
                  <a:srgbClr val="141313"/>
                </a:solidFill>
                <a:ea typeface="MS PGothic" pitchFamily="34" charset="-128"/>
                <a:cs typeface="Arial" charset="0"/>
              </a:rPr>
              <a:t>3 Yr Production Growth: </a:t>
            </a:r>
            <a:r>
              <a:rPr lang="en-US" sz="1050" dirty="0" smtClean="0">
                <a:solidFill>
                  <a:srgbClr val="141313"/>
                </a:solidFill>
                <a:ea typeface="MS PGothic" pitchFamily="34" charset="-128"/>
                <a:cs typeface="Arial" charset="0"/>
              </a:rPr>
              <a:t>-3.53% </a:t>
            </a:r>
            <a:r>
              <a:rPr lang="en-US" sz="1050" dirty="0">
                <a:solidFill>
                  <a:srgbClr val="141313"/>
                </a:solidFill>
                <a:ea typeface="MS PGothic" pitchFamily="34" charset="-128"/>
                <a:cs typeface="Arial" charset="0"/>
              </a:rPr>
              <a:t>CAGR (</a:t>
            </a:r>
            <a:r>
              <a:rPr lang="en-US" sz="1050" dirty="0" smtClean="0">
                <a:solidFill>
                  <a:srgbClr val="141313"/>
                </a:solidFill>
                <a:ea typeface="MS PGothic" pitchFamily="34" charset="-128"/>
                <a:cs typeface="Arial" charset="0"/>
              </a:rPr>
              <a:t>2009-2011) </a:t>
            </a:r>
            <a:endParaRPr lang="en-US" sz="1050" dirty="0">
              <a:solidFill>
                <a:srgbClr val="141313"/>
              </a:solidFill>
              <a:ea typeface="MS PGothic" pitchFamily="34" charset="-128"/>
              <a:cs typeface="Arial" charset="0"/>
            </a:endParaRPr>
          </a:p>
          <a:p>
            <a:pPr marL="112713" indent="-112713">
              <a:spcBef>
                <a:spcPts val="150"/>
              </a:spcBef>
              <a:buFontTx/>
              <a:buChar char="•"/>
              <a:defRPr/>
            </a:pPr>
            <a:endParaRPr lang="en-US" sz="1050" b="1" dirty="0">
              <a:solidFill>
                <a:srgbClr val="141313"/>
              </a:solidFill>
              <a:ea typeface="MS PGothic" pitchFamily="34" charset="-128"/>
              <a:cs typeface="Arial" charset="0"/>
            </a:endParaRPr>
          </a:p>
          <a:p>
            <a:pPr marL="169863" indent="-169863">
              <a:spcBef>
                <a:spcPct val="30000"/>
              </a:spcBef>
              <a:buFontTx/>
              <a:buChar char="•"/>
              <a:defRPr/>
            </a:pPr>
            <a:endParaRPr lang="en-US" sz="1050" dirty="0">
              <a:solidFill>
                <a:srgbClr val="141313"/>
              </a:solidFill>
              <a:latin typeface="+mn-lt"/>
              <a:ea typeface="MS PGothic" pitchFamily="34" charset="-128"/>
              <a:cs typeface="Arial" charset="0"/>
            </a:endParaRPr>
          </a:p>
        </p:txBody>
      </p:sp>
      <p:sp>
        <p:nvSpPr>
          <p:cNvPr id="71686" name="Rectangle 2"/>
          <p:cNvSpPr>
            <a:spLocks noChangeArrowheads="1"/>
          </p:cNvSpPr>
          <p:nvPr/>
        </p:nvSpPr>
        <p:spPr bwMode="auto">
          <a:xfrm>
            <a:off x="447675" y="954088"/>
            <a:ext cx="4124325" cy="247650"/>
          </a:xfrm>
          <a:prstGeom prst="rect">
            <a:avLst/>
          </a:prstGeom>
          <a:solidFill>
            <a:srgbClr val="095C99"/>
          </a:solidFill>
          <a:ln w="9525" algn="ctr">
            <a:solidFill>
              <a:srgbClr val="095C99"/>
            </a:solidFill>
            <a:miter lim="800000"/>
            <a:headEnd/>
            <a:tailEnd/>
          </a:ln>
        </p:spPr>
        <p:txBody>
          <a:bodyPr anchor="ctr"/>
          <a:lstStyle/>
          <a:p>
            <a:pPr algn="ctr"/>
            <a:r>
              <a:rPr lang="en-US" sz="1200" b="1">
                <a:solidFill>
                  <a:srgbClr val="FFFFFF"/>
                </a:solidFill>
              </a:rPr>
              <a:t>Strategic Signature</a:t>
            </a:r>
          </a:p>
        </p:txBody>
      </p:sp>
      <p:sp>
        <p:nvSpPr>
          <p:cNvPr id="13" name="Rectangle 10"/>
          <p:cNvSpPr>
            <a:spLocks noChangeArrowheads="1"/>
          </p:cNvSpPr>
          <p:nvPr/>
        </p:nvSpPr>
        <p:spPr bwMode="auto">
          <a:xfrm>
            <a:off x="447675" y="1200150"/>
            <a:ext cx="4124325" cy="5295900"/>
          </a:xfrm>
          <a:prstGeom prst="rect">
            <a:avLst/>
          </a:prstGeom>
          <a:solidFill>
            <a:schemeClr val="bg1"/>
          </a:solidFill>
          <a:ln w="12700" algn="ctr">
            <a:solidFill>
              <a:schemeClr val="tx1"/>
            </a:solidFill>
            <a:miter lim="800000"/>
            <a:headEnd/>
            <a:tailEnd/>
          </a:ln>
        </p:spPr>
        <p:txBody>
          <a:bodyPr bIns="0"/>
          <a:lstStyle/>
          <a:p>
            <a:pPr marL="112713" indent="-112713" algn="just">
              <a:spcBef>
                <a:spcPts val="150"/>
              </a:spcBef>
              <a:buFontTx/>
              <a:buChar char="•"/>
              <a:defRPr/>
            </a:pPr>
            <a:r>
              <a:rPr lang="en-US" sz="1200" dirty="0" smtClean="0">
                <a:latin typeface="+mj-lt"/>
                <a:ea typeface="MS PGothic" pitchFamily="34" charset="-128"/>
                <a:cs typeface="Arial" charset="0"/>
              </a:rPr>
              <a:t>Global </a:t>
            </a:r>
            <a:r>
              <a:rPr lang="en-US" sz="1200" dirty="0">
                <a:latin typeface="+mj-lt"/>
                <a:ea typeface="MS PGothic" pitchFamily="34" charset="-128"/>
                <a:cs typeface="Arial" charset="0"/>
              </a:rPr>
              <a:t>integrated </a:t>
            </a:r>
            <a:r>
              <a:rPr lang="en-US" sz="1200" dirty="0" smtClean="0">
                <a:latin typeface="+mj-lt"/>
                <a:ea typeface="MS PGothic" pitchFamily="34" charset="-128"/>
                <a:cs typeface="Arial" charset="0"/>
              </a:rPr>
              <a:t>company; production </a:t>
            </a:r>
            <a:r>
              <a:rPr lang="en-US" sz="1200" dirty="0">
                <a:latin typeface="+mj-lt"/>
                <a:ea typeface="MS PGothic" pitchFamily="34" charset="-128"/>
                <a:cs typeface="Arial" charset="0"/>
              </a:rPr>
              <a:t>in </a:t>
            </a:r>
            <a:r>
              <a:rPr lang="en-US" sz="1200" dirty="0" smtClean="0">
                <a:latin typeface="+mj-lt"/>
                <a:ea typeface="MS PGothic" pitchFamily="34" charset="-128"/>
                <a:cs typeface="Arial" charset="0"/>
              </a:rPr>
              <a:t>23 countries, upstream </a:t>
            </a:r>
            <a:r>
              <a:rPr lang="en-US" sz="1200" dirty="0">
                <a:latin typeface="+mj-lt"/>
                <a:ea typeface="MS PGothic" pitchFamily="34" charset="-128"/>
                <a:cs typeface="Arial" charset="0"/>
              </a:rPr>
              <a:t>operations in an additional </a:t>
            </a:r>
            <a:r>
              <a:rPr lang="en-US" sz="1200" dirty="0" smtClean="0">
                <a:latin typeface="+mj-lt"/>
                <a:ea typeface="MS PGothic" pitchFamily="34" charset="-128"/>
                <a:cs typeface="Arial" charset="0"/>
              </a:rPr>
              <a:t>6 </a:t>
            </a:r>
            <a:r>
              <a:rPr lang="en-US" sz="1200" dirty="0">
                <a:latin typeface="+mj-lt"/>
                <a:ea typeface="MS PGothic" pitchFamily="34" charset="-128"/>
                <a:cs typeface="Arial" charset="0"/>
              </a:rPr>
              <a:t>countries.</a:t>
            </a:r>
          </a:p>
          <a:p>
            <a:pPr marL="112713" indent="-112713" algn="just">
              <a:spcBef>
                <a:spcPts val="150"/>
              </a:spcBef>
              <a:buFontTx/>
              <a:buChar char="•"/>
              <a:defRPr/>
            </a:pPr>
            <a:r>
              <a:rPr lang="en-US" sz="1200" dirty="0" smtClean="0">
                <a:latin typeface="+mj-lt"/>
                <a:ea typeface="MS PGothic" pitchFamily="34" charset="-128"/>
                <a:cs typeface="Arial" charset="0"/>
              </a:rPr>
              <a:t>2011 worldwide production of ~3,400 </a:t>
            </a:r>
            <a:r>
              <a:rPr lang="en-US" sz="1200" dirty="0" err="1">
                <a:latin typeface="+mj-lt"/>
                <a:ea typeface="MS PGothic" pitchFamily="34" charset="-128"/>
                <a:cs typeface="Arial" charset="0"/>
              </a:rPr>
              <a:t>mboe</a:t>
            </a:r>
            <a:r>
              <a:rPr lang="en-US" sz="1200" dirty="0">
                <a:latin typeface="+mj-lt"/>
                <a:ea typeface="MS PGothic" pitchFamily="34" charset="-128"/>
                <a:cs typeface="Arial" charset="0"/>
              </a:rPr>
              <a:t>/d, making it the second largest company in the peer group </a:t>
            </a:r>
            <a:r>
              <a:rPr lang="en-US" sz="1200" dirty="0" smtClean="0">
                <a:latin typeface="+mj-lt"/>
                <a:ea typeface="MS PGothic" pitchFamily="34" charset="-128"/>
                <a:cs typeface="Arial" charset="0"/>
              </a:rPr>
              <a:t>(after ExxonMobil with ~4,513 </a:t>
            </a:r>
            <a:r>
              <a:rPr lang="en-US" sz="1200" dirty="0" err="1">
                <a:latin typeface="+mj-lt"/>
                <a:ea typeface="MS PGothic" pitchFamily="34" charset="-128"/>
                <a:cs typeface="Arial" charset="0"/>
              </a:rPr>
              <a:t>mboe</a:t>
            </a:r>
            <a:r>
              <a:rPr lang="en-US" sz="1200" dirty="0">
                <a:latin typeface="+mj-lt"/>
                <a:ea typeface="MS PGothic" pitchFamily="34" charset="-128"/>
                <a:cs typeface="Arial" charset="0"/>
              </a:rPr>
              <a:t>/d</a:t>
            </a:r>
            <a:r>
              <a:rPr lang="en-US" sz="1200" dirty="0" smtClean="0">
                <a:latin typeface="+mj-lt"/>
                <a:ea typeface="MS PGothic" pitchFamily="34" charset="-128"/>
                <a:cs typeface="Arial" charset="0"/>
              </a:rPr>
              <a:t>).</a:t>
            </a:r>
          </a:p>
          <a:p>
            <a:pPr marL="569913" lvl="1" indent="-112713" algn="just">
              <a:spcBef>
                <a:spcPts val="150"/>
              </a:spcBef>
              <a:buFontTx/>
              <a:buChar char="•"/>
              <a:defRPr/>
            </a:pPr>
            <a:r>
              <a:rPr lang="en-US" sz="1200" dirty="0" smtClean="0">
                <a:latin typeface="+mj-lt"/>
                <a:ea typeface="MS PGothic" pitchFamily="34" charset="-128"/>
                <a:cs typeface="Arial" charset="0"/>
              </a:rPr>
              <a:t>The </a:t>
            </a:r>
            <a:r>
              <a:rPr lang="en-US" sz="1200" dirty="0">
                <a:latin typeface="+mj-lt"/>
                <a:ea typeface="MS PGothic" pitchFamily="34" charset="-128"/>
                <a:cs typeface="Arial" charset="0"/>
              </a:rPr>
              <a:t>Russia &amp; Central Asia (RCA) and North America regions </a:t>
            </a:r>
            <a:r>
              <a:rPr lang="en-US" sz="1200" dirty="0" smtClean="0">
                <a:latin typeface="+mj-lt"/>
                <a:ea typeface="MS PGothic" pitchFamily="34" charset="-128"/>
                <a:cs typeface="Arial" charset="0"/>
              </a:rPr>
              <a:t>= ~</a:t>
            </a:r>
            <a:r>
              <a:rPr lang="en-US" sz="1200" dirty="0">
                <a:latin typeface="+mj-lt"/>
                <a:ea typeface="MS PGothic" pitchFamily="34" charset="-128"/>
                <a:cs typeface="Arial" charset="0"/>
              </a:rPr>
              <a:t>55% of </a:t>
            </a:r>
            <a:r>
              <a:rPr lang="en-US" sz="1200" dirty="0" smtClean="0">
                <a:latin typeface="+mj-lt"/>
                <a:ea typeface="MS PGothic" pitchFamily="34" charset="-128"/>
                <a:cs typeface="Arial" charset="0"/>
              </a:rPr>
              <a:t>2011 </a:t>
            </a:r>
            <a:r>
              <a:rPr lang="en-US" sz="1200" dirty="0">
                <a:latin typeface="+mj-lt"/>
                <a:ea typeface="MS PGothic" pitchFamily="34" charset="-128"/>
                <a:cs typeface="Arial" charset="0"/>
              </a:rPr>
              <a:t>production.</a:t>
            </a:r>
          </a:p>
          <a:p>
            <a:pPr marL="112713" indent="-112713" algn="just">
              <a:spcBef>
                <a:spcPts val="150"/>
              </a:spcBef>
              <a:buFontTx/>
              <a:buChar char="•"/>
              <a:defRPr/>
            </a:pPr>
            <a:r>
              <a:rPr lang="en-US" sz="1200" dirty="0" smtClean="0">
                <a:latin typeface="+mj-lt"/>
                <a:ea typeface="MS PGothic" pitchFamily="34" charset="-128"/>
                <a:cs typeface="Arial" charset="0"/>
              </a:rPr>
              <a:t>Post-</a:t>
            </a:r>
            <a:r>
              <a:rPr lang="en-US" sz="1200" dirty="0" err="1" smtClean="0">
                <a:latin typeface="+mj-lt"/>
                <a:ea typeface="MS PGothic" pitchFamily="34" charset="-128"/>
                <a:cs typeface="Arial" charset="0"/>
              </a:rPr>
              <a:t>Macondo</a:t>
            </a:r>
            <a:r>
              <a:rPr lang="en-US" sz="1200" dirty="0" smtClean="0">
                <a:latin typeface="+mj-lt"/>
                <a:ea typeface="MS PGothic" pitchFamily="34" charset="-128"/>
                <a:cs typeface="Arial" charset="0"/>
              </a:rPr>
              <a:t> </a:t>
            </a:r>
            <a:r>
              <a:rPr lang="en-US" sz="1200" dirty="0">
                <a:latin typeface="+mj-lt"/>
                <a:ea typeface="MS PGothic" pitchFamily="34" charset="-128"/>
                <a:cs typeface="Arial" charset="0"/>
              </a:rPr>
              <a:t>portfolio rationalization program </a:t>
            </a:r>
            <a:r>
              <a:rPr lang="en-US" sz="1200" dirty="0" smtClean="0">
                <a:latin typeface="+mj-lt"/>
                <a:ea typeface="MS PGothic" pitchFamily="34" charset="-128"/>
                <a:cs typeface="Arial" charset="0"/>
              </a:rPr>
              <a:t>(~$28 </a:t>
            </a:r>
            <a:r>
              <a:rPr lang="en-US" sz="1200" dirty="0" err="1">
                <a:latin typeface="+mj-lt"/>
                <a:ea typeface="MS PGothic" pitchFamily="34" charset="-128"/>
                <a:cs typeface="Arial" charset="0"/>
              </a:rPr>
              <a:t>bn</a:t>
            </a:r>
            <a:r>
              <a:rPr lang="en-US" sz="1200" dirty="0">
                <a:latin typeface="+mj-lt"/>
                <a:ea typeface="MS PGothic" pitchFamily="34" charset="-128"/>
                <a:cs typeface="Arial" charset="0"/>
              </a:rPr>
              <a:t> in asset </a:t>
            </a:r>
            <a:r>
              <a:rPr lang="en-US" sz="1200" dirty="0" smtClean="0">
                <a:latin typeface="+mj-lt"/>
                <a:ea typeface="MS PGothic" pitchFamily="34" charset="-128"/>
                <a:cs typeface="Arial" charset="0"/>
              </a:rPr>
              <a:t>sales and ~$17 </a:t>
            </a:r>
            <a:r>
              <a:rPr lang="en-US" sz="1200" dirty="0" err="1" smtClean="0">
                <a:latin typeface="+mj-lt"/>
                <a:ea typeface="MS PGothic" pitchFamily="34" charset="-128"/>
                <a:cs typeface="Arial" charset="0"/>
              </a:rPr>
              <a:t>bn</a:t>
            </a:r>
            <a:r>
              <a:rPr lang="en-US" sz="1200" dirty="0" smtClean="0">
                <a:latin typeface="+mj-lt"/>
                <a:ea typeface="MS PGothic" pitchFamily="34" charset="-128"/>
                <a:cs typeface="Arial" charset="0"/>
              </a:rPr>
              <a:t> in GOM production allocation to </a:t>
            </a:r>
            <a:r>
              <a:rPr lang="en-US" sz="1200" dirty="0" err="1" smtClean="0">
                <a:latin typeface="+mj-lt"/>
                <a:ea typeface="MS PGothic" pitchFamily="34" charset="-128"/>
                <a:cs typeface="Arial" charset="0"/>
              </a:rPr>
              <a:t>Macondo</a:t>
            </a:r>
            <a:r>
              <a:rPr lang="en-US" sz="1200" dirty="0" smtClean="0">
                <a:latin typeface="+mj-lt"/>
                <a:ea typeface="MS PGothic" pitchFamily="34" charset="-128"/>
                <a:cs typeface="Arial" charset="0"/>
              </a:rPr>
              <a:t> fund) completed in 2013.  </a:t>
            </a:r>
            <a:r>
              <a:rPr lang="en-US" sz="1200" dirty="0">
                <a:latin typeface="+mj-lt"/>
                <a:ea typeface="MS PGothic" pitchFamily="34" charset="-128"/>
                <a:cs typeface="Arial" charset="0"/>
              </a:rPr>
              <a:t>The result is a pared down and more focused geographic portfolio.  </a:t>
            </a:r>
          </a:p>
          <a:p>
            <a:pPr marL="112713" indent="-112713" algn="just">
              <a:spcBef>
                <a:spcPts val="150"/>
              </a:spcBef>
              <a:buFontTx/>
              <a:buChar char="•"/>
              <a:defRPr/>
            </a:pPr>
            <a:r>
              <a:rPr lang="en-US" sz="1200" dirty="0" smtClean="0">
                <a:latin typeface="+mj-lt"/>
                <a:ea typeface="MS PGothic" pitchFamily="34" charset="-128"/>
                <a:cs typeface="Arial" charset="0"/>
              </a:rPr>
              <a:t>Executing on </a:t>
            </a:r>
            <a:r>
              <a:rPr lang="en-US" sz="1200" dirty="0" smtClean="0">
                <a:latin typeface="+mj-lt"/>
                <a:ea typeface="ＭＳ Ｐゴシック" pitchFamily="34" charset="-128"/>
                <a:cs typeface="Arial" charset="0"/>
              </a:rPr>
              <a:t>a 3-pronged growth strategy:</a:t>
            </a:r>
          </a:p>
          <a:p>
            <a:pPr marL="569913" lvl="1" indent="-112713" algn="just">
              <a:spcBef>
                <a:spcPts val="150"/>
              </a:spcBef>
              <a:buFontTx/>
              <a:buChar char="•"/>
              <a:defRPr/>
            </a:pPr>
            <a:r>
              <a:rPr lang="en-US" sz="1200" b="1" dirty="0" smtClean="0">
                <a:solidFill>
                  <a:srgbClr val="C00000"/>
                </a:solidFill>
                <a:latin typeface="+mj-lt"/>
                <a:ea typeface="ＭＳ Ｐゴシック" pitchFamily="34" charset="-128"/>
                <a:cs typeface="Arial" charset="0"/>
              </a:rPr>
              <a:t>Deepwater Basins</a:t>
            </a:r>
            <a:r>
              <a:rPr lang="en-US" sz="1200" dirty="0" smtClean="0">
                <a:latin typeface="+mj-lt"/>
                <a:ea typeface="ＭＳ Ｐゴシック" pitchFamily="34" charset="-128"/>
                <a:cs typeface="Arial" charset="0"/>
              </a:rPr>
              <a:t>:  US GOM, Angola, Egypt, Brazil</a:t>
            </a:r>
          </a:p>
          <a:p>
            <a:pPr marL="569913" lvl="1" indent="-112713" algn="just">
              <a:spcBef>
                <a:spcPts val="150"/>
              </a:spcBef>
              <a:buFontTx/>
              <a:buChar char="•"/>
              <a:defRPr/>
            </a:pPr>
            <a:r>
              <a:rPr lang="en-US" sz="1200" b="1" dirty="0" smtClean="0">
                <a:solidFill>
                  <a:srgbClr val="C00000"/>
                </a:solidFill>
                <a:latin typeface="+mj-lt"/>
                <a:ea typeface="ＭＳ Ｐゴシック" pitchFamily="34" charset="-128"/>
                <a:cs typeface="Arial" charset="0"/>
              </a:rPr>
              <a:t>Global Gas</a:t>
            </a:r>
            <a:r>
              <a:rPr lang="en-US" sz="1200" dirty="0" smtClean="0">
                <a:latin typeface="+mj-lt"/>
                <a:ea typeface="ＭＳ Ｐゴシック" pitchFamily="34" charset="-128"/>
                <a:cs typeface="Arial" charset="0"/>
              </a:rPr>
              <a:t>:  US, Trinidad &amp; Tobago, North Sea</a:t>
            </a:r>
          </a:p>
          <a:p>
            <a:pPr marL="569913" lvl="1" indent="-112713" algn="just">
              <a:spcBef>
                <a:spcPts val="150"/>
              </a:spcBef>
              <a:buFontTx/>
              <a:buChar char="•"/>
              <a:defRPr/>
            </a:pPr>
            <a:r>
              <a:rPr lang="en-US" sz="1200" b="1" dirty="0" smtClean="0">
                <a:solidFill>
                  <a:srgbClr val="C00000"/>
                </a:solidFill>
                <a:latin typeface="+mj-lt"/>
                <a:ea typeface="ＭＳ Ｐゴシック" pitchFamily="34" charset="-128"/>
                <a:cs typeface="Arial" charset="0"/>
              </a:rPr>
              <a:t>Giant Oil Fields</a:t>
            </a:r>
            <a:r>
              <a:rPr lang="en-US" sz="1200" dirty="0" smtClean="0">
                <a:latin typeface="+mj-lt"/>
                <a:ea typeface="ＭＳ Ｐゴシック" pitchFamily="34" charset="-128"/>
                <a:cs typeface="Arial" charset="0"/>
              </a:rPr>
              <a:t>:  Alaska, Iraq, others</a:t>
            </a:r>
            <a:r>
              <a:rPr lang="en-US" sz="1200" dirty="0" smtClean="0">
                <a:latin typeface="+mj-lt"/>
                <a:ea typeface="MS PGothic" pitchFamily="34" charset="-128"/>
                <a:cs typeface="Arial" charset="0"/>
              </a:rPr>
              <a:t>. </a:t>
            </a:r>
            <a:endParaRPr lang="en-US" sz="1200" dirty="0">
              <a:latin typeface="+mj-lt"/>
              <a:ea typeface="ＭＳ Ｐゴシック" pitchFamily="34" charset="-128"/>
              <a:cs typeface="Arial" charset="0"/>
            </a:endParaRPr>
          </a:p>
          <a:p>
            <a:pPr marL="112713" indent="-112713" algn="just">
              <a:spcBef>
                <a:spcPts val="150"/>
              </a:spcBef>
              <a:buFontTx/>
              <a:buChar char="•"/>
              <a:defRPr/>
            </a:pPr>
            <a:r>
              <a:rPr lang="en-US" sz="1200" dirty="0" smtClean="0">
                <a:latin typeface="+mj-lt"/>
                <a:ea typeface="MS PGothic" pitchFamily="34" charset="-128"/>
                <a:cs typeface="Arial" charset="0"/>
              </a:rPr>
              <a:t>Committed ~$</a:t>
            </a:r>
            <a:r>
              <a:rPr lang="en-US" sz="1200" dirty="0">
                <a:latin typeface="+mj-lt"/>
                <a:ea typeface="MS PGothic" pitchFamily="34" charset="-128"/>
                <a:cs typeface="Arial" charset="0"/>
              </a:rPr>
              <a:t>20 </a:t>
            </a:r>
            <a:r>
              <a:rPr lang="en-US" sz="1200" dirty="0" err="1">
                <a:latin typeface="+mj-lt"/>
                <a:ea typeface="MS PGothic" pitchFamily="34" charset="-128"/>
                <a:cs typeface="Arial" charset="0"/>
              </a:rPr>
              <a:t>bn</a:t>
            </a:r>
            <a:r>
              <a:rPr lang="en-US" sz="1200" dirty="0">
                <a:latin typeface="+mj-lt"/>
                <a:ea typeface="MS PGothic" pitchFamily="34" charset="-128"/>
                <a:cs typeface="Arial" charset="0"/>
              </a:rPr>
              <a:t> net investment </a:t>
            </a:r>
            <a:r>
              <a:rPr lang="en-US" sz="1200" dirty="0" smtClean="0">
                <a:latin typeface="+mj-lt"/>
                <a:ea typeface="MS PGothic" pitchFamily="34" charset="-128"/>
                <a:cs typeface="Arial" charset="0"/>
              </a:rPr>
              <a:t>to </a:t>
            </a:r>
            <a:r>
              <a:rPr lang="en-US" sz="1200" dirty="0">
                <a:latin typeface="+mj-lt"/>
                <a:ea typeface="MS PGothic" pitchFamily="34" charset="-128"/>
                <a:cs typeface="Arial" charset="0"/>
              </a:rPr>
              <a:t>16 projects sanctioned over 2010-2011.  </a:t>
            </a:r>
            <a:r>
              <a:rPr lang="en-US" sz="1200" dirty="0" smtClean="0">
                <a:latin typeface="+mj-lt"/>
                <a:ea typeface="MS PGothic" pitchFamily="34" charset="-128"/>
                <a:cs typeface="Arial" charset="0"/>
              </a:rPr>
              <a:t>Will curb </a:t>
            </a:r>
            <a:r>
              <a:rPr lang="en-US" sz="1200" dirty="0">
                <a:latin typeface="+mj-lt"/>
                <a:ea typeface="MS PGothic" pitchFamily="34" charset="-128"/>
                <a:cs typeface="Arial" charset="0"/>
              </a:rPr>
              <a:t>ROCE performance for the coming 2-3 years.</a:t>
            </a:r>
          </a:p>
          <a:p>
            <a:pPr marL="112713" indent="-112713" algn="just">
              <a:spcBef>
                <a:spcPts val="150"/>
              </a:spcBef>
              <a:buFontTx/>
              <a:buChar char="•"/>
              <a:defRPr/>
            </a:pPr>
            <a:r>
              <a:rPr lang="en-US" sz="1200" noProof="1" smtClean="0">
                <a:latin typeface="+mj-lt"/>
                <a:ea typeface="ＭＳ Ｐゴシック" pitchFamily="34" charset="-128"/>
                <a:cs typeface="Arial" charset="0"/>
              </a:rPr>
              <a:t>Sale of TNK-BP (~$22 bn proceeds) =&gt; ~1 mmboe/d production decline in 2013 from 2012.  BP </a:t>
            </a:r>
            <a:r>
              <a:rPr lang="en-US" sz="1200" noProof="1">
                <a:latin typeface="+mj-lt"/>
                <a:ea typeface="ＭＳ Ｐゴシック" pitchFamily="34" charset="-128"/>
                <a:cs typeface="Arial" charset="0"/>
              </a:rPr>
              <a:t>will be hard pressed to outperform its peers on any key </a:t>
            </a:r>
            <a:r>
              <a:rPr lang="en-US" sz="1200" noProof="1" smtClean="0">
                <a:latin typeface="+mj-lt"/>
                <a:ea typeface="ＭＳ Ｐゴシック" pitchFamily="34" charset="-128"/>
                <a:cs typeface="Arial" charset="0"/>
              </a:rPr>
              <a:t>metrics. </a:t>
            </a:r>
            <a:endParaRPr lang="en-US" sz="1200" dirty="0">
              <a:latin typeface="+mj-lt"/>
              <a:ea typeface="MS PGothic" pitchFamily="34" charset="-128"/>
              <a:cs typeface="Arial" charset="0"/>
            </a:endParaRPr>
          </a:p>
          <a:p>
            <a:pPr marL="112713" indent="-112713" algn="just">
              <a:spcBef>
                <a:spcPts val="150"/>
              </a:spcBef>
              <a:buFontTx/>
              <a:buChar char="•"/>
              <a:defRPr/>
            </a:pPr>
            <a:endParaRPr lang="en-US" sz="1200" dirty="0">
              <a:latin typeface="+mj-lt"/>
              <a:ea typeface="ＭＳ Ｐゴシック" pitchFamily="34" charset="-128"/>
              <a:cs typeface="Arial" charset="0"/>
            </a:endParaRPr>
          </a:p>
        </p:txBody>
      </p:sp>
      <p:sp>
        <p:nvSpPr>
          <p:cNvPr id="71688" name="Rectangle 4"/>
          <p:cNvSpPr>
            <a:spLocks noChangeArrowheads="1"/>
          </p:cNvSpPr>
          <p:nvPr/>
        </p:nvSpPr>
        <p:spPr bwMode="auto">
          <a:xfrm>
            <a:off x="4781550" y="2559050"/>
            <a:ext cx="4122738" cy="247650"/>
          </a:xfrm>
          <a:prstGeom prst="rect">
            <a:avLst/>
          </a:prstGeom>
          <a:solidFill>
            <a:srgbClr val="095C99"/>
          </a:solidFill>
          <a:ln w="9525" algn="ctr">
            <a:solidFill>
              <a:srgbClr val="095C99"/>
            </a:solidFill>
            <a:miter lim="800000"/>
            <a:headEnd/>
            <a:tailEnd/>
          </a:ln>
        </p:spPr>
        <p:txBody>
          <a:bodyPr anchor="ctr"/>
          <a:lstStyle/>
          <a:p>
            <a:pPr algn="ctr"/>
            <a:r>
              <a:rPr lang="en-US" sz="1200" b="1">
                <a:solidFill>
                  <a:srgbClr val="FFFFFF"/>
                </a:solidFill>
              </a:rPr>
              <a:t>Technological Competence</a:t>
            </a:r>
          </a:p>
        </p:txBody>
      </p:sp>
      <p:sp>
        <p:nvSpPr>
          <p:cNvPr id="71689" name="Rectangle 8"/>
          <p:cNvSpPr>
            <a:spLocks noChangeArrowheads="1"/>
          </p:cNvSpPr>
          <p:nvPr/>
        </p:nvSpPr>
        <p:spPr bwMode="auto">
          <a:xfrm>
            <a:off x="4764088" y="3727450"/>
            <a:ext cx="4141787" cy="246063"/>
          </a:xfrm>
          <a:prstGeom prst="rect">
            <a:avLst/>
          </a:prstGeom>
          <a:solidFill>
            <a:srgbClr val="095C99"/>
          </a:solidFill>
          <a:ln w="9525" algn="ctr">
            <a:solidFill>
              <a:srgbClr val="095C99"/>
            </a:solidFill>
            <a:miter lim="800000"/>
            <a:headEnd/>
            <a:tailEnd/>
          </a:ln>
        </p:spPr>
        <p:txBody>
          <a:bodyPr anchor="ctr"/>
          <a:lstStyle/>
          <a:p>
            <a:pPr algn="ctr"/>
            <a:r>
              <a:rPr lang="en-US" sz="1200" b="1">
                <a:solidFill>
                  <a:srgbClr val="FFFFFF"/>
                </a:solidFill>
              </a:rPr>
              <a:t>Partnership History</a:t>
            </a:r>
          </a:p>
        </p:txBody>
      </p:sp>
      <p:sp>
        <p:nvSpPr>
          <p:cNvPr id="63" name="Rectangle 10"/>
          <p:cNvSpPr>
            <a:spLocks noChangeArrowheads="1"/>
          </p:cNvSpPr>
          <p:nvPr/>
        </p:nvSpPr>
        <p:spPr bwMode="auto">
          <a:xfrm>
            <a:off x="4764088" y="3733800"/>
            <a:ext cx="4141787" cy="2640013"/>
          </a:xfrm>
          <a:prstGeom prst="rect">
            <a:avLst/>
          </a:prstGeom>
          <a:noFill/>
          <a:ln w="12700" algn="ctr">
            <a:solidFill>
              <a:schemeClr val="tx1"/>
            </a:solidFill>
            <a:miter lim="800000"/>
            <a:headEnd/>
            <a:tailEnd/>
          </a:ln>
        </p:spPr>
        <p:txBody>
          <a:bodyPr rIns="0" bIns="0"/>
          <a:lstStyle/>
          <a:p>
            <a:pPr marL="112713" indent="-112713">
              <a:spcBef>
                <a:spcPts val="150"/>
              </a:spcBef>
              <a:buFontTx/>
              <a:buChar char="•"/>
              <a:defRPr/>
            </a:pPr>
            <a:endParaRPr lang="en-US" sz="1050" b="1" dirty="0">
              <a:solidFill>
                <a:srgbClr val="141313"/>
              </a:solidFill>
              <a:latin typeface="+mn-lt"/>
              <a:ea typeface="MS PGothic" pitchFamily="34" charset="-128"/>
              <a:cs typeface="Arial" charset="0"/>
            </a:endParaRPr>
          </a:p>
        </p:txBody>
      </p:sp>
      <p:graphicFrame>
        <p:nvGraphicFramePr>
          <p:cNvPr id="181" name="Table 180"/>
          <p:cNvGraphicFramePr>
            <a:graphicFrameLocks noGrp="1"/>
          </p:cNvGraphicFramePr>
          <p:nvPr/>
        </p:nvGraphicFramePr>
        <p:xfrm>
          <a:off x="4786313" y="4000500"/>
          <a:ext cx="4100512" cy="2333625"/>
        </p:xfrm>
        <a:graphic>
          <a:graphicData uri="http://schemas.openxmlformats.org/drawingml/2006/table">
            <a:tbl>
              <a:tblPr firstRow="1" bandRow="1">
                <a:tableStyleId>{9D7B26C5-4107-4FEC-AEDC-1716B250A1EF}</a:tableStyleId>
              </a:tblPr>
              <a:tblGrid>
                <a:gridCol w="657796"/>
                <a:gridCol w="1078485"/>
                <a:gridCol w="989670"/>
                <a:gridCol w="1374561"/>
              </a:tblGrid>
              <a:tr h="397903">
                <a:tc>
                  <a:txBody>
                    <a:bodyPr/>
                    <a:lstStyle/>
                    <a:p>
                      <a:pPr algn="ctr"/>
                      <a:r>
                        <a:rPr lang="en-US" sz="1000" dirty="0" smtClean="0"/>
                        <a:t>Date</a:t>
                      </a:r>
                      <a:endParaRPr lang="en-US" sz="1000" dirty="0"/>
                    </a:p>
                  </a:txBody>
                  <a:tcPr marT="45714" marB="45714"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000" dirty="0" smtClean="0"/>
                        <a:t>Partner</a:t>
                      </a:r>
                      <a:endParaRPr lang="en-US" sz="1000" dirty="0"/>
                    </a:p>
                  </a:txBody>
                  <a:tcPr marT="45714" marB="45714"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000" dirty="0" smtClean="0"/>
                        <a:t>Region (or Country)</a:t>
                      </a:r>
                      <a:endParaRPr lang="en-US" sz="1000" dirty="0"/>
                    </a:p>
                  </a:txBody>
                  <a:tcPr marT="45714" marB="45714"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000" dirty="0" smtClean="0"/>
                        <a:t>Type</a:t>
                      </a:r>
                      <a:endParaRPr lang="en-US" sz="1000" dirty="0"/>
                    </a:p>
                  </a:txBody>
                  <a:tcPr marT="45714" marB="45714" anchor="ctr">
                    <a:lnL>
                      <a:noFill/>
                    </a:lnL>
                    <a:lnR>
                      <a:noFill/>
                    </a:lnR>
                    <a:lnT w="12700" cmpd="sng">
                      <a:noFill/>
                    </a:lnT>
                    <a:lnB w="12700" cmpd="sng">
                      <a:noFill/>
                    </a:lnB>
                    <a:lnTlToBr w="12700" cmpd="sng">
                      <a:noFill/>
                      <a:prstDash val="solid"/>
                    </a:lnTlToBr>
                    <a:lnBlToTr w="12700" cmpd="sng">
                      <a:noFill/>
                      <a:prstDash val="solid"/>
                    </a:lnBlToTr>
                  </a:tcPr>
                </a:tc>
              </a:tr>
              <a:tr h="492269">
                <a:tc>
                  <a:txBody>
                    <a:bodyPr/>
                    <a:lstStyle/>
                    <a:p>
                      <a:pPr algn="ctr"/>
                      <a:r>
                        <a:rPr lang="en-US" sz="1000" dirty="0" smtClean="0"/>
                        <a:t>2007</a:t>
                      </a:r>
                      <a:endParaRPr lang="en-US" sz="1000" dirty="0"/>
                    </a:p>
                  </a:txBody>
                  <a:tcPr marT="45714" marB="45714" anchor="ctr">
                    <a:lnL>
                      <a:noFill/>
                    </a:lnL>
                    <a:lnR>
                      <a:noFill/>
                    </a:lnR>
                    <a:lnT w="12700" cmpd="sng">
                      <a:noFill/>
                    </a:lnT>
                    <a:lnB>
                      <a:noFill/>
                    </a:lnB>
                    <a:lnTlToBr w="12700" cmpd="sng">
                      <a:noFill/>
                      <a:prstDash val="solid"/>
                    </a:lnTlToBr>
                    <a:lnBlToTr w="12700" cmpd="sng">
                      <a:noFill/>
                      <a:prstDash val="solid"/>
                    </a:lnBlToTr>
                  </a:tcPr>
                </a:tc>
                <a:tc>
                  <a:txBody>
                    <a:bodyPr/>
                    <a:lstStyle/>
                    <a:p>
                      <a:pPr algn="ctr"/>
                      <a:r>
                        <a:rPr lang="en-US" sz="1000" dirty="0" smtClean="0"/>
                        <a:t>Husky</a:t>
                      </a:r>
                      <a:endParaRPr lang="en-US" sz="1000" dirty="0"/>
                    </a:p>
                  </a:txBody>
                  <a:tcPr marT="45714" marB="45714" anchor="ctr">
                    <a:lnL>
                      <a:noFill/>
                    </a:lnL>
                    <a:lnR>
                      <a:noFill/>
                    </a:lnR>
                    <a:lnT w="12700" cmpd="sng">
                      <a:noFill/>
                    </a:lnT>
                    <a:lnB>
                      <a:noFill/>
                    </a:lnB>
                    <a:lnTlToBr w="12700" cmpd="sng">
                      <a:noFill/>
                      <a:prstDash val="solid"/>
                    </a:lnTlToBr>
                    <a:lnBlToTr w="12700" cmpd="sng">
                      <a:noFill/>
                      <a:prstDash val="solid"/>
                    </a:lnBlToTr>
                  </a:tcPr>
                </a:tc>
                <a:tc>
                  <a:txBody>
                    <a:bodyPr/>
                    <a:lstStyle/>
                    <a:p>
                      <a:pPr algn="ctr"/>
                      <a:r>
                        <a:rPr lang="en-US" sz="1000" dirty="0" smtClean="0"/>
                        <a:t>Canada</a:t>
                      </a:r>
                      <a:endParaRPr lang="en-US" sz="1000" dirty="0"/>
                    </a:p>
                  </a:txBody>
                  <a:tcPr marT="45714" marB="45714" anchor="ctr">
                    <a:lnL>
                      <a:noFill/>
                    </a:lnL>
                    <a:lnR>
                      <a:noFill/>
                    </a:lnR>
                    <a:lnT w="12700" cmpd="sng">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dirty="0" smtClean="0"/>
                        <a:t>Sunrise Oil Sands</a:t>
                      </a:r>
                    </a:p>
                  </a:txBody>
                  <a:tcPr marT="45714" marB="45714" anchor="ctr">
                    <a:lnL>
                      <a:noFill/>
                    </a:lnL>
                    <a:lnR>
                      <a:noFill/>
                    </a:lnR>
                    <a:lnT w="12700" cmpd="sng">
                      <a:noFill/>
                    </a:lnT>
                    <a:lnB>
                      <a:noFill/>
                    </a:lnB>
                    <a:lnTlToBr w="12700" cmpd="sng">
                      <a:noFill/>
                      <a:prstDash val="solid"/>
                    </a:lnTlToBr>
                    <a:lnBlToTr w="12700" cmpd="sng">
                      <a:noFill/>
                      <a:prstDash val="solid"/>
                    </a:lnBlToTr>
                  </a:tcPr>
                </a:tc>
              </a:tr>
              <a:tr h="492269">
                <a:tc>
                  <a:txBody>
                    <a:bodyPr/>
                    <a:lstStyle/>
                    <a:p>
                      <a:pPr algn="ctr"/>
                      <a:r>
                        <a:rPr lang="en-US" sz="1000" dirty="0" smtClean="0"/>
                        <a:t>2008</a:t>
                      </a:r>
                      <a:endParaRPr lang="en-US" sz="1000" dirty="0"/>
                    </a:p>
                  </a:txBody>
                  <a:tcPr marT="45714" marB="45714" anchor="ctr">
                    <a:lnL>
                      <a:noFill/>
                    </a:lnL>
                    <a:lnR>
                      <a:noFill/>
                    </a:lnR>
                    <a:lnT w="12700" cmpd="sng">
                      <a:noFill/>
                    </a:lnT>
                    <a:lnB>
                      <a:noFill/>
                    </a:lnB>
                    <a:lnTlToBr w="12700" cmpd="sng">
                      <a:noFill/>
                      <a:prstDash val="solid"/>
                    </a:lnTlToBr>
                    <a:lnBlToTr w="12700" cmpd="sng">
                      <a:noFill/>
                      <a:prstDash val="solid"/>
                    </a:lnBlToTr>
                  </a:tcPr>
                </a:tc>
                <a:tc>
                  <a:txBody>
                    <a:bodyPr/>
                    <a:lstStyle/>
                    <a:p>
                      <a:pPr algn="ctr"/>
                      <a:r>
                        <a:rPr lang="en-US" sz="1000" dirty="0" smtClean="0"/>
                        <a:t>Chesapeake</a:t>
                      </a:r>
                      <a:endParaRPr lang="en-US" sz="1000" dirty="0"/>
                    </a:p>
                  </a:txBody>
                  <a:tcPr marT="45714" marB="45714" anchor="ctr">
                    <a:lnL>
                      <a:noFill/>
                    </a:lnL>
                    <a:lnR>
                      <a:noFill/>
                    </a:lnR>
                    <a:lnT w="12700" cmpd="sng">
                      <a:noFill/>
                    </a:lnT>
                    <a:lnB>
                      <a:noFill/>
                    </a:lnB>
                    <a:lnTlToBr w="12700" cmpd="sng">
                      <a:noFill/>
                      <a:prstDash val="solid"/>
                    </a:lnTlToBr>
                    <a:lnBlToTr w="12700" cmpd="sng">
                      <a:noFill/>
                      <a:prstDash val="solid"/>
                    </a:lnBlToTr>
                  </a:tcPr>
                </a:tc>
                <a:tc>
                  <a:txBody>
                    <a:bodyPr/>
                    <a:lstStyle/>
                    <a:p>
                      <a:pPr algn="ctr"/>
                      <a:r>
                        <a:rPr lang="en-US" sz="1000" dirty="0" smtClean="0"/>
                        <a:t>US</a:t>
                      </a:r>
                      <a:endParaRPr lang="en-US" sz="1000" dirty="0"/>
                    </a:p>
                  </a:txBody>
                  <a:tcPr marT="45714" marB="45714" anchor="ctr">
                    <a:lnL>
                      <a:noFill/>
                    </a:lnL>
                    <a:lnR>
                      <a:noFill/>
                    </a:lnR>
                    <a:lnT w="12700" cmpd="sng">
                      <a:noFill/>
                    </a:lnT>
                    <a:lnB>
                      <a:noFill/>
                    </a:lnB>
                    <a:lnTlToBr w="12700" cmpd="sng">
                      <a:noFill/>
                      <a:prstDash val="solid"/>
                    </a:lnTlToBr>
                    <a:lnBlToTr w="12700" cmpd="sng">
                      <a:noFill/>
                      <a:prstDash val="solid"/>
                    </a:lnBlToTr>
                  </a:tcPr>
                </a:tc>
                <a:tc>
                  <a:txBody>
                    <a:bodyPr/>
                    <a:lstStyle/>
                    <a:p>
                      <a:pPr algn="ctr"/>
                      <a:r>
                        <a:rPr lang="en-US" sz="1000" dirty="0" smtClean="0"/>
                        <a:t>Unconventional</a:t>
                      </a:r>
                      <a:endParaRPr lang="en-US" sz="1000" dirty="0"/>
                    </a:p>
                  </a:txBody>
                  <a:tcPr marT="45714" marB="45714" anchor="ctr">
                    <a:lnL>
                      <a:noFill/>
                    </a:lnL>
                    <a:lnR>
                      <a:noFill/>
                    </a:lnR>
                    <a:lnT w="12700" cmpd="sng">
                      <a:noFill/>
                    </a:lnT>
                    <a:lnB>
                      <a:noFill/>
                    </a:lnB>
                    <a:lnTlToBr w="12700" cmpd="sng">
                      <a:noFill/>
                      <a:prstDash val="solid"/>
                    </a:lnTlToBr>
                    <a:lnBlToTr w="12700" cmpd="sng">
                      <a:noFill/>
                      <a:prstDash val="solid"/>
                    </a:lnBlToTr>
                  </a:tcPr>
                </a:tc>
              </a:tr>
              <a:tr h="492269">
                <a:tc>
                  <a:txBody>
                    <a:bodyPr/>
                    <a:lstStyle/>
                    <a:p>
                      <a:pPr algn="ctr"/>
                      <a:r>
                        <a:rPr lang="en-US" sz="1000" dirty="0" smtClean="0"/>
                        <a:t>2009</a:t>
                      </a:r>
                      <a:endParaRPr lang="en-US" sz="1000" dirty="0"/>
                    </a:p>
                  </a:txBody>
                  <a:tcPr marT="45714" marB="45714"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1000" dirty="0" smtClean="0"/>
                        <a:t>CNPC</a:t>
                      </a:r>
                      <a:endParaRPr lang="en-US" sz="1000" dirty="0"/>
                    </a:p>
                  </a:txBody>
                  <a:tcPr marT="45714" marB="45714"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1000" dirty="0" smtClean="0"/>
                        <a:t>Iraq</a:t>
                      </a:r>
                      <a:endParaRPr lang="en-US" sz="1000" dirty="0"/>
                    </a:p>
                  </a:txBody>
                  <a:tcPr marT="45714" marB="45714"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1000" dirty="0" err="1" smtClean="0"/>
                        <a:t>Rumaila</a:t>
                      </a:r>
                      <a:r>
                        <a:rPr lang="en-US" sz="1000" dirty="0" smtClean="0"/>
                        <a:t> TSA</a:t>
                      </a:r>
                      <a:endParaRPr lang="en-US" sz="1000" dirty="0"/>
                    </a:p>
                  </a:txBody>
                  <a:tcPr marT="45714" marB="45714" anchor="ctr">
                    <a:lnL>
                      <a:noFill/>
                    </a:lnL>
                    <a:lnR>
                      <a:noFill/>
                    </a:lnR>
                    <a:lnT>
                      <a:noFill/>
                    </a:lnT>
                    <a:lnB>
                      <a:noFill/>
                    </a:lnB>
                    <a:lnTlToBr w="12700" cmpd="sng">
                      <a:noFill/>
                      <a:prstDash val="solid"/>
                    </a:lnTlToBr>
                    <a:lnBlToTr w="12700" cmpd="sng">
                      <a:noFill/>
                      <a:prstDash val="solid"/>
                    </a:lnBlToTr>
                  </a:tcPr>
                </a:tc>
              </a:tr>
              <a:tr h="458915">
                <a:tc>
                  <a:txBody>
                    <a:bodyPr/>
                    <a:lstStyle/>
                    <a:p>
                      <a:pPr algn="ctr"/>
                      <a:r>
                        <a:rPr lang="en-US" sz="1000" dirty="0" smtClean="0"/>
                        <a:t>2011</a:t>
                      </a:r>
                      <a:endParaRPr lang="en-US" sz="1000" dirty="0"/>
                    </a:p>
                  </a:txBody>
                  <a:tcPr marT="45714" marB="45714" anchor="ctr">
                    <a:lnL>
                      <a:noFill/>
                    </a:lnL>
                    <a:lnR>
                      <a:noFill/>
                    </a:lnR>
                    <a:lnT>
                      <a:noFill/>
                    </a:lnT>
                    <a:lnB w="12700" cmpd="sng">
                      <a:noFill/>
                    </a:lnB>
                    <a:lnTlToBr w="12700" cmpd="sng">
                      <a:noFill/>
                      <a:prstDash val="solid"/>
                    </a:lnTlToBr>
                    <a:lnBlToTr w="12700" cmpd="sng">
                      <a:noFill/>
                      <a:prstDash val="solid"/>
                    </a:lnBlToTr>
                  </a:tcPr>
                </a:tc>
                <a:tc>
                  <a:txBody>
                    <a:bodyPr/>
                    <a:lstStyle/>
                    <a:p>
                      <a:pPr algn="ctr"/>
                      <a:r>
                        <a:rPr lang="en-US" sz="1000" dirty="0" smtClean="0"/>
                        <a:t>Reliance</a:t>
                      </a:r>
                      <a:endParaRPr lang="en-US" sz="1000" dirty="0"/>
                    </a:p>
                  </a:txBody>
                  <a:tcPr marT="45714" marB="45714" anchor="ctr">
                    <a:lnL>
                      <a:noFill/>
                    </a:lnL>
                    <a:lnR>
                      <a:noFill/>
                    </a:lnR>
                    <a:lnT>
                      <a:noFill/>
                    </a:lnT>
                    <a:lnB w="12700" cmpd="sng">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dirty="0" smtClean="0"/>
                        <a:t>India</a:t>
                      </a:r>
                    </a:p>
                  </a:txBody>
                  <a:tcPr marT="45714" marB="45714" anchor="ctr">
                    <a:lnL>
                      <a:noFill/>
                    </a:lnL>
                    <a:lnR>
                      <a:noFill/>
                    </a:lnR>
                    <a:lnT>
                      <a:noFill/>
                    </a:lnT>
                    <a:lnB w="12700" cmpd="sng">
                      <a:noFill/>
                    </a:lnB>
                    <a:lnTlToBr w="12700" cmpd="sng">
                      <a:noFill/>
                      <a:prstDash val="solid"/>
                    </a:lnTlToBr>
                    <a:lnBlToTr w="12700" cmpd="sng">
                      <a:noFill/>
                      <a:prstDash val="solid"/>
                    </a:lnBlToTr>
                  </a:tcPr>
                </a:tc>
                <a:tc>
                  <a:txBody>
                    <a:bodyPr/>
                    <a:lstStyle/>
                    <a:p>
                      <a:pPr algn="ctr"/>
                      <a:r>
                        <a:rPr lang="en-US" sz="1000" dirty="0" smtClean="0"/>
                        <a:t>Offshore</a:t>
                      </a:r>
                      <a:r>
                        <a:rPr lang="en-US" sz="1000" baseline="0" dirty="0" smtClean="0"/>
                        <a:t> </a:t>
                      </a:r>
                      <a:r>
                        <a:rPr lang="en-US" sz="1000" dirty="0" smtClean="0"/>
                        <a:t>Gas</a:t>
                      </a:r>
                      <a:endParaRPr lang="en-US" sz="1000" dirty="0"/>
                    </a:p>
                  </a:txBody>
                  <a:tcPr marT="45714" marB="45714" anchor="ctr">
                    <a:lnL>
                      <a:noFill/>
                    </a:lnL>
                    <a:lnR>
                      <a:noFill/>
                    </a:lnR>
                    <a:lnT>
                      <a:noFill/>
                    </a:lnT>
                    <a:lnB w="12700" cmpd="sng">
                      <a:noFill/>
                    </a:lnB>
                    <a:lnTlToBr w="12700" cmpd="sng">
                      <a:noFill/>
                      <a:prstDash val="solid"/>
                    </a:lnTlToBr>
                    <a:lnBlToTr w="12700" cmpd="sng">
                      <a:noFill/>
                      <a:prstDash val="solid"/>
                    </a:lnBlToTr>
                  </a:tcPr>
                </a:tc>
              </a:tr>
            </a:tbl>
          </a:graphicData>
        </a:graphic>
      </p:graphicFrame>
      <p:sp>
        <p:nvSpPr>
          <p:cNvPr id="182" name="Rectangle 10"/>
          <p:cNvSpPr>
            <a:spLocks noChangeArrowheads="1"/>
          </p:cNvSpPr>
          <p:nvPr/>
        </p:nvSpPr>
        <p:spPr bwMode="auto">
          <a:xfrm>
            <a:off x="6840538" y="1233488"/>
            <a:ext cx="2044700" cy="1127125"/>
          </a:xfrm>
          <a:prstGeom prst="rect">
            <a:avLst/>
          </a:prstGeom>
          <a:noFill/>
          <a:ln w="12700" algn="ctr">
            <a:noFill/>
            <a:miter lim="800000"/>
            <a:headEnd/>
            <a:tailEnd/>
          </a:ln>
        </p:spPr>
        <p:txBody>
          <a:bodyPr rIns="0" bIns="0"/>
          <a:lstStyle/>
          <a:p>
            <a:pPr marL="112713" indent="-112713">
              <a:spcBef>
                <a:spcPts val="150"/>
              </a:spcBef>
              <a:buFontTx/>
              <a:buChar char="•"/>
              <a:defRPr/>
            </a:pPr>
            <a:r>
              <a:rPr lang="en-US" sz="1050" b="1" dirty="0" smtClean="0">
                <a:solidFill>
                  <a:srgbClr val="141313"/>
                </a:solidFill>
                <a:ea typeface="MS PGothic" pitchFamily="34" charset="-128"/>
                <a:cs typeface="Arial" charset="0"/>
              </a:rPr>
              <a:t>Jan 2013 </a:t>
            </a:r>
            <a:r>
              <a:rPr lang="en-US" sz="1050" b="1" dirty="0">
                <a:solidFill>
                  <a:srgbClr val="141313"/>
                </a:solidFill>
                <a:ea typeface="MS PGothic" pitchFamily="34" charset="-128"/>
                <a:cs typeface="Arial" charset="0"/>
              </a:rPr>
              <a:t>Market Cap: </a:t>
            </a:r>
            <a:r>
              <a:rPr lang="en-US" sz="1050" dirty="0">
                <a:solidFill>
                  <a:srgbClr val="141313"/>
                </a:solidFill>
                <a:ea typeface="MS PGothic" pitchFamily="34" charset="-128"/>
                <a:cs typeface="Arial" charset="0"/>
              </a:rPr>
              <a:t>$</a:t>
            </a:r>
            <a:r>
              <a:rPr lang="en-US" sz="1050" dirty="0" smtClean="0">
                <a:solidFill>
                  <a:srgbClr val="141313"/>
                </a:solidFill>
                <a:ea typeface="MS PGothic" pitchFamily="34" charset="-128"/>
                <a:cs typeface="Arial" charset="0"/>
              </a:rPr>
              <a:t>141 </a:t>
            </a:r>
            <a:r>
              <a:rPr lang="en-US" sz="1050" dirty="0" err="1">
                <a:solidFill>
                  <a:srgbClr val="141313"/>
                </a:solidFill>
                <a:ea typeface="MS PGothic" pitchFamily="34" charset="-128"/>
                <a:cs typeface="Arial" charset="0"/>
              </a:rPr>
              <a:t>bn</a:t>
            </a:r>
            <a:endParaRPr lang="en-US" sz="1050" dirty="0">
              <a:solidFill>
                <a:srgbClr val="141313"/>
              </a:solidFill>
              <a:ea typeface="MS PGothic" pitchFamily="34" charset="-128"/>
              <a:cs typeface="Arial" charset="0"/>
            </a:endParaRPr>
          </a:p>
          <a:p>
            <a:pPr marL="112713" indent="-112713">
              <a:spcBef>
                <a:spcPts val="150"/>
              </a:spcBef>
              <a:buFontTx/>
              <a:buChar char="•"/>
              <a:defRPr/>
            </a:pPr>
            <a:r>
              <a:rPr lang="en-US" sz="1050" b="1" dirty="0" smtClean="0">
                <a:solidFill>
                  <a:srgbClr val="141313"/>
                </a:solidFill>
                <a:ea typeface="MS PGothic" pitchFamily="34" charset="-128"/>
                <a:cs typeface="Arial" charset="0"/>
              </a:rPr>
              <a:t>Jan 2013 P/E </a:t>
            </a:r>
            <a:r>
              <a:rPr lang="en-US" sz="1050" b="1" dirty="0">
                <a:solidFill>
                  <a:srgbClr val="141313"/>
                </a:solidFill>
                <a:ea typeface="MS PGothic" pitchFamily="34" charset="-128"/>
                <a:cs typeface="Arial" charset="0"/>
              </a:rPr>
              <a:t>Ratio:</a:t>
            </a:r>
            <a:r>
              <a:rPr lang="en-US" sz="1050" dirty="0">
                <a:solidFill>
                  <a:srgbClr val="141313"/>
                </a:solidFill>
                <a:ea typeface="MS PGothic" pitchFamily="34" charset="-128"/>
                <a:cs typeface="Arial" charset="0"/>
              </a:rPr>
              <a:t> </a:t>
            </a:r>
            <a:r>
              <a:rPr lang="en-US" sz="1050" dirty="0" smtClean="0">
                <a:solidFill>
                  <a:srgbClr val="141313"/>
                </a:solidFill>
                <a:ea typeface="MS PGothic" pitchFamily="34" charset="-128"/>
                <a:cs typeface="Arial" charset="0"/>
              </a:rPr>
              <a:t>8</a:t>
            </a:r>
            <a:endParaRPr lang="en-US" sz="1050" dirty="0">
              <a:solidFill>
                <a:srgbClr val="141313"/>
              </a:solidFill>
              <a:ea typeface="MS PGothic" pitchFamily="34" charset="-128"/>
              <a:cs typeface="Arial" charset="0"/>
            </a:endParaRPr>
          </a:p>
          <a:p>
            <a:pPr marL="112713" indent="-112713">
              <a:spcBef>
                <a:spcPts val="150"/>
              </a:spcBef>
              <a:buFontTx/>
              <a:buChar char="•"/>
              <a:defRPr/>
            </a:pPr>
            <a:r>
              <a:rPr lang="en-US" sz="1050" b="1" dirty="0" smtClean="0">
                <a:solidFill>
                  <a:srgbClr val="141313"/>
                </a:solidFill>
                <a:ea typeface="MS PGothic" pitchFamily="34" charset="-128"/>
                <a:cs typeface="Arial" charset="0"/>
              </a:rPr>
              <a:t>2011 </a:t>
            </a:r>
            <a:r>
              <a:rPr lang="en-US" sz="1050" b="1" dirty="0">
                <a:solidFill>
                  <a:srgbClr val="141313"/>
                </a:solidFill>
                <a:ea typeface="MS PGothic" pitchFamily="34" charset="-128"/>
                <a:cs typeface="Arial" charset="0"/>
              </a:rPr>
              <a:t>Corp Revenue: </a:t>
            </a:r>
            <a:r>
              <a:rPr lang="en-US" sz="1050" dirty="0" smtClean="0">
                <a:solidFill>
                  <a:srgbClr val="141313"/>
                </a:solidFill>
                <a:ea typeface="MS PGothic" pitchFamily="34" charset="-128"/>
                <a:cs typeface="Arial" charset="0"/>
              </a:rPr>
              <a:t>$375 </a:t>
            </a:r>
            <a:r>
              <a:rPr lang="en-US" sz="1050" dirty="0" err="1">
                <a:solidFill>
                  <a:srgbClr val="141313"/>
                </a:solidFill>
                <a:ea typeface="MS PGothic" pitchFamily="34" charset="-128"/>
                <a:cs typeface="Arial" charset="0"/>
              </a:rPr>
              <a:t>bn</a:t>
            </a:r>
            <a:endParaRPr lang="en-US" sz="1050" dirty="0">
              <a:solidFill>
                <a:srgbClr val="141313"/>
              </a:solidFill>
              <a:ea typeface="MS PGothic" pitchFamily="34" charset="-128"/>
              <a:cs typeface="Arial" charset="0"/>
            </a:endParaRPr>
          </a:p>
          <a:p>
            <a:pPr marL="112713" indent="-112713">
              <a:spcBef>
                <a:spcPts val="150"/>
              </a:spcBef>
              <a:buFontTx/>
              <a:buChar char="•"/>
              <a:defRPr/>
            </a:pPr>
            <a:r>
              <a:rPr lang="en-US" sz="1050" b="1" dirty="0">
                <a:solidFill>
                  <a:srgbClr val="141313"/>
                </a:solidFill>
                <a:ea typeface="MS PGothic" pitchFamily="34" charset="-128"/>
                <a:cs typeface="Arial" charset="0"/>
              </a:rPr>
              <a:t>2011 Upstream </a:t>
            </a:r>
            <a:r>
              <a:rPr lang="en-US" sz="1050" b="1" dirty="0" err="1" smtClean="0">
                <a:solidFill>
                  <a:srgbClr val="141313"/>
                </a:solidFill>
                <a:ea typeface="MS PGothic" pitchFamily="34" charset="-128"/>
                <a:cs typeface="Arial" charset="0"/>
              </a:rPr>
              <a:t>Capex</a:t>
            </a:r>
            <a:r>
              <a:rPr lang="en-US" sz="1050" b="1" dirty="0" smtClean="0">
                <a:solidFill>
                  <a:srgbClr val="141313"/>
                </a:solidFill>
                <a:ea typeface="MS PGothic" pitchFamily="34" charset="-128"/>
                <a:cs typeface="Arial" charset="0"/>
              </a:rPr>
              <a:t>: </a:t>
            </a:r>
            <a:r>
              <a:rPr lang="en-US" sz="1050" dirty="0">
                <a:solidFill>
                  <a:srgbClr val="141313"/>
                </a:solidFill>
                <a:ea typeface="MS PGothic" pitchFamily="34" charset="-128"/>
                <a:cs typeface="Arial" charset="0"/>
              </a:rPr>
              <a:t>$17 </a:t>
            </a:r>
            <a:r>
              <a:rPr lang="en-US" sz="1050" dirty="0" err="1">
                <a:solidFill>
                  <a:srgbClr val="141313"/>
                </a:solidFill>
                <a:ea typeface="MS PGothic" pitchFamily="34" charset="-128"/>
                <a:cs typeface="Arial" charset="0"/>
              </a:rPr>
              <a:t>bn</a:t>
            </a:r>
            <a:endParaRPr lang="en-US" sz="1050" dirty="0">
              <a:solidFill>
                <a:srgbClr val="141313"/>
              </a:solidFill>
              <a:ea typeface="MS PGothic" pitchFamily="34" charset="-128"/>
              <a:cs typeface="Arial" charset="0"/>
            </a:endParaRPr>
          </a:p>
        </p:txBody>
      </p:sp>
      <p:sp>
        <p:nvSpPr>
          <p:cNvPr id="37" name="Rectangle 36"/>
          <p:cNvSpPr/>
          <p:nvPr/>
        </p:nvSpPr>
        <p:spPr>
          <a:xfrm>
            <a:off x="4772025" y="962025"/>
            <a:ext cx="4133850" cy="151447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1714" name="Text Box 99"/>
          <p:cNvSpPr txBox="1">
            <a:spLocks noChangeArrowheads="1"/>
          </p:cNvSpPr>
          <p:nvPr/>
        </p:nvSpPr>
        <p:spPr bwMode="auto">
          <a:xfrm>
            <a:off x="5475288" y="3216275"/>
            <a:ext cx="68262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rIns="0" anchor="ctr"/>
          <a:lstStyle>
            <a:lvl1pPr eaLnBrk="0" hangingPunct="0">
              <a:defRPr sz="2400">
                <a:solidFill>
                  <a:schemeClr val="tx1"/>
                </a:solidFill>
                <a:latin typeface="Arial Narrow" pitchFamily="34" charset="0"/>
                <a:ea typeface="ＭＳ Ｐゴシック"/>
                <a:cs typeface="ＭＳ Ｐゴシック"/>
              </a:defRPr>
            </a:lvl1pPr>
            <a:lvl2pPr marL="742950" indent="-285750" eaLnBrk="0" hangingPunct="0">
              <a:defRPr sz="2400">
                <a:solidFill>
                  <a:schemeClr val="tx1"/>
                </a:solidFill>
                <a:latin typeface="Arial Narrow" pitchFamily="34" charset="0"/>
                <a:ea typeface="ＭＳ Ｐゴシック"/>
                <a:cs typeface="ＭＳ Ｐゴシック"/>
              </a:defRPr>
            </a:lvl2pPr>
            <a:lvl3pPr marL="1143000" indent="-228600" eaLnBrk="0" hangingPunct="0">
              <a:defRPr sz="2400">
                <a:solidFill>
                  <a:schemeClr val="tx1"/>
                </a:solidFill>
                <a:latin typeface="Arial Narrow" pitchFamily="34" charset="0"/>
                <a:ea typeface="ＭＳ Ｐゴシック"/>
                <a:cs typeface="ＭＳ Ｐゴシック"/>
              </a:defRPr>
            </a:lvl3pPr>
            <a:lvl4pPr marL="1600200" indent="-228600" eaLnBrk="0" hangingPunct="0">
              <a:defRPr sz="2400">
                <a:solidFill>
                  <a:schemeClr val="tx1"/>
                </a:solidFill>
                <a:latin typeface="Arial Narrow" pitchFamily="34" charset="0"/>
                <a:ea typeface="ＭＳ Ｐゴシック"/>
                <a:cs typeface="ＭＳ Ｐゴシック"/>
              </a:defRPr>
            </a:lvl4pPr>
            <a:lvl5pPr marL="2057400" indent="-228600" eaLnBrk="0" hangingPunct="0">
              <a:defRPr sz="2400">
                <a:solidFill>
                  <a:schemeClr val="tx1"/>
                </a:solidFill>
                <a:latin typeface="Arial Narrow" pitchFamily="34" charset="0"/>
                <a:ea typeface="ＭＳ Ｐゴシック"/>
                <a:cs typeface="ＭＳ Ｐゴシック"/>
              </a:defRPr>
            </a:lvl5pPr>
            <a:lvl6pPr marL="25146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6pPr>
            <a:lvl7pPr marL="29718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7pPr>
            <a:lvl8pPr marL="34290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8pPr>
            <a:lvl9pPr marL="38862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9pPr>
          </a:lstStyle>
          <a:p>
            <a:pPr algn="ctr" eaLnBrk="1" hangingPunct="1">
              <a:spcBef>
                <a:spcPct val="50000"/>
              </a:spcBef>
            </a:pPr>
            <a:r>
              <a:rPr lang="en-US" b="1">
                <a:latin typeface="Calibri" pitchFamily="34" charset="0"/>
                <a:sym typeface="Wingdings" pitchFamily="2" charset="2"/>
              </a:rPr>
              <a:t></a:t>
            </a:r>
          </a:p>
        </p:txBody>
      </p:sp>
      <p:sp>
        <p:nvSpPr>
          <p:cNvPr id="71715" name="Text Box 99"/>
          <p:cNvSpPr txBox="1">
            <a:spLocks noChangeArrowheads="1"/>
          </p:cNvSpPr>
          <p:nvPr/>
        </p:nvSpPr>
        <p:spPr bwMode="auto">
          <a:xfrm>
            <a:off x="8220075" y="3216275"/>
            <a:ext cx="68262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rIns="0" anchor="ctr"/>
          <a:lstStyle>
            <a:lvl1pPr eaLnBrk="0" hangingPunct="0">
              <a:defRPr sz="2400">
                <a:solidFill>
                  <a:schemeClr val="tx1"/>
                </a:solidFill>
                <a:latin typeface="Arial Narrow" pitchFamily="34" charset="0"/>
                <a:ea typeface="ＭＳ Ｐゴシック"/>
                <a:cs typeface="ＭＳ Ｐゴシック"/>
              </a:defRPr>
            </a:lvl1pPr>
            <a:lvl2pPr marL="742950" indent="-285750" eaLnBrk="0" hangingPunct="0">
              <a:defRPr sz="2400">
                <a:solidFill>
                  <a:schemeClr val="tx1"/>
                </a:solidFill>
                <a:latin typeface="Arial Narrow" pitchFamily="34" charset="0"/>
                <a:ea typeface="ＭＳ Ｐゴシック"/>
                <a:cs typeface="ＭＳ Ｐゴシック"/>
              </a:defRPr>
            </a:lvl2pPr>
            <a:lvl3pPr marL="1143000" indent="-228600" eaLnBrk="0" hangingPunct="0">
              <a:defRPr sz="2400">
                <a:solidFill>
                  <a:schemeClr val="tx1"/>
                </a:solidFill>
                <a:latin typeface="Arial Narrow" pitchFamily="34" charset="0"/>
                <a:ea typeface="ＭＳ Ｐゴシック"/>
                <a:cs typeface="ＭＳ Ｐゴシック"/>
              </a:defRPr>
            </a:lvl3pPr>
            <a:lvl4pPr marL="1600200" indent="-228600" eaLnBrk="0" hangingPunct="0">
              <a:defRPr sz="2400">
                <a:solidFill>
                  <a:schemeClr val="tx1"/>
                </a:solidFill>
                <a:latin typeface="Arial Narrow" pitchFamily="34" charset="0"/>
                <a:ea typeface="ＭＳ Ｐゴシック"/>
                <a:cs typeface="ＭＳ Ｐゴシック"/>
              </a:defRPr>
            </a:lvl4pPr>
            <a:lvl5pPr marL="2057400" indent="-228600" eaLnBrk="0" hangingPunct="0">
              <a:defRPr sz="2400">
                <a:solidFill>
                  <a:schemeClr val="tx1"/>
                </a:solidFill>
                <a:latin typeface="Arial Narrow" pitchFamily="34" charset="0"/>
                <a:ea typeface="ＭＳ Ｐゴシック"/>
                <a:cs typeface="ＭＳ Ｐゴシック"/>
              </a:defRPr>
            </a:lvl5pPr>
            <a:lvl6pPr marL="25146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6pPr>
            <a:lvl7pPr marL="29718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7pPr>
            <a:lvl8pPr marL="34290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8pPr>
            <a:lvl9pPr marL="38862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9pPr>
          </a:lstStyle>
          <a:p>
            <a:pPr algn="ctr" eaLnBrk="1" hangingPunct="1">
              <a:spcBef>
                <a:spcPct val="50000"/>
              </a:spcBef>
            </a:pPr>
            <a:r>
              <a:rPr lang="en-US" b="1">
                <a:latin typeface="Calibri" pitchFamily="34" charset="0"/>
                <a:sym typeface="Wingdings" pitchFamily="2" charset="2"/>
              </a:rPr>
              <a:t></a:t>
            </a:r>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BP:  Global Areas of Upstream Operations</a:t>
            </a:r>
            <a:endParaRPr lang="en-US" dirty="0"/>
          </a:p>
        </p:txBody>
      </p:sp>
      <p:pic>
        <p:nvPicPr>
          <p:cNvPr id="3" name="Picture 2" descr="BP.PNG"/>
          <p:cNvPicPr>
            <a:picLocks noChangeAspect="1"/>
          </p:cNvPicPr>
          <p:nvPr/>
        </p:nvPicPr>
        <p:blipFill>
          <a:blip r:embed="rId2"/>
          <a:srcRect t="2633"/>
          <a:stretch>
            <a:fillRect/>
          </a:stretch>
        </p:blipFill>
        <p:spPr>
          <a:xfrm>
            <a:off x="3211032" y="935668"/>
            <a:ext cx="5773479" cy="4141704"/>
          </a:xfrm>
          <a:prstGeom prst="rect">
            <a:avLst/>
          </a:prstGeom>
          <a:ln>
            <a:solidFill>
              <a:schemeClr val="tx1"/>
            </a:solidFill>
          </a:ln>
        </p:spPr>
      </p:pic>
      <p:pic>
        <p:nvPicPr>
          <p:cNvPr id="4" name="Picture 3" descr="UA country des table.emf"/>
          <p:cNvPicPr>
            <a:picLocks noChangeAspect="1"/>
          </p:cNvPicPr>
          <p:nvPr/>
        </p:nvPicPr>
        <p:blipFill>
          <a:blip r:embed="rId3"/>
          <a:stretch>
            <a:fillRect/>
          </a:stretch>
        </p:blipFill>
        <p:spPr>
          <a:xfrm>
            <a:off x="243189" y="932239"/>
            <a:ext cx="2742220" cy="5110730"/>
          </a:xfrm>
          <a:prstGeom prst="rect">
            <a:avLst/>
          </a:prstGeom>
          <a:ln w="3175">
            <a:noFill/>
          </a:ln>
        </p:spPr>
      </p:pic>
      <p:pic>
        <p:nvPicPr>
          <p:cNvPr id="5" name="Picture 16" descr="CVX Country Designation Map.emf"/>
          <p:cNvPicPr>
            <a:picLocks noChangeAspect="1"/>
          </p:cNvPicPr>
          <p:nvPr/>
        </p:nvPicPr>
        <p:blipFill>
          <a:blip r:embed="rId4"/>
          <a:srcRect l="82639" t="6516" r="1231" b="81306"/>
          <a:stretch>
            <a:fillRect/>
          </a:stretch>
        </p:blipFill>
        <p:spPr bwMode="auto">
          <a:xfrm>
            <a:off x="7331075" y="5316538"/>
            <a:ext cx="1138238" cy="806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p:cNvSpPr txBox="1">
            <a:spLocks/>
          </p:cNvSpPr>
          <p:nvPr/>
        </p:nvSpPr>
        <p:spPr>
          <a:xfrm>
            <a:off x="2608263" y="806450"/>
            <a:ext cx="6067425" cy="3087688"/>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34" charset="-128"/>
                <a:cs typeface="MS PGothic" pitchFamily="34"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34" charset="-128"/>
                <a:cs typeface="MS PGothic"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defRPr/>
            </a:pPr>
            <a:r>
              <a:rPr lang="en-US" sz="2000" b="1" dirty="0" smtClean="0">
                <a:solidFill>
                  <a:srgbClr val="C00000"/>
                </a:solidFill>
                <a:latin typeface="+mj-lt"/>
              </a:rPr>
              <a:t>Part 1</a:t>
            </a:r>
            <a:r>
              <a:rPr lang="en-US" sz="2000" b="1" dirty="0" smtClean="0">
                <a:latin typeface="+mj-lt"/>
              </a:rPr>
              <a:t>:</a:t>
            </a:r>
          </a:p>
          <a:p>
            <a:pPr marL="0" indent="0">
              <a:buFont typeface="Arial" charset="0"/>
              <a:buNone/>
              <a:defRPr/>
            </a:pPr>
            <a:r>
              <a:rPr lang="en-US" sz="2000" b="1" dirty="0" smtClean="0">
                <a:latin typeface="+mj-lt"/>
              </a:rPr>
              <a:t>Oil &amp; Gas Company Decision </a:t>
            </a:r>
            <a:r>
              <a:rPr lang="en-US" sz="2000" b="1" dirty="0">
                <a:latin typeface="+mj-lt"/>
              </a:rPr>
              <a:t>Making: Capital Allocation, </a:t>
            </a:r>
            <a:r>
              <a:rPr lang="en-US" sz="2000" b="1" dirty="0" smtClean="0">
                <a:latin typeface="+mj-lt"/>
              </a:rPr>
              <a:t>Budget, </a:t>
            </a:r>
            <a:r>
              <a:rPr lang="en-US" sz="2000" b="1" dirty="0">
                <a:latin typeface="+mj-lt"/>
              </a:rPr>
              <a:t>and Long-Range Planning</a:t>
            </a:r>
          </a:p>
          <a:p>
            <a:pPr marL="0" indent="0">
              <a:buFont typeface="Arial" charset="0"/>
              <a:buNone/>
              <a:defRPr/>
            </a:pPr>
            <a:endParaRPr lang="en-US" sz="2000" b="1" dirty="0" smtClean="0">
              <a:latin typeface="+mj-lt"/>
            </a:endParaRPr>
          </a:p>
          <a:p>
            <a:pPr marL="0" indent="0">
              <a:buFont typeface="Arial" charset="0"/>
              <a:buNone/>
              <a:defRPr/>
            </a:pPr>
            <a:r>
              <a:rPr lang="en-US" sz="2000" b="1" dirty="0" smtClean="0">
                <a:latin typeface="+mj-lt"/>
              </a:rPr>
              <a:t>Points to Address: Discussion of Company Behaviors and Decision Making</a:t>
            </a:r>
          </a:p>
          <a:p>
            <a:pPr marL="180975" indent="-180975">
              <a:defRPr/>
            </a:pPr>
            <a:r>
              <a:rPr lang="en-US" sz="1600" b="1" dirty="0" smtClean="0">
                <a:latin typeface="+mj-lt"/>
              </a:rPr>
              <a:t>Key </a:t>
            </a:r>
            <a:r>
              <a:rPr lang="en-US" sz="1600" b="1" dirty="0">
                <a:latin typeface="+mj-lt"/>
              </a:rPr>
              <a:t>considerations for companies in making investment decisions, including decisions on whether to develop particular resources in the near term or postpone </a:t>
            </a:r>
            <a:r>
              <a:rPr lang="en-US" sz="1600" b="1" dirty="0" smtClean="0">
                <a:latin typeface="+mj-lt"/>
              </a:rPr>
              <a:t>development</a:t>
            </a:r>
          </a:p>
          <a:p>
            <a:pPr marL="180975" indent="-180975">
              <a:defRPr/>
            </a:pPr>
            <a:r>
              <a:rPr lang="en-US" sz="1600" b="1" dirty="0" smtClean="0">
                <a:latin typeface="+mj-lt"/>
              </a:rPr>
              <a:t>Key </a:t>
            </a:r>
            <a:r>
              <a:rPr lang="en-US" sz="1600" b="1" dirty="0">
                <a:latin typeface="+mj-lt"/>
              </a:rPr>
              <a:t>metrics including ROCE, NPV, IRR, consideration of asset metrics versus portfolio </a:t>
            </a:r>
            <a:r>
              <a:rPr lang="en-US" sz="1600" b="1" dirty="0" smtClean="0">
                <a:latin typeface="+mj-lt"/>
              </a:rPr>
              <a:t>metrics</a:t>
            </a:r>
          </a:p>
          <a:p>
            <a:pPr marL="180975" indent="-180975">
              <a:defRPr/>
            </a:pPr>
            <a:endParaRPr lang="en-US" sz="1600" b="1" dirty="0" smtClean="0">
              <a:latin typeface="+mj-lt"/>
            </a:endParaRPr>
          </a:p>
          <a:p>
            <a:pPr marL="180975" indent="-180975">
              <a:buNone/>
              <a:defRPr/>
            </a:pPr>
            <a:r>
              <a:rPr lang="en-US" sz="2000" b="1" dirty="0" smtClean="0">
                <a:solidFill>
                  <a:srgbClr val="C00000"/>
                </a:solidFill>
                <a:latin typeface="+mj-lt"/>
              </a:rPr>
              <a:t>Part 2</a:t>
            </a:r>
            <a:r>
              <a:rPr lang="en-US" sz="2000" b="1" dirty="0" smtClean="0">
                <a:latin typeface="+mj-lt"/>
              </a:rPr>
              <a:t>:</a:t>
            </a:r>
          </a:p>
          <a:p>
            <a:pPr marL="0" lvl="0" indent="0" eaLnBrk="1" hangingPunct="1">
              <a:spcBef>
                <a:spcPct val="0"/>
              </a:spcBef>
              <a:buNone/>
            </a:pPr>
            <a:r>
              <a:rPr lang="en-US" sz="2000" b="1" dirty="0" smtClean="0">
                <a:solidFill>
                  <a:srgbClr val="141313"/>
                </a:solidFill>
                <a:latin typeface="Arial"/>
                <a:ea typeface="MS PGothic" pitchFamily="34" charset="-128"/>
                <a:cs typeface="Arial" pitchFamily="34" charset="0"/>
              </a:rPr>
              <a:t>Global Strategy &amp; Portfolio Overview of Major Alaska Producers:  </a:t>
            </a:r>
            <a:r>
              <a:rPr lang="en-US" sz="2000" b="1" dirty="0" smtClean="0">
                <a:latin typeface="+mj-lt"/>
              </a:rPr>
              <a:t>BP, ConocoPhillips, and ExxonMobil</a:t>
            </a:r>
            <a:endParaRPr lang="en-CA" sz="2000" b="1" dirty="0" smtClean="0">
              <a:latin typeface="+mj-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noChangeArrowheads="1"/>
          </p:cNvPicPr>
          <p:nvPr/>
        </p:nvPicPr>
        <p:blipFill>
          <a:blip r:embed="rId2" cstate="print"/>
          <a:srcRect t="3264" r="18897"/>
          <a:stretch>
            <a:fillRect/>
          </a:stretch>
        </p:blipFill>
        <p:spPr bwMode="auto">
          <a:xfrm>
            <a:off x="288175" y="1229781"/>
            <a:ext cx="5258550" cy="4519087"/>
          </a:xfrm>
          <a:prstGeom prst="rect">
            <a:avLst/>
          </a:prstGeom>
          <a:noFill/>
          <a:ln w="9525">
            <a:noFill/>
            <a:miter lim="800000"/>
            <a:headEnd/>
            <a:tailEnd/>
          </a:ln>
        </p:spPr>
      </p:pic>
      <p:sp>
        <p:nvSpPr>
          <p:cNvPr id="74755" name="Title 7"/>
          <p:cNvSpPr>
            <a:spLocks noGrp="1"/>
          </p:cNvSpPr>
          <p:nvPr>
            <p:ph type="title"/>
          </p:nvPr>
        </p:nvSpPr>
        <p:spPr bwMode="auto">
          <a:xfrm>
            <a:off x="457200" y="0"/>
            <a:ext cx="8229600" cy="733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US" smtClean="0">
                <a:ea typeface="ＭＳ Ｐゴシック"/>
              </a:rPr>
              <a:t>Total Portfolio Evolution:</a:t>
            </a:r>
            <a:br>
              <a:rPr lang="en-US" smtClean="0">
                <a:ea typeface="ＭＳ Ｐゴシック"/>
              </a:rPr>
            </a:br>
            <a:r>
              <a:rPr lang="en-US" smtClean="0">
                <a:ea typeface="ＭＳ Ｐゴシック"/>
              </a:rPr>
              <a:t>BP vis-à-vis the Competition</a:t>
            </a:r>
          </a:p>
        </p:txBody>
      </p:sp>
      <p:sp>
        <p:nvSpPr>
          <p:cNvPr id="17" name="TextBox 16"/>
          <p:cNvSpPr txBox="1"/>
          <p:nvPr/>
        </p:nvSpPr>
        <p:spPr>
          <a:xfrm>
            <a:off x="80963" y="866775"/>
            <a:ext cx="5730875" cy="276999"/>
          </a:xfrm>
          <a:prstGeom prst="rect">
            <a:avLst/>
          </a:prstGeom>
          <a:noFill/>
        </p:spPr>
        <p:txBody>
          <a:bodyPr wrap="square">
            <a:spAutoFit/>
          </a:bodyPr>
          <a:lstStyle/>
          <a:p>
            <a:pPr algn="ctr">
              <a:defRPr/>
            </a:pPr>
            <a:r>
              <a:rPr lang="en-US" sz="1200" b="1" dirty="0">
                <a:latin typeface="+mj-lt"/>
                <a:ea typeface="MS PGothic" pitchFamily="34" charset="-128"/>
                <a:cs typeface="+mn-cs"/>
              </a:rPr>
              <a:t>Production (</a:t>
            </a:r>
            <a:r>
              <a:rPr lang="en-US" sz="1200" b="1" dirty="0" err="1">
                <a:latin typeface="+mj-lt"/>
                <a:ea typeface="MS PGothic" pitchFamily="34" charset="-128"/>
                <a:cs typeface="+mn-cs"/>
              </a:rPr>
              <a:t>mboe</a:t>
            </a:r>
            <a:r>
              <a:rPr lang="en-US" sz="1200" b="1" dirty="0">
                <a:latin typeface="+mj-lt"/>
                <a:ea typeface="MS PGothic" pitchFamily="34" charset="-128"/>
                <a:cs typeface="+mn-cs"/>
              </a:rPr>
              <a:t>/d) in </a:t>
            </a:r>
            <a:r>
              <a:rPr lang="en-US" sz="1200" b="1" dirty="0" smtClean="0">
                <a:latin typeface="+mj-lt"/>
                <a:ea typeface="MS PGothic" pitchFamily="34" charset="-128"/>
                <a:cs typeface="+mn-cs"/>
              </a:rPr>
              <a:t>2001, 2011 </a:t>
            </a:r>
            <a:r>
              <a:rPr lang="en-US" sz="1200" b="1" dirty="0">
                <a:latin typeface="+mj-lt"/>
                <a:ea typeface="MS PGothic" pitchFamily="34" charset="-128"/>
                <a:cs typeface="+mn-cs"/>
              </a:rPr>
              <a:t>and </a:t>
            </a:r>
            <a:r>
              <a:rPr lang="en-US" sz="1200" b="1" dirty="0" smtClean="0">
                <a:latin typeface="+mj-lt"/>
                <a:ea typeface="MS PGothic" pitchFamily="34" charset="-128"/>
                <a:cs typeface="+mn-cs"/>
              </a:rPr>
              <a:t>2016 </a:t>
            </a:r>
            <a:r>
              <a:rPr lang="en-US" sz="1200" b="1" dirty="0">
                <a:latin typeface="+mj-lt"/>
                <a:ea typeface="MS PGothic" pitchFamily="34" charset="-128"/>
                <a:cs typeface="+mn-cs"/>
              </a:rPr>
              <a:t>(PFC Forecast): BP and Peers</a:t>
            </a:r>
          </a:p>
        </p:txBody>
      </p:sp>
      <p:sp>
        <p:nvSpPr>
          <p:cNvPr id="30727" name="Text Placeholder 8"/>
          <p:cNvSpPr txBox="1">
            <a:spLocks/>
          </p:cNvSpPr>
          <p:nvPr/>
        </p:nvSpPr>
        <p:spPr bwMode="auto">
          <a:xfrm>
            <a:off x="5565775" y="1265238"/>
            <a:ext cx="3398838" cy="4059237"/>
          </a:xfrm>
          <a:prstGeom prst="rect">
            <a:avLst/>
          </a:prstGeom>
          <a:noFill/>
          <a:ln w="9525">
            <a:noFill/>
            <a:miter lim="800000"/>
            <a:headEnd/>
            <a:tailEnd/>
          </a:ln>
        </p:spPr>
        <p:txBody>
          <a:bodyPr/>
          <a:lstStyle/>
          <a:p>
            <a:pPr marL="3175" indent="-3175" algn="just" eaLnBrk="0" hangingPunct="0">
              <a:spcBef>
                <a:spcPct val="20000"/>
              </a:spcBef>
              <a:buFont typeface="Arial" charset="0"/>
              <a:buNone/>
              <a:tabLst>
                <a:tab pos="228600" algn="l"/>
              </a:tabLst>
              <a:defRPr/>
            </a:pPr>
            <a:r>
              <a:rPr lang="en-US" sz="1200" dirty="0">
                <a:latin typeface="+mj-lt"/>
                <a:ea typeface="ＭＳ Ｐゴシック" pitchFamily="34" charset="-128"/>
                <a:cs typeface="Arial" charset="0"/>
              </a:rPr>
              <a:t>In </a:t>
            </a:r>
            <a:r>
              <a:rPr lang="en-US" sz="1200" dirty="0" smtClean="0">
                <a:latin typeface="+mj-lt"/>
                <a:ea typeface="ＭＳ Ｐゴシック" pitchFamily="34" charset="-128"/>
                <a:cs typeface="Arial" charset="0"/>
              </a:rPr>
              <a:t>2011, </a:t>
            </a:r>
            <a:r>
              <a:rPr lang="en-US" sz="1200" dirty="0">
                <a:latin typeface="+mj-lt"/>
                <a:ea typeface="ＭＳ Ｐゴシック" pitchFamily="34" charset="-128"/>
                <a:cs typeface="Arial" charset="0"/>
              </a:rPr>
              <a:t>BP was the second largest producer of the peer group. </a:t>
            </a:r>
            <a:r>
              <a:rPr lang="en-US" sz="1200" dirty="0" smtClean="0">
                <a:latin typeface="+mj-lt"/>
                <a:ea typeface="ＭＳ Ｐゴシック" pitchFamily="34" charset="-128"/>
                <a:cs typeface="Arial" charset="0"/>
              </a:rPr>
              <a:t> BP </a:t>
            </a:r>
            <a:r>
              <a:rPr lang="en-US" sz="1200" dirty="0">
                <a:latin typeface="+mj-lt"/>
                <a:ea typeface="ＭＳ Ｐゴシック" pitchFamily="34" charset="-128"/>
                <a:cs typeface="Arial" charset="0"/>
              </a:rPr>
              <a:t>and COP are the only two companies </a:t>
            </a:r>
            <a:r>
              <a:rPr lang="en-US" sz="1200" dirty="0" smtClean="0">
                <a:latin typeface="+mj-lt"/>
                <a:ea typeface="ＭＳ Ｐゴシック" pitchFamily="34" charset="-128"/>
                <a:cs typeface="Arial" charset="0"/>
              </a:rPr>
              <a:t>forecast to deliver production declines over the 2010-2015 period.</a:t>
            </a:r>
            <a:endParaRPr lang="en-US" sz="1200" dirty="0">
              <a:latin typeface="+mj-lt"/>
              <a:ea typeface="ＭＳ Ｐゴシック" pitchFamily="34" charset="-128"/>
              <a:cs typeface="Arial" charset="0"/>
            </a:endParaRPr>
          </a:p>
          <a:p>
            <a:pPr marL="3175" indent="-3175" algn="just" eaLnBrk="0" hangingPunct="0">
              <a:spcBef>
                <a:spcPct val="20000"/>
              </a:spcBef>
              <a:buFont typeface="Arial" charset="0"/>
              <a:buNone/>
              <a:tabLst>
                <a:tab pos="228600" algn="l"/>
              </a:tabLst>
              <a:defRPr/>
            </a:pPr>
            <a:endParaRPr lang="en-US" sz="1200" dirty="0">
              <a:latin typeface="+mj-lt"/>
              <a:ea typeface="ＭＳ Ｐゴシック" pitchFamily="34" charset="-128"/>
              <a:cs typeface="Arial" charset="0"/>
            </a:endParaRPr>
          </a:p>
          <a:p>
            <a:pPr marL="342900" indent="-342900" algn="just">
              <a:defRPr/>
            </a:pPr>
            <a:r>
              <a:rPr lang="en-US" sz="1200" b="1" dirty="0">
                <a:latin typeface="+mj-lt"/>
                <a:ea typeface="ＭＳ Ｐゴシック" pitchFamily="34" charset="-128"/>
                <a:cs typeface="Arial" charset="0"/>
              </a:rPr>
              <a:t>	</a:t>
            </a:r>
            <a:r>
              <a:rPr lang="en-US" sz="1200" b="1" dirty="0" smtClean="0">
                <a:latin typeface="+mj-lt"/>
                <a:ea typeface="ＭＳ Ｐゴシック" pitchFamily="34" charset="-128"/>
                <a:cs typeface="Arial" charset="0"/>
              </a:rPr>
              <a:t>2001-2011: </a:t>
            </a:r>
            <a:r>
              <a:rPr lang="en-US" sz="1200" dirty="0">
                <a:latin typeface="+mj-lt"/>
                <a:ea typeface="ＭＳ Ｐゴシック" pitchFamily="34" charset="-128"/>
                <a:cs typeface="Arial" charset="0"/>
              </a:rPr>
              <a:t>Production increases from ~3,080 </a:t>
            </a:r>
            <a:r>
              <a:rPr lang="en-US" sz="1200" dirty="0" err="1">
                <a:latin typeface="+mj-lt"/>
                <a:ea typeface="ＭＳ Ｐゴシック" pitchFamily="34" charset="-128"/>
                <a:cs typeface="Arial" charset="0"/>
              </a:rPr>
              <a:t>mboe</a:t>
            </a:r>
            <a:r>
              <a:rPr lang="en-US" sz="1200" dirty="0">
                <a:latin typeface="+mj-lt"/>
                <a:ea typeface="ＭＳ Ｐゴシック" pitchFamily="34" charset="-128"/>
                <a:cs typeface="Arial" charset="0"/>
              </a:rPr>
              <a:t>/d to ~</a:t>
            </a:r>
            <a:r>
              <a:rPr lang="en-US" sz="1200" dirty="0" smtClean="0">
                <a:latin typeface="+mj-lt"/>
                <a:ea typeface="ＭＳ Ｐゴシック" pitchFamily="34" charset="-128"/>
                <a:cs typeface="Arial" charset="0"/>
              </a:rPr>
              <a:t>3,400 </a:t>
            </a:r>
            <a:r>
              <a:rPr lang="en-US" sz="1200" dirty="0" err="1">
                <a:latin typeface="+mj-lt"/>
                <a:ea typeface="ＭＳ Ｐゴシック" pitchFamily="34" charset="-128"/>
                <a:cs typeface="Arial" charset="0"/>
              </a:rPr>
              <a:t>mboe</a:t>
            </a:r>
            <a:r>
              <a:rPr lang="en-US" sz="1200" dirty="0">
                <a:latin typeface="+mj-lt"/>
                <a:ea typeface="ＭＳ Ｐゴシック" pitchFamily="34" charset="-128"/>
                <a:cs typeface="Arial" charset="0"/>
              </a:rPr>
              <a:t>/d due to addition of Russia (~960 </a:t>
            </a:r>
            <a:r>
              <a:rPr lang="en-US" sz="1200" dirty="0" err="1">
                <a:latin typeface="+mj-lt"/>
                <a:ea typeface="ＭＳ Ｐゴシック" pitchFamily="34" charset="-128"/>
                <a:cs typeface="Arial" charset="0"/>
              </a:rPr>
              <a:t>mboe</a:t>
            </a:r>
            <a:r>
              <a:rPr lang="en-US" sz="1200" dirty="0">
                <a:latin typeface="+mj-lt"/>
                <a:ea typeface="ＭＳ Ｐゴシック" pitchFamily="34" charset="-128"/>
                <a:cs typeface="Arial" charset="0"/>
              </a:rPr>
              <a:t>/d), Trinidad &amp; Tobago (~250 </a:t>
            </a:r>
            <a:r>
              <a:rPr lang="en-US" sz="1200" dirty="0" err="1">
                <a:latin typeface="+mj-lt"/>
                <a:ea typeface="ＭＳ Ｐゴシック" pitchFamily="34" charset="-128"/>
                <a:cs typeface="Arial" charset="0"/>
              </a:rPr>
              <a:t>mboe</a:t>
            </a:r>
            <a:r>
              <a:rPr lang="en-US" sz="1200" dirty="0">
                <a:latin typeface="+mj-lt"/>
                <a:ea typeface="ＭＳ Ｐゴシック" pitchFamily="34" charset="-128"/>
                <a:cs typeface="Arial" charset="0"/>
              </a:rPr>
              <a:t>/d) and Angola (~170 </a:t>
            </a:r>
            <a:r>
              <a:rPr lang="en-US" sz="1200" dirty="0" err="1">
                <a:latin typeface="+mj-lt"/>
                <a:ea typeface="ＭＳ Ｐゴシック" pitchFamily="34" charset="-128"/>
                <a:cs typeface="Arial" charset="0"/>
              </a:rPr>
              <a:t>mboe</a:t>
            </a:r>
            <a:r>
              <a:rPr lang="en-US" sz="1200" dirty="0">
                <a:latin typeface="+mj-lt"/>
                <a:ea typeface="ＭＳ Ｐゴシック" pitchFamily="34" charset="-128"/>
                <a:cs typeface="Arial" charset="0"/>
              </a:rPr>
              <a:t>/d).  This expansion offsets declines from Europe </a:t>
            </a:r>
            <a:r>
              <a:rPr lang="en-US" sz="1200" dirty="0" smtClean="0">
                <a:latin typeface="+mj-lt"/>
                <a:ea typeface="ＭＳ Ｐゴシック" pitchFamily="34" charset="-128"/>
                <a:cs typeface="Arial" charset="0"/>
              </a:rPr>
              <a:t>(-660 </a:t>
            </a:r>
            <a:r>
              <a:rPr lang="en-US" sz="1200" dirty="0" err="1">
                <a:latin typeface="+mj-lt"/>
                <a:ea typeface="ＭＳ Ｐゴシック" pitchFamily="34" charset="-128"/>
                <a:cs typeface="Arial" charset="0"/>
              </a:rPr>
              <a:t>mboe</a:t>
            </a:r>
            <a:r>
              <a:rPr lang="en-US" sz="1200" dirty="0">
                <a:latin typeface="+mj-lt"/>
                <a:ea typeface="ＭＳ Ｐゴシック" pitchFamily="34" charset="-128"/>
                <a:cs typeface="Arial" charset="0"/>
              </a:rPr>
              <a:t>/d and North America </a:t>
            </a:r>
            <a:r>
              <a:rPr lang="en-US" sz="1200" dirty="0" smtClean="0">
                <a:latin typeface="+mj-lt"/>
                <a:ea typeface="ＭＳ Ｐゴシック" pitchFamily="34" charset="-128"/>
                <a:cs typeface="Arial" charset="0"/>
              </a:rPr>
              <a:t>-350 </a:t>
            </a:r>
            <a:r>
              <a:rPr lang="en-US" sz="1200" dirty="0" err="1">
                <a:latin typeface="+mj-lt"/>
                <a:ea typeface="ＭＳ Ｐゴシック" pitchFamily="34" charset="-128"/>
                <a:cs typeface="Arial" charset="0"/>
              </a:rPr>
              <a:t>mboe</a:t>
            </a:r>
            <a:r>
              <a:rPr lang="en-US" sz="1200" dirty="0">
                <a:latin typeface="+mj-lt"/>
                <a:ea typeface="ＭＳ Ｐゴシック" pitchFamily="34" charset="-128"/>
                <a:cs typeface="Arial" charset="0"/>
              </a:rPr>
              <a:t>/d</a:t>
            </a:r>
            <a:r>
              <a:rPr lang="en-US" sz="1200" dirty="0" smtClean="0">
                <a:latin typeface="+mj-lt"/>
                <a:ea typeface="ＭＳ Ｐゴシック" pitchFamily="34" charset="-128"/>
                <a:cs typeface="Arial" charset="0"/>
              </a:rPr>
              <a:t>), and portfolio divestitures </a:t>
            </a:r>
            <a:r>
              <a:rPr lang="en-US" sz="1200" dirty="0">
                <a:latin typeface="+mj-lt"/>
                <a:ea typeface="ＭＳ Ｐゴシック" pitchFamily="34" charset="-128"/>
                <a:cs typeface="Arial" charset="0"/>
              </a:rPr>
              <a:t>.</a:t>
            </a:r>
          </a:p>
          <a:p>
            <a:pPr marL="342900" indent="-342900" algn="just">
              <a:defRPr/>
            </a:pPr>
            <a:endParaRPr lang="en-US" sz="1200" dirty="0">
              <a:latin typeface="+mj-lt"/>
              <a:ea typeface="ＭＳ Ｐゴシック" pitchFamily="34" charset="-128"/>
              <a:cs typeface="Arial" charset="0"/>
            </a:endParaRPr>
          </a:p>
          <a:p>
            <a:pPr marL="342900" indent="-342900" algn="just">
              <a:defRPr/>
            </a:pPr>
            <a:r>
              <a:rPr lang="en-US" sz="1200" b="1" dirty="0">
                <a:latin typeface="+mj-lt"/>
                <a:ea typeface="ＭＳ Ｐゴシック" pitchFamily="34" charset="-128"/>
                <a:cs typeface="Arial" charset="0"/>
              </a:rPr>
              <a:t>	</a:t>
            </a:r>
            <a:r>
              <a:rPr lang="en-US" sz="1200" b="1" dirty="0" smtClean="0">
                <a:latin typeface="+mj-lt"/>
                <a:ea typeface="ＭＳ Ｐゴシック" pitchFamily="34" charset="-128"/>
                <a:cs typeface="Arial" charset="0"/>
              </a:rPr>
              <a:t>2012-2016:</a:t>
            </a:r>
            <a:r>
              <a:rPr lang="en-US" sz="1200" dirty="0" smtClean="0">
                <a:latin typeface="+mj-lt"/>
                <a:ea typeface="ＭＳ Ｐゴシック" pitchFamily="34" charset="-128"/>
                <a:cs typeface="Arial" charset="0"/>
              </a:rPr>
              <a:t> BP was forecast to show modest production gains over the period.  The sale of its stake in TNK-BP lowers this outlook by ~1 </a:t>
            </a:r>
            <a:r>
              <a:rPr lang="en-US" sz="1200" dirty="0" err="1" smtClean="0">
                <a:latin typeface="+mj-lt"/>
                <a:ea typeface="ＭＳ Ｐゴシック" pitchFamily="34" charset="-128"/>
                <a:cs typeface="Arial" charset="0"/>
              </a:rPr>
              <a:t>mmboe</a:t>
            </a:r>
            <a:r>
              <a:rPr lang="en-US" sz="1200" dirty="0" smtClean="0">
                <a:latin typeface="+mj-lt"/>
                <a:ea typeface="ＭＳ Ｐゴシック" pitchFamily="34" charset="-128"/>
                <a:cs typeface="Arial" charset="0"/>
              </a:rPr>
              <a:t>/d, a volume that would be offset (with improved upside) should the 19.74% equity positioning in </a:t>
            </a:r>
            <a:r>
              <a:rPr lang="en-US" sz="1200" dirty="0" err="1" smtClean="0">
                <a:latin typeface="+mj-lt"/>
                <a:ea typeface="ＭＳ Ｐゴシック" pitchFamily="34" charset="-128"/>
                <a:cs typeface="Arial" charset="0"/>
              </a:rPr>
              <a:t>Rosneft</a:t>
            </a:r>
            <a:r>
              <a:rPr lang="en-US" sz="1200" dirty="0" smtClean="0">
                <a:latin typeface="+mj-lt"/>
                <a:ea typeface="ＭＳ Ｐゴシック" pitchFamily="34" charset="-128"/>
                <a:cs typeface="Arial" charset="0"/>
              </a:rPr>
              <a:t> be concluded</a:t>
            </a:r>
            <a:endParaRPr lang="en-US" sz="1200" dirty="0">
              <a:latin typeface="+mj-lt"/>
              <a:ea typeface="ＭＳ Ｐゴシック" pitchFamily="34" charset="-128"/>
              <a:cs typeface="Arial" charset="0"/>
            </a:endParaRPr>
          </a:p>
        </p:txBody>
      </p:sp>
      <p:sp>
        <p:nvSpPr>
          <p:cNvPr id="19" name="Right Arrow 18"/>
          <p:cNvSpPr/>
          <p:nvPr/>
        </p:nvSpPr>
        <p:spPr>
          <a:xfrm rot="5400000">
            <a:off x="1985010" y="2618740"/>
            <a:ext cx="640080" cy="19685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ounded Rectangle 19"/>
          <p:cNvSpPr/>
          <p:nvPr/>
        </p:nvSpPr>
        <p:spPr>
          <a:xfrm>
            <a:off x="1838325" y="1790700"/>
            <a:ext cx="685800" cy="3667125"/>
          </a:xfrm>
          <a:prstGeom prst="roundRect">
            <a:avLst/>
          </a:prstGeom>
          <a:noFill/>
          <a:ln w="19050">
            <a:solidFill>
              <a:schemeClr val="accent1">
                <a:shade val="95000"/>
                <a:satMod val="10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ular Callout 20"/>
          <p:cNvSpPr/>
          <p:nvPr/>
        </p:nvSpPr>
        <p:spPr>
          <a:xfrm>
            <a:off x="2867025" y="1628775"/>
            <a:ext cx="1752600" cy="457200"/>
          </a:xfrm>
          <a:prstGeom prst="wedgeRectCallout">
            <a:avLst>
              <a:gd name="adj1" fmla="val -78442"/>
              <a:gd name="adj2" fmla="val 192560"/>
            </a:avLst>
          </a:prstGeom>
        </p:spPr>
        <p:style>
          <a:lnRef idx="1">
            <a:schemeClr val="accent1"/>
          </a:lnRef>
          <a:fillRef idx="3">
            <a:schemeClr val="accent1"/>
          </a:fillRef>
          <a:effectRef idx="2">
            <a:schemeClr val="accent1"/>
          </a:effectRef>
          <a:fontRef idx="minor">
            <a:schemeClr val="lt1"/>
          </a:fontRef>
        </p:style>
        <p:txBody>
          <a:bodyPr rtlCol="0" anchor="t"/>
          <a:lstStyle/>
          <a:p>
            <a:r>
              <a:rPr lang="en-US" sz="1100" b="1" dirty="0" smtClean="0">
                <a:solidFill>
                  <a:schemeClr val="tx1"/>
                </a:solidFill>
                <a:latin typeface="+mj-lt"/>
              </a:rPr>
              <a:t>Impact of TNK-BP sale; floor of 2.4 </a:t>
            </a:r>
            <a:r>
              <a:rPr lang="en-US" sz="1100" b="1" dirty="0" err="1" smtClean="0">
                <a:solidFill>
                  <a:schemeClr val="tx1"/>
                </a:solidFill>
                <a:latin typeface="+mj-lt"/>
              </a:rPr>
              <a:t>mmboe</a:t>
            </a:r>
            <a:r>
              <a:rPr lang="en-US" sz="1100" b="1" dirty="0" smtClean="0">
                <a:solidFill>
                  <a:schemeClr val="tx1"/>
                </a:solidFill>
                <a:latin typeface="+mj-lt"/>
              </a:rPr>
              <a:t>/d</a:t>
            </a:r>
            <a:endParaRPr lang="en-US" sz="1100" b="1" dirty="0">
              <a:solidFill>
                <a:schemeClr val="tx1"/>
              </a:solidFill>
              <a:latin typeface="+mj-lt"/>
            </a:endParaRP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BP Production by Region.emf"/>
          <p:cNvPicPr>
            <a:picLocks noChangeAspect="1"/>
          </p:cNvPicPr>
          <p:nvPr/>
        </p:nvPicPr>
        <p:blipFill>
          <a:blip r:embed="rId3"/>
          <a:stretch>
            <a:fillRect/>
          </a:stretch>
        </p:blipFill>
        <p:spPr>
          <a:xfrm>
            <a:off x="192023" y="862013"/>
            <a:ext cx="3622740" cy="5695950"/>
          </a:xfrm>
          <a:prstGeom prst="rect">
            <a:avLst/>
          </a:prstGeom>
        </p:spPr>
      </p:pic>
      <p:sp>
        <p:nvSpPr>
          <p:cNvPr id="33795" name="Title 1"/>
          <p:cNvSpPr>
            <a:spLocks noGrp="1"/>
          </p:cNvSpPr>
          <p:nvPr>
            <p:ph type="title"/>
          </p:nvPr>
        </p:nvSpPr>
        <p:spPr bwMode="auto">
          <a:xfrm>
            <a:off x="457200" y="0"/>
            <a:ext cx="8229600" cy="733425"/>
          </a:xfrm>
          <a:noFill/>
          <a:ln>
            <a:miter lim="800000"/>
            <a:headEnd/>
            <a:tailEnd/>
          </a:ln>
        </p:spPr>
        <p:txBody>
          <a:bodyPr vert="horz" wrap="square" lIns="91440" tIns="45720" rIns="91440" bIns="45720" numCol="1" compatLnSpc="1">
            <a:prstTxWarp prst="textNoShape">
              <a:avLst/>
            </a:prstTxWarp>
          </a:bodyPr>
          <a:lstStyle/>
          <a:p>
            <a:r>
              <a:rPr lang="en-US" dirty="0" smtClean="0"/>
              <a:t>BP:  Regional Trajectories</a:t>
            </a:r>
          </a:p>
        </p:txBody>
      </p:sp>
      <p:sp>
        <p:nvSpPr>
          <p:cNvPr id="3" name="Text Placeholder 2"/>
          <p:cNvSpPr>
            <a:spLocks noGrp="1"/>
          </p:cNvSpPr>
          <p:nvPr>
            <p:ph type="body" sz="quarter" idx="10"/>
          </p:nvPr>
        </p:nvSpPr>
        <p:spPr>
          <a:xfrm>
            <a:off x="3824288" y="880419"/>
            <a:ext cx="3992562" cy="749300"/>
          </a:xfrm>
          <a:solidFill>
            <a:schemeClr val="bg1"/>
          </a:solidFill>
          <a:ln w="19050">
            <a:solidFill>
              <a:schemeClr val="accent1"/>
            </a:solidFill>
          </a:ln>
          <a:effectLst>
            <a:outerShdw blurRad="50800" dist="38100" dir="2700000" algn="tl" rotWithShape="0">
              <a:prstClr val="black">
                <a:alpha val="40000"/>
              </a:prstClr>
            </a:outerShdw>
          </a:effectLst>
        </p:spPr>
        <p:txBody>
          <a:bodyPr anchor="t"/>
          <a:lstStyle/>
          <a:p>
            <a:pPr algn="just" eaLnBrk="1" hangingPunct="1">
              <a:defRPr/>
            </a:pPr>
            <a:r>
              <a:rPr lang="en-US" sz="1000" b="1" dirty="0" smtClean="0">
                <a:latin typeface="+mj-lt"/>
              </a:rPr>
              <a:t>Asia-Pacific:  </a:t>
            </a:r>
            <a:r>
              <a:rPr lang="en-US" sz="1000" dirty="0" smtClean="0">
                <a:latin typeface="+mj-lt"/>
              </a:rPr>
              <a:t>~246 </a:t>
            </a:r>
            <a:r>
              <a:rPr lang="en-US" sz="1000" dirty="0" err="1" smtClean="0">
                <a:latin typeface="+mj-lt"/>
              </a:rPr>
              <a:t>mboe</a:t>
            </a:r>
            <a:r>
              <a:rPr lang="en-US" sz="1000" dirty="0" smtClean="0">
                <a:latin typeface="+mj-lt"/>
              </a:rPr>
              <a:t>/d in 2011, centered on LNG feedstock.  Expanding deepwater exploration acreage and a growing exposure to CBM. Reliance partnership in India offshore coinciding with divestiture of Pakistan and Vietnam portfolios.</a:t>
            </a:r>
          </a:p>
          <a:p>
            <a:pPr algn="just">
              <a:buFont typeface="Arial" pitchFamily="34" charset="0"/>
              <a:buNone/>
              <a:defRPr/>
            </a:pPr>
            <a:endParaRPr lang="en-US" sz="900" dirty="0">
              <a:latin typeface="+mj-lt"/>
            </a:endParaRPr>
          </a:p>
        </p:txBody>
      </p:sp>
      <p:pic>
        <p:nvPicPr>
          <p:cNvPr id="33797" name="Picture 4" descr="Total Portfolio by Region.emf"/>
          <p:cNvPicPr>
            <a:picLocks noChangeAspect="1"/>
          </p:cNvPicPr>
          <p:nvPr/>
        </p:nvPicPr>
        <p:blipFill>
          <a:blip r:embed="rId4"/>
          <a:srcRect l="73241" b="74049"/>
          <a:stretch>
            <a:fillRect/>
          </a:stretch>
        </p:blipFill>
        <p:spPr bwMode="auto">
          <a:xfrm>
            <a:off x="7897813" y="887413"/>
            <a:ext cx="1176337" cy="1144587"/>
          </a:xfrm>
          <a:prstGeom prst="rect">
            <a:avLst/>
          </a:prstGeom>
          <a:noFill/>
          <a:ln w="9525">
            <a:noFill/>
            <a:miter lim="800000"/>
            <a:headEnd/>
            <a:tailEnd/>
          </a:ln>
        </p:spPr>
      </p:pic>
      <p:sp>
        <p:nvSpPr>
          <p:cNvPr id="6" name="Text Placeholder 2"/>
          <p:cNvSpPr txBox="1">
            <a:spLocks/>
          </p:cNvSpPr>
          <p:nvPr/>
        </p:nvSpPr>
        <p:spPr>
          <a:xfrm>
            <a:off x="3824288" y="1736123"/>
            <a:ext cx="3994150" cy="640080"/>
          </a:xfrm>
          <a:prstGeom prst="rect">
            <a:avLst/>
          </a:prstGeom>
          <a:solidFill>
            <a:schemeClr val="bg1"/>
          </a:solidFill>
          <a:ln w="19050">
            <a:solidFill>
              <a:schemeClr val="accent1"/>
            </a:solidFill>
          </a:ln>
          <a:effectLst>
            <a:outerShdw blurRad="50800" dist="38100" dir="2700000" algn="tl" rotWithShape="0">
              <a:prstClr val="black">
                <a:alpha val="40000"/>
              </a:prstClr>
            </a:outerShdw>
          </a:effectLst>
        </p:spPr>
        <p:txBody>
          <a:bodyPr anchor="ctr"/>
          <a:lstStyle/>
          <a:p>
            <a:pPr algn="just" eaLnBrk="0" hangingPunct="0">
              <a:spcBef>
                <a:spcPct val="20000"/>
              </a:spcBef>
            </a:pPr>
            <a:r>
              <a:rPr lang="en-US" sz="1000" b="1" dirty="0">
                <a:latin typeface="+mj-lt"/>
              </a:rPr>
              <a:t>Europe</a:t>
            </a:r>
            <a:r>
              <a:rPr lang="en-US" sz="1000" b="1" dirty="0" smtClean="0">
                <a:latin typeface="+mj-lt"/>
              </a:rPr>
              <a:t>:</a:t>
            </a:r>
            <a:r>
              <a:rPr lang="en-US" sz="1000" dirty="0" smtClean="0">
                <a:latin typeface="+mj-lt"/>
              </a:rPr>
              <a:t>  ~206 </a:t>
            </a:r>
            <a:r>
              <a:rPr lang="en-US" sz="1000" dirty="0" err="1" smtClean="0">
                <a:latin typeface="+mj-lt"/>
              </a:rPr>
              <a:t>mboe</a:t>
            </a:r>
            <a:r>
              <a:rPr lang="en-US" sz="1000" dirty="0" smtClean="0">
                <a:latin typeface="+mj-lt"/>
              </a:rPr>
              <a:t>/d in 2011; Mature offshore asset portfolio in UK and Norway.  Steep fall from ~895 </a:t>
            </a:r>
            <a:r>
              <a:rPr lang="en-US" sz="1000" dirty="0" err="1" smtClean="0">
                <a:latin typeface="+mj-lt"/>
              </a:rPr>
              <a:t>mboe</a:t>
            </a:r>
            <a:r>
              <a:rPr lang="en-US" sz="1000" dirty="0" smtClean="0">
                <a:latin typeface="+mj-lt"/>
              </a:rPr>
              <a:t>/d in 2001. Harvest Area with near-term production gains through a series of field redevelopment projects.</a:t>
            </a:r>
            <a:endParaRPr lang="en-US" sz="1000" dirty="0">
              <a:latin typeface="+mj-lt"/>
            </a:endParaRPr>
          </a:p>
        </p:txBody>
      </p:sp>
      <p:sp>
        <p:nvSpPr>
          <p:cNvPr id="7" name="Text Placeholder 2"/>
          <p:cNvSpPr txBox="1">
            <a:spLocks/>
          </p:cNvSpPr>
          <p:nvPr/>
        </p:nvSpPr>
        <p:spPr>
          <a:xfrm>
            <a:off x="3824288" y="2544763"/>
            <a:ext cx="3992562" cy="731520"/>
          </a:xfrm>
          <a:prstGeom prst="rect">
            <a:avLst/>
          </a:prstGeom>
          <a:solidFill>
            <a:schemeClr val="bg1"/>
          </a:solidFill>
          <a:ln w="19050">
            <a:solidFill>
              <a:schemeClr val="accent1"/>
            </a:solidFill>
          </a:ln>
          <a:effectLst>
            <a:outerShdw blurRad="50800" dist="38100" dir="2700000" algn="tl" rotWithShape="0">
              <a:prstClr val="black">
                <a:alpha val="40000"/>
              </a:prstClr>
            </a:outerShdw>
          </a:effectLst>
        </p:spPr>
        <p:txBody>
          <a:bodyPr/>
          <a:lstStyle/>
          <a:p>
            <a:pPr eaLnBrk="0" hangingPunct="0">
              <a:spcBef>
                <a:spcPct val="20000"/>
              </a:spcBef>
            </a:pPr>
            <a:r>
              <a:rPr lang="en-US" sz="1000" b="1" dirty="0">
                <a:latin typeface="Arial" charset="0"/>
              </a:rPr>
              <a:t>Latin America</a:t>
            </a:r>
            <a:r>
              <a:rPr lang="en-US" sz="1000" b="1" dirty="0" smtClean="0">
                <a:latin typeface="Arial" charset="0"/>
              </a:rPr>
              <a:t>: </a:t>
            </a:r>
            <a:r>
              <a:rPr lang="en-US" sz="1000" dirty="0" smtClean="0">
                <a:latin typeface="Arial" charset="0"/>
              </a:rPr>
              <a:t> ~561 </a:t>
            </a:r>
            <a:r>
              <a:rPr lang="en-US" sz="1000" dirty="0" err="1" smtClean="0">
                <a:latin typeface="Arial" charset="0"/>
              </a:rPr>
              <a:t>mboe</a:t>
            </a:r>
            <a:r>
              <a:rPr lang="en-US" sz="1000" dirty="0" smtClean="0">
                <a:latin typeface="Arial" charset="0"/>
              </a:rPr>
              <a:t>/d in 2011 (~34% of global gas volumes).  Sale of assets in Colombia, reduced exposure in Venezuela (sold to TNK-BP); shift in regional strategy to South Atlantic deepwater exploration and development (Brazil, Uruguay).  </a:t>
            </a:r>
            <a:endParaRPr lang="en-US" sz="1000" dirty="0">
              <a:latin typeface="Arial" charset="0"/>
            </a:endParaRPr>
          </a:p>
        </p:txBody>
      </p:sp>
      <p:sp>
        <p:nvSpPr>
          <p:cNvPr id="8" name="Text Placeholder 2"/>
          <p:cNvSpPr txBox="1">
            <a:spLocks/>
          </p:cNvSpPr>
          <p:nvPr/>
        </p:nvSpPr>
        <p:spPr>
          <a:xfrm>
            <a:off x="3824288" y="3414585"/>
            <a:ext cx="3992562" cy="548640"/>
          </a:xfrm>
          <a:prstGeom prst="rect">
            <a:avLst/>
          </a:prstGeom>
          <a:solidFill>
            <a:schemeClr val="bg1"/>
          </a:solidFill>
          <a:ln w="19050">
            <a:solidFill>
              <a:schemeClr val="accent1"/>
            </a:solidFill>
          </a:ln>
          <a:effectLst>
            <a:outerShdw blurRad="50800" dist="38100" dir="2700000" algn="tl" rotWithShape="0">
              <a:prstClr val="black">
                <a:alpha val="40000"/>
              </a:prstClr>
            </a:outerShdw>
          </a:effectLst>
        </p:spPr>
        <p:txBody>
          <a:bodyPr/>
          <a:lstStyle/>
          <a:p>
            <a:pPr algn="just" eaLnBrk="0" hangingPunct="0">
              <a:spcBef>
                <a:spcPct val="20000"/>
              </a:spcBef>
            </a:pPr>
            <a:r>
              <a:rPr lang="en-US" sz="1000" b="1" dirty="0">
                <a:latin typeface="+mj-lt"/>
              </a:rPr>
              <a:t>Middle East &amp; North Africa</a:t>
            </a:r>
            <a:r>
              <a:rPr lang="en-US" sz="1000" b="1" dirty="0" smtClean="0">
                <a:latin typeface="+mj-lt"/>
              </a:rPr>
              <a:t>:</a:t>
            </a:r>
            <a:r>
              <a:rPr lang="en-US" sz="1000" dirty="0" smtClean="0">
                <a:latin typeface="+mj-lt"/>
              </a:rPr>
              <a:t>  ~410 </a:t>
            </a:r>
            <a:r>
              <a:rPr lang="en-US" sz="1000" dirty="0" err="1" smtClean="0">
                <a:latin typeface="+mj-lt"/>
              </a:rPr>
              <a:t>mboe</a:t>
            </a:r>
            <a:r>
              <a:rPr lang="en-US" sz="1000" dirty="0" smtClean="0">
                <a:latin typeface="+mj-lt"/>
              </a:rPr>
              <a:t>/d in 2011, a decade high.  Large development portfolio (Iraq, Oman, Egypt deepwater) challenged by above ground issues.</a:t>
            </a:r>
            <a:endParaRPr lang="en-US" sz="1000" dirty="0">
              <a:latin typeface="+mj-lt"/>
            </a:endParaRPr>
          </a:p>
        </p:txBody>
      </p:sp>
      <p:sp>
        <p:nvSpPr>
          <p:cNvPr id="9" name="Text Placeholder 2"/>
          <p:cNvSpPr txBox="1">
            <a:spLocks/>
          </p:cNvSpPr>
          <p:nvPr/>
        </p:nvSpPr>
        <p:spPr>
          <a:xfrm>
            <a:off x="3824288" y="4031648"/>
            <a:ext cx="3992562" cy="822960"/>
          </a:xfrm>
          <a:prstGeom prst="rect">
            <a:avLst/>
          </a:prstGeom>
          <a:solidFill>
            <a:schemeClr val="bg1"/>
          </a:solidFill>
          <a:ln w="19050">
            <a:solidFill>
              <a:schemeClr val="accent1"/>
            </a:solidFill>
          </a:ln>
          <a:effectLst>
            <a:outerShdw blurRad="50800" dist="38100" dir="2700000" algn="tl" rotWithShape="0">
              <a:prstClr val="black">
                <a:alpha val="40000"/>
              </a:prstClr>
            </a:outerShdw>
          </a:effectLst>
        </p:spPr>
        <p:txBody>
          <a:bodyPr anchor="t"/>
          <a:lstStyle/>
          <a:p>
            <a:pPr algn="just" eaLnBrk="0" hangingPunct="0">
              <a:spcBef>
                <a:spcPct val="20000"/>
              </a:spcBef>
            </a:pPr>
            <a:r>
              <a:rPr lang="en-US" sz="1000" b="1" dirty="0">
                <a:latin typeface="+mj-lt"/>
              </a:rPr>
              <a:t>North America:</a:t>
            </a:r>
            <a:r>
              <a:rPr lang="en-US" sz="1000" dirty="0">
                <a:latin typeface="+mj-lt"/>
              </a:rPr>
              <a:t> </a:t>
            </a:r>
            <a:r>
              <a:rPr lang="en-US" sz="1000" dirty="0" smtClean="0">
                <a:latin typeface="+mj-lt"/>
              </a:rPr>
              <a:t> ~764 </a:t>
            </a:r>
            <a:r>
              <a:rPr lang="en-US" sz="1000" dirty="0" err="1" smtClean="0">
                <a:latin typeface="+mj-lt"/>
              </a:rPr>
              <a:t>mboe</a:t>
            </a:r>
            <a:r>
              <a:rPr lang="en-US" sz="1000" dirty="0" smtClean="0">
                <a:latin typeface="+mj-lt"/>
              </a:rPr>
              <a:t>/d in 2011, 2</a:t>
            </a:r>
            <a:r>
              <a:rPr lang="en-US" sz="1000" baseline="30000" dirty="0" smtClean="0">
                <a:latin typeface="+mj-lt"/>
              </a:rPr>
              <a:t>nd</a:t>
            </a:r>
            <a:r>
              <a:rPr lang="en-US" sz="1000" dirty="0" smtClean="0">
                <a:latin typeface="+mj-lt"/>
              </a:rPr>
              <a:t> largest </a:t>
            </a:r>
            <a:r>
              <a:rPr lang="en-US" sz="1000" dirty="0" smtClean="0">
                <a:latin typeface="+mj-lt"/>
                <a:ea typeface="ＭＳ Ｐゴシック" pitchFamily="34" charset="-128"/>
              </a:rPr>
              <a:t>production region, focused on Deepwater GOM.  Sale of conventional oil and gas assets in Onshore L48, growing focus on shale gas and oil sands development(first oil from </a:t>
            </a:r>
            <a:r>
              <a:rPr lang="en-US" sz="1000" dirty="0" smtClean="0">
                <a:latin typeface="+mj-lt"/>
              </a:rPr>
              <a:t>the in-situ (SAGD) Sunrise project expected  in 2014).</a:t>
            </a:r>
            <a:endParaRPr lang="en-US" sz="1000" dirty="0" smtClean="0">
              <a:latin typeface="+mj-lt"/>
              <a:ea typeface="ＭＳ Ｐゴシック" pitchFamily="34" charset="-128"/>
            </a:endParaRPr>
          </a:p>
          <a:p>
            <a:pPr algn="just" eaLnBrk="0" hangingPunct="0">
              <a:spcBef>
                <a:spcPct val="20000"/>
              </a:spcBef>
            </a:pPr>
            <a:endParaRPr lang="en-US" sz="1000" dirty="0">
              <a:latin typeface="+mj-lt"/>
            </a:endParaRPr>
          </a:p>
        </p:txBody>
      </p:sp>
      <p:sp>
        <p:nvSpPr>
          <p:cNvPr id="10" name="Text Placeholder 2"/>
          <p:cNvSpPr txBox="1">
            <a:spLocks/>
          </p:cNvSpPr>
          <p:nvPr/>
        </p:nvSpPr>
        <p:spPr>
          <a:xfrm>
            <a:off x="3824288" y="4962525"/>
            <a:ext cx="3992562" cy="640080"/>
          </a:xfrm>
          <a:prstGeom prst="rect">
            <a:avLst/>
          </a:prstGeom>
          <a:solidFill>
            <a:schemeClr val="bg1"/>
          </a:solidFill>
          <a:ln w="19050">
            <a:solidFill>
              <a:schemeClr val="accent1"/>
            </a:solidFill>
          </a:ln>
          <a:effectLst>
            <a:outerShdw blurRad="50800" dist="38100" dir="2700000" algn="tl" rotWithShape="0">
              <a:prstClr val="black">
                <a:alpha val="40000"/>
              </a:prstClr>
            </a:outerShdw>
          </a:effectLst>
        </p:spPr>
        <p:txBody>
          <a:bodyPr anchor="ctr"/>
          <a:lstStyle/>
          <a:p>
            <a:pPr algn="just" eaLnBrk="0" hangingPunct="0">
              <a:spcBef>
                <a:spcPct val="20000"/>
              </a:spcBef>
            </a:pPr>
            <a:r>
              <a:rPr lang="en-US" sz="1000" b="1" dirty="0" smtClean="0">
                <a:latin typeface="Arial" charset="0"/>
              </a:rPr>
              <a:t>Russia &amp; Central Asia:</a:t>
            </a:r>
            <a:r>
              <a:rPr lang="en-US" sz="1000" dirty="0" smtClean="0">
                <a:latin typeface="Arial" charset="0"/>
              </a:rPr>
              <a:t>  ~1,099 </a:t>
            </a:r>
            <a:r>
              <a:rPr lang="en-US" sz="1000" dirty="0" err="1" smtClean="0">
                <a:latin typeface="Arial" charset="0"/>
              </a:rPr>
              <a:t>mboe</a:t>
            </a:r>
            <a:r>
              <a:rPr lang="en-US" sz="1000" dirty="0" smtClean="0">
                <a:latin typeface="Arial" charset="0"/>
              </a:rPr>
              <a:t>/d in 2011; dominated by TNK-BP in Russia (divested 2013).  Leave Azerbaijan as the sole source of medium-term volume growth, pending </a:t>
            </a:r>
            <a:r>
              <a:rPr lang="en-US" sz="1000" dirty="0" err="1" smtClean="0">
                <a:latin typeface="Arial" charset="0"/>
              </a:rPr>
              <a:t>Rosneft</a:t>
            </a:r>
            <a:r>
              <a:rPr lang="en-US" sz="1000" dirty="0" smtClean="0">
                <a:latin typeface="Arial" charset="0"/>
              </a:rPr>
              <a:t> equity deal.</a:t>
            </a:r>
            <a:endParaRPr lang="en-US" sz="1000" dirty="0">
              <a:latin typeface="Arial" charset="0"/>
            </a:endParaRPr>
          </a:p>
        </p:txBody>
      </p:sp>
      <p:sp>
        <p:nvSpPr>
          <p:cNvPr id="12" name="Text Placeholder 2"/>
          <p:cNvSpPr txBox="1">
            <a:spLocks/>
          </p:cNvSpPr>
          <p:nvPr/>
        </p:nvSpPr>
        <p:spPr>
          <a:xfrm>
            <a:off x="3824288" y="5683250"/>
            <a:ext cx="3992562" cy="731520"/>
          </a:xfrm>
          <a:prstGeom prst="rect">
            <a:avLst/>
          </a:prstGeom>
          <a:solidFill>
            <a:schemeClr val="bg1"/>
          </a:solidFill>
          <a:ln w="19050">
            <a:solidFill>
              <a:schemeClr val="accent1"/>
            </a:solidFill>
          </a:ln>
          <a:effectLst>
            <a:outerShdw blurRad="50800" dist="38100" dir="2700000" algn="tl" rotWithShape="0">
              <a:prstClr val="black">
                <a:alpha val="40000"/>
              </a:prstClr>
            </a:outerShdw>
          </a:effectLst>
        </p:spPr>
        <p:txBody>
          <a:bodyPr/>
          <a:lstStyle/>
          <a:p>
            <a:pPr algn="just" eaLnBrk="0" hangingPunct="0">
              <a:spcBef>
                <a:spcPct val="20000"/>
              </a:spcBef>
              <a:defRPr/>
            </a:pPr>
            <a:r>
              <a:rPr lang="en-US" sz="1000" b="1" dirty="0" smtClean="0">
                <a:latin typeface="Arial" pitchFamily="34" charset="0"/>
                <a:cs typeface="Arial" pitchFamily="34" charset="0"/>
              </a:rPr>
              <a:t>Sub-Saharan Africa:</a:t>
            </a:r>
            <a:r>
              <a:rPr lang="en-US" sz="1000" dirty="0" smtClean="0">
                <a:latin typeface="Arial" pitchFamily="34" charset="0"/>
                <a:cs typeface="Arial" pitchFamily="34" charset="0"/>
              </a:rPr>
              <a:t>  ~123 </a:t>
            </a:r>
            <a:r>
              <a:rPr lang="en-US" sz="1000" dirty="0" err="1" smtClean="0">
                <a:latin typeface="Arial" pitchFamily="34" charset="0"/>
                <a:cs typeface="Arial" pitchFamily="34" charset="0"/>
              </a:rPr>
              <a:t>mboe</a:t>
            </a:r>
            <a:r>
              <a:rPr lang="en-US" sz="1000" dirty="0" smtClean="0">
                <a:latin typeface="Arial" pitchFamily="34" charset="0"/>
                <a:cs typeface="Arial" pitchFamily="34" charset="0"/>
              </a:rPr>
              <a:t>/d in 2011, sourced from Angola deepwater. New source volumes from a suite of multi-field deepwater development projects.  Positioned to test the pre-salt analog in the Kwanza basin in Angola and further south in Namibia.</a:t>
            </a:r>
            <a:endParaRPr lang="en-US" sz="1000" dirty="0">
              <a:latin typeface="Arial" pitchFamily="34" charset="0"/>
              <a:cs typeface="Arial" pitchFamily="34" charset="0"/>
            </a:endParaRPr>
          </a:p>
          <a:p>
            <a:pPr eaLnBrk="0" hangingPunct="0">
              <a:spcBef>
                <a:spcPct val="20000"/>
              </a:spcBef>
              <a:defRPr/>
            </a:pPr>
            <a:endParaRPr lang="en-US" sz="900" dirty="0">
              <a:latin typeface="+mj-lt"/>
              <a:cs typeface="MS PGothic" pitchFamily="34" charset="-128"/>
            </a:endParaRPr>
          </a:p>
        </p:txBody>
      </p:sp>
      <p:cxnSp>
        <p:nvCxnSpPr>
          <p:cNvPr id="14" name="Straight Connector 13"/>
          <p:cNvCxnSpPr/>
          <p:nvPr/>
        </p:nvCxnSpPr>
        <p:spPr>
          <a:xfrm flipV="1">
            <a:off x="2681288" y="862013"/>
            <a:ext cx="0" cy="5492751"/>
          </a:xfrm>
          <a:prstGeom prst="line">
            <a:avLst/>
          </a:prstGeom>
          <a:ln w="12700">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sp>
        <p:nvSpPr>
          <p:cNvPr id="13" name="Multiply 12"/>
          <p:cNvSpPr/>
          <p:nvPr/>
        </p:nvSpPr>
        <p:spPr>
          <a:xfrm>
            <a:off x="2428875" y="4943476"/>
            <a:ext cx="1404938" cy="640080"/>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bwMode="auto">
          <a:xfrm>
            <a:off x="457200" y="0"/>
            <a:ext cx="8229600" cy="733425"/>
          </a:xfrm>
          <a:noFill/>
          <a:ln>
            <a:miter lim="800000"/>
            <a:headEnd/>
            <a:tailEnd/>
          </a:ln>
        </p:spPr>
        <p:txBody>
          <a:bodyPr vert="horz" wrap="square" lIns="91440" tIns="45720" rIns="91440" bIns="45720" numCol="1" compatLnSpc="1">
            <a:prstTxWarp prst="textNoShape">
              <a:avLst/>
            </a:prstTxWarp>
          </a:bodyPr>
          <a:lstStyle/>
          <a:p>
            <a:pPr eaLnBrk="1" hangingPunct="1"/>
            <a:r>
              <a:rPr lang="en-US" dirty="0" smtClean="0"/>
              <a:t>BP in North America:  Alaska</a:t>
            </a:r>
          </a:p>
        </p:txBody>
      </p:sp>
      <p:pic>
        <p:nvPicPr>
          <p:cNvPr id="47107" name="Picture 20" descr="BP AK large.bmp"/>
          <p:cNvPicPr>
            <a:picLocks noChangeAspect="1"/>
          </p:cNvPicPr>
          <p:nvPr/>
        </p:nvPicPr>
        <p:blipFill>
          <a:blip r:embed="rId2"/>
          <a:srcRect l="7700" t="5023" r="4573"/>
          <a:stretch>
            <a:fillRect/>
          </a:stretch>
        </p:blipFill>
        <p:spPr bwMode="auto">
          <a:xfrm>
            <a:off x="3879850" y="1063625"/>
            <a:ext cx="4818063" cy="4511675"/>
          </a:xfrm>
          <a:prstGeom prst="rect">
            <a:avLst/>
          </a:prstGeom>
          <a:noFill/>
          <a:ln w="3175">
            <a:solidFill>
              <a:schemeClr val="tx1"/>
            </a:solidFill>
            <a:miter lim="800000"/>
            <a:headEnd/>
            <a:tailEnd/>
          </a:ln>
        </p:spPr>
      </p:pic>
      <p:sp>
        <p:nvSpPr>
          <p:cNvPr id="22" name="Rectangle 21"/>
          <p:cNvSpPr/>
          <p:nvPr/>
        </p:nvSpPr>
        <p:spPr bwMode="auto">
          <a:xfrm>
            <a:off x="6569075" y="1304925"/>
            <a:ext cx="528638" cy="379413"/>
          </a:xfrm>
          <a:prstGeom prst="rect">
            <a:avLst/>
          </a:prstGeom>
          <a:noFill/>
          <a:ln w="3175">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w="3175">
                <a:solidFill>
                  <a:schemeClr val="tx1"/>
                </a:solidFill>
              </a:ln>
            </a:endParaRPr>
          </a:p>
        </p:txBody>
      </p:sp>
      <p:cxnSp>
        <p:nvCxnSpPr>
          <p:cNvPr id="26" name="Straight Connector 25"/>
          <p:cNvCxnSpPr/>
          <p:nvPr/>
        </p:nvCxnSpPr>
        <p:spPr bwMode="auto">
          <a:xfrm flipH="1" flipV="1">
            <a:off x="7097713" y="1304925"/>
            <a:ext cx="236537" cy="2163763"/>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bwMode="auto">
          <a:xfrm flipH="1">
            <a:off x="488950" y="1304925"/>
            <a:ext cx="6080125" cy="2163763"/>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pic>
        <p:nvPicPr>
          <p:cNvPr id="47111" name="Picture 18" descr="BP AK.bmp"/>
          <p:cNvPicPr>
            <a:picLocks noChangeAspect="1"/>
          </p:cNvPicPr>
          <p:nvPr/>
        </p:nvPicPr>
        <p:blipFill>
          <a:blip r:embed="rId3"/>
          <a:srcRect l="3636" t="21123" b="33861"/>
          <a:stretch>
            <a:fillRect/>
          </a:stretch>
        </p:blipFill>
        <p:spPr bwMode="auto">
          <a:xfrm>
            <a:off x="485775" y="3468688"/>
            <a:ext cx="6848475" cy="2767012"/>
          </a:xfrm>
          <a:prstGeom prst="rect">
            <a:avLst/>
          </a:prstGeom>
          <a:noFill/>
          <a:ln w="3175">
            <a:solidFill>
              <a:schemeClr val="tx1"/>
            </a:solidFill>
            <a:miter lim="800000"/>
            <a:headEnd/>
            <a:tailEnd/>
          </a:ln>
        </p:spPr>
      </p:pic>
      <p:sp>
        <p:nvSpPr>
          <p:cNvPr id="47112" name="TextBox 25"/>
          <p:cNvSpPr txBox="1">
            <a:spLocks noChangeArrowheads="1"/>
          </p:cNvSpPr>
          <p:nvPr/>
        </p:nvSpPr>
        <p:spPr bwMode="auto">
          <a:xfrm>
            <a:off x="5900738" y="2282825"/>
            <a:ext cx="668337" cy="277813"/>
          </a:xfrm>
          <a:prstGeom prst="rect">
            <a:avLst/>
          </a:prstGeom>
          <a:noFill/>
          <a:ln w="9525">
            <a:noFill/>
            <a:miter lim="800000"/>
            <a:headEnd/>
            <a:tailEnd/>
          </a:ln>
        </p:spPr>
        <p:txBody>
          <a:bodyPr>
            <a:spAutoFit/>
          </a:bodyPr>
          <a:lstStyle/>
          <a:p>
            <a:r>
              <a:rPr lang="en-US" sz="1200" b="1" dirty="0"/>
              <a:t>Alaska</a:t>
            </a:r>
          </a:p>
        </p:txBody>
      </p:sp>
      <p:sp>
        <p:nvSpPr>
          <p:cNvPr id="49" name="Rectangular Callout 48"/>
          <p:cNvSpPr/>
          <p:nvPr/>
        </p:nvSpPr>
        <p:spPr>
          <a:xfrm>
            <a:off x="2327275" y="5426075"/>
            <a:ext cx="669925" cy="422275"/>
          </a:xfrm>
          <a:prstGeom prst="wedgeRectCallout">
            <a:avLst>
              <a:gd name="adj1" fmla="val -8587"/>
              <a:gd name="adj2" fmla="val -163137"/>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wrap="none" anchor="ctr"/>
          <a:lstStyle/>
          <a:p>
            <a:pPr algn="ctr">
              <a:defRPr/>
            </a:pPr>
            <a:r>
              <a:rPr lang="en-US" sz="1000" b="1" dirty="0">
                <a:solidFill>
                  <a:schemeClr val="tx1"/>
                </a:solidFill>
                <a:latin typeface="Arial Narrow" pitchFamily="34" charset="0"/>
              </a:rPr>
              <a:t>Prudhoe </a:t>
            </a:r>
          </a:p>
          <a:p>
            <a:pPr algn="ctr">
              <a:defRPr/>
            </a:pPr>
            <a:r>
              <a:rPr lang="en-US" sz="1000" b="1" dirty="0">
                <a:solidFill>
                  <a:schemeClr val="tx1"/>
                </a:solidFill>
                <a:latin typeface="Arial Narrow" pitchFamily="34" charset="0"/>
              </a:rPr>
              <a:t>Bay Gas</a:t>
            </a:r>
          </a:p>
        </p:txBody>
      </p:sp>
      <p:sp>
        <p:nvSpPr>
          <p:cNvPr id="50" name="Rectangular Callout 49"/>
          <p:cNvSpPr/>
          <p:nvPr/>
        </p:nvSpPr>
        <p:spPr>
          <a:xfrm>
            <a:off x="2979738" y="3532188"/>
            <a:ext cx="669925" cy="209550"/>
          </a:xfrm>
          <a:prstGeom prst="wedgeRectCallout">
            <a:avLst>
              <a:gd name="adj1" fmla="val -46425"/>
              <a:gd name="adj2" fmla="val 220710"/>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wrap="none" anchor="ctr"/>
          <a:lstStyle/>
          <a:p>
            <a:pPr algn="ctr">
              <a:defRPr/>
            </a:pPr>
            <a:r>
              <a:rPr lang="en-US" sz="1000" b="1" dirty="0">
                <a:solidFill>
                  <a:schemeClr val="tx1"/>
                </a:solidFill>
                <a:latin typeface="Arial Narrow" pitchFamily="34" charset="0"/>
              </a:rPr>
              <a:t>North Star</a:t>
            </a:r>
          </a:p>
        </p:txBody>
      </p:sp>
      <p:sp>
        <p:nvSpPr>
          <p:cNvPr id="51" name="Rectangular Callout 50"/>
          <p:cNvSpPr/>
          <p:nvPr/>
        </p:nvSpPr>
        <p:spPr>
          <a:xfrm>
            <a:off x="4589463" y="4348163"/>
            <a:ext cx="669925" cy="211137"/>
          </a:xfrm>
          <a:prstGeom prst="wedgeRectCallout">
            <a:avLst>
              <a:gd name="adj1" fmla="val -46425"/>
              <a:gd name="adj2" fmla="val 220710"/>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wrap="none" anchor="ctr"/>
          <a:lstStyle/>
          <a:p>
            <a:pPr algn="ctr">
              <a:defRPr/>
            </a:pPr>
            <a:r>
              <a:rPr lang="en-US" sz="1000" b="1" dirty="0">
                <a:solidFill>
                  <a:schemeClr val="tx1"/>
                </a:solidFill>
                <a:latin typeface="Arial Narrow" pitchFamily="34" charset="0"/>
              </a:rPr>
              <a:t>Liberty</a:t>
            </a:r>
          </a:p>
        </p:txBody>
      </p:sp>
      <p:sp>
        <p:nvSpPr>
          <p:cNvPr id="52" name="Rectangular Callout 51"/>
          <p:cNvSpPr/>
          <p:nvPr/>
        </p:nvSpPr>
        <p:spPr>
          <a:xfrm>
            <a:off x="5005388" y="5741988"/>
            <a:ext cx="860425" cy="211137"/>
          </a:xfrm>
          <a:prstGeom prst="wedgeRectCallout">
            <a:avLst>
              <a:gd name="adj1" fmla="val 70214"/>
              <a:gd name="adj2" fmla="val -285367"/>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wrap="none" anchor="ctr"/>
          <a:lstStyle/>
          <a:p>
            <a:pPr algn="ctr">
              <a:defRPr/>
            </a:pPr>
            <a:r>
              <a:rPr lang="en-US" sz="1000" b="1" dirty="0">
                <a:solidFill>
                  <a:schemeClr val="tx1"/>
                </a:solidFill>
                <a:latin typeface="Arial Narrow" pitchFamily="34" charset="0"/>
              </a:rPr>
              <a:t>Pt Thomson Gas</a:t>
            </a:r>
          </a:p>
        </p:txBody>
      </p:sp>
      <p:sp>
        <p:nvSpPr>
          <p:cNvPr id="47117" name="TextBox 17"/>
          <p:cNvSpPr txBox="1">
            <a:spLocks noChangeArrowheads="1"/>
          </p:cNvSpPr>
          <p:nvPr/>
        </p:nvSpPr>
        <p:spPr bwMode="auto">
          <a:xfrm rot="-5400000">
            <a:off x="8058150" y="4673601"/>
            <a:ext cx="1563687" cy="246062"/>
          </a:xfrm>
          <a:prstGeom prst="rect">
            <a:avLst/>
          </a:prstGeom>
          <a:noFill/>
          <a:ln w="9525">
            <a:noFill/>
            <a:miter lim="800000"/>
            <a:headEnd/>
            <a:tailEnd/>
          </a:ln>
        </p:spPr>
        <p:txBody>
          <a:bodyPr>
            <a:spAutoFit/>
          </a:bodyPr>
          <a:lstStyle/>
          <a:p>
            <a:r>
              <a:rPr lang="en-US" sz="1000" dirty="0"/>
              <a:t>Produced with Petroview ®</a:t>
            </a:r>
          </a:p>
        </p:txBody>
      </p:sp>
      <p:grpSp>
        <p:nvGrpSpPr>
          <p:cNvPr id="2" name="Group 34"/>
          <p:cNvGrpSpPr>
            <a:grpSpLocks/>
          </p:cNvGrpSpPr>
          <p:nvPr/>
        </p:nvGrpSpPr>
        <p:grpSpPr bwMode="auto">
          <a:xfrm>
            <a:off x="971550" y="5635625"/>
            <a:ext cx="1355725" cy="600075"/>
            <a:chOff x="971742" y="5635957"/>
            <a:chExt cx="1356098" cy="599804"/>
          </a:xfrm>
        </p:grpSpPr>
        <p:sp>
          <p:nvSpPr>
            <p:cNvPr id="47119" name="Rectangle 16"/>
            <p:cNvSpPr>
              <a:spLocks noChangeArrowheads="1"/>
            </p:cNvSpPr>
            <p:nvPr/>
          </p:nvSpPr>
          <p:spPr bwMode="auto">
            <a:xfrm>
              <a:off x="971742" y="5635957"/>
              <a:ext cx="1184813" cy="599804"/>
            </a:xfrm>
            <a:prstGeom prst="rect">
              <a:avLst/>
            </a:prstGeom>
            <a:solidFill>
              <a:schemeClr val="bg1"/>
            </a:solidFill>
            <a:ln w="9525" algn="ctr">
              <a:solidFill>
                <a:srgbClr val="4D4D4D"/>
              </a:solidFill>
              <a:round/>
              <a:headEnd/>
              <a:tailEnd/>
            </a:ln>
          </p:spPr>
          <p:txBody>
            <a:bodyPr lIns="90000" tIns="46800" rIns="90000" bIns="46800" anchor="ctr"/>
            <a:lstStyle/>
            <a:p>
              <a:endParaRPr lang="en-US" dirty="0">
                <a:latin typeface="Calibri" pitchFamily="34" charset="0"/>
              </a:endParaRPr>
            </a:p>
          </p:txBody>
        </p:sp>
        <p:sp>
          <p:nvSpPr>
            <p:cNvPr id="47120" name="TextBox 14"/>
            <p:cNvSpPr txBox="1">
              <a:spLocks noChangeArrowheads="1"/>
            </p:cNvSpPr>
            <p:nvPr/>
          </p:nvSpPr>
          <p:spPr bwMode="auto">
            <a:xfrm>
              <a:off x="1157993" y="5817418"/>
              <a:ext cx="1169847" cy="399293"/>
            </a:xfrm>
            <a:prstGeom prst="rect">
              <a:avLst/>
            </a:prstGeom>
            <a:noFill/>
            <a:ln w="9525">
              <a:noFill/>
              <a:miter lim="800000"/>
              <a:headEnd/>
              <a:tailEnd/>
            </a:ln>
          </p:spPr>
          <p:txBody>
            <a:bodyPr>
              <a:spAutoFit/>
            </a:bodyPr>
            <a:lstStyle/>
            <a:p>
              <a:r>
                <a:rPr lang="en-US" sz="1000" dirty="0"/>
                <a:t>BP Operated</a:t>
              </a:r>
            </a:p>
            <a:p>
              <a:r>
                <a:rPr lang="en-US" sz="1000" dirty="0"/>
                <a:t>BP Non-Operated</a:t>
              </a:r>
            </a:p>
          </p:txBody>
        </p:sp>
        <p:sp>
          <p:nvSpPr>
            <p:cNvPr id="47121" name="TextBox 15"/>
            <p:cNvSpPr txBox="1">
              <a:spLocks noChangeArrowheads="1"/>
            </p:cNvSpPr>
            <p:nvPr/>
          </p:nvSpPr>
          <p:spPr bwMode="auto">
            <a:xfrm>
              <a:off x="971743" y="5645482"/>
              <a:ext cx="1184812" cy="261010"/>
            </a:xfrm>
            <a:prstGeom prst="rect">
              <a:avLst/>
            </a:prstGeom>
            <a:noFill/>
            <a:ln w="9525">
              <a:noFill/>
              <a:miter lim="800000"/>
              <a:headEnd/>
              <a:tailEnd/>
            </a:ln>
          </p:spPr>
          <p:txBody>
            <a:bodyPr>
              <a:spAutoFit/>
            </a:bodyPr>
            <a:lstStyle/>
            <a:p>
              <a:r>
                <a:rPr lang="en-US" sz="1100" b="1" dirty="0"/>
                <a:t>BP’s Interests</a:t>
              </a:r>
            </a:p>
          </p:txBody>
        </p:sp>
        <p:sp>
          <p:nvSpPr>
            <p:cNvPr id="32" name="Rectangle 17"/>
            <p:cNvSpPr>
              <a:spLocks noChangeArrowheads="1"/>
            </p:cNvSpPr>
            <p:nvPr/>
          </p:nvSpPr>
          <p:spPr bwMode="auto">
            <a:xfrm>
              <a:off x="1055903" y="5885082"/>
              <a:ext cx="154029" cy="115835"/>
            </a:xfrm>
            <a:prstGeom prst="rect">
              <a:avLst/>
            </a:prstGeom>
            <a:solidFill>
              <a:schemeClr val="accent6">
                <a:lumMod val="75000"/>
              </a:schemeClr>
            </a:solidFill>
            <a:ln w="9525" algn="ctr">
              <a:solidFill>
                <a:srgbClr val="4D4D4D"/>
              </a:solidFill>
              <a:round/>
              <a:headEnd/>
              <a:tailEnd/>
            </a:ln>
          </p:spPr>
          <p:txBody>
            <a:bodyPr lIns="90000" tIns="46800" rIns="90000" bIns="46800" anchor="ctr"/>
            <a:lstStyle/>
            <a:p>
              <a:pPr>
                <a:defRPr/>
              </a:pPr>
              <a:endParaRPr lang="en-US" dirty="0">
                <a:latin typeface="Calibri" pitchFamily="34" charset="0"/>
                <a:cs typeface="Arial" charset="0"/>
              </a:endParaRPr>
            </a:p>
          </p:txBody>
        </p:sp>
        <p:sp>
          <p:nvSpPr>
            <p:cNvPr id="47123" name="Rectangle 18"/>
            <p:cNvSpPr>
              <a:spLocks noChangeArrowheads="1"/>
            </p:cNvSpPr>
            <p:nvPr/>
          </p:nvSpPr>
          <p:spPr bwMode="auto">
            <a:xfrm>
              <a:off x="1055343" y="6040400"/>
              <a:ext cx="151366" cy="115812"/>
            </a:xfrm>
            <a:prstGeom prst="rect">
              <a:avLst/>
            </a:prstGeom>
            <a:solidFill>
              <a:srgbClr val="0000FF"/>
            </a:solidFill>
            <a:ln w="9525" algn="ctr">
              <a:solidFill>
                <a:srgbClr val="4D4D4D"/>
              </a:solidFill>
              <a:round/>
              <a:headEnd/>
              <a:tailEnd/>
            </a:ln>
          </p:spPr>
          <p:txBody>
            <a:bodyPr lIns="90000" tIns="46800" rIns="90000" bIns="46800" anchor="ctr"/>
            <a:lstStyle/>
            <a:p>
              <a:endParaRPr lang="en-US" dirty="0">
                <a:latin typeface="Calibri" pitchFamily="34" charset="0"/>
              </a:endParaRP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44488" y="903288"/>
          <a:ext cx="8464550" cy="5074924"/>
        </p:xfrm>
        <a:graphic>
          <a:graphicData uri="http://schemas.openxmlformats.org/drawingml/2006/table">
            <a:tbl>
              <a:tblPr/>
              <a:tblGrid>
                <a:gridCol w="1082450"/>
                <a:gridCol w="4730975"/>
                <a:gridCol w="2651125"/>
              </a:tblGrid>
              <a:tr h="45718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ea typeface="ＭＳ Ｐゴシック" charset="0"/>
                          <a:cs typeface="ＭＳ Ｐゴシック" charset="0"/>
                        </a:rPr>
                        <a:t>Alaska Designation</a:t>
                      </a:r>
                      <a:endParaRPr kumimoji="0" lang="en-US" sz="1200" b="1" i="0" u="none" strike="noStrike" cap="none" normalizeH="0" baseline="0" dirty="0">
                        <a:ln>
                          <a:noFill/>
                        </a:ln>
                        <a:solidFill>
                          <a:srgbClr val="FFFFFF"/>
                        </a:solidFill>
                        <a:effectLst/>
                        <a:latin typeface="Arial" charset="0"/>
                        <a:ea typeface="ＭＳ Ｐゴシック" charset="0"/>
                        <a:cs typeface="ＭＳ Ｐゴシック" charset="0"/>
                      </a:endParaRPr>
                    </a:p>
                  </a:txBody>
                  <a:tcPr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08D0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Arial" charset="0"/>
                          <a:ea typeface="ＭＳ Ｐゴシック" charset="0"/>
                          <a:cs typeface="ＭＳ Ｐゴシック" charset="0"/>
                        </a:rPr>
                        <a:t>Activity</a:t>
                      </a:r>
                    </a:p>
                  </a:txBody>
                  <a:tcPr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08D0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Arial" charset="0"/>
                          <a:ea typeface="ＭＳ Ｐゴシック" charset="0"/>
                          <a:cs typeface="ＭＳ Ｐゴシック" charset="0"/>
                        </a:rPr>
                        <a:t>PFC Energy Assessment</a:t>
                      </a:r>
                    </a:p>
                  </a:txBody>
                  <a:tcPr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08D0B"/>
                    </a:solidFill>
                  </a:tcPr>
                </a:tc>
              </a:tr>
              <a:tr h="4416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141313"/>
                          </a:solidFill>
                          <a:effectLst/>
                          <a:latin typeface="Arial" charset="0"/>
                          <a:ea typeface="ＭＳ Ｐゴシック" charset="0"/>
                          <a:cs typeface="ＭＳ Ｐゴシック" charset="0"/>
                        </a:rPr>
                        <a:t>Harvest Area</a:t>
                      </a:r>
                      <a:endParaRPr kumimoji="0" lang="en-US" sz="11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BCC"/>
                    </a:solidFill>
                  </a:tcPr>
                </a:tc>
                <a:tc>
                  <a:txBody>
                    <a:bodyPr/>
                    <a:lstStyle/>
                    <a:p>
                      <a:pPr marL="115888" marR="0" lvl="0" indent="-115888" algn="just" defTabSz="914400" rtl="0" eaLnBrk="0" fontAlgn="base" latinLnBrk="0" hangingPunct="0">
                        <a:lnSpc>
                          <a:spcPct val="100000"/>
                        </a:lnSpc>
                        <a:spcBef>
                          <a:spcPct val="20000"/>
                        </a:spcBef>
                        <a:spcAft>
                          <a:spcPct val="0"/>
                        </a:spcAft>
                        <a:buClrTx/>
                        <a:buSzTx/>
                        <a:buFont typeface="Arial" charset="0"/>
                        <a:buChar char="•"/>
                        <a:tabLst/>
                      </a:pPr>
                      <a:r>
                        <a:rPr kumimoji="0" lang="en-US" sz="1100" b="0" i="0" u="none" strike="noStrike" cap="none" normalizeH="0" baseline="0" dirty="0" smtClean="0">
                          <a:ln>
                            <a:noFill/>
                          </a:ln>
                          <a:solidFill>
                            <a:schemeClr val="tx1"/>
                          </a:solidFill>
                          <a:effectLst/>
                          <a:latin typeface="Arial" charset="0"/>
                          <a:ea typeface="ＭＳ Ｐゴシック" charset="0"/>
                          <a:cs typeface="ＭＳ Ｐゴシック" charset="0"/>
                        </a:rPr>
                        <a:t>Asset concentration on </a:t>
                      </a:r>
                      <a:r>
                        <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rPr>
                        <a:t>the </a:t>
                      </a:r>
                      <a:r>
                        <a:rPr kumimoji="0" lang="en-US" sz="1100" b="1" i="0" u="none" strike="noStrike" cap="none" normalizeH="0" baseline="0" dirty="0">
                          <a:ln>
                            <a:noFill/>
                          </a:ln>
                          <a:solidFill>
                            <a:schemeClr val="tx1"/>
                          </a:solidFill>
                          <a:effectLst/>
                          <a:latin typeface="Arial" charset="0"/>
                          <a:ea typeface="ＭＳ Ｐゴシック" charset="0"/>
                          <a:cs typeface="ＭＳ Ｐゴシック" charset="0"/>
                        </a:rPr>
                        <a:t>North Slope</a:t>
                      </a:r>
                      <a:r>
                        <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rPr>
                        <a:t>, where production volumes have generally declined because of the maturity of the asset base and/or gas infrastructure constraints. Liquid production has declined from ~224 </a:t>
                      </a:r>
                      <a:r>
                        <a:rPr kumimoji="0" lang="en-US" sz="1100" b="0" i="0" u="none" strike="noStrike" cap="none" normalizeH="0" baseline="0" dirty="0" err="1">
                          <a:ln>
                            <a:noFill/>
                          </a:ln>
                          <a:solidFill>
                            <a:schemeClr val="tx1"/>
                          </a:solidFill>
                          <a:effectLst/>
                          <a:latin typeface="Arial" charset="0"/>
                          <a:ea typeface="ＭＳ Ｐゴシック" charset="0"/>
                          <a:cs typeface="ＭＳ Ｐゴシック" charset="0"/>
                        </a:rPr>
                        <a:t>mboe</a:t>
                      </a:r>
                      <a:r>
                        <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rPr>
                        <a:t>/d in 2006 to ~</a:t>
                      </a:r>
                      <a:r>
                        <a:rPr kumimoji="0" lang="en-US" sz="1100" b="0" i="0" u="none" strike="noStrike" cap="none" normalizeH="0" baseline="0" dirty="0" smtClean="0">
                          <a:ln>
                            <a:noFill/>
                          </a:ln>
                          <a:solidFill>
                            <a:schemeClr val="tx1"/>
                          </a:solidFill>
                          <a:effectLst/>
                          <a:latin typeface="Arial" charset="0"/>
                          <a:ea typeface="ＭＳ Ｐゴシック" charset="0"/>
                          <a:cs typeface="ＭＳ Ｐゴシック" charset="0"/>
                        </a:rPr>
                        <a:t>153 </a:t>
                      </a:r>
                      <a:r>
                        <a:rPr kumimoji="0" lang="en-US" sz="1100" b="0" i="0" u="none" strike="noStrike" cap="none" normalizeH="0" baseline="0" dirty="0" err="1">
                          <a:ln>
                            <a:noFill/>
                          </a:ln>
                          <a:solidFill>
                            <a:schemeClr val="tx1"/>
                          </a:solidFill>
                          <a:effectLst/>
                          <a:latin typeface="Arial" charset="0"/>
                          <a:ea typeface="ＭＳ Ｐゴシック" charset="0"/>
                          <a:cs typeface="ＭＳ Ｐゴシック" charset="0"/>
                        </a:rPr>
                        <a:t>mboe</a:t>
                      </a:r>
                      <a:r>
                        <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rPr>
                        <a:t>/d in </a:t>
                      </a:r>
                      <a:r>
                        <a:rPr kumimoji="0" lang="en-US" sz="1100" b="0" i="0" u="none" strike="noStrike" cap="none" normalizeH="0" baseline="0" dirty="0" smtClean="0">
                          <a:ln>
                            <a:noFill/>
                          </a:ln>
                          <a:solidFill>
                            <a:schemeClr val="tx1"/>
                          </a:solidFill>
                          <a:effectLst/>
                          <a:latin typeface="Arial" charset="0"/>
                          <a:ea typeface="ＭＳ Ｐゴシック" charset="0"/>
                          <a:cs typeface="ＭＳ Ｐゴシック" charset="0"/>
                        </a:rPr>
                        <a:t>2011, </a:t>
                      </a:r>
                      <a:r>
                        <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rPr>
                        <a:t>while gas production has fallen from ~67 </a:t>
                      </a:r>
                      <a:r>
                        <a:rPr kumimoji="0" lang="en-US" sz="1100" b="0" i="0" u="none" strike="noStrike" cap="none" normalizeH="0" baseline="0" dirty="0" err="1">
                          <a:ln>
                            <a:noFill/>
                          </a:ln>
                          <a:solidFill>
                            <a:schemeClr val="tx1"/>
                          </a:solidFill>
                          <a:effectLst/>
                          <a:latin typeface="Arial" charset="0"/>
                          <a:ea typeface="ＭＳ Ｐゴシック" charset="0"/>
                          <a:cs typeface="ＭＳ Ｐゴシック" charset="0"/>
                        </a:rPr>
                        <a:t>mmcf</a:t>
                      </a:r>
                      <a:r>
                        <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rPr>
                        <a:t>/d to </a:t>
                      </a:r>
                      <a:r>
                        <a:rPr kumimoji="0" lang="en-US" sz="1100" b="0" i="0" u="none" strike="noStrike" cap="none" normalizeH="0" baseline="0" dirty="0" smtClean="0">
                          <a:ln>
                            <a:noFill/>
                          </a:ln>
                          <a:solidFill>
                            <a:schemeClr val="tx1"/>
                          </a:solidFill>
                          <a:effectLst/>
                          <a:latin typeface="Arial" charset="0"/>
                          <a:ea typeface="ＭＳ Ｐゴシック" charset="0"/>
                          <a:cs typeface="ＭＳ Ｐゴシック" charset="0"/>
                        </a:rPr>
                        <a:t>~22 </a:t>
                      </a:r>
                      <a:r>
                        <a:rPr kumimoji="0" lang="en-US" sz="1100" b="0" i="0" u="none" strike="noStrike" cap="none" normalizeH="0" baseline="0" dirty="0" err="1">
                          <a:ln>
                            <a:noFill/>
                          </a:ln>
                          <a:solidFill>
                            <a:schemeClr val="tx1"/>
                          </a:solidFill>
                          <a:effectLst/>
                          <a:latin typeface="Arial" charset="0"/>
                          <a:ea typeface="ＭＳ Ｐゴシック" charset="0"/>
                          <a:cs typeface="ＭＳ Ｐゴシック" charset="0"/>
                        </a:rPr>
                        <a:t>mmcf</a:t>
                      </a:r>
                      <a:r>
                        <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rPr>
                        <a:t>/d over the same period.  </a:t>
                      </a:r>
                    </a:p>
                    <a:p>
                      <a:pPr marL="115888" marR="0" lvl="0" indent="-115888" algn="just" defTabSz="914400" rtl="0" eaLnBrk="0" fontAlgn="base" latinLnBrk="0" hangingPunct="0">
                        <a:lnSpc>
                          <a:spcPct val="100000"/>
                        </a:lnSpc>
                        <a:spcBef>
                          <a:spcPct val="20000"/>
                        </a:spcBef>
                        <a:spcAft>
                          <a:spcPct val="0"/>
                        </a:spcAft>
                        <a:buClrTx/>
                        <a:buSzTx/>
                        <a:buFont typeface="Arial" charset="0"/>
                        <a:buChar char="•"/>
                        <a:tabLst/>
                      </a:pPr>
                      <a:r>
                        <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rPr>
                        <a:t>BP</a:t>
                      </a:r>
                      <a:r>
                        <a:rPr kumimoji="0" lang="ja-JP" altLang="en-US" sz="1100" b="0" i="0" u="none" strike="noStrike" cap="none" normalizeH="0" baseline="0">
                          <a:ln>
                            <a:noFill/>
                          </a:ln>
                          <a:solidFill>
                            <a:schemeClr val="tx1"/>
                          </a:solidFill>
                          <a:effectLst/>
                          <a:latin typeface="Arial" charset="0"/>
                          <a:ea typeface="ＭＳ Ｐゴシック" charset="0"/>
                          <a:cs typeface="ＭＳ Ｐゴシック" charset="0"/>
                        </a:rPr>
                        <a:t>’</a:t>
                      </a:r>
                      <a:r>
                        <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rPr>
                        <a:t>s largest source of production is the </a:t>
                      </a:r>
                      <a:r>
                        <a:rPr kumimoji="0" lang="en-US" sz="1100" b="1" i="0" u="none" strike="noStrike" cap="none" normalizeH="0" baseline="0" dirty="0">
                          <a:ln>
                            <a:noFill/>
                          </a:ln>
                          <a:solidFill>
                            <a:schemeClr val="tx1"/>
                          </a:solidFill>
                          <a:effectLst/>
                          <a:latin typeface="Arial" charset="0"/>
                          <a:ea typeface="ＭＳ Ｐゴシック" charset="0"/>
                          <a:cs typeface="ＭＳ Ｐゴシック" charset="0"/>
                        </a:rPr>
                        <a:t>Greater Prudhoe Area </a:t>
                      </a:r>
                      <a:r>
                        <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rPr>
                        <a:t>(26% </a:t>
                      </a:r>
                      <a:r>
                        <a:rPr kumimoji="0" lang="en-US" sz="1100" b="0" i="0" u="none" strike="noStrike" cap="none" normalizeH="0" baseline="0" dirty="0" err="1">
                          <a:ln>
                            <a:noFill/>
                          </a:ln>
                          <a:solidFill>
                            <a:schemeClr val="tx1"/>
                          </a:solidFill>
                          <a:effectLst/>
                          <a:latin typeface="Arial" charset="0"/>
                          <a:ea typeface="ＭＳ Ｐゴシック" charset="0"/>
                          <a:cs typeface="ＭＳ Ｐゴシック" charset="0"/>
                        </a:rPr>
                        <a:t>w.i</a:t>
                      </a:r>
                      <a:r>
                        <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rPr>
                        <a:t>., operated), covering ~150,000 acres with more than 1,000 active wells.  Gas resources are currently </a:t>
                      </a:r>
                      <a:r>
                        <a:rPr kumimoji="0" lang="en-US" sz="1100" b="0" i="0" u="none" strike="noStrike" cap="none" normalizeH="0" baseline="0" dirty="0" smtClean="0">
                          <a:ln>
                            <a:noFill/>
                          </a:ln>
                          <a:solidFill>
                            <a:schemeClr val="tx1"/>
                          </a:solidFill>
                          <a:effectLst/>
                          <a:latin typeface="Arial" charset="0"/>
                          <a:ea typeface="ＭＳ Ｐゴシック" charset="0"/>
                          <a:cs typeface="ＭＳ Ｐゴシック" charset="0"/>
                        </a:rPr>
                        <a:t>stranded.  </a:t>
                      </a:r>
                      <a:r>
                        <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rPr>
                        <a:t>BP and ConocoPhillips </a:t>
                      </a:r>
                      <a:r>
                        <a:rPr kumimoji="0" lang="en-US" sz="1100" b="0" i="0" u="none" strike="noStrike" cap="none" normalizeH="0" baseline="0" dirty="0" smtClean="0">
                          <a:ln>
                            <a:noFill/>
                          </a:ln>
                          <a:solidFill>
                            <a:schemeClr val="tx1"/>
                          </a:solidFill>
                          <a:effectLst/>
                          <a:latin typeface="Arial" charset="0"/>
                          <a:ea typeface="ＭＳ Ｐゴシック" charset="0"/>
                          <a:cs typeface="ＭＳ Ｐゴシック" charset="0"/>
                        </a:rPr>
                        <a:t>withdrew the 4 </a:t>
                      </a:r>
                      <a:r>
                        <a:rPr kumimoji="0" lang="en-US" sz="1100" b="0" i="0" u="none" strike="noStrike" cap="none" normalizeH="0" baseline="0" dirty="0" err="1" smtClean="0">
                          <a:ln>
                            <a:noFill/>
                          </a:ln>
                          <a:solidFill>
                            <a:schemeClr val="tx1"/>
                          </a:solidFill>
                          <a:effectLst/>
                          <a:latin typeface="Arial" charset="0"/>
                          <a:ea typeface="ＭＳ Ｐゴシック" charset="0"/>
                          <a:cs typeface="ＭＳ Ｐゴシック" charset="0"/>
                        </a:rPr>
                        <a:t>bcf</a:t>
                      </a:r>
                      <a:r>
                        <a:rPr kumimoji="0" lang="en-US" sz="1100" b="0" i="0" u="none" strike="noStrike" cap="none" normalizeH="0" baseline="0" dirty="0" smtClean="0">
                          <a:ln>
                            <a:noFill/>
                          </a:ln>
                          <a:solidFill>
                            <a:schemeClr val="tx1"/>
                          </a:solidFill>
                          <a:effectLst/>
                          <a:latin typeface="Arial" charset="0"/>
                          <a:ea typeface="ＭＳ Ｐゴシック" charset="0"/>
                          <a:cs typeface="ＭＳ Ｐゴシック" charset="0"/>
                        </a:rPr>
                        <a:t>/d </a:t>
                      </a:r>
                      <a:r>
                        <a:rPr kumimoji="0" lang="en-US" sz="1100" b="1" i="0" u="none" strike="noStrike" cap="none" normalizeH="0" baseline="0" dirty="0" smtClean="0">
                          <a:ln>
                            <a:noFill/>
                          </a:ln>
                          <a:solidFill>
                            <a:schemeClr val="tx1"/>
                          </a:solidFill>
                          <a:effectLst/>
                          <a:latin typeface="Arial" charset="0"/>
                          <a:ea typeface="ＭＳ Ｐゴシック" charset="0"/>
                          <a:cs typeface="ＭＳ Ｐゴシック" charset="0"/>
                        </a:rPr>
                        <a:t>Denali</a:t>
                      </a:r>
                      <a:r>
                        <a:rPr kumimoji="0" lang="en-US" sz="1100" b="0" i="0" u="none" strike="noStrike" cap="none" normalizeH="0" baseline="0" dirty="0" smtClean="0">
                          <a:ln>
                            <a:noFill/>
                          </a:ln>
                          <a:solidFill>
                            <a:schemeClr val="tx1"/>
                          </a:solidFill>
                          <a:effectLst/>
                          <a:latin typeface="Arial" charset="0"/>
                          <a:ea typeface="ＭＳ Ｐゴシック" charset="0"/>
                          <a:cs typeface="ＭＳ Ｐゴシック" charset="0"/>
                        </a:rPr>
                        <a:t> pipeline proposal (Prudhoe </a:t>
                      </a:r>
                      <a:r>
                        <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rPr>
                        <a:t>Bay </a:t>
                      </a:r>
                      <a:r>
                        <a:rPr kumimoji="0" lang="en-US" sz="1100" b="0" i="0" u="none" strike="noStrike" cap="none" normalizeH="0" baseline="0" dirty="0" smtClean="0">
                          <a:ln>
                            <a:noFill/>
                          </a:ln>
                          <a:solidFill>
                            <a:schemeClr val="tx1"/>
                          </a:solidFill>
                          <a:effectLst/>
                          <a:latin typeface="Arial" charset="0"/>
                          <a:ea typeface="ＭＳ Ｐゴシック" charset="0"/>
                          <a:cs typeface="ＭＳ Ｐゴシック" charset="0"/>
                        </a:rPr>
                        <a:t>=&gt; western </a:t>
                      </a:r>
                      <a:r>
                        <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rPr>
                        <a:t>Canada </a:t>
                      </a:r>
                      <a:r>
                        <a:rPr kumimoji="0" lang="en-US" sz="1100" b="0" i="0" u="none" strike="noStrike" cap="none" normalizeH="0" baseline="0" dirty="0" smtClean="0">
                          <a:ln>
                            <a:noFill/>
                          </a:ln>
                          <a:solidFill>
                            <a:schemeClr val="tx1"/>
                          </a:solidFill>
                          <a:effectLst/>
                          <a:latin typeface="Arial" charset="0"/>
                          <a:ea typeface="ＭＳ Ｐゴシック" charset="0"/>
                          <a:cs typeface="ＭＳ Ｐゴシック" charset="0"/>
                        </a:rPr>
                        <a:t>=&gt; </a:t>
                      </a:r>
                      <a:r>
                        <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rPr>
                        <a:t>US </a:t>
                      </a:r>
                      <a:r>
                        <a:rPr kumimoji="0" lang="en-US" sz="1100" b="0" i="0" u="none" strike="noStrike" cap="none" normalizeH="0" baseline="0" dirty="0" smtClean="0">
                          <a:ln>
                            <a:noFill/>
                          </a:ln>
                          <a:solidFill>
                            <a:schemeClr val="tx1"/>
                          </a:solidFill>
                          <a:effectLst/>
                          <a:latin typeface="Arial" charset="0"/>
                          <a:ea typeface="ＭＳ Ｐゴシック" charset="0"/>
                          <a:cs typeface="ＭＳ Ｐゴシック" charset="0"/>
                        </a:rPr>
                        <a:t>markets) in </a:t>
                      </a:r>
                      <a:r>
                        <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rPr>
                        <a:t>May 2011, </a:t>
                      </a:r>
                      <a:r>
                        <a:rPr kumimoji="0" lang="en-US" sz="1100" b="0" i="0" u="none" strike="noStrike" cap="none" normalizeH="0" baseline="0" dirty="0" smtClean="0">
                          <a:ln>
                            <a:noFill/>
                          </a:ln>
                          <a:solidFill>
                            <a:schemeClr val="tx1"/>
                          </a:solidFill>
                          <a:effectLst/>
                          <a:latin typeface="Arial" charset="0"/>
                          <a:ea typeface="ＭＳ Ｐゴシック" charset="0"/>
                          <a:cs typeface="ＭＳ Ｐゴシック" charset="0"/>
                        </a:rPr>
                        <a:t>citing </a:t>
                      </a:r>
                      <a:r>
                        <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rPr>
                        <a:t>the lack of long-term purchase contracts</a:t>
                      </a:r>
                      <a:r>
                        <a:rPr kumimoji="0" lang="en-US" sz="1100" b="0" i="0" u="none" strike="noStrike" cap="none" normalizeH="0" baseline="0" dirty="0" smtClean="0">
                          <a:ln>
                            <a:noFill/>
                          </a:ln>
                          <a:solidFill>
                            <a:schemeClr val="tx1"/>
                          </a:solidFill>
                          <a:effectLst/>
                          <a:latin typeface="Arial" charset="0"/>
                          <a:ea typeface="ＭＳ Ｐゴシック" charset="0"/>
                          <a:cs typeface="ＭＳ Ｐゴシック" charset="0"/>
                        </a:rPr>
                        <a:t>.</a:t>
                      </a:r>
                    </a:p>
                    <a:p>
                      <a:pPr marL="115888" marR="0" lvl="0" indent="-115888" algn="just" defTabSz="914400" rtl="0" eaLnBrk="0" fontAlgn="base" latinLnBrk="0" hangingPunct="0">
                        <a:lnSpc>
                          <a:spcPct val="100000"/>
                        </a:lnSpc>
                        <a:spcBef>
                          <a:spcPct val="20000"/>
                        </a:spcBef>
                        <a:spcAft>
                          <a:spcPct val="0"/>
                        </a:spcAft>
                        <a:buClrTx/>
                        <a:buSzTx/>
                        <a:buFont typeface="Arial" charset="0"/>
                        <a:buChar char="•"/>
                        <a:tabLst/>
                        <a:defRPr/>
                      </a:pPr>
                      <a:r>
                        <a:rPr kumimoji="0" lang="en-US" sz="1100" b="0" i="0" u="none" strike="noStrike" cap="none" normalizeH="0" baseline="0" dirty="0" smtClean="0">
                          <a:ln>
                            <a:noFill/>
                          </a:ln>
                          <a:solidFill>
                            <a:schemeClr val="tx1"/>
                          </a:solidFill>
                          <a:effectLst/>
                          <a:latin typeface="Arial" charset="0"/>
                          <a:ea typeface="ＭＳ Ｐゴシック" charset="0"/>
                          <a:cs typeface="ＭＳ Ｐゴシック" charset="0"/>
                        </a:rPr>
                        <a:t>In March 2012 ExxonMobil, ConocoPhillips and BP settled litigation with the Alaskan government over the development of Point Thomson gas reserves, publicly announcing their interest in gas commercialization and export opportunities from Alaska  </a:t>
                      </a:r>
                      <a:endPar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endParaRPr>
                    </a:p>
                    <a:p>
                      <a:pPr marL="115888" marR="0" lvl="0" indent="-115888" algn="just" defTabSz="914400" rtl="0" eaLnBrk="0" fontAlgn="base" latinLnBrk="0" hangingPunct="0">
                        <a:lnSpc>
                          <a:spcPct val="100000"/>
                        </a:lnSpc>
                        <a:spcBef>
                          <a:spcPct val="20000"/>
                        </a:spcBef>
                        <a:spcAft>
                          <a:spcPct val="0"/>
                        </a:spcAft>
                        <a:buClrTx/>
                        <a:buSzTx/>
                        <a:buFont typeface="Arial" charset="0"/>
                        <a:buChar char="•"/>
                        <a:tabLst/>
                      </a:pPr>
                      <a:r>
                        <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rPr>
                        <a:t>BP and partners are moving forward with the development of gas liquids on the ~8 </a:t>
                      </a:r>
                      <a:r>
                        <a:rPr kumimoji="0" lang="en-US" sz="1100" b="0" i="0" u="none" strike="noStrike" cap="none" normalizeH="0" baseline="0" dirty="0" err="1">
                          <a:ln>
                            <a:noFill/>
                          </a:ln>
                          <a:solidFill>
                            <a:schemeClr val="tx1"/>
                          </a:solidFill>
                          <a:effectLst/>
                          <a:latin typeface="Arial" charset="0"/>
                          <a:ea typeface="ＭＳ Ｐゴシック" charset="0"/>
                          <a:cs typeface="ＭＳ Ｐゴシック" charset="0"/>
                        </a:rPr>
                        <a:t>tcf</a:t>
                      </a:r>
                      <a:r>
                        <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rPr>
                        <a:t> </a:t>
                      </a:r>
                      <a:r>
                        <a:rPr kumimoji="0" lang="en-US" sz="1100" b="1" i="0" u="none" strike="noStrike" cap="none" normalizeH="0" baseline="0" dirty="0">
                          <a:ln>
                            <a:noFill/>
                          </a:ln>
                          <a:solidFill>
                            <a:schemeClr val="tx1"/>
                          </a:solidFill>
                          <a:effectLst/>
                          <a:latin typeface="Arial" charset="0"/>
                          <a:ea typeface="ＭＳ Ｐゴシック" charset="0"/>
                          <a:cs typeface="ＭＳ Ｐゴシック" charset="0"/>
                        </a:rPr>
                        <a:t>Point Thomson </a:t>
                      </a:r>
                      <a:r>
                        <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rPr>
                        <a:t>field (32% </a:t>
                      </a:r>
                      <a:r>
                        <a:rPr kumimoji="0" lang="en-US" sz="1100" b="0" i="0" u="none" strike="noStrike" cap="none" normalizeH="0" baseline="0" dirty="0" err="1">
                          <a:ln>
                            <a:noFill/>
                          </a:ln>
                          <a:solidFill>
                            <a:schemeClr val="tx1"/>
                          </a:solidFill>
                          <a:effectLst/>
                          <a:latin typeface="Arial" charset="0"/>
                          <a:ea typeface="ＭＳ Ｐゴシック" charset="0"/>
                          <a:cs typeface="ＭＳ Ｐゴシック" charset="0"/>
                        </a:rPr>
                        <a:t>w.i</a:t>
                      </a:r>
                      <a:r>
                        <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rPr>
                        <a:t>., non-operator).  The gas cycling project is expected to produce ~10 </a:t>
                      </a:r>
                      <a:r>
                        <a:rPr kumimoji="0" lang="en-US" sz="1100" b="0" i="0" u="none" strike="noStrike" cap="none" normalizeH="0" baseline="0" dirty="0" err="1">
                          <a:ln>
                            <a:noFill/>
                          </a:ln>
                          <a:solidFill>
                            <a:schemeClr val="tx1"/>
                          </a:solidFill>
                          <a:effectLst/>
                          <a:latin typeface="Arial" charset="0"/>
                          <a:ea typeface="ＭＳ Ｐゴシック" charset="0"/>
                          <a:cs typeface="ＭＳ Ｐゴシック" charset="0"/>
                        </a:rPr>
                        <a:t>mb</a:t>
                      </a:r>
                      <a:r>
                        <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rPr>
                        <a:t>/d of liquids; first production is targeted for 2014.  Full field development awaits gas transport infrastructure.</a:t>
                      </a:r>
                    </a:p>
                    <a:p>
                      <a:pPr marL="115888" marR="0" lvl="0" indent="-115888" algn="just" defTabSz="914400" rtl="0" eaLnBrk="0" fontAlgn="base" latinLnBrk="0" hangingPunct="0">
                        <a:lnSpc>
                          <a:spcPct val="100000"/>
                        </a:lnSpc>
                        <a:spcBef>
                          <a:spcPct val="20000"/>
                        </a:spcBef>
                        <a:spcAft>
                          <a:spcPct val="0"/>
                        </a:spcAft>
                        <a:buClrTx/>
                        <a:buSzTx/>
                        <a:buFont typeface="Arial" charset="0"/>
                        <a:buChar char="•"/>
                        <a:tabLst/>
                      </a:pPr>
                      <a:r>
                        <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rPr>
                        <a:t>In the </a:t>
                      </a:r>
                      <a:r>
                        <a:rPr kumimoji="0" lang="en-US" sz="1100" b="1" i="0" u="none" strike="noStrike" cap="none" normalizeH="0" baseline="0" dirty="0">
                          <a:ln>
                            <a:noFill/>
                          </a:ln>
                          <a:solidFill>
                            <a:schemeClr val="tx1"/>
                          </a:solidFill>
                          <a:effectLst/>
                          <a:latin typeface="Arial" charset="0"/>
                          <a:ea typeface="ＭＳ Ｐゴシック" charset="0"/>
                          <a:cs typeface="ＭＳ Ｐゴシック" charset="0"/>
                        </a:rPr>
                        <a:t>Beaufort Sea</a:t>
                      </a:r>
                      <a:r>
                        <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rPr>
                        <a:t>, BP has suspended work on the extended-reach drilling program on the </a:t>
                      </a:r>
                      <a:r>
                        <a:rPr kumimoji="0" lang="en-US" sz="1100" b="1" i="0" u="none" strike="noStrike" cap="none" normalizeH="0" baseline="0" dirty="0">
                          <a:ln>
                            <a:noFill/>
                          </a:ln>
                          <a:solidFill>
                            <a:schemeClr val="tx1"/>
                          </a:solidFill>
                          <a:effectLst/>
                          <a:latin typeface="Arial" charset="0"/>
                          <a:ea typeface="ＭＳ Ｐゴシック" charset="0"/>
                          <a:cs typeface="ＭＳ Ｐゴシック" charset="0"/>
                        </a:rPr>
                        <a:t>Liberty</a:t>
                      </a:r>
                      <a:r>
                        <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rPr>
                        <a:t> oil field (100% </a:t>
                      </a:r>
                      <a:r>
                        <a:rPr kumimoji="0" lang="en-US" sz="1100" b="0" i="0" u="none" strike="noStrike" cap="none" normalizeH="0" baseline="0" dirty="0" err="1">
                          <a:ln>
                            <a:noFill/>
                          </a:ln>
                          <a:solidFill>
                            <a:schemeClr val="tx1"/>
                          </a:solidFill>
                          <a:effectLst/>
                          <a:latin typeface="Arial" charset="0"/>
                          <a:ea typeface="ＭＳ Ｐゴシック" charset="0"/>
                          <a:cs typeface="ＭＳ Ｐゴシック" charset="0"/>
                        </a:rPr>
                        <a:t>w.i</a:t>
                      </a:r>
                      <a:r>
                        <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rPr>
                        <a:t>.), pending revision of project design and schedule.  </a:t>
                      </a:r>
                    </a:p>
                    <a:p>
                      <a:pPr marL="115888" marR="0" lvl="0" indent="-115888" algn="just" defTabSz="914400" rtl="0" eaLnBrk="0" fontAlgn="base" latinLnBrk="0" hangingPunct="0">
                        <a:lnSpc>
                          <a:spcPct val="100000"/>
                        </a:lnSpc>
                        <a:spcBef>
                          <a:spcPct val="20000"/>
                        </a:spcBef>
                        <a:spcAft>
                          <a:spcPct val="0"/>
                        </a:spcAft>
                        <a:buClrTx/>
                        <a:buSzTx/>
                        <a:buFont typeface="Arial" charset="0"/>
                        <a:buChar char="•"/>
                        <a:tabLst/>
                      </a:pPr>
                      <a:r>
                        <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rPr>
                        <a:t>BP is also seeking to develop viscous (</a:t>
                      </a:r>
                      <a:r>
                        <a:rPr kumimoji="0" lang="en-US" sz="1100" b="1" i="0" u="none" strike="noStrike" cap="none" normalizeH="0" baseline="0" dirty="0" err="1">
                          <a:ln>
                            <a:noFill/>
                          </a:ln>
                          <a:solidFill>
                            <a:schemeClr val="tx1"/>
                          </a:solidFill>
                          <a:effectLst/>
                          <a:latin typeface="Arial" charset="0"/>
                          <a:ea typeface="ＭＳ Ｐゴシック" charset="0"/>
                          <a:cs typeface="ＭＳ Ｐゴシック" charset="0"/>
                        </a:rPr>
                        <a:t>Kuparuk</a:t>
                      </a:r>
                      <a:r>
                        <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rPr>
                        <a:t>) and heavy (</a:t>
                      </a:r>
                      <a:r>
                        <a:rPr kumimoji="0" lang="en-US" sz="1100" b="1" i="0" u="none" strike="noStrike" cap="none" normalizeH="0" baseline="0" dirty="0">
                          <a:ln>
                            <a:noFill/>
                          </a:ln>
                          <a:solidFill>
                            <a:schemeClr val="tx1"/>
                          </a:solidFill>
                          <a:effectLst/>
                          <a:latin typeface="Arial" charset="0"/>
                          <a:ea typeface="ＭＳ Ｐゴシック" charset="0"/>
                          <a:cs typeface="ＭＳ Ｐゴシック" charset="0"/>
                        </a:rPr>
                        <a:t>Milne</a:t>
                      </a:r>
                      <a:r>
                        <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rPr>
                        <a:t>) oil resources on the North Slope.</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BCC"/>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Arial" charset="0"/>
                        <a:ea typeface="ＭＳ Ｐゴシック" charset="0"/>
                        <a:cs typeface="ＭＳ Ｐゴシック"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ＭＳ Ｐゴシック" charset="0"/>
                          <a:cs typeface="ＭＳ Ｐゴシック" charset="0"/>
                        </a:rPr>
                        <a:t>Current </a:t>
                      </a:r>
                      <a:r>
                        <a:rPr kumimoji="0" lang="en-US" sz="1100" b="1" i="0" u="none" strike="noStrike" cap="none" normalizeH="0" baseline="0" dirty="0">
                          <a:ln>
                            <a:noFill/>
                          </a:ln>
                          <a:solidFill>
                            <a:schemeClr val="tx1"/>
                          </a:solidFill>
                          <a:effectLst/>
                          <a:latin typeface="Arial" charset="0"/>
                          <a:ea typeface="ＭＳ Ｐゴシック" charset="0"/>
                          <a:cs typeface="ＭＳ Ｐゴシック" charset="0"/>
                        </a:rPr>
                        <a:t>production volumes are modest and </a:t>
                      </a:r>
                      <a:r>
                        <a:rPr kumimoji="0" lang="en-US" sz="1100" b="1" i="0" u="none" strike="noStrike" cap="none" normalizeH="0" baseline="0" dirty="0" smtClean="0">
                          <a:ln>
                            <a:noFill/>
                          </a:ln>
                          <a:solidFill>
                            <a:schemeClr val="tx1"/>
                          </a:solidFill>
                          <a:effectLst/>
                          <a:latin typeface="Arial" charset="0"/>
                          <a:ea typeface="ＭＳ Ｐゴシック" charset="0"/>
                          <a:cs typeface="ＭＳ Ｐゴシック" charset="0"/>
                        </a:rPr>
                        <a:t>declining.  Significant </a:t>
                      </a:r>
                      <a:r>
                        <a:rPr kumimoji="0" lang="en-US" sz="1100" b="1" i="0" u="none" strike="noStrike" cap="none" normalizeH="0" baseline="0" dirty="0">
                          <a:ln>
                            <a:noFill/>
                          </a:ln>
                          <a:solidFill>
                            <a:schemeClr val="tx1"/>
                          </a:solidFill>
                          <a:effectLst/>
                          <a:latin typeface="Arial" charset="0"/>
                          <a:ea typeface="ＭＳ Ｐゴシック" charset="0"/>
                          <a:cs typeface="ＭＳ Ｐゴシック" charset="0"/>
                        </a:rPr>
                        <a:t>potential lies in the long-term commercialization of Prudhoe Bay and Point Thomson gas resources.  Cancellation of the Denali gas pipeline proposal leaves BP as a potential supplier to an alternative </a:t>
                      </a:r>
                      <a:r>
                        <a:rPr kumimoji="0" lang="en-US" sz="1100" b="1" i="0" u="none" strike="noStrike" cap="none" normalizeH="0" baseline="0" dirty="0" smtClean="0">
                          <a:ln>
                            <a:noFill/>
                          </a:ln>
                          <a:solidFill>
                            <a:schemeClr val="tx1"/>
                          </a:solidFill>
                          <a:effectLst/>
                          <a:latin typeface="Arial" charset="0"/>
                          <a:ea typeface="ＭＳ Ｐゴシック" charset="0"/>
                          <a:cs typeface="ＭＳ Ｐゴシック" charset="0"/>
                        </a:rPr>
                        <a:t>pipeline/LNG export </a:t>
                      </a:r>
                      <a:r>
                        <a:rPr kumimoji="0" lang="en-US" sz="1100" b="1" i="0" u="none" strike="noStrike" cap="none" normalizeH="0" baseline="0" dirty="0">
                          <a:ln>
                            <a:noFill/>
                          </a:ln>
                          <a:solidFill>
                            <a:schemeClr val="tx1"/>
                          </a:solidFill>
                          <a:effectLst/>
                          <a:latin typeface="Arial" charset="0"/>
                          <a:ea typeface="ＭＳ Ｐゴシック" charset="0"/>
                          <a:cs typeface="ＭＳ Ｐゴシック" charset="0"/>
                        </a:rPr>
                        <a:t>option, should one be approved and developed.</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tx1"/>
                        </a:solidFill>
                        <a:effectLst/>
                        <a:latin typeface="Arial" charset="0"/>
                        <a:ea typeface="ＭＳ Ｐゴシック" charset="0"/>
                        <a:cs typeface="ＭＳ Ｐゴシック"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tx1"/>
                        </a:solidFill>
                        <a:effectLst/>
                        <a:latin typeface="Arial" charset="0"/>
                        <a:ea typeface="ＭＳ Ｐゴシック" charset="0"/>
                        <a:cs typeface="ＭＳ Ｐゴシック"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tx1"/>
                        </a:solidFill>
                        <a:effectLst/>
                        <a:latin typeface="Arial" charset="0"/>
                        <a:ea typeface="ＭＳ Ｐゴシック" charset="0"/>
                        <a:cs typeface="ＭＳ Ｐゴシック"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tx1"/>
                        </a:solidFill>
                        <a:effectLst/>
                        <a:latin typeface="Arial" charset="0"/>
                        <a:ea typeface="ＭＳ Ｐゴシック" charset="0"/>
                        <a:cs typeface="ＭＳ Ｐゴシック"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tx1"/>
                        </a:solidFill>
                        <a:effectLst/>
                        <a:latin typeface="Arial" charset="0"/>
                        <a:ea typeface="ＭＳ Ｐゴシック" charset="0"/>
                        <a:cs typeface="ＭＳ Ｐゴシック"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tx1"/>
                        </a:solidFill>
                        <a:effectLst/>
                        <a:latin typeface="Arial" charset="0"/>
                        <a:ea typeface="ＭＳ Ｐゴシック" charset="0"/>
                        <a:cs typeface="ＭＳ Ｐゴシック"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BCC"/>
                    </a:solidFill>
                  </a:tcPr>
                </a:tc>
              </a:tr>
            </a:tbl>
          </a:graphicData>
        </a:graphic>
      </p:graphicFrame>
      <p:sp>
        <p:nvSpPr>
          <p:cNvPr id="81936" name="Title 2"/>
          <p:cNvSpPr>
            <a:spLocks noGrp="1"/>
          </p:cNvSpPr>
          <p:nvPr>
            <p:ph type="title"/>
          </p:nvPr>
        </p:nvSpPr>
        <p:spPr bwMode="auto">
          <a:xfrm>
            <a:off x="457200" y="0"/>
            <a:ext cx="8229600" cy="733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US" b="1" smtClean="0">
                <a:ea typeface="ＭＳ Ｐゴシック"/>
              </a:rPr>
              <a:t>BP Alaska Activity &amp; PFC Energy Assessment</a:t>
            </a:r>
            <a:endParaRPr lang="en-US" smtClean="0">
              <a:ea typeface="ＭＳ Ｐゴシック"/>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34950" lvl="1" indent="-234950" algn="just">
              <a:lnSpc>
                <a:spcPct val="95000"/>
              </a:lnSpc>
              <a:buClr>
                <a:schemeClr val="tx2"/>
              </a:buClr>
              <a:buFont typeface="Wingdings" pitchFamily="2" charset="2"/>
              <a:buChar char="§"/>
              <a:defRPr/>
            </a:pPr>
            <a:r>
              <a:rPr lang="en-US" sz="1100" b="1" u="sng" dirty="0" smtClean="0">
                <a:solidFill>
                  <a:srgbClr val="C00000"/>
                </a:solidFill>
                <a:ea typeface="ＭＳ Ｐゴシック" pitchFamily="34" charset="-128"/>
                <a:cs typeface="MS PGothic" pitchFamily="34" charset="-128"/>
              </a:rPr>
              <a:t>Bring a close to the portfolio rationalization process</a:t>
            </a:r>
            <a:r>
              <a:rPr lang="en-US" sz="1100" dirty="0" smtClean="0">
                <a:solidFill>
                  <a:schemeClr val="tx1"/>
                </a:solidFill>
                <a:ea typeface="ＭＳ Ｐゴシック" pitchFamily="34" charset="-128"/>
                <a:cs typeface="MS PGothic" pitchFamily="34" charset="-128"/>
              </a:rPr>
              <a:t>:  </a:t>
            </a:r>
            <a:r>
              <a:rPr lang="en-US" sz="1100" dirty="0" smtClean="0">
                <a:solidFill>
                  <a:schemeClr val="tx1"/>
                </a:solidFill>
                <a:cs typeface="MS PGothic" pitchFamily="34" charset="-128"/>
              </a:rPr>
              <a:t>With ~$16 </a:t>
            </a:r>
            <a:r>
              <a:rPr lang="en-US" sz="1100" dirty="0" err="1" smtClean="0">
                <a:solidFill>
                  <a:schemeClr val="tx1"/>
                </a:solidFill>
                <a:cs typeface="MS PGothic" pitchFamily="34" charset="-128"/>
              </a:rPr>
              <a:t>bn</a:t>
            </a:r>
            <a:r>
              <a:rPr lang="en-US" sz="1100" dirty="0" smtClean="0">
                <a:solidFill>
                  <a:schemeClr val="tx1"/>
                </a:solidFill>
                <a:cs typeface="MS PGothic" pitchFamily="34" charset="-128"/>
              </a:rPr>
              <a:t> in upstream asset divestitures announced since June 2010 and another $17 </a:t>
            </a:r>
            <a:r>
              <a:rPr lang="en-US" sz="1100" dirty="0" err="1" smtClean="0">
                <a:solidFill>
                  <a:schemeClr val="tx1"/>
                </a:solidFill>
                <a:cs typeface="MS PGothic" pitchFamily="34" charset="-128"/>
              </a:rPr>
              <a:t>bn</a:t>
            </a:r>
            <a:r>
              <a:rPr lang="en-US" sz="1100" dirty="0" smtClean="0">
                <a:solidFill>
                  <a:schemeClr val="tx1"/>
                </a:solidFill>
                <a:cs typeface="MS PGothic" pitchFamily="34" charset="-128"/>
              </a:rPr>
              <a:t> in royalty over-rides redirected to the Deepwater Horizon Oil Spill Reparation Fund, BP indicated in 2Q:2012  a further ~$12 </a:t>
            </a:r>
            <a:r>
              <a:rPr lang="en-US" sz="1100" dirty="0" err="1" smtClean="0">
                <a:solidFill>
                  <a:schemeClr val="tx1"/>
                </a:solidFill>
                <a:cs typeface="MS PGothic" pitchFamily="34" charset="-128"/>
              </a:rPr>
              <a:t>bn</a:t>
            </a:r>
            <a:r>
              <a:rPr lang="en-US" sz="1100" dirty="0" smtClean="0">
                <a:solidFill>
                  <a:schemeClr val="tx1"/>
                </a:solidFill>
                <a:cs typeface="MS PGothic" pitchFamily="34" charset="-128"/>
              </a:rPr>
              <a:t> in total portfolio asset sales before end-2013 – excluding the net ~$22 </a:t>
            </a:r>
            <a:r>
              <a:rPr lang="en-US" sz="1100" dirty="0" err="1" smtClean="0">
                <a:solidFill>
                  <a:schemeClr val="tx1"/>
                </a:solidFill>
                <a:cs typeface="MS PGothic" pitchFamily="34" charset="-128"/>
              </a:rPr>
              <a:t>bn</a:t>
            </a:r>
            <a:r>
              <a:rPr lang="en-US" sz="1100" dirty="0" smtClean="0">
                <a:solidFill>
                  <a:schemeClr val="tx1"/>
                </a:solidFill>
                <a:cs typeface="MS PGothic" pitchFamily="34" charset="-128"/>
              </a:rPr>
              <a:t> from the TNK-BP sale.  The portfolio repositioning </a:t>
            </a:r>
            <a:r>
              <a:rPr lang="en-US" sz="1100" dirty="0" smtClean="0">
                <a:solidFill>
                  <a:schemeClr val="tx1"/>
                </a:solidFill>
                <a:ea typeface="ＭＳ Ｐゴシック" pitchFamily="34" charset="-128"/>
                <a:cs typeface="MS PGothic" pitchFamily="34" charset="-128"/>
              </a:rPr>
              <a:t>represents an exchange of secure production and proved reserves for higher-risk, less certain, but potentially more material future growth opportunities </a:t>
            </a:r>
            <a:r>
              <a:rPr lang="en-US" sz="1100" dirty="0" smtClean="0">
                <a:solidFill>
                  <a:schemeClr val="tx1"/>
                </a:solidFill>
                <a:cs typeface="MS PGothic" pitchFamily="34" charset="-128"/>
              </a:rPr>
              <a:t>(Krishna-Godavari basin offshore India, Kwanza pre-salt analog offshore Angola, Equatorial Margin analog offshore northern Brazil)</a:t>
            </a:r>
            <a:r>
              <a:rPr lang="en-US" sz="1100" dirty="0" smtClean="0">
                <a:solidFill>
                  <a:schemeClr val="tx1"/>
                </a:solidFill>
                <a:ea typeface="ＭＳ Ｐゴシック" pitchFamily="34" charset="-128"/>
                <a:cs typeface="MS PGothic" pitchFamily="34" charset="-128"/>
              </a:rPr>
              <a:t>. </a:t>
            </a:r>
            <a:endParaRPr lang="en-US" sz="1100" b="1" dirty="0" smtClean="0">
              <a:solidFill>
                <a:schemeClr val="tx1"/>
              </a:solidFill>
              <a:ea typeface="ＭＳ Ｐゴシック" pitchFamily="34" charset="-128"/>
              <a:cs typeface="MS PGothic" pitchFamily="34" charset="-128"/>
            </a:endParaRPr>
          </a:p>
          <a:p>
            <a:pPr marL="234950" lvl="1" indent="-234950" algn="just">
              <a:lnSpc>
                <a:spcPct val="95000"/>
              </a:lnSpc>
              <a:buClr>
                <a:schemeClr val="tx2"/>
              </a:buClr>
              <a:buFont typeface="Wingdings" pitchFamily="2" charset="2"/>
              <a:buChar char="§"/>
              <a:defRPr/>
            </a:pPr>
            <a:r>
              <a:rPr lang="en-US" sz="1100" b="1" u="sng" dirty="0" smtClean="0">
                <a:solidFill>
                  <a:srgbClr val="C00000"/>
                </a:solidFill>
                <a:ea typeface="ＭＳ Ｐゴシック" pitchFamily="34" charset="-128"/>
                <a:cs typeface="MS PGothic" pitchFamily="34" charset="-128"/>
              </a:rPr>
              <a:t>Secure a new Core Area</a:t>
            </a:r>
            <a:r>
              <a:rPr lang="en-US" sz="1100" dirty="0" smtClean="0">
                <a:solidFill>
                  <a:schemeClr val="tx1"/>
                </a:solidFill>
                <a:ea typeface="ＭＳ Ｐゴシック" pitchFamily="34" charset="-128"/>
                <a:cs typeface="MS PGothic" pitchFamily="34" charset="-128"/>
              </a:rPr>
              <a:t>:  With positioning in both Russia and the UAE in question</a:t>
            </a:r>
            <a:r>
              <a:rPr lang="en-US" sz="1100" dirty="0" smtClean="0">
                <a:solidFill>
                  <a:schemeClr val="tx1"/>
                </a:solidFill>
              </a:rPr>
              <a:t>, BP </a:t>
            </a:r>
            <a:r>
              <a:rPr lang="en-US" sz="1100" dirty="0" smtClean="0">
                <a:solidFill>
                  <a:schemeClr val="tx1"/>
                </a:solidFill>
                <a:cs typeface="Arial" pitchFamily="34" charset="0"/>
              </a:rPr>
              <a:t>faces the prospect of a diminished number of Core areas capable of delivering material, sustained production and </a:t>
            </a:r>
            <a:r>
              <a:rPr lang="en-US" sz="1100" dirty="0" smtClean="0">
                <a:solidFill>
                  <a:schemeClr val="tx1"/>
                </a:solidFill>
              </a:rPr>
              <a:t>free cash flow.  This places significant pressure on the transitioning of Focus areas into larger, stable Core operations in order to remain above the targeted 2.4 </a:t>
            </a:r>
            <a:r>
              <a:rPr lang="en-US" sz="1100" dirty="0" err="1" smtClean="0">
                <a:solidFill>
                  <a:schemeClr val="tx1"/>
                </a:solidFill>
              </a:rPr>
              <a:t>mmboe</a:t>
            </a:r>
            <a:r>
              <a:rPr lang="en-US" sz="1100" dirty="0" smtClean="0">
                <a:solidFill>
                  <a:schemeClr val="tx1"/>
                </a:solidFill>
              </a:rPr>
              <a:t>/d production floor (ex-TNK-BP volumes)</a:t>
            </a:r>
            <a:r>
              <a:rPr lang="en-US" sz="1100" noProof="1" smtClean="0">
                <a:solidFill>
                  <a:schemeClr val="tx1"/>
                </a:solidFill>
                <a:ea typeface="ＭＳ Ｐゴシック" pitchFamily="34" charset="-128"/>
              </a:rPr>
              <a:t>.  </a:t>
            </a:r>
            <a:r>
              <a:rPr lang="en-US" sz="1100" dirty="0" smtClean="0">
                <a:solidFill>
                  <a:schemeClr val="tx1"/>
                </a:solidFill>
                <a:cs typeface="Arial" pitchFamily="34" charset="0"/>
              </a:rPr>
              <a:t>BP is betting heavily on the potential of nascent deepwater plays in the South Atlantic and Asia-Pacific – a strategy that </a:t>
            </a:r>
            <a:r>
              <a:rPr lang="en-US" sz="1100" noProof="1" smtClean="0">
                <a:solidFill>
                  <a:schemeClr val="tx1"/>
                </a:solidFill>
                <a:ea typeface="ＭＳ Ｐゴシック" pitchFamily="34" charset="-128"/>
              </a:rPr>
              <a:t>will hinge on exploration success and performance of newly established and uncertain partnerships.</a:t>
            </a:r>
            <a:endParaRPr lang="en-US" sz="1100" u="sng" dirty="0" smtClean="0">
              <a:solidFill>
                <a:schemeClr val="tx1"/>
              </a:solidFill>
              <a:ea typeface="ＭＳ Ｐゴシック" pitchFamily="34" charset="-128"/>
              <a:cs typeface="MS PGothic" pitchFamily="34" charset="-128"/>
            </a:endParaRPr>
          </a:p>
          <a:p>
            <a:pPr marL="234950" lvl="1" indent="-234950" algn="just">
              <a:lnSpc>
                <a:spcPct val="95000"/>
              </a:lnSpc>
              <a:buClr>
                <a:schemeClr val="tx2"/>
              </a:buClr>
              <a:buFont typeface="Wingdings" pitchFamily="2" charset="2"/>
              <a:buChar char="§"/>
              <a:defRPr/>
            </a:pPr>
            <a:r>
              <a:rPr lang="en-US" sz="1100" b="1" u="sng" dirty="0" smtClean="0">
                <a:solidFill>
                  <a:srgbClr val="C00000"/>
                </a:solidFill>
                <a:ea typeface="ＭＳ Ｐゴシック" pitchFamily="34" charset="-128"/>
                <a:cs typeface="MS PGothic" pitchFamily="34" charset="-128"/>
              </a:rPr>
              <a:t>Execute the exit from TNK-BP JV and Repositioning in Russia</a:t>
            </a:r>
            <a:r>
              <a:rPr lang="en-US" sz="1100" dirty="0" smtClean="0">
                <a:solidFill>
                  <a:schemeClr val="tx1"/>
                </a:solidFill>
                <a:ea typeface="ＭＳ Ｐゴシック" pitchFamily="34" charset="-128"/>
                <a:cs typeface="MS PGothic" pitchFamily="34" charset="-128"/>
              </a:rPr>
              <a:t>:  </a:t>
            </a:r>
            <a:r>
              <a:rPr lang="en-US" sz="1100" dirty="0" smtClean="0">
                <a:solidFill>
                  <a:schemeClr val="tx1"/>
                </a:solidFill>
              </a:rPr>
              <a:t>Russia production tied to TNK-BP </a:t>
            </a:r>
            <a:r>
              <a:rPr lang="en-US" sz="1100" dirty="0" smtClean="0">
                <a:solidFill>
                  <a:schemeClr val="tx1"/>
                </a:solidFill>
                <a:ea typeface="ＭＳ Ｐゴシック"/>
                <a:cs typeface="ＭＳ Ｐゴシック"/>
              </a:rPr>
              <a:t>accounted for ~29% of BP’s global production in 2011 </a:t>
            </a:r>
            <a:r>
              <a:rPr lang="en-US" sz="1100" dirty="0" smtClean="0">
                <a:solidFill>
                  <a:schemeClr val="tx1"/>
                </a:solidFill>
              </a:rPr>
              <a:t>(and ~25% of total production since 2004), and the second largest source of free cash flow after the US</a:t>
            </a:r>
            <a:r>
              <a:rPr lang="en-US" sz="1100" dirty="0" smtClean="0">
                <a:solidFill>
                  <a:schemeClr val="tx1"/>
                </a:solidFill>
                <a:ea typeface="ＭＳ Ｐゴシック" pitchFamily="34" charset="-128"/>
                <a:cs typeface="MS PGothic" pitchFamily="34" charset="-128"/>
              </a:rPr>
              <a:t>. BP will look to secure a position in Russia’s emerging Arctic Resource play through equity positioning (19.74%) in </a:t>
            </a:r>
            <a:r>
              <a:rPr lang="en-US" sz="1100" dirty="0" err="1" smtClean="0">
                <a:solidFill>
                  <a:schemeClr val="tx1"/>
                </a:solidFill>
                <a:ea typeface="ＭＳ Ｐゴシック" pitchFamily="34" charset="-128"/>
                <a:cs typeface="MS PGothic" pitchFamily="34" charset="-128"/>
              </a:rPr>
              <a:t>Rosneft</a:t>
            </a:r>
            <a:r>
              <a:rPr lang="en-US" sz="1100" dirty="0" smtClean="0">
                <a:solidFill>
                  <a:schemeClr val="tx1"/>
                </a:solidFill>
                <a:ea typeface="ＭＳ Ｐゴシック" pitchFamily="34" charset="-128"/>
                <a:cs typeface="MS PGothic" pitchFamily="34" charset="-128"/>
              </a:rPr>
              <a:t> – a move with greater upside than TNK-BP, but markedly less control</a:t>
            </a:r>
            <a:r>
              <a:rPr lang="en-US" sz="1100" dirty="0" smtClean="0">
                <a:solidFill>
                  <a:schemeClr val="tx1"/>
                </a:solidFill>
              </a:rPr>
              <a:t>.</a:t>
            </a:r>
            <a:endParaRPr lang="en-US" sz="1100" dirty="0" smtClean="0">
              <a:solidFill>
                <a:schemeClr val="tx1"/>
              </a:solidFill>
              <a:ea typeface="ＭＳ Ｐゴシック" pitchFamily="34" charset="-128"/>
              <a:cs typeface="MS PGothic" pitchFamily="34" charset="-128"/>
            </a:endParaRPr>
          </a:p>
          <a:p>
            <a:pPr marL="234950" lvl="1" indent="-234950" algn="just">
              <a:lnSpc>
                <a:spcPct val="95000"/>
              </a:lnSpc>
              <a:buClr>
                <a:schemeClr val="tx2"/>
              </a:buClr>
              <a:buFont typeface="Wingdings" pitchFamily="2" charset="2"/>
              <a:buChar char="§"/>
              <a:defRPr/>
            </a:pPr>
            <a:r>
              <a:rPr lang="en-US" sz="1100" b="1" u="sng" dirty="0" smtClean="0">
                <a:solidFill>
                  <a:srgbClr val="C00000"/>
                </a:solidFill>
                <a:ea typeface="ＭＳ Ｐゴシック" pitchFamily="34" charset="-128"/>
                <a:cs typeface="MS PGothic" pitchFamily="34" charset="-128"/>
              </a:rPr>
              <a:t>Develop deepwater partnership with </a:t>
            </a:r>
            <a:r>
              <a:rPr lang="en-US" sz="1100" b="1" u="sng" dirty="0" err="1" smtClean="0">
                <a:solidFill>
                  <a:srgbClr val="C00000"/>
                </a:solidFill>
                <a:ea typeface="ＭＳ Ｐゴシック" pitchFamily="34" charset="-128"/>
                <a:cs typeface="MS PGothic" pitchFamily="34" charset="-128"/>
              </a:rPr>
              <a:t>Petrobras</a:t>
            </a:r>
            <a:r>
              <a:rPr lang="en-US" sz="1100" dirty="0" smtClean="0">
                <a:solidFill>
                  <a:schemeClr val="tx1"/>
                </a:solidFill>
                <a:ea typeface="ＭＳ Ｐゴシック" pitchFamily="34" charset="-128"/>
                <a:cs typeface="MS PGothic" pitchFamily="34" charset="-128"/>
              </a:rPr>
              <a:t>:  Having secured Brazil government approval for its acquisition of the Devon asset portfolio (potentially the largest operated pre-salt portfolio outside </a:t>
            </a:r>
            <a:r>
              <a:rPr lang="en-US" sz="1100" dirty="0" err="1" smtClean="0">
                <a:solidFill>
                  <a:schemeClr val="tx1"/>
                </a:solidFill>
                <a:ea typeface="ＭＳ Ｐゴシック" pitchFamily="34" charset="-128"/>
                <a:cs typeface="MS PGothic" pitchFamily="34" charset="-128"/>
              </a:rPr>
              <a:t>Petrobras</a:t>
            </a:r>
            <a:r>
              <a:rPr lang="en-US" sz="1100" dirty="0" smtClean="0">
                <a:solidFill>
                  <a:schemeClr val="tx1"/>
                </a:solidFill>
                <a:ea typeface="ＭＳ Ｐゴシック" pitchFamily="34" charset="-128"/>
                <a:cs typeface="MS PGothic" pitchFamily="34" charset="-128"/>
              </a:rPr>
              <a:t>), BP has moved to deepen its ties with the Brazil NOC, farming into </a:t>
            </a:r>
            <a:r>
              <a:rPr lang="en-US" sz="1100" dirty="0" err="1" smtClean="0">
                <a:solidFill>
                  <a:schemeClr val="tx1"/>
                </a:solidFill>
                <a:ea typeface="ＭＳ Ｐゴシック" pitchFamily="34" charset="-128"/>
                <a:cs typeface="MS PGothic" pitchFamily="34" charset="-128"/>
              </a:rPr>
              <a:t>Petrobras</a:t>
            </a:r>
            <a:r>
              <a:rPr lang="en-US" sz="1100" dirty="0" smtClean="0">
                <a:solidFill>
                  <a:schemeClr val="tx1"/>
                </a:solidFill>
                <a:ea typeface="ＭＳ Ｐゴシック" pitchFamily="34" charset="-128"/>
                <a:cs typeface="MS PGothic" pitchFamily="34" charset="-128"/>
              </a:rPr>
              <a:t> operated licenses in the pre-salt analog basin areas offshore Angola and Namibia.  Subsequent partnering in the Brazil Equatorial Margin suggests a budding deepwater strategic alliance between the two premier deepwater developers, with the prospects of substantial, long term rewards.</a:t>
            </a:r>
          </a:p>
          <a:p>
            <a:pPr marL="234950" lvl="1" indent="-234950" algn="just">
              <a:lnSpc>
                <a:spcPct val="95000"/>
              </a:lnSpc>
              <a:buFont typeface="Arial" charset="0"/>
              <a:buChar char="•"/>
              <a:defRPr/>
            </a:pPr>
            <a:r>
              <a:rPr lang="en-US" sz="1100" b="1" u="sng" dirty="0" smtClean="0">
                <a:solidFill>
                  <a:srgbClr val="C00000"/>
                </a:solidFill>
                <a:cs typeface="MS PGothic" pitchFamily="34" charset="-128"/>
              </a:rPr>
              <a:t>Accelerate development of US Onshore unconventional gas resource</a:t>
            </a:r>
            <a:r>
              <a:rPr lang="en-US" sz="1100" b="1" dirty="0" smtClean="0">
                <a:solidFill>
                  <a:schemeClr val="tx1"/>
                </a:solidFill>
                <a:cs typeface="MS PGothic" pitchFamily="34" charset="-128"/>
              </a:rPr>
              <a:t>:  </a:t>
            </a:r>
            <a:r>
              <a:rPr lang="en-US" sz="1100" dirty="0" smtClean="0">
                <a:solidFill>
                  <a:schemeClr val="tx1"/>
                </a:solidFill>
                <a:cs typeface="MS PGothic" pitchFamily="34" charset="-128"/>
              </a:rPr>
              <a:t>BP received a very competitive price for the Permian Basin and Western Canada conventional gas assets sold to Apache (totaling ~75 </a:t>
            </a:r>
            <a:r>
              <a:rPr lang="en-US" sz="1100" dirty="0" err="1" smtClean="0">
                <a:solidFill>
                  <a:schemeClr val="tx1"/>
                </a:solidFill>
                <a:cs typeface="MS PGothic" pitchFamily="34" charset="-128"/>
              </a:rPr>
              <a:t>mboe</a:t>
            </a:r>
            <a:r>
              <a:rPr lang="en-US" sz="1100" dirty="0" smtClean="0">
                <a:solidFill>
                  <a:schemeClr val="tx1"/>
                </a:solidFill>
                <a:cs typeface="MS PGothic" pitchFamily="34" charset="-128"/>
              </a:rPr>
              <a:t>/d of production and ~340 </a:t>
            </a:r>
            <a:r>
              <a:rPr lang="en-US" sz="1100" dirty="0" err="1" smtClean="0">
                <a:solidFill>
                  <a:schemeClr val="tx1"/>
                </a:solidFill>
                <a:cs typeface="MS PGothic" pitchFamily="34" charset="-128"/>
              </a:rPr>
              <a:t>mmboe</a:t>
            </a:r>
            <a:r>
              <a:rPr lang="en-US" sz="1100" dirty="0" smtClean="0">
                <a:solidFill>
                  <a:schemeClr val="tx1"/>
                </a:solidFill>
                <a:cs typeface="MS PGothic" pitchFamily="34" charset="-128"/>
              </a:rPr>
              <a:t> of reserves, equivalent to ~$24.60/</a:t>
            </a:r>
            <a:r>
              <a:rPr lang="en-US" sz="1100" dirty="0" err="1" smtClean="0">
                <a:solidFill>
                  <a:schemeClr val="tx1"/>
                </a:solidFill>
                <a:cs typeface="MS PGothic" pitchFamily="34" charset="-128"/>
              </a:rPr>
              <a:t>boe</a:t>
            </a:r>
            <a:r>
              <a:rPr lang="en-US" sz="1100" dirty="0" smtClean="0">
                <a:solidFill>
                  <a:schemeClr val="tx1"/>
                </a:solidFill>
                <a:cs typeface="MS PGothic" pitchFamily="34" charset="-128"/>
              </a:rPr>
              <a:t> of reserves in the ground or ~$109,000/flowing </a:t>
            </a:r>
            <a:r>
              <a:rPr lang="en-US" sz="1100" dirty="0" err="1" smtClean="0">
                <a:solidFill>
                  <a:schemeClr val="tx1"/>
                </a:solidFill>
                <a:cs typeface="MS PGothic" pitchFamily="34" charset="-128"/>
              </a:rPr>
              <a:t>boe</a:t>
            </a:r>
            <a:r>
              <a:rPr lang="en-US" sz="1100" dirty="0" smtClean="0">
                <a:solidFill>
                  <a:schemeClr val="tx1"/>
                </a:solidFill>
                <a:cs typeface="MS PGothic" pitchFamily="34" charset="-128"/>
              </a:rPr>
              <a:t> of production).  This is particularly so given what is shaping up to be an extended period of gas price weakness in the North America market.  To make up for lost volumes, BP may look to accelerate production from its ~10 </a:t>
            </a:r>
            <a:r>
              <a:rPr lang="en-US" sz="1100" dirty="0" err="1" smtClean="0">
                <a:solidFill>
                  <a:schemeClr val="tx1"/>
                </a:solidFill>
                <a:cs typeface="MS PGothic" pitchFamily="34" charset="-128"/>
              </a:rPr>
              <a:t>tcf</a:t>
            </a:r>
            <a:r>
              <a:rPr lang="en-US" sz="1100" dirty="0" smtClean="0">
                <a:solidFill>
                  <a:schemeClr val="tx1"/>
                </a:solidFill>
                <a:cs typeface="MS PGothic" pitchFamily="34" charset="-128"/>
              </a:rPr>
              <a:t> of reserves in the Woodford, Fayetteville, Haynesville, and Eagle Ford shale gas plays. </a:t>
            </a:r>
          </a:p>
          <a:p>
            <a:pPr marL="234950" lvl="1" indent="-234950" algn="just">
              <a:lnSpc>
                <a:spcPct val="95000"/>
              </a:lnSpc>
              <a:buFont typeface="Arial" charset="0"/>
              <a:buChar char="•"/>
              <a:defRPr/>
            </a:pPr>
            <a:r>
              <a:rPr lang="en-US" sz="1100" b="1" u="sng" dirty="0" smtClean="0">
                <a:solidFill>
                  <a:srgbClr val="C00000"/>
                </a:solidFill>
                <a:cs typeface="MS PGothic" pitchFamily="34" charset="-128"/>
              </a:rPr>
              <a:t>Accelerate development of BP’s oil sands leases</a:t>
            </a:r>
            <a:r>
              <a:rPr lang="en-US" sz="1100" b="1" dirty="0" smtClean="0">
                <a:solidFill>
                  <a:schemeClr val="tx1"/>
                </a:solidFill>
                <a:cs typeface="MS PGothic" pitchFamily="34" charset="-128"/>
              </a:rPr>
              <a:t>:  </a:t>
            </a:r>
            <a:r>
              <a:rPr lang="en-US" sz="1100" dirty="0" smtClean="0">
                <a:solidFill>
                  <a:schemeClr val="tx1"/>
                </a:solidFill>
                <a:cs typeface="MS PGothic" pitchFamily="34" charset="-128"/>
              </a:rPr>
              <a:t>BP has built up a material oil sands lease portfolio in Western Canada, including 50% </a:t>
            </a:r>
            <a:r>
              <a:rPr lang="en-US" sz="1100" dirty="0" err="1" smtClean="0">
                <a:solidFill>
                  <a:schemeClr val="tx1"/>
                </a:solidFill>
                <a:cs typeface="MS PGothic" pitchFamily="34" charset="-128"/>
              </a:rPr>
              <a:t>w.i</a:t>
            </a:r>
            <a:r>
              <a:rPr lang="en-US" sz="1100" dirty="0" smtClean="0">
                <a:solidFill>
                  <a:schemeClr val="tx1"/>
                </a:solidFill>
                <a:cs typeface="MS PGothic" pitchFamily="34" charset="-128"/>
              </a:rPr>
              <a:t>. in the Sunrise in situ development project (sanctioned in November 2010), a 75% </a:t>
            </a:r>
            <a:r>
              <a:rPr lang="en-US" sz="1100" dirty="0" err="1" smtClean="0">
                <a:solidFill>
                  <a:schemeClr val="tx1"/>
                </a:solidFill>
                <a:cs typeface="MS PGothic" pitchFamily="34" charset="-128"/>
              </a:rPr>
              <a:t>w.i</a:t>
            </a:r>
            <a:r>
              <a:rPr lang="en-US" sz="1100" dirty="0" smtClean="0">
                <a:solidFill>
                  <a:schemeClr val="tx1"/>
                </a:solidFill>
                <a:cs typeface="MS PGothic" pitchFamily="34" charset="-128"/>
              </a:rPr>
              <a:t>. in the Terre de Grace in situ project (secured in March 2010 from Value Creation for ~$900 </a:t>
            </a:r>
            <a:r>
              <a:rPr lang="en-US" sz="1100" dirty="0" err="1" smtClean="0">
                <a:solidFill>
                  <a:schemeClr val="tx1"/>
                </a:solidFill>
                <a:cs typeface="MS PGothic" pitchFamily="34" charset="-128"/>
              </a:rPr>
              <a:t>mn</a:t>
            </a:r>
            <a:r>
              <a:rPr lang="en-US" sz="1100" dirty="0" smtClean="0">
                <a:solidFill>
                  <a:schemeClr val="tx1"/>
                </a:solidFill>
                <a:cs typeface="MS PGothic" pitchFamily="34" charset="-128"/>
              </a:rPr>
              <a:t>), and 50% </a:t>
            </a:r>
            <a:r>
              <a:rPr lang="en-US" sz="1100" dirty="0" err="1" smtClean="0">
                <a:solidFill>
                  <a:schemeClr val="tx1"/>
                </a:solidFill>
                <a:cs typeface="MS PGothic" pitchFamily="34" charset="-128"/>
              </a:rPr>
              <a:t>w.i</a:t>
            </a:r>
            <a:r>
              <a:rPr lang="en-US" sz="1100" dirty="0" smtClean="0">
                <a:solidFill>
                  <a:schemeClr val="tx1"/>
                </a:solidFill>
                <a:cs typeface="MS PGothic" pitchFamily="34" charset="-128"/>
              </a:rPr>
              <a:t>. in the Kirby in situ oil sands leases (with the other 50% divested to Devon in March 2010).  Full development of these projects could represent 500-600 </a:t>
            </a:r>
            <a:r>
              <a:rPr lang="en-US" sz="1100" dirty="0" err="1" smtClean="0">
                <a:solidFill>
                  <a:schemeClr val="tx1"/>
                </a:solidFill>
                <a:cs typeface="MS PGothic" pitchFamily="34" charset="-128"/>
              </a:rPr>
              <a:t>mbo</a:t>
            </a:r>
            <a:r>
              <a:rPr lang="en-US" sz="1100" dirty="0" smtClean="0">
                <a:solidFill>
                  <a:schemeClr val="tx1"/>
                </a:solidFill>
                <a:cs typeface="MS PGothic" pitchFamily="34" charset="-128"/>
              </a:rPr>
              <a:t>/d of stable, long-life oil production, complementing the “Giant Oil Fields” growth platform and providing a portfolio buffer against the steep decline production profiles associated with deepwater developments.</a:t>
            </a:r>
          </a:p>
          <a:p>
            <a:pPr marL="234950" lvl="1" indent="-234950" algn="just">
              <a:lnSpc>
                <a:spcPct val="95000"/>
              </a:lnSpc>
              <a:buClr>
                <a:schemeClr val="tx2"/>
              </a:buClr>
              <a:buFont typeface="Wingdings" pitchFamily="2" charset="2"/>
              <a:buChar char="§"/>
              <a:defRPr/>
            </a:pPr>
            <a:endParaRPr lang="en-US" sz="1100" dirty="0">
              <a:solidFill>
                <a:schemeClr val="tx1"/>
              </a:solidFill>
              <a:ea typeface="ＭＳ Ｐゴシック" pitchFamily="34" charset="-128"/>
            </a:endParaRPr>
          </a:p>
        </p:txBody>
      </p:sp>
      <p:sp>
        <p:nvSpPr>
          <p:cNvPr id="43011" name="Title 2"/>
          <p:cNvSpPr>
            <a:spLocks noGrp="1"/>
          </p:cNvSpPr>
          <p:nvPr>
            <p:ph type="title"/>
          </p:nvPr>
        </p:nvSpPr>
        <p:spPr bwMode="auto">
          <a:xfrm>
            <a:off x="457200" y="0"/>
            <a:ext cx="8229600" cy="733425"/>
          </a:xfrm>
          <a:noFill/>
          <a:ln>
            <a:miter lim="800000"/>
            <a:headEnd/>
            <a:tailEnd/>
          </a:ln>
        </p:spPr>
        <p:txBody>
          <a:bodyPr vert="horz" wrap="square" lIns="91440" tIns="45720" rIns="91440" bIns="45720" numCol="1" compatLnSpc="1">
            <a:prstTxWarp prst="textNoShape">
              <a:avLst/>
            </a:prstTxWarp>
          </a:bodyPr>
          <a:lstStyle/>
          <a:p>
            <a:r>
              <a:rPr lang="en-US" smtClean="0"/>
              <a:t>PFC-Identified Challenges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7"/>
          <p:cNvGrpSpPr>
            <a:grpSpLocks/>
          </p:cNvGrpSpPr>
          <p:nvPr/>
        </p:nvGrpSpPr>
        <p:grpSpPr bwMode="auto">
          <a:xfrm>
            <a:off x="4775200" y="2838450"/>
            <a:ext cx="4110038" cy="842963"/>
            <a:chOff x="5603600" y="2682248"/>
            <a:chExt cx="2379637" cy="952583"/>
          </a:xfrm>
        </p:grpSpPr>
        <p:sp>
          <p:nvSpPr>
            <p:cNvPr id="132" name="Rectangle 568"/>
            <p:cNvSpPr>
              <a:spLocks noChangeArrowheads="1"/>
            </p:cNvSpPr>
            <p:nvPr/>
          </p:nvSpPr>
          <p:spPr bwMode="auto">
            <a:xfrm>
              <a:off x="5606358" y="2682248"/>
              <a:ext cx="397985" cy="428752"/>
            </a:xfrm>
            <a:prstGeom prst="rect">
              <a:avLst/>
            </a:prstGeom>
            <a:solidFill>
              <a:schemeClr val="bg2">
                <a:lumMod val="75000"/>
              </a:schemeClr>
            </a:solidFill>
            <a:ln w="9525" algn="ctr">
              <a:solidFill>
                <a:srgbClr val="465A6A"/>
              </a:solidFill>
              <a:miter lim="800000"/>
              <a:headEnd/>
              <a:tailEnd/>
            </a:ln>
            <a:effectLst/>
          </p:spPr>
          <p:txBody>
            <a:bodyPr lIns="9144" tIns="9144" rIns="9144" bIns="9144" anchor="ctr"/>
            <a:lstStyle/>
            <a:p>
              <a:pPr algn="ctr">
                <a:defRPr/>
              </a:pPr>
              <a:r>
                <a:rPr lang="en-US" sz="800" b="1" dirty="0">
                  <a:latin typeface="+mj-lt"/>
                  <a:ea typeface="ＭＳ Ｐゴシック" pitchFamily="34" charset="-128"/>
                  <a:cs typeface="Arial" charset="0"/>
                </a:rPr>
                <a:t>EOR &amp; Recovery</a:t>
              </a:r>
            </a:p>
          </p:txBody>
        </p:sp>
        <p:sp>
          <p:nvSpPr>
            <p:cNvPr id="133" name="Rectangle 568"/>
            <p:cNvSpPr>
              <a:spLocks noChangeArrowheads="1"/>
            </p:cNvSpPr>
            <p:nvPr/>
          </p:nvSpPr>
          <p:spPr bwMode="auto">
            <a:xfrm>
              <a:off x="6004342" y="2682248"/>
              <a:ext cx="397066" cy="428752"/>
            </a:xfrm>
            <a:prstGeom prst="rect">
              <a:avLst/>
            </a:prstGeom>
            <a:solidFill>
              <a:schemeClr val="bg2">
                <a:lumMod val="75000"/>
              </a:schemeClr>
            </a:solidFill>
            <a:ln w="9525" algn="ctr">
              <a:solidFill>
                <a:srgbClr val="465A6A"/>
              </a:solidFill>
              <a:miter lim="800000"/>
              <a:headEnd/>
              <a:tailEnd/>
            </a:ln>
            <a:effectLst/>
          </p:spPr>
          <p:txBody>
            <a:bodyPr lIns="9144" tIns="9144" rIns="9144" bIns="9144" anchor="ctr"/>
            <a:lstStyle/>
            <a:p>
              <a:pPr algn="ctr">
                <a:defRPr/>
              </a:pPr>
              <a:r>
                <a:rPr lang="en-US" sz="800" b="1" dirty="0">
                  <a:latin typeface="+mj-lt"/>
                  <a:ea typeface="ＭＳ Ｐゴシック" pitchFamily="34" charset="-128"/>
                  <a:cs typeface="Arial" charset="0"/>
                </a:rPr>
                <a:t>Offshore</a:t>
              </a:r>
            </a:p>
          </p:txBody>
        </p:sp>
        <p:sp>
          <p:nvSpPr>
            <p:cNvPr id="134" name="Rectangle 568"/>
            <p:cNvSpPr>
              <a:spLocks noChangeArrowheads="1"/>
            </p:cNvSpPr>
            <p:nvPr/>
          </p:nvSpPr>
          <p:spPr bwMode="auto">
            <a:xfrm>
              <a:off x="6401408" y="2682248"/>
              <a:ext cx="397985" cy="428752"/>
            </a:xfrm>
            <a:prstGeom prst="rect">
              <a:avLst/>
            </a:prstGeom>
            <a:solidFill>
              <a:schemeClr val="bg2">
                <a:lumMod val="75000"/>
              </a:schemeClr>
            </a:solidFill>
            <a:ln w="9525" algn="ctr">
              <a:solidFill>
                <a:srgbClr val="465A6A"/>
              </a:solidFill>
              <a:miter lim="800000"/>
              <a:headEnd/>
              <a:tailEnd/>
            </a:ln>
            <a:effectLst/>
          </p:spPr>
          <p:txBody>
            <a:bodyPr lIns="9144" tIns="9144" rIns="9144" bIns="9144" anchor="ctr"/>
            <a:lstStyle/>
            <a:p>
              <a:pPr algn="ctr">
                <a:defRPr/>
              </a:pPr>
              <a:r>
                <a:rPr lang="en-US" sz="800" b="1" dirty="0">
                  <a:latin typeface="+mj-lt"/>
                  <a:ea typeface="ＭＳ Ｐゴシック" pitchFamily="34" charset="-128"/>
                  <a:cs typeface="Arial" charset="0"/>
                </a:rPr>
                <a:t>Heavy Oil</a:t>
              </a:r>
            </a:p>
          </p:txBody>
        </p:sp>
        <p:sp>
          <p:nvSpPr>
            <p:cNvPr id="135" name="Rectangle 568"/>
            <p:cNvSpPr>
              <a:spLocks noChangeArrowheads="1"/>
            </p:cNvSpPr>
            <p:nvPr/>
          </p:nvSpPr>
          <p:spPr bwMode="auto">
            <a:xfrm>
              <a:off x="6799393" y="2682248"/>
              <a:ext cx="397985" cy="428752"/>
            </a:xfrm>
            <a:prstGeom prst="rect">
              <a:avLst/>
            </a:prstGeom>
            <a:solidFill>
              <a:schemeClr val="bg2">
                <a:lumMod val="75000"/>
              </a:schemeClr>
            </a:solidFill>
            <a:ln w="9525" algn="ctr">
              <a:solidFill>
                <a:srgbClr val="465A6A"/>
              </a:solidFill>
              <a:miter lim="800000"/>
              <a:headEnd/>
              <a:tailEnd/>
            </a:ln>
            <a:effectLst/>
          </p:spPr>
          <p:txBody>
            <a:bodyPr lIns="9144" tIns="9144" rIns="9144" bIns="9144" anchor="ctr"/>
            <a:lstStyle/>
            <a:p>
              <a:pPr algn="ctr">
                <a:defRPr/>
              </a:pPr>
              <a:r>
                <a:rPr lang="en-US" sz="800" b="1" dirty="0" err="1">
                  <a:latin typeface="+mj-lt"/>
                  <a:ea typeface="ＭＳ Ｐゴシック" pitchFamily="34" charset="-128"/>
                  <a:cs typeface="Arial" charset="0"/>
                </a:rPr>
                <a:t>Unconven-tionals</a:t>
              </a:r>
              <a:endParaRPr lang="en-US" sz="800" b="1" dirty="0">
                <a:latin typeface="+mj-lt"/>
                <a:ea typeface="ＭＳ Ｐゴシック" pitchFamily="34" charset="-128"/>
                <a:cs typeface="Arial" charset="0"/>
              </a:endParaRPr>
            </a:p>
          </p:txBody>
        </p:sp>
        <p:sp>
          <p:nvSpPr>
            <p:cNvPr id="136" name="Rectangle 568"/>
            <p:cNvSpPr>
              <a:spLocks noChangeArrowheads="1"/>
            </p:cNvSpPr>
            <p:nvPr/>
          </p:nvSpPr>
          <p:spPr bwMode="auto">
            <a:xfrm>
              <a:off x="7193701" y="2682248"/>
              <a:ext cx="397066" cy="428752"/>
            </a:xfrm>
            <a:prstGeom prst="rect">
              <a:avLst/>
            </a:prstGeom>
            <a:solidFill>
              <a:schemeClr val="bg2">
                <a:lumMod val="75000"/>
              </a:schemeClr>
            </a:solidFill>
            <a:ln w="9525" algn="ctr">
              <a:solidFill>
                <a:srgbClr val="465A6A"/>
              </a:solidFill>
              <a:miter lim="800000"/>
              <a:headEnd/>
              <a:tailEnd/>
            </a:ln>
            <a:effectLst/>
          </p:spPr>
          <p:txBody>
            <a:bodyPr lIns="9144" tIns="9144" rIns="9144" bIns="9144" anchor="ctr"/>
            <a:lstStyle/>
            <a:p>
              <a:pPr algn="ctr">
                <a:defRPr/>
              </a:pPr>
              <a:r>
                <a:rPr lang="en-US" sz="800" b="1" dirty="0">
                  <a:latin typeface="+mj-lt"/>
                  <a:ea typeface="ＭＳ Ｐゴシック" pitchFamily="34" charset="-128"/>
                  <a:cs typeface="Arial" charset="0"/>
                </a:rPr>
                <a:t>Oil Sands</a:t>
              </a:r>
            </a:p>
          </p:txBody>
        </p:sp>
        <p:sp>
          <p:nvSpPr>
            <p:cNvPr id="137" name="Rectangle 568"/>
            <p:cNvSpPr>
              <a:spLocks noChangeArrowheads="1"/>
            </p:cNvSpPr>
            <p:nvPr/>
          </p:nvSpPr>
          <p:spPr bwMode="auto">
            <a:xfrm>
              <a:off x="7583414" y="2682248"/>
              <a:ext cx="398904" cy="428752"/>
            </a:xfrm>
            <a:prstGeom prst="rect">
              <a:avLst/>
            </a:prstGeom>
            <a:solidFill>
              <a:schemeClr val="bg2">
                <a:lumMod val="75000"/>
              </a:schemeClr>
            </a:solidFill>
            <a:ln w="9525" algn="ctr">
              <a:solidFill>
                <a:srgbClr val="465A6A"/>
              </a:solidFill>
              <a:miter lim="800000"/>
              <a:headEnd/>
              <a:tailEnd/>
            </a:ln>
            <a:effectLst/>
          </p:spPr>
          <p:txBody>
            <a:bodyPr lIns="9144" tIns="9144" rIns="9144" bIns="9144" anchor="ctr"/>
            <a:lstStyle/>
            <a:p>
              <a:pPr algn="ctr">
                <a:defRPr/>
              </a:pPr>
              <a:r>
                <a:rPr lang="en-US" sz="800" b="1" dirty="0">
                  <a:latin typeface="+mj-lt"/>
                  <a:ea typeface="ＭＳ Ｐゴシック" pitchFamily="34" charset="-128"/>
                  <a:cs typeface="Arial" charset="0"/>
                </a:rPr>
                <a:t>Other</a:t>
              </a:r>
            </a:p>
          </p:txBody>
        </p:sp>
        <p:sp>
          <p:nvSpPr>
            <p:cNvPr id="84005" name="Rectangle 40"/>
            <p:cNvSpPr>
              <a:spLocks noChangeArrowheads="1"/>
            </p:cNvSpPr>
            <p:nvPr/>
          </p:nvSpPr>
          <p:spPr bwMode="auto">
            <a:xfrm>
              <a:off x="6004878" y="3111500"/>
              <a:ext cx="396875" cy="503237"/>
            </a:xfrm>
            <a:prstGeom prst="rect">
              <a:avLst/>
            </a:prstGeom>
            <a:solidFill>
              <a:schemeClr val="bg1"/>
            </a:solidFill>
            <a:ln w="12700" algn="ctr">
              <a:solidFill>
                <a:schemeClr val="tx1"/>
              </a:solidFill>
              <a:miter lim="800000"/>
              <a:headEnd/>
              <a:tailEnd/>
            </a:ln>
          </p:spPr>
          <p:txBody>
            <a:bodyPr anchor="ctr"/>
            <a:lstStyle/>
            <a:p>
              <a:pPr>
                <a:spcBef>
                  <a:spcPct val="20000"/>
                </a:spcBef>
                <a:spcAft>
                  <a:spcPct val="20000"/>
                </a:spcAft>
              </a:pPr>
              <a:endParaRPr lang="en-US" sz="900" b="1"/>
            </a:p>
          </p:txBody>
        </p:sp>
        <p:sp>
          <p:nvSpPr>
            <p:cNvPr id="84006" name="Rectangle 40"/>
            <p:cNvSpPr>
              <a:spLocks noChangeArrowheads="1"/>
            </p:cNvSpPr>
            <p:nvPr/>
          </p:nvSpPr>
          <p:spPr bwMode="auto">
            <a:xfrm>
              <a:off x="7586362" y="3111500"/>
              <a:ext cx="396875" cy="503237"/>
            </a:xfrm>
            <a:prstGeom prst="rect">
              <a:avLst/>
            </a:prstGeom>
            <a:solidFill>
              <a:schemeClr val="bg1"/>
            </a:solidFill>
            <a:ln w="12700" algn="ctr">
              <a:solidFill>
                <a:schemeClr val="tx1"/>
              </a:solidFill>
              <a:miter lim="800000"/>
              <a:headEnd/>
              <a:tailEnd/>
            </a:ln>
          </p:spPr>
          <p:txBody>
            <a:bodyPr anchor="ctr"/>
            <a:lstStyle/>
            <a:p>
              <a:pPr>
                <a:spcBef>
                  <a:spcPct val="20000"/>
                </a:spcBef>
                <a:spcAft>
                  <a:spcPct val="20000"/>
                </a:spcAft>
              </a:pPr>
              <a:endParaRPr lang="en-US" sz="900" b="1"/>
            </a:p>
          </p:txBody>
        </p:sp>
        <p:sp>
          <p:nvSpPr>
            <p:cNvPr id="84007" name="Rectangle 40"/>
            <p:cNvSpPr>
              <a:spLocks noChangeArrowheads="1"/>
            </p:cNvSpPr>
            <p:nvPr/>
          </p:nvSpPr>
          <p:spPr bwMode="auto">
            <a:xfrm>
              <a:off x="7187899" y="3111500"/>
              <a:ext cx="398463" cy="503237"/>
            </a:xfrm>
            <a:prstGeom prst="rect">
              <a:avLst/>
            </a:prstGeom>
            <a:solidFill>
              <a:schemeClr val="bg1"/>
            </a:solidFill>
            <a:ln w="12700" algn="ctr">
              <a:solidFill>
                <a:schemeClr val="tx1"/>
              </a:solidFill>
              <a:miter lim="800000"/>
              <a:headEnd/>
              <a:tailEnd/>
            </a:ln>
          </p:spPr>
          <p:txBody>
            <a:bodyPr anchor="ctr"/>
            <a:lstStyle/>
            <a:p>
              <a:pPr>
                <a:spcBef>
                  <a:spcPct val="20000"/>
                </a:spcBef>
                <a:spcAft>
                  <a:spcPct val="20000"/>
                </a:spcAft>
              </a:pPr>
              <a:endParaRPr lang="en-US" sz="900" b="1"/>
            </a:p>
          </p:txBody>
        </p:sp>
        <p:sp>
          <p:nvSpPr>
            <p:cNvPr id="84008" name="Rectangle 40"/>
            <p:cNvSpPr>
              <a:spLocks noChangeArrowheads="1"/>
            </p:cNvSpPr>
            <p:nvPr/>
          </p:nvSpPr>
          <p:spPr bwMode="auto">
            <a:xfrm>
              <a:off x="6796539" y="3111500"/>
              <a:ext cx="396875" cy="503237"/>
            </a:xfrm>
            <a:prstGeom prst="rect">
              <a:avLst/>
            </a:prstGeom>
            <a:solidFill>
              <a:schemeClr val="bg1"/>
            </a:solidFill>
            <a:ln w="12700" algn="ctr">
              <a:solidFill>
                <a:schemeClr val="tx1"/>
              </a:solidFill>
              <a:miter lim="800000"/>
              <a:headEnd/>
              <a:tailEnd/>
            </a:ln>
          </p:spPr>
          <p:txBody>
            <a:bodyPr anchor="ctr"/>
            <a:lstStyle/>
            <a:p>
              <a:pPr>
                <a:spcBef>
                  <a:spcPct val="20000"/>
                </a:spcBef>
                <a:spcAft>
                  <a:spcPct val="20000"/>
                </a:spcAft>
              </a:pPr>
              <a:endParaRPr lang="en-US" sz="900" b="1"/>
            </a:p>
          </p:txBody>
        </p:sp>
        <p:sp>
          <p:nvSpPr>
            <p:cNvPr id="84009" name="Rectangle 40"/>
            <p:cNvSpPr>
              <a:spLocks noChangeArrowheads="1"/>
            </p:cNvSpPr>
            <p:nvPr/>
          </p:nvSpPr>
          <p:spPr bwMode="auto">
            <a:xfrm>
              <a:off x="6400165" y="3111501"/>
              <a:ext cx="398463" cy="503237"/>
            </a:xfrm>
            <a:prstGeom prst="rect">
              <a:avLst/>
            </a:prstGeom>
            <a:solidFill>
              <a:schemeClr val="bg1"/>
            </a:solidFill>
            <a:ln w="12700" algn="ctr">
              <a:solidFill>
                <a:schemeClr val="tx1"/>
              </a:solidFill>
              <a:miter lim="800000"/>
              <a:headEnd/>
              <a:tailEnd/>
            </a:ln>
          </p:spPr>
          <p:txBody>
            <a:bodyPr anchor="ctr"/>
            <a:lstStyle/>
            <a:p>
              <a:pPr>
                <a:spcBef>
                  <a:spcPct val="20000"/>
                </a:spcBef>
                <a:spcAft>
                  <a:spcPct val="20000"/>
                </a:spcAft>
              </a:pPr>
              <a:endParaRPr lang="en-US" sz="900" b="1"/>
            </a:p>
          </p:txBody>
        </p:sp>
        <p:sp>
          <p:nvSpPr>
            <p:cNvPr id="84010" name="Rectangle 40"/>
            <p:cNvSpPr>
              <a:spLocks noChangeArrowheads="1"/>
            </p:cNvSpPr>
            <p:nvPr/>
          </p:nvSpPr>
          <p:spPr bwMode="auto">
            <a:xfrm>
              <a:off x="5606415" y="3111500"/>
              <a:ext cx="398463" cy="503237"/>
            </a:xfrm>
            <a:prstGeom prst="rect">
              <a:avLst/>
            </a:prstGeom>
            <a:solidFill>
              <a:schemeClr val="bg1"/>
            </a:solidFill>
            <a:ln w="12700" algn="ctr">
              <a:solidFill>
                <a:schemeClr val="tx1"/>
              </a:solidFill>
              <a:miter lim="800000"/>
              <a:headEnd/>
              <a:tailEnd/>
            </a:ln>
          </p:spPr>
          <p:txBody>
            <a:bodyPr anchor="ctr"/>
            <a:lstStyle/>
            <a:p>
              <a:pPr>
                <a:spcBef>
                  <a:spcPct val="20000"/>
                </a:spcBef>
                <a:spcAft>
                  <a:spcPct val="20000"/>
                </a:spcAft>
              </a:pPr>
              <a:endParaRPr lang="en-US" sz="900" b="1"/>
            </a:p>
          </p:txBody>
        </p:sp>
        <p:sp>
          <p:nvSpPr>
            <p:cNvPr id="84011" name="Text Box 99"/>
            <p:cNvSpPr txBox="1">
              <a:spLocks noChangeArrowheads="1"/>
            </p:cNvSpPr>
            <p:nvPr/>
          </p:nvSpPr>
          <p:spPr bwMode="auto">
            <a:xfrm>
              <a:off x="6798628" y="3124420"/>
              <a:ext cx="39687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rIns="0" anchor="ctr"/>
            <a:lstStyle>
              <a:lvl1pPr eaLnBrk="0" hangingPunct="0">
                <a:defRPr sz="2400">
                  <a:solidFill>
                    <a:schemeClr val="tx1"/>
                  </a:solidFill>
                  <a:latin typeface="Arial Narrow" pitchFamily="34" charset="0"/>
                  <a:ea typeface="ＭＳ Ｐゴシック"/>
                  <a:cs typeface="ＭＳ Ｐゴシック"/>
                </a:defRPr>
              </a:lvl1pPr>
              <a:lvl2pPr marL="742950" indent="-285750" eaLnBrk="0" hangingPunct="0">
                <a:defRPr sz="2400">
                  <a:solidFill>
                    <a:schemeClr val="tx1"/>
                  </a:solidFill>
                  <a:latin typeface="Arial Narrow" pitchFamily="34" charset="0"/>
                  <a:ea typeface="ＭＳ Ｐゴシック"/>
                  <a:cs typeface="ＭＳ Ｐゴシック"/>
                </a:defRPr>
              </a:lvl2pPr>
              <a:lvl3pPr marL="1143000" indent="-228600" eaLnBrk="0" hangingPunct="0">
                <a:defRPr sz="2400">
                  <a:solidFill>
                    <a:schemeClr val="tx1"/>
                  </a:solidFill>
                  <a:latin typeface="Arial Narrow" pitchFamily="34" charset="0"/>
                  <a:ea typeface="ＭＳ Ｐゴシック"/>
                  <a:cs typeface="ＭＳ Ｐゴシック"/>
                </a:defRPr>
              </a:lvl3pPr>
              <a:lvl4pPr marL="1600200" indent="-228600" eaLnBrk="0" hangingPunct="0">
                <a:defRPr sz="2400">
                  <a:solidFill>
                    <a:schemeClr val="tx1"/>
                  </a:solidFill>
                  <a:latin typeface="Arial Narrow" pitchFamily="34" charset="0"/>
                  <a:ea typeface="ＭＳ Ｐゴシック"/>
                  <a:cs typeface="ＭＳ Ｐゴシック"/>
                </a:defRPr>
              </a:lvl4pPr>
              <a:lvl5pPr marL="2057400" indent="-228600" eaLnBrk="0" hangingPunct="0">
                <a:defRPr sz="2400">
                  <a:solidFill>
                    <a:schemeClr val="tx1"/>
                  </a:solidFill>
                  <a:latin typeface="Arial Narrow" pitchFamily="34" charset="0"/>
                  <a:ea typeface="ＭＳ Ｐゴシック"/>
                  <a:cs typeface="ＭＳ Ｐゴシック"/>
                </a:defRPr>
              </a:lvl5pPr>
              <a:lvl6pPr marL="25146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6pPr>
              <a:lvl7pPr marL="29718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7pPr>
              <a:lvl8pPr marL="34290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8pPr>
              <a:lvl9pPr marL="38862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9pPr>
            </a:lstStyle>
            <a:p>
              <a:pPr algn="ctr" eaLnBrk="1" hangingPunct="1">
                <a:spcBef>
                  <a:spcPct val="50000"/>
                </a:spcBef>
              </a:pPr>
              <a:r>
                <a:rPr lang="en-US" b="1">
                  <a:latin typeface="Calibri" pitchFamily="34" charset="0"/>
                  <a:sym typeface="Wingdings" pitchFamily="2" charset="2"/>
                </a:rPr>
                <a:t></a:t>
              </a:r>
            </a:p>
          </p:txBody>
        </p:sp>
        <p:sp>
          <p:nvSpPr>
            <p:cNvPr id="84012" name="Text Box 99"/>
            <p:cNvSpPr txBox="1">
              <a:spLocks noChangeArrowheads="1"/>
            </p:cNvSpPr>
            <p:nvPr/>
          </p:nvSpPr>
          <p:spPr bwMode="auto">
            <a:xfrm>
              <a:off x="5603600" y="3128008"/>
              <a:ext cx="39687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rIns="0" anchor="ctr"/>
            <a:lstStyle>
              <a:lvl1pPr eaLnBrk="0" hangingPunct="0">
                <a:defRPr sz="2400">
                  <a:solidFill>
                    <a:schemeClr val="tx1"/>
                  </a:solidFill>
                  <a:latin typeface="Arial Narrow" pitchFamily="34" charset="0"/>
                  <a:ea typeface="ＭＳ Ｐゴシック"/>
                  <a:cs typeface="ＭＳ Ｐゴシック"/>
                </a:defRPr>
              </a:lvl1pPr>
              <a:lvl2pPr marL="742950" indent="-285750" eaLnBrk="0" hangingPunct="0">
                <a:defRPr sz="2400">
                  <a:solidFill>
                    <a:schemeClr val="tx1"/>
                  </a:solidFill>
                  <a:latin typeface="Arial Narrow" pitchFamily="34" charset="0"/>
                  <a:ea typeface="ＭＳ Ｐゴシック"/>
                  <a:cs typeface="ＭＳ Ｐゴシック"/>
                </a:defRPr>
              </a:lvl2pPr>
              <a:lvl3pPr marL="1143000" indent="-228600" eaLnBrk="0" hangingPunct="0">
                <a:defRPr sz="2400">
                  <a:solidFill>
                    <a:schemeClr val="tx1"/>
                  </a:solidFill>
                  <a:latin typeface="Arial Narrow" pitchFamily="34" charset="0"/>
                  <a:ea typeface="ＭＳ Ｐゴシック"/>
                  <a:cs typeface="ＭＳ Ｐゴシック"/>
                </a:defRPr>
              </a:lvl3pPr>
              <a:lvl4pPr marL="1600200" indent="-228600" eaLnBrk="0" hangingPunct="0">
                <a:defRPr sz="2400">
                  <a:solidFill>
                    <a:schemeClr val="tx1"/>
                  </a:solidFill>
                  <a:latin typeface="Arial Narrow" pitchFamily="34" charset="0"/>
                  <a:ea typeface="ＭＳ Ｐゴシック"/>
                  <a:cs typeface="ＭＳ Ｐゴシック"/>
                </a:defRPr>
              </a:lvl4pPr>
              <a:lvl5pPr marL="2057400" indent="-228600" eaLnBrk="0" hangingPunct="0">
                <a:defRPr sz="2400">
                  <a:solidFill>
                    <a:schemeClr val="tx1"/>
                  </a:solidFill>
                  <a:latin typeface="Arial Narrow" pitchFamily="34" charset="0"/>
                  <a:ea typeface="ＭＳ Ｐゴシック"/>
                  <a:cs typeface="ＭＳ Ｐゴシック"/>
                </a:defRPr>
              </a:lvl5pPr>
              <a:lvl6pPr marL="25146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6pPr>
              <a:lvl7pPr marL="29718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7pPr>
              <a:lvl8pPr marL="34290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8pPr>
              <a:lvl9pPr marL="38862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9pPr>
            </a:lstStyle>
            <a:p>
              <a:pPr algn="ctr" eaLnBrk="1" hangingPunct="1">
                <a:spcBef>
                  <a:spcPct val="50000"/>
                </a:spcBef>
              </a:pPr>
              <a:r>
                <a:rPr lang="en-US" b="1">
                  <a:latin typeface="Calibri" pitchFamily="34" charset="0"/>
                  <a:sym typeface="Wingdings" pitchFamily="2" charset="2"/>
                </a:rPr>
                <a:t></a:t>
              </a:r>
            </a:p>
          </p:txBody>
        </p:sp>
        <p:sp>
          <p:nvSpPr>
            <p:cNvPr id="84013" name="Text Box 99"/>
            <p:cNvSpPr txBox="1">
              <a:spLocks noChangeArrowheads="1"/>
            </p:cNvSpPr>
            <p:nvPr/>
          </p:nvSpPr>
          <p:spPr bwMode="auto">
            <a:xfrm>
              <a:off x="7206615" y="3131593"/>
              <a:ext cx="395288"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rIns="0" anchor="ctr"/>
            <a:lstStyle>
              <a:lvl1pPr eaLnBrk="0" hangingPunct="0">
                <a:defRPr sz="2400">
                  <a:solidFill>
                    <a:schemeClr val="tx1"/>
                  </a:solidFill>
                  <a:latin typeface="Arial Narrow" pitchFamily="34" charset="0"/>
                  <a:ea typeface="ＭＳ Ｐゴシック"/>
                  <a:cs typeface="ＭＳ Ｐゴシック"/>
                </a:defRPr>
              </a:lvl1pPr>
              <a:lvl2pPr marL="742950" indent="-285750" eaLnBrk="0" hangingPunct="0">
                <a:defRPr sz="2400">
                  <a:solidFill>
                    <a:schemeClr val="tx1"/>
                  </a:solidFill>
                  <a:latin typeface="Arial Narrow" pitchFamily="34" charset="0"/>
                  <a:ea typeface="ＭＳ Ｐゴシック"/>
                  <a:cs typeface="ＭＳ Ｐゴシック"/>
                </a:defRPr>
              </a:lvl2pPr>
              <a:lvl3pPr marL="1143000" indent="-228600" eaLnBrk="0" hangingPunct="0">
                <a:defRPr sz="2400">
                  <a:solidFill>
                    <a:schemeClr val="tx1"/>
                  </a:solidFill>
                  <a:latin typeface="Arial Narrow" pitchFamily="34" charset="0"/>
                  <a:ea typeface="ＭＳ Ｐゴシック"/>
                  <a:cs typeface="ＭＳ Ｐゴシック"/>
                </a:defRPr>
              </a:lvl3pPr>
              <a:lvl4pPr marL="1600200" indent="-228600" eaLnBrk="0" hangingPunct="0">
                <a:defRPr sz="2400">
                  <a:solidFill>
                    <a:schemeClr val="tx1"/>
                  </a:solidFill>
                  <a:latin typeface="Arial Narrow" pitchFamily="34" charset="0"/>
                  <a:ea typeface="ＭＳ Ｐゴシック"/>
                  <a:cs typeface="ＭＳ Ｐゴシック"/>
                </a:defRPr>
              </a:lvl4pPr>
              <a:lvl5pPr marL="2057400" indent="-228600" eaLnBrk="0" hangingPunct="0">
                <a:defRPr sz="2400">
                  <a:solidFill>
                    <a:schemeClr val="tx1"/>
                  </a:solidFill>
                  <a:latin typeface="Arial Narrow" pitchFamily="34" charset="0"/>
                  <a:ea typeface="ＭＳ Ｐゴシック"/>
                  <a:cs typeface="ＭＳ Ｐゴシック"/>
                </a:defRPr>
              </a:lvl5pPr>
              <a:lvl6pPr marL="25146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6pPr>
              <a:lvl7pPr marL="29718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7pPr>
              <a:lvl8pPr marL="34290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8pPr>
              <a:lvl9pPr marL="38862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9pPr>
            </a:lstStyle>
            <a:p>
              <a:pPr algn="ctr" eaLnBrk="1" hangingPunct="1">
                <a:spcBef>
                  <a:spcPct val="50000"/>
                </a:spcBef>
              </a:pPr>
              <a:r>
                <a:rPr lang="en-US" b="1">
                  <a:latin typeface="Calibri" pitchFamily="34" charset="0"/>
                  <a:sym typeface="Wingdings" pitchFamily="2" charset="2"/>
                </a:rPr>
                <a:t></a:t>
              </a:r>
            </a:p>
          </p:txBody>
        </p:sp>
      </p:grpSp>
      <p:sp>
        <p:nvSpPr>
          <p:cNvPr id="83971" name="Title 1"/>
          <p:cNvSpPr>
            <a:spLocks noGrp="1"/>
          </p:cNvSpPr>
          <p:nvPr>
            <p:ph type="title"/>
          </p:nvPr>
        </p:nvSpPr>
        <p:spPr bwMode="auto">
          <a:xfrm>
            <a:off x="457200" y="0"/>
            <a:ext cx="8229600" cy="733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smtClean="0">
                <a:ea typeface="ＭＳ Ｐゴシック"/>
              </a:rPr>
              <a:t>ConocoPhillips:  Company Overview</a:t>
            </a:r>
          </a:p>
        </p:txBody>
      </p:sp>
      <p:sp>
        <p:nvSpPr>
          <p:cNvPr id="83972" name="Rectangle 4"/>
          <p:cNvSpPr>
            <a:spLocks noChangeArrowheads="1"/>
          </p:cNvSpPr>
          <p:nvPr/>
        </p:nvSpPr>
        <p:spPr bwMode="auto">
          <a:xfrm>
            <a:off x="4781550" y="963613"/>
            <a:ext cx="4122738" cy="247650"/>
          </a:xfrm>
          <a:prstGeom prst="rect">
            <a:avLst/>
          </a:prstGeom>
          <a:solidFill>
            <a:srgbClr val="095C99"/>
          </a:solidFill>
          <a:ln w="9525" algn="ctr">
            <a:solidFill>
              <a:srgbClr val="095C99"/>
            </a:solidFill>
            <a:miter lim="800000"/>
            <a:headEnd/>
            <a:tailEnd/>
          </a:ln>
        </p:spPr>
        <p:txBody>
          <a:bodyPr anchor="ctr"/>
          <a:lstStyle/>
          <a:p>
            <a:pPr algn="ctr"/>
            <a:r>
              <a:rPr lang="en-US" sz="1200" b="1">
                <a:solidFill>
                  <a:srgbClr val="FFFFFF"/>
                </a:solidFill>
              </a:rPr>
              <a:t>Company Overview</a:t>
            </a:r>
          </a:p>
        </p:txBody>
      </p:sp>
      <p:sp>
        <p:nvSpPr>
          <p:cNvPr id="8" name="Rectangle 5"/>
          <p:cNvSpPr>
            <a:spLocks noChangeArrowheads="1"/>
          </p:cNvSpPr>
          <p:nvPr/>
        </p:nvSpPr>
        <p:spPr bwMode="auto">
          <a:xfrm>
            <a:off x="4781550" y="1220788"/>
            <a:ext cx="2332038" cy="1152525"/>
          </a:xfrm>
          <a:prstGeom prst="rect">
            <a:avLst/>
          </a:prstGeom>
          <a:solidFill>
            <a:schemeClr val="bg1"/>
          </a:solidFill>
          <a:ln w="12700" algn="ctr">
            <a:noFill/>
            <a:miter lim="800000"/>
            <a:headEnd/>
            <a:tailEnd/>
          </a:ln>
        </p:spPr>
        <p:txBody>
          <a:bodyPr bIns="0"/>
          <a:lstStyle/>
          <a:p>
            <a:pPr marL="112713" indent="-112713">
              <a:spcBef>
                <a:spcPts val="150"/>
              </a:spcBef>
              <a:buFont typeface="Arial" pitchFamily="34" charset="0"/>
              <a:buChar char="•"/>
              <a:defRPr/>
            </a:pPr>
            <a:r>
              <a:rPr lang="en-US" sz="1050" b="1" dirty="0">
                <a:ea typeface="MS PGothic" pitchFamily="34" charset="-128"/>
                <a:cs typeface="Arial" charset="0"/>
              </a:rPr>
              <a:t>HQ: </a:t>
            </a:r>
            <a:r>
              <a:rPr lang="en-US" sz="1050" dirty="0">
                <a:ea typeface="ＭＳ Ｐゴシック" pitchFamily="34" charset="-128"/>
                <a:cs typeface="Arial" charset="0"/>
              </a:rPr>
              <a:t>Houston, TX</a:t>
            </a:r>
            <a:endParaRPr lang="en-US" sz="1050" dirty="0">
              <a:ea typeface="MS PGothic" pitchFamily="34" charset="-128"/>
              <a:cs typeface="Arial" charset="0"/>
            </a:endParaRPr>
          </a:p>
          <a:p>
            <a:pPr marL="112713" indent="-112713">
              <a:spcBef>
                <a:spcPts val="150"/>
              </a:spcBef>
              <a:buFontTx/>
              <a:buChar char="•"/>
              <a:defRPr/>
            </a:pPr>
            <a:r>
              <a:rPr lang="en-US" sz="1050" b="1" dirty="0">
                <a:ea typeface="MS PGothic" pitchFamily="34" charset="-128"/>
                <a:cs typeface="Arial" charset="0"/>
              </a:rPr>
              <a:t>Employees:</a:t>
            </a:r>
            <a:r>
              <a:rPr lang="en-US" sz="1050" dirty="0">
                <a:ea typeface="MS PGothic" pitchFamily="34" charset="-128"/>
                <a:cs typeface="Arial" charset="0"/>
              </a:rPr>
              <a:t> </a:t>
            </a:r>
            <a:r>
              <a:rPr lang="en-US" sz="1050" dirty="0" smtClean="0">
                <a:ea typeface="MS PGothic" pitchFamily="34" charset="-128"/>
                <a:cs typeface="Arial" charset="0"/>
              </a:rPr>
              <a:t>~16,000</a:t>
            </a:r>
            <a:endParaRPr lang="en-US" sz="1050" dirty="0">
              <a:ea typeface="MS PGothic" pitchFamily="34" charset="-128"/>
              <a:cs typeface="Arial" charset="0"/>
            </a:endParaRPr>
          </a:p>
          <a:p>
            <a:pPr marL="112713" indent="-112713">
              <a:spcBef>
                <a:spcPts val="150"/>
              </a:spcBef>
              <a:buFontTx/>
              <a:buChar char="•"/>
              <a:defRPr/>
            </a:pPr>
            <a:r>
              <a:rPr lang="en-US" sz="1050" b="1" dirty="0" smtClean="0">
                <a:ea typeface="MS PGothic" pitchFamily="34" charset="-128"/>
                <a:cs typeface="Arial" charset="0"/>
              </a:rPr>
              <a:t>2011 </a:t>
            </a:r>
            <a:r>
              <a:rPr lang="en-US" sz="1050" b="1" dirty="0">
                <a:ea typeface="MS PGothic" pitchFamily="34" charset="-128"/>
                <a:cs typeface="Arial" charset="0"/>
              </a:rPr>
              <a:t>Reserves: </a:t>
            </a:r>
            <a:r>
              <a:rPr lang="en-US" sz="1050" dirty="0" smtClean="0">
                <a:ea typeface="MS PGothic" pitchFamily="34" charset="-128"/>
                <a:cs typeface="Arial" charset="0"/>
              </a:rPr>
              <a:t>8,387 </a:t>
            </a:r>
            <a:r>
              <a:rPr lang="en-US" sz="1050" dirty="0" err="1">
                <a:ea typeface="MS PGothic" pitchFamily="34" charset="-128"/>
                <a:cs typeface="Arial" charset="0"/>
              </a:rPr>
              <a:t>mmboe</a:t>
            </a:r>
            <a:endParaRPr lang="en-US" sz="1050" dirty="0">
              <a:ea typeface="MS PGothic" pitchFamily="34" charset="-128"/>
              <a:cs typeface="Arial" charset="0"/>
            </a:endParaRPr>
          </a:p>
          <a:p>
            <a:pPr marL="112713" indent="-112713">
              <a:spcBef>
                <a:spcPts val="150"/>
              </a:spcBef>
              <a:buFontTx/>
              <a:buChar char="•"/>
              <a:defRPr/>
            </a:pPr>
            <a:r>
              <a:rPr lang="en-US" sz="1050" b="1" dirty="0" smtClean="0">
                <a:ea typeface="MS PGothic" pitchFamily="34" charset="-128"/>
                <a:cs typeface="Arial" charset="0"/>
              </a:rPr>
              <a:t>2011 </a:t>
            </a:r>
            <a:r>
              <a:rPr lang="en-US" sz="1050" b="1" dirty="0">
                <a:ea typeface="MS PGothic" pitchFamily="34" charset="-128"/>
                <a:cs typeface="Arial" charset="0"/>
              </a:rPr>
              <a:t>Production: </a:t>
            </a:r>
            <a:r>
              <a:rPr lang="en-US" sz="1050" dirty="0" smtClean="0">
                <a:ea typeface="MS PGothic" pitchFamily="34" charset="-128"/>
                <a:cs typeface="Arial" charset="0"/>
              </a:rPr>
              <a:t>1,610 </a:t>
            </a:r>
            <a:r>
              <a:rPr lang="en-US" sz="1050" dirty="0" err="1">
                <a:ea typeface="MS PGothic" pitchFamily="34" charset="-128"/>
                <a:cs typeface="Arial" charset="0"/>
              </a:rPr>
              <a:t>mboe</a:t>
            </a:r>
            <a:r>
              <a:rPr lang="en-US" sz="1050" dirty="0">
                <a:ea typeface="MS PGothic" pitchFamily="34" charset="-128"/>
                <a:cs typeface="Arial" charset="0"/>
              </a:rPr>
              <a:t>/d</a:t>
            </a:r>
          </a:p>
          <a:p>
            <a:pPr marL="112713" indent="-112713">
              <a:spcBef>
                <a:spcPts val="150"/>
              </a:spcBef>
              <a:buFontTx/>
              <a:buChar char="•"/>
              <a:defRPr/>
            </a:pPr>
            <a:r>
              <a:rPr lang="en-US" sz="1050" b="1" dirty="0">
                <a:ea typeface="MS PGothic" pitchFamily="34" charset="-128"/>
                <a:cs typeface="Arial" charset="0"/>
              </a:rPr>
              <a:t>3 Yr Production Growth</a:t>
            </a:r>
            <a:r>
              <a:rPr lang="en-US" sz="1050" b="1" dirty="0" smtClean="0">
                <a:ea typeface="MS PGothic" pitchFamily="34" charset="-128"/>
                <a:cs typeface="Arial" charset="0"/>
              </a:rPr>
              <a:t>: </a:t>
            </a:r>
            <a:r>
              <a:rPr lang="en-US" sz="1050" dirty="0">
                <a:ea typeface="MS PGothic" pitchFamily="34" charset="-128"/>
                <a:cs typeface="Arial" charset="0"/>
              </a:rPr>
              <a:t>-</a:t>
            </a:r>
            <a:r>
              <a:rPr lang="en-US" sz="1050" dirty="0" smtClean="0">
                <a:ea typeface="MS PGothic" pitchFamily="34" charset="-128"/>
                <a:cs typeface="Arial" charset="0"/>
              </a:rPr>
              <a:t>30.68% CAGR  </a:t>
            </a:r>
            <a:r>
              <a:rPr lang="en-US" sz="1050" dirty="0">
                <a:ea typeface="MS PGothic" pitchFamily="34" charset="-128"/>
                <a:cs typeface="Arial" charset="0"/>
              </a:rPr>
              <a:t>(</a:t>
            </a:r>
            <a:r>
              <a:rPr lang="en-US" sz="1050" dirty="0" smtClean="0">
                <a:ea typeface="MS PGothic" pitchFamily="34" charset="-128"/>
                <a:cs typeface="Arial" charset="0"/>
              </a:rPr>
              <a:t>2008-2011) </a:t>
            </a:r>
            <a:endParaRPr lang="en-US" sz="1050" dirty="0">
              <a:ea typeface="MS PGothic" pitchFamily="34" charset="-128"/>
              <a:cs typeface="Arial" charset="0"/>
            </a:endParaRPr>
          </a:p>
          <a:p>
            <a:pPr marL="112713" indent="-112713">
              <a:spcBef>
                <a:spcPts val="150"/>
              </a:spcBef>
              <a:buFontTx/>
              <a:buChar char="•"/>
              <a:defRPr/>
            </a:pPr>
            <a:endParaRPr lang="en-US" sz="1050" b="1" dirty="0">
              <a:solidFill>
                <a:srgbClr val="141313"/>
              </a:solidFill>
              <a:ea typeface="MS PGothic" pitchFamily="34" charset="-128"/>
              <a:cs typeface="Arial" charset="0"/>
            </a:endParaRPr>
          </a:p>
          <a:p>
            <a:pPr marL="169863" indent="-169863">
              <a:spcBef>
                <a:spcPct val="30000"/>
              </a:spcBef>
              <a:buFontTx/>
              <a:buChar char="•"/>
              <a:defRPr/>
            </a:pPr>
            <a:endParaRPr lang="en-US" sz="1050" dirty="0">
              <a:solidFill>
                <a:srgbClr val="141313"/>
              </a:solidFill>
              <a:latin typeface="+mn-lt"/>
              <a:ea typeface="MS PGothic" pitchFamily="34" charset="-128"/>
              <a:cs typeface="Arial" charset="0"/>
            </a:endParaRPr>
          </a:p>
        </p:txBody>
      </p:sp>
      <p:sp>
        <p:nvSpPr>
          <p:cNvPr id="83974" name="Rectangle 2"/>
          <p:cNvSpPr>
            <a:spLocks noChangeArrowheads="1"/>
          </p:cNvSpPr>
          <p:nvPr/>
        </p:nvSpPr>
        <p:spPr bwMode="auto">
          <a:xfrm>
            <a:off x="447675" y="954088"/>
            <a:ext cx="4124325" cy="247650"/>
          </a:xfrm>
          <a:prstGeom prst="rect">
            <a:avLst/>
          </a:prstGeom>
          <a:solidFill>
            <a:srgbClr val="095C99"/>
          </a:solidFill>
          <a:ln w="9525" algn="ctr">
            <a:solidFill>
              <a:srgbClr val="095C99"/>
            </a:solidFill>
            <a:miter lim="800000"/>
            <a:headEnd/>
            <a:tailEnd/>
          </a:ln>
        </p:spPr>
        <p:txBody>
          <a:bodyPr anchor="ctr"/>
          <a:lstStyle/>
          <a:p>
            <a:pPr algn="ctr"/>
            <a:r>
              <a:rPr lang="en-US" sz="1200" b="1">
                <a:solidFill>
                  <a:srgbClr val="FFFFFF"/>
                </a:solidFill>
              </a:rPr>
              <a:t>Strategic Signature</a:t>
            </a:r>
          </a:p>
        </p:txBody>
      </p:sp>
      <p:sp>
        <p:nvSpPr>
          <p:cNvPr id="83975" name="Rectangle 10"/>
          <p:cNvSpPr>
            <a:spLocks noChangeArrowheads="1"/>
          </p:cNvSpPr>
          <p:nvPr/>
        </p:nvSpPr>
        <p:spPr bwMode="auto">
          <a:xfrm>
            <a:off x="447675" y="1219200"/>
            <a:ext cx="4124325" cy="5153025"/>
          </a:xfrm>
          <a:prstGeom prst="rect">
            <a:avLst/>
          </a:prstGeom>
          <a:solidFill>
            <a:schemeClr val="bg1"/>
          </a:solidFill>
          <a:ln w="12700" algn="ctr">
            <a:solidFill>
              <a:schemeClr val="tx1"/>
            </a:solidFill>
            <a:miter lim="800000"/>
            <a:headEnd/>
            <a:tailEnd/>
          </a:ln>
        </p:spPr>
        <p:txBody>
          <a:bodyPr bIns="0"/>
          <a:lstStyle/>
          <a:p>
            <a:pPr marL="112713" indent="-112713" algn="just">
              <a:spcBef>
                <a:spcPts val="150"/>
              </a:spcBef>
              <a:buFontTx/>
              <a:buChar char="•"/>
            </a:pPr>
            <a:r>
              <a:rPr lang="en-US" sz="1200" dirty="0" smtClean="0">
                <a:latin typeface="+mj-lt"/>
              </a:rPr>
              <a:t>March 2010:  new </a:t>
            </a:r>
            <a:r>
              <a:rPr lang="en-US" sz="1200" dirty="0">
                <a:latin typeface="+mj-lt"/>
              </a:rPr>
              <a:t>strategic </a:t>
            </a:r>
            <a:r>
              <a:rPr lang="en-US" sz="1200" dirty="0" smtClean="0">
                <a:latin typeface="+mj-lt"/>
              </a:rPr>
              <a:t>pathway =&gt; ~$</a:t>
            </a:r>
            <a:r>
              <a:rPr lang="en-US" sz="1200" dirty="0">
                <a:latin typeface="+mj-lt"/>
              </a:rPr>
              <a:t>15 </a:t>
            </a:r>
            <a:r>
              <a:rPr lang="en-US" sz="1200" dirty="0" err="1">
                <a:latin typeface="+mj-lt"/>
              </a:rPr>
              <a:t>bn</a:t>
            </a:r>
            <a:r>
              <a:rPr lang="en-US" sz="1200" dirty="0">
                <a:latin typeface="+mj-lt"/>
              </a:rPr>
              <a:t> asset and joint venture divestment </a:t>
            </a:r>
            <a:r>
              <a:rPr lang="en-US" sz="1200" dirty="0" smtClean="0">
                <a:latin typeface="+mj-lt"/>
              </a:rPr>
              <a:t>program, targeting:</a:t>
            </a:r>
          </a:p>
          <a:p>
            <a:pPr marL="342900" lvl="1" indent="-114300" algn="just">
              <a:spcBef>
                <a:spcPts val="150"/>
              </a:spcBef>
              <a:buFont typeface="Arial" pitchFamily="34" charset="0"/>
              <a:buChar char="−"/>
            </a:pPr>
            <a:r>
              <a:rPr lang="en-US" sz="1200" dirty="0" smtClean="0">
                <a:latin typeface="+mj-lt"/>
              </a:rPr>
              <a:t>Debt reduction;</a:t>
            </a:r>
          </a:p>
          <a:p>
            <a:pPr marL="342900" lvl="1" indent="-114300" algn="just">
              <a:spcBef>
                <a:spcPts val="150"/>
              </a:spcBef>
              <a:buFont typeface="Arial" pitchFamily="34" charset="0"/>
              <a:buChar char="−"/>
            </a:pPr>
            <a:r>
              <a:rPr lang="en-US" sz="1200" dirty="0" smtClean="0">
                <a:latin typeface="+mj-lt"/>
              </a:rPr>
              <a:t>Near-term </a:t>
            </a:r>
            <a:r>
              <a:rPr lang="en-US" sz="1200" dirty="0">
                <a:latin typeface="+mj-lt"/>
              </a:rPr>
              <a:t>shareholder </a:t>
            </a:r>
            <a:r>
              <a:rPr lang="en-US" sz="1200" dirty="0" smtClean="0">
                <a:latin typeface="+mj-lt"/>
              </a:rPr>
              <a:t>returns;</a:t>
            </a:r>
          </a:p>
          <a:p>
            <a:pPr marL="342900" lvl="1" indent="-114300" algn="just">
              <a:spcBef>
                <a:spcPts val="150"/>
              </a:spcBef>
              <a:buFont typeface="Arial" pitchFamily="34" charset="0"/>
              <a:buChar char="−"/>
            </a:pPr>
            <a:r>
              <a:rPr lang="en-US" sz="1200" dirty="0" smtClean="0">
                <a:latin typeface="+mj-lt"/>
              </a:rPr>
              <a:t>Shift out </a:t>
            </a:r>
            <a:r>
              <a:rPr lang="en-US" sz="1200" dirty="0">
                <a:latin typeface="+mj-lt"/>
              </a:rPr>
              <a:t>of </a:t>
            </a:r>
            <a:r>
              <a:rPr lang="en-US" sz="1200" dirty="0" smtClean="0">
                <a:latin typeface="+mj-lt"/>
              </a:rPr>
              <a:t>downstream; and</a:t>
            </a:r>
          </a:p>
          <a:p>
            <a:pPr marL="342900" lvl="1" indent="-114300" algn="just">
              <a:spcBef>
                <a:spcPts val="150"/>
              </a:spcBef>
              <a:buFont typeface="Arial" pitchFamily="34" charset="0"/>
              <a:buChar char="−"/>
            </a:pPr>
            <a:r>
              <a:rPr lang="en-US" sz="1200" dirty="0" smtClean="0">
                <a:latin typeface="+mj-lt"/>
              </a:rPr>
              <a:t>Growth from smaller, </a:t>
            </a:r>
            <a:r>
              <a:rPr lang="en-US" sz="1200" dirty="0">
                <a:latin typeface="+mj-lt"/>
              </a:rPr>
              <a:t>higher-value portfolio position.</a:t>
            </a:r>
          </a:p>
          <a:p>
            <a:pPr marL="112713" indent="-112713" algn="just">
              <a:spcBef>
                <a:spcPts val="150"/>
              </a:spcBef>
              <a:buFontTx/>
              <a:buChar char="•"/>
            </a:pPr>
            <a:r>
              <a:rPr lang="en-CA" sz="1200" dirty="0" smtClean="0">
                <a:latin typeface="+mj-lt"/>
              </a:rPr>
              <a:t>2010-2012 </a:t>
            </a:r>
            <a:r>
              <a:rPr lang="en-CA" sz="1200" dirty="0">
                <a:latin typeface="+mj-lt"/>
              </a:rPr>
              <a:t>Restructuring </a:t>
            </a:r>
            <a:r>
              <a:rPr lang="en-CA" sz="1200" dirty="0" smtClean="0">
                <a:latin typeface="+mj-lt"/>
              </a:rPr>
              <a:t>Plan:</a:t>
            </a:r>
          </a:p>
          <a:p>
            <a:pPr marL="342900" lvl="1" indent="-114300" algn="just">
              <a:spcBef>
                <a:spcPts val="150"/>
              </a:spcBef>
              <a:buFont typeface="Arial" pitchFamily="34" charset="0"/>
              <a:buChar char="−"/>
            </a:pPr>
            <a:r>
              <a:rPr lang="en-CA" sz="1200" dirty="0" smtClean="0">
                <a:latin typeface="+mj-lt"/>
              </a:rPr>
              <a:t>~$</a:t>
            </a:r>
            <a:r>
              <a:rPr lang="en-CA" sz="1200" dirty="0">
                <a:latin typeface="+mj-lt"/>
              </a:rPr>
              <a:t>7 </a:t>
            </a:r>
            <a:r>
              <a:rPr lang="en-CA" sz="1200" dirty="0" err="1">
                <a:latin typeface="+mj-lt"/>
              </a:rPr>
              <a:t>bn</a:t>
            </a:r>
            <a:r>
              <a:rPr lang="en-CA" sz="1200" dirty="0">
                <a:latin typeface="+mj-lt"/>
              </a:rPr>
              <a:t> in asset </a:t>
            </a:r>
            <a:r>
              <a:rPr lang="en-CA" sz="1200" dirty="0" smtClean="0">
                <a:latin typeface="+mj-lt"/>
              </a:rPr>
              <a:t>sales</a:t>
            </a:r>
          </a:p>
          <a:p>
            <a:pPr marL="342900" lvl="1" indent="-114300" algn="just">
              <a:spcBef>
                <a:spcPts val="150"/>
              </a:spcBef>
              <a:buFont typeface="Arial" pitchFamily="34" charset="0"/>
              <a:buChar char="−"/>
            </a:pPr>
            <a:r>
              <a:rPr lang="en-CA" sz="1200" dirty="0" smtClean="0">
                <a:latin typeface="+mj-lt"/>
              </a:rPr>
              <a:t>Divested i20</a:t>
            </a:r>
            <a:r>
              <a:rPr lang="en-CA" sz="1200" dirty="0">
                <a:latin typeface="+mj-lt"/>
              </a:rPr>
              <a:t>% equity interest in </a:t>
            </a:r>
            <a:r>
              <a:rPr lang="en-CA" sz="1200" dirty="0" smtClean="0">
                <a:latin typeface="+mj-lt"/>
              </a:rPr>
              <a:t>LUKOIL</a:t>
            </a:r>
          </a:p>
          <a:p>
            <a:pPr marL="342900" lvl="1" indent="-114300" algn="just">
              <a:spcBef>
                <a:spcPts val="150"/>
              </a:spcBef>
              <a:buFont typeface="Arial" pitchFamily="34" charset="0"/>
              <a:buChar char="−"/>
            </a:pPr>
            <a:r>
              <a:rPr lang="en-CA" sz="1200" dirty="0" err="1" smtClean="0">
                <a:latin typeface="+mj-lt"/>
              </a:rPr>
              <a:t>Poceeds</a:t>
            </a:r>
            <a:r>
              <a:rPr lang="en-CA" sz="1200" dirty="0" smtClean="0">
                <a:latin typeface="+mj-lt"/>
              </a:rPr>
              <a:t> to </a:t>
            </a:r>
            <a:r>
              <a:rPr lang="en-CA" sz="1200" dirty="0">
                <a:latin typeface="+mj-lt"/>
              </a:rPr>
              <a:t>debt reduction and share repurchase</a:t>
            </a:r>
            <a:r>
              <a:rPr lang="en-CA" sz="1200" dirty="0" smtClean="0">
                <a:latin typeface="+mj-lt"/>
              </a:rPr>
              <a:t>.</a:t>
            </a:r>
          </a:p>
          <a:p>
            <a:pPr marL="114300" lvl="1" indent="-114300" algn="just">
              <a:spcBef>
                <a:spcPts val="150"/>
              </a:spcBef>
              <a:buFont typeface="Arial" pitchFamily="34" charset="0"/>
              <a:buChar char="•"/>
            </a:pPr>
            <a:r>
              <a:rPr lang="en-US" sz="1200" dirty="0" smtClean="0">
                <a:latin typeface="+mj-lt"/>
              </a:rPr>
              <a:t>July 2011:  Announces restructuring into </a:t>
            </a:r>
            <a:r>
              <a:rPr lang="en-US" sz="1200" b="1" i="1" dirty="0" smtClean="0">
                <a:solidFill>
                  <a:srgbClr val="C00000"/>
                </a:solidFill>
                <a:latin typeface="+mj-lt"/>
              </a:rPr>
              <a:t>two </a:t>
            </a:r>
            <a:r>
              <a:rPr lang="en-US" sz="1200" b="1" i="1" dirty="0">
                <a:solidFill>
                  <a:srgbClr val="C00000"/>
                </a:solidFill>
                <a:latin typeface="+mj-lt"/>
              </a:rPr>
              <a:t>separate corporate entities</a:t>
            </a:r>
            <a:r>
              <a:rPr lang="en-US" sz="1200" dirty="0">
                <a:latin typeface="+mj-lt"/>
              </a:rPr>
              <a:t>, </a:t>
            </a:r>
            <a:r>
              <a:rPr lang="en-US" sz="1200" dirty="0" smtClean="0">
                <a:latin typeface="+mj-lt"/>
              </a:rPr>
              <a:t>Downstream (Phillips 66) </a:t>
            </a:r>
            <a:r>
              <a:rPr lang="en-US" sz="1200" dirty="0">
                <a:latin typeface="+mj-lt"/>
              </a:rPr>
              <a:t>and a pure play, </a:t>
            </a:r>
            <a:r>
              <a:rPr lang="en-US" sz="1200" dirty="0" smtClean="0">
                <a:latin typeface="+mj-lt"/>
              </a:rPr>
              <a:t>E&amp;P company (ConocoPhillips). </a:t>
            </a:r>
            <a:endParaRPr lang="en-US" sz="1200" dirty="0">
              <a:latin typeface="+mj-lt"/>
            </a:endParaRPr>
          </a:p>
          <a:p>
            <a:pPr marL="112713" indent="-112713" algn="just">
              <a:spcBef>
                <a:spcPts val="150"/>
              </a:spcBef>
              <a:buFontTx/>
              <a:buChar char="•"/>
            </a:pPr>
            <a:r>
              <a:rPr lang="en-US" sz="1200" dirty="0" smtClean="0">
                <a:latin typeface="+mj-lt"/>
              </a:rPr>
              <a:t>Net impact:</a:t>
            </a:r>
          </a:p>
          <a:p>
            <a:pPr marL="342900" lvl="1" indent="-114300" algn="just">
              <a:spcBef>
                <a:spcPts val="150"/>
              </a:spcBef>
              <a:buFont typeface="Arial" pitchFamily="34" charset="0"/>
              <a:buChar char="−"/>
            </a:pPr>
            <a:r>
              <a:rPr lang="en-US" sz="1200" dirty="0" smtClean="0">
                <a:latin typeface="+mj-lt"/>
              </a:rPr>
              <a:t>Production decline to ~</a:t>
            </a:r>
            <a:r>
              <a:rPr lang="en-US" sz="1200" dirty="0">
                <a:latin typeface="+mj-lt"/>
              </a:rPr>
              <a:t>1.5 </a:t>
            </a:r>
            <a:r>
              <a:rPr lang="en-US" sz="1200" dirty="0" err="1">
                <a:latin typeface="+mj-lt"/>
              </a:rPr>
              <a:t>mmboe</a:t>
            </a:r>
            <a:r>
              <a:rPr lang="en-US" sz="1200" dirty="0">
                <a:latin typeface="+mj-lt"/>
              </a:rPr>
              <a:t>/d in 2012, recovering to 1.64-1.69 </a:t>
            </a:r>
            <a:r>
              <a:rPr lang="en-US" sz="1200" dirty="0" err="1">
                <a:latin typeface="+mj-lt"/>
              </a:rPr>
              <a:t>mmboe</a:t>
            </a:r>
            <a:r>
              <a:rPr lang="en-US" sz="1200" dirty="0">
                <a:latin typeface="+mj-lt"/>
              </a:rPr>
              <a:t>/d by 2015</a:t>
            </a:r>
            <a:r>
              <a:rPr lang="en-US" sz="1200" dirty="0" smtClean="0">
                <a:latin typeface="+mj-lt"/>
              </a:rPr>
              <a:t>.</a:t>
            </a:r>
          </a:p>
          <a:p>
            <a:pPr marL="342900" lvl="1" indent="-114300" algn="just">
              <a:spcBef>
                <a:spcPts val="150"/>
              </a:spcBef>
              <a:buFont typeface="Arial" pitchFamily="34" charset="0"/>
              <a:buChar char="−"/>
            </a:pPr>
            <a:r>
              <a:rPr lang="en-US" sz="1200" dirty="0" smtClean="0">
                <a:latin typeface="+mj-lt"/>
              </a:rPr>
              <a:t>Portfolio focus in OECD </a:t>
            </a:r>
            <a:r>
              <a:rPr lang="en-US" sz="1200" dirty="0">
                <a:latin typeface="+mj-lt"/>
              </a:rPr>
              <a:t>countries </a:t>
            </a:r>
            <a:r>
              <a:rPr lang="en-US" sz="1200" dirty="0" smtClean="0">
                <a:latin typeface="+mj-lt"/>
              </a:rPr>
              <a:t>(US</a:t>
            </a:r>
            <a:r>
              <a:rPr lang="en-US" sz="1200" dirty="0">
                <a:latin typeface="+mj-lt"/>
              </a:rPr>
              <a:t>, Canada, Australia, UK, and Norway, which accounted for ~</a:t>
            </a:r>
            <a:r>
              <a:rPr lang="en-US" sz="1200" dirty="0" smtClean="0">
                <a:latin typeface="+mj-lt"/>
              </a:rPr>
              <a:t>75% </a:t>
            </a:r>
            <a:r>
              <a:rPr lang="en-US" sz="1200" dirty="0">
                <a:latin typeface="+mj-lt"/>
              </a:rPr>
              <a:t>of worldwide production in </a:t>
            </a:r>
            <a:r>
              <a:rPr lang="en-US" sz="1200" dirty="0" smtClean="0">
                <a:latin typeface="+mj-lt"/>
              </a:rPr>
              <a:t>2011).</a:t>
            </a:r>
            <a:endParaRPr lang="en-US" sz="1200" dirty="0">
              <a:latin typeface="+mj-lt"/>
            </a:endParaRPr>
          </a:p>
          <a:p>
            <a:pPr marL="112713" indent="-112713" algn="just">
              <a:spcBef>
                <a:spcPts val="150"/>
              </a:spcBef>
              <a:buFontTx/>
              <a:buChar char="•"/>
            </a:pPr>
            <a:r>
              <a:rPr lang="en-US" sz="1200" dirty="0" smtClean="0">
                <a:latin typeface="+mj-lt"/>
              </a:rPr>
              <a:t>Grow </a:t>
            </a:r>
            <a:r>
              <a:rPr lang="en-US" sz="1200" dirty="0">
                <a:latin typeface="+mj-lt"/>
              </a:rPr>
              <a:t>0.5% per annum from 2012 through 2015 </a:t>
            </a:r>
            <a:r>
              <a:rPr lang="en-US" sz="1200" dirty="0" smtClean="0">
                <a:latin typeface="+mj-lt"/>
              </a:rPr>
              <a:t>from </a:t>
            </a:r>
            <a:r>
              <a:rPr lang="en-US" sz="1200" b="1" i="1" dirty="0">
                <a:solidFill>
                  <a:srgbClr val="C00000"/>
                </a:solidFill>
                <a:latin typeface="+mj-lt"/>
              </a:rPr>
              <a:t>Global Gas/LNG, SAGD Oil Sands, and </a:t>
            </a:r>
            <a:r>
              <a:rPr lang="en-US" sz="1200" b="1" i="1" dirty="0" smtClean="0">
                <a:solidFill>
                  <a:srgbClr val="C00000"/>
                </a:solidFill>
                <a:latin typeface="+mj-lt"/>
              </a:rPr>
              <a:t>Unconventional Resource </a:t>
            </a:r>
            <a:r>
              <a:rPr lang="en-US" sz="1200" dirty="0">
                <a:latin typeface="+mj-lt"/>
              </a:rPr>
              <a:t>developments</a:t>
            </a:r>
            <a:r>
              <a:rPr lang="en-US" sz="1200" dirty="0" smtClean="0">
                <a:latin typeface="+mj-lt"/>
              </a:rPr>
              <a:t>.</a:t>
            </a:r>
            <a:endParaRPr lang="en-US" sz="1200" dirty="0">
              <a:latin typeface="+mj-lt"/>
            </a:endParaRPr>
          </a:p>
        </p:txBody>
      </p:sp>
      <p:sp>
        <p:nvSpPr>
          <p:cNvPr id="83976" name="Rectangle 4"/>
          <p:cNvSpPr>
            <a:spLocks noChangeArrowheads="1"/>
          </p:cNvSpPr>
          <p:nvPr/>
        </p:nvSpPr>
        <p:spPr bwMode="auto">
          <a:xfrm>
            <a:off x="4781550" y="2559050"/>
            <a:ext cx="4122738" cy="247650"/>
          </a:xfrm>
          <a:prstGeom prst="rect">
            <a:avLst/>
          </a:prstGeom>
          <a:solidFill>
            <a:srgbClr val="095C99"/>
          </a:solidFill>
          <a:ln w="9525" algn="ctr">
            <a:solidFill>
              <a:srgbClr val="095C99"/>
            </a:solidFill>
            <a:miter lim="800000"/>
            <a:headEnd/>
            <a:tailEnd/>
          </a:ln>
        </p:spPr>
        <p:txBody>
          <a:bodyPr anchor="ctr"/>
          <a:lstStyle/>
          <a:p>
            <a:pPr algn="ctr"/>
            <a:r>
              <a:rPr lang="en-US" sz="1200" b="1">
                <a:solidFill>
                  <a:srgbClr val="FFFFFF"/>
                </a:solidFill>
              </a:rPr>
              <a:t>Technological Competence</a:t>
            </a:r>
          </a:p>
        </p:txBody>
      </p:sp>
      <p:sp>
        <p:nvSpPr>
          <p:cNvPr id="83977" name="Rectangle 8"/>
          <p:cNvSpPr>
            <a:spLocks noChangeArrowheads="1"/>
          </p:cNvSpPr>
          <p:nvPr/>
        </p:nvSpPr>
        <p:spPr bwMode="auto">
          <a:xfrm>
            <a:off x="4764088" y="3727450"/>
            <a:ext cx="4141787" cy="246063"/>
          </a:xfrm>
          <a:prstGeom prst="rect">
            <a:avLst/>
          </a:prstGeom>
          <a:solidFill>
            <a:srgbClr val="095C99"/>
          </a:solidFill>
          <a:ln w="9525" algn="ctr">
            <a:solidFill>
              <a:srgbClr val="095C99"/>
            </a:solidFill>
            <a:miter lim="800000"/>
            <a:headEnd/>
            <a:tailEnd/>
          </a:ln>
        </p:spPr>
        <p:txBody>
          <a:bodyPr anchor="ctr"/>
          <a:lstStyle/>
          <a:p>
            <a:pPr algn="ctr"/>
            <a:r>
              <a:rPr lang="en-US" sz="1200" b="1">
                <a:solidFill>
                  <a:srgbClr val="FFFFFF"/>
                </a:solidFill>
              </a:rPr>
              <a:t>Partnership History</a:t>
            </a:r>
          </a:p>
        </p:txBody>
      </p:sp>
      <p:sp>
        <p:nvSpPr>
          <p:cNvPr id="63" name="Rectangle 10"/>
          <p:cNvSpPr>
            <a:spLocks noChangeArrowheads="1"/>
          </p:cNvSpPr>
          <p:nvPr/>
        </p:nvSpPr>
        <p:spPr bwMode="auto">
          <a:xfrm>
            <a:off x="4764088" y="3733800"/>
            <a:ext cx="4141787" cy="2640013"/>
          </a:xfrm>
          <a:prstGeom prst="rect">
            <a:avLst/>
          </a:prstGeom>
          <a:noFill/>
          <a:ln w="12700" algn="ctr">
            <a:solidFill>
              <a:schemeClr val="tx1"/>
            </a:solidFill>
            <a:miter lim="800000"/>
            <a:headEnd/>
            <a:tailEnd/>
          </a:ln>
        </p:spPr>
        <p:txBody>
          <a:bodyPr rIns="0" bIns="0"/>
          <a:lstStyle/>
          <a:p>
            <a:pPr marL="112713" indent="-112713">
              <a:spcBef>
                <a:spcPts val="150"/>
              </a:spcBef>
              <a:buFontTx/>
              <a:buChar char="•"/>
              <a:defRPr/>
            </a:pPr>
            <a:endParaRPr lang="en-US" sz="1050" b="1" dirty="0">
              <a:solidFill>
                <a:srgbClr val="141313"/>
              </a:solidFill>
              <a:latin typeface="+mn-lt"/>
              <a:ea typeface="MS PGothic" pitchFamily="34" charset="-128"/>
              <a:cs typeface="Arial" charset="0"/>
            </a:endParaRPr>
          </a:p>
        </p:txBody>
      </p:sp>
      <p:graphicFrame>
        <p:nvGraphicFramePr>
          <p:cNvPr id="181" name="Table 180"/>
          <p:cNvGraphicFramePr>
            <a:graphicFrameLocks noGrp="1"/>
          </p:cNvGraphicFramePr>
          <p:nvPr/>
        </p:nvGraphicFramePr>
        <p:xfrm>
          <a:off x="4786313" y="4000500"/>
          <a:ext cx="4100512" cy="1874839"/>
        </p:xfrm>
        <a:graphic>
          <a:graphicData uri="http://schemas.openxmlformats.org/drawingml/2006/table">
            <a:tbl>
              <a:tblPr firstRow="1" bandRow="1">
                <a:tableStyleId>{9D7B26C5-4107-4FEC-AEDC-1716B250A1EF}</a:tableStyleId>
              </a:tblPr>
              <a:tblGrid>
                <a:gridCol w="657796"/>
                <a:gridCol w="1078485"/>
                <a:gridCol w="989670"/>
                <a:gridCol w="1374561"/>
              </a:tblGrid>
              <a:tr h="397930">
                <a:tc>
                  <a:txBody>
                    <a:bodyPr/>
                    <a:lstStyle/>
                    <a:p>
                      <a:pPr algn="ctr"/>
                      <a:r>
                        <a:rPr lang="en-US" sz="1000" dirty="0" smtClean="0"/>
                        <a:t>Date</a:t>
                      </a:r>
                      <a:endParaRPr lang="en-US" sz="1000" dirty="0"/>
                    </a:p>
                  </a:txBody>
                  <a:tcPr marT="45717" marB="45717"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000" dirty="0" smtClean="0"/>
                        <a:t>Partner</a:t>
                      </a:r>
                      <a:endParaRPr lang="en-US" sz="1000" dirty="0"/>
                    </a:p>
                  </a:txBody>
                  <a:tcPr marT="45717" marB="45717"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000" dirty="0" smtClean="0"/>
                        <a:t>Region (or Country)</a:t>
                      </a:r>
                      <a:endParaRPr lang="en-US" sz="1000" dirty="0"/>
                    </a:p>
                  </a:txBody>
                  <a:tcPr marT="45717" marB="45717"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000" dirty="0" smtClean="0"/>
                        <a:t>Type</a:t>
                      </a:r>
                      <a:endParaRPr lang="en-US" sz="1000" dirty="0"/>
                    </a:p>
                  </a:txBody>
                  <a:tcPr marT="45717" marB="45717" anchor="ctr">
                    <a:lnL>
                      <a:noFill/>
                    </a:lnL>
                    <a:lnR>
                      <a:noFill/>
                    </a:lnR>
                    <a:lnT w="12700" cmpd="sng">
                      <a:noFill/>
                    </a:lnT>
                    <a:lnB w="12700" cmpd="sng">
                      <a:noFill/>
                    </a:lnB>
                    <a:lnTlToBr w="12700" cmpd="sng">
                      <a:noFill/>
                      <a:prstDash val="solid"/>
                    </a:lnTlToBr>
                    <a:lnBlToTr w="12700" cmpd="sng">
                      <a:noFill/>
                      <a:prstDash val="solid"/>
                    </a:lnBlToTr>
                  </a:tcPr>
                </a:tc>
              </a:tr>
              <a:tr h="492303">
                <a:tc>
                  <a:txBody>
                    <a:bodyPr/>
                    <a:lstStyle/>
                    <a:p>
                      <a:pPr algn="ctr"/>
                      <a:r>
                        <a:rPr lang="en-US" sz="1000" dirty="0" smtClean="0">
                          <a:solidFill>
                            <a:schemeClr val="tx1"/>
                          </a:solidFill>
                        </a:rPr>
                        <a:t>2003</a:t>
                      </a:r>
                      <a:endParaRPr lang="en-US" sz="1000" dirty="0">
                        <a:solidFill>
                          <a:schemeClr val="tx1"/>
                        </a:solidFill>
                      </a:endParaRPr>
                    </a:p>
                  </a:txBody>
                  <a:tcPr marT="45717" marB="45717" anchor="ctr">
                    <a:lnL>
                      <a:noFill/>
                    </a:lnL>
                    <a:lnR>
                      <a:noFill/>
                    </a:lnR>
                    <a:lnT w="12700" cmpd="sng">
                      <a:noFill/>
                    </a:lnT>
                    <a:lnB>
                      <a:noFill/>
                    </a:lnB>
                    <a:lnTlToBr w="12700" cmpd="sng">
                      <a:noFill/>
                      <a:prstDash val="solid"/>
                    </a:lnTlToBr>
                    <a:lnBlToTr w="12700" cmpd="sng">
                      <a:noFill/>
                      <a:prstDash val="solid"/>
                    </a:lnBlToTr>
                  </a:tcPr>
                </a:tc>
                <a:tc>
                  <a:txBody>
                    <a:bodyPr/>
                    <a:lstStyle/>
                    <a:p>
                      <a:pPr algn="ctr"/>
                      <a:r>
                        <a:rPr lang="en-US" sz="1000" dirty="0" smtClean="0">
                          <a:solidFill>
                            <a:schemeClr val="tx1"/>
                          </a:solidFill>
                        </a:rPr>
                        <a:t>LUKOIL</a:t>
                      </a:r>
                      <a:endParaRPr lang="en-US" sz="1000" dirty="0">
                        <a:solidFill>
                          <a:schemeClr val="tx1"/>
                        </a:solidFill>
                      </a:endParaRPr>
                    </a:p>
                  </a:txBody>
                  <a:tcPr marT="45717" marB="45717" anchor="ctr">
                    <a:lnL>
                      <a:noFill/>
                    </a:lnL>
                    <a:lnR>
                      <a:noFill/>
                    </a:lnR>
                    <a:lnT w="12700" cmpd="sng">
                      <a:noFill/>
                    </a:lnT>
                    <a:lnB>
                      <a:noFill/>
                    </a:lnB>
                    <a:lnTlToBr w="12700" cmpd="sng">
                      <a:noFill/>
                      <a:prstDash val="solid"/>
                    </a:lnTlToBr>
                    <a:lnBlToTr w="12700" cmpd="sng">
                      <a:noFill/>
                      <a:prstDash val="solid"/>
                    </a:lnBlToTr>
                  </a:tcPr>
                </a:tc>
                <a:tc>
                  <a:txBody>
                    <a:bodyPr/>
                    <a:lstStyle/>
                    <a:p>
                      <a:pPr algn="ctr"/>
                      <a:r>
                        <a:rPr lang="en-US" sz="1000" dirty="0" smtClean="0">
                          <a:solidFill>
                            <a:schemeClr val="tx1"/>
                          </a:solidFill>
                        </a:rPr>
                        <a:t>Russia</a:t>
                      </a:r>
                      <a:endParaRPr lang="en-US" sz="1000" dirty="0">
                        <a:solidFill>
                          <a:schemeClr val="tx1"/>
                        </a:solidFill>
                      </a:endParaRPr>
                    </a:p>
                  </a:txBody>
                  <a:tcPr marT="45717" marB="45717" anchor="ctr">
                    <a:lnL>
                      <a:noFill/>
                    </a:lnL>
                    <a:lnR>
                      <a:noFill/>
                    </a:lnR>
                    <a:lnT w="12700" cmpd="sng">
                      <a:noFill/>
                    </a:lnT>
                    <a:lnB>
                      <a:noFill/>
                    </a:lnB>
                    <a:lnTlToBr w="12700" cmpd="sng">
                      <a:noFill/>
                      <a:prstDash val="solid"/>
                    </a:lnTlToBr>
                    <a:lnBlToTr w="12700" cmpd="sng">
                      <a:noFill/>
                      <a:prstDash val="solid"/>
                    </a:lnBlToTr>
                  </a:tcPr>
                </a:tc>
                <a:tc>
                  <a:txBody>
                    <a:bodyPr/>
                    <a:lstStyle/>
                    <a:p>
                      <a:pPr algn="ctr"/>
                      <a:r>
                        <a:rPr lang="en-US" sz="1000" dirty="0" smtClean="0">
                          <a:solidFill>
                            <a:schemeClr val="tx1"/>
                          </a:solidFill>
                        </a:rPr>
                        <a:t>Various</a:t>
                      </a:r>
                      <a:endParaRPr lang="en-US" sz="1000" dirty="0">
                        <a:solidFill>
                          <a:schemeClr val="tx1"/>
                        </a:solidFill>
                      </a:endParaRPr>
                    </a:p>
                  </a:txBody>
                  <a:tcPr marT="45717" marB="45717" anchor="ctr">
                    <a:lnL>
                      <a:noFill/>
                    </a:lnL>
                    <a:lnR>
                      <a:noFill/>
                    </a:lnR>
                    <a:lnT w="12700" cmpd="sng">
                      <a:noFill/>
                    </a:lnT>
                    <a:lnB>
                      <a:noFill/>
                    </a:lnB>
                    <a:lnTlToBr w="12700" cmpd="sng">
                      <a:noFill/>
                      <a:prstDash val="solid"/>
                    </a:lnTlToBr>
                    <a:lnBlToTr w="12700" cmpd="sng">
                      <a:noFill/>
                      <a:prstDash val="solid"/>
                    </a:lnBlToTr>
                  </a:tcPr>
                </a:tc>
              </a:tr>
              <a:tr h="492303">
                <a:tc>
                  <a:txBody>
                    <a:bodyPr/>
                    <a:lstStyle/>
                    <a:p>
                      <a:pPr algn="ctr"/>
                      <a:r>
                        <a:rPr lang="en-US" sz="1000" dirty="0" smtClean="0">
                          <a:solidFill>
                            <a:schemeClr val="tx1"/>
                          </a:solidFill>
                        </a:rPr>
                        <a:t>2006</a:t>
                      </a:r>
                      <a:endParaRPr lang="en-US" sz="1000" dirty="0">
                        <a:solidFill>
                          <a:schemeClr val="tx1"/>
                        </a:solidFill>
                      </a:endParaRPr>
                    </a:p>
                  </a:txBody>
                  <a:tcPr marT="45717" marB="45717" anchor="ctr">
                    <a:lnL>
                      <a:noFill/>
                    </a:lnL>
                    <a:lnR>
                      <a:noFill/>
                    </a:lnR>
                    <a:lnT w="12700" cmpd="sng">
                      <a:noFill/>
                    </a:lnT>
                    <a:lnB>
                      <a:noFill/>
                    </a:lnB>
                    <a:lnTlToBr w="12700" cmpd="sng">
                      <a:noFill/>
                      <a:prstDash val="solid"/>
                    </a:lnTlToBr>
                    <a:lnBlToTr w="12700" cmpd="sng">
                      <a:noFill/>
                      <a:prstDash val="solid"/>
                    </a:lnBlToTr>
                  </a:tcPr>
                </a:tc>
                <a:tc>
                  <a:txBody>
                    <a:bodyPr/>
                    <a:lstStyle/>
                    <a:p>
                      <a:pPr algn="ctr"/>
                      <a:r>
                        <a:rPr lang="en-US" sz="1000" dirty="0" err="1" smtClean="0">
                          <a:solidFill>
                            <a:schemeClr val="tx1"/>
                          </a:solidFill>
                        </a:rPr>
                        <a:t>Cenovus</a:t>
                      </a:r>
                      <a:endParaRPr lang="en-US" sz="1000" dirty="0">
                        <a:solidFill>
                          <a:schemeClr val="tx1"/>
                        </a:solidFill>
                      </a:endParaRPr>
                    </a:p>
                  </a:txBody>
                  <a:tcPr marT="45717" marB="45717" anchor="ctr">
                    <a:lnL>
                      <a:noFill/>
                    </a:lnL>
                    <a:lnR>
                      <a:noFill/>
                    </a:lnR>
                    <a:lnT w="12700" cmpd="sng">
                      <a:noFill/>
                    </a:lnT>
                    <a:lnB>
                      <a:noFill/>
                    </a:lnB>
                    <a:lnTlToBr w="12700" cmpd="sng">
                      <a:noFill/>
                      <a:prstDash val="solid"/>
                    </a:lnTlToBr>
                    <a:lnBlToTr w="12700" cmpd="sng">
                      <a:noFill/>
                      <a:prstDash val="solid"/>
                    </a:lnBlToTr>
                  </a:tcPr>
                </a:tc>
                <a:tc>
                  <a:txBody>
                    <a:bodyPr/>
                    <a:lstStyle/>
                    <a:p>
                      <a:pPr algn="ctr"/>
                      <a:r>
                        <a:rPr lang="en-US" sz="1000" dirty="0" smtClean="0">
                          <a:solidFill>
                            <a:schemeClr val="tx1"/>
                          </a:solidFill>
                        </a:rPr>
                        <a:t>Canada</a:t>
                      </a:r>
                      <a:endParaRPr lang="en-US" sz="1000" dirty="0">
                        <a:solidFill>
                          <a:schemeClr val="tx1"/>
                        </a:solidFill>
                      </a:endParaRPr>
                    </a:p>
                  </a:txBody>
                  <a:tcPr marT="45717" marB="45717" anchor="ctr">
                    <a:lnL>
                      <a:noFill/>
                    </a:lnL>
                    <a:lnR>
                      <a:noFill/>
                    </a:lnR>
                    <a:lnT w="12700" cmpd="sng">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rPr>
                        <a:t>Oil Sands</a:t>
                      </a:r>
                    </a:p>
                  </a:txBody>
                  <a:tcPr marT="45717" marB="45717" anchor="ctr">
                    <a:lnL>
                      <a:noFill/>
                    </a:lnL>
                    <a:lnR>
                      <a:noFill/>
                    </a:lnR>
                    <a:lnT w="12700" cmpd="sng">
                      <a:noFill/>
                    </a:lnT>
                    <a:lnB>
                      <a:noFill/>
                    </a:lnB>
                    <a:lnTlToBr w="12700" cmpd="sng">
                      <a:noFill/>
                      <a:prstDash val="solid"/>
                    </a:lnTlToBr>
                    <a:lnBlToTr w="12700" cmpd="sng">
                      <a:noFill/>
                      <a:prstDash val="solid"/>
                    </a:lnBlToTr>
                  </a:tcPr>
                </a:tc>
              </a:tr>
              <a:tr h="492303">
                <a:tc>
                  <a:txBody>
                    <a:bodyPr/>
                    <a:lstStyle/>
                    <a:p>
                      <a:pPr algn="ctr"/>
                      <a:r>
                        <a:rPr lang="en-US" sz="1000" dirty="0" smtClean="0">
                          <a:solidFill>
                            <a:schemeClr val="tx1"/>
                          </a:solidFill>
                        </a:rPr>
                        <a:t>2008</a:t>
                      </a:r>
                      <a:endParaRPr lang="en-US" sz="1000" dirty="0">
                        <a:solidFill>
                          <a:schemeClr val="tx1"/>
                        </a:solidFill>
                      </a:endParaRPr>
                    </a:p>
                  </a:txBody>
                  <a:tcPr marT="45717" marB="45717" anchor="ctr">
                    <a:lnL>
                      <a:noFill/>
                    </a:lnL>
                    <a:lnR>
                      <a:noFill/>
                    </a:lnR>
                    <a:lnT w="12700" cmpd="sng">
                      <a:noFill/>
                    </a:lnT>
                    <a:lnB>
                      <a:noFill/>
                    </a:lnB>
                    <a:lnTlToBr w="12700" cmpd="sng">
                      <a:noFill/>
                      <a:prstDash val="solid"/>
                    </a:lnTlToBr>
                    <a:lnBlToTr w="12700" cmpd="sng">
                      <a:noFill/>
                      <a:prstDash val="solid"/>
                    </a:lnBlToTr>
                  </a:tcPr>
                </a:tc>
                <a:tc>
                  <a:txBody>
                    <a:bodyPr/>
                    <a:lstStyle/>
                    <a:p>
                      <a:pPr algn="ctr"/>
                      <a:r>
                        <a:rPr lang="en-US" sz="1000" dirty="0" smtClean="0">
                          <a:solidFill>
                            <a:schemeClr val="tx1"/>
                          </a:solidFill>
                        </a:rPr>
                        <a:t>Origin Energy</a:t>
                      </a:r>
                      <a:endParaRPr lang="en-US" sz="1000" dirty="0">
                        <a:solidFill>
                          <a:schemeClr val="tx1"/>
                        </a:solidFill>
                      </a:endParaRPr>
                    </a:p>
                  </a:txBody>
                  <a:tcPr marT="45717" marB="45717" anchor="ctr">
                    <a:lnL>
                      <a:noFill/>
                    </a:lnL>
                    <a:lnR>
                      <a:noFill/>
                    </a:lnR>
                    <a:lnT w="12700" cmpd="sng">
                      <a:noFill/>
                    </a:lnT>
                    <a:lnB>
                      <a:noFill/>
                    </a:lnB>
                    <a:lnTlToBr w="12700" cmpd="sng">
                      <a:noFill/>
                      <a:prstDash val="solid"/>
                    </a:lnTlToBr>
                    <a:lnBlToTr w="12700" cmpd="sng">
                      <a:noFill/>
                      <a:prstDash val="solid"/>
                    </a:lnBlToTr>
                  </a:tcPr>
                </a:tc>
                <a:tc>
                  <a:txBody>
                    <a:bodyPr/>
                    <a:lstStyle/>
                    <a:p>
                      <a:pPr algn="ctr"/>
                      <a:r>
                        <a:rPr lang="en-US" sz="1000" dirty="0" smtClean="0">
                          <a:solidFill>
                            <a:schemeClr val="tx1"/>
                          </a:solidFill>
                        </a:rPr>
                        <a:t>Australia</a:t>
                      </a:r>
                      <a:endParaRPr lang="en-US" sz="1000" dirty="0">
                        <a:solidFill>
                          <a:schemeClr val="tx1"/>
                        </a:solidFill>
                      </a:endParaRPr>
                    </a:p>
                  </a:txBody>
                  <a:tcPr marT="45717" marB="45717" anchor="ctr">
                    <a:lnL>
                      <a:noFill/>
                    </a:lnL>
                    <a:lnR>
                      <a:noFill/>
                    </a:lnR>
                    <a:lnT w="12700" cmpd="sng">
                      <a:noFill/>
                    </a:lnT>
                    <a:lnB>
                      <a:noFill/>
                    </a:lnB>
                    <a:lnTlToBr w="12700" cmpd="sng">
                      <a:noFill/>
                      <a:prstDash val="solid"/>
                    </a:lnTlToBr>
                    <a:lnBlToTr w="12700" cmpd="sng">
                      <a:noFill/>
                      <a:prstDash val="solid"/>
                    </a:lnBlToTr>
                  </a:tcPr>
                </a:tc>
                <a:tc>
                  <a:txBody>
                    <a:bodyPr/>
                    <a:lstStyle/>
                    <a:p>
                      <a:pPr algn="ctr"/>
                      <a:r>
                        <a:rPr lang="en-US" sz="1000" dirty="0" smtClean="0">
                          <a:solidFill>
                            <a:schemeClr val="tx1"/>
                          </a:solidFill>
                        </a:rPr>
                        <a:t>LNG</a:t>
                      </a:r>
                      <a:endParaRPr lang="en-US" sz="1000" dirty="0">
                        <a:solidFill>
                          <a:schemeClr val="tx1"/>
                        </a:solidFill>
                      </a:endParaRPr>
                    </a:p>
                  </a:txBody>
                  <a:tcPr marT="45717" marB="45717" anchor="ctr">
                    <a:lnL>
                      <a:noFill/>
                    </a:lnL>
                    <a:lnR>
                      <a:noFill/>
                    </a:lnR>
                    <a:lnT w="12700" cmpd="sng">
                      <a:noFill/>
                    </a:lnT>
                    <a:lnB>
                      <a:noFill/>
                    </a:lnB>
                    <a:lnTlToBr w="12700" cmpd="sng">
                      <a:noFill/>
                      <a:prstDash val="solid"/>
                    </a:lnTlToBr>
                    <a:lnBlToTr w="12700" cmpd="sng">
                      <a:noFill/>
                      <a:prstDash val="solid"/>
                    </a:lnBlToTr>
                  </a:tcPr>
                </a:tc>
              </a:tr>
            </a:tbl>
          </a:graphicData>
        </a:graphic>
      </p:graphicFrame>
      <p:sp>
        <p:nvSpPr>
          <p:cNvPr id="182" name="Rectangle 10"/>
          <p:cNvSpPr>
            <a:spLocks noChangeArrowheads="1"/>
          </p:cNvSpPr>
          <p:nvPr/>
        </p:nvSpPr>
        <p:spPr bwMode="auto">
          <a:xfrm>
            <a:off x="6962775" y="1233488"/>
            <a:ext cx="1922463" cy="1233487"/>
          </a:xfrm>
          <a:prstGeom prst="rect">
            <a:avLst/>
          </a:prstGeom>
          <a:noFill/>
          <a:ln w="12700" algn="ctr">
            <a:noFill/>
            <a:miter lim="800000"/>
            <a:headEnd/>
            <a:tailEnd/>
          </a:ln>
        </p:spPr>
        <p:txBody>
          <a:bodyPr rIns="0" bIns="0"/>
          <a:lstStyle/>
          <a:p>
            <a:pPr marL="112713" indent="-112713">
              <a:spcBef>
                <a:spcPts val="150"/>
              </a:spcBef>
              <a:buFontTx/>
              <a:buChar char="•"/>
              <a:defRPr/>
            </a:pPr>
            <a:r>
              <a:rPr lang="en-US" sz="1050" b="1" dirty="0" smtClean="0">
                <a:ea typeface="MS PGothic" pitchFamily="34" charset="-128"/>
                <a:cs typeface="Arial" charset="0"/>
              </a:rPr>
              <a:t>Jan 2013 </a:t>
            </a:r>
            <a:r>
              <a:rPr lang="en-US" sz="1050" b="1" dirty="0">
                <a:ea typeface="MS PGothic" pitchFamily="34" charset="-128"/>
                <a:cs typeface="Arial" charset="0"/>
              </a:rPr>
              <a:t>Market Cap: </a:t>
            </a:r>
            <a:r>
              <a:rPr lang="en-US" sz="1050" dirty="0" smtClean="0">
                <a:ea typeface="MS PGothic" pitchFamily="34" charset="-128"/>
                <a:cs typeface="Arial" charset="0"/>
              </a:rPr>
              <a:t>$74 </a:t>
            </a:r>
            <a:r>
              <a:rPr lang="en-US" sz="1050" dirty="0" err="1">
                <a:ea typeface="MS PGothic" pitchFamily="34" charset="-128"/>
                <a:cs typeface="Arial" charset="0"/>
              </a:rPr>
              <a:t>bn</a:t>
            </a:r>
            <a:endParaRPr lang="en-US" sz="1050" dirty="0">
              <a:ea typeface="MS PGothic" pitchFamily="34" charset="-128"/>
              <a:cs typeface="Arial" charset="0"/>
            </a:endParaRPr>
          </a:p>
          <a:p>
            <a:pPr marL="112713" indent="-112713">
              <a:spcBef>
                <a:spcPts val="150"/>
              </a:spcBef>
              <a:buFontTx/>
              <a:buChar char="•"/>
              <a:defRPr/>
            </a:pPr>
            <a:r>
              <a:rPr lang="en-US" sz="1050" b="1" dirty="0" smtClean="0">
                <a:ea typeface="MS PGothic" pitchFamily="34" charset="-128"/>
                <a:cs typeface="Arial" charset="0"/>
              </a:rPr>
              <a:t>Jan 2013 </a:t>
            </a:r>
            <a:r>
              <a:rPr lang="en-US" sz="1050" b="1" dirty="0">
                <a:ea typeface="MS PGothic" pitchFamily="34" charset="-128"/>
                <a:cs typeface="Arial" charset="0"/>
              </a:rPr>
              <a:t>P/E Ratio:</a:t>
            </a:r>
            <a:r>
              <a:rPr lang="en-US" sz="1050" dirty="0">
                <a:ea typeface="MS PGothic" pitchFamily="34" charset="-128"/>
                <a:cs typeface="Arial" charset="0"/>
              </a:rPr>
              <a:t> </a:t>
            </a:r>
            <a:r>
              <a:rPr lang="en-US" sz="1050" dirty="0" smtClean="0">
                <a:ea typeface="MS PGothic" pitchFamily="34" charset="-128"/>
                <a:cs typeface="Arial" charset="0"/>
              </a:rPr>
              <a:t>7.5</a:t>
            </a:r>
            <a:endParaRPr lang="en-US" sz="1050" dirty="0">
              <a:ea typeface="MS PGothic" pitchFamily="34" charset="-128"/>
              <a:cs typeface="Arial" charset="0"/>
            </a:endParaRPr>
          </a:p>
          <a:p>
            <a:pPr marL="112713" indent="-112713">
              <a:spcBef>
                <a:spcPts val="150"/>
              </a:spcBef>
              <a:buFontTx/>
              <a:buChar char="•"/>
              <a:defRPr/>
            </a:pPr>
            <a:r>
              <a:rPr lang="en-US" sz="1050" b="1" dirty="0" smtClean="0">
                <a:ea typeface="MS PGothic" pitchFamily="34" charset="-128"/>
                <a:cs typeface="Arial" charset="0"/>
              </a:rPr>
              <a:t>2011 </a:t>
            </a:r>
            <a:r>
              <a:rPr lang="en-US" sz="1050" b="1" dirty="0">
                <a:ea typeface="MS PGothic" pitchFamily="34" charset="-128"/>
                <a:cs typeface="Arial" charset="0"/>
              </a:rPr>
              <a:t>Corp Revenue: </a:t>
            </a:r>
            <a:r>
              <a:rPr lang="en-US" sz="1050" dirty="0" smtClean="0">
                <a:ea typeface="MS PGothic" pitchFamily="34" charset="-128"/>
                <a:cs typeface="Arial" charset="0"/>
              </a:rPr>
              <a:t>$235 </a:t>
            </a:r>
            <a:r>
              <a:rPr lang="en-US" sz="1050" dirty="0" err="1">
                <a:ea typeface="MS PGothic" pitchFamily="34" charset="-128"/>
                <a:cs typeface="Arial" charset="0"/>
              </a:rPr>
              <a:t>bn</a:t>
            </a:r>
            <a:endParaRPr lang="en-US" sz="1050" dirty="0">
              <a:ea typeface="MS PGothic" pitchFamily="34" charset="-128"/>
              <a:cs typeface="Arial" charset="0"/>
            </a:endParaRPr>
          </a:p>
          <a:p>
            <a:pPr marL="112713" indent="-112713">
              <a:spcBef>
                <a:spcPts val="150"/>
              </a:spcBef>
              <a:buFontTx/>
              <a:buChar char="•"/>
              <a:defRPr/>
            </a:pPr>
            <a:r>
              <a:rPr lang="en-US" sz="1050" b="1" dirty="0">
                <a:ea typeface="MS PGothic" pitchFamily="34" charset="-128"/>
                <a:cs typeface="Arial" charset="0"/>
              </a:rPr>
              <a:t>2011 Upstream </a:t>
            </a:r>
            <a:r>
              <a:rPr lang="en-US" sz="1050" b="1" dirty="0" err="1" smtClean="0">
                <a:ea typeface="MS PGothic" pitchFamily="34" charset="-128"/>
                <a:cs typeface="Arial" charset="0"/>
              </a:rPr>
              <a:t>Capex</a:t>
            </a:r>
            <a:r>
              <a:rPr lang="en-US" sz="1050" b="1" dirty="0" smtClean="0">
                <a:ea typeface="MS PGothic" pitchFamily="34" charset="-128"/>
                <a:cs typeface="Arial" charset="0"/>
              </a:rPr>
              <a:t>: </a:t>
            </a:r>
            <a:r>
              <a:rPr lang="en-US" sz="1050" dirty="0">
                <a:ea typeface="MS PGothic" pitchFamily="34" charset="-128"/>
                <a:cs typeface="Arial" charset="0"/>
              </a:rPr>
              <a:t>$</a:t>
            </a:r>
            <a:r>
              <a:rPr lang="en-US" sz="1050" dirty="0" smtClean="0">
                <a:ea typeface="MS PGothic" pitchFamily="34" charset="-128"/>
                <a:cs typeface="Arial" charset="0"/>
              </a:rPr>
              <a:t>13.5 </a:t>
            </a:r>
            <a:r>
              <a:rPr lang="en-US" sz="1050" dirty="0" err="1">
                <a:ea typeface="MS PGothic" pitchFamily="34" charset="-128"/>
                <a:cs typeface="Arial" charset="0"/>
              </a:rPr>
              <a:t>bn</a:t>
            </a:r>
            <a:endParaRPr lang="en-US" sz="1050" dirty="0">
              <a:ea typeface="MS PGothic" pitchFamily="34" charset="-128"/>
              <a:cs typeface="Arial" charset="0"/>
            </a:endParaRPr>
          </a:p>
        </p:txBody>
      </p:sp>
      <p:sp>
        <p:nvSpPr>
          <p:cNvPr id="37" name="Rectangle 36"/>
          <p:cNvSpPr/>
          <p:nvPr/>
        </p:nvSpPr>
        <p:spPr>
          <a:xfrm>
            <a:off x="4772025" y="962025"/>
            <a:ext cx="4133850" cy="151447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3998" name="Text Box 99"/>
          <p:cNvSpPr txBox="1">
            <a:spLocks noChangeArrowheads="1"/>
          </p:cNvSpPr>
          <p:nvPr/>
        </p:nvSpPr>
        <p:spPr bwMode="auto">
          <a:xfrm>
            <a:off x="5475288" y="3216275"/>
            <a:ext cx="68262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rIns="0" anchor="ctr"/>
          <a:lstStyle>
            <a:lvl1pPr eaLnBrk="0" hangingPunct="0">
              <a:defRPr sz="2400">
                <a:solidFill>
                  <a:schemeClr val="tx1"/>
                </a:solidFill>
                <a:latin typeface="Arial Narrow" pitchFamily="34" charset="0"/>
                <a:ea typeface="ＭＳ Ｐゴシック"/>
                <a:cs typeface="ＭＳ Ｐゴシック"/>
              </a:defRPr>
            </a:lvl1pPr>
            <a:lvl2pPr marL="742950" indent="-285750" eaLnBrk="0" hangingPunct="0">
              <a:defRPr sz="2400">
                <a:solidFill>
                  <a:schemeClr val="tx1"/>
                </a:solidFill>
                <a:latin typeface="Arial Narrow" pitchFamily="34" charset="0"/>
                <a:ea typeface="ＭＳ Ｐゴシック"/>
                <a:cs typeface="ＭＳ Ｐゴシック"/>
              </a:defRPr>
            </a:lvl2pPr>
            <a:lvl3pPr marL="1143000" indent="-228600" eaLnBrk="0" hangingPunct="0">
              <a:defRPr sz="2400">
                <a:solidFill>
                  <a:schemeClr val="tx1"/>
                </a:solidFill>
                <a:latin typeface="Arial Narrow" pitchFamily="34" charset="0"/>
                <a:ea typeface="ＭＳ Ｐゴシック"/>
                <a:cs typeface="ＭＳ Ｐゴシック"/>
              </a:defRPr>
            </a:lvl3pPr>
            <a:lvl4pPr marL="1600200" indent="-228600" eaLnBrk="0" hangingPunct="0">
              <a:defRPr sz="2400">
                <a:solidFill>
                  <a:schemeClr val="tx1"/>
                </a:solidFill>
                <a:latin typeface="Arial Narrow" pitchFamily="34" charset="0"/>
                <a:ea typeface="ＭＳ Ｐゴシック"/>
                <a:cs typeface="ＭＳ Ｐゴシック"/>
              </a:defRPr>
            </a:lvl4pPr>
            <a:lvl5pPr marL="2057400" indent="-228600" eaLnBrk="0" hangingPunct="0">
              <a:defRPr sz="2400">
                <a:solidFill>
                  <a:schemeClr val="tx1"/>
                </a:solidFill>
                <a:latin typeface="Arial Narrow" pitchFamily="34" charset="0"/>
                <a:ea typeface="ＭＳ Ｐゴシック"/>
                <a:cs typeface="ＭＳ Ｐゴシック"/>
              </a:defRPr>
            </a:lvl5pPr>
            <a:lvl6pPr marL="25146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6pPr>
            <a:lvl7pPr marL="29718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7pPr>
            <a:lvl8pPr marL="34290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8pPr>
            <a:lvl9pPr marL="38862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9pPr>
          </a:lstStyle>
          <a:p>
            <a:pPr algn="ctr" eaLnBrk="1" hangingPunct="1">
              <a:spcBef>
                <a:spcPct val="50000"/>
              </a:spcBef>
            </a:pPr>
            <a:r>
              <a:rPr lang="en-US" b="1">
                <a:latin typeface="Calibri" pitchFamily="34" charset="0"/>
                <a:sym typeface="Wingdings" pitchFamily="2" charset="2"/>
              </a:rPr>
              <a:t></a:t>
            </a:r>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ConocoPhillips:  Global Areas of Upstream Operations</a:t>
            </a:r>
            <a:endParaRPr lang="en-US" dirty="0"/>
          </a:p>
        </p:txBody>
      </p:sp>
      <p:pic>
        <p:nvPicPr>
          <p:cNvPr id="4" name="Picture 16" descr="CVX Country Designation Map.emf"/>
          <p:cNvPicPr>
            <a:picLocks noChangeAspect="1"/>
          </p:cNvPicPr>
          <p:nvPr/>
        </p:nvPicPr>
        <p:blipFill>
          <a:blip r:embed="rId2"/>
          <a:srcRect l="82639" t="6516" r="1231" b="81306"/>
          <a:stretch>
            <a:fillRect/>
          </a:stretch>
        </p:blipFill>
        <p:spPr bwMode="auto">
          <a:xfrm>
            <a:off x="7548562" y="4870856"/>
            <a:ext cx="1138238" cy="806450"/>
          </a:xfrm>
          <a:prstGeom prst="rect">
            <a:avLst/>
          </a:prstGeom>
          <a:noFill/>
          <a:ln w="9525">
            <a:noFill/>
            <a:miter lim="800000"/>
            <a:headEnd/>
            <a:tailEnd/>
          </a:ln>
        </p:spPr>
      </p:pic>
      <p:pic>
        <p:nvPicPr>
          <p:cNvPr id="3" name="Picture 2" descr="COP.PNG"/>
          <p:cNvPicPr>
            <a:picLocks noChangeAspect="1"/>
          </p:cNvPicPr>
          <p:nvPr/>
        </p:nvPicPr>
        <p:blipFill>
          <a:blip r:embed="rId3"/>
          <a:srcRect b="6287"/>
          <a:stretch>
            <a:fillRect/>
          </a:stretch>
        </p:blipFill>
        <p:spPr>
          <a:xfrm>
            <a:off x="3547941" y="879581"/>
            <a:ext cx="5490766" cy="3844820"/>
          </a:xfrm>
          <a:prstGeom prst="rect">
            <a:avLst/>
          </a:prstGeom>
          <a:ln>
            <a:solidFill>
              <a:schemeClr val="tx1"/>
            </a:solidFill>
          </a:ln>
        </p:spPr>
      </p:pic>
      <p:pic>
        <p:nvPicPr>
          <p:cNvPr id="7" name="Picture 10" descr="Country Production Table.jpg"/>
          <p:cNvPicPr>
            <a:picLocks noChangeAspect="1"/>
          </p:cNvPicPr>
          <p:nvPr/>
        </p:nvPicPr>
        <p:blipFill>
          <a:blip r:embed="rId4"/>
          <a:srcRect/>
          <a:stretch>
            <a:fillRect/>
          </a:stretch>
        </p:blipFill>
        <p:spPr bwMode="auto">
          <a:xfrm>
            <a:off x="158750" y="890588"/>
            <a:ext cx="3282950" cy="4537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ea typeface="ＭＳ Ｐゴシック"/>
              </a:rPr>
              <a:t>Total Portfolio Evolution:</a:t>
            </a:r>
            <a:br>
              <a:rPr lang="en-US" dirty="0" smtClean="0">
                <a:ea typeface="ＭＳ Ｐゴシック"/>
              </a:rPr>
            </a:br>
            <a:r>
              <a:rPr lang="en-US" dirty="0" smtClean="0">
                <a:ea typeface="ＭＳ Ｐゴシック"/>
              </a:rPr>
              <a:t>ConocoPhillips vis-à-vis the Competition</a:t>
            </a:r>
            <a:endParaRPr lang="en-US" dirty="0"/>
          </a:p>
        </p:txBody>
      </p:sp>
      <p:pic>
        <p:nvPicPr>
          <p:cNvPr id="5" name="Picture 4"/>
          <p:cNvPicPr>
            <a:picLocks noChangeAspect="1" noChangeArrowheads="1"/>
          </p:cNvPicPr>
          <p:nvPr/>
        </p:nvPicPr>
        <p:blipFill>
          <a:blip r:embed="rId2" cstate="print"/>
          <a:srcRect t="3380"/>
          <a:stretch>
            <a:fillRect/>
          </a:stretch>
        </p:blipFill>
        <p:spPr bwMode="auto">
          <a:xfrm>
            <a:off x="451612" y="1628774"/>
            <a:ext cx="3948177" cy="4633913"/>
          </a:xfrm>
          <a:prstGeom prst="rect">
            <a:avLst/>
          </a:prstGeom>
          <a:noFill/>
          <a:ln w="9525">
            <a:noFill/>
            <a:miter lim="800000"/>
            <a:headEnd/>
            <a:tailEnd/>
          </a:ln>
        </p:spPr>
      </p:pic>
      <p:sp>
        <p:nvSpPr>
          <p:cNvPr id="7" name="TextBox 6"/>
          <p:cNvSpPr txBox="1">
            <a:spLocks noChangeArrowheads="1"/>
          </p:cNvSpPr>
          <p:nvPr/>
        </p:nvSpPr>
        <p:spPr bwMode="auto">
          <a:xfrm>
            <a:off x="511175" y="1017588"/>
            <a:ext cx="4164839" cy="523220"/>
          </a:xfrm>
          <a:prstGeom prst="rect">
            <a:avLst/>
          </a:prstGeom>
          <a:noFill/>
          <a:ln w="9525">
            <a:noFill/>
            <a:miter lim="800000"/>
            <a:headEnd/>
            <a:tailEnd/>
          </a:ln>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141313"/>
                </a:solidFill>
                <a:effectLst/>
                <a:uLnTx/>
                <a:uFillTx/>
                <a:latin typeface="+mj-lt"/>
                <a:cs typeface="Arial" pitchFamily="34" charset="0"/>
              </a:rPr>
              <a:t>Tier I International </a:t>
            </a:r>
            <a:r>
              <a:rPr kumimoji="0" lang="en-US" sz="1400" b="1" i="0" u="none" strike="noStrike" kern="0" cap="none" spc="0" normalizeH="0" baseline="0" noProof="0" dirty="0">
                <a:ln>
                  <a:noFill/>
                </a:ln>
                <a:solidFill>
                  <a:srgbClr val="141313"/>
                </a:solidFill>
                <a:effectLst/>
                <a:uLnTx/>
                <a:uFillTx/>
                <a:latin typeface="+mj-lt"/>
                <a:cs typeface="Arial" pitchFamily="34" charset="0"/>
              </a:rPr>
              <a:t>Independents </a:t>
            </a:r>
            <a:r>
              <a:rPr kumimoji="0" lang="en-US" sz="1400" b="1" i="0" u="none" strike="noStrike" kern="0" cap="none" spc="0" normalizeH="0" baseline="0" noProof="0" dirty="0" smtClean="0">
                <a:ln>
                  <a:noFill/>
                </a:ln>
                <a:solidFill>
                  <a:srgbClr val="141313"/>
                </a:solidFill>
                <a:effectLst/>
                <a:uLnTx/>
                <a:uFillTx/>
                <a:latin typeface="+mj-lt"/>
                <a:cs typeface="Arial" pitchFamily="34" charset="0"/>
              </a:rPr>
              <a:t>Production</a:t>
            </a:r>
            <a:endParaRPr kumimoji="0" lang="en-US" sz="1400" b="1" i="0" u="none" strike="noStrike" kern="0" cap="none" spc="0" normalizeH="0" baseline="0" noProof="0" dirty="0">
              <a:ln>
                <a:noFill/>
              </a:ln>
              <a:solidFill>
                <a:srgbClr val="141313"/>
              </a:solidFill>
              <a:effectLst/>
              <a:uLnTx/>
              <a:uFillTx/>
              <a:latin typeface="+mj-lt"/>
              <a:cs typeface="Arial" pitchFamily="34" charset="0"/>
            </a:endParaRP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141313"/>
                </a:solidFill>
                <a:effectLst/>
                <a:uLnTx/>
                <a:uFillTx/>
                <a:latin typeface="+mj-lt"/>
                <a:cs typeface="Arial" pitchFamily="34" charset="0"/>
              </a:rPr>
              <a:t>2001, 2011 </a:t>
            </a:r>
            <a:r>
              <a:rPr kumimoji="0" lang="en-US" sz="1400" b="1" i="0" u="none" strike="noStrike" kern="0" cap="none" spc="0" normalizeH="0" baseline="0" noProof="0" dirty="0">
                <a:ln>
                  <a:noFill/>
                </a:ln>
                <a:solidFill>
                  <a:srgbClr val="141313"/>
                </a:solidFill>
                <a:effectLst/>
                <a:uLnTx/>
                <a:uFillTx/>
                <a:latin typeface="+mj-lt"/>
                <a:cs typeface="Arial" pitchFamily="34" charset="0"/>
              </a:rPr>
              <a:t>and </a:t>
            </a:r>
            <a:r>
              <a:rPr kumimoji="0" lang="en-US" sz="1400" b="1" i="0" u="none" strike="noStrike" kern="0" cap="none" spc="0" normalizeH="0" baseline="0" noProof="0" dirty="0" smtClean="0">
                <a:ln>
                  <a:noFill/>
                </a:ln>
                <a:solidFill>
                  <a:srgbClr val="141313"/>
                </a:solidFill>
                <a:effectLst/>
                <a:uLnTx/>
                <a:uFillTx/>
                <a:latin typeface="+mj-lt"/>
                <a:cs typeface="Arial" pitchFamily="34" charset="0"/>
              </a:rPr>
              <a:t>2016 </a:t>
            </a:r>
            <a:r>
              <a:rPr kumimoji="0" lang="en-US" sz="1400" b="1" i="0" u="none" strike="noStrike" kern="0" cap="none" spc="0" normalizeH="0" baseline="0" noProof="0" dirty="0">
                <a:ln>
                  <a:noFill/>
                </a:ln>
                <a:solidFill>
                  <a:srgbClr val="141313"/>
                </a:solidFill>
                <a:effectLst/>
                <a:uLnTx/>
                <a:uFillTx/>
                <a:latin typeface="+mj-lt"/>
                <a:cs typeface="Arial" pitchFamily="34" charset="0"/>
              </a:rPr>
              <a:t>(PFC Forecast)</a:t>
            </a:r>
          </a:p>
        </p:txBody>
      </p:sp>
      <p:sp>
        <p:nvSpPr>
          <p:cNvPr id="8" name="TextBox 7"/>
          <p:cNvSpPr txBox="1">
            <a:spLocks noChangeArrowheads="1"/>
          </p:cNvSpPr>
          <p:nvPr/>
        </p:nvSpPr>
        <p:spPr bwMode="auto">
          <a:xfrm>
            <a:off x="4686300" y="1485900"/>
            <a:ext cx="4000499" cy="5001369"/>
          </a:xfrm>
          <a:prstGeom prst="rect">
            <a:avLst/>
          </a:prstGeom>
          <a:noFill/>
          <a:ln w="9525">
            <a:noFill/>
            <a:miter lim="800000"/>
            <a:headEnd/>
            <a:tailEnd/>
          </a:ln>
        </p:spPr>
        <p:txBody>
          <a:bodyPr wrap="square">
            <a:spAutoFit/>
          </a:bodyPr>
          <a:lstStyle/>
          <a:p>
            <a:pPr marL="225425" indent="-225425" eaLnBrk="0" hangingPunct="0">
              <a:spcBef>
                <a:spcPts val="600"/>
              </a:spcBef>
              <a:buFont typeface="Arial" pitchFamily="34" charset="0"/>
              <a:buChar char="•"/>
            </a:pPr>
            <a:r>
              <a:rPr lang="en-US" sz="1400" dirty="0" smtClean="0">
                <a:latin typeface="+mj-lt"/>
                <a:cs typeface="Arial" pitchFamily="34" charset="0"/>
              </a:rPr>
              <a:t>The Tier I peer group is comprised of Independents with portfolios capable of delivering ~1 </a:t>
            </a:r>
            <a:r>
              <a:rPr lang="en-US" sz="1400" dirty="0" err="1" smtClean="0">
                <a:latin typeface="+mj-lt"/>
                <a:cs typeface="Arial" pitchFamily="34" charset="0"/>
              </a:rPr>
              <a:t>mmboe</a:t>
            </a:r>
            <a:r>
              <a:rPr lang="en-US" sz="1400" dirty="0" smtClean="0">
                <a:latin typeface="+mj-lt"/>
                <a:cs typeface="Arial" pitchFamily="34" charset="0"/>
              </a:rPr>
              <a:t>/d of production over the next 5-7 years</a:t>
            </a:r>
          </a:p>
          <a:p>
            <a:pPr marL="225425" indent="-225425" eaLnBrk="0" hangingPunct="0">
              <a:spcBef>
                <a:spcPts val="600"/>
              </a:spcBef>
              <a:buFont typeface="Arial" pitchFamily="34" charset="0"/>
              <a:buChar char="•"/>
            </a:pPr>
            <a:r>
              <a:rPr lang="en-US" sz="1400" dirty="0" smtClean="0">
                <a:latin typeface="+mj-lt"/>
                <a:cs typeface="Arial" pitchFamily="34" charset="0"/>
              </a:rPr>
              <a:t>ConocoPhillips joined the Tier I peer group following its de-integration.  Will see production continue to slide (floor in 2013), before recovering to slightly above 2011 levels by 2016</a:t>
            </a:r>
          </a:p>
          <a:p>
            <a:pPr marL="225425" indent="-225425" eaLnBrk="0" hangingPunct="0">
              <a:spcBef>
                <a:spcPts val="600"/>
              </a:spcBef>
              <a:buFont typeface="Arial" pitchFamily="34" charset="0"/>
              <a:buChar char="•"/>
            </a:pPr>
            <a:r>
              <a:rPr lang="en-US" sz="1400" dirty="0" smtClean="0">
                <a:latin typeface="+mj-lt"/>
              </a:rPr>
              <a:t>Production increases over 2001-2011 driven by:</a:t>
            </a:r>
          </a:p>
          <a:p>
            <a:pPr marL="682625" lvl="1" indent="-225425" eaLnBrk="0" hangingPunct="0">
              <a:spcBef>
                <a:spcPts val="600"/>
              </a:spcBef>
              <a:buFont typeface="Arial" pitchFamily="34" charset="0"/>
              <a:buChar char="−"/>
            </a:pPr>
            <a:r>
              <a:rPr lang="en-US" sz="1400" dirty="0" smtClean="0">
                <a:latin typeface="+mj-lt"/>
              </a:rPr>
              <a:t>the merger of Conoco and Phillips in the beginning of the decade (growing volumes from 698 </a:t>
            </a:r>
            <a:r>
              <a:rPr lang="en-US" sz="1400" dirty="0" err="1" smtClean="0">
                <a:latin typeface="+mj-lt"/>
              </a:rPr>
              <a:t>mboe</a:t>
            </a:r>
            <a:r>
              <a:rPr lang="en-US" sz="1400" dirty="0" smtClean="0">
                <a:latin typeface="+mj-lt"/>
              </a:rPr>
              <a:t>/d in 2000 to 1,082 </a:t>
            </a:r>
            <a:r>
              <a:rPr lang="en-US" sz="1400" dirty="0" err="1" smtClean="0">
                <a:latin typeface="+mj-lt"/>
              </a:rPr>
              <a:t>mboe</a:t>
            </a:r>
            <a:r>
              <a:rPr lang="en-US" sz="1400" dirty="0" smtClean="0">
                <a:latin typeface="+mj-lt"/>
              </a:rPr>
              <a:t>/d in 2002);</a:t>
            </a:r>
          </a:p>
          <a:p>
            <a:pPr marL="682625" lvl="1" indent="-225425" eaLnBrk="0" hangingPunct="0">
              <a:spcBef>
                <a:spcPts val="600"/>
              </a:spcBef>
              <a:buFont typeface="Arial" pitchFamily="34" charset="0"/>
              <a:buChar char="−"/>
            </a:pPr>
            <a:r>
              <a:rPr lang="en-US" sz="1400" dirty="0" smtClean="0">
                <a:latin typeface="+mj-lt"/>
              </a:rPr>
              <a:t>the Burlington Resources purchase in 2006 (growing volumes from 1,824 </a:t>
            </a:r>
            <a:r>
              <a:rPr lang="en-US" sz="1400" dirty="0" err="1" smtClean="0">
                <a:latin typeface="+mj-lt"/>
              </a:rPr>
              <a:t>mboe</a:t>
            </a:r>
            <a:r>
              <a:rPr lang="en-US" sz="1400" dirty="0" smtClean="0">
                <a:latin typeface="+mj-lt"/>
              </a:rPr>
              <a:t>/d in 2005 to 2,358 </a:t>
            </a:r>
            <a:r>
              <a:rPr lang="en-US" sz="1400" dirty="0" err="1" smtClean="0">
                <a:latin typeface="+mj-lt"/>
              </a:rPr>
              <a:t>mboe</a:t>
            </a:r>
            <a:r>
              <a:rPr lang="en-US" sz="1400" dirty="0" smtClean="0">
                <a:latin typeface="+mj-lt"/>
              </a:rPr>
              <a:t>/d in 2006); and </a:t>
            </a:r>
          </a:p>
          <a:p>
            <a:pPr marL="682625" lvl="1" indent="-225425" eaLnBrk="0" hangingPunct="0">
              <a:spcBef>
                <a:spcPts val="600"/>
              </a:spcBef>
              <a:buFont typeface="Arial" pitchFamily="34" charset="0"/>
              <a:buChar char="−"/>
            </a:pPr>
            <a:r>
              <a:rPr lang="en-US" sz="1400" dirty="0" smtClean="0">
                <a:latin typeface="+mj-lt"/>
              </a:rPr>
              <a:t>the gradual acquisition of a 20% stake in LUKOIL later in the decade</a:t>
            </a:r>
            <a:endParaRPr lang="en-US" sz="1400" dirty="0" smtClean="0">
              <a:latin typeface="+mj-lt"/>
              <a:cs typeface="Arial" pitchFamily="34" charset="0"/>
            </a:endParaRPr>
          </a:p>
        </p:txBody>
      </p:sp>
      <p:cxnSp>
        <p:nvCxnSpPr>
          <p:cNvPr id="9" name="Straight Connector 8"/>
          <p:cNvCxnSpPr/>
          <p:nvPr/>
        </p:nvCxnSpPr>
        <p:spPr>
          <a:xfrm flipV="1">
            <a:off x="1152525" y="3038475"/>
            <a:ext cx="3247264" cy="9525"/>
          </a:xfrm>
          <a:prstGeom prst="line">
            <a:avLst/>
          </a:prstGeom>
          <a:ln>
            <a:prstDash val="dash"/>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2" descr="Production by Region.bmp"/>
          <p:cNvPicPr>
            <a:picLocks noChangeAspect="1"/>
          </p:cNvPicPr>
          <p:nvPr/>
        </p:nvPicPr>
        <p:blipFill>
          <a:blip r:embed="rId2"/>
          <a:srcRect/>
          <a:stretch>
            <a:fillRect/>
          </a:stretch>
        </p:blipFill>
        <p:spPr bwMode="auto">
          <a:xfrm>
            <a:off x="301625" y="981075"/>
            <a:ext cx="3519488" cy="5543550"/>
          </a:xfrm>
          <a:prstGeom prst="rect">
            <a:avLst/>
          </a:prstGeom>
          <a:noFill/>
          <a:ln w="9525">
            <a:noFill/>
            <a:miter lim="800000"/>
            <a:headEnd/>
            <a:tailEnd/>
          </a:ln>
        </p:spPr>
      </p:pic>
      <p:sp>
        <p:nvSpPr>
          <p:cNvPr id="33795" name="Title 1"/>
          <p:cNvSpPr>
            <a:spLocks noGrp="1"/>
          </p:cNvSpPr>
          <p:nvPr>
            <p:ph type="title"/>
          </p:nvPr>
        </p:nvSpPr>
        <p:spPr bwMode="auto">
          <a:xfrm>
            <a:off x="457200" y="0"/>
            <a:ext cx="8229600" cy="733425"/>
          </a:xfrm>
          <a:noFill/>
          <a:ln>
            <a:miter lim="800000"/>
            <a:headEnd/>
            <a:tailEnd/>
          </a:ln>
        </p:spPr>
        <p:txBody>
          <a:bodyPr vert="horz" wrap="square" lIns="91440" tIns="45720" rIns="91440" bIns="45720" numCol="1" compatLnSpc="1">
            <a:prstTxWarp prst="textNoShape">
              <a:avLst/>
            </a:prstTxWarp>
          </a:bodyPr>
          <a:lstStyle/>
          <a:p>
            <a:pPr eaLnBrk="1" hangingPunct="1"/>
            <a:r>
              <a:rPr lang="en-US" smtClean="0"/>
              <a:t>ConocoPhillips:  Regional Trajectories</a:t>
            </a:r>
          </a:p>
        </p:txBody>
      </p:sp>
      <p:sp>
        <p:nvSpPr>
          <p:cNvPr id="3" name="Text Placeholder 2"/>
          <p:cNvSpPr>
            <a:spLocks noGrp="1"/>
          </p:cNvSpPr>
          <p:nvPr>
            <p:ph type="body" sz="quarter" idx="10"/>
          </p:nvPr>
        </p:nvSpPr>
        <p:spPr>
          <a:xfrm>
            <a:off x="3914775" y="1103313"/>
            <a:ext cx="3992563" cy="640080"/>
          </a:xfrm>
          <a:solidFill>
            <a:schemeClr val="bg1"/>
          </a:solidFill>
          <a:ln w="19050">
            <a:solidFill>
              <a:schemeClr val="accent1"/>
            </a:solidFill>
          </a:ln>
          <a:effectLst>
            <a:outerShdw blurRad="50800" dist="38100" dir="2700000" algn="tl" rotWithShape="0">
              <a:prstClr val="black">
                <a:alpha val="40000"/>
              </a:prstClr>
            </a:outerShdw>
          </a:effectLst>
        </p:spPr>
        <p:txBody>
          <a:bodyPr/>
          <a:lstStyle/>
          <a:p>
            <a:pPr algn="just" eaLnBrk="1" hangingPunct="1">
              <a:defRPr/>
            </a:pPr>
            <a:r>
              <a:rPr lang="en-US" sz="1000" b="1" dirty="0" smtClean="0">
                <a:latin typeface="+mj-lt"/>
                <a:ea typeface="MS PGothic" pitchFamily="34" charset="-128"/>
              </a:rPr>
              <a:t>Asia-Pacific:</a:t>
            </a:r>
            <a:r>
              <a:rPr lang="en-US" sz="1000" dirty="0" smtClean="0">
                <a:latin typeface="+mj-lt"/>
                <a:ea typeface="MS PGothic" pitchFamily="34" charset="-128"/>
              </a:rPr>
              <a:t> ~247 </a:t>
            </a:r>
            <a:r>
              <a:rPr lang="en-US" sz="1000" dirty="0" err="1" smtClean="0">
                <a:latin typeface="+mj-lt"/>
                <a:ea typeface="MS PGothic" pitchFamily="34" charset="-128"/>
              </a:rPr>
              <a:t>mboe</a:t>
            </a:r>
            <a:r>
              <a:rPr lang="en-US" sz="1000" dirty="0" smtClean="0">
                <a:latin typeface="+mj-lt"/>
                <a:ea typeface="MS PGothic" pitchFamily="34" charset="-128"/>
              </a:rPr>
              <a:t>/d in 2011.  </a:t>
            </a:r>
            <a:r>
              <a:rPr lang="en-US" sz="1000" dirty="0" smtClean="0">
                <a:latin typeface="+mj-lt"/>
              </a:rPr>
              <a:t>Core area of operations and future growth.  Commissioning of APLNG will add long-term volumes, offsetting decline from conventional shallow water assets.  </a:t>
            </a:r>
            <a:endParaRPr lang="en-US" sz="1000" dirty="0">
              <a:latin typeface="+mj-lt"/>
              <a:ea typeface="MS PGothic" pitchFamily="34" charset="-128"/>
            </a:endParaRPr>
          </a:p>
        </p:txBody>
      </p:sp>
      <p:pic>
        <p:nvPicPr>
          <p:cNvPr id="33797" name="Picture 4" descr="Total Portfolio by Region.emf"/>
          <p:cNvPicPr>
            <a:picLocks noChangeAspect="1"/>
          </p:cNvPicPr>
          <p:nvPr/>
        </p:nvPicPr>
        <p:blipFill>
          <a:blip r:embed="rId3"/>
          <a:srcRect l="73241" b="74049"/>
          <a:stretch>
            <a:fillRect/>
          </a:stretch>
        </p:blipFill>
        <p:spPr bwMode="auto">
          <a:xfrm>
            <a:off x="7969250" y="1179513"/>
            <a:ext cx="1174750" cy="1144587"/>
          </a:xfrm>
          <a:prstGeom prst="rect">
            <a:avLst/>
          </a:prstGeom>
          <a:noFill/>
          <a:ln w="9525">
            <a:noFill/>
            <a:miter lim="800000"/>
            <a:headEnd/>
            <a:tailEnd/>
          </a:ln>
        </p:spPr>
      </p:pic>
      <p:sp>
        <p:nvSpPr>
          <p:cNvPr id="6" name="Text Placeholder 2"/>
          <p:cNvSpPr txBox="1">
            <a:spLocks/>
          </p:cNvSpPr>
          <p:nvPr/>
        </p:nvSpPr>
        <p:spPr>
          <a:xfrm>
            <a:off x="3913188" y="1925638"/>
            <a:ext cx="3994150" cy="548640"/>
          </a:xfrm>
          <a:prstGeom prst="rect">
            <a:avLst/>
          </a:prstGeom>
          <a:solidFill>
            <a:schemeClr val="bg1"/>
          </a:solidFill>
          <a:ln w="19050">
            <a:solidFill>
              <a:schemeClr val="accent1"/>
            </a:solidFill>
          </a:ln>
          <a:effectLst>
            <a:outerShdw blurRad="50800" dist="38100" dir="2700000" algn="tl" rotWithShape="0">
              <a:prstClr val="black">
                <a:alpha val="40000"/>
              </a:prstClr>
            </a:outerShdw>
          </a:effectLst>
        </p:spPr>
        <p:txBody>
          <a:bodyPr anchor="t"/>
          <a:lstStyle/>
          <a:p>
            <a:pPr algn="just" eaLnBrk="0" hangingPunct="0">
              <a:spcBef>
                <a:spcPct val="20000"/>
              </a:spcBef>
              <a:defRPr/>
            </a:pPr>
            <a:r>
              <a:rPr lang="en-US" sz="1000" b="1" dirty="0">
                <a:latin typeface="Arial" charset="0"/>
                <a:cs typeface="+mn-cs"/>
              </a:rPr>
              <a:t>Europe</a:t>
            </a:r>
            <a:r>
              <a:rPr lang="en-US" sz="1000" b="1" dirty="0" smtClean="0">
                <a:latin typeface="Arial" charset="0"/>
                <a:cs typeface="+mn-cs"/>
              </a:rPr>
              <a:t>:</a:t>
            </a:r>
            <a:r>
              <a:rPr lang="en-US" sz="1000" dirty="0" smtClean="0">
                <a:latin typeface="Arial" charset="0"/>
                <a:cs typeface="+mn-cs"/>
              </a:rPr>
              <a:t> ~279 </a:t>
            </a:r>
            <a:r>
              <a:rPr lang="en-US" sz="1000" dirty="0" err="1" smtClean="0">
                <a:latin typeface="Arial" charset="0"/>
                <a:cs typeface="+mn-cs"/>
              </a:rPr>
              <a:t>mboe</a:t>
            </a:r>
            <a:r>
              <a:rPr lang="en-US" sz="1000" dirty="0" smtClean="0">
                <a:latin typeface="Arial" charset="0"/>
                <a:cs typeface="+mn-cs"/>
              </a:rPr>
              <a:t>/d in 2011. Mature asset portfolio with </a:t>
            </a:r>
            <a:r>
              <a:rPr lang="en-US" sz="1000" dirty="0">
                <a:latin typeface="Arial" charset="0"/>
                <a:cs typeface="+mn-cs"/>
              </a:rPr>
              <a:t>satellite </a:t>
            </a:r>
            <a:r>
              <a:rPr lang="en-US" sz="1000" dirty="0" smtClean="0">
                <a:latin typeface="Arial" charset="0"/>
                <a:cs typeface="+mn-cs"/>
              </a:rPr>
              <a:t>field development slated </a:t>
            </a:r>
            <a:r>
              <a:rPr lang="en-US" sz="1000" dirty="0">
                <a:latin typeface="Arial" charset="0"/>
                <a:cs typeface="+mn-cs"/>
              </a:rPr>
              <a:t>to offset base declines </a:t>
            </a:r>
            <a:r>
              <a:rPr lang="en-US" sz="1000" dirty="0" smtClean="0">
                <a:latin typeface="Arial" charset="0"/>
                <a:cs typeface="+mn-cs"/>
              </a:rPr>
              <a:t>and maintain free cash flows from this Harvest region.  </a:t>
            </a:r>
            <a:endParaRPr lang="en-US" sz="1000" dirty="0">
              <a:latin typeface="Arial" charset="0"/>
              <a:cs typeface="+mn-cs"/>
            </a:endParaRPr>
          </a:p>
        </p:txBody>
      </p:sp>
      <p:sp>
        <p:nvSpPr>
          <p:cNvPr id="7" name="Text Placeholder 2"/>
          <p:cNvSpPr txBox="1">
            <a:spLocks/>
          </p:cNvSpPr>
          <p:nvPr/>
        </p:nvSpPr>
        <p:spPr>
          <a:xfrm>
            <a:off x="3914775" y="2728913"/>
            <a:ext cx="3992563" cy="457200"/>
          </a:xfrm>
          <a:prstGeom prst="rect">
            <a:avLst/>
          </a:prstGeom>
          <a:solidFill>
            <a:schemeClr val="bg1"/>
          </a:solidFill>
          <a:ln w="19050">
            <a:solidFill>
              <a:schemeClr val="accent1"/>
            </a:solidFill>
          </a:ln>
          <a:effectLst>
            <a:outerShdw blurRad="50800" dist="38100" dir="2700000" algn="tl" rotWithShape="0">
              <a:prstClr val="black">
                <a:alpha val="40000"/>
              </a:prstClr>
            </a:outerShdw>
          </a:effectLst>
        </p:spPr>
        <p:txBody>
          <a:bodyPr/>
          <a:lstStyle/>
          <a:p>
            <a:pPr algn="just" eaLnBrk="0" hangingPunct="0">
              <a:spcBef>
                <a:spcPct val="20000"/>
              </a:spcBef>
              <a:defRPr/>
            </a:pPr>
            <a:r>
              <a:rPr lang="en-US" sz="1000" b="1" dirty="0">
                <a:latin typeface="+mj-lt"/>
                <a:ea typeface="MS PGothic" pitchFamily="34" charset="-128"/>
                <a:cs typeface="MS PGothic" pitchFamily="34" charset="-128"/>
              </a:rPr>
              <a:t>Latin America:</a:t>
            </a:r>
            <a:r>
              <a:rPr lang="en-US" sz="1000" dirty="0">
                <a:latin typeface="+mj-lt"/>
                <a:ea typeface="MS PGothic" pitchFamily="34" charset="-128"/>
                <a:cs typeface="MS PGothic" pitchFamily="34" charset="-128"/>
              </a:rPr>
              <a:t> </a:t>
            </a:r>
            <a:r>
              <a:rPr lang="en-US" sz="1000" dirty="0" smtClean="0">
                <a:latin typeface="+mj-lt"/>
                <a:ea typeface="MS PGothic" pitchFamily="34" charset="-128"/>
                <a:cs typeface="MS PGothic" pitchFamily="34" charset="-128"/>
              </a:rPr>
              <a:t>0 </a:t>
            </a:r>
            <a:r>
              <a:rPr lang="en-US" sz="1000" dirty="0" err="1" smtClean="0">
                <a:latin typeface="+mj-lt"/>
                <a:ea typeface="MS PGothic" pitchFamily="34" charset="-128"/>
                <a:cs typeface="MS PGothic" pitchFamily="34" charset="-128"/>
              </a:rPr>
              <a:t>mboe</a:t>
            </a:r>
            <a:r>
              <a:rPr lang="en-US" sz="1000" dirty="0" smtClean="0">
                <a:latin typeface="+mj-lt"/>
                <a:ea typeface="MS PGothic" pitchFamily="34" charset="-128"/>
                <a:cs typeface="MS PGothic" pitchFamily="34" charset="-128"/>
              </a:rPr>
              <a:t>/d in 2011.  Position secured through </a:t>
            </a:r>
            <a:r>
              <a:rPr lang="en-CA" sz="1000" dirty="0" smtClean="0">
                <a:latin typeface="+mj-lt"/>
                <a:cs typeface="+mn-cs"/>
              </a:rPr>
              <a:t>Burlington transaction.  Not material to global </a:t>
            </a:r>
            <a:r>
              <a:rPr lang="en-CA" sz="1000" dirty="0">
                <a:latin typeface="+mj-lt"/>
                <a:cs typeface="+mn-cs"/>
              </a:rPr>
              <a:t>operations. </a:t>
            </a:r>
            <a:endParaRPr lang="en-US" sz="1000" dirty="0">
              <a:latin typeface="+mj-lt"/>
              <a:cs typeface="MS PGothic" pitchFamily="34" charset="-128"/>
            </a:endParaRPr>
          </a:p>
        </p:txBody>
      </p:sp>
      <p:sp>
        <p:nvSpPr>
          <p:cNvPr id="8" name="Text Placeholder 2"/>
          <p:cNvSpPr txBox="1">
            <a:spLocks/>
          </p:cNvSpPr>
          <p:nvPr/>
        </p:nvSpPr>
        <p:spPr>
          <a:xfrm>
            <a:off x="3925342" y="3336924"/>
            <a:ext cx="3992563" cy="731520"/>
          </a:xfrm>
          <a:prstGeom prst="rect">
            <a:avLst/>
          </a:prstGeom>
          <a:solidFill>
            <a:schemeClr val="bg1"/>
          </a:solidFill>
          <a:ln w="19050">
            <a:solidFill>
              <a:schemeClr val="accent1"/>
            </a:solidFill>
          </a:ln>
          <a:effectLst>
            <a:outerShdw blurRad="50800" dist="38100" dir="2700000" algn="tl" rotWithShape="0">
              <a:prstClr val="black">
                <a:alpha val="40000"/>
              </a:prstClr>
            </a:outerShdw>
          </a:effectLst>
        </p:spPr>
        <p:txBody>
          <a:bodyPr anchor="t"/>
          <a:lstStyle/>
          <a:p>
            <a:pPr algn="just" eaLnBrk="0" hangingPunct="0">
              <a:spcBef>
                <a:spcPct val="20000"/>
              </a:spcBef>
              <a:defRPr/>
            </a:pPr>
            <a:r>
              <a:rPr lang="en-US" sz="1000" b="1" dirty="0">
                <a:latin typeface="Arial" charset="0"/>
              </a:rPr>
              <a:t>Middle East &amp; North Africa:</a:t>
            </a:r>
            <a:r>
              <a:rPr lang="en-US" sz="1000" dirty="0">
                <a:latin typeface="Arial" charset="0"/>
              </a:rPr>
              <a:t> </a:t>
            </a:r>
            <a:r>
              <a:rPr lang="en-US" sz="1000" dirty="0" smtClean="0">
                <a:latin typeface="Arial" charset="0"/>
              </a:rPr>
              <a:t>~106 </a:t>
            </a:r>
            <a:r>
              <a:rPr lang="en-US" sz="1000" dirty="0" err="1" smtClean="0">
                <a:latin typeface="Arial" charset="0"/>
              </a:rPr>
              <a:t>mboe</a:t>
            </a:r>
            <a:r>
              <a:rPr lang="en-US" sz="1000" dirty="0" smtClean="0">
                <a:latin typeface="Arial" charset="0"/>
              </a:rPr>
              <a:t>/d in 2011.  Legacy oil positions in Libya </a:t>
            </a:r>
            <a:r>
              <a:rPr lang="en-US" sz="1000" dirty="0">
                <a:latin typeface="Arial" charset="0"/>
              </a:rPr>
              <a:t>and </a:t>
            </a:r>
            <a:r>
              <a:rPr lang="en-US" sz="1000" dirty="0" smtClean="0">
                <a:latin typeface="Arial" charset="0"/>
              </a:rPr>
              <a:t>Algeria augmented by commissioning of </a:t>
            </a:r>
            <a:r>
              <a:rPr lang="en-US" sz="1000" dirty="0" err="1" smtClean="0">
                <a:latin typeface="Arial" charset="0"/>
              </a:rPr>
              <a:t>Qatargas</a:t>
            </a:r>
            <a:r>
              <a:rPr lang="en-US" sz="1000" dirty="0" smtClean="0">
                <a:latin typeface="Arial" charset="0"/>
              </a:rPr>
              <a:t> III LNG project =&gt; long-life</a:t>
            </a:r>
            <a:r>
              <a:rPr lang="en-US" sz="1000" dirty="0">
                <a:latin typeface="Arial" charset="0"/>
              </a:rPr>
              <a:t>, cash generating production to the region. </a:t>
            </a:r>
            <a:r>
              <a:rPr lang="en-US" sz="1000" dirty="0" smtClean="0">
                <a:latin typeface="Arial" charset="0"/>
              </a:rPr>
              <a:t> </a:t>
            </a:r>
            <a:endParaRPr lang="en-US" sz="1000" dirty="0">
              <a:latin typeface="Arial" charset="0"/>
            </a:endParaRPr>
          </a:p>
          <a:p>
            <a:pPr eaLnBrk="0" hangingPunct="0">
              <a:spcBef>
                <a:spcPct val="20000"/>
              </a:spcBef>
              <a:defRPr/>
            </a:pPr>
            <a:endParaRPr lang="en-US" sz="1000" dirty="0">
              <a:latin typeface="Arial" charset="0"/>
            </a:endParaRPr>
          </a:p>
        </p:txBody>
      </p:sp>
      <p:sp>
        <p:nvSpPr>
          <p:cNvPr id="9" name="Text Placeholder 2"/>
          <p:cNvSpPr txBox="1">
            <a:spLocks/>
          </p:cNvSpPr>
          <p:nvPr/>
        </p:nvSpPr>
        <p:spPr>
          <a:xfrm>
            <a:off x="3914775" y="4191000"/>
            <a:ext cx="3992563" cy="548640"/>
          </a:xfrm>
          <a:prstGeom prst="rect">
            <a:avLst/>
          </a:prstGeom>
          <a:solidFill>
            <a:schemeClr val="bg1"/>
          </a:solidFill>
          <a:ln w="19050">
            <a:solidFill>
              <a:schemeClr val="accent1"/>
            </a:solidFill>
          </a:ln>
          <a:effectLst>
            <a:outerShdw blurRad="50800" dist="38100" dir="2700000" algn="tl" rotWithShape="0">
              <a:prstClr val="black">
                <a:alpha val="40000"/>
              </a:prstClr>
            </a:outerShdw>
          </a:effectLst>
        </p:spPr>
        <p:txBody>
          <a:bodyPr/>
          <a:lstStyle/>
          <a:p>
            <a:pPr algn="just" eaLnBrk="0" hangingPunct="0">
              <a:spcBef>
                <a:spcPct val="20000"/>
              </a:spcBef>
              <a:defRPr/>
            </a:pPr>
            <a:r>
              <a:rPr lang="en-US" sz="1000" b="1" dirty="0">
                <a:latin typeface="Arial" charset="0"/>
              </a:rPr>
              <a:t>North America:</a:t>
            </a:r>
            <a:r>
              <a:rPr lang="en-US" sz="1000" dirty="0">
                <a:latin typeface="Arial" charset="0"/>
              </a:rPr>
              <a:t> </a:t>
            </a:r>
            <a:r>
              <a:rPr lang="en-US" sz="1000" dirty="0" smtClean="0">
                <a:latin typeface="Arial" charset="0"/>
              </a:rPr>
              <a:t>~903 </a:t>
            </a:r>
            <a:r>
              <a:rPr lang="en-US" sz="1000" dirty="0" err="1" smtClean="0">
                <a:latin typeface="Arial" charset="0"/>
              </a:rPr>
              <a:t>mboe</a:t>
            </a:r>
            <a:r>
              <a:rPr lang="en-US" sz="1000" dirty="0" smtClean="0">
                <a:latin typeface="Arial" charset="0"/>
              </a:rPr>
              <a:t>/d in 2011 (~</a:t>
            </a:r>
            <a:r>
              <a:rPr lang="en-US" sz="1000" dirty="0">
                <a:latin typeface="Arial" charset="0"/>
              </a:rPr>
              <a:t>56% of global </a:t>
            </a:r>
            <a:r>
              <a:rPr lang="en-US" sz="1000" dirty="0" smtClean="0">
                <a:latin typeface="Arial" charset="0"/>
              </a:rPr>
              <a:t>volumes).  New </a:t>
            </a:r>
            <a:r>
              <a:rPr lang="en-US" sz="1000" dirty="0">
                <a:latin typeface="Arial" charset="0"/>
              </a:rPr>
              <a:t>Ventures in Oil Sands, Unconventional Onshore </a:t>
            </a:r>
            <a:r>
              <a:rPr lang="en-US" sz="1000" dirty="0" smtClean="0">
                <a:latin typeface="Arial" charset="0"/>
              </a:rPr>
              <a:t>resource plays</a:t>
            </a:r>
            <a:r>
              <a:rPr lang="en-US" sz="1000" dirty="0">
                <a:latin typeface="Arial" charset="0"/>
              </a:rPr>
              <a:t>, and GOM deepwater  will  provide regional growth.</a:t>
            </a:r>
          </a:p>
        </p:txBody>
      </p:sp>
      <p:sp>
        <p:nvSpPr>
          <p:cNvPr id="10" name="Text Placeholder 2"/>
          <p:cNvSpPr txBox="1">
            <a:spLocks/>
          </p:cNvSpPr>
          <p:nvPr/>
        </p:nvSpPr>
        <p:spPr>
          <a:xfrm>
            <a:off x="3914775" y="4860925"/>
            <a:ext cx="3992563" cy="709558"/>
          </a:xfrm>
          <a:prstGeom prst="rect">
            <a:avLst/>
          </a:prstGeom>
          <a:solidFill>
            <a:schemeClr val="bg1"/>
          </a:solidFill>
          <a:ln w="19050">
            <a:solidFill>
              <a:schemeClr val="accent1"/>
            </a:solidFill>
          </a:ln>
          <a:effectLst>
            <a:outerShdw blurRad="50800" dist="38100" dir="2700000" algn="tl" rotWithShape="0">
              <a:prstClr val="black">
                <a:alpha val="40000"/>
              </a:prstClr>
            </a:outerShdw>
          </a:effectLst>
        </p:spPr>
        <p:txBody>
          <a:bodyPr/>
          <a:lstStyle/>
          <a:p>
            <a:pPr algn="just" eaLnBrk="0" hangingPunct="0">
              <a:spcBef>
                <a:spcPct val="20000"/>
              </a:spcBef>
              <a:defRPr/>
            </a:pPr>
            <a:r>
              <a:rPr lang="en-US" sz="1000" b="1" dirty="0">
                <a:latin typeface="Arial" charset="0"/>
              </a:rPr>
              <a:t>Russia &amp; Central Asia:</a:t>
            </a:r>
            <a:r>
              <a:rPr lang="en-US" sz="1000" dirty="0">
                <a:latin typeface="Arial" charset="0"/>
              </a:rPr>
              <a:t> </a:t>
            </a:r>
            <a:r>
              <a:rPr lang="en-US" sz="1000" dirty="0" smtClean="0">
                <a:latin typeface="Arial" charset="0"/>
              </a:rPr>
              <a:t>~29 </a:t>
            </a:r>
            <a:r>
              <a:rPr lang="en-US" sz="1000" dirty="0" err="1" smtClean="0">
                <a:latin typeface="Arial" charset="0"/>
              </a:rPr>
              <a:t>mboe</a:t>
            </a:r>
            <a:r>
              <a:rPr lang="en-US" sz="1000" dirty="0" smtClean="0">
                <a:latin typeface="Arial" charset="0"/>
              </a:rPr>
              <a:t>/d in 2011.  Following sale of LUKOIL equity stake, production </a:t>
            </a:r>
            <a:r>
              <a:rPr lang="en-US" sz="1000" dirty="0">
                <a:latin typeface="Arial" charset="0"/>
              </a:rPr>
              <a:t>is sourced entirely from the Polar Lights </a:t>
            </a:r>
            <a:r>
              <a:rPr lang="en-US" sz="1000" dirty="0" smtClean="0">
                <a:latin typeface="Arial" charset="0"/>
              </a:rPr>
              <a:t>and </a:t>
            </a:r>
            <a:r>
              <a:rPr lang="en-US" sz="1000" dirty="0">
                <a:latin typeface="Arial" charset="0"/>
              </a:rPr>
              <a:t>NMNG </a:t>
            </a:r>
            <a:r>
              <a:rPr lang="en-US" sz="1000" dirty="0" smtClean="0">
                <a:latin typeface="Arial" charset="0"/>
              </a:rPr>
              <a:t>joint ventures </a:t>
            </a:r>
            <a:r>
              <a:rPr lang="en-US" sz="1000" dirty="0">
                <a:latin typeface="Arial" charset="0"/>
              </a:rPr>
              <a:t>in Russia. New Source volumes come from Kazakhstan's </a:t>
            </a:r>
            <a:r>
              <a:rPr lang="en-US" sz="1000" dirty="0" err="1">
                <a:latin typeface="Arial" charset="0"/>
              </a:rPr>
              <a:t>Kashagan</a:t>
            </a:r>
            <a:r>
              <a:rPr lang="en-US" sz="1000" dirty="0">
                <a:latin typeface="Arial" charset="0"/>
              </a:rPr>
              <a:t> development.</a:t>
            </a:r>
          </a:p>
          <a:p>
            <a:pPr algn="just" eaLnBrk="0" hangingPunct="0">
              <a:spcBef>
                <a:spcPct val="20000"/>
              </a:spcBef>
              <a:defRPr/>
            </a:pPr>
            <a:endParaRPr lang="en-US" sz="1000" dirty="0">
              <a:latin typeface="Arial" charset="0"/>
            </a:endParaRPr>
          </a:p>
        </p:txBody>
      </p:sp>
      <p:sp>
        <p:nvSpPr>
          <p:cNvPr id="12" name="Text Placeholder 2"/>
          <p:cNvSpPr txBox="1">
            <a:spLocks/>
          </p:cNvSpPr>
          <p:nvPr/>
        </p:nvSpPr>
        <p:spPr>
          <a:xfrm>
            <a:off x="3914775" y="5811838"/>
            <a:ext cx="3992563" cy="457200"/>
          </a:xfrm>
          <a:prstGeom prst="rect">
            <a:avLst/>
          </a:prstGeom>
          <a:solidFill>
            <a:schemeClr val="bg1"/>
          </a:solidFill>
          <a:ln w="19050">
            <a:solidFill>
              <a:schemeClr val="accent1"/>
            </a:solidFill>
          </a:ln>
          <a:effectLst>
            <a:outerShdw blurRad="50800" dist="38100" dir="2700000" algn="tl" rotWithShape="0">
              <a:prstClr val="black">
                <a:alpha val="40000"/>
              </a:prstClr>
            </a:outerShdw>
          </a:effectLst>
        </p:spPr>
        <p:txBody>
          <a:bodyPr anchor="t"/>
          <a:lstStyle/>
          <a:p>
            <a:pPr algn="just" eaLnBrk="0" hangingPunct="0">
              <a:spcBef>
                <a:spcPct val="20000"/>
              </a:spcBef>
              <a:defRPr/>
            </a:pPr>
            <a:r>
              <a:rPr lang="en-US" sz="1000" b="1" dirty="0">
                <a:latin typeface="+mj-lt"/>
                <a:ea typeface="MS PGothic" pitchFamily="34" charset="-128"/>
                <a:cs typeface="MS PGothic" pitchFamily="34" charset="-128"/>
              </a:rPr>
              <a:t>Sub-Saharan Africa:</a:t>
            </a:r>
            <a:r>
              <a:rPr lang="en-US" sz="1000" dirty="0">
                <a:latin typeface="+mj-lt"/>
                <a:ea typeface="MS PGothic" pitchFamily="34" charset="-128"/>
                <a:cs typeface="MS PGothic" pitchFamily="34" charset="-128"/>
              </a:rPr>
              <a:t> </a:t>
            </a:r>
            <a:r>
              <a:rPr lang="en-US" sz="1000" dirty="0" smtClean="0">
                <a:latin typeface="+mj-lt"/>
                <a:ea typeface="MS PGothic" pitchFamily="34" charset="-128"/>
                <a:cs typeface="MS PGothic" pitchFamily="34" charset="-128"/>
              </a:rPr>
              <a:t>~45 </a:t>
            </a:r>
            <a:r>
              <a:rPr lang="en-US" sz="1000" dirty="0" err="1" smtClean="0">
                <a:latin typeface="+mj-lt"/>
                <a:ea typeface="MS PGothic" pitchFamily="34" charset="-128"/>
                <a:cs typeface="MS PGothic" pitchFamily="34" charset="-128"/>
              </a:rPr>
              <a:t>mboe</a:t>
            </a:r>
            <a:r>
              <a:rPr lang="en-US" sz="1000" dirty="0" smtClean="0">
                <a:latin typeface="+mj-lt"/>
                <a:ea typeface="MS PGothic" pitchFamily="34" charset="-128"/>
                <a:cs typeface="MS PGothic" pitchFamily="34" charset="-128"/>
              </a:rPr>
              <a:t>/d in 2011; sourced from </a:t>
            </a:r>
            <a:r>
              <a:rPr lang="en-US" sz="1000" dirty="0" smtClean="0">
                <a:latin typeface="+mj-lt"/>
                <a:cs typeface="+mn-cs"/>
              </a:rPr>
              <a:t>legacy </a:t>
            </a:r>
            <a:r>
              <a:rPr lang="en-US" sz="1000" dirty="0">
                <a:latin typeface="+mj-lt"/>
                <a:cs typeface="+mn-cs"/>
              </a:rPr>
              <a:t>assets in Nigeria, which are likely to be divested by </a:t>
            </a:r>
            <a:r>
              <a:rPr lang="en-US" sz="1000" dirty="0" smtClean="0">
                <a:latin typeface="+mj-lt"/>
                <a:cs typeface="+mn-cs"/>
              </a:rPr>
              <a:t>mid-2013. </a:t>
            </a:r>
            <a:endParaRPr lang="en-US" sz="1000" dirty="0">
              <a:latin typeface="+mj-lt"/>
              <a:cs typeface="MS PGothic" pitchFamily="34" charset="-128"/>
            </a:endParaRPr>
          </a:p>
          <a:p>
            <a:pPr algn="just" eaLnBrk="0" hangingPunct="0">
              <a:spcBef>
                <a:spcPct val="20000"/>
              </a:spcBef>
              <a:defRPr/>
            </a:pPr>
            <a:endParaRPr lang="en-US" sz="1000" dirty="0">
              <a:latin typeface="+mj-lt"/>
              <a:ea typeface="MS PGothic" pitchFamily="34" charset="-128"/>
              <a:cs typeface="+mn-cs"/>
            </a:endParaRPr>
          </a:p>
          <a:p>
            <a:pPr eaLnBrk="0" hangingPunct="0">
              <a:spcBef>
                <a:spcPct val="20000"/>
              </a:spcBef>
              <a:defRPr/>
            </a:pPr>
            <a:endParaRPr lang="en-US" sz="1000" dirty="0">
              <a:latin typeface="+mj-lt"/>
              <a:ea typeface="MS PGothic" pitchFamily="34" charset="-128"/>
              <a:cs typeface="MS PGothic" pitchFamily="34" charset="-128"/>
            </a:endParaRPr>
          </a:p>
        </p:txBody>
      </p:sp>
      <p:cxnSp>
        <p:nvCxnSpPr>
          <p:cNvPr id="14" name="Straight Connector 13"/>
          <p:cNvCxnSpPr/>
          <p:nvPr/>
        </p:nvCxnSpPr>
        <p:spPr>
          <a:xfrm flipV="1">
            <a:off x="2725738" y="1050925"/>
            <a:ext cx="0" cy="5305425"/>
          </a:xfrm>
          <a:prstGeom prst="line">
            <a:avLst/>
          </a:prstGeom>
          <a:ln w="12700">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xfrm>
            <a:off x="457200" y="0"/>
            <a:ext cx="8229600" cy="733425"/>
          </a:xfrm>
          <a:noFill/>
          <a:ln>
            <a:miter lim="800000"/>
            <a:headEnd/>
            <a:tailEnd/>
          </a:ln>
        </p:spPr>
        <p:txBody>
          <a:bodyPr vert="horz" wrap="square" lIns="91440" tIns="45720" rIns="91440" bIns="45720" numCol="1" compatLnSpc="1">
            <a:prstTxWarp prst="textNoShape">
              <a:avLst/>
            </a:prstTxWarp>
          </a:bodyPr>
          <a:lstStyle/>
          <a:p>
            <a:r>
              <a:rPr lang="en-US" b="1" smtClean="0"/>
              <a:t>ConocoPhillips in North America—Alaska </a:t>
            </a:r>
          </a:p>
        </p:txBody>
      </p:sp>
      <p:grpSp>
        <p:nvGrpSpPr>
          <p:cNvPr id="2" name="Group 29"/>
          <p:cNvGrpSpPr>
            <a:grpSpLocks/>
          </p:cNvGrpSpPr>
          <p:nvPr/>
        </p:nvGrpSpPr>
        <p:grpSpPr bwMode="auto">
          <a:xfrm>
            <a:off x="415925" y="1389063"/>
            <a:ext cx="8377238" cy="4352925"/>
            <a:chOff x="415635" y="1388198"/>
            <a:chExt cx="8378098" cy="4354235"/>
          </a:xfrm>
        </p:grpSpPr>
        <p:pic>
          <p:nvPicPr>
            <p:cNvPr id="20489" name="Picture 2"/>
            <p:cNvPicPr>
              <a:picLocks noChangeAspect="1" noChangeArrowheads="1"/>
            </p:cNvPicPr>
            <p:nvPr/>
          </p:nvPicPr>
          <p:blipFill>
            <a:blip r:embed="rId2"/>
            <a:srcRect/>
            <a:stretch>
              <a:fillRect/>
            </a:stretch>
          </p:blipFill>
          <p:spPr bwMode="auto">
            <a:xfrm>
              <a:off x="431800" y="1388198"/>
              <a:ext cx="8343900" cy="3906989"/>
            </a:xfrm>
            <a:prstGeom prst="rect">
              <a:avLst/>
            </a:prstGeom>
            <a:noFill/>
            <a:ln w="9525">
              <a:solidFill>
                <a:schemeClr val="tx1"/>
              </a:solidFill>
              <a:miter lim="800000"/>
              <a:headEnd/>
              <a:tailEnd/>
            </a:ln>
          </p:spPr>
        </p:pic>
        <p:sp>
          <p:nvSpPr>
            <p:cNvPr id="10" name="AutoShape 8"/>
            <p:cNvSpPr>
              <a:spLocks noChangeArrowheads="1"/>
            </p:cNvSpPr>
            <p:nvPr/>
          </p:nvSpPr>
          <p:spPr bwMode="auto">
            <a:xfrm>
              <a:off x="7261638" y="3909907"/>
              <a:ext cx="447721" cy="325535"/>
            </a:xfrm>
            <a:prstGeom prst="wedgeRectCallout">
              <a:avLst>
                <a:gd name="adj1" fmla="val 42692"/>
                <a:gd name="adj2" fmla="val -197235"/>
              </a:avLst>
            </a:prstGeom>
            <a:solidFill>
              <a:schemeClr val="bg1"/>
            </a:solidFill>
            <a:ln w="9525">
              <a:solidFill>
                <a:schemeClr val="tx1"/>
              </a:solidFill>
              <a:miter lim="800000"/>
              <a:headEnd/>
              <a:tailEnd/>
            </a:ln>
          </p:spPr>
          <p:txBody>
            <a:bodyPr lIns="9144" tIns="46800" rIns="9144" bIns="46800" anchor="ctr">
              <a:spAutoFit/>
            </a:bodyPr>
            <a:lstStyle/>
            <a:p>
              <a:pPr algn="ctr">
                <a:lnSpc>
                  <a:spcPts val="900"/>
                </a:lnSpc>
                <a:defRPr/>
              </a:pPr>
              <a:r>
                <a:rPr lang="en-US" sz="900" b="1" dirty="0">
                  <a:latin typeface="+mn-lt"/>
                </a:rPr>
                <a:t>Greater Prudhoe</a:t>
              </a:r>
            </a:p>
          </p:txBody>
        </p:sp>
        <p:sp>
          <p:nvSpPr>
            <p:cNvPr id="11" name="AutoShape 8"/>
            <p:cNvSpPr>
              <a:spLocks noChangeArrowheads="1"/>
            </p:cNvSpPr>
            <p:nvPr/>
          </p:nvSpPr>
          <p:spPr bwMode="auto">
            <a:xfrm>
              <a:off x="7626800" y="2453731"/>
              <a:ext cx="530279" cy="325536"/>
            </a:xfrm>
            <a:prstGeom prst="wedgeRectCallout">
              <a:avLst>
                <a:gd name="adj1" fmla="val 54984"/>
                <a:gd name="adj2" fmla="val 282051"/>
              </a:avLst>
            </a:prstGeom>
            <a:solidFill>
              <a:schemeClr val="bg1"/>
            </a:solidFill>
            <a:ln w="9525">
              <a:solidFill>
                <a:schemeClr val="tx1"/>
              </a:solidFill>
              <a:miter lim="800000"/>
              <a:headEnd/>
              <a:tailEnd/>
            </a:ln>
          </p:spPr>
          <p:txBody>
            <a:bodyPr lIns="9144" tIns="46800" rIns="9144" bIns="46800" anchor="ctr">
              <a:spAutoFit/>
            </a:bodyPr>
            <a:lstStyle/>
            <a:p>
              <a:pPr algn="ctr">
                <a:lnSpc>
                  <a:spcPts val="900"/>
                </a:lnSpc>
                <a:defRPr/>
              </a:pPr>
              <a:r>
                <a:rPr lang="en-US" sz="900" b="1" dirty="0">
                  <a:latin typeface="+mn-lt"/>
                </a:rPr>
                <a:t>Point Thomson</a:t>
              </a:r>
            </a:p>
          </p:txBody>
        </p:sp>
        <p:sp>
          <p:nvSpPr>
            <p:cNvPr id="12" name="AutoShape 8"/>
            <p:cNvSpPr>
              <a:spLocks noChangeArrowheads="1"/>
            </p:cNvSpPr>
            <p:nvPr/>
          </p:nvSpPr>
          <p:spPr bwMode="auto">
            <a:xfrm>
              <a:off x="6493209" y="3730465"/>
              <a:ext cx="447721" cy="325536"/>
            </a:xfrm>
            <a:prstGeom prst="wedgeRectCallout">
              <a:avLst>
                <a:gd name="adj1" fmla="val 124395"/>
                <a:gd name="adj2" fmla="val -94305"/>
              </a:avLst>
            </a:prstGeom>
            <a:solidFill>
              <a:schemeClr val="bg1"/>
            </a:solidFill>
            <a:ln w="9525">
              <a:solidFill>
                <a:schemeClr val="tx1"/>
              </a:solidFill>
              <a:miter lim="800000"/>
              <a:headEnd/>
              <a:tailEnd/>
            </a:ln>
          </p:spPr>
          <p:txBody>
            <a:bodyPr lIns="9144" tIns="46800" rIns="9144" bIns="46800" anchor="ctr">
              <a:spAutoFit/>
            </a:bodyPr>
            <a:lstStyle/>
            <a:p>
              <a:pPr algn="ctr">
                <a:lnSpc>
                  <a:spcPts val="900"/>
                </a:lnSpc>
                <a:defRPr/>
              </a:pPr>
              <a:r>
                <a:rPr lang="en-US" sz="900" b="1" dirty="0">
                  <a:latin typeface="+mn-lt"/>
                </a:rPr>
                <a:t>Greater Kuparuk </a:t>
              </a:r>
            </a:p>
          </p:txBody>
        </p:sp>
        <p:sp>
          <p:nvSpPr>
            <p:cNvPr id="13" name="Oval 12"/>
            <p:cNvSpPr/>
            <p:nvPr/>
          </p:nvSpPr>
          <p:spPr>
            <a:xfrm>
              <a:off x="7023488" y="2965059"/>
              <a:ext cx="404855" cy="638367"/>
            </a:xfrm>
            <a:prstGeom prst="ellipse">
              <a:avLst/>
            </a:prstGeom>
            <a:noFill/>
            <a:ln>
              <a:solidFill>
                <a:srgbClr val="000000"/>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4" name="Oval 13"/>
            <p:cNvSpPr/>
            <p:nvPr/>
          </p:nvSpPr>
          <p:spPr>
            <a:xfrm rot="5552678">
              <a:off x="7515636" y="3008009"/>
              <a:ext cx="276308" cy="746202"/>
            </a:xfrm>
            <a:prstGeom prst="ellipse">
              <a:avLst/>
            </a:prstGeom>
            <a:noFill/>
            <a:ln>
              <a:solidFill>
                <a:srgbClr val="000000"/>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5" name="AutoShape 8"/>
            <p:cNvSpPr>
              <a:spLocks noChangeArrowheads="1"/>
            </p:cNvSpPr>
            <p:nvPr/>
          </p:nvSpPr>
          <p:spPr bwMode="auto">
            <a:xfrm>
              <a:off x="7075882" y="2217122"/>
              <a:ext cx="447721" cy="441458"/>
            </a:xfrm>
            <a:prstGeom prst="wedgeRectCallout">
              <a:avLst>
                <a:gd name="adj1" fmla="val 89331"/>
                <a:gd name="adj2" fmla="val 178663"/>
              </a:avLst>
            </a:prstGeom>
            <a:solidFill>
              <a:schemeClr val="bg1"/>
            </a:solidFill>
            <a:ln w="9525">
              <a:solidFill>
                <a:schemeClr val="tx1"/>
              </a:solidFill>
              <a:miter lim="800000"/>
              <a:headEnd/>
              <a:tailEnd/>
            </a:ln>
          </p:spPr>
          <p:txBody>
            <a:bodyPr lIns="9144" tIns="46800" rIns="9144" bIns="46800" anchor="ctr">
              <a:spAutoFit/>
            </a:bodyPr>
            <a:lstStyle/>
            <a:p>
              <a:pPr algn="ctr">
                <a:lnSpc>
                  <a:spcPts val="900"/>
                </a:lnSpc>
                <a:defRPr/>
              </a:pPr>
              <a:r>
                <a:rPr lang="en-US" sz="900" b="1" dirty="0">
                  <a:latin typeface="+mn-lt"/>
                </a:rPr>
                <a:t>Greater Point McIntyre</a:t>
              </a:r>
            </a:p>
          </p:txBody>
        </p:sp>
        <p:sp>
          <p:nvSpPr>
            <p:cNvPr id="16" name="Oval 17"/>
            <p:cNvSpPr>
              <a:spLocks noChangeArrowheads="1"/>
            </p:cNvSpPr>
            <p:nvPr/>
          </p:nvSpPr>
          <p:spPr bwMode="auto">
            <a:xfrm>
              <a:off x="415635" y="1407254"/>
              <a:ext cx="2494219" cy="1702312"/>
            </a:xfrm>
            <a:prstGeom prst="ellipse">
              <a:avLst/>
            </a:prstGeom>
            <a:noFill/>
            <a:ln>
              <a:solidFill>
                <a:srgbClr val="000000"/>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7" name="AutoShape 15"/>
            <p:cNvSpPr>
              <a:spLocks noChangeArrowheads="1"/>
            </p:cNvSpPr>
            <p:nvPr/>
          </p:nvSpPr>
          <p:spPr bwMode="auto">
            <a:xfrm>
              <a:off x="1165012" y="1713733"/>
              <a:ext cx="777955" cy="463690"/>
            </a:xfrm>
            <a:prstGeom prst="wedgeRectCallout">
              <a:avLst>
                <a:gd name="adj1" fmla="val 50656"/>
                <a:gd name="adj2" fmla="val 42402"/>
              </a:avLst>
            </a:prstGeom>
            <a:noFill/>
            <a:ln w="9525">
              <a:noFill/>
              <a:miter lim="800000"/>
              <a:headEnd/>
              <a:tailEnd/>
            </a:ln>
          </p:spPr>
          <p:txBody>
            <a:bodyPr lIns="9144" tIns="46800" rIns="9144" bIns="46800" anchor="ctr">
              <a:spAutoFit/>
            </a:bodyPr>
            <a:lstStyle/>
            <a:p>
              <a:pPr algn="ctr">
                <a:defRPr/>
              </a:pPr>
              <a:r>
                <a:rPr lang="en-US" sz="1200" b="1" i="1" dirty="0">
                  <a:latin typeface="+mn-lt"/>
                </a:rPr>
                <a:t>Chukchi Sea Area</a:t>
              </a:r>
            </a:p>
          </p:txBody>
        </p:sp>
        <p:sp>
          <p:nvSpPr>
            <p:cNvPr id="18" name="AutoShape 15"/>
            <p:cNvSpPr>
              <a:spLocks noChangeArrowheads="1"/>
            </p:cNvSpPr>
            <p:nvPr/>
          </p:nvSpPr>
          <p:spPr bwMode="auto">
            <a:xfrm>
              <a:off x="4248253" y="2939652"/>
              <a:ext cx="1635293" cy="463690"/>
            </a:xfrm>
            <a:prstGeom prst="wedgeRectCallout">
              <a:avLst>
                <a:gd name="adj1" fmla="val 42391"/>
                <a:gd name="adj2" fmla="val -22277"/>
              </a:avLst>
            </a:prstGeom>
            <a:noFill/>
            <a:ln w="9525">
              <a:noFill/>
              <a:miter lim="800000"/>
              <a:headEnd/>
              <a:tailEnd/>
            </a:ln>
          </p:spPr>
          <p:txBody>
            <a:bodyPr lIns="9144" tIns="46800" rIns="9144" bIns="46800" anchor="ctr">
              <a:spAutoFit/>
            </a:bodyPr>
            <a:lstStyle/>
            <a:p>
              <a:pPr algn="ctr">
                <a:defRPr/>
              </a:pPr>
              <a:r>
                <a:rPr lang="en-US" sz="1200" b="1" i="1" dirty="0">
                  <a:latin typeface="+mn-lt"/>
                </a:rPr>
                <a:t>National Petroleum Reserve - Alaska</a:t>
              </a:r>
            </a:p>
          </p:txBody>
        </p:sp>
        <p:sp>
          <p:nvSpPr>
            <p:cNvPr id="19" name="Oval 17"/>
            <p:cNvSpPr>
              <a:spLocks noChangeArrowheads="1"/>
            </p:cNvSpPr>
            <p:nvPr/>
          </p:nvSpPr>
          <p:spPr bwMode="auto">
            <a:xfrm>
              <a:off x="3136889" y="2658580"/>
              <a:ext cx="3938992" cy="2131066"/>
            </a:xfrm>
            <a:prstGeom prst="ellipse">
              <a:avLst/>
            </a:prstGeom>
            <a:noFill/>
            <a:ln>
              <a:solidFill>
                <a:srgbClr val="000000"/>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0" name="AutoShape 8"/>
            <p:cNvSpPr>
              <a:spLocks noChangeArrowheads="1"/>
            </p:cNvSpPr>
            <p:nvPr/>
          </p:nvSpPr>
          <p:spPr bwMode="auto">
            <a:xfrm>
              <a:off x="6424940" y="2779267"/>
              <a:ext cx="447721" cy="211201"/>
            </a:xfrm>
            <a:prstGeom prst="wedgeRectCallout">
              <a:avLst>
                <a:gd name="adj1" fmla="val 30778"/>
                <a:gd name="adj2" fmla="val 221486"/>
              </a:avLst>
            </a:prstGeom>
            <a:solidFill>
              <a:schemeClr val="bg1"/>
            </a:solidFill>
            <a:ln w="9525">
              <a:solidFill>
                <a:schemeClr val="tx1"/>
              </a:solidFill>
              <a:miter lim="800000"/>
              <a:headEnd/>
              <a:tailEnd/>
            </a:ln>
          </p:spPr>
          <p:txBody>
            <a:bodyPr lIns="9144" tIns="46800" rIns="9144" bIns="46800" anchor="ctr">
              <a:spAutoFit/>
            </a:bodyPr>
            <a:lstStyle/>
            <a:p>
              <a:pPr algn="ctr">
                <a:lnSpc>
                  <a:spcPts val="900"/>
                </a:lnSpc>
                <a:defRPr/>
              </a:pPr>
              <a:r>
                <a:rPr lang="en-US" sz="900" b="1" dirty="0">
                  <a:latin typeface="+mn-lt"/>
                </a:rPr>
                <a:t>Alpine</a:t>
              </a:r>
            </a:p>
          </p:txBody>
        </p:sp>
        <p:sp>
          <p:nvSpPr>
            <p:cNvPr id="21" name="AutoShape 8"/>
            <p:cNvSpPr>
              <a:spLocks noChangeArrowheads="1"/>
            </p:cNvSpPr>
            <p:nvPr/>
          </p:nvSpPr>
          <p:spPr bwMode="auto">
            <a:xfrm>
              <a:off x="5883546" y="2936476"/>
              <a:ext cx="447721" cy="323947"/>
            </a:xfrm>
            <a:prstGeom prst="wedgeRectCallout">
              <a:avLst>
                <a:gd name="adj1" fmla="val 127043"/>
                <a:gd name="adj2" fmla="val 88268"/>
              </a:avLst>
            </a:prstGeom>
            <a:solidFill>
              <a:schemeClr val="bg1"/>
            </a:solidFill>
            <a:ln w="9525">
              <a:solidFill>
                <a:schemeClr val="tx1"/>
              </a:solidFill>
              <a:miter lim="800000"/>
              <a:headEnd/>
              <a:tailEnd/>
            </a:ln>
          </p:spPr>
          <p:txBody>
            <a:bodyPr lIns="9144" tIns="46800" rIns="9144" bIns="46800" anchor="ctr">
              <a:spAutoFit/>
            </a:bodyPr>
            <a:lstStyle/>
            <a:p>
              <a:pPr algn="ctr">
                <a:lnSpc>
                  <a:spcPts val="900"/>
                </a:lnSpc>
                <a:defRPr/>
              </a:pPr>
              <a:r>
                <a:rPr lang="en-US" sz="900" b="1" dirty="0">
                  <a:latin typeface="+mn-lt"/>
                </a:rPr>
                <a:t>Alpine West</a:t>
              </a:r>
            </a:p>
          </p:txBody>
        </p:sp>
        <p:sp>
          <p:nvSpPr>
            <p:cNvPr id="27" name="Text Box 11"/>
            <p:cNvSpPr txBox="1">
              <a:spLocks noChangeArrowheads="1"/>
            </p:cNvSpPr>
            <p:nvPr/>
          </p:nvSpPr>
          <p:spPr bwMode="auto">
            <a:xfrm>
              <a:off x="7485499" y="5509000"/>
              <a:ext cx="1308234" cy="233433"/>
            </a:xfrm>
            <a:prstGeom prst="rect">
              <a:avLst/>
            </a:prstGeom>
            <a:noFill/>
            <a:ln w="9525">
              <a:noFill/>
              <a:miter lim="800000"/>
              <a:headEnd/>
              <a:tailEnd/>
            </a:ln>
          </p:spPr>
          <p:txBody>
            <a:bodyPr wrap="none" lIns="90000" tIns="46800" rIns="90000" bIns="46800">
              <a:spAutoFit/>
            </a:bodyPr>
            <a:lstStyle/>
            <a:p>
              <a:pPr>
                <a:spcBef>
                  <a:spcPct val="50000"/>
                </a:spcBef>
                <a:defRPr/>
              </a:pPr>
              <a:r>
                <a:rPr lang="en-US" sz="900" i="1" dirty="0">
                  <a:latin typeface="+mn-lt"/>
                </a:rPr>
                <a:t>Produced with PetroView</a:t>
              </a:r>
              <a:r>
                <a:rPr lang="en-US" sz="900" i="1" dirty="0">
                  <a:latin typeface="+mn-lt"/>
                  <a:cs typeface="Arial" charset="0"/>
                </a:rPr>
                <a:t>®</a:t>
              </a:r>
            </a:p>
          </p:txBody>
        </p:sp>
        <p:sp>
          <p:nvSpPr>
            <p:cNvPr id="28" name="TextBox 15"/>
            <p:cNvSpPr txBox="1">
              <a:spLocks noChangeArrowheads="1"/>
            </p:cNvSpPr>
            <p:nvPr/>
          </p:nvSpPr>
          <p:spPr bwMode="auto">
            <a:xfrm>
              <a:off x="3943422" y="4991319"/>
              <a:ext cx="593786" cy="276308"/>
            </a:xfrm>
            <a:prstGeom prst="rect">
              <a:avLst/>
            </a:prstGeom>
            <a:noFill/>
            <a:ln w="9525">
              <a:noFill/>
              <a:miter lim="800000"/>
              <a:headEnd/>
              <a:tailEnd/>
            </a:ln>
          </p:spPr>
          <p:txBody>
            <a:bodyPr wrap="none">
              <a:spAutoFit/>
            </a:bodyPr>
            <a:lstStyle/>
            <a:p>
              <a:pPr>
                <a:defRPr/>
              </a:pPr>
              <a:r>
                <a:rPr lang="en-US" sz="1200" b="1" dirty="0">
                  <a:latin typeface="+mn-lt"/>
                </a:rPr>
                <a:t>Alaska</a:t>
              </a:r>
            </a:p>
          </p:txBody>
        </p:sp>
      </p:grpSp>
      <p:grpSp>
        <p:nvGrpSpPr>
          <p:cNvPr id="3" name="Group 29"/>
          <p:cNvGrpSpPr>
            <a:grpSpLocks/>
          </p:cNvGrpSpPr>
          <p:nvPr/>
        </p:nvGrpSpPr>
        <p:grpSpPr bwMode="auto">
          <a:xfrm>
            <a:off x="431800" y="4678363"/>
            <a:ext cx="1844675" cy="608012"/>
            <a:chOff x="5219352" y="1445860"/>
            <a:chExt cx="1845023" cy="608365"/>
          </a:xfrm>
        </p:grpSpPr>
        <p:sp>
          <p:nvSpPr>
            <p:cNvPr id="20485" name="Rectangle 12"/>
            <p:cNvSpPr>
              <a:spLocks noChangeArrowheads="1"/>
            </p:cNvSpPr>
            <p:nvPr/>
          </p:nvSpPr>
          <p:spPr bwMode="auto">
            <a:xfrm>
              <a:off x="5219352" y="1445860"/>
              <a:ext cx="1833572" cy="607832"/>
            </a:xfrm>
            <a:prstGeom prst="rect">
              <a:avLst/>
            </a:prstGeom>
            <a:solidFill>
              <a:schemeClr val="bg1"/>
            </a:solidFill>
            <a:ln w="9525" algn="ctr">
              <a:solidFill>
                <a:srgbClr val="4D4D4D"/>
              </a:solidFill>
              <a:round/>
              <a:headEnd/>
              <a:tailEnd/>
            </a:ln>
          </p:spPr>
          <p:txBody>
            <a:bodyPr lIns="90000" tIns="46800" rIns="90000" bIns="46800"/>
            <a:lstStyle/>
            <a:p>
              <a:r>
                <a:rPr lang="en-US" sz="1100" b="1"/>
                <a:t>ConocoPhillips’ Interests</a:t>
              </a:r>
            </a:p>
          </p:txBody>
        </p:sp>
        <p:sp>
          <p:nvSpPr>
            <p:cNvPr id="20486" name="Rectangle 171"/>
            <p:cNvSpPr>
              <a:spLocks noChangeArrowheads="1"/>
            </p:cNvSpPr>
            <p:nvPr/>
          </p:nvSpPr>
          <p:spPr bwMode="auto">
            <a:xfrm>
              <a:off x="5355965" y="1695420"/>
              <a:ext cx="97134" cy="99528"/>
            </a:xfrm>
            <a:prstGeom prst="rect">
              <a:avLst/>
            </a:prstGeom>
            <a:solidFill>
              <a:srgbClr val="660066"/>
            </a:solidFill>
            <a:ln w="9525" algn="ctr">
              <a:solidFill>
                <a:srgbClr val="4D4D4D"/>
              </a:solidFill>
              <a:round/>
              <a:headEnd/>
              <a:tailEnd/>
            </a:ln>
          </p:spPr>
          <p:txBody>
            <a:bodyPr lIns="90000" tIns="46800" rIns="90000" bIns="46800" anchor="ctr"/>
            <a:lstStyle/>
            <a:p>
              <a:endParaRPr lang="en-US"/>
            </a:p>
          </p:txBody>
        </p:sp>
        <p:sp>
          <p:nvSpPr>
            <p:cNvPr id="20487" name="Rectangle 172"/>
            <p:cNvSpPr>
              <a:spLocks noChangeArrowheads="1"/>
            </p:cNvSpPr>
            <p:nvPr/>
          </p:nvSpPr>
          <p:spPr bwMode="auto">
            <a:xfrm>
              <a:off x="5355966" y="1855242"/>
              <a:ext cx="97134" cy="99528"/>
            </a:xfrm>
            <a:prstGeom prst="rect">
              <a:avLst/>
            </a:prstGeom>
            <a:solidFill>
              <a:srgbClr val="0000FF"/>
            </a:solidFill>
            <a:ln w="9525" algn="ctr">
              <a:solidFill>
                <a:srgbClr val="4D4D4D"/>
              </a:solidFill>
              <a:round/>
              <a:headEnd/>
              <a:tailEnd/>
            </a:ln>
          </p:spPr>
          <p:txBody>
            <a:bodyPr lIns="90000" tIns="46800" rIns="90000" bIns="46800" anchor="ctr"/>
            <a:lstStyle/>
            <a:p>
              <a:endParaRPr lang="en-US"/>
            </a:p>
          </p:txBody>
        </p:sp>
        <p:sp>
          <p:nvSpPr>
            <p:cNvPr id="33" name="TextBox 173"/>
            <p:cNvSpPr txBox="1">
              <a:spLocks noChangeArrowheads="1"/>
            </p:cNvSpPr>
            <p:nvPr/>
          </p:nvSpPr>
          <p:spPr bwMode="auto">
            <a:xfrm>
              <a:off x="5427354" y="1599936"/>
              <a:ext cx="1637021" cy="454289"/>
            </a:xfrm>
            <a:prstGeom prst="rect">
              <a:avLst/>
            </a:prstGeom>
            <a:noFill/>
            <a:ln w="9525">
              <a:noFill/>
              <a:miter lim="800000"/>
              <a:headEnd/>
              <a:tailEnd/>
            </a:ln>
          </p:spPr>
          <p:txBody>
            <a:bodyPr wrap="none">
              <a:spAutoFit/>
            </a:bodyPr>
            <a:lstStyle/>
            <a:p>
              <a:pPr>
                <a:spcBef>
                  <a:spcPts val="300"/>
                </a:spcBef>
                <a:defRPr/>
              </a:pPr>
              <a:r>
                <a:rPr lang="en-US" sz="1050" dirty="0"/>
                <a:t>ConocoPhillips</a:t>
              </a:r>
              <a:r>
                <a:rPr lang="en-US" sz="1050" b="1" dirty="0"/>
                <a:t> </a:t>
              </a:r>
              <a:r>
                <a:rPr lang="en-US" sz="1050" dirty="0"/>
                <a:t>Operated</a:t>
              </a:r>
            </a:p>
            <a:p>
              <a:pPr>
                <a:spcBef>
                  <a:spcPts val="300"/>
                </a:spcBef>
                <a:defRPr/>
              </a:pPr>
              <a:r>
                <a:rPr lang="en-US" sz="1050" dirty="0"/>
                <a:t>ConocoPhillips</a:t>
              </a:r>
              <a:r>
                <a:rPr lang="en-US" sz="1050" b="1" dirty="0"/>
                <a:t> </a:t>
              </a:r>
              <a:r>
                <a:rPr lang="en-US" sz="1050" dirty="0"/>
                <a:t>Non-Operated</a:t>
              </a: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bwMode="auto">
          <a:xfrm>
            <a:off x="457200" y="0"/>
            <a:ext cx="8229600" cy="733425"/>
          </a:xfrm>
          <a:noFill/>
          <a:ln>
            <a:miter lim="800000"/>
            <a:headEnd/>
            <a:tailEnd/>
          </a:ln>
        </p:spPr>
        <p:txBody>
          <a:bodyPr vert="horz" wrap="square" lIns="91440" tIns="45720" rIns="91440" bIns="45720" numCol="1" compatLnSpc="1">
            <a:prstTxWarp prst="textNoShape">
              <a:avLst/>
            </a:prstTxWarp>
          </a:bodyPr>
          <a:lstStyle/>
          <a:p>
            <a:r>
              <a:rPr lang="en-CA" smtClean="0"/>
              <a:t>Annual Planning Cycle</a:t>
            </a:r>
          </a:p>
        </p:txBody>
      </p:sp>
      <p:graphicFrame>
        <p:nvGraphicFramePr>
          <p:cNvPr id="5" name="Diagram 4"/>
          <p:cNvGraphicFramePr/>
          <p:nvPr/>
        </p:nvGraphicFramePr>
        <p:xfrm>
          <a:off x="981075" y="1778000"/>
          <a:ext cx="6638925" cy="4498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388" name="TextBox 5"/>
          <p:cNvSpPr txBox="1">
            <a:spLocks noChangeArrowheads="1"/>
          </p:cNvSpPr>
          <p:nvPr/>
        </p:nvSpPr>
        <p:spPr bwMode="auto">
          <a:xfrm>
            <a:off x="447675" y="885825"/>
            <a:ext cx="7785100" cy="584775"/>
          </a:xfrm>
          <a:prstGeom prst="rect">
            <a:avLst/>
          </a:prstGeom>
          <a:noFill/>
          <a:ln w="9525">
            <a:noFill/>
            <a:miter lim="800000"/>
            <a:headEnd/>
            <a:tailEnd/>
          </a:ln>
        </p:spPr>
        <p:txBody>
          <a:bodyPr>
            <a:spAutoFit/>
          </a:bodyPr>
          <a:lstStyle/>
          <a:p>
            <a:r>
              <a:rPr lang="en-CA" sz="1600" dirty="0">
                <a:latin typeface="Arial" pitchFamily="34" charset="0"/>
              </a:rPr>
              <a:t>Oil and gas companies follow a standardized process linking the annual Budget cycle to the Long Range Plan and corporate Strategy</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xfrm>
            <a:off x="457200" y="0"/>
            <a:ext cx="8229600" cy="733425"/>
          </a:xfrm>
          <a:noFill/>
          <a:ln>
            <a:miter lim="800000"/>
            <a:headEnd/>
            <a:tailEnd/>
          </a:ln>
        </p:spPr>
        <p:txBody>
          <a:bodyPr vert="horz" wrap="square" lIns="91440" tIns="45720" rIns="91440" bIns="45720" numCol="1" compatLnSpc="1">
            <a:prstTxWarp prst="textNoShape">
              <a:avLst/>
            </a:prstTxWarp>
          </a:bodyPr>
          <a:lstStyle/>
          <a:p>
            <a:r>
              <a:rPr lang="en-US" b="1" smtClean="0"/>
              <a:t>ConocoPhillips in North America—Alaska Cook Inlet</a:t>
            </a:r>
          </a:p>
        </p:txBody>
      </p:sp>
      <p:grpSp>
        <p:nvGrpSpPr>
          <p:cNvPr id="2" name="Group 26"/>
          <p:cNvGrpSpPr>
            <a:grpSpLocks/>
          </p:cNvGrpSpPr>
          <p:nvPr/>
        </p:nvGrpSpPr>
        <p:grpSpPr bwMode="auto">
          <a:xfrm>
            <a:off x="1344613" y="903288"/>
            <a:ext cx="6411912" cy="5422900"/>
            <a:chOff x="1344386" y="903288"/>
            <a:chExt cx="6411347" cy="5422899"/>
          </a:xfrm>
        </p:grpSpPr>
        <p:pic>
          <p:nvPicPr>
            <p:cNvPr id="21513" name="Picture 2"/>
            <p:cNvPicPr>
              <a:picLocks noChangeAspect="1" noChangeArrowheads="1"/>
            </p:cNvPicPr>
            <p:nvPr/>
          </p:nvPicPr>
          <p:blipFill>
            <a:blip r:embed="rId2"/>
            <a:srcRect l="28214" t="22469" r="8929"/>
            <a:stretch>
              <a:fillRect/>
            </a:stretch>
          </p:blipFill>
          <p:spPr bwMode="auto">
            <a:xfrm>
              <a:off x="1344386" y="1182468"/>
              <a:ext cx="6168571" cy="5117936"/>
            </a:xfrm>
            <a:prstGeom prst="rect">
              <a:avLst/>
            </a:prstGeom>
            <a:noFill/>
            <a:ln w="9525">
              <a:solidFill>
                <a:schemeClr val="tx1"/>
              </a:solidFill>
              <a:miter lim="800000"/>
              <a:headEnd/>
              <a:tailEnd/>
            </a:ln>
          </p:spPr>
        </p:pic>
        <p:sp>
          <p:nvSpPr>
            <p:cNvPr id="21514" name="Text Box 11"/>
            <p:cNvSpPr txBox="1">
              <a:spLocks noChangeArrowheads="1"/>
            </p:cNvSpPr>
            <p:nvPr/>
          </p:nvSpPr>
          <p:spPr bwMode="auto">
            <a:xfrm rot="-5400000">
              <a:off x="6938964" y="5509419"/>
              <a:ext cx="1404937" cy="228600"/>
            </a:xfrm>
            <a:prstGeom prst="rect">
              <a:avLst/>
            </a:prstGeom>
            <a:noFill/>
            <a:ln w="9525">
              <a:noFill/>
              <a:miter lim="800000"/>
              <a:headEnd/>
              <a:tailEnd/>
            </a:ln>
          </p:spPr>
          <p:txBody>
            <a:bodyPr wrap="none" lIns="90000" tIns="46800" rIns="90000" bIns="46800">
              <a:spAutoFit/>
            </a:bodyPr>
            <a:lstStyle/>
            <a:p>
              <a:pPr>
                <a:spcBef>
                  <a:spcPct val="50000"/>
                </a:spcBef>
              </a:pPr>
              <a:r>
                <a:rPr lang="en-US" sz="900" i="1">
                  <a:latin typeface="Calibri" pitchFamily="34" charset="0"/>
                </a:rPr>
                <a:t>Produced with PetroView®</a:t>
              </a:r>
            </a:p>
          </p:txBody>
        </p:sp>
        <p:sp>
          <p:nvSpPr>
            <p:cNvPr id="21515" name="AutoShape 16"/>
            <p:cNvSpPr>
              <a:spLocks noChangeArrowheads="1"/>
            </p:cNvSpPr>
            <p:nvPr/>
          </p:nvSpPr>
          <p:spPr bwMode="auto">
            <a:xfrm>
              <a:off x="4983913" y="2296593"/>
              <a:ext cx="760788" cy="393954"/>
            </a:xfrm>
            <a:prstGeom prst="wedgeRectCallout">
              <a:avLst>
                <a:gd name="adj1" fmla="val -100708"/>
                <a:gd name="adj2" fmla="val -57542"/>
              </a:avLst>
            </a:prstGeom>
            <a:solidFill>
              <a:schemeClr val="bg1"/>
            </a:solidFill>
            <a:ln w="9525">
              <a:solidFill>
                <a:srgbClr val="808080"/>
              </a:solidFill>
              <a:miter lim="800000"/>
              <a:headEnd/>
              <a:tailEnd/>
            </a:ln>
          </p:spPr>
          <p:txBody>
            <a:bodyPr lIns="27432" tIns="27432" rIns="27432" bIns="27432" anchor="ctr">
              <a:spAutoFit/>
            </a:bodyPr>
            <a:lstStyle/>
            <a:p>
              <a:pPr algn="ctr"/>
              <a:r>
                <a:rPr lang="en-US" sz="1100" b="1"/>
                <a:t>North Cook Inlet Area</a:t>
              </a:r>
            </a:p>
          </p:txBody>
        </p:sp>
        <p:sp>
          <p:nvSpPr>
            <p:cNvPr id="21516" name="AutoShape 16"/>
            <p:cNvSpPr>
              <a:spLocks noChangeArrowheads="1"/>
            </p:cNvSpPr>
            <p:nvPr/>
          </p:nvSpPr>
          <p:spPr bwMode="auto">
            <a:xfrm>
              <a:off x="2554653" y="4887096"/>
              <a:ext cx="760788" cy="393954"/>
            </a:xfrm>
            <a:prstGeom prst="wedgeRectCallout">
              <a:avLst>
                <a:gd name="adj1" fmla="val 36625"/>
                <a:gd name="adj2" fmla="val 108981"/>
              </a:avLst>
            </a:prstGeom>
            <a:solidFill>
              <a:schemeClr val="bg1"/>
            </a:solidFill>
            <a:ln w="9525">
              <a:solidFill>
                <a:srgbClr val="808080"/>
              </a:solidFill>
              <a:miter lim="800000"/>
              <a:headEnd/>
              <a:tailEnd/>
            </a:ln>
          </p:spPr>
          <p:txBody>
            <a:bodyPr lIns="27432" tIns="27432" rIns="27432" bIns="27432" anchor="ctr">
              <a:spAutoFit/>
            </a:bodyPr>
            <a:lstStyle/>
            <a:p>
              <a:pPr algn="ctr"/>
              <a:r>
                <a:rPr lang="en-US" sz="1100" b="1"/>
                <a:t>Cook Inlet Area</a:t>
              </a:r>
            </a:p>
          </p:txBody>
        </p:sp>
        <p:sp>
          <p:nvSpPr>
            <p:cNvPr id="21517" name="AutoShape 8"/>
            <p:cNvSpPr>
              <a:spLocks noChangeArrowheads="1"/>
            </p:cNvSpPr>
            <p:nvPr/>
          </p:nvSpPr>
          <p:spPr bwMode="auto">
            <a:xfrm>
              <a:off x="3581401" y="1270463"/>
              <a:ext cx="528700" cy="602345"/>
            </a:xfrm>
            <a:prstGeom prst="wedgeRectCallout">
              <a:avLst>
                <a:gd name="adj1" fmla="val 112782"/>
                <a:gd name="adj2" fmla="val 57130"/>
              </a:avLst>
            </a:prstGeom>
            <a:solidFill>
              <a:schemeClr val="bg1"/>
            </a:solidFill>
            <a:ln w="9525">
              <a:solidFill>
                <a:schemeClr val="tx1"/>
              </a:solidFill>
              <a:miter lim="800000"/>
              <a:headEnd/>
              <a:tailEnd/>
            </a:ln>
          </p:spPr>
          <p:txBody>
            <a:bodyPr lIns="9144" tIns="46800" rIns="9144" bIns="46800" anchor="ctr">
              <a:spAutoFit/>
            </a:bodyPr>
            <a:lstStyle/>
            <a:p>
              <a:pPr algn="ctr"/>
              <a:r>
                <a:rPr lang="en-US" sz="1100" b="1"/>
                <a:t>Beluga River Unit</a:t>
              </a:r>
            </a:p>
          </p:txBody>
        </p:sp>
        <p:sp>
          <p:nvSpPr>
            <p:cNvPr id="21518" name="Text Box 6"/>
            <p:cNvSpPr txBox="1">
              <a:spLocks noChangeArrowheads="1"/>
            </p:cNvSpPr>
            <p:nvPr/>
          </p:nvSpPr>
          <p:spPr bwMode="auto">
            <a:xfrm>
              <a:off x="2572555" y="903288"/>
              <a:ext cx="3743214" cy="279180"/>
            </a:xfrm>
            <a:prstGeom prst="rect">
              <a:avLst/>
            </a:prstGeom>
            <a:noFill/>
            <a:ln w="9525">
              <a:noFill/>
              <a:miter lim="800000"/>
              <a:headEnd/>
              <a:tailEnd/>
            </a:ln>
          </p:spPr>
          <p:txBody>
            <a:bodyPr lIns="90000" tIns="46800" rIns="90000" bIns="46800">
              <a:spAutoFit/>
            </a:bodyPr>
            <a:lstStyle/>
            <a:p>
              <a:pPr algn="ctr">
                <a:spcBef>
                  <a:spcPct val="50000"/>
                </a:spcBef>
              </a:pPr>
              <a:r>
                <a:rPr lang="en-US" sz="1200" b="1"/>
                <a:t>ConocoPhillips’ Interests in the Cook Inlet (Alaska)</a:t>
              </a:r>
            </a:p>
          </p:txBody>
        </p:sp>
      </p:grpSp>
      <p:grpSp>
        <p:nvGrpSpPr>
          <p:cNvPr id="3" name="Group 29"/>
          <p:cNvGrpSpPr>
            <a:grpSpLocks/>
          </p:cNvGrpSpPr>
          <p:nvPr/>
        </p:nvGrpSpPr>
        <p:grpSpPr bwMode="auto">
          <a:xfrm>
            <a:off x="5516563" y="5518150"/>
            <a:ext cx="1844675" cy="608013"/>
            <a:chOff x="5219352" y="1445860"/>
            <a:chExt cx="1845023" cy="608365"/>
          </a:xfrm>
        </p:grpSpPr>
        <p:sp>
          <p:nvSpPr>
            <p:cNvPr id="21509" name="Rectangle 12"/>
            <p:cNvSpPr>
              <a:spLocks noChangeArrowheads="1"/>
            </p:cNvSpPr>
            <p:nvPr/>
          </p:nvSpPr>
          <p:spPr bwMode="auto">
            <a:xfrm>
              <a:off x="5219352" y="1445860"/>
              <a:ext cx="1833572" cy="607832"/>
            </a:xfrm>
            <a:prstGeom prst="rect">
              <a:avLst/>
            </a:prstGeom>
            <a:solidFill>
              <a:schemeClr val="bg1"/>
            </a:solidFill>
            <a:ln w="9525" algn="ctr">
              <a:solidFill>
                <a:srgbClr val="4D4D4D"/>
              </a:solidFill>
              <a:round/>
              <a:headEnd/>
              <a:tailEnd/>
            </a:ln>
          </p:spPr>
          <p:txBody>
            <a:bodyPr lIns="90000" tIns="46800" rIns="90000" bIns="46800"/>
            <a:lstStyle/>
            <a:p>
              <a:r>
                <a:rPr lang="en-US" sz="1100" b="1"/>
                <a:t>ConocoPhillips’ Interests</a:t>
              </a:r>
            </a:p>
          </p:txBody>
        </p:sp>
        <p:sp>
          <p:nvSpPr>
            <p:cNvPr id="21510" name="Rectangle 171"/>
            <p:cNvSpPr>
              <a:spLocks noChangeArrowheads="1"/>
            </p:cNvSpPr>
            <p:nvPr/>
          </p:nvSpPr>
          <p:spPr bwMode="auto">
            <a:xfrm>
              <a:off x="5355965" y="1695420"/>
              <a:ext cx="97134" cy="99528"/>
            </a:xfrm>
            <a:prstGeom prst="rect">
              <a:avLst/>
            </a:prstGeom>
            <a:solidFill>
              <a:srgbClr val="660066"/>
            </a:solidFill>
            <a:ln w="9525" algn="ctr">
              <a:solidFill>
                <a:srgbClr val="4D4D4D"/>
              </a:solidFill>
              <a:round/>
              <a:headEnd/>
              <a:tailEnd/>
            </a:ln>
          </p:spPr>
          <p:txBody>
            <a:bodyPr lIns="90000" tIns="46800" rIns="90000" bIns="46800" anchor="ctr"/>
            <a:lstStyle/>
            <a:p>
              <a:endParaRPr lang="en-US"/>
            </a:p>
          </p:txBody>
        </p:sp>
        <p:sp>
          <p:nvSpPr>
            <p:cNvPr id="21511" name="Rectangle 172"/>
            <p:cNvSpPr>
              <a:spLocks noChangeArrowheads="1"/>
            </p:cNvSpPr>
            <p:nvPr/>
          </p:nvSpPr>
          <p:spPr bwMode="auto">
            <a:xfrm>
              <a:off x="5355966" y="1855242"/>
              <a:ext cx="97134" cy="99528"/>
            </a:xfrm>
            <a:prstGeom prst="rect">
              <a:avLst/>
            </a:prstGeom>
            <a:solidFill>
              <a:srgbClr val="0000FF"/>
            </a:solidFill>
            <a:ln w="9525" algn="ctr">
              <a:solidFill>
                <a:srgbClr val="4D4D4D"/>
              </a:solidFill>
              <a:round/>
              <a:headEnd/>
              <a:tailEnd/>
            </a:ln>
          </p:spPr>
          <p:txBody>
            <a:bodyPr lIns="90000" tIns="46800" rIns="90000" bIns="46800" anchor="ctr"/>
            <a:lstStyle/>
            <a:p>
              <a:endParaRPr lang="en-US"/>
            </a:p>
          </p:txBody>
        </p:sp>
        <p:sp>
          <p:nvSpPr>
            <p:cNvPr id="19" name="TextBox 173"/>
            <p:cNvSpPr txBox="1">
              <a:spLocks noChangeArrowheads="1"/>
            </p:cNvSpPr>
            <p:nvPr/>
          </p:nvSpPr>
          <p:spPr bwMode="auto">
            <a:xfrm>
              <a:off x="5427353" y="1599937"/>
              <a:ext cx="1637022" cy="454288"/>
            </a:xfrm>
            <a:prstGeom prst="rect">
              <a:avLst/>
            </a:prstGeom>
            <a:noFill/>
            <a:ln w="9525">
              <a:noFill/>
              <a:miter lim="800000"/>
              <a:headEnd/>
              <a:tailEnd/>
            </a:ln>
          </p:spPr>
          <p:txBody>
            <a:bodyPr wrap="none">
              <a:spAutoFit/>
            </a:bodyPr>
            <a:lstStyle/>
            <a:p>
              <a:pPr>
                <a:spcBef>
                  <a:spcPts val="300"/>
                </a:spcBef>
                <a:defRPr/>
              </a:pPr>
              <a:r>
                <a:rPr lang="en-US" sz="1050" dirty="0"/>
                <a:t>ConocoPhillips</a:t>
              </a:r>
              <a:r>
                <a:rPr lang="en-US" sz="1050" b="1" dirty="0"/>
                <a:t> </a:t>
              </a:r>
              <a:r>
                <a:rPr lang="en-US" sz="1050" dirty="0"/>
                <a:t>Operated</a:t>
              </a:r>
            </a:p>
            <a:p>
              <a:pPr>
                <a:spcBef>
                  <a:spcPts val="300"/>
                </a:spcBef>
                <a:defRPr/>
              </a:pPr>
              <a:r>
                <a:rPr lang="en-US" sz="1050" dirty="0"/>
                <a:t>ConocoPhillips</a:t>
              </a:r>
              <a:r>
                <a:rPr lang="en-US" sz="1050" b="1" dirty="0"/>
                <a:t> </a:t>
              </a:r>
              <a:r>
                <a:rPr lang="en-US" sz="1050" dirty="0"/>
                <a:t>Non-Operated</a:t>
              </a:r>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033463"/>
          <a:ext cx="8229600" cy="4906986"/>
        </p:xfrm>
        <a:graphic>
          <a:graphicData uri="http://schemas.openxmlformats.org/drawingml/2006/table">
            <a:tbl>
              <a:tblPr/>
              <a:tblGrid>
                <a:gridCol w="1091028"/>
                <a:gridCol w="4185822"/>
                <a:gridCol w="2952750"/>
              </a:tblGrid>
              <a:tr h="45717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ea typeface="ＭＳ Ｐゴシック" charset="0"/>
                          <a:cs typeface="ＭＳ Ｐゴシック" charset="0"/>
                        </a:rPr>
                        <a:t>Alaska Designation</a:t>
                      </a:r>
                      <a:endParaRPr kumimoji="0" lang="en-US" sz="1200" b="1" i="0" u="none" strike="noStrike" cap="none" normalizeH="0" baseline="0" dirty="0">
                        <a:ln>
                          <a:noFill/>
                        </a:ln>
                        <a:solidFill>
                          <a:srgbClr val="FFFFFF"/>
                        </a:solidFill>
                        <a:effectLst/>
                        <a:latin typeface="Arial" charset="0"/>
                        <a:ea typeface="ＭＳ Ｐゴシック" charset="0"/>
                        <a:cs typeface="ＭＳ Ｐゴシック" charset="0"/>
                      </a:endParaRPr>
                    </a:p>
                  </a:txBody>
                  <a:tcPr marT="45717" marB="457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08D0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Arial" charset="0"/>
                          <a:ea typeface="ＭＳ Ｐゴシック" charset="0"/>
                          <a:cs typeface="ＭＳ Ｐゴシック" charset="0"/>
                        </a:rPr>
                        <a:t>Activity</a:t>
                      </a:r>
                    </a:p>
                  </a:txBody>
                  <a:tcPr marT="45717" marB="457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08D0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Arial" charset="0"/>
                          <a:ea typeface="ＭＳ Ｐゴシック" charset="0"/>
                          <a:cs typeface="ＭＳ Ｐゴシック" charset="0"/>
                        </a:rPr>
                        <a:t>PFC Energy Assessment</a:t>
                      </a:r>
                    </a:p>
                  </a:txBody>
                  <a:tcPr marT="45717" marB="457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08D0B"/>
                    </a:solidFill>
                  </a:tcPr>
                </a:tc>
              </a:tr>
              <a:tr h="44497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ＭＳ Ｐゴシック" charset="0"/>
                          <a:cs typeface="ＭＳ Ｐゴシック" charset="0"/>
                        </a:rPr>
                        <a:t>Core Area</a:t>
                      </a:r>
                      <a:endParaRPr kumimoji="0" lang="en-US" sz="1100" b="1"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BCC"/>
                    </a:solidFill>
                  </a:tcPr>
                </a:tc>
                <a:tc>
                  <a:txBody>
                    <a:bodyPr/>
                    <a:lstStyle/>
                    <a:p>
                      <a:pPr marL="115888" marR="0" lvl="0" indent="-115888" algn="just" defTabSz="914400" rtl="0" eaLnBrk="1" fontAlgn="base" latinLnBrk="0" hangingPunct="1">
                        <a:lnSpc>
                          <a:spcPct val="100000"/>
                        </a:lnSpc>
                        <a:spcBef>
                          <a:spcPct val="0"/>
                        </a:spcBef>
                        <a:spcAft>
                          <a:spcPct val="0"/>
                        </a:spcAft>
                        <a:buClrTx/>
                        <a:buSzTx/>
                        <a:buFont typeface="Arial" charset="0"/>
                        <a:buChar char="•"/>
                        <a:tabLst/>
                      </a:pPr>
                      <a:r>
                        <a:rPr kumimoji="0" lang="en-US" sz="1100" b="0" i="0" u="none" strike="noStrike" cap="none" normalizeH="0" baseline="0" dirty="0" smtClean="0">
                          <a:ln>
                            <a:noFill/>
                          </a:ln>
                          <a:solidFill>
                            <a:schemeClr val="tx1"/>
                          </a:solidFill>
                          <a:effectLst/>
                          <a:latin typeface="Arial" charset="0"/>
                          <a:ea typeface="ＭＳ Ｐゴシック" charset="0"/>
                          <a:cs typeface="ＭＳ Ｐゴシック" charset="0"/>
                        </a:rPr>
                        <a:t>Legacy portfolio acquired </a:t>
                      </a:r>
                      <a:r>
                        <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rPr>
                        <a:t>from Arco Alaska in </a:t>
                      </a:r>
                      <a:r>
                        <a:rPr kumimoji="0" lang="en-US" sz="1100" b="0" i="0" u="none" strike="noStrike" cap="none" normalizeH="0" baseline="0" dirty="0" smtClean="0">
                          <a:ln>
                            <a:noFill/>
                          </a:ln>
                          <a:solidFill>
                            <a:schemeClr val="tx1"/>
                          </a:solidFill>
                          <a:effectLst/>
                          <a:latin typeface="Arial" charset="0"/>
                          <a:ea typeface="ＭＳ Ｐゴシック" charset="0"/>
                          <a:cs typeface="ＭＳ Ｐゴシック" charset="0"/>
                        </a:rPr>
                        <a:t>2000; includes </a:t>
                      </a:r>
                      <a:r>
                        <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rPr>
                        <a:t>the Greater Prudhoe </a:t>
                      </a:r>
                      <a:r>
                        <a:rPr kumimoji="0" lang="en-US" sz="1100" b="0" i="0" u="none" strike="noStrike" cap="none" normalizeH="0" baseline="0" dirty="0" smtClean="0">
                          <a:ln>
                            <a:noFill/>
                          </a:ln>
                          <a:solidFill>
                            <a:schemeClr val="tx1"/>
                          </a:solidFill>
                          <a:effectLst/>
                          <a:latin typeface="Arial" charset="0"/>
                          <a:ea typeface="ＭＳ Ｐゴシック" charset="0"/>
                          <a:cs typeface="ＭＳ Ｐゴシック" charset="0"/>
                        </a:rPr>
                        <a:t>Area (largest production), </a:t>
                      </a:r>
                      <a:r>
                        <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rPr>
                        <a:t>Greater Prudhoe Bay Area, Greater </a:t>
                      </a:r>
                      <a:r>
                        <a:rPr kumimoji="0" lang="en-US" sz="1100" b="0" i="0" u="none" strike="noStrike" cap="none" normalizeH="0" baseline="0" dirty="0" err="1">
                          <a:ln>
                            <a:noFill/>
                          </a:ln>
                          <a:solidFill>
                            <a:schemeClr val="tx1"/>
                          </a:solidFill>
                          <a:effectLst/>
                          <a:latin typeface="Arial" charset="0"/>
                          <a:ea typeface="ＭＳ Ｐゴシック" charset="0"/>
                          <a:cs typeface="ＭＳ Ｐゴシック" charset="0"/>
                        </a:rPr>
                        <a:t>Kuparuk</a:t>
                      </a:r>
                      <a:r>
                        <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rPr>
                        <a:t> Area, Western North Slope, and Cook Inlet </a:t>
                      </a:r>
                      <a:r>
                        <a:rPr kumimoji="0" lang="en-US" sz="1100" b="0" i="0" u="none" strike="noStrike" cap="none" normalizeH="0" baseline="0" dirty="0" smtClean="0">
                          <a:ln>
                            <a:noFill/>
                          </a:ln>
                          <a:solidFill>
                            <a:schemeClr val="tx1"/>
                          </a:solidFill>
                          <a:effectLst/>
                          <a:latin typeface="Arial" charset="0"/>
                          <a:ea typeface="ＭＳ Ｐゴシック" charset="0"/>
                          <a:cs typeface="ＭＳ Ｐゴシック" charset="0"/>
                        </a:rPr>
                        <a:t>Area.</a:t>
                      </a:r>
                    </a:p>
                    <a:p>
                      <a:pPr marL="115888" marR="0" lvl="0" indent="-115888" algn="just" defTabSz="914400" rtl="0" eaLnBrk="1" fontAlgn="base" latinLnBrk="0" hangingPunct="1">
                        <a:lnSpc>
                          <a:spcPct val="100000"/>
                        </a:lnSpc>
                        <a:spcBef>
                          <a:spcPct val="0"/>
                        </a:spcBef>
                        <a:spcAft>
                          <a:spcPct val="0"/>
                        </a:spcAft>
                        <a:buClrTx/>
                        <a:buSzTx/>
                        <a:buFont typeface="Arial" charset="0"/>
                        <a:buChar char="•"/>
                        <a:tabLst/>
                      </a:pPr>
                      <a:r>
                        <a:rPr kumimoji="0" lang="en-US" sz="1100" b="0" i="0" u="none" strike="noStrike" cap="none" normalizeH="0" baseline="0" dirty="0" smtClean="0">
                          <a:ln>
                            <a:noFill/>
                          </a:ln>
                          <a:solidFill>
                            <a:schemeClr val="tx1"/>
                          </a:solidFill>
                          <a:effectLst/>
                          <a:latin typeface="Arial" charset="0"/>
                          <a:ea typeface="ＭＳ Ｐゴシック" charset="0"/>
                          <a:cs typeface="ＭＳ Ｐゴシック" charset="0"/>
                        </a:rPr>
                        <a:t>Production </a:t>
                      </a:r>
                      <a:r>
                        <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rPr>
                        <a:t>from the mature Alaska portfolio has been in slow decline since </a:t>
                      </a:r>
                      <a:r>
                        <a:rPr kumimoji="0" lang="en-US" sz="1100" b="0" i="0" u="none" strike="noStrike" cap="none" normalizeH="0" baseline="0" dirty="0" smtClean="0">
                          <a:ln>
                            <a:noFill/>
                          </a:ln>
                          <a:solidFill>
                            <a:schemeClr val="tx1"/>
                          </a:solidFill>
                          <a:effectLst/>
                          <a:latin typeface="Arial" charset="0"/>
                          <a:ea typeface="ＭＳ Ｐゴシック" charset="0"/>
                          <a:cs typeface="ＭＳ Ｐゴシック" charset="0"/>
                        </a:rPr>
                        <a:t>the late 1980s.  </a:t>
                      </a:r>
                      <a:r>
                        <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rPr>
                        <a:t>In </a:t>
                      </a:r>
                      <a:r>
                        <a:rPr kumimoji="0" lang="en-US" sz="1100" b="0" i="0" u="none" strike="noStrike" cap="none" normalizeH="0" baseline="0" dirty="0" smtClean="0">
                          <a:ln>
                            <a:noFill/>
                          </a:ln>
                          <a:solidFill>
                            <a:schemeClr val="tx1"/>
                          </a:solidFill>
                          <a:effectLst/>
                          <a:latin typeface="Arial" charset="0"/>
                          <a:ea typeface="ＭＳ Ｐゴシック" charset="0"/>
                          <a:cs typeface="ＭＳ Ｐゴシック" charset="0"/>
                        </a:rPr>
                        <a:t>2011, </a:t>
                      </a:r>
                      <a:r>
                        <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rPr>
                        <a:t>net production from Alaska averaged </a:t>
                      </a:r>
                      <a:r>
                        <a:rPr kumimoji="0" lang="en-US" sz="1100" b="0" i="0" u="none" strike="noStrike" cap="none" normalizeH="0" baseline="0" dirty="0" smtClean="0">
                          <a:ln>
                            <a:noFill/>
                          </a:ln>
                          <a:solidFill>
                            <a:schemeClr val="tx1"/>
                          </a:solidFill>
                          <a:effectLst/>
                          <a:latin typeface="Arial" charset="0"/>
                          <a:ea typeface="ＭＳ Ｐゴシック" charset="0"/>
                          <a:cs typeface="ＭＳ Ｐゴシック" charset="0"/>
                        </a:rPr>
                        <a:t>215 </a:t>
                      </a:r>
                      <a:r>
                        <a:rPr kumimoji="0" lang="en-US" sz="1100" b="0" i="0" u="none" strike="noStrike" cap="none" normalizeH="0" baseline="0" dirty="0" err="1">
                          <a:ln>
                            <a:noFill/>
                          </a:ln>
                          <a:solidFill>
                            <a:schemeClr val="tx1"/>
                          </a:solidFill>
                          <a:effectLst/>
                          <a:latin typeface="Arial" charset="0"/>
                          <a:ea typeface="ＭＳ Ｐゴシック" charset="0"/>
                          <a:cs typeface="ＭＳ Ｐゴシック" charset="0"/>
                        </a:rPr>
                        <a:t>mb</a:t>
                      </a:r>
                      <a:r>
                        <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rPr>
                        <a:t>/d of oil and </a:t>
                      </a:r>
                      <a:r>
                        <a:rPr kumimoji="0" lang="en-US" sz="1100" b="0" i="0" u="none" strike="noStrike" cap="none" normalizeH="0" baseline="0" dirty="0" smtClean="0">
                          <a:ln>
                            <a:noFill/>
                          </a:ln>
                          <a:solidFill>
                            <a:schemeClr val="tx1"/>
                          </a:solidFill>
                          <a:effectLst/>
                          <a:latin typeface="Arial" charset="0"/>
                          <a:ea typeface="ＭＳ Ｐゴシック" charset="0"/>
                          <a:cs typeface="ＭＳ Ｐゴシック" charset="0"/>
                        </a:rPr>
                        <a:t>61 </a:t>
                      </a:r>
                      <a:r>
                        <a:rPr kumimoji="0" lang="en-US" sz="1100" b="0" i="0" u="none" strike="noStrike" cap="none" normalizeH="0" baseline="0" dirty="0" err="1">
                          <a:ln>
                            <a:noFill/>
                          </a:ln>
                          <a:solidFill>
                            <a:schemeClr val="tx1"/>
                          </a:solidFill>
                          <a:effectLst/>
                          <a:latin typeface="Arial" charset="0"/>
                          <a:ea typeface="ＭＳ Ｐゴシック" charset="0"/>
                          <a:cs typeface="ＭＳ Ｐゴシック" charset="0"/>
                        </a:rPr>
                        <a:t>mmcf</a:t>
                      </a:r>
                      <a:r>
                        <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rPr>
                        <a:t>/d of gas, accounting </a:t>
                      </a:r>
                      <a:r>
                        <a:rPr kumimoji="0" lang="en-US" sz="1100" b="0" i="0" u="none" strike="noStrike" cap="none" normalizeH="0" baseline="0" dirty="0">
                          <a:ln>
                            <a:noFill/>
                          </a:ln>
                          <a:solidFill>
                            <a:srgbClr val="000000"/>
                          </a:solidFill>
                          <a:effectLst/>
                          <a:latin typeface="Arial" charset="0"/>
                          <a:ea typeface="ＭＳ Ｐゴシック" charset="0"/>
                          <a:cs typeface="ＭＳ Ｐゴシック" charset="0"/>
                        </a:rPr>
                        <a:t>for </a:t>
                      </a:r>
                      <a:r>
                        <a:rPr kumimoji="0" lang="en-US" sz="1100" b="0" i="0" u="none" strike="noStrike" cap="none" normalizeH="0" baseline="0" dirty="0" smtClean="0">
                          <a:ln>
                            <a:noFill/>
                          </a:ln>
                          <a:solidFill>
                            <a:srgbClr val="000000"/>
                          </a:solidFill>
                          <a:effectLst/>
                          <a:latin typeface="Arial" charset="0"/>
                          <a:ea typeface="ＭＳ Ｐゴシック" charset="0"/>
                          <a:cs typeface="ＭＳ Ｐゴシック" charset="0"/>
                        </a:rPr>
                        <a:t>~35% </a:t>
                      </a:r>
                      <a:r>
                        <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rPr>
                        <a:t>of US production.</a:t>
                      </a:r>
                    </a:p>
                    <a:p>
                      <a:pPr marL="115888" marR="0" lvl="0" indent="-115888" algn="just" defTabSz="914400" rtl="0" eaLnBrk="1" fontAlgn="base" latinLnBrk="0" hangingPunct="1">
                        <a:lnSpc>
                          <a:spcPct val="100000"/>
                        </a:lnSpc>
                        <a:spcBef>
                          <a:spcPct val="0"/>
                        </a:spcBef>
                        <a:spcAft>
                          <a:spcPct val="0"/>
                        </a:spcAft>
                        <a:buClrTx/>
                        <a:buSzTx/>
                        <a:buFont typeface="Arial" charset="0"/>
                        <a:buChar char="•"/>
                        <a:tabLst/>
                      </a:pPr>
                      <a:r>
                        <a:rPr kumimoji="0" lang="en-US" sz="1100" b="0" i="0" u="none" strike="noStrike" cap="none" normalizeH="0" baseline="0" dirty="0" smtClean="0">
                          <a:ln>
                            <a:noFill/>
                          </a:ln>
                          <a:solidFill>
                            <a:schemeClr val="tx1"/>
                          </a:solidFill>
                          <a:effectLst/>
                          <a:latin typeface="Arial" charset="0"/>
                          <a:ea typeface="ＭＳ Ｐゴシック" charset="0"/>
                          <a:cs typeface="ＭＳ Ｐゴシック" charset="0"/>
                        </a:rPr>
                        <a:t>Activity </a:t>
                      </a:r>
                      <a:r>
                        <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rPr>
                        <a:t>in the ConocoPhillips-operated Greater </a:t>
                      </a:r>
                      <a:r>
                        <a:rPr kumimoji="0" lang="en-US" sz="1100" b="0" i="0" u="none" strike="noStrike" cap="none" normalizeH="0" baseline="0" dirty="0" err="1">
                          <a:ln>
                            <a:noFill/>
                          </a:ln>
                          <a:solidFill>
                            <a:schemeClr val="tx1"/>
                          </a:solidFill>
                          <a:effectLst/>
                          <a:latin typeface="Arial" charset="0"/>
                          <a:ea typeface="ＭＳ Ｐゴシック" charset="0"/>
                          <a:cs typeface="ＭＳ Ｐゴシック" charset="0"/>
                        </a:rPr>
                        <a:t>Kuparuk</a:t>
                      </a:r>
                      <a:r>
                        <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rPr>
                        <a:t> Area (GKA), has recently focused on development of viscous oil resources.  The GKA, located 40 miles west of Prudhoe Bay on the North Slope, includes the </a:t>
                      </a:r>
                      <a:r>
                        <a:rPr kumimoji="0" lang="en-US" sz="1100" b="0" i="0" u="none" strike="noStrike" cap="none" normalizeH="0" baseline="0" dirty="0" err="1">
                          <a:ln>
                            <a:noFill/>
                          </a:ln>
                          <a:solidFill>
                            <a:schemeClr val="tx1"/>
                          </a:solidFill>
                          <a:effectLst/>
                          <a:latin typeface="Arial" charset="0"/>
                          <a:ea typeface="ＭＳ Ｐゴシック" charset="0"/>
                          <a:cs typeface="ＭＳ Ｐゴシック" charset="0"/>
                        </a:rPr>
                        <a:t>Kuparuk</a:t>
                      </a:r>
                      <a:r>
                        <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rPr>
                        <a:t> field and its satellites:  West </a:t>
                      </a:r>
                      <a:r>
                        <a:rPr kumimoji="0" lang="en-US" sz="1100" b="0" i="0" u="none" strike="noStrike" cap="none" normalizeH="0" baseline="0" dirty="0" err="1">
                          <a:ln>
                            <a:noFill/>
                          </a:ln>
                          <a:solidFill>
                            <a:schemeClr val="tx1"/>
                          </a:solidFill>
                          <a:effectLst/>
                          <a:latin typeface="Arial" charset="0"/>
                          <a:ea typeface="ＭＳ Ｐゴシック" charset="0"/>
                          <a:cs typeface="ＭＳ Ｐゴシック" charset="0"/>
                        </a:rPr>
                        <a:t>Sak</a:t>
                      </a:r>
                      <a:r>
                        <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rPr>
                        <a:t>, Tarn, Tabasco, </a:t>
                      </a:r>
                      <a:r>
                        <a:rPr kumimoji="0" lang="en-US" sz="1100" b="0" i="0" u="none" strike="noStrike" cap="none" normalizeH="0" baseline="0" dirty="0" err="1">
                          <a:ln>
                            <a:noFill/>
                          </a:ln>
                          <a:solidFill>
                            <a:schemeClr val="tx1"/>
                          </a:solidFill>
                          <a:effectLst/>
                          <a:latin typeface="Arial" charset="0"/>
                          <a:ea typeface="ＭＳ Ｐゴシック" charset="0"/>
                          <a:cs typeface="ＭＳ Ｐゴシック" charset="0"/>
                        </a:rPr>
                        <a:t>Meltwater</a:t>
                      </a:r>
                      <a:r>
                        <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rPr>
                        <a:t>, and Palm.  Heavy oil resources </a:t>
                      </a:r>
                      <a:r>
                        <a:rPr kumimoji="0" lang="en-US" sz="1100" b="1" i="0" u="none" strike="noStrike" cap="none" normalizeH="0" baseline="0" dirty="0">
                          <a:ln>
                            <a:noFill/>
                          </a:ln>
                          <a:solidFill>
                            <a:schemeClr val="tx1"/>
                          </a:solidFill>
                          <a:effectLst/>
                          <a:latin typeface="Arial" charset="0"/>
                          <a:ea typeface="ＭＳ Ｐゴシック" charset="0"/>
                          <a:cs typeface="ＭＳ Ｐゴシック" charset="0"/>
                        </a:rPr>
                        <a:t>West </a:t>
                      </a:r>
                      <a:r>
                        <a:rPr kumimoji="0" lang="en-US" sz="1100" b="1" i="0" u="none" strike="noStrike" cap="none" normalizeH="0" baseline="0" dirty="0" err="1">
                          <a:ln>
                            <a:noFill/>
                          </a:ln>
                          <a:solidFill>
                            <a:schemeClr val="tx1"/>
                          </a:solidFill>
                          <a:effectLst/>
                          <a:latin typeface="Arial" charset="0"/>
                          <a:ea typeface="ＭＳ Ｐゴシック" charset="0"/>
                          <a:cs typeface="ＭＳ Ｐゴシック" charset="0"/>
                        </a:rPr>
                        <a:t>Sak</a:t>
                      </a:r>
                      <a:r>
                        <a:rPr kumimoji="0" lang="en-US" sz="1100" b="1" i="0" u="none" strike="noStrike" cap="none" normalizeH="0" baseline="0" dirty="0">
                          <a:ln>
                            <a:noFill/>
                          </a:ln>
                          <a:solidFill>
                            <a:schemeClr val="tx1"/>
                          </a:solidFill>
                          <a:effectLst/>
                          <a:latin typeface="Arial" charset="0"/>
                          <a:ea typeface="ＭＳ Ｐゴシック" charset="0"/>
                          <a:cs typeface="ＭＳ Ｐゴシック" charset="0"/>
                        </a:rPr>
                        <a:t> </a:t>
                      </a:r>
                      <a:r>
                        <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rPr>
                        <a:t>and </a:t>
                      </a:r>
                      <a:r>
                        <a:rPr kumimoji="0" lang="en-US" sz="1100" b="1" i="0" u="none" strike="noStrike" cap="none" normalizeH="0" baseline="0" dirty="0" err="1">
                          <a:ln>
                            <a:noFill/>
                          </a:ln>
                          <a:solidFill>
                            <a:schemeClr val="tx1"/>
                          </a:solidFill>
                          <a:effectLst/>
                          <a:latin typeface="Arial" charset="0"/>
                          <a:ea typeface="ＭＳ Ｐゴシック" charset="0"/>
                          <a:cs typeface="ＭＳ Ｐゴシック" charset="0"/>
                        </a:rPr>
                        <a:t>Ugnu</a:t>
                      </a:r>
                      <a:r>
                        <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rPr>
                        <a:t> (52.2% </a:t>
                      </a:r>
                      <a:r>
                        <a:rPr kumimoji="0" lang="en-US" sz="1100" b="0" i="0" u="none" strike="noStrike" cap="none" normalizeH="0" baseline="0" dirty="0" err="1">
                          <a:ln>
                            <a:noFill/>
                          </a:ln>
                          <a:solidFill>
                            <a:schemeClr val="tx1"/>
                          </a:solidFill>
                          <a:effectLst/>
                          <a:latin typeface="Arial" charset="0"/>
                          <a:ea typeface="ＭＳ Ｐゴシック" charset="0"/>
                          <a:cs typeface="ＭＳ Ｐゴシック" charset="0"/>
                        </a:rPr>
                        <a:t>w.i</a:t>
                      </a:r>
                      <a:r>
                        <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rPr>
                        <a:t>., operated) are potential projects currently in the appraisal phase. Expected gross peak production is ~23 </a:t>
                      </a:r>
                      <a:r>
                        <a:rPr kumimoji="0" lang="en-US" sz="1100" b="0" i="0" u="none" strike="noStrike" cap="none" normalizeH="0" baseline="0" dirty="0" err="1">
                          <a:ln>
                            <a:noFill/>
                          </a:ln>
                          <a:solidFill>
                            <a:schemeClr val="tx1"/>
                          </a:solidFill>
                          <a:effectLst/>
                          <a:latin typeface="Arial" charset="0"/>
                          <a:ea typeface="ＭＳ Ｐゴシック" charset="0"/>
                          <a:cs typeface="ＭＳ Ｐゴシック" charset="0"/>
                        </a:rPr>
                        <a:t>mboe</a:t>
                      </a:r>
                      <a:r>
                        <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rPr>
                        <a:t>/d</a:t>
                      </a:r>
                      <a:r>
                        <a:rPr kumimoji="0" lang="en-US" sz="1100" b="0" i="0" u="none" strike="noStrike" cap="none" normalizeH="0" baseline="0" dirty="0" smtClean="0">
                          <a:ln>
                            <a:noFill/>
                          </a:ln>
                          <a:solidFill>
                            <a:schemeClr val="tx1"/>
                          </a:solidFill>
                          <a:effectLst/>
                          <a:latin typeface="Arial" charset="0"/>
                          <a:ea typeface="ＭＳ Ｐゴシック" charset="0"/>
                          <a:cs typeface="ＭＳ Ｐゴシック" charset="0"/>
                        </a:rPr>
                        <a:t>.</a:t>
                      </a:r>
                    </a:p>
                    <a:p>
                      <a:pPr marL="115888" marR="0" lvl="0" indent="-115888" algn="just" defTabSz="914400" rtl="0" eaLnBrk="1" fontAlgn="base" latinLnBrk="0" hangingPunct="1">
                        <a:lnSpc>
                          <a:spcPct val="100000"/>
                        </a:lnSpc>
                        <a:spcBef>
                          <a:spcPct val="0"/>
                        </a:spcBef>
                        <a:spcAft>
                          <a:spcPct val="0"/>
                        </a:spcAft>
                        <a:buClrTx/>
                        <a:buSzTx/>
                        <a:buFont typeface="Arial" charset="0"/>
                        <a:buChar char="•"/>
                        <a:tabLst/>
                        <a:defRPr/>
                      </a:pPr>
                      <a:r>
                        <a:rPr kumimoji="0" lang="en-US" sz="1100" b="0" i="0" u="none" strike="noStrike" cap="none" normalizeH="0" baseline="0" dirty="0" smtClean="0">
                          <a:ln>
                            <a:noFill/>
                          </a:ln>
                          <a:solidFill>
                            <a:schemeClr val="tx1"/>
                          </a:solidFill>
                          <a:effectLst/>
                          <a:latin typeface="Arial" charset="0"/>
                          <a:ea typeface="ＭＳ Ｐゴシック" charset="0"/>
                          <a:cs typeface="ＭＳ Ｐゴシック" charset="0"/>
                        </a:rPr>
                        <a:t>While ConocoPhillips has three primary gas fields in the Alaska region–the North Cook Inlet, Beluga River, and Point Thomson–</a:t>
                      </a:r>
                      <a:r>
                        <a:rPr kumimoji="0" lang="en-US" sz="1100" b="1" i="0" u="none" strike="noStrike" cap="none" normalizeH="0" baseline="0" dirty="0" smtClean="0">
                          <a:ln>
                            <a:noFill/>
                          </a:ln>
                          <a:solidFill>
                            <a:schemeClr val="tx1"/>
                          </a:solidFill>
                          <a:effectLst/>
                          <a:latin typeface="Arial" charset="0"/>
                          <a:ea typeface="ＭＳ Ｐゴシック" charset="0"/>
                          <a:cs typeface="ＭＳ Ｐゴシック" charset="0"/>
                        </a:rPr>
                        <a:t>Point</a:t>
                      </a:r>
                      <a:r>
                        <a:rPr kumimoji="0" lang="en-US" sz="1100" b="0" i="0" u="none" strike="noStrike" cap="none" normalizeH="0" baseline="0" dirty="0" smtClean="0">
                          <a:ln>
                            <a:noFill/>
                          </a:ln>
                          <a:solidFill>
                            <a:schemeClr val="tx1"/>
                          </a:solidFill>
                          <a:effectLst/>
                          <a:latin typeface="Arial" charset="0"/>
                          <a:ea typeface="ＭＳ Ｐゴシック" charset="0"/>
                          <a:cs typeface="ＭＳ Ｐゴシック" charset="0"/>
                        </a:rPr>
                        <a:t> </a:t>
                      </a:r>
                      <a:r>
                        <a:rPr kumimoji="0" lang="en-US" sz="1100" b="1" i="0" u="none" strike="noStrike" cap="none" normalizeH="0" baseline="0" dirty="0" smtClean="0">
                          <a:ln>
                            <a:noFill/>
                          </a:ln>
                          <a:solidFill>
                            <a:schemeClr val="tx1"/>
                          </a:solidFill>
                          <a:effectLst/>
                          <a:latin typeface="Arial" charset="0"/>
                          <a:ea typeface="ＭＳ Ｐゴシック" charset="0"/>
                          <a:cs typeface="ＭＳ Ｐゴシック" charset="0"/>
                        </a:rPr>
                        <a:t>Thomson</a:t>
                      </a:r>
                      <a:r>
                        <a:rPr kumimoji="0" lang="en-US" sz="1100" b="0" i="0" u="none" strike="noStrike" cap="none" normalizeH="0" baseline="0" dirty="0" smtClean="0">
                          <a:ln>
                            <a:noFill/>
                          </a:ln>
                          <a:solidFill>
                            <a:schemeClr val="tx1"/>
                          </a:solidFill>
                          <a:effectLst/>
                          <a:latin typeface="Arial" charset="0"/>
                          <a:ea typeface="ＭＳ Ｐゴシック" charset="0"/>
                          <a:cs typeface="ＭＳ Ｐゴシック" charset="0"/>
                        </a:rPr>
                        <a:t> (5% </a:t>
                      </a:r>
                      <a:r>
                        <a:rPr kumimoji="0" lang="en-US" sz="1100" b="0" i="0" u="none" strike="noStrike" cap="none" normalizeH="0" baseline="0" dirty="0" err="1" smtClean="0">
                          <a:ln>
                            <a:noFill/>
                          </a:ln>
                          <a:solidFill>
                            <a:schemeClr val="tx1"/>
                          </a:solidFill>
                          <a:effectLst/>
                          <a:latin typeface="Arial" charset="0"/>
                          <a:ea typeface="ＭＳ Ｐゴシック" charset="0"/>
                          <a:cs typeface="ＭＳ Ｐゴシック" charset="0"/>
                        </a:rPr>
                        <a:t>w.i</a:t>
                      </a:r>
                      <a:r>
                        <a:rPr kumimoji="0" lang="en-US" sz="1100" b="0" i="0" u="none" strike="noStrike" cap="none" normalizeH="0" baseline="0" dirty="0" smtClean="0">
                          <a:ln>
                            <a:noFill/>
                          </a:ln>
                          <a:solidFill>
                            <a:schemeClr val="tx1"/>
                          </a:solidFill>
                          <a:effectLst/>
                          <a:latin typeface="Arial" charset="0"/>
                          <a:ea typeface="ＭＳ Ｐゴシック" charset="0"/>
                          <a:cs typeface="ＭＳ Ｐゴシック" charset="0"/>
                        </a:rPr>
                        <a:t>., non-operated) remains the only potential new source development.  In 2010, development activities continued with the drilling of two appraisal wells.  First production of gas liquids is anticipated in 2015-2016.  Longer-term growth potential lies in commercialization of the gas reserves, which is in turn dependent on construction of a long-distance gas trunk line.</a:t>
                      </a:r>
                      <a:endParaRPr kumimoji="0" lang="en-US" sz="1100" b="1" i="1"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BCC"/>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charset="0"/>
                        <a:ea typeface="ＭＳ Ｐゴシック" charset="0"/>
                        <a:cs typeface="ＭＳ Ｐゴシック"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ea typeface="ＭＳ Ｐゴシック" charset="0"/>
                          <a:cs typeface="ＭＳ Ｐゴシック" charset="0"/>
                        </a:rPr>
                        <a:t>Alaska</a:t>
                      </a:r>
                      <a:r>
                        <a:rPr kumimoji="0" lang="ja-JP" altLang="en-US" sz="1100" b="1" i="0" u="none" strike="noStrike" cap="none" normalizeH="0" baseline="0" smtClean="0">
                          <a:ln>
                            <a:noFill/>
                          </a:ln>
                          <a:solidFill>
                            <a:schemeClr val="tx1"/>
                          </a:solidFill>
                          <a:effectLst/>
                          <a:latin typeface="+mj-lt"/>
                          <a:ea typeface="ＭＳ Ｐゴシック" charset="0"/>
                          <a:cs typeface="ＭＳ Ｐゴシック" charset="0"/>
                        </a:rPr>
                        <a:t>‘</a:t>
                      </a:r>
                      <a:r>
                        <a:rPr kumimoji="0" lang="en-US" altLang="ja-JP" sz="1100" b="1" i="0" u="none" strike="noStrike" cap="none" normalizeH="0" baseline="0" dirty="0" smtClean="0">
                          <a:ln>
                            <a:noFill/>
                          </a:ln>
                          <a:solidFill>
                            <a:schemeClr val="tx1"/>
                          </a:solidFill>
                          <a:effectLst/>
                          <a:latin typeface="+mj-lt"/>
                          <a:ea typeface="ＭＳ Ｐゴシック" charset="0"/>
                          <a:cs typeface="ＭＳ Ｐゴシック" charset="0"/>
                        </a:rPr>
                        <a:t>s</a:t>
                      </a:r>
                      <a:r>
                        <a:rPr kumimoji="0" lang="en-US" sz="1100" b="1" i="0" u="none" strike="noStrike" cap="none" normalizeH="0" baseline="0" dirty="0" smtClean="0">
                          <a:ln>
                            <a:noFill/>
                          </a:ln>
                          <a:solidFill>
                            <a:schemeClr val="tx1"/>
                          </a:solidFill>
                          <a:effectLst/>
                          <a:latin typeface="+mj-lt"/>
                          <a:ea typeface="ＭＳ Ｐゴシック" charset="0"/>
                          <a:cs typeface="ＭＳ Ｐゴシック" charset="0"/>
                        </a:rPr>
                        <a:t> </a:t>
                      </a:r>
                      <a:r>
                        <a:rPr kumimoji="0" lang="en-US" sz="1100" b="1" i="0" u="none" strike="noStrike" cap="none" normalizeH="0" baseline="0" dirty="0">
                          <a:ln>
                            <a:noFill/>
                          </a:ln>
                          <a:solidFill>
                            <a:schemeClr val="tx1"/>
                          </a:solidFill>
                          <a:effectLst/>
                          <a:latin typeface="+mj-lt"/>
                          <a:ea typeface="ＭＳ Ｐゴシック" charset="0"/>
                          <a:cs typeface="ＭＳ Ｐゴシック" charset="0"/>
                        </a:rPr>
                        <a:t>largest oil and gas </a:t>
                      </a:r>
                      <a:r>
                        <a:rPr kumimoji="0" lang="en-US" sz="1100" b="1" i="0" u="none" strike="noStrike" cap="none" normalizeH="0" baseline="0" dirty="0" smtClean="0">
                          <a:ln>
                            <a:noFill/>
                          </a:ln>
                          <a:solidFill>
                            <a:schemeClr val="tx1"/>
                          </a:solidFill>
                          <a:effectLst/>
                          <a:latin typeface="+mj-lt"/>
                          <a:ea typeface="ＭＳ Ｐゴシック" charset="0"/>
                          <a:cs typeface="ＭＳ Ｐゴシック" charset="0"/>
                        </a:rPr>
                        <a:t>producer.  While continuing to target </a:t>
                      </a:r>
                      <a:r>
                        <a:rPr kumimoji="0" lang="en-US" sz="1100" b="1" i="0" u="none" strike="noStrike" cap="none" normalizeH="0" baseline="0" dirty="0">
                          <a:ln>
                            <a:noFill/>
                          </a:ln>
                          <a:solidFill>
                            <a:schemeClr val="tx1"/>
                          </a:solidFill>
                          <a:effectLst/>
                          <a:latin typeface="+mj-lt"/>
                          <a:ea typeface="ＭＳ Ｐゴシック" charset="0"/>
                          <a:cs typeface="ＭＳ Ｐゴシック" charset="0"/>
                        </a:rPr>
                        <a:t>smaller projects within the GKA (West </a:t>
                      </a:r>
                      <a:r>
                        <a:rPr kumimoji="0" lang="en-US" sz="1100" b="1" i="0" u="none" strike="noStrike" cap="none" normalizeH="0" baseline="0" dirty="0" err="1">
                          <a:ln>
                            <a:noFill/>
                          </a:ln>
                          <a:solidFill>
                            <a:schemeClr val="tx1"/>
                          </a:solidFill>
                          <a:effectLst/>
                          <a:latin typeface="+mj-lt"/>
                          <a:ea typeface="ＭＳ Ｐゴシック" charset="0"/>
                          <a:cs typeface="ＭＳ Ｐゴシック" charset="0"/>
                        </a:rPr>
                        <a:t>Sak</a:t>
                      </a:r>
                      <a:r>
                        <a:rPr kumimoji="0" lang="en-US" sz="1100" b="1" i="0" u="none" strike="noStrike" cap="none" normalizeH="0" baseline="0" dirty="0">
                          <a:ln>
                            <a:noFill/>
                          </a:ln>
                          <a:solidFill>
                            <a:schemeClr val="tx1"/>
                          </a:solidFill>
                          <a:effectLst/>
                          <a:latin typeface="+mj-lt"/>
                          <a:ea typeface="ＭＳ Ｐゴシック" charset="0"/>
                          <a:cs typeface="ＭＳ Ｐゴシック" charset="0"/>
                        </a:rPr>
                        <a:t> and </a:t>
                      </a:r>
                      <a:r>
                        <a:rPr kumimoji="0" lang="en-US" sz="1100" b="1" i="0" u="none" strike="noStrike" cap="none" normalizeH="0" baseline="0" dirty="0" err="1">
                          <a:ln>
                            <a:noFill/>
                          </a:ln>
                          <a:solidFill>
                            <a:schemeClr val="tx1"/>
                          </a:solidFill>
                          <a:effectLst/>
                          <a:latin typeface="+mj-lt"/>
                          <a:ea typeface="ＭＳ Ｐゴシック" charset="0"/>
                          <a:cs typeface="ＭＳ Ｐゴシック" charset="0"/>
                        </a:rPr>
                        <a:t>Ugnu</a:t>
                      </a:r>
                      <a:r>
                        <a:rPr kumimoji="0" lang="en-US" sz="1100" b="1" i="0" u="none" strike="noStrike" cap="none" normalizeH="0" baseline="0" dirty="0">
                          <a:ln>
                            <a:noFill/>
                          </a:ln>
                          <a:solidFill>
                            <a:schemeClr val="tx1"/>
                          </a:solidFill>
                          <a:effectLst/>
                          <a:latin typeface="+mj-lt"/>
                          <a:ea typeface="ＭＳ Ｐゴシック" charset="0"/>
                          <a:cs typeface="ＭＳ Ｐゴシック" charset="0"/>
                        </a:rPr>
                        <a:t>) and NPR-A (Alpine West, Greater Moose</a:t>
                      </a:r>
                      <a:r>
                        <a:rPr kumimoji="0" lang="ja-JP" altLang="en-US" sz="1100" b="1" i="0" u="none" strike="noStrike" cap="none" normalizeH="0" baseline="0" dirty="0">
                          <a:ln>
                            <a:noFill/>
                          </a:ln>
                          <a:solidFill>
                            <a:schemeClr val="tx1"/>
                          </a:solidFill>
                          <a:effectLst/>
                          <a:latin typeface="+mj-lt"/>
                          <a:ea typeface="ＭＳ Ｐゴシック" charset="0"/>
                          <a:cs typeface="ＭＳ Ｐゴシック" charset="0"/>
                        </a:rPr>
                        <a:t>’</a:t>
                      </a:r>
                      <a:r>
                        <a:rPr kumimoji="0" lang="en-US" sz="1100" b="1" i="0" u="none" strike="noStrike" cap="none" normalizeH="0" baseline="0" dirty="0">
                          <a:ln>
                            <a:noFill/>
                          </a:ln>
                          <a:solidFill>
                            <a:schemeClr val="tx1"/>
                          </a:solidFill>
                          <a:effectLst/>
                          <a:latin typeface="+mj-lt"/>
                          <a:ea typeface="ＭＳ Ｐゴシック" charset="0"/>
                          <a:cs typeface="ＭＳ Ｐゴシック" charset="0"/>
                        </a:rPr>
                        <a:t>s Tooth unit and Fiord West), ConocoPhillips will ultimately need expanded access to </a:t>
                      </a:r>
                      <a:r>
                        <a:rPr kumimoji="0" lang="en-US" sz="1100" b="1" i="0" u="none" strike="noStrike" cap="none" normalizeH="0" baseline="0" dirty="0" smtClean="0">
                          <a:ln>
                            <a:noFill/>
                          </a:ln>
                          <a:solidFill>
                            <a:schemeClr val="tx1"/>
                          </a:solidFill>
                          <a:effectLst/>
                          <a:latin typeface="+mj-lt"/>
                          <a:ea typeface="ＭＳ Ｐゴシック" charset="0"/>
                          <a:cs typeface="ＭＳ Ｐゴシック" charset="0"/>
                        </a:rPr>
                        <a:t>Asia </a:t>
                      </a:r>
                      <a:r>
                        <a:rPr kumimoji="0" lang="en-US" sz="1100" b="1" i="0" u="none" strike="noStrike" cap="none" normalizeH="0" baseline="0" dirty="0">
                          <a:ln>
                            <a:noFill/>
                          </a:ln>
                          <a:solidFill>
                            <a:schemeClr val="tx1"/>
                          </a:solidFill>
                          <a:effectLst/>
                          <a:latin typeface="+mj-lt"/>
                          <a:ea typeface="ＭＳ Ｐゴシック" charset="0"/>
                          <a:cs typeface="ＭＳ Ｐゴシック" charset="0"/>
                        </a:rPr>
                        <a:t>gas markets in order to reverse the downward production trend in Alaska.</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BCC"/>
                    </a:solidFill>
                  </a:tcPr>
                </a:tc>
              </a:tr>
            </a:tbl>
          </a:graphicData>
        </a:graphic>
      </p:graphicFrame>
      <p:sp>
        <p:nvSpPr>
          <p:cNvPr id="25616" name="Title 2"/>
          <p:cNvSpPr>
            <a:spLocks noGrp="1"/>
          </p:cNvSpPr>
          <p:nvPr>
            <p:ph type="title"/>
          </p:nvPr>
        </p:nvSpPr>
        <p:spPr bwMode="auto">
          <a:xfrm>
            <a:off x="457200" y="0"/>
            <a:ext cx="8229600" cy="733425"/>
          </a:xfrm>
          <a:extLst/>
        </p:spPr>
        <p:txBody>
          <a:bodyPr vert="horz" wrap="square" lIns="91440" tIns="45720" rIns="91440" bIns="45720" numCol="1" compatLnSpc="1">
            <a:prstTxWarp prst="textNoShape">
              <a:avLst/>
            </a:prstTxWarp>
            <a:normAutofit fontScale="90000"/>
          </a:bodyPr>
          <a:lstStyle/>
          <a:p>
            <a:pPr>
              <a:defRPr/>
            </a:pPr>
            <a:r>
              <a:rPr lang="en-US" dirty="0">
                <a:cs typeface="MS PGothic" pitchFamily="34" charset="-128"/>
              </a:rPr>
              <a:t>ConocoPhillips </a:t>
            </a:r>
            <a:r>
              <a:rPr lang="en-US" b="1" dirty="0" smtClean="0">
                <a:ea typeface="ＭＳ Ｐゴシック" charset="0"/>
                <a:cs typeface="MS PGothic" pitchFamily="34" charset="-128"/>
              </a:rPr>
              <a:t>Alaska Activity </a:t>
            </a:r>
            <a:r>
              <a:rPr lang="en-US" b="1" dirty="0">
                <a:ea typeface="ＭＳ Ｐゴシック" charset="0"/>
                <a:cs typeface="MS PGothic" pitchFamily="34" charset="-128"/>
              </a:rPr>
              <a:t>&amp; PFC Energy Assessment</a:t>
            </a:r>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033463"/>
          <a:ext cx="8229600" cy="5075237"/>
        </p:xfrm>
        <a:graphic>
          <a:graphicData uri="http://schemas.openxmlformats.org/drawingml/2006/table">
            <a:tbl>
              <a:tblPr/>
              <a:tblGrid>
                <a:gridCol w="1091028"/>
                <a:gridCol w="5087036"/>
                <a:gridCol w="2051536"/>
              </a:tblGrid>
              <a:tr h="45722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ea typeface="ＭＳ Ｐゴシック" charset="0"/>
                          <a:cs typeface="ＭＳ Ｐゴシック" charset="0"/>
                        </a:rPr>
                        <a:t>Alaska Designation</a:t>
                      </a:r>
                      <a:endParaRPr kumimoji="0" lang="en-US" sz="1200" b="1" i="0" u="none" strike="noStrike" cap="none" normalizeH="0" baseline="0" dirty="0">
                        <a:ln>
                          <a:noFill/>
                        </a:ln>
                        <a:solidFill>
                          <a:srgbClr val="FFFFFF"/>
                        </a:solidFill>
                        <a:effectLst/>
                        <a:latin typeface="Arial" charset="0"/>
                        <a:ea typeface="ＭＳ Ｐゴシック" charset="0"/>
                        <a:cs typeface="ＭＳ Ｐゴシック" charset="0"/>
                      </a:endParaRP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08D0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Arial" charset="0"/>
                          <a:ea typeface="ＭＳ Ｐゴシック" charset="0"/>
                          <a:cs typeface="ＭＳ Ｐゴシック" charset="0"/>
                        </a:rPr>
                        <a:t>Activity</a:t>
                      </a: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08D0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Arial" charset="0"/>
                          <a:ea typeface="ＭＳ Ｐゴシック" charset="0"/>
                          <a:cs typeface="ＭＳ Ｐゴシック" charset="0"/>
                        </a:rPr>
                        <a:t>PFC Energy Assessment</a:t>
                      </a: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08D0B"/>
                    </a:solidFill>
                  </a:tcPr>
                </a:tc>
              </a:tr>
              <a:tr h="46180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ＭＳ Ｐゴシック" charset="0"/>
                          <a:cs typeface="ＭＳ Ｐゴシック" charset="0"/>
                        </a:rPr>
                        <a:t>Core Area</a:t>
                      </a:r>
                      <a:endParaRPr kumimoji="0" lang="en-US" sz="1100" b="1"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BCC"/>
                    </a:solidFill>
                  </a:tcPr>
                </a:tc>
                <a:tc>
                  <a:txBody>
                    <a:bodyPr/>
                    <a:lstStyle/>
                    <a:p>
                      <a:pPr marL="115888" marR="0" lvl="0" indent="-115888" algn="just" defTabSz="914400" rtl="0" eaLnBrk="1" fontAlgn="base" latinLnBrk="0" hangingPunct="1">
                        <a:lnSpc>
                          <a:spcPct val="100000"/>
                        </a:lnSpc>
                        <a:spcBef>
                          <a:spcPct val="0"/>
                        </a:spcBef>
                        <a:spcAft>
                          <a:spcPct val="0"/>
                        </a:spcAft>
                        <a:buClrTx/>
                        <a:buSzTx/>
                        <a:buFont typeface="Arial" charset="0"/>
                        <a:buChar char="•"/>
                        <a:tabLst/>
                      </a:pPr>
                      <a:r>
                        <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rPr>
                        <a:t>In the Western North Slope, ConocoPhillips faces regulatory challenges surrounding project development in the NPR-A region.  In order to offset declines at the </a:t>
                      </a:r>
                      <a:r>
                        <a:rPr kumimoji="0" lang="en-US" sz="1100" b="1" i="0" u="none" strike="noStrike" cap="none" normalizeH="0" baseline="0" dirty="0">
                          <a:ln>
                            <a:noFill/>
                          </a:ln>
                          <a:solidFill>
                            <a:schemeClr val="tx1"/>
                          </a:solidFill>
                          <a:effectLst/>
                          <a:latin typeface="Arial" charset="0"/>
                          <a:ea typeface="ＭＳ Ｐゴシック" charset="0"/>
                          <a:cs typeface="ＭＳ Ｐゴシック" charset="0"/>
                        </a:rPr>
                        <a:t>Alpine</a:t>
                      </a:r>
                      <a:r>
                        <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rPr>
                        <a:t> field (78% </a:t>
                      </a:r>
                      <a:r>
                        <a:rPr kumimoji="0" lang="en-US" sz="1100" b="0" i="0" u="none" strike="noStrike" cap="none" normalizeH="0" baseline="0" dirty="0" err="1">
                          <a:ln>
                            <a:noFill/>
                          </a:ln>
                          <a:solidFill>
                            <a:schemeClr val="tx1"/>
                          </a:solidFill>
                          <a:effectLst/>
                          <a:latin typeface="Arial" charset="0"/>
                          <a:ea typeface="ＭＳ Ｐゴシック" charset="0"/>
                          <a:cs typeface="ＭＳ Ｐゴシック" charset="0"/>
                        </a:rPr>
                        <a:t>w.i</a:t>
                      </a:r>
                      <a:r>
                        <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rPr>
                        <a:t>., operated) and its three satellites, </a:t>
                      </a:r>
                      <a:r>
                        <a:rPr kumimoji="0" lang="en-US" sz="1100" b="0" i="0" u="none" strike="noStrike" cap="none" normalizeH="0" baseline="0" dirty="0" err="1">
                          <a:ln>
                            <a:noFill/>
                          </a:ln>
                          <a:solidFill>
                            <a:schemeClr val="tx1"/>
                          </a:solidFill>
                          <a:effectLst/>
                          <a:latin typeface="Arial" charset="0"/>
                          <a:ea typeface="ＭＳ Ｐゴシック" charset="0"/>
                          <a:cs typeface="ＭＳ Ｐゴシック" charset="0"/>
                        </a:rPr>
                        <a:t>Nanuq</a:t>
                      </a:r>
                      <a:r>
                        <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rPr>
                        <a:t>, Fiord, and </a:t>
                      </a:r>
                      <a:r>
                        <a:rPr kumimoji="0" lang="en-US" sz="1100" b="0" i="0" u="none" strike="noStrike" cap="none" normalizeH="0" baseline="0" dirty="0" err="1">
                          <a:ln>
                            <a:noFill/>
                          </a:ln>
                          <a:solidFill>
                            <a:schemeClr val="tx1"/>
                          </a:solidFill>
                          <a:effectLst/>
                          <a:latin typeface="Arial" charset="0"/>
                          <a:ea typeface="ＭＳ Ｐゴシック" charset="0"/>
                          <a:cs typeface="ＭＳ Ｐゴシック" charset="0"/>
                        </a:rPr>
                        <a:t>Qannik</a:t>
                      </a:r>
                      <a:r>
                        <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rPr>
                        <a:t>, ConocoPhillips is exploring development of additional satellite fields in the adjacent NPR-A, an area that requires distinct permit approval.  </a:t>
                      </a:r>
                      <a:r>
                        <a:rPr kumimoji="0" lang="en-US" sz="1100" b="1" i="0" u="none" strike="noStrike" cap="none" normalizeH="0" baseline="0" dirty="0">
                          <a:ln>
                            <a:noFill/>
                          </a:ln>
                          <a:solidFill>
                            <a:schemeClr val="tx1"/>
                          </a:solidFill>
                          <a:effectLst/>
                          <a:latin typeface="Arial" charset="0"/>
                          <a:ea typeface="ＭＳ Ｐゴシック" charset="0"/>
                          <a:cs typeface="ＭＳ Ｐゴシック" charset="0"/>
                        </a:rPr>
                        <a:t>Alpine West </a:t>
                      </a:r>
                      <a:r>
                        <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rPr>
                        <a:t>(or </a:t>
                      </a:r>
                      <a:r>
                        <a:rPr kumimoji="0" lang="en-US" sz="1100" b="1" i="0" u="none" strike="noStrike" cap="none" normalizeH="0" baseline="0" dirty="0">
                          <a:ln>
                            <a:noFill/>
                          </a:ln>
                          <a:solidFill>
                            <a:schemeClr val="tx1"/>
                          </a:solidFill>
                          <a:effectLst/>
                          <a:latin typeface="Arial" charset="0"/>
                          <a:ea typeface="ＭＳ Ｐゴシック" charset="0"/>
                          <a:cs typeface="ＭＳ Ｐゴシック" charset="0"/>
                        </a:rPr>
                        <a:t>CD-5</a:t>
                      </a:r>
                      <a:r>
                        <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rPr>
                        <a:t>), a proposed Alpine satellite project, has been significantly delayed due to local opposition and regulatory barriers.  Most recently, in early 2010, the U.S. Army Corps of Engineers denied a permit for a bridge that would provide access to the CD-5 site, a move that will further delay the project (originally planned for 2012) and several additional developments that would depend on the infrastructure.  Other possible projects on the NPR-A include the </a:t>
                      </a:r>
                      <a:r>
                        <a:rPr kumimoji="0" lang="en-US" sz="1100" b="1" i="0" u="none" strike="noStrike" cap="none" normalizeH="0" baseline="0" dirty="0">
                          <a:ln>
                            <a:noFill/>
                          </a:ln>
                          <a:solidFill>
                            <a:schemeClr val="tx1"/>
                          </a:solidFill>
                          <a:effectLst/>
                          <a:latin typeface="Arial" charset="0"/>
                          <a:ea typeface="ＭＳ Ｐゴシック" charset="0"/>
                          <a:cs typeface="ＭＳ Ｐゴシック" charset="0"/>
                        </a:rPr>
                        <a:t>Greater Moose</a:t>
                      </a:r>
                      <a:r>
                        <a:rPr kumimoji="0" lang="ja-JP" altLang="en-US" sz="1100" b="1" i="0" u="none" strike="noStrike" cap="none" normalizeH="0" baseline="0">
                          <a:ln>
                            <a:noFill/>
                          </a:ln>
                          <a:solidFill>
                            <a:schemeClr val="tx1"/>
                          </a:solidFill>
                          <a:effectLst/>
                          <a:latin typeface="Arial" charset="0"/>
                          <a:ea typeface="ＭＳ Ｐゴシック" charset="0"/>
                          <a:cs typeface="ＭＳ Ｐゴシック" charset="0"/>
                        </a:rPr>
                        <a:t>’</a:t>
                      </a:r>
                      <a:r>
                        <a:rPr kumimoji="0" lang="en-US" sz="1100" b="1" i="0" u="none" strike="noStrike" cap="none" normalizeH="0" baseline="0" dirty="0">
                          <a:ln>
                            <a:noFill/>
                          </a:ln>
                          <a:solidFill>
                            <a:schemeClr val="tx1"/>
                          </a:solidFill>
                          <a:effectLst/>
                          <a:latin typeface="Arial" charset="0"/>
                          <a:ea typeface="ＭＳ Ｐゴシック" charset="0"/>
                          <a:cs typeface="ＭＳ Ｐゴシック" charset="0"/>
                        </a:rPr>
                        <a:t>s Tooth </a:t>
                      </a:r>
                      <a:r>
                        <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rPr>
                        <a:t>unit and </a:t>
                      </a:r>
                      <a:r>
                        <a:rPr kumimoji="0" lang="en-US" sz="1100" b="1" i="0" u="none" strike="noStrike" cap="none" normalizeH="0" baseline="0" dirty="0">
                          <a:ln>
                            <a:noFill/>
                          </a:ln>
                          <a:solidFill>
                            <a:schemeClr val="tx1"/>
                          </a:solidFill>
                          <a:effectLst/>
                          <a:latin typeface="Arial" charset="0"/>
                          <a:ea typeface="ＭＳ Ｐゴシック" charset="0"/>
                          <a:cs typeface="ＭＳ Ｐゴシック" charset="0"/>
                        </a:rPr>
                        <a:t>Fiord West</a:t>
                      </a:r>
                      <a:r>
                        <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rPr>
                        <a:t>, which are both in appraisal phases.</a:t>
                      </a:r>
                    </a:p>
                    <a:p>
                      <a:pPr marL="115888" marR="0" lvl="0" indent="-115888" algn="just" defTabSz="914400" rtl="0" eaLnBrk="1" fontAlgn="base" latinLnBrk="0" hangingPunct="1">
                        <a:lnSpc>
                          <a:spcPct val="100000"/>
                        </a:lnSpc>
                        <a:spcBef>
                          <a:spcPct val="0"/>
                        </a:spcBef>
                        <a:spcAft>
                          <a:spcPct val="0"/>
                        </a:spcAft>
                        <a:buClrTx/>
                        <a:buSzTx/>
                        <a:buFont typeface="Arial" charset="0"/>
                        <a:buChar char="•"/>
                        <a:tabLst/>
                      </a:pPr>
                      <a:r>
                        <a:rPr kumimoji="0" lang="en-US" sz="1100" b="0" i="0" u="none" strike="noStrike" cap="none" normalizeH="0" baseline="0" dirty="0" smtClean="0">
                          <a:ln>
                            <a:noFill/>
                          </a:ln>
                          <a:solidFill>
                            <a:schemeClr val="tx1"/>
                          </a:solidFill>
                          <a:effectLst/>
                          <a:latin typeface="Arial" charset="0"/>
                          <a:ea typeface="ＭＳ Ｐゴシック" charset="0"/>
                          <a:cs typeface="ＭＳ Ｐゴシック" charset="0"/>
                        </a:rPr>
                        <a:t>In </a:t>
                      </a:r>
                      <a:r>
                        <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rPr>
                        <a:t>2010, ConocoPhillips and Statoil engaged in an asset swap wherein ConocoPhillips sold a 25% </a:t>
                      </a:r>
                      <a:r>
                        <a:rPr kumimoji="0" lang="en-US" sz="1100" b="0" i="0" u="none" strike="noStrike" cap="none" normalizeH="0" baseline="0" dirty="0" err="1">
                          <a:ln>
                            <a:noFill/>
                          </a:ln>
                          <a:solidFill>
                            <a:schemeClr val="tx1"/>
                          </a:solidFill>
                          <a:effectLst/>
                          <a:latin typeface="Arial" charset="0"/>
                          <a:ea typeface="ＭＳ Ｐゴシック" charset="0"/>
                          <a:cs typeface="ＭＳ Ｐゴシック" charset="0"/>
                        </a:rPr>
                        <a:t>w.i</a:t>
                      </a:r>
                      <a:r>
                        <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rPr>
                        <a:t>. in 50 of its </a:t>
                      </a:r>
                      <a:r>
                        <a:rPr kumimoji="0" lang="en-US" sz="1100" b="1" i="0" u="none" strike="noStrike" cap="none" normalizeH="0" baseline="0" dirty="0">
                          <a:ln>
                            <a:noFill/>
                          </a:ln>
                          <a:solidFill>
                            <a:schemeClr val="tx1"/>
                          </a:solidFill>
                          <a:effectLst/>
                          <a:latin typeface="Arial" charset="0"/>
                          <a:ea typeface="ＭＳ Ｐゴシック" charset="0"/>
                          <a:cs typeface="ＭＳ Ｐゴシック" charset="0"/>
                        </a:rPr>
                        <a:t>Chukchi Sea </a:t>
                      </a:r>
                      <a:r>
                        <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rPr>
                        <a:t>leases to Statoil in exchange for financial payment and a 50% </a:t>
                      </a:r>
                      <a:r>
                        <a:rPr kumimoji="0" lang="en-US" sz="1100" b="0" i="0" u="none" strike="noStrike" cap="none" normalizeH="0" baseline="0" dirty="0" err="1">
                          <a:ln>
                            <a:noFill/>
                          </a:ln>
                          <a:solidFill>
                            <a:schemeClr val="tx1"/>
                          </a:solidFill>
                          <a:effectLst/>
                          <a:latin typeface="Arial" charset="0"/>
                          <a:ea typeface="ＭＳ Ｐゴシック" charset="0"/>
                          <a:cs typeface="ＭＳ Ｐゴシック" charset="0"/>
                        </a:rPr>
                        <a:t>w.i</a:t>
                      </a:r>
                      <a:r>
                        <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rPr>
                        <a:t>. interest in 16 Statoil-operated Gulf of Mexico leases, as well as Statoil</a:t>
                      </a:r>
                      <a:r>
                        <a:rPr kumimoji="0" lang="ja-JP" altLang="en-US" sz="1100" b="0" i="0" u="none" strike="noStrike" cap="none" normalizeH="0" baseline="0">
                          <a:ln>
                            <a:noFill/>
                          </a:ln>
                          <a:solidFill>
                            <a:schemeClr val="tx1"/>
                          </a:solidFill>
                          <a:effectLst/>
                          <a:latin typeface="Arial" charset="0"/>
                          <a:ea typeface="ＭＳ Ｐゴシック" charset="0"/>
                          <a:cs typeface="ＭＳ Ｐゴシック" charset="0"/>
                        </a:rPr>
                        <a:t>’</a:t>
                      </a:r>
                      <a:r>
                        <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rPr>
                        <a:t>s 25% </a:t>
                      </a:r>
                      <a:r>
                        <a:rPr kumimoji="0" lang="en-US" sz="1100" b="0" i="0" u="none" strike="noStrike" cap="none" normalizeH="0" baseline="0" dirty="0" err="1">
                          <a:ln>
                            <a:noFill/>
                          </a:ln>
                          <a:solidFill>
                            <a:schemeClr val="tx1"/>
                          </a:solidFill>
                          <a:effectLst/>
                          <a:latin typeface="Arial" charset="0"/>
                          <a:ea typeface="ＭＳ Ｐゴシック" charset="0"/>
                          <a:cs typeface="ＭＳ Ｐゴシック" charset="0"/>
                        </a:rPr>
                        <a:t>w.i</a:t>
                      </a:r>
                      <a:r>
                        <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rPr>
                        <a:t>. in five additional GOM leases already operated by ConocoPhillips.  All of the involved GOM blocks are in the emerging Lower Tertiary play.  ConocoPhillips plans to begin exploratory drilling on its Chukchi acreage in </a:t>
                      </a:r>
                      <a:r>
                        <a:rPr kumimoji="0" lang="en-US" sz="1100" b="0" i="0" u="none" strike="noStrike" cap="none" normalizeH="0" baseline="0" dirty="0" smtClean="0">
                          <a:ln>
                            <a:noFill/>
                          </a:ln>
                          <a:solidFill>
                            <a:schemeClr val="tx1"/>
                          </a:solidFill>
                          <a:effectLst/>
                          <a:latin typeface="Arial" charset="0"/>
                          <a:ea typeface="ＭＳ Ｐゴシック" charset="0"/>
                          <a:cs typeface="ＭＳ Ｐゴシック" charset="0"/>
                        </a:rPr>
                        <a:t>2014.</a:t>
                      </a:r>
                      <a:endPar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BCC"/>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FF0000"/>
                        </a:solidFill>
                        <a:effectLst/>
                        <a:latin typeface="Arial" charset="0"/>
                        <a:ea typeface="ＭＳ Ｐゴシック" charset="0"/>
                        <a:cs typeface="ＭＳ Ｐゴシック"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BCC"/>
                    </a:solidFill>
                  </a:tcPr>
                </a:tc>
              </a:tr>
            </a:tbl>
          </a:graphicData>
        </a:graphic>
      </p:graphicFrame>
      <p:sp>
        <p:nvSpPr>
          <p:cNvPr id="96272" name="Title 2"/>
          <p:cNvSpPr>
            <a:spLocks noGrp="1"/>
          </p:cNvSpPr>
          <p:nvPr>
            <p:ph type="title"/>
          </p:nvPr>
        </p:nvSpPr>
        <p:spPr bwMode="auto">
          <a:xfrm>
            <a:off x="457200" y="0"/>
            <a:ext cx="8229600" cy="733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US" smtClean="0">
                <a:ea typeface="ＭＳ Ｐゴシック"/>
              </a:rPr>
              <a:t>COP Alaska Activity &amp; PFC Energy Assessment</a:t>
            </a:r>
            <a:endParaRPr lang="en-US" b="1" smtClean="0">
              <a:ea typeface="ＭＳ Ｐゴシック"/>
            </a:endParaRPr>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40228"/>
            <a:ext cx="8229600" cy="5617722"/>
          </a:xfrm>
        </p:spPr>
        <p:txBody>
          <a:bodyPr/>
          <a:lstStyle/>
          <a:p>
            <a:pPr marL="227013" lvl="1" indent="-227013" algn="just" eaLnBrk="1" hangingPunct="1">
              <a:lnSpc>
                <a:spcPct val="95000"/>
              </a:lnSpc>
              <a:spcBef>
                <a:spcPct val="10000"/>
              </a:spcBef>
              <a:spcAft>
                <a:spcPct val="20000"/>
              </a:spcAft>
              <a:buFont typeface="Wingdings" pitchFamily="2" charset="2"/>
              <a:buChar char="§"/>
              <a:defRPr/>
            </a:pPr>
            <a:r>
              <a:rPr lang="en-US" sz="1300" b="1" u="sng" dirty="0" smtClean="0">
                <a:solidFill>
                  <a:srgbClr val="C00000"/>
                </a:solidFill>
                <a:ea typeface="MS PGothic" pitchFamily="34" charset="-128"/>
              </a:rPr>
              <a:t>Competing as a “Pure Play” E&amp;P Company</a:t>
            </a:r>
            <a:r>
              <a:rPr lang="en-US" sz="1300" dirty="0" smtClean="0">
                <a:solidFill>
                  <a:schemeClr val="tx1"/>
                </a:solidFill>
                <a:ea typeface="MS PGothic" pitchFamily="34" charset="-128"/>
              </a:rPr>
              <a:t>:  Repositioned as the largest Independent E&amp;P company by a considerable margin.  In the near-term, COP is a smaller company with limited near-term production growth and improved, but unlikely to be leading, ROCE and financial performance.</a:t>
            </a:r>
          </a:p>
          <a:p>
            <a:pPr marL="627063" lvl="2" indent="-227013" algn="just" eaLnBrk="1" hangingPunct="1">
              <a:lnSpc>
                <a:spcPct val="95000"/>
              </a:lnSpc>
              <a:spcBef>
                <a:spcPct val="10000"/>
              </a:spcBef>
              <a:spcAft>
                <a:spcPct val="20000"/>
              </a:spcAft>
              <a:buFont typeface="Wingdings" pitchFamily="2" charset="2"/>
              <a:buChar char="§"/>
              <a:defRPr/>
            </a:pPr>
            <a:r>
              <a:rPr lang="en-US" sz="1300" dirty="0" smtClean="0">
                <a:solidFill>
                  <a:schemeClr val="tx1"/>
                </a:solidFill>
                <a:ea typeface="MS PGothic" pitchFamily="34" charset="-128"/>
              </a:rPr>
              <a:t>Has the company simply re-introduced its prior dilemma—too large to compete with the smaller International Independents on volume growth, and too small to compete effectively with the Global Players on efficiency metrics?  Or can the company successfully deliver both volume and value/efficiency performance form its high-graded, down-sized asset portfolio?  </a:t>
            </a:r>
          </a:p>
          <a:p>
            <a:pPr marL="227013" lvl="1" indent="-227013" algn="just" eaLnBrk="1" hangingPunct="1">
              <a:lnSpc>
                <a:spcPct val="95000"/>
              </a:lnSpc>
              <a:spcBef>
                <a:spcPct val="10000"/>
              </a:spcBef>
              <a:spcAft>
                <a:spcPct val="20000"/>
              </a:spcAft>
              <a:buFont typeface="Wingdings" pitchFamily="2" charset="2"/>
              <a:buChar char="§"/>
              <a:defRPr/>
            </a:pPr>
            <a:r>
              <a:rPr lang="en-US" sz="1300" b="1" u="sng" dirty="0" smtClean="0">
                <a:solidFill>
                  <a:srgbClr val="C00000"/>
                </a:solidFill>
                <a:ea typeface="MS PGothic" pitchFamily="34" charset="-128"/>
              </a:rPr>
              <a:t>Effectively Positioning in High Value Assets</a:t>
            </a:r>
            <a:r>
              <a:rPr lang="en-US" sz="1300" b="1" dirty="0" smtClean="0">
                <a:solidFill>
                  <a:schemeClr val="tx1"/>
                </a:solidFill>
                <a:ea typeface="MS PGothic" pitchFamily="34" charset="-128"/>
              </a:rPr>
              <a:t>:</a:t>
            </a:r>
            <a:r>
              <a:rPr lang="en-US" sz="1300" dirty="0" smtClean="0">
                <a:solidFill>
                  <a:schemeClr val="tx1"/>
                </a:solidFill>
                <a:ea typeface="MS PGothic" pitchFamily="34" charset="-128"/>
              </a:rPr>
              <a:t>  Sale of low margin, non-core (and largely non-OECD) assets =&gt; loss of </a:t>
            </a:r>
            <a:r>
              <a:rPr lang="en-US" sz="1300" dirty="0" err="1" smtClean="0">
                <a:solidFill>
                  <a:schemeClr val="tx1"/>
                </a:solidFill>
                <a:ea typeface="MS PGothic" pitchFamily="34" charset="-128"/>
              </a:rPr>
              <a:t>optionality</a:t>
            </a:r>
            <a:r>
              <a:rPr lang="en-US" sz="1300" dirty="0" smtClean="0">
                <a:solidFill>
                  <a:schemeClr val="tx1"/>
                </a:solidFill>
                <a:ea typeface="MS PGothic" pitchFamily="34" charset="-128"/>
              </a:rPr>
              <a:t> and diversity within its portfolio that can act as a hedge against commodity cycles and changing market conditions over the long term.  Targeting of low risk (OECD) and high margin assets (such as US unconventional oil plays) raises the risk of destroying value by overpaying for competitive assets. </a:t>
            </a:r>
          </a:p>
          <a:p>
            <a:pPr marL="227013" lvl="1" indent="-227013" algn="just" eaLnBrk="1" hangingPunct="1">
              <a:lnSpc>
                <a:spcPct val="95000"/>
              </a:lnSpc>
              <a:spcBef>
                <a:spcPct val="10000"/>
              </a:spcBef>
              <a:spcAft>
                <a:spcPct val="20000"/>
              </a:spcAft>
              <a:buFont typeface="Wingdings" pitchFamily="2" charset="2"/>
              <a:buChar char="§"/>
              <a:defRPr/>
            </a:pPr>
            <a:r>
              <a:rPr lang="en-US" sz="1300" b="1" u="sng" dirty="0" smtClean="0">
                <a:solidFill>
                  <a:srgbClr val="C00000"/>
                </a:solidFill>
                <a:ea typeface="MS PGothic" pitchFamily="34" charset="-128"/>
              </a:rPr>
              <a:t>Defining Operational Strengths</a:t>
            </a:r>
            <a:r>
              <a:rPr lang="en-US" sz="1300" dirty="0" smtClean="0">
                <a:solidFill>
                  <a:schemeClr val="tx1"/>
                </a:solidFill>
                <a:ea typeface="MS PGothic" pitchFamily="34" charset="-128"/>
              </a:rPr>
              <a:t>:  Strong partnerships =&gt; majority of growth will come from non-operated and/or JV related activity with specialized developers – FCCL JV with </a:t>
            </a:r>
            <a:r>
              <a:rPr lang="en-US" sz="1300" dirty="0" err="1" smtClean="0">
                <a:solidFill>
                  <a:schemeClr val="tx1"/>
                </a:solidFill>
                <a:ea typeface="MS PGothic" pitchFamily="34" charset="-128"/>
              </a:rPr>
              <a:t>Cenovus</a:t>
            </a:r>
            <a:r>
              <a:rPr lang="en-US" sz="1300" dirty="0" smtClean="0">
                <a:solidFill>
                  <a:schemeClr val="tx1"/>
                </a:solidFill>
                <a:ea typeface="MS PGothic" pitchFamily="34" charset="-128"/>
              </a:rPr>
              <a:t> in the Canadian Oil Sands; Australia Pacific LNG JV with Origin Energy; non-operated assets in the US GOM; Shell in the Malaysia deepwater.  Also building considerable expertise in unconventional resource exploitation (both shale gas and tight oil) in the US Onshore.</a:t>
            </a:r>
          </a:p>
          <a:p>
            <a:pPr marL="627063" lvl="2" indent="-227013" algn="just" eaLnBrk="1" hangingPunct="1">
              <a:lnSpc>
                <a:spcPct val="95000"/>
              </a:lnSpc>
              <a:spcBef>
                <a:spcPct val="10000"/>
              </a:spcBef>
              <a:spcAft>
                <a:spcPct val="20000"/>
              </a:spcAft>
              <a:buFont typeface="Wingdings" pitchFamily="2" charset="2"/>
              <a:buChar char="§"/>
              <a:defRPr/>
            </a:pPr>
            <a:r>
              <a:rPr lang="en-US" sz="1300" dirty="0" smtClean="0">
                <a:solidFill>
                  <a:schemeClr val="tx1"/>
                </a:solidFill>
                <a:ea typeface="MS PGothic" pitchFamily="34" charset="-128"/>
              </a:rPr>
              <a:t>Successful leveraging to unconventional resource plays outside North America could deliver the differentiating competitive advantage and volume growth required for ConocoPhillips to compete effectively within the Independent E&amp;P peer group over the long term.</a:t>
            </a:r>
          </a:p>
          <a:p>
            <a:pPr marL="227013" lvl="1" indent="-227013" algn="just" eaLnBrk="1" hangingPunct="1">
              <a:lnSpc>
                <a:spcPct val="95000"/>
              </a:lnSpc>
              <a:spcBef>
                <a:spcPct val="10000"/>
              </a:spcBef>
              <a:spcAft>
                <a:spcPct val="20000"/>
              </a:spcAft>
              <a:buFont typeface="Wingdings" pitchFamily="2" charset="2"/>
              <a:buChar char="§"/>
              <a:defRPr/>
            </a:pPr>
            <a:r>
              <a:rPr lang="en-US" sz="1300" b="1" u="sng" dirty="0" smtClean="0">
                <a:solidFill>
                  <a:srgbClr val="C00000"/>
                </a:solidFill>
                <a:ea typeface="MS PGothic" pitchFamily="34" charset="-128"/>
              </a:rPr>
              <a:t>Effectively Managing Base Production</a:t>
            </a:r>
            <a:r>
              <a:rPr lang="en-US" sz="1300" dirty="0" smtClean="0">
                <a:solidFill>
                  <a:schemeClr val="tx1"/>
                </a:solidFill>
                <a:ea typeface="MS PGothic" pitchFamily="34" charset="-128"/>
              </a:rPr>
              <a:t>:  Minimizing the decline in production from the company’s base portfolio—which has a high proportion of gas production exposed to continued weak North American gas prices—is essential for the company to deliver simultaneous production and margin growth.</a:t>
            </a:r>
          </a:p>
          <a:p>
            <a:pPr marL="227013" lvl="1" indent="-227013" algn="just" eaLnBrk="1" hangingPunct="1">
              <a:lnSpc>
                <a:spcPct val="95000"/>
              </a:lnSpc>
              <a:spcBef>
                <a:spcPct val="10000"/>
              </a:spcBef>
              <a:spcAft>
                <a:spcPct val="20000"/>
              </a:spcAft>
              <a:buFont typeface="Wingdings" pitchFamily="2" charset="2"/>
              <a:buChar char="§"/>
              <a:defRPr/>
            </a:pPr>
            <a:r>
              <a:rPr lang="en-US" sz="1300" b="1" u="sng" dirty="0" smtClean="0">
                <a:solidFill>
                  <a:srgbClr val="C00000"/>
                </a:solidFill>
                <a:ea typeface="MS PGothic" pitchFamily="34" charset="-128"/>
              </a:rPr>
              <a:t>Delivering Production Growth</a:t>
            </a:r>
            <a:r>
              <a:rPr lang="en-US" sz="1300" dirty="0" smtClean="0">
                <a:solidFill>
                  <a:schemeClr val="tx1"/>
                </a:solidFill>
                <a:ea typeface="MS PGothic" pitchFamily="34" charset="-128"/>
              </a:rPr>
              <a:t>:  Production has fallen by 30% since 2009 (2,286 </a:t>
            </a:r>
            <a:r>
              <a:rPr lang="en-US" sz="1300" dirty="0" err="1" smtClean="0">
                <a:solidFill>
                  <a:schemeClr val="tx1"/>
                </a:solidFill>
                <a:ea typeface="MS PGothic" pitchFamily="34" charset="-128"/>
              </a:rPr>
              <a:t>mboe</a:t>
            </a:r>
            <a:r>
              <a:rPr lang="en-US" sz="1300" dirty="0" smtClean="0">
                <a:solidFill>
                  <a:schemeClr val="tx1"/>
                </a:solidFill>
                <a:ea typeface="MS PGothic" pitchFamily="34" charset="-128"/>
              </a:rPr>
              <a:t>/d to 1,610 </a:t>
            </a:r>
            <a:r>
              <a:rPr lang="en-US" sz="1300" dirty="0" err="1" smtClean="0">
                <a:solidFill>
                  <a:schemeClr val="tx1"/>
                </a:solidFill>
                <a:ea typeface="MS PGothic" pitchFamily="34" charset="-128"/>
              </a:rPr>
              <a:t>mboe</a:t>
            </a:r>
            <a:r>
              <a:rPr lang="en-US" sz="1300" dirty="0" smtClean="0">
                <a:solidFill>
                  <a:schemeClr val="tx1"/>
                </a:solidFill>
                <a:ea typeface="MS PGothic" pitchFamily="34" charset="-128"/>
              </a:rPr>
              <a:t>/d in 2011).  New source developments basically keep pace with mature asset declines in the MENA, Europe, and RCA regions =&gt; material net growth must come from </a:t>
            </a:r>
            <a:r>
              <a:rPr lang="en-US" sz="1300" b="1" i="1" dirty="0" smtClean="0">
                <a:solidFill>
                  <a:srgbClr val="C00000"/>
                </a:solidFill>
                <a:ea typeface="MS PGothic" pitchFamily="34" charset="-128"/>
              </a:rPr>
              <a:t>North America and Asia Pacific</a:t>
            </a:r>
            <a:r>
              <a:rPr lang="en-US" sz="1300" dirty="0" smtClean="0">
                <a:solidFill>
                  <a:schemeClr val="tx1"/>
                </a:solidFill>
                <a:ea typeface="MS PGothic" pitchFamily="34" charset="-128"/>
              </a:rPr>
              <a:t>.  US Onshore unconventional liquids plays are currently projected to deliver ~22% of total worldwide new source volumes in 2021</a:t>
            </a:r>
          </a:p>
        </p:txBody>
      </p:sp>
      <p:sp>
        <p:nvSpPr>
          <p:cNvPr id="36867" name="Title 2"/>
          <p:cNvSpPr>
            <a:spLocks noGrp="1"/>
          </p:cNvSpPr>
          <p:nvPr>
            <p:ph type="title"/>
          </p:nvPr>
        </p:nvSpPr>
        <p:spPr bwMode="auto">
          <a:xfrm>
            <a:off x="457200" y="0"/>
            <a:ext cx="8229600" cy="733425"/>
          </a:xfrm>
          <a:noFill/>
          <a:ln>
            <a:miter lim="800000"/>
            <a:headEnd/>
            <a:tailEnd/>
          </a:ln>
        </p:spPr>
        <p:txBody>
          <a:bodyPr vert="horz" wrap="square" lIns="91440" tIns="45720" rIns="91440" bIns="45720" numCol="1" compatLnSpc="1">
            <a:prstTxWarp prst="textNoShape">
              <a:avLst/>
            </a:prstTxWarp>
          </a:bodyPr>
          <a:lstStyle/>
          <a:p>
            <a:pPr eaLnBrk="1" hangingPunct="1"/>
            <a:r>
              <a:rPr lang="en-US" smtClean="0"/>
              <a:t>PFC-Identified Challenges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7"/>
          <p:cNvGrpSpPr>
            <a:grpSpLocks/>
          </p:cNvGrpSpPr>
          <p:nvPr/>
        </p:nvGrpSpPr>
        <p:grpSpPr bwMode="auto">
          <a:xfrm>
            <a:off x="4775200" y="2838450"/>
            <a:ext cx="4110038" cy="842963"/>
            <a:chOff x="5603600" y="2682248"/>
            <a:chExt cx="2379637" cy="952583"/>
          </a:xfrm>
        </p:grpSpPr>
        <p:sp>
          <p:nvSpPr>
            <p:cNvPr id="132" name="Rectangle 568"/>
            <p:cNvSpPr>
              <a:spLocks noChangeArrowheads="1"/>
            </p:cNvSpPr>
            <p:nvPr/>
          </p:nvSpPr>
          <p:spPr bwMode="auto">
            <a:xfrm>
              <a:off x="5606358" y="2682248"/>
              <a:ext cx="397985" cy="428752"/>
            </a:xfrm>
            <a:prstGeom prst="rect">
              <a:avLst/>
            </a:prstGeom>
            <a:solidFill>
              <a:schemeClr val="bg2">
                <a:lumMod val="75000"/>
              </a:schemeClr>
            </a:solidFill>
            <a:ln w="9525" algn="ctr">
              <a:solidFill>
                <a:srgbClr val="465A6A"/>
              </a:solidFill>
              <a:miter lim="800000"/>
              <a:headEnd/>
              <a:tailEnd/>
            </a:ln>
            <a:effectLst/>
          </p:spPr>
          <p:txBody>
            <a:bodyPr lIns="9144" tIns="9144" rIns="9144" bIns="9144" anchor="ctr"/>
            <a:lstStyle/>
            <a:p>
              <a:pPr algn="ctr">
                <a:defRPr/>
              </a:pPr>
              <a:r>
                <a:rPr lang="en-US" sz="800" b="1" dirty="0">
                  <a:latin typeface="+mj-lt"/>
                  <a:ea typeface="ＭＳ Ｐゴシック" pitchFamily="34" charset="-128"/>
                  <a:cs typeface="Arial" charset="0"/>
                </a:rPr>
                <a:t>EOR &amp; Recovery</a:t>
              </a:r>
            </a:p>
          </p:txBody>
        </p:sp>
        <p:sp>
          <p:nvSpPr>
            <p:cNvPr id="133" name="Rectangle 568"/>
            <p:cNvSpPr>
              <a:spLocks noChangeArrowheads="1"/>
            </p:cNvSpPr>
            <p:nvPr/>
          </p:nvSpPr>
          <p:spPr bwMode="auto">
            <a:xfrm>
              <a:off x="6004342" y="2682248"/>
              <a:ext cx="397066" cy="428752"/>
            </a:xfrm>
            <a:prstGeom prst="rect">
              <a:avLst/>
            </a:prstGeom>
            <a:solidFill>
              <a:schemeClr val="bg2">
                <a:lumMod val="75000"/>
              </a:schemeClr>
            </a:solidFill>
            <a:ln w="9525" algn="ctr">
              <a:solidFill>
                <a:srgbClr val="465A6A"/>
              </a:solidFill>
              <a:miter lim="800000"/>
              <a:headEnd/>
              <a:tailEnd/>
            </a:ln>
            <a:effectLst/>
          </p:spPr>
          <p:txBody>
            <a:bodyPr lIns="9144" tIns="9144" rIns="9144" bIns="9144" anchor="ctr"/>
            <a:lstStyle/>
            <a:p>
              <a:pPr algn="ctr">
                <a:defRPr/>
              </a:pPr>
              <a:r>
                <a:rPr lang="en-US" sz="800" b="1" dirty="0">
                  <a:latin typeface="+mj-lt"/>
                  <a:ea typeface="ＭＳ Ｐゴシック" pitchFamily="34" charset="-128"/>
                  <a:cs typeface="Arial" charset="0"/>
                </a:rPr>
                <a:t>Offshore</a:t>
              </a:r>
            </a:p>
          </p:txBody>
        </p:sp>
        <p:sp>
          <p:nvSpPr>
            <p:cNvPr id="134" name="Rectangle 568"/>
            <p:cNvSpPr>
              <a:spLocks noChangeArrowheads="1"/>
            </p:cNvSpPr>
            <p:nvPr/>
          </p:nvSpPr>
          <p:spPr bwMode="auto">
            <a:xfrm>
              <a:off x="6401408" y="2682248"/>
              <a:ext cx="397985" cy="428752"/>
            </a:xfrm>
            <a:prstGeom prst="rect">
              <a:avLst/>
            </a:prstGeom>
            <a:solidFill>
              <a:schemeClr val="bg2">
                <a:lumMod val="75000"/>
              </a:schemeClr>
            </a:solidFill>
            <a:ln w="9525" algn="ctr">
              <a:solidFill>
                <a:srgbClr val="465A6A"/>
              </a:solidFill>
              <a:miter lim="800000"/>
              <a:headEnd/>
              <a:tailEnd/>
            </a:ln>
            <a:effectLst/>
          </p:spPr>
          <p:txBody>
            <a:bodyPr lIns="9144" tIns="9144" rIns="9144" bIns="9144" anchor="ctr"/>
            <a:lstStyle/>
            <a:p>
              <a:pPr algn="ctr">
                <a:defRPr/>
              </a:pPr>
              <a:r>
                <a:rPr lang="en-US" sz="800" b="1" dirty="0">
                  <a:latin typeface="+mj-lt"/>
                  <a:ea typeface="ＭＳ Ｐゴシック" pitchFamily="34" charset="-128"/>
                  <a:cs typeface="Arial" charset="0"/>
                </a:rPr>
                <a:t>Heavy Oil</a:t>
              </a:r>
            </a:p>
          </p:txBody>
        </p:sp>
        <p:sp>
          <p:nvSpPr>
            <p:cNvPr id="135" name="Rectangle 568"/>
            <p:cNvSpPr>
              <a:spLocks noChangeArrowheads="1"/>
            </p:cNvSpPr>
            <p:nvPr/>
          </p:nvSpPr>
          <p:spPr bwMode="auto">
            <a:xfrm>
              <a:off x="6799393" y="2682248"/>
              <a:ext cx="397985" cy="428752"/>
            </a:xfrm>
            <a:prstGeom prst="rect">
              <a:avLst/>
            </a:prstGeom>
            <a:solidFill>
              <a:schemeClr val="bg2">
                <a:lumMod val="75000"/>
              </a:schemeClr>
            </a:solidFill>
            <a:ln w="9525" algn="ctr">
              <a:solidFill>
                <a:srgbClr val="465A6A"/>
              </a:solidFill>
              <a:miter lim="800000"/>
              <a:headEnd/>
              <a:tailEnd/>
            </a:ln>
            <a:effectLst/>
          </p:spPr>
          <p:txBody>
            <a:bodyPr lIns="9144" tIns="9144" rIns="9144" bIns="9144" anchor="ctr"/>
            <a:lstStyle/>
            <a:p>
              <a:pPr algn="ctr">
                <a:defRPr/>
              </a:pPr>
              <a:r>
                <a:rPr lang="en-US" sz="800" b="1" dirty="0" err="1">
                  <a:latin typeface="+mj-lt"/>
                  <a:ea typeface="ＭＳ Ｐゴシック" pitchFamily="34" charset="-128"/>
                  <a:cs typeface="Arial" charset="0"/>
                </a:rPr>
                <a:t>Unconven-tionals</a:t>
              </a:r>
              <a:endParaRPr lang="en-US" sz="800" b="1" dirty="0">
                <a:latin typeface="+mj-lt"/>
                <a:ea typeface="ＭＳ Ｐゴシック" pitchFamily="34" charset="-128"/>
                <a:cs typeface="Arial" charset="0"/>
              </a:endParaRPr>
            </a:p>
          </p:txBody>
        </p:sp>
        <p:sp>
          <p:nvSpPr>
            <p:cNvPr id="136" name="Rectangle 568"/>
            <p:cNvSpPr>
              <a:spLocks noChangeArrowheads="1"/>
            </p:cNvSpPr>
            <p:nvPr/>
          </p:nvSpPr>
          <p:spPr bwMode="auto">
            <a:xfrm>
              <a:off x="7193701" y="2682248"/>
              <a:ext cx="397066" cy="428752"/>
            </a:xfrm>
            <a:prstGeom prst="rect">
              <a:avLst/>
            </a:prstGeom>
            <a:solidFill>
              <a:schemeClr val="bg2">
                <a:lumMod val="75000"/>
              </a:schemeClr>
            </a:solidFill>
            <a:ln w="9525" algn="ctr">
              <a:solidFill>
                <a:srgbClr val="465A6A"/>
              </a:solidFill>
              <a:miter lim="800000"/>
              <a:headEnd/>
              <a:tailEnd/>
            </a:ln>
            <a:effectLst/>
          </p:spPr>
          <p:txBody>
            <a:bodyPr lIns="9144" tIns="9144" rIns="9144" bIns="9144" anchor="ctr"/>
            <a:lstStyle/>
            <a:p>
              <a:pPr algn="ctr">
                <a:defRPr/>
              </a:pPr>
              <a:r>
                <a:rPr lang="en-US" sz="800" b="1" dirty="0">
                  <a:latin typeface="+mj-lt"/>
                  <a:ea typeface="ＭＳ Ｐゴシック" pitchFamily="34" charset="-128"/>
                  <a:cs typeface="Arial" charset="0"/>
                </a:rPr>
                <a:t>Oil Sands</a:t>
              </a:r>
            </a:p>
          </p:txBody>
        </p:sp>
        <p:sp>
          <p:nvSpPr>
            <p:cNvPr id="137" name="Rectangle 568"/>
            <p:cNvSpPr>
              <a:spLocks noChangeArrowheads="1"/>
            </p:cNvSpPr>
            <p:nvPr/>
          </p:nvSpPr>
          <p:spPr bwMode="auto">
            <a:xfrm>
              <a:off x="7583414" y="2682248"/>
              <a:ext cx="398904" cy="428752"/>
            </a:xfrm>
            <a:prstGeom prst="rect">
              <a:avLst/>
            </a:prstGeom>
            <a:solidFill>
              <a:schemeClr val="bg2">
                <a:lumMod val="75000"/>
              </a:schemeClr>
            </a:solidFill>
            <a:ln w="9525" algn="ctr">
              <a:solidFill>
                <a:srgbClr val="465A6A"/>
              </a:solidFill>
              <a:miter lim="800000"/>
              <a:headEnd/>
              <a:tailEnd/>
            </a:ln>
            <a:effectLst/>
          </p:spPr>
          <p:txBody>
            <a:bodyPr lIns="9144" tIns="9144" rIns="9144" bIns="9144" anchor="ctr"/>
            <a:lstStyle/>
            <a:p>
              <a:pPr algn="ctr">
                <a:defRPr/>
              </a:pPr>
              <a:r>
                <a:rPr lang="en-US" sz="800" b="1" dirty="0">
                  <a:latin typeface="+mj-lt"/>
                  <a:ea typeface="ＭＳ Ｐゴシック" pitchFamily="34" charset="-128"/>
                  <a:cs typeface="Arial" charset="0"/>
                </a:rPr>
                <a:t>Other</a:t>
              </a:r>
            </a:p>
          </p:txBody>
        </p:sp>
        <p:sp>
          <p:nvSpPr>
            <p:cNvPr id="98339" name="Rectangle 40"/>
            <p:cNvSpPr>
              <a:spLocks noChangeArrowheads="1"/>
            </p:cNvSpPr>
            <p:nvPr/>
          </p:nvSpPr>
          <p:spPr bwMode="auto">
            <a:xfrm>
              <a:off x="6004878" y="3111500"/>
              <a:ext cx="396875" cy="503237"/>
            </a:xfrm>
            <a:prstGeom prst="rect">
              <a:avLst/>
            </a:prstGeom>
            <a:solidFill>
              <a:schemeClr val="bg1"/>
            </a:solidFill>
            <a:ln w="12700" algn="ctr">
              <a:solidFill>
                <a:schemeClr val="tx1"/>
              </a:solidFill>
              <a:miter lim="800000"/>
              <a:headEnd/>
              <a:tailEnd/>
            </a:ln>
          </p:spPr>
          <p:txBody>
            <a:bodyPr anchor="ctr"/>
            <a:lstStyle/>
            <a:p>
              <a:pPr>
                <a:spcBef>
                  <a:spcPct val="20000"/>
                </a:spcBef>
                <a:spcAft>
                  <a:spcPct val="20000"/>
                </a:spcAft>
              </a:pPr>
              <a:endParaRPr lang="en-US" sz="900" b="1"/>
            </a:p>
          </p:txBody>
        </p:sp>
        <p:sp>
          <p:nvSpPr>
            <p:cNvPr id="98340" name="Rectangle 40"/>
            <p:cNvSpPr>
              <a:spLocks noChangeArrowheads="1"/>
            </p:cNvSpPr>
            <p:nvPr/>
          </p:nvSpPr>
          <p:spPr bwMode="auto">
            <a:xfrm>
              <a:off x="7586362" y="3111500"/>
              <a:ext cx="396875" cy="503237"/>
            </a:xfrm>
            <a:prstGeom prst="rect">
              <a:avLst/>
            </a:prstGeom>
            <a:solidFill>
              <a:schemeClr val="bg1"/>
            </a:solidFill>
            <a:ln w="12700" algn="ctr">
              <a:solidFill>
                <a:schemeClr val="tx1"/>
              </a:solidFill>
              <a:miter lim="800000"/>
              <a:headEnd/>
              <a:tailEnd/>
            </a:ln>
          </p:spPr>
          <p:txBody>
            <a:bodyPr anchor="ctr"/>
            <a:lstStyle/>
            <a:p>
              <a:pPr>
                <a:spcBef>
                  <a:spcPct val="20000"/>
                </a:spcBef>
                <a:spcAft>
                  <a:spcPct val="20000"/>
                </a:spcAft>
              </a:pPr>
              <a:endParaRPr lang="en-US" sz="900" b="1"/>
            </a:p>
          </p:txBody>
        </p:sp>
        <p:sp>
          <p:nvSpPr>
            <p:cNvPr id="98341" name="Rectangle 40"/>
            <p:cNvSpPr>
              <a:spLocks noChangeArrowheads="1"/>
            </p:cNvSpPr>
            <p:nvPr/>
          </p:nvSpPr>
          <p:spPr bwMode="auto">
            <a:xfrm>
              <a:off x="7187899" y="3111500"/>
              <a:ext cx="398463" cy="503237"/>
            </a:xfrm>
            <a:prstGeom prst="rect">
              <a:avLst/>
            </a:prstGeom>
            <a:solidFill>
              <a:schemeClr val="bg1"/>
            </a:solidFill>
            <a:ln w="12700" algn="ctr">
              <a:solidFill>
                <a:schemeClr val="tx1"/>
              </a:solidFill>
              <a:miter lim="800000"/>
              <a:headEnd/>
              <a:tailEnd/>
            </a:ln>
          </p:spPr>
          <p:txBody>
            <a:bodyPr anchor="ctr"/>
            <a:lstStyle/>
            <a:p>
              <a:pPr>
                <a:spcBef>
                  <a:spcPct val="20000"/>
                </a:spcBef>
                <a:spcAft>
                  <a:spcPct val="20000"/>
                </a:spcAft>
              </a:pPr>
              <a:endParaRPr lang="en-US" sz="900" b="1"/>
            </a:p>
          </p:txBody>
        </p:sp>
        <p:sp>
          <p:nvSpPr>
            <p:cNvPr id="98342" name="Rectangle 40"/>
            <p:cNvSpPr>
              <a:spLocks noChangeArrowheads="1"/>
            </p:cNvSpPr>
            <p:nvPr/>
          </p:nvSpPr>
          <p:spPr bwMode="auto">
            <a:xfrm>
              <a:off x="6796539" y="3111500"/>
              <a:ext cx="396875" cy="503237"/>
            </a:xfrm>
            <a:prstGeom prst="rect">
              <a:avLst/>
            </a:prstGeom>
            <a:solidFill>
              <a:schemeClr val="bg1"/>
            </a:solidFill>
            <a:ln w="12700" algn="ctr">
              <a:solidFill>
                <a:schemeClr val="tx1"/>
              </a:solidFill>
              <a:miter lim="800000"/>
              <a:headEnd/>
              <a:tailEnd/>
            </a:ln>
          </p:spPr>
          <p:txBody>
            <a:bodyPr anchor="ctr"/>
            <a:lstStyle/>
            <a:p>
              <a:pPr>
                <a:spcBef>
                  <a:spcPct val="20000"/>
                </a:spcBef>
                <a:spcAft>
                  <a:spcPct val="20000"/>
                </a:spcAft>
              </a:pPr>
              <a:endParaRPr lang="en-US" sz="900" b="1"/>
            </a:p>
          </p:txBody>
        </p:sp>
        <p:sp>
          <p:nvSpPr>
            <p:cNvPr id="98343" name="Rectangle 40"/>
            <p:cNvSpPr>
              <a:spLocks noChangeArrowheads="1"/>
            </p:cNvSpPr>
            <p:nvPr/>
          </p:nvSpPr>
          <p:spPr bwMode="auto">
            <a:xfrm>
              <a:off x="6400165" y="3111501"/>
              <a:ext cx="398463" cy="503237"/>
            </a:xfrm>
            <a:prstGeom prst="rect">
              <a:avLst/>
            </a:prstGeom>
            <a:solidFill>
              <a:schemeClr val="bg1"/>
            </a:solidFill>
            <a:ln w="12700" algn="ctr">
              <a:solidFill>
                <a:schemeClr val="tx1"/>
              </a:solidFill>
              <a:miter lim="800000"/>
              <a:headEnd/>
              <a:tailEnd/>
            </a:ln>
          </p:spPr>
          <p:txBody>
            <a:bodyPr anchor="ctr"/>
            <a:lstStyle/>
            <a:p>
              <a:pPr>
                <a:spcBef>
                  <a:spcPct val="20000"/>
                </a:spcBef>
                <a:spcAft>
                  <a:spcPct val="20000"/>
                </a:spcAft>
              </a:pPr>
              <a:endParaRPr lang="en-US" sz="900" b="1"/>
            </a:p>
          </p:txBody>
        </p:sp>
        <p:sp>
          <p:nvSpPr>
            <p:cNvPr id="98344" name="Rectangle 40"/>
            <p:cNvSpPr>
              <a:spLocks noChangeArrowheads="1"/>
            </p:cNvSpPr>
            <p:nvPr/>
          </p:nvSpPr>
          <p:spPr bwMode="auto">
            <a:xfrm>
              <a:off x="5606415" y="3111500"/>
              <a:ext cx="398463" cy="503237"/>
            </a:xfrm>
            <a:prstGeom prst="rect">
              <a:avLst/>
            </a:prstGeom>
            <a:solidFill>
              <a:schemeClr val="bg1"/>
            </a:solidFill>
            <a:ln w="12700" algn="ctr">
              <a:solidFill>
                <a:schemeClr val="tx1"/>
              </a:solidFill>
              <a:miter lim="800000"/>
              <a:headEnd/>
              <a:tailEnd/>
            </a:ln>
          </p:spPr>
          <p:txBody>
            <a:bodyPr anchor="ctr"/>
            <a:lstStyle/>
            <a:p>
              <a:pPr>
                <a:spcBef>
                  <a:spcPct val="20000"/>
                </a:spcBef>
                <a:spcAft>
                  <a:spcPct val="20000"/>
                </a:spcAft>
              </a:pPr>
              <a:endParaRPr lang="en-US" sz="900" b="1"/>
            </a:p>
          </p:txBody>
        </p:sp>
        <p:sp>
          <p:nvSpPr>
            <p:cNvPr id="98345" name="Text Box 99"/>
            <p:cNvSpPr txBox="1">
              <a:spLocks noChangeArrowheads="1"/>
            </p:cNvSpPr>
            <p:nvPr/>
          </p:nvSpPr>
          <p:spPr bwMode="auto">
            <a:xfrm>
              <a:off x="6798628" y="3124420"/>
              <a:ext cx="39687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rIns="0" anchor="ctr"/>
            <a:lstStyle>
              <a:lvl1pPr eaLnBrk="0" hangingPunct="0">
                <a:defRPr sz="2400">
                  <a:solidFill>
                    <a:schemeClr val="tx1"/>
                  </a:solidFill>
                  <a:latin typeface="Arial Narrow" pitchFamily="34" charset="0"/>
                  <a:ea typeface="ＭＳ Ｐゴシック"/>
                  <a:cs typeface="ＭＳ Ｐゴシック"/>
                </a:defRPr>
              </a:lvl1pPr>
              <a:lvl2pPr marL="742950" indent="-285750" eaLnBrk="0" hangingPunct="0">
                <a:defRPr sz="2400">
                  <a:solidFill>
                    <a:schemeClr val="tx1"/>
                  </a:solidFill>
                  <a:latin typeface="Arial Narrow" pitchFamily="34" charset="0"/>
                  <a:ea typeface="ＭＳ Ｐゴシック"/>
                  <a:cs typeface="ＭＳ Ｐゴシック"/>
                </a:defRPr>
              </a:lvl2pPr>
              <a:lvl3pPr marL="1143000" indent="-228600" eaLnBrk="0" hangingPunct="0">
                <a:defRPr sz="2400">
                  <a:solidFill>
                    <a:schemeClr val="tx1"/>
                  </a:solidFill>
                  <a:latin typeface="Arial Narrow" pitchFamily="34" charset="0"/>
                  <a:ea typeface="ＭＳ Ｐゴシック"/>
                  <a:cs typeface="ＭＳ Ｐゴシック"/>
                </a:defRPr>
              </a:lvl3pPr>
              <a:lvl4pPr marL="1600200" indent="-228600" eaLnBrk="0" hangingPunct="0">
                <a:defRPr sz="2400">
                  <a:solidFill>
                    <a:schemeClr val="tx1"/>
                  </a:solidFill>
                  <a:latin typeface="Arial Narrow" pitchFamily="34" charset="0"/>
                  <a:ea typeface="ＭＳ Ｐゴシック"/>
                  <a:cs typeface="ＭＳ Ｐゴシック"/>
                </a:defRPr>
              </a:lvl4pPr>
              <a:lvl5pPr marL="2057400" indent="-228600" eaLnBrk="0" hangingPunct="0">
                <a:defRPr sz="2400">
                  <a:solidFill>
                    <a:schemeClr val="tx1"/>
                  </a:solidFill>
                  <a:latin typeface="Arial Narrow" pitchFamily="34" charset="0"/>
                  <a:ea typeface="ＭＳ Ｐゴシック"/>
                  <a:cs typeface="ＭＳ Ｐゴシック"/>
                </a:defRPr>
              </a:lvl5pPr>
              <a:lvl6pPr marL="25146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6pPr>
              <a:lvl7pPr marL="29718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7pPr>
              <a:lvl8pPr marL="34290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8pPr>
              <a:lvl9pPr marL="38862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9pPr>
            </a:lstStyle>
            <a:p>
              <a:pPr algn="ctr" eaLnBrk="1" hangingPunct="1">
                <a:spcBef>
                  <a:spcPct val="50000"/>
                </a:spcBef>
              </a:pPr>
              <a:r>
                <a:rPr lang="en-US" b="1">
                  <a:latin typeface="Calibri" pitchFamily="34" charset="0"/>
                  <a:sym typeface="Wingdings" pitchFamily="2" charset="2"/>
                </a:rPr>
                <a:t></a:t>
              </a:r>
            </a:p>
          </p:txBody>
        </p:sp>
        <p:sp>
          <p:nvSpPr>
            <p:cNvPr id="98346" name="Text Box 99"/>
            <p:cNvSpPr txBox="1">
              <a:spLocks noChangeArrowheads="1"/>
            </p:cNvSpPr>
            <p:nvPr/>
          </p:nvSpPr>
          <p:spPr bwMode="auto">
            <a:xfrm>
              <a:off x="5603600" y="3128008"/>
              <a:ext cx="39687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rIns="0" anchor="ctr"/>
            <a:lstStyle>
              <a:lvl1pPr eaLnBrk="0" hangingPunct="0">
                <a:defRPr sz="2400">
                  <a:solidFill>
                    <a:schemeClr val="tx1"/>
                  </a:solidFill>
                  <a:latin typeface="Arial Narrow" pitchFamily="34" charset="0"/>
                  <a:ea typeface="ＭＳ Ｐゴシック"/>
                  <a:cs typeface="ＭＳ Ｐゴシック"/>
                </a:defRPr>
              </a:lvl1pPr>
              <a:lvl2pPr marL="742950" indent="-285750" eaLnBrk="0" hangingPunct="0">
                <a:defRPr sz="2400">
                  <a:solidFill>
                    <a:schemeClr val="tx1"/>
                  </a:solidFill>
                  <a:latin typeface="Arial Narrow" pitchFamily="34" charset="0"/>
                  <a:ea typeface="ＭＳ Ｐゴシック"/>
                  <a:cs typeface="ＭＳ Ｐゴシック"/>
                </a:defRPr>
              </a:lvl2pPr>
              <a:lvl3pPr marL="1143000" indent="-228600" eaLnBrk="0" hangingPunct="0">
                <a:defRPr sz="2400">
                  <a:solidFill>
                    <a:schemeClr val="tx1"/>
                  </a:solidFill>
                  <a:latin typeface="Arial Narrow" pitchFamily="34" charset="0"/>
                  <a:ea typeface="ＭＳ Ｐゴシック"/>
                  <a:cs typeface="ＭＳ Ｐゴシック"/>
                </a:defRPr>
              </a:lvl3pPr>
              <a:lvl4pPr marL="1600200" indent="-228600" eaLnBrk="0" hangingPunct="0">
                <a:defRPr sz="2400">
                  <a:solidFill>
                    <a:schemeClr val="tx1"/>
                  </a:solidFill>
                  <a:latin typeface="Arial Narrow" pitchFamily="34" charset="0"/>
                  <a:ea typeface="ＭＳ Ｐゴシック"/>
                  <a:cs typeface="ＭＳ Ｐゴシック"/>
                </a:defRPr>
              </a:lvl4pPr>
              <a:lvl5pPr marL="2057400" indent="-228600" eaLnBrk="0" hangingPunct="0">
                <a:defRPr sz="2400">
                  <a:solidFill>
                    <a:schemeClr val="tx1"/>
                  </a:solidFill>
                  <a:latin typeface="Arial Narrow" pitchFamily="34" charset="0"/>
                  <a:ea typeface="ＭＳ Ｐゴシック"/>
                  <a:cs typeface="ＭＳ Ｐゴシック"/>
                </a:defRPr>
              </a:lvl5pPr>
              <a:lvl6pPr marL="25146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6pPr>
              <a:lvl7pPr marL="29718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7pPr>
              <a:lvl8pPr marL="34290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8pPr>
              <a:lvl9pPr marL="38862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9pPr>
            </a:lstStyle>
            <a:p>
              <a:pPr algn="ctr" eaLnBrk="1" hangingPunct="1">
                <a:spcBef>
                  <a:spcPct val="50000"/>
                </a:spcBef>
              </a:pPr>
              <a:r>
                <a:rPr lang="en-US" b="1">
                  <a:latin typeface="Calibri" pitchFamily="34" charset="0"/>
                  <a:sym typeface="Wingdings" pitchFamily="2" charset="2"/>
                </a:rPr>
                <a:t></a:t>
              </a:r>
            </a:p>
          </p:txBody>
        </p:sp>
        <p:sp>
          <p:nvSpPr>
            <p:cNvPr id="98347" name="Text Box 99"/>
            <p:cNvSpPr txBox="1">
              <a:spLocks noChangeArrowheads="1"/>
            </p:cNvSpPr>
            <p:nvPr/>
          </p:nvSpPr>
          <p:spPr bwMode="auto">
            <a:xfrm>
              <a:off x="7206615" y="3131593"/>
              <a:ext cx="395288"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rIns="0" anchor="ctr"/>
            <a:lstStyle>
              <a:lvl1pPr eaLnBrk="0" hangingPunct="0">
                <a:defRPr sz="2400">
                  <a:solidFill>
                    <a:schemeClr val="tx1"/>
                  </a:solidFill>
                  <a:latin typeface="Arial Narrow" pitchFamily="34" charset="0"/>
                  <a:ea typeface="ＭＳ Ｐゴシック"/>
                  <a:cs typeface="ＭＳ Ｐゴシック"/>
                </a:defRPr>
              </a:lvl1pPr>
              <a:lvl2pPr marL="742950" indent="-285750" eaLnBrk="0" hangingPunct="0">
                <a:defRPr sz="2400">
                  <a:solidFill>
                    <a:schemeClr val="tx1"/>
                  </a:solidFill>
                  <a:latin typeface="Arial Narrow" pitchFamily="34" charset="0"/>
                  <a:ea typeface="ＭＳ Ｐゴシック"/>
                  <a:cs typeface="ＭＳ Ｐゴシック"/>
                </a:defRPr>
              </a:lvl2pPr>
              <a:lvl3pPr marL="1143000" indent="-228600" eaLnBrk="0" hangingPunct="0">
                <a:defRPr sz="2400">
                  <a:solidFill>
                    <a:schemeClr val="tx1"/>
                  </a:solidFill>
                  <a:latin typeface="Arial Narrow" pitchFamily="34" charset="0"/>
                  <a:ea typeface="ＭＳ Ｐゴシック"/>
                  <a:cs typeface="ＭＳ Ｐゴシック"/>
                </a:defRPr>
              </a:lvl3pPr>
              <a:lvl4pPr marL="1600200" indent="-228600" eaLnBrk="0" hangingPunct="0">
                <a:defRPr sz="2400">
                  <a:solidFill>
                    <a:schemeClr val="tx1"/>
                  </a:solidFill>
                  <a:latin typeface="Arial Narrow" pitchFamily="34" charset="0"/>
                  <a:ea typeface="ＭＳ Ｐゴシック"/>
                  <a:cs typeface="ＭＳ Ｐゴシック"/>
                </a:defRPr>
              </a:lvl4pPr>
              <a:lvl5pPr marL="2057400" indent="-228600" eaLnBrk="0" hangingPunct="0">
                <a:defRPr sz="2400">
                  <a:solidFill>
                    <a:schemeClr val="tx1"/>
                  </a:solidFill>
                  <a:latin typeface="Arial Narrow" pitchFamily="34" charset="0"/>
                  <a:ea typeface="ＭＳ Ｐゴシック"/>
                  <a:cs typeface="ＭＳ Ｐゴシック"/>
                </a:defRPr>
              </a:lvl5pPr>
              <a:lvl6pPr marL="25146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6pPr>
              <a:lvl7pPr marL="29718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7pPr>
              <a:lvl8pPr marL="34290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8pPr>
              <a:lvl9pPr marL="38862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9pPr>
            </a:lstStyle>
            <a:p>
              <a:pPr algn="ctr" eaLnBrk="1" hangingPunct="1">
                <a:spcBef>
                  <a:spcPct val="50000"/>
                </a:spcBef>
              </a:pPr>
              <a:r>
                <a:rPr lang="en-US" b="1">
                  <a:latin typeface="Calibri" pitchFamily="34" charset="0"/>
                  <a:sym typeface="Wingdings" pitchFamily="2" charset="2"/>
                </a:rPr>
                <a:t></a:t>
              </a:r>
            </a:p>
          </p:txBody>
        </p:sp>
      </p:grpSp>
      <p:sp>
        <p:nvSpPr>
          <p:cNvPr id="98307" name="Title 1"/>
          <p:cNvSpPr>
            <a:spLocks noGrp="1"/>
          </p:cNvSpPr>
          <p:nvPr>
            <p:ph type="title"/>
          </p:nvPr>
        </p:nvSpPr>
        <p:spPr bwMode="auto">
          <a:xfrm>
            <a:off x="457200" y="0"/>
            <a:ext cx="8229600" cy="733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smtClean="0">
                <a:ea typeface="ＭＳ Ｐゴシック"/>
              </a:rPr>
              <a:t>ExxonMobil:  Company Overview</a:t>
            </a:r>
          </a:p>
        </p:txBody>
      </p:sp>
      <p:sp>
        <p:nvSpPr>
          <p:cNvPr id="98308" name="Rectangle 4"/>
          <p:cNvSpPr>
            <a:spLocks noChangeArrowheads="1"/>
          </p:cNvSpPr>
          <p:nvPr/>
        </p:nvSpPr>
        <p:spPr bwMode="auto">
          <a:xfrm>
            <a:off x="4781550" y="963613"/>
            <a:ext cx="4122738" cy="247650"/>
          </a:xfrm>
          <a:prstGeom prst="rect">
            <a:avLst/>
          </a:prstGeom>
          <a:solidFill>
            <a:srgbClr val="095C99"/>
          </a:solidFill>
          <a:ln w="9525" algn="ctr">
            <a:solidFill>
              <a:srgbClr val="095C99"/>
            </a:solidFill>
            <a:miter lim="800000"/>
            <a:headEnd/>
            <a:tailEnd/>
          </a:ln>
        </p:spPr>
        <p:txBody>
          <a:bodyPr anchor="ctr"/>
          <a:lstStyle/>
          <a:p>
            <a:pPr algn="ctr"/>
            <a:r>
              <a:rPr lang="en-US" sz="1200" b="1">
                <a:solidFill>
                  <a:srgbClr val="FFFFFF"/>
                </a:solidFill>
              </a:rPr>
              <a:t>Company Overview</a:t>
            </a:r>
          </a:p>
        </p:txBody>
      </p:sp>
      <p:sp>
        <p:nvSpPr>
          <p:cNvPr id="8" name="Rectangle 5"/>
          <p:cNvSpPr>
            <a:spLocks noChangeArrowheads="1"/>
          </p:cNvSpPr>
          <p:nvPr/>
        </p:nvSpPr>
        <p:spPr bwMode="auto">
          <a:xfrm>
            <a:off x="4781550" y="1220788"/>
            <a:ext cx="2332038" cy="1152525"/>
          </a:xfrm>
          <a:prstGeom prst="rect">
            <a:avLst/>
          </a:prstGeom>
          <a:solidFill>
            <a:schemeClr val="bg1"/>
          </a:solidFill>
          <a:ln w="12700" algn="ctr">
            <a:noFill/>
            <a:miter lim="800000"/>
            <a:headEnd/>
            <a:tailEnd/>
          </a:ln>
        </p:spPr>
        <p:txBody>
          <a:bodyPr bIns="0"/>
          <a:lstStyle/>
          <a:p>
            <a:pPr marL="112713" indent="-112713">
              <a:spcBef>
                <a:spcPts val="150"/>
              </a:spcBef>
              <a:buFont typeface="Arial" pitchFamily="34" charset="0"/>
              <a:buChar char="•"/>
              <a:defRPr/>
            </a:pPr>
            <a:r>
              <a:rPr lang="en-US" sz="1050" b="1" dirty="0">
                <a:ea typeface="MS PGothic" pitchFamily="34" charset="-128"/>
                <a:cs typeface="Arial" charset="0"/>
              </a:rPr>
              <a:t>HQ: </a:t>
            </a:r>
            <a:r>
              <a:rPr lang="en-US" sz="1050" dirty="0">
                <a:ea typeface="ＭＳ Ｐゴシック" pitchFamily="34" charset="-128"/>
                <a:cs typeface="Arial" charset="0"/>
              </a:rPr>
              <a:t>Irving, Texas</a:t>
            </a:r>
            <a:endParaRPr lang="en-US" sz="1050" dirty="0">
              <a:ea typeface="MS PGothic" pitchFamily="34" charset="-128"/>
              <a:cs typeface="Arial" charset="0"/>
            </a:endParaRPr>
          </a:p>
          <a:p>
            <a:pPr marL="112713" indent="-112713">
              <a:spcBef>
                <a:spcPts val="150"/>
              </a:spcBef>
              <a:buFontTx/>
              <a:buChar char="•"/>
              <a:defRPr/>
            </a:pPr>
            <a:r>
              <a:rPr lang="en-US" sz="1050" b="1" dirty="0">
                <a:ea typeface="MS PGothic" pitchFamily="34" charset="-128"/>
                <a:cs typeface="Arial" charset="0"/>
              </a:rPr>
              <a:t>Employees: </a:t>
            </a:r>
            <a:r>
              <a:rPr lang="en-US" sz="1050" dirty="0">
                <a:ea typeface="ＭＳ Ｐゴシック" pitchFamily="34" charset="-128"/>
                <a:cs typeface="Arial" charset="0"/>
              </a:rPr>
              <a:t>83,600</a:t>
            </a:r>
            <a:endParaRPr lang="en-US" sz="1050" dirty="0">
              <a:solidFill>
                <a:srgbClr val="FF0000"/>
              </a:solidFill>
              <a:ea typeface="MS PGothic" pitchFamily="34" charset="-128"/>
              <a:cs typeface="Arial" charset="0"/>
            </a:endParaRPr>
          </a:p>
          <a:p>
            <a:pPr marL="112713" indent="-112713">
              <a:spcBef>
                <a:spcPts val="150"/>
              </a:spcBef>
              <a:buFontTx/>
              <a:buChar char="•"/>
              <a:defRPr/>
            </a:pPr>
            <a:r>
              <a:rPr lang="en-US" sz="1050" b="1" dirty="0" smtClean="0">
                <a:ea typeface="MS PGothic" pitchFamily="34" charset="-128"/>
                <a:cs typeface="Arial" charset="0"/>
              </a:rPr>
              <a:t>2011 </a:t>
            </a:r>
            <a:r>
              <a:rPr lang="en-US" sz="1050" b="1" dirty="0">
                <a:ea typeface="MS PGothic" pitchFamily="34" charset="-128"/>
                <a:cs typeface="Arial" charset="0"/>
              </a:rPr>
              <a:t>Reserves: </a:t>
            </a:r>
            <a:r>
              <a:rPr lang="en-US" sz="1050" dirty="0" smtClean="0">
                <a:ea typeface="MS PGothic" pitchFamily="34" charset="-128"/>
                <a:cs typeface="Arial" charset="0"/>
              </a:rPr>
              <a:t>24,922 </a:t>
            </a:r>
            <a:r>
              <a:rPr lang="en-US" sz="1050" dirty="0" err="1">
                <a:ea typeface="MS PGothic" pitchFamily="34" charset="-128"/>
                <a:cs typeface="Arial" charset="0"/>
              </a:rPr>
              <a:t>mmboe</a:t>
            </a:r>
            <a:endParaRPr lang="en-US" sz="1050" dirty="0">
              <a:ea typeface="MS PGothic" pitchFamily="34" charset="-128"/>
              <a:cs typeface="Arial" charset="0"/>
            </a:endParaRPr>
          </a:p>
          <a:p>
            <a:pPr marL="112713" indent="-112713">
              <a:spcBef>
                <a:spcPts val="150"/>
              </a:spcBef>
              <a:buFontTx/>
              <a:buChar char="•"/>
              <a:defRPr/>
            </a:pPr>
            <a:r>
              <a:rPr lang="en-US" sz="1050" b="1" dirty="0" smtClean="0">
                <a:ea typeface="MS PGothic" pitchFamily="34" charset="-128"/>
                <a:cs typeface="Arial" charset="0"/>
              </a:rPr>
              <a:t>2011 </a:t>
            </a:r>
            <a:r>
              <a:rPr lang="en-US" sz="1050" b="1" dirty="0">
                <a:ea typeface="MS PGothic" pitchFamily="34" charset="-128"/>
                <a:cs typeface="Arial" charset="0"/>
              </a:rPr>
              <a:t>Production: </a:t>
            </a:r>
            <a:r>
              <a:rPr lang="en-US" sz="1050" dirty="0" smtClean="0">
                <a:ea typeface="MS PGothic" pitchFamily="34" charset="-128"/>
                <a:cs typeface="Arial" charset="0"/>
              </a:rPr>
              <a:t>4,513 </a:t>
            </a:r>
            <a:r>
              <a:rPr lang="en-US" sz="1050" dirty="0" err="1">
                <a:ea typeface="MS PGothic" pitchFamily="34" charset="-128"/>
                <a:cs typeface="Arial" charset="0"/>
              </a:rPr>
              <a:t>mboe</a:t>
            </a:r>
            <a:r>
              <a:rPr lang="en-US" sz="1050" dirty="0">
                <a:ea typeface="MS PGothic" pitchFamily="34" charset="-128"/>
                <a:cs typeface="Arial" charset="0"/>
              </a:rPr>
              <a:t>/d</a:t>
            </a:r>
          </a:p>
          <a:p>
            <a:pPr marL="112713" indent="-112713">
              <a:spcBef>
                <a:spcPts val="150"/>
              </a:spcBef>
              <a:buFontTx/>
              <a:buChar char="•"/>
              <a:defRPr/>
            </a:pPr>
            <a:r>
              <a:rPr lang="en-US" sz="1050" b="1" dirty="0">
                <a:ea typeface="MS PGothic" pitchFamily="34" charset="-128"/>
                <a:cs typeface="Arial" charset="0"/>
              </a:rPr>
              <a:t>3 Yr Production Growth:</a:t>
            </a:r>
            <a:r>
              <a:rPr lang="en-US" sz="1050" dirty="0">
                <a:ea typeface="MS PGothic" pitchFamily="34" charset="-128"/>
                <a:cs typeface="Arial" charset="0"/>
              </a:rPr>
              <a:t> </a:t>
            </a:r>
            <a:r>
              <a:rPr lang="en-US" sz="1050" dirty="0" smtClean="0">
                <a:ea typeface="MS PGothic" pitchFamily="34" charset="-128"/>
                <a:cs typeface="Arial" charset="0"/>
              </a:rPr>
              <a:t>4.53% </a:t>
            </a:r>
            <a:r>
              <a:rPr lang="en-US" sz="1050" dirty="0">
                <a:ea typeface="MS PGothic" pitchFamily="34" charset="-128"/>
                <a:cs typeface="Arial" charset="0"/>
              </a:rPr>
              <a:t>CAGR (</a:t>
            </a:r>
            <a:r>
              <a:rPr lang="en-US" sz="1050" dirty="0" smtClean="0">
                <a:ea typeface="MS PGothic" pitchFamily="34" charset="-128"/>
                <a:cs typeface="Arial" charset="0"/>
              </a:rPr>
              <a:t>2008-2011) </a:t>
            </a:r>
            <a:endParaRPr lang="en-US" sz="1050" dirty="0">
              <a:ea typeface="MS PGothic" pitchFamily="34" charset="-128"/>
              <a:cs typeface="Arial" charset="0"/>
            </a:endParaRPr>
          </a:p>
          <a:p>
            <a:pPr marL="112713" indent="-112713">
              <a:spcBef>
                <a:spcPts val="150"/>
              </a:spcBef>
              <a:buFontTx/>
              <a:buChar char="•"/>
              <a:defRPr/>
            </a:pPr>
            <a:endParaRPr lang="en-US" sz="1050" b="1" dirty="0">
              <a:solidFill>
                <a:srgbClr val="141313"/>
              </a:solidFill>
              <a:ea typeface="MS PGothic" pitchFamily="34" charset="-128"/>
              <a:cs typeface="Arial" charset="0"/>
            </a:endParaRPr>
          </a:p>
          <a:p>
            <a:pPr marL="169863" indent="-169863">
              <a:spcBef>
                <a:spcPct val="30000"/>
              </a:spcBef>
              <a:buFontTx/>
              <a:buChar char="•"/>
              <a:defRPr/>
            </a:pPr>
            <a:endParaRPr lang="en-US" sz="1050" dirty="0">
              <a:solidFill>
                <a:srgbClr val="141313"/>
              </a:solidFill>
              <a:latin typeface="+mn-lt"/>
              <a:ea typeface="MS PGothic" pitchFamily="34" charset="-128"/>
              <a:cs typeface="Arial" charset="0"/>
            </a:endParaRPr>
          </a:p>
        </p:txBody>
      </p:sp>
      <p:sp>
        <p:nvSpPr>
          <p:cNvPr id="98310" name="Rectangle 2"/>
          <p:cNvSpPr>
            <a:spLocks noChangeArrowheads="1"/>
          </p:cNvSpPr>
          <p:nvPr/>
        </p:nvSpPr>
        <p:spPr bwMode="auto">
          <a:xfrm>
            <a:off x="447675" y="954088"/>
            <a:ext cx="4124325" cy="247650"/>
          </a:xfrm>
          <a:prstGeom prst="rect">
            <a:avLst/>
          </a:prstGeom>
          <a:solidFill>
            <a:srgbClr val="095C99"/>
          </a:solidFill>
          <a:ln w="9525" algn="ctr">
            <a:solidFill>
              <a:srgbClr val="095C99"/>
            </a:solidFill>
            <a:miter lim="800000"/>
            <a:headEnd/>
            <a:tailEnd/>
          </a:ln>
        </p:spPr>
        <p:txBody>
          <a:bodyPr anchor="ctr"/>
          <a:lstStyle/>
          <a:p>
            <a:pPr algn="ctr"/>
            <a:r>
              <a:rPr lang="en-US" sz="1200" b="1">
                <a:solidFill>
                  <a:srgbClr val="FFFFFF"/>
                </a:solidFill>
              </a:rPr>
              <a:t>Strategic Signature</a:t>
            </a:r>
          </a:p>
        </p:txBody>
      </p:sp>
      <p:sp>
        <p:nvSpPr>
          <p:cNvPr id="98311" name="Rectangle 10"/>
          <p:cNvSpPr>
            <a:spLocks noChangeArrowheads="1"/>
          </p:cNvSpPr>
          <p:nvPr/>
        </p:nvSpPr>
        <p:spPr bwMode="auto">
          <a:xfrm>
            <a:off x="447675" y="1200150"/>
            <a:ext cx="4124325" cy="5153025"/>
          </a:xfrm>
          <a:prstGeom prst="rect">
            <a:avLst/>
          </a:prstGeom>
          <a:solidFill>
            <a:schemeClr val="bg1"/>
          </a:solidFill>
          <a:ln w="12700" algn="ctr">
            <a:solidFill>
              <a:schemeClr val="tx1"/>
            </a:solidFill>
            <a:miter lim="800000"/>
            <a:headEnd/>
            <a:tailEnd/>
          </a:ln>
        </p:spPr>
        <p:txBody>
          <a:bodyPr bIns="0"/>
          <a:lstStyle/>
          <a:p>
            <a:pPr marL="112713" indent="-112713" algn="just">
              <a:spcBef>
                <a:spcPts val="150"/>
              </a:spcBef>
              <a:buFontTx/>
              <a:buChar char="•"/>
            </a:pPr>
            <a:r>
              <a:rPr lang="en-US" sz="1200" dirty="0" smtClean="0">
                <a:latin typeface="Arial" pitchFamily="34" charset="0"/>
              </a:rPr>
              <a:t>Largest of the Global Players</a:t>
            </a:r>
          </a:p>
          <a:p>
            <a:pPr marL="342900" lvl="1" indent="-114300" algn="just">
              <a:spcBef>
                <a:spcPts val="150"/>
              </a:spcBef>
              <a:buFont typeface="Arial" pitchFamily="34" charset="0"/>
              <a:buChar char="−"/>
            </a:pPr>
            <a:r>
              <a:rPr lang="en-US" sz="1200" dirty="0" smtClean="0">
                <a:latin typeface="Arial" pitchFamily="34" charset="0"/>
              </a:rPr>
              <a:t>~4,513 </a:t>
            </a:r>
            <a:r>
              <a:rPr lang="en-US" sz="1200" dirty="0" err="1">
                <a:latin typeface="Arial" pitchFamily="34" charset="0"/>
              </a:rPr>
              <a:t>mboe</a:t>
            </a:r>
            <a:r>
              <a:rPr lang="en-US" sz="1200" dirty="0">
                <a:latin typeface="Arial" pitchFamily="34" charset="0"/>
              </a:rPr>
              <a:t>/d in </a:t>
            </a:r>
            <a:r>
              <a:rPr lang="en-US" sz="1200" dirty="0" smtClean="0">
                <a:latin typeface="Arial" pitchFamily="34" charset="0"/>
              </a:rPr>
              <a:t>2011; production </a:t>
            </a:r>
            <a:r>
              <a:rPr lang="en-US" sz="1200" dirty="0">
                <a:latin typeface="Arial" pitchFamily="34" charset="0"/>
              </a:rPr>
              <a:t>in 21 </a:t>
            </a:r>
            <a:r>
              <a:rPr lang="en-US" sz="1200" dirty="0" smtClean="0">
                <a:latin typeface="Arial" pitchFamily="34" charset="0"/>
              </a:rPr>
              <a:t>countries, with upstream </a:t>
            </a:r>
            <a:r>
              <a:rPr lang="en-US" sz="1200" dirty="0">
                <a:latin typeface="Arial" pitchFamily="34" charset="0"/>
              </a:rPr>
              <a:t>operations in an additional 20 countries.</a:t>
            </a:r>
          </a:p>
          <a:p>
            <a:pPr marL="112713" indent="-112713" algn="just">
              <a:spcBef>
                <a:spcPts val="150"/>
              </a:spcBef>
              <a:buFontTx/>
              <a:buChar char="•"/>
            </a:pPr>
            <a:r>
              <a:rPr lang="en-US" sz="1200" dirty="0" smtClean="0">
                <a:latin typeface="Arial" pitchFamily="34" charset="0"/>
              </a:rPr>
              <a:t>Growth </a:t>
            </a:r>
            <a:r>
              <a:rPr lang="en-US" sz="1200" dirty="0">
                <a:latin typeface="Arial" pitchFamily="34" charset="0"/>
              </a:rPr>
              <a:t>strategy based on scale, basin dominance, and execution </a:t>
            </a:r>
            <a:r>
              <a:rPr lang="en-US" sz="1200" dirty="0" smtClean="0">
                <a:latin typeface="Arial" pitchFamily="34" charset="0"/>
              </a:rPr>
              <a:t>excellence =&gt; continuously seek </a:t>
            </a:r>
            <a:r>
              <a:rPr lang="en-US" sz="1200" dirty="0">
                <a:latin typeface="Arial" pitchFamily="34" charset="0"/>
              </a:rPr>
              <a:t>access to investment opportunities of adequate size and materiality.</a:t>
            </a:r>
          </a:p>
          <a:p>
            <a:pPr marL="112713" indent="-112713" algn="just">
              <a:spcBef>
                <a:spcPts val="150"/>
              </a:spcBef>
              <a:buFontTx/>
              <a:buChar char="•"/>
            </a:pPr>
            <a:r>
              <a:rPr lang="en-US" sz="1200" dirty="0" smtClean="0">
                <a:latin typeface="Arial" pitchFamily="34" charset="0"/>
              </a:rPr>
              <a:t>Move into unconventional resource plays was a default for ExxonMobil:</a:t>
            </a:r>
          </a:p>
          <a:p>
            <a:pPr lvl="1" indent="-228600" algn="just">
              <a:spcBef>
                <a:spcPts val="150"/>
              </a:spcBef>
              <a:buFont typeface="+mj-lt"/>
              <a:buAutoNum type="romanLcPeriod"/>
            </a:pPr>
            <a:r>
              <a:rPr lang="en-US" sz="1200" dirty="0" smtClean="0">
                <a:latin typeface="Arial" pitchFamily="34" charset="0"/>
              </a:rPr>
              <a:t>Commissioning </a:t>
            </a:r>
            <a:r>
              <a:rPr lang="en-US" sz="1200" dirty="0">
                <a:latin typeface="Arial" pitchFamily="34" charset="0"/>
              </a:rPr>
              <a:t>of the final elements of the company’s Qatar project </a:t>
            </a:r>
            <a:r>
              <a:rPr lang="en-US" sz="1200" dirty="0" smtClean="0">
                <a:latin typeface="Arial" pitchFamily="34" charset="0"/>
              </a:rPr>
              <a:t>portfolio in 2011</a:t>
            </a:r>
          </a:p>
          <a:p>
            <a:pPr lvl="1" indent="-228600" algn="just">
              <a:spcBef>
                <a:spcPts val="150"/>
              </a:spcBef>
              <a:buFont typeface="+mj-lt"/>
              <a:buAutoNum type="romanLcPeriod"/>
            </a:pPr>
            <a:r>
              <a:rPr lang="en-US" sz="1200" dirty="0" smtClean="0">
                <a:latin typeface="Arial" pitchFamily="34" charset="0"/>
              </a:rPr>
              <a:t>Declining </a:t>
            </a:r>
            <a:r>
              <a:rPr lang="en-US" sz="1200" dirty="0">
                <a:latin typeface="Arial" pitchFamily="34" charset="0"/>
              </a:rPr>
              <a:t>production </a:t>
            </a:r>
            <a:r>
              <a:rPr lang="en-US" sz="1200" dirty="0" smtClean="0">
                <a:latin typeface="Arial" pitchFamily="34" charset="0"/>
              </a:rPr>
              <a:t>from its Europe </a:t>
            </a:r>
            <a:r>
              <a:rPr lang="en-US" sz="1200" dirty="0">
                <a:latin typeface="Arial" pitchFamily="34" charset="0"/>
              </a:rPr>
              <a:t>and </a:t>
            </a:r>
            <a:r>
              <a:rPr lang="en-US" sz="1200" dirty="0" smtClean="0">
                <a:latin typeface="Arial" pitchFamily="34" charset="0"/>
              </a:rPr>
              <a:t>Asia-Pacific portfolios</a:t>
            </a:r>
          </a:p>
          <a:p>
            <a:pPr lvl="1" indent="-228600" algn="just">
              <a:spcBef>
                <a:spcPts val="150"/>
              </a:spcBef>
              <a:buFont typeface="+mj-lt"/>
              <a:buAutoNum type="romanLcPeriod"/>
            </a:pPr>
            <a:r>
              <a:rPr lang="en-US" sz="1200" dirty="0" smtClean="0">
                <a:latin typeface="Arial" pitchFamily="34" charset="0"/>
              </a:rPr>
              <a:t>Roadblocks to materiality in Brazil deepwater, Venezuela extra-heavy, and Equatorial Margin</a:t>
            </a:r>
          </a:p>
          <a:p>
            <a:pPr lvl="1" indent="-228600" algn="just">
              <a:spcBef>
                <a:spcPts val="150"/>
              </a:spcBef>
              <a:buFont typeface="+mj-lt"/>
              <a:buAutoNum type="romanLcPeriod"/>
            </a:pPr>
            <a:r>
              <a:rPr lang="en-US" sz="1200" dirty="0" smtClean="0">
                <a:latin typeface="Arial" pitchFamily="34" charset="0"/>
              </a:rPr>
              <a:t>Already </a:t>
            </a:r>
            <a:r>
              <a:rPr lang="en-US" sz="1200" dirty="0">
                <a:latin typeface="Arial" pitchFamily="34" charset="0"/>
              </a:rPr>
              <a:t>holding a considerable stake in the Canadian oil sands, ExxonMobil took an aggressive move into unconventional shale gas exploitation.</a:t>
            </a:r>
            <a:endParaRPr lang="en-US" sz="1200" noProof="1">
              <a:latin typeface="Arial" pitchFamily="34" charset="0"/>
            </a:endParaRPr>
          </a:p>
          <a:p>
            <a:pPr marL="112713" indent="-112713" algn="just">
              <a:spcBef>
                <a:spcPts val="150"/>
              </a:spcBef>
              <a:buFontTx/>
              <a:buChar char="•"/>
            </a:pPr>
            <a:r>
              <a:rPr lang="en-US" sz="1200" dirty="0" smtClean="0">
                <a:latin typeface="Arial" pitchFamily="34" charset="0"/>
              </a:rPr>
              <a:t>2009 </a:t>
            </a:r>
            <a:r>
              <a:rPr lang="en-US" sz="1200" dirty="0">
                <a:latin typeface="Arial" pitchFamily="34" charset="0"/>
              </a:rPr>
              <a:t>acquisition of XTO Energy </a:t>
            </a:r>
            <a:r>
              <a:rPr lang="en-CA" sz="1200" dirty="0">
                <a:latin typeface="Arial" pitchFamily="34" charset="0"/>
              </a:rPr>
              <a:t>brings materiality to ExxonMobil’s technical expertise in tight gas, CBM, and shale oil and gas </a:t>
            </a:r>
            <a:r>
              <a:rPr lang="en-CA" sz="1200" dirty="0" smtClean="0">
                <a:latin typeface="Arial" pitchFamily="34" charset="0"/>
              </a:rPr>
              <a:t>exploitation (~2.3 </a:t>
            </a:r>
            <a:r>
              <a:rPr lang="en-CA" sz="1200" dirty="0" err="1">
                <a:latin typeface="Arial" pitchFamily="34" charset="0"/>
              </a:rPr>
              <a:t>bcf</a:t>
            </a:r>
            <a:r>
              <a:rPr lang="en-CA" sz="1200" dirty="0">
                <a:latin typeface="Arial" pitchFamily="34" charset="0"/>
              </a:rPr>
              <a:t>/d and 87 </a:t>
            </a:r>
            <a:r>
              <a:rPr lang="en-CA" sz="1200" dirty="0" err="1">
                <a:latin typeface="Arial" pitchFamily="34" charset="0"/>
              </a:rPr>
              <a:t>mboe</a:t>
            </a:r>
            <a:r>
              <a:rPr lang="en-CA" sz="1200" dirty="0">
                <a:latin typeface="Arial" pitchFamily="34" charset="0"/>
              </a:rPr>
              <a:t>/d of production, proved reserves of ~2.3 </a:t>
            </a:r>
            <a:r>
              <a:rPr lang="en-CA" sz="1200" dirty="0" err="1">
                <a:latin typeface="Arial" pitchFamily="34" charset="0"/>
              </a:rPr>
              <a:t>bn</a:t>
            </a:r>
            <a:r>
              <a:rPr lang="en-CA" sz="1200" dirty="0">
                <a:latin typeface="Arial" pitchFamily="34" charset="0"/>
              </a:rPr>
              <a:t> </a:t>
            </a:r>
            <a:r>
              <a:rPr lang="en-CA" sz="1200" dirty="0" err="1">
                <a:latin typeface="Arial" pitchFamily="34" charset="0"/>
              </a:rPr>
              <a:t>boe</a:t>
            </a:r>
            <a:r>
              <a:rPr lang="en-CA" sz="1200" dirty="0">
                <a:latin typeface="Arial" pitchFamily="34" charset="0"/>
              </a:rPr>
              <a:t>, </a:t>
            </a:r>
            <a:r>
              <a:rPr lang="en-CA" sz="1200" dirty="0" smtClean="0">
                <a:latin typeface="Arial" pitchFamily="34" charset="0"/>
              </a:rPr>
              <a:t>resource </a:t>
            </a:r>
            <a:r>
              <a:rPr lang="en-CA" sz="1200" dirty="0">
                <a:latin typeface="Arial" pitchFamily="34" charset="0"/>
              </a:rPr>
              <a:t>base of 7.5 </a:t>
            </a:r>
            <a:r>
              <a:rPr lang="en-CA" sz="1200" dirty="0" err="1">
                <a:latin typeface="Arial" pitchFamily="34" charset="0"/>
              </a:rPr>
              <a:t>bn</a:t>
            </a:r>
            <a:r>
              <a:rPr lang="en-CA" sz="1200" dirty="0">
                <a:latin typeface="Arial" pitchFamily="34" charset="0"/>
              </a:rPr>
              <a:t> </a:t>
            </a:r>
            <a:r>
              <a:rPr lang="en-CA" sz="1200" dirty="0" err="1" smtClean="0">
                <a:latin typeface="Arial" pitchFamily="34" charset="0"/>
              </a:rPr>
              <a:t>boe</a:t>
            </a:r>
            <a:r>
              <a:rPr lang="en-CA" sz="1200" dirty="0" smtClean="0">
                <a:latin typeface="Arial" pitchFamily="34" charset="0"/>
              </a:rPr>
              <a:t>).</a:t>
            </a:r>
          </a:p>
          <a:p>
            <a:pPr marL="112713" indent="-112713" algn="just">
              <a:spcBef>
                <a:spcPts val="150"/>
              </a:spcBef>
              <a:buFontTx/>
              <a:buChar char="•"/>
            </a:pPr>
            <a:r>
              <a:rPr lang="en-CA" sz="1200" dirty="0" smtClean="0">
                <a:latin typeface="Arial" pitchFamily="34" charset="0"/>
              </a:rPr>
              <a:t>Leveraging XTO into a </a:t>
            </a:r>
            <a:r>
              <a:rPr lang="en-CA" sz="1200" dirty="0">
                <a:latin typeface="Arial" pitchFamily="34" charset="0"/>
              </a:rPr>
              <a:t>global unconventional </a:t>
            </a:r>
            <a:r>
              <a:rPr lang="en-CA" sz="1200" dirty="0" smtClean="0">
                <a:latin typeface="Arial" pitchFamily="34" charset="0"/>
              </a:rPr>
              <a:t>portfolio.</a:t>
            </a:r>
            <a:endParaRPr lang="en-US" sz="1200" dirty="0">
              <a:latin typeface="Arial" pitchFamily="34" charset="0"/>
            </a:endParaRPr>
          </a:p>
        </p:txBody>
      </p:sp>
      <p:sp>
        <p:nvSpPr>
          <p:cNvPr id="98312" name="Rectangle 4"/>
          <p:cNvSpPr>
            <a:spLocks noChangeArrowheads="1"/>
          </p:cNvSpPr>
          <p:nvPr/>
        </p:nvSpPr>
        <p:spPr bwMode="auto">
          <a:xfrm>
            <a:off x="4781550" y="2559050"/>
            <a:ext cx="4122738" cy="247650"/>
          </a:xfrm>
          <a:prstGeom prst="rect">
            <a:avLst/>
          </a:prstGeom>
          <a:solidFill>
            <a:srgbClr val="095C99"/>
          </a:solidFill>
          <a:ln w="9525" algn="ctr">
            <a:solidFill>
              <a:srgbClr val="095C99"/>
            </a:solidFill>
            <a:miter lim="800000"/>
            <a:headEnd/>
            <a:tailEnd/>
          </a:ln>
        </p:spPr>
        <p:txBody>
          <a:bodyPr anchor="ctr"/>
          <a:lstStyle/>
          <a:p>
            <a:pPr algn="ctr"/>
            <a:r>
              <a:rPr lang="en-US" sz="1200" b="1">
                <a:solidFill>
                  <a:srgbClr val="FFFFFF"/>
                </a:solidFill>
              </a:rPr>
              <a:t>Technological Competence</a:t>
            </a:r>
          </a:p>
        </p:txBody>
      </p:sp>
      <p:sp>
        <p:nvSpPr>
          <p:cNvPr id="98313" name="Rectangle 8"/>
          <p:cNvSpPr>
            <a:spLocks noChangeArrowheads="1"/>
          </p:cNvSpPr>
          <p:nvPr/>
        </p:nvSpPr>
        <p:spPr bwMode="auto">
          <a:xfrm>
            <a:off x="4764088" y="3727450"/>
            <a:ext cx="4141787" cy="246063"/>
          </a:xfrm>
          <a:prstGeom prst="rect">
            <a:avLst/>
          </a:prstGeom>
          <a:solidFill>
            <a:srgbClr val="095C99"/>
          </a:solidFill>
          <a:ln w="9525" algn="ctr">
            <a:solidFill>
              <a:srgbClr val="095C99"/>
            </a:solidFill>
            <a:miter lim="800000"/>
            <a:headEnd/>
            <a:tailEnd/>
          </a:ln>
        </p:spPr>
        <p:txBody>
          <a:bodyPr anchor="ctr"/>
          <a:lstStyle/>
          <a:p>
            <a:pPr algn="ctr"/>
            <a:r>
              <a:rPr lang="en-US" sz="1200" b="1">
                <a:solidFill>
                  <a:srgbClr val="FFFFFF"/>
                </a:solidFill>
              </a:rPr>
              <a:t>Partnership History</a:t>
            </a:r>
          </a:p>
        </p:txBody>
      </p:sp>
      <p:sp>
        <p:nvSpPr>
          <p:cNvPr id="63" name="Rectangle 10"/>
          <p:cNvSpPr>
            <a:spLocks noChangeArrowheads="1"/>
          </p:cNvSpPr>
          <p:nvPr/>
        </p:nvSpPr>
        <p:spPr bwMode="auto">
          <a:xfrm>
            <a:off x="4764088" y="3733800"/>
            <a:ext cx="4141787" cy="2640013"/>
          </a:xfrm>
          <a:prstGeom prst="rect">
            <a:avLst/>
          </a:prstGeom>
          <a:noFill/>
          <a:ln w="12700" algn="ctr">
            <a:solidFill>
              <a:schemeClr val="tx1"/>
            </a:solidFill>
            <a:miter lim="800000"/>
            <a:headEnd/>
            <a:tailEnd/>
          </a:ln>
        </p:spPr>
        <p:txBody>
          <a:bodyPr rIns="0" bIns="0"/>
          <a:lstStyle/>
          <a:p>
            <a:pPr marL="112713" indent="-112713">
              <a:spcBef>
                <a:spcPts val="150"/>
              </a:spcBef>
              <a:buFontTx/>
              <a:buChar char="•"/>
              <a:defRPr/>
            </a:pPr>
            <a:endParaRPr lang="en-US" sz="1050" b="1" dirty="0">
              <a:solidFill>
                <a:srgbClr val="141313"/>
              </a:solidFill>
              <a:latin typeface="+mn-lt"/>
              <a:ea typeface="MS PGothic" pitchFamily="34" charset="-128"/>
              <a:cs typeface="Arial" charset="0"/>
            </a:endParaRPr>
          </a:p>
        </p:txBody>
      </p:sp>
      <p:graphicFrame>
        <p:nvGraphicFramePr>
          <p:cNvPr id="181" name="Table 180"/>
          <p:cNvGraphicFramePr>
            <a:graphicFrameLocks noGrp="1"/>
          </p:cNvGraphicFramePr>
          <p:nvPr/>
        </p:nvGraphicFramePr>
        <p:xfrm>
          <a:off x="4786313" y="4000500"/>
          <a:ext cx="4100512" cy="1349375"/>
        </p:xfrm>
        <a:graphic>
          <a:graphicData uri="http://schemas.openxmlformats.org/drawingml/2006/table">
            <a:tbl>
              <a:tblPr firstRow="1" bandRow="1">
                <a:tableStyleId>{9D7B26C5-4107-4FEC-AEDC-1716B250A1EF}</a:tableStyleId>
              </a:tblPr>
              <a:tblGrid>
                <a:gridCol w="657796"/>
                <a:gridCol w="1078485"/>
                <a:gridCol w="989670"/>
                <a:gridCol w="1374561"/>
              </a:tblGrid>
              <a:tr h="397988">
                <a:tc>
                  <a:txBody>
                    <a:bodyPr/>
                    <a:lstStyle/>
                    <a:p>
                      <a:pPr algn="ctr"/>
                      <a:r>
                        <a:rPr lang="en-US" sz="1000" dirty="0" smtClean="0"/>
                        <a:t>Date</a:t>
                      </a:r>
                      <a:endParaRPr lang="en-US" sz="1000" dirty="0"/>
                    </a:p>
                  </a:txBody>
                  <a:tcPr marT="45724" marB="45724"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000" dirty="0" smtClean="0"/>
                        <a:t>Partner</a:t>
                      </a:r>
                      <a:endParaRPr lang="en-US" sz="1000" dirty="0"/>
                    </a:p>
                  </a:txBody>
                  <a:tcPr marT="45724" marB="45724"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000" dirty="0" smtClean="0"/>
                        <a:t>Region (or Country)</a:t>
                      </a:r>
                      <a:endParaRPr lang="en-US" sz="1000" dirty="0"/>
                    </a:p>
                  </a:txBody>
                  <a:tcPr marT="45724" marB="45724"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000" dirty="0" smtClean="0"/>
                        <a:t>Type</a:t>
                      </a:r>
                      <a:endParaRPr lang="en-US" sz="1000" dirty="0"/>
                    </a:p>
                  </a:txBody>
                  <a:tcPr marT="45724" marB="45724" anchor="ctr">
                    <a:lnL>
                      <a:noFill/>
                    </a:lnL>
                    <a:lnR>
                      <a:noFill/>
                    </a:lnR>
                    <a:lnT w="12700" cmpd="sng">
                      <a:noFill/>
                    </a:lnT>
                    <a:lnB w="12700" cmpd="sng">
                      <a:noFill/>
                    </a:lnB>
                    <a:lnTlToBr w="12700" cmpd="sng">
                      <a:noFill/>
                      <a:prstDash val="solid"/>
                    </a:lnTlToBr>
                    <a:lnBlToTr w="12700" cmpd="sng">
                      <a:noFill/>
                      <a:prstDash val="solid"/>
                    </a:lnBlToTr>
                  </a:tcPr>
                </a:tc>
              </a:tr>
              <a:tr h="492374">
                <a:tc>
                  <a:txBody>
                    <a:bodyPr/>
                    <a:lstStyle/>
                    <a:p>
                      <a:pPr algn="ctr"/>
                      <a:r>
                        <a:rPr lang="en-US" sz="1000" dirty="0" smtClean="0">
                          <a:solidFill>
                            <a:schemeClr val="tx1"/>
                          </a:solidFill>
                        </a:rPr>
                        <a:t>2011</a:t>
                      </a:r>
                      <a:endParaRPr lang="en-US" sz="1000" dirty="0">
                        <a:solidFill>
                          <a:schemeClr val="tx1"/>
                        </a:solidFill>
                      </a:endParaRPr>
                    </a:p>
                  </a:txBody>
                  <a:tcPr marT="45724" marB="45724"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1000" dirty="0" smtClean="0">
                          <a:solidFill>
                            <a:schemeClr val="tx1"/>
                          </a:solidFill>
                        </a:rPr>
                        <a:t>Sinopec</a:t>
                      </a:r>
                      <a:endParaRPr lang="en-US" sz="1000" dirty="0">
                        <a:solidFill>
                          <a:schemeClr val="tx1"/>
                        </a:solidFill>
                      </a:endParaRPr>
                    </a:p>
                  </a:txBody>
                  <a:tcPr marT="45724" marB="45724"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1000" dirty="0" smtClean="0">
                          <a:solidFill>
                            <a:schemeClr val="tx1"/>
                          </a:solidFill>
                        </a:rPr>
                        <a:t>China</a:t>
                      </a:r>
                      <a:endParaRPr lang="en-US" sz="1000" dirty="0">
                        <a:solidFill>
                          <a:schemeClr val="tx1"/>
                        </a:solidFill>
                      </a:endParaRPr>
                    </a:p>
                  </a:txBody>
                  <a:tcPr marT="45724" marB="45724"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1000" dirty="0" smtClean="0">
                          <a:solidFill>
                            <a:schemeClr val="tx1"/>
                          </a:solidFill>
                        </a:rPr>
                        <a:t>Unconventional</a:t>
                      </a:r>
                      <a:endParaRPr lang="en-US" sz="1000" dirty="0">
                        <a:solidFill>
                          <a:schemeClr val="tx1"/>
                        </a:solidFill>
                      </a:endParaRPr>
                    </a:p>
                  </a:txBody>
                  <a:tcPr marT="45724" marB="45724" anchor="ctr">
                    <a:lnL>
                      <a:noFill/>
                    </a:lnL>
                    <a:lnR>
                      <a:noFill/>
                    </a:lnR>
                    <a:lnT>
                      <a:noFill/>
                    </a:lnT>
                    <a:lnB>
                      <a:noFill/>
                    </a:lnB>
                    <a:lnTlToBr w="12700" cmpd="sng">
                      <a:noFill/>
                      <a:prstDash val="solid"/>
                    </a:lnTlToBr>
                    <a:lnBlToTr w="12700" cmpd="sng">
                      <a:noFill/>
                      <a:prstDash val="solid"/>
                    </a:lnBlToTr>
                  </a:tcPr>
                </a:tc>
              </a:tr>
              <a:tr h="459013">
                <a:tc>
                  <a:txBody>
                    <a:bodyPr/>
                    <a:lstStyle/>
                    <a:p>
                      <a:pPr algn="ctr"/>
                      <a:r>
                        <a:rPr lang="en-US" sz="1000" dirty="0" smtClean="0">
                          <a:solidFill>
                            <a:schemeClr val="tx1"/>
                          </a:solidFill>
                        </a:rPr>
                        <a:t>2011</a:t>
                      </a:r>
                      <a:endParaRPr lang="en-US" sz="1000" dirty="0">
                        <a:solidFill>
                          <a:schemeClr val="tx1"/>
                        </a:solidFill>
                      </a:endParaRPr>
                    </a:p>
                  </a:txBody>
                  <a:tcPr marT="45724" marB="45724" anchor="ctr">
                    <a:lnL>
                      <a:noFill/>
                    </a:lnL>
                    <a:lnR>
                      <a:noFill/>
                    </a:lnR>
                    <a:lnT>
                      <a:noFill/>
                    </a:lnT>
                    <a:lnB w="12700" cmpd="sng">
                      <a:noFill/>
                    </a:lnB>
                    <a:lnTlToBr w="12700" cmpd="sng">
                      <a:noFill/>
                      <a:prstDash val="solid"/>
                    </a:lnTlToBr>
                    <a:lnBlToTr w="12700" cmpd="sng">
                      <a:noFill/>
                      <a:prstDash val="solid"/>
                    </a:lnBlToTr>
                  </a:tcPr>
                </a:tc>
                <a:tc>
                  <a:txBody>
                    <a:bodyPr/>
                    <a:lstStyle/>
                    <a:p>
                      <a:pPr algn="ctr"/>
                      <a:r>
                        <a:rPr lang="en-US" sz="1000" dirty="0" err="1" smtClean="0">
                          <a:solidFill>
                            <a:schemeClr val="tx1"/>
                          </a:solidFill>
                        </a:rPr>
                        <a:t>Rosneft</a:t>
                      </a:r>
                      <a:endParaRPr lang="en-US" sz="1000" dirty="0">
                        <a:solidFill>
                          <a:schemeClr val="tx1"/>
                        </a:solidFill>
                      </a:endParaRPr>
                    </a:p>
                  </a:txBody>
                  <a:tcPr marT="45724" marB="45724" anchor="ctr">
                    <a:lnL>
                      <a:noFill/>
                    </a:lnL>
                    <a:lnR>
                      <a:noFill/>
                    </a:lnR>
                    <a:lnT>
                      <a:noFill/>
                    </a:lnT>
                    <a:lnB w="12700" cmpd="sng">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rPr>
                        <a:t>Russia</a:t>
                      </a:r>
                    </a:p>
                  </a:txBody>
                  <a:tcPr marT="45724" marB="45724" anchor="ctr">
                    <a:lnL>
                      <a:noFill/>
                    </a:lnL>
                    <a:lnR>
                      <a:noFill/>
                    </a:lnR>
                    <a:lnT>
                      <a:noFill/>
                    </a:lnT>
                    <a:lnB w="12700" cmpd="sng">
                      <a:noFill/>
                    </a:lnB>
                    <a:lnTlToBr w="12700" cmpd="sng">
                      <a:noFill/>
                      <a:prstDash val="solid"/>
                    </a:lnTlToBr>
                    <a:lnBlToTr w="12700" cmpd="sng">
                      <a:noFill/>
                      <a:prstDash val="solid"/>
                    </a:lnBlToTr>
                  </a:tcPr>
                </a:tc>
                <a:tc>
                  <a:txBody>
                    <a:bodyPr/>
                    <a:lstStyle/>
                    <a:p>
                      <a:pPr algn="ctr"/>
                      <a:r>
                        <a:rPr lang="en-US" sz="1000" dirty="0" smtClean="0">
                          <a:solidFill>
                            <a:schemeClr val="tx1"/>
                          </a:solidFill>
                        </a:rPr>
                        <a:t>Offshore</a:t>
                      </a:r>
                      <a:r>
                        <a:rPr lang="en-US" sz="1000" baseline="0" dirty="0" smtClean="0">
                          <a:solidFill>
                            <a:schemeClr val="tx1"/>
                          </a:solidFill>
                        </a:rPr>
                        <a:t> Oil &amp; </a:t>
                      </a:r>
                      <a:r>
                        <a:rPr lang="en-US" sz="1000" dirty="0" smtClean="0">
                          <a:solidFill>
                            <a:schemeClr val="tx1"/>
                          </a:solidFill>
                        </a:rPr>
                        <a:t>Gas</a:t>
                      </a:r>
                      <a:endParaRPr lang="en-US" sz="1000" dirty="0">
                        <a:solidFill>
                          <a:schemeClr val="tx1"/>
                        </a:solidFill>
                      </a:endParaRPr>
                    </a:p>
                  </a:txBody>
                  <a:tcPr marT="45724" marB="45724" anchor="ctr">
                    <a:lnL>
                      <a:noFill/>
                    </a:lnL>
                    <a:lnR>
                      <a:noFill/>
                    </a:lnR>
                    <a:lnT>
                      <a:noFill/>
                    </a:lnT>
                    <a:lnB w="12700" cmpd="sng">
                      <a:noFill/>
                    </a:lnB>
                    <a:lnTlToBr w="12700" cmpd="sng">
                      <a:noFill/>
                      <a:prstDash val="solid"/>
                    </a:lnTlToBr>
                    <a:lnBlToTr w="12700" cmpd="sng">
                      <a:noFill/>
                      <a:prstDash val="solid"/>
                    </a:lnBlToTr>
                  </a:tcPr>
                </a:tc>
              </a:tr>
            </a:tbl>
          </a:graphicData>
        </a:graphic>
      </p:graphicFrame>
      <p:sp>
        <p:nvSpPr>
          <p:cNvPr id="182" name="Rectangle 10"/>
          <p:cNvSpPr>
            <a:spLocks noChangeArrowheads="1"/>
          </p:cNvSpPr>
          <p:nvPr/>
        </p:nvSpPr>
        <p:spPr bwMode="auto">
          <a:xfrm>
            <a:off x="7064375" y="1233488"/>
            <a:ext cx="1820863" cy="1233487"/>
          </a:xfrm>
          <a:prstGeom prst="rect">
            <a:avLst/>
          </a:prstGeom>
          <a:noFill/>
          <a:ln w="12700" algn="ctr">
            <a:noFill/>
            <a:miter lim="800000"/>
            <a:headEnd/>
            <a:tailEnd/>
          </a:ln>
        </p:spPr>
        <p:txBody>
          <a:bodyPr rIns="0" bIns="0"/>
          <a:lstStyle/>
          <a:p>
            <a:pPr marL="112713" indent="-112713">
              <a:spcBef>
                <a:spcPts val="150"/>
              </a:spcBef>
              <a:buFontTx/>
              <a:buChar char="•"/>
              <a:defRPr/>
            </a:pPr>
            <a:r>
              <a:rPr lang="en-US" sz="1050" b="1" dirty="0" smtClean="0">
                <a:ea typeface="MS PGothic" pitchFamily="34" charset="-128"/>
                <a:cs typeface="Arial" charset="0"/>
              </a:rPr>
              <a:t>Jan 2013 Market </a:t>
            </a:r>
            <a:r>
              <a:rPr lang="en-US" sz="1050" b="1" dirty="0">
                <a:ea typeface="MS PGothic" pitchFamily="34" charset="-128"/>
                <a:cs typeface="Arial" charset="0"/>
              </a:rPr>
              <a:t>Cap: </a:t>
            </a:r>
            <a:r>
              <a:rPr lang="en-US" sz="1050" dirty="0" smtClean="0">
                <a:ea typeface="MS PGothic" pitchFamily="34" charset="-128"/>
                <a:cs typeface="Arial" charset="0"/>
              </a:rPr>
              <a:t>$415 </a:t>
            </a:r>
            <a:r>
              <a:rPr lang="en-US" sz="1050" dirty="0" err="1">
                <a:ea typeface="MS PGothic" pitchFamily="34" charset="-128"/>
                <a:cs typeface="Arial" charset="0"/>
              </a:rPr>
              <a:t>bn</a:t>
            </a:r>
            <a:endParaRPr lang="en-US" sz="1050" dirty="0">
              <a:ea typeface="MS PGothic" pitchFamily="34" charset="-128"/>
              <a:cs typeface="Arial" charset="0"/>
            </a:endParaRPr>
          </a:p>
          <a:p>
            <a:pPr marL="112713" indent="-112713">
              <a:spcBef>
                <a:spcPts val="150"/>
              </a:spcBef>
              <a:buFontTx/>
              <a:buChar char="•"/>
              <a:defRPr/>
            </a:pPr>
            <a:r>
              <a:rPr lang="en-US" sz="1050" b="1" dirty="0" smtClean="0">
                <a:ea typeface="MS PGothic" pitchFamily="34" charset="-128"/>
                <a:cs typeface="Arial" charset="0"/>
              </a:rPr>
              <a:t>Jan 2013 </a:t>
            </a:r>
            <a:r>
              <a:rPr lang="en-US" sz="1050" b="1" dirty="0">
                <a:ea typeface="MS PGothic" pitchFamily="34" charset="-128"/>
                <a:cs typeface="Arial" charset="0"/>
              </a:rPr>
              <a:t>P/E Ratio:</a:t>
            </a:r>
            <a:r>
              <a:rPr lang="en-US" sz="1050" dirty="0">
                <a:ea typeface="MS PGothic" pitchFamily="34" charset="-128"/>
                <a:cs typeface="Arial" charset="0"/>
              </a:rPr>
              <a:t> </a:t>
            </a:r>
            <a:r>
              <a:rPr lang="en-US" sz="1050" dirty="0" smtClean="0">
                <a:ea typeface="MS PGothic" pitchFamily="34" charset="-128"/>
                <a:cs typeface="Arial" charset="0"/>
              </a:rPr>
              <a:t>9.6</a:t>
            </a:r>
            <a:endParaRPr lang="en-US" sz="1050" dirty="0">
              <a:ea typeface="MS PGothic" pitchFamily="34" charset="-128"/>
              <a:cs typeface="Arial" charset="0"/>
            </a:endParaRPr>
          </a:p>
          <a:p>
            <a:pPr marL="112713" indent="-112713">
              <a:spcBef>
                <a:spcPts val="150"/>
              </a:spcBef>
              <a:buFontTx/>
              <a:buChar char="•"/>
              <a:defRPr/>
            </a:pPr>
            <a:r>
              <a:rPr lang="en-US" sz="1050" b="1" dirty="0" smtClean="0">
                <a:ea typeface="MS PGothic" pitchFamily="34" charset="-128"/>
                <a:cs typeface="Arial" charset="0"/>
              </a:rPr>
              <a:t>2011 </a:t>
            </a:r>
            <a:r>
              <a:rPr lang="en-US" sz="1050" b="1" dirty="0">
                <a:ea typeface="MS PGothic" pitchFamily="34" charset="-128"/>
                <a:cs typeface="Arial" charset="0"/>
              </a:rPr>
              <a:t>Corp Revenue: </a:t>
            </a:r>
            <a:r>
              <a:rPr lang="en-US" sz="1050" dirty="0" smtClean="0">
                <a:ea typeface="MS PGothic" pitchFamily="34" charset="-128"/>
                <a:cs typeface="Arial" charset="0"/>
              </a:rPr>
              <a:t>$486 </a:t>
            </a:r>
            <a:r>
              <a:rPr lang="en-US" sz="1050" dirty="0" err="1" smtClean="0">
                <a:ea typeface="MS PGothic" pitchFamily="34" charset="-128"/>
                <a:cs typeface="Arial" charset="0"/>
              </a:rPr>
              <a:t>bn</a:t>
            </a:r>
            <a:endParaRPr lang="en-US" sz="1050" dirty="0">
              <a:ea typeface="MS PGothic" pitchFamily="34" charset="-128"/>
              <a:cs typeface="Arial" charset="0"/>
            </a:endParaRPr>
          </a:p>
          <a:p>
            <a:pPr marL="112713" indent="-112713">
              <a:spcBef>
                <a:spcPts val="150"/>
              </a:spcBef>
              <a:buFontTx/>
              <a:buChar char="•"/>
              <a:defRPr/>
            </a:pPr>
            <a:r>
              <a:rPr lang="en-US" sz="1050" b="1" dirty="0">
                <a:ea typeface="MS PGothic" pitchFamily="34" charset="-128"/>
                <a:cs typeface="Arial" charset="0"/>
              </a:rPr>
              <a:t>2011 Upstream </a:t>
            </a:r>
            <a:r>
              <a:rPr lang="en-US" sz="1050" b="1" dirty="0" err="1" smtClean="0">
                <a:ea typeface="MS PGothic" pitchFamily="34" charset="-128"/>
                <a:cs typeface="Arial" charset="0"/>
              </a:rPr>
              <a:t>Capex</a:t>
            </a:r>
            <a:r>
              <a:rPr lang="en-US" sz="1050" b="1" dirty="0" smtClean="0">
                <a:ea typeface="MS PGothic" pitchFamily="34" charset="-128"/>
                <a:cs typeface="Arial" charset="0"/>
              </a:rPr>
              <a:t>: </a:t>
            </a:r>
            <a:r>
              <a:rPr lang="en-US" sz="1050" dirty="0">
                <a:ea typeface="MS PGothic" pitchFamily="34" charset="-128"/>
                <a:cs typeface="Arial" charset="0"/>
              </a:rPr>
              <a:t>~$28 </a:t>
            </a:r>
            <a:r>
              <a:rPr lang="en-US" sz="1050" dirty="0" err="1">
                <a:ea typeface="MS PGothic" pitchFamily="34" charset="-128"/>
                <a:cs typeface="Arial" charset="0"/>
              </a:rPr>
              <a:t>bn</a:t>
            </a:r>
            <a:endParaRPr lang="en-US" sz="1050" dirty="0">
              <a:ea typeface="MS PGothic" pitchFamily="34" charset="-128"/>
              <a:cs typeface="Arial" charset="0"/>
            </a:endParaRPr>
          </a:p>
        </p:txBody>
      </p:sp>
      <p:sp>
        <p:nvSpPr>
          <p:cNvPr id="37" name="Rectangle 36"/>
          <p:cNvSpPr/>
          <p:nvPr/>
        </p:nvSpPr>
        <p:spPr>
          <a:xfrm>
            <a:off x="4772025" y="962025"/>
            <a:ext cx="4133850" cy="151447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8330" name="Text Box 99"/>
          <p:cNvSpPr txBox="1">
            <a:spLocks noChangeArrowheads="1"/>
          </p:cNvSpPr>
          <p:nvPr/>
        </p:nvSpPr>
        <p:spPr bwMode="auto">
          <a:xfrm>
            <a:off x="5475288" y="3216275"/>
            <a:ext cx="68262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rIns="0" anchor="ctr"/>
          <a:lstStyle>
            <a:lvl1pPr eaLnBrk="0" hangingPunct="0">
              <a:defRPr sz="2400">
                <a:solidFill>
                  <a:schemeClr val="tx1"/>
                </a:solidFill>
                <a:latin typeface="Arial Narrow" pitchFamily="34" charset="0"/>
                <a:ea typeface="ＭＳ Ｐゴシック"/>
                <a:cs typeface="ＭＳ Ｐゴシック"/>
              </a:defRPr>
            </a:lvl1pPr>
            <a:lvl2pPr marL="742950" indent="-285750" eaLnBrk="0" hangingPunct="0">
              <a:defRPr sz="2400">
                <a:solidFill>
                  <a:schemeClr val="tx1"/>
                </a:solidFill>
                <a:latin typeface="Arial Narrow" pitchFamily="34" charset="0"/>
                <a:ea typeface="ＭＳ Ｐゴシック"/>
                <a:cs typeface="ＭＳ Ｐゴシック"/>
              </a:defRPr>
            </a:lvl2pPr>
            <a:lvl3pPr marL="1143000" indent="-228600" eaLnBrk="0" hangingPunct="0">
              <a:defRPr sz="2400">
                <a:solidFill>
                  <a:schemeClr val="tx1"/>
                </a:solidFill>
                <a:latin typeface="Arial Narrow" pitchFamily="34" charset="0"/>
                <a:ea typeface="ＭＳ Ｐゴシック"/>
                <a:cs typeface="ＭＳ Ｐゴシック"/>
              </a:defRPr>
            </a:lvl3pPr>
            <a:lvl4pPr marL="1600200" indent="-228600" eaLnBrk="0" hangingPunct="0">
              <a:defRPr sz="2400">
                <a:solidFill>
                  <a:schemeClr val="tx1"/>
                </a:solidFill>
                <a:latin typeface="Arial Narrow" pitchFamily="34" charset="0"/>
                <a:ea typeface="ＭＳ Ｐゴシック"/>
                <a:cs typeface="ＭＳ Ｐゴシック"/>
              </a:defRPr>
            </a:lvl4pPr>
            <a:lvl5pPr marL="2057400" indent="-228600" eaLnBrk="0" hangingPunct="0">
              <a:defRPr sz="2400">
                <a:solidFill>
                  <a:schemeClr val="tx1"/>
                </a:solidFill>
                <a:latin typeface="Arial Narrow" pitchFamily="34" charset="0"/>
                <a:ea typeface="ＭＳ Ｐゴシック"/>
                <a:cs typeface="ＭＳ Ｐゴシック"/>
              </a:defRPr>
            </a:lvl5pPr>
            <a:lvl6pPr marL="25146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6pPr>
            <a:lvl7pPr marL="29718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7pPr>
            <a:lvl8pPr marL="34290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8pPr>
            <a:lvl9pPr marL="38862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9pPr>
          </a:lstStyle>
          <a:p>
            <a:pPr algn="ctr" eaLnBrk="1" hangingPunct="1">
              <a:spcBef>
                <a:spcPct val="50000"/>
              </a:spcBef>
            </a:pPr>
            <a:r>
              <a:rPr lang="en-US" b="1">
                <a:latin typeface="Calibri" pitchFamily="34" charset="0"/>
                <a:sym typeface="Wingdings" pitchFamily="2" charset="2"/>
              </a:rPr>
              <a:t></a:t>
            </a:r>
          </a:p>
        </p:txBody>
      </p:sp>
      <p:sp>
        <p:nvSpPr>
          <p:cNvPr id="98331" name="Text Box 99"/>
          <p:cNvSpPr txBox="1">
            <a:spLocks noChangeArrowheads="1"/>
          </p:cNvSpPr>
          <p:nvPr/>
        </p:nvSpPr>
        <p:spPr bwMode="auto">
          <a:xfrm>
            <a:off x="8220075" y="3216275"/>
            <a:ext cx="68262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rIns="0" anchor="ctr"/>
          <a:lstStyle>
            <a:lvl1pPr eaLnBrk="0" hangingPunct="0">
              <a:defRPr sz="2400">
                <a:solidFill>
                  <a:schemeClr val="tx1"/>
                </a:solidFill>
                <a:latin typeface="Arial Narrow" pitchFamily="34" charset="0"/>
                <a:ea typeface="ＭＳ Ｐゴシック"/>
                <a:cs typeface="ＭＳ Ｐゴシック"/>
              </a:defRPr>
            </a:lvl1pPr>
            <a:lvl2pPr marL="742950" indent="-285750" eaLnBrk="0" hangingPunct="0">
              <a:defRPr sz="2400">
                <a:solidFill>
                  <a:schemeClr val="tx1"/>
                </a:solidFill>
                <a:latin typeface="Arial Narrow" pitchFamily="34" charset="0"/>
                <a:ea typeface="ＭＳ Ｐゴシック"/>
                <a:cs typeface="ＭＳ Ｐゴシック"/>
              </a:defRPr>
            </a:lvl2pPr>
            <a:lvl3pPr marL="1143000" indent="-228600" eaLnBrk="0" hangingPunct="0">
              <a:defRPr sz="2400">
                <a:solidFill>
                  <a:schemeClr val="tx1"/>
                </a:solidFill>
                <a:latin typeface="Arial Narrow" pitchFamily="34" charset="0"/>
                <a:ea typeface="ＭＳ Ｐゴシック"/>
                <a:cs typeface="ＭＳ Ｐゴシック"/>
              </a:defRPr>
            </a:lvl3pPr>
            <a:lvl4pPr marL="1600200" indent="-228600" eaLnBrk="0" hangingPunct="0">
              <a:defRPr sz="2400">
                <a:solidFill>
                  <a:schemeClr val="tx1"/>
                </a:solidFill>
                <a:latin typeface="Arial Narrow" pitchFamily="34" charset="0"/>
                <a:ea typeface="ＭＳ Ｐゴシック"/>
                <a:cs typeface="ＭＳ Ｐゴシック"/>
              </a:defRPr>
            </a:lvl4pPr>
            <a:lvl5pPr marL="2057400" indent="-228600" eaLnBrk="0" hangingPunct="0">
              <a:defRPr sz="2400">
                <a:solidFill>
                  <a:schemeClr val="tx1"/>
                </a:solidFill>
                <a:latin typeface="Arial Narrow" pitchFamily="34" charset="0"/>
                <a:ea typeface="ＭＳ Ｐゴシック"/>
                <a:cs typeface="ＭＳ Ｐゴシック"/>
              </a:defRPr>
            </a:lvl5pPr>
            <a:lvl6pPr marL="25146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6pPr>
            <a:lvl7pPr marL="29718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7pPr>
            <a:lvl8pPr marL="34290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8pPr>
            <a:lvl9pPr marL="38862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9pPr>
          </a:lstStyle>
          <a:p>
            <a:pPr algn="ctr" eaLnBrk="1" hangingPunct="1">
              <a:spcBef>
                <a:spcPct val="50000"/>
              </a:spcBef>
            </a:pPr>
            <a:r>
              <a:rPr lang="en-US" b="1">
                <a:latin typeface="Calibri" pitchFamily="34" charset="0"/>
                <a:sym typeface="Wingdings" pitchFamily="2" charset="2"/>
              </a:rPr>
              <a:t></a:t>
            </a:r>
          </a:p>
        </p:txBody>
      </p:sp>
      <p:sp>
        <p:nvSpPr>
          <p:cNvPr id="98332" name="Rectangle 5"/>
          <p:cNvSpPr>
            <a:spLocks noChangeArrowheads="1"/>
          </p:cNvSpPr>
          <p:nvPr/>
        </p:nvSpPr>
        <p:spPr bwMode="auto">
          <a:xfrm>
            <a:off x="4765675" y="5526088"/>
            <a:ext cx="414813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bIns="0"/>
          <a:lstStyle/>
          <a:p>
            <a:pPr>
              <a:spcBef>
                <a:spcPts val="150"/>
              </a:spcBef>
            </a:pPr>
            <a:r>
              <a:rPr lang="en-CA" sz="1100" b="1" i="1"/>
              <a:t>ExxonMobil has a limited history of partnership, preferring instead to purchase and operate material positions independently</a:t>
            </a:r>
            <a:endParaRPr lang="en-US" sz="1100" b="1" i="1"/>
          </a:p>
        </p:txBody>
      </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ExxonMobil:  Global Areas of Upstream Operations</a:t>
            </a:r>
            <a:endParaRPr lang="en-US" dirty="0"/>
          </a:p>
        </p:txBody>
      </p:sp>
      <p:pic>
        <p:nvPicPr>
          <p:cNvPr id="3" name="Picture 2" descr="XOM.PNG"/>
          <p:cNvPicPr>
            <a:picLocks noChangeAspect="1"/>
          </p:cNvPicPr>
          <p:nvPr/>
        </p:nvPicPr>
        <p:blipFill>
          <a:blip r:embed="rId2"/>
          <a:srcRect b="8028"/>
          <a:stretch>
            <a:fillRect/>
          </a:stretch>
        </p:blipFill>
        <p:spPr>
          <a:xfrm>
            <a:off x="3495675" y="872628"/>
            <a:ext cx="5191125" cy="3670797"/>
          </a:xfrm>
          <a:prstGeom prst="rect">
            <a:avLst/>
          </a:prstGeom>
          <a:ln>
            <a:solidFill>
              <a:schemeClr val="tx1"/>
            </a:solidFill>
          </a:ln>
        </p:spPr>
      </p:pic>
      <p:pic>
        <p:nvPicPr>
          <p:cNvPr id="4" name="Picture 16" descr="CVX Country Designation Map.emf"/>
          <p:cNvPicPr>
            <a:picLocks noChangeAspect="1"/>
          </p:cNvPicPr>
          <p:nvPr/>
        </p:nvPicPr>
        <p:blipFill>
          <a:blip r:embed="rId3"/>
          <a:srcRect l="82639" t="6516" r="1231" b="81306"/>
          <a:stretch>
            <a:fillRect/>
          </a:stretch>
        </p:blipFill>
        <p:spPr bwMode="auto">
          <a:xfrm>
            <a:off x="7348537" y="4819462"/>
            <a:ext cx="1138238" cy="806450"/>
          </a:xfrm>
          <a:prstGeom prst="rect">
            <a:avLst/>
          </a:prstGeom>
          <a:noFill/>
          <a:ln w="9525">
            <a:noFill/>
            <a:miter lim="800000"/>
            <a:headEnd/>
            <a:tailEnd/>
          </a:ln>
        </p:spPr>
      </p:pic>
      <p:grpSp>
        <p:nvGrpSpPr>
          <p:cNvPr id="5" name="Group 13"/>
          <p:cNvGrpSpPr/>
          <p:nvPr/>
        </p:nvGrpSpPr>
        <p:grpSpPr>
          <a:xfrm>
            <a:off x="152400" y="1177925"/>
            <a:ext cx="6048375" cy="5356225"/>
            <a:chOff x="152400" y="958850"/>
            <a:chExt cx="6048375" cy="5356225"/>
          </a:xfrm>
        </p:grpSpPr>
        <p:pic>
          <p:nvPicPr>
            <p:cNvPr id="8" name="Picture 7" descr="XOM Global.emf"/>
            <p:cNvPicPr>
              <a:picLocks noChangeAspect="1"/>
            </p:cNvPicPr>
            <p:nvPr/>
          </p:nvPicPr>
          <p:blipFill>
            <a:blip r:embed="rId4"/>
            <a:srcRect t="4097" b="23573"/>
            <a:stretch>
              <a:fillRect/>
            </a:stretch>
          </p:blipFill>
          <p:spPr bwMode="auto">
            <a:xfrm>
              <a:off x="152400" y="1251301"/>
              <a:ext cx="3014707" cy="4959951"/>
            </a:xfrm>
            <a:prstGeom prst="rect">
              <a:avLst/>
            </a:prstGeom>
            <a:noFill/>
            <a:ln w="9525">
              <a:noFill/>
              <a:miter lim="800000"/>
              <a:headEnd/>
              <a:tailEnd/>
            </a:ln>
          </p:spPr>
        </p:pic>
        <p:pic>
          <p:nvPicPr>
            <p:cNvPr id="9" name="Picture 8" descr="XOM Global.emf"/>
            <p:cNvPicPr>
              <a:picLocks noChangeAspect="1"/>
            </p:cNvPicPr>
            <p:nvPr/>
          </p:nvPicPr>
          <p:blipFill>
            <a:blip r:embed="rId4"/>
            <a:srcRect t="83473"/>
            <a:stretch>
              <a:fillRect/>
            </a:stretch>
          </p:blipFill>
          <p:spPr bwMode="auto">
            <a:xfrm>
              <a:off x="3184359" y="5181655"/>
              <a:ext cx="3014706" cy="1133420"/>
            </a:xfrm>
            <a:prstGeom prst="rect">
              <a:avLst/>
            </a:prstGeom>
            <a:noFill/>
            <a:ln w="9525">
              <a:noFill/>
              <a:miter lim="800000"/>
              <a:headEnd/>
              <a:tailEnd/>
            </a:ln>
          </p:spPr>
        </p:pic>
        <p:pic>
          <p:nvPicPr>
            <p:cNvPr id="10" name="Picture 7" descr="XOM Global.emf"/>
            <p:cNvPicPr>
              <a:picLocks noChangeAspect="1"/>
            </p:cNvPicPr>
            <p:nvPr/>
          </p:nvPicPr>
          <p:blipFill>
            <a:blip r:embed="rId4"/>
            <a:srcRect b="95987"/>
            <a:stretch>
              <a:fillRect/>
            </a:stretch>
          </p:blipFill>
          <p:spPr bwMode="auto">
            <a:xfrm>
              <a:off x="3186066" y="4443789"/>
              <a:ext cx="3014707" cy="275199"/>
            </a:xfrm>
            <a:prstGeom prst="rect">
              <a:avLst/>
            </a:prstGeom>
            <a:noFill/>
            <a:ln w="9525">
              <a:noFill/>
              <a:miter lim="800000"/>
              <a:headEnd/>
              <a:tailEnd/>
            </a:ln>
          </p:spPr>
        </p:pic>
        <p:pic>
          <p:nvPicPr>
            <p:cNvPr id="11" name="Picture 7" descr="XOM Global.emf"/>
            <p:cNvPicPr>
              <a:picLocks noChangeAspect="1"/>
            </p:cNvPicPr>
            <p:nvPr/>
          </p:nvPicPr>
          <p:blipFill>
            <a:blip r:embed="rId4"/>
            <a:srcRect b="95735"/>
            <a:stretch>
              <a:fillRect/>
            </a:stretch>
          </p:blipFill>
          <p:spPr bwMode="auto">
            <a:xfrm>
              <a:off x="158150" y="958850"/>
              <a:ext cx="3014707" cy="292452"/>
            </a:xfrm>
            <a:prstGeom prst="rect">
              <a:avLst/>
            </a:prstGeom>
            <a:noFill/>
            <a:ln w="9525">
              <a:noFill/>
              <a:miter lim="800000"/>
              <a:headEnd/>
              <a:tailEnd/>
            </a:ln>
          </p:spPr>
        </p:pic>
        <p:pic>
          <p:nvPicPr>
            <p:cNvPr id="12" name="Picture 7" descr="XOM Global.emf"/>
            <p:cNvPicPr>
              <a:picLocks noChangeAspect="1"/>
            </p:cNvPicPr>
            <p:nvPr/>
          </p:nvPicPr>
          <p:blipFill>
            <a:blip r:embed="rId4"/>
            <a:srcRect t="76845" b="16527"/>
            <a:stretch>
              <a:fillRect/>
            </a:stretch>
          </p:blipFill>
          <p:spPr bwMode="auto">
            <a:xfrm>
              <a:off x="3186068" y="4727579"/>
              <a:ext cx="3014707" cy="454605"/>
            </a:xfrm>
            <a:prstGeom prst="rect">
              <a:avLst/>
            </a:prstGeom>
            <a:noFill/>
            <a:ln w="9525">
              <a:noFill/>
              <a:miter lim="800000"/>
              <a:headEnd/>
              <a:tailEnd/>
            </a:ln>
          </p:spPr>
        </p:pic>
        <p:pic>
          <p:nvPicPr>
            <p:cNvPr id="13" name="Picture 7" descr="XOM Global.emf"/>
            <p:cNvPicPr>
              <a:picLocks noChangeAspect="1"/>
            </p:cNvPicPr>
            <p:nvPr/>
          </p:nvPicPr>
          <p:blipFill>
            <a:blip r:embed="rId4"/>
            <a:srcRect t="65649" r="79207" b="31960"/>
            <a:stretch>
              <a:fillRect/>
            </a:stretch>
          </p:blipFill>
          <p:spPr bwMode="auto">
            <a:xfrm>
              <a:off x="3186070" y="4839718"/>
              <a:ext cx="626862" cy="163894"/>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noChangeArrowheads="1"/>
          </p:cNvPicPr>
          <p:nvPr/>
        </p:nvPicPr>
        <p:blipFill>
          <a:blip r:embed="rId2" cstate="print"/>
          <a:srcRect t="3264" r="18897"/>
          <a:stretch>
            <a:fillRect/>
          </a:stretch>
        </p:blipFill>
        <p:spPr bwMode="auto">
          <a:xfrm>
            <a:off x="288175" y="1229781"/>
            <a:ext cx="5258550" cy="4519087"/>
          </a:xfrm>
          <a:prstGeom prst="rect">
            <a:avLst/>
          </a:prstGeom>
          <a:noFill/>
          <a:ln w="9525">
            <a:noFill/>
            <a:miter lim="800000"/>
            <a:headEnd/>
            <a:tailEnd/>
          </a:ln>
        </p:spPr>
      </p:pic>
      <p:sp>
        <p:nvSpPr>
          <p:cNvPr id="74755" name="Title 7"/>
          <p:cNvSpPr>
            <a:spLocks noGrp="1"/>
          </p:cNvSpPr>
          <p:nvPr>
            <p:ph type="title"/>
          </p:nvPr>
        </p:nvSpPr>
        <p:spPr bwMode="auto">
          <a:xfrm>
            <a:off x="457200" y="0"/>
            <a:ext cx="8229600" cy="733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US" dirty="0" smtClean="0">
                <a:ea typeface="ＭＳ Ｐゴシック"/>
              </a:rPr>
              <a:t>Total Portfolio Evolution:</a:t>
            </a:r>
            <a:br>
              <a:rPr lang="en-US" dirty="0" smtClean="0">
                <a:ea typeface="ＭＳ Ｐゴシック"/>
              </a:rPr>
            </a:br>
            <a:r>
              <a:rPr lang="en-US" dirty="0" smtClean="0">
                <a:ea typeface="ＭＳ Ｐゴシック"/>
              </a:rPr>
              <a:t>ExxonMobil vis-à-vis the Competition</a:t>
            </a:r>
          </a:p>
        </p:txBody>
      </p:sp>
      <p:sp>
        <p:nvSpPr>
          <p:cNvPr id="17" name="TextBox 16"/>
          <p:cNvSpPr txBox="1"/>
          <p:nvPr/>
        </p:nvSpPr>
        <p:spPr>
          <a:xfrm>
            <a:off x="166688" y="857250"/>
            <a:ext cx="5411787" cy="261610"/>
          </a:xfrm>
          <a:prstGeom prst="rect">
            <a:avLst/>
          </a:prstGeom>
          <a:noFill/>
        </p:spPr>
        <p:txBody>
          <a:bodyPr>
            <a:spAutoFit/>
          </a:bodyPr>
          <a:lstStyle/>
          <a:p>
            <a:pPr algn="ctr">
              <a:defRPr/>
            </a:pPr>
            <a:r>
              <a:rPr lang="en-US" sz="1100" b="1" dirty="0">
                <a:latin typeface="+mj-lt"/>
                <a:ea typeface="MS PGothic" pitchFamily="34" charset="-128"/>
                <a:cs typeface="+mn-cs"/>
              </a:rPr>
              <a:t>Production (</a:t>
            </a:r>
            <a:r>
              <a:rPr lang="en-US" sz="1100" b="1" dirty="0" err="1">
                <a:latin typeface="+mj-lt"/>
                <a:ea typeface="MS PGothic" pitchFamily="34" charset="-128"/>
                <a:cs typeface="+mn-cs"/>
              </a:rPr>
              <a:t>mboe</a:t>
            </a:r>
            <a:r>
              <a:rPr lang="en-US" sz="1100" b="1" dirty="0">
                <a:latin typeface="+mj-lt"/>
                <a:ea typeface="MS PGothic" pitchFamily="34" charset="-128"/>
                <a:cs typeface="+mn-cs"/>
              </a:rPr>
              <a:t>/d) in </a:t>
            </a:r>
            <a:r>
              <a:rPr lang="en-US" sz="1100" b="1" dirty="0" smtClean="0">
                <a:latin typeface="+mj-lt"/>
                <a:ea typeface="MS PGothic" pitchFamily="34" charset="-128"/>
                <a:cs typeface="+mn-cs"/>
              </a:rPr>
              <a:t>2001, 2011 </a:t>
            </a:r>
            <a:r>
              <a:rPr lang="en-US" sz="1100" b="1" dirty="0">
                <a:latin typeface="+mj-lt"/>
                <a:ea typeface="MS PGothic" pitchFamily="34" charset="-128"/>
                <a:cs typeface="+mn-cs"/>
              </a:rPr>
              <a:t>and </a:t>
            </a:r>
            <a:r>
              <a:rPr lang="en-US" sz="1100" b="1" dirty="0" smtClean="0">
                <a:latin typeface="+mj-lt"/>
                <a:ea typeface="MS PGothic" pitchFamily="34" charset="-128"/>
                <a:cs typeface="+mn-cs"/>
              </a:rPr>
              <a:t>2016 </a:t>
            </a:r>
            <a:r>
              <a:rPr lang="en-US" sz="1100" b="1" dirty="0">
                <a:latin typeface="+mj-lt"/>
                <a:ea typeface="MS PGothic" pitchFamily="34" charset="-128"/>
                <a:cs typeface="+mn-cs"/>
              </a:rPr>
              <a:t>(PFC Forecast): </a:t>
            </a:r>
            <a:r>
              <a:rPr lang="en-US" sz="1100" b="1" dirty="0" smtClean="0">
                <a:latin typeface="+mj-lt"/>
                <a:ea typeface="MS PGothic" pitchFamily="34" charset="-128"/>
                <a:cs typeface="+mn-cs"/>
              </a:rPr>
              <a:t>XOM </a:t>
            </a:r>
            <a:r>
              <a:rPr lang="en-US" sz="1100" b="1" dirty="0">
                <a:latin typeface="+mj-lt"/>
                <a:ea typeface="MS PGothic" pitchFamily="34" charset="-128"/>
                <a:cs typeface="+mn-cs"/>
              </a:rPr>
              <a:t>and Peers</a:t>
            </a:r>
          </a:p>
        </p:txBody>
      </p:sp>
      <p:sp>
        <p:nvSpPr>
          <p:cNvPr id="30727" name="Text Placeholder 8"/>
          <p:cNvSpPr txBox="1">
            <a:spLocks/>
          </p:cNvSpPr>
          <p:nvPr/>
        </p:nvSpPr>
        <p:spPr bwMode="auto">
          <a:xfrm>
            <a:off x="5594350" y="1293813"/>
            <a:ext cx="3398838" cy="4059237"/>
          </a:xfrm>
          <a:prstGeom prst="rect">
            <a:avLst/>
          </a:prstGeom>
          <a:noFill/>
          <a:ln w="9525">
            <a:noFill/>
            <a:miter lim="800000"/>
            <a:headEnd/>
            <a:tailEnd/>
          </a:ln>
        </p:spPr>
        <p:txBody>
          <a:bodyPr/>
          <a:lstStyle/>
          <a:p>
            <a:pPr marL="3175" lvl="0" indent="-3175" algn="just" eaLnBrk="0" hangingPunct="0">
              <a:spcBef>
                <a:spcPts val="600"/>
              </a:spcBef>
              <a:tabLst>
                <a:tab pos="228600" algn="l"/>
              </a:tabLst>
              <a:defRPr/>
            </a:pPr>
            <a:r>
              <a:rPr lang="en-US" sz="1100" dirty="0" smtClean="0">
                <a:solidFill>
                  <a:srgbClr val="141313"/>
                </a:solidFill>
                <a:latin typeface="Arial"/>
                <a:ea typeface="ＭＳ Ｐゴシック" pitchFamily="34" charset="-128"/>
                <a:cs typeface="Arial" charset="0"/>
              </a:rPr>
              <a:t>Averaging ~4.5 </a:t>
            </a:r>
            <a:r>
              <a:rPr lang="en-US" sz="1100" dirty="0" err="1" smtClean="0">
                <a:solidFill>
                  <a:srgbClr val="141313"/>
                </a:solidFill>
                <a:latin typeface="Arial"/>
                <a:ea typeface="ＭＳ Ｐゴシック" pitchFamily="34" charset="-128"/>
                <a:cs typeface="Arial" charset="0"/>
              </a:rPr>
              <a:t>mmboe</a:t>
            </a:r>
            <a:r>
              <a:rPr lang="en-US" sz="1100" dirty="0" smtClean="0">
                <a:solidFill>
                  <a:srgbClr val="141313"/>
                </a:solidFill>
                <a:latin typeface="Arial"/>
                <a:ea typeface="ＭＳ Ｐゴシック" pitchFamily="34" charset="-128"/>
                <a:cs typeface="Arial" charset="0"/>
              </a:rPr>
              <a:t>/d in 2011, ExxonMobil continues to lead its peer group in terms of production.  </a:t>
            </a:r>
          </a:p>
          <a:p>
            <a:pPr marL="342900" lvl="0" indent="-342900" algn="just">
              <a:spcBef>
                <a:spcPts val="1200"/>
              </a:spcBef>
              <a:defRPr/>
            </a:pPr>
            <a:r>
              <a:rPr lang="en-US" sz="1100" b="1" dirty="0" smtClean="0">
                <a:solidFill>
                  <a:srgbClr val="141313"/>
                </a:solidFill>
                <a:latin typeface="Arial"/>
                <a:ea typeface="ＭＳ Ｐゴシック" pitchFamily="34" charset="-128"/>
                <a:cs typeface="Arial" charset="0"/>
              </a:rPr>
              <a:t>	2001-2011:  </a:t>
            </a:r>
            <a:r>
              <a:rPr lang="en-US" sz="1100" dirty="0" smtClean="0">
                <a:solidFill>
                  <a:srgbClr val="141313"/>
                </a:solidFill>
                <a:latin typeface="Arial"/>
                <a:ea typeface="ＭＳ Ｐゴシック" pitchFamily="34" charset="-128"/>
                <a:cs typeface="Arial" charset="0"/>
              </a:rPr>
              <a:t>Production oscillated through the decade, landing in 2009 at roughly the same level as 2001 (~4.0 </a:t>
            </a:r>
            <a:r>
              <a:rPr lang="en-US" sz="1100" dirty="0" err="1" smtClean="0">
                <a:solidFill>
                  <a:srgbClr val="141313"/>
                </a:solidFill>
                <a:latin typeface="Arial"/>
                <a:ea typeface="ＭＳ Ｐゴシック" pitchFamily="34" charset="-128"/>
                <a:cs typeface="Arial" charset="0"/>
              </a:rPr>
              <a:t>mmboe</a:t>
            </a:r>
            <a:r>
              <a:rPr lang="en-US" sz="1100" dirty="0" smtClean="0">
                <a:solidFill>
                  <a:srgbClr val="141313"/>
                </a:solidFill>
                <a:latin typeface="Arial"/>
                <a:ea typeface="ＭＳ Ｐゴシック" pitchFamily="34" charset="-128"/>
                <a:cs typeface="Arial" charset="0"/>
              </a:rPr>
              <a:t>/d), before rising 13% in 2010 (~6% excluding the XTO acquisition) to ~4.45 </a:t>
            </a:r>
            <a:r>
              <a:rPr lang="en-US" sz="1100" dirty="0" err="1" smtClean="0">
                <a:solidFill>
                  <a:srgbClr val="141313"/>
                </a:solidFill>
                <a:latin typeface="Arial"/>
                <a:ea typeface="ＭＳ Ｐゴシック" pitchFamily="34" charset="-128"/>
                <a:cs typeface="Arial" charset="0"/>
              </a:rPr>
              <a:t>mmboe</a:t>
            </a:r>
            <a:r>
              <a:rPr lang="en-US" sz="1100" dirty="0" smtClean="0">
                <a:solidFill>
                  <a:srgbClr val="141313"/>
                </a:solidFill>
                <a:latin typeface="Arial"/>
                <a:ea typeface="ＭＳ Ｐゴシック" pitchFamily="34" charset="-128"/>
                <a:cs typeface="Arial" charset="0"/>
              </a:rPr>
              <a:t>/d. T</a:t>
            </a:r>
            <a:r>
              <a:rPr lang="en-US" sz="1100" dirty="0" smtClean="0">
                <a:solidFill>
                  <a:srgbClr val="141313"/>
                </a:solidFill>
                <a:latin typeface="Arial"/>
                <a:cs typeface="Arial" charset="0"/>
              </a:rPr>
              <a:t>he XTO acquisition marked a considerable departure from ExxonMobil’s longstanding organic growth strategy.  </a:t>
            </a:r>
            <a:r>
              <a:rPr lang="en-US" sz="1100" b="1" dirty="0" smtClean="0">
                <a:solidFill>
                  <a:srgbClr val="FF0000"/>
                </a:solidFill>
                <a:latin typeface="Arial"/>
                <a:ea typeface="ＭＳ Ｐゴシック" pitchFamily="34" charset="-128"/>
                <a:cs typeface="Arial" charset="0"/>
              </a:rPr>
              <a:t>	</a:t>
            </a:r>
          </a:p>
          <a:p>
            <a:pPr marL="342900" lvl="0" indent="-342900" algn="just">
              <a:spcBef>
                <a:spcPts val="1200"/>
              </a:spcBef>
              <a:defRPr/>
            </a:pPr>
            <a:endParaRPr lang="en-US" sz="1100" b="1" dirty="0" smtClean="0">
              <a:solidFill>
                <a:srgbClr val="FF0000"/>
              </a:solidFill>
              <a:latin typeface="Arial"/>
              <a:ea typeface="ＭＳ Ｐゴシック" pitchFamily="34" charset="-128"/>
              <a:cs typeface="Arial" charset="0"/>
            </a:endParaRPr>
          </a:p>
          <a:p>
            <a:pPr marL="342900" lvl="0" algn="just">
              <a:spcBef>
                <a:spcPts val="1200"/>
              </a:spcBef>
              <a:defRPr/>
            </a:pPr>
            <a:r>
              <a:rPr lang="en-US" sz="1100" b="1" dirty="0" smtClean="0">
                <a:solidFill>
                  <a:srgbClr val="141313"/>
                </a:solidFill>
                <a:latin typeface="Arial"/>
                <a:ea typeface="ＭＳ Ｐゴシック" pitchFamily="34" charset="-128"/>
                <a:cs typeface="Arial" charset="0"/>
              </a:rPr>
              <a:t>2011-2016:</a:t>
            </a:r>
            <a:r>
              <a:rPr lang="en-US" sz="1100" dirty="0" smtClean="0">
                <a:solidFill>
                  <a:srgbClr val="141313"/>
                </a:solidFill>
                <a:latin typeface="Arial"/>
                <a:ea typeface="ＭＳ Ｐゴシック" pitchFamily="34" charset="-128"/>
                <a:cs typeface="Arial" charset="0"/>
              </a:rPr>
              <a:t> Modest volume growth, reaching ~4.69 </a:t>
            </a:r>
            <a:r>
              <a:rPr lang="en-US" sz="1100" dirty="0" err="1" smtClean="0">
                <a:solidFill>
                  <a:srgbClr val="141313"/>
                </a:solidFill>
                <a:latin typeface="Arial"/>
                <a:ea typeface="ＭＳ Ｐゴシック" pitchFamily="34" charset="-128"/>
                <a:cs typeface="Arial" charset="0"/>
              </a:rPr>
              <a:t>mmboe</a:t>
            </a:r>
            <a:r>
              <a:rPr lang="en-US" sz="1100" dirty="0" smtClean="0">
                <a:solidFill>
                  <a:srgbClr val="141313"/>
                </a:solidFill>
                <a:latin typeface="Arial"/>
                <a:ea typeface="ＭＳ Ｐゴシック" pitchFamily="34" charset="-128"/>
                <a:cs typeface="Arial" charset="0"/>
              </a:rPr>
              <a:t>/d in 2016.  While PFC Energy estimates are lower than ExxonMobil targets, the absence of guidance regarding growth projects associated with the XTO portfolio makes the pace of future growth uncertain.</a:t>
            </a:r>
            <a:endParaRPr lang="en-US" sz="1100" dirty="0">
              <a:solidFill>
                <a:srgbClr val="FF0000"/>
              </a:solidFill>
              <a:latin typeface="Arial"/>
              <a:ea typeface="ＭＳ Ｐゴシック" pitchFamily="34" charset="-128"/>
              <a:cs typeface="Arial" charset="0"/>
            </a:endParaRPr>
          </a:p>
        </p:txBody>
      </p:sp>
      <p:sp>
        <p:nvSpPr>
          <p:cNvPr id="20" name="Rounded Rectangle 19"/>
          <p:cNvSpPr/>
          <p:nvPr/>
        </p:nvSpPr>
        <p:spPr>
          <a:xfrm>
            <a:off x="838200" y="1229781"/>
            <a:ext cx="466725" cy="4497919"/>
          </a:xfrm>
          <a:prstGeom prst="roundRect">
            <a:avLst/>
          </a:prstGeom>
          <a:noFill/>
          <a:ln w="19050">
            <a:solidFill>
              <a:schemeClr val="accent1">
                <a:shade val="95000"/>
                <a:satMod val="10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2" descr="Total Portfolio by Region.emf"/>
          <p:cNvPicPr>
            <a:picLocks noChangeAspect="1"/>
          </p:cNvPicPr>
          <p:nvPr/>
        </p:nvPicPr>
        <p:blipFill>
          <a:blip r:embed="rId2"/>
          <a:srcRect r="493" b="481"/>
          <a:stretch>
            <a:fillRect/>
          </a:stretch>
        </p:blipFill>
        <p:spPr bwMode="auto">
          <a:xfrm>
            <a:off x="365125" y="1025525"/>
            <a:ext cx="3446463" cy="5429250"/>
          </a:xfrm>
          <a:prstGeom prst="rect">
            <a:avLst/>
          </a:prstGeom>
          <a:noFill/>
          <a:ln w="9525">
            <a:noFill/>
            <a:miter lim="800000"/>
            <a:headEnd/>
            <a:tailEnd/>
          </a:ln>
        </p:spPr>
      </p:pic>
      <p:sp>
        <p:nvSpPr>
          <p:cNvPr id="32771" name="Title 1"/>
          <p:cNvSpPr>
            <a:spLocks noGrp="1"/>
          </p:cNvSpPr>
          <p:nvPr>
            <p:ph type="title"/>
          </p:nvPr>
        </p:nvSpPr>
        <p:spPr bwMode="auto">
          <a:xfrm>
            <a:off x="457200" y="0"/>
            <a:ext cx="8229600" cy="733425"/>
          </a:xfrm>
          <a:noFill/>
          <a:ln>
            <a:miter lim="800000"/>
            <a:headEnd/>
            <a:tailEnd/>
          </a:ln>
        </p:spPr>
        <p:txBody>
          <a:bodyPr vert="horz" wrap="square" lIns="91440" tIns="45720" rIns="91440" bIns="45720" numCol="1" compatLnSpc="1">
            <a:prstTxWarp prst="textNoShape">
              <a:avLst/>
            </a:prstTxWarp>
          </a:bodyPr>
          <a:lstStyle/>
          <a:p>
            <a:pPr eaLnBrk="1" hangingPunct="1"/>
            <a:r>
              <a:rPr lang="en-US" smtClean="0"/>
              <a:t>ExxonMobil:  Regional Trajectories</a:t>
            </a:r>
          </a:p>
        </p:txBody>
      </p:sp>
      <p:sp>
        <p:nvSpPr>
          <p:cNvPr id="3" name="Text Placeholder 2"/>
          <p:cNvSpPr>
            <a:spLocks noGrp="1"/>
          </p:cNvSpPr>
          <p:nvPr>
            <p:ph type="body" sz="quarter" idx="10"/>
          </p:nvPr>
        </p:nvSpPr>
        <p:spPr>
          <a:xfrm>
            <a:off x="3914775" y="1103313"/>
            <a:ext cx="3992563" cy="548640"/>
          </a:xfrm>
          <a:solidFill>
            <a:schemeClr val="bg1"/>
          </a:solidFill>
          <a:ln w="19050">
            <a:solidFill>
              <a:schemeClr val="accent1"/>
            </a:solidFill>
          </a:ln>
          <a:effectLst>
            <a:outerShdw blurRad="50800" dist="38100" dir="2700000" algn="tl" rotWithShape="0">
              <a:prstClr val="black">
                <a:alpha val="40000"/>
              </a:prstClr>
            </a:outerShdw>
          </a:effectLst>
        </p:spPr>
        <p:txBody>
          <a:bodyPr/>
          <a:lstStyle/>
          <a:p>
            <a:pPr algn="just" eaLnBrk="1" hangingPunct="1">
              <a:buFont typeface="Arial" pitchFamily="34" charset="0"/>
              <a:buNone/>
              <a:defRPr/>
            </a:pPr>
            <a:r>
              <a:rPr lang="en-US" sz="1000" b="1" dirty="0" smtClean="0">
                <a:latin typeface="+mj-lt"/>
              </a:rPr>
              <a:t>Asia-Pacific:</a:t>
            </a:r>
            <a:r>
              <a:rPr lang="en-US" sz="1000" dirty="0" smtClean="0">
                <a:latin typeface="+mj-lt"/>
              </a:rPr>
              <a:t>  ~256 </a:t>
            </a:r>
            <a:r>
              <a:rPr lang="en-US" sz="1000" dirty="0" err="1" smtClean="0">
                <a:latin typeface="+mj-lt"/>
              </a:rPr>
              <a:t>mboe</a:t>
            </a:r>
            <a:r>
              <a:rPr lang="en-US" sz="1000" dirty="0" smtClean="0">
                <a:latin typeface="+mj-lt"/>
              </a:rPr>
              <a:t>/d in 2011.  F</a:t>
            </a:r>
            <a:r>
              <a:rPr lang="en-US" sz="1000" dirty="0" smtClean="0">
                <a:latin typeface="+mj-lt"/>
                <a:ea typeface="ＭＳ Ｐゴシック" pitchFamily="34" charset="-128"/>
              </a:rPr>
              <a:t>ocus on strengthening gas position</a:t>
            </a:r>
            <a:r>
              <a:rPr lang="en-US" sz="1000" dirty="0" smtClean="0">
                <a:latin typeface="+mj-lt"/>
              </a:rPr>
              <a:t> in the region, to offset rapidly declining </a:t>
            </a:r>
            <a:r>
              <a:rPr lang="en-US" sz="1000" dirty="0" smtClean="0">
                <a:latin typeface="+mj-lt"/>
                <a:ea typeface="ＭＳ Ｐゴシック" pitchFamily="34" charset="-128"/>
              </a:rPr>
              <a:t>oil production base. Several MT/LT gas export projects including Gorgon and PNG LNG. </a:t>
            </a:r>
          </a:p>
          <a:p>
            <a:pPr algn="just" eaLnBrk="1" hangingPunct="1">
              <a:buFont typeface="Arial" pitchFamily="34" charset="0"/>
              <a:buNone/>
              <a:defRPr/>
            </a:pPr>
            <a:endParaRPr lang="en-US" sz="1000" dirty="0">
              <a:latin typeface="+mj-lt"/>
            </a:endParaRPr>
          </a:p>
        </p:txBody>
      </p:sp>
      <p:pic>
        <p:nvPicPr>
          <p:cNvPr id="32773" name="Picture 4" descr="Total Portfolio by Region.emf"/>
          <p:cNvPicPr>
            <a:picLocks noChangeAspect="1"/>
          </p:cNvPicPr>
          <p:nvPr/>
        </p:nvPicPr>
        <p:blipFill>
          <a:blip r:embed="rId3"/>
          <a:srcRect l="73241" b="74049"/>
          <a:stretch>
            <a:fillRect/>
          </a:stretch>
        </p:blipFill>
        <p:spPr bwMode="auto">
          <a:xfrm>
            <a:off x="7969250" y="1179513"/>
            <a:ext cx="1174750" cy="1144587"/>
          </a:xfrm>
          <a:prstGeom prst="rect">
            <a:avLst/>
          </a:prstGeom>
          <a:noFill/>
          <a:ln w="9525">
            <a:noFill/>
            <a:miter lim="800000"/>
            <a:headEnd/>
            <a:tailEnd/>
          </a:ln>
        </p:spPr>
      </p:pic>
      <p:sp>
        <p:nvSpPr>
          <p:cNvPr id="6" name="Text Placeholder 2"/>
          <p:cNvSpPr txBox="1">
            <a:spLocks/>
          </p:cNvSpPr>
          <p:nvPr/>
        </p:nvSpPr>
        <p:spPr>
          <a:xfrm>
            <a:off x="3913188" y="1782763"/>
            <a:ext cx="3994150" cy="639762"/>
          </a:xfrm>
          <a:prstGeom prst="rect">
            <a:avLst/>
          </a:prstGeom>
          <a:solidFill>
            <a:schemeClr val="bg1"/>
          </a:solidFill>
          <a:ln w="19050">
            <a:solidFill>
              <a:schemeClr val="accent1"/>
            </a:solidFill>
          </a:ln>
          <a:effectLst>
            <a:outerShdw blurRad="50800" dist="38100" dir="2700000" algn="tl" rotWithShape="0">
              <a:prstClr val="black">
                <a:alpha val="40000"/>
              </a:prstClr>
            </a:outerShdw>
          </a:effectLst>
        </p:spPr>
        <p:txBody>
          <a:bodyPr anchor="ctr"/>
          <a:lstStyle/>
          <a:p>
            <a:pPr algn="just" eaLnBrk="0" hangingPunct="0">
              <a:spcBef>
                <a:spcPct val="20000"/>
              </a:spcBef>
              <a:defRPr/>
            </a:pPr>
            <a:r>
              <a:rPr lang="en-US" sz="1000" b="1" dirty="0">
                <a:latin typeface="+mj-lt"/>
                <a:cs typeface="MS PGothic" pitchFamily="34" charset="-128"/>
              </a:rPr>
              <a:t>Europe:</a:t>
            </a:r>
            <a:r>
              <a:rPr lang="en-US" sz="1000" dirty="0">
                <a:latin typeface="+mj-lt"/>
                <a:cs typeface="MS PGothic" pitchFamily="34" charset="-128"/>
              </a:rPr>
              <a:t>  </a:t>
            </a:r>
            <a:r>
              <a:rPr lang="en-US" sz="1000" dirty="0" smtClean="0">
                <a:latin typeface="+mj-lt"/>
                <a:cs typeface="MS PGothic" pitchFamily="34" charset="-128"/>
              </a:rPr>
              <a:t>~845 </a:t>
            </a:r>
            <a:r>
              <a:rPr lang="en-US" sz="1000" dirty="0" err="1" smtClean="0">
                <a:latin typeface="+mj-lt"/>
                <a:cs typeface="MS PGothic" pitchFamily="34" charset="-128"/>
              </a:rPr>
              <a:t>mboe</a:t>
            </a:r>
            <a:r>
              <a:rPr lang="en-US" sz="1000" dirty="0" smtClean="0">
                <a:latin typeface="+mj-lt"/>
                <a:cs typeface="MS PGothic" pitchFamily="34" charset="-128"/>
              </a:rPr>
              <a:t>/d in 2011.  M</a:t>
            </a:r>
            <a:r>
              <a:rPr lang="en-US" sz="1000" dirty="0" smtClean="0">
                <a:latin typeface="+mj-lt"/>
                <a:ea typeface="ＭＳ Ｐゴシック" pitchFamily="34" charset="-128"/>
                <a:cs typeface="MS PGothic" pitchFamily="34" charset="-128"/>
              </a:rPr>
              <a:t>ature </a:t>
            </a:r>
            <a:r>
              <a:rPr lang="en-US" sz="1000" dirty="0">
                <a:latin typeface="+mj-lt"/>
                <a:ea typeface="ＭＳ Ｐゴシック" pitchFamily="34" charset="-128"/>
                <a:cs typeface="MS PGothic" pitchFamily="34" charset="-128"/>
              </a:rPr>
              <a:t>asset decline and </a:t>
            </a:r>
            <a:r>
              <a:rPr lang="en-US" sz="1000" dirty="0" smtClean="0">
                <a:latin typeface="+mj-lt"/>
                <a:ea typeface="ＭＳ Ｐゴシック" pitchFamily="34" charset="-128"/>
                <a:cs typeface="MS PGothic" pitchFamily="34" charset="-128"/>
              </a:rPr>
              <a:t>accelerating </a:t>
            </a:r>
            <a:r>
              <a:rPr lang="en-US" sz="1000" dirty="0">
                <a:latin typeface="+mj-lt"/>
                <a:ea typeface="ＭＳ Ｐゴシック" pitchFamily="34" charset="-128"/>
                <a:cs typeface="MS PGothic" pitchFamily="34" charset="-128"/>
              </a:rPr>
              <a:t>divestiture program have eroded region production from 1,393 mboe/d in </a:t>
            </a:r>
            <a:r>
              <a:rPr lang="en-US" sz="1000" dirty="0" smtClean="0">
                <a:latin typeface="+mj-lt"/>
                <a:ea typeface="ＭＳ Ｐゴシック" pitchFamily="34" charset="-128"/>
                <a:cs typeface="MS PGothic" pitchFamily="34" charset="-128"/>
              </a:rPr>
              <a:t>2001.  </a:t>
            </a:r>
            <a:r>
              <a:rPr lang="en-US" sz="1000" dirty="0">
                <a:latin typeface="+mj-lt"/>
                <a:ea typeface="ＭＳ Ｐゴシック" pitchFamily="34" charset="-128"/>
                <a:cs typeface="MS PGothic" pitchFamily="34" charset="-128"/>
              </a:rPr>
              <a:t>New source volumes </a:t>
            </a:r>
            <a:r>
              <a:rPr lang="en-US" sz="1000" dirty="0" smtClean="0">
                <a:latin typeface="+mj-lt"/>
                <a:ea typeface="ＭＳ Ｐゴシック" pitchFamily="34" charset="-128"/>
                <a:cs typeface="MS PGothic" pitchFamily="34" charset="-128"/>
              </a:rPr>
              <a:t>not </a:t>
            </a:r>
            <a:r>
              <a:rPr lang="en-US" sz="1000" dirty="0">
                <a:latin typeface="+mj-lt"/>
                <a:ea typeface="ＭＳ Ｐゴシック" pitchFamily="34" charset="-128"/>
                <a:cs typeface="MS PGothic" pitchFamily="34" charset="-128"/>
              </a:rPr>
              <a:t>expected to reverse this downward trend.</a:t>
            </a:r>
          </a:p>
        </p:txBody>
      </p:sp>
      <p:sp>
        <p:nvSpPr>
          <p:cNvPr id="7" name="Text Placeholder 2"/>
          <p:cNvSpPr txBox="1">
            <a:spLocks/>
          </p:cNvSpPr>
          <p:nvPr/>
        </p:nvSpPr>
        <p:spPr>
          <a:xfrm>
            <a:off x="3914775" y="2566988"/>
            <a:ext cx="3992563" cy="548640"/>
          </a:xfrm>
          <a:prstGeom prst="rect">
            <a:avLst/>
          </a:prstGeom>
          <a:solidFill>
            <a:schemeClr val="bg1"/>
          </a:solidFill>
          <a:ln w="19050">
            <a:solidFill>
              <a:schemeClr val="accent1"/>
            </a:solidFill>
          </a:ln>
          <a:effectLst>
            <a:outerShdw blurRad="50800" dist="38100" dir="2700000" algn="tl" rotWithShape="0">
              <a:prstClr val="black">
                <a:alpha val="40000"/>
              </a:prstClr>
            </a:outerShdw>
          </a:effectLst>
        </p:spPr>
        <p:txBody>
          <a:bodyPr/>
          <a:lstStyle/>
          <a:p>
            <a:pPr algn="just" eaLnBrk="0" hangingPunct="0">
              <a:spcBef>
                <a:spcPct val="20000"/>
              </a:spcBef>
              <a:defRPr/>
            </a:pPr>
            <a:r>
              <a:rPr lang="en-US" sz="1000" b="1" dirty="0">
                <a:latin typeface="+mj-lt"/>
                <a:cs typeface="MS PGothic" pitchFamily="34" charset="-128"/>
              </a:rPr>
              <a:t>Latin America:</a:t>
            </a:r>
            <a:r>
              <a:rPr lang="en-US" sz="1000" dirty="0">
                <a:latin typeface="+mj-lt"/>
                <a:cs typeface="MS PGothic" pitchFamily="34" charset="-128"/>
              </a:rPr>
              <a:t>  </a:t>
            </a:r>
            <a:r>
              <a:rPr lang="en-US" sz="1000" dirty="0" smtClean="0">
                <a:latin typeface="+mj-lt"/>
                <a:cs typeface="MS PGothic" pitchFamily="34" charset="-128"/>
              </a:rPr>
              <a:t>~8 </a:t>
            </a:r>
            <a:r>
              <a:rPr lang="en-US" sz="1000" dirty="0" err="1" smtClean="0">
                <a:latin typeface="+mj-lt"/>
                <a:cs typeface="MS PGothic" pitchFamily="34" charset="-128"/>
              </a:rPr>
              <a:t>mboe</a:t>
            </a:r>
            <a:r>
              <a:rPr lang="en-US" sz="1000" dirty="0" smtClean="0">
                <a:latin typeface="+mj-lt"/>
                <a:cs typeface="MS PGothic" pitchFamily="34" charset="-128"/>
              </a:rPr>
              <a:t>/d in 2011.  Sole </a:t>
            </a:r>
            <a:r>
              <a:rPr lang="en-US" sz="1000" dirty="0" smtClean="0">
                <a:latin typeface="+mj-lt"/>
                <a:ea typeface="ＭＳ Ｐゴシック" pitchFamily="34" charset="-128"/>
                <a:cs typeface="MS PGothic" pitchFamily="34" charset="-128"/>
              </a:rPr>
              <a:t>new </a:t>
            </a:r>
            <a:r>
              <a:rPr lang="en-US" sz="1000" dirty="0">
                <a:latin typeface="+mj-lt"/>
                <a:ea typeface="ＭＳ Ｐゴシック" pitchFamily="34" charset="-128"/>
                <a:cs typeface="MS PGothic" pitchFamily="34" charset="-128"/>
              </a:rPr>
              <a:t>source production is forecast from Argentina’s Neuquen Basin, where ExxonMobil is a relatively early entrant to the unconventional shale gas play</a:t>
            </a:r>
          </a:p>
        </p:txBody>
      </p:sp>
      <p:sp>
        <p:nvSpPr>
          <p:cNvPr id="8" name="Text Placeholder 2"/>
          <p:cNvSpPr txBox="1">
            <a:spLocks/>
          </p:cNvSpPr>
          <p:nvPr/>
        </p:nvSpPr>
        <p:spPr>
          <a:xfrm>
            <a:off x="3914775" y="3254375"/>
            <a:ext cx="3992563" cy="822960"/>
          </a:xfrm>
          <a:prstGeom prst="rect">
            <a:avLst/>
          </a:prstGeom>
          <a:solidFill>
            <a:schemeClr val="bg1"/>
          </a:solidFill>
          <a:ln w="19050">
            <a:solidFill>
              <a:schemeClr val="accent1"/>
            </a:solidFill>
          </a:ln>
          <a:effectLst>
            <a:outerShdw blurRad="50800" dist="38100" dir="2700000" algn="tl" rotWithShape="0">
              <a:prstClr val="black">
                <a:alpha val="40000"/>
              </a:prstClr>
            </a:outerShdw>
          </a:effectLst>
        </p:spPr>
        <p:txBody>
          <a:bodyPr/>
          <a:lstStyle/>
          <a:p>
            <a:pPr algn="just" eaLnBrk="0" hangingPunct="0">
              <a:spcBef>
                <a:spcPct val="20000"/>
              </a:spcBef>
              <a:defRPr/>
            </a:pPr>
            <a:r>
              <a:rPr lang="en-US" sz="1000" b="1" dirty="0">
                <a:latin typeface="+mj-lt"/>
                <a:cs typeface="MS PGothic" pitchFamily="34" charset="-128"/>
              </a:rPr>
              <a:t>Middle East &amp; North Africa: </a:t>
            </a:r>
            <a:r>
              <a:rPr lang="en-US" sz="1000" dirty="0">
                <a:latin typeface="+mj-lt"/>
                <a:cs typeface="MS PGothic" pitchFamily="34" charset="-128"/>
              </a:rPr>
              <a:t> </a:t>
            </a:r>
            <a:r>
              <a:rPr lang="en-US" sz="1000" dirty="0" smtClean="0">
                <a:latin typeface="+mj-lt"/>
                <a:cs typeface="MS PGothic" pitchFamily="34" charset="-128"/>
              </a:rPr>
              <a:t>~1,277 </a:t>
            </a:r>
            <a:r>
              <a:rPr lang="en-US" sz="1000" dirty="0" err="1" smtClean="0">
                <a:latin typeface="+mj-lt"/>
                <a:cs typeface="MS PGothic" pitchFamily="34" charset="-128"/>
              </a:rPr>
              <a:t>mboe</a:t>
            </a:r>
            <a:r>
              <a:rPr lang="en-US" sz="1000" dirty="0" smtClean="0">
                <a:latin typeface="+mj-lt"/>
                <a:cs typeface="MS PGothic" pitchFamily="34" charset="-128"/>
              </a:rPr>
              <a:t>/d in 2011.  Growth over the last </a:t>
            </a:r>
            <a:r>
              <a:rPr lang="en-US" sz="1000" dirty="0">
                <a:latin typeface="+mj-lt"/>
                <a:cs typeface="MS PGothic" pitchFamily="34" charset="-128"/>
              </a:rPr>
              <a:t>decade </a:t>
            </a:r>
            <a:r>
              <a:rPr lang="en-US" sz="1000" dirty="0" smtClean="0">
                <a:latin typeface="+mj-lt"/>
                <a:cs typeface="MS PGothic" pitchFamily="34" charset="-128"/>
              </a:rPr>
              <a:t>driven </a:t>
            </a:r>
            <a:r>
              <a:rPr lang="en-US" sz="1000" dirty="0">
                <a:latin typeface="+mj-lt"/>
                <a:cs typeface="MS PGothic" pitchFamily="34" charset="-128"/>
              </a:rPr>
              <a:t>by </a:t>
            </a:r>
            <a:r>
              <a:rPr lang="en-US" sz="1000" dirty="0" smtClean="0">
                <a:latin typeface="+mj-lt"/>
                <a:cs typeface="MS PGothic" pitchFamily="34" charset="-128"/>
              </a:rPr>
              <a:t>LNG projects </a:t>
            </a:r>
            <a:r>
              <a:rPr lang="en-US" sz="1000" dirty="0" smtClean="0">
                <a:latin typeface="+mj-lt"/>
                <a:ea typeface="ＭＳ Ｐゴシック" pitchFamily="34" charset="-128"/>
                <a:cs typeface="MS PGothic" pitchFamily="34" charset="-128"/>
              </a:rPr>
              <a:t>in Qatar (stalled by </a:t>
            </a:r>
            <a:r>
              <a:rPr lang="en-US" sz="1000" dirty="0">
                <a:latin typeface="+mj-lt"/>
                <a:ea typeface="ＭＳ Ｐゴシック" pitchFamily="34" charset="-128"/>
                <a:cs typeface="MS PGothic" pitchFamily="34" charset="-128"/>
              </a:rPr>
              <a:t>ongoing moratorium on </a:t>
            </a:r>
            <a:r>
              <a:rPr lang="en-US" sz="1000" dirty="0" smtClean="0">
                <a:latin typeface="+mj-lt"/>
                <a:ea typeface="ＭＳ Ｐゴシック" pitchFamily="34" charset="-128"/>
                <a:cs typeface="MS PGothic" pitchFamily="34" charset="-128"/>
              </a:rPr>
              <a:t>North </a:t>
            </a:r>
            <a:r>
              <a:rPr lang="en-US" sz="1000" dirty="0">
                <a:latin typeface="+mj-lt"/>
                <a:ea typeface="ＭＳ Ｐゴシック" pitchFamily="34" charset="-128"/>
                <a:cs typeface="MS PGothic" pitchFamily="34" charset="-128"/>
              </a:rPr>
              <a:t>Field </a:t>
            </a:r>
            <a:r>
              <a:rPr lang="en-US" sz="1000" dirty="0" smtClean="0">
                <a:latin typeface="+mj-lt"/>
                <a:ea typeface="ＭＳ Ｐゴシック" pitchFamily="34" charset="-128"/>
                <a:cs typeface="MS PGothic" pitchFamily="34" charset="-128"/>
              </a:rPr>
              <a:t>development).  Large </a:t>
            </a:r>
            <a:r>
              <a:rPr lang="en-US" sz="1000" dirty="0">
                <a:latin typeface="+mj-lt"/>
                <a:ea typeface="ＭＳ Ｐゴシック" pitchFamily="34" charset="-128"/>
                <a:cs typeface="MS PGothic" pitchFamily="34" charset="-128"/>
              </a:rPr>
              <a:t>legacy position in the UAE, a challenged upstream position in southern Iraq, and new exploration in Kurdistan.</a:t>
            </a:r>
          </a:p>
          <a:p>
            <a:pPr eaLnBrk="0" hangingPunct="0">
              <a:spcBef>
                <a:spcPct val="20000"/>
              </a:spcBef>
              <a:defRPr/>
            </a:pPr>
            <a:endParaRPr lang="en-US" sz="1000" dirty="0">
              <a:latin typeface="+mj-lt"/>
              <a:cs typeface="MS PGothic" pitchFamily="34" charset="-128"/>
            </a:endParaRPr>
          </a:p>
        </p:txBody>
      </p:sp>
      <p:sp>
        <p:nvSpPr>
          <p:cNvPr id="9" name="Text Placeholder 2"/>
          <p:cNvSpPr txBox="1">
            <a:spLocks/>
          </p:cNvSpPr>
          <p:nvPr/>
        </p:nvSpPr>
        <p:spPr>
          <a:xfrm>
            <a:off x="3914775" y="4140199"/>
            <a:ext cx="3992563" cy="685800"/>
          </a:xfrm>
          <a:prstGeom prst="rect">
            <a:avLst/>
          </a:prstGeom>
          <a:solidFill>
            <a:schemeClr val="bg1"/>
          </a:solidFill>
          <a:ln w="19050">
            <a:solidFill>
              <a:schemeClr val="accent1"/>
            </a:solidFill>
          </a:ln>
          <a:effectLst>
            <a:outerShdw blurRad="50800" dist="38100" dir="2700000" algn="tl" rotWithShape="0">
              <a:prstClr val="black">
                <a:alpha val="40000"/>
              </a:prstClr>
            </a:outerShdw>
          </a:effectLst>
        </p:spPr>
        <p:txBody>
          <a:bodyPr/>
          <a:lstStyle/>
          <a:p>
            <a:pPr algn="just" eaLnBrk="0" hangingPunct="0">
              <a:spcBef>
                <a:spcPct val="20000"/>
              </a:spcBef>
              <a:defRPr/>
            </a:pPr>
            <a:r>
              <a:rPr lang="en-US" sz="1000" b="1" dirty="0">
                <a:latin typeface="+mj-lt"/>
                <a:cs typeface="MS PGothic" pitchFamily="34" charset="-128"/>
              </a:rPr>
              <a:t>North America:</a:t>
            </a:r>
            <a:r>
              <a:rPr lang="en-US" sz="1000" dirty="0">
                <a:latin typeface="+mj-lt"/>
                <a:cs typeface="MS PGothic" pitchFamily="34" charset="-128"/>
              </a:rPr>
              <a:t>  </a:t>
            </a:r>
            <a:r>
              <a:rPr lang="en-US" sz="1000" dirty="0" smtClean="0">
                <a:latin typeface="+mj-lt"/>
                <a:cs typeface="MS PGothic" pitchFamily="34" charset="-128"/>
              </a:rPr>
              <a:t>~1,389 </a:t>
            </a:r>
            <a:r>
              <a:rPr lang="en-US" sz="1000" dirty="0" err="1" smtClean="0">
                <a:latin typeface="+mj-lt"/>
                <a:cs typeface="MS PGothic" pitchFamily="34" charset="-128"/>
              </a:rPr>
              <a:t>mboe</a:t>
            </a:r>
            <a:r>
              <a:rPr lang="en-US" sz="1000" dirty="0" smtClean="0">
                <a:latin typeface="+mj-lt"/>
                <a:cs typeface="MS PGothic" pitchFamily="34" charset="-128"/>
              </a:rPr>
              <a:t>/d in 2011.  Expanded </a:t>
            </a:r>
            <a:r>
              <a:rPr lang="en-US" sz="1000" dirty="0">
                <a:latin typeface="+mj-lt"/>
                <a:cs typeface="MS PGothic" pitchFamily="34" charset="-128"/>
              </a:rPr>
              <a:t>positioning in the US Onshore shale gas plays</a:t>
            </a:r>
            <a:r>
              <a:rPr lang="en-US" sz="1000" dirty="0">
                <a:latin typeface="+mj-lt"/>
                <a:ea typeface="ＭＳ Ｐゴシック" pitchFamily="34" charset="-128"/>
                <a:cs typeface="MS PGothic" pitchFamily="34" charset="-128"/>
              </a:rPr>
              <a:t>, </a:t>
            </a:r>
            <a:r>
              <a:rPr lang="en-US" sz="1000" dirty="0" smtClean="0">
                <a:latin typeface="+mj-lt"/>
                <a:ea typeface="ＭＳ Ｐゴシック" pitchFamily="34" charset="-128"/>
                <a:cs typeface="MS PGothic" pitchFamily="34" charset="-128"/>
              </a:rPr>
              <a:t>material deepwater </a:t>
            </a:r>
            <a:r>
              <a:rPr lang="en-US" sz="1000" dirty="0">
                <a:latin typeface="+mj-lt"/>
                <a:ea typeface="ＭＳ Ｐゴシック" pitchFamily="34" charset="-128"/>
                <a:cs typeface="MS PGothic" pitchFamily="34" charset="-128"/>
              </a:rPr>
              <a:t>US GOM </a:t>
            </a:r>
            <a:r>
              <a:rPr lang="en-US" sz="1000" dirty="0" smtClean="0">
                <a:latin typeface="+mj-lt"/>
                <a:ea typeface="ＭＳ Ｐゴシック" pitchFamily="34" charset="-128"/>
                <a:cs typeface="MS PGothic" pitchFamily="34" charset="-128"/>
              </a:rPr>
              <a:t>portfolio, development </a:t>
            </a:r>
            <a:r>
              <a:rPr lang="en-US" sz="1000" dirty="0">
                <a:latin typeface="+mj-lt"/>
                <a:ea typeface="ＭＳ Ｐゴシック" pitchFamily="34" charset="-128"/>
                <a:cs typeface="MS PGothic" pitchFamily="34" charset="-128"/>
              </a:rPr>
              <a:t>projects in the Canadian Oil </a:t>
            </a:r>
            <a:r>
              <a:rPr lang="en-US" sz="1000" dirty="0" smtClean="0">
                <a:latin typeface="+mj-lt"/>
                <a:ea typeface="ＭＳ Ｐゴシック" pitchFamily="34" charset="-128"/>
                <a:cs typeface="MS PGothic" pitchFamily="34" charset="-128"/>
              </a:rPr>
              <a:t>Sands combine to deliver material </a:t>
            </a:r>
            <a:r>
              <a:rPr lang="en-US" sz="1000" dirty="0">
                <a:latin typeface="+mj-lt"/>
                <a:ea typeface="ＭＳ Ｐゴシック" pitchFamily="34" charset="-128"/>
                <a:cs typeface="MS PGothic" pitchFamily="34" charset="-128"/>
              </a:rPr>
              <a:t>production growth </a:t>
            </a:r>
            <a:r>
              <a:rPr lang="en-US" sz="1000" dirty="0" smtClean="0">
                <a:latin typeface="+mj-lt"/>
                <a:ea typeface="ＭＳ Ｐゴシック" pitchFamily="34" charset="-128"/>
                <a:cs typeface="MS PGothic" pitchFamily="34" charset="-128"/>
              </a:rPr>
              <a:t>over </a:t>
            </a:r>
            <a:r>
              <a:rPr lang="en-US" sz="1000" dirty="0">
                <a:latin typeface="+mj-lt"/>
                <a:ea typeface="ＭＳ Ｐゴシック" pitchFamily="34" charset="-128"/>
                <a:cs typeface="MS PGothic" pitchFamily="34" charset="-128"/>
              </a:rPr>
              <a:t>the long term. </a:t>
            </a:r>
          </a:p>
        </p:txBody>
      </p:sp>
      <p:sp>
        <p:nvSpPr>
          <p:cNvPr id="10" name="Text Placeholder 2"/>
          <p:cNvSpPr txBox="1">
            <a:spLocks/>
          </p:cNvSpPr>
          <p:nvPr/>
        </p:nvSpPr>
        <p:spPr>
          <a:xfrm>
            <a:off x="3914775" y="4905374"/>
            <a:ext cx="3992563" cy="685800"/>
          </a:xfrm>
          <a:prstGeom prst="rect">
            <a:avLst/>
          </a:prstGeom>
          <a:solidFill>
            <a:schemeClr val="bg1"/>
          </a:solidFill>
          <a:ln w="19050">
            <a:solidFill>
              <a:schemeClr val="accent1"/>
            </a:solidFill>
          </a:ln>
          <a:effectLst>
            <a:outerShdw blurRad="50800" dist="38100" dir="2700000" algn="tl" rotWithShape="0">
              <a:prstClr val="black">
                <a:alpha val="40000"/>
              </a:prstClr>
            </a:outerShdw>
          </a:effectLst>
        </p:spPr>
        <p:txBody>
          <a:bodyPr/>
          <a:lstStyle/>
          <a:p>
            <a:pPr algn="just" eaLnBrk="0" hangingPunct="0">
              <a:spcBef>
                <a:spcPct val="20000"/>
              </a:spcBef>
              <a:defRPr/>
            </a:pPr>
            <a:r>
              <a:rPr lang="en-US" sz="1000" b="1" dirty="0">
                <a:latin typeface="+mj-lt"/>
                <a:cs typeface="MS PGothic" pitchFamily="34" charset="-128"/>
              </a:rPr>
              <a:t>Russia &amp; Central Asia:</a:t>
            </a:r>
            <a:r>
              <a:rPr lang="en-US" sz="1000" dirty="0">
                <a:latin typeface="+mj-lt"/>
                <a:cs typeface="MS PGothic" pitchFamily="34" charset="-128"/>
              </a:rPr>
              <a:t>  </a:t>
            </a:r>
            <a:r>
              <a:rPr lang="en-US" sz="1000" dirty="0" smtClean="0">
                <a:latin typeface="+mj-lt"/>
                <a:cs typeface="MS PGothic" pitchFamily="34" charset="-128"/>
              </a:rPr>
              <a:t>~229 </a:t>
            </a:r>
            <a:r>
              <a:rPr lang="en-US" sz="1000" dirty="0" err="1" smtClean="0">
                <a:latin typeface="+mj-lt"/>
                <a:cs typeface="MS PGothic" pitchFamily="34" charset="-128"/>
              </a:rPr>
              <a:t>mboe</a:t>
            </a:r>
            <a:r>
              <a:rPr lang="en-US" sz="1000" dirty="0" smtClean="0">
                <a:latin typeface="+mj-lt"/>
                <a:cs typeface="MS PGothic" pitchFamily="34" charset="-128"/>
              </a:rPr>
              <a:t>/d in 2011.  Growth</a:t>
            </a:r>
            <a:r>
              <a:rPr lang="en-US" sz="1000" dirty="0" smtClean="0">
                <a:latin typeface="+mj-lt"/>
                <a:ea typeface="ＭＳ Ｐゴシック" pitchFamily="34" charset="-128"/>
                <a:cs typeface="MS PGothic" pitchFamily="34" charset="-128"/>
              </a:rPr>
              <a:t> from a </a:t>
            </a:r>
            <a:r>
              <a:rPr lang="en-US" sz="1000" dirty="0">
                <a:latin typeface="+mj-lt"/>
                <a:ea typeface="ＭＳ Ｐゴシック" pitchFamily="34" charset="-128"/>
                <a:cs typeface="MS PGothic" pitchFamily="34" charset="-128"/>
              </a:rPr>
              <a:t>small portfolio of large-scale assets, most of which face </a:t>
            </a:r>
            <a:r>
              <a:rPr lang="en-US" sz="1000" dirty="0" smtClean="0">
                <a:latin typeface="+mj-lt"/>
                <a:ea typeface="ＭＳ Ｐゴシック" pitchFamily="34" charset="-128"/>
                <a:cs typeface="MS PGothic" pitchFamily="34" charset="-128"/>
              </a:rPr>
              <a:t>above ground challenges.  </a:t>
            </a:r>
            <a:r>
              <a:rPr lang="en-US" sz="1000" dirty="0">
                <a:latin typeface="+mj-lt"/>
                <a:ea typeface="ＭＳ Ｐゴシック" pitchFamily="34" charset="-128"/>
                <a:cs typeface="MS PGothic" pitchFamily="34" charset="-128"/>
              </a:rPr>
              <a:t>Project execution on </a:t>
            </a:r>
            <a:r>
              <a:rPr lang="en-US" sz="1000" dirty="0" smtClean="0">
                <a:latin typeface="+mj-lt"/>
                <a:ea typeface="ＭＳ Ｐゴシック" pitchFamily="34" charset="-128"/>
                <a:cs typeface="MS PGothic" pitchFamily="34" charset="-128"/>
              </a:rPr>
              <a:t>unsanctioned </a:t>
            </a:r>
            <a:r>
              <a:rPr lang="en-US" sz="1000" dirty="0">
                <a:latin typeface="+mj-lt"/>
                <a:ea typeface="ＭＳ Ｐゴシック" pitchFamily="34" charset="-128"/>
                <a:cs typeface="MS PGothic" pitchFamily="34" charset="-128"/>
              </a:rPr>
              <a:t>development queue remains critical.</a:t>
            </a:r>
          </a:p>
          <a:p>
            <a:pPr algn="just" eaLnBrk="0" hangingPunct="0">
              <a:spcBef>
                <a:spcPct val="20000"/>
              </a:spcBef>
              <a:defRPr/>
            </a:pPr>
            <a:endParaRPr lang="en-US" sz="1000" dirty="0">
              <a:latin typeface="+mj-lt"/>
              <a:cs typeface="MS PGothic" pitchFamily="34" charset="-128"/>
            </a:endParaRPr>
          </a:p>
        </p:txBody>
      </p:sp>
      <p:sp>
        <p:nvSpPr>
          <p:cNvPr id="12" name="Text Placeholder 2"/>
          <p:cNvSpPr txBox="1">
            <a:spLocks/>
          </p:cNvSpPr>
          <p:nvPr/>
        </p:nvSpPr>
        <p:spPr>
          <a:xfrm>
            <a:off x="3914775" y="5756275"/>
            <a:ext cx="3992563" cy="549275"/>
          </a:xfrm>
          <a:prstGeom prst="rect">
            <a:avLst/>
          </a:prstGeom>
          <a:solidFill>
            <a:schemeClr val="bg1"/>
          </a:solidFill>
          <a:ln w="19050">
            <a:solidFill>
              <a:schemeClr val="accent1"/>
            </a:solidFill>
          </a:ln>
          <a:effectLst>
            <a:outerShdw blurRad="50800" dist="38100" dir="2700000" algn="tl" rotWithShape="0">
              <a:prstClr val="black">
                <a:alpha val="40000"/>
              </a:prstClr>
            </a:outerShdw>
          </a:effectLst>
        </p:spPr>
        <p:txBody>
          <a:bodyPr/>
          <a:lstStyle/>
          <a:p>
            <a:pPr algn="just" eaLnBrk="0" hangingPunct="0">
              <a:spcBef>
                <a:spcPct val="20000"/>
              </a:spcBef>
              <a:defRPr/>
            </a:pPr>
            <a:r>
              <a:rPr lang="en-US" sz="1000" b="1" dirty="0">
                <a:latin typeface="+mj-lt"/>
                <a:cs typeface="MS PGothic" pitchFamily="34" charset="-128"/>
              </a:rPr>
              <a:t>Sub-Saharan Africa:</a:t>
            </a:r>
            <a:r>
              <a:rPr lang="en-US" sz="1000" dirty="0">
                <a:latin typeface="+mj-lt"/>
                <a:cs typeface="MS PGothic" pitchFamily="34" charset="-128"/>
              </a:rPr>
              <a:t> </a:t>
            </a:r>
            <a:r>
              <a:rPr lang="en-US" sz="1000" dirty="0" smtClean="0">
                <a:latin typeface="+mj-lt"/>
                <a:cs typeface="MS PGothic" pitchFamily="34" charset="-128"/>
              </a:rPr>
              <a:t>~509 </a:t>
            </a:r>
            <a:r>
              <a:rPr lang="en-US" sz="1000" dirty="0" err="1" smtClean="0">
                <a:latin typeface="+mj-lt"/>
                <a:cs typeface="MS PGothic" pitchFamily="34" charset="-128"/>
              </a:rPr>
              <a:t>mboe</a:t>
            </a:r>
            <a:r>
              <a:rPr lang="en-US" sz="1000" dirty="0" smtClean="0">
                <a:latin typeface="+mj-lt"/>
                <a:cs typeface="MS PGothic" pitchFamily="34" charset="-128"/>
              </a:rPr>
              <a:t>/d in 2011.  A </a:t>
            </a:r>
            <a:r>
              <a:rPr lang="en-US" sz="1000" dirty="0" smtClean="0">
                <a:latin typeface="+mj-lt"/>
                <a:ea typeface="ＭＳ Ｐゴシック" pitchFamily="34" charset="-128"/>
                <a:cs typeface="MS PGothic" pitchFamily="34" charset="-128"/>
              </a:rPr>
              <a:t>“</a:t>
            </a:r>
            <a:r>
              <a:rPr lang="en-US" sz="1000" dirty="0">
                <a:latin typeface="+mj-lt"/>
                <a:ea typeface="ＭＳ Ｐゴシック" pitchFamily="34" charset="-128"/>
                <a:cs typeface="MS PGothic" pitchFamily="34" charset="-128"/>
              </a:rPr>
              <a:t>treadmill” operation, with robust new source volumes centered in deepwater Nigeria and Angola </a:t>
            </a:r>
            <a:r>
              <a:rPr lang="en-US" sz="1000" dirty="0" smtClean="0">
                <a:latin typeface="+mj-lt"/>
                <a:ea typeface="ＭＳ Ｐゴシック" pitchFamily="34" charset="-128"/>
                <a:cs typeface="MS PGothic" pitchFamily="34" charset="-128"/>
              </a:rPr>
              <a:t>keeping </a:t>
            </a:r>
            <a:r>
              <a:rPr lang="en-US" sz="1000" dirty="0">
                <a:latin typeface="+mj-lt"/>
                <a:ea typeface="ＭＳ Ｐゴシック" pitchFamily="34" charset="-128"/>
                <a:cs typeface="MS PGothic" pitchFamily="34" charset="-128"/>
              </a:rPr>
              <a:t>pace with field declines.</a:t>
            </a:r>
          </a:p>
          <a:p>
            <a:pPr algn="just" eaLnBrk="0" hangingPunct="0">
              <a:spcBef>
                <a:spcPct val="20000"/>
              </a:spcBef>
              <a:defRPr/>
            </a:pPr>
            <a:endParaRPr lang="en-US" sz="1000" dirty="0">
              <a:latin typeface="+mj-lt"/>
            </a:endParaRPr>
          </a:p>
          <a:p>
            <a:pPr eaLnBrk="0" hangingPunct="0">
              <a:spcBef>
                <a:spcPct val="20000"/>
              </a:spcBef>
              <a:defRPr/>
            </a:pPr>
            <a:endParaRPr lang="en-US" sz="1000" dirty="0">
              <a:latin typeface="+mj-lt"/>
              <a:cs typeface="MS PGothic" pitchFamily="34" charset="-128"/>
            </a:endParaRPr>
          </a:p>
        </p:txBody>
      </p:sp>
      <p:cxnSp>
        <p:nvCxnSpPr>
          <p:cNvPr id="14" name="Straight Connector 13"/>
          <p:cNvCxnSpPr/>
          <p:nvPr/>
        </p:nvCxnSpPr>
        <p:spPr>
          <a:xfrm flipV="1">
            <a:off x="2751138" y="1008063"/>
            <a:ext cx="0" cy="5305425"/>
          </a:xfrm>
          <a:prstGeom prst="line">
            <a:avLst/>
          </a:prstGeom>
          <a:ln w="12700">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bwMode="auto">
          <a:xfrm>
            <a:off x="457200" y="0"/>
            <a:ext cx="8229600" cy="733425"/>
          </a:xfrm>
          <a:noFill/>
          <a:ln>
            <a:miter lim="800000"/>
            <a:headEnd/>
            <a:tailEnd/>
          </a:ln>
        </p:spPr>
        <p:txBody>
          <a:bodyPr vert="horz" wrap="square" lIns="91440" tIns="45720" rIns="91440" bIns="45720" numCol="1" compatLnSpc="1">
            <a:prstTxWarp prst="textNoShape">
              <a:avLst/>
            </a:prstTxWarp>
          </a:bodyPr>
          <a:lstStyle/>
          <a:p>
            <a:pPr eaLnBrk="1" hangingPunct="1"/>
            <a:r>
              <a:rPr lang="en-US" b="1" smtClean="0">
                <a:ea typeface="MS PGothic" pitchFamily="34" charset="-128"/>
              </a:rPr>
              <a:t>ExxonMobil in North America:  Alaska</a:t>
            </a:r>
          </a:p>
        </p:txBody>
      </p:sp>
      <p:pic>
        <p:nvPicPr>
          <p:cNvPr id="23555" name="Picture 3"/>
          <p:cNvPicPr>
            <a:picLocks noChangeAspect="1" noChangeArrowheads="1"/>
          </p:cNvPicPr>
          <p:nvPr/>
        </p:nvPicPr>
        <p:blipFill>
          <a:blip r:embed="rId3"/>
          <a:srcRect r="14880" b="3960"/>
          <a:stretch>
            <a:fillRect/>
          </a:stretch>
        </p:blipFill>
        <p:spPr bwMode="auto">
          <a:xfrm>
            <a:off x="1077913" y="1285875"/>
            <a:ext cx="4838700" cy="3706813"/>
          </a:xfrm>
          <a:prstGeom prst="rect">
            <a:avLst/>
          </a:prstGeom>
          <a:noFill/>
          <a:ln w="9525">
            <a:solidFill>
              <a:schemeClr val="tx1"/>
            </a:solidFill>
            <a:miter lim="800000"/>
            <a:headEnd/>
            <a:tailEnd/>
          </a:ln>
        </p:spPr>
      </p:pic>
      <p:pic>
        <p:nvPicPr>
          <p:cNvPr id="23556" name="Picture 4"/>
          <p:cNvPicPr>
            <a:picLocks noChangeAspect="1" noChangeArrowheads="1"/>
          </p:cNvPicPr>
          <p:nvPr/>
        </p:nvPicPr>
        <p:blipFill>
          <a:blip r:embed="rId4"/>
          <a:srcRect l="7709" t="24548" r="1563" b="17146"/>
          <a:stretch>
            <a:fillRect/>
          </a:stretch>
        </p:blipFill>
        <p:spPr bwMode="auto">
          <a:xfrm>
            <a:off x="2978150" y="3668713"/>
            <a:ext cx="5397500" cy="2354262"/>
          </a:xfrm>
          <a:prstGeom prst="rect">
            <a:avLst/>
          </a:prstGeom>
          <a:noFill/>
          <a:ln w="9525">
            <a:solidFill>
              <a:schemeClr val="tx1"/>
            </a:solidFill>
            <a:miter lim="800000"/>
            <a:headEnd/>
            <a:tailEnd/>
          </a:ln>
        </p:spPr>
      </p:pic>
      <p:sp>
        <p:nvSpPr>
          <p:cNvPr id="23557" name="AutoShape 8"/>
          <p:cNvSpPr>
            <a:spLocks noChangeArrowheads="1"/>
          </p:cNvSpPr>
          <p:nvPr/>
        </p:nvSpPr>
        <p:spPr bwMode="auto">
          <a:xfrm>
            <a:off x="6438900" y="3875088"/>
            <a:ext cx="657225" cy="431800"/>
          </a:xfrm>
          <a:prstGeom prst="wedgeRectCallout">
            <a:avLst>
              <a:gd name="adj1" fmla="val -84968"/>
              <a:gd name="adj2" fmla="val 200926"/>
            </a:avLst>
          </a:prstGeom>
          <a:solidFill>
            <a:schemeClr val="bg1"/>
          </a:solidFill>
          <a:ln w="9525">
            <a:solidFill>
              <a:schemeClr val="tx1"/>
            </a:solidFill>
            <a:miter lim="800000"/>
            <a:headEnd/>
            <a:tailEnd/>
          </a:ln>
        </p:spPr>
        <p:txBody>
          <a:bodyPr lIns="9144" tIns="46800" rIns="9144" bIns="46800" anchor="ctr">
            <a:spAutoFit/>
          </a:bodyPr>
          <a:lstStyle/>
          <a:p>
            <a:pPr algn="ctr"/>
            <a:r>
              <a:rPr lang="en-US" sz="1100" b="1">
                <a:solidFill>
                  <a:srgbClr val="141313"/>
                </a:solidFill>
              </a:rPr>
              <a:t>Greater Prudhoe</a:t>
            </a:r>
            <a:endParaRPr lang="en-US" sz="1100" b="1"/>
          </a:p>
        </p:txBody>
      </p:sp>
      <p:sp>
        <p:nvSpPr>
          <p:cNvPr id="23558" name="AutoShape 8"/>
          <p:cNvSpPr>
            <a:spLocks noChangeArrowheads="1"/>
          </p:cNvSpPr>
          <p:nvPr/>
        </p:nvSpPr>
        <p:spPr bwMode="auto">
          <a:xfrm>
            <a:off x="7615238" y="4551363"/>
            <a:ext cx="922337" cy="263525"/>
          </a:xfrm>
          <a:prstGeom prst="wedgeRectCallout">
            <a:avLst>
              <a:gd name="adj1" fmla="val 9639"/>
              <a:gd name="adj2" fmla="val 222435"/>
            </a:avLst>
          </a:prstGeom>
          <a:solidFill>
            <a:schemeClr val="bg1"/>
          </a:solidFill>
          <a:ln w="9525">
            <a:solidFill>
              <a:schemeClr val="tx1"/>
            </a:solidFill>
            <a:miter lim="800000"/>
            <a:headEnd/>
            <a:tailEnd/>
          </a:ln>
        </p:spPr>
        <p:txBody>
          <a:bodyPr lIns="9144" tIns="46800" rIns="9144" bIns="46800" anchor="ctr">
            <a:spAutoFit/>
          </a:bodyPr>
          <a:lstStyle/>
          <a:p>
            <a:pPr algn="ctr"/>
            <a:r>
              <a:rPr lang="en-US" sz="1100" b="1"/>
              <a:t>Point Thomson</a:t>
            </a:r>
          </a:p>
        </p:txBody>
      </p:sp>
      <p:sp>
        <p:nvSpPr>
          <p:cNvPr id="23559" name="Rectangle 5"/>
          <p:cNvSpPr>
            <a:spLocks noChangeArrowheads="1"/>
          </p:cNvSpPr>
          <p:nvPr/>
        </p:nvSpPr>
        <p:spPr bwMode="auto">
          <a:xfrm>
            <a:off x="3487738" y="2246313"/>
            <a:ext cx="690562" cy="377825"/>
          </a:xfrm>
          <a:prstGeom prst="rect">
            <a:avLst/>
          </a:prstGeom>
          <a:noFill/>
          <a:ln w="9525" algn="ctr">
            <a:solidFill>
              <a:schemeClr val="tx1"/>
            </a:solidFill>
            <a:round/>
            <a:headEnd/>
            <a:tailEnd/>
          </a:ln>
        </p:spPr>
        <p:txBody>
          <a:bodyPr lIns="90000" tIns="46800" rIns="90000" bIns="46800" anchor="ctr"/>
          <a:lstStyle/>
          <a:p>
            <a:endParaRPr lang="en-US"/>
          </a:p>
        </p:txBody>
      </p:sp>
      <p:cxnSp>
        <p:nvCxnSpPr>
          <p:cNvPr id="23560" name="Straight Connector 7"/>
          <p:cNvCxnSpPr>
            <a:cxnSpLocks noChangeShapeType="1"/>
          </p:cNvCxnSpPr>
          <p:nvPr/>
        </p:nvCxnSpPr>
        <p:spPr bwMode="auto">
          <a:xfrm rot="5400000" flipH="1" flipV="1">
            <a:off x="2705894" y="2885281"/>
            <a:ext cx="1038225" cy="506413"/>
          </a:xfrm>
          <a:prstGeom prst="line">
            <a:avLst/>
          </a:prstGeom>
          <a:noFill/>
          <a:ln w="9525" algn="ctr">
            <a:solidFill>
              <a:srgbClr val="4D4D4D"/>
            </a:solidFill>
            <a:round/>
            <a:headEnd/>
            <a:tailEnd/>
          </a:ln>
        </p:spPr>
      </p:cxnSp>
      <p:cxnSp>
        <p:nvCxnSpPr>
          <p:cNvPr id="23561" name="Straight Connector 9"/>
          <p:cNvCxnSpPr>
            <a:cxnSpLocks noChangeShapeType="1"/>
          </p:cNvCxnSpPr>
          <p:nvPr/>
        </p:nvCxnSpPr>
        <p:spPr bwMode="auto">
          <a:xfrm rot="10800000">
            <a:off x="4187825" y="2627313"/>
            <a:ext cx="4197350" cy="1039812"/>
          </a:xfrm>
          <a:prstGeom prst="line">
            <a:avLst/>
          </a:prstGeom>
          <a:noFill/>
          <a:ln w="9525" algn="ctr">
            <a:solidFill>
              <a:srgbClr val="4D4D4D"/>
            </a:solidFill>
            <a:round/>
            <a:headEnd/>
            <a:tailEnd/>
          </a:ln>
        </p:spPr>
      </p:cxnSp>
      <p:sp>
        <p:nvSpPr>
          <p:cNvPr id="23562" name="AutoShape 8"/>
          <p:cNvSpPr>
            <a:spLocks noChangeArrowheads="1"/>
          </p:cNvSpPr>
          <p:nvPr/>
        </p:nvSpPr>
        <p:spPr bwMode="auto">
          <a:xfrm>
            <a:off x="3678238" y="3709988"/>
            <a:ext cx="657225" cy="431800"/>
          </a:xfrm>
          <a:prstGeom prst="wedgeRectCallout">
            <a:avLst>
              <a:gd name="adj1" fmla="val 113324"/>
              <a:gd name="adj2" fmla="val 58162"/>
            </a:avLst>
          </a:prstGeom>
          <a:solidFill>
            <a:schemeClr val="bg1"/>
          </a:solidFill>
          <a:ln w="9525">
            <a:solidFill>
              <a:schemeClr val="tx1"/>
            </a:solidFill>
            <a:miter lim="800000"/>
            <a:headEnd/>
            <a:tailEnd/>
          </a:ln>
        </p:spPr>
        <p:txBody>
          <a:bodyPr lIns="9144" tIns="46800" rIns="9144" bIns="46800" anchor="ctr">
            <a:spAutoFit/>
          </a:bodyPr>
          <a:lstStyle/>
          <a:p>
            <a:pPr algn="ctr"/>
            <a:r>
              <a:rPr lang="en-US" sz="1100" b="1">
                <a:solidFill>
                  <a:srgbClr val="141313"/>
                </a:solidFill>
              </a:rPr>
              <a:t>Greater Kuparuk </a:t>
            </a:r>
            <a:endParaRPr lang="en-US" sz="1100" b="1"/>
          </a:p>
        </p:txBody>
      </p:sp>
      <p:sp>
        <p:nvSpPr>
          <p:cNvPr id="26" name="Oval 25"/>
          <p:cNvSpPr/>
          <p:nvPr/>
        </p:nvSpPr>
        <p:spPr>
          <a:xfrm>
            <a:off x="4297363" y="3854450"/>
            <a:ext cx="777875" cy="1724025"/>
          </a:xfrm>
          <a:prstGeom prst="ellipse">
            <a:avLst/>
          </a:prstGeom>
          <a:noFill/>
          <a:ln>
            <a:solidFill>
              <a:srgbClr val="000000"/>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8" name="Oval 27"/>
          <p:cNvSpPr/>
          <p:nvPr/>
        </p:nvSpPr>
        <p:spPr>
          <a:xfrm rot="5552678">
            <a:off x="5458619" y="4250532"/>
            <a:ext cx="733425" cy="1665287"/>
          </a:xfrm>
          <a:prstGeom prst="ellipse">
            <a:avLst/>
          </a:prstGeom>
          <a:noFill/>
          <a:ln>
            <a:solidFill>
              <a:srgbClr val="000000"/>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3565" name="AutoShape 8"/>
          <p:cNvSpPr>
            <a:spLocks noChangeArrowheads="1"/>
          </p:cNvSpPr>
          <p:nvPr/>
        </p:nvSpPr>
        <p:spPr bwMode="auto">
          <a:xfrm>
            <a:off x="5729288" y="3573463"/>
            <a:ext cx="657225" cy="601662"/>
          </a:xfrm>
          <a:prstGeom prst="wedgeRectCallout">
            <a:avLst>
              <a:gd name="adj1" fmla="val -29819"/>
              <a:gd name="adj2" fmla="val 116426"/>
            </a:avLst>
          </a:prstGeom>
          <a:solidFill>
            <a:schemeClr val="bg1"/>
          </a:solidFill>
          <a:ln w="9525">
            <a:solidFill>
              <a:schemeClr val="tx1"/>
            </a:solidFill>
            <a:miter lim="800000"/>
            <a:headEnd/>
            <a:tailEnd/>
          </a:ln>
        </p:spPr>
        <p:txBody>
          <a:bodyPr lIns="9144" tIns="46800" rIns="9144" bIns="46800" anchor="ctr">
            <a:spAutoFit/>
          </a:bodyPr>
          <a:lstStyle/>
          <a:p>
            <a:pPr algn="ctr"/>
            <a:r>
              <a:rPr lang="en-US" sz="1100" b="1">
                <a:solidFill>
                  <a:srgbClr val="141313"/>
                </a:solidFill>
              </a:rPr>
              <a:t>Greater Point McIntyre</a:t>
            </a:r>
            <a:endParaRPr lang="en-US" sz="1100" b="1"/>
          </a:p>
        </p:txBody>
      </p:sp>
      <p:grpSp>
        <p:nvGrpSpPr>
          <p:cNvPr id="2" name="Group 32"/>
          <p:cNvGrpSpPr>
            <a:grpSpLocks/>
          </p:cNvGrpSpPr>
          <p:nvPr/>
        </p:nvGrpSpPr>
        <p:grpSpPr bwMode="auto">
          <a:xfrm>
            <a:off x="4452938" y="1377950"/>
            <a:ext cx="1347787" cy="530225"/>
            <a:chOff x="6745288" y="1401763"/>
            <a:chExt cx="1348829" cy="531575"/>
          </a:xfrm>
        </p:grpSpPr>
        <p:sp>
          <p:nvSpPr>
            <p:cNvPr id="23569" name="Rectangle 12"/>
            <p:cNvSpPr>
              <a:spLocks noChangeArrowheads="1"/>
            </p:cNvSpPr>
            <p:nvPr/>
          </p:nvSpPr>
          <p:spPr bwMode="auto">
            <a:xfrm>
              <a:off x="6745288" y="1401763"/>
              <a:ext cx="1348344" cy="511402"/>
            </a:xfrm>
            <a:prstGeom prst="rect">
              <a:avLst/>
            </a:prstGeom>
            <a:solidFill>
              <a:schemeClr val="bg1"/>
            </a:solidFill>
            <a:ln w="9525" algn="ctr">
              <a:solidFill>
                <a:srgbClr val="4D4D4D"/>
              </a:solidFill>
              <a:round/>
              <a:headEnd/>
              <a:tailEnd/>
            </a:ln>
          </p:spPr>
          <p:txBody>
            <a:bodyPr lIns="90000" tIns="46800" rIns="90000" bIns="46800"/>
            <a:lstStyle/>
            <a:p>
              <a:r>
                <a:rPr lang="en-US" sz="900" b="1"/>
                <a:t>ExxonMobil’s Interests</a:t>
              </a:r>
            </a:p>
          </p:txBody>
        </p:sp>
        <p:sp>
          <p:nvSpPr>
            <p:cNvPr id="23570" name="Rectangle 171"/>
            <p:cNvSpPr>
              <a:spLocks noChangeArrowheads="1"/>
            </p:cNvSpPr>
            <p:nvPr/>
          </p:nvSpPr>
          <p:spPr bwMode="auto">
            <a:xfrm>
              <a:off x="6874409" y="1612186"/>
              <a:ext cx="97141" cy="99549"/>
            </a:xfrm>
            <a:prstGeom prst="rect">
              <a:avLst/>
            </a:prstGeom>
            <a:solidFill>
              <a:srgbClr val="660066"/>
            </a:solidFill>
            <a:ln w="9525" algn="ctr">
              <a:solidFill>
                <a:srgbClr val="4D4D4D"/>
              </a:solidFill>
              <a:round/>
              <a:headEnd/>
              <a:tailEnd/>
            </a:ln>
          </p:spPr>
          <p:txBody>
            <a:bodyPr lIns="90000" tIns="46800" rIns="90000" bIns="46800" anchor="ctr"/>
            <a:lstStyle/>
            <a:p>
              <a:endParaRPr lang="en-US"/>
            </a:p>
          </p:txBody>
        </p:sp>
        <p:sp>
          <p:nvSpPr>
            <p:cNvPr id="23571" name="Rectangle 172"/>
            <p:cNvSpPr>
              <a:spLocks noChangeArrowheads="1"/>
            </p:cNvSpPr>
            <p:nvPr/>
          </p:nvSpPr>
          <p:spPr bwMode="auto">
            <a:xfrm>
              <a:off x="6874410" y="1772041"/>
              <a:ext cx="97141" cy="99549"/>
            </a:xfrm>
            <a:prstGeom prst="rect">
              <a:avLst/>
            </a:prstGeom>
            <a:solidFill>
              <a:srgbClr val="0000FF"/>
            </a:solidFill>
            <a:ln w="9525" algn="ctr">
              <a:solidFill>
                <a:srgbClr val="4D4D4D"/>
              </a:solidFill>
              <a:round/>
              <a:headEnd/>
              <a:tailEnd/>
            </a:ln>
          </p:spPr>
          <p:txBody>
            <a:bodyPr lIns="90000" tIns="46800" rIns="90000" bIns="46800" anchor="ctr"/>
            <a:lstStyle/>
            <a:p>
              <a:endParaRPr lang="en-US"/>
            </a:p>
          </p:txBody>
        </p:sp>
        <p:sp>
          <p:nvSpPr>
            <p:cNvPr id="23572" name="TextBox 173"/>
            <p:cNvSpPr txBox="1">
              <a:spLocks noChangeArrowheads="1"/>
            </p:cNvSpPr>
            <p:nvPr/>
          </p:nvSpPr>
          <p:spPr bwMode="auto">
            <a:xfrm>
              <a:off x="6919913" y="1555751"/>
              <a:ext cx="1174204" cy="377587"/>
            </a:xfrm>
            <a:prstGeom prst="rect">
              <a:avLst/>
            </a:prstGeom>
            <a:noFill/>
            <a:ln w="9525">
              <a:noFill/>
              <a:miter lim="800000"/>
              <a:headEnd/>
              <a:tailEnd/>
            </a:ln>
          </p:spPr>
          <p:txBody>
            <a:bodyPr wrap="none">
              <a:spAutoFit/>
            </a:bodyPr>
            <a:lstStyle/>
            <a:p>
              <a:pPr>
                <a:spcBef>
                  <a:spcPts val="300"/>
                </a:spcBef>
              </a:pPr>
              <a:r>
                <a:rPr lang="en-US" sz="800"/>
                <a:t>ExxonMobil Operated</a:t>
              </a:r>
            </a:p>
            <a:p>
              <a:pPr>
                <a:spcBef>
                  <a:spcPts val="300"/>
                </a:spcBef>
              </a:pPr>
              <a:r>
                <a:rPr lang="en-US" sz="800"/>
                <a:t>ExxonMobil Non-Operated</a:t>
              </a:r>
            </a:p>
          </p:txBody>
        </p:sp>
      </p:grpSp>
      <p:sp>
        <p:nvSpPr>
          <p:cNvPr id="23567" name="TextBox 22"/>
          <p:cNvSpPr txBox="1">
            <a:spLocks noChangeArrowheads="1"/>
          </p:cNvSpPr>
          <p:nvPr/>
        </p:nvSpPr>
        <p:spPr bwMode="auto">
          <a:xfrm>
            <a:off x="2125663" y="2987675"/>
            <a:ext cx="592137" cy="277813"/>
          </a:xfrm>
          <a:prstGeom prst="rect">
            <a:avLst/>
          </a:prstGeom>
          <a:noFill/>
          <a:ln w="9525">
            <a:noFill/>
            <a:miter lim="800000"/>
            <a:headEnd/>
            <a:tailEnd/>
          </a:ln>
        </p:spPr>
        <p:txBody>
          <a:bodyPr wrap="none">
            <a:spAutoFit/>
          </a:bodyPr>
          <a:lstStyle/>
          <a:p>
            <a:pPr algn="ctr"/>
            <a:r>
              <a:rPr lang="en-US" sz="1200" b="1"/>
              <a:t>Alaska</a:t>
            </a:r>
          </a:p>
        </p:txBody>
      </p:sp>
      <p:sp>
        <p:nvSpPr>
          <p:cNvPr id="23568" name="TextBox 19"/>
          <p:cNvSpPr txBox="1">
            <a:spLocks noChangeArrowheads="1"/>
          </p:cNvSpPr>
          <p:nvPr/>
        </p:nvSpPr>
        <p:spPr bwMode="auto">
          <a:xfrm>
            <a:off x="1028700" y="4992688"/>
            <a:ext cx="1689100" cy="276225"/>
          </a:xfrm>
          <a:prstGeom prst="rect">
            <a:avLst/>
          </a:prstGeom>
          <a:noFill/>
          <a:ln w="9525">
            <a:noFill/>
            <a:miter lim="800000"/>
            <a:headEnd/>
            <a:tailEnd/>
          </a:ln>
        </p:spPr>
        <p:txBody>
          <a:bodyPr wrap="none">
            <a:spAutoFit/>
          </a:bodyPr>
          <a:lstStyle/>
          <a:p>
            <a:r>
              <a:rPr lang="en-US" sz="1200">
                <a:solidFill>
                  <a:srgbClr val="000000"/>
                </a:solidFill>
              </a:rPr>
              <a:t>Created using Petroview®</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033463"/>
          <a:ext cx="8229600" cy="2225675"/>
        </p:xfrm>
        <a:graphic>
          <a:graphicData uri="http://schemas.openxmlformats.org/drawingml/2006/table">
            <a:tbl>
              <a:tblPr/>
              <a:tblGrid>
                <a:gridCol w="1148106"/>
                <a:gridCol w="4128744"/>
                <a:gridCol w="2952750"/>
              </a:tblGrid>
              <a:tr h="45733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ea typeface="ＭＳ Ｐゴシック" charset="0"/>
                          <a:cs typeface="ＭＳ Ｐゴシック" charset="0"/>
                        </a:rPr>
                        <a:t>Alaska Designation</a:t>
                      </a:r>
                      <a:endParaRPr kumimoji="0" lang="en-US" sz="1200" b="1" i="0" u="none" strike="noStrike" cap="none" normalizeH="0" baseline="0" dirty="0">
                        <a:ln>
                          <a:noFill/>
                        </a:ln>
                        <a:solidFill>
                          <a:srgbClr val="FFFFFF"/>
                        </a:solidFill>
                        <a:effectLst/>
                        <a:latin typeface="Arial" charset="0"/>
                        <a:ea typeface="ＭＳ Ｐゴシック" charset="0"/>
                        <a:cs typeface="ＭＳ Ｐゴシック" charset="0"/>
                      </a:endParaRPr>
                    </a:p>
                  </a:txBody>
                  <a:tcPr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08D0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Arial" charset="0"/>
                          <a:ea typeface="ＭＳ Ｐゴシック" charset="0"/>
                          <a:cs typeface="ＭＳ Ｐゴシック" charset="0"/>
                        </a:rPr>
                        <a:t>Activity</a:t>
                      </a:r>
                    </a:p>
                  </a:txBody>
                  <a:tcPr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08D0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Arial" charset="0"/>
                          <a:ea typeface="ＭＳ Ｐゴシック" charset="0"/>
                          <a:cs typeface="ＭＳ Ｐゴシック" charset="0"/>
                        </a:rPr>
                        <a:t>PFC Energy Assessment</a:t>
                      </a:r>
                    </a:p>
                  </a:txBody>
                  <a:tcPr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08D0B"/>
                    </a:solidFill>
                  </a:tcPr>
                </a:tc>
              </a:tr>
              <a:tr h="176834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141313"/>
                          </a:solidFill>
                          <a:effectLst/>
                          <a:latin typeface="Arial" charset="0"/>
                          <a:ea typeface="ＭＳ Ｐゴシック" charset="0"/>
                          <a:cs typeface="ＭＳ Ｐゴシック" charset="0"/>
                        </a:rPr>
                        <a:t>Harvest Area</a:t>
                      </a:r>
                      <a:endParaRPr kumimoji="0" lang="en-US" sz="11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BCC"/>
                    </a:solidFill>
                  </a:tcPr>
                </a:tc>
                <a:tc>
                  <a:txBody>
                    <a:bodyPr/>
                    <a:lstStyle/>
                    <a:p>
                      <a:pPr marL="115888" marR="0" lvl="0" indent="-115888" algn="just" defTabSz="914400" rtl="0" eaLnBrk="1" fontAlgn="base" latinLnBrk="0" hangingPunct="1">
                        <a:lnSpc>
                          <a:spcPct val="100000"/>
                        </a:lnSpc>
                        <a:spcBef>
                          <a:spcPct val="0"/>
                        </a:spcBef>
                        <a:spcAft>
                          <a:spcPct val="0"/>
                        </a:spcAft>
                        <a:buClrTx/>
                        <a:buSzTx/>
                        <a:buFont typeface="Arial" charset="0"/>
                        <a:buChar char="•"/>
                        <a:tabLst/>
                      </a:pPr>
                      <a:r>
                        <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rPr>
                        <a:t>In Alaska, ExxonMobil holds interests in the </a:t>
                      </a:r>
                      <a:r>
                        <a:rPr kumimoji="0" lang="en-US" sz="1100" b="1" i="0" u="none" strike="noStrike" cap="none" normalizeH="0" baseline="0" dirty="0">
                          <a:ln>
                            <a:noFill/>
                          </a:ln>
                          <a:solidFill>
                            <a:schemeClr val="tx1"/>
                          </a:solidFill>
                          <a:effectLst/>
                          <a:latin typeface="Arial" charset="0"/>
                          <a:ea typeface="ＭＳ Ｐゴシック" charset="0"/>
                          <a:cs typeface="ＭＳ Ｐゴシック" charset="0"/>
                        </a:rPr>
                        <a:t>Greater Prudhoe</a:t>
                      </a:r>
                      <a:r>
                        <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rPr>
                        <a:t>, </a:t>
                      </a:r>
                      <a:r>
                        <a:rPr kumimoji="0" lang="en-US" sz="1100" b="1" i="0" u="none" strike="noStrike" cap="none" normalizeH="0" baseline="0" dirty="0">
                          <a:ln>
                            <a:noFill/>
                          </a:ln>
                          <a:solidFill>
                            <a:schemeClr val="tx1"/>
                          </a:solidFill>
                          <a:effectLst/>
                          <a:latin typeface="Arial" charset="0"/>
                          <a:ea typeface="ＭＳ Ｐゴシック" charset="0"/>
                          <a:cs typeface="ＭＳ Ｐゴシック" charset="0"/>
                        </a:rPr>
                        <a:t>Greater Point McIntyre</a:t>
                      </a:r>
                      <a:r>
                        <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rPr>
                        <a:t>, and </a:t>
                      </a:r>
                      <a:r>
                        <a:rPr kumimoji="0" lang="en-US" sz="1100" b="1" i="0" u="none" strike="noStrike" cap="none" normalizeH="0" baseline="0" dirty="0">
                          <a:ln>
                            <a:noFill/>
                          </a:ln>
                          <a:solidFill>
                            <a:schemeClr val="tx1"/>
                          </a:solidFill>
                          <a:effectLst/>
                          <a:latin typeface="Arial" charset="0"/>
                          <a:ea typeface="ＭＳ Ｐゴシック" charset="0"/>
                          <a:cs typeface="ＭＳ Ｐゴシック" charset="0"/>
                        </a:rPr>
                        <a:t>Greater </a:t>
                      </a:r>
                      <a:r>
                        <a:rPr kumimoji="0" lang="en-US" sz="1100" b="1" i="0" u="none" strike="noStrike" cap="none" normalizeH="0" baseline="0" dirty="0" err="1">
                          <a:ln>
                            <a:noFill/>
                          </a:ln>
                          <a:solidFill>
                            <a:schemeClr val="tx1"/>
                          </a:solidFill>
                          <a:effectLst/>
                          <a:latin typeface="Arial" charset="0"/>
                          <a:ea typeface="ＭＳ Ｐゴシック" charset="0"/>
                          <a:cs typeface="ＭＳ Ｐゴシック" charset="0"/>
                        </a:rPr>
                        <a:t>Kuparuk</a:t>
                      </a:r>
                      <a:r>
                        <a:rPr kumimoji="0" lang="en-US" sz="1100" b="1" i="0" u="none" strike="noStrike" cap="none" normalizeH="0" baseline="0" dirty="0">
                          <a:ln>
                            <a:noFill/>
                          </a:ln>
                          <a:solidFill>
                            <a:schemeClr val="tx1"/>
                          </a:solidFill>
                          <a:effectLst/>
                          <a:latin typeface="Arial" charset="0"/>
                          <a:ea typeface="ＭＳ Ｐゴシック" charset="0"/>
                          <a:cs typeface="ＭＳ Ｐゴシック" charset="0"/>
                        </a:rPr>
                        <a:t> </a:t>
                      </a:r>
                      <a:r>
                        <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rPr>
                        <a:t>areas.  The company is one of the largest North Slope producers, although production from the region is declining; 2010 net production averaged </a:t>
                      </a:r>
                      <a:r>
                        <a:rPr kumimoji="0" lang="en-US" sz="1100" b="0" i="0" u="none" strike="noStrike" cap="none" normalizeH="0" baseline="0" dirty="0" smtClean="0">
                          <a:ln>
                            <a:noFill/>
                          </a:ln>
                          <a:solidFill>
                            <a:schemeClr val="tx1"/>
                          </a:solidFill>
                          <a:effectLst/>
                          <a:latin typeface="Arial" charset="0"/>
                          <a:ea typeface="ＭＳ Ｐゴシック" charset="0"/>
                          <a:cs typeface="ＭＳ Ｐゴシック" charset="0"/>
                        </a:rPr>
                        <a:t>114 </a:t>
                      </a:r>
                      <a:r>
                        <a:rPr kumimoji="0" lang="en-US" sz="1100" b="0" i="0" u="none" strike="noStrike" cap="none" normalizeH="0" baseline="0" dirty="0" err="1">
                          <a:ln>
                            <a:noFill/>
                          </a:ln>
                          <a:solidFill>
                            <a:schemeClr val="tx1"/>
                          </a:solidFill>
                          <a:effectLst/>
                          <a:latin typeface="Arial" charset="0"/>
                          <a:ea typeface="ＭＳ Ｐゴシック" charset="0"/>
                          <a:cs typeface="ＭＳ Ｐゴシック" charset="0"/>
                        </a:rPr>
                        <a:t>mb</a:t>
                      </a:r>
                      <a:r>
                        <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rPr>
                        <a:t>/d of liquids. </a:t>
                      </a:r>
                    </a:p>
                    <a:p>
                      <a:pPr marL="115888" marR="0" lvl="0" indent="-115888" algn="just" defTabSz="914400" rtl="0" eaLnBrk="1" fontAlgn="base" latinLnBrk="0" hangingPunct="1">
                        <a:lnSpc>
                          <a:spcPct val="100000"/>
                        </a:lnSpc>
                        <a:spcBef>
                          <a:spcPct val="0"/>
                        </a:spcBef>
                        <a:spcAft>
                          <a:spcPct val="0"/>
                        </a:spcAft>
                        <a:buClrTx/>
                        <a:buSzTx/>
                        <a:buFont typeface="Arial" charset="0"/>
                        <a:buChar char="•"/>
                        <a:tabLst/>
                      </a:pPr>
                      <a:r>
                        <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rPr>
                        <a:t>Development activities continued at </a:t>
                      </a:r>
                      <a:r>
                        <a:rPr kumimoji="0" lang="en-US" sz="1100" b="1" i="0" u="none" strike="noStrike" cap="none" normalizeH="0" baseline="0" dirty="0">
                          <a:ln>
                            <a:noFill/>
                          </a:ln>
                          <a:solidFill>
                            <a:schemeClr val="tx1"/>
                          </a:solidFill>
                          <a:effectLst/>
                          <a:latin typeface="Arial" charset="0"/>
                          <a:ea typeface="ＭＳ Ｐゴシック" charset="0"/>
                          <a:cs typeface="ＭＳ Ｐゴシック" charset="0"/>
                        </a:rPr>
                        <a:t>Point Thomson </a:t>
                      </a:r>
                      <a:r>
                        <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rPr>
                        <a:t>in 2010 (35% </a:t>
                      </a:r>
                      <a:r>
                        <a:rPr kumimoji="0" lang="en-US" sz="1100" b="0" i="0" u="none" strike="noStrike" cap="none" normalizeH="0" baseline="0" dirty="0" err="1">
                          <a:ln>
                            <a:noFill/>
                          </a:ln>
                          <a:solidFill>
                            <a:schemeClr val="tx1"/>
                          </a:solidFill>
                          <a:effectLst/>
                          <a:latin typeface="Arial" charset="0"/>
                          <a:ea typeface="ＭＳ Ｐゴシック" charset="0"/>
                          <a:cs typeface="ＭＳ Ｐゴシック" charset="0"/>
                        </a:rPr>
                        <a:t>w.i</a:t>
                      </a:r>
                      <a:r>
                        <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rPr>
                        <a:t>., operated), and first production of gas liquids is anticipated in </a:t>
                      </a:r>
                      <a:r>
                        <a:rPr kumimoji="0" lang="en-US" sz="1100" b="0" i="0" u="none" strike="noStrike" cap="none" normalizeH="0" baseline="0" dirty="0" smtClean="0">
                          <a:ln>
                            <a:noFill/>
                          </a:ln>
                          <a:solidFill>
                            <a:schemeClr val="tx1"/>
                          </a:solidFill>
                          <a:effectLst/>
                          <a:latin typeface="Arial" charset="0"/>
                          <a:ea typeface="ＭＳ Ｐゴシック" charset="0"/>
                          <a:cs typeface="ＭＳ Ｐゴシック" charset="0"/>
                        </a:rPr>
                        <a:t>2015-2016. Longer-term </a:t>
                      </a:r>
                      <a:r>
                        <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rPr>
                        <a:t>potential lies in commercialization of the gas reserves, which is dependent on building a gas </a:t>
                      </a:r>
                      <a:r>
                        <a:rPr kumimoji="0" lang="en-US" sz="1100" b="0" i="0" u="none" strike="noStrike" cap="none" normalizeH="0" baseline="0" dirty="0" smtClean="0">
                          <a:ln>
                            <a:noFill/>
                          </a:ln>
                          <a:solidFill>
                            <a:schemeClr val="tx1"/>
                          </a:solidFill>
                          <a:effectLst/>
                          <a:latin typeface="Arial" charset="0"/>
                          <a:ea typeface="ＭＳ Ｐゴシック" charset="0"/>
                          <a:cs typeface="ＭＳ Ｐゴシック" charset="0"/>
                        </a:rPr>
                        <a:t>pipeline and accessing export markets.</a:t>
                      </a:r>
                      <a:r>
                        <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rPr>
                        <a:t>  </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BCC"/>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Arial" charset="0"/>
                          <a:ea typeface="ＭＳ Ｐゴシック" charset="0"/>
                          <a:cs typeface="ＭＳ Ｐゴシック" charset="0"/>
                        </a:rPr>
                        <a:t>Material harvest position.  As the largest holder of discovered gas resources on the North Slope and a co-operator of the Prudhoe Bay Western Region development, ExxonMobil holds a leading position in Alaska.  </a:t>
                      </a:r>
                      <a:r>
                        <a:rPr kumimoji="0" lang="en-US" sz="1100" b="1" i="0" u="none" strike="noStrike" cap="none" normalizeH="0" baseline="0" dirty="0" smtClean="0">
                          <a:ln>
                            <a:noFill/>
                          </a:ln>
                          <a:solidFill>
                            <a:schemeClr val="tx1"/>
                          </a:solidFill>
                          <a:effectLst/>
                          <a:latin typeface="Arial" charset="0"/>
                          <a:ea typeface="ＭＳ Ｐゴシック" charset="0"/>
                          <a:cs typeface="ＭＳ Ｐゴシック" charset="0"/>
                        </a:rPr>
                        <a:t> Maintaining and growing upstream investment increasingly hinges on a gas commercialization/export scheme.</a:t>
                      </a:r>
                      <a:endParaRPr kumimoji="0" lang="en-US" sz="1100" b="1"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BCC"/>
                    </a:solidFill>
                  </a:tcPr>
                </a:tc>
              </a:tr>
            </a:tbl>
          </a:graphicData>
        </a:graphic>
      </p:graphicFrame>
      <p:sp>
        <p:nvSpPr>
          <p:cNvPr id="108560" name="Title 2"/>
          <p:cNvSpPr>
            <a:spLocks noGrp="1"/>
          </p:cNvSpPr>
          <p:nvPr>
            <p:ph type="title"/>
          </p:nvPr>
        </p:nvSpPr>
        <p:spPr bwMode="auto">
          <a:xfrm>
            <a:off x="457200" y="0"/>
            <a:ext cx="8229600" cy="733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US" smtClean="0">
                <a:ea typeface="ＭＳ Ｐゴシック"/>
              </a:rPr>
              <a:t>ExxonMobil </a:t>
            </a:r>
            <a:r>
              <a:rPr lang="en-US" b="1" smtClean="0">
                <a:ea typeface="ＭＳ Ｐゴシック"/>
              </a:rPr>
              <a:t>Alaska Activity &amp; PFC Energy Assessment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457200" y="0"/>
            <a:ext cx="8229600" cy="733425"/>
          </a:xfrm>
          <a:noFill/>
          <a:ln>
            <a:miter lim="800000"/>
            <a:headEnd/>
            <a:tailEnd/>
          </a:ln>
        </p:spPr>
        <p:txBody>
          <a:bodyPr vert="horz" wrap="square" lIns="91440" tIns="45720" rIns="91440" bIns="45720" numCol="1" compatLnSpc="1">
            <a:prstTxWarp prst="textNoShape">
              <a:avLst/>
            </a:prstTxWarp>
          </a:bodyPr>
          <a:lstStyle/>
          <a:p>
            <a:r>
              <a:rPr lang="en-CA" smtClean="0"/>
              <a:t>Strategy, Planning and Positioning</a:t>
            </a:r>
          </a:p>
        </p:txBody>
      </p:sp>
      <p:sp>
        <p:nvSpPr>
          <p:cNvPr id="27651" name="Moon 2"/>
          <p:cNvSpPr>
            <a:spLocks noChangeArrowheads="1"/>
          </p:cNvSpPr>
          <p:nvPr/>
        </p:nvSpPr>
        <p:spPr bwMode="auto">
          <a:xfrm rot="5400000">
            <a:off x="3351213" y="-2092325"/>
            <a:ext cx="642938" cy="6611937"/>
          </a:xfrm>
          <a:prstGeom prst="moon">
            <a:avLst>
              <a:gd name="adj" fmla="val 50000"/>
            </a:avLst>
          </a:prstGeom>
          <a:solidFill>
            <a:srgbClr val="99CCFF"/>
          </a:solidFill>
          <a:ln w="9525" algn="ctr">
            <a:solidFill>
              <a:srgbClr val="4D4D4D"/>
            </a:solidFill>
            <a:round/>
            <a:headEnd/>
            <a:tailEnd/>
          </a:ln>
          <a:scene3d>
            <a:camera prst="orthographicFront"/>
            <a:lightRig rig="threePt" dir="t"/>
          </a:scene3d>
          <a:sp3d>
            <a:bevelT/>
          </a:sp3d>
        </p:spPr>
        <p:txBody>
          <a:bodyPr lIns="90000" tIns="46800" rIns="90000" bIns="46800" anchor="ctr"/>
          <a:lstStyle/>
          <a:p>
            <a:pPr defTabSz="914400">
              <a:defRPr/>
            </a:pPr>
            <a:endParaRPr lang="en-CA" sz="1800">
              <a:solidFill>
                <a:srgbClr val="003399"/>
              </a:solidFill>
              <a:latin typeface="Arial" charset="0"/>
              <a:ea typeface="ＭＳ Ｐゴシック" pitchFamily="34" charset="-128"/>
              <a:cs typeface="Arial" charset="0"/>
            </a:endParaRPr>
          </a:p>
        </p:txBody>
      </p:sp>
      <p:sp>
        <p:nvSpPr>
          <p:cNvPr id="17414" name="TextBox 3"/>
          <p:cNvSpPr txBox="1">
            <a:spLocks noChangeArrowheads="1"/>
          </p:cNvSpPr>
          <p:nvPr/>
        </p:nvSpPr>
        <p:spPr bwMode="auto">
          <a:xfrm>
            <a:off x="2278063" y="949325"/>
            <a:ext cx="3251200" cy="276225"/>
          </a:xfrm>
          <a:prstGeom prst="rect">
            <a:avLst/>
          </a:prstGeom>
          <a:noFill/>
          <a:ln w="9525">
            <a:noFill/>
            <a:miter lim="800000"/>
            <a:headEnd/>
            <a:tailEnd/>
          </a:ln>
        </p:spPr>
        <p:txBody>
          <a:bodyPr>
            <a:spAutoFit/>
          </a:bodyPr>
          <a:lstStyle/>
          <a:p>
            <a:r>
              <a:rPr lang="en-CA" sz="1200" b="1">
                <a:solidFill>
                  <a:srgbClr val="000000"/>
                </a:solidFill>
              </a:rPr>
              <a:t>Future of the World:  Planning Scenarios</a:t>
            </a:r>
          </a:p>
        </p:txBody>
      </p:sp>
      <p:sp>
        <p:nvSpPr>
          <p:cNvPr id="27653" name="Flowchart: Direct Access Storage 4"/>
          <p:cNvSpPr>
            <a:spLocks noChangeArrowheads="1"/>
          </p:cNvSpPr>
          <p:nvPr/>
        </p:nvSpPr>
        <p:spPr bwMode="auto">
          <a:xfrm>
            <a:off x="431800" y="1587500"/>
            <a:ext cx="2147888" cy="620713"/>
          </a:xfrm>
          <a:prstGeom prst="flowChartMagneticDrum">
            <a:avLst/>
          </a:prstGeom>
          <a:solidFill>
            <a:schemeClr val="accent3">
              <a:lumMod val="40000"/>
              <a:lumOff val="60000"/>
            </a:schemeClr>
          </a:solidFill>
          <a:ln w="9525" algn="ctr">
            <a:solidFill>
              <a:schemeClr val="tx1"/>
            </a:solidFill>
            <a:round/>
            <a:headEnd/>
            <a:tailEnd/>
          </a:ln>
          <a:scene3d>
            <a:camera prst="orthographicFront"/>
            <a:lightRig rig="threePt" dir="t"/>
          </a:scene3d>
          <a:sp3d>
            <a:bevelT/>
          </a:sp3d>
        </p:spPr>
        <p:txBody>
          <a:bodyPr lIns="90000" tIns="46800" rIns="90000" bIns="46800" anchor="ctr"/>
          <a:lstStyle/>
          <a:p>
            <a:pPr defTabSz="914400">
              <a:defRPr/>
            </a:pPr>
            <a:endParaRPr lang="en-CA" sz="1400">
              <a:solidFill>
                <a:srgbClr val="003399"/>
              </a:solidFill>
              <a:latin typeface="Arial" charset="0"/>
              <a:ea typeface="ＭＳ Ｐゴシック" pitchFamily="34" charset="-128"/>
              <a:cs typeface="Arial" charset="0"/>
            </a:endParaRPr>
          </a:p>
        </p:txBody>
      </p:sp>
      <p:sp>
        <p:nvSpPr>
          <p:cNvPr id="6" name="Flowchart: Direct Access Storage 5"/>
          <p:cNvSpPr/>
          <p:nvPr/>
        </p:nvSpPr>
        <p:spPr bwMode="auto">
          <a:xfrm>
            <a:off x="2867025" y="1636713"/>
            <a:ext cx="2033588" cy="620712"/>
          </a:xfrm>
          <a:prstGeom prst="flowChartMagneticDrum">
            <a:avLst/>
          </a:prstGeom>
          <a:solidFill>
            <a:schemeClr val="accent3">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lIns="90000" tIns="46800" rIns="90000" bIns="46800" anchor="ctr"/>
          <a:lstStyle/>
          <a:p>
            <a:pPr defTabSz="914400">
              <a:defRPr/>
            </a:pPr>
            <a:endParaRPr lang="en-CA" sz="1400" dirty="0">
              <a:solidFill>
                <a:srgbClr val="3366FF"/>
              </a:solidFill>
              <a:latin typeface="Arial" charset="0"/>
              <a:ea typeface="MS PGothic" charset="0"/>
              <a:cs typeface="MS PGothic" charset="0"/>
            </a:endParaRPr>
          </a:p>
        </p:txBody>
      </p:sp>
      <p:sp>
        <p:nvSpPr>
          <p:cNvPr id="27655" name="Flowchart: Direct Access Storage 6"/>
          <p:cNvSpPr>
            <a:spLocks noChangeArrowheads="1"/>
          </p:cNvSpPr>
          <p:nvPr/>
        </p:nvSpPr>
        <p:spPr bwMode="auto">
          <a:xfrm>
            <a:off x="5253038" y="1662113"/>
            <a:ext cx="1811337" cy="620712"/>
          </a:xfrm>
          <a:prstGeom prst="flowChartMagneticDrum">
            <a:avLst/>
          </a:prstGeom>
          <a:solidFill>
            <a:schemeClr val="accent3">
              <a:lumMod val="40000"/>
              <a:lumOff val="60000"/>
            </a:schemeClr>
          </a:solidFill>
          <a:ln w="9525" algn="ctr">
            <a:solidFill>
              <a:srgbClr val="000000"/>
            </a:solidFill>
            <a:round/>
            <a:headEnd/>
            <a:tailEnd/>
          </a:ln>
          <a:scene3d>
            <a:camera prst="orthographicFront"/>
            <a:lightRig rig="threePt" dir="t"/>
          </a:scene3d>
          <a:sp3d>
            <a:bevelT/>
          </a:sp3d>
        </p:spPr>
        <p:txBody>
          <a:bodyPr lIns="90000" tIns="46800" rIns="90000" bIns="46800" anchor="ctr"/>
          <a:lstStyle/>
          <a:p>
            <a:pPr defTabSz="914400">
              <a:defRPr/>
            </a:pPr>
            <a:endParaRPr lang="en-CA" sz="1400">
              <a:solidFill>
                <a:srgbClr val="003399"/>
              </a:solidFill>
              <a:latin typeface="Arial" charset="0"/>
              <a:ea typeface="ＭＳ Ｐゴシック" pitchFamily="34" charset="-128"/>
              <a:cs typeface="Arial" charset="0"/>
            </a:endParaRPr>
          </a:p>
        </p:txBody>
      </p:sp>
      <p:sp>
        <p:nvSpPr>
          <p:cNvPr id="8" name="TextBox 7"/>
          <p:cNvSpPr txBox="1"/>
          <p:nvPr/>
        </p:nvSpPr>
        <p:spPr>
          <a:xfrm>
            <a:off x="831850" y="1622425"/>
            <a:ext cx="1039813" cy="576263"/>
          </a:xfrm>
          <a:prstGeom prst="rect">
            <a:avLst/>
          </a:prstGeom>
          <a:noFill/>
        </p:spPr>
        <p:txBody>
          <a:bodyPr>
            <a:spAutoFit/>
          </a:bodyPr>
          <a:lstStyle/>
          <a:p>
            <a:pPr algn="ctr">
              <a:defRPr/>
            </a:pPr>
            <a:r>
              <a:rPr lang="en-CA" sz="1050" b="1" dirty="0">
                <a:latin typeface="Arial Narrow" charset="0"/>
                <a:ea typeface="MS PGothic" charset="0"/>
                <a:cs typeface="MS PGothic" charset="0"/>
              </a:rPr>
              <a:t>Global Economic Performance</a:t>
            </a:r>
          </a:p>
        </p:txBody>
      </p:sp>
      <p:sp>
        <p:nvSpPr>
          <p:cNvPr id="9" name="TextBox 8"/>
          <p:cNvSpPr txBox="1"/>
          <p:nvPr/>
        </p:nvSpPr>
        <p:spPr>
          <a:xfrm>
            <a:off x="3136900" y="1670050"/>
            <a:ext cx="1193800" cy="577850"/>
          </a:xfrm>
          <a:prstGeom prst="rect">
            <a:avLst/>
          </a:prstGeom>
          <a:noFill/>
        </p:spPr>
        <p:txBody>
          <a:bodyPr>
            <a:spAutoFit/>
          </a:bodyPr>
          <a:lstStyle/>
          <a:p>
            <a:pPr algn="ctr">
              <a:defRPr/>
            </a:pPr>
            <a:r>
              <a:rPr lang="en-CA" sz="1050" b="1" dirty="0">
                <a:latin typeface="Arial Narrow" charset="0"/>
                <a:ea typeface="MS PGothic" charset="0"/>
                <a:cs typeface="MS PGothic" charset="0"/>
              </a:rPr>
              <a:t>Energy Supply/Demand Balances</a:t>
            </a:r>
          </a:p>
        </p:txBody>
      </p:sp>
      <p:sp>
        <p:nvSpPr>
          <p:cNvPr id="10" name="TextBox 9"/>
          <p:cNvSpPr txBox="1"/>
          <p:nvPr/>
        </p:nvSpPr>
        <p:spPr>
          <a:xfrm>
            <a:off x="5364163" y="1765300"/>
            <a:ext cx="1209675" cy="415925"/>
          </a:xfrm>
          <a:prstGeom prst="rect">
            <a:avLst/>
          </a:prstGeom>
          <a:noFill/>
        </p:spPr>
        <p:txBody>
          <a:bodyPr>
            <a:spAutoFit/>
          </a:bodyPr>
          <a:lstStyle/>
          <a:p>
            <a:pPr algn="ctr">
              <a:defRPr/>
            </a:pPr>
            <a:r>
              <a:rPr lang="en-CA" sz="1050" b="1" dirty="0">
                <a:latin typeface="Arial Narrow" charset="0"/>
                <a:ea typeface="MS PGothic" charset="0"/>
                <a:cs typeface="MS PGothic" charset="0"/>
              </a:rPr>
              <a:t>Geopolitical Considerations</a:t>
            </a:r>
          </a:p>
        </p:txBody>
      </p:sp>
      <p:sp>
        <p:nvSpPr>
          <p:cNvPr id="17427" name="Right Brace 10"/>
          <p:cNvSpPr>
            <a:spLocks/>
          </p:cNvSpPr>
          <p:nvPr/>
        </p:nvSpPr>
        <p:spPr bwMode="auto">
          <a:xfrm rot="5400000">
            <a:off x="3593307" y="-910431"/>
            <a:ext cx="266700" cy="6643687"/>
          </a:xfrm>
          <a:prstGeom prst="rightBrace">
            <a:avLst>
              <a:gd name="adj1" fmla="val 487143"/>
              <a:gd name="adj2" fmla="val 50000"/>
            </a:avLst>
          </a:prstGeom>
          <a:noFill/>
          <a:ln w="19050" algn="ctr">
            <a:solidFill>
              <a:schemeClr val="tx1"/>
            </a:solidFill>
            <a:round/>
            <a:headEnd/>
            <a:tailEnd/>
          </a:ln>
        </p:spPr>
        <p:txBody>
          <a:bodyPr lIns="90000" tIns="46800" rIns="90000" bIns="46800" anchor="ctr"/>
          <a:lstStyle/>
          <a:p>
            <a:pPr defTabSz="914400"/>
            <a:endParaRPr lang="en-CA" sz="1800">
              <a:solidFill>
                <a:srgbClr val="003399"/>
              </a:solidFill>
              <a:latin typeface="Arial" pitchFamily="34" charset="0"/>
            </a:endParaRPr>
          </a:p>
        </p:txBody>
      </p:sp>
      <p:sp>
        <p:nvSpPr>
          <p:cNvPr id="13" name="Chevron 12"/>
          <p:cNvSpPr/>
          <p:nvPr/>
        </p:nvSpPr>
        <p:spPr bwMode="auto">
          <a:xfrm>
            <a:off x="430213" y="2636838"/>
            <a:ext cx="1423987" cy="715963"/>
          </a:xfrm>
          <a:prstGeom prst="chevron">
            <a:avLst/>
          </a:prstGeom>
          <a:solidFill>
            <a:schemeClr val="bg1">
              <a:lumMod val="95000"/>
            </a:schemeClr>
          </a:solidFill>
          <a:ln w="9525" cap="flat" cmpd="sng" algn="ctr">
            <a:solidFill>
              <a:srgbClr val="4D4D4D"/>
            </a:solidFill>
            <a:prstDash val="solid"/>
            <a:round/>
            <a:headEnd type="none" w="med" len="med"/>
            <a:tailEnd type="none" w="med" len="med"/>
          </a:ln>
          <a:effectLst/>
          <a:scene3d>
            <a:camera prst="orthographicFront"/>
            <a:lightRig rig="threePt" dir="t"/>
          </a:scene3d>
          <a:sp3d>
            <a:bevelT/>
          </a:sp3d>
        </p:spPr>
        <p:txBody>
          <a:bodyPr lIns="90000" tIns="46800" rIns="90000" bIns="46800" anchor="ctr"/>
          <a:lstStyle/>
          <a:p>
            <a:pPr defTabSz="914400">
              <a:defRPr/>
            </a:pPr>
            <a:endParaRPr lang="en-CA" sz="1400">
              <a:solidFill>
                <a:srgbClr val="003399"/>
              </a:solidFill>
              <a:latin typeface="Arial" charset="0"/>
              <a:ea typeface="MS PGothic" charset="0"/>
              <a:cs typeface="MS PGothic" charset="0"/>
            </a:endParaRPr>
          </a:p>
        </p:txBody>
      </p:sp>
      <p:sp>
        <p:nvSpPr>
          <p:cNvPr id="14" name="Chevron 13"/>
          <p:cNvSpPr/>
          <p:nvPr/>
        </p:nvSpPr>
        <p:spPr bwMode="auto">
          <a:xfrm>
            <a:off x="1489075" y="2636838"/>
            <a:ext cx="1392238" cy="715963"/>
          </a:xfrm>
          <a:prstGeom prst="chevron">
            <a:avLst/>
          </a:prstGeom>
          <a:solidFill>
            <a:schemeClr val="bg1">
              <a:lumMod val="85000"/>
            </a:schemeClr>
          </a:solidFill>
          <a:ln w="9525" cap="flat" cmpd="sng" algn="ctr">
            <a:solidFill>
              <a:srgbClr val="4D4D4D"/>
            </a:solidFill>
            <a:prstDash val="solid"/>
            <a:round/>
            <a:headEnd type="none" w="med" len="med"/>
            <a:tailEnd type="none" w="med" len="med"/>
          </a:ln>
          <a:effectLst/>
          <a:scene3d>
            <a:camera prst="orthographicFront"/>
            <a:lightRig rig="threePt" dir="t"/>
          </a:scene3d>
          <a:sp3d>
            <a:bevelT/>
          </a:sp3d>
        </p:spPr>
        <p:txBody>
          <a:bodyPr lIns="90000" tIns="46800" rIns="90000" bIns="46800" anchor="ctr"/>
          <a:lstStyle/>
          <a:p>
            <a:pPr defTabSz="914400">
              <a:defRPr/>
            </a:pPr>
            <a:endParaRPr lang="en-CA" sz="1400">
              <a:solidFill>
                <a:srgbClr val="003399"/>
              </a:solidFill>
              <a:latin typeface="Arial" charset="0"/>
              <a:ea typeface="MS PGothic" charset="0"/>
              <a:cs typeface="MS PGothic" charset="0"/>
            </a:endParaRPr>
          </a:p>
        </p:txBody>
      </p:sp>
      <p:sp>
        <p:nvSpPr>
          <p:cNvPr id="15" name="Chevron 14"/>
          <p:cNvSpPr/>
          <p:nvPr/>
        </p:nvSpPr>
        <p:spPr bwMode="auto">
          <a:xfrm>
            <a:off x="2520950" y="2636838"/>
            <a:ext cx="1325563" cy="715963"/>
          </a:xfrm>
          <a:prstGeom prst="chevron">
            <a:avLst/>
          </a:prstGeom>
          <a:solidFill>
            <a:schemeClr val="bg1">
              <a:lumMod val="75000"/>
            </a:schemeClr>
          </a:solidFill>
          <a:ln w="9525" cap="flat" cmpd="sng" algn="ctr">
            <a:solidFill>
              <a:srgbClr val="4D4D4D"/>
            </a:solidFill>
            <a:prstDash val="solid"/>
            <a:round/>
            <a:headEnd type="none" w="med" len="med"/>
            <a:tailEnd type="none" w="med" len="med"/>
          </a:ln>
          <a:effectLst/>
          <a:scene3d>
            <a:camera prst="orthographicFront"/>
            <a:lightRig rig="threePt" dir="t"/>
          </a:scene3d>
          <a:sp3d>
            <a:bevelT/>
          </a:sp3d>
        </p:spPr>
        <p:txBody>
          <a:bodyPr lIns="90000" tIns="46800" rIns="90000" bIns="46800" anchor="ctr"/>
          <a:lstStyle/>
          <a:p>
            <a:pPr defTabSz="914400">
              <a:defRPr/>
            </a:pPr>
            <a:endParaRPr lang="en-CA" sz="1400">
              <a:solidFill>
                <a:srgbClr val="003399"/>
              </a:solidFill>
              <a:latin typeface="Arial" charset="0"/>
              <a:ea typeface="MS PGothic" charset="0"/>
              <a:cs typeface="MS PGothic" charset="0"/>
            </a:endParaRPr>
          </a:p>
        </p:txBody>
      </p:sp>
      <p:sp>
        <p:nvSpPr>
          <p:cNvPr id="16" name="Chevron 15"/>
          <p:cNvSpPr/>
          <p:nvPr/>
        </p:nvSpPr>
        <p:spPr bwMode="auto">
          <a:xfrm>
            <a:off x="3484563" y="2636838"/>
            <a:ext cx="1509712" cy="715963"/>
          </a:xfrm>
          <a:prstGeom prst="chevron">
            <a:avLst/>
          </a:prstGeom>
          <a:solidFill>
            <a:schemeClr val="bg1">
              <a:lumMod val="65000"/>
            </a:schemeClr>
          </a:solidFill>
          <a:ln w="9525" cap="flat" cmpd="sng" algn="ctr">
            <a:solidFill>
              <a:srgbClr val="4D4D4D"/>
            </a:solidFill>
            <a:prstDash val="solid"/>
            <a:round/>
            <a:headEnd type="none" w="med" len="med"/>
            <a:tailEnd type="none" w="med" len="med"/>
          </a:ln>
          <a:effectLst/>
          <a:scene3d>
            <a:camera prst="orthographicFront"/>
            <a:lightRig rig="threePt" dir="t"/>
          </a:scene3d>
          <a:sp3d>
            <a:bevelT/>
          </a:sp3d>
        </p:spPr>
        <p:txBody>
          <a:bodyPr lIns="90000" tIns="46800" rIns="90000" bIns="46800" anchor="ctr"/>
          <a:lstStyle/>
          <a:p>
            <a:pPr defTabSz="914400">
              <a:defRPr/>
            </a:pPr>
            <a:endParaRPr lang="en-CA" sz="1400">
              <a:solidFill>
                <a:srgbClr val="003399"/>
              </a:solidFill>
              <a:latin typeface="Arial" charset="0"/>
              <a:ea typeface="MS PGothic" charset="0"/>
              <a:cs typeface="MS PGothic" charset="0"/>
            </a:endParaRPr>
          </a:p>
        </p:txBody>
      </p:sp>
      <p:sp>
        <p:nvSpPr>
          <p:cNvPr id="17" name="TextBox 16"/>
          <p:cNvSpPr txBox="1"/>
          <p:nvPr/>
        </p:nvSpPr>
        <p:spPr>
          <a:xfrm>
            <a:off x="620713" y="2732088"/>
            <a:ext cx="1163637" cy="415925"/>
          </a:xfrm>
          <a:prstGeom prst="rect">
            <a:avLst/>
          </a:prstGeom>
          <a:noFill/>
        </p:spPr>
        <p:txBody>
          <a:bodyPr>
            <a:spAutoFit/>
          </a:bodyPr>
          <a:lstStyle/>
          <a:p>
            <a:pPr algn="ctr">
              <a:defRPr/>
            </a:pPr>
            <a:r>
              <a:rPr lang="en-CA" sz="1050" b="1" dirty="0">
                <a:latin typeface="Arial Narrow" charset="0"/>
                <a:ea typeface="MS PGothic" charset="0"/>
                <a:cs typeface="MS PGothic" charset="0"/>
              </a:rPr>
              <a:t>Atlantic Basin:</a:t>
            </a:r>
          </a:p>
          <a:p>
            <a:pPr algn="ctr">
              <a:defRPr/>
            </a:pPr>
            <a:r>
              <a:rPr lang="en-CA" sz="1050" b="1" dirty="0">
                <a:latin typeface="Arial Narrow" charset="0"/>
                <a:ea typeface="MS PGothic" charset="0"/>
                <a:cs typeface="MS PGothic" charset="0"/>
              </a:rPr>
              <a:t>US GOM</a:t>
            </a:r>
          </a:p>
        </p:txBody>
      </p:sp>
      <p:sp>
        <p:nvSpPr>
          <p:cNvPr id="18" name="TextBox 17"/>
          <p:cNvSpPr txBox="1"/>
          <p:nvPr/>
        </p:nvSpPr>
        <p:spPr>
          <a:xfrm>
            <a:off x="1655763" y="2732088"/>
            <a:ext cx="1163637" cy="415925"/>
          </a:xfrm>
          <a:prstGeom prst="rect">
            <a:avLst/>
          </a:prstGeom>
          <a:noFill/>
        </p:spPr>
        <p:txBody>
          <a:bodyPr>
            <a:spAutoFit/>
          </a:bodyPr>
          <a:lstStyle/>
          <a:p>
            <a:pPr algn="ctr">
              <a:defRPr/>
            </a:pPr>
            <a:r>
              <a:rPr lang="en-CA" sz="1050" b="1" dirty="0">
                <a:latin typeface="Arial Narrow" charset="0"/>
                <a:ea typeface="MS PGothic" charset="0"/>
                <a:cs typeface="MS PGothic" charset="0"/>
              </a:rPr>
              <a:t>Atlantic Basins:</a:t>
            </a:r>
          </a:p>
          <a:p>
            <a:pPr algn="ctr">
              <a:defRPr/>
            </a:pPr>
            <a:r>
              <a:rPr lang="en-CA" sz="1050" b="1" dirty="0">
                <a:latin typeface="Arial Narrow" charset="0"/>
                <a:ea typeface="MS PGothic" charset="0"/>
                <a:cs typeface="MS PGothic" charset="0"/>
              </a:rPr>
              <a:t>Brazil</a:t>
            </a:r>
          </a:p>
        </p:txBody>
      </p:sp>
      <p:sp>
        <p:nvSpPr>
          <p:cNvPr id="19" name="TextBox 18"/>
          <p:cNvSpPr txBox="1"/>
          <p:nvPr/>
        </p:nvSpPr>
        <p:spPr>
          <a:xfrm>
            <a:off x="2636838" y="2732088"/>
            <a:ext cx="1163637" cy="415925"/>
          </a:xfrm>
          <a:prstGeom prst="rect">
            <a:avLst/>
          </a:prstGeom>
          <a:noFill/>
        </p:spPr>
        <p:txBody>
          <a:bodyPr>
            <a:spAutoFit/>
          </a:bodyPr>
          <a:lstStyle/>
          <a:p>
            <a:pPr algn="ctr">
              <a:defRPr/>
            </a:pPr>
            <a:r>
              <a:rPr lang="en-CA" sz="1050" b="1" dirty="0">
                <a:latin typeface="Arial Narrow" charset="0"/>
                <a:ea typeface="MS PGothic" charset="0"/>
                <a:cs typeface="MS PGothic" charset="0"/>
              </a:rPr>
              <a:t>Alaska </a:t>
            </a:r>
            <a:r>
              <a:rPr lang="en-CA" sz="1050" b="1" dirty="0" smtClean="0">
                <a:latin typeface="Arial Narrow" charset="0"/>
                <a:ea typeface="MS PGothic" charset="0"/>
                <a:cs typeface="MS PGothic" charset="0"/>
              </a:rPr>
              <a:t>North Slope</a:t>
            </a:r>
            <a:endParaRPr lang="en-CA" sz="1050" b="1" dirty="0">
              <a:latin typeface="Arial Narrow" charset="0"/>
              <a:ea typeface="MS PGothic" charset="0"/>
              <a:cs typeface="MS PGothic" charset="0"/>
            </a:endParaRPr>
          </a:p>
        </p:txBody>
      </p:sp>
      <p:sp>
        <p:nvSpPr>
          <p:cNvPr id="20" name="Chevron 19"/>
          <p:cNvSpPr/>
          <p:nvPr/>
        </p:nvSpPr>
        <p:spPr bwMode="auto">
          <a:xfrm>
            <a:off x="4619625" y="2636838"/>
            <a:ext cx="1504950" cy="715963"/>
          </a:xfrm>
          <a:prstGeom prst="chevron">
            <a:avLst/>
          </a:prstGeom>
          <a:solidFill>
            <a:schemeClr val="bg1">
              <a:lumMod val="50000"/>
            </a:schemeClr>
          </a:solidFill>
          <a:ln w="9525" cap="flat" cmpd="sng" algn="ctr">
            <a:solidFill>
              <a:srgbClr val="4D4D4D"/>
            </a:solidFill>
            <a:prstDash val="solid"/>
            <a:round/>
            <a:headEnd type="none" w="med" len="med"/>
            <a:tailEnd type="none" w="med" len="med"/>
          </a:ln>
          <a:effectLst/>
          <a:scene3d>
            <a:camera prst="orthographicFront"/>
            <a:lightRig rig="threePt" dir="t"/>
          </a:scene3d>
          <a:sp3d>
            <a:bevelT/>
          </a:sp3d>
        </p:spPr>
        <p:txBody>
          <a:bodyPr lIns="90000" tIns="46800" rIns="90000" bIns="46800" anchor="ctr"/>
          <a:lstStyle/>
          <a:p>
            <a:pPr defTabSz="914400">
              <a:defRPr/>
            </a:pPr>
            <a:endParaRPr lang="en-CA" sz="1400">
              <a:solidFill>
                <a:srgbClr val="003399"/>
              </a:solidFill>
              <a:latin typeface="Arial" charset="0"/>
              <a:ea typeface="MS PGothic" charset="0"/>
              <a:cs typeface="MS PGothic" charset="0"/>
            </a:endParaRPr>
          </a:p>
        </p:txBody>
      </p:sp>
      <p:sp>
        <p:nvSpPr>
          <p:cNvPr id="21" name="TextBox 20"/>
          <p:cNvSpPr txBox="1"/>
          <p:nvPr/>
        </p:nvSpPr>
        <p:spPr>
          <a:xfrm>
            <a:off x="3711575" y="2732088"/>
            <a:ext cx="1165225" cy="254000"/>
          </a:xfrm>
          <a:prstGeom prst="rect">
            <a:avLst/>
          </a:prstGeom>
          <a:noFill/>
        </p:spPr>
        <p:txBody>
          <a:bodyPr>
            <a:spAutoFit/>
          </a:bodyPr>
          <a:lstStyle/>
          <a:p>
            <a:pPr algn="ctr">
              <a:defRPr/>
            </a:pPr>
            <a:r>
              <a:rPr lang="en-CA" sz="1050" b="1" dirty="0">
                <a:solidFill>
                  <a:schemeClr val="bg1"/>
                </a:solidFill>
                <a:latin typeface="Arial Narrow" charset="0"/>
                <a:ea typeface="MS PGothic" charset="0"/>
                <a:cs typeface="MS PGothic" charset="0"/>
              </a:rPr>
              <a:t>UK North Sea</a:t>
            </a:r>
          </a:p>
        </p:txBody>
      </p:sp>
      <p:sp>
        <p:nvSpPr>
          <p:cNvPr id="22" name="TextBox 21"/>
          <p:cNvSpPr txBox="1"/>
          <p:nvPr/>
        </p:nvSpPr>
        <p:spPr>
          <a:xfrm>
            <a:off x="4884738" y="2732088"/>
            <a:ext cx="1165225" cy="254000"/>
          </a:xfrm>
          <a:prstGeom prst="rect">
            <a:avLst/>
          </a:prstGeom>
          <a:noFill/>
        </p:spPr>
        <p:txBody>
          <a:bodyPr>
            <a:spAutoFit/>
          </a:bodyPr>
          <a:lstStyle/>
          <a:p>
            <a:pPr algn="ctr">
              <a:defRPr/>
            </a:pPr>
            <a:r>
              <a:rPr lang="en-CA" sz="1050" b="1" dirty="0">
                <a:solidFill>
                  <a:schemeClr val="bg1"/>
                </a:solidFill>
                <a:latin typeface="Arial Narrow" charset="0"/>
                <a:ea typeface="MS PGothic" charset="0"/>
                <a:cs typeface="MS PGothic" charset="0"/>
              </a:rPr>
              <a:t>Shale Gas Plays</a:t>
            </a:r>
          </a:p>
        </p:txBody>
      </p:sp>
      <p:sp>
        <p:nvSpPr>
          <p:cNvPr id="23" name="Chevron 22"/>
          <p:cNvSpPr/>
          <p:nvPr/>
        </p:nvSpPr>
        <p:spPr bwMode="auto">
          <a:xfrm>
            <a:off x="5749925" y="2636838"/>
            <a:ext cx="1392238" cy="715963"/>
          </a:xfrm>
          <a:prstGeom prst="chevron">
            <a:avLst/>
          </a:prstGeom>
          <a:solidFill>
            <a:schemeClr val="bg2">
              <a:lumMod val="25000"/>
            </a:schemeClr>
          </a:solidFill>
          <a:ln w="9525" cap="flat" cmpd="sng" algn="ctr">
            <a:solidFill>
              <a:srgbClr val="4D4D4D"/>
            </a:solidFill>
            <a:prstDash val="solid"/>
            <a:round/>
            <a:headEnd type="none" w="med" len="med"/>
            <a:tailEnd type="none" w="med" len="med"/>
          </a:ln>
          <a:effectLst/>
          <a:scene3d>
            <a:camera prst="orthographicFront"/>
            <a:lightRig rig="threePt" dir="t"/>
          </a:scene3d>
          <a:sp3d>
            <a:bevelT/>
          </a:sp3d>
        </p:spPr>
        <p:txBody>
          <a:bodyPr lIns="90000" tIns="46800" rIns="90000" bIns="46800" anchor="ctr"/>
          <a:lstStyle/>
          <a:p>
            <a:pPr defTabSz="914400">
              <a:defRPr/>
            </a:pPr>
            <a:endParaRPr lang="en-CA" sz="1400">
              <a:solidFill>
                <a:srgbClr val="003399"/>
              </a:solidFill>
              <a:latin typeface="Arial" charset="0"/>
              <a:ea typeface="MS PGothic" charset="0"/>
              <a:cs typeface="MS PGothic" charset="0"/>
            </a:endParaRPr>
          </a:p>
        </p:txBody>
      </p:sp>
      <p:sp>
        <p:nvSpPr>
          <p:cNvPr id="24" name="TextBox 23"/>
          <p:cNvSpPr txBox="1"/>
          <p:nvPr/>
        </p:nvSpPr>
        <p:spPr>
          <a:xfrm>
            <a:off x="5942013" y="2732088"/>
            <a:ext cx="1262062" cy="430212"/>
          </a:xfrm>
          <a:prstGeom prst="rect">
            <a:avLst/>
          </a:prstGeom>
          <a:noFill/>
        </p:spPr>
        <p:txBody>
          <a:bodyPr>
            <a:spAutoFit/>
          </a:bodyPr>
          <a:lstStyle/>
          <a:p>
            <a:pPr algn="ctr">
              <a:defRPr/>
            </a:pPr>
            <a:r>
              <a:rPr lang="en-CA" sz="1050" b="1" dirty="0">
                <a:solidFill>
                  <a:schemeClr val="bg1"/>
                </a:solidFill>
                <a:latin typeface="Arial Narrow" charset="0"/>
                <a:ea typeface="MS PGothic" charset="0"/>
                <a:cs typeface="MS PGothic" charset="0"/>
              </a:rPr>
              <a:t>Other Basins:</a:t>
            </a:r>
          </a:p>
          <a:p>
            <a:pPr algn="ctr">
              <a:defRPr/>
            </a:pPr>
            <a:r>
              <a:rPr lang="en-CA" sz="1050" b="1" dirty="0">
                <a:solidFill>
                  <a:schemeClr val="bg1"/>
                </a:solidFill>
                <a:latin typeface="Arial Narrow" charset="0"/>
                <a:ea typeface="MS PGothic" charset="0"/>
                <a:cs typeface="MS PGothic" charset="0"/>
              </a:rPr>
              <a:t>Africa, Asia</a:t>
            </a:r>
          </a:p>
        </p:txBody>
      </p:sp>
      <p:sp>
        <p:nvSpPr>
          <p:cNvPr id="17452" name="Right Brace 24"/>
          <p:cNvSpPr>
            <a:spLocks/>
          </p:cNvSpPr>
          <p:nvPr/>
        </p:nvSpPr>
        <p:spPr bwMode="auto">
          <a:xfrm rot="5400000">
            <a:off x="3566319" y="215107"/>
            <a:ext cx="266700" cy="6697662"/>
          </a:xfrm>
          <a:prstGeom prst="rightBrace">
            <a:avLst>
              <a:gd name="adj1" fmla="val 487148"/>
              <a:gd name="adj2" fmla="val 50000"/>
            </a:avLst>
          </a:prstGeom>
          <a:noFill/>
          <a:ln w="19050" algn="ctr">
            <a:solidFill>
              <a:schemeClr val="tx1"/>
            </a:solidFill>
            <a:round/>
            <a:headEnd/>
            <a:tailEnd/>
          </a:ln>
        </p:spPr>
        <p:txBody>
          <a:bodyPr lIns="90000" tIns="46800" rIns="90000" bIns="46800" anchor="ctr"/>
          <a:lstStyle/>
          <a:p>
            <a:pPr defTabSz="914400"/>
            <a:endParaRPr lang="en-CA" sz="1800">
              <a:solidFill>
                <a:srgbClr val="003399"/>
              </a:solidFill>
              <a:latin typeface="Arial" pitchFamily="34" charset="0"/>
            </a:endParaRPr>
          </a:p>
        </p:txBody>
      </p:sp>
      <p:sp>
        <p:nvSpPr>
          <p:cNvPr id="27673" name="Rounded Rectangle 25"/>
          <p:cNvSpPr>
            <a:spLocks noChangeArrowheads="1"/>
          </p:cNvSpPr>
          <p:nvPr/>
        </p:nvSpPr>
        <p:spPr bwMode="auto">
          <a:xfrm>
            <a:off x="431800" y="3830638"/>
            <a:ext cx="2035175" cy="646112"/>
          </a:xfrm>
          <a:prstGeom prst="roundRect">
            <a:avLst>
              <a:gd name="adj" fmla="val 16667"/>
            </a:avLst>
          </a:prstGeom>
          <a:solidFill>
            <a:schemeClr val="accent3">
              <a:lumMod val="75000"/>
            </a:schemeClr>
          </a:solidFill>
          <a:ln w="9525" algn="ctr">
            <a:solidFill>
              <a:srgbClr val="4D4D4D"/>
            </a:solidFill>
            <a:round/>
            <a:headEnd/>
            <a:tailEnd/>
          </a:ln>
          <a:scene3d>
            <a:camera prst="orthographicFront"/>
            <a:lightRig rig="threePt" dir="t"/>
          </a:scene3d>
          <a:sp3d>
            <a:bevelT/>
          </a:sp3d>
        </p:spPr>
        <p:txBody>
          <a:bodyPr lIns="90000" tIns="46800" rIns="90000" bIns="46800" anchor="ctr"/>
          <a:lstStyle/>
          <a:p>
            <a:pPr defTabSz="914400">
              <a:defRPr/>
            </a:pPr>
            <a:endParaRPr lang="en-CA" sz="1400" dirty="0">
              <a:solidFill>
                <a:schemeClr val="bg1"/>
              </a:solidFill>
              <a:latin typeface="Arial" charset="0"/>
              <a:ea typeface="ＭＳ Ｐゴシック" pitchFamily="34" charset="-128"/>
              <a:cs typeface="Arial" charset="0"/>
            </a:endParaRPr>
          </a:p>
        </p:txBody>
      </p:sp>
      <p:sp>
        <p:nvSpPr>
          <p:cNvPr id="17456" name="TextBox 26"/>
          <p:cNvSpPr txBox="1">
            <a:spLocks noChangeArrowheads="1"/>
          </p:cNvSpPr>
          <p:nvPr/>
        </p:nvSpPr>
        <p:spPr bwMode="auto">
          <a:xfrm>
            <a:off x="631825" y="3867150"/>
            <a:ext cx="1619250" cy="430213"/>
          </a:xfrm>
          <a:prstGeom prst="rect">
            <a:avLst/>
          </a:prstGeom>
          <a:noFill/>
          <a:ln w="9525">
            <a:noFill/>
            <a:miter lim="800000"/>
            <a:headEnd/>
            <a:tailEnd/>
          </a:ln>
        </p:spPr>
        <p:txBody>
          <a:bodyPr>
            <a:spAutoFit/>
          </a:bodyPr>
          <a:lstStyle/>
          <a:p>
            <a:pPr algn="ctr"/>
            <a:r>
              <a:rPr lang="en-CA" sz="1100" b="1">
                <a:solidFill>
                  <a:schemeClr val="bg1"/>
                </a:solidFill>
              </a:rPr>
              <a:t>Above Ground Operating Environment</a:t>
            </a:r>
          </a:p>
        </p:txBody>
      </p:sp>
      <p:sp>
        <p:nvSpPr>
          <p:cNvPr id="27675" name="Rounded Rectangle 27"/>
          <p:cNvSpPr>
            <a:spLocks noChangeArrowheads="1"/>
          </p:cNvSpPr>
          <p:nvPr/>
        </p:nvSpPr>
        <p:spPr bwMode="auto">
          <a:xfrm>
            <a:off x="2679700" y="3835400"/>
            <a:ext cx="2035175" cy="641350"/>
          </a:xfrm>
          <a:prstGeom prst="roundRect">
            <a:avLst>
              <a:gd name="adj" fmla="val 16667"/>
            </a:avLst>
          </a:prstGeom>
          <a:solidFill>
            <a:schemeClr val="accent3">
              <a:lumMod val="75000"/>
            </a:schemeClr>
          </a:solidFill>
          <a:ln w="9525" algn="ctr">
            <a:solidFill>
              <a:srgbClr val="4D4D4D"/>
            </a:solidFill>
            <a:round/>
            <a:headEnd/>
            <a:tailEnd/>
          </a:ln>
          <a:scene3d>
            <a:camera prst="orthographicFront"/>
            <a:lightRig rig="threePt" dir="t"/>
          </a:scene3d>
          <a:sp3d>
            <a:bevelT/>
          </a:sp3d>
        </p:spPr>
        <p:txBody>
          <a:bodyPr lIns="90000" tIns="46800" rIns="90000" bIns="46800" anchor="ctr"/>
          <a:lstStyle/>
          <a:p>
            <a:pPr defTabSz="914400">
              <a:defRPr/>
            </a:pPr>
            <a:endParaRPr lang="en-CA" sz="1400">
              <a:solidFill>
                <a:srgbClr val="003399"/>
              </a:solidFill>
              <a:latin typeface="Arial" charset="0"/>
              <a:ea typeface="ＭＳ Ｐゴシック" pitchFamily="34" charset="-128"/>
              <a:cs typeface="Arial" charset="0"/>
            </a:endParaRPr>
          </a:p>
        </p:txBody>
      </p:sp>
      <p:sp>
        <p:nvSpPr>
          <p:cNvPr id="17460" name="TextBox 28"/>
          <p:cNvSpPr txBox="1">
            <a:spLocks noChangeArrowheads="1"/>
          </p:cNvSpPr>
          <p:nvPr/>
        </p:nvSpPr>
        <p:spPr bwMode="auto">
          <a:xfrm>
            <a:off x="2916238" y="3941763"/>
            <a:ext cx="1698625" cy="431800"/>
          </a:xfrm>
          <a:prstGeom prst="rect">
            <a:avLst/>
          </a:prstGeom>
          <a:noFill/>
          <a:ln w="9525">
            <a:noFill/>
            <a:miter lim="800000"/>
            <a:headEnd/>
            <a:tailEnd/>
          </a:ln>
        </p:spPr>
        <p:txBody>
          <a:bodyPr>
            <a:spAutoFit/>
          </a:bodyPr>
          <a:lstStyle/>
          <a:p>
            <a:pPr algn="ctr"/>
            <a:r>
              <a:rPr lang="en-CA" sz="1100" b="1">
                <a:solidFill>
                  <a:schemeClr val="bg1"/>
                </a:solidFill>
              </a:rPr>
              <a:t>Market Outlook and New Source Activity</a:t>
            </a:r>
          </a:p>
        </p:txBody>
      </p:sp>
      <p:sp>
        <p:nvSpPr>
          <p:cNvPr id="27677" name="Rounded Rectangle 29"/>
          <p:cNvSpPr>
            <a:spLocks noChangeArrowheads="1"/>
          </p:cNvSpPr>
          <p:nvPr/>
        </p:nvSpPr>
        <p:spPr bwMode="auto">
          <a:xfrm>
            <a:off x="4987925" y="3841750"/>
            <a:ext cx="2036763" cy="652463"/>
          </a:xfrm>
          <a:prstGeom prst="roundRect">
            <a:avLst>
              <a:gd name="adj" fmla="val 16667"/>
            </a:avLst>
          </a:prstGeom>
          <a:solidFill>
            <a:schemeClr val="accent3">
              <a:lumMod val="75000"/>
            </a:schemeClr>
          </a:solidFill>
          <a:ln w="9525" algn="ctr">
            <a:solidFill>
              <a:srgbClr val="4D4D4D"/>
            </a:solidFill>
            <a:round/>
            <a:headEnd/>
            <a:tailEnd/>
          </a:ln>
          <a:scene3d>
            <a:camera prst="orthographicFront"/>
            <a:lightRig rig="threePt" dir="t"/>
          </a:scene3d>
          <a:sp3d>
            <a:bevelT/>
          </a:sp3d>
        </p:spPr>
        <p:txBody>
          <a:bodyPr lIns="90000" tIns="46800" rIns="90000" bIns="46800" anchor="ctr"/>
          <a:lstStyle/>
          <a:p>
            <a:pPr defTabSz="914400">
              <a:defRPr/>
            </a:pPr>
            <a:endParaRPr lang="en-CA" sz="1400">
              <a:solidFill>
                <a:srgbClr val="003399"/>
              </a:solidFill>
              <a:latin typeface="Arial" charset="0"/>
              <a:ea typeface="ＭＳ Ｐゴシック" pitchFamily="34" charset="-128"/>
              <a:cs typeface="Arial" charset="0"/>
            </a:endParaRPr>
          </a:p>
        </p:txBody>
      </p:sp>
      <p:sp>
        <p:nvSpPr>
          <p:cNvPr id="17464" name="TextBox 30"/>
          <p:cNvSpPr txBox="1">
            <a:spLocks noChangeArrowheads="1"/>
          </p:cNvSpPr>
          <p:nvPr/>
        </p:nvSpPr>
        <p:spPr bwMode="auto">
          <a:xfrm>
            <a:off x="5081588" y="3930650"/>
            <a:ext cx="1906587" cy="431800"/>
          </a:xfrm>
          <a:prstGeom prst="rect">
            <a:avLst/>
          </a:prstGeom>
          <a:noFill/>
          <a:ln w="9525">
            <a:noFill/>
            <a:miter lim="800000"/>
            <a:headEnd/>
            <a:tailEnd/>
          </a:ln>
        </p:spPr>
        <p:txBody>
          <a:bodyPr>
            <a:spAutoFit/>
          </a:bodyPr>
          <a:lstStyle/>
          <a:p>
            <a:pPr algn="ctr"/>
            <a:r>
              <a:rPr lang="en-CA" sz="1100" b="1">
                <a:solidFill>
                  <a:schemeClr val="bg1"/>
                </a:solidFill>
              </a:rPr>
              <a:t>Competitor Landscape in Target Segments</a:t>
            </a:r>
          </a:p>
        </p:txBody>
      </p:sp>
      <p:sp>
        <p:nvSpPr>
          <p:cNvPr id="17465" name="Right Brace 31"/>
          <p:cNvSpPr>
            <a:spLocks/>
          </p:cNvSpPr>
          <p:nvPr/>
        </p:nvSpPr>
        <p:spPr bwMode="auto">
          <a:xfrm rot="5400000">
            <a:off x="3563938" y="1341438"/>
            <a:ext cx="266700" cy="6648450"/>
          </a:xfrm>
          <a:prstGeom prst="rightBrace">
            <a:avLst>
              <a:gd name="adj1" fmla="val 487146"/>
              <a:gd name="adj2" fmla="val 50000"/>
            </a:avLst>
          </a:prstGeom>
          <a:noFill/>
          <a:ln w="19050" algn="ctr">
            <a:solidFill>
              <a:schemeClr val="tx1"/>
            </a:solidFill>
            <a:round/>
            <a:headEnd/>
            <a:tailEnd/>
          </a:ln>
        </p:spPr>
        <p:txBody>
          <a:bodyPr lIns="90000" tIns="46800" rIns="90000" bIns="46800" anchor="ctr"/>
          <a:lstStyle/>
          <a:p>
            <a:pPr defTabSz="914400"/>
            <a:endParaRPr lang="en-CA" sz="1800">
              <a:solidFill>
                <a:srgbClr val="003399"/>
              </a:solidFill>
              <a:latin typeface="Arial" pitchFamily="34" charset="0"/>
            </a:endParaRPr>
          </a:p>
        </p:txBody>
      </p:sp>
      <p:sp>
        <p:nvSpPr>
          <p:cNvPr id="33" name="Snip Diagonal Corner Rectangle 32"/>
          <p:cNvSpPr/>
          <p:nvPr/>
        </p:nvSpPr>
        <p:spPr bwMode="auto">
          <a:xfrm>
            <a:off x="449263" y="4873625"/>
            <a:ext cx="6511925" cy="465138"/>
          </a:xfrm>
          <a:prstGeom prst="snip2DiagRect">
            <a:avLst/>
          </a:prstGeom>
          <a:solidFill>
            <a:srgbClr val="FFFF00"/>
          </a:solidFill>
          <a:ln w="9525" cap="flat" cmpd="sng" algn="ctr">
            <a:solidFill>
              <a:srgbClr val="4D4D4D"/>
            </a:solidFill>
            <a:prstDash val="solid"/>
            <a:round/>
            <a:headEnd type="none" w="med" len="med"/>
            <a:tailEnd type="none" w="med" len="med"/>
          </a:ln>
          <a:effectLst/>
          <a:scene3d>
            <a:camera prst="orthographicFront"/>
            <a:lightRig rig="threePt" dir="t"/>
          </a:scene3d>
          <a:sp3d>
            <a:bevelT/>
          </a:sp3d>
        </p:spPr>
        <p:txBody>
          <a:bodyPr lIns="90000" tIns="46800" rIns="90000" bIns="46800" anchor="ctr"/>
          <a:lstStyle/>
          <a:p>
            <a:pPr defTabSz="914400">
              <a:defRPr/>
            </a:pPr>
            <a:endParaRPr lang="en-CA" sz="1800">
              <a:solidFill>
                <a:srgbClr val="003399"/>
              </a:solidFill>
              <a:latin typeface="Arial" charset="0"/>
              <a:ea typeface="MS PGothic" charset="0"/>
              <a:cs typeface="MS PGothic" charset="0"/>
            </a:endParaRPr>
          </a:p>
        </p:txBody>
      </p:sp>
      <p:sp>
        <p:nvSpPr>
          <p:cNvPr id="17469" name="TextBox 33"/>
          <p:cNvSpPr txBox="1">
            <a:spLocks noChangeArrowheads="1"/>
          </p:cNvSpPr>
          <p:nvPr/>
        </p:nvSpPr>
        <p:spPr bwMode="auto">
          <a:xfrm>
            <a:off x="1233488" y="4986338"/>
            <a:ext cx="4960937" cy="307975"/>
          </a:xfrm>
          <a:prstGeom prst="rect">
            <a:avLst/>
          </a:prstGeom>
          <a:noFill/>
          <a:ln w="9525">
            <a:noFill/>
            <a:miter lim="800000"/>
            <a:headEnd/>
            <a:tailEnd/>
          </a:ln>
        </p:spPr>
        <p:txBody>
          <a:bodyPr>
            <a:spAutoFit/>
          </a:bodyPr>
          <a:lstStyle/>
          <a:p>
            <a:pPr algn="ctr"/>
            <a:r>
              <a:rPr lang="en-CA" sz="1400" b="1"/>
              <a:t>IOC Targets, Objectives, and Filters</a:t>
            </a:r>
          </a:p>
        </p:txBody>
      </p:sp>
      <p:sp>
        <p:nvSpPr>
          <p:cNvPr id="17470" name="Right Brace 34"/>
          <p:cNvSpPr>
            <a:spLocks/>
          </p:cNvSpPr>
          <p:nvPr/>
        </p:nvSpPr>
        <p:spPr bwMode="auto">
          <a:xfrm rot="5400000">
            <a:off x="3570288" y="2174875"/>
            <a:ext cx="266700" cy="6648450"/>
          </a:xfrm>
          <a:prstGeom prst="rightBrace">
            <a:avLst>
              <a:gd name="adj1" fmla="val 487146"/>
              <a:gd name="adj2" fmla="val 50000"/>
            </a:avLst>
          </a:prstGeom>
          <a:noFill/>
          <a:ln w="19050" algn="ctr">
            <a:solidFill>
              <a:schemeClr val="tx1"/>
            </a:solidFill>
            <a:round/>
            <a:headEnd/>
            <a:tailEnd/>
          </a:ln>
        </p:spPr>
        <p:txBody>
          <a:bodyPr lIns="90000" tIns="46800" rIns="90000" bIns="46800" anchor="ctr"/>
          <a:lstStyle/>
          <a:p>
            <a:pPr defTabSz="914400"/>
            <a:endParaRPr lang="en-CA" sz="1800">
              <a:solidFill>
                <a:srgbClr val="003399"/>
              </a:solidFill>
              <a:latin typeface="Arial" pitchFamily="34" charset="0"/>
            </a:endParaRPr>
          </a:p>
        </p:txBody>
      </p:sp>
      <p:sp>
        <p:nvSpPr>
          <p:cNvPr id="17471" name="Right Bracket 44"/>
          <p:cNvSpPr>
            <a:spLocks/>
          </p:cNvSpPr>
          <p:nvPr/>
        </p:nvSpPr>
        <p:spPr bwMode="auto">
          <a:xfrm>
            <a:off x="7223125" y="906463"/>
            <a:ext cx="138113" cy="1465262"/>
          </a:xfrm>
          <a:prstGeom prst="rightBracket">
            <a:avLst>
              <a:gd name="adj" fmla="val 8301"/>
            </a:avLst>
          </a:prstGeom>
          <a:noFill/>
          <a:ln w="22225" algn="ctr">
            <a:solidFill>
              <a:srgbClr val="000000"/>
            </a:solidFill>
            <a:round/>
            <a:headEnd/>
            <a:tailEnd/>
          </a:ln>
        </p:spPr>
        <p:txBody>
          <a:bodyPr lIns="90000" tIns="46800" rIns="90000" bIns="46800" anchor="ctr"/>
          <a:lstStyle/>
          <a:p>
            <a:pPr defTabSz="914400"/>
            <a:endParaRPr lang="en-CA" sz="1800">
              <a:solidFill>
                <a:srgbClr val="003399"/>
              </a:solidFill>
              <a:latin typeface="Arial" pitchFamily="34" charset="0"/>
            </a:endParaRPr>
          </a:p>
        </p:txBody>
      </p:sp>
      <p:sp>
        <p:nvSpPr>
          <p:cNvPr id="17472" name="Right Bracket 45"/>
          <p:cNvSpPr>
            <a:spLocks/>
          </p:cNvSpPr>
          <p:nvPr/>
        </p:nvSpPr>
        <p:spPr bwMode="auto">
          <a:xfrm>
            <a:off x="7219950" y="2579688"/>
            <a:ext cx="141288" cy="793750"/>
          </a:xfrm>
          <a:prstGeom prst="rightBracket">
            <a:avLst>
              <a:gd name="adj" fmla="val 8323"/>
            </a:avLst>
          </a:prstGeom>
          <a:noFill/>
          <a:ln w="22225" algn="ctr">
            <a:solidFill>
              <a:srgbClr val="000000"/>
            </a:solidFill>
            <a:round/>
            <a:headEnd/>
            <a:tailEnd/>
          </a:ln>
        </p:spPr>
        <p:txBody>
          <a:bodyPr lIns="90000" tIns="46800" rIns="90000" bIns="46800" anchor="ctr"/>
          <a:lstStyle/>
          <a:p>
            <a:pPr defTabSz="914400"/>
            <a:endParaRPr lang="en-CA" sz="1800">
              <a:solidFill>
                <a:srgbClr val="003399"/>
              </a:solidFill>
              <a:latin typeface="Arial" pitchFamily="34" charset="0"/>
            </a:endParaRPr>
          </a:p>
        </p:txBody>
      </p:sp>
      <p:sp>
        <p:nvSpPr>
          <p:cNvPr id="17473" name="Right Bracket 46"/>
          <p:cNvSpPr>
            <a:spLocks/>
          </p:cNvSpPr>
          <p:nvPr/>
        </p:nvSpPr>
        <p:spPr bwMode="auto">
          <a:xfrm>
            <a:off x="7229475" y="3498850"/>
            <a:ext cx="131763" cy="1065213"/>
          </a:xfrm>
          <a:prstGeom prst="rightBracket">
            <a:avLst>
              <a:gd name="adj" fmla="val 8384"/>
            </a:avLst>
          </a:prstGeom>
          <a:noFill/>
          <a:ln w="22225" algn="ctr">
            <a:solidFill>
              <a:srgbClr val="000000"/>
            </a:solidFill>
            <a:round/>
            <a:headEnd/>
            <a:tailEnd/>
          </a:ln>
        </p:spPr>
        <p:txBody>
          <a:bodyPr lIns="90000" tIns="46800" rIns="90000" bIns="46800" anchor="ctr"/>
          <a:lstStyle/>
          <a:p>
            <a:pPr defTabSz="914400"/>
            <a:endParaRPr lang="en-CA" sz="1800">
              <a:solidFill>
                <a:srgbClr val="003399"/>
              </a:solidFill>
              <a:latin typeface="Arial" pitchFamily="34" charset="0"/>
            </a:endParaRPr>
          </a:p>
        </p:txBody>
      </p:sp>
      <p:sp>
        <p:nvSpPr>
          <p:cNvPr id="17474" name="Right Bracket 47"/>
          <p:cNvSpPr>
            <a:spLocks/>
          </p:cNvSpPr>
          <p:nvPr/>
        </p:nvSpPr>
        <p:spPr bwMode="auto">
          <a:xfrm>
            <a:off x="7219950" y="4640263"/>
            <a:ext cx="141288" cy="803275"/>
          </a:xfrm>
          <a:prstGeom prst="rightBracket">
            <a:avLst>
              <a:gd name="adj" fmla="val 8317"/>
            </a:avLst>
          </a:prstGeom>
          <a:noFill/>
          <a:ln w="22225" algn="ctr">
            <a:solidFill>
              <a:srgbClr val="000000"/>
            </a:solidFill>
            <a:round/>
            <a:headEnd/>
            <a:tailEnd/>
          </a:ln>
        </p:spPr>
        <p:txBody>
          <a:bodyPr lIns="90000" tIns="46800" rIns="90000" bIns="46800" anchor="ctr"/>
          <a:lstStyle/>
          <a:p>
            <a:pPr defTabSz="914400"/>
            <a:endParaRPr lang="en-CA" sz="1800">
              <a:solidFill>
                <a:srgbClr val="003399"/>
              </a:solidFill>
              <a:latin typeface="Arial" pitchFamily="34" charset="0"/>
            </a:endParaRPr>
          </a:p>
        </p:txBody>
      </p:sp>
      <p:sp>
        <p:nvSpPr>
          <p:cNvPr id="17475" name="Right Bracket 48"/>
          <p:cNvSpPr>
            <a:spLocks/>
          </p:cNvSpPr>
          <p:nvPr/>
        </p:nvSpPr>
        <p:spPr bwMode="auto">
          <a:xfrm>
            <a:off x="7221538" y="5553075"/>
            <a:ext cx="139700" cy="801688"/>
          </a:xfrm>
          <a:prstGeom prst="rightBracket">
            <a:avLst>
              <a:gd name="adj" fmla="val 8395"/>
            </a:avLst>
          </a:prstGeom>
          <a:noFill/>
          <a:ln w="22225" algn="ctr">
            <a:solidFill>
              <a:srgbClr val="000000"/>
            </a:solidFill>
            <a:round/>
            <a:headEnd/>
            <a:tailEnd/>
          </a:ln>
        </p:spPr>
        <p:txBody>
          <a:bodyPr lIns="90000" tIns="46800" rIns="90000" bIns="46800" anchor="ctr"/>
          <a:lstStyle/>
          <a:p>
            <a:pPr defTabSz="914400"/>
            <a:endParaRPr lang="en-CA" sz="1800">
              <a:solidFill>
                <a:srgbClr val="003399"/>
              </a:solidFill>
              <a:latin typeface="Arial" pitchFamily="34" charset="0"/>
            </a:endParaRPr>
          </a:p>
        </p:txBody>
      </p:sp>
      <p:sp>
        <p:nvSpPr>
          <p:cNvPr id="50" name="TextBox 49"/>
          <p:cNvSpPr txBox="1"/>
          <p:nvPr/>
        </p:nvSpPr>
        <p:spPr>
          <a:xfrm>
            <a:off x="7323138" y="1158875"/>
            <a:ext cx="1674812" cy="1062038"/>
          </a:xfrm>
          <a:prstGeom prst="rect">
            <a:avLst/>
          </a:prstGeom>
          <a:noFill/>
        </p:spPr>
        <p:txBody>
          <a:bodyPr>
            <a:spAutoFit/>
          </a:bodyPr>
          <a:lstStyle/>
          <a:p>
            <a:pPr algn="ctr">
              <a:defRPr/>
            </a:pPr>
            <a:r>
              <a:rPr lang="en-CA" sz="1050" b="1" dirty="0">
                <a:latin typeface="Arial Narrow" charset="0"/>
                <a:ea typeface="MS PGothic" charset="0"/>
                <a:cs typeface="MS PGothic" charset="0"/>
              </a:rPr>
              <a:t>External Planning Environment:  Identifying key uncertainties and forcing factors that will impact company Strategy and Long Run Planning</a:t>
            </a:r>
          </a:p>
        </p:txBody>
      </p:sp>
      <p:sp>
        <p:nvSpPr>
          <p:cNvPr id="51" name="TextBox 50"/>
          <p:cNvSpPr txBox="1"/>
          <p:nvPr/>
        </p:nvSpPr>
        <p:spPr>
          <a:xfrm>
            <a:off x="7354888" y="2489200"/>
            <a:ext cx="1668462" cy="900113"/>
          </a:xfrm>
          <a:prstGeom prst="rect">
            <a:avLst/>
          </a:prstGeom>
          <a:noFill/>
        </p:spPr>
        <p:txBody>
          <a:bodyPr>
            <a:spAutoFit/>
          </a:bodyPr>
          <a:lstStyle/>
          <a:p>
            <a:pPr algn="ctr">
              <a:defRPr/>
            </a:pPr>
            <a:r>
              <a:rPr lang="en-CA" sz="1050" b="1" dirty="0">
                <a:latin typeface="Arial Narrow" charset="0"/>
                <a:ea typeface="MS PGothic" charset="0"/>
                <a:cs typeface="MS PGothic" charset="0"/>
              </a:rPr>
              <a:t>Preferred Operating Regions and Basins</a:t>
            </a:r>
          </a:p>
          <a:p>
            <a:pPr algn="ctr">
              <a:defRPr/>
            </a:pPr>
            <a:endParaRPr lang="en-CA" sz="1050" b="1" dirty="0">
              <a:latin typeface="Arial Narrow" charset="0"/>
              <a:ea typeface="MS PGothic" charset="0"/>
              <a:cs typeface="MS PGothic" charset="0"/>
            </a:endParaRPr>
          </a:p>
          <a:p>
            <a:pPr algn="ctr">
              <a:defRPr/>
            </a:pPr>
            <a:r>
              <a:rPr lang="en-CA" sz="1050" b="1" dirty="0">
                <a:latin typeface="Arial Narrow" charset="0"/>
                <a:ea typeface="MS PGothic" charset="0"/>
                <a:cs typeface="MS PGothic" charset="0"/>
              </a:rPr>
              <a:t>Above ground risk, Potential “No Go” Geography</a:t>
            </a:r>
          </a:p>
        </p:txBody>
      </p:sp>
      <p:sp>
        <p:nvSpPr>
          <p:cNvPr id="52" name="TextBox 51"/>
          <p:cNvSpPr txBox="1"/>
          <p:nvPr/>
        </p:nvSpPr>
        <p:spPr>
          <a:xfrm>
            <a:off x="7361238" y="3654425"/>
            <a:ext cx="1735137" cy="577850"/>
          </a:xfrm>
          <a:prstGeom prst="rect">
            <a:avLst/>
          </a:prstGeom>
          <a:noFill/>
        </p:spPr>
        <p:txBody>
          <a:bodyPr>
            <a:spAutoFit/>
          </a:bodyPr>
          <a:lstStyle/>
          <a:p>
            <a:pPr algn="ctr">
              <a:defRPr/>
            </a:pPr>
            <a:r>
              <a:rPr lang="en-CA" sz="1050" b="1" dirty="0">
                <a:latin typeface="Arial Narrow" charset="0"/>
                <a:ea typeface="MS PGothic" charset="0"/>
                <a:cs typeface="MS PGothic" charset="0"/>
              </a:rPr>
              <a:t>Blockers, Enablers, Gaps, Logjams; Determine materiality “Size of the Prize“</a:t>
            </a:r>
          </a:p>
        </p:txBody>
      </p:sp>
      <p:sp>
        <p:nvSpPr>
          <p:cNvPr id="53" name="TextBox 52"/>
          <p:cNvSpPr txBox="1"/>
          <p:nvPr/>
        </p:nvSpPr>
        <p:spPr>
          <a:xfrm>
            <a:off x="7358063" y="4756150"/>
            <a:ext cx="1668462" cy="415925"/>
          </a:xfrm>
          <a:prstGeom prst="rect">
            <a:avLst/>
          </a:prstGeom>
          <a:noFill/>
        </p:spPr>
        <p:txBody>
          <a:bodyPr>
            <a:spAutoFit/>
          </a:bodyPr>
          <a:lstStyle/>
          <a:p>
            <a:pPr algn="ctr">
              <a:defRPr/>
            </a:pPr>
            <a:r>
              <a:rPr lang="en-CA" sz="1050" b="1" dirty="0">
                <a:latin typeface="Arial Narrow" charset="0"/>
                <a:ea typeface="MS PGothic" charset="0"/>
                <a:cs typeface="MS PGothic" charset="0"/>
              </a:rPr>
              <a:t>Identify Filters for Option Selection</a:t>
            </a:r>
          </a:p>
        </p:txBody>
      </p:sp>
      <p:sp>
        <p:nvSpPr>
          <p:cNvPr id="54" name="TextBox 53"/>
          <p:cNvSpPr txBox="1"/>
          <p:nvPr/>
        </p:nvSpPr>
        <p:spPr>
          <a:xfrm>
            <a:off x="7381875" y="5572125"/>
            <a:ext cx="1666875" cy="738188"/>
          </a:xfrm>
          <a:prstGeom prst="rect">
            <a:avLst/>
          </a:prstGeom>
          <a:noFill/>
        </p:spPr>
        <p:txBody>
          <a:bodyPr>
            <a:spAutoFit/>
          </a:bodyPr>
          <a:lstStyle/>
          <a:p>
            <a:pPr algn="ctr">
              <a:defRPr/>
            </a:pPr>
            <a:r>
              <a:rPr lang="en-CA" sz="1050" b="1" dirty="0">
                <a:latin typeface="Arial Narrow" charset="0"/>
                <a:ea typeface="MS PGothic" charset="0"/>
                <a:cs typeface="MS PGothic" charset="0"/>
              </a:rPr>
              <a:t>Strategic Options:  Robust across scenarios, Consistent with Objectives and Filters</a:t>
            </a:r>
          </a:p>
        </p:txBody>
      </p:sp>
      <p:sp>
        <p:nvSpPr>
          <p:cNvPr id="55" name="Oval 54"/>
          <p:cNvSpPr/>
          <p:nvPr/>
        </p:nvSpPr>
        <p:spPr>
          <a:xfrm>
            <a:off x="616744" y="5632450"/>
            <a:ext cx="1233487" cy="396875"/>
          </a:xfrm>
          <a:prstGeom prst="ellipse">
            <a:avLst/>
          </a:prstGeom>
          <a:solidFill>
            <a:schemeClr val="bg1">
              <a:lumMod val="85000"/>
            </a:schemeClr>
          </a:solidFill>
          <a:ln>
            <a:solidFill>
              <a:schemeClr val="tx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200" b="1" dirty="0">
                <a:solidFill>
                  <a:schemeClr val="tx1"/>
                </a:solidFill>
              </a:rPr>
              <a:t>Strategic Option</a:t>
            </a:r>
          </a:p>
        </p:txBody>
      </p:sp>
      <p:sp>
        <p:nvSpPr>
          <p:cNvPr id="56" name="Oval 55"/>
          <p:cNvSpPr/>
          <p:nvPr/>
        </p:nvSpPr>
        <p:spPr>
          <a:xfrm>
            <a:off x="1254919" y="6135687"/>
            <a:ext cx="1233487" cy="396875"/>
          </a:xfrm>
          <a:prstGeom prst="ellipse">
            <a:avLst/>
          </a:prstGeom>
          <a:solidFill>
            <a:schemeClr val="tx1">
              <a:lumMod val="75000"/>
              <a:lumOff val="25000"/>
            </a:schemeClr>
          </a:solidFill>
          <a:ln>
            <a:solidFill>
              <a:schemeClr val="tx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200" b="1" dirty="0">
                <a:solidFill>
                  <a:schemeClr val="bg1"/>
                </a:solidFill>
              </a:rPr>
              <a:t>Strategic Option</a:t>
            </a:r>
          </a:p>
        </p:txBody>
      </p:sp>
      <p:sp>
        <p:nvSpPr>
          <p:cNvPr id="57" name="Oval 56"/>
          <p:cNvSpPr/>
          <p:nvPr/>
        </p:nvSpPr>
        <p:spPr>
          <a:xfrm>
            <a:off x="2062956" y="5632450"/>
            <a:ext cx="1233487" cy="396875"/>
          </a:xfrm>
          <a:prstGeom prst="ellipse">
            <a:avLst/>
          </a:prstGeom>
          <a:solidFill>
            <a:schemeClr val="tx1">
              <a:lumMod val="50000"/>
              <a:lumOff val="50000"/>
            </a:schemeClr>
          </a:solidFill>
          <a:ln>
            <a:solidFill>
              <a:schemeClr val="tx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200" b="1" dirty="0">
                <a:solidFill>
                  <a:schemeClr val="bg1"/>
                </a:solidFill>
              </a:rPr>
              <a:t>Strategic Option</a:t>
            </a:r>
          </a:p>
        </p:txBody>
      </p:sp>
      <p:sp>
        <p:nvSpPr>
          <p:cNvPr id="58" name="Oval 57"/>
          <p:cNvSpPr/>
          <p:nvPr/>
        </p:nvSpPr>
        <p:spPr>
          <a:xfrm>
            <a:off x="2613026" y="6135687"/>
            <a:ext cx="1233487" cy="396875"/>
          </a:xfrm>
          <a:prstGeom prst="ellipse">
            <a:avLst/>
          </a:prstGeom>
          <a:solidFill>
            <a:schemeClr val="tx1">
              <a:lumMod val="50000"/>
              <a:lumOff val="50000"/>
            </a:schemeClr>
          </a:solidFill>
          <a:ln>
            <a:solidFill>
              <a:schemeClr val="tx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200" b="1" dirty="0">
                <a:solidFill>
                  <a:schemeClr val="bg1"/>
                </a:solidFill>
              </a:rPr>
              <a:t>Strategic Option</a:t>
            </a:r>
          </a:p>
        </p:txBody>
      </p:sp>
      <p:sp>
        <p:nvSpPr>
          <p:cNvPr id="59" name="Oval 58"/>
          <p:cNvSpPr/>
          <p:nvPr/>
        </p:nvSpPr>
        <p:spPr>
          <a:xfrm>
            <a:off x="3481388" y="5692775"/>
            <a:ext cx="1233487" cy="396875"/>
          </a:xfrm>
          <a:prstGeom prst="ellipse">
            <a:avLst/>
          </a:prstGeom>
          <a:solidFill>
            <a:schemeClr val="bg1">
              <a:lumMod val="95000"/>
            </a:schemeClr>
          </a:solidFill>
          <a:ln>
            <a:solidFill>
              <a:schemeClr val="tx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200" b="1" dirty="0">
                <a:solidFill>
                  <a:schemeClr val="tx1"/>
                </a:solidFill>
              </a:rPr>
              <a:t>Strategic Option</a:t>
            </a:r>
          </a:p>
        </p:txBody>
      </p:sp>
      <p:sp>
        <p:nvSpPr>
          <p:cNvPr id="60" name="Oval 59"/>
          <p:cNvSpPr/>
          <p:nvPr/>
        </p:nvSpPr>
        <p:spPr>
          <a:xfrm>
            <a:off x="4260056" y="6135687"/>
            <a:ext cx="1233487" cy="396875"/>
          </a:xfrm>
          <a:prstGeom prst="ellipse">
            <a:avLst/>
          </a:prstGeom>
          <a:solidFill>
            <a:schemeClr val="tx1">
              <a:lumMod val="90000"/>
              <a:lumOff val="10000"/>
            </a:schemeClr>
          </a:solidFill>
          <a:ln>
            <a:solidFill>
              <a:schemeClr val="tx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200" b="1" dirty="0">
                <a:solidFill>
                  <a:schemeClr val="bg1"/>
                </a:solidFill>
              </a:rPr>
              <a:t>Strategic Option</a:t>
            </a:r>
          </a:p>
        </p:txBody>
      </p:sp>
      <p:sp>
        <p:nvSpPr>
          <p:cNvPr id="61" name="Oval 60"/>
          <p:cNvSpPr/>
          <p:nvPr/>
        </p:nvSpPr>
        <p:spPr>
          <a:xfrm>
            <a:off x="5133181" y="5632450"/>
            <a:ext cx="1233487" cy="396875"/>
          </a:xfrm>
          <a:prstGeom prst="ellipse">
            <a:avLst/>
          </a:prstGeom>
          <a:solidFill>
            <a:schemeClr val="tx1">
              <a:lumMod val="90000"/>
              <a:lumOff val="10000"/>
            </a:schemeClr>
          </a:solidFill>
          <a:ln>
            <a:solidFill>
              <a:schemeClr val="tx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200" b="1" dirty="0">
                <a:solidFill>
                  <a:schemeClr val="bg1"/>
                </a:solidFill>
              </a:rPr>
              <a:t>Strategic Option</a:t>
            </a:r>
          </a:p>
        </p:txBody>
      </p:sp>
      <p:sp>
        <p:nvSpPr>
          <p:cNvPr id="62" name="Oval 61"/>
          <p:cNvSpPr/>
          <p:nvPr/>
        </p:nvSpPr>
        <p:spPr>
          <a:xfrm>
            <a:off x="5754688" y="6135687"/>
            <a:ext cx="1233487" cy="396875"/>
          </a:xfrm>
          <a:prstGeom prst="ellipse">
            <a:avLst/>
          </a:prstGeom>
          <a:solidFill>
            <a:schemeClr val="bg1">
              <a:lumMod val="95000"/>
            </a:schemeClr>
          </a:solidFill>
          <a:ln>
            <a:solidFill>
              <a:schemeClr val="tx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200" b="1" dirty="0">
                <a:solidFill>
                  <a:schemeClr val="tx1"/>
                </a:solidFill>
              </a:rPr>
              <a:t>Strategic Option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71450" indent="-171450" algn="just" eaLnBrk="1" hangingPunct="1">
              <a:spcBef>
                <a:spcPts val="150"/>
              </a:spcBef>
              <a:buClr>
                <a:schemeClr val="tx2">
                  <a:lumMod val="60000"/>
                  <a:lumOff val="40000"/>
                </a:schemeClr>
              </a:buClr>
              <a:buFont typeface="Wingdings" pitchFamily="2" charset="2"/>
              <a:buChar char="§"/>
              <a:defRPr/>
            </a:pPr>
            <a:r>
              <a:rPr lang="en-CA" sz="1200" b="1" u="sng" dirty="0" smtClean="0">
                <a:solidFill>
                  <a:srgbClr val="C00000"/>
                </a:solidFill>
              </a:rPr>
              <a:t>Adapting to the unconventional resource play business environment </a:t>
            </a:r>
            <a:r>
              <a:rPr lang="en-CA" sz="1200" dirty="0" smtClean="0"/>
              <a:t>:  The XTO Energy acquisition and subsequent shale gas acreage transactions have made ExxonMobil a force in the North America unconventional resource play, shifting growth focus to a business model that is quite different from the large-scale, major capital projects that have driven core growth for the company over the last decade.  With more than two-thirds of its unconventional resource acreage holdings (excluding the oil sands) positioned in gas plays, the company is clearly challenged by the ongoing weakness in natural gas realizations in North America.  This is reflected in the company’s growing interest in US LNG exports—both from Alaska and the US Onshore.  However, this is a long-term fix for a near-term challenge, and one with considerable arbitrage risk in the form of firming Henry Hub gas prices over the latter half of the decade.</a:t>
            </a:r>
          </a:p>
          <a:p>
            <a:pPr marL="171450" lvl="1" indent="-171450" algn="just" eaLnBrk="1" hangingPunct="1">
              <a:spcBef>
                <a:spcPts val="150"/>
              </a:spcBef>
              <a:buClr>
                <a:schemeClr val="tx2">
                  <a:lumMod val="60000"/>
                  <a:lumOff val="40000"/>
                </a:schemeClr>
              </a:buClr>
              <a:buFont typeface="Wingdings" pitchFamily="2" charset="2"/>
              <a:buChar char="§"/>
              <a:defRPr/>
            </a:pPr>
            <a:r>
              <a:rPr lang="en-CA" sz="1200" b="1" u="sng" dirty="0" smtClean="0">
                <a:solidFill>
                  <a:srgbClr val="C00000"/>
                </a:solidFill>
              </a:rPr>
              <a:t>Delivering on a new growth strategy based on strategic partnerships and frontier exploration opportunities</a:t>
            </a:r>
            <a:r>
              <a:rPr lang="en-CA" sz="1200" dirty="0" smtClean="0"/>
              <a:t>.  The development moratorium on the Qatar North Field has left ExxonMobil searching for new engines of growth.  One response has been a shift in strategy towards strategic partnerships and frontier exploration – reflected in the </a:t>
            </a:r>
            <a:r>
              <a:rPr lang="en-CA" sz="1200" dirty="0" err="1" smtClean="0"/>
              <a:t>Rosneft</a:t>
            </a:r>
            <a:r>
              <a:rPr lang="en-CA" sz="1200" dirty="0" smtClean="0"/>
              <a:t> strategic agreement covering frontier exploration in the Russia Arctic.</a:t>
            </a:r>
          </a:p>
          <a:p>
            <a:pPr marL="171450" lvl="1" indent="-171450" algn="just" eaLnBrk="1" hangingPunct="1">
              <a:spcBef>
                <a:spcPts val="150"/>
              </a:spcBef>
              <a:buClr>
                <a:schemeClr val="tx2">
                  <a:lumMod val="60000"/>
                  <a:lumOff val="40000"/>
                </a:schemeClr>
              </a:buClr>
              <a:buFont typeface="Wingdings" pitchFamily="2" charset="2"/>
              <a:buChar char="§"/>
              <a:defRPr/>
            </a:pPr>
            <a:r>
              <a:rPr lang="en-CA" sz="1200" b="1" u="sng" dirty="0" smtClean="0">
                <a:solidFill>
                  <a:srgbClr val="C00000"/>
                </a:solidFill>
              </a:rPr>
              <a:t>Execution or rationalization of challenged reserves and/or developments positions</a:t>
            </a:r>
            <a:r>
              <a:rPr lang="en-CA" sz="1200" dirty="0" smtClean="0"/>
              <a:t>. These include:</a:t>
            </a:r>
          </a:p>
          <a:p>
            <a:pPr lvl="1" indent="-115888" algn="just">
              <a:spcBef>
                <a:spcPts val="100"/>
              </a:spcBef>
              <a:buClr>
                <a:srgbClr val="777777"/>
              </a:buClr>
              <a:buFont typeface="Arial Unicode MS" pitchFamily="34" charset="-128"/>
              <a:buChar char="̶"/>
              <a:defRPr/>
            </a:pPr>
            <a:r>
              <a:rPr lang="en-CA" sz="1200" dirty="0" smtClean="0"/>
              <a:t>Monetization of captured frontier gas resources in North America (Alaska North Slope, Mackenzie Delta);</a:t>
            </a:r>
          </a:p>
          <a:p>
            <a:pPr lvl="1" indent="-115888" algn="just">
              <a:spcBef>
                <a:spcPts val="100"/>
              </a:spcBef>
              <a:buClr>
                <a:srgbClr val="777777"/>
              </a:buClr>
              <a:buFont typeface="Arial Unicode MS" pitchFamily="34" charset="-128"/>
              <a:buChar char="̶"/>
              <a:defRPr/>
            </a:pPr>
            <a:r>
              <a:rPr lang="en-CA" sz="1200" dirty="0" smtClean="0"/>
              <a:t>Development of captured oil reserves in the Caspian region, plagued by delays, cost over-runs, and accelerating resource nationalism;</a:t>
            </a:r>
          </a:p>
          <a:p>
            <a:pPr lvl="1" indent="-115888" algn="just">
              <a:spcBef>
                <a:spcPts val="100"/>
              </a:spcBef>
              <a:buClr>
                <a:srgbClr val="777777"/>
              </a:buClr>
              <a:buFont typeface="Arial Unicode MS" pitchFamily="34" charset="-128"/>
              <a:buChar char="̶"/>
              <a:defRPr/>
            </a:pPr>
            <a:r>
              <a:rPr lang="en-CA" sz="1200" dirty="0" smtClean="0"/>
              <a:t>Delivering on the West Qurna I redevelopment project in Iraq, which remains challenged by export infrastructure constraints.  The securing of six exploration licenses in the northern Kurdistan region is the latest signal of ExxonMobil’s concern over the ability of Iraq to evolve into a Core area for the company.</a:t>
            </a:r>
          </a:p>
          <a:p>
            <a:pPr marL="171450" indent="-171450" algn="just" eaLnBrk="1" hangingPunct="1">
              <a:spcBef>
                <a:spcPts val="150"/>
              </a:spcBef>
              <a:buClr>
                <a:schemeClr val="tx2">
                  <a:lumMod val="60000"/>
                  <a:lumOff val="40000"/>
                </a:schemeClr>
              </a:buClr>
              <a:buFont typeface="Wingdings" pitchFamily="2" charset="2"/>
              <a:buChar char="§"/>
              <a:defRPr/>
            </a:pPr>
            <a:r>
              <a:rPr lang="en-CA" sz="1200" b="1" u="sng" dirty="0" smtClean="0">
                <a:solidFill>
                  <a:srgbClr val="C00000"/>
                </a:solidFill>
              </a:rPr>
              <a:t>Maintain leadership in share buy-back and dividend performance</a:t>
            </a:r>
            <a:r>
              <a:rPr lang="en-CA" sz="1200" dirty="0" smtClean="0"/>
              <a:t>:  ExxonMobil has been a clear peer group leader in returns to shareholders, distributing ~$29 bn through dividends and share buy-backs in 2011 and spending ~$109 bn on share repurchase over the 2007-2011 period.  With the increased emphasis being placed on unconventional gas resources to deliver future volume growth, shareholders will be looking for ExxonMobil to continue its leading dividend and share buy-back performance, as the core differentiator from its faster growing (in volumetric terms) peer group companies.</a:t>
            </a:r>
          </a:p>
        </p:txBody>
      </p:sp>
      <p:sp>
        <p:nvSpPr>
          <p:cNvPr id="35843" name="Title 2"/>
          <p:cNvSpPr>
            <a:spLocks noGrp="1"/>
          </p:cNvSpPr>
          <p:nvPr>
            <p:ph type="title"/>
          </p:nvPr>
        </p:nvSpPr>
        <p:spPr bwMode="auto">
          <a:xfrm>
            <a:off x="457200" y="0"/>
            <a:ext cx="8229600" cy="733425"/>
          </a:xfrm>
          <a:noFill/>
          <a:ln>
            <a:miter lim="800000"/>
            <a:headEnd/>
            <a:tailEnd/>
          </a:ln>
        </p:spPr>
        <p:txBody>
          <a:bodyPr vert="horz" wrap="square" lIns="91440" tIns="45720" rIns="91440" bIns="45720" numCol="1" compatLnSpc="1">
            <a:prstTxWarp prst="textNoShape">
              <a:avLst/>
            </a:prstTxWarp>
          </a:bodyPr>
          <a:lstStyle/>
          <a:p>
            <a:pPr eaLnBrk="1" hangingPunct="1"/>
            <a:r>
              <a:rPr lang="en-US" smtClean="0"/>
              <a:t>PFC-Identified Challenges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p:cNvSpPr txBox="1">
            <a:spLocks/>
          </p:cNvSpPr>
          <p:nvPr/>
        </p:nvSpPr>
        <p:spPr>
          <a:xfrm>
            <a:off x="2607869" y="2192656"/>
            <a:ext cx="6067958" cy="866991"/>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34" charset="-128"/>
                <a:cs typeface="MS PGothic" pitchFamily="34"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34" charset="-128"/>
                <a:cs typeface="MS PGothic"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smtClean="0">
                <a:latin typeface="+mj-lt"/>
              </a:rPr>
              <a:t>Questions &amp; Discussion</a:t>
            </a:r>
            <a:endParaRPr lang="en-US" sz="2000" b="1" dirty="0" smtClean="0">
              <a:latin typeface="+mj-lt"/>
            </a:endParaRPr>
          </a:p>
        </p:txBody>
      </p:sp>
      <p:graphicFrame>
        <p:nvGraphicFramePr>
          <p:cNvPr id="4" name="Table 3"/>
          <p:cNvGraphicFramePr>
            <a:graphicFrameLocks noGrp="1"/>
          </p:cNvGraphicFramePr>
          <p:nvPr/>
        </p:nvGraphicFramePr>
        <p:xfrm>
          <a:off x="2752725" y="3314700"/>
          <a:ext cx="5514975" cy="1483360"/>
        </p:xfrm>
        <a:graphic>
          <a:graphicData uri="http://schemas.openxmlformats.org/drawingml/2006/table">
            <a:tbl>
              <a:tblPr firstRow="1" bandRow="1">
                <a:tableStyleId>{5C22544A-7EE6-4342-B048-85BDC9FD1C3A}</a:tableStyleId>
              </a:tblPr>
              <a:tblGrid>
                <a:gridCol w="1102995"/>
                <a:gridCol w="1478280"/>
                <a:gridCol w="847725"/>
                <a:gridCol w="1066800"/>
                <a:gridCol w="1019175"/>
              </a:tblGrid>
              <a:tr h="370840">
                <a:tc>
                  <a:txBody>
                    <a:bodyPr/>
                    <a:lstStyle/>
                    <a:p>
                      <a:pPr algn="ctr"/>
                      <a:r>
                        <a:rPr lang="en-US" dirty="0" smtClean="0"/>
                        <a:t>2011</a:t>
                      </a:r>
                      <a:endParaRPr lang="en-US" dirty="0"/>
                    </a:p>
                  </a:txBody>
                  <a:tcPr/>
                </a:tc>
                <a:tc>
                  <a:txBody>
                    <a:bodyPr/>
                    <a:lstStyle/>
                    <a:p>
                      <a:pPr algn="ctr"/>
                      <a:r>
                        <a:rPr lang="en-US" dirty="0" smtClean="0"/>
                        <a:t>Alaska</a:t>
                      </a:r>
                      <a:endParaRPr lang="en-US" dirty="0"/>
                    </a:p>
                  </a:txBody>
                  <a:tcPr/>
                </a:tc>
                <a:tc>
                  <a:txBody>
                    <a:bodyPr/>
                    <a:lstStyle/>
                    <a:p>
                      <a:pPr algn="ctr"/>
                      <a:r>
                        <a:rPr lang="en-US" dirty="0" smtClean="0"/>
                        <a:t>% US</a:t>
                      </a:r>
                      <a:endParaRPr lang="en-US" dirty="0"/>
                    </a:p>
                  </a:txBody>
                  <a:tcPr/>
                </a:tc>
                <a:tc>
                  <a:txBody>
                    <a:bodyPr/>
                    <a:lstStyle/>
                    <a:p>
                      <a:pPr algn="ctr"/>
                      <a:r>
                        <a:rPr lang="en-US" dirty="0" smtClean="0"/>
                        <a:t>% Global</a:t>
                      </a:r>
                      <a:endParaRPr lang="en-US" dirty="0"/>
                    </a:p>
                  </a:txBody>
                  <a:tcPr/>
                </a:tc>
                <a:tc>
                  <a:txBody>
                    <a:bodyPr/>
                    <a:lstStyle/>
                    <a:p>
                      <a:pPr algn="ctr"/>
                      <a:r>
                        <a:rPr lang="en-US" dirty="0" smtClean="0"/>
                        <a:t>% Trend</a:t>
                      </a:r>
                      <a:endParaRPr lang="en-US" dirty="0"/>
                    </a:p>
                  </a:txBody>
                  <a:tcPr/>
                </a:tc>
              </a:tr>
              <a:tr h="370840">
                <a:tc>
                  <a:txBody>
                    <a:bodyPr/>
                    <a:lstStyle/>
                    <a:p>
                      <a:pPr algn="ctr"/>
                      <a:r>
                        <a:rPr lang="en-US" sz="1600" dirty="0" smtClean="0">
                          <a:latin typeface="+mj-lt"/>
                        </a:rPr>
                        <a:t>BP</a:t>
                      </a:r>
                      <a:endParaRPr lang="en-US" sz="1600" dirty="0">
                        <a:latin typeface="+mj-lt"/>
                      </a:endParaRPr>
                    </a:p>
                  </a:txBody>
                  <a:tcPr/>
                </a:tc>
                <a:tc>
                  <a:txBody>
                    <a:bodyPr/>
                    <a:lstStyle/>
                    <a:p>
                      <a:pPr algn="ctr"/>
                      <a:r>
                        <a:rPr lang="en-US" sz="1600" dirty="0" smtClean="0">
                          <a:latin typeface="+mj-lt"/>
                        </a:rPr>
                        <a:t>173 </a:t>
                      </a:r>
                      <a:r>
                        <a:rPr lang="en-US" sz="1600" dirty="0" err="1" smtClean="0">
                          <a:latin typeface="+mj-lt"/>
                        </a:rPr>
                        <a:t>mboe</a:t>
                      </a:r>
                      <a:r>
                        <a:rPr lang="en-US" sz="1600" dirty="0" smtClean="0">
                          <a:latin typeface="+mj-lt"/>
                        </a:rPr>
                        <a:t>/d</a:t>
                      </a:r>
                      <a:endParaRPr lang="en-US" sz="1600" dirty="0">
                        <a:latin typeface="+mj-lt"/>
                      </a:endParaRPr>
                    </a:p>
                  </a:txBody>
                  <a:tcPr/>
                </a:tc>
                <a:tc>
                  <a:txBody>
                    <a:bodyPr/>
                    <a:lstStyle/>
                    <a:p>
                      <a:pPr algn="ctr"/>
                      <a:r>
                        <a:rPr lang="en-US" sz="1600" dirty="0" smtClean="0">
                          <a:latin typeface="+mj-lt"/>
                        </a:rPr>
                        <a:t>17</a:t>
                      </a:r>
                      <a:endParaRPr lang="en-US" sz="1600" dirty="0">
                        <a:latin typeface="+mj-lt"/>
                      </a:endParaRPr>
                    </a:p>
                  </a:txBody>
                  <a:tcPr/>
                </a:tc>
                <a:tc>
                  <a:txBody>
                    <a:bodyPr/>
                    <a:lstStyle/>
                    <a:p>
                      <a:pPr algn="ctr"/>
                      <a:r>
                        <a:rPr lang="en-US" sz="1600" dirty="0" smtClean="0">
                          <a:latin typeface="+mj-lt"/>
                        </a:rPr>
                        <a:t>5</a:t>
                      </a:r>
                      <a:endParaRPr lang="en-US" sz="1600" dirty="0">
                        <a:latin typeface="+mj-lt"/>
                      </a:endParaRPr>
                    </a:p>
                  </a:txBody>
                  <a:tcPr/>
                </a:tc>
                <a:tc>
                  <a:txBody>
                    <a:bodyPr/>
                    <a:lstStyle/>
                    <a:p>
                      <a:pPr algn="ctr"/>
                      <a:endParaRPr lang="en-US" dirty="0"/>
                    </a:p>
                  </a:txBody>
                  <a:tcPr/>
                </a:tc>
              </a:tr>
              <a:tr h="370840">
                <a:tc>
                  <a:txBody>
                    <a:bodyPr/>
                    <a:lstStyle/>
                    <a:p>
                      <a:pPr algn="ctr"/>
                      <a:r>
                        <a:rPr lang="en-US" sz="1600" dirty="0" smtClean="0">
                          <a:latin typeface="+mj-lt"/>
                        </a:rPr>
                        <a:t>COP</a:t>
                      </a:r>
                      <a:endParaRPr lang="en-US" sz="1600" dirty="0">
                        <a:latin typeface="+mj-lt"/>
                      </a:endParaRPr>
                    </a:p>
                  </a:txBody>
                  <a:tcPr/>
                </a:tc>
                <a:tc>
                  <a:txBody>
                    <a:bodyPr/>
                    <a:lstStyle/>
                    <a:p>
                      <a:pPr algn="ctr"/>
                      <a:r>
                        <a:rPr lang="en-US" sz="1600" dirty="0" smtClean="0">
                          <a:latin typeface="+mj-lt"/>
                        </a:rPr>
                        <a:t>244 </a:t>
                      </a:r>
                      <a:r>
                        <a:rPr lang="en-US" sz="1600" dirty="0" err="1" smtClean="0">
                          <a:latin typeface="+mj-lt"/>
                        </a:rPr>
                        <a:t>mboe</a:t>
                      </a:r>
                      <a:r>
                        <a:rPr lang="en-US" sz="1600" dirty="0" smtClean="0">
                          <a:latin typeface="+mj-lt"/>
                        </a:rPr>
                        <a:t>/d</a:t>
                      </a:r>
                      <a:endParaRPr lang="en-US" sz="1600" dirty="0">
                        <a:latin typeface="+mj-lt"/>
                      </a:endParaRPr>
                    </a:p>
                  </a:txBody>
                  <a:tcPr/>
                </a:tc>
                <a:tc>
                  <a:txBody>
                    <a:bodyPr/>
                    <a:lstStyle/>
                    <a:p>
                      <a:pPr algn="ctr"/>
                      <a:r>
                        <a:rPr lang="en-US" sz="1600" dirty="0" smtClean="0">
                          <a:latin typeface="+mj-lt"/>
                        </a:rPr>
                        <a:t>36</a:t>
                      </a:r>
                      <a:endParaRPr lang="en-US" sz="1600" dirty="0">
                        <a:latin typeface="+mj-lt"/>
                      </a:endParaRPr>
                    </a:p>
                  </a:txBody>
                  <a:tcPr/>
                </a:tc>
                <a:tc>
                  <a:txBody>
                    <a:bodyPr/>
                    <a:lstStyle/>
                    <a:p>
                      <a:pPr algn="ctr"/>
                      <a:r>
                        <a:rPr lang="en-US" sz="1600" dirty="0" smtClean="0">
                          <a:latin typeface="+mj-lt"/>
                        </a:rPr>
                        <a:t>14</a:t>
                      </a:r>
                      <a:endParaRPr lang="en-US" sz="1600" dirty="0">
                        <a:latin typeface="+mj-lt"/>
                      </a:endParaRPr>
                    </a:p>
                  </a:txBody>
                  <a:tcPr/>
                </a:tc>
                <a:tc>
                  <a:txBody>
                    <a:bodyPr/>
                    <a:lstStyle/>
                    <a:p>
                      <a:pPr algn="ctr"/>
                      <a:endParaRPr lang="en-US" dirty="0"/>
                    </a:p>
                  </a:txBody>
                  <a:tcPr/>
                </a:tc>
              </a:tr>
              <a:tr h="370840">
                <a:tc>
                  <a:txBody>
                    <a:bodyPr/>
                    <a:lstStyle/>
                    <a:p>
                      <a:pPr algn="ctr"/>
                      <a:r>
                        <a:rPr lang="en-US" sz="1600" dirty="0" smtClean="0">
                          <a:latin typeface="+mj-lt"/>
                        </a:rPr>
                        <a:t>XOM</a:t>
                      </a:r>
                      <a:endParaRPr lang="en-US" sz="1600" dirty="0">
                        <a:latin typeface="+mj-lt"/>
                      </a:endParaRPr>
                    </a:p>
                  </a:txBody>
                  <a:tcPr/>
                </a:tc>
                <a:tc>
                  <a:txBody>
                    <a:bodyPr/>
                    <a:lstStyle/>
                    <a:p>
                      <a:pPr algn="ctr"/>
                      <a:r>
                        <a:rPr lang="en-US" sz="1600" dirty="0" smtClean="0">
                          <a:latin typeface="+mj-lt"/>
                        </a:rPr>
                        <a:t>117 </a:t>
                      </a:r>
                      <a:r>
                        <a:rPr lang="en-US" sz="1600" dirty="0" err="1" smtClean="0">
                          <a:latin typeface="+mj-lt"/>
                        </a:rPr>
                        <a:t>mboe</a:t>
                      </a:r>
                      <a:r>
                        <a:rPr lang="en-US" sz="1600" dirty="0" smtClean="0">
                          <a:latin typeface="+mj-lt"/>
                        </a:rPr>
                        <a:t>/d</a:t>
                      </a:r>
                      <a:endParaRPr lang="en-US" sz="1600" dirty="0">
                        <a:latin typeface="+mj-lt"/>
                      </a:endParaRPr>
                    </a:p>
                  </a:txBody>
                  <a:tcPr/>
                </a:tc>
                <a:tc>
                  <a:txBody>
                    <a:bodyPr/>
                    <a:lstStyle/>
                    <a:p>
                      <a:pPr algn="ctr"/>
                      <a:r>
                        <a:rPr lang="en-US" sz="1600" dirty="0" smtClean="0">
                          <a:latin typeface="+mj-lt"/>
                        </a:rPr>
                        <a:t>14</a:t>
                      </a:r>
                      <a:endParaRPr lang="en-US" sz="1600" dirty="0">
                        <a:latin typeface="+mj-lt"/>
                      </a:endParaRPr>
                    </a:p>
                  </a:txBody>
                  <a:tcPr/>
                </a:tc>
                <a:tc>
                  <a:txBody>
                    <a:bodyPr/>
                    <a:lstStyle/>
                    <a:p>
                      <a:pPr algn="ctr"/>
                      <a:r>
                        <a:rPr lang="en-US" sz="1600" dirty="0" smtClean="0">
                          <a:latin typeface="+mj-lt"/>
                        </a:rPr>
                        <a:t>3</a:t>
                      </a:r>
                      <a:endParaRPr lang="en-US" sz="1600" dirty="0">
                        <a:latin typeface="+mj-lt"/>
                      </a:endParaRPr>
                    </a:p>
                  </a:txBody>
                  <a:tcPr/>
                </a:tc>
                <a:tc>
                  <a:txBody>
                    <a:bodyPr/>
                    <a:lstStyle/>
                    <a:p>
                      <a:pPr algn="ctr"/>
                      <a:endParaRPr lang="en-US" dirty="0"/>
                    </a:p>
                  </a:txBody>
                  <a:tcPr/>
                </a:tc>
              </a:tr>
            </a:tbl>
          </a:graphicData>
        </a:graphic>
      </p:graphicFrame>
      <p:sp>
        <p:nvSpPr>
          <p:cNvPr id="5" name="Down Arrow 4"/>
          <p:cNvSpPr/>
          <p:nvPr/>
        </p:nvSpPr>
        <p:spPr>
          <a:xfrm>
            <a:off x="7610475" y="3733800"/>
            <a:ext cx="276225" cy="27432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Down Arrow 5"/>
          <p:cNvSpPr/>
          <p:nvPr/>
        </p:nvSpPr>
        <p:spPr>
          <a:xfrm rot="10800000">
            <a:off x="7610475" y="4116704"/>
            <a:ext cx="276225" cy="274320"/>
          </a:xfrm>
          <a:prstGeom prst="downArrow">
            <a:avLst/>
          </a:prstGeom>
          <a:gradFill>
            <a:gsLst>
              <a:gs pos="0">
                <a:srgbClr val="DDEBCF"/>
              </a:gs>
              <a:gs pos="50000">
                <a:srgbClr val="9CB86E"/>
              </a:gs>
              <a:gs pos="100000">
                <a:srgbClr val="156B13"/>
              </a:gs>
            </a:gsLst>
            <a:lin ang="16200000" scaled="0"/>
          </a:gra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Down Arrow 6"/>
          <p:cNvSpPr/>
          <p:nvPr/>
        </p:nvSpPr>
        <p:spPr>
          <a:xfrm>
            <a:off x="7610475" y="4486275"/>
            <a:ext cx="276225" cy="27432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52115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2286000"/>
            <a:ext cx="8229600" cy="1219200"/>
          </a:xfrm>
        </p:spPr>
        <p:txBody>
          <a:bodyPr>
            <a:noAutofit/>
          </a:bodyPr>
          <a:lstStyle/>
          <a:p>
            <a:r>
              <a:rPr lang="en-US" b="1" u="sng" dirty="0" smtClean="0">
                <a:solidFill>
                  <a:schemeClr val="tx1"/>
                </a:solidFill>
              </a:rPr>
              <a:t>APPENDIX</a:t>
            </a:r>
            <a:r>
              <a:rPr lang="en-US" dirty="0" smtClean="0">
                <a:solidFill>
                  <a:schemeClr val="tx1"/>
                </a:solidFill>
              </a:rPr>
              <a:t/>
            </a:r>
            <a:br>
              <a:rPr lang="en-US" dirty="0" smtClean="0">
                <a:solidFill>
                  <a:schemeClr val="tx1"/>
                </a:solidFill>
              </a:rPr>
            </a:br>
            <a:r>
              <a:rPr lang="en-US" dirty="0" smtClean="0">
                <a:solidFill>
                  <a:schemeClr val="tx1"/>
                </a:solidFill>
              </a:rPr>
              <a:t>Impact of Changes in Fiscal Terms on Upstream Investment:  Assessing Data from Alberta, Canada</a:t>
            </a:r>
            <a:endParaRPr lang="en-US" dirty="0">
              <a:solidFill>
                <a:schemeClr val="tx1"/>
              </a:solidFill>
            </a:endParaRP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228600" y="903288"/>
            <a:ext cx="3886200" cy="5573712"/>
          </a:xfrm>
        </p:spPr>
        <p:txBody>
          <a:bodyPr/>
          <a:lstStyle/>
          <a:p>
            <a:pPr marL="230188" indent="-230188"/>
            <a:r>
              <a:rPr lang="en-US" sz="1400" dirty="0" smtClean="0"/>
              <a:t>Alberta has historically accounted for the majority of exploration expenditures in western Canada</a:t>
            </a:r>
          </a:p>
          <a:p>
            <a:pPr marL="230188" indent="-230188"/>
            <a:r>
              <a:rPr lang="en-US" sz="1400" dirty="0" smtClean="0"/>
              <a:t>The less competitive fiscal terms introduced in Alberta in 2007—which eliminated royalty holidays on new wells—were accompanied by a sharp decrease in exploration activity in that province, and a reallocation of exploration spending to Saskatchewan and British Columbia (BC)</a:t>
            </a:r>
          </a:p>
          <a:p>
            <a:pPr marL="230188" indent="-230188"/>
            <a:r>
              <a:rPr lang="en-US" sz="1400" dirty="0" smtClean="0"/>
              <a:t>In 2010, responding both to this competition and to reduced expenditures resulting from the 2008-2009 economic crisis, the Alberta Government approved a new fiscal framework, designed to “position Alberta as one of the most competitive North American destinations for energy investment”</a:t>
            </a:r>
          </a:p>
          <a:p>
            <a:pPr marL="230188" indent="-230188"/>
            <a:r>
              <a:rPr lang="en-US" sz="1400" dirty="0" smtClean="0"/>
              <a:t>Since then, exploration expenditures in Alberta have recovered from the crisis far more quickly than in other jurisdictions</a:t>
            </a:r>
          </a:p>
          <a:p>
            <a:pPr marL="230188" indent="-230188"/>
            <a:endParaRPr lang="en-US" sz="1400" dirty="0" smtClean="0"/>
          </a:p>
          <a:p>
            <a:pPr marL="230188" indent="-230188"/>
            <a:r>
              <a:rPr lang="en-US" sz="1400" b="1" dirty="0" smtClean="0">
                <a:solidFill>
                  <a:srgbClr val="C00000"/>
                </a:solidFill>
              </a:rPr>
              <a:t>Question</a:t>
            </a:r>
            <a:r>
              <a:rPr lang="en-US" sz="1400" dirty="0" smtClean="0"/>
              <a:t>:  Is the relationship between exploration spending and fiscal change causal, or merely correlative?</a:t>
            </a:r>
            <a:endParaRPr lang="en-US" sz="1400" dirty="0"/>
          </a:p>
        </p:txBody>
      </p:sp>
      <p:sp>
        <p:nvSpPr>
          <p:cNvPr id="6" name="Title 5"/>
          <p:cNvSpPr>
            <a:spLocks noGrp="1"/>
          </p:cNvSpPr>
          <p:nvPr>
            <p:ph type="title"/>
          </p:nvPr>
        </p:nvSpPr>
        <p:spPr/>
        <p:txBody>
          <a:bodyPr/>
          <a:lstStyle/>
          <a:p>
            <a:r>
              <a:rPr lang="en-US" dirty="0" smtClean="0"/>
              <a:t>Exploration Spending in Western Canada</a:t>
            </a:r>
            <a:endParaRPr lang="en-US" dirty="0"/>
          </a:p>
        </p:txBody>
      </p:sp>
      <p:grpSp>
        <p:nvGrpSpPr>
          <p:cNvPr id="2" name="Group 4"/>
          <p:cNvGrpSpPr/>
          <p:nvPr/>
        </p:nvGrpSpPr>
        <p:grpSpPr>
          <a:xfrm>
            <a:off x="4191000" y="1363300"/>
            <a:ext cx="4676775" cy="4275500"/>
            <a:chOff x="3352800" y="1600200"/>
            <a:chExt cx="5514975" cy="4656500"/>
          </a:xfrm>
        </p:grpSpPr>
        <p:pic>
          <p:nvPicPr>
            <p:cNvPr id="3074" name="Picture 2"/>
            <p:cNvPicPr>
              <a:picLocks noChangeAspect="1" noChangeArrowheads="1"/>
            </p:cNvPicPr>
            <p:nvPr/>
          </p:nvPicPr>
          <p:blipFill>
            <a:blip r:embed="rId2" cstate="print"/>
            <a:srcRect/>
            <a:stretch>
              <a:fillRect/>
            </a:stretch>
          </p:blipFill>
          <p:spPr bwMode="auto">
            <a:xfrm>
              <a:off x="3352800" y="2133600"/>
              <a:ext cx="5514975" cy="4123100"/>
            </a:xfrm>
            <a:prstGeom prst="rect">
              <a:avLst/>
            </a:prstGeom>
            <a:noFill/>
            <a:ln w="9525">
              <a:noFill/>
              <a:miter lim="800000"/>
              <a:headEnd/>
              <a:tailEnd/>
            </a:ln>
            <a:effectLst/>
          </p:spPr>
        </p:pic>
        <p:sp>
          <p:nvSpPr>
            <p:cNvPr id="4" name="TextBox 3"/>
            <p:cNvSpPr txBox="1"/>
            <p:nvPr/>
          </p:nvSpPr>
          <p:spPr>
            <a:xfrm>
              <a:off x="3781425" y="1600200"/>
              <a:ext cx="4876800" cy="584775"/>
            </a:xfrm>
            <a:prstGeom prst="rect">
              <a:avLst/>
            </a:prstGeom>
            <a:noFill/>
          </p:spPr>
          <p:txBody>
            <a:bodyPr wrap="square" rtlCol="0">
              <a:spAutoFit/>
            </a:bodyPr>
            <a:lstStyle/>
            <a:p>
              <a:pPr algn="ctr"/>
              <a:r>
                <a:rPr lang="en-US" sz="1600" b="1" dirty="0" smtClean="0">
                  <a:solidFill>
                    <a:srgbClr val="0070C0"/>
                  </a:solidFill>
                  <a:latin typeface="+mj-lt"/>
                </a:rPr>
                <a:t>Western Canada Exploration Expenditures</a:t>
              </a:r>
            </a:p>
            <a:p>
              <a:pPr algn="ctr"/>
              <a:r>
                <a:rPr lang="en-US" sz="1600" b="1" dirty="0" smtClean="0">
                  <a:solidFill>
                    <a:srgbClr val="0070C0"/>
                  </a:solidFill>
                  <a:latin typeface="+mj-lt"/>
                </a:rPr>
                <a:t>2000-2010</a:t>
              </a:r>
            </a:p>
          </p:txBody>
        </p:sp>
      </p:gr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 Lease Revenue, Western Canada</a:t>
            </a:r>
            <a:endParaRPr lang="en-US" dirty="0"/>
          </a:p>
        </p:txBody>
      </p:sp>
      <p:grpSp>
        <p:nvGrpSpPr>
          <p:cNvPr id="3" name="Group 6"/>
          <p:cNvGrpSpPr/>
          <p:nvPr/>
        </p:nvGrpSpPr>
        <p:grpSpPr>
          <a:xfrm>
            <a:off x="4572000" y="1066800"/>
            <a:ext cx="4343400" cy="3733800"/>
            <a:chOff x="2838450" y="1600200"/>
            <a:chExt cx="6000750" cy="4648200"/>
          </a:xfrm>
        </p:grpSpPr>
        <p:pic>
          <p:nvPicPr>
            <p:cNvPr id="2051" name="Picture 3"/>
            <p:cNvPicPr>
              <a:picLocks noChangeAspect="1" noChangeArrowheads="1"/>
            </p:cNvPicPr>
            <p:nvPr/>
          </p:nvPicPr>
          <p:blipFill>
            <a:blip r:embed="rId2" cstate="print"/>
            <a:srcRect/>
            <a:stretch>
              <a:fillRect/>
            </a:stretch>
          </p:blipFill>
          <p:spPr bwMode="auto">
            <a:xfrm>
              <a:off x="2838450" y="1762125"/>
              <a:ext cx="6000750" cy="4486275"/>
            </a:xfrm>
            <a:prstGeom prst="rect">
              <a:avLst/>
            </a:prstGeom>
            <a:noFill/>
            <a:ln w="9525">
              <a:noFill/>
              <a:miter lim="800000"/>
              <a:headEnd/>
              <a:tailEnd/>
            </a:ln>
            <a:effectLst/>
          </p:spPr>
        </p:pic>
        <p:sp>
          <p:nvSpPr>
            <p:cNvPr id="5" name="TextBox 4"/>
            <p:cNvSpPr txBox="1"/>
            <p:nvPr/>
          </p:nvSpPr>
          <p:spPr>
            <a:xfrm>
              <a:off x="3781425" y="1600200"/>
              <a:ext cx="4876800" cy="574726"/>
            </a:xfrm>
            <a:prstGeom prst="rect">
              <a:avLst/>
            </a:prstGeom>
            <a:noFill/>
          </p:spPr>
          <p:txBody>
            <a:bodyPr wrap="square" rtlCol="0">
              <a:spAutoFit/>
            </a:bodyPr>
            <a:lstStyle/>
            <a:p>
              <a:pPr algn="ctr"/>
              <a:r>
                <a:rPr lang="en-US" sz="1200" b="1" dirty="0" smtClean="0">
                  <a:solidFill>
                    <a:srgbClr val="0070C0"/>
                  </a:solidFill>
                  <a:latin typeface="+mj-lt"/>
                </a:rPr>
                <a:t>Western Canada Land Lease Sales Revenue</a:t>
              </a:r>
            </a:p>
            <a:p>
              <a:pPr algn="ctr"/>
              <a:r>
                <a:rPr lang="en-US" sz="1200" b="1" dirty="0" smtClean="0">
                  <a:solidFill>
                    <a:srgbClr val="0070C0"/>
                  </a:solidFill>
                  <a:latin typeface="+mj-lt"/>
                </a:rPr>
                <a:t>2000-2011</a:t>
              </a:r>
            </a:p>
          </p:txBody>
        </p:sp>
      </p:grpSp>
      <p:sp>
        <p:nvSpPr>
          <p:cNvPr id="8" name="Content Placeholder 6"/>
          <p:cNvSpPr txBox="1">
            <a:spLocks/>
          </p:cNvSpPr>
          <p:nvPr/>
        </p:nvSpPr>
        <p:spPr>
          <a:xfrm>
            <a:off x="457200" y="903288"/>
            <a:ext cx="4114800" cy="3821112"/>
          </a:xfrm>
          <a:prstGeom prst="rect">
            <a:avLst/>
          </a:prstGeom>
        </p:spPr>
        <p:txBody>
          <a:bodyPr/>
          <a:lstStyle/>
          <a:p>
            <a:pPr marL="230188" marR="0" lvl="0" indent="-230188" algn="l" defTabSz="457200" rtl="0" eaLnBrk="0" fontAlgn="base" latinLnBrk="0" hangingPunct="0">
              <a:lnSpc>
                <a:spcPct val="100000"/>
              </a:lnSpc>
              <a:spcBef>
                <a:spcPct val="20000"/>
              </a:spcBef>
              <a:spcAft>
                <a:spcPct val="0"/>
              </a:spcAft>
              <a:buClrTx/>
              <a:buSzTx/>
              <a:buFont typeface="Arial" charset="0"/>
              <a:buChar char="•"/>
              <a:tabLst/>
              <a:defRPr/>
            </a:pPr>
            <a:r>
              <a:rPr kumimoji="0" lang="en-US" sz="1200" b="0" i="0" u="none" strike="noStrike" kern="1200" cap="none" spc="0" normalizeH="0" baseline="0" noProof="0" dirty="0" smtClean="0">
                <a:ln>
                  <a:noFill/>
                </a:ln>
                <a:solidFill>
                  <a:schemeClr val="tx1"/>
                </a:solidFill>
                <a:effectLst/>
                <a:uLnTx/>
                <a:uFillTx/>
                <a:latin typeface="+mj-lt"/>
                <a:ea typeface="ＭＳ Ｐゴシック" pitchFamily="34" charset="-128"/>
                <a:cs typeface="ＭＳ Ｐゴシック" charset="0"/>
              </a:rPr>
              <a:t>Historically, roughly one-third of exploration spending in Western Canada </a:t>
            </a:r>
            <a:r>
              <a:rPr kumimoji="0" lang="en-US" sz="1200" b="0" i="0" u="none" strike="noStrike" kern="1200" cap="none" spc="0" normalizeH="0" noProof="0" dirty="0" smtClean="0">
                <a:ln>
                  <a:noFill/>
                </a:ln>
                <a:solidFill>
                  <a:schemeClr val="tx1"/>
                </a:solidFill>
                <a:effectLst/>
                <a:uLnTx/>
                <a:uFillTx/>
                <a:latin typeface="+mj-lt"/>
                <a:ea typeface="ＭＳ Ｐゴシック" pitchFamily="34" charset="-128"/>
                <a:cs typeface="ＭＳ Ｐゴシック" charset="0"/>
              </a:rPr>
              <a:t>is accounted for by </a:t>
            </a:r>
            <a:r>
              <a:rPr kumimoji="0" lang="en-US" sz="1200" b="1" i="1" u="none" strike="noStrike" kern="1200" cap="none" spc="0" normalizeH="0" noProof="0" dirty="0" smtClean="0">
                <a:ln>
                  <a:noFill/>
                </a:ln>
                <a:solidFill>
                  <a:srgbClr val="C00000"/>
                </a:solidFill>
                <a:effectLst/>
                <a:uLnTx/>
                <a:uFillTx/>
                <a:latin typeface="+mj-lt"/>
                <a:ea typeface="ＭＳ Ｐゴシック" pitchFamily="34" charset="-128"/>
                <a:cs typeface="ＭＳ Ｐゴシック" charset="0"/>
              </a:rPr>
              <a:t>land lease sales</a:t>
            </a:r>
            <a:r>
              <a:rPr kumimoji="0" lang="en-US" sz="1200" b="0" i="0" u="none" strike="noStrike" kern="1200" cap="none" spc="0" normalizeH="0" noProof="0" dirty="0" smtClean="0">
                <a:ln>
                  <a:noFill/>
                </a:ln>
                <a:solidFill>
                  <a:schemeClr val="tx1"/>
                </a:solidFill>
                <a:effectLst/>
                <a:uLnTx/>
                <a:uFillTx/>
                <a:latin typeface="+mj-lt"/>
                <a:ea typeface="ＭＳ Ｐゴシック" pitchFamily="34" charset="-128"/>
                <a:cs typeface="ＭＳ Ｐゴシック" charset="0"/>
              </a:rPr>
              <a:t>—securing acreage rights for </a:t>
            </a:r>
            <a:r>
              <a:rPr lang="en-US" sz="1200" dirty="0" smtClean="0">
                <a:latin typeface="+mj-lt"/>
                <a:ea typeface="ＭＳ Ｐゴシック" pitchFamily="34" charset="-128"/>
                <a:cs typeface="ＭＳ Ｐゴシック" charset="0"/>
              </a:rPr>
              <a:t>future drilling.  Strength in land lease revenue is a signal of future drilling intentions, as acreage can only be held for a defined period without seismic and drilling activity before reverting to the government</a:t>
            </a:r>
          </a:p>
          <a:p>
            <a:pPr marL="230188" marR="0" lvl="0" indent="-230188" algn="l" defTabSz="457200" rtl="0" eaLnBrk="0" fontAlgn="base" latinLnBrk="0" hangingPunct="0">
              <a:lnSpc>
                <a:spcPct val="100000"/>
              </a:lnSpc>
              <a:spcBef>
                <a:spcPct val="20000"/>
              </a:spcBef>
              <a:spcAft>
                <a:spcPct val="0"/>
              </a:spcAft>
              <a:buClrTx/>
              <a:buSzTx/>
              <a:buFont typeface="Arial" charset="0"/>
              <a:buChar char="•"/>
              <a:tabLst/>
              <a:defRPr/>
            </a:pPr>
            <a:r>
              <a:rPr lang="en-US" sz="1200" dirty="0" smtClean="0">
                <a:latin typeface="+mj-lt"/>
                <a:ea typeface="ＭＳ Ｐゴシック" pitchFamily="34" charset="-128"/>
                <a:cs typeface="ＭＳ Ｐゴシック" charset="0"/>
              </a:rPr>
              <a:t>For both Saskatchewan and BC, the rise in land lease sales revenue in 2007 and, in particular, 2008 accounted for a significant share of the rise in overall exploration expenditures</a:t>
            </a:r>
          </a:p>
          <a:p>
            <a:pPr marL="461963" lvl="1" indent="-231775" defTabSz="457200" eaLnBrk="0" fontAlgn="base" hangingPunct="0">
              <a:spcBef>
                <a:spcPct val="20000"/>
              </a:spcBef>
              <a:spcAft>
                <a:spcPct val="0"/>
              </a:spcAft>
              <a:buFont typeface="Arial" pitchFamily="34" charset="0"/>
              <a:buChar char="−"/>
            </a:pPr>
            <a:r>
              <a:rPr lang="en-US" sz="1200" dirty="0" smtClean="0">
                <a:latin typeface="+mj-lt"/>
                <a:ea typeface="ＭＳ Ｐゴシック" pitchFamily="34" charset="-128"/>
                <a:cs typeface="ＭＳ Ｐゴシック" charset="0"/>
              </a:rPr>
              <a:t>Land lease spending over the 2000-2010 period accounted for ~31% of total exploration spending for Alberta, and a higher 36% for Saskatchewan and 44% for BC</a:t>
            </a:r>
          </a:p>
          <a:p>
            <a:pPr marL="461963" lvl="1" indent="-231775" defTabSz="457200" eaLnBrk="0" fontAlgn="base" hangingPunct="0">
              <a:spcBef>
                <a:spcPct val="20000"/>
              </a:spcBef>
              <a:spcAft>
                <a:spcPct val="0"/>
              </a:spcAft>
              <a:buFont typeface="Arial" pitchFamily="34" charset="0"/>
              <a:buChar char="−"/>
            </a:pPr>
            <a:r>
              <a:rPr kumimoji="0" lang="en-US" sz="1200" b="0" i="0" u="none" strike="noStrike" kern="1200" cap="none" spc="0" normalizeH="0" baseline="0" noProof="0" dirty="0" smtClean="0">
                <a:ln>
                  <a:noFill/>
                </a:ln>
                <a:solidFill>
                  <a:schemeClr val="tx1"/>
                </a:solidFill>
                <a:effectLst/>
                <a:uLnTx/>
                <a:uFillTx/>
                <a:latin typeface="+mj-lt"/>
                <a:ea typeface="ＭＳ Ｐゴシック" pitchFamily="34" charset="-128"/>
                <a:cs typeface="ＭＳ Ｐゴシック" charset="0"/>
              </a:rPr>
              <a:t>In 2008, land lease spending accounted for ~66% of total exploration spending for BC and ~56% in Saskatchewan, while that number reached only 24% for Alberta (an improvement over the 17% recorded in 2007)</a:t>
            </a:r>
          </a:p>
        </p:txBody>
      </p:sp>
      <p:sp>
        <p:nvSpPr>
          <p:cNvPr id="9" name="Content Placeholder 6"/>
          <p:cNvSpPr txBox="1">
            <a:spLocks/>
          </p:cNvSpPr>
          <p:nvPr/>
        </p:nvSpPr>
        <p:spPr>
          <a:xfrm>
            <a:off x="457200" y="4724400"/>
            <a:ext cx="8305800" cy="1676400"/>
          </a:xfrm>
          <a:prstGeom prst="rect">
            <a:avLst/>
          </a:prstGeom>
        </p:spPr>
        <p:txBody>
          <a:bodyPr/>
          <a:lstStyle/>
          <a:p>
            <a:pPr marL="227013" indent="-227013" defTabSz="457200" eaLnBrk="0" fontAlgn="base" hangingPunct="0">
              <a:spcBef>
                <a:spcPct val="20000"/>
              </a:spcBef>
              <a:spcAft>
                <a:spcPct val="0"/>
              </a:spcAft>
              <a:buFont typeface="Arial" pitchFamily="34" charset="0"/>
              <a:buChar char="•"/>
            </a:pPr>
            <a:r>
              <a:rPr lang="en-US" sz="1200" dirty="0" smtClean="0">
                <a:latin typeface="+mj-lt"/>
                <a:ea typeface="ＭＳ Ｐゴシック" pitchFamily="34" charset="-128"/>
                <a:cs typeface="ＭＳ Ｐゴシック" charset="0"/>
              </a:rPr>
              <a:t>While a share of this land lease spending in Saskatchewan and BC can be ascribed to upstream players “voting with their feet” in order to send a signal to the Alberta Government regarding fiscal changes, </a:t>
            </a:r>
            <a:r>
              <a:rPr kumimoji="0" lang="en-US" sz="1200" b="0" i="0" u="none" strike="noStrike" kern="1200" cap="none" spc="0" normalizeH="0" baseline="0" noProof="0" dirty="0" smtClean="0">
                <a:ln>
                  <a:noFill/>
                </a:ln>
                <a:solidFill>
                  <a:schemeClr val="tx1"/>
                </a:solidFill>
                <a:effectLst/>
                <a:uLnTx/>
                <a:uFillTx/>
                <a:latin typeface="+mj-lt"/>
                <a:ea typeface="ＭＳ Ｐゴシック" pitchFamily="34" charset="-128"/>
                <a:cs typeface="ＭＳ Ｐゴシック" charset="0"/>
              </a:rPr>
              <a:t> it is also the case that:</a:t>
            </a:r>
          </a:p>
          <a:p>
            <a:pPr marL="461963" lvl="1" indent="-231775" defTabSz="457200" eaLnBrk="0" fontAlgn="base" hangingPunct="0">
              <a:spcBef>
                <a:spcPct val="20000"/>
              </a:spcBef>
              <a:spcAft>
                <a:spcPct val="0"/>
              </a:spcAft>
              <a:buFont typeface="Arial" pitchFamily="34" charset="0"/>
              <a:buChar char="−"/>
            </a:pPr>
            <a:r>
              <a:rPr lang="en-US" sz="1200" dirty="0" smtClean="0">
                <a:latin typeface="+mj-lt"/>
                <a:ea typeface="ＭＳ Ｐゴシック" pitchFamily="34" charset="-128"/>
                <a:cs typeface="ＭＳ Ｐゴシック" charset="0"/>
              </a:rPr>
              <a:t>In BC, the 2007-2008 period marked a major positioning by the exploration &amp; production sector in the emerging Horn River and </a:t>
            </a:r>
            <a:r>
              <a:rPr lang="en-US" sz="1200" dirty="0" err="1" smtClean="0">
                <a:latin typeface="+mj-lt"/>
                <a:ea typeface="ＭＳ Ｐゴシック" pitchFamily="34" charset="-128"/>
                <a:cs typeface="ＭＳ Ｐゴシック" charset="0"/>
              </a:rPr>
              <a:t>Montney</a:t>
            </a:r>
            <a:r>
              <a:rPr lang="en-US" sz="1200" dirty="0" smtClean="0">
                <a:latin typeface="+mj-lt"/>
                <a:ea typeface="ＭＳ Ｐゴシック" pitchFamily="34" charset="-128"/>
                <a:cs typeface="ＭＳ Ｐゴシック" charset="0"/>
              </a:rPr>
              <a:t> shale gas plays in the northeast area of the province;</a:t>
            </a:r>
          </a:p>
          <a:p>
            <a:pPr marL="461963" lvl="1" indent="-231775" defTabSz="457200" eaLnBrk="0" fontAlgn="base" hangingPunct="0">
              <a:spcBef>
                <a:spcPct val="20000"/>
              </a:spcBef>
              <a:spcAft>
                <a:spcPct val="0"/>
              </a:spcAft>
              <a:buFont typeface="Arial" pitchFamily="34" charset="0"/>
              <a:buChar char="−"/>
            </a:pPr>
            <a:r>
              <a:rPr kumimoji="0" lang="en-US" sz="1200" b="0" i="0" u="none" strike="noStrike" kern="1200" cap="none" spc="0" normalizeH="0" baseline="0" noProof="0" dirty="0" smtClean="0">
                <a:ln>
                  <a:noFill/>
                </a:ln>
                <a:solidFill>
                  <a:schemeClr val="tx1"/>
                </a:solidFill>
                <a:effectLst/>
                <a:uLnTx/>
                <a:uFillTx/>
                <a:latin typeface="+mj-lt"/>
                <a:ea typeface="ＭＳ Ｐゴシック" pitchFamily="34" charset="-128"/>
                <a:cs typeface="ＭＳ Ｐゴシック" charset="0"/>
              </a:rPr>
              <a:t>In</a:t>
            </a:r>
            <a:r>
              <a:rPr kumimoji="0" lang="en-US" sz="1200" b="0" i="0" u="none" strike="noStrike" kern="1200" cap="none" spc="0" normalizeH="0" noProof="0" dirty="0" smtClean="0">
                <a:ln>
                  <a:noFill/>
                </a:ln>
                <a:solidFill>
                  <a:schemeClr val="tx1"/>
                </a:solidFill>
                <a:effectLst/>
                <a:uLnTx/>
                <a:uFillTx/>
                <a:latin typeface="+mj-lt"/>
                <a:ea typeface="ＭＳ Ｐゴシック" pitchFamily="34" charset="-128"/>
                <a:cs typeface="ＭＳ Ｐゴシック" charset="0"/>
              </a:rPr>
              <a:t> Saskatchewan, 2008 marked a major positioning in the emerging </a:t>
            </a:r>
            <a:r>
              <a:rPr kumimoji="0" lang="en-US" sz="1200" b="0" i="0" u="none" strike="noStrike" kern="1200" cap="none" spc="0" normalizeH="0" noProof="0" dirty="0" err="1" smtClean="0">
                <a:ln>
                  <a:noFill/>
                </a:ln>
                <a:solidFill>
                  <a:schemeClr val="tx1"/>
                </a:solidFill>
                <a:effectLst/>
                <a:uLnTx/>
                <a:uFillTx/>
                <a:latin typeface="+mj-lt"/>
                <a:ea typeface="ＭＳ Ｐゴシック" pitchFamily="34" charset="-128"/>
                <a:cs typeface="ＭＳ Ｐゴシック" charset="0"/>
              </a:rPr>
              <a:t>Exhaw</a:t>
            </a:r>
            <a:r>
              <a:rPr kumimoji="0" lang="en-US" sz="1200" b="0" i="0" u="none" strike="noStrike" kern="1200" cap="none" spc="0" normalizeH="0" noProof="0" dirty="0" smtClean="0">
                <a:ln>
                  <a:noFill/>
                </a:ln>
                <a:solidFill>
                  <a:schemeClr val="tx1"/>
                </a:solidFill>
                <a:effectLst/>
                <a:uLnTx/>
                <a:uFillTx/>
                <a:latin typeface="+mj-lt"/>
                <a:ea typeface="ＭＳ Ｐゴシック" pitchFamily="34" charset="-128"/>
                <a:cs typeface="ＭＳ Ｐゴシック" charset="0"/>
              </a:rPr>
              <a:t>/</a:t>
            </a:r>
            <a:r>
              <a:rPr kumimoji="0" lang="en-US" sz="1200" b="0" i="0" u="none" strike="noStrike" kern="1200" cap="none" spc="0" normalizeH="0" noProof="0" dirty="0" err="1" smtClean="0">
                <a:ln>
                  <a:noFill/>
                </a:ln>
                <a:solidFill>
                  <a:schemeClr val="tx1"/>
                </a:solidFill>
                <a:effectLst/>
                <a:uLnTx/>
                <a:uFillTx/>
                <a:latin typeface="+mj-lt"/>
                <a:ea typeface="ＭＳ Ｐゴシック" pitchFamily="34" charset="-128"/>
                <a:cs typeface="ＭＳ Ｐゴシック" charset="0"/>
              </a:rPr>
              <a:t>Bakken</a:t>
            </a:r>
            <a:r>
              <a:rPr kumimoji="0" lang="en-US" sz="1200" b="0" i="0" u="none" strike="noStrike" kern="1200" cap="none" spc="0" normalizeH="0" noProof="0" dirty="0" smtClean="0">
                <a:ln>
                  <a:noFill/>
                </a:ln>
                <a:solidFill>
                  <a:schemeClr val="tx1"/>
                </a:solidFill>
                <a:effectLst/>
                <a:uLnTx/>
                <a:uFillTx/>
                <a:latin typeface="+mj-lt"/>
                <a:ea typeface="ＭＳ Ｐゴシック" pitchFamily="34" charset="-128"/>
                <a:cs typeface="ＭＳ Ｐゴシック" charset="0"/>
              </a:rPr>
              <a:t> play, being the northern extension of the </a:t>
            </a:r>
            <a:r>
              <a:rPr kumimoji="0" lang="en-US" sz="1200" b="0" i="0" u="none" strike="noStrike" kern="1200" cap="none" spc="0" normalizeH="0" noProof="0" dirty="0" err="1" smtClean="0">
                <a:ln>
                  <a:noFill/>
                </a:ln>
                <a:solidFill>
                  <a:schemeClr val="tx1"/>
                </a:solidFill>
                <a:effectLst/>
                <a:uLnTx/>
                <a:uFillTx/>
                <a:latin typeface="+mj-lt"/>
                <a:ea typeface="ＭＳ Ｐゴシック" pitchFamily="34" charset="-128"/>
                <a:cs typeface="ＭＳ Ｐゴシック" charset="0"/>
              </a:rPr>
              <a:t>Bakken</a:t>
            </a:r>
            <a:r>
              <a:rPr kumimoji="0" lang="en-US" sz="1200" b="0" i="0" u="none" strike="noStrike" kern="1200" cap="none" spc="0" normalizeH="0" noProof="0" dirty="0" smtClean="0">
                <a:ln>
                  <a:noFill/>
                </a:ln>
                <a:solidFill>
                  <a:schemeClr val="tx1"/>
                </a:solidFill>
                <a:effectLst/>
                <a:uLnTx/>
                <a:uFillTx/>
                <a:latin typeface="+mj-lt"/>
                <a:ea typeface="ＭＳ Ｐゴシック" pitchFamily="34" charset="-128"/>
                <a:cs typeface="ＭＳ Ｐゴシック" charset="0"/>
              </a:rPr>
              <a:t> light tight oil (shale oil) play in North Dakota</a:t>
            </a:r>
            <a:endParaRPr kumimoji="0" lang="en-US" sz="1200" b="0" i="0" u="none" strike="noStrike" kern="1200" cap="none" spc="0" normalizeH="0" baseline="0" noProof="0" dirty="0">
              <a:ln>
                <a:noFill/>
              </a:ln>
              <a:solidFill>
                <a:schemeClr val="tx1"/>
              </a:solidFill>
              <a:effectLst/>
              <a:uLnTx/>
              <a:uFillTx/>
              <a:latin typeface="+mj-lt"/>
              <a:ea typeface="ＭＳ Ｐゴシック" pitchFamily="34" charset="-128"/>
              <a:cs typeface="ＭＳ Ｐゴシック" charset="0"/>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199" y="903288"/>
            <a:ext cx="3228975" cy="3554413"/>
          </a:xfrm>
        </p:spPr>
        <p:txBody>
          <a:bodyPr/>
          <a:lstStyle/>
          <a:p>
            <a:r>
              <a:rPr lang="en-US" sz="1400" dirty="0" smtClean="0"/>
              <a:t>However, it has been movements in commodity prices—and in particular, the dramatic downward shift in natural gas prices—that has been the largest contributor to changes in upstream activity in Alberta over the past 5 years</a:t>
            </a:r>
          </a:p>
          <a:p>
            <a:pPr lvl="1"/>
            <a:r>
              <a:rPr lang="en-US" sz="1200" dirty="0" smtClean="0"/>
              <a:t>Apr 2006 – Dec 2007:  Henry Hub gas price averaged $6.74/</a:t>
            </a:r>
            <a:r>
              <a:rPr lang="en-US" sz="1200" dirty="0" err="1" smtClean="0"/>
              <a:t>mmbtu</a:t>
            </a:r>
            <a:r>
              <a:rPr lang="en-US" sz="1200" dirty="0" smtClean="0"/>
              <a:t> (~$6.15/</a:t>
            </a:r>
            <a:r>
              <a:rPr lang="en-US" sz="1200" dirty="0" err="1" smtClean="0"/>
              <a:t>mmbtu</a:t>
            </a:r>
            <a:r>
              <a:rPr lang="en-US" sz="1200" dirty="0" smtClean="0"/>
              <a:t> at the AECO-C Alberta border pricing point)</a:t>
            </a:r>
          </a:p>
          <a:p>
            <a:pPr lvl="1"/>
            <a:r>
              <a:rPr lang="en-US" sz="1200" dirty="0" smtClean="0"/>
              <a:t>July 2008:  HH price reaches $11.70/</a:t>
            </a:r>
            <a:r>
              <a:rPr lang="en-US" sz="1200" dirty="0" err="1" smtClean="0"/>
              <a:t>mmbtu</a:t>
            </a:r>
            <a:r>
              <a:rPr lang="en-US" sz="1200" dirty="0" smtClean="0"/>
              <a:t>;</a:t>
            </a:r>
          </a:p>
          <a:p>
            <a:pPr lvl="1"/>
            <a:r>
              <a:rPr lang="en-US" sz="1200" dirty="0" smtClean="0"/>
              <a:t>Dec 2008 – Apr 2012:  HH price averages $3.98/</a:t>
            </a:r>
            <a:r>
              <a:rPr lang="en-US" sz="1200" dirty="0" err="1" smtClean="0"/>
              <a:t>mmbtu</a:t>
            </a:r>
            <a:r>
              <a:rPr lang="en-US" sz="1200" dirty="0" smtClean="0"/>
              <a:t> (and as low as $1.95/</a:t>
            </a:r>
            <a:r>
              <a:rPr lang="en-US" sz="1200" dirty="0" err="1" smtClean="0"/>
              <a:t>mmbtu</a:t>
            </a:r>
            <a:r>
              <a:rPr lang="en-US" sz="1200" dirty="0" smtClean="0"/>
              <a:t> Apr 2012), or ~$3.38/</a:t>
            </a:r>
            <a:r>
              <a:rPr lang="en-US" sz="1200" dirty="0" err="1" smtClean="0"/>
              <a:t>mmbtu</a:t>
            </a:r>
            <a:r>
              <a:rPr lang="en-US" sz="1200" dirty="0" smtClean="0"/>
              <a:t> at AECO-C.</a:t>
            </a:r>
          </a:p>
        </p:txBody>
      </p:sp>
      <p:sp>
        <p:nvSpPr>
          <p:cNvPr id="3" name="Title 2"/>
          <p:cNvSpPr>
            <a:spLocks noGrp="1"/>
          </p:cNvSpPr>
          <p:nvPr>
            <p:ph type="title"/>
          </p:nvPr>
        </p:nvSpPr>
        <p:spPr/>
        <p:txBody>
          <a:bodyPr/>
          <a:lstStyle/>
          <a:p>
            <a:r>
              <a:rPr lang="en-US" dirty="0" smtClean="0"/>
              <a:t>Commodity Prices Drive Upstream Activity</a:t>
            </a:r>
            <a:endParaRPr lang="en-US" dirty="0"/>
          </a:p>
        </p:txBody>
      </p:sp>
      <p:pic>
        <p:nvPicPr>
          <p:cNvPr id="1027" name="Picture 3"/>
          <p:cNvPicPr>
            <a:picLocks noChangeAspect="1" noChangeArrowheads="1"/>
          </p:cNvPicPr>
          <p:nvPr/>
        </p:nvPicPr>
        <p:blipFill>
          <a:blip r:embed="rId2"/>
          <a:srcRect/>
          <a:stretch>
            <a:fillRect/>
          </a:stretch>
        </p:blipFill>
        <p:spPr bwMode="auto">
          <a:xfrm>
            <a:off x="3824421" y="903289"/>
            <a:ext cx="5167180" cy="3554412"/>
          </a:xfrm>
          <a:prstGeom prst="rect">
            <a:avLst/>
          </a:prstGeom>
          <a:noFill/>
          <a:ln w="9525">
            <a:noFill/>
            <a:miter lim="800000"/>
            <a:headEnd/>
            <a:tailEnd/>
          </a:ln>
          <a:effectLst/>
        </p:spPr>
      </p:pic>
      <p:sp>
        <p:nvSpPr>
          <p:cNvPr id="6" name="Content Placeholder 3"/>
          <p:cNvSpPr txBox="1">
            <a:spLocks/>
          </p:cNvSpPr>
          <p:nvPr/>
        </p:nvSpPr>
        <p:spPr>
          <a:xfrm>
            <a:off x="457200" y="4397375"/>
            <a:ext cx="8401050" cy="784225"/>
          </a:xfrm>
          <a:prstGeom prst="rect">
            <a:avLst/>
          </a:prstGeom>
        </p:spPr>
        <p:txBody>
          <a:bodyPr/>
          <a:lstStyle/>
          <a:p>
            <a:pPr marL="342900" marR="0" lvl="0" indent="-342900" algn="l" defTabSz="457200" rtl="0" eaLnBrk="0" fontAlgn="base" latinLnBrk="0" hangingPunct="0">
              <a:lnSpc>
                <a:spcPct val="100000"/>
              </a:lnSpc>
              <a:spcBef>
                <a:spcPct val="20000"/>
              </a:spcBef>
              <a:spcAft>
                <a:spcPct val="0"/>
              </a:spcAft>
              <a:buClrTx/>
              <a:buSzTx/>
              <a:buFont typeface="Arial" pitchFamily="34" charset="0"/>
              <a:buChar char="•"/>
              <a:tabLst/>
              <a:defRPr/>
            </a:pPr>
            <a:r>
              <a:rPr kumimoji="0" lang="en-US" sz="1400" b="0" i="0" u="none" strike="noStrike" kern="1200" cap="none" spc="0" normalizeH="0" baseline="0" noProof="0" dirty="0" smtClean="0">
                <a:ln>
                  <a:noFill/>
                </a:ln>
                <a:solidFill>
                  <a:srgbClr val="454645"/>
                </a:solidFill>
                <a:effectLst/>
                <a:uLnTx/>
                <a:uFillTx/>
                <a:latin typeface="+mj-lt"/>
                <a:ea typeface="MS PGothic" pitchFamily="34" charset="-128"/>
                <a:cs typeface="MS PGothic" pitchFamily="34" charset="-128"/>
              </a:rPr>
              <a:t>Oil-directed and gas-directed drilling have responded to these movements in commodity prices</a:t>
            </a:r>
          </a:p>
          <a:p>
            <a:pPr marL="742950" marR="0" lvl="1" indent="-285750" algn="l" defTabSz="457200" rtl="0" eaLnBrk="0" fontAlgn="base" latinLnBrk="0" hangingPunct="0">
              <a:lnSpc>
                <a:spcPct val="100000"/>
              </a:lnSpc>
              <a:spcBef>
                <a:spcPct val="20000"/>
              </a:spcBef>
              <a:spcAft>
                <a:spcPct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454645"/>
                </a:solidFill>
                <a:effectLst/>
                <a:uLnTx/>
                <a:uFillTx/>
                <a:latin typeface="+mj-lt"/>
                <a:ea typeface="MS PGothic" pitchFamily="34" charset="-128"/>
                <a:cs typeface="MS PGothic" charset="0"/>
              </a:rPr>
              <a:t>Gas-directed drilling has fallen in step with weak gas prices and increasing production</a:t>
            </a:r>
          </a:p>
          <a:p>
            <a:pPr marL="742950" marR="0" lvl="1" indent="-285750" algn="l" defTabSz="457200" rtl="0" eaLnBrk="0" fontAlgn="base" latinLnBrk="0" hangingPunct="0">
              <a:lnSpc>
                <a:spcPct val="100000"/>
              </a:lnSpc>
              <a:spcBef>
                <a:spcPct val="20000"/>
              </a:spcBef>
              <a:spcAft>
                <a:spcPct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454645"/>
                </a:solidFill>
                <a:effectLst/>
                <a:uLnTx/>
                <a:uFillTx/>
                <a:latin typeface="+mj-lt"/>
                <a:ea typeface="MS PGothic" pitchFamily="34" charset="-128"/>
                <a:cs typeface="MS PGothic" charset="0"/>
              </a:rPr>
              <a:t>Oil-directed drilling (excluding the oil sands) has risen over the period to a decade high in 2011-2012</a:t>
            </a:r>
            <a:endParaRPr kumimoji="0" lang="en-US" sz="1400" b="0" i="0" u="none" strike="noStrike" kern="1200" cap="none" spc="0" normalizeH="0" baseline="0" noProof="0" dirty="0">
              <a:ln>
                <a:noFill/>
              </a:ln>
              <a:solidFill>
                <a:srgbClr val="454645"/>
              </a:solidFill>
              <a:effectLst/>
              <a:uLnTx/>
              <a:uFillTx/>
              <a:latin typeface="+mj-lt"/>
              <a:ea typeface="MS PGothic" pitchFamily="34" charset="-128"/>
              <a:cs typeface="MS PGothic" charset="0"/>
            </a:endParaRPr>
          </a:p>
        </p:txBody>
      </p:sp>
      <p:graphicFrame>
        <p:nvGraphicFramePr>
          <p:cNvPr id="7" name="Table 6"/>
          <p:cNvGraphicFramePr>
            <a:graphicFrameLocks noGrp="1"/>
          </p:cNvGraphicFramePr>
          <p:nvPr/>
        </p:nvGraphicFramePr>
        <p:xfrm>
          <a:off x="1943101" y="5181600"/>
          <a:ext cx="6096000" cy="125095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en-US" sz="1400" dirty="0" smtClean="0"/>
                        <a:t>Alberta Drilling Data</a:t>
                      </a:r>
                      <a:endParaRPr lang="en-US" sz="1400" dirty="0"/>
                    </a:p>
                  </a:txBody>
                  <a:tcPr/>
                </a:tc>
                <a:tc>
                  <a:txBody>
                    <a:bodyPr/>
                    <a:lstStyle/>
                    <a:p>
                      <a:pPr algn="ctr"/>
                      <a:r>
                        <a:rPr lang="en-US" sz="1400" dirty="0" smtClean="0"/>
                        <a:t>Oil-Directed Drilling</a:t>
                      </a:r>
                      <a:endParaRPr lang="en-US" sz="1400" dirty="0"/>
                    </a:p>
                  </a:txBody>
                  <a:tcPr/>
                </a:tc>
                <a:tc>
                  <a:txBody>
                    <a:bodyPr/>
                    <a:lstStyle/>
                    <a:p>
                      <a:pPr algn="ctr"/>
                      <a:r>
                        <a:rPr lang="en-US" sz="1400" dirty="0" smtClean="0"/>
                        <a:t>Gas-Directed Drilling</a:t>
                      </a:r>
                      <a:endParaRPr lang="en-US" sz="1400" dirty="0"/>
                    </a:p>
                  </a:txBody>
                  <a:tcPr/>
                </a:tc>
              </a:tr>
              <a:tr h="289560">
                <a:tc>
                  <a:txBody>
                    <a:bodyPr/>
                    <a:lstStyle/>
                    <a:p>
                      <a:r>
                        <a:rPr lang="en-US" sz="1200" b="1" dirty="0" smtClean="0"/>
                        <a:t>Apr 2006-Mar 2007</a:t>
                      </a:r>
                      <a:endParaRPr lang="en-US" sz="1200" b="1" dirty="0"/>
                    </a:p>
                  </a:txBody>
                  <a:tcPr/>
                </a:tc>
                <a:tc>
                  <a:txBody>
                    <a:bodyPr/>
                    <a:lstStyle/>
                    <a:p>
                      <a:pPr algn="ctr"/>
                      <a:r>
                        <a:rPr lang="en-US" sz="1200" b="1" dirty="0" smtClean="0"/>
                        <a:t>1,669</a:t>
                      </a:r>
                      <a:endParaRPr lang="en-US" sz="1200" b="1" dirty="0"/>
                    </a:p>
                  </a:txBody>
                  <a:tcPr/>
                </a:tc>
                <a:tc>
                  <a:txBody>
                    <a:bodyPr/>
                    <a:lstStyle/>
                    <a:p>
                      <a:pPr algn="ctr"/>
                      <a:r>
                        <a:rPr lang="en-US" sz="1200" b="1" dirty="0" smtClean="0"/>
                        <a:t>11,540</a:t>
                      </a:r>
                      <a:endParaRPr lang="en-US" sz="1200" b="1" dirty="0"/>
                    </a:p>
                  </a:txBody>
                  <a:tcPr/>
                </a:tc>
              </a:tr>
              <a:tr h="295275">
                <a:tc>
                  <a:txBody>
                    <a:bodyPr/>
                    <a:lstStyle/>
                    <a:p>
                      <a:r>
                        <a:rPr lang="en-US" sz="1200" b="1" dirty="0" smtClean="0"/>
                        <a:t>Apr 2008 – Mar 2009</a:t>
                      </a:r>
                      <a:endParaRPr lang="en-US" sz="1200" b="1" dirty="0"/>
                    </a:p>
                  </a:txBody>
                  <a:tcPr/>
                </a:tc>
                <a:tc>
                  <a:txBody>
                    <a:bodyPr/>
                    <a:lstStyle/>
                    <a:p>
                      <a:pPr algn="ctr"/>
                      <a:r>
                        <a:rPr lang="en-US" sz="1200" b="1" dirty="0" smtClean="0"/>
                        <a:t>1,376</a:t>
                      </a:r>
                      <a:endParaRPr lang="en-US" sz="1200" b="1" dirty="0"/>
                    </a:p>
                  </a:txBody>
                  <a:tcPr/>
                </a:tc>
                <a:tc>
                  <a:txBody>
                    <a:bodyPr/>
                    <a:lstStyle/>
                    <a:p>
                      <a:pPr algn="ctr"/>
                      <a:r>
                        <a:rPr lang="en-US" sz="1200" b="1" dirty="0" smtClean="0"/>
                        <a:t>6,895</a:t>
                      </a:r>
                      <a:endParaRPr lang="en-US" sz="1200" b="1" dirty="0"/>
                    </a:p>
                  </a:txBody>
                  <a:tcPr/>
                </a:tc>
              </a:tr>
              <a:tr h="295275">
                <a:tc>
                  <a:txBody>
                    <a:bodyPr/>
                    <a:lstStyle/>
                    <a:p>
                      <a:r>
                        <a:rPr lang="en-US" sz="1200" b="1" dirty="0" smtClean="0"/>
                        <a:t>Apr 2011</a:t>
                      </a:r>
                      <a:r>
                        <a:rPr lang="en-US" sz="1200" b="1" baseline="0" dirty="0" smtClean="0"/>
                        <a:t> – Mar 2012</a:t>
                      </a:r>
                      <a:endParaRPr lang="en-US" sz="1200" b="1" dirty="0"/>
                    </a:p>
                  </a:txBody>
                  <a:tcPr/>
                </a:tc>
                <a:tc>
                  <a:txBody>
                    <a:bodyPr/>
                    <a:lstStyle/>
                    <a:p>
                      <a:pPr algn="ctr"/>
                      <a:r>
                        <a:rPr lang="en-US" sz="1200" b="1" dirty="0" smtClean="0"/>
                        <a:t>3,157</a:t>
                      </a:r>
                      <a:endParaRPr lang="en-US" sz="1200" b="1" dirty="0"/>
                    </a:p>
                  </a:txBody>
                  <a:tcPr/>
                </a:tc>
                <a:tc>
                  <a:txBody>
                    <a:bodyPr/>
                    <a:lstStyle/>
                    <a:p>
                      <a:pPr algn="ctr"/>
                      <a:r>
                        <a:rPr lang="en-US" sz="1200" b="1" dirty="0" smtClean="0"/>
                        <a:t>1,641</a:t>
                      </a:r>
                      <a:endParaRPr lang="en-US" sz="1200" b="1" dirty="0"/>
                    </a:p>
                  </a:txBody>
                  <a:tcPr/>
                </a:tc>
              </a:tr>
            </a:tbl>
          </a:graphicData>
        </a:graphic>
      </p:graphicFrame>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sz="1400" dirty="0" smtClean="0"/>
              <a:t>There is no disputing that upstream E&amp;P activity responds to changes in fiscal terms.  All else being equal, E&amp;P companies will allocate their upstream investment dollars to those opportunities most likely to deliver best on performance metrics (IRR, NPV, PVPI, ROCE).</a:t>
            </a:r>
          </a:p>
          <a:p>
            <a:r>
              <a:rPr lang="en-US" sz="1400" dirty="0" smtClean="0"/>
              <a:t>However, as seen in the case of Alberta/Western Canada, upstream E&amp;P activity responds most to movements in commodity price.</a:t>
            </a:r>
          </a:p>
          <a:p>
            <a:pPr lvl="1"/>
            <a:r>
              <a:rPr lang="en-US" sz="1200" dirty="0" smtClean="0"/>
              <a:t>In Western Canada in general, and Alberta specifically, the greatest impact on upstream activity levels has come from the sharp and continuing decline in natural gas prices</a:t>
            </a:r>
          </a:p>
          <a:p>
            <a:pPr lvl="1"/>
            <a:r>
              <a:rPr lang="en-US" sz="1200" dirty="0" smtClean="0"/>
              <a:t>Exploration expenditures ramped up sharply in BC and Saskatchewan in 2007-2008, coincident with a shift in fiscal terms that lowered drilling incentives in Alberta.</a:t>
            </a:r>
          </a:p>
          <a:p>
            <a:pPr lvl="1"/>
            <a:r>
              <a:rPr lang="en-US" sz="1200" dirty="0" smtClean="0"/>
              <a:t>This particularly ill-timed fiscal change coincided with the maturing of shale oil and shale gas development technologies in the US Onshore basins, which manifested in the large land lease expenditures directed to the Horn River/</a:t>
            </a:r>
            <a:r>
              <a:rPr lang="en-US" sz="1200" dirty="0" err="1" smtClean="0"/>
              <a:t>Montney</a:t>
            </a:r>
            <a:r>
              <a:rPr lang="en-US" sz="1200" dirty="0" smtClean="0"/>
              <a:t> shale gas plays in northeast BC and </a:t>
            </a:r>
            <a:r>
              <a:rPr lang="en-US" sz="1200" dirty="0" err="1" smtClean="0"/>
              <a:t>Exshaw</a:t>
            </a:r>
            <a:r>
              <a:rPr lang="en-US" sz="1200" dirty="0" smtClean="0"/>
              <a:t>/</a:t>
            </a:r>
            <a:r>
              <a:rPr lang="en-US" sz="1200" dirty="0" err="1" smtClean="0"/>
              <a:t>Bakken</a:t>
            </a:r>
            <a:r>
              <a:rPr lang="en-US" sz="1200" dirty="0" smtClean="0"/>
              <a:t> shale oil play in southern Saskatchewan</a:t>
            </a:r>
          </a:p>
          <a:p>
            <a:r>
              <a:rPr lang="en-US" sz="1400" dirty="0" smtClean="0"/>
              <a:t>Alberta’s reduced fiscal burden meant that it was very well positioned to compete for investment when economic activity in the Canadian upstream sector improved.</a:t>
            </a:r>
          </a:p>
          <a:p>
            <a:pPr lvl="1"/>
            <a:r>
              <a:rPr lang="en-US" sz="1200" dirty="0" smtClean="0"/>
              <a:t>This can particularly be seen by the dramatic shifts in land lease sales revenues in Alberta in recent years</a:t>
            </a:r>
          </a:p>
          <a:p>
            <a:pPr lvl="1"/>
            <a:r>
              <a:rPr lang="en-US" sz="1200" dirty="0" smtClean="0"/>
              <a:t>The impact on actual drilling activity has been more muted, however, because of the adverse impact of low North American gas prices</a:t>
            </a:r>
            <a:endParaRPr lang="en-US" sz="1400" dirty="0" smtClean="0"/>
          </a:p>
        </p:txBody>
      </p:sp>
      <p:sp>
        <p:nvSpPr>
          <p:cNvPr id="3" name="Title 2"/>
          <p:cNvSpPr>
            <a:spLocks noGrp="1"/>
          </p:cNvSpPr>
          <p:nvPr>
            <p:ph type="title"/>
          </p:nvPr>
        </p:nvSpPr>
        <p:spPr/>
        <p:txBody>
          <a:bodyPr>
            <a:normAutofit/>
          </a:bodyPr>
          <a:lstStyle/>
          <a:p>
            <a:r>
              <a:rPr lang="en-US" dirty="0" smtClean="0"/>
              <a:t>Summary Comments</a:t>
            </a:r>
            <a:endParaRPr lang="en-US" dirty="0"/>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2"/>
          <p:cNvSpPr>
            <a:spLocks noGrp="1"/>
          </p:cNvSpPr>
          <p:nvPr>
            <p:ph type="title"/>
          </p:nvPr>
        </p:nvSpPr>
        <p:spPr bwMode="auto">
          <a:xfrm>
            <a:off x="457200" y="0"/>
            <a:ext cx="8229600" cy="733425"/>
          </a:xfrm>
          <a:noFill/>
          <a:ln>
            <a:miter lim="800000"/>
            <a:headEnd/>
            <a:tailEnd/>
          </a:ln>
        </p:spPr>
        <p:txBody>
          <a:bodyPr vert="horz" wrap="square" lIns="91440" tIns="45720" rIns="91440" bIns="45720" numCol="1" compatLnSpc="1">
            <a:prstTxWarp prst="textNoShape">
              <a:avLst/>
            </a:prstTxWarp>
          </a:bodyPr>
          <a:lstStyle/>
          <a:p>
            <a:pPr eaLnBrk="1" hangingPunct="1"/>
            <a:r>
              <a:rPr lang="en-US" smtClean="0"/>
              <a:t>Notice</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PFC Energy Locations and Contact Information</a:t>
            </a:r>
          </a:p>
        </p:txBody>
      </p:sp>
    </p:spTree>
    <p:extLst>
      <p:ext uri="{BB962C8B-B14F-4D97-AF65-F5344CB8AC3E}">
        <p14:creationId xmlns:p14="http://schemas.microsoft.com/office/powerpoint/2010/main" val="330114139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bwMode="auto">
          <a:xfrm>
            <a:off x="457200" y="0"/>
            <a:ext cx="8229600" cy="733425"/>
          </a:xfrm>
          <a:noFill/>
          <a:ln>
            <a:miter lim="800000"/>
            <a:headEnd/>
            <a:tailEnd/>
          </a:ln>
        </p:spPr>
        <p:txBody>
          <a:bodyPr vert="horz" wrap="square" lIns="91440" tIns="45720" rIns="91440" bIns="45720" numCol="1" compatLnSpc="1">
            <a:prstTxWarp prst="textNoShape">
              <a:avLst/>
            </a:prstTxWarp>
          </a:bodyPr>
          <a:lstStyle/>
          <a:p>
            <a:r>
              <a:rPr lang="en-CA" smtClean="0"/>
              <a:t>Annual Planning Cycle</a:t>
            </a:r>
          </a:p>
        </p:txBody>
      </p:sp>
      <p:graphicFrame>
        <p:nvGraphicFramePr>
          <p:cNvPr id="5" name="Diagram 4"/>
          <p:cNvGraphicFramePr/>
          <p:nvPr/>
        </p:nvGraphicFramePr>
        <p:xfrm>
          <a:off x="981075" y="1396999"/>
          <a:ext cx="6638925" cy="4498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p:cNvSpPr>
            <a:spLocks noGrp="1"/>
          </p:cNvSpPr>
          <p:nvPr>
            <p:ph type="title"/>
          </p:nvPr>
        </p:nvSpPr>
        <p:spPr bwMode="auto">
          <a:xfrm>
            <a:off x="457200" y="0"/>
            <a:ext cx="8229600" cy="733425"/>
          </a:xfrm>
          <a:noFill/>
          <a:ln>
            <a:miter lim="800000"/>
            <a:headEnd/>
            <a:tailEnd/>
          </a:ln>
        </p:spPr>
        <p:txBody>
          <a:bodyPr vert="horz" wrap="square" lIns="91440" tIns="45720" rIns="91440" bIns="45720" numCol="1" compatLnSpc="1">
            <a:prstTxWarp prst="textNoShape">
              <a:avLst/>
            </a:prstTxWarp>
          </a:bodyPr>
          <a:lstStyle/>
          <a:p>
            <a:r>
              <a:rPr lang="en-CA" smtClean="0"/>
              <a:t>Planning Cycle and Capital Allocation</a:t>
            </a:r>
          </a:p>
        </p:txBody>
      </p:sp>
      <p:graphicFrame>
        <p:nvGraphicFramePr>
          <p:cNvPr id="4" name="Diagram 3"/>
          <p:cNvGraphicFramePr/>
          <p:nvPr/>
        </p:nvGraphicFramePr>
        <p:xfrm>
          <a:off x="962025" y="1285876"/>
          <a:ext cx="8039100" cy="15906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Straight Connector 6"/>
          <p:cNvCxnSpPr/>
          <p:nvPr/>
        </p:nvCxnSpPr>
        <p:spPr>
          <a:xfrm>
            <a:off x="1685925" y="1504950"/>
            <a:ext cx="6324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962525" y="1295400"/>
            <a:ext cx="0" cy="4191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685925" y="1504950"/>
            <a:ext cx="0" cy="2095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685925" y="2409825"/>
            <a:ext cx="0" cy="4000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390900" y="1514475"/>
            <a:ext cx="0" cy="2095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6457950" y="1514475"/>
            <a:ext cx="0" cy="2095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8010525" y="1504950"/>
            <a:ext cx="0" cy="209550"/>
          </a:xfrm>
          <a:prstGeom prst="line">
            <a:avLst/>
          </a:prstGeom>
        </p:spPr>
        <p:style>
          <a:lnRef idx="2">
            <a:schemeClr val="accent1"/>
          </a:lnRef>
          <a:fillRef idx="0">
            <a:schemeClr val="accent1"/>
          </a:fillRef>
          <a:effectRef idx="1">
            <a:schemeClr val="accent1"/>
          </a:effectRef>
          <a:fontRef idx="minor">
            <a:schemeClr val="tx1"/>
          </a:fontRef>
        </p:style>
      </p:cxnSp>
      <p:sp>
        <p:nvSpPr>
          <p:cNvPr id="16" name="Rounded Rectangle 15"/>
          <p:cNvSpPr/>
          <p:nvPr/>
        </p:nvSpPr>
        <p:spPr>
          <a:xfrm>
            <a:off x="1152525" y="2809875"/>
            <a:ext cx="1085850" cy="666750"/>
          </a:xfrm>
          <a:prstGeom prst="roundRect">
            <a:avLst/>
          </a:prstGeom>
          <a:solidFill>
            <a:schemeClr val="accent3">
              <a:lumMod val="20000"/>
              <a:lumOff val="80000"/>
            </a:schemeClr>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200" dirty="0">
                <a:solidFill>
                  <a:schemeClr val="tx1"/>
                </a:solidFill>
              </a:rPr>
              <a:t>Long-Range Plan, 5-year Plan, Budget</a:t>
            </a:r>
          </a:p>
        </p:txBody>
      </p:sp>
      <p:sp>
        <p:nvSpPr>
          <p:cNvPr id="17" name="Rounded Rectangle 16"/>
          <p:cNvSpPr/>
          <p:nvPr/>
        </p:nvSpPr>
        <p:spPr>
          <a:xfrm>
            <a:off x="2857500" y="2809875"/>
            <a:ext cx="1085850" cy="666750"/>
          </a:xfrm>
          <a:prstGeom prst="roundRect">
            <a:avLst/>
          </a:prstGeom>
          <a:solidFill>
            <a:schemeClr val="accent3">
              <a:lumMod val="40000"/>
              <a:lumOff val="60000"/>
            </a:schemeClr>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200" dirty="0">
                <a:solidFill>
                  <a:schemeClr val="tx1"/>
                </a:solidFill>
              </a:rPr>
              <a:t>Long-Range Plan, 5-year Plan, Budget</a:t>
            </a:r>
          </a:p>
        </p:txBody>
      </p:sp>
      <p:sp>
        <p:nvSpPr>
          <p:cNvPr id="18" name="Rounded Rectangle 17"/>
          <p:cNvSpPr/>
          <p:nvPr/>
        </p:nvSpPr>
        <p:spPr>
          <a:xfrm>
            <a:off x="4419600" y="2809875"/>
            <a:ext cx="1085850" cy="666750"/>
          </a:xfrm>
          <a:prstGeom prst="roundRect">
            <a:avLst/>
          </a:prstGeom>
          <a:solidFill>
            <a:schemeClr val="accent3">
              <a:lumMod val="60000"/>
              <a:lumOff val="40000"/>
            </a:schemeClr>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200" dirty="0">
                <a:solidFill>
                  <a:schemeClr val="tx1"/>
                </a:solidFill>
              </a:rPr>
              <a:t>Long-Range Plan, 5-Year Plan, Budget</a:t>
            </a:r>
          </a:p>
        </p:txBody>
      </p:sp>
      <p:sp>
        <p:nvSpPr>
          <p:cNvPr id="20" name="Rounded Rectangle 19"/>
          <p:cNvSpPr/>
          <p:nvPr/>
        </p:nvSpPr>
        <p:spPr>
          <a:xfrm>
            <a:off x="7496175" y="2809875"/>
            <a:ext cx="1085850" cy="666750"/>
          </a:xfrm>
          <a:prstGeom prst="roundRect">
            <a:avLst/>
          </a:prstGeom>
          <a:solidFill>
            <a:schemeClr val="accent3">
              <a:lumMod val="50000"/>
            </a:schemeClr>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200" dirty="0">
                <a:solidFill>
                  <a:schemeClr val="bg1"/>
                </a:solidFill>
              </a:rPr>
              <a:t>Long-Range Plan, 5-Year Plan, Budget</a:t>
            </a:r>
          </a:p>
        </p:txBody>
      </p:sp>
      <p:cxnSp>
        <p:nvCxnSpPr>
          <p:cNvPr id="22" name="Straight Connector 21"/>
          <p:cNvCxnSpPr/>
          <p:nvPr/>
        </p:nvCxnSpPr>
        <p:spPr>
          <a:xfrm>
            <a:off x="3390900" y="2409825"/>
            <a:ext cx="0" cy="400050"/>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4962525" y="2409825"/>
            <a:ext cx="0" cy="40005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6467475" y="2428875"/>
            <a:ext cx="0" cy="40005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8020050" y="2409825"/>
            <a:ext cx="0" cy="40005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1695450" y="3886200"/>
            <a:ext cx="6324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1685925" y="3476625"/>
            <a:ext cx="0" cy="400050"/>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3390900" y="3476625"/>
            <a:ext cx="0" cy="40005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4962525" y="3486150"/>
            <a:ext cx="0" cy="400050"/>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6477000" y="3476625"/>
            <a:ext cx="0" cy="400050"/>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8029575" y="3476625"/>
            <a:ext cx="0" cy="400050"/>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4962525" y="3886200"/>
            <a:ext cx="0" cy="400050"/>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771525" y="2057400"/>
            <a:ext cx="381000" cy="0"/>
          </a:xfrm>
          <a:prstGeom prst="straightConnector1">
            <a:avLst/>
          </a:prstGeom>
          <a:ln>
            <a:solidFill>
              <a:schemeClr val="accent3">
                <a:lumMod val="75000"/>
              </a:schemeClr>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771525" y="2057400"/>
            <a:ext cx="0" cy="2433638"/>
          </a:xfrm>
          <a:prstGeom prst="line">
            <a:avLst/>
          </a:prstGeom>
          <a:ln>
            <a:solidFill>
              <a:schemeClr val="accent3">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a:endCxn id="0" idx="1"/>
          </p:cNvCxnSpPr>
          <p:nvPr/>
        </p:nvCxnSpPr>
        <p:spPr>
          <a:xfrm>
            <a:off x="771525" y="4491038"/>
            <a:ext cx="180975" cy="0"/>
          </a:xfrm>
          <a:prstGeom prst="line">
            <a:avLst/>
          </a:prstGeom>
          <a:ln>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rot="16200000">
            <a:off x="-671512" y="3041650"/>
            <a:ext cx="2257425" cy="307975"/>
          </a:xfrm>
          <a:prstGeom prst="rect">
            <a:avLst/>
          </a:prstGeom>
          <a:noFill/>
        </p:spPr>
        <p:txBody>
          <a:bodyPr>
            <a:spAutoFit/>
          </a:bodyPr>
          <a:lstStyle/>
          <a:p>
            <a:pPr algn="ctr">
              <a:defRPr/>
            </a:pPr>
            <a:r>
              <a:rPr lang="en-CA" sz="1400" b="1" dirty="0">
                <a:solidFill>
                  <a:schemeClr val="accent3">
                    <a:lumMod val="75000"/>
                  </a:schemeClr>
                </a:solidFill>
                <a:ea typeface="ＭＳ Ｐゴシック" pitchFamily="34" charset="-128"/>
                <a:cs typeface="Arial" charset="0"/>
              </a:rPr>
              <a:t>Recycle as Required </a:t>
            </a:r>
          </a:p>
        </p:txBody>
      </p:sp>
      <p:sp>
        <p:nvSpPr>
          <p:cNvPr id="46" name="Rounded Rectangle 45"/>
          <p:cNvSpPr/>
          <p:nvPr/>
        </p:nvSpPr>
        <p:spPr>
          <a:xfrm>
            <a:off x="2705100" y="5086351"/>
            <a:ext cx="4524375" cy="771524"/>
          </a:xfrm>
          <a:prstGeom prst="roundRect">
            <a:avLst/>
          </a:prstGeom>
          <a:solidFill>
            <a:srgbClr val="0070C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2000" b="1" dirty="0"/>
              <a:t>Board Approval, Capital Allocation, Project Approval, Program Execution</a:t>
            </a:r>
            <a:endParaRPr lang="en-CA" dirty="0"/>
          </a:p>
        </p:txBody>
      </p:sp>
      <p:cxnSp>
        <p:nvCxnSpPr>
          <p:cNvPr id="47" name="Straight Connector 46"/>
          <p:cNvCxnSpPr/>
          <p:nvPr/>
        </p:nvCxnSpPr>
        <p:spPr>
          <a:xfrm>
            <a:off x="4962525" y="4667250"/>
            <a:ext cx="0" cy="400050"/>
          </a:xfrm>
          <a:prstGeom prst="line">
            <a:avLst/>
          </a:prstGeom>
        </p:spPr>
        <p:style>
          <a:lnRef idx="2">
            <a:schemeClr val="accent1"/>
          </a:lnRef>
          <a:fillRef idx="0">
            <a:schemeClr val="accent1"/>
          </a:fillRef>
          <a:effectRef idx="1">
            <a:schemeClr val="accent1"/>
          </a:effectRef>
          <a:fontRef idx="minor">
            <a:schemeClr val="tx1"/>
          </a:fontRef>
        </p:style>
      </p:cxnSp>
      <p:sp>
        <p:nvSpPr>
          <p:cNvPr id="5" name="Rounded Rectangle 4"/>
          <p:cNvSpPr/>
          <p:nvPr/>
        </p:nvSpPr>
        <p:spPr>
          <a:xfrm>
            <a:off x="962025" y="857250"/>
            <a:ext cx="8039100" cy="523875"/>
          </a:xfrm>
          <a:prstGeom prst="roundRect">
            <a:avLst/>
          </a:prstGeom>
          <a:solidFill>
            <a:srgbClr val="0070C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2000" b="1" dirty="0"/>
              <a:t>Corporate </a:t>
            </a:r>
            <a:r>
              <a:rPr lang="en-CA" sz="2000" b="1" dirty="0" smtClean="0"/>
              <a:t>Input:  Common Assumptions on </a:t>
            </a:r>
            <a:r>
              <a:rPr lang="en-CA" sz="2000" b="1" dirty="0"/>
              <a:t>External Environment</a:t>
            </a:r>
            <a:r>
              <a:rPr lang="en-CA" dirty="0"/>
              <a:t> </a:t>
            </a:r>
          </a:p>
        </p:txBody>
      </p:sp>
      <p:sp>
        <p:nvSpPr>
          <p:cNvPr id="33" name="Rounded Rectangle 32"/>
          <p:cNvSpPr/>
          <p:nvPr/>
        </p:nvSpPr>
        <p:spPr>
          <a:xfrm>
            <a:off x="952500" y="4276725"/>
            <a:ext cx="8039100" cy="476249"/>
          </a:xfrm>
          <a:prstGeom prst="roundRect">
            <a:avLst/>
          </a:prstGeom>
          <a:solidFill>
            <a:srgbClr val="0070C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2000" b="1" dirty="0"/>
              <a:t>Corporate Roll Up:  Discretionary and Non-Discretionary </a:t>
            </a:r>
            <a:r>
              <a:rPr lang="en-CA" sz="2000" b="1" dirty="0" err="1"/>
              <a:t>Capex</a:t>
            </a:r>
            <a:endParaRPr lang="en-CA" dirty="0"/>
          </a:p>
        </p:txBody>
      </p:sp>
      <p:sp>
        <p:nvSpPr>
          <p:cNvPr id="19" name="Rounded Rectangle 18"/>
          <p:cNvSpPr/>
          <p:nvPr/>
        </p:nvSpPr>
        <p:spPr>
          <a:xfrm>
            <a:off x="5934075" y="2809875"/>
            <a:ext cx="1085850" cy="666750"/>
          </a:xfrm>
          <a:prstGeom prst="roundRect">
            <a:avLst/>
          </a:prstGeom>
          <a:solidFill>
            <a:schemeClr val="accent3">
              <a:lumMod val="75000"/>
            </a:schemeClr>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200" dirty="0">
                <a:solidFill>
                  <a:schemeClr val="bg1"/>
                </a:solidFill>
              </a:rPr>
              <a:t>Long-Range Plan, 5-Year Plan, Budget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title"/>
          </p:nvPr>
        </p:nvSpPr>
        <p:spPr bwMode="auto">
          <a:xfrm>
            <a:off x="457200" y="0"/>
            <a:ext cx="8229600" cy="733425"/>
          </a:xfrm>
          <a:noFill/>
          <a:ln>
            <a:miter lim="800000"/>
            <a:headEnd/>
            <a:tailEnd/>
          </a:ln>
        </p:spPr>
        <p:txBody>
          <a:bodyPr vert="horz" wrap="square" lIns="91440" tIns="45720" rIns="91440" bIns="45720" numCol="1" compatLnSpc="1">
            <a:prstTxWarp prst="textNoShape">
              <a:avLst/>
            </a:prstTxWarp>
          </a:bodyPr>
          <a:lstStyle/>
          <a:p>
            <a:r>
              <a:rPr lang="en-CA" smtClean="0"/>
              <a:t>Annual Planning Cycle</a:t>
            </a:r>
          </a:p>
        </p:txBody>
      </p:sp>
      <p:graphicFrame>
        <p:nvGraphicFramePr>
          <p:cNvPr id="5" name="Diagram 4"/>
          <p:cNvGraphicFramePr/>
          <p:nvPr/>
        </p:nvGraphicFramePr>
        <p:xfrm>
          <a:off x="981075" y="1396999"/>
          <a:ext cx="6638925" cy="4498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p:cNvSpPr>
            <a:spLocks noGrp="1"/>
          </p:cNvSpPr>
          <p:nvPr>
            <p:ph type="title"/>
          </p:nvPr>
        </p:nvSpPr>
        <p:spPr bwMode="auto">
          <a:xfrm>
            <a:off x="457200" y="0"/>
            <a:ext cx="8229600" cy="733425"/>
          </a:xfrm>
          <a:noFill/>
          <a:ln>
            <a:miter lim="800000"/>
            <a:headEnd/>
            <a:tailEnd/>
          </a:ln>
        </p:spPr>
        <p:txBody>
          <a:bodyPr vert="horz" wrap="square" lIns="91440" tIns="45720" rIns="91440" bIns="45720" numCol="1" compatLnSpc="1">
            <a:prstTxWarp prst="textNoShape">
              <a:avLst/>
            </a:prstTxWarp>
          </a:bodyPr>
          <a:lstStyle/>
          <a:p>
            <a:r>
              <a:rPr lang="en-CA" smtClean="0"/>
              <a:t>Attracting Capital:  The Project Approval Process</a:t>
            </a:r>
          </a:p>
        </p:txBody>
      </p:sp>
      <p:sp>
        <p:nvSpPr>
          <p:cNvPr id="5" name="Pentagon 4"/>
          <p:cNvSpPr/>
          <p:nvPr/>
        </p:nvSpPr>
        <p:spPr>
          <a:xfrm>
            <a:off x="971550" y="4229100"/>
            <a:ext cx="1285875" cy="864000"/>
          </a:xfrm>
          <a:prstGeom prst="homePlate">
            <a:avLst/>
          </a:prstGeom>
          <a:solidFill>
            <a:schemeClr val="accent3">
              <a:lumMod val="40000"/>
              <a:lumOff val="6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200" b="1" dirty="0">
                <a:solidFill>
                  <a:schemeClr val="tx1"/>
                </a:solidFill>
              </a:rPr>
              <a:t>Asset Positioning:  Country/Basin Entry Analysis</a:t>
            </a:r>
          </a:p>
        </p:txBody>
      </p:sp>
      <p:sp>
        <p:nvSpPr>
          <p:cNvPr id="6" name="Pentagon 5"/>
          <p:cNvSpPr/>
          <p:nvPr/>
        </p:nvSpPr>
        <p:spPr>
          <a:xfrm>
            <a:off x="2851150" y="4229100"/>
            <a:ext cx="1171575" cy="864000"/>
          </a:xfrm>
          <a:prstGeom prst="homePlate">
            <a:avLst/>
          </a:prstGeom>
          <a:solidFill>
            <a:schemeClr val="accent3">
              <a:lumMod val="40000"/>
              <a:lumOff val="6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200" b="1" dirty="0">
                <a:solidFill>
                  <a:schemeClr val="tx1"/>
                </a:solidFill>
              </a:rPr>
              <a:t>Project Approval Request:  Exploration</a:t>
            </a:r>
          </a:p>
        </p:txBody>
      </p:sp>
      <p:sp>
        <p:nvSpPr>
          <p:cNvPr id="9" name="Pentagon 8"/>
          <p:cNvSpPr/>
          <p:nvPr/>
        </p:nvSpPr>
        <p:spPr>
          <a:xfrm>
            <a:off x="4616450" y="4229100"/>
            <a:ext cx="1171575" cy="864000"/>
          </a:xfrm>
          <a:prstGeom prst="homePlate">
            <a:avLst/>
          </a:prstGeom>
          <a:solidFill>
            <a:schemeClr val="accent3">
              <a:lumMod val="40000"/>
              <a:lumOff val="6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200" b="1" dirty="0">
                <a:solidFill>
                  <a:schemeClr val="tx1"/>
                </a:solidFill>
              </a:rPr>
              <a:t>Project Approval Request:  Appraisal</a:t>
            </a:r>
          </a:p>
        </p:txBody>
      </p:sp>
      <p:sp>
        <p:nvSpPr>
          <p:cNvPr id="10" name="Pentagon 9"/>
          <p:cNvSpPr/>
          <p:nvPr/>
        </p:nvSpPr>
        <p:spPr>
          <a:xfrm>
            <a:off x="6381750" y="4229100"/>
            <a:ext cx="1295400" cy="864000"/>
          </a:xfrm>
          <a:prstGeom prst="homePlate">
            <a:avLst/>
          </a:prstGeom>
          <a:solidFill>
            <a:schemeClr val="accent3">
              <a:lumMod val="40000"/>
              <a:lumOff val="6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200" b="1" dirty="0">
                <a:solidFill>
                  <a:schemeClr val="tx1"/>
                </a:solidFill>
              </a:rPr>
              <a:t>Project Approval Request:  Development</a:t>
            </a:r>
          </a:p>
        </p:txBody>
      </p:sp>
      <p:sp>
        <p:nvSpPr>
          <p:cNvPr id="11" name="Rectangle 10"/>
          <p:cNvSpPr/>
          <p:nvPr/>
        </p:nvSpPr>
        <p:spPr>
          <a:xfrm>
            <a:off x="2838450" y="5410200"/>
            <a:ext cx="1009650" cy="561975"/>
          </a:xfrm>
          <a:prstGeom prst="rect">
            <a:avLst/>
          </a:prstGeom>
          <a:solidFill>
            <a:schemeClr val="accent3">
              <a:lumMod val="20000"/>
              <a:lumOff val="80000"/>
            </a:schemeClr>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200" dirty="0">
                <a:solidFill>
                  <a:schemeClr val="tx1"/>
                </a:solidFill>
              </a:rPr>
              <a:t>AFE:  Seismic, Drilling</a:t>
            </a:r>
          </a:p>
        </p:txBody>
      </p:sp>
      <p:sp>
        <p:nvSpPr>
          <p:cNvPr id="12" name="Rectangle 11"/>
          <p:cNvSpPr/>
          <p:nvPr/>
        </p:nvSpPr>
        <p:spPr>
          <a:xfrm>
            <a:off x="4619625" y="5410200"/>
            <a:ext cx="1009650" cy="561975"/>
          </a:xfrm>
          <a:prstGeom prst="rect">
            <a:avLst/>
          </a:prstGeom>
          <a:solidFill>
            <a:schemeClr val="accent3">
              <a:lumMod val="20000"/>
              <a:lumOff val="80000"/>
            </a:schemeClr>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200" dirty="0">
                <a:solidFill>
                  <a:schemeClr val="tx1"/>
                </a:solidFill>
              </a:rPr>
              <a:t>AFE:  Drilling, Reservoir Testing</a:t>
            </a:r>
          </a:p>
        </p:txBody>
      </p:sp>
      <p:sp>
        <p:nvSpPr>
          <p:cNvPr id="13" name="Rectangle 12"/>
          <p:cNvSpPr/>
          <p:nvPr/>
        </p:nvSpPr>
        <p:spPr>
          <a:xfrm>
            <a:off x="6391275" y="5410200"/>
            <a:ext cx="1009650" cy="561975"/>
          </a:xfrm>
          <a:prstGeom prst="rect">
            <a:avLst/>
          </a:prstGeom>
          <a:solidFill>
            <a:schemeClr val="accent3">
              <a:lumMod val="20000"/>
              <a:lumOff val="80000"/>
            </a:schemeClr>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200" dirty="0">
                <a:solidFill>
                  <a:schemeClr val="tx1"/>
                </a:solidFill>
              </a:rPr>
              <a:t>AFE:  Pipeline, Facilities</a:t>
            </a:r>
          </a:p>
        </p:txBody>
      </p:sp>
      <p:cxnSp>
        <p:nvCxnSpPr>
          <p:cNvPr id="15" name="Straight Arrow Connector 14"/>
          <p:cNvCxnSpPr/>
          <p:nvPr/>
        </p:nvCxnSpPr>
        <p:spPr>
          <a:xfrm>
            <a:off x="2257425" y="4657725"/>
            <a:ext cx="593725" cy="9525"/>
          </a:xfrm>
          <a:prstGeom prst="straightConnector1">
            <a:avLst/>
          </a:prstGeom>
          <a:ln w="15875">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5788025" y="4667250"/>
            <a:ext cx="593725" cy="9525"/>
          </a:xfrm>
          <a:prstGeom prst="straightConnector1">
            <a:avLst/>
          </a:prstGeom>
          <a:ln w="15875">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4010025" y="4648200"/>
            <a:ext cx="593725" cy="9525"/>
          </a:xfrm>
          <a:prstGeom prst="straightConnector1">
            <a:avLst/>
          </a:prstGeom>
          <a:ln w="15875">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9" name="Diamond 18"/>
          <p:cNvSpPr/>
          <p:nvPr/>
        </p:nvSpPr>
        <p:spPr>
          <a:xfrm>
            <a:off x="2390775" y="4514850"/>
            <a:ext cx="228600" cy="285750"/>
          </a:xfrm>
          <a:prstGeom prst="diamond">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20" name="Diamond 19"/>
          <p:cNvSpPr/>
          <p:nvPr/>
        </p:nvSpPr>
        <p:spPr>
          <a:xfrm>
            <a:off x="5953125" y="4524375"/>
            <a:ext cx="228600" cy="285750"/>
          </a:xfrm>
          <a:prstGeom prst="diamond">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21" name="Diamond 20"/>
          <p:cNvSpPr/>
          <p:nvPr/>
        </p:nvSpPr>
        <p:spPr>
          <a:xfrm>
            <a:off x="4162425" y="4505325"/>
            <a:ext cx="228600" cy="285750"/>
          </a:xfrm>
          <a:prstGeom prst="diamond">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cxnSp>
        <p:nvCxnSpPr>
          <p:cNvPr id="23" name="Straight Connector 22"/>
          <p:cNvCxnSpPr>
            <a:endCxn id="11" idx="0"/>
          </p:cNvCxnSpPr>
          <p:nvPr/>
        </p:nvCxnSpPr>
        <p:spPr>
          <a:xfrm>
            <a:off x="3343275" y="5092700"/>
            <a:ext cx="0" cy="31750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5162550" y="5092700"/>
            <a:ext cx="0" cy="31750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6886575" y="5091113"/>
            <a:ext cx="0" cy="315912"/>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7" name="Diamond 26"/>
          <p:cNvSpPr/>
          <p:nvPr/>
        </p:nvSpPr>
        <p:spPr>
          <a:xfrm>
            <a:off x="1143000" y="6219825"/>
            <a:ext cx="228600" cy="285750"/>
          </a:xfrm>
          <a:prstGeom prst="diamond">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28" name="TextBox 27"/>
          <p:cNvSpPr txBox="1"/>
          <p:nvPr/>
        </p:nvSpPr>
        <p:spPr>
          <a:xfrm>
            <a:off x="1438275" y="6219825"/>
            <a:ext cx="4943475" cy="254000"/>
          </a:xfrm>
          <a:prstGeom prst="rect">
            <a:avLst/>
          </a:prstGeom>
          <a:noFill/>
        </p:spPr>
        <p:txBody>
          <a:bodyPr>
            <a:spAutoFit/>
          </a:bodyPr>
          <a:lstStyle/>
          <a:p>
            <a:pPr>
              <a:defRPr/>
            </a:pPr>
            <a:r>
              <a:rPr lang="en-CA" sz="1050" b="1" dirty="0">
                <a:ea typeface="ＭＳ Ｐゴシック" pitchFamily="34" charset="-128"/>
                <a:cs typeface="Arial" charset="0"/>
              </a:rPr>
              <a:t>Request for capital budget allocation; decision to continue, amend, suspend, or divest</a:t>
            </a:r>
          </a:p>
        </p:txBody>
      </p:sp>
      <p:sp>
        <p:nvSpPr>
          <p:cNvPr id="29" name="Rectangle 3"/>
          <p:cNvSpPr txBox="1">
            <a:spLocks noChangeArrowheads="1"/>
          </p:cNvSpPr>
          <p:nvPr/>
        </p:nvSpPr>
        <p:spPr>
          <a:xfrm>
            <a:off x="457200" y="788988"/>
            <a:ext cx="8229600" cy="2754313"/>
          </a:xfrm>
          <a:prstGeom prst="rect">
            <a:avLst/>
          </a:prstGeom>
        </p:spPr>
        <p:txBody>
          <a:bodyPr/>
          <a:lstStyle/>
          <a:p>
            <a:pPr marL="342900" indent="-342900">
              <a:spcBef>
                <a:spcPct val="20000"/>
              </a:spcBef>
              <a:buFont typeface="Arial" charset="0"/>
              <a:buChar char="•"/>
              <a:defRPr/>
            </a:pPr>
            <a:r>
              <a:rPr lang="en-CA" sz="1400" dirty="0">
                <a:latin typeface="Arial" pitchFamily="34" charset="0"/>
                <a:ea typeface="ＭＳ Ｐゴシック" pitchFamily="34" charset="-128"/>
              </a:rPr>
              <a:t>Materiality, total </a:t>
            </a:r>
            <a:r>
              <a:rPr lang="en-CA" sz="1400" dirty="0" err="1">
                <a:latin typeface="Arial" pitchFamily="34" charset="0"/>
                <a:ea typeface="ＭＳ Ｐゴシック" pitchFamily="34" charset="-128"/>
              </a:rPr>
              <a:t>capex</a:t>
            </a:r>
            <a:r>
              <a:rPr lang="en-CA" sz="1400" dirty="0">
                <a:latin typeface="Arial" pitchFamily="34" charset="0"/>
                <a:ea typeface="ＭＳ Ｐゴシック" pitchFamily="34" charset="-128"/>
              </a:rPr>
              <a:t> exposure, full-cycle economics/metrics, are all considerations in determining whether an IOC will position, or continue to invest, in a particular </a:t>
            </a:r>
            <a:r>
              <a:rPr lang="en-CA" sz="1400" dirty="0" smtClean="0">
                <a:latin typeface="Arial" pitchFamily="34" charset="0"/>
                <a:ea typeface="ＭＳ Ｐゴシック" pitchFamily="34" charset="-128"/>
              </a:rPr>
              <a:t>asset or basin.</a:t>
            </a:r>
            <a:endParaRPr lang="en-CA" sz="1400" dirty="0">
              <a:latin typeface="Arial" pitchFamily="34" charset="0"/>
              <a:ea typeface="ＭＳ Ｐゴシック" pitchFamily="34" charset="-128"/>
            </a:endParaRPr>
          </a:p>
          <a:p>
            <a:pPr marL="342900" indent="-342900">
              <a:spcBef>
                <a:spcPct val="20000"/>
              </a:spcBef>
              <a:buFont typeface="Arial" charset="0"/>
              <a:buChar char="•"/>
              <a:defRPr/>
            </a:pPr>
            <a:r>
              <a:rPr lang="en-CA" sz="1400" dirty="0">
                <a:latin typeface="Arial" pitchFamily="34" charset="0"/>
                <a:ea typeface="ＭＳ Ｐゴシック" pitchFamily="34" charset="-128"/>
              </a:rPr>
              <a:t>Each project is disaggregated into “discrete investment decisions”, in the form of Project Approval Requests (</a:t>
            </a:r>
            <a:r>
              <a:rPr lang="en-CA" sz="1400" dirty="0" err="1">
                <a:latin typeface="Arial" pitchFamily="34" charset="0"/>
                <a:ea typeface="ＭＳ Ｐゴシック" pitchFamily="34" charset="-128"/>
              </a:rPr>
              <a:t>PARs</a:t>
            </a:r>
            <a:r>
              <a:rPr lang="en-CA" sz="1400" dirty="0">
                <a:latin typeface="Arial" pitchFamily="34" charset="0"/>
                <a:ea typeface="ＭＳ Ｐゴシック" pitchFamily="34" charset="-128"/>
              </a:rPr>
              <a:t>), creating a natural </a:t>
            </a:r>
            <a:r>
              <a:rPr lang="en-CA" sz="1400" i="1" dirty="0">
                <a:solidFill>
                  <a:srgbClr val="C00000"/>
                </a:solidFill>
                <a:latin typeface="Arial" pitchFamily="34" charset="0"/>
                <a:ea typeface="ＭＳ Ｐゴシック" pitchFamily="34" charset="-128"/>
              </a:rPr>
              <a:t>stage-gate</a:t>
            </a:r>
            <a:r>
              <a:rPr lang="en-CA" sz="1400" dirty="0">
                <a:latin typeface="Arial" pitchFamily="34" charset="0"/>
                <a:ea typeface="ＭＳ Ｐゴシック" pitchFamily="34" charset="-128"/>
              </a:rPr>
              <a:t> for capital approval and allocation.</a:t>
            </a:r>
          </a:p>
          <a:p>
            <a:pPr marL="800100" lvl="1" indent="-342900">
              <a:spcBef>
                <a:spcPct val="20000"/>
              </a:spcBef>
              <a:buFont typeface="Arial" charset="0"/>
              <a:buChar char="•"/>
              <a:defRPr/>
            </a:pPr>
            <a:r>
              <a:rPr lang="en-CA" sz="1200" dirty="0">
                <a:latin typeface="Arial" pitchFamily="34" charset="0"/>
                <a:ea typeface="ＭＳ Ｐゴシック" pitchFamily="34" charset="-128"/>
              </a:rPr>
              <a:t>A PAR can extend beyond a single fiscal year budget, depending on scope of the work program.  Represents </a:t>
            </a:r>
            <a:r>
              <a:rPr lang="en-CA" sz="1200" b="1" i="1" dirty="0">
                <a:solidFill>
                  <a:srgbClr val="C00000"/>
                </a:solidFill>
                <a:latin typeface="Arial" pitchFamily="34" charset="0"/>
                <a:ea typeface="ＭＳ Ｐゴシック" pitchFamily="34" charset="-128"/>
              </a:rPr>
              <a:t>non-discretionary</a:t>
            </a:r>
            <a:r>
              <a:rPr lang="en-CA" sz="1200" dirty="0">
                <a:latin typeface="Arial" pitchFamily="34" charset="0"/>
                <a:ea typeface="ＭＳ Ｐゴシック" pitchFamily="34" charset="-128"/>
              </a:rPr>
              <a:t> </a:t>
            </a:r>
            <a:r>
              <a:rPr lang="en-CA" sz="1200" dirty="0" err="1">
                <a:latin typeface="Arial" pitchFamily="34" charset="0"/>
                <a:ea typeface="ＭＳ Ｐゴシック" pitchFamily="34" charset="-128"/>
              </a:rPr>
              <a:t>capex</a:t>
            </a:r>
            <a:r>
              <a:rPr lang="en-CA" sz="1200" dirty="0">
                <a:latin typeface="Arial" pitchFamily="34" charset="0"/>
                <a:ea typeface="ＭＳ Ｐゴシック" pitchFamily="34" charset="-128"/>
              </a:rPr>
              <a:t> at the start of the budget year</a:t>
            </a:r>
          </a:p>
          <a:p>
            <a:pPr marL="800100" lvl="1" indent="-342900">
              <a:spcBef>
                <a:spcPct val="20000"/>
              </a:spcBef>
              <a:buFont typeface="Arial" charset="0"/>
              <a:buChar char="•"/>
              <a:defRPr/>
            </a:pPr>
            <a:r>
              <a:rPr lang="en-CA" sz="1200" dirty="0">
                <a:latin typeface="Arial" pitchFamily="34" charset="0"/>
                <a:ea typeface="ＭＳ Ｐゴシック" pitchFamily="34" charset="-128"/>
              </a:rPr>
              <a:t>Each PAR has one or a series of associated </a:t>
            </a:r>
            <a:r>
              <a:rPr lang="en-CA" sz="1200" b="1" i="1" dirty="0" smtClean="0">
                <a:latin typeface="Arial" pitchFamily="34" charset="0"/>
                <a:ea typeface="ＭＳ Ｐゴシック" pitchFamily="34" charset="-128"/>
              </a:rPr>
              <a:t>Approval for Expenditure (AFE) </a:t>
            </a:r>
            <a:r>
              <a:rPr lang="en-CA" sz="1200" dirty="0" smtClean="0">
                <a:latin typeface="Arial" pitchFamily="34" charset="0"/>
                <a:ea typeface="ＭＳ Ｐゴシック" pitchFamily="34" charset="-128"/>
              </a:rPr>
              <a:t>documents </a:t>
            </a:r>
            <a:r>
              <a:rPr lang="en-CA" sz="1200" dirty="0">
                <a:latin typeface="Arial" pitchFamily="34" charset="0"/>
                <a:ea typeface="ＭＳ Ｐゴシック" pitchFamily="34" charset="-128"/>
              </a:rPr>
              <a:t>for a specific activity or </a:t>
            </a:r>
            <a:r>
              <a:rPr lang="en-CA" sz="1200" dirty="0" err="1">
                <a:latin typeface="Arial" pitchFamily="34" charset="0"/>
                <a:ea typeface="ＭＳ Ｐゴシック" pitchFamily="34" charset="-128"/>
              </a:rPr>
              <a:t>capex</a:t>
            </a:r>
            <a:r>
              <a:rPr lang="en-CA" sz="1200" dirty="0">
                <a:latin typeface="Arial" pitchFamily="34" charset="0"/>
                <a:ea typeface="ＭＳ Ｐゴシック" pitchFamily="34" charset="-128"/>
              </a:rPr>
              <a:t> element</a:t>
            </a:r>
          </a:p>
          <a:p>
            <a:pPr marL="800100" lvl="1" indent="-342900">
              <a:spcBef>
                <a:spcPct val="20000"/>
              </a:spcBef>
              <a:buFont typeface="Arial" charset="0"/>
              <a:buChar char="•"/>
              <a:defRPr/>
            </a:pPr>
            <a:r>
              <a:rPr lang="en-CA" sz="1200" dirty="0">
                <a:latin typeface="Arial" pitchFamily="34" charset="0"/>
                <a:ea typeface="ＭＳ Ｐゴシック" pitchFamily="34" charset="-128"/>
              </a:rPr>
              <a:t>Sum of </a:t>
            </a:r>
            <a:r>
              <a:rPr lang="en-CA" sz="1200" dirty="0" err="1">
                <a:latin typeface="Arial" pitchFamily="34" charset="0"/>
                <a:ea typeface="ＭＳ Ｐゴシック" pitchFamily="34" charset="-128"/>
              </a:rPr>
              <a:t>AFEs</a:t>
            </a:r>
            <a:r>
              <a:rPr lang="en-CA" sz="1200" dirty="0">
                <a:latin typeface="Arial" pitchFamily="34" charset="0"/>
                <a:ea typeface="ＭＳ Ｐゴシック" pitchFamily="34" charset="-128"/>
              </a:rPr>
              <a:t> for a calendar year = </a:t>
            </a:r>
            <a:r>
              <a:rPr lang="en-CA" sz="1200" b="1" i="1" dirty="0">
                <a:solidFill>
                  <a:srgbClr val="C00000"/>
                </a:solidFill>
                <a:latin typeface="Arial" pitchFamily="34" charset="0"/>
                <a:ea typeface="ＭＳ Ｐゴシック" pitchFamily="34" charset="-128"/>
              </a:rPr>
              <a:t>capital Budget</a:t>
            </a:r>
          </a:p>
          <a:p>
            <a:pPr marL="342900" indent="-342900">
              <a:spcBef>
                <a:spcPct val="20000"/>
              </a:spcBef>
              <a:buFont typeface="Arial" charset="0"/>
              <a:buChar char="•"/>
              <a:defRPr/>
            </a:pPr>
            <a:r>
              <a:rPr lang="en-CA" sz="1400" dirty="0">
                <a:latin typeface="Arial" pitchFamily="34" charset="0"/>
                <a:ea typeface="ＭＳ Ｐゴシック" pitchFamily="34" charset="-128"/>
              </a:rPr>
              <a:t>Each stage-gate creates an opportunity for </a:t>
            </a:r>
            <a:r>
              <a:rPr lang="en-CA" sz="1400" dirty="0" smtClean="0">
                <a:latin typeface="Arial" pitchFamily="34" charset="0"/>
                <a:ea typeface="ＭＳ Ｐゴシック" pitchFamily="34" charset="-128"/>
              </a:rPr>
              <a:t>Management/Board to determine whether to </a:t>
            </a:r>
            <a:r>
              <a:rPr lang="en-CA" sz="1400" i="1" dirty="0" smtClean="0">
                <a:solidFill>
                  <a:srgbClr val="C00000"/>
                </a:solidFill>
                <a:latin typeface="Arial" pitchFamily="34" charset="0"/>
                <a:ea typeface="ＭＳ Ｐゴシック" pitchFamily="34" charset="-128"/>
              </a:rPr>
              <a:t>continue</a:t>
            </a:r>
            <a:r>
              <a:rPr lang="en-CA" sz="1400" i="1" dirty="0">
                <a:solidFill>
                  <a:srgbClr val="C00000"/>
                </a:solidFill>
                <a:latin typeface="Arial" pitchFamily="34" charset="0"/>
                <a:ea typeface="ＭＳ Ｐゴシック" pitchFamily="34" charset="-128"/>
              </a:rPr>
              <a:t>, amend, suspend, or exit/divest</a:t>
            </a:r>
          </a:p>
        </p:txBody>
      </p:sp>
      <p:sp>
        <p:nvSpPr>
          <p:cNvPr id="30" name="Rounded Rectangle 29"/>
          <p:cNvSpPr/>
          <p:nvPr/>
        </p:nvSpPr>
        <p:spPr>
          <a:xfrm>
            <a:off x="409575" y="3543301"/>
            <a:ext cx="8039100" cy="466724"/>
          </a:xfrm>
          <a:prstGeom prst="roundRect">
            <a:avLst/>
          </a:prstGeom>
          <a:solidFill>
            <a:srgbClr val="0070C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2000" b="1" dirty="0"/>
              <a:t>Asset </a:t>
            </a:r>
            <a:r>
              <a:rPr lang="en-CA" sz="1800" b="1" dirty="0"/>
              <a:t>Modelling</a:t>
            </a:r>
            <a:r>
              <a:rPr lang="en-CA" sz="2000" b="1" dirty="0"/>
              <a:t> and Decision Process:  Materiality and Total </a:t>
            </a:r>
            <a:r>
              <a:rPr lang="en-CA" sz="2000" b="1" dirty="0" err="1"/>
              <a:t>Capex</a:t>
            </a:r>
            <a:r>
              <a:rPr lang="en-CA" sz="2000" b="1" dirty="0"/>
              <a:t> Exposure</a:t>
            </a:r>
            <a:endParaRPr lang="en-CA"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733425"/>
          </a:xfrm>
        </p:spPr>
        <p:txBody>
          <a:bodyPr>
            <a:normAutofit fontScale="90000"/>
          </a:bodyPr>
          <a:lstStyle/>
          <a:p>
            <a:pPr>
              <a:defRPr/>
            </a:pPr>
            <a:r>
              <a:rPr lang="en-CA" dirty="0" smtClean="0">
                <a:ea typeface="ＭＳ Ｐゴシック" pitchFamily="34" charset="-128"/>
              </a:rPr>
              <a:t>Business Control Architecture</a:t>
            </a:r>
            <a:r>
              <a:rPr lang="en-CA" sz="2200" dirty="0" smtClean="0">
                <a:ea typeface="ＭＳ Ｐゴシック" pitchFamily="34" charset="-128"/>
              </a:rPr>
              <a:t>:</a:t>
            </a:r>
            <a:br>
              <a:rPr lang="en-CA" sz="2200" dirty="0" smtClean="0">
                <a:ea typeface="ＭＳ Ｐゴシック" pitchFamily="34" charset="-128"/>
              </a:rPr>
            </a:br>
            <a:r>
              <a:rPr lang="en-CA" sz="2200" dirty="0" smtClean="0">
                <a:ea typeface="ＭＳ Ｐゴシック" pitchFamily="34" charset="-128"/>
              </a:rPr>
              <a:t>PAR =&gt; AFE =&gt; Budget</a:t>
            </a:r>
            <a:endParaRPr lang="en-CA" dirty="0">
              <a:ea typeface="ＭＳ Ｐゴシック" pitchFamily="34" charset="-128"/>
            </a:endParaRPr>
          </a:p>
        </p:txBody>
      </p:sp>
      <p:cxnSp>
        <p:nvCxnSpPr>
          <p:cNvPr id="5" name="Straight Connector 4"/>
          <p:cNvCxnSpPr/>
          <p:nvPr/>
        </p:nvCxnSpPr>
        <p:spPr>
          <a:xfrm flipV="1">
            <a:off x="457200" y="3181350"/>
            <a:ext cx="8229600" cy="9525"/>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695450" y="3048000"/>
            <a:ext cx="0" cy="266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439025" y="3048000"/>
            <a:ext cx="0" cy="266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6000750" y="3048000"/>
            <a:ext cx="0" cy="266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4562475" y="3048000"/>
            <a:ext cx="0" cy="266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124200" y="3048000"/>
            <a:ext cx="0" cy="266700"/>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943100" y="3219450"/>
            <a:ext cx="1057275" cy="307975"/>
          </a:xfrm>
          <a:prstGeom prst="rect">
            <a:avLst/>
          </a:prstGeom>
          <a:noFill/>
        </p:spPr>
        <p:txBody>
          <a:bodyPr>
            <a:spAutoFit/>
          </a:bodyPr>
          <a:lstStyle/>
          <a:p>
            <a:pPr algn="ctr">
              <a:defRPr/>
            </a:pPr>
            <a:r>
              <a:rPr lang="en-CA" sz="1400" b="1" dirty="0">
                <a:solidFill>
                  <a:srgbClr val="C00000"/>
                </a:solidFill>
                <a:latin typeface="+mn-lt"/>
                <a:ea typeface="ＭＳ Ｐゴシック" pitchFamily="34" charset="-128"/>
              </a:rPr>
              <a:t>Year Two</a:t>
            </a:r>
          </a:p>
        </p:txBody>
      </p:sp>
      <p:sp>
        <p:nvSpPr>
          <p:cNvPr id="13" name="TextBox 12"/>
          <p:cNvSpPr txBox="1"/>
          <p:nvPr/>
        </p:nvSpPr>
        <p:spPr>
          <a:xfrm>
            <a:off x="3333750" y="3219450"/>
            <a:ext cx="1057275" cy="307975"/>
          </a:xfrm>
          <a:prstGeom prst="rect">
            <a:avLst/>
          </a:prstGeom>
          <a:noFill/>
        </p:spPr>
        <p:txBody>
          <a:bodyPr>
            <a:spAutoFit/>
          </a:bodyPr>
          <a:lstStyle/>
          <a:p>
            <a:pPr algn="ctr">
              <a:defRPr/>
            </a:pPr>
            <a:r>
              <a:rPr lang="en-CA" sz="1400" b="1" dirty="0">
                <a:solidFill>
                  <a:srgbClr val="C00000"/>
                </a:solidFill>
                <a:latin typeface="+mn-lt"/>
                <a:ea typeface="ＭＳ Ｐゴシック" pitchFamily="34" charset="-128"/>
              </a:rPr>
              <a:t>Year Three</a:t>
            </a:r>
          </a:p>
        </p:txBody>
      </p:sp>
      <p:sp>
        <p:nvSpPr>
          <p:cNvPr id="14" name="TextBox 13"/>
          <p:cNvSpPr txBox="1"/>
          <p:nvPr/>
        </p:nvSpPr>
        <p:spPr>
          <a:xfrm>
            <a:off x="4733925" y="3219450"/>
            <a:ext cx="1057275" cy="307975"/>
          </a:xfrm>
          <a:prstGeom prst="rect">
            <a:avLst/>
          </a:prstGeom>
          <a:noFill/>
        </p:spPr>
        <p:txBody>
          <a:bodyPr>
            <a:spAutoFit/>
          </a:bodyPr>
          <a:lstStyle/>
          <a:p>
            <a:pPr algn="ctr">
              <a:defRPr/>
            </a:pPr>
            <a:r>
              <a:rPr lang="en-CA" sz="1400" b="1" dirty="0">
                <a:solidFill>
                  <a:srgbClr val="C00000"/>
                </a:solidFill>
                <a:latin typeface="+mn-lt"/>
                <a:ea typeface="ＭＳ Ｐゴシック" pitchFamily="34" charset="-128"/>
              </a:rPr>
              <a:t>Year Four</a:t>
            </a:r>
          </a:p>
        </p:txBody>
      </p:sp>
      <p:sp>
        <p:nvSpPr>
          <p:cNvPr id="15" name="TextBox 14"/>
          <p:cNvSpPr txBox="1"/>
          <p:nvPr/>
        </p:nvSpPr>
        <p:spPr>
          <a:xfrm>
            <a:off x="6172200" y="3219450"/>
            <a:ext cx="1057275" cy="307975"/>
          </a:xfrm>
          <a:prstGeom prst="rect">
            <a:avLst/>
          </a:prstGeom>
          <a:noFill/>
        </p:spPr>
        <p:txBody>
          <a:bodyPr>
            <a:spAutoFit/>
          </a:bodyPr>
          <a:lstStyle/>
          <a:p>
            <a:pPr algn="ctr">
              <a:defRPr/>
            </a:pPr>
            <a:r>
              <a:rPr lang="en-CA" sz="1400" b="1" dirty="0">
                <a:solidFill>
                  <a:srgbClr val="C00000"/>
                </a:solidFill>
                <a:latin typeface="+mn-lt"/>
                <a:ea typeface="ＭＳ Ｐゴシック" pitchFamily="34" charset="-128"/>
              </a:rPr>
              <a:t>Year Five</a:t>
            </a:r>
          </a:p>
        </p:txBody>
      </p:sp>
      <p:sp>
        <p:nvSpPr>
          <p:cNvPr id="16" name="TextBox 15"/>
          <p:cNvSpPr txBox="1"/>
          <p:nvPr/>
        </p:nvSpPr>
        <p:spPr>
          <a:xfrm>
            <a:off x="7629525" y="3219450"/>
            <a:ext cx="1057275" cy="307975"/>
          </a:xfrm>
          <a:prstGeom prst="rect">
            <a:avLst/>
          </a:prstGeom>
          <a:noFill/>
        </p:spPr>
        <p:txBody>
          <a:bodyPr>
            <a:spAutoFit/>
          </a:bodyPr>
          <a:lstStyle/>
          <a:p>
            <a:pPr algn="ctr">
              <a:defRPr/>
            </a:pPr>
            <a:r>
              <a:rPr lang="en-CA" sz="1400" b="1" dirty="0">
                <a:solidFill>
                  <a:srgbClr val="C00000"/>
                </a:solidFill>
                <a:latin typeface="+mn-lt"/>
                <a:ea typeface="ＭＳ Ｐゴシック" pitchFamily="34" charset="-128"/>
              </a:rPr>
              <a:t>Year Six</a:t>
            </a:r>
          </a:p>
        </p:txBody>
      </p:sp>
      <p:sp>
        <p:nvSpPr>
          <p:cNvPr id="17" name="TextBox 16"/>
          <p:cNvSpPr txBox="1"/>
          <p:nvPr/>
        </p:nvSpPr>
        <p:spPr>
          <a:xfrm>
            <a:off x="638175" y="3219450"/>
            <a:ext cx="1057275" cy="307975"/>
          </a:xfrm>
          <a:prstGeom prst="rect">
            <a:avLst/>
          </a:prstGeom>
          <a:noFill/>
        </p:spPr>
        <p:txBody>
          <a:bodyPr>
            <a:spAutoFit/>
          </a:bodyPr>
          <a:lstStyle/>
          <a:p>
            <a:pPr algn="ctr">
              <a:defRPr/>
            </a:pPr>
            <a:r>
              <a:rPr lang="en-CA" sz="1400" b="1" dirty="0">
                <a:solidFill>
                  <a:srgbClr val="C00000"/>
                </a:solidFill>
                <a:latin typeface="+mn-lt"/>
                <a:ea typeface="ＭＳ Ｐゴシック" pitchFamily="34" charset="-128"/>
              </a:rPr>
              <a:t>Year One</a:t>
            </a:r>
          </a:p>
        </p:txBody>
      </p:sp>
      <p:sp>
        <p:nvSpPr>
          <p:cNvPr id="18" name="Rounded Rectangle 17"/>
          <p:cNvSpPr/>
          <p:nvPr/>
        </p:nvSpPr>
        <p:spPr>
          <a:xfrm>
            <a:off x="438151" y="1162051"/>
            <a:ext cx="1905000" cy="333374"/>
          </a:xfrm>
          <a:prstGeom prst="roundRect">
            <a:avLst/>
          </a:prstGeom>
          <a:solidFill>
            <a:srgbClr val="0070C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400" b="1" dirty="0"/>
              <a:t>Exploration PAR</a:t>
            </a:r>
            <a:endParaRPr lang="en-CA" sz="1400" dirty="0"/>
          </a:p>
        </p:txBody>
      </p:sp>
      <p:sp>
        <p:nvSpPr>
          <p:cNvPr id="19" name="Rounded Rectangle 18"/>
          <p:cNvSpPr/>
          <p:nvPr/>
        </p:nvSpPr>
        <p:spPr>
          <a:xfrm>
            <a:off x="2714625" y="1162051"/>
            <a:ext cx="2209799" cy="333374"/>
          </a:xfrm>
          <a:prstGeom prst="roundRect">
            <a:avLst/>
          </a:prstGeom>
          <a:solidFill>
            <a:srgbClr val="0070C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400" b="1" dirty="0"/>
              <a:t>Appraisal PAR</a:t>
            </a:r>
            <a:endParaRPr lang="en-CA" sz="1400" dirty="0"/>
          </a:p>
        </p:txBody>
      </p:sp>
      <p:sp>
        <p:nvSpPr>
          <p:cNvPr id="20" name="Rounded Rectangle 19"/>
          <p:cNvSpPr/>
          <p:nvPr/>
        </p:nvSpPr>
        <p:spPr>
          <a:xfrm>
            <a:off x="5286374" y="1162051"/>
            <a:ext cx="3533775" cy="333374"/>
          </a:xfrm>
          <a:prstGeom prst="roundRect">
            <a:avLst/>
          </a:prstGeom>
          <a:solidFill>
            <a:srgbClr val="0070C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400" b="1" dirty="0"/>
              <a:t>Development PAR</a:t>
            </a:r>
            <a:endParaRPr lang="en-CA" sz="1400" dirty="0"/>
          </a:p>
        </p:txBody>
      </p:sp>
      <p:sp>
        <p:nvSpPr>
          <p:cNvPr id="21" name="Rounded Rectangle 20"/>
          <p:cNvSpPr/>
          <p:nvPr/>
        </p:nvSpPr>
        <p:spPr>
          <a:xfrm>
            <a:off x="438150" y="1781176"/>
            <a:ext cx="3676649" cy="333374"/>
          </a:xfrm>
          <a:prstGeom prst="roundRect">
            <a:avLst/>
          </a:prstGeom>
          <a:solidFill>
            <a:schemeClr val="accent2">
              <a:lumMod val="40000"/>
              <a:lumOff val="6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400" b="1" dirty="0">
                <a:solidFill>
                  <a:srgbClr val="000000"/>
                </a:solidFill>
              </a:rPr>
              <a:t>Appraisal  PAR</a:t>
            </a:r>
            <a:endParaRPr lang="en-CA" sz="1400" dirty="0">
              <a:solidFill>
                <a:srgbClr val="000000"/>
              </a:solidFill>
            </a:endParaRPr>
          </a:p>
        </p:txBody>
      </p:sp>
      <p:sp>
        <p:nvSpPr>
          <p:cNvPr id="22" name="Rounded Rectangle 21"/>
          <p:cNvSpPr/>
          <p:nvPr/>
        </p:nvSpPr>
        <p:spPr>
          <a:xfrm>
            <a:off x="4457700" y="1790701"/>
            <a:ext cx="4514850" cy="333374"/>
          </a:xfrm>
          <a:prstGeom prst="roundRect">
            <a:avLst/>
          </a:prstGeom>
          <a:solidFill>
            <a:schemeClr val="accent2">
              <a:lumMod val="40000"/>
              <a:lumOff val="6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400" b="1" dirty="0">
                <a:solidFill>
                  <a:srgbClr val="000000"/>
                </a:solidFill>
              </a:rPr>
              <a:t>Development  PAR</a:t>
            </a:r>
            <a:endParaRPr lang="en-CA" sz="1400" dirty="0">
              <a:solidFill>
                <a:srgbClr val="000000"/>
              </a:solidFill>
            </a:endParaRPr>
          </a:p>
        </p:txBody>
      </p:sp>
      <p:sp>
        <p:nvSpPr>
          <p:cNvPr id="23" name="Rounded Rectangle 22"/>
          <p:cNvSpPr/>
          <p:nvPr/>
        </p:nvSpPr>
        <p:spPr>
          <a:xfrm>
            <a:off x="1666875" y="2505076"/>
            <a:ext cx="1495425" cy="333374"/>
          </a:xfrm>
          <a:prstGeom prst="roundRect">
            <a:avLst/>
          </a:prstGeom>
          <a:solidFill>
            <a:schemeClr val="accent4">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200" b="1" dirty="0">
                <a:solidFill>
                  <a:srgbClr val="000000"/>
                </a:solidFill>
              </a:rPr>
              <a:t>Basin/Country Entry PAR</a:t>
            </a:r>
            <a:endParaRPr lang="en-CA" sz="1200" dirty="0">
              <a:solidFill>
                <a:srgbClr val="000000"/>
              </a:solidFill>
            </a:endParaRPr>
          </a:p>
        </p:txBody>
      </p:sp>
      <p:sp>
        <p:nvSpPr>
          <p:cNvPr id="24" name="Rounded Rectangle 23"/>
          <p:cNvSpPr/>
          <p:nvPr/>
        </p:nvSpPr>
        <p:spPr>
          <a:xfrm>
            <a:off x="3552824" y="2505076"/>
            <a:ext cx="2857501" cy="333374"/>
          </a:xfrm>
          <a:prstGeom prst="roundRect">
            <a:avLst/>
          </a:prstGeom>
          <a:solidFill>
            <a:schemeClr val="accent4">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400" b="1" dirty="0">
                <a:solidFill>
                  <a:srgbClr val="000000"/>
                </a:solidFill>
              </a:rPr>
              <a:t>Exploration PAR</a:t>
            </a:r>
            <a:endParaRPr lang="en-CA" sz="1400" dirty="0">
              <a:solidFill>
                <a:srgbClr val="000000"/>
              </a:solidFill>
            </a:endParaRPr>
          </a:p>
        </p:txBody>
      </p:sp>
      <p:sp>
        <p:nvSpPr>
          <p:cNvPr id="25" name="Diamond 24"/>
          <p:cNvSpPr/>
          <p:nvPr/>
        </p:nvSpPr>
        <p:spPr>
          <a:xfrm>
            <a:off x="3219450" y="2552700"/>
            <a:ext cx="228600" cy="285750"/>
          </a:xfrm>
          <a:prstGeom prst="diamond">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26" name="Diamond 25"/>
          <p:cNvSpPr/>
          <p:nvPr/>
        </p:nvSpPr>
        <p:spPr>
          <a:xfrm>
            <a:off x="4143375" y="1800225"/>
            <a:ext cx="228600" cy="285750"/>
          </a:xfrm>
          <a:prstGeom prst="diamond">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27" name="Diamond 26"/>
          <p:cNvSpPr/>
          <p:nvPr/>
        </p:nvSpPr>
        <p:spPr>
          <a:xfrm>
            <a:off x="4991100" y="1200150"/>
            <a:ext cx="228600" cy="285750"/>
          </a:xfrm>
          <a:prstGeom prst="diamond">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28" name="Diamond 27"/>
          <p:cNvSpPr/>
          <p:nvPr/>
        </p:nvSpPr>
        <p:spPr>
          <a:xfrm>
            <a:off x="2390775" y="1209675"/>
            <a:ext cx="228600" cy="285750"/>
          </a:xfrm>
          <a:prstGeom prst="diamond">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29" name="Diamond 28"/>
          <p:cNvSpPr/>
          <p:nvPr/>
        </p:nvSpPr>
        <p:spPr>
          <a:xfrm>
            <a:off x="6515100" y="2543175"/>
            <a:ext cx="228600" cy="285750"/>
          </a:xfrm>
          <a:prstGeom prst="diamond">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31" name="Rounded Rectangle 30"/>
          <p:cNvSpPr/>
          <p:nvPr/>
        </p:nvSpPr>
        <p:spPr>
          <a:xfrm>
            <a:off x="552451" y="3591699"/>
            <a:ext cx="1038223" cy="333374"/>
          </a:xfrm>
          <a:prstGeom prst="roundRect">
            <a:avLst/>
          </a:prstGeom>
          <a:solidFill>
            <a:srgbClr val="0070C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400" b="1" dirty="0"/>
              <a:t>AFE - Ex</a:t>
            </a:r>
            <a:endParaRPr lang="en-CA" sz="1400" dirty="0"/>
          </a:p>
        </p:txBody>
      </p:sp>
      <p:sp>
        <p:nvSpPr>
          <p:cNvPr id="32" name="Rounded Rectangle 31"/>
          <p:cNvSpPr/>
          <p:nvPr/>
        </p:nvSpPr>
        <p:spPr>
          <a:xfrm>
            <a:off x="1952626" y="3591699"/>
            <a:ext cx="1019172" cy="333374"/>
          </a:xfrm>
          <a:prstGeom prst="roundRect">
            <a:avLst/>
          </a:prstGeom>
          <a:solidFill>
            <a:srgbClr val="0070C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400" b="1" dirty="0"/>
              <a:t>AFE - Ex</a:t>
            </a:r>
            <a:endParaRPr lang="en-CA" sz="1400" dirty="0"/>
          </a:p>
        </p:txBody>
      </p:sp>
      <p:sp>
        <p:nvSpPr>
          <p:cNvPr id="33" name="Rounded Rectangle 32"/>
          <p:cNvSpPr/>
          <p:nvPr/>
        </p:nvSpPr>
        <p:spPr>
          <a:xfrm>
            <a:off x="1952626" y="3991749"/>
            <a:ext cx="1019173" cy="333374"/>
          </a:xfrm>
          <a:prstGeom prst="roundRect">
            <a:avLst/>
          </a:prstGeom>
          <a:solidFill>
            <a:srgbClr val="0070C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400" b="1" dirty="0"/>
              <a:t>AFE - App</a:t>
            </a:r>
            <a:endParaRPr lang="en-CA" sz="1400" dirty="0"/>
          </a:p>
        </p:txBody>
      </p:sp>
      <p:sp>
        <p:nvSpPr>
          <p:cNvPr id="34" name="Rounded Rectangle 33"/>
          <p:cNvSpPr/>
          <p:nvPr/>
        </p:nvSpPr>
        <p:spPr>
          <a:xfrm>
            <a:off x="3305176" y="3591699"/>
            <a:ext cx="1019173" cy="333374"/>
          </a:xfrm>
          <a:prstGeom prst="roundRect">
            <a:avLst/>
          </a:prstGeom>
          <a:solidFill>
            <a:srgbClr val="0070C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400" b="1" dirty="0"/>
              <a:t>AFE - App</a:t>
            </a:r>
            <a:endParaRPr lang="en-CA" sz="1400" dirty="0"/>
          </a:p>
        </p:txBody>
      </p:sp>
      <p:sp>
        <p:nvSpPr>
          <p:cNvPr id="35" name="Rounded Rectangle 34"/>
          <p:cNvSpPr/>
          <p:nvPr/>
        </p:nvSpPr>
        <p:spPr>
          <a:xfrm>
            <a:off x="4786312" y="3591699"/>
            <a:ext cx="1019173" cy="333374"/>
          </a:xfrm>
          <a:prstGeom prst="roundRect">
            <a:avLst/>
          </a:prstGeom>
          <a:solidFill>
            <a:srgbClr val="0070C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400" b="1" dirty="0"/>
              <a:t>AFE - App</a:t>
            </a:r>
            <a:endParaRPr lang="en-CA" sz="1400" dirty="0"/>
          </a:p>
        </p:txBody>
      </p:sp>
      <p:sp>
        <p:nvSpPr>
          <p:cNvPr id="36" name="Rounded Rectangle 35"/>
          <p:cNvSpPr/>
          <p:nvPr/>
        </p:nvSpPr>
        <p:spPr>
          <a:xfrm>
            <a:off x="4786312" y="3991749"/>
            <a:ext cx="1019173" cy="333374"/>
          </a:xfrm>
          <a:prstGeom prst="roundRect">
            <a:avLst/>
          </a:prstGeom>
          <a:solidFill>
            <a:srgbClr val="0070C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400" b="1" dirty="0"/>
              <a:t>AFE - Dev</a:t>
            </a:r>
            <a:endParaRPr lang="en-CA" sz="1400" dirty="0"/>
          </a:p>
        </p:txBody>
      </p:sp>
      <p:sp>
        <p:nvSpPr>
          <p:cNvPr id="37" name="Rounded Rectangle 36"/>
          <p:cNvSpPr/>
          <p:nvPr/>
        </p:nvSpPr>
        <p:spPr>
          <a:xfrm>
            <a:off x="7648577" y="3591699"/>
            <a:ext cx="1019173" cy="333374"/>
          </a:xfrm>
          <a:prstGeom prst="roundRect">
            <a:avLst/>
          </a:prstGeom>
          <a:solidFill>
            <a:srgbClr val="0070C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400" b="1" dirty="0"/>
              <a:t>AFE - Dev</a:t>
            </a:r>
            <a:endParaRPr lang="en-CA" sz="1400" dirty="0"/>
          </a:p>
        </p:txBody>
      </p:sp>
      <p:sp>
        <p:nvSpPr>
          <p:cNvPr id="38" name="Rounded Rectangle 37"/>
          <p:cNvSpPr/>
          <p:nvPr/>
        </p:nvSpPr>
        <p:spPr>
          <a:xfrm>
            <a:off x="6229349" y="3591699"/>
            <a:ext cx="1019173" cy="333374"/>
          </a:xfrm>
          <a:prstGeom prst="roundRect">
            <a:avLst/>
          </a:prstGeom>
          <a:solidFill>
            <a:srgbClr val="0070C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400" b="1" dirty="0"/>
              <a:t>AFE - Dev</a:t>
            </a:r>
            <a:endParaRPr lang="en-CA" sz="1400" dirty="0"/>
          </a:p>
        </p:txBody>
      </p:sp>
      <p:sp>
        <p:nvSpPr>
          <p:cNvPr id="39" name="Rounded Rectangle 38"/>
          <p:cNvSpPr/>
          <p:nvPr/>
        </p:nvSpPr>
        <p:spPr>
          <a:xfrm>
            <a:off x="552451" y="4401324"/>
            <a:ext cx="1019173" cy="333374"/>
          </a:xfrm>
          <a:prstGeom prst="roundRect">
            <a:avLst/>
          </a:prstGeom>
          <a:solidFill>
            <a:schemeClr val="accent2">
              <a:lumMod val="40000"/>
              <a:lumOff val="6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400" b="1" dirty="0">
                <a:solidFill>
                  <a:srgbClr val="000000"/>
                </a:solidFill>
              </a:rPr>
              <a:t>AFE - App</a:t>
            </a:r>
            <a:endParaRPr lang="en-CA" sz="1400" dirty="0">
              <a:solidFill>
                <a:srgbClr val="000000"/>
              </a:solidFill>
            </a:endParaRPr>
          </a:p>
        </p:txBody>
      </p:sp>
      <p:sp>
        <p:nvSpPr>
          <p:cNvPr id="40" name="Rounded Rectangle 39"/>
          <p:cNvSpPr/>
          <p:nvPr/>
        </p:nvSpPr>
        <p:spPr>
          <a:xfrm>
            <a:off x="1952626" y="4401324"/>
            <a:ext cx="1019173" cy="333374"/>
          </a:xfrm>
          <a:prstGeom prst="roundRect">
            <a:avLst/>
          </a:prstGeom>
          <a:solidFill>
            <a:schemeClr val="accent2">
              <a:lumMod val="40000"/>
              <a:lumOff val="6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400" b="1" dirty="0">
                <a:solidFill>
                  <a:srgbClr val="000000"/>
                </a:solidFill>
              </a:rPr>
              <a:t>AFE - App</a:t>
            </a:r>
            <a:endParaRPr lang="en-CA" sz="1400" dirty="0">
              <a:solidFill>
                <a:srgbClr val="000000"/>
              </a:solidFill>
            </a:endParaRPr>
          </a:p>
        </p:txBody>
      </p:sp>
      <p:sp>
        <p:nvSpPr>
          <p:cNvPr id="41" name="Rounded Rectangle 40"/>
          <p:cNvSpPr/>
          <p:nvPr/>
        </p:nvSpPr>
        <p:spPr>
          <a:xfrm>
            <a:off x="3305176" y="4401324"/>
            <a:ext cx="1019173" cy="333374"/>
          </a:xfrm>
          <a:prstGeom prst="roundRect">
            <a:avLst/>
          </a:prstGeom>
          <a:solidFill>
            <a:schemeClr val="accent2">
              <a:lumMod val="40000"/>
              <a:lumOff val="6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400" b="1" dirty="0">
                <a:solidFill>
                  <a:srgbClr val="000000"/>
                </a:solidFill>
              </a:rPr>
              <a:t>AFE - App</a:t>
            </a:r>
            <a:endParaRPr lang="en-CA" sz="1400" dirty="0">
              <a:solidFill>
                <a:srgbClr val="000000"/>
              </a:solidFill>
            </a:endParaRPr>
          </a:p>
        </p:txBody>
      </p:sp>
      <p:sp>
        <p:nvSpPr>
          <p:cNvPr id="42" name="Rounded Rectangle 41"/>
          <p:cNvSpPr/>
          <p:nvPr/>
        </p:nvSpPr>
        <p:spPr>
          <a:xfrm>
            <a:off x="3305176" y="4829949"/>
            <a:ext cx="1019173" cy="333374"/>
          </a:xfrm>
          <a:prstGeom prst="roundRect">
            <a:avLst/>
          </a:prstGeom>
          <a:solidFill>
            <a:schemeClr val="accent2">
              <a:lumMod val="40000"/>
              <a:lumOff val="6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400" b="1" dirty="0">
                <a:solidFill>
                  <a:srgbClr val="000000"/>
                </a:solidFill>
              </a:rPr>
              <a:t>AFE - Dev</a:t>
            </a:r>
            <a:endParaRPr lang="en-CA" sz="1400" dirty="0">
              <a:solidFill>
                <a:srgbClr val="000000"/>
              </a:solidFill>
            </a:endParaRPr>
          </a:p>
        </p:txBody>
      </p:sp>
      <p:sp>
        <p:nvSpPr>
          <p:cNvPr id="43" name="Rounded Rectangle 42"/>
          <p:cNvSpPr/>
          <p:nvPr/>
        </p:nvSpPr>
        <p:spPr>
          <a:xfrm>
            <a:off x="4786312" y="4401324"/>
            <a:ext cx="1019173" cy="333374"/>
          </a:xfrm>
          <a:prstGeom prst="roundRect">
            <a:avLst/>
          </a:prstGeom>
          <a:solidFill>
            <a:schemeClr val="accent2">
              <a:lumMod val="40000"/>
              <a:lumOff val="6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400" b="1" dirty="0">
                <a:solidFill>
                  <a:srgbClr val="000000"/>
                </a:solidFill>
              </a:rPr>
              <a:t>AFE - Dev</a:t>
            </a:r>
            <a:endParaRPr lang="en-CA" sz="1400" dirty="0">
              <a:solidFill>
                <a:srgbClr val="000000"/>
              </a:solidFill>
            </a:endParaRPr>
          </a:p>
        </p:txBody>
      </p:sp>
      <p:sp>
        <p:nvSpPr>
          <p:cNvPr id="44" name="Rounded Rectangle 43"/>
          <p:cNvSpPr/>
          <p:nvPr/>
        </p:nvSpPr>
        <p:spPr>
          <a:xfrm>
            <a:off x="6229349" y="4401324"/>
            <a:ext cx="1019173" cy="333374"/>
          </a:xfrm>
          <a:prstGeom prst="roundRect">
            <a:avLst/>
          </a:prstGeom>
          <a:solidFill>
            <a:schemeClr val="accent2">
              <a:lumMod val="40000"/>
              <a:lumOff val="6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400" b="1" dirty="0">
                <a:solidFill>
                  <a:srgbClr val="000000"/>
                </a:solidFill>
              </a:rPr>
              <a:t>AFE - Dev</a:t>
            </a:r>
            <a:endParaRPr lang="en-CA" sz="1400" dirty="0">
              <a:solidFill>
                <a:srgbClr val="000000"/>
              </a:solidFill>
            </a:endParaRPr>
          </a:p>
        </p:txBody>
      </p:sp>
      <p:sp>
        <p:nvSpPr>
          <p:cNvPr id="45" name="Rounded Rectangle 44"/>
          <p:cNvSpPr/>
          <p:nvPr/>
        </p:nvSpPr>
        <p:spPr>
          <a:xfrm>
            <a:off x="7648577" y="4401324"/>
            <a:ext cx="1019173" cy="333374"/>
          </a:xfrm>
          <a:prstGeom prst="roundRect">
            <a:avLst/>
          </a:prstGeom>
          <a:solidFill>
            <a:schemeClr val="accent2">
              <a:lumMod val="40000"/>
              <a:lumOff val="6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400" b="1" dirty="0">
                <a:solidFill>
                  <a:srgbClr val="000000"/>
                </a:solidFill>
              </a:rPr>
              <a:t>AFE - Dev</a:t>
            </a:r>
            <a:endParaRPr lang="en-CA" sz="1400" dirty="0">
              <a:solidFill>
                <a:srgbClr val="000000"/>
              </a:solidFill>
            </a:endParaRPr>
          </a:p>
        </p:txBody>
      </p:sp>
      <p:sp>
        <p:nvSpPr>
          <p:cNvPr id="46" name="Rounded Rectangle 45"/>
          <p:cNvSpPr/>
          <p:nvPr/>
        </p:nvSpPr>
        <p:spPr>
          <a:xfrm>
            <a:off x="3305176" y="5239524"/>
            <a:ext cx="1019173" cy="333374"/>
          </a:xfrm>
          <a:prstGeom prst="roundRect">
            <a:avLst/>
          </a:prstGeom>
          <a:solidFill>
            <a:schemeClr val="accent4">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400" b="1" dirty="0">
                <a:solidFill>
                  <a:srgbClr val="000000"/>
                </a:solidFill>
              </a:rPr>
              <a:t>AFE - Ex</a:t>
            </a:r>
            <a:endParaRPr lang="en-CA" sz="1400" dirty="0">
              <a:solidFill>
                <a:srgbClr val="000000"/>
              </a:solidFill>
            </a:endParaRPr>
          </a:p>
        </p:txBody>
      </p:sp>
      <p:sp>
        <p:nvSpPr>
          <p:cNvPr id="47" name="Rounded Rectangle 46"/>
          <p:cNvSpPr/>
          <p:nvPr/>
        </p:nvSpPr>
        <p:spPr>
          <a:xfrm>
            <a:off x="1952626" y="5239524"/>
            <a:ext cx="1019173" cy="333374"/>
          </a:xfrm>
          <a:prstGeom prst="roundRect">
            <a:avLst/>
          </a:prstGeom>
          <a:solidFill>
            <a:schemeClr val="accent4">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400" b="1" dirty="0">
                <a:solidFill>
                  <a:srgbClr val="000000"/>
                </a:solidFill>
              </a:rPr>
              <a:t>AFE - Entry</a:t>
            </a:r>
            <a:endParaRPr lang="en-CA" sz="1400" dirty="0">
              <a:solidFill>
                <a:srgbClr val="000000"/>
              </a:solidFill>
            </a:endParaRPr>
          </a:p>
        </p:txBody>
      </p:sp>
      <p:sp>
        <p:nvSpPr>
          <p:cNvPr id="48" name="Rounded Rectangle 47"/>
          <p:cNvSpPr/>
          <p:nvPr/>
        </p:nvSpPr>
        <p:spPr>
          <a:xfrm>
            <a:off x="4786312" y="5239524"/>
            <a:ext cx="1019173" cy="333374"/>
          </a:xfrm>
          <a:prstGeom prst="roundRect">
            <a:avLst/>
          </a:prstGeom>
          <a:solidFill>
            <a:schemeClr val="accent4">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400" b="1" dirty="0">
                <a:solidFill>
                  <a:srgbClr val="000000"/>
                </a:solidFill>
              </a:rPr>
              <a:t>AFE - Ex</a:t>
            </a:r>
            <a:endParaRPr lang="en-CA" sz="1400" dirty="0">
              <a:solidFill>
                <a:srgbClr val="000000"/>
              </a:solidFill>
            </a:endParaRPr>
          </a:p>
        </p:txBody>
      </p:sp>
      <p:sp>
        <p:nvSpPr>
          <p:cNvPr id="49" name="Rounded Rectangle 48"/>
          <p:cNvSpPr/>
          <p:nvPr/>
        </p:nvSpPr>
        <p:spPr>
          <a:xfrm>
            <a:off x="6229349" y="5225237"/>
            <a:ext cx="1019173" cy="333374"/>
          </a:xfrm>
          <a:prstGeom prst="roundRect">
            <a:avLst/>
          </a:prstGeom>
          <a:solidFill>
            <a:schemeClr val="accent4">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400" b="1" dirty="0">
                <a:solidFill>
                  <a:srgbClr val="000000"/>
                </a:solidFill>
              </a:rPr>
              <a:t>AFE - Ex</a:t>
            </a:r>
            <a:endParaRPr lang="en-CA" sz="1400" dirty="0">
              <a:solidFill>
                <a:srgbClr val="000000"/>
              </a:solidFill>
            </a:endParaRPr>
          </a:p>
        </p:txBody>
      </p:sp>
      <p:sp>
        <p:nvSpPr>
          <p:cNvPr id="50" name="Rounded Rectangle 49"/>
          <p:cNvSpPr/>
          <p:nvPr/>
        </p:nvSpPr>
        <p:spPr>
          <a:xfrm>
            <a:off x="590550" y="5934848"/>
            <a:ext cx="1019173" cy="333374"/>
          </a:xfrm>
          <a:prstGeom prst="roundRect">
            <a:avLst/>
          </a:prstGeom>
          <a:solidFill>
            <a:schemeClr val="tx1">
              <a:lumMod val="50000"/>
              <a:lumOff val="5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400" b="1" dirty="0">
                <a:solidFill>
                  <a:schemeClr val="bg1"/>
                </a:solidFill>
              </a:rPr>
              <a:t>Budget Y1</a:t>
            </a:r>
            <a:endParaRPr lang="en-CA" sz="1400" dirty="0">
              <a:solidFill>
                <a:schemeClr val="bg1"/>
              </a:solidFill>
            </a:endParaRPr>
          </a:p>
        </p:txBody>
      </p:sp>
      <p:sp>
        <p:nvSpPr>
          <p:cNvPr id="51" name="Rounded Rectangle 50"/>
          <p:cNvSpPr/>
          <p:nvPr/>
        </p:nvSpPr>
        <p:spPr>
          <a:xfrm>
            <a:off x="3305176" y="5934848"/>
            <a:ext cx="1019173" cy="333374"/>
          </a:xfrm>
          <a:prstGeom prst="roundRect">
            <a:avLst/>
          </a:prstGeom>
          <a:solidFill>
            <a:schemeClr val="tx1">
              <a:lumMod val="50000"/>
              <a:lumOff val="5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400" b="1" dirty="0">
                <a:solidFill>
                  <a:schemeClr val="bg1"/>
                </a:solidFill>
              </a:rPr>
              <a:t>Budget Y3</a:t>
            </a:r>
            <a:endParaRPr lang="en-CA" sz="1400" dirty="0">
              <a:solidFill>
                <a:schemeClr val="bg1"/>
              </a:solidFill>
            </a:endParaRPr>
          </a:p>
        </p:txBody>
      </p:sp>
      <p:sp>
        <p:nvSpPr>
          <p:cNvPr id="52" name="Rounded Rectangle 51"/>
          <p:cNvSpPr/>
          <p:nvPr/>
        </p:nvSpPr>
        <p:spPr>
          <a:xfrm>
            <a:off x="4786312" y="5934848"/>
            <a:ext cx="1019173" cy="333374"/>
          </a:xfrm>
          <a:prstGeom prst="roundRect">
            <a:avLst/>
          </a:prstGeom>
          <a:solidFill>
            <a:schemeClr val="tx1">
              <a:lumMod val="50000"/>
              <a:lumOff val="5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400" b="1" dirty="0">
                <a:solidFill>
                  <a:schemeClr val="bg1"/>
                </a:solidFill>
              </a:rPr>
              <a:t>Budget Y4</a:t>
            </a:r>
            <a:endParaRPr lang="en-CA" sz="1400" dirty="0">
              <a:solidFill>
                <a:schemeClr val="bg1"/>
              </a:solidFill>
            </a:endParaRPr>
          </a:p>
        </p:txBody>
      </p:sp>
      <p:sp>
        <p:nvSpPr>
          <p:cNvPr id="53" name="Rounded Rectangle 52"/>
          <p:cNvSpPr/>
          <p:nvPr/>
        </p:nvSpPr>
        <p:spPr>
          <a:xfrm>
            <a:off x="6210302" y="5934848"/>
            <a:ext cx="1019173" cy="333374"/>
          </a:xfrm>
          <a:prstGeom prst="roundRect">
            <a:avLst/>
          </a:prstGeom>
          <a:solidFill>
            <a:schemeClr val="tx1">
              <a:lumMod val="50000"/>
              <a:lumOff val="5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400" b="1" dirty="0">
                <a:solidFill>
                  <a:schemeClr val="bg1"/>
                </a:solidFill>
              </a:rPr>
              <a:t>Budget Y5</a:t>
            </a:r>
            <a:endParaRPr lang="en-CA" sz="1400" dirty="0">
              <a:solidFill>
                <a:schemeClr val="bg1"/>
              </a:solidFill>
            </a:endParaRPr>
          </a:p>
        </p:txBody>
      </p:sp>
      <p:sp>
        <p:nvSpPr>
          <p:cNvPr id="54" name="Rounded Rectangle 53"/>
          <p:cNvSpPr/>
          <p:nvPr/>
        </p:nvSpPr>
        <p:spPr>
          <a:xfrm>
            <a:off x="7629525" y="5934848"/>
            <a:ext cx="1019173" cy="333374"/>
          </a:xfrm>
          <a:prstGeom prst="roundRect">
            <a:avLst/>
          </a:prstGeom>
          <a:solidFill>
            <a:schemeClr val="tx1">
              <a:lumMod val="50000"/>
              <a:lumOff val="5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400" b="1" dirty="0">
                <a:solidFill>
                  <a:schemeClr val="bg1"/>
                </a:solidFill>
              </a:rPr>
              <a:t>Budget Y6</a:t>
            </a:r>
            <a:endParaRPr lang="en-CA" sz="1400" dirty="0">
              <a:solidFill>
                <a:schemeClr val="bg1"/>
              </a:solidFill>
            </a:endParaRPr>
          </a:p>
        </p:txBody>
      </p:sp>
      <p:sp>
        <p:nvSpPr>
          <p:cNvPr id="55" name="Rounded Rectangle 54"/>
          <p:cNvSpPr/>
          <p:nvPr/>
        </p:nvSpPr>
        <p:spPr>
          <a:xfrm>
            <a:off x="1943100" y="5934848"/>
            <a:ext cx="1019173" cy="333374"/>
          </a:xfrm>
          <a:prstGeom prst="roundRect">
            <a:avLst/>
          </a:prstGeom>
          <a:solidFill>
            <a:schemeClr val="tx1">
              <a:lumMod val="50000"/>
              <a:lumOff val="5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400" b="1" dirty="0">
                <a:solidFill>
                  <a:schemeClr val="bg1"/>
                </a:solidFill>
              </a:rPr>
              <a:t>Budget Y2</a:t>
            </a:r>
            <a:endParaRPr lang="en-CA" sz="1400" dirty="0">
              <a:solidFill>
                <a:schemeClr val="bg1"/>
              </a:solidFill>
            </a:endParaRPr>
          </a:p>
        </p:txBody>
      </p:sp>
      <p:sp>
        <p:nvSpPr>
          <p:cNvPr id="56" name="Rectangle 55"/>
          <p:cNvSpPr/>
          <p:nvPr/>
        </p:nvSpPr>
        <p:spPr>
          <a:xfrm>
            <a:off x="3190875" y="1030288"/>
            <a:ext cx="1295400" cy="5338762"/>
          </a:xfrm>
          <a:prstGeom prst="rect">
            <a:avLst/>
          </a:prstGeom>
          <a:noFill/>
          <a:ln w="19050">
            <a:solidFill>
              <a:srgbClr val="FF0000"/>
            </a:solid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dissolve">
                                      <p:cBhvr>
                                        <p:cTn id="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Lst>
  </p:timing>
</p:sld>
</file>

<file path=ppt/theme/theme1.xml><?xml version="1.0" encoding="utf-8"?>
<a:theme xmlns:a="http://schemas.openxmlformats.org/drawingml/2006/main" name="blank">
  <a:themeElements>
    <a:clrScheme name="PFC ENERGY Colors 1">
      <a:dk1>
        <a:srgbClr val="141313"/>
      </a:dk1>
      <a:lt1>
        <a:srgbClr val="FFFFFF"/>
      </a:lt1>
      <a:dk2>
        <a:srgbClr val="454645"/>
      </a:dk2>
      <a:lt2>
        <a:srgbClr val="E1E1DF"/>
      </a:lt2>
      <a:accent1>
        <a:srgbClr val="A41618"/>
      </a:accent1>
      <a:accent2>
        <a:srgbClr val="F3A11F"/>
      </a:accent2>
      <a:accent3>
        <a:srgbClr val="1B82CE"/>
      </a:accent3>
      <a:accent4>
        <a:srgbClr val="308D0B"/>
      </a:accent4>
      <a:accent5>
        <a:srgbClr val="095C99"/>
      </a:accent5>
      <a:accent6>
        <a:srgbClr val="80379B"/>
      </a:accent6>
      <a:hlink>
        <a:srgbClr val="0000FF"/>
      </a:hlink>
      <a:folHlink>
        <a:srgbClr val="FF6600"/>
      </a:folHlink>
    </a:clrScheme>
    <a:fontScheme name="PFC ENERGY Graphs">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solidFill>
          <a:schemeClr val="accent2"/>
        </a:solidFill>
      </a:spPr>
      <a:bodyPr wrap="square" rtlCol="0">
        <a:spAutoFit/>
      </a:bodyPr>
      <a:lstStyle>
        <a:defPPr algn="ctr">
          <a:defRPr sz="1400" b="1"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PFC ENERGY Colors">
    <a:dk1>
      <a:srgbClr val="141313"/>
    </a:dk1>
    <a:lt1>
      <a:srgbClr val="FFFFFF"/>
    </a:lt1>
    <a:dk2>
      <a:srgbClr val="454645"/>
    </a:dk2>
    <a:lt2>
      <a:srgbClr val="E1E1DF"/>
    </a:lt2>
    <a:accent1>
      <a:srgbClr val="A41618"/>
    </a:accent1>
    <a:accent2>
      <a:srgbClr val="F3A11F"/>
    </a:accent2>
    <a:accent3>
      <a:srgbClr val="1B82CE"/>
    </a:accent3>
    <a:accent4>
      <a:srgbClr val="308D0B"/>
    </a:accent4>
    <a:accent5>
      <a:srgbClr val="095C99"/>
    </a:accent5>
    <a:accent6>
      <a:srgbClr val="80379B"/>
    </a:accent6>
    <a:hlink>
      <a:srgbClr val="0000FF"/>
    </a:hlink>
    <a:folHlink>
      <a:srgbClr val="FF6600"/>
    </a:folHlink>
  </a:clrScheme>
  <a:fontScheme name="2010 IR Master">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PFC ENERGY Colors">
    <a:dk1>
      <a:srgbClr val="141313"/>
    </a:dk1>
    <a:lt1>
      <a:srgbClr val="FFFFFF"/>
    </a:lt1>
    <a:dk2>
      <a:srgbClr val="454645"/>
    </a:dk2>
    <a:lt2>
      <a:srgbClr val="E1E1DF"/>
    </a:lt2>
    <a:accent1>
      <a:srgbClr val="A41618"/>
    </a:accent1>
    <a:accent2>
      <a:srgbClr val="F3A11F"/>
    </a:accent2>
    <a:accent3>
      <a:srgbClr val="1B82CE"/>
    </a:accent3>
    <a:accent4>
      <a:srgbClr val="308D0B"/>
    </a:accent4>
    <a:accent5>
      <a:srgbClr val="095C99"/>
    </a:accent5>
    <a:accent6>
      <a:srgbClr val="80379B"/>
    </a:accent6>
    <a:hlink>
      <a:srgbClr val="0000FF"/>
    </a:hlink>
    <a:folHlink>
      <a:srgbClr val="FF6600"/>
    </a:folHlink>
  </a:clrScheme>
  <a:fontScheme name="2010 IR Master">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blank</Template>
  <TotalTime>9274</TotalTime>
  <Words>7559</Words>
  <Application>Microsoft Office PowerPoint</Application>
  <PresentationFormat>On-screen Show (4:3)</PresentationFormat>
  <Paragraphs>665</Paragraphs>
  <Slides>49</Slides>
  <Notes>4</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blank</vt:lpstr>
      <vt:lpstr>Capital Allocation and Global Portfolio Review:  Testimony to the Alaska Senate Resources Committee</vt:lpstr>
      <vt:lpstr>PowerPoint Presentation</vt:lpstr>
      <vt:lpstr>Annual Planning Cycle</vt:lpstr>
      <vt:lpstr>Strategy, Planning and Positioning</vt:lpstr>
      <vt:lpstr>Annual Planning Cycle</vt:lpstr>
      <vt:lpstr>Planning Cycle and Capital Allocation</vt:lpstr>
      <vt:lpstr>Annual Planning Cycle</vt:lpstr>
      <vt:lpstr>Attracting Capital:  The Project Approval Process</vt:lpstr>
      <vt:lpstr>Business Control Architecture: PAR =&gt; AFE =&gt; Budget</vt:lpstr>
      <vt:lpstr>PowerPoint Presentation</vt:lpstr>
      <vt:lpstr>Upstream Financial Metrics:  Measuring Performance</vt:lpstr>
      <vt:lpstr>Project Selection and Decision Metrics</vt:lpstr>
      <vt:lpstr>Capital Allocation:  IRR Hurdle Rate</vt:lpstr>
      <vt:lpstr>Portfolio Efficiency:  Return on Capital Employed (ROCE)</vt:lpstr>
      <vt:lpstr>Portfolio Efficiency:  Return on Capital Employed (ROCE)</vt:lpstr>
      <vt:lpstr>PowerPoint Presentation</vt:lpstr>
      <vt:lpstr>PowerPoint Presentation</vt:lpstr>
      <vt:lpstr>BP:  Company Overview</vt:lpstr>
      <vt:lpstr>BP:  Global Areas of Upstream Operations</vt:lpstr>
      <vt:lpstr>Total Portfolio Evolution: BP vis-à-vis the Competition</vt:lpstr>
      <vt:lpstr>BP:  Regional Trajectories</vt:lpstr>
      <vt:lpstr>BP in North America:  Alaska</vt:lpstr>
      <vt:lpstr>BP Alaska Activity &amp; PFC Energy Assessment</vt:lpstr>
      <vt:lpstr>PFC-Identified Challenges</vt:lpstr>
      <vt:lpstr>ConocoPhillips:  Company Overview</vt:lpstr>
      <vt:lpstr>ConocoPhillips:  Global Areas of Upstream Operations</vt:lpstr>
      <vt:lpstr>Total Portfolio Evolution: ConocoPhillips vis-à-vis the Competition</vt:lpstr>
      <vt:lpstr>ConocoPhillips:  Regional Trajectories</vt:lpstr>
      <vt:lpstr>ConocoPhillips in North America—Alaska </vt:lpstr>
      <vt:lpstr>ConocoPhillips in North America—Alaska Cook Inlet</vt:lpstr>
      <vt:lpstr>ConocoPhillips Alaska Activity &amp; PFC Energy Assessment</vt:lpstr>
      <vt:lpstr>COP Alaska Activity &amp; PFC Energy Assessment</vt:lpstr>
      <vt:lpstr>PFC-Identified Challenges</vt:lpstr>
      <vt:lpstr>ExxonMobil:  Company Overview</vt:lpstr>
      <vt:lpstr>ExxonMobil:  Global Areas of Upstream Operations</vt:lpstr>
      <vt:lpstr>Total Portfolio Evolution: ExxonMobil vis-à-vis the Competition</vt:lpstr>
      <vt:lpstr>ExxonMobil:  Regional Trajectories</vt:lpstr>
      <vt:lpstr>ExxonMobil in North America:  Alaska</vt:lpstr>
      <vt:lpstr>ExxonMobil Alaska Activity &amp; PFC Energy Assessment</vt:lpstr>
      <vt:lpstr>PFC-Identified Challenges</vt:lpstr>
      <vt:lpstr>PowerPoint Presentation</vt:lpstr>
      <vt:lpstr>APPENDIX Impact of Changes in Fiscal Terms on Upstream Investment:  Assessing Data from Alberta, Canada</vt:lpstr>
      <vt:lpstr>Exploration Spending in Western Canada</vt:lpstr>
      <vt:lpstr>Land Lease Revenue, Western Canada</vt:lpstr>
      <vt:lpstr>Commodity Prices Drive Upstream Activity</vt:lpstr>
      <vt:lpstr>Summary Comments</vt:lpstr>
      <vt:lpstr>Notice</vt:lpstr>
      <vt:lpstr>PFC Energy Locations and Contact Information</vt:lpstr>
      <vt:lpstr>PowerPoint Presentation</vt:lpstr>
    </vt:vector>
  </TitlesOfParts>
  <Company>PFC Energy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Tony Reinsch</dc:creator>
  <cp:lastModifiedBy>Administrator</cp:lastModifiedBy>
  <cp:revision>223</cp:revision>
  <dcterms:created xsi:type="dcterms:W3CDTF">2011-11-10T18:14:02Z</dcterms:created>
  <dcterms:modified xsi:type="dcterms:W3CDTF">2013-02-06T00:58:32Z</dcterms:modified>
</cp:coreProperties>
</file>