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935" r:id="rId2"/>
    <p:sldId id="819" r:id="rId3"/>
    <p:sldId id="925" r:id="rId4"/>
    <p:sldId id="815" r:id="rId5"/>
    <p:sldId id="814" r:id="rId6"/>
    <p:sldId id="637" r:id="rId7"/>
    <p:sldId id="950" r:id="rId8"/>
    <p:sldId id="947" r:id="rId9"/>
    <p:sldId id="845" r:id="rId10"/>
    <p:sldId id="847" r:id="rId11"/>
    <p:sldId id="844" r:id="rId12"/>
    <p:sldId id="949" r:id="rId13"/>
    <p:sldId id="963" r:id="rId14"/>
    <p:sldId id="964" r:id="rId15"/>
    <p:sldId id="846" r:id="rId16"/>
    <p:sldId id="840" r:id="rId17"/>
    <p:sldId id="639" r:id="rId18"/>
    <p:sldId id="936" r:id="rId19"/>
    <p:sldId id="937" r:id="rId20"/>
    <p:sldId id="930" r:id="rId21"/>
    <p:sldId id="938" r:id="rId22"/>
    <p:sldId id="951" r:id="rId23"/>
    <p:sldId id="965" r:id="rId24"/>
    <p:sldId id="953" r:id="rId25"/>
    <p:sldId id="961" r:id="rId26"/>
    <p:sldId id="966" r:id="rId27"/>
    <p:sldId id="967" r:id="rId28"/>
    <p:sldId id="968" r:id="rId29"/>
    <p:sldId id="969" r:id="rId30"/>
    <p:sldId id="972"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99FF"/>
    <a:srgbClr val="000066"/>
    <a:srgbClr val="6666FF"/>
    <a:srgbClr val="333399"/>
    <a:srgbClr val="0070C0"/>
    <a:srgbClr val="E1EBCD"/>
    <a:srgbClr val="D9D9D9"/>
    <a:srgbClr val="632523"/>
    <a:srgbClr val="4F62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12" autoAdjust="0"/>
    <p:restoredTop sz="94683" autoAdjust="0"/>
  </p:normalViewPr>
  <p:slideViewPr>
    <p:cSldViewPr>
      <p:cViewPr varScale="1">
        <p:scale>
          <a:sx n="109" d="100"/>
          <a:sy n="109" d="100"/>
        </p:scale>
        <p:origin x="-246"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6" d="100"/>
          <a:sy n="76" d="100"/>
        </p:scale>
        <p:origin x="-328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3199899085286994E-2"/>
          <c:y val="9.0727098698435288E-2"/>
          <c:w val="0.86478655149427863"/>
          <c:h val="0.8230102638168405"/>
        </c:manualLayout>
      </c:layout>
      <c:areaChart>
        <c:grouping val="standard"/>
        <c:ser>
          <c:idx val="0"/>
          <c:order val="0"/>
          <c:tx>
            <c:strRef>
              <c:f>Sheet1!$B$1</c:f>
              <c:strCache>
                <c:ptCount val="1"/>
                <c:pt idx="0">
                  <c:v>Phase 3</c:v>
                </c:pt>
              </c:strCache>
            </c:strRef>
          </c:tx>
          <c:spPr>
            <a:solidFill>
              <a:schemeClr val="accent1">
                <a:lumMod val="20000"/>
                <a:lumOff val="80000"/>
              </a:schemeClr>
            </a:solidFill>
            <a:ln>
              <a:solidFill>
                <a:srgbClr val="0070C0"/>
              </a:solidFill>
            </a:ln>
          </c:spP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Sheet1!$B$2:$B$66</c:f>
              <c:numCache>
                <c:formatCode>General</c:formatCode>
                <c:ptCount val="65"/>
                <c:pt idx="0">
                  <c:v>0</c:v>
                </c:pt>
                <c:pt idx="1">
                  <c:v>0</c:v>
                </c:pt>
                <c:pt idx="2">
                  <c:v>0</c:v>
                </c:pt>
                <c:pt idx="3">
                  <c:v>100000</c:v>
                </c:pt>
                <c:pt idx="4">
                  <c:v>150000</c:v>
                </c:pt>
                <c:pt idx="5">
                  <c:v>175000</c:v>
                </c:pt>
                <c:pt idx="6">
                  <c:v>185000</c:v>
                </c:pt>
                <c:pt idx="7">
                  <c:v>195000</c:v>
                </c:pt>
                <c:pt idx="8">
                  <c:v>205000</c:v>
                </c:pt>
                <c:pt idx="9">
                  <c:v>215000</c:v>
                </c:pt>
                <c:pt idx="10">
                  <c:v>225000</c:v>
                </c:pt>
                <c:pt idx="11">
                  <c:v>235000</c:v>
                </c:pt>
                <c:pt idx="12">
                  <c:v>245000</c:v>
                </c:pt>
                <c:pt idx="13">
                  <c:v>255000</c:v>
                </c:pt>
                <c:pt idx="14">
                  <c:v>265000</c:v>
                </c:pt>
                <c:pt idx="15">
                  <c:v>275000</c:v>
                </c:pt>
                <c:pt idx="16">
                  <c:v>285000</c:v>
                </c:pt>
                <c:pt idx="17">
                  <c:v>295000</c:v>
                </c:pt>
                <c:pt idx="18">
                  <c:v>305000</c:v>
                </c:pt>
                <c:pt idx="19">
                  <c:v>315000</c:v>
                </c:pt>
                <c:pt idx="20">
                  <c:v>325000</c:v>
                </c:pt>
                <c:pt idx="21">
                  <c:v>335000</c:v>
                </c:pt>
                <c:pt idx="22">
                  <c:v>345000</c:v>
                </c:pt>
                <c:pt idx="23">
                  <c:v>355000</c:v>
                </c:pt>
                <c:pt idx="24">
                  <c:v>365000</c:v>
                </c:pt>
                <c:pt idx="25">
                  <c:v>375000</c:v>
                </c:pt>
                <c:pt idx="26">
                  <c:v>385000</c:v>
                </c:pt>
                <c:pt idx="27">
                  <c:v>395000</c:v>
                </c:pt>
                <c:pt idx="28">
                  <c:v>405000</c:v>
                </c:pt>
                <c:pt idx="29">
                  <c:v>415000</c:v>
                </c:pt>
                <c:pt idx="30">
                  <c:v>425000</c:v>
                </c:pt>
                <c:pt idx="31">
                  <c:v>435000</c:v>
                </c:pt>
                <c:pt idx="32">
                  <c:v>445000</c:v>
                </c:pt>
                <c:pt idx="33">
                  <c:v>455000</c:v>
                </c:pt>
                <c:pt idx="34">
                  <c:v>465000</c:v>
                </c:pt>
                <c:pt idx="35">
                  <c:v>475000</c:v>
                </c:pt>
                <c:pt idx="36">
                  <c:v>485000</c:v>
                </c:pt>
                <c:pt idx="37">
                  <c:v>495000</c:v>
                </c:pt>
                <c:pt idx="38">
                  <c:v>505000</c:v>
                </c:pt>
                <c:pt idx="39">
                  <c:v>515000</c:v>
                </c:pt>
                <c:pt idx="40">
                  <c:v>525000</c:v>
                </c:pt>
                <c:pt idx="41">
                  <c:v>535000</c:v>
                </c:pt>
                <c:pt idx="42">
                  <c:v>545000</c:v>
                </c:pt>
                <c:pt idx="43">
                  <c:v>555000</c:v>
                </c:pt>
                <c:pt idx="44">
                  <c:v>565000</c:v>
                </c:pt>
                <c:pt idx="45">
                  <c:v>575000</c:v>
                </c:pt>
                <c:pt idx="46">
                  <c:v>585000</c:v>
                </c:pt>
                <c:pt idx="47">
                  <c:v>595000</c:v>
                </c:pt>
                <c:pt idx="48">
                  <c:v>505000</c:v>
                </c:pt>
                <c:pt idx="49">
                  <c:v>465000</c:v>
                </c:pt>
                <c:pt idx="50">
                  <c:v>450000</c:v>
                </c:pt>
                <c:pt idx="51">
                  <c:v>450000</c:v>
                </c:pt>
                <c:pt idx="52">
                  <c:v>450000</c:v>
                </c:pt>
                <c:pt idx="53">
                  <c:v>450000</c:v>
                </c:pt>
                <c:pt idx="54">
                  <c:v>450000</c:v>
                </c:pt>
                <c:pt idx="55">
                  <c:v>450000</c:v>
                </c:pt>
                <c:pt idx="56">
                  <c:v>450000</c:v>
                </c:pt>
                <c:pt idx="57">
                  <c:v>450000</c:v>
                </c:pt>
                <c:pt idx="58">
                  <c:v>450000</c:v>
                </c:pt>
                <c:pt idx="59">
                  <c:v>450000</c:v>
                </c:pt>
                <c:pt idx="60">
                  <c:v>450000</c:v>
                </c:pt>
                <c:pt idx="61">
                  <c:v>450000</c:v>
                </c:pt>
                <c:pt idx="62">
                  <c:v>450000</c:v>
                </c:pt>
                <c:pt idx="63">
                  <c:v>450000</c:v>
                </c:pt>
                <c:pt idx="64">
                  <c:v>450000</c:v>
                </c:pt>
              </c:numCache>
            </c:numRef>
          </c:val>
        </c:ser>
        <c:ser>
          <c:idx val="1"/>
          <c:order val="1"/>
          <c:tx>
            <c:strRef>
              <c:f>Sheet1!$C$1</c:f>
              <c:strCache>
                <c:ptCount val="1"/>
                <c:pt idx="0">
                  <c:v>Phase 2</c:v>
                </c:pt>
              </c:strCache>
            </c:strRef>
          </c:tx>
          <c:spPr>
            <a:solidFill>
              <a:schemeClr val="accent1">
                <a:lumMod val="60000"/>
                <a:lumOff val="40000"/>
              </a:schemeClr>
            </a:solidFill>
            <a:ln>
              <a:noFill/>
            </a:ln>
          </c:spP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Sheet1!$C$2:$C$66</c:f>
              <c:numCache>
                <c:formatCode>General</c:formatCode>
                <c:ptCount val="65"/>
                <c:pt idx="0">
                  <c:v>0</c:v>
                </c:pt>
                <c:pt idx="1">
                  <c:v>0</c:v>
                </c:pt>
                <c:pt idx="2">
                  <c:v>0</c:v>
                </c:pt>
                <c:pt idx="3">
                  <c:v>100000</c:v>
                </c:pt>
                <c:pt idx="4">
                  <c:v>150000</c:v>
                </c:pt>
                <c:pt idx="5">
                  <c:v>175000</c:v>
                </c:pt>
                <c:pt idx="6">
                  <c:v>185000</c:v>
                </c:pt>
                <c:pt idx="7">
                  <c:v>195000</c:v>
                </c:pt>
                <c:pt idx="8">
                  <c:v>205000</c:v>
                </c:pt>
                <c:pt idx="9">
                  <c:v>215000</c:v>
                </c:pt>
                <c:pt idx="10">
                  <c:v>225000</c:v>
                </c:pt>
                <c:pt idx="11">
                  <c:v>235000</c:v>
                </c:pt>
                <c:pt idx="12">
                  <c:v>245000</c:v>
                </c:pt>
                <c:pt idx="13">
                  <c:v>255000</c:v>
                </c:pt>
                <c:pt idx="14">
                  <c:v>265000</c:v>
                </c:pt>
                <c:pt idx="15">
                  <c:v>275000</c:v>
                </c:pt>
                <c:pt idx="16">
                  <c:v>285000</c:v>
                </c:pt>
                <c:pt idx="17">
                  <c:v>295000</c:v>
                </c:pt>
                <c:pt idx="18">
                  <c:v>305000</c:v>
                </c:pt>
                <c:pt idx="19">
                  <c:v>315000</c:v>
                </c:pt>
                <c:pt idx="20">
                  <c:v>325000</c:v>
                </c:pt>
                <c:pt idx="21">
                  <c:v>335000</c:v>
                </c:pt>
                <c:pt idx="22">
                  <c:v>345000</c:v>
                </c:pt>
                <c:pt idx="23">
                  <c:v>355000</c:v>
                </c:pt>
                <c:pt idx="24">
                  <c:v>365000</c:v>
                </c:pt>
                <c:pt idx="25">
                  <c:v>375000</c:v>
                </c:pt>
                <c:pt idx="26">
                  <c:v>385000</c:v>
                </c:pt>
                <c:pt idx="27">
                  <c:v>395000</c:v>
                </c:pt>
                <c:pt idx="28">
                  <c:v>405000</c:v>
                </c:pt>
                <c:pt idx="29">
                  <c:v>415000</c:v>
                </c:pt>
                <c:pt idx="30">
                  <c:v>425000</c:v>
                </c:pt>
                <c:pt idx="31">
                  <c:v>435000</c:v>
                </c:pt>
                <c:pt idx="32">
                  <c:v>445000</c:v>
                </c:pt>
                <c:pt idx="33">
                  <c:v>355000</c:v>
                </c:pt>
                <c:pt idx="34">
                  <c:v>315000</c:v>
                </c:pt>
                <c:pt idx="35">
                  <c:v>300000</c:v>
                </c:pt>
                <c:pt idx="36">
                  <c:v>300000</c:v>
                </c:pt>
                <c:pt idx="37">
                  <c:v>300000</c:v>
                </c:pt>
                <c:pt idx="38">
                  <c:v>300000</c:v>
                </c:pt>
                <c:pt idx="39">
                  <c:v>300000</c:v>
                </c:pt>
                <c:pt idx="40">
                  <c:v>300000</c:v>
                </c:pt>
                <c:pt idx="41">
                  <c:v>300000</c:v>
                </c:pt>
                <c:pt idx="42">
                  <c:v>300000</c:v>
                </c:pt>
                <c:pt idx="43">
                  <c:v>300000</c:v>
                </c:pt>
                <c:pt idx="44">
                  <c:v>300000</c:v>
                </c:pt>
                <c:pt idx="45">
                  <c:v>300000</c:v>
                </c:pt>
                <c:pt idx="46">
                  <c:v>300000</c:v>
                </c:pt>
                <c:pt idx="47">
                  <c:v>300000</c:v>
                </c:pt>
                <c:pt idx="48">
                  <c:v>300000</c:v>
                </c:pt>
                <c:pt idx="49">
                  <c:v>300000</c:v>
                </c:pt>
                <c:pt idx="50">
                  <c:v>300000</c:v>
                </c:pt>
                <c:pt idx="51">
                  <c:v>300000</c:v>
                </c:pt>
                <c:pt idx="52">
                  <c:v>300000</c:v>
                </c:pt>
                <c:pt idx="53">
                  <c:v>300000</c:v>
                </c:pt>
                <c:pt idx="54">
                  <c:v>300000</c:v>
                </c:pt>
                <c:pt idx="55">
                  <c:v>300000</c:v>
                </c:pt>
                <c:pt idx="56">
                  <c:v>300000</c:v>
                </c:pt>
                <c:pt idx="57">
                  <c:v>300000</c:v>
                </c:pt>
                <c:pt idx="58">
                  <c:v>300000</c:v>
                </c:pt>
                <c:pt idx="59">
                  <c:v>300000</c:v>
                </c:pt>
                <c:pt idx="60">
                  <c:v>300000</c:v>
                </c:pt>
                <c:pt idx="61">
                  <c:v>300000</c:v>
                </c:pt>
                <c:pt idx="62">
                  <c:v>300000</c:v>
                </c:pt>
                <c:pt idx="63">
                  <c:v>300000</c:v>
                </c:pt>
                <c:pt idx="64">
                  <c:v>300000</c:v>
                </c:pt>
              </c:numCache>
            </c:numRef>
          </c:val>
        </c:ser>
        <c:ser>
          <c:idx val="2"/>
          <c:order val="2"/>
          <c:tx>
            <c:strRef>
              <c:f>Sheet1!$D$1</c:f>
              <c:strCache>
                <c:ptCount val="1"/>
                <c:pt idx="0">
                  <c:v>Phase 1</c:v>
                </c:pt>
              </c:strCache>
            </c:strRef>
          </c:tx>
          <c:spPr>
            <a:solidFill>
              <a:schemeClr val="tx2">
                <a:lumMod val="75000"/>
              </a:schemeClr>
            </a:solidFill>
          </c:spP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Sheet1!$D$2:$D$66</c:f>
              <c:numCache>
                <c:formatCode>General</c:formatCode>
                <c:ptCount val="65"/>
                <c:pt idx="0">
                  <c:v>0</c:v>
                </c:pt>
                <c:pt idx="1">
                  <c:v>0</c:v>
                </c:pt>
                <c:pt idx="2">
                  <c:v>0</c:v>
                </c:pt>
                <c:pt idx="3">
                  <c:v>100000</c:v>
                </c:pt>
                <c:pt idx="4">
                  <c:v>150000</c:v>
                </c:pt>
                <c:pt idx="5">
                  <c:v>175000</c:v>
                </c:pt>
                <c:pt idx="6">
                  <c:v>185000</c:v>
                </c:pt>
                <c:pt idx="7">
                  <c:v>195000</c:v>
                </c:pt>
                <c:pt idx="8">
                  <c:v>205000</c:v>
                </c:pt>
                <c:pt idx="9">
                  <c:v>215000</c:v>
                </c:pt>
                <c:pt idx="10">
                  <c:v>225000</c:v>
                </c:pt>
                <c:pt idx="11">
                  <c:v>235000</c:v>
                </c:pt>
                <c:pt idx="12">
                  <c:v>245000</c:v>
                </c:pt>
                <c:pt idx="13">
                  <c:v>255000</c:v>
                </c:pt>
                <c:pt idx="14">
                  <c:v>265000</c:v>
                </c:pt>
                <c:pt idx="15">
                  <c:v>275000</c:v>
                </c:pt>
                <c:pt idx="16">
                  <c:v>285000</c:v>
                </c:pt>
                <c:pt idx="17">
                  <c:v>295000</c:v>
                </c:pt>
                <c:pt idx="18">
                  <c:v>205000</c:v>
                </c:pt>
                <c:pt idx="19">
                  <c:v>165000</c:v>
                </c:pt>
                <c:pt idx="20">
                  <c:v>150000</c:v>
                </c:pt>
                <c:pt idx="21">
                  <c:v>150000</c:v>
                </c:pt>
                <c:pt idx="22">
                  <c:v>150000</c:v>
                </c:pt>
                <c:pt idx="23">
                  <c:v>150000</c:v>
                </c:pt>
                <c:pt idx="24">
                  <c:v>150000</c:v>
                </c:pt>
                <c:pt idx="25">
                  <c:v>150000</c:v>
                </c:pt>
                <c:pt idx="26">
                  <c:v>150000</c:v>
                </c:pt>
                <c:pt idx="27">
                  <c:v>150000</c:v>
                </c:pt>
                <c:pt idx="28">
                  <c:v>150000</c:v>
                </c:pt>
                <c:pt idx="29">
                  <c:v>150000</c:v>
                </c:pt>
                <c:pt idx="30">
                  <c:v>150000</c:v>
                </c:pt>
                <c:pt idx="31">
                  <c:v>150000</c:v>
                </c:pt>
                <c:pt idx="32">
                  <c:v>150000</c:v>
                </c:pt>
                <c:pt idx="33">
                  <c:v>150000</c:v>
                </c:pt>
                <c:pt idx="34">
                  <c:v>150000</c:v>
                </c:pt>
                <c:pt idx="35">
                  <c:v>150000</c:v>
                </c:pt>
                <c:pt idx="36">
                  <c:v>150000</c:v>
                </c:pt>
                <c:pt idx="37">
                  <c:v>150000</c:v>
                </c:pt>
                <c:pt idx="38">
                  <c:v>150000</c:v>
                </c:pt>
                <c:pt idx="39">
                  <c:v>150000</c:v>
                </c:pt>
                <c:pt idx="40">
                  <c:v>150000</c:v>
                </c:pt>
                <c:pt idx="41">
                  <c:v>150000</c:v>
                </c:pt>
                <c:pt idx="42">
                  <c:v>150000</c:v>
                </c:pt>
                <c:pt idx="43">
                  <c:v>150000</c:v>
                </c:pt>
                <c:pt idx="44">
                  <c:v>150000</c:v>
                </c:pt>
                <c:pt idx="45">
                  <c:v>150000</c:v>
                </c:pt>
                <c:pt idx="46">
                  <c:v>150000</c:v>
                </c:pt>
                <c:pt idx="47">
                  <c:v>150000</c:v>
                </c:pt>
                <c:pt idx="48">
                  <c:v>150000</c:v>
                </c:pt>
                <c:pt idx="49">
                  <c:v>150000</c:v>
                </c:pt>
                <c:pt idx="50">
                  <c:v>150000</c:v>
                </c:pt>
                <c:pt idx="51">
                  <c:v>150000</c:v>
                </c:pt>
                <c:pt idx="52">
                  <c:v>150000</c:v>
                </c:pt>
                <c:pt idx="53">
                  <c:v>150000</c:v>
                </c:pt>
                <c:pt idx="54">
                  <c:v>150000</c:v>
                </c:pt>
                <c:pt idx="55">
                  <c:v>150000</c:v>
                </c:pt>
                <c:pt idx="56">
                  <c:v>150000</c:v>
                </c:pt>
                <c:pt idx="57">
                  <c:v>150000</c:v>
                </c:pt>
                <c:pt idx="58">
                  <c:v>150000</c:v>
                </c:pt>
                <c:pt idx="59">
                  <c:v>150000</c:v>
                </c:pt>
                <c:pt idx="60">
                  <c:v>150000</c:v>
                </c:pt>
                <c:pt idx="61">
                  <c:v>150000</c:v>
                </c:pt>
                <c:pt idx="62">
                  <c:v>150000</c:v>
                </c:pt>
                <c:pt idx="63">
                  <c:v>150000</c:v>
                </c:pt>
                <c:pt idx="64">
                  <c:v>150000</c:v>
                </c:pt>
              </c:numCache>
            </c:numRef>
          </c:val>
        </c:ser>
        <c:axId val="93735552"/>
        <c:axId val="93750016"/>
      </c:areaChart>
      <c:lineChart>
        <c:grouping val="standard"/>
        <c:ser>
          <c:idx val="3"/>
          <c:order val="3"/>
          <c:tx>
            <c:strRef>
              <c:f>Sheet1!$E$1</c:f>
              <c:strCache>
                <c:ptCount val="1"/>
                <c:pt idx="0">
                  <c:v>Oil Wells Drilled (RHS)</c:v>
                </c:pt>
              </c:strCache>
            </c:strRef>
          </c:tx>
          <c:spPr>
            <a:ln>
              <a:solidFill>
                <a:schemeClr val="accent3">
                  <a:lumMod val="50000"/>
                </a:schemeClr>
              </a:solidFill>
            </a:ln>
          </c:spPr>
          <c:marker>
            <c:symbol val="circle"/>
            <c:size val="7"/>
            <c:spPr>
              <a:solidFill>
                <a:schemeClr val="bg1"/>
              </a:solidFill>
              <a:ln>
                <a:solidFill>
                  <a:schemeClr val="accent3">
                    <a:lumMod val="50000"/>
                  </a:schemeClr>
                </a:solidFill>
              </a:ln>
            </c:spPr>
          </c:marke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Sheet1!$E$2:$E$66</c:f>
              <c:numCache>
                <c:formatCode>General</c:formatCode>
                <c:ptCount val="65"/>
                <c:pt idx="0">
                  <c:v>0</c:v>
                </c:pt>
                <c:pt idx="1">
                  <c:v>0</c:v>
                </c:pt>
                <c:pt idx="2">
                  <c:v>200</c:v>
                </c:pt>
                <c:pt idx="3">
                  <c:v>400</c:v>
                </c:pt>
                <c:pt idx="4">
                  <c:v>600</c:v>
                </c:pt>
                <c:pt idx="5">
                  <c:v>800</c:v>
                </c:pt>
                <c:pt idx="6">
                  <c:v>1000</c:v>
                </c:pt>
                <c:pt idx="7">
                  <c:v>1200</c:v>
                </c:pt>
                <c:pt idx="8">
                  <c:v>1400</c:v>
                </c:pt>
                <c:pt idx="9">
                  <c:v>1600</c:v>
                </c:pt>
                <c:pt idx="10">
                  <c:v>1800</c:v>
                </c:pt>
                <c:pt idx="11">
                  <c:v>2000</c:v>
                </c:pt>
                <c:pt idx="12">
                  <c:v>2200</c:v>
                </c:pt>
                <c:pt idx="13">
                  <c:v>2400</c:v>
                </c:pt>
                <c:pt idx="14">
                  <c:v>2600</c:v>
                </c:pt>
                <c:pt idx="15">
                  <c:v>2800</c:v>
                </c:pt>
                <c:pt idx="16">
                  <c:v>3000</c:v>
                </c:pt>
                <c:pt idx="17">
                  <c:v>3200</c:v>
                </c:pt>
                <c:pt idx="18">
                  <c:v>3400</c:v>
                </c:pt>
                <c:pt idx="19">
                  <c:v>3600</c:v>
                </c:pt>
                <c:pt idx="20">
                  <c:v>3800</c:v>
                </c:pt>
                <c:pt idx="21">
                  <c:v>4000</c:v>
                </c:pt>
                <c:pt idx="22">
                  <c:v>4200</c:v>
                </c:pt>
                <c:pt idx="23">
                  <c:v>4400</c:v>
                </c:pt>
                <c:pt idx="24">
                  <c:v>4600</c:v>
                </c:pt>
                <c:pt idx="25">
                  <c:v>4800</c:v>
                </c:pt>
                <c:pt idx="26">
                  <c:v>5000</c:v>
                </c:pt>
                <c:pt idx="27">
                  <c:v>5200</c:v>
                </c:pt>
                <c:pt idx="28">
                  <c:v>5400</c:v>
                </c:pt>
                <c:pt idx="29">
                  <c:v>5600</c:v>
                </c:pt>
                <c:pt idx="30">
                  <c:v>5800</c:v>
                </c:pt>
                <c:pt idx="31">
                  <c:v>6000</c:v>
                </c:pt>
                <c:pt idx="32">
                  <c:v>6200</c:v>
                </c:pt>
                <c:pt idx="33">
                  <c:v>6400</c:v>
                </c:pt>
                <c:pt idx="34">
                  <c:v>6600</c:v>
                </c:pt>
                <c:pt idx="35">
                  <c:v>6800</c:v>
                </c:pt>
                <c:pt idx="36">
                  <c:v>7000</c:v>
                </c:pt>
                <c:pt idx="37">
                  <c:v>7200</c:v>
                </c:pt>
                <c:pt idx="38">
                  <c:v>7400</c:v>
                </c:pt>
                <c:pt idx="39">
                  <c:v>7600</c:v>
                </c:pt>
                <c:pt idx="40">
                  <c:v>7800</c:v>
                </c:pt>
                <c:pt idx="41">
                  <c:v>8000</c:v>
                </c:pt>
                <c:pt idx="42">
                  <c:v>8200</c:v>
                </c:pt>
                <c:pt idx="43">
                  <c:v>8400</c:v>
                </c:pt>
                <c:pt idx="44">
                  <c:v>8600</c:v>
                </c:pt>
                <c:pt idx="45">
                  <c:v>8800</c:v>
                </c:pt>
                <c:pt idx="46">
                  <c:v>9000</c:v>
                </c:pt>
                <c:pt idx="47">
                  <c:v>9000</c:v>
                </c:pt>
                <c:pt idx="48">
                  <c:v>9000</c:v>
                </c:pt>
                <c:pt idx="49">
                  <c:v>9000</c:v>
                </c:pt>
                <c:pt idx="50">
                  <c:v>9000</c:v>
                </c:pt>
                <c:pt idx="51">
                  <c:v>9000</c:v>
                </c:pt>
                <c:pt idx="52">
                  <c:v>9000</c:v>
                </c:pt>
                <c:pt idx="53">
                  <c:v>9000</c:v>
                </c:pt>
                <c:pt idx="54">
                  <c:v>9000</c:v>
                </c:pt>
                <c:pt idx="55">
                  <c:v>9000</c:v>
                </c:pt>
                <c:pt idx="56">
                  <c:v>9000</c:v>
                </c:pt>
                <c:pt idx="57">
                  <c:v>9000</c:v>
                </c:pt>
                <c:pt idx="58">
                  <c:v>9000</c:v>
                </c:pt>
                <c:pt idx="59">
                  <c:v>9000</c:v>
                </c:pt>
                <c:pt idx="60">
                  <c:v>9000</c:v>
                </c:pt>
                <c:pt idx="61">
                  <c:v>9000</c:v>
                </c:pt>
                <c:pt idx="62">
                  <c:v>9000</c:v>
                </c:pt>
                <c:pt idx="63">
                  <c:v>9000</c:v>
                </c:pt>
                <c:pt idx="64">
                  <c:v>9000</c:v>
                </c:pt>
              </c:numCache>
            </c:numRef>
          </c:val>
        </c:ser>
        <c:marker val="1"/>
        <c:axId val="93762304"/>
        <c:axId val="93751936"/>
      </c:lineChart>
      <c:dateAx>
        <c:axId val="93735552"/>
        <c:scaling>
          <c:orientation val="minMax"/>
        </c:scaling>
        <c:axPos val="b"/>
        <c:numFmt formatCode="yyyy" sourceLinked="0"/>
        <c:tickLblPos val="nextTo"/>
        <c:txPr>
          <a:bodyPr/>
          <a:lstStyle/>
          <a:p>
            <a:pPr>
              <a:defRPr lang="en-US" sz="1200"/>
            </a:pPr>
            <a:endParaRPr lang="en-US"/>
          </a:p>
        </c:txPr>
        <c:crossAx val="93750016"/>
        <c:crosses val="autoZero"/>
        <c:auto val="1"/>
        <c:lblOffset val="100"/>
        <c:baseTimeUnit val="years"/>
      </c:dateAx>
      <c:valAx>
        <c:axId val="93750016"/>
        <c:scaling>
          <c:orientation val="minMax"/>
          <c:max val="600000"/>
        </c:scaling>
        <c:axPos val="l"/>
        <c:title>
          <c:tx>
            <c:rich>
              <a:bodyPr rot="0" vert="horz"/>
              <a:lstStyle/>
              <a:p>
                <a:pPr>
                  <a:defRPr lang="en-US" sz="1200"/>
                </a:pPr>
                <a:r>
                  <a:rPr lang="en-GB" sz="1200" dirty="0" smtClean="0"/>
                  <a:t>bopd</a:t>
                </a:r>
                <a:endParaRPr lang="en-GB" sz="1200" dirty="0"/>
              </a:p>
            </c:rich>
          </c:tx>
          <c:layout>
            <c:manualLayout>
              <c:xMode val="edge"/>
              <c:yMode val="edge"/>
              <c:x val="1.3227696922564158E-2"/>
              <c:y val="1.0929127532838279E-2"/>
            </c:manualLayout>
          </c:layout>
        </c:title>
        <c:numFmt formatCode="#,##0" sourceLinked="0"/>
        <c:tickLblPos val="nextTo"/>
        <c:txPr>
          <a:bodyPr/>
          <a:lstStyle/>
          <a:p>
            <a:pPr>
              <a:defRPr lang="en-US" sz="1200"/>
            </a:pPr>
            <a:endParaRPr lang="en-US"/>
          </a:p>
        </c:txPr>
        <c:crossAx val="93735552"/>
        <c:crosses val="autoZero"/>
        <c:crossBetween val="between"/>
      </c:valAx>
      <c:valAx>
        <c:axId val="93751936"/>
        <c:scaling>
          <c:orientation val="minMax"/>
          <c:max val="9000"/>
        </c:scaling>
        <c:axPos val="r"/>
        <c:title>
          <c:tx>
            <c:rich>
              <a:bodyPr rot="0" vert="horz"/>
              <a:lstStyle/>
              <a:p>
                <a:pPr>
                  <a:defRPr sz="1200"/>
                </a:pPr>
                <a:r>
                  <a:rPr lang="en-SG" sz="1200" dirty="0" smtClean="0"/>
                  <a:t># Wells</a:t>
                </a:r>
                <a:endParaRPr lang="en-SG" sz="1200" dirty="0"/>
              </a:p>
            </c:rich>
          </c:tx>
          <c:layout>
            <c:manualLayout>
              <c:xMode val="edge"/>
              <c:yMode val="edge"/>
              <c:x val="0.93710964985371992"/>
              <c:y val="1.6710963739071726E-2"/>
            </c:manualLayout>
          </c:layout>
        </c:title>
        <c:numFmt formatCode="#,##0" sourceLinked="0"/>
        <c:tickLblPos val="nextTo"/>
        <c:txPr>
          <a:bodyPr/>
          <a:lstStyle/>
          <a:p>
            <a:pPr>
              <a:defRPr lang="en-US" sz="1200"/>
            </a:pPr>
            <a:endParaRPr lang="en-US"/>
          </a:p>
        </c:txPr>
        <c:crossAx val="93762304"/>
        <c:crosses val="max"/>
        <c:crossBetween val="between"/>
      </c:valAx>
      <c:dateAx>
        <c:axId val="93762304"/>
        <c:scaling>
          <c:orientation val="minMax"/>
        </c:scaling>
        <c:delete val="1"/>
        <c:axPos val="b"/>
        <c:numFmt formatCode="yyyy" sourceLinked="1"/>
        <c:tickLblPos val="none"/>
        <c:crossAx val="93751936"/>
        <c:crosses val="autoZero"/>
        <c:auto val="1"/>
        <c:lblOffset val="100"/>
        <c:baseTimeUnit val="years"/>
      </c:date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dirty="0" smtClean="0"/>
              <a:t>Historical &amp; Forecast U.S. Natural Gas Production</a:t>
            </a:r>
            <a:endParaRPr lang="en-US" dirty="0"/>
          </a:p>
        </c:rich>
      </c:tx>
    </c:title>
    <c:plotArea>
      <c:layout>
        <c:manualLayout>
          <c:layoutTarget val="inner"/>
          <c:xMode val="edge"/>
          <c:yMode val="edge"/>
          <c:x val="5.0300319738484797E-2"/>
          <c:y val="0.10547133181058979"/>
          <c:w val="0.91531508269326012"/>
          <c:h val="0.63870375043074334"/>
        </c:manualLayout>
      </c:layout>
      <c:areaChart>
        <c:grouping val="stacked"/>
        <c:ser>
          <c:idx val="0"/>
          <c:order val="0"/>
          <c:tx>
            <c:strRef>
              <c:f>Sheet1!$B$1</c:f>
              <c:strCache>
                <c:ptCount val="1"/>
                <c:pt idx="0">
                  <c:v>Associated with Oil</c:v>
                </c:pt>
              </c:strCache>
            </c:strRef>
          </c:tx>
          <c:spPr>
            <a:solidFill>
              <a:schemeClr val="accent3">
                <a:lumMod val="50000"/>
              </a:schemeClr>
            </a:solidFill>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Sheet1!$B$2:$B$47</c:f>
              <c:numCache>
                <c:formatCode>#,##0.0_);[Red]\(#,##0.0\);\-_)</c:formatCode>
                <c:ptCount val="46"/>
                <c:pt idx="0">
                  <c:v>2.695450068</c:v>
                </c:pt>
                <c:pt idx="1">
                  <c:v>2.7202302220000032</c:v>
                </c:pt>
                <c:pt idx="2">
                  <c:v>2.7468498949999987</c:v>
                </c:pt>
                <c:pt idx="3">
                  <c:v>2.5571102500000027</c:v>
                </c:pt>
                <c:pt idx="4">
                  <c:v>2.5744202730000003</c:v>
                </c:pt>
                <c:pt idx="5">
                  <c:v>2.5745000239999998</c:v>
                </c:pt>
                <c:pt idx="6">
                  <c:v>2.5463900570000026</c:v>
                </c:pt>
                <c:pt idx="7">
                  <c:v>2.5857802630000002</c:v>
                </c:pt>
                <c:pt idx="8">
                  <c:v>2.7335401770000001</c:v>
                </c:pt>
                <c:pt idx="9">
                  <c:v>2.930290222</c:v>
                </c:pt>
                <c:pt idx="10">
                  <c:v>2.8396701809999971</c:v>
                </c:pt>
                <c:pt idx="11">
                  <c:v>2.7792999739999997</c:v>
                </c:pt>
                <c:pt idx="12">
                  <c:v>2.547610164</c:v>
                </c:pt>
                <c:pt idx="13">
                  <c:v>2.4429700369999998</c:v>
                </c:pt>
                <c:pt idx="14">
                  <c:v>2.2833099960000012</c:v>
                </c:pt>
                <c:pt idx="15">
                  <c:v>2.0362700219999987</c:v>
                </c:pt>
                <c:pt idx="16">
                  <c:v>1.9608001110000013</c:v>
                </c:pt>
                <c:pt idx="17">
                  <c:v>1.953970075</c:v>
                </c:pt>
                <c:pt idx="18">
                  <c:v>2.0370799299999987</c:v>
                </c:pt>
                <c:pt idx="19">
                  <c:v>2.0452700259999999</c:v>
                </c:pt>
                <c:pt idx="20">
                  <c:v>2.1458548309999999</c:v>
                </c:pt>
                <c:pt idx="21">
                  <c:v>2.1005007030000011</c:v>
                </c:pt>
                <c:pt idx="22">
                  <c:v>2.0843742490000032</c:v>
                </c:pt>
                <c:pt idx="23">
                  <c:v>2.1397546529999998</c:v>
                </c:pt>
                <c:pt idx="24">
                  <c:v>2.1055241820000012</c:v>
                </c:pt>
                <c:pt idx="25">
                  <c:v>2.1263545750000001</c:v>
                </c:pt>
                <c:pt idx="26">
                  <c:v>2.1100473399999977</c:v>
                </c:pt>
                <c:pt idx="27">
                  <c:v>2.1355647440000012</c:v>
                </c:pt>
                <c:pt idx="28">
                  <c:v>2.1924327020000001</c:v>
                </c:pt>
                <c:pt idx="29">
                  <c:v>2.2478629349999997</c:v>
                </c:pt>
                <c:pt idx="30">
                  <c:v>2.2824264169999999</c:v>
                </c:pt>
                <c:pt idx="31">
                  <c:v>2.240703404</c:v>
                </c:pt>
                <c:pt idx="32">
                  <c:v>2.189031124</c:v>
                </c:pt>
                <c:pt idx="33">
                  <c:v>2.165092349</c:v>
                </c:pt>
                <c:pt idx="34">
                  <c:v>2.0995817180000031</c:v>
                </c:pt>
                <c:pt idx="35">
                  <c:v>2.0302315950000001</c:v>
                </c:pt>
                <c:pt idx="36">
                  <c:v>1.9772451520000001</c:v>
                </c:pt>
                <c:pt idx="37">
                  <c:v>1.9523890610000021</c:v>
                </c:pt>
                <c:pt idx="38">
                  <c:v>1.9179952739999986</c:v>
                </c:pt>
                <c:pt idx="39">
                  <c:v>1.945007682</c:v>
                </c:pt>
                <c:pt idx="40">
                  <c:v>1.9509879350000023</c:v>
                </c:pt>
                <c:pt idx="41">
                  <c:v>1.9532979730000013</c:v>
                </c:pt>
                <c:pt idx="42">
                  <c:v>1.9285864230000016</c:v>
                </c:pt>
                <c:pt idx="43">
                  <c:v>1.9247465730000013</c:v>
                </c:pt>
                <c:pt idx="44">
                  <c:v>1.9097583890000001</c:v>
                </c:pt>
                <c:pt idx="45">
                  <c:v>1.8932889100000001</c:v>
                </c:pt>
              </c:numCache>
            </c:numRef>
          </c:val>
        </c:ser>
        <c:ser>
          <c:idx val="1"/>
          <c:order val="1"/>
          <c:tx>
            <c:strRef>
              <c:f>Sheet1!$C$1</c:f>
              <c:strCache>
                <c:ptCount val="1"/>
                <c:pt idx="0">
                  <c:v>Alaska</c:v>
                </c:pt>
              </c:strCache>
            </c:strRef>
          </c:tx>
          <c:spPr>
            <a:solidFill>
              <a:schemeClr val="accent3">
                <a:lumMod val="40000"/>
                <a:lumOff val="60000"/>
              </a:schemeClr>
            </a:solidFill>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Sheet1!$C$2:$C$47</c:f>
              <c:numCache>
                <c:formatCode>#,##0.0_);[Red]\(#,##0.0\);\-_)</c:formatCode>
                <c:ptCount val="46"/>
                <c:pt idx="0">
                  <c:v>0.38143101300000032</c:v>
                </c:pt>
                <c:pt idx="1">
                  <c:v>0.40938201500000054</c:v>
                </c:pt>
                <c:pt idx="2">
                  <c:v>0.41159301999999998</c:v>
                </c:pt>
                <c:pt idx="3">
                  <c:v>0.39809301500000033</c:v>
                </c:pt>
                <c:pt idx="4">
                  <c:v>0.52445697799999957</c:v>
                </c:pt>
                <c:pt idx="5">
                  <c:v>0.43449801200000032</c:v>
                </c:pt>
                <c:pt idx="6">
                  <c:v>0.442375034</c:v>
                </c:pt>
                <c:pt idx="7">
                  <c:v>0.42677602200000031</c:v>
                </c:pt>
                <c:pt idx="8">
                  <c:v>0.42652803700000053</c:v>
                </c:pt>
                <c:pt idx="9">
                  <c:v>0.42455500400000001</c:v>
                </c:pt>
                <c:pt idx="10">
                  <c:v>0.41967099900000054</c:v>
                </c:pt>
                <c:pt idx="11">
                  <c:v>0.43529099200000032</c:v>
                </c:pt>
                <c:pt idx="12">
                  <c:v>0.42859503599999998</c:v>
                </c:pt>
                <c:pt idx="13">
                  <c:v>0.45644104499999999</c:v>
                </c:pt>
                <c:pt idx="14">
                  <c:v>0.43885502200000032</c:v>
                </c:pt>
                <c:pt idx="15">
                  <c:v>0.45932599900000054</c:v>
                </c:pt>
                <c:pt idx="16">
                  <c:v>0.42008602600000033</c:v>
                </c:pt>
                <c:pt idx="17">
                  <c:v>0.40715303999999997</c:v>
                </c:pt>
                <c:pt idx="18">
                  <c:v>0.374105036</c:v>
                </c:pt>
                <c:pt idx="19">
                  <c:v>0.37382170600000048</c:v>
                </c:pt>
                <c:pt idx="20">
                  <c:v>0.35111489900000048</c:v>
                </c:pt>
                <c:pt idx="21">
                  <c:v>0.35127973600000001</c:v>
                </c:pt>
                <c:pt idx="22">
                  <c:v>0.34635502100000032</c:v>
                </c:pt>
                <c:pt idx="23">
                  <c:v>0.30405151800000002</c:v>
                </c:pt>
                <c:pt idx="24">
                  <c:v>0.28733456100000054</c:v>
                </c:pt>
                <c:pt idx="25">
                  <c:v>0.28241562800000031</c:v>
                </c:pt>
                <c:pt idx="26">
                  <c:v>0.2775727510000004</c:v>
                </c:pt>
                <c:pt idx="27">
                  <c:v>0.27273681800000005</c:v>
                </c:pt>
                <c:pt idx="28">
                  <c:v>0.2679120600000004</c:v>
                </c:pt>
                <c:pt idx="29">
                  <c:v>0.26310011700000002</c:v>
                </c:pt>
                <c:pt idx="30">
                  <c:v>0.25875735299999975</c:v>
                </c:pt>
                <c:pt idx="31">
                  <c:v>0.25506415999999998</c:v>
                </c:pt>
                <c:pt idx="32">
                  <c:v>0.25186285400000002</c:v>
                </c:pt>
                <c:pt idx="33">
                  <c:v>0.24857364600000001</c:v>
                </c:pt>
                <c:pt idx="34">
                  <c:v>0.24527439500000023</c:v>
                </c:pt>
                <c:pt idx="35">
                  <c:v>0.24192366000000001</c:v>
                </c:pt>
                <c:pt idx="36">
                  <c:v>0.23839051999999997</c:v>
                </c:pt>
                <c:pt idx="37">
                  <c:v>0.23474843800000036</c:v>
                </c:pt>
                <c:pt idx="38">
                  <c:v>0.23105251799999987</c:v>
                </c:pt>
                <c:pt idx="39">
                  <c:v>0.22715327099999988</c:v>
                </c:pt>
                <c:pt idx="40">
                  <c:v>0.22323709700000016</c:v>
                </c:pt>
                <c:pt idx="41">
                  <c:v>0.220181987</c:v>
                </c:pt>
                <c:pt idx="42">
                  <c:v>0.21823032200000023</c:v>
                </c:pt>
                <c:pt idx="43">
                  <c:v>0.21697904200000026</c:v>
                </c:pt>
                <c:pt idx="44">
                  <c:v>0.215676427</c:v>
                </c:pt>
                <c:pt idx="45">
                  <c:v>0.2142994850000004</c:v>
                </c:pt>
              </c:numCache>
            </c:numRef>
          </c:val>
        </c:ser>
        <c:ser>
          <c:idx val="2"/>
          <c:order val="2"/>
          <c:tx>
            <c:strRef>
              <c:f>Sheet1!$D$1</c:f>
              <c:strCache>
                <c:ptCount val="1"/>
                <c:pt idx="0">
                  <c:v>Coalbed Methane</c:v>
                </c:pt>
              </c:strCache>
            </c:strRef>
          </c:tx>
          <c:spPr>
            <a:ln w="25400">
              <a:noFill/>
            </a:ln>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Sheet1!$D$2:$D$47</c:f>
              <c:numCache>
                <c:formatCode>#,##0.0_);[Red]\(#,##0.0\);\-_)</c:formatCode>
                <c:ptCount val="46"/>
                <c:pt idx="0">
                  <c:v>0.27074390599999998</c:v>
                </c:pt>
                <c:pt idx="1">
                  <c:v>0.33060881500000067</c:v>
                </c:pt>
                <c:pt idx="2">
                  <c:v>0.26753932199999997</c:v>
                </c:pt>
                <c:pt idx="3">
                  <c:v>0.52225452699999997</c:v>
                </c:pt>
                <c:pt idx="4">
                  <c:v>0.56075197500000062</c:v>
                </c:pt>
                <c:pt idx="5">
                  <c:v>0.75277710000000064</c:v>
                </c:pt>
                <c:pt idx="6">
                  <c:v>0.96618157599999999</c:v>
                </c:pt>
                <c:pt idx="7">
                  <c:v>1.1770154240000021</c:v>
                </c:pt>
                <c:pt idx="8">
                  <c:v>1.3120327000000001</c:v>
                </c:pt>
                <c:pt idx="9">
                  <c:v>1.3889909979999986</c:v>
                </c:pt>
                <c:pt idx="10">
                  <c:v>1.5080082419999998</c:v>
                </c:pt>
                <c:pt idx="11">
                  <c:v>1.6040191650000013</c:v>
                </c:pt>
                <c:pt idx="12">
                  <c:v>1.657396436</c:v>
                </c:pt>
                <c:pt idx="13">
                  <c:v>1.7054018969999976</c:v>
                </c:pt>
                <c:pt idx="14">
                  <c:v>1.7232812639999986</c:v>
                </c:pt>
                <c:pt idx="15">
                  <c:v>1.7550754549999998</c:v>
                </c:pt>
                <c:pt idx="16">
                  <c:v>1.8459428549999999</c:v>
                </c:pt>
                <c:pt idx="17">
                  <c:v>1.9101737740000013</c:v>
                </c:pt>
                <c:pt idx="18">
                  <c:v>1.8736757040000001</c:v>
                </c:pt>
                <c:pt idx="19">
                  <c:v>1.803923487999997</c:v>
                </c:pt>
                <c:pt idx="20">
                  <c:v>1.7024291749999998</c:v>
                </c:pt>
                <c:pt idx="21">
                  <c:v>1.734367013</c:v>
                </c:pt>
                <c:pt idx="22">
                  <c:v>1.685529828</c:v>
                </c:pt>
                <c:pt idx="23">
                  <c:v>1.6748088600000013</c:v>
                </c:pt>
                <c:pt idx="24">
                  <c:v>1.6495047809999988</c:v>
                </c:pt>
                <c:pt idx="25">
                  <c:v>1.6517932419999986</c:v>
                </c:pt>
                <c:pt idx="26">
                  <c:v>1.6583993429999986</c:v>
                </c:pt>
                <c:pt idx="27">
                  <c:v>1.65847981</c:v>
                </c:pt>
                <c:pt idx="28">
                  <c:v>1.667484403</c:v>
                </c:pt>
                <c:pt idx="29">
                  <c:v>1.6703804730000014</c:v>
                </c:pt>
                <c:pt idx="30">
                  <c:v>1.6800150870000001</c:v>
                </c:pt>
                <c:pt idx="31">
                  <c:v>1.6906025410000018</c:v>
                </c:pt>
                <c:pt idx="32">
                  <c:v>1.699993968</c:v>
                </c:pt>
                <c:pt idx="33">
                  <c:v>1.6980034110000013</c:v>
                </c:pt>
                <c:pt idx="34">
                  <c:v>1.720202684</c:v>
                </c:pt>
                <c:pt idx="35">
                  <c:v>1.7258099319999998</c:v>
                </c:pt>
                <c:pt idx="36">
                  <c:v>1.7304012779999978</c:v>
                </c:pt>
                <c:pt idx="37">
                  <c:v>1.7360857730000001</c:v>
                </c:pt>
                <c:pt idx="38">
                  <c:v>1.7388511899999999</c:v>
                </c:pt>
                <c:pt idx="39">
                  <c:v>1.729049205999998</c:v>
                </c:pt>
                <c:pt idx="40">
                  <c:v>1.7208485600000001</c:v>
                </c:pt>
                <c:pt idx="41">
                  <c:v>1.7130657429999983</c:v>
                </c:pt>
                <c:pt idx="42">
                  <c:v>1.7087616919999973</c:v>
                </c:pt>
                <c:pt idx="43">
                  <c:v>1.705334782999997</c:v>
                </c:pt>
                <c:pt idx="44">
                  <c:v>1.7016050819999986</c:v>
                </c:pt>
                <c:pt idx="45">
                  <c:v>1.7239897249999998</c:v>
                </c:pt>
              </c:numCache>
            </c:numRef>
          </c:val>
        </c:ser>
        <c:ser>
          <c:idx val="3"/>
          <c:order val="3"/>
          <c:tx>
            <c:strRef>
              <c:f>Sheet1!$E$1</c:f>
              <c:strCache>
                <c:ptCount val="1"/>
                <c:pt idx="0">
                  <c:v>Tight Gas</c:v>
                </c:pt>
              </c:strCache>
            </c:strRef>
          </c:tx>
          <c:spPr>
            <a:solidFill>
              <a:srgbClr val="000066"/>
            </a:solidFill>
            <a:ln w="25400">
              <a:noFill/>
            </a:ln>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Sheet1!$E$2:$E$47</c:f>
              <c:numCache>
                <c:formatCode>#,##0.0_);[Red]\(#,##0.0\);\-_)</c:formatCode>
                <c:ptCount val="46"/>
                <c:pt idx="0">
                  <c:v>2.1256365780000026</c:v>
                </c:pt>
                <c:pt idx="1">
                  <c:v>2.1814131739999998</c:v>
                </c:pt>
                <c:pt idx="2">
                  <c:v>2.4452924729999999</c:v>
                </c:pt>
                <c:pt idx="3">
                  <c:v>2.6115248200000001</c:v>
                </c:pt>
                <c:pt idx="4">
                  <c:v>2.8622698779999998</c:v>
                </c:pt>
                <c:pt idx="5">
                  <c:v>2.9183623789999995</c:v>
                </c:pt>
                <c:pt idx="6">
                  <c:v>3.187877893</c:v>
                </c:pt>
                <c:pt idx="7">
                  <c:v>3.4556181429999993</c:v>
                </c:pt>
                <c:pt idx="8">
                  <c:v>3.7730777260000012</c:v>
                </c:pt>
                <c:pt idx="9">
                  <c:v>3.6789066789999998</c:v>
                </c:pt>
                <c:pt idx="10">
                  <c:v>3.7571308610000047</c:v>
                </c:pt>
                <c:pt idx="11">
                  <c:v>4.2569122309999941</c:v>
                </c:pt>
                <c:pt idx="12">
                  <c:v>4.461522578999995</c:v>
                </c:pt>
                <c:pt idx="13">
                  <c:v>4.623592853999992</c:v>
                </c:pt>
                <c:pt idx="14">
                  <c:v>5.0761203769999943</c:v>
                </c:pt>
                <c:pt idx="15">
                  <c:v>5.4451522829999996</c:v>
                </c:pt>
                <c:pt idx="16">
                  <c:v>5.7004766459999985</c:v>
                </c:pt>
                <c:pt idx="17">
                  <c:v>6.1204562189999887</c:v>
                </c:pt>
                <c:pt idx="18">
                  <c:v>6.7547121050000003</c:v>
                </c:pt>
                <c:pt idx="19">
                  <c:v>6.590917109999995</c:v>
                </c:pt>
                <c:pt idx="20">
                  <c:v>6.1712851520000003</c:v>
                </c:pt>
                <c:pt idx="21">
                  <c:v>6.0023398399999941</c:v>
                </c:pt>
                <c:pt idx="22">
                  <c:v>5.868853568999989</c:v>
                </c:pt>
                <c:pt idx="23">
                  <c:v>5.9129438399999943</c:v>
                </c:pt>
                <c:pt idx="24">
                  <c:v>5.8368134500000002</c:v>
                </c:pt>
                <c:pt idx="25">
                  <c:v>5.8023948669999887</c:v>
                </c:pt>
                <c:pt idx="26">
                  <c:v>5.7595658299999943</c:v>
                </c:pt>
                <c:pt idx="27">
                  <c:v>5.7467589380000001</c:v>
                </c:pt>
                <c:pt idx="28">
                  <c:v>5.752583026999992</c:v>
                </c:pt>
                <c:pt idx="29">
                  <c:v>5.7337784770000004</c:v>
                </c:pt>
                <c:pt idx="30">
                  <c:v>5.7232379910000004</c:v>
                </c:pt>
                <c:pt idx="31">
                  <c:v>5.7368144990000003</c:v>
                </c:pt>
                <c:pt idx="32">
                  <c:v>5.7549638749999943</c:v>
                </c:pt>
                <c:pt idx="33">
                  <c:v>5.758418559999992</c:v>
                </c:pt>
                <c:pt idx="34">
                  <c:v>5.7611651420000003</c:v>
                </c:pt>
                <c:pt idx="35">
                  <c:v>5.7455935479999951</c:v>
                </c:pt>
                <c:pt idx="36">
                  <c:v>5.7706589700000004</c:v>
                </c:pt>
                <c:pt idx="37">
                  <c:v>5.7805652619999943</c:v>
                </c:pt>
                <c:pt idx="38">
                  <c:v>5.7979135509999891</c:v>
                </c:pt>
                <c:pt idx="39">
                  <c:v>5.7618989940000063</c:v>
                </c:pt>
                <c:pt idx="40">
                  <c:v>5.7309927940000076</c:v>
                </c:pt>
                <c:pt idx="41">
                  <c:v>5.73375082</c:v>
                </c:pt>
                <c:pt idx="42">
                  <c:v>5.7491307259999997</c:v>
                </c:pt>
                <c:pt idx="43">
                  <c:v>5.7632064820000064</c:v>
                </c:pt>
                <c:pt idx="44">
                  <c:v>5.8098015789999939</c:v>
                </c:pt>
                <c:pt idx="45">
                  <c:v>5.8583664889999998</c:v>
                </c:pt>
              </c:numCache>
            </c:numRef>
          </c:val>
        </c:ser>
        <c:ser>
          <c:idx val="4"/>
          <c:order val="4"/>
          <c:tx>
            <c:strRef>
              <c:f>Sheet1!$F$1</c:f>
              <c:strCache>
                <c:ptCount val="1"/>
                <c:pt idx="0">
                  <c:v>Non-Associated Offshore</c:v>
                </c:pt>
              </c:strCache>
            </c:strRef>
          </c:tx>
          <c:spPr>
            <a:solidFill>
              <a:srgbClr val="000066">
                <a:alpha val="20000"/>
              </a:srgbClr>
            </a:solidFill>
            <a:ln w="25400">
              <a:noFill/>
            </a:ln>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Sheet1!$F$2:$F$47</c:f>
              <c:numCache>
                <c:formatCode>#,##0.0_);[Red]\(#,##0.0\);\-_)</c:formatCode>
                <c:ptCount val="46"/>
                <c:pt idx="0">
                  <c:v>4.694217204999994</c:v>
                </c:pt>
                <c:pt idx="1">
                  <c:v>4.4567666050000065</c:v>
                </c:pt>
                <c:pt idx="2">
                  <c:v>4.3519177439999943</c:v>
                </c:pt>
                <c:pt idx="3">
                  <c:v>4.4204349519999901</c:v>
                </c:pt>
                <c:pt idx="4">
                  <c:v>4.6656460759999945</c:v>
                </c:pt>
                <c:pt idx="5">
                  <c:v>4.562940597999992</c:v>
                </c:pt>
                <c:pt idx="6">
                  <c:v>4.745534419999994</c:v>
                </c:pt>
                <c:pt idx="7">
                  <c:v>4.6306443210000001</c:v>
                </c:pt>
                <c:pt idx="8">
                  <c:v>4.517342566999992</c:v>
                </c:pt>
                <c:pt idx="9">
                  <c:v>4.2003808019999944</c:v>
                </c:pt>
                <c:pt idx="10">
                  <c:v>4.1147904399999939</c:v>
                </c:pt>
                <c:pt idx="11">
                  <c:v>4.1819424630000004</c:v>
                </c:pt>
                <c:pt idx="12">
                  <c:v>3.7514021399999975</c:v>
                </c:pt>
                <c:pt idx="13">
                  <c:v>3.8125421999999953</c:v>
                </c:pt>
                <c:pt idx="14">
                  <c:v>3.3435964580000026</c:v>
                </c:pt>
                <c:pt idx="15">
                  <c:v>2.686399937</c:v>
                </c:pt>
                <c:pt idx="16">
                  <c:v>2.4546887869999998</c:v>
                </c:pt>
                <c:pt idx="17">
                  <c:v>2.3666892049999997</c:v>
                </c:pt>
                <c:pt idx="18">
                  <c:v>2.0658802990000003</c:v>
                </c:pt>
                <c:pt idx="19">
                  <c:v>2.0528905389999998</c:v>
                </c:pt>
                <c:pt idx="20">
                  <c:v>1.7955927849999986</c:v>
                </c:pt>
                <c:pt idx="21">
                  <c:v>1.719936489999998</c:v>
                </c:pt>
                <c:pt idx="22">
                  <c:v>1.589987636</c:v>
                </c:pt>
                <c:pt idx="23">
                  <c:v>1.4875098469999986</c:v>
                </c:pt>
                <c:pt idx="24">
                  <c:v>1.4176685809999985</c:v>
                </c:pt>
                <c:pt idx="25">
                  <c:v>1.4296131129999985</c:v>
                </c:pt>
                <c:pt idx="26">
                  <c:v>1.4493355749999999</c:v>
                </c:pt>
                <c:pt idx="27">
                  <c:v>1.5610041619999999</c:v>
                </c:pt>
                <c:pt idx="28">
                  <c:v>1.7331213949999973</c:v>
                </c:pt>
                <c:pt idx="29">
                  <c:v>1.910848737</c:v>
                </c:pt>
                <c:pt idx="30">
                  <c:v>1.9726713899999999</c:v>
                </c:pt>
                <c:pt idx="31">
                  <c:v>1.9225542549999999</c:v>
                </c:pt>
                <c:pt idx="32">
                  <c:v>1.8709588050000001</c:v>
                </c:pt>
                <c:pt idx="33">
                  <c:v>1.8623288869999999</c:v>
                </c:pt>
                <c:pt idx="34">
                  <c:v>1.784962535</c:v>
                </c:pt>
                <c:pt idx="35">
                  <c:v>1.705639124</c:v>
                </c:pt>
                <c:pt idx="36">
                  <c:v>1.6703886990000001</c:v>
                </c:pt>
                <c:pt idx="37">
                  <c:v>1.6866053340000013</c:v>
                </c:pt>
                <c:pt idx="38">
                  <c:v>1.796098113</c:v>
                </c:pt>
                <c:pt idx="39">
                  <c:v>1.937956214</c:v>
                </c:pt>
                <c:pt idx="40">
                  <c:v>2.0536868570000002</c:v>
                </c:pt>
                <c:pt idx="41">
                  <c:v>2.1398653979999978</c:v>
                </c:pt>
                <c:pt idx="42">
                  <c:v>2.1796002389999996</c:v>
                </c:pt>
                <c:pt idx="43">
                  <c:v>2.2059156889999998</c:v>
                </c:pt>
                <c:pt idx="44">
                  <c:v>2.218624353</c:v>
                </c:pt>
                <c:pt idx="45">
                  <c:v>2.1792695520000001</c:v>
                </c:pt>
              </c:numCache>
            </c:numRef>
          </c:val>
        </c:ser>
        <c:ser>
          <c:idx val="5"/>
          <c:order val="5"/>
          <c:tx>
            <c:strRef>
              <c:f>Sheet1!$G$1</c:f>
              <c:strCache>
                <c:ptCount val="1"/>
                <c:pt idx="0">
                  <c:v>Non-Associated Conventional</c:v>
                </c:pt>
              </c:strCache>
            </c:strRef>
          </c:tx>
          <c:spPr>
            <a:solidFill>
              <a:srgbClr val="000066">
                <a:alpha val="60000"/>
              </a:srgbClr>
            </a:solidFill>
            <a:ln w="25400">
              <a:noFill/>
            </a:ln>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Sheet1!$G$2:$G$47</c:f>
              <c:numCache>
                <c:formatCode>#,##0.0_);[Red]\(#,##0.0\);\-_)</c:formatCode>
                <c:ptCount val="46"/>
                <c:pt idx="0">
                  <c:v>7.4421439170000001</c:v>
                </c:pt>
                <c:pt idx="1">
                  <c:v>7.3791909220000003</c:v>
                </c:pt>
                <c:pt idx="2">
                  <c:v>7.3964014049999998</c:v>
                </c:pt>
                <c:pt idx="3">
                  <c:v>7.3589110369999888</c:v>
                </c:pt>
                <c:pt idx="4">
                  <c:v>7.3908524509999944</c:v>
                </c:pt>
                <c:pt idx="5">
                  <c:v>7.1035757059999955</c:v>
                </c:pt>
                <c:pt idx="6">
                  <c:v>6.7643318179999889</c:v>
                </c:pt>
                <c:pt idx="7">
                  <c:v>6.3271040919999901</c:v>
                </c:pt>
                <c:pt idx="8">
                  <c:v>5.969984530999989</c:v>
                </c:pt>
                <c:pt idx="9">
                  <c:v>5.8859601020000003</c:v>
                </c:pt>
                <c:pt idx="10">
                  <c:v>6.1499428749999945</c:v>
                </c:pt>
                <c:pt idx="11">
                  <c:v>5.9394607540000077</c:v>
                </c:pt>
                <c:pt idx="12">
                  <c:v>5.6372594830000065</c:v>
                </c:pt>
                <c:pt idx="13">
                  <c:v>5.5365657810000064</c:v>
                </c:pt>
                <c:pt idx="14">
                  <c:v>5.1277317999999941</c:v>
                </c:pt>
                <c:pt idx="15">
                  <c:v>4.9293274880000064</c:v>
                </c:pt>
                <c:pt idx="16">
                  <c:v>5.1241145129999834</c:v>
                </c:pt>
                <c:pt idx="17">
                  <c:v>4.9333448410000003</c:v>
                </c:pt>
                <c:pt idx="18">
                  <c:v>4.9493446350000063</c:v>
                </c:pt>
                <c:pt idx="19">
                  <c:v>4.8036103250000002</c:v>
                </c:pt>
                <c:pt idx="20">
                  <c:v>4.2889847759999942</c:v>
                </c:pt>
                <c:pt idx="21">
                  <c:v>4.0511097910000062</c:v>
                </c:pt>
                <c:pt idx="22">
                  <c:v>3.9570791719999998</c:v>
                </c:pt>
                <c:pt idx="23">
                  <c:v>3.9068546299999971</c:v>
                </c:pt>
                <c:pt idx="24">
                  <c:v>3.7784199709999999</c:v>
                </c:pt>
                <c:pt idx="25">
                  <c:v>3.7412130830000003</c:v>
                </c:pt>
                <c:pt idx="26">
                  <c:v>3.6219222550000012</c:v>
                </c:pt>
                <c:pt idx="27">
                  <c:v>3.5303680899999987</c:v>
                </c:pt>
                <c:pt idx="28">
                  <c:v>3.4295048710000002</c:v>
                </c:pt>
                <c:pt idx="29">
                  <c:v>3.3095691199999977</c:v>
                </c:pt>
                <c:pt idx="30">
                  <c:v>3.1594750879999998</c:v>
                </c:pt>
                <c:pt idx="31">
                  <c:v>3.0991349220000002</c:v>
                </c:pt>
                <c:pt idx="32">
                  <c:v>3.0473504070000001</c:v>
                </c:pt>
                <c:pt idx="33">
                  <c:v>2.9486510749999999</c:v>
                </c:pt>
                <c:pt idx="34">
                  <c:v>2.873672247</c:v>
                </c:pt>
                <c:pt idx="35">
                  <c:v>2.8001585009999999</c:v>
                </c:pt>
                <c:pt idx="36">
                  <c:v>2.7273330690000033</c:v>
                </c:pt>
                <c:pt idx="37">
                  <c:v>2.6602108480000037</c:v>
                </c:pt>
                <c:pt idx="38">
                  <c:v>2.5960261819999997</c:v>
                </c:pt>
                <c:pt idx="39">
                  <c:v>2.5097656249999987</c:v>
                </c:pt>
                <c:pt idx="40">
                  <c:v>2.4494202139999999</c:v>
                </c:pt>
                <c:pt idx="41">
                  <c:v>2.3973565099999998</c:v>
                </c:pt>
                <c:pt idx="42">
                  <c:v>2.3642432690000001</c:v>
                </c:pt>
                <c:pt idx="43">
                  <c:v>2.3054749969999997</c:v>
                </c:pt>
                <c:pt idx="44">
                  <c:v>2.2690529819999998</c:v>
                </c:pt>
                <c:pt idx="45">
                  <c:v>2.2268867490000002</c:v>
                </c:pt>
              </c:numCache>
            </c:numRef>
          </c:val>
        </c:ser>
        <c:ser>
          <c:idx val="6"/>
          <c:order val="6"/>
          <c:tx>
            <c:strRef>
              <c:f>Sheet1!$H$1</c:f>
              <c:strCache>
                <c:ptCount val="1"/>
                <c:pt idx="0">
                  <c:v>Shale Gas</c:v>
                </c:pt>
              </c:strCache>
            </c:strRef>
          </c:tx>
          <c:spPr>
            <a:solidFill>
              <a:schemeClr val="accent2">
                <a:lumMod val="60000"/>
                <a:lumOff val="40000"/>
              </a:schemeClr>
            </a:solidFill>
            <a:ln w="25400">
              <a:noFill/>
            </a:ln>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Sheet1!$H$2:$H$47</c:f>
              <c:numCache>
                <c:formatCode>#,##0.0_);[Red]\(#,##0.0\);\-_)</c:formatCode>
                <c:ptCount val="46"/>
                <c:pt idx="0">
                  <c:v>0.200039729</c:v>
                </c:pt>
                <c:pt idx="1">
                  <c:v>0.22023074300000001</c:v>
                </c:pt>
                <c:pt idx="2">
                  <c:v>0.22031067299999987</c:v>
                </c:pt>
                <c:pt idx="3">
                  <c:v>0.22713133699999999</c:v>
                </c:pt>
                <c:pt idx="4">
                  <c:v>0.24261674300000016</c:v>
                </c:pt>
                <c:pt idx="5">
                  <c:v>0.25199550399999998</c:v>
                </c:pt>
                <c:pt idx="6">
                  <c:v>0.20136398100000016</c:v>
                </c:pt>
                <c:pt idx="7">
                  <c:v>0.2993794080000004</c:v>
                </c:pt>
                <c:pt idx="8">
                  <c:v>0.29104992700000032</c:v>
                </c:pt>
                <c:pt idx="9">
                  <c:v>0.32315939700000046</c:v>
                </c:pt>
                <c:pt idx="10">
                  <c:v>0.39273566000000032</c:v>
                </c:pt>
                <c:pt idx="11">
                  <c:v>0.41938558200000048</c:v>
                </c:pt>
                <c:pt idx="12">
                  <c:v>0.44399541599999998</c:v>
                </c:pt>
                <c:pt idx="13">
                  <c:v>0.52102643300000062</c:v>
                </c:pt>
                <c:pt idx="14">
                  <c:v>0.59800809600000004</c:v>
                </c:pt>
                <c:pt idx="15">
                  <c:v>0.73905789900000063</c:v>
                </c:pt>
                <c:pt idx="16">
                  <c:v>0.99749296899999906</c:v>
                </c:pt>
                <c:pt idx="17">
                  <c:v>1.5742431880000001</c:v>
                </c:pt>
                <c:pt idx="18">
                  <c:v>2.2312555309999977</c:v>
                </c:pt>
                <c:pt idx="19">
                  <c:v>3.2845871450000033</c:v>
                </c:pt>
                <c:pt idx="20">
                  <c:v>4.8663821220000001</c:v>
                </c:pt>
                <c:pt idx="21">
                  <c:v>5.1135468479999888</c:v>
                </c:pt>
                <c:pt idx="22">
                  <c:v>5.5831699370000001</c:v>
                </c:pt>
                <c:pt idx="23">
                  <c:v>6.2375760079999942</c:v>
                </c:pt>
                <c:pt idx="24">
                  <c:v>6.7080368999999944</c:v>
                </c:pt>
                <c:pt idx="25">
                  <c:v>7.0661096569999939</c:v>
                </c:pt>
                <c:pt idx="26">
                  <c:v>7.2602472310000001</c:v>
                </c:pt>
                <c:pt idx="27">
                  <c:v>7.432397366</c:v>
                </c:pt>
                <c:pt idx="28">
                  <c:v>7.5968003269999951</c:v>
                </c:pt>
                <c:pt idx="29">
                  <c:v>7.735131741</c:v>
                </c:pt>
                <c:pt idx="30">
                  <c:v>7.9409098629999955</c:v>
                </c:pt>
                <c:pt idx="31">
                  <c:v>8.1864337920000008</c:v>
                </c:pt>
                <c:pt idx="32">
                  <c:v>8.4690122600000048</c:v>
                </c:pt>
                <c:pt idx="33">
                  <c:v>8.7731971740000017</c:v>
                </c:pt>
                <c:pt idx="34">
                  <c:v>9.0603055950000027</c:v>
                </c:pt>
                <c:pt idx="35">
                  <c:v>9.3877487180000028</c:v>
                </c:pt>
                <c:pt idx="36">
                  <c:v>9.6677293780000007</c:v>
                </c:pt>
                <c:pt idx="37">
                  <c:v>9.9629678730000109</c:v>
                </c:pt>
                <c:pt idx="38">
                  <c:v>10.22629738</c:v>
                </c:pt>
                <c:pt idx="39">
                  <c:v>10.370074270000011</c:v>
                </c:pt>
                <c:pt idx="40">
                  <c:v>10.575935360000004</c:v>
                </c:pt>
                <c:pt idx="41">
                  <c:v>10.80766773</c:v>
                </c:pt>
                <c:pt idx="42">
                  <c:v>11.062706950000019</c:v>
                </c:pt>
                <c:pt idx="43">
                  <c:v>11.30150414</c:v>
                </c:pt>
                <c:pt idx="44">
                  <c:v>11.60118961</c:v>
                </c:pt>
                <c:pt idx="45">
                  <c:v>12.00094414</c:v>
                </c:pt>
              </c:numCache>
            </c:numRef>
          </c:val>
        </c:ser>
        <c:ser>
          <c:idx val="7"/>
          <c:order val="7"/>
          <c:tx>
            <c:strRef>
              <c:f>Sheet1!$I$1</c:f>
              <c:strCache>
                <c:ptCount val="1"/>
                <c:pt idx="0">
                  <c:v>Net Imports</c:v>
                </c:pt>
              </c:strCache>
            </c:strRef>
          </c:tx>
          <c:spPr>
            <a:solidFill>
              <a:schemeClr val="bg1">
                <a:lumMod val="50000"/>
              </a:schemeClr>
            </a:solidFill>
            <a:ln w="25400">
              <a:noFill/>
            </a:ln>
          </c:spPr>
          <c:cat>
            <c:numRef>
              <c:f>Sheet1!$A$2:$A$47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Sheet1!$I$2:$I$47</c:f>
              <c:numCache>
                <c:formatCode>#,##0.0_);[Red]\(#,##0.0\);\-_)</c:formatCode>
                <c:ptCount val="46"/>
                <c:pt idx="0">
                  <c:v>1.4466931819999986</c:v>
                </c:pt>
                <c:pt idx="1">
                  <c:v>1.6440670490000013</c:v>
                </c:pt>
                <c:pt idx="2">
                  <c:v>1.921221017999998</c:v>
                </c:pt>
                <c:pt idx="3">
                  <c:v>2.2099308970000027</c:v>
                </c:pt>
                <c:pt idx="4">
                  <c:v>2.4621012210000002</c:v>
                </c:pt>
                <c:pt idx="5">
                  <c:v>2.6875331400000047</c:v>
                </c:pt>
                <c:pt idx="6">
                  <c:v>2.7855608460000032</c:v>
                </c:pt>
                <c:pt idx="7">
                  <c:v>2.837166071</c:v>
                </c:pt>
                <c:pt idx="8">
                  <c:v>2.9930431839999971</c:v>
                </c:pt>
                <c:pt idx="9">
                  <c:v>3.422090292</c:v>
                </c:pt>
                <c:pt idx="10">
                  <c:v>3.5378963949999997</c:v>
                </c:pt>
                <c:pt idx="11">
                  <c:v>3.6036622520000012</c:v>
                </c:pt>
                <c:pt idx="12">
                  <c:v>3.4992277620000012</c:v>
                </c:pt>
                <c:pt idx="13">
                  <c:v>3.2638282780000032</c:v>
                </c:pt>
                <c:pt idx="14">
                  <c:v>3.4044201369999998</c:v>
                </c:pt>
                <c:pt idx="15">
                  <c:v>3.6124331949999977</c:v>
                </c:pt>
                <c:pt idx="16">
                  <c:v>3.4623219970000001</c:v>
                </c:pt>
                <c:pt idx="17">
                  <c:v>3.7870240210000032</c:v>
                </c:pt>
                <c:pt idx="18">
                  <c:v>2.9785063269999998</c:v>
                </c:pt>
                <c:pt idx="19">
                  <c:v>2.6441090110000012</c:v>
                </c:pt>
                <c:pt idx="20">
                  <c:v>2.7630636690000001</c:v>
                </c:pt>
                <c:pt idx="21">
                  <c:v>2.755776644</c:v>
                </c:pt>
                <c:pt idx="22">
                  <c:v>2.6361436839999977</c:v>
                </c:pt>
                <c:pt idx="23">
                  <c:v>2.7092199329999995</c:v>
                </c:pt>
                <c:pt idx="24">
                  <c:v>2.6761224269999997</c:v>
                </c:pt>
                <c:pt idx="25">
                  <c:v>2.7808206080000026</c:v>
                </c:pt>
                <c:pt idx="26">
                  <c:v>2.7077877520000073</c:v>
                </c:pt>
                <c:pt idx="27">
                  <c:v>2.6088504789999996</c:v>
                </c:pt>
                <c:pt idx="28">
                  <c:v>2.4514718059999998</c:v>
                </c:pt>
                <c:pt idx="29">
                  <c:v>2.3111445899999987</c:v>
                </c:pt>
                <c:pt idx="30">
                  <c:v>2.1288001539999999</c:v>
                </c:pt>
                <c:pt idx="31">
                  <c:v>1.9618302579999978</c:v>
                </c:pt>
                <c:pt idx="32">
                  <c:v>1.754009366</c:v>
                </c:pt>
                <c:pt idx="33">
                  <c:v>1.5754659179999986</c:v>
                </c:pt>
                <c:pt idx="34">
                  <c:v>1.419622778999998</c:v>
                </c:pt>
                <c:pt idx="35">
                  <c:v>1.303593277999997</c:v>
                </c:pt>
                <c:pt idx="36">
                  <c:v>1.1733884809999999</c:v>
                </c:pt>
                <c:pt idx="37">
                  <c:v>1.0858815909999986</c:v>
                </c:pt>
                <c:pt idx="38">
                  <c:v>1.006232977</c:v>
                </c:pt>
                <c:pt idx="39">
                  <c:v>0.97193461700000094</c:v>
                </c:pt>
                <c:pt idx="40">
                  <c:v>0.96696466199999997</c:v>
                </c:pt>
                <c:pt idx="41">
                  <c:v>0.89569997800000078</c:v>
                </c:pt>
                <c:pt idx="42">
                  <c:v>0.81541776699999957</c:v>
                </c:pt>
                <c:pt idx="43">
                  <c:v>0.67567384200000147</c:v>
                </c:pt>
                <c:pt idx="44">
                  <c:v>0.52155983400000061</c:v>
                </c:pt>
                <c:pt idx="45">
                  <c:v>0.31732007900000087</c:v>
                </c:pt>
              </c:numCache>
            </c:numRef>
          </c:val>
        </c:ser>
        <c:axId val="102356864"/>
        <c:axId val="102358400"/>
      </c:areaChart>
      <c:catAx>
        <c:axId val="102356864"/>
        <c:scaling>
          <c:orientation val="minMax"/>
        </c:scaling>
        <c:axPos val="b"/>
        <c:numFmt formatCode="General" sourceLinked="1"/>
        <c:tickLblPos val="nextTo"/>
        <c:txPr>
          <a:bodyPr rot="-5400000" vert="horz"/>
          <a:lstStyle/>
          <a:p>
            <a:pPr>
              <a:defRPr lang="en-US"/>
            </a:pPr>
            <a:endParaRPr lang="en-US"/>
          </a:p>
        </c:txPr>
        <c:crossAx val="102358400"/>
        <c:crosses val="autoZero"/>
        <c:auto val="1"/>
        <c:lblAlgn val="ctr"/>
        <c:lblOffset val="100"/>
      </c:catAx>
      <c:valAx>
        <c:axId val="102358400"/>
        <c:scaling>
          <c:orientation val="minMax"/>
        </c:scaling>
        <c:axPos val="l"/>
        <c:title>
          <c:tx>
            <c:rich>
              <a:bodyPr rot="0" vert="horz"/>
              <a:lstStyle/>
              <a:p>
                <a:pPr>
                  <a:defRPr lang="en-US"/>
                </a:pPr>
                <a:r>
                  <a:rPr lang="en-US" dirty="0" smtClean="0"/>
                  <a:t>TCF</a:t>
                </a:r>
                <a:endParaRPr lang="en-US" dirty="0"/>
              </a:p>
            </c:rich>
          </c:tx>
          <c:layout>
            <c:manualLayout>
              <c:xMode val="edge"/>
              <c:yMode val="edge"/>
              <c:x val="7.4732750974939111E-3"/>
              <c:y val="9.4096210629921212E-2"/>
            </c:manualLayout>
          </c:layout>
        </c:title>
        <c:numFmt formatCode="#,##0_);[Red]\(#,##0\);\-_)" sourceLinked="0"/>
        <c:tickLblPos val="nextTo"/>
        <c:txPr>
          <a:bodyPr/>
          <a:lstStyle/>
          <a:p>
            <a:pPr>
              <a:defRPr lang="en-US"/>
            </a:pPr>
            <a:endParaRPr lang="en-US"/>
          </a:p>
        </c:txPr>
        <c:crossAx val="102356864"/>
        <c:crosses val="autoZero"/>
        <c:crossBetween val="midCat"/>
      </c:valAx>
    </c:plotArea>
    <c:legend>
      <c:legendPos val="b"/>
      <c:layout>
        <c:manualLayout>
          <c:xMode val="edge"/>
          <c:yMode val="edge"/>
          <c:x val="3.7086510161771107E-2"/>
          <c:y val="0.87802908904660315"/>
          <c:w val="0.94974134229906693"/>
          <c:h val="0.104962913725217"/>
        </c:manualLayout>
      </c:layout>
      <c:txPr>
        <a:bodyPr/>
        <a:lstStyle/>
        <a:p>
          <a:pPr>
            <a:defRPr lang="en-US"/>
          </a:pPr>
          <a:endParaRPr lang="en-US"/>
        </a:p>
      </c:txPr>
    </c:legend>
    <c:plotVisOnly val="1"/>
  </c:chart>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1200"/>
            </a:pPr>
            <a:r>
              <a:rPr lang="en-SG" sz="1200" dirty="0" smtClean="0"/>
              <a:t>North Dakota – Historical </a:t>
            </a:r>
            <a:r>
              <a:rPr lang="en-SG" sz="1200" baseline="0" dirty="0" smtClean="0"/>
              <a:t>Oil Production (KBOPD)</a:t>
            </a:r>
            <a:endParaRPr lang="en-SG" sz="1200" dirty="0"/>
          </a:p>
        </c:rich>
      </c:tx>
      <c:layout>
        <c:manualLayout>
          <c:xMode val="edge"/>
          <c:yMode val="edge"/>
          <c:x val="0.1672201352627487"/>
          <c:y val="3.0408498672561336E-2"/>
        </c:manualLayout>
      </c:layout>
    </c:title>
    <c:plotArea>
      <c:layout>
        <c:manualLayout>
          <c:layoutTarget val="inner"/>
          <c:xMode val="edge"/>
          <c:yMode val="edge"/>
          <c:x val="6.0406482613043239E-2"/>
          <c:y val="0.16814705773432634"/>
          <c:w val="0.87535703918202645"/>
          <c:h val="0.59373449246380272"/>
        </c:manualLayout>
      </c:layout>
      <c:barChart>
        <c:barDir val="col"/>
        <c:grouping val="stacked"/>
        <c:ser>
          <c:idx val="0"/>
          <c:order val="0"/>
          <c:tx>
            <c:strRef>
              <c:f>Sheet1!$B$1</c:f>
              <c:strCache>
                <c:ptCount val="1"/>
                <c:pt idx="0">
                  <c:v>OIL</c:v>
                </c:pt>
              </c:strCache>
            </c:strRef>
          </c:tx>
          <c:spPr>
            <a:solidFill>
              <a:srgbClr val="000066">
                <a:alpha val="90000"/>
              </a:srgbClr>
            </a:solidFill>
          </c:spPr>
          <c:cat>
            <c:strRef>
              <c:f>Sheet1!$A$2:$A$64</c:f>
              <c:strCache>
                <c:ptCount val="63"/>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2011E</c:v>
                </c:pt>
                <c:pt idx="61">
                  <c:v>2012E</c:v>
                </c:pt>
                <c:pt idx="62">
                  <c:v>2013E</c:v>
                </c:pt>
              </c:strCache>
            </c:strRef>
          </c:cat>
          <c:val>
            <c:numRef>
              <c:f>Sheet1!$B$2:$B$64</c:f>
              <c:numCache>
                <c:formatCode>#,##0_);[Red]\(#,##0\);\-_)</c:formatCode>
                <c:ptCount val="63"/>
                <c:pt idx="0">
                  <c:v>7.1769863013698684E-2</c:v>
                </c:pt>
                <c:pt idx="1">
                  <c:v>4.3933013698630141</c:v>
                </c:pt>
                <c:pt idx="2">
                  <c:v>14.454331506849345</c:v>
                </c:pt>
                <c:pt idx="3">
                  <c:v>16.506704109589027</c:v>
                </c:pt>
                <c:pt idx="4">
                  <c:v>30.640019178082188</c:v>
                </c:pt>
                <c:pt idx="5">
                  <c:v>34.946794520547947</c:v>
                </c:pt>
                <c:pt idx="6">
                  <c:v>36.193515068493163</c:v>
                </c:pt>
                <c:pt idx="7">
                  <c:v>39.101534246575518</c:v>
                </c:pt>
                <c:pt idx="8">
                  <c:v>48.957320547945194</c:v>
                </c:pt>
                <c:pt idx="9">
                  <c:v>60.256446575342189</c:v>
                </c:pt>
                <c:pt idx="10">
                  <c:v>64.868441095890418</c:v>
                </c:pt>
                <c:pt idx="11">
                  <c:v>68.975378082191327</c:v>
                </c:pt>
                <c:pt idx="12">
                  <c:v>68.56674520547945</c:v>
                </c:pt>
                <c:pt idx="13">
                  <c:v>70.480627397260292</c:v>
                </c:pt>
                <c:pt idx="14">
                  <c:v>72.176183561643839</c:v>
                </c:pt>
                <c:pt idx="15">
                  <c:v>74.313501369863033</c:v>
                </c:pt>
                <c:pt idx="16">
                  <c:v>69.351912328767128</c:v>
                </c:pt>
                <c:pt idx="17">
                  <c:v>68.599323287671226</c:v>
                </c:pt>
                <c:pt idx="18">
                  <c:v>62.209254794520561</c:v>
                </c:pt>
                <c:pt idx="19">
                  <c:v>60.291232876712328</c:v>
                </c:pt>
                <c:pt idx="20">
                  <c:v>59.325786301369867</c:v>
                </c:pt>
                <c:pt idx="21">
                  <c:v>56.504542465753254</c:v>
                </c:pt>
                <c:pt idx="22">
                  <c:v>55.435101369863006</c:v>
                </c:pt>
                <c:pt idx="23">
                  <c:v>53.859438356164375</c:v>
                </c:pt>
                <c:pt idx="24">
                  <c:v>56.034904109589043</c:v>
                </c:pt>
                <c:pt idx="25">
                  <c:v>59.522953424657537</c:v>
                </c:pt>
                <c:pt idx="26">
                  <c:v>63.761106849315112</c:v>
                </c:pt>
                <c:pt idx="27">
                  <c:v>67.977336986301353</c:v>
                </c:pt>
                <c:pt idx="28">
                  <c:v>84.728528767123279</c:v>
                </c:pt>
                <c:pt idx="29">
                  <c:v>110.81246575342431</c:v>
                </c:pt>
                <c:pt idx="30">
                  <c:v>125.77353972602741</c:v>
                </c:pt>
                <c:pt idx="31">
                  <c:v>130.24361917808167</c:v>
                </c:pt>
                <c:pt idx="32">
                  <c:v>138.96896712328768</c:v>
                </c:pt>
                <c:pt idx="33">
                  <c:v>144.26957808219152</c:v>
                </c:pt>
                <c:pt idx="34">
                  <c:v>139.57647123287632</c:v>
                </c:pt>
                <c:pt idx="35">
                  <c:v>125.0872904109589</c:v>
                </c:pt>
                <c:pt idx="36">
                  <c:v>113.32337534246531</c:v>
                </c:pt>
                <c:pt idx="37">
                  <c:v>107.84637534246542</c:v>
                </c:pt>
                <c:pt idx="38">
                  <c:v>100.67517534246528</c:v>
                </c:pt>
                <c:pt idx="39">
                  <c:v>100.61217260273936</c:v>
                </c:pt>
                <c:pt idx="40">
                  <c:v>98.354068493150649</c:v>
                </c:pt>
                <c:pt idx="41">
                  <c:v>90.1444410958904</c:v>
                </c:pt>
                <c:pt idx="42">
                  <c:v>84.726189041095893</c:v>
                </c:pt>
                <c:pt idx="43">
                  <c:v>75.872216438356148</c:v>
                </c:pt>
                <c:pt idx="44">
                  <c:v>80.370120547945206</c:v>
                </c:pt>
                <c:pt idx="45">
                  <c:v>88.492887671232893</c:v>
                </c:pt>
                <c:pt idx="46">
                  <c:v>98.183824657534188</c:v>
                </c:pt>
                <c:pt idx="47">
                  <c:v>97.435682191780629</c:v>
                </c:pt>
                <c:pt idx="48">
                  <c:v>90.078295890410757</c:v>
                </c:pt>
                <c:pt idx="49">
                  <c:v>89.624706849315075</c:v>
                </c:pt>
                <c:pt idx="50">
                  <c:v>86.831715068493153</c:v>
                </c:pt>
                <c:pt idx="51">
                  <c:v>84.392030136985824</c:v>
                </c:pt>
                <c:pt idx="52">
                  <c:v>80.577953424657537</c:v>
                </c:pt>
                <c:pt idx="53">
                  <c:v>85.348619178082203</c:v>
                </c:pt>
                <c:pt idx="54">
                  <c:v>97.740515068493167</c:v>
                </c:pt>
                <c:pt idx="55">
                  <c:v>109.44068219178081</c:v>
                </c:pt>
                <c:pt idx="56">
                  <c:v>123.61976164383562</c:v>
                </c:pt>
                <c:pt idx="57">
                  <c:v>171.94744931506909</c:v>
                </c:pt>
                <c:pt idx="58">
                  <c:v>218.43196164383562</c:v>
                </c:pt>
                <c:pt idx="59">
                  <c:v>309.66986301369963</c:v>
                </c:pt>
                <c:pt idx="60">
                  <c:v>352.5</c:v>
                </c:pt>
                <c:pt idx="61">
                  <c:v>397.5</c:v>
                </c:pt>
                <c:pt idx="62">
                  <c:v>415</c:v>
                </c:pt>
              </c:numCache>
            </c:numRef>
          </c:val>
        </c:ser>
        <c:gapWidth val="50"/>
        <c:overlap val="100"/>
        <c:axId val="102744832"/>
        <c:axId val="102746368"/>
      </c:barChart>
      <c:catAx>
        <c:axId val="102744832"/>
        <c:scaling>
          <c:orientation val="minMax"/>
        </c:scaling>
        <c:axPos val="b"/>
        <c:numFmt formatCode="General" sourceLinked="1"/>
        <c:tickLblPos val="nextTo"/>
        <c:txPr>
          <a:bodyPr rot="-5400000" vert="horz"/>
          <a:lstStyle/>
          <a:p>
            <a:pPr>
              <a:defRPr lang="en-US" sz="1000" b="0"/>
            </a:pPr>
            <a:endParaRPr lang="en-US"/>
          </a:p>
        </c:txPr>
        <c:crossAx val="102746368"/>
        <c:crosses val="autoZero"/>
        <c:auto val="1"/>
        <c:lblAlgn val="ctr"/>
        <c:lblOffset val="100"/>
        <c:tickLblSkip val="2"/>
      </c:catAx>
      <c:valAx>
        <c:axId val="102746368"/>
        <c:scaling>
          <c:orientation val="minMax"/>
        </c:scaling>
        <c:axPos val="l"/>
        <c:numFmt formatCode="#,##0_);[Red]\(#,##0\);\-_)" sourceLinked="0"/>
        <c:tickLblPos val="nextTo"/>
        <c:txPr>
          <a:bodyPr/>
          <a:lstStyle/>
          <a:p>
            <a:pPr>
              <a:defRPr lang="en-US" sz="1000"/>
            </a:pPr>
            <a:endParaRPr lang="en-US"/>
          </a:p>
        </c:txPr>
        <c:crossAx val="102744832"/>
        <c:crosses val="autoZero"/>
        <c:crossBetween val="between"/>
      </c:valAx>
    </c:plotArea>
    <c:plotVisOnly val="1"/>
    <c:dispBlanksAs val="gap"/>
  </c:chart>
  <c:spPr>
    <a:solidFill>
      <a:schemeClr val="bg1"/>
    </a:solidFill>
  </c:spPr>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1200"/>
            </a:pPr>
            <a:r>
              <a:rPr lang="en-SG" sz="1200" dirty="0" smtClean="0"/>
              <a:t>Marcellus Gas Production – Pennsylvania</a:t>
            </a:r>
            <a:r>
              <a:rPr lang="en-SG" sz="1200" baseline="0" dirty="0" smtClean="0"/>
              <a:t> &amp; </a:t>
            </a:r>
            <a:r>
              <a:rPr lang="en-SG" sz="1200" dirty="0" smtClean="0"/>
              <a:t>West Virginia</a:t>
            </a:r>
            <a:endParaRPr lang="en-SG" sz="1200" dirty="0"/>
          </a:p>
        </c:rich>
      </c:tx>
      <c:layout>
        <c:manualLayout>
          <c:xMode val="edge"/>
          <c:yMode val="edge"/>
          <c:x val="0.14241820353294155"/>
          <c:y val="3.6490198407073661E-2"/>
        </c:manualLayout>
      </c:layout>
    </c:title>
    <c:plotArea>
      <c:layout>
        <c:manualLayout>
          <c:layoutTarget val="inner"/>
          <c:xMode val="edge"/>
          <c:yMode val="edge"/>
          <c:x val="6.0406482613043273E-2"/>
          <c:y val="0.27761762103061388"/>
          <c:w val="0.87535703918202645"/>
          <c:h val="0.4842637216554489"/>
        </c:manualLayout>
      </c:layout>
      <c:barChart>
        <c:barDir val="col"/>
        <c:grouping val="stacked"/>
        <c:ser>
          <c:idx val="0"/>
          <c:order val="0"/>
          <c:tx>
            <c:strRef>
              <c:f>Sheet1!$B$1</c:f>
              <c:strCache>
                <c:ptCount val="1"/>
                <c:pt idx="0">
                  <c:v>Pennsylvania</c:v>
                </c:pt>
              </c:strCache>
            </c:strRef>
          </c:tx>
          <c:spPr>
            <a:solidFill>
              <a:srgbClr val="000066"/>
            </a:solidFill>
          </c:spPr>
          <c:cat>
            <c:numRef>
              <c:f>Sheet1!$A$2:$A$4</c:f>
              <c:numCache>
                <c:formatCode>General</c:formatCode>
                <c:ptCount val="3"/>
                <c:pt idx="0">
                  <c:v>2007</c:v>
                </c:pt>
                <c:pt idx="1">
                  <c:v>2008</c:v>
                </c:pt>
                <c:pt idx="2">
                  <c:v>2009</c:v>
                </c:pt>
              </c:numCache>
            </c:numRef>
          </c:cat>
          <c:val>
            <c:numRef>
              <c:f>Sheet1!$B$2:$B$4</c:f>
              <c:numCache>
                <c:formatCode>General</c:formatCode>
                <c:ptCount val="3"/>
                <c:pt idx="0">
                  <c:v>21.8</c:v>
                </c:pt>
                <c:pt idx="1">
                  <c:v>82.1</c:v>
                </c:pt>
                <c:pt idx="2">
                  <c:v>327.7</c:v>
                </c:pt>
              </c:numCache>
            </c:numRef>
          </c:val>
        </c:ser>
        <c:ser>
          <c:idx val="1"/>
          <c:order val="1"/>
          <c:tx>
            <c:strRef>
              <c:f>Sheet1!$C$1</c:f>
              <c:strCache>
                <c:ptCount val="1"/>
                <c:pt idx="0">
                  <c:v>West Virginia</c:v>
                </c:pt>
              </c:strCache>
            </c:strRef>
          </c:tx>
          <c:spPr>
            <a:solidFill>
              <a:srgbClr val="FFC000"/>
            </a:solidFill>
          </c:spPr>
          <c:cat>
            <c:numRef>
              <c:f>Sheet1!$A$2:$A$4</c:f>
              <c:numCache>
                <c:formatCode>General</c:formatCode>
                <c:ptCount val="3"/>
                <c:pt idx="0">
                  <c:v>2007</c:v>
                </c:pt>
                <c:pt idx="1">
                  <c:v>2008</c:v>
                </c:pt>
                <c:pt idx="2">
                  <c:v>2009</c:v>
                </c:pt>
              </c:numCache>
            </c:numRef>
          </c:cat>
          <c:val>
            <c:numRef>
              <c:f>Sheet1!$C$2:$C$4</c:f>
              <c:numCache>
                <c:formatCode>#,##0_);[Red]\(#,##0\);\-_)</c:formatCode>
                <c:ptCount val="3"/>
                <c:pt idx="0">
                  <c:v>21.7</c:v>
                </c:pt>
                <c:pt idx="1">
                  <c:v>67.2</c:v>
                </c:pt>
                <c:pt idx="2">
                  <c:v>185.4</c:v>
                </c:pt>
              </c:numCache>
            </c:numRef>
          </c:val>
        </c:ser>
        <c:gapWidth val="50"/>
        <c:overlap val="100"/>
        <c:axId val="95833088"/>
        <c:axId val="95851264"/>
      </c:barChart>
      <c:catAx>
        <c:axId val="95833088"/>
        <c:scaling>
          <c:orientation val="minMax"/>
        </c:scaling>
        <c:axPos val="b"/>
        <c:numFmt formatCode="General" sourceLinked="1"/>
        <c:tickLblPos val="nextTo"/>
        <c:txPr>
          <a:bodyPr rot="-5400000" vert="horz"/>
          <a:lstStyle/>
          <a:p>
            <a:pPr>
              <a:defRPr lang="en-US" sz="1000" b="0"/>
            </a:pPr>
            <a:endParaRPr lang="en-US"/>
          </a:p>
        </c:txPr>
        <c:crossAx val="95851264"/>
        <c:crosses val="autoZero"/>
        <c:auto val="1"/>
        <c:lblAlgn val="ctr"/>
        <c:lblOffset val="100"/>
      </c:catAx>
      <c:valAx>
        <c:axId val="95851264"/>
        <c:scaling>
          <c:orientation val="minMax"/>
        </c:scaling>
        <c:axPos val="l"/>
        <c:title>
          <c:tx>
            <c:rich>
              <a:bodyPr rot="0" vert="horz"/>
              <a:lstStyle/>
              <a:p>
                <a:pPr>
                  <a:defRPr lang="en-US" sz="1000"/>
                </a:pPr>
                <a:r>
                  <a:rPr lang="en-US" sz="1000" dirty="0" smtClean="0"/>
                  <a:t>MMCFPD</a:t>
                </a:r>
                <a:endParaRPr lang="en-US" sz="1000" dirty="0"/>
              </a:p>
            </c:rich>
          </c:tx>
          <c:layout>
            <c:manualLayout>
              <c:xMode val="edge"/>
              <c:yMode val="edge"/>
              <c:x val="0"/>
              <c:y val="0.1437483957721179"/>
            </c:manualLayout>
          </c:layout>
        </c:title>
        <c:numFmt formatCode="#,##0_);[Red]\(#,##0\);\-_)" sourceLinked="0"/>
        <c:tickLblPos val="nextTo"/>
        <c:txPr>
          <a:bodyPr/>
          <a:lstStyle/>
          <a:p>
            <a:pPr>
              <a:defRPr lang="en-US" sz="1000"/>
            </a:pPr>
            <a:endParaRPr lang="en-US"/>
          </a:p>
        </c:txPr>
        <c:crossAx val="95833088"/>
        <c:crosses val="autoZero"/>
        <c:crossBetween val="between"/>
      </c:valAx>
    </c:plotArea>
    <c:legend>
      <c:legendPos val="l"/>
      <c:layout>
        <c:manualLayout>
          <c:xMode val="edge"/>
          <c:yMode val="edge"/>
          <c:x val="0.12400965864903912"/>
          <c:y val="0.2465233747974368"/>
          <c:w val="0.19612686264026216"/>
          <c:h val="0.21994969907558201"/>
        </c:manualLayout>
      </c:layout>
      <c:txPr>
        <a:bodyPr/>
        <a:lstStyle/>
        <a:p>
          <a:pPr>
            <a:defRPr lang="en-US" sz="1000"/>
          </a:pPr>
          <a:endParaRPr lang="en-US"/>
        </a:p>
      </c:txPr>
    </c:legend>
    <c:plotVisOnly val="1"/>
    <c:dispBlanksAs val="gap"/>
  </c:chart>
  <c:spPr>
    <a:solidFill>
      <a:schemeClr val="bg1"/>
    </a:solidFill>
  </c:spPr>
  <c:txPr>
    <a:bodyPr/>
    <a:lstStyle/>
    <a:p>
      <a:pPr>
        <a:defRPr sz="12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9462922658914983E-2"/>
          <c:y val="7.9301087811964446E-2"/>
          <c:w val="0.86431214609083351"/>
          <c:h val="0.78225465007849793"/>
        </c:manualLayout>
      </c:layout>
      <c:areaChart>
        <c:grouping val="stacked"/>
        <c:ser>
          <c:idx val="0"/>
          <c:order val="0"/>
          <c:tx>
            <c:strRef>
              <c:f>Sheet1!$B$1</c:f>
              <c:strCache>
                <c:ptCount val="1"/>
                <c:pt idx="0">
                  <c:v>Current</c:v>
                </c:pt>
              </c:strCache>
            </c:strRef>
          </c:tx>
          <c:spPr>
            <a:solidFill>
              <a:schemeClr val="accent3">
                <a:lumMod val="75000"/>
              </a:schemeClr>
            </a:solidFill>
          </c:spP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Sheet1!$B$2:$B$66</c:f>
              <c:numCache>
                <c:formatCode>#,##0</c:formatCode>
                <c:ptCount val="65"/>
                <c:pt idx="0">
                  <c:v>617000</c:v>
                </c:pt>
                <c:pt idx="1">
                  <c:v>621000</c:v>
                </c:pt>
                <c:pt idx="2">
                  <c:v>643000</c:v>
                </c:pt>
                <c:pt idx="3">
                  <c:v>628000</c:v>
                </c:pt>
                <c:pt idx="4">
                  <c:v>609000</c:v>
                </c:pt>
                <c:pt idx="5">
                  <c:v>625000</c:v>
                </c:pt>
                <c:pt idx="6">
                  <c:v>606000</c:v>
                </c:pt>
                <c:pt idx="7">
                  <c:v>582000</c:v>
                </c:pt>
                <c:pt idx="8">
                  <c:v>551000</c:v>
                </c:pt>
                <c:pt idx="9">
                  <c:v>520000</c:v>
                </c:pt>
                <c:pt idx="10">
                  <c:v>494000</c:v>
                </c:pt>
                <c:pt idx="11">
                  <c:v>469300</c:v>
                </c:pt>
                <c:pt idx="12">
                  <c:v>445835</c:v>
                </c:pt>
                <c:pt idx="13">
                  <c:v>423543</c:v>
                </c:pt>
                <c:pt idx="14">
                  <c:v>402366</c:v>
                </c:pt>
                <c:pt idx="15">
                  <c:v>382248</c:v>
                </c:pt>
                <c:pt idx="16">
                  <c:v>363135</c:v>
                </c:pt>
                <c:pt idx="17">
                  <c:v>344979</c:v>
                </c:pt>
                <c:pt idx="18">
                  <c:v>327730</c:v>
                </c:pt>
                <c:pt idx="19">
                  <c:v>311343</c:v>
                </c:pt>
                <c:pt idx="20">
                  <c:v>295776</c:v>
                </c:pt>
                <c:pt idx="21">
                  <c:v>280987</c:v>
                </c:pt>
                <c:pt idx="22">
                  <c:v>266938</c:v>
                </c:pt>
                <c:pt idx="23">
                  <c:v>253591</c:v>
                </c:pt>
                <c:pt idx="24">
                  <c:v>240911</c:v>
                </c:pt>
                <c:pt idx="25">
                  <c:v>228866</c:v>
                </c:pt>
                <c:pt idx="26">
                  <c:v>217423</c:v>
                </c:pt>
                <c:pt idx="27">
                  <c:v>206551</c:v>
                </c:pt>
                <c:pt idx="28">
                  <c:v>196224</c:v>
                </c:pt>
                <c:pt idx="29">
                  <c:v>186413</c:v>
                </c:pt>
                <c:pt idx="30">
                  <c:v>177092</c:v>
                </c:pt>
                <c:pt idx="31">
                  <c:v>168237</c:v>
                </c:pt>
                <c:pt idx="32">
                  <c:v>159826</c:v>
                </c:pt>
                <c:pt idx="33">
                  <c:v>151834</c:v>
                </c:pt>
                <c:pt idx="34">
                  <c:v>144243</c:v>
                </c:pt>
                <c:pt idx="35">
                  <c:v>137030</c:v>
                </c:pt>
                <c:pt idx="36">
                  <c:v>130179</c:v>
                </c:pt>
                <c:pt idx="37">
                  <c:v>123670</c:v>
                </c:pt>
                <c:pt idx="38">
                  <c:v>117486</c:v>
                </c:pt>
                <c:pt idx="39">
                  <c:v>111612</c:v>
                </c:pt>
                <c:pt idx="40">
                  <c:v>106032</c:v>
                </c:pt>
                <c:pt idx="41">
                  <c:v>100730</c:v>
                </c:pt>
                <c:pt idx="42">
                  <c:v>95693</c:v>
                </c:pt>
                <c:pt idx="43">
                  <c:v>90909</c:v>
                </c:pt>
                <c:pt idx="44">
                  <c:v>86363</c:v>
                </c:pt>
                <c:pt idx="45">
                  <c:v>82045</c:v>
                </c:pt>
                <c:pt idx="46">
                  <c:v>77943</c:v>
                </c:pt>
                <c:pt idx="47">
                  <c:v>74046</c:v>
                </c:pt>
                <c:pt idx="48">
                  <c:v>70343</c:v>
                </c:pt>
                <c:pt idx="49">
                  <c:v>66826</c:v>
                </c:pt>
                <c:pt idx="50">
                  <c:v>63485</c:v>
                </c:pt>
                <c:pt idx="51">
                  <c:v>60311</c:v>
                </c:pt>
                <c:pt idx="52">
                  <c:v>57295</c:v>
                </c:pt>
                <c:pt idx="53">
                  <c:v>54430</c:v>
                </c:pt>
                <c:pt idx="54">
                  <c:v>51709</c:v>
                </c:pt>
                <c:pt idx="55">
                  <c:v>49123</c:v>
                </c:pt>
                <c:pt idx="56">
                  <c:v>46667</c:v>
                </c:pt>
                <c:pt idx="57">
                  <c:v>44334</c:v>
                </c:pt>
                <c:pt idx="58">
                  <c:v>42117</c:v>
                </c:pt>
                <c:pt idx="59">
                  <c:v>40011</c:v>
                </c:pt>
                <c:pt idx="60">
                  <c:v>38011</c:v>
                </c:pt>
                <c:pt idx="61">
                  <c:v>36110</c:v>
                </c:pt>
                <c:pt idx="62">
                  <c:v>34305</c:v>
                </c:pt>
                <c:pt idx="63">
                  <c:v>32590</c:v>
                </c:pt>
                <c:pt idx="64">
                  <c:v>30960</c:v>
                </c:pt>
              </c:numCache>
            </c:numRef>
          </c:val>
        </c:ser>
        <c:ser>
          <c:idx val="1"/>
          <c:order val="1"/>
          <c:tx>
            <c:strRef>
              <c:f>Sheet1!$C$1</c:f>
              <c:strCache>
                <c:ptCount val="1"/>
                <c:pt idx="0">
                  <c:v>Phase 1</c:v>
                </c:pt>
              </c:strCache>
            </c:strRef>
          </c:tx>
          <c:spPr>
            <a:solidFill>
              <a:schemeClr val="accent1">
                <a:lumMod val="50000"/>
              </a:schemeClr>
            </a:solidFill>
          </c:spP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Sheet1!$C$2:$C$66</c:f>
              <c:numCache>
                <c:formatCode>General</c:formatCode>
                <c:ptCount val="65"/>
                <c:pt idx="0">
                  <c:v>0</c:v>
                </c:pt>
                <c:pt idx="1">
                  <c:v>0</c:v>
                </c:pt>
                <c:pt idx="2">
                  <c:v>0</c:v>
                </c:pt>
                <c:pt idx="3">
                  <c:v>100000</c:v>
                </c:pt>
                <c:pt idx="4">
                  <c:v>150000</c:v>
                </c:pt>
                <c:pt idx="5">
                  <c:v>175000</c:v>
                </c:pt>
                <c:pt idx="6">
                  <c:v>185000</c:v>
                </c:pt>
                <c:pt idx="7">
                  <c:v>195000</c:v>
                </c:pt>
                <c:pt idx="8">
                  <c:v>205000</c:v>
                </c:pt>
                <c:pt idx="9">
                  <c:v>215000</c:v>
                </c:pt>
                <c:pt idx="10">
                  <c:v>225000</c:v>
                </c:pt>
                <c:pt idx="11">
                  <c:v>235000</c:v>
                </c:pt>
                <c:pt idx="12">
                  <c:v>245000</c:v>
                </c:pt>
                <c:pt idx="13">
                  <c:v>255000</c:v>
                </c:pt>
                <c:pt idx="14">
                  <c:v>265000</c:v>
                </c:pt>
                <c:pt idx="15">
                  <c:v>275000</c:v>
                </c:pt>
                <c:pt idx="16">
                  <c:v>285000</c:v>
                </c:pt>
                <c:pt idx="17">
                  <c:v>295000</c:v>
                </c:pt>
                <c:pt idx="18">
                  <c:v>205000</c:v>
                </c:pt>
                <c:pt idx="19">
                  <c:v>165000</c:v>
                </c:pt>
                <c:pt idx="20">
                  <c:v>150000</c:v>
                </c:pt>
                <c:pt idx="21">
                  <c:v>150000</c:v>
                </c:pt>
                <c:pt idx="22">
                  <c:v>150000</c:v>
                </c:pt>
                <c:pt idx="23">
                  <c:v>150000</c:v>
                </c:pt>
                <c:pt idx="24">
                  <c:v>150000</c:v>
                </c:pt>
                <c:pt idx="25">
                  <c:v>150000</c:v>
                </c:pt>
                <c:pt idx="26">
                  <c:v>150000</c:v>
                </c:pt>
                <c:pt idx="27">
                  <c:v>150000</c:v>
                </c:pt>
                <c:pt idx="28">
                  <c:v>150000</c:v>
                </c:pt>
                <c:pt idx="29">
                  <c:v>150000</c:v>
                </c:pt>
                <c:pt idx="30">
                  <c:v>150000</c:v>
                </c:pt>
                <c:pt idx="31">
                  <c:v>150000</c:v>
                </c:pt>
                <c:pt idx="32">
                  <c:v>150000</c:v>
                </c:pt>
                <c:pt idx="33">
                  <c:v>150000</c:v>
                </c:pt>
                <c:pt idx="34">
                  <c:v>150000</c:v>
                </c:pt>
                <c:pt idx="35">
                  <c:v>150000</c:v>
                </c:pt>
                <c:pt idx="36">
                  <c:v>150000</c:v>
                </c:pt>
                <c:pt idx="37">
                  <c:v>150000</c:v>
                </c:pt>
                <c:pt idx="38">
                  <c:v>150000</c:v>
                </c:pt>
                <c:pt idx="39">
                  <c:v>150000</c:v>
                </c:pt>
                <c:pt idx="40">
                  <c:v>150000</c:v>
                </c:pt>
                <c:pt idx="41">
                  <c:v>150000</c:v>
                </c:pt>
                <c:pt idx="42">
                  <c:v>150000</c:v>
                </c:pt>
                <c:pt idx="43">
                  <c:v>150000</c:v>
                </c:pt>
                <c:pt idx="44">
                  <c:v>150000</c:v>
                </c:pt>
                <c:pt idx="45">
                  <c:v>150000</c:v>
                </c:pt>
                <c:pt idx="46">
                  <c:v>150000</c:v>
                </c:pt>
                <c:pt idx="47">
                  <c:v>150000</c:v>
                </c:pt>
                <c:pt idx="48">
                  <c:v>150000</c:v>
                </c:pt>
                <c:pt idx="49">
                  <c:v>150000</c:v>
                </c:pt>
                <c:pt idx="50">
                  <c:v>150000</c:v>
                </c:pt>
                <c:pt idx="51">
                  <c:v>150000</c:v>
                </c:pt>
                <c:pt idx="52">
                  <c:v>150000</c:v>
                </c:pt>
                <c:pt idx="53">
                  <c:v>150000</c:v>
                </c:pt>
                <c:pt idx="54">
                  <c:v>150000</c:v>
                </c:pt>
                <c:pt idx="55">
                  <c:v>150000</c:v>
                </c:pt>
                <c:pt idx="56">
                  <c:v>150000</c:v>
                </c:pt>
                <c:pt idx="57">
                  <c:v>150000</c:v>
                </c:pt>
                <c:pt idx="58">
                  <c:v>150000</c:v>
                </c:pt>
                <c:pt idx="59">
                  <c:v>150000</c:v>
                </c:pt>
                <c:pt idx="60">
                  <c:v>150000</c:v>
                </c:pt>
                <c:pt idx="61">
                  <c:v>150000</c:v>
                </c:pt>
                <c:pt idx="62">
                  <c:v>150000</c:v>
                </c:pt>
                <c:pt idx="63">
                  <c:v>150000</c:v>
                </c:pt>
                <c:pt idx="64">
                  <c:v>150000</c:v>
                </c:pt>
              </c:numCache>
            </c:numRef>
          </c:val>
        </c:ser>
        <c:ser>
          <c:idx val="2"/>
          <c:order val="2"/>
          <c:tx>
            <c:strRef>
              <c:f>Sheet1!$D$1</c:f>
              <c:strCache>
                <c:ptCount val="1"/>
                <c:pt idx="0">
                  <c:v>Phase 2</c:v>
                </c:pt>
              </c:strCache>
            </c:strRef>
          </c:tx>
          <c:spPr>
            <a:solidFill>
              <a:schemeClr val="accent1">
                <a:lumMod val="60000"/>
                <a:lumOff val="40000"/>
              </a:schemeClr>
            </a:solidFill>
          </c:spP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Sheet1!$D$2:$D$66</c:f>
              <c:numCache>
                <c:formatCode>General</c:formatCode>
                <c:ptCount val="65"/>
                <c:pt idx="18">
                  <c:v>100000</c:v>
                </c:pt>
                <c:pt idx="19">
                  <c:v>150000</c:v>
                </c:pt>
                <c:pt idx="20">
                  <c:v>175000</c:v>
                </c:pt>
                <c:pt idx="21">
                  <c:v>185000</c:v>
                </c:pt>
                <c:pt idx="22">
                  <c:v>195000</c:v>
                </c:pt>
                <c:pt idx="23">
                  <c:v>205000</c:v>
                </c:pt>
                <c:pt idx="24">
                  <c:v>215000</c:v>
                </c:pt>
                <c:pt idx="25">
                  <c:v>225000</c:v>
                </c:pt>
                <c:pt idx="26">
                  <c:v>235000</c:v>
                </c:pt>
                <c:pt idx="27">
                  <c:v>245000</c:v>
                </c:pt>
                <c:pt idx="28">
                  <c:v>255000</c:v>
                </c:pt>
                <c:pt idx="29">
                  <c:v>265000</c:v>
                </c:pt>
                <c:pt idx="30">
                  <c:v>275000</c:v>
                </c:pt>
                <c:pt idx="31">
                  <c:v>285000</c:v>
                </c:pt>
                <c:pt idx="32">
                  <c:v>295000</c:v>
                </c:pt>
                <c:pt idx="33">
                  <c:v>205000</c:v>
                </c:pt>
                <c:pt idx="34">
                  <c:v>165000</c:v>
                </c:pt>
                <c:pt idx="35">
                  <c:v>150000</c:v>
                </c:pt>
                <c:pt idx="36">
                  <c:v>150000</c:v>
                </c:pt>
                <c:pt idx="37">
                  <c:v>150000</c:v>
                </c:pt>
                <c:pt idx="38">
                  <c:v>150000</c:v>
                </c:pt>
                <c:pt idx="39">
                  <c:v>150000</c:v>
                </c:pt>
                <c:pt idx="40">
                  <c:v>150000</c:v>
                </c:pt>
                <c:pt idx="41">
                  <c:v>150000</c:v>
                </c:pt>
                <c:pt idx="42">
                  <c:v>150000</c:v>
                </c:pt>
                <c:pt idx="43">
                  <c:v>150000</c:v>
                </c:pt>
                <c:pt idx="44">
                  <c:v>150000</c:v>
                </c:pt>
                <c:pt idx="45">
                  <c:v>150000</c:v>
                </c:pt>
                <c:pt idx="46">
                  <c:v>150000</c:v>
                </c:pt>
                <c:pt idx="47">
                  <c:v>150000</c:v>
                </c:pt>
                <c:pt idx="48">
                  <c:v>150000</c:v>
                </c:pt>
                <c:pt idx="49">
                  <c:v>150000</c:v>
                </c:pt>
                <c:pt idx="50">
                  <c:v>150000</c:v>
                </c:pt>
                <c:pt idx="51">
                  <c:v>150000</c:v>
                </c:pt>
                <c:pt idx="52">
                  <c:v>150000</c:v>
                </c:pt>
                <c:pt idx="53">
                  <c:v>150000</c:v>
                </c:pt>
                <c:pt idx="54">
                  <c:v>150000</c:v>
                </c:pt>
                <c:pt idx="55">
                  <c:v>150000</c:v>
                </c:pt>
                <c:pt idx="56">
                  <c:v>150000</c:v>
                </c:pt>
                <c:pt idx="57">
                  <c:v>150000</c:v>
                </c:pt>
                <c:pt idx="58">
                  <c:v>150000</c:v>
                </c:pt>
                <c:pt idx="59">
                  <c:v>150000</c:v>
                </c:pt>
                <c:pt idx="60">
                  <c:v>150000</c:v>
                </c:pt>
                <c:pt idx="61">
                  <c:v>150000</c:v>
                </c:pt>
                <c:pt idx="62">
                  <c:v>150000</c:v>
                </c:pt>
                <c:pt idx="63">
                  <c:v>150000</c:v>
                </c:pt>
                <c:pt idx="64">
                  <c:v>150000</c:v>
                </c:pt>
              </c:numCache>
            </c:numRef>
          </c:val>
        </c:ser>
        <c:ser>
          <c:idx val="3"/>
          <c:order val="3"/>
          <c:tx>
            <c:strRef>
              <c:f>Sheet1!$E$1</c:f>
              <c:strCache>
                <c:ptCount val="1"/>
                <c:pt idx="0">
                  <c:v>Phase 3</c:v>
                </c:pt>
              </c:strCache>
            </c:strRef>
          </c:tx>
          <c:spPr>
            <a:solidFill>
              <a:schemeClr val="accent1">
                <a:lumMod val="20000"/>
                <a:lumOff val="80000"/>
              </a:schemeClr>
            </a:solidFill>
          </c:spP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Sheet1!$E$2:$E$66</c:f>
              <c:numCache>
                <c:formatCode>General</c:formatCode>
                <c:ptCount val="65"/>
                <c:pt idx="33">
                  <c:v>100000</c:v>
                </c:pt>
                <c:pt idx="34">
                  <c:v>150000</c:v>
                </c:pt>
                <c:pt idx="35">
                  <c:v>175000</c:v>
                </c:pt>
                <c:pt idx="36">
                  <c:v>185000</c:v>
                </c:pt>
                <c:pt idx="37">
                  <c:v>195000</c:v>
                </c:pt>
                <c:pt idx="38">
                  <c:v>205000</c:v>
                </c:pt>
                <c:pt idx="39">
                  <c:v>215000</c:v>
                </c:pt>
                <c:pt idx="40">
                  <c:v>225000</c:v>
                </c:pt>
                <c:pt idx="41">
                  <c:v>235000</c:v>
                </c:pt>
                <c:pt idx="42">
                  <c:v>245000</c:v>
                </c:pt>
                <c:pt idx="43">
                  <c:v>255000</c:v>
                </c:pt>
                <c:pt idx="44">
                  <c:v>265000</c:v>
                </c:pt>
                <c:pt idx="45">
                  <c:v>275000</c:v>
                </c:pt>
                <c:pt idx="46">
                  <c:v>285000</c:v>
                </c:pt>
                <c:pt idx="47">
                  <c:v>295000</c:v>
                </c:pt>
                <c:pt idx="48">
                  <c:v>205000</c:v>
                </c:pt>
                <c:pt idx="49">
                  <c:v>165000</c:v>
                </c:pt>
                <c:pt idx="50">
                  <c:v>150000</c:v>
                </c:pt>
                <c:pt idx="51">
                  <c:v>150000</c:v>
                </c:pt>
                <c:pt idx="52">
                  <c:v>150000</c:v>
                </c:pt>
                <c:pt idx="53">
                  <c:v>150000</c:v>
                </c:pt>
                <c:pt idx="54">
                  <c:v>150000</c:v>
                </c:pt>
                <c:pt idx="55">
                  <c:v>150000</c:v>
                </c:pt>
                <c:pt idx="56">
                  <c:v>150000</c:v>
                </c:pt>
                <c:pt idx="57">
                  <c:v>150000</c:v>
                </c:pt>
                <c:pt idx="58">
                  <c:v>150000</c:v>
                </c:pt>
                <c:pt idx="59">
                  <c:v>150000</c:v>
                </c:pt>
                <c:pt idx="60">
                  <c:v>150000</c:v>
                </c:pt>
                <c:pt idx="61">
                  <c:v>150000</c:v>
                </c:pt>
                <c:pt idx="62">
                  <c:v>150000</c:v>
                </c:pt>
                <c:pt idx="63">
                  <c:v>150000</c:v>
                </c:pt>
                <c:pt idx="64">
                  <c:v>150000</c:v>
                </c:pt>
              </c:numCache>
            </c:numRef>
          </c:val>
        </c:ser>
        <c:axId val="79869440"/>
        <c:axId val="79870976"/>
      </c:areaChart>
      <c:lineChart>
        <c:grouping val="standard"/>
        <c:ser>
          <c:idx val="4"/>
          <c:order val="4"/>
          <c:tx>
            <c:strRef>
              <c:f>Sheet1!$F$1</c:f>
              <c:strCache>
                <c:ptCount val="1"/>
                <c:pt idx="0">
                  <c:v>% Unconventional</c:v>
                </c:pt>
              </c:strCache>
            </c:strRef>
          </c:tx>
          <c:spPr>
            <a:ln w="38100">
              <a:solidFill>
                <a:srgbClr val="FF0000"/>
              </a:solidFill>
            </a:ln>
          </c:spPr>
          <c:marker>
            <c:symbol val="none"/>
          </c:marker>
          <c:cat>
            <c:numRef>
              <c:f>Sheet1!$A$2:$A$66</c:f>
              <c:numCache>
                <c:formatCode>yyyy</c:formatCode>
                <c:ptCount val="65"/>
                <c:pt idx="0">
                  <c:v>40908</c:v>
                </c:pt>
                <c:pt idx="1">
                  <c:v>41274</c:v>
                </c:pt>
                <c:pt idx="2">
                  <c:v>41639</c:v>
                </c:pt>
                <c:pt idx="3">
                  <c:v>42004</c:v>
                </c:pt>
                <c:pt idx="4">
                  <c:v>42369</c:v>
                </c:pt>
                <c:pt idx="5">
                  <c:v>42735</c:v>
                </c:pt>
                <c:pt idx="6">
                  <c:v>43100</c:v>
                </c:pt>
                <c:pt idx="7">
                  <c:v>43465</c:v>
                </c:pt>
                <c:pt idx="8">
                  <c:v>43830</c:v>
                </c:pt>
                <c:pt idx="9">
                  <c:v>44196</c:v>
                </c:pt>
                <c:pt idx="10">
                  <c:v>44561</c:v>
                </c:pt>
                <c:pt idx="11">
                  <c:v>44926</c:v>
                </c:pt>
                <c:pt idx="12">
                  <c:v>45291</c:v>
                </c:pt>
                <c:pt idx="13">
                  <c:v>45657</c:v>
                </c:pt>
                <c:pt idx="14">
                  <c:v>46022</c:v>
                </c:pt>
                <c:pt idx="15">
                  <c:v>46387</c:v>
                </c:pt>
                <c:pt idx="16">
                  <c:v>46752</c:v>
                </c:pt>
                <c:pt idx="17">
                  <c:v>47118</c:v>
                </c:pt>
                <c:pt idx="18">
                  <c:v>47483</c:v>
                </c:pt>
                <c:pt idx="19">
                  <c:v>47848</c:v>
                </c:pt>
                <c:pt idx="20">
                  <c:v>48213</c:v>
                </c:pt>
                <c:pt idx="21">
                  <c:v>48579</c:v>
                </c:pt>
                <c:pt idx="22">
                  <c:v>48944</c:v>
                </c:pt>
                <c:pt idx="23">
                  <c:v>49309</c:v>
                </c:pt>
                <c:pt idx="24">
                  <c:v>49674</c:v>
                </c:pt>
                <c:pt idx="25">
                  <c:v>50040</c:v>
                </c:pt>
                <c:pt idx="26">
                  <c:v>50405</c:v>
                </c:pt>
                <c:pt idx="27">
                  <c:v>50770</c:v>
                </c:pt>
                <c:pt idx="28">
                  <c:v>51135</c:v>
                </c:pt>
                <c:pt idx="29">
                  <c:v>51501</c:v>
                </c:pt>
                <c:pt idx="30">
                  <c:v>51866</c:v>
                </c:pt>
                <c:pt idx="31">
                  <c:v>52231</c:v>
                </c:pt>
                <c:pt idx="32">
                  <c:v>52596</c:v>
                </c:pt>
                <c:pt idx="33">
                  <c:v>52962</c:v>
                </c:pt>
                <c:pt idx="34">
                  <c:v>53327</c:v>
                </c:pt>
                <c:pt idx="35">
                  <c:v>53692</c:v>
                </c:pt>
                <c:pt idx="36">
                  <c:v>54057</c:v>
                </c:pt>
                <c:pt idx="37">
                  <c:v>54423</c:v>
                </c:pt>
                <c:pt idx="38">
                  <c:v>54788</c:v>
                </c:pt>
                <c:pt idx="39">
                  <c:v>55153</c:v>
                </c:pt>
                <c:pt idx="40">
                  <c:v>55518</c:v>
                </c:pt>
                <c:pt idx="41">
                  <c:v>55884</c:v>
                </c:pt>
                <c:pt idx="42">
                  <c:v>56249</c:v>
                </c:pt>
                <c:pt idx="43">
                  <c:v>56614</c:v>
                </c:pt>
                <c:pt idx="44">
                  <c:v>56979</c:v>
                </c:pt>
                <c:pt idx="45">
                  <c:v>57345</c:v>
                </c:pt>
                <c:pt idx="46">
                  <c:v>57710</c:v>
                </c:pt>
                <c:pt idx="47">
                  <c:v>58075</c:v>
                </c:pt>
                <c:pt idx="48">
                  <c:v>58440</c:v>
                </c:pt>
                <c:pt idx="49">
                  <c:v>58806</c:v>
                </c:pt>
                <c:pt idx="50">
                  <c:v>59171</c:v>
                </c:pt>
                <c:pt idx="51">
                  <c:v>59536</c:v>
                </c:pt>
                <c:pt idx="52">
                  <c:v>59901</c:v>
                </c:pt>
                <c:pt idx="53">
                  <c:v>60267</c:v>
                </c:pt>
                <c:pt idx="54">
                  <c:v>60632</c:v>
                </c:pt>
                <c:pt idx="55">
                  <c:v>60997</c:v>
                </c:pt>
                <c:pt idx="56">
                  <c:v>61362</c:v>
                </c:pt>
                <c:pt idx="57">
                  <c:v>61728</c:v>
                </c:pt>
                <c:pt idx="58">
                  <c:v>62093</c:v>
                </c:pt>
                <c:pt idx="59">
                  <c:v>62458</c:v>
                </c:pt>
                <c:pt idx="60">
                  <c:v>62823</c:v>
                </c:pt>
                <c:pt idx="61">
                  <c:v>63189</c:v>
                </c:pt>
                <c:pt idx="62">
                  <c:v>63554</c:v>
                </c:pt>
                <c:pt idx="63">
                  <c:v>63919</c:v>
                </c:pt>
                <c:pt idx="64">
                  <c:v>64284</c:v>
                </c:pt>
              </c:numCache>
            </c:numRef>
          </c:cat>
          <c:val>
            <c:numRef>
              <c:f>Sheet1!$F$2:$F$66</c:f>
              <c:numCache>
                <c:formatCode>0%</c:formatCode>
                <c:ptCount val="65"/>
                <c:pt idx="0">
                  <c:v>0</c:v>
                </c:pt>
                <c:pt idx="1">
                  <c:v>0</c:v>
                </c:pt>
                <c:pt idx="2">
                  <c:v>0</c:v>
                </c:pt>
                <c:pt idx="3">
                  <c:v>0.1373626373626374</c:v>
                </c:pt>
                <c:pt idx="4">
                  <c:v>0.19762845849802382</c:v>
                </c:pt>
                <c:pt idx="5">
                  <c:v>0.21875000000000008</c:v>
                </c:pt>
                <c:pt idx="6">
                  <c:v>0.23388116308470289</c:v>
                </c:pt>
                <c:pt idx="7">
                  <c:v>0.25096525096525096</c:v>
                </c:pt>
                <c:pt idx="8">
                  <c:v>0.27116402116402133</c:v>
                </c:pt>
                <c:pt idx="9">
                  <c:v>0.29251700680272108</c:v>
                </c:pt>
                <c:pt idx="10">
                  <c:v>0.31293463143254541</c:v>
                </c:pt>
                <c:pt idx="11">
                  <c:v>0.33366463154905618</c:v>
                </c:pt>
                <c:pt idx="12">
                  <c:v>0.35464329398481576</c:v>
                </c:pt>
                <c:pt idx="13">
                  <c:v>0.37580521794492056</c:v>
                </c:pt>
                <c:pt idx="14">
                  <c:v>0.39708345945103585</c:v>
                </c:pt>
                <c:pt idx="15">
                  <c:v>0.41841131505915596</c:v>
                </c:pt>
                <c:pt idx="16">
                  <c:v>0.43972320581360391</c:v>
                </c:pt>
                <c:pt idx="17">
                  <c:v>0.46095262500800827</c:v>
                </c:pt>
                <c:pt idx="18">
                  <c:v>0.48203815213440182</c:v>
                </c:pt>
                <c:pt idx="19">
                  <c:v>0.50291932695024899</c:v>
                </c:pt>
                <c:pt idx="20">
                  <c:v>0.52353828111911538</c:v>
                </c:pt>
                <c:pt idx="21">
                  <c:v>0.54384264602986765</c:v>
                </c:pt>
                <c:pt idx="22">
                  <c:v>0.56378260542734726</c:v>
                </c:pt>
                <c:pt idx="23">
                  <c:v>0.58331457415571353</c:v>
                </c:pt>
                <c:pt idx="24">
                  <c:v>0.60239870211961855</c:v>
                </c:pt>
                <c:pt idx="25">
                  <c:v>0.62099869838672872</c:v>
                </c:pt>
                <c:pt idx="26">
                  <c:v>0.6390858250764001</c:v>
                </c:pt>
                <c:pt idx="27">
                  <c:v>0.65663592945569083</c:v>
                </c:pt>
                <c:pt idx="28">
                  <c:v>0.67362580336114419</c:v>
                </c:pt>
                <c:pt idx="29">
                  <c:v>0.6900416186547359</c:v>
                </c:pt>
                <c:pt idx="30">
                  <c:v>0.70587219228955089</c:v>
                </c:pt>
                <c:pt idx="31">
                  <c:v>0.72110961363444293</c:v>
                </c:pt>
                <c:pt idx="32">
                  <c:v>0.73574879386798864</c:v>
                </c:pt>
                <c:pt idx="33">
                  <c:v>0.74979318891162949</c:v>
                </c:pt>
                <c:pt idx="34">
                  <c:v>0.76324225309113158</c:v>
                </c:pt>
                <c:pt idx="35">
                  <c:v>0.7761057464503377</c:v>
                </c:pt>
                <c:pt idx="36">
                  <c:v>0.78838842028092637</c:v>
                </c:pt>
                <c:pt idx="37">
                  <c:v>0.80010344771849284</c:v>
                </c:pt>
                <c:pt idx="38">
                  <c:v>0.8112632251970322</c:v>
                </c:pt>
                <c:pt idx="39">
                  <c:v>0.82188020657121164</c:v>
                </c:pt>
                <c:pt idx="40">
                  <c:v>0.83197048644125815</c:v>
                </c:pt>
                <c:pt idx="41">
                  <c:v>0.84155223129315904</c:v>
                </c:pt>
                <c:pt idx="42">
                  <c:v>0.85064141484299083</c:v>
                </c:pt>
                <c:pt idx="43">
                  <c:v>0.85925416738271176</c:v>
                </c:pt>
                <c:pt idx="44">
                  <c:v>0.86741187325654101</c:v>
                </c:pt>
                <c:pt idx="45">
                  <c:v>0.87513031831914134</c:v>
                </c:pt>
                <c:pt idx="46">
                  <c:v>0.88242880609645202</c:v>
                </c:pt>
                <c:pt idx="47">
                  <c:v>0.88932599552198233</c:v>
                </c:pt>
                <c:pt idx="48">
                  <c:v>0.87773728019633501</c:v>
                </c:pt>
                <c:pt idx="49">
                  <c:v>0.87434612072369533</c:v>
                </c:pt>
                <c:pt idx="50">
                  <c:v>0.87636445076292357</c:v>
                </c:pt>
                <c:pt idx="51">
                  <c:v>0.88181520680526193</c:v>
                </c:pt>
                <c:pt idx="52">
                  <c:v>0.88705782631407837</c:v>
                </c:pt>
                <c:pt idx="53">
                  <c:v>0.8920960291814527</c:v>
                </c:pt>
                <c:pt idx="54">
                  <c:v>0.89693427863562392</c:v>
                </c:pt>
                <c:pt idx="55">
                  <c:v>0.90158137372952152</c:v>
                </c:pt>
                <c:pt idx="56">
                  <c:v>0.90603966037606687</c:v>
                </c:pt>
                <c:pt idx="57">
                  <c:v>0.91031569748388785</c:v>
                </c:pt>
                <c:pt idx="58">
                  <c:v>0.91441669359115818</c:v>
                </c:pt>
                <c:pt idx="59">
                  <c:v>0.9183467309917529</c:v>
                </c:pt>
                <c:pt idx="60">
                  <c:v>0.92211036226642429</c:v>
                </c:pt>
                <c:pt idx="61">
                  <c:v>0.92571640163748969</c:v>
                </c:pt>
                <c:pt idx="62">
                  <c:v>0.92916653761575851</c:v>
                </c:pt>
                <c:pt idx="63">
                  <c:v>0.93246855508817039</c:v>
                </c:pt>
                <c:pt idx="64">
                  <c:v>0.93562874251497075</c:v>
                </c:pt>
              </c:numCache>
            </c:numRef>
          </c:val>
        </c:ser>
        <c:marker val="1"/>
        <c:axId val="79875072"/>
        <c:axId val="79873152"/>
      </c:lineChart>
      <c:dateAx>
        <c:axId val="79869440"/>
        <c:scaling>
          <c:orientation val="minMax"/>
        </c:scaling>
        <c:axPos val="b"/>
        <c:numFmt formatCode="yyyy" sourceLinked="1"/>
        <c:tickLblPos val="nextTo"/>
        <c:crossAx val="79870976"/>
        <c:crosses val="autoZero"/>
        <c:auto val="1"/>
        <c:lblOffset val="100"/>
      </c:dateAx>
      <c:valAx>
        <c:axId val="79870976"/>
        <c:scaling>
          <c:orientation val="minMax"/>
        </c:scaling>
        <c:axPos val="l"/>
        <c:title>
          <c:tx>
            <c:rich>
              <a:bodyPr rot="0" vert="horz"/>
              <a:lstStyle/>
              <a:p>
                <a:pPr>
                  <a:defRPr/>
                </a:pPr>
                <a:r>
                  <a:rPr lang="en-SG" dirty="0" smtClean="0"/>
                  <a:t>bopd</a:t>
                </a:r>
                <a:endParaRPr lang="en-SG" dirty="0"/>
              </a:p>
            </c:rich>
          </c:tx>
          <c:layout>
            <c:manualLayout>
              <c:xMode val="edge"/>
              <c:yMode val="edge"/>
              <c:x val="7.4696022477974107E-3"/>
              <c:y val="1.4515861684035434E-3"/>
            </c:manualLayout>
          </c:layout>
        </c:title>
        <c:numFmt formatCode="#,##0" sourceLinked="1"/>
        <c:tickLblPos val="nextTo"/>
        <c:crossAx val="79869440"/>
        <c:crosses val="autoZero"/>
        <c:crossBetween val="between"/>
      </c:valAx>
      <c:valAx>
        <c:axId val="79873152"/>
        <c:scaling>
          <c:orientation val="minMax"/>
        </c:scaling>
        <c:axPos val="r"/>
        <c:title>
          <c:tx>
            <c:rich>
              <a:bodyPr rot="0" vert="horz"/>
              <a:lstStyle/>
              <a:p>
                <a:pPr>
                  <a:defRPr/>
                </a:pPr>
                <a:r>
                  <a:rPr lang="en-SG" dirty="0" smtClean="0"/>
                  <a:t>% Unconventional</a:t>
                </a:r>
                <a:endParaRPr lang="en-SG" dirty="0"/>
              </a:p>
            </c:rich>
          </c:tx>
          <c:layout>
            <c:manualLayout>
              <c:xMode val="edge"/>
              <c:yMode val="edge"/>
              <c:x val="0.87817078733842469"/>
              <c:y val="4.0661299375143161E-5"/>
            </c:manualLayout>
          </c:layout>
        </c:title>
        <c:numFmt formatCode="0%" sourceLinked="1"/>
        <c:tickLblPos val="nextTo"/>
        <c:crossAx val="79875072"/>
        <c:crosses val="max"/>
        <c:crossBetween val="between"/>
      </c:valAx>
      <c:dateAx>
        <c:axId val="79875072"/>
        <c:scaling>
          <c:orientation val="minMax"/>
        </c:scaling>
        <c:delete val="1"/>
        <c:axPos val="b"/>
        <c:numFmt formatCode="yyyy" sourceLinked="1"/>
        <c:tickLblPos val="none"/>
        <c:crossAx val="79873152"/>
        <c:crosses val="autoZero"/>
        <c:auto val="1"/>
        <c:lblOffset val="100"/>
      </c:dateAx>
    </c:plotArea>
    <c:legend>
      <c:legendPos val="r"/>
      <c:layout>
        <c:manualLayout>
          <c:xMode val="edge"/>
          <c:yMode val="edge"/>
          <c:x val="0.39369979633276653"/>
          <c:y val="0.93674945676401555"/>
          <c:w val="0.60480628321767405"/>
          <c:h val="6.3250539817632984E-2"/>
        </c:manualLayout>
      </c:layout>
    </c:legend>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85F95A-8ABC-482C-AD96-D2A19D6D97F4}" type="datetimeFigureOut">
              <a:rPr lang="en-SG" smtClean="0"/>
              <a:pPr/>
              <a:t>24/2/2011</a:t>
            </a:fld>
            <a:endParaRPr lang="en-SG"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SG"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518E907-3344-45DF-8FBC-AF072B35E4CB}" type="slidenum">
              <a:rPr lang="en-SG" smtClean="0"/>
              <a:pPr/>
              <a:t>‹#›</a:t>
            </a:fld>
            <a:endParaRPr lang="en-SG" dirty="0"/>
          </a:p>
        </p:txBody>
      </p:sp>
    </p:spTree>
    <p:extLst>
      <p:ext uri="{BB962C8B-B14F-4D97-AF65-F5344CB8AC3E}">
        <p14:creationId xmlns="" xmlns:p14="http://schemas.microsoft.com/office/powerpoint/2010/main" val="4159781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0233" tIns="45116" rIns="90233" bIns="45116" rtlCol="0"/>
          <a:lstStyle>
            <a:lvl1pPr algn="l">
              <a:defRPr sz="1100"/>
            </a:lvl1pPr>
          </a:lstStyle>
          <a:p>
            <a:endParaRPr lang="en-SG" dirty="0"/>
          </a:p>
        </p:txBody>
      </p:sp>
      <p:sp>
        <p:nvSpPr>
          <p:cNvPr id="3" name="Date Placeholder 2"/>
          <p:cNvSpPr>
            <a:spLocks noGrp="1"/>
          </p:cNvSpPr>
          <p:nvPr>
            <p:ph type="dt" idx="1"/>
          </p:nvPr>
        </p:nvSpPr>
        <p:spPr>
          <a:xfrm>
            <a:off x="3850444" y="2"/>
            <a:ext cx="2945659" cy="496332"/>
          </a:xfrm>
          <a:prstGeom prst="rect">
            <a:avLst/>
          </a:prstGeom>
        </p:spPr>
        <p:txBody>
          <a:bodyPr vert="horz" lIns="90233" tIns="45116" rIns="90233" bIns="45116" rtlCol="0"/>
          <a:lstStyle>
            <a:lvl1pPr algn="r">
              <a:defRPr sz="1100"/>
            </a:lvl1pPr>
          </a:lstStyle>
          <a:p>
            <a:fld id="{80F6BC8E-1C63-4644-848F-65AAE2E6B60A}" type="datetimeFigureOut">
              <a:rPr lang="en-SG" smtClean="0"/>
              <a:pPr/>
              <a:t>24/2/2011</a:t>
            </a:fld>
            <a:endParaRPr lang="en-SG"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0233" tIns="45116" rIns="90233" bIns="45116" rtlCol="0" anchor="ctr"/>
          <a:lstStyle/>
          <a:p>
            <a:endParaRPr lang="en-SG"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0233" tIns="45116" rIns="90233" bIns="451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1" y="9428585"/>
            <a:ext cx="2945659" cy="496332"/>
          </a:xfrm>
          <a:prstGeom prst="rect">
            <a:avLst/>
          </a:prstGeom>
        </p:spPr>
        <p:txBody>
          <a:bodyPr vert="horz" lIns="90233" tIns="45116" rIns="90233" bIns="45116" rtlCol="0" anchor="b"/>
          <a:lstStyle>
            <a:lvl1pPr algn="l">
              <a:defRPr sz="1100"/>
            </a:lvl1pPr>
          </a:lstStyle>
          <a:p>
            <a:endParaRPr lang="en-SG" dirty="0"/>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0233" tIns="45116" rIns="90233" bIns="45116" rtlCol="0" anchor="b"/>
          <a:lstStyle>
            <a:lvl1pPr algn="r">
              <a:defRPr sz="1100"/>
            </a:lvl1pPr>
          </a:lstStyle>
          <a:p>
            <a:fld id="{0B565D51-34FE-490D-98BA-E87477D3FE53}" type="slidenum">
              <a:rPr lang="en-SG" smtClean="0"/>
              <a:pPr/>
              <a:t>‹#›</a:t>
            </a:fld>
            <a:endParaRPr lang="en-SG" dirty="0"/>
          </a:p>
        </p:txBody>
      </p:sp>
    </p:spTree>
    <p:extLst>
      <p:ext uri="{BB962C8B-B14F-4D97-AF65-F5344CB8AC3E}">
        <p14:creationId xmlns="" xmlns:p14="http://schemas.microsoft.com/office/powerpoint/2010/main" val="41535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a:t>
            </a:fld>
            <a:endParaRPr lang="en-SG" dirty="0"/>
          </a:p>
        </p:txBody>
      </p:sp>
    </p:spTree>
    <p:extLst>
      <p:ext uri="{BB962C8B-B14F-4D97-AF65-F5344CB8AC3E}">
        <p14:creationId xmlns="" xmlns:p14="http://schemas.microsoft.com/office/powerpoint/2010/main" val="2890687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10</a:t>
            </a:fld>
            <a:endParaRPr lang="en-SG" dirty="0"/>
          </a:p>
        </p:txBody>
      </p:sp>
    </p:spTree>
    <p:extLst>
      <p:ext uri="{BB962C8B-B14F-4D97-AF65-F5344CB8AC3E}">
        <p14:creationId xmlns="" xmlns:p14="http://schemas.microsoft.com/office/powerpoint/2010/main" val="355384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11</a:t>
            </a:fld>
            <a:endParaRPr lang="en-SG" dirty="0"/>
          </a:p>
        </p:txBody>
      </p:sp>
    </p:spTree>
    <p:extLst>
      <p:ext uri="{BB962C8B-B14F-4D97-AF65-F5344CB8AC3E}">
        <p14:creationId xmlns="" xmlns:p14="http://schemas.microsoft.com/office/powerpoint/2010/main" val="17575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15</a:t>
            </a:fld>
            <a:endParaRPr lang="en-SG" dirty="0"/>
          </a:p>
        </p:txBody>
      </p:sp>
    </p:spTree>
    <p:extLst>
      <p:ext uri="{BB962C8B-B14F-4D97-AF65-F5344CB8AC3E}">
        <p14:creationId xmlns="" xmlns:p14="http://schemas.microsoft.com/office/powerpoint/2010/main" val="355384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16</a:t>
            </a:fld>
            <a:endParaRPr lang="en-SG" dirty="0"/>
          </a:p>
        </p:txBody>
      </p:sp>
    </p:spTree>
    <p:extLst>
      <p:ext uri="{BB962C8B-B14F-4D97-AF65-F5344CB8AC3E}">
        <p14:creationId xmlns="" xmlns:p14="http://schemas.microsoft.com/office/powerpoint/2010/main" val="3650142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17</a:t>
            </a:fld>
            <a:endParaRPr lang="en-SG" dirty="0"/>
          </a:p>
        </p:txBody>
      </p:sp>
    </p:spTree>
    <p:extLst>
      <p:ext uri="{BB962C8B-B14F-4D97-AF65-F5344CB8AC3E}">
        <p14:creationId xmlns="" xmlns:p14="http://schemas.microsoft.com/office/powerpoint/2010/main" val="2280064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18</a:t>
            </a:fld>
            <a:endParaRPr lang="en-SG" dirty="0"/>
          </a:p>
        </p:txBody>
      </p:sp>
    </p:spTree>
    <p:extLst>
      <p:ext uri="{BB962C8B-B14F-4D97-AF65-F5344CB8AC3E}">
        <p14:creationId xmlns="" xmlns:p14="http://schemas.microsoft.com/office/powerpoint/2010/main" val="3853170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19</a:t>
            </a:fld>
            <a:endParaRPr lang="en-SG" dirty="0"/>
          </a:p>
        </p:txBody>
      </p:sp>
    </p:spTree>
    <p:extLst>
      <p:ext uri="{BB962C8B-B14F-4D97-AF65-F5344CB8AC3E}">
        <p14:creationId xmlns="" xmlns:p14="http://schemas.microsoft.com/office/powerpoint/2010/main" val="6080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20</a:t>
            </a:fld>
            <a:endParaRPr lang="en-SG" dirty="0"/>
          </a:p>
        </p:txBody>
      </p:sp>
    </p:spTree>
    <p:extLst>
      <p:ext uri="{BB962C8B-B14F-4D97-AF65-F5344CB8AC3E}">
        <p14:creationId xmlns="" xmlns:p14="http://schemas.microsoft.com/office/powerpoint/2010/main" val="575324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21</a:t>
            </a:fld>
            <a:endParaRPr lang="en-SG" dirty="0"/>
          </a:p>
        </p:txBody>
      </p:sp>
    </p:spTree>
    <p:extLst>
      <p:ext uri="{BB962C8B-B14F-4D97-AF65-F5344CB8AC3E}">
        <p14:creationId xmlns="" xmlns:p14="http://schemas.microsoft.com/office/powerpoint/2010/main" val="1509008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22</a:t>
            </a:fld>
            <a:endParaRPr lang="en-SG" dirty="0"/>
          </a:p>
        </p:txBody>
      </p:sp>
    </p:spTree>
    <p:extLst>
      <p:ext uri="{BB962C8B-B14F-4D97-AF65-F5344CB8AC3E}">
        <p14:creationId xmlns="" xmlns:p14="http://schemas.microsoft.com/office/powerpoint/2010/main" val="228006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a:t>
            </a:fld>
            <a:endParaRPr lang="en-SG" dirty="0"/>
          </a:p>
        </p:txBody>
      </p:sp>
    </p:spTree>
    <p:extLst>
      <p:ext uri="{BB962C8B-B14F-4D97-AF65-F5344CB8AC3E}">
        <p14:creationId xmlns="" xmlns:p14="http://schemas.microsoft.com/office/powerpoint/2010/main" val="3913707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23</a:t>
            </a:fld>
            <a:endParaRPr lang="en-SG" dirty="0"/>
          </a:p>
        </p:txBody>
      </p:sp>
    </p:spTree>
    <p:extLst>
      <p:ext uri="{BB962C8B-B14F-4D97-AF65-F5344CB8AC3E}">
        <p14:creationId xmlns="" xmlns:p14="http://schemas.microsoft.com/office/powerpoint/2010/main" val="144669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24</a:t>
            </a:fld>
            <a:endParaRPr lang="en-SG" dirty="0"/>
          </a:p>
        </p:txBody>
      </p:sp>
    </p:spTree>
    <p:extLst>
      <p:ext uri="{BB962C8B-B14F-4D97-AF65-F5344CB8AC3E}">
        <p14:creationId xmlns="" xmlns:p14="http://schemas.microsoft.com/office/powerpoint/2010/main" val="3853170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25</a:t>
            </a:fld>
            <a:endParaRPr lang="en-SG" dirty="0"/>
          </a:p>
        </p:txBody>
      </p:sp>
    </p:spTree>
    <p:extLst>
      <p:ext uri="{BB962C8B-B14F-4D97-AF65-F5344CB8AC3E}">
        <p14:creationId xmlns:p14="http://schemas.microsoft.com/office/powerpoint/2010/main" xmlns="" val="1305297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26</a:t>
            </a:fld>
            <a:endParaRPr lang="en-SG" dirty="0"/>
          </a:p>
        </p:txBody>
      </p:sp>
    </p:spTree>
    <p:extLst>
      <p:ext uri="{BB962C8B-B14F-4D97-AF65-F5344CB8AC3E}">
        <p14:creationId xmlns="" xmlns:p14="http://schemas.microsoft.com/office/powerpoint/2010/main" val="228006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30</a:t>
            </a:fld>
            <a:endParaRPr lang="en-SG" dirty="0"/>
          </a:p>
        </p:txBody>
      </p:sp>
    </p:spTree>
    <p:extLst>
      <p:ext uri="{BB962C8B-B14F-4D97-AF65-F5344CB8AC3E}">
        <p14:creationId xmlns="" xmlns:p14="http://schemas.microsoft.com/office/powerpoint/2010/main" val="57532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3</a:t>
            </a:fld>
            <a:endParaRPr lang="en-SG" dirty="0"/>
          </a:p>
        </p:txBody>
      </p:sp>
    </p:spTree>
    <p:extLst>
      <p:ext uri="{BB962C8B-B14F-4D97-AF65-F5344CB8AC3E}">
        <p14:creationId xmlns="" xmlns:p14="http://schemas.microsoft.com/office/powerpoint/2010/main" val="409316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4</a:t>
            </a:fld>
            <a:endParaRPr lang="en-SG" dirty="0"/>
          </a:p>
        </p:txBody>
      </p:sp>
    </p:spTree>
    <p:extLst>
      <p:ext uri="{BB962C8B-B14F-4D97-AF65-F5344CB8AC3E}">
        <p14:creationId xmlns="" xmlns:p14="http://schemas.microsoft.com/office/powerpoint/2010/main" val="112069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5</a:t>
            </a:fld>
            <a:endParaRPr lang="en-SG" dirty="0"/>
          </a:p>
        </p:txBody>
      </p:sp>
    </p:spTree>
    <p:extLst>
      <p:ext uri="{BB962C8B-B14F-4D97-AF65-F5344CB8AC3E}">
        <p14:creationId xmlns="" xmlns:p14="http://schemas.microsoft.com/office/powerpoint/2010/main" val="6080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6</a:t>
            </a:fld>
            <a:endParaRPr lang="en-SG" dirty="0"/>
          </a:p>
        </p:txBody>
      </p:sp>
    </p:spTree>
    <p:extLst>
      <p:ext uri="{BB962C8B-B14F-4D97-AF65-F5344CB8AC3E}">
        <p14:creationId xmlns="" xmlns:p14="http://schemas.microsoft.com/office/powerpoint/2010/main" val="228006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7</a:t>
            </a:fld>
            <a:endParaRPr lang="en-SG" dirty="0"/>
          </a:p>
        </p:txBody>
      </p:sp>
    </p:spTree>
    <p:extLst>
      <p:ext uri="{BB962C8B-B14F-4D97-AF65-F5344CB8AC3E}">
        <p14:creationId xmlns:p14="http://schemas.microsoft.com/office/powerpoint/2010/main" xmlns="" val="367947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8</a:t>
            </a:fld>
            <a:endParaRPr lang="en-SG" dirty="0"/>
          </a:p>
        </p:txBody>
      </p:sp>
    </p:spTree>
    <p:extLst>
      <p:ext uri="{BB962C8B-B14F-4D97-AF65-F5344CB8AC3E}">
        <p14:creationId xmlns="" xmlns:p14="http://schemas.microsoft.com/office/powerpoint/2010/main" val="9376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65D51-34FE-490D-98BA-E87477D3FE53}" type="slidenum">
              <a:rPr lang="en-SG" smtClean="0"/>
              <a:pPr/>
              <a:t>9</a:t>
            </a:fld>
            <a:endParaRPr lang="en-SG" dirty="0"/>
          </a:p>
        </p:txBody>
      </p:sp>
    </p:spTree>
    <p:extLst>
      <p:ext uri="{BB962C8B-B14F-4D97-AF65-F5344CB8AC3E}">
        <p14:creationId xmlns="" xmlns:p14="http://schemas.microsoft.com/office/powerpoint/2010/main" val="277085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a:lvl1pPr>
          </a:lstStyle>
          <a:p>
            <a:r>
              <a:rPr lang="en-US" dirty="0" smtClean="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SG" dirty="0"/>
          </a:p>
        </p:txBody>
      </p:sp>
    </p:spTree>
    <p:extLst>
      <p:ext uri="{BB962C8B-B14F-4D97-AF65-F5344CB8AC3E}">
        <p14:creationId xmlns="" xmlns:p14="http://schemas.microsoft.com/office/powerpoint/2010/main" val="29835163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A51866E7-6AD0-4D14-8CFB-A53E7D7D95AD}" type="slidenum">
              <a:rPr lang="en-SG" smtClean="0"/>
              <a:pPr/>
              <a:t>‹#›</a:t>
            </a:fld>
            <a:endParaRPr lang="en-SG" dirty="0"/>
          </a:p>
        </p:txBody>
      </p:sp>
    </p:spTree>
    <p:extLst>
      <p:ext uri="{BB962C8B-B14F-4D97-AF65-F5344CB8AC3E}">
        <p14:creationId xmlns="" xmlns:p14="http://schemas.microsoft.com/office/powerpoint/2010/main" val="231600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A51866E7-6AD0-4D14-8CFB-A53E7D7D95AD}" type="slidenum">
              <a:rPr lang="en-SG" smtClean="0"/>
              <a:pPr/>
              <a:t>‹#›</a:t>
            </a:fld>
            <a:endParaRPr lang="en-SG" dirty="0"/>
          </a:p>
        </p:txBody>
      </p:sp>
    </p:spTree>
    <p:extLst>
      <p:ext uri="{BB962C8B-B14F-4D97-AF65-F5344CB8AC3E}">
        <p14:creationId xmlns="" xmlns:p14="http://schemas.microsoft.com/office/powerpoint/2010/main" val="372207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640960" cy="4453955"/>
          </a:xfrm>
          <a:noFill/>
        </p:spPr>
        <p:txBody>
          <a:bodyPr/>
          <a:lstStyle>
            <a:lvl1pPr marL="361950" indent="-276225">
              <a:spcBef>
                <a:spcPts val="0"/>
              </a:spcBef>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11" name="Rectangle 10"/>
          <p:cNvSpPr/>
          <p:nvPr userDrawn="1"/>
        </p:nvSpPr>
        <p:spPr>
          <a:xfrm>
            <a:off x="251520" y="6093296"/>
            <a:ext cx="8640960" cy="72008"/>
          </a:xfrm>
          <a:prstGeom prst="rect">
            <a:avLst/>
          </a:prstGeom>
          <a:solidFill>
            <a:srgbClr val="000066">
              <a:alpha val="40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lvl="0" indent="0">
              <a:spcBef>
                <a:spcPct val="0"/>
              </a:spcBef>
              <a:buNone/>
            </a:pPr>
            <a:endParaRPr lang="en-SG" sz="2600" b="1" dirty="0">
              <a:solidFill>
                <a:srgbClr val="FFC000"/>
              </a:solidFill>
            </a:endParaRPr>
          </a:p>
        </p:txBody>
      </p:sp>
      <p:sp>
        <p:nvSpPr>
          <p:cNvPr id="12" name="Rectangle 11"/>
          <p:cNvSpPr/>
          <p:nvPr userDrawn="1"/>
        </p:nvSpPr>
        <p:spPr>
          <a:xfrm>
            <a:off x="251520" y="6173688"/>
            <a:ext cx="8640960" cy="540000"/>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13" name="Footer Placeholder 3"/>
          <p:cNvSpPr>
            <a:spLocks noGrp="1"/>
          </p:cNvSpPr>
          <p:nvPr>
            <p:ph type="ftr" sz="quarter" idx="11"/>
          </p:nvPr>
        </p:nvSpPr>
        <p:spPr>
          <a:xfrm>
            <a:off x="306916" y="6261165"/>
            <a:ext cx="6353316" cy="365125"/>
          </a:xfrm>
        </p:spPr>
        <p:txBody>
          <a:bodyPr/>
          <a:lstStyle>
            <a:lvl1pPr algn="l">
              <a:defRPr i="1">
                <a:solidFill>
                  <a:schemeClr val="bg1"/>
                </a:solidFill>
              </a:defRPr>
            </a:lvl1pPr>
          </a:lstStyle>
          <a:p>
            <a:endParaRPr lang="en-SG" dirty="0"/>
          </a:p>
        </p:txBody>
      </p:sp>
      <p:sp>
        <p:nvSpPr>
          <p:cNvPr id="14" name="Slide Number Placeholder 4"/>
          <p:cNvSpPr>
            <a:spLocks noGrp="1"/>
          </p:cNvSpPr>
          <p:nvPr>
            <p:ph type="sldNum" sz="quarter" idx="12"/>
          </p:nvPr>
        </p:nvSpPr>
        <p:spPr>
          <a:xfrm>
            <a:off x="6733314" y="6261165"/>
            <a:ext cx="2133600" cy="365125"/>
          </a:xfrm>
        </p:spPr>
        <p:txBody>
          <a:bodyPr/>
          <a:lstStyle>
            <a:lvl1pPr>
              <a:defRPr>
                <a:solidFill>
                  <a:schemeClr val="bg1"/>
                </a:solidFill>
              </a:defRPr>
            </a:lvl1pPr>
          </a:lstStyle>
          <a:p>
            <a:fld id="{A51866E7-6AD0-4D14-8CFB-A53E7D7D95AD}" type="slidenum">
              <a:rPr lang="en-SG" smtClean="0"/>
              <a:pPr/>
              <a:t>‹#›</a:t>
            </a:fld>
            <a:endParaRPr lang="en-SG" dirty="0"/>
          </a:p>
        </p:txBody>
      </p:sp>
      <p:sp>
        <p:nvSpPr>
          <p:cNvPr id="15" name="Rectangle 14"/>
          <p:cNvSpPr/>
          <p:nvPr userDrawn="1"/>
        </p:nvSpPr>
        <p:spPr>
          <a:xfrm>
            <a:off x="1475656" y="280532"/>
            <a:ext cx="7416824" cy="828000"/>
          </a:xfrm>
          <a:prstGeom prst="rect">
            <a:avLst/>
          </a:prstGeom>
          <a:solidFill>
            <a:srgbClr val="FFC00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16" name="Title 1"/>
          <p:cNvSpPr>
            <a:spLocks noGrp="1"/>
          </p:cNvSpPr>
          <p:nvPr>
            <p:ph type="title"/>
          </p:nvPr>
        </p:nvSpPr>
        <p:spPr>
          <a:xfrm>
            <a:off x="1588166" y="424532"/>
            <a:ext cx="7069458" cy="540000"/>
          </a:xfrm>
        </p:spPr>
        <p:txBody>
          <a:bodyPr>
            <a:normAutofit/>
          </a:bodyPr>
          <a:lstStyle>
            <a:lvl1pPr>
              <a:defRPr lang="en-SG" sz="2600" b="1" kern="1200" dirty="0">
                <a:solidFill>
                  <a:srgbClr val="000066"/>
                </a:solidFill>
                <a:latin typeface="+mn-lt"/>
                <a:ea typeface="+mn-ea"/>
                <a:cs typeface="+mn-cs"/>
              </a:defRPr>
            </a:lvl1pPr>
          </a:lstStyle>
          <a:p>
            <a:pPr marL="0" lvl="0" indent="0" algn="l" defTabSz="914400" rtl="0" eaLnBrk="1" latinLnBrk="0" hangingPunct="1">
              <a:spcBef>
                <a:spcPct val="0"/>
              </a:spcBef>
              <a:buNone/>
            </a:pPr>
            <a:r>
              <a:rPr lang="en-US" dirty="0" smtClean="0"/>
              <a:t>Click to edit Master title style</a:t>
            </a:r>
            <a:endParaRPr lang="en-SG" dirty="0"/>
          </a:p>
        </p:txBody>
      </p:sp>
      <p:pic>
        <p:nvPicPr>
          <p:cNvPr id="17" name="Picture 2" descr="C:\Users\Ryan Moynagh\Documents\Equatorial Partners Limited\Projects\Woodstock\Great Bear Logo FINAL (9-20-10).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8903" y="314756"/>
            <a:ext cx="1012737" cy="759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5529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737" y="3457761"/>
            <a:ext cx="8634526" cy="1316707"/>
          </a:xfrm>
          <a:prstGeom prst="rect">
            <a:avLst/>
          </a:prstGeom>
          <a:solidFill>
            <a:srgbClr val="FFC00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2" name="Title 1"/>
          <p:cNvSpPr>
            <a:spLocks noGrp="1"/>
          </p:cNvSpPr>
          <p:nvPr>
            <p:ph type="title"/>
          </p:nvPr>
        </p:nvSpPr>
        <p:spPr>
          <a:xfrm>
            <a:off x="251520" y="3435077"/>
            <a:ext cx="8640960" cy="1362075"/>
          </a:xfrm>
        </p:spPr>
        <p:txBody>
          <a:bodyPr anchor="ctr">
            <a:normAutofit/>
          </a:bodyPr>
          <a:lstStyle>
            <a:lvl1pPr algn="ctr">
              <a:defRPr lang="en-SG" sz="2800" b="1" i="1" kern="1200" dirty="0">
                <a:solidFill>
                  <a:srgbClr val="000066"/>
                </a:solidFill>
                <a:latin typeface="+mn-lt"/>
                <a:ea typeface="+mn-ea"/>
                <a:cs typeface="+mn-cs"/>
              </a:defRPr>
            </a:lvl1pPr>
          </a:lstStyle>
          <a:p>
            <a:pPr marL="180975" lvl="0" indent="0" algn="l" defTabSz="914400" rtl="0" eaLnBrk="1" latinLnBrk="0" hangingPunct="1">
              <a:spcBef>
                <a:spcPct val="0"/>
              </a:spcBef>
              <a:buNone/>
            </a:pPr>
            <a:r>
              <a:rPr lang="en-US" dirty="0" smtClean="0"/>
              <a:t>Click to edit Master title style</a:t>
            </a:r>
            <a:endParaRPr lang="en-SG" dirty="0"/>
          </a:p>
        </p:txBody>
      </p:sp>
      <p:pic>
        <p:nvPicPr>
          <p:cNvPr id="5" name="Picture 2" descr="C:\Users\Ryan Moynagh\Documents\Equatorial Partners Limited\Projects\Woodstock\Great Bear Logo FINAL (9-20-10).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1268760"/>
            <a:ext cx="2160240" cy="1620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7723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12776"/>
            <a:ext cx="4038600" cy="4525963"/>
          </a:xfrm>
        </p:spPr>
        <p:txBody>
          <a:bodyPr>
            <a:normAutofit/>
          </a:bodyPr>
          <a:lstStyle>
            <a:lvl1pPr algn="l" defTabSz="914400" rtl="0" eaLnBrk="1" latinLnBrk="0" hangingPunct="1">
              <a:spcBef>
                <a:spcPct val="20000"/>
              </a:spcBef>
              <a:buClr>
                <a:srgbClr val="000066"/>
              </a:buClr>
              <a:buFont typeface="Arial" pitchFamily="34" charset="0"/>
              <a:defRPr lang="en-US" sz="1800" kern="1200" dirty="0" smtClean="0">
                <a:solidFill>
                  <a:schemeClr val="tx1"/>
                </a:solidFill>
                <a:latin typeface="+mn-lt"/>
                <a:ea typeface="+mn-ea"/>
                <a:cs typeface="+mn-cs"/>
              </a:defRPr>
            </a:lvl1pPr>
            <a:lvl2pPr algn="l" defTabSz="914400" rtl="0" eaLnBrk="1" latinLnBrk="0" hangingPunct="1">
              <a:spcBef>
                <a:spcPct val="20000"/>
              </a:spcBef>
              <a:buClr>
                <a:srgbClr val="000066"/>
              </a:buClr>
              <a:buFont typeface="Arial" pitchFamily="34" charset="0"/>
              <a:defRPr lang="en-US" sz="1600" kern="1200" dirty="0" smtClean="0">
                <a:solidFill>
                  <a:schemeClr val="tx1"/>
                </a:solidFill>
                <a:latin typeface="+mn-lt"/>
                <a:ea typeface="+mn-ea"/>
                <a:cs typeface="+mn-cs"/>
              </a:defRPr>
            </a:lvl2pPr>
            <a:lvl3pPr algn="l" defTabSz="914400" rtl="0" eaLnBrk="1" latinLnBrk="0" hangingPunct="1">
              <a:spcBef>
                <a:spcPct val="20000"/>
              </a:spcBef>
              <a:buClr>
                <a:srgbClr val="000066"/>
              </a:buClr>
              <a:buFont typeface="Arial" pitchFamily="34" charset="0"/>
              <a:defRPr lang="en-US" sz="1400" kern="1200" dirty="0" smtClean="0">
                <a:solidFill>
                  <a:schemeClr val="tx1"/>
                </a:solidFill>
                <a:latin typeface="+mn-lt"/>
                <a:ea typeface="+mn-ea"/>
                <a:cs typeface="+mn-cs"/>
              </a:defRPr>
            </a:lvl3pPr>
            <a:lvl4pPr algn="l" defTabSz="914400" rtl="0" eaLnBrk="1" latinLnBrk="0" hangingPunct="1">
              <a:spcBef>
                <a:spcPct val="20000"/>
              </a:spcBef>
              <a:buClr>
                <a:srgbClr val="000066"/>
              </a:buClr>
              <a:buFont typeface="Arial" pitchFamily="34" charset="0"/>
              <a:defRPr lang="en-US" sz="1200" kern="1200" dirty="0" smtClean="0">
                <a:solidFill>
                  <a:schemeClr val="tx1"/>
                </a:solidFill>
                <a:latin typeface="+mn-lt"/>
                <a:ea typeface="+mn-ea"/>
                <a:cs typeface="+mn-cs"/>
              </a:defRPr>
            </a:lvl4pPr>
            <a:lvl5pPr algn="l" defTabSz="914400" rtl="0" eaLnBrk="1" latinLnBrk="0" hangingPunct="1">
              <a:spcBef>
                <a:spcPct val="20000"/>
              </a:spcBef>
              <a:buClr>
                <a:srgbClr val="000066"/>
              </a:buClr>
              <a:buFont typeface="Arial" pitchFamily="34" charset="0"/>
              <a:defRPr lang="en-SG" sz="10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Content Placeholder 3"/>
          <p:cNvSpPr>
            <a:spLocks noGrp="1"/>
          </p:cNvSpPr>
          <p:nvPr>
            <p:ph sz="half" idx="2"/>
          </p:nvPr>
        </p:nvSpPr>
        <p:spPr>
          <a:xfrm>
            <a:off x="4648200" y="1412776"/>
            <a:ext cx="4038600" cy="4525963"/>
          </a:xfrm>
        </p:spPr>
        <p:txBody>
          <a:bodyPr>
            <a:normAutofit/>
          </a:bodyPr>
          <a:lstStyle>
            <a:lvl1pPr algn="l" defTabSz="914400" rtl="0" eaLnBrk="1" latinLnBrk="0" hangingPunct="1">
              <a:spcBef>
                <a:spcPct val="20000"/>
              </a:spcBef>
              <a:buClr>
                <a:srgbClr val="000066"/>
              </a:buClr>
              <a:buFont typeface="Arial" pitchFamily="34" charset="0"/>
              <a:defRPr lang="en-US" sz="1800" kern="1200" dirty="0" smtClean="0">
                <a:solidFill>
                  <a:schemeClr val="tx1"/>
                </a:solidFill>
                <a:latin typeface="+mn-lt"/>
                <a:ea typeface="+mn-ea"/>
                <a:cs typeface="+mn-cs"/>
              </a:defRPr>
            </a:lvl1pPr>
            <a:lvl2pPr algn="l" defTabSz="914400" rtl="0" eaLnBrk="1" latinLnBrk="0" hangingPunct="1">
              <a:spcBef>
                <a:spcPct val="20000"/>
              </a:spcBef>
              <a:buClr>
                <a:srgbClr val="000066"/>
              </a:buClr>
              <a:buFont typeface="Arial" pitchFamily="34" charset="0"/>
              <a:defRPr lang="en-US" sz="1600" kern="1200" dirty="0" smtClean="0">
                <a:solidFill>
                  <a:schemeClr val="tx1"/>
                </a:solidFill>
                <a:latin typeface="+mn-lt"/>
                <a:ea typeface="+mn-ea"/>
                <a:cs typeface="+mn-cs"/>
              </a:defRPr>
            </a:lvl2pPr>
            <a:lvl3pPr algn="l" defTabSz="914400" rtl="0" eaLnBrk="1" latinLnBrk="0" hangingPunct="1">
              <a:spcBef>
                <a:spcPct val="20000"/>
              </a:spcBef>
              <a:buClr>
                <a:srgbClr val="000066"/>
              </a:buClr>
              <a:buFont typeface="Arial" pitchFamily="34" charset="0"/>
              <a:defRPr lang="en-US" sz="1400" kern="1200" dirty="0" smtClean="0">
                <a:solidFill>
                  <a:schemeClr val="tx1"/>
                </a:solidFill>
                <a:latin typeface="+mn-lt"/>
                <a:ea typeface="+mn-ea"/>
                <a:cs typeface="+mn-cs"/>
              </a:defRPr>
            </a:lvl3pPr>
            <a:lvl4pPr algn="l" defTabSz="914400" rtl="0" eaLnBrk="1" latinLnBrk="0" hangingPunct="1">
              <a:spcBef>
                <a:spcPct val="20000"/>
              </a:spcBef>
              <a:buClr>
                <a:srgbClr val="000066"/>
              </a:buClr>
              <a:buFont typeface="Arial" pitchFamily="34" charset="0"/>
              <a:defRPr lang="en-US" sz="1200" kern="1200" dirty="0" smtClean="0">
                <a:solidFill>
                  <a:schemeClr val="tx1"/>
                </a:solidFill>
                <a:latin typeface="+mn-lt"/>
                <a:ea typeface="+mn-ea"/>
                <a:cs typeface="+mn-cs"/>
              </a:defRPr>
            </a:lvl4pPr>
            <a:lvl5pPr algn="l" defTabSz="914400" rtl="0" eaLnBrk="1" latinLnBrk="0" hangingPunct="1">
              <a:spcBef>
                <a:spcPct val="20000"/>
              </a:spcBef>
              <a:buClr>
                <a:srgbClr val="000066"/>
              </a:buClr>
              <a:buFont typeface="Arial" pitchFamily="34" charset="0"/>
              <a:defRPr lang="en-SG" sz="10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11" name="Rectangle 10"/>
          <p:cNvSpPr/>
          <p:nvPr userDrawn="1"/>
        </p:nvSpPr>
        <p:spPr>
          <a:xfrm>
            <a:off x="251520" y="6093296"/>
            <a:ext cx="8640960" cy="72008"/>
          </a:xfrm>
          <a:prstGeom prst="rect">
            <a:avLst/>
          </a:prstGeom>
          <a:solidFill>
            <a:srgbClr val="000066">
              <a:alpha val="40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lvl="0" indent="0">
              <a:spcBef>
                <a:spcPct val="0"/>
              </a:spcBef>
              <a:buNone/>
            </a:pPr>
            <a:endParaRPr lang="en-SG" sz="2600" b="1" dirty="0">
              <a:solidFill>
                <a:srgbClr val="FFC000"/>
              </a:solidFill>
            </a:endParaRPr>
          </a:p>
        </p:txBody>
      </p:sp>
      <p:sp>
        <p:nvSpPr>
          <p:cNvPr id="12" name="Rectangle 11"/>
          <p:cNvSpPr/>
          <p:nvPr userDrawn="1"/>
        </p:nvSpPr>
        <p:spPr>
          <a:xfrm>
            <a:off x="251520" y="6173688"/>
            <a:ext cx="8640960" cy="540000"/>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13" name="Footer Placeholder 3"/>
          <p:cNvSpPr>
            <a:spLocks noGrp="1"/>
          </p:cNvSpPr>
          <p:nvPr>
            <p:ph type="ftr" sz="quarter" idx="11"/>
          </p:nvPr>
        </p:nvSpPr>
        <p:spPr>
          <a:xfrm>
            <a:off x="306916" y="6261165"/>
            <a:ext cx="6353316" cy="365125"/>
          </a:xfrm>
        </p:spPr>
        <p:txBody>
          <a:bodyPr/>
          <a:lstStyle>
            <a:lvl1pPr algn="l">
              <a:defRPr i="1">
                <a:solidFill>
                  <a:schemeClr val="bg1"/>
                </a:solidFill>
              </a:defRPr>
            </a:lvl1pPr>
          </a:lstStyle>
          <a:p>
            <a:endParaRPr lang="en-SG" dirty="0"/>
          </a:p>
        </p:txBody>
      </p:sp>
      <p:sp>
        <p:nvSpPr>
          <p:cNvPr id="14" name="Slide Number Placeholder 4"/>
          <p:cNvSpPr>
            <a:spLocks noGrp="1"/>
          </p:cNvSpPr>
          <p:nvPr>
            <p:ph type="sldNum" sz="quarter" idx="12"/>
          </p:nvPr>
        </p:nvSpPr>
        <p:spPr>
          <a:xfrm>
            <a:off x="6733314" y="6261165"/>
            <a:ext cx="2133600" cy="365125"/>
          </a:xfrm>
        </p:spPr>
        <p:txBody>
          <a:bodyPr/>
          <a:lstStyle>
            <a:lvl1pPr>
              <a:defRPr>
                <a:solidFill>
                  <a:schemeClr val="bg1"/>
                </a:solidFill>
              </a:defRPr>
            </a:lvl1pPr>
          </a:lstStyle>
          <a:p>
            <a:fld id="{A51866E7-6AD0-4D14-8CFB-A53E7D7D95AD}" type="slidenum">
              <a:rPr lang="en-SG" smtClean="0"/>
              <a:pPr/>
              <a:t>‹#›</a:t>
            </a:fld>
            <a:endParaRPr lang="en-SG" dirty="0"/>
          </a:p>
        </p:txBody>
      </p:sp>
      <p:sp>
        <p:nvSpPr>
          <p:cNvPr id="15" name="Rectangle 14"/>
          <p:cNvSpPr/>
          <p:nvPr userDrawn="1"/>
        </p:nvSpPr>
        <p:spPr>
          <a:xfrm>
            <a:off x="1475656" y="280532"/>
            <a:ext cx="7416824" cy="828000"/>
          </a:xfrm>
          <a:prstGeom prst="rect">
            <a:avLst/>
          </a:prstGeom>
          <a:solidFill>
            <a:srgbClr val="FFC00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16" name="Title 1"/>
          <p:cNvSpPr>
            <a:spLocks noGrp="1"/>
          </p:cNvSpPr>
          <p:nvPr>
            <p:ph type="title"/>
          </p:nvPr>
        </p:nvSpPr>
        <p:spPr>
          <a:xfrm>
            <a:off x="1588166" y="424532"/>
            <a:ext cx="7069458" cy="540000"/>
          </a:xfrm>
        </p:spPr>
        <p:txBody>
          <a:bodyPr>
            <a:normAutofit/>
          </a:bodyPr>
          <a:lstStyle>
            <a:lvl1pPr>
              <a:defRPr lang="en-SG" sz="2600" b="1" kern="1200" dirty="0">
                <a:solidFill>
                  <a:srgbClr val="000066"/>
                </a:solidFill>
                <a:latin typeface="+mn-lt"/>
                <a:ea typeface="+mn-ea"/>
                <a:cs typeface="+mn-cs"/>
              </a:defRPr>
            </a:lvl1pPr>
          </a:lstStyle>
          <a:p>
            <a:pPr marL="0" lvl="0" indent="0" algn="l" defTabSz="914400" rtl="0" eaLnBrk="1" latinLnBrk="0" hangingPunct="1">
              <a:spcBef>
                <a:spcPct val="0"/>
              </a:spcBef>
              <a:buNone/>
            </a:pPr>
            <a:r>
              <a:rPr lang="en-US" dirty="0" smtClean="0"/>
              <a:t>Click to edit Master title style</a:t>
            </a:r>
            <a:endParaRPr lang="en-SG" dirty="0"/>
          </a:p>
        </p:txBody>
      </p:sp>
      <p:pic>
        <p:nvPicPr>
          <p:cNvPr id="17" name="Picture 2" descr="C:\Users\Ryan Moynagh\Documents\Equatorial Partners Limited\Projects\Woodstock\Great Bear Logo FINAL (9-20-10).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8903" y="314756"/>
            <a:ext cx="1012737" cy="759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17654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774405"/>
          </a:xfrm>
        </p:spPr>
        <p:txBody>
          <a:bodyPr>
            <a:normAutofit/>
          </a:bodyPr>
          <a:lstStyle>
            <a:lvl1pPr algn="l" defTabSz="914400" rtl="0" eaLnBrk="1" latinLnBrk="0" hangingPunct="1">
              <a:spcBef>
                <a:spcPct val="20000"/>
              </a:spcBef>
              <a:buClr>
                <a:srgbClr val="000066"/>
              </a:buClr>
              <a:buFont typeface="Arial" pitchFamily="34" charset="0"/>
              <a:defRPr lang="en-US" sz="1800" kern="1200" dirty="0" smtClean="0">
                <a:solidFill>
                  <a:schemeClr val="tx1"/>
                </a:solidFill>
                <a:latin typeface="+mn-lt"/>
                <a:ea typeface="+mn-ea"/>
                <a:cs typeface="+mn-cs"/>
              </a:defRPr>
            </a:lvl1pPr>
            <a:lvl2pPr algn="l" defTabSz="914400" rtl="0" eaLnBrk="1" latinLnBrk="0" hangingPunct="1">
              <a:spcBef>
                <a:spcPct val="20000"/>
              </a:spcBef>
              <a:buClr>
                <a:srgbClr val="000066"/>
              </a:buClr>
              <a:buFont typeface="Arial" pitchFamily="34" charset="0"/>
              <a:defRPr lang="en-US" sz="1600" kern="1200" dirty="0" smtClean="0">
                <a:solidFill>
                  <a:schemeClr val="tx1"/>
                </a:solidFill>
                <a:latin typeface="+mn-lt"/>
                <a:ea typeface="+mn-ea"/>
                <a:cs typeface="+mn-cs"/>
              </a:defRPr>
            </a:lvl2pPr>
            <a:lvl3pPr algn="l" defTabSz="914400" rtl="0" eaLnBrk="1" latinLnBrk="0" hangingPunct="1">
              <a:spcBef>
                <a:spcPct val="20000"/>
              </a:spcBef>
              <a:buClr>
                <a:srgbClr val="000066"/>
              </a:buClr>
              <a:buFont typeface="Arial" pitchFamily="34" charset="0"/>
              <a:defRPr lang="en-US" sz="1400" kern="1200" dirty="0" smtClean="0">
                <a:solidFill>
                  <a:schemeClr val="tx1"/>
                </a:solidFill>
                <a:latin typeface="+mn-lt"/>
                <a:ea typeface="+mn-ea"/>
                <a:cs typeface="+mn-cs"/>
              </a:defRPr>
            </a:lvl3pPr>
            <a:lvl4pPr algn="l" defTabSz="914400" rtl="0" eaLnBrk="1" latinLnBrk="0" hangingPunct="1">
              <a:spcBef>
                <a:spcPct val="20000"/>
              </a:spcBef>
              <a:buClr>
                <a:srgbClr val="000066"/>
              </a:buClr>
              <a:buFont typeface="Arial" pitchFamily="34" charset="0"/>
              <a:defRPr lang="en-US" sz="1200" kern="1200" dirty="0" smtClean="0">
                <a:solidFill>
                  <a:schemeClr val="tx1"/>
                </a:solidFill>
                <a:latin typeface="+mn-lt"/>
                <a:ea typeface="+mn-ea"/>
                <a:cs typeface="+mn-cs"/>
              </a:defRPr>
            </a:lvl4pPr>
            <a:lvl5pPr algn="l" defTabSz="914400" rtl="0" eaLnBrk="1" latinLnBrk="0" hangingPunct="1">
              <a:spcBef>
                <a:spcPct val="20000"/>
              </a:spcBef>
              <a:buClr>
                <a:srgbClr val="000066"/>
              </a:buClr>
              <a:buFont typeface="Arial" pitchFamily="34" charset="0"/>
              <a:defRPr lang="en-SG" sz="10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5" name="Text Placeholder 4"/>
          <p:cNvSpPr>
            <a:spLocks noGrp="1"/>
          </p:cNvSpPr>
          <p:nvPr>
            <p:ph type="body" sz="quarter" idx="3"/>
          </p:nvPr>
        </p:nvSpPr>
        <p:spPr>
          <a:xfrm>
            <a:off x="4645025" y="141277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774405"/>
          </a:xfrm>
        </p:spPr>
        <p:txBody>
          <a:bodyPr>
            <a:normAutofit/>
          </a:bodyPr>
          <a:lstStyle>
            <a:lvl1pPr algn="l" defTabSz="914400" rtl="0" eaLnBrk="1" latinLnBrk="0" hangingPunct="1">
              <a:spcBef>
                <a:spcPct val="20000"/>
              </a:spcBef>
              <a:buClr>
                <a:srgbClr val="000066"/>
              </a:buClr>
              <a:buFont typeface="Arial" pitchFamily="34" charset="0"/>
              <a:defRPr lang="en-US" sz="1800" kern="1200" dirty="0" smtClean="0">
                <a:solidFill>
                  <a:schemeClr val="tx1"/>
                </a:solidFill>
                <a:latin typeface="+mn-lt"/>
                <a:ea typeface="+mn-ea"/>
                <a:cs typeface="+mn-cs"/>
              </a:defRPr>
            </a:lvl1pPr>
            <a:lvl2pPr algn="l" defTabSz="914400" rtl="0" eaLnBrk="1" latinLnBrk="0" hangingPunct="1">
              <a:spcBef>
                <a:spcPct val="20000"/>
              </a:spcBef>
              <a:buClr>
                <a:srgbClr val="000066"/>
              </a:buClr>
              <a:buFont typeface="Arial" pitchFamily="34" charset="0"/>
              <a:defRPr lang="en-US" sz="1600" kern="1200" dirty="0" smtClean="0">
                <a:solidFill>
                  <a:schemeClr val="tx1"/>
                </a:solidFill>
                <a:latin typeface="+mn-lt"/>
                <a:ea typeface="+mn-ea"/>
                <a:cs typeface="+mn-cs"/>
              </a:defRPr>
            </a:lvl2pPr>
            <a:lvl3pPr algn="l" defTabSz="914400" rtl="0" eaLnBrk="1" latinLnBrk="0" hangingPunct="1">
              <a:spcBef>
                <a:spcPct val="20000"/>
              </a:spcBef>
              <a:buClr>
                <a:srgbClr val="000066"/>
              </a:buClr>
              <a:buFont typeface="Arial" pitchFamily="34" charset="0"/>
              <a:defRPr lang="en-US" sz="1400" kern="1200" dirty="0" smtClean="0">
                <a:solidFill>
                  <a:schemeClr val="tx1"/>
                </a:solidFill>
                <a:latin typeface="+mn-lt"/>
                <a:ea typeface="+mn-ea"/>
                <a:cs typeface="+mn-cs"/>
              </a:defRPr>
            </a:lvl3pPr>
            <a:lvl4pPr algn="l" defTabSz="914400" rtl="0" eaLnBrk="1" latinLnBrk="0" hangingPunct="1">
              <a:spcBef>
                <a:spcPct val="20000"/>
              </a:spcBef>
              <a:buClr>
                <a:srgbClr val="000066"/>
              </a:buClr>
              <a:buFont typeface="Arial" pitchFamily="34" charset="0"/>
              <a:defRPr lang="en-US" sz="1200" kern="1200" dirty="0" smtClean="0">
                <a:solidFill>
                  <a:schemeClr val="tx1"/>
                </a:solidFill>
                <a:latin typeface="+mn-lt"/>
                <a:ea typeface="+mn-ea"/>
                <a:cs typeface="+mn-cs"/>
              </a:defRPr>
            </a:lvl4pPr>
            <a:lvl5pPr algn="l" defTabSz="914400" rtl="0" eaLnBrk="1" latinLnBrk="0" hangingPunct="1">
              <a:spcBef>
                <a:spcPct val="20000"/>
              </a:spcBef>
              <a:buClr>
                <a:srgbClr val="000066"/>
              </a:buClr>
              <a:buFont typeface="Arial" pitchFamily="34" charset="0"/>
              <a:defRPr lang="en-SG" sz="10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13" name="Rectangle 12"/>
          <p:cNvSpPr/>
          <p:nvPr userDrawn="1"/>
        </p:nvSpPr>
        <p:spPr>
          <a:xfrm>
            <a:off x="251520" y="6093296"/>
            <a:ext cx="8640960" cy="72008"/>
          </a:xfrm>
          <a:prstGeom prst="rect">
            <a:avLst/>
          </a:prstGeom>
          <a:solidFill>
            <a:srgbClr val="000066">
              <a:alpha val="40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lvl="0" indent="0">
              <a:spcBef>
                <a:spcPct val="0"/>
              </a:spcBef>
              <a:buNone/>
            </a:pPr>
            <a:endParaRPr lang="en-SG" sz="2600" b="1" dirty="0">
              <a:solidFill>
                <a:srgbClr val="FFC000"/>
              </a:solidFill>
            </a:endParaRPr>
          </a:p>
        </p:txBody>
      </p:sp>
      <p:sp>
        <p:nvSpPr>
          <p:cNvPr id="14" name="Rectangle 13"/>
          <p:cNvSpPr/>
          <p:nvPr userDrawn="1"/>
        </p:nvSpPr>
        <p:spPr>
          <a:xfrm>
            <a:off x="251520" y="6173688"/>
            <a:ext cx="8640960" cy="540000"/>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15" name="Footer Placeholder 3"/>
          <p:cNvSpPr>
            <a:spLocks noGrp="1"/>
          </p:cNvSpPr>
          <p:nvPr>
            <p:ph type="ftr" sz="quarter" idx="11"/>
          </p:nvPr>
        </p:nvSpPr>
        <p:spPr>
          <a:xfrm>
            <a:off x="306916" y="6261165"/>
            <a:ext cx="6353316" cy="365125"/>
          </a:xfrm>
        </p:spPr>
        <p:txBody>
          <a:bodyPr/>
          <a:lstStyle>
            <a:lvl1pPr algn="l">
              <a:defRPr i="1">
                <a:solidFill>
                  <a:schemeClr val="bg1"/>
                </a:solidFill>
              </a:defRPr>
            </a:lvl1pPr>
          </a:lstStyle>
          <a:p>
            <a:endParaRPr lang="en-SG" dirty="0"/>
          </a:p>
        </p:txBody>
      </p:sp>
      <p:sp>
        <p:nvSpPr>
          <p:cNvPr id="16" name="Slide Number Placeholder 4"/>
          <p:cNvSpPr>
            <a:spLocks noGrp="1"/>
          </p:cNvSpPr>
          <p:nvPr>
            <p:ph type="sldNum" sz="quarter" idx="12"/>
          </p:nvPr>
        </p:nvSpPr>
        <p:spPr>
          <a:xfrm>
            <a:off x="6733314" y="6261165"/>
            <a:ext cx="2133600" cy="365125"/>
          </a:xfrm>
        </p:spPr>
        <p:txBody>
          <a:bodyPr/>
          <a:lstStyle>
            <a:lvl1pPr>
              <a:defRPr>
                <a:solidFill>
                  <a:schemeClr val="bg1"/>
                </a:solidFill>
              </a:defRPr>
            </a:lvl1pPr>
          </a:lstStyle>
          <a:p>
            <a:fld id="{A51866E7-6AD0-4D14-8CFB-A53E7D7D95AD}" type="slidenum">
              <a:rPr lang="en-SG" smtClean="0"/>
              <a:pPr/>
              <a:t>‹#›</a:t>
            </a:fld>
            <a:endParaRPr lang="en-SG" dirty="0"/>
          </a:p>
        </p:txBody>
      </p:sp>
      <p:sp>
        <p:nvSpPr>
          <p:cNvPr id="17" name="Rectangle 16"/>
          <p:cNvSpPr/>
          <p:nvPr userDrawn="1"/>
        </p:nvSpPr>
        <p:spPr>
          <a:xfrm>
            <a:off x="1475656" y="280532"/>
            <a:ext cx="7416824" cy="828000"/>
          </a:xfrm>
          <a:prstGeom prst="rect">
            <a:avLst/>
          </a:prstGeom>
          <a:solidFill>
            <a:srgbClr val="FFC00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18" name="Title 1"/>
          <p:cNvSpPr>
            <a:spLocks noGrp="1"/>
          </p:cNvSpPr>
          <p:nvPr>
            <p:ph type="title"/>
          </p:nvPr>
        </p:nvSpPr>
        <p:spPr>
          <a:xfrm>
            <a:off x="1588166" y="424532"/>
            <a:ext cx="7069458" cy="540000"/>
          </a:xfrm>
        </p:spPr>
        <p:txBody>
          <a:bodyPr>
            <a:normAutofit/>
          </a:bodyPr>
          <a:lstStyle>
            <a:lvl1pPr>
              <a:defRPr lang="en-SG" sz="2600" b="1" kern="1200" dirty="0">
                <a:solidFill>
                  <a:srgbClr val="000066"/>
                </a:solidFill>
                <a:latin typeface="+mn-lt"/>
                <a:ea typeface="+mn-ea"/>
                <a:cs typeface="+mn-cs"/>
              </a:defRPr>
            </a:lvl1pPr>
          </a:lstStyle>
          <a:p>
            <a:pPr marL="0" lvl="0" indent="0" algn="l" defTabSz="914400" rtl="0" eaLnBrk="1" latinLnBrk="0" hangingPunct="1">
              <a:spcBef>
                <a:spcPct val="0"/>
              </a:spcBef>
              <a:buNone/>
            </a:pPr>
            <a:r>
              <a:rPr lang="en-US" dirty="0" smtClean="0"/>
              <a:t>Click to edit Master title style</a:t>
            </a:r>
            <a:endParaRPr lang="en-SG" dirty="0"/>
          </a:p>
        </p:txBody>
      </p:sp>
      <p:pic>
        <p:nvPicPr>
          <p:cNvPr id="19" name="Picture 2" descr="C:\Users\Ryan Moynagh\Documents\Equatorial Partners Limited\Projects\Woodstock\Great Bear Logo FINAL (9-20-10).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8903" y="314756"/>
            <a:ext cx="1012737" cy="759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5976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userDrawn="1"/>
        </p:nvSpPr>
        <p:spPr>
          <a:xfrm>
            <a:off x="251520" y="6093296"/>
            <a:ext cx="8640960" cy="72008"/>
          </a:xfrm>
          <a:prstGeom prst="rect">
            <a:avLst/>
          </a:prstGeom>
          <a:solidFill>
            <a:srgbClr val="000066">
              <a:alpha val="40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lvl="0" indent="0">
              <a:spcBef>
                <a:spcPct val="0"/>
              </a:spcBef>
              <a:buNone/>
            </a:pPr>
            <a:endParaRPr lang="en-SG" sz="2600" b="1" dirty="0">
              <a:solidFill>
                <a:srgbClr val="FFC000"/>
              </a:solidFill>
            </a:endParaRPr>
          </a:p>
        </p:txBody>
      </p:sp>
      <p:sp>
        <p:nvSpPr>
          <p:cNvPr id="11" name="Rectangle 10"/>
          <p:cNvSpPr/>
          <p:nvPr userDrawn="1"/>
        </p:nvSpPr>
        <p:spPr>
          <a:xfrm>
            <a:off x="251520" y="6173688"/>
            <a:ext cx="8640960" cy="540000"/>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4" name="Footer Placeholder 3"/>
          <p:cNvSpPr>
            <a:spLocks noGrp="1"/>
          </p:cNvSpPr>
          <p:nvPr>
            <p:ph type="ftr" sz="quarter" idx="11"/>
          </p:nvPr>
        </p:nvSpPr>
        <p:spPr>
          <a:xfrm>
            <a:off x="306916" y="6261165"/>
            <a:ext cx="6353316" cy="365125"/>
          </a:xfrm>
        </p:spPr>
        <p:txBody>
          <a:bodyPr/>
          <a:lstStyle>
            <a:lvl1pPr algn="l">
              <a:defRPr i="1">
                <a:solidFill>
                  <a:schemeClr val="bg1"/>
                </a:solidFill>
              </a:defRPr>
            </a:lvl1pPr>
          </a:lstStyle>
          <a:p>
            <a:endParaRPr lang="en-SG" dirty="0"/>
          </a:p>
        </p:txBody>
      </p:sp>
      <p:sp>
        <p:nvSpPr>
          <p:cNvPr id="5" name="Slide Number Placeholder 4"/>
          <p:cNvSpPr>
            <a:spLocks noGrp="1"/>
          </p:cNvSpPr>
          <p:nvPr>
            <p:ph type="sldNum" sz="quarter" idx="12"/>
          </p:nvPr>
        </p:nvSpPr>
        <p:spPr>
          <a:xfrm>
            <a:off x="6733314" y="6261165"/>
            <a:ext cx="2133600" cy="365125"/>
          </a:xfrm>
        </p:spPr>
        <p:txBody>
          <a:bodyPr/>
          <a:lstStyle>
            <a:lvl1pPr>
              <a:defRPr>
                <a:solidFill>
                  <a:schemeClr val="bg1"/>
                </a:solidFill>
              </a:defRPr>
            </a:lvl1pPr>
          </a:lstStyle>
          <a:p>
            <a:fld id="{A51866E7-6AD0-4D14-8CFB-A53E7D7D95AD}" type="slidenum">
              <a:rPr lang="en-SG" smtClean="0"/>
              <a:pPr/>
              <a:t>‹#›</a:t>
            </a:fld>
            <a:endParaRPr lang="en-SG" dirty="0"/>
          </a:p>
        </p:txBody>
      </p:sp>
      <p:sp>
        <p:nvSpPr>
          <p:cNvPr id="7" name="Rectangle 6"/>
          <p:cNvSpPr/>
          <p:nvPr userDrawn="1"/>
        </p:nvSpPr>
        <p:spPr>
          <a:xfrm>
            <a:off x="1475656" y="280532"/>
            <a:ext cx="7416824" cy="828000"/>
          </a:xfrm>
          <a:prstGeom prst="rect">
            <a:avLst/>
          </a:prstGeom>
          <a:solidFill>
            <a:srgbClr val="FFC00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2" name="Title 1"/>
          <p:cNvSpPr>
            <a:spLocks noGrp="1"/>
          </p:cNvSpPr>
          <p:nvPr>
            <p:ph type="title"/>
          </p:nvPr>
        </p:nvSpPr>
        <p:spPr>
          <a:xfrm>
            <a:off x="1588166" y="424532"/>
            <a:ext cx="7069458" cy="540000"/>
          </a:xfrm>
        </p:spPr>
        <p:txBody>
          <a:bodyPr>
            <a:normAutofit/>
          </a:bodyPr>
          <a:lstStyle>
            <a:lvl1pPr>
              <a:defRPr lang="en-SG" sz="2600" b="1" kern="1200" dirty="0">
                <a:solidFill>
                  <a:srgbClr val="000066"/>
                </a:solidFill>
                <a:latin typeface="+mn-lt"/>
                <a:ea typeface="+mn-ea"/>
                <a:cs typeface="+mn-cs"/>
              </a:defRPr>
            </a:lvl1pPr>
          </a:lstStyle>
          <a:p>
            <a:pPr marL="0" lvl="0" indent="0" algn="l" defTabSz="914400" rtl="0" eaLnBrk="1" latinLnBrk="0" hangingPunct="1">
              <a:spcBef>
                <a:spcPct val="0"/>
              </a:spcBef>
              <a:buNone/>
            </a:pPr>
            <a:r>
              <a:rPr lang="en-US" dirty="0" smtClean="0"/>
              <a:t>Click to edit Master title style</a:t>
            </a:r>
            <a:endParaRPr lang="en-SG" dirty="0"/>
          </a:p>
        </p:txBody>
      </p:sp>
      <p:pic>
        <p:nvPicPr>
          <p:cNvPr id="8" name="Picture 2" descr="C:\Users\Ryan Moynagh\Documents\Equatorial Partners Limited\Projects\Woodstock\Great Bear Logo FINAL (9-20-10).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8903" y="314756"/>
            <a:ext cx="1012737" cy="759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76267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A51866E7-6AD0-4D14-8CFB-A53E7D7D95AD}" type="slidenum">
              <a:rPr lang="en-SG" smtClean="0"/>
              <a:pPr/>
              <a:t>‹#›</a:t>
            </a:fld>
            <a:endParaRPr lang="en-SG" dirty="0"/>
          </a:p>
        </p:txBody>
      </p:sp>
    </p:spTree>
    <p:extLst>
      <p:ext uri="{BB962C8B-B14F-4D97-AF65-F5344CB8AC3E}">
        <p14:creationId xmlns="" xmlns:p14="http://schemas.microsoft.com/office/powerpoint/2010/main" val="18192054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A51866E7-6AD0-4D14-8CFB-A53E7D7D95AD}" type="slidenum">
              <a:rPr lang="en-SG" smtClean="0"/>
              <a:pPr/>
              <a:t>‹#›</a:t>
            </a:fld>
            <a:endParaRPr lang="en-SG" dirty="0"/>
          </a:p>
        </p:txBody>
      </p:sp>
    </p:spTree>
    <p:extLst>
      <p:ext uri="{BB962C8B-B14F-4D97-AF65-F5344CB8AC3E}">
        <p14:creationId xmlns="" xmlns:p14="http://schemas.microsoft.com/office/powerpoint/2010/main" val="32995443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A51866E7-6AD0-4D14-8CFB-A53E7D7D95AD}" type="slidenum">
              <a:rPr lang="en-SG" smtClean="0"/>
              <a:pPr/>
              <a:t>‹#›</a:t>
            </a:fld>
            <a:endParaRPr lang="en-SG" dirty="0"/>
          </a:p>
        </p:txBody>
      </p:sp>
    </p:spTree>
    <p:extLst>
      <p:ext uri="{BB962C8B-B14F-4D97-AF65-F5344CB8AC3E}">
        <p14:creationId xmlns="" xmlns:p14="http://schemas.microsoft.com/office/powerpoint/2010/main" val="1362048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SG" dirty="0"/>
          </a:p>
        </p:txBody>
      </p:sp>
      <p:sp>
        <p:nvSpPr>
          <p:cNvPr id="3" name="Text Placeholder 2"/>
          <p:cNvSpPr>
            <a:spLocks noGrp="1"/>
          </p:cNvSpPr>
          <p:nvPr>
            <p:ph type="body" idx="1"/>
          </p:nvPr>
        </p:nvSpPr>
        <p:spPr>
          <a:xfrm>
            <a:off x="457200" y="1600200"/>
            <a:ext cx="8229600" cy="4525963"/>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Date Placeholder 3"/>
          <p:cNvSpPr>
            <a:spLocks noGrp="1"/>
          </p:cNvSpPr>
          <p:nvPr>
            <p:ph type="dt" sz="half" idx="2"/>
          </p:nvPr>
        </p:nvSpPr>
        <p:spPr>
          <a:xfrm>
            <a:off x="457200" y="6376243"/>
            <a:ext cx="2133600" cy="365125"/>
          </a:xfrm>
          <a:prstGeom prst="rect">
            <a:avLst/>
          </a:prstGeom>
        </p:spPr>
        <p:txBody>
          <a:bodyPr vert="horz" lIns="91440" tIns="45720" rIns="91440" bIns="45720" rtlCol="0" anchor="ctr"/>
          <a:lstStyle>
            <a:lvl1pPr algn="l">
              <a:defRPr sz="800">
                <a:solidFill>
                  <a:schemeClr val="bg1">
                    <a:lumMod val="65000"/>
                  </a:schemeClr>
                </a:solidFill>
              </a:defRPr>
            </a:lvl1pPr>
          </a:lstStyle>
          <a:p>
            <a:endParaRPr lang="en-SG" dirty="0"/>
          </a:p>
        </p:txBody>
      </p:sp>
      <p:sp>
        <p:nvSpPr>
          <p:cNvPr id="5"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800">
                <a:solidFill>
                  <a:schemeClr val="bg1">
                    <a:lumMod val="65000"/>
                  </a:schemeClr>
                </a:solidFill>
              </a:defRPr>
            </a:lvl1pPr>
          </a:lstStyle>
          <a:p>
            <a:endParaRPr lang="en-SG" dirty="0"/>
          </a:p>
        </p:txBody>
      </p:sp>
      <p:sp>
        <p:nvSpPr>
          <p:cNvPr id="6" name="Slide Number Placeholder 5"/>
          <p:cNvSpPr>
            <a:spLocks noGrp="1"/>
          </p:cNvSpPr>
          <p:nvPr>
            <p:ph type="sldNum" sz="quarter" idx="4"/>
          </p:nvPr>
        </p:nvSpPr>
        <p:spPr>
          <a:xfrm>
            <a:off x="6553200" y="6376243"/>
            <a:ext cx="2133600" cy="365125"/>
          </a:xfrm>
          <a:prstGeom prst="rect">
            <a:avLst/>
          </a:prstGeom>
        </p:spPr>
        <p:txBody>
          <a:bodyPr vert="horz" lIns="91440" tIns="45720" rIns="91440" bIns="45720" rtlCol="0" anchor="ctr"/>
          <a:lstStyle>
            <a:lvl1pPr algn="r">
              <a:defRPr sz="800">
                <a:solidFill>
                  <a:schemeClr val="bg1">
                    <a:lumMod val="65000"/>
                  </a:schemeClr>
                </a:solidFill>
              </a:defRPr>
            </a:lvl1pPr>
          </a:lstStyle>
          <a:p>
            <a:fld id="{A51866E7-6AD0-4D14-8CFB-A53E7D7D95AD}" type="slidenum">
              <a:rPr lang="en-SG" smtClean="0"/>
              <a:pPr/>
              <a:t>‹#›</a:t>
            </a:fld>
            <a:endParaRPr lang="en-SG" dirty="0"/>
          </a:p>
        </p:txBody>
      </p:sp>
    </p:spTree>
    <p:extLst>
      <p:ext uri="{BB962C8B-B14F-4D97-AF65-F5344CB8AC3E}">
        <p14:creationId xmlns="" xmlns:p14="http://schemas.microsoft.com/office/powerpoint/2010/main" val="351299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2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1pPr>
      <a:lvl2pPr marL="742950" indent="-28575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Clr>
          <a:srgbClr val="000066"/>
        </a:buClr>
        <a:buFont typeface="Arial" pitchFamily="34" charset="0"/>
        <a:buChar char="»"/>
        <a:defRPr lang="en-SG"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yan Moynagh\Documents\Equatorial Partners Limited\Projects\Woodstock\Great Bear Logo FINAL (9-20-1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7772" y="764704"/>
            <a:ext cx="4128456" cy="3096344"/>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Rectangle 21"/>
          <p:cNvSpPr/>
          <p:nvPr/>
        </p:nvSpPr>
        <p:spPr>
          <a:xfrm>
            <a:off x="0" y="4427587"/>
            <a:ext cx="9144000" cy="180000"/>
          </a:xfrm>
          <a:prstGeom prst="rect">
            <a:avLst/>
          </a:prstGeom>
          <a:solidFill>
            <a:srgbClr val="000066">
              <a:alpha val="40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lvl="0" indent="0">
              <a:spcBef>
                <a:spcPct val="0"/>
              </a:spcBef>
              <a:buNone/>
            </a:pPr>
            <a:endParaRPr lang="en-SG" sz="2600" b="1" dirty="0">
              <a:solidFill>
                <a:srgbClr val="FFC000"/>
              </a:solidFill>
            </a:endParaRPr>
          </a:p>
        </p:txBody>
      </p:sp>
      <p:sp>
        <p:nvSpPr>
          <p:cNvPr id="23" name="Rectangle 22"/>
          <p:cNvSpPr/>
          <p:nvPr/>
        </p:nvSpPr>
        <p:spPr>
          <a:xfrm>
            <a:off x="0" y="4615971"/>
            <a:ext cx="9144000" cy="1683824"/>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spcBef>
                <a:spcPct val="0"/>
              </a:spcBef>
              <a:buNone/>
            </a:pPr>
            <a:endParaRPr lang="en-SG" sz="2600" b="1" dirty="0">
              <a:solidFill>
                <a:srgbClr val="FFC000"/>
              </a:solidFill>
            </a:endParaRPr>
          </a:p>
        </p:txBody>
      </p:sp>
      <p:sp>
        <p:nvSpPr>
          <p:cNvPr id="2" name="Rectangle 1"/>
          <p:cNvSpPr/>
          <p:nvPr/>
        </p:nvSpPr>
        <p:spPr>
          <a:xfrm>
            <a:off x="0" y="4647783"/>
            <a:ext cx="9144000" cy="1620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b="1" i="1" dirty="0" smtClean="0">
                <a:solidFill>
                  <a:schemeClr val="bg1"/>
                </a:solidFill>
              </a:rPr>
              <a:t>Corporate Presentation</a:t>
            </a:r>
          </a:p>
          <a:p>
            <a:pPr algn="ctr"/>
            <a:r>
              <a:rPr lang="en-US" sz="2000" b="1" dirty="0" smtClean="0">
                <a:solidFill>
                  <a:schemeClr val="bg1"/>
                </a:solidFill>
              </a:rPr>
              <a:t>Alaska State Capital: Juneau</a:t>
            </a:r>
            <a:endParaRPr lang="en-SG" sz="2000" b="1" dirty="0" smtClean="0">
              <a:solidFill>
                <a:schemeClr val="bg1"/>
              </a:solidFill>
            </a:endParaRPr>
          </a:p>
          <a:p>
            <a:pPr algn="ctr"/>
            <a:r>
              <a:rPr lang="en-SG" sz="2200" b="1" i="1" dirty="0" smtClean="0">
                <a:solidFill>
                  <a:schemeClr val="bg1"/>
                </a:solidFill>
              </a:rPr>
              <a:t>26</a:t>
            </a:r>
            <a:r>
              <a:rPr lang="en-SG" sz="2200" b="1" i="1" baseline="30000" dirty="0" smtClean="0">
                <a:solidFill>
                  <a:schemeClr val="bg1"/>
                </a:solidFill>
              </a:rPr>
              <a:t>th</a:t>
            </a:r>
            <a:r>
              <a:rPr lang="en-SG" sz="2200" b="1" i="1" dirty="0" smtClean="0">
                <a:solidFill>
                  <a:schemeClr val="bg1"/>
                </a:solidFill>
              </a:rPr>
              <a:t> February, 2011</a:t>
            </a:r>
            <a:endParaRPr lang="en-SG" sz="2200" b="1" i="1" dirty="0">
              <a:solidFill>
                <a:schemeClr val="bg1"/>
              </a:solidFill>
            </a:endParaRPr>
          </a:p>
        </p:txBody>
      </p:sp>
    </p:spTree>
    <p:extLst>
      <p:ext uri="{BB962C8B-B14F-4D97-AF65-F5344CB8AC3E}">
        <p14:creationId xmlns="" xmlns:p14="http://schemas.microsoft.com/office/powerpoint/2010/main" val="1639623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10</a:t>
            </a:fld>
            <a:endParaRPr lang="en-SG" dirty="0"/>
          </a:p>
        </p:txBody>
      </p:sp>
      <p:sp>
        <p:nvSpPr>
          <p:cNvPr id="3" name="Title 2"/>
          <p:cNvSpPr>
            <a:spLocks noGrp="1"/>
          </p:cNvSpPr>
          <p:nvPr>
            <p:ph type="title"/>
          </p:nvPr>
        </p:nvSpPr>
        <p:spPr/>
        <p:txBody>
          <a:bodyPr>
            <a:normAutofit fontScale="90000"/>
          </a:bodyPr>
          <a:lstStyle/>
          <a:p>
            <a:r>
              <a:rPr lang="en-US" sz="2900" dirty="0"/>
              <a:t>North Alaskan Technical Case</a:t>
            </a:r>
            <a:r>
              <a:rPr lang="en-SG" sz="2900" dirty="0"/>
              <a:t/>
            </a:r>
            <a:br>
              <a:rPr lang="en-SG" sz="2900" dirty="0"/>
            </a:br>
            <a:r>
              <a:rPr lang="en-SG" sz="1800" dirty="0" smtClean="0"/>
              <a:t>3 Prolific Source Intervals</a:t>
            </a:r>
            <a:endParaRPr lang="en-SG" sz="1800" dirty="0"/>
          </a:p>
        </p:txBody>
      </p:sp>
      <p:sp>
        <p:nvSpPr>
          <p:cNvPr id="6" name="Footer Placeholder 5"/>
          <p:cNvSpPr>
            <a:spLocks noGrp="1"/>
          </p:cNvSpPr>
          <p:nvPr>
            <p:ph type="ftr" sz="quarter" idx="11"/>
          </p:nvPr>
        </p:nvSpPr>
        <p:spPr>
          <a:xfrm>
            <a:off x="306916" y="6309320"/>
            <a:ext cx="7865484" cy="365125"/>
          </a:xfrm>
        </p:spPr>
        <p:txBody>
          <a:bodyPr/>
          <a:lstStyle/>
          <a:p>
            <a:endParaRPr lang="en-SG" dirty="0" smtClean="0"/>
          </a:p>
        </p:txBody>
      </p:sp>
      <p:pic>
        <p:nvPicPr>
          <p:cNvPr id="1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889" y="1300019"/>
            <a:ext cx="8604583" cy="39291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5-Point Star 20"/>
          <p:cNvSpPr/>
          <p:nvPr/>
        </p:nvSpPr>
        <p:spPr>
          <a:xfrm>
            <a:off x="5608687" y="2132856"/>
            <a:ext cx="381205" cy="32018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5608687" y="2865951"/>
            <a:ext cx="381205" cy="32018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22"/>
          <p:cNvSpPr/>
          <p:nvPr/>
        </p:nvSpPr>
        <p:spPr>
          <a:xfrm>
            <a:off x="5608687" y="3268634"/>
            <a:ext cx="381205" cy="32018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1520" y="5286388"/>
            <a:ext cx="8640960" cy="742513"/>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p>
            <a:pPr algn="ctr"/>
            <a:r>
              <a:rPr lang="en-SG" sz="1500" b="1" i="1" dirty="0" smtClean="0">
                <a:solidFill>
                  <a:srgbClr val="FFC000"/>
                </a:solidFill>
              </a:rPr>
              <a:t>Individually, these source rocks have the potential to deliver a successful unconventional resource play. Collectively, these source rocks through extraordinary quality, common regional distribution, shared burial history and their stacked nature create the opportunity for an unsurpassed resource play volumetric outcome.</a:t>
            </a:r>
          </a:p>
        </p:txBody>
      </p:sp>
    </p:spTree>
    <p:extLst>
      <p:ext uri="{BB962C8B-B14F-4D97-AF65-F5344CB8AC3E}">
        <p14:creationId xmlns="" xmlns:p14="http://schemas.microsoft.com/office/powerpoint/2010/main" val="1927904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11</a:t>
            </a:fld>
            <a:endParaRPr lang="en-SG" dirty="0"/>
          </a:p>
        </p:txBody>
      </p:sp>
      <p:sp>
        <p:nvSpPr>
          <p:cNvPr id="3" name="Title 2"/>
          <p:cNvSpPr>
            <a:spLocks noGrp="1"/>
          </p:cNvSpPr>
          <p:nvPr>
            <p:ph type="title"/>
          </p:nvPr>
        </p:nvSpPr>
        <p:spPr/>
        <p:txBody>
          <a:bodyPr>
            <a:normAutofit fontScale="90000"/>
          </a:bodyPr>
          <a:lstStyle/>
          <a:p>
            <a:r>
              <a:rPr lang="en-US" sz="2900" dirty="0"/>
              <a:t>North Alaskan Technical Case</a:t>
            </a:r>
            <a:r>
              <a:rPr lang="en-SG" sz="4400" dirty="0"/>
              <a:t/>
            </a:r>
            <a:br>
              <a:rPr lang="en-SG" sz="4400" dirty="0"/>
            </a:br>
            <a:r>
              <a:rPr lang="en-SG" sz="1800" dirty="0"/>
              <a:t>North Slope - Structural Cross Section</a:t>
            </a:r>
          </a:p>
        </p:txBody>
      </p:sp>
      <p:sp>
        <p:nvSpPr>
          <p:cNvPr id="6" name="Footer Placeholder 5"/>
          <p:cNvSpPr>
            <a:spLocks noGrp="1"/>
          </p:cNvSpPr>
          <p:nvPr>
            <p:ph type="ftr" sz="quarter" idx="11"/>
          </p:nvPr>
        </p:nvSpPr>
        <p:spPr>
          <a:xfrm>
            <a:off x="306916" y="6309320"/>
            <a:ext cx="7865484" cy="365125"/>
          </a:xfrm>
        </p:spPr>
        <p:txBody>
          <a:bodyPr/>
          <a:lstStyle/>
          <a:p>
            <a:r>
              <a:rPr lang="en-SG" dirty="0"/>
              <a:t>Source: Modified From Bird &amp; Bader (1987)</a:t>
            </a:r>
          </a:p>
          <a:p>
            <a:endParaRPr lang="en-SG" dirty="0" smtClean="0"/>
          </a:p>
        </p:txBody>
      </p:sp>
      <p:sp>
        <p:nvSpPr>
          <p:cNvPr id="7" name="Content Placeholder 1"/>
          <p:cNvSpPr txBox="1">
            <a:spLocks/>
          </p:cNvSpPr>
          <p:nvPr/>
        </p:nvSpPr>
        <p:spPr>
          <a:xfrm>
            <a:off x="251520" y="1268760"/>
            <a:ext cx="1822785" cy="4608512"/>
          </a:xfrm>
          <a:prstGeom prst="rect">
            <a:avLst/>
          </a:prstGeom>
        </p:spPr>
        <p:txBody>
          <a:bodyPr>
            <a:normAutofit/>
          </a:bodyPr>
          <a:lstStyle>
            <a:lvl1pPr marL="342900" indent="-3429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1pPr>
            <a:lvl2pPr marL="742950" indent="-28575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Clr>
                <a:srgbClr val="000066"/>
              </a:buClr>
              <a:buFont typeface="Arial" pitchFamily="34" charset="0"/>
              <a:buChar char="»"/>
              <a:defRPr lang="en-SG"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Bef>
                <a:spcPts val="0"/>
              </a:spcBef>
              <a:spcAft>
                <a:spcPts val="600"/>
              </a:spcAft>
            </a:pPr>
            <a:r>
              <a:rPr lang="en-SG" sz="1600" dirty="0" smtClean="0"/>
              <a:t>Petroleum system of North Alaska has:</a:t>
            </a:r>
          </a:p>
          <a:p>
            <a:pPr marL="357188" lvl="1" indent="-176213">
              <a:spcBef>
                <a:spcPts val="0"/>
              </a:spcBef>
              <a:spcAft>
                <a:spcPts val="600"/>
              </a:spcAft>
            </a:pPr>
            <a:r>
              <a:rPr lang="en-SG" sz="1400" dirty="0" smtClean="0"/>
              <a:t>3 world class source rocks</a:t>
            </a:r>
          </a:p>
          <a:p>
            <a:pPr marL="357188" lvl="1" indent="-176213">
              <a:spcBef>
                <a:spcPts val="0"/>
              </a:spcBef>
              <a:spcAft>
                <a:spcPts val="600"/>
              </a:spcAft>
            </a:pPr>
            <a:r>
              <a:rPr lang="en-SG" sz="1400" dirty="0" smtClean="0"/>
              <a:t>3 resource play targets</a:t>
            </a:r>
          </a:p>
          <a:p>
            <a:pPr marL="176213" indent="-176213">
              <a:spcBef>
                <a:spcPts val="0"/>
              </a:spcBef>
              <a:spcAft>
                <a:spcPts val="600"/>
              </a:spcAft>
            </a:pPr>
            <a:endParaRPr lang="en-SG" sz="1600" dirty="0" smtClean="0"/>
          </a:p>
          <a:p>
            <a:pPr marL="176213" indent="-176213">
              <a:spcBef>
                <a:spcPts val="0"/>
              </a:spcBef>
              <a:spcAft>
                <a:spcPts val="600"/>
              </a:spcAft>
            </a:pPr>
            <a:r>
              <a:rPr lang="en-SG" sz="1600" dirty="0" smtClean="0"/>
              <a:t>All 3 source rocks are “co-located”</a:t>
            </a:r>
          </a:p>
          <a:p>
            <a:pPr marL="176213" indent="-176213">
              <a:spcBef>
                <a:spcPts val="0"/>
              </a:spcBef>
              <a:spcAft>
                <a:spcPts val="600"/>
              </a:spcAft>
            </a:pPr>
            <a:endParaRPr lang="en-SG" sz="1600" dirty="0" smtClean="0"/>
          </a:p>
          <a:p>
            <a:pPr marL="176213" indent="-176213">
              <a:spcBef>
                <a:spcPts val="0"/>
              </a:spcBef>
              <a:spcAft>
                <a:spcPts val="600"/>
              </a:spcAft>
            </a:pPr>
            <a:r>
              <a:rPr lang="en-SG" sz="1600" dirty="0" smtClean="0"/>
              <a:t>All 3 source rocks are mature for oil &amp; gas within Great Bear’s focus fairway</a:t>
            </a:r>
            <a:endParaRPr lang="en-SG" sz="1600" dirty="0"/>
          </a:p>
          <a:p>
            <a:pPr marL="176213" indent="-176213">
              <a:spcBef>
                <a:spcPts val="0"/>
              </a:spcBef>
              <a:spcAft>
                <a:spcPts val="600"/>
              </a:spcAft>
            </a:pPr>
            <a:endParaRPr lang="en-SG" sz="1600" dirty="0" smtClean="0"/>
          </a:p>
        </p:txBody>
      </p:sp>
      <p:sp>
        <p:nvSpPr>
          <p:cNvPr id="8" name="Freeform 7"/>
          <p:cNvSpPr/>
          <p:nvPr/>
        </p:nvSpPr>
        <p:spPr>
          <a:xfrm>
            <a:off x="2483223" y="1556792"/>
            <a:ext cx="2127250" cy="4437837"/>
          </a:xfrm>
          <a:custGeom>
            <a:avLst/>
            <a:gdLst>
              <a:gd name="connsiteX0" fmla="*/ 0 w 2127250"/>
              <a:gd name="connsiteY0" fmla="*/ 234950 h 4457700"/>
              <a:gd name="connsiteX1" fmla="*/ 0 w 2127250"/>
              <a:gd name="connsiteY1" fmla="*/ 4457700 h 4457700"/>
              <a:gd name="connsiteX2" fmla="*/ 2127250 w 2127250"/>
              <a:gd name="connsiteY2" fmla="*/ 4457700 h 4457700"/>
              <a:gd name="connsiteX3" fmla="*/ 2082800 w 2127250"/>
              <a:gd name="connsiteY3" fmla="*/ 666750 h 4457700"/>
              <a:gd name="connsiteX4" fmla="*/ 1022350 w 2127250"/>
              <a:gd name="connsiteY4" fmla="*/ 361950 h 4457700"/>
              <a:gd name="connsiteX5" fmla="*/ 857250 w 2127250"/>
              <a:gd name="connsiteY5" fmla="*/ 292100 h 4457700"/>
              <a:gd name="connsiteX6" fmla="*/ 762000 w 2127250"/>
              <a:gd name="connsiteY6" fmla="*/ 209550 h 4457700"/>
              <a:gd name="connsiteX7" fmla="*/ 685800 w 2127250"/>
              <a:gd name="connsiteY7" fmla="*/ 127000 h 4457700"/>
              <a:gd name="connsiteX8" fmla="*/ 647700 w 2127250"/>
              <a:gd name="connsiteY8" fmla="*/ 146050 h 4457700"/>
              <a:gd name="connsiteX9" fmla="*/ 615950 w 2127250"/>
              <a:gd name="connsiteY9" fmla="*/ 146050 h 4457700"/>
              <a:gd name="connsiteX10" fmla="*/ 565150 w 2127250"/>
              <a:gd name="connsiteY10" fmla="*/ 63500 h 4457700"/>
              <a:gd name="connsiteX11" fmla="*/ 533400 w 2127250"/>
              <a:gd name="connsiteY11" fmla="*/ 19050 h 4457700"/>
              <a:gd name="connsiteX12" fmla="*/ 520700 w 2127250"/>
              <a:gd name="connsiteY12" fmla="*/ 0 h 4457700"/>
              <a:gd name="connsiteX13" fmla="*/ 457200 w 2127250"/>
              <a:gd name="connsiteY13" fmla="*/ 50800 h 4457700"/>
              <a:gd name="connsiteX14" fmla="*/ 406400 w 2127250"/>
              <a:gd name="connsiteY14" fmla="*/ 76200 h 4457700"/>
              <a:gd name="connsiteX15" fmla="*/ 361950 w 2127250"/>
              <a:gd name="connsiteY15" fmla="*/ 133350 h 4457700"/>
              <a:gd name="connsiteX16" fmla="*/ 317500 w 2127250"/>
              <a:gd name="connsiteY16" fmla="*/ 158750 h 4457700"/>
              <a:gd name="connsiteX17" fmla="*/ 247650 w 2127250"/>
              <a:gd name="connsiteY17" fmla="*/ 120650 h 4457700"/>
              <a:gd name="connsiteX18" fmla="*/ 234950 w 2127250"/>
              <a:gd name="connsiteY18" fmla="*/ 82550 h 4457700"/>
              <a:gd name="connsiteX19" fmla="*/ 190500 w 2127250"/>
              <a:gd name="connsiteY19" fmla="*/ 127000 h 4457700"/>
              <a:gd name="connsiteX20" fmla="*/ 107950 w 2127250"/>
              <a:gd name="connsiteY20" fmla="*/ 209550 h 4457700"/>
              <a:gd name="connsiteX21" fmla="*/ 0 w 2127250"/>
              <a:gd name="connsiteY21" fmla="*/ 23495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7250" h="4457700">
                <a:moveTo>
                  <a:pt x="0" y="234950"/>
                </a:moveTo>
                <a:lnTo>
                  <a:pt x="0" y="4457700"/>
                </a:lnTo>
                <a:lnTo>
                  <a:pt x="2127250" y="4457700"/>
                </a:lnTo>
                <a:lnTo>
                  <a:pt x="2082800" y="666750"/>
                </a:lnTo>
                <a:lnTo>
                  <a:pt x="1022350" y="361950"/>
                </a:lnTo>
                <a:lnTo>
                  <a:pt x="857250" y="292100"/>
                </a:lnTo>
                <a:lnTo>
                  <a:pt x="762000" y="209550"/>
                </a:lnTo>
                <a:lnTo>
                  <a:pt x="685800" y="127000"/>
                </a:lnTo>
                <a:lnTo>
                  <a:pt x="647700" y="146050"/>
                </a:lnTo>
                <a:lnTo>
                  <a:pt x="615950" y="146050"/>
                </a:lnTo>
                <a:lnTo>
                  <a:pt x="565150" y="63500"/>
                </a:lnTo>
                <a:lnTo>
                  <a:pt x="533400" y="19050"/>
                </a:lnTo>
                <a:lnTo>
                  <a:pt x="520700" y="0"/>
                </a:lnTo>
                <a:lnTo>
                  <a:pt x="457200" y="50800"/>
                </a:lnTo>
                <a:lnTo>
                  <a:pt x="406400" y="76200"/>
                </a:lnTo>
                <a:lnTo>
                  <a:pt x="361950" y="133350"/>
                </a:lnTo>
                <a:lnTo>
                  <a:pt x="317500" y="158750"/>
                </a:lnTo>
                <a:lnTo>
                  <a:pt x="247650" y="120650"/>
                </a:lnTo>
                <a:lnTo>
                  <a:pt x="234950" y="82550"/>
                </a:lnTo>
                <a:lnTo>
                  <a:pt x="190500" y="127000"/>
                </a:lnTo>
                <a:lnTo>
                  <a:pt x="107950" y="209550"/>
                </a:lnTo>
                <a:lnTo>
                  <a:pt x="0" y="234950"/>
                </a:lnTo>
                <a:close/>
              </a:path>
            </a:pathLst>
          </a:cu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Freeform 8"/>
          <p:cNvSpPr/>
          <p:nvPr/>
        </p:nvSpPr>
        <p:spPr>
          <a:xfrm>
            <a:off x="3504089" y="1887239"/>
            <a:ext cx="4833257" cy="4102925"/>
          </a:xfrm>
          <a:custGeom>
            <a:avLst/>
            <a:gdLst>
              <a:gd name="connsiteX0" fmla="*/ 332509 w 4833257"/>
              <a:gd name="connsiteY0" fmla="*/ 2404754 h 4102925"/>
              <a:gd name="connsiteX1" fmla="*/ 332509 w 4833257"/>
              <a:gd name="connsiteY1" fmla="*/ 2404754 h 4102925"/>
              <a:gd name="connsiteX2" fmla="*/ 332509 w 4833257"/>
              <a:gd name="connsiteY2" fmla="*/ 2481943 h 4102925"/>
              <a:gd name="connsiteX3" fmla="*/ 344384 w 4833257"/>
              <a:gd name="connsiteY3" fmla="*/ 2493819 h 4102925"/>
              <a:gd name="connsiteX4" fmla="*/ 409698 w 4833257"/>
              <a:gd name="connsiteY4" fmla="*/ 2487881 h 4102925"/>
              <a:gd name="connsiteX5" fmla="*/ 427511 w 4833257"/>
              <a:gd name="connsiteY5" fmla="*/ 2517569 h 4102925"/>
              <a:gd name="connsiteX6" fmla="*/ 439387 w 4833257"/>
              <a:gd name="connsiteY6" fmla="*/ 2559133 h 4102925"/>
              <a:gd name="connsiteX7" fmla="*/ 457200 w 4833257"/>
              <a:gd name="connsiteY7" fmla="*/ 2571008 h 4102925"/>
              <a:gd name="connsiteX8" fmla="*/ 492826 w 4833257"/>
              <a:gd name="connsiteY8" fmla="*/ 2565071 h 4102925"/>
              <a:gd name="connsiteX9" fmla="*/ 528452 w 4833257"/>
              <a:gd name="connsiteY9" fmla="*/ 2559133 h 4102925"/>
              <a:gd name="connsiteX10" fmla="*/ 534389 w 4833257"/>
              <a:gd name="connsiteY10" fmla="*/ 2576946 h 4102925"/>
              <a:gd name="connsiteX11" fmla="*/ 564078 w 4833257"/>
              <a:gd name="connsiteY11" fmla="*/ 2594759 h 4102925"/>
              <a:gd name="connsiteX12" fmla="*/ 575953 w 4833257"/>
              <a:gd name="connsiteY12" fmla="*/ 2576946 h 4102925"/>
              <a:gd name="connsiteX13" fmla="*/ 617516 w 4833257"/>
              <a:gd name="connsiteY13" fmla="*/ 2559133 h 4102925"/>
              <a:gd name="connsiteX14" fmla="*/ 647205 w 4833257"/>
              <a:gd name="connsiteY14" fmla="*/ 2576946 h 4102925"/>
              <a:gd name="connsiteX15" fmla="*/ 665018 w 4833257"/>
              <a:gd name="connsiteY15" fmla="*/ 2713512 h 4102925"/>
              <a:gd name="connsiteX16" fmla="*/ 670955 w 4833257"/>
              <a:gd name="connsiteY16" fmla="*/ 2731325 h 4102925"/>
              <a:gd name="connsiteX17" fmla="*/ 659080 w 4833257"/>
              <a:gd name="connsiteY17" fmla="*/ 2749138 h 4102925"/>
              <a:gd name="connsiteX18" fmla="*/ 641267 w 4833257"/>
              <a:gd name="connsiteY18" fmla="*/ 2814452 h 4102925"/>
              <a:gd name="connsiteX19" fmla="*/ 647205 w 4833257"/>
              <a:gd name="connsiteY19" fmla="*/ 2844141 h 4102925"/>
              <a:gd name="connsiteX20" fmla="*/ 665018 w 4833257"/>
              <a:gd name="connsiteY20" fmla="*/ 2838203 h 4102925"/>
              <a:gd name="connsiteX21" fmla="*/ 676893 w 4833257"/>
              <a:gd name="connsiteY21" fmla="*/ 2856016 h 4102925"/>
              <a:gd name="connsiteX22" fmla="*/ 682831 w 4833257"/>
              <a:gd name="connsiteY22" fmla="*/ 2927268 h 4102925"/>
              <a:gd name="connsiteX23" fmla="*/ 706581 w 4833257"/>
              <a:gd name="connsiteY23" fmla="*/ 2933206 h 4102925"/>
              <a:gd name="connsiteX24" fmla="*/ 700644 w 4833257"/>
              <a:gd name="connsiteY24" fmla="*/ 2992582 h 4102925"/>
              <a:gd name="connsiteX25" fmla="*/ 688768 w 4833257"/>
              <a:gd name="connsiteY25" fmla="*/ 3028208 h 4102925"/>
              <a:gd name="connsiteX26" fmla="*/ 724394 w 4833257"/>
              <a:gd name="connsiteY26" fmla="*/ 3046021 h 4102925"/>
              <a:gd name="connsiteX27" fmla="*/ 718457 w 4833257"/>
              <a:gd name="connsiteY27" fmla="*/ 3063834 h 4102925"/>
              <a:gd name="connsiteX28" fmla="*/ 724394 w 4833257"/>
              <a:gd name="connsiteY28" fmla="*/ 3105398 h 4102925"/>
              <a:gd name="connsiteX29" fmla="*/ 754083 w 4833257"/>
              <a:gd name="connsiteY29" fmla="*/ 3129148 h 4102925"/>
              <a:gd name="connsiteX30" fmla="*/ 748145 w 4833257"/>
              <a:gd name="connsiteY30" fmla="*/ 3158837 h 4102925"/>
              <a:gd name="connsiteX31" fmla="*/ 736270 w 4833257"/>
              <a:gd name="connsiteY31" fmla="*/ 3176650 h 4102925"/>
              <a:gd name="connsiteX32" fmla="*/ 730332 w 4833257"/>
              <a:gd name="connsiteY32" fmla="*/ 3200400 h 4102925"/>
              <a:gd name="connsiteX33" fmla="*/ 1395350 w 4833257"/>
              <a:gd name="connsiteY33" fmla="*/ 4102925 h 4102925"/>
              <a:gd name="connsiteX34" fmla="*/ 4827319 w 4833257"/>
              <a:gd name="connsiteY34" fmla="*/ 4091050 h 4102925"/>
              <a:gd name="connsiteX35" fmla="*/ 4833257 w 4833257"/>
              <a:gd name="connsiteY35" fmla="*/ 1134094 h 4102925"/>
              <a:gd name="connsiteX36" fmla="*/ 4476997 w 4833257"/>
              <a:gd name="connsiteY36" fmla="*/ 552203 h 4102925"/>
              <a:gd name="connsiteX37" fmla="*/ 4399807 w 4833257"/>
              <a:gd name="connsiteY37" fmla="*/ 427512 h 4102925"/>
              <a:gd name="connsiteX38" fmla="*/ 4340431 w 4833257"/>
              <a:gd name="connsiteY38" fmla="*/ 397824 h 4102925"/>
              <a:gd name="connsiteX39" fmla="*/ 4227615 w 4833257"/>
              <a:gd name="connsiteY39" fmla="*/ 374073 h 4102925"/>
              <a:gd name="connsiteX40" fmla="*/ 3966358 w 4833257"/>
              <a:gd name="connsiteY40" fmla="*/ 374073 h 4102925"/>
              <a:gd name="connsiteX41" fmla="*/ 3841667 w 4833257"/>
              <a:gd name="connsiteY41" fmla="*/ 356260 h 4102925"/>
              <a:gd name="connsiteX42" fmla="*/ 3746665 w 4833257"/>
              <a:gd name="connsiteY42" fmla="*/ 356260 h 4102925"/>
              <a:gd name="connsiteX43" fmla="*/ 3390405 w 4833257"/>
              <a:gd name="connsiteY43" fmla="*/ 326572 h 4102925"/>
              <a:gd name="connsiteX44" fmla="*/ 2363189 w 4833257"/>
              <a:gd name="connsiteY44" fmla="*/ 314697 h 4102925"/>
              <a:gd name="connsiteX45" fmla="*/ 2196935 w 4833257"/>
              <a:gd name="connsiteY45" fmla="*/ 290946 h 4102925"/>
              <a:gd name="connsiteX46" fmla="*/ 2012867 w 4833257"/>
              <a:gd name="connsiteY46" fmla="*/ 273133 h 4102925"/>
              <a:gd name="connsiteX47" fmla="*/ 1822862 w 4833257"/>
              <a:gd name="connsiteY47" fmla="*/ 279071 h 4102925"/>
              <a:gd name="connsiteX48" fmla="*/ 1769423 w 4833257"/>
              <a:gd name="connsiteY48" fmla="*/ 279071 h 4102925"/>
              <a:gd name="connsiteX49" fmla="*/ 1698171 w 4833257"/>
              <a:gd name="connsiteY49" fmla="*/ 255320 h 4102925"/>
              <a:gd name="connsiteX50" fmla="*/ 1597231 w 4833257"/>
              <a:gd name="connsiteY50" fmla="*/ 249382 h 4102925"/>
              <a:gd name="connsiteX51" fmla="*/ 1472540 w 4833257"/>
              <a:gd name="connsiteY51" fmla="*/ 249382 h 4102925"/>
              <a:gd name="connsiteX52" fmla="*/ 1371600 w 4833257"/>
              <a:gd name="connsiteY52" fmla="*/ 231569 h 4102925"/>
              <a:gd name="connsiteX53" fmla="*/ 1288472 w 4833257"/>
              <a:gd name="connsiteY53" fmla="*/ 219694 h 4102925"/>
              <a:gd name="connsiteX54" fmla="*/ 1187532 w 4833257"/>
              <a:gd name="connsiteY54" fmla="*/ 201881 h 4102925"/>
              <a:gd name="connsiteX55" fmla="*/ 1134093 w 4833257"/>
              <a:gd name="connsiteY55" fmla="*/ 190006 h 4102925"/>
              <a:gd name="connsiteX56" fmla="*/ 1074716 w 4833257"/>
              <a:gd name="connsiteY56" fmla="*/ 178130 h 4102925"/>
              <a:gd name="connsiteX57" fmla="*/ 997527 w 4833257"/>
              <a:gd name="connsiteY57" fmla="*/ 172193 h 4102925"/>
              <a:gd name="connsiteX58" fmla="*/ 985652 w 4833257"/>
              <a:gd name="connsiteY58" fmla="*/ 148442 h 4102925"/>
              <a:gd name="connsiteX59" fmla="*/ 944088 w 4833257"/>
              <a:gd name="connsiteY59" fmla="*/ 142504 h 4102925"/>
              <a:gd name="connsiteX60" fmla="*/ 872836 w 4833257"/>
              <a:gd name="connsiteY60" fmla="*/ 136567 h 4102925"/>
              <a:gd name="connsiteX61" fmla="*/ 843148 w 4833257"/>
              <a:gd name="connsiteY61" fmla="*/ 142504 h 4102925"/>
              <a:gd name="connsiteX62" fmla="*/ 783771 w 4833257"/>
              <a:gd name="connsiteY62" fmla="*/ 195943 h 4102925"/>
              <a:gd name="connsiteX63" fmla="*/ 765958 w 4833257"/>
              <a:gd name="connsiteY63" fmla="*/ 201881 h 4102925"/>
              <a:gd name="connsiteX64" fmla="*/ 712519 w 4833257"/>
              <a:gd name="connsiteY64" fmla="*/ 172193 h 4102925"/>
              <a:gd name="connsiteX65" fmla="*/ 635329 w 4833257"/>
              <a:gd name="connsiteY65" fmla="*/ 142504 h 4102925"/>
              <a:gd name="connsiteX66" fmla="*/ 593766 w 4833257"/>
              <a:gd name="connsiteY66" fmla="*/ 136567 h 4102925"/>
              <a:gd name="connsiteX67" fmla="*/ 510639 w 4833257"/>
              <a:gd name="connsiteY67" fmla="*/ 106878 h 4102925"/>
              <a:gd name="connsiteX68" fmla="*/ 439387 w 4833257"/>
              <a:gd name="connsiteY68" fmla="*/ 83128 h 4102925"/>
              <a:gd name="connsiteX69" fmla="*/ 380010 w 4833257"/>
              <a:gd name="connsiteY69" fmla="*/ 77190 h 4102925"/>
              <a:gd name="connsiteX70" fmla="*/ 344384 w 4833257"/>
              <a:gd name="connsiteY70" fmla="*/ 59377 h 4102925"/>
              <a:gd name="connsiteX71" fmla="*/ 296883 w 4833257"/>
              <a:gd name="connsiteY71" fmla="*/ 35626 h 4102925"/>
              <a:gd name="connsiteX72" fmla="*/ 261257 w 4833257"/>
              <a:gd name="connsiteY72" fmla="*/ 35626 h 4102925"/>
              <a:gd name="connsiteX73" fmla="*/ 237506 w 4833257"/>
              <a:gd name="connsiteY73" fmla="*/ 5938 h 4102925"/>
              <a:gd name="connsiteX74" fmla="*/ 190005 w 4833257"/>
              <a:gd name="connsiteY74" fmla="*/ 0 h 4102925"/>
              <a:gd name="connsiteX75" fmla="*/ 100940 w 4833257"/>
              <a:gd name="connsiteY75" fmla="*/ 41564 h 4102925"/>
              <a:gd name="connsiteX76" fmla="*/ 71252 w 4833257"/>
              <a:gd name="connsiteY76" fmla="*/ 47502 h 4102925"/>
              <a:gd name="connsiteX77" fmla="*/ 5937 w 4833257"/>
              <a:gd name="connsiteY77" fmla="*/ 89065 h 4102925"/>
              <a:gd name="connsiteX78" fmla="*/ 0 w 4833257"/>
              <a:gd name="connsiteY78" fmla="*/ 385948 h 4102925"/>
              <a:gd name="connsiteX79" fmla="*/ 35626 w 4833257"/>
              <a:gd name="connsiteY79" fmla="*/ 534390 h 4102925"/>
              <a:gd name="connsiteX80" fmla="*/ 106878 w 4833257"/>
              <a:gd name="connsiteY80" fmla="*/ 629393 h 4102925"/>
              <a:gd name="connsiteX81" fmla="*/ 154379 w 4833257"/>
              <a:gd name="connsiteY81" fmla="*/ 641268 h 4102925"/>
              <a:gd name="connsiteX82" fmla="*/ 190005 w 4833257"/>
              <a:gd name="connsiteY82" fmla="*/ 694707 h 4102925"/>
              <a:gd name="connsiteX83" fmla="*/ 225631 w 4833257"/>
              <a:gd name="connsiteY83" fmla="*/ 742208 h 4102925"/>
              <a:gd name="connsiteX84" fmla="*/ 296883 w 4833257"/>
              <a:gd name="connsiteY84" fmla="*/ 730333 h 4102925"/>
              <a:gd name="connsiteX85" fmla="*/ 362197 w 4833257"/>
              <a:gd name="connsiteY85" fmla="*/ 771897 h 4102925"/>
              <a:gd name="connsiteX86" fmla="*/ 380010 w 4833257"/>
              <a:gd name="connsiteY86" fmla="*/ 831273 h 4102925"/>
              <a:gd name="connsiteX87" fmla="*/ 368135 w 4833257"/>
              <a:gd name="connsiteY87" fmla="*/ 866899 h 4102925"/>
              <a:gd name="connsiteX88" fmla="*/ 391885 w 4833257"/>
              <a:gd name="connsiteY88" fmla="*/ 902525 h 4102925"/>
              <a:gd name="connsiteX89" fmla="*/ 427511 w 4833257"/>
              <a:gd name="connsiteY89" fmla="*/ 938151 h 4102925"/>
              <a:gd name="connsiteX90" fmla="*/ 427511 w 4833257"/>
              <a:gd name="connsiteY90" fmla="*/ 1003465 h 4102925"/>
              <a:gd name="connsiteX91" fmla="*/ 457200 w 4833257"/>
              <a:gd name="connsiteY91" fmla="*/ 1003465 h 4102925"/>
              <a:gd name="connsiteX92" fmla="*/ 374072 w 4833257"/>
              <a:gd name="connsiteY92" fmla="*/ 1318161 h 4102925"/>
              <a:gd name="connsiteX93" fmla="*/ 326571 w 4833257"/>
              <a:gd name="connsiteY93" fmla="*/ 1603169 h 4102925"/>
              <a:gd name="connsiteX94" fmla="*/ 308758 w 4833257"/>
              <a:gd name="connsiteY94" fmla="*/ 1858489 h 4102925"/>
              <a:gd name="connsiteX95" fmla="*/ 332509 w 4833257"/>
              <a:gd name="connsiteY95" fmla="*/ 2404754 h 410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833257" h="4102925">
                <a:moveTo>
                  <a:pt x="332509" y="2404754"/>
                </a:moveTo>
                <a:lnTo>
                  <a:pt x="332509" y="2404754"/>
                </a:lnTo>
                <a:cubicBezTo>
                  <a:pt x="329776" y="2429345"/>
                  <a:pt x="320354" y="2457633"/>
                  <a:pt x="332509" y="2481943"/>
                </a:cubicBezTo>
                <a:cubicBezTo>
                  <a:pt x="335013" y="2486950"/>
                  <a:pt x="340426" y="2489860"/>
                  <a:pt x="344384" y="2493819"/>
                </a:cubicBezTo>
                <a:cubicBezTo>
                  <a:pt x="366155" y="2491840"/>
                  <a:pt x="387901" y="2486205"/>
                  <a:pt x="409698" y="2487881"/>
                </a:cubicBezTo>
                <a:cubicBezTo>
                  <a:pt x="420598" y="2488719"/>
                  <a:pt x="425843" y="2511732"/>
                  <a:pt x="427511" y="2517569"/>
                </a:cubicBezTo>
                <a:cubicBezTo>
                  <a:pt x="427985" y="2519229"/>
                  <a:pt x="436223" y="2555178"/>
                  <a:pt x="439387" y="2559133"/>
                </a:cubicBezTo>
                <a:cubicBezTo>
                  <a:pt x="443845" y="2564705"/>
                  <a:pt x="451262" y="2567050"/>
                  <a:pt x="457200" y="2571008"/>
                </a:cubicBezTo>
                <a:cubicBezTo>
                  <a:pt x="469075" y="2569029"/>
                  <a:pt x="481405" y="2568878"/>
                  <a:pt x="492826" y="2565071"/>
                </a:cubicBezTo>
                <a:cubicBezTo>
                  <a:pt x="527358" y="2553560"/>
                  <a:pt x="493773" y="2547573"/>
                  <a:pt x="528452" y="2559133"/>
                </a:cubicBezTo>
                <a:cubicBezTo>
                  <a:pt x="530431" y="2565071"/>
                  <a:pt x="531169" y="2571579"/>
                  <a:pt x="534389" y="2576946"/>
                </a:cubicBezTo>
                <a:cubicBezTo>
                  <a:pt x="542539" y="2590529"/>
                  <a:pt x="550068" y="2590089"/>
                  <a:pt x="564078" y="2594759"/>
                </a:cubicBezTo>
                <a:cubicBezTo>
                  <a:pt x="568036" y="2588821"/>
                  <a:pt x="570907" y="2581992"/>
                  <a:pt x="575953" y="2576946"/>
                </a:cubicBezTo>
                <a:cubicBezTo>
                  <a:pt x="589620" y="2563279"/>
                  <a:pt x="599348" y="2563675"/>
                  <a:pt x="617516" y="2559133"/>
                </a:cubicBezTo>
                <a:cubicBezTo>
                  <a:pt x="624071" y="2561318"/>
                  <a:pt x="645723" y="2565586"/>
                  <a:pt x="647205" y="2576946"/>
                </a:cubicBezTo>
                <a:cubicBezTo>
                  <a:pt x="665817" y="2719636"/>
                  <a:pt x="622048" y="2670546"/>
                  <a:pt x="665018" y="2713512"/>
                </a:cubicBezTo>
                <a:cubicBezTo>
                  <a:pt x="666997" y="2719450"/>
                  <a:pt x="671984" y="2725151"/>
                  <a:pt x="670955" y="2731325"/>
                </a:cubicBezTo>
                <a:cubicBezTo>
                  <a:pt x="669782" y="2738364"/>
                  <a:pt x="661978" y="2742617"/>
                  <a:pt x="659080" y="2749138"/>
                </a:cubicBezTo>
                <a:cubicBezTo>
                  <a:pt x="648123" y="2773791"/>
                  <a:pt x="646347" y="2789055"/>
                  <a:pt x="641267" y="2814452"/>
                </a:cubicBezTo>
                <a:cubicBezTo>
                  <a:pt x="643246" y="2824348"/>
                  <a:pt x="640069" y="2837005"/>
                  <a:pt x="647205" y="2844141"/>
                </a:cubicBezTo>
                <a:cubicBezTo>
                  <a:pt x="651631" y="2848567"/>
                  <a:pt x="659207" y="2835879"/>
                  <a:pt x="665018" y="2838203"/>
                </a:cubicBezTo>
                <a:cubicBezTo>
                  <a:pt x="671644" y="2840853"/>
                  <a:pt x="672935" y="2850078"/>
                  <a:pt x="676893" y="2856016"/>
                </a:cubicBezTo>
                <a:cubicBezTo>
                  <a:pt x="678872" y="2879767"/>
                  <a:pt x="674276" y="2905024"/>
                  <a:pt x="682831" y="2927268"/>
                </a:cubicBezTo>
                <a:cubicBezTo>
                  <a:pt x="685760" y="2934884"/>
                  <a:pt x="704434" y="2925333"/>
                  <a:pt x="706581" y="2933206"/>
                </a:cubicBezTo>
                <a:cubicBezTo>
                  <a:pt x="711815" y="2952396"/>
                  <a:pt x="704310" y="2973032"/>
                  <a:pt x="700644" y="2992582"/>
                </a:cubicBezTo>
                <a:cubicBezTo>
                  <a:pt x="698337" y="3004885"/>
                  <a:pt x="688768" y="3028208"/>
                  <a:pt x="688768" y="3028208"/>
                </a:cubicBezTo>
                <a:cubicBezTo>
                  <a:pt x="766392" y="3037911"/>
                  <a:pt x="738935" y="3021786"/>
                  <a:pt x="724394" y="3046021"/>
                </a:cubicBezTo>
                <a:cubicBezTo>
                  <a:pt x="721174" y="3051388"/>
                  <a:pt x="720436" y="3057896"/>
                  <a:pt x="718457" y="3063834"/>
                </a:cubicBezTo>
                <a:cubicBezTo>
                  <a:pt x="720436" y="3077689"/>
                  <a:pt x="719968" y="3092121"/>
                  <a:pt x="724394" y="3105398"/>
                </a:cubicBezTo>
                <a:cubicBezTo>
                  <a:pt x="726811" y="3112649"/>
                  <a:pt x="750102" y="3126494"/>
                  <a:pt x="754083" y="3129148"/>
                </a:cubicBezTo>
                <a:cubicBezTo>
                  <a:pt x="752104" y="3139044"/>
                  <a:pt x="751689" y="3149387"/>
                  <a:pt x="748145" y="3158837"/>
                </a:cubicBezTo>
                <a:cubicBezTo>
                  <a:pt x="745639" y="3165519"/>
                  <a:pt x="739461" y="3170267"/>
                  <a:pt x="736270" y="3176650"/>
                </a:cubicBezTo>
                <a:cubicBezTo>
                  <a:pt x="729706" y="3189778"/>
                  <a:pt x="730332" y="3190279"/>
                  <a:pt x="730332" y="3200400"/>
                </a:cubicBezTo>
                <a:lnTo>
                  <a:pt x="1395350" y="4102925"/>
                </a:lnTo>
                <a:lnTo>
                  <a:pt x="4827319" y="4091050"/>
                </a:lnTo>
                <a:cubicBezTo>
                  <a:pt x="4829298" y="3105398"/>
                  <a:pt x="4831278" y="2119746"/>
                  <a:pt x="4833257" y="1134094"/>
                </a:cubicBezTo>
                <a:lnTo>
                  <a:pt x="4476997" y="552203"/>
                </a:lnTo>
                <a:lnTo>
                  <a:pt x="4399807" y="427512"/>
                </a:lnTo>
                <a:lnTo>
                  <a:pt x="4340431" y="397824"/>
                </a:lnTo>
                <a:lnTo>
                  <a:pt x="4227615" y="374073"/>
                </a:lnTo>
                <a:lnTo>
                  <a:pt x="3966358" y="374073"/>
                </a:lnTo>
                <a:lnTo>
                  <a:pt x="3841667" y="356260"/>
                </a:lnTo>
                <a:lnTo>
                  <a:pt x="3746665" y="356260"/>
                </a:lnTo>
                <a:lnTo>
                  <a:pt x="3390405" y="326572"/>
                </a:lnTo>
                <a:lnTo>
                  <a:pt x="2363189" y="314697"/>
                </a:lnTo>
                <a:lnTo>
                  <a:pt x="2196935" y="290946"/>
                </a:lnTo>
                <a:lnTo>
                  <a:pt x="2012867" y="273133"/>
                </a:lnTo>
                <a:lnTo>
                  <a:pt x="1822862" y="279071"/>
                </a:lnTo>
                <a:lnTo>
                  <a:pt x="1769423" y="279071"/>
                </a:lnTo>
                <a:lnTo>
                  <a:pt x="1698171" y="255320"/>
                </a:lnTo>
                <a:lnTo>
                  <a:pt x="1597231" y="249382"/>
                </a:lnTo>
                <a:lnTo>
                  <a:pt x="1472540" y="249382"/>
                </a:lnTo>
                <a:lnTo>
                  <a:pt x="1371600" y="231569"/>
                </a:lnTo>
                <a:lnTo>
                  <a:pt x="1288472" y="219694"/>
                </a:lnTo>
                <a:lnTo>
                  <a:pt x="1187532" y="201881"/>
                </a:lnTo>
                <a:lnTo>
                  <a:pt x="1134093" y="190006"/>
                </a:lnTo>
                <a:lnTo>
                  <a:pt x="1074716" y="178130"/>
                </a:lnTo>
                <a:lnTo>
                  <a:pt x="997527" y="172193"/>
                </a:lnTo>
                <a:lnTo>
                  <a:pt x="985652" y="148442"/>
                </a:lnTo>
                <a:lnTo>
                  <a:pt x="944088" y="142504"/>
                </a:lnTo>
                <a:lnTo>
                  <a:pt x="872836" y="136567"/>
                </a:lnTo>
                <a:lnTo>
                  <a:pt x="843148" y="142504"/>
                </a:lnTo>
                <a:lnTo>
                  <a:pt x="783771" y="195943"/>
                </a:lnTo>
                <a:lnTo>
                  <a:pt x="765958" y="201881"/>
                </a:lnTo>
                <a:lnTo>
                  <a:pt x="712519" y="172193"/>
                </a:lnTo>
                <a:lnTo>
                  <a:pt x="635329" y="142504"/>
                </a:lnTo>
                <a:lnTo>
                  <a:pt x="593766" y="136567"/>
                </a:lnTo>
                <a:lnTo>
                  <a:pt x="510639" y="106878"/>
                </a:lnTo>
                <a:lnTo>
                  <a:pt x="439387" y="83128"/>
                </a:lnTo>
                <a:lnTo>
                  <a:pt x="380010" y="77190"/>
                </a:lnTo>
                <a:lnTo>
                  <a:pt x="344384" y="59377"/>
                </a:lnTo>
                <a:lnTo>
                  <a:pt x="296883" y="35626"/>
                </a:lnTo>
                <a:lnTo>
                  <a:pt x="261257" y="35626"/>
                </a:lnTo>
                <a:lnTo>
                  <a:pt x="237506" y="5938"/>
                </a:lnTo>
                <a:lnTo>
                  <a:pt x="190005" y="0"/>
                </a:lnTo>
                <a:lnTo>
                  <a:pt x="100940" y="41564"/>
                </a:lnTo>
                <a:lnTo>
                  <a:pt x="71252" y="47502"/>
                </a:lnTo>
                <a:lnTo>
                  <a:pt x="5937" y="89065"/>
                </a:lnTo>
                <a:lnTo>
                  <a:pt x="0" y="385948"/>
                </a:lnTo>
                <a:lnTo>
                  <a:pt x="35626" y="534390"/>
                </a:lnTo>
                <a:lnTo>
                  <a:pt x="106878" y="629393"/>
                </a:lnTo>
                <a:lnTo>
                  <a:pt x="154379" y="641268"/>
                </a:lnTo>
                <a:lnTo>
                  <a:pt x="190005" y="694707"/>
                </a:lnTo>
                <a:lnTo>
                  <a:pt x="225631" y="742208"/>
                </a:lnTo>
                <a:lnTo>
                  <a:pt x="296883" y="730333"/>
                </a:lnTo>
                <a:lnTo>
                  <a:pt x="362197" y="771897"/>
                </a:lnTo>
                <a:lnTo>
                  <a:pt x="380010" y="831273"/>
                </a:lnTo>
                <a:lnTo>
                  <a:pt x="368135" y="866899"/>
                </a:lnTo>
                <a:lnTo>
                  <a:pt x="391885" y="902525"/>
                </a:lnTo>
                <a:lnTo>
                  <a:pt x="427511" y="938151"/>
                </a:lnTo>
                <a:lnTo>
                  <a:pt x="427511" y="1003465"/>
                </a:lnTo>
                <a:lnTo>
                  <a:pt x="457200" y="1003465"/>
                </a:lnTo>
                <a:lnTo>
                  <a:pt x="374072" y="1318161"/>
                </a:lnTo>
                <a:lnTo>
                  <a:pt x="326571" y="1603169"/>
                </a:lnTo>
                <a:lnTo>
                  <a:pt x="308758" y="1858489"/>
                </a:lnTo>
                <a:lnTo>
                  <a:pt x="332509" y="2404754"/>
                </a:lnTo>
                <a:close/>
              </a:path>
            </a:pathLst>
          </a:cu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Freeform 10"/>
          <p:cNvSpPr/>
          <p:nvPr/>
        </p:nvSpPr>
        <p:spPr>
          <a:xfrm>
            <a:off x="4157231" y="3116336"/>
            <a:ext cx="2749138" cy="2291937"/>
          </a:xfrm>
          <a:custGeom>
            <a:avLst/>
            <a:gdLst>
              <a:gd name="connsiteX0" fmla="*/ 0 w 2749138"/>
              <a:gd name="connsiteY0" fmla="*/ 2078181 h 2291937"/>
              <a:gd name="connsiteX1" fmla="*/ 2695699 w 2749138"/>
              <a:gd name="connsiteY1" fmla="*/ 2291937 h 2291937"/>
              <a:gd name="connsiteX2" fmla="*/ 2749138 w 2749138"/>
              <a:gd name="connsiteY2" fmla="*/ 71251 h 2291937"/>
              <a:gd name="connsiteX3" fmla="*/ 2582884 w 2749138"/>
              <a:gd name="connsiteY3" fmla="*/ 23750 h 2291937"/>
              <a:gd name="connsiteX4" fmla="*/ 2363190 w 2749138"/>
              <a:gd name="connsiteY4" fmla="*/ 0 h 2291937"/>
              <a:gd name="connsiteX5" fmla="*/ 2155372 w 2749138"/>
              <a:gd name="connsiteY5" fmla="*/ 0 h 2291937"/>
              <a:gd name="connsiteX6" fmla="*/ 1900052 w 2749138"/>
              <a:gd name="connsiteY6" fmla="*/ 41563 h 2291937"/>
              <a:gd name="connsiteX7" fmla="*/ 1698172 w 2749138"/>
              <a:gd name="connsiteY7" fmla="*/ 142503 h 2291937"/>
              <a:gd name="connsiteX8" fmla="*/ 1341912 w 2749138"/>
              <a:gd name="connsiteY8" fmla="*/ 344384 h 2291937"/>
              <a:gd name="connsiteX9" fmla="*/ 1074717 w 2749138"/>
              <a:gd name="connsiteY9" fmla="*/ 575953 h 2291937"/>
              <a:gd name="connsiteX10" fmla="*/ 1009403 w 2749138"/>
              <a:gd name="connsiteY10" fmla="*/ 682831 h 2291937"/>
              <a:gd name="connsiteX11" fmla="*/ 878774 w 2749138"/>
              <a:gd name="connsiteY11" fmla="*/ 908462 h 2291937"/>
              <a:gd name="connsiteX12" fmla="*/ 760021 w 2749138"/>
              <a:gd name="connsiteY12" fmla="*/ 1110342 h 2291937"/>
              <a:gd name="connsiteX13" fmla="*/ 368136 w 2749138"/>
              <a:gd name="connsiteY13" fmla="*/ 1632857 h 2291937"/>
              <a:gd name="connsiteX14" fmla="*/ 112816 w 2749138"/>
              <a:gd name="connsiteY14" fmla="*/ 1929740 h 2291937"/>
              <a:gd name="connsiteX15" fmla="*/ 0 w 2749138"/>
              <a:gd name="connsiteY15" fmla="*/ 2078181 h 229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9138" h="2291937">
                <a:moveTo>
                  <a:pt x="0" y="2078181"/>
                </a:moveTo>
                <a:lnTo>
                  <a:pt x="2695699" y="2291937"/>
                </a:lnTo>
                <a:lnTo>
                  <a:pt x="2749138" y="71251"/>
                </a:lnTo>
                <a:lnTo>
                  <a:pt x="2582884" y="23750"/>
                </a:lnTo>
                <a:lnTo>
                  <a:pt x="2363190" y="0"/>
                </a:lnTo>
                <a:lnTo>
                  <a:pt x="2155372" y="0"/>
                </a:lnTo>
                <a:lnTo>
                  <a:pt x="1900052" y="41563"/>
                </a:lnTo>
                <a:lnTo>
                  <a:pt x="1698172" y="142503"/>
                </a:lnTo>
                <a:lnTo>
                  <a:pt x="1341912" y="344384"/>
                </a:lnTo>
                <a:lnTo>
                  <a:pt x="1074717" y="575953"/>
                </a:lnTo>
                <a:lnTo>
                  <a:pt x="1009403" y="682831"/>
                </a:lnTo>
                <a:lnTo>
                  <a:pt x="878774" y="908462"/>
                </a:lnTo>
                <a:lnTo>
                  <a:pt x="760021" y="1110342"/>
                </a:lnTo>
                <a:lnTo>
                  <a:pt x="368136" y="1632857"/>
                </a:lnTo>
                <a:lnTo>
                  <a:pt x="112816" y="1929740"/>
                </a:lnTo>
                <a:lnTo>
                  <a:pt x="0" y="2078181"/>
                </a:lnTo>
                <a:close/>
              </a:path>
            </a:pathLst>
          </a:custGeom>
          <a:solidFill>
            <a:srgbClr val="FFCC66">
              <a:alpha val="80000"/>
            </a:srgbClr>
          </a:solidFill>
          <a:ln w="19050">
            <a:solidFill>
              <a:schemeClr val="tx1"/>
            </a:solidFill>
            <a:round/>
            <a:headEnd/>
            <a:tailEnd/>
          </a:ln>
        </p:spPr>
        <p:txBody>
          <a:bodyPr/>
          <a:lstStyle/>
          <a:p>
            <a:endParaRPr lang="en-SG" sz="1100" dirty="0">
              <a:solidFill>
                <a:schemeClr val="tx1"/>
              </a:solidFill>
              <a:latin typeface="+mj-lt"/>
            </a:endParaRPr>
          </a:p>
        </p:txBody>
      </p:sp>
      <p:sp>
        <p:nvSpPr>
          <p:cNvPr id="12" name="Freeform 11"/>
          <p:cNvSpPr/>
          <p:nvPr/>
        </p:nvSpPr>
        <p:spPr>
          <a:xfrm>
            <a:off x="4115668" y="3235089"/>
            <a:ext cx="2535382" cy="2113808"/>
          </a:xfrm>
          <a:custGeom>
            <a:avLst/>
            <a:gdLst>
              <a:gd name="connsiteX0" fmla="*/ 2535382 w 2535382"/>
              <a:gd name="connsiteY0" fmla="*/ 0 h 2113808"/>
              <a:gd name="connsiteX1" fmla="*/ 2185060 w 2535382"/>
              <a:gd name="connsiteY1" fmla="*/ 100940 h 2113808"/>
              <a:gd name="connsiteX2" fmla="*/ 1900052 w 2535382"/>
              <a:gd name="connsiteY2" fmla="*/ 237506 h 2113808"/>
              <a:gd name="connsiteX3" fmla="*/ 1537854 w 2535382"/>
              <a:gd name="connsiteY3" fmla="*/ 516576 h 2113808"/>
              <a:gd name="connsiteX4" fmla="*/ 1318161 w 2535382"/>
              <a:gd name="connsiteY4" fmla="*/ 694706 h 2113808"/>
              <a:gd name="connsiteX5" fmla="*/ 902524 w 2535382"/>
              <a:gd name="connsiteY5" fmla="*/ 1074717 h 2113808"/>
              <a:gd name="connsiteX6" fmla="*/ 688769 w 2535382"/>
              <a:gd name="connsiteY6" fmla="*/ 1294410 h 2113808"/>
              <a:gd name="connsiteX7" fmla="*/ 605641 w 2535382"/>
              <a:gd name="connsiteY7" fmla="*/ 1389413 h 2113808"/>
              <a:gd name="connsiteX8" fmla="*/ 516576 w 2535382"/>
              <a:gd name="connsiteY8" fmla="*/ 1484415 h 2113808"/>
              <a:gd name="connsiteX9" fmla="*/ 362197 w 2535382"/>
              <a:gd name="connsiteY9" fmla="*/ 1662545 h 2113808"/>
              <a:gd name="connsiteX10" fmla="*/ 231569 w 2535382"/>
              <a:gd name="connsiteY10" fmla="*/ 1810987 h 2113808"/>
              <a:gd name="connsiteX11" fmla="*/ 83127 w 2535382"/>
              <a:gd name="connsiteY11" fmla="*/ 1983179 h 2113808"/>
              <a:gd name="connsiteX12" fmla="*/ 5937 w 2535382"/>
              <a:gd name="connsiteY12" fmla="*/ 2078182 h 2113808"/>
              <a:gd name="connsiteX13" fmla="*/ 0 w 2535382"/>
              <a:gd name="connsiteY13" fmla="*/ 2113808 h 2113808"/>
              <a:gd name="connsiteX14" fmla="*/ 2535382 w 2535382"/>
              <a:gd name="connsiteY14" fmla="*/ 2101932 h 2113808"/>
              <a:gd name="connsiteX15" fmla="*/ 2535382 w 2535382"/>
              <a:gd name="connsiteY15" fmla="*/ 0 h 211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5382" h="2113808">
                <a:moveTo>
                  <a:pt x="2535382" y="0"/>
                </a:moveTo>
                <a:lnTo>
                  <a:pt x="2185060" y="100940"/>
                </a:lnTo>
                <a:lnTo>
                  <a:pt x="1900052" y="237506"/>
                </a:lnTo>
                <a:lnTo>
                  <a:pt x="1537854" y="516576"/>
                </a:lnTo>
                <a:lnTo>
                  <a:pt x="1318161" y="694706"/>
                </a:lnTo>
                <a:lnTo>
                  <a:pt x="902524" y="1074717"/>
                </a:lnTo>
                <a:lnTo>
                  <a:pt x="688769" y="1294410"/>
                </a:lnTo>
                <a:lnTo>
                  <a:pt x="605641" y="1389413"/>
                </a:lnTo>
                <a:lnTo>
                  <a:pt x="516576" y="1484415"/>
                </a:lnTo>
                <a:lnTo>
                  <a:pt x="362197" y="1662545"/>
                </a:lnTo>
                <a:lnTo>
                  <a:pt x="231569" y="1810987"/>
                </a:lnTo>
                <a:lnTo>
                  <a:pt x="83127" y="1983179"/>
                </a:lnTo>
                <a:lnTo>
                  <a:pt x="5937" y="2078182"/>
                </a:lnTo>
                <a:lnTo>
                  <a:pt x="0" y="2113808"/>
                </a:lnTo>
                <a:lnTo>
                  <a:pt x="2535382" y="2101932"/>
                </a:lnTo>
                <a:lnTo>
                  <a:pt x="2535382" y="0"/>
                </a:lnTo>
                <a:close/>
              </a:path>
            </a:pathLst>
          </a:cu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Freeform 12"/>
          <p:cNvSpPr/>
          <p:nvPr/>
        </p:nvSpPr>
        <p:spPr>
          <a:xfrm>
            <a:off x="4097855" y="3205400"/>
            <a:ext cx="3212275" cy="2250476"/>
          </a:xfrm>
          <a:custGeom>
            <a:avLst/>
            <a:gdLst>
              <a:gd name="connsiteX0" fmla="*/ 3040083 w 3212275"/>
              <a:gd name="connsiteY0" fmla="*/ 106878 h 2250476"/>
              <a:gd name="connsiteX1" fmla="*/ 2927267 w 3212275"/>
              <a:gd name="connsiteY1" fmla="*/ 29689 h 2250476"/>
              <a:gd name="connsiteX2" fmla="*/ 2832265 w 3212275"/>
              <a:gd name="connsiteY2" fmla="*/ 0 h 2250476"/>
              <a:gd name="connsiteX3" fmla="*/ 2612571 w 3212275"/>
              <a:gd name="connsiteY3" fmla="*/ 23751 h 2250476"/>
              <a:gd name="connsiteX4" fmla="*/ 2280062 w 3212275"/>
              <a:gd name="connsiteY4" fmla="*/ 124691 h 2250476"/>
              <a:gd name="connsiteX5" fmla="*/ 2113808 w 3212275"/>
              <a:gd name="connsiteY5" fmla="*/ 207819 h 2250476"/>
              <a:gd name="connsiteX6" fmla="*/ 1894114 w 3212275"/>
              <a:gd name="connsiteY6" fmla="*/ 344385 h 2250476"/>
              <a:gd name="connsiteX7" fmla="*/ 1353787 w 3212275"/>
              <a:gd name="connsiteY7" fmla="*/ 754084 h 2250476"/>
              <a:gd name="connsiteX8" fmla="*/ 926275 w 3212275"/>
              <a:gd name="connsiteY8" fmla="*/ 1151907 h 2250476"/>
              <a:gd name="connsiteX9" fmla="*/ 659080 w 3212275"/>
              <a:gd name="connsiteY9" fmla="*/ 1430977 h 2250476"/>
              <a:gd name="connsiteX10" fmla="*/ 427512 w 3212275"/>
              <a:gd name="connsiteY10" fmla="*/ 1692234 h 2250476"/>
              <a:gd name="connsiteX11" fmla="*/ 184067 w 3212275"/>
              <a:gd name="connsiteY11" fmla="*/ 1989117 h 2250476"/>
              <a:gd name="connsiteX12" fmla="*/ 0 w 3212275"/>
              <a:gd name="connsiteY12" fmla="*/ 2179123 h 2250476"/>
              <a:gd name="connsiteX13" fmla="*/ 0 w 3212275"/>
              <a:gd name="connsiteY13" fmla="*/ 2220686 h 2250476"/>
              <a:gd name="connsiteX14" fmla="*/ 59376 w 3212275"/>
              <a:gd name="connsiteY14" fmla="*/ 2250374 h 2250476"/>
              <a:gd name="connsiteX15" fmla="*/ 3212275 w 3212275"/>
              <a:gd name="connsiteY15" fmla="*/ 2220686 h 2250476"/>
              <a:gd name="connsiteX16" fmla="*/ 3040083 w 3212275"/>
              <a:gd name="connsiteY16" fmla="*/ 106878 h 225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2275" h="2250476">
                <a:moveTo>
                  <a:pt x="3040083" y="106878"/>
                </a:moveTo>
                <a:lnTo>
                  <a:pt x="2927267" y="29689"/>
                </a:lnTo>
                <a:lnTo>
                  <a:pt x="2832265" y="0"/>
                </a:lnTo>
                <a:lnTo>
                  <a:pt x="2612571" y="23751"/>
                </a:lnTo>
                <a:lnTo>
                  <a:pt x="2280062" y="124691"/>
                </a:lnTo>
                <a:lnTo>
                  <a:pt x="2113808" y="207819"/>
                </a:lnTo>
                <a:lnTo>
                  <a:pt x="1894114" y="344385"/>
                </a:lnTo>
                <a:lnTo>
                  <a:pt x="1353787" y="754084"/>
                </a:lnTo>
                <a:lnTo>
                  <a:pt x="926275" y="1151907"/>
                </a:lnTo>
                <a:lnTo>
                  <a:pt x="659080" y="1430977"/>
                </a:lnTo>
                <a:lnTo>
                  <a:pt x="427512" y="1692234"/>
                </a:lnTo>
                <a:lnTo>
                  <a:pt x="184067" y="1989117"/>
                </a:lnTo>
                <a:lnTo>
                  <a:pt x="0" y="2179123"/>
                </a:lnTo>
                <a:lnTo>
                  <a:pt x="0" y="2220686"/>
                </a:lnTo>
                <a:cubicBezTo>
                  <a:pt x="46395" y="2253825"/>
                  <a:pt x="24537" y="2250374"/>
                  <a:pt x="59376" y="2250374"/>
                </a:cubicBezTo>
                <a:lnTo>
                  <a:pt x="3212275" y="2220686"/>
                </a:lnTo>
                <a:lnTo>
                  <a:pt x="3040083" y="106878"/>
                </a:lnTo>
                <a:close/>
              </a:path>
            </a:pathLst>
          </a:custGeom>
          <a:solidFill>
            <a:srgbClr val="FF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Freeform 13"/>
          <p:cNvSpPr/>
          <p:nvPr/>
        </p:nvSpPr>
        <p:spPr>
          <a:xfrm>
            <a:off x="3783159" y="3252902"/>
            <a:ext cx="3610098" cy="2654135"/>
          </a:xfrm>
          <a:custGeom>
            <a:avLst/>
            <a:gdLst>
              <a:gd name="connsiteX0" fmla="*/ 0 w 3610098"/>
              <a:gd name="connsiteY0" fmla="*/ 2529444 h 2654135"/>
              <a:gd name="connsiteX1" fmla="*/ 0 w 3610098"/>
              <a:gd name="connsiteY1" fmla="*/ 2529444 h 2654135"/>
              <a:gd name="connsiteX2" fmla="*/ 23750 w 3610098"/>
              <a:gd name="connsiteY2" fmla="*/ 2576945 h 2654135"/>
              <a:gd name="connsiteX3" fmla="*/ 29688 w 3610098"/>
              <a:gd name="connsiteY3" fmla="*/ 2594758 h 2654135"/>
              <a:gd name="connsiteX4" fmla="*/ 59376 w 3610098"/>
              <a:gd name="connsiteY4" fmla="*/ 2600696 h 2654135"/>
              <a:gd name="connsiteX5" fmla="*/ 83127 w 3610098"/>
              <a:gd name="connsiteY5" fmla="*/ 2630384 h 2654135"/>
              <a:gd name="connsiteX6" fmla="*/ 106878 w 3610098"/>
              <a:gd name="connsiteY6" fmla="*/ 2648197 h 2654135"/>
              <a:gd name="connsiteX7" fmla="*/ 3610098 w 3610098"/>
              <a:gd name="connsiteY7" fmla="*/ 2654135 h 2654135"/>
              <a:gd name="connsiteX8" fmla="*/ 3348841 w 3610098"/>
              <a:gd name="connsiteY8" fmla="*/ 71252 h 2654135"/>
              <a:gd name="connsiteX9" fmla="*/ 3247901 w 3610098"/>
              <a:gd name="connsiteY9" fmla="*/ 11875 h 2654135"/>
              <a:gd name="connsiteX10" fmla="*/ 3129148 w 3610098"/>
              <a:gd name="connsiteY10" fmla="*/ 0 h 2654135"/>
              <a:gd name="connsiteX11" fmla="*/ 2933205 w 3610098"/>
              <a:gd name="connsiteY11" fmla="*/ 65314 h 2654135"/>
              <a:gd name="connsiteX12" fmla="*/ 2582883 w 3610098"/>
              <a:gd name="connsiteY12" fmla="*/ 201880 h 2654135"/>
              <a:gd name="connsiteX13" fmla="*/ 2220685 w 3610098"/>
              <a:gd name="connsiteY13" fmla="*/ 415636 h 2654135"/>
              <a:gd name="connsiteX14" fmla="*/ 2054431 w 3610098"/>
              <a:gd name="connsiteY14" fmla="*/ 570015 h 2654135"/>
              <a:gd name="connsiteX15" fmla="*/ 1620982 w 3610098"/>
              <a:gd name="connsiteY15" fmla="*/ 997527 h 2654135"/>
              <a:gd name="connsiteX16" fmla="*/ 1163782 w 3610098"/>
              <a:gd name="connsiteY16" fmla="*/ 1466602 h 2654135"/>
              <a:gd name="connsiteX17" fmla="*/ 754083 w 3610098"/>
              <a:gd name="connsiteY17" fmla="*/ 1834737 h 2654135"/>
              <a:gd name="connsiteX18" fmla="*/ 219693 w 3610098"/>
              <a:gd name="connsiteY18" fmla="*/ 2333501 h 2654135"/>
              <a:gd name="connsiteX19" fmla="*/ 0 w 3610098"/>
              <a:gd name="connsiteY19" fmla="*/ 2529444 h 265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098" h="2654135">
                <a:moveTo>
                  <a:pt x="0" y="2529444"/>
                </a:moveTo>
                <a:lnTo>
                  <a:pt x="0" y="2529444"/>
                </a:lnTo>
                <a:cubicBezTo>
                  <a:pt x="7917" y="2545278"/>
                  <a:pt x="16425" y="2560829"/>
                  <a:pt x="23750" y="2576945"/>
                </a:cubicBezTo>
                <a:cubicBezTo>
                  <a:pt x="26340" y="2582643"/>
                  <a:pt x="24480" y="2591286"/>
                  <a:pt x="29688" y="2594758"/>
                </a:cubicBezTo>
                <a:cubicBezTo>
                  <a:pt x="38085" y="2600356"/>
                  <a:pt x="49480" y="2598717"/>
                  <a:pt x="59376" y="2600696"/>
                </a:cubicBezTo>
                <a:cubicBezTo>
                  <a:pt x="74237" y="2660134"/>
                  <a:pt x="51893" y="2599150"/>
                  <a:pt x="83127" y="2630384"/>
                </a:cubicBezTo>
                <a:cubicBezTo>
                  <a:pt x="106573" y="2653830"/>
                  <a:pt x="67978" y="2648197"/>
                  <a:pt x="106878" y="2648197"/>
                </a:cubicBezTo>
                <a:lnTo>
                  <a:pt x="3610098" y="2654135"/>
                </a:lnTo>
                <a:lnTo>
                  <a:pt x="3348841" y="71252"/>
                </a:lnTo>
                <a:lnTo>
                  <a:pt x="3247901" y="11875"/>
                </a:lnTo>
                <a:lnTo>
                  <a:pt x="3129148" y="0"/>
                </a:lnTo>
                <a:lnTo>
                  <a:pt x="2933205" y="65314"/>
                </a:lnTo>
                <a:lnTo>
                  <a:pt x="2582883" y="201880"/>
                </a:lnTo>
                <a:lnTo>
                  <a:pt x="2220685" y="415636"/>
                </a:lnTo>
                <a:lnTo>
                  <a:pt x="2054431" y="570015"/>
                </a:lnTo>
                <a:lnTo>
                  <a:pt x="1620982" y="997527"/>
                </a:lnTo>
                <a:lnTo>
                  <a:pt x="1163782" y="1466602"/>
                </a:lnTo>
                <a:lnTo>
                  <a:pt x="754083" y="1834737"/>
                </a:lnTo>
                <a:lnTo>
                  <a:pt x="219693" y="2333501"/>
                </a:lnTo>
                <a:lnTo>
                  <a:pt x="0" y="2529444"/>
                </a:lnTo>
                <a:close/>
              </a:path>
            </a:pathLst>
          </a:cu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Freeform 14"/>
          <p:cNvSpPr/>
          <p:nvPr/>
        </p:nvSpPr>
        <p:spPr>
          <a:xfrm>
            <a:off x="4240359" y="3294465"/>
            <a:ext cx="2820389" cy="2511632"/>
          </a:xfrm>
          <a:custGeom>
            <a:avLst/>
            <a:gdLst>
              <a:gd name="connsiteX0" fmla="*/ 0 w 2820389"/>
              <a:gd name="connsiteY0" fmla="*/ 2369128 h 2511632"/>
              <a:gd name="connsiteX1" fmla="*/ 154379 w 2820389"/>
              <a:gd name="connsiteY1" fmla="*/ 2280063 h 2511632"/>
              <a:gd name="connsiteX2" fmla="*/ 391885 w 2820389"/>
              <a:gd name="connsiteY2" fmla="*/ 2149434 h 2511632"/>
              <a:gd name="connsiteX3" fmla="*/ 712519 w 2820389"/>
              <a:gd name="connsiteY3" fmla="*/ 1888177 h 2511632"/>
              <a:gd name="connsiteX4" fmla="*/ 795646 w 2820389"/>
              <a:gd name="connsiteY4" fmla="*/ 1822863 h 2511632"/>
              <a:gd name="connsiteX5" fmla="*/ 938150 w 2820389"/>
              <a:gd name="connsiteY5" fmla="*/ 1745673 h 2511632"/>
              <a:gd name="connsiteX6" fmla="*/ 1021278 w 2820389"/>
              <a:gd name="connsiteY6" fmla="*/ 1644733 h 2511632"/>
              <a:gd name="connsiteX7" fmla="*/ 1039091 w 2820389"/>
              <a:gd name="connsiteY7" fmla="*/ 1561606 h 2511632"/>
              <a:gd name="connsiteX8" fmla="*/ 1039091 w 2820389"/>
              <a:gd name="connsiteY8" fmla="*/ 1561606 h 2511632"/>
              <a:gd name="connsiteX9" fmla="*/ 1086592 w 2820389"/>
              <a:gd name="connsiteY9" fmla="*/ 1573481 h 2511632"/>
              <a:gd name="connsiteX10" fmla="*/ 1217220 w 2820389"/>
              <a:gd name="connsiteY10" fmla="*/ 1365663 h 2511632"/>
              <a:gd name="connsiteX11" fmla="*/ 1246909 w 2820389"/>
              <a:gd name="connsiteY11" fmla="*/ 1335974 h 2511632"/>
              <a:gd name="connsiteX12" fmla="*/ 1270659 w 2820389"/>
              <a:gd name="connsiteY12" fmla="*/ 1359725 h 2511632"/>
              <a:gd name="connsiteX13" fmla="*/ 1383475 w 2820389"/>
              <a:gd name="connsiteY13" fmla="*/ 1211283 h 2511632"/>
              <a:gd name="connsiteX14" fmla="*/ 1472540 w 2820389"/>
              <a:gd name="connsiteY14" fmla="*/ 1175658 h 2511632"/>
              <a:gd name="connsiteX15" fmla="*/ 1502228 w 2820389"/>
              <a:gd name="connsiteY15" fmla="*/ 1175658 h 2511632"/>
              <a:gd name="connsiteX16" fmla="*/ 1531917 w 2820389"/>
              <a:gd name="connsiteY16" fmla="*/ 1193471 h 2511632"/>
              <a:gd name="connsiteX17" fmla="*/ 1573480 w 2820389"/>
              <a:gd name="connsiteY17" fmla="*/ 1229096 h 2511632"/>
              <a:gd name="connsiteX18" fmla="*/ 1579418 w 2820389"/>
              <a:gd name="connsiteY18" fmla="*/ 1246909 h 2511632"/>
              <a:gd name="connsiteX19" fmla="*/ 1757548 w 2820389"/>
              <a:gd name="connsiteY19" fmla="*/ 967839 h 2511632"/>
              <a:gd name="connsiteX20" fmla="*/ 1947553 w 2820389"/>
              <a:gd name="connsiteY20" fmla="*/ 593767 h 2511632"/>
              <a:gd name="connsiteX21" fmla="*/ 2072244 w 2820389"/>
              <a:gd name="connsiteY21" fmla="*/ 451263 h 2511632"/>
              <a:gd name="connsiteX22" fmla="*/ 2594758 w 2820389"/>
              <a:gd name="connsiteY22" fmla="*/ 23751 h 2511632"/>
              <a:gd name="connsiteX23" fmla="*/ 2689761 w 2820389"/>
              <a:gd name="connsiteY23" fmla="*/ 5938 h 2511632"/>
              <a:gd name="connsiteX24" fmla="*/ 2766950 w 2820389"/>
              <a:gd name="connsiteY24" fmla="*/ 0 h 2511632"/>
              <a:gd name="connsiteX25" fmla="*/ 2820389 w 2820389"/>
              <a:gd name="connsiteY25" fmla="*/ 41564 h 2511632"/>
              <a:gd name="connsiteX26" fmla="*/ 2666010 w 2820389"/>
              <a:gd name="connsiteY26" fmla="*/ 2511632 h 2511632"/>
              <a:gd name="connsiteX27" fmla="*/ 0 w 2820389"/>
              <a:gd name="connsiteY27" fmla="*/ 2369128 h 251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20389" h="2511632">
                <a:moveTo>
                  <a:pt x="0" y="2369128"/>
                </a:moveTo>
                <a:lnTo>
                  <a:pt x="154379" y="2280063"/>
                </a:lnTo>
                <a:lnTo>
                  <a:pt x="391885" y="2149434"/>
                </a:lnTo>
                <a:lnTo>
                  <a:pt x="712519" y="1888177"/>
                </a:lnTo>
                <a:lnTo>
                  <a:pt x="795646" y="1822863"/>
                </a:lnTo>
                <a:lnTo>
                  <a:pt x="938150" y="1745673"/>
                </a:lnTo>
                <a:lnTo>
                  <a:pt x="1021278" y="1644733"/>
                </a:lnTo>
                <a:lnTo>
                  <a:pt x="1039091" y="1561606"/>
                </a:lnTo>
                <a:lnTo>
                  <a:pt x="1039091" y="1561606"/>
                </a:lnTo>
                <a:lnTo>
                  <a:pt x="1086592" y="1573481"/>
                </a:lnTo>
                <a:lnTo>
                  <a:pt x="1217220" y="1365663"/>
                </a:lnTo>
                <a:lnTo>
                  <a:pt x="1246909" y="1335974"/>
                </a:lnTo>
                <a:lnTo>
                  <a:pt x="1270659" y="1359725"/>
                </a:lnTo>
                <a:lnTo>
                  <a:pt x="1383475" y="1211283"/>
                </a:lnTo>
                <a:lnTo>
                  <a:pt x="1472540" y="1175658"/>
                </a:lnTo>
                <a:lnTo>
                  <a:pt x="1502228" y="1175658"/>
                </a:lnTo>
                <a:lnTo>
                  <a:pt x="1531917" y="1193471"/>
                </a:lnTo>
                <a:lnTo>
                  <a:pt x="1573480" y="1229096"/>
                </a:lnTo>
                <a:lnTo>
                  <a:pt x="1579418" y="1246909"/>
                </a:lnTo>
                <a:lnTo>
                  <a:pt x="1757548" y="967839"/>
                </a:lnTo>
                <a:lnTo>
                  <a:pt x="1947553" y="593767"/>
                </a:lnTo>
                <a:lnTo>
                  <a:pt x="2072244" y="451263"/>
                </a:lnTo>
                <a:lnTo>
                  <a:pt x="2594758" y="23751"/>
                </a:lnTo>
                <a:lnTo>
                  <a:pt x="2689761" y="5938"/>
                </a:lnTo>
                <a:lnTo>
                  <a:pt x="2766950" y="0"/>
                </a:lnTo>
                <a:lnTo>
                  <a:pt x="2820389" y="41564"/>
                </a:lnTo>
                <a:lnTo>
                  <a:pt x="2666010" y="2511632"/>
                </a:lnTo>
                <a:lnTo>
                  <a:pt x="0" y="2369128"/>
                </a:lnTo>
                <a:close/>
              </a:path>
            </a:pathLst>
          </a:cu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 name="Freeform 15"/>
          <p:cNvSpPr/>
          <p:nvPr/>
        </p:nvSpPr>
        <p:spPr>
          <a:xfrm>
            <a:off x="3818785" y="3312278"/>
            <a:ext cx="4180114" cy="2682351"/>
          </a:xfrm>
          <a:custGeom>
            <a:avLst/>
            <a:gdLst>
              <a:gd name="connsiteX0" fmla="*/ 0 w 4180114"/>
              <a:gd name="connsiteY0" fmla="*/ 2689761 h 2689761"/>
              <a:gd name="connsiteX1" fmla="*/ 213756 w 4180114"/>
              <a:gd name="connsiteY1" fmla="*/ 2464130 h 2689761"/>
              <a:gd name="connsiteX2" fmla="*/ 415636 w 4180114"/>
              <a:gd name="connsiteY2" fmla="*/ 2351315 h 2689761"/>
              <a:gd name="connsiteX3" fmla="*/ 486888 w 4180114"/>
              <a:gd name="connsiteY3" fmla="*/ 2345377 h 2689761"/>
              <a:gd name="connsiteX4" fmla="*/ 629392 w 4180114"/>
              <a:gd name="connsiteY4" fmla="*/ 2333502 h 2689761"/>
              <a:gd name="connsiteX5" fmla="*/ 706582 w 4180114"/>
              <a:gd name="connsiteY5" fmla="*/ 2327564 h 2689761"/>
              <a:gd name="connsiteX6" fmla="*/ 801584 w 4180114"/>
              <a:gd name="connsiteY6" fmla="*/ 2280063 h 2689761"/>
              <a:gd name="connsiteX7" fmla="*/ 938150 w 4180114"/>
              <a:gd name="connsiteY7" fmla="*/ 2202873 h 2689761"/>
              <a:gd name="connsiteX8" fmla="*/ 973776 w 4180114"/>
              <a:gd name="connsiteY8" fmla="*/ 2179122 h 2689761"/>
              <a:gd name="connsiteX9" fmla="*/ 1068779 w 4180114"/>
              <a:gd name="connsiteY9" fmla="*/ 2149434 h 2689761"/>
              <a:gd name="connsiteX10" fmla="*/ 1140031 w 4180114"/>
              <a:gd name="connsiteY10" fmla="*/ 2137559 h 2689761"/>
              <a:gd name="connsiteX11" fmla="*/ 1217220 w 4180114"/>
              <a:gd name="connsiteY11" fmla="*/ 2155372 h 2689761"/>
              <a:gd name="connsiteX12" fmla="*/ 1276597 w 4180114"/>
              <a:gd name="connsiteY12" fmla="*/ 2202873 h 2689761"/>
              <a:gd name="connsiteX13" fmla="*/ 1306285 w 4180114"/>
              <a:gd name="connsiteY13" fmla="*/ 2262250 h 2689761"/>
              <a:gd name="connsiteX14" fmla="*/ 1353787 w 4180114"/>
              <a:gd name="connsiteY14" fmla="*/ 2339439 h 2689761"/>
              <a:gd name="connsiteX15" fmla="*/ 1413163 w 4180114"/>
              <a:gd name="connsiteY15" fmla="*/ 2363190 h 2689761"/>
              <a:gd name="connsiteX16" fmla="*/ 1454727 w 4180114"/>
              <a:gd name="connsiteY16" fmla="*/ 2386941 h 2689761"/>
              <a:gd name="connsiteX17" fmla="*/ 1502228 w 4180114"/>
              <a:gd name="connsiteY17" fmla="*/ 2309751 h 2689761"/>
              <a:gd name="connsiteX18" fmla="*/ 1531917 w 4180114"/>
              <a:gd name="connsiteY18" fmla="*/ 2149434 h 2689761"/>
              <a:gd name="connsiteX19" fmla="*/ 1549730 w 4180114"/>
              <a:gd name="connsiteY19" fmla="*/ 2125683 h 2689761"/>
              <a:gd name="connsiteX20" fmla="*/ 1615044 w 4180114"/>
              <a:gd name="connsiteY20" fmla="*/ 2107870 h 2689761"/>
              <a:gd name="connsiteX21" fmla="*/ 1620982 w 4180114"/>
              <a:gd name="connsiteY21" fmla="*/ 2095995 h 2689761"/>
              <a:gd name="connsiteX22" fmla="*/ 1727859 w 4180114"/>
              <a:gd name="connsiteY22" fmla="*/ 1905990 h 2689761"/>
              <a:gd name="connsiteX23" fmla="*/ 1775361 w 4180114"/>
              <a:gd name="connsiteY23" fmla="*/ 1757548 h 2689761"/>
              <a:gd name="connsiteX24" fmla="*/ 1816924 w 4180114"/>
              <a:gd name="connsiteY24" fmla="*/ 1615045 h 2689761"/>
              <a:gd name="connsiteX25" fmla="*/ 1876301 w 4180114"/>
              <a:gd name="connsiteY25" fmla="*/ 1591294 h 2689761"/>
              <a:gd name="connsiteX26" fmla="*/ 1965366 w 4180114"/>
              <a:gd name="connsiteY26" fmla="*/ 1620982 h 2689761"/>
              <a:gd name="connsiteX27" fmla="*/ 1971304 w 4180114"/>
              <a:gd name="connsiteY27" fmla="*/ 1674421 h 2689761"/>
              <a:gd name="connsiteX28" fmla="*/ 2018805 w 4180114"/>
              <a:gd name="connsiteY28" fmla="*/ 1698172 h 2689761"/>
              <a:gd name="connsiteX29" fmla="*/ 2030680 w 4180114"/>
              <a:gd name="connsiteY29" fmla="*/ 1686296 h 2689761"/>
              <a:gd name="connsiteX30" fmla="*/ 2167246 w 4180114"/>
              <a:gd name="connsiteY30" fmla="*/ 1448790 h 2689761"/>
              <a:gd name="connsiteX31" fmla="*/ 2345376 w 4180114"/>
              <a:gd name="connsiteY31" fmla="*/ 896587 h 2689761"/>
              <a:gd name="connsiteX32" fmla="*/ 2493818 w 4180114"/>
              <a:gd name="connsiteY32" fmla="*/ 421574 h 2689761"/>
              <a:gd name="connsiteX33" fmla="*/ 2541319 w 4180114"/>
              <a:gd name="connsiteY33" fmla="*/ 344385 h 2689761"/>
              <a:gd name="connsiteX34" fmla="*/ 2677885 w 4180114"/>
              <a:gd name="connsiteY34" fmla="*/ 237507 h 2689761"/>
              <a:gd name="connsiteX35" fmla="*/ 2915392 w 4180114"/>
              <a:gd name="connsiteY35" fmla="*/ 100941 h 2689761"/>
              <a:gd name="connsiteX36" fmla="*/ 3123210 w 4180114"/>
              <a:gd name="connsiteY36" fmla="*/ 59377 h 2689761"/>
              <a:gd name="connsiteX37" fmla="*/ 3283527 w 4180114"/>
              <a:gd name="connsiteY37" fmla="*/ 0 h 2689761"/>
              <a:gd name="connsiteX38" fmla="*/ 3384467 w 4180114"/>
              <a:gd name="connsiteY38" fmla="*/ 23751 h 2689761"/>
              <a:gd name="connsiteX39" fmla="*/ 3431969 w 4180114"/>
              <a:gd name="connsiteY39" fmla="*/ 112816 h 2689761"/>
              <a:gd name="connsiteX40" fmla="*/ 3455719 w 4180114"/>
              <a:gd name="connsiteY40" fmla="*/ 249382 h 2689761"/>
              <a:gd name="connsiteX41" fmla="*/ 3509158 w 4180114"/>
              <a:gd name="connsiteY41" fmla="*/ 368135 h 2689761"/>
              <a:gd name="connsiteX42" fmla="*/ 3645724 w 4180114"/>
              <a:gd name="connsiteY42" fmla="*/ 593767 h 2689761"/>
              <a:gd name="connsiteX43" fmla="*/ 3681350 w 4180114"/>
              <a:gd name="connsiteY43" fmla="*/ 653143 h 2689761"/>
              <a:gd name="connsiteX44" fmla="*/ 3693226 w 4180114"/>
              <a:gd name="connsiteY44" fmla="*/ 771896 h 2689761"/>
              <a:gd name="connsiteX45" fmla="*/ 3776353 w 4180114"/>
              <a:gd name="connsiteY45" fmla="*/ 1027216 h 2689761"/>
              <a:gd name="connsiteX46" fmla="*/ 3794166 w 4180114"/>
              <a:gd name="connsiteY46" fmla="*/ 1104406 h 2689761"/>
              <a:gd name="connsiteX47" fmla="*/ 3811979 w 4180114"/>
              <a:gd name="connsiteY47" fmla="*/ 1258785 h 2689761"/>
              <a:gd name="connsiteX48" fmla="*/ 3829792 w 4180114"/>
              <a:gd name="connsiteY48" fmla="*/ 1359725 h 2689761"/>
              <a:gd name="connsiteX49" fmla="*/ 3889169 w 4180114"/>
              <a:gd name="connsiteY49" fmla="*/ 1508167 h 2689761"/>
              <a:gd name="connsiteX50" fmla="*/ 3889169 w 4180114"/>
              <a:gd name="connsiteY50" fmla="*/ 1597232 h 2689761"/>
              <a:gd name="connsiteX51" fmla="*/ 3912919 w 4180114"/>
              <a:gd name="connsiteY51" fmla="*/ 1739735 h 2689761"/>
              <a:gd name="connsiteX52" fmla="*/ 3924794 w 4180114"/>
              <a:gd name="connsiteY52" fmla="*/ 1864426 h 2689761"/>
              <a:gd name="connsiteX53" fmla="*/ 3996046 w 4180114"/>
              <a:gd name="connsiteY53" fmla="*/ 1983180 h 2689761"/>
              <a:gd name="connsiteX54" fmla="*/ 4049485 w 4180114"/>
              <a:gd name="connsiteY54" fmla="*/ 2185060 h 2689761"/>
              <a:gd name="connsiteX55" fmla="*/ 4049485 w 4180114"/>
              <a:gd name="connsiteY55" fmla="*/ 2226624 h 2689761"/>
              <a:gd name="connsiteX56" fmla="*/ 4091049 w 4180114"/>
              <a:gd name="connsiteY56" fmla="*/ 2404754 h 2689761"/>
              <a:gd name="connsiteX57" fmla="*/ 4096987 w 4180114"/>
              <a:gd name="connsiteY57" fmla="*/ 2535382 h 2689761"/>
              <a:gd name="connsiteX58" fmla="*/ 4180114 w 4180114"/>
              <a:gd name="connsiteY58" fmla="*/ 2677886 h 2689761"/>
              <a:gd name="connsiteX59" fmla="*/ 0 w 4180114"/>
              <a:gd name="connsiteY59" fmla="*/ 2689761 h 268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180114" h="2689761">
                <a:moveTo>
                  <a:pt x="0" y="2689761"/>
                </a:moveTo>
                <a:lnTo>
                  <a:pt x="213756" y="2464130"/>
                </a:lnTo>
                <a:lnTo>
                  <a:pt x="415636" y="2351315"/>
                </a:lnTo>
                <a:lnTo>
                  <a:pt x="486888" y="2345377"/>
                </a:lnTo>
                <a:lnTo>
                  <a:pt x="629392" y="2333502"/>
                </a:lnTo>
                <a:lnTo>
                  <a:pt x="706582" y="2327564"/>
                </a:lnTo>
                <a:lnTo>
                  <a:pt x="801584" y="2280063"/>
                </a:lnTo>
                <a:lnTo>
                  <a:pt x="938150" y="2202873"/>
                </a:lnTo>
                <a:lnTo>
                  <a:pt x="973776" y="2179122"/>
                </a:lnTo>
                <a:lnTo>
                  <a:pt x="1068779" y="2149434"/>
                </a:lnTo>
                <a:lnTo>
                  <a:pt x="1140031" y="2137559"/>
                </a:lnTo>
                <a:lnTo>
                  <a:pt x="1217220" y="2155372"/>
                </a:lnTo>
                <a:lnTo>
                  <a:pt x="1276597" y="2202873"/>
                </a:lnTo>
                <a:lnTo>
                  <a:pt x="1306285" y="2262250"/>
                </a:lnTo>
                <a:lnTo>
                  <a:pt x="1353787" y="2339439"/>
                </a:lnTo>
                <a:lnTo>
                  <a:pt x="1413163" y="2363190"/>
                </a:lnTo>
                <a:lnTo>
                  <a:pt x="1454727" y="2386941"/>
                </a:lnTo>
                <a:lnTo>
                  <a:pt x="1502228" y="2309751"/>
                </a:lnTo>
                <a:lnTo>
                  <a:pt x="1531917" y="2149434"/>
                </a:lnTo>
                <a:lnTo>
                  <a:pt x="1549730" y="2125683"/>
                </a:lnTo>
                <a:cubicBezTo>
                  <a:pt x="1587304" y="2121509"/>
                  <a:pt x="1597190" y="2131676"/>
                  <a:pt x="1615044" y="2107870"/>
                </a:cubicBezTo>
                <a:cubicBezTo>
                  <a:pt x="1617699" y="2104329"/>
                  <a:pt x="1619003" y="2099953"/>
                  <a:pt x="1620982" y="2095995"/>
                </a:cubicBezTo>
                <a:lnTo>
                  <a:pt x="1727859" y="1905990"/>
                </a:lnTo>
                <a:lnTo>
                  <a:pt x="1775361" y="1757548"/>
                </a:lnTo>
                <a:lnTo>
                  <a:pt x="1816924" y="1615045"/>
                </a:lnTo>
                <a:lnTo>
                  <a:pt x="1876301" y="1591294"/>
                </a:lnTo>
                <a:lnTo>
                  <a:pt x="1965366" y="1620982"/>
                </a:lnTo>
                <a:lnTo>
                  <a:pt x="1971304" y="1674421"/>
                </a:lnTo>
                <a:cubicBezTo>
                  <a:pt x="1987138" y="1682338"/>
                  <a:pt x="2001446" y="1694700"/>
                  <a:pt x="2018805" y="1698172"/>
                </a:cubicBezTo>
                <a:cubicBezTo>
                  <a:pt x="2024294" y="1699270"/>
                  <a:pt x="2030680" y="1686296"/>
                  <a:pt x="2030680" y="1686296"/>
                </a:cubicBezTo>
                <a:lnTo>
                  <a:pt x="2167246" y="1448790"/>
                </a:lnTo>
                <a:lnTo>
                  <a:pt x="2345376" y="896587"/>
                </a:lnTo>
                <a:lnTo>
                  <a:pt x="2493818" y="421574"/>
                </a:lnTo>
                <a:lnTo>
                  <a:pt x="2541319" y="344385"/>
                </a:lnTo>
                <a:lnTo>
                  <a:pt x="2677885" y="237507"/>
                </a:lnTo>
                <a:lnTo>
                  <a:pt x="2915392" y="100941"/>
                </a:lnTo>
                <a:lnTo>
                  <a:pt x="3123210" y="59377"/>
                </a:lnTo>
                <a:lnTo>
                  <a:pt x="3283527" y="0"/>
                </a:lnTo>
                <a:lnTo>
                  <a:pt x="3384467" y="23751"/>
                </a:lnTo>
                <a:lnTo>
                  <a:pt x="3431969" y="112816"/>
                </a:lnTo>
                <a:lnTo>
                  <a:pt x="3455719" y="249382"/>
                </a:lnTo>
                <a:lnTo>
                  <a:pt x="3509158" y="368135"/>
                </a:lnTo>
                <a:lnTo>
                  <a:pt x="3645724" y="593767"/>
                </a:lnTo>
                <a:lnTo>
                  <a:pt x="3681350" y="653143"/>
                </a:lnTo>
                <a:lnTo>
                  <a:pt x="3693226" y="771896"/>
                </a:lnTo>
                <a:lnTo>
                  <a:pt x="3776353" y="1027216"/>
                </a:lnTo>
                <a:lnTo>
                  <a:pt x="3794166" y="1104406"/>
                </a:lnTo>
                <a:lnTo>
                  <a:pt x="3811979" y="1258785"/>
                </a:lnTo>
                <a:lnTo>
                  <a:pt x="3829792" y="1359725"/>
                </a:lnTo>
                <a:lnTo>
                  <a:pt x="3889169" y="1508167"/>
                </a:lnTo>
                <a:lnTo>
                  <a:pt x="3889169" y="1597232"/>
                </a:lnTo>
                <a:lnTo>
                  <a:pt x="3912919" y="1739735"/>
                </a:lnTo>
                <a:lnTo>
                  <a:pt x="3924794" y="1864426"/>
                </a:lnTo>
                <a:lnTo>
                  <a:pt x="3996046" y="1983180"/>
                </a:lnTo>
                <a:lnTo>
                  <a:pt x="4049485" y="2185060"/>
                </a:lnTo>
                <a:lnTo>
                  <a:pt x="4049485" y="2226624"/>
                </a:lnTo>
                <a:lnTo>
                  <a:pt x="4091049" y="2404754"/>
                </a:lnTo>
                <a:lnTo>
                  <a:pt x="4096987" y="2535382"/>
                </a:lnTo>
                <a:lnTo>
                  <a:pt x="4180114" y="2677886"/>
                </a:lnTo>
                <a:lnTo>
                  <a:pt x="0" y="2689761"/>
                </a:lnTo>
                <a:close/>
              </a:path>
            </a:pathLst>
          </a:custGeom>
          <a:solidFill>
            <a:srgbClr val="FF0000"/>
          </a:solidFill>
          <a:ln w="19050">
            <a:solidFill>
              <a:schemeClr val="tx1"/>
            </a:solidFill>
            <a:round/>
            <a:headEnd/>
            <a:tailEnd/>
          </a:ln>
        </p:spPr>
        <p:txBody>
          <a:bodyPr/>
          <a:lstStyle/>
          <a:p>
            <a:endParaRPr lang="en-SG" sz="1100" dirty="0">
              <a:solidFill>
                <a:schemeClr val="tx1"/>
              </a:solidFill>
              <a:latin typeface="+mj-lt"/>
            </a:endParaRPr>
          </a:p>
        </p:txBody>
      </p:sp>
      <p:sp>
        <p:nvSpPr>
          <p:cNvPr id="17" name="Freeform 16"/>
          <p:cNvSpPr/>
          <p:nvPr/>
        </p:nvSpPr>
        <p:spPr>
          <a:xfrm>
            <a:off x="4762873" y="3353842"/>
            <a:ext cx="1009403" cy="1163782"/>
          </a:xfrm>
          <a:custGeom>
            <a:avLst/>
            <a:gdLst>
              <a:gd name="connsiteX0" fmla="*/ 1009403 w 1009403"/>
              <a:gd name="connsiteY0" fmla="*/ 0 h 1163782"/>
              <a:gd name="connsiteX1" fmla="*/ 676894 w 1009403"/>
              <a:gd name="connsiteY1" fmla="*/ 255319 h 1163782"/>
              <a:gd name="connsiteX2" fmla="*/ 534390 w 1009403"/>
              <a:gd name="connsiteY2" fmla="*/ 421574 h 1163782"/>
              <a:gd name="connsiteX3" fmla="*/ 380010 w 1009403"/>
              <a:gd name="connsiteY3" fmla="*/ 670956 h 1163782"/>
              <a:gd name="connsiteX4" fmla="*/ 249382 w 1009403"/>
              <a:gd name="connsiteY4" fmla="*/ 860961 h 1163782"/>
              <a:gd name="connsiteX5" fmla="*/ 0 w 1009403"/>
              <a:gd name="connsiteY5" fmla="*/ 1163782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403" h="1163782">
                <a:moveTo>
                  <a:pt x="1009403" y="0"/>
                </a:moveTo>
                <a:lnTo>
                  <a:pt x="676894" y="255319"/>
                </a:lnTo>
                <a:lnTo>
                  <a:pt x="534390" y="421574"/>
                </a:lnTo>
                <a:lnTo>
                  <a:pt x="380010" y="670956"/>
                </a:lnTo>
                <a:lnTo>
                  <a:pt x="249382" y="860961"/>
                </a:lnTo>
                <a:lnTo>
                  <a:pt x="0" y="1163782"/>
                </a:ln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8" name="Freeform 17"/>
          <p:cNvSpPr/>
          <p:nvPr/>
        </p:nvSpPr>
        <p:spPr>
          <a:xfrm>
            <a:off x="5095382" y="3235089"/>
            <a:ext cx="908462" cy="961901"/>
          </a:xfrm>
          <a:custGeom>
            <a:avLst/>
            <a:gdLst>
              <a:gd name="connsiteX0" fmla="*/ 908462 w 908462"/>
              <a:gd name="connsiteY0" fmla="*/ 0 h 961901"/>
              <a:gd name="connsiteX1" fmla="*/ 451262 w 908462"/>
              <a:gd name="connsiteY1" fmla="*/ 362197 h 961901"/>
              <a:gd name="connsiteX2" fmla="*/ 261257 w 908462"/>
              <a:gd name="connsiteY2" fmla="*/ 546265 h 961901"/>
              <a:gd name="connsiteX3" fmla="*/ 172192 w 908462"/>
              <a:gd name="connsiteY3" fmla="*/ 682831 h 961901"/>
              <a:gd name="connsiteX4" fmla="*/ 0 w 908462"/>
              <a:gd name="connsiteY4" fmla="*/ 961901 h 961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462" h="961901">
                <a:moveTo>
                  <a:pt x="908462" y="0"/>
                </a:moveTo>
                <a:lnTo>
                  <a:pt x="451262" y="362197"/>
                </a:lnTo>
                <a:lnTo>
                  <a:pt x="261257" y="546265"/>
                </a:lnTo>
                <a:lnTo>
                  <a:pt x="172192" y="682831"/>
                </a:lnTo>
                <a:lnTo>
                  <a:pt x="0" y="961901"/>
                </a:ln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9" name="Freeform 18"/>
          <p:cNvSpPr/>
          <p:nvPr/>
        </p:nvSpPr>
        <p:spPr>
          <a:xfrm>
            <a:off x="5255699" y="3181650"/>
            <a:ext cx="967839" cy="878774"/>
          </a:xfrm>
          <a:custGeom>
            <a:avLst/>
            <a:gdLst>
              <a:gd name="connsiteX0" fmla="*/ 967839 w 967839"/>
              <a:gd name="connsiteY0" fmla="*/ 0 h 878774"/>
              <a:gd name="connsiteX1" fmla="*/ 397823 w 967839"/>
              <a:gd name="connsiteY1" fmla="*/ 445324 h 878774"/>
              <a:gd name="connsiteX2" fmla="*/ 172192 w 967839"/>
              <a:gd name="connsiteY2" fmla="*/ 623454 h 878774"/>
              <a:gd name="connsiteX3" fmla="*/ 0 w 967839"/>
              <a:gd name="connsiteY3" fmla="*/ 878774 h 878774"/>
            </a:gdLst>
            <a:ahLst/>
            <a:cxnLst>
              <a:cxn ang="0">
                <a:pos x="connsiteX0" y="connsiteY0"/>
              </a:cxn>
              <a:cxn ang="0">
                <a:pos x="connsiteX1" y="connsiteY1"/>
              </a:cxn>
              <a:cxn ang="0">
                <a:pos x="connsiteX2" y="connsiteY2"/>
              </a:cxn>
              <a:cxn ang="0">
                <a:pos x="connsiteX3" y="connsiteY3"/>
              </a:cxn>
            </a:cxnLst>
            <a:rect l="l" t="t" r="r" b="b"/>
            <a:pathLst>
              <a:path w="967839" h="878774">
                <a:moveTo>
                  <a:pt x="967839" y="0"/>
                </a:moveTo>
                <a:lnTo>
                  <a:pt x="397823" y="445324"/>
                </a:lnTo>
                <a:lnTo>
                  <a:pt x="172192" y="623454"/>
                </a:lnTo>
                <a:lnTo>
                  <a:pt x="0" y="878774"/>
                </a:ln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0" name="Freeform 19"/>
          <p:cNvSpPr/>
          <p:nvPr/>
        </p:nvSpPr>
        <p:spPr>
          <a:xfrm>
            <a:off x="5754463" y="3140086"/>
            <a:ext cx="593766" cy="480951"/>
          </a:xfrm>
          <a:custGeom>
            <a:avLst/>
            <a:gdLst>
              <a:gd name="connsiteX0" fmla="*/ 593766 w 593766"/>
              <a:gd name="connsiteY0" fmla="*/ 0 h 480951"/>
              <a:gd name="connsiteX1" fmla="*/ 0 w 593766"/>
              <a:gd name="connsiteY1" fmla="*/ 480951 h 480951"/>
            </a:gdLst>
            <a:ahLst/>
            <a:cxnLst>
              <a:cxn ang="0">
                <a:pos x="connsiteX0" y="connsiteY0"/>
              </a:cxn>
              <a:cxn ang="0">
                <a:pos x="connsiteX1" y="connsiteY1"/>
              </a:cxn>
            </a:cxnLst>
            <a:rect l="l" t="t" r="r" b="b"/>
            <a:pathLst>
              <a:path w="593766" h="480951">
                <a:moveTo>
                  <a:pt x="593766" y="0"/>
                </a:moveTo>
                <a:lnTo>
                  <a:pt x="0" y="480951"/>
                </a:ln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1" name="Freeform 20"/>
          <p:cNvSpPr/>
          <p:nvPr/>
        </p:nvSpPr>
        <p:spPr>
          <a:xfrm>
            <a:off x="6241351" y="3146024"/>
            <a:ext cx="261257" cy="184067"/>
          </a:xfrm>
          <a:custGeom>
            <a:avLst/>
            <a:gdLst>
              <a:gd name="connsiteX0" fmla="*/ 261257 w 261257"/>
              <a:gd name="connsiteY0" fmla="*/ 0 h 184067"/>
              <a:gd name="connsiteX1" fmla="*/ 0 w 261257"/>
              <a:gd name="connsiteY1" fmla="*/ 184067 h 184067"/>
            </a:gdLst>
            <a:ahLst/>
            <a:cxnLst>
              <a:cxn ang="0">
                <a:pos x="connsiteX0" y="connsiteY0"/>
              </a:cxn>
              <a:cxn ang="0">
                <a:pos x="connsiteX1" y="connsiteY1"/>
              </a:cxn>
            </a:cxnLst>
            <a:rect l="l" t="t" r="r" b="b"/>
            <a:pathLst>
              <a:path w="261257" h="184067">
                <a:moveTo>
                  <a:pt x="261257" y="0"/>
                </a:moveTo>
                <a:lnTo>
                  <a:pt x="0" y="184067"/>
                </a:ln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2" name="Freeform 21"/>
          <p:cNvSpPr/>
          <p:nvPr/>
        </p:nvSpPr>
        <p:spPr>
          <a:xfrm>
            <a:off x="6609486" y="3163837"/>
            <a:ext cx="130629" cy="77189"/>
          </a:xfrm>
          <a:custGeom>
            <a:avLst/>
            <a:gdLst>
              <a:gd name="connsiteX0" fmla="*/ 130629 w 130629"/>
              <a:gd name="connsiteY0" fmla="*/ 0 h 77189"/>
              <a:gd name="connsiteX1" fmla="*/ 0 w 130629"/>
              <a:gd name="connsiteY1" fmla="*/ 77189 h 77189"/>
            </a:gdLst>
            <a:ahLst/>
            <a:cxnLst>
              <a:cxn ang="0">
                <a:pos x="connsiteX0" y="connsiteY0"/>
              </a:cxn>
              <a:cxn ang="0">
                <a:pos x="connsiteX1" y="connsiteY1"/>
              </a:cxn>
            </a:cxnLst>
            <a:rect l="l" t="t" r="r" b="b"/>
            <a:pathLst>
              <a:path w="130629" h="77189">
                <a:moveTo>
                  <a:pt x="130629" y="0"/>
                </a:moveTo>
                <a:lnTo>
                  <a:pt x="0" y="77189"/>
                </a:ln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3" name="Freeform 22"/>
          <p:cNvSpPr/>
          <p:nvPr/>
        </p:nvSpPr>
        <p:spPr>
          <a:xfrm>
            <a:off x="7310130" y="2279125"/>
            <a:ext cx="195943" cy="1021278"/>
          </a:xfrm>
          <a:custGeom>
            <a:avLst/>
            <a:gdLst>
              <a:gd name="connsiteX0" fmla="*/ 0 w 195943"/>
              <a:gd name="connsiteY0" fmla="*/ 0 h 1021278"/>
              <a:gd name="connsiteX1" fmla="*/ 41564 w 195943"/>
              <a:gd name="connsiteY1" fmla="*/ 385948 h 1021278"/>
              <a:gd name="connsiteX2" fmla="*/ 95003 w 195943"/>
              <a:gd name="connsiteY2" fmla="*/ 659081 h 1021278"/>
              <a:gd name="connsiteX3" fmla="*/ 195943 w 195943"/>
              <a:gd name="connsiteY3" fmla="*/ 1021278 h 1021278"/>
            </a:gdLst>
            <a:ahLst/>
            <a:cxnLst>
              <a:cxn ang="0">
                <a:pos x="connsiteX0" y="connsiteY0"/>
              </a:cxn>
              <a:cxn ang="0">
                <a:pos x="connsiteX1" y="connsiteY1"/>
              </a:cxn>
              <a:cxn ang="0">
                <a:pos x="connsiteX2" y="connsiteY2"/>
              </a:cxn>
              <a:cxn ang="0">
                <a:pos x="connsiteX3" y="connsiteY3"/>
              </a:cxn>
            </a:cxnLst>
            <a:rect l="l" t="t" r="r" b="b"/>
            <a:pathLst>
              <a:path w="195943" h="1021278">
                <a:moveTo>
                  <a:pt x="0" y="0"/>
                </a:moveTo>
                <a:lnTo>
                  <a:pt x="41564" y="385948"/>
                </a:lnTo>
                <a:lnTo>
                  <a:pt x="95003" y="659081"/>
                </a:lnTo>
                <a:lnTo>
                  <a:pt x="195943" y="1021278"/>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4" name="Freeform 23"/>
          <p:cNvSpPr/>
          <p:nvPr/>
        </p:nvSpPr>
        <p:spPr>
          <a:xfrm>
            <a:off x="7482322" y="2552258"/>
            <a:ext cx="213756" cy="1145968"/>
          </a:xfrm>
          <a:custGeom>
            <a:avLst/>
            <a:gdLst>
              <a:gd name="connsiteX0" fmla="*/ 0 w 213756"/>
              <a:gd name="connsiteY0" fmla="*/ 0 h 1145968"/>
              <a:gd name="connsiteX1" fmla="*/ 71252 w 213756"/>
              <a:gd name="connsiteY1" fmla="*/ 528452 h 1145968"/>
              <a:gd name="connsiteX2" fmla="*/ 213756 w 213756"/>
              <a:gd name="connsiteY2" fmla="*/ 1145968 h 1145968"/>
            </a:gdLst>
            <a:ahLst/>
            <a:cxnLst>
              <a:cxn ang="0">
                <a:pos x="connsiteX0" y="connsiteY0"/>
              </a:cxn>
              <a:cxn ang="0">
                <a:pos x="connsiteX1" y="connsiteY1"/>
              </a:cxn>
              <a:cxn ang="0">
                <a:pos x="connsiteX2" y="connsiteY2"/>
              </a:cxn>
            </a:cxnLst>
            <a:rect l="l" t="t" r="r" b="b"/>
            <a:pathLst>
              <a:path w="213756" h="1145968">
                <a:moveTo>
                  <a:pt x="0" y="0"/>
                </a:moveTo>
                <a:lnTo>
                  <a:pt x="71252" y="528452"/>
                </a:lnTo>
                <a:lnTo>
                  <a:pt x="213756" y="1145968"/>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5" name="Freeform 24"/>
          <p:cNvSpPr/>
          <p:nvPr/>
        </p:nvSpPr>
        <p:spPr>
          <a:xfrm>
            <a:off x="7648577" y="2688824"/>
            <a:ext cx="385948" cy="1603169"/>
          </a:xfrm>
          <a:custGeom>
            <a:avLst/>
            <a:gdLst>
              <a:gd name="connsiteX0" fmla="*/ 0 w 385948"/>
              <a:gd name="connsiteY0" fmla="*/ 0 h 1603169"/>
              <a:gd name="connsiteX1" fmla="*/ 148441 w 385948"/>
              <a:gd name="connsiteY1" fmla="*/ 837210 h 1603169"/>
              <a:gd name="connsiteX2" fmla="*/ 338447 w 385948"/>
              <a:gd name="connsiteY2" fmla="*/ 1466602 h 1603169"/>
              <a:gd name="connsiteX3" fmla="*/ 385948 w 385948"/>
              <a:gd name="connsiteY3" fmla="*/ 1603169 h 1603169"/>
            </a:gdLst>
            <a:ahLst/>
            <a:cxnLst>
              <a:cxn ang="0">
                <a:pos x="connsiteX0" y="connsiteY0"/>
              </a:cxn>
              <a:cxn ang="0">
                <a:pos x="connsiteX1" y="connsiteY1"/>
              </a:cxn>
              <a:cxn ang="0">
                <a:pos x="connsiteX2" y="connsiteY2"/>
              </a:cxn>
              <a:cxn ang="0">
                <a:pos x="connsiteX3" y="connsiteY3"/>
              </a:cxn>
            </a:cxnLst>
            <a:rect l="l" t="t" r="r" b="b"/>
            <a:pathLst>
              <a:path w="385948" h="1603169">
                <a:moveTo>
                  <a:pt x="0" y="0"/>
                </a:moveTo>
                <a:lnTo>
                  <a:pt x="148441" y="837210"/>
                </a:lnTo>
                <a:lnTo>
                  <a:pt x="338447" y="1466602"/>
                </a:lnTo>
                <a:lnTo>
                  <a:pt x="385948" y="160316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6" name="Freeform 25"/>
          <p:cNvSpPr/>
          <p:nvPr/>
        </p:nvSpPr>
        <p:spPr>
          <a:xfrm>
            <a:off x="7773268" y="2463193"/>
            <a:ext cx="492826" cy="2119745"/>
          </a:xfrm>
          <a:custGeom>
            <a:avLst/>
            <a:gdLst>
              <a:gd name="connsiteX0" fmla="*/ 0 w 492826"/>
              <a:gd name="connsiteY0" fmla="*/ 0 h 2119745"/>
              <a:gd name="connsiteX1" fmla="*/ 95002 w 492826"/>
              <a:gd name="connsiteY1" fmla="*/ 665018 h 2119745"/>
              <a:gd name="connsiteX2" fmla="*/ 190005 w 492826"/>
              <a:gd name="connsiteY2" fmla="*/ 1128155 h 2119745"/>
              <a:gd name="connsiteX3" fmla="*/ 308758 w 492826"/>
              <a:gd name="connsiteY3" fmla="*/ 1561605 h 2119745"/>
              <a:gd name="connsiteX4" fmla="*/ 492826 w 492826"/>
              <a:gd name="connsiteY4" fmla="*/ 2119745 h 2119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826" h="2119745">
                <a:moveTo>
                  <a:pt x="0" y="0"/>
                </a:moveTo>
                <a:lnTo>
                  <a:pt x="95002" y="665018"/>
                </a:lnTo>
                <a:lnTo>
                  <a:pt x="190005" y="1128155"/>
                </a:lnTo>
                <a:lnTo>
                  <a:pt x="308758" y="1561605"/>
                </a:lnTo>
                <a:lnTo>
                  <a:pt x="492826" y="211974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7" name="Freeform 26"/>
          <p:cNvSpPr/>
          <p:nvPr/>
        </p:nvSpPr>
        <p:spPr>
          <a:xfrm>
            <a:off x="8129528" y="3181650"/>
            <a:ext cx="166254" cy="932213"/>
          </a:xfrm>
          <a:custGeom>
            <a:avLst/>
            <a:gdLst>
              <a:gd name="connsiteX0" fmla="*/ 0 w 166254"/>
              <a:gd name="connsiteY0" fmla="*/ 0 h 932213"/>
              <a:gd name="connsiteX1" fmla="*/ 47501 w 166254"/>
              <a:gd name="connsiteY1" fmla="*/ 362197 h 932213"/>
              <a:gd name="connsiteX2" fmla="*/ 112815 w 166254"/>
              <a:gd name="connsiteY2" fmla="*/ 670956 h 932213"/>
              <a:gd name="connsiteX3" fmla="*/ 166254 w 166254"/>
              <a:gd name="connsiteY3" fmla="*/ 932213 h 932213"/>
            </a:gdLst>
            <a:ahLst/>
            <a:cxnLst>
              <a:cxn ang="0">
                <a:pos x="connsiteX0" y="connsiteY0"/>
              </a:cxn>
              <a:cxn ang="0">
                <a:pos x="connsiteX1" y="connsiteY1"/>
              </a:cxn>
              <a:cxn ang="0">
                <a:pos x="connsiteX2" y="connsiteY2"/>
              </a:cxn>
              <a:cxn ang="0">
                <a:pos x="connsiteX3" y="connsiteY3"/>
              </a:cxn>
            </a:cxnLst>
            <a:rect l="l" t="t" r="r" b="b"/>
            <a:pathLst>
              <a:path w="166254" h="932213">
                <a:moveTo>
                  <a:pt x="0" y="0"/>
                </a:moveTo>
                <a:lnTo>
                  <a:pt x="47501" y="362197"/>
                </a:lnTo>
                <a:lnTo>
                  <a:pt x="112815" y="670956"/>
                </a:lnTo>
                <a:lnTo>
                  <a:pt x="166254" y="932213"/>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8" name="Freeform 27"/>
          <p:cNvSpPr/>
          <p:nvPr/>
        </p:nvSpPr>
        <p:spPr>
          <a:xfrm>
            <a:off x="3397211" y="1928803"/>
            <a:ext cx="160317" cy="255320"/>
          </a:xfrm>
          <a:custGeom>
            <a:avLst/>
            <a:gdLst>
              <a:gd name="connsiteX0" fmla="*/ 160317 w 160317"/>
              <a:gd name="connsiteY0" fmla="*/ 0 h 255320"/>
              <a:gd name="connsiteX1" fmla="*/ 71252 w 160317"/>
              <a:gd name="connsiteY1" fmla="*/ 100940 h 255320"/>
              <a:gd name="connsiteX2" fmla="*/ 0 w 160317"/>
              <a:gd name="connsiteY2" fmla="*/ 255320 h 255320"/>
            </a:gdLst>
            <a:ahLst/>
            <a:cxnLst>
              <a:cxn ang="0">
                <a:pos x="connsiteX0" y="connsiteY0"/>
              </a:cxn>
              <a:cxn ang="0">
                <a:pos x="connsiteX1" y="connsiteY1"/>
              </a:cxn>
              <a:cxn ang="0">
                <a:pos x="connsiteX2" y="connsiteY2"/>
              </a:cxn>
            </a:cxnLst>
            <a:rect l="l" t="t" r="r" b="b"/>
            <a:pathLst>
              <a:path w="160317" h="255320">
                <a:moveTo>
                  <a:pt x="160317" y="0"/>
                </a:moveTo>
                <a:lnTo>
                  <a:pt x="71252" y="100940"/>
                </a:lnTo>
                <a:lnTo>
                  <a:pt x="0" y="25532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9" name="Freeform 28"/>
          <p:cNvSpPr/>
          <p:nvPr/>
        </p:nvSpPr>
        <p:spPr>
          <a:xfrm>
            <a:off x="3474400" y="2861016"/>
            <a:ext cx="255320" cy="243444"/>
          </a:xfrm>
          <a:custGeom>
            <a:avLst/>
            <a:gdLst>
              <a:gd name="connsiteX0" fmla="*/ 255320 w 255320"/>
              <a:gd name="connsiteY0" fmla="*/ 0 h 243444"/>
              <a:gd name="connsiteX1" fmla="*/ 201881 w 255320"/>
              <a:gd name="connsiteY1" fmla="*/ 154379 h 243444"/>
              <a:gd name="connsiteX2" fmla="*/ 136567 w 255320"/>
              <a:gd name="connsiteY2" fmla="*/ 184068 h 243444"/>
              <a:gd name="connsiteX3" fmla="*/ 77190 w 255320"/>
              <a:gd name="connsiteY3" fmla="*/ 195943 h 243444"/>
              <a:gd name="connsiteX4" fmla="*/ 23751 w 255320"/>
              <a:gd name="connsiteY4" fmla="*/ 219694 h 243444"/>
              <a:gd name="connsiteX5" fmla="*/ 0 w 255320"/>
              <a:gd name="connsiteY5" fmla="*/ 243444 h 2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20" h="243444">
                <a:moveTo>
                  <a:pt x="255320" y="0"/>
                </a:moveTo>
                <a:lnTo>
                  <a:pt x="201881" y="154379"/>
                </a:lnTo>
                <a:lnTo>
                  <a:pt x="136567" y="184068"/>
                </a:lnTo>
                <a:lnTo>
                  <a:pt x="77190" y="195943"/>
                </a:lnTo>
                <a:lnTo>
                  <a:pt x="23751" y="219694"/>
                </a:lnTo>
                <a:lnTo>
                  <a:pt x="0" y="243444"/>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30" name="Freeform 29"/>
          <p:cNvSpPr/>
          <p:nvPr/>
        </p:nvSpPr>
        <p:spPr>
          <a:xfrm>
            <a:off x="3521902" y="3175712"/>
            <a:ext cx="213755" cy="213756"/>
          </a:xfrm>
          <a:custGeom>
            <a:avLst/>
            <a:gdLst>
              <a:gd name="connsiteX0" fmla="*/ 213755 w 213755"/>
              <a:gd name="connsiteY0" fmla="*/ 0 h 213756"/>
              <a:gd name="connsiteX1" fmla="*/ 184067 w 213755"/>
              <a:gd name="connsiteY1" fmla="*/ 100940 h 213756"/>
              <a:gd name="connsiteX2" fmla="*/ 124690 w 213755"/>
              <a:gd name="connsiteY2" fmla="*/ 160317 h 213756"/>
              <a:gd name="connsiteX3" fmla="*/ 23750 w 213755"/>
              <a:gd name="connsiteY3" fmla="*/ 184068 h 213756"/>
              <a:gd name="connsiteX4" fmla="*/ 0 w 213755"/>
              <a:gd name="connsiteY4" fmla="*/ 213756 h 21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55" h="213756">
                <a:moveTo>
                  <a:pt x="213755" y="0"/>
                </a:moveTo>
                <a:lnTo>
                  <a:pt x="184067" y="100940"/>
                </a:lnTo>
                <a:lnTo>
                  <a:pt x="124690" y="160317"/>
                </a:lnTo>
                <a:lnTo>
                  <a:pt x="23750" y="184068"/>
                </a:lnTo>
                <a:lnTo>
                  <a:pt x="0" y="21375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31" name="Freeform 30"/>
          <p:cNvSpPr/>
          <p:nvPr/>
        </p:nvSpPr>
        <p:spPr>
          <a:xfrm>
            <a:off x="3492213" y="3454782"/>
            <a:ext cx="201881" cy="243444"/>
          </a:xfrm>
          <a:custGeom>
            <a:avLst/>
            <a:gdLst>
              <a:gd name="connsiteX0" fmla="*/ 0 w 201881"/>
              <a:gd name="connsiteY0" fmla="*/ 243444 h 243444"/>
              <a:gd name="connsiteX1" fmla="*/ 106878 w 201881"/>
              <a:gd name="connsiteY1" fmla="*/ 184068 h 243444"/>
              <a:gd name="connsiteX2" fmla="*/ 154379 w 201881"/>
              <a:gd name="connsiteY2" fmla="*/ 130629 h 243444"/>
              <a:gd name="connsiteX3" fmla="*/ 201881 w 201881"/>
              <a:gd name="connsiteY3" fmla="*/ 0 h 243444"/>
            </a:gdLst>
            <a:ahLst/>
            <a:cxnLst>
              <a:cxn ang="0">
                <a:pos x="connsiteX0" y="connsiteY0"/>
              </a:cxn>
              <a:cxn ang="0">
                <a:pos x="connsiteX1" y="connsiteY1"/>
              </a:cxn>
              <a:cxn ang="0">
                <a:pos x="connsiteX2" y="connsiteY2"/>
              </a:cxn>
              <a:cxn ang="0">
                <a:pos x="connsiteX3" y="connsiteY3"/>
              </a:cxn>
            </a:cxnLst>
            <a:rect l="l" t="t" r="r" b="b"/>
            <a:pathLst>
              <a:path w="201881" h="243444">
                <a:moveTo>
                  <a:pt x="0" y="243444"/>
                </a:moveTo>
                <a:lnTo>
                  <a:pt x="106878" y="184068"/>
                </a:lnTo>
                <a:lnTo>
                  <a:pt x="154379" y="130629"/>
                </a:lnTo>
                <a:lnTo>
                  <a:pt x="20188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32" name="Freeform 31"/>
          <p:cNvSpPr/>
          <p:nvPr/>
        </p:nvSpPr>
        <p:spPr>
          <a:xfrm>
            <a:off x="3456587" y="3727915"/>
            <a:ext cx="225631" cy="273132"/>
          </a:xfrm>
          <a:custGeom>
            <a:avLst/>
            <a:gdLst>
              <a:gd name="connsiteX0" fmla="*/ 0 w 225631"/>
              <a:gd name="connsiteY0" fmla="*/ 273132 h 273132"/>
              <a:gd name="connsiteX1" fmla="*/ 77190 w 225631"/>
              <a:gd name="connsiteY1" fmla="*/ 195943 h 273132"/>
              <a:gd name="connsiteX2" fmla="*/ 130629 w 225631"/>
              <a:gd name="connsiteY2" fmla="*/ 195943 h 273132"/>
              <a:gd name="connsiteX3" fmla="*/ 225631 w 225631"/>
              <a:gd name="connsiteY3" fmla="*/ 0 h 273132"/>
            </a:gdLst>
            <a:ahLst/>
            <a:cxnLst>
              <a:cxn ang="0">
                <a:pos x="connsiteX0" y="connsiteY0"/>
              </a:cxn>
              <a:cxn ang="0">
                <a:pos x="connsiteX1" y="connsiteY1"/>
              </a:cxn>
              <a:cxn ang="0">
                <a:pos x="connsiteX2" y="connsiteY2"/>
              </a:cxn>
              <a:cxn ang="0">
                <a:pos x="connsiteX3" y="connsiteY3"/>
              </a:cxn>
            </a:cxnLst>
            <a:rect l="l" t="t" r="r" b="b"/>
            <a:pathLst>
              <a:path w="225631" h="273132">
                <a:moveTo>
                  <a:pt x="0" y="273132"/>
                </a:moveTo>
                <a:lnTo>
                  <a:pt x="77190" y="195943"/>
                </a:lnTo>
                <a:lnTo>
                  <a:pt x="130629" y="195943"/>
                </a:lnTo>
                <a:lnTo>
                  <a:pt x="2256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33" name="Freeform 32"/>
          <p:cNvSpPr/>
          <p:nvPr/>
        </p:nvSpPr>
        <p:spPr>
          <a:xfrm>
            <a:off x="3474400" y="4006985"/>
            <a:ext cx="184068" cy="255319"/>
          </a:xfrm>
          <a:custGeom>
            <a:avLst/>
            <a:gdLst>
              <a:gd name="connsiteX0" fmla="*/ 0 w 184068"/>
              <a:gd name="connsiteY0" fmla="*/ 255319 h 255319"/>
              <a:gd name="connsiteX1" fmla="*/ 124691 w 184068"/>
              <a:gd name="connsiteY1" fmla="*/ 178130 h 255319"/>
              <a:gd name="connsiteX2" fmla="*/ 172192 w 184068"/>
              <a:gd name="connsiteY2" fmla="*/ 53439 h 255319"/>
              <a:gd name="connsiteX3" fmla="*/ 184068 w 184068"/>
              <a:gd name="connsiteY3" fmla="*/ 0 h 255319"/>
            </a:gdLst>
            <a:ahLst/>
            <a:cxnLst>
              <a:cxn ang="0">
                <a:pos x="connsiteX0" y="connsiteY0"/>
              </a:cxn>
              <a:cxn ang="0">
                <a:pos x="connsiteX1" y="connsiteY1"/>
              </a:cxn>
              <a:cxn ang="0">
                <a:pos x="connsiteX2" y="connsiteY2"/>
              </a:cxn>
              <a:cxn ang="0">
                <a:pos x="connsiteX3" y="connsiteY3"/>
              </a:cxn>
            </a:cxnLst>
            <a:rect l="l" t="t" r="r" b="b"/>
            <a:pathLst>
              <a:path w="184068" h="255319">
                <a:moveTo>
                  <a:pt x="0" y="255319"/>
                </a:moveTo>
                <a:lnTo>
                  <a:pt x="124691" y="178130"/>
                </a:lnTo>
                <a:lnTo>
                  <a:pt x="172192" y="53439"/>
                </a:lnTo>
                <a:lnTo>
                  <a:pt x="184068"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34" name="Freeform 33"/>
          <p:cNvSpPr/>
          <p:nvPr/>
        </p:nvSpPr>
        <p:spPr>
          <a:xfrm>
            <a:off x="3302208" y="1851613"/>
            <a:ext cx="249382" cy="237704"/>
          </a:xfrm>
          <a:custGeom>
            <a:avLst/>
            <a:gdLst>
              <a:gd name="connsiteX0" fmla="*/ 166255 w 249382"/>
              <a:gd name="connsiteY0" fmla="*/ 0 h 237704"/>
              <a:gd name="connsiteX1" fmla="*/ 0 w 249382"/>
              <a:gd name="connsiteY1" fmla="*/ 207819 h 237704"/>
              <a:gd name="connsiteX2" fmla="*/ 11875 w 249382"/>
              <a:gd name="connsiteY2" fmla="*/ 207819 h 237704"/>
              <a:gd name="connsiteX3" fmla="*/ 65314 w 249382"/>
              <a:gd name="connsiteY3" fmla="*/ 213756 h 237704"/>
              <a:gd name="connsiteX4" fmla="*/ 71252 w 249382"/>
              <a:gd name="connsiteY4" fmla="*/ 231569 h 237704"/>
              <a:gd name="connsiteX5" fmla="*/ 106878 w 249382"/>
              <a:gd name="connsiteY5" fmla="*/ 237507 h 237704"/>
              <a:gd name="connsiteX6" fmla="*/ 249382 w 249382"/>
              <a:gd name="connsiteY6" fmla="*/ 100941 h 237704"/>
              <a:gd name="connsiteX7" fmla="*/ 231569 w 249382"/>
              <a:gd name="connsiteY7" fmla="*/ 35626 h 237704"/>
              <a:gd name="connsiteX8" fmla="*/ 166255 w 249382"/>
              <a:gd name="connsiteY8" fmla="*/ 0 h 23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2" h="237704">
                <a:moveTo>
                  <a:pt x="166255" y="0"/>
                </a:moveTo>
                <a:lnTo>
                  <a:pt x="0" y="207819"/>
                </a:lnTo>
                <a:lnTo>
                  <a:pt x="11875" y="207819"/>
                </a:lnTo>
                <a:cubicBezTo>
                  <a:pt x="29688" y="209798"/>
                  <a:pt x="48673" y="207100"/>
                  <a:pt x="65314" y="213756"/>
                </a:cubicBezTo>
                <a:cubicBezTo>
                  <a:pt x="71125" y="216080"/>
                  <a:pt x="66826" y="227143"/>
                  <a:pt x="71252" y="231569"/>
                </a:cubicBezTo>
                <a:cubicBezTo>
                  <a:pt x="79068" y="239385"/>
                  <a:pt x="97634" y="237507"/>
                  <a:pt x="106878" y="237507"/>
                </a:cubicBezTo>
                <a:lnTo>
                  <a:pt x="249382" y="100941"/>
                </a:lnTo>
                <a:lnTo>
                  <a:pt x="231569" y="35626"/>
                </a:lnTo>
                <a:lnTo>
                  <a:pt x="166255" y="0"/>
                </a:lnTo>
                <a:close/>
              </a:path>
            </a:pathLst>
          </a:cu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Freeform 34"/>
          <p:cNvSpPr/>
          <p:nvPr/>
        </p:nvSpPr>
        <p:spPr>
          <a:xfrm>
            <a:off x="3468463" y="2890704"/>
            <a:ext cx="243444" cy="178130"/>
          </a:xfrm>
          <a:custGeom>
            <a:avLst/>
            <a:gdLst>
              <a:gd name="connsiteX0" fmla="*/ 0 w 243444"/>
              <a:gd name="connsiteY0" fmla="*/ 41564 h 178130"/>
              <a:gd name="connsiteX1" fmla="*/ 0 w 243444"/>
              <a:gd name="connsiteY1" fmla="*/ 41564 h 178130"/>
              <a:gd name="connsiteX2" fmla="*/ 11875 w 243444"/>
              <a:gd name="connsiteY2" fmla="*/ 95003 h 178130"/>
              <a:gd name="connsiteX3" fmla="*/ 17813 w 243444"/>
              <a:gd name="connsiteY3" fmla="*/ 124691 h 178130"/>
              <a:gd name="connsiteX4" fmla="*/ 35626 w 243444"/>
              <a:gd name="connsiteY4" fmla="*/ 130629 h 178130"/>
              <a:gd name="connsiteX5" fmla="*/ 35626 w 243444"/>
              <a:gd name="connsiteY5" fmla="*/ 178130 h 178130"/>
              <a:gd name="connsiteX6" fmla="*/ 154379 w 243444"/>
              <a:gd name="connsiteY6" fmla="*/ 148442 h 178130"/>
              <a:gd name="connsiteX7" fmla="*/ 243444 w 243444"/>
              <a:gd name="connsiteY7" fmla="*/ 47502 h 178130"/>
              <a:gd name="connsiteX8" fmla="*/ 184067 w 243444"/>
              <a:gd name="connsiteY8" fmla="*/ 0 h 178130"/>
              <a:gd name="connsiteX9" fmla="*/ 83127 w 243444"/>
              <a:gd name="connsiteY9" fmla="*/ 17813 h 178130"/>
              <a:gd name="connsiteX10" fmla="*/ 0 w 243444"/>
              <a:gd name="connsiteY10" fmla="*/ 41564 h 1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444" h="178130">
                <a:moveTo>
                  <a:pt x="0" y="41564"/>
                </a:moveTo>
                <a:lnTo>
                  <a:pt x="0" y="41564"/>
                </a:lnTo>
                <a:cubicBezTo>
                  <a:pt x="3958" y="59377"/>
                  <a:pt x="8052" y="77161"/>
                  <a:pt x="11875" y="95003"/>
                </a:cubicBezTo>
                <a:cubicBezTo>
                  <a:pt x="13990" y="104871"/>
                  <a:pt x="12215" y="116294"/>
                  <a:pt x="17813" y="124691"/>
                </a:cubicBezTo>
                <a:cubicBezTo>
                  <a:pt x="21285" y="129899"/>
                  <a:pt x="33647" y="124691"/>
                  <a:pt x="35626" y="130629"/>
                </a:cubicBezTo>
                <a:cubicBezTo>
                  <a:pt x="40633" y="145650"/>
                  <a:pt x="35626" y="162296"/>
                  <a:pt x="35626" y="178130"/>
                </a:cubicBezTo>
                <a:lnTo>
                  <a:pt x="154379" y="148442"/>
                </a:lnTo>
                <a:lnTo>
                  <a:pt x="243444" y="47502"/>
                </a:lnTo>
                <a:lnTo>
                  <a:pt x="184067" y="0"/>
                </a:lnTo>
                <a:lnTo>
                  <a:pt x="83127" y="17813"/>
                </a:lnTo>
                <a:lnTo>
                  <a:pt x="0" y="41564"/>
                </a:lnTo>
                <a:close/>
              </a:path>
            </a:pathLst>
          </a:cu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6" name="Freeform 35"/>
          <p:cNvSpPr/>
          <p:nvPr/>
        </p:nvSpPr>
        <p:spPr>
          <a:xfrm>
            <a:off x="3438774" y="3175712"/>
            <a:ext cx="249382" cy="190005"/>
          </a:xfrm>
          <a:custGeom>
            <a:avLst/>
            <a:gdLst>
              <a:gd name="connsiteX0" fmla="*/ 0 w 249382"/>
              <a:gd name="connsiteY0" fmla="*/ 106878 h 190005"/>
              <a:gd name="connsiteX1" fmla="*/ 106878 w 249382"/>
              <a:gd name="connsiteY1" fmla="*/ 17813 h 190005"/>
              <a:gd name="connsiteX2" fmla="*/ 142504 w 249382"/>
              <a:gd name="connsiteY2" fmla="*/ 0 h 190005"/>
              <a:gd name="connsiteX3" fmla="*/ 219694 w 249382"/>
              <a:gd name="connsiteY3" fmla="*/ 0 h 190005"/>
              <a:gd name="connsiteX4" fmla="*/ 249382 w 249382"/>
              <a:gd name="connsiteY4" fmla="*/ 41564 h 190005"/>
              <a:gd name="connsiteX5" fmla="*/ 213756 w 249382"/>
              <a:gd name="connsiteY5" fmla="*/ 148442 h 190005"/>
              <a:gd name="connsiteX6" fmla="*/ 83128 w 249382"/>
              <a:gd name="connsiteY6" fmla="*/ 190005 h 190005"/>
              <a:gd name="connsiteX7" fmla="*/ 71252 w 249382"/>
              <a:gd name="connsiteY7" fmla="*/ 178130 h 190005"/>
              <a:gd name="connsiteX8" fmla="*/ 77190 w 249382"/>
              <a:gd name="connsiteY8" fmla="*/ 154379 h 190005"/>
              <a:gd name="connsiteX9" fmla="*/ 77190 w 249382"/>
              <a:gd name="connsiteY9" fmla="*/ 136566 h 190005"/>
              <a:gd name="connsiteX10" fmla="*/ 0 w 249382"/>
              <a:gd name="connsiteY10" fmla="*/ 106878 h 19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82" h="190005">
                <a:moveTo>
                  <a:pt x="0" y="106878"/>
                </a:moveTo>
                <a:lnTo>
                  <a:pt x="106878" y="17813"/>
                </a:lnTo>
                <a:lnTo>
                  <a:pt x="142504" y="0"/>
                </a:lnTo>
                <a:lnTo>
                  <a:pt x="219694" y="0"/>
                </a:lnTo>
                <a:lnTo>
                  <a:pt x="249382" y="41564"/>
                </a:lnTo>
                <a:lnTo>
                  <a:pt x="213756" y="148442"/>
                </a:lnTo>
                <a:lnTo>
                  <a:pt x="83128" y="190005"/>
                </a:lnTo>
                <a:lnTo>
                  <a:pt x="71252" y="178130"/>
                </a:lnTo>
                <a:lnTo>
                  <a:pt x="77190" y="154379"/>
                </a:lnTo>
                <a:lnTo>
                  <a:pt x="77190" y="136566"/>
                </a:lnTo>
                <a:lnTo>
                  <a:pt x="0" y="106878"/>
                </a:lnTo>
                <a:close/>
              </a:path>
            </a:pathLst>
          </a:cu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Freeform 36"/>
          <p:cNvSpPr/>
          <p:nvPr/>
        </p:nvSpPr>
        <p:spPr>
          <a:xfrm>
            <a:off x="3474400" y="3721977"/>
            <a:ext cx="184068" cy="192758"/>
          </a:xfrm>
          <a:custGeom>
            <a:avLst/>
            <a:gdLst>
              <a:gd name="connsiteX0" fmla="*/ 65315 w 184068"/>
              <a:gd name="connsiteY0" fmla="*/ 0 h 192758"/>
              <a:gd name="connsiteX1" fmla="*/ 0 w 184068"/>
              <a:gd name="connsiteY1" fmla="*/ 59377 h 192758"/>
              <a:gd name="connsiteX2" fmla="*/ 35626 w 184068"/>
              <a:gd name="connsiteY2" fmla="*/ 100940 h 192758"/>
              <a:gd name="connsiteX3" fmla="*/ 41564 w 184068"/>
              <a:gd name="connsiteY3" fmla="*/ 118753 h 192758"/>
              <a:gd name="connsiteX4" fmla="*/ 47502 w 184068"/>
              <a:gd name="connsiteY4" fmla="*/ 142504 h 192758"/>
              <a:gd name="connsiteX5" fmla="*/ 65315 w 184068"/>
              <a:gd name="connsiteY5" fmla="*/ 148442 h 192758"/>
              <a:gd name="connsiteX6" fmla="*/ 71252 w 184068"/>
              <a:gd name="connsiteY6" fmla="*/ 166255 h 192758"/>
              <a:gd name="connsiteX7" fmla="*/ 77190 w 184068"/>
              <a:gd name="connsiteY7" fmla="*/ 190005 h 192758"/>
              <a:gd name="connsiteX8" fmla="*/ 118754 w 184068"/>
              <a:gd name="connsiteY8" fmla="*/ 190005 h 192758"/>
              <a:gd name="connsiteX9" fmla="*/ 184068 w 184068"/>
              <a:gd name="connsiteY9" fmla="*/ 35626 h 192758"/>
              <a:gd name="connsiteX10" fmla="*/ 65315 w 184068"/>
              <a:gd name="connsiteY10" fmla="*/ 0 h 1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068" h="192758">
                <a:moveTo>
                  <a:pt x="65315" y="0"/>
                </a:moveTo>
                <a:lnTo>
                  <a:pt x="0" y="59377"/>
                </a:lnTo>
                <a:cubicBezTo>
                  <a:pt x="11875" y="73231"/>
                  <a:pt x="25162" y="85991"/>
                  <a:pt x="35626" y="100940"/>
                </a:cubicBezTo>
                <a:cubicBezTo>
                  <a:pt x="39215" y="106067"/>
                  <a:pt x="39844" y="112735"/>
                  <a:pt x="41564" y="118753"/>
                </a:cubicBezTo>
                <a:cubicBezTo>
                  <a:pt x="43806" y="126600"/>
                  <a:pt x="42404" y="136132"/>
                  <a:pt x="47502" y="142504"/>
                </a:cubicBezTo>
                <a:cubicBezTo>
                  <a:pt x="51412" y="147391"/>
                  <a:pt x="59377" y="146463"/>
                  <a:pt x="65315" y="148442"/>
                </a:cubicBezTo>
                <a:cubicBezTo>
                  <a:pt x="67294" y="154380"/>
                  <a:pt x="69533" y="160237"/>
                  <a:pt x="71252" y="166255"/>
                </a:cubicBezTo>
                <a:cubicBezTo>
                  <a:pt x="73494" y="174101"/>
                  <a:pt x="69891" y="186356"/>
                  <a:pt x="77190" y="190005"/>
                </a:cubicBezTo>
                <a:cubicBezTo>
                  <a:pt x="89582" y="196201"/>
                  <a:pt x="104899" y="190005"/>
                  <a:pt x="118754" y="190005"/>
                </a:cubicBezTo>
                <a:lnTo>
                  <a:pt x="184068" y="35626"/>
                </a:lnTo>
                <a:lnTo>
                  <a:pt x="65315" y="0"/>
                </a:lnTo>
                <a:close/>
              </a:path>
            </a:pathLst>
          </a:cu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8" name="Freeform 37"/>
          <p:cNvSpPr/>
          <p:nvPr/>
        </p:nvSpPr>
        <p:spPr>
          <a:xfrm>
            <a:off x="3515964" y="3935733"/>
            <a:ext cx="124691" cy="196848"/>
          </a:xfrm>
          <a:custGeom>
            <a:avLst/>
            <a:gdLst>
              <a:gd name="connsiteX0" fmla="*/ 0 w 124691"/>
              <a:gd name="connsiteY0" fmla="*/ 59377 h 196848"/>
              <a:gd name="connsiteX1" fmla="*/ 0 w 124691"/>
              <a:gd name="connsiteY1" fmla="*/ 59377 h 196848"/>
              <a:gd name="connsiteX2" fmla="*/ 35626 w 124691"/>
              <a:gd name="connsiteY2" fmla="*/ 100940 h 196848"/>
              <a:gd name="connsiteX3" fmla="*/ 41564 w 124691"/>
              <a:gd name="connsiteY3" fmla="*/ 136566 h 196848"/>
              <a:gd name="connsiteX4" fmla="*/ 47501 w 124691"/>
              <a:gd name="connsiteY4" fmla="*/ 154379 h 196848"/>
              <a:gd name="connsiteX5" fmla="*/ 71252 w 124691"/>
              <a:gd name="connsiteY5" fmla="*/ 195943 h 196848"/>
              <a:gd name="connsiteX6" fmla="*/ 83127 w 124691"/>
              <a:gd name="connsiteY6" fmla="*/ 195943 h 196848"/>
              <a:gd name="connsiteX7" fmla="*/ 124691 w 124691"/>
              <a:gd name="connsiteY7" fmla="*/ 89065 h 196848"/>
              <a:gd name="connsiteX8" fmla="*/ 112815 w 124691"/>
              <a:gd name="connsiteY8" fmla="*/ 41564 h 196848"/>
              <a:gd name="connsiteX9" fmla="*/ 106878 w 124691"/>
              <a:gd name="connsiteY9" fmla="*/ 5938 h 196848"/>
              <a:gd name="connsiteX10" fmla="*/ 83127 w 124691"/>
              <a:gd name="connsiteY10" fmla="*/ 0 h 196848"/>
              <a:gd name="connsiteX11" fmla="*/ 47501 w 124691"/>
              <a:gd name="connsiteY11" fmla="*/ 0 h 196848"/>
              <a:gd name="connsiteX12" fmla="*/ 0 w 124691"/>
              <a:gd name="connsiteY12" fmla="*/ 59377 h 19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691" h="196848">
                <a:moveTo>
                  <a:pt x="0" y="59377"/>
                </a:moveTo>
                <a:lnTo>
                  <a:pt x="0" y="59377"/>
                </a:lnTo>
                <a:cubicBezTo>
                  <a:pt x="11875" y="73231"/>
                  <a:pt x="26975" y="84874"/>
                  <a:pt x="35626" y="100940"/>
                </a:cubicBezTo>
                <a:cubicBezTo>
                  <a:pt x="41334" y="111540"/>
                  <a:pt x="38952" y="124814"/>
                  <a:pt x="41564" y="136566"/>
                </a:cubicBezTo>
                <a:cubicBezTo>
                  <a:pt x="42922" y="142676"/>
                  <a:pt x="45782" y="148361"/>
                  <a:pt x="47501" y="154379"/>
                </a:cubicBezTo>
                <a:cubicBezTo>
                  <a:pt x="53689" y="176037"/>
                  <a:pt x="49507" y="182896"/>
                  <a:pt x="71252" y="195943"/>
                </a:cubicBezTo>
                <a:cubicBezTo>
                  <a:pt x="74646" y="197980"/>
                  <a:pt x="79169" y="195943"/>
                  <a:pt x="83127" y="195943"/>
                </a:cubicBezTo>
                <a:lnTo>
                  <a:pt x="124691" y="89065"/>
                </a:lnTo>
                <a:lnTo>
                  <a:pt x="112815" y="41564"/>
                </a:lnTo>
                <a:lnTo>
                  <a:pt x="106878" y="5938"/>
                </a:lnTo>
                <a:lnTo>
                  <a:pt x="83127" y="0"/>
                </a:lnTo>
                <a:lnTo>
                  <a:pt x="47501" y="0"/>
                </a:lnTo>
                <a:lnTo>
                  <a:pt x="0" y="59377"/>
                </a:lnTo>
                <a:close/>
              </a:path>
            </a:pathLst>
          </a:cu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9" name="Freeform 38"/>
          <p:cNvSpPr/>
          <p:nvPr/>
        </p:nvSpPr>
        <p:spPr>
          <a:xfrm>
            <a:off x="3486276" y="3431032"/>
            <a:ext cx="184067" cy="207818"/>
          </a:xfrm>
          <a:custGeom>
            <a:avLst/>
            <a:gdLst>
              <a:gd name="connsiteX0" fmla="*/ 0 w 184067"/>
              <a:gd name="connsiteY0" fmla="*/ 100940 h 207818"/>
              <a:gd name="connsiteX1" fmla="*/ 89065 w 184067"/>
              <a:gd name="connsiteY1" fmla="*/ 5937 h 207818"/>
              <a:gd name="connsiteX2" fmla="*/ 124691 w 184067"/>
              <a:gd name="connsiteY2" fmla="*/ 0 h 207818"/>
              <a:gd name="connsiteX3" fmla="*/ 184067 w 184067"/>
              <a:gd name="connsiteY3" fmla="*/ 29688 h 207818"/>
              <a:gd name="connsiteX4" fmla="*/ 178129 w 184067"/>
              <a:gd name="connsiteY4" fmla="*/ 100940 h 207818"/>
              <a:gd name="connsiteX5" fmla="*/ 142503 w 184067"/>
              <a:gd name="connsiteY5" fmla="*/ 160316 h 207818"/>
              <a:gd name="connsiteX6" fmla="*/ 89065 w 184067"/>
              <a:gd name="connsiteY6" fmla="*/ 207818 h 207818"/>
              <a:gd name="connsiteX7" fmla="*/ 71252 w 184067"/>
              <a:gd name="connsiteY7" fmla="*/ 160316 h 207818"/>
              <a:gd name="connsiteX8" fmla="*/ 53439 w 184067"/>
              <a:gd name="connsiteY8" fmla="*/ 130628 h 207818"/>
              <a:gd name="connsiteX9" fmla="*/ 35626 w 184067"/>
              <a:gd name="connsiteY9" fmla="*/ 124691 h 207818"/>
              <a:gd name="connsiteX10" fmla="*/ 0 w 184067"/>
              <a:gd name="connsiteY10" fmla="*/ 100940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067" h="207818">
                <a:moveTo>
                  <a:pt x="0" y="100940"/>
                </a:moveTo>
                <a:lnTo>
                  <a:pt x="89065" y="5937"/>
                </a:lnTo>
                <a:lnTo>
                  <a:pt x="124691" y="0"/>
                </a:lnTo>
                <a:lnTo>
                  <a:pt x="184067" y="29688"/>
                </a:lnTo>
                <a:lnTo>
                  <a:pt x="178129" y="100940"/>
                </a:lnTo>
                <a:lnTo>
                  <a:pt x="142503" y="160316"/>
                </a:lnTo>
                <a:lnTo>
                  <a:pt x="89065" y="207818"/>
                </a:lnTo>
                <a:cubicBezTo>
                  <a:pt x="83127" y="191984"/>
                  <a:pt x="77031" y="176209"/>
                  <a:pt x="71252" y="160316"/>
                </a:cubicBezTo>
                <a:cubicBezTo>
                  <a:pt x="66039" y="145981"/>
                  <a:pt x="67507" y="139069"/>
                  <a:pt x="53439" y="130628"/>
                </a:cubicBezTo>
                <a:cubicBezTo>
                  <a:pt x="48072" y="127408"/>
                  <a:pt x="41564" y="126670"/>
                  <a:pt x="35626" y="124691"/>
                </a:cubicBezTo>
                <a:lnTo>
                  <a:pt x="0" y="100940"/>
                </a:lnTo>
                <a:close/>
              </a:path>
            </a:pathLst>
          </a:cu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0" name="Freeform 39"/>
          <p:cNvSpPr/>
          <p:nvPr/>
        </p:nvSpPr>
        <p:spPr>
          <a:xfrm>
            <a:off x="2489573" y="1798092"/>
            <a:ext cx="5861050" cy="4197350"/>
          </a:xfrm>
          <a:custGeom>
            <a:avLst/>
            <a:gdLst>
              <a:gd name="connsiteX0" fmla="*/ 0 w 5861050"/>
              <a:gd name="connsiteY0" fmla="*/ 0 h 4197350"/>
              <a:gd name="connsiteX1" fmla="*/ 0 w 5861050"/>
              <a:gd name="connsiteY1" fmla="*/ 4197350 h 4197350"/>
              <a:gd name="connsiteX2" fmla="*/ 5835650 w 5861050"/>
              <a:gd name="connsiteY2" fmla="*/ 4191000 h 4197350"/>
              <a:gd name="connsiteX3" fmla="*/ 5861050 w 5861050"/>
              <a:gd name="connsiteY3" fmla="*/ 412750 h 4197350"/>
            </a:gdLst>
            <a:ahLst/>
            <a:cxnLst>
              <a:cxn ang="0">
                <a:pos x="connsiteX0" y="connsiteY0"/>
              </a:cxn>
              <a:cxn ang="0">
                <a:pos x="connsiteX1" y="connsiteY1"/>
              </a:cxn>
              <a:cxn ang="0">
                <a:pos x="connsiteX2" y="connsiteY2"/>
              </a:cxn>
              <a:cxn ang="0">
                <a:pos x="connsiteX3" y="connsiteY3"/>
              </a:cxn>
            </a:cxnLst>
            <a:rect l="l" t="t" r="r" b="b"/>
            <a:pathLst>
              <a:path w="5861050" h="4197350">
                <a:moveTo>
                  <a:pt x="0" y="0"/>
                </a:moveTo>
                <a:lnTo>
                  <a:pt x="0" y="4197350"/>
                </a:lnTo>
                <a:lnTo>
                  <a:pt x="5835650" y="4191000"/>
                </a:lnTo>
                <a:lnTo>
                  <a:pt x="5861050" y="41275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41" name="Freeform 40"/>
          <p:cNvSpPr/>
          <p:nvPr/>
        </p:nvSpPr>
        <p:spPr>
          <a:xfrm>
            <a:off x="3924673" y="1975892"/>
            <a:ext cx="3454400" cy="831850"/>
          </a:xfrm>
          <a:custGeom>
            <a:avLst/>
            <a:gdLst>
              <a:gd name="connsiteX0" fmla="*/ 0 w 3454400"/>
              <a:gd name="connsiteY0" fmla="*/ 0 h 831850"/>
              <a:gd name="connsiteX1" fmla="*/ 50800 w 3454400"/>
              <a:gd name="connsiteY1" fmla="*/ 311150 h 831850"/>
              <a:gd name="connsiteX2" fmla="*/ 88900 w 3454400"/>
              <a:gd name="connsiteY2" fmla="*/ 374650 h 831850"/>
              <a:gd name="connsiteX3" fmla="*/ 88900 w 3454400"/>
              <a:gd name="connsiteY3" fmla="*/ 374650 h 831850"/>
              <a:gd name="connsiteX4" fmla="*/ 158750 w 3454400"/>
              <a:gd name="connsiteY4" fmla="*/ 330200 h 831850"/>
              <a:gd name="connsiteX5" fmla="*/ 184150 w 3454400"/>
              <a:gd name="connsiteY5" fmla="*/ 317500 h 831850"/>
              <a:gd name="connsiteX6" fmla="*/ 228600 w 3454400"/>
              <a:gd name="connsiteY6" fmla="*/ 330200 h 831850"/>
              <a:gd name="connsiteX7" fmla="*/ 228600 w 3454400"/>
              <a:gd name="connsiteY7" fmla="*/ 393700 h 831850"/>
              <a:gd name="connsiteX8" fmla="*/ 228600 w 3454400"/>
              <a:gd name="connsiteY8" fmla="*/ 469900 h 831850"/>
              <a:gd name="connsiteX9" fmla="*/ 247650 w 3454400"/>
              <a:gd name="connsiteY9" fmla="*/ 520700 h 831850"/>
              <a:gd name="connsiteX10" fmla="*/ 260350 w 3454400"/>
              <a:gd name="connsiteY10" fmla="*/ 552450 h 831850"/>
              <a:gd name="connsiteX11" fmla="*/ 298450 w 3454400"/>
              <a:gd name="connsiteY11" fmla="*/ 552450 h 831850"/>
              <a:gd name="connsiteX12" fmla="*/ 349250 w 3454400"/>
              <a:gd name="connsiteY12" fmla="*/ 501650 h 831850"/>
              <a:gd name="connsiteX13" fmla="*/ 393700 w 3454400"/>
              <a:gd name="connsiteY13" fmla="*/ 438150 h 831850"/>
              <a:gd name="connsiteX14" fmla="*/ 406400 w 3454400"/>
              <a:gd name="connsiteY14" fmla="*/ 431800 h 831850"/>
              <a:gd name="connsiteX15" fmla="*/ 463550 w 3454400"/>
              <a:gd name="connsiteY15" fmla="*/ 520700 h 831850"/>
              <a:gd name="connsiteX16" fmla="*/ 476250 w 3454400"/>
              <a:gd name="connsiteY16" fmla="*/ 603250 h 831850"/>
              <a:gd name="connsiteX17" fmla="*/ 508000 w 3454400"/>
              <a:gd name="connsiteY17" fmla="*/ 641350 h 831850"/>
              <a:gd name="connsiteX18" fmla="*/ 546100 w 3454400"/>
              <a:gd name="connsiteY18" fmla="*/ 679450 h 831850"/>
              <a:gd name="connsiteX19" fmla="*/ 596900 w 3454400"/>
              <a:gd name="connsiteY19" fmla="*/ 635000 h 831850"/>
              <a:gd name="connsiteX20" fmla="*/ 628650 w 3454400"/>
              <a:gd name="connsiteY20" fmla="*/ 577850 h 831850"/>
              <a:gd name="connsiteX21" fmla="*/ 628650 w 3454400"/>
              <a:gd name="connsiteY21" fmla="*/ 577850 h 831850"/>
              <a:gd name="connsiteX22" fmla="*/ 685800 w 3454400"/>
              <a:gd name="connsiteY22" fmla="*/ 590550 h 831850"/>
              <a:gd name="connsiteX23" fmla="*/ 698500 w 3454400"/>
              <a:gd name="connsiteY23" fmla="*/ 660400 h 831850"/>
              <a:gd name="connsiteX24" fmla="*/ 698500 w 3454400"/>
              <a:gd name="connsiteY24" fmla="*/ 660400 h 831850"/>
              <a:gd name="connsiteX25" fmla="*/ 774700 w 3454400"/>
              <a:gd name="connsiteY25" fmla="*/ 736600 h 831850"/>
              <a:gd name="connsiteX26" fmla="*/ 819150 w 3454400"/>
              <a:gd name="connsiteY26" fmla="*/ 723900 h 831850"/>
              <a:gd name="connsiteX27" fmla="*/ 869950 w 3454400"/>
              <a:gd name="connsiteY27" fmla="*/ 685800 h 831850"/>
              <a:gd name="connsiteX28" fmla="*/ 908050 w 3454400"/>
              <a:gd name="connsiteY28" fmla="*/ 622300 h 831850"/>
              <a:gd name="connsiteX29" fmla="*/ 939800 w 3454400"/>
              <a:gd name="connsiteY29" fmla="*/ 596900 h 831850"/>
              <a:gd name="connsiteX30" fmla="*/ 965200 w 3454400"/>
              <a:gd name="connsiteY30" fmla="*/ 596900 h 831850"/>
              <a:gd name="connsiteX31" fmla="*/ 977900 w 3454400"/>
              <a:gd name="connsiteY31" fmla="*/ 679450 h 831850"/>
              <a:gd name="connsiteX32" fmla="*/ 990600 w 3454400"/>
              <a:gd name="connsiteY32" fmla="*/ 736600 h 831850"/>
              <a:gd name="connsiteX33" fmla="*/ 1016000 w 3454400"/>
              <a:gd name="connsiteY33" fmla="*/ 781050 h 831850"/>
              <a:gd name="connsiteX34" fmla="*/ 1047750 w 3454400"/>
              <a:gd name="connsiteY34" fmla="*/ 793750 h 831850"/>
              <a:gd name="connsiteX35" fmla="*/ 1130300 w 3454400"/>
              <a:gd name="connsiteY35" fmla="*/ 717550 h 831850"/>
              <a:gd name="connsiteX36" fmla="*/ 1143000 w 3454400"/>
              <a:gd name="connsiteY36" fmla="*/ 679450 h 831850"/>
              <a:gd name="connsiteX37" fmla="*/ 1181100 w 3454400"/>
              <a:gd name="connsiteY37" fmla="*/ 673100 h 831850"/>
              <a:gd name="connsiteX38" fmla="*/ 1403350 w 3454400"/>
              <a:gd name="connsiteY38" fmla="*/ 800100 h 831850"/>
              <a:gd name="connsiteX39" fmla="*/ 1422400 w 3454400"/>
              <a:gd name="connsiteY39" fmla="*/ 800100 h 831850"/>
              <a:gd name="connsiteX40" fmla="*/ 1422400 w 3454400"/>
              <a:gd name="connsiteY40" fmla="*/ 800100 h 831850"/>
              <a:gd name="connsiteX41" fmla="*/ 1651000 w 3454400"/>
              <a:gd name="connsiteY41" fmla="*/ 749300 h 831850"/>
              <a:gd name="connsiteX42" fmla="*/ 1625600 w 3454400"/>
              <a:gd name="connsiteY42" fmla="*/ 723900 h 831850"/>
              <a:gd name="connsiteX43" fmla="*/ 1911350 w 3454400"/>
              <a:gd name="connsiteY43" fmla="*/ 666750 h 831850"/>
              <a:gd name="connsiteX44" fmla="*/ 1905000 w 3454400"/>
              <a:gd name="connsiteY44" fmla="*/ 641350 h 831850"/>
              <a:gd name="connsiteX45" fmla="*/ 2146300 w 3454400"/>
              <a:gd name="connsiteY45" fmla="*/ 635000 h 831850"/>
              <a:gd name="connsiteX46" fmla="*/ 2146300 w 3454400"/>
              <a:gd name="connsiteY46" fmla="*/ 635000 h 831850"/>
              <a:gd name="connsiteX47" fmla="*/ 2152650 w 3454400"/>
              <a:gd name="connsiteY47" fmla="*/ 584200 h 831850"/>
              <a:gd name="connsiteX48" fmla="*/ 2355850 w 3454400"/>
              <a:gd name="connsiteY48" fmla="*/ 603250 h 831850"/>
              <a:gd name="connsiteX49" fmla="*/ 2419350 w 3454400"/>
              <a:gd name="connsiteY49" fmla="*/ 628650 h 831850"/>
              <a:gd name="connsiteX50" fmla="*/ 2413000 w 3454400"/>
              <a:gd name="connsiteY50" fmla="*/ 609600 h 831850"/>
              <a:gd name="connsiteX51" fmla="*/ 2432050 w 3454400"/>
              <a:gd name="connsiteY51" fmla="*/ 584200 h 831850"/>
              <a:gd name="connsiteX52" fmla="*/ 2635250 w 3454400"/>
              <a:gd name="connsiteY52" fmla="*/ 635000 h 831850"/>
              <a:gd name="connsiteX53" fmla="*/ 2654300 w 3454400"/>
              <a:gd name="connsiteY53" fmla="*/ 609600 h 831850"/>
              <a:gd name="connsiteX54" fmla="*/ 2927350 w 3454400"/>
              <a:gd name="connsiteY54" fmla="*/ 698500 h 831850"/>
              <a:gd name="connsiteX55" fmla="*/ 2940050 w 3454400"/>
              <a:gd name="connsiteY55" fmla="*/ 679450 h 831850"/>
              <a:gd name="connsiteX56" fmla="*/ 3168650 w 3454400"/>
              <a:gd name="connsiteY56" fmla="*/ 793750 h 831850"/>
              <a:gd name="connsiteX57" fmla="*/ 3175000 w 3454400"/>
              <a:gd name="connsiteY57" fmla="*/ 749300 h 831850"/>
              <a:gd name="connsiteX58" fmla="*/ 3308350 w 3454400"/>
              <a:gd name="connsiteY58" fmla="*/ 825500 h 831850"/>
              <a:gd name="connsiteX59" fmla="*/ 3340100 w 3454400"/>
              <a:gd name="connsiteY59" fmla="*/ 800100 h 831850"/>
              <a:gd name="connsiteX60" fmla="*/ 3441700 w 3454400"/>
              <a:gd name="connsiteY60" fmla="*/ 831850 h 831850"/>
              <a:gd name="connsiteX61" fmla="*/ 3441700 w 3454400"/>
              <a:gd name="connsiteY61" fmla="*/ 831850 h 831850"/>
              <a:gd name="connsiteX62" fmla="*/ 3441700 w 3454400"/>
              <a:gd name="connsiteY62" fmla="*/ 831850 h 831850"/>
              <a:gd name="connsiteX63" fmla="*/ 3441700 w 3454400"/>
              <a:gd name="connsiteY63" fmla="*/ 831850 h 831850"/>
              <a:gd name="connsiteX64" fmla="*/ 3454400 w 3454400"/>
              <a:gd name="connsiteY64" fmla="*/ 787400 h 831850"/>
              <a:gd name="connsiteX65" fmla="*/ 3308350 w 3454400"/>
              <a:gd name="connsiteY65" fmla="*/ 717550 h 831850"/>
              <a:gd name="connsiteX66" fmla="*/ 2946400 w 3454400"/>
              <a:gd name="connsiteY66" fmla="*/ 520700 h 831850"/>
              <a:gd name="connsiteX67" fmla="*/ 2749550 w 3454400"/>
              <a:gd name="connsiteY67" fmla="*/ 450850 h 831850"/>
              <a:gd name="connsiteX68" fmla="*/ 2616200 w 3454400"/>
              <a:gd name="connsiteY68" fmla="*/ 419100 h 831850"/>
              <a:gd name="connsiteX69" fmla="*/ 2495550 w 3454400"/>
              <a:gd name="connsiteY69" fmla="*/ 406400 h 831850"/>
              <a:gd name="connsiteX70" fmla="*/ 2305050 w 3454400"/>
              <a:gd name="connsiteY70" fmla="*/ 425450 h 831850"/>
              <a:gd name="connsiteX71" fmla="*/ 2146300 w 3454400"/>
              <a:gd name="connsiteY71" fmla="*/ 450850 h 831850"/>
              <a:gd name="connsiteX72" fmla="*/ 1860550 w 3454400"/>
              <a:gd name="connsiteY72" fmla="*/ 482600 h 831850"/>
              <a:gd name="connsiteX73" fmla="*/ 1663700 w 3454400"/>
              <a:gd name="connsiteY73" fmla="*/ 527050 h 831850"/>
              <a:gd name="connsiteX74" fmla="*/ 1447800 w 3454400"/>
              <a:gd name="connsiteY74" fmla="*/ 558800 h 831850"/>
              <a:gd name="connsiteX75" fmla="*/ 1390650 w 3454400"/>
              <a:gd name="connsiteY75" fmla="*/ 565150 h 831850"/>
              <a:gd name="connsiteX76" fmla="*/ 1346200 w 3454400"/>
              <a:gd name="connsiteY76" fmla="*/ 539750 h 831850"/>
              <a:gd name="connsiteX77" fmla="*/ 1238250 w 3454400"/>
              <a:gd name="connsiteY77" fmla="*/ 476250 h 831850"/>
              <a:gd name="connsiteX78" fmla="*/ 1212850 w 3454400"/>
              <a:gd name="connsiteY78" fmla="*/ 412750 h 831850"/>
              <a:gd name="connsiteX79" fmla="*/ 1187450 w 3454400"/>
              <a:gd name="connsiteY79" fmla="*/ 406400 h 831850"/>
              <a:gd name="connsiteX80" fmla="*/ 1155700 w 3454400"/>
              <a:gd name="connsiteY80" fmla="*/ 438150 h 831850"/>
              <a:gd name="connsiteX81" fmla="*/ 1117600 w 3454400"/>
              <a:gd name="connsiteY81" fmla="*/ 482600 h 831850"/>
              <a:gd name="connsiteX82" fmla="*/ 1092200 w 3454400"/>
              <a:gd name="connsiteY82" fmla="*/ 495300 h 831850"/>
              <a:gd name="connsiteX83" fmla="*/ 1028700 w 3454400"/>
              <a:gd name="connsiteY83" fmla="*/ 469900 h 831850"/>
              <a:gd name="connsiteX84" fmla="*/ 1028700 w 3454400"/>
              <a:gd name="connsiteY84" fmla="*/ 400050 h 831850"/>
              <a:gd name="connsiteX85" fmla="*/ 990600 w 3454400"/>
              <a:gd name="connsiteY85" fmla="*/ 196850 h 831850"/>
              <a:gd name="connsiteX86" fmla="*/ 977900 w 3454400"/>
              <a:gd name="connsiteY86" fmla="*/ 158750 h 831850"/>
              <a:gd name="connsiteX87" fmla="*/ 952500 w 3454400"/>
              <a:gd name="connsiteY87" fmla="*/ 114300 h 831850"/>
              <a:gd name="connsiteX88" fmla="*/ 920750 w 3454400"/>
              <a:gd name="connsiteY88" fmla="*/ 165100 h 831850"/>
              <a:gd name="connsiteX89" fmla="*/ 889000 w 3454400"/>
              <a:gd name="connsiteY89" fmla="*/ 234950 h 831850"/>
              <a:gd name="connsiteX90" fmla="*/ 869950 w 3454400"/>
              <a:gd name="connsiteY90" fmla="*/ 285750 h 831850"/>
              <a:gd name="connsiteX91" fmla="*/ 863600 w 3454400"/>
              <a:gd name="connsiteY91" fmla="*/ 330200 h 831850"/>
              <a:gd name="connsiteX92" fmla="*/ 838200 w 3454400"/>
              <a:gd name="connsiteY92" fmla="*/ 342900 h 831850"/>
              <a:gd name="connsiteX93" fmla="*/ 806450 w 3454400"/>
              <a:gd name="connsiteY93" fmla="*/ 342900 h 831850"/>
              <a:gd name="connsiteX94" fmla="*/ 806450 w 3454400"/>
              <a:gd name="connsiteY94" fmla="*/ 342900 h 831850"/>
              <a:gd name="connsiteX95" fmla="*/ 755650 w 3454400"/>
              <a:gd name="connsiteY95" fmla="*/ 285750 h 831850"/>
              <a:gd name="connsiteX96" fmla="*/ 711200 w 3454400"/>
              <a:gd name="connsiteY96" fmla="*/ 171450 h 831850"/>
              <a:gd name="connsiteX97" fmla="*/ 711200 w 3454400"/>
              <a:gd name="connsiteY97" fmla="*/ 107950 h 831850"/>
              <a:gd name="connsiteX98" fmla="*/ 711200 w 3454400"/>
              <a:gd name="connsiteY98" fmla="*/ 82550 h 831850"/>
              <a:gd name="connsiteX99" fmla="*/ 647700 w 3454400"/>
              <a:gd name="connsiteY99" fmla="*/ 82550 h 831850"/>
              <a:gd name="connsiteX100" fmla="*/ 590550 w 3454400"/>
              <a:gd name="connsiteY100" fmla="*/ 69850 h 831850"/>
              <a:gd name="connsiteX101" fmla="*/ 558800 w 3454400"/>
              <a:gd name="connsiteY101" fmla="*/ 50800 h 831850"/>
              <a:gd name="connsiteX102" fmla="*/ 514350 w 3454400"/>
              <a:gd name="connsiteY102" fmla="*/ 44450 h 831850"/>
              <a:gd name="connsiteX103" fmla="*/ 438150 w 3454400"/>
              <a:gd name="connsiteY103" fmla="*/ 44450 h 831850"/>
              <a:gd name="connsiteX104" fmla="*/ 412750 w 3454400"/>
              <a:gd name="connsiteY104" fmla="*/ 50800 h 831850"/>
              <a:gd name="connsiteX105" fmla="*/ 393700 w 3454400"/>
              <a:gd name="connsiteY105" fmla="*/ 101600 h 831850"/>
              <a:gd name="connsiteX106" fmla="*/ 355600 w 3454400"/>
              <a:gd name="connsiteY106" fmla="*/ 114300 h 831850"/>
              <a:gd name="connsiteX107" fmla="*/ 336550 w 3454400"/>
              <a:gd name="connsiteY107" fmla="*/ 107950 h 831850"/>
              <a:gd name="connsiteX108" fmla="*/ 311150 w 3454400"/>
              <a:gd name="connsiteY108" fmla="*/ 88900 h 831850"/>
              <a:gd name="connsiteX109" fmla="*/ 260350 w 3454400"/>
              <a:gd name="connsiteY109" fmla="*/ 76200 h 831850"/>
              <a:gd name="connsiteX110" fmla="*/ 222250 w 3454400"/>
              <a:gd name="connsiteY110" fmla="*/ 50800 h 831850"/>
              <a:gd name="connsiteX111" fmla="*/ 114300 w 3454400"/>
              <a:gd name="connsiteY111" fmla="*/ 31750 h 831850"/>
              <a:gd name="connsiteX112" fmla="*/ 82550 w 3454400"/>
              <a:gd name="connsiteY112" fmla="*/ 12700 h 831850"/>
              <a:gd name="connsiteX113" fmla="*/ 0 w 3454400"/>
              <a:gd name="connsiteY113" fmla="*/ 0 h 8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454400" h="831850">
                <a:moveTo>
                  <a:pt x="0" y="0"/>
                </a:moveTo>
                <a:lnTo>
                  <a:pt x="50800" y="311150"/>
                </a:lnTo>
                <a:lnTo>
                  <a:pt x="88900" y="374650"/>
                </a:lnTo>
                <a:lnTo>
                  <a:pt x="88900" y="374650"/>
                </a:lnTo>
                <a:lnTo>
                  <a:pt x="158750" y="330200"/>
                </a:lnTo>
                <a:lnTo>
                  <a:pt x="184150" y="317500"/>
                </a:lnTo>
                <a:lnTo>
                  <a:pt x="228600" y="330200"/>
                </a:lnTo>
                <a:lnTo>
                  <a:pt x="228600" y="393700"/>
                </a:lnTo>
                <a:lnTo>
                  <a:pt x="228600" y="469900"/>
                </a:lnTo>
                <a:lnTo>
                  <a:pt x="247650" y="520700"/>
                </a:lnTo>
                <a:lnTo>
                  <a:pt x="260350" y="552450"/>
                </a:lnTo>
                <a:lnTo>
                  <a:pt x="298450" y="552450"/>
                </a:lnTo>
                <a:lnTo>
                  <a:pt x="349250" y="501650"/>
                </a:lnTo>
                <a:lnTo>
                  <a:pt x="393700" y="438150"/>
                </a:lnTo>
                <a:lnTo>
                  <a:pt x="406400" y="431800"/>
                </a:lnTo>
                <a:lnTo>
                  <a:pt x="463550" y="520700"/>
                </a:lnTo>
                <a:lnTo>
                  <a:pt x="476250" y="603250"/>
                </a:lnTo>
                <a:lnTo>
                  <a:pt x="508000" y="641350"/>
                </a:lnTo>
                <a:lnTo>
                  <a:pt x="546100" y="679450"/>
                </a:lnTo>
                <a:lnTo>
                  <a:pt x="596900" y="635000"/>
                </a:lnTo>
                <a:lnTo>
                  <a:pt x="628650" y="577850"/>
                </a:lnTo>
                <a:lnTo>
                  <a:pt x="628650" y="577850"/>
                </a:lnTo>
                <a:lnTo>
                  <a:pt x="685800" y="590550"/>
                </a:lnTo>
                <a:lnTo>
                  <a:pt x="698500" y="660400"/>
                </a:lnTo>
                <a:lnTo>
                  <a:pt x="698500" y="660400"/>
                </a:lnTo>
                <a:lnTo>
                  <a:pt x="774700" y="736600"/>
                </a:lnTo>
                <a:lnTo>
                  <a:pt x="819150" y="723900"/>
                </a:lnTo>
                <a:lnTo>
                  <a:pt x="869950" y="685800"/>
                </a:lnTo>
                <a:lnTo>
                  <a:pt x="908050" y="622300"/>
                </a:lnTo>
                <a:lnTo>
                  <a:pt x="939800" y="596900"/>
                </a:lnTo>
                <a:lnTo>
                  <a:pt x="965200" y="596900"/>
                </a:lnTo>
                <a:lnTo>
                  <a:pt x="977900" y="679450"/>
                </a:lnTo>
                <a:lnTo>
                  <a:pt x="990600" y="736600"/>
                </a:lnTo>
                <a:lnTo>
                  <a:pt x="1016000" y="781050"/>
                </a:lnTo>
                <a:lnTo>
                  <a:pt x="1047750" y="793750"/>
                </a:lnTo>
                <a:lnTo>
                  <a:pt x="1130300" y="717550"/>
                </a:lnTo>
                <a:lnTo>
                  <a:pt x="1143000" y="679450"/>
                </a:lnTo>
                <a:lnTo>
                  <a:pt x="1181100" y="673100"/>
                </a:lnTo>
                <a:lnTo>
                  <a:pt x="1403350" y="800100"/>
                </a:lnTo>
                <a:lnTo>
                  <a:pt x="1422400" y="800100"/>
                </a:lnTo>
                <a:lnTo>
                  <a:pt x="1422400" y="800100"/>
                </a:lnTo>
                <a:lnTo>
                  <a:pt x="1651000" y="749300"/>
                </a:lnTo>
                <a:lnTo>
                  <a:pt x="1625600" y="723900"/>
                </a:lnTo>
                <a:lnTo>
                  <a:pt x="1911350" y="666750"/>
                </a:lnTo>
                <a:lnTo>
                  <a:pt x="1905000" y="641350"/>
                </a:lnTo>
                <a:lnTo>
                  <a:pt x="2146300" y="635000"/>
                </a:lnTo>
                <a:lnTo>
                  <a:pt x="2146300" y="635000"/>
                </a:lnTo>
                <a:lnTo>
                  <a:pt x="2152650" y="584200"/>
                </a:lnTo>
                <a:lnTo>
                  <a:pt x="2355850" y="603250"/>
                </a:lnTo>
                <a:lnTo>
                  <a:pt x="2419350" y="628650"/>
                </a:lnTo>
                <a:lnTo>
                  <a:pt x="2413000" y="609600"/>
                </a:lnTo>
                <a:lnTo>
                  <a:pt x="2432050" y="584200"/>
                </a:lnTo>
                <a:lnTo>
                  <a:pt x="2635250" y="635000"/>
                </a:lnTo>
                <a:lnTo>
                  <a:pt x="2654300" y="609600"/>
                </a:lnTo>
                <a:lnTo>
                  <a:pt x="2927350" y="698500"/>
                </a:lnTo>
                <a:lnTo>
                  <a:pt x="2940050" y="679450"/>
                </a:lnTo>
                <a:lnTo>
                  <a:pt x="3168650" y="793750"/>
                </a:lnTo>
                <a:lnTo>
                  <a:pt x="3175000" y="749300"/>
                </a:lnTo>
                <a:lnTo>
                  <a:pt x="3308350" y="825500"/>
                </a:lnTo>
                <a:lnTo>
                  <a:pt x="3340100" y="800100"/>
                </a:lnTo>
                <a:lnTo>
                  <a:pt x="3441700" y="831850"/>
                </a:lnTo>
                <a:lnTo>
                  <a:pt x="3441700" y="831850"/>
                </a:lnTo>
                <a:lnTo>
                  <a:pt x="3441700" y="831850"/>
                </a:lnTo>
                <a:lnTo>
                  <a:pt x="3441700" y="831850"/>
                </a:lnTo>
                <a:lnTo>
                  <a:pt x="3454400" y="787400"/>
                </a:lnTo>
                <a:lnTo>
                  <a:pt x="3308350" y="717550"/>
                </a:lnTo>
                <a:lnTo>
                  <a:pt x="2946400" y="520700"/>
                </a:lnTo>
                <a:lnTo>
                  <a:pt x="2749550" y="450850"/>
                </a:lnTo>
                <a:lnTo>
                  <a:pt x="2616200" y="419100"/>
                </a:lnTo>
                <a:lnTo>
                  <a:pt x="2495550" y="406400"/>
                </a:lnTo>
                <a:lnTo>
                  <a:pt x="2305050" y="425450"/>
                </a:lnTo>
                <a:lnTo>
                  <a:pt x="2146300" y="450850"/>
                </a:lnTo>
                <a:lnTo>
                  <a:pt x="1860550" y="482600"/>
                </a:lnTo>
                <a:lnTo>
                  <a:pt x="1663700" y="527050"/>
                </a:lnTo>
                <a:lnTo>
                  <a:pt x="1447800" y="558800"/>
                </a:lnTo>
                <a:lnTo>
                  <a:pt x="1390650" y="565150"/>
                </a:lnTo>
                <a:lnTo>
                  <a:pt x="1346200" y="539750"/>
                </a:lnTo>
                <a:lnTo>
                  <a:pt x="1238250" y="476250"/>
                </a:lnTo>
                <a:lnTo>
                  <a:pt x="1212850" y="412750"/>
                </a:lnTo>
                <a:lnTo>
                  <a:pt x="1187450" y="406400"/>
                </a:lnTo>
                <a:lnTo>
                  <a:pt x="1155700" y="438150"/>
                </a:lnTo>
                <a:lnTo>
                  <a:pt x="1117600" y="482600"/>
                </a:lnTo>
                <a:lnTo>
                  <a:pt x="1092200" y="495300"/>
                </a:lnTo>
                <a:lnTo>
                  <a:pt x="1028700" y="469900"/>
                </a:lnTo>
                <a:lnTo>
                  <a:pt x="1028700" y="400050"/>
                </a:lnTo>
                <a:lnTo>
                  <a:pt x="990600" y="196850"/>
                </a:lnTo>
                <a:lnTo>
                  <a:pt x="977900" y="158750"/>
                </a:lnTo>
                <a:lnTo>
                  <a:pt x="952500" y="114300"/>
                </a:lnTo>
                <a:cubicBezTo>
                  <a:pt x="919520" y="160472"/>
                  <a:pt x="920750" y="140542"/>
                  <a:pt x="920750" y="165100"/>
                </a:cubicBezTo>
                <a:lnTo>
                  <a:pt x="889000" y="234950"/>
                </a:lnTo>
                <a:lnTo>
                  <a:pt x="869950" y="285750"/>
                </a:lnTo>
                <a:lnTo>
                  <a:pt x="863600" y="330200"/>
                </a:lnTo>
                <a:lnTo>
                  <a:pt x="838200" y="342900"/>
                </a:lnTo>
                <a:lnTo>
                  <a:pt x="806450" y="342900"/>
                </a:lnTo>
                <a:lnTo>
                  <a:pt x="806450" y="342900"/>
                </a:lnTo>
                <a:lnTo>
                  <a:pt x="755650" y="285750"/>
                </a:lnTo>
                <a:lnTo>
                  <a:pt x="711200" y="171450"/>
                </a:lnTo>
                <a:lnTo>
                  <a:pt x="711200" y="107950"/>
                </a:lnTo>
                <a:lnTo>
                  <a:pt x="711200" y="82550"/>
                </a:lnTo>
                <a:lnTo>
                  <a:pt x="647700" y="82550"/>
                </a:lnTo>
                <a:lnTo>
                  <a:pt x="590550" y="69850"/>
                </a:lnTo>
                <a:lnTo>
                  <a:pt x="558800" y="50800"/>
                </a:lnTo>
                <a:lnTo>
                  <a:pt x="514350" y="44450"/>
                </a:lnTo>
                <a:lnTo>
                  <a:pt x="438150" y="44450"/>
                </a:lnTo>
                <a:lnTo>
                  <a:pt x="412750" y="50800"/>
                </a:lnTo>
                <a:cubicBezTo>
                  <a:pt x="406400" y="67733"/>
                  <a:pt x="405798" y="88158"/>
                  <a:pt x="393700" y="101600"/>
                </a:cubicBezTo>
                <a:cubicBezTo>
                  <a:pt x="384745" y="111550"/>
                  <a:pt x="355600" y="114300"/>
                  <a:pt x="355600" y="114300"/>
                </a:cubicBezTo>
                <a:cubicBezTo>
                  <a:pt x="349250" y="112183"/>
                  <a:pt x="341283" y="112683"/>
                  <a:pt x="336550" y="107950"/>
                </a:cubicBezTo>
                <a:cubicBezTo>
                  <a:pt x="311476" y="82876"/>
                  <a:pt x="352752" y="88900"/>
                  <a:pt x="311150" y="88900"/>
                </a:cubicBezTo>
                <a:lnTo>
                  <a:pt x="260350" y="76200"/>
                </a:lnTo>
                <a:lnTo>
                  <a:pt x="222250" y="50800"/>
                </a:lnTo>
                <a:lnTo>
                  <a:pt x="114300" y="31750"/>
                </a:lnTo>
                <a:lnTo>
                  <a:pt x="82550" y="12700"/>
                </a:lnTo>
                <a:lnTo>
                  <a:pt x="0" y="0"/>
                </a:lnTo>
                <a:close/>
              </a:path>
            </a:pathLst>
          </a:cu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2" name="Freeform 41"/>
          <p:cNvSpPr/>
          <p:nvPr/>
        </p:nvSpPr>
        <p:spPr>
          <a:xfrm>
            <a:off x="4940673" y="2121942"/>
            <a:ext cx="2374900" cy="387350"/>
          </a:xfrm>
          <a:custGeom>
            <a:avLst/>
            <a:gdLst>
              <a:gd name="connsiteX0" fmla="*/ 0 w 2374900"/>
              <a:gd name="connsiteY0" fmla="*/ 0 h 387350"/>
              <a:gd name="connsiteX1" fmla="*/ 273050 w 2374900"/>
              <a:gd name="connsiteY1" fmla="*/ 19050 h 387350"/>
              <a:gd name="connsiteX2" fmla="*/ 381000 w 2374900"/>
              <a:gd name="connsiteY2" fmla="*/ 38100 h 387350"/>
              <a:gd name="connsiteX3" fmla="*/ 476250 w 2374900"/>
              <a:gd name="connsiteY3" fmla="*/ 44450 h 387350"/>
              <a:gd name="connsiteX4" fmla="*/ 603250 w 2374900"/>
              <a:gd name="connsiteY4" fmla="*/ 38100 h 387350"/>
              <a:gd name="connsiteX5" fmla="*/ 762000 w 2374900"/>
              <a:gd name="connsiteY5" fmla="*/ 50800 h 387350"/>
              <a:gd name="connsiteX6" fmla="*/ 952500 w 2374900"/>
              <a:gd name="connsiteY6" fmla="*/ 82550 h 387350"/>
              <a:gd name="connsiteX7" fmla="*/ 2235200 w 2374900"/>
              <a:gd name="connsiteY7" fmla="*/ 101600 h 387350"/>
              <a:gd name="connsiteX8" fmla="*/ 2311400 w 2374900"/>
              <a:gd name="connsiteY8" fmla="*/ 114300 h 387350"/>
              <a:gd name="connsiteX9" fmla="*/ 2355850 w 2374900"/>
              <a:gd name="connsiteY9" fmla="*/ 139700 h 387350"/>
              <a:gd name="connsiteX10" fmla="*/ 2368550 w 2374900"/>
              <a:gd name="connsiteY10" fmla="*/ 222250 h 387350"/>
              <a:gd name="connsiteX11" fmla="*/ 2374900 w 2374900"/>
              <a:gd name="connsiteY11" fmla="*/ 349250 h 387350"/>
              <a:gd name="connsiteX12" fmla="*/ 2374900 w 2374900"/>
              <a:gd name="connsiteY12" fmla="*/ 374650 h 387350"/>
              <a:gd name="connsiteX13" fmla="*/ 2374900 w 2374900"/>
              <a:gd name="connsiteY13" fmla="*/ 374650 h 387350"/>
              <a:gd name="connsiteX14" fmla="*/ 2279650 w 2374900"/>
              <a:gd name="connsiteY14" fmla="*/ 349250 h 387350"/>
              <a:gd name="connsiteX15" fmla="*/ 2216150 w 2374900"/>
              <a:gd name="connsiteY15" fmla="*/ 355600 h 387350"/>
              <a:gd name="connsiteX16" fmla="*/ 2216150 w 2374900"/>
              <a:gd name="connsiteY16" fmla="*/ 387350 h 387350"/>
              <a:gd name="connsiteX17" fmla="*/ 2101850 w 2374900"/>
              <a:gd name="connsiteY17" fmla="*/ 304800 h 387350"/>
              <a:gd name="connsiteX18" fmla="*/ 2089150 w 2374900"/>
              <a:gd name="connsiteY18" fmla="*/ 361950 h 387350"/>
              <a:gd name="connsiteX19" fmla="*/ 2006600 w 2374900"/>
              <a:gd name="connsiteY19" fmla="*/ 317500 h 387350"/>
              <a:gd name="connsiteX20" fmla="*/ 1892300 w 2374900"/>
              <a:gd name="connsiteY20" fmla="*/ 254000 h 387350"/>
              <a:gd name="connsiteX21" fmla="*/ 1835150 w 2374900"/>
              <a:gd name="connsiteY21" fmla="*/ 292100 h 387350"/>
              <a:gd name="connsiteX22" fmla="*/ 1727200 w 2374900"/>
              <a:gd name="connsiteY22" fmla="*/ 203200 h 387350"/>
              <a:gd name="connsiteX23" fmla="*/ 1670050 w 2374900"/>
              <a:gd name="connsiteY23" fmla="*/ 247650 h 387350"/>
              <a:gd name="connsiteX24" fmla="*/ 1543050 w 2374900"/>
              <a:gd name="connsiteY24" fmla="*/ 165100 h 387350"/>
              <a:gd name="connsiteX25" fmla="*/ 1473200 w 2374900"/>
              <a:gd name="connsiteY25" fmla="*/ 222250 h 387350"/>
              <a:gd name="connsiteX26" fmla="*/ 1384300 w 2374900"/>
              <a:gd name="connsiteY26" fmla="*/ 165100 h 387350"/>
              <a:gd name="connsiteX27" fmla="*/ 1339850 w 2374900"/>
              <a:gd name="connsiteY27" fmla="*/ 203200 h 387350"/>
              <a:gd name="connsiteX28" fmla="*/ 1282700 w 2374900"/>
              <a:gd name="connsiteY28" fmla="*/ 171450 h 387350"/>
              <a:gd name="connsiteX29" fmla="*/ 1231900 w 2374900"/>
              <a:gd name="connsiteY29" fmla="*/ 158750 h 387350"/>
              <a:gd name="connsiteX30" fmla="*/ 1212850 w 2374900"/>
              <a:gd name="connsiteY30" fmla="*/ 165100 h 387350"/>
              <a:gd name="connsiteX31" fmla="*/ 1187450 w 2374900"/>
              <a:gd name="connsiteY31" fmla="*/ 196850 h 387350"/>
              <a:gd name="connsiteX32" fmla="*/ 1060450 w 2374900"/>
              <a:gd name="connsiteY32" fmla="*/ 158750 h 387350"/>
              <a:gd name="connsiteX33" fmla="*/ 1035050 w 2374900"/>
              <a:gd name="connsiteY33" fmla="*/ 184150 h 387350"/>
              <a:gd name="connsiteX34" fmla="*/ 1016000 w 2374900"/>
              <a:gd name="connsiteY34" fmla="*/ 209550 h 387350"/>
              <a:gd name="connsiteX35" fmla="*/ 914400 w 2374900"/>
              <a:gd name="connsiteY35" fmla="*/ 184150 h 387350"/>
              <a:gd name="connsiteX36" fmla="*/ 914400 w 2374900"/>
              <a:gd name="connsiteY36" fmla="*/ 184150 h 387350"/>
              <a:gd name="connsiteX37" fmla="*/ 838200 w 2374900"/>
              <a:gd name="connsiteY37" fmla="*/ 234950 h 387350"/>
              <a:gd name="connsiteX38" fmla="*/ 723900 w 2374900"/>
              <a:gd name="connsiteY38" fmla="*/ 228600 h 387350"/>
              <a:gd name="connsiteX39" fmla="*/ 660400 w 2374900"/>
              <a:gd name="connsiteY39" fmla="*/ 260350 h 387350"/>
              <a:gd name="connsiteX40" fmla="*/ 565150 w 2374900"/>
              <a:gd name="connsiteY40" fmla="*/ 260350 h 387350"/>
              <a:gd name="connsiteX41" fmla="*/ 514350 w 2374900"/>
              <a:gd name="connsiteY41" fmla="*/ 298450 h 387350"/>
              <a:gd name="connsiteX42" fmla="*/ 419100 w 2374900"/>
              <a:gd name="connsiteY42" fmla="*/ 254000 h 387350"/>
              <a:gd name="connsiteX43" fmla="*/ 400050 w 2374900"/>
              <a:gd name="connsiteY43" fmla="*/ 273050 h 387350"/>
              <a:gd name="connsiteX44" fmla="*/ 400050 w 2374900"/>
              <a:gd name="connsiteY44" fmla="*/ 273050 h 387350"/>
              <a:gd name="connsiteX45" fmla="*/ 196850 w 2374900"/>
              <a:gd name="connsiteY45" fmla="*/ 120650 h 387350"/>
              <a:gd name="connsiteX46" fmla="*/ 165100 w 2374900"/>
              <a:gd name="connsiteY46" fmla="*/ 152400 h 387350"/>
              <a:gd name="connsiteX47" fmla="*/ 139700 w 2374900"/>
              <a:gd name="connsiteY47" fmla="*/ 165100 h 387350"/>
              <a:gd name="connsiteX48" fmla="*/ 82550 w 2374900"/>
              <a:gd name="connsiteY48" fmla="*/ 165100 h 387350"/>
              <a:gd name="connsiteX49" fmla="*/ 0 w 2374900"/>
              <a:gd name="connsiteY49" fmla="*/ 0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74900" h="387350">
                <a:moveTo>
                  <a:pt x="0" y="0"/>
                </a:moveTo>
                <a:lnTo>
                  <a:pt x="273050" y="19050"/>
                </a:lnTo>
                <a:lnTo>
                  <a:pt x="381000" y="38100"/>
                </a:lnTo>
                <a:lnTo>
                  <a:pt x="476250" y="44450"/>
                </a:lnTo>
                <a:lnTo>
                  <a:pt x="603250" y="38100"/>
                </a:lnTo>
                <a:lnTo>
                  <a:pt x="762000" y="50800"/>
                </a:lnTo>
                <a:lnTo>
                  <a:pt x="952500" y="82550"/>
                </a:lnTo>
                <a:lnTo>
                  <a:pt x="2235200" y="101600"/>
                </a:lnTo>
                <a:lnTo>
                  <a:pt x="2311400" y="114300"/>
                </a:lnTo>
                <a:lnTo>
                  <a:pt x="2355850" y="139700"/>
                </a:lnTo>
                <a:lnTo>
                  <a:pt x="2368550" y="222250"/>
                </a:lnTo>
                <a:lnTo>
                  <a:pt x="2374900" y="349250"/>
                </a:lnTo>
                <a:lnTo>
                  <a:pt x="2374900" y="374650"/>
                </a:lnTo>
                <a:lnTo>
                  <a:pt x="2374900" y="374650"/>
                </a:lnTo>
                <a:lnTo>
                  <a:pt x="2279650" y="349250"/>
                </a:lnTo>
                <a:lnTo>
                  <a:pt x="2216150" y="355600"/>
                </a:lnTo>
                <a:lnTo>
                  <a:pt x="2216150" y="387350"/>
                </a:lnTo>
                <a:lnTo>
                  <a:pt x="2101850" y="304800"/>
                </a:lnTo>
                <a:lnTo>
                  <a:pt x="2089150" y="361950"/>
                </a:lnTo>
                <a:lnTo>
                  <a:pt x="2006600" y="317500"/>
                </a:lnTo>
                <a:lnTo>
                  <a:pt x="1892300" y="254000"/>
                </a:lnTo>
                <a:lnTo>
                  <a:pt x="1835150" y="292100"/>
                </a:lnTo>
                <a:lnTo>
                  <a:pt x="1727200" y="203200"/>
                </a:lnTo>
                <a:lnTo>
                  <a:pt x="1670050" y="247650"/>
                </a:lnTo>
                <a:lnTo>
                  <a:pt x="1543050" y="165100"/>
                </a:lnTo>
                <a:lnTo>
                  <a:pt x="1473200" y="222250"/>
                </a:lnTo>
                <a:lnTo>
                  <a:pt x="1384300" y="165100"/>
                </a:lnTo>
                <a:lnTo>
                  <a:pt x="1339850" y="203200"/>
                </a:lnTo>
                <a:lnTo>
                  <a:pt x="1282700" y="171450"/>
                </a:lnTo>
                <a:lnTo>
                  <a:pt x="1231900" y="158750"/>
                </a:lnTo>
                <a:lnTo>
                  <a:pt x="1212850" y="165100"/>
                </a:lnTo>
                <a:lnTo>
                  <a:pt x="1187450" y="196850"/>
                </a:lnTo>
                <a:lnTo>
                  <a:pt x="1060450" y="158750"/>
                </a:lnTo>
                <a:lnTo>
                  <a:pt x="1035050" y="184150"/>
                </a:lnTo>
                <a:lnTo>
                  <a:pt x="1016000" y="209550"/>
                </a:lnTo>
                <a:lnTo>
                  <a:pt x="914400" y="184150"/>
                </a:lnTo>
                <a:lnTo>
                  <a:pt x="914400" y="184150"/>
                </a:lnTo>
                <a:lnTo>
                  <a:pt x="838200" y="234950"/>
                </a:lnTo>
                <a:lnTo>
                  <a:pt x="723900" y="228600"/>
                </a:lnTo>
                <a:lnTo>
                  <a:pt x="660400" y="260350"/>
                </a:lnTo>
                <a:lnTo>
                  <a:pt x="565150" y="260350"/>
                </a:lnTo>
                <a:lnTo>
                  <a:pt x="514350" y="298450"/>
                </a:lnTo>
                <a:lnTo>
                  <a:pt x="419100" y="254000"/>
                </a:lnTo>
                <a:lnTo>
                  <a:pt x="400050" y="273050"/>
                </a:lnTo>
                <a:lnTo>
                  <a:pt x="400050" y="273050"/>
                </a:lnTo>
                <a:lnTo>
                  <a:pt x="196850" y="120650"/>
                </a:lnTo>
                <a:lnTo>
                  <a:pt x="165100" y="152400"/>
                </a:lnTo>
                <a:lnTo>
                  <a:pt x="139700" y="165100"/>
                </a:lnTo>
                <a:lnTo>
                  <a:pt x="82550" y="165100"/>
                </a:lnTo>
                <a:lnTo>
                  <a:pt x="0" y="0"/>
                </a:lnTo>
                <a:close/>
              </a:path>
            </a:pathLst>
          </a:custGeom>
          <a:solidFill>
            <a:srgbClr val="FFCC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3" name="Freeform 42"/>
          <p:cNvSpPr/>
          <p:nvPr/>
        </p:nvSpPr>
        <p:spPr>
          <a:xfrm>
            <a:off x="4667623" y="2071142"/>
            <a:ext cx="133350" cy="139700"/>
          </a:xfrm>
          <a:custGeom>
            <a:avLst/>
            <a:gdLst>
              <a:gd name="connsiteX0" fmla="*/ 0 w 114300"/>
              <a:gd name="connsiteY0" fmla="*/ 0 h 127000"/>
              <a:gd name="connsiteX1" fmla="*/ 25400 w 114300"/>
              <a:gd name="connsiteY1" fmla="*/ 69850 h 127000"/>
              <a:gd name="connsiteX2" fmla="*/ 25400 w 114300"/>
              <a:gd name="connsiteY2" fmla="*/ 69850 h 127000"/>
              <a:gd name="connsiteX3" fmla="*/ 44450 w 114300"/>
              <a:gd name="connsiteY3" fmla="*/ 127000 h 127000"/>
              <a:gd name="connsiteX4" fmla="*/ 44450 w 114300"/>
              <a:gd name="connsiteY4" fmla="*/ 127000 h 127000"/>
              <a:gd name="connsiteX5" fmla="*/ 95250 w 114300"/>
              <a:gd name="connsiteY5" fmla="*/ 107950 h 127000"/>
              <a:gd name="connsiteX6" fmla="*/ 114300 w 114300"/>
              <a:gd name="connsiteY6" fmla="*/ 3810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7000">
                <a:moveTo>
                  <a:pt x="0" y="0"/>
                </a:moveTo>
                <a:lnTo>
                  <a:pt x="25400" y="69850"/>
                </a:lnTo>
                <a:lnTo>
                  <a:pt x="25400" y="69850"/>
                </a:lnTo>
                <a:lnTo>
                  <a:pt x="44450" y="127000"/>
                </a:lnTo>
                <a:lnTo>
                  <a:pt x="44450" y="127000"/>
                </a:lnTo>
                <a:lnTo>
                  <a:pt x="95250" y="107950"/>
                </a:lnTo>
                <a:lnTo>
                  <a:pt x="114300" y="381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nvGrpSpPr>
          <p:cNvPr id="44" name="Group 130"/>
          <p:cNvGrpSpPr/>
          <p:nvPr/>
        </p:nvGrpSpPr>
        <p:grpSpPr>
          <a:xfrm>
            <a:off x="4654923" y="2140992"/>
            <a:ext cx="2726459" cy="987219"/>
            <a:chOff x="4006850" y="2444750"/>
            <a:chExt cx="2726459" cy="987219"/>
          </a:xfrm>
        </p:grpSpPr>
        <p:grpSp>
          <p:nvGrpSpPr>
            <p:cNvPr id="45" name="Group 126"/>
            <p:cNvGrpSpPr/>
            <p:nvPr/>
          </p:nvGrpSpPr>
          <p:grpSpPr>
            <a:xfrm>
              <a:off x="4310743" y="2594758"/>
              <a:ext cx="2422566" cy="837211"/>
              <a:chOff x="4310743" y="2594758"/>
              <a:chExt cx="2422566" cy="837211"/>
            </a:xfrm>
          </p:grpSpPr>
          <p:sp>
            <p:nvSpPr>
              <p:cNvPr id="47" name="Freeform 46"/>
              <p:cNvSpPr/>
              <p:nvPr/>
            </p:nvSpPr>
            <p:spPr>
              <a:xfrm>
                <a:off x="4833257" y="3194462"/>
                <a:ext cx="368135" cy="77190"/>
              </a:xfrm>
              <a:custGeom>
                <a:avLst/>
                <a:gdLst>
                  <a:gd name="connsiteX0" fmla="*/ 0 w 368135"/>
                  <a:gd name="connsiteY0" fmla="*/ 0 h 77190"/>
                  <a:gd name="connsiteX1" fmla="*/ 166255 w 368135"/>
                  <a:gd name="connsiteY1" fmla="*/ 5938 h 77190"/>
                  <a:gd name="connsiteX2" fmla="*/ 368135 w 368135"/>
                  <a:gd name="connsiteY2" fmla="*/ 77190 h 77190"/>
                </a:gdLst>
                <a:ahLst/>
                <a:cxnLst>
                  <a:cxn ang="0">
                    <a:pos x="connsiteX0" y="connsiteY0"/>
                  </a:cxn>
                  <a:cxn ang="0">
                    <a:pos x="connsiteX1" y="connsiteY1"/>
                  </a:cxn>
                  <a:cxn ang="0">
                    <a:pos x="connsiteX2" y="connsiteY2"/>
                  </a:cxn>
                </a:cxnLst>
                <a:rect l="l" t="t" r="r" b="b"/>
                <a:pathLst>
                  <a:path w="368135" h="77190">
                    <a:moveTo>
                      <a:pt x="0" y="0"/>
                    </a:moveTo>
                    <a:lnTo>
                      <a:pt x="166255" y="5938"/>
                    </a:lnTo>
                    <a:lnTo>
                      <a:pt x="368135" y="7719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48" name="Freeform 47"/>
              <p:cNvSpPr/>
              <p:nvPr/>
            </p:nvSpPr>
            <p:spPr>
              <a:xfrm>
                <a:off x="5017325" y="3028208"/>
                <a:ext cx="285007" cy="166254"/>
              </a:xfrm>
              <a:custGeom>
                <a:avLst/>
                <a:gdLst>
                  <a:gd name="connsiteX0" fmla="*/ 0 w 285007"/>
                  <a:gd name="connsiteY0" fmla="*/ 0 h 166254"/>
                  <a:gd name="connsiteX1" fmla="*/ 184067 w 285007"/>
                  <a:gd name="connsiteY1" fmla="*/ 47501 h 166254"/>
                  <a:gd name="connsiteX2" fmla="*/ 285007 w 285007"/>
                  <a:gd name="connsiteY2" fmla="*/ 166254 h 166254"/>
                </a:gdLst>
                <a:ahLst/>
                <a:cxnLst>
                  <a:cxn ang="0">
                    <a:pos x="connsiteX0" y="connsiteY0"/>
                  </a:cxn>
                  <a:cxn ang="0">
                    <a:pos x="connsiteX1" y="connsiteY1"/>
                  </a:cxn>
                  <a:cxn ang="0">
                    <a:pos x="connsiteX2" y="connsiteY2"/>
                  </a:cxn>
                </a:cxnLst>
                <a:rect l="l" t="t" r="r" b="b"/>
                <a:pathLst>
                  <a:path w="285007" h="166254">
                    <a:moveTo>
                      <a:pt x="0" y="0"/>
                    </a:moveTo>
                    <a:lnTo>
                      <a:pt x="184067" y="47501"/>
                    </a:lnTo>
                    <a:lnTo>
                      <a:pt x="285007" y="166254"/>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49" name="Freeform 48"/>
              <p:cNvSpPr/>
              <p:nvPr/>
            </p:nvSpPr>
            <p:spPr>
              <a:xfrm>
                <a:off x="5272644" y="2951018"/>
                <a:ext cx="290946" cy="184068"/>
              </a:xfrm>
              <a:custGeom>
                <a:avLst/>
                <a:gdLst>
                  <a:gd name="connsiteX0" fmla="*/ 0 w 290946"/>
                  <a:gd name="connsiteY0" fmla="*/ 0 h 184068"/>
                  <a:gd name="connsiteX1" fmla="*/ 160317 w 290946"/>
                  <a:gd name="connsiteY1" fmla="*/ 95003 h 184068"/>
                  <a:gd name="connsiteX2" fmla="*/ 290946 w 290946"/>
                  <a:gd name="connsiteY2" fmla="*/ 184068 h 184068"/>
                </a:gdLst>
                <a:ahLst/>
                <a:cxnLst>
                  <a:cxn ang="0">
                    <a:pos x="connsiteX0" y="connsiteY0"/>
                  </a:cxn>
                  <a:cxn ang="0">
                    <a:pos x="connsiteX1" y="connsiteY1"/>
                  </a:cxn>
                  <a:cxn ang="0">
                    <a:pos x="connsiteX2" y="connsiteY2"/>
                  </a:cxn>
                </a:cxnLst>
                <a:rect l="l" t="t" r="r" b="b"/>
                <a:pathLst>
                  <a:path w="290946" h="184068">
                    <a:moveTo>
                      <a:pt x="0" y="0"/>
                    </a:moveTo>
                    <a:lnTo>
                      <a:pt x="160317" y="95003"/>
                    </a:lnTo>
                    <a:lnTo>
                      <a:pt x="290946" y="18406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0" name="Freeform 49"/>
              <p:cNvSpPr/>
              <p:nvPr/>
            </p:nvSpPr>
            <p:spPr>
              <a:xfrm>
                <a:off x="5539839" y="2921330"/>
                <a:ext cx="273132" cy="207818"/>
              </a:xfrm>
              <a:custGeom>
                <a:avLst/>
                <a:gdLst>
                  <a:gd name="connsiteX0" fmla="*/ 0 w 273132"/>
                  <a:gd name="connsiteY0" fmla="*/ 0 h 207818"/>
                  <a:gd name="connsiteX1" fmla="*/ 136566 w 273132"/>
                  <a:gd name="connsiteY1" fmla="*/ 124691 h 207818"/>
                  <a:gd name="connsiteX2" fmla="*/ 273132 w 273132"/>
                  <a:gd name="connsiteY2" fmla="*/ 207818 h 207818"/>
                </a:gdLst>
                <a:ahLst/>
                <a:cxnLst>
                  <a:cxn ang="0">
                    <a:pos x="connsiteX0" y="connsiteY0"/>
                  </a:cxn>
                  <a:cxn ang="0">
                    <a:pos x="connsiteX1" y="connsiteY1"/>
                  </a:cxn>
                  <a:cxn ang="0">
                    <a:pos x="connsiteX2" y="connsiteY2"/>
                  </a:cxn>
                </a:cxnLst>
                <a:rect l="l" t="t" r="r" b="b"/>
                <a:pathLst>
                  <a:path w="273132" h="207818">
                    <a:moveTo>
                      <a:pt x="0" y="0"/>
                    </a:moveTo>
                    <a:lnTo>
                      <a:pt x="136566" y="124691"/>
                    </a:lnTo>
                    <a:lnTo>
                      <a:pt x="273132" y="20781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1" name="Freeform 50"/>
              <p:cNvSpPr/>
              <p:nvPr/>
            </p:nvSpPr>
            <p:spPr>
              <a:xfrm>
                <a:off x="5777345" y="2951018"/>
                <a:ext cx="290946" cy="231569"/>
              </a:xfrm>
              <a:custGeom>
                <a:avLst/>
                <a:gdLst>
                  <a:gd name="connsiteX0" fmla="*/ 0 w 290946"/>
                  <a:gd name="connsiteY0" fmla="*/ 0 h 231569"/>
                  <a:gd name="connsiteX1" fmla="*/ 290946 w 290946"/>
                  <a:gd name="connsiteY1" fmla="*/ 231569 h 231569"/>
                </a:gdLst>
                <a:ahLst/>
                <a:cxnLst>
                  <a:cxn ang="0">
                    <a:pos x="connsiteX0" y="connsiteY0"/>
                  </a:cxn>
                  <a:cxn ang="0">
                    <a:pos x="connsiteX1" y="connsiteY1"/>
                  </a:cxn>
                </a:cxnLst>
                <a:rect l="l" t="t" r="r" b="b"/>
                <a:pathLst>
                  <a:path w="290946" h="231569">
                    <a:moveTo>
                      <a:pt x="0" y="0"/>
                    </a:moveTo>
                    <a:lnTo>
                      <a:pt x="290946" y="231569"/>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2" name="Freeform 51"/>
              <p:cNvSpPr/>
              <p:nvPr/>
            </p:nvSpPr>
            <p:spPr>
              <a:xfrm>
                <a:off x="5979226" y="2945081"/>
                <a:ext cx="213756" cy="267194"/>
              </a:xfrm>
              <a:custGeom>
                <a:avLst/>
                <a:gdLst>
                  <a:gd name="connsiteX0" fmla="*/ 0 w 213756"/>
                  <a:gd name="connsiteY0" fmla="*/ 0 h 267194"/>
                  <a:gd name="connsiteX1" fmla="*/ 148442 w 213756"/>
                  <a:gd name="connsiteY1" fmla="*/ 136566 h 267194"/>
                  <a:gd name="connsiteX2" fmla="*/ 213756 w 213756"/>
                  <a:gd name="connsiteY2" fmla="*/ 267194 h 267194"/>
                </a:gdLst>
                <a:ahLst/>
                <a:cxnLst>
                  <a:cxn ang="0">
                    <a:pos x="connsiteX0" y="connsiteY0"/>
                  </a:cxn>
                  <a:cxn ang="0">
                    <a:pos x="connsiteX1" y="connsiteY1"/>
                  </a:cxn>
                  <a:cxn ang="0">
                    <a:pos x="connsiteX2" y="connsiteY2"/>
                  </a:cxn>
                </a:cxnLst>
                <a:rect l="l" t="t" r="r" b="b"/>
                <a:pathLst>
                  <a:path w="213756" h="267194">
                    <a:moveTo>
                      <a:pt x="0" y="0"/>
                    </a:moveTo>
                    <a:lnTo>
                      <a:pt x="148442" y="136566"/>
                    </a:lnTo>
                    <a:lnTo>
                      <a:pt x="213756" y="267194"/>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3" name="Freeform 52"/>
              <p:cNvSpPr/>
              <p:nvPr/>
            </p:nvSpPr>
            <p:spPr>
              <a:xfrm>
                <a:off x="6246421" y="3040083"/>
                <a:ext cx="213756" cy="296883"/>
              </a:xfrm>
              <a:custGeom>
                <a:avLst/>
                <a:gdLst>
                  <a:gd name="connsiteX0" fmla="*/ 0 w 213756"/>
                  <a:gd name="connsiteY0" fmla="*/ 0 h 296883"/>
                  <a:gd name="connsiteX1" fmla="*/ 213756 w 213756"/>
                  <a:gd name="connsiteY1" fmla="*/ 296883 h 296883"/>
                </a:gdLst>
                <a:ahLst/>
                <a:cxnLst>
                  <a:cxn ang="0">
                    <a:pos x="connsiteX0" y="connsiteY0"/>
                  </a:cxn>
                  <a:cxn ang="0">
                    <a:pos x="connsiteX1" y="connsiteY1"/>
                  </a:cxn>
                </a:cxnLst>
                <a:rect l="l" t="t" r="r" b="b"/>
                <a:pathLst>
                  <a:path w="213756" h="296883">
                    <a:moveTo>
                      <a:pt x="0" y="0"/>
                    </a:moveTo>
                    <a:lnTo>
                      <a:pt x="213756" y="296883"/>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4" name="Freeform 53"/>
              <p:cNvSpPr/>
              <p:nvPr/>
            </p:nvSpPr>
            <p:spPr>
              <a:xfrm>
                <a:off x="6472052" y="3129148"/>
                <a:ext cx="201880" cy="302821"/>
              </a:xfrm>
              <a:custGeom>
                <a:avLst/>
                <a:gdLst>
                  <a:gd name="connsiteX0" fmla="*/ 0 w 201880"/>
                  <a:gd name="connsiteY0" fmla="*/ 0 h 302821"/>
                  <a:gd name="connsiteX1" fmla="*/ 201880 w 201880"/>
                  <a:gd name="connsiteY1" fmla="*/ 302821 h 302821"/>
                </a:gdLst>
                <a:ahLst/>
                <a:cxnLst>
                  <a:cxn ang="0">
                    <a:pos x="connsiteX0" y="connsiteY0"/>
                  </a:cxn>
                  <a:cxn ang="0">
                    <a:pos x="connsiteX1" y="connsiteY1"/>
                  </a:cxn>
                </a:cxnLst>
                <a:rect l="l" t="t" r="r" b="b"/>
                <a:pathLst>
                  <a:path w="201880" h="302821">
                    <a:moveTo>
                      <a:pt x="0" y="0"/>
                    </a:moveTo>
                    <a:lnTo>
                      <a:pt x="201880" y="302821"/>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5" name="Freeform 54"/>
              <p:cNvSpPr/>
              <p:nvPr/>
            </p:nvSpPr>
            <p:spPr>
              <a:xfrm>
                <a:off x="6626431" y="3152899"/>
                <a:ext cx="106878" cy="130628"/>
              </a:xfrm>
              <a:custGeom>
                <a:avLst/>
                <a:gdLst>
                  <a:gd name="connsiteX0" fmla="*/ 0 w 106878"/>
                  <a:gd name="connsiteY0" fmla="*/ 0 h 130628"/>
                  <a:gd name="connsiteX1" fmla="*/ 106878 w 106878"/>
                  <a:gd name="connsiteY1" fmla="*/ 130628 h 130628"/>
                </a:gdLst>
                <a:ahLst/>
                <a:cxnLst>
                  <a:cxn ang="0">
                    <a:pos x="connsiteX0" y="connsiteY0"/>
                  </a:cxn>
                  <a:cxn ang="0">
                    <a:pos x="connsiteX1" y="connsiteY1"/>
                  </a:cxn>
                </a:cxnLst>
                <a:rect l="l" t="t" r="r" b="b"/>
                <a:pathLst>
                  <a:path w="106878" h="130628">
                    <a:moveTo>
                      <a:pt x="0" y="0"/>
                    </a:moveTo>
                    <a:lnTo>
                      <a:pt x="106878" y="13062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6" name="Freeform 55"/>
              <p:cNvSpPr/>
              <p:nvPr/>
            </p:nvSpPr>
            <p:spPr>
              <a:xfrm>
                <a:off x="6020790" y="3224151"/>
                <a:ext cx="320633" cy="184067"/>
              </a:xfrm>
              <a:custGeom>
                <a:avLst/>
                <a:gdLst>
                  <a:gd name="connsiteX0" fmla="*/ 0 w 320633"/>
                  <a:gd name="connsiteY0" fmla="*/ 0 h 184067"/>
                  <a:gd name="connsiteX1" fmla="*/ 320633 w 320633"/>
                  <a:gd name="connsiteY1" fmla="*/ 184067 h 184067"/>
                </a:gdLst>
                <a:ahLst/>
                <a:cxnLst>
                  <a:cxn ang="0">
                    <a:pos x="connsiteX0" y="connsiteY0"/>
                  </a:cxn>
                  <a:cxn ang="0">
                    <a:pos x="connsiteX1" y="connsiteY1"/>
                  </a:cxn>
                </a:cxnLst>
                <a:rect l="l" t="t" r="r" b="b"/>
                <a:pathLst>
                  <a:path w="320633" h="184067">
                    <a:moveTo>
                      <a:pt x="0" y="0"/>
                    </a:moveTo>
                    <a:lnTo>
                      <a:pt x="320633" y="18406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7" name="Freeform 56"/>
              <p:cNvSpPr/>
              <p:nvPr/>
            </p:nvSpPr>
            <p:spPr>
              <a:xfrm>
                <a:off x="5771408" y="3236026"/>
                <a:ext cx="332509" cy="106878"/>
              </a:xfrm>
              <a:custGeom>
                <a:avLst/>
                <a:gdLst>
                  <a:gd name="connsiteX0" fmla="*/ 0 w 332509"/>
                  <a:gd name="connsiteY0" fmla="*/ 0 h 106878"/>
                  <a:gd name="connsiteX1" fmla="*/ 332509 w 332509"/>
                  <a:gd name="connsiteY1" fmla="*/ 106878 h 106878"/>
                </a:gdLst>
                <a:ahLst/>
                <a:cxnLst>
                  <a:cxn ang="0">
                    <a:pos x="connsiteX0" y="connsiteY0"/>
                  </a:cxn>
                  <a:cxn ang="0">
                    <a:pos x="connsiteX1" y="connsiteY1"/>
                  </a:cxn>
                </a:cxnLst>
                <a:rect l="l" t="t" r="r" b="b"/>
                <a:pathLst>
                  <a:path w="332509" h="106878">
                    <a:moveTo>
                      <a:pt x="0" y="0"/>
                    </a:moveTo>
                    <a:lnTo>
                      <a:pt x="332509" y="10687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8" name="Freeform 57"/>
              <p:cNvSpPr/>
              <p:nvPr/>
            </p:nvSpPr>
            <p:spPr>
              <a:xfrm>
                <a:off x="5504213" y="3277590"/>
                <a:ext cx="231569" cy="11875"/>
              </a:xfrm>
              <a:custGeom>
                <a:avLst/>
                <a:gdLst>
                  <a:gd name="connsiteX0" fmla="*/ 0 w 231569"/>
                  <a:gd name="connsiteY0" fmla="*/ 0 h 11875"/>
                  <a:gd name="connsiteX1" fmla="*/ 231569 w 231569"/>
                  <a:gd name="connsiteY1" fmla="*/ 11875 h 11875"/>
                </a:gdLst>
                <a:ahLst/>
                <a:cxnLst>
                  <a:cxn ang="0">
                    <a:pos x="connsiteX0" y="connsiteY0"/>
                  </a:cxn>
                  <a:cxn ang="0">
                    <a:pos x="connsiteX1" y="connsiteY1"/>
                  </a:cxn>
                </a:cxnLst>
                <a:rect l="l" t="t" r="r" b="b"/>
                <a:pathLst>
                  <a:path w="231569" h="11875">
                    <a:moveTo>
                      <a:pt x="0" y="0"/>
                    </a:moveTo>
                    <a:lnTo>
                      <a:pt x="231569" y="11875"/>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9" name="Freeform 58"/>
              <p:cNvSpPr/>
              <p:nvPr/>
            </p:nvSpPr>
            <p:spPr>
              <a:xfrm>
                <a:off x="5373584" y="3372592"/>
                <a:ext cx="142504" cy="23751"/>
              </a:xfrm>
              <a:custGeom>
                <a:avLst/>
                <a:gdLst>
                  <a:gd name="connsiteX0" fmla="*/ 0 w 142504"/>
                  <a:gd name="connsiteY0" fmla="*/ 0 h 23751"/>
                  <a:gd name="connsiteX1" fmla="*/ 142504 w 142504"/>
                  <a:gd name="connsiteY1" fmla="*/ 23751 h 23751"/>
                </a:gdLst>
                <a:ahLst/>
                <a:cxnLst>
                  <a:cxn ang="0">
                    <a:pos x="connsiteX0" y="connsiteY0"/>
                  </a:cxn>
                  <a:cxn ang="0">
                    <a:pos x="connsiteX1" y="connsiteY1"/>
                  </a:cxn>
                </a:cxnLst>
                <a:rect l="l" t="t" r="r" b="b"/>
                <a:pathLst>
                  <a:path w="142504" h="23751">
                    <a:moveTo>
                      <a:pt x="0" y="0"/>
                    </a:moveTo>
                    <a:lnTo>
                      <a:pt x="142504" y="23751"/>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0" name="Freeform 59"/>
              <p:cNvSpPr/>
              <p:nvPr/>
            </p:nvSpPr>
            <p:spPr>
              <a:xfrm>
                <a:off x="5527964" y="3331029"/>
                <a:ext cx="374072" cy="23750"/>
              </a:xfrm>
              <a:custGeom>
                <a:avLst/>
                <a:gdLst>
                  <a:gd name="connsiteX0" fmla="*/ 0 w 374072"/>
                  <a:gd name="connsiteY0" fmla="*/ 23750 h 23750"/>
                  <a:gd name="connsiteX1" fmla="*/ 237506 w 374072"/>
                  <a:gd name="connsiteY1" fmla="*/ 0 h 23750"/>
                  <a:gd name="connsiteX2" fmla="*/ 374072 w 374072"/>
                  <a:gd name="connsiteY2" fmla="*/ 11875 h 23750"/>
                </a:gdLst>
                <a:ahLst/>
                <a:cxnLst>
                  <a:cxn ang="0">
                    <a:pos x="connsiteX0" y="connsiteY0"/>
                  </a:cxn>
                  <a:cxn ang="0">
                    <a:pos x="connsiteX1" y="connsiteY1"/>
                  </a:cxn>
                  <a:cxn ang="0">
                    <a:pos x="connsiteX2" y="connsiteY2"/>
                  </a:cxn>
                </a:cxnLst>
                <a:rect l="l" t="t" r="r" b="b"/>
                <a:pathLst>
                  <a:path w="374072" h="23750">
                    <a:moveTo>
                      <a:pt x="0" y="23750"/>
                    </a:moveTo>
                    <a:lnTo>
                      <a:pt x="237506" y="0"/>
                    </a:lnTo>
                    <a:lnTo>
                      <a:pt x="374072" y="11875"/>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1" name="Freeform 60"/>
              <p:cNvSpPr/>
              <p:nvPr/>
            </p:nvSpPr>
            <p:spPr>
              <a:xfrm>
                <a:off x="6353299" y="3354779"/>
                <a:ext cx="65314" cy="59377"/>
              </a:xfrm>
              <a:custGeom>
                <a:avLst/>
                <a:gdLst>
                  <a:gd name="connsiteX0" fmla="*/ 0 w 65314"/>
                  <a:gd name="connsiteY0" fmla="*/ 0 h 59377"/>
                  <a:gd name="connsiteX1" fmla="*/ 65314 w 65314"/>
                  <a:gd name="connsiteY1" fmla="*/ 59377 h 59377"/>
                </a:gdLst>
                <a:ahLst/>
                <a:cxnLst>
                  <a:cxn ang="0">
                    <a:pos x="connsiteX0" y="connsiteY0"/>
                  </a:cxn>
                  <a:cxn ang="0">
                    <a:pos x="connsiteX1" y="connsiteY1"/>
                  </a:cxn>
                </a:cxnLst>
                <a:rect l="l" t="t" r="r" b="b"/>
                <a:pathLst>
                  <a:path w="65314" h="59377">
                    <a:moveTo>
                      <a:pt x="0" y="0"/>
                    </a:moveTo>
                    <a:lnTo>
                      <a:pt x="65314" y="5937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2" name="Freeform 61"/>
              <p:cNvSpPr/>
              <p:nvPr/>
            </p:nvSpPr>
            <p:spPr>
              <a:xfrm>
                <a:off x="6549242" y="2820390"/>
                <a:ext cx="136566" cy="184067"/>
              </a:xfrm>
              <a:custGeom>
                <a:avLst/>
                <a:gdLst>
                  <a:gd name="connsiteX0" fmla="*/ 0 w 136566"/>
                  <a:gd name="connsiteY0" fmla="*/ 0 h 184067"/>
                  <a:gd name="connsiteX1" fmla="*/ 136566 w 136566"/>
                  <a:gd name="connsiteY1" fmla="*/ 184067 h 184067"/>
                </a:gdLst>
                <a:ahLst/>
                <a:cxnLst>
                  <a:cxn ang="0">
                    <a:pos x="connsiteX0" y="connsiteY0"/>
                  </a:cxn>
                  <a:cxn ang="0">
                    <a:pos x="connsiteX1" y="connsiteY1"/>
                  </a:cxn>
                </a:cxnLst>
                <a:rect l="l" t="t" r="r" b="b"/>
                <a:pathLst>
                  <a:path w="136566" h="184067">
                    <a:moveTo>
                      <a:pt x="0" y="0"/>
                    </a:moveTo>
                    <a:lnTo>
                      <a:pt x="136566" y="18406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3" name="Freeform 62"/>
              <p:cNvSpPr/>
              <p:nvPr/>
            </p:nvSpPr>
            <p:spPr>
              <a:xfrm>
                <a:off x="6424551" y="2802577"/>
                <a:ext cx="124691" cy="154379"/>
              </a:xfrm>
              <a:custGeom>
                <a:avLst/>
                <a:gdLst>
                  <a:gd name="connsiteX0" fmla="*/ 0 w 124691"/>
                  <a:gd name="connsiteY0" fmla="*/ 0 h 154379"/>
                  <a:gd name="connsiteX1" fmla="*/ 124691 w 124691"/>
                  <a:gd name="connsiteY1" fmla="*/ 154379 h 154379"/>
                </a:gdLst>
                <a:ahLst/>
                <a:cxnLst>
                  <a:cxn ang="0">
                    <a:pos x="connsiteX0" y="connsiteY0"/>
                  </a:cxn>
                  <a:cxn ang="0">
                    <a:pos x="connsiteX1" y="connsiteY1"/>
                  </a:cxn>
                </a:cxnLst>
                <a:rect l="l" t="t" r="r" b="b"/>
                <a:pathLst>
                  <a:path w="124691" h="154379">
                    <a:moveTo>
                      <a:pt x="0" y="0"/>
                    </a:moveTo>
                    <a:lnTo>
                      <a:pt x="124691" y="154379"/>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4" name="Freeform 63"/>
              <p:cNvSpPr/>
              <p:nvPr/>
            </p:nvSpPr>
            <p:spPr>
              <a:xfrm>
                <a:off x="6169231" y="2743200"/>
                <a:ext cx="53439" cy="53439"/>
              </a:xfrm>
              <a:custGeom>
                <a:avLst/>
                <a:gdLst>
                  <a:gd name="connsiteX0" fmla="*/ 0 w 53439"/>
                  <a:gd name="connsiteY0" fmla="*/ 0 h 53439"/>
                  <a:gd name="connsiteX1" fmla="*/ 53439 w 53439"/>
                  <a:gd name="connsiteY1" fmla="*/ 53439 h 53439"/>
                </a:gdLst>
                <a:ahLst/>
                <a:cxnLst>
                  <a:cxn ang="0">
                    <a:pos x="connsiteX0" y="connsiteY0"/>
                  </a:cxn>
                  <a:cxn ang="0">
                    <a:pos x="connsiteX1" y="connsiteY1"/>
                  </a:cxn>
                </a:cxnLst>
                <a:rect l="l" t="t" r="r" b="b"/>
                <a:pathLst>
                  <a:path w="53439" h="53439">
                    <a:moveTo>
                      <a:pt x="0" y="0"/>
                    </a:moveTo>
                    <a:lnTo>
                      <a:pt x="53439" y="53439"/>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5" name="Freeform 64"/>
              <p:cNvSpPr/>
              <p:nvPr/>
            </p:nvSpPr>
            <p:spPr>
              <a:xfrm>
                <a:off x="5991101" y="2666010"/>
                <a:ext cx="35626" cy="83128"/>
              </a:xfrm>
              <a:custGeom>
                <a:avLst/>
                <a:gdLst>
                  <a:gd name="connsiteX0" fmla="*/ 0 w 35626"/>
                  <a:gd name="connsiteY0" fmla="*/ 0 h 83128"/>
                  <a:gd name="connsiteX1" fmla="*/ 35626 w 35626"/>
                  <a:gd name="connsiteY1" fmla="*/ 83128 h 83128"/>
                </a:gdLst>
                <a:ahLst/>
                <a:cxnLst>
                  <a:cxn ang="0">
                    <a:pos x="connsiteX0" y="connsiteY0"/>
                  </a:cxn>
                  <a:cxn ang="0">
                    <a:pos x="connsiteX1" y="connsiteY1"/>
                  </a:cxn>
                </a:cxnLst>
                <a:rect l="l" t="t" r="r" b="b"/>
                <a:pathLst>
                  <a:path w="35626" h="83128">
                    <a:moveTo>
                      <a:pt x="0" y="0"/>
                    </a:moveTo>
                    <a:lnTo>
                      <a:pt x="35626" y="8312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6" name="Freeform 65"/>
              <p:cNvSpPr/>
              <p:nvPr/>
            </p:nvSpPr>
            <p:spPr>
              <a:xfrm>
                <a:off x="5824847" y="2630384"/>
                <a:ext cx="41563" cy="59377"/>
              </a:xfrm>
              <a:custGeom>
                <a:avLst/>
                <a:gdLst>
                  <a:gd name="connsiteX0" fmla="*/ 0 w 41563"/>
                  <a:gd name="connsiteY0" fmla="*/ 0 h 59377"/>
                  <a:gd name="connsiteX1" fmla="*/ 41563 w 41563"/>
                  <a:gd name="connsiteY1" fmla="*/ 59377 h 59377"/>
                </a:gdLst>
                <a:ahLst/>
                <a:cxnLst>
                  <a:cxn ang="0">
                    <a:pos x="connsiteX0" y="connsiteY0"/>
                  </a:cxn>
                  <a:cxn ang="0">
                    <a:pos x="connsiteX1" y="connsiteY1"/>
                  </a:cxn>
                </a:cxnLst>
                <a:rect l="l" t="t" r="r" b="b"/>
                <a:pathLst>
                  <a:path w="41563" h="59377">
                    <a:moveTo>
                      <a:pt x="0" y="0"/>
                    </a:moveTo>
                    <a:lnTo>
                      <a:pt x="41563" y="5937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7" name="Freeform 66"/>
              <p:cNvSpPr/>
              <p:nvPr/>
            </p:nvSpPr>
            <p:spPr>
              <a:xfrm>
                <a:off x="5682343" y="2630384"/>
                <a:ext cx="53439" cy="53439"/>
              </a:xfrm>
              <a:custGeom>
                <a:avLst/>
                <a:gdLst>
                  <a:gd name="connsiteX0" fmla="*/ 0 w 53439"/>
                  <a:gd name="connsiteY0" fmla="*/ 0 h 53439"/>
                  <a:gd name="connsiteX1" fmla="*/ 53439 w 53439"/>
                  <a:gd name="connsiteY1" fmla="*/ 53439 h 53439"/>
                </a:gdLst>
                <a:ahLst/>
                <a:cxnLst>
                  <a:cxn ang="0">
                    <a:pos x="connsiteX0" y="connsiteY0"/>
                  </a:cxn>
                  <a:cxn ang="0">
                    <a:pos x="connsiteX1" y="connsiteY1"/>
                  </a:cxn>
                </a:cxnLst>
                <a:rect l="l" t="t" r="r" b="b"/>
                <a:pathLst>
                  <a:path w="53439" h="53439">
                    <a:moveTo>
                      <a:pt x="0" y="0"/>
                    </a:moveTo>
                    <a:lnTo>
                      <a:pt x="53439" y="53439"/>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8" name="Freeform 67"/>
              <p:cNvSpPr/>
              <p:nvPr/>
            </p:nvSpPr>
            <p:spPr>
              <a:xfrm>
                <a:off x="5533901" y="2612571"/>
                <a:ext cx="77190" cy="77190"/>
              </a:xfrm>
              <a:custGeom>
                <a:avLst/>
                <a:gdLst>
                  <a:gd name="connsiteX0" fmla="*/ 0 w 77190"/>
                  <a:gd name="connsiteY0" fmla="*/ 0 h 77190"/>
                  <a:gd name="connsiteX1" fmla="*/ 77190 w 77190"/>
                  <a:gd name="connsiteY1" fmla="*/ 77190 h 77190"/>
                </a:gdLst>
                <a:ahLst/>
                <a:cxnLst>
                  <a:cxn ang="0">
                    <a:pos x="connsiteX0" y="connsiteY0"/>
                  </a:cxn>
                  <a:cxn ang="0">
                    <a:pos x="connsiteX1" y="connsiteY1"/>
                  </a:cxn>
                </a:cxnLst>
                <a:rect l="l" t="t" r="r" b="b"/>
                <a:pathLst>
                  <a:path w="77190" h="77190">
                    <a:moveTo>
                      <a:pt x="0" y="0"/>
                    </a:moveTo>
                    <a:lnTo>
                      <a:pt x="77190" y="7719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9" name="Freeform 68"/>
              <p:cNvSpPr/>
              <p:nvPr/>
            </p:nvSpPr>
            <p:spPr>
              <a:xfrm>
                <a:off x="5343896" y="2600696"/>
                <a:ext cx="83127" cy="106878"/>
              </a:xfrm>
              <a:custGeom>
                <a:avLst/>
                <a:gdLst>
                  <a:gd name="connsiteX0" fmla="*/ 0 w 83127"/>
                  <a:gd name="connsiteY0" fmla="*/ 0 h 106878"/>
                  <a:gd name="connsiteX1" fmla="*/ 83127 w 83127"/>
                  <a:gd name="connsiteY1" fmla="*/ 106878 h 106878"/>
                </a:gdLst>
                <a:ahLst/>
                <a:cxnLst>
                  <a:cxn ang="0">
                    <a:pos x="connsiteX0" y="connsiteY0"/>
                  </a:cxn>
                  <a:cxn ang="0">
                    <a:pos x="connsiteX1" y="connsiteY1"/>
                  </a:cxn>
                </a:cxnLst>
                <a:rect l="l" t="t" r="r" b="b"/>
                <a:pathLst>
                  <a:path w="83127" h="106878">
                    <a:moveTo>
                      <a:pt x="0" y="0"/>
                    </a:moveTo>
                    <a:lnTo>
                      <a:pt x="83127" y="10687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70" name="Freeform 69"/>
              <p:cNvSpPr/>
              <p:nvPr/>
            </p:nvSpPr>
            <p:spPr>
              <a:xfrm>
                <a:off x="5201392" y="2636322"/>
                <a:ext cx="47502" cy="83127"/>
              </a:xfrm>
              <a:custGeom>
                <a:avLst/>
                <a:gdLst>
                  <a:gd name="connsiteX0" fmla="*/ 0 w 47502"/>
                  <a:gd name="connsiteY0" fmla="*/ 0 h 83127"/>
                  <a:gd name="connsiteX1" fmla="*/ 47502 w 47502"/>
                  <a:gd name="connsiteY1" fmla="*/ 83127 h 83127"/>
                </a:gdLst>
                <a:ahLst/>
                <a:cxnLst>
                  <a:cxn ang="0">
                    <a:pos x="connsiteX0" y="connsiteY0"/>
                  </a:cxn>
                  <a:cxn ang="0">
                    <a:pos x="connsiteX1" y="connsiteY1"/>
                  </a:cxn>
                </a:cxnLst>
                <a:rect l="l" t="t" r="r" b="b"/>
                <a:pathLst>
                  <a:path w="47502" h="83127">
                    <a:moveTo>
                      <a:pt x="0" y="0"/>
                    </a:moveTo>
                    <a:lnTo>
                      <a:pt x="47502" y="8312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71" name="Freeform 70"/>
              <p:cNvSpPr/>
              <p:nvPr/>
            </p:nvSpPr>
            <p:spPr>
              <a:xfrm>
                <a:off x="4993574" y="2666010"/>
                <a:ext cx="89065" cy="65315"/>
              </a:xfrm>
              <a:custGeom>
                <a:avLst/>
                <a:gdLst>
                  <a:gd name="connsiteX0" fmla="*/ 0 w 89065"/>
                  <a:gd name="connsiteY0" fmla="*/ 0 h 65315"/>
                  <a:gd name="connsiteX1" fmla="*/ 89065 w 89065"/>
                  <a:gd name="connsiteY1" fmla="*/ 65315 h 65315"/>
                </a:gdLst>
                <a:ahLst/>
                <a:cxnLst>
                  <a:cxn ang="0">
                    <a:pos x="connsiteX0" y="connsiteY0"/>
                  </a:cxn>
                  <a:cxn ang="0">
                    <a:pos x="connsiteX1" y="connsiteY1"/>
                  </a:cxn>
                </a:cxnLst>
                <a:rect l="l" t="t" r="r" b="b"/>
                <a:pathLst>
                  <a:path w="89065" h="65315">
                    <a:moveTo>
                      <a:pt x="0" y="0"/>
                    </a:moveTo>
                    <a:lnTo>
                      <a:pt x="89065" y="65315"/>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72" name="Freeform 71"/>
              <p:cNvSpPr/>
              <p:nvPr/>
            </p:nvSpPr>
            <p:spPr>
              <a:xfrm>
                <a:off x="4839195" y="2719449"/>
                <a:ext cx="95002" cy="65315"/>
              </a:xfrm>
              <a:custGeom>
                <a:avLst/>
                <a:gdLst>
                  <a:gd name="connsiteX0" fmla="*/ 0 w 95002"/>
                  <a:gd name="connsiteY0" fmla="*/ 0 h 65315"/>
                  <a:gd name="connsiteX1" fmla="*/ 95002 w 95002"/>
                  <a:gd name="connsiteY1" fmla="*/ 65315 h 65315"/>
                </a:gdLst>
                <a:ahLst/>
                <a:cxnLst>
                  <a:cxn ang="0">
                    <a:pos x="connsiteX0" y="connsiteY0"/>
                  </a:cxn>
                  <a:cxn ang="0">
                    <a:pos x="connsiteX1" y="connsiteY1"/>
                  </a:cxn>
                </a:cxnLst>
                <a:rect l="l" t="t" r="r" b="b"/>
                <a:pathLst>
                  <a:path w="95002" h="65315">
                    <a:moveTo>
                      <a:pt x="0" y="0"/>
                    </a:moveTo>
                    <a:lnTo>
                      <a:pt x="95002" y="65315"/>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73" name="Freeform 72"/>
              <p:cNvSpPr/>
              <p:nvPr/>
            </p:nvSpPr>
            <p:spPr>
              <a:xfrm>
                <a:off x="4714504" y="2701636"/>
                <a:ext cx="71252" cy="100941"/>
              </a:xfrm>
              <a:custGeom>
                <a:avLst/>
                <a:gdLst>
                  <a:gd name="connsiteX0" fmla="*/ 0 w 71252"/>
                  <a:gd name="connsiteY0" fmla="*/ 0 h 100941"/>
                  <a:gd name="connsiteX1" fmla="*/ 71252 w 71252"/>
                  <a:gd name="connsiteY1" fmla="*/ 100941 h 100941"/>
                </a:gdLst>
                <a:ahLst/>
                <a:cxnLst>
                  <a:cxn ang="0">
                    <a:pos x="connsiteX0" y="connsiteY0"/>
                  </a:cxn>
                  <a:cxn ang="0">
                    <a:pos x="connsiteX1" y="connsiteY1"/>
                  </a:cxn>
                </a:cxnLst>
                <a:rect l="l" t="t" r="r" b="b"/>
                <a:pathLst>
                  <a:path w="71252" h="100941">
                    <a:moveTo>
                      <a:pt x="0" y="0"/>
                    </a:moveTo>
                    <a:lnTo>
                      <a:pt x="71252" y="100941"/>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74" name="Freeform 73"/>
              <p:cNvSpPr/>
              <p:nvPr/>
            </p:nvSpPr>
            <p:spPr>
              <a:xfrm>
                <a:off x="4310743" y="2594758"/>
                <a:ext cx="374073" cy="195943"/>
              </a:xfrm>
              <a:custGeom>
                <a:avLst/>
                <a:gdLst>
                  <a:gd name="connsiteX0" fmla="*/ 0 w 374073"/>
                  <a:gd name="connsiteY0" fmla="*/ 5938 h 195943"/>
                  <a:gd name="connsiteX1" fmla="*/ 59376 w 374073"/>
                  <a:gd name="connsiteY1" fmla="*/ 65315 h 195943"/>
                  <a:gd name="connsiteX2" fmla="*/ 106878 w 374073"/>
                  <a:gd name="connsiteY2" fmla="*/ 47502 h 195943"/>
                  <a:gd name="connsiteX3" fmla="*/ 184067 w 374073"/>
                  <a:gd name="connsiteY3" fmla="*/ 0 h 195943"/>
                  <a:gd name="connsiteX4" fmla="*/ 374073 w 374073"/>
                  <a:gd name="connsiteY4" fmla="*/ 195943 h 19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3" h="195943">
                    <a:moveTo>
                      <a:pt x="0" y="5938"/>
                    </a:moveTo>
                    <a:lnTo>
                      <a:pt x="59376" y="65315"/>
                    </a:lnTo>
                    <a:lnTo>
                      <a:pt x="106878" y="47502"/>
                    </a:lnTo>
                    <a:lnTo>
                      <a:pt x="184067" y="0"/>
                    </a:lnTo>
                    <a:lnTo>
                      <a:pt x="374073" y="195943"/>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sp>
          <p:nvSpPr>
            <p:cNvPr id="46" name="Freeform 45"/>
            <p:cNvSpPr/>
            <p:nvPr/>
          </p:nvSpPr>
          <p:spPr>
            <a:xfrm>
              <a:off x="4006850" y="2444750"/>
              <a:ext cx="133350" cy="127000"/>
            </a:xfrm>
            <a:custGeom>
              <a:avLst/>
              <a:gdLst>
                <a:gd name="connsiteX0" fmla="*/ 0 w 133350"/>
                <a:gd name="connsiteY0" fmla="*/ 0 h 127000"/>
                <a:gd name="connsiteX1" fmla="*/ 25400 w 133350"/>
                <a:gd name="connsiteY1" fmla="*/ 63500 h 127000"/>
                <a:gd name="connsiteX2" fmla="*/ 44450 w 133350"/>
                <a:gd name="connsiteY2" fmla="*/ 95250 h 127000"/>
                <a:gd name="connsiteX3" fmla="*/ 57150 w 133350"/>
                <a:gd name="connsiteY3" fmla="*/ 114300 h 127000"/>
                <a:gd name="connsiteX4" fmla="*/ 69850 w 133350"/>
                <a:gd name="connsiteY4" fmla="*/ 127000 h 127000"/>
                <a:gd name="connsiteX5" fmla="*/ 95250 w 133350"/>
                <a:gd name="connsiteY5" fmla="*/ 127000 h 127000"/>
                <a:gd name="connsiteX6" fmla="*/ 95250 w 133350"/>
                <a:gd name="connsiteY6" fmla="*/ 127000 h 127000"/>
                <a:gd name="connsiteX7" fmla="*/ 127000 w 133350"/>
                <a:gd name="connsiteY7" fmla="*/ 82550 h 127000"/>
                <a:gd name="connsiteX8" fmla="*/ 133350 w 133350"/>
                <a:gd name="connsiteY8" fmla="*/ 5715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27000">
                  <a:moveTo>
                    <a:pt x="0" y="0"/>
                  </a:moveTo>
                  <a:lnTo>
                    <a:pt x="25400" y="63500"/>
                  </a:lnTo>
                  <a:lnTo>
                    <a:pt x="44450" y="95250"/>
                  </a:lnTo>
                  <a:lnTo>
                    <a:pt x="57150" y="114300"/>
                  </a:lnTo>
                  <a:lnTo>
                    <a:pt x="69850" y="127000"/>
                  </a:lnTo>
                  <a:lnTo>
                    <a:pt x="95250" y="127000"/>
                  </a:lnTo>
                  <a:lnTo>
                    <a:pt x="95250" y="127000"/>
                  </a:lnTo>
                  <a:lnTo>
                    <a:pt x="127000" y="82550"/>
                  </a:lnTo>
                  <a:lnTo>
                    <a:pt x="133350" y="5715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sp>
        <p:nvSpPr>
          <p:cNvPr id="75" name="Freeform 74"/>
          <p:cNvSpPr/>
          <p:nvPr/>
        </p:nvSpPr>
        <p:spPr>
          <a:xfrm>
            <a:off x="3676281" y="2581946"/>
            <a:ext cx="659080" cy="2487880"/>
          </a:xfrm>
          <a:custGeom>
            <a:avLst/>
            <a:gdLst>
              <a:gd name="connsiteX0" fmla="*/ 659080 w 659080"/>
              <a:gd name="connsiteY0" fmla="*/ 0 h 2487880"/>
              <a:gd name="connsiteX1" fmla="*/ 546265 w 659080"/>
              <a:gd name="connsiteY1" fmla="*/ 445325 h 2487880"/>
              <a:gd name="connsiteX2" fmla="*/ 397823 w 659080"/>
              <a:gd name="connsiteY2" fmla="*/ 789709 h 2487880"/>
              <a:gd name="connsiteX3" fmla="*/ 344384 w 659080"/>
              <a:gd name="connsiteY3" fmla="*/ 1039091 h 2487880"/>
              <a:gd name="connsiteX4" fmla="*/ 320634 w 659080"/>
              <a:gd name="connsiteY4" fmla="*/ 1240971 h 2487880"/>
              <a:gd name="connsiteX5" fmla="*/ 285008 w 659080"/>
              <a:gd name="connsiteY5" fmla="*/ 1650670 h 2487880"/>
              <a:gd name="connsiteX6" fmla="*/ 237506 w 659080"/>
              <a:gd name="connsiteY6" fmla="*/ 1953491 h 2487880"/>
              <a:gd name="connsiteX7" fmla="*/ 201880 w 659080"/>
              <a:gd name="connsiteY7" fmla="*/ 2119745 h 2487880"/>
              <a:gd name="connsiteX8" fmla="*/ 0 w 659080"/>
              <a:gd name="connsiteY8" fmla="*/ 2487880 h 248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080" h="2487880">
                <a:moveTo>
                  <a:pt x="659080" y="0"/>
                </a:moveTo>
                <a:lnTo>
                  <a:pt x="546265" y="445325"/>
                </a:lnTo>
                <a:lnTo>
                  <a:pt x="397823" y="789709"/>
                </a:lnTo>
                <a:lnTo>
                  <a:pt x="344384" y="1039091"/>
                </a:lnTo>
                <a:lnTo>
                  <a:pt x="320634" y="1240971"/>
                </a:lnTo>
                <a:lnTo>
                  <a:pt x="285008" y="1650670"/>
                </a:lnTo>
                <a:lnTo>
                  <a:pt x="237506" y="1953491"/>
                </a:lnTo>
                <a:lnTo>
                  <a:pt x="201880" y="2119745"/>
                </a:lnTo>
                <a:lnTo>
                  <a:pt x="0" y="248788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76" name="Freeform 75"/>
          <p:cNvSpPr/>
          <p:nvPr/>
        </p:nvSpPr>
        <p:spPr>
          <a:xfrm>
            <a:off x="3973164" y="2760076"/>
            <a:ext cx="599704" cy="2113808"/>
          </a:xfrm>
          <a:custGeom>
            <a:avLst/>
            <a:gdLst>
              <a:gd name="connsiteX0" fmla="*/ 599704 w 599704"/>
              <a:gd name="connsiteY0" fmla="*/ 0 h 2113808"/>
              <a:gd name="connsiteX1" fmla="*/ 558140 w 599704"/>
              <a:gd name="connsiteY1" fmla="*/ 290945 h 2113808"/>
              <a:gd name="connsiteX2" fmla="*/ 475013 w 599704"/>
              <a:gd name="connsiteY2" fmla="*/ 581891 h 2113808"/>
              <a:gd name="connsiteX3" fmla="*/ 344384 w 599704"/>
              <a:gd name="connsiteY3" fmla="*/ 831272 h 2113808"/>
              <a:gd name="connsiteX4" fmla="*/ 302821 w 599704"/>
              <a:gd name="connsiteY4" fmla="*/ 1039091 h 2113808"/>
              <a:gd name="connsiteX5" fmla="*/ 267195 w 599704"/>
              <a:gd name="connsiteY5" fmla="*/ 1514104 h 2113808"/>
              <a:gd name="connsiteX6" fmla="*/ 213756 w 599704"/>
              <a:gd name="connsiteY6" fmla="*/ 1656608 h 2113808"/>
              <a:gd name="connsiteX7" fmla="*/ 160317 w 599704"/>
              <a:gd name="connsiteY7" fmla="*/ 1816924 h 2113808"/>
              <a:gd name="connsiteX8" fmla="*/ 95003 w 599704"/>
              <a:gd name="connsiteY8" fmla="*/ 1947553 h 2113808"/>
              <a:gd name="connsiteX9" fmla="*/ 0 w 599704"/>
              <a:gd name="connsiteY9" fmla="*/ 2113808 h 211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704" h="2113808">
                <a:moveTo>
                  <a:pt x="599704" y="0"/>
                </a:moveTo>
                <a:lnTo>
                  <a:pt x="558140" y="290945"/>
                </a:lnTo>
                <a:lnTo>
                  <a:pt x="475013" y="581891"/>
                </a:lnTo>
                <a:lnTo>
                  <a:pt x="344384" y="831272"/>
                </a:lnTo>
                <a:lnTo>
                  <a:pt x="302821" y="1039091"/>
                </a:lnTo>
                <a:lnTo>
                  <a:pt x="267195" y="1514104"/>
                </a:lnTo>
                <a:lnTo>
                  <a:pt x="213756" y="1656608"/>
                </a:lnTo>
                <a:lnTo>
                  <a:pt x="160317" y="1816924"/>
                </a:lnTo>
                <a:lnTo>
                  <a:pt x="95003" y="1947553"/>
                </a:lnTo>
                <a:lnTo>
                  <a:pt x="0" y="2113808"/>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77" name="Freeform 76"/>
          <p:cNvSpPr/>
          <p:nvPr/>
        </p:nvSpPr>
        <p:spPr>
          <a:xfrm>
            <a:off x="3931600" y="2825390"/>
            <a:ext cx="1181595" cy="2256312"/>
          </a:xfrm>
          <a:custGeom>
            <a:avLst/>
            <a:gdLst>
              <a:gd name="connsiteX0" fmla="*/ 1181595 w 1181595"/>
              <a:gd name="connsiteY0" fmla="*/ 0 h 2256312"/>
              <a:gd name="connsiteX1" fmla="*/ 896587 w 1181595"/>
              <a:gd name="connsiteY1" fmla="*/ 368135 h 2256312"/>
              <a:gd name="connsiteX2" fmla="*/ 783772 w 1181595"/>
              <a:gd name="connsiteY2" fmla="*/ 469075 h 2256312"/>
              <a:gd name="connsiteX3" fmla="*/ 718457 w 1181595"/>
              <a:gd name="connsiteY3" fmla="*/ 653143 h 2256312"/>
              <a:gd name="connsiteX4" fmla="*/ 635330 w 1181595"/>
              <a:gd name="connsiteY4" fmla="*/ 908462 h 2256312"/>
              <a:gd name="connsiteX5" fmla="*/ 617517 w 1181595"/>
              <a:gd name="connsiteY5" fmla="*/ 1050966 h 2256312"/>
              <a:gd name="connsiteX6" fmla="*/ 581891 w 1181595"/>
              <a:gd name="connsiteY6" fmla="*/ 1223158 h 2256312"/>
              <a:gd name="connsiteX7" fmla="*/ 540328 w 1181595"/>
              <a:gd name="connsiteY7" fmla="*/ 1454727 h 2256312"/>
              <a:gd name="connsiteX8" fmla="*/ 486889 w 1181595"/>
              <a:gd name="connsiteY8" fmla="*/ 1585356 h 2256312"/>
              <a:gd name="connsiteX9" fmla="*/ 326572 w 1181595"/>
              <a:gd name="connsiteY9" fmla="*/ 1810987 h 2256312"/>
              <a:gd name="connsiteX10" fmla="*/ 184068 w 1181595"/>
              <a:gd name="connsiteY10" fmla="*/ 2024743 h 2256312"/>
              <a:gd name="connsiteX11" fmla="*/ 0 w 1181595"/>
              <a:gd name="connsiteY11" fmla="*/ 2256312 h 225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1595" h="2256312">
                <a:moveTo>
                  <a:pt x="1181595" y="0"/>
                </a:moveTo>
                <a:lnTo>
                  <a:pt x="896587" y="368135"/>
                </a:lnTo>
                <a:lnTo>
                  <a:pt x="783772" y="469075"/>
                </a:lnTo>
                <a:lnTo>
                  <a:pt x="718457" y="653143"/>
                </a:lnTo>
                <a:lnTo>
                  <a:pt x="635330" y="908462"/>
                </a:lnTo>
                <a:lnTo>
                  <a:pt x="617517" y="1050966"/>
                </a:lnTo>
                <a:lnTo>
                  <a:pt x="581891" y="1223158"/>
                </a:lnTo>
                <a:lnTo>
                  <a:pt x="540328" y="1454727"/>
                </a:lnTo>
                <a:lnTo>
                  <a:pt x="486889" y="1585356"/>
                </a:lnTo>
                <a:lnTo>
                  <a:pt x="326572" y="1810987"/>
                </a:lnTo>
                <a:lnTo>
                  <a:pt x="184068" y="2024743"/>
                </a:lnTo>
                <a:lnTo>
                  <a:pt x="0" y="2256312"/>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nvGrpSpPr>
          <p:cNvPr id="78" name="Group 125"/>
          <p:cNvGrpSpPr/>
          <p:nvPr/>
        </p:nvGrpSpPr>
        <p:grpSpPr>
          <a:xfrm>
            <a:off x="3848473" y="2659136"/>
            <a:ext cx="1733797" cy="1591293"/>
            <a:chOff x="3200400" y="2962894"/>
            <a:chExt cx="1733797" cy="1591293"/>
          </a:xfrm>
        </p:grpSpPr>
        <p:sp>
          <p:nvSpPr>
            <p:cNvPr id="79" name="Freeform 78"/>
            <p:cNvSpPr/>
            <p:nvPr/>
          </p:nvSpPr>
          <p:spPr>
            <a:xfrm>
              <a:off x="4482935" y="3259777"/>
              <a:ext cx="219694" cy="201880"/>
            </a:xfrm>
            <a:custGeom>
              <a:avLst/>
              <a:gdLst>
                <a:gd name="connsiteX0" fmla="*/ 0 w 219694"/>
                <a:gd name="connsiteY0" fmla="*/ 0 h 201880"/>
                <a:gd name="connsiteX1" fmla="*/ 89065 w 219694"/>
                <a:gd name="connsiteY1" fmla="*/ 130628 h 201880"/>
                <a:gd name="connsiteX2" fmla="*/ 219694 w 219694"/>
                <a:gd name="connsiteY2" fmla="*/ 201880 h 201880"/>
              </a:gdLst>
              <a:ahLst/>
              <a:cxnLst>
                <a:cxn ang="0">
                  <a:pos x="connsiteX0" y="connsiteY0"/>
                </a:cxn>
                <a:cxn ang="0">
                  <a:pos x="connsiteX1" y="connsiteY1"/>
                </a:cxn>
                <a:cxn ang="0">
                  <a:pos x="connsiteX2" y="connsiteY2"/>
                </a:cxn>
              </a:cxnLst>
              <a:rect l="l" t="t" r="r" b="b"/>
              <a:pathLst>
                <a:path w="219694" h="201880">
                  <a:moveTo>
                    <a:pt x="0" y="0"/>
                  </a:moveTo>
                  <a:lnTo>
                    <a:pt x="89065" y="130628"/>
                  </a:lnTo>
                  <a:lnTo>
                    <a:pt x="219694" y="20188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0" name="Freeform 79"/>
            <p:cNvSpPr/>
            <p:nvPr/>
          </p:nvSpPr>
          <p:spPr>
            <a:xfrm>
              <a:off x="4381995" y="3372592"/>
              <a:ext cx="255319" cy="190005"/>
            </a:xfrm>
            <a:custGeom>
              <a:avLst/>
              <a:gdLst>
                <a:gd name="connsiteX0" fmla="*/ 0 w 255319"/>
                <a:gd name="connsiteY0" fmla="*/ 0 h 190005"/>
                <a:gd name="connsiteX1" fmla="*/ 77189 w 255319"/>
                <a:gd name="connsiteY1" fmla="*/ 130629 h 190005"/>
                <a:gd name="connsiteX2" fmla="*/ 190005 w 255319"/>
                <a:gd name="connsiteY2" fmla="*/ 184068 h 190005"/>
                <a:gd name="connsiteX3" fmla="*/ 255319 w 255319"/>
                <a:gd name="connsiteY3" fmla="*/ 190005 h 190005"/>
              </a:gdLst>
              <a:ahLst/>
              <a:cxnLst>
                <a:cxn ang="0">
                  <a:pos x="connsiteX0" y="connsiteY0"/>
                </a:cxn>
                <a:cxn ang="0">
                  <a:pos x="connsiteX1" y="connsiteY1"/>
                </a:cxn>
                <a:cxn ang="0">
                  <a:pos x="connsiteX2" y="connsiteY2"/>
                </a:cxn>
                <a:cxn ang="0">
                  <a:pos x="connsiteX3" y="connsiteY3"/>
                </a:cxn>
              </a:cxnLst>
              <a:rect l="l" t="t" r="r" b="b"/>
              <a:pathLst>
                <a:path w="255319" h="190005">
                  <a:moveTo>
                    <a:pt x="0" y="0"/>
                  </a:moveTo>
                  <a:lnTo>
                    <a:pt x="77189" y="130629"/>
                  </a:lnTo>
                  <a:lnTo>
                    <a:pt x="190005" y="184068"/>
                  </a:lnTo>
                  <a:lnTo>
                    <a:pt x="255319" y="190005"/>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1" name="Freeform 80"/>
            <p:cNvSpPr/>
            <p:nvPr/>
          </p:nvSpPr>
          <p:spPr>
            <a:xfrm>
              <a:off x="4191990" y="3532909"/>
              <a:ext cx="255319" cy="219694"/>
            </a:xfrm>
            <a:custGeom>
              <a:avLst/>
              <a:gdLst>
                <a:gd name="connsiteX0" fmla="*/ 0 w 255319"/>
                <a:gd name="connsiteY0" fmla="*/ 0 h 219694"/>
                <a:gd name="connsiteX1" fmla="*/ 53439 w 255319"/>
                <a:gd name="connsiteY1" fmla="*/ 106878 h 219694"/>
                <a:gd name="connsiteX2" fmla="*/ 100940 w 255319"/>
                <a:gd name="connsiteY2" fmla="*/ 166255 h 219694"/>
                <a:gd name="connsiteX3" fmla="*/ 172192 w 255319"/>
                <a:gd name="connsiteY3" fmla="*/ 207818 h 219694"/>
                <a:gd name="connsiteX4" fmla="*/ 255319 w 255319"/>
                <a:gd name="connsiteY4" fmla="*/ 219694 h 21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19" h="219694">
                  <a:moveTo>
                    <a:pt x="0" y="0"/>
                  </a:moveTo>
                  <a:lnTo>
                    <a:pt x="53439" y="106878"/>
                  </a:lnTo>
                  <a:lnTo>
                    <a:pt x="100940" y="166255"/>
                  </a:lnTo>
                  <a:lnTo>
                    <a:pt x="172192" y="207818"/>
                  </a:lnTo>
                  <a:lnTo>
                    <a:pt x="255319" y="219694"/>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2" name="Freeform 81"/>
            <p:cNvSpPr/>
            <p:nvPr/>
          </p:nvSpPr>
          <p:spPr>
            <a:xfrm>
              <a:off x="4061361" y="3800104"/>
              <a:ext cx="368135" cy="83127"/>
            </a:xfrm>
            <a:custGeom>
              <a:avLst/>
              <a:gdLst>
                <a:gd name="connsiteX0" fmla="*/ 0 w 368135"/>
                <a:gd name="connsiteY0" fmla="*/ 0 h 83127"/>
                <a:gd name="connsiteX1" fmla="*/ 0 w 368135"/>
                <a:gd name="connsiteY1" fmla="*/ 0 h 83127"/>
                <a:gd name="connsiteX2" fmla="*/ 184068 w 368135"/>
                <a:gd name="connsiteY2" fmla="*/ 59377 h 83127"/>
                <a:gd name="connsiteX3" fmla="*/ 368135 w 368135"/>
                <a:gd name="connsiteY3" fmla="*/ 83127 h 83127"/>
              </a:gdLst>
              <a:ahLst/>
              <a:cxnLst>
                <a:cxn ang="0">
                  <a:pos x="connsiteX0" y="connsiteY0"/>
                </a:cxn>
                <a:cxn ang="0">
                  <a:pos x="connsiteX1" y="connsiteY1"/>
                </a:cxn>
                <a:cxn ang="0">
                  <a:pos x="connsiteX2" y="connsiteY2"/>
                </a:cxn>
                <a:cxn ang="0">
                  <a:pos x="connsiteX3" y="connsiteY3"/>
                </a:cxn>
              </a:cxnLst>
              <a:rect l="l" t="t" r="r" b="b"/>
              <a:pathLst>
                <a:path w="368135" h="83127">
                  <a:moveTo>
                    <a:pt x="0" y="0"/>
                  </a:moveTo>
                  <a:lnTo>
                    <a:pt x="0" y="0"/>
                  </a:lnTo>
                  <a:lnTo>
                    <a:pt x="184068" y="59377"/>
                  </a:lnTo>
                  <a:lnTo>
                    <a:pt x="368135" y="8312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3" name="Freeform 82"/>
            <p:cNvSpPr/>
            <p:nvPr/>
          </p:nvSpPr>
          <p:spPr>
            <a:xfrm>
              <a:off x="4120738" y="4049486"/>
              <a:ext cx="362197" cy="29688"/>
            </a:xfrm>
            <a:custGeom>
              <a:avLst/>
              <a:gdLst>
                <a:gd name="connsiteX0" fmla="*/ 0 w 362197"/>
                <a:gd name="connsiteY0" fmla="*/ 0 h 29688"/>
                <a:gd name="connsiteX1" fmla="*/ 184067 w 362197"/>
                <a:gd name="connsiteY1" fmla="*/ 29688 h 29688"/>
                <a:gd name="connsiteX2" fmla="*/ 362197 w 362197"/>
                <a:gd name="connsiteY2" fmla="*/ 29688 h 29688"/>
              </a:gdLst>
              <a:ahLst/>
              <a:cxnLst>
                <a:cxn ang="0">
                  <a:pos x="connsiteX0" y="connsiteY0"/>
                </a:cxn>
                <a:cxn ang="0">
                  <a:pos x="connsiteX1" y="connsiteY1"/>
                </a:cxn>
                <a:cxn ang="0">
                  <a:pos x="connsiteX2" y="connsiteY2"/>
                </a:cxn>
              </a:cxnLst>
              <a:rect l="l" t="t" r="r" b="b"/>
              <a:pathLst>
                <a:path w="362197" h="29688">
                  <a:moveTo>
                    <a:pt x="0" y="0"/>
                  </a:moveTo>
                  <a:lnTo>
                    <a:pt x="184067" y="29688"/>
                  </a:lnTo>
                  <a:lnTo>
                    <a:pt x="362197" y="2968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4" name="Freeform 83"/>
            <p:cNvSpPr/>
            <p:nvPr/>
          </p:nvSpPr>
          <p:spPr>
            <a:xfrm>
              <a:off x="3996047" y="4251366"/>
              <a:ext cx="362197" cy="29689"/>
            </a:xfrm>
            <a:custGeom>
              <a:avLst/>
              <a:gdLst>
                <a:gd name="connsiteX0" fmla="*/ 0 w 362197"/>
                <a:gd name="connsiteY0" fmla="*/ 0 h 29689"/>
                <a:gd name="connsiteX1" fmla="*/ 0 w 362197"/>
                <a:gd name="connsiteY1" fmla="*/ 0 h 29689"/>
                <a:gd name="connsiteX2" fmla="*/ 207818 w 362197"/>
                <a:gd name="connsiteY2" fmla="*/ 29689 h 29689"/>
                <a:gd name="connsiteX3" fmla="*/ 362197 w 362197"/>
                <a:gd name="connsiteY3" fmla="*/ 17813 h 29689"/>
              </a:gdLst>
              <a:ahLst/>
              <a:cxnLst>
                <a:cxn ang="0">
                  <a:pos x="connsiteX0" y="connsiteY0"/>
                </a:cxn>
                <a:cxn ang="0">
                  <a:pos x="connsiteX1" y="connsiteY1"/>
                </a:cxn>
                <a:cxn ang="0">
                  <a:pos x="connsiteX2" y="connsiteY2"/>
                </a:cxn>
                <a:cxn ang="0">
                  <a:pos x="connsiteX3" y="connsiteY3"/>
                </a:cxn>
              </a:cxnLst>
              <a:rect l="l" t="t" r="r" b="b"/>
              <a:pathLst>
                <a:path w="362197" h="29689">
                  <a:moveTo>
                    <a:pt x="0" y="0"/>
                  </a:moveTo>
                  <a:lnTo>
                    <a:pt x="0" y="0"/>
                  </a:lnTo>
                  <a:lnTo>
                    <a:pt x="207818" y="29689"/>
                  </a:lnTo>
                  <a:lnTo>
                    <a:pt x="362197" y="17813"/>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5" name="Freeform 84"/>
            <p:cNvSpPr/>
            <p:nvPr/>
          </p:nvSpPr>
          <p:spPr>
            <a:xfrm>
              <a:off x="3942608" y="4370119"/>
              <a:ext cx="332509" cy="59377"/>
            </a:xfrm>
            <a:custGeom>
              <a:avLst/>
              <a:gdLst>
                <a:gd name="connsiteX0" fmla="*/ 0 w 332509"/>
                <a:gd name="connsiteY0" fmla="*/ 0 h 59377"/>
                <a:gd name="connsiteX1" fmla="*/ 124691 w 332509"/>
                <a:gd name="connsiteY1" fmla="*/ 59377 h 59377"/>
                <a:gd name="connsiteX2" fmla="*/ 332509 w 332509"/>
                <a:gd name="connsiteY2" fmla="*/ 59377 h 59377"/>
              </a:gdLst>
              <a:ahLst/>
              <a:cxnLst>
                <a:cxn ang="0">
                  <a:pos x="connsiteX0" y="connsiteY0"/>
                </a:cxn>
                <a:cxn ang="0">
                  <a:pos x="connsiteX1" y="connsiteY1"/>
                </a:cxn>
                <a:cxn ang="0">
                  <a:pos x="connsiteX2" y="connsiteY2"/>
                </a:cxn>
              </a:cxnLst>
              <a:rect l="l" t="t" r="r" b="b"/>
              <a:pathLst>
                <a:path w="332509" h="59377">
                  <a:moveTo>
                    <a:pt x="0" y="0"/>
                  </a:moveTo>
                  <a:lnTo>
                    <a:pt x="124691" y="59377"/>
                  </a:lnTo>
                  <a:lnTo>
                    <a:pt x="332509" y="5937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6" name="Freeform 85"/>
            <p:cNvSpPr/>
            <p:nvPr/>
          </p:nvSpPr>
          <p:spPr>
            <a:xfrm>
              <a:off x="3906982" y="4500748"/>
              <a:ext cx="285008" cy="53439"/>
            </a:xfrm>
            <a:custGeom>
              <a:avLst/>
              <a:gdLst>
                <a:gd name="connsiteX0" fmla="*/ 0 w 285008"/>
                <a:gd name="connsiteY0" fmla="*/ 0 h 53439"/>
                <a:gd name="connsiteX1" fmla="*/ 136566 w 285008"/>
                <a:gd name="connsiteY1" fmla="*/ 41564 h 53439"/>
                <a:gd name="connsiteX2" fmla="*/ 285008 w 285008"/>
                <a:gd name="connsiteY2" fmla="*/ 53439 h 53439"/>
              </a:gdLst>
              <a:ahLst/>
              <a:cxnLst>
                <a:cxn ang="0">
                  <a:pos x="connsiteX0" y="connsiteY0"/>
                </a:cxn>
                <a:cxn ang="0">
                  <a:pos x="connsiteX1" y="connsiteY1"/>
                </a:cxn>
                <a:cxn ang="0">
                  <a:pos x="connsiteX2" y="connsiteY2"/>
                </a:cxn>
              </a:cxnLst>
              <a:rect l="l" t="t" r="r" b="b"/>
              <a:pathLst>
                <a:path w="285008" h="53439">
                  <a:moveTo>
                    <a:pt x="0" y="0"/>
                  </a:moveTo>
                  <a:lnTo>
                    <a:pt x="136566" y="41564"/>
                  </a:lnTo>
                  <a:lnTo>
                    <a:pt x="285008" y="53439"/>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7" name="Freeform 86"/>
            <p:cNvSpPr/>
            <p:nvPr/>
          </p:nvSpPr>
          <p:spPr>
            <a:xfrm>
              <a:off x="4643252" y="3758540"/>
              <a:ext cx="65314" cy="0"/>
            </a:xfrm>
            <a:custGeom>
              <a:avLst/>
              <a:gdLst>
                <a:gd name="connsiteX0" fmla="*/ 0 w 65314"/>
                <a:gd name="connsiteY0" fmla="*/ 0 h 0"/>
                <a:gd name="connsiteX1" fmla="*/ 65314 w 65314"/>
                <a:gd name="connsiteY1" fmla="*/ 0 h 0"/>
              </a:gdLst>
              <a:ahLst/>
              <a:cxnLst>
                <a:cxn ang="0">
                  <a:pos x="connsiteX0" y="connsiteY0"/>
                </a:cxn>
                <a:cxn ang="0">
                  <a:pos x="connsiteX1" y="connsiteY1"/>
                </a:cxn>
              </a:cxnLst>
              <a:rect l="l" t="t" r="r" b="b"/>
              <a:pathLst>
                <a:path w="65314">
                  <a:moveTo>
                    <a:pt x="0" y="0"/>
                  </a:moveTo>
                  <a:lnTo>
                    <a:pt x="65314" y="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8" name="Freeform 87"/>
            <p:cNvSpPr/>
            <p:nvPr/>
          </p:nvSpPr>
          <p:spPr>
            <a:xfrm>
              <a:off x="4851070" y="3574473"/>
              <a:ext cx="83127" cy="5937"/>
            </a:xfrm>
            <a:custGeom>
              <a:avLst/>
              <a:gdLst>
                <a:gd name="connsiteX0" fmla="*/ 0 w 83127"/>
                <a:gd name="connsiteY0" fmla="*/ 0 h 5937"/>
                <a:gd name="connsiteX1" fmla="*/ 83127 w 83127"/>
                <a:gd name="connsiteY1" fmla="*/ 5937 h 5937"/>
              </a:gdLst>
              <a:ahLst/>
              <a:cxnLst>
                <a:cxn ang="0">
                  <a:pos x="connsiteX0" y="connsiteY0"/>
                </a:cxn>
                <a:cxn ang="0">
                  <a:pos x="connsiteX1" y="connsiteY1"/>
                </a:cxn>
              </a:cxnLst>
              <a:rect l="l" t="t" r="r" b="b"/>
              <a:pathLst>
                <a:path w="83127" h="5937">
                  <a:moveTo>
                    <a:pt x="0" y="0"/>
                  </a:moveTo>
                  <a:lnTo>
                    <a:pt x="83127" y="5937"/>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9" name="Freeform 88"/>
            <p:cNvSpPr/>
            <p:nvPr/>
          </p:nvSpPr>
          <p:spPr>
            <a:xfrm>
              <a:off x="3426031" y="2962894"/>
              <a:ext cx="409699" cy="124690"/>
            </a:xfrm>
            <a:custGeom>
              <a:avLst/>
              <a:gdLst>
                <a:gd name="connsiteX0" fmla="*/ 0 w 409699"/>
                <a:gd name="connsiteY0" fmla="*/ 0 h 124690"/>
                <a:gd name="connsiteX1" fmla="*/ 17813 w 409699"/>
                <a:gd name="connsiteY1" fmla="*/ 83127 h 124690"/>
                <a:gd name="connsiteX2" fmla="*/ 83127 w 409699"/>
                <a:gd name="connsiteY2" fmla="*/ 89064 h 124690"/>
                <a:gd name="connsiteX3" fmla="*/ 148442 w 409699"/>
                <a:gd name="connsiteY3" fmla="*/ 23750 h 124690"/>
                <a:gd name="connsiteX4" fmla="*/ 190005 w 409699"/>
                <a:gd name="connsiteY4" fmla="*/ 0 h 124690"/>
                <a:gd name="connsiteX5" fmla="*/ 249382 w 409699"/>
                <a:gd name="connsiteY5" fmla="*/ 35625 h 124690"/>
                <a:gd name="connsiteX6" fmla="*/ 285008 w 409699"/>
                <a:gd name="connsiteY6" fmla="*/ 77189 h 124690"/>
                <a:gd name="connsiteX7" fmla="*/ 350322 w 409699"/>
                <a:gd name="connsiteY7" fmla="*/ 124690 h 124690"/>
                <a:gd name="connsiteX8" fmla="*/ 391886 w 409699"/>
                <a:gd name="connsiteY8" fmla="*/ 95002 h 124690"/>
                <a:gd name="connsiteX9" fmla="*/ 409699 w 409699"/>
                <a:gd name="connsiteY9" fmla="*/ 95002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99" h="124690">
                  <a:moveTo>
                    <a:pt x="0" y="0"/>
                  </a:moveTo>
                  <a:lnTo>
                    <a:pt x="17813" y="83127"/>
                  </a:lnTo>
                  <a:lnTo>
                    <a:pt x="83127" y="89064"/>
                  </a:lnTo>
                  <a:lnTo>
                    <a:pt x="148442" y="23750"/>
                  </a:lnTo>
                  <a:lnTo>
                    <a:pt x="190005" y="0"/>
                  </a:lnTo>
                  <a:lnTo>
                    <a:pt x="249382" y="35625"/>
                  </a:lnTo>
                  <a:lnTo>
                    <a:pt x="285008" y="77189"/>
                  </a:lnTo>
                  <a:lnTo>
                    <a:pt x="350322" y="124690"/>
                  </a:lnTo>
                  <a:lnTo>
                    <a:pt x="391886" y="95002"/>
                  </a:lnTo>
                  <a:lnTo>
                    <a:pt x="409699" y="95002"/>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0" name="Freeform 89"/>
            <p:cNvSpPr/>
            <p:nvPr/>
          </p:nvSpPr>
          <p:spPr>
            <a:xfrm>
              <a:off x="3936670" y="3099460"/>
              <a:ext cx="385948" cy="118753"/>
            </a:xfrm>
            <a:custGeom>
              <a:avLst/>
              <a:gdLst>
                <a:gd name="connsiteX0" fmla="*/ 0 w 385948"/>
                <a:gd name="connsiteY0" fmla="*/ 0 h 118753"/>
                <a:gd name="connsiteX1" fmla="*/ 47501 w 385948"/>
                <a:gd name="connsiteY1" fmla="*/ 89065 h 118753"/>
                <a:gd name="connsiteX2" fmla="*/ 100940 w 385948"/>
                <a:gd name="connsiteY2" fmla="*/ 118753 h 118753"/>
                <a:gd name="connsiteX3" fmla="*/ 166255 w 385948"/>
                <a:gd name="connsiteY3" fmla="*/ 83127 h 118753"/>
                <a:gd name="connsiteX4" fmla="*/ 201881 w 385948"/>
                <a:gd name="connsiteY4" fmla="*/ 35626 h 118753"/>
                <a:gd name="connsiteX5" fmla="*/ 237507 w 385948"/>
                <a:gd name="connsiteY5" fmla="*/ 41563 h 118753"/>
                <a:gd name="connsiteX6" fmla="*/ 290946 w 385948"/>
                <a:gd name="connsiteY6" fmla="*/ 71252 h 118753"/>
                <a:gd name="connsiteX7" fmla="*/ 326572 w 385948"/>
                <a:gd name="connsiteY7" fmla="*/ 112815 h 118753"/>
                <a:gd name="connsiteX8" fmla="*/ 385948 w 385948"/>
                <a:gd name="connsiteY8" fmla="*/ 112815 h 11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948" h="118753">
                  <a:moveTo>
                    <a:pt x="0" y="0"/>
                  </a:moveTo>
                  <a:lnTo>
                    <a:pt x="47501" y="89065"/>
                  </a:lnTo>
                  <a:lnTo>
                    <a:pt x="100940" y="118753"/>
                  </a:lnTo>
                  <a:lnTo>
                    <a:pt x="166255" y="83127"/>
                  </a:lnTo>
                  <a:lnTo>
                    <a:pt x="201881" y="35626"/>
                  </a:lnTo>
                  <a:lnTo>
                    <a:pt x="237507" y="41563"/>
                  </a:lnTo>
                  <a:lnTo>
                    <a:pt x="290946" y="71252"/>
                  </a:lnTo>
                  <a:lnTo>
                    <a:pt x="326572" y="112815"/>
                  </a:lnTo>
                  <a:lnTo>
                    <a:pt x="385948" y="112815"/>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1" name="Freeform 90"/>
            <p:cNvSpPr/>
            <p:nvPr/>
          </p:nvSpPr>
          <p:spPr>
            <a:xfrm>
              <a:off x="3331029" y="3123210"/>
              <a:ext cx="296883" cy="118754"/>
            </a:xfrm>
            <a:custGeom>
              <a:avLst/>
              <a:gdLst>
                <a:gd name="connsiteX0" fmla="*/ 0 w 296883"/>
                <a:gd name="connsiteY0" fmla="*/ 71252 h 118754"/>
                <a:gd name="connsiteX1" fmla="*/ 95002 w 296883"/>
                <a:gd name="connsiteY1" fmla="*/ 118754 h 118754"/>
                <a:gd name="connsiteX2" fmla="*/ 184067 w 296883"/>
                <a:gd name="connsiteY2" fmla="*/ 53439 h 118754"/>
                <a:gd name="connsiteX3" fmla="*/ 219693 w 296883"/>
                <a:gd name="connsiteY3" fmla="*/ 17813 h 118754"/>
                <a:gd name="connsiteX4" fmla="*/ 296883 w 296883"/>
                <a:gd name="connsiteY4" fmla="*/ 0 h 118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83" h="118754">
                  <a:moveTo>
                    <a:pt x="0" y="71252"/>
                  </a:moveTo>
                  <a:lnTo>
                    <a:pt x="95002" y="118754"/>
                  </a:lnTo>
                  <a:lnTo>
                    <a:pt x="184067" y="53439"/>
                  </a:lnTo>
                  <a:lnTo>
                    <a:pt x="219693" y="17813"/>
                  </a:lnTo>
                  <a:lnTo>
                    <a:pt x="296883" y="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2" name="Freeform 91"/>
            <p:cNvSpPr/>
            <p:nvPr/>
          </p:nvSpPr>
          <p:spPr>
            <a:xfrm>
              <a:off x="3693226" y="3129148"/>
              <a:ext cx="195943" cy="136566"/>
            </a:xfrm>
            <a:custGeom>
              <a:avLst/>
              <a:gdLst>
                <a:gd name="connsiteX0" fmla="*/ 0 w 195943"/>
                <a:gd name="connsiteY0" fmla="*/ 0 h 136566"/>
                <a:gd name="connsiteX1" fmla="*/ 23751 w 195943"/>
                <a:gd name="connsiteY1" fmla="*/ 112816 h 136566"/>
                <a:gd name="connsiteX2" fmla="*/ 53439 w 195943"/>
                <a:gd name="connsiteY2" fmla="*/ 136566 h 136566"/>
                <a:gd name="connsiteX3" fmla="*/ 130629 w 195943"/>
                <a:gd name="connsiteY3" fmla="*/ 95003 h 136566"/>
                <a:gd name="connsiteX4" fmla="*/ 178130 w 195943"/>
                <a:gd name="connsiteY4" fmla="*/ 65314 h 136566"/>
                <a:gd name="connsiteX5" fmla="*/ 195943 w 195943"/>
                <a:gd name="connsiteY5" fmla="*/ 65314 h 1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3" h="136566">
                  <a:moveTo>
                    <a:pt x="0" y="0"/>
                  </a:moveTo>
                  <a:lnTo>
                    <a:pt x="23751" y="112816"/>
                  </a:lnTo>
                  <a:lnTo>
                    <a:pt x="53439" y="136566"/>
                  </a:lnTo>
                  <a:lnTo>
                    <a:pt x="130629" y="95003"/>
                  </a:lnTo>
                  <a:lnTo>
                    <a:pt x="178130" y="65314"/>
                  </a:lnTo>
                  <a:lnTo>
                    <a:pt x="195943" y="65314"/>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3" name="Freeform 92"/>
            <p:cNvSpPr/>
            <p:nvPr/>
          </p:nvSpPr>
          <p:spPr>
            <a:xfrm>
              <a:off x="4215740" y="3307278"/>
              <a:ext cx="47502" cy="23751"/>
            </a:xfrm>
            <a:custGeom>
              <a:avLst/>
              <a:gdLst>
                <a:gd name="connsiteX0" fmla="*/ 0 w 47502"/>
                <a:gd name="connsiteY0" fmla="*/ 0 h 23751"/>
                <a:gd name="connsiteX1" fmla="*/ 0 w 47502"/>
                <a:gd name="connsiteY1" fmla="*/ 0 h 23751"/>
                <a:gd name="connsiteX2" fmla="*/ 47502 w 47502"/>
                <a:gd name="connsiteY2" fmla="*/ 23751 h 23751"/>
              </a:gdLst>
              <a:ahLst/>
              <a:cxnLst>
                <a:cxn ang="0">
                  <a:pos x="connsiteX0" y="connsiteY0"/>
                </a:cxn>
                <a:cxn ang="0">
                  <a:pos x="connsiteX1" y="connsiteY1"/>
                </a:cxn>
                <a:cxn ang="0">
                  <a:pos x="connsiteX2" y="connsiteY2"/>
                </a:cxn>
              </a:cxnLst>
              <a:rect l="l" t="t" r="r" b="b"/>
              <a:pathLst>
                <a:path w="47502" h="23751">
                  <a:moveTo>
                    <a:pt x="0" y="0"/>
                  </a:moveTo>
                  <a:lnTo>
                    <a:pt x="0" y="0"/>
                  </a:lnTo>
                  <a:lnTo>
                    <a:pt x="47502" y="23751"/>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4" name="Freeform 93"/>
            <p:cNvSpPr/>
            <p:nvPr/>
          </p:nvSpPr>
          <p:spPr>
            <a:xfrm>
              <a:off x="3307278" y="3331029"/>
              <a:ext cx="837210" cy="136566"/>
            </a:xfrm>
            <a:custGeom>
              <a:avLst/>
              <a:gdLst>
                <a:gd name="connsiteX0" fmla="*/ 0 w 837210"/>
                <a:gd name="connsiteY0" fmla="*/ 17813 h 136566"/>
                <a:gd name="connsiteX1" fmla="*/ 41564 w 837210"/>
                <a:gd name="connsiteY1" fmla="*/ 83127 h 136566"/>
                <a:gd name="connsiteX2" fmla="*/ 65314 w 837210"/>
                <a:gd name="connsiteY2" fmla="*/ 83127 h 136566"/>
                <a:gd name="connsiteX3" fmla="*/ 148441 w 837210"/>
                <a:gd name="connsiteY3" fmla="*/ 41563 h 136566"/>
                <a:gd name="connsiteX4" fmla="*/ 201880 w 837210"/>
                <a:gd name="connsiteY4" fmla="*/ 0 h 136566"/>
                <a:gd name="connsiteX5" fmla="*/ 201880 w 837210"/>
                <a:gd name="connsiteY5" fmla="*/ 0 h 136566"/>
                <a:gd name="connsiteX6" fmla="*/ 296883 w 837210"/>
                <a:gd name="connsiteY6" fmla="*/ 65314 h 136566"/>
                <a:gd name="connsiteX7" fmla="*/ 338447 w 837210"/>
                <a:gd name="connsiteY7" fmla="*/ 130628 h 136566"/>
                <a:gd name="connsiteX8" fmla="*/ 403761 w 837210"/>
                <a:gd name="connsiteY8" fmla="*/ 136566 h 136566"/>
                <a:gd name="connsiteX9" fmla="*/ 475013 w 837210"/>
                <a:gd name="connsiteY9" fmla="*/ 95002 h 136566"/>
                <a:gd name="connsiteX10" fmla="*/ 522514 w 837210"/>
                <a:gd name="connsiteY10" fmla="*/ 47501 h 136566"/>
                <a:gd name="connsiteX11" fmla="*/ 587828 w 837210"/>
                <a:gd name="connsiteY11" fmla="*/ 35626 h 136566"/>
                <a:gd name="connsiteX12" fmla="*/ 635330 w 837210"/>
                <a:gd name="connsiteY12" fmla="*/ 65314 h 136566"/>
                <a:gd name="connsiteX13" fmla="*/ 665018 w 837210"/>
                <a:gd name="connsiteY13" fmla="*/ 95002 h 136566"/>
                <a:gd name="connsiteX14" fmla="*/ 754083 w 837210"/>
                <a:gd name="connsiteY14" fmla="*/ 71252 h 136566"/>
                <a:gd name="connsiteX15" fmla="*/ 777834 w 837210"/>
                <a:gd name="connsiteY15" fmla="*/ 53439 h 136566"/>
                <a:gd name="connsiteX16" fmla="*/ 837210 w 837210"/>
                <a:gd name="connsiteY16" fmla="*/ 47501 h 1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7210" h="136566">
                  <a:moveTo>
                    <a:pt x="0" y="17813"/>
                  </a:moveTo>
                  <a:lnTo>
                    <a:pt x="41564" y="83127"/>
                  </a:lnTo>
                  <a:lnTo>
                    <a:pt x="65314" y="83127"/>
                  </a:lnTo>
                  <a:lnTo>
                    <a:pt x="148441" y="41563"/>
                  </a:lnTo>
                  <a:lnTo>
                    <a:pt x="201880" y="0"/>
                  </a:lnTo>
                  <a:lnTo>
                    <a:pt x="201880" y="0"/>
                  </a:lnTo>
                  <a:lnTo>
                    <a:pt x="296883" y="65314"/>
                  </a:lnTo>
                  <a:lnTo>
                    <a:pt x="338447" y="130628"/>
                  </a:lnTo>
                  <a:lnTo>
                    <a:pt x="403761" y="136566"/>
                  </a:lnTo>
                  <a:lnTo>
                    <a:pt x="475013" y="95002"/>
                  </a:lnTo>
                  <a:lnTo>
                    <a:pt x="522514" y="47501"/>
                  </a:lnTo>
                  <a:lnTo>
                    <a:pt x="587828" y="35626"/>
                  </a:lnTo>
                  <a:lnTo>
                    <a:pt x="635330" y="65314"/>
                  </a:lnTo>
                  <a:lnTo>
                    <a:pt x="665018" y="95002"/>
                  </a:lnTo>
                  <a:lnTo>
                    <a:pt x="754083" y="71252"/>
                  </a:lnTo>
                  <a:lnTo>
                    <a:pt x="777834" y="53439"/>
                  </a:lnTo>
                  <a:lnTo>
                    <a:pt x="837210" y="47501"/>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5" name="Freeform 94"/>
            <p:cNvSpPr/>
            <p:nvPr/>
          </p:nvSpPr>
          <p:spPr>
            <a:xfrm>
              <a:off x="3247901" y="3556660"/>
              <a:ext cx="813460" cy="130628"/>
            </a:xfrm>
            <a:custGeom>
              <a:avLst/>
              <a:gdLst>
                <a:gd name="connsiteX0" fmla="*/ 0 w 813460"/>
                <a:gd name="connsiteY0" fmla="*/ 17813 h 130628"/>
                <a:gd name="connsiteX1" fmla="*/ 35626 w 813460"/>
                <a:gd name="connsiteY1" fmla="*/ 65314 h 130628"/>
                <a:gd name="connsiteX2" fmla="*/ 154380 w 813460"/>
                <a:gd name="connsiteY2" fmla="*/ 0 h 130628"/>
                <a:gd name="connsiteX3" fmla="*/ 190005 w 813460"/>
                <a:gd name="connsiteY3" fmla="*/ 5937 h 130628"/>
                <a:gd name="connsiteX4" fmla="*/ 296883 w 813460"/>
                <a:gd name="connsiteY4" fmla="*/ 130628 h 130628"/>
                <a:gd name="connsiteX5" fmla="*/ 350322 w 813460"/>
                <a:gd name="connsiteY5" fmla="*/ 118753 h 130628"/>
                <a:gd name="connsiteX6" fmla="*/ 463138 w 813460"/>
                <a:gd name="connsiteY6" fmla="*/ 29688 h 130628"/>
                <a:gd name="connsiteX7" fmla="*/ 546265 w 813460"/>
                <a:gd name="connsiteY7" fmla="*/ 29688 h 130628"/>
                <a:gd name="connsiteX8" fmla="*/ 587829 w 813460"/>
                <a:gd name="connsiteY8" fmla="*/ 59376 h 130628"/>
                <a:gd name="connsiteX9" fmla="*/ 670956 w 813460"/>
                <a:gd name="connsiteY9" fmla="*/ 77189 h 130628"/>
                <a:gd name="connsiteX10" fmla="*/ 771896 w 813460"/>
                <a:gd name="connsiteY10" fmla="*/ 53439 h 130628"/>
                <a:gd name="connsiteX11" fmla="*/ 813460 w 813460"/>
                <a:gd name="connsiteY11" fmla="*/ 35626 h 13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460" h="130628">
                  <a:moveTo>
                    <a:pt x="0" y="17813"/>
                  </a:moveTo>
                  <a:lnTo>
                    <a:pt x="35626" y="65314"/>
                  </a:lnTo>
                  <a:lnTo>
                    <a:pt x="154380" y="0"/>
                  </a:lnTo>
                  <a:lnTo>
                    <a:pt x="190005" y="5937"/>
                  </a:lnTo>
                  <a:lnTo>
                    <a:pt x="296883" y="130628"/>
                  </a:lnTo>
                  <a:lnTo>
                    <a:pt x="350322" y="118753"/>
                  </a:lnTo>
                  <a:lnTo>
                    <a:pt x="463138" y="29688"/>
                  </a:lnTo>
                  <a:lnTo>
                    <a:pt x="546265" y="29688"/>
                  </a:lnTo>
                  <a:lnTo>
                    <a:pt x="587829" y="59376"/>
                  </a:lnTo>
                  <a:lnTo>
                    <a:pt x="670956" y="77189"/>
                  </a:lnTo>
                  <a:lnTo>
                    <a:pt x="771896" y="53439"/>
                  </a:lnTo>
                  <a:lnTo>
                    <a:pt x="813460" y="35626"/>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6" name="Freeform 95"/>
            <p:cNvSpPr/>
            <p:nvPr/>
          </p:nvSpPr>
          <p:spPr>
            <a:xfrm>
              <a:off x="3200400" y="3728852"/>
              <a:ext cx="201881" cy="89065"/>
            </a:xfrm>
            <a:custGeom>
              <a:avLst/>
              <a:gdLst>
                <a:gd name="connsiteX0" fmla="*/ 0 w 201881"/>
                <a:gd name="connsiteY0" fmla="*/ 35626 h 89065"/>
                <a:gd name="connsiteX1" fmla="*/ 41564 w 201881"/>
                <a:gd name="connsiteY1" fmla="*/ 89065 h 89065"/>
                <a:gd name="connsiteX2" fmla="*/ 106878 w 201881"/>
                <a:gd name="connsiteY2" fmla="*/ 71252 h 89065"/>
                <a:gd name="connsiteX3" fmla="*/ 160317 w 201881"/>
                <a:gd name="connsiteY3" fmla="*/ 11875 h 89065"/>
                <a:gd name="connsiteX4" fmla="*/ 201881 w 201881"/>
                <a:gd name="connsiteY4" fmla="*/ 0 h 8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1" h="89065">
                  <a:moveTo>
                    <a:pt x="0" y="35626"/>
                  </a:moveTo>
                  <a:lnTo>
                    <a:pt x="41564" y="89065"/>
                  </a:lnTo>
                  <a:lnTo>
                    <a:pt x="106878" y="71252"/>
                  </a:lnTo>
                  <a:lnTo>
                    <a:pt x="160317" y="11875"/>
                  </a:lnTo>
                  <a:lnTo>
                    <a:pt x="201881" y="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7" name="Freeform 96"/>
            <p:cNvSpPr/>
            <p:nvPr/>
          </p:nvSpPr>
          <p:spPr>
            <a:xfrm>
              <a:off x="3788229" y="3746665"/>
              <a:ext cx="190005" cy="71252"/>
            </a:xfrm>
            <a:custGeom>
              <a:avLst/>
              <a:gdLst>
                <a:gd name="connsiteX0" fmla="*/ 0 w 190005"/>
                <a:gd name="connsiteY0" fmla="*/ 0 h 71252"/>
                <a:gd name="connsiteX1" fmla="*/ 47501 w 190005"/>
                <a:gd name="connsiteY1" fmla="*/ 71252 h 71252"/>
                <a:gd name="connsiteX2" fmla="*/ 112815 w 190005"/>
                <a:gd name="connsiteY2" fmla="*/ 41564 h 71252"/>
                <a:gd name="connsiteX3" fmla="*/ 190005 w 190005"/>
                <a:gd name="connsiteY3" fmla="*/ 29688 h 71252"/>
              </a:gdLst>
              <a:ahLst/>
              <a:cxnLst>
                <a:cxn ang="0">
                  <a:pos x="connsiteX0" y="connsiteY0"/>
                </a:cxn>
                <a:cxn ang="0">
                  <a:pos x="connsiteX1" y="connsiteY1"/>
                </a:cxn>
                <a:cxn ang="0">
                  <a:pos x="connsiteX2" y="connsiteY2"/>
                </a:cxn>
                <a:cxn ang="0">
                  <a:pos x="connsiteX3" y="connsiteY3"/>
                </a:cxn>
              </a:cxnLst>
              <a:rect l="l" t="t" r="r" b="b"/>
              <a:pathLst>
                <a:path w="190005" h="71252">
                  <a:moveTo>
                    <a:pt x="0" y="0"/>
                  </a:moveTo>
                  <a:lnTo>
                    <a:pt x="47501" y="71252"/>
                  </a:lnTo>
                  <a:lnTo>
                    <a:pt x="112815" y="41564"/>
                  </a:lnTo>
                  <a:lnTo>
                    <a:pt x="190005" y="29688"/>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8" name="Freeform 97"/>
            <p:cNvSpPr/>
            <p:nvPr/>
          </p:nvSpPr>
          <p:spPr>
            <a:xfrm>
              <a:off x="3277590" y="3889169"/>
              <a:ext cx="279070" cy="142504"/>
            </a:xfrm>
            <a:custGeom>
              <a:avLst/>
              <a:gdLst>
                <a:gd name="connsiteX0" fmla="*/ 0 w 279070"/>
                <a:gd name="connsiteY0" fmla="*/ 142504 h 142504"/>
                <a:gd name="connsiteX1" fmla="*/ 53439 w 279070"/>
                <a:gd name="connsiteY1" fmla="*/ 83127 h 142504"/>
                <a:gd name="connsiteX2" fmla="*/ 89065 w 279070"/>
                <a:gd name="connsiteY2" fmla="*/ 53439 h 142504"/>
                <a:gd name="connsiteX3" fmla="*/ 124691 w 279070"/>
                <a:gd name="connsiteY3" fmla="*/ 53439 h 142504"/>
                <a:gd name="connsiteX4" fmla="*/ 178129 w 279070"/>
                <a:gd name="connsiteY4" fmla="*/ 71252 h 142504"/>
                <a:gd name="connsiteX5" fmla="*/ 219693 w 279070"/>
                <a:gd name="connsiteY5" fmla="*/ 47501 h 142504"/>
                <a:gd name="connsiteX6" fmla="*/ 279070 w 279070"/>
                <a:gd name="connsiteY6" fmla="*/ 0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70" h="142504">
                  <a:moveTo>
                    <a:pt x="0" y="142504"/>
                  </a:moveTo>
                  <a:lnTo>
                    <a:pt x="53439" y="83127"/>
                  </a:lnTo>
                  <a:lnTo>
                    <a:pt x="89065" y="53439"/>
                  </a:lnTo>
                  <a:lnTo>
                    <a:pt x="124691" y="53439"/>
                  </a:lnTo>
                  <a:lnTo>
                    <a:pt x="178129" y="71252"/>
                  </a:lnTo>
                  <a:lnTo>
                    <a:pt x="219693" y="47501"/>
                  </a:lnTo>
                  <a:lnTo>
                    <a:pt x="279070" y="0"/>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99" name="Freeform 98"/>
            <p:cNvSpPr/>
            <p:nvPr/>
          </p:nvSpPr>
          <p:spPr>
            <a:xfrm>
              <a:off x="3675413" y="3966358"/>
              <a:ext cx="237506" cy="83128"/>
            </a:xfrm>
            <a:custGeom>
              <a:avLst/>
              <a:gdLst>
                <a:gd name="connsiteX0" fmla="*/ 0 w 237506"/>
                <a:gd name="connsiteY0" fmla="*/ 0 h 83128"/>
                <a:gd name="connsiteX1" fmla="*/ 23751 w 237506"/>
                <a:gd name="connsiteY1" fmla="*/ 53439 h 83128"/>
                <a:gd name="connsiteX2" fmla="*/ 59377 w 237506"/>
                <a:gd name="connsiteY2" fmla="*/ 83128 h 83128"/>
                <a:gd name="connsiteX3" fmla="*/ 106878 w 237506"/>
                <a:gd name="connsiteY3" fmla="*/ 59377 h 83128"/>
                <a:gd name="connsiteX4" fmla="*/ 148442 w 237506"/>
                <a:gd name="connsiteY4" fmla="*/ 17813 h 83128"/>
                <a:gd name="connsiteX5" fmla="*/ 190005 w 237506"/>
                <a:gd name="connsiteY5" fmla="*/ 17813 h 83128"/>
                <a:gd name="connsiteX6" fmla="*/ 237506 w 237506"/>
                <a:gd name="connsiteY6" fmla="*/ 29689 h 8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506" h="83128">
                  <a:moveTo>
                    <a:pt x="0" y="0"/>
                  </a:moveTo>
                  <a:lnTo>
                    <a:pt x="23751" y="53439"/>
                  </a:lnTo>
                  <a:lnTo>
                    <a:pt x="59377" y="83128"/>
                  </a:lnTo>
                  <a:lnTo>
                    <a:pt x="106878" y="59377"/>
                  </a:lnTo>
                  <a:lnTo>
                    <a:pt x="148442" y="17813"/>
                  </a:lnTo>
                  <a:lnTo>
                    <a:pt x="190005" y="17813"/>
                  </a:lnTo>
                  <a:lnTo>
                    <a:pt x="237506" y="29689"/>
                  </a:lnTo>
                </a:path>
              </a:pathLst>
            </a:custGeom>
            <a:ln w="190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0" name="Freeform 99"/>
            <p:cNvSpPr/>
            <p:nvPr/>
          </p:nvSpPr>
          <p:spPr>
            <a:xfrm>
              <a:off x="4102100" y="2986645"/>
              <a:ext cx="113640" cy="588406"/>
            </a:xfrm>
            <a:custGeom>
              <a:avLst/>
              <a:gdLst>
                <a:gd name="connsiteX0" fmla="*/ 118753 w 118753"/>
                <a:gd name="connsiteY0" fmla="*/ 0 h 617517"/>
                <a:gd name="connsiteX1" fmla="*/ 59377 w 118753"/>
                <a:gd name="connsiteY1" fmla="*/ 344385 h 617517"/>
                <a:gd name="connsiteX2" fmla="*/ 0 w 118753"/>
                <a:gd name="connsiteY2" fmla="*/ 617517 h 617517"/>
              </a:gdLst>
              <a:ahLst/>
              <a:cxnLst>
                <a:cxn ang="0">
                  <a:pos x="connsiteX0" y="connsiteY0"/>
                </a:cxn>
                <a:cxn ang="0">
                  <a:pos x="connsiteX1" y="connsiteY1"/>
                </a:cxn>
                <a:cxn ang="0">
                  <a:pos x="connsiteX2" y="connsiteY2"/>
                </a:cxn>
              </a:cxnLst>
              <a:rect l="l" t="t" r="r" b="b"/>
              <a:pathLst>
                <a:path w="118753" h="617517">
                  <a:moveTo>
                    <a:pt x="118753" y="0"/>
                  </a:moveTo>
                  <a:lnTo>
                    <a:pt x="59377" y="344385"/>
                  </a:lnTo>
                  <a:lnTo>
                    <a:pt x="0" y="617517"/>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sp>
        <p:nvSpPr>
          <p:cNvPr id="101" name="Freeform 100"/>
          <p:cNvSpPr/>
          <p:nvPr/>
        </p:nvSpPr>
        <p:spPr>
          <a:xfrm>
            <a:off x="3640655" y="2451317"/>
            <a:ext cx="439387" cy="2529444"/>
          </a:xfrm>
          <a:custGeom>
            <a:avLst/>
            <a:gdLst>
              <a:gd name="connsiteX0" fmla="*/ 439387 w 439387"/>
              <a:gd name="connsiteY0" fmla="*/ 0 h 2529444"/>
              <a:gd name="connsiteX1" fmla="*/ 362197 w 439387"/>
              <a:gd name="connsiteY1" fmla="*/ 380011 h 2529444"/>
              <a:gd name="connsiteX2" fmla="*/ 255319 w 439387"/>
              <a:gd name="connsiteY2" fmla="*/ 700644 h 2529444"/>
              <a:gd name="connsiteX3" fmla="*/ 190005 w 439387"/>
              <a:gd name="connsiteY3" fmla="*/ 973777 h 2529444"/>
              <a:gd name="connsiteX4" fmla="*/ 166254 w 439387"/>
              <a:gd name="connsiteY4" fmla="*/ 1306286 h 2529444"/>
              <a:gd name="connsiteX5" fmla="*/ 178130 w 439387"/>
              <a:gd name="connsiteY5" fmla="*/ 1632857 h 2529444"/>
              <a:gd name="connsiteX6" fmla="*/ 178130 w 439387"/>
              <a:gd name="connsiteY6" fmla="*/ 1894115 h 2529444"/>
              <a:gd name="connsiteX7" fmla="*/ 142504 w 439387"/>
              <a:gd name="connsiteY7" fmla="*/ 2084120 h 2529444"/>
              <a:gd name="connsiteX8" fmla="*/ 0 w 439387"/>
              <a:gd name="connsiteY8" fmla="*/ 2529444 h 25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87" h="2529444">
                <a:moveTo>
                  <a:pt x="439387" y="0"/>
                </a:moveTo>
                <a:lnTo>
                  <a:pt x="362197" y="380011"/>
                </a:lnTo>
                <a:lnTo>
                  <a:pt x="255319" y="700644"/>
                </a:lnTo>
                <a:lnTo>
                  <a:pt x="190005" y="973777"/>
                </a:lnTo>
                <a:lnTo>
                  <a:pt x="166254" y="1306286"/>
                </a:lnTo>
                <a:lnTo>
                  <a:pt x="178130" y="1632857"/>
                </a:lnTo>
                <a:lnTo>
                  <a:pt x="178130" y="1894115"/>
                </a:lnTo>
                <a:lnTo>
                  <a:pt x="142504" y="2084120"/>
                </a:lnTo>
                <a:lnTo>
                  <a:pt x="0" y="2529444"/>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2" name="Freeform 101"/>
          <p:cNvSpPr/>
          <p:nvPr/>
        </p:nvSpPr>
        <p:spPr>
          <a:xfrm>
            <a:off x="5302623" y="4865142"/>
            <a:ext cx="76200" cy="698500"/>
          </a:xfrm>
          <a:custGeom>
            <a:avLst/>
            <a:gdLst>
              <a:gd name="connsiteX0" fmla="*/ 0 w 76200"/>
              <a:gd name="connsiteY0" fmla="*/ 0 h 698500"/>
              <a:gd name="connsiteX1" fmla="*/ 44450 w 76200"/>
              <a:gd name="connsiteY1" fmla="*/ 234950 h 698500"/>
              <a:gd name="connsiteX2" fmla="*/ 76200 w 76200"/>
              <a:gd name="connsiteY2" fmla="*/ 374650 h 698500"/>
              <a:gd name="connsiteX3" fmla="*/ 76200 w 76200"/>
              <a:gd name="connsiteY3" fmla="*/ 698500 h 698500"/>
            </a:gdLst>
            <a:ahLst/>
            <a:cxnLst>
              <a:cxn ang="0">
                <a:pos x="connsiteX0" y="connsiteY0"/>
              </a:cxn>
              <a:cxn ang="0">
                <a:pos x="connsiteX1" y="connsiteY1"/>
              </a:cxn>
              <a:cxn ang="0">
                <a:pos x="connsiteX2" y="connsiteY2"/>
              </a:cxn>
              <a:cxn ang="0">
                <a:pos x="connsiteX3" y="connsiteY3"/>
              </a:cxn>
            </a:cxnLst>
            <a:rect l="l" t="t" r="r" b="b"/>
            <a:pathLst>
              <a:path w="76200" h="698500">
                <a:moveTo>
                  <a:pt x="0" y="0"/>
                </a:moveTo>
                <a:lnTo>
                  <a:pt x="44450" y="234950"/>
                </a:lnTo>
                <a:lnTo>
                  <a:pt x="76200" y="374650"/>
                </a:lnTo>
                <a:lnTo>
                  <a:pt x="76200" y="6985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3" name="Freeform 102"/>
          <p:cNvSpPr/>
          <p:nvPr/>
        </p:nvSpPr>
        <p:spPr>
          <a:xfrm>
            <a:off x="5483419" y="4626687"/>
            <a:ext cx="60503" cy="721055"/>
          </a:xfrm>
          <a:custGeom>
            <a:avLst/>
            <a:gdLst>
              <a:gd name="connsiteX0" fmla="*/ 0 w 69850"/>
              <a:gd name="connsiteY0" fmla="*/ 0 h 685800"/>
              <a:gd name="connsiteX1" fmla="*/ 57150 w 69850"/>
              <a:gd name="connsiteY1" fmla="*/ 152400 h 685800"/>
              <a:gd name="connsiteX2" fmla="*/ 69850 w 69850"/>
              <a:gd name="connsiteY2" fmla="*/ 685800 h 685800"/>
            </a:gdLst>
            <a:ahLst/>
            <a:cxnLst>
              <a:cxn ang="0">
                <a:pos x="connsiteX0" y="connsiteY0"/>
              </a:cxn>
              <a:cxn ang="0">
                <a:pos x="connsiteX1" y="connsiteY1"/>
              </a:cxn>
              <a:cxn ang="0">
                <a:pos x="connsiteX2" y="connsiteY2"/>
              </a:cxn>
            </a:cxnLst>
            <a:rect l="l" t="t" r="r" b="b"/>
            <a:pathLst>
              <a:path w="69850" h="685800">
                <a:moveTo>
                  <a:pt x="0" y="0"/>
                </a:moveTo>
                <a:lnTo>
                  <a:pt x="57150" y="152400"/>
                </a:lnTo>
                <a:lnTo>
                  <a:pt x="69850" y="6858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4" name="Freeform 103"/>
          <p:cNvSpPr/>
          <p:nvPr/>
        </p:nvSpPr>
        <p:spPr>
          <a:xfrm>
            <a:off x="5769836" y="4509465"/>
            <a:ext cx="72524" cy="752766"/>
          </a:xfrm>
          <a:custGeom>
            <a:avLst/>
            <a:gdLst>
              <a:gd name="connsiteX0" fmla="*/ 19050 w 57150"/>
              <a:gd name="connsiteY0" fmla="*/ 0 h 723900"/>
              <a:gd name="connsiteX1" fmla="*/ 57150 w 57150"/>
              <a:gd name="connsiteY1" fmla="*/ 247650 h 723900"/>
              <a:gd name="connsiteX2" fmla="*/ 0 w 57150"/>
              <a:gd name="connsiteY2" fmla="*/ 723900 h 723900"/>
            </a:gdLst>
            <a:ahLst/>
            <a:cxnLst>
              <a:cxn ang="0">
                <a:pos x="connsiteX0" y="connsiteY0"/>
              </a:cxn>
              <a:cxn ang="0">
                <a:pos x="connsiteX1" y="connsiteY1"/>
              </a:cxn>
              <a:cxn ang="0">
                <a:pos x="connsiteX2" y="connsiteY2"/>
              </a:cxn>
            </a:cxnLst>
            <a:rect l="l" t="t" r="r" b="b"/>
            <a:pathLst>
              <a:path w="57150" h="723900">
                <a:moveTo>
                  <a:pt x="19050" y="0"/>
                </a:moveTo>
                <a:lnTo>
                  <a:pt x="57150" y="247650"/>
                </a:lnTo>
                <a:lnTo>
                  <a:pt x="0" y="7239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5" name="Freeform 104"/>
          <p:cNvSpPr/>
          <p:nvPr/>
        </p:nvSpPr>
        <p:spPr>
          <a:xfrm>
            <a:off x="7277473" y="3417342"/>
            <a:ext cx="6350" cy="406400"/>
          </a:xfrm>
          <a:custGeom>
            <a:avLst/>
            <a:gdLst>
              <a:gd name="connsiteX0" fmla="*/ 0 w 6350"/>
              <a:gd name="connsiteY0" fmla="*/ 0 h 406400"/>
              <a:gd name="connsiteX1" fmla="*/ 6350 w 6350"/>
              <a:gd name="connsiteY1" fmla="*/ 406400 h 406400"/>
            </a:gdLst>
            <a:ahLst/>
            <a:cxnLst>
              <a:cxn ang="0">
                <a:pos x="connsiteX0" y="connsiteY0"/>
              </a:cxn>
              <a:cxn ang="0">
                <a:pos x="connsiteX1" y="connsiteY1"/>
              </a:cxn>
            </a:cxnLst>
            <a:rect l="l" t="t" r="r" b="b"/>
            <a:pathLst>
              <a:path w="6350" h="406400">
                <a:moveTo>
                  <a:pt x="0" y="0"/>
                </a:moveTo>
                <a:lnTo>
                  <a:pt x="6350" y="4064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6" name="Freeform 105"/>
          <p:cNvSpPr/>
          <p:nvPr/>
        </p:nvSpPr>
        <p:spPr>
          <a:xfrm>
            <a:off x="7512423" y="3918992"/>
            <a:ext cx="6350" cy="374650"/>
          </a:xfrm>
          <a:custGeom>
            <a:avLst/>
            <a:gdLst>
              <a:gd name="connsiteX0" fmla="*/ 6350 w 6350"/>
              <a:gd name="connsiteY0" fmla="*/ 0 h 374650"/>
              <a:gd name="connsiteX1" fmla="*/ 0 w 6350"/>
              <a:gd name="connsiteY1" fmla="*/ 374650 h 374650"/>
            </a:gdLst>
            <a:ahLst/>
            <a:cxnLst>
              <a:cxn ang="0">
                <a:pos x="connsiteX0" y="connsiteY0"/>
              </a:cxn>
              <a:cxn ang="0">
                <a:pos x="connsiteX1" y="connsiteY1"/>
              </a:cxn>
            </a:cxnLst>
            <a:rect l="l" t="t" r="r" b="b"/>
            <a:pathLst>
              <a:path w="6350" h="374650">
                <a:moveTo>
                  <a:pt x="6350" y="0"/>
                </a:moveTo>
                <a:lnTo>
                  <a:pt x="0" y="37465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7" name="Freeform 106"/>
          <p:cNvSpPr/>
          <p:nvPr/>
        </p:nvSpPr>
        <p:spPr>
          <a:xfrm>
            <a:off x="7626723" y="4458742"/>
            <a:ext cx="31750" cy="381000"/>
          </a:xfrm>
          <a:custGeom>
            <a:avLst/>
            <a:gdLst>
              <a:gd name="connsiteX0" fmla="*/ 0 w 31750"/>
              <a:gd name="connsiteY0" fmla="*/ 0 h 381000"/>
              <a:gd name="connsiteX1" fmla="*/ 31750 w 31750"/>
              <a:gd name="connsiteY1" fmla="*/ 381000 h 381000"/>
            </a:gdLst>
            <a:ahLst/>
            <a:cxnLst>
              <a:cxn ang="0">
                <a:pos x="connsiteX0" y="connsiteY0"/>
              </a:cxn>
              <a:cxn ang="0">
                <a:pos x="connsiteX1" y="connsiteY1"/>
              </a:cxn>
            </a:cxnLst>
            <a:rect l="l" t="t" r="r" b="b"/>
            <a:pathLst>
              <a:path w="31750" h="381000">
                <a:moveTo>
                  <a:pt x="0" y="0"/>
                </a:moveTo>
                <a:lnTo>
                  <a:pt x="31750" y="3810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08" name="Freeform 107"/>
          <p:cNvSpPr/>
          <p:nvPr/>
        </p:nvSpPr>
        <p:spPr>
          <a:xfrm>
            <a:off x="7721973" y="4922292"/>
            <a:ext cx="12700" cy="374650"/>
          </a:xfrm>
          <a:custGeom>
            <a:avLst/>
            <a:gdLst>
              <a:gd name="connsiteX0" fmla="*/ 12700 w 12700"/>
              <a:gd name="connsiteY0" fmla="*/ 0 h 374650"/>
              <a:gd name="connsiteX1" fmla="*/ 0 w 12700"/>
              <a:gd name="connsiteY1" fmla="*/ 374650 h 374650"/>
            </a:gdLst>
            <a:ahLst/>
            <a:cxnLst>
              <a:cxn ang="0">
                <a:pos x="connsiteX0" y="connsiteY0"/>
              </a:cxn>
              <a:cxn ang="0">
                <a:pos x="connsiteX1" y="connsiteY1"/>
              </a:cxn>
            </a:cxnLst>
            <a:rect l="l" t="t" r="r" b="b"/>
            <a:pathLst>
              <a:path w="12700" h="374650">
                <a:moveTo>
                  <a:pt x="12700" y="0"/>
                </a:moveTo>
                <a:lnTo>
                  <a:pt x="0" y="37465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nvGrpSpPr>
          <p:cNvPr id="109" name="Group 222"/>
          <p:cNvGrpSpPr/>
          <p:nvPr/>
        </p:nvGrpSpPr>
        <p:grpSpPr>
          <a:xfrm>
            <a:off x="2137669" y="1196752"/>
            <a:ext cx="6483830" cy="360040"/>
            <a:chOff x="1489596" y="1554138"/>
            <a:chExt cx="6483830" cy="360040"/>
          </a:xfrm>
        </p:grpSpPr>
        <p:cxnSp>
          <p:nvCxnSpPr>
            <p:cNvPr id="110" name="Straight Connector 109"/>
            <p:cNvCxnSpPr/>
            <p:nvPr/>
          </p:nvCxnSpPr>
          <p:spPr>
            <a:xfrm>
              <a:off x="2749138" y="1554138"/>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647788" y="1554138"/>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279738" y="1554138"/>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38588" y="1554138"/>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489596" y="1580270"/>
              <a:ext cx="1282204" cy="307777"/>
            </a:xfrm>
            <a:prstGeom prst="rect">
              <a:avLst/>
            </a:prstGeom>
            <a:noFill/>
          </p:spPr>
          <p:txBody>
            <a:bodyPr wrap="square" rtlCol="0">
              <a:spAutoFit/>
            </a:bodyPr>
            <a:lstStyle/>
            <a:p>
              <a:pPr algn="ctr"/>
              <a:r>
                <a:rPr lang="en-US" sz="1400" b="1" i="1" dirty="0" smtClean="0">
                  <a:solidFill>
                    <a:srgbClr val="C00000"/>
                  </a:solidFill>
                </a:rPr>
                <a:t>Brooks Range</a:t>
              </a:r>
              <a:endParaRPr lang="en-SG" sz="1400" b="1" i="1" dirty="0">
                <a:solidFill>
                  <a:srgbClr val="C00000"/>
                </a:solidFill>
              </a:endParaRPr>
            </a:p>
          </p:txBody>
        </p:sp>
        <p:sp>
          <p:nvSpPr>
            <p:cNvPr id="115" name="TextBox 114"/>
            <p:cNvSpPr txBox="1"/>
            <p:nvPr/>
          </p:nvSpPr>
          <p:spPr>
            <a:xfrm>
              <a:off x="3104516" y="1580270"/>
              <a:ext cx="1282204" cy="307777"/>
            </a:xfrm>
            <a:prstGeom prst="rect">
              <a:avLst/>
            </a:prstGeom>
            <a:noFill/>
          </p:spPr>
          <p:txBody>
            <a:bodyPr wrap="square" rtlCol="0">
              <a:spAutoFit/>
            </a:bodyPr>
            <a:lstStyle/>
            <a:p>
              <a:pPr algn="ctr"/>
              <a:r>
                <a:rPr lang="en-US" sz="1400" b="1" i="1" dirty="0" smtClean="0">
                  <a:solidFill>
                    <a:srgbClr val="C00000"/>
                  </a:solidFill>
                </a:rPr>
                <a:t>Foothills</a:t>
              </a:r>
              <a:endParaRPr lang="en-SG" sz="1400" b="1" i="1" dirty="0">
                <a:solidFill>
                  <a:srgbClr val="C00000"/>
                </a:solidFill>
              </a:endParaRPr>
            </a:p>
          </p:txBody>
        </p:sp>
        <p:sp>
          <p:nvSpPr>
            <p:cNvPr id="116" name="TextBox 115"/>
            <p:cNvSpPr txBox="1"/>
            <p:nvPr/>
          </p:nvSpPr>
          <p:spPr>
            <a:xfrm>
              <a:off x="4851070" y="1580270"/>
              <a:ext cx="1282204" cy="307777"/>
            </a:xfrm>
            <a:prstGeom prst="rect">
              <a:avLst/>
            </a:prstGeom>
            <a:noFill/>
          </p:spPr>
          <p:txBody>
            <a:bodyPr wrap="square" rtlCol="0">
              <a:spAutoFit/>
            </a:bodyPr>
            <a:lstStyle/>
            <a:p>
              <a:pPr algn="ctr"/>
              <a:r>
                <a:rPr lang="en-US" sz="1400" b="1" i="1" dirty="0" smtClean="0">
                  <a:solidFill>
                    <a:srgbClr val="C00000"/>
                  </a:solidFill>
                </a:rPr>
                <a:t>Coastal Plain</a:t>
              </a:r>
              <a:endParaRPr lang="en-SG" sz="1400" b="1" i="1" dirty="0">
                <a:solidFill>
                  <a:srgbClr val="C00000"/>
                </a:solidFill>
              </a:endParaRPr>
            </a:p>
          </p:txBody>
        </p:sp>
        <p:sp>
          <p:nvSpPr>
            <p:cNvPr id="117" name="TextBox 116"/>
            <p:cNvSpPr txBox="1"/>
            <p:nvPr/>
          </p:nvSpPr>
          <p:spPr>
            <a:xfrm>
              <a:off x="6393508" y="1580270"/>
              <a:ext cx="698772" cy="307777"/>
            </a:xfrm>
            <a:prstGeom prst="rect">
              <a:avLst/>
            </a:prstGeom>
            <a:noFill/>
          </p:spPr>
          <p:txBody>
            <a:bodyPr wrap="square" rtlCol="0">
              <a:spAutoFit/>
            </a:bodyPr>
            <a:lstStyle/>
            <a:p>
              <a:pPr algn="ctr"/>
              <a:r>
                <a:rPr lang="en-US" sz="1400" b="1" i="1" dirty="0" smtClean="0">
                  <a:solidFill>
                    <a:srgbClr val="C00000"/>
                  </a:solidFill>
                </a:rPr>
                <a:t>Shelf</a:t>
              </a:r>
              <a:endParaRPr lang="en-SG" sz="1400" b="1" i="1" dirty="0">
                <a:solidFill>
                  <a:srgbClr val="C00000"/>
                </a:solidFill>
              </a:endParaRPr>
            </a:p>
          </p:txBody>
        </p:sp>
        <p:sp>
          <p:nvSpPr>
            <p:cNvPr id="118" name="TextBox 117"/>
            <p:cNvSpPr txBox="1"/>
            <p:nvPr/>
          </p:nvSpPr>
          <p:spPr>
            <a:xfrm>
              <a:off x="7347939" y="1580270"/>
              <a:ext cx="625487" cy="307777"/>
            </a:xfrm>
            <a:prstGeom prst="rect">
              <a:avLst/>
            </a:prstGeom>
            <a:noFill/>
          </p:spPr>
          <p:txBody>
            <a:bodyPr wrap="square" rtlCol="0">
              <a:spAutoFit/>
            </a:bodyPr>
            <a:lstStyle/>
            <a:p>
              <a:pPr algn="ctr"/>
              <a:r>
                <a:rPr lang="en-US" sz="1400" b="1" i="1" dirty="0" smtClean="0">
                  <a:solidFill>
                    <a:srgbClr val="C00000"/>
                  </a:solidFill>
                </a:rPr>
                <a:t>Slope</a:t>
              </a:r>
              <a:endParaRPr lang="en-SG" sz="1400" b="1" i="1" dirty="0">
                <a:solidFill>
                  <a:srgbClr val="C00000"/>
                </a:solidFill>
              </a:endParaRPr>
            </a:p>
          </p:txBody>
        </p:sp>
      </p:grpSp>
      <p:grpSp>
        <p:nvGrpSpPr>
          <p:cNvPr id="119" name="Group 160"/>
          <p:cNvGrpSpPr/>
          <p:nvPr/>
        </p:nvGrpSpPr>
        <p:grpSpPr>
          <a:xfrm>
            <a:off x="8369283" y="2024787"/>
            <a:ext cx="288032" cy="4052783"/>
            <a:chOff x="7816622" y="2328545"/>
            <a:chExt cx="288032" cy="4052783"/>
          </a:xfrm>
        </p:grpSpPr>
        <p:sp>
          <p:nvSpPr>
            <p:cNvPr id="120" name="TextBox 119"/>
            <p:cNvSpPr txBox="1"/>
            <p:nvPr/>
          </p:nvSpPr>
          <p:spPr>
            <a:xfrm>
              <a:off x="7816622" y="2328545"/>
              <a:ext cx="288032" cy="307777"/>
            </a:xfrm>
            <a:prstGeom prst="rect">
              <a:avLst/>
            </a:prstGeom>
            <a:noFill/>
          </p:spPr>
          <p:txBody>
            <a:bodyPr wrap="square" rtlCol="0">
              <a:spAutoFit/>
            </a:bodyPr>
            <a:lstStyle/>
            <a:p>
              <a:r>
                <a:rPr lang="en-US" sz="1400" b="1" dirty="0" smtClean="0"/>
                <a:t>0</a:t>
              </a:r>
              <a:endParaRPr lang="en-SG" sz="1400" b="1" dirty="0"/>
            </a:p>
          </p:txBody>
        </p:sp>
        <p:sp>
          <p:nvSpPr>
            <p:cNvPr id="121" name="TextBox 120"/>
            <p:cNvSpPr txBox="1"/>
            <p:nvPr/>
          </p:nvSpPr>
          <p:spPr>
            <a:xfrm>
              <a:off x="7816622" y="2722245"/>
              <a:ext cx="288032" cy="307777"/>
            </a:xfrm>
            <a:prstGeom prst="rect">
              <a:avLst/>
            </a:prstGeom>
            <a:noFill/>
          </p:spPr>
          <p:txBody>
            <a:bodyPr wrap="square" rtlCol="0">
              <a:spAutoFit/>
            </a:bodyPr>
            <a:lstStyle/>
            <a:p>
              <a:r>
                <a:rPr lang="en-US" sz="1400" b="1" dirty="0" smtClean="0"/>
                <a:t>1</a:t>
              </a:r>
              <a:endParaRPr lang="en-SG" sz="1400" b="1" dirty="0"/>
            </a:p>
          </p:txBody>
        </p:sp>
        <p:sp>
          <p:nvSpPr>
            <p:cNvPr id="122" name="TextBox 121"/>
            <p:cNvSpPr txBox="1"/>
            <p:nvPr/>
          </p:nvSpPr>
          <p:spPr>
            <a:xfrm>
              <a:off x="7816622" y="3159571"/>
              <a:ext cx="288032" cy="307777"/>
            </a:xfrm>
            <a:prstGeom prst="rect">
              <a:avLst/>
            </a:prstGeom>
            <a:noFill/>
          </p:spPr>
          <p:txBody>
            <a:bodyPr wrap="square" rtlCol="0">
              <a:spAutoFit/>
            </a:bodyPr>
            <a:lstStyle/>
            <a:p>
              <a:r>
                <a:rPr lang="en-US" sz="1400" b="1" dirty="0" smtClean="0"/>
                <a:t>2</a:t>
              </a:r>
              <a:endParaRPr lang="en-SG" sz="1400" b="1" dirty="0"/>
            </a:p>
          </p:txBody>
        </p:sp>
        <p:sp>
          <p:nvSpPr>
            <p:cNvPr id="123" name="TextBox 122"/>
            <p:cNvSpPr txBox="1"/>
            <p:nvPr/>
          </p:nvSpPr>
          <p:spPr>
            <a:xfrm>
              <a:off x="7816622" y="3625279"/>
              <a:ext cx="288032" cy="307777"/>
            </a:xfrm>
            <a:prstGeom prst="rect">
              <a:avLst/>
            </a:prstGeom>
            <a:noFill/>
          </p:spPr>
          <p:txBody>
            <a:bodyPr wrap="square" rtlCol="0">
              <a:spAutoFit/>
            </a:bodyPr>
            <a:lstStyle/>
            <a:p>
              <a:r>
                <a:rPr lang="en-US" sz="1400" b="1" dirty="0" smtClean="0"/>
                <a:t>3</a:t>
              </a:r>
              <a:endParaRPr lang="en-SG" sz="1400" b="1" dirty="0"/>
            </a:p>
          </p:txBody>
        </p:sp>
        <p:sp>
          <p:nvSpPr>
            <p:cNvPr id="124" name="TextBox 123"/>
            <p:cNvSpPr txBox="1"/>
            <p:nvPr/>
          </p:nvSpPr>
          <p:spPr>
            <a:xfrm>
              <a:off x="7816622" y="4023667"/>
              <a:ext cx="288032" cy="307777"/>
            </a:xfrm>
            <a:prstGeom prst="rect">
              <a:avLst/>
            </a:prstGeom>
            <a:noFill/>
          </p:spPr>
          <p:txBody>
            <a:bodyPr wrap="square" rtlCol="0">
              <a:spAutoFit/>
            </a:bodyPr>
            <a:lstStyle/>
            <a:p>
              <a:r>
                <a:rPr lang="en-US" sz="1400" b="1" dirty="0" smtClean="0"/>
                <a:t>4</a:t>
              </a:r>
              <a:endParaRPr lang="en-SG" sz="1400" b="1" dirty="0"/>
            </a:p>
          </p:txBody>
        </p:sp>
        <p:sp>
          <p:nvSpPr>
            <p:cNvPr id="125" name="TextBox 124"/>
            <p:cNvSpPr txBox="1"/>
            <p:nvPr/>
          </p:nvSpPr>
          <p:spPr>
            <a:xfrm>
              <a:off x="7816622" y="4437112"/>
              <a:ext cx="288032" cy="307777"/>
            </a:xfrm>
            <a:prstGeom prst="rect">
              <a:avLst/>
            </a:prstGeom>
            <a:noFill/>
          </p:spPr>
          <p:txBody>
            <a:bodyPr wrap="square" rtlCol="0">
              <a:spAutoFit/>
            </a:bodyPr>
            <a:lstStyle/>
            <a:p>
              <a:r>
                <a:rPr lang="en-US" sz="1400" b="1" dirty="0" smtClean="0"/>
                <a:t>5</a:t>
              </a:r>
              <a:endParaRPr lang="en-SG" sz="1400" b="1" dirty="0"/>
            </a:p>
          </p:txBody>
        </p:sp>
        <p:sp>
          <p:nvSpPr>
            <p:cNvPr id="126" name="TextBox 125"/>
            <p:cNvSpPr txBox="1"/>
            <p:nvPr/>
          </p:nvSpPr>
          <p:spPr>
            <a:xfrm>
              <a:off x="7816622" y="4797152"/>
              <a:ext cx="288032" cy="307777"/>
            </a:xfrm>
            <a:prstGeom prst="rect">
              <a:avLst/>
            </a:prstGeom>
            <a:noFill/>
          </p:spPr>
          <p:txBody>
            <a:bodyPr wrap="square" rtlCol="0">
              <a:spAutoFit/>
            </a:bodyPr>
            <a:lstStyle/>
            <a:p>
              <a:r>
                <a:rPr lang="en-US" sz="1400" b="1" dirty="0" smtClean="0"/>
                <a:t>6</a:t>
              </a:r>
              <a:endParaRPr lang="en-SG" sz="1400" b="1" dirty="0"/>
            </a:p>
          </p:txBody>
        </p:sp>
        <p:sp>
          <p:nvSpPr>
            <p:cNvPr id="127" name="TextBox 126"/>
            <p:cNvSpPr txBox="1"/>
            <p:nvPr/>
          </p:nvSpPr>
          <p:spPr>
            <a:xfrm>
              <a:off x="7816622" y="5229200"/>
              <a:ext cx="288032" cy="307777"/>
            </a:xfrm>
            <a:prstGeom prst="rect">
              <a:avLst/>
            </a:prstGeom>
            <a:noFill/>
          </p:spPr>
          <p:txBody>
            <a:bodyPr wrap="square" rtlCol="0">
              <a:spAutoFit/>
            </a:bodyPr>
            <a:lstStyle/>
            <a:p>
              <a:r>
                <a:rPr lang="en-US" sz="1400" b="1" dirty="0" smtClean="0"/>
                <a:t>7</a:t>
              </a:r>
              <a:endParaRPr lang="en-SG" sz="1400" b="1" dirty="0"/>
            </a:p>
          </p:txBody>
        </p:sp>
        <p:sp>
          <p:nvSpPr>
            <p:cNvPr id="128" name="TextBox 127"/>
            <p:cNvSpPr txBox="1"/>
            <p:nvPr/>
          </p:nvSpPr>
          <p:spPr>
            <a:xfrm>
              <a:off x="7816622" y="5661248"/>
              <a:ext cx="288032" cy="307777"/>
            </a:xfrm>
            <a:prstGeom prst="rect">
              <a:avLst/>
            </a:prstGeom>
            <a:noFill/>
          </p:spPr>
          <p:txBody>
            <a:bodyPr wrap="square" rtlCol="0">
              <a:spAutoFit/>
            </a:bodyPr>
            <a:lstStyle/>
            <a:p>
              <a:r>
                <a:rPr lang="en-US" sz="1400" b="1" dirty="0" smtClean="0"/>
                <a:t>8</a:t>
              </a:r>
              <a:endParaRPr lang="en-SG" sz="1400" b="1" dirty="0"/>
            </a:p>
          </p:txBody>
        </p:sp>
        <p:sp>
          <p:nvSpPr>
            <p:cNvPr id="129" name="TextBox 128"/>
            <p:cNvSpPr txBox="1"/>
            <p:nvPr/>
          </p:nvSpPr>
          <p:spPr>
            <a:xfrm>
              <a:off x="7816622" y="6073551"/>
              <a:ext cx="288032" cy="307777"/>
            </a:xfrm>
            <a:prstGeom prst="rect">
              <a:avLst/>
            </a:prstGeom>
            <a:noFill/>
          </p:spPr>
          <p:txBody>
            <a:bodyPr wrap="square" rtlCol="0">
              <a:spAutoFit/>
            </a:bodyPr>
            <a:lstStyle/>
            <a:p>
              <a:r>
                <a:rPr lang="en-US" sz="1400" b="1" dirty="0" smtClean="0"/>
                <a:t>9</a:t>
              </a:r>
              <a:endParaRPr lang="en-SG" sz="1400" b="1" dirty="0"/>
            </a:p>
          </p:txBody>
        </p:sp>
      </p:grpSp>
      <p:cxnSp>
        <p:nvCxnSpPr>
          <p:cNvPr id="130" name="Straight Connector 129"/>
          <p:cNvCxnSpPr/>
          <p:nvPr/>
        </p:nvCxnSpPr>
        <p:spPr>
          <a:xfrm>
            <a:off x="8333246" y="2216762"/>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333246" y="2609928"/>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333246" y="3008850"/>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333246" y="3460196"/>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333246" y="3869945"/>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33246" y="4287632"/>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333246" y="4640513"/>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333246" y="5058200"/>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333246" y="5490286"/>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333246" y="5907973"/>
            <a:ext cx="72000" cy="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7253700" y="2227300"/>
            <a:ext cx="1097280" cy="819303"/>
          </a:xfrm>
          <a:custGeom>
            <a:avLst/>
            <a:gdLst>
              <a:gd name="connsiteX0" fmla="*/ 0 w 1053389"/>
              <a:gd name="connsiteY0" fmla="*/ 14630 h 790041"/>
              <a:gd name="connsiteX1" fmla="*/ 299923 w 1053389"/>
              <a:gd name="connsiteY1" fmla="*/ 51206 h 790041"/>
              <a:gd name="connsiteX2" fmla="*/ 512064 w 1053389"/>
              <a:gd name="connsiteY2" fmla="*/ 58521 h 790041"/>
              <a:gd name="connsiteX3" fmla="*/ 629107 w 1053389"/>
              <a:gd name="connsiteY3" fmla="*/ 102412 h 790041"/>
              <a:gd name="connsiteX4" fmla="*/ 724205 w 1053389"/>
              <a:gd name="connsiteY4" fmla="*/ 219456 h 790041"/>
              <a:gd name="connsiteX5" fmla="*/ 1046073 w 1053389"/>
              <a:gd name="connsiteY5" fmla="*/ 790041 h 790041"/>
              <a:gd name="connsiteX6" fmla="*/ 1053389 w 1053389"/>
              <a:gd name="connsiteY6" fmla="*/ 0 h 790041"/>
              <a:gd name="connsiteX7" fmla="*/ 0 w 1053389"/>
              <a:gd name="connsiteY7" fmla="*/ 14630 h 79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389" h="790041">
                <a:moveTo>
                  <a:pt x="0" y="14630"/>
                </a:moveTo>
                <a:lnTo>
                  <a:pt x="299923" y="51206"/>
                </a:lnTo>
                <a:lnTo>
                  <a:pt x="512064" y="58521"/>
                </a:lnTo>
                <a:lnTo>
                  <a:pt x="629107" y="102412"/>
                </a:lnTo>
                <a:lnTo>
                  <a:pt x="724205" y="219456"/>
                </a:lnTo>
                <a:lnTo>
                  <a:pt x="1046073" y="790041"/>
                </a:lnTo>
                <a:cubicBezTo>
                  <a:pt x="1048512" y="526694"/>
                  <a:pt x="1050950" y="263347"/>
                  <a:pt x="1053389" y="0"/>
                </a:cubicBezTo>
                <a:lnTo>
                  <a:pt x="0" y="14630"/>
                </a:lnTo>
                <a:close/>
              </a:path>
            </a:pathLst>
          </a:cu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1" name="TextBox 140"/>
          <p:cNvSpPr txBox="1"/>
          <p:nvPr/>
        </p:nvSpPr>
        <p:spPr>
          <a:xfrm rot="18908151">
            <a:off x="4350241" y="4274887"/>
            <a:ext cx="1577749" cy="261610"/>
          </a:xfrm>
          <a:prstGeom prst="rect">
            <a:avLst/>
          </a:prstGeom>
          <a:noFill/>
        </p:spPr>
        <p:txBody>
          <a:bodyPr wrap="square" rtlCol="0">
            <a:spAutoFit/>
          </a:bodyPr>
          <a:lstStyle/>
          <a:p>
            <a:pPr algn="ctr"/>
            <a:r>
              <a:rPr lang="en-US" sz="1100" b="1" dirty="0" smtClean="0"/>
              <a:t>Shublik &amp; Kingak Shale</a:t>
            </a:r>
            <a:endParaRPr lang="en-US" sz="1100" b="1" dirty="0"/>
          </a:p>
        </p:txBody>
      </p:sp>
      <p:sp>
        <p:nvSpPr>
          <p:cNvPr id="142" name="Freeform 141"/>
          <p:cNvSpPr/>
          <p:nvPr/>
        </p:nvSpPr>
        <p:spPr>
          <a:xfrm>
            <a:off x="4108617" y="3241026"/>
            <a:ext cx="2925412" cy="2100164"/>
          </a:xfrm>
          <a:custGeom>
            <a:avLst/>
            <a:gdLst>
              <a:gd name="connsiteX0" fmla="*/ 0 w 3600450"/>
              <a:gd name="connsiteY0" fmla="*/ 2549658 h 2549658"/>
              <a:gd name="connsiteX1" fmla="*/ 32657 w 3600450"/>
              <a:gd name="connsiteY1" fmla="*/ 2517001 h 2549658"/>
              <a:gd name="connsiteX2" fmla="*/ 138792 w 3600450"/>
              <a:gd name="connsiteY2" fmla="*/ 2451686 h 2549658"/>
              <a:gd name="connsiteX3" fmla="*/ 163285 w 3600450"/>
              <a:gd name="connsiteY3" fmla="*/ 2443522 h 2549658"/>
              <a:gd name="connsiteX4" fmla="*/ 179614 w 3600450"/>
              <a:gd name="connsiteY4" fmla="*/ 2394536 h 2549658"/>
              <a:gd name="connsiteX5" fmla="*/ 187778 w 3600450"/>
              <a:gd name="connsiteY5" fmla="*/ 2370043 h 2549658"/>
              <a:gd name="connsiteX6" fmla="*/ 195942 w 3600450"/>
              <a:gd name="connsiteY6" fmla="*/ 2329222 h 2549658"/>
              <a:gd name="connsiteX7" fmla="*/ 212271 w 3600450"/>
              <a:gd name="connsiteY7" fmla="*/ 2280236 h 2549658"/>
              <a:gd name="connsiteX8" fmla="*/ 261257 w 3600450"/>
              <a:gd name="connsiteY8" fmla="*/ 2239415 h 2549658"/>
              <a:gd name="connsiteX9" fmla="*/ 285750 w 3600450"/>
              <a:gd name="connsiteY9" fmla="*/ 2214922 h 2549658"/>
              <a:gd name="connsiteX10" fmla="*/ 310242 w 3600450"/>
              <a:gd name="connsiteY10" fmla="*/ 2198593 h 2549658"/>
              <a:gd name="connsiteX11" fmla="*/ 334735 w 3600450"/>
              <a:gd name="connsiteY11" fmla="*/ 2174101 h 2549658"/>
              <a:gd name="connsiteX12" fmla="*/ 367392 w 3600450"/>
              <a:gd name="connsiteY12" fmla="*/ 2157772 h 2549658"/>
              <a:gd name="connsiteX13" fmla="*/ 400050 w 3600450"/>
              <a:gd name="connsiteY13" fmla="*/ 2133279 h 2549658"/>
              <a:gd name="connsiteX14" fmla="*/ 449035 w 3600450"/>
              <a:gd name="connsiteY14" fmla="*/ 2100622 h 2549658"/>
              <a:gd name="connsiteX15" fmla="*/ 498021 w 3600450"/>
              <a:gd name="connsiteY15" fmla="*/ 2051636 h 2549658"/>
              <a:gd name="connsiteX16" fmla="*/ 514350 w 3600450"/>
              <a:gd name="connsiteY16" fmla="*/ 2027143 h 2549658"/>
              <a:gd name="connsiteX17" fmla="*/ 547007 w 3600450"/>
              <a:gd name="connsiteY17" fmla="*/ 2002651 h 2549658"/>
              <a:gd name="connsiteX18" fmla="*/ 555171 w 3600450"/>
              <a:gd name="connsiteY18" fmla="*/ 1978158 h 2549658"/>
              <a:gd name="connsiteX19" fmla="*/ 563335 w 3600450"/>
              <a:gd name="connsiteY19" fmla="*/ 1929172 h 2549658"/>
              <a:gd name="connsiteX20" fmla="*/ 620485 w 3600450"/>
              <a:gd name="connsiteY20" fmla="*/ 1855693 h 2549658"/>
              <a:gd name="connsiteX21" fmla="*/ 644978 w 3600450"/>
              <a:gd name="connsiteY21" fmla="*/ 1839365 h 2549658"/>
              <a:gd name="connsiteX22" fmla="*/ 653142 w 3600450"/>
              <a:gd name="connsiteY22" fmla="*/ 1814872 h 2549658"/>
              <a:gd name="connsiteX23" fmla="*/ 710292 w 3600450"/>
              <a:gd name="connsiteY23" fmla="*/ 1774051 h 2549658"/>
              <a:gd name="connsiteX24" fmla="*/ 775607 w 3600450"/>
              <a:gd name="connsiteY24" fmla="*/ 1716901 h 2549658"/>
              <a:gd name="connsiteX25" fmla="*/ 800100 w 3600450"/>
              <a:gd name="connsiteY25" fmla="*/ 1700572 h 2549658"/>
              <a:gd name="connsiteX26" fmla="*/ 832757 w 3600450"/>
              <a:gd name="connsiteY26" fmla="*/ 1651586 h 2549658"/>
              <a:gd name="connsiteX27" fmla="*/ 849085 w 3600450"/>
              <a:gd name="connsiteY27" fmla="*/ 1627093 h 2549658"/>
              <a:gd name="connsiteX28" fmla="*/ 873578 w 3600450"/>
              <a:gd name="connsiteY28" fmla="*/ 1602601 h 2549658"/>
              <a:gd name="connsiteX29" fmla="*/ 914400 w 3600450"/>
              <a:gd name="connsiteY29" fmla="*/ 1529122 h 2549658"/>
              <a:gd name="connsiteX30" fmla="*/ 938892 w 3600450"/>
              <a:gd name="connsiteY30" fmla="*/ 1520958 h 2549658"/>
              <a:gd name="connsiteX31" fmla="*/ 996042 w 3600450"/>
              <a:gd name="connsiteY31" fmla="*/ 1463808 h 2549658"/>
              <a:gd name="connsiteX32" fmla="*/ 1028700 w 3600450"/>
              <a:gd name="connsiteY32" fmla="*/ 1439315 h 2549658"/>
              <a:gd name="connsiteX33" fmla="*/ 1045028 w 3600450"/>
              <a:gd name="connsiteY33" fmla="*/ 1414822 h 2549658"/>
              <a:gd name="connsiteX34" fmla="*/ 1094014 w 3600450"/>
              <a:gd name="connsiteY34" fmla="*/ 1374001 h 2549658"/>
              <a:gd name="connsiteX35" fmla="*/ 1134835 w 3600450"/>
              <a:gd name="connsiteY35" fmla="*/ 1316851 h 2549658"/>
              <a:gd name="connsiteX36" fmla="*/ 1183821 w 3600450"/>
              <a:gd name="connsiteY36" fmla="*/ 1284193 h 2549658"/>
              <a:gd name="connsiteX37" fmla="*/ 1208314 w 3600450"/>
              <a:gd name="connsiteY37" fmla="*/ 1267865 h 2549658"/>
              <a:gd name="connsiteX38" fmla="*/ 1224642 w 3600450"/>
              <a:gd name="connsiteY38" fmla="*/ 1243372 h 2549658"/>
              <a:gd name="connsiteX39" fmla="*/ 1273628 w 3600450"/>
              <a:gd name="connsiteY39" fmla="*/ 1210715 h 2549658"/>
              <a:gd name="connsiteX40" fmla="*/ 1306285 w 3600450"/>
              <a:gd name="connsiteY40" fmla="*/ 1169893 h 2549658"/>
              <a:gd name="connsiteX41" fmla="*/ 1314450 w 3600450"/>
              <a:gd name="connsiteY41" fmla="*/ 1145401 h 2549658"/>
              <a:gd name="connsiteX42" fmla="*/ 1347107 w 3600450"/>
              <a:gd name="connsiteY42" fmla="*/ 1120908 h 2549658"/>
              <a:gd name="connsiteX43" fmla="*/ 1363435 w 3600450"/>
              <a:gd name="connsiteY43" fmla="*/ 1096415 h 2549658"/>
              <a:gd name="connsiteX44" fmla="*/ 1387928 w 3600450"/>
              <a:gd name="connsiteY44" fmla="*/ 1080086 h 2549658"/>
              <a:gd name="connsiteX45" fmla="*/ 1412421 w 3600450"/>
              <a:gd name="connsiteY45" fmla="*/ 1055593 h 2549658"/>
              <a:gd name="connsiteX46" fmla="*/ 1436914 w 3600450"/>
              <a:gd name="connsiteY46" fmla="*/ 1039265 h 2549658"/>
              <a:gd name="connsiteX47" fmla="*/ 1461407 w 3600450"/>
              <a:gd name="connsiteY47" fmla="*/ 1014772 h 2549658"/>
              <a:gd name="connsiteX48" fmla="*/ 1477735 w 3600450"/>
              <a:gd name="connsiteY48" fmla="*/ 990279 h 2549658"/>
              <a:gd name="connsiteX49" fmla="*/ 1502228 w 3600450"/>
              <a:gd name="connsiteY49" fmla="*/ 982115 h 2549658"/>
              <a:gd name="connsiteX50" fmla="*/ 1526721 w 3600450"/>
              <a:gd name="connsiteY50" fmla="*/ 965786 h 2549658"/>
              <a:gd name="connsiteX51" fmla="*/ 1559378 w 3600450"/>
              <a:gd name="connsiteY51" fmla="*/ 916801 h 2549658"/>
              <a:gd name="connsiteX52" fmla="*/ 1632857 w 3600450"/>
              <a:gd name="connsiteY52" fmla="*/ 859651 h 2549658"/>
              <a:gd name="connsiteX53" fmla="*/ 1657350 w 3600450"/>
              <a:gd name="connsiteY53" fmla="*/ 826993 h 2549658"/>
              <a:gd name="connsiteX54" fmla="*/ 1681842 w 3600450"/>
              <a:gd name="connsiteY54" fmla="*/ 810665 h 2549658"/>
              <a:gd name="connsiteX55" fmla="*/ 1738992 w 3600450"/>
              <a:gd name="connsiteY55" fmla="*/ 786172 h 2549658"/>
              <a:gd name="connsiteX56" fmla="*/ 1812471 w 3600450"/>
              <a:gd name="connsiteY56" fmla="*/ 720858 h 2549658"/>
              <a:gd name="connsiteX57" fmla="*/ 1853292 w 3600450"/>
              <a:gd name="connsiteY57" fmla="*/ 671872 h 2549658"/>
              <a:gd name="connsiteX58" fmla="*/ 1877785 w 3600450"/>
              <a:gd name="connsiteY58" fmla="*/ 663708 h 2549658"/>
              <a:gd name="connsiteX59" fmla="*/ 1926771 w 3600450"/>
              <a:gd name="connsiteY59" fmla="*/ 622886 h 2549658"/>
              <a:gd name="connsiteX60" fmla="*/ 1951264 w 3600450"/>
              <a:gd name="connsiteY60" fmla="*/ 598393 h 2549658"/>
              <a:gd name="connsiteX61" fmla="*/ 1975757 w 3600450"/>
              <a:gd name="connsiteY61" fmla="*/ 582065 h 2549658"/>
              <a:gd name="connsiteX62" fmla="*/ 2000250 w 3600450"/>
              <a:gd name="connsiteY62" fmla="*/ 557572 h 2549658"/>
              <a:gd name="connsiteX63" fmla="*/ 2049235 w 3600450"/>
              <a:gd name="connsiteY63" fmla="*/ 524915 h 2549658"/>
              <a:gd name="connsiteX64" fmla="*/ 2073728 w 3600450"/>
              <a:gd name="connsiteY64" fmla="*/ 500422 h 2549658"/>
              <a:gd name="connsiteX65" fmla="*/ 2106385 w 3600450"/>
              <a:gd name="connsiteY65" fmla="*/ 484093 h 2549658"/>
              <a:gd name="connsiteX66" fmla="*/ 2155371 w 3600450"/>
              <a:gd name="connsiteY66" fmla="*/ 459601 h 2549658"/>
              <a:gd name="connsiteX67" fmla="*/ 2179864 w 3600450"/>
              <a:gd name="connsiteY67" fmla="*/ 443272 h 2549658"/>
              <a:gd name="connsiteX68" fmla="*/ 2204357 w 3600450"/>
              <a:gd name="connsiteY68" fmla="*/ 418779 h 2549658"/>
              <a:gd name="connsiteX69" fmla="*/ 2237014 w 3600450"/>
              <a:gd name="connsiteY69" fmla="*/ 410615 h 2549658"/>
              <a:gd name="connsiteX70" fmla="*/ 2253342 w 3600450"/>
              <a:gd name="connsiteY70" fmla="*/ 386122 h 2549658"/>
              <a:gd name="connsiteX71" fmla="*/ 2277835 w 3600450"/>
              <a:gd name="connsiteY71" fmla="*/ 369793 h 2549658"/>
              <a:gd name="connsiteX72" fmla="*/ 2334985 w 3600450"/>
              <a:gd name="connsiteY72" fmla="*/ 304479 h 2549658"/>
              <a:gd name="connsiteX73" fmla="*/ 2343150 w 3600450"/>
              <a:gd name="connsiteY73" fmla="*/ 279986 h 2549658"/>
              <a:gd name="connsiteX74" fmla="*/ 2375807 w 3600450"/>
              <a:gd name="connsiteY74" fmla="*/ 263658 h 2549658"/>
              <a:gd name="connsiteX75" fmla="*/ 2441121 w 3600450"/>
              <a:gd name="connsiteY75" fmla="*/ 247329 h 2549658"/>
              <a:gd name="connsiteX76" fmla="*/ 2514600 w 3600450"/>
              <a:gd name="connsiteY76" fmla="*/ 239165 h 2549658"/>
              <a:gd name="connsiteX77" fmla="*/ 2547257 w 3600450"/>
              <a:gd name="connsiteY77" fmla="*/ 231001 h 2549658"/>
              <a:gd name="connsiteX78" fmla="*/ 2571750 w 3600450"/>
              <a:gd name="connsiteY78" fmla="*/ 222836 h 2549658"/>
              <a:gd name="connsiteX79" fmla="*/ 2637064 w 3600450"/>
              <a:gd name="connsiteY79" fmla="*/ 206508 h 2549658"/>
              <a:gd name="connsiteX80" fmla="*/ 2694214 w 3600450"/>
              <a:gd name="connsiteY80" fmla="*/ 165686 h 2549658"/>
              <a:gd name="connsiteX81" fmla="*/ 2743200 w 3600450"/>
              <a:gd name="connsiteY81" fmla="*/ 133029 h 2549658"/>
              <a:gd name="connsiteX82" fmla="*/ 2792185 w 3600450"/>
              <a:gd name="connsiteY82" fmla="*/ 100372 h 2549658"/>
              <a:gd name="connsiteX83" fmla="*/ 2947307 w 3600450"/>
              <a:gd name="connsiteY83" fmla="*/ 84043 h 2549658"/>
              <a:gd name="connsiteX84" fmla="*/ 3020785 w 3600450"/>
              <a:gd name="connsiteY84" fmla="*/ 75879 h 2549658"/>
              <a:gd name="connsiteX85" fmla="*/ 3045278 w 3600450"/>
              <a:gd name="connsiteY85" fmla="*/ 67715 h 2549658"/>
              <a:gd name="connsiteX86" fmla="*/ 3102428 w 3600450"/>
              <a:gd name="connsiteY86" fmla="*/ 43222 h 2549658"/>
              <a:gd name="connsiteX87" fmla="*/ 3126921 w 3600450"/>
              <a:gd name="connsiteY87" fmla="*/ 26893 h 2549658"/>
              <a:gd name="connsiteX88" fmla="*/ 3159578 w 3600450"/>
              <a:gd name="connsiteY88" fmla="*/ 18729 h 2549658"/>
              <a:gd name="connsiteX89" fmla="*/ 3233057 w 3600450"/>
              <a:gd name="connsiteY89" fmla="*/ 2401 h 2549658"/>
              <a:gd name="connsiteX90" fmla="*/ 3600450 w 3600450"/>
              <a:gd name="connsiteY90" fmla="*/ 2401 h 254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600450" h="2549658">
                <a:moveTo>
                  <a:pt x="0" y="2549658"/>
                </a:moveTo>
                <a:cubicBezTo>
                  <a:pt x="10886" y="2538772"/>
                  <a:pt x="20455" y="2526387"/>
                  <a:pt x="32657" y="2517001"/>
                </a:cubicBezTo>
                <a:cubicBezTo>
                  <a:pt x="61172" y="2495066"/>
                  <a:pt x="102583" y="2467204"/>
                  <a:pt x="138792" y="2451686"/>
                </a:cubicBezTo>
                <a:cubicBezTo>
                  <a:pt x="146702" y="2448296"/>
                  <a:pt x="155121" y="2446243"/>
                  <a:pt x="163285" y="2443522"/>
                </a:cubicBezTo>
                <a:lnTo>
                  <a:pt x="179614" y="2394536"/>
                </a:lnTo>
                <a:cubicBezTo>
                  <a:pt x="182335" y="2386372"/>
                  <a:pt x="186090" y="2378482"/>
                  <a:pt x="187778" y="2370043"/>
                </a:cubicBezTo>
                <a:cubicBezTo>
                  <a:pt x="190499" y="2356436"/>
                  <a:pt x="192291" y="2342609"/>
                  <a:pt x="195942" y="2329222"/>
                </a:cubicBezTo>
                <a:cubicBezTo>
                  <a:pt x="200471" y="2312617"/>
                  <a:pt x="200100" y="2292407"/>
                  <a:pt x="212271" y="2280236"/>
                </a:cubicBezTo>
                <a:cubicBezTo>
                  <a:pt x="283828" y="2208679"/>
                  <a:pt x="193057" y="2296248"/>
                  <a:pt x="261257" y="2239415"/>
                </a:cubicBezTo>
                <a:cubicBezTo>
                  <a:pt x="270127" y="2232023"/>
                  <a:pt x="276880" y="2222314"/>
                  <a:pt x="285750" y="2214922"/>
                </a:cubicBezTo>
                <a:cubicBezTo>
                  <a:pt x="293288" y="2208640"/>
                  <a:pt x="302704" y="2204875"/>
                  <a:pt x="310242" y="2198593"/>
                </a:cubicBezTo>
                <a:cubicBezTo>
                  <a:pt x="319112" y="2191201"/>
                  <a:pt x="325340" y="2180812"/>
                  <a:pt x="334735" y="2174101"/>
                </a:cubicBezTo>
                <a:cubicBezTo>
                  <a:pt x="344639" y="2167027"/>
                  <a:pt x="357071" y="2164222"/>
                  <a:pt x="367392" y="2157772"/>
                </a:cubicBezTo>
                <a:cubicBezTo>
                  <a:pt x="378931" y="2150560"/>
                  <a:pt x="388902" y="2141082"/>
                  <a:pt x="400050" y="2133279"/>
                </a:cubicBezTo>
                <a:cubicBezTo>
                  <a:pt x="416127" y="2122025"/>
                  <a:pt x="435159" y="2114498"/>
                  <a:pt x="449035" y="2100622"/>
                </a:cubicBezTo>
                <a:cubicBezTo>
                  <a:pt x="465364" y="2084293"/>
                  <a:pt x="485212" y="2070850"/>
                  <a:pt x="498021" y="2051636"/>
                </a:cubicBezTo>
                <a:cubicBezTo>
                  <a:pt x="503464" y="2043472"/>
                  <a:pt x="507412" y="2034081"/>
                  <a:pt x="514350" y="2027143"/>
                </a:cubicBezTo>
                <a:cubicBezTo>
                  <a:pt x="523972" y="2017522"/>
                  <a:pt x="536121" y="2010815"/>
                  <a:pt x="547007" y="2002651"/>
                </a:cubicBezTo>
                <a:cubicBezTo>
                  <a:pt x="549728" y="1994487"/>
                  <a:pt x="553304" y="1986559"/>
                  <a:pt x="555171" y="1978158"/>
                </a:cubicBezTo>
                <a:cubicBezTo>
                  <a:pt x="558762" y="1961998"/>
                  <a:pt x="556968" y="1944453"/>
                  <a:pt x="563335" y="1929172"/>
                </a:cubicBezTo>
                <a:cubicBezTo>
                  <a:pt x="573019" y="1905930"/>
                  <a:pt x="599400" y="1873264"/>
                  <a:pt x="620485" y="1855693"/>
                </a:cubicBezTo>
                <a:cubicBezTo>
                  <a:pt x="628023" y="1849411"/>
                  <a:pt x="636814" y="1844808"/>
                  <a:pt x="644978" y="1839365"/>
                </a:cubicBezTo>
                <a:cubicBezTo>
                  <a:pt x="647699" y="1831201"/>
                  <a:pt x="648368" y="1822033"/>
                  <a:pt x="653142" y="1814872"/>
                </a:cubicBezTo>
                <a:cubicBezTo>
                  <a:pt x="669691" y="1790048"/>
                  <a:pt x="684752" y="1786821"/>
                  <a:pt x="710292" y="1774051"/>
                </a:cubicBezTo>
                <a:cubicBezTo>
                  <a:pt x="737507" y="1733229"/>
                  <a:pt x="718456" y="1755002"/>
                  <a:pt x="775607" y="1716901"/>
                </a:cubicBezTo>
                <a:lnTo>
                  <a:pt x="800100" y="1700572"/>
                </a:lnTo>
                <a:lnTo>
                  <a:pt x="832757" y="1651586"/>
                </a:lnTo>
                <a:cubicBezTo>
                  <a:pt x="838200" y="1643422"/>
                  <a:pt x="842147" y="1634031"/>
                  <a:pt x="849085" y="1627093"/>
                </a:cubicBezTo>
                <a:lnTo>
                  <a:pt x="873578" y="1602601"/>
                </a:lnTo>
                <a:cubicBezTo>
                  <a:pt x="880767" y="1581034"/>
                  <a:pt x="893343" y="1536141"/>
                  <a:pt x="914400" y="1529122"/>
                </a:cubicBezTo>
                <a:lnTo>
                  <a:pt x="938892" y="1520958"/>
                </a:lnTo>
                <a:cubicBezTo>
                  <a:pt x="976324" y="1464812"/>
                  <a:pt x="952932" y="1478178"/>
                  <a:pt x="996042" y="1463808"/>
                </a:cubicBezTo>
                <a:cubicBezTo>
                  <a:pt x="1006928" y="1455644"/>
                  <a:pt x="1019078" y="1448937"/>
                  <a:pt x="1028700" y="1439315"/>
                </a:cubicBezTo>
                <a:cubicBezTo>
                  <a:pt x="1035638" y="1432377"/>
                  <a:pt x="1038746" y="1422360"/>
                  <a:pt x="1045028" y="1414822"/>
                </a:cubicBezTo>
                <a:cubicBezTo>
                  <a:pt x="1064672" y="1391248"/>
                  <a:pt x="1069931" y="1390056"/>
                  <a:pt x="1094014" y="1374001"/>
                </a:cubicBezTo>
                <a:cubicBezTo>
                  <a:pt x="1101959" y="1362083"/>
                  <a:pt x="1126546" y="1324219"/>
                  <a:pt x="1134835" y="1316851"/>
                </a:cubicBezTo>
                <a:cubicBezTo>
                  <a:pt x="1149503" y="1303813"/>
                  <a:pt x="1167492" y="1295079"/>
                  <a:pt x="1183821" y="1284193"/>
                </a:cubicBezTo>
                <a:lnTo>
                  <a:pt x="1208314" y="1267865"/>
                </a:lnTo>
                <a:cubicBezTo>
                  <a:pt x="1213757" y="1259701"/>
                  <a:pt x="1217258" y="1249833"/>
                  <a:pt x="1224642" y="1243372"/>
                </a:cubicBezTo>
                <a:cubicBezTo>
                  <a:pt x="1239411" y="1230449"/>
                  <a:pt x="1273628" y="1210715"/>
                  <a:pt x="1273628" y="1210715"/>
                </a:cubicBezTo>
                <a:cubicBezTo>
                  <a:pt x="1294147" y="1149156"/>
                  <a:pt x="1264082" y="1222644"/>
                  <a:pt x="1306285" y="1169893"/>
                </a:cubicBezTo>
                <a:cubicBezTo>
                  <a:pt x="1311661" y="1163173"/>
                  <a:pt x="1308941" y="1152012"/>
                  <a:pt x="1314450" y="1145401"/>
                </a:cubicBezTo>
                <a:cubicBezTo>
                  <a:pt x="1323161" y="1134948"/>
                  <a:pt x="1336221" y="1129072"/>
                  <a:pt x="1347107" y="1120908"/>
                </a:cubicBezTo>
                <a:cubicBezTo>
                  <a:pt x="1352550" y="1112744"/>
                  <a:pt x="1356497" y="1103353"/>
                  <a:pt x="1363435" y="1096415"/>
                </a:cubicBezTo>
                <a:cubicBezTo>
                  <a:pt x="1370373" y="1089477"/>
                  <a:pt x="1380390" y="1086368"/>
                  <a:pt x="1387928" y="1080086"/>
                </a:cubicBezTo>
                <a:cubicBezTo>
                  <a:pt x="1396798" y="1072694"/>
                  <a:pt x="1403551" y="1062985"/>
                  <a:pt x="1412421" y="1055593"/>
                </a:cubicBezTo>
                <a:cubicBezTo>
                  <a:pt x="1419959" y="1049311"/>
                  <a:pt x="1429376" y="1045547"/>
                  <a:pt x="1436914" y="1039265"/>
                </a:cubicBezTo>
                <a:cubicBezTo>
                  <a:pt x="1445784" y="1031873"/>
                  <a:pt x="1454015" y="1023642"/>
                  <a:pt x="1461407" y="1014772"/>
                </a:cubicBezTo>
                <a:cubicBezTo>
                  <a:pt x="1467689" y="1007234"/>
                  <a:pt x="1470073" y="996409"/>
                  <a:pt x="1477735" y="990279"/>
                </a:cubicBezTo>
                <a:cubicBezTo>
                  <a:pt x="1484455" y="984903"/>
                  <a:pt x="1494064" y="984836"/>
                  <a:pt x="1502228" y="982115"/>
                </a:cubicBezTo>
                <a:cubicBezTo>
                  <a:pt x="1510392" y="976672"/>
                  <a:pt x="1520259" y="973171"/>
                  <a:pt x="1526721" y="965786"/>
                </a:cubicBezTo>
                <a:cubicBezTo>
                  <a:pt x="1539644" y="951017"/>
                  <a:pt x="1543050" y="927687"/>
                  <a:pt x="1559378" y="916801"/>
                </a:cubicBezTo>
                <a:cubicBezTo>
                  <a:pt x="1596226" y="892235"/>
                  <a:pt x="1607280" y="889491"/>
                  <a:pt x="1632857" y="859651"/>
                </a:cubicBezTo>
                <a:cubicBezTo>
                  <a:pt x="1641713" y="849320"/>
                  <a:pt x="1647728" y="836615"/>
                  <a:pt x="1657350" y="826993"/>
                </a:cubicBezTo>
                <a:cubicBezTo>
                  <a:pt x="1664288" y="820055"/>
                  <a:pt x="1673323" y="815533"/>
                  <a:pt x="1681842" y="810665"/>
                </a:cubicBezTo>
                <a:cubicBezTo>
                  <a:pt x="1710091" y="794523"/>
                  <a:pt x="1711514" y="795331"/>
                  <a:pt x="1738992" y="786172"/>
                </a:cubicBezTo>
                <a:cubicBezTo>
                  <a:pt x="1794916" y="730248"/>
                  <a:pt x="1768764" y="749995"/>
                  <a:pt x="1812471" y="720858"/>
                </a:cubicBezTo>
                <a:cubicBezTo>
                  <a:pt x="1824519" y="702787"/>
                  <a:pt x="1834436" y="684443"/>
                  <a:pt x="1853292" y="671872"/>
                </a:cubicBezTo>
                <a:cubicBezTo>
                  <a:pt x="1860453" y="667098"/>
                  <a:pt x="1869621" y="666429"/>
                  <a:pt x="1877785" y="663708"/>
                </a:cubicBezTo>
                <a:cubicBezTo>
                  <a:pt x="1949341" y="592152"/>
                  <a:pt x="1858571" y="679720"/>
                  <a:pt x="1926771" y="622886"/>
                </a:cubicBezTo>
                <a:cubicBezTo>
                  <a:pt x="1935641" y="615494"/>
                  <a:pt x="1942394" y="605785"/>
                  <a:pt x="1951264" y="598393"/>
                </a:cubicBezTo>
                <a:cubicBezTo>
                  <a:pt x="1958802" y="592111"/>
                  <a:pt x="1968219" y="588347"/>
                  <a:pt x="1975757" y="582065"/>
                </a:cubicBezTo>
                <a:cubicBezTo>
                  <a:pt x="1984627" y="574673"/>
                  <a:pt x="1991136" y="564661"/>
                  <a:pt x="2000250" y="557572"/>
                </a:cubicBezTo>
                <a:cubicBezTo>
                  <a:pt x="2015740" y="545524"/>
                  <a:pt x="2035359" y="538791"/>
                  <a:pt x="2049235" y="524915"/>
                </a:cubicBezTo>
                <a:cubicBezTo>
                  <a:pt x="2057399" y="516751"/>
                  <a:pt x="2064333" y="507133"/>
                  <a:pt x="2073728" y="500422"/>
                </a:cubicBezTo>
                <a:cubicBezTo>
                  <a:pt x="2083632" y="493348"/>
                  <a:pt x="2095818" y="490131"/>
                  <a:pt x="2106385" y="484093"/>
                </a:cubicBezTo>
                <a:cubicBezTo>
                  <a:pt x="2150696" y="458772"/>
                  <a:pt x="2110468" y="474568"/>
                  <a:pt x="2155371" y="459601"/>
                </a:cubicBezTo>
                <a:cubicBezTo>
                  <a:pt x="2163535" y="454158"/>
                  <a:pt x="2172326" y="449554"/>
                  <a:pt x="2179864" y="443272"/>
                </a:cubicBezTo>
                <a:cubicBezTo>
                  <a:pt x="2188734" y="435880"/>
                  <a:pt x="2194332" y="424507"/>
                  <a:pt x="2204357" y="418779"/>
                </a:cubicBezTo>
                <a:cubicBezTo>
                  <a:pt x="2214099" y="413212"/>
                  <a:pt x="2226128" y="413336"/>
                  <a:pt x="2237014" y="410615"/>
                </a:cubicBezTo>
                <a:cubicBezTo>
                  <a:pt x="2242457" y="402451"/>
                  <a:pt x="2246404" y="393060"/>
                  <a:pt x="2253342" y="386122"/>
                </a:cubicBezTo>
                <a:cubicBezTo>
                  <a:pt x="2260280" y="379184"/>
                  <a:pt x="2271373" y="377178"/>
                  <a:pt x="2277835" y="369793"/>
                </a:cubicBezTo>
                <a:cubicBezTo>
                  <a:pt x="2344510" y="293593"/>
                  <a:pt x="2279876" y="341219"/>
                  <a:pt x="2334985" y="304479"/>
                </a:cubicBezTo>
                <a:cubicBezTo>
                  <a:pt x="2337707" y="296315"/>
                  <a:pt x="2337065" y="286071"/>
                  <a:pt x="2343150" y="279986"/>
                </a:cubicBezTo>
                <a:cubicBezTo>
                  <a:pt x="2351756" y="271380"/>
                  <a:pt x="2364621" y="268452"/>
                  <a:pt x="2375807" y="263658"/>
                </a:cubicBezTo>
                <a:cubicBezTo>
                  <a:pt x="2394805" y="255516"/>
                  <a:pt x="2421947" y="250068"/>
                  <a:pt x="2441121" y="247329"/>
                </a:cubicBezTo>
                <a:cubicBezTo>
                  <a:pt x="2465517" y="243844"/>
                  <a:pt x="2490107" y="241886"/>
                  <a:pt x="2514600" y="239165"/>
                </a:cubicBezTo>
                <a:cubicBezTo>
                  <a:pt x="2525486" y="236444"/>
                  <a:pt x="2536468" y="234084"/>
                  <a:pt x="2547257" y="231001"/>
                </a:cubicBezTo>
                <a:cubicBezTo>
                  <a:pt x="2555532" y="228637"/>
                  <a:pt x="2563401" y="224923"/>
                  <a:pt x="2571750" y="222836"/>
                </a:cubicBezTo>
                <a:lnTo>
                  <a:pt x="2637064" y="206508"/>
                </a:lnTo>
                <a:cubicBezTo>
                  <a:pt x="2656448" y="193585"/>
                  <a:pt x="2676493" y="180876"/>
                  <a:pt x="2694214" y="165686"/>
                </a:cubicBezTo>
                <a:cubicBezTo>
                  <a:pt x="2733131" y="132328"/>
                  <a:pt x="2701538" y="146916"/>
                  <a:pt x="2743200" y="133029"/>
                </a:cubicBezTo>
                <a:cubicBezTo>
                  <a:pt x="2759528" y="122143"/>
                  <a:pt x="2773147" y="105131"/>
                  <a:pt x="2792185" y="100372"/>
                </a:cubicBezTo>
                <a:cubicBezTo>
                  <a:pt x="2868198" y="81369"/>
                  <a:pt x="2800282" y="96295"/>
                  <a:pt x="2947307" y="84043"/>
                </a:cubicBezTo>
                <a:cubicBezTo>
                  <a:pt x="2971865" y="81996"/>
                  <a:pt x="2996292" y="78600"/>
                  <a:pt x="3020785" y="75879"/>
                </a:cubicBezTo>
                <a:cubicBezTo>
                  <a:pt x="3028949" y="73158"/>
                  <a:pt x="3037368" y="71105"/>
                  <a:pt x="3045278" y="67715"/>
                </a:cubicBezTo>
                <a:cubicBezTo>
                  <a:pt x="3115898" y="37449"/>
                  <a:pt x="3044988" y="62368"/>
                  <a:pt x="3102428" y="43222"/>
                </a:cubicBezTo>
                <a:cubicBezTo>
                  <a:pt x="3110592" y="37779"/>
                  <a:pt x="3117902" y="30758"/>
                  <a:pt x="3126921" y="26893"/>
                </a:cubicBezTo>
                <a:cubicBezTo>
                  <a:pt x="3137234" y="22473"/>
                  <a:pt x="3148789" y="21811"/>
                  <a:pt x="3159578" y="18729"/>
                </a:cubicBezTo>
                <a:cubicBezTo>
                  <a:pt x="3190456" y="9907"/>
                  <a:pt x="3193508" y="3176"/>
                  <a:pt x="3233057" y="2401"/>
                </a:cubicBezTo>
                <a:cubicBezTo>
                  <a:pt x="3355498" y="0"/>
                  <a:pt x="3477986" y="2401"/>
                  <a:pt x="3600450" y="2401"/>
                </a:cubicBezTo>
              </a:path>
            </a:pathLst>
          </a:cu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 name="TextBox 142"/>
          <p:cNvSpPr txBox="1"/>
          <p:nvPr/>
        </p:nvSpPr>
        <p:spPr>
          <a:xfrm>
            <a:off x="6444209" y="3630459"/>
            <a:ext cx="756000" cy="396000"/>
          </a:xfrm>
          <a:prstGeom prst="rect">
            <a:avLst/>
          </a:prstGeom>
          <a:noFill/>
        </p:spPr>
        <p:txBody>
          <a:bodyPr wrap="square" rtlCol="0">
            <a:spAutoFit/>
          </a:bodyPr>
          <a:lstStyle/>
          <a:p>
            <a:pPr algn="ctr"/>
            <a:r>
              <a:rPr lang="en-US" sz="1100" b="1" dirty="0" smtClean="0">
                <a:solidFill>
                  <a:schemeClr val="bg1"/>
                </a:solidFill>
              </a:rPr>
              <a:t>BARROW ARCH</a:t>
            </a:r>
            <a:endParaRPr lang="en-US" sz="1100" b="1" dirty="0">
              <a:solidFill>
                <a:schemeClr val="bg1"/>
              </a:solidFill>
            </a:endParaRPr>
          </a:p>
        </p:txBody>
      </p:sp>
      <p:sp>
        <p:nvSpPr>
          <p:cNvPr id="144" name="TextBox 143"/>
          <p:cNvSpPr txBox="1"/>
          <p:nvPr/>
        </p:nvSpPr>
        <p:spPr>
          <a:xfrm rot="18562235">
            <a:off x="4098913" y="4392670"/>
            <a:ext cx="769763" cy="261610"/>
          </a:xfrm>
          <a:prstGeom prst="rect">
            <a:avLst/>
          </a:prstGeom>
          <a:noFill/>
        </p:spPr>
        <p:txBody>
          <a:bodyPr wrap="none" rtlCol="0">
            <a:spAutoFit/>
          </a:bodyPr>
          <a:lstStyle/>
          <a:p>
            <a:r>
              <a:rPr lang="en-US" sz="1100" b="1" dirty="0" smtClean="0"/>
              <a:t>Hue Shale</a:t>
            </a:r>
            <a:endParaRPr lang="en-US" sz="1100" b="1" dirty="0"/>
          </a:p>
        </p:txBody>
      </p:sp>
      <p:sp>
        <p:nvSpPr>
          <p:cNvPr id="145" name="Freeform 144"/>
          <p:cNvSpPr/>
          <p:nvPr/>
        </p:nvSpPr>
        <p:spPr>
          <a:xfrm>
            <a:off x="4232745" y="3118230"/>
            <a:ext cx="3147108" cy="1926972"/>
          </a:xfrm>
          <a:custGeom>
            <a:avLst/>
            <a:gdLst>
              <a:gd name="connsiteX0" fmla="*/ 0 w 3804557"/>
              <a:gd name="connsiteY0" fmla="*/ 2383972 h 2383972"/>
              <a:gd name="connsiteX1" fmla="*/ 65314 w 3804557"/>
              <a:gd name="connsiteY1" fmla="*/ 2286000 h 2383972"/>
              <a:gd name="connsiteX2" fmla="*/ 122464 w 3804557"/>
              <a:gd name="connsiteY2" fmla="*/ 2204358 h 2383972"/>
              <a:gd name="connsiteX3" fmla="*/ 155121 w 3804557"/>
              <a:gd name="connsiteY3" fmla="*/ 2155372 h 2383972"/>
              <a:gd name="connsiteX4" fmla="*/ 187779 w 3804557"/>
              <a:gd name="connsiteY4" fmla="*/ 2106386 h 2383972"/>
              <a:gd name="connsiteX5" fmla="*/ 195943 w 3804557"/>
              <a:gd name="connsiteY5" fmla="*/ 2081893 h 2383972"/>
              <a:gd name="connsiteX6" fmla="*/ 220436 w 3804557"/>
              <a:gd name="connsiteY6" fmla="*/ 2057400 h 2383972"/>
              <a:gd name="connsiteX7" fmla="*/ 244929 w 3804557"/>
              <a:gd name="connsiteY7" fmla="*/ 2008415 h 2383972"/>
              <a:gd name="connsiteX8" fmla="*/ 285750 w 3804557"/>
              <a:gd name="connsiteY8" fmla="*/ 1967593 h 2383972"/>
              <a:gd name="connsiteX9" fmla="*/ 334736 w 3804557"/>
              <a:gd name="connsiteY9" fmla="*/ 1934936 h 2383972"/>
              <a:gd name="connsiteX10" fmla="*/ 359229 w 3804557"/>
              <a:gd name="connsiteY10" fmla="*/ 1910443 h 2383972"/>
              <a:gd name="connsiteX11" fmla="*/ 383721 w 3804557"/>
              <a:gd name="connsiteY11" fmla="*/ 1861458 h 2383972"/>
              <a:gd name="connsiteX12" fmla="*/ 416379 w 3804557"/>
              <a:gd name="connsiteY12" fmla="*/ 1845129 h 2383972"/>
              <a:gd name="connsiteX13" fmla="*/ 449036 w 3804557"/>
              <a:gd name="connsiteY13" fmla="*/ 1796143 h 2383972"/>
              <a:gd name="connsiteX14" fmla="*/ 457200 w 3804557"/>
              <a:gd name="connsiteY14" fmla="*/ 1771650 h 2383972"/>
              <a:gd name="connsiteX15" fmla="*/ 498021 w 3804557"/>
              <a:gd name="connsiteY15" fmla="*/ 1722665 h 2383972"/>
              <a:gd name="connsiteX16" fmla="*/ 506186 w 3804557"/>
              <a:gd name="connsiteY16" fmla="*/ 1698172 h 2383972"/>
              <a:gd name="connsiteX17" fmla="*/ 530679 w 3804557"/>
              <a:gd name="connsiteY17" fmla="*/ 1681843 h 2383972"/>
              <a:gd name="connsiteX18" fmla="*/ 555171 w 3804557"/>
              <a:gd name="connsiteY18" fmla="*/ 1657350 h 2383972"/>
              <a:gd name="connsiteX19" fmla="*/ 604157 w 3804557"/>
              <a:gd name="connsiteY19" fmla="*/ 1616529 h 2383972"/>
              <a:gd name="connsiteX20" fmla="*/ 644979 w 3804557"/>
              <a:gd name="connsiteY20" fmla="*/ 1543050 h 2383972"/>
              <a:gd name="connsiteX21" fmla="*/ 653143 w 3804557"/>
              <a:gd name="connsiteY21" fmla="*/ 1518558 h 2383972"/>
              <a:gd name="connsiteX22" fmla="*/ 669471 w 3804557"/>
              <a:gd name="connsiteY22" fmla="*/ 1494065 h 2383972"/>
              <a:gd name="connsiteX23" fmla="*/ 710293 w 3804557"/>
              <a:gd name="connsiteY23" fmla="*/ 1428750 h 2383972"/>
              <a:gd name="connsiteX24" fmla="*/ 726621 w 3804557"/>
              <a:gd name="connsiteY24" fmla="*/ 1404258 h 2383972"/>
              <a:gd name="connsiteX25" fmla="*/ 791936 w 3804557"/>
              <a:gd name="connsiteY25" fmla="*/ 1379765 h 2383972"/>
              <a:gd name="connsiteX26" fmla="*/ 832757 w 3804557"/>
              <a:gd name="connsiteY26" fmla="*/ 1355272 h 2383972"/>
              <a:gd name="connsiteX27" fmla="*/ 873579 w 3804557"/>
              <a:gd name="connsiteY27" fmla="*/ 1175658 h 2383972"/>
              <a:gd name="connsiteX28" fmla="*/ 898071 w 3804557"/>
              <a:gd name="connsiteY28" fmla="*/ 1126672 h 2383972"/>
              <a:gd name="connsiteX29" fmla="*/ 922564 w 3804557"/>
              <a:gd name="connsiteY29" fmla="*/ 1102179 h 2383972"/>
              <a:gd name="connsiteX30" fmla="*/ 963386 w 3804557"/>
              <a:gd name="connsiteY30" fmla="*/ 1061358 h 2383972"/>
              <a:gd name="connsiteX31" fmla="*/ 971550 w 3804557"/>
              <a:gd name="connsiteY31" fmla="*/ 1036865 h 2383972"/>
              <a:gd name="connsiteX32" fmla="*/ 979714 w 3804557"/>
              <a:gd name="connsiteY32" fmla="*/ 1004208 h 2383972"/>
              <a:gd name="connsiteX33" fmla="*/ 1004207 w 3804557"/>
              <a:gd name="connsiteY33" fmla="*/ 987879 h 2383972"/>
              <a:gd name="connsiteX34" fmla="*/ 1036864 w 3804557"/>
              <a:gd name="connsiteY34" fmla="*/ 930729 h 2383972"/>
              <a:gd name="connsiteX35" fmla="*/ 1045029 w 3804557"/>
              <a:gd name="connsiteY35" fmla="*/ 906236 h 2383972"/>
              <a:gd name="connsiteX36" fmla="*/ 1077686 w 3804557"/>
              <a:gd name="connsiteY36" fmla="*/ 889908 h 2383972"/>
              <a:gd name="connsiteX37" fmla="*/ 1102179 w 3804557"/>
              <a:gd name="connsiteY37" fmla="*/ 873579 h 2383972"/>
              <a:gd name="connsiteX38" fmla="*/ 1118507 w 3804557"/>
              <a:gd name="connsiteY38" fmla="*/ 849086 h 2383972"/>
              <a:gd name="connsiteX39" fmla="*/ 1167493 w 3804557"/>
              <a:gd name="connsiteY39" fmla="*/ 816429 h 2383972"/>
              <a:gd name="connsiteX40" fmla="*/ 1183821 w 3804557"/>
              <a:gd name="connsiteY40" fmla="*/ 791936 h 2383972"/>
              <a:gd name="connsiteX41" fmla="*/ 1232807 w 3804557"/>
              <a:gd name="connsiteY41" fmla="*/ 751115 h 2383972"/>
              <a:gd name="connsiteX42" fmla="*/ 1265464 w 3804557"/>
              <a:gd name="connsiteY42" fmla="*/ 702129 h 2383972"/>
              <a:gd name="connsiteX43" fmla="*/ 1281793 w 3804557"/>
              <a:gd name="connsiteY43" fmla="*/ 636815 h 2383972"/>
              <a:gd name="connsiteX44" fmla="*/ 1298121 w 3804557"/>
              <a:gd name="connsiteY44" fmla="*/ 612322 h 2383972"/>
              <a:gd name="connsiteX45" fmla="*/ 1322614 w 3804557"/>
              <a:gd name="connsiteY45" fmla="*/ 563336 h 2383972"/>
              <a:gd name="connsiteX46" fmla="*/ 1355271 w 3804557"/>
              <a:gd name="connsiteY46" fmla="*/ 547008 h 2383972"/>
              <a:gd name="connsiteX47" fmla="*/ 1379764 w 3804557"/>
              <a:gd name="connsiteY47" fmla="*/ 522515 h 2383972"/>
              <a:gd name="connsiteX48" fmla="*/ 1412421 w 3804557"/>
              <a:gd name="connsiteY48" fmla="*/ 506186 h 2383972"/>
              <a:gd name="connsiteX49" fmla="*/ 1436914 w 3804557"/>
              <a:gd name="connsiteY49" fmla="*/ 489858 h 2383972"/>
              <a:gd name="connsiteX50" fmla="*/ 1445079 w 3804557"/>
              <a:gd name="connsiteY50" fmla="*/ 465365 h 2383972"/>
              <a:gd name="connsiteX51" fmla="*/ 1502229 w 3804557"/>
              <a:gd name="connsiteY51" fmla="*/ 432708 h 2383972"/>
              <a:gd name="connsiteX52" fmla="*/ 1518557 w 3804557"/>
              <a:gd name="connsiteY52" fmla="*/ 408215 h 2383972"/>
              <a:gd name="connsiteX53" fmla="*/ 1543050 w 3804557"/>
              <a:gd name="connsiteY53" fmla="*/ 391886 h 2383972"/>
              <a:gd name="connsiteX54" fmla="*/ 1575707 w 3804557"/>
              <a:gd name="connsiteY54" fmla="*/ 367393 h 2383972"/>
              <a:gd name="connsiteX55" fmla="*/ 1608364 w 3804557"/>
              <a:gd name="connsiteY55" fmla="*/ 334736 h 2383972"/>
              <a:gd name="connsiteX56" fmla="*/ 1649186 w 3804557"/>
              <a:gd name="connsiteY56" fmla="*/ 293915 h 2383972"/>
              <a:gd name="connsiteX57" fmla="*/ 1673679 w 3804557"/>
              <a:gd name="connsiteY57" fmla="*/ 285750 h 2383972"/>
              <a:gd name="connsiteX58" fmla="*/ 1747157 w 3804557"/>
              <a:gd name="connsiteY58" fmla="*/ 253093 h 2383972"/>
              <a:gd name="connsiteX59" fmla="*/ 1796143 w 3804557"/>
              <a:gd name="connsiteY59" fmla="*/ 236765 h 2383972"/>
              <a:gd name="connsiteX60" fmla="*/ 1820636 w 3804557"/>
              <a:gd name="connsiteY60" fmla="*/ 228600 h 2383972"/>
              <a:gd name="connsiteX61" fmla="*/ 1877786 w 3804557"/>
              <a:gd name="connsiteY61" fmla="*/ 195943 h 2383972"/>
              <a:gd name="connsiteX62" fmla="*/ 1910443 w 3804557"/>
              <a:gd name="connsiteY62" fmla="*/ 179615 h 2383972"/>
              <a:gd name="connsiteX63" fmla="*/ 1959429 w 3804557"/>
              <a:gd name="connsiteY63" fmla="*/ 146958 h 2383972"/>
              <a:gd name="connsiteX64" fmla="*/ 1983921 w 3804557"/>
              <a:gd name="connsiteY64" fmla="*/ 138793 h 2383972"/>
              <a:gd name="connsiteX65" fmla="*/ 2073729 w 3804557"/>
              <a:gd name="connsiteY65" fmla="*/ 122465 h 2383972"/>
              <a:gd name="connsiteX66" fmla="*/ 2114550 w 3804557"/>
              <a:gd name="connsiteY66" fmla="*/ 114300 h 2383972"/>
              <a:gd name="connsiteX67" fmla="*/ 2163536 w 3804557"/>
              <a:gd name="connsiteY67" fmla="*/ 97972 h 2383972"/>
              <a:gd name="connsiteX68" fmla="*/ 2237014 w 3804557"/>
              <a:gd name="connsiteY68" fmla="*/ 73479 h 2383972"/>
              <a:gd name="connsiteX69" fmla="*/ 2294164 w 3804557"/>
              <a:gd name="connsiteY69" fmla="*/ 57150 h 2383972"/>
              <a:gd name="connsiteX70" fmla="*/ 2351314 w 3804557"/>
              <a:gd name="connsiteY70" fmla="*/ 48986 h 2383972"/>
              <a:gd name="connsiteX71" fmla="*/ 2473779 w 3804557"/>
              <a:gd name="connsiteY71" fmla="*/ 32658 h 2383972"/>
              <a:gd name="connsiteX72" fmla="*/ 2547257 w 3804557"/>
              <a:gd name="connsiteY72" fmla="*/ 16329 h 2383972"/>
              <a:gd name="connsiteX73" fmla="*/ 2571750 w 3804557"/>
              <a:gd name="connsiteY73" fmla="*/ 8165 h 2383972"/>
              <a:gd name="connsiteX74" fmla="*/ 2620736 w 3804557"/>
              <a:gd name="connsiteY74" fmla="*/ 0 h 2383972"/>
              <a:gd name="connsiteX75" fmla="*/ 3151414 w 3804557"/>
              <a:gd name="connsiteY75" fmla="*/ 8165 h 2383972"/>
              <a:gd name="connsiteX76" fmla="*/ 3175907 w 3804557"/>
              <a:gd name="connsiteY76" fmla="*/ 16329 h 2383972"/>
              <a:gd name="connsiteX77" fmla="*/ 3208564 w 3804557"/>
              <a:gd name="connsiteY77" fmla="*/ 24493 h 2383972"/>
              <a:gd name="connsiteX78" fmla="*/ 3241221 w 3804557"/>
              <a:gd name="connsiteY78" fmla="*/ 40822 h 2383972"/>
              <a:gd name="connsiteX79" fmla="*/ 3298371 w 3804557"/>
              <a:gd name="connsiteY79" fmla="*/ 48986 h 2383972"/>
              <a:gd name="connsiteX80" fmla="*/ 3355521 w 3804557"/>
              <a:gd name="connsiteY80" fmla="*/ 65315 h 2383972"/>
              <a:gd name="connsiteX81" fmla="*/ 3380014 w 3804557"/>
              <a:gd name="connsiteY81" fmla="*/ 81643 h 2383972"/>
              <a:gd name="connsiteX82" fmla="*/ 3388179 w 3804557"/>
              <a:gd name="connsiteY82" fmla="*/ 106136 h 2383972"/>
              <a:gd name="connsiteX83" fmla="*/ 3412671 w 3804557"/>
              <a:gd name="connsiteY83" fmla="*/ 122465 h 2383972"/>
              <a:gd name="connsiteX84" fmla="*/ 3486150 w 3804557"/>
              <a:gd name="connsiteY84" fmla="*/ 138793 h 2383972"/>
              <a:gd name="connsiteX85" fmla="*/ 3502479 w 3804557"/>
              <a:gd name="connsiteY85" fmla="*/ 163286 h 2383972"/>
              <a:gd name="connsiteX86" fmla="*/ 3535136 w 3804557"/>
              <a:gd name="connsiteY86" fmla="*/ 236765 h 2383972"/>
              <a:gd name="connsiteX87" fmla="*/ 3559629 w 3804557"/>
              <a:gd name="connsiteY87" fmla="*/ 253093 h 2383972"/>
              <a:gd name="connsiteX88" fmla="*/ 3575957 w 3804557"/>
              <a:gd name="connsiteY88" fmla="*/ 277586 h 2383972"/>
              <a:gd name="connsiteX89" fmla="*/ 3584121 w 3804557"/>
              <a:gd name="connsiteY89" fmla="*/ 310243 h 2383972"/>
              <a:gd name="connsiteX90" fmla="*/ 3665764 w 3804557"/>
              <a:gd name="connsiteY90" fmla="*/ 351065 h 2383972"/>
              <a:gd name="connsiteX91" fmla="*/ 3673929 w 3804557"/>
              <a:gd name="connsiteY91" fmla="*/ 375558 h 2383972"/>
              <a:gd name="connsiteX92" fmla="*/ 3682093 w 3804557"/>
              <a:gd name="connsiteY92" fmla="*/ 416379 h 2383972"/>
              <a:gd name="connsiteX93" fmla="*/ 3722914 w 3804557"/>
              <a:gd name="connsiteY93" fmla="*/ 465365 h 2383972"/>
              <a:gd name="connsiteX94" fmla="*/ 3739243 w 3804557"/>
              <a:gd name="connsiteY94" fmla="*/ 489858 h 2383972"/>
              <a:gd name="connsiteX95" fmla="*/ 3788229 w 3804557"/>
              <a:gd name="connsiteY95" fmla="*/ 530679 h 2383972"/>
              <a:gd name="connsiteX96" fmla="*/ 3796393 w 3804557"/>
              <a:gd name="connsiteY96" fmla="*/ 571500 h 2383972"/>
              <a:gd name="connsiteX97" fmla="*/ 3804557 w 3804557"/>
              <a:gd name="connsiteY97" fmla="*/ 661308 h 238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804557" h="2383972">
                <a:moveTo>
                  <a:pt x="0" y="2383972"/>
                </a:moveTo>
                <a:cubicBezTo>
                  <a:pt x="18121" y="2329606"/>
                  <a:pt x="2356" y="2367845"/>
                  <a:pt x="65314" y="2286000"/>
                </a:cubicBezTo>
                <a:cubicBezTo>
                  <a:pt x="76273" y="2271753"/>
                  <a:pt x="118759" y="2215472"/>
                  <a:pt x="122464" y="2204358"/>
                </a:cubicBezTo>
                <a:cubicBezTo>
                  <a:pt x="134280" y="2168912"/>
                  <a:pt x="124544" y="2185951"/>
                  <a:pt x="155121" y="2155372"/>
                </a:cubicBezTo>
                <a:cubicBezTo>
                  <a:pt x="174536" y="2097131"/>
                  <a:pt x="147006" y="2167547"/>
                  <a:pt x="187779" y="2106386"/>
                </a:cubicBezTo>
                <a:cubicBezTo>
                  <a:pt x="192553" y="2099225"/>
                  <a:pt x="191169" y="2089054"/>
                  <a:pt x="195943" y="2081893"/>
                </a:cubicBezTo>
                <a:cubicBezTo>
                  <a:pt x="202348" y="2072286"/>
                  <a:pt x="213044" y="2066270"/>
                  <a:pt x="220436" y="2057400"/>
                </a:cubicBezTo>
                <a:cubicBezTo>
                  <a:pt x="249679" y="2022308"/>
                  <a:pt x="226520" y="2045233"/>
                  <a:pt x="244929" y="2008415"/>
                </a:cubicBezTo>
                <a:cubicBezTo>
                  <a:pt x="262036" y="1974202"/>
                  <a:pt x="257757" y="1990921"/>
                  <a:pt x="285750" y="1967593"/>
                </a:cubicBezTo>
                <a:cubicBezTo>
                  <a:pt x="326520" y="1933618"/>
                  <a:pt x="291693" y="1949283"/>
                  <a:pt x="334736" y="1934936"/>
                </a:cubicBezTo>
                <a:cubicBezTo>
                  <a:pt x="342900" y="1926772"/>
                  <a:pt x="352824" y="1920050"/>
                  <a:pt x="359229" y="1910443"/>
                </a:cubicBezTo>
                <a:cubicBezTo>
                  <a:pt x="377339" y="1883278"/>
                  <a:pt x="354817" y="1885544"/>
                  <a:pt x="383721" y="1861458"/>
                </a:cubicBezTo>
                <a:cubicBezTo>
                  <a:pt x="393071" y="1853666"/>
                  <a:pt x="405493" y="1850572"/>
                  <a:pt x="416379" y="1845129"/>
                </a:cubicBezTo>
                <a:cubicBezTo>
                  <a:pt x="427265" y="1828800"/>
                  <a:pt x="442830" y="1814761"/>
                  <a:pt x="449036" y="1796143"/>
                </a:cubicBezTo>
                <a:cubicBezTo>
                  <a:pt x="451757" y="1787979"/>
                  <a:pt x="453351" y="1779347"/>
                  <a:pt x="457200" y="1771650"/>
                </a:cubicBezTo>
                <a:cubicBezTo>
                  <a:pt x="468565" y="1748921"/>
                  <a:pt x="479969" y="1740718"/>
                  <a:pt x="498021" y="1722665"/>
                </a:cubicBezTo>
                <a:cubicBezTo>
                  <a:pt x="500743" y="1714501"/>
                  <a:pt x="500810" y="1704892"/>
                  <a:pt x="506186" y="1698172"/>
                </a:cubicBezTo>
                <a:cubicBezTo>
                  <a:pt x="512316" y="1690510"/>
                  <a:pt x="523141" y="1688125"/>
                  <a:pt x="530679" y="1681843"/>
                </a:cubicBezTo>
                <a:cubicBezTo>
                  <a:pt x="539549" y="1674451"/>
                  <a:pt x="546301" y="1664742"/>
                  <a:pt x="555171" y="1657350"/>
                </a:cubicBezTo>
                <a:cubicBezTo>
                  <a:pt x="623378" y="1600511"/>
                  <a:pt x="532592" y="1688094"/>
                  <a:pt x="604157" y="1616529"/>
                </a:cubicBezTo>
                <a:cubicBezTo>
                  <a:pt x="624137" y="1556589"/>
                  <a:pt x="608315" y="1579714"/>
                  <a:pt x="644979" y="1543050"/>
                </a:cubicBezTo>
                <a:cubicBezTo>
                  <a:pt x="647700" y="1534886"/>
                  <a:pt x="649295" y="1526255"/>
                  <a:pt x="653143" y="1518558"/>
                </a:cubicBezTo>
                <a:cubicBezTo>
                  <a:pt x="657531" y="1509782"/>
                  <a:pt x="665486" y="1503032"/>
                  <a:pt x="669471" y="1494065"/>
                </a:cubicBezTo>
                <a:cubicBezTo>
                  <a:pt x="698107" y="1429634"/>
                  <a:pt x="666232" y="1458125"/>
                  <a:pt x="710293" y="1428750"/>
                </a:cubicBezTo>
                <a:cubicBezTo>
                  <a:pt x="715736" y="1420586"/>
                  <a:pt x="718637" y="1409961"/>
                  <a:pt x="726621" y="1404258"/>
                </a:cubicBezTo>
                <a:cubicBezTo>
                  <a:pt x="754705" y="1384198"/>
                  <a:pt x="765711" y="1392877"/>
                  <a:pt x="791936" y="1379765"/>
                </a:cubicBezTo>
                <a:cubicBezTo>
                  <a:pt x="806129" y="1372668"/>
                  <a:pt x="819150" y="1363436"/>
                  <a:pt x="832757" y="1355272"/>
                </a:cubicBezTo>
                <a:cubicBezTo>
                  <a:pt x="893045" y="1264839"/>
                  <a:pt x="856562" y="1337314"/>
                  <a:pt x="873579" y="1175658"/>
                </a:cubicBezTo>
                <a:cubicBezTo>
                  <a:pt x="875354" y="1158800"/>
                  <a:pt x="887792" y="1139007"/>
                  <a:pt x="898071" y="1126672"/>
                </a:cubicBezTo>
                <a:cubicBezTo>
                  <a:pt x="905463" y="1117802"/>
                  <a:pt x="915172" y="1111049"/>
                  <a:pt x="922564" y="1102179"/>
                </a:cubicBezTo>
                <a:cubicBezTo>
                  <a:pt x="956581" y="1061359"/>
                  <a:pt x="918483" y="1091292"/>
                  <a:pt x="963386" y="1061358"/>
                </a:cubicBezTo>
                <a:cubicBezTo>
                  <a:pt x="966107" y="1053194"/>
                  <a:pt x="969186" y="1045140"/>
                  <a:pt x="971550" y="1036865"/>
                </a:cubicBezTo>
                <a:cubicBezTo>
                  <a:pt x="974632" y="1026076"/>
                  <a:pt x="973490" y="1013544"/>
                  <a:pt x="979714" y="1004208"/>
                </a:cubicBezTo>
                <a:cubicBezTo>
                  <a:pt x="985157" y="996044"/>
                  <a:pt x="996043" y="993322"/>
                  <a:pt x="1004207" y="987879"/>
                </a:cubicBezTo>
                <a:cubicBezTo>
                  <a:pt x="1022223" y="897799"/>
                  <a:pt x="995220" y="982784"/>
                  <a:pt x="1036864" y="930729"/>
                </a:cubicBezTo>
                <a:cubicBezTo>
                  <a:pt x="1042240" y="924009"/>
                  <a:pt x="1038944" y="912321"/>
                  <a:pt x="1045029" y="906236"/>
                </a:cubicBezTo>
                <a:cubicBezTo>
                  <a:pt x="1053635" y="897630"/>
                  <a:pt x="1067119" y="895946"/>
                  <a:pt x="1077686" y="889908"/>
                </a:cubicBezTo>
                <a:cubicBezTo>
                  <a:pt x="1086206" y="885040"/>
                  <a:pt x="1094015" y="879022"/>
                  <a:pt x="1102179" y="873579"/>
                </a:cubicBezTo>
                <a:cubicBezTo>
                  <a:pt x="1107622" y="865415"/>
                  <a:pt x="1111123" y="855547"/>
                  <a:pt x="1118507" y="849086"/>
                </a:cubicBezTo>
                <a:cubicBezTo>
                  <a:pt x="1133276" y="836163"/>
                  <a:pt x="1167493" y="816429"/>
                  <a:pt x="1167493" y="816429"/>
                </a:cubicBezTo>
                <a:cubicBezTo>
                  <a:pt x="1172936" y="808265"/>
                  <a:pt x="1176883" y="798874"/>
                  <a:pt x="1183821" y="791936"/>
                </a:cubicBezTo>
                <a:cubicBezTo>
                  <a:pt x="1230996" y="744761"/>
                  <a:pt x="1185991" y="811308"/>
                  <a:pt x="1232807" y="751115"/>
                </a:cubicBezTo>
                <a:cubicBezTo>
                  <a:pt x="1244855" y="735624"/>
                  <a:pt x="1265464" y="702129"/>
                  <a:pt x="1265464" y="702129"/>
                </a:cubicBezTo>
                <a:cubicBezTo>
                  <a:pt x="1268569" y="686606"/>
                  <a:pt x="1273426" y="653550"/>
                  <a:pt x="1281793" y="636815"/>
                </a:cubicBezTo>
                <a:cubicBezTo>
                  <a:pt x="1286181" y="628039"/>
                  <a:pt x="1293733" y="621098"/>
                  <a:pt x="1298121" y="612322"/>
                </a:cubicBezTo>
                <a:cubicBezTo>
                  <a:pt x="1308468" y="591627"/>
                  <a:pt x="1302562" y="580046"/>
                  <a:pt x="1322614" y="563336"/>
                </a:cubicBezTo>
                <a:cubicBezTo>
                  <a:pt x="1331964" y="555545"/>
                  <a:pt x="1344385" y="552451"/>
                  <a:pt x="1355271" y="547008"/>
                </a:cubicBezTo>
                <a:cubicBezTo>
                  <a:pt x="1363435" y="538844"/>
                  <a:pt x="1370369" y="529226"/>
                  <a:pt x="1379764" y="522515"/>
                </a:cubicBezTo>
                <a:cubicBezTo>
                  <a:pt x="1389668" y="515441"/>
                  <a:pt x="1401854" y="512224"/>
                  <a:pt x="1412421" y="506186"/>
                </a:cubicBezTo>
                <a:cubicBezTo>
                  <a:pt x="1420940" y="501318"/>
                  <a:pt x="1428750" y="495301"/>
                  <a:pt x="1436914" y="489858"/>
                </a:cubicBezTo>
                <a:cubicBezTo>
                  <a:pt x="1439636" y="481694"/>
                  <a:pt x="1439703" y="472085"/>
                  <a:pt x="1445079" y="465365"/>
                </a:cubicBezTo>
                <a:cubicBezTo>
                  <a:pt x="1452775" y="455745"/>
                  <a:pt x="1494189" y="436728"/>
                  <a:pt x="1502229" y="432708"/>
                </a:cubicBezTo>
                <a:cubicBezTo>
                  <a:pt x="1507672" y="424544"/>
                  <a:pt x="1511619" y="415153"/>
                  <a:pt x="1518557" y="408215"/>
                </a:cubicBezTo>
                <a:cubicBezTo>
                  <a:pt x="1525495" y="401277"/>
                  <a:pt x="1535065" y="397589"/>
                  <a:pt x="1543050" y="391886"/>
                </a:cubicBezTo>
                <a:cubicBezTo>
                  <a:pt x="1554123" y="383977"/>
                  <a:pt x="1564821" y="375557"/>
                  <a:pt x="1575707" y="367393"/>
                </a:cubicBezTo>
                <a:cubicBezTo>
                  <a:pt x="1593519" y="313954"/>
                  <a:pt x="1568780" y="366403"/>
                  <a:pt x="1608364" y="334736"/>
                </a:cubicBezTo>
                <a:cubicBezTo>
                  <a:pt x="1662797" y="291190"/>
                  <a:pt x="1583868" y="326574"/>
                  <a:pt x="1649186" y="293915"/>
                </a:cubicBezTo>
                <a:cubicBezTo>
                  <a:pt x="1656883" y="290066"/>
                  <a:pt x="1665982" y="289599"/>
                  <a:pt x="1673679" y="285750"/>
                </a:cubicBezTo>
                <a:cubicBezTo>
                  <a:pt x="1751299" y="246939"/>
                  <a:pt x="1620788" y="295216"/>
                  <a:pt x="1747157" y="253093"/>
                </a:cubicBezTo>
                <a:lnTo>
                  <a:pt x="1796143" y="236765"/>
                </a:lnTo>
                <a:cubicBezTo>
                  <a:pt x="1804307" y="234043"/>
                  <a:pt x="1812938" y="232449"/>
                  <a:pt x="1820636" y="228600"/>
                </a:cubicBezTo>
                <a:cubicBezTo>
                  <a:pt x="1919321" y="179259"/>
                  <a:pt x="1797008" y="242102"/>
                  <a:pt x="1877786" y="195943"/>
                </a:cubicBezTo>
                <a:cubicBezTo>
                  <a:pt x="1888353" y="189905"/>
                  <a:pt x="1900007" y="185877"/>
                  <a:pt x="1910443" y="179615"/>
                </a:cubicBezTo>
                <a:cubicBezTo>
                  <a:pt x="1927271" y="169518"/>
                  <a:pt x="1940812" y="153165"/>
                  <a:pt x="1959429" y="146958"/>
                </a:cubicBezTo>
                <a:cubicBezTo>
                  <a:pt x="1967593" y="144236"/>
                  <a:pt x="1975572" y="140880"/>
                  <a:pt x="1983921" y="138793"/>
                </a:cubicBezTo>
                <a:cubicBezTo>
                  <a:pt x="2010806" y="132071"/>
                  <a:pt x="2047044" y="127317"/>
                  <a:pt x="2073729" y="122465"/>
                </a:cubicBezTo>
                <a:cubicBezTo>
                  <a:pt x="2087382" y="119983"/>
                  <a:pt x="2101162" y="117951"/>
                  <a:pt x="2114550" y="114300"/>
                </a:cubicBezTo>
                <a:cubicBezTo>
                  <a:pt x="2131155" y="109771"/>
                  <a:pt x="2147207" y="103415"/>
                  <a:pt x="2163536" y="97972"/>
                </a:cubicBezTo>
                <a:lnTo>
                  <a:pt x="2237014" y="73479"/>
                </a:lnTo>
                <a:cubicBezTo>
                  <a:pt x="2257994" y="66486"/>
                  <a:pt x="2271618" y="61249"/>
                  <a:pt x="2294164" y="57150"/>
                </a:cubicBezTo>
                <a:cubicBezTo>
                  <a:pt x="2313097" y="53708"/>
                  <a:pt x="2332239" y="51529"/>
                  <a:pt x="2351314" y="48986"/>
                </a:cubicBezTo>
                <a:cubicBezTo>
                  <a:pt x="2392580" y="43484"/>
                  <a:pt x="2432748" y="39497"/>
                  <a:pt x="2473779" y="32658"/>
                </a:cubicBezTo>
                <a:cubicBezTo>
                  <a:pt x="2493972" y="29292"/>
                  <a:pt x="2526714" y="22198"/>
                  <a:pt x="2547257" y="16329"/>
                </a:cubicBezTo>
                <a:cubicBezTo>
                  <a:pt x="2555532" y="13965"/>
                  <a:pt x="2563349" y="10032"/>
                  <a:pt x="2571750" y="8165"/>
                </a:cubicBezTo>
                <a:cubicBezTo>
                  <a:pt x="2587910" y="4574"/>
                  <a:pt x="2604407" y="2722"/>
                  <a:pt x="2620736" y="0"/>
                </a:cubicBezTo>
                <a:lnTo>
                  <a:pt x="3151414" y="8165"/>
                </a:lnTo>
                <a:cubicBezTo>
                  <a:pt x="3160016" y="8418"/>
                  <a:pt x="3167632" y="13965"/>
                  <a:pt x="3175907" y="16329"/>
                </a:cubicBezTo>
                <a:cubicBezTo>
                  <a:pt x="3186696" y="19411"/>
                  <a:pt x="3197678" y="21772"/>
                  <a:pt x="3208564" y="24493"/>
                </a:cubicBezTo>
                <a:cubicBezTo>
                  <a:pt x="3219450" y="29936"/>
                  <a:pt x="3229479" y="37620"/>
                  <a:pt x="3241221" y="40822"/>
                </a:cubicBezTo>
                <a:cubicBezTo>
                  <a:pt x="3259786" y="45885"/>
                  <a:pt x="3279438" y="45544"/>
                  <a:pt x="3298371" y="48986"/>
                </a:cubicBezTo>
                <a:cubicBezTo>
                  <a:pt x="3306599" y="50482"/>
                  <a:pt x="3345523" y="60316"/>
                  <a:pt x="3355521" y="65315"/>
                </a:cubicBezTo>
                <a:cubicBezTo>
                  <a:pt x="3364297" y="69703"/>
                  <a:pt x="3371850" y="76200"/>
                  <a:pt x="3380014" y="81643"/>
                </a:cubicBezTo>
                <a:cubicBezTo>
                  <a:pt x="3382736" y="89807"/>
                  <a:pt x="3382803" y="99416"/>
                  <a:pt x="3388179" y="106136"/>
                </a:cubicBezTo>
                <a:cubicBezTo>
                  <a:pt x="3394308" y="113798"/>
                  <a:pt x="3403895" y="118077"/>
                  <a:pt x="3412671" y="122465"/>
                </a:cubicBezTo>
                <a:cubicBezTo>
                  <a:pt x="3432768" y="132514"/>
                  <a:pt x="3467339" y="135658"/>
                  <a:pt x="3486150" y="138793"/>
                </a:cubicBezTo>
                <a:cubicBezTo>
                  <a:pt x="3491593" y="146957"/>
                  <a:pt x="3498494" y="154319"/>
                  <a:pt x="3502479" y="163286"/>
                </a:cubicBezTo>
                <a:cubicBezTo>
                  <a:pt x="3515414" y="192391"/>
                  <a:pt x="3512962" y="214592"/>
                  <a:pt x="3535136" y="236765"/>
                </a:cubicBezTo>
                <a:cubicBezTo>
                  <a:pt x="3542074" y="243703"/>
                  <a:pt x="3551465" y="247650"/>
                  <a:pt x="3559629" y="253093"/>
                </a:cubicBezTo>
                <a:cubicBezTo>
                  <a:pt x="3565072" y="261257"/>
                  <a:pt x="3572092" y="268567"/>
                  <a:pt x="3575957" y="277586"/>
                </a:cubicBezTo>
                <a:cubicBezTo>
                  <a:pt x="3580377" y="287899"/>
                  <a:pt x="3576732" y="301799"/>
                  <a:pt x="3584121" y="310243"/>
                </a:cubicBezTo>
                <a:cubicBezTo>
                  <a:pt x="3611337" y="341347"/>
                  <a:pt x="3631854" y="342587"/>
                  <a:pt x="3665764" y="351065"/>
                </a:cubicBezTo>
                <a:cubicBezTo>
                  <a:pt x="3668486" y="359229"/>
                  <a:pt x="3671842" y="367209"/>
                  <a:pt x="3673929" y="375558"/>
                </a:cubicBezTo>
                <a:cubicBezTo>
                  <a:pt x="3677295" y="389020"/>
                  <a:pt x="3677221" y="403386"/>
                  <a:pt x="3682093" y="416379"/>
                </a:cubicBezTo>
                <a:cubicBezTo>
                  <a:pt x="3690386" y="438493"/>
                  <a:pt x="3708474" y="448037"/>
                  <a:pt x="3722914" y="465365"/>
                </a:cubicBezTo>
                <a:cubicBezTo>
                  <a:pt x="3729196" y="472903"/>
                  <a:pt x="3732961" y="482320"/>
                  <a:pt x="3739243" y="489858"/>
                </a:cubicBezTo>
                <a:cubicBezTo>
                  <a:pt x="3758886" y="513429"/>
                  <a:pt x="3764148" y="514624"/>
                  <a:pt x="3788229" y="530679"/>
                </a:cubicBezTo>
                <a:cubicBezTo>
                  <a:pt x="3790950" y="544286"/>
                  <a:pt x="3794672" y="557731"/>
                  <a:pt x="3796393" y="571500"/>
                </a:cubicBezTo>
                <a:cubicBezTo>
                  <a:pt x="3800121" y="601327"/>
                  <a:pt x="3804557" y="661308"/>
                  <a:pt x="3804557" y="661308"/>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6" name="TextBox 145"/>
          <p:cNvSpPr txBox="1"/>
          <p:nvPr/>
        </p:nvSpPr>
        <p:spPr>
          <a:xfrm>
            <a:off x="3799055" y="3761297"/>
            <a:ext cx="756000" cy="432000"/>
          </a:xfrm>
          <a:prstGeom prst="rect">
            <a:avLst/>
          </a:prstGeom>
          <a:noFill/>
        </p:spPr>
        <p:txBody>
          <a:bodyPr wrap="square" rtlCol="0">
            <a:spAutoFit/>
          </a:bodyPr>
          <a:lstStyle/>
          <a:p>
            <a:pPr algn="ctr"/>
            <a:r>
              <a:rPr lang="en-US" sz="1100" b="1" dirty="0" smtClean="0">
                <a:ln>
                  <a:solidFill>
                    <a:sysClr val="windowText" lastClr="000000"/>
                  </a:solidFill>
                </a:ln>
                <a:solidFill>
                  <a:schemeClr val="bg1"/>
                </a:solidFill>
                <a:effectLst>
                  <a:outerShdw blurRad="50800" dist="38100" dir="2700000" algn="tl" rotWithShape="0">
                    <a:prstClr val="black">
                      <a:alpha val="40000"/>
                    </a:prstClr>
                  </a:outerShdw>
                </a:effectLst>
              </a:rPr>
              <a:t>COLVILLE TROUGH</a:t>
            </a:r>
            <a:endParaRPr lang="en-US" sz="1100" b="1" dirty="0">
              <a:ln>
                <a:solidFill>
                  <a:sysClr val="windowText" lastClr="000000"/>
                </a:solidFill>
              </a:ln>
              <a:solidFill>
                <a:schemeClr val="bg1"/>
              </a:solidFill>
              <a:effectLst>
                <a:outerShdw blurRad="50800" dist="38100" dir="2700000" algn="tl" rotWithShape="0">
                  <a:prstClr val="black">
                    <a:alpha val="40000"/>
                  </a:prstClr>
                </a:outerShdw>
              </a:effectLst>
            </a:endParaRPr>
          </a:p>
        </p:txBody>
      </p:sp>
      <p:sp>
        <p:nvSpPr>
          <p:cNvPr id="147" name="Freeform 146"/>
          <p:cNvSpPr/>
          <p:nvPr/>
        </p:nvSpPr>
        <p:spPr>
          <a:xfrm>
            <a:off x="3582007" y="1884070"/>
            <a:ext cx="258051" cy="572202"/>
          </a:xfrm>
          <a:custGeom>
            <a:avLst/>
            <a:gdLst>
              <a:gd name="connsiteX0" fmla="*/ 0 w 274320"/>
              <a:gd name="connsiteY0" fmla="*/ 74814 h 681643"/>
              <a:gd name="connsiteX1" fmla="*/ 124691 w 274320"/>
              <a:gd name="connsiteY1" fmla="*/ 0 h 681643"/>
              <a:gd name="connsiteX2" fmla="*/ 207818 w 274320"/>
              <a:gd name="connsiteY2" fmla="*/ 41563 h 681643"/>
              <a:gd name="connsiteX3" fmla="*/ 216131 w 274320"/>
              <a:gd name="connsiteY3" fmla="*/ 66502 h 681643"/>
              <a:gd name="connsiteX4" fmla="*/ 216131 w 274320"/>
              <a:gd name="connsiteY4" fmla="*/ 74814 h 681643"/>
              <a:gd name="connsiteX5" fmla="*/ 257694 w 274320"/>
              <a:gd name="connsiteY5" fmla="*/ 257694 h 681643"/>
              <a:gd name="connsiteX6" fmla="*/ 257694 w 274320"/>
              <a:gd name="connsiteY6" fmla="*/ 374073 h 681643"/>
              <a:gd name="connsiteX7" fmla="*/ 274320 w 274320"/>
              <a:gd name="connsiteY7" fmla="*/ 423949 h 681643"/>
              <a:gd name="connsiteX8" fmla="*/ 266007 w 274320"/>
              <a:gd name="connsiteY8" fmla="*/ 473825 h 681643"/>
              <a:gd name="connsiteX9" fmla="*/ 241069 w 274320"/>
              <a:gd name="connsiteY9" fmla="*/ 457200 h 681643"/>
              <a:gd name="connsiteX10" fmla="*/ 232756 w 274320"/>
              <a:gd name="connsiteY10" fmla="*/ 482138 h 681643"/>
              <a:gd name="connsiteX11" fmla="*/ 241069 w 274320"/>
              <a:gd name="connsiteY11" fmla="*/ 540327 h 681643"/>
              <a:gd name="connsiteX12" fmla="*/ 257694 w 274320"/>
              <a:gd name="connsiteY12" fmla="*/ 590203 h 681643"/>
              <a:gd name="connsiteX13" fmla="*/ 274320 w 274320"/>
              <a:gd name="connsiteY13" fmla="*/ 681643 h 681643"/>
              <a:gd name="connsiteX14" fmla="*/ 174567 w 274320"/>
              <a:gd name="connsiteY14" fmla="*/ 523702 h 681643"/>
              <a:gd name="connsiteX15" fmla="*/ 108065 w 274320"/>
              <a:gd name="connsiteY15" fmla="*/ 498763 h 681643"/>
              <a:gd name="connsiteX16" fmla="*/ 91440 w 274320"/>
              <a:gd name="connsiteY16" fmla="*/ 473825 h 681643"/>
              <a:gd name="connsiteX17" fmla="*/ 83127 w 274320"/>
              <a:gd name="connsiteY17" fmla="*/ 465513 h 681643"/>
              <a:gd name="connsiteX18" fmla="*/ 0 w 274320"/>
              <a:gd name="connsiteY18" fmla="*/ 74814 h 6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 h="681643">
                <a:moveTo>
                  <a:pt x="0" y="74814"/>
                </a:moveTo>
                <a:lnTo>
                  <a:pt x="124691" y="0"/>
                </a:lnTo>
                <a:cubicBezTo>
                  <a:pt x="146506" y="8180"/>
                  <a:pt x="191674" y="14657"/>
                  <a:pt x="207818" y="41563"/>
                </a:cubicBezTo>
                <a:cubicBezTo>
                  <a:pt x="212326" y="49077"/>
                  <a:pt x="214006" y="58001"/>
                  <a:pt x="216131" y="66502"/>
                </a:cubicBezTo>
                <a:cubicBezTo>
                  <a:pt x="216803" y="69190"/>
                  <a:pt x="216131" y="72043"/>
                  <a:pt x="216131" y="74814"/>
                </a:cubicBezTo>
                <a:lnTo>
                  <a:pt x="257694" y="257694"/>
                </a:lnTo>
                <a:cubicBezTo>
                  <a:pt x="250296" y="324281"/>
                  <a:pt x="243068" y="320445"/>
                  <a:pt x="257694" y="374073"/>
                </a:cubicBezTo>
                <a:cubicBezTo>
                  <a:pt x="262305" y="390980"/>
                  <a:pt x="274320" y="423949"/>
                  <a:pt x="274320" y="423949"/>
                </a:cubicBezTo>
                <a:cubicBezTo>
                  <a:pt x="271549" y="440574"/>
                  <a:pt x="277925" y="461907"/>
                  <a:pt x="266007" y="473825"/>
                </a:cubicBezTo>
                <a:cubicBezTo>
                  <a:pt x="258943" y="480889"/>
                  <a:pt x="250761" y="454777"/>
                  <a:pt x="241069" y="457200"/>
                </a:cubicBezTo>
                <a:cubicBezTo>
                  <a:pt x="232568" y="459325"/>
                  <a:pt x="235527" y="473825"/>
                  <a:pt x="232756" y="482138"/>
                </a:cubicBezTo>
                <a:cubicBezTo>
                  <a:pt x="235527" y="501534"/>
                  <a:pt x="236663" y="521235"/>
                  <a:pt x="241069" y="540327"/>
                </a:cubicBezTo>
                <a:cubicBezTo>
                  <a:pt x="245010" y="557403"/>
                  <a:pt x="257694" y="590203"/>
                  <a:pt x="257694" y="590203"/>
                </a:cubicBezTo>
                <a:cubicBezTo>
                  <a:pt x="266397" y="677230"/>
                  <a:pt x="246315" y="653641"/>
                  <a:pt x="274320" y="681643"/>
                </a:cubicBezTo>
                <a:lnTo>
                  <a:pt x="174567" y="523702"/>
                </a:lnTo>
                <a:cubicBezTo>
                  <a:pt x="152400" y="515389"/>
                  <a:pt x="128366" y="510944"/>
                  <a:pt x="108065" y="498763"/>
                </a:cubicBezTo>
                <a:cubicBezTo>
                  <a:pt x="99498" y="493623"/>
                  <a:pt x="97434" y="481817"/>
                  <a:pt x="91440" y="473825"/>
                </a:cubicBezTo>
                <a:cubicBezTo>
                  <a:pt x="89089" y="470690"/>
                  <a:pt x="85898" y="468284"/>
                  <a:pt x="83127" y="465513"/>
                </a:cubicBezTo>
                <a:lnTo>
                  <a:pt x="0" y="74814"/>
                </a:lnTo>
                <a:close/>
              </a:path>
            </a:pathLst>
          </a:cu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8" name="Oval 147"/>
          <p:cNvSpPr/>
          <p:nvPr/>
        </p:nvSpPr>
        <p:spPr>
          <a:xfrm>
            <a:off x="6444209" y="3053234"/>
            <a:ext cx="1393371" cy="457200"/>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Prudhoe Bay </a:t>
            </a:r>
            <a:r>
              <a:rPr lang="en-US" sz="1000" b="1" dirty="0" smtClean="0">
                <a:solidFill>
                  <a:schemeClr val="tx1"/>
                </a:solidFill>
              </a:rPr>
              <a:t>&amp; Kuparuk Fields</a:t>
            </a:r>
            <a:endParaRPr lang="en-US" sz="1000" b="1" dirty="0">
              <a:solidFill>
                <a:schemeClr val="tx1"/>
              </a:solidFill>
            </a:endParaRPr>
          </a:p>
        </p:txBody>
      </p:sp>
      <p:sp>
        <p:nvSpPr>
          <p:cNvPr id="149" name="Oval 148"/>
          <p:cNvSpPr/>
          <p:nvPr/>
        </p:nvSpPr>
        <p:spPr>
          <a:xfrm>
            <a:off x="5364089" y="3277080"/>
            <a:ext cx="249627" cy="28021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p:txBody>
      </p:sp>
      <p:sp>
        <p:nvSpPr>
          <p:cNvPr id="150" name="Oval 149"/>
          <p:cNvSpPr/>
          <p:nvPr/>
        </p:nvSpPr>
        <p:spPr>
          <a:xfrm>
            <a:off x="5364089" y="3638782"/>
            <a:ext cx="249627" cy="28021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p:txBody>
      </p:sp>
      <p:sp>
        <p:nvSpPr>
          <p:cNvPr id="151" name="TextBox 150"/>
          <p:cNvSpPr txBox="1"/>
          <p:nvPr/>
        </p:nvSpPr>
        <p:spPr>
          <a:xfrm>
            <a:off x="6757600" y="2189138"/>
            <a:ext cx="639542" cy="246221"/>
          </a:xfrm>
          <a:prstGeom prst="rect">
            <a:avLst/>
          </a:prstGeom>
          <a:noFill/>
        </p:spPr>
        <p:txBody>
          <a:bodyPr wrap="square" rtlCol="0">
            <a:spAutoFit/>
          </a:bodyPr>
          <a:lstStyle/>
          <a:p>
            <a:pPr algn="ctr"/>
            <a:r>
              <a:rPr lang="en-US" sz="1000" b="1" dirty="0" smtClean="0"/>
              <a:t>Tertiary </a:t>
            </a:r>
            <a:endParaRPr lang="en-SG" sz="1000" b="1" dirty="0"/>
          </a:p>
        </p:txBody>
      </p:sp>
      <p:sp>
        <p:nvSpPr>
          <p:cNvPr id="152" name="TextBox 151"/>
          <p:cNvSpPr txBox="1"/>
          <p:nvPr/>
        </p:nvSpPr>
        <p:spPr>
          <a:xfrm>
            <a:off x="5095625" y="2135382"/>
            <a:ext cx="880808" cy="246221"/>
          </a:xfrm>
          <a:prstGeom prst="rect">
            <a:avLst/>
          </a:prstGeom>
          <a:noFill/>
        </p:spPr>
        <p:txBody>
          <a:bodyPr wrap="square" rtlCol="0">
            <a:spAutoFit/>
          </a:bodyPr>
          <a:lstStyle/>
          <a:p>
            <a:pPr algn="ctr"/>
            <a:r>
              <a:rPr lang="en-US" sz="1000" b="1" dirty="0" smtClean="0"/>
              <a:t>Cretaceous</a:t>
            </a:r>
            <a:endParaRPr lang="en-SG" sz="1000" b="1" dirty="0"/>
          </a:p>
        </p:txBody>
      </p:sp>
      <p:sp>
        <p:nvSpPr>
          <p:cNvPr id="153" name="TextBox 152"/>
          <p:cNvSpPr txBox="1"/>
          <p:nvPr/>
        </p:nvSpPr>
        <p:spPr>
          <a:xfrm>
            <a:off x="8512737" y="2025537"/>
            <a:ext cx="507682" cy="307777"/>
          </a:xfrm>
          <a:prstGeom prst="rect">
            <a:avLst/>
          </a:prstGeom>
          <a:noFill/>
        </p:spPr>
        <p:txBody>
          <a:bodyPr wrap="square" rtlCol="0">
            <a:spAutoFit/>
          </a:bodyPr>
          <a:lstStyle/>
          <a:p>
            <a:pPr algn="ctr"/>
            <a:r>
              <a:rPr lang="en-US" sz="1400" b="1" dirty="0" smtClean="0"/>
              <a:t>km</a:t>
            </a:r>
            <a:endParaRPr lang="en-SG" sz="1400" b="1" dirty="0"/>
          </a:p>
        </p:txBody>
      </p:sp>
      <p:sp>
        <p:nvSpPr>
          <p:cNvPr id="154" name="TextBox 153"/>
          <p:cNvSpPr txBox="1"/>
          <p:nvPr/>
        </p:nvSpPr>
        <p:spPr>
          <a:xfrm>
            <a:off x="8077807" y="1495817"/>
            <a:ext cx="625487" cy="276999"/>
          </a:xfrm>
          <a:prstGeom prst="rect">
            <a:avLst/>
          </a:prstGeom>
          <a:noFill/>
        </p:spPr>
        <p:txBody>
          <a:bodyPr wrap="square" rtlCol="0">
            <a:spAutoFit/>
          </a:bodyPr>
          <a:lstStyle/>
          <a:p>
            <a:pPr algn="ctr"/>
            <a:r>
              <a:rPr lang="en-US" sz="1200" b="1" dirty="0" smtClean="0"/>
              <a:t>N</a:t>
            </a:r>
            <a:endParaRPr lang="en-SG" sz="1200" b="1" dirty="0"/>
          </a:p>
        </p:txBody>
      </p:sp>
      <p:sp>
        <p:nvSpPr>
          <p:cNvPr id="155" name="TextBox 154"/>
          <p:cNvSpPr txBox="1"/>
          <p:nvPr/>
        </p:nvSpPr>
        <p:spPr>
          <a:xfrm>
            <a:off x="2195736" y="1495817"/>
            <a:ext cx="625487" cy="276999"/>
          </a:xfrm>
          <a:prstGeom prst="rect">
            <a:avLst/>
          </a:prstGeom>
          <a:noFill/>
        </p:spPr>
        <p:txBody>
          <a:bodyPr wrap="square" rtlCol="0">
            <a:spAutoFit/>
          </a:bodyPr>
          <a:lstStyle/>
          <a:p>
            <a:pPr algn="ctr"/>
            <a:r>
              <a:rPr lang="en-US" sz="1200" b="1" dirty="0" smtClean="0"/>
              <a:t>S</a:t>
            </a:r>
            <a:endParaRPr lang="en-SG" sz="1200" b="1" dirty="0"/>
          </a:p>
        </p:txBody>
      </p:sp>
      <p:cxnSp>
        <p:nvCxnSpPr>
          <p:cNvPr id="156" name="Straight Arrow Connector 155"/>
          <p:cNvCxnSpPr/>
          <p:nvPr/>
        </p:nvCxnSpPr>
        <p:spPr>
          <a:xfrm rot="5400000" flipH="1" flipV="1">
            <a:off x="2547544" y="5498391"/>
            <a:ext cx="342900" cy="22860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2843809" y="4984041"/>
            <a:ext cx="819455" cy="400110"/>
          </a:xfrm>
          <a:prstGeom prst="rect">
            <a:avLst/>
          </a:prstGeom>
          <a:noFill/>
        </p:spPr>
        <p:txBody>
          <a:bodyPr wrap="none" rtlCol="0">
            <a:spAutoFit/>
          </a:bodyPr>
          <a:lstStyle/>
          <a:p>
            <a:r>
              <a:rPr lang="en-US" sz="1000" dirty="0" smtClean="0"/>
              <a:t>Petroleum</a:t>
            </a:r>
          </a:p>
          <a:p>
            <a:r>
              <a:rPr lang="en-US" sz="1000" dirty="0" smtClean="0"/>
              <a:t>Source Rock</a:t>
            </a:r>
            <a:endParaRPr lang="en-US" sz="1000" dirty="0"/>
          </a:p>
        </p:txBody>
      </p:sp>
      <p:sp>
        <p:nvSpPr>
          <p:cNvPr id="158" name="TextBox 157"/>
          <p:cNvSpPr txBox="1"/>
          <p:nvPr/>
        </p:nvSpPr>
        <p:spPr>
          <a:xfrm>
            <a:off x="2843809" y="5424921"/>
            <a:ext cx="1141659" cy="400110"/>
          </a:xfrm>
          <a:prstGeom prst="rect">
            <a:avLst/>
          </a:prstGeom>
          <a:noFill/>
        </p:spPr>
        <p:txBody>
          <a:bodyPr wrap="none" rtlCol="0">
            <a:spAutoFit/>
          </a:bodyPr>
          <a:lstStyle/>
          <a:p>
            <a:r>
              <a:rPr lang="en-US" sz="1000" dirty="0" smtClean="0"/>
              <a:t>Migration/Charge </a:t>
            </a:r>
          </a:p>
          <a:p>
            <a:r>
              <a:rPr lang="en-US" sz="1000" dirty="0" smtClean="0"/>
              <a:t>Direction</a:t>
            </a:r>
            <a:endParaRPr lang="en-US" sz="1000" dirty="0"/>
          </a:p>
        </p:txBody>
      </p:sp>
      <p:cxnSp>
        <p:nvCxnSpPr>
          <p:cNvPr id="159" name="Straight Arrow Connector 158"/>
          <p:cNvCxnSpPr/>
          <p:nvPr/>
        </p:nvCxnSpPr>
        <p:spPr>
          <a:xfrm flipV="1">
            <a:off x="5657395" y="3084668"/>
            <a:ext cx="681927" cy="24532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5657395" y="3389468"/>
            <a:ext cx="583956" cy="433501"/>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2594181" y="5016732"/>
            <a:ext cx="249627" cy="28021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p:txBody>
      </p:sp>
      <p:sp>
        <p:nvSpPr>
          <p:cNvPr id="162" name="TextBox 161"/>
          <p:cNvSpPr txBox="1"/>
          <p:nvPr/>
        </p:nvSpPr>
        <p:spPr>
          <a:xfrm>
            <a:off x="3347864" y="1548710"/>
            <a:ext cx="1837049" cy="261610"/>
          </a:xfrm>
          <a:prstGeom prst="rect">
            <a:avLst/>
          </a:prstGeom>
          <a:noFill/>
        </p:spPr>
        <p:txBody>
          <a:bodyPr wrap="square" rtlCol="0">
            <a:spAutoFit/>
          </a:bodyPr>
          <a:lstStyle/>
          <a:p>
            <a:pPr algn="ctr"/>
            <a:r>
              <a:rPr lang="en-US" sz="1100" b="1" dirty="0" smtClean="0"/>
              <a:t>Fortress Mtn. Formation</a:t>
            </a:r>
            <a:endParaRPr lang="en-SG" sz="1100" b="1" dirty="0"/>
          </a:p>
        </p:txBody>
      </p:sp>
      <p:cxnSp>
        <p:nvCxnSpPr>
          <p:cNvPr id="163" name="Straight Arrow Connector 162"/>
          <p:cNvCxnSpPr/>
          <p:nvPr/>
        </p:nvCxnSpPr>
        <p:spPr>
          <a:xfrm flipH="1">
            <a:off x="3676281" y="1851613"/>
            <a:ext cx="397823" cy="2703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4" name="Group 270"/>
          <p:cNvGrpSpPr/>
          <p:nvPr/>
        </p:nvGrpSpPr>
        <p:grpSpPr>
          <a:xfrm>
            <a:off x="7452321" y="5511542"/>
            <a:ext cx="768311" cy="350004"/>
            <a:chOff x="8635476" y="5444434"/>
            <a:chExt cx="768311" cy="350004"/>
          </a:xfrm>
        </p:grpSpPr>
        <p:sp>
          <p:nvSpPr>
            <p:cNvPr id="165" name="Rectangle 164"/>
            <p:cNvSpPr/>
            <p:nvPr/>
          </p:nvSpPr>
          <p:spPr>
            <a:xfrm>
              <a:off x="8635476" y="5444434"/>
              <a:ext cx="768311" cy="349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6" name="TextBox 165"/>
            <p:cNvSpPr txBox="1"/>
            <p:nvPr/>
          </p:nvSpPr>
          <p:spPr>
            <a:xfrm>
              <a:off x="8688111" y="5532828"/>
              <a:ext cx="663039" cy="261610"/>
            </a:xfrm>
            <a:prstGeom prst="rect">
              <a:avLst/>
            </a:prstGeom>
            <a:noFill/>
          </p:spPr>
          <p:txBody>
            <a:bodyPr wrap="square" rtlCol="0">
              <a:spAutoFit/>
            </a:bodyPr>
            <a:lstStyle/>
            <a:p>
              <a:pPr algn="ctr"/>
              <a:r>
                <a:rPr lang="en-US" sz="1100" b="1" dirty="0" smtClean="0"/>
                <a:t>50km</a:t>
              </a:r>
              <a:endParaRPr lang="en-SG" sz="1100" b="1" dirty="0"/>
            </a:p>
          </p:txBody>
        </p:sp>
        <p:cxnSp>
          <p:nvCxnSpPr>
            <p:cNvPr id="167" name="Straight Connector 166"/>
            <p:cNvCxnSpPr/>
            <p:nvPr/>
          </p:nvCxnSpPr>
          <p:spPr>
            <a:xfrm>
              <a:off x="8692858" y="5522956"/>
              <a:ext cx="6187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TextBox 167"/>
          <p:cNvSpPr txBox="1"/>
          <p:nvPr/>
        </p:nvSpPr>
        <p:spPr>
          <a:xfrm>
            <a:off x="4067945" y="5717530"/>
            <a:ext cx="1310878" cy="261610"/>
          </a:xfrm>
          <a:prstGeom prst="rect">
            <a:avLst/>
          </a:prstGeom>
          <a:noFill/>
        </p:spPr>
        <p:txBody>
          <a:bodyPr wrap="square" rtlCol="0">
            <a:spAutoFit/>
          </a:bodyPr>
          <a:lstStyle/>
          <a:p>
            <a:pPr algn="ctr"/>
            <a:r>
              <a:rPr lang="en-US" sz="1100" b="1" dirty="0" smtClean="0">
                <a:solidFill>
                  <a:schemeClr val="bg1"/>
                </a:solidFill>
              </a:rPr>
              <a:t>UMIAT PLATFORM</a:t>
            </a:r>
            <a:endParaRPr lang="en-US" sz="1100" b="1" dirty="0">
              <a:solidFill>
                <a:schemeClr val="bg1"/>
              </a:solidFill>
            </a:endParaRPr>
          </a:p>
        </p:txBody>
      </p:sp>
      <p:sp>
        <p:nvSpPr>
          <p:cNvPr id="170" name="Left-Right Arrow 169"/>
          <p:cNvSpPr/>
          <p:nvPr/>
        </p:nvSpPr>
        <p:spPr>
          <a:xfrm>
            <a:off x="5285387" y="1628800"/>
            <a:ext cx="1642423" cy="504000"/>
          </a:xfrm>
          <a:prstGeom prst="leftRightArrow">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SG" sz="1200" b="1" dirty="0" smtClean="0"/>
              <a:t>Exploitation Fairway</a:t>
            </a:r>
            <a:endParaRPr lang="en-GB" sz="1200" b="1" dirty="0"/>
          </a:p>
        </p:txBody>
      </p:sp>
    </p:spTree>
    <p:extLst>
      <p:ext uri="{BB962C8B-B14F-4D97-AF65-F5344CB8AC3E}">
        <p14:creationId xmlns="" xmlns:p14="http://schemas.microsoft.com/office/powerpoint/2010/main" val="4369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12</a:t>
            </a:fld>
            <a:endParaRPr lang="en-SG" dirty="0"/>
          </a:p>
        </p:txBody>
      </p:sp>
      <p:sp>
        <p:nvSpPr>
          <p:cNvPr id="3" name="Title 2"/>
          <p:cNvSpPr>
            <a:spLocks noGrp="1"/>
          </p:cNvSpPr>
          <p:nvPr>
            <p:ph type="title"/>
          </p:nvPr>
        </p:nvSpPr>
        <p:spPr/>
        <p:txBody>
          <a:bodyPr>
            <a:normAutofit fontScale="90000"/>
          </a:bodyPr>
          <a:lstStyle/>
          <a:p>
            <a:r>
              <a:rPr lang="en-US" sz="2900" dirty="0" smtClean="0"/>
              <a:t>North Alaskan Technical Case</a:t>
            </a:r>
            <a:r>
              <a:rPr sz="2800" smtClean="0"/>
              <a:t/>
            </a:r>
            <a:br>
              <a:rPr sz="2800" smtClean="0"/>
            </a:br>
            <a:r>
              <a:rPr sz="1800" smtClean="0"/>
              <a:t>Central North Slope Seismic Transect</a:t>
            </a:r>
            <a:endParaRPr lang="en-SG" sz="1800" dirty="0"/>
          </a:p>
        </p:txBody>
      </p:sp>
      <p:pic>
        <p:nvPicPr>
          <p:cNvPr id="1026" name="Picture 2"/>
          <p:cNvPicPr>
            <a:picLocks noChangeAspect="1" noChangeArrowheads="1"/>
          </p:cNvPicPr>
          <p:nvPr/>
        </p:nvPicPr>
        <p:blipFill>
          <a:blip r:embed="rId2" cstate="print"/>
          <a:srcRect l="20237" t="40704" r="17861" b="24648"/>
          <a:stretch>
            <a:fillRect/>
          </a:stretch>
        </p:blipFill>
        <p:spPr bwMode="auto">
          <a:xfrm>
            <a:off x="0" y="1875296"/>
            <a:ext cx="9138108" cy="3196778"/>
          </a:xfrm>
          <a:prstGeom prst="rect">
            <a:avLst/>
          </a:prstGeom>
          <a:noFill/>
          <a:ln w="9525">
            <a:noFill/>
            <a:miter lim="800000"/>
            <a:headEnd/>
            <a:tailEnd/>
          </a:ln>
          <a:effectLst/>
        </p:spPr>
      </p:pic>
      <p:sp>
        <p:nvSpPr>
          <p:cNvPr id="5" name="Footer Placeholder 5"/>
          <p:cNvSpPr>
            <a:spLocks noGrp="1"/>
          </p:cNvSpPr>
          <p:nvPr>
            <p:ph type="ftr" sz="quarter" idx="11"/>
          </p:nvPr>
        </p:nvSpPr>
        <p:spPr>
          <a:xfrm>
            <a:off x="306916" y="6309320"/>
            <a:ext cx="7865484" cy="365125"/>
          </a:xfrm>
        </p:spPr>
        <p:txBody>
          <a:bodyPr/>
          <a:lstStyle/>
          <a:p>
            <a:r>
              <a:rPr lang="en-SG" dirty="0" smtClean="0"/>
              <a:t>Source: Alaska Department of Natural Resources, Division of Oil and Gas</a:t>
            </a:r>
          </a:p>
        </p:txBody>
      </p:sp>
      <p:sp>
        <p:nvSpPr>
          <p:cNvPr id="6" name="TextBox 5"/>
          <p:cNvSpPr txBox="1"/>
          <p:nvPr/>
        </p:nvSpPr>
        <p:spPr>
          <a:xfrm>
            <a:off x="2214546" y="1104347"/>
            <a:ext cx="4357718" cy="338554"/>
          </a:xfrm>
          <a:prstGeom prst="rect">
            <a:avLst/>
          </a:prstGeom>
          <a:noFill/>
        </p:spPr>
        <p:txBody>
          <a:bodyPr wrap="square" rtlCol="0">
            <a:spAutoFit/>
          </a:bodyPr>
          <a:lstStyle/>
          <a:p>
            <a:pPr algn="ctr"/>
            <a:r>
              <a:rPr lang="en-US" sz="1600" b="1" dirty="0" smtClean="0"/>
              <a:t>Public Seismic Line ARCO 80-07 &amp; 80-06</a:t>
            </a:r>
            <a:endParaRPr lang="en-SG" sz="1600" b="1" dirty="0"/>
          </a:p>
        </p:txBody>
      </p:sp>
      <p:sp>
        <p:nvSpPr>
          <p:cNvPr id="7" name="TextBox 6"/>
          <p:cNvSpPr txBox="1"/>
          <p:nvPr/>
        </p:nvSpPr>
        <p:spPr>
          <a:xfrm>
            <a:off x="9425" y="1577448"/>
            <a:ext cx="1643106" cy="338554"/>
          </a:xfrm>
          <a:prstGeom prst="rect">
            <a:avLst/>
          </a:prstGeom>
          <a:noFill/>
        </p:spPr>
        <p:txBody>
          <a:bodyPr wrap="square" rtlCol="0">
            <a:spAutoFit/>
          </a:bodyPr>
          <a:lstStyle/>
          <a:p>
            <a:r>
              <a:rPr lang="en-US" sz="1600" dirty="0" smtClean="0"/>
              <a:t>West</a:t>
            </a:r>
            <a:endParaRPr lang="en-SG" sz="1600" dirty="0"/>
          </a:p>
        </p:txBody>
      </p:sp>
      <p:sp>
        <p:nvSpPr>
          <p:cNvPr id="8" name="TextBox 7"/>
          <p:cNvSpPr txBox="1"/>
          <p:nvPr/>
        </p:nvSpPr>
        <p:spPr>
          <a:xfrm>
            <a:off x="7484458" y="1577448"/>
            <a:ext cx="1643106" cy="338554"/>
          </a:xfrm>
          <a:prstGeom prst="rect">
            <a:avLst/>
          </a:prstGeom>
          <a:noFill/>
        </p:spPr>
        <p:txBody>
          <a:bodyPr wrap="square" rtlCol="0">
            <a:spAutoFit/>
          </a:bodyPr>
          <a:lstStyle/>
          <a:p>
            <a:pPr algn="r"/>
            <a:r>
              <a:rPr lang="en-US" sz="1600" dirty="0" smtClean="0"/>
              <a:t>East</a:t>
            </a:r>
            <a:endParaRPr lang="en-SG" sz="1600" dirty="0"/>
          </a:p>
        </p:txBody>
      </p:sp>
      <p:sp>
        <p:nvSpPr>
          <p:cNvPr id="9" name="TextBox 8"/>
          <p:cNvSpPr txBox="1"/>
          <p:nvPr/>
        </p:nvSpPr>
        <p:spPr>
          <a:xfrm>
            <a:off x="3357554" y="1577448"/>
            <a:ext cx="2143140" cy="338554"/>
          </a:xfrm>
          <a:prstGeom prst="rect">
            <a:avLst/>
          </a:prstGeom>
          <a:noFill/>
        </p:spPr>
        <p:txBody>
          <a:bodyPr wrap="square" rtlCol="0">
            <a:spAutoFit/>
          </a:bodyPr>
          <a:lstStyle/>
          <a:p>
            <a:pPr algn="ctr"/>
            <a:r>
              <a:rPr lang="en-US" sz="1600" dirty="0" smtClean="0"/>
              <a:t>Total Length ~120km</a:t>
            </a:r>
            <a:endParaRPr lang="en-SG" sz="1600" dirty="0"/>
          </a:p>
        </p:txBody>
      </p:sp>
      <p:sp>
        <p:nvSpPr>
          <p:cNvPr id="10" name="TextBox 9"/>
          <p:cNvSpPr txBox="1"/>
          <p:nvPr/>
        </p:nvSpPr>
        <p:spPr>
          <a:xfrm>
            <a:off x="285720" y="5214950"/>
            <a:ext cx="4500626" cy="646331"/>
          </a:xfrm>
          <a:prstGeom prst="rect">
            <a:avLst/>
          </a:prstGeom>
          <a:noFill/>
        </p:spPr>
        <p:txBody>
          <a:bodyPr wrap="square" rtlCol="0">
            <a:spAutoFit/>
          </a:bodyPr>
          <a:lstStyle/>
          <a:p>
            <a:pPr marL="180975" indent="-180975">
              <a:buFont typeface="Arial" pitchFamily="34" charset="0"/>
              <a:buChar char="•"/>
            </a:pPr>
            <a:r>
              <a:rPr lang="en-US" dirty="0" smtClean="0"/>
              <a:t>Hue/HRZ @ ~8,000 – 13,000 ft depth</a:t>
            </a:r>
          </a:p>
          <a:p>
            <a:pPr marL="180975" indent="-180975">
              <a:buFont typeface="Arial" pitchFamily="34" charset="0"/>
              <a:buChar char="•"/>
            </a:pPr>
            <a:r>
              <a:rPr lang="en-US" dirty="0" smtClean="0"/>
              <a:t>Shublik + Lower Kingak @ ~10,000 ft depth</a:t>
            </a:r>
            <a:endParaRPr lang="en-S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13</a:t>
            </a:fld>
            <a:endParaRPr lang="en-SG" dirty="0"/>
          </a:p>
        </p:txBody>
      </p:sp>
      <p:sp>
        <p:nvSpPr>
          <p:cNvPr id="3" name="Title 2"/>
          <p:cNvSpPr>
            <a:spLocks noGrp="1"/>
          </p:cNvSpPr>
          <p:nvPr>
            <p:ph type="title"/>
          </p:nvPr>
        </p:nvSpPr>
        <p:spPr/>
        <p:txBody>
          <a:bodyPr>
            <a:normAutofit fontScale="90000"/>
          </a:bodyPr>
          <a:lstStyle/>
          <a:p>
            <a:r>
              <a:rPr lang="en-US" sz="2900" dirty="0" smtClean="0"/>
              <a:t>North Alaskan Technical Case</a:t>
            </a:r>
            <a:r>
              <a:rPr sz="4400" smtClean="0"/>
              <a:t/>
            </a:r>
            <a:br>
              <a:rPr sz="4400" smtClean="0"/>
            </a:br>
            <a:r>
              <a:rPr sz="1800" smtClean="0"/>
              <a:t>Thermal Maturity Zone:  Shublik &amp; Lower Kingak</a:t>
            </a:r>
            <a:endParaRPr lang="en-SG" sz="1800" dirty="0"/>
          </a:p>
        </p:txBody>
      </p:sp>
      <p:sp>
        <p:nvSpPr>
          <p:cNvPr id="4" name="Footer Placeholder 5"/>
          <p:cNvSpPr>
            <a:spLocks noGrp="1"/>
          </p:cNvSpPr>
          <p:nvPr>
            <p:ph type="ftr" sz="quarter" idx="11"/>
          </p:nvPr>
        </p:nvSpPr>
        <p:spPr>
          <a:xfrm>
            <a:off x="306916" y="6309320"/>
            <a:ext cx="7865484" cy="365125"/>
          </a:xfrm>
        </p:spPr>
        <p:txBody>
          <a:bodyPr/>
          <a:lstStyle/>
          <a:p>
            <a:r>
              <a:rPr lang="en-SG" dirty="0" smtClean="0"/>
              <a:t>Source: Alaska Department of Natural Resources, Division of Oil and Gas</a:t>
            </a:r>
          </a:p>
        </p:txBody>
      </p:sp>
      <p:pic>
        <p:nvPicPr>
          <p:cNvPr id="5" name="Picture 2"/>
          <p:cNvPicPr>
            <a:picLocks noChangeAspect="1" noChangeArrowheads="1"/>
          </p:cNvPicPr>
          <p:nvPr/>
        </p:nvPicPr>
        <p:blipFill>
          <a:blip r:embed="rId2" cstate="print"/>
          <a:srcRect l="21094" t="30937" r="19140" b="16562"/>
          <a:stretch>
            <a:fillRect/>
          </a:stretch>
        </p:blipFill>
        <p:spPr bwMode="auto">
          <a:xfrm>
            <a:off x="285752" y="1240180"/>
            <a:ext cx="8572528" cy="4706486"/>
          </a:xfrm>
          <a:prstGeom prst="rect">
            <a:avLst/>
          </a:prstGeom>
          <a:noFill/>
          <a:ln w="12700">
            <a:solidFill>
              <a:srgbClr val="9BBB59">
                <a:lumMod val="50000"/>
              </a:srgbClr>
            </a:solidFill>
            <a:miter lim="800000"/>
            <a:headEnd/>
            <a:tailEnd/>
          </a:ln>
          <a:effectLst/>
        </p:spPr>
      </p:pic>
      <p:sp>
        <p:nvSpPr>
          <p:cNvPr id="7" name="Right Arrow 6"/>
          <p:cNvSpPr/>
          <p:nvPr/>
        </p:nvSpPr>
        <p:spPr>
          <a:xfrm rot="8161467">
            <a:off x="5723023" y="2692019"/>
            <a:ext cx="1701633" cy="2986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8" name="Picture 2" descr="C:\Users\Ryan Moynagh\Documents\Equatorial Partners Limited\Projects\Woodstock\Great Bear Logo FINAL (9-20-1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81869" y="1695438"/>
            <a:ext cx="726985" cy="54523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14</a:t>
            </a:fld>
            <a:endParaRPr lang="en-SG" dirty="0"/>
          </a:p>
        </p:txBody>
      </p:sp>
      <p:sp>
        <p:nvSpPr>
          <p:cNvPr id="3" name="Title 2"/>
          <p:cNvSpPr>
            <a:spLocks noGrp="1"/>
          </p:cNvSpPr>
          <p:nvPr>
            <p:ph type="title"/>
          </p:nvPr>
        </p:nvSpPr>
        <p:spPr/>
        <p:txBody>
          <a:bodyPr>
            <a:normAutofit fontScale="90000"/>
          </a:bodyPr>
          <a:lstStyle/>
          <a:p>
            <a:r>
              <a:rPr lang="en-US" sz="2900" dirty="0" smtClean="0"/>
              <a:t>North Alaskan Technical Case</a:t>
            </a:r>
            <a:r>
              <a:rPr sz="4400" smtClean="0"/>
              <a:t/>
            </a:r>
            <a:br>
              <a:rPr sz="4400" smtClean="0"/>
            </a:br>
            <a:r>
              <a:rPr sz="1800" smtClean="0"/>
              <a:t>Thermal Maturity Zone:  Hue/HRZ</a:t>
            </a:r>
            <a:endParaRPr lang="en-SG" sz="1800" dirty="0"/>
          </a:p>
        </p:txBody>
      </p:sp>
      <p:sp>
        <p:nvSpPr>
          <p:cNvPr id="4" name="Footer Placeholder 5"/>
          <p:cNvSpPr>
            <a:spLocks noGrp="1"/>
          </p:cNvSpPr>
          <p:nvPr>
            <p:ph type="ftr" sz="quarter" idx="11"/>
          </p:nvPr>
        </p:nvSpPr>
        <p:spPr>
          <a:xfrm>
            <a:off x="306916" y="6309320"/>
            <a:ext cx="7865484" cy="365125"/>
          </a:xfrm>
        </p:spPr>
        <p:txBody>
          <a:bodyPr/>
          <a:lstStyle/>
          <a:p>
            <a:r>
              <a:rPr lang="en-SG" dirty="0" smtClean="0"/>
              <a:t>Source: Alaska Department of Natural Resources, Division of Oil and Gas</a:t>
            </a:r>
          </a:p>
        </p:txBody>
      </p:sp>
      <p:pic>
        <p:nvPicPr>
          <p:cNvPr id="3075" name="Picture 3"/>
          <p:cNvPicPr>
            <a:picLocks noChangeAspect="1" noChangeArrowheads="1"/>
          </p:cNvPicPr>
          <p:nvPr/>
        </p:nvPicPr>
        <p:blipFill>
          <a:blip r:embed="rId2" cstate="print"/>
          <a:srcRect l="21094" t="30937" r="19140" b="16562"/>
          <a:stretch>
            <a:fillRect/>
          </a:stretch>
        </p:blipFill>
        <p:spPr bwMode="auto">
          <a:xfrm>
            <a:off x="285720" y="1223947"/>
            <a:ext cx="8572560" cy="4706504"/>
          </a:xfrm>
          <a:prstGeom prst="rect">
            <a:avLst/>
          </a:prstGeom>
          <a:noFill/>
          <a:ln w="12700">
            <a:solidFill>
              <a:srgbClr val="9BBB59">
                <a:lumMod val="50000"/>
              </a:srgbClr>
            </a:solidFill>
            <a:miter lim="800000"/>
            <a:headEnd/>
            <a:tailEnd/>
          </a:ln>
          <a:effectLst/>
        </p:spPr>
      </p:pic>
      <p:sp>
        <p:nvSpPr>
          <p:cNvPr id="8" name="Right Arrow 7"/>
          <p:cNvSpPr/>
          <p:nvPr/>
        </p:nvSpPr>
        <p:spPr>
          <a:xfrm rot="8161467">
            <a:off x="5723023" y="2692019"/>
            <a:ext cx="1701633" cy="2986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9" name="Picture 2" descr="C:\Users\Ryan Moynagh\Documents\Equatorial Partners Limited\Projects\Woodstock\Great Bear Logo FINAL (9-20-1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81869" y="1695438"/>
            <a:ext cx="726985" cy="54523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15</a:t>
            </a:fld>
            <a:endParaRPr lang="en-SG" dirty="0"/>
          </a:p>
        </p:txBody>
      </p:sp>
      <p:sp>
        <p:nvSpPr>
          <p:cNvPr id="3" name="Title 2"/>
          <p:cNvSpPr>
            <a:spLocks noGrp="1"/>
          </p:cNvSpPr>
          <p:nvPr>
            <p:ph type="title"/>
          </p:nvPr>
        </p:nvSpPr>
        <p:spPr/>
        <p:txBody>
          <a:bodyPr>
            <a:normAutofit fontScale="90000"/>
          </a:bodyPr>
          <a:lstStyle/>
          <a:p>
            <a:r>
              <a:rPr lang="en-US" sz="2900" dirty="0"/>
              <a:t>North Alaskan Technical Case</a:t>
            </a:r>
            <a:r>
              <a:rPr lang="en-SG" sz="2900" dirty="0"/>
              <a:t/>
            </a:r>
            <a:br>
              <a:rPr lang="en-SG" sz="2900" dirty="0"/>
            </a:br>
            <a:r>
              <a:rPr lang="en-SG" sz="1800" dirty="0"/>
              <a:t>The Scale of the Opportunity Exceeds Comparable Shale Plays in the Lower 48</a:t>
            </a:r>
          </a:p>
        </p:txBody>
      </p:sp>
      <p:sp>
        <p:nvSpPr>
          <p:cNvPr id="6" name="Footer Placeholder 5"/>
          <p:cNvSpPr>
            <a:spLocks noGrp="1"/>
          </p:cNvSpPr>
          <p:nvPr>
            <p:ph type="ftr" sz="quarter" idx="11"/>
          </p:nvPr>
        </p:nvSpPr>
        <p:spPr>
          <a:xfrm>
            <a:off x="306916" y="6309320"/>
            <a:ext cx="7865484" cy="365125"/>
          </a:xfrm>
        </p:spPr>
        <p:txBody>
          <a:bodyPr/>
          <a:lstStyle/>
          <a:p>
            <a:r>
              <a:rPr lang="en-SG" dirty="0" smtClean="0"/>
              <a:t>Note: All </a:t>
            </a:r>
            <a:r>
              <a:rPr lang="en-SG" dirty="0"/>
              <a:t>fairway maps are approximately the same scale</a:t>
            </a:r>
          </a:p>
          <a:p>
            <a:endParaRPr lang="en-SG" dirty="0" smtClean="0"/>
          </a:p>
        </p:txBody>
      </p:sp>
      <p:pic>
        <p:nvPicPr>
          <p:cNvPr id="10" name="Picture 9" descr="Marcellus Shale Map and Plat"/>
          <p:cNvPicPr>
            <a:picLocks noChangeAspect="1" noChangeArrowheads="1"/>
          </p:cNvPicPr>
          <p:nvPr/>
        </p:nvPicPr>
        <p:blipFill rotWithShape="1">
          <a:blip r:embed="rId3" cstate="print"/>
          <a:srcRect l="10077" r="3610" b="1603"/>
          <a:stretch/>
        </p:blipFill>
        <p:spPr bwMode="auto">
          <a:xfrm>
            <a:off x="5508104" y="1628800"/>
            <a:ext cx="3253135" cy="2966896"/>
          </a:xfrm>
          <a:prstGeom prst="rect">
            <a:avLst/>
          </a:prstGeom>
          <a:noFill/>
        </p:spPr>
      </p:pic>
      <p:pic>
        <p:nvPicPr>
          <p:cNvPr id="11" name="Picture 2"/>
          <p:cNvPicPr>
            <a:picLocks noChangeAspect="1" noChangeArrowheads="1"/>
          </p:cNvPicPr>
          <p:nvPr/>
        </p:nvPicPr>
        <p:blipFill>
          <a:blip r:embed="rId4" cstate="print"/>
          <a:srcRect l="47083" t="28667" r="22083" b="19333"/>
          <a:stretch>
            <a:fillRect/>
          </a:stretch>
        </p:blipFill>
        <p:spPr bwMode="auto">
          <a:xfrm rot="2215341">
            <a:off x="2473811" y="3828155"/>
            <a:ext cx="1310612" cy="1381454"/>
          </a:xfrm>
          <a:prstGeom prst="rect">
            <a:avLst/>
          </a:prstGeom>
          <a:noFill/>
          <a:ln w="9525">
            <a:noFill/>
            <a:miter lim="800000"/>
            <a:headEnd/>
            <a:tailEnd/>
          </a:ln>
        </p:spPr>
      </p:pic>
      <p:sp>
        <p:nvSpPr>
          <p:cNvPr id="12" name="TextBox 11"/>
          <p:cNvSpPr txBox="1"/>
          <p:nvPr/>
        </p:nvSpPr>
        <p:spPr>
          <a:xfrm>
            <a:off x="981078" y="3950675"/>
            <a:ext cx="1238075" cy="584775"/>
          </a:xfrm>
          <a:prstGeom prst="rect">
            <a:avLst/>
          </a:prstGeom>
          <a:noFill/>
        </p:spPr>
        <p:txBody>
          <a:bodyPr wrap="square" rtlCol="0">
            <a:spAutoFit/>
          </a:bodyPr>
          <a:lstStyle/>
          <a:p>
            <a:r>
              <a:rPr lang="en-US" sz="1600" b="1" u="sng" dirty="0" smtClean="0"/>
              <a:t>Eagle Ford Play Fairway</a:t>
            </a:r>
            <a:endParaRPr lang="en-US" sz="1600" b="1" u="sng" dirty="0"/>
          </a:p>
        </p:txBody>
      </p:sp>
      <p:sp>
        <p:nvSpPr>
          <p:cNvPr id="13" name="TextBox 12"/>
          <p:cNvSpPr txBox="1"/>
          <p:nvPr/>
        </p:nvSpPr>
        <p:spPr>
          <a:xfrm>
            <a:off x="6012160" y="1268760"/>
            <a:ext cx="2123402" cy="338554"/>
          </a:xfrm>
          <a:prstGeom prst="rect">
            <a:avLst/>
          </a:prstGeom>
          <a:noFill/>
        </p:spPr>
        <p:txBody>
          <a:bodyPr wrap="none" rtlCol="0">
            <a:spAutoFit/>
          </a:bodyPr>
          <a:lstStyle/>
          <a:p>
            <a:r>
              <a:rPr lang="en-US" sz="1600" b="1" u="sng" dirty="0" smtClean="0"/>
              <a:t>Marcellus Play Fairway</a:t>
            </a:r>
            <a:endParaRPr lang="en-US" sz="1600" b="1" u="sng" dirty="0"/>
          </a:p>
        </p:txBody>
      </p:sp>
      <p:pic>
        <p:nvPicPr>
          <p:cNvPr id="14" name="Picture 2"/>
          <p:cNvPicPr>
            <a:picLocks noChangeAspect="1" noChangeArrowheads="1"/>
          </p:cNvPicPr>
          <p:nvPr/>
        </p:nvPicPr>
        <p:blipFill>
          <a:blip r:embed="rId5" cstate="print"/>
          <a:srcRect/>
          <a:stretch>
            <a:fillRect/>
          </a:stretch>
        </p:blipFill>
        <p:spPr bwMode="auto">
          <a:xfrm>
            <a:off x="107504" y="1666337"/>
            <a:ext cx="5029200" cy="1857913"/>
          </a:xfrm>
          <a:prstGeom prst="rect">
            <a:avLst/>
          </a:prstGeom>
          <a:noFill/>
          <a:ln w="9525">
            <a:noFill/>
            <a:miter lim="800000"/>
            <a:headEnd/>
            <a:tailEnd/>
          </a:ln>
        </p:spPr>
      </p:pic>
      <p:sp>
        <p:nvSpPr>
          <p:cNvPr id="15" name="TextBox 14"/>
          <p:cNvSpPr txBox="1"/>
          <p:nvPr/>
        </p:nvSpPr>
        <p:spPr>
          <a:xfrm>
            <a:off x="1523965" y="1268760"/>
            <a:ext cx="1917897" cy="338554"/>
          </a:xfrm>
          <a:prstGeom prst="rect">
            <a:avLst/>
          </a:prstGeom>
          <a:noFill/>
        </p:spPr>
        <p:txBody>
          <a:bodyPr wrap="none" rtlCol="0">
            <a:spAutoFit/>
          </a:bodyPr>
          <a:lstStyle/>
          <a:p>
            <a:r>
              <a:rPr lang="en-US" sz="1600" b="1" u="sng" dirty="0" smtClean="0"/>
              <a:t>Shublik Play Fairway</a:t>
            </a:r>
            <a:endParaRPr lang="en-US" sz="1600" b="1" u="sng" dirty="0"/>
          </a:p>
        </p:txBody>
      </p:sp>
      <p:sp>
        <p:nvSpPr>
          <p:cNvPr id="16" name="Freeform 15"/>
          <p:cNvSpPr/>
          <p:nvPr/>
        </p:nvSpPr>
        <p:spPr>
          <a:xfrm>
            <a:off x="2324784" y="4112118"/>
            <a:ext cx="1522325" cy="597877"/>
          </a:xfrm>
          <a:custGeom>
            <a:avLst/>
            <a:gdLst>
              <a:gd name="connsiteX0" fmla="*/ 0 w 1522325"/>
              <a:gd name="connsiteY0" fmla="*/ 472272 h 597877"/>
              <a:gd name="connsiteX1" fmla="*/ 180870 w 1522325"/>
              <a:gd name="connsiteY1" fmla="*/ 155749 h 597877"/>
              <a:gd name="connsiteX2" fmla="*/ 472272 w 1522325"/>
              <a:gd name="connsiteY2" fmla="*/ 0 h 597877"/>
              <a:gd name="connsiteX3" fmla="*/ 768699 w 1522325"/>
              <a:gd name="connsiteY3" fmla="*/ 155749 h 597877"/>
              <a:gd name="connsiteX4" fmla="*/ 969666 w 1522325"/>
              <a:gd name="connsiteY4" fmla="*/ 185894 h 597877"/>
              <a:gd name="connsiteX5" fmla="*/ 1497204 w 1522325"/>
              <a:gd name="connsiteY5" fmla="*/ 170822 h 597877"/>
              <a:gd name="connsiteX6" fmla="*/ 1522325 w 1522325"/>
              <a:gd name="connsiteY6" fmla="*/ 301450 h 597877"/>
              <a:gd name="connsiteX7" fmla="*/ 1507253 w 1522325"/>
              <a:gd name="connsiteY7" fmla="*/ 406958 h 597877"/>
              <a:gd name="connsiteX8" fmla="*/ 1467059 w 1522325"/>
              <a:gd name="connsiteY8" fmla="*/ 532562 h 597877"/>
              <a:gd name="connsiteX9" fmla="*/ 818940 w 1522325"/>
              <a:gd name="connsiteY9" fmla="*/ 517490 h 597877"/>
              <a:gd name="connsiteX10" fmla="*/ 612949 w 1522325"/>
              <a:gd name="connsiteY10" fmla="*/ 572756 h 597877"/>
              <a:gd name="connsiteX11" fmla="*/ 497393 w 1522325"/>
              <a:gd name="connsiteY11" fmla="*/ 552659 h 597877"/>
              <a:gd name="connsiteX12" fmla="*/ 437103 w 1522325"/>
              <a:gd name="connsiteY12" fmla="*/ 562707 h 597877"/>
              <a:gd name="connsiteX13" fmla="*/ 366765 w 1522325"/>
              <a:gd name="connsiteY13" fmla="*/ 597877 h 597877"/>
              <a:gd name="connsiteX14" fmla="*/ 311499 w 1522325"/>
              <a:gd name="connsiteY14" fmla="*/ 552659 h 597877"/>
              <a:gd name="connsiteX15" fmla="*/ 261257 w 1522325"/>
              <a:gd name="connsiteY15" fmla="*/ 487345 h 597877"/>
              <a:gd name="connsiteX16" fmla="*/ 85411 w 1522325"/>
              <a:gd name="connsiteY16" fmla="*/ 477296 h 597877"/>
              <a:gd name="connsiteX17" fmla="*/ 0 w 1522325"/>
              <a:gd name="connsiteY17" fmla="*/ 472272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2325" h="597877">
                <a:moveTo>
                  <a:pt x="0" y="472272"/>
                </a:moveTo>
                <a:lnTo>
                  <a:pt x="180870" y="155749"/>
                </a:lnTo>
                <a:lnTo>
                  <a:pt x="472272" y="0"/>
                </a:lnTo>
                <a:lnTo>
                  <a:pt x="768699" y="155749"/>
                </a:lnTo>
                <a:lnTo>
                  <a:pt x="969666" y="185894"/>
                </a:lnTo>
                <a:lnTo>
                  <a:pt x="1497204" y="170822"/>
                </a:lnTo>
                <a:lnTo>
                  <a:pt x="1522325" y="301450"/>
                </a:lnTo>
                <a:lnTo>
                  <a:pt x="1507253" y="406958"/>
                </a:lnTo>
                <a:lnTo>
                  <a:pt x="1467059" y="532562"/>
                </a:lnTo>
                <a:lnTo>
                  <a:pt x="818940" y="517490"/>
                </a:lnTo>
                <a:lnTo>
                  <a:pt x="612949" y="572756"/>
                </a:lnTo>
                <a:lnTo>
                  <a:pt x="497393" y="552659"/>
                </a:lnTo>
                <a:lnTo>
                  <a:pt x="437103" y="562707"/>
                </a:lnTo>
                <a:lnTo>
                  <a:pt x="366765" y="597877"/>
                </a:lnTo>
                <a:lnTo>
                  <a:pt x="311499" y="552659"/>
                </a:lnTo>
                <a:lnTo>
                  <a:pt x="261257" y="487345"/>
                </a:lnTo>
                <a:lnTo>
                  <a:pt x="85411" y="477296"/>
                </a:lnTo>
                <a:lnTo>
                  <a:pt x="0" y="472272"/>
                </a:lnTo>
                <a:close/>
              </a:path>
            </a:pathLst>
          </a:custGeom>
          <a:solidFill>
            <a:srgbClr val="66FF33">
              <a:alpha val="8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7" name="Freeform 16"/>
          <p:cNvSpPr/>
          <p:nvPr/>
        </p:nvSpPr>
        <p:spPr>
          <a:xfrm rot="18514703">
            <a:off x="5427398" y="2461036"/>
            <a:ext cx="2453093" cy="974690"/>
          </a:xfrm>
          <a:custGeom>
            <a:avLst/>
            <a:gdLst>
              <a:gd name="connsiteX0" fmla="*/ 442127 w 2453093"/>
              <a:gd name="connsiteY0" fmla="*/ 763675 h 974690"/>
              <a:gd name="connsiteX1" fmla="*/ 442127 w 2453093"/>
              <a:gd name="connsiteY1" fmla="*/ 763675 h 974690"/>
              <a:gd name="connsiteX2" fmla="*/ 512466 w 2453093"/>
              <a:gd name="connsiteY2" fmla="*/ 713433 h 974690"/>
              <a:gd name="connsiteX3" fmla="*/ 532562 w 2453093"/>
              <a:gd name="connsiteY3" fmla="*/ 708409 h 974690"/>
              <a:gd name="connsiteX4" fmla="*/ 547635 w 2453093"/>
              <a:gd name="connsiteY4" fmla="*/ 683288 h 974690"/>
              <a:gd name="connsiteX5" fmla="*/ 562707 w 2453093"/>
              <a:gd name="connsiteY5" fmla="*/ 668216 h 974690"/>
              <a:gd name="connsiteX6" fmla="*/ 602901 w 2453093"/>
              <a:gd name="connsiteY6" fmla="*/ 617974 h 974690"/>
              <a:gd name="connsiteX7" fmla="*/ 617973 w 2453093"/>
              <a:gd name="connsiteY7" fmla="*/ 612950 h 974690"/>
              <a:gd name="connsiteX8" fmla="*/ 628022 w 2453093"/>
              <a:gd name="connsiteY8" fmla="*/ 602901 h 974690"/>
              <a:gd name="connsiteX9" fmla="*/ 658167 w 2453093"/>
              <a:gd name="connsiteY9" fmla="*/ 592853 h 974690"/>
              <a:gd name="connsiteX10" fmla="*/ 673239 w 2453093"/>
              <a:gd name="connsiteY10" fmla="*/ 582805 h 974690"/>
              <a:gd name="connsiteX11" fmla="*/ 698360 w 2453093"/>
              <a:gd name="connsiteY11" fmla="*/ 562708 h 974690"/>
              <a:gd name="connsiteX12" fmla="*/ 713433 w 2453093"/>
              <a:gd name="connsiteY12" fmla="*/ 557684 h 974690"/>
              <a:gd name="connsiteX13" fmla="*/ 728505 w 2453093"/>
              <a:gd name="connsiteY13" fmla="*/ 542611 h 974690"/>
              <a:gd name="connsiteX14" fmla="*/ 743578 w 2453093"/>
              <a:gd name="connsiteY14" fmla="*/ 537587 h 974690"/>
              <a:gd name="connsiteX15" fmla="*/ 748602 w 2453093"/>
              <a:gd name="connsiteY15" fmla="*/ 522515 h 974690"/>
              <a:gd name="connsiteX16" fmla="*/ 758650 w 2453093"/>
              <a:gd name="connsiteY16" fmla="*/ 512466 h 974690"/>
              <a:gd name="connsiteX17" fmla="*/ 763674 w 2453093"/>
              <a:gd name="connsiteY17" fmla="*/ 497394 h 974690"/>
              <a:gd name="connsiteX18" fmla="*/ 773723 w 2453093"/>
              <a:gd name="connsiteY18" fmla="*/ 487345 h 974690"/>
              <a:gd name="connsiteX19" fmla="*/ 783771 w 2453093"/>
              <a:gd name="connsiteY19" fmla="*/ 417007 h 974690"/>
              <a:gd name="connsiteX20" fmla="*/ 788795 w 2453093"/>
              <a:gd name="connsiteY20" fmla="*/ 401934 h 974690"/>
              <a:gd name="connsiteX21" fmla="*/ 793819 w 2453093"/>
              <a:gd name="connsiteY21" fmla="*/ 381838 h 974690"/>
              <a:gd name="connsiteX22" fmla="*/ 798844 w 2453093"/>
              <a:gd name="connsiteY22" fmla="*/ 356717 h 974690"/>
              <a:gd name="connsiteX23" fmla="*/ 808892 w 2453093"/>
              <a:gd name="connsiteY23" fmla="*/ 336620 h 974690"/>
              <a:gd name="connsiteX24" fmla="*/ 828989 w 2453093"/>
              <a:gd name="connsiteY24" fmla="*/ 311499 h 974690"/>
              <a:gd name="connsiteX25" fmla="*/ 859134 w 2453093"/>
              <a:gd name="connsiteY25" fmla="*/ 291403 h 974690"/>
              <a:gd name="connsiteX26" fmla="*/ 874206 w 2453093"/>
              <a:gd name="connsiteY26" fmla="*/ 286378 h 974690"/>
              <a:gd name="connsiteX27" fmla="*/ 884255 w 2453093"/>
              <a:gd name="connsiteY27" fmla="*/ 276330 h 974690"/>
              <a:gd name="connsiteX28" fmla="*/ 889279 w 2453093"/>
              <a:gd name="connsiteY28" fmla="*/ 256233 h 974690"/>
              <a:gd name="connsiteX29" fmla="*/ 899327 w 2453093"/>
              <a:gd name="connsiteY29" fmla="*/ 226088 h 974690"/>
              <a:gd name="connsiteX30" fmla="*/ 904351 w 2453093"/>
              <a:gd name="connsiteY30" fmla="*/ 195943 h 974690"/>
              <a:gd name="connsiteX31" fmla="*/ 914400 w 2453093"/>
              <a:gd name="connsiteY31" fmla="*/ 185895 h 974690"/>
              <a:gd name="connsiteX32" fmla="*/ 944545 w 2453093"/>
              <a:gd name="connsiteY32" fmla="*/ 170822 h 974690"/>
              <a:gd name="connsiteX33" fmla="*/ 939520 w 2453093"/>
              <a:gd name="connsiteY33" fmla="*/ 155750 h 974690"/>
              <a:gd name="connsiteX34" fmla="*/ 949569 w 2453093"/>
              <a:gd name="connsiteY34" fmla="*/ 165798 h 974690"/>
              <a:gd name="connsiteX35" fmla="*/ 999811 w 2453093"/>
              <a:gd name="connsiteY35" fmla="*/ 180871 h 974690"/>
              <a:gd name="connsiteX36" fmla="*/ 1014883 w 2453093"/>
              <a:gd name="connsiteY36" fmla="*/ 185895 h 974690"/>
              <a:gd name="connsiteX37" fmla="*/ 1029956 w 2453093"/>
              <a:gd name="connsiteY37" fmla="*/ 175846 h 974690"/>
              <a:gd name="connsiteX38" fmla="*/ 1045028 w 2453093"/>
              <a:gd name="connsiteY38" fmla="*/ 170822 h 974690"/>
              <a:gd name="connsiteX39" fmla="*/ 1050052 w 2453093"/>
              <a:gd name="connsiteY39" fmla="*/ 155750 h 974690"/>
              <a:gd name="connsiteX40" fmla="*/ 1075173 w 2453093"/>
              <a:gd name="connsiteY40" fmla="*/ 130629 h 974690"/>
              <a:gd name="connsiteX41" fmla="*/ 1090246 w 2453093"/>
              <a:gd name="connsiteY41" fmla="*/ 105508 h 974690"/>
              <a:gd name="connsiteX42" fmla="*/ 1100294 w 2453093"/>
              <a:gd name="connsiteY42" fmla="*/ 80387 h 974690"/>
              <a:gd name="connsiteX43" fmla="*/ 1105318 w 2453093"/>
              <a:gd name="connsiteY43" fmla="*/ 65315 h 974690"/>
              <a:gd name="connsiteX44" fmla="*/ 1205802 w 2453093"/>
              <a:gd name="connsiteY44" fmla="*/ 60290 h 974690"/>
              <a:gd name="connsiteX45" fmla="*/ 1225899 w 2453093"/>
              <a:gd name="connsiteY45" fmla="*/ 50242 h 974690"/>
              <a:gd name="connsiteX46" fmla="*/ 1251019 w 2453093"/>
              <a:gd name="connsiteY46" fmla="*/ 30145 h 974690"/>
              <a:gd name="connsiteX47" fmla="*/ 1256044 w 2453093"/>
              <a:gd name="connsiteY47" fmla="*/ 15073 h 974690"/>
              <a:gd name="connsiteX48" fmla="*/ 1286189 w 2453093"/>
              <a:gd name="connsiteY48" fmla="*/ 0 h 974690"/>
              <a:gd name="connsiteX49" fmla="*/ 1296237 w 2453093"/>
              <a:gd name="connsiteY49" fmla="*/ 15073 h 974690"/>
              <a:gd name="connsiteX50" fmla="*/ 1326382 w 2453093"/>
              <a:gd name="connsiteY50" fmla="*/ 40194 h 974690"/>
              <a:gd name="connsiteX51" fmla="*/ 1341455 w 2453093"/>
              <a:gd name="connsiteY51" fmla="*/ 45218 h 974690"/>
              <a:gd name="connsiteX52" fmla="*/ 1361551 w 2453093"/>
              <a:gd name="connsiteY52" fmla="*/ 55266 h 974690"/>
              <a:gd name="connsiteX53" fmla="*/ 1376624 w 2453093"/>
              <a:gd name="connsiteY53" fmla="*/ 60290 h 974690"/>
              <a:gd name="connsiteX54" fmla="*/ 1582615 w 2453093"/>
              <a:gd name="connsiteY54" fmla="*/ 70339 h 974690"/>
              <a:gd name="connsiteX55" fmla="*/ 1597688 w 2453093"/>
              <a:gd name="connsiteY55" fmla="*/ 75363 h 974690"/>
              <a:gd name="connsiteX56" fmla="*/ 1753437 w 2453093"/>
              <a:gd name="connsiteY56" fmla="*/ 70339 h 974690"/>
              <a:gd name="connsiteX57" fmla="*/ 1808703 w 2453093"/>
              <a:gd name="connsiteY57" fmla="*/ 55266 h 974690"/>
              <a:gd name="connsiteX58" fmla="*/ 1853920 w 2453093"/>
              <a:gd name="connsiteY58" fmla="*/ 45218 h 974690"/>
              <a:gd name="connsiteX59" fmla="*/ 1868993 w 2453093"/>
              <a:gd name="connsiteY59" fmla="*/ 55266 h 974690"/>
              <a:gd name="connsiteX60" fmla="*/ 1894114 w 2453093"/>
              <a:gd name="connsiteY60" fmla="*/ 80387 h 974690"/>
              <a:gd name="connsiteX61" fmla="*/ 1909186 w 2453093"/>
              <a:gd name="connsiteY61" fmla="*/ 90436 h 974690"/>
              <a:gd name="connsiteX62" fmla="*/ 1949380 w 2453093"/>
              <a:gd name="connsiteY62" fmla="*/ 135653 h 974690"/>
              <a:gd name="connsiteX63" fmla="*/ 1954404 w 2453093"/>
              <a:gd name="connsiteY63" fmla="*/ 150726 h 974690"/>
              <a:gd name="connsiteX64" fmla="*/ 1959428 w 2453093"/>
              <a:gd name="connsiteY64" fmla="*/ 231112 h 974690"/>
              <a:gd name="connsiteX65" fmla="*/ 1994597 w 2453093"/>
              <a:gd name="connsiteY65" fmla="*/ 236137 h 974690"/>
              <a:gd name="connsiteX66" fmla="*/ 2004646 w 2453093"/>
              <a:gd name="connsiteY66" fmla="*/ 246185 h 974690"/>
              <a:gd name="connsiteX67" fmla="*/ 2024742 w 2453093"/>
              <a:gd name="connsiteY67" fmla="*/ 291403 h 974690"/>
              <a:gd name="connsiteX68" fmla="*/ 2034791 w 2453093"/>
              <a:gd name="connsiteY68" fmla="*/ 301451 h 974690"/>
              <a:gd name="connsiteX69" fmla="*/ 2049863 w 2453093"/>
              <a:gd name="connsiteY69" fmla="*/ 306475 h 974690"/>
              <a:gd name="connsiteX70" fmla="*/ 2080008 w 2453093"/>
              <a:gd name="connsiteY70" fmla="*/ 311499 h 974690"/>
              <a:gd name="connsiteX71" fmla="*/ 2135274 w 2453093"/>
              <a:gd name="connsiteY71" fmla="*/ 316523 h 974690"/>
              <a:gd name="connsiteX72" fmla="*/ 2175468 w 2453093"/>
              <a:gd name="connsiteY72" fmla="*/ 336620 h 974690"/>
              <a:gd name="connsiteX73" fmla="*/ 2205613 w 2453093"/>
              <a:gd name="connsiteY73" fmla="*/ 356717 h 974690"/>
              <a:gd name="connsiteX74" fmla="*/ 2220685 w 2453093"/>
              <a:gd name="connsiteY74" fmla="*/ 371789 h 974690"/>
              <a:gd name="connsiteX75" fmla="*/ 2235758 w 2453093"/>
              <a:gd name="connsiteY75" fmla="*/ 381838 h 974690"/>
              <a:gd name="connsiteX76" fmla="*/ 2260879 w 2453093"/>
              <a:gd name="connsiteY76" fmla="*/ 406959 h 974690"/>
              <a:gd name="connsiteX77" fmla="*/ 2275951 w 2453093"/>
              <a:gd name="connsiteY77" fmla="*/ 437104 h 974690"/>
              <a:gd name="connsiteX78" fmla="*/ 2286000 w 2453093"/>
              <a:gd name="connsiteY78" fmla="*/ 447152 h 974690"/>
              <a:gd name="connsiteX79" fmla="*/ 2296048 w 2453093"/>
              <a:gd name="connsiteY79" fmla="*/ 462225 h 974690"/>
              <a:gd name="connsiteX80" fmla="*/ 2326193 w 2453093"/>
              <a:gd name="connsiteY80" fmla="*/ 477297 h 974690"/>
              <a:gd name="connsiteX81" fmla="*/ 2361362 w 2453093"/>
              <a:gd name="connsiteY81" fmla="*/ 507442 h 974690"/>
              <a:gd name="connsiteX82" fmla="*/ 2381459 w 2453093"/>
              <a:gd name="connsiteY82" fmla="*/ 517490 h 974690"/>
              <a:gd name="connsiteX83" fmla="*/ 2401556 w 2453093"/>
              <a:gd name="connsiteY83" fmla="*/ 537587 h 974690"/>
              <a:gd name="connsiteX84" fmla="*/ 2411604 w 2453093"/>
              <a:gd name="connsiteY84" fmla="*/ 552660 h 974690"/>
              <a:gd name="connsiteX85" fmla="*/ 2436725 w 2453093"/>
              <a:gd name="connsiteY85" fmla="*/ 577781 h 974690"/>
              <a:gd name="connsiteX86" fmla="*/ 2446773 w 2453093"/>
              <a:gd name="connsiteY86" fmla="*/ 607926 h 974690"/>
              <a:gd name="connsiteX87" fmla="*/ 2441749 w 2453093"/>
              <a:gd name="connsiteY87" fmla="*/ 748603 h 974690"/>
              <a:gd name="connsiteX88" fmla="*/ 2416628 w 2453093"/>
              <a:gd name="connsiteY88" fmla="*/ 768699 h 974690"/>
              <a:gd name="connsiteX89" fmla="*/ 2396531 w 2453093"/>
              <a:gd name="connsiteY89" fmla="*/ 773723 h 974690"/>
              <a:gd name="connsiteX90" fmla="*/ 2286000 w 2453093"/>
              <a:gd name="connsiteY90" fmla="*/ 778748 h 974690"/>
              <a:gd name="connsiteX91" fmla="*/ 2270927 w 2453093"/>
              <a:gd name="connsiteY91" fmla="*/ 808893 h 974690"/>
              <a:gd name="connsiteX92" fmla="*/ 2250830 w 2453093"/>
              <a:gd name="connsiteY92" fmla="*/ 834014 h 974690"/>
              <a:gd name="connsiteX93" fmla="*/ 2205613 w 2453093"/>
              <a:gd name="connsiteY93" fmla="*/ 859134 h 974690"/>
              <a:gd name="connsiteX94" fmla="*/ 2175468 w 2453093"/>
              <a:gd name="connsiteY94" fmla="*/ 849086 h 974690"/>
              <a:gd name="connsiteX95" fmla="*/ 2095081 w 2453093"/>
              <a:gd name="connsiteY95" fmla="*/ 839038 h 974690"/>
              <a:gd name="connsiteX96" fmla="*/ 2080008 w 2453093"/>
              <a:gd name="connsiteY96" fmla="*/ 834014 h 974690"/>
              <a:gd name="connsiteX97" fmla="*/ 2069960 w 2453093"/>
              <a:gd name="connsiteY97" fmla="*/ 823965 h 974690"/>
              <a:gd name="connsiteX98" fmla="*/ 2039815 w 2453093"/>
              <a:gd name="connsiteY98" fmla="*/ 818941 h 974690"/>
              <a:gd name="connsiteX99" fmla="*/ 2024742 w 2453093"/>
              <a:gd name="connsiteY99" fmla="*/ 813917 h 974690"/>
              <a:gd name="connsiteX100" fmla="*/ 1994597 w 2453093"/>
              <a:gd name="connsiteY100" fmla="*/ 798844 h 974690"/>
              <a:gd name="connsiteX101" fmla="*/ 1979525 w 2453093"/>
              <a:gd name="connsiteY101" fmla="*/ 788796 h 974690"/>
              <a:gd name="connsiteX102" fmla="*/ 1884066 w 2453093"/>
              <a:gd name="connsiteY102" fmla="*/ 778748 h 974690"/>
              <a:gd name="connsiteX103" fmla="*/ 1833824 w 2453093"/>
              <a:gd name="connsiteY103" fmla="*/ 773723 h 974690"/>
              <a:gd name="connsiteX104" fmla="*/ 1803679 w 2453093"/>
              <a:gd name="connsiteY104" fmla="*/ 768699 h 974690"/>
              <a:gd name="connsiteX105" fmla="*/ 1758461 w 2453093"/>
              <a:gd name="connsiteY105" fmla="*/ 763675 h 974690"/>
              <a:gd name="connsiteX106" fmla="*/ 1743389 w 2453093"/>
              <a:gd name="connsiteY106" fmla="*/ 758651 h 974690"/>
              <a:gd name="connsiteX107" fmla="*/ 1718268 w 2453093"/>
              <a:gd name="connsiteY107" fmla="*/ 753627 h 974690"/>
              <a:gd name="connsiteX108" fmla="*/ 1708219 w 2453093"/>
              <a:gd name="connsiteY108" fmla="*/ 743578 h 974690"/>
              <a:gd name="connsiteX109" fmla="*/ 1673050 w 2453093"/>
              <a:gd name="connsiteY109" fmla="*/ 728506 h 974690"/>
              <a:gd name="connsiteX110" fmla="*/ 1657978 w 2453093"/>
              <a:gd name="connsiteY110" fmla="*/ 678264 h 974690"/>
              <a:gd name="connsiteX111" fmla="*/ 1673050 w 2453093"/>
              <a:gd name="connsiteY111" fmla="*/ 673240 h 974690"/>
              <a:gd name="connsiteX112" fmla="*/ 1713244 w 2453093"/>
              <a:gd name="connsiteY112" fmla="*/ 658167 h 974690"/>
              <a:gd name="connsiteX113" fmla="*/ 1728316 w 2453093"/>
              <a:gd name="connsiteY113" fmla="*/ 648119 h 974690"/>
              <a:gd name="connsiteX114" fmla="*/ 1733340 w 2453093"/>
              <a:gd name="connsiteY114" fmla="*/ 628022 h 974690"/>
              <a:gd name="connsiteX115" fmla="*/ 1783582 w 2453093"/>
              <a:gd name="connsiteY115" fmla="*/ 622998 h 974690"/>
              <a:gd name="connsiteX116" fmla="*/ 1838848 w 2453093"/>
              <a:gd name="connsiteY116" fmla="*/ 648119 h 974690"/>
              <a:gd name="connsiteX117" fmla="*/ 1848896 w 2453093"/>
              <a:gd name="connsiteY117" fmla="*/ 663192 h 974690"/>
              <a:gd name="connsiteX118" fmla="*/ 1853920 w 2453093"/>
              <a:gd name="connsiteY118" fmla="*/ 648119 h 974690"/>
              <a:gd name="connsiteX119" fmla="*/ 1843872 w 2453093"/>
              <a:gd name="connsiteY119" fmla="*/ 633046 h 974690"/>
              <a:gd name="connsiteX120" fmla="*/ 1818751 w 2453093"/>
              <a:gd name="connsiteY120" fmla="*/ 602901 h 974690"/>
              <a:gd name="connsiteX121" fmla="*/ 1803679 w 2453093"/>
              <a:gd name="connsiteY121" fmla="*/ 597877 h 974690"/>
              <a:gd name="connsiteX122" fmla="*/ 1788606 w 2453093"/>
              <a:gd name="connsiteY122" fmla="*/ 587829 h 974690"/>
              <a:gd name="connsiteX123" fmla="*/ 1743389 w 2453093"/>
              <a:gd name="connsiteY123" fmla="*/ 572756 h 974690"/>
              <a:gd name="connsiteX124" fmla="*/ 1728316 w 2453093"/>
              <a:gd name="connsiteY124" fmla="*/ 567732 h 974690"/>
              <a:gd name="connsiteX125" fmla="*/ 1693147 w 2453093"/>
              <a:gd name="connsiteY125" fmla="*/ 557684 h 974690"/>
              <a:gd name="connsiteX126" fmla="*/ 1607736 w 2453093"/>
              <a:gd name="connsiteY126" fmla="*/ 562708 h 974690"/>
              <a:gd name="connsiteX127" fmla="*/ 1502228 w 2453093"/>
              <a:gd name="connsiteY127" fmla="*/ 567732 h 974690"/>
              <a:gd name="connsiteX128" fmla="*/ 1487156 w 2453093"/>
              <a:gd name="connsiteY128" fmla="*/ 577781 h 974690"/>
              <a:gd name="connsiteX129" fmla="*/ 1472083 w 2453093"/>
              <a:gd name="connsiteY129" fmla="*/ 582805 h 974690"/>
              <a:gd name="connsiteX130" fmla="*/ 1451986 w 2453093"/>
              <a:gd name="connsiteY130" fmla="*/ 622998 h 974690"/>
              <a:gd name="connsiteX131" fmla="*/ 1436914 w 2453093"/>
              <a:gd name="connsiteY131" fmla="*/ 678264 h 974690"/>
              <a:gd name="connsiteX132" fmla="*/ 1436914 w 2453093"/>
              <a:gd name="connsiteY132" fmla="*/ 738554 h 974690"/>
              <a:gd name="connsiteX133" fmla="*/ 1441938 w 2453093"/>
              <a:gd name="connsiteY133" fmla="*/ 723482 h 974690"/>
              <a:gd name="connsiteX134" fmla="*/ 1477107 w 2453093"/>
              <a:gd name="connsiteY134" fmla="*/ 698361 h 974690"/>
              <a:gd name="connsiteX135" fmla="*/ 1487156 w 2453093"/>
              <a:gd name="connsiteY135" fmla="*/ 688312 h 974690"/>
              <a:gd name="connsiteX136" fmla="*/ 1522325 w 2453093"/>
              <a:gd name="connsiteY136" fmla="*/ 673240 h 974690"/>
              <a:gd name="connsiteX137" fmla="*/ 1537397 w 2453093"/>
              <a:gd name="connsiteY137" fmla="*/ 663192 h 974690"/>
              <a:gd name="connsiteX138" fmla="*/ 1627833 w 2453093"/>
              <a:gd name="connsiteY138" fmla="*/ 658167 h 974690"/>
              <a:gd name="connsiteX139" fmla="*/ 1622808 w 2453093"/>
              <a:gd name="connsiteY139" fmla="*/ 678264 h 974690"/>
              <a:gd name="connsiteX140" fmla="*/ 1592663 w 2453093"/>
              <a:gd name="connsiteY140" fmla="*/ 688312 h 974690"/>
              <a:gd name="connsiteX141" fmla="*/ 1557494 w 2453093"/>
              <a:gd name="connsiteY141" fmla="*/ 698361 h 974690"/>
              <a:gd name="connsiteX142" fmla="*/ 1572567 w 2453093"/>
              <a:gd name="connsiteY142" fmla="*/ 703385 h 974690"/>
              <a:gd name="connsiteX143" fmla="*/ 1597688 w 2453093"/>
              <a:gd name="connsiteY143" fmla="*/ 708409 h 974690"/>
              <a:gd name="connsiteX144" fmla="*/ 1617784 w 2453093"/>
              <a:gd name="connsiteY144" fmla="*/ 713433 h 974690"/>
              <a:gd name="connsiteX145" fmla="*/ 1612760 w 2453093"/>
              <a:gd name="connsiteY145" fmla="*/ 733530 h 974690"/>
              <a:gd name="connsiteX146" fmla="*/ 1597688 w 2453093"/>
              <a:gd name="connsiteY146" fmla="*/ 738554 h 974690"/>
              <a:gd name="connsiteX147" fmla="*/ 1587639 w 2453093"/>
              <a:gd name="connsiteY147" fmla="*/ 748603 h 974690"/>
              <a:gd name="connsiteX148" fmla="*/ 1557494 w 2453093"/>
              <a:gd name="connsiteY148" fmla="*/ 758651 h 974690"/>
              <a:gd name="connsiteX149" fmla="*/ 1537397 w 2453093"/>
              <a:gd name="connsiteY149" fmla="*/ 768699 h 974690"/>
              <a:gd name="connsiteX150" fmla="*/ 1517301 w 2453093"/>
              <a:gd name="connsiteY150" fmla="*/ 773723 h 974690"/>
              <a:gd name="connsiteX151" fmla="*/ 1502228 w 2453093"/>
              <a:gd name="connsiteY151" fmla="*/ 778748 h 974690"/>
              <a:gd name="connsiteX152" fmla="*/ 1472083 w 2453093"/>
              <a:gd name="connsiteY152" fmla="*/ 803868 h 974690"/>
              <a:gd name="connsiteX153" fmla="*/ 1462035 w 2453093"/>
              <a:gd name="connsiteY153" fmla="*/ 813917 h 974690"/>
              <a:gd name="connsiteX154" fmla="*/ 1446962 w 2453093"/>
              <a:gd name="connsiteY154" fmla="*/ 818941 h 974690"/>
              <a:gd name="connsiteX155" fmla="*/ 1426866 w 2453093"/>
              <a:gd name="connsiteY155" fmla="*/ 849086 h 974690"/>
              <a:gd name="connsiteX156" fmla="*/ 1411793 w 2453093"/>
              <a:gd name="connsiteY156" fmla="*/ 854110 h 974690"/>
              <a:gd name="connsiteX157" fmla="*/ 1391696 w 2453093"/>
              <a:gd name="connsiteY157" fmla="*/ 874207 h 974690"/>
              <a:gd name="connsiteX158" fmla="*/ 1371600 w 2453093"/>
              <a:gd name="connsiteY158" fmla="*/ 884255 h 974690"/>
              <a:gd name="connsiteX159" fmla="*/ 1346479 w 2453093"/>
              <a:gd name="connsiteY159" fmla="*/ 889279 h 974690"/>
              <a:gd name="connsiteX160" fmla="*/ 1326382 w 2453093"/>
              <a:gd name="connsiteY160" fmla="*/ 894304 h 974690"/>
              <a:gd name="connsiteX161" fmla="*/ 1311309 w 2453093"/>
              <a:gd name="connsiteY161" fmla="*/ 904352 h 974690"/>
              <a:gd name="connsiteX162" fmla="*/ 1296237 w 2453093"/>
              <a:gd name="connsiteY162" fmla="*/ 909376 h 974690"/>
              <a:gd name="connsiteX163" fmla="*/ 1286189 w 2453093"/>
              <a:gd name="connsiteY163" fmla="*/ 919425 h 974690"/>
              <a:gd name="connsiteX164" fmla="*/ 1185705 w 2453093"/>
              <a:gd name="connsiteY164" fmla="*/ 914400 h 974690"/>
              <a:gd name="connsiteX165" fmla="*/ 1110342 w 2453093"/>
              <a:gd name="connsiteY165" fmla="*/ 904352 h 974690"/>
              <a:gd name="connsiteX166" fmla="*/ 1120391 w 2453093"/>
              <a:gd name="connsiteY166" fmla="*/ 884255 h 974690"/>
              <a:gd name="connsiteX167" fmla="*/ 1105318 w 2453093"/>
              <a:gd name="connsiteY167" fmla="*/ 894304 h 974690"/>
              <a:gd name="connsiteX168" fmla="*/ 1075173 w 2453093"/>
              <a:gd name="connsiteY168" fmla="*/ 904352 h 974690"/>
              <a:gd name="connsiteX169" fmla="*/ 1060101 w 2453093"/>
              <a:gd name="connsiteY169" fmla="*/ 914400 h 974690"/>
              <a:gd name="connsiteX170" fmla="*/ 1019907 w 2453093"/>
              <a:gd name="connsiteY170" fmla="*/ 919425 h 974690"/>
              <a:gd name="connsiteX171" fmla="*/ 994786 w 2453093"/>
              <a:gd name="connsiteY171" fmla="*/ 924449 h 974690"/>
              <a:gd name="connsiteX172" fmla="*/ 974690 w 2453093"/>
              <a:gd name="connsiteY172" fmla="*/ 919425 h 974690"/>
              <a:gd name="connsiteX173" fmla="*/ 969666 w 2453093"/>
              <a:gd name="connsiteY173" fmla="*/ 894304 h 974690"/>
              <a:gd name="connsiteX174" fmla="*/ 944545 w 2453093"/>
              <a:gd name="connsiteY174" fmla="*/ 899328 h 974690"/>
              <a:gd name="connsiteX175" fmla="*/ 899327 w 2453093"/>
              <a:gd name="connsiteY175" fmla="*/ 904352 h 974690"/>
              <a:gd name="connsiteX176" fmla="*/ 884255 w 2453093"/>
              <a:gd name="connsiteY176" fmla="*/ 909376 h 974690"/>
              <a:gd name="connsiteX177" fmla="*/ 859134 w 2453093"/>
              <a:gd name="connsiteY177" fmla="*/ 919425 h 974690"/>
              <a:gd name="connsiteX178" fmla="*/ 834013 w 2453093"/>
              <a:gd name="connsiteY178" fmla="*/ 924449 h 974690"/>
              <a:gd name="connsiteX179" fmla="*/ 818940 w 2453093"/>
              <a:gd name="connsiteY179" fmla="*/ 929473 h 974690"/>
              <a:gd name="connsiteX180" fmla="*/ 828989 w 2453093"/>
              <a:gd name="connsiteY180" fmla="*/ 939521 h 974690"/>
              <a:gd name="connsiteX181" fmla="*/ 834013 w 2453093"/>
              <a:gd name="connsiteY181" fmla="*/ 954594 h 974690"/>
              <a:gd name="connsiteX182" fmla="*/ 874206 w 2453093"/>
              <a:gd name="connsiteY182" fmla="*/ 959618 h 974690"/>
              <a:gd name="connsiteX183" fmla="*/ 823964 w 2453093"/>
              <a:gd name="connsiteY183" fmla="*/ 969666 h 974690"/>
              <a:gd name="connsiteX184" fmla="*/ 753626 w 2453093"/>
              <a:gd name="connsiteY184" fmla="*/ 974690 h 974690"/>
              <a:gd name="connsiteX185" fmla="*/ 703384 w 2453093"/>
              <a:gd name="connsiteY185" fmla="*/ 969666 h 974690"/>
              <a:gd name="connsiteX186" fmla="*/ 698360 w 2453093"/>
              <a:gd name="connsiteY186" fmla="*/ 954594 h 974690"/>
              <a:gd name="connsiteX187" fmla="*/ 668215 w 2453093"/>
              <a:gd name="connsiteY187" fmla="*/ 944545 h 974690"/>
              <a:gd name="connsiteX188" fmla="*/ 602901 w 2453093"/>
              <a:gd name="connsiteY188" fmla="*/ 939521 h 974690"/>
              <a:gd name="connsiteX189" fmla="*/ 587828 w 2453093"/>
              <a:gd name="connsiteY189" fmla="*/ 934497 h 974690"/>
              <a:gd name="connsiteX190" fmla="*/ 557683 w 2453093"/>
              <a:gd name="connsiteY190" fmla="*/ 919425 h 974690"/>
              <a:gd name="connsiteX191" fmla="*/ 517490 w 2453093"/>
              <a:gd name="connsiteY191" fmla="*/ 909376 h 974690"/>
              <a:gd name="connsiteX192" fmla="*/ 401934 w 2453093"/>
              <a:gd name="connsiteY192" fmla="*/ 899328 h 974690"/>
              <a:gd name="connsiteX193" fmla="*/ 396909 w 2453093"/>
              <a:gd name="connsiteY193" fmla="*/ 879231 h 974690"/>
              <a:gd name="connsiteX194" fmla="*/ 366764 w 2453093"/>
              <a:gd name="connsiteY194" fmla="*/ 874207 h 974690"/>
              <a:gd name="connsiteX195" fmla="*/ 251208 w 2453093"/>
              <a:gd name="connsiteY195" fmla="*/ 869183 h 974690"/>
              <a:gd name="connsiteX196" fmla="*/ 221063 w 2453093"/>
              <a:gd name="connsiteY196" fmla="*/ 864159 h 974690"/>
              <a:gd name="connsiteX197" fmla="*/ 185894 w 2453093"/>
              <a:gd name="connsiteY197" fmla="*/ 859134 h 974690"/>
              <a:gd name="connsiteX198" fmla="*/ 160773 w 2453093"/>
              <a:gd name="connsiteY198" fmla="*/ 854110 h 974690"/>
              <a:gd name="connsiteX199" fmla="*/ 60290 w 2453093"/>
              <a:gd name="connsiteY199" fmla="*/ 849086 h 974690"/>
              <a:gd name="connsiteX200" fmla="*/ 45217 w 2453093"/>
              <a:gd name="connsiteY200" fmla="*/ 844062 h 974690"/>
              <a:gd name="connsiteX201" fmla="*/ 40193 w 2453093"/>
              <a:gd name="connsiteY201" fmla="*/ 828989 h 974690"/>
              <a:gd name="connsiteX202" fmla="*/ 30145 w 2453093"/>
              <a:gd name="connsiteY202" fmla="*/ 813917 h 974690"/>
              <a:gd name="connsiteX203" fmla="*/ 0 w 2453093"/>
              <a:gd name="connsiteY203" fmla="*/ 783772 h 974690"/>
              <a:gd name="connsiteX204" fmla="*/ 5024 w 2453093"/>
              <a:gd name="connsiteY204" fmla="*/ 758651 h 974690"/>
              <a:gd name="connsiteX205" fmla="*/ 20096 w 2453093"/>
              <a:gd name="connsiteY205" fmla="*/ 778748 h 974690"/>
              <a:gd name="connsiteX206" fmla="*/ 30145 w 2453093"/>
              <a:gd name="connsiteY206" fmla="*/ 788796 h 974690"/>
              <a:gd name="connsiteX207" fmla="*/ 50241 w 2453093"/>
              <a:gd name="connsiteY207" fmla="*/ 803868 h 974690"/>
              <a:gd name="connsiteX208" fmla="*/ 65314 w 2453093"/>
              <a:gd name="connsiteY208" fmla="*/ 813917 h 974690"/>
              <a:gd name="connsiteX209" fmla="*/ 110531 w 2453093"/>
              <a:gd name="connsiteY209" fmla="*/ 818941 h 974690"/>
              <a:gd name="connsiteX210" fmla="*/ 155749 w 2453093"/>
              <a:gd name="connsiteY210" fmla="*/ 828989 h 974690"/>
              <a:gd name="connsiteX211" fmla="*/ 211015 w 2453093"/>
              <a:gd name="connsiteY211" fmla="*/ 844062 h 974690"/>
              <a:gd name="connsiteX212" fmla="*/ 246184 w 2453093"/>
              <a:gd name="connsiteY212" fmla="*/ 839038 h 974690"/>
              <a:gd name="connsiteX213" fmla="*/ 261257 w 2453093"/>
              <a:gd name="connsiteY213" fmla="*/ 834014 h 974690"/>
              <a:gd name="connsiteX214" fmla="*/ 361740 w 2453093"/>
              <a:gd name="connsiteY214" fmla="*/ 839038 h 974690"/>
              <a:gd name="connsiteX215" fmla="*/ 557683 w 2453093"/>
              <a:gd name="connsiteY215" fmla="*/ 849086 h 974690"/>
              <a:gd name="connsiteX216" fmla="*/ 612949 w 2453093"/>
              <a:gd name="connsiteY216" fmla="*/ 864159 h 974690"/>
              <a:gd name="connsiteX217" fmla="*/ 658167 w 2453093"/>
              <a:gd name="connsiteY217" fmla="*/ 869183 h 974690"/>
              <a:gd name="connsiteX218" fmla="*/ 678263 w 2453093"/>
              <a:gd name="connsiteY218" fmla="*/ 879231 h 974690"/>
              <a:gd name="connsiteX219" fmla="*/ 1004835 w 2453093"/>
              <a:gd name="connsiteY219" fmla="*/ 869183 h 974690"/>
              <a:gd name="connsiteX220" fmla="*/ 1120391 w 2453093"/>
              <a:gd name="connsiteY220" fmla="*/ 854110 h 974690"/>
              <a:gd name="connsiteX221" fmla="*/ 1135463 w 2453093"/>
              <a:gd name="connsiteY221" fmla="*/ 849086 h 974690"/>
              <a:gd name="connsiteX222" fmla="*/ 1130439 w 2453093"/>
              <a:gd name="connsiteY222" fmla="*/ 834014 h 974690"/>
              <a:gd name="connsiteX223" fmla="*/ 1095270 w 2453093"/>
              <a:gd name="connsiteY223" fmla="*/ 828989 h 974690"/>
              <a:gd name="connsiteX224" fmla="*/ 1100294 w 2453093"/>
              <a:gd name="connsiteY224" fmla="*/ 813917 h 974690"/>
              <a:gd name="connsiteX225" fmla="*/ 1130439 w 2453093"/>
              <a:gd name="connsiteY225" fmla="*/ 808893 h 974690"/>
              <a:gd name="connsiteX226" fmla="*/ 1165608 w 2453093"/>
              <a:gd name="connsiteY226" fmla="*/ 798844 h 974690"/>
              <a:gd name="connsiteX227" fmla="*/ 1105318 w 2453093"/>
              <a:gd name="connsiteY227" fmla="*/ 793820 h 974690"/>
              <a:gd name="connsiteX228" fmla="*/ 738553 w 2453093"/>
              <a:gd name="connsiteY228" fmla="*/ 808893 h 974690"/>
              <a:gd name="connsiteX229" fmla="*/ 768699 w 2453093"/>
              <a:gd name="connsiteY229" fmla="*/ 813917 h 974690"/>
              <a:gd name="connsiteX230" fmla="*/ 793819 w 2453093"/>
              <a:gd name="connsiteY230" fmla="*/ 849086 h 974690"/>
              <a:gd name="connsiteX231" fmla="*/ 733529 w 2453093"/>
              <a:gd name="connsiteY231" fmla="*/ 839038 h 974690"/>
              <a:gd name="connsiteX232" fmla="*/ 723481 w 2453093"/>
              <a:gd name="connsiteY232" fmla="*/ 828989 h 974690"/>
              <a:gd name="connsiteX233" fmla="*/ 617973 w 2453093"/>
              <a:gd name="connsiteY233" fmla="*/ 828989 h 974690"/>
              <a:gd name="connsiteX234" fmla="*/ 577780 w 2453093"/>
              <a:gd name="connsiteY234" fmla="*/ 818941 h 974690"/>
              <a:gd name="connsiteX235" fmla="*/ 567731 w 2453093"/>
              <a:gd name="connsiteY235" fmla="*/ 808893 h 974690"/>
              <a:gd name="connsiteX236" fmla="*/ 562707 w 2453093"/>
              <a:gd name="connsiteY236" fmla="*/ 793820 h 974690"/>
              <a:gd name="connsiteX237" fmla="*/ 537586 w 2453093"/>
              <a:gd name="connsiteY237" fmla="*/ 798844 h 974690"/>
              <a:gd name="connsiteX238" fmla="*/ 442127 w 2453093"/>
              <a:gd name="connsiteY238" fmla="*/ 763675 h 9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2453093" h="974690">
                <a:moveTo>
                  <a:pt x="442127" y="763675"/>
                </a:moveTo>
                <a:lnTo>
                  <a:pt x="442127" y="763675"/>
                </a:lnTo>
                <a:cubicBezTo>
                  <a:pt x="464189" y="744764"/>
                  <a:pt x="484683" y="723852"/>
                  <a:pt x="512466" y="713433"/>
                </a:cubicBezTo>
                <a:cubicBezTo>
                  <a:pt x="518931" y="711008"/>
                  <a:pt x="525863" y="710084"/>
                  <a:pt x="532562" y="708409"/>
                </a:cubicBezTo>
                <a:cubicBezTo>
                  <a:pt x="563852" y="677122"/>
                  <a:pt x="521551" y="722415"/>
                  <a:pt x="547635" y="683288"/>
                </a:cubicBezTo>
                <a:cubicBezTo>
                  <a:pt x="551576" y="677376"/>
                  <a:pt x="558345" y="673824"/>
                  <a:pt x="562707" y="668216"/>
                </a:cubicBezTo>
                <a:cubicBezTo>
                  <a:pt x="607072" y="611175"/>
                  <a:pt x="559349" y="661526"/>
                  <a:pt x="602901" y="617974"/>
                </a:cubicBezTo>
                <a:cubicBezTo>
                  <a:pt x="606646" y="614229"/>
                  <a:pt x="612949" y="614625"/>
                  <a:pt x="617973" y="612950"/>
                </a:cubicBezTo>
                <a:cubicBezTo>
                  <a:pt x="621323" y="609600"/>
                  <a:pt x="623785" y="605020"/>
                  <a:pt x="628022" y="602901"/>
                </a:cubicBezTo>
                <a:cubicBezTo>
                  <a:pt x="637496" y="598164"/>
                  <a:pt x="658167" y="592853"/>
                  <a:pt x="658167" y="592853"/>
                </a:cubicBezTo>
                <a:cubicBezTo>
                  <a:pt x="663191" y="589504"/>
                  <a:pt x="668524" y="586577"/>
                  <a:pt x="673239" y="582805"/>
                </a:cubicBezTo>
                <a:cubicBezTo>
                  <a:pt x="688815" y="570344"/>
                  <a:pt x="677744" y="573016"/>
                  <a:pt x="698360" y="562708"/>
                </a:cubicBezTo>
                <a:cubicBezTo>
                  <a:pt x="703097" y="560340"/>
                  <a:pt x="708409" y="559359"/>
                  <a:pt x="713433" y="557684"/>
                </a:cubicBezTo>
                <a:cubicBezTo>
                  <a:pt x="718457" y="552660"/>
                  <a:pt x="722593" y="546552"/>
                  <a:pt x="728505" y="542611"/>
                </a:cubicBezTo>
                <a:cubicBezTo>
                  <a:pt x="732912" y="539673"/>
                  <a:pt x="739833" y="541332"/>
                  <a:pt x="743578" y="537587"/>
                </a:cubicBezTo>
                <a:cubicBezTo>
                  <a:pt x="747323" y="533842"/>
                  <a:pt x="745877" y="527056"/>
                  <a:pt x="748602" y="522515"/>
                </a:cubicBezTo>
                <a:cubicBezTo>
                  <a:pt x="751039" y="518453"/>
                  <a:pt x="755301" y="515816"/>
                  <a:pt x="758650" y="512466"/>
                </a:cubicBezTo>
                <a:cubicBezTo>
                  <a:pt x="760325" y="507442"/>
                  <a:pt x="760949" y="501935"/>
                  <a:pt x="763674" y="497394"/>
                </a:cubicBezTo>
                <a:cubicBezTo>
                  <a:pt x="766111" y="493332"/>
                  <a:pt x="772060" y="491781"/>
                  <a:pt x="773723" y="487345"/>
                </a:cubicBezTo>
                <a:cubicBezTo>
                  <a:pt x="776630" y="479593"/>
                  <a:pt x="783231" y="419976"/>
                  <a:pt x="783771" y="417007"/>
                </a:cubicBezTo>
                <a:cubicBezTo>
                  <a:pt x="784718" y="411796"/>
                  <a:pt x="787340" y="407026"/>
                  <a:pt x="788795" y="401934"/>
                </a:cubicBezTo>
                <a:cubicBezTo>
                  <a:pt x="790692" y="395295"/>
                  <a:pt x="792321" y="388578"/>
                  <a:pt x="793819" y="381838"/>
                </a:cubicBezTo>
                <a:cubicBezTo>
                  <a:pt x="795672" y="373502"/>
                  <a:pt x="796144" y="364818"/>
                  <a:pt x="798844" y="356717"/>
                </a:cubicBezTo>
                <a:cubicBezTo>
                  <a:pt x="801212" y="349612"/>
                  <a:pt x="805176" y="343123"/>
                  <a:pt x="808892" y="336620"/>
                </a:cubicBezTo>
                <a:cubicBezTo>
                  <a:pt x="813836" y="327968"/>
                  <a:pt x="820737" y="317688"/>
                  <a:pt x="828989" y="311499"/>
                </a:cubicBezTo>
                <a:cubicBezTo>
                  <a:pt x="838650" y="304253"/>
                  <a:pt x="849086" y="298102"/>
                  <a:pt x="859134" y="291403"/>
                </a:cubicBezTo>
                <a:cubicBezTo>
                  <a:pt x="863540" y="288465"/>
                  <a:pt x="869182" y="288053"/>
                  <a:pt x="874206" y="286378"/>
                </a:cubicBezTo>
                <a:cubicBezTo>
                  <a:pt x="877556" y="283029"/>
                  <a:pt x="882137" y="280567"/>
                  <a:pt x="884255" y="276330"/>
                </a:cubicBezTo>
                <a:cubicBezTo>
                  <a:pt x="887343" y="270154"/>
                  <a:pt x="887295" y="262847"/>
                  <a:pt x="889279" y="256233"/>
                </a:cubicBezTo>
                <a:cubicBezTo>
                  <a:pt x="892322" y="246088"/>
                  <a:pt x="895978" y="236136"/>
                  <a:pt x="899327" y="226088"/>
                </a:cubicBezTo>
                <a:cubicBezTo>
                  <a:pt x="902548" y="216424"/>
                  <a:pt x="900774" y="205481"/>
                  <a:pt x="904351" y="195943"/>
                </a:cubicBezTo>
                <a:cubicBezTo>
                  <a:pt x="906014" y="191508"/>
                  <a:pt x="910701" y="188854"/>
                  <a:pt x="914400" y="185895"/>
                </a:cubicBezTo>
                <a:cubicBezTo>
                  <a:pt x="928316" y="174762"/>
                  <a:pt x="928622" y="176129"/>
                  <a:pt x="944545" y="170822"/>
                </a:cubicBezTo>
                <a:cubicBezTo>
                  <a:pt x="942870" y="165798"/>
                  <a:pt x="935775" y="159495"/>
                  <a:pt x="939520" y="155750"/>
                </a:cubicBezTo>
                <a:cubicBezTo>
                  <a:pt x="942870" y="152400"/>
                  <a:pt x="945332" y="163680"/>
                  <a:pt x="949569" y="165798"/>
                </a:cubicBezTo>
                <a:cubicBezTo>
                  <a:pt x="965483" y="173754"/>
                  <a:pt x="982987" y="176064"/>
                  <a:pt x="999811" y="180871"/>
                </a:cubicBezTo>
                <a:cubicBezTo>
                  <a:pt x="1004903" y="182326"/>
                  <a:pt x="1009859" y="184220"/>
                  <a:pt x="1014883" y="185895"/>
                </a:cubicBezTo>
                <a:cubicBezTo>
                  <a:pt x="1019907" y="182545"/>
                  <a:pt x="1024555" y="178547"/>
                  <a:pt x="1029956" y="175846"/>
                </a:cubicBezTo>
                <a:cubicBezTo>
                  <a:pt x="1034693" y="173478"/>
                  <a:pt x="1041283" y="174567"/>
                  <a:pt x="1045028" y="170822"/>
                </a:cubicBezTo>
                <a:cubicBezTo>
                  <a:pt x="1048773" y="167077"/>
                  <a:pt x="1047684" y="160487"/>
                  <a:pt x="1050052" y="155750"/>
                </a:cubicBezTo>
                <a:cubicBezTo>
                  <a:pt x="1058426" y="139003"/>
                  <a:pt x="1060101" y="140677"/>
                  <a:pt x="1075173" y="130629"/>
                </a:cubicBezTo>
                <a:cubicBezTo>
                  <a:pt x="1090947" y="83303"/>
                  <a:pt x="1068176" y="144129"/>
                  <a:pt x="1090246" y="105508"/>
                </a:cubicBezTo>
                <a:cubicBezTo>
                  <a:pt x="1094721" y="97678"/>
                  <a:pt x="1097127" y="88831"/>
                  <a:pt x="1100294" y="80387"/>
                </a:cubicBezTo>
                <a:cubicBezTo>
                  <a:pt x="1102153" y="75428"/>
                  <a:pt x="1100116" y="66306"/>
                  <a:pt x="1105318" y="65315"/>
                </a:cubicBezTo>
                <a:cubicBezTo>
                  <a:pt x="1138262" y="59040"/>
                  <a:pt x="1172307" y="61965"/>
                  <a:pt x="1205802" y="60290"/>
                </a:cubicBezTo>
                <a:cubicBezTo>
                  <a:pt x="1212501" y="56941"/>
                  <a:pt x="1220145" y="55037"/>
                  <a:pt x="1225899" y="50242"/>
                </a:cubicBezTo>
                <a:cubicBezTo>
                  <a:pt x="1256203" y="24990"/>
                  <a:pt x="1215030" y="42144"/>
                  <a:pt x="1251019" y="30145"/>
                </a:cubicBezTo>
                <a:cubicBezTo>
                  <a:pt x="1252694" y="25121"/>
                  <a:pt x="1252736" y="19208"/>
                  <a:pt x="1256044" y="15073"/>
                </a:cubicBezTo>
                <a:cubicBezTo>
                  <a:pt x="1263127" y="6220"/>
                  <a:pt x="1276260" y="3310"/>
                  <a:pt x="1286189" y="0"/>
                </a:cubicBezTo>
                <a:cubicBezTo>
                  <a:pt x="1289538" y="5024"/>
                  <a:pt x="1292371" y="10434"/>
                  <a:pt x="1296237" y="15073"/>
                </a:cubicBezTo>
                <a:cubicBezTo>
                  <a:pt x="1304173" y="24596"/>
                  <a:pt x="1315092" y="34549"/>
                  <a:pt x="1326382" y="40194"/>
                </a:cubicBezTo>
                <a:cubicBezTo>
                  <a:pt x="1331119" y="42562"/>
                  <a:pt x="1336587" y="43132"/>
                  <a:pt x="1341455" y="45218"/>
                </a:cubicBezTo>
                <a:cubicBezTo>
                  <a:pt x="1348339" y="48168"/>
                  <a:pt x="1354667" y="52316"/>
                  <a:pt x="1361551" y="55266"/>
                </a:cubicBezTo>
                <a:cubicBezTo>
                  <a:pt x="1366419" y="57352"/>
                  <a:pt x="1371532" y="58835"/>
                  <a:pt x="1376624" y="60290"/>
                </a:cubicBezTo>
                <a:cubicBezTo>
                  <a:pt x="1445789" y="80053"/>
                  <a:pt x="1489168" y="67813"/>
                  <a:pt x="1582615" y="70339"/>
                </a:cubicBezTo>
                <a:cubicBezTo>
                  <a:pt x="1587639" y="72014"/>
                  <a:pt x="1592392" y="75363"/>
                  <a:pt x="1597688" y="75363"/>
                </a:cubicBezTo>
                <a:cubicBezTo>
                  <a:pt x="1649631" y="75363"/>
                  <a:pt x="1701647" y="74323"/>
                  <a:pt x="1753437" y="70339"/>
                </a:cubicBezTo>
                <a:cubicBezTo>
                  <a:pt x="1777939" y="68454"/>
                  <a:pt x="1788516" y="61033"/>
                  <a:pt x="1808703" y="55266"/>
                </a:cubicBezTo>
                <a:cubicBezTo>
                  <a:pt x="1825258" y="50536"/>
                  <a:pt x="1836654" y="48671"/>
                  <a:pt x="1853920" y="45218"/>
                </a:cubicBezTo>
                <a:cubicBezTo>
                  <a:pt x="1858944" y="48567"/>
                  <a:pt x="1864449" y="51290"/>
                  <a:pt x="1868993" y="55266"/>
                </a:cubicBezTo>
                <a:cubicBezTo>
                  <a:pt x="1877905" y="63064"/>
                  <a:pt x="1884261" y="73818"/>
                  <a:pt x="1894114" y="80387"/>
                </a:cubicBezTo>
                <a:cubicBezTo>
                  <a:pt x="1899138" y="83737"/>
                  <a:pt x="1904673" y="86424"/>
                  <a:pt x="1909186" y="90436"/>
                </a:cubicBezTo>
                <a:cubicBezTo>
                  <a:pt x="1937343" y="115465"/>
                  <a:pt x="1934107" y="112746"/>
                  <a:pt x="1949380" y="135653"/>
                </a:cubicBezTo>
                <a:cubicBezTo>
                  <a:pt x="1951055" y="140677"/>
                  <a:pt x="1953850" y="145459"/>
                  <a:pt x="1954404" y="150726"/>
                </a:cubicBezTo>
                <a:cubicBezTo>
                  <a:pt x="1957214" y="177426"/>
                  <a:pt x="1947996" y="206820"/>
                  <a:pt x="1959428" y="231112"/>
                </a:cubicBezTo>
                <a:cubicBezTo>
                  <a:pt x="1964470" y="241827"/>
                  <a:pt x="1982874" y="234462"/>
                  <a:pt x="1994597" y="236137"/>
                </a:cubicBezTo>
                <a:cubicBezTo>
                  <a:pt x="1997947" y="239486"/>
                  <a:pt x="2002528" y="241948"/>
                  <a:pt x="2004646" y="246185"/>
                </a:cubicBezTo>
                <a:cubicBezTo>
                  <a:pt x="2023235" y="283362"/>
                  <a:pt x="2005038" y="266774"/>
                  <a:pt x="2024742" y="291403"/>
                </a:cubicBezTo>
                <a:cubicBezTo>
                  <a:pt x="2027701" y="295102"/>
                  <a:pt x="2030729" y="299014"/>
                  <a:pt x="2034791" y="301451"/>
                </a:cubicBezTo>
                <a:cubicBezTo>
                  <a:pt x="2039332" y="304176"/>
                  <a:pt x="2044693" y="305326"/>
                  <a:pt x="2049863" y="306475"/>
                </a:cubicBezTo>
                <a:cubicBezTo>
                  <a:pt x="2059807" y="308685"/>
                  <a:pt x="2069891" y="310309"/>
                  <a:pt x="2080008" y="311499"/>
                </a:cubicBezTo>
                <a:cubicBezTo>
                  <a:pt x="2098379" y="313660"/>
                  <a:pt x="2116852" y="314848"/>
                  <a:pt x="2135274" y="316523"/>
                </a:cubicBezTo>
                <a:cubicBezTo>
                  <a:pt x="2153818" y="322705"/>
                  <a:pt x="2156487" y="322384"/>
                  <a:pt x="2175468" y="336620"/>
                </a:cubicBezTo>
                <a:cubicBezTo>
                  <a:pt x="2205577" y="359202"/>
                  <a:pt x="2175383" y="346641"/>
                  <a:pt x="2205613" y="356717"/>
                </a:cubicBezTo>
                <a:cubicBezTo>
                  <a:pt x="2210637" y="361741"/>
                  <a:pt x="2215227" y="367240"/>
                  <a:pt x="2220685" y="371789"/>
                </a:cubicBezTo>
                <a:cubicBezTo>
                  <a:pt x="2225324" y="375655"/>
                  <a:pt x="2231214" y="377862"/>
                  <a:pt x="2235758" y="381838"/>
                </a:cubicBezTo>
                <a:cubicBezTo>
                  <a:pt x="2244670" y="389636"/>
                  <a:pt x="2260879" y="406959"/>
                  <a:pt x="2260879" y="406959"/>
                </a:cubicBezTo>
                <a:cubicBezTo>
                  <a:pt x="2266185" y="422877"/>
                  <a:pt x="2264821" y="423192"/>
                  <a:pt x="2275951" y="437104"/>
                </a:cubicBezTo>
                <a:cubicBezTo>
                  <a:pt x="2278910" y="440803"/>
                  <a:pt x="2283041" y="443453"/>
                  <a:pt x="2286000" y="447152"/>
                </a:cubicBezTo>
                <a:cubicBezTo>
                  <a:pt x="2289772" y="451867"/>
                  <a:pt x="2291778" y="457955"/>
                  <a:pt x="2296048" y="462225"/>
                </a:cubicBezTo>
                <a:cubicBezTo>
                  <a:pt x="2305787" y="471964"/>
                  <a:pt x="2313934" y="473211"/>
                  <a:pt x="2326193" y="477297"/>
                </a:cubicBezTo>
                <a:cubicBezTo>
                  <a:pt x="2339894" y="490998"/>
                  <a:pt x="2344176" y="496701"/>
                  <a:pt x="2361362" y="507442"/>
                </a:cubicBezTo>
                <a:cubicBezTo>
                  <a:pt x="2367713" y="511411"/>
                  <a:pt x="2374760" y="514141"/>
                  <a:pt x="2381459" y="517490"/>
                </a:cubicBezTo>
                <a:cubicBezTo>
                  <a:pt x="2388158" y="524189"/>
                  <a:pt x="2396301" y="529704"/>
                  <a:pt x="2401556" y="537587"/>
                </a:cubicBezTo>
                <a:cubicBezTo>
                  <a:pt x="2404905" y="542611"/>
                  <a:pt x="2407628" y="548116"/>
                  <a:pt x="2411604" y="552660"/>
                </a:cubicBezTo>
                <a:cubicBezTo>
                  <a:pt x="2419402" y="561572"/>
                  <a:pt x="2436725" y="577781"/>
                  <a:pt x="2436725" y="577781"/>
                </a:cubicBezTo>
                <a:lnTo>
                  <a:pt x="2446773" y="607926"/>
                </a:lnTo>
                <a:cubicBezTo>
                  <a:pt x="2461611" y="652440"/>
                  <a:pt x="2446269" y="701899"/>
                  <a:pt x="2441749" y="748603"/>
                </a:cubicBezTo>
                <a:cubicBezTo>
                  <a:pt x="2440292" y="763659"/>
                  <a:pt x="2427317" y="765645"/>
                  <a:pt x="2416628" y="768699"/>
                </a:cubicBezTo>
                <a:cubicBezTo>
                  <a:pt x="2409989" y="770596"/>
                  <a:pt x="2403416" y="773193"/>
                  <a:pt x="2396531" y="773723"/>
                </a:cubicBezTo>
                <a:cubicBezTo>
                  <a:pt x="2359758" y="776552"/>
                  <a:pt x="2322844" y="777073"/>
                  <a:pt x="2286000" y="778748"/>
                </a:cubicBezTo>
                <a:cubicBezTo>
                  <a:pt x="2265775" y="798971"/>
                  <a:pt x="2284815" y="776486"/>
                  <a:pt x="2270927" y="808893"/>
                </a:cubicBezTo>
                <a:cubicBezTo>
                  <a:pt x="2267805" y="816179"/>
                  <a:pt x="2257654" y="828896"/>
                  <a:pt x="2250830" y="834014"/>
                </a:cubicBezTo>
                <a:cubicBezTo>
                  <a:pt x="2223190" y="854744"/>
                  <a:pt x="2229111" y="851301"/>
                  <a:pt x="2205613" y="859134"/>
                </a:cubicBezTo>
                <a:cubicBezTo>
                  <a:pt x="2195565" y="855785"/>
                  <a:pt x="2185789" y="851468"/>
                  <a:pt x="2175468" y="849086"/>
                </a:cubicBezTo>
                <a:cubicBezTo>
                  <a:pt x="2162154" y="846014"/>
                  <a:pt x="2104854" y="840124"/>
                  <a:pt x="2095081" y="839038"/>
                </a:cubicBezTo>
                <a:cubicBezTo>
                  <a:pt x="2090057" y="837363"/>
                  <a:pt x="2084549" y="836739"/>
                  <a:pt x="2080008" y="834014"/>
                </a:cubicBezTo>
                <a:cubicBezTo>
                  <a:pt x="2075946" y="831577"/>
                  <a:pt x="2074395" y="825628"/>
                  <a:pt x="2069960" y="823965"/>
                </a:cubicBezTo>
                <a:cubicBezTo>
                  <a:pt x="2060422" y="820388"/>
                  <a:pt x="2049759" y="821151"/>
                  <a:pt x="2039815" y="818941"/>
                </a:cubicBezTo>
                <a:cubicBezTo>
                  <a:pt x="2034645" y="817792"/>
                  <a:pt x="2029766" y="815592"/>
                  <a:pt x="2024742" y="813917"/>
                </a:cubicBezTo>
                <a:cubicBezTo>
                  <a:pt x="1981558" y="785125"/>
                  <a:pt x="2036190" y="819640"/>
                  <a:pt x="1994597" y="798844"/>
                </a:cubicBezTo>
                <a:cubicBezTo>
                  <a:pt x="1989196" y="796144"/>
                  <a:pt x="1985466" y="789876"/>
                  <a:pt x="1979525" y="788796"/>
                </a:cubicBezTo>
                <a:cubicBezTo>
                  <a:pt x="1948046" y="783073"/>
                  <a:pt x="1915892" y="782040"/>
                  <a:pt x="1884066" y="778748"/>
                </a:cubicBezTo>
                <a:lnTo>
                  <a:pt x="1833824" y="773723"/>
                </a:lnTo>
                <a:cubicBezTo>
                  <a:pt x="1823688" y="772709"/>
                  <a:pt x="1813777" y="770045"/>
                  <a:pt x="1803679" y="768699"/>
                </a:cubicBezTo>
                <a:cubicBezTo>
                  <a:pt x="1788647" y="766695"/>
                  <a:pt x="1773534" y="765350"/>
                  <a:pt x="1758461" y="763675"/>
                </a:cubicBezTo>
                <a:cubicBezTo>
                  <a:pt x="1753437" y="762000"/>
                  <a:pt x="1748527" y="759935"/>
                  <a:pt x="1743389" y="758651"/>
                </a:cubicBezTo>
                <a:cubicBezTo>
                  <a:pt x="1735104" y="756580"/>
                  <a:pt x="1726117" y="756991"/>
                  <a:pt x="1718268" y="753627"/>
                </a:cubicBezTo>
                <a:cubicBezTo>
                  <a:pt x="1713914" y="751761"/>
                  <a:pt x="1712161" y="746206"/>
                  <a:pt x="1708219" y="743578"/>
                </a:cubicBezTo>
                <a:cubicBezTo>
                  <a:pt x="1695802" y="735300"/>
                  <a:pt x="1686448" y="732972"/>
                  <a:pt x="1673050" y="728506"/>
                </a:cubicBezTo>
                <a:cubicBezTo>
                  <a:pt x="1655209" y="710665"/>
                  <a:pt x="1641224" y="707583"/>
                  <a:pt x="1657978" y="678264"/>
                </a:cubicBezTo>
                <a:cubicBezTo>
                  <a:pt x="1660605" y="673666"/>
                  <a:pt x="1668026" y="674915"/>
                  <a:pt x="1673050" y="673240"/>
                </a:cubicBezTo>
                <a:cubicBezTo>
                  <a:pt x="1694351" y="651942"/>
                  <a:pt x="1669721" y="672675"/>
                  <a:pt x="1713244" y="658167"/>
                </a:cubicBezTo>
                <a:cubicBezTo>
                  <a:pt x="1718972" y="656258"/>
                  <a:pt x="1723292" y="651468"/>
                  <a:pt x="1728316" y="648119"/>
                </a:cubicBezTo>
                <a:cubicBezTo>
                  <a:pt x="1729991" y="641420"/>
                  <a:pt x="1730252" y="634198"/>
                  <a:pt x="1733340" y="628022"/>
                </a:cubicBezTo>
                <a:cubicBezTo>
                  <a:pt x="1743714" y="607274"/>
                  <a:pt x="1764977" y="620672"/>
                  <a:pt x="1783582" y="622998"/>
                </a:cubicBezTo>
                <a:cubicBezTo>
                  <a:pt x="1828512" y="645464"/>
                  <a:pt x="1809564" y="638358"/>
                  <a:pt x="1838848" y="648119"/>
                </a:cubicBezTo>
                <a:cubicBezTo>
                  <a:pt x="1842197" y="653143"/>
                  <a:pt x="1842858" y="663192"/>
                  <a:pt x="1848896" y="663192"/>
                </a:cubicBezTo>
                <a:cubicBezTo>
                  <a:pt x="1854192" y="663192"/>
                  <a:pt x="1854791" y="653343"/>
                  <a:pt x="1853920" y="648119"/>
                </a:cubicBezTo>
                <a:cubicBezTo>
                  <a:pt x="1852927" y="642163"/>
                  <a:pt x="1846572" y="638447"/>
                  <a:pt x="1843872" y="633046"/>
                </a:cubicBezTo>
                <a:cubicBezTo>
                  <a:pt x="1832754" y="610809"/>
                  <a:pt x="1848534" y="619920"/>
                  <a:pt x="1818751" y="602901"/>
                </a:cubicBezTo>
                <a:cubicBezTo>
                  <a:pt x="1814153" y="600274"/>
                  <a:pt x="1808416" y="600245"/>
                  <a:pt x="1803679" y="597877"/>
                </a:cubicBezTo>
                <a:cubicBezTo>
                  <a:pt x="1798278" y="595177"/>
                  <a:pt x="1794180" y="590151"/>
                  <a:pt x="1788606" y="587829"/>
                </a:cubicBezTo>
                <a:cubicBezTo>
                  <a:pt x="1773940" y="581718"/>
                  <a:pt x="1758461" y="577780"/>
                  <a:pt x="1743389" y="572756"/>
                </a:cubicBezTo>
                <a:cubicBezTo>
                  <a:pt x="1738365" y="571081"/>
                  <a:pt x="1733454" y="569016"/>
                  <a:pt x="1728316" y="567732"/>
                </a:cubicBezTo>
                <a:cubicBezTo>
                  <a:pt x="1703081" y="561424"/>
                  <a:pt x="1714770" y="564892"/>
                  <a:pt x="1693147" y="557684"/>
                </a:cubicBezTo>
                <a:lnTo>
                  <a:pt x="1607736" y="562708"/>
                </a:lnTo>
                <a:cubicBezTo>
                  <a:pt x="1572575" y="564558"/>
                  <a:pt x="1537165" y="563365"/>
                  <a:pt x="1502228" y="567732"/>
                </a:cubicBezTo>
                <a:cubicBezTo>
                  <a:pt x="1496236" y="568481"/>
                  <a:pt x="1492557" y="575081"/>
                  <a:pt x="1487156" y="577781"/>
                </a:cubicBezTo>
                <a:cubicBezTo>
                  <a:pt x="1482419" y="580150"/>
                  <a:pt x="1477107" y="581130"/>
                  <a:pt x="1472083" y="582805"/>
                </a:cubicBezTo>
                <a:cubicBezTo>
                  <a:pt x="1460537" y="617444"/>
                  <a:pt x="1469525" y="605461"/>
                  <a:pt x="1451986" y="622998"/>
                </a:cubicBezTo>
                <a:cubicBezTo>
                  <a:pt x="1440654" y="668330"/>
                  <a:pt x="1446305" y="650090"/>
                  <a:pt x="1436914" y="678264"/>
                </a:cubicBezTo>
                <a:cubicBezTo>
                  <a:pt x="1435776" y="686230"/>
                  <a:pt x="1425895" y="727533"/>
                  <a:pt x="1436914" y="738554"/>
                </a:cubicBezTo>
                <a:cubicBezTo>
                  <a:pt x="1440658" y="742299"/>
                  <a:pt x="1438860" y="727791"/>
                  <a:pt x="1441938" y="723482"/>
                </a:cubicBezTo>
                <a:cubicBezTo>
                  <a:pt x="1456839" y="702620"/>
                  <a:pt x="1458045" y="704715"/>
                  <a:pt x="1477107" y="698361"/>
                </a:cubicBezTo>
                <a:cubicBezTo>
                  <a:pt x="1480457" y="695011"/>
                  <a:pt x="1483214" y="690940"/>
                  <a:pt x="1487156" y="688312"/>
                </a:cubicBezTo>
                <a:cubicBezTo>
                  <a:pt x="1499573" y="680034"/>
                  <a:pt x="1508927" y="677706"/>
                  <a:pt x="1522325" y="673240"/>
                </a:cubicBezTo>
                <a:cubicBezTo>
                  <a:pt x="1527349" y="669891"/>
                  <a:pt x="1532154" y="666188"/>
                  <a:pt x="1537397" y="663192"/>
                </a:cubicBezTo>
                <a:cubicBezTo>
                  <a:pt x="1573950" y="642304"/>
                  <a:pt x="1564360" y="653633"/>
                  <a:pt x="1627833" y="658167"/>
                </a:cubicBezTo>
                <a:cubicBezTo>
                  <a:pt x="1626158" y="664866"/>
                  <a:pt x="1628051" y="673770"/>
                  <a:pt x="1622808" y="678264"/>
                </a:cubicBezTo>
                <a:cubicBezTo>
                  <a:pt x="1614766" y="685157"/>
                  <a:pt x="1602711" y="684962"/>
                  <a:pt x="1592663" y="688312"/>
                </a:cubicBezTo>
                <a:cubicBezTo>
                  <a:pt x="1571027" y="695524"/>
                  <a:pt x="1582746" y="692048"/>
                  <a:pt x="1557494" y="698361"/>
                </a:cubicBezTo>
                <a:cubicBezTo>
                  <a:pt x="1562518" y="700036"/>
                  <a:pt x="1567429" y="702101"/>
                  <a:pt x="1572567" y="703385"/>
                </a:cubicBezTo>
                <a:cubicBezTo>
                  <a:pt x="1580852" y="705456"/>
                  <a:pt x="1589352" y="706557"/>
                  <a:pt x="1597688" y="708409"/>
                </a:cubicBezTo>
                <a:cubicBezTo>
                  <a:pt x="1604428" y="709907"/>
                  <a:pt x="1611085" y="711758"/>
                  <a:pt x="1617784" y="713433"/>
                </a:cubicBezTo>
                <a:cubicBezTo>
                  <a:pt x="1616109" y="720132"/>
                  <a:pt x="1617074" y="728138"/>
                  <a:pt x="1612760" y="733530"/>
                </a:cubicBezTo>
                <a:cubicBezTo>
                  <a:pt x="1609452" y="737665"/>
                  <a:pt x="1602229" y="735829"/>
                  <a:pt x="1597688" y="738554"/>
                </a:cubicBezTo>
                <a:cubicBezTo>
                  <a:pt x="1593626" y="740991"/>
                  <a:pt x="1591876" y="746484"/>
                  <a:pt x="1587639" y="748603"/>
                </a:cubicBezTo>
                <a:cubicBezTo>
                  <a:pt x="1578165" y="753340"/>
                  <a:pt x="1567542" y="755302"/>
                  <a:pt x="1557494" y="758651"/>
                </a:cubicBezTo>
                <a:cubicBezTo>
                  <a:pt x="1550389" y="761019"/>
                  <a:pt x="1544410" y="766069"/>
                  <a:pt x="1537397" y="768699"/>
                </a:cubicBezTo>
                <a:cubicBezTo>
                  <a:pt x="1530932" y="771123"/>
                  <a:pt x="1523940" y="771826"/>
                  <a:pt x="1517301" y="773723"/>
                </a:cubicBezTo>
                <a:cubicBezTo>
                  <a:pt x="1512209" y="775178"/>
                  <a:pt x="1507252" y="777073"/>
                  <a:pt x="1502228" y="778748"/>
                </a:cubicBezTo>
                <a:cubicBezTo>
                  <a:pt x="1466418" y="814558"/>
                  <a:pt x="1507064" y="775883"/>
                  <a:pt x="1472083" y="803868"/>
                </a:cubicBezTo>
                <a:cubicBezTo>
                  <a:pt x="1468384" y="806827"/>
                  <a:pt x="1466097" y="811480"/>
                  <a:pt x="1462035" y="813917"/>
                </a:cubicBezTo>
                <a:cubicBezTo>
                  <a:pt x="1457494" y="816642"/>
                  <a:pt x="1451986" y="817266"/>
                  <a:pt x="1446962" y="818941"/>
                </a:cubicBezTo>
                <a:cubicBezTo>
                  <a:pt x="1441695" y="834743"/>
                  <a:pt x="1442995" y="838334"/>
                  <a:pt x="1426866" y="849086"/>
                </a:cubicBezTo>
                <a:cubicBezTo>
                  <a:pt x="1422459" y="852024"/>
                  <a:pt x="1416817" y="852435"/>
                  <a:pt x="1411793" y="854110"/>
                </a:cubicBezTo>
                <a:lnTo>
                  <a:pt x="1391696" y="874207"/>
                </a:lnTo>
                <a:cubicBezTo>
                  <a:pt x="1386400" y="879503"/>
                  <a:pt x="1378705" y="881887"/>
                  <a:pt x="1371600" y="884255"/>
                </a:cubicBezTo>
                <a:cubicBezTo>
                  <a:pt x="1363499" y="886955"/>
                  <a:pt x="1354815" y="887426"/>
                  <a:pt x="1346479" y="889279"/>
                </a:cubicBezTo>
                <a:cubicBezTo>
                  <a:pt x="1339738" y="890777"/>
                  <a:pt x="1333081" y="892629"/>
                  <a:pt x="1326382" y="894304"/>
                </a:cubicBezTo>
                <a:cubicBezTo>
                  <a:pt x="1321358" y="897653"/>
                  <a:pt x="1316710" y="901652"/>
                  <a:pt x="1311309" y="904352"/>
                </a:cubicBezTo>
                <a:cubicBezTo>
                  <a:pt x="1306572" y="906720"/>
                  <a:pt x="1300778" y="906651"/>
                  <a:pt x="1296237" y="909376"/>
                </a:cubicBezTo>
                <a:cubicBezTo>
                  <a:pt x="1292175" y="911813"/>
                  <a:pt x="1289538" y="916075"/>
                  <a:pt x="1286189" y="919425"/>
                </a:cubicBezTo>
                <a:lnTo>
                  <a:pt x="1185705" y="914400"/>
                </a:lnTo>
                <a:cubicBezTo>
                  <a:pt x="1132403" y="910961"/>
                  <a:pt x="1145085" y="913037"/>
                  <a:pt x="1110342" y="904352"/>
                </a:cubicBezTo>
                <a:cubicBezTo>
                  <a:pt x="1113692" y="897653"/>
                  <a:pt x="1123741" y="890954"/>
                  <a:pt x="1120391" y="884255"/>
                </a:cubicBezTo>
                <a:cubicBezTo>
                  <a:pt x="1117690" y="878854"/>
                  <a:pt x="1110836" y="891851"/>
                  <a:pt x="1105318" y="894304"/>
                </a:cubicBezTo>
                <a:cubicBezTo>
                  <a:pt x="1095639" y="898606"/>
                  <a:pt x="1075173" y="904352"/>
                  <a:pt x="1075173" y="904352"/>
                </a:cubicBezTo>
                <a:cubicBezTo>
                  <a:pt x="1070149" y="907701"/>
                  <a:pt x="1065926" y="912811"/>
                  <a:pt x="1060101" y="914400"/>
                </a:cubicBezTo>
                <a:cubicBezTo>
                  <a:pt x="1047074" y="917953"/>
                  <a:pt x="1033252" y="917372"/>
                  <a:pt x="1019907" y="919425"/>
                </a:cubicBezTo>
                <a:cubicBezTo>
                  <a:pt x="1011467" y="920724"/>
                  <a:pt x="1003160" y="922774"/>
                  <a:pt x="994786" y="924449"/>
                </a:cubicBezTo>
                <a:cubicBezTo>
                  <a:pt x="988087" y="922774"/>
                  <a:pt x="979110" y="924730"/>
                  <a:pt x="974690" y="919425"/>
                </a:cubicBezTo>
                <a:cubicBezTo>
                  <a:pt x="969223" y="912865"/>
                  <a:pt x="976771" y="899041"/>
                  <a:pt x="969666" y="894304"/>
                </a:cubicBezTo>
                <a:cubicBezTo>
                  <a:pt x="962561" y="889567"/>
                  <a:pt x="952999" y="898120"/>
                  <a:pt x="944545" y="899328"/>
                </a:cubicBezTo>
                <a:cubicBezTo>
                  <a:pt x="929532" y="901473"/>
                  <a:pt x="914400" y="902677"/>
                  <a:pt x="899327" y="904352"/>
                </a:cubicBezTo>
                <a:cubicBezTo>
                  <a:pt x="894303" y="906027"/>
                  <a:pt x="889214" y="907516"/>
                  <a:pt x="884255" y="909376"/>
                </a:cubicBezTo>
                <a:cubicBezTo>
                  <a:pt x="875810" y="912543"/>
                  <a:pt x="867772" y="916833"/>
                  <a:pt x="859134" y="919425"/>
                </a:cubicBezTo>
                <a:cubicBezTo>
                  <a:pt x="850955" y="921879"/>
                  <a:pt x="842298" y="922378"/>
                  <a:pt x="834013" y="924449"/>
                </a:cubicBezTo>
                <a:cubicBezTo>
                  <a:pt x="828875" y="925733"/>
                  <a:pt x="823964" y="927798"/>
                  <a:pt x="818940" y="929473"/>
                </a:cubicBezTo>
                <a:cubicBezTo>
                  <a:pt x="822290" y="932822"/>
                  <a:pt x="826552" y="935459"/>
                  <a:pt x="828989" y="939521"/>
                </a:cubicBezTo>
                <a:cubicBezTo>
                  <a:pt x="831714" y="944062"/>
                  <a:pt x="829173" y="952443"/>
                  <a:pt x="834013" y="954594"/>
                </a:cubicBezTo>
                <a:cubicBezTo>
                  <a:pt x="846351" y="960078"/>
                  <a:pt x="860808" y="957943"/>
                  <a:pt x="874206" y="959618"/>
                </a:cubicBezTo>
                <a:cubicBezTo>
                  <a:pt x="855360" y="964329"/>
                  <a:pt x="844495" y="967613"/>
                  <a:pt x="823964" y="969666"/>
                </a:cubicBezTo>
                <a:cubicBezTo>
                  <a:pt x="800575" y="972005"/>
                  <a:pt x="777072" y="973015"/>
                  <a:pt x="753626" y="974690"/>
                </a:cubicBezTo>
                <a:cubicBezTo>
                  <a:pt x="736879" y="973015"/>
                  <a:pt x="719202" y="975418"/>
                  <a:pt x="703384" y="969666"/>
                </a:cubicBezTo>
                <a:cubicBezTo>
                  <a:pt x="698407" y="967856"/>
                  <a:pt x="702669" y="957672"/>
                  <a:pt x="698360" y="954594"/>
                </a:cubicBezTo>
                <a:cubicBezTo>
                  <a:pt x="689741" y="948438"/>
                  <a:pt x="678776" y="945357"/>
                  <a:pt x="668215" y="944545"/>
                </a:cubicBezTo>
                <a:lnTo>
                  <a:pt x="602901" y="939521"/>
                </a:lnTo>
                <a:cubicBezTo>
                  <a:pt x="597877" y="937846"/>
                  <a:pt x="592565" y="936865"/>
                  <a:pt x="587828" y="934497"/>
                </a:cubicBezTo>
                <a:cubicBezTo>
                  <a:pt x="560384" y="920775"/>
                  <a:pt x="585471" y="927004"/>
                  <a:pt x="557683" y="919425"/>
                </a:cubicBezTo>
                <a:cubicBezTo>
                  <a:pt x="544360" y="915791"/>
                  <a:pt x="531232" y="910750"/>
                  <a:pt x="517490" y="909376"/>
                </a:cubicBezTo>
                <a:cubicBezTo>
                  <a:pt x="445521" y="902179"/>
                  <a:pt x="484029" y="905643"/>
                  <a:pt x="401934" y="899328"/>
                </a:cubicBezTo>
                <a:cubicBezTo>
                  <a:pt x="400259" y="892629"/>
                  <a:pt x="402528" y="883245"/>
                  <a:pt x="396909" y="879231"/>
                </a:cubicBezTo>
                <a:cubicBezTo>
                  <a:pt x="388620" y="873310"/>
                  <a:pt x="376927" y="874908"/>
                  <a:pt x="366764" y="874207"/>
                </a:cubicBezTo>
                <a:cubicBezTo>
                  <a:pt x="328300" y="871554"/>
                  <a:pt x="289727" y="870858"/>
                  <a:pt x="251208" y="869183"/>
                </a:cubicBezTo>
                <a:lnTo>
                  <a:pt x="221063" y="864159"/>
                </a:lnTo>
                <a:cubicBezTo>
                  <a:pt x="209359" y="862358"/>
                  <a:pt x="197575" y="861081"/>
                  <a:pt x="185894" y="859134"/>
                </a:cubicBezTo>
                <a:cubicBezTo>
                  <a:pt x="177471" y="857730"/>
                  <a:pt x="169285" y="854791"/>
                  <a:pt x="160773" y="854110"/>
                </a:cubicBezTo>
                <a:cubicBezTo>
                  <a:pt x="127344" y="851436"/>
                  <a:pt x="93784" y="850761"/>
                  <a:pt x="60290" y="849086"/>
                </a:cubicBezTo>
                <a:cubicBezTo>
                  <a:pt x="55266" y="847411"/>
                  <a:pt x="48962" y="847807"/>
                  <a:pt x="45217" y="844062"/>
                </a:cubicBezTo>
                <a:cubicBezTo>
                  <a:pt x="41472" y="840317"/>
                  <a:pt x="42561" y="833726"/>
                  <a:pt x="40193" y="828989"/>
                </a:cubicBezTo>
                <a:cubicBezTo>
                  <a:pt x="37493" y="823588"/>
                  <a:pt x="34415" y="818187"/>
                  <a:pt x="30145" y="813917"/>
                </a:cubicBezTo>
                <a:cubicBezTo>
                  <a:pt x="-7246" y="776526"/>
                  <a:pt x="23680" y="819292"/>
                  <a:pt x="0" y="783772"/>
                </a:cubicBezTo>
                <a:cubicBezTo>
                  <a:pt x="1675" y="775398"/>
                  <a:pt x="-3261" y="760722"/>
                  <a:pt x="5024" y="758651"/>
                </a:cubicBezTo>
                <a:cubicBezTo>
                  <a:pt x="13148" y="756620"/>
                  <a:pt x="14735" y="772315"/>
                  <a:pt x="20096" y="778748"/>
                </a:cubicBezTo>
                <a:cubicBezTo>
                  <a:pt x="23129" y="782387"/>
                  <a:pt x="26506" y="785764"/>
                  <a:pt x="30145" y="788796"/>
                </a:cubicBezTo>
                <a:cubicBezTo>
                  <a:pt x="36578" y="794156"/>
                  <a:pt x="43427" y="799001"/>
                  <a:pt x="50241" y="803868"/>
                </a:cubicBezTo>
                <a:cubicBezTo>
                  <a:pt x="55155" y="807378"/>
                  <a:pt x="59456" y="812452"/>
                  <a:pt x="65314" y="813917"/>
                </a:cubicBezTo>
                <a:cubicBezTo>
                  <a:pt x="80026" y="817595"/>
                  <a:pt x="95459" y="817266"/>
                  <a:pt x="110531" y="818941"/>
                </a:cubicBezTo>
                <a:cubicBezTo>
                  <a:pt x="142627" y="829639"/>
                  <a:pt x="106225" y="818376"/>
                  <a:pt x="155749" y="828989"/>
                </a:cubicBezTo>
                <a:cubicBezTo>
                  <a:pt x="187473" y="835787"/>
                  <a:pt x="188059" y="836410"/>
                  <a:pt x="211015" y="844062"/>
                </a:cubicBezTo>
                <a:cubicBezTo>
                  <a:pt x="222738" y="842387"/>
                  <a:pt x="234572" y="841360"/>
                  <a:pt x="246184" y="839038"/>
                </a:cubicBezTo>
                <a:cubicBezTo>
                  <a:pt x="251377" y="837999"/>
                  <a:pt x="255961" y="834014"/>
                  <a:pt x="261257" y="834014"/>
                </a:cubicBezTo>
                <a:cubicBezTo>
                  <a:pt x="294793" y="834014"/>
                  <a:pt x="328246" y="837363"/>
                  <a:pt x="361740" y="839038"/>
                </a:cubicBezTo>
                <a:cubicBezTo>
                  <a:pt x="435238" y="863536"/>
                  <a:pt x="357778" y="839335"/>
                  <a:pt x="557683" y="849086"/>
                </a:cubicBezTo>
                <a:cubicBezTo>
                  <a:pt x="616998" y="851979"/>
                  <a:pt x="545172" y="856629"/>
                  <a:pt x="612949" y="864159"/>
                </a:cubicBezTo>
                <a:lnTo>
                  <a:pt x="658167" y="869183"/>
                </a:lnTo>
                <a:cubicBezTo>
                  <a:pt x="664866" y="872532"/>
                  <a:pt x="670775" y="879112"/>
                  <a:pt x="678263" y="879231"/>
                </a:cubicBezTo>
                <a:cubicBezTo>
                  <a:pt x="929744" y="883223"/>
                  <a:pt x="882894" y="889506"/>
                  <a:pt x="1004835" y="869183"/>
                </a:cubicBezTo>
                <a:cubicBezTo>
                  <a:pt x="1062036" y="850115"/>
                  <a:pt x="1024406" y="859756"/>
                  <a:pt x="1120391" y="854110"/>
                </a:cubicBezTo>
                <a:cubicBezTo>
                  <a:pt x="1125415" y="852435"/>
                  <a:pt x="1133095" y="853823"/>
                  <a:pt x="1135463" y="849086"/>
                </a:cubicBezTo>
                <a:cubicBezTo>
                  <a:pt x="1137831" y="844349"/>
                  <a:pt x="1135176" y="836382"/>
                  <a:pt x="1130439" y="834014"/>
                </a:cubicBezTo>
                <a:cubicBezTo>
                  <a:pt x="1119847" y="828718"/>
                  <a:pt x="1106993" y="830664"/>
                  <a:pt x="1095270" y="828989"/>
                </a:cubicBezTo>
                <a:cubicBezTo>
                  <a:pt x="1096945" y="823965"/>
                  <a:pt x="1095696" y="816544"/>
                  <a:pt x="1100294" y="813917"/>
                </a:cubicBezTo>
                <a:cubicBezTo>
                  <a:pt x="1109139" y="808863"/>
                  <a:pt x="1120450" y="810891"/>
                  <a:pt x="1130439" y="808893"/>
                </a:cubicBezTo>
                <a:cubicBezTo>
                  <a:pt x="1146205" y="805740"/>
                  <a:pt x="1151247" y="803631"/>
                  <a:pt x="1165608" y="798844"/>
                </a:cubicBezTo>
                <a:cubicBezTo>
                  <a:pt x="1145511" y="797169"/>
                  <a:pt x="1125484" y="793820"/>
                  <a:pt x="1105318" y="793820"/>
                </a:cubicBezTo>
                <a:cubicBezTo>
                  <a:pt x="1098001" y="793820"/>
                  <a:pt x="537534" y="762503"/>
                  <a:pt x="738553" y="808893"/>
                </a:cubicBezTo>
                <a:cubicBezTo>
                  <a:pt x="748479" y="811184"/>
                  <a:pt x="758650" y="812242"/>
                  <a:pt x="768699" y="813917"/>
                </a:cubicBezTo>
                <a:cubicBezTo>
                  <a:pt x="806945" y="826665"/>
                  <a:pt x="800922" y="813579"/>
                  <a:pt x="793819" y="849086"/>
                </a:cubicBezTo>
                <a:cubicBezTo>
                  <a:pt x="789356" y="848590"/>
                  <a:pt x="746918" y="847072"/>
                  <a:pt x="733529" y="839038"/>
                </a:cubicBezTo>
                <a:cubicBezTo>
                  <a:pt x="729467" y="836601"/>
                  <a:pt x="726830" y="832339"/>
                  <a:pt x="723481" y="828989"/>
                </a:cubicBezTo>
                <a:cubicBezTo>
                  <a:pt x="671851" y="834153"/>
                  <a:pt x="671296" y="837409"/>
                  <a:pt x="617973" y="828989"/>
                </a:cubicBezTo>
                <a:cubicBezTo>
                  <a:pt x="604332" y="826835"/>
                  <a:pt x="577780" y="818941"/>
                  <a:pt x="577780" y="818941"/>
                </a:cubicBezTo>
                <a:cubicBezTo>
                  <a:pt x="574430" y="815592"/>
                  <a:pt x="570168" y="812955"/>
                  <a:pt x="567731" y="808893"/>
                </a:cubicBezTo>
                <a:cubicBezTo>
                  <a:pt x="565006" y="804352"/>
                  <a:pt x="567731" y="795495"/>
                  <a:pt x="562707" y="793820"/>
                </a:cubicBezTo>
                <a:cubicBezTo>
                  <a:pt x="554606" y="791119"/>
                  <a:pt x="546120" y="798539"/>
                  <a:pt x="537586" y="798844"/>
                </a:cubicBezTo>
                <a:cubicBezTo>
                  <a:pt x="499092" y="800219"/>
                  <a:pt x="458037" y="769537"/>
                  <a:pt x="442127" y="763675"/>
                </a:cubicBezTo>
                <a:close/>
              </a:path>
            </a:pathLst>
          </a:custGeom>
          <a:solidFill>
            <a:srgbClr val="FF0000">
              <a:alpha val="8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8" name="Freeform 17"/>
          <p:cNvSpPr/>
          <p:nvPr/>
        </p:nvSpPr>
        <p:spPr>
          <a:xfrm>
            <a:off x="502276" y="1635608"/>
            <a:ext cx="3760631" cy="1136501"/>
          </a:xfrm>
          <a:custGeom>
            <a:avLst/>
            <a:gdLst>
              <a:gd name="connsiteX0" fmla="*/ 3644721 w 3760631"/>
              <a:gd name="connsiteY0" fmla="*/ 515154 h 1197735"/>
              <a:gd name="connsiteX1" fmla="*/ 3464417 w 3760631"/>
              <a:gd name="connsiteY1" fmla="*/ 489397 h 1197735"/>
              <a:gd name="connsiteX2" fmla="*/ 3219718 w 3760631"/>
              <a:gd name="connsiteY2" fmla="*/ 502276 h 1197735"/>
              <a:gd name="connsiteX3" fmla="*/ 3116687 w 3760631"/>
              <a:gd name="connsiteY3" fmla="*/ 476518 h 1197735"/>
              <a:gd name="connsiteX4" fmla="*/ 3013656 w 3760631"/>
              <a:gd name="connsiteY4" fmla="*/ 450760 h 1197735"/>
              <a:gd name="connsiteX5" fmla="*/ 2884868 w 3760631"/>
              <a:gd name="connsiteY5" fmla="*/ 386366 h 1197735"/>
              <a:gd name="connsiteX6" fmla="*/ 2768958 w 3760631"/>
              <a:gd name="connsiteY6" fmla="*/ 347729 h 1197735"/>
              <a:gd name="connsiteX7" fmla="*/ 2678806 w 3760631"/>
              <a:gd name="connsiteY7" fmla="*/ 399245 h 1197735"/>
              <a:gd name="connsiteX8" fmla="*/ 2575775 w 3760631"/>
              <a:gd name="connsiteY8" fmla="*/ 425002 h 1197735"/>
              <a:gd name="connsiteX9" fmla="*/ 2498501 w 3760631"/>
              <a:gd name="connsiteY9" fmla="*/ 437881 h 1197735"/>
              <a:gd name="connsiteX10" fmla="*/ 2472744 w 3760631"/>
              <a:gd name="connsiteY10" fmla="*/ 425002 h 1197735"/>
              <a:gd name="connsiteX11" fmla="*/ 2408349 w 3760631"/>
              <a:gd name="connsiteY11" fmla="*/ 386366 h 1197735"/>
              <a:gd name="connsiteX12" fmla="*/ 2382592 w 3760631"/>
              <a:gd name="connsiteY12" fmla="*/ 360608 h 1197735"/>
              <a:gd name="connsiteX13" fmla="*/ 2382592 w 3760631"/>
              <a:gd name="connsiteY13" fmla="*/ 360608 h 1197735"/>
              <a:gd name="connsiteX14" fmla="*/ 2369713 w 3760631"/>
              <a:gd name="connsiteY14" fmla="*/ 270456 h 1197735"/>
              <a:gd name="connsiteX15" fmla="*/ 2369713 w 3760631"/>
              <a:gd name="connsiteY15" fmla="*/ 270456 h 1197735"/>
              <a:gd name="connsiteX16" fmla="*/ 2305318 w 3760631"/>
              <a:gd name="connsiteY16" fmla="*/ 193183 h 1197735"/>
              <a:gd name="connsiteX17" fmla="*/ 2176530 w 3760631"/>
              <a:gd name="connsiteY17" fmla="*/ 231819 h 1197735"/>
              <a:gd name="connsiteX18" fmla="*/ 2125014 w 3760631"/>
              <a:gd name="connsiteY18" fmla="*/ 244698 h 1197735"/>
              <a:gd name="connsiteX19" fmla="*/ 2125014 w 3760631"/>
              <a:gd name="connsiteY19" fmla="*/ 244698 h 1197735"/>
              <a:gd name="connsiteX20" fmla="*/ 2060620 w 3760631"/>
              <a:gd name="connsiteY20" fmla="*/ 244698 h 1197735"/>
              <a:gd name="connsiteX21" fmla="*/ 2034862 w 3760631"/>
              <a:gd name="connsiteY21" fmla="*/ 231819 h 1197735"/>
              <a:gd name="connsiteX22" fmla="*/ 2021983 w 3760631"/>
              <a:gd name="connsiteY22" fmla="*/ 193183 h 1197735"/>
              <a:gd name="connsiteX23" fmla="*/ 2021983 w 3760631"/>
              <a:gd name="connsiteY23" fmla="*/ 193183 h 1197735"/>
              <a:gd name="connsiteX24" fmla="*/ 1906073 w 3760631"/>
              <a:gd name="connsiteY24" fmla="*/ 77273 h 1197735"/>
              <a:gd name="connsiteX25" fmla="*/ 1803042 w 3760631"/>
              <a:gd name="connsiteY25" fmla="*/ 51515 h 1197735"/>
              <a:gd name="connsiteX26" fmla="*/ 1687132 w 3760631"/>
              <a:gd name="connsiteY26" fmla="*/ 0 h 1197735"/>
              <a:gd name="connsiteX27" fmla="*/ 1609859 w 3760631"/>
              <a:gd name="connsiteY27" fmla="*/ 115909 h 1197735"/>
              <a:gd name="connsiteX28" fmla="*/ 1545465 w 3760631"/>
              <a:gd name="connsiteY28" fmla="*/ 206062 h 1197735"/>
              <a:gd name="connsiteX29" fmla="*/ 1390918 w 3760631"/>
              <a:gd name="connsiteY29" fmla="*/ 206062 h 1197735"/>
              <a:gd name="connsiteX30" fmla="*/ 1287887 w 3760631"/>
              <a:gd name="connsiteY30" fmla="*/ 206062 h 1197735"/>
              <a:gd name="connsiteX31" fmla="*/ 1184856 w 3760631"/>
              <a:gd name="connsiteY31" fmla="*/ 218940 h 1197735"/>
              <a:gd name="connsiteX32" fmla="*/ 1133341 w 3760631"/>
              <a:gd name="connsiteY32" fmla="*/ 270456 h 1197735"/>
              <a:gd name="connsiteX33" fmla="*/ 1081825 w 3760631"/>
              <a:gd name="connsiteY33" fmla="*/ 347729 h 1197735"/>
              <a:gd name="connsiteX34" fmla="*/ 1004552 w 3760631"/>
              <a:gd name="connsiteY34" fmla="*/ 412123 h 1197735"/>
              <a:gd name="connsiteX35" fmla="*/ 901521 w 3760631"/>
              <a:gd name="connsiteY35" fmla="*/ 450760 h 1197735"/>
              <a:gd name="connsiteX36" fmla="*/ 798490 w 3760631"/>
              <a:gd name="connsiteY36" fmla="*/ 450760 h 1197735"/>
              <a:gd name="connsiteX37" fmla="*/ 734096 w 3760631"/>
              <a:gd name="connsiteY37" fmla="*/ 515154 h 1197735"/>
              <a:gd name="connsiteX38" fmla="*/ 669701 w 3760631"/>
              <a:gd name="connsiteY38" fmla="*/ 592428 h 1197735"/>
              <a:gd name="connsiteX39" fmla="*/ 669701 w 3760631"/>
              <a:gd name="connsiteY39" fmla="*/ 592428 h 1197735"/>
              <a:gd name="connsiteX40" fmla="*/ 605307 w 3760631"/>
              <a:gd name="connsiteY40" fmla="*/ 798490 h 1197735"/>
              <a:gd name="connsiteX41" fmla="*/ 579549 w 3760631"/>
              <a:gd name="connsiteY41" fmla="*/ 824247 h 1197735"/>
              <a:gd name="connsiteX42" fmla="*/ 489397 w 3760631"/>
              <a:gd name="connsiteY42" fmla="*/ 927278 h 1197735"/>
              <a:gd name="connsiteX43" fmla="*/ 347730 w 3760631"/>
              <a:gd name="connsiteY43" fmla="*/ 1004552 h 1197735"/>
              <a:gd name="connsiteX44" fmla="*/ 180304 w 3760631"/>
              <a:gd name="connsiteY44" fmla="*/ 991673 h 1197735"/>
              <a:gd name="connsiteX45" fmla="*/ 90152 w 3760631"/>
              <a:gd name="connsiteY45" fmla="*/ 978794 h 1197735"/>
              <a:gd name="connsiteX46" fmla="*/ 25758 w 3760631"/>
              <a:gd name="connsiteY46" fmla="*/ 965915 h 1197735"/>
              <a:gd name="connsiteX47" fmla="*/ 0 w 3760631"/>
              <a:gd name="connsiteY47" fmla="*/ 1081825 h 1197735"/>
              <a:gd name="connsiteX48" fmla="*/ 347730 w 3760631"/>
              <a:gd name="connsiteY48" fmla="*/ 1171977 h 1197735"/>
              <a:gd name="connsiteX49" fmla="*/ 489397 w 3760631"/>
              <a:gd name="connsiteY49" fmla="*/ 1197735 h 1197735"/>
              <a:gd name="connsiteX50" fmla="*/ 682580 w 3760631"/>
              <a:gd name="connsiteY50" fmla="*/ 1197735 h 1197735"/>
              <a:gd name="connsiteX51" fmla="*/ 1210614 w 3760631"/>
              <a:gd name="connsiteY51" fmla="*/ 1146219 h 1197735"/>
              <a:gd name="connsiteX52" fmla="*/ 1931831 w 3760631"/>
              <a:gd name="connsiteY52" fmla="*/ 1068946 h 1197735"/>
              <a:gd name="connsiteX53" fmla="*/ 2550017 w 3760631"/>
              <a:gd name="connsiteY53" fmla="*/ 978794 h 1197735"/>
              <a:gd name="connsiteX54" fmla="*/ 2962141 w 3760631"/>
              <a:gd name="connsiteY54" fmla="*/ 927278 h 1197735"/>
              <a:gd name="connsiteX55" fmla="*/ 3296992 w 3760631"/>
              <a:gd name="connsiteY55" fmla="*/ 850005 h 1197735"/>
              <a:gd name="connsiteX56" fmla="*/ 3554569 w 3760631"/>
              <a:gd name="connsiteY56" fmla="*/ 746974 h 1197735"/>
              <a:gd name="connsiteX57" fmla="*/ 3644721 w 3760631"/>
              <a:gd name="connsiteY57" fmla="*/ 669701 h 1197735"/>
              <a:gd name="connsiteX58" fmla="*/ 3734873 w 3760631"/>
              <a:gd name="connsiteY58" fmla="*/ 579549 h 1197735"/>
              <a:gd name="connsiteX59" fmla="*/ 3760631 w 3760631"/>
              <a:gd name="connsiteY59" fmla="*/ 528033 h 1197735"/>
              <a:gd name="connsiteX60" fmla="*/ 3644721 w 3760631"/>
              <a:gd name="connsiteY60" fmla="*/ 515154 h 119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60631" h="1197735">
                <a:moveTo>
                  <a:pt x="3644721" y="515154"/>
                </a:moveTo>
                <a:lnTo>
                  <a:pt x="3464417" y="489397"/>
                </a:lnTo>
                <a:cubicBezTo>
                  <a:pt x="3228311" y="502514"/>
                  <a:pt x="3309989" y="502276"/>
                  <a:pt x="3219718" y="502276"/>
                </a:cubicBezTo>
                <a:lnTo>
                  <a:pt x="3116687" y="476518"/>
                </a:lnTo>
                <a:lnTo>
                  <a:pt x="3013656" y="450760"/>
                </a:lnTo>
                <a:lnTo>
                  <a:pt x="2884868" y="386366"/>
                </a:lnTo>
                <a:lnTo>
                  <a:pt x="2768958" y="347729"/>
                </a:lnTo>
                <a:cubicBezTo>
                  <a:pt x="2674860" y="388057"/>
                  <a:pt x="2678806" y="353672"/>
                  <a:pt x="2678806" y="399245"/>
                </a:cubicBezTo>
                <a:cubicBezTo>
                  <a:pt x="2582644" y="412982"/>
                  <a:pt x="2610119" y="390658"/>
                  <a:pt x="2575775" y="425002"/>
                </a:cubicBezTo>
                <a:cubicBezTo>
                  <a:pt x="2507170" y="438723"/>
                  <a:pt x="2533270" y="437881"/>
                  <a:pt x="2498501" y="437881"/>
                </a:cubicBezTo>
                <a:lnTo>
                  <a:pt x="2472744" y="425002"/>
                </a:lnTo>
                <a:cubicBezTo>
                  <a:pt x="2417794" y="383790"/>
                  <a:pt x="2442693" y="386366"/>
                  <a:pt x="2408349" y="386366"/>
                </a:cubicBezTo>
                <a:lnTo>
                  <a:pt x="2382592" y="360608"/>
                </a:lnTo>
                <a:lnTo>
                  <a:pt x="2382592" y="360608"/>
                </a:lnTo>
                <a:lnTo>
                  <a:pt x="2369713" y="270456"/>
                </a:lnTo>
                <a:lnTo>
                  <a:pt x="2369713" y="270456"/>
                </a:lnTo>
                <a:lnTo>
                  <a:pt x="2305318" y="193183"/>
                </a:lnTo>
                <a:lnTo>
                  <a:pt x="2176530" y="231819"/>
                </a:lnTo>
                <a:cubicBezTo>
                  <a:pt x="2159511" y="236682"/>
                  <a:pt x="2125014" y="244698"/>
                  <a:pt x="2125014" y="244698"/>
                </a:cubicBezTo>
                <a:lnTo>
                  <a:pt x="2125014" y="244698"/>
                </a:lnTo>
                <a:lnTo>
                  <a:pt x="2060620" y="244698"/>
                </a:lnTo>
                <a:lnTo>
                  <a:pt x="2034862" y="231819"/>
                </a:lnTo>
                <a:lnTo>
                  <a:pt x="2021983" y="193183"/>
                </a:lnTo>
                <a:lnTo>
                  <a:pt x="2021983" y="193183"/>
                </a:lnTo>
                <a:lnTo>
                  <a:pt x="1906073" y="77273"/>
                </a:lnTo>
                <a:lnTo>
                  <a:pt x="1803042" y="51515"/>
                </a:lnTo>
                <a:lnTo>
                  <a:pt x="1687132" y="0"/>
                </a:lnTo>
                <a:lnTo>
                  <a:pt x="1609859" y="115909"/>
                </a:lnTo>
                <a:lnTo>
                  <a:pt x="1545465" y="206062"/>
                </a:lnTo>
                <a:lnTo>
                  <a:pt x="1390918" y="206062"/>
                </a:lnTo>
                <a:lnTo>
                  <a:pt x="1287887" y="206062"/>
                </a:lnTo>
                <a:lnTo>
                  <a:pt x="1184856" y="218940"/>
                </a:lnTo>
                <a:lnTo>
                  <a:pt x="1133341" y="270456"/>
                </a:lnTo>
                <a:lnTo>
                  <a:pt x="1081825" y="347729"/>
                </a:lnTo>
                <a:cubicBezTo>
                  <a:pt x="1000980" y="401626"/>
                  <a:pt x="1004552" y="368288"/>
                  <a:pt x="1004552" y="412123"/>
                </a:cubicBezTo>
                <a:cubicBezTo>
                  <a:pt x="910454" y="452451"/>
                  <a:pt x="947094" y="450760"/>
                  <a:pt x="901521" y="450760"/>
                </a:cubicBezTo>
                <a:lnTo>
                  <a:pt x="798490" y="450760"/>
                </a:lnTo>
                <a:cubicBezTo>
                  <a:pt x="744293" y="518506"/>
                  <a:pt x="774463" y="515154"/>
                  <a:pt x="734096" y="515154"/>
                </a:cubicBezTo>
                <a:cubicBezTo>
                  <a:pt x="680199" y="596000"/>
                  <a:pt x="713537" y="592428"/>
                  <a:pt x="669701" y="592428"/>
                </a:cubicBezTo>
                <a:lnTo>
                  <a:pt x="669701" y="592428"/>
                </a:lnTo>
                <a:cubicBezTo>
                  <a:pt x="603949" y="789684"/>
                  <a:pt x="605307" y="717733"/>
                  <a:pt x="605307" y="798490"/>
                </a:cubicBezTo>
                <a:lnTo>
                  <a:pt x="579549" y="824247"/>
                </a:lnTo>
                <a:lnTo>
                  <a:pt x="489397" y="927278"/>
                </a:lnTo>
                <a:lnTo>
                  <a:pt x="347730" y="1004552"/>
                </a:lnTo>
                <a:lnTo>
                  <a:pt x="180304" y="991673"/>
                </a:lnTo>
                <a:lnTo>
                  <a:pt x="90152" y="978794"/>
                </a:lnTo>
                <a:lnTo>
                  <a:pt x="25758" y="965915"/>
                </a:lnTo>
                <a:lnTo>
                  <a:pt x="0" y="1081825"/>
                </a:lnTo>
                <a:cubicBezTo>
                  <a:pt x="338996" y="1173093"/>
                  <a:pt x="219259" y="1171977"/>
                  <a:pt x="347730" y="1171977"/>
                </a:cubicBezTo>
                <a:lnTo>
                  <a:pt x="489397" y="1197735"/>
                </a:lnTo>
                <a:lnTo>
                  <a:pt x="682580" y="1197735"/>
                </a:lnTo>
                <a:cubicBezTo>
                  <a:pt x="1193397" y="1145343"/>
                  <a:pt x="1016552" y="1146219"/>
                  <a:pt x="1210614" y="1146219"/>
                </a:cubicBezTo>
                <a:cubicBezTo>
                  <a:pt x="1914606" y="1067998"/>
                  <a:pt x="1672827" y="1068946"/>
                  <a:pt x="1931831" y="1068946"/>
                </a:cubicBezTo>
                <a:lnTo>
                  <a:pt x="2550017" y="978794"/>
                </a:lnTo>
                <a:cubicBezTo>
                  <a:pt x="2945935" y="939202"/>
                  <a:pt x="2820616" y="998040"/>
                  <a:pt x="2962141" y="927278"/>
                </a:cubicBezTo>
                <a:cubicBezTo>
                  <a:pt x="3280632" y="860926"/>
                  <a:pt x="3177102" y="909950"/>
                  <a:pt x="3296992" y="850005"/>
                </a:cubicBezTo>
                <a:cubicBezTo>
                  <a:pt x="3558621" y="758435"/>
                  <a:pt x="3554569" y="850819"/>
                  <a:pt x="3554569" y="746974"/>
                </a:cubicBezTo>
                <a:cubicBezTo>
                  <a:pt x="3636506" y="678693"/>
                  <a:pt x="3608133" y="706289"/>
                  <a:pt x="3644721" y="669701"/>
                </a:cubicBezTo>
                <a:cubicBezTo>
                  <a:pt x="3738132" y="589634"/>
                  <a:pt x="3734873" y="632007"/>
                  <a:pt x="3734873" y="579549"/>
                </a:cubicBezTo>
                <a:lnTo>
                  <a:pt x="3760631" y="528033"/>
                </a:lnTo>
                <a:lnTo>
                  <a:pt x="3644721" y="515154"/>
                </a:lnTo>
                <a:close/>
              </a:path>
            </a:pathLst>
          </a:custGeom>
          <a:solidFill>
            <a:srgbClr val="FF6600">
              <a:alpha val="8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9" name="Rectangle 18"/>
          <p:cNvSpPr/>
          <p:nvPr/>
        </p:nvSpPr>
        <p:spPr>
          <a:xfrm>
            <a:off x="251520" y="5486745"/>
            <a:ext cx="8640960" cy="542156"/>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a:r>
              <a:rPr lang="en-SG" sz="1500" b="1" i="1" dirty="0" smtClean="0">
                <a:solidFill>
                  <a:srgbClr val="FFC000"/>
                </a:solidFill>
              </a:rPr>
              <a:t>The Shublik play fairway alone dramatically exceeds the Marcellus and Eagle Ford shales </a:t>
            </a:r>
          </a:p>
          <a:p>
            <a:pPr algn="ctr"/>
            <a:r>
              <a:rPr lang="en-SG" sz="1500" b="1" i="1" dirty="0" smtClean="0">
                <a:solidFill>
                  <a:srgbClr val="FFC000"/>
                </a:solidFill>
              </a:rPr>
              <a:t>both in scale and extent.</a:t>
            </a:r>
          </a:p>
        </p:txBody>
      </p:sp>
    </p:spTree>
    <p:extLst>
      <p:ext uri="{BB962C8B-B14F-4D97-AF65-F5344CB8AC3E}">
        <p14:creationId xmlns="" xmlns:p14="http://schemas.microsoft.com/office/powerpoint/2010/main" val="81746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16</a:t>
            </a:fld>
            <a:endParaRPr lang="en-SG" dirty="0"/>
          </a:p>
        </p:txBody>
      </p:sp>
      <p:sp>
        <p:nvSpPr>
          <p:cNvPr id="3" name="Title 2"/>
          <p:cNvSpPr>
            <a:spLocks noGrp="1"/>
          </p:cNvSpPr>
          <p:nvPr>
            <p:ph type="title"/>
          </p:nvPr>
        </p:nvSpPr>
        <p:spPr/>
        <p:txBody>
          <a:bodyPr>
            <a:normAutofit fontScale="90000"/>
          </a:bodyPr>
          <a:lstStyle/>
          <a:p>
            <a:r>
              <a:rPr lang="en-US" sz="2900" dirty="0"/>
              <a:t>North Alaskan Technical Case</a:t>
            </a:r>
            <a:r>
              <a:rPr lang="en-SG" sz="4400" dirty="0"/>
              <a:t/>
            </a:r>
            <a:br>
              <a:rPr lang="en-SG" sz="4400" dirty="0"/>
            </a:br>
            <a:r>
              <a:rPr lang="en-SG" sz="1800" dirty="0" smtClean="0"/>
              <a:t>Comparison</a:t>
            </a:r>
            <a:r>
              <a:rPr lang="en-SG" sz="1800" dirty="0"/>
              <a:t>: Targeted Alaskan Shales are Superior to the Eagle Ford</a:t>
            </a:r>
          </a:p>
        </p:txBody>
      </p:sp>
      <p:sp>
        <p:nvSpPr>
          <p:cNvPr id="6" name="Footer Placeholder 5"/>
          <p:cNvSpPr>
            <a:spLocks noGrp="1"/>
          </p:cNvSpPr>
          <p:nvPr>
            <p:ph type="ftr" sz="quarter" idx="11"/>
          </p:nvPr>
        </p:nvSpPr>
        <p:spPr>
          <a:xfrm>
            <a:off x="306916" y="6309320"/>
            <a:ext cx="7865484" cy="365125"/>
          </a:xfrm>
        </p:spPr>
        <p:txBody>
          <a:bodyPr/>
          <a:lstStyle/>
          <a:p>
            <a:r>
              <a:rPr lang="en-SG" dirty="0"/>
              <a:t>Source: Data from Peters, 2006; Masterson, 2001; Jarvie, 2005; EOG 2010 </a:t>
            </a:r>
            <a:endParaRPr lang="en-SG" dirty="0" smtClean="0"/>
          </a:p>
        </p:txBody>
      </p:sp>
      <p:graphicFrame>
        <p:nvGraphicFramePr>
          <p:cNvPr id="7" name="Table 6"/>
          <p:cNvGraphicFramePr>
            <a:graphicFrameLocks noGrp="1"/>
          </p:cNvGraphicFramePr>
          <p:nvPr>
            <p:extLst>
              <p:ext uri="{D42A27DB-BD31-4B8C-83A1-F6EECF244321}">
                <p14:modId xmlns="" xmlns:p14="http://schemas.microsoft.com/office/powerpoint/2010/main" val="4221063751"/>
              </p:ext>
            </p:extLst>
          </p:nvPr>
        </p:nvGraphicFramePr>
        <p:xfrm>
          <a:off x="539553" y="2146787"/>
          <a:ext cx="8064899" cy="2540901"/>
        </p:xfrm>
        <a:graphic>
          <a:graphicData uri="http://schemas.openxmlformats.org/drawingml/2006/table">
            <a:tbl>
              <a:tblPr>
                <a:tableStyleId>{2D5ABB26-0587-4C30-8999-92F81FD0307C}</a:tableStyleId>
              </a:tblPr>
              <a:tblGrid>
                <a:gridCol w="2376263"/>
                <a:gridCol w="1422159"/>
                <a:gridCol w="1422159"/>
                <a:gridCol w="1422159"/>
                <a:gridCol w="1422159"/>
              </a:tblGrid>
              <a:tr h="360040">
                <a:tc>
                  <a:txBody>
                    <a:bodyPr/>
                    <a:lstStyle/>
                    <a:p>
                      <a:pPr marL="0" marR="0">
                        <a:lnSpc>
                          <a:spcPct val="115000"/>
                        </a:lnSpc>
                        <a:spcBef>
                          <a:spcPts val="0"/>
                        </a:spcBef>
                        <a:spcAft>
                          <a:spcPts val="0"/>
                        </a:spcAft>
                      </a:pPr>
                      <a:r>
                        <a:rPr lang="en-US" sz="1200" b="1" dirty="0" smtClean="0">
                          <a:solidFill>
                            <a:schemeClr val="bg1"/>
                          </a:solidFill>
                          <a:latin typeface="+mn-lt"/>
                        </a:rPr>
                        <a:t>Key</a:t>
                      </a:r>
                      <a:r>
                        <a:rPr lang="en-US" sz="1200" b="1" baseline="0" dirty="0" smtClean="0">
                          <a:solidFill>
                            <a:schemeClr val="bg1"/>
                          </a:solidFill>
                          <a:latin typeface="+mn-lt"/>
                        </a:rPr>
                        <a:t> Technical Comps</a:t>
                      </a:r>
                      <a:endParaRPr lang="en-US" sz="1200" b="1" dirty="0">
                        <a:solidFill>
                          <a:schemeClr val="bg1"/>
                        </a:solidFill>
                        <a:latin typeface="+mn-lt"/>
                        <a:ea typeface="Calibri"/>
                        <a:cs typeface="Times New Roman"/>
                      </a:endParaRPr>
                    </a:p>
                  </a:txBody>
                  <a:tcPr marL="53474" marR="53474" marT="0" marB="0" anchor="b">
                    <a:solidFill>
                      <a:srgbClr val="000066"/>
                    </a:solidFill>
                  </a:tcPr>
                </a:tc>
                <a:tc>
                  <a:txBody>
                    <a:bodyPr/>
                    <a:lstStyle/>
                    <a:p>
                      <a:pPr marL="0" marR="0" algn="ctr">
                        <a:lnSpc>
                          <a:spcPct val="115000"/>
                        </a:lnSpc>
                        <a:spcBef>
                          <a:spcPts val="0"/>
                        </a:spcBef>
                        <a:spcAft>
                          <a:spcPts val="0"/>
                        </a:spcAft>
                      </a:pPr>
                      <a:r>
                        <a:rPr lang="en-US" sz="1200" b="1" dirty="0" smtClean="0">
                          <a:solidFill>
                            <a:schemeClr val="bg1"/>
                          </a:solidFill>
                          <a:latin typeface="+mn-lt"/>
                        </a:rPr>
                        <a:t>Shublik</a:t>
                      </a:r>
                      <a:endParaRPr lang="en-US" sz="1200" b="1" dirty="0">
                        <a:solidFill>
                          <a:schemeClr val="bg1"/>
                        </a:solidFill>
                        <a:latin typeface="+mn-lt"/>
                        <a:ea typeface="Calibri"/>
                        <a:cs typeface="Times New Roman"/>
                      </a:endParaRPr>
                    </a:p>
                  </a:txBody>
                  <a:tcPr marL="53474" marR="53474" marT="0" marB="0" anchor="b">
                    <a:solidFill>
                      <a:srgbClr val="000066"/>
                    </a:solidFill>
                  </a:tcPr>
                </a:tc>
                <a:tc>
                  <a:txBody>
                    <a:bodyPr/>
                    <a:lstStyle/>
                    <a:p>
                      <a:pPr marL="0" marR="0" algn="ctr">
                        <a:lnSpc>
                          <a:spcPct val="115000"/>
                        </a:lnSpc>
                        <a:spcBef>
                          <a:spcPts val="0"/>
                        </a:spcBef>
                        <a:spcAft>
                          <a:spcPts val="0"/>
                        </a:spcAft>
                      </a:pPr>
                      <a:r>
                        <a:rPr lang="en-US" sz="1200" b="1" dirty="0" smtClean="0">
                          <a:solidFill>
                            <a:schemeClr val="bg1"/>
                          </a:solidFill>
                          <a:latin typeface="+mn-lt"/>
                        </a:rPr>
                        <a:t>Kingak</a:t>
                      </a:r>
                      <a:endParaRPr lang="en-US" sz="1200" b="1" dirty="0">
                        <a:solidFill>
                          <a:schemeClr val="bg1"/>
                        </a:solidFill>
                        <a:latin typeface="+mn-lt"/>
                        <a:ea typeface="Calibri"/>
                        <a:cs typeface="Times New Roman"/>
                      </a:endParaRPr>
                    </a:p>
                  </a:txBody>
                  <a:tcPr marL="53474" marR="53474" marT="0" marB="0" anchor="b">
                    <a:solidFill>
                      <a:srgbClr val="000066"/>
                    </a:solidFill>
                  </a:tcPr>
                </a:tc>
                <a:tc>
                  <a:txBody>
                    <a:bodyPr/>
                    <a:lstStyle/>
                    <a:p>
                      <a:pPr marL="0" marR="0" algn="ctr">
                        <a:lnSpc>
                          <a:spcPct val="115000"/>
                        </a:lnSpc>
                        <a:spcBef>
                          <a:spcPts val="0"/>
                        </a:spcBef>
                        <a:spcAft>
                          <a:spcPts val="0"/>
                        </a:spcAft>
                      </a:pPr>
                      <a:r>
                        <a:rPr lang="en-US" sz="1200" b="1" dirty="0" smtClean="0">
                          <a:solidFill>
                            <a:schemeClr val="bg1"/>
                          </a:solidFill>
                          <a:latin typeface="+mn-lt"/>
                        </a:rPr>
                        <a:t>Hue</a:t>
                      </a:r>
                      <a:endParaRPr lang="en-US" sz="1200" b="1" dirty="0">
                        <a:solidFill>
                          <a:schemeClr val="bg1"/>
                        </a:solidFill>
                        <a:latin typeface="+mn-lt"/>
                        <a:ea typeface="Calibri"/>
                        <a:cs typeface="Times New Roman"/>
                      </a:endParaRPr>
                    </a:p>
                  </a:txBody>
                  <a:tcPr marL="53474" marR="53474" marT="0" marB="0" anchor="b">
                    <a:solidFill>
                      <a:srgbClr val="000066"/>
                    </a:solidFill>
                  </a:tcPr>
                </a:tc>
                <a:tc>
                  <a:txBody>
                    <a:bodyPr/>
                    <a:lstStyle/>
                    <a:p>
                      <a:pPr marL="0" marR="0" algn="ctr">
                        <a:lnSpc>
                          <a:spcPct val="115000"/>
                        </a:lnSpc>
                        <a:spcBef>
                          <a:spcPts val="0"/>
                        </a:spcBef>
                        <a:spcAft>
                          <a:spcPts val="0"/>
                        </a:spcAft>
                      </a:pPr>
                      <a:r>
                        <a:rPr lang="en-US" sz="1200" b="1" dirty="0" smtClean="0">
                          <a:solidFill>
                            <a:schemeClr val="bg1"/>
                          </a:solidFill>
                          <a:latin typeface="+mn-lt"/>
                        </a:rPr>
                        <a:t>Eagle Ford</a:t>
                      </a:r>
                      <a:endParaRPr lang="en-US" sz="1200" b="1" dirty="0">
                        <a:solidFill>
                          <a:schemeClr val="bg1"/>
                        </a:solidFill>
                        <a:latin typeface="+mn-lt"/>
                        <a:ea typeface="Calibri"/>
                        <a:cs typeface="Times New Roman"/>
                      </a:endParaRPr>
                    </a:p>
                  </a:txBody>
                  <a:tcPr marL="53474" marR="53474" marT="0" marB="0" anchor="b">
                    <a:solidFill>
                      <a:srgbClr val="000066"/>
                    </a:solidFill>
                  </a:tcPr>
                </a:tc>
              </a:tr>
              <a:tr h="332068">
                <a:tc>
                  <a:txBody>
                    <a:bodyPr/>
                    <a:lstStyle/>
                    <a:p>
                      <a:pPr marL="0" marR="0">
                        <a:lnSpc>
                          <a:spcPct val="115000"/>
                        </a:lnSpc>
                        <a:spcBef>
                          <a:spcPts val="0"/>
                        </a:spcBef>
                        <a:spcAft>
                          <a:spcPts val="0"/>
                        </a:spcAft>
                      </a:pPr>
                      <a:r>
                        <a:rPr lang="en-US" sz="1200" dirty="0" smtClean="0">
                          <a:latin typeface="+mn-lt"/>
                        </a:rPr>
                        <a:t>Location</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ea typeface="Calibri"/>
                          <a:cs typeface="Times New Roman"/>
                        </a:rPr>
                        <a:t>North Alaska</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ea typeface="Calibri"/>
                          <a:cs typeface="Times New Roman"/>
                        </a:rPr>
                        <a:t>North Alaska</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ea typeface="Calibri"/>
                          <a:cs typeface="Times New Roman"/>
                        </a:rPr>
                        <a:t>North Alaska</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rPr>
                        <a:t>South Texas</a:t>
                      </a:r>
                      <a:endParaRPr lang="en-US" sz="1200" dirty="0">
                        <a:latin typeface="+mn-lt"/>
                        <a:ea typeface="Calibri"/>
                        <a:cs typeface="Times New Roman"/>
                      </a:endParaRPr>
                    </a:p>
                  </a:txBody>
                  <a:tcPr marL="53474" marR="53474" marT="0" marB="0" anchor="ctr"/>
                </a:tc>
              </a:tr>
              <a:tr h="352789">
                <a:tc>
                  <a:txBody>
                    <a:bodyPr/>
                    <a:lstStyle/>
                    <a:p>
                      <a:pPr marL="0" marR="0">
                        <a:lnSpc>
                          <a:spcPct val="115000"/>
                        </a:lnSpc>
                        <a:spcBef>
                          <a:spcPts val="0"/>
                        </a:spcBef>
                        <a:spcAft>
                          <a:spcPts val="0"/>
                        </a:spcAft>
                      </a:pPr>
                      <a:r>
                        <a:rPr lang="en-US" sz="1200" dirty="0" smtClean="0">
                          <a:latin typeface="+mn-lt"/>
                        </a:rPr>
                        <a:t>TOC Average</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ea typeface="Calibri"/>
                          <a:cs typeface="Times New Roman"/>
                        </a:rPr>
                        <a:t>4.0</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ea typeface="Calibri"/>
                          <a:cs typeface="Times New Roman"/>
                        </a:rPr>
                        <a:t>5.0</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ea typeface="Calibri"/>
                          <a:cs typeface="Times New Roman"/>
                        </a:rPr>
                        <a:t>4.5</a:t>
                      </a:r>
                      <a:endParaRPr lang="en-US" sz="1200" dirty="0">
                        <a:latin typeface="+mn-lt"/>
                        <a:ea typeface="Calibri"/>
                        <a:cs typeface="Times New Roman"/>
                      </a:endParaRPr>
                    </a:p>
                  </a:txBody>
                  <a:tcPr marL="53474" marR="5347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smtClean="0">
                          <a:latin typeface="+mn-lt"/>
                        </a:rPr>
                        <a:t>3.5</a:t>
                      </a:r>
                      <a:endParaRPr lang="en-US" sz="1200" dirty="0" smtClean="0">
                        <a:latin typeface="+mn-lt"/>
                        <a:ea typeface="Calibri"/>
                        <a:cs typeface="Times New Roman"/>
                      </a:endParaRPr>
                    </a:p>
                  </a:txBody>
                  <a:tcPr marL="53474" marR="53474" marT="0" marB="0" anchor="ctr"/>
                </a:tc>
              </a:tr>
              <a:tr h="352789">
                <a:tc>
                  <a:txBody>
                    <a:bodyPr/>
                    <a:lstStyle/>
                    <a:p>
                      <a:pPr marL="0" marR="0">
                        <a:lnSpc>
                          <a:spcPct val="115000"/>
                        </a:lnSpc>
                        <a:spcBef>
                          <a:spcPts val="0"/>
                        </a:spcBef>
                        <a:spcAft>
                          <a:spcPts val="0"/>
                        </a:spcAft>
                      </a:pPr>
                      <a:r>
                        <a:rPr lang="en-US" sz="1200" dirty="0" smtClean="0">
                          <a:latin typeface="+mn-lt"/>
                        </a:rPr>
                        <a:t>Vitrinite Reflectance</a:t>
                      </a:r>
                      <a:endParaRPr lang="en-US" sz="1200" dirty="0">
                        <a:latin typeface="+mn-lt"/>
                        <a:ea typeface="Calibri"/>
                        <a:cs typeface="Times New Roman"/>
                      </a:endParaRPr>
                    </a:p>
                  </a:txBody>
                  <a:tcPr marL="53474" marR="5347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smtClean="0">
                          <a:latin typeface="+mn-lt"/>
                        </a:rPr>
                        <a:t>.5 - 2+</a:t>
                      </a:r>
                      <a:endParaRPr lang="en-US" sz="1200" dirty="0" smtClean="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rPr>
                        <a:t> .5 - 2+</a:t>
                      </a:r>
                      <a:endParaRPr lang="en-US" sz="1200" dirty="0">
                        <a:latin typeface="+mn-lt"/>
                        <a:ea typeface="Calibri"/>
                        <a:cs typeface="Times New Roman"/>
                      </a:endParaRPr>
                    </a:p>
                  </a:txBody>
                  <a:tcPr marL="53474" marR="53474" marT="0" marB="0" anchor="ctr"/>
                </a:tc>
                <a:tc>
                  <a:txBody>
                    <a:bodyPr/>
                    <a:lstStyle/>
                    <a:p>
                      <a:pPr marL="0" marR="0" algn="ctr">
                        <a:lnSpc>
                          <a:spcPct val="115000"/>
                        </a:lnSpc>
                        <a:spcBef>
                          <a:spcPts val="0"/>
                        </a:spcBef>
                        <a:spcAft>
                          <a:spcPts val="0"/>
                        </a:spcAft>
                      </a:pPr>
                      <a:r>
                        <a:rPr lang="en-US" sz="1200" dirty="0" smtClean="0">
                          <a:latin typeface="+mn-lt"/>
                        </a:rPr>
                        <a:t> .5 - 2+</a:t>
                      </a:r>
                      <a:endParaRPr lang="en-US" sz="1200" dirty="0">
                        <a:latin typeface="+mn-lt"/>
                        <a:ea typeface="Calibri"/>
                        <a:cs typeface="Times New Roman"/>
                      </a:endParaRPr>
                    </a:p>
                  </a:txBody>
                  <a:tcPr marL="53474" marR="5347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smtClean="0">
                          <a:latin typeface="+mn-lt"/>
                        </a:rPr>
                        <a:t>&lt; .5 - 2+</a:t>
                      </a:r>
                      <a:endParaRPr lang="en-US" sz="1200" dirty="0" smtClean="0">
                        <a:latin typeface="+mn-lt"/>
                        <a:ea typeface="Calibri"/>
                        <a:cs typeface="Times New Roman"/>
                      </a:endParaRPr>
                    </a:p>
                  </a:txBody>
                  <a:tcPr marL="53474" marR="53474" marT="0" marB="0" anchor="ctr"/>
                </a:tc>
              </a:tr>
              <a:tr h="352789">
                <a:tc>
                  <a:txBody>
                    <a:bodyPr/>
                    <a:lstStyle/>
                    <a:p>
                      <a:pPr marL="0" marR="0">
                        <a:lnSpc>
                          <a:spcPct val="115000"/>
                        </a:lnSpc>
                        <a:spcBef>
                          <a:spcPts val="0"/>
                        </a:spcBef>
                        <a:spcAft>
                          <a:spcPts val="0"/>
                        </a:spcAft>
                      </a:pPr>
                      <a:r>
                        <a:rPr lang="en-US" sz="1200" dirty="0" smtClean="0">
                          <a:latin typeface="+mn-lt"/>
                        </a:rPr>
                        <a:t>Porosity</a:t>
                      </a:r>
                      <a:endParaRPr lang="en-US" sz="1200" dirty="0">
                        <a:latin typeface="+mn-lt"/>
                        <a:ea typeface="Calibri"/>
                        <a:cs typeface="Times New Roman"/>
                      </a:endParaRPr>
                    </a:p>
                  </a:txBody>
                  <a:tcPr marL="53474" marR="53474" marT="0" marB="0" anchor="c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smtClean="0">
                          <a:latin typeface="+mn-lt"/>
                        </a:rPr>
                        <a:t> &lt; 10%*</a:t>
                      </a:r>
                      <a:endParaRPr lang="en-US" sz="1200" dirty="0" smtClean="0">
                        <a:latin typeface="+mn-lt"/>
                        <a:ea typeface="Calibri"/>
                        <a:cs typeface="Times New Roman"/>
                      </a:endParaRPr>
                    </a:p>
                  </a:txBody>
                  <a:tcPr marL="53474" marR="53474" marT="0" marB="0" anchor="ctr">
                    <a:noFill/>
                  </a:tcPr>
                </a:tc>
                <a:tc>
                  <a:txBody>
                    <a:bodyPr/>
                    <a:lstStyle/>
                    <a:p>
                      <a:pPr marL="0" marR="0" algn="ctr">
                        <a:lnSpc>
                          <a:spcPct val="115000"/>
                        </a:lnSpc>
                        <a:spcBef>
                          <a:spcPts val="0"/>
                        </a:spcBef>
                        <a:spcAft>
                          <a:spcPts val="0"/>
                        </a:spcAft>
                      </a:pPr>
                      <a:r>
                        <a:rPr lang="en-US" sz="1200" dirty="0" smtClean="0">
                          <a:latin typeface="+mn-lt"/>
                        </a:rPr>
                        <a:t>&lt; 10%*</a:t>
                      </a:r>
                      <a:endParaRPr lang="en-US" sz="1200" dirty="0">
                        <a:latin typeface="+mn-lt"/>
                        <a:ea typeface="Calibri"/>
                        <a:cs typeface="Times New Roman"/>
                      </a:endParaRPr>
                    </a:p>
                  </a:txBody>
                  <a:tcPr marL="53474" marR="53474" marT="0" marB="0" anchor="ctr">
                    <a:noFill/>
                  </a:tcPr>
                </a:tc>
                <a:tc>
                  <a:txBody>
                    <a:bodyPr/>
                    <a:lstStyle/>
                    <a:p>
                      <a:pPr marL="0" marR="0" algn="ctr">
                        <a:lnSpc>
                          <a:spcPct val="115000"/>
                        </a:lnSpc>
                        <a:spcBef>
                          <a:spcPts val="0"/>
                        </a:spcBef>
                        <a:spcAft>
                          <a:spcPts val="0"/>
                        </a:spcAft>
                      </a:pPr>
                      <a:r>
                        <a:rPr lang="en-US" sz="1200" dirty="0" smtClean="0">
                          <a:latin typeface="+mn-lt"/>
                        </a:rPr>
                        <a:t>&lt; 10%*</a:t>
                      </a:r>
                      <a:endParaRPr lang="en-US" sz="1200" dirty="0">
                        <a:latin typeface="+mn-lt"/>
                        <a:ea typeface="Calibri"/>
                        <a:cs typeface="Times New Roman"/>
                      </a:endParaRPr>
                    </a:p>
                  </a:txBody>
                  <a:tcPr marL="53474" marR="53474" marT="0" marB="0" anchor="ctr">
                    <a:noFill/>
                  </a:tcPr>
                </a:tc>
                <a:tc>
                  <a:txBody>
                    <a:bodyPr/>
                    <a:lstStyle/>
                    <a:p>
                      <a:pPr marL="0" marR="0" algn="ctr">
                        <a:lnSpc>
                          <a:spcPct val="115000"/>
                        </a:lnSpc>
                        <a:spcBef>
                          <a:spcPts val="0"/>
                        </a:spcBef>
                        <a:spcAft>
                          <a:spcPts val="0"/>
                        </a:spcAft>
                      </a:pPr>
                      <a:r>
                        <a:rPr lang="en-US" sz="1200" dirty="0" smtClean="0">
                          <a:latin typeface="+mn-lt"/>
                        </a:rPr>
                        <a:t>&lt; 9%</a:t>
                      </a:r>
                      <a:endParaRPr lang="en-US" sz="1200" dirty="0">
                        <a:latin typeface="+mn-lt"/>
                        <a:ea typeface="Calibri"/>
                        <a:cs typeface="Times New Roman"/>
                      </a:endParaRPr>
                    </a:p>
                  </a:txBody>
                  <a:tcPr marL="53474" marR="53474" marT="0" marB="0" anchor="ctr">
                    <a:noFill/>
                  </a:tcPr>
                </a:tc>
              </a:tr>
              <a:tr h="352789">
                <a:tc>
                  <a:txBody>
                    <a:bodyPr/>
                    <a:lstStyle/>
                    <a:p>
                      <a:pPr marL="0" marR="0">
                        <a:lnSpc>
                          <a:spcPct val="115000"/>
                        </a:lnSpc>
                        <a:spcBef>
                          <a:spcPts val="0"/>
                        </a:spcBef>
                        <a:spcAft>
                          <a:spcPts val="0"/>
                        </a:spcAft>
                      </a:pPr>
                      <a:r>
                        <a:rPr lang="en-US" sz="1200" dirty="0" smtClean="0">
                          <a:latin typeface="+mn-lt"/>
                        </a:rPr>
                        <a:t>Thickness Range/Average (</a:t>
                      </a:r>
                      <a:r>
                        <a:rPr lang="en-US" sz="1200" noProof="0" dirty="0" smtClean="0">
                          <a:latin typeface="+mn-lt"/>
                        </a:rPr>
                        <a:t>meters</a:t>
                      </a:r>
                      <a:r>
                        <a:rPr lang="en-US" sz="1200" dirty="0" smtClean="0">
                          <a:latin typeface="+mn-lt"/>
                        </a:rPr>
                        <a:t>)</a:t>
                      </a:r>
                      <a:endParaRPr lang="en-US" sz="1200" dirty="0">
                        <a:latin typeface="+mn-lt"/>
                        <a:ea typeface="Calibri"/>
                        <a:cs typeface="Times New Roman"/>
                      </a:endParaRPr>
                    </a:p>
                  </a:txBody>
                  <a:tcPr marL="53474" marR="53474" marT="0" marB="0" anchor="ctr">
                    <a:lnB>
                      <a:noFill/>
                    </a:lnB>
                    <a:noFill/>
                  </a:tcPr>
                </a:tc>
                <a:tc>
                  <a:txBody>
                    <a:bodyPr/>
                    <a:lstStyle/>
                    <a:p>
                      <a:pPr marL="0" marR="0" algn="ctr">
                        <a:lnSpc>
                          <a:spcPct val="115000"/>
                        </a:lnSpc>
                        <a:spcBef>
                          <a:spcPts val="0"/>
                        </a:spcBef>
                        <a:spcAft>
                          <a:spcPts val="0"/>
                        </a:spcAft>
                      </a:pPr>
                      <a:r>
                        <a:rPr lang="en-US" sz="1200" dirty="0" smtClean="0">
                          <a:latin typeface="+mn-lt"/>
                        </a:rPr>
                        <a:t>20 - 150/70</a:t>
                      </a:r>
                      <a:endParaRPr lang="en-US" sz="1200" dirty="0">
                        <a:latin typeface="+mn-lt"/>
                        <a:ea typeface="Calibri"/>
                        <a:cs typeface="Times New Roman"/>
                      </a:endParaRPr>
                    </a:p>
                  </a:txBody>
                  <a:tcPr marL="53474" marR="53474" marT="0" marB="0" anchor="ctr">
                    <a:lnB>
                      <a:noFill/>
                    </a:lnB>
                    <a:noFill/>
                  </a:tcPr>
                </a:tc>
                <a:tc>
                  <a:txBody>
                    <a:bodyPr/>
                    <a:lstStyle/>
                    <a:p>
                      <a:pPr marL="0" marR="0" algn="ctr">
                        <a:lnSpc>
                          <a:spcPct val="115000"/>
                        </a:lnSpc>
                        <a:spcBef>
                          <a:spcPts val="0"/>
                        </a:spcBef>
                        <a:spcAft>
                          <a:spcPts val="0"/>
                        </a:spcAft>
                      </a:pPr>
                      <a:r>
                        <a:rPr lang="en-US" sz="1200" dirty="0" smtClean="0">
                          <a:latin typeface="+mn-lt"/>
                        </a:rPr>
                        <a:t>30 - 50/40</a:t>
                      </a:r>
                      <a:endParaRPr lang="en-US" sz="1200" dirty="0">
                        <a:latin typeface="+mn-lt"/>
                        <a:ea typeface="Calibri"/>
                        <a:cs typeface="Times New Roman"/>
                      </a:endParaRPr>
                    </a:p>
                  </a:txBody>
                  <a:tcPr marL="53474" marR="53474" marT="0" marB="0" anchor="ctr">
                    <a:lnB>
                      <a:noFill/>
                    </a:lnB>
                    <a:noFill/>
                  </a:tcPr>
                </a:tc>
                <a:tc>
                  <a:txBody>
                    <a:bodyPr/>
                    <a:lstStyle/>
                    <a:p>
                      <a:pPr marL="0" marR="0" algn="ctr">
                        <a:lnSpc>
                          <a:spcPct val="115000"/>
                        </a:lnSpc>
                        <a:spcBef>
                          <a:spcPts val="0"/>
                        </a:spcBef>
                        <a:spcAft>
                          <a:spcPts val="0"/>
                        </a:spcAft>
                      </a:pPr>
                      <a:r>
                        <a:rPr lang="en-US" sz="1200" b="0" dirty="0" smtClean="0">
                          <a:latin typeface="+mn-lt"/>
                        </a:rPr>
                        <a:t>50 - 100/100</a:t>
                      </a:r>
                      <a:endParaRPr lang="en-US" sz="1200" b="0" dirty="0">
                        <a:latin typeface="+mn-lt"/>
                        <a:ea typeface="Calibri"/>
                        <a:cs typeface="Times New Roman"/>
                      </a:endParaRPr>
                    </a:p>
                  </a:txBody>
                  <a:tcPr marL="53474" marR="53474" marT="0" marB="0" anchor="ctr">
                    <a:lnB>
                      <a:noFill/>
                    </a:lnB>
                    <a:noFill/>
                  </a:tcPr>
                </a:tc>
                <a:tc>
                  <a:txBody>
                    <a:bodyPr/>
                    <a:lstStyle/>
                    <a:p>
                      <a:pPr marL="0" marR="0" algn="ctr">
                        <a:lnSpc>
                          <a:spcPct val="115000"/>
                        </a:lnSpc>
                        <a:spcBef>
                          <a:spcPts val="0"/>
                        </a:spcBef>
                        <a:spcAft>
                          <a:spcPts val="0"/>
                        </a:spcAft>
                      </a:pPr>
                      <a:r>
                        <a:rPr lang="en-US" sz="1200" dirty="0" smtClean="0">
                          <a:latin typeface="+mn-lt"/>
                        </a:rPr>
                        <a:t>5 - 75/30</a:t>
                      </a:r>
                      <a:endParaRPr lang="en-US" sz="1200" dirty="0">
                        <a:latin typeface="+mn-lt"/>
                        <a:ea typeface="Calibri"/>
                        <a:cs typeface="Times New Roman"/>
                      </a:endParaRPr>
                    </a:p>
                  </a:txBody>
                  <a:tcPr marL="53474" marR="53474" marT="0" marB="0" anchor="ctr">
                    <a:lnB>
                      <a:noFill/>
                    </a:lnB>
                    <a:noFill/>
                  </a:tcPr>
                </a:tc>
              </a:tr>
              <a:tr h="437637">
                <a:tc>
                  <a:txBody>
                    <a:bodyPr/>
                    <a:lstStyle/>
                    <a:p>
                      <a:pPr marL="0" marR="0">
                        <a:lnSpc>
                          <a:spcPct val="115000"/>
                        </a:lnSpc>
                        <a:spcBef>
                          <a:spcPts val="0"/>
                        </a:spcBef>
                        <a:spcAft>
                          <a:spcPts val="0"/>
                        </a:spcAft>
                      </a:pPr>
                      <a:r>
                        <a:rPr lang="en-US" sz="1200" b="0" dirty="0" smtClean="0">
                          <a:latin typeface="+mn-lt"/>
                        </a:rPr>
                        <a:t>Depth (meters)</a:t>
                      </a:r>
                      <a:endParaRPr lang="en-US" sz="1200" b="0" dirty="0">
                        <a:latin typeface="+mn-lt"/>
                        <a:ea typeface="Calibri"/>
                        <a:cs typeface="Times New Roman"/>
                      </a:endParaRPr>
                    </a:p>
                  </a:txBody>
                  <a:tcPr marL="53474" marR="5347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latin typeface="+mn-lt"/>
                          <a:ea typeface="Calibri"/>
                          <a:cs typeface="Times New Roman"/>
                        </a:rPr>
                        <a:t>2,500-3,000</a:t>
                      </a:r>
                      <a:endParaRPr lang="en-US" sz="1200" b="0" dirty="0">
                        <a:latin typeface="+mn-lt"/>
                        <a:ea typeface="Calibri"/>
                        <a:cs typeface="Times New Roman"/>
                      </a:endParaRPr>
                    </a:p>
                  </a:txBody>
                  <a:tcPr marL="53474" marR="5347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latin typeface="+mn-lt"/>
                          <a:ea typeface="Calibri"/>
                          <a:cs typeface="Times New Roman"/>
                        </a:rPr>
                        <a:t>2,500-3,000</a:t>
                      </a:r>
                      <a:endParaRPr lang="en-US" sz="1200" b="0" dirty="0">
                        <a:latin typeface="+mn-lt"/>
                        <a:ea typeface="Calibri"/>
                        <a:cs typeface="Times New Roman"/>
                      </a:endParaRPr>
                    </a:p>
                  </a:txBody>
                  <a:tcPr marL="53474" marR="5347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latin typeface="+mn-lt"/>
                          <a:ea typeface="Calibri"/>
                          <a:cs typeface="Times New Roman"/>
                        </a:rPr>
                        <a:t>2,000-2,500</a:t>
                      </a:r>
                      <a:endParaRPr lang="en-US" sz="1200" b="0" dirty="0">
                        <a:latin typeface="+mn-lt"/>
                        <a:ea typeface="Calibri"/>
                        <a:cs typeface="Times New Roman"/>
                      </a:endParaRPr>
                    </a:p>
                  </a:txBody>
                  <a:tcPr marL="53474" marR="5347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latin typeface="+mn-lt"/>
                          <a:ea typeface="Calibri"/>
                          <a:cs typeface="Times New Roman"/>
                        </a:rPr>
                        <a:t>3,000-4,500</a:t>
                      </a:r>
                      <a:endParaRPr lang="en-US" sz="1200" b="0" dirty="0">
                        <a:latin typeface="+mn-lt"/>
                        <a:ea typeface="Calibri"/>
                        <a:cs typeface="Times New Roman"/>
                      </a:endParaRPr>
                    </a:p>
                  </a:txBody>
                  <a:tcPr marL="53474" marR="5347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2"/>
          <p:cNvSpPr>
            <a:spLocks noChangeArrowheads="1"/>
          </p:cNvSpPr>
          <p:nvPr/>
        </p:nvSpPr>
        <p:spPr bwMode="auto">
          <a:xfrm>
            <a:off x="599590" y="4630175"/>
            <a:ext cx="54726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Notes:</a:t>
            </a:r>
          </a:p>
          <a:p>
            <a:pPr marR="0" lvl="0" algn="l" defTabSz="914400" rtl="0" eaLnBrk="1" fontAlgn="base" latinLnBrk="0" hangingPunct="1">
              <a:lnSpc>
                <a:spcPct val="100000"/>
              </a:lnSpc>
              <a:spcBef>
                <a:spcPct val="0"/>
              </a:spcBef>
              <a:spcAft>
                <a:spcPct val="0"/>
              </a:spcAft>
              <a:buClrTx/>
              <a:buSzTx/>
              <a:tabLst/>
            </a:pPr>
            <a:r>
              <a:rPr kumimoji="0" lang="en-US" sz="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Calculated from average Rho log measurements</a:t>
            </a:r>
          </a:p>
          <a:p>
            <a:pPr marR="0" lvl="0" algn="l" defTabSz="914400" rtl="0" eaLnBrk="1" fontAlgn="base" latinLnBrk="0" hangingPunct="1">
              <a:lnSpc>
                <a:spcPct val="100000"/>
              </a:lnSpc>
              <a:spcBef>
                <a:spcPct val="0"/>
              </a:spcBef>
              <a:spcAft>
                <a:spcPct val="0"/>
              </a:spcAft>
              <a:buClrTx/>
              <a:buSzTx/>
              <a:tabLst/>
            </a:pPr>
            <a:r>
              <a:rPr lang="en-US" sz="800" i="1" dirty="0" smtClean="0">
                <a:latin typeface="Calibri" pitchFamily="34" charset="0"/>
                <a:cs typeface="Times New Roman" pitchFamily="18" charset="0"/>
              </a:rPr>
              <a:t>TOC: Total Organic Content (%)</a:t>
            </a:r>
          </a:p>
          <a:p>
            <a:pPr marR="0" lvl="0" algn="l" defTabSz="914400" rtl="0" eaLnBrk="1" fontAlgn="base" latinLnBrk="0" hangingPunct="1">
              <a:lnSpc>
                <a:spcPct val="100000"/>
              </a:lnSpc>
              <a:spcBef>
                <a:spcPct val="0"/>
              </a:spcBef>
              <a:spcAft>
                <a:spcPct val="0"/>
              </a:spcAft>
              <a:buClrTx/>
              <a:buSzTx/>
              <a:tabLst/>
            </a:pPr>
            <a:r>
              <a:rPr kumimoji="0" lang="en-US" sz="800" b="0" i="1" u="none" strike="noStrike" cap="none" normalizeH="0" baseline="0" dirty="0" smtClean="0">
                <a:ln>
                  <a:noFill/>
                </a:ln>
                <a:solidFill>
                  <a:schemeClr val="tx1"/>
                </a:solidFill>
                <a:effectLst/>
                <a:latin typeface="Calibri" pitchFamily="34" charset="0"/>
                <a:cs typeface="Times New Roman" pitchFamily="18" charset="0"/>
              </a:rPr>
              <a:t>Vitrinite</a:t>
            </a:r>
            <a:r>
              <a:rPr kumimoji="0" lang="en-US" sz="800" b="0" i="1" u="none" strike="noStrike" cap="none" normalizeH="0" dirty="0" smtClean="0">
                <a:ln>
                  <a:noFill/>
                </a:ln>
                <a:solidFill>
                  <a:schemeClr val="tx1"/>
                </a:solidFill>
                <a:effectLst/>
                <a:latin typeface="Calibri" pitchFamily="34" charset="0"/>
                <a:cs typeface="Times New Roman" pitchFamily="18" charset="0"/>
              </a:rPr>
              <a:t> Reflectance (R</a:t>
            </a:r>
            <a:r>
              <a:rPr kumimoji="0" lang="en-US" sz="800" b="0" i="1" u="none" strike="noStrike" cap="none" normalizeH="0" baseline="-25000" dirty="0" smtClean="0">
                <a:ln>
                  <a:noFill/>
                </a:ln>
                <a:solidFill>
                  <a:schemeClr val="tx1"/>
                </a:solidFill>
                <a:effectLst/>
                <a:latin typeface="Calibri" pitchFamily="34" charset="0"/>
                <a:cs typeface="Times New Roman" pitchFamily="18" charset="0"/>
              </a:rPr>
              <a:t>o</a:t>
            </a:r>
            <a:r>
              <a:rPr kumimoji="0" lang="en-US" sz="800" b="0" i="1" u="none" strike="noStrike" cap="none" normalizeH="0" dirty="0" smtClean="0">
                <a:ln>
                  <a:noFill/>
                </a:ln>
                <a:solidFill>
                  <a:schemeClr val="tx1"/>
                </a:solidFill>
                <a:effectLst/>
                <a:latin typeface="Calibri" pitchFamily="34" charset="0"/>
                <a:cs typeface="Times New Roman" pitchFamily="18" charset="0"/>
              </a:rPr>
              <a:t>) is a measure of thermal maturity</a:t>
            </a:r>
            <a:endParaRPr kumimoji="0" lang="en-US" sz="800" b="0" i="1" u="none" strike="noStrike" cap="none" normalizeH="0" baseline="0" dirty="0" smtClean="0">
              <a:ln>
                <a:noFill/>
              </a:ln>
              <a:solidFill>
                <a:schemeClr val="tx1"/>
              </a:solidFill>
              <a:effectLst/>
              <a:latin typeface="Arial" pitchFamily="34" charset="0"/>
            </a:endParaRPr>
          </a:p>
        </p:txBody>
      </p:sp>
      <p:sp>
        <p:nvSpPr>
          <p:cNvPr id="10" name="Rectangle 9"/>
          <p:cNvSpPr/>
          <p:nvPr/>
        </p:nvSpPr>
        <p:spPr>
          <a:xfrm>
            <a:off x="251520" y="5486745"/>
            <a:ext cx="8640960" cy="542156"/>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a:r>
              <a:rPr lang="en-SG" sz="1500" b="1" i="1" dirty="0" smtClean="0">
                <a:solidFill>
                  <a:srgbClr val="FFC000"/>
                </a:solidFill>
              </a:rPr>
              <a:t>At the moment the Eagle Ford is the “hottest unconventional oil shale play in the world”.  </a:t>
            </a:r>
            <a:br>
              <a:rPr lang="en-SG" sz="1500" b="1" i="1" dirty="0" smtClean="0">
                <a:solidFill>
                  <a:srgbClr val="FFC000"/>
                </a:solidFill>
              </a:rPr>
            </a:br>
            <a:r>
              <a:rPr lang="en-SG" sz="1500" b="1" i="1" dirty="0" smtClean="0">
                <a:solidFill>
                  <a:srgbClr val="FFC000"/>
                </a:solidFill>
              </a:rPr>
              <a:t>We believe that is about to change.</a:t>
            </a:r>
          </a:p>
        </p:txBody>
      </p:sp>
      <p:sp>
        <p:nvSpPr>
          <p:cNvPr id="11" name="Rectangle 10"/>
          <p:cNvSpPr/>
          <p:nvPr/>
        </p:nvSpPr>
        <p:spPr>
          <a:xfrm>
            <a:off x="251520" y="1428736"/>
            <a:ext cx="8640960" cy="542156"/>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a:r>
              <a:rPr lang="en-SG" sz="1500" b="1" i="1" dirty="0" smtClean="0">
                <a:solidFill>
                  <a:srgbClr val="FFC000"/>
                </a:solidFill>
              </a:rPr>
              <a:t>The Eagle Ford shale represents the best analogue to Great Bear’s North Alaskan opportunity.  </a:t>
            </a:r>
          </a:p>
          <a:p>
            <a:pPr algn="ctr"/>
            <a:r>
              <a:rPr lang="en-SG" sz="1500" b="1" i="1" dirty="0" smtClean="0">
                <a:solidFill>
                  <a:srgbClr val="FFC000"/>
                </a:solidFill>
              </a:rPr>
              <a:t>Great Bear has not one shale opportunity, but three; all of which are superior to the Eagle Ford.</a:t>
            </a:r>
          </a:p>
        </p:txBody>
      </p:sp>
    </p:spTree>
    <p:extLst>
      <p:ext uri="{BB962C8B-B14F-4D97-AF65-F5344CB8AC3E}">
        <p14:creationId xmlns="" xmlns:p14="http://schemas.microsoft.com/office/powerpoint/2010/main" val="2556332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SG" dirty="0"/>
          </a:p>
        </p:txBody>
      </p:sp>
    </p:spTree>
    <p:extLst>
      <p:ext uri="{BB962C8B-B14F-4D97-AF65-F5344CB8AC3E}">
        <p14:creationId xmlns="" xmlns:p14="http://schemas.microsoft.com/office/powerpoint/2010/main" val="3854706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640960" cy="4320480"/>
          </a:xfrm>
        </p:spPr>
        <p:txBody>
          <a:bodyPr>
            <a:normAutofit fontScale="85000" lnSpcReduction="10000"/>
          </a:bodyPr>
          <a:lstStyle/>
          <a:p>
            <a:pPr>
              <a:buNone/>
            </a:pPr>
            <a:endParaRPr lang="en-SG" dirty="0" smtClean="0"/>
          </a:p>
          <a:p>
            <a:r>
              <a:rPr lang="en-SG" dirty="0"/>
              <a:t>Great </a:t>
            </a:r>
            <a:r>
              <a:rPr lang="en-SG" dirty="0" smtClean="0"/>
              <a:t>Bear is leading the industry toward </a:t>
            </a:r>
            <a:r>
              <a:rPr lang="en-SG" b="1" dirty="0" smtClean="0"/>
              <a:t>development of unconventional oil and gas </a:t>
            </a:r>
            <a:r>
              <a:rPr lang="en-SG" dirty="0" smtClean="0"/>
              <a:t>resources</a:t>
            </a:r>
            <a:r>
              <a:rPr lang="en-SG" b="1" dirty="0" smtClean="0"/>
              <a:t> </a:t>
            </a:r>
            <a:r>
              <a:rPr lang="en-SG" dirty="0" smtClean="0"/>
              <a:t>from known, </a:t>
            </a:r>
            <a:r>
              <a:rPr lang="en-SG" dirty="0"/>
              <a:t>prolific source </a:t>
            </a:r>
            <a:r>
              <a:rPr lang="en-SG" dirty="0" smtClean="0"/>
              <a:t>rocks on the North Slope.</a:t>
            </a:r>
          </a:p>
          <a:p>
            <a:endParaRPr lang="en-SG" dirty="0"/>
          </a:p>
          <a:p>
            <a:r>
              <a:rPr lang="en-SG" dirty="0" smtClean="0"/>
              <a:t>Development </a:t>
            </a:r>
            <a:r>
              <a:rPr lang="en-SG" dirty="0"/>
              <a:t>of </a:t>
            </a:r>
            <a:r>
              <a:rPr lang="en-SG" dirty="0" smtClean="0"/>
              <a:t>this resource can </a:t>
            </a:r>
            <a:r>
              <a:rPr lang="en-SG" dirty="0"/>
              <a:t>secure the </a:t>
            </a:r>
            <a:r>
              <a:rPr lang="en-SG" dirty="0" smtClean="0"/>
              <a:t>energy and economic future </a:t>
            </a:r>
            <a:r>
              <a:rPr lang="en-SG" dirty="0"/>
              <a:t>of Alaska for the next </a:t>
            </a:r>
            <a:r>
              <a:rPr lang="en-SG" dirty="0" smtClean="0"/>
              <a:t>50+ years by reversing the State’s oil production decline.</a:t>
            </a:r>
            <a:endParaRPr lang="en-SG" dirty="0"/>
          </a:p>
          <a:p>
            <a:endParaRPr lang="en-SG" dirty="0"/>
          </a:p>
          <a:p>
            <a:r>
              <a:rPr lang="en-SG" dirty="0" smtClean="0"/>
              <a:t>Great Bear is targeting an aggressive program employing proven drilling and completion technologies developed in the Lower 48.  Phase One would support </a:t>
            </a:r>
            <a:r>
              <a:rPr lang="en-SG" b="1" dirty="0" smtClean="0"/>
              <a:t>200 wells per year for 15 years </a:t>
            </a:r>
            <a:r>
              <a:rPr lang="en-SG" dirty="0" smtClean="0"/>
              <a:t>starting 2013.</a:t>
            </a:r>
          </a:p>
          <a:p>
            <a:endParaRPr lang="en-SG" dirty="0" smtClean="0"/>
          </a:p>
          <a:p>
            <a:r>
              <a:rPr lang="en-SG" dirty="0" smtClean="0"/>
              <a:t>Successful development will deliver near-term </a:t>
            </a:r>
            <a:r>
              <a:rPr lang="en-SG" dirty="0"/>
              <a:t>oil </a:t>
            </a:r>
            <a:r>
              <a:rPr lang="en-SG" dirty="0" smtClean="0"/>
              <a:t>production into TAPS, with forecast </a:t>
            </a:r>
            <a:r>
              <a:rPr lang="en-SG" b="1" dirty="0" smtClean="0"/>
              <a:t>minimum steady state oil production of approximately 150,000 barrels of oil per day </a:t>
            </a:r>
            <a:r>
              <a:rPr lang="en-SG" dirty="0" smtClean="0"/>
              <a:t>with a significantly higher peak production rate.  </a:t>
            </a:r>
            <a:endParaRPr lang="en-SG" dirty="0"/>
          </a:p>
          <a:p>
            <a:endParaRPr lang="en-SG" dirty="0"/>
          </a:p>
          <a:p>
            <a:r>
              <a:rPr lang="en-SG" dirty="0"/>
              <a:t>Longer term </a:t>
            </a:r>
            <a:r>
              <a:rPr lang="en-SG" dirty="0" smtClean="0"/>
              <a:t>North Slope gas development strategy, which may include LNG exportation.</a:t>
            </a:r>
          </a:p>
          <a:p>
            <a:endParaRPr lang="en-SG" dirty="0"/>
          </a:p>
          <a:p>
            <a:r>
              <a:rPr lang="en-SG" dirty="0" smtClean="0"/>
              <a:t>We are singularly focused on Alaska business development.</a:t>
            </a:r>
          </a:p>
          <a:p>
            <a:pPr>
              <a:buNone/>
            </a:pPr>
            <a:endParaRPr lang="en-SG" dirty="0" smtClean="0"/>
          </a:p>
          <a:p>
            <a:r>
              <a:rPr lang="en-SG" dirty="0" smtClean="0"/>
              <a:t>We are committed to operating in a safe, environmentally responsible manner and desire to be recognized as a great corporate citizen by the State and the communities where we do business.</a:t>
            </a:r>
          </a:p>
          <a:p>
            <a:endParaRPr lang="en-SG" dirty="0" smtClean="0"/>
          </a:p>
          <a:p>
            <a:endParaRPr lang="en-SG" dirty="0" smtClean="0"/>
          </a:p>
          <a:p>
            <a:endParaRPr lang="en-SG" dirty="0"/>
          </a:p>
          <a:p>
            <a:endParaRPr lang="en-SG" dirty="0"/>
          </a:p>
        </p:txBody>
      </p:sp>
      <p:sp>
        <p:nvSpPr>
          <p:cNvPr id="3" name="Slide Number Placeholder 2"/>
          <p:cNvSpPr>
            <a:spLocks noGrp="1"/>
          </p:cNvSpPr>
          <p:nvPr>
            <p:ph type="sldNum" sz="quarter" idx="12"/>
          </p:nvPr>
        </p:nvSpPr>
        <p:spPr/>
        <p:txBody>
          <a:bodyPr/>
          <a:lstStyle/>
          <a:p>
            <a:fld id="{A51866E7-6AD0-4D14-8CFB-A53E7D7D95AD}" type="slidenum">
              <a:rPr lang="en-SG" smtClean="0"/>
              <a:pPr/>
              <a:t>18</a:t>
            </a:fld>
            <a:endParaRPr lang="en-SG" dirty="0"/>
          </a:p>
        </p:txBody>
      </p:sp>
      <p:sp>
        <p:nvSpPr>
          <p:cNvPr id="4" name="Title 3"/>
          <p:cNvSpPr>
            <a:spLocks noGrp="1"/>
          </p:cNvSpPr>
          <p:nvPr>
            <p:ph type="title"/>
          </p:nvPr>
        </p:nvSpPr>
        <p:spPr/>
        <p:txBody>
          <a:bodyPr>
            <a:noAutofit/>
          </a:bodyPr>
          <a:lstStyle/>
          <a:p>
            <a:r>
              <a:rPr smtClean="0"/>
              <a:t>Our Vision</a:t>
            </a:r>
            <a:r>
              <a:rPr sz="4400" smtClean="0"/>
              <a:t/>
            </a:r>
            <a:br>
              <a:rPr sz="4400" smtClean="0"/>
            </a:br>
            <a:r>
              <a:rPr sz="1600" smtClean="0"/>
              <a:t>To Be the Leading Unconventional Oil &amp; Gas Producer in Alaska</a:t>
            </a:r>
            <a:endParaRPr lang="en-SG" sz="1600" dirty="0"/>
          </a:p>
        </p:txBody>
      </p:sp>
      <p:sp>
        <p:nvSpPr>
          <p:cNvPr id="5" name="Rounded Rectangle 4"/>
          <p:cNvSpPr/>
          <p:nvPr/>
        </p:nvSpPr>
        <p:spPr>
          <a:xfrm>
            <a:off x="251520" y="5517232"/>
            <a:ext cx="8640960" cy="432048"/>
          </a:xfrm>
          <a:prstGeom prst="roundRect">
            <a:avLst/>
          </a:prstGeom>
          <a:no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b="1" i="1" dirty="0">
              <a:solidFill>
                <a:schemeClr val="tx1"/>
              </a:solidFill>
              <a:effectLst>
                <a:outerShdw blurRad="50800" dist="38100" algn="l" rotWithShape="0">
                  <a:prstClr val="black">
                    <a:alpha val="40000"/>
                  </a:prstClr>
                </a:outerShdw>
              </a:effectLst>
            </a:endParaRPr>
          </a:p>
        </p:txBody>
      </p:sp>
      <p:sp>
        <p:nvSpPr>
          <p:cNvPr id="6" name="Footer Placeholder 5"/>
          <p:cNvSpPr>
            <a:spLocks noGrp="1"/>
          </p:cNvSpPr>
          <p:nvPr>
            <p:ph type="ftr" sz="quarter" idx="11"/>
          </p:nvPr>
        </p:nvSpPr>
        <p:spPr/>
        <p:txBody>
          <a:bodyPr/>
          <a:lstStyle/>
          <a:p>
            <a:endParaRPr lang="en-SG" dirty="0"/>
          </a:p>
        </p:txBody>
      </p:sp>
    </p:spTree>
    <p:extLst>
      <p:ext uri="{BB962C8B-B14F-4D97-AF65-F5344CB8AC3E}">
        <p14:creationId xmlns="" xmlns:p14="http://schemas.microsoft.com/office/powerpoint/2010/main" val="3644232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19</a:t>
            </a:fld>
            <a:endParaRPr lang="en-SG" dirty="0"/>
          </a:p>
        </p:txBody>
      </p:sp>
      <p:sp>
        <p:nvSpPr>
          <p:cNvPr id="3" name="Title 2"/>
          <p:cNvSpPr>
            <a:spLocks noGrp="1"/>
          </p:cNvSpPr>
          <p:nvPr>
            <p:ph type="title"/>
          </p:nvPr>
        </p:nvSpPr>
        <p:spPr/>
        <p:txBody>
          <a:bodyPr>
            <a:normAutofit fontScale="90000"/>
          </a:bodyPr>
          <a:lstStyle/>
          <a:p>
            <a:r>
              <a:rPr lang="en-SG" sz="2900" dirty="0" smtClean="0"/>
              <a:t>Our Vision</a:t>
            </a:r>
            <a:br>
              <a:rPr lang="en-SG" sz="2900" dirty="0" smtClean="0"/>
            </a:br>
            <a:r>
              <a:rPr lang="en-SG" sz="1800" dirty="0" smtClean="0"/>
              <a:t>Great Bear Has Targeted the Heart of the Resource Play</a:t>
            </a:r>
            <a:endParaRPr lang="en-SG" sz="1800" dirty="0"/>
          </a:p>
        </p:txBody>
      </p:sp>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l="3088" t="843" r="3474" b="1080"/>
          <a:stretch>
            <a:fillRect/>
          </a:stretch>
        </p:blipFill>
        <p:spPr bwMode="auto">
          <a:xfrm>
            <a:off x="261257" y="1277150"/>
            <a:ext cx="8621486" cy="4757889"/>
          </a:xfrm>
          <a:prstGeom prst="rect">
            <a:avLst/>
          </a:prstGeom>
          <a:noFill/>
          <a:ln w="12700">
            <a:solidFill>
              <a:schemeClr val="tx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8276" y="1286569"/>
            <a:ext cx="2055213" cy="9303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306916" y="6309320"/>
            <a:ext cx="7865484" cy="365125"/>
          </a:xfrm>
        </p:spPr>
        <p:txBody>
          <a:bodyPr/>
          <a:lstStyle/>
          <a:p>
            <a:endParaRPr lang="en-SG" dirty="0"/>
          </a:p>
        </p:txBody>
      </p:sp>
      <p:sp>
        <p:nvSpPr>
          <p:cNvPr id="17" name="Rectangle 16"/>
          <p:cNvSpPr/>
          <p:nvPr/>
        </p:nvSpPr>
        <p:spPr>
          <a:xfrm>
            <a:off x="251520" y="5601940"/>
            <a:ext cx="8640960" cy="432048"/>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p>
            <a:pPr algn="ctr">
              <a:spcBef>
                <a:spcPct val="0"/>
              </a:spcBef>
            </a:pPr>
            <a:r>
              <a:rPr lang="en-US" sz="1500" b="1" i="1" dirty="0" smtClean="0">
                <a:solidFill>
                  <a:srgbClr val="FFC000"/>
                </a:solidFill>
              </a:rPr>
              <a:t>Great Bear is </a:t>
            </a:r>
            <a:r>
              <a:rPr lang="en-US" sz="1500" b="1" i="1" dirty="0">
                <a:solidFill>
                  <a:srgbClr val="FFC000"/>
                </a:solidFill>
              </a:rPr>
              <a:t>t</a:t>
            </a:r>
            <a:r>
              <a:rPr lang="en-US" sz="1500" b="1" i="1" dirty="0" smtClean="0">
                <a:solidFill>
                  <a:srgbClr val="FFC000"/>
                </a:solidFill>
              </a:rPr>
              <a:t>argeting unconventional oil and gas from the source rocks beneath the North Slope </a:t>
            </a:r>
          </a:p>
          <a:p>
            <a:pPr algn="ctr">
              <a:spcBef>
                <a:spcPct val="0"/>
              </a:spcBef>
            </a:pPr>
            <a:r>
              <a:rPr lang="en-US" sz="1500" b="1" i="1" dirty="0" smtClean="0">
                <a:solidFill>
                  <a:srgbClr val="FFC000"/>
                </a:solidFill>
              </a:rPr>
              <a:t>providing a long term strategy for Alaska.</a:t>
            </a:r>
            <a:endParaRPr lang="en-SG" sz="1500" b="1" i="1" dirty="0">
              <a:solidFill>
                <a:srgbClr val="FFC000"/>
              </a:solidFill>
            </a:endParaRPr>
          </a:p>
        </p:txBody>
      </p:sp>
    </p:spTree>
    <p:extLst>
      <p:ext uri="{BB962C8B-B14F-4D97-AF65-F5344CB8AC3E}">
        <p14:creationId xmlns="" xmlns:p14="http://schemas.microsoft.com/office/powerpoint/2010/main" val="2272095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69875" indent="-184150"/>
            <a:r>
              <a:rPr lang="en-SG" sz="1050" dirty="0"/>
              <a:t>Great Bear Petroleum LLC (the “Company”) has prepared this presentation for the sole purpose of providing preliminary background, strategic, financial and other information to enable interested parties to review the business activities and objectives of the Company. It is not intended as an offer, invitation, solicitation or recommendation with respect to the purchase or sale of any securities.</a:t>
            </a:r>
          </a:p>
          <a:p>
            <a:pPr marL="269875" indent="-184150"/>
            <a:endParaRPr lang="en-SG" sz="1050" dirty="0" smtClean="0"/>
          </a:p>
          <a:p>
            <a:pPr marL="269875" indent="-184150"/>
            <a:r>
              <a:rPr lang="en-SG" sz="1050" dirty="0" smtClean="0"/>
              <a:t>This </a:t>
            </a:r>
            <a:r>
              <a:rPr lang="en-SG" sz="1050" dirty="0"/>
              <a:t>presentation and its contents is made available in confidence and may not be reproduced or disclosed to third parties or made public in any way without the prior express written permission of the Company.</a:t>
            </a:r>
          </a:p>
          <a:p>
            <a:pPr marL="269875" indent="-184150"/>
            <a:endParaRPr lang="en-SG" sz="1050" dirty="0" smtClean="0"/>
          </a:p>
          <a:p>
            <a:pPr marL="269875" indent="-184150"/>
            <a:r>
              <a:rPr lang="en-SG" sz="1050" dirty="0" smtClean="0"/>
              <a:t>The </a:t>
            </a:r>
            <a:r>
              <a:rPr lang="en-SG" sz="1050" dirty="0"/>
              <a:t>Company and its respective managers, members, officers, employees or agents do not make any representation or warranty, express or implied, as to or endorsement of, the accuracy or completeness of any information, statements, representations or forecasts contained in this presentation, and such parties do not accept any liability for any statement made in, or omitted from, this presentation.</a:t>
            </a:r>
          </a:p>
          <a:p>
            <a:pPr marL="269875" indent="-184150"/>
            <a:endParaRPr lang="en-SG" sz="1050" dirty="0" smtClean="0"/>
          </a:p>
          <a:p>
            <a:pPr marL="269875" indent="-184150"/>
            <a:r>
              <a:rPr lang="en-SG" sz="1050" dirty="0" smtClean="0"/>
              <a:t>Before </a:t>
            </a:r>
            <a:r>
              <a:rPr lang="en-SG" sz="1050" dirty="0"/>
              <a:t>acting in reliance on any information contained in this presentation, such parties should conduct their own investigation and analysis in relation to the Company and should check the accuracy, reliability and completeness of the information contained in this presentation and obtain independent and specific advice from appropriate professional advisers. This presentation does not purport to be an exhaustive compilation of the information presented or that a prospective investor may require. </a:t>
            </a:r>
          </a:p>
          <a:p>
            <a:pPr marL="269875" indent="-184150"/>
            <a:endParaRPr lang="en-SG" sz="1050" dirty="0" smtClean="0"/>
          </a:p>
          <a:p>
            <a:pPr marL="269875" indent="-184150"/>
            <a:r>
              <a:rPr lang="en-SG" sz="1050" dirty="0" smtClean="0"/>
              <a:t>This </a:t>
            </a:r>
            <a:r>
              <a:rPr lang="en-SG" sz="1050" dirty="0"/>
              <a:t>presentation contains forward-looking statements within the meaning of Section 27A of the U.S. Securities Act of 1933, as amended, and Section 21E of the U. S. Securities Exchange Act of 1934, as amended.  These forward-looking statements are based on management’s expectations, estimates, projections and assumptions. These forward-looking statements include, but are not limited to, the plans, objectives and projections of the Company’s management for future operations, performance, business strategy, returns, budgets, financial position, costs, production, projections of investment returns, reserves, cash flows, valuations and potential revenues. These statements are not guarantees of future performance and involve certain risks and uncertainties, which are difficult to predict. Actual future results and trends may differ materially from what is forecast in forward-looking statements due to a variety of factors.</a:t>
            </a:r>
          </a:p>
          <a:p>
            <a:pPr marL="269875" indent="-184150"/>
            <a:endParaRPr lang="en-SG" sz="1050" dirty="0" smtClean="0"/>
          </a:p>
          <a:p>
            <a:pPr marL="269875" indent="-184150"/>
            <a:r>
              <a:rPr lang="en-SG" sz="1050" dirty="0" smtClean="0"/>
              <a:t>All </a:t>
            </a:r>
            <a:r>
              <a:rPr lang="en-SG" sz="1050" dirty="0"/>
              <a:t>forward-looking statements speak only as of the date of this presentation or, in the case of any document referenced, the date of that document.  All subsequent written and oral forward-looking statements attributable to the Company or any person acting on the Company’s behalf are qualified by the cautionary statements in this section. The Company does not undertake any obligation to update or revise its forward-looking statements to reflect events, circumstances or changes in expectations after the date of this presentation</a:t>
            </a:r>
            <a:r>
              <a:rPr lang="en-SG" sz="1050" dirty="0" smtClean="0"/>
              <a:t>.</a:t>
            </a:r>
            <a:endParaRPr lang="en-SG" sz="1050" dirty="0"/>
          </a:p>
        </p:txBody>
      </p:sp>
      <p:sp>
        <p:nvSpPr>
          <p:cNvPr id="3" name="Slide Number Placeholder 2"/>
          <p:cNvSpPr>
            <a:spLocks noGrp="1"/>
          </p:cNvSpPr>
          <p:nvPr>
            <p:ph type="sldNum" sz="quarter" idx="12"/>
          </p:nvPr>
        </p:nvSpPr>
        <p:spPr/>
        <p:txBody>
          <a:bodyPr/>
          <a:lstStyle/>
          <a:p>
            <a:fld id="{A51866E7-6AD0-4D14-8CFB-A53E7D7D95AD}" type="slidenum">
              <a:rPr lang="en-SG" smtClean="0"/>
              <a:pPr/>
              <a:t>2</a:t>
            </a:fld>
            <a:endParaRPr lang="en-SG" dirty="0"/>
          </a:p>
        </p:txBody>
      </p:sp>
      <p:sp>
        <p:nvSpPr>
          <p:cNvPr id="4" name="Title 3"/>
          <p:cNvSpPr>
            <a:spLocks noGrp="1"/>
          </p:cNvSpPr>
          <p:nvPr>
            <p:ph type="title"/>
          </p:nvPr>
        </p:nvSpPr>
        <p:spPr/>
        <p:txBody>
          <a:bodyPr>
            <a:normAutofit fontScale="90000"/>
          </a:bodyPr>
          <a:lstStyle/>
          <a:p>
            <a:r>
              <a:rPr lang="en-US" sz="2900" dirty="0"/>
              <a:t>Introducing Great Bear Petroleum </a:t>
            </a:r>
            <a:r>
              <a:rPr lang="en-SG" sz="2800" dirty="0"/>
              <a:t/>
            </a:r>
            <a:br>
              <a:rPr lang="en-SG" sz="2800" dirty="0"/>
            </a:br>
            <a:r>
              <a:rPr lang="en-SG" sz="1800" dirty="0"/>
              <a:t>Disclaimer</a:t>
            </a:r>
          </a:p>
        </p:txBody>
      </p:sp>
    </p:spTree>
    <p:extLst>
      <p:ext uri="{BB962C8B-B14F-4D97-AF65-F5344CB8AC3E}">
        <p14:creationId xmlns="" xmlns:p14="http://schemas.microsoft.com/office/powerpoint/2010/main" val="4096318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SG" b="1" u="sng" dirty="0" smtClean="0"/>
              <a:t>Assumptions: </a:t>
            </a:r>
            <a:r>
              <a:rPr lang="en-SG" dirty="0" smtClean="0"/>
              <a:t/>
            </a:r>
            <a:br>
              <a:rPr lang="en-SG" dirty="0" smtClean="0"/>
            </a:br>
            <a:r>
              <a:rPr lang="en-SG" dirty="0" smtClean="0"/>
              <a:t>Each Drilling Phase: 200 wells per year over 15 years, commencing 2013.  EUR per well 700,000 bbls. </a:t>
            </a:r>
            <a:br>
              <a:rPr lang="en-SG" dirty="0" smtClean="0"/>
            </a:br>
            <a:r>
              <a:rPr lang="en-SG" dirty="0" smtClean="0"/>
              <a:t>W</a:t>
            </a:r>
            <a:r>
              <a:rPr lang="en-GB" dirty="0" smtClean="0"/>
              <a:t>ells average </a:t>
            </a:r>
            <a:r>
              <a:rPr lang="en-GB" dirty="0"/>
              <a:t>500 bopd for year 1, 250 bopd year 2, 125 bopd year 3 then </a:t>
            </a:r>
            <a:r>
              <a:rPr lang="en-GB" dirty="0" smtClean="0"/>
              <a:t>held steady </a:t>
            </a:r>
            <a:r>
              <a:rPr lang="en-GB" dirty="0"/>
              <a:t>at 50 </a:t>
            </a:r>
            <a:r>
              <a:rPr lang="en-GB" dirty="0" smtClean="0"/>
              <a:t>bopd.</a:t>
            </a:r>
          </a:p>
          <a:p>
            <a:r>
              <a:rPr lang="en-GB" dirty="0" smtClean="0"/>
              <a:t>Year round “roads to resources” access for operations.</a:t>
            </a:r>
            <a:endParaRPr lang="en-SG" dirty="0"/>
          </a:p>
        </p:txBody>
      </p:sp>
      <p:sp>
        <p:nvSpPr>
          <p:cNvPr id="3" name="Slide Number Placeholder 2"/>
          <p:cNvSpPr>
            <a:spLocks noGrp="1"/>
          </p:cNvSpPr>
          <p:nvPr>
            <p:ph type="sldNum" sz="quarter" idx="12"/>
          </p:nvPr>
        </p:nvSpPr>
        <p:spPr/>
        <p:txBody>
          <a:bodyPr/>
          <a:lstStyle/>
          <a:p>
            <a:fld id="{A51866E7-6AD0-4D14-8CFB-A53E7D7D95AD}" type="slidenum">
              <a:rPr lang="en-SG" smtClean="0"/>
              <a:pPr/>
              <a:t>20</a:t>
            </a:fld>
            <a:endParaRPr lang="en-SG" dirty="0"/>
          </a:p>
        </p:txBody>
      </p:sp>
      <p:sp>
        <p:nvSpPr>
          <p:cNvPr id="4" name="Title 3"/>
          <p:cNvSpPr>
            <a:spLocks noGrp="1"/>
          </p:cNvSpPr>
          <p:nvPr>
            <p:ph type="title"/>
          </p:nvPr>
        </p:nvSpPr>
        <p:spPr/>
        <p:txBody>
          <a:bodyPr>
            <a:normAutofit fontScale="90000"/>
          </a:bodyPr>
          <a:lstStyle/>
          <a:p>
            <a:r>
              <a:rPr lang="en-SG" sz="2900" dirty="0" smtClean="0"/>
              <a:t>Our Vision</a:t>
            </a:r>
            <a:br>
              <a:rPr lang="en-SG" sz="2900" dirty="0" smtClean="0"/>
            </a:br>
            <a:r>
              <a:rPr lang="en-SG" sz="1800" dirty="0" smtClean="0"/>
              <a:t>Potential Oil </a:t>
            </a:r>
            <a:r>
              <a:rPr lang="en-SG" sz="1800" dirty="0"/>
              <a:t>Production Profile</a:t>
            </a:r>
          </a:p>
        </p:txBody>
      </p:sp>
      <p:graphicFrame>
        <p:nvGraphicFramePr>
          <p:cNvPr id="5" name="Chart 4"/>
          <p:cNvGraphicFramePr/>
          <p:nvPr>
            <p:extLst>
              <p:ext uri="{D42A27DB-BD31-4B8C-83A1-F6EECF244321}">
                <p14:modId xmlns="" xmlns:p14="http://schemas.microsoft.com/office/powerpoint/2010/main" val="3331771416"/>
              </p:ext>
            </p:extLst>
          </p:nvPr>
        </p:nvGraphicFramePr>
        <p:xfrm>
          <a:off x="251520" y="1268760"/>
          <a:ext cx="864096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75423" y="4753521"/>
            <a:ext cx="4071966" cy="307777"/>
          </a:xfrm>
          <a:prstGeom prst="rect">
            <a:avLst/>
          </a:prstGeom>
          <a:noFill/>
        </p:spPr>
        <p:txBody>
          <a:bodyPr wrap="square" rtlCol="0">
            <a:spAutoFit/>
          </a:bodyPr>
          <a:lstStyle/>
          <a:p>
            <a:r>
              <a:rPr lang="en-US" sz="1400" b="1" dirty="0" smtClean="0">
                <a:solidFill>
                  <a:schemeClr val="bg1"/>
                </a:solidFill>
              </a:rPr>
              <a:t>Phase 1: 200 wells per year for 15 years</a:t>
            </a:r>
            <a:endParaRPr lang="en-SG" sz="1400" b="1" dirty="0">
              <a:solidFill>
                <a:schemeClr val="bg1"/>
              </a:solidFill>
            </a:endParaRPr>
          </a:p>
        </p:txBody>
      </p:sp>
      <p:sp>
        <p:nvSpPr>
          <p:cNvPr id="7" name="TextBox 6"/>
          <p:cNvSpPr txBox="1"/>
          <p:nvPr/>
        </p:nvSpPr>
        <p:spPr>
          <a:xfrm>
            <a:off x="4038026" y="3835603"/>
            <a:ext cx="4071966" cy="307777"/>
          </a:xfrm>
          <a:prstGeom prst="rect">
            <a:avLst/>
          </a:prstGeom>
          <a:noFill/>
        </p:spPr>
        <p:txBody>
          <a:bodyPr wrap="square" rtlCol="0">
            <a:spAutoFit/>
          </a:bodyPr>
          <a:lstStyle/>
          <a:p>
            <a:r>
              <a:rPr lang="en-US" sz="1400" b="1" dirty="0" smtClean="0"/>
              <a:t>Phase 2: 200 wells per year for 15 years</a:t>
            </a:r>
            <a:endParaRPr lang="en-SG" sz="1400" b="1" dirty="0"/>
          </a:p>
        </p:txBody>
      </p:sp>
      <p:sp>
        <p:nvSpPr>
          <p:cNvPr id="8" name="TextBox 7"/>
          <p:cNvSpPr txBox="1"/>
          <p:nvPr/>
        </p:nvSpPr>
        <p:spPr>
          <a:xfrm>
            <a:off x="5000628" y="2928934"/>
            <a:ext cx="4071966" cy="307777"/>
          </a:xfrm>
          <a:prstGeom prst="rect">
            <a:avLst/>
          </a:prstGeom>
          <a:noFill/>
        </p:spPr>
        <p:txBody>
          <a:bodyPr wrap="square" rtlCol="0">
            <a:spAutoFit/>
          </a:bodyPr>
          <a:lstStyle/>
          <a:p>
            <a:r>
              <a:rPr lang="en-US" sz="1400" b="1" dirty="0" smtClean="0"/>
              <a:t>Phase 3: 200 wells per year for 15 years</a:t>
            </a:r>
            <a:endParaRPr lang="en-SG" sz="1400" b="1" dirty="0"/>
          </a:p>
        </p:txBody>
      </p:sp>
      <p:cxnSp>
        <p:nvCxnSpPr>
          <p:cNvPr id="10" name="Straight Arrow Connector 9"/>
          <p:cNvCxnSpPr/>
          <p:nvPr/>
        </p:nvCxnSpPr>
        <p:spPr>
          <a:xfrm rot="10800000">
            <a:off x="928662" y="2643182"/>
            <a:ext cx="735811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45780" y="2399800"/>
            <a:ext cx="4071966" cy="276999"/>
          </a:xfrm>
          <a:prstGeom prst="rect">
            <a:avLst/>
          </a:prstGeom>
          <a:noFill/>
        </p:spPr>
        <p:txBody>
          <a:bodyPr wrap="square" rtlCol="0">
            <a:spAutoFit/>
          </a:bodyPr>
          <a:lstStyle/>
          <a:p>
            <a:r>
              <a:rPr lang="en-US" sz="1200" b="1" dirty="0" smtClean="0"/>
              <a:t>Sustainable Long Term Production ~450,000 bopd</a:t>
            </a:r>
            <a:endParaRPr lang="en-SG" sz="1200" b="1" dirty="0"/>
          </a:p>
        </p:txBody>
      </p:sp>
    </p:spTree>
    <p:extLst>
      <p:ext uri="{BB962C8B-B14F-4D97-AF65-F5344CB8AC3E}">
        <p14:creationId xmlns="" xmlns:p14="http://schemas.microsoft.com/office/powerpoint/2010/main" val="2118508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21</a:t>
            </a:fld>
            <a:endParaRPr lang="en-SG" dirty="0"/>
          </a:p>
        </p:txBody>
      </p:sp>
      <p:sp>
        <p:nvSpPr>
          <p:cNvPr id="3" name="Title 2"/>
          <p:cNvSpPr>
            <a:spLocks noGrp="1"/>
          </p:cNvSpPr>
          <p:nvPr>
            <p:ph type="title"/>
          </p:nvPr>
        </p:nvSpPr>
        <p:spPr/>
        <p:txBody>
          <a:bodyPr>
            <a:normAutofit fontScale="90000"/>
          </a:bodyPr>
          <a:lstStyle/>
          <a:p>
            <a:r>
              <a:rPr lang="en-SG" sz="2900" dirty="0" smtClean="0"/>
              <a:t>Our Vision</a:t>
            </a:r>
            <a:r>
              <a:rPr lang="en-SG" sz="2900" dirty="0"/>
              <a:t/>
            </a:r>
            <a:br>
              <a:rPr lang="en-SG" sz="2900" dirty="0"/>
            </a:br>
            <a:r>
              <a:rPr lang="en-SG" sz="1800" dirty="0" smtClean="0"/>
              <a:t>Project </a:t>
            </a:r>
            <a:r>
              <a:rPr lang="en-SG" sz="1800" dirty="0"/>
              <a:t>Development Timeline</a:t>
            </a:r>
          </a:p>
        </p:txBody>
      </p:sp>
      <p:sp>
        <p:nvSpPr>
          <p:cNvPr id="4" name="Oval 3"/>
          <p:cNvSpPr/>
          <p:nvPr/>
        </p:nvSpPr>
        <p:spPr>
          <a:xfrm>
            <a:off x="2760292" y="1568109"/>
            <a:ext cx="1000132" cy="7143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 name="AutoShape 3"/>
          <p:cNvSpPr>
            <a:spLocks noChangeArrowheads="1"/>
          </p:cNvSpPr>
          <p:nvPr/>
        </p:nvSpPr>
        <p:spPr bwMode="gray">
          <a:xfrm>
            <a:off x="1884345" y="2850939"/>
            <a:ext cx="1188720" cy="731520"/>
          </a:xfrm>
          <a:prstGeom prst="roundRect">
            <a:avLst>
              <a:gd name="adj" fmla="val 16667"/>
            </a:avLst>
          </a:prstGeom>
          <a:solidFill>
            <a:schemeClr val="tx1">
              <a:lumMod val="50000"/>
              <a:lumOff val="5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zh-CN" sz="1200" b="1" dirty="0" smtClean="0">
                <a:solidFill>
                  <a:schemeClr val="tx1">
                    <a:lumMod val="95000"/>
                    <a:lumOff val="5000"/>
                  </a:schemeClr>
                </a:solidFill>
              </a:rPr>
              <a:t>Secure the Acreage </a:t>
            </a:r>
            <a:endParaRPr lang="en-SG" altLang="zh-CN" sz="1200" b="1" dirty="0">
              <a:solidFill>
                <a:schemeClr val="tx1">
                  <a:lumMod val="95000"/>
                  <a:lumOff val="5000"/>
                </a:schemeClr>
              </a:solidFill>
            </a:endParaRPr>
          </a:p>
        </p:txBody>
      </p:sp>
      <p:sp>
        <p:nvSpPr>
          <p:cNvPr id="6" name="AutoShape 3"/>
          <p:cNvSpPr>
            <a:spLocks noChangeArrowheads="1"/>
          </p:cNvSpPr>
          <p:nvPr/>
        </p:nvSpPr>
        <p:spPr bwMode="gray">
          <a:xfrm>
            <a:off x="5152500" y="1842827"/>
            <a:ext cx="1188720" cy="731520"/>
          </a:xfrm>
          <a:prstGeom prst="roundRect">
            <a:avLst>
              <a:gd name="adj" fmla="val 16667"/>
            </a:avLst>
          </a:prstGeom>
          <a:solidFill>
            <a:schemeClr val="tx1">
              <a:lumMod val="50000"/>
              <a:lumOff val="5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zh-CN" sz="1200" b="1" dirty="0" smtClean="0">
                <a:solidFill>
                  <a:schemeClr val="tx1">
                    <a:lumMod val="95000"/>
                    <a:lumOff val="5000"/>
                  </a:schemeClr>
                </a:solidFill>
              </a:rPr>
              <a:t>Optimize Field Development Plans </a:t>
            </a:r>
            <a:endParaRPr lang="en-SG" altLang="zh-CN" sz="1200" b="1" dirty="0">
              <a:solidFill>
                <a:schemeClr val="tx1">
                  <a:lumMod val="95000"/>
                  <a:lumOff val="5000"/>
                </a:schemeClr>
              </a:solidFill>
            </a:endParaRPr>
          </a:p>
        </p:txBody>
      </p:sp>
      <p:sp>
        <p:nvSpPr>
          <p:cNvPr id="7" name="AutoShape 3"/>
          <p:cNvSpPr>
            <a:spLocks noChangeArrowheads="1"/>
          </p:cNvSpPr>
          <p:nvPr/>
        </p:nvSpPr>
        <p:spPr bwMode="gray">
          <a:xfrm>
            <a:off x="3518423" y="2346883"/>
            <a:ext cx="1188720" cy="731520"/>
          </a:xfrm>
          <a:prstGeom prst="roundRect">
            <a:avLst>
              <a:gd name="adj" fmla="val 16667"/>
            </a:avLst>
          </a:prstGeom>
          <a:solidFill>
            <a:schemeClr val="tx1">
              <a:lumMod val="50000"/>
              <a:lumOff val="5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zh-CN" sz="1200" b="1" dirty="0" smtClean="0">
                <a:solidFill>
                  <a:schemeClr val="tx1">
                    <a:lumMod val="95000"/>
                    <a:lumOff val="5000"/>
                  </a:schemeClr>
                </a:solidFill>
              </a:rPr>
              <a:t>Reserves  &amp; Production Potential</a:t>
            </a:r>
            <a:endParaRPr lang="en-SG" altLang="zh-CN" sz="1200" b="1" dirty="0">
              <a:solidFill>
                <a:schemeClr val="tx1">
                  <a:lumMod val="95000"/>
                  <a:lumOff val="5000"/>
                </a:schemeClr>
              </a:solidFill>
            </a:endParaRPr>
          </a:p>
        </p:txBody>
      </p:sp>
      <p:sp>
        <p:nvSpPr>
          <p:cNvPr id="8" name="AutoShape 3"/>
          <p:cNvSpPr>
            <a:spLocks noChangeArrowheads="1"/>
          </p:cNvSpPr>
          <p:nvPr/>
        </p:nvSpPr>
        <p:spPr bwMode="gray">
          <a:xfrm>
            <a:off x="250268" y="3354995"/>
            <a:ext cx="1188720" cy="731520"/>
          </a:xfrm>
          <a:prstGeom prst="roundRect">
            <a:avLst>
              <a:gd name="adj" fmla="val 16667"/>
            </a:avLst>
          </a:prstGeom>
          <a:solidFill>
            <a:schemeClr val="tx1">
              <a:lumMod val="50000"/>
              <a:lumOff val="5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zh-CN" sz="1200" b="1" dirty="0" smtClean="0">
                <a:solidFill>
                  <a:schemeClr val="tx1">
                    <a:lumMod val="95000"/>
                    <a:lumOff val="5000"/>
                  </a:schemeClr>
                </a:solidFill>
              </a:rPr>
              <a:t>Identify the Opportunity</a:t>
            </a:r>
            <a:endParaRPr lang="en-SG" altLang="zh-CN" sz="1200" b="1" dirty="0">
              <a:solidFill>
                <a:schemeClr val="tx1">
                  <a:lumMod val="95000"/>
                  <a:lumOff val="5000"/>
                </a:schemeClr>
              </a:solidFill>
            </a:endParaRPr>
          </a:p>
        </p:txBody>
      </p:sp>
      <p:sp>
        <p:nvSpPr>
          <p:cNvPr id="9" name="AutoShape 3"/>
          <p:cNvSpPr>
            <a:spLocks noChangeArrowheads="1"/>
          </p:cNvSpPr>
          <p:nvPr/>
        </p:nvSpPr>
        <p:spPr bwMode="gray">
          <a:xfrm>
            <a:off x="6786578" y="1479531"/>
            <a:ext cx="1188720" cy="731520"/>
          </a:xfrm>
          <a:prstGeom prst="roundRect">
            <a:avLst>
              <a:gd name="adj" fmla="val 16667"/>
            </a:avLst>
          </a:prstGeom>
          <a:solidFill>
            <a:schemeClr val="tx1">
              <a:lumMod val="50000"/>
              <a:lumOff val="5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zh-CN" sz="1200" b="1" dirty="0" smtClean="0">
                <a:solidFill>
                  <a:schemeClr val="tx1">
                    <a:lumMod val="95000"/>
                    <a:lumOff val="5000"/>
                  </a:schemeClr>
                </a:solidFill>
              </a:rPr>
              <a:t>Development &amp; Production</a:t>
            </a:r>
            <a:endParaRPr lang="en-SG" altLang="zh-CN" sz="1200" b="1" dirty="0">
              <a:solidFill>
                <a:schemeClr val="tx1">
                  <a:lumMod val="95000"/>
                  <a:lumOff val="5000"/>
                </a:schemeClr>
              </a:solidFill>
            </a:endParaRPr>
          </a:p>
        </p:txBody>
      </p:sp>
      <p:sp>
        <p:nvSpPr>
          <p:cNvPr id="10" name="Rounded Rectangle 9"/>
          <p:cNvSpPr/>
          <p:nvPr/>
        </p:nvSpPr>
        <p:spPr>
          <a:xfrm>
            <a:off x="250268" y="4192513"/>
            <a:ext cx="1188720" cy="365760"/>
          </a:xfrm>
          <a:prstGeom prst="roundRect">
            <a:avLst/>
          </a:prstGeom>
          <a:solidFill>
            <a:srgbClr val="00006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Evaluate </a:t>
            </a:r>
          </a:p>
          <a:p>
            <a:pPr algn="ctr"/>
            <a:r>
              <a:rPr lang="en-US" sz="1100" b="1" dirty="0" smtClean="0">
                <a:solidFill>
                  <a:schemeClr val="bg1"/>
                </a:solidFill>
              </a:rPr>
              <a:t>Existing Data</a:t>
            </a:r>
            <a:endParaRPr lang="en-US" sz="1100" b="1" dirty="0">
              <a:solidFill>
                <a:schemeClr val="bg1"/>
              </a:solidFill>
            </a:endParaRPr>
          </a:p>
        </p:txBody>
      </p:sp>
      <p:sp>
        <p:nvSpPr>
          <p:cNvPr id="11" name="Rounded Rectangle 10"/>
          <p:cNvSpPr/>
          <p:nvPr/>
        </p:nvSpPr>
        <p:spPr>
          <a:xfrm>
            <a:off x="1884331" y="3674959"/>
            <a:ext cx="1188720" cy="365760"/>
          </a:xfrm>
          <a:prstGeom prst="roundRect">
            <a:avLst/>
          </a:prstGeom>
          <a:solidFill>
            <a:srgbClr val="0000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Formulate Bidding Strategy</a:t>
            </a:r>
            <a:endParaRPr lang="en-US" sz="1100" b="1" dirty="0">
              <a:solidFill>
                <a:schemeClr val="bg1"/>
              </a:solidFill>
            </a:endParaRPr>
          </a:p>
        </p:txBody>
      </p:sp>
      <p:sp>
        <p:nvSpPr>
          <p:cNvPr id="12" name="Rounded Rectangle 11"/>
          <p:cNvSpPr/>
          <p:nvPr/>
        </p:nvSpPr>
        <p:spPr>
          <a:xfrm>
            <a:off x="3517494" y="3222419"/>
            <a:ext cx="1188720" cy="365760"/>
          </a:xfrm>
          <a:prstGeom prst="roundRect">
            <a:avLst/>
          </a:prstGeom>
          <a:solidFill>
            <a:srgbClr val="0000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Drilling of Core Holes</a:t>
            </a:r>
            <a:endParaRPr lang="en-US" sz="1100" b="1" dirty="0">
              <a:solidFill>
                <a:schemeClr val="bg1"/>
              </a:solidFill>
            </a:endParaRPr>
          </a:p>
        </p:txBody>
      </p:sp>
      <p:sp>
        <p:nvSpPr>
          <p:cNvPr id="13" name="Rounded Rectangle 12"/>
          <p:cNvSpPr/>
          <p:nvPr/>
        </p:nvSpPr>
        <p:spPr>
          <a:xfrm>
            <a:off x="3517494" y="3724568"/>
            <a:ext cx="1188720" cy="365760"/>
          </a:xfrm>
          <a:prstGeom prst="roundRect">
            <a:avLst/>
          </a:prstGeom>
          <a:solidFill>
            <a:srgbClr val="0000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Logging</a:t>
            </a:r>
            <a:endParaRPr lang="en-US" sz="1100" b="1" dirty="0">
              <a:solidFill>
                <a:schemeClr val="bg1"/>
              </a:solidFill>
            </a:endParaRPr>
          </a:p>
        </p:txBody>
      </p:sp>
      <p:sp>
        <p:nvSpPr>
          <p:cNvPr id="14" name="Rounded Rectangle 13"/>
          <p:cNvSpPr/>
          <p:nvPr/>
        </p:nvSpPr>
        <p:spPr>
          <a:xfrm>
            <a:off x="5152500" y="2718363"/>
            <a:ext cx="1188720" cy="365760"/>
          </a:xfrm>
          <a:prstGeom prst="roundRect">
            <a:avLst/>
          </a:prstGeom>
          <a:solidFill>
            <a:srgbClr val="00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Drilling</a:t>
            </a:r>
            <a:endParaRPr lang="en-US" sz="1100" b="1" dirty="0">
              <a:solidFill>
                <a:schemeClr val="bg1"/>
              </a:solidFill>
            </a:endParaRPr>
          </a:p>
        </p:txBody>
      </p:sp>
      <p:sp>
        <p:nvSpPr>
          <p:cNvPr id="15" name="Rounded Rectangle 14"/>
          <p:cNvSpPr/>
          <p:nvPr/>
        </p:nvSpPr>
        <p:spPr>
          <a:xfrm>
            <a:off x="5152500" y="3222419"/>
            <a:ext cx="1188720" cy="365760"/>
          </a:xfrm>
          <a:prstGeom prst="roundRect">
            <a:avLst/>
          </a:prstGeom>
          <a:solidFill>
            <a:srgbClr val="00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Completion Type</a:t>
            </a:r>
            <a:endParaRPr lang="en-US" sz="1100" b="1" dirty="0">
              <a:solidFill>
                <a:schemeClr val="bg1"/>
              </a:solidFill>
            </a:endParaRPr>
          </a:p>
        </p:txBody>
      </p:sp>
      <p:sp>
        <p:nvSpPr>
          <p:cNvPr id="16" name="Rounded Rectangle 15"/>
          <p:cNvSpPr/>
          <p:nvPr/>
        </p:nvSpPr>
        <p:spPr>
          <a:xfrm>
            <a:off x="5152500" y="3726475"/>
            <a:ext cx="1188720" cy="365760"/>
          </a:xfrm>
          <a:prstGeom prst="roundRect">
            <a:avLst/>
          </a:prstGeom>
          <a:solidFill>
            <a:srgbClr val="00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Production Testing</a:t>
            </a:r>
            <a:endParaRPr lang="en-US" sz="1100" b="1" dirty="0">
              <a:solidFill>
                <a:schemeClr val="bg1"/>
              </a:solidFill>
            </a:endParaRPr>
          </a:p>
        </p:txBody>
      </p:sp>
      <p:sp>
        <p:nvSpPr>
          <p:cNvPr id="17" name="Rounded Rectangle 16"/>
          <p:cNvSpPr/>
          <p:nvPr/>
        </p:nvSpPr>
        <p:spPr>
          <a:xfrm>
            <a:off x="6786578" y="2358323"/>
            <a:ext cx="1188720" cy="365760"/>
          </a:xfrm>
          <a:prstGeom prst="roundRect">
            <a:avLst/>
          </a:prstGeom>
          <a:solidFill>
            <a:srgbClr val="0000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Drilling / Directional</a:t>
            </a:r>
            <a:endParaRPr lang="en-US" sz="1100" b="1" dirty="0">
              <a:solidFill>
                <a:schemeClr val="tx1"/>
              </a:solidFill>
            </a:endParaRPr>
          </a:p>
        </p:txBody>
      </p:sp>
      <p:sp>
        <p:nvSpPr>
          <p:cNvPr id="18" name="Rounded Rectangle 17"/>
          <p:cNvSpPr/>
          <p:nvPr/>
        </p:nvSpPr>
        <p:spPr>
          <a:xfrm>
            <a:off x="6786578" y="2859519"/>
            <a:ext cx="1188720" cy="365760"/>
          </a:xfrm>
          <a:prstGeom prst="roundRect">
            <a:avLst/>
          </a:prstGeom>
          <a:solidFill>
            <a:srgbClr val="0000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Completion / Stimulation</a:t>
            </a:r>
            <a:endParaRPr lang="en-US" sz="1100" b="1" dirty="0">
              <a:solidFill>
                <a:schemeClr val="tx1"/>
              </a:solidFill>
            </a:endParaRPr>
          </a:p>
        </p:txBody>
      </p:sp>
      <p:sp>
        <p:nvSpPr>
          <p:cNvPr id="19" name="Rounded Rectangle 18"/>
          <p:cNvSpPr/>
          <p:nvPr/>
        </p:nvSpPr>
        <p:spPr>
          <a:xfrm>
            <a:off x="6786578" y="3360715"/>
            <a:ext cx="1188720" cy="365760"/>
          </a:xfrm>
          <a:prstGeom prst="roundRect">
            <a:avLst/>
          </a:prstGeom>
          <a:solidFill>
            <a:srgbClr val="0000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Lift / Optimization</a:t>
            </a:r>
            <a:endParaRPr lang="en-US" sz="1100" b="1" dirty="0">
              <a:solidFill>
                <a:schemeClr val="tx1"/>
              </a:solidFill>
            </a:endParaRPr>
          </a:p>
        </p:txBody>
      </p:sp>
      <p:sp>
        <p:nvSpPr>
          <p:cNvPr id="20" name="Rounded Rectangle 19"/>
          <p:cNvSpPr/>
          <p:nvPr/>
        </p:nvSpPr>
        <p:spPr>
          <a:xfrm>
            <a:off x="5152500" y="4230531"/>
            <a:ext cx="1188720" cy="365760"/>
          </a:xfrm>
          <a:prstGeom prst="roundRect">
            <a:avLst/>
          </a:prstGeom>
          <a:solidFill>
            <a:srgbClr val="00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Development Plan</a:t>
            </a:r>
            <a:endParaRPr lang="en-US" sz="1100" b="1" dirty="0">
              <a:solidFill>
                <a:schemeClr val="bg1"/>
              </a:solidFill>
            </a:endParaRPr>
          </a:p>
        </p:txBody>
      </p:sp>
      <p:sp>
        <p:nvSpPr>
          <p:cNvPr id="21" name="Rounded Rectangle 20"/>
          <p:cNvSpPr/>
          <p:nvPr/>
        </p:nvSpPr>
        <p:spPr>
          <a:xfrm>
            <a:off x="142844" y="4592235"/>
            <a:ext cx="1371600"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buClr>
                <a:srgbClr val="FFC000"/>
              </a:buClr>
              <a:buFont typeface="Arial" pitchFamily="34" charset="0"/>
              <a:buChar char="•"/>
            </a:pPr>
            <a:r>
              <a:rPr lang="en-US" sz="1100" dirty="0" smtClean="0">
                <a:solidFill>
                  <a:schemeClr val="tx1"/>
                </a:solidFill>
              </a:rPr>
              <a:t>Basin geological model</a:t>
            </a:r>
          </a:p>
          <a:p>
            <a:pPr marL="114300" indent="-114300">
              <a:buClr>
                <a:srgbClr val="FFC000"/>
              </a:buClr>
              <a:buFont typeface="Arial" pitchFamily="34" charset="0"/>
              <a:buChar char="•"/>
            </a:pPr>
            <a:r>
              <a:rPr lang="en-US" sz="1100" dirty="0" smtClean="0">
                <a:solidFill>
                  <a:schemeClr val="tx1"/>
                </a:solidFill>
              </a:rPr>
              <a:t>Logs</a:t>
            </a:r>
          </a:p>
          <a:p>
            <a:pPr marL="114300" indent="-114300">
              <a:buClr>
                <a:srgbClr val="FFC000"/>
              </a:buClr>
              <a:buFont typeface="Arial" pitchFamily="34" charset="0"/>
              <a:buChar char="•"/>
            </a:pPr>
            <a:r>
              <a:rPr lang="en-US" sz="1100" dirty="0" smtClean="0">
                <a:solidFill>
                  <a:schemeClr val="tx1"/>
                </a:solidFill>
              </a:rPr>
              <a:t>Cores</a:t>
            </a:r>
          </a:p>
          <a:p>
            <a:pPr marL="114300" indent="-114300">
              <a:buClr>
                <a:srgbClr val="FFC000"/>
              </a:buClr>
              <a:buFont typeface="Arial" pitchFamily="34" charset="0"/>
              <a:buChar char="•"/>
            </a:pPr>
            <a:r>
              <a:rPr lang="en-US" sz="1100" dirty="0" smtClean="0">
                <a:solidFill>
                  <a:schemeClr val="tx1"/>
                </a:solidFill>
              </a:rPr>
              <a:t>Sidewall cores</a:t>
            </a:r>
          </a:p>
          <a:p>
            <a:pPr marL="114300" indent="-114300">
              <a:buClr>
                <a:srgbClr val="FFC000"/>
              </a:buClr>
              <a:buFont typeface="Arial" pitchFamily="34" charset="0"/>
              <a:buChar char="•"/>
            </a:pPr>
            <a:r>
              <a:rPr lang="en-US" sz="1100" dirty="0" smtClean="0">
                <a:solidFill>
                  <a:schemeClr val="tx1"/>
                </a:solidFill>
              </a:rPr>
              <a:t>Cuttings</a:t>
            </a:r>
          </a:p>
          <a:p>
            <a:pPr marL="114300" indent="-114300">
              <a:buClr>
                <a:srgbClr val="FFC000"/>
              </a:buClr>
              <a:buFont typeface="Arial" pitchFamily="34" charset="0"/>
              <a:buChar char="•"/>
            </a:pPr>
            <a:r>
              <a:rPr lang="en-US" sz="1100" dirty="0" smtClean="0">
                <a:solidFill>
                  <a:schemeClr val="tx1"/>
                </a:solidFill>
              </a:rPr>
              <a:t>Seismic data</a:t>
            </a:r>
          </a:p>
        </p:txBody>
      </p:sp>
      <p:sp>
        <p:nvSpPr>
          <p:cNvPr id="22" name="Rounded Rectangle 21"/>
          <p:cNvSpPr/>
          <p:nvPr/>
        </p:nvSpPr>
        <p:spPr>
          <a:xfrm>
            <a:off x="3517494" y="4226717"/>
            <a:ext cx="1188720" cy="365760"/>
          </a:xfrm>
          <a:prstGeom prst="roundRect">
            <a:avLst/>
          </a:prstGeom>
          <a:solidFill>
            <a:srgbClr val="0000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Reservoir Evaluation</a:t>
            </a:r>
            <a:endParaRPr lang="en-US" sz="1100" b="1" dirty="0">
              <a:solidFill>
                <a:schemeClr val="bg1"/>
              </a:solidFill>
            </a:endParaRPr>
          </a:p>
        </p:txBody>
      </p:sp>
      <p:sp>
        <p:nvSpPr>
          <p:cNvPr id="23" name="Rounded Rectangle 22"/>
          <p:cNvSpPr/>
          <p:nvPr/>
        </p:nvSpPr>
        <p:spPr>
          <a:xfrm>
            <a:off x="3517494" y="4728867"/>
            <a:ext cx="1188720" cy="365760"/>
          </a:xfrm>
          <a:prstGeom prst="roundRect">
            <a:avLst/>
          </a:prstGeom>
          <a:solidFill>
            <a:srgbClr val="0000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Production Testing Plan</a:t>
            </a:r>
            <a:endParaRPr lang="en-US" sz="1100" b="1" dirty="0">
              <a:solidFill>
                <a:schemeClr val="bg1"/>
              </a:solidFill>
            </a:endParaRPr>
          </a:p>
        </p:txBody>
      </p:sp>
      <p:sp>
        <p:nvSpPr>
          <p:cNvPr id="24" name="Rounded Rectangle 23"/>
          <p:cNvSpPr/>
          <p:nvPr/>
        </p:nvSpPr>
        <p:spPr>
          <a:xfrm>
            <a:off x="1704899" y="4126197"/>
            <a:ext cx="1554480"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buClr>
                <a:srgbClr val="FFC000"/>
              </a:buClr>
              <a:buFont typeface="Arial" pitchFamily="34" charset="0"/>
              <a:buChar char="•"/>
            </a:pPr>
            <a:r>
              <a:rPr lang="en-US" sz="1100" dirty="0" smtClean="0">
                <a:solidFill>
                  <a:schemeClr val="tx1"/>
                </a:solidFill>
              </a:rPr>
              <a:t>Secure most prospective acres</a:t>
            </a:r>
          </a:p>
          <a:p>
            <a:pPr marL="114300" indent="-114300">
              <a:buClr>
                <a:srgbClr val="FFC000"/>
              </a:buClr>
              <a:buFont typeface="Arial" pitchFamily="34" charset="0"/>
              <a:buChar char="•"/>
            </a:pPr>
            <a:r>
              <a:rPr lang="en-US" sz="1100" dirty="0" smtClean="0">
                <a:solidFill>
                  <a:schemeClr val="tx1"/>
                </a:solidFill>
              </a:rPr>
              <a:t>Secure financing, where applicable</a:t>
            </a:r>
          </a:p>
          <a:p>
            <a:pPr marL="114300" indent="-114300">
              <a:buClr>
                <a:srgbClr val="FFC000"/>
              </a:buClr>
              <a:buFont typeface="Arial" pitchFamily="34" charset="0"/>
              <a:buChar char="•"/>
            </a:pPr>
            <a:r>
              <a:rPr lang="en-US" sz="1100" dirty="0" smtClean="0">
                <a:solidFill>
                  <a:schemeClr val="tx1"/>
                </a:solidFill>
              </a:rPr>
              <a:t>Access to infrastructure</a:t>
            </a:r>
          </a:p>
          <a:p>
            <a:pPr marL="114300" indent="-114300">
              <a:buClr>
                <a:srgbClr val="FFC000"/>
              </a:buClr>
              <a:buFont typeface="Arial" pitchFamily="34" charset="0"/>
              <a:buChar char="•"/>
            </a:pPr>
            <a:r>
              <a:rPr lang="en-US" sz="1100" dirty="0" smtClean="0">
                <a:solidFill>
                  <a:schemeClr val="tx1"/>
                </a:solidFill>
              </a:rPr>
              <a:t>Evaluation of commercialization</a:t>
            </a:r>
            <a:endParaRPr lang="en-US" sz="1100" dirty="0">
              <a:solidFill>
                <a:schemeClr val="tx1"/>
              </a:solidFill>
            </a:endParaRPr>
          </a:p>
        </p:txBody>
      </p:sp>
      <p:sp>
        <p:nvSpPr>
          <p:cNvPr id="25" name="TextBox 24"/>
          <p:cNvSpPr txBox="1"/>
          <p:nvPr/>
        </p:nvSpPr>
        <p:spPr>
          <a:xfrm rot="17347863">
            <a:off x="7501374" y="4381160"/>
            <a:ext cx="1673533" cy="369332"/>
          </a:xfrm>
          <a:prstGeom prst="rect">
            <a:avLst/>
          </a:prstGeom>
          <a:noFill/>
        </p:spPr>
        <p:txBody>
          <a:bodyPr wrap="square" rtlCol="0">
            <a:spAutoFit/>
          </a:bodyPr>
          <a:lstStyle/>
          <a:p>
            <a:pPr algn="ctr"/>
            <a:r>
              <a:rPr lang="en-US" b="1" dirty="0" smtClean="0">
                <a:solidFill>
                  <a:srgbClr val="C00000"/>
                </a:solidFill>
              </a:rPr>
              <a:t>PRODUCTION</a:t>
            </a:r>
            <a:endParaRPr lang="en-SG" b="1" dirty="0">
              <a:solidFill>
                <a:srgbClr val="C00000"/>
              </a:solidFill>
            </a:endParaRPr>
          </a:p>
        </p:txBody>
      </p:sp>
      <p:sp>
        <p:nvSpPr>
          <p:cNvPr id="26" name="TextBox 25"/>
          <p:cNvSpPr txBox="1"/>
          <p:nvPr/>
        </p:nvSpPr>
        <p:spPr>
          <a:xfrm>
            <a:off x="2643174" y="1639547"/>
            <a:ext cx="1214414" cy="646331"/>
          </a:xfrm>
          <a:prstGeom prst="rect">
            <a:avLst/>
          </a:prstGeom>
          <a:noFill/>
        </p:spPr>
        <p:txBody>
          <a:bodyPr wrap="square" rtlCol="0">
            <a:spAutoFit/>
          </a:bodyPr>
          <a:lstStyle/>
          <a:p>
            <a:pPr algn="ctr"/>
            <a:r>
              <a:rPr lang="en-US" b="1" dirty="0" smtClean="0">
                <a:solidFill>
                  <a:schemeClr val="bg1"/>
                </a:solidFill>
              </a:rPr>
              <a:t>WE ARE HERE</a:t>
            </a:r>
            <a:endParaRPr lang="en-SG" b="1" dirty="0">
              <a:solidFill>
                <a:schemeClr val="bg1"/>
              </a:solidFill>
            </a:endParaRPr>
          </a:p>
        </p:txBody>
      </p:sp>
      <p:cxnSp>
        <p:nvCxnSpPr>
          <p:cNvPr id="27" name="Straight Arrow Connector 26"/>
          <p:cNvCxnSpPr/>
          <p:nvPr/>
        </p:nvCxnSpPr>
        <p:spPr>
          <a:xfrm rot="5400000">
            <a:off x="2991197" y="2531728"/>
            <a:ext cx="500066" cy="158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5072065" y="1639547"/>
            <a:ext cx="3605209" cy="4281158"/>
          </a:xfrm>
          <a:custGeom>
            <a:avLst/>
            <a:gdLst>
              <a:gd name="connsiteX0" fmla="*/ 0 w 8482885"/>
              <a:gd name="connsiteY0" fmla="*/ 4969098 h 4969098"/>
              <a:gd name="connsiteX1" fmla="*/ 2537138 w 8482885"/>
              <a:gd name="connsiteY1" fmla="*/ 4891824 h 4969098"/>
              <a:gd name="connsiteX2" fmla="*/ 4726547 w 8482885"/>
              <a:gd name="connsiteY2" fmla="*/ 4608489 h 4969098"/>
              <a:gd name="connsiteX3" fmla="*/ 7083381 w 8482885"/>
              <a:gd name="connsiteY3" fmla="*/ 3488027 h 4969098"/>
              <a:gd name="connsiteX4" fmla="*/ 8281116 w 8482885"/>
              <a:gd name="connsiteY4" fmla="*/ 500129 h 4969098"/>
              <a:gd name="connsiteX5" fmla="*/ 8293995 w 8482885"/>
              <a:gd name="connsiteY5" fmla="*/ 487250 h 4969098"/>
              <a:gd name="connsiteX6" fmla="*/ 8358389 w 8482885"/>
              <a:gd name="connsiteY6" fmla="*/ 435734 h 49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885" h="4969098">
                <a:moveTo>
                  <a:pt x="0" y="4969098"/>
                </a:moveTo>
                <a:cubicBezTo>
                  <a:pt x="874690" y="4960512"/>
                  <a:pt x="1749380" y="4951926"/>
                  <a:pt x="2537138" y="4891824"/>
                </a:cubicBezTo>
                <a:cubicBezTo>
                  <a:pt x="3324896" y="4831723"/>
                  <a:pt x="3968840" y="4842455"/>
                  <a:pt x="4726547" y="4608489"/>
                </a:cubicBezTo>
                <a:cubicBezTo>
                  <a:pt x="5484254" y="4374523"/>
                  <a:pt x="6490953" y="4172754"/>
                  <a:pt x="7083381" y="3488027"/>
                </a:cubicBezTo>
                <a:cubicBezTo>
                  <a:pt x="7675809" y="2803300"/>
                  <a:pt x="8079347" y="1000259"/>
                  <a:pt x="8281116" y="500129"/>
                </a:cubicBezTo>
                <a:cubicBezTo>
                  <a:pt x="8482885" y="0"/>
                  <a:pt x="8281116" y="497982"/>
                  <a:pt x="8293995" y="487250"/>
                </a:cubicBezTo>
                <a:cubicBezTo>
                  <a:pt x="8306874" y="476518"/>
                  <a:pt x="8358389" y="435734"/>
                  <a:pt x="8358389" y="435734"/>
                </a:cubicBezTo>
              </a:path>
            </a:pathLst>
          </a:custGeom>
          <a:ln w="152400">
            <a:solidFill>
              <a:srgbClr val="C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9" name="Isosceles Triangle 28"/>
          <p:cNvSpPr/>
          <p:nvPr/>
        </p:nvSpPr>
        <p:spPr>
          <a:xfrm rot="548692">
            <a:off x="8289449" y="1796507"/>
            <a:ext cx="624614" cy="521953"/>
          </a:xfrm>
          <a:prstGeom prst="triangle">
            <a:avLst/>
          </a:prstGeom>
          <a:solidFill>
            <a:srgbClr val="C00000"/>
          </a:solidFill>
          <a:ln w="152400">
            <a:solidFill>
              <a:srgbClr val="C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schemeClr val="tx1"/>
              </a:solidFill>
            </a:endParaRPr>
          </a:p>
        </p:txBody>
      </p:sp>
      <p:sp>
        <p:nvSpPr>
          <p:cNvPr id="30" name="Rounded Rectangle 29"/>
          <p:cNvSpPr/>
          <p:nvPr/>
        </p:nvSpPr>
        <p:spPr>
          <a:xfrm>
            <a:off x="247083" y="3034665"/>
            <a:ext cx="1188720" cy="3657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rPr>
              <a:t>PREMISE</a:t>
            </a:r>
          </a:p>
        </p:txBody>
      </p:sp>
      <p:sp>
        <p:nvSpPr>
          <p:cNvPr id="31" name="Rounded Rectangle 30"/>
          <p:cNvSpPr/>
          <p:nvPr/>
        </p:nvSpPr>
        <p:spPr>
          <a:xfrm>
            <a:off x="1881146" y="2517730"/>
            <a:ext cx="1188720" cy="3657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rPr>
              <a:t>PURCHASE</a:t>
            </a:r>
            <a:endParaRPr lang="en-US" sz="1400" b="1" dirty="0">
              <a:solidFill>
                <a:srgbClr val="C00000"/>
              </a:solidFill>
            </a:endParaRPr>
          </a:p>
        </p:txBody>
      </p:sp>
      <p:sp>
        <p:nvSpPr>
          <p:cNvPr id="32" name="Rounded Rectangle 31"/>
          <p:cNvSpPr/>
          <p:nvPr/>
        </p:nvSpPr>
        <p:spPr>
          <a:xfrm>
            <a:off x="3514309" y="2026553"/>
            <a:ext cx="1188720" cy="3657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rPr>
              <a:t>PREDICT</a:t>
            </a:r>
            <a:endParaRPr lang="en-US" sz="1400" b="1" dirty="0">
              <a:solidFill>
                <a:srgbClr val="C00000"/>
              </a:solidFill>
            </a:endParaRPr>
          </a:p>
        </p:txBody>
      </p:sp>
      <p:sp>
        <p:nvSpPr>
          <p:cNvPr id="33" name="Rounded Rectangle 32"/>
          <p:cNvSpPr/>
          <p:nvPr/>
        </p:nvSpPr>
        <p:spPr>
          <a:xfrm>
            <a:off x="5149315" y="1522497"/>
            <a:ext cx="1188720" cy="3657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rPr>
              <a:t>PILOT</a:t>
            </a:r>
            <a:endParaRPr lang="en-US" sz="1400" b="1" dirty="0">
              <a:solidFill>
                <a:srgbClr val="C00000"/>
              </a:solidFill>
            </a:endParaRPr>
          </a:p>
        </p:txBody>
      </p:sp>
      <p:sp>
        <p:nvSpPr>
          <p:cNvPr id="34" name="Rounded Rectangle 33"/>
          <p:cNvSpPr/>
          <p:nvPr/>
        </p:nvSpPr>
        <p:spPr>
          <a:xfrm>
            <a:off x="6783393" y="1162457"/>
            <a:ext cx="1188720" cy="3657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rPr>
              <a:t>PRODUCE</a:t>
            </a:r>
            <a:endParaRPr lang="en-US" sz="1400" b="1" dirty="0">
              <a:solidFill>
                <a:srgbClr val="C00000"/>
              </a:solidFill>
            </a:endParaRPr>
          </a:p>
        </p:txBody>
      </p:sp>
      <p:sp>
        <p:nvSpPr>
          <p:cNvPr id="43" name="Rectangle 42"/>
          <p:cNvSpPr/>
          <p:nvPr/>
        </p:nvSpPr>
        <p:spPr>
          <a:xfrm>
            <a:off x="5000628" y="4786322"/>
            <a:ext cx="2000264" cy="57606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rgbClr val="C00000"/>
                </a:solidFill>
              </a:rPr>
              <a:t>Potential first delivery to TAPS in 2012 </a:t>
            </a:r>
            <a:endParaRPr lang="en-US" sz="1400" b="1" dirty="0">
              <a:solidFill>
                <a:srgbClr val="C00000"/>
              </a:solidFill>
            </a:endParaRPr>
          </a:p>
        </p:txBody>
      </p:sp>
      <p:sp>
        <p:nvSpPr>
          <p:cNvPr id="38" name="5-Point Star 37"/>
          <p:cNvSpPr/>
          <p:nvPr/>
        </p:nvSpPr>
        <p:spPr>
          <a:xfrm>
            <a:off x="4932813" y="4753521"/>
            <a:ext cx="146296" cy="124592"/>
          </a:xfrm>
          <a:prstGeom prst="star5">
            <a:avLst/>
          </a:prstGeom>
          <a:solidFill>
            <a:srgbClr val="C00000"/>
          </a:solidFill>
          <a:ln w="152400">
            <a:solidFill>
              <a:srgbClr val="C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1062499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Ahead</a:t>
            </a:r>
            <a:endParaRPr lang="en-SG" dirty="0"/>
          </a:p>
        </p:txBody>
      </p:sp>
    </p:spTree>
    <p:extLst>
      <p:ext uri="{BB962C8B-B14F-4D97-AF65-F5344CB8AC3E}">
        <p14:creationId xmlns="" xmlns:p14="http://schemas.microsoft.com/office/powerpoint/2010/main" val="3854706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568952" cy="4453955"/>
          </a:xfrm>
        </p:spPr>
        <p:txBody>
          <a:bodyPr>
            <a:normAutofit lnSpcReduction="10000"/>
          </a:bodyPr>
          <a:lstStyle/>
          <a:p>
            <a:pPr marL="266700" indent="-180975"/>
            <a:r>
              <a:rPr lang="en-SG" dirty="0" smtClean="0"/>
              <a:t>The easy conventional oil has already been found.  </a:t>
            </a:r>
          </a:p>
          <a:p>
            <a:pPr marL="266700" indent="-180975"/>
            <a:endParaRPr lang="en-SG" dirty="0"/>
          </a:p>
          <a:p>
            <a:pPr marL="266700" indent="-180975"/>
            <a:r>
              <a:rPr lang="en-SG" dirty="0" smtClean="0"/>
              <a:t>Remaining large volume potential is in </a:t>
            </a:r>
            <a:r>
              <a:rPr lang="en-SG" b="1" dirty="0" smtClean="0"/>
              <a:t>unconventional plays</a:t>
            </a:r>
            <a:r>
              <a:rPr lang="en-SG" dirty="0" smtClean="0"/>
              <a:t>,</a:t>
            </a:r>
            <a:r>
              <a:rPr lang="en-SG" b="1" dirty="0" smtClean="0"/>
              <a:t> </a:t>
            </a:r>
            <a:r>
              <a:rPr lang="en-SG" dirty="0" smtClean="0"/>
              <a:t>e.g. heavy oil, shale oil &amp; gas, CBM.</a:t>
            </a:r>
          </a:p>
          <a:p>
            <a:pPr marL="266700" indent="-180975"/>
            <a:endParaRPr lang="en-SG" dirty="0"/>
          </a:p>
          <a:p>
            <a:pPr marL="266700" indent="-180975"/>
            <a:r>
              <a:rPr lang="en-SG" dirty="0" smtClean="0"/>
              <a:t>Costs </a:t>
            </a:r>
            <a:r>
              <a:rPr lang="en-SG" dirty="0"/>
              <a:t>will </a:t>
            </a:r>
            <a:r>
              <a:rPr lang="en-SG" dirty="0" smtClean="0"/>
              <a:t>continue to rise </a:t>
            </a:r>
            <a:r>
              <a:rPr lang="en-SG" dirty="0"/>
              <a:t>on per barrel basis and economic returns will </a:t>
            </a:r>
            <a:r>
              <a:rPr lang="en-SG" dirty="0" smtClean="0"/>
              <a:t>decline due to</a:t>
            </a:r>
          </a:p>
          <a:p>
            <a:pPr lvl="1"/>
            <a:r>
              <a:rPr lang="en-SG" dirty="0" smtClean="0"/>
              <a:t>Field </a:t>
            </a:r>
            <a:r>
              <a:rPr lang="en-SG" dirty="0"/>
              <a:t>sizes getting </a:t>
            </a:r>
            <a:r>
              <a:rPr lang="en-SG" dirty="0" smtClean="0"/>
              <a:t>smaller</a:t>
            </a:r>
          </a:p>
          <a:p>
            <a:pPr lvl="1"/>
            <a:r>
              <a:rPr lang="en-SG" dirty="0" smtClean="0"/>
              <a:t>Challenging operating environment</a:t>
            </a:r>
          </a:p>
          <a:p>
            <a:pPr lvl="1"/>
            <a:r>
              <a:rPr lang="en-SG" dirty="0" smtClean="0"/>
              <a:t>Exploration </a:t>
            </a:r>
            <a:r>
              <a:rPr lang="en-SG" dirty="0"/>
              <a:t>for new play types becoming riskier </a:t>
            </a:r>
            <a:endParaRPr lang="en-SG" dirty="0" smtClean="0"/>
          </a:p>
          <a:p>
            <a:pPr lvl="1"/>
            <a:r>
              <a:rPr lang="en-SG" dirty="0" smtClean="0"/>
              <a:t>Identified </a:t>
            </a:r>
            <a:r>
              <a:rPr lang="en-SG" dirty="0"/>
              <a:t>plays such as “shallow heavy oil” and </a:t>
            </a:r>
            <a:r>
              <a:rPr lang="en-SG" dirty="0" smtClean="0"/>
              <a:t>“oil </a:t>
            </a:r>
            <a:r>
              <a:rPr lang="en-SG" dirty="0"/>
              <a:t>and </a:t>
            </a:r>
            <a:r>
              <a:rPr lang="en-SG" dirty="0" smtClean="0"/>
              <a:t>gas shale</a:t>
            </a:r>
            <a:r>
              <a:rPr lang="en-SG" dirty="0"/>
              <a:t>” are expensive</a:t>
            </a:r>
          </a:p>
          <a:p>
            <a:endParaRPr lang="en-SG" dirty="0"/>
          </a:p>
          <a:p>
            <a:pPr marL="269875" indent="-184150"/>
            <a:r>
              <a:rPr lang="en-SG" b="1" dirty="0" smtClean="0"/>
              <a:t>The ability to deliver unconventional resources to market rests primarily on commercial risk rather than technical risk factors.</a:t>
            </a:r>
          </a:p>
          <a:p>
            <a:pPr marL="269875" indent="-184150"/>
            <a:endParaRPr lang="en-SG" dirty="0" smtClean="0"/>
          </a:p>
          <a:p>
            <a:pPr marL="269875" indent="-184150"/>
            <a:r>
              <a:rPr lang="en-SG" dirty="0" smtClean="0"/>
              <a:t>Discovery and development of Alaska’s remaining potential </a:t>
            </a:r>
            <a:r>
              <a:rPr lang="en-SG" dirty="0"/>
              <a:t>would be significantly enhanced </a:t>
            </a:r>
            <a:r>
              <a:rPr lang="en-SG" dirty="0" smtClean="0"/>
              <a:t>by </a:t>
            </a:r>
            <a:r>
              <a:rPr lang="en-SG" dirty="0"/>
              <a:t>improvements in </a:t>
            </a:r>
            <a:r>
              <a:rPr lang="en-SG" dirty="0" smtClean="0"/>
              <a:t>Alaska’s </a:t>
            </a:r>
            <a:r>
              <a:rPr lang="en-SG" dirty="0"/>
              <a:t>fiscal </a:t>
            </a:r>
            <a:r>
              <a:rPr lang="en-SG" dirty="0" smtClean="0"/>
              <a:t>terms.</a:t>
            </a:r>
          </a:p>
          <a:p>
            <a:endParaRPr lang="en-SG" dirty="0"/>
          </a:p>
          <a:p>
            <a:endParaRPr lang="en-GB" dirty="0"/>
          </a:p>
          <a:p>
            <a:pPr marL="266700" indent="-180975"/>
            <a:endParaRPr lang="en-GB"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A51866E7-6AD0-4D14-8CFB-A53E7D7D95AD}" type="slidenum">
              <a:rPr lang="en-SG" smtClean="0"/>
              <a:pPr/>
              <a:t>23</a:t>
            </a:fld>
            <a:endParaRPr lang="en-SG" dirty="0"/>
          </a:p>
        </p:txBody>
      </p:sp>
      <p:sp>
        <p:nvSpPr>
          <p:cNvPr id="6" name="Title 3"/>
          <p:cNvSpPr>
            <a:spLocks noGrp="1"/>
          </p:cNvSpPr>
          <p:nvPr>
            <p:ph type="title"/>
          </p:nvPr>
        </p:nvSpPr>
        <p:spPr>
          <a:xfrm>
            <a:off x="1588166" y="424532"/>
            <a:ext cx="7069458" cy="540000"/>
          </a:xfrm>
        </p:spPr>
        <p:txBody>
          <a:bodyPr>
            <a:noAutofit/>
          </a:bodyPr>
          <a:lstStyle/>
          <a:p>
            <a:r>
              <a:rPr smtClean="0"/>
              <a:t>The Challenges Ahead</a:t>
            </a:r>
            <a:br>
              <a:rPr smtClean="0"/>
            </a:br>
            <a:r>
              <a:rPr lang="en-US" sz="1600" dirty="0" smtClean="0"/>
              <a:t>We Believe Alaska’s Future Lies With Unconventional Hydrocarbon Sources</a:t>
            </a:r>
            <a:endParaRPr lang="en-SG" sz="1600" dirty="0"/>
          </a:p>
        </p:txBody>
      </p:sp>
    </p:spTree>
    <p:extLst>
      <p:ext uri="{BB962C8B-B14F-4D97-AF65-F5344CB8AC3E}">
        <p14:creationId xmlns="" xmlns:p14="http://schemas.microsoft.com/office/powerpoint/2010/main" val="20515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640960" cy="4176464"/>
          </a:xfrm>
        </p:spPr>
        <p:txBody>
          <a:bodyPr>
            <a:normAutofit/>
          </a:bodyPr>
          <a:lstStyle/>
          <a:p>
            <a:r>
              <a:rPr lang="en-SG" dirty="0" smtClean="0">
                <a:solidFill>
                  <a:schemeClr val="tx1">
                    <a:lumMod val="95000"/>
                    <a:lumOff val="5000"/>
                  </a:schemeClr>
                </a:solidFill>
              </a:rPr>
              <a:t>Access challenges may impede full scale development – “roads to resources” enabling 365 day a year operations.</a:t>
            </a:r>
            <a:endParaRPr lang="en-SG" dirty="0">
              <a:solidFill>
                <a:schemeClr val="tx1">
                  <a:lumMod val="95000"/>
                  <a:lumOff val="5000"/>
                </a:schemeClr>
              </a:solidFill>
            </a:endParaRPr>
          </a:p>
          <a:p>
            <a:endParaRPr lang="en-SG" dirty="0" smtClean="0">
              <a:solidFill>
                <a:schemeClr val="tx1">
                  <a:lumMod val="95000"/>
                  <a:lumOff val="5000"/>
                </a:schemeClr>
              </a:solidFill>
            </a:endParaRPr>
          </a:p>
          <a:p>
            <a:r>
              <a:rPr lang="en-SG" dirty="0" smtClean="0">
                <a:solidFill>
                  <a:schemeClr val="tx1">
                    <a:lumMod val="95000"/>
                    <a:lumOff val="5000"/>
                  </a:schemeClr>
                </a:solidFill>
              </a:rPr>
              <a:t>Access to </a:t>
            </a:r>
            <a:r>
              <a:rPr lang="en-SG" dirty="0">
                <a:solidFill>
                  <a:schemeClr val="tx1">
                    <a:lumMod val="95000"/>
                    <a:lumOff val="5000"/>
                  </a:schemeClr>
                </a:solidFill>
              </a:rPr>
              <a:t>infrastructure, pipelines, water disposal </a:t>
            </a:r>
            <a:r>
              <a:rPr lang="en-SG" dirty="0" smtClean="0">
                <a:solidFill>
                  <a:schemeClr val="tx1">
                    <a:lumMod val="95000"/>
                    <a:lumOff val="5000"/>
                  </a:schemeClr>
                </a:solidFill>
              </a:rPr>
              <a:t>facilities.</a:t>
            </a:r>
            <a:endParaRPr lang="en-SG" dirty="0">
              <a:solidFill>
                <a:schemeClr val="tx1">
                  <a:lumMod val="95000"/>
                  <a:lumOff val="5000"/>
                </a:schemeClr>
              </a:solidFill>
            </a:endParaRPr>
          </a:p>
          <a:p>
            <a:endParaRPr lang="en-SG" dirty="0" smtClean="0">
              <a:solidFill>
                <a:schemeClr val="tx1">
                  <a:lumMod val="95000"/>
                  <a:lumOff val="5000"/>
                </a:schemeClr>
              </a:solidFill>
            </a:endParaRPr>
          </a:p>
          <a:p>
            <a:r>
              <a:rPr lang="en-SG" dirty="0" smtClean="0">
                <a:solidFill>
                  <a:schemeClr val="tx1">
                    <a:lumMod val="95000"/>
                    <a:lumOff val="5000"/>
                  </a:schemeClr>
                </a:solidFill>
              </a:rPr>
              <a:t>Must have strong </a:t>
            </a:r>
            <a:r>
              <a:rPr lang="en-SG" dirty="0">
                <a:solidFill>
                  <a:schemeClr val="tx1">
                    <a:lumMod val="95000"/>
                    <a:lumOff val="5000"/>
                  </a:schemeClr>
                </a:solidFill>
              </a:rPr>
              <a:t>industry contractors and equipment dedicated to the North </a:t>
            </a:r>
            <a:r>
              <a:rPr lang="en-SG" dirty="0" smtClean="0">
                <a:solidFill>
                  <a:schemeClr val="tx1">
                    <a:lumMod val="95000"/>
                    <a:lumOff val="5000"/>
                  </a:schemeClr>
                </a:solidFill>
              </a:rPr>
              <a:t>Slope.</a:t>
            </a:r>
            <a:endParaRPr lang="en-SG" dirty="0">
              <a:solidFill>
                <a:schemeClr val="tx1">
                  <a:lumMod val="95000"/>
                  <a:lumOff val="5000"/>
                </a:schemeClr>
              </a:solidFill>
            </a:endParaRPr>
          </a:p>
          <a:p>
            <a:endParaRPr lang="en-SG" dirty="0" smtClean="0">
              <a:solidFill>
                <a:schemeClr val="tx1">
                  <a:lumMod val="95000"/>
                  <a:lumOff val="5000"/>
                </a:schemeClr>
              </a:solidFill>
            </a:endParaRPr>
          </a:p>
          <a:p>
            <a:r>
              <a:rPr lang="en-SG" dirty="0" smtClean="0">
                <a:solidFill>
                  <a:schemeClr val="tx1">
                    <a:lumMod val="95000"/>
                    <a:lumOff val="5000"/>
                  </a:schemeClr>
                </a:solidFill>
              </a:rPr>
              <a:t>Lease </a:t>
            </a:r>
            <a:r>
              <a:rPr lang="en-SG" dirty="0">
                <a:solidFill>
                  <a:schemeClr val="tx1">
                    <a:lumMod val="95000"/>
                    <a:lumOff val="5000"/>
                  </a:schemeClr>
                </a:solidFill>
              </a:rPr>
              <a:t>strategy targeted acreage around Trans-Alaska </a:t>
            </a:r>
            <a:r>
              <a:rPr lang="en-SG" dirty="0" smtClean="0">
                <a:solidFill>
                  <a:schemeClr val="tx1">
                    <a:lumMod val="95000"/>
                    <a:lumOff val="5000"/>
                  </a:schemeClr>
                </a:solidFill>
              </a:rPr>
              <a:t>Pipeline for early liquids production – can we access TAPS at reasonable tariff rates?</a:t>
            </a:r>
            <a:endParaRPr lang="en-SG" dirty="0">
              <a:solidFill>
                <a:schemeClr val="tx1">
                  <a:lumMod val="95000"/>
                  <a:lumOff val="5000"/>
                </a:schemeClr>
              </a:solidFill>
            </a:endParaRPr>
          </a:p>
          <a:p>
            <a:endParaRPr lang="en-SG" dirty="0" smtClean="0">
              <a:solidFill>
                <a:schemeClr val="tx1">
                  <a:lumMod val="95000"/>
                  <a:lumOff val="5000"/>
                </a:schemeClr>
              </a:solidFill>
            </a:endParaRPr>
          </a:p>
          <a:p>
            <a:pPr>
              <a:buNone/>
            </a:pPr>
            <a:endParaRPr lang="en-SG" dirty="0">
              <a:solidFill>
                <a:schemeClr val="tx1">
                  <a:lumMod val="95000"/>
                  <a:lumOff val="5000"/>
                </a:schemeClr>
              </a:solidFill>
            </a:endParaRPr>
          </a:p>
        </p:txBody>
      </p:sp>
      <p:sp>
        <p:nvSpPr>
          <p:cNvPr id="3" name="Slide Number Placeholder 2"/>
          <p:cNvSpPr>
            <a:spLocks noGrp="1"/>
          </p:cNvSpPr>
          <p:nvPr>
            <p:ph type="sldNum" sz="quarter" idx="12"/>
          </p:nvPr>
        </p:nvSpPr>
        <p:spPr/>
        <p:txBody>
          <a:bodyPr/>
          <a:lstStyle/>
          <a:p>
            <a:fld id="{A51866E7-6AD0-4D14-8CFB-A53E7D7D95AD}" type="slidenum">
              <a:rPr lang="en-SG" smtClean="0"/>
              <a:pPr/>
              <a:t>24</a:t>
            </a:fld>
            <a:endParaRPr lang="en-SG" dirty="0"/>
          </a:p>
        </p:txBody>
      </p:sp>
      <p:sp>
        <p:nvSpPr>
          <p:cNvPr id="4" name="Title 3"/>
          <p:cNvSpPr>
            <a:spLocks noGrp="1"/>
          </p:cNvSpPr>
          <p:nvPr>
            <p:ph type="title"/>
          </p:nvPr>
        </p:nvSpPr>
        <p:spPr/>
        <p:txBody>
          <a:bodyPr>
            <a:noAutofit/>
          </a:bodyPr>
          <a:lstStyle/>
          <a:p>
            <a:r>
              <a:rPr lang="en-US" dirty="0" smtClean="0"/>
              <a:t>The Challenges Ahead</a:t>
            </a:r>
            <a:br>
              <a:rPr lang="en-US" dirty="0" smtClean="0"/>
            </a:br>
            <a:r>
              <a:rPr sz="1600" smtClean="0"/>
              <a:t>Ability to Execute </a:t>
            </a:r>
            <a:r>
              <a:rPr lang="en-SG" sz="1600" dirty="0" smtClean="0"/>
              <a:t>–</a:t>
            </a:r>
            <a:r>
              <a:rPr sz="1600" smtClean="0"/>
              <a:t> Operational Considerations</a:t>
            </a:r>
            <a:endParaRPr lang="en-SG" sz="1600" dirty="0"/>
          </a:p>
        </p:txBody>
      </p:sp>
    </p:spTree>
    <p:extLst>
      <p:ext uri="{BB962C8B-B14F-4D97-AF65-F5344CB8AC3E}">
        <p14:creationId xmlns="" xmlns:p14="http://schemas.microsoft.com/office/powerpoint/2010/main" val="3644232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Source: </a:t>
            </a:r>
            <a:r>
              <a:rPr lang="en-SG" dirty="0"/>
              <a:t>Wood </a:t>
            </a:r>
            <a:r>
              <a:rPr lang="en-SG" dirty="0" smtClean="0"/>
              <a:t>Mackenzie</a:t>
            </a:r>
            <a:endParaRPr lang="en-SG" dirty="0"/>
          </a:p>
        </p:txBody>
      </p:sp>
      <p:sp>
        <p:nvSpPr>
          <p:cNvPr id="3" name="Slide Number Placeholder 2"/>
          <p:cNvSpPr>
            <a:spLocks noGrp="1"/>
          </p:cNvSpPr>
          <p:nvPr>
            <p:ph type="sldNum" sz="quarter" idx="12"/>
          </p:nvPr>
        </p:nvSpPr>
        <p:spPr/>
        <p:txBody>
          <a:bodyPr/>
          <a:lstStyle/>
          <a:p>
            <a:fld id="{A51866E7-6AD0-4D14-8CFB-A53E7D7D95AD}" type="slidenum">
              <a:rPr lang="en-SG" smtClean="0"/>
              <a:pPr/>
              <a:t>25</a:t>
            </a:fld>
            <a:endParaRPr lang="en-SG" dirty="0"/>
          </a:p>
        </p:txBody>
      </p:sp>
      <p:sp>
        <p:nvSpPr>
          <p:cNvPr id="4" name="Title 3"/>
          <p:cNvSpPr>
            <a:spLocks noGrp="1"/>
          </p:cNvSpPr>
          <p:nvPr>
            <p:ph type="title"/>
          </p:nvPr>
        </p:nvSpPr>
        <p:spPr/>
        <p:txBody>
          <a:bodyPr>
            <a:noAutofit/>
          </a:bodyPr>
          <a:lstStyle/>
          <a:p>
            <a:r>
              <a:rPr smtClean="0"/>
              <a:t>The Challenges Ahead</a:t>
            </a:r>
            <a:br>
              <a:rPr smtClean="0"/>
            </a:br>
            <a:r>
              <a:rPr sz="1600" smtClean="0"/>
              <a:t>Ability to Execute </a:t>
            </a:r>
            <a:r>
              <a:rPr lang="en-SG" sz="1600" dirty="0" smtClean="0"/>
              <a:t>–</a:t>
            </a:r>
            <a:r>
              <a:rPr sz="1600" smtClean="0"/>
              <a:t> Commercial Considerations</a:t>
            </a:r>
            <a:endParaRPr lang="en-SG" sz="16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932" y="1196752"/>
            <a:ext cx="8588806" cy="4392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51520" y="5589240"/>
            <a:ext cx="8640960" cy="432048"/>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r>
              <a:rPr lang="en-SG" sz="1400" b="1" i="1" dirty="0" smtClean="0">
                <a:solidFill>
                  <a:srgbClr val="FFC000"/>
                </a:solidFill>
              </a:rPr>
              <a:t>Alaska is competing both domestically and internationally for investment capital.</a:t>
            </a:r>
            <a:endParaRPr lang="en-SG" sz="1400" b="1" i="1" dirty="0">
              <a:solidFill>
                <a:srgbClr val="FFC000"/>
              </a:solidFill>
            </a:endParaRPr>
          </a:p>
        </p:txBody>
      </p:sp>
      <p:sp>
        <p:nvSpPr>
          <p:cNvPr id="7" name="Content Placeholder 1"/>
          <p:cNvSpPr txBox="1">
            <a:spLocks/>
          </p:cNvSpPr>
          <p:nvPr/>
        </p:nvSpPr>
        <p:spPr>
          <a:xfrm>
            <a:off x="714348" y="2764929"/>
            <a:ext cx="6929486" cy="1571636"/>
          </a:xfrm>
          <a:prstGeom prst="rect">
            <a:avLst/>
          </a:prstGeom>
          <a:solidFill>
            <a:prstClr val="white"/>
          </a:solidFill>
        </p:spPr>
        <p:txBody>
          <a:bodyPr>
            <a:normAutofit fontScale="70000" lnSpcReduction="20000"/>
          </a:bodyPr>
          <a:lstStyle/>
          <a:p>
            <a:pPr marL="85725" marR="0" lvl="0" indent="-85725" algn="l" defTabSz="914400" rtl="0" eaLnBrk="1" fontAlgn="auto" latinLnBrk="0" hangingPunct="1">
              <a:lnSpc>
                <a:spcPct val="100000"/>
              </a:lnSpc>
              <a:spcBef>
                <a:spcPts val="600"/>
              </a:spcBef>
              <a:spcAft>
                <a:spcPts val="0"/>
              </a:spcAft>
              <a:buClr>
                <a:srgbClr val="000066"/>
              </a:buClr>
              <a:buSzTx/>
              <a:buFont typeface="Arial" pitchFamily="34" charset="0"/>
              <a:buChar char="•"/>
              <a:tabLst/>
              <a:defRPr/>
            </a:pPr>
            <a:r>
              <a:rPr kumimoji="0" lang="en-SG" sz="1700" b="0" i="0" u="none" strike="noStrike" kern="1200" cap="none" spc="0" normalizeH="0" baseline="0" noProof="0" dirty="0" smtClean="0">
                <a:ln>
                  <a:noFill/>
                </a:ln>
                <a:solidFill>
                  <a:schemeClr val="tx1"/>
                </a:solidFill>
                <a:effectLst/>
                <a:uLnTx/>
                <a:uFillTx/>
                <a:latin typeface="+mn-lt"/>
                <a:ea typeface="+mn-ea"/>
                <a:cs typeface="+mn-cs"/>
              </a:rPr>
              <a:t>Advances in technology and improved operating capabilities have made deepwater and unconventional resources viable competing investment opportunities.</a:t>
            </a:r>
          </a:p>
          <a:p>
            <a:pPr marL="85725" marR="0" lvl="0" indent="-85725" algn="l" defTabSz="914400" rtl="0" eaLnBrk="1" fontAlgn="auto" latinLnBrk="0" hangingPunct="1">
              <a:lnSpc>
                <a:spcPct val="100000"/>
              </a:lnSpc>
              <a:spcBef>
                <a:spcPts val="600"/>
              </a:spcBef>
              <a:spcAft>
                <a:spcPts val="0"/>
              </a:spcAft>
              <a:buClr>
                <a:srgbClr val="000066"/>
              </a:buClr>
              <a:buSzTx/>
              <a:buFont typeface="Arial" pitchFamily="34" charset="0"/>
              <a:buChar char="•"/>
              <a:tabLst/>
              <a:defRPr/>
            </a:pPr>
            <a:r>
              <a:rPr kumimoji="0" lang="en-SG" sz="1700" b="0" i="0" u="none" strike="noStrike" kern="1200" cap="none" spc="0" normalizeH="0" baseline="0" noProof="0" dirty="0" smtClean="0">
                <a:ln>
                  <a:noFill/>
                </a:ln>
                <a:solidFill>
                  <a:schemeClr val="tx1"/>
                </a:solidFill>
                <a:effectLst/>
                <a:uLnTx/>
                <a:uFillTx/>
                <a:latin typeface="+mn-lt"/>
                <a:ea typeface="+mn-ea"/>
                <a:cs typeface="+mn-cs"/>
              </a:rPr>
              <a:t>Capital is mobile and will source out the best risk-adjusted economic returns, regardless of geography.</a:t>
            </a:r>
          </a:p>
          <a:p>
            <a:pPr marL="85725" marR="0" lvl="0" indent="-85725" algn="l" defTabSz="914400" rtl="0" eaLnBrk="1" fontAlgn="auto" latinLnBrk="0" hangingPunct="1">
              <a:lnSpc>
                <a:spcPct val="100000"/>
              </a:lnSpc>
              <a:spcBef>
                <a:spcPts val="600"/>
              </a:spcBef>
              <a:spcAft>
                <a:spcPts val="0"/>
              </a:spcAft>
              <a:buClr>
                <a:srgbClr val="000066"/>
              </a:buClr>
              <a:buSzTx/>
              <a:buFont typeface="Arial" pitchFamily="34" charset="0"/>
              <a:buChar char="•"/>
              <a:tabLst/>
              <a:defRPr/>
            </a:pPr>
            <a:r>
              <a:rPr kumimoji="0" lang="en-GB" sz="1700" b="0" i="0" u="none" strike="noStrike" kern="1200" cap="none" spc="0" normalizeH="0" baseline="0" noProof="0" dirty="0" smtClean="0">
                <a:ln>
                  <a:noFill/>
                </a:ln>
                <a:solidFill>
                  <a:schemeClr val="tx1"/>
                </a:solidFill>
                <a:effectLst/>
                <a:uLnTx/>
                <a:uFillTx/>
                <a:latin typeface="+mn-lt"/>
                <a:ea typeface="+mn-ea"/>
                <a:cs typeface="+mn-cs"/>
              </a:rPr>
              <a:t>Globalization has reduced sovereign risk which used to be the major impediment to investment.</a:t>
            </a:r>
          </a:p>
          <a:p>
            <a:pPr marL="85725" marR="0" lvl="0" indent="-85725" algn="l" defTabSz="914400" rtl="0" eaLnBrk="1" fontAlgn="auto" latinLnBrk="0" hangingPunct="1">
              <a:lnSpc>
                <a:spcPct val="100000"/>
              </a:lnSpc>
              <a:spcBef>
                <a:spcPts val="600"/>
              </a:spcBef>
              <a:spcAft>
                <a:spcPts val="0"/>
              </a:spcAft>
              <a:buClr>
                <a:srgbClr val="000066"/>
              </a:buClr>
              <a:buSzTx/>
              <a:buFont typeface="Arial" pitchFamily="34" charset="0"/>
              <a:buChar char="•"/>
              <a:tabLst/>
              <a:defRPr/>
            </a:pPr>
            <a:r>
              <a:rPr kumimoji="0" lang="en-GB" sz="1700" b="0" i="0" u="none" strike="noStrike" kern="1200" cap="none" spc="0" normalizeH="0" baseline="0" noProof="0" dirty="0" smtClean="0">
                <a:ln>
                  <a:noFill/>
                </a:ln>
                <a:solidFill>
                  <a:schemeClr val="tx1"/>
                </a:solidFill>
                <a:effectLst/>
                <a:uLnTx/>
                <a:uFillTx/>
                <a:latin typeface="+mn-lt"/>
                <a:ea typeface="+mn-ea"/>
                <a:cs typeface="+mn-cs"/>
              </a:rPr>
              <a:t>Government policies that either support or restrict investment will be an important determinant of how companies and countries fare in securing investment capital.</a:t>
            </a:r>
          </a:p>
          <a:p>
            <a:pPr marL="85725" marR="0" lvl="0" indent="-85725" algn="l" defTabSz="914400" rtl="0" eaLnBrk="1" fontAlgn="auto" latinLnBrk="0" hangingPunct="1">
              <a:lnSpc>
                <a:spcPct val="100000"/>
              </a:lnSpc>
              <a:spcBef>
                <a:spcPts val="600"/>
              </a:spcBef>
              <a:spcAft>
                <a:spcPts val="0"/>
              </a:spcAft>
              <a:buClr>
                <a:srgbClr val="000066"/>
              </a:buClr>
              <a:buSzTx/>
              <a:buFont typeface="Arial" pitchFamily="34" charset="0"/>
              <a:buChar char="•"/>
              <a:tabLst/>
              <a:defRPr/>
            </a:pPr>
            <a:r>
              <a:rPr kumimoji="0" lang="en-SG" sz="1700" b="1" i="0" u="none" strike="noStrike" kern="1200" cap="none" spc="0" normalizeH="0" baseline="0" noProof="0" dirty="0" smtClean="0">
                <a:ln>
                  <a:noFill/>
                </a:ln>
                <a:solidFill>
                  <a:schemeClr val="tx1"/>
                </a:solidFill>
                <a:effectLst/>
                <a:uLnTx/>
                <a:uFillTx/>
                <a:latin typeface="+mn-lt"/>
                <a:ea typeface="+mn-ea"/>
                <a:cs typeface="+mn-cs"/>
              </a:rPr>
              <a:t>In the United States, the quest for capital investment has taken the appearance of State versus State competition for the oil and gas industry’s attention.</a:t>
            </a:r>
            <a:endParaRPr kumimoji="0" lang="en-SG" sz="1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66"/>
              </a:buClr>
              <a:buSzTx/>
              <a:buFont typeface="Arial" pitchFamily="34" charset="0"/>
              <a:buChar char="•"/>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66"/>
              </a:buClr>
              <a:buSzTx/>
              <a:buFont typeface="Arial" pitchFamily="34" charset="0"/>
              <a:buChar char="•"/>
              <a:tabLst/>
              <a:defRPr/>
            </a:pPr>
            <a:endParaRPr kumimoji="0" lang="en-SG"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66"/>
              </a:buClr>
              <a:buSzTx/>
              <a:buFont typeface="Arial" pitchFamily="34" charset="0"/>
              <a:buChar char="–"/>
              <a:tabLst/>
              <a:defRPr/>
            </a:pPr>
            <a:endParaRPr kumimoji="0" lang="en-SG"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490547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Potential of Unconventional</a:t>
            </a:r>
            <a:endParaRPr lang="en-SG" dirty="0"/>
          </a:p>
        </p:txBody>
      </p:sp>
    </p:spTree>
    <p:extLst>
      <p:ext uri="{BB962C8B-B14F-4D97-AF65-F5344CB8AC3E}">
        <p14:creationId xmlns="" xmlns:p14="http://schemas.microsoft.com/office/powerpoint/2010/main" val="3854706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SG" dirty="0" smtClean="0"/>
              <a:t>Source: U.S. Energy Information Administration</a:t>
            </a:r>
            <a:endParaRPr lang="en-SG" dirty="0"/>
          </a:p>
        </p:txBody>
      </p:sp>
      <p:sp>
        <p:nvSpPr>
          <p:cNvPr id="3" name="Slide Number Placeholder 2"/>
          <p:cNvSpPr>
            <a:spLocks noGrp="1"/>
          </p:cNvSpPr>
          <p:nvPr>
            <p:ph type="sldNum" sz="quarter" idx="12"/>
          </p:nvPr>
        </p:nvSpPr>
        <p:spPr/>
        <p:txBody>
          <a:bodyPr/>
          <a:lstStyle/>
          <a:p>
            <a:fld id="{A51866E7-6AD0-4D14-8CFB-A53E7D7D95AD}" type="slidenum">
              <a:rPr lang="en-SG" smtClean="0"/>
              <a:pPr/>
              <a:t>27</a:t>
            </a:fld>
            <a:endParaRPr lang="en-SG" dirty="0"/>
          </a:p>
        </p:txBody>
      </p:sp>
      <p:sp>
        <p:nvSpPr>
          <p:cNvPr id="4" name="Title 3"/>
          <p:cNvSpPr>
            <a:spLocks noGrp="1"/>
          </p:cNvSpPr>
          <p:nvPr>
            <p:ph type="title"/>
          </p:nvPr>
        </p:nvSpPr>
        <p:spPr/>
        <p:txBody>
          <a:bodyPr>
            <a:normAutofit fontScale="90000"/>
          </a:bodyPr>
          <a:lstStyle/>
          <a:p>
            <a:r>
              <a:rPr lang="en-SG" sz="2900" dirty="0" smtClean="0"/>
              <a:t>The Potential of Unconventional</a:t>
            </a:r>
            <a:r>
              <a:rPr lang="en-SG" dirty="0" smtClean="0"/>
              <a:t/>
            </a:r>
            <a:br>
              <a:rPr lang="en-SG" dirty="0" smtClean="0"/>
            </a:br>
            <a:r>
              <a:rPr lang="en-SG" sz="1800" dirty="0" smtClean="0"/>
              <a:t>Replicating the Success of Shale Gas With Oil?</a:t>
            </a:r>
            <a:endParaRPr lang="en-US" sz="1800" dirty="0"/>
          </a:p>
        </p:txBody>
      </p:sp>
      <p:graphicFrame>
        <p:nvGraphicFramePr>
          <p:cNvPr id="5" name="Chart 4"/>
          <p:cNvGraphicFramePr/>
          <p:nvPr/>
        </p:nvGraphicFramePr>
        <p:xfrm>
          <a:off x="323528" y="1196752"/>
          <a:ext cx="849694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51520" y="5517232"/>
            <a:ext cx="8640960" cy="432048"/>
          </a:xfrm>
          <a:prstGeom prst="roundRect">
            <a:avLst/>
          </a:prstGeom>
          <a:no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b="1" i="1" dirty="0">
              <a:solidFill>
                <a:schemeClr val="tx1"/>
              </a:solidFill>
              <a:effectLst>
                <a:outerShdw blurRad="50800" dist="38100" algn="l" rotWithShape="0">
                  <a:prstClr val="black">
                    <a:alpha val="40000"/>
                  </a:prstClr>
                </a:outerShdw>
              </a:effectLst>
            </a:endParaRPr>
          </a:p>
        </p:txBody>
      </p:sp>
      <p:grpSp>
        <p:nvGrpSpPr>
          <p:cNvPr id="6" name="Group 46"/>
          <p:cNvGrpSpPr>
            <a:grpSpLocks/>
          </p:cNvGrpSpPr>
          <p:nvPr/>
        </p:nvGrpSpPr>
        <p:grpSpPr bwMode="auto">
          <a:xfrm rot="20310814">
            <a:off x="316188" y="2998640"/>
            <a:ext cx="1606058" cy="1120623"/>
            <a:chOff x="2932" y="2173"/>
            <a:chExt cx="1575" cy="1766"/>
          </a:xfrm>
        </p:grpSpPr>
        <p:sp>
          <p:nvSpPr>
            <p:cNvPr id="16" name="Rectangle 29"/>
            <p:cNvSpPr>
              <a:spLocks noChangeArrowheads="1"/>
            </p:cNvSpPr>
            <p:nvPr/>
          </p:nvSpPr>
          <p:spPr bwMode="auto">
            <a:xfrm>
              <a:off x="2972" y="2173"/>
              <a:ext cx="1226" cy="1185"/>
            </a:xfrm>
            <a:prstGeom prst="rect">
              <a:avLst/>
            </a:prstGeom>
            <a:solidFill>
              <a:srgbClr val="C0C0C0">
                <a:alpha val="50195"/>
              </a:srgbClr>
            </a:solidFill>
            <a:ln w="9525" algn="ctr">
              <a:noFill/>
              <a:miter lim="800000"/>
              <a:headEnd/>
              <a:tailEnd/>
            </a:ln>
          </p:spPr>
          <p:txBody>
            <a:bodyPr wrap="none" anchor="ctr"/>
            <a:lstStyle/>
            <a:p>
              <a:pPr algn="l"/>
              <a:endParaRPr lang="en-US" dirty="0"/>
            </a:p>
          </p:txBody>
        </p:sp>
        <p:sp>
          <p:nvSpPr>
            <p:cNvPr id="17" name="Freeform 30" descr="textur-post_it_gelb4"/>
            <p:cNvSpPr>
              <a:spLocks/>
            </p:cNvSpPr>
            <p:nvPr/>
          </p:nvSpPr>
          <p:spPr bwMode="auto">
            <a:xfrm>
              <a:off x="2932" y="2173"/>
              <a:ext cx="1575" cy="1766"/>
            </a:xfrm>
            <a:custGeom>
              <a:avLst/>
              <a:gdLst>
                <a:gd name="T0" fmla="*/ 82950 w 2806"/>
                <a:gd name="T1" fmla="*/ 0 h 2721"/>
                <a:gd name="T2" fmla="*/ 82950 w 2806"/>
                <a:gd name="T3" fmla="*/ 14887 h 2721"/>
                <a:gd name="T4" fmla="*/ 80437 w 2806"/>
                <a:gd name="T5" fmla="*/ 80214 h 2721"/>
                <a:gd name="T6" fmla="*/ 0 w 2806"/>
                <a:gd name="T7" fmla="*/ 80067 h 2721"/>
                <a:gd name="T8" fmla="*/ 2512 w 2806"/>
                <a:gd name="T9" fmla="*/ 14887 h 2721"/>
                <a:gd name="T10" fmla="*/ 2512 w 2806"/>
                <a:gd name="T11" fmla="*/ 0 h 2721"/>
                <a:gd name="T12" fmla="*/ 82950 w 2806"/>
                <a:gd name="T13" fmla="*/ 0 h 2721"/>
                <a:gd name="T14" fmla="*/ 0 60000 65536"/>
                <a:gd name="T15" fmla="*/ 0 60000 65536"/>
                <a:gd name="T16" fmla="*/ 0 60000 65536"/>
                <a:gd name="T17" fmla="*/ 0 60000 65536"/>
                <a:gd name="T18" fmla="*/ 0 60000 65536"/>
                <a:gd name="T19" fmla="*/ 0 60000 65536"/>
                <a:gd name="T20" fmla="*/ 0 60000 65536"/>
                <a:gd name="T21" fmla="*/ 0 w 2806"/>
                <a:gd name="T22" fmla="*/ 0 h 2721"/>
                <a:gd name="T23" fmla="*/ 2806 w 2806"/>
                <a:gd name="T24" fmla="*/ 2721 h 2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6" h="2721">
                  <a:moveTo>
                    <a:pt x="2806" y="0"/>
                  </a:moveTo>
                  <a:lnTo>
                    <a:pt x="2806" y="505"/>
                  </a:lnTo>
                  <a:lnTo>
                    <a:pt x="2721" y="2721"/>
                  </a:lnTo>
                  <a:lnTo>
                    <a:pt x="0" y="2716"/>
                  </a:lnTo>
                  <a:lnTo>
                    <a:pt x="85" y="505"/>
                  </a:lnTo>
                  <a:lnTo>
                    <a:pt x="85" y="0"/>
                  </a:lnTo>
                  <a:lnTo>
                    <a:pt x="2806" y="0"/>
                  </a:lnTo>
                  <a:close/>
                </a:path>
              </a:pathLst>
            </a:custGeom>
            <a:blipFill dpi="0" rotWithShape="1">
              <a:blip r:embed="rId3" cstate="print">
                <a:lum bright="12000"/>
              </a:blip>
              <a:srcRect/>
              <a:stretch>
                <a:fillRect/>
              </a:stretch>
            </a:blipFill>
            <a:ln w="14351">
              <a:noFill/>
              <a:miter lim="800000"/>
              <a:headEnd/>
              <a:tailEnd/>
            </a:ln>
          </p:spPr>
          <p:txBody>
            <a:bodyPr/>
            <a:lstStyle/>
            <a:p>
              <a:pPr algn="l"/>
              <a:endParaRPr lang="en-US" dirty="0"/>
            </a:p>
          </p:txBody>
        </p:sp>
      </p:grpSp>
      <p:sp>
        <p:nvSpPr>
          <p:cNvPr id="18" name="Rectangle 31"/>
          <p:cNvSpPr>
            <a:spLocks noChangeArrowheads="1"/>
          </p:cNvSpPr>
          <p:nvPr/>
        </p:nvSpPr>
        <p:spPr bwMode="auto">
          <a:xfrm rot="20310814">
            <a:off x="353772" y="3021188"/>
            <a:ext cx="1583385" cy="1015663"/>
          </a:xfrm>
          <a:prstGeom prst="rect">
            <a:avLst/>
          </a:prstGeom>
          <a:noFill/>
          <a:ln w="9525" algn="ctr">
            <a:noFill/>
            <a:miter lim="800000"/>
            <a:headEnd/>
            <a:tailEnd/>
          </a:ln>
        </p:spPr>
        <p:txBody>
          <a:bodyPr wrap="square">
            <a:spAutoFit/>
          </a:bodyPr>
          <a:lstStyle/>
          <a:p>
            <a:pPr algn="ctr"/>
            <a:r>
              <a:rPr lang="en-SG" sz="1200" b="1" dirty="0"/>
              <a:t>10 of the 12 largest U.S. 48 natural gas producing fields produce unconventional gas.</a:t>
            </a:r>
          </a:p>
        </p:txBody>
      </p:sp>
      <p:grpSp>
        <p:nvGrpSpPr>
          <p:cNvPr id="8" name="Group 80"/>
          <p:cNvGrpSpPr>
            <a:grpSpLocks/>
          </p:cNvGrpSpPr>
          <p:nvPr/>
        </p:nvGrpSpPr>
        <p:grpSpPr bwMode="auto">
          <a:xfrm rot="18934381" flipH="1">
            <a:off x="828307" y="2714134"/>
            <a:ext cx="298450" cy="442912"/>
            <a:chOff x="4755" y="3183"/>
            <a:chExt cx="365" cy="544"/>
          </a:xfrm>
        </p:grpSpPr>
        <p:pic>
          <p:nvPicPr>
            <p:cNvPr id="20" name="Picture 30" descr="pin_gelb"/>
            <p:cNvPicPr>
              <a:picLocks noChangeAspect="1" noChangeArrowheads="1"/>
            </p:cNvPicPr>
            <p:nvPr/>
          </p:nvPicPr>
          <p:blipFill>
            <a:blip r:embed="rId4" cstate="print">
              <a:lum contrast="-100000"/>
            </a:blip>
            <a:srcRect l="24803" t="9029" r="50000" b="44725"/>
            <a:stretch>
              <a:fillRect/>
            </a:stretch>
          </p:blipFill>
          <p:spPr bwMode="auto">
            <a:xfrm rot="-2229807">
              <a:off x="4833" y="3484"/>
              <a:ext cx="177" cy="243"/>
            </a:xfrm>
            <a:prstGeom prst="rect">
              <a:avLst/>
            </a:prstGeom>
            <a:noFill/>
            <a:ln w="9525">
              <a:noFill/>
              <a:miter lim="800000"/>
              <a:headEnd/>
              <a:tailEnd/>
            </a:ln>
          </p:spPr>
        </p:pic>
        <p:pic>
          <p:nvPicPr>
            <p:cNvPr id="21" name="Picture 32" descr="pin_orange"/>
            <p:cNvPicPr>
              <a:picLocks noChangeAspect="1" noChangeArrowheads="1"/>
            </p:cNvPicPr>
            <p:nvPr/>
          </p:nvPicPr>
          <p:blipFill>
            <a:blip r:embed="rId5" cstate="print"/>
            <a:srcRect l="24803" t="9029" r="50000" b="44725"/>
            <a:stretch>
              <a:fillRect/>
            </a:stretch>
          </p:blipFill>
          <p:spPr bwMode="auto">
            <a:xfrm>
              <a:off x="4755" y="3183"/>
              <a:ext cx="365" cy="501"/>
            </a:xfrm>
            <a:prstGeom prst="rect">
              <a:avLst/>
            </a:prstGeom>
            <a:noFill/>
            <a:ln w="9525">
              <a:noFill/>
              <a:miter lim="800000"/>
              <a:headEnd/>
              <a:tailEnd/>
            </a:ln>
          </p:spPr>
        </p:pic>
      </p:grpSp>
      <p:sp>
        <p:nvSpPr>
          <p:cNvPr id="22" name="Up-Down Arrow 21"/>
          <p:cNvSpPr/>
          <p:nvPr/>
        </p:nvSpPr>
        <p:spPr>
          <a:xfrm>
            <a:off x="8643966" y="2000240"/>
            <a:ext cx="214314" cy="1068720"/>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6444208" y="2497088"/>
            <a:ext cx="1979712" cy="411257"/>
          </a:xfrm>
          <a:prstGeom prst="rect">
            <a:avLst/>
          </a:prstGeom>
          <a:noFill/>
        </p:spPr>
        <p:txBody>
          <a:bodyPr wrap="square" lIns="36000" tIns="36000" rIns="36000" bIns="36000" rtlCol="0">
            <a:spAutoFit/>
          </a:bodyPr>
          <a:lstStyle/>
          <a:p>
            <a:pPr algn="ctr"/>
            <a:r>
              <a:rPr lang="en-SG" sz="1100" b="1" dirty="0" smtClean="0"/>
              <a:t>Shale gas to contribute 45% of </a:t>
            </a:r>
            <a:br>
              <a:rPr lang="en-SG" sz="1100" b="1" dirty="0" smtClean="0"/>
            </a:br>
            <a:r>
              <a:rPr lang="en-SG" sz="1100" b="1" dirty="0" smtClean="0"/>
              <a:t>U.S. supply by 2035</a:t>
            </a:r>
            <a:endParaRPr lang="en-GB" sz="1100" b="1" dirty="0"/>
          </a:p>
        </p:txBody>
      </p:sp>
      <p:sp>
        <p:nvSpPr>
          <p:cNvPr id="19" name="Rectangle 18"/>
          <p:cNvSpPr/>
          <p:nvPr/>
        </p:nvSpPr>
        <p:spPr>
          <a:xfrm>
            <a:off x="251520" y="5589240"/>
            <a:ext cx="8640960" cy="432048"/>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SG" sz="1400" b="1" i="1" dirty="0" smtClean="0">
                <a:solidFill>
                  <a:srgbClr val="FFC000"/>
                </a:solidFill>
              </a:rPr>
              <a:t>Shale gas is driving U.S. supply growth.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3888432" cy="4453955"/>
          </a:xfrm>
        </p:spPr>
        <p:txBody>
          <a:bodyPr>
            <a:noAutofit/>
          </a:bodyPr>
          <a:lstStyle/>
          <a:p>
            <a:pPr marL="180975" indent="-180975"/>
            <a:r>
              <a:rPr sz="1300" smtClean="0"/>
              <a:t>Largest "continuous" oil accumulation ever assessed by USGS with estimated </a:t>
            </a:r>
            <a:r>
              <a:rPr lang="en-US" sz="1300" dirty="0" smtClean="0"/>
              <a:t>mean recoverable oil reserves: 3.7 bn bbls</a:t>
            </a:r>
          </a:p>
          <a:p>
            <a:pPr marL="180975" indent="-180975"/>
            <a:r>
              <a:rPr lang="en-US" sz="1300" dirty="0" smtClean="0"/>
              <a:t>Potential huge upside in a second oil-rich shale reserve (Three Forks) that lies below Bakken Shale</a:t>
            </a:r>
          </a:p>
          <a:p>
            <a:pPr marL="180975" indent="-180975"/>
            <a:r>
              <a:rPr lang="en-US" sz="1300" dirty="0" smtClean="0"/>
              <a:t>North Dakota has since surpassed Louisiana as 4</a:t>
            </a:r>
            <a:r>
              <a:rPr lang="en-US" sz="1300" baseline="30000" dirty="0" smtClean="0"/>
              <a:t>th</a:t>
            </a:r>
            <a:r>
              <a:rPr lang="en-US" sz="1300" dirty="0" smtClean="0"/>
              <a:t> largest oil producing state in U.S.</a:t>
            </a:r>
          </a:p>
          <a:p>
            <a:pPr marL="180975" indent="-180975"/>
            <a:r>
              <a:rPr lang="en-US" sz="1300" dirty="0" smtClean="0"/>
              <a:t>A recent North Dakota University study identified substantial positive impact from oil &amp; gas development</a:t>
            </a:r>
          </a:p>
          <a:p>
            <a:pPr marL="360363" lvl="1" indent="-179388"/>
            <a:r>
              <a:rPr lang="en-US" sz="1200" dirty="0" smtClean="0"/>
              <a:t>Nearly 13,000 new jobs created between 2005-2009</a:t>
            </a:r>
          </a:p>
          <a:p>
            <a:pPr marL="360363" lvl="1" indent="-179388"/>
            <a:r>
              <a:rPr lang="en-US" sz="1200" dirty="0" smtClean="0"/>
              <a:t>Direct economic impact grew from US$1.3bn in 2005 to US$4.9bn in 2009</a:t>
            </a:r>
          </a:p>
          <a:p>
            <a:pPr marL="360363" lvl="1" indent="-179388"/>
            <a:r>
              <a:rPr lang="en-US" sz="1200" dirty="0" smtClean="0"/>
              <a:t>No. of active wells rose from 3,391 in 2005 to 4,190 in 2009.  </a:t>
            </a:r>
          </a:p>
          <a:p>
            <a:pPr marL="360363" lvl="1" indent="-179388"/>
            <a:r>
              <a:rPr lang="en-US" sz="1200" dirty="0" smtClean="0"/>
              <a:t>Each new well has an estimated US$3mn annual impact and creates 47 new jobs</a:t>
            </a:r>
          </a:p>
          <a:p>
            <a:pPr marL="180975" indent="-180975"/>
            <a:r>
              <a:rPr lang="en-US" sz="1300" dirty="0" smtClean="0"/>
              <a:t>Lowest unemployment rate in the nation (3.6%)</a:t>
            </a:r>
          </a:p>
          <a:p>
            <a:pPr marL="180975" indent="-180975"/>
            <a:r>
              <a:rPr lang="en-US" sz="1300" dirty="0" smtClean="0"/>
              <a:t>Forecast budget surplus of US$1bn in June 2011</a:t>
            </a:r>
          </a:p>
          <a:p>
            <a:pPr marL="180975" indent="-180975"/>
            <a:r>
              <a:rPr lang="en-US" sz="1300" dirty="0" smtClean="0"/>
              <a:t>State estimated to collect over US$2bn in oil taxes during the next budget period (Jul 2011-Jun  2013)</a:t>
            </a:r>
          </a:p>
          <a:p>
            <a:pPr marL="360363" lvl="1" indent="-179388"/>
            <a:endParaRPr lang="en-US" sz="1200" dirty="0" smtClean="0"/>
          </a:p>
          <a:p>
            <a:pPr lvl="1"/>
            <a:endParaRPr lang="en-US" sz="1200" dirty="0" smtClean="0"/>
          </a:p>
          <a:p>
            <a:endParaRPr lang="en-US" sz="1200" dirty="0" smtClean="0"/>
          </a:p>
        </p:txBody>
      </p:sp>
      <p:sp>
        <p:nvSpPr>
          <p:cNvPr id="3" name="Footer Placeholder 2"/>
          <p:cNvSpPr>
            <a:spLocks noGrp="1"/>
          </p:cNvSpPr>
          <p:nvPr>
            <p:ph type="ftr" sz="quarter" idx="11"/>
          </p:nvPr>
        </p:nvSpPr>
        <p:spPr>
          <a:xfrm>
            <a:off x="306916" y="6261165"/>
            <a:ext cx="7721468" cy="365125"/>
          </a:xfrm>
        </p:spPr>
        <p:txBody>
          <a:bodyPr/>
          <a:lstStyle/>
          <a:p>
            <a:pPr>
              <a:tabLst>
                <a:tab pos="266700" algn="l"/>
              </a:tabLst>
            </a:pPr>
            <a:r>
              <a:rPr lang="en-US" dirty="0" smtClean="0"/>
              <a:t>Note: Reserves estimates are applicable to the Bakken Formation located in the Williston Basin Province, Montana and North Dakota</a:t>
            </a:r>
            <a:endParaRPr lang="en-SG" dirty="0" smtClean="0"/>
          </a:p>
          <a:p>
            <a:pPr>
              <a:tabLst>
                <a:tab pos="342900" algn="l"/>
              </a:tabLst>
            </a:pPr>
            <a:r>
              <a:rPr lang="en-SG" dirty="0" smtClean="0"/>
              <a:t>Source: </a:t>
            </a:r>
            <a:r>
              <a:rPr lang="en-US" dirty="0" smtClean="0"/>
              <a:t>North Dakota Industrial Commission, Department of Mineral Resources – Oil and Gas Division, North Dakota State Office of Management and Budget, North Dakota 	   	Department of Commerce, North Dakota State University, U.S. Geological Survey </a:t>
            </a:r>
          </a:p>
        </p:txBody>
      </p:sp>
      <p:sp>
        <p:nvSpPr>
          <p:cNvPr id="4" name="Slide Number Placeholder 3"/>
          <p:cNvSpPr>
            <a:spLocks noGrp="1"/>
          </p:cNvSpPr>
          <p:nvPr>
            <p:ph type="sldNum" sz="quarter" idx="12"/>
          </p:nvPr>
        </p:nvSpPr>
        <p:spPr/>
        <p:txBody>
          <a:bodyPr/>
          <a:lstStyle/>
          <a:p>
            <a:fld id="{A51866E7-6AD0-4D14-8CFB-A53E7D7D95AD}" type="slidenum">
              <a:rPr lang="en-SG" smtClean="0"/>
              <a:pPr/>
              <a:t>28</a:t>
            </a:fld>
            <a:endParaRPr lang="en-SG" dirty="0"/>
          </a:p>
        </p:txBody>
      </p:sp>
      <p:sp>
        <p:nvSpPr>
          <p:cNvPr id="5" name="Title 4"/>
          <p:cNvSpPr>
            <a:spLocks noGrp="1"/>
          </p:cNvSpPr>
          <p:nvPr>
            <p:ph type="title"/>
          </p:nvPr>
        </p:nvSpPr>
        <p:spPr/>
        <p:txBody>
          <a:bodyPr>
            <a:normAutofit fontScale="90000"/>
          </a:bodyPr>
          <a:lstStyle/>
          <a:p>
            <a:r>
              <a:rPr lang="en-SG" sz="2900" dirty="0"/>
              <a:t>CASE STUDY: </a:t>
            </a:r>
            <a:r>
              <a:rPr lang="en-SG" sz="2900" dirty="0" smtClean="0"/>
              <a:t>Bakken Shale </a:t>
            </a:r>
            <a:r>
              <a:rPr lang="en-SG" dirty="0"/>
              <a:t/>
            </a:r>
            <a:br>
              <a:rPr lang="en-SG" dirty="0"/>
            </a:br>
            <a:r>
              <a:rPr lang="en-SG" sz="1800" dirty="0" smtClean="0"/>
              <a:t> Huge Positive Impact on North Dakota Economy</a:t>
            </a:r>
            <a:endParaRPr lang="en-SG" sz="1800" dirty="0"/>
          </a:p>
        </p:txBody>
      </p:sp>
      <p:graphicFrame>
        <p:nvGraphicFramePr>
          <p:cNvPr id="8" name="Chart 7"/>
          <p:cNvGraphicFramePr/>
          <p:nvPr>
            <p:extLst>
              <p:ext uri="{D42A27DB-BD31-4B8C-83A1-F6EECF244321}">
                <p14:modId xmlns:p14="http://schemas.microsoft.com/office/powerpoint/2010/main" xmlns="" val="1913954677"/>
              </p:ext>
            </p:extLst>
          </p:nvPr>
        </p:nvGraphicFramePr>
        <p:xfrm>
          <a:off x="4283968" y="4005064"/>
          <a:ext cx="4608512" cy="2088232"/>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l="3747" t="5714" r="4057" b="3539"/>
          <a:stretch>
            <a:fillRect/>
          </a:stretch>
        </p:blipFill>
        <p:spPr bwMode="auto">
          <a:xfrm>
            <a:off x="4315772" y="1501965"/>
            <a:ext cx="4544904" cy="2431091"/>
          </a:xfrm>
          <a:prstGeom prst="rect">
            <a:avLst/>
          </a:prstGeom>
          <a:noFill/>
          <a:ln w="9525">
            <a:noFill/>
            <a:miter lim="800000"/>
            <a:headEnd/>
            <a:tailEnd/>
          </a:ln>
          <a:effectLst/>
        </p:spPr>
      </p:pic>
      <p:sp>
        <p:nvSpPr>
          <p:cNvPr id="10" name="Freeform 9"/>
          <p:cNvSpPr/>
          <p:nvPr/>
        </p:nvSpPr>
        <p:spPr>
          <a:xfrm>
            <a:off x="4804215" y="1608997"/>
            <a:ext cx="2895600" cy="1056702"/>
          </a:xfrm>
          <a:custGeom>
            <a:avLst/>
            <a:gdLst>
              <a:gd name="connsiteX0" fmla="*/ 2895600 w 2895600"/>
              <a:gd name="connsiteY0" fmla="*/ 38100 h 1056702"/>
              <a:gd name="connsiteX1" fmla="*/ 2895600 w 2895600"/>
              <a:gd name="connsiteY1" fmla="*/ 38100 h 1056702"/>
              <a:gd name="connsiteX2" fmla="*/ 2890157 w 2895600"/>
              <a:gd name="connsiteY2" fmla="*/ 87086 h 1056702"/>
              <a:gd name="connsiteX3" fmla="*/ 2862943 w 2895600"/>
              <a:gd name="connsiteY3" fmla="*/ 108857 h 1056702"/>
              <a:gd name="connsiteX4" fmla="*/ 2846614 w 2895600"/>
              <a:gd name="connsiteY4" fmla="*/ 119743 h 1056702"/>
              <a:gd name="connsiteX5" fmla="*/ 2830286 w 2895600"/>
              <a:gd name="connsiteY5" fmla="*/ 125186 h 1056702"/>
              <a:gd name="connsiteX6" fmla="*/ 2781300 w 2895600"/>
              <a:gd name="connsiteY6" fmla="*/ 146957 h 1056702"/>
              <a:gd name="connsiteX7" fmla="*/ 2764971 w 2895600"/>
              <a:gd name="connsiteY7" fmla="*/ 152400 h 1056702"/>
              <a:gd name="connsiteX8" fmla="*/ 2754086 w 2895600"/>
              <a:gd name="connsiteY8" fmla="*/ 185057 h 1056702"/>
              <a:gd name="connsiteX9" fmla="*/ 2759528 w 2895600"/>
              <a:gd name="connsiteY9" fmla="*/ 201386 h 1056702"/>
              <a:gd name="connsiteX10" fmla="*/ 2786743 w 2895600"/>
              <a:gd name="connsiteY10" fmla="*/ 228600 h 1056702"/>
              <a:gd name="connsiteX11" fmla="*/ 2819400 w 2895600"/>
              <a:gd name="connsiteY11" fmla="*/ 255814 h 1056702"/>
              <a:gd name="connsiteX12" fmla="*/ 2830286 w 2895600"/>
              <a:gd name="connsiteY12" fmla="*/ 272143 h 1056702"/>
              <a:gd name="connsiteX13" fmla="*/ 2846614 w 2895600"/>
              <a:gd name="connsiteY13" fmla="*/ 283029 h 1056702"/>
              <a:gd name="connsiteX14" fmla="*/ 2830286 w 2895600"/>
              <a:gd name="connsiteY14" fmla="*/ 321129 h 1056702"/>
              <a:gd name="connsiteX15" fmla="*/ 2813957 w 2895600"/>
              <a:gd name="connsiteY15" fmla="*/ 337457 h 1056702"/>
              <a:gd name="connsiteX16" fmla="*/ 2797628 w 2895600"/>
              <a:gd name="connsiteY16" fmla="*/ 348343 h 1056702"/>
              <a:gd name="connsiteX17" fmla="*/ 2743200 w 2895600"/>
              <a:gd name="connsiteY17" fmla="*/ 359229 h 1056702"/>
              <a:gd name="connsiteX18" fmla="*/ 2645228 w 2895600"/>
              <a:gd name="connsiteY18" fmla="*/ 370114 h 1056702"/>
              <a:gd name="connsiteX19" fmla="*/ 2607128 w 2895600"/>
              <a:gd name="connsiteY19" fmla="*/ 375557 h 1056702"/>
              <a:gd name="connsiteX20" fmla="*/ 2558143 w 2895600"/>
              <a:gd name="connsiteY20" fmla="*/ 402771 h 1056702"/>
              <a:gd name="connsiteX21" fmla="*/ 2547257 w 2895600"/>
              <a:gd name="connsiteY21" fmla="*/ 435429 h 1056702"/>
              <a:gd name="connsiteX22" fmla="*/ 2552700 w 2895600"/>
              <a:gd name="connsiteY22" fmla="*/ 468086 h 1056702"/>
              <a:gd name="connsiteX23" fmla="*/ 2579914 w 2895600"/>
              <a:gd name="connsiteY23" fmla="*/ 500743 h 1056702"/>
              <a:gd name="connsiteX24" fmla="*/ 2585357 w 2895600"/>
              <a:gd name="connsiteY24" fmla="*/ 517071 h 1056702"/>
              <a:gd name="connsiteX25" fmla="*/ 2569028 w 2895600"/>
              <a:gd name="connsiteY25" fmla="*/ 576943 h 1056702"/>
              <a:gd name="connsiteX26" fmla="*/ 2558143 w 2895600"/>
              <a:gd name="connsiteY26" fmla="*/ 593271 h 1056702"/>
              <a:gd name="connsiteX27" fmla="*/ 2552700 w 2895600"/>
              <a:gd name="connsiteY27" fmla="*/ 609600 h 1056702"/>
              <a:gd name="connsiteX28" fmla="*/ 2547257 w 2895600"/>
              <a:gd name="connsiteY28" fmla="*/ 696686 h 1056702"/>
              <a:gd name="connsiteX29" fmla="*/ 2503714 w 2895600"/>
              <a:gd name="connsiteY29" fmla="*/ 734786 h 1056702"/>
              <a:gd name="connsiteX30" fmla="*/ 2471057 w 2895600"/>
              <a:gd name="connsiteY30" fmla="*/ 756557 h 1056702"/>
              <a:gd name="connsiteX31" fmla="*/ 2449286 w 2895600"/>
              <a:gd name="connsiteY31" fmla="*/ 762000 h 1056702"/>
              <a:gd name="connsiteX32" fmla="*/ 2400300 w 2895600"/>
              <a:gd name="connsiteY32" fmla="*/ 783771 h 1056702"/>
              <a:gd name="connsiteX33" fmla="*/ 2383971 w 2895600"/>
              <a:gd name="connsiteY33" fmla="*/ 789214 h 1056702"/>
              <a:gd name="connsiteX34" fmla="*/ 2367643 w 2895600"/>
              <a:gd name="connsiteY34" fmla="*/ 794657 h 1056702"/>
              <a:gd name="connsiteX35" fmla="*/ 2345871 w 2895600"/>
              <a:gd name="connsiteY35" fmla="*/ 827314 h 1056702"/>
              <a:gd name="connsiteX36" fmla="*/ 2334986 w 2895600"/>
              <a:gd name="connsiteY36" fmla="*/ 859971 h 1056702"/>
              <a:gd name="connsiteX37" fmla="*/ 2329543 w 2895600"/>
              <a:gd name="connsiteY37" fmla="*/ 881743 h 1056702"/>
              <a:gd name="connsiteX38" fmla="*/ 2318657 w 2895600"/>
              <a:gd name="connsiteY38" fmla="*/ 914400 h 1056702"/>
              <a:gd name="connsiteX39" fmla="*/ 2302328 w 2895600"/>
              <a:gd name="connsiteY39" fmla="*/ 947057 h 1056702"/>
              <a:gd name="connsiteX40" fmla="*/ 2286000 w 2895600"/>
              <a:gd name="connsiteY40" fmla="*/ 952500 h 1056702"/>
              <a:gd name="connsiteX41" fmla="*/ 2182586 w 2895600"/>
              <a:gd name="connsiteY41" fmla="*/ 957943 h 1056702"/>
              <a:gd name="connsiteX42" fmla="*/ 2128157 w 2895600"/>
              <a:gd name="connsiteY42" fmla="*/ 963386 h 1056702"/>
              <a:gd name="connsiteX43" fmla="*/ 2117271 w 2895600"/>
              <a:gd name="connsiteY43" fmla="*/ 979714 h 1056702"/>
              <a:gd name="connsiteX44" fmla="*/ 2084614 w 2895600"/>
              <a:gd name="connsiteY44" fmla="*/ 1001486 h 1056702"/>
              <a:gd name="connsiteX45" fmla="*/ 2068286 w 2895600"/>
              <a:gd name="connsiteY45" fmla="*/ 1006929 h 1056702"/>
              <a:gd name="connsiteX46" fmla="*/ 2002971 w 2895600"/>
              <a:gd name="connsiteY46" fmla="*/ 1017814 h 1056702"/>
              <a:gd name="connsiteX47" fmla="*/ 1888671 w 2895600"/>
              <a:gd name="connsiteY47" fmla="*/ 1012371 h 1056702"/>
              <a:gd name="connsiteX48" fmla="*/ 1856014 w 2895600"/>
              <a:gd name="connsiteY48" fmla="*/ 1001486 h 1056702"/>
              <a:gd name="connsiteX49" fmla="*/ 1839686 w 2895600"/>
              <a:gd name="connsiteY49" fmla="*/ 996043 h 1056702"/>
              <a:gd name="connsiteX50" fmla="*/ 1801586 w 2895600"/>
              <a:gd name="connsiteY50" fmla="*/ 1001486 h 1056702"/>
              <a:gd name="connsiteX51" fmla="*/ 1785257 w 2895600"/>
              <a:gd name="connsiteY51" fmla="*/ 1006929 h 1056702"/>
              <a:gd name="connsiteX52" fmla="*/ 1774371 w 2895600"/>
              <a:gd name="connsiteY52" fmla="*/ 1023257 h 1056702"/>
              <a:gd name="connsiteX53" fmla="*/ 1741714 w 2895600"/>
              <a:gd name="connsiteY53" fmla="*/ 1045029 h 1056702"/>
              <a:gd name="connsiteX54" fmla="*/ 1725386 w 2895600"/>
              <a:gd name="connsiteY54" fmla="*/ 1050471 h 1056702"/>
              <a:gd name="connsiteX55" fmla="*/ 1665514 w 2895600"/>
              <a:gd name="connsiteY55" fmla="*/ 1055914 h 1056702"/>
              <a:gd name="connsiteX56" fmla="*/ 1611086 w 2895600"/>
              <a:gd name="connsiteY56" fmla="*/ 1050471 h 1056702"/>
              <a:gd name="connsiteX57" fmla="*/ 1605643 w 2895600"/>
              <a:gd name="connsiteY57" fmla="*/ 1034143 h 1056702"/>
              <a:gd name="connsiteX58" fmla="*/ 1600200 w 2895600"/>
              <a:gd name="connsiteY58" fmla="*/ 990600 h 1056702"/>
              <a:gd name="connsiteX59" fmla="*/ 1583871 w 2895600"/>
              <a:gd name="connsiteY59" fmla="*/ 1001486 h 1056702"/>
              <a:gd name="connsiteX60" fmla="*/ 1545771 w 2895600"/>
              <a:gd name="connsiteY60" fmla="*/ 1006929 h 1056702"/>
              <a:gd name="connsiteX61" fmla="*/ 1426028 w 2895600"/>
              <a:gd name="connsiteY61" fmla="*/ 1012371 h 1056702"/>
              <a:gd name="connsiteX62" fmla="*/ 1344386 w 2895600"/>
              <a:gd name="connsiteY62" fmla="*/ 1017814 h 1056702"/>
              <a:gd name="connsiteX63" fmla="*/ 1143000 w 2895600"/>
              <a:gd name="connsiteY63" fmla="*/ 990600 h 1056702"/>
              <a:gd name="connsiteX64" fmla="*/ 985157 w 2895600"/>
              <a:gd name="connsiteY64" fmla="*/ 919843 h 1056702"/>
              <a:gd name="connsiteX65" fmla="*/ 576943 w 2895600"/>
              <a:gd name="connsiteY65" fmla="*/ 800100 h 1056702"/>
              <a:gd name="connsiteX66" fmla="*/ 223157 w 2895600"/>
              <a:gd name="connsiteY66" fmla="*/ 762000 h 1056702"/>
              <a:gd name="connsiteX67" fmla="*/ 97971 w 2895600"/>
              <a:gd name="connsiteY67" fmla="*/ 778329 h 1056702"/>
              <a:gd name="connsiteX68" fmla="*/ 81643 w 2895600"/>
              <a:gd name="connsiteY68" fmla="*/ 625929 h 1056702"/>
              <a:gd name="connsiteX69" fmla="*/ 48986 w 2895600"/>
              <a:gd name="connsiteY69" fmla="*/ 337457 h 1056702"/>
              <a:gd name="connsiteX70" fmla="*/ 0 w 2895600"/>
              <a:gd name="connsiteY70" fmla="*/ 0 h 1056702"/>
              <a:gd name="connsiteX71" fmla="*/ 1028700 w 2895600"/>
              <a:gd name="connsiteY71" fmla="*/ 48986 h 1056702"/>
              <a:gd name="connsiteX72" fmla="*/ 1545771 w 2895600"/>
              <a:gd name="connsiteY72" fmla="*/ 48986 h 1056702"/>
              <a:gd name="connsiteX73" fmla="*/ 2895600 w 2895600"/>
              <a:gd name="connsiteY73" fmla="*/ 38100 h 105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895600" h="1056702">
                <a:moveTo>
                  <a:pt x="2895600" y="38100"/>
                </a:moveTo>
                <a:lnTo>
                  <a:pt x="2895600" y="38100"/>
                </a:lnTo>
                <a:cubicBezTo>
                  <a:pt x="2893786" y="54429"/>
                  <a:pt x="2894142" y="71147"/>
                  <a:pt x="2890157" y="87086"/>
                </a:cubicBezTo>
                <a:cubicBezTo>
                  <a:pt x="2884914" y="108056"/>
                  <a:pt x="2877736" y="101460"/>
                  <a:pt x="2862943" y="108857"/>
                </a:cubicBezTo>
                <a:cubicBezTo>
                  <a:pt x="2857092" y="111783"/>
                  <a:pt x="2852465" y="116817"/>
                  <a:pt x="2846614" y="119743"/>
                </a:cubicBezTo>
                <a:cubicBezTo>
                  <a:pt x="2841483" y="122309"/>
                  <a:pt x="2835417" y="122620"/>
                  <a:pt x="2830286" y="125186"/>
                </a:cubicBezTo>
                <a:cubicBezTo>
                  <a:pt x="2778537" y="151060"/>
                  <a:pt x="2865546" y="118874"/>
                  <a:pt x="2781300" y="146957"/>
                </a:cubicBezTo>
                <a:lnTo>
                  <a:pt x="2764971" y="152400"/>
                </a:lnTo>
                <a:lnTo>
                  <a:pt x="2754086" y="185057"/>
                </a:lnTo>
                <a:cubicBezTo>
                  <a:pt x="2752272" y="190500"/>
                  <a:pt x="2756962" y="196254"/>
                  <a:pt x="2759528" y="201386"/>
                </a:cubicBezTo>
                <a:cubicBezTo>
                  <a:pt x="2770931" y="224193"/>
                  <a:pt x="2768083" y="213050"/>
                  <a:pt x="2786743" y="228600"/>
                </a:cubicBezTo>
                <a:cubicBezTo>
                  <a:pt x="2828643" y="263518"/>
                  <a:pt x="2778865" y="228793"/>
                  <a:pt x="2819400" y="255814"/>
                </a:cubicBezTo>
                <a:cubicBezTo>
                  <a:pt x="2823029" y="261257"/>
                  <a:pt x="2825660" y="267517"/>
                  <a:pt x="2830286" y="272143"/>
                </a:cubicBezTo>
                <a:cubicBezTo>
                  <a:pt x="2834911" y="276769"/>
                  <a:pt x="2844546" y="276823"/>
                  <a:pt x="2846614" y="283029"/>
                </a:cubicBezTo>
                <a:cubicBezTo>
                  <a:pt x="2850071" y="293402"/>
                  <a:pt x="2836149" y="314093"/>
                  <a:pt x="2830286" y="321129"/>
                </a:cubicBezTo>
                <a:cubicBezTo>
                  <a:pt x="2825358" y="327042"/>
                  <a:pt x="2819870" y="332529"/>
                  <a:pt x="2813957" y="337457"/>
                </a:cubicBezTo>
                <a:cubicBezTo>
                  <a:pt x="2808931" y="341645"/>
                  <a:pt x="2803479" y="345417"/>
                  <a:pt x="2797628" y="348343"/>
                </a:cubicBezTo>
                <a:cubicBezTo>
                  <a:pt x="2782806" y="355754"/>
                  <a:pt x="2756397" y="357645"/>
                  <a:pt x="2743200" y="359229"/>
                </a:cubicBezTo>
                <a:cubicBezTo>
                  <a:pt x="2710576" y="363144"/>
                  <a:pt x="2677756" y="365467"/>
                  <a:pt x="2645228" y="370114"/>
                </a:cubicBezTo>
                <a:lnTo>
                  <a:pt x="2607128" y="375557"/>
                </a:lnTo>
                <a:cubicBezTo>
                  <a:pt x="2567169" y="388877"/>
                  <a:pt x="2582585" y="378329"/>
                  <a:pt x="2558143" y="402771"/>
                </a:cubicBezTo>
                <a:lnTo>
                  <a:pt x="2547257" y="435429"/>
                </a:lnTo>
                <a:cubicBezTo>
                  <a:pt x="2543767" y="445899"/>
                  <a:pt x="2549210" y="457617"/>
                  <a:pt x="2552700" y="468086"/>
                </a:cubicBezTo>
                <a:cubicBezTo>
                  <a:pt x="2556488" y="479450"/>
                  <a:pt x="2572337" y="493166"/>
                  <a:pt x="2579914" y="500743"/>
                </a:cubicBezTo>
                <a:cubicBezTo>
                  <a:pt x="2581728" y="506186"/>
                  <a:pt x="2585357" y="511334"/>
                  <a:pt x="2585357" y="517071"/>
                </a:cubicBezTo>
                <a:cubicBezTo>
                  <a:pt x="2585357" y="532458"/>
                  <a:pt x="2573297" y="564135"/>
                  <a:pt x="2569028" y="576943"/>
                </a:cubicBezTo>
                <a:cubicBezTo>
                  <a:pt x="2566959" y="583149"/>
                  <a:pt x="2561068" y="587420"/>
                  <a:pt x="2558143" y="593271"/>
                </a:cubicBezTo>
                <a:cubicBezTo>
                  <a:pt x="2555577" y="598403"/>
                  <a:pt x="2554514" y="604157"/>
                  <a:pt x="2552700" y="609600"/>
                </a:cubicBezTo>
                <a:cubicBezTo>
                  <a:pt x="2550886" y="638629"/>
                  <a:pt x="2551793" y="667957"/>
                  <a:pt x="2547257" y="696686"/>
                </a:cubicBezTo>
                <a:cubicBezTo>
                  <a:pt x="2544589" y="713582"/>
                  <a:pt x="2510862" y="730021"/>
                  <a:pt x="2503714" y="734786"/>
                </a:cubicBezTo>
                <a:lnTo>
                  <a:pt x="2471057" y="756557"/>
                </a:lnTo>
                <a:cubicBezTo>
                  <a:pt x="2464833" y="760706"/>
                  <a:pt x="2456543" y="760186"/>
                  <a:pt x="2449286" y="762000"/>
                </a:cubicBezTo>
                <a:cubicBezTo>
                  <a:pt x="2423409" y="779251"/>
                  <a:pt x="2439164" y="770817"/>
                  <a:pt x="2400300" y="783771"/>
                </a:cubicBezTo>
                <a:lnTo>
                  <a:pt x="2383971" y="789214"/>
                </a:lnTo>
                <a:lnTo>
                  <a:pt x="2367643" y="794657"/>
                </a:lnTo>
                <a:cubicBezTo>
                  <a:pt x="2360386" y="805543"/>
                  <a:pt x="2350008" y="814902"/>
                  <a:pt x="2345871" y="827314"/>
                </a:cubicBezTo>
                <a:cubicBezTo>
                  <a:pt x="2342243" y="838200"/>
                  <a:pt x="2337769" y="848839"/>
                  <a:pt x="2334986" y="859971"/>
                </a:cubicBezTo>
                <a:cubicBezTo>
                  <a:pt x="2333172" y="867228"/>
                  <a:pt x="2331693" y="874578"/>
                  <a:pt x="2329543" y="881743"/>
                </a:cubicBezTo>
                <a:cubicBezTo>
                  <a:pt x="2326246" y="892734"/>
                  <a:pt x="2322286" y="903514"/>
                  <a:pt x="2318657" y="914400"/>
                </a:cubicBezTo>
                <a:cubicBezTo>
                  <a:pt x="2315071" y="925158"/>
                  <a:pt x="2311921" y="939383"/>
                  <a:pt x="2302328" y="947057"/>
                </a:cubicBezTo>
                <a:cubicBezTo>
                  <a:pt x="2297848" y="950641"/>
                  <a:pt x="2291714" y="951981"/>
                  <a:pt x="2286000" y="952500"/>
                </a:cubicBezTo>
                <a:cubicBezTo>
                  <a:pt x="2251623" y="955625"/>
                  <a:pt x="2217023" y="955568"/>
                  <a:pt x="2182586" y="957943"/>
                </a:cubicBezTo>
                <a:cubicBezTo>
                  <a:pt x="2164396" y="959198"/>
                  <a:pt x="2146300" y="961572"/>
                  <a:pt x="2128157" y="963386"/>
                </a:cubicBezTo>
                <a:cubicBezTo>
                  <a:pt x="2124528" y="968829"/>
                  <a:pt x="2122194" y="975406"/>
                  <a:pt x="2117271" y="979714"/>
                </a:cubicBezTo>
                <a:cubicBezTo>
                  <a:pt x="2107425" y="988329"/>
                  <a:pt x="2095500" y="994229"/>
                  <a:pt x="2084614" y="1001486"/>
                </a:cubicBezTo>
                <a:cubicBezTo>
                  <a:pt x="2079840" y="1004668"/>
                  <a:pt x="2073802" y="1005353"/>
                  <a:pt x="2068286" y="1006929"/>
                </a:cubicBezTo>
                <a:cubicBezTo>
                  <a:pt x="2040322" y="1014918"/>
                  <a:pt x="2038296" y="1013398"/>
                  <a:pt x="2002971" y="1017814"/>
                </a:cubicBezTo>
                <a:cubicBezTo>
                  <a:pt x="1964871" y="1016000"/>
                  <a:pt x="1926581" y="1016583"/>
                  <a:pt x="1888671" y="1012371"/>
                </a:cubicBezTo>
                <a:cubicBezTo>
                  <a:pt x="1877267" y="1011104"/>
                  <a:pt x="1866900" y="1005114"/>
                  <a:pt x="1856014" y="1001486"/>
                </a:cubicBezTo>
                <a:lnTo>
                  <a:pt x="1839686" y="996043"/>
                </a:lnTo>
                <a:cubicBezTo>
                  <a:pt x="1826986" y="997857"/>
                  <a:pt x="1814166" y="998970"/>
                  <a:pt x="1801586" y="1001486"/>
                </a:cubicBezTo>
                <a:cubicBezTo>
                  <a:pt x="1795960" y="1002611"/>
                  <a:pt x="1789737" y="1003345"/>
                  <a:pt x="1785257" y="1006929"/>
                </a:cubicBezTo>
                <a:cubicBezTo>
                  <a:pt x="1780149" y="1011015"/>
                  <a:pt x="1779294" y="1018949"/>
                  <a:pt x="1774371" y="1023257"/>
                </a:cubicBezTo>
                <a:cubicBezTo>
                  <a:pt x="1764525" y="1031872"/>
                  <a:pt x="1752600" y="1037772"/>
                  <a:pt x="1741714" y="1045029"/>
                </a:cubicBezTo>
                <a:cubicBezTo>
                  <a:pt x="1736941" y="1048211"/>
                  <a:pt x="1731065" y="1049660"/>
                  <a:pt x="1725386" y="1050471"/>
                </a:cubicBezTo>
                <a:cubicBezTo>
                  <a:pt x="1705548" y="1053305"/>
                  <a:pt x="1685471" y="1054100"/>
                  <a:pt x="1665514" y="1055914"/>
                </a:cubicBezTo>
                <a:cubicBezTo>
                  <a:pt x="1647371" y="1054100"/>
                  <a:pt x="1628221" y="1056702"/>
                  <a:pt x="1611086" y="1050471"/>
                </a:cubicBezTo>
                <a:cubicBezTo>
                  <a:pt x="1605694" y="1048510"/>
                  <a:pt x="1606669" y="1039788"/>
                  <a:pt x="1605643" y="1034143"/>
                </a:cubicBezTo>
                <a:cubicBezTo>
                  <a:pt x="1603026" y="1019752"/>
                  <a:pt x="1602014" y="1005114"/>
                  <a:pt x="1600200" y="990600"/>
                </a:cubicBezTo>
                <a:cubicBezTo>
                  <a:pt x="1594757" y="994229"/>
                  <a:pt x="1590137" y="999606"/>
                  <a:pt x="1583871" y="1001486"/>
                </a:cubicBezTo>
                <a:cubicBezTo>
                  <a:pt x="1571583" y="1005172"/>
                  <a:pt x="1558570" y="1006046"/>
                  <a:pt x="1545771" y="1006929"/>
                </a:cubicBezTo>
                <a:cubicBezTo>
                  <a:pt x="1505910" y="1009678"/>
                  <a:pt x="1465942" y="1010557"/>
                  <a:pt x="1426028" y="1012371"/>
                </a:cubicBezTo>
                <a:cubicBezTo>
                  <a:pt x="1369884" y="1019389"/>
                  <a:pt x="1397113" y="1017814"/>
                  <a:pt x="1344386" y="1017814"/>
                </a:cubicBezTo>
                <a:lnTo>
                  <a:pt x="1143000" y="990600"/>
                </a:lnTo>
                <a:lnTo>
                  <a:pt x="985157" y="919843"/>
                </a:lnTo>
                <a:lnTo>
                  <a:pt x="576943" y="800100"/>
                </a:lnTo>
                <a:lnTo>
                  <a:pt x="223157" y="762000"/>
                </a:lnTo>
                <a:lnTo>
                  <a:pt x="97971" y="778329"/>
                </a:lnTo>
                <a:lnTo>
                  <a:pt x="81643" y="625929"/>
                </a:lnTo>
                <a:lnTo>
                  <a:pt x="48986" y="337457"/>
                </a:lnTo>
                <a:lnTo>
                  <a:pt x="0" y="0"/>
                </a:lnTo>
                <a:lnTo>
                  <a:pt x="1028700" y="48986"/>
                </a:lnTo>
                <a:lnTo>
                  <a:pt x="1545771" y="48986"/>
                </a:lnTo>
                <a:lnTo>
                  <a:pt x="2895600" y="38100"/>
                </a:lnTo>
                <a:close/>
              </a:path>
            </a:pathLst>
          </a:custGeom>
          <a:solidFill>
            <a:srgbClr val="77933C">
              <a:alpha val="69804"/>
            </a:srgb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324432" y="1213933"/>
            <a:ext cx="4536504" cy="276999"/>
          </a:xfrm>
          <a:prstGeom prst="rect">
            <a:avLst/>
          </a:prstGeom>
          <a:noFill/>
        </p:spPr>
        <p:txBody>
          <a:bodyPr wrap="square" rtlCol="0">
            <a:spAutoFit/>
          </a:bodyPr>
          <a:lstStyle/>
          <a:p>
            <a:pPr algn="ctr"/>
            <a:r>
              <a:rPr lang="en-US" sz="1200" b="1" u="sng" dirty="0" smtClean="0"/>
              <a:t>Location Map of Bakken Shale</a:t>
            </a:r>
            <a:endParaRPr lang="en-US" sz="1200" b="1" u="sng" dirty="0"/>
          </a:p>
        </p:txBody>
      </p:sp>
      <p:sp>
        <p:nvSpPr>
          <p:cNvPr id="12" name="TextBox 11"/>
          <p:cNvSpPr txBox="1"/>
          <p:nvPr/>
        </p:nvSpPr>
        <p:spPr>
          <a:xfrm>
            <a:off x="5508104" y="4437112"/>
            <a:ext cx="1656184" cy="461665"/>
          </a:xfrm>
          <a:prstGeom prst="rect">
            <a:avLst/>
          </a:prstGeom>
          <a:solidFill>
            <a:schemeClr val="bg1">
              <a:lumMod val="85000"/>
            </a:schemeClr>
          </a:solidFill>
        </p:spPr>
        <p:txBody>
          <a:bodyPr wrap="square" rtlCol="0">
            <a:spAutoFit/>
          </a:bodyPr>
          <a:lstStyle/>
          <a:p>
            <a:pPr algn="ctr"/>
            <a:r>
              <a:rPr lang="en-US" sz="1200" b="1" dirty="0" smtClean="0"/>
              <a:t>First horizontal well drilled in Bakken Shale</a:t>
            </a:r>
            <a:endParaRPr lang="en-US" sz="1200" b="1" dirty="0"/>
          </a:p>
        </p:txBody>
      </p:sp>
      <p:cxnSp>
        <p:nvCxnSpPr>
          <p:cNvPr id="14" name="Straight Arrow Connector 13"/>
          <p:cNvCxnSpPr/>
          <p:nvPr/>
        </p:nvCxnSpPr>
        <p:spPr>
          <a:xfrm>
            <a:off x="7142018" y="4890655"/>
            <a:ext cx="713509" cy="387927"/>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08273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7"/>
            <a:ext cx="3888432" cy="1368152"/>
          </a:xfrm>
        </p:spPr>
        <p:txBody>
          <a:bodyPr>
            <a:noAutofit/>
          </a:bodyPr>
          <a:lstStyle/>
          <a:p>
            <a:pPr marL="180975" indent="-180975"/>
            <a:r>
              <a:rPr lang="en-US" sz="1200" dirty="0" smtClean="0"/>
              <a:t>The Marcellus Shale lies under most of West Virginia, roughly 60% of Pennsylvania and well into the upper tier of New York State</a:t>
            </a:r>
          </a:p>
          <a:p>
            <a:pPr marL="180975" indent="-180975"/>
            <a:endParaRPr lang="en-US" sz="1200" dirty="0" smtClean="0"/>
          </a:p>
          <a:p>
            <a:pPr marL="180975" indent="-180975"/>
            <a:r>
              <a:rPr lang="en-US" sz="1200" dirty="0" smtClean="0"/>
              <a:t>Largest identified unconventional natural gas accumulation in the world, with estimated recoverable reserves of around 489 TCF</a:t>
            </a:r>
          </a:p>
          <a:p>
            <a:endParaRPr lang="en-US" sz="1200" dirty="0" smtClean="0"/>
          </a:p>
        </p:txBody>
      </p:sp>
      <p:sp>
        <p:nvSpPr>
          <p:cNvPr id="3" name="Footer Placeholder 2"/>
          <p:cNvSpPr>
            <a:spLocks noGrp="1"/>
          </p:cNvSpPr>
          <p:nvPr>
            <p:ph type="ftr" sz="quarter" idx="11"/>
          </p:nvPr>
        </p:nvSpPr>
        <p:spPr>
          <a:xfrm>
            <a:off x="306916" y="6261165"/>
            <a:ext cx="7721468" cy="365125"/>
          </a:xfrm>
        </p:spPr>
        <p:txBody>
          <a:bodyPr/>
          <a:lstStyle/>
          <a:p>
            <a:pPr>
              <a:tabLst>
                <a:tab pos="342900" algn="l"/>
              </a:tabLst>
            </a:pPr>
            <a:r>
              <a:rPr lang="en-SG" dirty="0" smtClean="0"/>
              <a:t>Source: </a:t>
            </a:r>
            <a:r>
              <a:rPr lang="en-US" dirty="0" smtClean="0"/>
              <a:t>Natural Resource Economics, Inc. Report (“The Economic Impacts of the Marcellus Shale”), </a:t>
            </a:r>
            <a:r>
              <a:rPr lang="en-SG" dirty="0" smtClean="0"/>
              <a:t>U.S. Energy Information Administration</a:t>
            </a:r>
            <a:endParaRPr lang="en-US" dirty="0" smtClean="0"/>
          </a:p>
        </p:txBody>
      </p:sp>
      <p:sp>
        <p:nvSpPr>
          <p:cNvPr id="4" name="Slide Number Placeholder 3"/>
          <p:cNvSpPr>
            <a:spLocks noGrp="1"/>
          </p:cNvSpPr>
          <p:nvPr>
            <p:ph type="sldNum" sz="quarter" idx="12"/>
          </p:nvPr>
        </p:nvSpPr>
        <p:spPr/>
        <p:txBody>
          <a:bodyPr/>
          <a:lstStyle/>
          <a:p>
            <a:fld id="{A51866E7-6AD0-4D14-8CFB-A53E7D7D95AD}" type="slidenum">
              <a:rPr lang="en-SG" smtClean="0"/>
              <a:pPr/>
              <a:t>29</a:t>
            </a:fld>
            <a:endParaRPr lang="en-SG" dirty="0"/>
          </a:p>
        </p:txBody>
      </p:sp>
      <p:sp>
        <p:nvSpPr>
          <p:cNvPr id="5" name="Title 4"/>
          <p:cNvSpPr>
            <a:spLocks noGrp="1"/>
          </p:cNvSpPr>
          <p:nvPr>
            <p:ph type="title"/>
          </p:nvPr>
        </p:nvSpPr>
        <p:spPr/>
        <p:txBody>
          <a:bodyPr>
            <a:normAutofit fontScale="90000"/>
          </a:bodyPr>
          <a:lstStyle/>
          <a:p>
            <a:r>
              <a:rPr lang="en-SG" sz="2900" dirty="0"/>
              <a:t>CASE STUDY: </a:t>
            </a:r>
            <a:r>
              <a:rPr lang="en-SG" sz="2900" dirty="0" smtClean="0"/>
              <a:t>Marcellus Shale</a:t>
            </a:r>
            <a:r>
              <a:rPr lang="en-SG" dirty="0"/>
              <a:t/>
            </a:r>
            <a:br>
              <a:rPr lang="en-SG" dirty="0"/>
            </a:br>
            <a:r>
              <a:rPr lang="en-SG" sz="1800" dirty="0" smtClean="0"/>
              <a:t> Huge Positive Impact on Pennsylvania and West Virginia Economies</a:t>
            </a:r>
            <a:endParaRPr lang="en-SG" sz="1800" dirty="0"/>
          </a:p>
        </p:txBody>
      </p:sp>
      <p:graphicFrame>
        <p:nvGraphicFramePr>
          <p:cNvPr id="8" name="Chart 7"/>
          <p:cNvGraphicFramePr/>
          <p:nvPr>
            <p:extLst>
              <p:ext uri="{D42A27DB-BD31-4B8C-83A1-F6EECF244321}">
                <p14:modId xmlns:p14="http://schemas.microsoft.com/office/powerpoint/2010/main" xmlns="" val="1913954677"/>
              </p:ext>
            </p:extLst>
          </p:nvPr>
        </p:nvGraphicFramePr>
        <p:xfrm>
          <a:off x="4283968" y="4005064"/>
          <a:ext cx="4608512"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324432" y="1175833"/>
            <a:ext cx="4536504" cy="276999"/>
          </a:xfrm>
          <a:prstGeom prst="rect">
            <a:avLst/>
          </a:prstGeom>
          <a:noFill/>
        </p:spPr>
        <p:txBody>
          <a:bodyPr wrap="square" rtlCol="0">
            <a:spAutoFit/>
          </a:bodyPr>
          <a:lstStyle/>
          <a:p>
            <a:pPr algn="ctr"/>
            <a:r>
              <a:rPr lang="en-US" sz="1200" b="1" u="sng" dirty="0" smtClean="0"/>
              <a:t>Location Map of Marcellus Shale</a:t>
            </a:r>
            <a:endParaRPr lang="en-US" sz="1200" b="1" u="sng" dirty="0"/>
          </a:p>
        </p:txBody>
      </p:sp>
      <p:pic>
        <p:nvPicPr>
          <p:cNvPr id="1026" name="Picture 2"/>
          <p:cNvPicPr>
            <a:picLocks noChangeAspect="1" noChangeArrowheads="1"/>
          </p:cNvPicPr>
          <p:nvPr/>
        </p:nvPicPr>
        <p:blipFill>
          <a:blip r:embed="rId3" cstate="print"/>
          <a:srcRect/>
          <a:stretch>
            <a:fillRect/>
          </a:stretch>
        </p:blipFill>
        <p:spPr bwMode="auto">
          <a:xfrm>
            <a:off x="4644008" y="1464262"/>
            <a:ext cx="3960440" cy="2574710"/>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481337" y="3114640"/>
          <a:ext cx="3514599" cy="2834640"/>
        </p:xfrm>
        <a:graphic>
          <a:graphicData uri="http://schemas.openxmlformats.org/drawingml/2006/table">
            <a:tbl>
              <a:tblPr firstRow="1" bandRow="1">
                <a:tableStyleId>{5C22544A-7EE6-4342-B048-85BDC9FD1C3A}</a:tableStyleId>
              </a:tblPr>
              <a:tblGrid>
                <a:gridCol w="1410589"/>
                <a:gridCol w="1044258"/>
                <a:gridCol w="1059752"/>
              </a:tblGrid>
              <a:tr h="142134">
                <a:tc>
                  <a:txBody>
                    <a:bodyPr/>
                    <a:lstStyle/>
                    <a:p>
                      <a:endParaRPr lang="en-US" sz="1200" dirty="0"/>
                    </a:p>
                  </a:txBody>
                  <a:tcPr>
                    <a:solidFill>
                      <a:srgbClr val="000066"/>
                    </a:solidFill>
                  </a:tcPr>
                </a:tc>
                <a:tc>
                  <a:txBody>
                    <a:bodyPr/>
                    <a:lstStyle/>
                    <a:p>
                      <a:pPr algn="ctr"/>
                      <a:r>
                        <a:rPr lang="en-US" sz="1200" dirty="0" smtClean="0"/>
                        <a:t>Pennsylvania</a:t>
                      </a:r>
                      <a:endParaRPr lang="en-US" sz="1200" dirty="0"/>
                    </a:p>
                  </a:txBody>
                  <a:tcPr>
                    <a:solidFill>
                      <a:srgbClr val="000066"/>
                    </a:solidFill>
                  </a:tcPr>
                </a:tc>
                <a:tc>
                  <a:txBody>
                    <a:bodyPr/>
                    <a:lstStyle/>
                    <a:p>
                      <a:pPr algn="ctr"/>
                      <a:r>
                        <a:rPr lang="en-US" sz="1200" dirty="0" smtClean="0"/>
                        <a:t>West Virginia</a:t>
                      </a:r>
                      <a:endParaRPr lang="en-US" sz="1200" dirty="0"/>
                    </a:p>
                  </a:txBody>
                  <a:tcPr>
                    <a:solidFill>
                      <a:srgbClr val="000066"/>
                    </a:solidFill>
                  </a:tcPr>
                </a:tc>
              </a:tr>
              <a:tr h="142134">
                <a:tc gridSpan="3">
                  <a:txBody>
                    <a:bodyPr/>
                    <a:lstStyle/>
                    <a:p>
                      <a:r>
                        <a:rPr lang="en-US" sz="1200" b="1" u="sng" dirty="0" smtClean="0"/>
                        <a:t>Economic Stimulus (US$bn)</a:t>
                      </a:r>
                      <a:endParaRPr lang="en-US" sz="1200" b="1" u="sng" dirty="0"/>
                    </a:p>
                  </a:txBody>
                  <a:tcPr>
                    <a:solidFill>
                      <a:schemeClr val="bg1"/>
                    </a:solidFill>
                  </a:tcPr>
                </a:tc>
                <a:tc hMerge="1">
                  <a:txBody>
                    <a:bodyPr/>
                    <a:lstStyle/>
                    <a:p>
                      <a:pPr algn="ctr"/>
                      <a:endParaRPr lang="en-US" sz="1200" b="1" dirty="0"/>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a:solidFill>
                      <a:schemeClr val="bg1"/>
                    </a:solidFill>
                  </a:tcPr>
                </a:tc>
              </a:tr>
              <a:tr h="355336">
                <a:tc>
                  <a:txBody>
                    <a:bodyPr/>
                    <a:lstStyle/>
                    <a:p>
                      <a:r>
                        <a:rPr lang="en-US" sz="1200" dirty="0" smtClean="0"/>
                        <a:t>Direct</a:t>
                      </a:r>
                    </a:p>
                    <a:p>
                      <a:r>
                        <a:rPr lang="en-US" sz="1200" dirty="0" smtClean="0"/>
                        <a:t>Indirect</a:t>
                      </a:r>
                    </a:p>
                    <a:p>
                      <a:r>
                        <a:rPr lang="en-US" sz="1200" dirty="0" smtClean="0"/>
                        <a:t>Induced</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t>3.8</a:t>
                      </a:r>
                    </a:p>
                    <a:p>
                      <a:pPr algn="ctr"/>
                      <a:r>
                        <a:rPr lang="en-US" sz="1200" dirty="0" smtClean="0"/>
                        <a:t>1.6</a:t>
                      </a:r>
                    </a:p>
                    <a:p>
                      <a:pPr algn="ctr"/>
                      <a:r>
                        <a:rPr lang="en-US" sz="1200" dirty="0" smtClean="0"/>
                        <a:t>1.8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t>0.9</a:t>
                      </a:r>
                    </a:p>
                    <a:p>
                      <a:pPr algn="ctr"/>
                      <a:r>
                        <a:rPr lang="en-US" sz="1200" dirty="0" smtClean="0"/>
                        <a:t>0.2</a:t>
                      </a:r>
                    </a:p>
                    <a:p>
                      <a:pPr algn="ctr"/>
                      <a:r>
                        <a:rPr lang="en-US" sz="1200" dirty="0" smtClean="0"/>
                        <a:t>0.2</a:t>
                      </a:r>
                    </a:p>
                  </a:txBody>
                  <a:tcPr>
                    <a:lnB w="12700" cap="flat" cmpd="sng" algn="ctr">
                      <a:solidFill>
                        <a:schemeClr val="tx1"/>
                      </a:solidFill>
                      <a:prstDash val="solid"/>
                      <a:round/>
                      <a:headEnd type="none" w="med" len="med"/>
                      <a:tailEnd type="none" w="med" len="med"/>
                    </a:lnB>
                    <a:solidFill>
                      <a:schemeClr val="bg1"/>
                    </a:solidFill>
                  </a:tcPr>
                </a:tc>
              </a:tr>
              <a:tr h="248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TOTAL</a:t>
                      </a:r>
                    </a:p>
                    <a:p>
                      <a:endParaRPr lang="en-US" sz="1200"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7.2</a:t>
                      </a:r>
                    </a:p>
                    <a:p>
                      <a:pPr algn="ctr"/>
                      <a:endParaRPr lang="en-US" sz="1200"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1.3</a:t>
                      </a:r>
                    </a:p>
                    <a:p>
                      <a:pPr algn="ctr"/>
                      <a:endParaRPr lang="en-US" sz="1200" b="1" dirty="0"/>
                    </a:p>
                  </a:txBody>
                  <a:tcPr>
                    <a:lnT w="12700" cap="flat" cmpd="sng" algn="ctr">
                      <a:solidFill>
                        <a:schemeClr val="tx1"/>
                      </a:solidFill>
                      <a:prstDash val="solid"/>
                      <a:round/>
                      <a:headEnd type="none" w="med" len="med"/>
                      <a:tailEnd type="none" w="med" len="med"/>
                    </a:lnT>
                    <a:solidFill>
                      <a:schemeClr val="bg1"/>
                    </a:solidFill>
                  </a:tcPr>
                </a:tc>
              </a:tr>
              <a:tr h="142134">
                <a:tc gridSpan="3">
                  <a:txBody>
                    <a:bodyPr/>
                    <a:lstStyle/>
                    <a:p>
                      <a:r>
                        <a:rPr lang="en-US" sz="1200" b="1" u="sng" dirty="0" smtClean="0"/>
                        <a:t>Number of Jobs Created</a:t>
                      </a:r>
                      <a:endParaRPr lang="en-US" sz="1200" b="1" u="sng" dirty="0"/>
                    </a:p>
                  </a:txBody>
                  <a:tcPr>
                    <a:solidFill>
                      <a:schemeClr val="bg1"/>
                    </a:solidFill>
                  </a:tcPr>
                </a:tc>
                <a:tc hMerge="1">
                  <a:txBody>
                    <a:bodyPr/>
                    <a:lstStyle/>
                    <a:p>
                      <a:pPr algn="ctr"/>
                      <a:endParaRPr lang="en-US" sz="1200" dirty="0"/>
                    </a:p>
                  </a:txBody>
                  <a:tcPr>
                    <a:solidFill>
                      <a:schemeClr val="bg1"/>
                    </a:solidFill>
                  </a:tcPr>
                </a:tc>
                <a:tc hMerge="1">
                  <a:txBody>
                    <a:bodyPr/>
                    <a:lstStyle/>
                    <a:p>
                      <a:pPr algn="ctr"/>
                      <a:endParaRPr lang="en-US" sz="1200" dirty="0"/>
                    </a:p>
                  </a:txBody>
                  <a:tcPr>
                    <a:solidFill>
                      <a:schemeClr val="bg1"/>
                    </a:solidFill>
                  </a:tcPr>
                </a:tc>
              </a:tr>
              <a:tr h="355336">
                <a:tc>
                  <a:txBody>
                    <a:bodyPr/>
                    <a:lstStyle/>
                    <a:p>
                      <a:r>
                        <a:rPr lang="en-US" sz="1200" dirty="0" smtClean="0"/>
                        <a:t>Direct</a:t>
                      </a:r>
                    </a:p>
                    <a:p>
                      <a:r>
                        <a:rPr lang="en-US" sz="1200" dirty="0" smtClean="0"/>
                        <a:t>Indirect</a:t>
                      </a:r>
                    </a:p>
                    <a:p>
                      <a:r>
                        <a:rPr lang="en-US" sz="1200" dirty="0" smtClean="0"/>
                        <a:t>Induced</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t>21,778</a:t>
                      </a:r>
                    </a:p>
                    <a:p>
                      <a:pPr algn="ctr"/>
                      <a:r>
                        <a:rPr lang="en-US" sz="1200" dirty="0" smtClean="0"/>
                        <a:t>8,732</a:t>
                      </a:r>
                    </a:p>
                    <a:p>
                      <a:pPr algn="ctr"/>
                      <a:r>
                        <a:rPr lang="en-US" sz="1200" dirty="0" smtClean="0"/>
                        <a:t>13,587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t>8,436</a:t>
                      </a:r>
                    </a:p>
                    <a:p>
                      <a:pPr algn="ctr"/>
                      <a:r>
                        <a:rPr lang="en-US" sz="1200" dirty="0" smtClean="0"/>
                        <a:t>2,052</a:t>
                      </a:r>
                    </a:p>
                    <a:p>
                      <a:pPr algn="ctr"/>
                      <a:r>
                        <a:rPr lang="en-US" sz="1200" dirty="0" smtClean="0"/>
                        <a:t>2,762</a:t>
                      </a:r>
                    </a:p>
                  </a:txBody>
                  <a:tcPr>
                    <a:lnB w="12700" cap="flat" cmpd="sng" algn="ctr">
                      <a:solidFill>
                        <a:schemeClr val="tx1"/>
                      </a:solidFill>
                      <a:prstDash val="solid"/>
                      <a:round/>
                      <a:headEnd type="none" w="med" len="med"/>
                      <a:tailEnd type="none" w="med" len="med"/>
                    </a:lnB>
                    <a:solidFill>
                      <a:schemeClr val="bg1"/>
                    </a:solidFill>
                  </a:tcPr>
                </a:tc>
              </a:tr>
              <a:tr h="1421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TOTAL</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1" dirty="0" smtClean="0"/>
                        <a:t>44,098</a:t>
                      </a:r>
                      <a:endParaRPr lang="en-US" sz="1200"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1" dirty="0" smtClean="0"/>
                        <a:t>13,249</a:t>
                      </a:r>
                      <a:endParaRPr lang="en-US" sz="1200" b="1" dirty="0"/>
                    </a:p>
                  </a:txBody>
                  <a:tcP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10" name="TextBox 9"/>
          <p:cNvSpPr txBox="1"/>
          <p:nvPr/>
        </p:nvSpPr>
        <p:spPr>
          <a:xfrm>
            <a:off x="467544" y="2852936"/>
            <a:ext cx="3528392" cy="276999"/>
          </a:xfrm>
          <a:prstGeom prst="rect">
            <a:avLst/>
          </a:prstGeom>
          <a:noFill/>
        </p:spPr>
        <p:txBody>
          <a:bodyPr wrap="square" rtlCol="0">
            <a:spAutoFit/>
          </a:bodyPr>
          <a:lstStyle/>
          <a:p>
            <a:pPr algn="ctr"/>
            <a:r>
              <a:rPr lang="en-US" sz="1200" b="1" u="sng" dirty="0" smtClean="0"/>
              <a:t>Impact of Marcellus Shale on Economy in 2009</a:t>
            </a:r>
            <a:endParaRPr lang="en-US" sz="1200" b="1" u="sng" dirty="0"/>
          </a:p>
        </p:txBody>
      </p:sp>
    </p:spTree>
    <p:extLst>
      <p:ext uri="{BB962C8B-B14F-4D97-AF65-F5344CB8AC3E}">
        <p14:creationId xmlns:p14="http://schemas.microsoft.com/office/powerpoint/2010/main" xmlns="" val="130827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640960" cy="4176464"/>
          </a:xfrm>
        </p:spPr>
        <p:txBody>
          <a:bodyPr>
            <a:noAutofit/>
          </a:bodyPr>
          <a:lstStyle/>
          <a:p>
            <a:r>
              <a:rPr lang="en-SG" sz="1400" dirty="0" smtClean="0"/>
              <a:t>Alaska focussed.   A </a:t>
            </a:r>
            <a:r>
              <a:rPr lang="en-SG" sz="1400" dirty="0"/>
              <a:t>proven, world class oil and gas province with 3 mature prolific source rocks: Shublik, </a:t>
            </a:r>
            <a:r>
              <a:rPr lang="en-SG" sz="1400" dirty="0" smtClean="0"/>
              <a:t>Kingak</a:t>
            </a:r>
            <a:r>
              <a:rPr lang="en-SG" sz="1400" dirty="0"/>
              <a:t>, </a:t>
            </a:r>
            <a:r>
              <a:rPr lang="en-SG" sz="1400" dirty="0" smtClean="0"/>
              <a:t>Hue/HRZ.</a:t>
            </a:r>
          </a:p>
          <a:p>
            <a:endParaRPr lang="en-SG" sz="1400" dirty="0"/>
          </a:p>
          <a:p>
            <a:r>
              <a:rPr lang="en-SG" sz="1400" dirty="0" smtClean="0"/>
              <a:t>Deep understanding of </a:t>
            </a:r>
            <a:r>
              <a:rPr lang="en-SG" sz="1400" dirty="0"/>
              <a:t>Alaskan geology and its petroleum </a:t>
            </a:r>
            <a:r>
              <a:rPr lang="en-SG" sz="1400" dirty="0" smtClean="0"/>
              <a:t>systems.</a:t>
            </a:r>
            <a:endParaRPr lang="en-SG" sz="1400" dirty="0"/>
          </a:p>
          <a:p>
            <a:endParaRPr lang="en-SG" sz="1400" dirty="0" smtClean="0"/>
          </a:p>
          <a:p>
            <a:r>
              <a:rPr lang="en-SG" sz="1400" dirty="0" smtClean="0"/>
              <a:t>Great </a:t>
            </a:r>
            <a:r>
              <a:rPr lang="en-SG" sz="1400" dirty="0"/>
              <a:t>Bear </a:t>
            </a:r>
            <a:r>
              <a:rPr lang="en-SG" sz="1400" dirty="0" smtClean="0"/>
              <a:t>is pursuing what it believes is the most significant </a:t>
            </a:r>
            <a:r>
              <a:rPr lang="en-SG" sz="1400" dirty="0"/>
              <a:t>emerging resource play in North </a:t>
            </a:r>
            <a:r>
              <a:rPr lang="en-SG" sz="1400" dirty="0" smtClean="0"/>
              <a:t>America.</a:t>
            </a:r>
            <a:endParaRPr lang="en-SG" sz="1400" dirty="0"/>
          </a:p>
          <a:p>
            <a:endParaRPr lang="en-SG" sz="1400" dirty="0"/>
          </a:p>
          <a:p>
            <a:r>
              <a:rPr lang="en-SG" sz="1400" dirty="0" smtClean="0"/>
              <a:t>500,000 </a:t>
            </a:r>
            <a:r>
              <a:rPr lang="en-SG" sz="1400" dirty="0"/>
              <a:t>acres with P50 potential of </a:t>
            </a:r>
            <a:r>
              <a:rPr lang="en-SG" sz="1400" dirty="0" smtClean="0"/>
              <a:t>approximately </a:t>
            </a:r>
            <a:r>
              <a:rPr lang="en-SG" sz="1400" dirty="0"/>
              <a:t>2 billion barrels of oil and 12 Tcf of </a:t>
            </a:r>
            <a:r>
              <a:rPr lang="en-SG" sz="1400" dirty="0" smtClean="0"/>
              <a:t>gas.</a:t>
            </a:r>
            <a:endParaRPr lang="en-SG" sz="1400" dirty="0"/>
          </a:p>
          <a:p>
            <a:endParaRPr lang="en-SG" sz="1400" dirty="0" smtClean="0"/>
          </a:p>
          <a:p>
            <a:r>
              <a:rPr lang="en-SG" sz="1400" dirty="0" smtClean="0"/>
              <a:t>Work program will employ </a:t>
            </a:r>
            <a:r>
              <a:rPr lang="en-SG" sz="1400" dirty="0"/>
              <a:t>proven drilling and completion </a:t>
            </a:r>
            <a:r>
              <a:rPr lang="en-SG" sz="1400" dirty="0" smtClean="0"/>
              <a:t>technologies which are already present in-State.</a:t>
            </a:r>
            <a:endParaRPr lang="en-SG" sz="1400" dirty="0"/>
          </a:p>
          <a:p>
            <a:endParaRPr lang="en-SG" sz="1400" dirty="0" smtClean="0"/>
          </a:p>
          <a:p>
            <a:r>
              <a:rPr lang="en-SG" sz="1400" dirty="0"/>
              <a:t>Productivity expected to significantly exceed that of analogous South Texas Eagle Ford </a:t>
            </a:r>
            <a:r>
              <a:rPr lang="en-SG" sz="1400" dirty="0" smtClean="0"/>
              <a:t>Shale.</a:t>
            </a:r>
            <a:endParaRPr lang="en-SG" sz="1400" dirty="0"/>
          </a:p>
          <a:p>
            <a:endParaRPr lang="en-SG" sz="1400" dirty="0"/>
          </a:p>
          <a:p>
            <a:r>
              <a:rPr lang="en-SG" sz="1400" dirty="0" smtClean="0"/>
              <a:t>Targeting near </a:t>
            </a:r>
            <a:r>
              <a:rPr lang="en-SG" sz="1400" dirty="0"/>
              <a:t>term oil production accessing </a:t>
            </a:r>
            <a:r>
              <a:rPr lang="en-SG" sz="1400" dirty="0" smtClean="0"/>
              <a:t>existing infrastructure.</a:t>
            </a:r>
            <a:endParaRPr lang="en-SG" sz="1400" dirty="0"/>
          </a:p>
          <a:p>
            <a:endParaRPr lang="en-SG" sz="1400" dirty="0" smtClean="0"/>
          </a:p>
          <a:p>
            <a:r>
              <a:rPr lang="en-SG" sz="1400" dirty="0" smtClean="0"/>
              <a:t>Longer </a:t>
            </a:r>
            <a:r>
              <a:rPr lang="en-SG" sz="1400" dirty="0"/>
              <a:t>term gas resource development tied to broader industry North Slope gas </a:t>
            </a:r>
            <a:r>
              <a:rPr lang="en-SG" sz="1400" dirty="0" smtClean="0"/>
              <a:t>development strategy.</a:t>
            </a:r>
            <a:endParaRPr lang="en-SG" sz="1400" dirty="0"/>
          </a:p>
          <a:p>
            <a:endParaRPr lang="en-SG" sz="1400" dirty="0" smtClean="0"/>
          </a:p>
          <a:p>
            <a:r>
              <a:rPr lang="en-SG" sz="1400" dirty="0" smtClean="0"/>
              <a:t>Supportive State Government.</a:t>
            </a:r>
          </a:p>
        </p:txBody>
      </p:sp>
      <p:sp>
        <p:nvSpPr>
          <p:cNvPr id="3" name="Slide Number Placeholder 2"/>
          <p:cNvSpPr>
            <a:spLocks noGrp="1"/>
          </p:cNvSpPr>
          <p:nvPr>
            <p:ph type="sldNum" sz="quarter" idx="12"/>
          </p:nvPr>
        </p:nvSpPr>
        <p:spPr/>
        <p:txBody>
          <a:bodyPr/>
          <a:lstStyle/>
          <a:p>
            <a:fld id="{A51866E7-6AD0-4D14-8CFB-A53E7D7D95AD}" type="slidenum">
              <a:rPr lang="en-SG" smtClean="0"/>
              <a:pPr/>
              <a:t>3</a:t>
            </a:fld>
            <a:endParaRPr lang="en-SG" dirty="0"/>
          </a:p>
        </p:txBody>
      </p:sp>
      <p:sp>
        <p:nvSpPr>
          <p:cNvPr id="4" name="Title 3"/>
          <p:cNvSpPr>
            <a:spLocks noGrp="1"/>
          </p:cNvSpPr>
          <p:nvPr>
            <p:ph type="title"/>
          </p:nvPr>
        </p:nvSpPr>
        <p:spPr/>
        <p:txBody>
          <a:bodyPr>
            <a:noAutofit/>
          </a:bodyPr>
          <a:lstStyle/>
          <a:p>
            <a:r>
              <a:rPr lang="en-US" dirty="0"/>
              <a:t>Introducing Great Bear Petroleum </a:t>
            </a:r>
            <a:r>
              <a:rPr lang="en-SG" dirty="0"/>
              <a:t/>
            </a:r>
            <a:br>
              <a:rPr lang="en-SG" dirty="0"/>
            </a:br>
            <a:r>
              <a:rPr lang="en-SG" sz="1600" dirty="0"/>
              <a:t>Executive Summary</a:t>
            </a:r>
          </a:p>
        </p:txBody>
      </p:sp>
      <p:sp>
        <p:nvSpPr>
          <p:cNvPr id="6" name="Rectangle 5"/>
          <p:cNvSpPr/>
          <p:nvPr/>
        </p:nvSpPr>
        <p:spPr>
          <a:xfrm>
            <a:off x="251520" y="5486745"/>
            <a:ext cx="8640960" cy="542156"/>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a:spcBef>
                <a:spcPct val="0"/>
              </a:spcBef>
            </a:pPr>
            <a:r>
              <a:rPr lang="en-SG" sz="1500" b="1" i="1" dirty="0" smtClean="0">
                <a:solidFill>
                  <a:srgbClr val="FFC000"/>
                </a:solidFill>
              </a:rPr>
              <a:t>Great Bear is the leading unconventional resource player on the North Slope </a:t>
            </a:r>
            <a:br>
              <a:rPr lang="en-SG" sz="1500" b="1" i="1" dirty="0" smtClean="0">
                <a:solidFill>
                  <a:srgbClr val="FFC000"/>
                </a:solidFill>
              </a:rPr>
            </a:br>
            <a:r>
              <a:rPr lang="en-SG" sz="1500" b="1" i="1" dirty="0" smtClean="0">
                <a:solidFill>
                  <a:srgbClr val="FFC000"/>
                </a:solidFill>
              </a:rPr>
              <a:t>and one of the largest in North America.</a:t>
            </a:r>
          </a:p>
        </p:txBody>
      </p:sp>
    </p:spTree>
    <p:extLst>
      <p:ext uri="{BB962C8B-B14F-4D97-AF65-F5344CB8AC3E}">
        <p14:creationId xmlns="" xmlns:p14="http://schemas.microsoft.com/office/powerpoint/2010/main" val="2343707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SG" b="1" u="sng" dirty="0" smtClean="0"/>
              <a:t>Assumptions: </a:t>
            </a:r>
            <a:r>
              <a:rPr lang="en-SG" dirty="0" smtClean="0"/>
              <a:t/>
            </a:r>
            <a:br>
              <a:rPr lang="en-SG" dirty="0" smtClean="0"/>
            </a:br>
            <a:r>
              <a:rPr lang="en-SG" dirty="0" smtClean="0"/>
              <a:t>Each Drilling Phase: 200 wells per year over 15 years, commencing 2013.  EUR per well 700,000 bbls. </a:t>
            </a:r>
            <a:br>
              <a:rPr lang="en-SG" dirty="0" smtClean="0"/>
            </a:br>
            <a:r>
              <a:rPr lang="en-SG" dirty="0" smtClean="0"/>
              <a:t>W</a:t>
            </a:r>
            <a:r>
              <a:rPr lang="en-GB" dirty="0" smtClean="0"/>
              <a:t>ells average </a:t>
            </a:r>
            <a:r>
              <a:rPr lang="en-GB" dirty="0"/>
              <a:t>500 bopd for year 1, 250 bopd year 2, 125 bopd year 3 then </a:t>
            </a:r>
            <a:r>
              <a:rPr lang="en-GB" dirty="0" smtClean="0"/>
              <a:t>held steady </a:t>
            </a:r>
            <a:r>
              <a:rPr lang="en-GB" dirty="0"/>
              <a:t>at 50 </a:t>
            </a:r>
            <a:r>
              <a:rPr lang="en-GB" dirty="0" smtClean="0"/>
              <a:t>bopd.</a:t>
            </a:r>
          </a:p>
          <a:p>
            <a:r>
              <a:rPr lang="en-GB" dirty="0" smtClean="0"/>
              <a:t>Year round “roads to resources” access for operations.</a:t>
            </a:r>
            <a:endParaRPr lang="en-SG" dirty="0"/>
          </a:p>
        </p:txBody>
      </p:sp>
      <p:sp>
        <p:nvSpPr>
          <p:cNvPr id="3" name="Slide Number Placeholder 2"/>
          <p:cNvSpPr>
            <a:spLocks noGrp="1"/>
          </p:cNvSpPr>
          <p:nvPr>
            <p:ph type="sldNum" sz="quarter" idx="12"/>
          </p:nvPr>
        </p:nvSpPr>
        <p:spPr/>
        <p:txBody>
          <a:bodyPr/>
          <a:lstStyle/>
          <a:p>
            <a:fld id="{A51866E7-6AD0-4D14-8CFB-A53E7D7D95AD}" type="slidenum">
              <a:rPr lang="en-SG" smtClean="0"/>
              <a:pPr/>
              <a:t>30</a:t>
            </a:fld>
            <a:endParaRPr lang="en-SG" dirty="0"/>
          </a:p>
        </p:txBody>
      </p:sp>
      <p:sp>
        <p:nvSpPr>
          <p:cNvPr id="4" name="Title 3"/>
          <p:cNvSpPr>
            <a:spLocks noGrp="1"/>
          </p:cNvSpPr>
          <p:nvPr>
            <p:ph type="title"/>
          </p:nvPr>
        </p:nvSpPr>
        <p:spPr/>
        <p:txBody>
          <a:bodyPr>
            <a:normAutofit fontScale="90000"/>
          </a:bodyPr>
          <a:lstStyle/>
          <a:p>
            <a:r>
              <a:rPr sz="2900" smtClean="0"/>
              <a:t>CASE STUDY: Alaskan Shales</a:t>
            </a:r>
            <a:r>
              <a:rPr sz="2800" smtClean="0"/>
              <a:t/>
            </a:r>
            <a:br>
              <a:rPr sz="2800" smtClean="0"/>
            </a:br>
            <a:r>
              <a:rPr sz="1800" smtClean="0"/>
              <a:t>Securing the Future of TAPS Without the Need for New Discoveries</a:t>
            </a:r>
            <a:endParaRPr lang="en-SG" sz="1800" dirty="0"/>
          </a:p>
        </p:txBody>
      </p:sp>
      <p:graphicFrame>
        <p:nvGraphicFramePr>
          <p:cNvPr id="9" name="Chart 8"/>
          <p:cNvGraphicFramePr/>
          <p:nvPr/>
        </p:nvGraphicFramePr>
        <p:xfrm>
          <a:off x="357158" y="1643050"/>
          <a:ext cx="8501122" cy="435771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7455" y="4478545"/>
            <a:ext cx="4071966" cy="461665"/>
          </a:xfrm>
          <a:prstGeom prst="rect">
            <a:avLst/>
          </a:prstGeom>
          <a:noFill/>
        </p:spPr>
        <p:txBody>
          <a:bodyPr wrap="square" rtlCol="0">
            <a:spAutoFit/>
          </a:bodyPr>
          <a:lstStyle/>
          <a:p>
            <a:pPr algn="r"/>
            <a:r>
              <a:rPr lang="en-US" sz="1200" b="1" dirty="0" smtClean="0">
                <a:solidFill>
                  <a:schemeClr val="bg1"/>
                </a:solidFill>
              </a:rPr>
              <a:t>Phase 1: </a:t>
            </a:r>
            <a:br>
              <a:rPr lang="en-US" sz="1200" b="1" dirty="0" smtClean="0">
                <a:solidFill>
                  <a:schemeClr val="bg1"/>
                </a:solidFill>
              </a:rPr>
            </a:br>
            <a:r>
              <a:rPr lang="en-US" sz="1200" dirty="0" smtClean="0">
                <a:solidFill>
                  <a:schemeClr val="bg1"/>
                </a:solidFill>
              </a:rPr>
              <a:t>200 wells per year for 15 years</a:t>
            </a:r>
            <a:endParaRPr lang="en-SG" sz="1200" dirty="0">
              <a:solidFill>
                <a:schemeClr val="bg1"/>
              </a:solidFill>
            </a:endParaRPr>
          </a:p>
        </p:txBody>
      </p:sp>
      <p:sp>
        <p:nvSpPr>
          <p:cNvPr id="11" name="TextBox 10"/>
          <p:cNvSpPr txBox="1"/>
          <p:nvPr/>
        </p:nvSpPr>
        <p:spPr>
          <a:xfrm>
            <a:off x="4287455" y="3938635"/>
            <a:ext cx="4071966" cy="461665"/>
          </a:xfrm>
          <a:prstGeom prst="rect">
            <a:avLst/>
          </a:prstGeom>
          <a:noFill/>
        </p:spPr>
        <p:txBody>
          <a:bodyPr wrap="square" rtlCol="0">
            <a:spAutoFit/>
          </a:bodyPr>
          <a:lstStyle/>
          <a:p>
            <a:pPr algn="r"/>
            <a:r>
              <a:rPr lang="en-US" sz="1200" b="1" dirty="0" smtClean="0"/>
              <a:t>Phase 2: </a:t>
            </a:r>
            <a:br>
              <a:rPr lang="en-US" sz="1200" b="1" dirty="0" smtClean="0"/>
            </a:br>
            <a:r>
              <a:rPr lang="en-US" sz="1200" dirty="0" smtClean="0"/>
              <a:t>200 wells per year for 15 years</a:t>
            </a:r>
            <a:endParaRPr lang="en-SG" sz="1200" dirty="0"/>
          </a:p>
        </p:txBody>
      </p:sp>
      <p:sp>
        <p:nvSpPr>
          <p:cNvPr id="12" name="TextBox 11"/>
          <p:cNvSpPr txBox="1"/>
          <p:nvPr/>
        </p:nvSpPr>
        <p:spPr>
          <a:xfrm>
            <a:off x="4287455" y="3311882"/>
            <a:ext cx="4071966" cy="461665"/>
          </a:xfrm>
          <a:prstGeom prst="rect">
            <a:avLst/>
          </a:prstGeom>
          <a:noFill/>
        </p:spPr>
        <p:txBody>
          <a:bodyPr wrap="square" rtlCol="0">
            <a:spAutoFit/>
          </a:bodyPr>
          <a:lstStyle/>
          <a:p>
            <a:pPr algn="r"/>
            <a:r>
              <a:rPr lang="en-US" sz="1200" b="1" dirty="0" smtClean="0"/>
              <a:t>Phase 3: </a:t>
            </a:r>
            <a:br>
              <a:rPr lang="en-US" sz="1200" b="1" dirty="0" smtClean="0"/>
            </a:br>
            <a:r>
              <a:rPr lang="en-US" sz="1200" dirty="0" smtClean="0"/>
              <a:t>200 wells per year for 15 years</a:t>
            </a:r>
            <a:endParaRPr lang="en-SG" sz="1200" dirty="0"/>
          </a:p>
        </p:txBody>
      </p:sp>
      <p:sp>
        <p:nvSpPr>
          <p:cNvPr id="13" name="TextBox 12"/>
          <p:cNvSpPr txBox="1"/>
          <p:nvPr/>
        </p:nvSpPr>
        <p:spPr>
          <a:xfrm>
            <a:off x="1469778" y="4763011"/>
            <a:ext cx="4862414" cy="646331"/>
          </a:xfrm>
          <a:prstGeom prst="rect">
            <a:avLst/>
          </a:prstGeom>
          <a:noFill/>
        </p:spPr>
        <p:txBody>
          <a:bodyPr wrap="square" rtlCol="0">
            <a:spAutoFit/>
          </a:bodyPr>
          <a:lstStyle/>
          <a:p>
            <a:r>
              <a:rPr lang="en-US" sz="1200" b="1" dirty="0" smtClean="0">
                <a:solidFill>
                  <a:schemeClr val="bg1"/>
                </a:solidFill>
              </a:rPr>
              <a:t>Current Production:</a:t>
            </a:r>
          </a:p>
          <a:p>
            <a:r>
              <a:rPr lang="en-SG" sz="1200" dirty="0" smtClean="0">
                <a:solidFill>
                  <a:schemeClr val="bg1"/>
                </a:solidFill>
              </a:rPr>
              <a:t>Alaska Department of Revenue, Tax Division estimates (2011-2020),</a:t>
            </a:r>
          </a:p>
          <a:p>
            <a:r>
              <a:rPr lang="en-SG" sz="1200" dirty="0" smtClean="0">
                <a:solidFill>
                  <a:schemeClr val="bg1"/>
                </a:solidFill>
              </a:rPr>
              <a:t>declining at 5% per annum thereafter</a:t>
            </a:r>
            <a:endParaRPr lang="en-SG" sz="1200" dirty="0">
              <a:solidFill>
                <a:schemeClr val="bg1"/>
              </a:solidFill>
            </a:endParaRPr>
          </a:p>
        </p:txBody>
      </p:sp>
      <p:sp>
        <p:nvSpPr>
          <p:cNvPr id="14" name="TextBox 13"/>
          <p:cNvSpPr txBox="1"/>
          <p:nvPr/>
        </p:nvSpPr>
        <p:spPr>
          <a:xfrm>
            <a:off x="6572264" y="2600620"/>
            <a:ext cx="1857389" cy="461665"/>
          </a:xfrm>
          <a:prstGeom prst="rect">
            <a:avLst/>
          </a:prstGeom>
          <a:noFill/>
        </p:spPr>
        <p:txBody>
          <a:bodyPr wrap="square" rtlCol="0">
            <a:spAutoFit/>
          </a:bodyPr>
          <a:lstStyle/>
          <a:p>
            <a:pPr algn="ctr"/>
            <a:r>
              <a:rPr lang="en-US" sz="1200" b="1" dirty="0" smtClean="0"/>
              <a:t>Additional drilling possible</a:t>
            </a:r>
            <a:endParaRPr lang="en-SG" sz="1200" dirty="0"/>
          </a:p>
        </p:txBody>
      </p:sp>
      <p:sp>
        <p:nvSpPr>
          <p:cNvPr id="15" name="Right Arrow 14"/>
          <p:cNvSpPr/>
          <p:nvPr/>
        </p:nvSpPr>
        <p:spPr>
          <a:xfrm>
            <a:off x="6643703" y="2954455"/>
            <a:ext cx="1701633" cy="2986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 name="Rectangle 15"/>
          <p:cNvSpPr/>
          <p:nvPr/>
        </p:nvSpPr>
        <p:spPr>
          <a:xfrm>
            <a:off x="251520" y="1155863"/>
            <a:ext cx="8640960" cy="432048"/>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SG" sz="1400" b="1" i="1" dirty="0" smtClean="0">
                <a:solidFill>
                  <a:srgbClr val="FFC000"/>
                </a:solidFill>
              </a:rPr>
              <a:t>Alaska's unconventional potential can address and indeed reverse current oil production decline.</a:t>
            </a:r>
          </a:p>
        </p:txBody>
      </p:sp>
      <p:sp>
        <p:nvSpPr>
          <p:cNvPr id="18" name="TextBox 17"/>
          <p:cNvSpPr txBox="1"/>
          <p:nvPr/>
        </p:nvSpPr>
        <p:spPr>
          <a:xfrm>
            <a:off x="1289672" y="2071678"/>
            <a:ext cx="1721555" cy="276999"/>
          </a:xfrm>
          <a:prstGeom prst="rect">
            <a:avLst/>
          </a:prstGeom>
          <a:noFill/>
        </p:spPr>
        <p:txBody>
          <a:bodyPr wrap="square" rtlCol="0">
            <a:spAutoFit/>
          </a:bodyPr>
          <a:lstStyle/>
          <a:p>
            <a:r>
              <a:rPr lang="en-US" sz="1200" b="1" dirty="0" smtClean="0"/>
              <a:t>Infrastructure Build-Out</a:t>
            </a:r>
            <a:endParaRPr lang="en-SG" sz="1200" b="1" dirty="0"/>
          </a:p>
        </p:txBody>
      </p:sp>
      <p:sp>
        <p:nvSpPr>
          <p:cNvPr id="22" name="Left-Right Arrow 21"/>
          <p:cNvSpPr/>
          <p:nvPr/>
        </p:nvSpPr>
        <p:spPr>
          <a:xfrm>
            <a:off x="1251880" y="1857364"/>
            <a:ext cx="1728000" cy="285752"/>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Left-Right Arrow 22"/>
          <p:cNvSpPr/>
          <p:nvPr/>
        </p:nvSpPr>
        <p:spPr>
          <a:xfrm>
            <a:off x="3000364" y="1857364"/>
            <a:ext cx="5364000" cy="285752"/>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4" name="TextBox 23"/>
          <p:cNvSpPr txBox="1"/>
          <p:nvPr/>
        </p:nvSpPr>
        <p:spPr>
          <a:xfrm>
            <a:off x="4450200" y="2071678"/>
            <a:ext cx="2500329" cy="276999"/>
          </a:xfrm>
          <a:prstGeom prst="rect">
            <a:avLst/>
          </a:prstGeom>
          <a:noFill/>
        </p:spPr>
        <p:txBody>
          <a:bodyPr wrap="square" rtlCol="0">
            <a:spAutoFit/>
          </a:bodyPr>
          <a:lstStyle/>
          <a:p>
            <a:pPr algn="ctr"/>
            <a:r>
              <a:rPr lang="en-US" sz="1200" b="1" dirty="0" smtClean="0"/>
              <a:t>Infill Drilling on Existing Pads</a:t>
            </a:r>
            <a:endParaRPr lang="en-SG" sz="1200" b="1" dirty="0"/>
          </a:p>
        </p:txBody>
      </p:sp>
    </p:spTree>
    <p:extLst>
      <p:ext uri="{BB962C8B-B14F-4D97-AF65-F5344CB8AC3E}">
        <p14:creationId xmlns="" xmlns:p14="http://schemas.microsoft.com/office/powerpoint/2010/main" val="211850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4</a:t>
            </a:fld>
            <a:endParaRPr lang="en-SG" dirty="0"/>
          </a:p>
        </p:txBody>
      </p:sp>
      <p:sp>
        <p:nvSpPr>
          <p:cNvPr id="3" name="Title 2"/>
          <p:cNvSpPr>
            <a:spLocks noGrp="1"/>
          </p:cNvSpPr>
          <p:nvPr>
            <p:ph type="title"/>
          </p:nvPr>
        </p:nvSpPr>
        <p:spPr/>
        <p:txBody>
          <a:bodyPr>
            <a:normAutofit fontScale="90000"/>
          </a:bodyPr>
          <a:lstStyle/>
          <a:p>
            <a:r>
              <a:rPr lang="en-US" sz="2900" dirty="0"/>
              <a:t>Introducing Great Bear Petroleum</a:t>
            </a:r>
            <a:r>
              <a:rPr lang="en-US" sz="2800" dirty="0"/>
              <a:t/>
            </a:r>
            <a:br>
              <a:rPr lang="en-US" sz="2800" dirty="0"/>
            </a:br>
            <a:r>
              <a:rPr lang="en-US" sz="1800" dirty="0"/>
              <a:t>The Team to Deliver</a:t>
            </a:r>
            <a:endParaRPr lang="en-SG" sz="1800" dirty="0"/>
          </a:p>
        </p:txBody>
      </p:sp>
      <p:cxnSp>
        <p:nvCxnSpPr>
          <p:cNvPr id="4" name="Gewinkelte Verbindung 57"/>
          <p:cNvCxnSpPr>
            <a:cxnSpLocks noChangeShapeType="1"/>
          </p:cNvCxnSpPr>
          <p:nvPr/>
        </p:nvCxnSpPr>
        <p:spPr bwMode="auto">
          <a:xfrm rot="5400000">
            <a:off x="2811687" y="1696661"/>
            <a:ext cx="360363" cy="3244850"/>
          </a:xfrm>
          <a:prstGeom prst="bentConnector3">
            <a:avLst>
              <a:gd name="adj1" fmla="val 50000"/>
            </a:avLst>
          </a:prstGeom>
          <a:noFill/>
          <a:ln w="19050">
            <a:solidFill>
              <a:srgbClr val="5F5F5F"/>
            </a:solidFill>
            <a:miter lim="800000"/>
            <a:headEnd/>
            <a:tailEnd/>
          </a:ln>
          <a:extLst>
            <a:ext uri="{909E8E84-426E-40DD-AFC4-6F175D3DCCD1}">
              <a14:hiddenFill xmlns="" xmlns:a14="http://schemas.microsoft.com/office/drawing/2010/main">
                <a:noFill/>
              </a14:hiddenFill>
            </a:ext>
          </a:extLst>
        </p:spPr>
      </p:cxnSp>
      <p:cxnSp>
        <p:nvCxnSpPr>
          <p:cNvPr id="5" name="Gewinkelte Verbindung 59"/>
          <p:cNvCxnSpPr>
            <a:cxnSpLocks noChangeShapeType="1"/>
          </p:cNvCxnSpPr>
          <p:nvPr/>
        </p:nvCxnSpPr>
        <p:spPr bwMode="auto">
          <a:xfrm rot="5400000" flipH="1" flipV="1">
            <a:off x="3893568" y="2778542"/>
            <a:ext cx="360363" cy="1081088"/>
          </a:xfrm>
          <a:prstGeom prst="bentConnector3">
            <a:avLst>
              <a:gd name="adj1" fmla="val 50000"/>
            </a:avLst>
          </a:prstGeom>
          <a:noFill/>
          <a:ln w="19050">
            <a:solidFill>
              <a:srgbClr val="5F5F5F"/>
            </a:solidFill>
            <a:miter lim="800000"/>
            <a:headEnd/>
            <a:tailEnd/>
          </a:ln>
          <a:extLst>
            <a:ext uri="{909E8E84-426E-40DD-AFC4-6F175D3DCCD1}">
              <a14:hiddenFill xmlns="" xmlns:a14="http://schemas.microsoft.com/office/drawing/2010/main">
                <a:noFill/>
              </a14:hiddenFill>
            </a:ext>
          </a:extLst>
        </p:spPr>
      </p:cxnSp>
      <p:cxnSp>
        <p:nvCxnSpPr>
          <p:cNvPr id="6" name="Gewinkelte Verbindung 62"/>
          <p:cNvCxnSpPr>
            <a:cxnSpLocks noChangeShapeType="1"/>
          </p:cNvCxnSpPr>
          <p:nvPr/>
        </p:nvCxnSpPr>
        <p:spPr bwMode="auto">
          <a:xfrm rot="16200000" flipV="1">
            <a:off x="4974656" y="2778542"/>
            <a:ext cx="360363" cy="1081087"/>
          </a:xfrm>
          <a:prstGeom prst="bentConnector3">
            <a:avLst>
              <a:gd name="adj1" fmla="val 50000"/>
            </a:avLst>
          </a:prstGeom>
          <a:noFill/>
          <a:ln w="19050">
            <a:solidFill>
              <a:srgbClr val="5F5F5F"/>
            </a:solidFill>
            <a:miter lim="800000"/>
            <a:headEnd/>
            <a:tailEnd/>
          </a:ln>
          <a:extLst>
            <a:ext uri="{909E8E84-426E-40DD-AFC4-6F175D3DCCD1}">
              <a14:hiddenFill xmlns="" xmlns:a14="http://schemas.microsoft.com/office/drawing/2010/main">
                <a:noFill/>
              </a14:hiddenFill>
            </a:ext>
          </a:extLst>
        </p:spPr>
      </p:cxnSp>
      <p:cxnSp>
        <p:nvCxnSpPr>
          <p:cNvPr id="7" name="Gewinkelte Verbindung 68"/>
          <p:cNvCxnSpPr>
            <a:cxnSpLocks noChangeShapeType="1"/>
          </p:cNvCxnSpPr>
          <p:nvPr/>
        </p:nvCxnSpPr>
        <p:spPr bwMode="auto">
          <a:xfrm rot="16200000" flipV="1">
            <a:off x="6058125" y="1695073"/>
            <a:ext cx="360363" cy="3248025"/>
          </a:xfrm>
          <a:prstGeom prst="bentConnector3">
            <a:avLst>
              <a:gd name="adj1" fmla="val 50000"/>
            </a:avLst>
          </a:prstGeom>
          <a:noFill/>
          <a:ln w="19050">
            <a:solidFill>
              <a:srgbClr val="5F5F5F"/>
            </a:solidFill>
            <a:miter lim="800000"/>
            <a:headEnd/>
            <a:tailEnd/>
          </a:ln>
          <a:extLst>
            <a:ext uri="{909E8E84-426E-40DD-AFC4-6F175D3DCCD1}">
              <a14:hiddenFill xmlns="" xmlns:a14="http://schemas.microsoft.com/office/drawing/2010/main">
                <a:noFill/>
              </a14:hiddenFill>
            </a:ext>
          </a:extLst>
        </p:spPr>
      </p:cxnSp>
      <p:sp>
        <p:nvSpPr>
          <p:cNvPr id="8" name="Rectangle 27"/>
          <p:cNvSpPr>
            <a:spLocks noChangeArrowheads="1"/>
          </p:cNvSpPr>
          <p:nvPr/>
        </p:nvSpPr>
        <p:spPr bwMode="auto">
          <a:xfrm>
            <a:off x="283324" y="3518155"/>
            <a:ext cx="2019300" cy="2481600"/>
          </a:xfrm>
          <a:prstGeom prst="rect">
            <a:avLst/>
          </a:prstGeom>
          <a:gradFill rotWithShape="1">
            <a:gsLst>
              <a:gs pos="0">
                <a:srgbClr val="F5F5F5"/>
              </a:gs>
              <a:gs pos="100000">
                <a:srgbClr val="DDDDDD"/>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tIns="180000"/>
          <a:lstStyle/>
          <a:p>
            <a:pPr algn="l" defTabSz="801688"/>
            <a:endParaRPr lang="en-GB" sz="1200" dirty="0">
              <a:solidFill>
                <a:srgbClr val="080808"/>
              </a:solidFill>
            </a:endParaRPr>
          </a:p>
        </p:txBody>
      </p:sp>
      <p:sp>
        <p:nvSpPr>
          <p:cNvPr id="9" name="Rectangle 10"/>
          <p:cNvSpPr>
            <a:spLocks noChangeArrowheads="1"/>
          </p:cNvSpPr>
          <p:nvPr/>
        </p:nvSpPr>
        <p:spPr bwMode="auto">
          <a:xfrm>
            <a:off x="2476899" y="3499268"/>
            <a:ext cx="2017713" cy="2481600"/>
          </a:xfrm>
          <a:prstGeom prst="rect">
            <a:avLst/>
          </a:prstGeom>
          <a:gradFill rotWithShape="1">
            <a:gsLst>
              <a:gs pos="0">
                <a:srgbClr val="F5F5F5"/>
              </a:gs>
              <a:gs pos="100000">
                <a:srgbClr val="DDDDDD"/>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tIns="180000"/>
          <a:lstStyle/>
          <a:p>
            <a:pPr algn="l" defTabSz="801688">
              <a:buFontTx/>
              <a:buChar char="•"/>
            </a:pPr>
            <a:endParaRPr lang="en-GB" sz="1200" dirty="0"/>
          </a:p>
        </p:txBody>
      </p:sp>
      <p:sp>
        <p:nvSpPr>
          <p:cNvPr id="10" name="Rectangle 11"/>
          <p:cNvSpPr>
            <a:spLocks noChangeArrowheads="1"/>
          </p:cNvSpPr>
          <p:nvPr/>
        </p:nvSpPr>
        <p:spPr bwMode="auto">
          <a:xfrm>
            <a:off x="4639074" y="3499268"/>
            <a:ext cx="2017713" cy="2481600"/>
          </a:xfrm>
          <a:prstGeom prst="rect">
            <a:avLst/>
          </a:prstGeom>
          <a:gradFill rotWithShape="1">
            <a:gsLst>
              <a:gs pos="0">
                <a:srgbClr val="F5F5F5"/>
              </a:gs>
              <a:gs pos="100000">
                <a:srgbClr val="DDDDDD"/>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tIns="180000"/>
          <a:lstStyle/>
          <a:p>
            <a:pPr algn="l" defTabSz="801688"/>
            <a:endParaRPr lang="en-GB" sz="1200" dirty="0">
              <a:solidFill>
                <a:srgbClr val="080808"/>
              </a:solidFill>
            </a:endParaRPr>
          </a:p>
        </p:txBody>
      </p:sp>
      <p:sp>
        <p:nvSpPr>
          <p:cNvPr id="11" name="Rectangle 12"/>
          <p:cNvSpPr>
            <a:spLocks noChangeArrowheads="1"/>
          </p:cNvSpPr>
          <p:nvPr/>
        </p:nvSpPr>
        <p:spPr bwMode="auto">
          <a:xfrm>
            <a:off x="6806012" y="3499268"/>
            <a:ext cx="2017712" cy="2481600"/>
          </a:xfrm>
          <a:prstGeom prst="rect">
            <a:avLst/>
          </a:prstGeom>
          <a:gradFill rotWithShape="1">
            <a:gsLst>
              <a:gs pos="0">
                <a:srgbClr val="F5F5F5"/>
              </a:gs>
              <a:gs pos="100000">
                <a:srgbClr val="DDDDDD"/>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tIns="180000"/>
          <a:lstStyle/>
          <a:p>
            <a:pPr algn="l" defTabSz="801688"/>
            <a:endParaRPr lang="en-GB" sz="1200" dirty="0"/>
          </a:p>
        </p:txBody>
      </p:sp>
      <p:sp>
        <p:nvSpPr>
          <p:cNvPr id="12" name="Rechteck 39"/>
          <p:cNvSpPr>
            <a:spLocks noChangeArrowheads="1"/>
          </p:cNvSpPr>
          <p:nvPr/>
        </p:nvSpPr>
        <p:spPr bwMode="auto">
          <a:xfrm>
            <a:off x="313137" y="3546892"/>
            <a:ext cx="20177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400" b="1" dirty="0">
                <a:solidFill>
                  <a:srgbClr val="000066"/>
                </a:solidFill>
              </a:rPr>
              <a:t>Karen Bryant </a:t>
            </a:r>
            <a:r>
              <a:rPr lang="de-DE" sz="1400" b="1" dirty="0" smtClean="0">
                <a:solidFill>
                  <a:srgbClr val="000066"/>
                </a:solidFill>
              </a:rPr>
              <a:t>Duncan</a:t>
            </a:r>
          </a:p>
          <a:p>
            <a:pPr algn="ctr" defTabSz="801688"/>
            <a:r>
              <a:rPr lang="de-DE" sz="1000" i="1" dirty="0" smtClean="0">
                <a:solidFill>
                  <a:srgbClr val="000066"/>
                </a:solidFill>
              </a:rPr>
              <a:t>BBA, J.D.</a:t>
            </a:r>
            <a:endParaRPr lang="de-DE" sz="1000" i="1" dirty="0">
              <a:solidFill>
                <a:srgbClr val="000066"/>
              </a:solidFill>
            </a:endParaRPr>
          </a:p>
        </p:txBody>
      </p:sp>
      <p:sp>
        <p:nvSpPr>
          <p:cNvPr id="13" name="Rechteck 40"/>
          <p:cNvSpPr>
            <a:spLocks noChangeArrowheads="1"/>
          </p:cNvSpPr>
          <p:nvPr/>
        </p:nvSpPr>
        <p:spPr bwMode="auto">
          <a:xfrm>
            <a:off x="2476899" y="3546892"/>
            <a:ext cx="20177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400" b="1" dirty="0">
                <a:solidFill>
                  <a:srgbClr val="000066"/>
                </a:solidFill>
              </a:rPr>
              <a:t>Ryan </a:t>
            </a:r>
            <a:r>
              <a:rPr lang="de-DE" sz="1400" b="1" dirty="0" smtClean="0">
                <a:solidFill>
                  <a:srgbClr val="000066"/>
                </a:solidFill>
              </a:rPr>
              <a:t>Moynagh</a:t>
            </a:r>
          </a:p>
          <a:p>
            <a:pPr algn="ctr" defTabSz="801688"/>
            <a:r>
              <a:rPr lang="de-DE" sz="1000" i="1" dirty="0" smtClean="0">
                <a:solidFill>
                  <a:srgbClr val="000066"/>
                </a:solidFill>
              </a:rPr>
              <a:t>LLB, MBA, CFA, LIFA</a:t>
            </a:r>
            <a:endParaRPr lang="de-DE" sz="1000" i="1" dirty="0">
              <a:solidFill>
                <a:srgbClr val="000066"/>
              </a:solidFill>
            </a:endParaRPr>
          </a:p>
        </p:txBody>
      </p:sp>
      <p:sp>
        <p:nvSpPr>
          <p:cNvPr id="14" name="Rechteck 41"/>
          <p:cNvSpPr>
            <a:spLocks noChangeArrowheads="1"/>
          </p:cNvSpPr>
          <p:nvPr/>
        </p:nvSpPr>
        <p:spPr bwMode="auto">
          <a:xfrm>
            <a:off x="4639074" y="3546892"/>
            <a:ext cx="20177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400" b="1" dirty="0">
                <a:solidFill>
                  <a:srgbClr val="000066"/>
                </a:solidFill>
              </a:rPr>
              <a:t>Robert </a:t>
            </a:r>
            <a:r>
              <a:rPr lang="de-DE" sz="1400" b="1" dirty="0" smtClean="0">
                <a:solidFill>
                  <a:srgbClr val="000066"/>
                </a:solidFill>
              </a:rPr>
              <a:t>Rosenthal</a:t>
            </a:r>
          </a:p>
          <a:p>
            <a:pPr algn="ctr" defTabSz="801688"/>
            <a:r>
              <a:rPr lang="de-DE" sz="1000" i="1" dirty="0">
                <a:solidFill>
                  <a:srgbClr val="000066"/>
                </a:solidFill>
              </a:rPr>
              <a:t>BSc, MSc</a:t>
            </a:r>
          </a:p>
        </p:txBody>
      </p:sp>
      <p:sp>
        <p:nvSpPr>
          <p:cNvPr id="15" name="Rechteck 42"/>
          <p:cNvSpPr>
            <a:spLocks noChangeArrowheads="1"/>
          </p:cNvSpPr>
          <p:nvPr/>
        </p:nvSpPr>
        <p:spPr bwMode="auto">
          <a:xfrm>
            <a:off x="6806012" y="3546892"/>
            <a:ext cx="20177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400" b="1" dirty="0">
                <a:solidFill>
                  <a:srgbClr val="000066"/>
                </a:solidFill>
              </a:rPr>
              <a:t>Mario </a:t>
            </a:r>
            <a:r>
              <a:rPr lang="de-DE" sz="1400" b="1" dirty="0" smtClean="0">
                <a:solidFill>
                  <a:srgbClr val="000066"/>
                </a:solidFill>
              </a:rPr>
              <a:t>Traviati</a:t>
            </a:r>
          </a:p>
          <a:p>
            <a:pPr algn="ctr" defTabSz="801688"/>
            <a:r>
              <a:rPr lang="de-DE" sz="1000" i="1" dirty="0">
                <a:solidFill>
                  <a:srgbClr val="000066"/>
                </a:solidFill>
              </a:rPr>
              <a:t>BSc, </a:t>
            </a:r>
            <a:r>
              <a:rPr lang="de-DE" sz="1000" i="1" dirty="0" smtClean="0">
                <a:solidFill>
                  <a:srgbClr val="000066"/>
                </a:solidFill>
              </a:rPr>
              <a:t>MSc</a:t>
            </a:r>
            <a:endParaRPr lang="de-DE" sz="1000" i="1" dirty="0">
              <a:solidFill>
                <a:srgbClr val="000066"/>
              </a:solidFill>
            </a:endParaRPr>
          </a:p>
        </p:txBody>
      </p:sp>
      <p:sp>
        <p:nvSpPr>
          <p:cNvPr id="16" name="Rechteck 43"/>
          <p:cNvSpPr>
            <a:spLocks noChangeArrowheads="1"/>
          </p:cNvSpPr>
          <p:nvPr/>
        </p:nvSpPr>
        <p:spPr bwMode="auto">
          <a:xfrm>
            <a:off x="313137" y="4349651"/>
            <a:ext cx="2046112" cy="163121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rtlCol="0">
            <a:spAutoFit/>
          </a:bodyPr>
          <a:lstStyle/>
          <a:p>
            <a:pPr marL="87313" indent="-87313">
              <a:spcBef>
                <a:spcPts val="200"/>
              </a:spcBef>
              <a:spcAft>
                <a:spcPts val="200"/>
              </a:spcAft>
              <a:buClr>
                <a:srgbClr val="000066"/>
              </a:buClr>
              <a:buFont typeface="Arial" pitchFamily="34" charset="0"/>
              <a:buChar char="•"/>
            </a:pPr>
            <a:r>
              <a:rPr lang="en-SG" sz="900" dirty="0" smtClean="0"/>
              <a:t>A practicing lawyer </a:t>
            </a:r>
            <a:r>
              <a:rPr lang="en-SG" sz="900" dirty="0"/>
              <a:t>in the State of Texas since </a:t>
            </a:r>
            <a:r>
              <a:rPr lang="en-SG" sz="900" dirty="0" smtClean="0"/>
              <a:t>1987</a:t>
            </a:r>
          </a:p>
          <a:p>
            <a:pPr marL="87313" indent="-87313">
              <a:spcBef>
                <a:spcPts val="200"/>
              </a:spcBef>
              <a:spcAft>
                <a:spcPts val="200"/>
              </a:spcAft>
              <a:buClr>
                <a:srgbClr val="000066"/>
              </a:buClr>
              <a:buFont typeface="Arial" pitchFamily="34" charset="0"/>
              <a:buChar char="•"/>
            </a:pPr>
            <a:r>
              <a:rPr lang="en-SG" sz="900" dirty="0" smtClean="0"/>
              <a:t>Worked </a:t>
            </a:r>
            <a:r>
              <a:rPr lang="en-SG" sz="900" dirty="0"/>
              <a:t>at large national law firms for most of her career, achieving partner status</a:t>
            </a:r>
          </a:p>
          <a:p>
            <a:pPr marL="87313" indent="-87313">
              <a:spcBef>
                <a:spcPts val="200"/>
              </a:spcBef>
              <a:spcAft>
                <a:spcPts val="200"/>
              </a:spcAft>
              <a:buClr>
                <a:srgbClr val="000066"/>
              </a:buClr>
              <a:buFont typeface="Arial" pitchFamily="34" charset="0"/>
              <a:buChar char="•"/>
            </a:pPr>
            <a:r>
              <a:rPr lang="en-SG" sz="900" dirty="0" smtClean="0"/>
              <a:t>Over </a:t>
            </a:r>
            <a:r>
              <a:rPr lang="en-SG" sz="900" dirty="0"/>
              <a:t>a decade of </a:t>
            </a:r>
            <a:r>
              <a:rPr lang="en-SG" sz="900" dirty="0" smtClean="0"/>
              <a:t>in-house </a:t>
            </a:r>
            <a:r>
              <a:rPr lang="en-SG" sz="900" dirty="0"/>
              <a:t>experience working as corporate counsel for publicly traded </a:t>
            </a:r>
            <a:r>
              <a:rPr lang="en-SG" sz="900" dirty="0" smtClean="0"/>
              <a:t>corporations</a:t>
            </a:r>
          </a:p>
          <a:p>
            <a:pPr marL="87313" indent="-87313">
              <a:spcBef>
                <a:spcPts val="200"/>
              </a:spcBef>
              <a:spcAft>
                <a:spcPts val="200"/>
              </a:spcAft>
              <a:buClr>
                <a:srgbClr val="000066"/>
              </a:buClr>
              <a:buFont typeface="Arial" pitchFamily="34" charset="0"/>
              <a:buChar char="•"/>
            </a:pPr>
            <a:r>
              <a:rPr lang="en-SG" sz="900" dirty="0" smtClean="0"/>
              <a:t>Karen’s expertise covers corporate</a:t>
            </a:r>
            <a:r>
              <a:rPr lang="en-SG" sz="900" dirty="0"/>
              <a:t>, securities and oil </a:t>
            </a:r>
            <a:r>
              <a:rPr lang="en-SG" sz="900" dirty="0" smtClean="0"/>
              <a:t>&amp; gas law</a:t>
            </a:r>
            <a:endParaRPr lang="en-GB" sz="900" dirty="0"/>
          </a:p>
        </p:txBody>
      </p:sp>
      <p:sp>
        <p:nvSpPr>
          <p:cNvPr id="17" name="Rechteck 44"/>
          <p:cNvSpPr>
            <a:spLocks noChangeArrowheads="1"/>
          </p:cNvSpPr>
          <p:nvPr/>
        </p:nvSpPr>
        <p:spPr bwMode="auto">
          <a:xfrm>
            <a:off x="2504848" y="4349651"/>
            <a:ext cx="2047753" cy="182101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rtlCol="0">
            <a:spAutoFit/>
          </a:bodyPr>
          <a:lstStyle/>
          <a:p>
            <a:pPr marL="87313" indent="-87313">
              <a:spcBef>
                <a:spcPts val="200"/>
              </a:spcBef>
              <a:spcAft>
                <a:spcPts val="200"/>
              </a:spcAft>
              <a:buClr>
                <a:srgbClr val="000066"/>
              </a:buClr>
              <a:buFont typeface="Arial" pitchFamily="34" charset="0"/>
              <a:buChar char="•"/>
            </a:pPr>
            <a:r>
              <a:rPr lang="en-SG" sz="900" dirty="0" smtClean="0"/>
              <a:t>Independent strategic and commercial advisor to oil &amp; gas sector</a:t>
            </a:r>
          </a:p>
          <a:p>
            <a:pPr marL="87313" indent="-87313">
              <a:spcBef>
                <a:spcPts val="200"/>
              </a:spcBef>
              <a:spcAft>
                <a:spcPts val="200"/>
              </a:spcAft>
              <a:buClr>
                <a:srgbClr val="000066"/>
              </a:buClr>
              <a:buFont typeface="Arial" pitchFamily="34" charset="0"/>
              <a:buChar char="•"/>
            </a:pPr>
            <a:r>
              <a:rPr lang="en-SG" sz="900" dirty="0" smtClean="0"/>
              <a:t>Former </a:t>
            </a:r>
            <a:r>
              <a:rPr lang="en-SG" sz="900" dirty="0"/>
              <a:t>Investment Banker in Merrill Lynch’s Energy &amp; Power </a:t>
            </a:r>
            <a:r>
              <a:rPr lang="en-SG" sz="900" dirty="0" smtClean="0"/>
              <a:t>Group, based </a:t>
            </a:r>
            <a:r>
              <a:rPr lang="en-SG" sz="900" dirty="0"/>
              <a:t>in </a:t>
            </a:r>
            <a:r>
              <a:rPr lang="en-SG" sz="900" dirty="0" smtClean="0"/>
              <a:t>New York, London </a:t>
            </a:r>
            <a:r>
              <a:rPr lang="en-SG" sz="900" dirty="0"/>
              <a:t>and </a:t>
            </a:r>
            <a:r>
              <a:rPr lang="en-SG" sz="900" dirty="0" smtClean="0"/>
              <a:t>Singapore</a:t>
            </a:r>
          </a:p>
          <a:p>
            <a:pPr marL="87313" indent="-87313">
              <a:spcBef>
                <a:spcPts val="200"/>
              </a:spcBef>
              <a:spcAft>
                <a:spcPts val="200"/>
              </a:spcAft>
              <a:buClr>
                <a:srgbClr val="000066"/>
              </a:buClr>
              <a:buFont typeface="Arial" pitchFamily="34" charset="0"/>
              <a:buChar char="•"/>
            </a:pPr>
            <a:r>
              <a:rPr lang="en-SG" sz="900" dirty="0" smtClean="0"/>
              <a:t>Graduated first-in class in Law and Accounting (First Class Honours), Queens University</a:t>
            </a:r>
          </a:p>
          <a:p>
            <a:pPr marL="87313" indent="-87313">
              <a:spcBef>
                <a:spcPts val="200"/>
              </a:spcBef>
              <a:spcAft>
                <a:spcPts val="200"/>
              </a:spcAft>
              <a:buClr>
                <a:srgbClr val="000066"/>
              </a:buClr>
              <a:buFont typeface="Arial" pitchFamily="34" charset="0"/>
              <a:buChar char="•"/>
            </a:pPr>
            <a:r>
              <a:rPr lang="en-SG" sz="900" dirty="0" smtClean="0"/>
              <a:t>Wharton Business School Executive MBA graduate</a:t>
            </a:r>
          </a:p>
          <a:p>
            <a:pPr marL="182563" indent="-182563">
              <a:spcBef>
                <a:spcPts val="200"/>
              </a:spcBef>
              <a:spcAft>
                <a:spcPts val="200"/>
              </a:spcAft>
              <a:buClr>
                <a:srgbClr val="000066"/>
              </a:buClr>
              <a:buFont typeface="Arial" pitchFamily="34" charset="0"/>
              <a:buChar char="•"/>
            </a:pPr>
            <a:endParaRPr lang="en-GB" sz="900" dirty="0"/>
          </a:p>
        </p:txBody>
      </p:sp>
      <p:sp>
        <p:nvSpPr>
          <p:cNvPr id="18" name="Rechteck 45"/>
          <p:cNvSpPr>
            <a:spLocks noChangeArrowheads="1"/>
          </p:cNvSpPr>
          <p:nvPr/>
        </p:nvSpPr>
        <p:spPr bwMode="auto">
          <a:xfrm>
            <a:off x="4623172" y="4349651"/>
            <a:ext cx="2080272" cy="159530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rtlCol="0">
            <a:spAutoFit/>
          </a:bodyPr>
          <a:lstStyle/>
          <a:p>
            <a:pPr marL="87313" indent="-87313">
              <a:spcBef>
                <a:spcPts val="200"/>
              </a:spcBef>
              <a:spcAft>
                <a:spcPts val="200"/>
              </a:spcAft>
              <a:buClr>
                <a:srgbClr val="000066"/>
              </a:buClr>
              <a:buFont typeface="Arial" pitchFamily="34" charset="0"/>
              <a:buChar char="•"/>
            </a:pPr>
            <a:r>
              <a:rPr lang="en-GB" sz="900" dirty="0" smtClean="0"/>
              <a:t>Over 30 years experience in the global oil and gas industry</a:t>
            </a:r>
          </a:p>
          <a:p>
            <a:pPr marL="87313" indent="-87313">
              <a:spcBef>
                <a:spcPts val="200"/>
              </a:spcBef>
              <a:spcAft>
                <a:spcPts val="200"/>
              </a:spcAft>
              <a:buClr>
                <a:srgbClr val="000066"/>
              </a:buClr>
              <a:buFont typeface="Arial" pitchFamily="34" charset="0"/>
              <a:buChar char="•"/>
            </a:pPr>
            <a:r>
              <a:rPr lang="en-SG" sz="900" dirty="0"/>
              <a:t>Career in Alaska spans nearly 20 years </a:t>
            </a:r>
            <a:endParaRPr lang="en-SG" sz="900" dirty="0" smtClean="0"/>
          </a:p>
          <a:p>
            <a:pPr marL="87313" indent="-87313">
              <a:spcBef>
                <a:spcPts val="200"/>
              </a:spcBef>
              <a:spcAft>
                <a:spcPts val="200"/>
              </a:spcAft>
              <a:buClr>
                <a:srgbClr val="000066"/>
              </a:buClr>
              <a:buFont typeface="Arial" pitchFamily="34" charset="0"/>
              <a:buChar char="•"/>
            </a:pPr>
            <a:r>
              <a:rPr lang="en-SG" sz="900" dirty="0" smtClean="0"/>
              <a:t>Directly </a:t>
            </a:r>
            <a:r>
              <a:rPr lang="en-SG" sz="900" dirty="0"/>
              <a:t>involved in </a:t>
            </a:r>
            <a:r>
              <a:rPr lang="en-SG" sz="900" dirty="0" smtClean="0"/>
              <a:t>discoveries of approx. </a:t>
            </a:r>
            <a:r>
              <a:rPr lang="en-SG" sz="900" dirty="0"/>
              <a:t>1 billion barrels of </a:t>
            </a:r>
            <a:r>
              <a:rPr lang="en-SG" sz="900" dirty="0" smtClean="0"/>
              <a:t>reserves as world class source rocks </a:t>
            </a:r>
          </a:p>
          <a:p>
            <a:pPr marL="87313" indent="-87313">
              <a:spcBef>
                <a:spcPts val="200"/>
              </a:spcBef>
              <a:spcAft>
                <a:spcPts val="200"/>
              </a:spcAft>
              <a:buClr>
                <a:srgbClr val="000066"/>
              </a:buClr>
              <a:buFont typeface="Arial" pitchFamily="34" charset="0"/>
              <a:buChar char="•"/>
            </a:pPr>
            <a:r>
              <a:rPr lang="en-SG" sz="900" dirty="0" smtClean="0"/>
              <a:t>Responsible</a:t>
            </a:r>
            <a:r>
              <a:rPr lang="en-US" sz="900" dirty="0" smtClean="0"/>
              <a:t> for the implementing BP’s new exploration strategy in 1990</a:t>
            </a:r>
          </a:p>
          <a:p>
            <a:pPr marL="87313" indent="-87313">
              <a:spcBef>
                <a:spcPts val="200"/>
              </a:spcBef>
              <a:spcAft>
                <a:spcPts val="200"/>
              </a:spcAft>
              <a:buClr>
                <a:srgbClr val="000066"/>
              </a:buClr>
              <a:buFont typeface="Arial" pitchFamily="34" charset="0"/>
              <a:buChar char="•"/>
            </a:pPr>
            <a:r>
              <a:rPr lang="en-US" sz="900" dirty="0" smtClean="0"/>
              <a:t>Drilled first ever Caney/Woodford well</a:t>
            </a:r>
          </a:p>
        </p:txBody>
      </p:sp>
      <p:sp>
        <p:nvSpPr>
          <p:cNvPr id="19" name="Rechteck 46"/>
          <p:cNvSpPr>
            <a:spLocks noChangeArrowheads="1"/>
          </p:cNvSpPr>
          <p:nvPr/>
        </p:nvSpPr>
        <p:spPr bwMode="auto">
          <a:xfrm>
            <a:off x="6806012" y="4349651"/>
            <a:ext cx="1998662" cy="157992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rtlCol="0">
            <a:spAutoFit/>
          </a:bodyPr>
          <a:lstStyle/>
          <a:p>
            <a:pPr marL="87313" indent="-87313">
              <a:spcBef>
                <a:spcPts val="200"/>
              </a:spcBef>
              <a:spcAft>
                <a:spcPts val="200"/>
              </a:spcAft>
              <a:buClr>
                <a:srgbClr val="000066"/>
              </a:buClr>
              <a:buFont typeface="Arial" pitchFamily="34" charset="0"/>
              <a:buChar char="•"/>
            </a:pPr>
            <a:r>
              <a:rPr lang="en-US" sz="900" dirty="0" smtClean="0"/>
              <a:t>Former head of Energy Research Asia Pacific at Merrill Lynch</a:t>
            </a:r>
          </a:p>
          <a:p>
            <a:pPr marL="87313" indent="-87313">
              <a:spcBef>
                <a:spcPts val="200"/>
              </a:spcBef>
              <a:spcAft>
                <a:spcPts val="200"/>
              </a:spcAft>
              <a:buClr>
                <a:srgbClr val="000066"/>
              </a:buClr>
              <a:buFont typeface="Arial" pitchFamily="34" charset="0"/>
              <a:buChar char="•"/>
            </a:pPr>
            <a:r>
              <a:rPr lang="en-SG" sz="900" dirty="0" smtClean="0"/>
              <a:t>Excellent </a:t>
            </a:r>
            <a:r>
              <a:rPr lang="en-SG" sz="900" dirty="0"/>
              <a:t>contacts at senior </a:t>
            </a:r>
            <a:r>
              <a:rPr lang="en-SG" sz="900" dirty="0" smtClean="0"/>
              <a:t>levels </a:t>
            </a:r>
            <a:r>
              <a:rPr lang="en-SG" sz="900" dirty="0"/>
              <a:t>with governments and corporates across Asia-Pacific, </a:t>
            </a:r>
            <a:r>
              <a:rPr lang="en-SG" sz="900" dirty="0" smtClean="0"/>
              <a:t>the Sub-Continent &amp; the Middle </a:t>
            </a:r>
            <a:r>
              <a:rPr lang="en-SG" sz="900" dirty="0"/>
              <a:t>East </a:t>
            </a:r>
            <a:endParaRPr lang="en-SG" sz="900" dirty="0" smtClean="0"/>
          </a:p>
          <a:p>
            <a:pPr marL="87313" indent="-87313">
              <a:spcBef>
                <a:spcPts val="200"/>
              </a:spcBef>
              <a:spcAft>
                <a:spcPts val="200"/>
              </a:spcAft>
              <a:buClr>
                <a:srgbClr val="000066"/>
              </a:buClr>
              <a:buFont typeface="Arial" pitchFamily="34" charset="0"/>
              <a:buChar char="•"/>
            </a:pPr>
            <a:r>
              <a:rPr lang="en-SG" sz="900" dirty="0" smtClean="0"/>
              <a:t>Formerly an Explorationist </a:t>
            </a:r>
            <a:r>
              <a:rPr lang="en-SG" sz="900" dirty="0"/>
              <a:t>with Woodside Petroleum </a:t>
            </a:r>
            <a:r>
              <a:rPr lang="en-SG" sz="900" dirty="0" smtClean="0"/>
              <a:t>which </a:t>
            </a:r>
            <a:r>
              <a:rPr lang="en-SG" sz="900" dirty="0"/>
              <a:t>discovered the vast resources of the North West </a:t>
            </a:r>
            <a:r>
              <a:rPr lang="en-SG" sz="900" dirty="0" smtClean="0"/>
              <a:t>Shelf</a:t>
            </a:r>
            <a:endParaRPr lang="en-GB" sz="900" dirty="0"/>
          </a:p>
        </p:txBody>
      </p:sp>
      <p:sp>
        <p:nvSpPr>
          <p:cNvPr id="20" name="Rechteck 39"/>
          <p:cNvSpPr>
            <a:spLocks noChangeArrowheads="1"/>
          </p:cNvSpPr>
          <p:nvPr/>
        </p:nvSpPr>
        <p:spPr bwMode="auto">
          <a:xfrm>
            <a:off x="313137" y="3948958"/>
            <a:ext cx="2017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100" b="1" i="1" dirty="0">
                <a:solidFill>
                  <a:srgbClr val="000066"/>
                </a:solidFill>
              </a:rPr>
              <a:t>VP – </a:t>
            </a:r>
            <a:r>
              <a:rPr lang="en-SG" sz="1100" b="1" i="1" dirty="0">
                <a:solidFill>
                  <a:srgbClr val="000066"/>
                </a:solidFill>
              </a:rPr>
              <a:t>Corporate, General Counsel and Secretary</a:t>
            </a:r>
            <a:endParaRPr lang="de-DE" sz="1100" b="1" i="1" dirty="0">
              <a:solidFill>
                <a:srgbClr val="000066"/>
              </a:solidFill>
            </a:endParaRPr>
          </a:p>
        </p:txBody>
      </p:sp>
      <p:sp>
        <p:nvSpPr>
          <p:cNvPr id="21" name="Rechteck 40"/>
          <p:cNvSpPr>
            <a:spLocks noChangeArrowheads="1"/>
          </p:cNvSpPr>
          <p:nvPr/>
        </p:nvSpPr>
        <p:spPr bwMode="auto">
          <a:xfrm>
            <a:off x="2476899" y="3948958"/>
            <a:ext cx="201771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100" b="1" i="1" dirty="0">
                <a:solidFill>
                  <a:srgbClr val="000066"/>
                </a:solidFill>
              </a:rPr>
              <a:t>VP – </a:t>
            </a:r>
            <a:r>
              <a:rPr lang="en-SG" sz="1100" b="1" i="1" dirty="0">
                <a:solidFill>
                  <a:srgbClr val="000066"/>
                </a:solidFill>
              </a:rPr>
              <a:t>Finance and CFO</a:t>
            </a:r>
            <a:endParaRPr lang="de-DE" sz="1100" b="1" i="1" dirty="0">
              <a:solidFill>
                <a:srgbClr val="000066"/>
              </a:solidFill>
            </a:endParaRPr>
          </a:p>
        </p:txBody>
      </p:sp>
      <p:sp>
        <p:nvSpPr>
          <p:cNvPr id="22" name="Rechteck 41"/>
          <p:cNvSpPr>
            <a:spLocks noChangeArrowheads="1"/>
          </p:cNvSpPr>
          <p:nvPr/>
        </p:nvSpPr>
        <p:spPr bwMode="auto">
          <a:xfrm>
            <a:off x="4639074" y="3948958"/>
            <a:ext cx="201771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100" b="1" i="1" dirty="0">
                <a:solidFill>
                  <a:srgbClr val="000066"/>
                </a:solidFill>
              </a:rPr>
              <a:t>VP – </a:t>
            </a:r>
            <a:r>
              <a:rPr lang="de-DE" sz="1100" b="1" i="1" dirty="0" smtClean="0">
                <a:solidFill>
                  <a:srgbClr val="000066"/>
                </a:solidFill>
              </a:rPr>
              <a:t>New Ventures</a:t>
            </a:r>
            <a:endParaRPr lang="de-DE" sz="1100" b="1" i="1" dirty="0">
              <a:solidFill>
                <a:srgbClr val="000066"/>
              </a:solidFill>
            </a:endParaRPr>
          </a:p>
        </p:txBody>
      </p:sp>
      <p:sp>
        <p:nvSpPr>
          <p:cNvPr id="23" name="Rechteck 42"/>
          <p:cNvSpPr>
            <a:spLocks noChangeArrowheads="1"/>
          </p:cNvSpPr>
          <p:nvPr/>
        </p:nvSpPr>
        <p:spPr bwMode="auto">
          <a:xfrm>
            <a:off x="6806012" y="3948958"/>
            <a:ext cx="2017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100" b="1" i="1" dirty="0">
                <a:solidFill>
                  <a:srgbClr val="000066"/>
                </a:solidFill>
              </a:rPr>
              <a:t>VP – Business </a:t>
            </a:r>
            <a:r>
              <a:rPr lang="de-DE" sz="1100" b="1" i="1" dirty="0" smtClean="0">
                <a:solidFill>
                  <a:srgbClr val="000066"/>
                </a:solidFill>
              </a:rPr>
              <a:t>Development &amp; Investor </a:t>
            </a:r>
            <a:r>
              <a:rPr lang="de-DE" sz="1100" b="1" i="1" dirty="0">
                <a:solidFill>
                  <a:srgbClr val="000066"/>
                </a:solidFill>
              </a:rPr>
              <a:t>Relations</a:t>
            </a:r>
          </a:p>
        </p:txBody>
      </p:sp>
      <p:sp>
        <p:nvSpPr>
          <p:cNvPr id="24" name="Rectangle 27"/>
          <p:cNvSpPr>
            <a:spLocks noChangeArrowheads="1"/>
          </p:cNvSpPr>
          <p:nvPr/>
        </p:nvSpPr>
        <p:spPr bwMode="auto">
          <a:xfrm>
            <a:off x="2094932" y="1260113"/>
            <a:ext cx="5184576" cy="1882604"/>
          </a:xfrm>
          <a:prstGeom prst="rect">
            <a:avLst/>
          </a:prstGeom>
          <a:gradFill rotWithShape="1">
            <a:gsLst>
              <a:gs pos="0">
                <a:srgbClr val="F5F5F5"/>
              </a:gs>
              <a:gs pos="100000">
                <a:srgbClr val="DDDDDD"/>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tIns="180000"/>
          <a:lstStyle/>
          <a:p>
            <a:pPr algn="l" defTabSz="801688"/>
            <a:endParaRPr lang="en-GB" sz="1200" dirty="0">
              <a:solidFill>
                <a:srgbClr val="080808"/>
              </a:solidFill>
            </a:endParaRPr>
          </a:p>
        </p:txBody>
      </p:sp>
      <p:sp>
        <p:nvSpPr>
          <p:cNvPr id="25" name="Rechteck 39"/>
          <p:cNvSpPr>
            <a:spLocks noChangeArrowheads="1"/>
          </p:cNvSpPr>
          <p:nvPr/>
        </p:nvSpPr>
        <p:spPr bwMode="auto">
          <a:xfrm>
            <a:off x="2109062" y="1307737"/>
            <a:ext cx="5180500"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de-DE" sz="1400" b="1" dirty="0">
                <a:solidFill>
                  <a:srgbClr val="000066"/>
                </a:solidFill>
              </a:rPr>
              <a:t>Ed </a:t>
            </a:r>
            <a:r>
              <a:rPr lang="de-DE" sz="1400" b="1" dirty="0" smtClean="0">
                <a:solidFill>
                  <a:srgbClr val="000066"/>
                </a:solidFill>
              </a:rPr>
              <a:t>Duncan</a:t>
            </a:r>
          </a:p>
          <a:p>
            <a:pPr algn="ctr" defTabSz="801688"/>
            <a:r>
              <a:rPr lang="de-DE" sz="1000" i="1" dirty="0" smtClean="0">
                <a:solidFill>
                  <a:srgbClr val="000066"/>
                </a:solidFill>
              </a:rPr>
              <a:t>B.S., </a:t>
            </a:r>
            <a:r>
              <a:rPr lang="de-DE" sz="1000" i="1" dirty="0">
                <a:solidFill>
                  <a:srgbClr val="000066"/>
                </a:solidFill>
              </a:rPr>
              <a:t>M.A., D.B.A. </a:t>
            </a:r>
          </a:p>
          <a:p>
            <a:pPr algn="ctr" defTabSz="801688"/>
            <a:endParaRPr lang="de-DE" sz="1400" b="1" dirty="0">
              <a:solidFill>
                <a:srgbClr val="000066"/>
              </a:solidFill>
            </a:endParaRPr>
          </a:p>
        </p:txBody>
      </p:sp>
      <p:sp>
        <p:nvSpPr>
          <p:cNvPr id="26" name="Rechteck 39"/>
          <p:cNvSpPr>
            <a:spLocks noChangeArrowheads="1"/>
          </p:cNvSpPr>
          <p:nvPr/>
        </p:nvSpPr>
        <p:spPr bwMode="auto">
          <a:xfrm>
            <a:off x="2519832" y="1759247"/>
            <a:ext cx="447164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801688"/>
            <a:r>
              <a:rPr lang="en-SG" sz="1100" b="1" i="1" dirty="0">
                <a:solidFill>
                  <a:srgbClr val="000066"/>
                </a:solidFill>
              </a:rPr>
              <a:t>President and Chief Operating Officer</a:t>
            </a:r>
            <a:endParaRPr lang="de-DE" sz="1100" b="1" i="1" dirty="0">
              <a:solidFill>
                <a:srgbClr val="000066"/>
              </a:solidFill>
            </a:endParaRPr>
          </a:p>
        </p:txBody>
      </p:sp>
      <p:sp>
        <p:nvSpPr>
          <p:cNvPr id="27" name="Rechteck 43"/>
          <p:cNvSpPr>
            <a:spLocks noChangeArrowheads="1"/>
          </p:cNvSpPr>
          <p:nvPr/>
        </p:nvSpPr>
        <p:spPr bwMode="auto">
          <a:xfrm>
            <a:off x="2218603" y="1972040"/>
            <a:ext cx="5004817" cy="107721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rtlCol="0">
            <a:spAutoFit/>
          </a:bodyPr>
          <a:lstStyle/>
          <a:p>
            <a:pPr marL="182563" indent="-182563">
              <a:spcBef>
                <a:spcPts val="200"/>
              </a:spcBef>
              <a:spcAft>
                <a:spcPts val="200"/>
              </a:spcAft>
              <a:buClr>
                <a:srgbClr val="000066"/>
              </a:buClr>
              <a:buFont typeface="Arial" pitchFamily="34" charset="0"/>
              <a:buChar char="•"/>
            </a:pPr>
            <a:r>
              <a:rPr lang="en-SG" sz="900" dirty="0" smtClean="0"/>
              <a:t>Began </a:t>
            </a:r>
            <a:r>
              <a:rPr lang="en-SG" sz="900" dirty="0"/>
              <a:t>his career working regional exploration plays in North </a:t>
            </a:r>
            <a:r>
              <a:rPr lang="en-SG" sz="900" dirty="0" smtClean="0"/>
              <a:t>Alaska</a:t>
            </a:r>
          </a:p>
          <a:p>
            <a:pPr marL="182563" indent="-182563">
              <a:spcBef>
                <a:spcPts val="200"/>
              </a:spcBef>
              <a:spcAft>
                <a:spcPts val="200"/>
              </a:spcAft>
              <a:buClr>
                <a:srgbClr val="000066"/>
              </a:buClr>
              <a:buFont typeface="Arial" pitchFamily="34" charset="0"/>
              <a:buChar char="•"/>
            </a:pPr>
            <a:r>
              <a:rPr lang="en-SG" sz="900" dirty="0"/>
              <a:t>M</a:t>
            </a:r>
            <a:r>
              <a:rPr lang="en-SG" sz="900" dirty="0" smtClean="0"/>
              <a:t>apped</a:t>
            </a:r>
            <a:r>
              <a:rPr lang="en-SG" sz="900" dirty="0"/>
              <a:t>, leased and named the Kuvlum prospect in Camden Bay, planned and managed wellsite operations on the Kaktovik -1 well in the ANWR and mapped and leased the Pt McIntyre field leases </a:t>
            </a:r>
          </a:p>
          <a:p>
            <a:pPr marL="182563" indent="-182563">
              <a:spcBef>
                <a:spcPts val="200"/>
              </a:spcBef>
              <a:spcAft>
                <a:spcPts val="200"/>
              </a:spcAft>
              <a:buClr>
                <a:srgbClr val="000066"/>
              </a:buClr>
              <a:buFont typeface="Arial" pitchFamily="34" charset="0"/>
              <a:buChar char="•"/>
            </a:pPr>
            <a:r>
              <a:rPr lang="en-SG" sz="900" dirty="0" smtClean="0"/>
              <a:t>Over 30 years of experience </a:t>
            </a:r>
            <a:r>
              <a:rPr lang="en-SG" sz="900" dirty="0"/>
              <a:t>as a Petroleum Geoscientist and Business Development Manager </a:t>
            </a:r>
            <a:r>
              <a:rPr lang="en-SG" sz="900" dirty="0" smtClean="0"/>
              <a:t>involved in the evaluation of new </a:t>
            </a:r>
            <a:r>
              <a:rPr lang="en-SG" sz="900" dirty="0"/>
              <a:t>business across many of the world’s petroleum </a:t>
            </a:r>
            <a:r>
              <a:rPr lang="en-SG" sz="900" dirty="0" smtClean="0"/>
              <a:t>provinces</a:t>
            </a:r>
          </a:p>
          <a:p>
            <a:pPr marL="182563" indent="-182563">
              <a:spcBef>
                <a:spcPts val="200"/>
              </a:spcBef>
              <a:spcAft>
                <a:spcPts val="200"/>
              </a:spcAft>
              <a:buClr>
                <a:srgbClr val="000066"/>
              </a:buClr>
              <a:buFont typeface="Arial" pitchFamily="34" charset="0"/>
              <a:buChar char="•"/>
            </a:pPr>
            <a:r>
              <a:rPr lang="en-SG" sz="900" dirty="0" smtClean="0"/>
              <a:t>Member </a:t>
            </a:r>
            <a:r>
              <a:rPr lang="en-SG" sz="900" dirty="0"/>
              <a:t>of the American Association of Petroleum Geologists </a:t>
            </a:r>
            <a:endParaRPr lang="en-GB" sz="900" dirty="0"/>
          </a:p>
        </p:txBody>
      </p:sp>
      <p:pic>
        <p:nvPicPr>
          <p:cNvPr id="28" name="Picture 104" descr="Alask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27693" y="1276711"/>
            <a:ext cx="1267224" cy="814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104" descr="Alask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6576" y="1277160"/>
            <a:ext cx="1267224" cy="814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14517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5</a:t>
            </a:fld>
            <a:endParaRPr lang="en-SG" dirty="0"/>
          </a:p>
        </p:txBody>
      </p:sp>
      <p:sp>
        <p:nvSpPr>
          <p:cNvPr id="3" name="Title 2"/>
          <p:cNvSpPr>
            <a:spLocks noGrp="1"/>
          </p:cNvSpPr>
          <p:nvPr>
            <p:ph type="title"/>
          </p:nvPr>
        </p:nvSpPr>
        <p:spPr/>
        <p:txBody>
          <a:bodyPr>
            <a:normAutofit fontScale="90000"/>
          </a:bodyPr>
          <a:lstStyle/>
          <a:p>
            <a:r>
              <a:rPr lang="en-SG" sz="2900" dirty="0"/>
              <a:t>Introducing Great Bear Petroleum</a:t>
            </a:r>
            <a:r>
              <a:rPr lang="en-SG" sz="4400" dirty="0"/>
              <a:t/>
            </a:r>
            <a:br>
              <a:rPr lang="en-SG" sz="4400" dirty="0"/>
            </a:br>
            <a:r>
              <a:rPr sz="1800" smtClean="0"/>
              <a:t>High Bidder on 537,500 Acres in the 2010 North Slope Areawide Lease Sale</a:t>
            </a:r>
            <a:endParaRPr lang="en-SG" sz="1800" dirty="0"/>
          </a:p>
        </p:txBody>
      </p:sp>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l="3088" t="843" r="3474" b="1080"/>
          <a:stretch>
            <a:fillRect/>
          </a:stretch>
        </p:blipFill>
        <p:spPr bwMode="auto">
          <a:xfrm>
            <a:off x="261257" y="1277150"/>
            <a:ext cx="8621486" cy="4757889"/>
          </a:xfrm>
          <a:prstGeom prst="rect">
            <a:avLst/>
          </a:prstGeom>
          <a:noFill/>
          <a:ln w="12700">
            <a:solidFill>
              <a:schemeClr val="tx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8276" y="1286569"/>
            <a:ext cx="2055213" cy="9303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306916" y="6309320"/>
            <a:ext cx="7865484" cy="365125"/>
          </a:xfrm>
        </p:spPr>
        <p:txBody>
          <a:bodyPr/>
          <a:lstStyle/>
          <a:p>
            <a:r>
              <a:rPr lang="en-SG" dirty="0"/>
              <a:t>Source: State of Alaska, Department of Natural Resources, Division of Oil and Gas</a:t>
            </a:r>
          </a:p>
          <a:p>
            <a:r>
              <a:rPr lang="en-SG" baseline="30000" dirty="0"/>
              <a:t>(1) </a:t>
            </a:r>
            <a:r>
              <a:rPr lang="en-SG" dirty="0"/>
              <a:t>Royalty reducible to 6.25% if the lessee under a gas-only lease demonstrates that the potential resources underlying the lease are reasonably estimated to be nonconventional gas</a:t>
            </a:r>
            <a:endParaRPr lang="en-SG" dirty="0" smtClean="0"/>
          </a:p>
        </p:txBody>
      </p:sp>
    </p:spTree>
    <p:extLst>
      <p:ext uri="{BB962C8B-B14F-4D97-AF65-F5344CB8AC3E}">
        <p14:creationId xmlns="" xmlns:p14="http://schemas.microsoft.com/office/powerpoint/2010/main" val="227209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Alaskan Technical Case</a:t>
            </a:r>
            <a:endParaRPr lang="en-SG" dirty="0"/>
          </a:p>
        </p:txBody>
      </p:sp>
    </p:spTree>
    <p:extLst>
      <p:ext uri="{BB962C8B-B14F-4D97-AF65-F5344CB8AC3E}">
        <p14:creationId xmlns="" xmlns:p14="http://schemas.microsoft.com/office/powerpoint/2010/main" val="385470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866E7-6AD0-4D14-8CFB-A53E7D7D95AD}" type="slidenum">
              <a:rPr lang="en-SG" smtClean="0"/>
              <a:pPr/>
              <a:t>7</a:t>
            </a:fld>
            <a:endParaRPr lang="en-SG" dirty="0"/>
          </a:p>
        </p:txBody>
      </p:sp>
      <p:sp>
        <p:nvSpPr>
          <p:cNvPr id="3" name="Title 2"/>
          <p:cNvSpPr>
            <a:spLocks noGrp="1"/>
          </p:cNvSpPr>
          <p:nvPr>
            <p:ph type="title"/>
          </p:nvPr>
        </p:nvSpPr>
        <p:spPr/>
        <p:txBody>
          <a:bodyPr>
            <a:normAutofit fontScale="90000"/>
          </a:bodyPr>
          <a:lstStyle/>
          <a:p>
            <a:r>
              <a:rPr lang="en-SG" sz="2900" dirty="0" smtClean="0"/>
              <a:t>North Alaska Technical Case</a:t>
            </a:r>
            <a:br>
              <a:rPr lang="en-SG" sz="2900" dirty="0" smtClean="0"/>
            </a:br>
            <a:r>
              <a:rPr lang="en-SG" sz="1800" dirty="0" smtClean="0"/>
              <a:t>Unconventional </a:t>
            </a:r>
            <a:r>
              <a:rPr lang="en-SG" sz="1800" dirty="0"/>
              <a:t>Reservoirs Explained</a:t>
            </a:r>
          </a:p>
        </p:txBody>
      </p:sp>
      <p:grpSp>
        <p:nvGrpSpPr>
          <p:cNvPr id="4" name="Group 3"/>
          <p:cNvGrpSpPr/>
          <p:nvPr/>
        </p:nvGrpSpPr>
        <p:grpSpPr>
          <a:xfrm>
            <a:off x="354587" y="2573317"/>
            <a:ext cx="8442773" cy="3396179"/>
            <a:chOff x="392687" y="1671141"/>
            <a:chExt cx="8442773" cy="3774083"/>
          </a:xfrm>
        </p:grpSpPr>
        <p:sp>
          <p:nvSpPr>
            <p:cNvPr id="5" name="Freeform 4"/>
            <p:cNvSpPr/>
            <p:nvPr/>
          </p:nvSpPr>
          <p:spPr>
            <a:xfrm>
              <a:off x="398297" y="3408861"/>
              <a:ext cx="7904231" cy="1537090"/>
            </a:xfrm>
            <a:custGeom>
              <a:avLst/>
              <a:gdLst>
                <a:gd name="connsiteX0" fmla="*/ 5610 w 7904231"/>
                <a:gd name="connsiteY0" fmla="*/ 5610 h 1537090"/>
                <a:gd name="connsiteX1" fmla="*/ 0 w 7904231"/>
                <a:gd name="connsiteY1" fmla="*/ 678788 h 1537090"/>
                <a:gd name="connsiteX2" fmla="*/ 353418 w 7904231"/>
                <a:gd name="connsiteY2" fmla="*/ 538542 h 1537090"/>
                <a:gd name="connsiteX3" fmla="*/ 611470 w 7904231"/>
                <a:gd name="connsiteY3" fmla="*/ 465615 h 1537090"/>
                <a:gd name="connsiteX4" fmla="*/ 925620 w 7904231"/>
                <a:gd name="connsiteY4" fmla="*/ 448785 h 1537090"/>
                <a:gd name="connsiteX5" fmla="*/ 1189281 w 7904231"/>
                <a:gd name="connsiteY5" fmla="*/ 493664 h 1537090"/>
                <a:gd name="connsiteX6" fmla="*/ 1565139 w 7904231"/>
                <a:gd name="connsiteY6" fmla="*/ 611470 h 1537090"/>
                <a:gd name="connsiteX7" fmla="*/ 1946606 w 7904231"/>
                <a:gd name="connsiteY7" fmla="*/ 774155 h 1537090"/>
                <a:gd name="connsiteX8" fmla="*/ 2395391 w 7904231"/>
                <a:gd name="connsiteY8" fmla="*/ 964888 h 1537090"/>
                <a:gd name="connsiteX9" fmla="*/ 2961983 w 7904231"/>
                <a:gd name="connsiteY9" fmla="*/ 1206110 h 1537090"/>
                <a:gd name="connsiteX10" fmla="*/ 3500525 w 7904231"/>
                <a:gd name="connsiteY10" fmla="*/ 1363185 h 1537090"/>
                <a:gd name="connsiteX11" fmla="*/ 4263460 w 7904231"/>
                <a:gd name="connsiteY11" fmla="*/ 1503431 h 1537090"/>
                <a:gd name="connsiteX12" fmla="*/ 4869320 w 7904231"/>
                <a:gd name="connsiteY12" fmla="*/ 1537090 h 1537090"/>
                <a:gd name="connsiteX13" fmla="*/ 5750061 w 7904231"/>
                <a:gd name="connsiteY13" fmla="*/ 1458552 h 1537090"/>
                <a:gd name="connsiteX14" fmla="*/ 6423239 w 7904231"/>
                <a:gd name="connsiteY14" fmla="*/ 1295867 h 1537090"/>
                <a:gd name="connsiteX15" fmla="*/ 7197394 w 7904231"/>
                <a:gd name="connsiteY15" fmla="*/ 998547 h 1537090"/>
                <a:gd name="connsiteX16" fmla="*/ 7713497 w 7904231"/>
                <a:gd name="connsiteY16" fmla="*/ 718056 h 1537090"/>
                <a:gd name="connsiteX17" fmla="*/ 7904231 w 7904231"/>
                <a:gd name="connsiteY17" fmla="*/ 566591 h 1537090"/>
                <a:gd name="connsiteX18" fmla="*/ 6714950 w 7904231"/>
                <a:gd name="connsiteY18" fmla="*/ 572201 h 1537090"/>
                <a:gd name="connsiteX19" fmla="*/ 6271774 w 7904231"/>
                <a:gd name="connsiteY19" fmla="*/ 684398 h 1537090"/>
                <a:gd name="connsiteX20" fmla="*/ 5755671 w 7904231"/>
                <a:gd name="connsiteY20" fmla="*/ 785374 h 1537090"/>
                <a:gd name="connsiteX21" fmla="*/ 5228348 w 7904231"/>
                <a:gd name="connsiteY21" fmla="*/ 841472 h 1537090"/>
                <a:gd name="connsiteX22" fmla="*/ 4723465 w 7904231"/>
                <a:gd name="connsiteY22" fmla="*/ 852692 h 1537090"/>
                <a:gd name="connsiteX23" fmla="*/ 4313948 w 7904231"/>
                <a:gd name="connsiteY23" fmla="*/ 813423 h 1537090"/>
                <a:gd name="connsiteX24" fmla="*/ 3719308 w 7904231"/>
                <a:gd name="connsiteY24" fmla="*/ 695617 h 1537090"/>
                <a:gd name="connsiteX25" fmla="*/ 3135887 w 7904231"/>
                <a:gd name="connsiteY25" fmla="*/ 527323 h 1537090"/>
                <a:gd name="connsiteX26" fmla="*/ 2344903 w 7904231"/>
                <a:gd name="connsiteY26" fmla="*/ 291710 h 1537090"/>
                <a:gd name="connsiteX27" fmla="*/ 1593188 w 7904231"/>
                <a:gd name="connsiteY27" fmla="*/ 0 h 1537090"/>
                <a:gd name="connsiteX28" fmla="*/ 5610 w 7904231"/>
                <a:gd name="connsiteY28" fmla="*/ 5610 h 153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04231" h="1537090">
                  <a:moveTo>
                    <a:pt x="5610" y="5610"/>
                  </a:moveTo>
                  <a:lnTo>
                    <a:pt x="0" y="678788"/>
                  </a:lnTo>
                  <a:lnTo>
                    <a:pt x="353418" y="538542"/>
                  </a:lnTo>
                  <a:lnTo>
                    <a:pt x="611470" y="465615"/>
                  </a:lnTo>
                  <a:lnTo>
                    <a:pt x="925620" y="448785"/>
                  </a:lnTo>
                  <a:lnTo>
                    <a:pt x="1189281" y="493664"/>
                  </a:lnTo>
                  <a:lnTo>
                    <a:pt x="1565139" y="611470"/>
                  </a:lnTo>
                  <a:lnTo>
                    <a:pt x="1946606" y="774155"/>
                  </a:lnTo>
                  <a:lnTo>
                    <a:pt x="2395391" y="964888"/>
                  </a:lnTo>
                  <a:lnTo>
                    <a:pt x="2961983" y="1206110"/>
                  </a:lnTo>
                  <a:lnTo>
                    <a:pt x="3500525" y="1363185"/>
                  </a:lnTo>
                  <a:lnTo>
                    <a:pt x="4263460" y="1503431"/>
                  </a:lnTo>
                  <a:lnTo>
                    <a:pt x="4869320" y="1537090"/>
                  </a:lnTo>
                  <a:lnTo>
                    <a:pt x="5750061" y="1458552"/>
                  </a:lnTo>
                  <a:lnTo>
                    <a:pt x="6423239" y="1295867"/>
                  </a:lnTo>
                  <a:lnTo>
                    <a:pt x="7197394" y="998547"/>
                  </a:lnTo>
                  <a:lnTo>
                    <a:pt x="7713497" y="718056"/>
                  </a:lnTo>
                  <a:lnTo>
                    <a:pt x="7904231" y="566591"/>
                  </a:lnTo>
                  <a:lnTo>
                    <a:pt x="6714950" y="572201"/>
                  </a:lnTo>
                  <a:lnTo>
                    <a:pt x="6271774" y="684398"/>
                  </a:lnTo>
                  <a:lnTo>
                    <a:pt x="5755671" y="785374"/>
                  </a:lnTo>
                  <a:lnTo>
                    <a:pt x="5228348" y="841472"/>
                  </a:lnTo>
                  <a:lnTo>
                    <a:pt x="4723465" y="852692"/>
                  </a:lnTo>
                  <a:lnTo>
                    <a:pt x="4313948" y="813423"/>
                  </a:lnTo>
                  <a:lnTo>
                    <a:pt x="3719308" y="695617"/>
                  </a:lnTo>
                  <a:lnTo>
                    <a:pt x="3135887" y="527323"/>
                  </a:lnTo>
                  <a:lnTo>
                    <a:pt x="2344903" y="291710"/>
                  </a:lnTo>
                  <a:lnTo>
                    <a:pt x="1593188" y="0"/>
                  </a:lnTo>
                  <a:lnTo>
                    <a:pt x="5610" y="5610"/>
                  </a:lnTo>
                  <a:close/>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 name="Freeform 5"/>
            <p:cNvSpPr/>
            <p:nvPr/>
          </p:nvSpPr>
          <p:spPr>
            <a:xfrm>
              <a:off x="4655820" y="4628435"/>
              <a:ext cx="1680210" cy="308610"/>
            </a:xfrm>
            <a:custGeom>
              <a:avLst/>
              <a:gdLst>
                <a:gd name="connsiteX0" fmla="*/ 0 w 1680210"/>
                <a:gd name="connsiteY0" fmla="*/ 262890 h 308610"/>
                <a:gd name="connsiteX1" fmla="*/ 87630 w 1680210"/>
                <a:gd name="connsiteY1" fmla="*/ 144780 h 308610"/>
                <a:gd name="connsiteX2" fmla="*/ 156210 w 1680210"/>
                <a:gd name="connsiteY2" fmla="*/ 144780 h 308610"/>
                <a:gd name="connsiteX3" fmla="*/ 217170 w 1680210"/>
                <a:gd name="connsiteY3" fmla="*/ 144780 h 308610"/>
                <a:gd name="connsiteX4" fmla="*/ 251460 w 1680210"/>
                <a:gd name="connsiteY4" fmla="*/ 125730 h 308610"/>
                <a:gd name="connsiteX5" fmla="*/ 300990 w 1680210"/>
                <a:gd name="connsiteY5" fmla="*/ 118110 h 308610"/>
                <a:gd name="connsiteX6" fmla="*/ 300990 w 1680210"/>
                <a:gd name="connsiteY6" fmla="*/ 118110 h 308610"/>
                <a:gd name="connsiteX7" fmla="*/ 342900 w 1680210"/>
                <a:gd name="connsiteY7" fmla="*/ 152400 h 308610"/>
                <a:gd name="connsiteX8" fmla="*/ 358140 w 1680210"/>
                <a:gd name="connsiteY8" fmla="*/ 175260 h 308610"/>
                <a:gd name="connsiteX9" fmla="*/ 381000 w 1680210"/>
                <a:gd name="connsiteY9" fmla="*/ 205740 h 308610"/>
                <a:gd name="connsiteX10" fmla="*/ 415290 w 1680210"/>
                <a:gd name="connsiteY10" fmla="*/ 213360 h 308610"/>
                <a:gd name="connsiteX11" fmla="*/ 449580 w 1680210"/>
                <a:gd name="connsiteY11" fmla="*/ 213360 h 308610"/>
                <a:gd name="connsiteX12" fmla="*/ 480060 w 1680210"/>
                <a:gd name="connsiteY12" fmla="*/ 201930 h 308610"/>
                <a:gd name="connsiteX13" fmla="*/ 510540 w 1680210"/>
                <a:gd name="connsiteY13" fmla="*/ 171450 h 308610"/>
                <a:gd name="connsiteX14" fmla="*/ 525780 w 1680210"/>
                <a:gd name="connsiteY14" fmla="*/ 137160 h 308610"/>
                <a:gd name="connsiteX15" fmla="*/ 541020 w 1680210"/>
                <a:gd name="connsiteY15" fmla="*/ 99060 h 308610"/>
                <a:gd name="connsiteX16" fmla="*/ 563880 w 1680210"/>
                <a:gd name="connsiteY16" fmla="*/ 83820 h 308610"/>
                <a:gd name="connsiteX17" fmla="*/ 563880 w 1680210"/>
                <a:gd name="connsiteY17" fmla="*/ 83820 h 308610"/>
                <a:gd name="connsiteX18" fmla="*/ 605790 w 1680210"/>
                <a:gd name="connsiteY18" fmla="*/ 102870 h 308610"/>
                <a:gd name="connsiteX19" fmla="*/ 621030 w 1680210"/>
                <a:gd name="connsiteY19" fmla="*/ 118110 h 308610"/>
                <a:gd name="connsiteX20" fmla="*/ 640080 w 1680210"/>
                <a:gd name="connsiteY20" fmla="*/ 118110 h 308610"/>
                <a:gd name="connsiteX21" fmla="*/ 678180 w 1680210"/>
                <a:gd name="connsiteY21" fmla="*/ 102870 h 308610"/>
                <a:gd name="connsiteX22" fmla="*/ 727710 w 1680210"/>
                <a:gd name="connsiteY22" fmla="*/ 91440 h 308610"/>
                <a:gd name="connsiteX23" fmla="*/ 754380 w 1680210"/>
                <a:gd name="connsiteY23" fmla="*/ 87630 h 308610"/>
                <a:gd name="connsiteX24" fmla="*/ 803910 w 1680210"/>
                <a:gd name="connsiteY24" fmla="*/ 87630 h 308610"/>
                <a:gd name="connsiteX25" fmla="*/ 819150 w 1680210"/>
                <a:gd name="connsiteY25" fmla="*/ 99060 h 308610"/>
                <a:gd name="connsiteX26" fmla="*/ 830580 w 1680210"/>
                <a:gd name="connsiteY26" fmla="*/ 121920 h 308610"/>
                <a:gd name="connsiteX27" fmla="*/ 842010 w 1680210"/>
                <a:gd name="connsiteY27" fmla="*/ 148590 h 308610"/>
                <a:gd name="connsiteX28" fmla="*/ 842010 w 1680210"/>
                <a:gd name="connsiteY28" fmla="*/ 148590 h 308610"/>
                <a:gd name="connsiteX29" fmla="*/ 887730 w 1680210"/>
                <a:gd name="connsiteY29" fmla="*/ 171450 h 308610"/>
                <a:gd name="connsiteX30" fmla="*/ 922020 w 1680210"/>
                <a:gd name="connsiteY30" fmla="*/ 171450 h 308610"/>
                <a:gd name="connsiteX31" fmla="*/ 952500 w 1680210"/>
                <a:gd name="connsiteY31" fmla="*/ 163830 h 308610"/>
                <a:gd name="connsiteX32" fmla="*/ 998220 w 1680210"/>
                <a:gd name="connsiteY32" fmla="*/ 152400 h 308610"/>
                <a:gd name="connsiteX33" fmla="*/ 1021080 w 1680210"/>
                <a:gd name="connsiteY33" fmla="*/ 144780 h 308610"/>
                <a:gd name="connsiteX34" fmla="*/ 1047750 w 1680210"/>
                <a:gd name="connsiteY34" fmla="*/ 118110 h 308610"/>
                <a:gd name="connsiteX35" fmla="*/ 1078230 w 1680210"/>
                <a:gd name="connsiteY35" fmla="*/ 76200 h 308610"/>
                <a:gd name="connsiteX36" fmla="*/ 1093470 w 1680210"/>
                <a:gd name="connsiteY36" fmla="*/ 53340 h 308610"/>
                <a:gd name="connsiteX37" fmla="*/ 1150620 w 1680210"/>
                <a:gd name="connsiteY37" fmla="*/ 11430 h 308610"/>
                <a:gd name="connsiteX38" fmla="*/ 1188720 w 1680210"/>
                <a:gd name="connsiteY38" fmla="*/ 0 h 308610"/>
                <a:gd name="connsiteX39" fmla="*/ 1242060 w 1680210"/>
                <a:gd name="connsiteY39" fmla="*/ 0 h 308610"/>
                <a:gd name="connsiteX40" fmla="*/ 1272540 w 1680210"/>
                <a:gd name="connsiteY40" fmla="*/ 15240 h 308610"/>
                <a:gd name="connsiteX41" fmla="*/ 1318260 w 1680210"/>
                <a:gd name="connsiteY41" fmla="*/ 26670 h 308610"/>
                <a:gd name="connsiteX42" fmla="*/ 1329690 w 1680210"/>
                <a:gd name="connsiteY42" fmla="*/ 45720 h 308610"/>
                <a:gd name="connsiteX43" fmla="*/ 1363980 w 1680210"/>
                <a:gd name="connsiteY43" fmla="*/ 60960 h 308610"/>
                <a:gd name="connsiteX44" fmla="*/ 1394460 w 1680210"/>
                <a:gd name="connsiteY44" fmla="*/ 60960 h 308610"/>
                <a:gd name="connsiteX45" fmla="*/ 1455420 w 1680210"/>
                <a:gd name="connsiteY45" fmla="*/ 45720 h 308610"/>
                <a:gd name="connsiteX46" fmla="*/ 1485900 w 1680210"/>
                <a:gd name="connsiteY46" fmla="*/ 60960 h 308610"/>
                <a:gd name="connsiteX47" fmla="*/ 1512570 w 1680210"/>
                <a:gd name="connsiteY47" fmla="*/ 80010 h 308610"/>
                <a:gd name="connsiteX48" fmla="*/ 1558290 w 1680210"/>
                <a:gd name="connsiteY48" fmla="*/ 83820 h 308610"/>
                <a:gd name="connsiteX49" fmla="*/ 1558290 w 1680210"/>
                <a:gd name="connsiteY49" fmla="*/ 83820 h 308610"/>
                <a:gd name="connsiteX50" fmla="*/ 1630680 w 1680210"/>
                <a:gd name="connsiteY50" fmla="*/ 87630 h 308610"/>
                <a:gd name="connsiteX51" fmla="*/ 1630680 w 1680210"/>
                <a:gd name="connsiteY51" fmla="*/ 87630 h 308610"/>
                <a:gd name="connsiteX52" fmla="*/ 1668780 w 1680210"/>
                <a:gd name="connsiteY52" fmla="*/ 125730 h 308610"/>
                <a:gd name="connsiteX53" fmla="*/ 1680210 w 1680210"/>
                <a:gd name="connsiteY53" fmla="*/ 148590 h 308610"/>
                <a:gd name="connsiteX54" fmla="*/ 1680210 w 1680210"/>
                <a:gd name="connsiteY54" fmla="*/ 175260 h 308610"/>
                <a:gd name="connsiteX55" fmla="*/ 1504950 w 1680210"/>
                <a:gd name="connsiteY55" fmla="*/ 213360 h 308610"/>
                <a:gd name="connsiteX56" fmla="*/ 1402080 w 1680210"/>
                <a:gd name="connsiteY56" fmla="*/ 240030 h 308610"/>
                <a:gd name="connsiteX57" fmla="*/ 1242060 w 1680210"/>
                <a:gd name="connsiteY57" fmla="*/ 259080 h 308610"/>
                <a:gd name="connsiteX58" fmla="*/ 1162050 w 1680210"/>
                <a:gd name="connsiteY58" fmla="*/ 270510 h 308610"/>
                <a:gd name="connsiteX59" fmla="*/ 925830 w 1680210"/>
                <a:gd name="connsiteY59" fmla="*/ 300990 h 308610"/>
                <a:gd name="connsiteX60" fmla="*/ 693420 w 1680210"/>
                <a:gd name="connsiteY60" fmla="*/ 308610 h 308610"/>
                <a:gd name="connsiteX61" fmla="*/ 392430 w 1680210"/>
                <a:gd name="connsiteY61" fmla="*/ 300990 h 308610"/>
                <a:gd name="connsiteX62" fmla="*/ 175260 w 1680210"/>
                <a:gd name="connsiteY62" fmla="*/ 289560 h 308610"/>
                <a:gd name="connsiteX63" fmla="*/ 0 w 1680210"/>
                <a:gd name="connsiteY63" fmla="*/ 262890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80210" h="308610">
                  <a:moveTo>
                    <a:pt x="0" y="262890"/>
                  </a:moveTo>
                  <a:lnTo>
                    <a:pt x="87630" y="144780"/>
                  </a:lnTo>
                  <a:lnTo>
                    <a:pt x="156210" y="144780"/>
                  </a:lnTo>
                  <a:lnTo>
                    <a:pt x="217170" y="144780"/>
                  </a:lnTo>
                  <a:lnTo>
                    <a:pt x="251460" y="125730"/>
                  </a:lnTo>
                  <a:lnTo>
                    <a:pt x="300990" y="118110"/>
                  </a:lnTo>
                  <a:lnTo>
                    <a:pt x="300990" y="118110"/>
                  </a:lnTo>
                  <a:lnTo>
                    <a:pt x="342900" y="152400"/>
                  </a:lnTo>
                  <a:lnTo>
                    <a:pt x="358140" y="175260"/>
                  </a:lnTo>
                  <a:lnTo>
                    <a:pt x="381000" y="205740"/>
                  </a:lnTo>
                  <a:lnTo>
                    <a:pt x="415290" y="213360"/>
                  </a:lnTo>
                  <a:lnTo>
                    <a:pt x="449580" y="213360"/>
                  </a:lnTo>
                  <a:lnTo>
                    <a:pt x="480060" y="201930"/>
                  </a:lnTo>
                  <a:lnTo>
                    <a:pt x="510540" y="171450"/>
                  </a:lnTo>
                  <a:lnTo>
                    <a:pt x="525780" y="137160"/>
                  </a:lnTo>
                  <a:lnTo>
                    <a:pt x="541020" y="99060"/>
                  </a:lnTo>
                  <a:lnTo>
                    <a:pt x="563880" y="83820"/>
                  </a:lnTo>
                  <a:lnTo>
                    <a:pt x="563880" y="83820"/>
                  </a:lnTo>
                  <a:lnTo>
                    <a:pt x="605790" y="102870"/>
                  </a:lnTo>
                  <a:lnTo>
                    <a:pt x="621030" y="118110"/>
                  </a:lnTo>
                  <a:lnTo>
                    <a:pt x="640080" y="118110"/>
                  </a:lnTo>
                  <a:lnTo>
                    <a:pt x="678180" y="102870"/>
                  </a:lnTo>
                  <a:lnTo>
                    <a:pt x="727710" y="91440"/>
                  </a:lnTo>
                  <a:lnTo>
                    <a:pt x="754380" y="87630"/>
                  </a:lnTo>
                  <a:lnTo>
                    <a:pt x="803910" y="87630"/>
                  </a:lnTo>
                  <a:lnTo>
                    <a:pt x="819150" y="99060"/>
                  </a:lnTo>
                  <a:lnTo>
                    <a:pt x="830580" y="121920"/>
                  </a:lnTo>
                  <a:lnTo>
                    <a:pt x="842010" y="148590"/>
                  </a:lnTo>
                  <a:lnTo>
                    <a:pt x="842010" y="148590"/>
                  </a:lnTo>
                  <a:lnTo>
                    <a:pt x="887730" y="171450"/>
                  </a:lnTo>
                  <a:lnTo>
                    <a:pt x="922020" y="171450"/>
                  </a:lnTo>
                  <a:lnTo>
                    <a:pt x="952500" y="163830"/>
                  </a:lnTo>
                  <a:lnTo>
                    <a:pt x="998220" y="152400"/>
                  </a:lnTo>
                  <a:lnTo>
                    <a:pt x="1021080" y="144780"/>
                  </a:lnTo>
                  <a:lnTo>
                    <a:pt x="1047750" y="118110"/>
                  </a:lnTo>
                  <a:lnTo>
                    <a:pt x="1078230" y="76200"/>
                  </a:lnTo>
                  <a:lnTo>
                    <a:pt x="1093470" y="53340"/>
                  </a:lnTo>
                  <a:lnTo>
                    <a:pt x="1150620" y="11430"/>
                  </a:lnTo>
                  <a:lnTo>
                    <a:pt x="1188720" y="0"/>
                  </a:lnTo>
                  <a:lnTo>
                    <a:pt x="1242060" y="0"/>
                  </a:lnTo>
                  <a:lnTo>
                    <a:pt x="1272540" y="15240"/>
                  </a:lnTo>
                  <a:lnTo>
                    <a:pt x="1318260" y="26670"/>
                  </a:lnTo>
                  <a:lnTo>
                    <a:pt x="1329690" y="45720"/>
                  </a:lnTo>
                  <a:lnTo>
                    <a:pt x="1363980" y="60960"/>
                  </a:lnTo>
                  <a:lnTo>
                    <a:pt x="1394460" y="60960"/>
                  </a:lnTo>
                  <a:lnTo>
                    <a:pt x="1455420" y="45720"/>
                  </a:lnTo>
                  <a:lnTo>
                    <a:pt x="1485900" y="60960"/>
                  </a:lnTo>
                  <a:lnTo>
                    <a:pt x="1512570" y="80010"/>
                  </a:lnTo>
                  <a:lnTo>
                    <a:pt x="1558290" y="83820"/>
                  </a:lnTo>
                  <a:lnTo>
                    <a:pt x="1558290" y="83820"/>
                  </a:lnTo>
                  <a:lnTo>
                    <a:pt x="1630680" y="87630"/>
                  </a:lnTo>
                  <a:lnTo>
                    <a:pt x="1630680" y="87630"/>
                  </a:lnTo>
                  <a:lnTo>
                    <a:pt x="1668780" y="125730"/>
                  </a:lnTo>
                  <a:lnTo>
                    <a:pt x="1680210" y="148590"/>
                  </a:lnTo>
                  <a:lnTo>
                    <a:pt x="1680210" y="175260"/>
                  </a:lnTo>
                  <a:lnTo>
                    <a:pt x="1504950" y="213360"/>
                  </a:lnTo>
                  <a:lnTo>
                    <a:pt x="1402080" y="240030"/>
                  </a:lnTo>
                  <a:lnTo>
                    <a:pt x="1242060" y="259080"/>
                  </a:lnTo>
                  <a:lnTo>
                    <a:pt x="1162050" y="270510"/>
                  </a:lnTo>
                  <a:lnTo>
                    <a:pt x="925830" y="300990"/>
                  </a:lnTo>
                  <a:lnTo>
                    <a:pt x="693420" y="308610"/>
                  </a:lnTo>
                  <a:lnTo>
                    <a:pt x="392430" y="300990"/>
                  </a:lnTo>
                  <a:lnTo>
                    <a:pt x="175260" y="289560"/>
                  </a:lnTo>
                  <a:lnTo>
                    <a:pt x="0" y="26289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 name="Freeform 6"/>
            <p:cNvSpPr/>
            <p:nvPr/>
          </p:nvSpPr>
          <p:spPr>
            <a:xfrm>
              <a:off x="7113270" y="4117895"/>
              <a:ext cx="510540" cy="243840"/>
            </a:xfrm>
            <a:custGeom>
              <a:avLst/>
              <a:gdLst>
                <a:gd name="connsiteX0" fmla="*/ 0 w 510540"/>
                <a:gd name="connsiteY0" fmla="*/ 201930 h 243840"/>
                <a:gd name="connsiteX1" fmla="*/ 68580 w 510540"/>
                <a:gd name="connsiteY1" fmla="*/ 144780 h 243840"/>
                <a:gd name="connsiteX2" fmla="*/ 102870 w 510540"/>
                <a:gd name="connsiteY2" fmla="*/ 140970 h 243840"/>
                <a:gd name="connsiteX3" fmla="*/ 118110 w 510540"/>
                <a:gd name="connsiteY3" fmla="*/ 133350 h 243840"/>
                <a:gd name="connsiteX4" fmla="*/ 125730 w 510540"/>
                <a:gd name="connsiteY4" fmla="*/ 114300 h 243840"/>
                <a:gd name="connsiteX5" fmla="*/ 133350 w 510540"/>
                <a:gd name="connsiteY5" fmla="*/ 91440 h 243840"/>
                <a:gd name="connsiteX6" fmla="*/ 144780 w 510540"/>
                <a:gd name="connsiteY6" fmla="*/ 60960 h 243840"/>
                <a:gd name="connsiteX7" fmla="*/ 213360 w 510540"/>
                <a:gd name="connsiteY7" fmla="*/ 41910 h 243840"/>
                <a:gd name="connsiteX8" fmla="*/ 278130 w 510540"/>
                <a:gd name="connsiteY8" fmla="*/ 38100 h 243840"/>
                <a:gd name="connsiteX9" fmla="*/ 339090 w 510540"/>
                <a:gd name="connsiteY9" fmla="*/ 26670 h 243840"/>
                <a:gd name="connsiteX10" fmla="*/ 358140 w 510540"/>
                <a:gd name="connsiteY10" fmla="*/ 11430 h 243840"/>
                <a:gd name="connsiteX11" fmla="*/ 392430 w 510540"/>
                <a:gd name="connsiteY11" fmla="*/ 0 h 243840"/>
                <a:gd name="connsiteX12" fmla="*/ 430530 w 510540"/>
                <a:gd name="connsiteY12" fmla="*/ 15240 h 243840"/>
                <a:gd name="connsiteX13" fmla="*/ 441960 w 510540"/>
                <a:gd name="connsiteY13" fmla="*/ 41910 h 243840"/>
                <a:gd name="connsiteX14" fmla="*/ 468630 w 510540"/>
                <a:gd name="connsiteY14" fmla="*/ 41910 h 243840"/>
                <a:gd name="connsiteX15" fmla="*/ 506730 w 510540"/>
                <a:gd name="connsiteY15" fmla="*/ 41910 h 243840"/>
                <a:gd name="connsiteX16" fmla="*/ 510540 w 510540"/>
                <a:gd name="connsiteY16" fmla="*/ 41910 h 243840"/>
                <a:gd name="connsiteX17" fmla="*/ 510540 w 510540"/>
                <a:gd name="connsiteY17" fmla="*/ 60960 h 243840"/>
                <a:gd name="connsiteX18" fmla="*/ 491490 w 510540"/>
                <a:gd name="connsiteY18" fmla="*/ 80010 h 243840"/>
                <a:gd name="connsiteX19" fmla="*/ 445770 w 510540"/>
                <a:gd name="connsiteY19" fmla="*/ 91440 h 243840"/>
                <a:gd name="connsiteX20" fmla="*/ 392430 w 510540"/>
                <a:gd name="connsiteY20" fmla="*/ 91440 h 243840"/>
                <a:gd name="connsiteX21" fmla="*/ 350520 w 510540"/>
                <a:gd name="connsiteY21" fmla="*/ 102870 h 243840"/>
                <a:gd name="connsiteX22" fmla="*/ 320040 w 510540"/>
                <a:gd name="connsiteY22" fmla="*/ 114300 h 243840"/>
                <a:gd name="connsiteX23" fmla="*/ 316230 w 510540"/>
                <a:gd name="connsiteY23" fmla="*/ 129540 h 243840"/>
                <a:gd name="connsiteX24" fmla="*/ 316230 w 510540"/>
                <a:gd name="connsiteY24" fmla="*/ 160020 h 243840"/>
                <a:gd name="connsiteX25" fmla="*/ 323850 w 510540"/>
                <a:gd name="connsiteY25" fmla="*/ 175260 h 243840"/>
                <a:gd name="connsiteX26" fmla="*/ 320040 w 510540"/>
                <a:gd name="connsiteY26" fmla="*/ 198120 h 243840"/>
                <a:gd name="connsiteX27" fmla="*/ 289560 w 510540"/>
                <a:gd name="connsiteY27" fmla="*/ 217170 h 243840"/>
                <a:gd name="connsiteX28" fmla="*/ 243840 w 510540"/>
                <a:gd name="connsiteY28" fmla="*/ 224790 h 243840"/>
                <a:gd name="connsiteX29" fmla="*/ 224790 w 510540"/>
                <a:gd name="connsiteY29" fmla="*/ 224790 h 243840"/>
                <a:gd name="connsiteX30" fmla="*/ 201930 w 510540"/>
                <a:gd name="connsiteY30" fmla="*/ 224790 h 243840"/>
                <a:gd name="connsiteX31" fmla="*/ 163830 w 510540"/>
                <a:gd name="connsiteY31" fmla="*/ 220980 h 243840"/>
                <a:gd name="connsiteX32" fmla="*/ 125730 w 510540"/>
                <a:gd name="connsiteY32" fmla="*/ 240030 h 243840"/>
                <a:gd name="connsiteX33" fmla="*/ 64770 w 510540"/>
                <a:gd name="connsiteY33" fmla="*/ 243840 h 243840"/>
                <a:gd name="connsiteX34" fmla="*/ 0 w 510540"/>
                <a:gd name="connsiteY34" fmla="*/ 20193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0540" h="243840">
                  <a:moveTo>
                    <a:pt x="0" y="201930"/>
                  </a:moveTo>
                  <a:lnTo>
                    <a:pt x="68580" y="144780"/>
                  </a:lnTo>
                  <a:lnTo>
                    <a:pt x="102870" y="140970"/>
                  </a:lnTo>
                  <a:lnTo>
                    <a:pt x="118110" y="133350"/>
                  </a:lnTo>
                  <a:lnTo>
                    <a:pt x="125730" y="114300"/>
                  </a:lnTo>
                  <a:lnTo>
                    <a:pt x="133350" y="91440"/>
                  </a:lnTo>
                  <a:lnTo>
                    <a:pt x="144780" y="60960"/>
                  </a:lnTo>
                  <a:lnTo>
                    <a:pt x="213360" y="41910"/>
                  </a:lnTo>
                  <a:lnTo>
                    <a:pt x="278130" y="38100"/>
                  </a:lnTo>
                  <a:lnTo>
                    <a:pt x="339090" y="26670"/>
                  </a:lnTo>
                  <a:lnTo>
                    <a:pt x="358140" y="11430"/>
                  </a:lnTo>
                  <a:lnTo>
                    <a:pt x="392430" y="0"/>
                  </a:lnTo>
                  <a:lnTo>
                    <a:pt x="430530" y="15240"/>
                  </a:lnTo>
                  <a:lnTo>
                    <a:pt x="441960" y="41910"/>
                  </a:lnTo>
                  <a:lnTo>
                    <a:pt x="468630" y="41910"/>
                  </a:lnTo>
                  <a:lnTo>
                    <a:pt x="506730" y="41910"/>
                  </a:lnTo>
                  <a:lnTo>
                    <a:pt x="510540" y="41910"/>
                  </a:lnTo>
                  <a:lnTo>
                    <a:pt x="510540" y="60960"/>
                  </a:lnTo>
                  <a:lnTo>
                    <a:pt x="491490" y="80010"/>
                  </a:lnTo>
                  <a:lnTo>
                    <a:pt x="445770" y="91440"/>
                  </a:lnTo>
                  <a:lnTo>
                    <a:pt x="392430" y="91440"/>
                  </a:lnTo>
                  <a:lnTo>
                    <a:pt x="350520" y="102870"/>
                  </a:lnTo>
                  <a:lnTo>
                    <a:pt x="320040" y="114300"/>
                  </a:lnTo>
                  <a:lnTo>
                    <a:pt x="316230" y="129540"/>
                  </a:lnTo>
                  <a:lnTo>
                    <a:pt x="316230" y="160020"/>
                  </a:lnTo>
                  <a:lnTo>
                    <a:pt x="323850" y="175260"/>
                  </a:lnTo>
                  <a:lnTo>
                    <a:pt x="320040" y="198120"/>
                  </a:lnTo>
                  <a:lnTo>
                    <a:pt x="289560" y="217170"/>
                  </a:lnTo>
                  <a:lnTo>
                    <a:pt x="243840" y="224790"/>
                  </a:lnTo>
                  <a:lnTo>
                    <a:pt x="224790" y="224790"/>
                  </a:lnTo>
                  <a:lnTo>
                    <a:pt x="201930" y="224790"/>
                  </a:lnTo>
                  <a:lnTo>
                    <a:pt x="163830" y="220980"/>
                  </a:lnTo>
                  <a:lnTo>
                    <a:pt x="125730" y="240030"/>
                  </a:lnTo>
                  <a:lnTo>
                    <a:pt x="64770" y="243840"/>
                  </a:lnTo>
                  <a:lnTo>
                    <a:pt x="0" y="20193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Freeform 7"/>
            <p:cNvSpPr/>
            <p:nvPr/>
          </p:nvSpPr>
          <p:spPr>
            <a:xfrm>
              <a:off x="419100" y="3188255"/>
              <a:ext cx="1550670" cy="213360"/>
            </a:xfrm>
            <a:custGeom>
              <a:avLst/>
              <a:gdLst>
                <a:gd name="connsiteX0" fmla="*/ 0 w 1550670"/>
                <a:gd name="connsiteY0" fmla="*/ 213360 h 213360"/>
                <a:gd name="connsiteX1" fmla="*/ 83820 w 1550670"/>
                <a:gd name="connsiteY1" fmla="*/ 160020 h 213360"/>
                <a:gd name="connsiteX2" fmla="*/ 152400 w 1550670"/>
                <a:gd name="connsiteY2" fmla="*/ 121920 h 213360"/>
                <a:gd name="connsiteX3" fmla="*/ 240030 w 1550670"/>
                <a:gd name="connsiteY3" fmla="*/ 72390 h 213360"/>
                <a:gd name="connsiteX4" fmla="*/ 342900 w 1550670"/>
                <a:gd name="connsiteY4" fmla="*/ 41910 h 213360"/>
                <a:gd name="connsiteX5" fmla="*/ 461010 w 1550670"/>
                <a:gd name="connsiteY5" fmla="*/ 22860 h 213360"/>
                <a:gd name="connsiteX6" fmla="*/ 609600 w 1550670"/>
                <a:gd name="connsiteY6" fmla="*/ 0 h 213360"/>
                <a:gd name="connsiteX7" fmla="*/ 773430 w 1550670"/>
                <a:gd name="connsiteY7" fmla="*/ 0 h 213360"/>
                <a:gd name="connsiteX8" fmla="*/ 975360 w 1550670"/>
                <a:gd name="connsiteY8" fmla="*/ 22860 h 213360"/>
                <a:gd name="connsiteX9" fmla="*/ 1131570 w 1550670"/>
                <a:gd name="connsiteY9" fmla="*/ 64770 h 213360"/>
                <a:gd name="connsiteX10" fmla="*/ 1280160 w 1550670"/>
                <a:gd name="connsiteY10" fmla="*/ 110490 h 213360"/>
                <a:gd name="connsiteX11" fmla="*/ 1451610 w 1550670"/>
                <a:gd name="connsiteY11" fmla="*/ 171450 h 213360"/>
                <a:gd name="connsiteX12" fmla="*/ 1550670 w 1550670"/>
                <a:gd name="connsiteY12" fmla="*/ 209550 h 213360"/>
                <a:gd name="connsiteX13" fmla="*/ 0 w 1550670"/>
                <a:gd name="connsiteY13" fmla="*/ 21336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0670" h="213360">
                  <a:moveTo>
                    <a:pt x="0" y="213360"/>
                  </a:moveTo>
                  <a:lnTo>
                    <a:pt x="83820" y="160020"/>
                  </a:lnTo>
                  <a:lnTo>
                    <a:pt x="152400" y="121920"/>
                  </a:lnTo>
                  <a:lnTo>
                    <a:pt x="240030" y="72390"/>
                  </a:lnTo>
                  <a:lnTo>
                    <a:pt x="342900" y="41910"/>
                  </a:lnTo>
                  <a:lnTo>
                    <a:pt x="461010" y="22860"/>
                  </a:lnTo>
                  <a:lnTo>
                    <a:pt x="609600" y="0"/>
                  </a:lnTo>
                  <a:lnTo>
                    <a:pt x="773430" y="0"/>
                  </a:lnTo>
                  <a:lnTo>
                    <a:pt x="975360" y="22860"/>
                  </a:lnTo>
                  <a:lnTo>
                    <a:pt x="1131570" y="64770"/>
                  </a:lnTo>
                  <a:lnTo>
                    <a:pt x="1280160" y="110490"/>
                  </a:lnTo>
                  <a:lnTo>
                    <a:pt x="1451610" y="171450"/>
                  </a:lnTo>
                  <a:lnTo>
                    <a:pt x="1550670" y="209550"/>
                  </a:lnTo>
                  <a:lnTo>
                    <a:pt x="0" y="21336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Freeform 8"/>
            <p:cNvSpPr/>
            <p:nvPr/>
          </p:nvSpPr>
          <p:spPr>
            <a:xfrm>
              <a:off x="7683560" y="3324873"/>
              <a:ext cx="1131083" cy="481035"/>
            </a:xfrm>
            <a:custGeom>
              <a:avLst/>
              <a:gdLst>
                <a:gd name="connsiteX0" fmla="*/ 0 w 1131083"/>
                <a:gd name="connsiteY0" fmla="*/ 476702 h 481035"/>
                <a:gd name="connsiteX1" fmla="*/ 858063 w 1131083"/>
                <a:gd name="connsiteY1" fmla="*/ 481035 h 481035"/>
                <a:gd name="connsiteX2" fmla="*/ 1131083 w 1131083"/>
                <a:gd name="connsiteY2" fmla="*/ 234017 h 481035"/>
                <a:gd name="connsiteX3" fmla="*/ 1131083 w 1131083"/>
                <a:gd name="connsiteY3" fmla="*/ 0 h 481035"/>
                <a:gd name="connsiteX4" fmla="*/ 918734 w 1131083"/>
                <a:gd name="connsiteY4" fmla="*/ 95341 h 481035"/>
                <a:gd name="connsiteX5" fmla="*/ 650048 w 1131083"/>
                <a:gd name="connsiteY5" fmla="*/ 212349 h 481035"/>
                <a:gd name="connsiteX6" fmla="*/ 381361 w 1131083"/>
                <a:gd name="connsiteY6" fmla="*/ 320690 h 481035"/>
                <a:gd name="connsiteX7" fmla="*/ 104008 w 1131083"/>
                <a:gd name="connsiteY7" fmla="*/ 433365 h 481035"/>
                <a:gd name="connsiteX8" fmla="*/ 0 w 1131083"/>
                <a:gd name="connsiteY8" fmla="*/ 476702 h 48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083" h="481035">
                  <a:moveTo>
                    <a:pt x="0" y="476702"/>
                  </a:moveTo>
                  <a:lnTo>
                    <a:pt x="858063" y="481035"/>
                  </a:lnTo>
                  <a:lnTo>
                    <a:pt x="1131083" y="234017"/>
                  </a:lnTo>
                  <a:lnTo>
                    <a:pt x="1131083" y="0"/>
                  </a:lnTo>
                  <a:lnTo>
                    <a:pt x="918734" y="95341"/>
                  </a:lnTo>
                  <a:lnTo>
                    <a:pt x="650048" y="212349"/>
                  </a:lnTo>
                  <a:lnTo>
                    <a:pt x="381361" y="320690"/>
                  </a:lnTo>
                  <a:lnTo>
                    <a:pt x="104008" y="433365"/>
                  </a:lnTo>
                  <a:lnTo>
                    <a:pt x="0" y="47670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Freeform 9"/>
            <p:cNvSpPr/>
            <p:nvPr/>
          </p:nvSpPr>
          <p:spPr>
            <a:xfrm>
              <a:off x="7163522" y="3805908"/>
              <a:ext cx="1386768" cy="164679"/>
            </a:xfrm>
            <a:custGeom>
              <a:avLst/>
              <a:gdLst>
                <a:gd name="connsiteX0" fmla="*/ 0 w 1386768"/>
                <a:gd name="connsiteY0" fmla="*/ 164679 h 164679"/>
                <a:gd name="connsiteX1" fmla="*/ 1170086 w 1386768"/>
                <a:gd name="connsiteY1" fmla="*/ 164679 h 164679"/>
                <a:gd name="connsiteX2" fmla="*/ 1386768 w 1386768"/>
                <a:gd name="connsiteY2" fmla="*/ 0 h 164679"/>
                <a:gd name="connsiteX3" fmla="*/ 455033 w 1386768"/>
                <a:gd name="connsiteY3" fmla="*/ 0 h 164679"/>
                <a:gd name="connsiteX4" fmla="*/ 208015 w 1386768"/>
                <a:gd name="connsiteY4" fmla="*/ 91007 h 164679"/>
                <a:gd name="connsiteX5" fmla="*/ 0 w 1386768"/>
                <a:gd name="connsiteY5" fmla="*/ 164679 h 1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768" h="164679">
                  <a:moveTo>
                    <a:pt x="0" y="164679"/>
                  </a:moveTo>
                  <a:lnTo>
                    <a:pt x="1170086" y="164679"/>
                  </a:lnTo>
                  <a:lnTo>
                    <a:pt x="1386768" y="0"/>
                  </a:lnTo>
                  <a:lnTo>
                    <a:pt x="455033" y="0"/>
                  </a:lnTo>
                  <a:lnTo>
                    <a:pt x="208015" y="91007"/>
                  </a:lnTo>
                  <a:lnTo>
                    <a:pt x="0" y="164679"/>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Freeform 10"/>
            <p:cNvSpPr/>
            <p:nvPr/>
          </p:nvSpPr>
          <p:spPr>
            <a:xfrm>
              <a:off x="398297" y="3941794"/>
              <a:ext cx="8409114" cy="1503430"/>
            </a:xfrm>
            <a:custGeom>
              <a:avLst/>
              <a:gdLst>
                <a:gd name="connsiteX0" fmla="*/ 0 w 8409114"/>
                <a:gd name="connsiteY0" fmla="*/ 392687 h 1503430"/>
                <a:gd name="connsiteX1" fmla="*/ 11220 w 8409114"/>
                <a:gd name="connsiteY1" fmla="*/ 1486601 h 1503430"/>
                <a:gd name="connsiteX2" fmla="*/ 8386675 w 8409114"/>
                <a:gd name="connsiteY2" fmla="*/ 1503430 h 1503430"/>
                <a:gd name="connsiteX3" fmla="*/ 8409114 w 8409114"/>
                <a:gd name="connsiteY3" fmla="*/ 0 h 1503430"/>
                <a:gd name="connsiteX4" fmla="*/ 8190331 w 8409114"/>
                <a:gd name="connsiteY4" fmla="*/ 246831 h 1503430"/>
                <a:gd name="connsiteX5" fmla="*/ 7937890 w 8409114"/>
                <a:gd name="connsiteY5" fmla="*/ 409516 h 1503430"/>
                <a:gd name="connsiteX6" fmla="*/ 7747156 w 8409114"/>
                <a:gd name="connsiteY6" fmla="*/ 516103 h 1503430"/>
                <a:gd name="connsiteX7" fmla="*/ 7399347 w 8409114"/>
                <a:gd name="connsiteY7" fmla="*/ 701227 h 1503430"/>
                <a:gd name="connsiteX8" fmla="*/ 6877634 w 8409114"/>
                <a:gd name="connsiteY8" fmla="*/ 903180 h 1503430"/>
                <a:gd name="connsiteX9" fmla="*/ 6428849 w 8409114"/>
                <a:gd name="connsiteY9" fmla="*/ 1054645 h 1503430"/>
                <a:gd name="connsiteX10" fmla="*/ 5806159 w 8409114"/>
                <a:gd name="connsiteY10" fmla="*/ 1172451 h 1503430"/>
                <a:gd name="connsiteX11" fmla="*/ 5245178 w 8409114"/>
                <a:gd name="connsiteY11" fmla="*/ 1234159 h 1503430"/>
                <a:gd name="connsiteX12" fmla="*/ 4712245 w 8409114"/>
                <a:gd name="connsiteY12" fmla="*/ 1222939 h 1503430"/>
                <a:gd name="connsiteX13" fmla="*/ 4229801 w 8409114"/>
                <a:gd name="connsiteY13" fmla="*/ 1189281 h 1503430"/>
                <a:gd name="connsiteX14" fmla="*/ 3887602 w 8409114"/>
                <a:gd name="connsiteY14" fmla="*/ 1105133 h 1503430"/>
                <a:gd name="connsiteX15" fmla="*/ 3393939 w 8409114"/>
                <a:gd name="connsiteY15" fmla="*/ 992937 h 1503430"/>
                <a:gd name="connsiteX16" fmla="*/ 2597345 w 8409114"/>
                <a:gd name="connsiteY16" fmla="*/ 729276 h 1503430"/>
                <a:gd name="connsiteX17" fmla="*/ 2126120 w 8409114"/>
                <a:gd name="connsiteY17" fmla="*/ 527322 h 1503430"/>
                <a:gd name="connsiteX18" fmla="*/ 1643676 w 8409114"/>
                <a:gd name="connsiteY18" fmla="*/ 342198 h 1503430"/>
                <a:gd name="connsiteX19" fmla="*/ 1161232 w 8409114"/>
                <a:gd name="connsiteY19" fmla="*/ 173904 h 1503430"/>
                <a:gd name="connsiteX20" fmla="*/ 807813 w 8409114"/>
                <a:gd name="connsiteY20" fmla="*/ 84147 h 1503430"/>
                <a:gd name="connsiteX21" fmla="*/ 577811 w 8409114"/>
                <a:gd name="connsiteY21" fmla="*/ 117806 h 1503430"/>
                <a:gd name="connsiteX22" fmla="*/ 207563 w 8409114"/>
                <a:gd name="connsiteY22" fmla="*/ 246831 h 1503430"/>
                <a:gd name="connsiteX23" fmla="*/ 0 w 8409114"/>
                <a:gd name="connsiteY23" fmla="*/ 392687 h 150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09114" h="1503430">
                  <a:moveTo>
                    <a:pt x="0" y="392687"/>
                  </a:moveTo>
                  <a:lnTo>
                    <a:pt x="11220" y="1486601"/>
                  </a:lnTo>
                  <a:lnTo>
                    <a:pt x="8386675" y="1503430"/>
                  </a:lnTo>
                  <a:lnTo>
                    <a:pt x="8409114" y="0"/>
                  </a:lnTo>
                  <a:lnTo>
                    <a:pt x="8190331" y="246831"/>
                  </a:lnTo>
                  <a:lnTo>
                    <a:pt x="7937890" y="409516"/>
                  </a:lnTo>
                  <a:lnTo>
                    <a:pt x="7747156" y="516103"/>
                  </a:lnTo>
                  <a:lnTo>
                    <a:pt x="7399347" y="701227"/>
                  </a:lnTo>
                  <a:lnTo>
                    <a:pt x="6877634" y="903180"/>
                  </a:lnTo>
                  <a:lnTo>
                    <a:pt x="6428849" y="1054645"/>
                  </a:lnTo>
                  <a:lnTo>
                    <a:pt x="5806159" y="1172451"/>
                  </a:lnTo>
                  <a:lnTo>
                    <a:pt x="5245178" y="1234159"/>
                  </a:lnTo>
                  <a:lnTo>
                    <a:pt x="4712245" y="1222939"/>
                  </a:lnTo>
                  <a:lnTo>
                    <a:pt x="4229801" y="1189281"/>
                  </a:lnTo>
                  <a:lnTo>
                    <a:pt x="3887602" y="1105133"/>
                  </a:lnTo>
                  <a:lnTo>
                    <a:pt x="3393939" y="992937"/>
                  </a:lnTo>
                  <a:lnTo>
                    <a:pt x="2597345" y="729276"/>
                  </a:lnTo>
                  <a:lnTo>
                    <a:pt x="2126120" y="527322"/>
                  </a:lnTo>
                  <a:lnTo>
                    <a:pt x="1643676" y="342198"/>
                  </a:lnTo>
                  <a:lnTo>
                    <a:pt x="1161232" y="173904"/>
                  </a:lnTo>
                  <a:lnTo>
                    <a:pt x="807813" y="84147"/>
                  </a:lnTo>
                  <a:lnTo>
                    <a:pt x="577811" y="117806"/>
                  </a:lnTo>
                  <a:lnTo>
                    <a:pt x="207563" y="246831"/>
                  </a:lnTo>
                  <a:lnTo>
                    <a:pt x="0" y="392687"/>
                  </a:lnTo>
                  <a:close/>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Freeform 11"/>
            <p:cNvSpPr/>
            <p:nvPr/>
          </p:nvSpPr>
          <p:spPr>
            <a:xfrm>
              <a:off x="392687" y="3577155"/>
              <a:ext cx="8425944" cy="1593188"/>
            </a:xfrm>
            <a:custGeom>
              <a:avLst/>
              <a:gdLst>
                <a:gd name="connsiteX0" fmla="*/ 0 w 8425944"/>
                <a:gd name="connsiteY0" fmla="*/ 729277 h 1593188"/>
                <a:gd name="connsiteX1" fmla="*/ 291711 w 8425944"/>
                <a:gd name="connsiteY1" fmla="*/ 577812 h 1593188"/>
                <a:gd name="connsiteX2" fmla="*/ 549762 w 8425944"/>
                <a:gd name="connsiteY2" fmla="*/ 499274 h 1593188"/>
                <a:gd name="connsiteX3" fmla="*/ 678788 w 8425944"/>
                <a:gd name="connsiteY3" fmla="*/ 482445 h 1593188"/>
                <a:gd name="connsiteX4" fmla="*/ 762935 w 8425944"/>
                <a:gd name="connsiteY4" fmla="*/ 471225 h 1593188"/>
                <a:gd name="connsiteX5" fmla="*/ 936839 w 8425944"/>
                <a:gd name="connsiteY5" fmla="*/ 482445 h 1593188"/>
                <a:gd name="connsiteX6" fmla="*/ 1172452 w 8425944"/>
                <a:gd name="connsiteY6" fmla="*/ 532933 h 1593188"/>
                <a:gd name="connsiteX7" fmla="*/ 1430503 w 8425944"/>
                <a:gd name="connsiteY7" fmla="*/ 617080 h 1593188"/>
                <a:gd name="connsiteX8" fmla="*/ 1806361 w 8425944"/>
                <a:gd name="connsiteY8" fmla="*/ 757326 h 1593188"/>
                <a:gd name="connsiteX9" fmla="*/ 2030753 w 8425944"/>
                <a:gd name="connsiteY9" fmla="*/ 858302 h 1593188"/>
                <a:gd name="connsiteX10" fmla="*/ 2221487 w 8425944"/>
                <a:gd name="connsiteY10" fmla="*/ 936840 h 1593188"/>
                <a:gd name="connsiteX11" fmla="*/ 2468319 w 8425944"/>
                <a:gd name="connsiteY11" fmla="*/ 1049036 h 1593188"/>
                <a:gd name="connsiteX12" fmla="*/ 2647833 w 8425944"/>
                <a:gd name="connsiteY12" fmla="*/ 1110744 h 1593188"/>
                <a:gd name="connsiteX13" fmla="*/ 2978812 w 8425944"/>
                <a:gd name="connsiteY13" fmla="*/ 1217331 h 1593188"/>
                <a:gd name="connsiteX14" fmla="*/ 3107838 w 8425944"/>
                <a:gd name="connsiteY14" fmla="*/ 1256599 h 1593188"/>
                <a:gd name="connsiteX15" fmla="*/ 3365890 w 8425944"/>
                <a:gd name="connsiteY15" fmla="*/ 1346356 h 1593188"/>
                <a:gd name="connsiteX16" fmla="*/ 3534184 w 8425944"/>
                <a:gd name="connsiteY16" fmla="*/ 1396845 h 1593188"/>
                <a:gd name="connsiteX17" fmla="*/ 3820285 w 8425944"/>
                <a:gd name="connsiteY17" fmla="*/ 1464162 h 1593188"/>
                <a:gd name="connsiteX18" fmla="*/ 4117605 w 8425944"/>
                <a:gd name="connsiteY18" fmla="*/ 1525870 h 1593188"/>
                <a:gd name="connsiteX19" fmla="*/ 4398096 w 8425944"/>
                <a:gd name="connsiteY19" fmla="*/ 1565139 h 1593188"/>
                <a:gd name="connsiteX20" fmla="*/ 4616879 w 8425944"/>
                <a:gd name="connsiteY20" fmla="*/ 1576359 h 1593188"/>
                <a:gd name="connsiteX21" fmla="*/ 4886150 w 8425944"/>
                <a:gd name="connsiteY21" fmla="*/ 1593188 h 1593188"/>
                <a:gd name="connsiteX22" fmla="*/ 5155421 w 8425944"/>
                <a:gd name="connsiteY22" fmla="*/ 1587578 h 1593188"/>
                <a:gd name="connsiteX23" fmla="*/ 5312496 w 8425944"/>
                <a:gd name="connsiteY23" fmla="*/ 1587578 h 1593188"/>
                <a:gd name="connsiteX24" fmla="*/ 5525669 w 8425944"/>
                <a:gd name="connsiteY24" fmla="*/ 1570749 h 1593188"/>
                <a:gd name="connsiteX25" fmla="*/ 5682744 w 8425944"/>
                <a:gd name="connsiteY25" fmla="*/ 1548310 h 1593188"/>
                <a:gd name="connsiteX26" fmla="*/ 5895917 w 8425944"/>
                <a:gd name="connsiteY26" fmla="*/ 1520261 h 1593188"/>
                <a:gd name="connsiteX27" fmla="*/ 6159578 w 8425944"/>
                <a:gd name="connsiteY27" fmla="*/ 1469772 h 1593188"/>
                <a:gd name="connsiteX28" fmla="*/ 6423239 w 8425944"/>
                <a:gd name="connsiteY28" fmla="*/ 1408064 h 1593188"/>
                <a:gd name="connsiteX29" fmla="*/ 6900074 w 8425944"/>
                <a:gd name="connsiteY29" fmla="*/ 1250989 h 1593188"/>
                <a:gd name="connsiteX30" fmla="*/ 7152515 w 8425944"/>
                <a:gd name="connsiteY30" fmla="*/ 1155623 h 1593188"/>
                <a:gd name="connsiteX31" fmla="*/ 7416177 w 8425944"/>
                <a:gd name="connsiteY31" fmla="*/ 1037816 h 1593188"/>
                <a:gd name="connsiteX32" fmla="*/ 7679838 w 8425944"/>
                <a:gd name="connsiteY32" fmla="*/ 914400 h 1593188"/>
                <a:gd name="connsiteX33" fmla="*/ 7932280 w 8425944"/>
                <a:gd name="connsiteY33" fmla="*/ 768545 h 1593188"/>
                <a:gd name="connsiteX34" fmla="*/ 8089355 w 8425944"/>
                <a:gd name="connsiteY34" fmla="*/ 656349 h 1593188"/>
                <a:gd name="connsiteX35" fmla="*/ 8285698 w 8425944"/>
                <a:gd name="connsiteY35" fmla="*/ 527323 h 1593188"/>
                <a:gd name="connsiteX36" fmla="*/ 8425944 w 8425944"/>
                <a:gd name="connsiteY36" fmla="*/ 364639 h 1593188"/>
                <a:gd name="connsiteX37" fmla="*/ 8420334 w 8425944"/>
                <a:gd name="connsiteY37" fmla="*/ 0 h 1593188"/>
                <a:gd name="connsiteX38" fmla="*/ 8055696 w 8425944"/>
                <a:gd name="connsiteY38" fmla="*/ 308540 h 1593188"/>
                <a:gd name="connsiteX39" fmla="*/ 7797644 w 8425944"/>
                <a:gd name="connsiteY39" fmla="*/ 488054 h 1593188"/>
                <a:gd name="connsiteX40" fmla="*/ 7388128 w 8425944"/>
                <a:gd name="connsiteY40" fmla="*/ 723667 h 1593188"/>
                <a:gd name="connsiteX41" fmla="*/ 6916903 w 8425944"/>
                <a:gd name="connsiteY41" fmla="*/ 942450 h 1593188"/>
                <a:gd name="connsiteX42" fmla="*/ 6440069 w 8425944"/>
                <a:gd name="connsiteY42" fmla="*/ 1116354 h 1593188"/>
                <a:gd name="connsiteX43" fmla="*/ 5907136 w 8425944"/>
                <a:gd name="connsiteY43" fmla="*/ 1250989 h 1593188"/>
                <a:gd name="connsiteX44" fmla="*/ 5592987 w 8425944"/>
                <a:gd name="connsiteY44" fmla="*/ 1307088 h 1593188"/>
                <a:gd name="connsiteX45" fmla="*/ 5278837 w 8425944"/>
                <a:gd name="connsiteY45" fmla="*/ 1346356 h 1593188"/>
                <a:gd name="connsiteX46" fmla="*/ 4992736 w 8425944"/>
                <a:gd name="connsiteY46" fmla="*/ 1363186 h 1593188"/>
                <a:gd name="connsiteX47" fmla="*/ 4577610 w 8425944"/>
                <a:gd name="connsiteY47" fmla="*/ 1363186 h 1593188"/>
                <a:gd name="connsiteX48" fmla="*/ 4280290 w 8425944"/>
                <a:gd name="connsiteY48" fmla="*/ 1329527 h 1593188"/>
                <a:gd name="connsiteX49" fmla="*/ 3635161 w 8425944"/>
                <a:gd name="connsiteY49" fmla="*/ 1217331 h 1593188"/>
                <a:gd name="connsiteX50" fmla="*/ 3326621 w 8425944"/>
                <a:gd name="connsiteY50" fmla="*/ 1133183 h 1593188"/>
                <a:gd name="connsiteX51" fmla="*/ 2905885 w 8425944"/>
                <a:gd name="connsiteY51" fmla="*/ 1009767 h 1593188"/>
                <a:gd name="connsiteX52" fmla="*/ 2513198 w 8425944"/>
                <a:gd name="connsiteY52" fmla="*/ 852693 h 1593188"/>
                <a:gd name="connsiteX53" fmla="*/ 2277585 w 8425944"/>
                <a:gd name="connsiteY53" fmla="*/ 751716 h 1593188"/>
                <a:gd name="connsiteX54" fmla="*/ 1879288 w 8425944"/>
                <a:gd name="connsiteY54" fmla="*/ 577812 h 1593188"/>
                <a:gd name="connsiteX55" fmla="*/ 1430503 w 8425944"/>
                <a:gd name="connsiteY55" fmla="*/ 415127 h 1593188"/>
                <a:gd name="connsiteX56" fmla="*/ 1217330 w 8425944"/>
                <a:gd name="connsiteY56" fmla="*/ 353419 h 1593188"/>
                <a:gd name="connsiteX57" fmla="*/ 1049036 w 8425944"/>
                <a:gd name="connsiteY57" fmla="*/ 314150 h 1593188"/>
                <a:gd name="connsiteX58" fmla="*/ 936839 w 8425944"/>
                <a:gd name="connsiteY58" fmla="*/ 297321 h 1593188"/>
                <a:gd name="connsiteX59" fmla="*/ 841473 w 8425944"/>
                <a:gd name="connsiteY59" fmla="*/ 297321 h 1593188"/>
                <a:gd name="connsiteX60" fmla="*/ 706837 w 8425944"/>
                <a:gd name="connsiteY60" fmla="*/ 302931 h 1593188"/>
                <a:gd name="connsiteX61" fmla="*/ 572201 w 8425944"/>
                <a:gd name="connsiteY61" fmla="*/ 325370 h 1593188"/>
                <a:gd name="connsiteX62" fmla="*/ 381468 w 8425944"/>
                <a:gd name="connsiteY62" fmla="*/ 364639 h 1593188"/>
                <a:gd name="connsiteX63" fmla="*/ 157075 w 8425944"/>
                <a:gd name="connsiteY63" fmla="*/ 454396 h 1593188"/>
                <a:gd name="connsiteX64" fmla="*/ 11220 w 8425944"/>
                <a:gd name="connsiteY64" fmla="*/ 504884 h 1593188"/>
                <a:gd name="connsiteX65" fmla="*/ 0 w 8425944"/>
                <a:gd name="connsiteY65" fmla="*/ 729277 h 15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425944" h="1593188">
                  <a:moveTo>
                    <a:pt x="0" y="729277"/>
                  </a:moveTo>
                  <a:lnTo>
                    <a:pt x="291711" y="577812"/>
                  </a:lnTo>
                  <a:lnTo>
                    <a:pt x="549762" y="499274"/>
                  </a:lnTo>
                  <a:lnTo>
                    <a:pt x="678788" y="482445"/>
                  </a:lnTo>
                  <a:lnTo>
                    <a:pt x="762935" y="471225"/>
                  </a:lnTo>
                  <a:lnTo>
                    <a:pt x="936839" y="482445"/>
                  </a:lnTo>
                  <a:lnTo>
                    <a:pt x="1172452" y="532933"/>
                  </a:lnTo>
                  <a:lnTo>
                    <a:pt x="1430503" y="617080"/>
                  </a:lnTo>
                  <a:lnTo>
                    <a:pt x="1806361" y="757326"/>
                  </a:lnTo>
                  <a:lnTo>
                    <a:pt x="2030753" y="858302"/>
                  </a:lnTo>
                  <a:lnTo>
                    <a:pt x="2221487" y="936840"/>
                  </a:lnTo>
                  <a:lnTo>
                    <a:pt x="2468319" y="1049036"/>
                  </a:lnTo>
                  <a:lnTo>
                    <a:pt x="2647833" y="1110744"/>
                  </a:lnTo>
                  <a:lnTo>
                    <a:pt x="2978812" y="1217331"/>
                  </a:lnTo>
                  <a:lnTo>
                    <a:pt x="3107838" y="1256599"/>
                  </a:lnTo>
                  <a:lnTo>
                    <a:pt x="3365890" y="1346356"/>
                  </a:lnTo>
                  <a:lnTo>
                    <a:pt x="3534184" y="1396845"/>
                  </a:lnTo>
                  <a:lnTo>
                    <a:pt x="3820285" y="1464162"/>
                  </a:lnTo>
                  <a:lnTo>
                    <a:pt x="4117605" y="1525870"/>
                  </a:lnTo>
                  <a:lnTo>
                    <a:pt x="4398096" y="1565139"/>
                  </a:lnTo>
                  <a:lnTo>
                    <a:pt x="4616879" y="1576359"/>
                  </a:lnTo>
                  <a:lnTo>
                    <a:pt x="4886150" y="1593188"/>
                  </a:lnTo>
                  <a:lnTo>
                    <a:pt x="5155421" y="1587578"/>
                  </a:lnTo>
                  <a:lnTo>
                    <a:pt x="5312496" y="1587578"/>
                  </a:lnTo>
                  <a:lnTo>
                    <a:pt x="5525669" y="1570749"/>
                  </a:lnTo>
                  <a:lnTo>
                    <a:pt x="5682744" y="1548310"/>
                  </a:lnTo>
                  <a:lnTo>
                    <a:pt x="5895917" y="1520261"/>
                  </a:lnTo>
                  <a:lnTo>
                    <a:pt x="6159578" y="1469772"/>
                  </a:lnTo>
                  <a:lnTo>
                    <a:pt x="6423239" y="1408064"/>
                  </a:lnTo>
                  <a:lnTo>
                    <a:pt x="6900074" y="1250989"/>
                  </a:lnTo>
                  <a:lnTo>
                    <a:pt x="7152515" y="1155623"/>
                  </a:lnTo>
                  <a:lnTo>
                    <a:pt x="7416177" y="1037816"/>
                  </a:lnTo>
                  <a:lnTo>
                    <a:pt x="7679838" y="914400"/>
                  </a:lnTo>
                  <a:lnTo>
                    <a:pt x="7932280" y="768545"/>
                  </a:lnTo>
                  <a:lnTo>
                    <a:pt x="8089355" y="656349"/>
                  </a:lnTo>
                  <a:lnTo>
                    <a:pt x="8285698" y="527323"/>
                  </a:lnTo>
                  <a:lnTo>
                    <a:pt x="8425944" y="364639"/>
                  </a:lnTo>
                  <a:lnTo>
                    <a:pt x="8420334" y="0"/>
                  </a:lnTo>
                  <a:lnTo>
                    <a:pt x="8055696" y="308540"/>
                  </a:lnTo>
                  <a:lnTo>
                    <a:pt x="7797644" y="488054"/>
                  </a:lnTo>
                  <a:lnTo>
                    <a:pt x="7388128" y="723667"/>
                  </a:lnTo>
                  <a:lnTo>
                    <a:pt x="6916903" y="942450"/>
                  </a:lnTo>
                  <a:lnTo>
                    <a:pt x="6440069" y="1116354"/>
                  </a:lnTo>
                  <a:lnTo>
                    <a:pt x="5907136" y="1250989"/>
                  </a:lnTo>
                  <a:lnTo>
                    <a:pt x="5592987" y="1307088"/>
                  </a:lnTo>
                  <a:lnTo>
                    <a:pt x="5278837" y="1346356"/>
                  </a:lnTo>
                  <a:lnTo>
                    <a:pt x="4992736" y="1363186"/>
                  </a:lnTo>
                  <a:lnTo>
                    <a:pt x="4577610" y="1363186"/>
                  </a:lnTo>
                  <a:lnTo>
                    <a:pt x="4280290" y="1329527"/>
                  </a:lnTo>
                  <a:lnTo>
                    <a:pt x="3635161" y="1217331"/>
                  </a:lnTo>
                  <a:lnTo>
                    <a:pt x="3326621" y="1133183"/>
                  </a:lnTo>
                  <a:lnTo>
                    <a:pt x="2905885" y="1009767"/>
                  </a:lnTo>
                  <a:lnTo>
                    <a:pt x="2513198" y="852693"/>
                  </a:lnTo>
                  <a:lnTo>
                    <a:pt x="2277585" y="751716"/>
                  </a:lnTo>
                  <a:lnTo>
                    <a:pt x="1879288" y="577812"/>
                  </a:lnTo>
                  <a:lnTo>
                    <a:pt x="1430503" y="415127"/>
                  </a:lnTo>
                  <a:lnTo>
                    <a:pt x="1217330" y="353419"/>
                  </a:lnTo>
                  <a:lnTo>
                    <a:pt x="1049036" y="314150"/>
                  </a:lnTo>
                  <a:lnTo>
                    <a:pt x="936839" y="297321"/>
                  </a:lnTo>
                  <a:lnTo>
                    <a:pt x="841473" y="297321"/>
                  </a:lnTo>
                  <a:lnTo>
                    <a:pt x="706837" y="302931"/>
                  </a:lnTo>
                  <a:lnTo>
                    <a:pt x="572201" y="325370"/>
                  </a:lnTo>
                  <a:lnTo>
                    <a:pt x="381468" y="364639"/>
                  </a:lnTo>
                  <a:lnTo>
                    <a:pt x="157075" y="454396"/>
                  </a:lnTo>
                  <a:lnTo>
                    <a:pt x="11220" y="504884"/>
                  </a:lnTo>
                  <a:lnTo>
                    <a:pt x="0" y="729277"/>
                  </a:lnTo>
                  <a:close/>
                </a:path>
              </a:pathLst>
            </a:custGeom>
            <a:pattFill prst="pct90">
              <a:fgClr>
                <a:schemeClr val="tx1"/>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Freeform 12"/>
            <p:cNvSpPr/>
            <p:nvPr/>
          </p:nvSpPr>
          <p:spPr>
            <a:xfrm>
              <a:off x="403907" y="2309316"/>
              <a:ext cx="8431553" cy="1823211"/>
            </a:xfrm>
            <a:custGeom>
              <a:avLst/>
              <a:gdLst>
                <a:gd name="connsiteX0" fmla="*/ 0 w 8431553"/>
                <a:gd name="connsiteY0" fmla="*/ 89778 h 1823211"/>
                <a:gd name="connsiteX1" fmla="*/ 5610 w 8431553"/>
                <a:gd name="connsiteY1" fmla="*/ 976129 h 1823211"/>
                <a:gd name="connsiteX2" fmla="*/ 252441 w 8431553"/>
                <a:gd name="connsiteY2" fmla="*/ 835884 h 1823211"/>
                <a:gd name="connsiteX3" fmla="*/ 504883 w 8431553"/>
                <a:gd name="connsiteY3" fmla="*/ 762956 h 1823211"/>
                <a:gd name="connsiteX4" fmla="*/ 650738 w 8431553"/>
                <a:gd name="connsiteY4" fmla="*/ 723687 h 1823211"/>
                <a:gd name="connsiteX5" fmla="*/ 835862 w 8431553"/>
                <a:gd name="connsiteY5" fmla="*/ 706858 h 1823211"/>
                <a:gd name="connsiteX6" fmla="*/ 1065865 w 8431553"/>
                <a:gd name="connsiteY6" fmla="*/ 757346 h 1823211"/>
                <a:gd name="connsiteX7" fmla="*/ 1284648 w 8431553"/>
                <a:gd name="connsiteY7" fmla="*/ 796615 h 1823211"/>
                <a:gd name="connsiteX8" fmla="*/ 1419283 w 8431553"/>
                <a:gd name="connsiteY8" fmla="*/ 835884 h 1823211"/>
                <a:gd name="connsiteX9" fmla="*/ 1710994 w 8431553"/>
                <a:gd name="connsiteY9" fmla="*/ 959300 h 1823211"/>
                <a:gd name="connsiteX10" fmla="*/ 2552466 w 8431553"/>
                <a:gd name="connsiteY10" fmla="*/ 1284669 h 1823211"/>
                <a:gd name="connsiteX11" fmla="*/ 3141497 w 8431553"/>
                <a:gd name="connsiteY11" fmla="*/ 1492232 h 1823211"/>
                <a:gd name="connsiteX12" fmla="*/ 4263460 w 8431553"/>
                <a:gd name="connsiteY12" fmla="*/ 1772723 h 1823211"/>
                <a:gd name="connsiteX13" fmla="*/ 4998346 w 8431553"/>
                <a:gd name="connsiteY13" fmla="*/ 1823211 h 1823211"/>
                <a:gd name="connsiteX14" fmla="*/ 5632255 w 8431553"/>
                <a:gd name="connsiteY14" fmla="*/ 1767113 h 1823211"/>
                <a:gd name="connsiteX15" fmla="*/ 6759828 w 8431553"/>
                <a:gd name="connsiteY15" fmla="*/ 1537111 h 1823211"/>
                <a:gd name="connsiteX16" fmla="*/ 8117403 w 8431553"/>
                <a:gd name="connsiteY16" fmla="*/ 1015398 h 1823211"/>
                <a:gd name="connsiteX17" fmla="*/ 8431553 w 8431553"/>
                <a:gd name="connsiteY17" fmla="*/ 858323 h 1823211"/>
                <a:gd name="connsiteX18" fmla="*/ 8420333 w 8431553"/>
                <a:gd name="connsiteY18" fmla="*/ 28070 h 1823211"/>
                <a:gd name="connsiteX19" fmla="*/ 8179111 w 8431553"/>
                <a:gd name="connsiteY19" fmla="*/ 28070 h 1823211"/>
                <a:gd name="connsiteX20" fmla="*/ 8038866 w 8431553"/>
                <a:gd name="connsiteY20" fmla="*/ 50509 h 1823211"/>
                <a:gd name="connsiteX21" fmla="*/ 7893011 w 8431553"/>
                <a:gd name="connsiteY21" fmla="*/ 84168 h 1823211"/>
                <a:gd name="connsiteX22" fmla="*/ 7780814 w 8431553"/>
                <a:gd name="connsiteY22" fmla="*/ 106608 h 1823211"/>
                <a:gd name="connsiteX23" fmla="*/ 7663008 w 8431553"/>
                <a:gd name="connsiteY23" fmla="*/ 112217 h 1823211"/>
                <a:gd name="connsiteX24" fmla="*/ 7528373 w 8431553"/>
                <a:gd name="connsiteY24" fmla="*/ 112217 h 1823211"/>
                <a:gd name="connsiteX25" fmla="*/ 7360078 w 8431553"/>
                <a:gd name="connsiteY25" fmla="*/ 61729 h 1823211"/>
                <a:gd name="connsiteX26" fmla="*/ 7208613 w 8431553"/>
                <a:gd name="connsiteY26" fmla="*/ 72949 h 1823211"/>
                <a:gd name="connsiteX27" fmla="*/ 7090807 w 8431553"/>
                <a:gd name="connsiteY27" fmla="*/ 89778 h 1823211"/>
                <a:gd name="connsiteX28" fmla="*/ 6900073 w 8431553"/>
                <a:gd name="connsiteY28" fmla="*/ 129047 h 1823211"/>
                <a:gd name="connsiteX29" fmla="*/ 6731779 w 8431553"/>
                <a:gd name="connsiteY29" fmla="*/ 145876 h 1823211"/>
                <a:gd name="connsiteX30" fmla="*/ 6473727 w 8431553"/>
                <a:gd name="connsiteY30" fmla="*/ 140266 h 1823211"/>
                <a:gd name="connsiteX31" fmla="*/ 6215676 w 8431553"/>
                <a:gd name="connsiteY31" fmla="*/ 112217 h 1823211"/>
                <a:gd name="connsiteX32" fmla="*/ 5985673 w 8431553"/>
                <a:gd name="connsiteY32" fmla="*/ 61729 h 1823211"/>
                <a:gd name="connsiteX33" fmla="*/ 5800549 w 8431553"/>
                <a:gd name="connsiteY33" fmla="*/ 72949 h 1823211"/>
                <a:gd name="connsiteX34" fmla="*/ 5671524 w 8431553"/>
                <a:gd name="connsiteY34" fmla="*/ 106608 h 1823211"/>
                <a:gd name="connsiteX35" fmla="*/ 5492010 w 8431553"/>
                <a:gd name="connsiteY35" fmla="*/ 157096 h 1823211"/>
                <a:gd name="connsiteX36" fmla="*/ 5351764 w 8431553"/>
                <a:gd name="connsiteY36" fmla="*/ 145876 h 1823211"/>
                <a:gd name="connsiteX37" fmla="*/ 5138591 w 8431553"/>
                <a:gd name="connsiteY37" fmla="*/ 129047 h 1823211"/>
                <a:gd name="connsiteX38" fmla="*/ 4891759 w 8431553"/>
                <a:gd name="connsiteY38" fmla="*/ 72949 h 1823211"/>
                <a:gd name="connsiteX39" fmla="*/ 4729075 w 8431553"/>
                <a:gd name="connsiteY39" fmla="*/ 5631 h 1823211"/>
                <a:gd name="connsiteX40" fmla="*/ 4644927 w 8431553"/>
                <a:gd name="connsiteY40" fmla="*/ 21 h 1823211"/>
                <a:gd name="connsiteX41" fmla="*/ 4555170 w 8431553"/>
                <a:gd name="connsiteY41" fmla="*/ 5631 h 1823211"/>
                <a:gd name="connsiteX42" fmla="*/ 4353217 w 8431553"/>
                <a:gd name="connsiteY42" fmla="*/ 56119 h 1823211"/>
                <a:gd name="connsiteX43" fmla="*/ 4140044 w 8431553"/>
                <a:gd name="connsiteY43" fmla="*/ 67339 h 1823211"/>
                <a:gd name="connsiteX44" fmla="*/ 3865163 w 8431553"/>
                <a:gd name="connsiteY44" fmla="*/ 112217 h 1823211"/>
                <a:gd name="connsiteX45" fmla="*/ 3651990 w 8431553"/>
                <a:gd name="connsiteY45" fmla="*/ 123437 h 1823211"/>
                <a:gd name="connsiteX46" fmla="*/ 3450037 w 8431553"/>
                <a:gd name="connsiteY46" fmla="*/ 89778 h 1823211"/>
                <a:gd name="connsiteX47" fmla="*/ 3180765 w 8431553"/>
                <a:gd name="connsiteY47" fmla="*/ 44900 h 1823211"/>
                <a:gd name="connsiteX48" fmla="*/ 3006861 w 8431553"/>
                <a:gd name="connsiteY48" fmla="*/ 28070 h 1823211"/>
                <a:gd name="connsiteX49" fmla="*/ 2799298 w 8431553"/>
                <a:gd name="connsiteY49" fmla="*/ 50509 h 1823211"/>
                <a:gd name="connsiteX50" fmla="*/ 2659053 w 8431553"/>
                <a:gd name="connsiteY50" fmla="*/ 95388 h 1823211"/>
                <a:gd name="connsiteX51" fmla="*/ 2513197 w 8431553"/>
                <a:gd name="connsiteY51" fmla="*/ 134657 h 1823211"/>
                <a:gd name="connsiteX52" fmla="*/ 2243926 w 8431553"/>
                <a:gd name="connsiteY52" fmla="*/ 129047 h 1823211"/>
                <a:gd name="connsiteX53" fmla="*/ 2058802 w 8431553"/>
                <a:gd name="connsiteY53" fmla="*/ 100998 h 1823211"/>
                <a:gd name="connsiteX54" fmla="*/ 1884898 w 8431553"/>
                <a:gd name="connsiteY54" fmla="*/ 72949 h 1823211"/>
                <a:gd name="connsiteX55" fmla="*/ 1705384 w 8431553"/>
                <a:gd name="connsiteY55" fmla="*/ 39290 h 1823211"/>
                <a:gd name="connsiteX56" fmla="*/ 1335136 w 8431553"/>
                <a:gd name="connsiteY56" fmla="*/ 50509 h 1823211"/>
                <a:gd name="connsiteX57" fmla="*/ 891960 w 8431553"/>
                <a:gd name="connsiteY57" fmla="*/ 50509 h 1823211"/>
                <a:gd name="connsiteX58" fmla="*/ 594640 w 8431553"/>
                <a:gd name="connsiteY58" fmla="*/ 44900 h 1823211"/>
                <a:gd name="connsiteX59" fmla="*/ 302930 w 8431553"/>
                <a:gd name="connsiteY59" fmla="*/ 67339 h 1823211"/>
                <a:gd name="connsiteX60" fmla="*/ 0 w 8431553"/>
                <a:gd name="connsiteY60" fmla="*/ 89778 h 18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431553" h="1823211">
                  <a:moveTo>
                    <a:pt x="0" y="89778"/>
                  </a:moveTo>
                  <a:lnTo>
                    <a:pt x="5610" y="976129"/>
                  </a:lnTo>
                  <a:lnTo>
                    <a:pt x="252441" y="835884"/>
                  </a:lnTo>
                  <a:lnTo>
                    <a:pt x="504883" y="762956"/>
                  </a:lnTo>
                  <a:lnTo>
                    <a:pt x="650738" y="723687"/>
                  </a:lnTo>
                  <a:lnTo>
                    <a:pt x="835862" y="706858"/>
                  </a:lnTo>
                  <a:lnTo>
                    <a:pt x="1065865" y="757346"/>
                  </a:lnTo>
                  <a:lnTo>
                    <a:pt x="1284648" y="796615"/>
                  </a:lnTo>
                  <a:lnTo>
                    <a:pt x="1419283" y="835884"/>
                  </a:lnTo>
                  <a:lnTo>
                    <a:pt x="1710994" y="959300"/>
                  </a:lnTo>
                  <a:lnTo>
                    <a:pt x="2552466" y="1284669"/>
                  </a:lnTo>
                  <a:lnTo>
                    <a:pt x="3141497" y="1492232"/>
                  </a:lnTo>
                  <a:lnTo>
                    <a:pt x="4263460" y="1772723"/>
                  </a:lnTo>
                  <a:lnTo>
                    <a:pt x="4998346" y="1823211"/>
                  </a:lnTo>
                  <a:lnTo>
                    <a:pt x="5632255" y="1767113"/>
                  </a:lnTo>
                  <a:lnTo>
                    <a:pt x="6759828" y="1537111"/>
                  </a:lnTo>
                  <a:lnTo>
                    <a:pt x="8117403" y="1015398"/>
                  </a:lnTo>
                  <a:lnTo>
                    <a:pt x="8431553" y="858323"/>
                  </a:lnTo>
                  <a:lnTo>
                    <a:pt x="8420333" y="28070"/>
                  </a:lnTo>
                  <a:lnTo>
                    <a:pt x="8179111" y="28070"/>
                  </a:lnTo>
                  <a:lnTo>
                    <a:pt x="8038866" y="50509"/>
                  </a:lnTo>
                  <a:lnTo>
                    <a:pt x="7893011" y="84168"/>
                  </a:lnTo>
                  <a:lnTo>
                    <a:pt x="7780814" y="106608"/>
                  </a:lnTo>
                  <a:lnTo>
                    <a:pt x="7663008" y="112217"/>
                  </a:lnTo>
                  <a:lnTo>
                    <a:pt x="7528373" y="112217"/>
                  </a:lnTo>
                  <a:lnTo>
                    <a:pt x="7360078" y="61729"/>
                  </a:lnTo>
                  <a:lnTo>
                    <a:pt x="7208613" y="72949"/>
                  </a:lnTo>
                  <a:lnTo>
                    <a:pt x="7090807" y="89778"/>
                  </a:lnTo>
                  <a:lnTo>
                    <a:pt x="6900073" y="129047"/>
                  </a:lnTo>
                  <a:lnTo>
                    <a:pt x="6731779" y="145876"/>
                  </a:lnTo>
                  <a:lnTo>
                    <a:pt x="6473727" y="140266"/>
                  </a:lnTo>
                  <a:lnTo>
                    <a:pt x="6215676" y="112217"/>
                  </a:lnTo>
                  <a:lnTo>
                    <a:pt x="5985673" y="61729"/>
                  </a:lnTo>
                  <a:lnTo>
                    <a:pt x="5800549" y="72949"/>
                  </a:lnTo>
                  <a:lnTo>
                    <a:pt x="5671524" y="106608"/>
                  </a:lnTo>
                  <a:lnTo>
                    <a:pt x="5492010" y="157096"/>
                  </a:lnTo>
                  <a:lnTo>
                    <a:pt x="5351764" y="145876"/>
                  </a:lnTo>
                  <a:lnTo>
                    <a:pt x="5138591" y="129047"/>
                  </a:lnTo>
                  <a:lnTo>
                    <a:pt x="4891759" y="72949"/>
                  </a:lnTo>
                  <a:lnTo>
                    <a:pt x="4729075" y="5631"/>
                  </a:lnTo>
                  <a:cubicBezTo>
                    <a:pt x="4659918" y="-656"/>
                    <a:pt x="4688021" y="21"/>
                    <a:pt x="4644927" y="21"/>
                  </a:cubicBezTo>
                  <a:lnTo>
                    <a:pt x="4555170" y="5631"/>
                  </a:lnTo>
                  <a:lnTo>
                    <a:pt x="4353217" y="56119"/>
                  </a:lnTo>
                  <a:lnTo>
                    <a:pt x="4140044" y="67339"/>
                  </a:lnTo>
                  <a:lnTo>
                    <a:pt x="3865163" y="112217"/>
                  </a:lnTo>
                  <a:lnTo>
                    <a:pt x="3651990" y="123437"/>
                  </a:lnTo>
                  <a:lnTo>
                    <a:pt x="3450037" y="89778"/>
                  </a:lnTo>
                  <a:lnTo>
                    <a:pt x="3180765" y="44900"/>
                  </a:lnTo>
                  <a:lnTo>
                    <a:pt x="3006861" y="28070"/>
                  </a:lnTo>
                  <a:lnTo>
                    <a:pt x="2799298" y="50509"/>
                  </a:lnTo>
                  <a:lnTo>
                    <a:pt x="2659053" y="95388"/>
                  </a:lnTo>
                  <a:lnTo>
                    <a:pt x="2513197" y="134657"/>
                  </a:lnTo>
                  <a:lnTo>
                    <a:pt x="2243926" y="129047"/>
                  </a:lnTo>
                  <a:lnTo>
                    <a:pt x="2058802" y="100998"/>
                  </a:lnTo>
                  <a:lnTo>
                    <a:pt x="1884898" y="72949"/>
                  </a:lnTo>
                  <a:lnTo>
                    <a:pt x="1705384" y="39290"/>
                  </a:lnTo>
                  <a:lnTo>
                    <a:pt x="1335136" y="50509"/>
                  </a:lnTo>
                  <a:lnTo>
                    <a:pt x="891960" y="50509"/>
                  </a:lnTo>
                  <a:lnTo>
                    <a:pt x="594640" y="44900"/>
                  </a:lnTo>
                  <a:lnTo>
                    <a:pt x="302930" y="67339"/>
                  </a:lnTo>
                  <a:lnTo>
                    <a:pt x="0" y="89778"/>
                  </a:lnTo>
                  <a:close/>
                </a:path>
              </a:pathLst>
            </a:cu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14" name="Straight Connector 13"/>
            <p:cNvCxnSpPr/>
            <p:nvPr/>
          </p:nvCxnSpPr>
          <p:spPr>
            <a:xfrm flipH="1">
              <a:off x="1178061" y="2322115"/>
              <a:ext cx="3039" cy="6996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33700" y="2418779"/>
              <a:ext cx="0" cy="11212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88195" y="2486570"/>
              <a:ext cx="1511597" cy="461665"/>
            </a:xfrm>
            <a:prstGeom prst="rect">
              <a:avLst/>
            </a:prstGeom>
            <a:noFill/>
          </p:spPr>
          <p:txBody>
            <a:bodyPr wrap="square" rtlCol="0">
              <a:spAutoFit/>
            </a:bodyPr>
            <a:lstStyle/>
            <a:p>
              <a:pPr algn="ctr"/>
              <a:r>
                <a:rPr lang="en-US" sz="1200" b="1" dirty="0" smtClean="0"/>
                <a:t>Conventional </a:t>
              </a:r>
            </a:p>
            <a:p>
              <a:pPr algn="ctr"/>
              <a:r>
                <a:rPr lang="en-US" sz="1200" b="1" dirty="0" smtClean="0"/>
                <a:t>Non-Associated Gas</a:t>
              </a:r>
              <a:endParaRPr lang="en-SG" sz="1200" b="1" dirty="0"/>
            </a:p>
          </p:txBody>
        </p:sp>
        <p:sp>
          <p:nvSpPr>
            <p:cNvPr id="17" name="Freeform 16"/>
            <p:cNvSpPr/>
            <p:nvPr/>
          </p:nvSpPr>
          <p:spPr>
            <a:xfrm>
              <a:off x="6102350" y="2391965"/>
              <a:ext cx="2025650" cy="228600"/>
            </a:xfrm>
            <a:custGeom>
              <a:avLst/>
              <a:gdLst>
                <a:gd name="connsiteX0" fmla="*/ 0 w 2025650"/>
                <a:gd name="connsiteY0" fmla="*/ 31750 h 228600"/>
                <a:gd name="connsiteX1" fmla="*/ 336550 w 2025650"/>
                <a:gd name="connsiteY1" fmla="*/ 133350 h 228600"/>
                <a:gd name="connsiteX2" fmla="*/ 711200 w 2025650"/>
                <a:gd name="connsiteY2" fmla="*/ 190500 h 228600"/>
                <a:gd name="connsiteX3" fmla="*/ 1009650 w 2025650"/>
                <a:gd name="connsiteY3" fmla="*/ 228600 h 228600"/>
                <a:gd name="connsiteX4" fmla="*/ 1403350 w 2025650"/>
                <a:gd name="connsiteY4" fmla="*/ 196850 h 228600"/>
                <a:gd name="connsiteX5" fmla="*/ 1752600 w 2025650"/>
                <a:gd name="connsiteY5" fmla="*/ 133350 h 228600"/>
                <a:gd name="connsiteX6" fmla="*/ 2025650 w 2025650"/>
                <a:gd name="connsiteY6" fmla="*/ 44450 h 228600"/>
                <a:gd name="connsiteX7" fmla="*/ 1905000 w 2025650"/>
                <a:gd name="connsiteY7" fmla="*/ 25400 h 228600"/>
                <a:gd name="connsiteX8" fmla="*/ 1816100 w 2025650"/>
                <a:gd name="connsiteY8" fmla="*/ 63500 h 228600"/>
                <a:gd name="connsiteX9" fmla="*/ 1676400 w 2025650"/>
                <a:gd name="connsiteY9" fmla="*/ 101600 h 228600"/>
                <a:gd name="connsiteX10" fmla="*/ 1492250 w 2025650"/>
                <a:gd name="connsiteY10" fmla="*/ 152400 h 228600"/>
                <a:gd name="connsiteX11" fmla="*/ 1193800 w 2025650"/>
                <a:gd name="connsiteY11" fmla="*/ 158750 h 228600"/>
                <a:gd name="connsiteX12" fmla="*/ 977900 w 2025650"/>
                <a:gd name="connsiteY12" fmla="*/ 158750 h 228600"/>
                <a:gd name="connsiteX13" fmla="*/ 704850 w 2025650"/>
                <a:gd name="connsiteY13" fmla="*/ 133350 h 228600"/>
                <a:gd name="connsiteX14" fmla="*/ 133350 w 2025650"/>
                <a:gd name="connsiteY14" fmla="*/ 0 h 228600"/>
                <a:gd name="connsiteX15" fmla="*/ 0 w 2025650"/>
                <a:gd name="connsiteY15" fmla="*/ 317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5650" h="228600">
                  <a:moveTo>
                    <a:pt x="0" y="31750"/>
                  </a:moveTo>
                  <a:lnTo>
                    <a:pt x="336550" y="133350"/>
                  </a:lnTo>
                  <a:lnTo>
                    <a:pt x="711200" y="190500"/>
                  </a:lnTo>
                  <a:lnTo>
                    <a:pt x="1009650" y="228600"/>
                  </a:lnTo>
                  <a:lnTo>
                    <a:pt x="1403350" y="196850"/>
                  </a:lnTo>
                  <a:lnTo>
                    <a:pt x="1752600" y="133350"/>
                  </a:lnTo>
                  <a:lnTo>
                    <a:pt x="2025650" y="44450"/>
                  </a:lnTo>
                  <a:lnTo>
                    <a:pt x="1905000" y="25400"/>
                  </a:lnTo>
                  <a:lnTo>
                    <a:pt x="1816100" y="63500"/>
                  </a:lnTo>
                  <a:lnTo>
                    <a:pt x="1676400" y="101600"/>
                  </a:lnTo>
                  <a:lnTo>
                    <a:pt x="1492250" y="152400"/>
                  </a:lnTo>
                  <a:lnTo>
                    <a:pt x="1193800" y="158750"/>
                  </a:lnTo>
                  <a:lnTo>
                    <a:pt x="977900" y="158750"/>
                  </a:lnTo>
                  <a:lnTo>
                    <a:pt x="704850" y="133350"/>
                  </a:lnTo>
                  <a:lnTo>
                    <a:pt x="133350" y="0"/>
                  </a:lnTo>
                  <a:lnTo>
                    <a:pt x="0" y="317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18" name="Straight Connector 17"/>
            <p:cNvCxnSpPr>
              <a:endCxn id="22" idx="2"/>
            </p:cNvCxnSpPr>
            <p:nvPr/>
          </p:nvCxnSpPr>
          <p:spPr>
            <a:xfrm flipV="1">
              <a:off x="5759450" y="2125371"/>
              <a:ext cx="0" cy="317395"/>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92080" y="3740323"/>
              <a:ext cx="0" cy="37757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21111" y="2620565"/>
              <a:ext cx="550449" cy="213990"/>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403907" y="3021784"/>
              <a:ext cx="8403504" cy="1234159"/>
            </a:xfrm>
            <a:custGeom>
              <a:avLst/>
              <a:gdLst>
                <a:gd name="connsiteX0" fmla="*/ 8392284 w 8403504"/>
                <a:gd name="connsiteY0" fmla="*/ 314149 h 1234159"/>
                <a:gd name="connsiteX1" fmla="*/ 8010817 w 8403504"/>
                <a:gd name="connsiteY1" fmla="*/ 471224 h 1234159"/>
                <a:gd name="connsiteX2" fmla="*/ 7735936 w 8403504"/>
                <a:gd name="connsiteY2" fmla="*/ 583421 h 1234159"/>
                <a:gd name="connsiteX3" fmla="*/ 7326419 w 8403504"/>
                <a:gd name="connsiteY3" fmla="*/ 746105 h 1234159"/>
                <a:gd name="connsiteX4" fmla="*/ 6939342 w 8403504"/>
                <a:gd name="connsiteY4" fmla="*/ 875131 h 1234159"/>
                <a:gd name="connsiteX5" fmla="*/ 6597143 w 8403504"/>
                <a:gd name="connsiteY5" fmla="*/ 981718 h 1234159"/>
                <a:gd name="connsiteX6" fmla="*/ 6238115 w 8403504"/>
                <a:gd name="connsiteY6" fmla="*/ 1071475 h 1234159"/>
                <a:gd name="connsiteX7" fmla="*/ 5912746 w 8403504"/>
                <a:gd name="connsiteY7" fmla="*/ 1133183 h 1234159"/>
                <a:gd name="connsiteX8" fmla="*/ 5508839 w 8403504"/>
                <a:gd name="connsiteY8" fmla="*/ 1200500 h 1234159"/>
                <a:gd name="connsiteX9" fmla="*/ 5093713 w 8403504"/>
                <a:gd name="connsiteY9" fmla="*/ 1234159 h 1234159"/>
                <a:gd name="connsiteX10" fmla="*/ 4846881 w 8403504"/>
                <a:gd name="connsiteY10" fmla="*/ 1234159 h 1234159"/>
                <a:gd name="connsiteX11" fmla="*/ 4364437 w 8403504"/>
                <a:gd name="connsiteY11" fmla="*/ 1200500 h 1234159"/>
                <a:gd name="connsiteX12" fmla="*/ 3797845 w 8403504"/>
                <a:gd name="connsiteY12" fmla="*/ 1093914 h 1234159"/>
                <a:gd name="connsiteX13" fmla="*/ 3186375 w 8403504"/>
                <a:gd name="connsiteY13" fmla="*/ 936839 h 1234159"/>
                <a:gd name="connsiteX14" fmla="*/ 2776859 w 8403504"/>
                <a:gd name="connsiteY14" fmla="*/ 813423 h 1234159"/>
                <a:gd name="connsiteX15" fmla="*/ 2199048 w 8403504"/>
                <a:gd name="connsiteY15" fmla="*/ 628299 h 1234159"/>
                <a:gd name="connsiteX16" fmla="*/ 1666115 w 8403504"/>
                <a:gd name="connsiteY16" fmla="*/ 403906 h 1234159"/>
                <a:gd name="connsiteX17" fmla="*/ 1222940 w 8403504"/>
                <a:gd name="connsiteY17" fmla="*/ 241222 h 1234159"/>
                <a:gd name="connsiteX18" fmla="*/ 998547 w 8403504"/>
                <a:gd name="connsiteY18" fmla="*/ 185124 h 1234159"/>
                <a:gd name="connsiteX19" fmla="*/ 762935 w 8403504"/>
                <a:gd name="connsiteY19" fmla="*/ 157075 h 1234159"/>
                <a:gd name="connsiteX20" fmla="*/ 544152 w 8403504"/>
                <a:gd name="connsiteY20" fmla="*/ 168294 h 1234159"/>
                <a:gd name="connsiteX21" fmla="*/ 342199 w 8403504"/>
                <a:gd name="connsiteY21" fmla="*/ 201953 h 1234159"/>
                <a:gd name="connsiteX22" fmla="*/ 218783 w 8403504"/>
                <a:gd name="connsiteY22" fmla="*/ 252441 h 1234159"/>
                <a:gd name="connsiteX23" fmla="*/ 56098 w 8403504"/>
                <a:gd name="connsiteY23" fmla="*/ 336589 h 1234159"/>
                <a:gd name="connsiteX24" fmla="*/ 0 w 8403504"/>
                <a:gd name="connsiteY24" fmla="*/ 370248 h 1234159"/>
                <a:gd name="connsiteX25" fmla="*/ 11219 w 8403504"/>
                <a:gd name="connsiteY25" fmla="*/ 246832 h 1234159"/>
                <a:gd name="connsiteX26" fmla="*/ 185124 w 8403504"/>
                <a:gd name="connsiteY26" fmla="*/ 151465 h 1234159"/>
                <a:gd name="connsiteX27" fmla="*/ 532932 w 8403504"/>
                <a:gd name="connsiteY27" fmla="*/ 28049 h 1234159"/>
                <a:gd name="connsiteX28" fmla="*/ 774154 w 8403504"/>
                <a:gd name="connsiteY28" fmla="*/ 0 h 1234159"/>
                <a:gd name="connsiteX29" fmla="*/ 998547 w 8403504"/>
                <a:gd name="connsiteY29" fmla="*/ 28049 h 1234159"/>
                <a:gd name="connsiteX30" fmla="*/ 1380014 w 8403504"/>
                <a:gd name="connsiteY30" fmla="*/ 106586 h 1234159"/>
                <a:gd name="connsiteX31" fmla="*/ 1868068 w 8403504"/>
                <a:gd name="connsiteY31" fmla="*/ 308540 h 1234159"/>
                <a:gd name="connsiteX32" fmla="*/ 2687102 w 8403504"/>
                <a:gd name="connsiteY32" fmla="*/ 622689 h 1234159"/>
                <a:gd name="connsiteX33" fmla="*/ 3466866 w 8403504"/>
                <a:gd name="connsiteY33" fmla="*/ 863911 h 1234159"/>
                <a:gd name="connsiteX34" fmla="*/ 4173703 w 8403504"/>
                <a:gd name="connsiteY34" fmla="*/ 1020986 h 1234159"/>
                <a:gd name="connsiteX35" fmla="*/ 4706635 w 8403504"/>
                <a:gd name="connsiteY35" fmla="*/ 1088304 h 1234159"/>
                <a:gd name="connsiteX36" fmla="*/ 5301276 w 8403504"/>
                <a:gd name="connsiteY36" fmla="*/ 1082694 h 1234159"/>
                <a:gd name="connsiteX37" fmla="*/ 5918356 w 8403504"/>
                <a:gd name="connsiteY37" fmla="*/ 976108 h 1234159"/>
                <a:gd name="connsiteX38" fmla="*/ 6737389 w 8403504"/>
                <a:gd name="connsiteY38" fmla="*/ 807813 h 1234159"/>
                <a:gd name="connsiteX39" fmla="*/ 7275931 w 8403504"/>
                <a:gd name="connsiteY39" fmla="*/ 633909 h 1234159"/>
                <a:gd name="connsiteX40" fmla="*/ 8218380 w 8403504"/>
                <a:gd name="connsiteY40" fmla="*/ 246832 h 1234159"/>
                <a:gd name="connsiteX41" fmla="*/ 8403504 w 8403504"/>
                <a:gd name="connsiteY41" fmla="*/ 151465 h 1234159"/>
                <a:gd name="connsiteX42" fmla="*/ 8392284 w 8403504"/>
                <a:gd name="connsiteY42" fmla="*/ 314149 h 12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403504" h="1234159">
                  <a:moveTo>
                    <a:pt x="8392284" y="314149"/>
                  </a:moveTo>
                  <a:lnTo>
                    <a:pt x="8010817" y="471224"/>
                  </a:lnTo>
                  <a:lnTo>
                    <a:pt x="7735936" y="583421"/>
                  </a:lnTo>
                  <a:lnTo>
                    <a:pt x="7326419" y="746105"/>
                  </a:lnTo>
                  <a:lnTo>
                    <a:pt x="6939342" y="875131"/>
                  </a:lnTo>
                  <a:lnTo>
                    <a:pt x="6597143" y="981718"/>
                  </a:lnTo>
                  <a:lnTo>
                    <a:pt x="6238115" y="1071475"/>
                  </a:lnTo>
                  <a:lnTo>
                    <a:pt x="5912746" y="1133183"/>
                  </a:lnTo>
                  <a:lnTo>
                    <a:pt x="5508839" y="1200500"/>
                  </a:lnTo>
                  <a:lnTo>
                    <a:pt x="5093713" y="1234159"/>
                  </a:lnTo>
                  <a:lnTo>
                    <a:pt x="4846881" y="1234159"/>
                  </a:lnTo>
                  <a:lnTo>
                    <a:pt x="4364437" y="1200500"/>
                  </a:lnTo>
                  <a:lnTo>
                    <a:pt x="3797845" y="1093914"/>
                  </a:lnTo>
                  <a:lnTo>
                    <a:pt x="3186375" y="936839"/>
                  </a:lnTo>
                  <a:lnTo>
                    <a:pt x="2776859" y="813423"/>
                  </a:lnTo>
                  <a:lnTo>
                    <a:pt x="2199048" y="628299"/>
                  </a:lnTo>
                  <a:lnTo>
                    <a:pt x="1666115" y="403906"/>
                  </a:lnTo>
                  <a:lnTo>
                    <a:pt x="1222940" y="241222"/>
                  </a:lnTo>
                  <a:lnTo>
                    <a:pt x="998547" y="185124"/>
                  </a:lnTo>
                  <a:lnTo>
                    <a:pt x="762935" y="157075"/>
                  </a:lnTo>
                  <a:lnTo>
                    <a:pt x="544152" y="168294"/>
                  </a:lnTo>
                  <a:lnTo>
                    <a:pt x="342199" y="201953"/>
                  </a:lnTo>
                  <a:lnTo>
                    <a:pt x="218783" y="252441"/>
                  </a:lnTo>
                  <a:lnTo>
                    <a:pt x="56098" y="336589"/>
                  </a:lnTo>
                  <a:lnTo>
                    <a:pt x="0" y="370248"/>
                  </a:lnTo>
                  <a:lnTo>
                    <a:pt x="11219" y="246832"/>
                  </a:lnTo>
                  <a:lnTo>
                    <a:pt x="185124" y="151465"/>
                  </a:lnTo>
                  <a:lnTo>
                    <a:pt x="532932" y="28049"/>
                  </a:lnTo>
                  <a:lnTo>
                    <a:pt x="774154" y="0"/>
                  </a:lnTo>
                  <a:lnTo>
                    <a:pt x="998547" y="28049"/>
                  </a:lnTo>
                  <a:lnTo>
                    <a:pt x="1380014" y="106586"/>
                  </a:lnTo>
                  <a:lnTo>
                    <a:pt x="1868068" y="308540"/>
                  </a:lnTo>
                  <a:lnTo>
                    <a:pt x="2687102" y="622689"/>
                  </a:lnTo>
                  <a:lnTo>
                    <a:pt x="3466866" y="863911"/>
                  </a:lnTo>
                  <a:lnTo>
                    <a:pt x="4173703" y="1020986"/>
                  </a:lnTo>
                  <a:lnTo>
                    <a:pt x="4706635" y="1088304"/>
                  </a:lnTo>
                  <a:lnTo>
                    <a:pt x="5301276" y="1082694"/>
                  </a:lnTo>
                  <a:lnTo>
                    <a:pt x="5918356" y="976108"/>
                  </a:lnTo>
                  <a:lnTo>
                    <a:pt x="6737389" y="807813"/>
                  </a:lnTo>
                  <a:lnTo>
                    <a:pt x="7275931" y="633909"/>
                  </a:lnTo>
                  <a:lnTo>
                    <a:pt x="8218380" y="246832"/>
                  </a:lnTo>
                  <a:lnTo>
                    <a:pt x="8403504" y="151465"/>
                  </a:lnTo>
                  <a:lnTo>
                    <a:pt x="8392284" y="314149"/>
                  </a:lnTo>
                  <a:close/>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TextBox 21"/>
            <p:cNvSpPr txBox="1"/>
            <p:nvPr/>
          </p:nvSpPr>
          <p:spPr>
            <a:xfrm>
              <a:off x="5039450" y="1848372"/>
              <a:ext cx="1440000" cy="276999"/>
            </a:xfrm>
            <a:prstGeom prst="rect">
              <a:avLst/>
            </a:prstGeom>
            <a:noFill/>
          </p:spPr>
          <p:txBody>
            <a:bodyPr wrap="square" rtlCol="0">
              <a:spAutoFit/>
            </a:bodyPr>
            <a:lstStyle/>
            <a:p>
              <a:pPr algn="ctr"/>
              <a:r>
                <a:rPr lang="en-US" sz="1200" b="1" dirty="0" smtClean="0"/>
                <a:t>Land Surface</a:t>
              </a:r>
              <a:endParaRPr lang="en-SG" sz="1200" b="1" dirty="0"/>
            </a:p>
          </p:txBody>
        </p:sp>
        <p:cxnSp>
          <p:nvCxnSpPr>
            <p:cNvPr id="23" name="Straight Connector 22"/>
            <p:cNvCxnSpPr/>
            <p:nvPr/>
          </p:nvCxnSpPr>
          <p:spPr>
            <a:xfrm flipV="1">
              <a:off x="1115616" y="2979384"/>
              <a:ext cx="504056" cy="315552"/>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56300" y="3456399"/>
              <a:ext cx="1080040" cy="276999"/>
            </a:xfrm>
            <a:prstGeom prst="rect">
              <a:avLst/>
            </a:prstGeom>
            <a:noFill/>
          </p:spPr>
          <p:txBody>
            <a:bodyPr wrap="square" rtlCol="0">
              <a:spAutoFit/>
            </a:bodyPr>
            <a:lstStyle/>
            <a:p>
              <a:pPr algn="ctr"/>
              <a:r>
                <a:rPr lang="en-US" sz="1200" b="1" dirty="0" smtClean="0"/>
                <a:t>Seal</a:t>
              </a:r>
              <a:endParaRPr lang="en-SG" sz="1200" b="1" dirty="0"/>
            </a:p>
          </p:txBody>
        </p:sp>
        <p:sp>
          <p:nvSpPr>
            <p:cNvPr id="25" name="TextBox 24"/>
            <p:cNvSpPr txBox="1"/>
            <p:nvPr/>
          </p:nvSpPr>
          <p:spPr>
            <a:xfrm>
              <a:off x="3500589" y="4255943"/>
              <a:ext cx="1080040" cy="276999"/>
            </a:xfrm>
            <a:prstGeom prst="rect">
              <a:avLst/>
            </a:prstGeom>
            <a:noFill/>
          </p:spPr>
          <p:txBody>
            <a:bodyPr wrap="square" rtlCol="0">
              <a:spAutoFit/>
            </a:bodyPr>
            <a:lstStyle/>
            <a:p>
              <a:pPr algn="ctr"/>
              <a:r>
                <a:rPr lang="en-US" sz="1200" b="1" dirty="0" smtClean="0"/>
                <a:t>Sandstone</a:t>
              </a:r>
              <a:endParaRPr lang="en-SG" sz="1200" b="1" dirty="0"/>
            </a:p>
          </p:txBody>
        </p:sp>
        <p:sp>
          <p:nvSpPr>
            <p:cNvPr id="26" name="TextBox 25"/>
            <p:cNvSpPr txBox="1"/>
            <p:nvPr/>
          </p:nvSpPr>
          <p:spPr>
            <a:xfrm>
              <a:off x="6084168" y="4244379"/>
              <a:ext cx="936024" cy="276999"/>
            </a:xfrm>
            <a:prstGeom prst="rect">
              <a:avLst/>
            </a:prstGeom>
            <a:noFill/>
          </p:spPr>
          <p:txBody>
            <a:bodyPr wrap="square" rtlCol="0">
              <a:spAutoFit/>
            </a:bodyPr>
            <a:lstStyle/>
            <a:p>
              <a:pPr algn="ctr"/>
              <a:r>
                <a:rPr lang="en-US" sz="1200" b="1" dirty="0" smtClean="0"/>
                <a:t>Tight Sands</a:t>
              </a:r>
              <a:endParaRPr lang="en-SG" sz="1200" b="1" dirty="0"/>
            </a:p>
          </p:txBody>
        </p:sp>
        <p:sp>
          <p:nvSpPr>
            <p:cNvPr id="27" name="TextBox 26"/>
            <p:cNvSpPr txBox="1"/>
            <p:nvPr/>
          </p:nvSpPr>
          <p:spPr>
            <a:xfrm>
              <a:off x="6156176" y="3062634"/>
              <a:ext cx="1440160" cy="461665"/>
            </a:xfrm>
            <a:prstGeom prst="rect">
              <a:avLst/>
            </a:prstGeom>
            <a:noFill/>
          </p:spPr>
          <p:txBody>
            <a:bodyPr wrap="square" rtlCol="0">
              <a:spAutoFit/>
            </a:bodyPr>
            <a:lstStyle/>
            <a:p>
              <a:pPr algn="ctr"/>
              <a:r>
                <a:rPr lang="en-US" sz="1200" b="1" dirty="0" smtClean="0"/>
                <a:t>Conventional Associated Gas</a:t>
              </a:r>
              <a:endParaRPr lang="en-SG" sz="1200" b="1" dirty="0"/>
            </a:p>
          </p:txBody>
        </p:sp>
        <p:cxnSp>
          <p:nvCxnSpPr>
            <p:cNvPr id="28" name="Straight Connector 27"/>
            <p:cNvCxnSpPr/>
            <p:nvPr/>
          </p:nvCxnSpPr>
          <p:spPr>
            <a:xfrm flipH="1" flipV="1">
              <a:off x="7526924" y="3324873"/>
              <a:ext cx="883652" cy="381542"/>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871560" y="2578322"/>
              <a:ext cx="876824" cy="461665"/>
            </a:xfrm>
            <a:prstGeom prst="rect">
              <a:avLst/>
            </a:prstGeom>
            <a:noFill/>
          </p:spPr>
          <p:txBody>
            <a:bodyPr wrap="square" rtlCol="0">
              <a:spAutoFit/>
            </a:bodyPr>
            <a:lstStyle/>
            <a:p>
              <a:pPr algn="ctr"/>
              <a:r>
                <a:rPr lang="en-US" sz="1200" b="1" dirty="0" smtClean="0"/>
                <a:t>Coalbed Methane</a:t>
              </a:r>
              <a:endParaRPr lang="en-SG" sz="1200" b="1" dirty="0"/>
            </a:p>
          </p:txBody>
        </p:sp>
        <p:cxnSp>
          <p:nvCxnSpPr>
            <p:cNvPr id="30" name="Straight Connector 29"/>
            <p:cNvCxnSpPr/>
            <p:nvPr/>
          </p:nvCxnSpPr>
          <p:spPr>
            <a:xfrm flipV="1">
              <a:off x="5796136" y="4482241"/>
              <a:ext cx="360040" cy="29238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943725" y="4250088"/>
              <a:ext cx="424815" cy="180227"/>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02610" y="3768898"/>
              <a:ext cx="512360" cy="276999"/>
            </a:xfrm>
            <a:prstGeom prst="rect">
              <a:avLst/>
            </a:prstGeom>
            <a:noFill/>
          </p:spPr>
          <p:txBody>
            <a:bodyPr wrap="square" rtlCol="0">
              <a:spAutoFit/>
            </a:bodyPr>
            <a:lstStyle/>
            <a:p>
              <a:pPr algn="ctr"/>
              <a:r>
                <a:rPr lang="en-US" sz="1200" b="1" dirty="0" smtClean="0"/>
                <a:t>Oil</a:t>
              </a:r>
              <a:endParaRPr lang="en-SG" sz="1200" b="1" dirty="0"/>
            </a:p>
          </p:txBody>
        </p:sp>
        <p:pic>
          <p:nvPicPr>
            <p:cNvPr id="3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6209" t="21544"/>
            <a:stretch/>
          </p:blipFill>
          <p:spPr bwMode="auto">
            <a:xfrm>
              <a:off x="998143" y="1671141"/>
              <a:ext cx="380105" cy="689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6209" t="21544"/>
            <a:stretch/>
          </p:blipFill>
          <p:spPr bwMode="auto">
            <a:xfrm>
              <a:off x="2543647" y="1750021"/>
              <a:ext cx="380105" cy="689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5" name="Rectangle 8"/>
          <p:cNvSpPr>
            <a:spLocks noChangeArrowheads="1"/>
          </p:cNvSpPr>
          <p:nvPr>
            <p:custDataLst>
              <p:tags r:id="rId1"/>
            </p:custDataLst>
          </p:nvPr>
        </p:nvSpPr>
        <p:spPr bwMode="gray">
          <a:xfrm>
            <a:off x="379193" y="1628800"/>
            <a:ext cx="3544735" cy="646331"/>
          </a:xfrm>
          <a:prstGeom prst="rect">
            <a:avLst/>
          </a:prstGeom>
          <a:noFill/>
          <a:ln w="9525">
            <a:noFill/>
            <a:miter lim="800000"/>
            <a:headEnd/>
            <a:tailEnd/>
          </a:ln>
          <a:effectLst/>
        </p:spPr>
        <p:txBody>
          <a:bodyPr wrap="square">
            <a:spAutoFit/>
          </a:bodyPr>
          <a:lstStyle/>
          <a:p>
            <a:pPr algn="ctr" eaLnBrk="0" hangingPunct="0">
              <a:spcBef>
                <a:spcPct val="50000"/>
              </a:spcBef>
              <a:tabLst>
                <a:tab pos="4403725" algn="r"/>
              </a:tabLst>
            </a:pPr>
            <a:r>
              <a:rPr lang="en-SG" altLang="zh-TW" sz="1200" i="1" dirty="0" smtClean="0">
                <a:latin typeface="Calibri" pitchFamily="34" charset="0"/>
                <a:ea typeface="STKaiti" pitchFamily="2" charset="-122"/>
                <a:cs typeface="Arial" charset="0"/>
              </a:rPr>
              <a:t>“These are reservoirs that are capable of natural flow and will produce economic volumes of oil and gas without special recovery techniques.”</a:t>
            </a:r>
            <a:endParaRPr lang="en-SG" altLang="zh-TW" sz="1200" i="1" dirty="0">
              <a:latin typeface="Calibri" pitchFamily="34" charset="0"/>
              <a:ea typeface="STKaiti" pitchFamily="2" charset="-122"/>
              <a:cs typeface="Arial" charset="0"/>
            </a:endParaRPr>
          </a:p>
        </p:txBody>
      </p:sp>
      <p:sp>
        <p:nvSpPr>
          <p:cNvPr id="36" name="Rectangle 35"/>
          <p:cNvSpPr/>
          <p:nvPr/>
        </p:nvSpPr>
        <p:spPr>
          <a:xfrm>
            <a:off x="354586" y="2517023"/>
            <a:ext cx="8436989" cy="34524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Rectangle 8"/>
          <p:cNvSpPr>
            <a:spLocks noChangeArrowheads="1"/>
          </p:cNvSpPr>
          <p:nvPr>
            <p:custDataLst>
              <p:tags r:id="rId2"/>
            </p:custDataLst>
          </p:nvPr>
        </p:nvSpPr>
        <p:spPr bwMode="gray">
          <a:xfrm>
            <a:off x="4585925" y="1628800"/>
            <a:ext cx="4234547" cy="830997"/>
          </a:xfrm>
          <a:prstGeom prst="rect">
            <a:avLst/>
          </a:prstGeom>
          <a:noFill/>
          <a:ln w="9525">
            <a:noFill/>
            <a:miter lim="800000"/>
            <a:headEnd/>
            <a:tailEnd/>
          </a:ln>
          <a:effectLst/>
        </p:spPr>
        <p:txBody>
          <a:bodyPr wrap="square">
            <a:spAutoFit/>
          </a:bodyPr>
          <a:lstStyle/>
          <a:p>
            <a:pPr algn="ctr" eaLnBrk="0" hangingPunct="0">
              <a:spcBef>
                <a:spcPct val="50000"/>
              </a:spcBef>
              <a:tabLst>
                <a:tab pos="4403725" algn="r"/>
              </a:tabLst>
            </a:pPr>
            <a:r>
              <a:rPr lang="en-SG" altLang="zh-TW" sz="1200" i="1" dirty="0">
                <a:latin typeface="Calibri" pitchFamily="34" charset="0"/>
                <a:ea typeface="STKaiti" pitchFamily="2" charset="-122"/>
                <a:cs typeface="Arial" charset="0"/>
              </a:rPr>
              <a:t>“These are </a:t>
            </a:r>
            <a:r>
              <a:rPr lang="en-SG" altLang="zh-TW" sz="1200" i="1" dirty="0" smtClean="0">
                <a:latin typeface="Calibri" pitchFamily="34" charset="0"/>
                <a:ea typeface="STKaiti" pitchFamily="2" charset="-122"/>
                <a:cs typeface="Arial" charset="0"/>
              </a:rPr>
              <a:t>reservoirs </a:t>
            </a:r>
            <a:r>
              <a:rPr lang="en-SG" altLang="zh-TW" sz="1200" i="1" dirty="0">
                <a:latin typeface="Calibri" pitchFamily="34" charset="0"/>
                <a:ea typeface="STKaiti" pitchFamily="2" charset="-122"/>
                <a:cs typeface="Arial" charset="0"/>
              </a:rPr>
              <a:t>that cannot be produced at economic flow rates or that do not produce economic volumes of oil and gas without assistance from </a:t>
            </a:r>
            <a:r>
              <a:rPr lang="en-SG" altLang="zh-TW" sz="1200" i="1" dirty="0" smtClean="0">
                <a:latin typeface="Calibri" pitchFamily="34" charset="0"/>
                <a:ea typeface="STKaiti" pitchFamily="2" charset="-122"/>
                <a:cs typeface="Arial" charset="0"/>
              </a:rPr>
              <a:t>stimulation </a:t>
            </a:r>
            <a:r>
              <a:rPr lang="en-SG" altLang="zh-TW" sz="1200" i="1" dirty="0">
                <a:latin typeface="Calibri" pitchFamily="34" charset="0"/>
                <a:ea typeface="STKaiti" pitchFamily="2" charset="-122"/>
                <a:cs typeface="Arial" charset="0"/>
              </a:rPr>
              <a:t>treatments or special recovery processes and technologies.”</a:t>
            </a:r>
          </a:p>
        </p:txBody>
      </p:sp>
      <p:sp>
        <p:nvSpPr>
          <p:cNvPr id="38" name="Rounded Rectangle 37"/>
          <p:cNvSpPr/>
          <p:nvPr/>
        </p:nvSpPr>
        <p:spPr>
          <a:xfrm>
            <a:off x="379193" y="1268760"/>
            <a:ext cx="3544735" cy="324000"/>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CONVENTIONAL RESERVOIRS</a:t>
            </a:r>
            <a:endParaRPr lang="en-SG" sz="1400" b="1" dirty="0"/>
          </a:p>
        </p:txBody>
      </p:sp>
      <p:sp>
        <p:nvSpPr>
          <p:cNvPr id="39" name="Rounded Rectangle 38"/>
          <p:cNvSpPr/>
          <p:nvPr/>
        </p:nvSpPr>
        <p:spPr>
          <a:xfrm>
            <a:off x="4585925" y="1268760"/>
            <a:ext cx="4234547" cy="324000"/>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UNCONVENTIONAL RESERVOIRS</a:t>
            </a:r>
            <a:endParaRPr lang="en-SG" sz="1400" b="1" dirty="0"/>
          </a:p>
        </p:txBody>
      </p:sp>
      <p:sp>
        <p:nvSpPr>
          <p:cNvPr id="40" name="Content Placeholder 1"/>
          <p:cNvSpPr txBox="1">
            <a:spLocks/>
          </p:cNvSpPr>
          <p:nvPr/>
        </p:nvSpPr>
        <p:spPr>
          <a:xfrm>
            <a:off x="451721" y="5293510"/>
            <a:ext cx="2714027" cy="577957"/>
          </a:xfrm>
          <a:prstGeom prst="rect">
            <a:avLst/>
          </a:prstGeom>
        </p:spPr>
        <p:txBody>
          <a:bodyPr/>
          <a:lstStyle>
            <a:lvl1pPr marL="342900" indent="-3429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1pPr>
            <a:lvl2pPr marL="742950" indent="-28575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Clr>
                <a:srgbClr val="000066"/>
              </a:buClr>
              <a:buFont typeface="Arial"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Clr>
                <a:srgbClr val="000066"/>
              </a:buClr>
              <a:buFont typeface="Arial" pitchFamily="34" charset="0"/>
              <a:buChar char="»"/>
              <a:defRPr lang="en-SG"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sz="1200" i="1" dirty="0" smtClean="0"/>
              <a:t>Unconventional formations are “continuous”, deposited over large areas rather than in discrete traps</a:t>
            </a:r>
          </a:p>
          <a:p>
            <a:pPr marL="0" indent="0">
              <a:buNone/>
            </a:pPr>
            <a:endParaRPr lang="en-SG" sz="1200" i="1" dirty="0"/>
          </a:p>
        </p:txBody>
      </p:sp>
      <p:sp>
        <p:nvSpPr>
          <p:cNvPr id="41" name="TextBox 40"/>
          <p:cNvSpPr txBox="1"/>
          <p:nvPr/>
        </p:nvSpPr>
        <p:spPr>
          <a:xfrm>
            <a:off x="7414299" y="5384249"/>
            <a:ext cx="1295985" cy="461665"/>
          </a:xfrm>
          <a:prstGeom prst="rect">
            <a:avLst/>
          </a:prstGeom>
          <a:noFill/>
        </p:spPr>
        <p:txBody>
          <a:bodyPr wrap="square" rtlCol="0">
            <a:spAutoFit/>
          </a:bodyPr>
          <a:lstStyle/>
          <a:p>
            <a:pPr algn="ctr"/>
            <a:r>
              <a:rPr lang="en-US" sz="1200" b="1" dirty="0" smtClean="0"/>
              <a:t>Unconventional </a:t>
            </a:r>
            <a:r>
              <a:rPr lang="en-US" sz="1200" b="1" dirty="0"/>
              <a:t>S</a:t>
            </a:r>
            <a:r>
              <a:rPr lang="en-US" sz="1200" b="1" dirty="0" smtClean="0"/>
              <a:t>hales</a:t>
            </a:r>
            <a:endParaRPr lang="en-SG" sz="1200" b="1" dirty="0"/>
          </a:p>
        </p:txBody>
      </p:sp>
      <p:cxnSp>
        <p:nvCxnSpPr>
          <p:cNvPr id="42" name="Straight Connector 41"/>
          <p:cNvCxnSpPr>
            <a:endCxn id="41" idx="0"/>
          </p:cNvCxnSpPr>
          <p:nvPr/>
        </p:nvCxnSpPr>
        <p:spPr>
          <a:xfrm>
            <a:off x="7890186" y="5234493"/>
            <a:ext cx="172106" cy="14975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Footer Placeholder 42"/>
          <p:cNvSpPr>
            <a:spLocks noGrp="1"/>
          </p:cNvSpPr>
          <p:nvPr>
            <p:ph type="ftr" sz="quarter" idx="11"/>
          </p:nvPr>
        </p:nvSpPr>
        <p:spPr/>
        <p:txBody>
          <a:bodyPr/>
          <a:lstStyle/>
          <a:p>
            <a:r>
              <a:rPr lang="en-SG" dirty="0" smtClean="0"/>
              <a:t>Source: Aurora Oil &amp; Gas</a:t>
            </a:r>
            <a:endParaRPr lang="en-SG" dirty="0"/>
          </a:p>
        </p:txBody>
      </p:sp>
    </p:spTree>
    <p:extLst>
      <p:ext uri="{BB962C8B-B14F-4D97-AF65-F5344CB8AC3E}">
        <p14:creationId xmlns:p14="http://schemas.microsoft.com/office/powerpoint/2010/main" xmlns="" val="107392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51520" y="5486745"/>
            <a:ext cx="8640960" cy="542156"/>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r>
              <a:rPr lang="en-US" sz="1500" b="1" i="1" dirty="0" smtClean="0">
                <a:solidFill>
                  <a:srgbClr val="FFC000"/>
                </a:solidFill>
              </a:rPr>
              <a:t>The obvious is not always apparent.</a:t>
            </a:r>
            <a:endParaRPr lang="en-SG" sz="1500" b="1" i="1" dirty="0" smtClean="0">
              <a:solidFill>
                <a:srgbClr val="FFC000"/>
              </a:solidFill>
            </a:endParaRPr>
          </a:p>
        </p:txBody>
      </p:sp>
      <p:sp>
        <p:nvSpPr>
          <p:cNvPr id="2" name="Slide Number Placeholder 1"/>
          <p:cNvSpPr>
            <a:spLocks noGrp="1"/>
          </p:cNvSpPr>
          <p:nvPr>
            <p:ph type="sldNum" sz="quarter" idx="12"/>
          </p:nvPr>
        </p:nvSpPr>
        <p:spPr/>
        <p:txBody>
          <a:bodyPr/>
          <a:lstStyle/>
          <a:p>
            <a:fld id="{A51866E7-6AD0-4D14-8CFB-A53E7D7D95AD}" type="slidenum">
              <a:rPr lang="en-SG" smtClean="0"/>
              <a:pPr/>
              <a:t>8</a:t>
            </a:fld>
            <a:endParaRPr lang="en-SG" dirty="0"/>
          </a:p>
        </p:txBody>
      </p:sp>
      <p:sp>
        <p:nvSpPr>
          <p:cNvPr id="3" name="Title 2"/>
          <p:cNvSpPr>
            <a:spLocks noGrp="1"/>
          </p:cNvSpPr>
          <p:nvPr>
            <p:ph type="title"/>
          </p:nvPr>
        </p:nvSpPr>
        <p:spPr/>
        <p:txBody>
          <a:bodyPr>
            <a:normAutofit fontScale="90000"/>
          </a:bodyPr>
          <a:lstStyle/>
          <a:p>
            <a:r>
              <a:rPr lang="en-US" sz="2900" dirty="0" smtClean="0"/>
              <a:t>North Alaskan Technical Case</a:t>
            </a:r>
            <a:r>
              <a:rPr lang="en-US" sz="2800" dirty="0" smtClean="0"/>
              <a:t> </a:t>
            </a:r>
            <a:r>
              <a:rPr lang="en-SG" sz="4400" dirty="0"/>
              <a:t/>
            </a:r>
            <a:br>
              <a:rPr lang="en-SG" sz="4400" dirty="0"/>
            </a:br>
            <a:r>
              <a:rPr lang="en-SG" sz="1800" dirty="0"/>
              <a:t>Discovery Timeline of Key Shale Plays</a:t>
            </a:r>
          </a:p>
        </p:txBody>
      </p:sp>
      <p:sp>
        <p:nvSpPr>
          <p:cNvPr id="6" name="Footer Placeholder 5"/>
          <p:cNvSpPr>
            <a:spLocks noGrp="1"/>
          </p:cNvSpPr>
          <p:nvPr>
            <p:ph type="ftr" sz="quarter" idx="11"/>
          </p:nvPr>
        </p:nvSpPr>
        <p:spPr>
          <a:xfrm>
            <a:off x="306916" y="6309320"/>
            <a:ext cx="7865484" cy="365125"/>
          </a:xfrm>
        </p:spPr>
        <p:txBody>
          <a:bodyPr/>
          <a:lstStyle/>
          <a:p>
            <a:r>
              <a:rPr lang="en-SG" dirty="0"/>
              <a:t>Source: Company websites, Railroad Commission of Texas, Louisiana Department of Natural Resources, Arkansas Oil &amp; Gas Commission</a:t>
            </a:r>
            <a:endParaRPr lang="en-SG" dirty="0" smtClean="0"/>
          </a:p>
        </p:txBody>
      </p:sp>
      <p:sp>
        <p:nvSpPr>
          <p:cNvPr id="7" name="TextBox 6"/>
          <p:cNvSpPr txBox="1"/>
          <p:nvPr/>
        </p:nvSpPr>
        <p:spPr>
          <a:xfrm>
            <a:off x="319884" y="2274828"/>
            <a:ext cx="2523924" cy="340519"/>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Barnett</a:t>
            </a:r>
            <a:endParaRPr lang="en-US" sz="1200" b="1" dirty="0"/>
          </a:p>
        </p:txBody>
      </p:sp>
      <p:grpSp>
        <p:nvGrpSpPr>
          <p:cNvPr id="4" name="Group 7"/>
          <p:cNvGrpSpPr/>
          <p:nvPr/>
        </p:nvGrpSpPr>
        <p:grpSpPr>
          <a:xfrm>
            <a:off x="323528" y="1316385"/>
            <a:ext cx="1152128" cy="415524"/>
            <a:chOff x="0" y="1824237"/>
            <a:chExt cx="1038812" cy="415524"/>
          </a:xfrm>
          <a:solidFill>
            <a:srgbClr val="000066"/>
          </a:solidFill>
        </p:grpSpPr>
        <p:sp>
          <p:nvSpPr>
            <p:cNvPr id="9" name="Chevron 8"/>
            <p:cNvSpPr/>
            <p:nvPr/>
          </p:nvSpPr>
          <p:spPr>
            <a:xfrm>
              <a:off x="0" y="1824237"/>
              <a:ext cx="1038812" cy="41552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207762" y="1824237"/>
              <a:ext cx="623288" cy="4155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1981</a:t>
              </a:r>
              <a:endParaRPr lang="en-US" sz="1600" b="1" kern="1200" dirty="0"/>
            </a:p>
          </p:txBody>
        </p:sp>
      </p:grpSp>
      <p:grpSp>
        <p:nvGrpSpPr>
          <p:cNvPr id="8" name="Group 8"/>
          <p:cNvGrpSpPr/>
          <p:nvPr/>
        </p:nvGrpSpPr>
        <p:grpSpPr>
          <a:xfrm>
            <a:off x="1691680" y="1316385"/>
            <a:ext cx="1152128" cy="415524"/>
            <a:chOff x="934931" y="1824237"/>
            <a:chExt cx="1038812" cy="415524"/>
          </a:xfrm>
          <a:solidFill>
            <a:srgbClr val="000066"/>
          </a:solidFill>
        </p:grpSpPr>
        <p:sp>
          <p:nvSpPr>
            <p:cNvPr id="12" name="Chevron 11"/>
            <p:cNvSpPr/>
            <p:nvPr/>
          </p:nvSpPr>
          <p:spPr>
            <a:xfrm>
              <a:off x="934931" y="1824237"/>
              <a:ext cx="1038812" cy="41552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1142693" y="1824237"/>
              <a:ext cx="623288" cy="4155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1991</a:t>
              </a:r>
              <a:endParaRPr lang="en-US" sz="1600" b="1" kern="1200" dirty="0"/>
            </a:p>
          </p:txBody>
        </p:sp>
      </p:grpSp>
      <p:grpSp>
        <p:nvGrpSpPr>
          <p:cNvPr id="11" name="Group 9"/>
          <p:cNvGrpSpPr/>
          <p:nvPr/>
        </p:nvGrpSpPr>
        <p:grpSpPr>
          <a:xfrm>
            <a:off x="3173650" y="1316385"/>
            <a:ext cx="1038812" cy="415524"/>
            <a:chOff x="1869862" y="1824237"/>
            <a:chExt cx="1038812" cy="415524"/>
          </a:xfrm>
          <a:solidFill>
            <a:srgbClr val="000066"/>
          </a:solidFill>
        </p:grpSpPr>
        <p:sp>
          <p:nvSpPr>
            <p:cNvPr id="15" name="Chevron 14"/>
            <p:cNvSpPr/>
            <p:nvPr/>
          </p:nvSpPr>
          <p:spPr>
            <a:xfrm>
              <a:off x="1869862" y="1824237"/>
              <a:ext cx="1038812" cy="41552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8"/>
            <p:cNvSpPr/>
            <p:nvPr/>
          </p:nvSpPr>
          <p:spPr>
            <a:xfrm>
              <a:off x="2077624" y="1824237"/>
              <a:ext cx="623288" cy="4155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2004</a:t>
              </a:r>
              <a:endParaRPr lang="en-US" sz="1600" b="1" kern="1200" dirty="0"/>
            </a:p>
          </p:txBody>
        </p:sp>
      </p:grpSp>
      <p:grpSp>
        <p:nvGrpSpPr>
          <p:cNvPr id="14" name="Group 10"/>
          <p:cNvGrpSpPr/>
          <p:nvPr/>
        </p:nvGrpSpPr>
        <p:grpSpPr>
          <a:xfrm>
            <a:off x="4548658" y="1316385"/>
            <a:ext cx="1038812" cy="415524"/>
            <a:chOff x="2804793" y="1824237"/>
            <a:chExt cx="1038812" cy="415524"/>
          </a:xfrm>
          <a:solidFill>
            <a:srgbClr val="000066"/>
          </a:solidFill>
        </p:grpSpPr>
        <p:sp>
          <p:nvSpPr>
            <p:cNvPr id="18" name="Chevron 17"/>
            <p:cNvSpPr/>
            <p:nvPr/>
          </p:nvSpPr>
          <p:spPr>
            <a:xfrm>
              <a:off x="2804793" y="1824237"/>
              <a:ext cx="1038812" cy="41552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10"/>
            <p:cNvSpPr/>
            <p:nvPr/>
          </p:nvSpPr>
          <p:spPr>
            <a:xfrm>
              <a:off x="3012555" y="1824237"/>
              <a:ext cx="623288" cy="4155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2005</a:t>
              </a:r>
              <a:endParaRPr lang="en-US" sz="1600" b="1" kern="1200" dirty="0"/>
            </a:p>
          </p:txBody>
        </p:sp>
      </p:grpSp>
      <p:grpSp>
        <p:nvGrpSpPr>
          <p:cNvPr id="17" name="Group 11"/>
          <p:cNvGrpSpPr/>
          <p:nvPr/>
        </p:nvGrpSpPr>
        <p:grpSpPr>
          <a:xfrm>
            <a:off x="5931658" y="1316385"/>
            <a:ext cx="1038812" cy="415524"/>
            <a:chOff x="3739725" y="1824237"/>
            <a:chExt cx="1038812" cy="415524"/>
          </a:xfrm>
          <a:solidFill>
            <a:srgbClr val="000066"/>
          </a:solidFill>
        </p:grpSpPr>
        <p:sp>
          <p:nvSpPr>
            <p:cNvPr id="21" name="Chevron 20"/>
            <p:cNvSpPr/>
            <p:nvPr/>
          </p:nvSpPr>
          <p:spPr>
            <a:xfrm>
              <a:off x="3739725" y="1824237"/>
              <a:ext cx="1038812" cy="41552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hevron 12"/>
            <p:cNvSpPr/>
            <p:nvPr/>
          </p:nvSpPr>
          <p:spPr>
            <a:xfrm>
              <a:off x="3947487" y="1824237"/>
              <a:ext cx="623288" cy="4155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dirty="0" smtClean="0"/>
                <a:t>2008</a:t>
              </a:r>
              <a:endParaRPr lang="en-US" sz="1600" b="1" dirty="0"/>
            </a:p>
          </p:txBody>
        </p:sp>
      </p:grpSp>
      <p:grpSp>
        <p:nvGrpSpPr>
          <p:cNvPr id="20" name="Group 13"/>
          <p:cNvGrpSpPr/>
          <p:nvPr/>
        </p:nvGrpSpPr>
        <p:grpSpPr>
          <a:xfrm>
            <a:off x="7494130" y="1316385"/>
            <a:ext cx="1038812" cy="415524"/>
            <a:chOff x="5609587" y="1824237"/>
            <a:chExt cx="1038812" cy="415524"/>
          </a:xfrm>
          <a:solidFill>
            <a:schemeClr val="tx1">
              <a:lumMod val="50000"/>
              <a:lumOff val="50000"/>
            </a:schemeClr>
          </a:solidFill>
        </p:grpSpPr>
        <p:sp>
          <p:nvSpPr>
            <p:cNvPr id="24" name="Chevron 23"/>
            <p:cNvSpPr/>
            <p:nvPr/>
          </p:nvSpPr>
          <p:spPr>
            <a:xfrm>
              <a:off x="5609587" y="1824237"/>
              <a:ext cx="1038812" cy="415524"/>
            </a:xfrm>
            <a:prstGeom prst="chevron">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vron 16"/>
            <p:cNvSpPr/>
            <p:nvPr/>
          </p:nvSpPr>
          <p:spPr>
            <a:xfrm>
              <a:off x="5817349" y="1824237"/>
              <a:ext cx="623288" cy="4155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2011</a:t>
              </a:r>
              <a:endParaRPr lang="en-US" sz="1600" b="1" kern="1200" dirty="0"/>
            </a:p>
          </p:txBody>
        </p:sp>
      </p:grpSp>
      <p:sp>
        <p:nvSpPr>
          <p:cNvPr id="26" name="TextBox 25"/>
          <p:cNvSpPr txBox="1"/>
          <p:nvPr/>
        </p:nvSpPr>
        <p:spPr>
          <a:xfrm>
            <a:off x="3190136" y="2274828"/>
            <a:ext cx="1005840" cy="340519"/>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lt1"/>
                </a:solidFill>
              </a:rPr>
              <a:t>Fayetteville</a:t>
            </a:r>
          </a:p>
        </p:txBody>
      </p:sp>
      <p:sp>
        <p:nvSpPr>
          <p:cNvPr id="27" name="TextBox 26"/>
          <p:cNvSpPr txBox="1"/>
          <p:nvPr/>
        </p:nvSpPr>
        <p:spPr>
          <a:xfrm>
            <a:off x="3190136" y="3980681"/>
            <a:ext cx="1005840" cy="340519"/>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lt1"/>
                </a:solidFill>
              </a:rPr>
              <a:t>Marcellus</a:t>
            </a:r>
          </a:p>
        </p:txBody>
      </p:sp>
      <p:sp>
        <p:nvSpPr>
          <p:cNvPr id="28" name="TextBox 27"/>
          <p:cNvSpPr txBox="1"/>
          <p:nvPr/>
        </p:nvSpPr>
        <p:spPr>
          <a:xfrm>
            <a:off x="5948144" y="2274828"/>
            <a:ext cx="1005840" cy="340519"/>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lt1"/>
                </a:solidFill>
              </a:rPr>
              <a:t>Haynesville</a:t>
            </a:r>
          </a:p>
        </p:txBody>
      </p:sp>
      <p:sp>
        <p:nvSpPr>
          <p:cNvPr id="29" name="TextBox 28"/>
          <p:cNvSpPr txBox="1"/>
          <p:nvPr/>
        </p:nvSpPr>
        <p:spPr>
          <a:xfrm>
            <a:off x="7236296" y="2277019"/>
            <a:ext cx="1554480" cy="338328"/>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lt1"/>
                </a:solidFill>
              </a:rPr>
              <a:t>Hue/Shublik/Kingak</a:t>
            </a:r>
          </a:p>
        </p:txBody>
      </p:sp>
      <p:sp>
        <p:nvSpPr>
          <p:cNvPr id="30" name="TextBox 29"/>
          <p:cNvSpPr txBox="1"/>
          <p:nvPr/>
        </p:nvSpPr>
        <p:spPr>
          <a:xfrm>
            <a:off x="4565144" y="2274828"/>
            <a:ext cx="1005840" cy="340519"/>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lt1"/>
                </a:solidFill>
              </a:rPr>
              <a:t>Woodford</a:t>
            </a:r>
          </a:p>
        </p:txBody>
      </p:sp>
      <p:sp>
        <p:nvSpPr>
          <p:cNvPr id="31" name="TextBox 30"/>
          <p:cNvSpPr txBox="1"/>
          <p:nvPr/>
        </p:nvSpPr>
        <p:spPr>
          <a:xfrm>
            <a:off x="5948144" y="3980681"/>
            <a:ext cx="1005840" cy="340519"/>
          </a:xfrm>
          <a:prstGeom prst="roundRect">
            <a:avLst/>
          </a:prstGeom>
          <a:solidFill>
            <a:srgbClr val="000066">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lt1"/>
                </a:solidFill>
              </a:rPr>
              <a:t>Eagle Ford</a:t>
            </a:r>
          </a:p>
        </p:txBody>
      </p:sp>
      <p:sp>
        <p:nvSpPr>
          <p:cNvPr id="32" name="TextBox 31"/>
          <p:cNvSpPr txBox="1"/>
          <p:nvPr/>
        </p:nvSpPr>
        <p:spPr>
          <a:xfrm>
            <a:off x="251520" y="2684537"/>
            <a:ext cx="1280160" cy="1323439"/>
          </a:xfrm>
          <a:prstGeom prst="rect">
            <a:avLst/>
          </a:prstGeom>
          <a:noFill/>
        </p:spPr>
        <p:txBody>
          <a:bodyPr wrap="square" rtlCol="0">
            <a:spAutoFit/>
          </a:bodyPr>
          <a:lstStyle/>
          <a:p>
            <a:pPr algn="ctr"/>
            <a:r>
              <a:rPr lang="en-US" sz="1200" u="sng" dirty="0" smtClean="0"/>
              <a:t>1</a:t>
            </a:r>
            <a:r>
              <a:rPr lang="en-US" sz="1200" u="sng" baseline="30000" dirty="0" smtClean="0"/>
              <a:t>st</a:t>
            </a:r>
            <a:r>
              <a:rPr lang="en-US" sz="1200" u="sng" dirty="0" smtClean="0"/>
              <a:t>  Well Drilled  </a:t>
            </a:r>
          </a:p>
          <a:p>
            <a:pPr algn="ctr"/>
            <a:r>
              <a:rPr lang="en-US" sz="1200" dirty="0" smtClean="0"/>
              <a:t>C.W. Slay No. 1</a:t>
            </a:r>
          </a:p>
          <a:p>
            <a:pPr algn="ctr"/>
            <a:r>
              <a:rPr lang="en-US" sz="1200" dirty="0" smtClean="0"/>
              <a:t>(Vertical)</a:t>
            </a:r>
          </a:p>
          <a:p>
            <a:pPr algn="ctr"/>
            <a:endParaRPr lang="en-US" sz="800" i="1" dirty="0" smtClean="0"/>
          </a:p>
          <a:p>
            <a:pPr algn="ctr"/>
            <a:r>
              <a:rPr lang="en-US" sz="1200" i="1" u="sng" dirty="0" smtClean="0"/>
              <a:t>Operator</a:t>
            </a:r>
          </a:p>
          <a:p>
            <a:pPr algn="ctr"/>
            <a:r>
              <a:rPr lang="en-US" sz="1200" i="1" dirty="0" smtClean="0"/>
              <a:t>Mitchell Energy</a:t>
            </a:r>
          </a:p>
          <a:p>
            <a:pPr algn="ctr"/>
            <a:endParaRPr lang="en-US" sz="1200" dirty="0" smtClean="0"/>
          </a:p>
        </p:txBody>
      </p:sp>
      <p:sp>
        <p:nvSpPr>
          <p:cNvPr id="33" name="TextBox 32"/>
          <p:cNvSpPr txBox="1"/>
          <p:nvPr/>
        </p:nvSpPr>
        <p:spPr>
          <a:xfrm>
            <a:off x="1547664" y="2684537"/>
            <a:ext cx="1280160" cy="1323439"/>
          </a:xfrm>
          <a:prstGeom prst="rect">
            <a:avLst/>
          </a:prstGeom>
          <a:noFill/>
        </p:spPr>
        <p:txBody>
          <a:bodyPr wrap="square" rtlCol="0">
            <a:spAutoFit/>
          </a:bodyPr>
          <a:lstStyle/>
          <a:p>
            <a:pPr algn="ctr"/>
            <a:r>
              <a:rPr lang="en-US" sz="1200" u="sng" dirty="0" smtClean="0"/>
              <a:t>1</a:t>
            </a:r>
            <a:r>
              <a:rPr lang="en-US" sz="1200" u="sng" baseline="30000" dirty="0" smtClean="0"/>
              <a:t>st</a:t>
            </a:r>
            <a:r>
              <a:rPr lang="en-US" sz="1200" u="sng" dirty="0" smtClean="0"/>
              <a:t>  Well Drilled </a:t>
            </a:r>
          </a:p>
          <a:p>
            <a:pPr algn="ctr"/>
            <a:r>
              <a:rPr lang="en-US" sz="1200" dirty="0" smtClean="0"/>
              <a:t>T.P. Sims B No. 1</a:t>
            </a:r>
          </a:p>
          <a:p>
            <a:pPr algn="ctr"/>
            <a:r>
              <a:rPr lang="en-US" sz="1200" dirty="0" smtClean="0"/>
              <a:t>(Horizontal)</a:t>
            </a:r>
          </a:p>
          <a:p>
            <a:pPr algn="ctr"/>
            <a:endParaRPr lang="en-US" sz="800" u="sng" dirty="0" smtClean="0"/>
          </a:p>
          <a:p>
            <a:pPr algn="ctr"/>
            <a:r>
              <a:rPr lang="en-US" sz="1200" i="1" u="sng" dirty="0" smtClean="0"/>
              <a:t>Operator</a:t>
            </a:r>
            <a:endParaRPr lang="en-US" sz="1200" i="1" dirty="0" smtClean="0"/>
          </a:p>
          <a:p>
            <a:pPr algn="ctr"/>
            <a:r>
              <a:rPr lang="en-US" sz="1200" i="1" dirty="0" smtClean="0"/>
              <a:t>Mitchell Energy</a:t>
            </a:r>
          </a:p>
          <a:p>
            <a:pPr algn="ctr"/>
            <a:endParaRPr lang="en-US" sz="1200" dirty="0" smtClean="0"/>
          </a:p>
        </p:txBody>
      </p:sp>
      <p:sp>
        <p:nvSpPr>
          <p:cNvPr id="34" name="TextBox 33"/>
          <p:cNvSpPr txBox="1"/>
          <p:nvPr/>
        </p:nvSpPr>
        <p:spPr>
          <a:xfrm>
            <a:off x="2915816" y="2676763"/>
            <a:ext cx="1554480" cy="1138773"/>
          </a:xfrm>
          <a:prstGeom prst="rect">
            <a:avLst/>
          </a:prstGeom>
          <a:noFill/>
        </p:spPr>
        <p:txBody>
          <a:bodyPr wrap="square" rtlCol="0">
            <a:spAutoFit/>
          </a:bodyPr>
          <a:lstStyle/>
          <a:p>
            <a:pPr algn="ctr"/>
            <a:r>
              <a:rPr lang="en-US" sz="1200" u="sng" dirty="0" smtClean="0"/>
              <a:t>1</a:t>
            </a:r>
            <a:r>
              <a:rPr lang="en-US" sz="1200" u="sng" baseline="30000" dirty="0" smtClean="0"/>
              <a:t>st</a:t>
            </a:r>
            <a:r>
              <a:rPr lang="en-US" sz="1200" u="sng" dirty="0" smtClean="0"/>
              <a:t>  Well Drilled </a:t>
            </a:r>
          </a:p>
          <a:p>
            <a:pPr algn="ctr"/>
            <a:r>
              <a:rPr lang="en-US" sz="1200" dirty="0" smtClean="0"/>
              <a:t>Vaughan #4-22H</a:t>
            </a:r>
          </a:p>
          <a:p>
            <a:pPr algn="ctr"/>
            <a:r>
              <a:rPr lang="en-US" sz="1200" i="1" dirty="0" smtClean="0"/>
              <a:t>IP: 582 MCFPD</a:t>
            </a:r>
          </a:p>
          <a:p>
            <a:pPr algn="ctr"/>
            <a:endParaRPr lang="en-US" sz="800" i="1" dirty="0" smtClean="0"/>
          </a:p>
          <a:p>
            <a:pPr algn="ctr"/>
            <a:r>
              <a:rPr lang="en-US" sz="1200" i="1" u="sng" dirty="0" smtClean="0"/>
              <a:t>Operator</a:t>
            </a:r>
            <a:endParaRPr lang="en-US" sz="1200" i="1" dirty="0" smtClean="0"/>
          </a:p>
          <a:p>
            <a:pPr algn="ctr"/>
            <a:r>
              <a:rPr lang="en-US" sz="1200" i="1" dirty="0" smtClean="0"/>
              <a:t>Southwestern Energy</a:t>
            </a:r>
          </a:p>
        </p:txBody>
      </p:sp>
      <p:sp>
        <p:nvSpPr>
          <p:cNvPr id="35" name="TextBox 34"/>
          <p:cNvSpPr txBox="1"/>
          <p:nvPr/>
        </p:nvSpPr>
        <p:spPr>
          <a:xfrm>
            <a:off x="4427984" y="2687985"/>
            <a:ext cx="1280160" cy="646331"/>
          </a:xfrm>
          <a:prstGeom prst="rect">
            <a:avLst/>
          </a:prstGeom>
          <a:noFill/>
        </p:spPr>
        <p:txBody>
          <a:bodyPr wrap="square" rtlCol="0">
            <a:spAutoFit/>
          </a:bodyPr>
          <a:lstStyle/>
          <a:p>
            <a:pPr algn="ctr"/>
            <a:r>
              <a:rPr lang="en-US" sz="1200" u="sng" dirty="0" smtClean="0"/>
              <a:t>1</a:t>
            </a:r>
            <a:r>
              <a:rPr lang="en-US" sz="1200" u="sng" baseline="30000" dirty="0" smtClean="0"/>
              <a:t>st</a:t>
            </a:r>
            <a:r>
              <a:rPr lang="en-US" sz="1200" u="sng" dirty="0" smtClean="0"/>
              <a:t>  Well Drilled </a:t>
            </a:r>
            <a:r>
              <a:rPr lang="en-US" sz="1200" dirty="0" smtClean="0"/>
              <a:t>by</a:t>
            </a:r>
          </a:p>
          <a:p>
            <a:pPr algn="ctr"/>
            <a:r>
              <a:rPr lang="en-US" sz="1200" dirty="0" smtClean="0"/>
              <a:t>Devon Energy </a:t>
            </a:r>
          </a:p>
        </p:txBody>
      </p:sp>
      <p:sp>
        <p:nvSpPr>
          <p:cNvPr id="36" name="TextBox 35"/>
          <p:cNvSpPr txBox="1"/>
          <p:nvPr/>
        </p:nvSpPr>
        <p:spPr>
          <a:xfrm>
            <a:off x="5673824" y="2676763"/>
            <a:ext cx="1554480" cy="1138773"/>
          </a:xfrm>
          <a:prstGeom prst="rect">
            <a:avLst/>
          </a:prstGeom>
          <a:noFill/>
        </p:spPr>
        <p:txBody>
          <a:bodyPr wrap="square" rtlCol="0">
            <a:spAutoFit/>
          </a:bodyPr>
          <a:lstStyle/>
          <a:p>
            <a:pPr algn="ctr"/>
            <a:r>
              <a:rPr lang="en-US" sz="1200" u="sng" dirty="0" smtClean="0"/>
              <a:t>1</a:t>
            </a:r>
            <a:r>
              <a:rPr lang="en-US" sz="1200" u="sng" baseline="30000" dirty="0" smtClean="0"/>
              <a:t>st</a:t>
            </a:r>
            <a:r>
              <a:rPr lang="en-US" sz="1200" u="sng" dirty="0" smtClean="0"/>
              <a:t>  Well Drilled </a:t>
            </a:r>
          </a:p>
          <a:p>
            <a:pPr algn="ctr"/>
            <a:r>
              <a:rPr lang="en-US" sz="1200" dirty="0" smtClean="0"/>
              <a:t>BRAY 27-15-16 H</a:t>
            </a:r>
          </a:p>
          <a:p>
            <a:pPr algn="ctr"/>
            <a:r>
              <a:rPr lang="en-US" sz="1200" i="1" dirty="0" smtClean="0"/>
              <a:t>IP: 372 MCFPD</a:t>
            </a:r>
          </a:p>
          <a:p>
            <a:pPr algn="ctr"/>
            <a:endParaRPr lang="en-US" sz="800" i="1" dirty="0" smtClean="0"/>
          </a:p>
          <a:p>
            <a:pPr algn="ctr"/>
            <a:r>
              <a:rPr lang="en-US" sz="1200" i="1" u="sng" dirty="0" smtClean="0"/>
              <a:t>Operator</a:t>
            </a:r>
            <a:endParaRPr lang="en-US" sz="1200" i="1" dirty="0" smtClean="0"/>
          </a:p>
          <a:p>
            <a:pPr algn="ctr"/>
            <a:r>
              <a:rPr lang="en-US" sz="1200" i="1" dirty="0" smtClean="0"/>
              <a:t>Chesapeake Energy</a:t>
            </a:r>
          </a:p>
        </p:txBody>
      </p:sp>
      <p:sp>
        <p:nvSpPr>
          <p:cNvPr id="37" name="TextBox 36"/>
          <p:cNvSpPr txBox="1"/>
          <p:nvPr/>
        </p:nvSpPr>
        <p:spPr>
          <a:xfrm>
            <a:off x="7236296" y="2684538"/>
            <a:ext cx="1554480" cy="1323439"/>
          </a:xfrm>
          <a:prstGeom prst="rect">
            <a:avLst/>
          </a:prstGeom>
          <a:noFill/>
        </p:spPr>
        <p:txBody>
          <a:bodyPr wrap="square" rtlCol="0">
            <a:spAutoFit/>
          </a:bodyPr>
          <a:lstStyle/>
          <a:p>
            <a:pPr algn="ctr"/>
            <a:r>
              <a:rPr lang="en-US" sz="1200" u="sng" dirty="0" smtClean="0"/>
              <a:t>1</a:t>
            </a:r>
            <a:r>
              <a:rPr lang="en-US" sz="1200" u="sng" baseline="30000" dirty="0" smtClean="0"/>
              <a:t>st</a:t>
            </a:r>
            <a:r>
              <a:rPr lang="en-US" sz="1200" u="sng" dirty="0" smtClean="0"/>
              <a:t>  Well Drilled </a:t>
            </a:r>
          </a:p>
          <a:p>
            <a:pPr algn="ctr"/>
            <a:r>
              <a:rPr lang="en-US" sz="1200" i="1" dirty="0" smtClean="0"/>
              <a:t>Est. 1Q 2012</a:t>
            </a:r>
          </a:p>
          <a:p>
            <a:pPr algn="ctr"/>
            <a:endParaRPr lang="en-US" sz="1200" i="1" dirty="0" smtClean="0"/>
          </a:p>
          <a:p>
            <a:pPr algn="ctr"/>
            <a:endParaRPr lang="en-US" sz="800" i="1" dirty="0" smtClean="0"/>
          </a:p>
          <a:p>
            <a:pPr algn="ctr"/>
            <a:r>
              <a:rPr lang="en-US" sz="1200" i="1" u="sng" dirty="0" smtClean="0"/>
              <a:t>Operator</a:t>
            </a:r>
            <a:endParaRPr lang="en-US" sz="1200" i="1" dirty="0" smtClean="0"/>
          </a:p>
          <a:p>
            <a:pPr algn="ctr"/>
            <a:r>
              <a:rPr lang="en-US" sz="1200" i="1" dirty="0" smtClean="0"/>
              <a:t>Great Bear Petroleum</a:t>
            </a:r>
          </a:p>
          <a:p>
            <a:pPr algn="ctr"/>
            <a:endParaRPr lang="en-US" sz="1200" i="1" dirty="0" smtClean="0"/>
          </a:p>
        </p:txBody>
      </p:sp>
      <p:sp>
        <p:nvSpPr>
          <p:cNvPr id="38" name="TextBox 37"/>
          <p:cNvSpPr txBox="1"/>
          <p:nvPr/>
        </p:nvSpPr>
        <p:spPr>
          <a:xfrm>
            <a:off x="2915816" y="4385434"/>
            <a:ext cx="1554480" cy="1138773"/>
          </a:xfrm>
          <a:prstGeom prst="rect">
            <a:avLst/>
          </a:prstGeom>
          <a:noFill/>
        </p:spPr>
        <p:txBody>
          <a:bodyPr wrap="square" rtlCol="0">
            <a:spAutoFit/>
          </a:bodyPr>
          <a:lstStyle/>
          <a:p>
            <a:pPr algn="ctr"/>
            <a:r>
              <a:rPr lang="en-US" sz="1200" u="sng" dirty="0" smtClean="0"/>
              <a:t>1</a:t>
            </a:r>
            <a:r>
              <a:rPr lang="en-US" sz="1200" u="sng" baseline="30000" dirty="0" smtClean="0"/>
              <a:t>st</a:t>
            </a:r>
            <a:r>
              <a:rPr lang="en-US" sz="1200" u="sng" dirty="0" smtClean="0"/>
              <a:t>  Well Drilled </a:t>
            </a:r>
          </a:p>
          <a:p>
            <a:pPr algn="ctr"/>
            <a:r>
              <a:rPr lang="en-US" sz="1200" dirty="0" smtClean="0"/>
              <a:t>Calvin  Hepler</a:t>
            </a:r>
          </a:p>
          <a:p>
            <a:pPr algn="ctr"/>
            <a:r>
              <a:rPr lang="en-US" sz="1200" i="1" dirty="0" smtClean="0"/>
              <a:t>IP: 141 MCFPD</a:t>
            </a:r>
          </a:p>
          <a:p>
            <a:pPr algn="ctr"/>
            <a:endParaRPr lang="en-US" sz="800" i="1" dirty="0" smtClean="0"/>
          </a:p>
          <a:p>
            <a:pPr algn="ctr"/>
            <a:r>
              <a:rPr lang="en-US" sz="1200" i="1" u="sng" dirty="0" smtClean="0"/>
              <a:t>Operator</a:t>
            </a:r>
            <a:endParaRPr lang="en-US" sz="1200" i="1" dirty="0" smtClean="0"/>
          </a:p>
          <a:p>
            <a:pPr algn="ctr"/>
            <a:r>
              <a:rPr lang="en-US" sz="1200" i="1" dirty="0" smtClean="0"/>
              <a:t>Range Resources</a:t>
            </a:r>
          </a:p>
        </p:txBody>
      </p:sp>
      <p:sp>
        <p:nvSpPr>
          <p:cNvPr id="39" name="TextBox 38"/>
          <p:cNvSpPr txBox="1"/>
          <p:nvPr/>
        </p:nvSpPr>
        <p:spPr>
          <a:xfrm>
            <a:off x="5673824" y="4385434"/>
            <a:ext cx="1554480" cy="1138773"/>
          </a:xfrm>
          <a:prstGeom prst="rect">
            <a:avLst/>
          </a:prstGeom>
          <a:noFill/>
        </p:spPr>
        <p:txBody>
          <a:bodyPr wrap="square" rtlCol="0">
            <a:spAutoFit/>
          </a:bodyPr>
          <a:lstStyle/>
          <a:p>
            <a:pPr algn="ctr"/>
            <a:r>
              <a:rPr lang="en-US" sz="1200" u="sng" dirty="0" smtClean="0"/>
              <a:t>Hawkville Field</a:t>
            </a:r>
          </a:p>
          <a:p>
            <a:pPr algn="ctr"/>
            <a:r>
              <a:rPr lang="en-US" sz="1200" i="1" dirty="0" smtClean="0"/>
              <a:t>IP: 7.6 MMCFPD</a:t>
            </a:r>
          </a:p>
          <a:p>
            <a:pPr algn="ctr"/>
            <a:r>
              <a:rPr lang="en-US" sz="1200" i="1" dirty="0" smtClean="0"/>
              <a:t>250 BOPD</a:t>
            </a:r>
          </a:p>
          <a:p>
            <a:pPr algn="ctr"/>
            <a:endParaRPr lang="en-US" sz="800" i="1" dirty="0" smtClean="0"/>
          </a:p>
          <a:p>
            <a:pPr algn="ctr"/>
            <a:r>
              <a:rPr lang="en-US" sz="1200" i="1" u="sng" dirty="0" smtClean="0"/>
              <a:t>Operator</a:t>
            </a:r>
            <a:endParaRPr lang="en-US" sz="1200" i="1" dirty="0" smtClean="0"/>
          </a:p>
          <a:p>
            <a:pPr algn="ctr"/>
            <a:r>
              <a:rPr lang="en-US" sz="1200" i="1" dirty="0" smtClean="0"/>
              <a:t>Petrohawk  Energy</a:t>
            </a:r>
          </a:p>
        </p:txBody>
      </p:sp>
      <p:sp>
        <p:nvSpPr>
          <p:cNvPr id="40" name="Down Arrow 39"/>
          <p:cNvSpPr/>
          <p:nvPr/>
        </p:nvSpPr>
        <p:spPr>
          <a:xfrm>
            <a:off x="1115616" y="1820441"/>
            <a:ext cx="720080" cy="3600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own Arrow 40"/>
          <p:cNvSpPr/>
          <p:nvPr/>
        </p:nvSpPr>
        <p:spPr>
          <a:xfrm>
            <a:off x="3275856" y="1820441"/>
            <a:ext cx="720080" cy="3600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wn Arrow 41"/>
          <p:cNvSpPr/>
          <p:nvPr/>
        </p:nvSpPr>
        <p:spPr>
          <a:xfrm>
            <a:off x="4716016" y="1820441"/>
            <a:ext cx="720080" cy="3600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p:nvSpPr>
        <p:spPr>
          <a:xfrm>
            <a:off x="6084168" y="1820441"/>
            <a:ext cx="720080" cy="3600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7596336" y="1820441"/>
            <a:ext cx="720080" cy="3600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rot="5400000">
            <a:off x="899823" y="3478013"/>
            <a:ext cx="4176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339984" y="3478013"/>
            <a:ext cx="4176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636127" y="3478013"/>
            <a:ext cx="4176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004280" y="3478013"/>
            <a:ext cx="4176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7258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640960" cy="3744416"/>
          </a:xfrm>
        </p:spPr>
        <p:txBody>
          <a:bodyPr>
            <a:noAutofit/>
          </a:bodyPr>
          <a:lstStyle/>
          <a:p>
            <a:r>
              <a:rPr lang="en-SG" sz="1400" dirty="0"/>
              <a:t>Conventional exploration has provided a large technical database in support of our </a:t>
            </a:r>
            <a:r>
              <a:rPr lang="en-SG" sz="1400" dirty="0" smtClean="0"/>
              <a:t>thesis.</a:t>
            </a:r>
            <a:endParaRPr lang="en-SG" sz="1400" dirty="0"/>
          </a:p>
          <a:p>
            <a:endParaRPr lang="en-SG" sz="800" dirty="0"/>
          </a:p>
          <a:p>
            <a:r>
              <a:rPr lang="en-SG" sz="1400" dirty="0"/>
              <a:t>Approx. 150 exploration wells have been drilled through the targeted source rocks in North </a:t>
            </a:r>
            <a:r>
              <a:rPr lang="en-SG" sz="1400" dirty="0" smtClean="0"/>
              <a:t>Alaska.</a:t>
            </a:r>
            <a:endParaRPr lang="en-SG" sz="1400" dirty="0"/>
          </a:p>
          <a:p>
            <a:endParaRPr lang="en-SG" sz="800" dirty="0"/>
          </a:p>
          <a:p>
            <a:r>
              <a:rPr lang="en-SG" sz="1400" dirty="0"/>
              <a:t>Cores, sidewall cores, cuttings and outcrop of the target formations have already been </a:t>
            </a:r>
            <a:r>
              <a:rPr lang="en-SG" sz="1400" dirty="0" smtClean="0"/>
              <a:t>evaluated.</a:t>
            </a:r>
            <a:endParaRPr lang="en-SG" sz="1400" dirty="0"/>
          </a:p>
          <a:p>
            <a:endParaRPr lang="en-SG" sz="800" dirty="0"/>
          </a:p>
          <a:p>
            <a:r>
              <a:rPr lang="en-SG" sz="1400" dirty="0"/>
              <a:t>Great Bear has incorporated </a:t>
            </a:r>
            <a:r>
              <a:rPr lang="en-SG" sz="1400" dirty="0" smtClean="0"/>
              <a:t>extensive technical </a:t>
            </a:r>
            <a:r>
              <a:rPr lang="en-SG" sz="1400" dirty="0"/>
              <a:t>data into its geological </a:t>
            </a:r>
            <a:r>
              <a:rPr lang="en-SG" sz="1400" dirty="0" smtClean="0"/>
              <a:t>model.</a:t>
            </a:r>
            <a:endParaRPr lang="en-SG" sz="1400" dirty="0"/>
          </a:p>
          <a:p>
            <a:endParaRPr lang="en-SG" sz="800" dirty="0"/>
          </a:p>
          <a:p>
            <a:r>
              <a:rPr lang="en-SG" sz="1400" dirty="0" smtClean="0"/>
              <a:t>Great Bear has </a:t>
            </a:r>
            <a:r>
              <a:rPr lang="en-SG" sz="1400" dirty="0"/>
              <a:t>a deep understanding </a:t>
            </a:r>
            <a:r>
              <a:rPr lang="en-SG" sz="1400" dirty="0" smtClean="0"/>
              <a:t>of </a:t>
            </a:r>
            <a:r>
              <a:rPr lang="en-SG" sz="1400" dirty="0"/>
              <a:t>the </a:t>
            </a:r>
            <a:r>
              <a:rPr lang="en-SG" sz="1400" dirty="0" smtClean="0"/>
              <a:t>shales </a:t>
            </a:r>
            <a:r>
              <a:rPr lang="en-SG" sz="1400" dirty="0"/>
              <a:t>– this is not speculation, but </a:t>
            </a:r>
            <a:r>
              <a:rPr lang="en-SG" sz="1400" dirty="0" smtClean="0"/>
              <a:t>science.</a:t>
            </a:r>
          </a:p>
          <a:p>
            <a:pPr marL="85725" indent="0">
              <a:buNone/>
            </a:pPr>
            <a:r>
              <a:rPr lang="en-SG" sz="800" dirty="0"/>
              <a:t> </a:t>
            </a:r>
          </a:p>
          <a:p>
            <a:r>
              <a:rPr lang="en-SG" sz="1400" dirty="0"/>
              <a:t>Estimates of oil generated from our targeted source rocks approaches 1 trillion barrels of oil </a:t>
            </a:r>
            <a:r>
              <a:rPr lang="en-SG" sz="1400" dirty="0" smtClean="0"/>
              <a:t>equivalent.</a:t>
            </a:r>
            <a:endParaRPr lang="en-SG" sz="1400" dirty="0"/>
          </a:p>
          <a:p>
            <a:endParaRPr lang="en-SG" sz="800" dirty="0"/>
          </a:p>
          <a:p>
            <a:r>
              <a:rPr lang="en-SG" sz="1400" dirty="0"/>
              <a:t>Approximately 100 </a:t>
            </a:r>
            <a:r>
              <a:rPr lang="en-SG" sz="1400" dirty="0" smtClean="0"/>
              <a:t>billion </a:t>
            </a:r>
            <a:r>
              <a:rPr lang="en-SG" sz="1400" dirty="0"/>
              <a:t>BOE in place has already been discovered just north of our </a:t>
            </a:r>
            <a:r>
              <a:rPr lang="en-SG" sz="1400" dirty="0" smtClean="0"/>
              <a:t>acreage.</a:t>
            </a:r>
            <a:endParaRPr lang="en-SG" sz="1400" dirty="0"/>
          </a:p>
          <a:p>
            <a:endParaRPr lang="en-SG" sz="800" dirty="0"/>
          </a:p>
          <a:p>
            <a:r>
              <a:rPr lang="en-SG" sz="1400" dirty="0"/>
              <a:t>Basin </a:t>
            </a:r>
            <a:r>
              <a:rPr sz="1400" smtClean="0"/>
              <a:t>modeling</a:t>
            </a:r>
            <a:r>
              <a:rPr lang="en-SG" sz="1400" dirty="0" smtClean="0"/>
              <a:t> </a:t>
            </a:r>
            <a:r>
              <a:rPr lang="en-SG" sz="1400" dirty="0"/>
              <a:t>from multiple sources suggests less than 20% of generated product migrates to trap.  The balance remains in the source rock.  THIS IS OUR TARGET!</a:t>
            </a:r>
          </a:p>
          <a:p>
            <a:endParaRPr lang="en-SG" sz="800" dirty="0"/>
          </a:p>
          <a:p>
            <a:r>
              <a:rPr lang="en-SG" sz="1400" dirty="0"/>
              <a:t>Great Bear’s geoscience team will apply proven technologies already </a:t>
            </a:r>
            <a:r>
              <a:rPr lang="en-SG" sz="1400" dirty="0" smtClean="0"/>
              <a:t>utilized </a:t>
            </a:r>
            <a:r>
              <a:rPr lang="en-SG" sz="1400" dirty="0"/>
              <a:t>in other North American shale plays to unlock the potential of its </a:t>
            </a:r>
            <a:r>
              <a:rPr lang="en-SG" sz="1400" dirty="0" smtClean="0"/>
              <a:t>leases.</a:t>
            </a:r>
            <a:endParaRPr lang="en-SG" sz="1400" dirty="0"/>
          </a:p>
          <a:p>
            <a:endParaRPr lang="en-SG" sz="1400" dirty="0"/>
          </a:p>
        </p:txBody>
      </p:sp>
      <p:sp>
        <p:nvSpPr>
          <p:cNvPr id="3" name="Slide Number Placeholder 2"/>
          <p:cNvSpPr>
            <a:spLocks noGrp="1"/>
          </p:cNvSpPr>
          <p:nvPr>
            <p:ph type="sldNum" sz="quarter" idx="12"/>
          </p:nvPr>
        </p:nvSpPr>
        <p:spPr/>
        <p:txBody>
          <a:bodyPr/>
          <a:lstStyle/>
          <a:p>
            <a:fld id="{A51866E7-6AD0-4D14-8CFB-A53E7D7D95AD}" type="slidenum">
              <a:rPr lang="en-SG" smtClean="0"/>
              <a:pPr/>
              <a:t>9</a:t>
            </a:fld>
            <a:endParaRPr lang="en-SG" dirty="0"/>
          </a:p>
        </p:txBody>
      </p:sp>
      <p:sp>
        <p:nvSpPr>
          <p:cNvPr id="4" name="Title 3"/>
          <p:cNvSpPr>
            <a:spLocks noGrp="1"/>
          </p:cNvSpPr>
          <p:nvPr>
            <p:ph type="title"/>
          </p:nvPr>
        </p:nvSpPr>
        <p:spPr/>
        <p:txBody>
          <a:bodyPr>
            <a:noAutofit/>
          </a:bodyPr>
          <a:lstStyle/>
          <a:p>
            <a:r>
              <a:rPr lang="en-US" dirty="0"/>
              <a:t>North Alaskan Technical Case</a:t>
            </a:r>
            <a:r>
              <a:rPr lang="en-SG" sz="1600" dirty="0"/>
              <a:t/>
            </a:r>
            <a:br>
              <a:rPr lang="en-SG" sz="1600" dirty="0"/>
            </a:br>
            <a:r>
              <a:rPr lang="en-SG" sz="1600" dirty="0"/>
              <a:t>This is </a:t>
            </a:r>
            <a:r>
              <a:rPr lang="en-US" sz="1600" dirty="0"/>
              <a:t>More Than a Theory</a:t>
            </a:r>
            <a:endParaRPr lang="en-SG" sz="1600" dirty="0"/>
          </a:p>
        </p:txBody>
      </p:sp>
      <p:sp>
        <p:nvSpPr>
          <p:cNvPr id="6" name="Rectangle 5"/>
          <p:cNvSpPr/>
          <p:nvPr/>
        </p:nvSpPr>
        <p:spPr>
          <a:xfrm>
            <a:off x="251520" y="5486745"/>
            <a:ext cx="8640960" cy="542156"/>
          </a:xfrm>
          <a:prstGeom prst="rect">
            <a:avLst/>
          </a:prstGeom>
          <a:solidFill>
            <a:srgbClr val="000066"/>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SG" sz="1500" b="1" i="1" dirty="0" smtClean="0">
                <a:solidFill>
                  <a:srgbClr val="FFC000"/>
                </a:solidFill>
              </a:rPr>
              <a:t>Great Bear has been able to access a wealth of existing data that supports our thesis.</a:t>
            </a:r>
          </a:p>
        </p:txBody>
      </p:sp>
    </p:spTree>
    <p:extLst>
      <p:ext uri="{BB962C8B-B14F-4D97-AF65-F5344CB8AC3E}">
        <p14:creationId xmlns="" xmlns:p14="http://schemas.microsoft.com/office/powerpoint/2010/main" val="978829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LEFT" val="p208"/>
  <p:tag name="DEFAULTTOP" val="p251!7500"/>
  <p:tag name="DEFAULTWIDTH" val="p271"/>
  <p:tag name="DEFAULTHEIGHT" val="p79!2500"/>
  <p:tag name="ISLOCKED" val="True"/>
</p:tagLst>
</file>

<file path=ppt/tags/tag2.xml><?xml version="1.0" encoding="utf-8"?>
<p:tagLst xmlns:a="http://schemas.openxmlformats.org/drawingml/2006/main" xmlns:r="http://schemas.openxmlformats.org/officeDocument/2006/relationships" xmlns:p="http://schemas.openxmlformats.org/presentationml/2006/main">
  <p:tag name="DEFAULTLEFT" val="p208"/>
  <p:tag name="DEFAULTTOP" val="p251!7500"/>
  <p:tag name="DEFAULTWIDTH" val="p271"/>
  <p:tag name="DEFAULTHEIGHT" val="p79!2500"/>
  <p:tag name="ISLOCK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22154</TotalTime>
  <Words>2750</Words>
  <Application>Microsoft Office PowerPoint</Application>
  <PresentationFormat>On-screen Show (4:3)</PresentationFormat>
  <Paragraphs>508</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Introducing Great Bear Petroleum  Disclaimer</vt:lpstr>
      <vt:lpstr>Introducing Great Bear Petroleum  Executive Summary</vt:lpstr>
      <vt:lpstr>Introducing Great Bear Petroleum The Team to Deliver</vt:lpstr>
      <vt:lpstr>Introducing Great Bear Petroleum High Bidder on 537,500 Acres in the 2010 North Slope Areawide Lease Sale</vt:lpstr>
      <vt:lpstr>North Alaskan Technical Case</vt:lpstr>
      <vt:lpstr>North Alaska Technical Case Unconventional Reservoirs Explained</vt:lpstr>
      <vt:lpstr>North Alaskan Technical Case  Discovery Timeline of Key Shale Plays</vt:lpstr>
      <vt:lpstr>North Alaskan Technical Case This is More Than a Theory</vt:lpstr>
      <vt:lpstr>North Alaskan Technical Case 3 Prolific Source Intervals</vt:lpstr>
      <vt:lpstr>North Alaskan Technical Case North Slope - Structural Cross Section</vt:lpstr>
      <vt:lpstr>North Alaskan Technical Case Central North Slope Seismic Transect</vt:lpstr>
      <vt:lpstr>North Alaskan Technical Case Thermal Maturity Zone:  Shublik &amp; Lower Kingak</vt:lpstr>
      <vt:lpstr>North Alaskan Technical Case Thermal Maturity Zone:  Hue/HRZ</vt:lpstr>
      <vt:lpstr>North Alaskan Technical Case The Scale of the Opportunity Exceeds Comparable Shale Plays in the Lower 48</vt:lpstr>
      <vt:lpstr>North Alaskan Technical Case Comparison: Targeted Alaskan Shales are Superior to the Eagle Ford</vt:lpstr>
      <vt:lpstr>Our Vision</vt:lpstr>
      <vt:lpstr>Our Vision To Be the Leading Unconventional Oil &amp; Gas Producer in Alaska</vt:lpstr>
      <vt:lpstr>Our Vision Great Bear Has Targeted the Heart of the Resource Play</vt:lpstr>
      <vt:lpstr>Our Vision Potential Oil Production Profile</vt:lpstr>
      <vt:lpstr>Our Vision Project Development Timeline</vt:lpstr>
      <vt:lpstr>The Challenges Ahead</vt:lpstr>
      <vt:lpstr>The Challenges Ahead We Believe Alaska’s Future Lies With Unconventional Hydrocarbon Sources</vt:lpstr>
      <vt:lpstr>The Challenges Ahead Ability to Execute – Operational Considerations</vt:lpstr>
      <vt:lpstr>The Challenges Ahead Ability to Execute – Commercial Considerations</vt:lpstr>
      <vt:lpstr>The Potential of Unconventional</vt:lpstr>
      <vt:lpstr>The Potential of Unconventional Replicating the Success of Shale Gas With Oil?</vt:lpstr>
      <vt:lpstr>CASE STUDY: Bakken Shale   Huge Positive Impact on North Dakota Economy</vt:lpstr>
      <vt:lpstr>CASE STUDY: Marcellus Shale  Huge Positive Impact on Pennsylvania and West Virginia Economies</vt:lpstr>
      <vt:lpstr>CASE STUDY: Alaskan Shales Securing the Future of TAPS Without the Need for New Discoveries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Guai</dc:creator>
  <cp:lastModifiedBy>Administrator</cp:lastModifiedBy>
  <cp:revision>3666</cp:revision>
  <cp:lastPrinted>2011-01-01T01:17:05Z</cp:lastPrinted>
  <dcterms:created xsi:type="dcterms:W3CDTF">2010-08-31T09:00:46Z</dcterms:created>
  <dcterms:modified xsi:type="dcterms:W3CDTF">2011-02-25T01:50:52Z</dcterms:modified>
</cp:coreProperties>
</file>