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93" r:id="rId3"/>
    <p:sldId id="395" r:id="rId4"/>
    <p:sldId id="380" r:id="rId5"/>
    <p:sldId id="374" r:id="rId6"/>
    <p:sldId id="372" r:id="rId7"/>
    <p:sldId id="373" r:id="rId8"/>
    <p:sldId id="376" r:id="rId9"/>
    <p:sldId id="397" r:id="rId10"/>
    <p:sldId id="398" r:id="rId11"/>
    <p:sldId id="379" r:id="rId12"/>
    <p:sldId id="383" r:id="rId13"/>
    <p:sldId id="386" r:id="rId14"/>
    <p:sldId id="388" r:id="rId15"/>
    <p:sldId id="391" r:id="rId16"/>
    <p:sldId id="399" r:id="rId17"/>
    <p:sldId id="371" r:id="rId18"/>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hard, Stephanie A (GOV)" initials="RSA(" lastIdx="7" clrIdx="0">
    <p:extLst>
      <p:ext uri="{19B8F6BF-5375-455C-9EA6-DF929625EA0E}">
        <p15:presenceInfo xmlns:p15="http://schemas.microsoft.com/office/powerpoint/2012/main" userId="Richard, Stephanie A (GO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883" autoAdjust="0"/>
    <p:restoredTop sz="94660"/>
  </p:normalViewPr>
  <p:slideViewPr>
    <p:cSldViewPr snapToGrid="0">
      <p:cViewPr varScale="1">
        <p:scale>
          <a:sx n="108" d="100"/>
          <a:sy n="108" d="100"/>
        </p:scale>
        <p:origin x="1692" y="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84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Worksheet%20in%20FY22%20DMVA%20Operating%20Budget%20Overview%20SFSC%202.16.2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'[Worksheet in FY22 DMVA Operating Budget Overview SFSC 2.16.21]Sheet1'!$A$2</c:f>
              <c:strCache>
                <c:ptCount val="1"/>
                <c:pt idx="0">
                  <c:v>UGF</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'[Worksheet in FY22 DMVA Operating Budget Overview SFSC 2.16.21]Sheet1'!$B$1:$E$1</c:f>
              <c:strCache>
                <c:ptCount val="4"/>
                <c:pt idx="0">
                  <c:v>FY2019 Final Authorized</c:v>
                </c:pt>
                <c:pt idx="1">
                  <c:v>FY2020 Final Authorized</c:v>
                </c:pt>
                <c:pt idx="2">
                  <c:v>FY2021 Management Plan</c:v>
                </c:pt>
                <c:pt idx="3">
                  <c:v>FY2022 Governor's Request</c:v>
                </c:pt>
              </c:strCache>
            </c:strRef>
          </c:cat>
          <c:val>
            <c:numRef>
              <c:f>'[Worksheet in FY22 DMVA Operating Budget Overview SFSC 2.16.21]Sheet1'!$B$2:$E$2</c:f>
              <c:numCache>
                <c:formatCode>"$"#,##0.0</c:formatCode>
                <c:ptCount val="4"/>
                <c:pt idx="0">
                  <c:v>16969.900000000001</c:v>
                </c:pt>
                <c:pt idx="1">
                  <c:v>16404.8</c:v>
                </c:pt>
                <c:pt idx="2">
                  <c:v>22956.2</c:v>
                </c:pt>
                <c:pt idx="3">
                  <c:v>22066.3</c:v>
                </c:pt>
              </c:numCache>
            </c:numRef>
          </c:val>
          <c:extLst>
            <c:ext xmlns:c16="http://schemas.microsoft.com/office/drawing/2014/chart" uri="{C3380CC4-5D6E-409C-BE32-E72D297353CC}">
              <c16:uniqueId val="{00000000-E2A5-4CC0-9092-F1E9043FFEA6}"/>
            </c:ext>
          </c:extLst>
        </c:ser>
        <c:ser>
          <c:idx val="1"/>
          <c:order val="1"/>
          <c:tx>
            <c:strRef>
              <c:f>'[Worksheet in FY22 DMVA Operating Budget Overview SFSC 2.16.21]Sheet1'!$A$3</c:f>
              <c:strCache>
                <c:ptCount val="1"/>
                <c:pt idx="0">
                  <c:v>DGF</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'[Worksheet in FY22 DMVA Operating Budget Overview SFSC 2.16.21]Sheet1'!$B$1:$E$1</c:f>
              <c:strCache>
                <c:ptCount val="4"/>
                <c:pt idx="0">
                  <c:v>FY2019 Final Authorized</c:v>
                </c:pt>
                <c:pt idx="1">
                  <c:v>FY2020 Final Authorized</c:v>
                </c:pt>
                <c:pt idx="2">
                  <c:v>FY2021 Management Plan</c:v>
                </c:pt>
                <c:pt idx="3">
                  <c:v>FY2022 Governor's Request</c:v>
                </c:pt>
              </c:strCache>
            </c:strRef>
          </c:cat>
          <c:val>
            <c:numRef>
              <c:f>'[Worksheet in FY22 DMVA Operating Budget Overview SFSC 2.16.21]Sheet1'!$B$3:$E$3</c:f>
              <c:numCache>
                <c:formatCode>"$"#,##0.0</c:formatCode>
                <c:ptCount val="4"/>
                <c:pt idx="0">
                  <c:v>28.4</c:v>
                </c:pt>
                <c:pt idx="1">
                  <c:v>28.4</c:v>
                </c:pt>
                <c:pt idx="2">
                  <c:v>186.2</c:v>
                </c:pt>
                <c:pt idx="3">
                  <c:v>186.2</c:v>
                </c:pt>
              </c:numCache>
            </c:numRef>
          </c:val>
          <c:extLst>
            <c:ext xmlns:c16="http://schemas.microsoft.com/office/drawing/2014/chart" uri="{C3380CC4-5D6E-409C-BE32-E72D297353CC}">
              <c16:uniqueId val="{00000001-E2A5-4CC0-9092-F1E9043FFEA6}"/>
            </c:ext>
          </c:extLst>
        </c:ser>
        <c:ser>
          <c:idx val="2"/>
          <c:order val="2"/>
          <c:tx>
            <c:strRef>
              <c:f>'[Worksheet in FY22 DMVA Operating Budget Overview SFSC 2.16.21]Sheet1'!$A$4</c:f>
              <c:strCache>
                <c:ptCount val="1"/>
                <c:pt idx="0">
                  <c:v>Other</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'[Worksheet in FY22 DMVA Operating Budget Overview SFSC 2.16.21]Sheet1'!$B$1:$E$1</c:f>
              <c:strCache>
                <c:ptCount val="4"/>
                <c:pt idx="0">
                  <c:v>FY2019 Final Authorized</c:v>
                </c:pt>
                <c:pt idx="1">
                  <c:v>FY2020 Final Authorized</c:v>
                </c:pt>
                <c:pt idx="2">
                  <c:v>FY2021 Management Plan</c:v>
                </c:pt>
                <c:pt idx="3">
                  <c:v>FY2022 Governor's Request</c:v>
                </c:pt>
              </c:strCache>
            </c:strRef>
          </c:cat>
          <c:val>
            <c:numRef>
              <c:f>'[Worksheet in FY22 DMVA Operating Budget Overview SFSC 2.16.21]Sheet1'!$B$4:$E$4</c:f>
              <c:numCache>
                <c:formatCode>"$"#,##0.0</c:formatCode>
                <c:ptCount val="4"/>
                <c:pt idx="0">
                  <c:v>11875.2</c:v>
                </c:pt>
                <c:pt idx="1">
                  <c:v>17946.8</c:v>
                </c:pt>
                <c:pt idx="2">
                  <c:v>9747.9</c:v>
                </c:pt>
                <c:pt idx="3">
                  <c:v>12071.7</c:v>
                </c:pt>
              </c:numCache>
            </c:numRef>
          </c:val>
          <c:extLst>
            <c:ext xmlns:c16="http://schemas.microsoft.com/office/drawing/2014/chart" uri="{C3380CC4-5D6E-409C-BE32-E72D297353CC}">
              <c16:uniqueId val="{00000002-E2A5-4CC0-9092-F1E9043FFEA6}"/>
            </c:ext>
          </c:extLst>
        </c:ser>
        <c:ser>
          <c:idx val="3"/>
          <c:order val="3"/>
          <c:tx>
            <c:strRef>
              <c:f>'[Worksheet in FY22 DMVA Operating Budget Overview SFSC 2.16.21]Sheet1'!$A$5</c:f>
              <c:strCache>
                <c:ptCount val="1"/>
                <c:pt idx="0">
                  <c:v>Federal</c:v>
                </c:pt>
              </c:strCache>
            </c:strRef>
          </c:tx>
          <c:spPr>
            <a:solidFill>
              <a:schemeClr val="accent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'[Worksheet in FY22 DMVA Operating Budget Overview SFSC 2.16.21]Sheet1'!$B$1:$E$1</c:f>
              <c:strCache>
                <c:ptCount val="4"/>
                <c:pt idx="0">
                  <c:v>FY2019 Final Authorized</c:v>
                </c:pt>
                <c:pt idx="1">
                  <c:v>FY2020 Final Authorized</c:v>
                </c:pt>
                <c:pt idx="2">
                  <c:v>FY2021 Management Plan</c:v>
                </c:pt>
                <c:pt idx="3">
                  <c:v>FY2022 Governor's Request</c:v>
                </c:pt>
              </c:strCache>
            </c:strRef>
          </c:cat>
          <c:val>
            <c:numRef>
              <c:f>'[Worksheet in FY22 DMVA Operating Budget Overview SFSC 2.16.21]Sheet1'!$B$5:$E$5</c:f>
              <c:numCache>
                <c:formatCode>"$"#,##0.0</c:formatCode>
                <c:ptCount val="4"/>
                <c:pt idx="0">
                  <c:v>30943.1</c:v>
                </c:pt>
                <c:pt idx="1">
                  <c:v>50088.5</c:v>
                </c:pt>
                <c:pt idx="2">
                  <c:v>32922.300000000003</c:v>
                </c:pt>
                <c:pt idx="3">
                  <c:v>31377.3</c:v>
                </c:pt>
              </c:numCache>
            </c:numRef>
          </c:val>
          <c:extLst>
            <c:ext xmlns:c16="http://schemas.microsoft.com/office/drawing/2014/chart" uri="{C3380CC4-5D6E-409C-BE32-E72D297353CC}">
              <c16:uniqueId val="{00000003-E2A5-4CC0-9092-F1E9043FFEA6}"/>
            </c:ext>
          </c:extLst>
        </c:ser>
        <c:dLbls>
          <c:showLegendKey val="0"/>
          <c:showVal val="0"/>
          <c:showCatName val="0"/>
          <c:showSerName val="0"/>
          <c:showPercent val="0"/>
          <c:showBubbleSize val="0"/>
        </c:dLbls>
        <c:gapWidth val="150"/>
        <c:shape val="box"/>
        <c:axId val="490762336"/>
        <c:axId val="490762664"/>
        <c:axId val="0"/>
        <c:extLst>
          <c:ext xmlns:c15="http://schemas.microsoft.com/office/drawing/2012/chart" uri="{02D57815-91ED-43cb-92C2-25804820EDAC}">
            <c15:filteredBarSeries>
              <c15:ser>
                <c:idx val="4"/>
                <c:order val="4"/>
                <c:tx>
                  <c:strRef>
                    <c:extLst>
                      <c:ext uri="{02D57815-91ED-43cb-92C2-25804820EDAC}">
                        <c15:formulaRef>
                          <c15:sqref>'[Worksheet in FY22 DMVA Operating Budget Overview SFSC 2.16.21]Sheet1'!$A$6</c15:sqref>
                        </c15:formulaRef>
                      </c:ext>
                    </c:extLst>
                    <c:strCache>
                      <c:ptCount val="1"/>
                      <c:pt idx="0">
                        <c:v>Total</c:v>
                      </c:pt>
                    </c:strCache>
                  </c:strRef>
                </c:tx>
                <c:spPr>
                  <a:solidFill>
                    <a:schemeClr val="accent5"/>
                  </a:solidFill>
                  <a:ln>
                    <a:noFill/>
                  </a:ln>
                  <a:effectLst/>
                  <a:sp3d/>
                </c:spPr>
                <c:invertIfNegative val="0"/>
                <c:cat>
                  <c:strRef>
                    <c:extLst>
                      <c:ext uri="{02D57815-91ED-43cb-92C2-25804820EDAC}">
                        <c15:formulaRef>
                          <c15:sqref>'[Worksheet in FY22 DMVA Operating Budget Overview SFSC 2.16.21]Sheet1'!$B$1:$E$1</c15:sqref>
                        </c15:formulaRef>
                      </c:ext>
                    </c:extLst>
                    <c:strCache>
                      <c:ptCount val="4"/>
                      <c:pt idx="0">
                        <c:v>FY2019 Final Authorized</c:v>
                      </c:pt>
                      <c:pt idx="1">
                        <c:v>FY2020 Final Authorized</c:v>
                      </c:pt>
                      <c:pt idx="2">
                        <c:v>FY2021 Management Plan</c:v>
                      </c:pt>
                      <c:pt idx="3">
                        <c:v>FY2022 Governor's Request</c:v>
                      </c:pt>
                    </c:strCache>
                  </c:strRef>
                </c:cat>
                <c:val>
                  <c:numRef>
                    <c:extLst>
                      <c:ext uri="{02D57815-91ED-43cb-92C2-25804820EDAC}">
                        <c15:formulaRef>
                          <c15:sqref>'[Worksheet in FY22 DMVA Operating Budget Overview SFSC 2.16.21]Sheet1'!$B$6:$E$6</c15:sqref>
                        </c15:formulaRef>
                      </c:ext>
                    </c:extLst>
                    <c:numCache>
                      <c:formatCode>"$"#,##0.0</c:formatCode>
                      <c:ptCount val="4"/>
                      <c:pt idx="0">
                        <c:v>59816.600000000006</c:v>
                      </c:pt>
                      <c:pt idx="1">
                        <c:v>84468.5</c:v>
                      </c:pt>
                      <c:pt idx="2">
                        <c:v>65812.600000000006</c:v>
                      </c:pt>
                      <c:pt idx="3">
                        <c:v>65701.5</c:v>
                      </c:pt>
                    </c:numCache>
                  </c:numRef>
                </c:val>
                <c:extLst>
                  <c:ext xmlns:c16="http://schemas.microsoft.com/office/drawing/2014/chart" uri="{C3380CC4-5D6E-409C-BE32-E72D297353CC}">
                    <c16:uniqueId val="{00000004-E2A5-4CC0-9092-F1E9043FFEA6}"/>
                  </c:ext>
                </c:extLst>
              </c15:ser>
            </c15:filteredBarSeries>
          </c:ext>
        </c:extLst>
      </c:bar3DChart>
      <c:catAx>
        <c:axId val="4907623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crossAx val="490762664"/>
        <c:crosses val="autoZero"/>
        <c:auto val="1"/>
        <c:lblAlgn val="ctr"/>
        <c:lblOffset val="100"/>
        <c:noMultiLvlLbl val="0"/>
      </c:catAx>
      <c:valAx>
        <c:axId val="49076266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crossAx val="490762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B1D4A77A-2087-4339-B399-3BE32A74B075}" type="datetimeFigureOut">
              <a:rPr lang="en-US" smtClean="0"/>
              <a:t>3/1/2021</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726A3E44-1154-4301-944C-779405C51D63}" type="slidenum">
              <a:rPr lang="en-US" smtClean="0"/>
              <a:t>‹#›</a:t>
            </a:fld>
            <a:endParaRPr lang="en-US" dirty="0"/>
          </a:p>
        </p:txBody>
      </p:sp>
    </p:spTree>
    <p:extLst>
      <p:ext uri="{BB962C8B-B14F-4D97-AF65-F5344CB8AC3E}">
        <p14:creationId xmlns:p14="http://schemas.microsoft.com/office/powerpoint/2010/main" val="1502861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1</a:t>
            </a:fld>
            <a:endParaRPr lang="en-US" dirty="0"/>
          </a:p>
        </p:txBody>
      </p:sp>
    </p:spTree>
    <p:extLst>
      <p:ext uri="{BB962C8B-B14F-4D97-AF65-F5344CB8AC3E}">
        <p14:creationId xmlns:p14="http://schemas.microsoft.com/office/powerpoint/2010/main" val="4107213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mj-lt"/>
            </a:endParaRPr>
          </a:p>
        </p:txBody>
      </p:sp>
      <p:sp>
        <p:nvSpPr>
          <p:cNvPr id="4" name="Slide Number Placeholder 3"/>
          <p:cNvSpPr>
            <a:spLocks noGrp="1"/>
          </p:cNvSpPr>
          <p:nvPr>
            <p:ph type="sldNum" sz="quarter" idx="10"/>
          </p:nvPr>
        </p:nvSpPr>
        <p:spPr/>
        <p:txBody>
          <a:bodyPr/>
          <a:lstStyle/>
          <a:p>
            <a:fld id="{38FC74E3-A692-4F3C-A592-2BA9111592F8}" type="slidenum">
              <a:rPr lang="en-US" smtClean="0"/>
              <a:t>10</a:t>
            </a:fld>
            <a:endParaRPr lang="en-US" dirty="0"/>
          </a:p>
        </p:txBody>
      </p:sp>
    </p:spTree>
    <p:extLst>
      <p:ext uri="{BB962C8B-B14F-4D97-AF65-F5344CB8AC3E}">
        <p14:creationId xmlns:p14="http://schemas.microsoft.com/office/powerpoint/2010/main" val="1090312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5008" y="4444861"/>
            <a:ext cx="5560060" cy="4526419"/>
          </a:xfrm>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11</a:t>
            </a:fld>
            <a:endParaRPr lang="en-US" dirty="0"/>
          </a:p>
        </p:txBody>
      </p:sp>
    </p:spTree>
    <p:extLst>
      <p:ext uri="{BB962C8B-B14F-4D97-AF65-F5344CB8AC3E}">
        <p14:creationId xmlns:p14="http://schemas.microsoft.com/office/powerpoint/2010/main" val="3934337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mj-lt"/>
            </a:endParaRPr>
          </a:p>
        </p:txBody>
      </p:sp>
      <p:sp>
        <p:nvSpPr>
          <p:cNvPr id="4" name="Slide Number Placeholder 3"/>
          <p:cNvSpPr>
            <a:spLocks noGrp="1"/>
          </p:cNvSpPr>
          <p:nvPr>
            <p:ph type="sldNum" sz="quarter" idx="10"/>
          </p:nvPr>
        </p:nvSpPr>
        <p:spPr/>
        <p:txBody>
          <a:bodyPr/>
          <a:lstStyle/>
          <a:p>
            <a:fld id="{38FC74E3-A692-4F3C-A592-2BA9111592F8}" type="slidenum">
              <a:rPr lang="en-US" smtClean="0"/>
              <a:t>12</a:t>
            </a:fld>
            <a:endParaRPr lang="en-US" dirty="0"/>
          </a:p>
        </p:txBody>
      </p:sp>
    </p:spTree>
    <p:extLst>
      <p:ext uri="{BB962C8B-B14F-4D97-AF65-F5344CB8AC3E}">
        <p14:creationId xmlns:p14="http://schemas.microsoft.com/office/powerpoint/2010/main" val="2782289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13</a:t>
            </a:fld>
            <a:endParaRPr lang="en-US" dirty="0"/>
          </a:p>
        </p:txBody>
      </p:sp>
    </p:spTree>
    <p:extLst>
      <p:ext uri="{BB962C8B-B14F-4D97-AF65-F5344CB8AC3E}">
        <p14:creationId xmlns:p14="http://schemas.microsoft.com/office/powerpoint/2010/main" val="1739808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14</a:t>
            </a:fld>
            <a:endParaRPr lang="en-US" dirty="0"/>
          </a:p>
        </p:txBody>
      </p:sp>
    </p:spTree>
    <p:extLst>
      <p:ext uri="{BB962C8B-B14F-4D97-AF65-F5344CB8AC3E}">
        <p14:creationId xmlns:p14="http://schemas.microsoft.com/office/powerpoint/2010/main" val="1663952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15</a:t>
            </a:fld>
            <a:endParaRPr lang="en-US" dirty="0"/>
          </a:p>
        </p:txBody>
      </p:sp>
    </p:spTree>
    <p:extLst>
      <p:ext uri="{BB962C8B-B14F-4D97-AF65-F5344CB8AC3E}">
        <p14:creationId xmlns:p14="http://schemas.microsoft.com/office/powerpoint/2010/main" val="4174319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mj-lt"/>
            </a:endParaRPr>
          </a:p>
          <a:p>
            <a:endParaRPr lang="en-US" sz="1400" dirty="0">
              <a:latin typeface="+mj-lt"/>
            </a:endParaRPr>
          </a:p>
        </p:txBody>
      </p:sp>
      <p:sp>
        <p:nvSpPr>
          <p:cNvPr id="4" name="Slide Number Placeholder 3"/>
          <p:cNvSpPr>
            <a:spLocks noGrp="1"/>
          </p:cNvSpPr>
          <p:nvPr>
            <p:ph type="sldNum" sz="quarter" idx="10"/>
          </p:nvPr>
        </p:nvSpPr>
        <p:spPr/>
        <p:txBody>
          <a:bodyPr/>
          <a:lstStyle/>
          <a:p>
            <a:fld id="{38FC74E3-A692-4F3C-A592-2BA9111592F8}" type="slidenum">
              <a:rPr lang="en-US" smtClean="0"/>
              <a:t>16</a:t>
            </a:fld>
            <a:endParaRPr lang="en-US" dirty="0"/>
          </a:p>
        </p:txBody>
      </p:sp>
    </p:spTree>
    <p:extLst>
      <p:ext uri="{BB962C8B-B14F-4D97-AF65-F5344CB8AC3E}">
        <p14:creationId xmlns:p14="http://schemas.microsoft.com/office/powerpoint/2010/main" val="2952781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8FC74E3-A692-4F3C-A592-2BA9111592F8}" type="slidenum">
              <a:rPr lang="en-US" smtClean="0"/>
              <a:t>17</a:t>
            </a:fld>
            <a:endParaRPr lang="en-US" dirty="0"/>
          </a:p>
        </p:txBody>
      </p:sp>
      <p:sp>
        <p:nvSpPr>
          <p:cNvPr id="3" name="Notes Placeholder 2">
            <a:extLst>
              <a:ext uri="{FF2B5EF4-FFF2-40B4-BE49-F238E27FC236}">
                <a16:creationId xmlns:a16="http://schemas.microsoft.com/office/drawing/2014/main" id="{6E58E8C5-2DBC-43EE-80EC-6121641923A3}"/>
              </a:ext>
            </a:extLst>
          </p:cNvPr>
          <p:cNvSpPr>
            <a:spLocks noGrp="1"/>
          </p:cNvSpPr>
          <p:nvPr>
            <p:ph type="body" idx="1"/>
          </p:nvPr>
        </p:nvSpPr>
        <p:spPr/>
        <p:txBody>
          <a:bodyPr/>
          <a:lstStyle/>
          <a:p>
            <a:endParaRPr lang="en-US" sz="1400" dirty="0">
              <a:latin typeface="+mj-lt"/>
            </a:endParaRPr>
          </a:p>
        </p:txBody>
      </p:sp>
    </p:spTree>
    <p:extLst>
      <p:ext uri="{BB962C8B-B14F-4D97-AF65-F5344CB8AC3E}">
        <p14:creationId xmlns:p14="http://schemas.microsoft.com/office/powerpoint/2010/main" val="2128818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01223" y="4445257"/>
            <a:ext cx="5560060" cy="3636705"/>
          </a:xfrm>
        </p:spPr>
        <p:txBody>
          <a:bodyPr/>
          <a:lstStyle/>
          <a:p>
            <a:endParaRPr lang="en-US" sz="1400" dirty="0">
              <a:latin typeface="+mj-lt"/>
            </a:endParaRPr>
          </a:p>
        </p:txBody>
      </p:sp>
      <p:sp>
        <p:nvSpPr>
          <p:cNvPr id="4" name="Slide Number Placeholder 3"/>
          <p:cNvSpPr>
            <a:spLocks noGrp="1"/>
          </p:cNvSpPr>
          <p:nvPr>
            <p:ph type="sldNum" sz="quarter" idx="10"/>
          </p:nvPr>
        </p:nvSpPr>
        <p:spPr/>
        <p:txBody>
          <a:bodyPr/>
          <a:lstStyle/>
          <a:p>
            <a:fld id="{38FC74E3-A692-4F3C-A592-2BA9111592F8}" type="slidenum">
              <a:rPr lang="en-US" smtClean="0"/>
              <a:t>2</a:t>
            </a:fld>
            <a:endParaRPr lang="en-US" dirty="0"/>
          </a:p>
        </p:txBody>
      </p:sp>
    </p:spTree>
    <p:extLst>
      <p:ext uri="{BB962C8B-B14F-4D97-AF65-F5344CB8AC3E}">
        <p14:creationId xmlns:p14="http://schemas.microsoft.com/office/powerpoint/2010/main" val="2932971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5008" y="4456584"/>
            <a:ext cx="5560060" cy="3636705"/>
          </a:xfrm>
        </p:spPr>
        <p:txBody>
          <a:bodyPr/>
          <a:lstStyle/>
          <a:p>
            <a:pPr marL="285750" indent="-285750">
              <a:buFontTx/>
              <a:buChar char="-"/>
            </a:pPr>
            <a:endParaRPr lang="en-US" sz="1400" dirty="0">
              <a:latin typeface="+mj-lt"/>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a:xfrm>
            <a:off x="3936768" y="8784392"/>
            <a:ext cx="3011699" cy="463407"/>
          </a:xfrm>
        </p:spPr>
        <p:txBody>
          <a:bodyPr/>
          <a:lstStyle/>
          <a:p>
            <a:fld id="{38FC74E3-A692-4F3C-A592-2BA9111592F8}" type="slidenum">
              <a:rPr lang="en-US" smtClean="0"/>
              <a:t>3</a:t>
            </a:fld>
            <a:endParaRPr lang="en-US" dirty="0"/>
          </a:p>
        </p:txBody>
      </p:sp>
    </p:spTree>
    <p:extLst>
      <p:ext uri="{BB962C8B-B14F-4D97-AF65-F5344CB8AC3E}">
        <p14:creationId xmlns:p14="http://schemas.microsoft.com/office/powerpoint/2010/main" val="2118210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4</a:t>
            </a:fld>
            <a:endParaRPr lang="en-US" dirty="0"/>
          </a:p>
        </p:txBody>
      </p:sp>
    </p:spTree>
    <p:extLst>
      <p:ext uri="{BB962C8B-B14F-4D97-AF65-F5344CB8AC3E}">
        <p14:creationId xmlns:p14="http://schemas.microsoft.com/office/powerpoint/2010/main" val="857209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mj-lt"/>
            </a:endParaRPr>
          </a:p>
        </p:txBody>
      </p:sp>
      <p:sp>
        <p:nvSpPr>
          <p:cNvPr id="4" name="Slide Number Placeholder 3"/>
          <p:cNvSpPr>
            <a:spLocks noGrp="1"/>
          </p:cNvSpPr>
          <p:nvPr>
            <p:ph type="sldNum" sz="quarter" idx="10"/>
          </p:nvPr>
        </p:nvSpPr>
        <p:spPr/>
        <p:txBody>
          <a:bodyPr/>
          <a:lstStyle/>
          <a:p>
            <a:fld id="{38FC74E3-A692-4F3C-A592-2BA9111592F8}" type="slidenum">
              <a:rPr lang="en-US" smtClean="0"/>
              <a:t>5</a:t>
            </a:fld>
            <a:endParaRPr lang="en-US" dirty="0"/>
          </a:p>
        </p:txBody>
      </p:sp>
    </p:spTree>
    <p:extLst>
      <p:ext uri="{BB962C8B-B14F-4D97-AF65-F5344CB8AC3E}">
        <p14:creationId xmlns:p14="http://schemas.microsoft.com/office/powerpoint/2010/main" val="2119854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mj-lt"/>
            </a:endParaRPr>
          </a:p>
        </p:txBody>
      </p:sp>
      <p:sp>
        <p:nvSpPr>
          <p:cNvPr id="4" name="Slide Number Placeholder 3"/>
          <p:cNvSpPr>
            <a:spLocks noGrp="1"/>
          </p:cNvSpPr>
          <p:nvPr>
            <p:ph type="sldNum" sz="quarter" idx="10"/>
          </p:nvPr>
        </p:nvSpPr>
        <p:spPr/>
        <p:txBody>
          <a:bodyPr/>
          <a:lstStyle/>
          <a:p>
            <a:fld id="{38FC74E3-A692-4F3C-A592-2BA9111592F8}" type="slidenum">
              <a:rPr lang="en-US" smtClean="0"/>
              <a:t>6</a:t>
            </a:fld>
            <a:endParaRPr lang="en-US" dirty="0"/>
          </a:p>
        </p:txBody>
      </p:sp>
    </p:spTree>
    <p:extLst>
      <p:ext uri="{BB962C8B-B14F-4D97-AF65-F5344CB8AC3E}">
        <p14:creationId xmlns:p14="http://schemas.microsoft.com/office/powerpoint/2010/main" val="3837021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latin typeface="+mj-lt"/>
            </a:endParaRPr>
          </a:p>
        </p:txBody>
      </p:sp>
      <p:sp>
        <p:nvSpPr>
          <p:cNvPr id="4" name="Slide Number Placeholder 3"/>
          <p:cNvSpPr>
            <a:spLocks noGrp="1"/>
          </p:cNvSpPr>
          <p:nvPr>
            <p:ph type="sldNum" sz="quarter" idx="10"/>
          </p:nvPr>
        </p:nvSpPr>
        <p:spPr/>
        <p:txBody>
          <a:bodyPr/>
          <a:lstStyle/>
          <a:p>
            <a:fld id="{38FC74E3-A692-4F3C-A592-2BA9111592F8}" type="slidenum">
              <a:rPr lang="en-US" smtClean="0"/>
              <a:t>7</a:t>
            </a:fld>
            <a:endParaRPr lang="en-US" dirty="0"/>
          </a:p>
        </p:txBody>
      </p:sp>
    </p:spTree>
    <p:extLst>
      <p:ext uri="{BB962C8B-B14F-4D97-AF65-F5344CB8AC3E}">
        <p14:creationId xmlns:p14="http://schemas.microsoft.com/office/powerpoint/2010/main" val="4189763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8</a:t>
            </a:fld>
            <a:endParaRPr lang="en-US" dirty="0"/>
          </a:p>
        </p:txBody>
      </p:sp>
    </p:spTree>
    <p:extLst>
      <p:ext uri="{BB962C8B-B14F-4D97-AF65-F5344CB8AC3E}">
        <p14:creationId xmlns:p14="http://schemas.microsoft.com/office/powerpoint/2010/main" val="1675745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t>9</a:t>
            </a:fld>
            <a:endParaRPr lang="en-US" dirty="0"/>
          </a:p>
        </p:txBody>
      </p:sp>
    </p:spTree>
    <p:extLst>
      <p:ext uri="{BB962C8B-B14F-4D97-AF65-F5344CB8AC3E}">
        <p14:creationId xmlns:p14="http://schemas.microsoft.com/office/powerpoint/2010/main" val="4250951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55689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460770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1556513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719599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4250852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235583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259831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2561327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1569485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271402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5CC677-D145-4B0F-B61B-7DA11F69F4AB}"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5AD19E-90F5-4033-86F4-4A206F375B1B}" type="slidenum">
              <a:rPr lang="en-US" smtClean="0"/>
              <a:t>‹#›</a:t>
            </a:fld>
            <a:endParaRPr lang="en-US" dirty="0"/>
          </a:p>
        </p:txBody>
      </p:sp>
    </p:spTree>
    <p:extLst>
      <p:ext uri="{BB962C8B-B14F-4D97-AF65-F5344CB8AC3E}">
        <p14:creationId xmlns:p14="http://schemas.microsoft.com/office/powerpoint/2010/main" val="3843361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5CC677-D145-4B0F-B61B-7DA11F69F4AB}" type="datetimeFigureOut">
              <a:rPr lang="en-US" smtClean="0"/>
              <a:t>3/1/2021</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5AD19E-90F5-4033-86F4-4A206F375B1B}" type="slidenum">
              <a:rPr lang="en-US" smtClean="0"/>
              <a:t>‹#›</a:t>
            </a:fld>
            <a:endParaRPr lang="en-US" dirty="0"/>
          </a:p>
        </p:txBody>
      </p:sp>
    </p:spTree>
    <p:extLst>
      <p:ext uri="{BB962C8B-B14F-4D97-AF65-F5344CB8AC3E}">
        <p14:creationId xmlns:p14="http://schemas.microsoft.com/office/powerpoint/2010/main" val="4202716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omb.alaska.gov/html/performance/program-indicators.html?p=89&amp;r=1" TargetMode="External"/><Relationship Id="rId5" Type="http://schemas.openxmlformats.org/officeDocument/2006/relationships/hyperlink" Target="https://dmva.alaska.gov/"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package" Target="../embeddings/Microsoft_Excel_Worksheet.xlsx"/><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76200"/>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Department of Military and Veterans Affairs </a:t>
            </a:r>
          </a:p>
          <a:p>
            <a:pPr algn="ctr"/>
            <a:r>
              <a:rPr lang="en-US" sz="2000" b="1" dirty="0">
                <a:latin typeface="Garamond" panose="02020404030301010803" pitchFamily="18" charset="0"/>
                <a:cs typeface="Arial" panose="020B0604020202020204" pitchFamily="34" charset="0"/>
              </a:rPr>
              <a:t>(DMVA)</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676400"/>
            <a:ext cx="8534400" cy="4278094"/>
          </a:xfrm>
          <a:prstGeom prst="rect">
            <a:avLst/>
          </a:prstGeom>
          <a:noFill/>
        </p:spPr>
        <p:txBody>
          <a:bodyPr wrap="square" rtlCol="0">
            <a:spAutoFit/>
          </a:bodyPr>
          <a:lstStyle/>
          <a:p>
            <a:pPr algn="ctr"/>
            <a:r>
              <a:rPr lang="en-US" sz="4000" b="1" dirty="0">
                <a:latin typeface="Garamond" panose="02020404030301010803" pitchFamily="18" charset="0"/>
                <a:cs typeface="Arial" panose="020B0604020202020204" pitchFamily="34" charset="0"/>
              </a:rPr>
              <a:t>FY2022</a:t>
            </a:r>
            <a:br>
              <a:rPr lang="en-US" sz="4000" b="1" dirty="0">
                <a:latin typeface="Garamond" panose="02020404030301010803" pitchFamily="18" charset="0"/>
                <a:cs typeface="Arial" panose="020B0604020202020204" pitchFamily="34" charset="0"/>
              </a:rPr>
            </a:br>
            <a:r>
              <a:rPr lang="en-US" sz="4000" b="1" dirty="0">
                <a:latin typeface="Garamond" panose="02020404030301010803" pitchFamily="18" charset="0"/>
                <a:cs typeface="Arial" panose="020B0604020202020204" pitchFamily="34" charset="0"/>
              </a:rPr>
              <a:t>Operating Budget Overview</a:t>
            </a:r>
          </a:p>
          <a:p>
            <a:pPr algn="ctr"/>
            <a:endParaRPr lang="en-US" sz="3200" dirty="0">
              <a:latin typeface="Arial" panose="020B0604020202020204" pitchFamily="34" charset="0"/>
              <a:cs typeface="Arial" panose="020B0604020202020204" pitchFamily="34" charset="0"/>
            </a:endParaRPr>
          </a:p>
          <a:p>
            <a:pPr algn="ctr"/>
            <a:endParaRPr lang="en-US" sz="3200" dirty="0">
              <a:latin typeface="Arial" panose="020B0604020202020204" pitchFamily="34" charset="0"/>
              <a:cs typeface="Arial" panose="020B0604020202020204" pitchFamily="34" charset="0"/>
            </a:endParaRPr>
          </a:p>
          <a:p>
            <a:pPr algn="ctr"/>
            <a:endParaRPr lang="en-US" sz="3200" dirty="0">
              <a:latin typeface="Arial" panose="020B0604020202020204" pitchFamily="34" charset="0"/>
              <a:cs typeface="Arial" panose="020B0604020202020204" pitchFamily="34" charset="0"/>
            </a:endParaRPr>
          </a:p>
          <a:p>
            <a:pPr algn="ctr"/>
            <a:endParaRPr lang="en-US" sz="3200" dirty="0">
              <a:latin typeface="Arial" panose="020B0604020202020204" pitchFamily="34" charset="0"/>
              <a:cs typeface="Arial" panose="020B0604020202020204" pitchFamily="34" charset="0"/>
            </a:endParaRPr>
          </a:p>
          <a:p>
            <a:pPr algn="ctr"/>
            <a:endParaRPr lang="en-US" sz="3200" dirty="0">
              <a:latin typeface="Arial" panose="020B0604020202020204" pitchFamily="34" charset="0"/>
              <a:cs typeface="Arial" panose="020B0604020202020204" pitchFamily="34" charset="0"/>
            </a:endParaRPr>
          </a:p>
          <a:p>
            <a:pPr algn="ctr"/>
            <a:endParaRPr lang="en-US" sz="3200" dirty="0">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3327614"/>
            <a:ext cx="9144000" cy="2344942"/>
          </a:xfrm>
          <a:prstGeom prst="rect">
            <a:avLst/>
          </a:prstGeom>
        </p:spPr>
      </p:pic>
      <p:sp>
        <p:nvSpPr>
          <p:cNvPr id="3" name="TextBox 2"/>
          <p:cNvSpPr txBox="1"/>
          <p:nvPr/>
        </p:nvSpPr>
        <p:spPr>
          <a:xfrm>
            <a:off x="546737" y="5794695"/>
            <a:ext cx="4458050" cy="1323439"/>
          </a:xfrm>
          <a:prstGeom prst="rect">
            <a:avLst/>
          </a:prstGeom>
          <a:noFill/>
        </p:spPr>
        <p:txBody>
          <a:bodyPr wrap="square" rtlCol="0">
            <a:spAutoFit/>
          </a:bodyPr>
          <a:lstStyle/>
          <a:p>
            <a:r>
              <a:rPr lang="en-US" sz="1400" b="1" dirty="0">
                <a:latin typeface="Garamond" panose="02020404030301010803" pitchFamily="18" charset="0"/>
              </a:rPr>
              <a:t>Presentation to the House Finance Subcommittee</a:t>
            </a:r>
          </a:p>
          <a:p>
            <a:r>
              <a:rPr lang="en-US" sz="1400" b="1" dirty="0">
                <a:latin typeface="Garamond" panose="02020404030301010803" pitchFamily="18" charset="0"/>
              </a:rPr>
              <a:t>March 4, 2021</a:t>
            </a:r>
          </a:p>
          <a:p>
            <a:r>
              <a:rPr lang="en-US" sz="1400" b="1" dirty="0">
                <a:latin typeface="Garamond" panose="02020404030301010803" pitchFamily="18" charset="0"/>
              </a:rPr>
              <a:t>Deputy Commissioner Craig Christenson</a:t>
            </a:r>
          </a:p>
          <a:p>
            <a:r>
              <a:rPr lang="en-US" sz="1400" b="1" dirty="0">
                <a:latin typeface="Garamond" panose="02020404030301010803" pitchFamily="18" charset="0"/>
              </a:rPr>
              <a:t>Administrative Services Director Stephanie Richard</a:t>
            </a:r>
          </a:p>
          <a:p>
            <a:endParaRPr lang="en-US" sz="2400" b="1" dirty="0">
              <a:solidFill>
                <a:srgbClr val="FF0000"/>
              </a:solidFill>
            </a:endParaRPr>
          </a:p>
        </p:txBody>
      </p:sp>
    </p:spTree>
    <p:extLst>
      <p:ext uri="{BB962C8B-B14F-4D97-AF65-F5344CB8AC3E}">
        <p14:creationId xmlns:p14="http://schemas.microsoft.com/office/powerpoint/2010/main" val="1469260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42900" y="1610587"/>
            <a:ext cx="8534400" cy="3185487"/>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Delete Vacant PCNs</a:t>
            </a:r>
            <a:endParaRPr lang="en-US" sz="1400" dirty="0">
              <a:latin typeface="+mj-lt"/>
              <a:cs typeface="Arial" pitchFamily="34" charset="0"/>
            </a:endParaRPr>
          </a:p>
          <a:p>
            <a:pPr>
              <a:spcAft>
                <a:spcPts val="600"/>
              </a:spcAft>
            </a:pPr>
            <a:endParaRPr lang="en-US" sz="1400" dirty="0">
              <a:latin typeface="+mj-lt"/>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b="1"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lgn="just">
              <a:spcAft>
                <a:spcPts val="600"/>
              </a:spcAft>
            </a:pPr>
            <a:r>
              <a:rPr lang="en-US" sz="1600" dirty="0">
                <a:latin typeface="Garamond" panose="02020404030301010803" pitchFamily="18" charset="0"/>
                <a:cs typeface="Arial" pitchFamily="34" charset="0"/>
              </a:rPr>
              <a:t>											</a:t>
            </a: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10</a:t>
            </a:r>
          </a:p>
        </p:txBody>
      </p:sp>
      <p:graphicFrame>
        <p:nvGraphicFramePr>
          <p:cNvPr id="3" name="Table 2">
            <a:extLst>
              <a:ext uri="{FF2B5EF4-FFF2-40B4-BE49-F238E27FC236}">
                <a16:creationId xmlns:a16="http://schemas.microsoft.com/office/drawing/2014/main" id="{D32E54A1-7FC1-4217-9405-E26DF2814DDF}"/>
              </a:ext>
            </a:extLst>
          </p:cNvPr>
          <p:cNvGraphicFramePr>
            <a:graphicFrameLocks noGrp="1"/>
          </p:cNvGraphicFramePr>
          <p:nvPr>
            <p:extLst>
              <p:ext uri="{D42A27DB-BD31-4B8C-83A1-F6EECF244321}">
                <p14:modId xmlns:p14="http://schemas.microsoft.com/office/powerpoint/2010/main" val="2896298254"/>
              </p:ext>
            </p:extLst>
          </p:nvPr>
        </p:nvGraphicFramePr>
        <p:xfrm>
          <a:off x="985410" y="3515914"/>
          <a:ext cx="7167984" cy="731520"/>
        </p:xfrm>
        <a:graphic>
          <a:graphicData uri="http://schemas.openxmlformats.org/drawingml/2006/table">
            <a:tbl>
              <a:tblPr firstRow="1" bandRow="1">
                <a:tableStyleId>{5C22544A-7EE6-4342-B048-85BDC9FD1C3A}</a:tableStyleId>
              </a:tblPr>
              <a:tblGrid>
                <a:gridCol w="1791996">
                  <a:extLst>
                    <a:ext uri="{9D8B030D-6E8A-4147-A177-3AD203B41FA5}">
                      <a16:colId xmlns:a16="http://schemas.microsoft.com/office/drawing/2014/main" val="2840657345"/>
                    </a:ext>
                  </a:extLst>
                </a:gridCol>
                <a:gridCol w="1791996">
                  <a:extLst>
                    <a:ext uri="{9D8B030D-6E8A-4147-A177-3AD203B41FA5}">
                      <a16:colId xmlns:a16="http://schemas.microsoft.com/office/drawing/2014/main" val="2464551328"/>
                    </a:ext>
                  </a:extLst>
                </a:gridCol>
                <a:gridCol w="1791996">
                  <a:extLst>
                    <a:ext uri="{9D8B030D-6E8A-4147-A177-3AD203B41FA5}">
                      <a16:colId xmlns:a16="http://schemas.microsoft.com/office/drawing/2014/main" val="230496935"/>
                    </a:ext>
                  </a:extLst>
                </a:gridCol>
                <a:gridCol w="1791996">
                  <a:extLst>
                    <a:ext uri="{9D8B030D-6E8A-4147-A177-3AD203B41FA5}">
                      <a16:colId xmlns:a16="http://schemas.microsoft.com/office/drawing/2014/main" val="1749429190"/>
                    </a:ext>
                  </a:extLst>
                </a:gridCol>
              </a:tblGrid>
              <a:tr h="197031">
                <a:tc rowSpan="2">
                  <a:txBody>
                    <a:bodyPr/>
                    <a:lstStyle/>
                    <a:p>
                      <a:pPr algn="ctr"/>
                      <a:r>
                        <a:rPr lang="en-US" sz="1400" b="1" dirty="0">
                          <a:latin typeface="Garamond" panose="02020404030301010803" pitchFamily="18" charset="0"/>
                          <a:cs typeface="Arial" pitchFamily="34" charset="0"/>
                        </a:rPr>
                        <a:t>State of Alaska Telecommunications System</a:t>
                      </a:r>
                      <a:endParaRPr lang="en-US" sz="1400" b="1" dirty="0">
                        <a:latin typeface="Garamond" panose="02020404030301010803" pitchFamily="18" charset="0"/>
                      </a:endParaRPr>
                    </a:p>
                  </a:txBody>
                  <a:tcPr/>
                </a:tc>
                <a:tc>
                  <a:txBody>
                    <a:bodyPr/>
                    <a:lstStyle/>
                    <a:p>
                      <a:r>
                        <a:rPr lang="en-US" sz="1400" b="1" dirty="0">
                          <a:latin typeface="Garamond" panose="02020404030301010803" pitchFamily="18" charset="0"/>
                        </a:rPr>
                        <a:t>TOTAL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Garamond" panose="02020404030301010803" pitchFamily="18" charset="0"/>
                        </a:rPr>
                        <a:t>-$139.3</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Garamond" panose="02020404030301010803" pitchFamily="18" charset="0"/>
                          <a:cs typeface="Arial" pitchFamily="34" charset="0"/>
                        </a:rPr>
                        <a:t>Communications Engineer I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Garamond" panose="02020404030301010803" pitchFamily="18" charset="0"/>
                          <a:cs typeface="Arial" pitchFamily="34" charset="0"/>
                        </a:rPr>
                        <a:t>(02-3007)</a:t>
                      </a:r>
                      <a:endParaRPr lang="en-US" sz="1400" b="0" dirty="0">
                        <a:latin typeface="Garamond" panose="02020404030301010803" pitchFamily="18" charset="0"/>
                      </a:endParaRPr>
                    </a:p>
                  </a:txBody>
                  <a:tcPr/>
                </a:tc>
                <a:extLst>
                  <a:ext uri="{0D108BD9-81ED-4DB2-BD59-A6C34878D82A}">
                    <a16:rowId xmlns:a16="http://schemas.microsoft.com/office/drawing/2014/main" val="211616942"/>
                  </a:ext>
                </a:extLst>
              </a:tr>
              <a:tr h="275843">
                <a:tc vMerge="1">
                  <a:txBody>
                    <a:bodyPr/>
                    <a:lstStyle/>
                    <a:p>
                      <a:endParaRPr lang="en-US" sz="1400" b="0" dirty="0">
                        <a:latin typeface="Garamond" panose="02020404030301010803" pitchFamily="18" charset="0"/>
                      </a:endParaRPr>
                    </a:p>
                  </a:txBody>
                  <a:tcPr/>
                </a:tc>
                <a:tc>
                  <a:txBody>
                    <a:bodyPr/>
                    <a:lstStyle/>
                    <a:p>
                      <a:r>
                        <a:rPr lang="en-US" sz="1400" b="0" dirty="0">
                          <a:latin typeface="Garamond" panose="02020404030301010803" pitchFamily="18" charset="0"/>
                        </a:rPr>
                        <a:t>General Fund</a:t>
                      </a:r>
                    </a:p>
                  </a:txBody>
                  <a:tcPr/>
                </a:tc>
                <a:tc>
                  <a:txBody>
                    <a:bodyPr/>
                    <a:lstStyle/>
                    <a:p>
                      <a:r>
                        <a:rPr lang="en-US" sz="1400" b="0" dirty="0">
                          <a:latin typeface="Garamond" panose="02020404030301010803" pitchFamily="18" charset="0"/>
                        </a:rPr>
                        <a:t>-$139.3</a:t>
                      </a:r>
                    </a:p>
                  </a:txBody>
                  <a:tcPr/>
                </a:tc>
                <a:tc vMerge="1">
                  <a:txBody>
                    <a:bodyPr/>
                    <a:lstStyle/>
                    <a:p>
                      <a:endParaRPr lang="en-US" sz="1400" b="0" dirty="0">
                        <a:latin typeface="Garamond" panose="02020404030301010803" pitchFamily="18" charset="0"/>
                      </a:endParaRPr>
                    </a:p>
                  </a:txBody>
                  <a:tcPr/>
                </a:tc>
                <a:extLst>
                  <a:ext uri="{0D108BD9-81ED-4DB2-BD59-A6C34878D82A}">
                    <a16:rowId xmlns:a16="http://schemas.microsoft.com/office/drawing/2014/main" val="1816314025"/>
                  </a:ext>
                </a:extLst>
              </a:tr>
            </a:tbl>
          </a:graphicData>
        </a:graphic>
      </p:graphicFrame>
      <p:graphicFrame>
        <p:nvGraphicFramePr>
          <p:cNvPr id="4" name="Table 3">
            <a:extLst>
              <a:ext uri="{FF2B5EF4-FFF2-40B4-BE49-F238E27FC236}">
                <a16:creationId xmlns:a16="http://schemas.microsoft.com/office/drawing/2014/main" id="{BE920CE6-66A5-43BA-945E-D78F48B15CFA}"/>
              </a:ext>
            </a:extLst>
          </p:cNvPr>
          <p:cNvGraphicFramePr>
            <a:graphicFrameLocks noGrp="1"/>
          </p:cNvGraphicFramePr>
          <p:nvPr>
            <p:extLst>
              <p:ext uri="{D42A27DB-BD31-4B8C-83A1-F6EECF244321}">
                <p14:modId xmlns:p14="http://schemas.microsoft.com/office/powerpoint/2010/main" val="2874871365"/>
              </p:ext>
            </p:extLst>
          </p:nvPr>
        </p:nvGraphicFramePr>
        <p:xfrm>
          <a:off x="985414" y="2033247"/>
          <a:ext cx="7167980" cy="1387011"/>
        </p:xfrm>
        <a:graphic>
          <a:graphicData uri="http://schemas.openxmlformats.org/drawingml/2006/table">
            <a:tbl>
              <a:tblPr firstRow="1" bandRow="1">
                <a:tableStyleId>{5C22544A-7EE6-4342-B048-85BDC9FD1C3A}</a:tableStyleId>
              </a:tblPr>
              <a:tblGrid>
                <a:gridCol w="1791995">
                  <a:extLst>
                    <a:ext uri="{9D8B030D-6E8A-4147-A177-3AD203B41FA5}">
                      <a16:colId xmlns:a16="http://schemas.microsoft.com/office/drawing/2014/main" val="2934489773"/>
                    </a:ext>
                  </a:extLst>
                </a:gridCol>
                <a:gridCol w="1791995">
                  <a:extLst>
                    <a:ext uri="{9D8B030D-6E8A-4147-A177-3AD203B41FA5}">
                      <a16:colId xmlns:a16="http://schemas.microsoft.com/office/drawing/2014/main" val="132174017"/>
                    </a:ext>
                  </a:extLst>
                </a:gridCol>
                <a:gridCol w="1791995">
                  <a:extLst>
                    <a:ext uri="{9D8B030D-6E8A-4147-A177-3AD203B41FA5}">
                      <a16:colId xmlns:a16="http://schemas.microsoft.com/office/drawing/2014/main" val="910318901"/>
                    </a:ext>
                  </a:extLst>
                </a:gridCol>
                <a:gridCol w="1791995">
                  <a:extLst>
                    <a:ext uri="{9D8B030D-6E8A-4147-A177-3AD203B41FA5}">
                      <a16:colId xmlns:a16="http://schemas.microsoft.com/office/drawing/2014/main" val="3172272081"/>
                    </a:ext>
                  </a:extLst>
                </a:gridCol>
              </a:tblGrid>
              <a:tr h="278006">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Garamond" panose="02020404030301010803" pitchFamily="18" charset="0"/>
                          <a:cs typeface="Arial" pitchFamily="34" charset="0"/>
                        </a:rPr>
                        <a:t>Office of the Commissioner</a:t>
                      </a:r>
                    </a:p>
                  </a:txBody>
                  <a:tcPr anchor="ctr"/>
                </a:tc>
                <a:tc>
                  <a:txBody>
                    <a:bodyPr/>
                    <a:lstStyle/>
                    <a:p>
                      <a:r>
                        <a:rPr lang="en-US" sz="1400" dirty="0">
                          <a:latin typeface="Garamond" panose="02020404030301010803" pitchFamily="18" charset="0"/>
                        </a:rPr>
                        <a:t>TOTAL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a:t>
                      </a:r>
                      <a:r>
                        <a:rPr lang="en-US" sz="1400" b="1" dirty="0">
                          <a:latin typeface="Garamond" panose="02020404030301010803" pitchFamily="18" charset="0"/>
                        </a:rPr>
                        <a:t>$93.6</a:t>
                      </a:r>
                    </a:p>
                  </a:txBody>
                  <a:tcPr anchor="ctr"/>
                </a:tc>
                <a:tc rowSpan="4">
                  <a:txBody>
                    <a:bodyPr/>
                    <a:lstStyle/>
                    <a:p>
                      <a:r>
                        <a:rPr lang="en-US" sz="1400" dirty="0">
                          <a:latin typeface="Garamond" panose="02020404030301010803" pitchFamily="18" charset="0"/>
                        </a:rPr>
                        <a:t>Budget Analyst I (09-0228)</a:t>
                      </a:r>
                    </a:p>
                  </a:txBody>
                  <a:tcPr anchor="ctr"/>
                </a:tc>
                <a:extLst>
                  <a:ext uri="{0D108BD9-81ED-4DB2-BD59-A6C34878D82A}">
                    <a16:rowId xmlns:a16="http://schemas.microsoft.com/office/drawing/2014/main" val="3108850367"/>
                  </a:ext>
                </a:extLst>
              </a:tr>
              <a:tr h="278006">
                <a:tc vMerge="1">
                  <a:txBody>
                    <a:bodyPr/>
                    <a:lstStyle/>
                    <a:p>
                      <a:endParaRPr lang="en-US" sz="1400" dirty="0">
                        <a:latin typeface="Garamond" panose="02020404030301010803" pitchFamily="18" charset="0"/>
                      </a:endParaRPr>
                    </a:p>
                  </a:txBody>
                  <a:tcPr/>
                </a:tc>
                <a:tc>
                  <a:txBody>
                    <a:bodyPr/>
                    <a:lstStyle/>
                    <a:p>
                      <a:r>
                        <a:rPr lang="en-US" sz="1400" dirty="0">
                          <a:latin typeface="Garamond" panose="02020404030301010803" pitchFamily="18" charset="0"/>
                        </a:rPr>
                        <a:t>General Fund Match</a:t>
                      </a:r>
                    </a:p>
                  </a:txBody>
                  <a:tcPr anchor="ctr"/>
                </a:tc>
                <a:tc>
                  <a:txBody>
                    <a:bodyPr/>
                    <a:lstStyle/>
                    <a:p>
                      <a:r>
                        <a:rPr lang="en-US" sz="1400" b="0" dirty="0">
                          <a:latin typeface="Garamond" panose="02020404030301010803" pitchFamily="18" charset="0"/>
                        </a:rPr>
                        <a:t>-$39.8</a:t>
                      </a:r>
                    </a:p>
                  </a:txBody>
                  <a:tcPr anchor="ctr"/>
                </a:tc>
                <a:tc vMerge="1">
                  <a:txBody>
                    <a:bodyPr/>
                    <a:lstStyle/>
                    <a:p>
                      <a:endParaRPr lang="en-US" sz="1400" b="0" dirty="0">
                        <a:latin typeface="Garamond" panose="02020404030301010803" pitchFamily="18" charset="0"/>
                      </a:endParaRPr>
                    </a:p>
                  </a:txBody>
                  <a:tcPr anchor="ctr"/>
                </a:tc>
                <a:extLst>
                  <a:ext uri="{0D108BD9-81ED-4DB2-BD59-A6C34878D82A}">
                    <a16:rowId xmlns:a16="http://schemas.microsoft.com/office/drawing/2014/main" val="637772101"/>
                  </a:ext>
                </a:extLst>
              </a:tr>
              <a:tr h="278006">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dirty="0">
                        <a:latin typeface="Garamond" panose="02020404030301010803" pitchFamily="18" charset="0"/>
                        <a:cs typeface="Arial"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latin typeface="Garamond" panose="02020404030301010803" pitchFamily="18" charset="0"/>
                        </a:rPr>
                        <a:t>Federal Receipts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latin typeface="Garamond" panose="02020404030301010803" pitchFamily="18" charset="0"/>
                        </a:rPr>
                        <a:t>-$7.2</a:t>
                      </a:r>
                    </a:p>
                  </a:txBody>
                  <a:tcPr anchor="ct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Garamond" panose="02020404030301010803" pitchFamily="18" charset="0"/>
                      </a:endParaRPr>
                    </a:p>
                  </a:txBody>
                  <a:tcPr anchor="ctr"/>
                </a:tc>
                <a:extLst>
                  <a:ext uri="{0D108BD9-81ED-4DB2-BD59-A6C34878D82A}">
                    <a16:rowId xmlns:a16="http://schemas.microsoft.com/office/drawing/2014/main" val="164468653"/>
                  </a:ext>
                </a:extLst>
              </a:tr>
              <a:tr h="472611">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dirty="0">
                        <a:latin typeface="Garamond" panose="02020404030301010803" pitchFamily="18" charset="0"/>
                        <a:cs typeface="Arial" pitchFamily="34" charset="0"/>
                      </a:endParaRPr>
                    </a:p>
                  </a:txBody>
                  <a:tcPr/>
                </a:tc>
                <a:tc>
                  <a:txBody>
                    <a:bodyPr/>
                    <a:lstStyle/>
                    <a:p>
                      <a:r>
                        <a:rPr lang="en-US" sz="1400" b="0" dirty="0">
                          <a:latin typeface="Garamond" panose="02020404030301010803" pitchFamily="18" charset="0"/>
                        </a:rPr>
                        <a:t>Inter Agency Receipts</a:t>
                      </a:r>
                    </a:p>
                  </a:txBody>
                  <a:tcPr anchor="ctr"/>
                </a:tc>
                <a:tc>
                  <a:txBody>
                    <a:bodyPr/>
                    <a:lstStyle/>
                    <a:p>
                      <a:r>
                        <a:rPr lang="en-US" sz="1400" b="0" dirty="0">
                          <a:latin typeface="Garamond" panose="02020404030301010803" pitchFamily="18" charset="0"/>
                        </a:rPr>
                        <a:t>-$46.6</a:t>
                      </a:r>
                    </a:p>
                  </a:txBody>
                  <a:tcPr anchor="ctr"/>
                </a:tc>
                <a:tc vMerge="1">
                  <a:txBody>
                    <a:bodyPr/>
                    <a:lstStyle/>
                    <a:p>
                      <a:endParaRPr lang="en-US" sz="1400" b="0" dirty="0">
                        <a:latin typeface="Garamond" panose="02020404030301010803" pitchFamily="18" charset="0"/>
                      </a:endParaRPr>
                    </a:p>
                  </a:txBody>
                  <a:tcPr anchor="ctr"/>
                </a:tc>
                <a:extLst>
                  <a:ext uri="{0D108BD9-81ED-4DB2-BD59-A6C34878D82A}">
                    <a16:rowId xmlns:a16="http://schemas.microsoft.com/office/drawing/2014/main" val="1325843482"/>
                  </a:ext>
                </a:extLst>
              </a:tr>
            </a:tbl>
          </a:graphicData>
        </a:graphic>
      </p:graphicFrame>
      <p:graphicFrame>
        <p:nvGraphicFramePr>
          <p:cNvPr id="5" name="Table 4">
            <a:extLst>
              <a:ext uri="{FF2B5EF4-FFF2-40B4-BE49-F238E27FC236}">
                <a16:creationId xmlns:a16="http://schemas.microsoft.com/office/drawing/2014/main" id="{981852E3-DAC0-435F-AC91-30A6B442CA37}"/>
              </a:ext>
            </a:extLst>
          </p:cNvPr>
          <p:cNvGraphicFramePr>
            <a:graphicFrameLocks noGrp="1"/>
          </p:cNvGraphicFramePr>
          <p:nvPr>
            <p:extLst>
              <p:ext uri="{D42A27DB-BD31-4B8C-83A1-F6EECF244321}">
                <p14:modId xmlns:p14="http://schemas.microsoft.com/office/powerpoint/2010/main" val="2768353358"/>
              </p:ext>
            </p:extLst>
          </p:nvPr>
        </p:nvGraphicFramePr>
        <p:xfrm>
          <a:off x="985410" y="4343090"/>
          <a:ext cx="7167980" cy="914400"/>
        </p:xfrm>
        <a:graphic>
          <a:graphicData uri="http://schemas.openxmlformats.org/drawingml/2006/table">
            <a:tbl>
              <a:tblPr firstRow="1" bandRow="1">
                <a:tableStyleId>{5C22544A-7EE6-4342-B048-85BDC9FD1C3A}</a:tableStyleId>
              </a:tblPr>
              <a:tblGrid>
                <a:gridCol w="1791995">
                  <a:extLst>
                    <a:ext uri="{9D8B030D-6E8A-4147-A177-3AD203B41FA5}">
                      <a16:colId xmlns:a16="http://schemas.microsoft.com/office/drawing/2014/main" val="111781209"/>
                    </a:ext>
                  </a:extLst>
                </a:gridCol>
                <a:gridCol w="1791995">
                  <a:extLst>
                    <a:ext uri="{9D8B030D-6E8A-4147-A177-3AD203B41FA5}">
                      <a16:colId xmlns:a16="http://schemas.microsoft.com/office/drawing/2014/main" val="967047546"/>
                    </a:ext>
                  </a:extLst>
                </a:gridCol>
                <a:gridCol w="1791995">
                  <a:extLst>
                    <a:ext uri="{9D8B030D-6E8A-4147-A177-3AD203B41FA5}">
                      <a16:colId xmlns:a16="http://schemas.microsoft.com/office/drawing/2014/main" val="2086156018"/>
                    </a:ext>
                  </a:extLst>
                </a:gridCol>
                <a:gridCol w="1791995">
                  <a:extLst>
                    <a:ext uri="{9D8B030D-6E8A-4147-A177-3AD203B41FA5}">
                      <a16:colId xmlns:a16="http://schemas.microsoft.com/office/drawing/2014/main" val="1995914949"/>
                    </a:ext>
                  </a:extLst>
                </a:gridCol>
              </a:tblGrid>
              <a:tr h="221792">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Garamond" panose="02020404030301010803" pitchFamily="18" charset="0"/>
                          <a:cs typeface="Arial" pitchFamily="34" charset="0"/>
                        </a:rPr>
                        <a:t>Homeland Security and Emergency Management</a:t>
                      </a:r>
                      <a:endParaRPr lang="en-US" sz="1400" dirty="0">
                        <a:latin typeface="Garamond" panose="02020404030301010803"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TOTAL</a:t>
                      </a:r>
                    </a:p>
                  </a:txBody>
                  <a:tcPr/>
                </a:tc>
                <a:tc>
                  <a:txBody>
                    <a:bodyPr/>
                    <a:lstStyle/>
                    <a:p>
                      <a:r>
                        <a:rPr lang="en-US" sz="1400" b="1" dirty="0">
                          <a:latin typeface="Garamond" panose="02020404030301010803" pitchFamily="18" charset="0"/>
                        </a:rPr>
                        <a:t>-$153.4</a:t>
                      </a:r>
                    </a:p>
                  </a:txBody>
                  <a:tcPr/>
                </a:tc>
                <a:tc rowSpan="3">
                  <a:txBody>
                    <a:bodyPr/>
                    <a:lstStyle/>
                    <a:p>
                      <a:r>
                        <a:rPr lang="en-US" sz="1400" b="1" dirty="0">
                          <a:latin typeface="Garamond" panose="02020404030301010803" pitchFamily="18" charset="0"/>
                          <a:cs typeface="Arial" pitchFamily="34" charset="0"/>
                        </a:rPr>
                        <a:t>Deputy Director </a:t>
                      </a:r>
                    </a:p>
                    <a:p>
                      <a:r>
                        <a:rPr lang="en-US" sz="1400" b="1" dirty="0">
                          <a:latin typeface="Garamond" panose="02020404030301010803" pitchFamily="18" charset="0"/>
                          <a:cs typeface="Arial" pitchFamily="34" charset="0"/>
                        </a:rPr>
                        <a:t>(09-0372)</a:t>
                      </a:r>
                      <a:endParaRPr lang="en-US" sz="1400" dirty="0">
                        <a:latin typeface="Garamond" panose="02020404030301010803" pitchFamily="18" charset="0"/>
                      </a:endParaRPr>
                    </a:p>
                  </a:txBody>
                  <a:tcPr anchor="ctr"/>
                </a:tc>
                <a:extLst>
                  <a:ext uri="{0D108BD9-81ED-4DB2-BD59-A6C34878D82A}">
                    <a16:rowId xmlns:a16="http://schemas.microsoft.com/office/drawing/2014/main" val="2801232029"/>
                  </a:ext>
                </a:extLst>
              </a:tr>
              <a:tr h="22179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Garamond" panose="02020404030301010803"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General Fund Match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a:t>
                      </a:r>
                      <a:r>
                        <a:rPr lang="en-US" sz="1400" b="0" dirty="0">
                          <a:latin typeface="Garamond" panose="02020404030301010803" pitchFamily="18" charset="0"/>
                        </a:rPr>
                        <a:t>$76.7</a:t>
                      </a:r>
                    </a:p>
                  </a:txBody>
                  <a:tcPr/>
                </a:tc>
                <a:tc vMerge="1">
                  <a:txBody>
                    <a:bodyPr/>
                    <a:lstStyle/>
                    <a:p>
                      <a:endParaRPr lang="en-US" sz="1400" dirty="0">
                        <a:latin typeface="Garamond" panose="02020404030301010803" pitchFamily="18" charset="0"/>
                      </a:endParaRPr>
                    </a:p>
                  </a:txBody>
                  <a:tcPr/>
                </a:tc>
                <a:extLst>
                  <a:ext uri="{0D108BD9-81ED-4DB2-BD59-A6C34878D82A}">
                    <a16:rowId xmlns:a16="http://schemas.microsoft.com/office/drawing/2014/main" val="4080803438"/>
                  </a:ext>
                </a:extLst>
              </a:tr>
              <a:tr h="22179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Garamond" panose="02020404030301010803"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latin typeface="Garamond" panose="02020404030301010803" pitchFamily="18" charset="0"/>
                        </a:rPr>
                        <a:t>Federal Receipts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latin typeface="Garamond" panose="02020404030301010803" pitchFamily="18" charset="0"/>
                        </a:rPr>
                        <a:t>-$76.7</a:t>
                      </a:r>
                    </a:p>
                  </a:txBody>
                  <a:tcPr/>
                </a:tc>
                <a:tc vMerge="1">
                  <a:txBody>
                    <a:bodyPr/>
                    <a:lstStyle/>
                    <a:p>
                      <a:endParaRPr lang="en-US" sz="1400" dirty="0">
                        <a:latin typeface="Garamond" panose="02020404030301010803" pitchFamily="18" charset="0"/>
                      </a:endParaRPr>
                    </a:p>
                  </a:txBody>
                  <a:tcPr/>
                </a:tc>
                <a:extLst>
                  <a:ext uri="{0D108BD9-81ED-4DB2-BD59-A6C34878D82A}">
                    <a16:rowId xmlns:a16="http://schemas.microsoft.com/office/drawing/2014/main" val="2555241792"/>
                  </a:ext>
                </a:extLst>
              </a:tr>
            </a:tbl>
          </a:graphicData>
        </a:graphic>
      </p:graphicFrame>
      <p:graphicFrame>
        <p:nvGraphicFramePr>
          <p:cNvPr id="13" name="Table 12">
            <a:extLst>
              <a:ext uri="{FF2B5EF4-FFF2-40B4-BE49-F238E27FC236}">
                <a16:creationId xmlns:a16="http://schemas.microsoft.com/office/drawing/2014/main" id="{F8378944-9CD3-41F1-840B-739D810115FF}"/>
              </a:ext>
            </a:extLst>
          </p:cNvPr>
          <p:cNvGraphicFramePr>
            <a:graphicFrameLocks noGrp="1"/>
          </p:cNvGraphicFramePr>
          <p:nvPr>
            <p:extLst>
              <p:ext uri="{D42A27DB-BD31-4B8C-83A1-F6EECF244321}">
                <p14:modId xmlns:p14="http://schemas.microsoft.com/office/powerpoint/2010/main" val="2676235398"/>
              </p:ext>
            </p:extLst>
          </p:nvPr>
        </p:nvGraphicFramePr>
        <p:xfrm>
          <a:off x="985410" y="5353146"/>
          <a:ext cx="7167980" cy="914400"/>
        </p:xfrm>
        <a:graphic>
          <a:graphicData uri="http://schemas.openxmlformats.org/drawingml/2006/table">
            <a:tbl>
              <a:tblPr firstRow="1" bandRow="1">
                <a:tableStyleId>{5C22544A-7EE6-4342-B048-85BDC9FD1C3A}</a:tableStyleId>
              </a:tblPr>
              <a:tblGrid>
                <a:gridCol w="1791995">
                  <a:extLst>
                    <a:ext uri="{9D8B030D-6E8A-4147-A177-3AD203B41FA5}">
                      <a16:colId xmlns:a16="http://schemas.microsoft.com/office/drawing/2014/main" val="111781209"/>
                    </a:ext>
                  </a:extLst>
                </a:gridCol>
                <a:gridCol w="1791995">
                  <a:extLst>
                    <a:ext uri="{9D8B030D-6E8A-4147-A177-3AD203B41FA5}">
                      <a16:colId xmlns:a16="http://schemas.microsoft.com/office/drawing/2014/main" val="967047546"/>
                    </a:ext>
                  </a:extLst>
                </a:gridCol>
                <a:gridCol w="1791995">
                  <a:extLst>
                    <a:ext uri="{9D8B030D-6E8A-4147-A177-3AD203B41FA5}">
                      <a16:colId xmlns:a16="http://schemas.microsoft.com/office/drawing/2014/main" val="2086156018"/>
                    </a:ext>
                  </a:extLst>
                </a:gridCol>
                <a:gridCol w="1791995">
                  <a:extLst>
                    <a:ext uri="{9D8B030D-6E8A-4147-A177-3AD203B41FA5}">
                      <a16:colId xmlns:a16="http://schemas.microsoft.com/office/drawing/2014/main" val="1995914949"/>
                    </a:ext>
                  </a:extLst>
                </a:gridCol>
              </a:tblGrid>
              <a:tr h="231095">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Garamond" panose="02020404030301010803" pitchFamily="18" charset="0"/>
                          <a:cs typeface="Arial" pitchFamily="34" charset="0"/>
                        </a:rPr>
                        <a:t>Air Guard Facilities Maintenance</a:t>
                      </a:r>
                      <a:endParaRPr lang="en-US" sz="1400" dirty="0">
                        <a:latin typeface="Garamond" panose="02020404030301010803"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TOTAL</a:t>
                      </a:r>
                    </a:p>
                  </a:txBody>
                  <a:tcPr/>
                </a:tc>
                <a:tc>
                  <a:txBody>
                    <a:bodyPr/>
                    <a:lstStyle/>
                    <a:p>
                      <a:r>
                        <a:rPr lang="en-US" sz="1400" b="1" dirty="0">
                          <a:latin typeface="Garamond" panose="02020404030301010803" pitchFamily="18" charset="0"/>
                        </a:rPr>
                        <a:t>-$105.4</a:t>
                      </a:r>
                    </a:p>
                  </a:txBody>
                  <a:tcPr/>
                </a:tc>
                <a:tc rowSpan="3">
                  <a:txBody>
                    <a:bodyPr/>
                    <a:lstStyle/>
                    <a:p>
                      <a:pPr>
                        <a:spcAft>
                          <a:spcPts val="600"/>
                        </a:spcAft>
                      </a:pPr>
                      <a:r>
                        <a:rPr lang="en-US" sz="1400" b="1" dirty="0">
                          <a:latin typeface="Garamond" panose="02020404030301010803" pitchFamily="18" charset="0"/>
                          <a:cs typeface="Arial" pitchFamily="34" charset="0"/>
                        </a:rPr>
                        <a:t>Maintenance Generalist – Journey (09-0434)</a:t>
                      </a:r>
                      <a:endParaRPr lang="en-US" sz="1100" dirty="0">
                        <a:latin typeface="Garamond" panose="02020404030301010803" pitchFamily="18" charset="0"/>
                        <a:cs typeface="Arial" pitchFamily="34" charset="0"/>
                      </a:endParaRPr>
                    </a:p>
                  </a:txBody>
                  <a:tcPr anchor="ctr"/>
                </a:tc>
                <a:extLst>
                  <a:ext uri="{0D108BD9-81ED-4DB2-BD59-A6C34878D82A}">
                    <a16:rowId xmlns:a16="http://schemas.microsoft.com/office/drawing/2014/main" val="2801232029"/>
                  </a:ext>
                </a:extLst>
              </a:tr>
              <a:tr h="23109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Garamond" panose="02020404030301010803"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General Fund Match</a:t>
                      </a:r>
                    </a:p>
                  </a:txBody>
                  <a:tcPr/>
                </a:tc>
                <a:tc>
                  <a:txBody>
                    <a:bodyPr/>
                    <a:lstStyle/>
                    <a:p>
                      <a:r>
                        <a:rPr lang="en-US" sz="1400" b="0" dirty="0">
                          <a:latin typeface="Garamond" panose="02020404030301010803" pitchFamily="18" charset="0"/>
                        </a:rPr>
                        <a:t>-$26.3</a:t>
                      </a:r>
                    </a:p>
                  </a:txBody>
                  <a:tcPr/>
                </a:tc>
                <a:tc vMerge="1">
                  <a:txBody>
                    <a:bodyPr/>
                    <a:lstStyle/>
                    <a:p>
                      <a:endParaRPr lang="en-US" sz="1400" dirty="0">
                        <a:latin typeface="Garamond" panose="02020404030301010803" pitchFamily="18" charset="0"/>
                      </a:endParaRPr>
                    </a:p>
                  </a:txBody>
                  <a:tcPr/>
                </a:tc>
                <a:extLst>
                  <a:ext uri="{0D108BD9-81ED-4DB2-BD59-A6C34878D82A}">
                    <a16:rowId xmlns:a16="http://schemas.microsoft.com/office/drawing/2014/main" val="4080803438"/>
                  </a:ext>
                </a:extLst>
              </a:tr>
              <a:tr h="23109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Garamond" panose="02020404030301010803"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latin typeface="Garamond" panose="02020404030301010803" pitchFamily="18" charset="0"/>
                        </a:rPr>
                        <a:t>Federal Receipts </a:t>
                      </a:r>
                    </a:p>
                  </a:txBody>
                  <a:tcPr/>
                </a:tc>
                <a:tc>
                  <a:txBody>
                    <a:bodyPr/>
                    <a:lstStyle/>
                    <a:p>
                      <a:r>
                        <a:rPr lang="en-US" sz="1400" b="0" dirty="0">
                          <a:latin typeface="Garamond" panose="02020404030301010803" pitchFamily="18" charset="0"/>
                        </a:rPr>
                        <a:t>-$79.1</a:t>
                      </a:r>
                    </a:p>
                  </a:txBody>
                  <a:tcPr/>
                </a:tc>
                <a:tc vMerge="1">
                  <a:txBody>
                    <a:bodyPr/>
                    <a:lstStyle/>
                    <a:p>
                      <a:endParaRPr lang="en-US" sz="1400" dirty="0">
                        <a:latin typeface="Garamond" panose="02020404030301010803" pitchFamily="18" charset="0"/>
                      </a:endParaRPr>
                    </a:p>
                  </a:txBody>
                  <a:tcPr/>
                </a:tc>
                <a:extLst>
                  <a:ext uri="{0D108BD9-81ED-4DB2-BD59-A6C34878D82A}">
                    <a16:rowId xmlns:a16="http://schemas.microsoft.com/office/drawing/2014/main" val="2555241792"/>
                  </a:ext>
                </a:extLst>
              </a:tr>
            </a:tbl>
          </a:graphicData>
        </a:graphic>
      </p:graphicFrame>
    </p:spTree>
    <p:extLst>
      <p:ext uri="{BB962C8B-B14F-4D97-AF65-F5344CB8AC3E}">
        <p14:creationId xmlns:p14="http://schemas.microsoft.com/office/powerpoint/2010/main" val="293423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42900" y="1494569"/>
            <a:ext cx="8534400" cy="6109365"/>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Homeland Security and Emergency Management: Increase Capital Improvement Project Receipt Authority and Transfer Federal Receipt Authority from Operating to Capital Budget </a:t>
            </a:r>
            <a:r>
              <a:rPr lang="en-US" dirty="0">
                <a:latin typeface="Garamond" panose="02020404030301010803" pitchFamily="18" charset="0"/>
                <a:cs typeface="Arial" pitchFamily="34" charset="0"/>
              </a:rPr>
              <a:t>	</a:t>
            </a:r>
            <a:r>
              <a:rPr lang="en-US" sz="1400" dirty="0">
                <a:latin typeface="Garamond" panose="02020404030301010803" pitchFamily="18" charset="0"/>
                <a:cs typeface="Arial" pitchFamily="34" charset="0"/>
              </a:rPr>
              <a:t>		</a:t>
            </a:r>
            <a:endParaRPr lang="en-US" sz="1400" b="1"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Personal services expenditures related to the capital Emergency Management Performance Grant (EMPG) will be coded to the capital appropriation but reported as part of operating at the end of the fiscal year, as personal services must be reported on an annual basis. </a:t>
            </a:r>
          </a:p>
          <a:p>
            <a:pP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Transfer the EMPG from operating to the Department's annual State Homeland Security Grant Program’s capital budget to allow for increased flexibility to spend and retain funds over multiple fiscal years. Corresponding increase in the FY2022 capital budget.</a:t>
            </a:r>
            <a:endParaRPr lang="en-US" sz="2400" dirty="0">
              <a:latin typeface="Franklin Gothic Book" panose="020B0503020102020204" pitchFamily="34"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2400" dirty="0">
              <a:latin typeface="Franklin Gothic Book" panose="020B0503020102020204" pitchFamily="34"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11</a:t>
            </a:r>
          </a:p>
        </p:txBody>
      </p:sp>
      <p:graphicFrame>
        <p:nvGraphicFramePr>
          <p:cNvPr id="3" name="Table 2">
            <a:extLst>
              <a:ext uri="{FF2B5EF4-FFF2-40B4-BE49-F238E27FC236}">
                <a16:creationId xmlns:a16="http://schemas.microsoft.com/office/drawing/2014/main" id="{9683A96D-2B9F-4038-B962-1466BBC3300F}"/>
              </a:ext>
            </a:extLst>
          </p:cNvPr>
          <p:cNvGraphicFramePr>
            <a:graphicFrameLocks noGrp="1"/>
          </p:cNvGraphicFramePr>
          <p:nvPr>
            <p:extLst>
              <p:ext uri="{D42A27DB-BD31-4B8C-83A1-F6EECF244321}">
                <p14:modId xmlns:p14="http://schemas.microsoft.com/office/powerpoint/2010/main" val="3214556720"/>
              </p:ext>
            </p:extLst>
          </p:nvPr>
        </p:nvGraphicFramePr>
        <p:xfrm>
          <a:off x="1440025" y="2543150"/>
          <a:ext cx="6096000" cy="675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482219790"/>
                    </a:ext>
                  </a:extLst>
                </a:gridCol>
                <a:gridCol w="3048000">
                  <a:extLst>
                    <a:ext uri="{9D8B030D-6E8A-4147-A177-3AD203B41FA5}">
                      <a16:colId xmlns:a16="http://schemas.microsoft.com/office/drawing/2014/main" val="1303054523"/>
                    </a:ext>
                  </a:extLst>
                </a:gridCol>
              </a:tblGrid>
              <a:tr h="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$2,000.0</a:t>
                      </a:r>
                    </a:p>
                  </a:txBody>
                  <a:tcPr/>
                </a:tc>
                <a:extLst>
                  <a:ext uri="{0D108BD9-81ED-4DB2-BD59-A6C34878D82A}">
                    <a16:rowId xmlns:a16="http://schemas.microsoft.com/office/drawing/2014/main" val="3347990481"/>
                  </a:ext>
                </a:extLst>
              </a:tr>
              <a:tr h="370840">
                <a:tc>
                  <a:txBody>
                    <a:bodyPr/>
                    <a:lstStyle/>
                    <a:p>
                      <a:r>
                        <a:rPr lang="en-US" sz="1400" b="0" dirty="0">
                          <a:latin typeface="Garamond" panose="02020404030301010803" pitchFamily="18" charset="0"/>
                        </a:rPr>
                        <a:t>Capital Improvement Project Receipts </a:t>
                      </a:r>
                    </a:p>
                  </a:txBody>
                  <a:tcPr/>
                </a:tc>
                <a:tc>
                  <a:txBody>
                    <a:bodyPr/>
                    <a:lstStyle/>
                    <a:p>
                      <a:r>
                        <a:rPr lang="en-US" sz="1400" b="0" dirty="0">
                          <a:latin typeface="Garamond" panose="02020404030301010803" pitchFamily="18" charset="0"/>
                        </a:rPr>
                        <a:t>$2,000.0</a:t>
                      </a:r>
                    </a:p>
                  </a:txBody>
                  <a:tcPr/>
                </a:tc>
                <a:extLst>
                  <a:ext uri="{0D108BD9-81ED-4DB2-BD59-A6C34878D82A}">
                    <a16:rowId xmlns:a16="http://schemas.microsoft.com/office/drawing/2014/main" val="431095266"/>
                  </a:ext>
                </a:extLst>
              </a:tr>
            </a:tbl>
          </a:graphicData>
        </a:graphic>
      </p:graphicFrame>
      <p:graphicFrame>
        <p:nvGraphicFramePr>
          <p:cNvPr id="6" name="Table 5">
            <a:extLst>
              <a:ext uri="{FF2B5EF4-FFF2-40B4-BE49-F238E27FC236}">
                <a16:creationId xmlns:a16="http://schemas.microsoft.com/office/drawing/2014/main" id="{6483C4B0-2B17-4B7D-AF55-6B0B6997BE89}"/>
              </a:ext>
            </a:extLst>
          </p:cNvPr>
          <p:cNvGraphicFramePr>
            <a:graphicFrameLocks noGrp="1"/>
          </p:cNvGraphicFramePr>
          <p:nvPr>
            <p:extLst>
              <p:ext uri="{D42A27DB-BD31-4B8C-83A1-F6EECF244321}">
                <p14:modId xmlns:p14="http://schemas.microsoft.com/office/powerpoint/2010/main" val="4190237506"/>
              </p:ext>
            </p:extLst>
          </p:nvPr>
        </p:nvGraphicFramePr>
        <p:xfrm>
          <a:off x="1440025" y="3507131"/>
          <a:ext cx="6096000" cy="7416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5997504"/>
                    </a:ext>
                  </a:extLst>
                </a:gridCol>
                <a:gridCol w="3048000">
                  <a:extLst>
                    <a:ext uri="{9D8B030D-6E8A-4147-A177-3AD203B41FA5}">
                      <a16:colId xmlns:a16="http://schemas.microsoft.com/office/drawing/2014/main" val="1517543637"/>
                    </a:ext>
                  </a:extLst>
                </a:gridCol>
              </a:tblGrid>
              <a:tr h="370840">
                <a:tc>
                  <a:txBody>
                    <a:bodyPr/>
                    <a:lstStyle/>
                    <a:p>
                      <a:r>
                        <a:rPr lang="en-US" sz="1400" dirty="0">
                          <a:latin typeface="Garamond" panose="02020404030301010803" pitchFamily="18" charset="0"/>
                        </a:rPr>
                        <a:t>TOTAL</a:t>
                      </a:r>
                    </a:p>
                  </a:txBody>
                  <a:tcPr/>
                </a:tc>
                <a:tc>
                  <a:txBody>
                    <a:bodyPr/>
                    <a:lstStyle/>
                    <a:p>
                      <a:r>
                        <a:rPr lang="en-US" sz="1400" dirty="0">
                          <a:latin typeface="Garamond" panose="02020404030301010803" pitchFamily="18" charset="0"/>
                        </a:rPr>
                        <a:t>$-3,000.0</a:t>
                      </a:r>
                    </a:p>
                  </a:txBody>
                  <a:tcPr/>
                </a:tc>
                <a:extLst>
                  <a:ext uri="{0D108BD9-81ED-4DB2-BD59-A6C34878D82A}">
                    <a16:rowId xmlns:a16="http://schemas.microsoft.com/office/drawing/2014/main" val="3810247127"/>
                  </a:ext>
                </a:extLst>
              </a:tr>
              <a:tr h="370840">
                <a:tc>
                  <a:txBody>
                    <a:bodyPr/>
                    <a:lstStyle/>
                    <a:p>
                      <a:r>
                        <a:rPr lang="en-US" sz="1400" dirty="0">
                          <a:latin typeface="Garamond" panose="02020404030301010803" pitchFamily="18" charset="0"/>
                        </a:rPr>
                        <a:t>Federal Receipts</a:t>
                      </a:r>
                    </a:p>
                  </a:txBody>
                  <a:tcPr/>
                </a:tc>
                <a:tc>
                  <a:txBody>
                    <a:bodyPr/>
                    <a:lstStyle/>
                    <a:p>
                      <a:r>
                        <a:rPr lang="en-US" sz="1400" dirty="0">
                          <a:latin typeface="Garamond" panose="02020404030301010803" pitchFamily="18" charset="0"/>
                        </a:rPr>
                        <a:t>$-3,000.0</a:t>
                      </a:r>
                    </a:p>
                  </a:txBody>
                  <a:tcPr/>
                </a:tc>
                <a:extLst>
                  <a:ext uri="{0D108BD9-81ED-4DB2-BD59-A6C34878D82A}">
                    <a16:rowId xmlns:a16="http://schemas.microsoft.com/office/drawing/2014/main" val="1974218878"/>
                  </a:ext>
                </a:extLst>
              </a:tr>
            </a:tbl>
          </a:graphicData>
        </a:graphic>
      </p:graphicFrame>
    </p:spTree>
    <p:extLst>
      <p:ext uri="{BB962C8B-B14F-4D97-AF65-F5344CB8AC3E}">
        <p14:creationId xmlns:p14="http://schemas.microsoft.com/office/powerpoint/2010/main" val="1525787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3000821"/>
          </a:xfrm>
          <a:prstGeom prst="rect">
            <a:avLst/>
          </a:prstGeom>
          <a:noFill/>
        </p:spPr>
        <p:txBody>
          <a:bodyPr wrap="square" rtlCol="0">
            <a:spAutoFit/>
          </a:bodyPr>
          <a:lstStyle/>
          <a:p>
            <a:pPr>
              <a:spcAft>
                <a:spcPts val="600"/>
              </a:spcAft>
            </a:pPr>
            <a:r>
              <a:rPr lang="en-US" b="1" dirty="0">
                <a:latin typeface="Garamond" panose="02020404030301010803" pitchFamily="18" charset="0"/>
                <a:cs typeface="Arial" pitchFamily="34" charset="0"/>
              </a:rPr>
              <a:t>Homeland Security and Emergency Management: Reduce State Match Requirement for Emergency Management Performance Grant</a:t>
            </a:r>
            <a:r>
              <a:rPr lang="en-US" sz="1400" dirty="0">
                <a:latin typeface="Garamond" panose="02020404030301010803" pitchFamily="18" charset="0"/>
                <a:cs typeface="Arial" pitchFamily="34" charset="0"/>
              </a:rPr>
              <a:t>					</a:t>
            </a:r>
            <a:endParaRPr lang="en-US" sz="1400" b="1"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Increase amount of grant dollars awarded to communities, which would decrease the state match requirement of the Emergency Management Performance Grant (EMPG) grant</a:t>
            </a: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12</a:t>
            </a:r>
          </a:p>
        </p:txBody>
      </p:sp>
      <p:graphicFrame>
        <p:nvGraphicFramePr>
          <p:cNvPr id="3" name="Table 2">
            <a:extLst>
              <a:ext uri="{FF2B5EF4-FFF2-40B4-BE49-F238E27FC236}">
                <a16:creationId xmlns:a16="http://schemas.microsoft.com/office/drawing/2014/main" id="{9683A96D-2B9F-4038-B962-1466BBC3300F}"/>
              </a:ext>
            </a:extLst>
          </p:cNvPr>
          <p:cNvGraphicFramePr>
            <a:graphicFrameLocks noGrp="1"/>
          </p:cNvGraphicFramePr>
          <p:nvPr>
            <p:extLst>
              <p:ext uri="{D42A27DB-BD31-4B8C-83A1-F6EECF244321}">
                <p14:modId xmlns:p14="http://schemas.microsoft.com/office/powerpoint/2010/main" val="4173903055"/>
              </p:ext>
            </p:extLst>
          </p:nvPr>
        </p:nvGraphicFramePr>
        <p:xfrm>
          <a:off x="1524000" y="3123474"/>
          <a:ext cx="6096000" cy="675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482219790"/>
                    </a:ext>
                  </a:extLst>
                </a:gridCol>
                <a:gridCol w="3048000">
                  <a:extLst>
                    <a:ext uri="{9D8B030D-6E8A-4147-A177-3AD203B41FA5}">
                      <a16:colId xmlns:a16="http://schemas.microsoft.com/office/drawing/2014/main" val="1303054523"/>
                    </a:ext>
                  </a:extLst>
                </a:gridCol>
              </a:tblGrid>
              <a:tr h="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-$52.4</a:t>
                      </a:r>
                    </a:p>
                  </a:txBody>
                  <a:tcPr/>
                </a:tc>
                <a:extLst>
                  <a:ext uri="{0D108BD9-81ED-4DB2-BD59-A6C34878D82A}">
                    <a16:rowId xmlns:a16="http://schemas.microsoft.com/office/drawing/2014/main" val="3347990481"/>
                  </a:ext>
                </a:extLst>
              </a:tr>
              <a:tr h="370840">
                <a:tc>
                  <a:txBody>
                    <a:bodyPr/>
                    <a:lstStyle/>
                    <a:p>
                      <a:r>
                        <a:rPr lang="en-US" sz="1400" b="0" dirty="0">
                          <a:latin typeface="Garamond" panose="02020404030301010803" pitchFamily="18" charset="0"/>
                        </a:rPr>
                        <a:t>General Fund Match</a:t>
                      </a:r>
                    </a:p>
                  </a:txBody>
                  <a:tcPr/>
                </a:tc>
                <a:tc>
                  <a:txBody>
                    <a:bodyPr/>
                    <a:lstStyle/>
                    <a:p>
                      <a:r>
                        <a:rPr lang="en-US" sz="1400" b="0" dirty="0">
                          <a:latin typeface="Garamond" panose="02020404030301010803" pitchFamily="18" charset="0"/>
                        </a:rPr>
                        <a:t>-$52.4</a:t>
                      </a:r>
                    </a:p>
                  </a:txBody>
                  <a:tcPr/>
                </a:tc>
                <a:extLst>
                  <a:ext uri="{0D108BD9-81ED-4DB2-BD59-A6C34878D82A}">
                    <a16:rowId xmlns:a16="http://schemas.microsoft.com/office/drawing/2014/main" val="3242201129"/>
                  </a:ext>
                </a:extLst>
              </a:tr>
            </a:tbl>
          </a:graphicData>
        </a:graphic>
      </p:graphicFrame>
    </p:spTree>
    <p:extLst>
      <p:ext uri="{BB962C8B-B14F-4D97-AF65-F5344CB8AC3E}">
        <p14:creationId xmlns:p14="http://schemas.microsoft.com/office/powerpoint/2010/main" val="3355674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4416594"/>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Army Guard Facilities Maintenance: Increase Federal Receipt Authority to Align with Anticipated Revenue and Expenditures</a:t>
            </a:r>
            <a:r>
              <a:rPr lang="en-US" sz="1400" dirty="0">
                <a:latin typeface="Garamond" panose="02020404030301010803" pitchFamily="18" charset="0"/>
                <a:cs typeface="Arial" pitchFamily="34" charset="0"/>
              </a:rPr>
              <a:t>					</a:t>
            </a:r>
            <a:endParaRPr lang="en-US" sz="1400" b="1"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Increase authority to align with anticipated revenue and expenditures based on prior year actuals. Federal spending increased due to a number of circumstances, principally:</a:t>
            </a:r>
          </a:p>
          <a:p>
            <a:pPr marL="742950" lvl="1"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Increased project volume under the Master Cooperative Agreement (MCA) with National Guard Bureau, which are 100% federally reimbursed </a:t>
            </a:r>
          </a:p>
          <a:p>
            <a:pPr marL="742950" lvl="1"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COVID travel restrictions allowed employees to put more time and attention into maintenance and repair activities at JBER, where most facilities are 100% federally reimbursed  </a:t>
            </a:r>
          </a:p>
          <a:p>
            <a:pPr marL="742950" lvl="1"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COVID response and mitigation increased custodian/janitorial costs</a:t>
            </a:r>
          </a:p>
          <a:p>
            <a:pPr marL="742950" lvl="1"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Environmental work executed under Appendix 2 of the MCA is also 100% federally reimbursable. </a:t>
            </a: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13</a:t>
            </a:r>
          </a:p>
        </p:txBody>
      </p:sp>
      <p:graphicFrame>
        <p:nvGraphicFramePr>
          <p:cNvPr id="3" name="Table 2">
            <a:extLst>
              <a:ext uri="{FF2B5EF4-FFF2-40B4-BE49-F238E27FC236}">
                <a16:creationId xmlns:a16="http://schemas.microsoft.com/office/drawing/2014/main" id="{9683A96D-2B9F-4038-B962-1466BBC3300F}"/>
              </a:ext>
            </a:extLst>
          </p:cNvPr>
          <p:cNvGraphicFramePr>
            <a:graphicFrameLocks noGrp="1"/>
          </p:cNvGraphicFramePr>
          <p:nvPr>
            <p:extLst>
              <p:ext uri="{D42A27DB-BD31-4B8C-83A1-F6EECF244321}">
                <p14:modId xmlns:p14="http://schemas.microsoft.com/office/powerpoint/2010/main" val="793864241"/>
              </p:ext>
            </p:extLst>
          </p:nvPr>
        </p:nvGraphicFramePr>
        <p:xfrm>
          <a:off x="1524000" y="2561966"/>
          <a:ext cx="6096000" cy="675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482219790"/>
                    </a:ext>
                  </a:extLst>
                </a:gridCol>
                <a:gridCol w="3048000">
                  <a:extLst>
                    <a:ext uri="{9D8B030D-6E8A-4147-A177-3AD203B41FA5}">
                      <a16:colId xmlns:a16="http://schemas.microsoft.com/office/drawing/2014/main" val="1303054523"/>
                    </a:ext>
                  </a:extLst>
                </a:gridCol>
              </a:tblGrid>
              <a:tr h="12643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$1,200.0</a:t>
                      </a:r>
                    </a:p>
                  </a:txBody>
                  <a:tcPr/>
                </a:tc>
                <a:extLst>
                  <a:ext uri="{0D108BD9-81ED-4DB2-BD59-A6C34878D82A}">
                    <a16:rowId xmlns:a16="http://schemas.microsoft.com/office/drawing/2014/main" val="3347990481"/>
                  </a:ext>
                </a:extLst>
              </a:tr>
              <a:tr h="370840">
                <a:tc>
                  <a:txBody>
                    <a:bodyPr/>
                    <a:lstStyle/>
                    <a:p>
                      <a:r>
                        <a:rPr lang="en-US" sz="1400" b="0" dirty="0">
                          <a:latin typeface="Garamond" panose="02020404030301010803" pitchFamily="18" charset="0"/>
                        </a:rPr>
                        <a:t>Federal Receipts </a:t>
                      </a:r>
                    </a:p>
                  </a:txBody>
                  <a:tcPr/>
                </a:tc>
                <a:tc>
                  <a:txBody>
                    <a:bodyPr/>
                    <a:lstStyle/>
                    <a:p>
                      <a:r>
                        <a:rPr lang="en-US" sz="1400" b="0" dirty="0">
                          <a:latin typeface="Garamond" panose="02020404030301010803" pitchFamily="18" charset="0"/>
                        </a:rPr>
                        <a:t>$1,200.0</a:t>
                      </a:r>
                    </a:p>
                  </a:txBody>
                  <a:tcPr/>
                </a:tc>
                <a:extLst>
                  <a:ext uri="{0D108BD9-81ED-4DB2-BD59-A6C34878D82A}">
                    <a16:rowId xmlns:a16="http://schemas.microsoft.com/office/drawing/2014/main" val="3242201129"/>
                  </a:ext>
                </a:extLst>
              </a:tr>
            </a:tbl>
          </a:graphicData>
        </a:graphic>
      </p:graphicFrame>
    </p:spTree>
    <p:extLst>
      <p:ext uri="{BB962C8B-B14F-4D97-AF65-F5344CB8AC3E}">
        <p14:creationId xmlns:p14="http://schemas.microsoft.com/office/powerpoint/2010/main" val="4120979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4431983"/>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Army Guard Facilities Maintenance: Replace General Fund Authority with Federal Receipt Authority for Business Process Realignment and Efficiencies</a:t>
            </a:r>
            <a:r>
              <a:rPr lang="en-US" sz="1400" dirty="0">
                <a:latin typeface="Garamond" panose="02020404030301010803" pitchFamily="18" charset="0"/>
                <a:cs typeface="Arial" pitchFamily="34" charset="0"/>
              </a:rPr>
              <a:t>				</a:t>
            </a:r>
            <a:endParaRPr lang="en-US" sz="1400" b="1"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Reclassify the Division Operations Manager (09-0162) to a Building Maintenance Manager to allow for additional federal reimbursement (75% federally reimbursed, versus 100% UGF). The reclassified position is part of re-organization efforts to achieve proper mission alignment.</a:t>
            </a:r>
          </a:p>
          <a:p>
            <a:pPr>
              <a:spcAft>
                <a:spcPts val="600"/>
              </a:spcAft>
            </a:pPr>
            <a:r>
              <a:rPr lang="en-US" sz="1600" dirty="0">
                <a:latin typeface="Garamond" panose="02020404030301010803" pitchFamily="18" charset="0"/>
                <a:cs typeface="Arial" pitchFamily="34" charset="0"/>
              </a:rPr>
              <a:t> </a:t>
            </a:r>
          </a:p>
          <a:p>
            <a:pPr>
              <a:spcAft>
                <a:spcPts val="600"/>
              </a:spcAft>
            </a:pPr>
            <a:r>
              <a:rPr lang="en-US" sz="1600" dirty="0">
                <a:latin typeface="Garamond" panose="02020404030301010803" pitchFamily="18" charset="0"/>
                <a:cs typeface="Arial" pitchFamily="34" charset="0"/>
              </a:rPr>
              <a:t>The reclassification will also increase federal reimbursement of the Building Maintenance Supervisor (09-0155) from 50% to 75% federally reimbursed.</a:t>
            </a:r>
            <a:endParaRPr lang="en-US" sz="2400" dirty="0">
              <a:latin typeface="Franklin Gothic Book" panose="020B0503020102020204" pitchFamily="34"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14</a:t>
            </a:r>
          </a:p>
        </p:txBody>
      </p:sp>
      <p:graphicFrame>
        <p:nvGraphicFramePr>
          <p:cNvPr id="3" name="Table 2">
            <a:extLst>
              <a:ext uri="{FF2B5EF4-FFF2-40B4-BE49-F238E27FC236}">
                <a16:creationId xmlns:a16="http://schemas.microsoft.com/office/drawing/2014/main" id="{9683A96D-2B9F-4038-B962-1466BBC3300F}"/>
              </a:ext>
            </a:extLst>
          </p:cNvPr>
          <p:cNvGraphicFramePr>
            <a:graphicFrameLocks noGrp="1"/>
          </p:cNvGraphicFramePr>
          <p:nvPr>
            <p:extLst>
              <p:ext uri="{D42A27DB-BD31-4B8C-83A1-F6EECF244321}">
                <p14:modId xmlns:p14="http://schemas.microsoft.com/office/powerpoint/2010/main" val="288485617"/>
              </p:ext>
            </p:extLst>
          </p:nvPr>
        </p:nvGraphicFramePr>
        <p:xfrm>
          <a:off x="1524000" y="2785654"/>
          <a:ext cx="6096000" cy="14173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482219790"/>
                    </a:ext>
                  </a:extLst>
                </a:gridCol>
                <a:gridCol w="3048000">
                  <a:extLst>
                    <a:ext uri="{9D8B030D-6E8A-4147-A177-3AD203B41FA5}">
                      <a16:colId xmlns:a16="http://schemas.microsoft.com/office/drawing/2014/main" val="1303054523"/>
                    </a:ext>
                  </a:extLst>
                </a:gridCol>
              </a:tblGrid>
              <a:tr h="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$0.0</a:t>
                      </a:r>
                    </a:p>
                  </a:txBody>
                  <a:tcPr/>
                </a:tc>
                <a:extLst>
                  <a:ext uri="{0D108BD9-81ED-4DB2-BD59-A6C34878D82A}">
                    <a16:rowId xmlns:a16="http://schemas.microsoft.com/office/drawing/2014/main" val="3347990481"/>
                  </a:ext>
                </a:extLst>
              </a:tr>
              <a:tr h="370840">
                <a:tc>
                  <a:txBody>
                    <a:bodyPr/>
                    <a:lstStyle/>
                    <a:p>
                      <a:r>
                        <a:rPr lang="en-US" sz="1400" b="0" dirty="0">
                          <a:latin typeface="Garamond" panose="02020404030301010803" pitchFamily="18" charset="0"/>
                        </a:rPr>
                        <a:t>General Fund Match</a:t>
                      </a:r>
                    </a:p>
                  </a:txBody>
                  <a:tcPr/>
                </a:tc>
                <a:tc>
                  <a:txBody>
                    <a:bodyPr/>
                    <a:lstStyle/>
                    <a:p>
                      <a:r>
                        <a:rPr lang="en-US" sz="1400" b="0" dirty="0">
                          <a:latin typeface="Garamond" panose="02020404030301010803" pitchFamily="18" charset="0"/>
                        </a:rPr>
                        <a:t>$13.9</a:t>
                      </a:r>
                    </a:p>
                  </a:txBody>
                  <a:tcPr/>
                </a:tc>
                <a:extLst>
                  <a:ext uri="{0D108BD9-81ED-4DB2-BD59-A6C34878D82A}">
                    <a16:rowId xmlns:a16="http://schemas.microsoft.com/office/drawing/2014/main" val="3242201129"/>
                  </a:ext>
                </a:extLst>
              </a:tr>
              <a:tr h="370840">
                <a:tc>
                  <a:txBody>
                    <a:bodyPr/>
                    <a:lstStyle/>
                    <a:p>
                      <a:r>
                        <a:rPr lang="en-US" sz="1400" b="0" dirty="0">
                          <a:latin typeface="Garamond" panose="02020404030301010803" pitchFamily="18" charset="0"/>
                        </a:rPr>
                        <a:t>Federal Receipts </a:t>
                      </a:r>
                    </a:p>
                  </a:txBody>
                  <a:tcPr/>
                </a:tc>
                <a:tc>
                  <a:txBody>
                    <a:bodyPr/>
                    <a:lstStyle/>
                    <a:p>
                      <a:r>
                        <a:rPr lang="en-US" sz="1400" b="0" dirty="0">
                          <a:latin typeface="Garamond" panose="02020404030301010803" pitchFamily="18" charset="0"/>
                        </a:rPr>
                        <a:t>$162.5</a:t>
                      </a:r>
                    </a:p>
                  </a:txBody>
                  <a:tcPr/>
                </a:tc>
                <a:extLst>
                  <a:ext uri="{0D108BD9-81ED-4DB2-BD59-A6C34878D82A}">
                    <a16:rowId xmlns:a16="http://schemas.microsoft.com/office/drawing/2014/main" val="911613338"/>
                  </a:ext>
                </a:extLst>
              </a:tr>
              <a:tr h="370840">
                <a:tc>
                  <a:txBody>
                    <a:bodyPr/>
                    <a:lstStyle/>
                    <a:p>
                      <a:r>
                        <a:rPr lang="en-US" sz="1400" b="0" dirty="0">
                          <a:latin typeface="Garamond" panose="02020404030301010803" pitchFamily="18" charset="0"/>
                        </a:rPr>
                        <a:t>General Fund Receipts</a:t>
                      </a:r>
                    </a:p>
                  </a:txBody>
                  <a:tcPr/>
                </a:tc>
                <a:tc>
                  <a:txBody>
                    <a:bodyPr/>
                    <a:lstStyle/>
                    <a:p>
                      <a:r>
                        <a:rPr lang="en-US" sz="1400" b="0" dirty="0">
                          <a:latin typeface="Garamond" panose="02020404030301010803" pitchFamily="18" charset="0"/>
                        </a:rPr>
                        <a:t>-$176.4</a:t>
                      </a:r>
                    </a:p>
                  </a:txBody>
                  <a:tcPr/>
                </a:tc>
                <a:extLst>
                  <a:ext uri="{0D108BD9-81ED-4DB2-BD59-A6C34878D82A}">
                    <a16:rowId xmlns:a16="http://schemas.microsoft.com/office/drawing/2014/main" val="4271369444"/>
                  </a:ext>
                </a:extLst>
              </a:tr>
            </a:tbl>
          </a:graphicData>
        </a:graphic>
      </p:graphicFrame>
    </p:spTree>
    <p:extLst>
      <p:ext uri="{BB962C8B-B14F-4D97-AF65-F5344CB8AC3E}">
        <p14:creationId xmlns:p14="http://schemas.microsoft.com/office/powerpoint/2010/main" val="4129427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4108817"/>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Veterans' Services: Reduce Alaska Veterans Advisory Council Travel</a:t>
            </a: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Reduce Governor’s Veterans Advisory Committee (AVAC) travel by conducting meetings via Skype or WebEx. In prior years, all 13 AVAC members and two Veterans’ Services staff traveled for the annual meeting in Juneau with the Governor. In FY2022, the AVAC Chair and the Veterans Affairs Administrator intend to travel to Juneau. AVAC members will meet with their legislators in local offices instead of traveling to Juneau.</a:t>
            </a:r>
            <a:endParaRPr lang="en-US" sz="2400" dirty="0">
              <a:latin typeface="Franklin Gothic Book" panose="020B0503020102020204" pitchFamily="34"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15</a:t>
            </a:r>
          </a:p>
        </p:txBody>
      </p:sp>
      <p:graphicFrame>
        <p:nvGraphicFramePr>
          <p:cNvPr id="3" name="Table 2">
            <a:extLst>
              <a:ext uri="{FF2B5EF4-FFF2-40B4-BE49-F238E27FC236}">
                <a16:creationId xmlns:a16="http://schemas.microsoft.com/office/drawing/2014/main" id="{9683A96D-2B9F-4038-B962-1466BBC3300F}"/>
              </a:ext>
            </a:extLst>
          </p:cNvPr>
          <p:cNvGraphicFramePr>
            <a:graphicFrameLocks noGrp="1"/>
          </p:cNvGraphicFramePr>
          <p:nvPr>
            <p:extLst>
              <p:ext uri="{D42A27DB-BD31-4B8C-83A1-F6EECF244321}">
                <p14:modId xmlns:p14="http://schemas.microsoft.com/office/powerpoint/2010/main" val="528671549"/>
              </p:ext>
            </p:extLst>
          </p:nvPr>
        </p:nvGraphicFramePr>
        <p:xfrm>
          <a:off x="1524000" y="2749926"/>
          <a:ext cx="6096000" cy="675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482219790"/>
                    </a:ext>
                  </a:extLst>
                </a:gridCol>
                <a:gridCol w="3048000">
                  <a:extLst>
                    <a:ext uri="{9D8B030D-6E8A-4147-A177-3AD203B41FA5}">
                      <a16:colId xmlns:a16="http://schemas.microsoft.com/office/drawing/2014/main" val="1303054523"/>
                    </a:ext>
                  </a:extLst>
                </a:gridCol>
              </a:tblGrid>
              <a:tr h="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-$14.0</a:t>
                      </a:r>
                    </a:p>
                  </a:txBody>
                  <a:tcPr/>
                </a:tc>
                <a:extLst>
                  <a:ext uri="{0D108BD9-81ED-4DB2-BD59-A6C34878D82A}">
                    <a16:rowId xmlns:a16="http://schemas.microsoft.com/office/drawing/2014/main" val="3347990481"/>
                  </a:ext>
                </a:extLst>
              </a:tr>
              <a:tr h="370840">
                <a:tc>
                  <a:txBody>
                    <a:bodyPr/>
                    <a:lstStyle/>
                    <a:p>
                      <a:r>
                        <a:rPr lang="en-US" sz="1400" b="0" dirty="0">
                          <a:latin typeface="Garamond" panose="02020404030301010803" pitchFamily="18" charset="0"/>
                        </a:rPr>
                        <a:t>General Fund Match</a:t>
                      </a:r>
                    </a:p>
                  </a:txBody>
                  <a:tcPr/>
                </a:tc>
                <a:tc>
                  <a:txBody>
                    <a:bodyPr/>
                    <a:lstStyle/>
                    <a:p>
                      <a:r>
                        <a:rPr lang="en-US" sz="1400" b="0" dirty="0">
                          <a:latin typeface="Garamond" panose="02020404030301010803" pitchFamily="18" charset="0"/>
                        </a:rPr>
                        <a:t>-$14.0</a:t>
                      </a:r>
                    </a:p>
                  </a:txBody>
                  <a:tcPr/>
                </a:tc>
                <a:extLst>
                  <a:ext uri="{0D108BD9-81ED-4DB2-BD59-A6C34878D82A}">
                    <a16:rowId xmlns:a16="http://schemas.microsoft.com/office/drawing/2014/main" val="3242201129"/>
                  </a:ext>
                </a:extLst>
              </a:tr>
            </a:tbl>
          </a:graphicData>
        </a:graphic>
      </p:graphicFrame>
    </p:spTree>
    <p:extLst>
      <p:ext uri="{BB962C8B-B14F-4D97-AF65-F5344CB8AC3E}">
        <p14:creationId xmlns:p14="http://schemas.microsoft.com/office/powerpoint/2010/main" val="2566007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3631763"/>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Transfer Division Directors from Office of the Commissioner to Air Guard Facilities Maintenance and Army Guard Facilities Maintenance</a:t>
            </a: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Transfer Division Director (09-0238) from Office of the Commissioner to Air Guard Facilities Maintenance and Division Director (09-0123) and funding authority from Office of the Commissioner to Army Guard Facilities Maintenance for improved mission alignment.</a:t>
            </a:r>
            <a:endParaRPr lang="en-US" sz="2400" dirty="0">
              <a:latin typeface="Franklin Gothic Book" panose="020B0503020102020204" pitchFamily="34"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16</a:t>
            </a:r>
          </a:p>
        </p:txBody>
      </p:sp>
      <p:graphicFrame>
        <p:nvGraphicFramePr>
          <p:cNvPr id="3" name="Table 2">
            <a:extLst>
              <a:ext uri="{FF2B5EF4-FFF2-40B4-BE49-F238E27FC236}">
                <a16:creationId xmlns:a16="http://schemas.microsoft.com/office/drawing/2014/main" id="{9683A96D-2B9F-4038-B962-1466BBC3300F}"/>
              </a:ext>
            </a:extLst>
          </p:cNvPr>
          <p:cNvGraphicFramePr>
            <a:graphicFrameLocks noGrp="1"/>
          </p:cNvGraphicFramePr>
          <p:nvPr>
            <p:extLst>
              <p:ext uri="{D42A27DB-BD31-4B8C-83A1-F6EECF244321}">
                <p14:modId xmlns:p14="http://schemas.microsoft.com/office/powerpoint/2010/main" val="993384658"/>
              </p:ext>
            </p:extLst>
          </p:nvPr>
        </p:nvGraphicFramePr>
        <p:xfrm>
          <a:off x="1524000" y="3123474"/>
          <a:ext cx="6096000" cy="10464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482219790"/>
                    </a:ext>
                  </a:extLst>
                </a:gridCol>
                <a:gridCol w="3048000">
                  <a:extLst>
                    <a:ext uri="{9D8B030D-6E8A-4147-A177-3AD203B41FA5}">
                      <a16:colId xmlns:a16="http://schemas.microsoft.com/office/drawing/2014/main" val="1303054523"/>
                    </a:ext>
                  </a:extLst>
                </a:gridCol>
              </a:tblGrid>
              <a:tr h="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$0.0</a:t>
                      </a:r>
                    </a:p>
                  </a:txBody>
                  <a:tcPr/>
                </a:tc>
                <a:extLst>
                  <a:ext uri="{0D108BD9-81ED-4DB2-BD59-A6C34878D82A}">
                    <a16:rowId xmlns:a16="http://schemas.microsoft.com/office/drawing/2014/main" val="3347990481"/>
                  </a:ext>
                </a:extLst>
              </a:tr>
              <a:tr h="370840">
                <a:tc>
                  <a:txBody>
                    <a:bodyPr/>
                    <a:lstStyle/>
                    <a:p>
                      <a:r>
                        <a:rPr lang="en-US" sz="1400" b="0" dirty="0">
                          <a:latin typeface="Garamond" panose="02020404030301010803" pitchFamily="18" charset="0"/>
                        </a:rPr>
                        <a:t>General Fund Match</a:t>
                      </a:r>
                    </a:p>
                  </a:txBody>
                  <a:tcPr/>
                </a:tc>
                <a:tc>
                  <a:txBody>
                    <a:bodyPr/>
                    <a:lstStyle/>
                    <a:p>
                      <a:r>
                        <a:rPr lang="en-US" sz="1400" b="0">
                          <a:latin typeface="Garamond" panose="02020404030301010803" pitchFamily="18" charset="0"/>
                        </a:rPr>
                        <a:t>-$</a:t>
                      </a:r>
                      <a:r>
                        <a:rPr lang="en-US" sz="1400" b="0" dirty="0">
                          <a:latin typeface="Garamond" panose="02020404030301010803" pitchFamily="18" charset="0"/>
                        </a:rPr>
                        <a:t>324.4 / $324.4</a:t>
                      </a:r>
                    </a:p>
                  </a:txBody>
                  <a:tcPr/>
                </a:tc>
                <a:extLst>
                  <a:ext uri="{0D108BD9-81ED-4DB2-BD59-A6C34878D82A}">
                    <a16:rowId xmlns:a16="http://schemas.microsoft.com/office/drawing/2014/main" val="3242201129"/>
                  </a:ext>
                </a:extLst>
              </a:tr>
              <a:tr h="370840">
                <a:tc>
                  <a:txBody>
                    <a:bodyPr/>
                    <a:lstStyle/>
                    <a:p>
                      <a:r>
                        <a:rPr lang="en-US" sz="1400" b="0" dirty="0">
                          <a:latin typeface="Garamond" panose="02020404030301010803" pitchFamily="18" charset="0"/>
                        </a:rPr>
                        <a:t>PCNs</a:t>
                      </a:r>
                    </a:p>
                  </a:txBody>
                  <a:tcPr/>
                </a:tc>
                <a:tc>
                  <a:txBody>
                    <a:bodyPr/>
                    <a:lstStyle/>
                    <a:p>
                      <a:r>
                        <a:rPr lang="en-US" sz="1400" b="0" dirty="0">
                          <a:latin typeface="Garamond" panose="02020404030301010803" pitchFamily="18" charset="0"/>
                        </a:rPr>
                        <a:t>-2 / 2</a:t>
                      </a:r>
                    </a:p>
                  </a:txBody>
                  <a:tcPr/>
                </a:tc>
                <a:extLst>
                  <a:ext uri="{0D108BD9-81ED-4DB2-BD59-A6C34878D82A}">
                    <a16:rowId xmlns:a16="http://schemas.microsoft.com/office/drawing/2014/main" val="2345548795"/>
                  </a:ext>
                </a:extLst>
              </a:tr>
            </a:tbl>
          </a:graphicData>
        </a:graphic>
      </p:graphicFrame>
    </p:spTree>
    <p:extLst>
      <p:ext uri="{BB962C8B-B14F-4D97-AF65-F5344CB8AC3E}">
        <p14:creationId xmlns:p14="http://schemas.microsoft.com/office/powerpoint/2010/main" val="1555942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2904"/>
            <a:ext cx="9144000" cy="2344942"/>
          </a:xfrm>
          <a:prstGeom prst="rect">
            <a:avLst/>
          </a:prstGeom>
        </p:spPr>
      </p:pic>
      <p:sp>
        <p:nvSpPr>
          <p:cNvPr id="2" name="TextBox 1">
            <a:extLst>
              <a:ext uri="{FF2B5EF4-FFF2-40B4-BE49-F238E27FC236}">
                <a16:creationId xmlns:a16="http://schemas.microsoft.com/office/drawing/2014/main" id="{6C4C67DF-9B2A-4352-84E7-BBE42016474D}"/>
              </a:ext>
            </a:extLst>
          </p:cNvPr>
          <p:cNvSpPr txBox="1"/>
          <p:nvPr/>
        </p:nvSpPr>
        <p:spPr>
          <a:xfrm>
            <a:off x="395147" y="5101861"/>
            <a:ext cx="5948038" cy="1877437"/>
          </a:xfrm>
          <a:prstGeom prst="rect">
            <a:avLst/>
          </a:prstGeom>
          <a:noFill/>
        </p:spPr>
        <p:txBody>
          <a:bodyPr wrap="square" rtlCol="0">
            <a:spAutoFit/>
          </a:bodyPr>
          <a:lstStyle/>
          <a:p>
            <a:r>
              <a:rPr lang="en-US" sz="1400" b="1" dirty="0">
                <a:latin typeface="Garamond" panose="02020404030301010803" pitchFamily="18" charset="0"/>
              </a:rPr>
              <a:t>Craig Christenson,  Deputy Commissioner </a:t>
            </a:r>
          </a:p>
          <a:p>
            <a:r>
              <a:rPr lang="en-US" sz="1400" dirty="0">
                <a:latin typeface="Garamond" panose="02020404030301010803" pitchFamily="18" charset="0"/>
              </a:rPr>
              <a:t>Work: 907-428-6003</a:t>
            </a:r>
          </a:p>
          <a:p>
            <a:r>
              <a:rPr lang="en-US" sz="1400" dirty="0">
                <a:latin typeface="Garamond" panose="02020404030301010803" pitchFamily="18" charset="0"/>
              </a:rPr>
              <a:t>Email: craig.christenson@alaska.gov</a:t>
            </a:r>
          </a:p>
          <a:p>
            <a:endParaRPr lang="en-US" sz="1400" dirty="0">
              <a:latin typeface="Garamond" panose="02020404030301010803" pitchFamily="18" charset="0"/>
            </a:endParaRPr>
          </a:p>
          <a:p>
            <a:r>
              <a:rPr lang="en-US" sz="1400" b="1" dirty="0">
                <a:latin typeface="Garamond" panose="02020404030301010803" pitchFamily="18" charset="0"/>
              </a:rPr>
              <a:t>Stephanie Richard, Administrative Services Director</a:t>
            </a:r>
          </a:p>
          <a:p>
            <a:r>
              <a:rPr lang="en-US" sz="1400" dirty="0">
                <a:latin typeface="Garamond" panose="02020404030301010803" pitchFamily="18" charset="0"/>
              </a:rPr>
              <a:t>Work: 907-428-7210</a:t>
            </a:r>
          </a:p>
          <a:p>
            <a:r>
              <a:rPr lang="en-US" sz="1400" dirty="0">
                <a:latin typeface="Garamond" panose="02020404030301010803" pitchFamily="18" charset="0"/>
              </a:rPr>
              <a:t>Email: stephanie.richard@alaska.gov</a:t>
            </a:r>
          </a:p>
          <a:p>
            <a:endParaRPr lang="en-US" b="1" dirty="0">
              <a:latin typeface="Garamond" panose="02020404030301010803" pitchFamily="18" charset="0"/>
            </a:endParaRPr>
          </a:p>
        </p:txBody>
      </p:sp>
    </p:spTree>
    <p:extLst>
      <p:ext uri="{BB962C8B-B14F-4D97-AF65-F5344CB8AC3E}">
        <p14:creationId xmlns:p14="http://schemas.microsoft.com/office/powerpoint/2010/main" val="1740929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97768"/>
            <a:ext cx="7086600" cy="523220"/>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800" b="1" dirty="0">
                <a:latin typeface="Garamond" panose="02020404030301010803" pitchFamily="18" charset="0"/>
                <a:cs typeface="Arial" panose="020B0604020202020204" pitchFamily="34" charset="0"/>
              </a:rPr>
              <a:t>DMVA Mission</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4693593"/>
          </a:xfrm>
          <a:prstGeom prst="rect">
            <a:avLst/>
          </a:prstGeom>
          <a:noFill/>
        </p:spPr>
        <p:txBody>
          <a:bodyPr wrap="square" rtlCol="0">
            <a:spAutoFit/>
          </a:bodyPr>
          <a:lstStyle/>
          <a:p>
            <a:pPr>
              <a:spcAft>
                <a:spcPts val="600"/>
              </a:spcAft>
            </a:pPr>
            <a:r>
              <a:rPr lang="en-US" b="1" dirty="0">
                <a:latin typeface="Garamond" panose="02020404030301010803" pitchFamily="18" charset="0"/>
                <a:cs typeface="Arial" pitchFamily="34" charset="0"/>
              </a:rPr>
              <a:t>Mission:</a:t>
            </a:r>
          </a:p>
          <a:p>
            <a:pPr>
              <a:spcAft>
                <a:spcPts val="600"/>
              </a:spcAft>
            </a:pPr>
            <a:r>
              <a:rPr lang="en-US" dirty="0">
                <a:latin typeface="Garamond" panose="02020404030301010803" pitchFamily="18" charset="0"/>
              </a:rPr>
              <a:t>To provide military forces to accomplish missions in the state or around the world; provide homeland security and defense; emergency preparedness, response and recovery; veterans’ services; youth military style training and education; and public safety emergency communications and telecommunications infrastructure services.</a:t>
            </a:r>
            <a:endParaRPr lang="en-US" b="1" dirty="0">
              <a:latin typeface="Garamond" panose="02020404030301010803" pitchFamily="18" charset="0"/>
              <a:cs typeface="Arial" pitchFamily="34" charset="0"/>
            </a:endParaRPr>
          </a:p>
          <a:p>
            <a:pPr>
              <a:spcAft>
                <a:spcPts val="600"/>
              </a:spcAft>
            </a:pPr>
            <a:endParaRPr lang="en-US" sz="1600" b="1" dirty="0">
              <a:latin typeface="Garamond" panose="02020404030301010803" pitchFamily="18" charset="0"/>
              <a:cs typeface="Arial" pitchFamily="34" charset="0"/>
            </a:endParaRPr>
          </a:p>
          <a:p>
            <a:pPr>
              <a:spcAft>
                <a:spcPts val="600"/>
              </a:spcAft>
            </a:pPr>
            <a:r>
              <a:rPr lang="en-US" b="1" dirty="0">
                <a:latin typeface="Garamond" panose="02020404030301010803" pitchFamily="18" charset="0"/>
                <a:cs typeface="Arial" pitchFamily="34" charset="0"/>
              </a:rPr>
              <a:t>Sources:</a:t>
            </a:r>
          </a:p>
          <a:p>
            <a:pPr marL="800100" lvl="1" indent="-342900">
              <a:spcAft>
                <a:spcPts val="600"/>
              </a:spcAft>
              <a:buFont typeface="Arial" panose="020B0604020202020204" pitchFamily="34" charset="0"/>
              <a:buChar char="•"/>
            </a:pPr>
            <a:r>
              <a:rPr lang="en-US" dirty="0">
                <a:latin typeface="Garamond" panose="02020404030301010803" pitchFamily="18" charset="0"/>
                <a:cs typeface="Arial" pitchFamily="34" charset="0"/>
              </a:rPr>
              <a:t>Alaska Statute 44.35.020</a:t>
            </a:r>
          </a:p>
          <a:p>
            <a:pPr marL="800100" lvl="1" indent="-342900">
              <a:spcAft>
                <a:spcPts val="600"/>
              </a:spcAft>
              <a:buFont typeface="Arial" panose="020B0604020202020204" pitchFamily="34" charset="0"/>
              <a:buChar char="•"/>
            </a:pPr>
            <a:r>
              <a:rPr lang="en-US" dirty="0">
                <a:latin typeface="Garamond" panose="02020404030301010803" pitchFamily="18" charset="0"/>
                <a:cs typeface="Arial" pitchFamily="34" charset="0"/>
              </a:rPr>
              <a:t>Mission, Vision, and Core Values:  </a:t>
            </a:r>
            <a:r>
              <a:rPr lang="en-US" dirty="0">
                <a:latin typeface="Garamond" panose="02020404030301010803" pitchFamily="18" charset="0"/>
                <a:cs typeface="Arial" pitchFamily="34" charset="0"/>
                <a:hlinkClick r:id="rId5"/>
              </a:rPr>
              <a:t>https://dmva.alaska.gov/</a:t>
            </a:r>
            <a:r>
              <a:rPr lang="en-US" dirty="0">
                <a:latin typeface="Garamond" panose="02020404030301010803" pitchFamily="18" charset="0"/>
                <a:cs typeface="Arial" pitchFamily="34" charset="0"/>
              </a:rPr>
              <a:t> </a:t>
            </a:r>
          </a:p>
          <a:p>
            <a:pPr>
              <a:spcAft>
                <a:spcPts val="600"/>
              </a:spcAft>
            </a:pPr>
            <a:endParaRPr lang="en-US" dirty="0">
              <a:latin typeface="Garamond" panose="02020404030301010803" pitchFamily="18" charset="0"/>
              <a:cs typeface="Arial" pitchFamily="34" charset="0"/>
            </a:endParaRPr>
          </a:p>
          <a:p>
            <a:pPr>
              <a:spcAft>
                <a:spcPts val="600"/>
              </a:spcAft>
            </a:pPr>
            <a:endParaRPr lang="en-US" b="1" dirty="0">
              <a:latin typeface="Garamond" panose="02020404030301010803" pitchFamily="18" charset="0"/>
              <a:cs typeface="Arial" pitchFamily="34" charset="0"/>
            </a:endParaRPr>
          </a:p>
          <a:p>
            <a:pPr>
              <a:spcAft>
                <a:spcPts val="600"/>
              </a:spcAft>
            </a:pPr>
            <a:r>
              <a:rPr lang="en-US" b="1" dirty="0">
                <a:latin typeface="Garamond" panose="02020404030301010803" pitchFamily="18" charset="0"/>
                <a:cs typeface="Arial" pitchFamily="34" charset="0"/>
              </a:rPr>
              <a:t>Department Key Performance Indicators: </a:t>
            </a:r>
            <a:r>
              <a:rPr lang="en-US" dirty="0">
                <a:latin typeface="Garamond" panose="02020404030301010803" pitchFamily="18" charset="0"/>
                <a:cs typeface="Arial" pitchFamily="34" charset="0"/>
                <a:hlinkClick r:id="rId6"/>
              </a:rPr>
              <a:t>https://www.omb.alaska.gov//html/performance/program-indicators.html?p=89&amp;r=1</a:t>
            </a:r>
            <a:endParaRPr lang="en-US" dirty="0">
              <a:latin typeface="Garamond" panose="02020404030301010803" pitchFamily="18" charset="0"/>
              <a:cs typeface="Arial" pitchFamily="34" charset="0"/>
            </a:endParaRPr>
          </a:p>
          <a:p>
            <a:pPr>
              <a:spcAft>
                <a:spcPts val="600"/>
              </a:spcAft>
            </a:pPr>
            <a:endParaRPr lang="en-US" sz="2200" dirty="0">
              <a:latin typeface="Franklin Gothic Book" panose="020B0503020102020204" pitchFamily="34"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2</a:t>
            </a:r>
          </a:p>
        </p:txBody>
      </p:sp>
    </p:spTree>
    <p:extLst>
      <p:ext uri="{BB962C8B-B14F-4D97-AF65-F5344CB8AC3E}">
        <p14:creationId xmlns:p14="http://schemas.microsoft.com/office/powerpoint/2010/main" val="1136162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707886"/>
          </a:xfrm>
          <a:prstGeom prst="rect">
            <a:avLst/>
          </a:prstGeom>
          <a:noFill/>
        </p:spPr>
        <p:txBody>
          <a:bodyPr wrap="square" rtlCol="0">
            <a:spAutoFit/>
          </a:bodyPr>
          <a:lstStyle/>
          <a:p>
            <a:pPr lvl="0" algn="ctr"/>
            <a:r>
              <a:rPr lang="en-US" sz="2000" b="1" dirty="0">
                <a:solidFill>
                  <a:prstClr val="black"/>
                </a:solidFill>
                <a:latin typeface="Garamond" panose="02020404030301010803" pitchFamily="18" charset="0"/>
              </a:rPr>
              <a:t>Department of Military and Veterans Affairs  </a:t>
            </a:r>
          </a:p>
          <a:p>
            <a:pPr lvl="0" algn="ctr" defTabSz="914400"/>
            <a:r>
              <a:rPr lang="en-US" sz="2000" b="1" dirty="0">
                <a:solidFill>
                  <a:prstClr val="black"/>
                </a:solidFill>
                <a:latin typeface="Garamond" panose="02020404030301010803" pitchFamily="18" charset="0"/>
              </a:rPr>
              <a:t>FY2021 COVID-19 Impacts ($ Thousand)</a:t>
            </a:r>
            <a:endParaRPr lang="en-US" sz="2000" dirty="0">
              <a:solidFill>
                <a:prstClr val="black"/>
              </a:solidFill>
              <a:latin typeface="Garamond" panose="02020404030301010803" pitchFamily="18" charset="0"/>
            </a:endParaRP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443841"/>
            <a:ext cx="8534400" cy="1985159"/>
          </a:xfrm>
          <a:prstGeom prst="rect">
            <a:avLst/>
          </a:prstGeom>
          <a:noFill/>
        </p:spPr>
        <p:txBody>
          <a:bodyPr wrap="square" rtlCol="0">
            <a:spAutoFit/>
          </a:bodyPr>
          <a:lstStyle/>
          <a:p>
            <a:pPr algn="ctr">
              <a:spcAft>
                <a:spcPts val="600"/>
              </a:spcAft>
            </a:pPr>
            <a:r>
              <a:rPr lang="en-US" sz="1600" b="1" dirty="0">
                <a:latin typeface="Garamond" panose="02020404030301010803" pitchFamily="18" charset="0"/>
                <a:cs typeface="Arial" pitchFamily="34" charset="0"/>
              </a:rPr>
              <a:t>DMVA COVID-19 Related Expenditures</a:t>
            </a: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lgn="ctr">
              <a:spcAft>
                <a:spcPts val="600"/>
              </a:spcAft>
            </a:pPr>
            <a:endParaRPr lang="en-US" b="1" dirty="0">
              <a:latin typeface="Garamond" panose="02020404030301010803" pitchFamily="18" charset="0"/>
              <a:cs typeface="Arial" pitchFamily="34" charset="0"/>
            </a:endParaRPr>
          </a:p>
          <a:p>
            <a:pPr algn="ctr">
              <a:spcAft>
                <a:spcPts val="600"/>
              </a:spcAft>
            </a:pPr>
            <a:endParaRPr lang="en-US" sz="1600" b="1" dirty="0">
              <a:latin typeface="Garamond" panose="02020404030301010803" pitchFamily="18" charset="0"/>
              <a:cs typeface="Arial" pitchFamily="34" charset="0"/>
            </a:endParaRPr>
          </a:p>
          <a:p>
            <a:pPr algn="ctr">
              <a:spcAft>
                <a:spcPts val="600"/>
              </a:spcAft>
            </a:pPr>
            <a:endParaRPr lang="en-US" sz="1600" b="1" dirty="0">
              <a:latin typeface="Garamond" panose="02020404030301010803" pitchFamily="18"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4</a:t>
            </a:r>
          </a:p>
        </p:txBody>
      </p:sp>
      <p:graphicFrame>
        <p:nvGraphicFramePr>
          <p:cNvPr id="3" name="Table 2">
            <a:extLst>
              <a:ext uri="{FF2B5EF4-FFF2-40B4-BE49-F238E27FC236}">
                <a16:creationId xmlns:a16="http://schemas.microsoft.com/office/drawing/2014/main" id="{5D69E8FD-CDE0-4FCF-8F31-06511EA6E69F}"/>
              </a:ext>
            </a:extLst>
          </p:cNvPr>
          <p:cNvGraphicFramePr>
            <a:graphicFrameLocks noGrp="1"/>
          </p:cNvGraphicFramePr>
          <p:nvPr>
            <p:extLst>
              <p:ext uri="{D42A27DB-BD31-4B8C-83A1-F6EECF244321}">
                <p14:modId xmlns:p14="http://schemas.microsoft.com/office/powerpoint/2010/main" val="1423840405"/>
              </p:ext>
            </p:extLst>
          </p:nvPr>
        </p:nvGraphicFramePr>
        <p:xfrm>
          <a:off x="251742" y="1944497"/>
          <a:ext cx="6096000"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081440744"/>
                    </a:ext>
                  </a:extLst>
                </a:gridCol>
                <a:gridCol w="3048000">
                  <a:extLst>
                    <a:ext uri="{9D8B030D-6E8A-4147-A177-3AD203B41FA5}">
                      <a16:colId xmlns:a16="http://schemas.microsoft.com/office/drawing/2014/main" val="1042651892"/>
                    </a:ext>
                  </a:extLst>
                </a:gridCol>
              </a:tblGrid>
              <a:tr h="370840">
                <a:tc>
                  <a:txBody>
                    <a:bodyPr/>
                    <a:lstStyle/>
                    <a:p>
                      <a:r>
                        <a:rPr lang="en-US" sz="1400" b="1" dirty="0">
                          <a:latin typeface="Garamond" panose="02020404030301010803" pitchFamily="18" charset="0"/>
                        </a:rPr>
                        <a:t>TOTAL</a:t>
                      </a:r>
                    </a:p>
                  </a:txBody>
                  <a:tcPr/>
                </a:tc>
                <a:tc>
                  <a:txBody>
                    <a:bodyPr/>
                    <a:lstStyle/>
                    <a:p>
                      <a:r>
                        <a:rPr lang="en-US" sz="1400" b="1" i="1" dirty="0">
                          <a:latin typeface="Garamond" panose="02020404030301010803" pitchFamily="18" charset="0"/>
                        </a:rPr>
                        <a:t>$9,607.8</a:t>
                      </a:r>
                    </a:p>
                  </a:txBody>
                  <a:tcPr/>
                </a:tc>
                <a:extLst>
                  <a:ext uri="{0D108BD9-81ED-4DB2-BD59-A6C34878D82A}">
                    <a16:rowId xmlns:a16="http://schemas.microsoft.com/office/drawing/2014/main" val="815548941"/>
                  </a:ext>
                </a:extLst>
              </a:tr>
              <a:tr h="370840">
                <a:tc>
                  <a:txBody>
                    <a:bodyPr/>
                    <a:lstStyle/>
                    <a:p>
                      <a:r>
                        <a:rPr lang="en-US" sz="1400" b="0" dirty="0">
                          <a:latin typeface="Garamond" panose="02020404030301010803" pitchFamily="18" charset="0"/>
                        </a:rPr>
                        <a:t>Non-Federal Expenditures </a:t>
                      </a:r>
                    </a:p>
                  </a:txBody>
                  <a:tcPr/>
                </a:tc>
                <a:tc>
                  <a:txBody>
                    <a:bodyPr/>
                    <a:lstStyle/>
                    <a:p>
                      <a:r>
                        <a:rPr lang="en-US" sz="1400" b="0" i="1" dirty="0">
                          <a:latin typeface="Garamond" panose="02020404030301010803" pitchFamily="18" charset="0"/>
                        </a:rPr>
                        <a:t>$1,498.9</a:t>
                      </a:r>
                    </a:p>
                  </a:txBody>
                  <a:tcPr/>
                </a:tc>
                <a:extLst>
                  <a:ext uri="{0D108BD9-81ED-4DB2-BD59-A6C34878D82A}">
                    <a16:rowId xmlns:a16="http://schemas.microsoft.com/office/drawing/2014/main" val="293167089"/>
                  </a:ext>
                </a:extLst>
              </a:tr>
              <a:tr h="370840">
                <a:tc>
                  <a:txBody>
                    <a:bodyPr/>
                    <a:lstStyle/>
                    <a:p>
                      <a:r>
                        <a:rPr lang="en-US" sz="1400" b="0" dirty="0">
                          <a:latin typeface="Garamond" panose="02020404030301010803" pitchFamily="18" charset="0"/>
                        </a:rPr>
                        <a:t>Federal Expenditures </a:t>
                      </a:r>
                    </a:p>
                  </a:txBody>
                  <a:tcPr/>
                </a:tc>
                <a:tc>
                  <a:txBody>
                    <a:bodyPr/>
                    <a:lstStyle/>
                    <a:p>
                      <a:r>
                        <a:rPr lang="en-US" sz="1400" b="0" i="1" dirty="0">
                          <a:latin typeface="Garamond" panose="02020404030301010803" pitchFamily="18" charset="0"/>
                        </a:rPr>
                        <a:t>$7,568.9</a:t>
                      </a:r>
                    </a:p>
                  </a:txBody>
                  <a:tcPr/>
                </a:tc>
                <a:extLst>
                  <a:ext uri="{0D108BD9-81ED-4DB2-BD59-A6C34878D82A}">
                    <a16:rowId xmlns:a16="http://schemas.microsoft.com/office/drawing/2014/main" val="1312950079"/>
                  </a:ext>
                </a:extLst>
              </a:tr>
            </a:tbl>
          </a:graphicData>
        </a:graphic>
      </p:graphicFrame>
      <p:sp>
        <p:nvSpPr>
          <p:cNvPr id="13" name="Rectangle: Rounded Corners 12">
            <a:extLst>
              <a:ext uri="{FF2B5EF4-FFF2-40B4-BE49-F238E27FC236}">
                <a16:creationId xmlns:a16="http://schemas.microsoft.com/office/drawing/2014/main" id="{F91CDDDD-4CE0-4761-BFA5-67EACB31F3E3}"/>
              </a:ext>
            </a:extLst>
          </p:cNvPr>
          <p:cNvSpPr/>
          <p:nvPr/>
        </p:nvSpPr>
        <p:spPr>
          <a:xfrm>
            <a:off x="6523561" y="1443841"/>
            <a:ext cx="2353739" cy="5096919"/>
          </a:xfrm>
          <a:prstGeom prst="roundRect">
            <a:avLst/>
          </a:prstGeom>
          <a:solidFill>
            <a:schemeClr val="tx2">
              <a:lumMod val="60000"/>
              <a:lumOff val="4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Garamond" panose="02020404030301010803" pitchFamily="18" charset="0"/>
              </a:rPr>
              <a:t>Impacts of COVID on DMVA Mission</a:t>
            </a:r>
          </a:p>
          <a:p>
            <a:pPr algn="ctr"/>
            <a:endParaRPr lang="en-US" sz="1600" dirty="0">
              <a:latin typeface="Garamond" panose="02020404030301010803" pitchFamily="18" charset="0"/>
            </a:endParaRPr>
          </a:p>
          <a:p>
            <a:pPr marL="285750" indent="-285750" algn="ctr">
              <a:buFont typeface="Arial" panose="020B0604020202020204" pitchFamily="34" charset="0"/>
              <a:buChar char="•"/>
            </a:pPr>
            <a:r>
              <a:rPr lang="en-US" sz="1400" dirty="0">
                <a:latin typeface="Garamond" panose="02020404030301010803" pitchFamily="18" charset="0"/>
              </a:rPr>
              <a:t>Slowed supply chain, which effected PPE and the ability to perform maintenance and repairs</a:t>
            </a:r>
          </a:p>
          <a:p>
            <a:pPr algn="ctr"/>
            <a:endParaRPr lang="en-US" sz="1400" dirty="0">
              <a:latin typeface="Garamond" panose="02020404030301010803" pitchFamily="18" charset="0"/>
            </a:endParaRPr>
          </a:p>
          <a:p>
            <a:pPr marL="285750" indent="-285750" algn="ctr">
              <a:buFont typeface="Arial" panose="020B0604020202020204" pitchFamily="34" charset="0"/>
              <a:buChar char="•"/>
            </a:pPr>
            <a:r>
              <a:rPr lang="en-US" sz="1400" dirty="0">
                <a:latin typeface="Garamond" panose="02020404030301010803" pitchFamily="18" charset="0"/>
              </a:rPr>
              <a:t>Lost access to closed VA offices for Veterans Service Officers</a:t>
            </a:r>
          </a:p>
          <a:p>
            <a:pPr algn="ctr"/>
            <a:endParaRPr lang="en-US" sz="1400" dirty="0">
              <a:solidFill>
                <a:srgbClr val="FF0000"/>
              </a:solidFill>
              <a:latin typeface="Garamond" panose="02020404030301010803" pitchFamily="18" charset="0"/>
            </a:endParaRPr>
          </a:p>
          <a:p>
            <a:pPr marL="285750" indent="-285750" algn="ctr">
              <a:buFont typeface="Arial" panose="020B0604020202020204" pitchFamily="34" charset="0"/>
              <a:buChar char="•"/>
            </a:pPr>
            <a:r>
              <a:rPr lang="en-US" sz="1400" dirty="0">
                <a:latin typeface="Garamond" panose="02020404030301010803" pitchFamily="18" charset="0"/>
                <a:cs typeface="Arial" pitchFamily="34" charset="0"/>
              </a:rPr>
              <a:t>Activated Alaska Organized Militia to State Active Duty (</a:t>
            </a:r>
            <a:r>
              <a:rPr lang="en-US" sz="1400" dirty="0" err="1">
                <a:latin typeface="Garamond" panose="02020404030301010803" pitchFamily="18" charset="0"/>
                <a:cs typeface="Arial" pitchFamily="34" charset="0"/>
              </a:rPr>
              <a:t>StAD</a:t>
            </a:r>
            <a:r>
              <a:rPr lang="en-US" sz="1400" dirty="0">
                <a:latin typeface="Garamond" panose="02020404030301010803" pitchFamily="18" charset="0"/>
                <a:cs typeface="Arial" pitchFamily="34" charset="0"/>
              </a:rPr>
              <a:t>) to assist HSS </a:t>
            </a:r>
            <a:r>
              <a:rPr lang="en-US" sz="1400" dirty="0">
                <a:latin typeface="Garamond" panose="02020404030301010803" pitchFamily="18" charset="0"/>
              </a:rPr>
              <a:t> (AS 26.05.070)</a:t>
            </a:r>
          </a:p>
          <a:p>
            <a:pPr marL="285750" indent="-285750" algn="ctr">
              <a:buFont typeface="Arial" panose="020B0604020202020204" pitchFamily="34" charset="0"/>
              <a:buChar char="•"/>
            </a:pPr>
            <a:endParaRPr lang="en-US" sz="1200" dirty="0">
              <a:latin typeface="Garamond" panose="02020404030301010803" pitchFamily="18" charset="0"/>
            </a:endParaRPr>
          </a:p>
          <a:p>
            <a:pPr marL="285750" indent="-285750" algn="ctr">
              <a:buFont typeface="Arial" panose="020B0604020202020204" pitchFamily="34" charset="0"/>
              <a:buChar char="•"/>
            </a:pPr>
            <a:endParaRPr lang="en-US" sz="1400" dirty="0">
              <a:latin typeface="Garamond" panose="02020404030301010803" pitchFamily="18" charset="0"/>
            </a:endParaRPr>
          </a:p>
        </p:txBody>
      </p:sp>
      <p:sp>
        <p:nvSpPr>
          <p:cNvPr id="15" name="TextBox 14">
            <a:extLst>
              <a:ext uri="{FF2B5EF4-FFF2-40B4-BE49-F238E27FC236}">
                <a16:creationId xmlns:a16="http://schemas.microsoft.com/office/drawing/2014/main" id="{5AEECF8C-2F0E-444E-ABDE-02DF38588DFD}"/>
              </a:ext>
            </a:extLst>
          </p:cNvPr>
          <p:cNvSpPr txBox="1"/>
          <p:nvPr/>
        </p:nvSpPr>
        <p:spPr>
          <a:xfrm>
            <a:off x="167951" y="3507314"/>
            <a:ext cx="6192417" cy="3185487"/>
          </a:xfrm>
          <a:prstGeom prst="rect">
            <a:avLst/>
          </a:prstGeom>
          <a:noFill/>
        </p:spPr>
        <p:txBody>
          <a:bodyPr wrap="square" rtlCol="0">
            <a:spAutoFit/>
          </a:bodyPr>
          <a:lstStyle/>
          <a:p>
            <a:pPr>
              <a:spcAft>
                <a:spcPts val="600"/>
              </a:spcAft>
            </a:pPr>
            <a:r>
              <a:rPr lang="en-US" sz="1600" b="1" dirty="0">
                <a:latin typeface="Garamond" panose="02020404030301010803" pitchFamily="18" charset="0"/>
                <a:cs typeface="Arial" pitchFamily="34" charset="0"/>
              </a:rPr>
              <a:t>Operational Management Impacts:</a:t>
            </a:r>
          </a:p>
          <a:p>
            <a:pPr marL="285750"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Inability to travel freely has negative impacts on operations and grants management</a:t>
            </a:r>
          </a:p>
          <a:p>
            <a:pPr marL="285750"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Workplace safety prioritized through teleworking, wearing facial coverings, and providing employees with sanitizing equipment to keep high traffic areas clean</a:t>
            </a:r>
          </a:p>
          <a:p>
            <a:pPr>
              <a:spcAft>
                <a:spcPts val="600"/>
              </a:spcAft>
            </a:pPr>
            <a:r>
              <a:rPr lang="en-US" sz="1600" b="1" dirty="0">
                <a:latin typeface="Garamond" panose="02020404030301010803" pitchFamily="18" charset="0"/>
                <a:cs typeface="Arial" pitchFamily="34" charset="0"/>
              </a:rPr>
              <a:t>Impacts of Federal COVID Relief Funding:</a:t>
            </a:r>
          </a:p>
          <a:p>
            <a:pPr marL="285750"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Provided laptops, which are instrumental to providing continued service and execution of the department’s mission. </a:t>
            </a:r>
          </a:p>
          <a:p>
            <a:pPr marL="285750" indent="-285750">
              <a:spcAft>
                <a:spcPts val="600"/>
              </a:spcAft>
              <a:buFont typeface="Arial" panose="020B0604020202020204" pitchFamily="34" charset="0"/>
              <a:buChar char="•"/>
            </a:pPr>
            <a:r>
              <a:rPr lang="en-US" sz="1600" dirty="0">
                <a:latin typeface="Garamond" panose="02020404030301010803" pitchFamily="18" charset="0"/>
                <a:cs typeface="Arial" pitchFamily="34" charset="0"/>
              </a:rPr>
              <a:t>Purchased distant delivery equipment that allow for delivery of training content while AMYA Cadets are isolated or learning from home.</a:t>
            </a:r>
            <a:endParaRPr lang="en-US" sz="1600" dirty="0">
              <a:highlight>
                <a:srgbClr val="FFFF00"/>
              </a:highlight>
              <a:latin typeface="Garamond" panose="02020404030301010803" pitchFamily="18" charset="0"/>
              <a:cs typeface="Arial" pitchFamily="34" charset="0"/>
            </a:endParaRPr>
          </a:p>
        </p:txBody>
      </p:sp>
      <p:sp>
        <p:nvSpPr>
          <p:cNvPr id="4" name="TextBox 3">
            <a:extLst>
              <a:ext uri="{FF2B5EF4-FFF2-40B4-BE49-F238E27FC236}">
                <a16:creationId xmlns:a16="http://schemas.microsoft.com/office/drawing/2014/main" id="{72CA98D7-AC88-4959-B5E7-D123310C0FBF}"/>
              </a:ext>
            </a:extLst>
          </p:cNvPr>
          <p:cNvSpPr txBox="1"/>
          <p:nvPr/>
        </p:nvSpPr>
        <p:spPr>
          <a:xfrm>
            <a:off x="167951" y="3135331"/>
            <a:ext cx="5539273" cy="276999"/>
          </a:xfrm>
          <a:prstGeom prst="rect">
            <a:avLst/>
          </a:prstGeom>
          <a:noFill/>
        </p:spPr>
        <p:txBody>
          <a:bodyPr wrap="square" rtlCol="0">
            <a:spAutoFit/>
          </a:bodyPr>
          <a:lstStyle/>
          <a:p>
            <a:r>
              <a:rPr lang="en-US" sz="1200" i="1" dirty="0"/>
              <a:t>* as of December 30, 2020 </a:t>
            </a:r>
            <a:endParaRPr lang="en-US" sz="1200" dirty="0"/>
          </a:p>
        </p:txBody>
      </p:sp>
    </p:spTree>
    <p:extLst>
      <p:ext uri="{BB962C8B-B14F-4D97-AF65-F5344CB8AC3E}">
        <p14:creationId xmlns:p14="http://schemas.microsoft.com/office/powerpoint/2010/main" val="3657425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97768"/>
            <a:ext cx="7086600" cy="1200329"/>
          </a:xfrm>
          <a:prstGeom prst="rect">
            <a:avLst/>
          </a:prstGeom>
          <a:noFill/>
        </p:spPr>
        <p:txBody>
          <a:bodyPr wrap="square" rtlCol="0">
            <a:spAutoFit/>
          </a:bodyPr>
          <a:lstStyle/>
          <a:p>
            <a:pPr algn="ctr" defTabSz="914400">
              <a:lnSpc>
                <a:spcPct val="100000"/>
              </a:lnSpc>
              <a:spcBef>
                <a:spcPts val="0"/>
              </a:spcBef>
            </a:pPr>
            <a:r>
              <a:rPr lang="en-US" sz="2800" b="1" i="1" dirty="0">
                <a:latin typeface="Arial" panose="020B0604020202020204" pitchFamily="34" charset="0"/>
                <a:cs typeface="Arial" panose="020B0604020202020204" pitchFamily="34" charset="0"/>
              </a:rPr>
              <a:t>  </a:t>
            </a:r>
            <a:r>
              <a:rPr lang="en-US" sz="2000" b="1" dirty="0">
                <a:solidFill>
                  <a:prstClr val="black"/>
                </a:solidFill>
                <a:latin typeface="Garamond" panose="02020404030301010803" pitchFamily="18" charset="0"/>
              </a:rPr>
              <a:t>Department of Military and Veterans Affairs  </a:t>
            </a:r>
          </a:p>
          <a:p>
            <a:pPr algn="ctr" defTabSz="914400">
              <a:lnSpc>
                <a:spcPct val="100000"/>
              </a:lnSpc>
              <a:spcBef>
                <a:spcPts val="0"/>
              </a:spcBef>
            </a:pPr>
            <a:r>
              <a:rPr lang="en-US" sz="2000" b="1" dirty="0">
                <a:solidFill>
                  <a:prstClr val="black"/>
                </a:solidFill>
                <a:latin typeface="Garamond" panose="02020404030301010803" pitchFamily="18" charset="0"/>
              </a:rPr>
              <a:t>FY2022 Operating Budget Comparison ($ Thousand)</a:t>
            </a:r>
          </a:p>
          <a:p>
            <a:pPr algn="ctr"/>
            <a:endParaRPr lang="en-US" sz="2400" b="1" i="1" dirty="0">
              <a:latin typeface="Garamond" panose="02020404030301010803" pitchFamily="18" charset="0"/>
              <a:cs typeface="Arial" panose="020B0604020202020204" pitchFamily="34" charset="0"/>
            </a:endParaRP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a:xfrm>
            <a:off x="6919519" y="6324600"/>
            <a:ext cx="2133600" cy="365125"/>
          </a:xfrm>
        </p:spPr>
        <p:txBody>
          <a:bodyPr/>
          <a:lstStyle/>
          <a:p>
            <a:r>
              <a:rPr lang="en-US" dirty="0"/>
              <a:t>3</a:t>
            </a:r>
          </a:p>
        </p:txBody>
      </p:sp>
      <p:sp>
        <p:nvSpPr>
          <p:cNvPr id="15" name="Rectangle: Rounded Corners 14">
            <a:extLst>
              <a:ext uri="{FF2B5EF4-FFF2-40B4-BE49-F238E27FC236}">
                <a16:creationId xmlns:a16="http://schemas.microsoft.com/office/drawing/2014/main" id="{644A1938-D044-4C25-AF0D-89E2363C6C8A}"/>
              </a:ext>
            </a:extLst>
          </p:cNvPr>
          <p:cNvSpPr/>
          <p:nvPr/>
        </p:nvSpPr>
        <p:spPr>
          <a:xfrm>
            <a:off x="6787817" y="1719665"/>
            <a:ext cx="2224420" cy="4690011"/>
          </a:xfrm>
          <a:prstGeom prst="roundRect">
            <a:avLst/>
          </a:prstGeom>
          <a:solidFill>
            <a:schemeClr val="tx2">
              <a:lumMod val="60000"/>
              <a:lumOff val="4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Garamond" panose="02020404030301010803" pitchFamily="18" charset="0"/>
              </a:rPr>
              <a:t>Significant Changes</a:t>
            </a:r>
          </a:p>
          <a:p>
            <a:pPr algn="ctr"/>
            <a:endParaRPr lang="en-US" sz="1400" dirty="0">
              <a:latin typeface="Garamond" panose="02020404030301010803" pitchFamily="18" charset="0"/>
            </a:endParaRPr>
          </a:p>
          <a:p>
            <a:pPr marL="285750" indent="-285750">
              <a:buFont typeface="Arial" panose="020B0604020202020204" pitchFamily="34" charset="0"/>
              <a:buChar char="•"/>
            </a:pPr>
            <a:r>
              <a:rPr lang="en-US" sz="1200" dirty="0">
                <a:latin typeface="Garamond" panose="02020404030301010803" pitchFamily="18" charset="0"/>
              </a:rPr>
              <a:t>Alaska Public Safety Communication Services: Consolidation of budgetary components </a:t>
            </a:r>
          </a:p>
          <a:p>
            <a:endParaRPr lang="en-US" sz="1200" dirty="0">
              <a:latin typeface="Garamond" panose="02020404030301010803" pitchFamily="18" charset="0"/>
            </a:endParaRPr>
          </a:p>
          <a:p>
            <a:pPr marL="285750" indent="-285750">
              <a:buFont typeface="Arial" panose="020B0604020202020204" pitchFamily="34" charset="0"/>
              <a:buChar char="•"/>
            </a:pPr>
            <a:r>
              <a:rPr lang="en-US" sz="1200" dirty="0">
                <a:latin typeface="Garamond" panose="02020404030301010803" pitchFamily="18" charset="0"/>
              </a:rPr>
              <a:t>Alaska Public Safety Communication Services: Reduction of maintenance expenditures ($300K)</a:t>
            </a:r>
          </a:p>
          <a:p>
            <a:endParaRPr lang="en-US" sz="1200" dirty="0">
              <a:latin typeface="Garamond" panose="02020404030301010803" pitchFamily="18" charset="0"/>
            </a:endParaRPr>
          </a:p>
          <a:p>
            <a:pPr marL="285750" indent="-285750">
              <a:buFont typeface="Arial" panose="020B0604020202020204" pitchFamily="34" charset="0"/>
              <a:buChar char="•"/>
            </a:pPr>
            <a:r>
              <a:rPr lang="en-US" sz="1200" dirty="0">
                <a:latin typeface="Garamond" panose="02020404030301010803" pitchFamily="18" charset="0"/>
              </a:rPr>
              <a:t>Homeland Security &amp; Emergency Management: Transfer of $3M federal receipt authority from operating to capital budget</a:t>
            </a:r>
          </a:p>
          <a:p>
            <a:endParaRPr lang="en-US" sz="1200" dirty="0">
              <a:latin typeface="Garamond" panose="02020404030301010803" pitchFamily="18" charset="0"/>
            </a:endParaRPr>
          </a:p>
          <a:p>
            <a:pPr marL="285750" indent="-285750">
              <a:buFont typeface="Arial" panose="020B0604020202020204" pitchFamily="34" charset="0"/>
              <a:buChar char="•"/>
            </a:pPr>
            <a:r>
              <a:rPr lang="en-US" sz="1200" dirty="0">
                <a:latin typeface="Garamond" panose="02020404030301010803" pitchFamily="18" charset="0"/>
              </a:rPr>
              <a:t>ARMY: Increase of federal receipt authority ($1.2M)</a:t>
            </a:r>
          </a:p>
          <a:p>
            <a:endParaRPr lang="en-US" sz="1400" dirty="0">
              <a:latin typeface="Garamond" panose="02020404030301010803" pitchFamily="18" charset="0"/>
            </a:endParaRPr>
          </a:p>
        </p:txBody>
      </p:sp>
      <p:graphicFrame>
        <p:nvGraphicFramePr>
          <p:cNvPr id="16" name="Object 15">
            <a:extLst>
              <a:ext uri="{FF2B5EF4-FFF2-40B4-BE49-F238E27FC236}">
                <a16:creationId xmlns:a16="http://schemas.microsoft.com/office/drawing/2014/main" id="{CAC0563C-18DC-4B82-B13A-566676C482F4}"/>
              </a:ext>
            </a:extLst>
          </p:cNvPr>
          <p:cNvGraphicFramePr>
            <a:graphicFrameLocks noChangeAspect="1"/>
          </p:cNvGraphicFramePr>
          <p:nvPr>
            <p:extLst>
              <p:ext uri="{D42A27DB-BD31-4B8C-83A1-F6EECF244321}">
                <p14:modId xmlns:p14="http://schemas.microsoft.com/office/powerpoint/2010/main" val="1714653326"/>
              </p:ext>
            </p:extLst>
          </p:nvPr>
        </p:nvGraphicFramePr>
        <p:xfrm>
          <a:off x="212725" y="5018088"/>
          <a:ext cx="6354763" cy="1641475"/>
        </p:xfrm>
        <a:graphic>
          <a:graphicData uri="http://schemas.openxmlformats.org/presentationml/2006/ole">
            <mc:AlternateContent xmlns:mc="http://schemas.openxmlformats.org/markup-compatibility/2006">
              <mc:Choice xmlns:v="urn:schemas-microsoft-com:vml" Requires="v">
                <p:oleObj name="Worksheet" r:id="rId5" imgW="7762920" imgH="2009639" progId="Excel.Sheet.12">
                  <p:embed/>
                </p:oleObj>
              </mc:Choice>
              <mc:Fallback>
                <p:oleObj name="Worksheet" r:id="rId5" imgW="7762920" imgH="2009639" progId="Excel.Sheet.12">
                  <p:embed/>
                  <p:pic>
                    <p:nvPicPr>
                      <p:cNvPr id="9" name="Object 8">
                        <a:extLst>
                          <a:ext uri="{FF2B5EF4-FFF2-40B4-BE49-F238E27FC236}">
                            <a16:creationId xmlns:a16="http://schemas.microsoft.com/office/drawing/2014/main" id="{AC0FBE35-1ED6-40E1-B97B-464631021854}"/>
                          </a:ext>
                        </a:extLst>
                      </p:cNvPr>
                      <p:cNvPicPr/>
                      <p:nvPr/>
                    </p:nvPicPr>
                    <p:blipFill>
                      <a:blip r:embed="rId6"/>
                      <a:stretch>
                        <a:fillRect/>
                      </a:stretch>
                    </p:blipFill>
                    <p:spPr>
                      <a:xfrm>
                        <a:off x="212725" y="5018088"/>
                        <a:ext cx="6354763" cy="1641475"/>
                      </a:xfrm>
                      <a:prstGeom prst="rect">
                        <a:avLst/>
                      </a:prstGeom>
                    </p:spPr>
                  </p:pic>
                </p:oleObj>
              </mc:Fallback>
            </mc:AlternateContent>
          </a:graphicData>
        </a:graphic>
      </p:graphicFrame>
      <p:graphicFrame>
        <p:nvGraphicFramePr>
          <p:cNvPr id="13" name="Chart 12">
            <a:extLst>
              <a:ext uri="{FF2B5EF4-FFF2-40B4-BE49-F238E27FC236}">
                <a16:creationId xmlns:a16="http://schemas.microsoft.com/office/drawing/2014/main" id="{62324529-A15B-423A-9F09-48D1DCE1CF0F}"/>
              </a:ext>
            </a:extLst>
          </p:cNvPr>
          <p:cNvGraphicFramePr>
            <a:graphicFrameLocks/>
          </p:cNvGraphicFramePr>
          <p:nvPr>
            <p:extLst>
              <p:ext uri="{D42A27DB-BD31-4B8C-83A1-F6EECF244321}">
                <p14:modId xmlns:p14="http://schemas.microsoft.com/office/powerpoint/2010/main" val="3069487503"/>
              </p:ext>
            </p:extLst>
          </p:nvPr>
        </p:nvGraphicFramePr>
        <p:xfrm>
          <a:off x="212725" y="1362258"/>
          <a:ext cx="5782151" cy="352520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592719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3847207"/>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Consolidate State of Alaska Telecommunications System and Alaska Land Mobile Radio to Alaska Public Safety Communication Services</a:t>
            </a:r>
            <a:endParaRPr lang="en-US" sz="16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endParaRPr>
          </a:p>
          <a:p>
            <a:pPr>
              <a:spcAft>
                <a:spcPts val="600"/>
              </a:spcAft>
            </a:pPr>
            <a:endParaRPr lang="en-US" sz="1600" dirty="0">
              <a:latin typeface="Garamond" panose="02020404030301010803" pitchFamily="18" charset="0"/>
            </a:endParaRPr>
          </a:p>
          <a:p>
            <a:pPr>
              <a:spcAft>
                <a:spcPts val="600"/>
              </a:spcAft>
            </a:pPr>
            <a:endParaRPr lang="en-US" sz="1600" dirty="0">
              <a:latin typeface="Garamond" panose="02020404030301010803" pitchFamily="18" charset="0"/>
            </a:endParaRPr>
          </a:p>
          <a:p>
            <a:pPr>
              <a:spcAft>
                <a:spcPts val="600"/>
              </a:spcAft>
            </a:pPr>
            <a:r>
              <a:rPr lang="en-US" sz="1600" dirty="0">
                <a:latin typeface="Garamond" panose="02020404030301010803" pitchFamily="18" charset="0"/>
              </a:rPr>
              <a:t>The current SATS and ALMR budgetary components no longer accurately describe the service and functions currently provided. Merging the two budgetary components into a new component will more accurately describe the growing and evolving public safety communication services.</a:t>
            </a:r>
            <a:br>
              <a:rPr lang="en-US" sz="1600" b="1" dirty="0">
                <a:latin typeface="Garamond" panose="02020404030301010803" pitchFamily="18" charset="0"/>
              </a:rPr>
            </a:br>
            <a:endParaRPr lang="en-US" sz="1600" b="1" dirty="0">
              <a:latin typeface="Garamond" panose="02020404030301010803" pitchFamily="18"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5</a:t>
            </a:r>
          </a:p>
        </p:txBody>
      </p:sp>
      <p:graphicFrame>
        <p:nvGraphicFramePr>
          <p:cNvPr id="3" name="Table 2">
            <a:extLst>
              <a:ext uri="{FF2B5EF4-FFF2-40B4-BE49-F238E27FC236}">
                <a16:creationId xmlns:a16="http://schemas.microsoft.com/office/drawing/2014/main" id="{8381E728-99A8-4314-A61B-8598AA47F671}"/>
              </a:ext>
            </a:extLst>
          </p:cNvPr>
          <p:cNvGraphicFramePr>
            <a:graphicFrameLocks noGrp="1"/>
          </p:cNvGraphicFramePr>
          <p:nvPr>
            <p:extLst>
              <p:ext uri="{D42A27DB-BD31-4B8C-83A1-F6EECF244321}">
                <p14:modId xmlns:p14="http://schemas.microsoft.com/office/powerpoint/2010/main" val="1690290276"/>
              </p:ext>
            </p:extLst>
          </p:nvPr>
        </p:nvGraphicFramePr>
        <p:xfrm>
          <a:off x="1457325" y="3017547"/>
          <a:ext cx="6096000" cy="675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545014400"/>
                    </a:ext>
                  </a:extLst>
                </a:gridCol>
                <a:gridCol w="3048000">
                  <a:extLst>
                    <a:ext uri="{9D8B030D-6E8A-4147-A177-3AD203B41FA5}">
                      <a16:colId xmlns:a16="http://schemas.microsoft.com/office/drawing/2014/main" val="3491434948"/>
                    </a:ext>
                  </a:extLst>
                </a:gridCol>
              </a:tblGrid>
              <a:tr h="0">
                <a:tc>
                  <a:txBody>
                    <a:bodyPr/>
                    <a:lstStyle/>
                    <a:p>
                      <a:pPr algn="l"/>
                      <a:r>
                        <a:rPr lang="en-US" sz="1400" b="1" dirty="0">
                          <a:latin typeface="Garamond" panose="02020404030301010803" pitchFamily="18" charset="0"/>
                        </a:rPr>
                        <a:t>TOTAL</a:t>
                      </a:r>
                    </a:p>
                  </a:txBody>
                  <a:tcPr/>
                </a:tc>
                <a:tc>
                  <a:txBody>
                    <a:bodyPr/>
                    <a:lstStyle/>
                    <a:p>
                      <a:pPr algn="l"/>
                      <a:r>
                        <a:rPr lang="en-US" sz="1400" b="1" dirty="0">
                          <a:latin typeface="Garamond" panose="02020404030301010803" pitchFamily="18" charset="0"/>
                        </a:rPr>
                        <a:t>$0.0</a:t>
                      </a:r>
                    </a:p>
                  </a:txBody>
                  <a:tcPr/>
                </a:tc>
                <a:extLst>
                  <a:ext uri="{0D108BD9-81ED-4DB2-BD59-A6C34878D82A}">
                    <a16:rowId xmlns:a16="http://schemas.microsoft.com/office/drawing/2014/main" val="4235444761"/>
                  </a:ext>
                </a:extLst>
              </a:tr>
              <a:tr h="370840">
                <a:tc>
                  <a:txBody>
                    <a:bodyPr/>
                    <a:lstStyle/>
                    <a:p>
                      <a:pPr algn="l"/>
                      <a:r>
                        <a:rPr lang="en-US" sz="1400" b="0" dirty="0">
                          <a:latin typeface="Garamond" panose="02020404030301010803" pitchFamily="18" charset="0"/>
                        </a:rPr>
                        <a:t>General Fund</a:t>
                      </a:r>
                    </a:p>
                  </a:txBody>
                  <a:tcPr/>
                </a:tc>
                <a:tc>
                  <a:txBody>
                    <a:bodyPr/>
                    <a:lstStyle/>
                    <a:p>
                      <a:pPr algn="l"/>
                      <a:r>
                        <a:rPr lang="en-US" sz="1400" b="0" dirty="0">
                          <a:latin typeface="Garamond" panose="02020404030301010803" pitchFamily="18" charset="0"/>
                        </a:rPr>
                        <a:t>$0.0</a:t>
                      </a:r>
                    </a:p>
                  </a:txBody>
                  <a:tcPr/>
                </a:tc>
                <a:extLst>
                  <a:ext uri="{0D108BD9-81ED-4DB2-BD59-A6C34878D82A}">
                    <a16:rowId xmlns:a16="http://schemas.microsoft.com/office/drawing/2014/main" val="1425300689"/>
                  </a:ext>
                </a:extLst>
              </a:tr>
            </a:tbl>
          </a:graphicData>
        </a:graphic>
      </p:graphicFrame>
    </p:spTree>
    <p:extLst>
      <p:ext uri="{BB962C8B-B14F-4D97-AF65-F5344CB8AC3E}">
        <p14:creationId xmlns:p14="http://schemas.microsoft.com/office/powerpoint/2010/main" val="1429097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4108817"/>
          </a:xfrm>
          <a:prstGeom prst="rect">
            <a:avLst/>
          </a:prstGeom>
          <a:noFill/>
        </p:spPr>
        <p:txBody>
          <a:bodyPr wrap="square" rtlCol="0">
            <a:spAutoFit/>
          </a:bodyPr>
          <a:lstStyle/>
          <a:p>
            <a:pPr algn="ctr">
              <a:spcAft>
                <a:spcPts val="600"/>
              </a:spcAft>
            </a:pPr>
            <a:r>
              <a:rPr lang="en-US" sz="1600" b="1" dirty="0">
                <a:latin typeface="Garamond" panose="02020404030301010803" pitchFamily="18" charset="0"/>
                <a:cs typeface="Arial" pitchFamily="34" charset="0"/>
              </a:rPr>
              <a:t>State of Alaska Telecommunications System: Increase Federal and Interagency Receipt Authority to Align with Anticipated Revenue and Expenditures</a:t>
            </a: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lgn="ctr">
              <a:spcAft>
                <a:spcPts val="600"/>
              </a:spcAft>
            </a:pPr>
            <a:endParaRPr lang="en-US" b="1" dirty="0">
              <a:latin typeface="Garamond" panose="02020404030301010803" pitchFamily="18" charset="0"/>
              <a:cs typeface="Arial" pitchFamily="34" charset="0"/>
            </a:endParaRPr>
          </a:p>
          <a:p>
            <a:pPr algn="ctr">
              <a:spcAft>
                <a:spcPts val="600"/>
              </a:spcAft>
            </a:pPr>
            <a:endParaRPr lang="en-US" sz="1600" b="1" dirty="0">
              <a:latin typeface="Garamond" panose="02020404030301010803" pitchFamily="18" charset="0"/>
              <a:cs typeface="Arial" pitchFamily="34" charset="0"/>
            </a:endParaRPr>
          </a:p>
          <a:p>
            <a:pPr algn="ct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Increase federal authority to align with anticipated revenue and expenditures. This will allow Alaska Public Safety Communication Services (APSCS) to collect any additional revenue that could be collected as a result of changes into current contracts partially reimbursed by DoD and non-DoD federal users or if additional federal agencies would like to co-locate at some of the current sites.</a:t>
            </a:r>
          </a:p>
          <a:p>
            <a:pPr>
              <a:spcAft>
                <a:spcPts val="600"/>
              </a:spcAft>
            </a:pPr>
            <a:r>
              <a:rPr lang="en-US" sz="1600" dirty="0">
                <a:latin typeface="Garamond" panose="02020404030301010803" pitchFamily="18" charset="0"/>
                <a:cs typeface="Arial" pitchFamily="34" charset="0"/>
              </a:rPr>
              <a:t>Increase interagency receipt authority to align with anticipated revenue and expenditures based on prior year actuals. APSCS maintains and/or repairs the requesting agencies' statewide two-way radio system, radio equipment, and campus telecom wiring.</a:t>
            </a:r>
          </a:p>
        </p:txBody>
      </p:sp>
      <p:sp>
        <p:nvSpPr>
          <p:cNvPr id="2" name="Slide Number Placeholder 1"/>
          <p:cNvSpPr>
            <a:spLocks noGrp="1"/>
          </p:cNvSpPr>
          <p:nvPr>
            <p:ph type="sldNum" sz="quarter" idx="12"/>
          </p:nvPr>
        </p:nvSpPr>
        <p:spPr>
          <a:xfrm>
            <a:off x="6975503" y="6345790"/>
            <a:ext cx="2000546" cy="365125"/>
          </a:xfrm>
        </p:spPr>
        <p:txBody>
          <a:bodyPr/>
          <a:lstStyle/>
          <a:p>
            <a:r>
              <a:rPr lang="en-US" dirty="0"/>
              <a:t>6</a:t>
            </a:r>
          </a:p>
        </p:txBody>
      </p:sp>
      <p:graphicFrame>
        <p:nvGraphicFramePr>
          <p:cNvPr id="3" name="Table 2">
            <a:extLst>
              <a:ext uri="{FF2B5EF4-FFF2-40B4-BE49-F238E27FC236}">
                <a16:creationId xmlns:a16="http://schemas.microsoft.com/office/drawing/2014/main" id="{5D69E8FD-CDE0-4FCF-8F31-06511EA6E69F}"/>
              </a:ext>
            </a:extLst>
          </p:cNvPr>
          <p:cNvGraphicFramePr>
            <a:graphicFrameLocks noGrp="1"/>
          </p:cNvGraphicFramePr>
          <p:nvPr>
            <p:extLst>
              <p:ext uri="{D42A27DB-BD31-4B8C-83A1-F6EECF244321}">
                <p14:modId xmlns:p14="http://schemas.microsoft.com/office/powerpoint/2010/main" val="3020480358"/>
              </p:ext>
            </p:extLst>
          </p:nvPr>
        </p:nvGraphicFramePr>
        <p:xfrm>
          <a:off x="1440024" y="2612571"/>
          <a:ext cx="6096000" cy="1121229"/>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081440744"/>
                    </a:ext>
                  </a:extLst>
                </a:gridCol>
                <a:gridCol w="3048000">
                  <a:extLst>
                    <a:ext uri="{9D8B030D-6E8A-4147-A177-3AD203B41FA5}">
                      <a16:colId xmlns:a16="http://schemas.microsoft.com/office/drawing/2014/main" val="1042651892"/>
                    </a:ext>
                  </a:extLst>
                </a:gridCol>
              </a:tblGrid>
              <a:tr h="379549">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$550.0</a:t>
                      </a:r>
                    </a:p>
                  </a:txBody>
                  <a:tcPr/>
                </a:tc>
                <a:extLst>
                  <a:ext uri="{0D108BD9-81ED-4DB2-BD59-A6C34878D82A}">
                    <a16:rowId xmlns:a16="http://schemas.microsoft.com/office/drawing/2014/main" val="815548941"/>
                  </a:ext>
                </a:extLst>
              </a:tr>
              <a:tr h="370840">
                <a:tc>
                  <a:txBody>
                    <a:bodyPr/>
                    <a:lstStyle/>
                    <a:p>
                      <a:r>
                        <a:rPr lang="en-US" sz="1400" b="0" dirty="0">
                          <a:latin typeface="Garamond" panose="02020404030301010803" pitchFamily="18" charset="0"/>
                        </a:rPr>
                        <a:t>Federal Receipts </a:t>
                      </a:r>
                    </a:p>
                  </a:txBody>
                  <a:tcPr/>
                </a:tc>
                <a:tc>
                  <a:txBody>
                    <a:bodyPr/>
                    <a:lstStyle/>
                    <a:p>
                      <a:r>
                        <a:rPr lang="en-US" sz="1400" b="0" dirty="0">
                          <a:latin typeface="Garamond" panose="02020404030301010803" pitchFamily="18" charset="0"/>
                        </a:rPr>
                        <a:t>$200.0</a:t>
                      </a:r>
                    </a:p>
                  </a:txBody>
                  <a:tcPr/>
                </a:tc>
                <a:extLst>
                  <a:ext uri="{0D108BD9-81ED-4DB2-BD59-A6C34878D82A}">
                    <a16:rowId xmlns:a16="http://schemas.microsoft.com/office/drawing/2014/main" val="293167089"/>
                  </a:ext>
                </a:extLst>
              </a:tr>
              <a:tr h="370840">
                <a:tc>
                  <a:txBody>
                    <a:bodyPr/>
                    <a:lstStyle/>
                    <a:p>
                      <a:r>
                        <a:rPr lang="en-US" sz="1400" b="0" dirty="0">
                          <a:latin typeface="Garamond" panose="02020404030301010803" pitchFamily="18" charset="0"/>
                        </a:rPr>
                        <a:t>Interagency Receipts </a:t>
                      </a:r>
                    </a:p>
                  </a:txBody>
                  <a:tcPr/>
                </a:tc>
                <a:tc>
                  <a:txBody>
                    <a:bodyPr/>
                    <a:lstStyle/>
                    <a:p>
                      <a:r>
                        <a:rPr lang="en-US" sz="1400" b="0" dirty="0">
                          <a:latin typeface="Garamond" panose="02020404030301010803" pitchFamily="18" charset="0"/>
                        </a:rPr>
                        <a:t>$350.0</a:t>
                      </a:r>
                    </a:p>
                  </a:txBody>
                  <a:tcPr/>
                </a:tc>
                <a:extLst>
                  <a:ext uri="{0D108BD9-81ED-4DB2-BD59-A6C34878D82A}">
                    <a16:rowId xmlns:a16="http://schemas.microsoft.com/office/drawing/2014/main" val="1312950079"/>
                  </a:ext>
                </a:extLst>
              </a:tr>
            </a:tbl>
          </a:graphicData>
        </a:graphic>
      </p:graphicFrame>
    </p:spTree>
    <p:extLst>
      <p:ext uri="{BB962C8B-B14F-4D97-AF65-F5344CB8AC3E}">
        <p14:creationId xmlns:p14="http://schemas.microsoft.com/office/powerpoint/2010/main" val="104655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42900" y="1705527"/>
            <a:ext cx="8534400" cy="3000821"/>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State of Alaska Telecommunications System</a:t>
            </a:r>
            <a:r>
              <a:rPr lang="en-US" b="1" dirty="0">
                <a:cs typeface="Arial" pitchFamily="34" charset="0"/>
              </a:rPr>
              <a:t>: </a:t>
            </a:r>
            <a:r>
              <a:rPr lang="en-US" b="1" dirty="0">
                <a:latin typeface="Garamond" panose="02020404030301010803" pitchFamily="18" charset="0"/>
              </a:rPr>
              <a:t>Reduce Maintenance Expenditures</a:t>
            </a:r>
            <a:endParaRPr lang="en-US" sz="16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Reduction is in preventive maintenance and manufacturer recommended maintenance. Critical maintenance needs would continue to be met, and all other preventive/recommended needs would be prioritized. The impact of this reduction would be the continued growth of the maintenance backlog. </a:t>
            </a: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7</a:t>
            </a:r>
          </a:p>
        </p:txBody>
      </p:sp>
      <p:graphicFrame>
        <p:nvGraphicFramePr>
          <p:cNvPr id="4" name="Table 3">
            <a:extLst>
              <a:ext uri="{FF2B5EF4-FFF2-40B4-BE49-F238E27FC236}">
                <a16:creationId xmlns:a16="http://schemas.microsoft.com/office/drawing/2014/main" id="{0DCE341D-04D0-4C79-9C31-20FD03B1B70A}"/>
              </a:ext>
            </a:extLst>
          </p:cNvPr>
          <p:cNvGraphicFramePr>
            <a:graphicFrameLocks noGrp="1"/>
          </p:cNvGraphicFramePr>
          <p:nvPr>
            <p:extLst>
              <p:ext uri="{D42A27DB-BD31-4B8C-83A1-F6EECF244321}">
                <p14:modId xmlns:p14="http://schemas.microsoft.com/office/powerpoint/2010/main" val="1203234077"/>
              </p:ext>
            </p:extLst>
          </p:nvPr>
        </p:nvGraphicFramePr>
        <p:xfrm>
          <a:off x="1524000" y="2622631"/>
          <a:ext cx="6096000" cy="675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947601107"/>
                    </a:ext>
                  </a:extLst>
                </a:gridCol>
                <a:gridCol w="3048000">
                  <a:extLst>
                    <a:ext uri="{9D8B030D-6E8A-4147-A177-3AD203B41FA5}">
                      <a16:colId xmlns:a16="http://schemas.microsoft.com/office/drawing/2014/main" val="2285689101"/>
                    </a:ext>
                  </a:extLst>
                </a:gridCol>
              </a:tblGrid>
              <a:tr h="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-$300.0</a:t>
                      </a:r>
                    </a:p>
                  </a:txBody>
                  <a:tcPr/>
                </a:tc>
                <a:extLst>
                  <a:ext uri="{0D108BD9-81ED-4DB2-BD59-A6C34878D82A}">
                    <a16:rowId xmlns:a16="http://schemas.microsoft.com/office/drawing/2014/main" val="3025778401"/>
                  </a:ext>
                </a:extLst>
              </a:tr>
              <a:tr h="370840">
                <a:tc>
                  <a:txBody>
                    <a:bodyPr/>
                    <a:lstStyle/>
                    <a:p>
                      <a:r>
                        <a:rPr lang="en-US" sz="1400" b="0" dirty="0">
                          <a:latin typeface="Garamond" panose="02020404030301010803" pitchFamily="18" charset="0"/>
                        </a:rPr>
                        <a:t>General Fund</a:t>
                      </a:r>
                    </a:p>
                  </a:txBody>
                  <a:tcPr/>
                </a:tc>
                <a:tc>
                  <a:txBody>
                    <a:bodyPr/>
                    <a:lstStyle/>
                    <a:p>
                      <a:r>
                        <a:rPr lang="en-US" sz="1400" b="0" dirty="0">
                          <a:latin typeface="Garamond" panose="02020404030301010803" pitchFamily="18" charset="0"/>
                        </a:rPr>
                        <a:t>-$300.0</a:t>
                      </a:r>
                    </a:p>
                  </a:txBody>
                  <a:tcPr/>
                </a:tc>
                <a:extLst>
                  <a:ext uri="{0D108BD9-81ED-4DB2-BD59-A6C34878D82A}">
                    <a16:rowId xmlns:a16="http://schemas.microsoft.com/office/drawing/2014/main" val="2043622882"/>
                  </a:ext>
                </a:extLst>
              </a:tr>
            </a:tbl>
          </a:graphicData>
        </a:graphic>
      </p:graphicFrame>
    </p:spTree>
    <p:extLst>
      <p:ext uri="{BB962C8B-B14F-4D97-AF65-F5344CB8AC3E}">
        <p14:creationId xmlns:p14="http://schemas.microsoft.com/office/powerpoint/2010/main" val="3920628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3462486"/>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Alaska Public Safety Communication Services: Transfer the Channel Drive Lease from Department of Administration	</a:t>
            </a:r>
            <a:r>
              <a:rPr lang="en-US" sz="1400" dirty="0">
                <a:latin typeface="Garamond" panose="02020404030301010803" pitchFamily="18" charset="0"/>
                <a:cs typeface="Arial" pitchFamily="34" charset="0"/>
              </a:rPr>
              <a:t>		</a:t>
            </a:r>
            <a:endParaRPr lang="en-US" sz="1400" b="1"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r>
              <a:rPr lang="en-US" sz="1600" dirty="0">
                <a:latin typeface="Garamond" panose="02020404030301010803" pitchFamily="18" charset="0"/>
                <a:cs typeface="Arial" pitchFamily="34" charset="0"/>
              </a:rPr>
              <a:t>The lease associated with the Alaska Public Safety Communication Services office was not included in the original transfer from the Department of Administration. The lease will be housed under the new component Alaska Public Safety Communication Service within the Department of Military and Veterans Affairs.</a:t>
            </a:r>
            <a:endParaRPr lang="en-US" sz="1600" dirty="0">
              <a:latin typeface="Franklin Gothic Book" panose="020B0503020102020204" pitchFamily="34"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8</a:t>
            </a:r>
          </a:p>
        </p:txBody>
      </p:sp>
      <p:graphicFrame>
        <p:nvGraphicFramePr>
          <p:cNvPr id="3" name="Table 2">
            <a:extLst>
              <a:ext uri="{FF2B5EF4-FFF2-40B4-BE49-F238E27FC236}">
                <a16:creationId xmlns:a16="http://schemas.microsoft.com/office/drawing/2014/main" id="{E5FB4CC5-3225-4142-8EFD-8B8CA36395CC}"/>
              </a:ext>
            </a:extLst>
          </p:cNvPr>
          <p:cNvGraphicFramePr>
            <a:graphicFrameLocks noGrp="1"/>
          </p:cNvGraphicFramePr>
          <p:nvPr>
            <p:extLst>
              <p:ext uri="{D42A27DB-BD31-4B8C-83A1-F6EECF244321}">
                <p14:modId xmlns:p14="http://schemas.microsoft.com/office/powerpoint/2010/main" val="3653888088"/>
              </p:ext>
            </p:extLst>
          </p:nvPr>
        </p:nvGraphicFramePr>
        <p:xfrm>
          <a:off x="1419225" y="2997926"/>
          <a:ext cx="6096000" cy="6756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779933654"/>
                    </a:ext>
                  </a:extLst>
                </a:gridCol>
                <a:gridCol w="3048000">
                  <a:extLst>
                    <a:ext uri="{9D8B030D-6E8A-4147-A177-3AD203B41FA5}">
                      <a16:colId xmlns:a16="http://schemas.microsoft.com/office/drawing/2014/main" val="580880653"/>
                    </a:ext>
                  </a:extLst>
                </a:gridCol>
              </a:tblGrid>
              <a:tr h="0">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$58.0</a:t>
                      </a:r>
                    </a:p>
                  </a:txBody>
                  <a:tcPr/>
                </a:tc>
                <a:extLst>
                  <a:ext uri="{0D108BD9-81ED-4DB2-BD59-A6C34878D82A}">
                    <a16:rowId xmlns:a16="http://schemas.microsoft.com/office/drawing/2014/main" val="1542136149"/>
                  </a:ext>
                </a:extLst>
              </a:tr>
              <a:tr h="370840">
                <a:tc>
                  <a:txBody>
                    <a:bodyPr/>
                    <a:lstStyle/>
                    <a:p>
                      <a:r>
                        <a:rPr lang="en-US" sz="1400" b="0" dirty="0">
                          <a:latin typeface="Garamond" panose="02020404030301010803" pitchFamily="18" charset="0"/>
                        </a:rPr>
                        <a:t>General </a:t>
                      </a:r>
                      <a:r>
                        <a:rPr lang="en-US" sz="1400" b="0">
                          <a:latin typeface="Garamond" panose="02020404030301010803" pitchFamily="18" charset="0"/>
                        </a:rPr>
                        <a:t>Fund </a:t>
                      </a:r>
                      <a:endParaRPr lang="en-US" sz="1400" b="0" dirty="0">
                        <a:latin typeface="Garamond" panose="02020404030301010803" pitchFamily="18" charset="0"/>
                      </a:endParaRPr>
                    </a:p>
                  </a:txBody>
                  <a:tcPr/>
                </a:tc>
                <a:tc>
                  <a:txBody>
                    <a:bodyPr/>
                    <a:lstStyle/>
                    <a:p>
                      <a:r>
                        <a:rPr lang="en-US" sz="1400" b="0" dirty="0">
                          <a:latin typeface="Garamond" panose="02020404030301010803" pitchFamily="18" charset="0"/>
                        </a:rPr>
                        <a:t>$58.0</a:t>
                      </a:r>
                    </a:p>
                  </a:txBody>
                  <a:tcPr/>
                </a:tc>
                <a:extLst>
                  <a:ext uri="{0D108BD9-81ED-4DB2-BD59-A6C34878D82A}">
                    <a16:rowId xmlns:a16="http://schemas.microsoft.com/office/drawing/2014/main" val="934739342"/>
                  </a:ext>
                </a:extLst>
              </a:tr>
            </a:tbl>
          </a:graphicData>
        </a:graphic>
      </p:graphicFrame>
    </p:spTree>
    <p:extLst>
      <p:ext uri="{BB962C8B-B14F-4D97-AF65-F5344CB8AC3E}">
        <p14:creationId xmlns:p14="http://schemas.microsoft.com/office/powerpoint/2010/main" val="96122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0" y="1143000"/>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7" r="62632"/>
          <a:stretch/>
        </p:blipFill>
        <p:spPr bwMode="auto">
          <a:xfrm>
            <a:off x="26674" y="24714"/>
            <a:ext cx="1040126" cy="1035309"/>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1066800" y="200128"/>
            <a:ext cx="7086600" cy="83099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  </a:t>
            </a:r>
            <a:r>
              <a:rPr lang="en-US" sz="2000" b="1" dirty="0">
                <a:latin typeface="Garamond" panose="02020404030301010803" pitchFamily="18" charset="0"/>
                <a:cs typeface="Arial" panose="020B0604020202020204" pitchFamily="34" charset="0"/>
              </a:rPr>
              <a:t>DMVA FY2022 Operating Budget: </a:t>
            </a:r>
          </a:p>
          <a:p>
            <a:pPr algn="ctr"/>
            <a:r>
              <a:rPr lang="en-US" sz="2000" b="1" dirty="0">
                <a:latin typeface="Garamond" panose="02020404030301010803" pitchFamily="18" charset="0"/>
                <a:cs typeface="Arial" panose="020B0604020202020204" pitchFamily="34" charset="0"/>
              </a:rPr>
              <a:t>Change Summary ($ Thousand)</a:t>
            </a:r>
          </a:p>
        </p:txBody>
      </p:sp>
      <p:cxnSp>
        <p:nvCxnSpPr>
          <p:cNvPr id="11" name="Straight Connector 10"/>
          <p:cNvCxnSpPr/>
          <p:nvPr/>
        </p:nvCxnSpPr>
        <p:spPr>
          <a:xfrm>
            <a:off x="0" y="1208314"/>
            <a:ext cx="9144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273628"/>
            <a:ext cx="9144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76200"/>
            <a:ext cx="1447800" cy="9737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14" name="TextBox 13"/>
          <p:cNvSpPr txBox="1"/>
          <p:nvPr/>
        </p:nvSpPr>
        <p:spPr>
          <a:xfrm>
            <a:off x="304800" y="1755301"/>
            <a:ext cx="8534400" cy="4662815"/>
          </a:xfrm>
          <a:prstGeom prst="rect">
            <a:avLst/>
          </a:prstGeom>
          <a:noFill/>
        </p:spPr>
        <p:txBody>
          <a:bodyPr wrap="square" rtlCol="0">
            <a:spAutoFit/>
          </a:bodyPr>
          <a:lstStyle/>
          <a:p>
            <a:pPr algn="ctr">
              <a:spcAft>
                <a:spcPts val="600"/>
              </a:spcAft>
            </a:pPr>
            <a:r>
              <a:rPr lang="en-US" b="1" dirty="0">
                <a:latin typeface="Garamond" panose="02020404030301010803" pitchFamily="18" charset="0"/>
                <a:cs typeface="Arial" pitchFamily="34" charset="0"/>
              </a:rPr>
              <a:t>Reduce Unrestricted General Fund Authority Based on Prior Year Actuals</a:t>
            </a:r>
          </a:p>
          <a:p>
            <a:pPr>
              <a:spcAft>
                <a:spcPts val="600"/>
              </a:spcAft>
            </a:pPr>
            <a:endParaRPr lang="en-US" sz="1400" dirty="0">
              <a:latin typeface="+mj-lt"/>
              <a:cs typeface="Arial" pitchFamily="34" charset="0"/>
            </a:endParaRPr>
          </a:p>
          <a:p>
            <a:pPr>
              <a:spcAft>
                <a:spcPts val="600"/>
              </a:spcAft>
            </a:pPr>
            <a:endParaRPr lang="en-US" sz="1400" dirty="0">
              <a:latin typeface="+mj-lt"/>
              <a:cs typeface="Arial" pitchFamily="34" charset="0"/>
            </a:endParaRPr>
          </a:p>
          <a:p>
            <a:pPr>
              <a:spcAft>
                <a:spcPts val="600"/>
              </a:spcAft>
            </a:pPr>
            <a:endParaRPr lang="en-US" sz="1400" dirty="0">
              <a:latin typeface="+mj-lt"/>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400" dirty="0">
              <a:latin typeface="Garamond" panose="02020404030301010803" pitchFamily="18" charset="0"/>
              <a:cs typeface="Arial" pitchFamily="34" charset="0"/>
            </a:endParaRPr>
          </a:p>
          <a:p>
            <a:pPr>
              <a:spcAft>
                <a:spcPts val="600"/>
              </a:spcAft>
            </a:pPr>
            <a:endParaRPr lang="en-US" sz="1600" b="1"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spcAft>
                <a:spcPts val="600"/>
              </a:spcAft>
            </a:pPr>
            <a:endParaRPr lang="en-US" sz="1600" dirty="0">
              <a:latin typeface="Garamond" panose="02020404030301010803" pitchFamily="18" charset="0"/>
              <a:cs typeface="Arial" pitchFamily="34" charset="0"/>
            </a:endParaRPr>
          </a:p>
          <a:p>
            <a:pPr algn="just">
              <a:spcAft>
                <a:spcPts val="600"/>
              </a:spcAft>
            </a:pPr>
            <a:r>
              <a:rPr lang="en-US" sz="1600" dirty="0">
                <a:latin typeface="Garamond" panose="02020404030301010803" pitchFamily="18" charset="0"/>
                <a:cs typeface="Arial" pitchFamily="34" charset="0"/>
              </a:rPr>
              <a:t>											</a:t>
            </a:r>
            <a:r>
              <a:rPr lang="en-US" sz="1600" b="1" dirty="0">
                <a:latin typeface="Garamond" panose="02020404030301010803" pitchFamily="18" charset="0"/>
                <a:cs typeface="Arial" pitchFamily="34" charset="0"/>
              </a:rPr>
              <a:t>TOTAL: -$176.4</a:t>
            </a:r>
          </a:p>
          <a:p>
            <a:pPr>
              <a:spcAft>
                <a:spcPts val="600"/>
              </a:spcAft>
            </a:pPr>
            <a:r>
              <a:rPr lang="en-US" sz="1600" dirty="0">
                <a:latin typeface="Garamond" panose="02020404030301010803" pitchFamily="18" charset="0"/>
                <a:cs typeface="Arial" pitchFamily="34" charset="0"/>
              </a:rPr>
              <a:t>Reduce authority to align with anticipated expenditures based on prior year actuals. The remaining authority is anticipated to be sufficient to cover operating expenditures.</a:t>
            </a:r>
          </a:p>
          <a:p>
            <a:pPr>
              <a:spcAft>
                <a:spcPts val="600"/>
              </a:spcAft>
            </a:pPr>
            <a:endParaRPr lang="en-US" sz="1600" dirty="0">
              <a:latin typeface="Garamond" panose="02020404030301010803" pitchFamily="18" charset="0"/>
              <a:cs typeface="Arial" pitchFamily="34" charset="0"/>
            </a:endParaRPr>
          </a:p>
        </p:txBody>
      </p:sp>
      <p:sp>
        <p:nvSpPr>
          <p:cNvPr id="2" name="Slide Number Placeholder 1"/>
          <p:cNvSpPr>
            <a:spLocks noGrp="1"/>
          </p:cNvSpPr>
          <p:nvPr>
            <p:ph type="sldNum" sz="quarter" idx="12"/>
          </p:nvPr>
        </p:nvSpPr>
        <p:spPr>
          <a:xfrm>
            <a:off x="6919519" y="6324600"/>
            <a:ext cx="2133600" cy="365125"/>
          </a:xfrm>
        </p:spPr>
        <p:txBody>
          <a:bodyPr/>
          <a:lstStyle/>
          <a:p>
            <a:r>
              <a:rPr lang="en-US" dirty="0"/>
              <a:t>9</a:t>
            </a:r>
          </a:p>
        </p:txBody>
      </p:sp>
      <p:graphicFrame>
        <p:nvGraphicFramePr>
          <p:cNvPr id="3" name="Table 2">
            <a:extLst>
              <a:ext uri="{FF2B5EF4-FFF2-40B4-BE49-F238E27FC236}">
                <a16:creationId xmlns:a16="http://schemas.microsoft.com/office/drawing/2014/main" id="{D32E54A1-7FC1-4217-9405-E26DF2814DDF}"/>
              </a:ext>
            </a:extLst>
          </p:cNvPr>
          <p:cNvGraphicFramePr>
            <a:graphicFrameLocks noGrp="1"/>
          </p:cNvGraphicFramePr>
          <p:nvPr>
            <p:extLst>
              <p:ext uri="{D42A27DB-BD31-4B8C-83A1-F6EECF244321}">
                <p14:modId xmlns:p14="http://schemas.microsoft.com/office/powerpoint/2010/main" val="1544224893"/>
              </p:ext>
            </p:extLst>
          </p:nvPr>
        </p:nvGraphicFramePr>
        <p:xfrm>
          <a:off x="2110914" y="2399797"/>
          <a:ext cx="4998375" cy="675640"/>
        </p:xfrm>
        <a:graphic>
          <a:graphicData uri="http://schemas.openxmlformats.org/drawingml/2006/table">
            <a:tbl>
              <a:tblPr firstRow="1" bandRow="1">
                <a:tableStyleId>{5C22544A-7EE6-4342-B048-85BDC9FD1C3A}</a:tableStyleId>
              </a:tblPr>
              <a:tblGrid>
                <a:gridCol w="1666125">
                  <a:extLst>
                    <a:ext uri="{9D8B030D-6E8A-4147-A177-3AD203B41FA5}">
                      <a16:colId xmlns:a16="http://schemas.microsoft.com/office/drawing/2014/main" val="2840657345"/>
                    </a:ext>
                  </a:extLst>
                </a:gridCol>
                <a:gridCol w="1666125">
                  <a:extLst>
                    <a:ext uri="{9D8B030D-6E8A-4147-A177-3AD203B41FA5}">
                      <a16:colId xmlns:a16="http://schemas.microsoft.com/office/drawing/2014/main" val="2464551328"/>
                    </a:ext>
                  </a:extLst>
                </a:gridCol>
                <a:gridCol w="1666125">
                  <a:extLst>
                    <a:ext uri="{9D8B030D-6E8A-4147-A177-3AD203B41FA5}">
                      <a16:colId xmlns:a16="http://schemas.microsoft.com/office/drawing/2014/main" val="230496935"/>
                    </a:ext>
                  </a:extLst>
                </a:gridCol>
              </a:tblGrid>
              <a:tr h="0">
                <a:tc rowSpan="2">
                  <a:txBody>
                    <a:bodyPr/>
                    <a:lstStyle/>
                    <a:p>
                      <a:r>
                        <a:rPr lang="en-US" sz="1400" b="1" dirty="0">
                          <a:latin typeface="Garamond" panose="02020404030301010803" pitchFamily="18" charset="0"/>
                        </a:rPr>
                        <a:t>Office of the Commissioner </a:t>
                      </a:r>
                    </a:p>
                  </a:txBody>
                  <a:tcPr/>
                </a:tc>
                <a:tc>
                  <a:txBody>
                    <a:bodyPr/>
                    <a:lstStyle/>
                    <a:p>
                      <a:r>
                        <a:rPr lang="en-US" sz="1400" b="1" dirty="0">
                          <a:latin typeface="Garamond" panose="02020404030301010803" pitchFamily="18" charset="0"/>
                        </a:rPr>
                        <a:t>TOTAL</a:t>
                      </a:r>
                    </a:p>
                  </a:txBody>
                  <a:tcPr/>
                </a:tc>
                <a:tc>
                  <a:txBody>
                    <a:bodyPr/>
                    <a:lstStyle/>
                    <a:p>
                      <a:r>
                        <a:rPr lang="en-US" sz="1400" b="1" dirty="0">
                          <a:latin typeface="Garamond" panose="02020404030301010803" pitchFamily="18" charset="0"/>
                        </a:rPr>
                        <a:t>-$38.9</a:t>
                      </a:r>
                    </a:p>
                  </a:txBody>
                  <a:tcPr/>
                </a:tc>
                <a:extLst>
                  <a:ext uri="{0D108BD9-81ED-4DB2-BD59-A6C34878D82A}">
                    <a16:rowId xmlns:a16="http://schemas.microsoft.com/office/drawing/2014/main" val="211616942"/>
                  </a:ext>
                </a:extLst>
              </a:tr>
              <a:tr h="370840">
                <a:tc vMerge="1">
                  <a:txBody>
                    <a:bodyPr/>
                    <a:lstStyle/>
                    <a:p>
                      <a:endParaRPr lang="en-US" sz="1400" b="0" dirty="0">
                        <a:latin typeface="Garamond" panose="02020404030301010803" pitchFamily="18" charset="0"/>
                      </a:endParaRPr>
                    </a:p>
                  </a:txBody>
                  <a:tcPr/>
                </a:tc>
                <a:tc>
                  <a:txBody>
                    <a:bodyPr/>
                    <a:lstStyle/>
                    <a:p>
                      <a:r>
                        <a:rPr lang="en-US" sz="1400" b="0" dirty="0">
                          <a:latin typeface="Garamond" panose="02020404030301010803" pitchFamily="18" charset="0"/>
                        </a:rPr>
                        <a:t>General Fund</a:t>
                      </a:r>
                    </a:p>
                  </a:txBody>
                  <a:tcPr/>
                </a:tc>
                <a:tc>
                  <a:txBody>
                    <a:bodyPr/>
                    <a:lstStyle/>
                    <a:p>
                      <a:r>
                        <a:rPr lang="en-US" sz="1400" b="0" dirty="0">
                          <a:latin typeface="Garamond" panose="02020404030301010803" pitchFamily="18" charset="0"/>
                        </a:rPr>
                        <a:t>-$38.9</a:t>
                      </a:r>
                    </a:p>
                  </a:txBody>
                  <a:tcPr/>
                </a:tc>
                <a:extLst>
                  <a:ext uri="{0D108BD9-81ED-4DB2-BD59-A6C34878D82A}">
                    <a16:rowId xmlns:a16="http://schemas.microsoft.com/office/drawing/2014/main" val="1816314025"/>
                  </a:ext>
                </a:extLst>
              </a:tr>
            </a:tbl>
          </a:graphicData>
        </a:graphic>
      </p:graphicFrame>
      <p:graphicFrame>
        <p:nvGraphicFramePr>
          <p:cNvPr id="4" name="Table 3">
            <a:extLst>
              <a:ext uri="{FF2B5EF4-FFF2-40B4-BE49-F238E27FC236}">
                <a16:creationId xmlns:a16="http://schemas.microsoft.com/office/drawing/2014/main" id="{BE920CE6-66A5-43BA-945E-D78F48B15CFA}"/>
              </a:ext>
            </a:extLst>
          </p:cNvPr>
          <p:cNvGraphicFramePr>
            <a:graphicFrameLocks noGrp="1"/>
          </p:cNvGraphicFramePr>
          <p:nvPr>
            <p:extLst>
              <p:ext uri="{D42A27DB-BD31-4B8C-83A1-F6EECF244321}">
                <p14:modId xmlns:p14="http://schemas.microsoft.com/office/powerpoint/2010/main" val="4008638645"/>
              </p:ext>
            </p:extLst>
          </p:nvPr>
        </p:nvGraphicFramePr>
        <p:xfrm>
          <a:off x="2110911" y="3317282"/>
          <a:ext cx="4998375" cy="741680"/>
        </p:xfrm>
        <a:graphic>
          <a:graphicData uri="http://schemas.openxmlformats.org/drawingml/2006/table">
            <a:tbl>
              <a:tblPr firstRow="1" bandRow="1">
                <a:tableStyleId>{5C22544A-7EE6-4342-B048-85BDC9FD1C3A}</a:tableStyleId>
              </a:tblPr>
              <a:tblGrid>
                <a:gridCol w="1666125">
                  <a:extLst>
                    <a:ext uri="{9D8B030D-6E8A-4147-A177-3AD203B41FA5}">
                      <a16:colId xmlns:a16="http://schemas.microsoft.com/office/drawing/2014/main" val="2934489773"/>
                    </a:ext>
                  </a:extLst>
                </a:gridCol>
                <a:gridCol w="1666125">
                  <a:extLst>
                    <a:ext uri="{9D8B030D-6E8A-4147-A177-3AD203B41FA5}">
                      <a16:colId xmlns:a16="http://schemas.microsoft.com/office/drawing/2014/main" val="132174017"/>
                    </a:ext>
                  </a:extLst>
                </a:gridCol>
                <a:gridCol w="1666125">
                  <a:extLst>
                    <a:ext uri="{9D8B030D-6E8A-4147-A177-3AD203B41FA5}">
                      <a16:colId xmlns:a16="http://schemas.microsoft.com/office/drawing/2014/main" val="910318901"/>
                    </a:ext>
                  </a:extLst>
                </a:gridCol>
              </a:tblGrid>
              <a:tr h="37084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Garamond" panose="02020404030301010803" pitchFamily="18" charset="0"/>
                          <a:cs typeface="Arial" pitchFamily="34" charset="0"/>
                        </a:rPr>
                        <a:t>Army Guard Facilities Maintenance</a:t>
                      </a:r>
                    </a:p>
                  </a:txBody>
                  <a:tcPr/>
                </a:tc>
                <a:tc>
                  <a:txBody>
                    <a:bodyPr/>
                    <a:lstStyle/>
                    <a:p>
                      <a:r>
                        <a:rPr lang="en-US" sz="1400" dirty="0">
                          <a:latin typeface="Garamond" panose="02020404030301010803" pitchFamily="18" charset="0"/>
                        </a:rPr>
                        <a:t>TOTAL</a:t>
                      </a:r>
                    </a:p>
                  </a:txBody>
                  <a:tcPr/>
                </a:tc>
                <a:tc>
                  <a:txBody>
                    <a:bodyPr/>
                    <a:lstStyle/>
                    <a:p>
                      <a:r>
                        <a:rPr lang="en-US" sz="1400" dirty="0">
                          <a:latin typeface="Garamond" panose="02020404030301010803" pitchFamily="18" charset="0"/>
                        </a:rPr>
                        <a:t>-$37.5</a:t>
                      </a:r>
                    </a:p>
                  </a:txBody>
                  <a:tcPr/>
                </a:tc>
                <a:extLst>
                  <a:ext uri="{0D108BD9-81ED-4DB2-BD59-A6C34878D82A}">
                    <a16:rowId xmlns:a16="http://schemas.microsoft.com/office/drawing/2014/main" val="3108850367"/>
                  </a:ext>
                </a:extLst>
              </a:tr>
              <a:tr h="370840">
                <a:tc vMerge="1">
                  <a:txBody>
                    <a:bodyPr/>
                    <a:lstStyle/>
                    <a:p>
                      <a:endParaRPr lang="en-US" sz="1400" dirty="0">
                        <a:latin typeface="Garamond" panose="02020404030301010803" pitchFamily="18" charset="0"/>
                      </a:endParaRPr>
                    </a:p>
                  </a:txBody>
                  <a:tcPr/>
                </a:tc>
                <a:tc>
                  <a:txBody>
                    <a:bodyPr/>
                    <a:lstStyle/>
                    <a:p>
                      <a:r>
                        <a:rPr lang="en-US" sz="1400" dirty="0">
                          <a:latin typeface="Garamond" panose="02020404030301010803" pitchFamily="18" charset="0"/>
                        </a:rPr>
                        <a:t>General Fund Match</a:t>
                      </a:r>
                    </a:p>
                  </a:txBody>
                  <a:tcPr/>
                </a:tc>
                <a:tc>
                  <a:txBody>
                    <a:bodyPr/>
                    <a:lstStyle/>
                    <a:p>
                      <a:r>
                        <a:rPr lang="en-US" sz="1400" dirty="0">
                          <a:latin typeface="Garamond" panose="02020404030301010803" pitchFamily="18" charset="0"/>
                        </a:rPr>
                        <a:t>-$37.5</a:t>
                      </a:r>
                    </a:p>
                  </a:txBody>
                  <a:tcPr/>
                </a:tc>
                <a:extLst>
                  <a:ext uri="{0D108BD9-81ED-4DB2-BD59-A6C34878D82A}">
                    <a16:rowId xmlns:a16="http://schemas.microsoft.com/office/drawing/2014/main" val="637772101"/>
                  </a:ext>
                </a:extLst>
              </a:tr>
            </a:tbl>
          </a:graphicData>
        </a:graphic>
      </p:graphicFrame>
      <p:graphicFrame>
        <p:nvGraphicFramePr>
          <p:cNvPr id="5" name="Table 4">
            <a:extLst>
              <a:ext uri="{FF2B5EF4-FFF2-40B4-BE49-F238E27FC236}">
                <a16:creationId xmlns:a16="http://schemas.microsoft.com/office/drawing/2014/main" id="{981852E3-DAC0-435F-AC91-30A6B442CA37}"/>
              </a:ext>
            </a:extLst>
          </p:cNvPr>
          <p:cNvGraphicFramePr>
            <a:graphicFrameLocks noGrp="1"/>
          </p:cNvGraphicFramePr>
          <p:nvPr>
            <p:extLst>
              <p:ext uri="{D42A27DB-BD31-4B8C-83A1-F6EECF244321}">
                <p14:modId xmlns:p14="http://schemas.microsoft.com/office/powerpoint/2010/main" val="51944061"/>
              </p:ext>
            </p:extLst>
          </p:nvPr>
        </p:nvGraphicFramePr>
        <p:xfrm>
          <a:off x="2110911" y="4329906"/>
          <a:ext cx="4998375" cy="740224"/>
        </p:xfrm>
        <a:graphic>
          <a:graphicData uri="http://schemas.openxmlformats.org/drawingml/2006/table">
            <a:tbl>
              <a:tblPr firstRow="1" bandRow="1">
                <a:tableStyleId>{5C22544A-7EE6-4342-B048-85BDC9FD1C3A}</a:tableStyleId>
              </a:tblPr>
              <a:tblGrid>
                <a:gridCol w="1666125">
                  <a:extLst>
                    <a:ext uri="{9D8B030D-6E8A-4147-A177-3AD203B41FA5}">
                      <a16:colId xmlns:a16="http://schemas.microsoft.com/office/drawing/2014/main" val="111781209"/>
                    </a:ext>
                  </a:extLst>
                </a:gridCol>
                <a:gridCol w="1666125">
                  <a:extLst>
                    <a:ext uri="{9D8B030D-6E8A-4147-A177-3AD203B41FA5}">
                      <a16:colId xmlns:a16="http://schemas.microsoft.com/office/drawing/2014/main" val="967047546"/>
                    </a:ext>
                  </a:extLst>
                </a:gridCol>
                <a:gridCol w="1666125">
                  <a:extLst>
                    <a:ext uri="{9D8B030D-6E8A-4147-A177-3AD203B41FA5}">
                      <a16:colId xmlns:a16="http://schemas.microsoft.com/office/drawing/2014/main" val="2086156018"/>
                    </a:ext>
                  </a:extLst>
                </a:gridCol>
              </a:tblGrid>
              <a:tr h="370112">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Air Guard Facilities Maintenance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TOTAL</a:t>
                      </a:r>
                    </a:p>
                  </a:txBody>
                  <a:tcPr/>
                </a:tc>
                <a:tc>
                  <a:txBody>
                    <a:bodyPr/>
                    <a:lstStyle/>
                    <a:p>
                      <a:r>
                        <a:rPr lang="en-US" sz="1400" dirty="0">
                          <a:latin typeface="Garamond" panose="02020404030301010803" pitchFamily="18" charset="0"/>
                        </a:rPr>
                        <a:t>-$100.0</a:t>
                      </a:r>
                    </a:p>
                  </a:txBody>
                  <a:tcPr/>
                </a:tc>
                <a:extLst>
                  <a:ext uri="{0D108BD9-81ED-4DB2-BD59-A6C34878D82A}">
                    <a16:rowId xmlns:a16="http://schemas.microsoft.com/office/drawing/2014/main" val="2801232029"/>
                  </a:ext>
                </a:extLst>
              </a:tr>
              <a:tr h="37011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Garamond" panose="02020404030301010803"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Garamond" panose="02020404030301010803" pitchFamily="18" charset="0"/>
                        </a:rPr>
                        <a:t>General Fund Match</a:t>
                      </a:r>
                    </a:p>
                  </a:txBody>
                  <a:tcPr/>
                </a:tc>
                <a:tc>
                  <a:txBody>
                    <a:bodyPr/>
                    <a:lstStyle/>
                    <a:p>
                      <a:r>
                        <a:rPr lang="en-US" sz="1400" dirty="0">
                          <a:latin typeface="Garamond" panose="02020404030301010803" pitchFamily="18" charset="0"/>
                        </a:rPr>
                        <a:t>-$100.0</a:t>
                      </a:r>
                    </a:p>
                  </a:txBody>
                  <a:tcPr/>
                </a:tc>
                <a:extLst>
                  <a:ext uri="{0D108BD9-81ED-4DB2-BD59-A6C34878D82A}">
                    <a16:rowId xmlns:a16="http://schemas.microsoft.com/office/drawing/2014/main" val="4080803438"/>
                  </a:ext>
                </a:extLst>
              </a:tr>
            </a:tbl>
          </a:graphicData>
        </a:graphic>
      </p:graphicFrame>
    </p:spTree>
    <p:extLst>
      <p:ext uri="{BB962C8B-B14F-4D97-AF65-F5344CB8AC3E}">
        <p14:creationId xmlns:p14="http://schemas.microsoft.com/office/powerpoint/2010/main" val="3448597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3570</TotalTime>
  <Words>1676</Words>
  <Application>Microsoft Office PowerPoint</Application>
  <PresentationFormat>On-screen Show (4:3)</PresentationFormat>
  <Paragraphs>338</Paragraphs>
  <Slides>17</Slides>
  <Notes>17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4" baseType="lpstr">
      <vt:lpstr>Arial</vt:lpstr>
      <vt:lpstr>Calibri</vt:lpstr>
      <vt:lpstr>Calibri Light</vt:lpstr>
      <vt:lpstr>Franklin Gothic Book</vt:lpstr>
      <vt:lpstr>Garamond</vt:lpstr>
      <vt:lpstr>Office Theme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Casey M. Bluhm</dc:creator>
  <cp:lastModifiedBy>Jayme Jones</cp:lastModifiedBy>
  <cp:revision>193</cp:revision>
  <cp:lastPrinted>2020-01-21T18:44:16Z</cp:lastPrinted>
  <dcterms:created xsi:type="dcterms:W3CDTF">2020-01-07T00:11:01Z</dcterms:created>
  <dcterms:modified xsi:type="dcterms:W3CDTF">2021-03-01T21:45:22Z</dcterms:modified>
</cp:coreProperties>
</file>