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59"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5" d="100"/>
          <a:sy n="125" d="100"/>
        </p:scale>
        <p:origin x="-696"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3/26/13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3/26/13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3/26/13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3/26/13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3/26/13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3/26/13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3/26/13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3/26/13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3/26/13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3/26/13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3/26/13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3/26/13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3/26/13</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9681" y="1178560"/>
            <a:ext cx="6614159" cy="2987039"/>
          </a:xfrm>
        </p:spPr>
        <p:txBody>
          <a:bodyPr/>
          <a:lstStyle/>
          <a:p>
            <a:r>
              <a:rPr lang="en-US" dirty="0" smtClean="0"/>
              <a:t>ACA Impacts on Medical Care in Alaska, Exchanges and Medicaid Expansion </a:t>
            </a:r>
            <a:endParaRPr lang="en-US" dirty="0"/>
          </a:p>
        </p:txBody>
      </p:sp>
      <p:sp>
        <p:nvSpPr>
          <p:cNvPr id="3" name="Subtitle 2"/>
          <p:cNvSpPr>
            <a:spLocks noGrp="1"/>
          </p:cNvSpPr>
          <p:nvPr>
            <p:ph type="subTitle" idx="1"/>
          </p:nvPr>
        </p:nvSpPr>
        <p:spPr>
          <a:xfrm>
            <a:off x="1322922" y="4602480"/>
            <a:ext cx="6286918" cy="1066800"/>
          </a:xfrm>
        </p:spPr>
        <p:txBody>
          <a:bodyPr/>
          <a:lstStyle/>
          <a:p>
            <a:r>
              <a:rPr lang="en-US" dirty="0" smtClean="0"/>
              <a:t>Ilona Farr MD</a:t>
            </a:r>
          </a:p>
          <a:p>
            <a:r>
              <a:rPr lang="en-US" dirty="0" smtClean="0"/>
              <a:t>Lifelong Alaskan, Solo Practice, Head of 15 MD Call Group of Independent Family Physicians Anchorage</a:t>
            </a:r>
            <a:endParaRPr lang="en-US" dirty="0"/>
          </a:p>
        </p:txBody>
      </p:sp>
    </p:spTree>
    <p:extLst>
      <p:ext uri="{BB962C8B-B14F-4D97-AF65-F5344CB8AC3E}">
        <p14:creationId xmlns:p14="http://schemas.microsoft.com/office/powerpoint/2010/main" val="383379942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719" y="107576"/>
            <a:ext cx="7910831" cy="938904"/>
          </a:xfrm>
        </p:spPr>
        <p:txBody>
          <a:bodyPr/>
          <a:lstStyle/>
          <a:p>
            <a:r>
              <a:rPr lang="en-US" dirty="0" smtClean="0"/>
              <a:t>Access to care</a:t>
            </a:r>
            <a:endParaRPr lang="en-US" dirty="0"/>
          </a:p>
        </p:txBody>
      </p:sp>
      <p:sp>
        <p:nvSpPr>
          <p:cNvPr id="3" name="Content Placeholder 2"/>
          <p:cNvSpPr>
            <a:spLocks noGrp="1"/>
          </p:cNvSpPr>
          <p:nvPr>
            <p:ph idx="1"/>
          </p:nvPr>
        </p:nvSpPr>
        <p:spPr>
          <a:xfrm>
            <a:off x="447040" y="1046480"/>
            <a:ext cx="8331199" cy="5659119"/>
          </a:xfrm>
        </p:spPr>
        <p:txBody>
          <a:bodyPr>
            <a:normAutofit fontScale="62500" lnSpcReduction="20000"/>
          </a:bodyPr>
          <a:lstStyle/>
          <a:p>
            <a:r>
              <a:rPr lang="en-US" dirty="0" smtClean="0"/>
              <a:t> ACA has added </a:t>
            </a:r>
            <a:r>
              <a:rPr lang="en-US" dirty="0"/>
              <a:t>over 20,000 </a:t>
            </a:r>
            <a:r>
              <a:rPr lang="en-US" dirty="0" smtClean="0"/>
              <a:t>new pages of regulations to over 130,000 pages of pre-existing medical regulations </a:t>
            </a:r>
            <a:r>
              <a:rPr lang="en-US" dirty="0"/>
              <a:t>before </a:t>
            </a:r>
            <a:r>
              <a:rPr lang="en-US" dirty="0" smtClean="0"/>
              <a:t>ACA. </a:t>
            </a:r>
            <a:r>
              <a:rPr lang="en-US" dirty="0"/>
              <a:t>Makes care more </a:t>
            </a:r>
            <a:r>
              <a:rPr lang="en-US" dirty="0" smtClean="0"/>
              <a:t>expensive and </a:t>
            </a:r>
            <a:r>
              <a:rPr lang="en-US" dirty="0"/>
              <a:t>more confusing to </a:t>
            </a:r>
            <a:r>
              <a:rPr lang="en-US" dirty="0" smtClean="0"/>
              <a:t>provide.  </a:t>
            </a:r>
            <a:endParaRPr lang="en-US" dirty="0"/>
          </a:p>
          <a:p>
            <a:r>
              <a:rPr lang="en-US" dirty="0" smtClean="0"/>
              <a:t>40% Providers opted out of Medicaid nationally creates more limited access (low reimbursement so less time with patient results in poorer outcomes, more rules, more restrictions, more audits) </a:t>
            </a:r>
          </a:p>
          <a:p>
            <a:r>
              <a:rPr lang="en-US" dirty="0" smtClean="0"/>
              <a:t>Estimates of up to 60% providers will retire or opt out of Medicare/Medicaid in next 3 years. Alaska has 80% participation in Medicaid now because of high reimbursement will fall if reimbursement cut and as more rules and regulations are released from committees set up under ACA.</a:t>
            </a:r>
          </a:p>
          <a:p>
            <a:r>
              <a:rPr lang="en-US" dirty="0" smtClean="0"/>
              <a:t>Many states really limit services/medications which causes poorer Medicaid outcomes. Medicare now won’t pay for services ordered by un-enrolled providers. Exchanges-15- 60 page applications, limits on eligibility $62,000/family of 2, expensive, limits on which insurance companies can participate, repayment if income higher than estimated</a:t>
            </a:r>
          </a:p>
          <a:p>
            <a:r>
              <a:rPr lang="en-US" dirty="0" smtClean="0"/>
              <a:t>More employers cutting back on employee hours&lt;30/week or days &lt;120/year of employment to avoid paying for rapidly increasing cost of health insurance premiums up over $2000/year/family, or eliminating spousal coverage--Children covered up to 26 years.  Severe penalties if do not supply insurance.</a:t>
            </a:r>
          </a:p>
          <a:p>
            <a:r>
              <a:rPr lang="en-US" dirty="0" smtClean="0"/>
              <a:t>HSAs </a:t>
            </a:r>
            <a:r>
              <a:rPr lang="en-US" dirty="0"/>
              <a:t>modeled after Healthy Indiana Program much better option as lower costs, less fraud, better outcomes consider linking this to permanent fund could cover many more </a:t>
            </a:r>
            <a:r>
              <a:rPr lang="en-US" dirty="0" smtClean="0"/>
              <a:t>people </a:t>
            </a:r>
            <a:r>
              <a:rPr lang="en-US" dirty="0"/>
              <a:t>less </a:t>
            </a:r>
            <a:r>
              <a:rPr lang="en-US" dirty="0" smtClean="0"/>
              <a:t>expensively putting patients back in charge of health care</a:t>
            </a:r>
            <a:endParaRPr lang="en-US" dirty="0"/>
          </a:p>
          <a:p>
            <a:endParaRPr lang="en-US" dirty="0"/>
          </a:p>
          <a:p>
            <a:endParaRPr lang="en-US" dirty="0"/>
          </a:p>
        </p:txBody>
      </p:sp>
    </p:spTree>
    <p:extLst>
      <p:ext uri="{BB962C8B-B14F-4D97-AF65-F5344CB8AC3E}">
        <p14:creationId xmlns:p14="http://schemas.microsoft.com/office/powerpoint/2010/main" val="1572016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7964805" cy="1203064"/>
          </a:xfrm>
        </p:spPr>
        <p:txBody>
          <a:bodyPr/>
          <a:lstStyle/>
          <a:p>
            <a:r>
              <a:rPr lang="en-US" dirty="0" smtClean="0"/>
              <a:t>Increasing Costs</a:t>
            </a:r>
            <a:endParaRPr lang="en-US" dirty="0"/>
          </a:p>
        </p:txBody>
      </p:sp>
      <p:sp>
        <p:nvSpPr>
          <p:cNvPr id="3" name="Content Placeholder 2"/>
          <p:cNvSpPr>
            <a:spLocks noGrp="1"/>
          </p:cNvSpPr>
          <p:nvPr>
            <p:ph idx="1"/>
          </p:nvPr>
        </p:nvSpPr>
        <p:spPr>
          <a:xfrm>
            <a:off x="549274" y="1310640"/>
            <a:ext cx="8249285" cy="5232399"/>
          </a:xfrm>
        </p:spPr>
        <p:txBody>
          <a:bodyPr>
            <a:normAutofit fontScale="70000" lnSpcReduction="20000"/>
          </a:bodyPr>
          <a:lstStyle/>
          <a:p>
            <a:r>
              <a:rPr lang="en-US" dirty="0" smtClean="0"/>
              <a:t>No state opt out once expand Medicaid. (see ACA)</a:t>
            </a:r>
          </a:p>
          <a:p>
            <a:r>
              <a:rPr lang="en-US" dirty="0" smtClean="0"/>
              <a:t>No federal funding guaranteed  beyond first 3 years of Medicaid expansion Federal government trillions in debt with ($220?) trillion unfunded liabilities Medicare, etc.(Baby Elephant model)</a:t>
            </a:r>
          </a:p>
          <a:p>
            <a:r>
              <a:rPr lang="en-US" dirty="0" smtClean="0"/>
              <a:t>Cost estimates range from $68 to $278 million/year just for cost to state for Medicaid expansion.</a:t>
            </a:r>
          </a:p>
          <a:p>
            <a:r>
              <a:rPr lang="en-US" dirty="0" smtClean="0"/>
              <a:t>CBO says 2014-2019 cost $570 million to state of Alaska with cost increasing from 2014-2022 to $987 million as federal reimbursement falls for Medicaid.</a:t>
            </a:r>
          </a:p>
          <a:p>
            <a:r>
              <a:rPr lang="en-US" dirty="0" smtClean="0"/>
              <a:t>Increasing premiums in private sector (Medicaid pays below cost- so costs shifted to private payers increasing the premiums especially for small businesses and individuals)</a:t>
            </a:r>
            <a:r>
              <a:rPr lang="en-US" dirty="0"/>
              <a:t> as insurance premiums est. to increase by 30-70% and up to 200% for younger people. By 2018 est. 100% of private insurance plans in Alaska will be taxed at 40% </a:t>
            </a:r>
            <a:r>
              <a:rPr lang="en-US" dirty="0" smtClean="0"/>
              <a:t>level (More services mandated to be covered under ACA so premiums will go up)</a:t>
            </a:r>
          </a:p>
          <a:p>
            <a:r>
              <a:rPr lang="en-US" dirty="0"/>
              <a:t>Expansion </a:t>
            </a:r>
            <a:r>
              <a:rPr lang="en-US" dirty="0" smtClean="0"/>
              <a:t>of Medicaid increases </a:t>
            </a:r>
            <a:r>
              <a:rPr lang="en-US" dirty="0"/>
              <a:t>costs both to state and federal government paid for by increased taxes/fees/</a:t>
            </a:r>
            <a:r>
              <a:rPr lang="en-US" dirty="0" smtClean="0"/>
              <a:t>penalties on taxpayers and companies. (Block grants-RI which puts states in charge a better choice)</a:t>
            </a:r>
            <a:endParaRPr lang="en-US" dirty="0"/>
          </a:p>
          <a:p>
            <a:endParaRPr lang="en-US" dirty="0"/>
          </a:p>
        </p:txBody>
      </p:sp>
    </p:spTree>
    <p:extLst>
      <p:ext uri="{BB962C8B-B14F-4D97-AF65-F5344CB8AC3E}">
        <p14:creationId xmlns:p14="http://schemas.microsoft.com/office/powerpoint/2010/main" val="23166497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091304"/>
          </a:xfrm>
        </p:spPr>
        <p:txBody>
          <a:bodyPr/>
          <a:lstStyle/>
          <a:p>
            <a:r>
              <a:rPr lang="en-US" dirty="0" smtClean="0"/>
              <a:t>Problems with Medicaid</a:t>
            </a:r>
            <a:endParaRPr lang="en-US" dirty="0"/>
          </a:p>
        </p:txBody>
      </p:sp>
      <p:sp>
        <p:nvSpPr>
          <p:cNvPr id="3" name="Content Placeholder 2"/>
          <p:cNvSpPr>
            <a:spLocks noGrp="1"/>
          </p:cNvSpPr>
          <p:nvPr>
            <p:ph idx="1"/>
          </p:nvPr>
        </p:nvSpPr>
        <p:spPr>
          <a:xfrm>
            <a:off x="549274" y="1320800"/>
            <a:ext cx="8381365" cy="5232400"/>
          </a:xfrm>
        </p:spPr>
        <p:txBody>
          <a:bodyPr>
            <a:normAutofit fontScale="62500" lnSpcReduction="20000"/>
          </a:bodyPr>
          <a:lstStyle/>
          <a:p>
            <a:r>
              <a:rPr lang="en-US" dirty="0"/>
              <a:t>Many who need help fall through </a:t>
            </a:r>
            <a:r>
              <a:rPr lang="en-US" dirty="0" smtClean="0"/>
              <a:t>cracks.</a:t>
            </a:r>
          </a:p>
          <a:p>
            <a:r>
              <a:rPr lang="en-US" dirty="0"/>
              <a:t>Medicaid patients poorer outcomes (University of Virginia study 800,000 patients</a:t>
            </a:r>
            <a:r>
              <a:rPr lang="en-US" dirty="0" smtClean="0"/>
              <a:t>) than uninsured.</a:t>
            </a:r>
            <a:endParaRPr lang="en-US" dirty="0"/>
          </a:p>
          <a:p>
            <a:r>
              <a:rPr lang="en-US" dirty="0"/>
              <a:t>Many not getting married or deliberately </a:t>
            </a:r>
            <a:r>
              <a:rPr lang="en-US" dirty="0" smtClean="0"/>
              <a:t>underemployed/unemployed </a:t>
            </a:r>
            <a:r>
              <a:rPr lang="en-US" dirty="0"/>
              <a:t>to obtain Medicaid or coming from other </a:t>
            </a:r>
            <a:r>
              <a:rPr lang="en-US" dirty="0" smtClean="0"/>
              <a:t>states.</a:t>
            </a:r>
            <a:endParaRPr lang="en-US" dirty="0"/>
          </a:p>
          <a:p>
            <a:r>
              <a:rPr lang="en-US" dirty="0"/>
              <a:t>60% Alaskans now dependent on Fed government for services what about independence/freedom/personal responsibility? Small number actually paying the bill via </a:t>
            </a:r>
            <a:r>
              <a:rPr lang="en-US" dirty="0" smtClean="0"/>
              <a:t>taxes: </a:t>
            </a:r>
            <a:r>
              <a:rPr lang="en-US" dirty="0"/>
              <a:t>federal government borrowing from foreign governments to pay bill is unsustainable!</a:t>
            </a:r>
          </a:p>
          <a:p>
            <a:r>
              <a:rPr lang="en-US" dirty="0" smtClean="0"/>
              <a:t>ACA </a:t>
            </a:r>
            <a:r>
              <a:rPr lang="en-US" dirty="0"/>
              <a:t>transfers $700 billion from </a:t>
            </a:r>
            <a:r>
              <a:rPr lang="en-US" dirty="0" smtClean="0"/>
              <a:t>elderly (</a:t>
            </a:r>
            <a:r>
              <a:rPr lang="en-US" dirty="0"/>
              <a:t>Medicare) to fund younger healthier </a:t>
            </a:r>
            <a:r>
              <a:rPr lang="en-US" dirty="0" smtClean="0"/>
              <a:t>people (Medicaid/Exchanges) </a:t>
            </a:r>
            <a:r>
              <a:rPr lang="en-US" dirty="0"/>
              <a:t>and requires everyone to pay for </a:t>
            </a:r>
            <a:r>
              <a:rPr lang="en-US" dirty="0" smtClean="0"/>
              <a:t>abortions and other elective procedures (sex change operations)</a:t>
            </a:r>
            <a:endParaRPr lang="en-US" dirty="0"/>
          </a:p>
          <a:p>
            <a:r>
              <a:rPr lang="en-US" dirty="0"/>
              <a:t>Confusing rules/regulations fed/state takes decisions away from patients/</a:t>
            </a:r>
            <a:r>
              <a:rPr lang="en-US" dirty="0" smtClean="0"/>
              <a:t>providers and limits medications/services-</a:t>
            </a:r>
            <a:r>
              <a:rPr lang="en-US" dirty="0"/>
              <a:t>-  disallows charity care/ boutique practices</a:t>
            </a:r>
            <a:r>
              <a:rPr lang="en-US" dirty="0" smtClean="0"/>
              <a:t>!(providers are told they are committing fraud if discount services below Medicare rate)</a:t>
            </a:r>
            <a:endParaRPr lang="en-US" dirty="0"/>
          </a:p>
          <a:p>
            <a:r>
              <a:rPr lang="en-US" dirty="0"/>
              <a:t>Low reimbursements/audits in many states forcing practices to close/sell to large </a:t>
            </a:r>
            <a:r>
              <a:rPr lang="en-US" dirty="0" smtClean="0"/>
              <a:t>corporations</a:t>
            </a:r>
            <a:r>
              <a:rPr lang="en-US" dirty="0"/>
              <a:t>.</a:t>
            </a:r>
          </a:p>
          <a:p>
            <a:endParaRPr lang="en-US" dirty="0"/>
          </a:p>
        </p:txBody>
      </p:sp>
    </p:spTree>
    <p:extLst>
      <p:ext uri="{BB962C8B-B14F-4D97-AF65-F5344CB8AC3E}">
        <p14:creationId xmlns:p14="http://schemas.microsoft.com/office/powerpoint/2010/main" val="1109087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091304"/>
          </a:xfrm>
        </p:spPr>
        <p:txBody>
          <a:bodyPr/>
          <a:lstStyle/>
          <a:p>
            <a:r>
              <a:rPr lang="en-US" dirty="0" smtClean="0"/>
              <a:t>Exchanges</a:t>
            </a:r>
            <a:endParaRPr lang="en-US" dirty="0"/>
          </a:p>
        </p:txBody>
      </p:sp>
      <p:sp>
        <p:nvSpPr>
          <p:cNvPr id="3" name="Content Placeholder 2"/>
          <p:cNvSpPr>
            <a:spLocks noGrp="1"/>
          </p:cNvSpPr>
          <p:nvPr>
            <p:ph idx="1"/>
          </p:nvPr>
        </p:nvSpPr>
        <p:spPr>
          <a:xfrm>
            <a:off x="549274" y="1198880"/>
            <a:ext cx="8188325" cy="5435600"/>
          </a:xfrm>
        </p:spPr>
        <p:txBody>
          <a:bodyPr>
            <a:normAutofit fontScale="70000" lnSpcReduction="20000"/>
          </a:bodyPr>
          <a:lstStyle/>
          <a:p>
            <a:r>
              <a:rPr lang="en-US" dirty="0"/>
              <a:t>Mandated under ACA --many from Medicaid may be forced into these e</a:t>
            </a:r>
            <a:r>
              <a:rPr lang="en-US" dirty="0" smtClean="0"/>
              <a:t>xchanges- confusing requirements/60 page application!</a:t>
            </a:r>
            <a:endParaRPr lang="en-US" dirty="0"/>
          </a:p>
          <a:p>
            <a:r>
              <a:rPr lang="en-US" dirty="0"/>
              <a:t>Expensive to run $60 to 70 million to set up, $6 </a:t>
            </a:r>
            <a:r>
              <a:rPr lang="en-US" dirty="0" smtClean="0"/>
              <a:t>million/year </a:t>
            </a:r>
            <a:r>
              <a:rPr lang="en-US" dirty="0"/>
              <a:t>to run </a:t>
            </a:r>
            <a:r>
              <a:rPr lang="en-US" dirty="0" smtClean="0"/>
              <a:t>in Alaska alone before </a:t>
            </a:r>
            <a:r>
              <a:rPr lang="en-US" dirty="0"/>
              <a:t>any care given --duplicate administrative costs Medicaid/exchange-- restrictive on who can participate </a:t>
            </a:r>
            <a:r>
              <a:rPr lang="en-US" dirty="0" smtClean="0"/>
              <a:t>people limited by income to 400% poverty level </a:t>
            </a:r>
            <a:r>
              <a:rPr lang="en-US" dirty="0"/>
              <a:t>and insurance </a:t>
            </a:r>
            <a:r>
              <a:rPr lang="en-US" dirty="0" smtClean="0"/>
              <a:t>companies government controls which ones participate.</a:t>
            </a:r>
            <a:endParaRPr lang="en-US" dirty="0"/>
          </a:p>
          <a:p>
            <a:r>
              <a:rPr lang="en-US" dirty="0" smtClean="0"/>
              <a:t>No </a:t>
            </a:r>
            <a:r>
              <a:rPr lang="en-US" dirty="0"/>
              <a:t>clear guidelines as Governor Herbert of Utah </a:t>
            </a:r>
            <a:r>
              <a:rPr lang="en-US" dirty="0" smtClean="0"/>
              <a:t>said </a:t>
            </a:r>
            <a:r>
              <a:rPr lang="en-US" dirty="0"/>
              <a:t>unsure if their exchange will qualify!</a:t>
            </a:r>
          </a:p>
          <a:p>
            <a:r>
              <a:rPr lang="en-US" dirty="0"/>
              <a:t>Federal </a:t>
            </a:r>
            <a:r>
              <a:rPr lang="en-US" dirty="0" smtClean="0"/>
              <a:t>exchange </a:t>
            </a:r>
            <a:r>
              <a:rPr lang="en-US" dirty="0"/>
              <a:t>no penalties to private companies </a:t>
            </a:r>
            <a:r>
              <a:rPr lang="en-US" dirty="0" smtClean="0"/>
              <a:t>if do not meet insurance requirements as there are in </a:t>
            </a:r>
            <a:r>
              <a:rPr lang="en-US" dirty="0"/>
              <a:t>state exchanges as ACA is currently written</a:t>
            </a:r>
          </a:p>
          <a:p>
            <a:r>
              <a:rPr lang="en-US" dirty="0"/>
              <a:t>Many states giving money back!</a:t>
            </a:r>
          </a:p>
          <a:p>
            <a:r>
              <a:rPr lang="en-US" dirty="0"/>
              <a:t>Unsure number of people who will benefit or of cost to run- if employers drop coverage and pay less expensive  penalties  may be tremendous demand from new uninsured or may be very little demand as people may find it less expensive to buy as they do now privately- unsure how new  premium taxes will impact </a:t>
            </a:r>
            <a:r>
              <a:rPr lang="en-US" dirty="0" smtClean="0"/>
              <a:t>these exchanges.</a:t>
            </a:r>
            <a:endParaRPr lang="en-US" dirty="0"/>
          </a:p>
        </p:txBody>
      </p:sp>
    </p:spTree>
    <p:extLst>
      <p:ext uri="{BB962C8B-B14F-4D97-AF65-F5344CB8AC3E}">
        <p14:creationId xmlns:p14="http://schemas.microsoft.com/office/powerpoint/2010/main" val="3857324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9919" y="107576"/>
            <a:ext cx="7961631" cy="1030344"/>
          </a:xfrm>
        </p:spPr>
        <p:txBody>
          <a:bodyPr/>
          <a:lstStyle/>
          <a:p>
            <a:r>
              <a:rPr lang="en-US" dirty="0" smtClean="0"/>
              <a:t>Providers</a:t>
            </a:r>
            <a:endParaRPr lang="en-US" dirty="0"/>
          </a:p>
        </p:txBody>
      </p:sp>
      <p:sp>
        <p:nvSpPr>
          <p:cNvPr id="3" name="Content Placeholder 2"/>
          <p:cNvSpPr>
            <a:spLocks noGrp="1"/>
          </p:cNvSpPr>
          <p:nvPr>
            <p:ph idx="1"/>
          </p:nvPr>
        </p:nvSpPr>
        <p:spPr>
          <a:xfrm>
            <a:off x="467360" y="1137920"/>
            <a:ext cx="8381999" cy="5608320"/>
          </a:xfrm>
        </p:spPr>
        <p:txBody>
          <a:bodyPr>
            <a:normAutofit fontScale="62500" lnSpcReduction="20000"/>
          </a:bodyPr>
          <a:lstStyle/>
          <a:p>
            <a:r>
              <a:rPr lang="en-US" dirty="0"/>
              <a:t>Shortage of primary care providers now 50% MDs over </a:t>
            </a:r>
            <a:r>
              <a:rPr lang="en-US" dirty="0" smtClean="0"/>
              <a:t>50; </a:t>
            </a:r>
            <a:r>
              <a:rPr lang="en-US" dirty="0"/>
              <a:t>need 32 new/</a:t>
            </a:r>
            <a:r>
              <a:rPr lang="en-US" dirty="0" smtClean="0"/>
              <a:t>year, </a:t>
            </a:r>
            <a:r>
              <a:rPr lang="en-US" dirty="0"/>
              <a:t>average 8 new </a:t>
            </a:r>
            <a:r>
              <a:rPr lang="en-US" dirty="0" smtClean="0"/>
              <a:t>MDs.  60% MDs considering retiring/opting out nationwide 2014/2015 (67% in an Anchorage survey I did of 400 providers) </a:t>
            </a:r>
            <a:endParaRPr lang="en-US" dirty="0"/>
          </a:p>
          <a:p>
            <a:r>
              <a:rPr lang="en-US" dirty="0" smtClean="0"/>
              <a:t>EHR </a:t>
            </a:r>
            <a:r>
              <a:rPr lang="en-US" dirty="0"/>
              <a:t>increased time and expenses and security </a:t>
            </a:r>
            <a:r>
              <a:rPr lang="en-US" dirty="0" smtClean="0"/>
              <a:t>concerns (25%less efficient)$1.5 million in fines if security breach</a:t>
            </a:r>
            <a:endParaRPr lang="en-US" dirty="0"/>
          </a:p>
          <a:p>
            <a:r>
              <a:rPr lang="en-US" dirty="0" smtClean="0"/>
              <a:t>Coding </a:t>
            </a:r>
            <a:r>
              <a:rPr lang="en-US" dirty="0"/>
              <a:t>changes in 2014 (10,000 to over 80,000 codes)</a:t>
            </a:r>
          </a:p>
          <a:p>
            <a:r>
              <a:rPr lang="en-US" dirty="0" smtClean="0"/>
              <a:t>Audits </a:t>
            </a:r>
            <a:r>
              <a:rPr lang="en-US" dirty="0"/>
              <a:t>by 18 organizations now with increasing fines regular </a:t>
            </a:r>
            <a:r>
              <a:rPr lang="en-US" dirty="0" smtClean="0"/>
              <a:t>includes </a:t>
            </a:r>
            <a:r>
              <a:rPr lang="en-US" dirty="0"/>
              <a:t>new RAC </a:t>
            </a:r>
            <a:r>
              <a:rPr lang="en-US" dirty="0" smtClean="0"/>
              <a:t>Medicaid/Medicare audits (</a:t>
            </a:r>
            <a:r>
              <a:rPr lang="en-US" dirty="0"/>
              <a:t>commission based/extrapolate) mandated under ACA</a:t>
            </a:r>
          </a:p>
          <a:p>
            <a:r>
              <a:rPr lang="en-US" dirty="0"/>
              <a:t>Bundling </a:t>
            </a:r>
            <a:r>
              <a:rPr lang="en-US" dirty="0" smtClean="0"/>
              <a:t>of payments( have to bill hospital if within 30 days of hospital admission)/quality </a:t>
            </a:r>
            <a:r>
              <a:rPr lang="en-US" dirty="0"/>
              <a:t>reporting/</a:t>
            </a:r>
            <a:r>
              <a:rPr lang="en-US" dirty="0" smtClean="0"/>
              <a:t>IPAB (Independent Physician Advisory Board sets rates and services allowed)</a:t>
            </a:r>
            <a:endParaRPr lang="en-US" dirty="0"/>
          </a:p>
          <a:p>
            <a:r>
              <a:rPr lang="en-US" dirty="0"/>
              <a:t>Underpayment by Medicare, Medicaid ,</a:t>
            </a:r>
            <a:r>
              <a:rPr lang="en-US" dirty="0" smtClean="0"/>
              <a:t>Insurance, </a:t>
            </a:r>
            <a:r>
              <a:rPr lang="en-US" dirty="0"/>
              <a:t>Large corporations(United ,etc. now buying up practices) </a:t>
            </a:r>
            <a:r>
              <a:rPr lang="en-US" dirty="0" smtClean="0"/>
              <a:t>US average 40% MDs not taking Medicaid; dramatic reduction in private practices since ACA passed selling to large corporations</a:t>
            </a:r>
            <a:endParaRPr lang="en-US" dirty="0"/>
          </a:p>
          <a:p>
            <a:r>
              <a:rPr lang="en-US" dirty="0"/>
              <a:t>Federal mandates/limits on services or required unnecessary services (breast cancer screening/PSA testing/Pap smears, etc.) 50% of my breast cancer patients diagnosed before age </a:t>
            </a:r>
            <a:r>
              <a:rPr lang="en-US" dirty="0" smtClean="0"/>
              <a:t>50 yet limit Mammograms to&gt;50!</a:t>
            </a:r>
            <a:endParaRPr lang="en-US" dirty="0"/>
          </a:p>
          <a:p>
            <a:r>
              <a:rPr lang="en-US" dirty="0"/>
              <a:t>Abortion coverage; Formula restrictions; pre-</a:t>
            </a:r>
            <a:r>
              <a:rPr lang="en-US" dirty="0" smtClean="0"/>
              <a:t>authorizations; increasing regulations</a:t>
            </a:r>
            <a:endParaRPr lang="en-US" dirty="0"/>
          </a:p>
          <a:p>
            <a:endParaRPr lang="en-US" dirty="0"/>
          </a:p>
        </p:txBody>
      </p:sp>
    </p:spTree>
    <p:extLst>
      <p:ext uri="{BB962C8B-B14F-4D97-AF65-F5344CB8AC3E}">
        <p14:creationId xmlns:p14="http://schemas.microsoft.com/office/powerpoint/2010/main" val="116342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ACA is a very expensive tax and regulatory bill that is going to drive providers out of business, increase insurance premiums and have a very detrimental impact on the economy of Alaska.</a:t>
            </a:r>
          </a:p>
          <a:p>
            <a:r>
              <a:rPr lang="en-US" dirty="0" smtClean="0"/>
              <a:t>We need to limit Medicaid, encourage the use of HSAs, not fund state exchanges, limit rules and regulations that increase costs for all, limit punitive audits and make them educational, support programs for the training of medical providers, continue efforts toward liability reform, pass legislation to allow boutique practices, and support health care freedom acts that put the patient, not the government, back in charge of their health care.</a:t>
            </a:r>
          </a:p>
          <a:p>
            <a:endParaRPr lang="en-US" dirty="0"/>
          </a:p>
        </p:txBody>
      </p:sp>
    </p:spTree>
    <p:extLst>
      <p:ext uri="{BB962C8B-B14F-4D97-AF65-F5344CB8AC3E}">
        <p14:creationId xmlns:p14="http://schemas.microsoft.com/office/powerpoint/2010/main" val="3601342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1359" y="107576"/>
            <a:ext cx="7870191" cy="979544"/>
          </a:xfrm>
        </p:spPr>
        <p:txBody>
          <a:bodyPr/>
          <a:lstStyle/>
          <a:p>
            <a:r>
              <a:rPr lang="en-US" dirty="0" smtClean="0"/>
              <a:t>Better Solutions than ACA</a:t>
            </a:r>
            <a:endParaRPr lang="en-US" dirty="0"/>
          </a:p>
        </p:txBody>
      </p:sp>
      <p:sp>
        <p:nvSpPr>
          <p:cNvPr id="3" name="Content Placeholder 2"/>
          <p:cNvSpPr>
            <a:spLocks noGrp="1"/>
          </p:cNvSpPr>
          <p:nvPr>
            <p:ph idx="1"/>
          </p:nvPr>
        </p:nvSpPr>
        <p:spPr>
          <a:xfrm>
            <a:off x="549274" y="1087120"/>
            <a:ext cx="8188325" cy="5537199"/>
          </a:xfrm>
        </p:spPr>
        <p:txBody>
          <a:bodyPr>
            <a:normAutofit fontScale="70000" lnSpcReduction="20000"/>
          </a:bodyPr>
          <a:lstStyle/>
          <a:p>
            <a:r>
              <a:rPr lang="en-US" dirty="0"/>
              <a:t>Block grants for states for </a:t>
            </a:r>
            <a:r>
              <a:rPr lang="en-US" dirty="0" smtClean="0"/>
              <a:t>Medicaid (Rhode Island)</a:t>
            </a:r>
            <a:endParaRPr lang="en-US" dirty="0"/>
          </a:p>
          <a:p>
            <a:r>
              <a:rPr lang="en-US" dirty="0"/>
              <a:t>Educational not punitive audits</a:t>
            </a:r>
          </a:p>
          <a:p>
            <a:r>
              <a:rPr lang="en-US" dirty="0"/>
              <a:t>Preventive </a:t>
            </a:r>
            <a:r>
              <a:rPr lang="en-US" dirty="0" smtClean="0"/>
              <a:t>care and prevention of accidents, </a:t>
            </a:r>
            <a:r>
              <a:rPr lang="en-US" dirty="0"/>
              <a:t>Internet and school educational programs on diabetes</a:t>
            </a:r>
            <a:r>
              <a:rPr lang="en-US" dirty="0" smtClean="0"/>
              <a:t>, blood pressure, lipids, diet. </a:t>
            </a:r>
            <a:r>
              <a:rPr lang="en-US" dirty="0"/>
              <a:t>etc.</a:t>
            </a:r>
          </a:p>
          <a:p>
            <a:r>
              <a:rPr lang="en-US" dirty="0"/>
              <a:t>HSAs to model after Healthy Indiana </a:t>
            </a:r>
            <a:r>
              <a:rPr lang="en-US" dirty="0" smtClean="0"/>
              <a:t>Program(67% reduction in expenditures) </a:t>
            </a:r>
            <a:endParaRPr lang="en-US" dirty="0"/>
          </a:p>
          <a:p>
            <a:r>
              <a:rPr lang="en-US" dirty="0"/>
              <a:t>Allow tax right offs or waivers for charity care without accusations of fraud for providers; </a:t>
            </a:r>
            <a:r>
              <a:rPr lang="en-US" dirty="0" smtClean="0"/>
              <a:t>pass legislation to allow </a:t>
            </a:r>
            <a:r>
              <a:rPr lang="en-US" dirty="0"/>
              <a:t>boutique practices</a:t>
            </a:r>
          </a:p>
          <a:p>
            <a:r>
              <a:rPr lang="en-US" dirty="0"/>
              <a:t>Increase vocational education programs for home care for disabled/</a:t>
            </a:r>
            <a:r>
              <a:rPr lang="en-US" dirty="0" smtClean="0"/>
              <a:t>elderly, support WWAMI</a:t>
            </a:r>
            <a:r>
              <a:rPr lang="en-US" dirty="0"/>
              <a:t>, PA, NP, Residency, Nursing, Dental programs</a:t>
            </a:r>
          </a:p>
          <a:p>
            <a:r>
              <a:rPr lang="en-US" dirty="0"/>
              <a:t>Payment like VISA/</a:t>
            </a:r>
            <a:r>
              <a:rPr lang="en-US" dirty="0" smtClean="0"/>
              <a:t>debit </a:t>
            </a:r>
            <a:r>
              <a:rPr lang="en-US" dirty="0"/>
              <a:t>cards</a:t>
            </a:r>
          </a:p>
          <a:p>
            <a:r>
              <a:rPr lang="en-US" dirty="0"/>
              <a:t>Allow patients/providers to make decisions not government/insurance/committees/UN/</a:t>
            </a:r>
            <a:r>
              <a:rPr lang="en-US" dirty="0" smtClean="0"/>
              <a:t>court(</a:t>
            </a:r>
            <a:r>
              <a:rPr lang="en-US" dirty="0"/>
              <a:t>tort reform!</a:t>
            </a:r>
            <a:r>
              <a:rPr lang="en-US" dirty="0" smtClean="0"/>
              <a:t>) </a:t>
            </a:r>
          </a:p>
          <a:p>
            <a:r>
              <a:rPr lang="en-US" dirty="0" smtClean="0"/>
              <a:t>Pass a Health Care </a:t>
            </a:r>
            <a:r>
              <a:rPr lang="en-US" dirty="0"/>
              <a:t>F</a:t>
            </a:r>
            <a:r>
              <a:rPr lang="en-US" dirty="0" smtClean="0"/>
              <a:t>reedom </a:t>
            </a:r>
            <a:r>
              <a:rPr lang="en-US" dirty="0"/>
              <a:t>A</a:t>
            </a:r>
            <a:r>
              <a:rPr lang="en-US" dirty="0" smtClean="0"/>
              <a:t>ct</a:t>
            </a:r>
            <a:endParaRPr lang="en-US" dirty="0"/>
          </a:p>
          <a:p>
            <a:endParaRPr lang="en-US" dirty="0"/>
          </a:p>
        </p:txBody>
      </p:sp>
    </p:spTree>
    <p:extLst>
      <p:ext uri="{BB962C8B-B14F-4D97-AF65-F5344CB8AC3E}">
        <p14:creationId xmlns:p14="http://schemas.microsoft.com/office/powerpoint/2010/main" val="13355923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10384</TotalTime>
  <Words>1389</Words>
  <Application>Microsoft Macintosh PowerPoint</Application>
  <PresentationFormat>On-screen Show (4:3)</PresentationFormat>
  <Paragraphs>54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Breeze</vt:lpstr>
      <vt:lpstr>ACA Impacts on Medical Care in Alaska, Exchanges and Medicaid Expansion </vt:lpstr>
      <vt:lpstr>Access to care</vt:lpstr>
      <vt:lpstr>Increasing Costs</vt:lpstr>
      <vt:lpstr>Problems with Medicaid</vt:lpstr>
      <vt:lpstr>Exchanges</vt:lpstr>
      <vt:lpstr>Providers</vt:lpstr>
      <vt:lpstr>Summary</vt:lpstr>
      <vt:lpstr>Better Solutions than ACA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Medicaid Expansion in Alaska</dc:title>
  <dc:creator>Ilona Farr</dc:creator>
  <cp:lastModifiedBy>Ilona Farr</cp:lastModifiedBy>
  <cp:revision>28</cp:revision>
  <cp:lastPrinted>2013-04-02T16:21:54Z</cp:lastPrinted>
  <dcterms:created xsi:type="dcterms:W3CDTF">2013-03-27T02:52:10Z</dcterms:created>
  <dcterms:modified xsi:type="dcterms:W3CDTF">2013-04-03T07:56:55Z</dcterms:modified>
</cp:coreProperties>
</file>