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65" r:id="rId4"/>
    <p:sldId id="258" r:id="rId5"/>
    <p:sldId id="260" r:id="rId6"/>
    <p:sldId id="259" r:id="rId7"/>
    <p:sldId id="264" r:id="rId8"/>
    <p:sldId id="263" r:id="rId9"/>
    <p:sldId id="267" r:id="rId10"/>
    <p:sldId id="261" r:id="rId11"/>
    <p:sldId id="269" r:id="rId12"/>
    <p:sldId id="266" r:id="rId13"/>
    <p:sldId id="262" r:id="rId14"/>
    <p:sldId id="270" r:id="rId15"/>
    <p:sldId id="271" r:id="rId16"/>
    <p:sldId id="26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D754A407-0236-4BE8-850F-F3BE366D66F2}" type="datetimeFigureOut">
              <a:rPr lang="en-US" smtClean="0"/>
              <a:pPr/>
              <a:t>2/19/2013</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23C5038C-EF9B-4546-B815-814072A33F8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54A407-0236-4BE8-850F-F3BE366D66F2}" type="datetimeFigureOut">
              <a:rPr lang="en-US" smtClean="0"/>
              <a:pPr/>
              <a:t>2/19/2013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5038C-EF9B-4546-B815-814072A33F8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54A407-0236-4BE8-850F-F3BE366D66F2}" type="datetimeFigureOut">
              <a:rPr lang="en-US" smtClean="0"/>
              <a:pPr/>
              <a:t>2/19/2013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5038C-EF9B-4546-B815-814072A33F8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754A407-0236-4BE8-850F-F3BE366D66F2}" type="datetimeFigureOut">
              <a:rPr lang="en-US" smtClean="0"/>
              <a:pPr/>
              <a:t>2/19/2013</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23C5038C-EF9B-4546-B815-814072A33F8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D754A407-0236-4BE8-850F-F3BE366D66F2}" type="datetimeFigureOut">
              <a:rPr lang="en-US" smtClean="0"/>
              <a:pPr/>
              <a:t>2/19/2013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C5038C-EF9B-4546-B815-814072A33F86}"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D754A407-0236-4BE8-850F-F3BE366D66F2}" type="datetimeFigureOut">
              <a:rPr lang="en-US" smtClean="0"/>
              <a:pPr/>
              <a:t>2/19/2013</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23C5038C-EF9B-4546-B815-814072A33F8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D754A407-0236-4BE8-850F-F3BE366D66F2}" type="datetimeFigureOut">
              <a:rPr lang="en-US" smtClean="0"/>
              <a:pPr/>
              <a:t>2/19/2013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23C5038C-EF9B-4546-B815-814072A33F86}"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754A407-0236-4BE8-850F-F3BE366D66F2}" type="datetimeFigureOut">
              <a:rPr lang="en-US" smtClean="0"/>
              <a:pPr/>
              <a:t>2/19/2013</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5038C-EF9B-4546-B815-814072A33F8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754A407-0236-4BE8-850F-F3BE366D66F2}" type="datetimeFigureOut">
              <a:rPr lang="en-US" smtClean="0"/>
              <a:pPr/>
              <a:t>2/19/2013</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C5038C-EF9B-4546-B815-814072A33F8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754A407-0236-4BE8-850F-F3BE366D66F2}" type="datetimeFigureOut">
              <a:rPr lang="en-US" smtClean="0"/>
              <a:pPr/>
              <a:t>2/19/2013</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C5038C-EF9B-4546-B815-814072A33F8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D754A407-0236-4BE8-850F-F3BE366D66F2}" type="datetimeFigureOut">
              <a:rPr lang="en-US" smtClean="0"/>
              <a:pPr/>
              <a:t>2/19/2013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23C5038C-EF9B-4546-B815-814072A33F86}"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754A407-0236-4BE8-850F-F3BE366D66F2}" type="datetimeFigureOut">
              <a:rPr lang="en-US" smtClean="0"/>
              <a:pPr/>
              <a:t>2/19/2013</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3C5038C-EF9B-4546-B815-814072A33F86}"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ikecraft@akwind.net"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latimes.com/topic/environmental-issues/environmental-cleanup/u.s.-environmental-protection-agency-ORGOV000048.topic"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_final.jpg"/>
          <p:cNvPicPr/>
          <p:nvPr/>
        </p:nvPicPr>
        <p:blipFill>
          <a:blip r:embed="rId2" cstate="print"/>
          <a:stretch>
            <a:fillRect/>
          </a:stretch>
        </p:blipFill>
        <p:spPr>
          <a:xfrm>
            <a:off x="2133600" y="1676400"/>
            <a:ext cx="4648200" cy="2133600"/>
          </a:xfrm>
          <a:prstGeom prst="rect">
            <a:avLst/>
          </a:prstGeom>
        </p:spPr>
      </p:pic>
      <p:sp>
        <p:nvSpPr>
          <p:cNvPr id="11265" name="Rectangle 1"/>
          <p:cNvSpPr>
            <a:spLocks noChangeArrowheads="1"/>
          </p:cNvSpPr>
          <p:nvPr/>
        </p:nvSpPr>
        <p:spPr bwMode="auto">
          <a:xfrm>
            <a:off x="2438400" y="3962399"/>
            <a:ext cx="3886199" cy="8565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1000" b="0" i="0" u="none" strike="noStrike" cap="none" normalizeH="0" baseline="0" dirty="0" smtClean="0">
                <a:ln>
                  <a:noFill/>
                </a:ln>
                <a:solidFill>
                  <a:schemeClr val="tx1"/>
                </a:solidFill>
                <a:effectLst/>
                <a:latin typeface="Arial Rounded MT Bold" pitchFamily="34" charset="0"/>
                <a:ea typeface="Calibri" pitchFamily="34" charset="0"/>
                <a:cs typeface="David" pitchFamily="34" charset="-79"/>
              </a:rPr>
              <a:t>3411 Airport Way</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en-US" sz="1000" b="0" i="0" u="none" strike="noStrike" cap="none" normalizeH="0" baseline="0" dirty="0" smtClean="0">
                <a:ln>
                  <a:noFill/>
                </a:ln>
                <a:solidFill>
                  <a:schemeClr val="tx1"/>
                </a:solidFill>
                <a:effectLst/>
                <a:latin typeface="Arial Rounded MT Bold" pitchFamily="34" charset="0"/>
                <a:ea typeface="Calibri" pitchFamily="34" charset="0"/>
                <a:cs typeface="David" pitchFamily="34" charset="-79"/>
              </a:rPr>
              <a:t>Fairbanks, Alaska 99709</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en-US" sz="1000" b="0" i="0" u="none" strike="noStrike" cap="none" normalizeH="0" baseline="0" dirty="0" smtClean="0">
                <a:ln>
                  <a:noFill/>
                </a:ln>
                <a:solidFill>
                  <a:srgbClr val="A6A6A6"/>
                </a:solidFill>
                <a:effectLst/>
                <a:latin typeface="Arial Rounded MT Bold" pitchFamily="34" charset="0"/>
                <a:ea typeface="Calibri" pitchFamily="34" charset="0"/>
                <a:cs typeface="David" pitchFamily="34" charset="-79"/>
              </a:rPr>
              <a:t>Mobile: </a:t>
            </a:r>
            <a:r>
              <a:rPr kumimoji="0" lang="en-US" sz="1000" b="0" i="0" u="none" strike="noStrike" cap="none" normalizeH="0" baseline="0" dirty="0" smtClean="0">
                <a:ln>
                  <a:noFill/>
                </a:ln>
                <a:solidFill>
                  <a:schemeClr val="tx1"/>
                </a:solidFill>
                <a:effectLst/>
                <a:latin typeface="Arial Rounded MT Bold" pitchFamily="34" charset="0"/>
                <a:ea typeface="Calibri" pitchFamily="34" charset="0"/>
                <a:cs typeface="David" pitchFamily="34" charset="-79"/>
              </a:rPr>
              <a:t>(907) 388-9917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en-US" sz="1000" b="0" i="0" u="none" strike="noStrike" cap="none" normalizeH="0" baseline="0" dirty="0" smtClean="0">
                <a:ln>
                  <a:noFill/>
                </a:ln>
                <a:solidFill>
                  <a:srgbClr val="A6A6A6"/>
                </a:solidFill>
                <a:effectLst/>
                <a:latin typeface="Arial Rounded MT Bold" pitchFamily="34" charset="0"/>
                <a:ea typeface="Calibri" pitchFamily="34" charset="0"/>
                <a:cs typeface="David" pitchFamily="34" charset="-79"/>
              </a:rPr>
              <a:t>Email:</a:t>
            </a:r>
            <a:r>
              <a:rPr kumimoji="0" lang="en-US" sz="1000" b="0" i="0" u="none" strike="noStrike" cap="none" normalizeH="0" baseline="0" dirty="0" smtClean="0">
                <a:ln>
                  <a:noFill/>
                </a:ln>
                <a:solidFill>
                  <a:schemeClr val="tx1"/>
                </a:solidFill>
                <a:effectLst/>
                <a:latin typeface="Arial Rounded MT Bold" pitchFamily="34" charset="0"/>
                <a:ea typeface="Calibri" pitchFamily="34" charset="0"/>
                <a:cs typeface="David" pitchFamily="34" charset="-79"/>
              </a:rPr>
              <a:t> </a:t>
            </a:r>
            <a:r>
              <a:rPr kumimoji="0" lang="en-US" sz="1000" b="0" i="0" u="none" strike="noStrike" cap="none" normalizeH="0" baseline="0" dirty="0" smtClean="0">
                <a:ln>
                  <a:noFill/>
                </a:ln>
                <a:solidFill>
                  <a:schemeClr val="tx1"/>
                </a:solidFill>
                <a:effectLst/>
                <a:latin typeface="Arial Rounded MT Bold" pitchFamily="34" charset="0"/>
                <a:ea typeface="Calibri" pitchFamily="34" charset="0"/>
                <a:cs typeface="David" pitchFamily="34" charset="-79"/>
                <a:hlinkClick r:id="rId3"/>
              </a:rPr>
              <a:t>mikecraft@akwind.net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Challenges</a:t>
            </a:r>
            <a:endParaRPr lang="en-US" dirty="0"/>
          </a:p>
        </p:txBody>
      </p:sp>
      <p:pic>
        <p:nvPicPr>
          <p:cNvPr id="4" name="Picture 3" descr="logo_final.jpg"/>
          <p:cNvPicPr/>
          <p:nvPr/>
        </p:nvPicPr>
        <p:blipFill>
          <a:blip r:embed="rId2" cstate="print"/>
          <a:stretch>
            <a:fillRect/>
          </a:stretch>
        </p:blipFill>
        <p:spPr>
          <a:xfrm>
            <a:off x="6934200" y="6324600"/>
            <a:ext cx="2209800" cy="533400"/>
          </a:xfrm>
          <a:prstGeom prst="rect">
            <a:avLst/>
          </a:prstGeom>
        </p:spPr>
      </p:pic>
      <p:sp>
        <p:nvSpPr>
          <p:cNvPr id="6" name="Content Placeholder 5"/>
          <p:cNvSpPr>
            <a:spLocks noGrp="1"/>
          </p:cNvSpPr>
          <p:nvPr>
            <p:ph idx="1"/>
          </p:nvPr>
        </p:nvSpPr>
        <p:spPr/>
        <p:txBody>
          <a:bodyPr>
            <a:normAutofit lnSpcReduction="10000"/>
          </a:bodyPr>
          <a:lstStyle/>
          <a:p>
            <a:r>
              <a:rPr lang="en-US" dirty="0" smtClean="0"/>
              <a:t>Delta Wind Farm can add 25.5 MW “now” without public money and without additional power line upgrades.  Delta has the industrial complex to support a $54 million </a:t>
            </a:r>
            <a:r>
              <a:rPr lang="en-US" dirty="0" smtClean="0"/>
              <a:t>wind </a:t>
            </a:r>
            <a:r>
              <a:rPr lang="en-US" dirty="0" smtClean="0"/>
              <a:t>project. </a:t>
            </a:r>
            <a:endParaRPr lang="en-US" dirty="0" smtClean="0"/>
          </a:p>
          <a:p>
            <a:r>
              <a:rPr lang="en-US" dirty="0" smtClean="0"/>
              <a:t>Jarvis creek substation open 138kv </a:t>
            </a:r>
            <a:r>
              <a:rPr lang="en-US" dirty="0" smtClean="0"/>
              <a:t>connection-ready </a:t>
            </a:r>
            <a:r>
              <a:rPr lang="en-US" dirty="0" smtClean="0"/>
              <a:t>and waiting </a:t>
            </a:r>
            <a:r>
              <a:rPr lang="en-US" dirty="0" smtClean="0"/>
              <a:t>.</a:t>
            </a:r>
          </a:p>
          <a:p>
            <a:r>
              <a:rPr lang="en-US" dirty="0" smtClean="0"/>
              <a:t>DWF Expansion is a “Stranded Project” even though it will save ratepayers $ and will mitigate air quality issues. </a:t>
            </a:r>
            <a:endParaRPr lang="en-US"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a:t>
            </a:r>
            <a:endParaRPr lang="en-US" dirty="0"/>
          </a:p>
        </p:txBody>
      </p:sp>
      <p:sp>
        <p:nvSpPr>
          <p:cNvPr id="3" name="Content Placeholder 2"/>
          <p:cNvSpPr>
            <a:spLocks noGrp="1"/>
          </p:cNvSpPr>
          <p:nvPr>
            <p:ph idx="1"/>
          </p:nvPr>
        </p:nvSpPr>
        <p:spPr/>
        <p:txBody>
          <a:bodyPr/>
          <a:lstStyle/>
          <a:p>
            <a:r>
              <a:rPr lang="en-US" dirty="0" smtClean="0"/>
              <a:t>Shipment and trucking through Valdez Port.</a:t>
            </a:r>
          </a:p>
          <a:p>
            <a:r>
              <a:rPr lang="en-US" dirty="0" smtClean="0"/>
              <a:t>Would require 800 </a:t>
            </a:r>
            <a:r>
              <a:rPr lang="en-US" dirty="0" smtClean="0"/>
              <a:t>truck loads </a:t>
            </a:r>
            <a:r>
              <a:rPr lang="en-US" dirty="0" smtClean="0"/>
              <a:t>concrete</a:t>
            </a:r>
          </a:p>
          <a:p>
            <a:r>
              <a:rPr lang="en-US" dirty="0" smtClean="0"/>
              <a:t>Create ancillary economic benefits with local hotels</a:t>
            </a:r>
            <a:r>
              <a:rPr lang="en-US" dirty="0" smtClean="0"/>
              <a:t>, restaurants, </a:t>
            </a:r>
            <a:r>
              <a:rPr lang="en-US" dirty="0" smtClean="0"/>
              <a:t>support services, road </a:t>
            </a:r>
            <a:r>
              <a:rPr lang="en-US" dirty="0" smtClean="0"/>
              <a:t>access. </a:t>
            </a:r>
            <a:endParaRPr lang="en-US" dirty="0"/>
          </a:p>
        </p:txBody>
      </p:sp>
      <p:pic>
        <p:nvPicPr>
          <p:cNvPr id="5" name="Picture 4" descr="logo_final.jpg"/>
          <p:cNvPicPr/>
          <p:nvPr/>
        </p:nvPicPr>
        <p:blipFill>
          <a:blip r:embed="rId2" cstate="print"/>
          <a:stretch>
            <a:fillRect/>
          </a:stretch>
        </p:blipFill>
        <p:spPr>
          <a:xfrm>
            <a:off x="6934200" y="6324600"/>
            <a:ext cx="2209800" cy="533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Jobs</a:t>
            </a:r>
            <a:endParaRPr lang="en-US" dirty="0"/>
          </a:p>
        </p:txBody>
      </p:sp>
      <p:pic>
        <p:nvPicPr>
          <p:cNvPr id="4" name="Picture 3" descr="logo_final.jpg"/>
          <p:cNvPicPr/>
          <p:nvPr/>
        </p:nvPicPr>
        <p:blipFill>
          <a:blip r:embed="rId2" cstate="print"/>
          <a:stretch>
            <a:fillRect/>
          </a:stretch>
        </p:blipFill>
        <p:spPr>
          <a:xfrm>
            <a:off x="6934200" y="6324600"/>
            <a:ext cx="2209800" cy="533400"/>
          </a:xfrm>
          <a:prstGeom prst="rect">
            <a:avLst/>
          </a:prstGeom>
        </p:spPr>
      </p:pic>
      <p:pic>
        <p:nvPicPr>
          <p:cNvPr id="1026" name="Picture 2" descr="C:\Documents and Settings\Owner\My Documents\My Pictures\EWT 900\2009_0318chase0084.JPG"/>
          <p:cNvPicPr>
            <a:picLocks noGrp="1" noChangeAspect="1" noChangeArrowheads="1"/>
          </p:cNvPicPr>
          <p:nvPr>
            <p:ph idx="1"/>
          </p:nvPr>
        </p:nvPicPr>
        <p:blipFill>
          <a:blip r:embed="rId3" cstate="print"/>
          <a:srcRect/>
          <a:stretch>
            <a:fillRect/>
          </a:stretch>
        </p:blipFill>
        <p:spPr bwMode="auto">
          <a:xfrm>
            <a:off x="1630892" y="1554163"/>
            <a:ext cx="4922308" cy="3691731"/>
          </a:xfrm>
          <a:prstGeom prst="rect">
            <a:avLst/>
          </a:prstGeom>
          <a:noFill/>
        </p:spPr>
      </p:pic>
      <p:sp>
        <p:nvSpPr>
          <p:cNvPr id="5" name="TextBox 4"/>
          <p:cNvSpPr txBox="1"/>
          <p:nvPr/>
        </p:nvSpPr>
        <p:spPr>
          <a:xfrm>
            <a:off x="1371600" y="5638800"/>
            <a:ext cx="5410200" cy="923330"/>
          </a:xfrm>
          <a:prstGeom prst="rect">
            <a:avLst/>
          </a:prstGeom>
          <a:noFill/>
        </p:spPr>
        <p:txBody>
          <a:bodyPr wrap="square" rtlCol="0">
            <a:spAutoFit/>
          </a:bodyPr>
          <a:lstStyle/>
          <a:p>
            <a:pPr algn="ctr"/>
            <a:r>
              <a:rPr lang="en-US" dirty="0" smtClean="0">
                <a:solidFill>
                  <a:schemeClr val="accent1">
                    <a:lumMod val="50000"/>
                  </a:schemeClr>
                </a:solidFill>
                <a:effectLst>
                  <a:outerShdw blurRad="38100" dist="38100" dir="2700000" algn="tl">
                    <a:srgbClr val="000000">
                      <a:alpha val="43137"/>
                    </a:srgbClr>
                  </a:outerShdw>
                </a:effectLst>
              </a:rPr>
              <a:t>Delta </a:t>
            </a:r>
            <a:r>
              <a:rPr lang="en-US" dirty="0" smtClean="0">
                <a:solidFill>
                  <a:schemeClr val="accent1">
                    <a:lumMod val="50000"/>
                  </a:schemeClr>
                </a:solidFill>
                <a:effectLst>
                  <a:outerShdw blurRad="38100" dist="38100" dir="2700000" algn="tl">
                    <a:srgbClr val="000000">
                      <a:alpha val="43137"/>
                    </a:srgbClr>
                  </a:outerShdw>
                </a:effectLst>
              </a:rPr>
              <a:t>Wind Farm will </a:t>
            </a:r>
            <a:r>
              <a:rPr lang="en-US" dirty="0" smtClean="0">
                <a:solidFill>
                  <a:schemeClr val="accent1">
                    <a:lumMod val="50000"/>
                  </a:schemeClr>
                </a:solidFill>
                <a:effectLst>
                  <a:outerShdw blurRad="38100" dist="38100" dir="2700000" algn="tl">
                    <a:srgbClr val="000000">
                      <a:alpha val="43137"/>
                    </a:srgbClr>
                  </a:outerShdw>
                </a:effectLst>
              </a:rPr>
              <a:t>create 200 direct construction </a:t>
            </a:r>
            <a:r>
              <a:rPr lang="en-US" dirty="0" smtClean="0">
                <a:solidFill>
                  <a:schemeClr val="accent1">
                    <a:lumMod val="50000"/>
                  </a:schemeClr>
                </a:solidFill>
                <a:effectLst>
                  <a:outerShdw blurRad="38100" dist="38100" dir="2700000" algn="tl">
                    <a:srgbClr val="000000">
                      <a:alpha val="43137"/>
                    </a:srgbClr>
                  </a:outerShdw>
                </a:effectLst>
              </a:rPr>
              <a:t>jobs and additional indirect jobs using local contractors</a:t>
            </a:r>
            <a:endParaRPr lang="en-US" dirty="0">
              <a:solidFill>
                <a:schemeClr val="accent1">
                  <a:lumMod val="50000"/>
                </a:schemeClr>
              </a:solidFill>
              <a:effectLst>
                <a:outerShdw blurRad="38100" dist="38100" dir="2700000" algn="tl">
                  <a:srgbClr val="000000">
                    <a:alpha val="43137"/>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Delta </a:t>
            </a:r>
            <a:r>
              <a:rPr lang="en-US" dirty="0" smtClean="0"/>
              <a:t>Wind </a:t>
            </a:r>
            <a:r>
              <a:rPr lang="en-US" dirty="0" smtClean="0"/>
              <a:t>Farm </a:t>
            </a:r>
            <a:r>
              <a:rPr lang="en-US" dirty="0" smtClean="0"/>
              <a:t>Expansion can </a:t>
            </a:r>
            <a:r>
              <a:rPr lang="en-US" dirty="0" smtClean="0"/>
              <a:t>save GVEA share holders </a:t>
            </a:r>
            <a:r>
              <a:rPr lang="en-US" dirty="0" smtClean="0"/>
              <a:t>$80 million over 20 year life of contract (and renewable</a:t>
            </a:r>
            <a:r>
              <a:rPr lang="en-US" dirty="0" smtClean="0"/>
              <a:t>) </a:t>
            </a:r>
            <a:r>
              <a:rPr lang="en-US" dirty="0" smtClean="0"/>
              <a:t>contract at 12.5 cents per kWh </a:t>
            </a:r>
            <a:r>
              <a:rPr lang="en-US" dirty="0" smtClean="0"/>
              <a:t>(less than half of what retail electric rate is!)</a:t>
            </a:r>
            <a:endParaRPr lang="en-US" dirty="0" smtClean="0"/>
          </a:p>
          <a:p>
            <a:r>
              <a:rPr lang="en-US" dirty="0" smtClean="0"/>
              <a:t>Delta Wind Farm saves </a:t>
            </a:r>
            <a:r>
              <a:rPr lang="en-US" dirty="0" smtClean="0"/>
              <a:t>4,000,000 Gal. of </a:t>
            </a:r>
            <a:r>
              <a:rPr lang="en-US" dirty="0" smtClean="0"/>
              <a:t>diesel fuel annually. </a:t>
            </a:r>
          </a:p>
          <a:p>
            <a:r>
              <a:rPr lang="en-US" dirty="0" smtClean="0"/>
              <a:t>Delta Wind Farm will assist in resolving resolve local  </a:t>
            </a:r>
            <a:r>
              <a:rPr lang="en-US" dirty="0" smtClean="0"/>
              <a:t>air </a:t>
            </a:r>
            <a:r>
              <a:rPr lang="en-US" dirty="0" smtClean="0"/>
              <a:t>pollution issues</a:t>
            </a:r>
            <a:r>
              <a:rPr lang="en-US" dirty="0" smtClean="0"/>
              <a:t>. </a:t>
            </a:r>
            <a:endParaRPr lang="en-US" dirty="0" smtClean="0"/>
          </a:p>
          <a:p>
            <a:r>
              <a:rPr lang="en-US" dirty="0" smtClean="0"/>
              <a:t>Delta Wind Farm can </a:t>
            </a:r>
            <a:r>
              <a:rPr lang="en-US" dirty="0" smtClean="0"/>
              <a:t>help bridge </a:t>
            </a:r>
            <a:r>
              <a:rPr lang="en-US" dirty="0" smtClean="0"/>
              <a:t>the energy </a:t>
            </a:r>
            <a:r>
              <a:rPr lang="en-US" dirty="0" smtClean="0"/>
              <a:t>gap we have now wile we develop </a:t>
            </a:r>
            <a:r>
              <a:rPr lang="en-US" dirty="0" smtClean="0"/>
              <a:t>gas, transmission </a:t>
            </a:r>
            <a:r>
              <a:rPr lang="en-US" dirty="0" smtClean="0"/>
              <a:t>and </a:t>
            </a:r>
            <a:r>
              <a:rPr lang="en-US" dirty="0" smtClean="0"/>
              <a:t>hydropower solutions.</a:t>
            </a:r>
          </a:p>
          <a:p>
            <a:r>
              <a:rPr lang="en-US" dirty="0" smtClean="0"/>
              <a:t>Workforce Development. Lets train and create jobs in Alaska for wind power industry.</a:t>
            </a:r>
            <a:endParaRPr lang="en-US" dirty="0" smtClean="0"/>
          </a:p>
          <a:p>
            <a:r>
              <a:rPr lang="en-US" dirty="0" smtClean="0"/>
              <a:t>Wind power mates well with firm power generated from natural gas and hydropower.</a:t>
            </a:r>
            <a:endParaRPr lang="en-US" dirty="0"/>
          </a:p>
        </p:txBody>
      </p:sp>
      <p:pic>
        <p:nvPicPr>
          <p:cNvPr id="4" name="Picture 3" descr="logo_final.jpg"/>
          <p:cNvPicPr/>
          <p:nvPr/>
        </p:nvPicPr>
        <p:blipFill>
          <a:blip r:embed="rId2" cstate="print"/>
          <a:stretch>
            <a:fillRect/>
          </a:stretch>
        </p:blipFill>
        <p:spPr>
          <a:xfrm>
            <a:off x="6934200" y="6324600"/>
            <a:ext cx="2209800" cy="533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Workforce Development</a:t>
            </a:r>
            <a:endParaRPr lang="en-US" dirty="0"/>
          </a:p>
        </p:txBody>
      </p:sp>
      <p:sp>
        <p:nvSpPr>
          <p:cNvPr id="3" name="Content Placeholder 2"/>
          <p:cNvSpPr>
            <a:spLocks noGrp="1"/>
          </p:cNvSpPr>
          <p:nvPr>
            <p:ph idx="1"/>
          </p:nvPr>
        </p:nvSpPr>
        <p:spPr/>
        <p:txBody>
          <a:bodyPr/>
          <a:lstStyle/>
          <a:p>
            <a:r>
              <a:rPr lang="en-US" dirty="0" smtClean="0"/>
              <a:t>Training Alaskans and Creating Alaskan jobs </a:t>
            </a:r>
            <a:r>
              <a:rPr lang="en-US" dirty="0" smtClean="0"/>
              <a:t>in Alaska for </a:t>
            </a:r>
            <a:r>
              <a:rPr lang="en-US" dirty="0" smtClean="0"/>
              <a:t>the growing Alaska wind </a:t>
            </a:r>
            <a:r>
              <a:rPr lang="en-US" dirty="0" smtClean="0"/>
              <a:t>power industry</a:t>
            </a:r>
            <a:r>
              <a:rPr lang="en-US" dirty="0" smtClean="0"/>
              <a:t>.</a:t>
            </a:r>
          </a:p>
          <a:p>
            <a:r>
              <a:rPr lang="en-US" dirty="0" smtClean="0"/>
              <a:t>Ironworkers</a:t>
            </a:r>
          </a:p>
          <a:p>
            <a:r>
              <a:rPr lang="en-US" dirty="0" smtClean="0"/>
              <a:t>Electricians</a:t>
            </a:r>
          </a:p>
          <a:p>
            <a:r>
              <a:rPr lang="en-US" dirty="0" smtClean="0"/>
              <a:t>Computer Programmers</a:t>
            </a:r>
          </a:p>
          <a:p>
            <a:r>
              <a:rPr lang="en-US" dirty="0" smtClean="0"/>
              <a:t>Equipment Operators</a:t>
            </a:r>
          </a:p>
          <a:p>
            <a:r>
              <a:rPr lang="en-US" dirty="0" smtClean="0"/>
              <a:t>Construction</a:t>
            </a:r>
            <a:endParaRPr lang="en-US" dirty="0" smtClean="0"/>
          </a:p>
          <a:p>
            <a:endParaRPr lang="en-US" dirty="0"/>
          </a:p>
        </p:txBody>
      </p:sp>
      <p:pic>
        <p:nvPicPr>
          <p:cNvPr id="4" name="Picture 3" descr="logo_final.jpg"/>
          <p:cNvPicPr/>
          <p:nvPr/>
        </p:nvPicPr>
        <p:blipFill>
          <a:blip r:embed="rId2" cstate="print"/>
          <a:stretch>
            <a:fillRect/>
          </a:stretch>
        </p:blipFill>
        <p:spPr>
          <a:xfrm>
            <a:off x="6934200" y="6324600"/>
            <a:ext cx="2209800" cy="5334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descr="logo_final.jpg"/>
          <p:cNvPicPr/>
          <p:nvPr/>
        </p:nvPicPr>
        <p:blipFill>
          <a:blip r:embed="rId2" cstate="print"/>
          <a:stretch>
            <a:fillRect/>
          </a:stretch>
        </p:blipFill>
        <p:spPr>
          <a:xfrm>
            <a:off x="6934200" y="6324600"/>
            <a:ext cx="2209800" cy="5334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Delta wind farm </a:t>
            </a:r>
            <a:r>
              <a:rPr lang="en-US" dirty="0" smtClean="0"/>
              <a:t>expansion permitted, financed and  ready </a:t>
            </a:r>
            <a:r>
              <a:rPr lang="en-US" dirty="0" smtClean="0"/>
              <a:t>now</a:t>
            </a:r>
            <a:endParaRPr lang="en-US" dirty="0"/>
          </a:p>
        </p:txBody>
      </p:sp>
      <p:pic>
        <p:nvPicPr>
          <p:cNvPr id="3074" name="Picture 2" descr="C:\Documents and Settings\Owner\My Documents\My Pictures\_DSC3075.JPG"/>
          <p:cNvPicPr>
            <a:picLocks noGrp="1" noChangeAspect="1" noChangeArrowheads="1"/>
          </p:cNvPicPr>
          <p:nvPr>
            <p:ph idx="1"/>
          </p:nvPr>
        </p:nvPicPr>
        <p:blipFill>
          <a:blip r:embed="rId2" cstate="print"/>
          <a:srcRect/>
          <a:stretch>
            <a:fillRect/>
          </a:stretch>
        </p:blipFill>
        <p:spPr bwMode="auto">
          <a:xfrm>
            <a:off x="1267697" y="1554163"/>
            <a:ext cx="6761005" cy="4525962"/>
          </a:xfrm>
          <a:prstGeom prst="rect">
            <a:avLst/>
          </a:prstGeom>
          <a:noFill/>
        </p:spPr>
      </p:pic>
      <p:pic>
        <p:nvPicPr>
          <p:cNvPr id="4" name="Picture 3" descr="logo_final.jpg"/>
          <p:cNvPicPr/>
          <p:nvPr/>
        </p:nvPicPr>
        <p:blipFill>
          <a:blip r:embed="rId3" cstate="print"/>
          <a:stretch>
            <a:fillRect/>
          </a:stretch>
        </p:blipFill>
        <p:spPr>
          <a:xfrm>
            <a:off x="6934200" y="6324600"/>
            <a:ext cx="2209800" cy="533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Opportunities, Challenges, solutions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Fairbanks and Interior Alaska is facing unprecedented Energy Challenges like the rest of Alaska</a:t>
            </a:r>
          </a:p>
          <a:p>
            <a:r>
              <a:rPr lang="en-US" dirty="0" smtClean="0"/>
              <a:t>History has provided Opportunity for those Alaskans willing to take risk and tackle Challenges</a:t>
            </a:r>
          </a:p>
          <a:p>
            <a:r>
              <a:rPr lang="en-US" dirty="0" smtClean="0"/>
              <a:t>Delta Wind Farm is a key component to the overall energy solution for Fairbanks and Interior Alaska </a:t>
            </a:r>
          </a:p>
          <a:p>
            <a:r>
              <a:rPr lang="en-US" dirty="0" smtClean="0"/>
              <a:t>Alaska Independent Power Producers are Alaskans seizing opportunities, overcoming challenges and providing fellow Alaskans real energy solutions.</a:t>
            </a:r>
            <a:endParaRPr lang="en-US" dirty="0"/>
          </a:p>
        </p:txBody>
      </p:sp>
      <p:pic>
        <p:nvPicPr>
          <p:cNvPr id="5" name="Picture 4" descr="logo_final.jpg"/>
          <p:cNvPicPr/>
          <p:nvPr/>
        </p:nvPicPr>
        <p:blipFill>
          <a:blip r:embed="rId2" cstate="print"/>
          <a:stretch>
            <a:fillRect/>
          </a:stretch>
        </p:blipFill>
        <p:spPr>
          <a:xfrm>
            <a:off x="6934200" y="6324600"/>
            <a:ext cx="2209800" cy="533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a:t>
            </a:r>
            <a:endParaRPr lang="en-US" dirty="0"/>
          </a:p>
        </p:txBody>
      </p:sp>
      <p:sp>
        <p:nvSpPr>
          <p:cNvPr id="3" name="Content Placeholder 2"/>
          <p:cNvSpPr>
            <a:spLocks noGrp="1"/>
          </p:cNvSpPr>
          <p:nvPr>
            <p:ph idx="1"/>
          </p:nvPr>
        </p:nvSpPr>
        <p:spPr/>
        <p:txBody>
          <a:bodyPr>
            <a:normAutofit/>
          </a:bodyPr>
          <a:lstStyle/>
          <a:p>
            <a:r>
              <a:rPr lang="en-US" sz="5400" dirty="0" smtClean="0"/>
              <a:t>Opportunities</a:t>
            </a:r>
          </a:p>
          <a:p>
            <a:r>
              <a:rPr lang="en-US" sz="5400" dirty="0" smtClean="0"/>
              <a:t>Challenges</a:t>
            </a:r>
          </a:p>
          <a:p>
            <a:r>
              <a:rPr lang="en-US" sz="5400" dirty="0" smtClean="0"/>
              <a:t>Solutions</a:t>
            </a:r>
            <a:endParaRPr lang="en-US" sz="5400" dirty="0"/>
          </a:p>
        </p:txBody>
      </p:sp>
      <p:pic>
        <p:nvPicPr>
          <p:cNvPr id="4" name="Picture 3" descr="logo_final.jpg"/>
          <p:cNvPicPr/>
          <p:nvPr/>
        </p:nvPicPr>
        <p:blipFill>
          <a:blip r:embed="rId2" cstate="print"/>
          <a:stretch>
            <a:fillRect/>
          </a:stretch>
        </p:blipFill>
        <p:spPr>
          <a:xfrm>
            <a:off x="6934200" y="6324600"/>
            <a:ext cx="2209800" cy="533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Opportunity 1 High energy costs mean a low cost provider could succeed</a:t>
            </a:r>
            <a:endParaRPr lang="en-US" dirty="0"/>
          </a:p>
        </p:txBody>
      </p:sp>
      <p:sp>
        <p:nvSpPr>
          <p:cNvPr id="3" name="Content Placeholder 2"/>
          <p:cNvSpPr>
            <a:spLocks noGrp="1"/>
          </p:cNvSpPr>
          <p:nvPr>
            <p:ph idx="1"/>
          </p:nvPr>
        </p:nvSpPr>
        <p:spPr>
          <a:xfrm>
            <a:off x="304800" y="1554163"/>
            <a:ext cx="8686800" cy="1265238"/>
          </a:xfrm>
        </p:spPr>
        <p:txBody>
          <a:bodyPr/>
          <a:lstStyle/>
          <a:p>
            <a:r>
              <a:rPr lang="en-US" dirty="0" smtClean="0"/>
              <a:t>Fairbanks has the highest “urban” electrical costs in the State of Alaska.</a:t>
            </a:r>
          </a:p>
          <a:p>
            <a:endParaRPr lang="en-US" dirty="0" smtClean="0"/>
          </a:p>
          <a:p>
            <a:endParaRPr lang="en-US" dirty="0"/>
          </a:p>
        </p:txBody>
      </p:sp>
      <p:pic>
        <p:nvPicPr>
          <p:cNvPr id="14339" name="Picture 3"/>
          <p:cNvPicPr>
            <a:picLocks noChangeAspect="1" noChangeArrowheads="1"/>
          </p:cNvPicPr>
          <p:nvPr/>
        </p:nvPicPr>
        <p:blipFill>
          <a:blip r:embed="rId2" cstate="print"/>
          <a:srcRect/>
          <a:stretch>
            <a:fillRect/>
          </a:stretch>
        </p:blipFill>
        <p:spPr bwMode="auto">
          <a:xfrm>
            <a:off x="228600" y="2971800"/>
            <a:ext cx="8610600" cy="2224107"/>
          </a:xfrm>
          <a:prstGeom prst="rect">
            <a:avLst/>
          </a:prstGeom>
          <a:noFill/>
          <a:ln w="9525">
            <a:noFill/>
            <a:miter lim="800000"/>
            <a:headEnd/>
            <a:tailEnd/>
          </a:ln>
        </p:spPr>
      </p:pic>
      <p:sp>
        <p:nvSpPr>
          <p:cNvPr id="6" name="TextBox 5"/>
          <p:cNvSpPr txBox="1"/>
          <p:nvPr/>
        </p:nvSpPr>
        <p:spPr>
          <a:xfrm>
            <a:off x="1219200" y="5562600"/>
            <a:ext cx="6172200" cy="923330"/>
          </a:xfrm>
          <a:prstGeom prst="rect">
            <a:avLst/>
          </a:prstGeom>
          <a:noFill/>
        </p:spPr>
        <p:txBody>
          <a:bodyPr wrap="square" rtlCol="0">
            <a:spAutoFit/>
          </a:bodyPr>
          <a:lstStyle/>
          <a:p>
            <a:r>
              <a:rPr lang="en-US" dirty="0" smtClean="0"/>
              <a:t>If Folks cannot afford to live in Fairbanks, they leave, sell their homes and drive home prices down lowering the tax base and citizen’s equity in their primary investment-home.</a:t>
            </a:r>
            <a:endParaRPr lang="en-US" dirty="0"/>
          </a:p>
        </p:txBody>
      </p:sp>
      <p:sp>
        <p:nvSpPr>
          <p:cNvPr id="7" name="TextBox 6"/>
          <p:cNvSpPr txBox="1"/>
          <p:nvPr/>
        </p:nvSpPr>
        <p:spPr>
          <a:xfrm>
            <a:off x="457200" y="5257800"/>
            <a:ext cx="8001000" cy="261610"/>
          </a:xfrm>
          <a:prstGeom prst="rect">
            <a:avLst/>
          </a:prstGeom>
          <a:noFill/>
        </p:spPr>
        <p:txBody>
          <a:bodyPr wrap="square" rtlCol="0">
            <a:spAutoFit/>
          </a:bodyPr>
          <a:lstStyle/>
          <a:p>
            <a:r>
              <a:rPr lang="en-US" sz="1100" dirty="0" smtClean="0"/>
              <a:t>Source: Alaska Dept of Labor Economic Trends July 2012</a:t>
            </a:r>
            <a:endParaRPr lang="en-US" sz="1100" dirty="0"/>
          </a:p>
        </p:txBody>
      </p:sp>
      <p:pic>
        <p:nvPicPr>
          <p:cNvPr id="8" name="Picture 7" descr="logo_final.jpg"/>
          <p:cNvPicPr/>
          <p:nvPr/>
        </p:nvPicPr>
        <p:blipFill>
          <a:blip r:embed="rId3" cstate="print"/>
          <a:stretch>
            <a:fillRect/>
          </a:stretch>
        </p:blipFill>
        <p:spPr>
          <a:xfrm>
            <a:off x="6934200" y="6324600"/>
            <a:ext cx="2209800" cy="533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Energy Costs Impact military Base Decisions-so lets lower the energy costs.</a:t>
            </a:r>
            <a:endParaRPr lang="en-US" dirty="0"/>
          </a:p>
        </p:txBody>
      </p:sp>
      <p:sp>
        <p:nvSpPr>
          <p:cNvPr id="3" name="Content Placeholder 2"/>
          <p:cNvSpPr>
            <a:spLocks noGrp="1"/>
          </p:cNvSpPr>
          <p:nvPr>
            <p:ph idx="1"/>
          </p:nvPr>
        </p:nvSpPr>
        <p:spPr>
          <a:xfrm>
            <a:off x="304800" y="1554162"/>
            <a:ext cx="8686800" cy="4846638"/>
          </a:xfrm>
        </p:spPr>
        <p:txBody>
          <a:bodyPr>
            <a:normAutofit fontScale="85000" lnSpcReduction="10000"/>
          </a:bodyPr>
          <a:lstStyle/>
          <a:p>
            <a:r>
              <a:rPr lang="en-US" dirty="0" smtClean="0"/>
              <a:t>Fairbanks area has a long history of being a military service area with Eielson, Greely,  Wainwright.  Congress evaluates Base closures based partly on costs.</a:t>
            </a:r>
          </a:p>
          <a:p>
            <a:r>
              <a:rPr lang="en-US" dirty="0" smtClean="0"/>
              <a:t>Fairbanks Energy Costs for Bases and other Alaska industries are not competitive compared to other Alaska urban areas.</a:t>
            </a:r>
          </a:p>
          <a:p>
            <a:pPr>
              <a:buNone/>
            </a:pPr>
            <a:r>
              <a:rPr lang="en-US" i="1" dirty="0" smtClean="0"/>
              <a:t>“…The Air Force has indicated that this decision was made to make Eielson more efficient, and while that may be true, I would rather not move a squadron </a:t>
            </a:r>
            <a:r>
              <a:rPr lang="en-US" b="1" i="1" dirty="0" smtClean="0"/>
              <a:t>but instead work towards lowering energy costs and making it cheaper to operate the base.</a:t>
            </a:r>
            <a:r>
              <a:rPr lang="en-US" i="1" dirty="0" smtClean="0"/>
              <a:t>” Congressman Don Young</a:t>
            </a:r>
          </a:p>
          <a:p>
            <a:pPr>
              <a:buNone/>
            </a:pPr>
            <a:r>
              <a:rPr lang="en-US" sz="1600" i="1" dirty="0" smtClean="0"/>
              <a:t>(Alaska Business Monthly)</a:t>
            </a:r>
            <a:endParaRPr lang="en-US" sz="1600" dirty="0"/>
          </a:p>
        </p:txBody>
      </p:sp>
      <p:pic>
        <p:nvPicPr>
          <p:cNvPr id="4" name="Picture 3" descr="logo_final.jpg"/>
          <p:cNvPicPr/>
          <p:nvPr/>
        </p:nvPicPr>
        <p:blipFill>
          <a:blip r:embed="rId2" cstate="print"/>
          <a:stretch>
            <a:fillRect/>
          </a:stretch>
        </p:blipFill>
        <p:spPr>
          <a:xfrm>
            <a:off x="6934200" y="6324600"/>
            <a:ext cx="2209800" cy="533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Opportunity 2 Energy pollution Means a clean energy producer should be welcomed?</a:t>
            </a:r>
            <a:endParaRPr lang="en-US" dirty="0"/>
          </a:p>
        </p:txBody>
      </p:sp>
      <p:sp>
        <p:nvSpPr>
          <p:cNvPr id="3" name="Content Placeholder 2"/>
          <p:cNvSpPr>
            <a:spLocks noGrp="1"/>
          </p:cNvSpPr>
          <p:nvPr>
            <p:ph idx="1"/>
          </p:nvPr>
        </p:nvSpPr>
        <p:spPr>
          <a:xfrm>
            <a:off x="304800" y="1828800"/>
            <a:ext cx="8686800" cy="4495799"/>
          </a:xfrm>
        </p:spPr>
        <p:txBody>
          <a:bodyPr>
            <a:normAutofit fontScale="77500" lnSpcReduction="20000"/>
          </a:bodyPr>
          <a:lstStyle/>
          <a:p>
            <a:r>
              <a:rPr lang="en-US" sz="3800" b="1" dirty="0" smtClean="0"/>
              <a:t>Fairbanks area has some of the highest pollution in Alaska bringing problems like Asthma, respiratory ailments, and other pollution related medical problems</a:t>
            </a:r>
          </a:p>
          <a:p>
            <a:r>
              <a:rPr lang="en-US" sz="2800" i="1" dirty="0" smtClean="0"/>
              <a:t>Since the beginning of the 2012 winter stove season, the greater Fairbanks area has logged 48 days that</a:t>
            </a:r>
            <a:r>
              <a:rPr lang="en-US" sz="2800" b="1" i="1" dirty="0" smtClean="0"/>
              <a:t> </a:t>
            </a:r>
            <a:r>
              <a:rPr lang="en-US" sz="2800" i="1" dirty="0" smtClean="0"/>
              <a:t>exceeded health limits established by the federal </a:t>
            </a:r>
            <a:r>
              <a:rPr lang="en-US" sz="2800" i="1" dirty="0" smtClean="0">
                <a:hlinkClick r:id="rId2" action="ppaction://hlinkfile" tooltip="U.S. Environmental Protection Agency"/>
              </a:rPr>
              <a:t>Environmental Protection Agency</a:t>
            </a:r>
            <a:r>
              <a:rPr lang="en-US" sz="2800" i="1" dirty="0" smtClean="0"/>
              <a:t>. The Los Angeles Basin had only 13 such days in all of 2011.</a:t>
            </a:r>
          </a:p>
          <a:p>
            <a:r>
              <a:rPr lang="en-US" sz="2800" dirty="0" smtClean="0"/>
              <a:t>Borough Mayor Luke Hopkins said he had warned the community that failure to meet the EPA's December 2014 deadline for complying with federal air quality standards could lead to onerous reviews on new construction and restrictions on federal transportation funds.</a:t>
            </a:r>
            <a:endParaRPr lang="en-US" sz="2800" i="1" dirty="0" smtClean="0"/>
          </a:p>
          <a:p>
            <a:pPr>
              <a:buNone/>
            </a:pPr>
            <a:r>
              <a:rPr lang="en-US" sz="2800" i="1" dirty="0" smtClean="0"/>
              <a:t>(LA Times 2-16-13)</a:t>
            </a:r>
          </a:p>
          <a:p>
            <a:endParaRPr lang="en-US" sz="2800" i="1" dirty="0" smtClean="0"/>
          </a:p>
          <a:p>
            <a:endParaRPr lang="en-US" sz="2800" i="1" dirty="0"/>
          </a:p>
        </p:txBody>
      </p:sp>
      <p:pic>
        <p:nvPicPr>
          <p:cNvPr id="4" name="Picture 3" descr="logo_final.jpg"/>
          <p:cNvPicPr/>
          <p:nvPr/>
        </p:nvPicPr>
        <p:blipFill>
          <a:blip r:embed="rId3" cstate="print"/>
          <a:stretch>
            <a:fillRect/>
          </a:stretch>
        </p:blipFill>
        <p:spPr>
          <a:xfrm>
            <a:off x="6934200" y="6324600"/>
            <a:ext cx="2209800" cy="533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5362" name="Picture 2" descr="Air pollution around Fairbanks, Alaska"/>
          <p:cNvPicPr>
            <a:picLocks noChangeAspect="1" noChangeArrowheads="1"/>
          </p:cNvPicPr>
          <p:nvPr/>
        </p:nvPicPr>
        <p:blipFill>
          <a:blip r:embed="rId2" cstate="print"/>
          <a:srcRect/>
          <a:stretch>
            <a:fillRect/>
          </a:stretch>
        </p:blipFill>
        <p:spPr bwMode="auto">
          <a:xfrm>
            <a:off x="457200" y="457200"/>
            <a:ext cx="8339186" cy="5578630"/>
          </a:xfrm>
          <a:prstGeom prst="rect">
            <a:avLst/>
          </a:prstGeom>
          <a:noFill/>
        </p:spPr>
      </p:pic>
      <p:graphicFrame>
        <p:nvGraphicFramePr>
          <p:cNvPr id="5" name="Table 4"/>
          <p:cNvGraphicFramePr>
            <a:graphicFrameLocks noGrp="1"/>
          </p:cNvGraphicFramePr>
          <p:nvPr/>
        </p:nvGraphicFramePr>
        <p:xfrm>
          <a:off x="609600" y="6019800"/>
          <a:ext cx="7696200" cy="838200"/>
        </p:xfrm>
        <a:graphic>
          <a:graphicData uri="http://schemas.openxmlformats.org/drawingml/2006/table">
            <a:tbl>
              <a:tblPr/>
              <a:tblGrid>
                <a:gridCol w="7696200"/>
              </a:tblGrid>
              <a:tr h="838200">
                <a:tc>
                  <a:txBody>
                    <a:bodyPr/>
                    <a:lstStyle/>
                    <a:p>
                      <a:r>
                        <a:rPr lang="en-US" dirty="0"/>
                        <a:t>A cloud of haze and smoke over Fairbanks, Alaska, feeds growing concerns over air pollution. (Kim Murphy, Los Angeles Times / February 6, 2013)</a:t>
                      </a:r>
                    </a:p>
                  </a:txBody>
                  <a:tcPr anchor="ctr">
                    <a:lnL>
                      <a:noFill/>
                    </a:lnL>
                    <a:lnR>
                      <a:noFill/>
                    </a:lnR>
                    <a:lnT>
                      <a:noFill/>
                    </a:lnT>
                    <a:lnB>
                      <a:noFill/>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a:t>
            </a:r>
            <a:endParaRPr lang="en-US" dirty="0"/>
          </a:p>
        </p:txBody>
      </p:sp>
      <p:sp>
        <p:nvSpPr>
          <p:cNvPr id="3" name="Content Placeholder 2"/>
          <p:cNvSpPr>
            <a:spLocks noGrp="1"/>
          </p:cNvSpPr>
          <p:nvPr>
            <p:ph idx="1"/>
          </p:nvPr>
        </p:nvSpPr>
        <p:spPr>
          <a:xfrm>
            <a:off x="304800" y="1554163"/>
            <a:ext cx="8686800" cy="4237038"/>
          </a:xfrm>
        </p:spPr>
        <p:txBody>
          <a:bodyPr>
            <a:normAutofit/>
          </a:bodyPr>
          <a:lstStyle/>
          <a:p>
            <a:r>
              <a:rPr lang="en-US" dirty="0" smtClean="0"/>
              <a:t>State Energy Policy states 50% Renewable by 2025.</a:t>
            </a:r>
          </a:p>
          <a:p>
            <a:r>
              <a:rPr lang="en-US" dirty="0" smtClean="0"/>
              <a:t>State Energy Policy states Encourage Economic Development  (D) creating and maintaining a state fiscal regime and permitting and regulatory processes that encourages private sector development of the state's energy resources </a:t>
            </a:r>
            <a:endParaRPr lang="en-US" dirty="0"/>
          </a:p>
        </p:txBody>
      </p:sp>
      <p:sp>
        <p:nvSpPr>
          <p:cNvPr id="4" name="TextBox 3"/>
          <p:cNvSpPr txBox="1"/>
          <p:nvPr/>
        </p:nvSpPr>
        <p:spPr>
          <a:xfrm>
            <a:off x="228600" y="5638800"/>
            <a:ext cx="8382000" cy="923330"/>
          </a:xfrm>
          <a:prstGeom prst="rect">
            <a:avLst/>
          </a:prstGeom>
          <a:noFill/>
        </p:spPr>
        <p:txBody>
          <a:bodyPr wrap="square" rtlCol="0">
            <a:spAutoFit/>
          </a:bodyPr>
          <a:lstStyle/>
          <a:p>
            <a:pPr algn="ctr"/>
            <a:r>
              <a:rPr lang="en-US" i="1" dirty="0" smtClean="0"/>
              <a:t>Seems like any wind farm, or other renewable energy producer developing and producing Clean, Reasonable cost electricity would have an opportunity, supported by public policy  </a:t>
            </a:r>
            <a:endParaRPr lang="en-US" i="1" dirty="0"/>
          </a:p>
        </p:txBody>
      </p:sp>
      <p:pic>
        <p:nvPicPr>
          <p:cNvPr id="5" name="Picture 4" descr="logo_final.jpg"/>
          <p:cNvPicPr/>
          <p:nvPr/>
        </p:nvPicPr>
        <p:blipFill>
          <a:blip r:embed="rId2" cstate="print"/>
          <a:stretch>
            <a:fillRect/>
          </a:stretch>
        </p:blipFill>
        <p:spPr>
          <a:xfrm>
            <a:off x="6934200" y="6324600"/>
            <a:ext cx="2209800" cy="533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09600"/>
            <a:ext cx="7543800" cy="4216539"/>
          </a:xfrm>
          <a:prstGeom prst="rect">
            <a:avLst/>
          </a:prstGeom>
        </p:spPr>
        <p:txBody>
          <a:bodyPr wrap="square">
            <a:spAutoFit/>
          </a:bodyPr>
          <a:lstStyle/>
          <a:p>
            <a:pPr algn="ctr"/>
            <a:r>
              <a:rPr lang="en-US" sz="3200" b="1" dirty="0" smtClean="0"/>
              <a:t> </a:t>
            </a:r>
            <a:r>
              <a:rPr lang="en-US" sz="4800" b="1" dirty="0" smtClean="0"/>
              <a:t>“Opportunity is missed by most people because it is dressed in overalls and looks like work” </a:t>
            </a:r>
          </a:p>
          <a:p>
            <a:pPr algn="ctr"/>
            <a:endParaRPr lang="en-US" sz="4800" b="1" dirty="0" smtClean="0"/>
          </a:p>
          <a:p>
            <a:r>
              <a:rPr lang="en-US" sz="2800" b="1" dirty="0" smtClean="0"/>
              <a:t>Thomas Edison</a:t>
            </a:r>
            <a:endParaRPr lang="en-US" sz="2800" b="1" dirty="0"/>
          </a:p>
        </p:txBody>
      </p:sp>
      <p:pic>
        <p:nvPicPr>
          <p:cNvPr id="3" name="Picture 2" descr="logo_final.jpg"/>
          <p:cNvPicPr/>
          <p:nvPr/>
        </p:nvPicPr>
        <p:blipFill>
          <a:blip r:embed="rId2" cstate="print"/>
          <a:stretch>
            <a:fillRect/>
          </a:stretch>
        </p:blipFill>
        <p:spPr>
          <a:xfrm>
            <a:off x="6934200" y="6324600"/>
            <a:ext cx="2209800" cy="5334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287</TotalTime>
  <Words>787</Words>
  <Application>Microsoft Office PowerPoint</Application>
  <PresentationFormat>On-screen Show (4:3)</PresentationFormat>
  <Paragraphs>61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Trek</vt:lpstr>
      <vt:lpstr>Slide 1</vt:lpstr>
      <vt:lpstr>Opportunities, Challenges, solutions</vt:lpstr>
      <vt:lpstr>Presentation</vt:lpstr>
      <vt:lpstr>Opportunity 1 High energy costs mean a low cost provider could succeed</vt:lpstr>
      <vt:lpstr>Energy Costs Impact military Base Decisions-so lets lower the energy costs.</vt:lpstr>
      <vt:lpstr>Opportunity 2 Energy pollution Means a clean energy producer should be welcomed?</vt:lpstr>
      <vt:lpstr>Slide 7</vt:lpstr>
      <vt:lpstr>Opportunities</vt:lpstr>
      <vt:lpstr>Slide 9</vt:lpstr>
      <vt:lpstr>Challenges</vt:lpstr>
      <vt:lpstr>Opportunities</vt:lpstr>
      <vt:lpstr>Local Jobs</vt:lpstr>
      <vt:lpstr>opportunities</vt:lpstr>
      <vt:lpstr>Workforce Development</vt:lpstr>
      <vt:lpstr>Slide 15</vt:lpstr>
      <vt:lpstr>Delta wind farm expansion permitted, financed and  ready now</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DWF</dc:creator>
  <cp:lastModifiedBy>Duff</cp:lastModifiedBy>
  <cp:revision>31</cp:revision>
  <dcterms:created xsi:type="dcterms:W3CDTF">2013-02-18T07:02:45Z</dcterms:created>
  <dcterms:modified xsi:type="dcterms:W3CDTF">2013-02-19T22:51:52Z</dcterms:modified>
</cp:coreProperties>
</file>