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4125" r:id="rId2"/>
  </p:sldMasterIdLst>
  <p:notesMasterIdLst>
    <p:notesMasterId r:id="rId9"/>
  </p:notesMasterIdLst>
  <p:handoutMasterIdLst>
    <p:handoutMasterId r:id="rId10"/>
  </p:handoutMasterIdLst>
  <p:sldIdLst>
    <p:sldId id="256" r:id="rId3"/>
    <p:sldId id="484" r:id="rId4"/>
    <p:sldId id="485" r:id="rId5"/>
    <p:sldId id="487" r:id="rId6"/>
    <p:sldId id="483" r:id="rId7"/>
    <p:sldId id="455" r:id="rId8"/>
  </p:sldIdLst>
  <p:sldSz cx="9144000" cy="6858000" type="screen4x3"/>
  <p:notesSz cx="7002463" cy="9236075"/>
  <p:defaultTextStyle>
    <a:defPPr>
      <a:defRPr lang="en-US"/>
    </a:defPPr>
    <a:lvl1pPr algn="l" rtl="0" fontAlgn="base">
      <a:spcBef>
        <a:spcPct val="20000"/>
      </a:spcBef>
      <a:spcAft>
        <a:spcPct val="0"/>
      </a:spcAft>
      <a:buClr>
        <a:schemeClr val="bg1"/>
      </a:buClr>
      <a:buSzPct val="100000"/>
      <a:buFont typeface="Wingdings" pitchFamily="2" charset="2"/>
      <a:buChar char="•"/>
      <a:defRPr b="1" kern="1200">
        <a:solidFill>
          <a:schemeClr val="tx1"/>
        </a:solidFill>
        <a:latin typeface="Arial" charset="0"/>
        <a:ea typeface="+mn-ea"/>
        <a:cs typeface="+mn-cs"/>
      </a:defRPr>
    </a:lvl1pPr>
    <a:lvl2pPr marL="457200" algn="l" rtl="0" fontAlgn="base">
      <a:spcBef>
        <a:spcPct val="20000"/>
      </a:spcBef>
      <a:spcAft>
        <a:spcPct val="0"/>
      </a:spcAft>
      <a:buClr>
        <a:schemeClr val="bg1"/>
      </a:buClr>
      <a:buSzPct val="100000"/>
      <a:buFont typeface="Wingdings" pitchFamily="2" charset="2"/>
      <a:buChar char="•"/>
      <a:defRPr b="1" kern="1200">
        <a:solidFill>
          <a:schemeClr val="tx1"/>
        </a:solidFill>
        <a:latin typeface="Arial" charset="0"/>
        <a:ea typeface="+mn-ea"/>
        <a:cs typeface="+mn-cs"/>
      </a:defRPr>
    </a:lvl2pPr>
    <a:lvl3pPr marL="914400" algn="l" rtl="0" fontAlgn="base">
      <a:spcBef>
        <a:spcPct val="20000"/>
      </a:spcBef>
      <a:spcAft>
        <a:spcPct val="0"/>
      </a:spcAft>
      <a:buClr>
        <a:schemeClr val="bg1"/>
      </a:buClr>
      <a:buSzPct val="100000"/>
      <a:buFont typeface="Wingdings" pitchFamily="2" charset="2"/>
      <a:buChar char="•"/>
      <a:defRPr b="1" kern="1200">
        <a:solidFill>
          <a:schemeClr val="tx1"/>
        </a:solidFill>
        <a:latin typeface="Arial" charset="0"/>
        <a:ea typeface="+mn-ea"/>
        <a:cs typeface="+mn-cs"/>
      </a:defRPr>
    </a:lvl3pPr>
    <a:lvl4pPr marL="1371600" algn="l" rtl="0" fontAlgn="base">
      <a:spcBef>
        <a:spcPct val="20000"/>
      </a:spcBef>
      <a:spcAft>
        <a:spcPct val="0"/>
      </a:spcAft>
      <a:buClr>
        <a:schemeClr val="bg1"/>
      </a:buClr>
      <a:buSzPct val="100000"/>
      <a:buFont typeface="Wingdings" pitchFamily="2" charset="2"/>
      <a:buChar char="•"/>
      <a:defRPr b="1" kern="1200">
        <a:solidFill>
          <a:schemeClr val="tx1"/>
        </a:solidFill>
        <a:latin typeface="Arial" charset="0"/>
        <a:ea typeface="+mn-ea"/>
        <a:cs typeface="+mn-cs"/>
      </a:defRPr>
    </a:lvl4pPr>
    <a:lvl5pPr marL="1828800" algn="l" rtl="0" fontAlgn="base">
      <a:spcBef>
        <a:spcPct val="20000"/>
      </a:spcBef>
      <a:spcAft>
        <a:spcPct val="0"/>
      </a:spcAft>
      <a:buClr>
        <a:schemeClr val="bg1"/>
      </a:buClr>
      <a:buSzPct val="100000"/>
      <a:buFont typeface="Wingdings" pitchFamily="2" charset="2"/>
      <a:buChar char="•"/>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orient="horz" pos="864" userDrawn="1">
          <p15:clr>
            <a:srgbClr val="A4A3A4"/>
          </p15:clr>
        </p15:guide>
        <p15:guide id="3" orient="horz" pos="2256" userDrawn="1">
          <p15:clr>
            <a:srgbClr val="A4A3A4"/>
          </p15:clr>
        </p15:guide>
        <p15:guide id="4" orient="horz" pos="2496" userDrawn="1">
          <p15:clr>
            <a:srgbClr val="A4A3A4"/>
          </p15:clr>
        </p15:guide>
        <p15:guide id="5" orient="horz" pos="672" userDrawn="1">
          <p15:clr>
            <a:srgbClr val="A4A3A4"/>
          </p15:clr>
        </p15:guide>
        <p15:guide id="6" pos="2742" userDrawn="1">
          <p15:clr>
            <a:srgbClr val="A4A3A4"/>
          </p15:clr>
        </p15:guide>
        <p15:guide id="7" pos="240" userDrawn="1">
          <p15:clr>
            <a:srgbClr val="A4A3A4"/>
          </p15:clr>
        </p15:guide>
        <p15:guide id="8" pos="5424" userDrawn="1">
          <p15:clr>
            <a:srgbClr val="A4A3A4"/>
          </p15:clr>
        </p15:guide>
        <p15:guide id="9" pos="291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 Conor C (DOR)" initials="BCC(" lastIdx="25" clrIdx="0">
    <p:extLst>
      <p:ext uri="{19B8F6BF-5375-455C-9EA6-DF929625EA0E}">
        <p15:presenceInfo xmlns:p15="http://schemas.microsoft.com/office/powerpoint/2012/main" userId="S-1-5-21-1537576153-130628113-2824583769-366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D9D9D9"/>
    <a:srgbClr val="FFFF00"/>
    <a:srgbClr val="05227D"/>
    <a:srgbClr val="FF0066"/>
    <a:srgbClr val="5982D5"/>
    <a:srgbClr val="00537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1" autoAdjust="0"/>
    <p:restoredTop sz="89610" autoAdjust="0"/>
  </p:normalViewPr>
  <p:slideViewPr>
    <p:cSldViewPr>
      <p:cViewPr varScale="1">
        <p:scale>
          <a:sx n="100" d="100"/>
          <a:sy n="100" d="100"/>
        </p:scale>
        <p:origin x="1686" y="78"/>
      </p:cViewPr>
      <p:guideLst>
        <p:guide orient="horz" pos="2352"/>
        <p:guide orient="horz" pos="864"/>
        <p:guide orient="horz" pos="2256"/>
        <p:guide orient="horz" pos="2496"/>
        <p:guide orient="horz" pos="672"/>
        <p:guide pos="2742"/>
        <p:guide pos="240"/>
        <p:guide pos="5424"/>
        <p:guide pos="2914"/>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304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oranc-ntap1\atwoodcifs\data\Tax\research\IDrive-2.1\Sovereign%20Wealth\SB%2023%20SB%2024%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With Backpay</c:v>
                </c:pt>
              </c:strCache>
            </c:strRef>
          </c:tx>
          <c:spPr>
            <a:solidFill>
              <a:schemeClr val="accent1"/>
            </a:solidFill>
            <a:ln>
              <a:noFill/>
            </a:ln>
            <a:effectLst/>
          </c:spPr>
          <c:invertIfNegative val="0"/>
          <c:cat>
            <c:strRef>
              <c:f>Sheet1!$A$2:$A$12</c:f>
              <c:strCache>
                <c:ptCount val="10"/>
                <c:pt idx="0">
                  <c:v>FY20</c:v>
                </c:pt>
                <c:pt idx="1">
                  <c:v>FY21</c:v>
                </c:pt>
                <c:pt idx="2">
                  <c:v>FY22</c:v>
                </c:pt>
                <c:pt idx="3">
                  <c:v>FY23</c:v>
                </c:pt>
                <c:pt idx="4">
                  <c:v>FY24</c:v>
                </c:pt>
                <c:pt idx="5">
                  <c:v>FY25</c:v>
                </c:pt>
                <c:pt idx="6">
                  <c:v>FY26</c:v>
                </c:pt>
                <c:pt idx="7">
                  <c:v>FY27</c:v>
                </c:pt>
                <c:pt idx="8">
                  <c:v>FY28</c:v>
                </c:pt>
                <c:pt idx="9">
                  <c:v>FY29</c:v>
                </c:pt>
              </c:strCache>
            </c:strRef>
          </c:cat>
          <c:val>
            <c:numRef>
              <c:f>Sheet1!$B$2:$B$11</c:f>
              <c:numCache>
                <c:formatCode>General</c:formatCode>
                <c:ptCount val="10"/>
                <c:pt idx="0">
                  <c:v>16259.928858565334</c:v>
                </c:pt>
                <c:pt idx="1">
                  <c:v>15552.786351399687</c:v>
                </c:pt>
                <c:pt idx="2">
                  <c:v>14831.092960121994</c:v>
                </c:pt>
                <c:pt idx="3">
                  <c:v>14730.076423212497</c:v>
                </c:pt>
                <c:pt idx="4">
                  <c:v>14602.673110307331</c:v>
                </c:pt>
                <c:pt idx="5">
                  <c:v>14478.862419047124</c:v>
                </c:pt>
                <c:pt idx="6">
                  <c:v>14359.309015007095</c:v>
                </c:pt>
                <c:pt idx="7">
                  <c:v>14241.94527162645</c:v>
                </c:pt>
                <c:pt idx="8">
                  <c:v>14121.335414423953</c:v>
                </c:pt>
                <c:pt idx="9">
                  <c:v>13991.285718954547</c:v>
                </c:pt>
              </c:numCache>
            </c:numRef>
          </c:val>
          <c:extLst>
            <c:ext xmlns:c16="http://schemas.microsoft.com/office/drawing/2014/chart" uri="{C3380CC4-5D6E-409C-BE32-E72D297353CC}">
              <c16:uniqueId val="{00000000-CF15-4E3D-AF90-59EBE721FF59}"/>
            </c:ext>
          </c:extLst>
        </c:ser>
        <c:ser>
          <c:idx val="1"/>
          <c:order val="1"/>
          <c:tx>
            <c:strRef>
              <c:f>Sheet1!$C$1</c:f>
              <c:strCache>
                <c:ptCount val="1"/>
                <c:pt idx="0">
                  <c:v>Status Quo</c:v>
                </c:pt>
              </c:strCache>
            </c:strRef>
          </c:tx>
          <c:spPr>
            <a:solidFill>
              <a:schemeClr val="accent2"/>
            </a:solidFill>
            <a:ln>
              <a:noFill/>
            </a:ln>
            <a:effectLst/>
          </c:spPr>
          <c:invertIfNegative val="0"/>
          <c:cat>
            <c:strRef>
              <c:f>Sheet1!$A$2:$A$12</c:f>
              <c:strCache>
                <c:ptCount val="10"/>
                <c:pt idx="0">
                  <c:v>FY20</c:v>
                </c:pt>
                <c:pt idx="1">
                  <c:v>FY21</c:v>
                </c:pt>
                <c:pt idx="2">
                  <c:v>FY22</c:v>
                </c:pt>
                <c:pt idx="3">
                  <c:v>FY23</c:v>
                </c:pt>
                <c:pt idx="4">
                  <c:v>FY24</c:v>
                </c:pt>
                <c:pt idx="5">
                  <c:v>FY25</c:v>
                </c:pt>
                <c:pt idx="6">
                  <c:v>FY26</c:v>
                </c:pt>
                <c:pt idx="7">
                  <c:v>FY27</c:v>
                </c:pt>
                <c:pt idx="8">
                  <c:v>FY28</c:v>
                </c:pt>
                <c:pt idx="9">
                  <c:v>FY29</c:v>
                </c:pt>
              </c:strCache>
            </c:strRef>
          </c:cat>
          <c:val>
            <c:numRef>
              <c:f>Sheet1!$C$2:$C$11</c:f>
              <c:numCache>
                <c:formatCode>General</c:formatCode>
                <c:ptCount val="10"/>
                <c:pt idx="0">
                  <c:v>16857.896858565335</c:v>
                </c:pt>
                <c:pt idx="1">
                  <c:v>16922.876520158239</c:v>
                </c:pt>
                <c:pt idx="2">
                  <c:v>17044.804814737905</c:v>
                </c:pt>
                <c:pt idx="3">
                  <c:v>17063.757500446758</c:v>
                </c:pt>
                <c:pt idx="4">
                  <c:v>17040.784042287993</c:v>
                </c:pt>
                <c:pt idx="5">
                  <c:v>17003.590947561854</c:v>
                </c:pt>
                <c:pt idx="6">
                  <c:v>16950.706993748667</c:v>
                </c:pt>
                <c:pt idx="7">
                  <c:v>16884.192035909535</c:v>
                </c:pt>
                <c:pt idx="8">
                  <c:v>16805.030130018142</c:v>
                </c:pt>
                <c:pt idx="9">
                  <c:v>16714.623623417188</c:v>
                </c:pt>
              </c:numCache>
            </c:numRef>
          </c:val>
          <c:extLst>
            <c:ext xmlns:c16="http://schemas.microsoft.com/office/drawing/2014/chart" uri="{C3380CC4-5D6E-409C-BE32-E72D297353CC}">
              <c16:uniqueId val="{00000001-CF15-4E3D-AF90-59EBE721FF59}"/>
            </c:ext>
          </c:extLst>
        </c:ser>
        <c:dLbls>
          <c:showLegendKey val="0"/>
          <c:showVal val="0"/>
          <c:showCatName val="0"/>
          <c:showSerName val="0"/>
          <c:showPercent val="0"/>
          <c:showBubbleSize val="0"/>
        </c:dLbls>
        <c:gapWidth val="219"/>
        <c:overlap val="-27"/>
        <c:axId val="458268624"/>
        <c:axId val="458266656"/>
      </c:barChart>
      <c:catAx>
        <c:axId val="45826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8266656"/>
        <c:crosses val="autoZero"/>
        <c:auto val="1"/>
        <c:lblAlgn val="ctr"/>
        <c:lblOffset val="100"/>
        <c:noMultiLvlLbl val="0"/>
      </c:catAx>
      <c:valAx>
        <c:axId val="4582666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8268624"/>
        <c:crosses val="autoZero"/>
        <c:crossBetween val="between"/>
        <c:dispUnits>
          <c:builtInUnit val="thousands"/>
          <c:dispUnitsLbl>
            <c:layout/>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Billions</a:t>
                  </a:r>
                </a:p>
              </c:rich>
            </c:tx>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Sheet1!$G$1</c:f>
              <c:strCache>
                <c:ptCount val="1"/>
                <c:pt idx="0">
                  <c:v>With Backpay</c:v>
                </c:pt>
              </c:strCache>
            </c:strRef>
          </c:tx>
          <c:spPr>
            <a:solidFill>
              <a:schemeClr val="accent1"/>
            </a:solidFill>
            <a:ln>
              <a:noFill/>
            </a:ln>
            <a:effectLst/>
          </c:spPr>
          <c:invertIfNegative val="0"/>
          <c:cat>
            <c:strRef>
              <c:f>Sheet1!$F$2:$F$11</c:f>
              <c:strCache>
                <c:ptCount val="10"/>
                <c:pt idx="0">
                  <c:v>FY20</c:v>
                </c:pt>
                <c:pt idx="1">
                  <c:v>FY21</c:v>
                </c:pt>
                <c:pt idx="2">
                  <c:v>FY22</c:v>
                </c:pt>
                <c:pt idx="3">
                  <c:v>FY23</c:v>
                </c:pt>
                <c:pt idx="4">
                  <c:v>FY24</c:v>
                </c:pt>
                <c:pt idx="5">
                  <c:v>FY25</c:v>
                </c:pt>
                <c:pt idx="6">
                  <c:v>FY26</c:v>
                </c:pt>
                <c:pt idx="7">
                  <c:v>FY27</c:v>
                </c:pt>
                <c:pt idx="8">
                  <c:v>FY28</c:v>
                </c:pt>
                <c:pt idx="9">
                  <c:v>FY29</c:v>
                </c:pt>
              </c:strCache>
            </c:strRef>
          </c:cat>
          <c:val>
            <c:numRef>
              <c:f>Sheet1!$G$2:$G$11</c:f>
              <c:numCache>
                <c:formatCode>General</c:formatCode>
                <c:ptCount val="10"/>
                <c:pt idx="0">
                  <c:v>3997.5959179375122</c:v>
                </c:pt>
                <c:pt idx="1">
                  <c:v>4376.6401819057128</c:v>
                </c:pt>
                <c:pt idx="2">
                  <c:v>4682.2497655938805</c:v>
                </c:pt>
                <c:pt idx="3">
                  <c:v>3464.2097765827234</c:v>
                </c:pt>
                <c:pt idx="4">
                  <c:v>3107.485239796747</c:v>
                </c:pt>
                <c:pt idx="5">
                  <c:v>3131.9581808843959</c:v>
                </c:pt>
                <c:pt idx="6">
                  <c:v>3155.5644679072884</c:v>
                </c:pt>
                <c:pt idx="7">
                  <c:v>3186.1169157840313</c:v>
                </c:pt>
                <c:pt idx="8">
                  <c:v>3225.0895648650312</c:v>
                </c:pt>
                <c:pt idx="9">
                  <c:v>3266.0066673714073</c:v>
                </c:pt>
              </c:numCache>
            </c:numRef>
          </c:val>
          <c:extLst>
            <c:ext xmlns:c16="http://schemas.microsoft.com/office/drawing/2014/chart" uri="{C3380CC4-5D6E-409C-BE32-E72D297353CC}">
              <c16:uniqueId val="{00000000-FCA6-4DE4-A9B0-BCC02F5D73EF}"/>
            </c:ext>
          </c:extLst>
        </c:ser>
        <c:ser>
          <c:idx val="1"/>
          <c:order val="1"/>
          <c:tx>
            <c:strRef>
              <c:f>Sheet1!$H$1</c:f>
              <c:strCache>
                <c:ptCount val="1"/>
                <c:pt idx="0">
                  <c:v>Status Quo</c:v>
                </c:pt>
              </c:strCache>
            </c:strRef>
          </c:tx>
          <c:spPr>
            <a:solidFill>
              <a:schemeClr val="accent2"/>
            </a:solidFill>
            <a:ln>
              <a:noFill/>
            </a:ln>
            <a:effectLst/>
          </c:spPr>
          <c:invertIfNegative val="0"/>
          <c:cat>
            <c:strRef>
              <c:f>Sheet1!$F$2:$F$11</c:f>
              <c:strCache>
                <c:ptCount val="10"/>
                <c:pt idx="0">
                  <c:v>FY20</c:v>
                </c:pt>
                <c:pt idx="1">
                  <c:v>FY21</c:v>
                </c:pt>
                <c:pt idx="2">
                  <c:v>FY22</c:v>
                </c:pt>
                <c:pt idx="3">
                  <c:v>FY23</c:v>
                </c:pt>
                <c:pt idx="4">
                  <c:v>FY24</c:v>
                </c:pt>
                <c:pt idx="5">
                  <c:v>FY25</c:v>
                </c:pt>
                <c:pt idx="6">
                  <c:v>FY26</c:v>
                </c:pt>
                <c:pt idx="7">
                  <c:v>FY27</c:v>
                </c:pt>
                <c:pt idx="8">
                  <c:v>FY28</c:v>
                </c:pt>
                <c:pt idx="9">
                  <c:v>FY29</c:v>
                </c:pt>
              </c:strCache>
            </c:strRef>
          </c:cat>
          <c:val>
            <c:numRef>
              <c:f>Sheet1!$H$2:$H$11</c:f>
              <c:numCache>
                <c:formatCode>General</c:formatCode>
                <c:ptCount val="10"/>
                <c:pt idx="0">
                  <c:v>2936.5959179375122</c:v>
                </c:pt>
                <c:pt idx="1">
                  <c:v>3093.3363544108302</c:v>
                </c:pt>
                <c:pt idx="2">
                  <c:v>3372.8019963376473</c:v>
                </c:pt>
                <c:pt idx="3">
                  <c:v>3503.2524883001252</c:v>
                </c:pt>
                <c:pt idx="4">
                  <c:v>3167.7687704092682</c:v>
                </c:pt>
                <c:pt idx="5">
                  <c:v>3214.1108281589736</c:v>
                </c:pt>
                <c:pt idx="6">
                  <c:v>3254.625643103067</c:v>
                </c:pt>
                <c:pt idx="7">
                  <c:v>3295.5483007391322</c:v>
                </c:pt>
                <c:pt idx="8">
                  <c:v>3337.7344845555676</c:v>
                </c:pt>
                <c:pt idx="9">
                  <c:v>3381.1817254178113</c:v>
                </c:pt>
              </c:numCache>
            </c:numRef>
          </c:val>
          <c:extLst>
            <c:ext xmlns:c16="http://schemas.microsoft.com/office/drawing/2014/chart" uri="{C3380CC4-5D6E-409C-BE32-E72D297353CC}">
              <c16:uniqueId val="{00000001-FCA6-4DE4-A9B0-BCC02F5D73EF}"/>
            </c:ext>
          </c:extLst>
        </c:ser>
        <c:dLbls>
          <c:showLegendKey val="0"/>
          <c:showVal val="0"/>
          <c:showCatName val="0"/>
          <c:showSerName val="0"/>
          <c:showPercent val="0"/>
          <c:showBubbleSize val="0"/>
        </c:dLbls>
        <c:gapWidth val="219"/>
        <c:overlap val="-27"/>
        <c:axId val="708734928"/>
        <c:axId val="708732632"/>
      </c:barChart>
      <c:catAx>
        <c:axId val="70873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8732632"/>
        <c:crosses val="autoZero"/>
        <c:auto val="1"/>
        <c:lblAlgn val="ctr"/>
        <c:lblOffset val="100"/>
        <c:noMultiLvlLbl val="0"/>
      </c:catAx>
      <c:valAx>
        <c:axId val="7087326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8734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Sheet1!$B$92</c:f>
              <c:strCache>
                <c:ptCount val="1"/>
                <c:pt idx="0">
                  <c:v>Baseline</c:v>
                </c:pt>
              </c:strCache>
            </c:strRef>
          </c:tx>
          <c:spPr>
            <a:ln w="38100" cap="rnd">
              <a:solidFill>
                <a:schemeClr val="accent1"/>
              </a:solidFill>
              <a:round/>
            </a:ln>
            <a:effectLst/>
          </c:spPr>
          <c:marker>
            <c:symbol val="none"/>
          </c:marker>
          <c:cat>
            <c:strRef>
              <c:f>Sheet1!$A$93:$A$102</c:f>
              <c:strCache>
                <c:ptCount val="10"/>
                <c:pt idx="0">
                  <c:v>FY 2020</c:v>
                </c:pt>
                <c:pt idx="1">
                  <c:v>FY 2021</c:v>
                </c:pt>
                <c:pt idx="2">
                  <c:v>FY 2022</c:v>
                </c:pt>
                <c:pt idx="3">
                  <c:v>FY 2023</c:v>
                </c:pt>
                <c:pt idx="4">
                  <c:v>FY 2024</c:v>
                </c:pt>
                <c:pt idx="5">
                  <c:v>FY 2025</c:v>
                </c:pt>
                <c:pt idx="6">
                  <c:v>FY 2026</c:v>
                </c:pt>
                <c:pt idx="7">
                  <c:v>FY 2027</c:v>
                </c:pt>
                <c:pt idx="8">
                  <c:v>FY 2028</c:v>
                </c:pt>
                <c:pt idx="9">
                  <c:v>FY 2029</c:v>
                </c:pt>
              </c:strCache>
            </c:strRef>
          </c:cat>
          <c:val>
            <c:numRef>
              <c:f>Sheet1!$B$93:$B$102</c:f>
              <c:numCache>
                <c:formatCode>0.00%</c:formatCode>
                <c:ptCount val="10"/>
                <c:pt idx="0">
                  <c:v>0</c:v>
                </c:pt>
                <c:pt idx="1">
                  <c:v>0</c:v>
                </c:pt>
                <c:pt idx="2">
                  <c:v>0</c:v>
                </c:pt>
                <c:pt idx="3">
                  <c:v>0</c:v>
                </c:pt>
                <c:pt idx="4">
                  <c:v>0</c:v>
                </c:pt>
                <c:pt idx="5">
                  <c:v>0</c:v>
                </c:pt>
                <c:pt idx="6">
                  <c:v>4.0000000000000002E-4</c:v>
                </c:pt>
                <c:pt idx="7">
                  <c:v>1.4E-3</c:v>
                </c:pt>
                <c:pt idx="8">
                  <c:v>6.0000000000000001E-3</c:v>
                </c:pt>
                <c:pt idx="9">
                  <c:v>1.2800000000000001E-2</c:v>
                </c:pt>
              </c:numCache>
            </c:numRef>
          </c:val>
          <c:smooth val="0"/>
          <c:extLst>
            <c:ext xmlns:c16="http://schemas.microsoft.com/office/drawing/2014/chart" uri="{C3380CC4-5D6E-409C-BE32-E72D297353CC}">
              <c16:uniqueId val="{00000000-5E0E-49C5-B447-A765417C9A23}"/>
            </c:ext>
          </c:extLst>
        </c:ser>
        <c:ser>
          <c:idx val="1"/>
          <c:order val="1"/>
          <c:tx>
            <c:strRef>
              <c:f>Sheet1!$C$92</c:f>
              <c:strCache>
                <c:ptCount val="1"/>
                <c:pt idx="0">
                  <c:v>Over 3 Years</c:v>
                </c:pt>
              </c:strCache>
            </c:strRef>
          </c:tx>
          <c:spPr>
            <a:ln w="38100" cap="rnd">
              <a:solidFill>
                <a:schemeClr val="accent2"/>
              </a:solidFill>
              <a:round/>
            </a:ln>
            <a:effectLst/>
          </c:spPr>
          <c:marker>
            <c:symbol val="none"/>
          </c:marker>
          <c:cat>
            <c:strRef>
              <c:f>Sheet1!$A$93:$A$102</c:f>
              <c:strCache>
                <c:ptCount val="10"/>
                <c:pt idx="0">
                  <c:v>FY 2020</c:v>
                </c:pt>
                <c:pt idx="1">
                  <c:v>FY 2021</c:v>
                </c:pt>
                <c:pt idx="2">
                  <c:v>FY 2022</c:v>
                </c:pt>
                <c:pt idx="3">
                  <c:v>FY 2023</c:v>
                </c:pt>
                <c:pt idx="4">
                  <c:v>FY 2024</c:v>
                </c:pt>
                <c:pt idx="5">
                  <c:v>FY 2025</c:v>
                </c:pt>
                <c:pt idx="6">
                  <c:v>FY 2026</c:v>
                </c:pt>
                <c:pt idx="7">
                  <c:v>FY 2027</c:v>
                </c:pt>
                <c:pt idx="8">
                  <c:v>FY 2028</c:v>
                </c:pt>
                <c:pt idx="9">
                  <c:v>FY 2029</c:v>
                </c:pt>
              </c:strCache>
            </c:strRef>
          </c:cat>
          <c:val>
            <c:numRef>
              <c:f>Sheet1!$C$93:$C$102</c:f>
              <c:numCache>
                <c:formatCode>0.00%</c:formatCode>
                <c:ptCount val="10"/>
                <c:pt idx="0">
                  <c:v>0</c:v>
                </c:pt>
                <c:pt idx="1">
                  <c:v>0</c:v>
                </c:pt>
                <c:pt idx="2">
                  <c:v>0</c:v>
                </c:pt>
                <c:pt idx="3">
                  <c:v>0</c:v>
                </c:pt>
                <c:pt idx="4">
                  <c:v>0</c:v>
                </c:pt>
                <c:pt idx="5">
                  <c:v>1E-3</c:v>
                </c:pt>
                <c:pt idx="6">
                  <c:v>3.8E-3</c:v>
                </c:pt>
                <c:pt idx="7">
                  <c:v>8.2000000000000007E-3</c:v>
                </c:pt>
                <c:pt idx="8">
                  <c:v>1.8599999999999998E-2</c:v>
                </c:pt>
                <c:pt idx="9">
                  <c:v>3.2199999999999999E-2</c:v>
                </c:pt>
              </c:numCache>
            </c:numRef>
          </c:val>
          <c:smooth val="0"/>
          <c:extLst>
            <c:ext xmlns:c16="http://schemas.microsoft.com/office/drawing/2014/chart" uri="{C3380CC4-5D6E-409C-BE32-E72D297353CC}">
              <c16:uniqueId val="{00000001-5E0E-49C5-B447-A765417C9A23}"/>
            </c:ext>
          </c:extLst>
        </c:ser>
        <c:dLbls>
          <c:showLegendKey val="0"/>
          <c:showVal val="0"/>
          <c:showCatName val="0"/>
          <c:showSerName val="0"/>
          <c:showPercent val="0"/>
          <c:showBubbleSize val="0"/>
        </c:dLbls>
        <c:smooth val="0"/>
        <c:axId val="1051175408"/>
        <c:axId val="1051176392"/>
      </c:lineChart>
      <c:catAx>
        <c:axId val="105117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051176392"/>
        <c:crosses val="autoZero"/>
        <c:auto val="1"/>
        <c:lblAlgn val="ctr"/>
        <c:lblOffset val="100"/>
        <c:noMultiLvlLbl val="0"/>
      </c:catAx>
      <c:valAx>
        <c:axId val="1051176392"/>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1175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35" cy="463696"/>
          </a:xfrm>
          <a:prstGeom prst="rect">
            <a:avLst/>
          </a:prstGeom>
        </p:spPr>
        <p:txBody>
          <a:bodyPr vert="horz" lIns="91056" tIns="45528" rIns="91056" bIns="45528" rtlCol="0"/>
          <a:lstStyle>
            <a:lvl1pPr algn="l">
              <a:defRPr sz="1200"/>
            </a:lvl1pPr>
          </a:lstStyle>
          <a:p>
            <a:endParaRPr lang="en-US" dirty="0"/>
          </a:p>
        </p:txBody>
      </p:sp>
      <p:sp>
        <p:nvSpPr>
          <p:cNvPr id="3" name="Date Placeholder 2"/>
          <p:cNvSpPr>
            <a:spLocks noGrp="1"/>
          </p:cNvSpPr>
          <p:nvPr>
            <p:ph type="dt" sz="quarter" idx="1"/>
          </p:nvPr>
        </p:nvSpPr>
        <p:spPr>
          <a:xfrm>
            <a:off x="3965843" y="1"/>
            <a:ext cx="3035035" cy="463696"/>
          </a:xfrm>
          <a:prstGeom prst="rect">
            <a:avLst/>
          </a:prstGeom>
        </p:spPr>
        <p:txBody>
          <a:bodyPr vert="horz" lIns="91056" tIns="45528" rIns="91056" bIns="45528" rtlCol="0"/>
          <a:lstStyle>
            <a:lvl1pPr algn="r">
              <a:defRPr sz="1200"/>
            </a:lvl1pPr>
          </a:lstStyle>
          <a:p>
            <a:fld id="{2C1500AE-FD09-466B-ADF1-3BF87D967E49}" type="datetimeFigureOut">
              <a:rPr lang="en-US" smtClean="0"/>
              <a:t>2/4/2019</a:t>
            </a:fld>
            <a:endParaRPr lang="en-US" dirty="0"/>
          </a:p>
        </p:txBody>
      </p:sp>
      <p:sp>
        <p:nvSpPr>
          <p:cNvPr id="4" name="Footer Placeholder 3"/>
          <p:cNvSpPr>
            <a:spLocks noGrp="1"/>
          </p:cNvSpPr>
          <p:nvPr>
            <p:ph type="ftr" sz="quarter" idx="2"/>
          </p:nvPr>
        </p:nvSpPr>
        <p:spPr>
          <a:xfrm>
            <a:off x="0" y="8772379"/>
            <a:ext cx="3035035" cy="463696"/>
          </a:xfrm>
          <a:prstGeom prst="rect">
            <a:avLst/>
          </a:prstGeom>
        </p:spPr>
        <p:txBody>
          <a:bodyPr vert="horz" lIns="91056" tIns="45528" rIns="91056" bIns="4552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5843" y="8772379"/>
            <a:ext cx="3035035" cy="463696"/>
          </a:xfrm>
          <a:prstGeom prst="rect">
            <a:avLst/>
          </a:prstGeom>
        </p:spPr>
        <p:txBody>
          <a:bodyPr vert="horz" lIns="91056" tIns="45528" rIns="91056" bIns="45528" rtlCol="0" anchor="b"/>
          <a:lstStyle>
            <a:lvl1pPr algn="r">
              <a:defRPr sz="1200"/>
            </a:lvl1pPr>
          </a:lstStyle>
          <a:p>
            <a:fld id="{9CF1F32A-E484-4E3B-A747-F247ED45A069}" type="slidenum">
              <a:rPr lang="en-US" smtClean="0"/>
              <a:t>‹#›</a:t>
            </a:fld>
            <a:endParaRPr lang="en-US" dirty="0"/>
          </a:p>
        </p:txBody>
      </p:sp>
    </p:spTree>
    <p:extLst>
      <p:ext uri="{BB962C8B-B14F-4D97-AF65-F5344CB8AC3E}">
        <p14:creationId xmlns:p14="http://schemas.microsoft.com/office/powerpoint/2010/main" val="2773291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1"/>
            <a:ext cx="3034705" cy="461193"/>
          </a:xfrm>
          <a:prstGeom prst="rect">
            <a:avLst/>
          </a:prstGeom>
          <a:noFill/>
          <a:ln w="9525">
            <a:noFill/>
            <a:miter lim="800000"/>
            <a:headEnd/>
            <a:tailEnd/>
          </a:ln>
          <a:effectLst/>
        </p:spPr>
        <p:txBody>
          <a:bodyPr vert="horz" wrap="square" lIns="92776" tIns="46388" rIns="92776" bIns="46388" numCol="1" anchor="t" anchorCtr="0" compatLnSpc="1">
            <a:prstTxWarp prst="textNoShape">
              <a:avLst/>
            </a:prstTxWarp>
          </a:bodyPr>
          <a:lstStyle>
            <a:lvl1pPr defTabSz="927891">
              <a:spcBef>
                <a:spcPct val="0"/>
              </a:spcBef>
              <a:buClrTx/>
              <a:buSzTx/>
              <a:buFontTx/>
              <a:buNone/>
              <a:defRPr sz="1300" b="0">
                <a:latin typeface="Arial" pitchFamily="34" charset="0"/>
              </a:defRPr>
            </a:lvl1pPr>
          </a:lstStyle>
          <a:p>
            <a:pPr>
              <a:defRPr/>
            </a:pPr>
            <a:endParaRPr lang="en-US" dirty="0"/>
          </a:p>
        </p:txBody>
      </p:sp>
      <p:sp>
        <p:nvSpPr>
          <p:cNvPr id="15363" name="Rectangle 3"/>
          <p:cNvSpPr>
            <a:spLocks noGrp="1" noChangeArrowheads="1"/>
          </p:cNvSpPr>
          <p:nvPr>
            <p:ph type="dt" idx="1"/>
          </p:nvPr>
        </p:nvSpPr>
        <p:spPr bwMode="auto">
          <a:xfrm>
            <a:off x="3966239" y="1"/>
            <a:ext cx="3034705" cy="461193"/>
          </a:xfrm>
          <a:prstGeom prst="rect">
            <a:avLst/>
          </a:prstGeom>
          <a:noFill/>
          <a:ln w="9525">
            <a:noFill/>
            <a:miter lim="800000"/>
            <a:headEnd/>
            <a:tailEnd/>
          </a:ln>
          <a:effectLst/>
        </p:spPr>
        <p:txBody>
          <a:bodyPr vert="horz" wrap="square" lIns="92776" tIns="46388" rIns="92776" bIns="46388" numCol="1" anchor="t" anchorCtr="0" compatLnSpc="1">
            <a:prstTxWarp prst="textNoShape">
              <a:avLst/>
            </a:prstTxWarp>
          </a:bodyPr>
          <a:lstStyle>
            <a:lvl1pPr algn="r" defTabSz="927891">
              <a:spcBef>
                <a:spcPct val="0"/>
              </a:spcBef>
              <a:buClrTx/>
              <a:buSzTx/>
              <a:buFontTx/>
              <a:buNone/>
              <a:defRPr sz="1300" b="0">
                <a:latin typeface="Arial" pitchFamily="34"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92213" y="693738"/>
            <a:ext cx="4618037"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700551" y="4387443"/>
            <a:ext cx="5601362" cy="4155317"/>
          </a:xfrm>
          <a:prstGeom prst="rect">
            <a:avLst/>
          </a:prstGeom>
          <a:noFill/>
          <a:ln w="9525">
            <a:noFill/>
            <a:miter lim="800000"/>
            <a:headEnd/>
            <a:tailEnd/>
          </a:ln>
          <a:effectLst/>
        </p:spPr>
        <p:txBody>
          <a:bodyPr vert="horz" wrap="square" lIns="92776" tIns="46388" rIns="92776" bIns="463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1" y="8773357"/>
            <a:ext cx="3034705" cy="461193"/>
          </a:xfrm>
          <a:prstGeom prst="rect">
            <a:avLst/>
          </a:prstGeom>
          <a:noFill/>
          <a:ln w="9525">
            <a:noFill/>
            <a:miter lim="800000"/>
            <a:headEnd/>
            <a:tailEnd/>
          </a:ln>
          <a:effectLst/>
        </p:spPr>
        <p:txBody>
          <a:bodyPr vert="horz" wrap="square" lIns="92776" tIns="46388" rIns="92776" bIns="46388" numCol="1" anchor="b" anchorCtr="0" compatLnSpc="1">
            <a:prstTxWarp prst="textNoShape">
              <a:avLst/>
            </a:prstTxWarp>
          </a:bodyPr>
          <a:lstStyle>
            <a:lvl1pPr defTabSz="927891">
              <a:spcBef>
                <a:spcPct val="0"/>
              </a:spcBef>
              <a:buClrTx/>
              <a:buSzTx/>
              <a:buFontTx/>
              <a:buNone/>
              <a:defRPr sz="1300" b="0">
                <a:latin typeface="Arial" pitchFamily="34" charset="0"/>
              </a:defRPr>
            </a:lvl1pPr>
          </a:lstStyle>
          <a:p>
            <a:pPr>
              <a:defRPr/>
            </a:pPr>
            <a:endParaRPr lang="en-US" dirty="0"/>
          </a:p>
        </p:txBody>
      </p:sp>
      <p:sp>
        <p:nvSpPr>
          <p:cNvPr id="15367" name="Rectangle 7"/>
          <p:cNvSpPr>
            <a:spLocks noGrp="1" noChangeArrowheads="1"/>
          </p:cNvSpPr>
          <p:nvPr>
            <p:ph type="sldNum" sz="quarter" idx="5"/>
          </p:nvPr>
        </p:nvSpPr>
        <p:spPr bwMode="auto">
          <a:xfrm>
            <a:off x="3966239" y="8773357"/>
            <a:ext cx="3034705" cy="461193"/>
          </a:xfrm>
          <a:prstGeom prst="rect">
            <a:avLst/>
          </a:prstGeom>
          <a:noFill/>
          <a:ln w="9525">
            <a:noFill/>
            <a:miter lim="800000"/>
            <a:headEnd/>
            <a:tailEnd/>
          </a:ln>
          <a:effectLst/>
        </p:spPr>
        <p:txBody>
          <a:bodyPr vert="horz" wrap="square" lIns="92776" tIns="46388" rIns="92776" bIns="46388" numCol="1" anchor="b" anchorCtr="0" compatLnSpc="1">
            <a:prstTxWarp prst="textNoShape">
              <a:avLst/>
            </a:prstTxWarp>
          </a:bodyPr>
          <a:lstStyle>
            <a:lvl1pPr algn="r" defTabSz="927891">
              <a:spcBef>
                <a:spcPct val="0"/>
              </a:spcBef>
              <a:buClrTx/>
              <a:buSzTx/>
              <a:buFontTx/>
              <a:buNone/>
              <a:defRPr sz="1300" b="0">
                <a:latin typeface="Arial" pitchFamily="34" charset="0"/>
              </a:defRPr>
            </a:lvl1pPr>
          </a:lstStyle>
          <a:p>
            <a:pPr>
              <a:defRPr/>
            </a:pPr>
            <a:fld id="{BB723041-4675-4CEA-9B32-33CBDE95F2A0}" type="slidenum">
              <a:rPr lang="en-US"/>
              <a:pPr>
                <a:defRPr/>
              </a:pPr>
              <a:t>‹#›</a:t>
            </a:fld>
            <a:endParaRPr lang="en-US" dirty="0"/>
          </a:p>
        </p:txBody>
      </p:sp>
    </p:spTree>
    <p:extLst>
      <p:ext uri="{BB962C8B-B14F-4D97-AF65-F5344CB8AC3E}">
        <p14:creationId xmlns:p14="http://schemas.microsoft.com/office/powerpoint/2010/main" val="3086898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723041-4675-4CEA-9B32-33CBDE95F2A0}" type="slidenum">
              <a:rPr lang="en-US" smtClean="0"/>
              <a:pPr>
                <a:defRPr/>
              </a:pPr>
              <a:t>1</a:t>
            </a:fld>
            <a:endParaRPr lang="en-US" dirty="0"/>
          </a:p>
        </p:txBody>
      </p:sp>
    </p:spTree>
    <p:extLst>
      <p:ext uri="{BB962C8B-B14F-4D97-AF65-F5344CB8AC3E}">
        <p14:creationId xmlns:p14="http://schemas.microsoft.com/office/powerpoint/2010/main" val="330971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693738"/>
            <a:ext cx="4618037"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723041-4675-4CEA-9B32-33CBDE95F2A0}" type="slidenum">
              <a:rPr lang="en-US" smtClean="0"/>
              <a:pPr>
                <a:defRPr/>
              </a:pPr>
              <a:t>6</a:t>
            </a:fld>
            <a:endParaRPr lang="en-US" dirty="0"/>
          </a:p>
        </p:txBody>
      </p:sp>
    </p:spTree>
    <p:extLst>
      <p:ext uri="{BB962C8B-B14F-4D97-AF65-F5344CB8AC3E}">
        <p14:creationId xmlns:p14="http://schemas.microsoft.com/office/powerpoint/2010/main" val="4074689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3C68E8F-CCB4-4EBD-870A-DCDBA3BE8B43}" type="datetime8">
              <a:rPr lang="en-US" smtClean="0"/>
              <a:t>2/4/2019 11:18 AM</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AKSTATECS\2009.03.06 Rating Presentation\AK Financial Update March 6 2009_v2.ppt</a:t>
            </a:r>
          </a:p>
        </p:txBody>
      </p:sp>
      <p:sp>
        <p:nvSpPr>
          <p:cNvPr id="6" name="Rectangle 6"/>
          <p:cNvSpPr>
            <a:spLocks noGrp="1" noChangeArrowheads="1"/>
          </p:cNvSpPr>
          <p:nvPr>
            <p:ph type="sldNum" sz="quarter" idx="12"/>
          </p:nvPr>
        </p:nvSpPr>
        <p:spPr>
          <a:ln/>
        </p:spPr>
        <p:txBody>
          <a:bodyPr/>
          <a:lstStyle>
            <a:lvl1pPr>
              <a:defRPr/>
            </a:lvl1pPr>
          </a:lstStyle>
          <a:p>
            <a:pPr>
              <a:defRPr/>
            </a:pPr>
            <a:fld id="{A8BB078B-83A9-4BE9-98D5-A80DE942AF20}" type="slidenum">
              <a:rPr lang="en-US"/>
              <a:pPr>
                <a:defRPr/>
              </a:pPr>
              <a:t>‹#›</a:t>
            </a:fld>
            <a:endParaRPr lang="en-US" dirty="0"/>
          </a:p>
        </p:txBody>
      </p:sp>
    </p:spTree>
    <p:extLst>
      <p:ext uri="{BB962C8B-B14F-4D97-AF65-F5344CB8AC3E}">
        <p14:creationId xmlns:p14="http://schemas.microsoft.com/office/powerpoint/2010/main" val="376652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98D5885-7CA2-4229-A7C9-9CC1D255A6BB}" type="datetime8">
              <a:rPr lang="en-US" smtClean="0"/>
              <a:t>2/4/2019 11:18 AM</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AKSTATECS\2009.03.06 Rating Presentation\AK Financial Update March 6 2009_v2.ppt</a:t>
            </a:r>
          </a:p>
        </p:txBody>
      </p:sp>
      <p:sp>
        <p:nvSpPr>
          <p:cNvPr id="6" name="Rectangle 6"/>
          <p:cNvSpPr>
            <a:spLocks noGrp="1" noChangeArrowheads="1"/>
          </p:cNvSpPr>
          <p:nvPr>
            <p:ph type="sldNum" sz="quarter" idx="12"/>
          </p:nvPr>
        </p:nvSpPr>
        <p:spPr>
          <a:ln/>
        </p:spPr>
        <p:txBody>
          <a:bodyPr/>
          <a:lstStyle>
            <a:lvl1pPr>
              <a:defRPr/>
            </a:lvl1pPr>
          </a:lstStyle>
          <a:p>
            <a:pPr>
              <a:defRPr/>
            </a:pPr>
            <a:fld id="{81341CDB-D4F4-4C4F-8B95-FFA3CD249B18}" type="slidenum">
              <a:rPr lang="en-US"/>
              <a:pPr>
                <a:defRPr/>
              </a:pPr>
              <a:t>‹#›</a:t>
            </a:fld>
            <a:endParaRPr lang="en-US" dirty="0"/>
          </a:p>
        </p:txBody>
      </p:sp>
    </p:spTree>
    <p:extLst>
      <p:ext uri="{BB962C8B-B14F-4D97-AF65-F5344CB8AC3E}">
        <p14:creationId xmlns:p14="http://schemas.microsoft.com/office/powerpoint/2010/main" val="162271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E1857C9-FA7F-4188-BD28-AD0932093184}" type="datetime8">
              <a:rPr lang="en-US" smtClean="0"/>
              <a:t>2/4/2019 11:18 AM</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AKSTATECS\2009.03.06 Rating Presentation\AK Financial Update March 6 2009_v2.ppt</a:t>
            </a:r>
          </a:p>
        </p:txBody>
      </p:sp>
      <p:sp>
        <p:nvSpPr>
          <p:cNvPr id="6" name="Rectangle 6"/>
          <p:cNvSpPr>
            <a:spLocks noGrp="1" noChangeArrowheads="1"/>
          </p:cNvSpPr>
          <p:nvPr>
            <p:ph type="sldNum" sz="quarter" idx="12"/>
          </p:nvPr>
        </p:nvSpPr>
        <p:spPr>
          <a:ln/>
        </p:spPr>
        <p:txBody>
          <a:bodyPr/>
          <a:lstStyle>
            <a:lvl1pPr>
              <a:defRPr/>
            </a:lvl1pPr>
          </a:lstStyle>
          <a:p>
            <a:pPr>
              <a:defRPr/>
            </a:pPr>
            <a:fld id="{80E4E932-85FA-4BEE-AD98-BF77C3027161}" type="slidenum">
              <a:rPr lang="en-US"/>
              <a:pPr>
                <a:defRPr/>
              </a:pPr>
              <a:t>‹#›</a:t>
            </a:fld>
            <a:endParaRPr lang="en-US" dirty="0"/>
          </a:p>
        </p:txBody>
      </p:sp>
    </p:spTree>
    <p:extLst>
      <p:ext uri="{BB962C8B-B14F-4D97-AF65-F5344CB8AC3E}">
        <p14:creationId xmlns:p14="http://schemas.microsoft.com/office/powerpoint/2010/main" val="2849733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5957458"/>
            <a:ext cx="9144000" cy="900545"/>
          </a:xfrm>
          <a:prstGeom prst="rect">
            <a:avLst/>
          </a:prstGeom>
          <a:gradFill flip="none" rotWithShape="1">
            <a:gsLst>
              <a:gs pos="0">
                <a:srgbClr val="2D4C75"/>
              </a:gs>
              <a:gs pos="77000">
                <a:schemeClr val="accent1">
                  <a:lumMod val="45000"/>
                  <a:lumOff val="55000"/>
                </a:schemeClr>
              </a:gs>
              <a:gs pos="89000">
                <a:schemeClr val="accent1">
                  <a:lumMod val="45000"/>
                  <a:lumOff val="55000"/>
                </a:schemeClr>
              </a:gs>
              <a:gs pos="100000">
                <a:schemeClr val="accent1">
                  <a:lumMod val="30000"/>
                  <a:lumOff val="70000"/>
                </a:schemeClr>
              </a:gs>
            </a:gsLst>
            <a:lin ang="16200000" scaled="1"/>
            <a:tileRect/>
          </a:gradFill>
          <a:ln w="9525">
            <a:solidFill>
              <a:srgbClr val="2D4C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143000" y="452413"/>
            <a:ext cx="6858000" cy="2387600"/>
          </a:xfrm>
        </p:spPr>
        <p:txBody>
          <a:bodyPr anchor="b"/>
          <a:lstStyle>
            <a:lvl1pPr algn="ctr">
              <a:defRPr sz="4500">
                <a:latin typeface="Segoe UI Light" panose="020B0502040204020203" pitchFamily="34" charset="0"/>
                <a:ea typeface="Microsoft YaHei Light" panose="020B0502040204020203" pitchFamily="34" charset="-122"/>
                <a:cs typeface="Segoe UI Light"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274365"/>
            <a:ext cx="6858000" cy="1655762"/>
          </a:xfrm>
        </p:spPr>
        <p:txBody>
          <a:bodyPr anchor="ctr" anchorCtr="0"/>
          <a:lstStyle>
            <a:lvl1pPr marL="0" indent="0" algn="ctr">
              <a:buNone/>
              <a:defRPr sz="1800">
                <a:latin typeface="Segoe UI Symbol" panose="020B0502040204020203" pitchFamily="34" charset="0"/>
                <a:ea typeface="Segoe UI Symbol" panose="020B0502040204020203" pitchFamily="34" charset="0"/>
                <a:cs typeface="Segoe UI Light"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sz="1350">
                <a:solidFill>
                  <a:srgbClr val="2D4C75"/>
                </a:solidFill>
              </a:defRPr>
            </a:lvl1pPr>
          </a:lstStyle>
          <a:p>
            <a:pPr>
              <a:defRPr/>
            </a:pPr>
            <a:r>
              <a:rPr lang="en-US" altLang="en-US" dirty="0"/>
              <a:t>AKSTATECS\2009.03.06 Rating Presentation\AK Financial Update March 6 2009_v2.ppt</a:t>
            </a:r>
          </a:p>
        </p:txBody>
      </p:sp>
      <p:sp>
        <p:nvSpPr>
          <p:cNvPr id="9" name="Date Placeholder 2"/>
          <p:cNvSpPr>
            <a:spLocks noGrp="1"/>
          </p:cNvSpPr>
          <p:nvPr>
            <p:ph type="dt" sz="half" idx="10"/>
          </p:nvPr>
        </p:nvSpPr>
        <p:spPr>
          <a:xfrm>
            <a:off x="4271211" y="6356353"/>
            <a:ext cx="2048377" cy="365125"/>
          </a:xfrm>
          <a:prstGeom prst="rect">
            <a:avLst/>
          </a:prstGeom>
        </p:spPr>
        <p:txBody>
          <a:bodyPr/>
          <a:lstStyle>
            <a:lvl1pPr>
              <a:defRPr>
                <a:solidFill>
                  <a:srgbClr val="2D4C75"/>
                </a:solidFill>
              </a:defRPr>
            </a:lvl1pPr>
          </a:lstStyle>
          <a:p>
            <a:pPr>
              <a:buFont typeface="Wingdings" pitchFamily="2" charset="2"/>
              <a:buNone/>
              <a:defRPr/>
            </a:pPr>
            <a:fld id="{778D9715-B64F-436C-A792-05D321A4ECD3}" type="datetime8">
              <a:rPr lang="en-US" smtClean="0"/>
              <a:pPr>
                <a:buFont typeface="Wingdings" pitchFamily="2" charset="2"/>
                <a:buNone/>
                <a:defRPr/>
              </a:pPr>
              <a:t>2/4/2019 11:18 AM</a:t>
            </a:fld>
            <a:endParaRPr lang="en-US" altLang="en-US" dirty="0"/>
          </a:p>
        </p:txBody>
      </p:sp>
      <p:pic>
        <p:nvPicPr>
          <p:cNvPr id="11" name="Picture 10">
            <a:extLst>
              <a:ext uri="{FF2B5EF4-FFF2-40B4-BE49-F238E27FC236}">
                <a16:creationId xmlns:a16="http://schemas.microsoft.com/office/drawing/2014/main" id="{04AD5364-BD24-444E-9F26-9F6C6952BB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563" y="3137894"/>
            <a:ext cx="2014591" cy="2014591"/>
          </a:xfrm>
          <a:prstGeom prst="rect">
            <a:avLst/>
          </a:prstGeom>
        </p:spPr>
      </p:pic>
    </p:spTree>
    <p:extLst>
      <p:ext uri="{BB962C8B-B14F-4D97-AF65-F5344CB8AC3E}">
        <p14:creationId xmlns:p14="http://schemas.microsoft.com/office/powerpoint/2010/main" val="24386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5" name="Rectangle 14"/>
          <p:cNvSpPr/>
          <p:nvPr/>
        </p:nvSpPr>
        <p:spPr>
          <a:xfrm>
            <a:off x="0" y="6930"/>
            <a:ext cx="9144000" cy="105925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30155"/>
            <a:ext cx="8515350" cy="1029103"/>
          </a:xfrm>
          <a:noFill/>
        </p:spPr>
        <p:txBody>
          <a:bodyPr/>
          <a:lstStyle>
            <a:lvl1pPr>
              <a:defRPr>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28650" y="1825627"/>
            <a:ext cx="7886700" cy="4270375"/>
          </a:xfrm>
        </p:spPr>
        <p:txBody>
          <a:bodyPr/>
          <a:lstStyle>
            <a:lvl1pPr>
              <a:defRPr>
                <a:latin typeface="Segoe UI Light" panose="020B0502040204020203" pitchFamily="34" charset="0"/>
                <a:cs typeface="Segoe UI Light" panose="020B0502040204020203" pitchFamily="34" charset="0"/>
              </a:defRPr>
            </a:lvl1pPr>
            <a:lvl2pPr marL="514350" indent="-171450">
              <a:buFont typeface="Courier New" panose="02070309020205020404" pitchFamily="49" charset="0"/>
              <a:buChar char="o"/>
              <a:defRPr>
                <a:latin typeface="Segoe UI Light" panose="020B0502040204020203" pitchFamily="34" charset="0"/>
                <a:cs typeface="Segoe UI Light" panose="020B0502040204020203" pitchFamily="34" charset="0"/>
              </a:defRPr>
            </a:lvl2pPr>
            <a:lvl3pPr marL="857250" indent="-171450">
              <a:buFont typeface="Wingdings" panose="05000000000000000000" pitchFamily="2" charset="2"/>
              <a:buChar char="§"/>
              <a:defRPr>
                <a:latin typeface="Segoe UI Light" panose="020B0502040204020203" pitchFamily="34" charset="0"/>
                <a:cs typeface="Segoe UI Light" panose="020B0502040204020203" pitchFamily="34" charset="0"/>
              </a:defRPr>
            </a:lvl3pPr>
            <a:lvl4pPr marL="1200150" indent="-171450">
              <a:buFont typeface="Courier New" panose="02070309020205020404" pitchFamily="49" charset="0"/>
              <a:buChar char="o"/>
              <a:defRPr>
                <a:latin typeface="Segoe UI Light" panose="020B0502040204020203" pitchFamily="34" charset="0"/>
                <a:cs typeface="Segoe UI Light" panose="020B0502040204020203" pitchFamily="34" charset="0"/>
              </a:defRPr>
            </a:lvl4pPr>
            <a:lvl5pPr marL="1543050" indent="-171450">
              <a:buFont typeface="Wingdings" panose="05000000000000000000" pitchFamily="2" charset="2"/>
              <a:buChar char="§"/>
              <a:defRPr>
                <a:latin typeface="Segoe UI Light" panose="020B0502040204020203" pitchFamily="34" charset="0"/>
                <a:cs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28650" y="6356353"/>
            <a:ext cx="3086100" cy="365125"/>
          </a:xfrm>
        </p:spPr>
        <p:txBody>
          <a:bodyPr/>
          <a:lstStyle>
            <a:lvl1pPr algn="l">
              <a:defRPr sz="1350">
                <a:solidFill>
                  <a:srgbClr val="2D4C75"/>
                </a:solidFill>
              </a:defRPr>
            </a:lvl1pPr>
          </a:lstStyle>
          <a:p>
            <a:pPr>
              <a:defRPr/>
            </a:pPr>
            <a:r>
              <a:rPr lang="en-US" altLang="en-US" dirty="0"/>
              <a:t>AKSTATECS\2009.03.06 Rating Presentation\AK Financial Update March 6 2009_v2.ppt</a:t>
            </a:r>
          </a:p>
        </p:txBody>
      </p:sp>
      <p:cxnSp>
        <p:nvCxnSpPr>
          <p:cNvPr id="8" name="Straight Connector 7"/>
          <p:cNvCxnSpPr/>
          <p:nvPr/>
        </p:nvCxnSpPr>
        <p:spPr>
          <a:xfrm>
            <a:off x="0" y="1080036"/>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Date Placeholder 2"/>
          <p:cNvSpPr>
            <a:spLocks noGrp="1"/>
          </p:cNvSpPr>
          <p:nvPr>
            <p:ph type="dt" sz="half" idx="10"/>
          </p:nvPr>
        </p:nvSpPr>
        <p:spPr>
          <a:xfrm>
            <a:off x="4271211" y="6356353"/>
            <a:ext cx="2048377" cy="365125"/>
          </a:xfrm>
          <a:prstGeom prst="rect">
            <a:avLst/>
          </a:prstGeom>
        </p:spPr>
        <p:txBody>
          <a:bodyPr/>
          <a:lstStyle>
            <a:lvl1pPr>
              <a:defRPr>
                <a:solidFill>
                  <a:srgbClr val="2D4C75"/>
                </a:solidFill>
              </a:defRPr>
            </a:lvl1pPr>
          </a:lstStyle>
          <a:p>
            <a:pPr>
              <a:defRPr/>
            </a:pPr>
            <a:fld id="{5EFF58CF-7077-413F-A865-CA7816B3E03E}" type="datetime8">
              <a:rPr lang="en-US" altLang="en-US" smtClean="0"/>
              <a:t>2/4/2019 11:18 AM</a:t>
            </a:fld>
            <a:endParaRPr lang="en-US" altLang="en-US" dirty="0"/>
          </a:p>
        </p:txBody>
      </p:sp>
      <p:cxnSp>
        <p:nvCxnSpPr>
          <p:cNvPr id="7" name="Straight Connector 6"/>
          <p:cNvCxnSpPr/>
          <p:nvPr/>
        </p:nvCxnSpPr>
        <p:spPr>
          <a:xfrm>
            <a:off x="0" y="6224337"/>
            <a:ext cx="9144000" cy="0"/>
          </a:xfrm>
          <a:prstGeom prst="line">
            <a:avLst/>
          </a:prstGeom>
          <a:ln w="22225" cmpd="thickThi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8AC68DEA-3080-4B2E-9985-82C38FF02178}"/>
              </a:ext>
            </a:extLst>
          </p:cNvPr>
          <p:cNvSpPr>
            <a:spLocks noGrp="1"/>
          </p:cNvSpPr>
          <p:nvPr>
            <p:ph type="sldNum" sz="quarter" idx="12"/>
          </p:nvPr>
        </p:nvSpPr>
        <p:spPr>
          <a:xfrm>
            <a:off x="6553200" y="6328646"/>
            <a:ext cx="2057400" cy="365125"/>
          </a:xfrm>
        </p:spPr>
        <p:txBody>
          <a:bodyPr/>
          <a:lstStyle>
            <a:lvl1pPr>
              <a:defRPr sz="1300"/>
            </a:lvl1pPr>
          </a:lstStyle>
          <a:p>
            <a:pPr>
              <a:buFont typeface="Wingdings" pitchFamily="2" charset="2"/>
              <a:buNone/>
              <a:defRPr/>
            </a:pPr>
            <a:fld id="{C0074C04-32A6-4B05-ABF8-7DC523AE791F}" type="slidenum">
              <a:rPr lang="en-US" altLang="en-US" smtClean="0"/>
              <a:pPr>
                <a:buFont typeface="Wingdings" pitchFamily="2" charset="2"/>
                <a:buNone/>
                <a:defRPr/>
              </a:pPr>
              <a:t>‹#›</a:t>
            </a:fld>
            <a:endParaRPr lang="en-US" altLang="en-US" dirty="0"/>
          </a:p>
        </p:txBody>
      </p:sp>
    </p:spTree>
    <p:extLst>
      <p:ext uri="{BB962C8B-B14F-4D97-AF65-F5344CB8AC3E}">
        <p14:creationId xmlns:p14="http://schemas.microsoft.com/office/powerpoint/2010/main" val="2141260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1"/>
            <a:ext cx="7886700" cy="2852737"/>
          </a:xfrm>
        </p:spPr>
        <p:txBody>
          <a:bodyPr anchor="b"/>
          <a:lstStyle>
            <a:lvl1pPr>
              <a:defRPr sz="4500" baseline="0"/>
            </a:lvl1pPr>
          </a:lstStyle>
          <a:p>
            <a:r>
              <a:rPr lang="en-US" dirty="0"/>
              <a:t>Click to edit Master section header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633842" y="6356352"/>
            <a:ext cx="3086100" cy="365125"/>
          </a:xfrm>
        </p:spPr>
        <p:txBody>
          <a:bodyPr/>
          <a:lstStyle>
            <a:lvl1pPr>
              <a:defRPr sz="1350"/>
            </a:lvl1pPr>
          </a:lstStyle>
          <a:p>
            <a:pPr>
              <a:defRPr/>
            </a:pPr>
            <a:r>
              <a:rPr lang="en-US" altLang="en-US" dirty="0"/>
              <a:t>AKSTATECS\2009.03.06 Rating Presentation\AK Financial Update March 6 2009_v2.ppt</a:t>
            </a:r>
          </a:p>
        </p:txBody>
      </p:sp>
      <p:sp>
        <p:nvSpPr>
          <p:cNvPr id="6" name="Slide Number Placeholder 5"/>
          <p:cNvSpPr>
            <a:spLocks noGrp="1"/>
          </p:cNvSpPr>
          <p:nvPr>
            <p:ph type="sldNum" sz="quarter" idx="12"/>
          </p:nvPr>
        </p:nvSpPr>
        <p:spPr/>
        <p:txBody>
          <a:bodyPr/>
          <a:lstStyle>
            <a:lvl1pPr>
              <a:defRPr sz="1300"/>
            </a:lvl1pPr>
          </a:lstStyle>
          <a:p>
            <a:pPr>
              <a:buFont typeface="Wingdings" pitchFamily="2" charset="2"/>
              <a:buNone/>
              <a:defRPr/>
            </a:pPr>
            <a:fld id="{C0074C04-32A6-4B05-ABF8-7DC523AE791F}" type="slidenum">
              <a:rPr lang="en-US" altLang="en-US" smtClean="0"/>
              <a:pPr>
                <a:buFont typeface="Wingdings" pitchFamily="2" charset="2"/>
                <a:buNone/>
                <a:defRPr/>
              </a:pPr>
              <a:t>‹#›</a:t>
            </a:fld>
            <a:endParaRPr lang="en-US" altLang="en-US" dirty="0"/>
          </a:p>
        </p:txBody>
      </p:sp>
      <p:sp>
        <p:nvSpPr>
          <p:cNvPr id="7" name="Date Placeholder 2"/>
          <p:cNvSpPr>
            <a:spLocks noGrp="1"/>
          </p:cNvSpPr>
          <p:nvPr>
            <p:ph type="dt" sz="half" idx="10"/>
          </p:nvPr>
        </p:nvSpPr>
        <p:spPr>
          <a:xfrm>
            <a:off x="4271211" y="6356353"/>
            <a:ext cx="2048377" cy="365125"/>
          </a:xfrm>
          <a:prstGeom prst="rect">
            <a:avLst/>
          </a:prstGeom>
        </p:spPr>
        <p:txBody>
          <a:bodyPr/>
          <a:lstStyle>
            <a:lvl1pPr>
              <a:defRPr>
                <a:solidFill>
                  <a:srgbClr val="2D4C75"/>
                </a:solidFill>
              </a:defRPr>
            </a:lvl1pPr>
          </a:lstStyle>
          <a:p>
            <a:pPr>
              <a:defRPr/>
            </a:pPr>
            <a:fld id="{3FB6C04B-AE5F-4277-8A13-6D37E700793F}" type="datetime8">
              <a:rPr lang="en-US" altLang="en-US" smtClean="0"/>
              <a:t>2/4/2019 11:18 AM</a:t>
            </a:fld>
            <a:endParaRPr lang="en-US" altLang="en-US" dirty="0"/>
          </a:p>
        </p:txBody>
      </p:sp>
      <p:cxnSp>
        <p:nvCxnSpPr>
          <p:cNvPr id="8" name="Straight Connector 7"/>
          <p:cNvCxnSpPr/>
          <p:nvPr/>
        </p:nvCxnSpPr>
        <p:spPr>
          <a:xfrm>
            <a:off x="0" y="6224337"/>
            <a:ext cx="9144000" cy="0"/>
          </a:xfrm>
          <a:prstGeom prst="line">
            <a:avLst/>
          </a:prstGeom>
          <a:ln w="2222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718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Rectangle 9"/>
          <p:cNvSpPr/>
          <p:nvPr/>
        </p:nvSpPr>
        <p:spPr>
          <a:xfrm>
            <a:off x="0" y="6930"/>
            <a:ext cx="9144000" cy="10592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628650" y="1825625"/>
            <a:ext cx="3886200" cy="4266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266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659817" y="6356353"/>
            <a:ext cx="3086100" cy="365125"/>
          </a:xfrm>
        </p:spPr>
        <p:txBody>
          <a:bodyPr/>
          <a:lstStyle>
            <a:lvl1pPr>
              <a:defRPr sz="1350"/>
            </a:lvl1pPr>
          </a:lstStyle>
          <a:p>
            <a:pPr>
              <a:defRPr/>
            </a:pPr>
            <a:r>
              <a:rPr lang="en-US" altLang="en-US" dirty="0"/>
              <a:t>AKSTATECS\2009.03.06 Rating Presentation\AK Financial Update March 6 2009_v2.ppt</a:t>
            </a:r>
          </a:p>
        </p:txBody>
      </p:sp>
      <p:sp>
        <p:nvSpPr>
          <p:cNvPr id="7" name="Slide Number Placeholder 6"/>
          <p:cNvSpPr>
            <a:spLocks noGrp="1"/>
          </p:cNvSpPr>
          <p:nvPr>
            <p:ph type="sldNum" sz="quarter" idx="12"/>
          </p:nvPr>
        </p:nvSpPr>
        <p:spPr/>
        <p:txBody>
          <a:bodyPr/>
          <a:lstStyle>
            <a:lvl1pPr>
              <a:defRPr sz="1300"/>
            </a:lvl1pPr>
          </a:lstStyle>
          <a:p>
            <a:pPr>
              <a:buFont typeface="Wingdings" pitchFamily="2" charset="2"/>
              <a:buNone/>
              <a:defRPr/>
            </a:pPr>
            <a:fld id="{F47AA521-AA9C-4010-9437-6A7CDCBFC046}" type="slidenum">
              <a:rPr lang="en-US" altLang="en-US" smtClean="0"/>
              <a:pPr>
                <a:buFont typeface="Wingdings" pitchFamily="2" charset="2"/>
                <a:buNone/>
                <a:defRPr/>
              </a:pPr>
              <a:t>‹#›</a:t>
            </a:fld>
            <a:endParaRPr lang="en-US" altLang="en-US" dirty="0"/>
          </a:p>
        </p:txBody>
      </p:sp>
      <p:sp>
        <p:nvSpPr>
          <p:cNvPr id="8" name="Title 1"/>
          <p:cNvSpPr>
            <a:spLocks noGrp="1"/>
          </p:cNvSpPr>
          <p:nvPr>
            <p:ph type="title"/>
          </p:nvPr>
        </p:nvSpPr>
        <p:spPr>
          <a:xfrm>
            <a:off x="659818" y="30155"/>
            <a:ext cx="8484183" cy="1029103"/>
          </a:xfrm>
          <a:noFill/>
        </p:spPr>
        <p:txBody>
          <a:bodyPr/>
          <a:lstStyle>
            <a:lvl1pPr>
              <a:defRPr>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cxnSp>
        <p:nvCxnSpPr>
          <p:cNvPr id="9" name="Straight Connector 8"/>
          <p:cNvCxnSpPr/>
          <p:nvPr/>
        </p:nvCxnSpPr>
        <p:spPr>
          <a:xfrm>
            <a:off x="0" y="1080036"/>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Date Placeholder 2"/>
          <p:cNvSpPr>
            <a:spLocks noGrp="1"/>
          </p:cNvSpPr>
          <p:nvPr>
            <p:ph type="dt" sz="half" idx="10"/>
          </p:nvPr>
        </p:nvSpPr>
        <p:spPr>
          <a:xfrm>
            <a:off x="4271211" y="6356353"/>
            <a:ext cx="2048377" cy="365125"/>
          </a:xfrm>
          <a:prstGeom prst="rect">
            <a:avLst/>
          </a:prstGeom>
        </p:spPr>
        <p:txBody>
          <a:bodyPr/>
          <a:lstStyle>
            <a:lvl1pPr>
              <a:defRPr>
                <a:solidFill>
                  <a:srgbClr val="2D4C75"/>
                </a:solidFill>
              </a:defRPr>
            </a:lvl1pPr>
          </a:lstStyle>
          <a:p>
            <a:pPr>
              <a:defRPr/>
            </a:pPr>
            <a:fld id="{E0EDCD19-4E13-47E9-98EA-9EEE2B2524E5}" type="datetime8">
              <a:rPr lang="en-US" altLang="en-US" smtClean="0"/>
              <a:t>2/4/2019 11:18 AM</a:t>
            </a:fld>
            <a:endParaRPr lang="en-US" altLang="en-US" dirty="0"/>
          </a:p>
        </p:txBody>
      </p:sp>
      <p:cxnSp>
        <p:nvCxnSpPr>
          <p:cNvPr id="12" name="Straight Connector 11"/>
          <p:cNvCxnSpPr/>
          <p:nvPr/>
        </p:nvCxnSpPr>
        <p:spPr>
          <a:xfrm>
            <a:off x="0" y="6224337"/>
            <a:ext cx="9144000" cy="0"/>
          </a:xfrm>
          <a:prstGeom prst="line">
            <a:avLst/>
          </a:prstGeom>
          <a:ln w="2222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654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Rectangle 11"/>
          <p:cNvSpPr/>
          <p:nvPr/>
        </p:nvSpPr>
        <p:spPr>
          <a:xfrm>
            <a:off x="0" y="6930"/>
            <a:ext cx="9144000" cy="10592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637087"/>
            <a:ext cx="3868340" cy="3455232"/>
          </a:xfrm>
        </p:spPr>
        <p:txBody>
          <a:bodyPr>
            <a:normAutofit/>
          </a:bodyPr>
          <a:lstStyle>
            <a:lvl1pPr>
              <a:defRPr sz="1800"/>
            </a:lvl1pPr>
          </a:lstStyle>
          <a:p>
            <a:pPr lvl="0"/>
            <a:r>
              <a:rPr lang="en-US"/>
              <a:t>Edit Master text styles</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637087"/>
            <a:ext cx="3887391" cy="3455232"/>
          </a:xfrm>
        </p:spPr>
        <p:txBody>
          <a:bodyPr/>
          <a:lstStyle>
            <a:lvl1pPr>
              <a:defRPr sz="1800"/>
            </a:lvl1pPr>
          </a:lstStyle>
          <a:p>
            <a:pPr lvl="0"/>
            <a:r>
              <a:rPr lang="en-US"/>
              <a:t>Edit Master text styles</a:t>
            </a:r>
          </a:p>
          <a:p>
            <a:pPr lvl="1"/>
            <a:r>
              <a:rPr lang="en-US"/>
              <a:t>Second level</a:t>
            </a:r>
          </a:p>
        </p:txBody>
      </p:sp>
      <p:sp>
        <p:nvSpPr>
          <p:cNvPr id="8" name="Footer Placeholder 7"/>
          <p:cNvSpPr>
            <a:spLocks noGrp="1"/>
          </p:cNvSpPr>
          <p:nvPr>
            <p:ph type="ftr" sz="quarter" idx="11"/>
          </p:nvPr>
        </p:nvSpPr>
        <p:spPr>
          <a:xfrm>
            <a:off x="659817" y="6356359"/>
            <a:ext cx="3086100" cy="365125"/>
          </a:xfrm>
        </p:spPr>
        <p:txBody>
          <a:bodyPr/>
          <a:lstStyle>
            <a:lvl1pPr>
              <a:defRPr sz="1350"/>
            </a:lvl1pPr>
          </a:lstStyle>
          <a:p>
            <a:pPr>
              <a:defRPr/>
            </a:pPr>
            <a:r>
              <a:rPr lang="en-US" altLang="en-US" dirty="0"/>
              <a:t>AKSTATECS\2009.03.06 Rating Presentation\AK Financial Update March 6 2009_v2.ppt</a:t>
            </a:r>
          </a:p>
        </p:txBody>
      </p:sp>
      <p:sp>
        <p:nvSpPr>
          <p:cNvPr id="9" name="Slide Number Placeholder 8"/>
          <p:cNvSpPr>
            <a:spLocks noGrp="1"/>
          </p:cNvSpPr>
          <p:nvPr>
            <p:ph type="sldNum" sz="quarter" idx="12"/>
          </p:nvPr>
        </p:nvSpPr>
        <p:spPr/>
        <p:txBody>
          <a:bodyPr/>
          <a:lstStyle>
            <a:lvl1pPr>
              <a:defRPr sz="1300"/>
            </a:lvl1pPr>
          </a:lstStyle>
          <a:p>
            <a:pPr>
              <a:buFont typeface="Wingdings" pitchFamily="2" charset="2"/>
              <a:buNone/>
              <a:defRPr/>
            </a:pPr>
            <a:fld id="{25CCDF4E-1FD5-4885-BCE7-D27611E0DF00}" type="slidenum">
              <a:rPr lang="en-US" altLang="en-US" smtClean="0"/>
              <a:pPr>
                <a:buFont typeface="Wingdings" pitchFamily="2" charset="2"/>
                <a:buNone/>
                <a:defRPr/>
              </a:pPr>
              <a:t>‹#›</a:t>
            </a:fld>
            <a:endParaRPr lang="en-US" altLang="en-US" dirty="0"/>
          </a:p>
        </p:txBody>
      </p:sp>
      <p:cxnSp>
        <p:nvCxnSpPr>
          <p:cNvPr id="10" name="Straight Connector 9"/>
          <p:cNvCxnSpPr/>
          <p:nvPr/>
        </p:nvCxnSpPr>
        <p:spPr>
          <a:xfrm>
            <a:off x="0" y="1080036"/>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59818" y="30155"/>
            <a:ext cx="8484183" cy="1029103"/>
          </a:xfrm>
          <a:noFill/>
        </p:spPr>
        <p:txBody>
          <a:bodyPr/>
          <a:lstStyle>
            <a:lvl1pPr>
              <a:defRPr>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13" name="Date Placeholder 2"/>
          <p:cNvSpPr>
            <a:spLocks noGrp="1"/>
          </p:cNvSpPr>
          <p:nvPr>
            <p:ph type="dt" sz="half" idx="10"/>
          </p:nvPr>
        </p:nvSpPr>
        <p:spPr>
          <a:xfrm>
            <a:off x="4271211" y="6356353"/>
            <a:ext cx="2048377" cy="365125"/>
          </a:xfrm>
          <a:prstGeom prst="rect">
            <a:avLst/>
          </a:prstGeom>
        </p:spPr>
        <p:txBody>
          <a:bodyPr/>
          <a:lstStyle>
            <a:lvl1pPr>
              <a:defRPr>
                <a:solidFill>
                  <a:srgbClr val="2D4C75"/>
                </a:solidFill>
              </a:defRPr>
            </a:lvl1pPr>
          </a:lstStyle>
          <a:p>
            <a:pPr>
              <a:defRPr/>
            </a:pPr>
            <a:fld id="{26017172-4258-4AA4-87B0-67BA16E88630}" type="datetime8">
              <a:rPr lang="en-US" altLang="en-US" smtClean="0"/>
              <a:t>2/4/2019 11:18 AM</a:t>
            </a:fld>
            <a:endParaRPr lang="en-US" altLang="en-US" dirty="0"/>
          </a:p>
        </p:txBody>
      </p:sp>
      <p:cxnSp>
        <p:nvCxnSpPr>
          <p:cNvPr id="14" name="Straight Connector 13"/>
          <p:cNvCxnSpPr/>
          <p:nvPr/>
        </p:nvCxnSpPr>
        <p:spPr>
          <a:xfrm>
            <a:off x="0" y="6224337"/>
            <a:ext cx="9144000" cy="0"/>
          </a:xfrm>
          <a:prstGeom prst="line">
            <a:avLst/>
          </a:prstGeom>
          <a:ln w="2222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903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2" name="Rectangle 11"/>
          <p:cNvSpPr/>
          <p:nvPr/>
        </p:nvSpPr>
        <p:spPr>
          <a:xfrm>
            <a:off x="0" y="6930"/>
            <a:ext cx="9144000" cy="10592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629842" y="1681163"/>
            <a:ext cx="3868340" cy="823912"/>
          </a:xfrm>
          <a:solidFill>
            <a:srgbClr val="70A8DA"/>
          </a:solidFill>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637087"/>
            <a:ext cx="3868340" cy="3455232"/>
          </a:xfrm>
        </p:spPr>
        <p:txBody>
          <a:bodyPr/>
          <a:lstStyle>
            <a:lvl1pPr>
              <a:defRPr sz="1800"/>
            </a:lvl1pPr>
            <a:lvl2pPr marL="342900" indent="0">
              <a:buNone/>
              <a:defRPr sz="1500"/>
            </a:lvl2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4629151" y="1681163"/>
            <a:ext cx="3887391" cy="823912"/>
          </a:xfrm>
          <a:solidFill>
            <a:srgbClr val="70A8DA"/>
          </a:solidFill>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637087"/>
            <a:ext cx="3887391" cy="3455232"/>
          </a:xfrm>
        </p:spPr>
        <p:txBody>
          <a:bodyPr>
            <a:normAutofit/>
          </a:bodyPr>
          <a:lstStyle>
            <a:lvl1pPr>
              <a:defRPr sz="1800"/>
            </a:lvl1pPr>
          </a:lstStyle>
          <a:p>
            <a:pPr lvl="0"/>
            <a:r>
              <a:rPr lang="en-US"/>
              <a:t>Edit Master text styles</a:t>
            </a:r>
          </a:p>
        </p:txBody>
      </p:sp>
      <p:sp>
        <p:nvSpPr>
          <p:cNvPr id="8" name="Footer Placeholder 7"/>
          <p:cNvSpPr>
            <a:spLocks noGrp="1"/>
          </p:cNvSpPr>
          <p:nvPr>
            <p:ph type="ftr" sz="quarter" idx="11"/>
          </p:nvPr>
        </p:nvSpPr>
        <p:spPr>
          <a:xfrm>
            <a:off x="659817" y="6356359"/>
            <a:ext cx="3086100" cy="365125"/>
          </a:xfrm>
        </p:spPr>
        <p:txBody>
          <a:bodyPr/>
          <a:lstStyle>
            <a:lvl1pPr>
              <a:defRPr sz="1350"/>
            </a:lvl1pPr>
          </a:lstStyle>
          <a:p>
            <a:pPr>
              <a:defRPr/>
            </a:pPr>
            <a:r>
              <a:rPr lang="en-US" altLang="en-US" dirty="0"/>
              <a:t>AKSTATECS\2009.03.06 Rating Presentation\AK Financial Update March 6 2009_v2.ppt</a:t>
            </a:r>
          </a:p>
        </p:txBody>
      </p:sp>
      <p:sp>
        <p:nvSpPr>
          <p:cNvPr id="9" name="Slide Number Placeholder 8"/>
          <p:cNvSpPr>
            <a:spLocks noGrp="1"/>
          </p:cNvSpPr>
          <p:nvPr>
            <p:ph type="sldNum" sz="quarter" idx="12"/>
          </p:nvPr>
        </p:nvSpPr>
        <p:spPr/>
        <p:txBody>
          <a:bodyPr/>
          <a:lstStyle>
            <a:lvl1pPr>
              <a:defRPr sz="1300"/>
            </a:lvl1pPr>
          </a:lstStyle>
          <a:p>
            <a:pPr>
              <a:buFont typeface="Wingdings" pitchFamily="2" charset="2"/>
              <a:buNone/>
              <a:defRPr/>
            </a:pPr>
            <a:fld id="{F741CC69-D094-4A6D-94B1-189F42EB70EE}" type="slidenum">
              <a:rPr lang="en-US" altLang="en-US" smtClean="0"/>
              <a:pPr>
                <a:buFont typeface="Wingdings" pitchFamily="2" charset="2"/>
                <a:buNone/>
                <a:defRPr/>
              </a:pPr>
              <a:t>‹#›</a:t>
            </a:fld>
            <a:endParaRPr lang="en-US" altLang="en-US" dirty="0"/>
          </a:p>
        </p:txBody>
      </p:sp>
      <p:cxnSp>
        <p:nvCxnSpPr>
          <p:cNvPr id="10" name="Straight Connector 9"/>
          <p:cNvCxnSpPr/>
          <p:nvPr/>
        </p:nvCxnSpPr>
        <p:spPr>
          <a:xfrm>
            <a:off x="0" y="1080036"/>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59818" y="30155"/>
            <a:ext cx="8484183" cy="1029103"/>
          </a:xfrm>
          <a:noFill/>
        </p:spPr>
        <p:txBody>
          <a:bodyPr/>
          <a:lstStyle>
            <a:lvl1pPr>
              <a:defRPr>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13" name="Date Placeholder 2"/>
          <p:cNvSpPr>
            <a:spLocks noGrp="1"/>
          </p:cNvSpPr>
          <p:nvPr>
            <p:ph type="dt" sz="half" idx="10"/>
          </p:nvPr>
        </p:nvSpPr>
        <p:spPr>
          <a:xfrm>
            <a:off x="4271211" y="6356353"/>
            <a:ext cx="2048377" cy="365125"/>
          </a:xfrm>
          <a:prstGeom prst="rect">
            <a:avLst/>
          </a:prstGeom>
        </p:spPr>
        <p:txBody>
          <a:bodyPr/>
          <a:lstStyle>
            <a:lvl1pPr>
              <a:defRPr>
                <a:solidFill>
                  <a:srgbClr val="2D4C75"/>
                </a:solidFill>
              </a:defRPr>
            </a:lvl1pPr>
          </a:lstStyle>
          <a:p>
            <a:pPr>
              <a:defRPr/>
            </a:pPr>
            <a:fld id="{7EF99B7E-91B1-4445-8D29-782B1CE2C528}" type="datetime8">
              <a:rPr lang="en-US" altLang="en-US" smtClean="0"/>
              <a:t>2/4/2019 11:18 AM</a:t>
            </a:fld>
            <a:endParaRPr lang="en-US" altLang="en-US" dirty="0"/>
          </a:p>
        </p:txBody>
      </p:sp>
      <p:cxnSp>
        <p:nvCxnSpPr>
          <p:cNvPr id="14" name="Straight Connector 13"/>
          <p:cNvCxnSpPr/>
          <p:nvPr/>
        </p:nvCxnSpPr>
        <p:spPr>
          <a:xfrm>
            <a:off x="0" y="6224337"/>
            <a:ext cx="9144000" cy="0"/>
          </a:xfrm>
          <a:prstGeom prst="line">
            <a:avLst/>
          </a:prstGeom>
          <a:ln w="2222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543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12" name="Rectangle 11"/>
          <p:cNvSpPr/>
          <p:nvPr/>
        </p:nvSpPr>
        <p:spPr>
          <a:xfrm>
            <a:off x="0" y="6930"/>
            <a:ext cx="9144000" cy="10592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629842" y="1660381"/>
            <a:ext cx="2293833" cy="823912"/>
          </a:xfrm>
          <a:solidFill>
            <a:srgbClr val="70A8DA"/>
          </a:solidFill>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1" y="2637087"/>
            <a:ext cx="2293834" cy="3455232"/>
          </a:xfrm>
        </p:spPr>
        <p:txBody>
          <a:bodyPr/>
          <a:lstStyle>
            <a:lvl1pPr>
              <a:defRPr sz="1800"/>
            </a:lvl1pPr>
            <a:lvl2pPr marL="342900" indent="0">
              <a:buNone/>
              <a:defRPr sz="1500"/>
            </a:lvl2pPr>
          </a:lstStyle>
          <a:p>
            <a:pPr lvl="0"/>
            <a:r>
              <a:rPr lang="en-US"/>
              <a:t>Edit Master text styles</a:t>
            </a:r>
          </a:p>
          <a:p>
            <a:pPr lvl="1"/>
            <a:r>
              <a:rPr lang="en-US"/>
              <a:t>Second level</a:t>
            </a:r>
          </a:p>
        </p:txBody>
      </p:sp>
      <p:sp>
        <p:nvSpPr>
          <p:cNvPr id="8" name="Footer Placeholder 7"/>
          <p:cNvSpPr>
            <a:spLocks noGrp="1"/>
          </p:cNvSpPr>
          <p:nvPr>
            <p:ph type="ftr" sz="quarter" idx="11"/>
          </p:nvPr>
        </p:nvSpPr>
        <p:spPr>
          <a:xfrm>
            <a:off x="659817" y="6356359"/>
            <a:ext cx="3086100" cy="365125"/>
          </a:xfrm>
        </p:spPr>
        <p:txBody>
          <a:bodyPr/>
          <a:lstStyle>
            <a:lvl1pPr>
              <a:defRPr sz="1350"/>
            </a:lvl1pPr>
          </a:lstStyle>
          <a:p>
            <a:pPr>
              <a:defRPr/>
            </a:pPr>
            <a:r>
              <a:rPr lang="en-US" altLang="en-US" dirty="0"/>
              <a:t>AKSTATECS\2009.03.06 Rating Presentation\AK Financial Update March 6 2009_v2.ppt</a:t>
            </a:r>
          </a:p>
        </p:txBody>
      </p:sp>
      <p:sp>
        <p:nvSpPr>
          <p:cNvPr id="9" name="Slide Number Placeholder 8"/>
          <p:cNvSpPr>
            <a:spLocks noGrp="1"/>
          </p:cNvSpPr>
          <p:nvPr>
            <p:ph type="sldNum" sz="quarter" idx="12"/>
          </p:nvPr>
        </p:nvSpPr>
        <p:spPr/>
        <p:txBody>
          <a:bodyPr/>
          <a:lstStyle>
            <a:lvl1pPr>
              <a:defRPr sz="1300"/>
            </a:lvl1pPr>
          </a:lstStyle>
          <a:p>
            <a:pPr>
              <a:buFont typeface="Wingdings" pitchFamily="2" charset="2"/>
              <a:buNone/>
              <a:defRPr/>
            </a:pPr>
            <a:fld id="{F741CC69-D094-4A6D-94B1-189F42EB70EE}" type="slidenum">
              <a:rPr lang="en-US" altLang="en-US" smtClean="0"/>
              <a:pPr>
                <a:buFont typeface="Wingdings" pitchFamily="2" charset="2"/>
                <a:buNone/>
                <a:defRPr/>
              </a:pPr>
              <a:t>‹#›</a:t>
            </a:fld>
            <a:endParaRPr lang="en-US" altLang="en-US" dirty="0"/>
          </a:p>
        </p:txBody>
      </p:sp>
      <p:cxnSp>
        <p:nvCxnSpPr>
          <p:cNvPr id="10" name="Straight Connector 9"/>
          <p:cNvCxnSpPr/>
          <p:nvPr/>
        </p:nvCxnSpPr>
        <p:spPr>
          <a:xfrm>
            <a:off x="0" y="1080036"/>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59818" y="30155"/>
            <a:ext cx="8484183" cy="1029103"/>
          </a:xfrm>
          <a:noFill/>
        </p:spPr>
        <p:txBody>
          <a:bodyPr/>
          <a:lstStyle>
            <a:lvl1pPr>
              <a:defRPr>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13" name="Date Placeholder 2"/>
          <p:cNvSpPr>
            <a:spLocks noGrp="1"/>
          </p:cNvSpPr>
          <p:nvPr>
            <p:ph type="dt" sz="half" idx="10"/>
          </p:nvPr>
        </p:nvSpPr>
        <p:spPr>
          <a:xfrm>
            <a:off x="4271211" y="6356353"/>
            <a:ext cx="2048377" cy="365125"/>
          </a:xfrm>
          <a:prstGeom prst="rect">
            <a:avLst/>
          </a:prstGeom>
        </p:spPr>
        <p:txBody>
          <a:bodyPr/>
          <a:lstStyle>
            <a:lvl1pPr>
              <a:defRPr>
                <a:solidFill>
                  <a:srgbClr val="2D4C75"/>
                </a:solidFill>
              </a:defRPr>
            </a:lvl1pPr>
          </a:lstStyle>
          <a:p>
            <a:pPr>
              <a:defRPr/>
            </a:pPr>
            <a:fld id="{B9FF3AA2-F563-47B2-AF5F-4CED5C70115C}" type="datetime8">
              <a:rPr lang="en-US" altLang="en-US" smtClean="0"/>
              <a:t>2/4/2019 11:18 AM</a:t>
            </a:fld>
            <a:endParaRPr lang="en-US" altLang="en-US" dirty="0"/>
          </a:p>
        </p:txBody>
      </p:sp>
      <p:cxnSp>
        <p:nvCxnSpPr>
          <p:cNvPr id="14" name="Straight Connector 13"/>
          <p:cNvCxnSpPr/>
          <p:nvPr/>
        </p:nvCxnSpPr>
        <p:spPr>
          <a:xfrm>
            <a:off x="0" y="6224337"/>
            <a:ext cx="9144000" cy="0"/>
          </a:xfrm>
          <a:prstGeom prst="line">
            <a:avLst/>
          </a:prstGeom>
          <a:ln w="22225" cmpd="thickThi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3"/>
          </p:nvPr>
        </p:nvSpPr>
        <p:spPr>
          <a:xfrm>
            <a:off x="3425084" y="1660381"/>
            <a:ext cx="2293833" cy="823912"/>
          </a:xfrm>
          <a:solidFill>
            <a:srgbClr val="70A8DA"/>
          </a:solidFill>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2"/>
          <p:cNvSpPr>
            <a:spLocks noGrp="1"/>
          </p:cNvSpPr>
          <p:nvPr>
            <p:ph type="body" idx="14"/>
          </p:nvPr>
        </p:nvSpPr>
        <p:spPr>
          <a:xfrm>
            <a:off x="6221518" y="1660381"/>
            <a:ext cx="2293833" cy="823912"/>
          </a:xfrm>
          <a:solidFill>
            <a:srgbClr val="70A8DA"/>
          </a:solidFill>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7" name="Content Placeholder 3"/>
          <p:cNvSpPr>
            <a:spLocks noGrp="1"/>
          </p:cNvSpPr>
          <p:nvPr>
            <p:ph sz="half" idx="15"/>
          </p:nvPr>
        </p:nvSpPr>
        <p:spPr>
          <a:xfrm>
            <a:off x="3425085" y="2637087"/>
            <a:ext cx="2293834" cy="3455232"/>
          </a:xfrm>
        </p:spPr>
        <p:txBody>
          <a:bodyPr/>
          <a:lstStyle>
            <a:lvl1pPr>
              <a:defRPr sz="1800"/>
            </a:lvl1pPr>
            <a:lvl2pPr marL="342900" indent="0">
              <a:buNone/>
              <a:defRPr sz="1500"/>
            </a:lvl2pPr>
          </a:lstStyle>
          <a:p>
            <a:pPr lvl="0"/>
            <a:r>
              <a:rPr lang="en-US"/>
              <a:t>Edit Master text styles</a:t>
            </a:r>
          </a:p>
          <a:p>
            <a:pPr lvl="1"/>
            <a:r>
              <a:rPr lang="en-US"/>
              <a:t>Second level</a:t>
            </a:r>
          </a:p>
        </p:txBody>
      </p:sp>
      <p:sp>
        <p:nvSpPr>
          <p:cNvPr id="18" name="Content Placeholder 3"/>
          <p:cNvSpPr>
            <a:spLocks noGrp="1"/>
          </p:cNvSpPr>
          <p:nvPr>
            <p:ph sz="half" idx="16"/>
          </p:nvPr>
        </p:nvSpPr>
        <p:spPr>
          <a:xfrm>
            <a:off x="6220326" y="2637087"/>
            <a:ext cx="2293834" cy="3455232"/>
          </a:xfrm>
        </p:spPr>
        <p:txBody>
          <a:bodyPr/>
          <a:lstStyle>
            <a:lvl1pPr>
              <a:defRPr sz="1800"/>
            </a:lvl1pPr>
            <a:lvl2pPr marL="342900" indent="0">
              <a:buNone/>
              <a:defRPr sz="15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684699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271211" y="6356353"/>
            <a:ext cx="2048377" cy="365125"/>
          </a:xfrm>
          <a:prstGeom prst="rect">
            <a:avLst/>
          </a:prstGeom>
        </p:spPr>
        <p:txBody>
          <a:bodyPr/>
          <a:lstStyle>
            <a:lvl1pPr>
              <a:defRPr>
                <a:solidFill>
                  <a:srgbClr val="2D4C75"/>
                </a:solidFill>
              </a:defRPr>
            </a:lvl1pPr>
          </a:lstStyle>
          <a:p>
            <a:pPr>
              <a:defRPr/>
            </a:pPr>
            <a:fld id="{B5F83A45-2631-4261-B006-337D41EEA6BA}" type="datetime8">
              <a:rPr lang="en-US" altLang="en-US" smtClean="0"/>
              <a:t>2/4/2019 11:18 AM</a:t>
            </a:fld>
            <a:endParaRPr lang="en-US" altLang="en-US" dirty="0"/>
          </a:p>
        </p:txBody>
      </p:sp>
      <p:sp>
        <p:nvSpPr>
          <p:cNvPr id="4" name="Footer Placeholder 3"/>
          <p:cNvSpPr>
            <a:spLocks noGrp="1"/>
          </p:cNvSpPr>
          <p:nvPr>
            <p:ph type="ftr" sz="quarter" idx="11"/>
          </p:nvPr>
        </p:nvSpPr>
        <p:spPr>
          <a:xfrm>
            <a:off x="628650" y="6368718"/>
            <a:ext cx="3086100" cy="352759"/>
          </a:xfrm>
        </p:spPr>
        <p:txBody>
          <a:bodyPr/>
          <a:lstStyle>
            <a:lvl1pPr>
              <a:defRPr sz="1350"/>
            </a:lvl1pPr>
          </a:lstStyle>
          <a:p>
            <a:pPr>
              <a:defRPr/>
            </a:pPr>
            <a:r>
              <a:rPr lang="en-US" altLang="en-US" dirty="0"/>
              <a:t>AKSTATECS\2009.03.06 Rating Presentation\AK Financial Update March 6 2009_v2.ppt</a:t>
            </a:r>
          </a:p>
        </p:txBody>
      </p:sp>
      <p:sp>
        <p:nvSpPr>
          <p:cNvPr id="5" name="Slide Number Placeholder 4"/>
          <p:cNvSpPr>
            <a:spLocks noGrp="1"/>
          </p:cNvSpPr>
          <p:nvPr>
            <p:ph type="sldNum" sz="quarter" idx="12"/>
          </p:nvPr>
        </p:nvSpPr>
        <p:spPr/>
        <p:txBody>
          <a:bodyPr/>
          <a:lstStyle>
            <a:lvl1pPr>
              <a:defRPr sz="1300"/>
            </a:lvl1pPr>
          </a:lstStyle>
          <a:p>
            <a:pPr>
              <a:buFont typeface="Wingdings" pitchFamily="2" charset="2"/>
              <a:buNone/>
              <a:defRPr/>
            </a:pPr>
            <a:fld id="{C4014C83-4898-4592-A2B2-251007AAE124}" type="slidenum">
              <a:rPr lang="en-US" altLang="en-US" smtClean="0"/>
              <a:pPr>
                <a:buFont typeface="Wingdings" pitchFamily="2" charset="2"/>
                <a:buNone/>
                <a:defRPr/>
              </a:pPr>
              <a:t>‹#›</a:t>
            </a:fld>
            <a:endParaRPr lang="en-US" altLang="en-US" dirty="0"/>
          </a:p>
        </p:txBody>
      </p:sp>
      <p:cxnSp>
        <p:nvCxnSpPr>
          <p:cNvPr id="6" name="Straight Connector 5"/>
          <p:cNvCxnSpPr/>
          <p:nvPr/>
        </p:nvCxnSpPr>
        <p:spPr>
          <a:xfrm>
            <a:off x="0" y="6224337"/>
            <a:ext cx="9144000" cy="0"/>
          </a:xfrm>
          <a:prstGeom prst="line">
            <a:avLst/>
          </a:prstGeom>
          <a:ln w="2222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89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A36B454-CE3C-4EC2-83DE-70CEF9DAADBB}" type="datetime8">
              <a:rPr lang="en-US" smtClean="0"/>
              <a:t>2/4/2019 11:18 AM</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AKSTATECS\2009.03.06 Rating Presentation\AK Financial Update March 6 2009_v2.ppt</a:t>
            </a:r>
          </a:p>
        </p:txBody>
      </p:sp>
      <p:sp>
        <p:nvSpPr>
          <p:cNvPr id="6" name="Rectangle 6"/>
          <p:cNvSpPr>
            <a:spLocks noGrp="1" noChangeArrowheads="1"/>
          </p:cNvSpPr>
          <p:nvPr>
            <p:ph type="sldNum" sz="quarter" idx="12"/>
          </p:nvPr>
        </p:nvSpPr>
        <p:spPr>
          <a:ln/>
        </p:spPr>
        <p:txBody>
          <a:bodyPr/>
          <a:lstStyle>
            <a:lvl1pPr>
              <a:defRPr/>
            </a:lvl1pPr>
          </a:lstStyle>
          <a:p>
            <a:pPr>
              <a:defRPr/>
            </a:pPr>
            <a:fld id="{FBEE5E06-D567-43F1-912D-42DF7E6611D4}" type="slidenum">
              <a:rPr lang="en-US"/>
              <a:pPr>
                <a:defRPr/>
              </a:pPr>
              <a:t>‹#›</a:t>
            </a:fld>
            <a:endParaRPr lang="en-US" dirty="0"/>
          </a:p>
        </p:txBody>
      </p:sp>
    </p:spTree>
    <p:extLst>
      <p:ext uri="{BB962C8B-B14F-4D97-AF65-F5344CB8AC3E}">
        <p14:creationId xmlns:p14="http://schemas.microsoft.com/office/powerpoint/2010/main" val="1734882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1300"/>
            </a:lvl1pPr>
          </a:lstStyle>
          <a:p>
            <a:pPr>
              <a:buFont typeface="Wingdings" pitchFamily="2" charset="2"/>
              <a:buNone/>
              <a:defRPr/>
            </a:pPr>
            <a:fld id="{E2632980-F3C3-4EC7-8FAC-2B621384A37F}" type="slidenum">
              <a:rPr lang="en-US" altLang="en-US" smtClean="0"/>
              <a:pPr>
                <a:buFont typeface="Wingdings" pitchFamily="2" charset="2"/>
                <a:buNone/>
                <a:defRPr/>
              </a:pPr>
              <a:t>‹#›</a:t>
            </a:fld>
            <a:endParaRPr lang="en-US" altLang="en-US" dirty="0"/>
          </a:p>
        </p:txBody>
      </p:sp>
      <p:sp>
        <p:nvSpPr>
          <p:cNvPr id="5" name="Date Placeholder 2"/>
          <p:cNvSpPr>
            <a:spLocks noGrp="1"/>
          </p:cNvSpPr>
          <p:nvPr>
            <p:ph type="dt" sz="half" idx="10"/>
          </p:nvPr>
        </p:nvSpPr>
        <p:spPr>
          <a:xfrm>
            <a:off x="4271211" y="6356353"/>
            <a:ext cx="2048377" cy="365125"/>
          </a:xfrm>
          <a:prstGeom prst="rect">
            <a:avLst/>
          </a:prstGeom>
        </p:spPr>
        <p:txBody>
          <a:bodyPr/>
          <a:lstStyle>
            <a:lvl1pPr>
              <a:defRPr>
                <a:solidFill>
                  <a:srgbClr val="2D4C75"/>
                </a:solidFill>
              </a:defRPr>
            </a:lvl1pPr>
          </a:lstStyle>
          <a:p>
            <a:pPr>
              <a:defRPr/>
            </a:pPr>
            <a:fld id="{671039F8-3B58-40C6-A134-E649C98B7732}" type="datetime8">
              <a:rPr lang="en-US" altLang="en-US" smtClean="0"/>
              <a:t>2/4/2019 11:18 AM</a:t>
            </a:fld>
            <a:endParaRPr lang="en-US" altLang="en-US" dirty="0"/>
          </a:p>
        </p:txBody>
      </p:sp>
      <p:sp>
        <p:nvSpPr>
          <p:cNvPr id="6" name="Footer Placeholder 3"/>
          <p:cNvSpPr>
            <a:spLocks noGrp="1"/>
          </p:cNvSpPr>
          <p:nvPr>
            <p:ph type="ftr" sz="quarter" idx="11"/>
          </p:nvPr>
        </p:nvSpPr>
        <p:spPr>
          <a:xfrm>
            <a:off x="628650" y="6368718"/>
            <a:ext cx="3086100" cy="352759"/>
          </a:xfrm>
        </p:spPr>
        <p:txBody>
          <a:bodyPr/>
          <a:lstStyle>
            <a:lvl1pPr>
              <a:defRPr sz="1350"/>
            </a:lvl1pPr>
          </a:lstStyle>
          <a:p>
            <a:pPr>
              <a:defRPr/>
            </a:pPr>
            <a:r>
              <a:rPr lang="en-US" altLang="en-US" dirty="0"/>
              <a:t>AKSTATECS\2009.03.06 Rating Presentation\AK Financial Update March 6 2009_v2.ppt</a:t>
            </a:r>
          </a:p>
        </p:txBody>
      </p:sp>
      <p:cxnSp>
        <p:nvCxnSpPr>
          <p:cNvPr id="7" name="Straight Connector 6"/>
          <p:cNvCxnSpPr/>
          <p:nvPr/>
        </p:nvCxnSpPr>
        <p:spPr>
          <a:xfrm>
            <a:off x="0" y="6224337"/>
            <a:ext cx="9144000" cy="0"/>
          </a:xfrm>
          <a:prstGeom prst="line">
            <a:avLst/>
          </a:prstGeom>
          <a:ln w="2222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201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lvl1pPr>
              <a:defRPr sz="1300"/>
            </a:lvl1pPr>
          </a:lstStyle>
          <a:p>
            <a:pPr>
              <a:defRPr/>
            </a:pPr>
            <a:fld id="{5EA45956-72FB-4686-BDE9-3AFFB874EF5C}" type="slidenum">
              <a:rPr lang="en-US" altLang="en-US" smtClean="0"/>
              <a:pPr>
                <a:defRPr/>
              </a:pPr>
              <a:t>‹#›</a:t>
            </a:fld>
            <a:endParaRPr lang="en-US" altLang="en-US" dirty="0"/>
          </a:p>
        </p:txBody>
      </p:sp>
      <p:sp>
        <p:nvSpPr>
          <p:cNvPr id="8" name="Date Placeholder 2"/>
          <p:cNvSpPr>
            <a:spLocks noGrp="1"/>
          </p:cNvSpPr>
          <p:nvPr>
            <p:ph type="dt" sz="half" idx="10"/>
          </p:nvPr>
        </p:nvSpPr>
        <p:spPr>
          <a:xfrm>
            <a:off x="4271211" y="6356353"/>
            <a:ext cx="2048377" cy="365125"/>
          </a:xfrm>
          <a:prstGeom prst="rect">
            <a:avLst/>
          </a:prstGeom>
        </p:spPr>
        <p:txBody>
          <a:bodyPr/>
          <a:lstStyle>
            <a:lvl1pPr>
              <a:defRPr>
                <a:solidFill>
                  <a:srgbClr val="2D4C75"/>
                </a:solidFill>
              </a:defRPr>
            </a:lvl1pPr>
          </a:lstStyle>
          <a:p>
            <a:pPr>
              <a:defRPr/>
            </a:pPr>
            <a:fld id="{A222ACC2-C82A-4ED4-8FF5-86B17191E32C}" type="datetime8">
              <a:rPr lang="en-US" altLang="en-US" smtClean="0"/>
              <a:t>2/4/2019 11:18 AM</a:t>
            </a:fld>
            <a:endParaRPr lang="en-US" altLang="en-US" dirty="0"/>
          </a:p>
        </p:txBody>
      </p:sp>
      <p:cxnSp>
        <p:nvCxnSpPr>
          <p:cNvPr id="9" name="Straight Connector 8"/>
          <p:cNvCxnSpPr/>
          <p:nvPr/>
        </p:nvCxnSpPr>
        <p:spPr>
          <a:xfrm>
            <a:off x="0" y="6224337"/>
            <a:ext cx="9144000" cy="0"/>
          </a:xfrm>
          <a:prstGeom prst="line">
            <a:avLst/>
          </a:prstGeom>
          <a:ln w="22225" cmpd="thickThin"/>
        </p:spPr>
        <p:style>
          <a:lnRef idx="1">
            <a:schemeClr val="accent1"/>
          </a:lnRef>
          <a:fillRef idx="0">
            <a:schemeClr val="accent1"/>
          </a:fillRef>
          <a:effectRef idx="0">
            <a:schemeClr val="accent1"/>
          </a:effectRef>
          <a:fontRef idx="minor">
            <a:schemeClr val="tx1"/>
          </a:fontRef>
        </p:style>
      </p:cxnSp>
      <p:sp>
        <p:nvSpPr>
          <p:cNvPr id="10" name="Footer Placeholder 3"/>
          <p:cNvSpPr>
            <a:spLocks noGrp="1"/>
          </p:cNvSpPr>
          <p:nvPr>
            <p:ph type="ftr" sz="quarter" idx="11"/>
          </p:nvPr>
        </p:nvSpPr>
        <p:spPr>
          <a:xfrm>
            <a:off x="628650" y="6368718"/>
            <a:ext cx="3086100" cy="352759"/>
          </a:xfrm>
        </p:spPr>
        <p:txBody>
          <a:bodyPr/>
          <a:lstStyle>
            <a:lvl1pPr>
              <a:defRPr sz="1350"/>
            </a:lvl1pPr>
          </a:lstStyle>
          <a:p>
            <a:pPr>
              <a:defRPr/>
            </a:pPr>
            <a:r>
              <a:rPr lang="en-US" altLang="en-US" dirty="0"/>
              <a:t>AKSTATECS\2009.03.06 Rating Presentation\AK Financial Update March 6 2009_v2.ppt</a:t>
            </a:r>
          </a:p>
        </p:txBody>
      </p:sp>
    </p:spTree>
    <p:extLst>
      <p:ext uri="{BB962C8B-B14F-4D97-AF65-F5344CB8AC3E}">
        <p14:creationId xmlns:p14="http://schemas.microsoft.com/office/powerpoint/2010/main" val="2782514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70A8DA"/>
          </a:solidFill>
        </p:spPr>
        <p:txBody>
          <a:bodyPr anchor="b"/>
          <a:lstStyle>
            <a:lvl1pPr>
              <a:defRPr sz="2400"/>
            </a:lvl1pPr>
          </a:lstStyle>
          <a:p>
            <a:r>
              <a:rPr lang="en-US"/>
              <a:t>Click to edit Master title style</a:t>
            </a:r>
            <a:endParaRPr lang="en-US" dirty="0"/>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lvl1pPr>
              <a:defRPr sz="1300"/>
            </a:lvl1pPr>
          </a:lstStyle>
          <a:p>
            <a:pPr>
              <a:defRPr/>
            </a:pPr>
            <a:fld id="{36466FA3-C02A-4ECE-8529-EE97C8A82BFF}" type="slidenum">
              <a:rPr lang="en-US" altLang="en-US" smtClean="0"/>
              <a:pPr>
                <a:defRPr/>
              </a:pPr>
              <a:t>‹#›</a:t>
            </a:fld>
            <a:endParaRPr lang="en-US" altLang="en-US" dirty="0"/>
          </a:p>
        </p:txBody>
      </p:sp>
      <p:sp>
        <p:nvSpPr>
          <p:cNvPr id="8" name="Date Placeholder 2"/>
          <p:cNvSpPr>
            <a:spLocks noGrp="1"/>
          </p:cNvSpPr>
          <p:nvPr>
            <p:ph type="dt" sz="half" idx="10"/>
          </p:nvPr>
        </p:nvSpPr>
        <p:spPr>
          <a:xfrm>
            <a:off x="4271211" y="6356353"/>
            <a:ext cx="2048377" cy="365125"/>
          </a:xfrm>
          <a:prstGeom prst="rect">
            <a:avLst/>
          </a:prstGeom>
        </p:spPr>
        <p:txBody>
          <a:bodyPr/>
          <a:lstStyle>
            <a:lvl1pPr>
              <a:defRPr>
                <a:solidFill>
                  <a:srgbClr val="2D4C75"/>
                </a:solidFill>
              </a:defRPr>
            </a:lvl1pPr>
          </a:lstStyle>
          <a:p>
            <a:pPr>
              <a:defRPr/>
            </a:pPr>
            <a:fld id="{68448714-5931-4BC1-9CE0-D59D547F4A3C}" type="datetime8">
              <a:rPr lang="en-US" altLang="en-US" smtClean="0"/>
              <a:t>2/4/2019 11:18 AM</a:t>
            </a:fld>
            <a:endParaRPr lang="en-US" altLang="en-US" dirty="0"/>
          </a:p>
        </p:txBody>
      </p:sp>
      <p:sp>
        <p:nvSpPr>
          <p:cNvPr id="9" name="Footer Placeholder 3"/>
          <p:cNvSpPr>
            <a:spLocks noGrp="1"/>
          </p:cNvSpPr>
          <p:nvPr>
            <p:ph type="ftr" sz="quarter" idx="11"/>
          </p:nvPr>
        </p:nvSpPr>
        <p:spPr>
          <a:xfrm>
            <a:off x="628650" y="6368718"/>
            <a:ext cx="3086100" cy="352759"/>
          </a:xfrm>
        </p:spPr>
        <p:txBody>
          <a:bodyPr/>
          <a:lstStyle>
            <a:lvl1pPr>
              <a:defRPr sz="1350"/>
            </a:lvl1pPr>
          </a:lstStyle>
          <a:p>
            <a:pPr>
              <a:defRPr/>
            </a:pPr>
            <a:r>
              <a:rPr lang="en-US" altLang="en-US" dirty="0"/>
              <a:t>AKSTATECS\2009.03.06 Rating Presentation\AK Financial Update March 6 2009_v2.ppt</a:t>
            </a:r>
          </a:p>
        </p:txBody>
      </p:sp>
      <p:cxnSp>
        <p:nvCxnSpPr>
          <p:cNvPr id="10" name="Straight Connector 9"/>
          <p:cNvCxnSpPr/>
          <p:nvPr/>
        </p:nvCxnSpPr>
        <p:spPr>
          <a:xfrm>
            <a:off x="0" y="6224337"/>
            <a:ext cx="9144000" cy="0"/>
          </a:xfrm>
          <a:prstGeom prst="line">
            <a:avLst/>
          </a:prstGeom>
          <a:ln w="2222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337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lvl1pPr>
              <a:defRPr sz="1300"/>
            </a:lvl1pPr>
          </a:lstStyle>
          <a:p>
            <a:pPr>
              <a:defRPr/>
            </a:pPr>
            <a:fld id="{F741CC69-D094-4A6D-94B1-189F42EB70EE}" type="slidenum">
              <a:rPr lang="en-US" altLang="en-US" smtClean="0"/>
              <a:pPr>
                <a:defRPr/>
              </a:pPr>
              <a:t>‹#›</a:t>
            </a:fld>
            <a:endParaRPr lang="en-US" altLang="en-US" dirty="0"/>
          </a:p>
        </p:txBody>
      </p:sp>
      <p:sp>
        <p:nvSpPr>
          <p:cNvPr id="8" name="Date Placeholder 2"/>
          <p:cNvSpPr>
            <a:spLocks noGrp="1"/>
          </p:cNvSpPr>
          <p:nvPr>
            <p:ph type="dt" sz="half" idx="10"/>
          </p:nvPr>
        </p:nvSpPr>
        <p:spPr>
          <a:xfrm>
            <a:off x="4271211" y="6356353"/>
            <a:ext cx="2048377" cy="365125"/>
          </a:xfrm>
          <a:prstGeom prst="rect">
            <a:avLst/>
          </a:prstGeom>
        </p:spPr>
        <p:txBody>
          <a:bodyPr/>
          <a:lstStyle>
            <a:lvl1pPr>
              <a:defRPr>
                <a:solidFill>
                  <a:srgbClr val="2D4C75"/>
                </a:solidFill>
              </a:defRPr>
            </a:lvl1pPr>
          </a:lstStyle>
          <a:p>
            <a:pPr>
              <a:defRPr/>
            </a:pPr>
            <a:fld id="{29CE3C09-8AE6-417E-8493-2D72F0B94FD9}" type="datetime8">
              <a:rPr lang="en-US" altLang="en-US" smtClean="0"/>
              <a:t>2/4/2019 11:18 AM</a:t>
            </a:fld>
            <a:endParaRPr lang="en-US" altLang="en-US" dirty="0"/>
          </a:p>
        </p:txBody>
      </p:sp>
      <p:sp>
        <p:nvSpPr>
          <p:cNvPr id="9" name="Footer Placeholder 3"/>
          <p:cNvSpPr>
            <a:spLocks noGrp="1"/>
          </p:cNvSpPr>
          <p:nvPr>
            <p:ph type="ftr" sz="quarter" idx="11"/>
          </p:nvPr>
        </p:nvSpPr>
        <p:spPr>
          <a:xfrm>
            <a:off x="628650" y="6368718"/>
            <a:ext cx="3086100" cy="352759"/>
          </a:xfrm>
        </p:spPr>
        <p:txBody>
          <a:bodyPr/>
          <a:lstStyle>
            <a:lvl1pPr>
              <a:defRPr sz="1350"/>
            </a:lvl1pPr>
          </a:lstStyle>
          <a:p>
            <a:pPr>
              <a:defRPr/>
            </a:pPr>
            <a:r>
              <a:rPr lang="en-US" altLang="en-US" dirty="0"/>
              <a:t>AKSTATECS\2009.03.06 Rating Presentation\AK Financial Update March 6 2009_v2.ppt</a:t>
            </a:r>
          </a:p>
        </p:txBody>
      </p:sp>
      <p:cxnSp>
        <p:nvCxnSpPr>
          <p:cNvPr id="10" name="Straight Connector 9"/>
          <p:cNvCxnSpPr/>
          <p:nvPr/>
        </p:nvCxnSpPr>
        <p:spPr>
          <a:xfrm>
            <a:off x="0" y="6224337"/>
            <a:ext cx="9144000" cy="0"/>
          </a:xfrm>
          <a:prstGeom prst="line">
            <a:avLst/>
          </a:prstGeom>
          <a:ln w="2222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643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7"/>
            <a:ext cx="7886700" cy="42543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1300"/>
            </a:lvl1pPr>
          </a:lstStyle>
          <a:p>
            <a:pPr>
              <a:defRPr/>
            </a:pPr>
            <a:fld id="{39E4787F-3BBF-4106-8700-F529EA15C5FA}" type="slidenum">
              <a:rPr lang="en-US" altLang="en-US" smtClean="0"/>
              <a:pPr>
                <a:defRPr/>
              </a:pPr>
              <a:t>‹#›</a:t>
            </a:fld>
            <a:endParaRPr lang="en-US" altLang="en-US" dirty="0"/>
          </a:p>
        </p:txBody>
      </p:sp>
      <p:sp>
        <p:nvSpPr>
          <p:cNvPr id="7" name="Date Placeholder 2"/>
          <p:cNvSpPr>
            <a:spLocks noGrp="1"/>
          </p:cNvSpPr>
          <p:nvPr>
            <p:ph type="dt" sz="half" idx="10"/>
          </p:nvPr>
        </p:nvSpPr>
        <p:spPr>
          <a:xfrm>
            <a:off x="4271211" y="6356353"/>
            <a:ext cx="2048377" cy="365125"/>
          </a:xfrm>
          <a:prstGeom prst="rect">
            <a:avLst/>
          </a:prstGeom>
        </p:spPr>
        <p:txBody>
          <a:bodyPr/>
          <a:lstStyle>
            <a:lvl1pPr>
              <a:defRPr>
                <a:solidFill>
                  <a:srgbClr val="2D4C75"/>
                </a:solidFill>
              </a:defRPr>
            </a:lvl1pPr>
          </a:lstStyle>
          <a:p>
            <a:pPr>
              <a:defRPr/>
            </a:pPr>
            <a:fld id="{522D03C9-60E8-44C4-BB6E-67F6EB9E1C64}" type="datetime8">
              <a:rPr lang="en-US" altLang="en-US" smtClean="0"/>
              <a:t>2/4/2019 11:18 AM</a:t>
            </a:fld>
            <a:endParaRPr lang="en-US" altLang="en-US" dirty="0"/>
          </a:p>
        </p:txBody>
      </p:sp>
      <p:sp>
        <p:nvSpPr>
          <p:cNvPr id="8" name="Footer Placeholder 3"/>
          <p:cNvSpPr>
            <a:spLocks noGrp="1"/>
          </p:cNvSpPr>
          <p:nvPr>
            <p:ph type="ftr" sz="quarter" idx="11"/>
          </p:nvPr>
        </p:nvSpPr>
        <p:spPr>
          <a:xfrm>
            <a:off x="628650" y="6368718"/>
            <a:ext cx="3086100" cy="352759"/>
          </a:xfrm>
        </p:spPr>
        <p:txBody>
          <a:bodyPr/>
          <a:lstStyle>
            <a:lvl1pPr>
              <a:defRPr sz="1350"/>
            </a:lvl1pPr>
          </a:lstStyle>
          <a:p>
            <a:pPr>
              <a:defRPr/>
            </a:pPr>
            <a:r>
              <a:rPr lang="en-US" altLang="en-US" dirty="0"/>
              <a:t>AKSTATECS\2009.03.06 Rating Presentation\AK Financial Update March 6 2009_v2.ppt</a:t>
            </a:r>
          </a:p>
        </p:txBody>
      </p:sp>
      <p:cxnSp>
        <p:nvCxnSpPr>
          <p:cNvPr id="9" name="Straight Connector 8"/>
          <p:cNvCxnSpPr/>
          <p:nvPr/>
        </p:nvCxnSpPr>
        <p:spPr>
          <a:xfrm>
            <a:off x="0" y="6224337"/>
            <a:ext cx="9144000" cy="0"/>
          </a:xfrm>
          <a:prstGeom prst="line">
            <a:avLst/>
          </a:prstGeom>
          <a:ln w="2222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00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727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727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300"/>
            </a:lvl1pPr>
          </a:lstStyle>
          <a:p>
            <a:pPr>
              <a:defRPr/>
            </a:pPr>
            <a:fld id="{18E04384-3AC7-4945-BCEF-2D7F344BB48E}" type="slidenum">
              <a:rPr lang="en-US" altLang="en-US" smtClean="0"/>
              <a:pPr>
                <a:defRPr/>
              </a:pPr>
              <a:t>‹#›</a:t>
            </a:fld>
            <a:endParaRPr lang="en-US" altLang="en-US" dirty="0"/>
          </a:p>
        </p:txBody>
      </p:sp>
      <p:sp>
        <p:nvSpPr>
          <p:cNvPr id="7" name="Date Placeholder 2"/>
          <p:cNvSpPr>
            <a:spLocks noGrp="1"/>
          </p:cNvSpPr>
          <p:nvPr>
            <p:ph type="dt" sz="half" idx="10"/>
          </p:nvPr>
        </p:nvSpPr>
        <p:spPr>
          <a:xfrm>
            <a:off x="4271211" y="6356353"/>
            <a:ext cx="2048377" cy="365125"/>
          </a:xfrm>
          <a:prstGeom prst="rect">
            <a:avLst/>
          </a:prstGeom>
        </p:spPr>
        <p:txBody>
          <a:bodyPr/>
          <a:lstStyle>
            <a:lvl1pPr>
              <a:defRPr>
                <a:solidFill>
                  <a:srgbClr val="2D4C75"/>
                </a:solidFill>
              </a:defRPr>
            </a:lvl1pPr>
          </a:lstStyle>
          <a:p>
            <a:pPr>
              <a:defRPr/>
            </a:pPr>
            <a:fld id="{0C8D183A-50D7-4F19-A035-4B07B21E32CF}" type="datetime8">
              <a:rPr lang="en-US" altLang="en-US" smtClean="0"/>
              <a:t>2/4/2019 11:18 AM</a:t>
            </a:fld>
            <a:endParaRPr lang="en-US" altLang="en-US" dirty="0"/>
          </a:p>
        </p:txBody>
      </p:sp>
      <p:cxnSp>
        <p:nvCxnSpPr>
          <p:cNvPr id="8" name="Straight Connector 7"/>
          <p:cNvCxnSpPr/>
          <p:nvPr/>
        </p:nvCxnSpPr>
        <p:spPr>
          <a:xfrm>
            <a:off x="0" y="6224337"/>
            <a:ext cx="9144000" cy="0"/>
          </a:xfrm>
          <a:prstGeom prst="line">
            <a:avLst/>
          </a:prstGeom>
          <a:ln w="22225" cmpd="thickThin"/>
        </p:spPr>
        <p:style>
          <a:lnRef idx="1">
            <a:schemeClr val="accent1"/>
          </a:lnRef>
          <a:fillRef idx="0">
            <a:schemeClr val="accent1"/>
          </a:fillRef>
          <a:effectRef idx="0">
            <a:schemeClr val="accent1"/>
          </a:effectRef>
          <a:fontRef idx="minor">
            <a:schemeClr val="tx1"/>
          </a:fontRef>
        </p:style>
      </p:cxnSp>
      <p:sp>
        <p:nvSpPr>
          <p:cNvPr id="9" name="Footer Placeholder 3"/>
          <p:cNvSpPr>
            <a:spLocks noGrp="1"/>
          </p:cNvSpPr>
          <p:nvPr>
            <p:ph type="ftr" sz="quarter" idx="11"/>
          </p:nvPr>
        </p:nvSpPr>
        <p:spPr>
          <a:xfrm>
            <a:off x="628650" y="6368718"/>
            <a:ext cx="3086100" cy="352759"/>
          </a:xfrm>
        </p:spPr>
        <p:txBody>
          <a:bodyPr/>
          <a:lstStyle>
            <a:lvl1pPr>
              <a:defRPr sz="1350"/>
            </a:lvl1pPr>
          </a:lstStyle>
          <a:p>
            <a:pPr>
              <a:defRPr/>
            </a:pPr>
            <a:r>
              <a:rPr lang="en-US" altLang="en-US" dirty="0"/>
              <a:t>AKSTATECS\2009.03.06 Rating Presentation\AK Financial Update March 6 2009_v2.ppt</a:t>
            </a:r>
          </a:p>
        </p:txBody>
      </p:sp>
    </p:spTree>
    <p:extLst>
      <p:ext uri="{BB962C8B-B14F-4D97-AF65-F5344CB8AC3E}">
        <p14:creationId xmlns:p14="http://schemas.microsoft.com/office/powerpoint/2010/main" val="354022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0808D61-C0AC-4C68-A831-35A51ACC325F}" type="datetime8">
              <a:rPr lang="en-US" smtClean="0"/>
              <a:t>2/4/2019 11:18 AM</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AKSTATECS\2009.03.06 Rating Presentation\AK Financial Update March 6 2009_v2.ppt</a:t>
            </a:r>
          </a:p>
        </p:txBody>
      </p:sp>
      <p:sp>
        <p:nvSpPr>
          <p:cNvPr id="6" name="Rectangle 6"/>
          <p:cNvSpPr>
            <a:spLocks noGrp="1" noChangeArrowheads="1"/>
          </p:cNvSpPr>
          <p:nvPr>
            <p:ph type="sldNum" sz="quarter" idx="12"/>
          </p:nvPr>
        </p:nvSpPr>
        <p:spPr>
          <a:ln/>
        </p:spPr>
        <p:txBody>
          <a:bodyPr/>
          <a:lstStyle>
            <a:lvl1pPr>
              <a:defRPr/>
            </a:lvl1pPr>
          </a:lstStyle>
          <a:p>
            <a:pPr>
              <a:defRPr/>
            </a:pPr>
            <a:fld id="{A9563029-5E10-45E6-BC1F-4142BA32CD50}" type="slidenum">
              <a:rPr lang="en-US"/>
              <a:pPr>
                <a:defRPr/>
              </a:pPr>
              <a:t>‹#›</a:t>
            </a:fld>
            <a:endParaRPr lang="en-US" dirty="0"/>
          </a:p>
        </p:txBody>
      </p:sp>
    </p:spTree>
    <p:extLst>
      <p:ext uri="{BB962C8B-B14F-4D97-AF65-F5344CB8AC3E}">
        <p14:creationId xmlns:p14="http://schemas.microsoft.com/office/powerpoint/2010/main" val="242402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E3F6BFD-6342-487F-A406-28C97D6E698E}" type="datetime8">
              <a:rPr lang="en-US" smtClean="0"/>
              <a:t>2/4/2019 11:18 AM</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AKSTATECS\2009.03.06 Rating Presentation\AK Financial Update March 6 2009_v2.ppt</a:t>
            </a:r>
          </a:p>
        </p:txBody>
      </p:sp>
      <p:sp>
        <p:nvSpPr>
          <p:cNvPr id="7" name="Rectangle 6"/>
          <p:cNvSpPr>
            <a:spLocks noGrp="1" noChangeArrowheads="1"/>
          </p:cNvSpPr>
          <p:nvPr>
            <p:ph type="sldNum" sz="quarter" idx="12"/>
          </p:nvPr>
        </p:nvSpPr>
        <p:spPr>
          <a:ln/>
        </p:spPr>
        <p:txBody>
          <a:bodyPr/>
          <a:lstStyle>
            <a:lvl1pPr>
              <a:defRPr/>
            </a:lvl1pPr>
          </a:lstStyle>
          <a:p>
            <a:pPr>
              <a:defRPr/>
            </a:pPr>
            <a:fld id="{FD61A3E3-7BD9-4456-8E4F-B27E568C99AD}" type="slidenum">
              <a:rPr lang="en-US"/>
              <a:pPr>
                <a:defRPr/>
              </a:pPr>
              <a:t>‹#›</a:t>
            </a:fld>
            <a:endParaRPr lang="en-US" dirty="0"/>
          </a:p>
        </p:txBody>
      </p:sp>
    </p:spTree>
    <p:extLst>
      <p:ext uri="{BB962C8B-B14F-4D97-AF65-F5344CB8AC3E}">
        <p14:creationId xmlns:p14="http://schemas.microsoft.com/office/powerpoint/2010/main" val="163722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966C426-DC37-4314-9038-CE616605ED68}" type="datetime8">
              <a:rPr lang="en-US" smtClean="0"/>
              <a:t>2/4/2019 11:18 AM</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AKSTATECS\2009.03.06 Rating Presentation\AK Financial Update March 6 2009_v2.ppt</a:t>
            </a:r>
          </a:p>
        </p:txBody>
      </p:sp>
      <p:sp>
        <p:nvSpPr>
          <p:cNvPr id="9" name="Rectangle 6"/>
          <p:cNvSpPr>
            <a:spLocks noGrp="1" noChangeArrowheads="1"/>
          </p:cNvSpPr>
          <p:nvPr>
            <p:ph type="sldNum" sz="quarter" idx="12"/>
          </p:nvPr>
        </p:nvSpPr>
        <p:spPr>
          <a:ln/>
        </p:spPr>
        <p:txBody>
          <a:bodyPr/>
          <a:lstStyle>
            <a:lvl1pPr>
              <a:defRPr/>
            </a:lvl1pPr>
          </a:lstStyle>
          <a:p>
            <a:pPr>
              <a:defRPr/>
            </a:pPr>
            <a:fld id="{015D5835-9CE6-46F3-8643-5C1F5684D432}" type="slidenum">
              <a:rPr lang="en-US"/>
              <a:pPr>
                <a:defRPr/>
              </a:pPr>
              <a:t>‹#›</a:t>
            </a:fld>
            <a:endParaRPr lang="en-US" dirty="0"/>
          </a:p>
        </p:txBody>
      </p:sp>
    </p:spTree>
    <p:extLst>
      <p:ext uri="{BB962C8B-B14F-4D97-AF65-F5344CB8AC3E}">
        <p14:creationId xmlns:p14="http://schemas.microsoft.com/office/powerpoint/2010/main" val="400532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78E6B4AF-79A8-44FD-81D6-9330C6CF1EA8}" type="datetime8">
              <a:rPr lang="en-US" smtClean="0"/>
              <a:t>2/4/2019 11:18 AM</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AKSTATECS\2009.03.06 Rating Presentation\AK Financial Update March 6 2009_v2.ppt</a:t>
            </a:r>
          </a:p>
        </p:txBody>
      </p:sp>
      <p:sp>
        <p:nvSpPr>
          <p:cNvPr id="5" name="Rectangle 6"/>
          <p:cNvSpPr>
            <a:spLocks noGrp="1" noChangeArrowheads="1"/>
          </p:cNvSpPr>
          <p:nvPr>
            <p:ph type="sldNum" sz="quarter" idx="12"/>
          </p:nvPr>
        </p:nvSpPr>
        <p:spPr>
          <a:ln/>
        </p:spPr>
        <p:txBody>
          <a:bodyPr/>
          <a:lstStyle>
            <a:lvl1pPr>
              <a:defRPr/>
            </a:lvl1pPr>
          </a:lstStyle>
          <a:p>
            <a:pPr>
              <a:defRPr/>
            </a:pPr>
            <a:fld id="{E2E8E1AE-2651-435C-B4C7-43CD94F873A0}" type="slidenum">
              <a:rPr lang="en-US"/>
              <a:pPr>
                <a:defRPr/>
              </a:pPr>
              <a:t>‹#›</a:t>
            </a:fld>
            <a:endParaRPr lang="en-US" dirty="0"/>
          </a:p>
        </p:txBody>
      </p:sp>
    </p:spTree>
    <p:extLst>
      <p:ext uri="{BB962C8B-B14F-4D97-AF65-F5344CB8AC3E}">
        <p14:creationId xmlns:p14="http://schemas.microsoft.com/office/powerpoint/2010/main" val="254226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5D82222-AD77-4D2C-9756-E23D018EDE9F}" type="datetime8">
              <a:rPr lang="en-US" smtClean="0"/>
              <a:t>2/4/2019 11:18 AM</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AKSTATECS\2009.03.06 Rating Presentation\AK Financial Update March 6 2009_v2.ppt</a:t>
            </a:r>
          </a:p>
        </p:txBody>
      </p:sp>
      <p:sp>
        <p:nvSpPr>
          <p:cNvPr id="4" name="Rectangle 6"/>
          <p:cNvSpPr>
            <a:spLocks noGrp="1" noChangeArrowheads="1"/>
          </p:cNvSpPr>
          <p:nvPr>
            <p:ph type="sldNum" sz="quarter" idx="12"/>
          </p:nvPr>
        </p:nvSpPr>
        <p:spPr>
          <a:ln/>
        </p:spPr>
        <p:txBody>
          <a:bodyPr/>
          <a:lstStyle>
            <a:lvl1pPr>
              <a:defRPr/>
            </a:lvl1pPr>
          </a:lstStyle>
          <a:p>
            <a:pPr>
              <a:defRPr/>
            </a:pPr>
            <a:fld id="{5BE1CA7A-DD56-486E-A76D-DE1690845574}" type="slidenum">
              <a:rPr lang="en-US"/>
              <a:pPr>
                <a:defRPr/>
              </a:pPr>
              <a:t>‹#›</a:t>
            </a:fld>
            <a:endParaRPr lang="en-US" dirty="0"/>
          </a:p>
        </p:txBody>
      </p:sp>
    </p:spTree>
    <p:extLst>
      <p:ext uri="{BB962C8B-B14F-4D97-AF65-F5344CB8AC3E}">
        <p14:creationId xmlns:p14="http://schemas.microsoft.com/office/powerpoint/2010/main" val="239924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7821012-F6D0-498C-9CF6-CC71E75FCC32}" type="datetime8">
              <a:rPr lang="en-US" smtClean="0"/>
              <a:t>2/4/2019 11:18 AM</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AKSTATECS\2009.03.06 Rating Presentation\AK Financial Update March 6 2009_v2.ppt</a:t>
            </a:r>
          </a:p>
        </p:txBody>
      </p:sp>
      <p:sp>
        <p:nvSpPr>
          <p:cNvPr id="7" name="Rectangle 6"/>
          <p:cNvSpPr>
            <a:spLocks noGrp="1" noChangeArrowheads="1"/>
          </p:cNvSpPr>
          <p:nvPr>
            <p:ph type="sldNum" sz="quarter" idx="12"/>
          </p:nvPr>
        </p:nvSpPr>
        <p:spPr>
          <a:ln/>
        </p:spPr>
        <p:txBody>
          <a:bodyPr/>
          <a:lstStyle>
            <a:lvl1pPr>
              <a:defRPr/>
            </a:lvl1pPr>
          </a:lstStyle>
          <a:p>
            <a:pPr>
              <a:defRPr/>
            </a:pPr>
            <a:fld id="{EDC8EF6D-42AF-49FE-973F-8F292A0562FE}" type="slidenum">
              <a:rPr lang="en-US"/>
              <a:pPr>
                <a:defRPr/>
              </a:pPr>
              <a:t>‹#›</a:t>
            </a:fld>
            <a:endParaRPr lang="en-US" dirty="0"/>
          </a:p>
        </p:txBody>
      </p:sp>
    </p:spTree>
    <p:extLst>
      <p:ext uri="{BB962C8B-B14F-4D97-AF65-F5344CB8AC3E}">
        <p14:creationId xmlns:p14="http://schemas.microsoft.com/office/powerpoint/2010/main" val="121575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A15C3B2-4F89-4812-9504-BBC3099CC635}" type="datetime8">
              <a:rPr lang="en-US" smtClean="0"/>
              <a:t>2/4/2019 11:18 AM</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AKSTATECS\2009.03.06 Rating Presentation\AK Financial Update March 6 2009_v2.ppt</a:t>
            </a:r>
          </a:p>
        </p:txBody>
      </p:sp>
      <p:sp>
        <p:nvSpPr>
          <p:cNvPr id="7" name="Rectangle 6"/>
          <p:cNvSpPr>
            <a:spLocks noGrp="1" noChangeArrowheads="1"/>
          </p:cNvSpPr>
          <p:nvPr>
            <p:ph type="sldNum" sz="quarter" idx="12"/>
          </p:nvPr>
        </p:nvSpPr>
        <p:spPr>
          <a:ln/>
        </p:spPr>
        <p:txBody>
          <a:bodyPr/>
          <a:lstStyle>
            <a:lvl1pPr>
              <a:defRPr/>
            </a:lvl1pPr>
          </a:lstStyle>
          <a:p>
            <a:pPr>
              <a:defRPr/>
            </a:pPr>
            <a:fld id="{FCCCF40F-E19E-4E68-9867-941A9FEB4DFC}" type="slidenum">
              <a:rPr lang="en-US"/>
              <a:pPr>
                <a:defRPr/>
              </a:pPr>
              <a:t>‹#›</a:t>
            </a:fld>
            <a:endParaRPr lang="en-US" dirty="0"/>
          </a:p>
        </p:txBody>
      </p:sp>
    </p:spTree>
    <p:extLst>
      <p:ext uri="{BB962C8B-B14F-4D97-AF65-F5344CB8AC3E}">
        <p14:creationId xmlns:p14="http://schemas.microsoft.com/office/powerpoint/2010/main" val="65081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b="0">
                <a:latin typeface="Arial" pitchFamily="34" charset="0"/>
              </a:defRPr>
            </a:lvl1pPr>
          </a:lstStyle>
          <a:p>
            <a:pPr>
              <a:defRPr/>
            </a:pPr>
            <a:fld id="{B12B4A23-750F-4F08-8630-70BCA92496A7}" type="datetime8">
              <a:rPr lang="en-US" smtClean="0"/>
              <a:t>2/4/2019 11:18 AM</a:t>
            </a:fld>
            <a:endParaRPr lang="en-US" dirty="0"/>
          </a:p>
        </p:txBody>
      </p:sp>
      <p:sp>
        <p:nvSpPr>
          <p:cNvPr id="25605" name="Rectangle 5"/>
          <p:cNvSpPr>
            <a:spLocks noGrp="1" noChangeArrowheads="1"/>
          </p:cNvSpPr>
          <p:nvPr>
            <p:ph type="ftr" sz="quarter" idx="3"/>
          </p:nvPr>
        </p:nvSpPr>
        <p:spPr bwMode="auto">
          <a:xfrm>
            <a:off x="3124201" y="6245225"/>
            <a:ext cx="31988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b="0">
                <a:latin typeface="Arial" pitchFamily="34" charset="0"/>
              </a:defRPr>
            </a:lvl1pPr>
          </a:lstStyle>
          <a:p>
            <a:pPr>
              <a:defRPr/>
            </a:pPr>
            <a:r>
              <a:rPr lang="en-US" dirty="0"/>
              <a:t>AKSTATECS\2009.03.06 Rating Presentation\AK Financial Update March 6 2009_v2.ppt</a:t>
            </a:r>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b="0">
                <a:latin typeface="Arial" pitchFamily="34" charset="0"/>
              </a:defRPr>
            </a:lvl1pPr>
          </a:lstStyle>
          <a:p>
            <a:pPr>
              <a:defRPr/>
            </a:pPr>
            <a:fld id="{DC4C1F9A-27BE-4736-8E89-8BE062173DD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p:nvSpPr>
        <p:spPr>
          <a:xfrm>
            <a:off x="8237392" y="6342499"/>
            <a:ext cx="373208" cy="351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95563" y="6356353"/>
            <a:ext cx="3086100" cy="365125"/>
          </a:xfrm>
          <a:prstGeom prst="rect">
            <a:avLst/>
          </a:prstGeom>
        </p:spPr>
        <p:txBody>
          <a:bodyPr vert="horz" lIns="91440" tIns="45720" rIns="91440" bIns="45720" rtlCol="0" anchor="ctr"/>
          <a:lstStyle>
            <a:lvl1pPr algn="l">
              <a:buNone/>
              <a:defRPr sz="1350">
                <a:solidFill>
                  <a:srgbClr val="2D4C75"/>
                </a:solidFill>
              </a:defRPr>
            </a:lvl1pPr>
          </a:lstStyle>
          <a:p>
            <a:pPr>
              <a:defRPr/>
            </a:pPr>
            <a:endParaRPr lang="en-US" altLang="en-US" dirty="0"/>
          </a:p>
        </p:txBody>
      </p:sp>
      <p:sp>
        <p:nvSpPr>
          <p:cNvPr id="6" name="Slide Number Placeholder 5"/>
          <p:cNvSpPr>
            <a:spLocks noGrp="1"/>
          </p:cNvSpPr>
          <p:nvPr>
            <p:ph type="sldNum" sz="quarter" idx="4"/>
          </p:nvPr>
        </p:nvSpPr>
        <p:spPr>
          <a:xfrm>
            <a:off x="6553200" y="6328646"/>
            <a:ext cx="2057400" cy="365125"/>
          </a:xfrm>
          <a:prstGeom prst="rect">
            <a:avLst/>
          </a:prstGeom>
        </p:spPr>
        <p:txBody>
          <a:bodyPr vert="horz" lIns="91440" tIns="45720" rIns="91440" bIns="45720" rtlCol="0" anchor="ctr"/>
          <a:lstStyle>
            <a:lvl1pPr algn="r">
              <a:defRPr sz="1300">
                <a:solidFill>
                  <a:schemeClr val="bg1"/>
                </a:solidFill>
              </a:defRPr>
            </a:lvl1pPr>
          </a:lstStyle>
          <a:p>
            <a:pPr>
              <a:buFont typeface="Wingdings" pitchFamily="2" charset="2"/>
              <a:buNone/>
              <a:defRPr/>
            </a:pPr>
            <a:fld id="{F741CC69-D094-4A6D-94B1-189F42EB70EE}" type="slidenum">
              <a:rPr lang="en-US" altLang="en-US" smtClean="0"/>
              <a:pPr>
                <a:buFont typeface="Wingdings" pitchFamily="2" charset="2"/>
                <a:buNone/>
                <a:defRPr/>
              </a:pPr>
              <a:t>‹#›</a:t>
            </a:fld>
            <a:endParaRPr lang="en-US" altLang="en-US" dirty="0"/>
          </a:p>
        </p:txBody>
      </p:sp>
      <p:sp>
        <p:nvSpPr>
          <p:cNvPr id="7" name="Date Placeholder 2"/>
          <p:cNvSpPr>
            <a:spLocks noGrp="1"/>
          </p:cNvSpPr>
          <p:nvPr>
            <p:ph type="dt" sz="half" idx="2"/>
          </p:nvPr>
        </p:nvSpPr>
        <p:spPr>
          <a:xfrm>
            <a:off x="4271211" y="6356353"/>
            <a:ext cx="2048377" cy="365125"/>
          </a:xfrm>
          <a:prstGeom prst="rect">
            <a:avLst/>
          </a:prstGeom>
        </p:spPr>
        <p:txBody>
          <a:bodyPr/>
          <a:lstStyle>
            <a:lvl1pPr>
              <a:defRPr>
                <a:solidFill>
                  <a:srgbClr val="2D4C75"/>
                </a:solidFill>
              </a:defRPr>
            </a:lvl1pPr>
          </a:lstStyle>
          <a:p>
            <a:pPr>
              <a:defRPr/>
            </a:pPr>
            <a:endParaRPr lang="en-US" altLang="en-US" dirty="0"/>
          </a:p>
        </p:txBody>
      </p:sp>
    </p:spTree>
    <p:extLst>
      <p:ext uri="{BB962C8B-B14F-4D97-AF65-F5344CB8AC3E}">
        <p14:creationId xmlns:p14="http://schemas.microsoft.com/office/powerpoint/2010/main" val="1528200"/>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7" r:id="rId12"/>
    <p:sldLayoutId id="2147484138" r:id="rId13"/>
    <p:sldLayoutId id="2147484139"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Segoe UI Light" panose="020B0502040204020203" pitchFamily="34" charset="0"/>
          <a:ea typeface="+mj-ea"/>
          <a:cs typeface="Segoe UI Light"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Segoe UI Light" panose="020B0502040204020203" pitchFamily="34" charset="0"/>
          <a:ea typeface="+mn-ea"/>
          <a:cs typeface="Segoe UI Light"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egoe UI Light" panose="020B0502040204020203" pitchFamily="34" charset="0"/>
          <a:ea typeface="+mn-ea"/>
          <a:cs typeface="Segoe UI Light"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Light" panose="020B0502040204020203" pitchFamily="34" charset="0"/>
          <a:ea typeface="+mn-ea"/>
          <a:cs typeface="Segoe UI Light"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Light" panose="020B0502040204020203" pitchFamily="34" charset="0"/>
          <a:ea typeface="+mn-ea"/>
          <a:cs typeface="Segoe UI Light"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0413" y="609600"/>
            <a:ext cx="7623175" cy="2362200"/>
          </a:xfrm>
        </p:spPr>
        <p:txBody>
          <a:bodyPr>
            <a:normAutofit fontScale="90000"/>
          </a:bodyPr>
          <a:lstStyle/>
          <a:p>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4900" dirty="0"/>
              <a:t>SB 23 &amp; SB 24</a:t>
            </a:r>
            <a:r>
              <a:rPr lang="en-US" sz="3200" dirty="0"/>
              <a:t/>
            </a:r>
            <a:br>
              <a:rPr lang="en-US" sz="3200" dirty="0"/>
            </a:br>
            <a:endParaRPr lang="en-US" sz="3200" dirty="0"/>
          </a:p>
        </p:txBody>
      </p:sp>
      <p:sp>
        <p:nvSpPr>
          <p:cNvPr id="4099" name="Rectangle 3"/>
          <p:cNvSpPr>
            <a:spLocks noGrp="1" noChangeArrowheads="1"/>
          </p:cNvSpPr>
          <p:nvPr>
            <p:ph type="subTitle" idx="1"/>
          </p:nvPr>
        </p:nvSpPr>
        <p:spPr>
          <a:xfrm>
            <a:off x="2209800" y="3200400"/>
            <a:ext cx="6019800" cy="1676400"/>
          </a:xfrm>
        </p:spPr>
        <p:txBody>
          <a:bodyPr>
            <a:normAutofit/>
          </a:bodyPr>
          <a:lstStyle/>
          <a:p>
            <a:pPr>
              <a:spcBef>
                <a:spcPts val="350"/>
              </a:spcBef>
            </a:pPr>
            <a:r>
              <a:rPr lang="en-US" sz="2400" dirty="0">
                <a:solidFill>
                  <a:srgbClr val="05227D"/>
                </a:solidFill>
                <a:latin typeface="+mj-lt"/>
              </a:rPr>
              <a:t>Bill Introduction and Overview</a:t>
            </a:r>
          </a:p>
        </p:txBody>
      </p:sp>
      <p:sp>
        <p:nvSpPr>
          <p:cNvPr id="4100" name="Rectangle 2"/>
          <p:cNvSpPr>
            <a:spLocks noChangeArrowheads="1"/>
          </p:cNvSpPr>
          <p:nvPr/>
        </p:nvSpPr>
        <p:spPr bwMode="auto">
          <a:xfrm>
            <a:off x="152400" y="60960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0"/>
              </a:spcBef>
              <a:buClrTx/>
              <a:buSzTx/>
              <a:buFontTx/>
              <a:buNone/>
            </a:pPr>
            <a:endParaRPr lang="en-US" sz="1600" b="0" dirty="0">
              <a:solidFill>
                <a:schemeClr val="bg1"/>
              </a:solidFill>
              <a:latin typeface="Calibri" panose="020F0502020204030204" pitchFamily="34" charset="0"/>
            </a:endParaRPr>
          </a:p>
          <a:p>
            <a:pPr algn="ctr">
              <a:lnSpc>
                <a:spcPct val="80000"/>
              </a:lnSpc>
              <a:spcBef>
                <a:spcPct val="0"/>
              </a:spcBef>
              <a:buClrTx/>
              <a:buSzTx/>
              <a:buFontTx/>
              <a:buNone/>
            </a:pPr>
            <a:r>
              <a:rPr lang="en-US" sz="1600" b="0" dirty="0">
                <a:solidFill>
                  <a:schemeClr val="bg1"/>
                </a:solidFill>
                <a:latin typeface="Calibri" panose="020F0502020204030204" pitchFamily="34" charset="0"/>
              </a:rPr>
              <a:t>		</a:t>
            </a:r>
            <a:r>
              <a:rPr lang="en-US" sz="1600" b="0" dirty="0" smtClean="0">
                <a:solidFill>
                  <a:schemeClr val="bg1"/>
                </a:solidFill>
                <a:latin typeface="Calibri" panose="020F0502020204030204" pitchFamily="34" charset="0"/>
              </a:rPr>
              <a:t>February 5, </a:t>
            </a:r>
            <a:r>
              <a:rPr lang="en-US" sz="1600" b="0" dirty="0">
                <a:solidFill>
                  <a:schemeClr val="bg1"/>
                </a:solidFill>
                <a:latin typeface="Calibri" panose="020F0502020204030204" pitchFamily="34" charset="0"/>
              </a:rPr>
              <a:t>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2771-3BA4-45FD-8D24-A33E727BC674}"/>
              </a:ext>
            </a:extLst>
          </p:cNvPr>
          <p:cNvSpPr>
            <a:spLocks noGrp="1"/>
          </p:cNvSpPr>
          <p:nvPr>
            <p:ph type="title"/>
          </p:nvPr>
        </p:nvSpPr>
        <p:spPr/>
        <p:txBody>
          <a:bodyPr/>
          <a:lstStyle/>
          <a:p>
            <a:r>
              <a:rPr lang="en-US" dirty="0"/>
              <a:t>What the Bills Do</a:t>
            </a:r>
          </a:p>
        </p:txBody>
      </p:sp>
      <p:sp>
        <p:nvSpPr>
          <p:cNvPr id="3" name="Content Placeholder 2">
            <a:extLst>
              <a:ext uri="{FF2B5EF4-FFF2-40B4-BE49-F238E27FC236}">
                <a16:creationId xmlns:a16="http://schemas.microsoft.com/office/drawing/2014/main" id="{5462847A-E3A5-430A-BAC8-34ED5E4A48DF}"/>
              </a:ext>
            </a:extLst>
          </p:cNvPr>
          <p:cNvSpPr>
            <a:spLocks noGrp="1"/>
          </p:cNvSpPr>
          <p:nvPr>
            <p:ph idx="1"/>
          </p:nvPr>
        </p:nvSpPr>
        <p:spPr>
          <a:xfrm>
            <a:off x="644863" y="1371600"/>
            <a:ext cx="7886700" cy="4270375"/>
          </a:xfrm>
        </p:spPr>
        <p:txBody>
          <a:bodyPr>
            <a:normAutofit fontScale="85000" lnSpcReduction="10000"/>
          </a:bodyPr>
          <a:lstStyle/>
          <a:p>
            <a:r>
              <a:rPr lang="en-US" dirty="0"/>
              <a:t>SB23 authorizes the transfer </a:t>
            </a:r>
            <a:r>
              <a:rPr lang="en-US" dirty="0" smtClean="0"/>
              <a:t>from </a:t>
            </a:r>
            <a:r>
              <a:rPr lang="en-US" dirty="0"/>
              <a:t>the Earning Reserve Account (ERA) of the Permanent Fund to the Dividend Fund in order to pay a dividend to Alaskans that represents the amount that was not paid in 2016, 2017, and 2018 – based on the statutory </a:t>
            </a:r>
            <a:r>
              <a:rPr lang="en-US" dirty="0" smtClean="0"/>
              <a:t>calculation</a:t>
            </a:r>
            <a:endParaRPr lang="en-US" dirty="0"/>
          </a:p>
          <a:p>
            <a:pPr lvl="1"/>
            <a:r>
              <a:rPr lang="en-US" dirty="0" smtClean="0"/>
              <a:t>The bill also authorizes the transfer of the statutorily calculated PFD for the next four years</a:t>
            </a:r>
          </a:p>
          <a:p>
            <a:pPr lvl="1"/>
            <a:endParaRPr lang="en-US" dirty="0"/>
          </a:p>
          <a:p>
            <a:r>
              <a:rPr lang="en-US" dirty="0" smtClean="0"/>
              <a:t>Each </a:t>
            </a:r>
            <a:r>
              <a:rPr lang="en-US" dirty="0"/>
              <a:t>appropriation </a:t>
            </a:r>
            <a:r>
              <a:rPr lang="en-US" dirty="0" smtClean="0"/>
              <a:t>was </a:t>
            </a:r>
            <a:r>
              <a:rPr lang="en-US" dirty="0"/>
              <a:t>calculated by subtracting the dividend amount that was appropriated in each of the last three fiscal years from the amount estimated to be what would have been calculated by AS 43.23.025(a)</a:t>
            </a:r>
          </a:p>
          <a:p>
            <a:pPr lvl="1"/>
            <a:r>
              <a:rPr lang="en-US" dirty="0"/>
              <a:t>Those </a:t>
            </a:r>
            <a:r>
              <a:rPr lang="en-US" dirty="0" smtClean="0"/>
              <a:t>appropriations </a:t>
            </a:r>
            <a:r>
              <a:rPr lang="en-US" dirty="0"/>
              <a:t>are:</a:t>
            </a:r>
          </a:p>
          <a:p>
            <a:pPr lvl="2"/>
            <a:r>
              <a:rPr lang="en-US" sz="1700" dirty="0"/>
              <a:t>$1,061 per person in </a:t>
            </a:r>
            <a:r>
              <a:rPr lang="en-US" sz="1700" dirty="0" smtClean="0"/>
              <a:t>FY20 (estimated to be $565 million)</a:t>
            </a:r>
            <a:endParaRPr lang="en-US" sz="1700" dirty="0"/>
          </a:p>
          <a:p>
            <a:pPr lvl="2"/>
            <a:r>
              <a:rPr lang="en-US" sz="1700" dirty="0"/>
              <a:t>$1,289 per person in </a:t>
            </a:r>
            <a:r>
              <a:rPr lang="en-US" sz="1700" dirty="0" smtClean="0"/>
              <a:t>FY21 (</a:t>
            </a:r>
            <a:r>
              <a:rPr lang="en-US" sz="1700" dirty="0"/>
              <a:t>estimated to be </a:t>
            </a:r>
            <a:r>
              <a:rPr lang="en-US" sz="1700" dirty="0" smtClean="0"/>
              <a:t>$683 </a:t>
            </a:r>
            <a:r>
              <a:rPr lang="en-US" sz="1700" dirty="0"/>
              <a:t>million)</a:t>
            </a:r>
          </a:p>
          <a:p>
            <a:pPr lvl="2"/>
            <a:r>
              <a:rPr lang="en-US" sz="1700" dirty="0" smtClean="0"/>
              <a:t>$</a:t>
            </a:r>
            <a:r>
              <a:rPr lang="en-US" sz="1700" dirty="0"/>
              <a:t>1,328 per person in </a:t>
            </a:r>
            <a:r>
              <a:rPr lang="en-US" sz="1700" dirty="0" smtClean="0"/>
              <a:t>FY22 (estimated </a:t>
            </a:r>
            <a:r>
              <a:rPr lang="en-US" sz="1700" dirty="0"/>
              <a:t>to be </a:t>
            </a:r>
            <a:r>
              <a:rPr lang="en-US" sz="1700" dirty="0" smtClean="0"/>
              <a:t>$705 </a:t>
            </a:r>
            <a:r>
              <a:rPr lang="en-US" sz="1700" dirty="0"/>
              <a:t>million</a:t>
            </a:r>
            <a:r>
              <a:rPr lang="en-US" sz="1700" dirty="0" smtClean="0"/>
              <a:t>)</a:t>
            </a:r>
          </a:p>
          <a:p>
            <a:pPr lvl="2"/>
            <a:endParaRPr lang="en-US" sz="1700" dirty="0"/>
          </a:p>
          <a:p>
            <a:r>
              <a:rPr lang="en-US" dirty="0" smtClean="0"/>
              <a:t>SB24 </a:t>
            </a:r>
            <a:r>
              <a:rPr lang="en-US" dirty="0"/>
              <a:t>directs the Commissioner of Revenue to include these appropriations in addition to the PFD calculation for the distribution made in October of 2019, 2020, and 2021. </a:t>
            </a:r>
          </a:p>
          <a:p>
            <a:pPr lvl="1"/>
            <a:endParaRPr lang="en-US" dirty="0"/>
          </a:p>
        </p:txBody>
      </p:sp>
      <p:sp>
        <p:nvSpPr>
          <p:cNvPr id="4" name="Slide Number Placeholder 3">
            <a:extLst>
              <a:ext uri="{FF2B5EF4-FFF2-40B4-BE49-F238E27FC236}">
                <a16:creationId xmlns:a16="http://schemas.microsoft.com/office/drawing/2014/main" id="{CE9EBDBA-EC2A-4FF6-AA1F-C8AA74527E3D}"/>
              </a:ext>
            </a:extLst>
          </p:cNvPr>
          <p:cNvSpPr>
            <a:spLocks noGrp="1"/>
          </p:cNvSpPr>
          <p:nvPr>
            <p:ph type="sldNum" sz="quarter" idx="12"/>
          </p:nvPr>
        </p:nvSpPr>
        <p:spPr/>
        <p:txBody>
          <a:bodyPr/>
          <a:lstStyle/>
          <a:p>
            <a:pPr>
              <a:buFont typeface="Wingdings" pitchFamily="2" charset="2"/>
              <a:buNone/>
              <a:defRPr/>
            </a:pPr>
            <a:fld id="{C0074C04-32A6-4B05-ABF8-7DC523AE791F}" type="slidenum">
              <a:rPr lang="en-US" altLang="en-US" smtClean="0"/>
              <a:pPr>
                <a:buFont typeface="Wingdings" pitchFamily="2" charset="2"/>
                <a:buNone/>
                <a:defRPr/>
              </a:pPr>
              <a:t>2</a:t>
            </a:fld>
            <a:endParaRPr lang="en-US" altLang="en-US" dirty="0"/>
          </a:p>
        </p:txBody>
      </p:sp>
    </p:spTree>
    <p:extLst>
      <p:ext uri="{BB962C8B-B14F-4D97-AF65-F5344CB8AC3E}">
        <p14:creationId xmlns:p14="http://schemas.microsoft.com/office/powerpoint/2010/main" val="1622787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2771-3BA4-45FD-8D24-A33E727BC674}"/>
              </a:ext>
            </a:extLst>
          </p:cNvPr>
          <p:cNvSpPr>
            <a:spLocks noGrp="1"/>
          </p:cNvSpPr>
          <p:nvPr>
            <p:ph type="title"/>
          </p:nvPr>
        </p:nvSpPr>
        <p:spPr/>
        <p:txBody>
          <a:bodyPr/>
          <a:lstStyle/>
          <a:p>
            <a:r>
              <a:rPr lang="en-US" dirty="0"/>
              <a:t>What the Bills Do</a:t>
            </a:r>
          </a:p>
        </p:txBody>
      </p:sp>
      <p:sp>
        <p:nvSpPr>
          <p:cNvPr id="3" name="Content Placeholder 2">
            <a:extLst>
              <a:ext uri="{FF2B5EF4-FFF2-40B4-BE49-F238E27FC236}">
                <a16:creationId xmlns:a16="http://schemas.microsoft.com/office/drawing/2014/main" id="{5462847A-E3A5-430A-BAC8-34ED5E4A48DF}"/>
              </a:ext>
            </a:extLst>
          </p:cNvPr>
          <p:cNvSpPr>
            <a:spLocks noGrp="1"/>
          </p:cNvSpPr>
          <p:nvPr>
            <p:ph idx="1"/>
          </p:nvPr>
        </p:nvSpPr>
        <p:spPr>
          <a:xfrm>
            <a:off x="628650" y="1447800"/>
            <a:ext cx="7886700" cy="4572000"/>
          </a:xfrm>
        </p:spPr>
        <p:txBody>
          <a:bodyPr>
            <a:normAutofit/>
          </a:bodyPr>
          <a:lstStyle/>
          <a:p>
            <a:r>
              <a:rPr lang="en-US" dirty="0"/>
              <a:t>To be eligible for the incremental payment, a person must have received a PFD in the year of the reduced dividend and be eligible in the year of the appropriation</a:t>
            </a:r>
          </a:p>
          <a:p>
            <a:pPr lvl="1"/>
            <a:r>
              <a:rPr lang="en-US" dirty="0"/>
              <a:t>To receive the incremental PFD in October 2019, must have received PFD in 2016 and be eligible in 2019</a:t>
            </a:r>
          </a:p>
          <a:p>
            <a:pPr lvl="1"/>
            <a:r>
              <a:rPr lang="en-US" dirty="0" smtClean="0"/>
              <a:t>To </a:t>
            </a:r>
            <a:r>
              <a:rPr lang="en-US" dirty="0"/>
              <a:t>receive the incremental PFD in October 2020, must have received PFD in 2017 and be eligible in 2020</a:t>
            </a:r>
          </a:p>
          <a:p>
            <a:pPr lvl="1"/>
            <a:r>
              <a:rPr lang="en-US" dirty="0" smtClean="0"/>
              <a:t>To </a:t>
            </a:r>
            <a:r>
              <a:rPr lang="en-US" dirty="0"/>
              <a:t>receive the incremental PFD in October 2021, must have received PFD in 2018 and be eligible in 2021</a:t>
            </a:r>
          </a:p>
          <a:p>
            <a:pPr lvl="4"/>
            <a:endParaRPr lang="en-US" dirty="0"/>
          </a:p>
          <a:p>
            <a:pPr lvl="2"/>
            <a:endParaRPr lang="en-US" dirty="0"/>
          </a:p>
          <a:p>
            <a:pPr lvl="4"/>
            <a:endParaRPr lang="en-US" dirty="0"/>
          </a:p>
        </p:txBody>
      </p:sp>
      <p:sp>
        <p:nvSpPr>
          <p:cNvPr id="4" name="Slide Number Placeholder 3">
            <a:extLst>
              <a:ext uri="{FF2B5EF4-FFF2-40B4-BE49-F238E27FC236}">
                <a16:creationId xmlns:a16="http://schemas.microsoft.com/office/drawing/2014/main" id="{CE9EBDBA-EC2A-4FF6-AA1F-C8AA74527E3D}"/>
              </a:ext>
            </a:extLst>
          </p:cNvPr>
          <p:cNvSpPr>
            <a:spLocks noGrp="1"/>
          </p:cNvSpPr>
          <p:nvPr>
            <p:ph type="sldNum" sz="quarter" idx="12"/>
          </p:nvPr>
        </p:nvSpPr>
        <p:spPr/>
        <p:txBody>
          <a:bodyPr/>
          <a:lstStyle/>
          <a:p>
            <a:pPr>
              <a:buFont typeface="Wingdings" pitchFamily="2" charset="2"/>
              <a:buNone/>
              <a:defRPr/>
            </a:pPr>
            <a:fld id="{C0074C04-32A6-4B05-ABF8-7DC523AE791F}" type="slidenum">
              <a:rPr lang="en-US" altLang="en-US" smtClean="0"/>
              <a:pPr>
                <a:buFont typeface="Wingdings" pitchFamily="2" charset="2"/>
                <a:buNone/>
                <a:defRPr/>
              </a:pPr>
              <a:t>3</a:t>
            </a:fld>
            <a:endParaRPr lang="en-US" altLang="en-US" dirty="0"/>
          </a:p>
        </p:txBody>
      </p:sp>
    </p:spTree>
    <p:extLst>
      <p:ext uri="{BB962C8B-B14F-4D97-AF65-F5344CB8AC3E}">
        <p14:creationId xmlns:p14="http://schemas.microsoft.com/office/powerpoint/2010/main" val="12855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11658D-7849-4FA0-9CA1-1EB992B7546A}"/>
              </a:ext>
            </a:extLst>
          </p:cNvPr>
          <p:cNvSpPr>
            <a:spLocks noGrp="1"/>
          </p:cNvSpPr>
          <p:nvPr>
            <p:ph type="body" idx="1"/>
          </p:nvPr>
        </p:nvSpPr>
        <p:spPr>
          <a:xfrm>
            <a:off x="630436" y="1228726"/>
            <a:ext cx="3868340" cy="452437"/>
          </a:xfrm>
        </p:spPr>
        <p:txBody>
          <a:bodyPr/>
          <a:lstStyle/>
          <a:p>
            <a:pPr algn="ctr"/>
            <a:r>
              <a:rPr lang="en-US" dirty="0"/>
              <a:t>Fund Balance</a:t>
            </a:r>
          </a:p>
        </p:txBody>
      </p:sp>
      <p:sp>
        <p:nvSpPr>
          <p:cNvPr id="4" name="Text Placeholder 3">
            <a:extLst>
              <a:ext uri="{FF2B5EF4-FFF2-40B4-BE49-F238E27FC236}">
                <a16:creationId xmlns:a16="http://schemas.microsoft.com/office/drawing/2014/main" id="{B87A7D91-ADA3-4D02-90B3-E8B3F16800D6}"/>
              </a:ext>
            </a:extLst>
          </p:cNvPr>
          <p:cNvSpPr>
            <a:spLocks noGrp="1"/>
          </p:cNvSpPr>
          <p:nvPr>
            <p:ph type="body" sz="quarter" idx="3"/>
          </p:nvPr>
        </p:nvSpPr>
        <p:spPr>
          <a:xfrm>
            <a:off x="4723209" y="1227004"/>
            <a:ext cx="3887391" cy="452437"/>
          </a:xfrm>
        </p:spPr>
        <p:txBody>
          <a:bodyPr/>
          <a:lstStyle/>
          <a:p>
            <a:pPr algn="ctr"/>
            <a:r>
              <a:rPr lang="en-US" dirty="0"/>
              <a:t>PFD</a:t>
            </a:r>
          </a:p>
        </p:txBody>
      </p:sp>
      <p:sp>
        <p:nvSpPr>
          <p:cNvPr id="6" name="Slide Number Placeholder 5">
            <a:extLst>
              <a:ext uri="{FF2B5EF4-FFF2-40B4-BE49-F238E27FC236}">
                <a16:creationId xmlns:a16="http://schemas.microsoft.com/office/drawing/2014/main" id="{A2C67372-FC53-41F4-9F35-33B334709349}"/>
              </a:ext>
            </a:extLst>
          </p:cNvPr>
          <p:cNvSpPr>
            <a:spLocks noGrp="1"/>
          </p:cNvSpPr>
          <p:nvPr>
            <p:ph type="sldNum" sz="quarter" idx="12"/>
          </p:nvPr>
        </p:nvSpPr>
        <p:spPr/>
        <p:txBody>
          <a:bodyPr/>
          <a:lstStyle/>
          <a:p>
            <a:pPr>
              <a:buFont typeface="Wingdings" pitchFamily="2" charset="2"/>
              <a:buNone/>
              <a:defRPr/>
            </a:pPr>
            <a:fld id="{25CCDF4E-1FD5-4885-BCE7-D27611E0DF00}" type="slidenum">
              <a:rPr lang="en-US" altLang="en-US" smtClean="0"/>
              <a:pPr>
                <a:buFont typeface="Wingdings" pitchFamily="2" charset="2"/>
                <a:buNone/>
                <a:defRPr/>
              </a:pPr>
              <a:t>4</a:t>
            </a:fld>
            <a:endParaRPr lang="en-US" altLang="en-US" dirty="0"/>
          </a:p>
        </p:txBody>
      </p:sp>
      <p:sp>
        <p:nvSpPr>
          <p:cNvPr id="7" name="Title 6">
            <a:extLst>
              <a:ext uri="{FF2B5EF4-FFF2-40B4-BE49-F238E27FC236}">
                <a16:creationId xmlns:a16="http://schemas.microsoft.com/office/drawing/2014/main" id="{9231074D-E7A8-4AE2-9309-FC5E5CAA7615}"/>
              </a:ext>
            </a:extLst>
          </p:cNvPr>
          <p:cNvSpPr>
            <a:spLocks noGrp="1"/>
          </p:cNvSpPr>
          <p:nvPr>
            <p:ph type="title"/>
          </p:nvPr>
        </p:nvSpPr>
        <p:spPr/>
        <p:txBody>
          <a:bodyPr/>
          <a:lstStyle/>
          <a:p>
            <a:r>
              <a:rPr lang="en-US" dirty="0"/>
              <a:t>Expected Impact to ERA*</a:t>
            </a:r>
          </a:p>
        </p:txBody>
      </p:sp>
      <p:graphicFrame>
        <p:nvGraphicFramePr>
          <p:cNvPr id="8" name="Content Placeholder 4">
            <a:extLst>
              <a:ext uri="{FF2B5EF4-FFF2-40B4-BE49-F238E27FC236}">
                <a16:creationId xmlns:a16="http://schemas.microsoft.com/office/drawing/2014/main" id="{ECDF5BF7-7E9A-40BC-B0BF-8CCA5A456111}"/>
              </a:ext>
            </a:extLst>
          </p:cNvPr>
          <p:cNvGraphicFramePr>
            <a:graphicFrameLocks noGrp="1"/>
          </p:cNvGraphicFramePr>
          <p:nvPr>
            <p:ph sz="half" idx="2"/>
            <p:extLst>
              <p:ext uri="{D42A27DB-BD31-4B8C-83A1-F6EECF244321}">
                <p14:modId xmlns:p14="http://schemas.microsoft.com/office/powerpoint/2010/main" val="2899989021"/>
              </p:ext>
            </p:extLst>
          </p:nvPr>
        </p:nvGraphicFramePr>
        <p:xfrm>
          <a:off x="630238" y="1847188"/>
          <a:ext cx="3868737" cy="42456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D433F40E-8747-4C36-BB1E-258B57B1BC65}"/>
              </a:ext>
            </a:extLst>
          </p:cNvPr>
          <p:cNvGraphicFramePr>
            <a:graphicFrameLocks noGrp="1"/>
          </p:cNvGraphicFramePr>
          <p:nvPr>
            <p:ph sz="quarter" idx="4"/>
            <p:extLst>
              <p:ext uri="{D42A27DB-BD31-4B8C-83A1-F6EECF244321}">
                <p14:modId xmlns:p14="http://schemas.microsoft.com/office/powerpoint/2010/main" val="1550675094"/>
              </p:ext>
            </p:extLst>
          </p:nvPr>
        </p:nvGraphicFramePr>
        <p:xfrm>
          <a:off x="4629150" y="1847188"/>
          <a:ext cx="3887788" cy="424563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F7C665E3-43C3-4103-B640-C957F8BDF100}"/>
              </a:ext>
            </a:extLst>
          </p:cNvPr>
          <p:cNvSpPr txBox="1"/>
          <p:nvPr/>
        </p:nvSpPr>
        <p:spPr>
          <a:xfrm>
            <a:off x="228600" y="6278836"/>
            <a:ext cx="5248553" cy="464743"/>
          </a:xfrm>
          <a:prstGeom prst="rect">
            <a:avLst/>
          </a:prstGeom>
          <a:noFill/>
        </p:spPr>
        <p:txBody>
          <a:bodyPr wrap="none" rtlCol="0">
            <a:spAutoFit/>
          </a:bodyPr>
          <a:lstStyle/>
          <a:p>
            <a:r>
              <a:rPr lang="en-US" sz="1100" dirty="0"/>
              <a:t>*Assumes draws from the ERA are limited to </a:t>
            </a:r>
            <a:r>
              <a:rPr lang="en-US" sz="1100" dirty="0" smtClean="0"/>
              <a:t>the proposed appropriations</a:t>
            </a:r>
          </a:p>
          <a:p>
            <a:r>
              <a:rPr lang="en-US" sz="1100" dirty="0" smtClean="0"/>
              <a:t> in addition to the POMV </a:t>
            </a:r>
            <a:r>
              <a:rPr lang="en-US" sz="1100" dirty="0"/>
              <a:t>and inflation </a:t>
            </a:r>
            <a:r>
              <a:rPr lang="en-US" sz="1100" dirty="0" smtClean="0"/>
              <a:t>proofing calculations</a:t>
            </a:r>
            <a:endParaRPr lang="en-US" sz="1100" dirty="0"/>
          </a:p>
        </p:txBody>
      </p:sp>
    </p:spTree>
    <p:extLst>
      <p:ext uri="{BB962C8B-B14F-4D97-AF65-F5344CB8AC3E}">
        <p14:creationId xmlns:p14="http://schemas.microsoft.com/office/powerpoint/2010/main" val="1877868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6CDD-2A48-421E-A1DA-9D28A45E093C}"/>
              </a:ext>
            </a:extLst>
          </p:cNvPr>
          <p:cNvSpPr>
            <a:spLocks noGrp="1"/>
          </p:cNvSpPr>
          <p:nvPr>
            <p:ph type="title"/>
          </p:nvPr>
        </p:nvSpPr>
        <p:spPr/>
        <p:txBody>
          <a:bodyPr/>
          <a:lstStyle/>
          <a:p>
            <a:r>
              <a:rPr lang="en-US" dirty="0"/>
              <a:t>Risk of Depleting the ERA*</a:t>
            </a:r>
          </a:p>
        </p:txBody>
      </p:sp>
      <p:sp>
        <p:nvSpPr>
          <p:cNvPr id="4" name="Slide Number Placeholder 3">
            <a:extLst>
              <a:ext uri="{FF2B5EF4-FFF2-40B4-BE49-F238E27FC236}">
                <a16:creationId xmlns:a16="http://schemas.microsoft.com/office/drawing/2014/main" id="{59D12D54-2426-4AD3-8AD4-D9B6F42E98C1}"/>
              </a:ext>
            </a:extLst>
          </p:cNvPr>
          <p:cNvSpPr>
            <a:spLocks noGrp="1"/>
          </p:cNvSpPr>
          <p:nvPr>
            <p:ph type="sldNum" sz="quarter" idx="12"/>
          </p:nvPr>
        </p:nvSpPr>
        <p:spPr/>
        <p:txBody>
          <a:bodyPr/>
          <a:lstStyle/>
          <a:p>
            <a:pPr>
              <a:buFont typeface="Wingdings" pitchFamily="2" charset="2"/>
              <a:buNone/>
              <a:defRPr/>
            </a:pPr>
            <a:fld id="{C0074C04-32A6-4B05-ABF8-7DC523AE791F}" type="slidenum">
              <a:rPr lang="en-US" altLang="en-US" smtClean="0"/>
              <a:pPr>
                <a:buFont typeface="Wingdings" pitchFamily="2" charset="2"/>
                <a:buNone/>
                <a:defRPr/>
              </a:pPr>
              <a:t>5</a:t>
            </a:fld>
            <a:endParaRPr lang="en-US" altLang="en-US" dirty="0"/>
          </a:p>
        </p:txBody>
      </p:sp>
      <p:graphicFrame>
        <p:nvGraphicFramePr>
          <p:cNvPr id="5" name="Content Placeholder 4">
            <a:extLst>
              <a:ext uri="{FF2B5EF4-FFF2-40B4-BE49-F238E27FC236}">
                <a16:creationId xmlns:a16="http://schemas.microsoft.com/office/drawing/2014/main" id="{A323599E-73F8-4B40-9679-E36539BEB68B}"/>
              </a:ext>
            </a:extLst>
          </p:cNvPr>
          <p:cNvGraphicFramePr>
            <a:graphicFrameLocks noGrp="1"/>
          </p:cNvGraphicFramePr>
          <p:nvPr>
            <p:ph idx="1"/>
            <p:extLst>
              <p:ext uri="{D42A27DB-BD31-4B8C-83A1-F6EECF244321}">
                <p14:modId xmlns:p14="http://schemas.microsoft.com/office/powerpoint/2010/main" val="2238422638"/>
              </p:ext>
            </p:extLst>
          </p:nvPr>
        </p:nvGraphicFramePr>
        <p:xfrm>
          <a:off x="628650" y="1825625"/>
          <a:ext cx="7886700" cy="42703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7C665E3-43C3-4103-B640-C957F8BDF100}"/>
              </a:ext>
            </a:extLst>
          </p:cNvPr>
          <p:cNvSpPr txBox="1"/>
          <p:nvPr/>
        </p:nvSpPr>
        <p:spPr>
          <a:xfrm>
            <a:off x="228600" y="6278836"/>
            <a:ext cx="5248553" cy="464743"/>
          </a:xfrm>
          <a:prstGeom prst="rect">
            <a:avLst/>
          </a:prstGeom>
          <a:noFill/>
        </p:spPr>
        <p:txBody>
          <a:bodyPr wrap="none" rtlCol="0">
            <a:spAutoFit/>
          </a:bodyPr>
          <a:lstStyle/>
          <a:p>
            <a:r>
              <a:rPr lang="en-US" sz="1100" dirty="0"/>
              <a:t>*Assumes draws from the ERA are limited to </a:t>
            </a:r>
            <a:r>
              <a:rPr lang="en-US" sz="1100" dirty="0" smtClean="0"/>
              <a:t>the proposed appropriations</a:t>
            </a:r>
          </a:p>
          <a:p>
            <a:r>
              <a:rPr lang="en-US" sz="1100" dirty="0" smtClean="0"/>
              <a:t> in addition to the POMV </a:t>
            </a:r>
            <a:r>
              <a:rPr lang="en-US" sz="1100" dirty="0"/>
              <a:t>and inflation </a:t>
            </a:r>
            <a:r>
              <a:rPr lang="en-US" sz="1100" dirty="0" smtClean="0"/>
              <a:t>proofing calculations</a:t>
            </a:r>
            <a:endParaRPr lang="en-US" sz="1100" dirty="0"/>
          </a:p>
        </p:txBody>
      </p:sp>
    </p:spTree>
    <p:extLst>
      <p:ext uri="{BB962C8B-B14F-4D97-AF65-F5344CB8AC3E}">
        <p14:creationId xmlns:p14="http://schemas.microsoft.com/office/powerpoint/2010/main" val="2146400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2" y="3429000"/>
            <a:ext cx="4381501" cy="2734888"/>
          </a:xfrm>
          <a:prstGeom prst="rect">
            <a:avLst/>
          </a:prstGeom>
        </p:spPr>
      </p:pic>
      <p:sp>
        <p:nvSpPr>
          <p:cNvPr id="9" name="Rectangle 2"/>
          <p:cNvSpPr txBox="1">
            <a:spLocks noChangeArrowheads="1"/>
          </p:cNvSpPr>
          <p:nvPr/>
        </p:nvSpPr>
        <p:spPr>
          <a:xfrm>
            <a:off x="2801937" y="5452013"/>
            <a:ext cx="3505200" cy="525974"/>
          </a:xfrm>
          <a:prstGeom prst="rect">
            <a:avLst/>
          </a:prstGeom>
        </p:spPr>
        <p:txBody>
          <a:bodyPr/>
          <a:lstStyle>
            <a:lvl1pPr algn="l" rtl="0" eaLnBrk="0" fontAlgn="base" hangingPunct="0">
              <a:lnSpc>
                <a:spcPct val="80000"/>
              </a:lnSpc>
              <a:spcBef>
                <a:spcPct val="0"/>
              </a:spcBef>
              <a:spcAft>
                <a:spcPct val="0"/>
              </a:spcAft>
              <a:defRPr sz="2200" b="1">
                <a:solidFill>
                  <a:srgbClr val="05227D"/>
                </a:solidFill>
                <a:latin typeface="+mj-lt"/>
                <a:ea typeface="+mj-ea"/>
                <a:cs typeface="+mj-cs"/>
              </a:defRPr>
            </a:lvl1pPr>
            <a:lvl2pPr algn="l" rtl="0" eaLnBrk="0" fontAlgn="base" hangingPunct="0">
              <a:lnSpc>
                <a:spcPct val="80000"/>
              </a:lnSpc>
              <a:spcBef>
                <a:spcPct val="0"/>
              </a:spcBef>
              <a:spcAft>
                <a:spcPct val="0"/>
              </a:spcAft>
              <a:defRPr sz="2200" b="1">
                <a:solidFill>
                  <a:srgbClr val="05227D"/>
                </a:solidFill>
                <a:latin typeface="Garamond" pitchFamily="18" charset="0"/>
              </a:defRPr>
            </a:lvl2pPr>
            <a:lvl3pPr algn="l" rtl="0" eaLnBrk="0" fontAlgn="base" hangingPunct="0">
              <a:lnSpc>
                <a:spcPct val="80000"/>
              </a:lnSpc>
              <a:spcBef>
                <a:spcPct val="0"/>
              </a:spcBef>
              <a:spcAft>
                <a:spcPct val="0"/>
              </a:spcAft>
              <a:defRPr sz="2200" b="1">
                <a:solidFill>
                  <a:srgbClr val="05227D"/>
                </a:solidFill>
                <a:latin typeface="Garamond" pitchFamily="18" charset="0"/>
              </a:defRPr>
            </a:lvl3pPr>
            <a:lvl4pPr algn="l" rtl="0" eaLnBrk="0" fontAlgn="base" hangingPunct="0">
              <a:lnSpc>
                <a:spcPct val="80000"/>
              </a:lnSpc>
              <a:spcBef>
                <a:spcPct val="0"/>
              </a:spcBef>
              <a:spcAft>
                <a:spcPct val="0"/>
              </a:spcAft>
              <a:defRPr sz="2200" b="1">
                <a:solidFill>
                  <a:srgbClr val="05227D"/>
                </a:solidFill>
                <a:latin typeface="Garamond" pitchFamily="18" charset="0"/>
              </a:defRPr>
            </a:lvl4pPr>
            <a:lvl5pPr algn="l" rtl="0" eaLnBrk="0" fontAlgn="base" hangingPunct="0">
              <a:lnSpc>
                <a:spcPct val="80000"/>
              </a:lnSpc>
              <a:spcBef>
                <a:spcPct val="0"/>
              </a:spcBef>
              <a:spcAft>
                <a:spcPct val="0"/>
              </a:spcAft>
              <a:defRPr sz="2200" b="1">
                <a:solidFill>
                  <a:srgbClr val="05227D"/>
                </a:solidFill>
                <a:latin typeface="Garamond" pitchFamily="18" charset="0"/>
              </a:defRPr>
            </a:lvl5pPr>
            <a:lvl6pPr marL="457200" algn="l" rtl="0" fontAlgn="base">
              <a:lnSpc>
                <a:spcPct val="80000"/>
              </a:lnSpc>
              <a:spcBef>
                <a:spcPct val="0"/>
              </a:spcBef>
              <a:spcAft>
                <a:spcPct val="0"/>
              </a:spcAft>
              <a:defRPr sz="2200" b="1">
                <a:solidFill>
                  <a:srgbClr val="05227D"/>
                </a:solidFill>
                <a:latin typeface="Garamond" pitchFamily="18" charset="0"/>
              </a:defRPr>
            </a:lvl6pPr>
            <a:lvl7pPr marL="914400" algn="l" rtl="0" fontAlgn="base">
              <a:lnSpc>
                <a:spcPct val="80000"/>
              </a:lnSpc>
              <a:spcBef>
                <a:spcPct val="0"/>
              </a:spcBef>
              <a:spcAft>
                <a:spcPct val="0"/>
              </a:spcAft>
              <a:defRPr sz="2200" b="1">
                <a:solidFill>
                  <a:srgbClr val="05227D"/>
                </a:solidFill>
                <a:latin typeface="Garamond" pitchFamily="18" charset="0"/>
              </a:defRPr>
            </a:lvl7pPr>
            <a:lvl8pPr marL="1371600" algn="l" rtl="0" fontAlgn="base">
              <a:lnSpc>
                <a:spcPct val="80000"/>
              </a:lnSpc>
              <a:spcBef>
                <a:spcPct val="0"/>
              </a:spcBef>
              <a:spcAft>
                <a:spcPct val="0"/>
              </a:spcAft>
              <a:defRPr sz="2200" b="1">
                <a:solidFill>
                  <a:srgbClr val="05227D"/>
                </a:solidFill>
                <a:latin typeface="Garamond" pitchFamily="18" charset="0"/>
              </a:defRPr>
            </a:lvl8pPr>
            <a:lvl9pPr marL="1828800" algn="l" rtl="0" fontAlgn="base">
              <a:lnSpc>
                <a:spcPct val="80000"/>
              </a:lnSpc>
              <a:spcBef>
                <a:spcPct val="0"/>
              </a:spcBef>
              <a:spcAft>
                <a:spcPct val="0"/>
              </a:spcAft>
              <a:defRPr sz="2200" b="1">
                <a:solidFill>
                  <a:srgbClr val="05227D"/>
                </a:solidFill>
                <a:latin typeface="Garamond" pitchFamily="18" charset="0"/>
              </a:defRPr>
            </a:lvl9pPr>
          </a:lstStyle>
          <a:p>
            <a:pPr algn="ctr" eaLnBrk="1" hangingPunct="1">
              <a:buClrTx/>
              <a:buSzTx/>
              <a:buFontTx/>
              <a:buNone/>
            </a:pPr>
            <a:r>
              <a:rPr lang="en-US" sz="2400" u="sng" kern="0" dirty="0"/>
              <a:t>dor.alaska.gov</a:t>
            </a:r>
          </a:p>
        </p:txBody>
      </p:sp>
      <p:sp>
        <p:nvSpPr>
          <p:cNvPr id="11" name="Title 1"/>
          <p:cNvSpPr txBox="1">
            <a:spLocks/>
          </p:cNvSpPr>
          <p:nvPr/>
        </p:nvSpPr>
        <p:spPr>
          <a:xfrm>
            <a:off x="304800" y="152400"/>
            <a:ext cx="8534400" cy="1143000"/>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n-US" sz="4000" dirty="0">
                <a:solidFill>
                  <a:srgbClr val="05227D"/>
                </a:solidFill>
              </a:rPr>
              <a:t>THANK YOU</a:t>
            </a:r>
            <a:endParaRPr lang="en-US" sz="3600" dirty="0">
              <a:solidFill>
                <a:srgbClr val="05227D"/>
              </a:solidFill>
            </a:endParaRPr>
          </a:p>
        </p:txBody>
      </p:sp>
      <p:pic>
        <p:nvPicPr>
          <p:cNvPr id="5" name="Picture 4"/>
          <p:cNvPicPr>
            <a:picLocks noChangeAspect="1"/>
          </p:cNvPicPr>
          <p:nvPr/>
        </p:nvPicPr>
        <p:blipFill>
          <a:blip r:embed="rId4"/>
          <a:stretch>
            <a:fillRect/>
          </a:stretch>
        </p:blipFill>
        <p:spPr>
          <a:xfrm>
            <a:off x="557294" y="3505202"/>
            <a:ext cx="2795506" cy="2202079"/>
          </a:xfrm>
          <a:prstGeom prst="rect">
            <a:avLst/>
          </a:prstGeom>
        </p:spPr>
      </p:pic>
      <p:sp>
        <p:nvSpPr>
          <p:cNvPr id="12" name="Slide Number Placeholder 3">
            <a:extLst>
              <a:ext uri="{FF2B5EF4-FFF2-40B4-BE49-F238E27FC236}">
                <a16:creationId xmlns:a16="http://schemas.microsoft.com/office/drawing/2014/main" id="{890358C7-8EEA-4A83-BBAB-714CB2422B04}"/>
              </a:ext>
            </a:extLst>
          </p:cNvPr>
          <p:cNvSpPr>
            <a:spLocks noGrp="1"/>
          </p:cNvSpPr>
          <p:nvPr>
            <p:ph type="sldNum" sz="quarter" idx="12"/>
          </p:nvPr>
        </p:nvSpPr>
        <p:spPr>
          <a:xfrm>
            <a:off x="6553200" y="6328646"/>
            <a:ext cx="2057400" cy="365125"/>
          </a:xfrm>
        </p:spPr>
        <p:txBody>
          <a:bodyPr/>
          <a:lstStyle/>
          <a:p>
            <a:pPr>
              <a:buNone/>
              <a:defRPr/>
            </a:pPr>
            <a:fld id="{EB7D98E3-9391-478A-89E9-653681B626A7}" type="slidenum">
              <a:rPr lang="en-US" altLang="en-US" smtClean="0"/>
              <a:pPr>
                <a:buNone/>
                <a:defRPr/>
              </a:pPr>
              <a:t>6</a:t>
            </a:fld>
            <a:endParaRPr lang="en-US" altLang="en-US" dirty="0"/>
          </a:p>
        </p:txBody>
      </p:sp>
    </p:spTree>
    <p:extLst>
      <p:ext uri="{BB962C8B-B14F-4D97-AF65-F5344CB8AC3E}">
        <p14:creationId xmlns:p14="http://schemas.microsoft.com/office/powerpoint/2010/main" val="169289177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OR Master Presentation Template 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 Master Presentation Template 2018 DO NOT DELETE [Read-Only]" id="{DA6A2FF3-13A9-405A-A1E6-A2DAF7FB2F3B}" vid="{4BAA9DD8-5CCB-4BC6-B818-EE6F63BFA84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Template>
  <TotalTime>19412</TotalTime>
  <Words>347</Words>
  <Application>Microsoft Office PowerPoint</Application>
  <PresentationFormat>On-screen Show (4:3)</PresentationFormat>
  <Paragraphs>38</Paragraphs>
  <Slides>6</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Microsoft YaHei Light</vt:lpstr>
      <vt:lpstr>Arial</vt:lpstr>
      <vt:lpstr>Calibri</vt:lpstr>
      <vt:lpstr>Calibri Light</vt:lpstr>
      <vt:lpstr>Courier New</vt:lpstr>
      <vt:lpstr>Segoe UI Light</vt:lpstr>
      <vt:lpstr>Segoe UI Symbol</vt:lpstr>
      <vt:lpstr>Wingdings</vt:lpstr>
      <vt:lpstr>Default Design</vt:lpstr>
      <vt:lpstr>DOR Master Presentation Template 2018</vt:lpstr>
      <vt:lpstr>    SB 23 &amp; SB 24 </vt:lpstr>
      <vt:lpstr>What the Bills Do</vt:lpstr>
      <vt:lpstr>What the Bills Do</vt:lpstr>
      <vt:lpstr>Expected Impact to ERA*</vt:lpstr>
      <vt:lpstr>Risk of Depleting the ERA*</vt:lpstr>
      <vt:lpstr>PowerPoint Presentation</vt:lpstr>
    </vt:vector>
  </TitlesOfParts>
  <Company>Revenue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Alaska</dc:title>
  <dc:subject>AKSTATECS\2009.03.06 Rating Presentation\AK Financial Update March 6 2009_v2.ppt</dc:subject>
  <dc:creator>jshao</dc:creator>
  <cp:lastModifiedBy>King, Edward M (GOV)</cp:lastModifiedBy>
  <cp:revision>1129</cp:revision>
  <cp:lastPrinted>2019-01-10T23:20:46Z</cp:lastPrinted>
  <dcterms:created xsi:type="dcterms:W3CDTF">2009-02-24T19:17:02Z</dcterms:created>
  <dcterms:modified xsi:type="dcterms:W3CDTF">2019-02-04T20:24:05Z</dcterms:modified>
</cp:coreProperties>
</file>