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9" r:id="rId2"/>
    <p:sldId id="261" r:id="rId3"/>
    <p:sldId id="264" r:id="rId4"/>
    <p:sldId id="265" r:id="rId5"/>
    <p:sldId id="268" r:id="rId6"/>
    <p:sldId id="269" r:id="rId7"/>
    <p:sldId id="270" r:id="rId8"/>
    <p:sldId id="278" r:id="rId9"/>
    <p:sldId id="266" r:id="rId10"/>
    <p:sldId id="285" r:id="rId11"/>
    <p:sldId id="286" r:id="rId12"/>
    <p:sldId id="287" r:id="rId13"/>
    <p:sldId id="262" r:id="rId14"/>
    <p:sldId id="273" r:id="rId15"/>
    <p:sldId id="281" r:id="rId16"/>
    <p:sldId id="280" r:id="rId17"/>
    <p:sldId id="283" r:id="rId18"/>
    <p:sldId id="284" r:id="rId19"/>
    <p:sldId id="282" r:id="rId20"/>
    <p:sldId id="275" r:id="rId21"/>
  </p:sldIdLst>
  <p:sldSz cx="13004800" cy="9753600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5pPr>
    <a:lvl6pPr marL="22860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6pPr>
    <a:lvl7pPr marL="27432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7pPr>
    <a:lvl8pPr marL="32004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8pPr>
    <a:lvl9pPr marL="36576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50" y="3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30163"/>
            <a:ext cx="13036550" cy="856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7721600"/>
            <a:ext cx="130365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0"/>
            <a:ext cx="5540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392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60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25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3655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6629124"/>
            <a:ext cx="4321174" cy="314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057275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48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13004800" cy="852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046913"/>
            <a:ext cx="40259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56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13004800" cy="852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046913"/>
            <a:ext cx="40259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05727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875" y="1676400"/>
            <a:ext cx="11703050" cy="6435725"/>
          </a:xfrm>
          <a:prstGeom prst="rect">
            <a:avLst/>
          </a:prstGeom>
        </p:spPr>
        <p:txBody>
          <a:bodyPr/>
          <a:lstStyle>
            <a:lvl1pPr marL="304800" indent="-3048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3200"/>
            </a:lvl1pPr>
            <a:lvl2pPr marL="685800" indent="-304800">
              <a:lnSpc>
                <a:spcPct val="100000"/>
              </a:lnSpc>
              <a:spcBef>
                <a:spcPts val="0"/>
              </a:spcBef>
              <a:buFontTx/>
              <a:buChar char="−"/>
              <a:defRPr sz="2800"/>
            </a:lvl2pPr>
            <a:lvl3pPr marL="1066800" indent="-304800">
              <a:lnSpc>
                <a:spcPct val="100000"/>
              </a:lnSpc>
              <a:spcBef>
                <a:spcPts val="1200"/>
              </a:spcBef>
              <a:buFontTx/>
              <a:buChar char="˃"/>
              <a:defRPr sz="2400"/>
            </a:lvl3pPr>
            <a:lvl4pPr>
              <a:lnSpc>
                <a:spcPct val="100000"/>
              </a:lnSpc>
              <a:spcBef>
                <a:spcPts val="1200"/>
              </a:spcBef>
              <a:defRPr sz="2000"/>
            </a:lvl4pPr>
            <a:lvl5pPr>
              <a:lnSpc>
                <a:spcPct val="100000"/>
              </a:lnSpc>
              <a:spcBef>
                <a:spcPts val="1200"/>
              </a:spcBef>
              <a:defRPr sz="1600"/>
            </a:lvl5pPr>
            <a:lvl6pPr marL="1981200" indent="0">
              <a:buNone/>
              <a:defRPr/>
            </a:lvl6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8032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13004800" cy="852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046913"/>
            <a:ext cx="40259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057275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1676400"/>
            <a:ext cx="5775325" cy="6435725"/>
          </a:xfrm>
          <a:prstGeom prst="rect">
            <a:avLst/>
          </a:prstGeom>
        </p:spPr>
        <p:txBody>
          <a:bodyPr/>
          <a:lstStyle>
            <a:lvl1pPr marL="304800" indent="-3048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800"/>
            </a:lvl1pPr>
            <a:lvl2pPr marL="723900" indent="-342900">
              <a:lnSpc>
                <a:spcPct val="100000"/>
              </a:lnSpc>
              <a:spcBef>
                <a:spcPts val="1200"/>
              </a:spcBef>
              <a:buFontTx/>
              <a:buChar char="−"/>
              <a:defRPr sz="2400"/>
            </a:lvl2pPr>
            <a:lvl3pPr marL="1066800" indent="-304800">
              <a:lnSpc>
                <a:spcPct val="100000"/>
              </a:lnSpc>
              <a:spcBef>
                <a:spcPts val="1200"/>
              </a:spcBef>
              <a:buFontTx/>
              <a:buChar char="˃"/>
              <a:defRPr sz="2000"/>
            </a:lvl3pPr>
            <a:lvl4pPr>
              <a:lnSpc>
                <a:spcPct val="100000"/>
              </a:lnSpc>
              <a:spcBef>
                <a:spcPts val="1200"/>
              </a:spcBef>
              <a:defRPr sz="1800"/>
            </a:lvl4pPr>
            <a:lvl5pPr>
              <a:lnSpc>
                <a:spcPct val="100000"/>
              </a:lnSpc>
              <a:spcBef>
                <a:spcPts val="12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578600" y="1676400"/>
            <a:ext cx="5775325" cy="6435725"/>
          </a:xfrm>
          <a:prstGeom prst="rect">
            <a:avLst/>
          </a:prstGeom>
        </p:spPr>
        <p:txBody>
          <a:bodyPr/>
          <a:lstStyle>
            <a:lvl1pPr marL="304800" indent="-3048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800"/>
            </a:lvl1pPr>
            <a:lvl2pPr marL="723900" indent="-342900">
              <a:lnSpc>
                <a:spcPct val="100000"/>
              </a:lnSpc>
              <a:spcBef>
                <a:spcPts val="1200"/>
              </a:spcBef>
              <a:buFontTx/>
              <a:buChar char="−"/>
              <a:defRPr sz="2400"/>
            </a:lvl2pPr>
            <a:lvl3pPr marL="1066800" indent="-304800">
              <a:lnSpc>
                <a:spcPct val="100000"/>
              </a:lnSpc>
              <a:spcBef>
                <a:spcPts val="1200"/>
              </a:spcBef>
              <a:buFontTx/>
              <a:buChar char="˃"/>
              <a:defRPr sz="2000"/>
            </a:lvl3pPr>
            <a:lvl4pPr>
              <a:lnSpc>
                <a:spcPct val="100000"/>
              </a:lnSpc>
              <a:spcBef>
                <a:spcPts val="1200"/>
              </a:spcBef>
              <a:defRPr sz="1800"/>
            </a:lvl4pPr>
            <a:lvl5pPr>
              <a:lnSpc>
                <a:spcPct val="100000"/>
              </a:lnSpc>
              <a:spcBef>
                <a:spcPts val="12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0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13004800" cy="852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046913"/>
            <a:ext cx="40259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057275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1676400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9713" y="1676400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635001" y="2590800"/>
            <a:ext cx="5715000" cy="5638799"/>
          </a:xfrm>
          <a:prstGeom prst="rect">
            <a:avLst/>
          </a:prstGeom>
        </p:spPr>
        <p:txBody>
          <a:bodyPr/>
          <a:lstStyle>
            <a:lvl1pPr marL="304800" indent="-3048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800"/>
            </a:lvl1pPr>
            <a:lvl2pPr marL="723900" indent="-342900">
              <a:lnSpc>
                <a:spcPct val="100000"/>
              </a:lnSpc>
              <a:spcBef>
                <a:spcPts val="1200"/>
              </a:spcBef>
              <a:buFontTx/>
              <a:buChar char="−"/>
              <a:defRPr sz="2400"/>
            </a:lvl2pPr>
            <a:lvl3pPr marL="1066800" indent="-304800">
              <a:lnSpc>
                <a:spcPct val="100000"/>
              </a:lnSpc>
              <a:spcBef>
                <a:spcPts val="1200"/>
              </a:spcBef>
              <a:buFontTx/>
              <a:buChar char="˃"/>
              <a:defRPr sz="2000"/>
            </a:lvl3pPr>
            <a:lvl4pPr>
              <a:lnSpc>
                <a:spcPct val="100000"/>
              </a:lnSpc>
              <a:spcBef>
                <a:spcPts val="1200"/>
              </a:spcBef>
              <a:defRPr sz="1800"/>
            </a:lvl4pPr>
            <a:lvl5pPr>
              <a:lnSpc>
                <a:spcPct val="100000"/>
              </a:lnSpc>
              <a:spcBef>
                <a:spcPts val="12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6578600" y="2590800"/>
            <a:ext cx="5715000" cy="5638799"/>
          </a:xfrm>
          <a:prstGeom prst="rect">
            <a:avLst/>
          </a:prstGeom>
        </p:spPr>
        <p:txBody>
          <a:bodyPr/>
          <a:lstStyle>
            <a:lvl1pPr marL="304800" indent="-3048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800"/>
            </a:lvl1pPr>
            <a:lvl2pPr marL="723900" indent="-342900">
              <a:lnSpc>
                <a:spcPct val="100000"/>
              </a:lnSpc>
              <a:spcBef>
                <a:spcPts val="1200"/>
              </a:spcBef>
              <a:buFontTx/>
              <a:buChar char="−"/>
              <a:defRPr sz="2400"/>
            </a:lvl2pPr>
            <a:lvl3pPr marL="1066800" indent="-304800">
              <a:lnSpc>
                <a:spcPct val="100000"/>
              </a:lnSpc>
              <a:spcBef>
                <a:spcPts val="1200"/>
              </a:spcBef>
              <a:buFontTx/>
              <a:buChar char="˃"/>
              <a:defRPr sz="2000"/>
            </a:lvl3pPr>
            <a:lvl4pPr>
              <a:lnSpc>
                <a:spcPct val="100000"/>
              </a:lnSpc>
              <a:spcBef>
                <a:spcPts val="1200"/>
              </a:spcBef>
              <a:defRPr sz="1800"/>
            </a:lvl4pPr>
            <a:lvl5pPr>
              <a:lnSpc>
                <a:spcPct val="100000"/>
              </a:lnSpc>
              <a:spcBef>
                <a:spcPts val="12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39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13004800" cy="852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046913"/>
            <a:ext cx="40259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057275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92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13004800" cy="852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046913"/>
            <a:ext cx="40259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6379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13004800" cy="852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046913"/>
            <a:ext cx="40259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75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13004800" cy="852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046913"/>
            <a:ext cx="40259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840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87" r:id="rId10"/>
    <p:sldLayoutId id="2147483688" r:id="rId11"/>
    <p:sldLayoutId id="2147483698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atin typeface="Trebuchet MS" panose="020B0603020202020204" pitchFamily="34" charset="0"/>
              </a:rPr>
              <a:t>Different than </a:t>
            </a:r>
            <a:r>
              <a:rPr lang="en-US" sz="6000" b="1" dirty="0" smtClean="0">
                <a:latin typeface="Trebuchet MS" panose="020B0603020202020204" pitchFamily="34" charset="0"/>
              </a:rPr>
              <a:t>Dalton </a:t>
            </a:r>
            <a:r>
              <a:rPr lang="en-US" sz="6000" b="1" dirty="0">
                <a:latin typeface="Trebuchet MS" panose="020B0603020202020204" pitchFamily="34" charset="0"/>
              </a:rPr>
              <a:t>Highway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799" y="1905000"/>
            <a:ext cx="11033125" cy="6207125"/>
          </a:xfrm>
        </p:spPr>
        <p:txBody>
          <a:bodyPr/>
          <a:lstStyle/>
          <a:p>
            <a:r>
              <a:rPr lang="en-US" sz="3600" dirty="0" smtClean="0"/>
              <a:t>Was constructed using a public ROW from BLM and closed by Commissioner of Transportation</a:t>
            </a:r>
          </a:p>
          <a:p>
            <a:r>
              <a:rPr lang="en-US" sz="3600" dirty="0" smtClean="0"/>
              <a:t>Dalton Highway ROW was owned by State and road was managed by DOT&amp;PF – Commissioner had authority to open or close road</a:t>
            </a:r>
          </a:p>
          <a:p>
            <a:r>
              <a:rPr lang="en-US" sz="3600" dirty="0" smtClean="0"/>
              <a:t>Dalton Highway was placed on the Federal Aid Highway System – allowed federal funds to be used for maintenance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15471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atin typeface="Trebuchet MS" panose="020B0603020202020204" pitchFamily="34" charset="0"/>
              </a:rPr>
              <a:t>Similar to Red Dog Mine Road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47800"/>
            <a:ext cx="10880725" cy="6435725"/>
          </a:xfrm>
        </p:spPr>
        <p:txBody>
          <a:bodyPr/>
          <a:lstStyle/>
          <a:p>
            <a:r>
              <a:rPr lang="en-US" sz="3600" dirty="0" smtClean="0"/>
              <a:t>Controlled access – for industrial use only</a:t>
            </a:r>
          </a:p>
          <a:p>
            <a:r>
              <a:rPr lang="en-US" sz="3600" dirty="0" smtClean="0"/>
              <a:t>Road is narrower </a:t>
            </a:r>
            <a:r>
              <a:rPr lang="en-US" sz="3600" smtClean="0"/>
              <a:t>and lower than </a:t>
            </a:r>
            <a:r>
              <a:rPr lang="en-US" sz="3600" dirty="0" smtClean="0"/>
              <a:t>public highway</a:t>
            </a:r>
          </a:p>
          <a:p>
            <a:r>
              <a:rPr lang="en-US" sz="3600" dirty="0" smtClean="0"/>
              <a:t>User tolls used to fund/repay construction and maintenance</a:t>
            </a:r>
          </a:p>
          <a:p>
            <a:r>
              <a:rPr lang="en-US" sz="3600" dirty="0" smtClean="0"/>
              <a:t>Lessons learned on Red Dog Mine Road:</a:t>
            </a:r>
          </a:p>
          <a:p>
            <a:pPr lvl="1"/>
            <a:r>
              <a:rPr lang="en-US" sz="3200" dirty="0" smtClean="0"/>
              <a:t>How to deal with caribou crossing road</a:t>
            </a:r>
          </a:p>
          <a:p>
            <a:pPr lvl="1"/>
            <a:r>
              <a:rPr lang="en-US" sz="3200" dirty="0" smtClean="0"/>
              <a:t>Working with local community to identify needed road crossings</a:t>
            </a:r>
          </a:p>
          <a:p>
            <a:pPr lvl="1"/>
            <a:r>
              <a:rPr lang="en-US" sz="3200" dirty="0" smtClean="0"/>
              <a:t>Covered/closed containers to limit potential for dust </a:t>
            </a:r>
          </a:p>
          <a:p>
            <a:pPr lvl="1"/>
            <a:r>
              <a:rPr lang="en-US" sz="3200" dirty="0" smtClean="0"/>
              <a:t>Commercial driver training/enforcement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44703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19200"/>
            <a:ext cx="12446001" cy="8297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1800" y="304800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rebuchet MS" panose="020B0603020202020204" pitchFamily="34" charset="0"/>
              </a:rPr>
              <a:t>Red </a:t>
            </a:r>
            <a:r>
              <a:rPr lang="en-US" sz="4400" b="1" dirty="0">
                <a:latin typeface="Trebuchet MS" panose="020B0603020202020204" pitchFamily="34" charset="0"/>
              </a:rPr>
              <a:t>Dog </a:t>
            </a:r>
            <a:r>
              <a:rPr lang="en-US" sz="4400" b="1" dirty="0" smtClean="0">
                <a:latin typeface="Trebuchet MS" panose="020B0603020202020204" pitchFamily="34" charset="0"/>
              </a:rPr>
              <a:t>Mine 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731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rebuchet MS" panose="020B0603020202020204" pitchFamily="34" charset="0"/>
              </a:rPr>
              <a:t>Proposed Project Schedule</a:t>
            </a:r>
            <a:endParaRPr lang="en-US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593694"/>
              </p:ext>
            </p:extLst>
          </p:nvPr>
        </p:nvGraphicFramePr>
        <p:xfrm>
          <a:off x="1473200" y="1752603"/>
          <a:ext cx="10210800" cy="5159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8698"/>
                <a:gridCol w="2762102"/>
              </a:tblGrid>
              <a:tr h="600891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latin typeface="Trebuchet MS" panose="020B0603020202020204" pitchFamily="34" charset="0"/>
                        </a:rPr>
                        <a:t>Community Outreach/Consultation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2011-2018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0891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latin typeface="Trebuchet MS" panose="020B0603020202020204" pitchFamily="34" charset="0"/>
                        </a:rPr>
                        <a:t>Routing/Reconnaissance Studies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latin typeface="Trebuchet MS" panose="020B0603020202020204" pitchFamily="34" charset="0"/>
                        </a:rPr>
                        <a:t>2010-2013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0891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latin typeface="Trebuchet MS" panose="020B0603020202020204" pitchFamily="34" charset="0"/>
                        </a:rPr>
                        <a:t>Baseline Environmental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latin typeface="Trebuchet MS" panose="020B0603020202020204" pitchFamily="34" charset="0"/>
                        </a:rPr>
                        <a:t>2012-2015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0891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latin typeface="Trebuchet MS" panose="020B0603020202020204" pitchFamily="34" charset="0"/>
                        </a:rPr>
                        <a:t>Preliminary Engineering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latin typeface="Trebuchet MS" panose="020B0603020202020204" pitchFamily="34" charset="0"/>
                        </a:rPr>
                        <a:t>2013-2015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0891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latin typeface="Trebuchet MS" panose="020B0603020202020204" pitchFamily="34" charset="0"/>
                        </a:rPr>
                        <a:t>Submit permit app. to initiate EIS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latin typeface="Trebuchet MS" panose="020B0603020202020204" pitchFamily="34" charset="0"/>
                        </a:rPr>
                        <a:t>Public Private</a:t>
                      </a:r>
                      <a:r>
                        <a:rPr lang="en-US" sz="3200" baseline="0" dirty="0" smtClean="0">
                          <a:latin typeface="Trebuchet MS" panose="020B0603020202020204" pitchFamily="34" charset="0"/>
                        </a:rPr>
                        <a:t> Partnership Development</a:t>
                      </a:r>
                      <a:endParaRPr lang="en-US" sz="3200" dirty="0" smtClean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latin typeface="Trebuchet MS" panose="020B0603020202020204" pitchFamily="34" charset="0"/>
                        </a:rPr>
                        <a:t>2014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latin typeface="Trebuchet MS" panose="020B0603020202020204" pitchFamily="34" charset="0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0891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Permitting/Final Design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2016-2018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0891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Construction Start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850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atin typeface="Trebuchet MS" panose="020B0603020202020204" pitchFamily="34" charset="0"/>
              </a:rPr>
              <a:t>Proposed Tasks FY2015</a:t>
            </a:r>
            <a:endParaRPr lang="en-US" sz="60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600" y="1905000"/>
            <a:ext cx="10134600" cy="6096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Trebuchet MS" panose="020B0603020202020204" pitchFamily="34" charset="0"/>
              </a:rPr>
              <a:t>Environmental documentation/permitting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rebuchet MS" panose="020B0603020202020204" pitchFamily="34" charset="0"/>
              </a:rPr>
              <a:t>EIS coordination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rebuchet MS" panose="020B0603020202020204" pitchFamily="34" charset="0"/>
              </a:rPr>
              <a:t>Continued Agency consultations</a:t>
            </a:r>
            <a:endParaRPr lang="en-US" sz="2200" dirty="0"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 smtClean="0">
                <a:latin typeface="Trebuchet MS" panose="020B0603020202020204" pitchFamily="34" charset="0"/>
              </a:rPr>
              <a:t>Community outreach/meetings</a:t>
            </a:r>
            <a:endParaRPr lang="en-US" sz="2800" b="1" dirty="0"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 smtClean="0">
                <a:latin typeface="Trebuchet MS" panose="020B0603020202020204" pitchFamily="34" charset="0"/>
              </a:rPr>
              <a:t>Additional baseline studies </a:t>
            </a:r>
            <a:endParaRPr lang="en-US" sz="2800" b="1" dirty="0">
              <a:latin typeface="Trebuchet MS" panose="020B0603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rebuchet MS" panose="020B0603020202020204" pitchFamily="34" charset="0"/>
              </a:rPr>
              <a:t>Additional hydrology studies (UAF, contractor)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rebuchet MS" panose="020B0603020202020204" pitchFamily="34" charset="0"/>
              </a:rPr>
              <a:t>Additional </a:t>
            </a:r>
            <a:r>
              <a:rPr lang="en-US" sz="2200" dirty="0">
                <a:latin typeface="Trebuchet MS" panose="020B0603020202020204" pitchFamily="34" charset="0"/>
              </a:rPr>
              <a:t>biological </a:t>
            </a:r>
            <a:r>
              <a:rPr lang="en-US" sz="2200" dirty="0" smtClean="0">
                <a:latin typeface="Trebuchet MS" panose="020B0603020202020204" pitchFamily="34" charset="0"/>
              </a:rPr>
              <a:t>studies (ADF&amp;G, contractors)</a:t>
            </a:r>
            <a:endParaRPr lang="en-US" sz="2200" dirty="0">
              <a:latin typeface="Trebuchet MS" panose="020B0603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Trebuchet MS" panose="020B0603020202020204" pitchFamily="34" charset="0"/>
              </a:rPr>
              <a:t>Cultural resources and </a:t>
            </a:r>
            <a:r>
              <a:rPr lang="en-US" sz="2200" dirty="0" smtClean="0">
                <a:latin typeface="Trebuchet MS" panose="020B0603020202020204" pitchFamily="34" charset="0"/>
              </a:rPr>
              <a:t>subsistence studies (ADF&amp;G, contractors)</a:t>
            </a:r>
            <a:endParaRPr lang="en-US" sz="2200" dirty="0">
              <a:latin typeface="Trebuchet MS" panose="020B0603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rebuchet MS" panose="020B0603020202020204" pitchFamily="34" charset="0"/>
              </a:rPr>
              <a:t>Additional geotechnical studies (DOT&amp;PF, contractor)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rebuchet MS" panose="020B0603020202020204" pitchFamily="34" charset="0"/>
              </a:rPr>
              <a:t>Additional economic/financial studies </a:t>
            </a:r>
            <a:endParaRPr lang="en-US" sz="2200" dirty="0"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>
                <a:latin typeface="Trebuchet MS" panose="020B0603020202020204" pitchFamily="34" charset="0"/>
              </a:rPr>
              <a:t>Preliminary </a:t>
            </a:r>
            <a:r>
              <a:rPr lang="en-US" sz="2800" b="1" dirty="0" smtClean="0">
                <a:latin typeface="Trebuchet MS" panose="020B0603020202020204" pitchFamily="34" charset="0"/>
              </a:rPr>
              <a:t>engineering </a:t>
            </a:r>
            <a:endParaRPr lang="en-US" sz="2800" b="1" dirty="0">
              <a:latin typeface="Trebuchet MS" panose="020B0603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rebuchet MS" panose="020B0603020202020204" pitchFamily="34" charset="0"/>
              </a:rPr>
              <a:t>Support for NEPA review </a:t>
            </a:r>
            <a:r>
              <a:rPr lang="en-US" sz="2200" dirty="0">
                <a:latin typeface="Trebuchet MS" panose="020B0603020202020204" pitchFamily="34" charset="0"/>
              </a:rPr>
              <a:t>(alignment refinement, alternative alignments</a:t>
            </a:r>
            <a:r>
              <a:rPr lang="en-US" sz="2200" dirty="0" smtClean="0">
                <a:latin typeface="Trebuchet MS" panose="020B0603020202020204" pitchFamily="34" charset="0"/>
              </a:rPr>
              <a:t>)</a:t>
            </a:r>
            <a:endParaRPr lang="en-US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09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rebuchet MS" panose="020B0603020202020204" pitchFamily="34" charset="0"/>
              </a:rPr>
              <a:t>FY15 Activities Funding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275012"/>
              </p:ext>
            </p:extLst>
          </p:nvPr>
        </p:nvGraphicFramePr>
        <p:xfrm>
          <a:off x="650875" y="1524002"/>
          <a:ext cx="11703050" cy="6460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1125"/>
                <a:gridCol w="1676400"/>
                <a:gridCol w="7375525"/>
              </a:tblGrid>
              <a:tr h="3936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AGENCY 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FY15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SCOPE OF WORK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5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34" marR="6534" marT="65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27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Project </a:t>
                      </a:r>
                      <a:r>
                        <a:rPr lang="en-US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Mgmt</a:t>
                      </a: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/Legal</a:t>
                      </a:r>
                      <a:endParaRPr lang="en-US" sz="1600" b="1" kern="12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$1,250,000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AIDEA personnel charges, </a:t>
                      </a: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outside </a:t>
                      </a:r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legal counsel for NEPA </a:t>
                      </a: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process.</a:t>
                      </a:r>
                      <a:endParaRPr lang="en-US" sz="1600" b="1" kern="12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Public Outreach</a:t>
                      </a:r>
                      <a:endParaRPr lang="en-US" sz="1600" b="1" kern="12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$700,000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PI services including local community liaison services. 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Third-Party EIS</a:t>
                      </a:r>
                      <a:endParaRPr lang="en-US" sz="1600" b="1" kern="12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$1,000,000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Third-party </a:t>
                      </a:r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contractor to work on EIS under lead federal agency direction. 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Hydrology Studies</a:t>
                      </a:r>
                      <a:endParaRPr lang="en-US" sz="1600" b="1" kern="12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$600,000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Meteorological data collection, stream gauging on the 4-5 major rivers, snow surveys (snow depth and snow water equivalent),  </a:t>
                      </a: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suspended/</a:t>
                      </a:r>
                      <a:r>
                        <a:rPr lang="en-US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bedload</a:t>
                      </a: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sediment studies. 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36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Fisheries Studies</a:t>
                      </a:r>
                      <a:endParaRPr lang="en-US" sz="1600" b="1" kern="12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$1,200,000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Fisheries and habitat studies by ADF&amp;G over 2-3 years. 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31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Geotechnical Studies</a:t>
                      </a:r>
                      <a:endParaRPr lang="en-US" sz="1600" b="1" kern="12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$1,000,000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DOT&amp;PF geotechnical drilling and studies to identify material site, quantify material site quantities, and provide geotechnical recommendations.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582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Health</a:t>
                      </a:r>
                      <a:r>
                        <a:rPr lang="en-US" sz="16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Impact Assessment</a:t>
                      </a:r>
                      <a:endParaRPr lang="en-US" sz="1600" b="1" kern="12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DNR OPMP project coordination manager and HIA development. HIA funding assumed to be split btw FY15 and FY16.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33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Other </a:t>
                      </a:r>
                      <a:r>
                        <a:rPr lang="en-US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Enviro</a:t>
                      </a: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/Engineering</a:t>
                      </a:r>
                      <a:endParaRPr lang="en-US" sz="1600" b="1" kern="12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$1,250,000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Cultural resources, other environmental, engineering support for EIS and permitting.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284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Federal Cost Reimbursement</a:t>
                      </a:r>
                      <a:endParaRPr lang="en-US" sz="1600" b="1" kern="12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$1,000,000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NPS/FHWA </a:t>
                      </a:r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cost recovery as allowed under federal law for processing ROW  permit application on federal lands. 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85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36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$8,500,000 </a:t>
                      </a: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16398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819275"/>
          </a:xfrm>
        </p:spPr>
        <p:txBody>
          <a:bodyPr/>
          <a:lstStyle/>
          <a:p>
            <a:r>
              <a:rPr lang="en-US" sz="5400" b="1" dirty="0">
                <a:latin typeface="Trebuchet MS" panose="020B0603020202020204" pitchFamily="34" charset="0"/>
              </a:rPr>
              <a:t>Project Cost to Completion Estimates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177660"/>
              </p:ext>
            </p:extLst>
          </p:nvPr>
        </p:nvGraphicFramePr>
        <p:xfrm>
          <a:off x="939799" y="2438400"/>
          <a:ext cx="11658600" cy="4942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6417"/>
                <a:gridCol w="1079566"/>
                <a:gridCol w="1079566"/>
                <a:gridCol w="1079566"/>
                <a:gridCol w="1079566"/>
                <a:gridCol w="2159134"/>
                <a:gridCol w="1834785"/>
              </a:tblGrid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Phase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FY15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FY16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FY17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FY18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FY19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Total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224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Pre-Design/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Enviro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$8.5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$8.5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$7.0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$6.5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$30.5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385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35% Design/Permitting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$5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$5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$10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96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Right-of-Way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$3.5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$3.5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385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Design/Construction (Design/Build)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$290-400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$290-400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04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Total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$8.5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$8.5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$7.0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$11.5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$298.5-408.5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$334-444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2514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45920"/>
          </a:xfrm>
        </p:spPr>
        <p:txBody>
          <a:bodyPr/>
          <a:lstStyle/>
          <a:p>
            <a:r>
              <a:rPr lang="en-US" b="1" dirty="0" smtClean="0">
                <a:latin typeface="Trebuchet MS" panose="020B0603020202020204" pitchFamily="34" charset="0"/>
              </a:rPr>
              <a:t>Introduction to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latin typeface="Trebuchet MS" panose="020B0603020202020204" pitchFamily="34" charset="0"/>
              </a:rPr>
              <a:t>Public Private Partnerships (P3)</a:t>
            </a:r>
            <a:br>
              <a:rPr lang="en-US" b="1" dirty="0" smtClean="0">
                <a:latin typeface="Trebuchet MS" panose="020B0603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599" y="2286000"/>
            <a:ext cx="10728325" cy="5826125"/>
          </a:xfrm>
        </p:spPr>
        <p:txBody>
          <a:bodyPr/>
          <a:lstStyle/>
          <a:p>
            <a:r>
              <a:rPr lang="en-US" sz="3400" dirty="0"/>
              <a:t>P3 is a project delivery method</a:t>
            </a:r>
          </a:p>
          <a:p>
            <a:r>
              <a:rPr lang="en-US" sz="3400" dirty="0"/>
              <a:t>Combines design, build, finance, operate &amp; maintain functions</a:t>
            </a:r>
          </a:p>
          <a:p>
            <a:r>
              <a:rPr lang="en-US" sz="3400" dirty="0"/>
              <a:t>Allocates different risks to the public &amp; private sectors</a:t>
            </a:r>
          </a:p>
          <a:p>
            <a:r>
              <a:rPr lang="en-US" sz="3400" dirty="0"/>
              <a:t>US leads the world in power P3 but lags in other sectors</a:t>
            </a:r>
          </a:p>
          <a:p>
            <a:r>
              <a:rPr lang="en-US" sz="3400" dirty="0"/>
              <a:t>Transportation P3 now gaining momentum in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210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rebuchet MS" panose="020B0603020202020204" pitchFamily="34" charset="0"/>
              </a:rPr>
              <a:t>Rationale for P3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5" y="1828800"/>
            <a:ext cx="5775325" cy="6435725"/>
          </a:xfrm>
        </p:spPr>
        <p:txBody>
          <a:bodyPr/>
          <a:lstStyle/>
          <a:p>
            <a:r>
              <a:rPr lang="en-US" sz="3200" dirty="0"/>
              <a:t>Transfer design, construction, O&amp;M risk to private sector</a:t>
            </a:r>
          </a:p>
          <a:p>
            <a:r>
              <a:rPr lang="en-US" sz="3200" dirty="0"/>
              <a:t>Provide incentives for cost control &amp; proper maintenance</a:t>
            </a:r>
          </a:p>
          <a:p>
            <a:r>
              <a:rPr lang="en-US" sz="3200" dirty="0"/>
              <a:t>Attract subordinate equity financing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1447800"/>
            <a:ext cx="3962400" cy="5257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368994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Spectrum of P3 Options</a:t>
            </a: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600200"/>
            <a:ext cx="12192000" cy="6477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301096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6000" b="1" dirty="0" smtClean="0">
                <a:latin typeface="Trebuchet MS" panose="020B0603020202020204" pitchFamily="34" charset="0"/>
              </a:rPr>
              <a:t>Purpose of the Project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447675" y="1905000"/>
            <a:ext cx="7959725" cy="643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Construct surface access (industrial) to the Ambler Mining District</a:t>
            </a:r>
          </a:p>
          <a:p>
            <a:r>
              <a:rPr lang="en-US" sz="4000" dirty="0" smtClean="0"/>
              <a:t>Support exploration and development of mineral resources in the Ambler Mining District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3962400"/>
            <a:ext cx="3879934" cy="284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 descr="C:\Users\rpribyl\Pictures\Ambler CRA Photos\DSCN17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2362200"/>
            <a:ext cx="2981808" cy="223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Questions/Discussion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2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b="1" dirty="0" smtClean="0">
                <a:latin typeface="Trebuchet MS" panose="020B0603020202020204" pitchFamily="34" charset="0"/>
              </a:rPr>
              <a:t>Where is the Ambler Mining District?</a:t>
            </a:r>
            <a:endParaRPr lang="en-US" sz="5200" b="1" dirty="0">
              <a:latin typeface="Trebuchet MS" panose="020B0603020202020204" pitchFamily="34" charset="0"/>
            </a:endParaRPr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1" r="10080" b="40036"/>
          <a:stretch/>
        </p:blipFill>
        <p:spPr>
          <a:xfrm>
            <a:off x="787400" y="1447800"/>
            <a:ext cx="11992894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4891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rebuchet MS" panose="020B0603020202020204" pitchFamily="34" charset="0"/>
              </a:rPr>
              <a:t>Resource Rich Region</a:t>
            </a:r>
            <a:endParaRPr lang="en-US" b="1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0200" y="1793875"/>
            <a:ext cx="4724400" cy="6435725"/>
          </a:xfrm>
        </p:spPr>
        <p:txBody>
          <a:bodyPr/>
          <a:lstStyle/>
          <a:p>
            <a:r>
              <a:rPr lang="en-US" b="1" dirty="0">
                <a:latin typeface="Trebuchet MS" panose="020B0603020202020204" pitchFamily="34" charset="0"/>
              </a:rPr>
              <a:t>75 mile long State-owned mineralized area, </a:t>
            </a:r>
          </a:p>
          <a:p>
            <a:r>
              <a:rPr lang="en-US" b="1" dirty="0">
                <a:latin typeface="Trebuchet MS" panose="020B0603020202020204" pitchFamily="34" charset="0"/>
              </a:rPr>
              <a:t>Copper, zinc, lead, silver and gold</a:t>
            </a:r>
          </a:p>
          <a:p>
            <a:r>
              <a:rPr lang="en-US" b="1" dirty="0">
                <a:latin typeface="Trebuchet MS" panose="020B0603020202020204" pitchFamily="34" charset="0"/>
              </a:rPr>
              <a:t>Key deposits: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Arctic (Nova Copper)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Sun (Andover Ventures)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>
                <a:latin typeface="Trebuchet MS" panose="020B0603020202020204" pitchFamily="34" charset="0"/>
              </a:rPr>
              <a:t>Bornite</a:t>
            </a:r>
            <a:r>
              <a:rPr lang="en-US" dirty="0">
                <a:latin typeface="Trebuchet MS" panose="020B0603020202020204" pitchFamily="34" charset="0"/>
              </a:rPr>
              <a:t> (NANA)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>
                <a:latin typeface="Trebuchet MS" panose="020B0603020202020204" pitchFamily="34" charset="0"/>
              </a:rPr>
              <a:t>Smucker</a:t>
            </a:r>
            <a:r>
              <a:rPr lang="en-US" dirty="0">
                <a:latin typeface="Trebuchet MS" panose="020B0603020202020204" pitchFamily="34" charset="0"/>
              </a:rPr>
              <a:t> (</a:t>
            </a:r>
            <a:r>
              <a:rPr lang="en-US" dirty="0" err="1">
                <a:latin typeface="Trebuchet MS" panose="020B0603020202020204" pitchFamily="34" charset="0"/>
              </a:rPr>
              <a:t>Teck</a:t>
            </a:r>
            <a:r>
              <a:rPr lang="en-US" dirty="0">
                <a:latin typeface="Trebuchet MS" panose="020B0603020202020204" pitchFamily="34" charset="0"/>
              </a:rPr>
              <a:t> Cominco</a:t>
            </a:r>
            <a:r>
              <a:rPr lang="en-US" dirty="0" smtClean="0">
                <a:latin typeface="Trebuchet MS" panose="020B0603020202020204" pitchFamily="34" charset="0"/>
              </a:rPr>
              <a:t>)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359400" y="5638800"/>
            <a:ext cx="7680325" cy="15240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600" b="1" dirty="0">
                <a:latin typeface="Trebuchet MS" panose="020B0603020202020204" pitchFamily="34" charset="0"/>
              </a:rPr>
              <a:t>Mine feasibility studies show overland transportation is required for mining to be economically feasible</a:t>
            </a:r>
          </a:p>
          <a:p>
            <a:pPr marL="0" indent="0">
              <a:buNone/>
            </a:pP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28305" r="9736" b="35847"/>
          <a:stretch/>
        </p:blipFill>
        <p:spPr>
          <a:xfrm>
            <a:off x="5511800" y="1524000"/>
            <a:ext cx="7006712" cy="4154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428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atin typeface="Trebuchet MS" panose="020B0603020202020204" pitchFamily="34" charset="0"/>
              </a:rPr>
              <a:t>Project Development To Date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20800" y="1981200"/>
            <a:ext cx="11353800" cy="5562600"/>
          </a:xfrm>
        </p:spPr>
        <p:txBody>
          <a:bodyPr/>
          <a:lstStyle/>
          <a:p>
            <a:r>
              <a:rPr lang="en-US" sz="2800" b="1" dirty="0">
                <a:latin typeface="Trebuchet MS" panose="020B0603020202020204" pitchFamily="34" charset="0"/>
              </a:rPr>
              <a:t>DOT&amp;PF initiated transportation reconnaissance efforts in 2010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Trebuchet MS" panose="020B0603020202020204" pitchFamily="34" charset="0"/>
              </a:rPr>
              <a:t>Community </a:t>
            </a:r>
            <a:r>
              <a:rPr lang="en-US" sz="2400" dirty="0" smtClean="0">
                <a:latin typeface="Trebuchet MS" panose="020B0603020202020204" pitchFamily="34" charset="0"/>
              </a:rPr>
              <a:t>outreach/consultation</a:t>
            </a:r>
            <a:endParaRPr lang="en-US" sz="2400" dirty="0"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Trebuchet MS" panose="020B0603020202020204" pitchFamily="34" charset="0"/>
              </a:rPr>
              <a:t>Project website, 20+ public meetings, </a:t>
            </a:r>
            <a:r>
              <a:rPr lang="en-US" sz="2400" dirty="0" smtClean="0">
                <a:latin typeface="Trebuchet MS" panose="020B0603020202020204" pitchFamily="34" charset="0"/>
              </a:rPr>
              <a:t>newsletters/emails</a:t>
            </a:r>
            <a:endParaRPr lang="en-US" sz="2400" dirty="0">
              <a:latin typeface="Trebuchet MS" panose="020B0603020202020204" pitchFamily="34" charset="0"/>
            </a:endParaRPr>
          </a:p>
          <a:p>
            <a:r>
              <a:rPr lang="en-US" sz="2800" b="1" dirty="0">
                <a:latin typeface="Trebuchet MS" panose="020B0603020202020204" pitchFamily="34" charset="0"/>
              </a:rPr>
              <a:t>Preliminary </a:t>
            </a:r>
            <a:r>
              <a:rPr lang="en-US" sz="2800" b="1" dirty="0" smtClean="0">
                <a:latin typeface="Trebuchet MS" panose="020B0603020202020204" pitchFamily="34" charset="0"/>
              </a:rPr>
              <a:t>engineering</a:t>
            </a:r>
            <a:endParaRPr lang="en-US" sz="2800" b="1" dirty="0"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Trebuchet MS" panose="020B0603020202020204" pitchFamily="34" charset="0"/>
              </a:rPr>
              <a:t>Design criteria, corridor identification/analysis, cost estimating</a:t>
            </a:r>
          </a:p>
          <a:p>
            <a:r>
              <a:rPr lang="en-US" sz="2800" b="1" dirty="0" smtClean="0">
                <a:latin typeface="Trebuchet MS" panose="020B0603020202020204" pitchFamily="34" charset="0"/>
              </a:rPr>
              <a:t>Preliminary </a:t>
            </a:r>
            <a:r>
              <a:rPr lang="en-US" sz="2800" b="1" dirty="0">
                <a:latin typeface="Trebuchet MS" panose="020B0603020202020204" pitchFamily="34" charset="0"/>
              </a:rPr>
              <a:t>b</a:t>
            </a:r>
            <a:r>
              <a:rPr lang="en-US" sz="2800" b="1" dirty="0" smtClean="0">
                <a:latin typeface="Trebuchet MS" panose="020B0603020202020204" pitchFamily="34" charset="0"/>
              </a:rPr>
              <a:t>aseline </a:t>
            </a:r>
            <a:r>
              <a:rPr lang="en-US" sz="2800" b="1" dirty="0">
                <a:latin typeface="Trebuchet MS" panose="020B0603020202020204" pitchFamily="34" charset="0"/>
              </a:rPr>
              <a:t>e</a:t>
            </a:r>
            <a:r>
              <a:rPr lang="en-US" sz="2800" b="1" dirty="0" smtClean="0">
                <a:latin typeface="Trebuchet MS" panose="020B0603020202020204" pitchFamily="34" charset="0"/>
              </a:rPr>
              <a:t>nvironmental </a:t>
            </a:r>
            <a:r>
              <a:rPr lang="en-US" sz="2800" b="1" dirty="0">
                <a:latin typeface="Trebuchet MS" panose="020B0603020202020204" pitchFamily="34" charset="0"/>
              </a:rPr>
              <a:t>r</a:t>
            </a:r>
            <a:r>
              <a:rPr lang="en-US" sz="2800" b="1" dirty="0" smtClean="0">
                <a:latin typeface="Trebuchet MS" panose="020B0603020202020204" pitchFamily="34" charset="0"/>
              </a:rPr>
              <a:t>esearch</a:t>
            </a:r>
            <a:endParaRPr lang="en-US" sz="2800" b="1" dirty="0"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Trebuchet MS" panose="020B0603020202020204" pitchFamily="34" charset="0"/>
              </a:rPr>
              <a:t>Preliminary wetland/vegetation mapping, baseline biological studies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Trebuchet MS" panose="020B0603020202020204" pitchFamily="34" charset="0"/>
              </a:rPr>
              <a:t>Socioeconomic analysis, subsistence study data gap analysis</a:t>
            </a:r>
          </a:p>
          <a:p>
            <a:r>
              <a:rPr lang="en-US" sz="2800" b="1" dirty="0" smtClean="0">
                <a:latin typeface="Trebuchet MS" panose="020B0603020202020204" pitchFamily="34" charset="0"/>
              </a:rPr>
              <a:t>Other work </a:t>
            </a:r>
            <a:r>
              <a:rPr lang="en-US" sz="2800" b="1" dirty="0">
                <a:latin typeface="Trebuchet MS" panose="020B0603020202020204" pitchFamily="34" charset="0"/>
              </a:rPr>
              <a:t>c</a:t>
            </a:r>
            <a:r>
              <a:rPr lang="en-US" sz="2800" b="1" dirty="0" smtClean="0">
                <a:latin typeface="Trebuchet MS" panose="020B0603020202020204" pitchFamily="34" charset="0"/>
              </a:rPr>
              <a:t>ompleted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rebuchet MS" panose="020B0603020202020204" pitchFamily="34" charset="0"/>
              </a:rPr>
              <a:t>Aerial and contour mapping, geotechnical investigations</a:t>
            </a:r>
          </a:p>
          <a:p>
            <a:r>
              <a:rPr lang="en-US" sz="2800" b="1" dirty="0" smtClean="0">
                <a:latin typeface="Trebuchet MS" panose="020B0603020202020204" pitchFamily="34" charset="0"/>
              </a:rPr>
              <a:t>Identified feasible </a:t>
            </a:r>
            <a:r>
              <a:rPr lang="en-US" sz="2800" b="1" dirty="0">
                <a:latin typeface="Trebuchet MS" panose="020B0603020202020204" pitchFamily="34" charset="0"/>
              </a:rPr>
              <a:t>r</a:t>
            </a:r>
            <a:r>
              <a:rPr lang="en-US" sz="2800" b="1" dirty="0" smtClean="0">
                <a:latin typeface="Trebuchet MS" panose="020B0603020202020204" pitchFamily="34" charset="0"/>
              </a:rPr>
              <a:t>outes</a:t>
            </a:r>
            <a:endParaRPr lang="en-US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2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04800"/>
            <a:ext cx="12023725" cy="1057275"/>
          </a:xfrm>
        </p:spPr>
        <p:txBody>
          <a:bodyPr/>
          <a:lstStyle/>
          <a:p>
            <a:r>
              <a:rPr lang="en-US" sz="6000" b="1" dirty="0">
                <a:latin typeface="Trebuchet MS" panose="020B0603020202020204" pitchFamily="34" charset="0"/>
              </a:rPr>
              <a:t>Analysis of Preliminary Corridors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1219200"/>
            <a:ext cx="7299325" cy="6435725"/>
          </a:xfrm>
        </p:spPr>
        <p:txBody>
          <a:bodyPr/>
          <a:lstStyle/>
          <a:p>
            <a:r>
              <a:rPr lang="en-US" b="1" dirty="0">
                <a:latin typeface="Trebuchet MS" panose="020B0603020202020204" pitchFamily="34" charset="0"/>
              </a:rPr>
              <a:t>Preliminary corridors were evaluated </a:t>
            </a:r>
            <a:r>
              <a:rPr lang="en-US" b="1" dirty="0" smtClean="0">
                <a:latin typeface="Trebuchet MS" panose="020B0603020202020204" pitchFamily="34" charset="0"/>
              </a:rPr>
              <a:t>on:</a:t>
            </a:r>
            <a:endParaRPr lang="en-US" b="1" dirty="0"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Corridor length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Federal Conservation System units (e.g. wildlife refuges)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Wild and Scenic Rivers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Trebuchet MS" panose="020B0603020202020204" pitchFamily="34" charset="0"/>
              </a:rPr>
              <a:t>Salmon/</a:t>
            </a:r>
            <a:r>
              <a:rPr lang="en-US" dirty="0" err="1">
                <a:latin typeface="Trebuchet MS" panose="020B0603020202020204" pitchFamily="34" charset="0"/>
              </a:rPr>
              <a:t>s</a:t>
            </a:r>
            <a:r>
              <a:rPr lang="en-US" dirty="0" err="1" smtClean="0">
                <a:latin typeface="Trebuchet MS" panose="020B0603020202020204" pitchFamily="34" charset="0"/>
              </a:rPr>
              <a:t>heefish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habitats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Caribou habitats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Trebuchet MS" panose="020B0603020202020204" pitchFamily="34" charset="0"/>
              </a:rPr>
              <a:t>Threatened/endangered species </a:t>
            </a:r>
            <a:r>
              <a:rPr lang="en-US" dirty="0">
                <a:latin typeface="Trebuchet MS" panose="020B0603020202020204" pitchFamily="34" charset="0"/>
              </a:rPr>
              <a:t>and critical habitats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Wetland habitats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Availability of material sites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Trebuchet MS" panose="020B0603020202020204" pitchFamily="34" charset="0"/>
              </a:rPr>
              <a:t>Construction/maintenance </a:t>
            </a:r>
            <a:r>
              <a:rPr lang="en-US" dirty="0">
                <a:latin typeface="Trebuchet MS" panose="020B0603020202020204" pitchFamily="34" charset="0"/>
              </a:rPr>
              <a:t>cost 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1981200"/>
            <a:ext cx="4333056" cy="3250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82549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atin typeface="Trebuchet MS" panose="020B0603020202020204" pitchFamily="34" charset="0"/>
              </a:rPr>
              <a:t>Brooks East Corridor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1752600"/>
            <a:ext cx="11703050" cy="613092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Trebuchet MS" panose="020B0603020202020204" pitchFamily="34" charset="0"/>
              </a:rPr>
              <a:t>200</a:t>
            </a:r>
            <a:r>
              <a:rPr lang="en-US" dirty="0">
                <a:latin typeface="Trebuchet MS" panose="020B0603020202020204" pitchFamily="34" charset="0"/>
              </a:rPr>
              <a:t>+/- miles </a:t>
            </a:r>
            <a:r>
              <a:rPr lang="en-US" dirty="0" smtClean="0">
                <a:latin typeface="Trebuchet MS" panose="020B0603020202020204" pitchFamily="34" charset="0"/>
              </a:rPr>
              <a:t>long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F</a:t>
            </a:r>
            <a:r>
              <a:rPr lang="en-US" dirty="0" smtClean="0">
                <a:latin typeface="Trebuchet MS" panose="020B0603020202020204" pitchFamily="34" charset="0"/>
              </a:rPr>
              <a:t>our </a:t>
            </a:r>
            <a:r>
              <a:rPr lang="en-US" dirty="0">
                <a:latin typeface="Trebuchet MS" panose="020B0603020202020204" pitchFamily="34" charset="0"/>
              </a:rPr>
              <a:t>maintenance stations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15 large bridges (&gt;150 feet)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Least caribou impacts, no endangered species </a:t>
            </a:r>
            <a:r>
              <a:rPr lang="en-US" dirty="0" smtClean="0">
                <a:latin typeface="Trebuchet MS" panose="020B0603020202020204" pitchFamily="34" charset="0"/>
              </a:rPr>
              <a:t>impacts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Trebuchet MS" panose="020B0603020202020204" pitchFamily="34" charset="0"/>
              </a:rPr>
              <a:t>Least impact on salmon/</a:t>
            </a:r>
            <a:r>
              <a:rPr lang="en-US" dirty="0" err="1" smtClean="0">
                <a:latin typeface="Trebuchet MS" panose="020B0603020202020204" pitchFamily="34" charset="0"/>
              </a:rPr>
              <a:t>sheefish</a:t>
            </a:r>
            <a:r>
              <a:rPr lang="en-US" dirty="0" smtClean="0">
                <a:latin typeface="Trebuchet MS" panose="020B0603020202020204" pitchFamily="34" charset="0"/>
              </a:rPr>
              <a:t> habitats</a:t>
            </a:r>
            <a:endParaRPr lang="en-US" dirty="0"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Corridor through Gates of the Arctic National Park &amp; Preserve was reserved in ANILCA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Generalized Land Status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120+/- miles on State land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20-30 miles on federal (NPS/BLM) land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40+/- miles on ANCSA Corporation lands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7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600523"/>
            <a:ext cx="12039600" cy="6857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00" y="228600"/>
            <a:ext cx="1257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5400" b="1" dirty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rPr>
              <a:t>Proposed Corridor and Alternatives</a:t>
            </a:r>
            <a:endParaRPr lang="en-US" sz="5400" b="1" dirty="0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68517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 smtClean="0">
                <a:latin typeface="Trebuchet MS" panose="020B0603020202020204" pitchFamily="34" charset="0"/>
              </a:rPr>
              <a:t>Community Input on Proposed Access</a:t>
            </a:r>
            <a:endParaRPr lang="en-US" sz="5000" b="1" dirty="0">
              <a:latin typeface="Trebuchet MS" panose="020B0603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8800" y="1752600"/>
            <a:ext cx="7391400" cy="6435725"/>
          </a:xfrm>
        </p:spPr>
        <p:txBody>
          <a:bodyPr/>
          <a:lstStyle/>
          <a:p>
            <a:r>
              <a:rPr lang="en-US" b="1" dirty="0" smtClean="0">
                <a:latin typeface="Trebuchet MS" panose="020B0603020202020204" pitchFamily="34" charset="0"/>
              </a:rPr>
              <a:t>High level of interest in communities throughout the region</a:t>
            </a:r>
          </a:p>
          <a:p>
            <a:r>
              <a:rPr lang="en-US" b="1" dirty="0" smtClean="0">
                <a:latin typeface="Trebuchet MS" panose="020B0603020202020204" pitchFamily="34" charset="0"/>
              </a:rPr>
              <a:t>Many of the </a:t>
            </a:r>
            <a:r>
              <a:rPr lang="en-US" b="1" dirty="0" smtClean="0">
                <a:latin typeface="Trebuchet MS" panose="020B0603020202020204" pitchFamily="34" charset="0"/>
              </a:rPr>
              <a:t>comments have </a:t>
            </a:r>
            <a:r>
              <a:rPr lang="en-US" b="1" dirty="0" smtClean="0">
                <a:latin typeface="Trebuchet MS" panose="020B0603020202020204" pitchFamily="34" charset="0"/>
              </a:rPr>
              <a:t>centered on: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Subsistence impacts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Trebuchet MS" panose="020B0603020202020204" pitchFamily="34" charset="0"/>
              </a:rPr>
              <a:t>Economic </a:t>
            </a:r>
            <a:r>
              <a:rPr lang="en-US" dirty="0">
                <a:latin typeface="Trebuchet MS" panose="020B0603020202020204" pitchFamily="34" charset="0"/>
              </a:rPr>
              <a:t>issues (employment, cost of living, etc.)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Trebuchet MS" panose="020B0603020202020204" pitchFamily="34" charset="0"/>
              </a:rPr>
              <a:t>Access (restricted vs. public) and number of vehicles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Trebuchet MS" panose="020B0603020202020204" pitchFamily="34" charset="0"/>
              </a:rPr>
              <a:t>Environmental issues (wilderness, asbestos, acid rock drainage)</a:t>
            </a:r>
          </a:p>
          <a:p>
            <a:pPr marL="0" indent="0">
              <a:buNone/>
            </a:pP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Picture 2" descr="C:\Users\rpribyl\AppData\Local\Microsoft\Windows\Temporary Internet Files\Content.Outlook\KM2AA3V2\IMG_0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3657600"/>
            <a:ext cx="3392028" cy="2592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rpribyl\AppData\Local\Microsoft\Windows\Temporary Internet Files\Content.Outlook\KM2AA3V2\P4260217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0" y="1752600"/>
            <a:ext cx="2712208" cy="2361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70968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lan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Pages>0</Pages>
  <Words>871</Words>
  <Characters>0</Characters>
  <Application>Microsoft Office PowerPoint</Application>
  <PresentationFormat>Custom</PresentationFormat>
  <Lines>0</Lines>
  <Paragraphs>194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Gill Sans Light</vt:lpstr>
      <vt:lpstr>Times New Roman</vt:lpstr>
      <vt:lpstr>Trebuchet MS</vt:lpstr>
      <vt:lpstr>Wingdings</vt:lpstr>
      <vt:lpstr>ヒラギノ角ゴ ProN W3</vt:lpstr>
      <vt:lpstr>Blank</vt:lpstr>
      <vt:lpstr>PowerPoint Presentation</vt:lpstr>
      <vt:lpstr>Purpose of the Project</vt:lpstr>
      <vt:lpstr>Where is the Ambler Mining District?</vt:lpstr>
      <vt:lpstr>Resource Rich Region</vt:lpstr>
      <vt:lpstr>Project Development To Date</vt:lpstr>
      <vt:lpstr>Analysis of Preliminary Corridors </vt:lpstr>
      <vt:lpstr>Brooks East Corridor</vt:lpstr>
      <vt:lpstr>PowerPoint Presentation</vt:lpstr>
      <vt:lpstr>Community Input on Proposed Access</vt:lpstr>
      <vt:lpstr>Different than Dalton Highway</vt:lpstr>
      <vt:lpstr>Similar to Red Dog Mine Road</vt:lpstr>
      <vt:lpstr>PowerPoint Presentation</vt:lpstr>
      <vt:lpstr>Proposed Project Schedule</vt:lpstr>
      <vt:lpstr>Proposed Tasks FY2015</vt:lpstr>
      <vt:lpstr>FY15 Activities Funding</vt:lpstr>
      <vt:lpstr>Project Cost to Completion Estimates</vt:lpstr>
      <vt:lpstr>Introduction to  Public Private Partnerships (P3) </vt:lpstr>
      <vt:lpstr>Rationale for P3</vt:lpstr>
      <vt:lpstr>Spectrum of P3 Options</vt:lpstr>
      <vt:lpstr>Questions/Discussion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Steer, Rachel</dc:creator>
  <cp:lastModifiedBy>Maryellen Tuttell - DOWL HKM</cp:lastModifiedBy>
  <cp:revision>57</cp:revision>
  <cp:lastPrinted>2014-03-04T23:39:50Z</cp:lastPrinted>
  <dcterms:modified xsi:type="dcterms:W3CDTF">2014-03-05T02:16:30Z</dcterms:modified>
</cp:coreProperties>
</file>