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7" r:id="rId2"/>
  </p:sldMasterIdLst>
  <p:notesMasterIdLst>
    <p:notesMasterId r:id="rId13"/>
  </p:notesMasterIdLst>
  <p:handoutMasterIdLst>
    <p:handoutMasterId r:id="rId14"/>
  </p:handoutMasterIdLst>
  <p:sldIdLst>
    <p:sldId id="284" r:id="rId3"/>
    <p:sldId id="286" r:id="rId4"/>
    <p:sldId id="337" r:id="rId5"/>
    <p:sldId id="288" r:id="rId6"/>
    <p:sldId id="323" r:id="rId7"/>
    <p:sldId id="320" r:id="rId8"/>
    <p:sldId id="334" r:id="rId9"/>
    <p:sldId id="322" r:id="rId10"/>
    <p:sldId id="340" r:id="rId11"/>
    <p:sldId id="307" r:id="rId1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CDE0"/>
    <a:srgbClr val="9DC6CE"/>
    <a:srgbClr val="B3E5E3"/>
    <a:srgbClr val="BEECFF"/>
    <a:srgbClr val="BEDAFF"/>
    <a:srgbClr val="949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78" autoAdjust="0"/>
  </p:normalViewPr>
  <p:slideViewPr>
    <p:cSldViewPr snapToGrid="0">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2587" y="-8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1440" tIns="45720" rIns="91440" bIns="45720" rtlCol="0"/>
          <a:lstStyle>
            <a:lvl1pPr algn="r">
              <a:defRPr sz="1200"/>
            </a:lvl1pPr>
          </a:lstStyle>
          <a:p>
            <a:fld id="{AA736B62-CE7A-4A7F-917A-F3D05CAA499D}" type="datetimeFigureOut">
              <a:rPr lang="en-US" smtClean="0"/>
              <a:pPr/>
              <a:t>3/11/2015</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1440" tIns="45720" rIns="91440" bIns="45720" rtlCol="0" anchor="b"/>
          <a:lstStyle>
            <a:lvl1pPr algn="r">
              <a:defRPr sz="1200"/>
            </a:lvl1pPr>
          </a:lstStyle>
          <a:p>
            <a:fld id="{C1D80F38-2A19-49CA-BBBC-E7EA14D3CCD1}" type="slidenum">
              <a:rPr lang="en-US" smtClean="0"/>
              <a:pPr/>
              <a:t>‹#›</a:t>
            </a:fld>
            <a:endParaRPr lang="en-US" dirty="0"/>
          </a:p>
        </p:txBody>
      </p:sp>
    </p:spTree>
    <p:extLst>
      <p:ext uri="{BB962C8B-B14F-4D97-AF65-F5344CB8AC3E}">
        <p14:creationId xmlns:p14="http://schemas.microsoft.com/office/powerpoint/2010/main" val="3363453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1440" tIns="45720" rIns="91440" bIns="45720" rtlCol="0"/>
          <a:lstStyle>
            <a:lvl1pPr algn="r">
              <a:defRPr sz="1200"/>
            </a:lvl1pPr>
          </a:lstStyle>
          <a:p>
            <a:fld id="{34F56F4C-D12B-4CF5-B2E9-55F81B129A25}" type="datetimeFigureOut">
              <a:rPr lang="en-US" smtClean="0"/>
              <a:pPr/>
              <a:t>3/11/2015</a:t>
            </a:fld>
            <a:endParaRPr lang="en-US" dirty="0"/>
          </a:p>
        </p:txBody>
      </p:sp>
      <p:sp>
        <p:nvSpPr>
          <p:cNvPr id="4" name="Slide Image Placeholder 3"/>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1440" tIns="45720" rIns="91440" bIns="45720" rtlCol="0" anchor="b"/>
          <a:lstStyle>
            <a:lvl1pPr algn="r">
              <a:defRPr sz="1200"/>
            </a:lvl1pPr>
          </a:lstStyle>
          <a:p>
            <a:fld id="{6B8B541A-A6D7-4A2D-9DEC-F4F409DB2190}" type="slidenum">
              <a:rPr lang="en-US" smtClean="0"/>
              <a:pPr/>
              <a:t>‹#›</a:t>
            </a:fld>
            <a:endParaRPr lang="en-US" dirty="0"/>
          </a:p>
        </p:txBody>
      </p:sp>
    </p:spTree>
    <p:extLst>
      <p:ext uri="{BB962C8B-B14F-4D97-AF65-F5344CB8AC3E}">
        <p14:creationId xmlns:p14="http://schemas.microsoft.com/office/powerpoint/2010/main" val="2054051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Overhead of</a:t>
            </a:r>
            <a:r>
              <a:rPr lang="en-US" baseline="0" dirty="0" smtClean="0"/>
              <a:t> Nome and Point Spencer</a:t>
            </a:r>
          </a:p>
        </p:txBody>
      </p:sp>
      <p:sp>
        <p:nvSpPr>
          <p:cNvPr id="4" name="Slide Number Placeholder 3"/>
          <p:cNvSpPr>
            <a:spLocks noGrp="1"/>
          </p:cNvSpPr>
          <p:nvPr>
            <p:ph type="sldNum" sz="quarter" idx="10"/>
          </p:nvPr>
        </p:nvSpPr>
        <p:spPr/>
        <p:txBody>
          <a:bodyPr/>
          <a:lstStyle/>
          <a:p>
            <a:fld id="{6B8B541A-A6D7-4A2D-9DEC-F4F409DB2190}" type="slidenum">
              <a:rPr lang="en-US" smtClean="0"/>
              <a:pPr/>
              <a:t>1</a:t>
            </a:fld>
            <a:endParaRPr lang="en-US" dirty="0"/>
          </a:p>
        </p:txBody>
      </p:sp>
    </p:spTree>
    <p:extLst>
      <p:ext uri="{BB962C8B-B14F-4D97-AF65-F5344CB8AC3E}">
        <p14:creationId xmlns:p14="http://schemas.microsoft.com/office/powerpoint/2010/main" val="341360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Developed at the planning charette held in Nome – April 16-18, 2013.  Key to this problem</a:t>
            </a:r>
            <a:r>
              <a:rPr lang="en-US" baseline="0" dirty="0" smtClean="0"/>
              <a:t> statement is the international coordination piece.  Alaska shares a border with Canada and we are in close proximity to Russia.  The U.S. is one of 8 Arctic Nations as a result of Alaska’s proximity.  Cargo and tanker vessels are taking advantage of open water during the short summer season and the season is lengthening.  NOAA expects the Arctic to be ice-free by 2020.  This means that the winter ice-formation is single year ice.  There are many countries throughout the world building ice-breakers so they too can take advantage of this new shipping lane which reduces the time between ports by 7 to 21 days.</a:t>
            </a:r>
            <a:endParaRPr lang="en-US" dirty="0"/>
          </a:p>
        </p:txBody>
      </p:sp>
      <p:sp>
        <p:nvSpPr>
          <p:cNvPr id="4" name="Slide Number Placeholder 3"/>
          <p:cNvSpPr>
            <a:spLocks noGrp="1"/>
          </p:cNvSpPr>
          <p:nvPr>
            <p:ph type="sldNum" sz="quarter" idx="10"/>
          </p:nvPr>
        </p:nvSpPr>
        <p:spPr/>
        <p:txBody>
          <a:bodyPr/>
          <a:lstStyle/>
          <a:p>
            <a:fld id="{6B8B541A-A6D7-4A2D-9DEC-F4F409DB2190}" type="slidenum">
              <a:rPr lang="en-US" smtClean="0"/>
              <a:pPr/>
              <a:t>4</a:t>
            </a:fld>
            <a:endParaRPr lang="en-US" dirty="0"/>
          </a:p>
        </p:txBody>
      </p:sp>
    </p:spTree>
    <p:extLst>
      <p:ext uri="{BB962C8B-B14F-4D97-AF65-F5344CB8AC3E}">
        <p14:creationId xmlns:p14="http://schemas.microsoft.com/office/powerpoint/2010/main" val="140891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Walk through each of the callouts.</a:t>
            </a:r>
          </a:p>
          <a:p>
            <a:r>
              <a:rPr lang="en-US" dirty="0" smtClean="0"/>
              <a:t>Lost River</a:t>
            </a:r>
            <a:r>
              <a:rPr lang="en-US" baseline="0" dirty="0" smtClean="0"/>
              <a:t> Mine – permits acquired to get to tidewater.  Airport improvements were scheduled for 2013.</a:t>
            </a:r>
          </a:p>
          <a:p>
            <a:r>
              <a:rPr lang="en-US" baseline="0" dirty="0" err="1" smtClean="0"/>
              <a:t>Brevig</a:t>
            </a:r>
            <a:r>
              <a:rPr lang="en-US" baseline="0" dirty="0" smtClean="0"/>
              <a:t> Mission – 417 people – no road access – gravel airstrip – annual barge service</a:t>
            </a:r>
          </a:p>
          <a:p>
            <a:r>
              <a:rPr lang="en-US" baseline="0" dirty="0" smtClean="0"/>
              <a:t>Teller – population is 250 – connected to Nome by 72-mile gravel road which is not maintained in winter – summer connection only.</a:t>
            </a:r>
          </a:p>
          <a:p>
            <a:r>
              <a:rPr lang="en-US" baseline="0" dirty="0" smtClean="0"/>
              <a:t>Cape Riley – undeveloped land owned partially by the State of Alaska and the Bering Straits Native Corporation – would require 5.5 mile road construction to connect with Nome/Teller Hwy.   Steep terrain to get to </a:t>
            </a:r>
            <a:r>
              <a:rPr lang="en-US" baseline="0" dirty="0" err="1" smtClean="0"/>
              <a:t>shoreside</a:t>
            </a:r>
            <a:r>
              <a:rPr lang="en-US" baseline="0" dirty="0" smtClean="0"/>
              <a:t> but relatively deep water off point.</a:t>
            </a:r>
          </a:p>
          <a:p>
            <a:r>
              <a:rPr lang="en-US" baseline="0" dirty="0" smtClean="0"/>
              <a:t>Port Clarence is the body of water – only place name on the western and northern shore of Alaska with the word “port” in the name.</a:t>
            </a:r>
          </a:p>
          <a:p>
            <a:r>
              <a:rPr lang="en-US" baseline="0" dirty="0" smtClean="0"/>
              <a:t>Point Spencer – old </a:t>
            </a:r>
            <a:r>
              <a:rPr lang="en-US" baseline="0" dirty="0" err="1" smtClean="0"/>
              <a:t>LoRan</a:t>
            </a:r>
            <a:r>
              <a:rPr lang="en-US" baseline="0" dirty="0" smtClean="0"/>
              <a:t> site currently owned by the USCG – has 6,500-foot runway (4,500-foot usable), no road, no port, CG shut the station down in 2010.</a:t>
            </a:r>
          </a:p>
          <a:p>
            <a:r>
              <a:rPr lang="en-US" baseline="0" dirty="0" smtClean="0"/>
              <a:t>Graphite Creek Mine – viable project scheduled to begin production in 2016.  A road from the mine west to Cape Riley is about 35 miles.  If the company were to go east, they would need about 10 miles of new road and the trip to Nome would be 80 miles.</a:t>
            </a:r>
          </a:p>
          <a:p>
            <a:r>
              <a:rPr lang="en-US" baseline="0" dirty="0" smtClean="0"/>
              <a:t>Rock Creek Gold Mine was recently turned over to the Bering Straits Native Corp to complete the reclamation process.  Unknown what BSNC has planned for the property after that.</a:t>
            </a:r>
          </a:p>
          <a:p>
            <a:r>
              <a:rPr lang="en-US" baseline="0" dirty="0" smtClean="0"/>
              <a:t>Nome – population of about 3,750 – hub for the region as barges will lighter fuel and goods to landing craft for delivery to nearby communities.  Known for being the terminus of the Iditarod dog sled race that begins in March from Anchorage each year, and the resumption of gold mining in recent years as dredges scour the ocean floor.  </a:t>
            </a:r>
          </a:p>
          <a:p>
            <a:r>
              <a:rPr lang="en-US" baseline="0" dirty="0" smtClean="0"/>
              <a:t>That’s the repeat of information presented for the Alternatives Milestone.  Now to the new stuff.</a:t>
            </a:r>
            <a:endParaRPr lang="en-US" dirty="0"/>
          </a:p>
        </p:txBody>
      </p:sp>
      <p:sp>
        <p:nvSpPr>
          <p:cNvPr id="4" name="Slide Number Placeholder 3"/>
          <p:cNvSpPr>
            <a:spLocks noGrp="1"/>
          </p:cNvSpPr>
          <p:nvPr>
            <p:ph type="sldNum" sz="quarter" idx="10"/>
          </p:nvPr>
        </p:nvSpPr>
        <p:spPr/>
        <p:txBody>
          <a:bodyPr/>
          <a:lstStyle/>
          <a:p>
            <a:fld id="{6B8B541A-A6D7-4A2D-9DEC-F4F409DB2190}" type="slidenum">
              <a:rPr lang="en-US" smtClean="0"/>
              <a:pPr/>
              <a:t>5</a:t>
            </a:fld>
            <a:endParaRPr lang="en-US" dirty="0"/>
          </a:p>
        </p:txBody>
      </p:sp>
    </p:spTree>
    <p:extLst>
      <p:ext uri="{BB962C8B-B14F-4D97-AF65-F5344CB8AC3E}">
        <p14:creationId xmlns:p14="http://schemas.microsoft.com/office/powerpoint/2010/main" val="3601994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 y="1219200"/>
            <a:ext cx="7772400" cy="762000"/>
          </a:xfrm>
          <a:prstGeom prst="rect">
            <a:avLst/>
          </a:prstGeom>
        </p:spPr>
        <p:txBody>
          <a:bodyPr/>
          <a:lstStyle>
            <a:lvl1pPr>
              <a:defRPr kumimoji="0" lang="en-US" sz="3200" b="1" i="0" u="none" strike="noStrike" kern="0" cap="none" spc="0" normalizeH="0" baseline="0" noProof="0" dirty="0">
                <a:ln>
                  <a:noFill/>
                </a:ln>
                <a:solidFill>
                  <a:srgbClr val="033C61"/>
                </a:solidFill>
                <a:effectLst/>
                <a:uLnTx/>
                <a:uFillTx/>
                <a:latin typeface="+mj-lt"/>
                <a:ea typeface="+mj-ea"/>
                <a:cs typeface="+mj-cs"/>
              </a:defRPr>
            </a:lvl1pPr>
          </a:lstStyle>
          <a:p>
            <a:r>
              <a:rPr lang="en-US" dirty="0" smtClean="0"/>
              <a:t>Presentation title</a:t>
            </a:r>
            <a:endParaRPr lang="en-US" dirty="0"/>
          </a:p>
        </p:txBody>
      </p:sp>
      <p:sp>
        <p:nvSpPr>
          <p:cNvPr id="10" name="Text Placeholder 9"/>
          <p:cNvSpPr>
            <a:spLocks noGrp="1"/>
          </p:cNvSpPr>
          <p:nvPr>
            <p:ph type="body" sz="quarter" idx="10" hasCustomPrompt="1"/>
          </p:nvPr>
        </p:nvSpPr>
        <p:spPr>
          <a:xfrm>
            <a:off x="152400" y="2667000"/>
            <a:ext cx="3352800" cy="381000"/>
          </a:xfrm>
          <a:prstGeom prst="rect">
            <a:avLst/>
          </a:prstGeom>
        </p:spPr>
        <p:txBody>
          <a:bodyPr/>
          <a:lstStyle>
            <a:lvl1pPr marL="0" indent="0" algn="l" rtl="0" fontAlgn="base">
              <a:lnSpc>
                <a:spcPct val="100000"/>
              </a:lnSpc>
              <a:spcBef>
                <a:spcPts val="0"/>
              </a:spcBef>
              <a:spcAft>
                <a:spcPts val="0"/>
              </a:spcAft>
              <a:buNone/>
              <a:defRPr lang="en-US" sz="1600" b="1" kern="1200" baseline="0" dirty="0" smtClean="0">
                <a:solidFill>
                  <a:srgbClr val="033C61"/>
                </a:solidFill>
                <a:latin typeface="Arial" charset="0"/>
                <a:ea typeface="+mn-ea"/>
                <a:cs typeface="+mn-cs"/>
              </a:defRPr>
            </a:lvl1pPr>
            <a:lvl2pPr marL="0" indent="0" algn="l" rtl="0" fontAlgn="base">
              <a:spcBef>
                <a:spcPct val="50000"/>
              </a:spcBef>
              <a:spcAft>
                <a:spcPct val="0"/>
              </a:spcAft>
              <a:buNone/>
              <a:defRPr lang="en-US" sz="1400" b="0" kern="1200" dirty="0" smtClean="0">
                <a:solidFill>
                  <a:srgbClr val="033C61"/>
                </a:solidFill>
                <a:latin typeface="Arial" charset="0"/>
                <a:ea typeface="+mn-ea"/>
                <a:cs typeface="+mn-cs"/>
              </a:defRPr>
            </a:lvl2pPr>
            <a:lvl3pPr marL="0" indent="0" algn="l" rtl="0" fontAlgn="base">
              <a:spcBef>
                <a:spcPct val="50000"/>
              </a:spcBef>
              <a:spcAft>
                <a:spcPct val="0"/>
              </a:spcAft>
              <a:buNone/>
              <a:defRPr lang="en-US" sz="1400" b="0" kern="1200" baseline="0" dirty="0" smtClean="0">
                <a:solidFill>
                  <a:srgbClr val="033C61"/>
                </a:solidFill>
                <a:latin typeface="Arial" charset="0"/>
                <a:ea typeface="+mn-ea"/>
                <a:cs typeface="+mn-cs"/>
              </a:defRPr>
            </a:lvl3pPr>
            <a:lvl4pPr marL="0" indent="0" algn="l" rtl="0" fontAlgn="base">
              <a:spcBef>
                <a:spcPct val="50000"/>
              </a:spcBef>
              <a:spcAft>
                <a:spcPct val="0"/>
              </a:spcAft>
              <a:buNone/>
              <a:defRPr lang="en-US" sz="1400" b="0" kern="1200" dirty="0" smtClean="0">
                <a:solidFill>
                  <a:srgbClr val="033C61"/>
                </a:solidFill>
                <a:latin typeface="Arial" charset="0"/>
                <a:ea typeface="+mn-ea"/>
                <a:cs typeface="+mn-cs"/>
              </a:defRPr>
            </a:lvl4pPr>
            <a:lvl5pPr marL="0" indent="0" algn="l" rtl="0" fontAlgn="base">
              <a:spcBef>
                <a:spcPct val="50000"/>
              </a:spcBef>
              <a:spcAft>
                <a:spcPct val="0"/>
              </a:spcAft>
              <a:buNone/>
              <a:defRPr lang="en-US" sz="1400" b="0" kern="1200" dirty="0" smtClean="0">
                <a:solidFill>
                  <a:srgbClr val="033C61"/>
                </a:solidFill>
                <a:latin typeface="Arial" charset="0"/>
                <a:ea typeface="+mn-ea"/>
                <a:cs typeface="+mn-cs"/>
              </a:defRPr>
            </a:lvl5pPr>
          </a:lstStyle>
          <a:p>
            <a:pPr lvl="0"/>
            <a:r>
              <a:rPr lang="en-US" dirty="0" smtClean="0"/>
              <a:t>Presenter Name</a:t>
            </a:r>
          </a:p>
        </p:txBody>
      </p:sp>
      <p:sp>
        <p:nvSpPr>
          <p:cNvPr id="13" name="Text Placeholder 12"/>
          <p:cNvSpPr>
            <a:spLocks noGrp="1"/>
          </p:cNvSpPr>
          <p:nvPr>
            <p:ph type="body" sz="quarter" idx="11" hasCustomPrompt="1"/>
          </p:nvPr>
        </p:nvSpPr>
        <p:spPr>
          <a:xfrm>
            <a:off x="152400" y="3048000"/>
            <a:ext cx="3352800" cy="1295400"/>
          </a:xfrm>
          <a:prstGeom prst="rect">
            <a:avLst/>
          </a:prstGeom>
        </p:spPr>
        <p:txBody>
          <a:bodyPr/>
          <a:lstStyle>
            <a:lvl1pPr marL="0" indent="0">
              <a:lnSpc>
                <a:spcPct val="150000"/>
              </a:lnSpc>
              <a:buNone/>
              <a:tabLst/>
              <a:defRPr lang="en-US" sz="1400" b="0" kern="1200" baseline="0" dirty="0" smtClean="0">
                <a:solidFill>
                  <a:srgbClr val="033C61"/>
                </a:solidFill>
                <a:latin typeface="Arial" charset="0"/>
                <a:ea typeface="+mn-ea"/>
                <a:cs typeface="+mn-cs"/>
              </a:defRPr>
            </a:lvl1pPr>
          </a:lstStyle>
          <a:p>
            <a:pPr lvl="0"/>
            <a:r>
              <a:rPr lang="en-US" dirty="0" smtClean="0"/>
              <a:t>Presenter Title</a:t>
            </a:r>
            <a:br>
              <a:rPr lang="en-US" dirty="0" smtClean="0"/>
            </a:br>
            <a:r>
              <a:rPr lang="en-US" dirty="0" smtClean="0"/>
              <a:t>ERDC Lab or Office</a:t>
            </a:r>
            <a:br>
              <a:rPr lang="en-US" dirty="0" smtClean="0"/>
            </a:br>
            <a:r>
              <a:rPr lang="en-US" dirty="0" smtClean="0"/>
              <a:t>Date of Presentation</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6324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CC03ED3-8700-4EF2-8683-5BCEAA4EE351}"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10500E7F-11B0-405A-BE1C-E9CF29F1C121}"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B7C7CDAC-67B2-4D71-B495-ABEE368388DF}"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8746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8746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28983148-928F-4936-9705-C2569ADB5AE3}"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060723A2-5CBF-4FC3-9CC4-0522A0F9448C}"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35179CA4-602E-4DB2-8887-451B4739FF4F}"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2FB5464-37F8-4DB5-8A2A-2BDFDE63120C}"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17D4DEE9-40D4-418C-A48F-6DADED39E75F}"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99041F1-EA3D-4741-AD48-DC72B559CEB9}"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A683DBBD-738E-46E0-948A-4F5F40F7ACD9}"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5922D6C-F8DA-4CC0-8D73-BC29CB5603E8}"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43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87463"/>
            <a:ext cx="4038600" cy="4857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87463"/>
            <a:ext cx="4038600" cy="4857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3C849894-E5B7-4C3B-BC72-96BE1F3D3CD5}"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3886200"/>
          </a:xfrm>
        </p:spPr>
        <p:txBody>
          <a:bodyPr/>
          <a:lstStyle/>
          <a:p>
            <a:endParaRPr lang="en-US" dirty="0"/>
          </a:p>
        </p:txBody>
      </p:sp>
      <p:sp>
        <p:nvSpPr>
          <p:cNvPr id="4" name="Slide Number Placeholder 3"/>
          <p:cNvSpPr>
            <a:spLocks noGrp="1"/>
          </p:cNvSpPr>
          <p:nvPr>
            <p:ph type="sldNum" sz="quarter" idx="10"/>
          </p:nvPr>
        </p:nvSpPr>
        <p:spPr>
          <a:xfrm>
            <a:off x="3657600" y="6245225"/>
            <a:ext cx="2133600" cy="476250"/>
          </a:xfrm>
        </p:spPr>
        <p:txBody>
          <a:bodyPr/>
          <a:lstStyle>
            <a:lvl1pPr>
              <a:defRPr/>
            </a:lvl1pPr>
          </a:lstStyle>
          <a:p>
            <a:fld id="{EB422DBC-37F4-4CE5-BD1B-DC63DD2633B3}" type="slidenum">
              <a:rPr lang="en-US">
                <a:solidFill>
                  <a:srgbClr val="000000"/>
                </a:solidFill>
              </a:rPr>
              <a:pPr/>
              <a:t>‹#›</a:t>
            </a:fld>
            <a:endParaRPr lang="en-US" dirty="0">
              <a:solidFill>
                <a:srgbClr val="000000"/>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6324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6324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6324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3" descr="O:\PM\Private\PM-C\Planning\Econ\Alaska Regional Ports\ADA flight 09202011\2011-09-21 ADA flight\ADA flight 020.JPG"/>
          <p:cNvPicPr>
            <a:picLocks noChangeAspect="1" noChangeArrowheads="1"/>
          </p:cNvPicPr>
          <p:nvPr userDrawn="1"/>
        </p:nvPicPr>
        <p:blipFill>
          <a:blip r:embed="rId14" cstate="print"/>
          <a:srcRect l="20485" t="25502" b="40712"/>
          <a:stretch>
            <a:fillRect/>
          </a:stretch>
        </p:blipFill>
        <p:spPr bwMode="auto">
          <a:xfrm>
            <a:off x="2945704" y="4629706"/>
            <a:ext cx="6198296" cy="2228294"/>
          </a:xfrm>
          <a:prstGeom prst="rect">
            <a:avLst/>
          </a:prstGeom>
          <a:noFill/>
        </p:spPr>
      </p:pic>
      <p:pic>
        <p:nvPicPr>
          <p:cNvPr id="1026" name="Picture 2" descr="O:\PM\Private\PM-C\Planning\Econ\Alaska Regional Ports\ADA flight 09202011\2011-09-21 ADA flight\ADA flight 003.JPG"/>
          <p:cNvPicPr>
            <a:picLocks noChangeAspect="1" noChangeArrowheads="1"/>
          </p:cNvPicPr>
          <p:nvPr userDrawn="1"/>
        </p:nvPicPr>
        <p:blipFill>
          <a:blip r:embed="rId15" cstate="print"/>
          <a:srcRect l="972" t="16311" r="27670" b="26342"/>
          <a:stretch>
            <a:fillRect/>
          </a:stretch>
        </p:blipFill>
        <p:spPr bwMode="auto">
          <a:xfrm>
            <a:off x="4083729" y="1593089"/>
            <a:ext cx="5060272" cy="3049932"/>
          </a:xfrm>
          <a:prstGeom prst="rect">
            <a:avLst/>
          </a:prstGeom>
          <a:noFill/>
        </p:spPr>
      </p:pic>
      <p:sp>
        <p:nvSpPr>
          <p:cNvPr id="1043" name="Line 19"/>
          <p:cNvSpPr>
            <a:spLocks noChangeShapeType="1"/>
          </p:cNvSpPr>
          <p:nvPr userDrawn="1"/>
        </p:nvSpPr>
        <p:spPr bwMode="auto">
          <a:xfrm flipV="1">
            <a:off x="3906175" y="4614168"/>
            <a:ext cx="5237825" cy="19975"/>
          </a:xfrm>
          <a:prstGeom prst="line">
            <a:avLst/>
          </a:prstGeom>
          <a:noFill/>
          <a:ln w="63500">
            <a:solidFill>
              <a:srgbClr val="6E8778"/>
            </a:solidFill>
            <a:round/>
            <a:headEnd/>
            <a:tailEnd/>
          </a:ln>
          <a:effectLst/>
        </p:spPr>
        <p:txBody>
          <a:bodyPr/>
          <a:lstStyle/>
          <a:p>
            <a:pPr fontAlgn="base">
              <a:spcBef>
                <a:spcPct val="0"/>
              </a:spcBef>
              <a:spcAft>
                <a:spcPct val="0"/>
              </a:spcAft>
            </a:pPr>
            <a:endParaRPr lang="en-US" dirty="0">
              <a:solidFill>
                <a:srgbClr val="000000"/>
              </a:solidFill>
            </a:endParaRPr>
          </a:p>
        </p:txBody>
      </p:sp>
      <p:pic>
        <p:nvPicPr>
          <p:cNvPr id="1045" name="Picture 21" descr="white_curve"/>
          <p:cNvPicPr>
            <a:picLocks noChangeAspect="1" noChangeArrowheads="1"/>
          </p:cNvPicPr>
          <p:nvPr userDrawn="1"/>
        </p:nvPicPr>
        <p:blipFill>
          <a:blip r:embed="rId16" cstate="print"/>
          <a:stretch>
            <a:fillRect/>
          </a:stretch>
        </p:blipFill>
        <p:spPr bwMode="auto">
          <a:xfrm>
            <a:off x="0" y="0"/>
            <a:ext cx="9144000" cy="6858000"/>
          </a:xfrm>
          <a:prstGeom prst="rect">
            <a:avLst/>
          </a:prstGeom>
          <a:noFill/>
          <a:ln>
            <a:noFill/>
          </a:ln>
        </p:spPr>
      </p:pic>
      <p:pic>
        <p:nvPicPr>
          <p:cNvPr id="4" name="Picture 3" descr="USACE_logo-w-name.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8600" y="5503699"/>
            <a:ext cx="1447800" cy="1157496"/>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screen"/>
          <a:srcRect/>
          <a:stretch>
            <a:fillRect/>
          </a:stretch>
        </a:blip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bwMode="auto">
          <a:xfrm>
            <a:off x="457200" y="274638"/>
            <a:ext cx="8229600" cy="814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87463"/>
            <a:ext cx="8229600"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282628" name="Rectangle 4"/>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fld id="{CFD24B89-6413-4A30-B40B-F75A5B9C2FA7}" type="slidenum">
              <a:rPr lang="en-US">
                <a:solidFill>
                  <a:srgbClr val="000000"/>
                </a:solidFill>
                <a:ea typeface="ＭＳ Ｐゴシック" pitchFamily="34" charset="-128"/>
              </a:rPr>
              <a:pPr fontAlgn="base">
                <a:spcBef>
                  <a:spcPct val="0"/>
                </a:spcBef>
                <a:spcAft>
                  <a:spcPct val="0"/>
                </a:spcAft>
                <a:defRPr/>
              </a:pPr>
              <a:t>‹#›</a:t>
            </a:fld>
            <a:endParaRPr lang="en-US" dirty="0">
              <a:solidFill>
                <a:srgbClr val="000000"/>
              </a:solidFill>
              <a:ea typeface="ＭＳ Ｐゴシック" pitchFamily="34" charset="-128"/>
            </a:endParaRPr>
          </a:p>
        </p:txBody>
      </p:sp>
      <p:pic>
        <p:nvPicPr>
          <p:cNvPr id="6149" name="Picture 5" descr="USACE_logo"/>
          <p:cNvPicPr>
            <a:picLocks noChangeAspect="1" noChangeArrowheads="1"/>
          </p:cNvPicPr>
          <p:nvPr/>
        </p:nvPicPr>
        <p:blipFill>
          <a:blip r:embed="rId16" cstate="screen"/>
          <a:srcRect/>
          <a:stretch>
            <a:fillRect/>
          </a:stretch>
        </p:blipFill>
        <p:spPr bwMode="auto">
          <a:xfrm>
            <a:off x="8004175" y="5715000"/>
            <a:ext cx="758825" cy="519113"/>
          </a:xfrm>
          <a:prstGeom prst="rect">
            <a:avLst/>
          </a:prstGeom>
          <a:noFill/>
          <a:ln w="9525">
            <a:noFill/>
            <a:miter lim="800000"/>
            <a:headEnd/>
            <a:tailEnd/>
          </a:ln>
        </p:spPr>
      </p:pic>
      <p:sp>
        <p:nvSpPr>
          <p:cNvPr id="282630" name="Text Box 6"/>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fontAlgn="base">
              <a:spcBef>
                <a:spcPct val="0"/>
              </a:spcBef>
              <a:spcAft>
                <a:spcPct val="0"/>
              </a:spcAft>
              <a:defRPr/>
            </a:pPr>
            <a:r>
              <a:rPr lang="en-US" sz="1400" b="1" dirty="0">
                <a:solidFill>
                  <a:srgbClr val="000000"/>
                </a:solidFill>
                <a:ea typeface="ＭＳ Ｐゴシック" pitchFamily="34" charset="-128"/>
              </a:rPr>
              <a:t>BUILDING STRONG</a:t>
            </a:r>
            <a:r>
              <a:rPr lang="en-US" sz="1400" b="1" baseline="-25000" dirty="0">
                <a:solidFill>
                  <a:srgbClr val="000000"/>
                </a:solidFill>
                <a:ea typeface="ＭＳ Ｐゴシック" pitchFamily="34" charset="-128"/>
              </a:rPr>
              <a:t>®</a:t>
            </a:r>
          </a:p>
        </p:txBody>
      </p:sp>
      <p:sp>
        <p:nvSpPr>
          <p:cNvPr id="282631" name="Line 7"/>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en-US" dirty="0">
              <a:solidFill>
                <a:srgbClr val="000000"/>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ransition>
    <p:fade/>
  </p:transition>
  <p:hf hdr="0" ftr="0" dt="0"/>
  <p:txStyles>
    <p:titleStyle>
      <a:lvl1pPr algn="ctr" rtl="0" eaLnBrk="0" fontAlgn="base" hangingPunct="0">
        <a:spcBef>
          <a:spcPct val="0"/>
        </a:spcBef>
        <a:spcAft>
          <a:spcPct val="0"/>
        </a:spcAft>
        <a:defRPr sz="36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mailto:dot.jhq.arcticportstudy@alaska.gov" TargetMode="External"/><Relationship Id="rId2" Type="http://schemas.openxmlformats.org/officeDocument/2006/relationships/hyperlink" Target="http://www.dot.alaska.gov/stwddes/desports/arctic.shtml" TargetMode="External"/><Relationship Id="rId1" Type="http://schemas.openxmlformats.org/officeDocument/2006/relationships/slideLayout" Target="../slideLayouts/slideLayout14.xml"/><Relationship Id="rId5" Type="http://schemas.openxmlformats.org/officeDocument/2006/relationships/hyperlink" Target="mailto:Akregports@usace.army.mil" TargetMode="External"/><Relationship Id="rId4" Type="http://schemas.openxmlformats.org/officeDocument/2006/relationships/hyperlink" Target="http://www.poa.usace.army.mil/Library/ReportsandStudies/AlaskaRegionalPortsStudy.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28600" y="304800"/>
            <a:ext cx="7772400" cy="762000"/>
          </a:xfrm>
        </p:spPr>
        <p:txBody>
          <a:bodyPr/>
          <a:lstStyle/>
          <a:p>
            <a:r>
              <a:rPr lang="en-US" dirty="0" smtClean="0"/>
              <a:t>Alaska Deep-Draft Arctic Ports</a:t>
            </a:r>
            <a:br>
              <a:rPr lang="en-US" dirty="0" smtClean="0"/>
            </a:br>
            <a:r>
              <a:rPr lang="en-US" dirty="0" smtClean="0"/>
              <a:t>Navigation Feasibility Study</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2000" dirty="0" smtClean="0"/>
              <a:t>Presented to Alaska </a:t>
            </a:r>
            <a:r>
              <a:rPr lang="en-US" sz="2000" smtClean="0"/>
              <a:t/>
            </a:r>
            <a:br>
              <a:rPr lang="en-US" sz="2000" smtClean="0"/>
            </a:br>
            <a:r>
              <a:rPr lang="en-US" sz="2000" smtClean="0"/>
              <a:t>House</a:t>
            </a:r>
            <a:r>
              <a:rPr lang="en-US" sz="2000" smtClean="0"/>
              <a:t> </a:t>
            </a:r>
            <a:r>
              <a:rPr lang="en-US" sz="2000" dirty="0" smtClean="0"/>
              <a:t>Transportation Committee</a:t>
            </a:r>
            <a:br>
              <a:rPr lang="en-US" sz="2000" dirty="0" smtClean="0"/>
            </a:br>
            <a:r>
              <a:rPr lang="en-US" sz="1100" dirty="0" smtClean="0"/>
              <a:t/>
            </a:r>
            <a:br>
              <a:rPr lang="en-US" sz="1100" dirty="0" smtClean="0"/>
            </a:br>
            <a:r>
              <a:rPr lang="en-US" sz="2000" dirty="0" smtClean="0"/>
              <a:t>12 March 2015</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974" y="5621655"/>
            <a:ext cx="167005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553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457200" y="2220686"/>
            <a:ext cx="8229600" cy="2632668"/>
          </a:xfrm>
        </p:spPr>
        <p:txBody>
          <a:bodyPr/>
          <a:lstStyle/>
          <a:p>
            <a:pPr marL="514350" indent="-514350" algn="ctr">
              <a:buNone/>
            </a:pPr>
            <a:r>
              <a:rPr lang="en-US" sz="3200" dirty="0" smtClean="0"/>
              <a:t>Bruce Sexauer</a:t>
            </a:r>
          </a:p>
          <a:p>
            <a:pPr marL="514350" indent="-514350" algn="ctr">
              <a:buNone/>
            </a:pPr>
            <a:r>
              <a:rPr lang="en-US" sz="3200" dirty="0" smtClean="0"/>
              <a:t>Alaska District Branch Chief </a:t>
            </a:r>
            <a:r>
              <a:rPr lang="en-US" dirty="0" smtClean="0"/>
              <a:t/>
            </a:r>
            <a:br>
              <a:rPr lang="en-US" dirty="0" smtClean="0"/>
            </a:br>
            <a:endParaRPr lang="en-US" dirty="0" smtClean="0"/>
          </a:p>
          <a:p>
            <a:pPr algn="ctr">
              <a:buNone/>
            </a:pPr>
            <a:endParaRPr lang="en-US" dirty="0" smtClean="0"/>
          </a:p>
          <a:p>
            <a:pPr algn="ctr">
              <a:buNone/>
            </a:pPr>
            <a:endParaRPr lang="en-US" dirty="0" smtClean="0"/>
          </a:p>
          <a:p>
            <a:pPr algn="ctr">
              <a:buNone/>
            </a:pPr>
            <a:endParaRPr lang="en-US" dirty="0" smtClean="0"/>
          </a:p>
        </p:txBody>
      </p:sp>
      <p:sp>
        <p:nvSpPr>
          <p:cNvPr id="4" name="Slide Number Placeholder 3"/>
          <p:cNvSpPr>
            <a:spLocks noGrp="1"/>
          </p:cNvSpPr>
          <p:nvPr>
            <p:ph type="sldNum" sz="quarter" idx="10"/>
          </p:nvPr>
        </p:nvSpPr>
        <p:spPr/>
        <p:txBody>
          <a:bodyPr/>
          <a:lstStyle/>
          <a:p>
            <a:pPr>
              <a:defRPr/>
            </a:pPr>
            <a:fld id="{10500E7F-11B0-405A-BE1C-E9CF29F1C121}" type="slidenum">
              <a:rPr lang="en-US" smtClean="0">
                <a:solidFill>
                  <a:srgbClr val="000000"/>
                </a:solidFill>
              </a:rPr>
              <a:pPr>
                <a:defRPr/>
              </a:pPr>
              <a:t>10</a:t>
            </a:fld>
            <a:endParaRPr lang="en-US"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Authority</a:t>
            </a:r>
            <a:endParaRPr lang="en-US" dirty="0"/>
          </a:p>
        </p:txBody>
      </p:sp>
      <p:sp>
        <p:nvSpPr>
          <p:cNvPr id="3" name="Content Placeholder 2"/>
          <p:cNvSpPr>
            <a:spLocks noGrp="1"/>
          </p:cNvSpPr>
          <p:nvPr>
            <p:ph idx="1"/>
          </p:nvPr>
        </p:nvSpPr>
        <p:spPr>
          <a:xfrm>
            <a:off x="457200" y="1187102"/>
            <a:ext cx="8229600" cy="4857750"/>
          </a:xfrm>
        </p:spPr>
        <p:txBody>
          <a:bodyPr/>
          <a:lstStyle/>
          <a:p>
            <a:r>
              <a:rPr lang="en-US" dirty="0" smtClean="0"/>
              <a:t>House Public Works Committee Resolution dated 2 December, 1970 states:</a:t>
            </a:r>
          </a:p>
          <a:p>
            <a:pPr>
              <a:spcBef>
                <a:spcPts val="0"/>
              </a:spcBef>
              <a:buNone/>
            </a:pPr>
            <a:endParaRPr lang="en-US" sz="1400" dirty="0" smtClean="0"/>
          </a:p>
          <a:p>
            <a:pPr marL="0" indent="0">
              <a:buNone/>
            </a:pPr>
            <a:r>
              <a:rPr lang="en-US" sz="2400" i="1" dirty="0" smtClean="0"/>
              <a:t>“Resolved by the Committee on Public Works of the House of Representatives, United States, that the Board of Engineers for Rivers and Harbors is hereby requested to review the reports of the Chief of Engineers on Rivers and Harbors in Alaska, published as House Document Numbered 414, 83</a:t>
            </a:r>
            <a:r>
              <a:rPr lang="en-US" sz="2400" i="1" baseline="30000" dirty="0" smtClean="0"/>
              <a:t>rd</a:t>
            </a:r>
            <a:r>
              <a:rPr lang="en-US" sz="2400" i="1" dirty="0" smtClean="0"/>
              <a:t> Congress, 2</a:t>
            </a:r>
            <a:r>
              <a:rPr lang="en-US" sz="2400" i="1" baseline="30000" dirty="0" smtClean="0"/>
              <a:t>nd</a:t>
            </a:r>
            <a:r>
              <a:rPr lang="en-US" sz="2400" i="1" dirty="0" smtClean="0"/>
              <a:t> Session; and other pertinent reports, with a view to determining whether any modifications of the recommendations contained herein are advisable at the present time.”</a:t>
            </a:r>
          </a:p>
        </p:txBody>
      </p:sp>
      <p:sp>
        <p:nvSpPr>
          <p:cNvPr id="4" name="Slide Number Placeholder 3"/>
          <p:cNvSpPr>
            <a:spLocks noGrp="1"/>
          </p:cNvSpPr>
          <p:nvPr>
            <p:ph type="sldNum" sz="quarter" idx="10"/>
          </p:nvPr>
        </p:nvSpPr>
        <p:spPr/>
        <p:txBody>
          <a:bodyPr/>
          <a:lstStyle/>
          <a:p>
            <a:pPr>
              <a:defRPr/>
            </a:pPr>
            <a:fld id="{10500E7F-11B0-405A-BE1C-E9CF29F1C121}" type="slidenum">
              <a:rPr lang="en-US" smtClean="0">
                <a:solidFill>
                  <a:srgbClr val="000000"/>
                </a:solidFill>
              </a:rPr>
              <a:pPr>
                <a:defRPr/>
              </a:pPr>
              <a:t>2</a:t>
            </a:fld>
            <a:endParaRPr lang="en-US"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500E7F-11B0-405A-BE1C-E9CF29F1C121}" type="slidenum">
              <a:rPr lang="en-US" smtClean="0">
                <a:solidFill>
                  <a:srgbClr val="000000"/>
                </a:solidFill>
              </a:rPr>
              <a:pPr>
                <a:defRPr/>
              </a:pPr>
              <a:t>3</a:t>
            </a:fld>
            <a:endParaRPr lang="en-US" dirty="0">
              <a:solidFill>
                <a:srgbClr val="000000"/>
              </a:solidFill>
            </a:endParaRPr>
          </a:p>
        </p:txBody>
      </p:sp>
      <p:pic>
        <p:nvPicPr>
          <p:cNvPr id="5" name="Picture 2" descr="G:\Projects\COE Alaska Regional Ports Phase II- Deep Draft Ports\Draft Study Area\Artic Ports Study UPDATED.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1740" y="0"/>
            <a:ext cx="8380325" cy="6843272"/>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Need</a:t>
            </a:r>
            <a:endParaRPr lang="en-US" dirty="0"/>
          </a:p>
        </p:txBody>
      </p:sp>
      <p:sp>
        <p:nvSpPr>
          <p:cNvPr id="3" name="Content Placeholder 2"/>
          <p:cNvSpPr>
            <a:spLocks noGrp="1"/>
          </p:cNvSpPr>
          <p:nvPr>
            <p:ph idx="1"/>
          </p:nvPr>
        </p:nvSpPr>
        <p:spPr/>
        <p:txBody>
          <a:bodyPr/>
          <a:lstStyle/>
          <a:p>
            <a:r>
              <a:rPr lang="en-US" i="1" dirty="0" smtClean="0"/>
              <a:t>Increased vessel traffic coupled with limited marine infrastructure along Alaska’s Western and Northern shores poses risks for accidents and incidents, increases response times for Search and Rescue, and requires international coordination.  </a:t>
            </a:r>
            <a:endParaRPr lang="en-US" dirty="0"/>
          </a:p>
        </p:txBody>
      </p:sp>
      <p:sp>
        <p:nvSpPr>
          <p:cNvPr id="4" name="Slide Number Placeholder 3"/>
          <p:cNvSpPr>
            <a:spLocks noGrp="1"/>
          </p:cNvSpPr>
          <p:nvPr>
            <p:ph type="sldNum" sz="quarter" idx="10"/>
          </p:nvPr>
        </p:nvSpPr>
        <p:spPr/>
        <p:txBody>
          <a:bodyPr/>
          <a:lstStyle/>
          <a:p>
            <a:pPr>
              <a:defRPr/>
            </a:pPr>
            <a:fld id="{10500E7F-11B0-405A-BE1C-E9CF29F1C121}" type="slidenum">
              <a:rPr lang="en-US" smtClean="0">
                <a:solidFill>
                  <a:srgbClr val="000000"/>
                </a:solidFill>
              </a:rPr>
              <a:pPr>
                <a:defRPr/>
              </a:pPr>
              <a:t>4</a:t>
            </a:fld>
            <a:endParaRPr lang="en-US"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500E7F-11B0-405A-BE1C-E9CF29F1C121}" type="slidenum">
              <a:rPr lang="en-US" smtClean="0">
                <a:solidFill>
                  <a:srgbClr val="000000"/>
                </a:solidFill>
              </a:rPr>
              <a:pPr>
                <a:defRPr/>
              </a:pPr>
              <a:t>5</a:t>
            </a:fld>
            <a:endParaRPr lang="en-US" dirty="0">
              <a:solidFill>
                <a:srgbClr val="000000"/>
              </a:solidFill>
            </a:endParaRPr>
          </a:p>
        </p:txBody>
      </p:sp>
      <p:pic>
        <p:nvPicPr>
          <p:cNvPr id="2050" name="Picture 2" descr="O:\EN\Public\Engineer\Transfer\cordova\Nome_LOC_VIC-PITAnew.jpg"/>
          <p:cNvPicPr>
            <a:picLocks noGrp="1" noChangeAspect="1" noChangeArrowheads="1"/>
          </p:cNvPicPr>
          <p:nvPr>
            <p:ph idx="1"/>
          </p:nvPr>
        </p:nvPicPr>
        <p:blipFill>
          <a:blip r:embed="rId3" cstate="print"/>
          <a:srcRect/>
          <a:stretch>
            <a:fillRect/>
          </a:stretch>
        </p:blipFill>
        <p:spPr bwMode="auto">
          <a:xfrm>
            <a:off x="0" y="0"/>
            <a:ext cx="9144000" cy="666750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Nome Proposal</a:t>
            </a:r>
            <a:endParaRPr lang="en-US" dirty="0"/>
          </a:p>
        </p:txBody>
      </p:sp>
      <p:sp>
        <p:nvSpPr>
          <p:cNvPr id="3" name="Content Placeholder 2"/>
          <p:cNvSpPr>
            <a:spLocks noGrp="1"/>
          </p:cNvSpPr>
          <p:nvPr>
            <p:ph idx="1"/>
          </p:nvPr>
        </p:nvSpPr>
        <p:spPr>
          <a:xfrm>
            <a:off x="457200" y="1108364"/>
            <a:ext cx="8229600" cy="5036849"/>
          </a:xfrm>
        </p:spPr>
        <p:txBody>
          <a:bodyPr/>
          <a:lstStyle/>
          <a:p>
            <a:r>
              <a:rPr lang="en-US" sz="2400" dirty="0" smtClean="0"/>
              <a:t>Will accommodate line haul fuel barge, cargo barges, tanker, Coast Guard cutters, NOAA, research vessels, landing craft, tugs</a:t>
            </a:r>
          </a:p>
          <a:p>
            <a:r>
              <a:rPr lang="en-US" sz="2400" dirty="0" smtClean="0"/>
              <a:t>Extend existing causeway 2,150 feet</a:t>
            </a:r>
          </a:p>
          <a:p>
            <a:r>
              <a:rPr lang="en-US" sz="2400" dirty="0" smtClean="0"/>
              <a:t>Demolish existing spur breakwater</a:t>
            </a:r>
          </a:p>
          <a:p>
            <a:r>
              <a:rPr lang="en-US" sz="2400" dirty="0" smtClean="0"/>
              <a:t>Dredge outer basin to minus 22-feet to expand existing turning basin</a:t>
            </a:r>
          </a:p>
          <a:p>
            <a:r>
              <a:rPr lang="en-US" sz="2400" dirty="0" smtClean="0"/>
              <a:t>Dredge expanded causeway to minus 28-feet</a:t>
            </a:r>
          </a:p>
          <a:p>
            <a:r>
              <a:rPr lang="en-US" sz="2400" dirty="0" smtClean="0"/>
              <a:t>Construct 450-foot caisson dock</a:t>
            </a:r>
          </a:p>
          <a:p>
            <a:r>
              <a:rPr lang="en-US" sz="2400" dirty="0" smtClean="0"/>
              <a:t>Extend utilities to expanded causeway</a:t>
            </a:r>
          </a:p>
        </p:txBody>
      </p:sp>
      <p:sp>
        <p:nvSpPr>
          <p:cNvPr id="4" name="Slide Number Placeholder 3"/>
          <p:cNvSpPr>
            <a:spLocks noGrp="1"/>
          </p:cNvSpPr>
          <p:nvPr>
            <p:ph type="sldNum" sz="quarter" idx="10"/>
          </p:nvPr>
        </p:nvSpPr>
        <p:spPr/>
        <p:txBody>
          <a:bodyPr/>
          <a:lstStyle/>
          <a:p>
            <a:pPr>
              <a:defRPr/>
            </a:pPr>
            <a:fld id="{10500E7F-11B0-405A-BE1C-E9CF29F1C121}" type="slidenum">
              <a:rPr lang="en-US" smtClean="0">
                <a:solidFill>
                  <a:srgbClr val="000000"/>
                </a:solidFill>
              </a:rPr>
              <a:pPr>
                <a:defRPr/>
              </a:pPr>
              <a:t>6</a:t>
            </a:fld>
            <a:endParaRPr lang="en-US"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500E7F-11B0-405A-BE1C-E9CF29F1C121}" type="slidenum">
              <a:rPr lang="en-US" smtClean="0">
                <a:solidFill>
                  <a:srgbClr val="000000"/>
                </a:solidFill>
              </a:rPr>
              <a:pPr>
                <a:defRPr/>
              </a:pPr>
              <a:t>7</a:t>
            </a:fld>
            <a:endParaRPr lang="en-US" dirty="0">
              <a:solidFill>
                <a:srgbClr val="000000"/>
              </a:solidFill>
            </a:endParaRPr>
          </a:p>
        </p:txBody>
      </p:sp>
      <p:pic>
        <p:nvPicPr>
          <p:cNvPr id="1026" name="Picture 2" descr="C:\Users\J4ENCLAC\AppData\Local\Microsoft\Windows\Temporary Internet Files\Content.Outlook\86TSMNMU\IMG_0674.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500E7F-11B0-405A-BE1C-E9CF29F1C121}" type="slidenum">
              <a:rPr lang="en-US" smtClean="0">
                <a:solidFill>
                  <a:srgbClr val="000000"/>
                </a:solidFill>
              </a:rPr>
              <a:pPr>
                <a:defRPr/>
              </a:pPr>
              <a:t>8</a:t>
            </a:fld>
            <a:endParaRPr lang="en-US" dirty="0">
              <a:solidFill>
                <a:srgbClr val="000000"/>
              </a:solidFill>
            </a:endParaRPr>
          </a:p>
        </p:txBody>
      </p:sp>
      <p:pic>
        <p:nvPicPr>
          <p:cNvPr id="5" name="Picture 2" descr="O:\_Projects by Location\Alaska Regional Ports - Deep Draft Arctic Ports Tier 1\Arctic Deep Draft\09 Feasibility Phase\Feasibility Report\Hydraulic Appendix\Nome Base Drawing PLAN 1A-1 450.jpg"/>
          <p:cNvPicPr>
            <a:picLocks noGrp="1" noChangeAspect="1" noChangeArrowheads="1"/>
          </p:cNvPicPr>
          <p:nvPr>
            <p:ph idx="1"/>
          </p:nvPr>
        </p:nvPicPr>
        <p:blipFill>
          <a:blip r:embed="rId2" cstate="print"/>
          <a:srcRect/>
          <a:stretch>
            <a:fillRect/>
          </a:stretch>
        </p:blipFill>
        <p:spPr bwMode="auto">
          <a:xfrm>
            <a:off x="2167310" y="0"/>
            <a:ext cx="4437529"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pPr>
              <a:buNone/>
            </a:pPr>
            <a:r>
              <a:rPr lang="en-US" dirty="0" smtClean="0"/>
              <a:t>State website and email:</a:t>
            </a:r>
          </a:p>
          <a:p>
            <a:pPr lvl="1">
              <a:buNone/>
            </a:pPr>
            <a:r>
              <a:rPr lang="en-US" dirty="0" smtClean="0">
                <a:hlinkClick r:id="rId2"/>
              </a:rPr>
              <a:t>http://www.dot.alaska.gov/stwddes/desports/arctic.shtml</a:t>
            </a:r>
            <a:endParaRPr lang="en-US" dirty="0" smtClean="0"/>
          </a:p>
          <a:p>
            <a:pPr lvl="1">
              <a:buNone/>
            </a:pPr>
            <a:r>
              <a:rPr lang="en-US" dirty="0" smtClean="0">
                <a:hlinkClick r:id="rId3"/>
              </a:rPr>
              <a:t>dot.jhq.arcticportstudy@alaska.gov</a:t>
            </a:r>
            <a:r>
              <a:rPr lang="en-US" dirty="0" smtClean="0"/>
              <a:t> </a:t>
            </a:r>
          </a:p>
          <a:p>
            <a:pPr>
              <a:buNone/>
            </a:pPr>
            <a:endParaRPr lang="en-US" dirty="0" smtClean="0"/>
          </a:p>
          <a:p>
            <a:pPr>
              <a:buNone/>
            </a:pPr>
            <a:r>
              <a:rPr lang="en-US" dirty="0" smtClean="0"/>
              <a:t>Federal website and email:</a:t>
            </a:r>
          </a:p>
          <a:p>
            <a:pPr lvl="1">
              <a:buNone/>
            </a:pPr>
            <a:r>
              <a:rPr lang="en-US" u="sng" dirty="0" smtClean="0">
                <a:hlinkClick r:id="rId4"/>
              </a:rPr>
              <a:t>http://www.poa.usace.army.mil/Library/ReportsandStudies/AlaskaRegionalPortsStudy.aspx</a:t>
            </a:r>
            <a:endParaRPr lang="en-US" u="sng" dirty="0" smtClean="0"/>
          </a:p>
          <a:p>
            <a:pPr lvl="1">
              <a:buNone/>
            </a:pPr>
            <a:r>
              <a:rPr lang="en-US" u="sng" dirty="0" smtClean="0">
                <a:hlinkClick r:id="rId5"/>
              </a:rPr>
              <a:t>Akregports@usace.army.mil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0500E7F-11B0-405A-BE1C-E9CF29F1C121}" type="slidenum">
              <a:rPr lang="en-US" smtClean="0">
                <a:solidFill>
                  <a:srgbClr val="000000"/>
                </a:solidFill>
              </a:rPr>
              <a:pPr>
                <a:defRPr/>
              </a:pPr>
              <a:t>9</a:t>
            </a:fld>
            <a:endParaRPr lang="en-US" dirty="0">
              <a:solidFill>
                <a:srgbClr val="000000"/>
              </a:solidFill>
            </a:endParaRPr>
          </a:p>
        </p:txBody>
      </p:sp>
    </p:spTree>
  </p:cSld>
  <p:clrMapOvr>
    <a:masterClrMapping/>
  </p:clrMapOvr>
  <p:transition>
    <p:fade/>
  </p:transition>
</p:sld>
</file>

<file path=ppt/theme/theme1.xml><?xml version="1.0" encoding="utf-8"?>
<a:theme xmlns:a="http://schemas.openxmlformats.org/drawingml/2006/main" name="1_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5850</TotalTime>
  <Words>713</Words>
  <Application>Microsoft Office PowerPoint</Application>
  <PresentationFormat>On-screen Show (4:3)</PresentationFormat>
  <Paragraphs>52</Paragraphs>
  <Slides>10</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ＭＳ Ｐゴシック</vt:lpstr>
      <vt:lpstr>Arial</vt:lpstr>
      <vt:lpstr>Calibri</vt:lpstr>
      <vt:lpstr>Wingdings</vt:lpstr>
      <vt:lpstr>Wingdings 3</vt:lpstr>
      <vt:lpstr>1_Title Master</vt:lpstr>
      <vt:lpstr>1_Slide Master</vt:lpstr>
      <vt:lpstr>Alaska Deep-Draft Arctic Ports Navigation Feasibility Study    Presented to Alaska  House Transportation Committee  12 March 2015</vt:lpstr>
      <vt:lpstr>Study Authority</vt:lpstr>
      <vt:lpstr>PowerPoint Presentation</vt:lpstr>
      <vt:lpstr>Project Need</vt:lpstr>
      <vt:lpstr>PowerPoint Presentation</vt:lpstr>
      <vt:lpstr>Nome Proposal</vt:lpstr>
      <vt:lpstr>PowerPoint Presentation</vt:lpstr>
      <vt:lpstr>PowerPoint Presentation</vt:lpstr>
      <vt:lpstr>For more information….</vt:lpstr>
      <vt:lpstr>Questions?</vt:lpstr>
    </vt:vector>
  </TitlesOfParts>
  <Company>USACE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Philadelphia Our Nation’s First Capital and the Home of Independence</dc:title>
  <dc:creator>B6OPRSLS</dc:creator>
  <cp:lastModifiedBy>Graham Judson</cp:lastModifiedBy>
  <cp:revision>271</cp:revision>
  <cp:lastPrinted>2015-03-11T18:16:10Z</cp:lastPrinted>
  <dcterms:created xsi:type="dcterms:W3CDTF">2013-07-15T13:38:00Z</dcterms:created>
  <dcterms:modified xsi:type="dcterms:W3CDTF">2015-03-12T00:41:12Z</dcterms:modified>
</cp:coreProperties>
</file>