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4" r:id="rId1"/>
    <p:sldMasterId id="2147483702" r:id="rId2"/>
  </p:sldMasterIdLst>
  <p:notesMasterIdLst>
    <p:notesMasterId r:id="rId15"/>
  </p:notesMasterIdLst>
  <p:sldIdLst>
    <p:sldId id="326" r:id="rId3"/>
    <p:sldId id="334" r:id="rId4"/>
    <p:sldId id="313" r:id="rId5"/>
    <p:sldId id="260" r:id="rId6"/>
    <p:sldId id="265" r:id="rId7"/>
    <p:sldId id="316" r:id="rId8"/>
    <p:sldId id="315" r:id="rId9"/>
    <p:sldId id="329" r:id="rId10"/>
    <p:sldId id="330" r:id="rId11"/>
    <p:sldId id="331" r:id="rId12"/>
    <p:sldId id="332" r:id="rId13"/>
    <p:sldId id="33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8EFEA9-6BB7-4918-BD90-2D783F263FA6}" v="4" dt="2021-03-08T20:00:28.3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79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 P" userId="d61645a322fbb5a2" providerId="LiveId" clId="{5D8EFEA9-6BB7-4918-BD90-2D783F263FA6}"/>
    <pc:docChg chg="undo redo custSel modSld sldOrd">
      <pc:chgData name="X P" userId="d61645a322fbb5a2" providerId="LiveId" clId="{5D8EFEA9-6BB7-4918-BD90-2D783F263FA6}" dt="2021-03-08T19:58:50.780" v="18"/>
      <pc:docMkLst>
        <pc:docMk/>
      </pc:docMkLst>
      <pc:sldChg chg="delSp">
        <pc:chgData name="X P" userId="d61645a322fbb5a2" providerId="LiveId" clId="{5D8EFEA9-6BB7-4918-BD90-2D783F263FA6}" dt="2021-03-08T19:58:50.780" v="18"/>
        <pc:sldMkLst>
          <pc:docMk/>
          <pc:sldMk cId="2817989953" sldId="260"/>
        </pc:sldMkLst>
        <pc:spChg chg="del">
          <ac:chgData name="X P" userId="d61645a322fbb5a2" providerId="LiveId" clId="{5D8EFEA9-6BB7-4918-BD90-2D783F263FA6}" dt="2021-03-08T19:58:50.780" v="18"/>
          <ac:spMkLst>
            <pc:docMk/>
            <pc:sldMk cId="2817989953" sldId="260"/>
            <ac:spMk id="3" creationId="{FD39BE1B-3194-4C40-90E6-31A0CEC94DE6}"/>
          </ac:spMkLst>
        </pc:spChg>
        <pc:spChg chg="del">
          <ac:chgData name="X P" userId="d61645a322fbb5a2" providerId="LiveId" clId="{5D8EFEA9-6BB7-4918-BD90-2D783F263FA6}" dt="2021-03-08T19:58:50.780" v="18"/>
          <ac:spMkLst>
            <pc:docMk/>
            <pc:sldMk cId="2817989953" sldId="260"/>
            <ac:spMk id="4" creationId="{99ADDA5A-4E92-4E88-AF45-AAE813594645}"/>
          </ac:spMkLst>
        </pc:spChg>
      </pc:sldChg>
      <pc:sldChg chg="delSp">
        <pc:chgData name="X P" userId="d61645a322fbb5a2" providerId="LiveId" clId="{5D8EFEA9-6BB7-4918-BD90-2D783F263FA6}" dt="2021-03-08T19:58:50.780" v="18"/>
        <pc:sldMkLst>
          <pc:docMk/>
          <pc:sldMk cId="2243800112" sldId="265"/>
        </pc:sldMkLst>
        <pc:spChg chg="del">
          <ac:chgData name="X P" userId="d61645a322fbb5a2" providerId="LiveId" clId="{5D8EFEA9-6BB7-4918-BD90-2D783F263FA6}" dt="2021-03-08T19:58:50.780" v="18"/>
          <ac:spMkLst>
            <pc:docMk/>
            <pc:sldMk cId="2243800112" sldId="265"/>
            <ac:spMk id="3" creationId="{3839F447-1280-4B1B-B6B3-BEEE0A9D4004}"/>
          </ac:spMkLst>
        </pc:spChg>
        <pc:spChg chg="del">
          <ac:chgData name="X P" userId="d61645a322fbb5a2" providerId="LiveId" clId="{5D8EFEA9-6BB7-4918-BD90-2D783F263FA6}" dt="2021-03-08T19:58:50.780" v="18"/>
          <ac:spMkLst>
            <pc:docMk/>
            <pc:sldMk cId="2243800112" sldId="265"/>
            <ac:spMk id="4" creationId="{BA91A32A-317D-47EF-A5D8-A89C86898A78}"/>
          </ac:spMkLst>
        </pc:spChg>
      </pc:sldChg>
      <pc:sldChg chg="delSp">
        <pc:chgData name="X P" userId="d61645a322fbb5a2" providerId="LiveId" clId="{5D8EFEA9-6BB7-4918-BD90-2D783F263FA6}" dt="2021-03-08T19:58:50.780" v="18"/>
        <pc:sldMkLst>
          <pc:docMk/>
          <pc:sldMk cId="2760093758" sldId="312"/>
        </pc:sldMkLst>
        <pc:spChg chg="del">
          <ac:chgData name="X P" userId="d61645a322fbb5a2" providerId="LiveId" clId="{5D8EFEA9-6BB7-4918-BD90-2D783F263FA6}" dt="2021-03-08T19:58:50.780" v="18"/>
          <ac:spMkLst>
            <pc:docMk/>
            <pc:sldMk cId="2760093758" sldId="312"/>
            <ac:spMk id="3" creationId="{AAB9AF1F-0444-4624-9645-6678FA0754CA}"/>
          </ac:spMkLst>
        </pc:spChg>
        <pc:spChg chg="del">
          <ac:chgData name="X P" userId="d61645a322fbb5a2" providerId="LiveId" clId="{5D8EFEA9-6BB7-4918-BD90-2D783F263FA6}" dt="2021-03-08T19:58:50.780" v="18"/>
          <ac:spMkLst>
            <pc:docMk/>
            <pc:sldMk cId="2760093758" sldId="312"/>
            <ac:spMk id="4" creationId="{BBCC7E6D-46E7-48B8-A2EB-EC343E61B8B0}"/>
          </ac:spMkLst>
        </pc:spChg>
      </pc:sldChg>
      <pc:sldChg chg="delSp modSp mod">
        <pc:chgData name="X P" userId="d61645a322fbb5a2" providerId="LiveId" clId="{5D8EFEA9-6BB7-4918-BD90-2D783F263FA6}" dt="2021-03-08T19:58:50.780" v="18"/>
        <pc:sldMkLst>
          <pc:docMk/>
          <pc:sldMk cId="4017682194" sldId="313"/>
        </pc:sldMkLst>
        <pc:spChg chg="mod">
          <ac:chgData name="X P" userId="d61645a322fbb5a2" providerId="LiveId" clId="{5D8EFEA9-6BB7-4918-BD90-2D783F263FA6}" dt="2021-03-08T19:19:06.090" v="5" actId="1076"/>
          <ac:spMkLst>
            <pc:docMk/>
            <pc:sldMk cId="4017682194" sldId="313"/>
            <ac:spMk id="4" creationId="{00000000-0000-0000-0000-000000000000}"/>
          </ac:spMkLst>
        </pc:spChg>
        <pc:spChg chg="del">
          <ac:chgData name="X P" userId="d61645a322fbb5a2" providerId="LiveId" clId="{5D8EFEA9-6BB7-4918-BD90-2D783F263FA6}" dt="2021-03-08T19:58:50.780" v="18"/>
          <ac:spMkLst>
            <pc:docMk/>
            <pc:sldMk cId="4017682194" sldId="313"/>
            <ac:spMk id="5" creationId="{D7AE0C9E-268F-433E-8901-0E5CA8F040E3}"/>
          </ac:spMkLst>
        </pc:spChg>
        <pc:spChg chg="del">
          <ac:chgData name="X P" userId="d61645a322fbb5a2" providerId="LiveId" clId="{5D8EFEA9-6BB7-4918-BD90-2D783F263FA6}" dt="2021-03-08T19:58:50.780" v="18"/>
          <ac:spMkLst>
            <pc:docMk/>
            <pc:sldMk cId="4017682194" sldId="313"/>
            <ac:spMk id="6" creationId="{05F024B9-95B2-4FF5-8931-36F56F8C3CD2}"/>
          </ac:spMkLst>
        </pc:spChg>
      </pc:sldChg>
      <pc:sldChg chg="delSp modSp mod">
        <pc:chgData name="X P" userId="d61645a322fbb5a2" providerId="LiveId" clId="{5D8EFEA9-6BB7-4918-BD90-2D783F263FA6}" dt="2021-03-08T19:58:50.780" v="18"/>
        <pc:sldMkLst>
          <pc:docMk/>
          <pc:sldMk cId="1367795477" sldId="315"/>
        </pc:sldMkLst>
        <pc:spChg chg="mod">
          <ac:chgData name="X P" userId="d61645a322fbb5a2" providerId="LiveId" clId="{5D8EFEA9-6BB7-4918-BD90-2D783F263FA6}" dt="2021-03-08T19:19:02.084" v="3" actId="1076"/>
          <ac:spMkLst>
            <pc:docMk/>
            <pc:sldMk cId="1367795477" sldId="315"/>
            <ac:spMk id="2" creationId="{00000000-0000-0000-0000-000000000000}"/>
          </ac:spMkLst>
        </pc:spChg>
        <pc:spChg chg="del">
          <ac:chgData name="X P" userId="d61645a322fbb5a2" providerId="LiveId" clId="{5D8EFEA9-6BB7-4918-BD90-2D783F263FA6}" dt="2021-03-08T19:58:50.780" v="18"/>
          <ac:spMkLst>
            <pc:docMk/>
            <pc:sldMk cId="1367795477" sldId="315"/>
            <ac:spMk id="4" creationId="{CC2BC49E-381C-42CF-8D41-2C5B2C471894}"/>
          </ac:spMkLst>
        </pc:spChg>
        <pc:spChg chg="del">
          <ac:chgData name="X P" userId="d61645a322fbb5a2" providerId="LiveId" clId="{5D8EFEA9-6BB7-4918-BD90-2D783F263FA6}" dt="2021-03-08T19:58:50.780" v="18"/>
          <ac:spMkLst>
            <pc:docMk/>
            <pc:sldMk cId="1367795477" sldId="315"/>
            <ac:spMk id="5" creationId="{BBA13A52-C1AE-4115-8D6F-2F47B0B4B569}"/>
          </ac:spMkLst>
        </pc:spChg>
      </pc:sldChg>
      <pc:sldChg chg="delSp">
        <pc:chgData name="X P" userId="d61645a322fbb5a2" providerId="LiveId" clId="{5D8EFEA9-6BB7-4918-BD90-2D783F263FA6}" dt="2021-03-08T19:58:50.780" v="18"/>
        <pc:sldMkLst>
          <pc:docMk/>
          <pc:sldMk cId="2831144284" sldId="316"/>
        </pc:sldMkLst>
        <pc:spChg chg="del">
          <ac:chgData name="X P" userId="d61645a322fbb5a2" providerId="LiveId" clId="{5D8EFEA9-6BB7-4918-BD90-2D783F263FA6}" dt="2021-03-08T19:58:50.780" v="18"/>
          <ac:spMkLst>
            <pc:docMk/>
            <pc:sldMk cId="2831144284" sldId="316"/>
            <ac:spMk id="3" creationId="{62BDB7C0-7B7E-424F-9BA0-627732874186}"/>
          </ac:spMkLst>
        </pc:spChg>
        <pc:spChg chg="del">
          <ac:chgData name="X P" userId="d61645a322fbb5a2" providerId="LiveId" clId="{5D8EFEA9-6BB7-4918-BD90-2D783F263FA6}" dt="2021-03-08T19:58:50.780" v="18"/>
          <ac:spMkLst>
            <pc:docMk/>
            <pc:sldMk cId="2831144284" sldId="316"/>
            <ac:spMk id="4" creationId="{2BECD9BF-925B-481C-85F4-494D8A27B6FA}"/>
          </ac:spMkLst>
        </pc:spChg>
      </pc:sldChg>
      <pc:sldChg chg="addSp delSp modSp mod">
        <pc:chgData name="X P" userId="d61645a322fbb5a2" providerId="LiveId" clId="{5D8EFEA9-6BB7-4918-BD90-2D783F263FA6}" dt="2021-03-08T19:58:50.780" v="18"/>
        <pc:sldMkLst>
          <pc:docMk/>
          <pc:sldMk cId="1842556100" sldId="317"/>
        </pc:sldMkLst>
        <pc:spChg chg="add del">
          <ac:chgData name="X P" userId="d61645a322fbb5a2" providerId="LiveId" clId="{5D8EFEA9-6BB7-4918-BD90-2D783F263FA6}" dt="2021-03-08T19:58:50.780" v="18"/>
          <ac:spMkLst>
            <pc:docMk/>
            <pc:sldMk cId="1842556100" sldId="317"/>
            <ac:spMk id="4" creationId="{2B9338E0-1CA9-4327-8756-6DC2E81F70A0}"/>
          </ac:spMkLst>
        </pc:spChg>
        <pc:spChg chg="del">
          <ac:chgData name="X P" userId="d61645a322fbb5a2" providerId="LiveId" clId="{5D8EFEA9-6BB7-4918-BD90-2D783F263FA6}" dt="2021-03-08T19:58:50.780" v="18"/>
          <ac:spMkLst>
            <pc:docMk/>
            <pc:sldMk cId="1842556100" sldId="317"/>
            <ac:spMk id="6" creationId="{7B94C247-A1F7-4F2B-A53E-1A2EE769EE9E}"/>
          </ac:spMkLst>
        </pc:spChg>
        <pc:picChg chg="add del mod">
          <ac:chgData name="X P" userId="d61645a322fbb5a2" providerId="LiveId" clId="{5D8EFEA9-6BB7-4918-BD90-2D783F263FA6}" dt="2021-03-08T19:58:49.963" v="17" actId="1076"/>
          <ac:picMkLst>
            <pc:docMk/>
            <pc:sldMk cId="1842556100" sldId="317"/>
            <ac:picMk id="5" creationId="{9C657C2C-89F1-4427-A6F0-67922631EE08}"/>
          </ac:picMkLst>
        </pc:picChg>
      </pc:sldChg>
      <pc:sldChg chg="delSp ord">
        <pc:chgData name="X P" userId="d61645a322fbb5a2" providerId="LiveId" clId="{5D8EFEA9-6BB7-4918-BD90-2D783F263FA6}" dt="2021-03-08T19:58:50.780" v="18"/>
        <pc:sldMkLst>
          <pc:docMk/>
          <pc:sldMk cId="3519883213" sldId="319"/>
        </pc:sldMkLst>
        <pc:spChg chg="del">
          <ac:chgData name="X P" userId="d61645a322fbb5a2" providerId="LiveId" clId="{5D8EFEA9-6BB7-4918-BD90-2D783F263FA6}" dt="2021-03-08T19:58:50.780" v="18"/>
          <ac:spMkLst>
            <pc:docMk/>
            <pc:sldMk cId="3519883213" sldId="319"/>
            <ac:spMk id="3" creationId="{E4864524-7E31-4B3D-96A6-2E8A3D7659F6}"/>
          </ac:spMkLst>
        </pc:spChg>
        <pc:spChg chg="del">
          <ac:chgData name="X P" userId="d61645a322fbb5a2" providerId="LiveId" clId="{5D8EFEA9-6BB7-4918-BD90-2D783F263FA6}" dt="2021-03-08T19:58:50.780" v="18"/>
          <ac:spMkLst>
            <pc:docMk/>
            <pc:sldMk cId="3519883213" sldId="319"/>
            <ac:spMk id="4" creationId="{6A55905B-78AD-422E-8A4C-F005A770C36D}"/>
          </ac:spMkLst>
        </pc:spChg>
      </pc:sldChg>
      <pc:sldChg chg="delSp ord">
        <pc:chgData name="X P" userId="d61645a322fbb5a2" providerId="LiveId" clId="{5D8EFEA9-6BB7-4918-BD90-2D783F263FA6}" dt="2021-03-08T19:58:50.780" v="18"/>
        <pc:sldMkLst>
          <pc:docMk/>
          <pc:sldMk cId="3694891399" sldId="320"/>
        </pc:sldMkLst>
        <pc:spChg chg="del">
          <ac:chgData name="X P" userId="d61645a322fbb5a2" providerId="LiveId" clId="{5D8EFEA9-6BB7-4918-BD90-2D783F263FA6}" dt="2021-03-08T19:58:50.780" v="18"/>
          <ac:spMkLst>
            <pc:docMk/>
            <pc:sldMk cId="3694891399" sldId="320"/>
            <ac:spMk id="3" creationId="{4C192450-0EBE-4044-98C4-A7818EE18D68}"/>
          </ac:spMkLst>
        </pc:spChg>
        <pc:spChg chg="del">
          <ac:chgData name="X P" userId="d61645a322fbb5a2" providerId="LiveId" clId="{5D8EFEA9-6BB7-4918-BD90-2D783F263FA6}" dt="2021-03-08T19:58:50.780" v="18"/>
          <ac:spMkLst>
            <pc:docMk/>
            <pc:sldMk cId="3694891399" sldId="320"/>
            <ac:spMk id="4" creationId="{910A3806-DA68-4B2C-A39A-7CAED6D123B0}"/>
          </ac:spMkLst>
        </pc:spChg>
      </pc:sldChg>
      <pc:sldChg chg="delSp ord">
        <pc:chgData name="X P" userId="d61645a322fbb5a2" providerId="LiveId" clId="{5D8EFEA9-6BB7-4918-BD90-2D783F263FA6}" dt="2021-03-08T19:58:50.780" v="18"/>
        <pc:sldMkLst>
          <pc:docMk/>
          <pc:sldMk cId="1518967034" sldId="321"/>
        </pc:sldMkLst>
        <pc:spChg chg="del">
          <ac:chgData name="X P" userId="d61645a322fbb5a2" providerId="LiveId" clId="{5D8EFEA9-6BB7-4918-BD90-2D783F263FA6}" dt="2021-03-08T19:58:50.780" v="18"/>
          <ac:spMkLst>
            <pc:docMk/>
            <pc:sldMk cId="1518967034" sldId="321"/>
            <ac:spMk id="3" creationId="{E4D0EF21-AE54-4C0E-8128-6BBD1EA79D04}"/>
          </ac:spMkLst>
        </pc:spChg>
        <pc:spChg chg="del">
          <ac:chgData name="X P" userId="d61645a322fbb5a2" providerId="LiveId" clId="{5D8EFEA9-6BB7-4918-BD90-2D783F263FA6}" dt="2021-03-08T19:58:50.780" v="18"/>
          <ac:spMkLst>
            <pc:docMk/>
            <pc:sldMk cId="1518967034" sldId="321"/>
            <ac:spMk id="4" creationId="{1DAC411A-88F4-4631-B82F-DE8024208822}"/>
          </ac:spMkLst>
        </pc:spChg>
      </pc:sldChg>
      <pc:sldChg chg="delSp">
        <pc:chgData name="X P" userId="d61645a322fbb5a2" providerId="LiveId" clId="{5D8EFEA9-6BB7-4918-BD90-2D783F263FA6}" dt="2021-03-08T19:58:50.780" v="18"/>
        <pc:sldMkLst>
          <pc:docMk/>
          <pc:sldMk cId="3809137354" sldId="322"/>
        </pc:sldMkLst>
        <pc:spChg chg="del">
          <ac:chgData name="X P" userId="d61645a322fbb5a2" providerId="LiveId" clId="{5D8EFEA9-6BB7-4918-BD90-2D783F263FA6}" dt="2021-03-08T19:58:50.780" v="18"/>
          <ac:spMkLst>
            <pc:docMk/>
            <pc:sldMk cId="3809137354" sldId="322"/>
            <ac:spMk id="3" creationId="{5303E8AF-0E2B-4E4E-B4A4-48133999F8A2}"/>
          </ac:spMkLst>
        </pc:spChg>
        <pc:spChg chg="del">
          <ac:chgData name="X P" userId="d61645a322fbb5a2" providerId="LiveId" clId="{5D8EFEA9-6BB7-4918-BD90-2D783F263FA6}" dt="2021-03-08T19:58:50.780" v="18"/>
          <ac:spMkLst>
            <pc:docMk/>
            <pc:sldMk cId="3809137354" sldId="322"/>
            <ac:spMk id="4" creationId="{768E6553-1C72-4720-BCC1-419E710131F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779E8-B253-4FEA-A1C8-868148B58986}" type="datetimeFigureOut">
              <a:rPr lang="en-US" smtClean="0"/>
              <a:t>3/9/2021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CD476F-AD97-44BD-BFC3-995AA790371E}" type="slidenum">
              <a:rPr lang="en-US" smtClean="0"/>
              <a:t>‹#›</a:t>
            </a:fld>
            <a:endParaRPr lang="en-US"/>
          </a:p>
        </p:txBody>
      </p:sp>
    </p:spTree>
    <p:extLst>
      <p:ext uri="{BB962C8B-B14F-4D97-AF65-F5344CB8AC3E}">
        <p14:creationId xmlns:p14="http://schemas.microsoft.com/office/powerpoint/2010/main" val="624679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Good</a:t>
            </a:r>
            <a:r>
              <a:rPr lang="en-US" sz="1400" baseline="0" dirty="0" smtClean="0"/>
              <a:t> morning, Chair Bishop, and members of the committee. </a:t>
            </a:r>
            <a:r>
              <a:rPr lang="en-US" sz="1400" dirty="0" smtClean="0"/>
              <a:t>Thank </a:t>
            </a:r>
            <a:r>
              <a:rPr lang="en-US" sz="1400" dirty="0"/>
              <a:t>you for your time today. </a:t>
            </a:r>
            <a:r>
              <a:rPr lang="en-US" sz="1400" dirty="0" smtClean="0"/>
              <a:t>My</a:t>
            </a:r>
            <a:r>
              <a:rPr lang="en-US" sz="1400" baseline="0" dirty="0" smtClean="0"/>
              <a:t> name is</a:t>
            </a:r>
            <a:r>
              <a:rPr lang="en-US" sz="1400" dirty="0" smtClean="0"/>
              <a:t> Dan DeBartolo, and</a:t>
            </a:r>
            <a:r>
              <a:rPr lang="en-US" sz="1400" baseline="0" dirty="0" smtClean="0"/>
              <a:t> I’m the </a:t>
            </a:r>
            <a:r>
              <a:rPr lang="en-US" sz="1400" dirty="0" smtClean="0"/>
              <a:t>Administrative</a:t>
            </a:r>
            <a:r>
              <a:rPr lang="en-US" sz="1400" baseline="0" dirty="0" smtClean="0"/>
              <a:t> Services Director for Labor and Workforce Development, with me on the line is Patsy Westcott, Director of Employment and Training Services, and watching from home is our Budget Manager, Lisa Flores, who will be taking notes on any follow-up items that may come out of this meeting.</a:t>
            </a:r>
            <a:endParaRPr lang="en-US" sz="1400" dirty="0"/>
          </a:p>
          <a:p>
            <a:endParaRPr lang="en-US" sz="1400" dirty="0"/>
          </a:p>
          <a:p>
            <a:pPr marL="0" indent="0">
              <a:buFontTx/>
              <a:buNone/>
            </a:pPr>
            <a:r>
              <a:rPr lang="en-US" sz="1400" dirty="0" smtClean="0"/>
              <a:t>Today </a:t>
            </a:r>
            <a:r>
              <a:rPr lang="en-US" sz="1400" dirty="0"/>
              <a:t>we’re going to provide a high-level overview of our divisions and programs, and a summary of our </a:t>
            </a:r>
            <a:r>
              <a:rPr lang="en-US" sz="1400" dirty="0" smtClean="0"/>
              <a:t>FY2022 </a:t>
            </a:r>
            <a:r>
              <a:rPr lang="en-US" sz="1400" dirty="0"/>
              <a:t>budget </a:t>
            </a:r>
            <a:r>
              <a:rPr lang="en-US" sz="1400" dirty="0" smtClean="0"/>
              <a:t>from </a:t>
            </a:r>
            <a:r>
              <a:rPr lang="en-US" sz="1400" dirty="0"/>
              <a:t>Adjusted Base. </a:t>
            </a:r>
            <a:br>
              <a:rPr lang="en-US" sz="1400" dirty="0"/>
            </a:br>
            <a:r>
              <a:rPr lang="en-US" sz="1400" dirty="0"/>
              <a:t>We’re going to go at a fairly brisk pace through the presentation </a:t>
            </a:r>
            <a:r>
              <a:rPr lang="en-US" sz="1400" dirty="0" smtClean="0"/>
              <a:t>today</a:t>
            </a:r>
            <a:r>
              <a:rPr lang="en-US" sz="1400" baseline="0" dirty="0" smtClean="0"/>
              <a:t> because we want to save time at the end to talk about hot button issues and allow for the committee to ask Director Westcott and questions regarding Unemployment Insurance, </a:t>
            </a:r>
            <a:r>
              <a:rPr lang="en-US" sz="1400" dirty="0" smtClean="0"/>
              <a:t>but </a:t>
            </a:r>
            <a:r>
              <a:rPr lang="en-US" sz="1400" dirty="0"/>
              <a:t>if there’s anything </a:t>
            </a:r>
            <a:r>
              <a:rPr lang="en-US" sz="1400" dirty="0" smtClean="0"/>
              <a:t>you </a:t>
            </a:r>
            <a:r>
              <a:rPr lang="en-US" sz="1400" dirty="0"/>
              <a:t>would like to hear more about we’re happy to provide additional information either today, at our next meeting, or via follow-up to the </a:t>
            </a:r>
            <a:r>
              <a:rPr lang="en-US" sz="1400" dirty="0" smtClean="0"/>
              <a:t>group. </a:t>
            </a:r>
            <a:endParaRPr lang="en-US" sz="1400" dirty="0"/>
          </a:p>
          <a:p>
            <a:pPr marL="0" indent="0">
              <a:buFontTx/>
              <a:buNone/>
            </a:pPr>
            <a:endParaRPr lang="en-US" sz="1400" dirty="0"/>
          </a:p>
          <a:p>
            <a:r>
              <a:rPr lang="en-US" sz="1400" dirty="0" smtClean="0"/>
              <a:t>If </a:t>
            </a:r>
            <a:r>
              <a:rPr lang="en-US" sz="1400" dirty="0"/>
              <a:t>you would like additional information on anything that I present today, please let me know. </a:t>
            </a:r>
          </a:p>
          <a:p>
            <a:endParaRPr lang="en-US" sz="1400" dirty="0"/>
          </a:p>
        </p:txBody>
      </p:sp>
      <p:sp>
        <p:nvSpPr>
          <p:cNvPr id="7" name="Date Placeholder 6">
            <a:extLst>
              <a:ext uri="{FF2B5EF4-FFF2-40B4-BE49-F238E27FC236}">
                <a16:creationId xmlns:a16="http://schemas.microsoft.com/office/drawing/2014/main" id="{A21EB59A-4401-460F-A65C-4327625F9A07}"/>
              </a:ext>
            </a:extLst>
          </p:cNvPr>
          <p:cNvSpPr>
            <a:spLocks noGrp="1"/>
          </p:cNvSpPr>
          <p:nvPr>
            <p:ph type="dt" idx="1"/>
          </p:nvPr>
        </p:nvSpPr>
        <p:spPr/>
        <p:txBody>
          <a:bodyPr/>
          <a:lstStyle/>
          <a:p>
            <a:r>
              <a:rPr lang="en-US" dirty="0"/>
              <a:t>01/24/2020</a:t>
            </a:r>
          </a:p>
        </p:txBody>
      </p:sp>
      <p:sp>
        <p:nvSpPr>
          <p:cNvPr id="8" name="Footer Placeholder 7">
            <a:extLst>
              <a:ext uri="{FF2B5EF4-FFF2-40B4-BE49-F238E27FC236}">
                <a16:creationId xmlns:a16="http://schemas.microsoft.com/office/drawing/2014/main" id="{02ECE602-B26A-4652-92C9-2A1552285B5A}"/>
              </a:ext>
            </a:extLst>
          </p:cNvPr>
          <p:cNvSpPr>
            <a:spLocks noGrp="1"/>
          </p:cNvSpPr>
          <p:nvPr>
            <p:ph type="ftr" sz="quarter" idx="4"/>
          </p:nvPr>
        </p:nvSpPr>
        <p:spPr/>
        <p:txBody>
          <a:bodyPr/>
          <a:lstStyle/>
          <a:p>
            <a:r>
              <a:rPr lang="en-US" dirty="0"/>
              <a:t>Prepared by Department of Labor and Workforce Development / Administrative Services</a:t>
            </a:r>
          </a:p>
        </p:txBody>
      </p:sp>
      <p:sp>
        <p:nvSpPr>
          <p:cNvPr id="9" name="Slide Number Placeholder 8">
            <a:extLst>
              <a:ext uri="{FF2B5EF4-FFF2-40B4-BE49-F238E27FC236}">
                <a16:creationId xmlns:a16="http://schemas.microsoft.com/office/drawing/2014/main" id="{0744CB7A-0FB8-47FD-9763-0D6E2ABF3FDB}"/>
              </a:ext>
            </a:extLst>
          </p:cNvPr>
          <p:cNvSpPr>
            <a:spLocks noGrp="1"/>
          </p:cNvSpPr>
          <p:nvPr>
            <p:ph type="sldNum" sz="quarter" idx="5"/>
          </p:nvPr>
        </p:nvSpPr>
        <p:spPr/>
        <p:txBody>
          <a:bodyPr/>
          <a:lstStyle/>
          <a:p>
            <a:fld id="{5704A758-60B4-428A-8F0F-36B64C8CDA7F}" type="slidenum">
              <a:rPr lang="en-US" smtClean="0"/>
              <a:t>1</a:t>
            </a:fld>
            <a:endParaRPr lang="en-US" dirty="0"/>
          </a:p>
        </p:txBody>
      </p:sp>
    </p:spTree>
    <p:extLst>
      <p:ext uri="{BB962C8B-B14F-4D97-AF65-F5344CB8AC3E}">
        <p14:creationId xmlns:p14="http://schemas.microsoft.com/office/powerpoint/2010/main" val="1077634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Date Placeholder 6">
            <a:extLst>
              <a:ext uri="{FF2B5EF4-FFF2-40B4-BE49-F238E27FC236}">
                <a16:creationId xmlns:a16="http://schemas.microsoft.com/office/drawing/2014/main" id="{3E2DE33D-EFA9-4CB6-96A0-E56CFAD05252}"/>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01/24/2020</a:t>
            </a:r>
          </a:p>
        </p:txBody>
      </p:sp>
      <p:sp>
        <p:nvSpPr>
          <p:cNvPr id="8" name="Footer Placeholder 7">
            <a:extLst>
              <a:ext uri="{FF2B5EF4-FFF2-40B4-BE49-F238E27FC236}">
                <a16:creationId xmlns:a16="http://schemas.microsoft.com/office/drawing/2014/main" id="{1FD1ED00-0E61-4931-9928-93FBC7E76832}"/>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Prepared by Department of Labor and Workforce Development / Administrative Services</a:t>
            </a:r>
          </a:p>
        </p:txBody>
      </p:sp>
      <p:sp>
        <p:nvSpPr>
          <p:cNvPr id="9" name="Slide Number Placeholder 8">
            <a:extLst>
              <a:ext uri="{FF2B5EF4-FFF2-40B4-BE49-F238E27FC236}">
                <a16:creationId xmlns:a16="http://schemas.microsoft.com/office/drawing/2014/main" id="{918E05E7-60D9-4754-87FD-ECC8374CDE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04A758-60B4-428A-8F0F-36B64C8CDA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3115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2/9/2021</a:t>
            </a:r>
            <a:endParaRPr lang="en-US" dirty="0"/>
          </a:p>
        </p:txBody>
      </p:sp>
      <p:sp>
        <p:nvSpPr>
          <p:cNvPr id="3" name="Footer Placeholder 2"/>
          <p:cNvSpPr>
            <a:spLocks noGrp="1"/>
          </p:cNvSpPr>
          <p:nvPr>
            <p:ph type="ftr" sz="quarter" idx="11"/>
          </p:nvPr>
        </p:nvSpPr>
        <p:spPr/>
        <p:txBody>
          <a:bodyPr/>
          <a:lstStyle/>
          <a:p>
            <a:r>
              <a:rPr lang="en-US" smtClean="0"/>
              <a:t>ALASKA DEPARTMENT OF LABOR &amp; WORKFORCE DEVELOPMENT DR. TAMIKA L. LEDBETTER, COMMISSIONER</a:t>
            </a:r>
            <a:endParaRPr lang="en-US" dirty="0"/>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4291783219"/>
      </p:ext>
    </p:extLst>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a:t>Click To Edit Master Title Style</a:t>
            </a:r>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smtClean="0"/>
              <a:t>2/9/2021</a:t>
            </a:r>
            <a:endParaRPr lang="en-US" dirty="0"/>
          </a:p>
        </p:txBody>
      </p:sp>
      <p:sp>
        <p:nvSpPr>
          <p:cNvPr id="5" name="Footer Placeholder 4"/>
          <p:cNvSpPr>
            <a:spLocks noGrp="1"/>
          </p:cNvSpPr>
          <p:nvPr>
            <p:ph type="ftr" sz="quarter" idx="11"/>
          </p:nvPr>
        </p:nvSpPr>
        <p:spPr/>
        <p:txBody>
          <a:bodyPr/>
          <a:lstStyle/>
          <a:p>
            <a:r>
              <a:rPr lang="en-US" smtClean="0"/>
              <a:t>ALASKA DEPARTMENT OF LABOR &amp; WORKFORCE DEVELOPMENT DR. TAMIKA L. LEDBETTER, COMMISSIONER</a:t>
            </a:r>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2555854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p:cNvSpPr>
            <a:spLocks noGrp="1"/>
          </p:cNvSpPr>
          <p:nvPr>
            <p:ph type="subTitle" idx="4"/>
          </p:nvPr>
        </p:nvSpPr>
        <p:spPr>
          <a:xfrm>
            <a:off x="1371597" y="918030"/>
            <a:ext cx="6400800" cy="369332"/>
          </a:xfrm>
          <a:prstGeom prst="rect">
            <a:avLst/>
          </a:prstGeom>
        </p:spPr>
        <p:txBody>
          <a:bodyPr wrap="square" lIns="0" tIns="0" rIns="0" bIns="0">
            <a:spAutoFit/>
          </a:bodyPr>
          <a:lstStyle>
            <a:lvl1pPr algn="ctr">
              <a:defRPr sz="2400" b="1" kern="1200" dirty="0">
                <a:solidFill>
                  <a:srgbClr val="1F497D"/>
                </a:solidFill>
                <a:latin typeface="Calibri Light" panose="020F0302020204030204" pitchFamily="34" charset="0"/>
                <a:ea typeface="+mn-ea"/>
                <a:cs typeface="Calibri Light" panose="020F0302020204030204" pitchFamily="34" charset="0"/>
              </a:defRPr>
            </a:lvl1pPr>
          </a:lstStyle>
          <a:p>
            <a:endParaRPr dirty="0"/>
          </a:p>
        </p:txBody>
      </p:sp>
      <p:sp>
        <p:nvSpPr>
          <p:cNvPr id="8" name="Blue Top Bar">
            <a:extLst>
              <a:ext uri="{FF2B5EF4-FFF2-40B4-BE49-F238E27FC236}">
                <a16:creationId xmlns:a16="http://schemas.microsoft.com/office/drawing/2014/main" id="{1A8C913A-1107-41B6-BB22-CCF2DF1E4BF6}"/>
              </a:ext>
            </a:extLst>
          </p:cNvPr>
          <p:cNvSpPr/>
          <p:nvPr userDrawn="1"/>
        </p:nvSpPr>
        <p:spPr>
          <a:xfrm>
            <a:off x="0" y="-267"/>
            <a:ext cx="9144000" cy="720127"/>
          </a:xfrm>
          <a:custGeom>
            <a:avLst/>
            <a:gdLst/>
            <a:ahLst/>
            <a:cxnLst/>
            <a:rect l="l" t="t" r="r" b="b"/>
            <a:pathLst>
              <a:path w="9144000" h="914400">
                <a:moveTo>
                  <a:pt x="0" y="914399"/>
                </a:moveTo>
                <a:lnTo>
                  <a:pt x="9144000" y="914399"/>
                </a:lnTo>
                <a:lnTo>
                  <a:pt x="9144000" y="0"/>
                </a:lnTo>
                <a:lnTo>
                  <a:pt x="0" y="0"/>
                </a:lnTo>
                <a:lnTo>
                  <a:pt x="0" y="914399"/>
                </a:lnTo>
                <a:close/>
              </a:path>
            </a:pathLst>
          </a:custGeom>
          <a:solidFill>
            <a:srgbClr val="1F497D"/>
          </a:solidFill>
        </p:spPr>
        <p:txBody>
          <a:bodyPr wrap="square" lIns="0" tIns="0" rIns="0" bIns="0" rtlCol="0"/>
          <a:lstStyle/>
          <a:p>
            <a:endParaRPr sz="1350" b="0" dirty="0">
              <a:latin typeface="Calibri Light" panose="020F0302020204030204" pitchFamily="34" charset="0"/>
              <a:cs typeface="Calibri Light" panose="020F0302020204030204" pitchFamily="34" charset="0"/>
            </a:endParaRPr>
          </a:p>
        </p:txBody>
      </p:sp>
      <p:sp>
        <p:nvSpPr>
          <p:cNvPr id="9" name="Top Gold Line">
            <a:extLst>
              <a:ext uri="{FF2B5EF4-FFF2-40B4-BE49-F238E27FC236}">
                <a16:creationId xmlns:a16="http://schemas.microsoft.com/office/drawing/2014/main" id="{AAE0AA5C-0D2F-4CAE-B9CC-F67D14031C81}"/>
              </a:ext>
            </a:extLst>
          </p:cNvPr>
          <p:cNvSpPr/>
          <p:nvPr userDrawn="1"/>
        </p:nvSpPr>
        <p:spPr>
          <a:xfrm>
            <a:off x="0" y="724606"/>
            <a:ext cx="9144000" cy="0"/>
          </a:xfrm>
          <a:custGeom>
            <a:avLst/>
            <a:gdLst/>
            <a:ahLst/>
            <a:cxnLst/>
            <a:rect l="l" t="t" r="r" b="b"/>
            <a:pathLst>
              <a:path w="9144000">
                <a:moveTo>
                  <a:pt x="0" y="0"/>
                </a:moveTo>
                <a:lnTo>
                  <a:pt x="9144000" y="0"/>
                </a:lnTo>
              </a:path>
            </a:pathLst>
          </a:custGeom>
          <a:ln w="38100">
            <a:solidFill>
              <a:srgbClr val="FFC000"/>
            </a:solidFill>
          </a:ln>
        </p:spPr>
        <p:txBody>
          <a:bodyPr wrap="square" lIns="0" tIns="0" rIns="0" bIns="0" rtlCol="0"/>
          <a:lstStyle/>
          <a:p>
            <a:endParaRPr sz="1350" dirty="0">
              <a:latin typeface="Calibri Light" panose="020F0302020204030204" pitchFamily="34" charset="0"/>
              <a:cs typeface="Calibri Light" panose="020F0302020204030204" pitchFamily="34" charset="0"/>
            </a:endParaRPr>
          </a:p>
        </p:txBody>
      </p:sp>
      <p:sp>
        <p:nvSpPr>
          <p:cNvPr id="2" name="Title"/>
          <p:cNvSpPr>
            <a:spLocks noGrp="1"/>
          </p:cNvSpPr>
          <p:nvPr>
            <p:ph type="ctrTitle"/>
          </p:nvPr>
        </p:nvSpPr>
        <p:spPr bwMode="ltGray">
          <a:xfrm>
            <a:off x="685800" y="178714"/>
            <a:ext cx="7772400" cy="369332"/>
          </a:xfrm>
          <a:prstGeom prst="rect">
            <a:avLst/>
          </a:prstGeom>
        </p:spPr>
        <p:txBody>
          <a:bodyPr wrap="square" lIns="0" tIns="0" rIns="0" bIns="0">
            <a:spAutoFit/>
          </a:bodyPr>
          <a:lstStyle>
            <a:lvl1pPr algn="ctr">
              <a:defRPr sz="2400">
                <a:solidFill>
                  <a:schemeClr val="bg1"/>
                </a:solidFill>
                <a:latin typeface="Calibri Light" panose="020F0302020204030204" pitchFamily="34" charset="0"/>
                <a:cs typeface="Calibri Light" panose="020F0302020204030204" pitchFamily="34" charset="0"/>
              </a:defRPr>
            </a:lvl1pPr>
          </a:lstStyle>
          <a:p>
            <a:endParaRPr dirty="0"/>
          </a:p>
        </p:txBody>
      </p:sp>
      <p:sp>
        <p:nvSpPr>
          <p:cNvPr id="19" name="Footer Text">
            <a:extLst>
              <a:ext uri="{FF2B5EF4-FFF2-40B4-BE49-F238E27FC236}">
                <a16:creationId xmlns:a16="http://schemas.microsoft.com/office/drawing/2014/main" id="{1D2BDCE8-B66B-43A9-A04C-156C93DB62B2}"/>
              </a:ext>
            </a:extLst>
          </p:cNvPr>
          <p:cNvSpPr>
            <a:spLocks noGrp="1"/>
          </p:cNvSpPr>
          <p:nvPr>
            <p:ph type="ftr" sz="quarter" idx="5"/>
          </p:nvPr>
        </p:nvSpPr>
        <p:spPr bwMode="ltGray">
          <a:xfrm>
            <a:off x="1016388" y="6284339"/>
            <a:ext cx="5229859" cy="338554"/>
          </a:xfrm>
          <a:prstGeom prst="rect">
            <a:avLst/>
          </a:prstGeom>
        </p:spPr>
        <p:txBody>
          <a:bodyPr wrap="square" lIns="0" tIns="0" rIns="0" bIns="0">
            <a:spAutoFit/>
          </a:bodyPr>
          <a:lstStyle>
            <a:lvl1pPr>
              <a:defRPr lang="en-US" sz="1200" dirty="0" smtClean="0">
                <a:solidFill>
                  <a:schemeClr val="bg1"/>
                </a:solidFill>
                <a:latin typeface="+mj-lt"/>
              </a:defRPr>
            </a:lvl1pPr>
          </a:lstStyle>
          <a:p>
            <a:pPr marL="9525">
              <a:lnSpc>
                <a:spcPts val="1189"/>
              </a:lnSpc>
            </a:pPr>
            <a:r>
              <a:rPr lang="en-US" smtClean="0"/>
              <a:t>ALASKA DEPARTMENT OF LABOR &amp; WORKFORCE DEVELOPMENT</a:t>
            </a:r>
          </a:p>
          <a:p>
            <a:pPr marL="9525"/>
            <a:r>
              <a:rPr lang="en-US" smtClean="0"/>
              <a:t>DR. TAMIKA L. LEDBETTER, COMMISSIONER</a:t>
            </a:r>
            <a:endParaRPr lang="en-US"/>
          </a:p>
        </p:txBody>
      </p:sp>
      <p:sp>
        <p:nvSpPr>
          <p:cNvPr id="28" name="Page #">
            <a:extLst>
              <a:ext uri="{FF2B5EF4-FFF2-40B4-BE49-F238E27FC236}">
                <a16:creationId xmlns:a16="http://schemas.microsoft.com/office/drawing/2014/main" id="{F3AC024E-A7B0-49FF-AF1B-0CF2FAB009E8}"/>
              </a:ext>
            </a:extLst>
          </p:cNvPr>
          <p:cNvSpPr>
            <a:spLocks noGrp="1"/>
          </p:cNvSpPr>
          <p:nvPr>
            <p:ph type="sldNum" sz="quarter" idx="7"/>
          </p:nvPr>
        </p:nvSpPr>
        <p:spPr bwMode="ltGray">
          <a:xfrm>
            <a:off x="8743950" y="6314199"/>
            <a:ext cx="330706" cy="115416"/>
          </a:xfrm>
          <a:prstGeom prst="rect">
            <a:avLst/>
          </a:prstGeom>
        </p:spPr>
        <p:txBody>
          <a:bodyPr wrap="square" lIns="0" tIns="0" rIns="0" bIns="0">
            <a:spAutoFit/>
          </a:bodyPr>
          <a:lstStyle>
            <a:lvl1pPr algn="r">
              <a:defRPr sz="1050" b="0" i="0">
                <a:solidFill>
                  <a:schemeClr val="bg1"/>
                </a:solidFill>
                <a:latin typeface="Calibri Light" panose="020F0302020204030204" pitchFamily="34" charset="0"/>
                <a:cs typeface="Calibri Light" panose="020F0302020204030204" pitchFamily="34" charset="0"/>
              </a:defRPr>
            </a:lvl1pPr>
          </a:lstStyle>
          <a:p>
            <a:pPr marL="19050">
              <a:lnSpc>
                <a:spcPts val="930"/>
              </a:lnSpc>
            </a:pPr>
            <a:fld id="{81D60167-4931-47E6-BA6A-407CBD079E47}" type="slidenum">
              <a:rPr lang="en-US" smtClean="0"/>
              <a:pPr marL="19050">
                <a:lnSpc>
                  <a:spcPts val="930"/>
                </a:lnSpc>
              </a:pPr>
              <a:t>‹#›</a:t>
            </a:fld>
            <a:endParaRPr lang="en-US" dirty="0"/>
          </a:p>
        </p:txBody>
      </p:sp>
      <p:sp>
        <p:nvSpPr>
          <p:cNvPr id="29" name="Date Placeholder 6">
            <a:extLst>
              <a:ext uri="{FF2B5EF4-FFF2-40B4-BE49-F238E27FC236}">
                <a16:creationId xmlns:a16="http://schemas.microsoft.com/office/drawing/2014/main" id="{5F996615-9547-4433-91A7-674F31009BEC}"/>
              </a:ext>
            </a:extLst>
          </p:cNvPr>
          <p:cNvSpPr>
            <a:spLocks noGrp="1"/>
          </p:cNvSpPr>
          <p:nvPr>
            <p:ph type="dt" sz="half" idx="2"/>
          </p:nvPr>
        </p:nvSpPr>
        <p:spPr bwMode="ltGray">
          <a:xfrm>
            <a:off x="7460863" y="6522146"/>
            <a:ext cx="1676400" cy="226478"/>
          </a:xfrm>
          <a:prstGeom prst="rect">
            <a:avLst/>
          </a:prstGeom>
        </p:spPr>
        <p:txBody>
          <a:bodyPr vert="horz" lIns="91440" tIns="45720" rIns="91440" bIns="45720" rtlCol="0" anchor="ctr"/>
          <a:lstStyle>
            <a:lvl1pPr algn="r">
              <a:defRPr sz="1050">
                <a:solidFill>
                  <a:schemeClr val="bg1"/>
                </a:solidFill>
                <a:latin typeface="Calibri Light" panose="020F0302020204030204" pitchFamily="34" charset="0"/>
                <a:cs typeface="Calibri Light" panose="020F0302020204030204" pitchFamily="34" charset="0"/>
              </a:defRPr>
            </a:lvl1pPr>
          </a:lstStyle>
          <a:p>
            <a:r>
              <a:rPr lang="en-US" smtClean="0"/>
              <a:t>2/9/2021</a:t>
            </a:r>
            <a:endParaRPr lang="en-US" dirty="0"/>
          </a:p>
        </p:txBody>
      </p:sp>
    </p:spTree>
    <p:extLst>
      <p:ext uri="{BB962C8B-B14F-4D97-AF65-F5344CB8AC3E}">
        <p14:creationId xmlns:p14="http://schemas.microsoft.com/office/powerpoint/2010/main" val="1360321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94490" y="196335"/>
            <a:ext cx="8583574" cy="369332"/>
          </a:xfrm>
        </p:spPr>
        <p:txBody>
          <a:bodyPr lIns="0" tIns="0" rIns="0" bIns="0"/>
          <a:lstStyle>
            <a:lvl1pPr>
              <a:defRPr sz="2400" b="1" i="0">
                <a:solidFill>
                  <a:schemeClr val="tx2"/>
                </a:solidFill>
                <a:latin typeface="Calibri Light" panose="020F0302020204030204" pitchFamily="34" charset="0"/>
                <a:cs typeface="Calibri Light" panose="020F0302020204030204" pitchFamily="34" charset="0"/>
              </a:defRPr>
            </a:lvl1pPr>
          </a:lstStyle>
          <a:p>
            <a:endParaRPr dirty="0"/>
          </a:p>
        </p:txBody>
      </p:sp>
      <p:sp>
        <p:nvSpPr>
          <p:cNvPr id="5" name="Holder 5"/>
          <p:cNvSpPr>
            <a:spLocks noGrp="1"/>
          </p:cNvSpPr>
          <p:nvPr>
            <p:ph type="sldNum" sz="quarter" idx="7"/>
          </p:nvPr>
        </p:nvSpPr>
        <p:spPr>
          <a:xfrm>
            <a:off x="11566148" y="6264598"/>
            <a:ext cx="440941" cy="115416"/>
          </a:xfrm>
          <a:prstGeom prst="rect">
            <a:avLst/>
          </a:prstGeom>
        </p:spPr>
        <p:txBody>
          <a:bodyPr lIns="0" tIns="0" rIns="0" bIns="0"/>
          <a:lstStyle>
            <a:lvl1pPr>
              <a:defRPr sz="900" b="0" i="0">
                <a:solidFill>
                  <a:schemeClr val="bg1"/>
                </a:solidFill>
                <a:latin typeface="Calibri"/>
                <a:cs typeface="Calibri"/>
              </a:defRPr>
            </a:lvl1pPr>
          </a:lstStyle>
          <a:p>
            <a:pPr marL="19050" defTabSz="685800">
              <a:lnSpc>
                <a:spcPts val="930"/>
              </a:lnSpc>
            </a:pPr>
            <a:fld id="{81D60167-4931-47E6-BA6A-407CBD079E47}" type="slidenum">
              <a:rPr lang="en-US" smtClean="0">
                <a:solidFill>
                  <a:prstClr val="white"/>
                </a:solidFill>
              </a:rPr>
              <a:pPr marL="19050" defTabSz="685800">
                <a:lnSpc>
                  <a:spcPts val="930"/>
                </a:lnSpc>
              </a:pPr>
              <a:t>‹#›</a:t>
            </a:fld>
            <a:endParaRPr lang="en-US" dirty="0">
              <a:solidFill>
                <a:prstClr val="white"/>
              </a:solidFill>
            </a:endParaRPr>
          </a:p>
        </p:txBody>
      </p:sp>
      <p:sp>
        <p:nvSpPr>
          <p:cNvPr id="8" name="Footer Text">
            <a:extLst>
              <a:ext uri="{FF2B5EF4-FFF2-40B4-BE49-F238E27FC236}">
                <a16:creationId xmlns:a16="http://schemas.microsoft.com/office/drawing/2014/main" id="{74BAF11B-FC1F-45EF-8FCC-8B6E8E13BC05}"/>
              </a:ext>
            </a:extLst>
          </p:cNvPr>
          <p:cNvSpPr>
            <a:spLocks noGrp="1"/>
          </p:cNvSpPr>
          <p:nvPr>
            <p:ph type="ftr" sz="quarter" idx="5"/>
          </p:nvPr>
        </p:nvSpPr>
        <p:spPr bwMode="ltGray">
          <a:xfrm>
            <a:off x="1016388" y="6284339"/>
            <a:ext cx="5229859" cy="338554"/>
          </a:xfrm>
          <a:prstGeom prst="rect">
            <a:avLst/>
          </a:prstGeom>
        </p:spPr>
        <p:txBody>
          <a:bodyPr wrap="square" lIns="0" tIns="0" rIns="0" bIns="0">
            <a:spAutoFit/>
          </a:bodyPr>
          <a:lstStyle>
            <a:lvl1pPr>
              <a:defRPr lang="en-US" sz="1200" dirty="0" smtClean="0">
                <a:solidFill>
                  <a:schemeClr val="bg1"/>
                </a:solidFill>
                <a:latin typeface="+mj-lt"/>
              </a:defRPr>
            </a:lvl1pPr>
          </a:lstStyle>
          <a:p>
            <a:pPr marL="9525" defTabSz="685800">
              <a:lnSpc>
                <a:spcPts val="1189"/>
              </a:lnSpc>
            </a:pPr>
            <a:r>
              <a:rPr lang="en-US" smtClean="0">
                <a:solidFill>
                  <a:prstClr val="white"/>
                </a:solidFill>
              </a:rPr>
              <a:t>ALASKA DEPARTMENT OF LABOR &amp; WORKFORCE DEVELOPMENT</a:t>
            </a:r>
          </a:p>
          <a:p>
            <a:pPr marL="9525"/>
            <a:r>
              <a:rPr lang="en-US" smtClean="0">
                <a:solidFill>
                  <a:prstClr val="white"/>
                </a:solidFill>
              </a:rPr>
              <a:t>DR. TAMIKA L. LEDBETTER, COMMISSIONER</a:t>
            </a:r>
            <a:endParaRPr lang="en-US">
              <a:solidFill>
                <a:prstClr val="white"/>
              </a:solidFill>
            </a:endParaRPr>
          </a:p>
        </p:txBody>
      </p:sp>
      <p:sp>
        <p:nvSpPr>
          <p:cNvPr id="12" name="Date Placeholder 6">
            <a:extLst>
              <a:ext uri="{FF2B5EF4-FFF2-40B4-BE49-F238E27FC236}">
                <a16:creationId xmlns:a16="http://schemas.microsoft.com/office/drawing/2014/main" id="{FCA83419-B8BE-4548-A76D-FBA83AF1500A}"/>
              </a:ext>
            </a:extLst>
          </p:cNvPr>
          <p:cNvSpPr>
            <a:spLocks noGrp="1"/>
          </p:cNvSpPr>
          <p:nvPr>
            <p:ph type="dt" sz="half" idx="2"/>
          </p:nvPr>
        </p:nvSpPr>
        <p:spPr bwMode="ltGray">
          <a:xfrm>
            <a:off x="7460863" y="6522146"/>
            <a:ext cx="1676400" cy="226478"/>
          </a:xfrm>
          <a:prstGeom prst="rect">
            <a:avLst/>
          </a:prstGeom>
        </p:spPr>
        <p:txBody>
          <a:bodyPr vert="horz" lIns="91440" tIns="45720" rIns="91440" bIns="45720" rtlCol="0" anchor="ctr"/>
          <a:lstStyle>
            <a:lvl1pPr algn="r">
              <a:defRPr sz="1050">
                <a:solidFill>
                  <a:schemeClr val="bg1"/>
                </a:solidFill>
                <a:latin typeface="Calibri Light" panose="020F0302020204030204" pitchFamily="34" charset="0"/>
                <a:cs typeface="Calibri Light" panose="020F0302020204030204" pitchFamily="34" charset="0"/>
              </a:defRPr>
            </a:lvl1pPr>
          </a:lstStyle>
          <a:p>
            <a:pPr defTabSz="685800"/>
            <a:r>
              <a:rPr lang="en-US" smtClean="0">
                <a:solidFill>
                  <a:prstClr val="white"/>
                </a:solidFill>
              </a:rPr>
              <a:t>EDIT DATE IN HEADER/FOOTER SETTINGS</a:t>
            </a:r>
            <a:endParaRPr lang="en-US" dirty="0">
              <a:solidFill>
                <a:prstClr val="white"/>
              </a:solidFill>
            </a:endParaRPr>
          </a:p>
        </p:txBody>
      </p:sp>
      <p:sp>
        <p:nvSpPr>
          <p:cNvPr id="15" name="Page #">
            <a:extLst>
              <a:ext uri="{FF2B5EF4-FFF2-40B4-BE49-F238E27FC236}">
                <a16:creationId xmlns:a16="http://schemas.microsoft.com/office/drawing/2014/main" id="{B1A0B74E-591A-4439-8B0D-FCAB666125E9}"/>
              </a:ext>
            </a:extLst>
          </p:cNvPr>
          <p:cNvSpPr txBox="1">
            <a:spLocks/>
          </p:cNvSpPr>
          <p:nvPr userDrawn="1"/>
        </p:nvSpPr>
        <p:spPr bwMode="ltGray">
          <a:xfrm>
            <a:off x="8743950" y="6314199"/>
            <a:ext cx="330706" cy="115416"/>
          </a:xfrm>
          <a:prstGeom prst="rect">
            <a:avLst/>
          </a:prstGeom>
        </p:spPr>
        <p:txBody>
          <a:bodyPr wrap="square" lIns="0" tIns="0" rIns="0" bIns="0">
            <a:spAutoFit/>
          </a:bodyPr>
          <a:lstStyle>
            <a:defPPr>
              <a:defRPr lang="en-US"/>
            </a:defPPr>
            <a:lvl1pPr marL="0" algn="r" defTabSz="914400" rtl="0" eaLnBrk="1" latinLnBrk="0" hangingPunct="1">
              <a:defRPr sz="1400" b="0" i="0" kern="1200">
                <a:solidFill>
                  <a:schemeClr val="bg1"/>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9050" marR="0" lvl="0" indent="0" algn="r" defTabSz="685800" rtl="0" eaLnBrk="1" fontAlgn="auto" latinLnBrk="0" hangingPunct="1">
              <a:lnSpc>
                <a:spcPts val="930"/>
              </a:lnSpc>
              <a:spcBef>
                <a:spcPts val="0"/>
              </a:spcBef>
              <a:spcAft>
                <a:spcPts val="0"/>
              </a:spcAft>
              <a:buClrTx/>
              <a:buSzTx/>
              <a:buFontTx/>
              <a:buNone/>
              <a:tabLst/>
              <a:defRPr/>
            </a:pPr>
            <a:fld id="{81D60167-4931-47E6-BA6A-407CBD079E47}" type="slidenum">
              <a:rPr kumimoji="0" lang="en-US" sz="1050" b="0" i="0" u="none" strike="noStrike" kern="1200" cap="none" spc="0" normalizeH="0" baseline="0" noProof="0" smtClean="0">
                <a:ln>
                  <a:noFill/>
                </a:ln>
                <a:solidFill>
                  <a:prstClr val="white"/>
                </a:solidFill>
                <a:effectLst/>
                <a:uLnTx/>
                <a:uFillTx/>
                <a:latin typeface="Calibri Light" panose="020F0302020204030204" pitchFamily="34" charset="0"/>
                <a:ea typeface="+mn-ea"/>
                <a:cs typeface="Calibri Light" panose="020F0302020204030204" pitchFamily="34" charset="0"/>
              </a:rPr>
              <a:pPr marL="19050" marR="0" lvl="0" indent="0" algn="r" defTabSz="685800" rtl="0" eaLnBrk="1" fontAlgn="auto" latinLnBrk="0" hangingPunct="1">
                <a:lnSpc>
                  <a:spcPts val="93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7227113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lue Bottom Bar"/>
          <p:cNvSpPr/>
          <p:nvPr/>
        </p:nvSpPr>
        <p:spPr>
          <a:xfrm>
            <a:off x="0" y="6162083"/>
            <a:ext cx="9141714" cy="695918"/>
          </a:xfrm>
          <a:custGeom>
            <a:avLst/>
            <a:gdLst/>
            <a:ahLst/>
            <a:cxnLst/>
            <a:rect l="l" t="t" r="r" b="b"/>
            <a:pathLst>
              <a:path w="9144000" h="914400">
                <a:moveTo>
                  <a:pt x="0" y="914399"/>
                </a:moveTo>
                <a:lnTo>
                  <a:pt x="9144000" y="914399"/>
                </a:lnTo>
                <a:lnTo>
                  <a:pt x="9144000" y="0"/>
                </a:lnTo>
                <a:lnTo>
                  <a:pt x="0" y="0"/>
                </a:lnTo>
                <a:lnTo>
                  <a:pt x="0" y="914399"/>
                </a:lnTo>
                <a:close/>
              </a:path>
            </a:pathLst>
          </a:custGeom>
          <a:solidFill>
            <a:srgbClr val="1F497D"/>
          </a:solidFill>
        </p:spPr>
        <p:txBody>
          <a:bodyPr wrap="square" lIns="0" tIns="0" rIns="0" bIns="0" rtlCol="0"/>
          <a:lstStyle/>
          <a:p>
            <a:endParaRPr sz="1350" b="0" dirty="0">
              <a:latin typeface="Calibri Light" panose="020F0302020204030204" pitchFamily="34" charset="0"/>
              <a:cs typeface="Calibri Light" panose="020F0302020204030204" pitchFamily="34" charset="0"/>
            </a:endParaRPr>
          </a:p>
        </p:txBody>
      </p:sp>
      <p:sp>
        <p:nvSpPr>
          <p:cNvPr id="17" name="Top Gold Line"/>
          <p:cNvSpPr/>
          <p:nvPr/>
        </p:nvSpPr>
        <p:spPr>
          <a:xfrm>
            <a:off x="0" y="682967"/>
            <a:ext cx="9144000" cy="0"/>
          </a:xfrm>
          <a:custGeom>
            <a:avLst/>
            <a:gdLst/>
            <a:ahLst/>
            <a:cxnLst/>
            <a:rect l="l" t="t" r="r" b="b"/>
            <a:pathLst>
              <a:path w="9144000">
                <a:moveTo>
                  <a:pt x="0" y="0"/>
                </a:moveTo>
                <a:lnTo>
                  <a:pt x="9144000" y="0"/>
                </a:lnTo>
              </a:path>
            </a:pathLst>
          </a:custGeom>
          <a:ln w="38100">
            <a:solidFill>
              <a:srgbClr val="FFC000"/>
            </a:solidFill>
          </a:ln>
        </p:spPr>
        <p:txBody>
          <a:bodyPr wrap="square" lIns="0" tIns="0" rIns="0" bIns="0" rtlCol="0"/>
          <a:lstStyle/>
          <a:p>
            <a:endParaRPr sz="1350" dirty="0">
              <a:latin typeface="Calibri Light" panose="020F0302020204030204" pitchFamily="34" charset="0"/>
              <a:cs typeface="Calibri Light" panose="020F0302020204030204" pitchFamily="34" charset="0"/>
            </a:endParaRPr>
          </a:p>
        </p:txBody>
      </p:sp>
      <p:sp>
        <p:nvSpPr>
          <p:cNvPr id="21" name="Bottom Gold Line"/>
          <p:cNvSpPr/>
          <p:nvPr/>
        </p:nvSpPr>
        <p:spPr>
          <a:xfrm>
            <a:off x="0" y="6131244"/>
            <a:ext cx="9141714" cy="45719"/>
          </a:xfrm>
          <a:custGeom>
            <a:avLst/>
            <a:gdLst/>
            <a:ahLst/>
            <a:cxnLst/>
            <a:rect l="l" t="t" r="r" b="b"/>
            <a:pathLst>
              <a:path w="9144000" h="38100">
                <a:moveTo>
                  <a:pt x="0" y="38100"/>
                </a:moveTo>
                <a:lnTo>
                  <a:pt x="9144000" y="38100"/>
                </a:lnTo>
                <a:lnTo>
                  <a:pt x="9144000" y="0"/>
                </a:lnTo>
                <a:lnTo>
                  <a:pt x="0" y="0"/>
                </a:lnTo>
                <a:lnTo>
                  <a:pt x="0" y="38100"/>
                </a:lnTo>
                <a:close/>
              </a:path>
            </a:pathLst>
          </a:custGeom>
          <a:solidFill>
            <a:srgbClr val="FFC000"/>
          </a:solidFill>
        </p:spPr>
        <p:txBody>
          <a:bodyPr wrap="square" lIns="0" tIns="0" rIns="0" bIns="0" rtlCol="0"/>
          <a:lstStyle/>
          <a:p>
            <a:endParaRPr sz="1350" dirty="0">
              <a:latin typeface="Calibri Light" panose="020F0302020204030204" pitchFamily="34" charset="0"/>
              <a:cs typeface="Calibri Light" panose="020F0302020204030204" pitchFamily="34" charset="0"/>
            </a:endParaRPr>
          </a:p>
        </p:txBody>
      </p:sp>
      <p:sp>
        <p:nvSpPr>
          <p:cNvPr id="2" name="Header"/>
          <p:cNvSpPr>
            <a:spLocks noGrp="1"/>
          </p:cNvSpPr>
          <p:nvPr>
            <p:ph type="title"/>
          </p:nvPr>
        </p:nvSpPr>
        <p:spPr>
          <a:xfrm>
            <a:off x="194490" y="196334"/>
            <a:ext cx="8583574" cy="369332"/>
          </a:xfrm>
          <a:prstGeom prst="rect">
            <a:avLst/>
          </a:prstGeom>
        </p:spPr>
        <p:txBody>
          <a:bodyPr wrap="square" lIns="0" tIns="0" rIns="0" bIns="0">
            <a:spAutoFit/>
          </a:bodyPr>
          <a:lstStyle>
            <a:lvl1pPr>
              <a:defRPr sz="2400" b="1" i="0">
                <a:solidFill>
                  <a:schemeClr val="bg1"/>
                </a:solidFill>
                <a:latin typeface="Calibri"/>
                <a:cs typeface="Calibri"/>
              </a:defRPr>
            </a:lvl1pPr>
          </a:lstStyle>
          <a:p>
            <a:endParaRPr dirty="0"/>
          </a:p>
        </p:txBody>
      </p:sp>
      <p:sp>
        <p:nvSpPr>
          <p:cNvPr id="3" name="Add Text Here"/>
          <p:cNvSpPr>
            <a:spLocks noGrp="1"/>
          </p:cNvSpPr>
          <p:nvPr>
            <p:ph type="body" idx="1"/>
          </p:nvPr>
        </p:nvSpPr>
        <p:spPr>
          <a:xfrm>
            <a:off x="217528" y="1447804"/>
            <a:ext cx="8578697" cy="276999"/>
          </a:xfrm>
          <a:prstGeom prst="rect">
            <a:avLst/>
          </a:prstGeom>
        </p:spPr>
        <p:txBody>
          <a:bodyPr wrap="square" lIns="0" tIns="0" rIns="0" bIns="0">
            <a:spAutoFit/>
          </a:bodyPr>
          <a:lstStyle>
            <a:lvl1pPr>
              <a:defRPr b="0" i="0">
                <a:solidFill>
                  <a:schemeClr val="tx1"/>
                </a:solidFill>
              </a:defRPr>
            </a:lvl1pPr>
          </a:lstStyle>
          <a:p>
            <a:endParaRPr dirty="0"/>
          </a:p>
        </p:txBody>
      </p:sp>
      <p:sp>
        <p:nvSpPr>
          <p:cNvPr id="4" name="Footer Text"/>
          <p:cNvSpPr>
            <a:spLocks noGrp="1"/>
          </p:cNvSpPr>
          <p:nvPr>
            <p:ph type="ftr" sz="quarter" idx="5"/>
          </p:nvPr>
        </p:nvSpPr>
        <p:spPr bwMode="ltGray">
          <a:xfrm>
            <a:off x="1016388" y="6284339"/>
            <a:ext cx="5229859" cy="338554"/>
          </a:xfrm>
          <a:prstGeom prst="rect">
            <a:avLst/>
          </a:prstGeom>
        </p:spPr>
        <p:txBody>
          <a:bodyPr wrap="square" lIns="0" tIns="0" rIns="0" bIns="0">
            <a:spAutoFit/>
          </a:bodyPr>
          <a:lstStyle>
            <a:lvl1pPr>
              <a:defRPr lang="en-US" sz="1200" dirty="0" smtClean="0">
                <a:solidFill>
                  <a:schemeClr val="bg1"/>
                </a:solidFill>
                <a:latin typeface="+mj-lt"/>
              </a:defRPr>
            </a:lvl1pPr>
          </a:lstStyle>
          <a:p>
            <a:r>
              <a:rPr lang="en-US" smtClean="0"/>
              <a:t>ALASKA DEPARTMENT OF LABOR &amp; WORKFORCE DEVELOPMENT DR. TAMIKA L. LEDBETTER, COMMISSIONER</a:t>
            </a:r>
            <a:endParaRPr lang="en-US" dirty="0"/>
          </a:p>
        </p:txBody>
      </p:sp>
      <p:sp>
        <p:nvSpPr>
          <p:cNvPr id="7" name="Date Placeholder 6">
            <a:extLst>
              <a:ext uri="{FF2B5EF4-FFF2-40B4-BE49-F238E27FC236}">
                <a16:creationId xmlns:a16="http://schemas.microsoft.com/office/drawing/2014/main" id="{AA1EF05D-B8FD-4894-AE2E-CF6AD78C50C9}"/>
              </a:ext>
            </a:extLst>
          </p:cNvPr>
          <p:cNvSpPr>
            <a:spLocks noGrp="1"/>
          </p:cNvSpPr>
          <p:nvPr>
            <p:ph type="dt" sz="half" idx="2"/>
          </p:nvPr>
        </p:nvSpPr>
        <p:spPr bwMode="ltGray">
          <a:xfrm>
            <a:off x="7460863" y="6522146"/>
            <a:ext cx="1676400" cy="226478"/>
          </a:xfrm>
          <a:prstGeom prst="rect">
            <a:avLst/>
          </a:prstGeom>
        </p:spPr>
        <p:txBody>
          <a:bodyPr vert="horz" lIns="91440" tIns="45720" rIns="91440" bIns="45720" rtlCol="0" anchor="ctr"/>
          <a:lstStyle>
            <a:lvl1pPr algn="r">
              <a:defRPr sz="1050">
                <a:solidFill>
                  <a:schemeClr val="bg1"/>
                </a:solidFill>
                <a:latin typeface="Calibri Light" panose="020F0302020204030204" pitchFamily="34" charset="0"/>
                <a:cs typeface="Calibri Light" panose="020F0302020204030204" pitchFamily="34" charset="0"/>
              </a:defRPr>
            </a:lvl1pPr>
          </a:lstStyle>
          <a:p>
            <a:r>
              <a:rPr lang="en-US" smtClean="0"/>
              <a:t>2/9/2021</a:t>
            </a:r>
            <a:endParaRPr lang="en-US" dirty="0"/>
          </a:p>
        </p:txBody>
      </p:sp>
      <p:grpSp>
        <p:nvGrpSpPr>
          <p:cNvPr id="26" name="Stars">
            <a:extLst>
              <a:ext uri="{FF2B5EF4-FFF2-40B4-BE49-F238E27FC236}">
                <a16:creationId xmlns:a16="http://schemas.microsoft.com/office/drawing/2014/main" id="{FFF7390F-9548-4250-911B-12BC51E99484}"/>
              </a:ext>
            </a:extLst>
          </p:cNvPr>
          <p:cNvGrpSpPr/>
          <p:nvPr/>
        </p:nvGrpSpPr>
        <p:grpSpPr bwMode="ltGray">
          <a:xfrm>
            <a:off x="8229600" y="6333261"/>
            <a:ext cx="400050" cy="76200"/>
            <a:chOff x="8458200" y="6096000"/>
            <a:chExt cx="533400" cy="76200"/>
          </a:xfrm>
        </p:grpSpPr>
        <p:sp>
          <p:nvSpPr>
            <p:cNvPr id="27" name="Star 1">
              <a:extLst>
                <a:ext uri="{FF2B5EF4-FFF2-40B4-BE49-F238E27FC236}">
                  <a16:creationId xmlns:a16="http://schemas.microsoft.com/office/drawing/2014/main" id="{5076A068-DC28-49F8-88AD-AAD558130B14}"/>
                </a:ext>
              </a:extLst>
            </p:cNvPr>
            <p:cNvSpPr/>
            <p:nvPr userDrawn="1"/>
          </p:nvSpPr>
          <p:spPr bwMode="ltGray">
            <a:xfrm>
              <a:off x="8458200" y="6096000"/>
              <a:ext cx="76200" cy="76200"/>
            </a:xfrm>
            <a:prstGeom prst="star5">
              <a:avLst/>
            </a:prstGeom>
            <a:solidFill>
              <a:srgbClr val="FFC000"/>
            </a:solidFill>
            <a:ln>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p>
          </p:txBody>
        </p:sp>
        <p:sp>
          <p:nvSpPr>
            <p:cNvPr id="28" name="Star 2">
              <a:extLst>
                <a:ext uri="{FF2B5EF4-FFF2-40B4-BE49-F238E27FC236}">
                  <a16:creationId xmlns:a16="http://schemas.microsoft.com/office/drawing/2014/main" id="{7EAEFCEB-CE2A-4B8E-8A93-DADA205C5B01}"/>
                </a:ext>
              </a:extLst>
            </p:cNvPr>
            <p:cNvSpPr/>
            <p:nvPr userDrawn="1"/>
          </p:nvSpPr>
          <p:spPr bwMode="ltGray">
            <a:xfrm>
              <a:off x="8686800" y="6096000"/>
              <a:ext cx="76200" cy="76200"/>
            </a:xfrm>
            <a:prstGeom prst="star5">
              <a:avLst/>
            </a:prstGeom>
            <a:solidFill>
              <a:srgbClr val="FFC000"/>
            </a:solidFill>
            <a:ln>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p>
          </p:txBody>
        </p:sp>
        <p:sp>
          <p:nvSpPr>
            <p:cNvPr id="29" name="Star 3">
              <a:extLst>
                <a:ext uri="{FF2B5EF4-FFF2-40B4-BE49-F238E27FC236}">
                  <a16:creationId xmlns:a16="http://schemas.microsoft.com/office/drawing/2014/main" id="{CA47625F-49C6-4D5F-8805-9EE0A93BBE75}"/>
                </a:ext>
              </a:extLst>
            </p:cNvPr>
            <p:cNvSpPr/>
            <p:nvPr userDrawn="1"/>
          </p:nvSpPr>
          <p:spPr bwMode="ltGray">
            <a:xfrm>
              <a:off x="8915400" y="6096000"/>
              <a:ext cx="76200" cy="76200"/>
            </a:xfrm>
            <a:prstGeom prst="star5">
              <a:avLst/>
            </a:prstGeom>
            <a:solidFill>
              <a:srgbClr val="FFC000"/>
            </a:solidFill>
            <a:ln>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p>
          </p:txBody>
        </p:sp>
      </p:grpSp>
      <p:pic>
        <p:nvPicPr>
          <p:cNvPr id="10" name="Picture 9">
            <a:extLst>
              <a:ext uri="{FF2B5EF4-FFF2-40B4-BE49-F238E27FC236}">
                <a16:creationId xmlns:a16="http://schemas.microsoft.com/office/drawing/2014/main" id="{1ECD0A00-8AC7-45D0-8F3E-BE2B61B70C32}"/>
              </a:ext>
            </a:extLst>
          </p:cNvPr>
          <p:cNvPicPr>
            <a:picLocks noChangeAspect="1"/>
          </p:cNvPicPr>
          <p:nvPr/>
        </p:nvPicPr>
        <p:blipFill>
          <a:blip r:embed="rId5"/>
          <a:stretch>
            <a:fillRect/>
          </a:stretch>
        </p:blipFill>
        <p:spPr bwMode="blackWhite">
          <a:xfrm>
            <a:off x="94367" y="5996365"/>
            <a:ext cx="788670" cy="1051560"/>
          </a:xfrm>
          <a:prstGeom prst="rect">
            <a:avLst/>
          </a:prstGeom>
        </p:spPr>
      </p:pic>
      <p:sp>
        <p:nvSpPr>
          <p:cNvPr id="19" name="Page #">
            <a:extLst>
              <a:ext uri="{FF2B5EF4-FFF2-40B4-BE49-F238E27FC236}">
                <a16:creationId xmlns:a16="http://schemas.microsoft.com/office/drawing/2014/main" id="{551BE20D-7ABA-4602-BB76-D7AA87BC6676}"/>
              </a:ext>
            </a:extLst>
          </p:cNvPr>
          <p:cNvSpPr>
            <a:spLocks noGrp="1"/>
          </p:cNvSpPr>
          <p:nvPr>
            <p:ph type="sldNum" sz="quarter" idx="4"/>
          </p:nvPr>
        </p:nvSpPr>
        <p:spPr bwMode="ltGray">
          <a:xfrm>
            <a:off x="8743950" y="6314199"/>
            <a:ext cx="330706" cy="115416"/>
          </a:xfrm>
          <a:prstGeom prst="rect">
            <a:avLst/>
          </a:prstGeom>
        </p:spPr>
        <p:txBody>
          <a:bodyPr wrap="square" lIns="0" tIns="0" rIns="0" bIns="0">
            <a:spAutoFit/>
          </a:bodyPr>
          <a:lstStyle>
            <a:lvl1pPr algn="r">
              <a:defRPr sz="1050" b="0" i="0">
                <a:solidFill>
                  <a:schemeClr val="bg1"/>
                </a:solidFill>
                <a:latin typeface="Calibri Light" panose="020F0302020204030204" pitchFamily="34" charset="0"/>
                <a:cs typeface="Calibri Light" panose="020F0302020204030204" pitchFamily="34" charset="0"/>
              </a:defRPr>
            </a:lvl1p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1523767918"/>
      </p:ext>
    </p:extLst>
  </p:cSld>
  <p:clrMap bg1="lt1" tx1="dk1" bg2="lt2" tx2="dk2" accent1="accent1" accent2="accent2" accent3="accent3" accent4="accent4" accent5="accent5" accent6="accent6" hlink="hlink" folHlink="folHlink"/>
  <p:sldLayoutIdLst>
    <p:sldLayoutId id="2147483697" r:id="rId1"/>
    <p:sldLayoutId id="2147483690" r:id="rId2"/>
    <p:sldLayoutId id="2147483701" r:id="rId3"/>
  </p:sldLayoutIdLst>
  <p:hf hdr="0"/>
  <p:txStyles>
    <p:titleStyle>
      <a:lvl1pPr eaLnBrk="1" hangingPunct="1">
        <a:defRPr sz="2400">
          <a:solidFill>
            <a:schemeClr val="tx2"/>
          </a:solidFill>
          <a:latin typeface="Calibri Light" panose="020F0302020204030204" pitchFamily="34" charset="0"/>
          <a:ea typeface="+mj-ea"/>
          <a:cs typeface="Calibri Light" panose="020F0302020204030204" pitchFamily="34" charset="0"/>
        </a:defRPr>
      </a:lvl1pPr>
    </p:titleStyle>
    <p:bodyStyle>
      <a:lvl1pPr marL="0" eaLnBrk="1" hangingPunct="1">
        <a:defRPr>
          <a:latin typeface="Calibri Light" panose="020F0302020204030204" pitchFamily="34" charset="0"/>
          <a:ea typeface="+mn-ea"/>
          <a:cs typeface="Calibri Light" panose="020F0302020204030204" pitchFamily="34" charset="0"/>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bodyStyle>
    <p:otherStyle>
      <a:lvl1pPr marL="0" eaLnBrk="1" hangingPunct="1">
        <a:defRPr>
          <a:latin typeface="+mn-lt"/>
          <a:ea typeface="+mn-ea"/>
          <a:cs typeface="+mn-cs"/>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lue Bottom Bar"/>
          <p:cNvSpPr/>
          <p:nvPr/>
        </p:nvSpPr>
        <p:spPr>
          <a:xfrm>
            <a:off x="0" y="6162083"/>
            <a:ext cx="9141714" cy="695918"/>
          </a:xfrm>
          <a:custGeom>
            <a:avLst/>
            <a:gdLst/>
            <a:ahLst/>
            <a:cxnLst/>
            <a:rect l="l" t="t" r="r" b="b"/>
            <a:pathLst>
              <a:path w="9144000" h="914400">
                <a:moveTo>
                  <a:pt x="0" y="914399"/>
                </a:moveTo>
                <a:lnTo>
                  <a:pt x="9144000" y="914399"/>
                </a:lnTo>
                <a:lnTo>
                  <a:pt x="9144000" y="0"/>
                </a:lnTo>
                <a:lnTo>
                  <a:pt x="0" y="0"/>
                </a:lnTo>
                <a:lnTo>
                  <a:pt x="0" y="914399"/>
                </a:lnTo>
                <a:close/>
              </a:path>
            </a:pathLst>
          </a:custGeom>
          <a:solidFill>
            <a:srgbClr val="1F497D"/>
          </a:solidFill>
        </p:spPr>
        <p:txBody>
          <a:bodyPr wrap="square" lIns="0" tIns="0" rIns="0" bIns="0" rtlCol="0"/>
          <a:lstStyle/>
          <a:p>
            <a:endParaRPr sz="1350" b="0" dirty="0">
              <a:latin typeface="Calibri Light" panose="020F0302020204030204" pitchFamily="34" charset="0"/>
              <a:cs typeface="Calibri Light" panose="020F0302020204030204" pitchFamily="34" charset="0"/>
            </a:endParaRPr>
          </a:p>
        </p:txBody>
      </p:sp>
      <p:sp>
        <p:nvSpPr>
          <p:cNvPr id="17" name="Top Gold Line"/>
          <p:cNvSpPr/>
          <p:nvPr/>
        </p:nvSpPr>
        <p:spPr>
          <a:xfrm>
            <a:off x="0" y="682967"/>
            <a:ext cx="9144000" cy="0"/>
          </a:xfrm>
          <a:custGeom>
            <a:avLst/>
            <a:gdLst/>
            <a:ahLst/>
            <a:cxnLst/>
            <a:rect l="l" t="t" r="r" b="b"/>
            <a:pathLst>
              <a:path w="9144000">
                <a:moveTo>
                  <a:pt x="0" y="0"/>
                </a:moveTo>
                <a:lnTo>
                  <a:pt x="9144000" y="0"/>
                </a:lnTo>
              </a:path>
            </a:pathLst>
          </a:custGeom>
          <a:ln w="38100">
            <a:solidFill>
              <a:srgbClr val="FFC000"/>
            </a:solidFill>
          </a:ln>
        </p:spPr>
        <p:txBody>
          <a:bodyPr wrap="square" lIns="0" tIns="0" rIns="0" bIns="0" rtlCol="0"/>
          <a:lstStyle/>
          <a:p>
            <a:endParaRPr sz="1350" dirty="0">
              <a:latin typeface="Calibri Light" panose="020F0302020204030204" pitchFamily="34" charset="0"/>
              <a:cs typeface="Calibri Light" panose="020F0302020204030204" pitchFamily="34" charset="0"/>
            </a:endParaRPr>
          </a:p>
        </p:txBody>
      </p:sp>
      <p:sp>
        <p:nvSpPr>
          <p:cNvPr id="21" name="Bottom Gold Line"/>
          <p:cNvSpPr/>
          <p:nvPr/>
        </p:nvSpPr>
        <p:spPr>
          <a:xfrm>
            <a:off x="0" y="6131244"/>
            <a:ext cx="9141714" cy="45719"/>
          </a:xfrm>
          <a:custGeom>
            <a:avLst/>
            <a:gdLst/>
            <a:ahLst/>
            <a:cxnLst/>
            <a:rect l="l" t="t" r="r" b="b"/>
            <a:pathLst>
              <a:path w="9144000" h="38100">
                <a:moveTo>
                  <a:pt x="0" y="38100"/>
                </a:moveTo>
                <a:lnTo>
                  <a:pt x="9144000" y="38100"/>
                </a:lnTo>
                <a:lnTo>
                  <a:pt x="9144000" y="0"/>
                </a:lnTo>
                <a:lnTo>
                  <a:pt x="0" y="0"/>
                </a:lnTo>
                <a:lnTo>
                  <a:pt x="0" y="38100"/>
                </a:lnTo>
                <a:close/>
              </a:path>
            </a:pathLst>
          </a:custGeom>
          <a:solidFill>
            <a:srgbClr val="FFC000"/>
          </a:solidFill>
        </p:spPr>
        <p:txBody>
          <a:bodyPr wrap="square" lIns="0" tIns="0" rIns="0" bIns="0" rtlCol="0"/>
          <a:lstStyle/>
          <a:p>
            <a:endParaRPr sz="1350" dirty="0">
              <a:latin typeface="Calibri Light" panose="020F0302020204030204" pitchFamily="34" charset="0"/>
              <a:cs typeface="Calibri Light" panose="020F0302020204030204" pitchFamily="34" charset="0"/>
            </a:endParaRPr>
          </a:p>
        </p:txBody>
      </p:sp>
      <p:sp>
        <p:nvSpPr>
          <p:cNvPr id="2" name="Header"/>
          <p:cNvSpPr>
            <a:spLocks noGrp="1"/>
          </p:cNvSpPr>
          <p:nvPr>
            <p:ph type="title"/>
          </p:nvPr>
        </p:nvSpPr>
        <p:spPr>
          <a:xfrm>
            <a:off x="194490" y="196334"/>
            <a:ext cx="8583574" cy="369332"/>
          </a:xfrm>
          <a:prstGeom prst="rect">
            <a:avLst/>
          </a:prstGeom>
        </p:spPr>
        <p:txBody>
          <a:bodyPr wrap="square" lIns="0" tIns="0" rIns="0" bIns="0">
            <a:spAutoFit/>
          </a:bodyPr>
          <a:lstStyle>
            <a:lvl1pPr>
              <a:defRPr sz="2400" b="1" i="0">
                <a:solidFill>
                  <a:schemeClr val="bg1"/>
                </a:solidFill>
                <a:latin typeface="Calibri"/>
                <a:cs typeface="Calibri"/>
              </a:defRPr>
            </a:lvl1pPr>
          </a:lstStyle>
          <a:p>
            <a:endParaRPr dirty="0"/>
          </a:p>
        </p:txBody>
      </p:sp>
      <p:sp>
        <p:nvSpPr>
          <p:cNvPr id="3" name="Add Text Here"/>
          <p:cNvSpPr>
            <a:spLocks noGrp="1"/>
          </p:cNvSpPr>
          <p:nvPr>
            <p:ph type="body" idx="1"/>
          </p:nvPr>
        </p:nvSpPr>
        <p:spPr>
          <a:xfrm>
            <a:off x="217528" y="1447804"/>
            <a:ext cx="8578697" cy="276999"/>
          </a:xfrm>
          <a:prstGeom prst="rect">
            <a:avLst/>
          </a:prstGeom>
        </p:spPr>
        <p:txBody>
          <a:bodyPr wrap="square" lIns="0" tIns="0" rIns="0" bIns="0">
            <a:spAutoFit/>
          </a:bodyPr>
          <a:lstStyle>
            <a:lvl1pPr>
              <a:defRPr b="0" i="0">
                <a:solidFill>
                  <a:schemeClr val="tx1"/>
                </a:solidFill>
              </a:defRPr>
            </a:lvl1pPr>
          </a:lstStyle>
          <a:p>
            <a:endParaRPr dirty="0"/>
          </a:p>
        </p:txBody>
      </p:sp>
      <p:sp>
        <p:nvSpPr>
          <p:cNvPr id="4" name="Footer Text"/>
          <p:cNvSpPr>
            <a:spLocks noGrp="1"/>
          </p:cNvSpPr>
          <p:nvPr>
            <p:ph type="ftr" sz="quarter" idx="5"/>
          </p:nvPr>
        </p:nvSpPr>
        <p:spPr bwMode="ltGray">
          <a:xfrm>
            <a:off x="1016388" y="6284339"/>
            <a:ext cx="5229859" cy="338554"/>
          </a:xfrm>
          <a:prstGeom prst="rect">
            <a:avLst/>
          </a:prstGeom>
        </p:spPr>
        <p:txBody>
          <a:bodyPr wrap="square" lIns="0" tIns="0" rIns="0" bIns="0">
            <a:spAutoFit/>
          </a:bodyPr>
          <a:lstStyle>
            <a:lvl1pPr>
              <a:defRPr lang="en-US" sz="1200" dirty="0" smtClean="0">
                <a:solidFill>
                  <a:schemeClr val="bg1"/>
                </a:solidFill>
                <a:latin typeface="+mj-lt"/>
              </a:defRPr>
            </a:lvl1pPr>
          </a:lstStyle>
          <a:p>
            <a:pPr marL="9525">
              <a:lnSpc>
                <a:spcPts val="1189"/>
              </a:lnSpc>
            </a:pPr>
            <a:r>
              <a:rPr lang="en-US" smtClean="0"/>
              <a:t>ALASKA DEPARTMENT OF LABOR &amp; WORKFORCE DEVELOPMENT</a:t>
            </a:r>
          </a:p>
          <a:p>
            <a:pPr marL="9525"/>
            <a:r>
              <a:rPr lang="en-US" smtClean="0"/>
              <a:t>DR. TAMIKA L. LEDBETTER, COMMISSIONER</a:t>
            </a:r>
            <a:endParaRPr lang="en-US"/>
          </a:p>
        </p:txBody>
      </p:sp>
      <p:sp>
        <p:nvSpPr>
          <p:cNvPr id="7" name="Date Placeholder 6">
            <a:extLst>
              <a:ext uri="{FF2B5EF4-FFF2-40B4-BE49-F238E27FC236}">
                <a16:creationId xmlns:a16="http://schemas.microsoft.com/office/drawing/2014/main" id="{AA1EF05D-B8FD-4894-AE2E-CF6AD78C50C9}"/>
              </a:ext>
            </a:extLst>
          </p:cNvPr>
          <p:cNvSpPr>
            <a:spLocks noGrp="1"/>
          </p:cNvSpPr>
          <p:nvPr>
            <p:ph type="dt" sz="half" idx="2"/>
          </p:nvPr>
        </p:nvSpPr>
        <p:spPr bwMode="ltGray">
          <a:xfrm>
            <a:off x="7460863" y="6522146"/>
            <a:ext cx="1676400" cy="226478"/>
          </a:xfrm>
          <a:prstGeom prst="rect">
            <a:avLst/>
          </a:prstGeom>
        </p:spPr>
        <p:txBody>
          <a:bodyPr vert="horz" lIns="91440" tIns="45720" rIns="91440" bIns="45720" rtlCol="0" anchor="ctr"/>
          <a:lstStyle>
            <a:lvl1pPr algn="r">
              <a:defRPr sz="1050">
                <a:solidFill>
                  <a:schemeClr val="bg1"/>
                </a:solidFill>
                <a:latin typeface="Calibri Light" panose="020F0302020204030204" pitchFamily="34" charset="0"/>
                <a:cs typeface="Calibri Light" panose="020F0302020204030204" pitchFamily="34" charset="0"/>
              </a:defRPr>
            </a:lvl1pPr>
          </a:lstStyle>
          <a:p>
            <a:r>
              <a:rPr lang="en-US"/>
              <a:t>EDIT DATE IN HEADER/FOOTER SETTINGS</a:t>
            </a:r>
            <a:endParaRPr lang="en-US" dirty="0"/>
          </a:p>
        </p:txBody>
      </p:sp>
      <p:grpSp>
        <p:nvGrpSpPr>
          <p:cNvPr id="26" name="Stars">
            <a:extLst>
              <a:ext uri="{FF2B5EF4-FFF2-40B4-BE49-F238E27FC236}">
                <a16:creationId xmlns:a16="http://schemas.microsoft.com/office/drawing/2014/main" id="{FFF7390F-9548-4250-911B-12BC51E99484}"/>
              </a:ext>
            </a:extLst>
          </p:cNvPr>
          <p:cNvGrpSpPr/>
          <p:nvPr userDrawn="1"/>
        </p:nvGrpSpPr>
        <p:grpSpPr bwMode="ltGray">
          <a:xfrm>
            <a:off x="8229600" y="6333261"/>
            <a:ext cx="400050" cy="76200"/>
            <a:chOff x="8458200" y="6096000"/>
            <a:chExt cx="533400" cy="76200"/>
          </a:xfrm>
        </p:grpSpPr>
        <p:sp>
          <p:nvSpPr>
            <p:cNvPr id="27" name="Star 1">
              <a:extLst>
                <a:ext uri="{FF2B5EF4-FFF2-40B4-BE49-F238E27FC236}">
                  <a16:creationId xmlns:a16="http://schemas.microsoft.com/office/drawing/2014/main" id="{5076A068-DC28-49F8-88AD-AAD558130B14}"/>
                </a:ext>
              </a:extLst>
            </p:cNvPr>
            <p:cNvSpPr/>
            <p:nvPr userDrawn="1"/>
          </p:nvSpPr>
          <p:spPr bwMode="ltGray">
            <a:xfrm>
              <a:off x="8458200" y="6096000"/>
              <a:ext cx="76200" cy="76200"/>
            </a:xfrm>
            <a:prstGeom prst="star5">
              <a:avLst/>
            </a:prstGeom>
            <a:solidFill>
              <a:srgbClr val="FFC000"/>
            </a:solidFill>
            <a:ln>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p>
          </p:txBody>
        </p:sp>
        <p:sp>
          <p:nvSpPr>
            <p:cNvPr id="28" name="Star 2">
              <a:extLst>
                <a:ext uri="{FF2B5EF4-FFF2-40B4-BE49-F238E27FC236}">
                  <a16:creationId xmlns:a16="http://schemas.microsoft.com/office/drawing/2014/main" id="{7EAEFCEB-CE2A-4B8E-8A93-DADA205C5B01}"/>
                </a:ext>
              </a:extLst>
            </p:cNvPr>
            <p:cNvSpPr/>
            <p:nvPr userDrawn="1"/>
          </p:nvSpPr>
          <p:spPr bwMode="ltGray">
            <a:xfrm>
              <a:off x="8686800" y="6096000"/>
              <a:ext cx="76200" cy="76200"/>
            </a:xfrm>
            <a:prstGeom prst="star5">
              <a:avLst/>
            </a:prstGeom>
            <a:solidFill>
              <a:srgbClr val="FFC000"/>
            </a:solidFill>
            <a:ln>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p>
          </p:txBody>
        </p:sp>
        <p:sp>
          <p:nvSpPr>
            <p:cNvPr id="29" name="Star 3">
              <a:extLst>
                <a:ext uri="{FF2B5EF4-FFF2-40B4-BE49-F238E27FC236}">
                  <a16:creationId xmlns:a16="http://schemas.microsoft.com/office/drawing/2014/main" id="{CA47625F-49C6-4D5F-8805-9EE0A93BBE75}"/>
                </a:ext>
              </a:extLst>
            </p:cNvPr>
            <p:cNvSpPr/>
            <p:nvPr userDrawn="1"/>
          </p:nvSpPr>
          <p:spPr bwMode="ltGray">
            <a:xfrm>
              <a:off x="8915400" y="6096000"/>
              <a:ext cx="76200" cy="76200"/>
            </a:xfrm>
            <a:prstGeom prst="star5">
              <a:avLst/>
            </a:prstGeom>
            <a:solidFill>
              <a:srgbClr val="FFC000"/>
            </a:solidFill>
            <a:ln>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p>
          </p:txBody>
        </p:sp>
      </p:grpSp>
      <p:pic>
        <p:nvPicPr>
          <p:cNvPr id="10" name="Picture 9">
            <a:extLst>
              <a:ext uri="{FF2B5EF4-FFF2-40B4-BE49-F238E27FC236}">
                <a16:creationId xmlns:a16="http://schemas.microsoft.com/office/drawing/2014/main" id="{1ECD0A00-8AC7-45D0-8F3E-BE2B61B70C32}"/>
              </a:ext>
            </a:extLst>
          </p:cNvPr>
          <p:cNvPicPr>
            <a:picLocks noChangeAspect="1"/>
          </p:cNvPicPr>
          <p:nvPr userDrawn="1"/>
        </p:nvPicPr>
        <p:blipFill>
          <a:blip r:embed="rId3"/>
          <a:stretch>
            <a:fillRect/>
          </a:stretch>
        </p:blipFill>
        <p:spPr bwMode="blackWhite">
          <a:xfrm>
            <a:off x="94367" y="5996365"/>
            <a:ext cx="788670" cy="1051560"/>
          </a:xfrm>
          <a:prstGeom prst="rect">
            <a:avLst/>
          </a:prstGeom>
        </p:spPr>
      </p:pic>
      <p:sp>
        <p:nvSpPr>
          <p:cNvPr id="19" name="Page #">
            <a:extLst>
              <a:ext uri="{FF2B5EF4-FFF2-40B4-BE49-F238E27FC236}">
                <a16:creationId xmlns:a16="http://schemas.microsoft.com/office/drawing/2014/main" id="{551BE20D-7ABA-4602-BB76-D7AA87BC6676}"/>
              </a:ext>
            </a:extLst>
          </p:cNvPr>
          <p:cNvSpPr>
            <a:spLocks noGrp="1"/>
          </p:cNvSpPr>
          <p:nvPr>
            <p:ph type="sldNum" sz="quarter" idx="4"/>
          </p:nvPr>
        </p:nvSpPr>
        <p:spPr bwMode="ltGray">
          <a:xfrm>
            <a:off x="8743950" y="6314199"/>
            <a:ext cx="330706" cy="115416"/>
          </a:xfrm>
          <a:prstGeom prst="rect">
            <a:avLst/>
          </a:prstGeom>
        </p:spPr>
        <p:txBody>
          <a:bodyPr wrap="square" lIns="0" tIns="0" rIns="0" bIns="0">
            <a:spAutoFit/>
          </a:bodyPr>
          <a:lstStyle>
            <a:lvl1pPr algn="r">
              <a:defRPr sz="1050" b="0" i="0">
                <a:solidFill>
                  <a:schemeClr val="bg1"/>
                </a:solidFill>
                <a:latin typeface="Calibri Light" panose="020F0302020204030204" pitchFamily="34" charset="0"/>
                <a:cs typeface="Calibri Light" panose="020F0302020204030204" pitchFamily="34" charset="0"/>
              </a:defRPr>
            </a:lvl1pPr>
          </a:lstStyle>
          <a:p>
            <a:pPr marL="19050">
              <a:lnSpc>
                <a:spcPts val="930"/>
              </a:lnSpc>
            </a:pPr>
            <a:fld id="{81D60167-4931-47E6-BA6A-407CBD079E47}" type="slidenum">
              <a:rPr lang="en-US" smtClean="0"/>
              <a:pPr marL="19050">
                <a:lnSpc>
                  <a:spcPts val="930"/>
                </a:lnSpc>
              </a:pPr>
              <a:t>‹#›</a:t>
            </a:fld>
            <a:endParaRPr lang="en-US" dirty="0"/>
          </a:p>
        </p:txBody>
      </p:sp>
    </p:spTree>
    <p:extLst>
      <p:ext uri="{BB962C8B-B14F-4D97-AF65-F5344CB8AC3E}">
        <p14:creationId xmlns:p14="http://schemas.microsoft.com/office/powerpoint/2010/main" val="1974702749"/>
      </p:ext>
    </p:extLst>
  </p:cSld>
  <p:clrMap bg1="lt1" tx1="dk1" bg2="lt2" tx2="dk2" accent1="accent1" accent2="accent2" accent3="accent3" accent4="accent4" accent5="accent5" accent6="accent6" hlink="hlink" folHlink="folHlink"/>
  <p:sldLayoutIdLst>
    <p:sldLayoutId id="2147483703" r:id="rId1"/>
  </p:sldLayoutIdLst>
  <p:hf hdr="0"/>
  <p:txStyles>
    <p:titleStyle>
      <a:lvl1pPr>
        <a:defRPr sz="2400">
          <a:solidFill>
            <a:schemeClr val="tx2"/>
          </a:solidFill>
          <a:latin typeface="Calibri Light" panose="020F0302020204030204" pitchFamily="34" charset="0"/>
          <a:ea typeface="+mj-ea"/>
          <a:cs typeface="Calibri Light" panose="020F0302020204030204" pitchFamily="34" charset="0"/>
        </a:defRPr>
      </a:lvl1pPr>
    </p:titleStyle>
    <p:bodyStyle>
      <a:lvl1pPr marL="0">
        <a:defRPr>
          <a:latin typeface="Calibri Light" panose="020F0302020204030204" pitchFamily="34" charset="0"/>
          <a:ea typeface="+mn-ea"/>
          <a:cs typeface="Calibri Light" panose="020F0302020204030204" pitchFamily="34" charset="0"/>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mailto:louise.dean@alaska.gov" TargetMode="External"/><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mailto:greg.cashen@alaska.gov" TargetMode="External"/><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a:extLst>
              <a:ext uri="{FF2B5EF4-FFF2-40B4-BE49-F238E27FC236}">
                <a16:creationId xmlns:a16="http://schemas.microsoft.com/office/drawing/2014/main" id="{53A7E5BD-FBE1-4D4E-8565-E8C5F5128CF7}"/>
              </a:ext>
            </a:extLst>
          </p:cNvPr>
          <p:cNvSpPr>
            <a:spLocks noGrp="1"/>
          </p:cNvSpPr>
          <p:nvPr>
            <p:ph type="subTitle" idx="4"/>
          </p:nvPr>
        </p:nvSpPr>
        <p:spPr>
          <a:xfrm>
            <a:off x="1371600" y="1747480"/>
            <a:ext cx="6400800" cy="369332"/>
          </a:xfrm>
        </p:spPr>
        <p:txBody>
          <a:bodyPr/>
          <a:lstStyle/>
          <a:p>
            <a:r>
              <a:rPr lang="en-US" dirty="0" smtClean="0"/>
              <a:t>House Finance Subcommittee</a:t>
            </a:r>
            <a:endParaRPr lang="en-US" dirty="0"/>
          </a:p>
        </p:txBody>
      </p:sp>
      <p:sp>
        <p:nvSpPr>
          <p:cNvPr id="2" name="Title 1">
            <a:extLst>
              <a:ext uri="{FF2B5EF4-FFF2-40B4-BE49-F238E27FC236}">
                <a16:creationId xmlns:a16="http://schemas.microsoft.com/office/drawing/2014/main" id="{F108AFE6-8D34-4496-B7ED-EA156004EF66}"/>
              </a:ext>
            </a:extLst>
          </p:cNvPr>
          <p:cNvSpPr>
            <a:spLocks noGrp="1"/>
          </p:cNvSpPr>
          <p:nvPr>
            <p:ph type="ctrTitle"/>
          </p:nvPr>
        </p:nvSpPr>
        <p:spPr>
          <a:xfrm>
            <a:off x="425092" y="0"/>
            <a:ext cx="8343900" cy="738664"/>
          </a:xfrm>
        </p:spPr>
        <p:txBody>
          <a:bodyPr/>
          <a:lstStyle/>
          <a:p>
            <a:r>
              <a:rPr lang="en-US" dirty="0"/>
              <a:t>ALASKA DEPARTMENT OF LABOR </a:t>
            </a:r>
            <a:r>
              <a:rPr lang="en-US" dirty="0" smtClean="0"/>
              <a:t>&amp; WORKFORCE DEVELOPMENT </a:t>
            </a:r>
            <a:r>
              <a:rPr lang="en-US" dirty="0"/>
              <a:t>DEVELOPMENT </a:t>
            </a:r>
          </a:p>
        </p:txBody>
      </p:sp>
      <p:sp>
        <p:nvSpPr>
          <p:cNvPr id="5" name="Footer Placeholder 4">
            <a:extLst>
              <a:ext uri="{FF2B5EF4-FFF2-40B4-BE49-F238E27FC236}">
                <a16:creationId xmlns:a16="http://schemas.microsoft.com/office/drawing/2014/main" id="{05E547DA-71B1-4CE9-80F4-99858688D789}"/>
              </a:ext>
            </a:extLst>
          </p:cNvPr>
          <p:cNvSpPr>
            <a:spLocks noGrp="1"/>
          </p:cNvSpPr>
          <p:nvPr>
            <p:ph type="ftr" sz="quarter" idx="5"/>
          </p:nvPr>
        </p:nvSpPr>
        <p:spPr>
          <a:xfrm>
            <a:off x="1016388" y="6284339"/>
            <a:ext cx="5229859" cy="369332"/>
          </a:xfrm>
        </p:spPr>
        <p:txBody>
          <a:bodyPr/>
          <a:lstStyle/>
          <a:p>
            <a:r>
              <a:rPr lang="en-US" dirty="0"/>
              <a:t>ALASKA DEPARTMENT OF LABOR &amp; WORKFORCE DEVELOPMENT</a:t>
            </a:r>
          </a:p>
          <a:p>
            <a:r>
              <a:rPr lang="en-US" dirty="0"/>
              <a:t>DR. TAMIKA L. LEDBETTER, COMMISSIONER</a:t>
            </a:r>
          </a:p>
        </p:txBody>
      </p:sp>
      <p:sp>
        <p:nvSpPr>
          <p:cNvPr id="9" name="Rectangle 8">
            <a:extLst>
              <a:ext uri="{FF2B5EF4-FFF2-40B4-BE49-F238E27FC236}">
                <a16:creationId xmlns:a16="http://schemas.microsoft.com/office/drawing/2014/main" id="{E68C3E30-A0F1-410C-933E-93F33825CE1A}"/>
              </a:ext>
            </a:extLst>
          </p:cNvPr>
          <p:cNvSpPr/>
          <p:nvPr/>
        </p:nvSpPr>
        <p:spPr>
          <a:xfrm>
            <a:off x="3905794" y="4940425"/>
            <a:ext cx="1382494" cy="323165"/>
          </a:xfrm>
          <a:prstGeom prst="rect">
            <a:avLst/>
          </a:prstGeom>
        </p:spPr>
        <p:txBody>
          <a:bodyPr wrap="none">
            <a:spAutoFit/>
          </a:bodyPr>
          <a:lstStyle/>
          <a:p>
            <a:pPr algn="ctr"/>
            <a:r>
              <a:rPr lang="en-US" sz="1500" b="1" dirty="0" smtClean="0">
                <a:solidFill>
                  <a:srgbClr val="1F497D"/>
                </a:solidFill>
                <a:latin typeface="Calibri Light" panose="020F0302020204030204" pitchFamily="34" charset="0"/>
                <a:cs typeface="Calibri Light" panose="020F0302020204030204" pitchFamily="34" charset="0"/>
              </a:rPr>
              <a:t>March 10, </a:t>
            </a:r>
            <a:r>
              <a:rPr lang="en-US" sz="1500" b="1" dirty="0">
                <a:solidFill>
                  <a:srgbClr val="1F497D"/>
                </a:solidFill>
                <a:latin typeface="Calibri Light" panose="020F0302020204030204" pitchFamily="34" charset="0"/>
                <a:cs typeface="Calibri Light" panose="020F0302020204030204" pitchFamily="34" charset="0"/>
              </a:rPr>
              <a:t>2021</a:t>
            </a:r>
          </a:p>
        </p:txBody>
      </p:sp>
      <p:sp>
        <p:nvSpPr>
          <p:cNvPr id="18" name="Slide Number Placeholder 17">
            <a:extLst>
              <a:ext uri="{FF2B5EF4-FFF2-40B4-BE49-F238E27FC236}">
                <a16:creationId xmlns:a16="http://schemas.microsoft.com/office/drawing/2014/main" id="{3786C751-FE12-4E18-AFF1-8247C4D42D5D}"/>
              </a:ext>
            </a:extLst>
          </p:cNvPr>
          <p:cNvSpPr>
            <a:spLocks noGrp="1"/>
          </p:cNvSpPr>
          <p:nvPr>
            <p:ph type="sldNum" sz="quarter" idx="7"/>
          </p:nvPr>
        </p:nvSpPr>
        <p:spPr>
          <a:xfrm>
            <a:off x="8743950" y="6314198"/>
            <a:ext cx="330706" cy="207947"/>
          </a:xfrm>
        </p:spPr>
        <p:txBody>
          <a:bodyPr/>
          <a:lstStyle/>
          <a:p>
            <a:pPr marL="19050">
              <a:lnSpc>
                <a:spcPts val="930"/>
              </a:lnSpc>
            </a:pPr>
            <a:fld id="{81D60167-4931-47E6-BA6A-407CBD079E47}" type="slidenum">
              <a:rPr lang="en-US" smtClean="0"/>
              <a:pPr marL="19050">
                <a:lnSpc>
                  <a:spcPts val="930"/>
                </a:lnSpc>
              </a:pPr>
              <a:t>1</a:t>
            </a:fld>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3251" y="2276775"/>
            <a:ext cx="2736536" cy="2495823"/>
          </a:xfrm>
          <a:prstGeom prst="rect">
            <a:avLst/>
          </a:prstGeom>
          <a:ln>
            <a:noFill/>
          </a:ln>
          <a:effectLst>
            <a:softEdge rad="112500"/>
          </a:effectLst>
        </p:spPr>
      </p:pic>
      <p:sp>
        <p:nvSpPr>
          <p:cNvPr id="3" name="Date Placeholder 2"/>
          <p:cNvSpPr>
            <a:spLocks noGrp="1"/>
          </p:cNvSpPr>
          <p:nvPr>
            <p:ph type="dt" sz="half" idx="2"/>
          </p:nvPr>
        </p:nvSpPr>
        <p:spPr/>
        <p:txBody>
          <a:bodyPr/>
          <a:lstStyle/>
          <a:p>
            <a:r>
              <a:rPr lang="en-US" dirty="0" smtClean="0"/>
              <a:t>3/10/2021</a:t>
            </a:r>
            <a:endParaRPr lang="en-US" dirty="0"/>
          </a:p>
        </p:txBody>
      </p:sp>
      <p:sp>
        <p:nvSpPr>
          <p:cNvPr id="4" name="TextBox 3"/>
          <p:cNvSpPr txBox="1"/>
          <p:nvPr/>
        </p:nvSpPr>
        <p:spPr>
          <a:xfrm>
            <a:off x="1087590" y="1202844"/>
            <a:ext cx="7018903" cy="461665"/>
          </a:xfrm>
          <a:prstGeom prst="rect">
            <a:avLst/>
          </a:prstGeom>
          <a:noFill/>
        </p:spPr>
        <p:txBody>
          <a:bodyPr wrap="square" rtlCol="0">
            <a:spAutoFit/>
          </a:bodyPr>
          <a:lstStyle/>
          <a:p>
            <a:r>
              <a:rPr lang="en-US" sz="2400" b="1" dirty="0">
                <a:solidFill>
                  <a:srgbClr val="1F497D"/>
                </a:solidFill>
                <a:latin typeface="Calibri Light" panose="020F0302020204030204" pitchFamily="34" charset="0"/>
                <a:cs typeface="Calibri Light" panose="020F0302020204030204" pitchFamily="34" charset="0"/>
              </a:rPr>
              <a:t>Technical Vocational Education Program (TVEP) Overview </a:t>
            </a:r>
          </a:p>
        </p:txBody>
      </p:sp>
    </p:spTree>
    <p:extLst>
      <p:ext uri="{BB962C8B-B14F-4D97-AF65-F5344CB8AC3E}">
        <p14:creationId xmlns:p14="http://schemas.microsoft.com/office/powerpoint/2010/main" val="1199141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3/10/2021</a:t>
            </a:r>
            <a:endParaRPr lang="en-US" dirty="0"/>
          </a:p>
        </p:txBody>
      </p:sp>
      <p:sp>
        <p:nvSpPr>
          <p:cNvPr id="3" name="Footer Placeholder 2"/>
          <p:cNvSpPr>
            <a:spLocks noGrp="1"/>
          </p:cNvSpPr>
          <p:nvPr>
            <p:ph type="ftr" sz="quarter" idx="11"/>
          </p:nvPr>
        </p:nvSpPr>
        <p:spPr>
          <a:xfrm>
            <a:off x="1016388" y="6284339"/>
            <a:ext cx="5229859" cy="369332"/>
          </a:xfrm>
        </p:spPr>
        <p:txBody>
          <a:bodyPr/>
          <a:lstStyle/>
          <a:p>
            <a:r>
              <a:rPr lang="en-US" dirty="0" smtClean="0"/>
              <a:t>ALASKA DEPARTMENT OF LABOR &amp; WORKFORCE DEVELOPMENT </a:t>
            </a:r>
          </a:p>
          <a:p>
            <a:r>
              <a:rPr lang="en-US" dirty="0" smtClean="0"/>
              <a:t>DR. TAMIKA L. LEDBETTER, COMMISSIONER</a:t>
            </a:r>
            <a:endParaRPr lang="en-US" dirty="0"/>
          </a:p>
        </p:txBody>
      </p:sp>
      <p:sp>
        <p:nvSpPr>
          <p:cNvPr id="4" name="Slide Number Placeholder 3"/>
          <p:cNvSpPr>
            <a:spLocks noGrp="1"/>
          </p:cNvSpPr>
          <p:nvPr>
            <p:ph type="sldNum" sz="quarter" idx="12"/>
          </p:nvPr>
        </p:nvSpPr>
        <p:spPr>
          <a:xfrm>
            <a:off x="8352692" y="6292033"/>
            <a:ext cx="791308" cy="161583"/>
          </a:xfrm>
        </p:spPr>
        <p:txBody>
          <a:bodyPr/>
          <a:lstStyle/>
          <a:p>
            <a:fld id="{33D6E5A2-EC83-451F-A719-9AC1370DD5CF}" type="slidenum">
              <a:rPr lang="en-US" sz="1050" smtClean="0"/>
              <a:pPr/>
              <a:t>10</a:t>
            </a:fld>
            <a:endParaRPr lang="en-US" sz="1050" dirty="0"/>
          </a:p>
        </p:txBody>
      </p:sp>
      <p:sp>
        <p:nvSpPr>
          <p:cNvPr id="5" name="Title 1"/>
          <p:cNvSpPr txBox="1">
            <a:spLocks/>
          </p:cNvSpPr>
          <p:nvPr/>
        </p:nvSpPr>
        <p:spPr>
          <a:xfrm>
            <a:off x="331029" y="281337"/>
            <a:ext cx="7088674" cy="541624"/>
          </a:xfrm>
          <a:prstGeom prst="rect">
            <a:avLst/>
          </a:prstGeom>
        </p:spPr>
        <p:txBody>
          <a:bodyPr>
            <a:normAutofit/>
          </a:bodyPr>
          <a:lstStyle>
            <a:lvl1pPr eaLnBrk="1" hangingPunct="1">
              <a:defRPr sz="2400">
                <a:solidFill>
                  <a:schemeClr val="tx2"/>
                </a:solidFill>
                <a:latin typeface="Calibri Light" panose="020F0302020204030204" pitchFamily="34" charset="0"/>
                <a:ea typeface="+mj-ea"/>
                <a:cs typeface="Calibri Light" panose="020F0302020204030204" pitchFamily="34" charset="0"/>
              </a:defRPr>
            </a:lvl1pPr>
          </a:lstStyle>
          <a:p>
            <a:r>
              <a:rPr lang="en-US" sz="2800" kern="0" smtClean="0"/>
              <a:t>FY2019 Funding Amounts (10 Awards)</a:t>
            </a:r>
            <a:endParaRPr lang="en-US" sz="2800" kern="0" dirty="0"/>
          </a:p>
        </p:txBody>
      </p:sp>
      <p:graphicFrame>
        <p:nvGraphicFramePr>
          <p:cNvPr id="6" name="Table 5">
            <a:extLst>
              <a:ext uri="{FF2B5EF4-FFF2-40B4-BE49-F238E27FC236}">
                <a16:creationId xmlns:a16="http://schemas.microsoft.com/office/drawing/2014/main" id="{E71C7BCB-AC56-49EA-8D43-3BA984DE19BC}"/>
              </a:ext>
            </a:extLst>
          </p:cNvPr>
          <p:cNvGraphicFramePr>
            <a:graphicFrameLocks noGrp="1"/>
          </p:cNvGraphicFramePr>
          <p:nvPr>
            <p:extLst>
              <p:ext uri="{D42A27DB-BD31-4B8C-83A1-F6EECF244321}">
                <p14:modId xmlns:p14="http://schemas.microsoft.com/office/powerpoint/2010/main" val="2074499164"/>
              </p:ext>
            </p:extLst>
          </p:nvPr>
        </p:nvGraphicFramePr>
        <p:xfrm>
          <a:off x="209006" y="1018901"/>
          <a:ext cx="8757951" cy="4749101"/>
        </p:xfrm>
        <a:graphic>
          <a:graphicData uri="http://schemas.openxmlformats.org/drawingml/2006/table">
            <a:tbl>
              <a:tblPr>
                <a:tableStyleId>{5C22544A-7EE6-4342-B048-85BDC9FD1C3A}</a:tableStyleId>
              </a:tblPr>
              <a:tblGrid>
                <a:gridCol w="2909068">
                  <a:extLst>
                    <a:ext uri="{9D8B030D-6E8A-4147-A177-3AD203B41FA5}">
                      <a16:colId xmlns:a16="http://schemas.microsoft.com/office/drawing/2014/main" val="2004568730"/>
                    </a:ext>
                  </a:extLst>
                </a:gridCol>
                <a:gridCol w="1007438">
                  <a:extLst>
                    <a:ext uri="{9D8B030D-6E8A-4147-A177-3AD203B41FA5}">
                      <a16:colId xmlns:a16="http://schemas.microsoft.com/office/drawing/2014/main" val="1922807280"/>
                    </a:ext>
                  </a:extLst>
                </a:gridCol>
                <a:gridCol w="1049417">
                  <a:extLst>
                    <a:ext uri="{9D8B030D-6E8A-4147-A177-3AD203B41FA5}">
                      <a16:colId xmlns:a16="http://schemas.microsoft.com/office/drawing/2014/main" val="3607766537"/>
                    </a:ext>
                  </a:extLst>
                </a:gridCol>
                <a:gridCol w="1223713">
                  <a:extLst>
                    <a:ext uri="{9D8B030D-6E8A-4147-A177-3AD203B41FA5}">
                      <a16:colId xmlns:a16="http://schemas.microsoft.com/office/drawing/2014/main" val="1428313708"/>
                    </a:ext>
                  </a:extLst>
                </a:gridCol>
                <a:gridCol w="985818">
                  <a:extLst>
                    <a:ext uri="{9D8B030D-6E8A-4147-A177-3AD203B41FA5}">
                      <a16:colId xmlns:a16="http://schemas.microsoft.com/office/drawing/2014/main" val="2323262827"/>
                    </a:ext>
                  </a:extLst>
                </a:gridCol>
                <a:gridCol w="1582497">
                  <a:extLst>
                    <a:ext uri="{9D8B030D-6E8A-4147-A177-3AD203B41FA5}">
                      <a16:colId xmlns:a16="http://schemas.microsoft.com/office/drawing/2014/main" val="808601262"/>
                    </a:ext>
                  </a:extLst>
                </a:gridCol>
              </a:tblGrid>
              <a:tr h="659080">
                <a:tc>
                  <a:txBody>
                    <a:bodyPr/>
                    <a:lstStyle/>
                    <a:p>
                      <a:pPr algn="l" fontAlgn="b"/>
                      <a:r>
                        <a:rPr lang="en-US" sz="1400" u="none" strike="noStrike" dirty="0">
                          <a:effectLst/>
                          <a:latin typeface="+mn-lt"/>
                        </a:rPr>
                        <a:t>Grant Recipients</a:t>
                      </a:r>
                      <a:endParaRPr lang="en-US" sz="1400" b="1" i="0" u="none" strike="noStrike" dirty="0">
                        <a:solidFill>
                          <a:srgbClr val="FFFFFF"/>
                        </a:solidFill>
                        <a:effectLst/>
                        <a:latin typeface="+mn-lt"/>
                      </a:endParaRPr>
                    </a:p>
                  </a:txBody>
                  <a:tcPr marL="6018" marR="6018" marT="6018" marB="0" anchor="b"/>
                </a:tc>
                <a:tc>
                  <a:txBody>
                    <a:bodyPr/>
                    <a:lstStyle/>
                    <a:p>
                      <a:pPr algn="r" fontAlgn="b"/>
                      <a:r>
                        <a:rPr lang="en-US" sz="1400" u="none" strike="noStrike" dirty="0">
                          <a:effectLst/>
                          <a:latin typeface="+mn-lt"/>
                        </a:rPr>
                        <a:t>Percent of </a:t>
                      </a:r>
                      <a:br>
                        <a:rPr lang="en-US" sz="1400" u="none" strike="noStrike" dirty="0">
                          <a:effectLst/>
                          <a:latin typeface="+mn-lt"/>
                        </a:rPr>
                      </a:br>
                      <a:r>
                        <a:rPr lang="en-US" sz="1400" u="none" strike="noStrike" dirty="0">
                          <a:effectLst/>
                          <a:latin typeface="+mn-lt"/>
                        </a:rPr>
                        <a:t>Allocation</a:t>
                      </a:r>
                      <a:endParaRPr lang="en-US" sz="1400" b="1" i="0" u="none" strike="noStrike" dirty="0">
                        <a:solidFill>
                          <a:srgbClr val="FFFFFF"/>
                        </a:solidFill>
                        <a:effectLst/>
                        <a:latin typeface="+mn-lt"/>
                      </a:endParaRPr>
                    </a:p>
                  </a:txBody>
                  <a:tcPr marL="6018" marR="6018" marT="6018" marB="0" anchor="b"/>
                </a:tc>
                <a:tc>
                  <a:txBody>
                    <a:bodyPr/>
                    <a:lstStyle/>
                    <a:p>
                      <a:pPr algn="r" fontAlgn="b"/>
                      <a:r>
                        <a:rPr lang="en-US" sz="1400" u="none" strike="noStrike">
                          <a:effectLst/>
                          <a:latin typeface="+mn-lt"/>
                        </a:rPr>
                        <a:t> Awarded </a:t>
                      </a:r>
                      <a:endParaRPr lang="en-US" sz="1400" b="1" i="0" u="none" strike="noStrike">
                        <a:solidFill>
                          <a:srgbClr val="FFFFFF"/>
                        </a:solidFill>
                        <a:effectLst/>
                        <a:latin typeface="+mn-lt"/>
                      </a:endParaRPr>
                    </a:p>
                  </a:txBody>
                  <a:tcPr marL="6018" marR="6018" marT="6018" marB="0" anchor="b"/>
                </a:tc>
                <a:tc>
                  <a:txBody>
                    <a:bodyPr/>
                    <a:lstStyle/>
                    <a:p>
                      <a:pPr algn="r" fontAlgn="b"/>
                      <a:r>
                        <a:rPr lang="en-US" sz="1400" u="none" strike="noStrike">
                          <a:effectLst/>
                          <a:latin typeface="+mn-lt"/>
                        </a:rPr>
                        <a:t>Total Number of </a:t>
                      </a:r>
                      <a:br>
                        <a:rPr lang="en-US" sz="1400" u="none" strike="noStrike">
                          <a:effectLst/>
                          <a:latin typeface="+mn-lt"/>
                        </a:rPr>
                      </a:br>
                      <a:r>
                        <a:rPr lang="en-US" sz="1400" u="none" strike="noStrike">
                          <a:effectLst/>
                          <a:latin typeface="+mn-lt"/>
                        </a:rPr>
                        <a:t>Participants Served</a:t>
                      </a:r>
                      <a:endParaRPr lang="en-US" sz="1400" b="1" i="0" u="none" strike="noStrike">
                        <a:solidFill>
                          <a:srgbClr val="FFFFFF"/>
                        </a:solidFill>
                        <a:effectLst/>
                        <a:latin typeface="+mn-lt"/>
                      </a:endParaRPr>
                    </a:p>
                  </a:txBody>
                  <a:tcPr marL="6018" marR="6018" marT="6018" marB="0" anchor="b"/>
                </a:tc>
                <a:tc>
                  <a:txBody>
                    <a:bodyPr/>
                    <a:lstStyle/>
                    <a:p>
                      <a:pPr algn="r" fontAlgn="b"/>
                      <a:r>
                        <a:rPr lang="en-US" sz="1400" u="none" strike="noStrike" dirty="0">
                          <a:effectLst/>
                          <a:latin typeface="+mn-lt"/>
                        </a:rPr>
                        <a:t>% Employed </a:t>
                      </a:r>
                      <a:br>
                        <a:rPr lang="en-US" sz="1400" u="none" strike="noStrike" dirty="0">
                          <a:effectLst/>
                          <a:latin typeface="+mn-lt"/>
                        </a:rPr>
                      </a:br>
                      <a:r>
                        <a:rPr lang="en-US" sz="1400" u="none" strike="noStrike" dirty="0">
                          <a:effectLst/>
                          <a:latin typeface="+mn-lt"/>
                        </a:rPr>
                        <a:t>1 Year After Exit</a:t>
                      </a:r>
                      <a:endParaRPr lang="en-US" sz="1400" b="1" i="0" u="none" strike="noStrike" dirty="0">
                        <a:solidFill>
                          <a:srgbClr val="FFFFFF"/>
                        </a:solidFill>
                        <a:effectLst/>
                        <a:latin typeface="+mn-lt"/>
                      </a:endParaRPr>
                    </a:p>
                  </a:txBody>
                  <a:tcPr marL="6018" marR="6018" marT="6018" marB="0" anchor="b"/>
                </a:tc>
                <a:tc>
                  <a:txBody>
                    <a:bodyPr/>
                    <a:lstStyle/>
                    <a:p>
                      <a:pPr algn="r" fontAlgn="b"/>
                      <a:r>
                        <a:rPr lang="en-US" sz="1400" u="none" strike="noStrike" dirty="0">
                          <a:effectLst/>
                          <a:latin typeface="+mn-lt"/>
                        </a:rPr>
                        <a:t>Median Wage 7-12 Months After Exit </a:t>
                      </a:r>
                      <a:endParaRPr lang="en-US" sz="1400" b="1" i="0" u="none" strike="noStrike" dirty="0">
                        <a:solidFill>
                          <a:srgbClr val="FFFFFF"/>
                        </a:solidFill>
                        <a:effectLst/>
                        <a:latin typeface="+mn-lt"/>
                      </a:endParaRPr>
                    </a:p>
                  </a:txBody>
                  <a:tcPr marL="6018" marR="6018" marT="6018" marB="0" anchor="b"/>
                </a:tc>
                <a:extLst>
                  <a:ext uri="{0D108BD9-81ED-4DB2-BD59-A6C34878D82A}">
                    <a16:rowId xmlns:a16="http://schemas.microsoft.com/office/drawing/2014/main" val="1246623387"/>
                  </a:ext>
                </a:extLst>
              </a:tr>
              <a:tr h="441433">
                <a:tc>
                  <a:txBody>
                    <a:bodyPr/>
                    <a:lstStyle/>
                    <a:p>
                      <a:pPr algn="l" fontAlgn="b"/>
                      <a:r>
                        <a:rPr lang="fr-FR" sz="1400" u="none" strike="noStrike" dirty="0">
                          <a:effectLst/>
                          <a:latin typeface="+mn-lt"/>
                        </a:rPr>
                        <a:t>Alaska Vocational Technical Center (AVTEC)</a:t>
                      </a:r>
                      <a:endParaRPr lang="fr-FR" sz="1400" b="0" i="0" u="none" strike="noStrike" dirty="0">
                        <a:solidFill>
                          <a:srgbClr val="000000"/>
                        </a:solidFill>
                        <a:effectLst/>
                        <a:latin typeface="+mn-lt"/>
                      </a:endParaRPr>
                    </a:p>
                  </a:txBody>
                  <a:tcPr marL="6018" marR="6018" marT="6018" marB="0" anchor="b"/>
                </a:tc>
                <a:tc>
                  <a:txBody>
                    <a:bodyPr/>
                    <a:lstStyle/>
                    <a:p>
                      <a:pPr algn="r" fontAlgn="b"/>
                      <a:r>
                        <a:rPr lang="en-US" sz="1400" u="none" strike="noStrike" dirty="0">
                          <a:effectLst/>
                          <a:latin typeface="+mn-lt"/>
                        </a:rPr>
                        <a:t>17%</a:t>
                      </a:r>
                      <a:endParaRPr lang="en-US" sz="1400" b="0" i="0" u="none" strike="noStrike" dirty="0">
                        <a:solidFill>
                          <a:srgbClr val="000000"/>
                        </a:solidFill>
                        <a:effectLst/>
                        <a:latin typeface="+mn-lt"/>
                      </a:endParaRPr>
                    </a:p>
                  </a:txBody>
                  <a:tcPr marL="6018" marR="6018" marT="6018" marB="0" anchor="b"/>
                </a:tc>
                <a:tc>
                  <a:txBody>
                    <a:bodyPr/>
                    <a:lstStyle/>
                    <a:p>
                      <a:pPr algn="r" fontAlgn="b"/>
                      <a:r>
                        <a:rPr lang="en-US" sz="1400" b="0" i="0" u="none" strike="noStrike" dirty="0">
                          <a:solidFill>
                            <a:srgbClr val="000000"/>
                          </a:solidFill>
                          <a:effectLst/>
                          <a:latin typeface="+mn-lt"/>
                        </a:rPr>
                        <a:t>     1,861,100 </a:t>
                      </a:r>
                    </a:p>
                  </a:txBody>
                  <a:tcPr marL="9525" marR="9525" marT="9525" marB="0" anchor="b"/>
                </a:tc>
                <a:tc>
                  <a:txBody>
                    <a:bodyPr/>
                    <a:lstStyle/>
                    <a:p>
                      <a:pPr algn="r" fontAlgn="b"/>
                      <a:r>
                        <a:rPr lang="en-US" sz="1400" b="0" i="0" u="none" strike="noStrike" dirty="0">
                          <a:solidFill>
                            <a:srgbClr val="000000"/>
                          </a:solidFill>
                          <a:effectLst/>
                          <a:latin typeface="+mn-lt"/>
                        </a:rPr>
                        <a:t>1,617</a:t>
                      </a:r>
                    </a:p>
                  </a:txBody>
                  <a:tcPr marL="9525" marR="9525" marT="9525" marB="0" anchor="b"/>
                </a:tc>
                <a:tc>
                  <a:txBody>
                    <a:bodyPr/>
                    <a:lstStyle/>
                    <a:p>
                      <a:pPr algn="r" fontAlgn="b"/>
                      <a:r>
                        <a:rPr lang="en-US" sz="1400" b="0" i="0" u="none" strike="noStrike" dirty="0">
                          <a:solidFill>
                            <a:srgbClr val="000000"/>
                          </a:solidFill>
                          <a:effectLst/>
                          <a:latin typeface="+mn-lt"/>
                        </a:rPr>
                        <a:t>62.7%</a:t>
                      </a:r>
                    </a:p>
                  </a:txBody>
                  <a:tcPr marL="9525" marR="9525" marT="9525" marB="0" anchor="b"/>
                </a:tc>
                <a:tc>
                  <a:txBody>
                    <a:bodyPr/>
                    <a:lstStyle/>
                    <a:p>
                      <a:pPr algn="r" fontAlgn="b"/>
                      <a:r>
                        <a:rPr lang="en-US" sz="1400" b="0" i="0" u="none" strike="noStrike" dirty="0">
                          <a:solidFill>
                            <a:srgbClr val="000000"/>
                          </a:solidFill>
                          <a:effectLst/>
                          <a:latin typeface="+mn-lt"/>
                        </a:rPr>
                        <a:t>                       18,581 </a:t>
                      </a:r>
                    </a:p>
                  </a:txBody>
                  <a:tcPr marL="9525" marR="9525" marT="9525" marB="0" anchor="b"/>
                </a:tc>
                <a:extLst>
                  <a:ext uri="{0D108BD9-81ED-4DB2-BD59-A6C34878D82A}">
                    <a16:rowId xmlns:a16="http://schemas.microsoft.com/office/drawing/2014/main" val="4025707470"/>
                  </a:ext>
                </a:extLst>
              </a:tr>
              <a:tr h="321565">
                <a:tc>
                  <a:txBody>
                    <a:bodyPr/>
                    <a:lstStyle/>
                    <a:p>
                      <a:pPr algn="l" fontAlgn="b"/>
                      <a:r>
                        <a:rPr lang="en-US" sz="1400" u="none" strike="noStrike" dirty="0">
                          <a:effectLst/>
                          <a:latin typeface="+mn-lt"/>
                        </a:rPr>
                        <a:t>Amundsen Educational Center</a:t>
                      </a:r>
                      <a:endParaRPr lang="en-US" sz="1400" b="0" i="0" u="none" strike="noStrike" dirty="0">
                        <a:solidFill>
                          <a:srgbClr val="000000"/>
                        </a:solidFill>
                        <a:effectLst/>
                        <a:latin typeface="+mn-lt"/>
                      </a:endParaRPr>
                    </a:p>
                  </a:txBody>
                  <a:tcPr marL="6018" marR="6018" marT="6018" marB="0" anchor="b"/>
                </a:tc>
                <a:tc>
                  <a:txBody>
                    <a:bodyPr/>
                    <a:lstStyle/>
                    <a:p>
                      <a:pPr algn="r" fontAlgn="b"/>
                      <a:r>
                        <a:rPr lang="en-US" sz="1400" u="none" strike="noStrike">
                          <a:effectLst/>
                          <a:latin typeface="+mn-lt"/>
                        </a:rPr>
                        <a:t>2%</a:t>
                      </a:r>
                      <a:endParaRPr lang="en-US" sz="1400" b="0" i="0" u="none" strike="noStrike">
                        <a:solidFill>
                          <a:srgbClr val="000000"/>
                        </a:solidFill>
                        <a:effectLst/>
                        <a:latin typeface="+mn-lt"/>
                      </a:endParaRPr>
                    </a:p>
                  </a:txBody>
                  <a:tcPr marL="6018" marR="6018" marT="6018" marB="0" anchor="b"/>
                </a:tc>
                <a:tc>
                  <a:txBody>
                    <a:bodyPr/>
                    <a:lstStyle/>
                    <a:p>
                      <a:pPr algn="r" fontAlgn="b"/>
                      <a:r>
                        <a:rPr lang="en-US" sz="1400" b="0" i="0" u="none" strike="noStrike" dirty="0">
                          <a:solidFill>
                            <a:srgbClr val="000000"/>
                          </a:solidFill>
                          <a:effectLst/>
                          <a:latin typeface="+mn-lt"/>
                        </a:rPr>
                        <a:t>        218,900 </a:t>
                      </a:r>
                    </a:p>
                  </a:txBody>
                  <a:tcPr marL="9525" marR="9525" marT="9525" marB="0" anchor="b"/>
                </a:tc>
                <a:tc>
                  <a:txBody>
                    <a:bodyPr/>
                    <a:lstStyle/>
                    <a:p>
                      <a:pPr algn="r" fontAlgn="b"/>
                      <a:r>
                        <a:rPr lang="en-US" sz="1400" b="0" i="0" u="none" strike="noStrike" dirty="0">
                          <a:solidFill>
                            <a:srgbClr val="000000"/>
                          </a:solidFill>
                          <a:effectLst/>
                          <a:latin typeface="+mn-lt"/>
                        </a:rPr>
                        <a:t>10</a:t>
                      </a:r>
                    </a:p>
                  </a:txBody>
                  <a:tcPr marL="9525" marR="9525" marT="9525" marB="0" anchor="b"/>
                </a:tc>
                <a:tc>
                  <a:txBody>
                    <a:bodyPr/>
                    <a:lstStyle/>
                    <a:p>
                      <a:pPr algn="r" fontAlgn="b"/>
                      <a:r>
                        <a:rPr lang="en-US" sz="1400" b="0" i="0" u="none" strike="noStrike" dirty="0">
                          <a:solidFill>
                            <a:srgbClr val="000000"/>
                          </a:solidFill>
                          <a:effectLst/>
                          <a:latin typeface="+mn-lt"/>
                        </a:rPr>
                        <a:t>66.7%</a:t>
                      </a:r>
                    </a:p>
                  </a:txBody>
                  <a:tcPr marL="9525" marR="9525" marT="9525" marB="0" anchor="b"/>
                </a:tc>
                <a:tc>
                  <a:txBody>
                    <a:bodyPr/>
                    <a:lstStyle/>
                    <a:p>
                      <a:pPr algn="r" fontAlgn="b"/>
                      <a:r>
                        <a:rPr lang="en-US" sz="1400" b="0" i="0" u="none" strike="noStrike" dirty="0">
                          <a:solidFill>
                            <a:srgbClr val="000000"/>
                          </a:solidFill>
                          <a:effectLst/>
                          <a:latin typeface="+mn-lt"/>
                        </a:rPr>
                        <a:t>                       13,635 </a:t>
                      </a:r>
                    </a:p>
                  </a:txBody>
                  <a:tcPr marL="9525" marR="9525" marT="9525" marB="0" anchor="b"/>
                </a:tc>
                <a:extLst>
                  <a:ext uri="{0D108BD9-81ED-4DB2-BD59-A6C34878D82A}">
                    <a16:rowId xmlns:a16="http://schemas.microsoft.com/office/drawing/2014/main" val="672442160"/>
                  </a:ext>
                </a:extLst>
              </a:tr>
              <a:tr h="321565">
                <a:tc>
                  <a:txBody>
                    <a:bodyPr/>
                    <a:lstStyle/>
                    <a:p>
                      <a:pPr algn="l" fontAlgn="b"/>
                      <a:r>
                        <a:rPr lang="en-US" sz="1400" u="none" strike="noStrike" dirty="0">
                          <a:effectLst/>
                          <a:latin typeface="+mn-lt"/>
                        </a:rPr>
                        <a:t>Bering Strait School District (NACTEC)</a:t>
                      </a:r>
                      <a:endParaRPr lang="en-US" sz="1400" b="0" i="0" u="none" strike="noStrike" dirty="0">
                        <a:solidFill>
                          <a:srgbClr val="000000"/>
                        </a:solidFill>
                        <a:effectLst/>
                        <a:latin typeface="+mn-lt"/>
                      </a:endParaRPr>
                    </a:p>
                  </a:txBody>
                  <a:tcPr marL="6018" marR="6018" marT="6018" marB="0" anchor="b"/>
                </a:tc>
                <a:tc>
                  <a:txBody>
                    <a:bodyPr/>
                    <a:lstStyle/>
                    <a:p>
                      <a:pPr algn="r" fontAlgn="b"/>
                      <a:r>
                        <a:rPr lang="en-US" sz="1400" u="none" strike="noStrike" dirty="0">
                          <a:effectLst/>
                          <a:latin typeface="+mn-lt"/>
                        </a:rPr>
                        <a:t>3%</a:t>
                      </a:r>
                      <a:endParaRPr lang="en-US" sz="1400" b="0" i="0" u="none" strike="noStrike" dirty="0">
                        <a:solidFill>
                          <a:srgbClr val="000000"/>
                        </a:solidFill>
                        <a:effectLst/>
                        <a:latin typeface="+mn-lt"/>
                      </a:endParaRPr>
                    </a:p>
                  </a:txBody>
                  <a:tcPr marL="6018" marR="6018" marT="6018" marB="0" anchor="b"/>
                </a:tc>
                <a:tc>
                  <a:txBody>
                    <a:bodyPr/>
                    <a:lstStyle/>
                    <a:p>
                      <a:pPr algn="r" fontAlgn="b"/>
                      <a:r>
                        <a:rPr lang="en-US" sz="1400" b="0" i="0" u="none" strike="noStrike" dirty="0">
                          <a:solidFill>
                            <a:srgbClr val="000000"/>
                          </a:solidFill>
                          <a:effectLst/>
                          <a:latin typeface="+mn-lt"/>
                        </a:rPr>
                        <a:t>        328,400 </a:t>
                      </a:r>
                    </a:p>
                  </a:txBody>
                  <a:tcPr marL="9525" marR="9525" marT="9525" marB="0" anchor="b"/>
                </a:tc>
                <a:tc>
                  <a:txBody>
                    <a:bodyPr/>
                    <a:lstStyle/>
                    <a:p>
                      <a:pPr algn="r" fontAlgn="b"/>
                      <a:r>
                        <a:rPr lang="en-US" sz="1400" b="0" i="0" u="none" strike="noStrike" dirty="0">
                          <a:solidFill>
                            <a:srgbClr val="000000"/>
                          </a:solidFill>
                          <a:effectLst/>
                          <a:latin typeface="+mn-lt"/>
                        </a:rPr>
                        <a:t>222</a:t>
                      </a:r>
                    </a:p>
                  </a:txBody>
                  <a:tcPr marL="9525" marR="9525" marT="9525" marB="0" anchor="b"/>
                </a:tc>
                <a:tc>
                  <a:txBody>
                    <a:bodyPr/>
                    <a:lstStyle/>
                    <a:p>
                      <a:pPr algn="r" fontAlgn="b"/>
                      <a:r>
                        <a:rPr lang="en-US" sz="1400" b="0" i="0" u="none" strike="noStrike" dirty="0">
                          <a:solidFill>
                            <a:srgbClr val="000000"/>
                          </a:solidFill>
                          <a:effectLst/>
                          <a:latin typeface="+mn-lt"/>
                        </a:rPr>
                        <a:t>37.5%</a:t>
                      </a:r>
                    </a:p>
                  </a:txBody>
                  <a:tcPr marL="9525" marR="9525" marT="9525" marB="0" anchor="b"/>
                </a:tc>
                <a:tc>
                  <a:txBody>
                    <a:bodyPr/>
                    <a:lstStyle/>
                    <a:p>
                      <a:pPr algn="r" fontAlgn="b"/>
                      <a:r>
                        <a:rPr lang="en-US" sz="1400" b="0" i="0" u="none" strike="noStrike" dirty="0">
                          <a:solidFill>
                            <a:srgbClr val="000000"/>
                          </a:solidFill>
                          <a:effectLst/>
                          <a:latin typeface="+mn-lt"/>
                        </a:rPr>
                        <a:t>                         3,946 </a:t>
                      </a:r>
                    </a:p>
                  </a:txBody>
                  <a:tcPr marL="9525" marR="9525" marT="9525" marB="0" anchor="b"/>
                </a:tc>
                <a:extLst>
                  <a:ext uri="{0D108BD9-81ED-4DB2-BD59-A6C34878D82A}">
                    <a16:rowId xmlns:a16="http://schemas.microsoft.com/office/drawing/2014/main" val="4195741003"/>
                  </a:ext>
                </a:extLst>
              </a:tr>
              <a:tr h="321565">
                <a:tc>
                  <a:txBody>
                    <a:bodyPr/>
                    <a:lstStyle/>
                    <a:p>
                      <a:pPr algn="l" fontAlgn="b"/>
                      <a:r>
                        <a:rPr lang="en-US" sz="1400" u="none" strike="noStrike">
                          <a:effectLst/>
                          <a:latin typeface="+mn-lt"/>
                        </a:rPr>
                        <a:t>Galena Interior Learning Academy</a:t>
                      </a:r>
                      <a:endParaRPr lang="en-US" sz="1400" b="0" i="0" u="none" strike="noStrike">
                        <a:solidFill>
                          <a:srgbClr val="000000"/>
                        </a:solidFill>
                        <a:effectLst/>
                        <a:latin typeface="+mn-lt"/>
                      </a:endParaRPr>
                    </a:p>
                  </a:txBody>
                  <a:tcPr marL="6018" marR="6018" marT="6018" marB="0" anchor="b"/>
                </a:tc>
                <a:tc>
                  <a:txBody>
                    <a:bodyPr/>
                    <a:lstStyle/>
                    <a:p>
                      <a:pPr algn="r" fontAlgn="b"/>
                      <a:r>
                        <a:rPr lang="en-US" sz="1400" u="none" strike="noStrike" dirty="0">
                          <a:effectLst/>
                          <a:latin typeface="+mn-lt"/>
                        </a:rPr>
                        <a:t>4%</a:t>
                      </a:r>
                      <a:endParaRPr lang="en-US" sz="1400" b="0" i="0" u="none" strike="noStrike" dirty="0">
                        <a:solidFill>
                          <a:srgbClr val="000000"/>
                        </a:solidFill>
                        <a:effectLst/>
                        <a:latin typeface="+mn-lt"/>
                      </a:endParaRPr>
                    </a:p>
                  </a:txBody>
                  <a:tcPr marL="6018" marR="6018" marT="6018" marB="0" anchor="b"/>
                </a:tc>
                <a:tc>
                  <a:txBody>
                    <a:bodyPr/>
                    <a:lstStyle/>
                    <a:p>
                      <a:pPr algn="r" fontAlgn="b"/>
                      <a:r>
                        <a:rPr lang="en-US" sz="1400" b="0" i="0" u="none" strike="noStrike" dirty="0">
                          <a:solidFill>
                            <a:srgbClr val="000000"/>
                          </a:solidFill>
                          <a:effectLst/>
                          <a:latin typeface="+mn-lt"/>
                        </a:rPr>
                        <a:t>        437,900 </a:t>
                      </a:r>
                    </a:p>
                  </a:txBody>
                  <a:tcPr marL="9525" marR="9525" marT="9525" marB="0" anchor="b"/>
                </a:tc>
                <a:tc>
                  <a:txBody>
                    <a:bodyPr/>
                    <a:lstStyle/>
                    <a:p>
                      <a:pPr algn="r" fontAlgn="b"/>
                      <a:r>
                        <a:rPr lang="en-US" sz="1400" b="0" i="0" u="none" strike="noStrike" dirty="0">
                          <a:solidFill>
                            <a:srgbClr val="000000"/>
                          </a:solidFill>
                          <a:effectLst/>
                          <a:latin typeface="+mn-lt"/>
                        </a:rPr>
                        <a:t>260</a:t>
                      </a:r>
                    </a:p>
                  </a:txBody>
                  <a:tcPr marL="9525" marR="9525" marT="9525" marB="0" anchor="b"/>
                </a:tc>
                <a:tc>
                  <a:txBody>
                    <a:bodyPr/>
                    <a:lstStyle/>
                    <a:p>
                      <a:pPr algn="r" fontAlgn="b"/>
                      <a:r>
                        <a:rPr lang="en-US" sz="1400" b="0" i="0" u="none" strike="noStrike" dirty="0">
                          <a:solidFill>
                            <a:srgbClr val="000000"/>
                          </a:solidFill>
                          <a:effectLst/>
                          <a:latin typeface="+mn-lt"/>
                        </a:rPr>
                        <a:t>0.0%</a:t>
                      </a:r>
                    </a:p>
                  </a:txBody>
                  <a:tcPr marL="9525" marR="9525" marT="9525" marB="0" anchor="b"/>
                </a:tc>
                <a:tc>
                  <a:txBody>
                    <a:bodyPr/>
                    <a:lstStyle/>
                    <a:p>
                      <a:pPr algn="r" fontAlgn="b"/>
                      <a:r>
                        <a:rPr lang="en-US" sz="1400" b="0" i="0" u="none" strike="noStrike" dirty="0">
                          <a:solidFill>
                            <a:srgbClr val="000000"/>
                          </a:solidFill>
                          <a:effectLst/>
                          <a:latin typeface="+mn-lt"/>
                        </a:rPr>
                        <a:t>                                 - </a:t>
                      </a:r>
                    </a:p>
                  </a:txBody>
                  <a:tcPr marL="9525" marR="9525" marT="9525" marB="0" anchor="b"/>
                </a:tc>
                <a:extLst>
                  <a:ext uri="{0D108BD9-81ED-4DB2-BD59-A6C34878D82A}">
                    <a16:rowId xmlns:a16="http://schemas.microsoft.com/office/drawing/2014/main" val="2520038568"/>
                  </a:ext>
                </a:extLst>
              </a:tr>
              <a:tr h="357858">
                <a:tc>
                  <a:txBody>
                    <a:bodyPr/>
                    <a:lstStyle/>
                    <a:p>
                      <a:pPr algn="l" fontAlgn="b"/>
                      <a:r>
                        <a:rPr lang="en-US" sz="1400" u="none" strike="noStrike" dirty="0">
                          <a:effectLst/>
                          <a:latin typeface="+mn-lt"/>
                        </a:rPr>
                        <a:t>Ilisagvik College</a:t>
                      </a:r>
                      <a:endParaRPr lang="en-US" sz="1400" b="0" i="0" u="none" strike="noStrike" dirty="0">
                        <a:solidFill>
                          <a:srgbClr val="000000"/>
                        </a:solidFill>
                        <a:effectLst/>
                        <a:latin typeface="+mn-lt"/>
                      </a:endParaRPr>
                    </a:p>
                  </a:txBody>
                  <a:tcPr marL="6018" marR="6018" marT="6018" marB="0" anchor="b"/>
                </a:tc>
                <a:tc>
                  <a:txBody>
                    <a:bodyPr/>
                    <a:lstStyle/>
                    <a:p>
                      <a:pPr algn="r" fontAlgn="b"/>
                      <a:r>
                        <a:rPr lang="en-US" sz="1400" u="none" strike="noStrike" dirty="0">
                          <a:effectLst/>
                          <a:latin typeface="+mn-lt"/>
                        </a:rPr>
                        <a:t>5%</a:t>
                      </a:r>
                      <a:endParaRPr lang="en-US" sz="1400" b="0" i="0" u="none" strike="noStrike" dirty="0">
                        <a:solidFill>
                          <a:srgbClr val="000000"/>
                        </a:solidFill>
                        <a:effectLst/>
                        <a:latin typeface="+mn-lt"/>
                      </a:endParaRPr>
                    </a:p>
                  </a:txBody>
                  <a:tcPr marL="6018" marR="6018" marT="6018" marB="0" anchor="b"/>
                </a:tc>
                <a:tc>
                  <a:txBody>
                    <a:bodyPr/>
                    <a:lstStyle/>
                    <a:p>
                      <a:pPr algn="r" fontAlgn="b"/>
                      <a:r>
                        <a:rPr lang="en-US" sz="1400" b="0" i="0" u="none" strike="noStrike" dirty="0">
                          <a:solidFill>
                            <a:srgbClr val="000000"/>
                          </a:solidFill>
                          <a:effectLst/>
                          <a:latin typeface="+mn-lt"/>
                        </a:rPr>
                        <a:t>        547,400 </a:t>
                      </a:r>
                    </a:p>
                  </a:txBody>
                  <a:tcPr marL="9525" marR="9525" marT="9525" marB="0" anchor="b"/>
                </a:tc>
                <a:tc>
                  <a:txBody>
                    <a:bodyPr/>
                    <a:lstStyle/>
                    <a:p>
                      <a:pPr algn="r" fontAlgn="b"/>
                      <a:r>
                        <a:rPr lang="en-US" sz="1400" b="0" i="0" u="none" strike="noStrike" dirty="0">
                          <a:solidFill>
                            <a:srgbClr val="000000"/>
                          </a:solidFill>
                          <a:effectLst/>
                          <a:latin typeface="+mn-lt"/>
                        </a:rPr>
                        <a:t>1,139</a:t>
                      </a:r>
                    </a:p>
                  </a:txBody>
                  <a:tcPr marL="9525" marR="9525" marT="9525" marB="0" anchor="b"/>
                </a:tc>
                <a:tc>
                  <a:txBody>
                    <a:bodyPr/>
                    <a:lstStyle/>
                    <a:p>
                      <a:pPr algn="r" fontAlgn="b"/>
                      <a:r>
                        <a:rPr lang="en-US" sz="1400" b="0" i="0" u="none" strike="noStrike" dirty="0">
                          <a:solidFill>
                            <a:srgbClr val="000000"/>
                          </a:solidFill>
                          <a:effectLst/>
                          <a:latin typeface="+mn-lt"/>
                        </a:rPr>
                        <a:t>70.6%</a:t>
                      </a:r>
                    </a:p>
                  </a:txBody>
                  <a:tcPr marL="9525" marR="9525" marT="9525" marB="0" anchor="b"/>
                </a:tc>
                <a:tc>
                  <a:txBody>
                    <a:bodyPr/>
                    <a:lstStyle/>
                    <a:p>
                      <a:pPr algn="r" fontAlgn="b"/>
                      <a:r>
                        <a:rPr lang="en-US" sz="1400" b="0" i="0" u="none" strike="noStrike" dirty="0">
                          <a:solidFill>
                            <a:srgbClr val="000000"/>
                          </a:solidFill>
                          <a:effectLst/>
                          <a:latin typeface="+mn-lt"/>
                        </a:rPr>
                        <a:t>                       26,277 </a:t>
                      </a:r>
                    </a:p>
                  </a:txBody>
                  <a:tcPr marL="9525" marR="9525" marT="9525" marB="0" anchor="b"/>
                </a:tc>
                <a:extLst>
                  <a:ext uri="{0D108BD9-81ED-4DB2-BD59-A6C34878D82A}">
                    <a16:rowId xmlns:a16="http://schemas.microsoft.com/office/drawing/2014/main" val="1750775899"/>
                  </a:ext>
                </a:extLst>
              </a:tr>
              <a:tr h="441433">
                <a:tc>
                  <a:txBody>
                    <a:bodyPr/>
                    <a:lstStyle/>
                    <a:p>
                      <a:pPr algn="l" fontAlgn="b"/>
                      <a:r>
                        <a:rPr lang="en-US" sz="1400" u="none" strike="noStrike">
                          <a:effectLst/>
                          <a:latin typeface="+mn-lt"/>
                        </a:rPr>
                        <a:t>Northwest Arctic Borough School District - Alaska Technical Center</a:t>
                      </a:r>
                      <a:endParaRPr lang="en-US" sz="1400" b="0" i="0" u="none" strike="noStrike">
                        <a:solidFill>
                          <a:srgbClr val="000000"/>
                        </a:solidFill>
                        <a:effectLst/>
                        <a:latin typeface="+mn-lt"/>
                      </a:endParaRPr>
                    </a:p>
                  </a:txBody>
                  <a:tcPr marL="6018" marR="6018" marT="6018" marB="0" anchor="b"/>
                </a:tc>
                <a:tc>
                  <a:txBody>
                    <a:bodyPr/>
                    <a:lstStyle/>
                    <a:p>
                      <a:pPr algn="r" fontAlgn="b"/>
                      <a:r>
                        <a:rPr lang="en-US" sz="1400" u="none" strike="noStrike">
                          <a:effectLst/>
                          <a:latin typeface="+mn-lt"/>
                        </a:rPr>
                        <a:t>9%</a:t>
                      </a:r>
                      <a:endParaRPr lang="en-US" sz="1400" b="0" i="0" u="none" strike="noStrike">
                        <a:solidFill>
                          <a:srgbClr val="000000"/>
                        </a:solidFill>
                        <a:effectLst/>
                        <a:latin typeface="+mn-lt"/>
                      </a:endParaRPr>
                    </a:p>
                  </a:txBody>
                  <a:tcPr marL="6018" marR="6018" marT="6018" marB="0" anchor="b"/>
                </a:tc>
                <a:tc>
                  <a:txBody>
                    <a:bodyPr/>
                    <a:lstStyle/>
                    <a:p>
                      <a:pPr algn="r" fontAlgn="b"/>
                      <a:r>
                        <a:rPr lang="en-US" sz="1400" b="0" i="0" u="none" strike="noStrike" dirty="0">
                          <a:solidFill>
                            <a:srgbClr val="000000"/>
                          </a:solidFill>
                          <a:effectLst/>
                          <a:latin typeface="+mn-lt"/>
                        </a:rPr>
                        <a:t>        985,300 </a:t>
                      </a:r>
                    </a:p>
                  </a:txBody>
                  <a:tcPr marL="9525" marR="9525" marT="9525" marB="0" anchor="b"/>
                </a:tc>
                <a:tc>
                  <a:txBody>
                    <a:bodyPr/>
                    <a:lstStyle/>
                    <a:p>
                      <a:pPr algn="r" fontAlgn="b"/>
                      <a:r>
                        <a:rPr lang="en-US" sz="1400" b="0" i="0" u="none" strike="noStrike" dirty="0">
                          <a:solidFill>
                            <a:srgbClr val="000000"/>
                          </a:solidFill>
                          <a:effectLst/>
                          <a:latin typeface="+mn-lt"/>
                        </a:rPr>
                        <a:t>393</a:t>
                      </a:r>
                    </a:p>
                  </a:txBody>
                  <a:tcPr marL="9525" marR="9525" marT="9525" marB="0" anchor="b"/>
                </a:tc>
                <a:tc>
                  <a:txBody>
                    <a:bodyPr/>
                    <a:lstStyle/>
                    <a:p>
                      <a:pPr algn="r" fontAlgn="b"/>
                      <a:r>
                        <a:rPr lang="en-US" sz="1400" b="0" i="0" u="none" strike="noStrike" dirty="0">
                          <a:solidFill>
                            <a:srgbClr val="000000"/>
                          </a:solidFill>
                          <a:effectLst/>
                          <a:latin typeface="+mn-lt"/>
                        </a:rPr>
                        <a:t>64.3%</a:t>
                      </a:r>
                    </a:p>
                  </a:txBody>
                  <a:tcPr marL="9525" marR="9525" marT="9525" marB="0" anchor="b"/>
                </a:tc>
                <a:tc>
                  <a:txBody>
                    <a:bodyPr/>
                    <a:lstStyle/>
                    <a:p>
                      <a:pPr algn="r" fontAlgn="b"/>
                      <a:r>
                        <a:rPr lang="en-US" sz="1400" b="0" i="0" u="none" strike="noStrike" dirty="0">
                          <a:solidFill>
                            <a:srgbClr val="000000"/>
                          </a:solidFill>
                          <a:effectLst/>
                          <a:latin typeface="+mn-lt"/>
                        </a:rPr>
                        <a:t>                       13,635 </a:t>
                      </a:r>
                    </a:p>
                  </a:txBody>
                  <a:tcPr marL="9525" marR="9525" marT="9525" marB="0" anchor="b"/>
                </a:tc>
                <a:extLst>
                  <a:ext uri="{0D108BD9-81ED-4DB2-BD59-A6C34878D82A}">
                    <a16:rowId xmlns:a16="http://schemas.microsoft.com/office/drawing/2014/main" val="2890860894"/>
                  </a:ext>
                </a:extLst>
              </a:tr>
              <a:tr h="321565">
                <a:tc>
                  <a:txBody>
                    <a:bodyPr/>
                    <a:lstStyle/>
                    <a:p>
                      <a:pPr algn="l" fontAlgn="b"/>
                      <a:r>
                        <a:rPr lang="en-US" sz="1400" u="none" strike="noStrike">
                          <a:effectLst/>
                          <a:latin typeface="+mn-lt"/>
                        </a:rPr>
                        <a:t>Partners in Progress in Delta Inc.</a:t>
                      </a:r>
                      <a:endParaRPr lang="en-US" sz="1400" b="0" i="0" u="none" strike="noStrike">
                        <a:solidFill>
                          <a:srgbClr val="000000"/>
                        </a:solidFill>
                        <a:effectLst/>
                        <a:latin typeface="+mn-lt"/>
                      </a:endParaRPr>
                    </a:p>
                  </a:txBody>
                  <a:tcPr marL="6018" marR="6018" marT="6018" marB="0" anchor="b"/>
                </a:tc>
                <a:tc>
                  <a:txBody>
                    <a:bodyPr/>
                    <a:lstStyle/>
                    <a:p>
                      <a:pPr algn="r" fontAlgn="b"/>
                      <a:r>
                        <a:rPr lang="en-US" sz="1400" u="none" strike="noStrike">
                          <a:effectLst/>
                          <a:latin typeface="+mn-lt"/>
                        </a:rPr>
                        <a:t>3%</a:t>
                      </a:r>
                      <a:endParaRPr lang="en-US" sz="1400" b="0" i="0" u="none" strike="noStrike">
                        <a:solidFill>
                          <a:srgbClr val="000000"/>
                        </a:solidFill>
                        <a:effectLst/>
                        <a:latin typeface="+mn-lt"/>
                      </a:endParaRPr>
                    </a:p>
                  </a:txBody>
                  <a:tcPr marL="6018" marR="6018" marT="6018" marB="0" anchor="b"/>
                </a:tc>
                <a:tc>
                  <a:txBody>
                    <a:bodyPr/>
                    <a:lstStyle/>
                    <a:p>
                      <a:pPr algn="r" fontAlgn="b"/>
                      <a:r>
                        <a:rPr lang="en-US" sz="1400" b="0" i="0" u="none" strike="noStrike" dirty="0">
                          <a:solidFill>
                            <a:srgbClr val="000000"/>
                          </a:solidFill>
                          <a:effectLst/>
                          <a:latin typeface="+mn-lt"/>
                        </a:rPr>
                        <a:t>        328,400 </a:t>
                      </a:r>
                    </a:p>
                  </a:txBody>
                  <a:tcPr marL="9525" marR="9525" marT="9525" marB="0" anchor="b"/>
                </a:tc>
                <a:tc>
                  <a:txBody>
                    <a:bodyPr/>
                    <a:lstStyle/>
                    <a:p>
                      <a:pPr algn="r" fontAlgn="b"/>
                      <a:r>
                        <a:rPr lang="en-US" sz="1400" b="0" i="0" u="none" strike="noStrike" dirty="0">
                          <a:solidFill>
                            <a:srgbClr val="000000"/>
                          </a:solidFill>
                          <a:effectLst/>
                          <a:latin typeface="+mn-lt"/>
                        </a:rPr>
                        <a:t>1,385</a:t>
                      </a:r>
                    </a:p>
                  </a:txBody>
                  <a:tcPr marL="9525" marR="9525" marT="9525" marB="0" anchor="b"/>
                </a:tc>
                <a:tc>
                  <a:txBody>
                    <a:bodyPr/>
                    <a:lstStyle/>
                    <a:p>
                      <a:pPr algn="r" fontAlgn="b"/>
                      <a:r>
                        <a:rPr lang="en-US" sz="1400" b="0" i="0" u="none" strike="noStrike" dirty="0">
                          <a:solidFill>
                            <a:srgbClr val="000000"/>
                          </a:solidFill>
                          <a:effectLst/>
                          <a:latin typeface="+mn-lt"/>
                        </a:rPr>
                        <a:t>55.9%</a:t>
                      </a:r>
                    </a:p>
                  </a:txBody>
                  <a:tcPr marL="9525" marR="9525" marT="9525" marB="0" anchor="b"/>
                </a:tc>
                <a:tc>
                  <a:txBody>
                    <a:bodyPr/>
                    <a:lstStyle/>
                    <a:p>
                      <a:pPr algn="r" fontAlgn="b"/>
                      <a:r>
                        <a:rPr lang="en-US" sz="1400" b="0" i="0" u="none" strike="noStrike" dirty="0">
                          <a:solidFill>
                            <a:srgbClr val="000000"/>
                          </a:solidFill>
                          <a:effectLst/>
                          <a:latin typeface="+mn-lt"/>
                        </a:rPr>
                        <a:t>                       24,908 </a:t>
                      </a:r>
                    </a:p>
                  </a:txBody>
                  <a:tcPr marL="9525" marR="9525" marT="9525" marB="0" anchor="b"/>
                </a:tc>
                <a:extLst>
                  <a:ext uri="{0D108BD9-81ED-4DB2-BD59-A6C34878D82A}">
                    <a16:rowId xmlns:a16="http://schemas.microsoft.com/office/drawing/2014/main" val="4243064470"/>
                  </a:ext>
                </a:extLst>
              </a:tr>
              <a:tr h="441433">
                <a:tc>
                  <a:txBody>
                    <a:bodyPr/>
                    <a:lstStyle/>
                    <a:p>
                      <a:pPr algn="l" fontAlgn="b"/>
                      <a:r>
                        <a:rPr lang="en-US" sz="1400" u="none" strike="noStrike" dirty="0">
                          <a:effectLst/>
                          <a:latin typeface="+mn-lt"/>
                        </a:rPr>
                        <a:t>Southwest Alaska Vocational and Educational Center (SAVEC)</a:t>
                      </a:r>
                      <a:endParaRPr lang="en-US" sz="1400" b="0" i="0" u="none" strike="noStrike" dirty="0">
                        <a:solidFill>
                          <a:srgbClr val="000000"/>
                        </a:solidFill>
                        <a:effectLst/>
                        <a:latin typeface="+mn-lt"/>
                      </a:endParaRPr>
                    </a:p>
                  </a:txBody>
                  <a:tcPr marL="6018" marR="6018" marT="6018" marB="0" anchor="b"/>
                </a:tc>
                <a:tc>
                  <a:txBody>
                    <a:bodyPr/>
                    <a:lstStyle/>
                    <a:p>
                      <a:pPr algn="r" fontAlgn="b"/>
                      <a:r>
                        <a:rPr lang="en-US" sz="1400" u="none" strike="noStrike" dirty="0">
                          <a:effectLst/>
                          <a:latin typeface="+mn-lt"/>
                        </a:rPr>
                        <a:t>3%</a:t>
                      </a:r>
                      <a:endParaRPr lang="en-US" sz="1400" b="0" i="0" u="none" strike="noStrike" dirty="0">
                        <a:solidFill>
                          <a:srgbClr val="000000"/>
                        </a:solidFill>
                        <a:effectLst/>
                        <a:latin typeface="+mn-lt"/>
                      </a:endParaRPr>
                    </a:p>
                  </a:txBody>
                  <a:tcPr marL="6018" marR="6018" marT="6018" marB="0" anchor="b"/>
                </a:tc>
                <a:tc>
                  <a:txBody>
                    <a:bodyPr/>
                    <a:lstStyle/>
                    <a:p>
                      <a:pPr algn="r" fontAlgn="b"/>
                      <a:r>
                        <a:rPr lang="en-US" sz="1400" b="0" i="0" u="none" strike="noStrike" dirty="0">
                          <a:solidFill>
                            <a:srgbClr val="000000"/>
                          </a:solidFill>
                          <a:effectLst/>
                          <a:latin typeface="+mn-lt"/>
                        </a:rPr>
                        <a:t>        328,400 </a:t>
                      </a:r>
                    </a:p>
                  </a:txBody>
                  <a:tcPr marL="9525" marR="9525" marT="9525" marB="0" anchor="b"/>
                </a:tc>
                <a:tc>
                  <a:txBody>
                    <a:bodyPr/>
                    <a:lstStyle/>
                    <a:p>
                      <a:pPr algn="r" fontAlgn="b"/>
                      <a:r>
                        <a:rPr lang="en-US" sz="1400" b="0" i="0" u="none" strike="noStrike" dirty="0">
                          <a:solidFill>
                            <a:srgbClr val="000000"/>
                          </a:solidFill>
                          <a:effectLst/>
                          <a:latin typeface="+mn-lt"/>
                        </a:rPr>
                        <a:t>320</a:t>
                      </a:r>
                    </a:p>
                  </a:txBody>
                  <a:tcPr marL="9525" marR="9525" marT="9525" marB="0" anchor="b"/>
                </a:tc>
                <a:tc>
                  <a:txBody>
                    <a:bodyPr/>
                    <a:lstStyle/>
                    <a:p>
                      <a:pPr algn="r" fontAlgn="b"/>
                      <a:r>
                        <a:rPr lang="en-US" sz="1400" b="0" i="0" u="none" strike="noStrike" dirty="0">
                          <a:solidFill>
                            <a:srgbClr val="000000"/>
                          </a:solidFill>
                          <a:effectLst/>
                          <a:latin typeface="+mn-lt"/>
                        </a:rPr>
                        <a:t>54.7%</a:t>
                      </a:r>
                    </a:p>
                  </a:txBody>
                  <a:tcPr marL="9525" marR="9525" marT="9525" marB="0" anchor="b"/>
                </a:tc>
                <a:tc>
                  <a:txBody>
                    <a:bodyPr/>
                    <a:lstStyle/>
                    <a:p>
                      <a:pPr algn="r" fontAlgn="b"/>
                      <a:r>
                        <a:rPr lang="en-US" sz="1400" b="0" i="0" u="none" strike="noStrike" dirty="0">
                          <a:solidFill>
                            <a:srgbClr val="000000"/>
                          </a:solidFill>
                          <a:effectLst/>
                          <a:latin typeface="+mn-lt"/>
                        </a:rPr>
                        <a:t>                       16,490 </a:t>
                      </a:r>
                    </a:p>
                  </a:txBody>
                  <a:tcPr marL="9525" marR="9525" marT="9525" marB="0" anchor="b"/>
                </a:tc>
                <a:extLst>
                  <a:ext uri="{0D108BD9-81ED-4DB2-BD59-A6C34878D82A}">
                    <a16:rowId xmlns:a16="http://schemas.microsoft.com/office/drawing/2014/main" val="3682132328"/>
                  </a:ext>
                </a:extLst>
              </a:tr>
              <a:tr h="321565">
                <a:tc>
                  <a:txBody>
                    <a:bodyPr/>
                    <a:lstStyle/>
                    <a:p>
                      <a:pPr algn="l" fontAlgn="b"/>
                      <a:r>
                        <a:rPr lang="en-US" sz="1400" u="none" strike="noStrike">
                          <a:effectLst/>
                          <a:latin typeface="+mn-lt"/>
                        </a:rPr>
                        <a:t>University of Alaska</a:t>
                      </a:r>
                      <a:endParaRPr lang="en-US" sz="1400" b="0" i="0" u="none" strike="noStrike">
                        <a:solidFill>
                          <a:srgbClr val="000000"/>
                        </a:solidFill>
                        <a:effectLst/>
                        <a:latin typeface="+mn-lt"/>
                      </a:endParaRPr>
                    </a:p>
                  </a:txBody>
                  <a:tcPr marL="6018" marR="6018" marT="6018" marB="0" anchor="b"/>
                </a:tc>
                <a:tc>
                  <a:txBody>
                    <a:bodyPr/>
                    <a:lstStyle/>
                    <a:p>
                      <a:pPr algn="r" fontAlgn="b"/>
                      <a:r>
                        <a:rPr lang="en-US" sz="1400" u="none" strike="noStrike">
                          <a:effectLst/>
                          <a:latin typeface="+mn-lt"/>
                        </a:rPr>
                        <a:t>45%</a:t>
                      </a:r>
                      <a:endParaRPr lang="en-US" sz="1400" b="0" i="0" u="none" strike="noStrike">
                        <a:solidFill>
                          <a:srgbClr val="000000"/>
                        </a:solidFill>
                        <a:effectLst/>
                        <a:latin typeface="+mn-lt"/>
                      </a:endParaRPr>
                    </a:p>
                  </a:txBody>
                  <a:tcPr marL="6018" marR="6018" marT="6018" marB="0" anchor="b"/>
                </a:tc>
                <a:tc>
                  <a:txBody>
                    <a:bodyPr/>
                    <a:lstStyle/>
                    <a:p>
                      <a:pPr algn="r" fontAlgn="b"/>
                      <a:r>
                        <a:rPr lang="en-US" sz="1400" b="0" i="0" u="none" strike="noStrike" dirty="0">
                          <a:solidFill>
                            <a:srgbClr val="000000"/>
                          </a:solidFill>
                          <a:effectLst/>
                          <a:latin typeface="+mn-lt"/>
                        </a:rPr>
                        <a:t>     4,926,400 </a:t>
                      </a:r>
                    </a:p>
                  </a:txBody>
                  <a:tcPr marL="9525" marR="9525" marT="9525" marB="0" anchor="b"/>
                </a:tc>
                <a:tc>
                  <a:txBody>
                    <a:bodyPr/>
                    <a:lstStyle/>
                    <a:p>
                      <a:pPr algn="r" fontAlgn="b"/>
                      <a:r>
                        <a:rPr lang="en-US" sz="1400" b="0" i="0" u="none" strike="noStrike" dirty="0">
                          <a:solidFill>
                            <a:srgbClr val="000000"/>
                          </a:solidFill>
                          <a:effectLst/>
                          <a:latin typeface="+mn-lt"/>
                        </a:rPr>
                        <a:t>4,492</a:t>
                      </a:r>
                    </a:p>
                  </a:txBody>
                  <a:tcPr marL="9525" marR="9525" marT="9525" marB="0" anchor="b"/>
                </a:tc>
                <a:tc>
                  <a:txBody>
                    <a:bodyPr/>
                    <a:lstStyle/>
                    <a:p>
                      <a:pPr algn="r" fontAlgn="b"/>
                      <a:r>
                        <a:rPr lang="en-US" sz="1400" b="0" i="0" u="none" strike="noStrike" dirty="0">
                          <a:solidFill>
                            <a:srgbClr val="000000"/>
                          </a:solidFill>
                          <a:effectLst/>
                          <a:latin typeface="+mn-lt"/>
                        </a:rPr>
                        <a:t>65.7%</a:t>
                      </a:r>
                    </a:p>
                  </a:txBody>
                  <a:tcPr marL="9525" marR="9525" marT="9525" marB="0" anchor="b"/>
                </a:tc>
                <a:tc>
                  <a:txBody>
                    <a:bodyPr/>
                    <a:lstStyle/>
                    <a:p>
                      <a:pPr algn="r" fontAlgn="b"/>
                      <a:r>
                        <a:rPr lang="en-US" sz="1400" b="0" i="0" u="none" strike="noStrike" dirty="0">
                          <a:solidFill>
                            <a:srgbClr val="000000"/>
                          </a:solidFill>
                          <a:effectLst/>
                          <a:latin typeface="+mn-lt"/>
                        </a:rPr>
                        <a:t>                       13,223 </a:t>
                      </a:r>
                    </a:p>
                  </a:txBody>
                  <a:tcPr marL="9525" marR="9525" marT="9525" marB="0" anchor="b"/>
                </a:tc>
                <a:extLst>
                  <a:ext uri="{0D108BD9-81ED-4DB2-BD59-A6C34878D82A}">
                    <a16:rowId xmlns:a16="http://schemas.microsoft.com/office/drawing/2014/main" val="3104331776"/>
                  </a:ext>
                </a:extLst>
              </a:tr>
              <a:tr h="321565">
                <a:tc>
                  <a:txBody>
                    <a:bodyPr/>
                    <a:lstStyle/>
                    <a:p>
                      <a:pPr algn="l" fontAlgn="b"/>
                      <a:r>
                        <a:rPr lang="en-US" sz="1400" u="none" strike="noStrike" dirty="0">
                          <a:effectLst/>
                          <a:latin typeface="+mn-lt"/>
                        </a:rPr>
                        <a:t>Yuut Elitnaurviat Inc.</a:t>
                      </a:r>
                      <a:endParaRPr lang="en-US" sz="1400" b="0" i="0" u="none" strike="noStrike" dirty="0">
                        <a:solidFill>
                          <a:srgbClr val="000000"/>
                        </a:solidFill>
                        <a:effectLst/>
                        <a:latin typeface="+mn-lt"/>
                      </a:endParaRPr>
                    </a:p>
                  </a:txBody>
                  <a:tcPr marL="6018" marR="6018" marT="6018" marB="0" anchor="b"/>
                </a:tc>
                <a:tc>
                  <a:txBody>
                    <a:bodyPr/>
                    <a:lstStyle/>
                    <a:p>
                      <a:pPr algn="r" fontAlgn="b"/>
                      <a:r>
                        <a:rPr lang="en-US" sz="1400" u="none" strike="noStrike">
                          <a:effectLst/>
                          <a:latin typeface="+mn-lt"/>
                        </a:rPr>
                        <a:t>9%</a:t>
                      </a:r>
                      <a:endParaRPr lang="en-US" sz="1400" b="0" i="0" u="none" strike="noStrike">
                        <a:solidFill>
                          <a:srgbClr val="000000"/>
                        </a:solidFill>
                        <a:effectLst/>
                        <a:latin typeface="+mn-lt"/>
                      </a:endParaRPr>
                    </a:p>
                  </a:txBody>
                  <a:tcPr marL="6018" marR="6018" marT="6018" marB="0" anchor="b"/>
                </a:tc>
                <a:tc>
                  <a:txBody>
                    <a:bodyPr/>
                    <a:lstStyle/>
                    <a:p>
                      <a:pPr algn="r" fontAlgn="b"/>
                      <a:r>
                        <a:rPr lang="en-US" sz="1400" b="0" i="0" u="none" strike="noStrike" dirty="0">
                          <a:solidFill>
                            <a:srgbClr val="000000"/>
                          </a:solidFill>
                          <a:effectLst/>
                          <a:latin typeface="+mn-lt"/>
                        </a:rPr>
                        <a:t>        985,300 </a:t>
                      </a:r>
                    </a:p>
                  </a:txBody>
                  <a:tcPr marL="9525" marR="9525" marT="9525" marB="0" anchor="b"/>
                </a:tc>
                <a:tc>
                  <a:txBody>
                    <a:bodyPr/>
                    <a:lstStyle/>
                    <a:p>
                      <a:pPr algn="r" fontAlgn="b"/>
                      <a:r>
                        <a:rPr lang="en-US" sz="1400" b="0" i="0" u="none" strike="noStrike" dirty="0">
                          <a:solidFill>
                            <a:srgbClr val="000000"/>
                          </a:solidFill>
                          <a:effectLst/>
                          <a:latin typeface="+mn-lt"/>
                        </a:rPr>
                        <a:t>1,341</a:t>
                      </a:r>
                    </a:p>
                  </a:txBody>
                  <a:tcPr marL="9525" marR="9525" marT="9525" marB="0" anchor="b"/>
                </a:tc>
                <a:tc>
                  <a:txBody>
                    <a:bodyPr/>
                    <a:lstStyle/>
                    <a:p>
                      <a:pPr algn="r" fontAlgn="b"/>
                      <a:r>
                        <a:rPr lang="en-US" sz="1400" b="0" i="0" u="none" strike="noStrike" dirty="0">
                          <a:solidFill>
                            <a:srgbClr val="000000"/>
                          </a:solidFill>
                          <a:effectLst/>
                          <a:latin typeface="+mn-lt"/>
                        </a:rPr>
                        <a:t>44.6%</a:t>
                      </a:r>
                    </a:p>
                  </a:txBody>
                  <a:tcPr marL="9525" marR="9525" marT="9525" marB="0" anchor="b"/>
                </a:tc>
                <a:tc>
                  <a:txBody>
                    <a:bodyPr/>
                    <a:lstStyle/>
                    <a:p>
                      <a:pPr algn="r" fontAlgn="b"/>
                      <a:r>
                        <a:rPr lang="en-US" sz="1400" b="0" i="0" u="none" strike="noStrike" dirty="0">
                          <a:solidFill>
                            <a:srgbClr val="000000"/>
                          </a:solidFill>
                          <a:effectLst/>
                          <a:latin typeface="+mn-lt"/>
                        </a:rPr>
                        <a:t>                         3,456 </a:t>
                      </a:r>
                    </a:p>
                  </a:txBody>
                  <a:tcPr marL="9525" marR="9525" marT="9525" marB="0" anchor="b"/>
                </a:tc>
                <a:extLst>
                  <a:ext uri="{0D108BD9-81ED-4DB2-BD59-A6C34878D82A}">
                    <a16:rowId xmlns:a16="http://schemas.microsoft.com/office/drawing/2014/main" val="3712168069"/>
                  </a:ext>
                </a:extLst>
              </a:tr>
              <a:tr h="478474">
                <a:tc>
                  <a:txBody>
                    <a:bodyPr/>
                    <a:lstStyle/>
                    <a:p>
                      <a:pPr algn="l" fontAlgn="b"/>
                      <a:r>
                        <a:rPr lang="en-US" sz="1400" u="none" strike="noStrike">
                          <a:effectLst/>
                          <a:latin typeface="+mn-lt"/>
                        </a:rPr>
                        <a:t>Totals:</a:t>
                      </a:r>
                      <a:endParaRPr lang="en-US" sz="1400" b="1" i="0" u="none" strike="noStrike">
                        <a:solidFill>
                          <a:srgbClr val="000000"/>
                        </a:solidFill>
                        <a:effectLst/>
                        <a:latin typeface="+mn-lt"/>
                      </a:endParaRPr>
                    </a:p>
                  </a:txBody>
                  <a:tcPr marL="6018" marR="6018" marT="6018" marB="0" anchor="b"/>
                </a:tc>
                <a:tc>
                  <a:txBody>
                    <a:bodyPr/>
                    <a:lstStyle/>
                    <a:p>
                      <a:pPr algn="r" fontAlgn="b"/>
                      <a:r>
                        <a:rPr lang="en-US" sz="1400" u="none" strike="noStrike">
                          <a:effectLst/>
                          <a:latin typeface="+mn-lt"/>
                        </a:rPr>
                        <a:t>100%</a:t>
                      </a:r>
                      <a:endParaRPr lang="en-US" sz="1400" b="1" i="0" u="none" strike="noStrike">
                        <a:solidFill>
                          <a:srgbClr val="000000"/>
                        </a:solidFill>
                        <a:effectLst/>
                        <a:latin typeface="+mn-lt"/>
                      </a:endParaRPr>
                    </a:p>
                  </a:txBody>
                  <a:tcPr marL="6018" marR="6018" marT="6018" marB="0" anchor="b"/>
                </a:tc>
                <a:tc>
                  <a:txBody>
                    <a:bodyPr/>
                    <a:lstStyle/>
                    <a:p>
                      <a:pPr algn="r" fontAlgn="b"/>
                      <a:r>
                        <a:rPr lang="en-US" sz="1400" b="1" i="0" u="none" strike="noStrike" dirty="0">
                          <a:solidFill>
                            <a:srgbClr val="000000"/>
                          </a:solidFill>
                          <a:effectLst/>
                          <a:latin typeface="+mn-lt"/>
                        </a:rPr>
                        <a:t>    10,947,500 </a:t>
                      </a:r>
                    </a:p>
                  </a:txBody>
                  <a:tcPr marL="9525" marR="9525" marT="9525" marB="0" anchor="b"/>
                </a:tc>
                <a:tc>
                  <a:txBody>
                    <a:bodyPr/>
                    <a:lstStyle/>
                    <a:p>
                      <a:pPr algn="r" fontAlgn="b"/>
                      <a:r>
                        <a:rPr lang="en-US" sz="1400" b="1" i="0" u="none" strike="noStrike" dirty="0">
                          <a:solidFill>
                            <a:srgbClr val="000000"/>
                          </a:solidFill>
                          <a:effectLst/>
                          <a:latin typeface="+mn-lt"/>
                        </a:rPr>
                        <a:t>11,179</a:t>
                      </a:r>
                    </a:p>
                  </a:txBody>
                  <a:tcPr marL="9525" marR="9525" marT="9525" marB="0" anchor="b"/>
                </a:tc>
                <a:tc>
                  <a:txBody>
                    <a:bodyPr/>
                    <a:lstStyle/>
                    <a:p>
                      <a:pPr algn="r" fontAlgn="b"/>
                      <a:r>
                        <a:rPr lang="en-US" sz="1400" b="1" i="0" u="none" strike="noStrike" dirty="0">
                          <a:solidFill>
                            <a:srgbClr val="000000"/>
                          </a:solidFill>
                          <a:effectLst/>
                          <a:latin typeface="+mn-lt"/>
                        </a:rPr>
                        <a:t>52.3%</a:t>
                      </a:r>
                    </a:p>
                  </a:txBody>
                  <a:tcPr marL="9525" marR="9525" marT="9525" marB="0" anchor="b"/>
                </a:tc>
                <a:tc>
                  <a:txBody>
                    <a:bodyPr/>
                    <a:lstStyle/>
                    <a:p>
                      <a:pPr algn="r" fontAlgn="b"/>
                      <a:r>
                        <a:rPr lang="en-US" sz="1400" b="1" i="0" u="none" strike="noStrike" dirty="0">
                          <a:solidFill>
                            <a:srgbClr val="000000"/>
                          </a:solidFill>
                          <a:effectLst/>
                          <a:latin typeface="+mn-lt"/>
                        </a:rPr>
                        <a:t>                        13,415 </a:t>
                      </a:r>
                    </a:p>
                  </a:txBody>
                  <a:tcPr marL="9525" marR="9525" marT="9525" marB="0" anchor="b"/>
                </a:tc>
                <a:extLst>
                  <a:ext uri="{0D108BD9-81ED-4DB2-BD59-A6C34878D82A}">
                    <a16:rowId xmlns:a16="http://schemas.microsoft.com/office/drawing/2014/main" val="272293471"/>
                  </a:ext>
                </a:extLst>
              </a:tr>
            </a:tbl>
          </a:graphicData>
        </a:graphic>
      </p:graphicFrame>
    </p:spTree>
    <p:extLst>
      <p:ext uri="{BB962C8B-B14F-4D97-AF65-F5344CB8AC3E}">
        <p14:creationId xmlns:p14="http://schemas.microsoft.com/office/powerpoint/2010/main" val="1670460599"/>
      </p:ext>
    </p:ext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3/10/2021</a:t>
            </a:r>
            <a:endParaRPr lang="en-US" dirty="0"/>
          </a:p>
        </p:txBody>
      </p:sp>
      <p:sp>
        <p:nvSpPr>
          <p:cNvPr id="3" name="Footer Placeholder 2"/>
          <p:cNvSpPr>
            <a:spLocks noGrp="1"/>
          </p:cNvSpPr>
          <p:nvPr>
            <p:ph type="ftr" sz="quarter" idx="11"/>
          </p:nvPr>
        </p:nvSpPr>
        <p:spPr>
          <a:xfrm>
            <a:off x="1016388" y="6284339"/>
            <a:ext cx="5229859" cy="369332"/>
          </a:xfrm>
        </p:spPr>
        <p:txBody>
          <a:bodyPr/>
          <a:lstStyle/>
          <a:p>
            <a:r>
              <a:rPr lang="en-US" dirty="0" smtClean="0"/>
              <a:t>ALASKA DEPARTMENT OF LABOR &amp; WORKFORCE DEVELOPMENT</a:t>
            </a:r>
          </a:p>
          <a:p>
            <a:r>
              <a:rPr lang="en-US" dirty="0" smtClean="0"/>
              <a:t> DR. TAMIKA L. LEDBETTER, COMMISSIONER</a:t>
            </a:r>
            <a:endParaRPr lang="en-US" dirty="0"/>
          </a:p>
        </p:txBody>
      </p:sp>
      <p:sp>
        <p:nvSpPr>
          <p:cNvPr id="4" name="Slide Number Placeholder 3"/>
          <p:cNvSpPr>
            <a:spLocks noGrp="1"/>
          </p:cNvSpPr>
          <p:nvPr>
            <p:ph type="sldNum" sz="quarter" idx="12"/>
          </p:nvPr>
        </p:nvSpPr>
        <p:spPr>
          <a:xfrm>
            <a:off x="8513214" y="6284339"/>
            <a:ext cx="791308" cy="161583"/>
          </a:xfrm>
        </p:spPr>
        <p:txBody>
          <a:bodyPr/>
          <a:lstStyle/>
          <a:p>
            <a:fld id="{33D6E5A2-EC83-451F-A719-9AC1370DD5CF}" type="slidenum">
              <a:rPr lang="en-US" sz="1050" smtClean="0"/>
              <a:pPr/>
              <a:t>11</a:t>
            </a:fld>
            <a:endParaRPr lang="en-US" sz="1050" dirty="0"/>
          </a:p>
        </p:txBody>
      </p:sp>
      <p:sp>
        <p:nvSpPr>
          <p:cNvPr id="5" name="Title 1"/>
          <p:cNvSpPr txBox="1">
            <a:spLocks/>
          </p:cNvSpPr>
          <p:nvPr/>
        </p:nvSpPr>
        <p:spPr>
          <a:xfrm>
            <a:off x="147452" y="242148"/>
            <a:ext cx="6291839" cy="502436"/>
          </a:xfrm>
          <a:prstGeom prst="rect">
            <a:avLst/>
          </a:prstGeom>
        </p:spPr>
        <p:txBody>
          <a:bodyPr>
            <a:normAutofit lnSpcReduction="10000"/>
          </a:bodyPr>
          <a:lstStyle>
            <a:lvl1pPr eaLnBrk="1" hangingPunct="1">
              <a:defRPr sz="2400">
                <a:solidFill>
                  <a:schemeClr val="tx2"/>
                </a:solidFill>
                <a:latin typeface="Calibri Light" panose="020F0302020204030204" pitchFamily="34" charset="0"/>
                <a:ea typeface="+mj-ea"/>
                <a:cs typeface="Calibri Light" panose="020F0302020204030204" pitchFamily="34" charset="0"/>
              </a:defRPr>
            </a:lvl1pPr>
          </a:lstStyle>
          <a:p>
            <a:r>
              <a:rPr lang="en-US" sz="2800" kern="0" smtClean="0"/>
              <a:t>FY2018 Funding Amounts (10 Awards)</a:t>
            </a:r>
            <a:endParaRPr lang="en-US" kern="0" dirty="0"/>
          </a:p>
        </p:txBody>
      </p:sp>
      <p:graphicFrame>
        <p:nvGraphicFramePr>
          <p:cNvPr id="6" name="Table 5">
            <a:extLst>
              <a:ext uri="{FF2B5EF4-FFF2-40B4-BE49-F238E27FC236}">
                <a16:creationId xmlns:a16="http://schemas.microsoft.com/office/drawing/2014/main" id="{E71C7BCB-AC56-49EA-8D43-3BA984DE19BC}"/>
              </a:ext>
            </a:extLst>
          </p:cNvPr>
          <p:cNvGraphicFramePr>
            <a:graphicFrameLocks noGrp="1"/>
          </p:cNvGraphicFramePr>
          <p:nvPr>
            <p:extLst>
              <p:ext uri="{D42A27DB-BD31-4B8C-83A1-F6EECF244321}">
                <p14:modId xmlns:p14="http://schemas.microsoft.com/office/powerpoint/2010/main" val="2823085383"/>
              </p:ext>
            </p:extLst>
          </p:nvPr>
        </p:nvGraphicFramePr>
        <p:xfrm>
          <a:off x="261257" y="953591"/>
          <a:ext cx="8647611" cy="5014853"/>
        </p:xfrm>
        <a:graphic>
          <a:graphicData uri="http://schemas.openxmlformats.org/drawingml/2006/table">
            <a:tbl>
              <a:tblPr>
                <a:tableStyleId>{5C22544A-7EE6-4342-B048-85BDC9FD1C3A}</a:tableStyleId>
              </a:tblPr>
              <a:tblGrid>
                <a:gridCol w="2705044">
                  <a:extLst>
                    <a:ext uri="{9D8B030D-6E8A-4147-A177-3AD203B41FA5}">
                      <a16:colId xmlns:a16="http://schemas.microsoft.com/office/drawing/2014/main" val="2004568730"/>
                    </a:ext>
                  </a:extLst>
                </a:gridCol>
                <a:gridCol w="1030396">
                  <a:extLst>
                    <a:ext uri="{9D8B030D-6E8A-4147-A177-3AD203B41FA5}">
                      <a16:colId xmlns:a16="http://schemas.microsoft.com/office/drawing/2014/main" val="1922807280"/>
                    </a:ext>
                  </a:extLst>
                </a:gridCol>
                <a:gridCol w="1171548">
                  <a:extLst>
                    <a:ext uri="{9D8B030D-6E8A-4147-A177-3AD203B41FA5}">
                      <a16:colId xmlns:a16="http://schemas.microsoft.com/office/drawing/2014/main" val="3607766537"/>
                    </a:ext>
                  </a:extLst>
                </a:gridCol>
                <a:gridCol w="1149764">
                  <a:extLst>
                    <a:ext uri="{9D8B030D-6E8A-4147-A177-3AD203B41FA5}">
                      <a16:colId xmlns:a16="http://schemas.microsoft.com/office/drawing/2014/main" val="1428313708"/>
                    </a:ext>
                  </a:extLst>
                </a:gridCol>
                <a:gridCol w="994471">
                  <a:extLst>
                    <a:ext uri="{9D8B030D-6E8A-4147-A177-3AD203B41FA5}">
                      <a16:colId xmlns:a16="http://schemas.microsoft.com/office/drawing/2014/main" val="2323262827"/>
                    </a:ext>
                  </a:extLst>
                </a:gridCol>
                <a:gridCol w="1596388">
                  <a:extLst>
                    <a:ext uri="{9D8B030D-6E8A-4147-A177-3AD203B41FA5}">
                      <a16:colId xmlns:a16="http://schemas.microsoft.com/office/drawing/2014/main" val="808601262"/>
                    </a:ext>
                  </a:extLst>
                </a:gridCol>
              </a:tblGrid>
              <a:tr h="893166">
                <a:tc>
                  <a:txBody>
                    <a:bodyPr/>
                    <a:lstStyle/>
                    <a:p>
                      <a:pPr algn="l" fontAlgn="b"/>
                      <a:r>
                        <a:rPr lang="en-US" sz="1400" u="none" strike="noStrike" dirty="0">
                          <a:effectLst/>
                          <a:latin typeface="+mn-lt"/>
                        </a:rPr>
                        <a:t>Grant Recipients</a:t>
                      </a:r>
                      <a:endParaRPr lang="en-US" sz="1400" b="1" i="0" u="none" strike="noStrike" dirty="0">
                        <a:solidFill>
                          <a:srgbClr val="FFFFFF"/>
                        </a:solidFill>
                        <a:effectLst/>
                        <a:latin typeface="+mn-lt"/>
                      </a:endParaRPr>
                    </a:p>
                  </a:txBody>
                  <a:tcPr marL="6018" marR="6018" marT="6018" marB="0" anchor="b"/>
                </a:tc>
                <a:tc>
                  <a:txBody>
                    <a:bodyPr/>
                    <a:lstStyle/>
                    <a:p>
                      <a:pPr algn="r" fontAlgn="b"/>
                      <a:r>
                        <a:rPr lang="en-US" sz="1400" u="none" strike="noStrike" dirty="0">
                          <a:effectLst/>
                          <a:latin typeface="+mn-lt"/>
                        </a:rPr>
                        <a:t>Percent of </a:t>
                      </a:r>
                      <a:br>
                        <a:rPr lang="en-US" sz="1400" u="none" strike="noStrike" dirty="0">
                          <a:effectLst/>
                          <a:latin typeface="+mn-lt"/>
                        </a:rPr>
                      </a:br>
                      <a:r>
                        <a:rPr lang="en-US" sz="1400" u="none" strike="noStrike" dirty="0">
                          <a:effectLst/>
                          <a:latin typeface="+mn-lt"/>
                        </a:rPr>
                        <a:t>Allocation</a:t>
                      </a:r>
                      <a:endParaRPr lang="en-US" sz="1400" b="1" i="0" u="none" strike="noStrike" dirty="0">
                        <a:solidFill>
                          <a:srgbClr val="FFFFFF"/>
                        </a:solidFill>
                        <a:effectLst/>
                        <a:latin typeface="+mn-lt"/>
                      </a:endParaRPr>
                    </a:p>
                  </a:txBody>
                  <a:tcPr marL="6018" marR="6018" marT="6018" marB="0" anchor="b"/>
                </a:tc>
                <a:tc>
                  <a:txBody>
                    <a:bodyPr/>
                    <a:lstStyle/>
                    <a:p>
                      <a:pPr algn="r" fontAlgn="b"/>
                      <a:r>
                        <a:rPr lang="en-US" sz="1400" u="none" strike="noStrike" dirty="0">
                          <a:effectLst/>
                          <a:latin typeface="+mn-lt"/>
                        </a:rPr>
                        <a:t> Awarded </a:t>
                      </a:r>
                      <a:endParaRPr lang="en-US" sz="1400" b="1" i="0" u="none" strike="noStrike" dirty="0">
                        <a:solidFill>
                          <a:srgbClr val="FFFFFF"/>
                        </a:solidFill>
                        <a:effectLst/>
                        <a:latin typeface="+mn-lt"/>
                      </a:endParaRPr>
                    </a:p>
                  </a:txBody>
                  <a:tcPr marL="6018" marR="6018" marT="6018" marB="0" anchor="b"/>
                </a:tc>
                <a:tc>
                  <a:txBody>
                    <a:bodyPr/>
                    <a:lstStyle/>
                    <a:p>
                      <a:pPr algn="r" fontAlgn="b"/>
                      <a:r>
                        <a:rPr lang="en-US" sz="1400" u="none" strike="noStrike" dirty="0">
                          <a:effectLst/>
                          <a:latin typeface="+mn-lt"/>
                        </a:rPr>
                        <a:t>Total Number of </a:t>
                      </a:r>
                      <a:br>
                        <a:rPr lang="en-US" sz="1400" u="none" strike="noStrike" dirty="0">
                          <a:effectLst/>
                          <a:latin typeface="+mn-lt"/>
                        </a:rPr>
                      </a:br>
                      <a:r>
                        <a:rPr lang="en-US" sz="1400" u="none" strike="noStrike" dirty="0">
                          <a:effectLst/>
                          <a:latin typeface="+mn-lt"/>
                        </a:rPr>
                        <a:t>Participants Served</a:t>
                      </a:r>
                      <a:endParaRPr lang="en-US" sz="1400" b="1" i="0" u="none" strike="noStrike" dirty="0">
                        <a:solidFill>
                          <a:srgbClr val="FFFFFF"/>
                        </a:solidFill>
                        <a:effectLst/>
                        <a:latin typeface="+mn-lt"/>
                      </a:endParaRPr>
                    </a:p>
                  </a:txBody>
                  <a:tcPr marL="6018" marR="6018" marT="6018" marB="0" anchor="b"/>
                </a:tc>
                <a:tc>
                  <a:txBody>
                    <a:bodyPr/>
                    <a:lstStyle/>
                    <a:p>
                      <a:pPr algn="r" fontAlgn="b"/>
                      <a:r>
                        <a:rPr lang="en-US" sz="1400" u="none" strike="noStrike" dirty="0">
                          <a:effectLst/>
                          <a:latin typeface="+mn-lt"/>
                        </a:rPr>
                        <a:t>% Employed </a:t>
                      </a:r>
                      <a:br>
                        <a:rPr lang="en-US" sz="1400" u="none" strike="noStrike" dirty="0">
                          <a:effectLst/>
                          <a:latin typeface="+mn-lt"/>
                        </a:rPr>
                      </a:br>
                      <a:r>
                        <a:rPr lang="en-US" sz="1400" u="none" strike="noStrike" dirty="0">
                          <a:effectLst/>
                          <a:latin typeface="+mn-lt"/>
                        </a:rPr>
                        <a:t>1 Year After Exit</a:t>
                      </a:r>
                      <a:endParaRPr lang="en-US" sz="1400" b="1" i="0" u="none" strike="noStrike" dirty="0">
                        <a:solidFill>
                          <a:srgbClr val="FFFFFF"/>
                        </a:solidFill>
                        <a:effectLst/>
                        <a:latin typeface="+mn-lt"/>
                      </a:endParaRPr>
                    </a:p>
                  </a:txBody>
                  <a:tcPr marL="6018" marR="6018" marT="6018" marB="0" anchor="b"/>
                </a:tc>
                <a:tc>
                  <a:txBody>
                    <a:bodyPr/>
                    <a:lstStyle/>
                    <a:p>
                      <a:pPr algn="r" fontAlgn="b"/>
                      <a:r>
                        <a:rPr lang="en-US" sz="1400" u="none" strike="noStrike" dirty="0">
                          <a:effectLst/>
                          <a:latin typeface="+mn-lt"/>
                        </a:rPr>
                        <a:t>Median Wage 7-12 Months After Exit </a:t>
                      </a:r>
                      <a:endParaRPr lang="en-US" sz="1400" b="1" i="0" u="none" strike="noStrike" dirty="0">
                        <a:solidFill>
                          <a:srgbClr val="FFFFFF"/>
                        </a:solidFill>
                        <a:effectLst/>
                        <a:latin typeface="+mn-lt"/>
                      </a:endParaRPr>
                    </a:p>
                  </a:txBody>
                  <a:tcPr marL="6018" marR="6018" marT="6018" marB="0" anchor="b"/>
                </a:tc>
                <a:extLst>
                  <a:ext uri="{0D108BD9-81ED-4DB2-BD59-A6C34878D82A}">
                    <a16:rowId xmlns:a16="http://schemas.microsoft.com/office/drawing/2014/main" val="1246623387"/>
                  </a:ext>
                </a:extLst>
              </a:tr>
              <a:tr h="449710">
                <a:tc>
                  <a:txBody>
                    <a:bodyPr/>
                    <a:lstStyle/>
                    <a:p>
                      <a:pPr algn="l" fontAlgn="b"/>
                      <a:r>
                        <a:rPr lang="fr-FR" sz="1400" u="none" strike="noStrike" dirty="0">
                          <a:effectLst/>
                          <a:latin typeface="+mn-lt"/>
                        </a:rPr>
                        <a:t>Alaska Vocational Technical Center (AVTEC)</a:t>
                      </a:r>
                      <a:endParaRPr lang="fr-FR" sz="1400" b="0" i="0" u="none" strike="noStrike" dirty="0">
                        <a:solidFill>
                          <a:srgbClr val="000000"/>
                        </a:solidFill>
                        <a:effectLst/>
                        <a:latin typeface="+mn-lt"/>
                      </a:endParaRPr>
                    </a:p>
                  </a:txBody>
                  <a:tcPr marL="6018" marR="6018" marT="6018" marB="0" anchor="b"/>
                </a:tc>
                <a:tc>
                  <a:txBody>
                    <a:bodyPr/>
                    <a:lstStyle/>
                    <a:p>
                      <a:pPr algn="r" fontAlgn="b"/>
                      <a:r>
                        <a:rPr lang="en-US" sz="1400" u="none" strike="noStrike" dirty="0">
                          <a:effectLst/>
                          <a:latin typeface="+mn-lt"/>
                        </a:rPr>
                        <a:t>17%</a:t>
                      </a:r>
                      <a:endParaRPr lang="en-US" sz="1400" b="0" i="0" u="none" strike="noStrike" dirty="0">
                        <a:solidFill>
                          <a:srgbClr val="000000"/>
                        </a:solidFill>
                        <a:effectLst/>
                        <a:latin typeface="+mn-lt"/>
                      </a:endParaRPr>
                    </a:p>
                  </a:txBody>
                  <a:tcPr marL="6018" marR="6018" marT="6018" marB="0" anchor="b"/>
                </a:tc>
                <a:tc>
                  <a:txBody>
                    <a:bodyPr/>
                    <a:lstStyle/>
                    <a:p>
                      <a:pPr algn="r" fontAlgn="b"/>
                      <a:r>
                        <a:rPr lang="en-US" sz="1400" b="0" i="0" u="none" strike="noStrike">
                          <a:solidFill>
                            <a:srgbClr val="000000"/>
                          </a:solidFill>
                          <a:effectLst/>
                          <a:latin typeface="+mn-lt"/>
                        </a:rPr>
                        <a:t>     2,034,000 </a:t>
                      </a:r>
                    </a:p>
                  </a:txBody>
                  <a:tcPr marL="9525" marR="9525" marT="9525" marB="0" anchor="b"/>
                </a:tc>
                <a:tc>
                  <a:txBody>
                    <a:bodyPr/>
                    <a:lstStyle/>
                    <a:p>
                      <a:pPr algn="r" fontAlgn="b"/>
                      <a:r>
                        <a:rPr lang="en-US" sz="1400" b="0" i="0" u="none" strike="noStrike">
                          <a:solidFill>
                            <a:srgbClr val="000000"/>
                          </a:solidFill>
                          <a:effectLst/>
                          <a:latin typeface="+mn-lt"/>
                        </a:rPr>
                        <a:t>1,265</a:t>
                      </a:r>
                    </a:p>
                  </a:txBody>
                  <a:tcPr marL="9525" marR="9525" marT="9525" marB="0" anchor="b"/>
                </a:tc>
                <a:tc>
                  <a:txBody>
                    <a:bodyPr/>
                    <a:lstStyle/>
                    <a:p>
                      <a:pPr algn="r" fontAlgn="b"/>
                      <a:r>
                        <a:rPr lang="en-US" sz="1400" b="0" i="0" u="none" strike="noStrike" dirty="0">
                          <a:solidFill>
                            <a:srgbClr val="000000"/>
                          </a:solidFill>
                          <a:effectLst/>
                          <a:latin typeface="+mn-lt"/>
                        </a:rPr>
                        <a:t>53.6%</a:t>
                      </a:r>
                    </a:p>
                  </a:txBody>
                  <a:tcPr marL="9525" marR="9525" marT="9525" marB="0" anchor="b"/>
                </a:tc>
                <a:tc>
                  <a:txBody>
                    <a:bodyPr/>
                    <a:lstStyle/>
                    <a:p>
                      <a:pPr algn="r" fontAlgn="b"/>
                      <a:r>
                        <a:rPr lang="en-US" sz="1400" b="0" i="0" u="none" strike="noStrike" dirty="0">
                          <a:solidFill>
                            <a:srgbClr val="000000"/>
                          </a:solidFill>
                          <a:effectLst/>
                          <a:latin typeface="+mn-lt"/>
                        </a:rPr>
                        <a:t>                       15,012 </a:t>
                      </a:r>
                    </a:p>
                  </a:txBody>
                  <a:tcPr marL="9525" marR="9525" marT="9525" marB="0" anchor="b"/>
                </a:tc>
                <a:extLst>
                  <a:ext uri="{0D108BD9-81ED-4DB2-BD59-A6C34878D82A}">
                    <a16:rowId xmlns:a16="http://schemas.microsoft.com/office/drawing/2014/main" val="4025707470"/>
                  </a:ext>
                </a:extLst>
              </a:tr>
              <a:tr h="310211">
                <a:tc>
                  <a:txBody>
                    <a:bodyPr/>
                    <a:lstStyle/>
                    <a:p>
                      <a:pPr algn="l" fontAlgn="b"/>
                      <a:r>
                        <a:rPr lang="en-US" sz="1400" u="none" strike="noStrike" dirty="0">
                          <a:effectLst/>
                          <a:latin typeface="+mn-lt"/>
                        </a:rPr>
                        <a:t>Amundsen Educational Center</a:t>
                      </a:r>
                      <a:endParaRPr lang="en-US" sz="1400" b="0" i="0" u="none" strike="noStrike" dirty="0">
                        <a:solidFill>
                          <a:srgbClr val="000000"/>
                        </a:solidFill>
                        <a:effectLst/>
                        <a:latin typeface="+mn-lt"/>
                      </a:endParaRPr>
                    </a:p>
                  </a:txBody>
                  <a:tcPr marL="6018" marR="6018" marT="6018" marB="0" anchor="b"/>
                </a:tc>
                <a:tc>
                  <a:txBody>
                    <a:bodyPr/>
                    <a:lstStyle/>
                    <a:p>
                      <a:pPr algn="r" fontAlgn="b"/>
                      <a:r>
                        <a:rPr lang="en-US" sz="1400" u="none" strike="noStrike" dirty="0">
                          <a:effectLst/>
                          <a:latin typeface="+mn-lt"/>
                        </a:rPr>
                        <a:t>2%</a:t>
                      </a:r>
                      <a:endParaRPr lang="en-US" sz="1400" b="0" i="0" u="none" strike="noStrike" dirty="0">
                        <a:solidFill>
                          <a:srgbClr val="000000"/>
                        </a:solidFill>
                        <a:effectLst/>
                        <a:latin typeface="+mn-lt"/>
                      </a:endParaRPr>
                    </a:p>
                  </a:txBody>
                  <a:tcPr marL="6018" marR="6018" marT="6018" marB="0" anchor="b"/>
                </a:tc>
                <a:tc>
                  <a:txBody>
                    <a:bodyPr/>
                    <a:lstStyle/>
                    <a:p>
                      <a:pPr algn="r" fontAlgn="b"/>
                      <a:r>
                        <a:rPr lang="en-US" sz="1400" b="0" i="0" u="none" strike="noStrike">
                          <a:solidFill>
                            <a:srgbClr val="000000"/>
                          </a:solidFill>
                          <a:effectLst/>
                          <a:latin typeface="+mn-lt"/>
                        </a:rPr>
                        <a:t>        239,400 </a:t>
                      </a:r>
                    </a:p>
                  </a:txBody>
                  <a:tcPr marL="9525" marR="9525" marT="9525" marB="0" anchor="b"/>
                </a:tc>
                <a:tc>
                  <a:txBody>
                    <a:bodyPr/>
                    <a:lstStyle/>
                    <a:p>
                      <a:pPr algn="r" fontAlgn="b"/>
                      <a:r>
                        <a:rPr lang="en-US" sz="1400" b="0" i="0" u="none" strike="noStrike">
                          <a:solidFill>
                            <a:srgbClr val="000000"/>
                          </a:solidFill>
                          <a:effectLst/>
                          <a:latin typeface="+mn-lt"/>
                        </a:rPr>
                        <a:t>16</a:t>
                      </a:r>
                    </a:p>
                  </a:txBody>
                  <a:tcPr marL="9525" marR="9525" marT="9525" marB="0" anchor="b"/>
                </a:tc>
                <a:tc>
                  <a:txBody>
                    <a:bodyPr/>
                    <a:lstStyle/>
                    <a:p>
                      <a:pPr algn="r" fontAlgn="b"/>
                      <a:r>
                        <a:rPr lang="en-US" sz="1400" b="0" i="0" u="none" strike="noStrike">
                          <a:solidFill>
                            <a:srgbClr val="000000"/>
                          </a:solidFill>
                          <a:effectLst/>
                          <a:latin typeface="+mn-lt"/>
                        </a:rPr>
                        <a:t>35.7%</a:t>
                      </a:r>
                    </a:p>
                  </a:txBody>
                  <a:tcPr marL="9525" marR="9525" marT="9525" marB="0" anchor="b"/>
                </a:tc>
                <a:tc>
                  <a:txBody>
                    <a:bodyPr/>
                    <a:lstStyle/>
                    <a:p>
                      <a:pPr algn="r" fontAlgn="b"/>
                      <a:r>
                        <a:rPr lang="en-US" sz="1400" b="0" i="0" u="none" strike="noStrike" dirty="0">
                          <a:solidFill>
                            <a:srgbClr val="000000"/>
                          </a:solidFill>
                          <a:effectLst/>
                          <a:latin typeface="+mn-lt"/>
                        </a:rPr>
                        <a:t>                         5,377 </a:t>
                      </a:r>
                    </a:p>
                  </a:txBody>
                  <a:tcPr marL="9525" marR="9525" marT="9525" marB="0" anchor="b"/>
                </a:tc>
                <a:extLst>
                  <a:ext uri="{0D108BD9-81ED-4DB2-BD59-A6C34878D82A}">
                    <a16:rowId xmlns:a16="http://schemas.microsoft.com/office/drawing/2014/main" val="672442160"/>
                  </a:ext>
                </a:extLst>
              </a:tr>
              <a:tr h="449710">
                <a:tc>
                  <a:txBody>
                    <a:bodyPr/>
                    <a:lstStyle/>
                    <a:p>
                      <a:pPr algn="l" fontAlgn="b"/>
                      <a:r>
                        <a:rPr lang="en-US" sz="1400" u="none" strike="noStrike" dirty="0">
                          <a:effectLst/>
                          <a:latin typeface="+mn-lt"/>
                        </a:rPr>
                        <a:t>Bering Strait School District (NACTEC)</a:t>
                      </a:r>
                      <a:endParaRPr lang="en-US" sz="1400" b="0" i="0" u="none" strike="noStrike" dirty="0">
                        <a:solidFill>
                          <a:srgbClr val="000000"/>
                        </a:solidFill>
                        <a:effectLst/>
                        <a:latin typeface="+mn-lt"/>
                      </a:endParaRPr>
                    </a:p>
                  </a:txBody>
                  <a:tcPr marL="6018" marR="6018" marT="6018" marB="0" anchor="b"/>
                </a:tc>
                <a:tc>
                  <a:txBody>
                    <a:bodyPr/>
                    <a:lstStyle/>
                    <a:p>
                      <a:pPr algn="r" fontAlgn="b"/>
                      <a:r>
                        <a:rPr lang="en-US" sz="1400" u="none" strike="noStrike" dirty="0">
                          <a:effectLst/>
                          <a:latin typeface="+mn-lt"/>
                        </a:rPr>
                        <a:t>3%</a:t>
                      </a:r>
                      <a:endParaRPr lang="en-US" sz="1400" b="0" i="0" u="none" strike="noStrike" dirty="0">
                        <a:solidFill>
                          <a:srgbClr val="000000"/>
                        </a:solidFill>
                        <a:effectLst/>
                        <a:latin typeface="+mn-lt"/>
                      </a:endParaRPr>
                    </a:p>
                  </a:txBody>
                  <a:tcPr marL="6018" marR="6018" marT="6018" marB="0" anchor="b"/>
                </a:tc>
                <a:tc>
                  <a:txBody>
                    <a:bodyPr/>
                    <a:lstStyle/>
                    <a:p>
                      <a:pPr algn="r" fontAlgn="b"/>
                      <a:r>
                        <a:rPr lang="en-US" sz="1400" b="0" i="0" u="none" strike="noStrike" dirty="0">
                          <a:solidFill>
                            <a:srgbClr val="000000"/>
                          </a:solidFill>
                          <a:effectLst/>
                          <a:latin typeface="+mn-lt"/>
                        </a:rPr>
                        <a:t>        359,100 </a:t>
                      </a:r>
                    </a:p>
                  </a:txBody>
                  <a:tcPr marL="9525" marR="9525" marT="9525" marB="0" anchor="b"/>
                </a:tc>
                <a:tc>
                  <a:txBody>
                    <a:bodyPr/>
                    <a:lstStyle/>
                    <a:p>
                      <a:pPr algn="r" fontAlgn="b"/>
                      <a:r>
                        <a:rPr lang="en-US" sz="1400" b="0" i="0" u="none" strike="noStrike">
                          <a:solidFill>
                            <a:srgbClr val="000000"/>
                          </a:solidFill>
                          <a:effectLst/>
                          <a:latin typeface="+mn-lt"/>
                        </a:rPr>
                        <a:t>280</a:t>
                      </a:r>
                    </a:p>
                  </a:txBody>
                  <a:tcPr marL="9525" marR="9525" marT="9525" marB="0" anchor="b"/>
                </a:tc>
                <a:tc>
                  <a:txBody>
                    <a:bodyPr/>
                    <a:lstStyle/>
                    <a:p>
                      <a:pPr algn="r" fontAlgn="b"/>
                      <a:r>
                        <a:rPr lang="en-US" sz="1400" b="0" i="0" u="none" strike="noStrike">
                          <a:solidFill>
                            <a:srgbClr val="000000"/>
                          </a:solidFill>
                          <a:effectLst/>
                          <a:latin typeface="+mn-lt"/>
                        </a:rPr>
                        <a:t>22.2%</a:t>
                      </a:r>
                    </a:p>
                  </a:txBody>
                  <a:tcPr marL="9525" marR="9525" marT="9525" marB="0" anchor="b"/>
                </a:tc>
                <a:tc>
                  <a:txBody>
                    <a:bodyPr/>
                    <a:lstStyle/>
                    <a:p>
                      <a:pPr algn="r" fontAlgn="b"/>
                      <a:r>
                        <a:rPr lang="en-US" sz="1400" b="0" i="0" u="none" strike="noStrike" dirty="0">
                          <a:solidFill>
                            <a:srgbClr val="000000"/>
                          </a:solidFill>
                          <a:effectLst/>
                          <a:latin typeface="+mn-lt"/>
                        </a:rPr>
                        <a:t>                         1,393 </a:t>
                      </a:r>
                    </a:p>
                  </a:txBody>
                  <a:tcPr marL="9525" marR="9525" marT="9525" marB="0" anchor="b"/>
                </a:tc>
                <a:extLst>
                  <a:ext uri="{0D108BD9-81ED-4DB2-BD59-A6C34878D82A}">
                    <a16:rowId xmlns:a16="http://schemas.microsoft.com/office/drawing/2014/main" val="4195741003"/>
                  </a:ext>
                </a:extLst>
              </a:tr>
              <a:tr h="310211">
                <a:tc>
                  <a:txBody>
                    <a:bodyPr/>
                    <a:lstStyle/>
                    <a:p>
                      <a:pPr algn="l" fontAlgn="b"/>
                      <a:r>
                        <a:rPr lang="en-US" sz="1400" u="none" strike="noStrike">
                          <a:effectLst/>
                          <a:latin typeface="+mn-lt"/>
                        </a:rPr>
                        <a:t>Galena Interior Learning Academy</a:t>
                      </a:r>
                      <a:endParaRPr lang="en-US" sz="1400" b="0" i="0" u="none" strike="noStrike">
                        <a:solidFill>
                          <a:srgbClr val="000000"/>
                        </a:solidFill>
                        <a:effectLst/>
                        <a:latin typeface="+mn-lt"/>
                      </a:endParaRPr>
                    </a:p>
                  </a:txBody>
                  <a:tcPr marL="6018" marR="6018" marT="6018" marB="0" anchor="b"/>
                </a:tc>
                <a:tc>
                  <a:txBody>
                    <a:bodyPr/>
                    <a:lstStyle/>
                    <a:p>
                      <a:pPr algn="r" fontAlgn="b"/>
                      <a:r>
                        <a:rPr lang="en-US" sz="1400" u="none" strike="noStrike">
                          <a:effectLst/>
                          <a:latin typeface="+mn-lt"/>
                        </a:rPr>
                        <a:t>4%</a:t>
                      </a:r>
                      <a:endParaRPr lang="en-US" sz="1400" b="0" i="0" u="none" strike="noStrike">
                        <a:solidFill>
                          <a:srgbClr val="000000"/>
                        </a:solidFill>
                        <a:effectLst/>
                        <a:latin typeface="+mn-lt"/>
                      </a:endParaRPr>
                    </a:p>
                  </a:txBody>
                  <a:tcPr marL="6018" marR="6018" marT="6018" marB="0" anchor="b"/>
                </a:tc>
                <a:tc>
                  <a:txBody>
                    <a:bodyPr/>
                    <a:lstStyle/>
                    <a:p>
                      <a:pPr algn="r" fontAlgn="b"/>
                      <a:r>
                        <a:rPr lang="en-US" sz="1400" b="0" i="0" u="none" strike="noStrike" dirty="0">
                          <a:solidFill>
                            <a:srgbClr val="000000"/>
                          </a:solidFill>
                          <a:effectLst/>
                          <a:latin typeface="+mn-lt"/>
                        </a:rPr>
                        <a:t>        478,800 </a:t>
                      </a:r>
                    </a:p>
                  </a:txBody>
                  <a:tcPr marL="9525" marR="9525" marT="9525" marB="0" anchor="b"/>
                </a:tc>
                <a:tc>
                  <a:txBody>
                    <a:bodyPr/>
                    <a:lstStyle/>
                    <a:p>
                      <a:pPr algn="r" fontAlgn="b"/>
                      <a:r>
                        <a:rPr lang="en-US" sz="1400" b="0" i="0" u="none" strike="noStrike" dirty="0">
                          <a:solidFill>
                            <a:srgbClr val="000000"/>
                          </a:solidFill>
                          <a:effectLst/>
                          <a:latin typeface="+mn-lt"/>
                        </a:rPr>
                        <a:t>287</a:t>
                      </a:r>
                    </a:p>
                  </a:txBody>
                  <a:tcPr marL="9525" marR="9525" marT="9525" marB="0" anchor="b"/>
                </a:tc>
                <a:tc>
                  <a:txBody>
                    <a:bodyPr/>
                    <a:lstStyle/>
                    <a:p>
                      <a:pPr algn="r" fontAlgn="b"/>
                      <a:r>
                        <a:rPr lang="en-US" sz="1400" b="0" i="0" u="none" strike="noStrike">
                          <a:solidFill>
                            <a:srgbClr val="000000"/>
                          </a:solidFill>
                          <a:effectLst/>
                          <a:latin typeface="+mn-lt"/>
                        </a:rPr>
                        <a:t>N/A</a:t>
                      </a:r>
                    </a:p>
                  </a:txBody>
                  <a:tcPr marL="9525" marR="9525" marT="9525" marB="0" anchor="b"/>
                </a:tc>
                <a:tc>
                  <a:txBody>
                    <a:bodyPr/>
                    <a:lstStyle/>
                    <a:p>
                      <a:pPr algn="r" fontAlgn="b"/>
                      <a:r>
                        <a:rPr lang="en-US" sz="1400" b="0" i="0" u="none" strike="noStrike" dirty="0">
                          <a:solidFill>
                            <a:srgbClr val="000000"/>
                          </a:solidFill>
                          <a:effectLst/>
                          <a:latin typeface="+mn-lt"/>
                        </a:rPr>
                        <a:t> N/A </a:t>
                      </a:r>
                    </a:p>
                  </a:txBody>
                  <a:tcPr marL="9525" marR="9525" marT="9525" marB="0" anchor="b"/>
                </a:tc>
                <a:extLst>
                  <a:ext uri="{0D108BD9-81ED-4DB2-BD59-A6C34878D82A}">
                    <a16:rowId xmlns:a16="http://schemas.microsoft.com/office/drawing/2014/main" val="2520038568"/>
                  </a:ext>
                </a:extLst>
              </a:tr>
              <a:tr h="310211">
                <a:tc>
                  <a:txBody>
                    <a:bodyPr/>
                    <a:lstStyle/>
                    <a:p>
                      <a:pPr algn="l" fontAlgn="b"/>
                      <a:r>
                        <a:rPr lang="en-US" sz="1400" u="none" strike="noStrike" dirty="0">
                          <a:effectLst/>
                          <a:latin typeface="+mn-lt"/>
                        </a:rPr>
                        <a:t>Ilisagvik College</a:t>
                      </a:r>
                      <a:endParaRPr lang="en-US" sz="1400" b="0" i="0" u="none" strike="noStrike" dirty="0">
                        <a:solidFill>
                          <a:srgbClr val="000000"/>
                        </a:solidFill>
                        <a:effectLst/>
                        <a:latin typeface="+mn-lt"/>
                      </a:endParaRPr>
                    </a:p>
                  </a:txBody>
                  <a:tcPr marL="6018" marR="6018" marT="6018" marB="0" anchor="b"/>
                </a:tc>
                <a:tc>
                  <a:txBody>
                    <a:bodyPr/>
                    <a:lstStyle/>
                    <a:p>
                      <a:pPr algn="r" fontAlgn="b"/>
                      <a:r>
                        <a:rPr lang="en-US" sz="1400" u="none" strike="noStrike" dirty="0">
                          <a:effectLst/>
                          <a:latin typeface="+mn-lt"/>
                        </a:rPr>
                        <a:t>5%</a:t>
                      </a:r>
                      <a:endParaRPr lang="en-US" sz="1400" b="0" i="0" u="none" strike="noStrike" dirty="0">
                        <a:solidFill>
                          <a:srgbClr val="000000"/>
                        </a:solidFill>
                        <a:effectLst/>
                        <a:latin typeface="+mn-lt"/>
                      </a:endParaRPr>
                    </a:p>
                  </a:txBody>
                  <a:tcPr marL="6018" marR="6018" marT="6018" marB="0" anchor="b"/>
                </a:tc>
                <a:tc>
                  <a:txBody>
                    <a:bodyPr/>
                    <a:lstStyle/>
                    <a:p>
                      <a:pPr algn="r" fontAlgn="b"/>
                      <a:r>
                        <a:rPr lang="en-US" sz="1400" b="0" i="0" u="none" strike="noStrike">
                          <a:solidFill>
                            <a:srgbClr val="000000"/>
                          </a:solidFill>
                          <a:effectLst/>
                          <a:latin typeface="+mn-lt"/>
                        </a:rPr>
                        <a:t>        598,500 </a:t>
                      </a:r>
                    </a:p>
                  </a:txBody>
                  <a:tcPr marL="9525" marR="9525" marT="9525" marB="0" anchor="b"/>
                </a:tc>
                <a:tc>
                  <a:txBody>
                    <a:bodyPr/>
                    <a:lstStyle/>
                    <a:p>
                      <a:pPr algn="r" fontAlgn="b"/>
                      <a:r>
                        <a:rPr lang="en-US" sz="1400" b="0" i="0" u="none" strike="noStrike" dirty="0">
                          <a:solidFill>
                            <a:srgbClr val="000000"/>
                          </a:solidFill>
                          <a:effectLst/>
                          <a:latin typeface="+mn-lt"/>
                        </a:rPr>
                        <a:t>1,180</a:t>
                      </a:r>
                    </a:p>
                  </a:txBody>
                  <a:tcPr marL="9525" marR="9525" marT="9525" marB="0" anchor="b"/>
                </a:tc>
                <a:tc>
                  <a:txBody>
                    <a:bodyPr/>
                    <a:lstStyle/>
                    <a:p>
                      <a:pPr algn="r" fontAlgn="b"/>
                      <a:r>
                        <a:rPr lang="en-US" sz="1400" b="0" i="0" u="none" strike="noStrike">
                          <a:solidFill>
                            <a:srgbClr val="000000"/>
                          </a:solidFill>
                          <a:effectLst/>
                          <a:latin typeface="+mn-lt"/>
                        </a:rPr>
                        <a:t>69.5%</a:t>
                      </a:r>
                    </a:p>
                  </a:txBody>
                  <a:tcPr marL="9525" marR="9525" marT="9525" marB="0" anchor="b"/>
                </a:tc>
                <a:tc>
                  <a:txBody>
                    <a:bodyPr/>
                    <a:lstStyle/>
                    <a:p>
                      <a:pPr algn="r" fontAlgn="b"/>
                      <a:r>
                        <a:rPr lang="en-US" sz="1400" b="0" i="0" u="none" strike="noStrike" dirty="0">
                          <a:solidFill>
                            <a:srgbClr val="000000"/>
                          </a:solidFill>
                          <a:effectLst/>
                          <a:latin typeface="+mn-lt"/>
                        </a:rPr>
                        <a:t>                       26,107 </a:t>
                      </a:r>
                    </a:p>
                  </a:txBody>
                  <a:tcPr marL="9525" marR="9525" marT="9525" marB="0" anchor="b"/>
                </a:tc>
                <a:extLst>
                  <a:ext uri="{0D108BD9-81ED-4DB2-BD59-A6C34878D82A}">
                    <a16:rowId xmlns:a16="http://schemas.microsoft.com/office/drawing/2014/main" val="1750775899"/>
                  </a:ext>
                </a:extLst>
              </a:tr>
              <a:tr h="449710">
                <a:tc>
                  <a:txBody>
                    <a:bodyPr/>
                    <a:lstStyle/>
                    <a:p>
                      <a:pPr algn="l" fontAlgn="b"/>
                      <a:r>
                        <a:rPr lang="en-US" sz="1400" u="none" strike="noStrike" dirty="0">
                          <a:effectLst/>
                          <a:latin typeface="+mn-lt"/>
                        </a:rPr>
                        <a:t>Northwest Arctic Borough School District - Alaska Technical Center</a:t>
                      </a:r>
                      <a:endParaRPr lang="en-US" sz="1400" b="0" i="0" u="none" strike="noStrike" dirty="0">
                        <a:solidFill>
                          <a:srgbClr val="000000"/>
                        </a:solidFill>
                        <a:effectLst/>
                        <a:latin typeface="+mn-lt"/>
                      </a:endParaRPr>
                    </a:p>
                  </a:txBody>
                  <a:tcPr marL="6018" marR="6018" marT="6018" marB="0" anchor="b"/>
                </a:tc>
                <a:tc>
                  <a:txBody>
                    <a:bodyPr/>
                    <a:lstStyle/>
                    <a:p>
                      <a:pPr algn="r" fontAlgn="b"/>
                      <a:r>
                        <a:rPr lang="en-US" sz="1400" u="none" strike="noStrike">
                          <a:effectLst/>
                          <a:latin typeface="+mn-lt"/>
                        </a:rPr>
                        <a:t>9%</a:t>
                      </a:r>
                      <a:endParaRPr lang="en-US" sz="1400" b="0" i="0" u="none" strike="noStrike">
                        <a:solidFill>
                          <a:srgbClr val="000000"/>
                        </a:solidFill>
                        <a:effectLst/>
                        <a:latin typeface="+mn-lt"/>
                      </a:endParaRPr>
                    </a:p>
                  </a:txBody>
                  <a:tcPr marL="6018" marR="6018" marT="6018" marB="0" anchor="b"/>
                </a:tc>
                <a:tc>
                  <a:txBody>
                    <a:bodyPr/>
                    <a:lstStyle/>
                    <a:p>
                      <a:pPr algn="r" fontAlgn="b"/>
                      <a:r>
                        <a:rPr lang="en-US" sz="1400" b="0" i="0" u="none" strike="noStrike">
                          <a:solidFill>
                            <a:srgbClr val="000000"/>
                          </a:solidFill>
                          <a:effectLst/>
                          <a:latin typeface="+mn-lt"/>
                        </a:rPr>
                        <a:t>     1,077,000 </a:t>
                      </a:r>
                    </a:p>
                  </a:txBody>
                  <a:tcPr marL="9525" marR="9525" marT="9525" marB="0" anchor="b"/>
                </a:tc>
                <a:tc>
                  <a:txBody>
                    <a:bodyPr/>
                    <a:lstStyle/>
                    <a:p>
                      <a:pPr algn="r" fontAlgn="b"/>
                      <a:r>
                        <a:rPr lang="en-US" sz="1400" b="0" i="0" u="none" strike="noStrike" dirty="0">
                          <a:solidFill>
                            <a:srgbClr val="000000"/>
                          </a:solidFill>
                          <a:effectLst/>
                          <a:latin typeface="+mn-lt"/>
                        </a:rPr>
                        <a:t>272</a:t>
                      </a:r>
                    </a:p>
                  </a:txBody>
                  <a:tcPr marL="9525" marR="9525" marT="9525" marB="0" anchor="b"/>
                </a:tc>
                <a:tc>
                  <a:txBody>
                    <a:bodyPr/>
                    <a:lstStyle/>
                    <a:p>
                      <a:pPr algn="r" fontAlgn="b"/>
                      <a:r>
                        <a:rPr lang="en-US" sz="1400" b="0" i="0" u="none" strike="noStrike" dirty="0">
                          <a:solidFill>
                            <a:srgbClr val="000000"/>
                          </a:solidFill>
                          <a:effectLst/>
                          <a:latin typeface="+mn-lt"/>
                        </a:rPr>
                        <a:t>55.8%</a:t>
                      </a:r>
                    </a:p>
                  </a:txBody>
                  <a:tcPr marL="9525" marR="9525" marT="9525" marB="0" anchor="b"/>
                </a:tc>
                <a:tc>
                  <a:txBody>
                    <a:bodyPr/>
                    <a:lstStyle/>
                    <a:p>
                      <a:pPr algn="r" fontAlgn="b"/>
                      <a:r>
                        <a:rPr lang="en-US" sz="1400" b="0" i="0" u="none" strike="noStrike" dirty="0">
                          <a:solidFill>
                            <a:srgbClr val="000000"/>
                          </a:solidFill>
                          <a:effectLst/>
                          <a:latin typeface="+mn-lt"/>
                        </a:rPr>
                        <a:t>                         8,859 </a:t>
                      </a:r>
                    </a:p>
                  </a:txBody>
                  <a:tcPr marL="9525" marR="9525" marT="9525" marB="0" anchor="b"/>
                </a:tc>
                <a:extLst>
                  <a:ext uri="{0D108BD9-81ED-4DB2-BD59-A6C34878D82A}">
                    <a16:rowId xmlns:a16="http://schemas.microsoft.com/office/drawing/2014/main" val="2890860894"/>
                  </a:ext>
                </a:extLst>
              </a:tr>
              <a:tr h="310211">
                <a:tc>
                  <a:txBody>
                    <a:bodyPr/>
                    <a:lstStyle/>
                    <a:p>
                      <a:pPr algn="l" fontAlgn="b"/>
                      <a:r>
                        <a:rPr lang="en-US" sz="1400" u="none" strike="noStrike">
                          <a:effectLst/>
                          <a:latin typeface="+mn-lt"/>
                        </a:rPr>
                        <a:t>Partners in Progress in Delta Inc.</a:t>
                      </a:r>
                      <a:endParaRPr lang="en-US" sz="1400" b="0" i="0" u="none" strike="noStrike">
                        <a:solidFill>
                          <a:srgbClr val="000000"/>
                        </a:solidFill>
                        <a:effectLst/>
                        <a:latin typeface="+mn-lt"/>
                      </a:endParaRPr>
                    </a:p>
                  </a:txBody>
                  <a:tcPr marL="6018" marR="6018" marT="6018" marB="0" anchor="b"/>
                </a:tc>
                <a:tc>
                  <a:txBody>
                    <a:bodyPr/>
                    <a:lstStyle/>
                    <a:p>
                      <a:pPr algn="r" fontAlgn="b"/>
                      <a:r>
                        <a:rPr lang="en-US" sz="1400" u="none" strike="noStrike" dirty="0">
                          <a:effectLst/>
                          <a:latin typeface="+mn-lt"/>
                        </a:rPr>
                        <a:t>3%</a:t>
                      </a:r>
                      <a:endParaRPr lang="en-US" sz="1400" b="0" i="0" u="none" strike="noStrike" dirty="0">
                        <a:solidFill>
                          <a:srgbClr val="000000"/>
                        </a:solidFill>
                        <a:effectLst/>
                        <a:latin typeface="+mn-lt"/>
                      </a:endParaRPr>
                    </a:p>
                  </a:txBody>
                  <a:tcPr marL="6018" marR="6018" marT="6018" marB="0" anchor="b"/>
                </a:tc>
                <a:tc>
                  <a:txBody>
                    <a:bodyPr/>
                    <a:lstStyle/>
                    <a:p>
                      <a:pPr algn="r" fontAlgn="b"/>
                      <a:r>
                        <a:rPr lang="en-US" sz="1400" b="0" i="0" u="none" strike="noStrike">
                          <a:solidFill>
                            <a:srgbClr val="000000"/>
                          </a:solidFill>
                          <a:effectLst/>
                          <a:latin typeface="+mn-lt"/>
                        </a:rPr>
                        <a:t>        359,100 </a:t>
                      </a:r>
                    </a:p>
                  </a:txBody>
                  <a:tcPr marL="9525" marR="9525" marT="9525" marB="0" anchor="b"/>
                </a:tc>
                <a:tc>
                  <a:txBody>
                    <a:bodyPr/>
                    <a:lstStyle/>
                    <a:p>
                      <a:pPr algn="r" fontAlgn="b"/>
                      <a:r>
                        <a:rPr lang="en-US" sz="1400" b="0" i="0" u="none" strike="noStrike">
                          <a:solidFill>
                            <a:srgbClr val="000000"/>
                          </a:solidFill>
                          <a:effectLst/>
                          <a:latin typeface="+mn-lt"/>
                        </a:rPr>
                        <a:t>1,719</a:t>
                      </a:r>
                    </a:p>
                  </a:txBody>
                  <a:tcPr marL="9525" marR="9525" marT="9525" marB="0" anchor="b"/>
                </a:tc>
                <a:tc>
                  <a:txBody>
                    <a:bodyPr/>
                    <a:lstStyle/>
                    <a:p>
                      <a:pPr algn="r" fontAlgn="b"/>
                      <a:r>
                        <a:rPr lang="en-US" sz="1400" b="0" i="0" u="none" strike="noStrike" dirty="0">
                          <a:solidFill>
                            <a:srgbClr val="000000"/>
                          </a:solidFill>
                          <a:effectLst/>
                          <a:latin typeface="+mn-lt"/>
                        </a:rPr>
                        <a:t>49.3%</a:t>
                      </a:r>
                    </a:p>
                  </a:txBody>
                  <a:tcPr marL="9525" marR="9525" marT="9525" marB="0" anchor="b"/>
                </a:tc>
                <a:tc>
                  <a:txBody>
                    <a:bodyPr/>
                    <a:lstStyle/>
                    <a:p>
                      <a:pPr algn="r" fontAlgn="b"/>
                      <a:r>
                        <a:rPr lang="en-US" sz="1400" b="0" i="0" u="none" strike="noStrike" dirty="0">
                          <a:solidFill>
                            <a:srgbClr val="000000"/>
                          </a:solidFill>
                          <a:effectLst/>
                          <a:latin typeface="+mn-lt"/>
                        </a:rPr>
                        <a:t>                         9,070 </a:t>
                      </a:r>
                    </a:p>
                  </a:txBody>
                  <a:tcPr marL="9525" marR="9525" marT="9525" marB="0" anchor="b"/>
                </a:tc>
                <a:extLst>
                  <a:ext uri="{0D108BD9-81ED-4DB2-BD59-A6C34878D82A}">
                    <a16:rowId xmlns:a16="http://schemas.microsoft.com/office/drawing/2014/main" val="4243064470"/>
                  </a:ext>
                </a:extLst>
              </a:tr>
              <a:tr h="449710">
                <a:tc>
                  <a:txBody>
                    <a:bodyPr/>
                    <a:lstStyle/>
                    <a:p>
                      <a:pPr algn="l" fontAlgn="b"/>
                      <a:r>
                        <a:rPr lang="en-US" sz="1400" u="none" strike="noStrike">
                          <a:effectLst/>
                          <a:latin typeface="+mn-lt"/>
                        </a:rPr>
                        <a:t>Southwest Alaska Vocational and Educational Center (SAVEC)</a:t>
                      </a:r>
                      <a:endParaRPr lang="en-US" sz="1400" b="0" i="0" u="none" strike="noStrike">
                        <a:solidFill>
                          <a:srgbClr val="000000"/>
                        </a:solidFill>
                        <a:effectLst/>
                        <a:latin typeface="+mn-lt"/>
                      </a:endParaRPr>
                    </a:p>
                  </a:txBody>
                  <a:tcPr marL="6018" marR="6018" marT="6018" marB="0" anchor="b"/>
                </a:tc>
                <a:tc>
                  <a:txBody>
                    <a:bodyPr/>
                    <a:lstStyle/>
                    <a:p>
                      <a:pPr algn="r" fontAlgn="b"/>
                      <a:r>
                        <a:rPr lang="en-US" sz="1400" u="none" strike="noStrike">
                          <a:effectLst/>
                          <a:latin typeface="+mn-lt"/>
                        </a:rPr>
                        <a:t>3%</a:t>
                      </a:r>
                      <a:endParaRPr lang="en-US" sz="1400" b="0" i="0" u="none" strike="noStrike">
                        <a:solidFill>
                          <a:srgbClr val="000000"/>
                        </a:solidFill>
                        <a:effectLst/>
                        <a:latin typeface="+mn-lt"/>
                      </a:endParaRPr>
                    </a:p>
                  </a:txBody>
                  <a:tcPr marL="6018" marR="6018" marT="6018" marB="0" anchor="b"/>
                </a:tc>
                <a:tc>
                  <a:txBody>
                    <a:bodyPr/>
                    <a:lstStyle/>
                    <a:p>
                      <a:pPr algn="r" fontAlgn="b"/>
                      <a:r>
                        <a:rPr lang="en-US" sz="1400" b="0" i="0" u="none" strike="noStrike">
                          <a:solidFill>
                            <a:srgbClr val="000000"/>
                          </a:solidFill>
                          <a:effectLst/>
                          <a:latin typeface="+mn-lt"/>
                        </a:rPr>
                        <a:t>        259,100 </a:t>
                      </a:r>
                    </a:p>
                  </a:txBody>
                  <a:tcPr marL="9525" marR="9525" marT="9525" marB="0" anchor="b"/>
                </a:tc>
                <a:tc>
                  <a:txBody>
                    <a:bodyPr/>
                    <a:lstStyle/>
                    <a:p>
                      <a:pPr algn="r" fontAlgn="b"/>
                      <a:r>
                        <a:rPr lang="en-US" sz="1400" b="0" i="0" u="none" strike="noStrike">
                          <a:solidFill>
                            <a:srgbClr val="000000"/>
                          </a:solidFill>
                          <a:effectLst/>
                          <a:latin typeface="+mn-lt"/>
                        </a:rPr>
                        <a:t>346</a:t>
                      </a:r>
                    </a:p>
                  </a:txBody>
                  <a:tcPr marL="9525" marR="9525" marT="9525" marB="0" anchor="b"/>
                </a:tc>
                <a:tc>
                  <a:txBody>
                    <a:bodyPr/>
                    <a:lstStyle/>
                    <a:p>
                      <a:pPr algn="r" fontAlgn="b"/>
                      <a:r>
                        <a:rPr lang="en-US" sz="1400" b="0" i="0" u="none" strike="noStrike" dirty="0">
                          <a:solidFill>
                            <a:srgbClr val="000000"/>
                          </a:solidFill>
                          <a:effectLst/>
                          <a:latin typeface="+mn-lt"/>
                        </a:rPr>
                        <a:t>53.9%</a:t>
                      </a:r>
                    </a:p>
                  </a:txBody>
                  <a:tcPr marL="9525" marR="9525" marT="9525" marB="0" anchor="b"/>
                </a:tc>
                <a:tc>
                  <a:txBody>
                    <a:bodyPr/>
                    <a:lstStyle/>
                    <a:p>
                      <a:pPr algn="r" fontAlgn="b"/>
                      <a:r>
                        <a:rPr lang="en-US" sz="1400" b="0" i="0" u="none" strike="noStrike" dirty="0">
                          <a:solidFill>
                            <a:srgbClr val="000000"/>
                          </a:solidFill>
                          <a:effectLst/>
                          <a:latin typeface="+mn-lt"/>
                        </a:rPr>
                        <a:t>                       16,956 </a:t>
                      </a:r>
                    </a:p>
                  </a:txBody>
                  <a:tcPr marL="9525" marR="9525" marT="9525" marB="0" anchor="b"/>
                </a:tc>
                <a:extLst>
                  <a:ext uri="{0D108BD9-81ED-4DB2-BD59-A6C34878D82A}">
                    <a16:rowId xmlns:a16="http://schemas.microsoft.com/office/drawing/2014/main" val="3682132328"/>
                  </a:ext>
                </a:extLst>
              </a:tr>
              <a:tr h="310211">
                <a:tc>
                  <a:txBody>
                    <a:bodyPr/>
                    <a:lstStyle/>
                    <a:p>
                      <a:pPr algn="l" fontAlgn="b"/>
                      <a:r>
                        <a:rPr lang="en-US" sz="1400" u="none" strike="noStrike">
                          <a:effectLst/>
                          <a:latin typeface="+mn-lt"/>
                        </a:rPr>
                        <a:t>University of Alaska</a:t>
                      </a:r>
                      <a:endParaRPr lang="en-US" sz="1400" b="0" i="0" u="none" strike="noStrike">
                        <a:solidFill>
                          <a:srgbClr val="000000"/>
                        </a:solidFill>
                        <a:effectLst/>
                        <a:latin typeface="+mn-lt"/>
                      </a:endParaRPr>
                    </a:p>
                  </a:txBody>
                  <a:tcPr marL="6018" marR="6018" marT="6018" marB="0" anchor="b"/>
                </a:tc>
                <a:tc>
                  <a:txBody>
                    <a:bodyPr/>
                    <a:lstStyle/>
                    <a:p>
                      <a:pPr algn="r" fontAlgn="b"/>
                      <a:r>
                        <a:rPr lang="en-US" sz="1400" u="none" strike="noStrike">
                          <a:effectLst/>
                          <a:latin typeface="+mn-lt"/>
                        </a:rPr>
                        <a:t>45%</a:t>
                      </a:r>
                      <a:endParaRPr lang="en-US" sz="1400" b="0" i="0" u="none" strike="noStrike">
                        <a:solidFill>
                          <a:srgbClr val="000000"/>
                        </a:solidFill>
                        <a:effectLst/>
                        <a:latin typeface="+mn-lt"/>
                      </a:endParaRPr>
                    </a:p>
                  </a:txBody>
                  <a:tcPr marL="6018" marR="6018" marT="6018" marB="0" anchor="b"/>
                </a:tc>
                <a:tc>
                  <a:txBody>
                    <a:bodyPr/>
                    <a:lstStyle/>
                    <a:p>
                      <a:pPr algn="r" fontAlgn="b"/>
                      <a:r>
                        <a:rPr lang="en-US" sz="1400" b="0" i="0" u="none" strike="noStrike">
                          <a:solidFill>
                            <a:srgbClr val="000000"/>
                          </a:solidFill>
                          <a:effectLst/>
                          <a:latin typeface="+mn-lt"/>
                        </a:rPr>
                        <a:t>     5,389,600 </a:t>
                      </a:r>
                    </a:p>
                  </a:txBody>
                  <a:tcPr marL="9525" marR="9525" marT="9525" marB="0" anchor="b"/>
                </a:tc>
                <a:tc>
                  <a:txBody>
                    <a:bodyPr/>
                    <a:lstStyle/>
                    <a:p>
                      <a:pPr algn="r" fontAlgn="b"/>
                      <a:r>
                        <a:rPr lang="en-US" sz="1400" b="0" i="0" u="none" strike="noStrike">
                          <a:solidFill>
                            <a:srgbClr val="000000"/>
                          </a:solidFill>
                          <a:effectLst/>
                          <a:latin typeface="+mn-lt"/>
                        </a:rPr>
                        <a:t>4,680</a:t>
                      </a:r>
                    </a:p>
                  </a:txBody>
                  <a:tcPr marL="9525" marR="9525" marT="9525" marB="0" anchor="b"/>
                </a:tc>
                <a:tc>
                  <a:txBody>
                    <a:bodyPr/>
                    <a:lstStyle/>
                    <a:p>
                      <a:pPr algn="r" fontAlgn="b"/>
                      <a:r>
                        <a:rPr lang="en-US" sz="1400" b="0" i="0" u="none" strike="noStrike" dirty="0">
                          <a:solidFill>
                            <a:srgbClr val="000000"/>
                          </a:solidFill>
                          <a:effectLst/>
                          <a:latin typeface="+mn-lt"/>
                        </a:rPr>
                        <a:t>60.2%</a:t>
                      </a:r>
                    </a:p>
                  </a:txBody>
                  <a:tcPr marL="9525" marR="9525" marT="9525" marB="0" anchor="b"/>
                </a:tc>
                <a:tc>
                  <a:txBody>
                    <a:bodyPr/>
                    <a:lstStyle/>
                    <a:p>
                      <a:pPr algn="r" fontAlgn="b"/>
                      <a:r>
                        <a:rPr lang="en-US" sz="1400" b="0" i="0" u="none" strike="noStrike" dirty="0">
                          <a:solidFill>
                            <a:srgbClr val="000000"/>
                          </a:solidFill>
                          <a:effectLst/>
                          <a:latin typeface="+mn-lt"/>
                        </a:rPr>
                        <a:t>                       14,833 </a:t>
                      </a:r>
                    </a:p>
                  </a:txBody>
                  <a:tcPr marL="9525" marR="9525" marT="9525" marB="0" anchor="b"/>
                </a:tc>
                <a:extLst>
                  <a:ext uri="{0D108BD9-81ED-4DB2-BD59-A6C34878D82A}">
                    <a16:rowId xmlns:a16="http://schemas.microsoft.com/office/drawing/2014/main" val="3104331776"/>
                  </a:ext>
                </a:extLst>
              </a:tr>
              <a:tr h="310211">
                <a:tc>
                  <a:txBody>
                    <a:bodyPr/>
                    <a:lstStyle/>
                    <a:p>
                      <a:pPr algn="l" fontAlgn="b"/>
                      <a:r>
                        <a:rPr lang="en-US" sz="1400" u="none" strike="noStrike" dirty="0">
                          <a:effectLst/>
                          <a:latin typeface="+mn-lt"/>
                        </a:rPr>
                        <a:t>Yuut Elitnaurviat Inc.</a:t>
                      </a:r>
                      <a:endParaRPr lang="en-US" sz="1400" b="0" i="0" u="none" strike="noStrike" dirty="0">
                        <a:solidFill>
                          <a:srgbClr val="000000"/>
                        </a:solidFill>
                        <a:effectLst/>
                        <a:latin typeface="+mn-lt"/>
                      </a:endParaRPr>
                    </a:p>
                  </a:txBody>
                  <a:tcPr marL="6018" marR="6018" marT="6018" marB="0" anchor="b"/>
                </a:tc>
                <a:tc>
                  <a:txBody>
                    <a:bodyPr/>
                    <a:lstStyle/>
                    <a:p>
                      <a:pPr algn="r" fontAlgn="b"/>
                      <a:r>
                        <a:rPr lang="en-US" sz="1400" u="none" strike="noStrike">
                          <a:effectLst/>
                          <a:latin typeface="+mn-lt"/>
                        </a:rPr>
                        <a:t>9%</a:t>
                      </a:r>
                      <a:endParaRPr lang="en-US" sz="1400" b="0" i="0" u="none" strike="noStrike">
                        <a:solidFill>
                          <a:srgbClr val="000000"/>
                        </a:solidFill>
                        <a:effectLst/>
                        <a:latin typeface="+mn-lt"/>
                      </a:endParaRPr>
                    </a:p>
                  </a:txBody>
                  <a:tcPr marL="6018" marR="6018" marT="6018" marB="0" anchor="b"/>
                </a:tc>
                <a:tc>
                  <a:txBody>
                    <a:bodyPr/>
                    <a:lstStyle/>
                    <a:p>
                      <a:pPr algn="r" fontAlgn="b"/>
                      <a:r>
                        <a:rPr lang="en-US" sz="1400" b="0" i="0" u="none" strike="noStrike">
                          <a:solidFill>
                            <a:srgbClr val="000000"/>
                          </a:solidFill>
                          <a:effectLst/>
                          <a:latin typeface="+mn-lt"/>
                        </a:rPr>
                        <a:t>     1,077,300 </a:t>
                      </a:r>
                    </a:p>
                  </a:txBody>
                  <a:tcPr marL="9525" marR="9525" marT="9525" marB="0" anchor="b"/>
                </a:tc>
                <a:tc>
                  <a:txBody>
                    <a:bodyPr/>
                    <a:lstStyle/>
                    <a:p>
                      <a:pPr algn="r" fontAlgn="b"/>
                      <a:r>
                        <a:rPr lang="en-US" sz="1400" b="0" i="0" u="none" strike="noStrike">
                          <a:solidFill>
                            <a:srgbClr val="000000"/>
                          </a:solidFill>
                          <a:effectLst/>
                          <a:latin typeface="+mn-lt"/>
                        </a:rPr>
                        <a:t>1,122</a:t>
                      </a:r>
                    </a:p>
                  </a:txBody>
                  <a:tcPr marL="9525" marR="9525" marT="9525" marB="0" anchor="b"/>
                </a:tc>
                <a:tc>
                  <a:txBody>
                    <a:bodyPr/>
                    <a:lstStyle/>
                    <a:p>
                      <a:pPr algn="r" fontAlgn="b"/>
                      <a:r>
                        <a:rPr lang="en-US" sz="1400" b="0" i="0" u="none" strike="noStrike">
                          <a:solidFill>
                            <a:srgbClr val="000000"/>
                          </a:solidFill>
                          <a:effectLst/>
                          <a:latin typeface="+mn-lt"/>
                        </a:rPr>
                        <a:t>51.6%</a:t>
                      </a:r>
                    </a:p>
                  </a:txBody>
                  <a:tcPr marL="9525" marR="9525" marT="9525" marB="0" anchor="b"/>
                </a:tc>
                <a:tc>
                  <a:txBody>
                    <a:bodyPr/>
                    <a:lstStyle/>
                    <a:p>
                      <a:pPr algn="r" fontAlgn="b"/>
                      <a:r>
                        <a:rPr lang="en-US" sz="1400" b="0" i="0" u="none" strike="noStrike" dirty="0">
                          <a:solidFill>
                            <a:srgbClr val="000000"/>
                          </a:solidFill>
                          <a:effectLst/>
                          <a:latin typeface="+mn-lt"/>
                        </a:rPr>
                        <a:t>                         4,867 </a:t>
                      </a:r>
                    </a:p>
                  </a:txBody>
                  <a:tcPr marL="9525" marR="9525" marT="9525" marB="0" anchor="b"/>
                </a:tc>
                <a:extLst>
                  <a:ext uri="{0D108BD9-81ED-4DB2-BD59-A6C34878D82A}">
                    <a16:rowId xmlns:a16="http://schemas.microsoft.com/office/drawing/2014/main" val="3712168069"/>
                  </a:ext>
                </a:extLst>
              </a:tr>
              <a:tr h="461581">
                <a:tc>
                  <a:txBody>
                    <a:bodyPr/>
                    <a:lstStyle/>
                    <a:p>
                      <a:pPr algn="l" fontAlgn="b"/>
                      <a:r>
                        <a:rPr lang="en-US" sz="1400" u="none" strike="noStrike" dirty="0">
                          <a:effectLst/>
                          <a:latin typeface="+mn-lt"/>
                        </a:rPr>
                        <a:t>Totals:</a:t>
                      </a:r>
                      <a:endParaRPr lang="en-US" sz="1400" b="1" i="0" u="none" strike="noStrike" dirty="0">
                        <a:solidFill>
                          <a:srgbClr val="000000"/>
                        </a:solidFill>
                        <a:effectLst/>
                        <a:latin typeface="+mn-lt"/>
                      </a:endParaRPr>
                    </a:p>
                  </a:txBody>
                  <a:tcPr marL="6018" marR="6018" marT="6018" marB="0" anchor="b"/>
                </a:tc>
                <a:tc>
                  <a:txBody>
                    <a:bodyPr/>
                    <a:lstStyle/>
                    <a:p>
                      <a:pPr algn="r" fontAlgn="b"/>
                      <a:r>
                        <a:rPr lang="en-US" sz="1400" u="none" strike="noStrike">
                          <a:effectLst/>
                          <a:latin typeface="+mn-lt"/>
                        </a:rPr>
                        <a:t>100%</a:t>
                      </a:r>
                      <a:endParaRPr lang="en-US" sz="1400" b="1" i="0" u="none" strike="noStrike">
                        <a:solidFill>
                          <a:srgbClr val="000000"/>
                        </a:solidFill>
                        <a:effectLst/>
                        <a:latin typeface="+mn-lt"/>
                      </a:endParaRPr>
                    </a:p>
                  </a:txBody>
                  <a:tcPr marL="6018" marR="6018" marT="6018" marB="0" anchor="b"/>
                </a:tc>
                <a:tc>
                  <a:txBody>
                    <a:bodyPr/>
                    <a:lstStyle/>
                    <a:p>
                      <a:pPr algn="r" fontAlgn="b"/>
                      <a:r>
                        <a:rPr lang="en-US" sz="1400" b="1" i="0" u="none" strike="noStrike" dirty="0">
                          <a:solidFill>
                            <a:srgbClr val="000000"/>
                          </a:solidFill>
                          <a:effectLst/>
                          <a:latin typeface="+mn-lt"/>
                        </a:rPr>
                        <a:t>     11,871,900 </a:t>
                      </a:r>
                    </a:p>
                  </a:txBody>
                  <a:tcPr marL="9525" marR="9525" marT="9525" marB="0" anchor="b"/>
                </a:tc>
                <a:tc>
                  <a:txBody>
                    <a:bodyPr/>
                    <a:lstStyle/>
                    <a:p>
                      <a:pPr algn="r" fontAlgn="b"/>
                      <a:r>
                        <a:rPr lang="en-US" sz="1400" b="1" i="0" u="none" strike="noStrike" dirty="0">
                          <a:solidFill>
                            <a:srgbClr val="000000"/>
                          </a:solidFill>
                          <a:effectLst/>
                          <a:latin typeface="+mn-lt"/>
                        </a:rPr>
                        <a:t>11,167</a:t>
                      </a:r>
                    </a:p>
                  </a:txBody>
                  <a:tcPr marL="9525" marR="9525" marT="9525" marB="0" anchor="b"/>
                </a:tc>
                <a:tc>
                  <a:txBody>
                    <a:bodyPr/>
                    <a:lstStyle/>
                    <a:p>
                      <a:pPr algn="r" fontAlgn="b"/>
                      <a:r>
                        <a:rPr lang="en-US" sz="1400" b="1" i="0" u="none" strike="noStrike" dirty="0">
                          <a:solidFill>
                            <a:srgbClr val="000000"/>
                          </a:solidFill>
                          <a:effectLst/>
                          <a:latin typeface="+mn-lt"/>
                        </a:rPr>
                        <a:t>50.2%</a:t>
                      </a:r>
                    </a:p>
                  </a:txBody>
                  <a:tcPr marL="9525" marR="9525" marT="9525" marB="0" anchor="b"/>
                </a:tc>
                <a:tc>
                  <a:txBody>
                    <a:bodyPr/>
                    <a:lstStyle/>
                    <a:p>
                      <a:pPr algn="r" fontAlgn="b"/>
                      <a:r>
                        <a:rPr lang="en-US" sz="1400" b="1" i="0" u="none" strike="noStrike" dirty="0">
                          <a:solidFill>
                            <a:srgbClr val="000000"/>
                          </a:solidFill>
                          <a:effectLst/>
                          <a:latin typeface="+mn-lt"/>
                        </a:rPr>
                        <a:t>                        11,386 </a:t>
                      </a:r>
                    </a:p>
                  </a:txBody>
                  <a:tcPr marL="9525" marR="9525" marT="9525" marB="0" anchor="b"/>
                </a:tc>
                <a:extLst>
                  <a:ext uri="{0D108BD9-81ED-4DB2-BD59-A6C34878D82A}">
                    <a16:rowId xmlns:a16="http://schemas.microsoft.com/office/drawing/2014/main" val="272293471"/>
                  </a:ext>
                </a:extLst>
              </a:tr>
            </a:tbl>
          </a:graphicData>
        </a:graphic>
      </p:graphicFrame>
    </p:spTree>
    <p:extLst>
      <p:ext uri="{BB962C8B-B14F-4D97-AF65-F5344CB8AC3E}">
        <p14:creationId xmlns:p14="http://schemas.microsoft.com/office/powerpoint/2010/main" val="461633893"/>
      </p:ext>
    </p:extLst>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B0F0E-1FF9-4406-8843-D98E971991D6}"/>
              </a:ext>
            </a:extLst>
          </p:cNvPr>
          <p:cNvSpPr>
            <a:spLocks noGrp="1"/>
          </p:cNvSpPr>
          <p:nvPr>
            <p:ph type="title"/>
          </p:nvPr>
        </p:nvSpPr>
        <p:spPr/>
        <p:txBody>
          <a:bodyPr/>
          <a:lstStyle/>
          <a:p>
            <a:r>
              <a:rPr lang="en-US" dirty="0"/>
              <a:t>PREPARING ALASKANS FOR THE JOBS OF TODAY—AND TOMORROW</a:t>
            </a:r>
          </a:p>
        </p:txBody>
      </p:sp>
      <p:sp>
        <p:nvSpPr>
          <p:cNvPr id="5" name="Slide Number Placeholder 4">
            <a:extLst>
              <a:ext uri="{FF2B5EF4-FFF2-40B4-BE49-F238E27FC236}">
                <a16:creationId xmlns:a16="http://schemas.microsoft.com/office/drawing/2014/main" id="{61C19C27-4083-4E98-B172-CE0BB8CFC0F9}"/>
              </a:ext>
            </a:extLst>
          </p:cNvPr>
          <p:cNvSpPr>
            <a:spLocks noGrp="1"/>
          </p:cNvSpPr>
          <p:nvPr>
            <p:ph type="sldNum" sz="quarter" idx="7"/>
          </p:nvPr>
        </p:nvSpPr>
        <p:spPr>
          <a:xfrm>
            <a:off x="8674611" y="5555699"/>
            <a:ext cx="330706" cy="138499"/>
          </a:xfrm>
        </p:spPr>
        <p:txBody>
          <a:bodyPr/>
          <a:lstStyle/>
          <a:p>
            <a:pPr defTabSz="685800"/>
            <a:fld id="{81D60167-4931-47E6-BA6A-407CBD079E47}" type="slidenum">
              <a:rPr lang="en-US">
                <a:solidFill>
                  <a:prstClr val="white"/>
                </a:solidFill>
              </a:rPr>
              <a:pPr defTabSz="685800"/>
              <a:t>12</a:t>
            </a:fld>
            <a:endParaRPr lang="en-US" dirty="0">
              <a:solidFill>
                <a:prstClr val="white"/>
              </a:solidFill>
            </a:endParaRPr>
          </a:p>
        </p:txBody>
      </p:sp>
      <p:sp>
        <p:nvSpPr>
          <p:cNvPr id="6" name="Footer Placeholder 5">
            <a:extLst>
              <a:ext uri="{FF2B5EF4-FFF2-40B4-BE49-F238E27FC236}">
                <a16:creationId xmlns:a16="http://schemas.microsoft.com/office/drawing/2014/main" id="{F134255E-3C04-485B-99EB-AC557402FD45}"/>
              </a:ext>
            </a:extLst>
          </p:cNvPr>
          <p:cNvSpPr>
            <a:spLocks noGrp="1"/>
          </p:cNvSpPr>
          <p:nvPr>
            <p:ph type="ftr" sz="quarter" idx="5"/>
          </p:nvPr>
        </p:nvSpPr>
        <p:spPr>
          <a:xfrm>
            <a:off x="762292" y="5570504"/>
            <a:ext cx="3922394" cy="553998"/>
          </a:xfrm>
        </p:spPr>
        <p:txBody>
          <a:bodyPr/>
          <a:lstStyle/>
          <a:p>
            <a:pPr defTabSz="685800"/>
            <a:r>
              <a:rPr lang="en-US" dirty="0">
                <a:solidFill>
                  <a:prstClr val="white"/>
                </a:solidFill>
                <a:latin typeface="Calibri Light" panose="020F0302020204030204"/>
              </a:rPr>
              <a:t>ALASKA DEPARTMENT OF LABOR &amp; WORKFORCE DEVELOPMENT</a:t>
            </a:r>
          </a:p>
          <a:p>
            <a:pPr defTabSz="685800"/>
            <a:r>
              <a:rPr lang="en-US" dirty="0">
                <a:solidFill>
                  <a:prstClr val="white"/>
                </a:solidFill>
                <a:latin typeface="Calibri Light" panose="020F0302020204030204"/>
              </a:rPr>
              <a:t>DR. TAMIKA L. LEDBETTER, COMMISSIONER</a:t>
            </a:r>
          </a:p>
        </p:txBody>
      </p:sp>
      <p:sp>
        <p:nvSpPr>
          <p:cNvPr id="3" name="Text Placeholder 2">
            <a:extLst>
              <a:ext uri="{FF2B5EF4-FFF2-40B4-BE49-F238E27FC236}">
                <a16:creationId xmlns:a16="http://schemas.microsoft.com/office/drawing/2014/main" id="{8F5ABCA6-E6F2-477C-997D-AC3B9F8F6850}"/>
              </a:ext>
            </a:extLst>
          </p:cNvPr>
          <p:cNvSpPr>
            <a:spLocks noGrp="1"/>
          </p:cNvSpPr>
          <p:nvPr>
            <p:ph type="body" idx="4294967295"/>
          </p:nvPr>
        </p:nvSpPr>
        <p:spPr>
          <a:xfrm>
            <a:off x="3692356" y="1771650"/>
            <a:ext cx="5107781" cy="2305759"/>
          </a:xfrm>
        </p:spPr>
        <p:txBody>
          <a:bodyPr/>
          <a:lstStyle/>
          <a:p>
            <a:pPr marL="9525">
              <a:spcBef>
                <a:spcPts val="71"/>
              </a:spcBef>
            </a:pPr>
            <a:r>
              <a:rPr lang="en-US" spc="-19" dirty="0" smtClean="0"/>
              <a:t>Louise Dean, Executive Director </a:t>
            </a:r>
            <a:endParaRPr lang="en-US" spc="-19" dirty="0"/>
          </a:p>
          <a:p>
            <a:pPr marL="9525">
              <a:spcBef>
                <a:spcPts val="71"/>
              </a:spcBef>
            </a:pPr>
            <a:r>
              <a:rPr lang="en-US" spc="-19" dirty="0"/>
              <a:t>Email: </a:t>
            </a:r>
            <a:r>
              <a:rPr lang="en-US" spc="-19" dirty="0" smtClean="0">
                <a:hlinkClick r:id="rId3"/>
              </a:rPr>
              <a:t>louise.dean@alaska.gov</a:t>
            </a:r>
            <a:endParaRPr lang="en-US" spc="-19" dirty="0" smtClean="0"/>
          </a:p>
          <a:p>
            <a:pPr marL="9525">
              <a:spcBef>
                <a:spcPts val="71"/>
              </a:spcBef>
            </a:pPr>
            <a:r>
              <a:rPr lang="en-US" spc="-19" dirty="0" smtClean="0"/>
              <a:t>Phone: 907-269-7487</a:t>
            </a:r>
          </a:p>
          <a:p>
            <a:pPr marL="9525">
              <a:spcBef>
                <a:spcPts val="71"/>
              </a:spcBef>
            </a:pPr>
            <a:endParaRPr lang="en-US" spc="-19" dirty="0" smtClean="0"/>
          </a:p>
          <a:p>
            <a:pPr marL="9525">
              <a:spcBef>
                <a:spcPts val="71"/>
              </a:spcBef>
            </a:pPr>
            <a:r>
              <a:rPr lang="en-US" spc="-19" dirty="0" smtClean="0"/>
              <a:t>Greg </a:t>
            </a:r>
            <a:r>
              <a:rPr lang="en-US" spc="-19" dirty="0" err="1" smtClean="0"/>
              <a:t>Cashen</a:t>
            </a:r>
            <a:r>
              <a:rPr lang="en-US" spc="-19" dirty="0" smtClean="0"/>
              <a:t>, Assistant Director</a:t>
            </a:r>
          </a:p>
          <a:p>
            <a:pPr marL="9525">
              <a:spcBef>
                <a:spcPts val="71"/>
              </a:spcBef>
            </a:pPr>
            <a:r>
              <a:rPr lang="en-US" spc="-19" dirty="0" smtClean="0"/>
              <a:t>Email: </a:t>
            </a:r>
            <a:r>
              <a:rPr lang="en-US" spc="-19" dirty="0" smtClean="0">
                <a:hlinkClick r:id="rId4"/>
              </a:rPr>
              <a:t>greg.cashen@alaska.gov</a:t>
            </a:r>
            <a:endParaRPr lang="en-US" spc="-19" dirty="0" smtClean="0"/>
          </a:p>
          <a:p>
            <a:pPr marL="9525">
              <a:spcBef>
                <a:spcPts val="71"/>
              </a:spcBef>
            </a:pPr>
            <a:r>
              <a:rPr lang="en-US" spc="-19" dirty="0" smtClean="0"/>
              <a:t>Phone: 907-310-4097</a:t>
            </a:r>
          </a:p>
          <a:p>
            <a:pPr marL="9525">
              <a:spcBef>
                <a:spcPts val="71"/>
              </a:spcBef>
            </a:pPr>
            <a:endParaRPr lang="en-US" dirty="0"/>
          </a:p>
        </p:txBody>
      </p:sp>
      <p:grpSp>
        <p:nvGrpSpPr>
          <p:cNvPr id="12" name="Group 11">
            <a:extLst>
              <a:ext uri="{FF2B5EF4-FFF2-40B4-BE49-F238E27FC236}">
                <a16:creationId xmlns:a16="http://schemas.microsoft.com/office/drawing/2014/main" id="{0C20CE0D-D7CF-414C-9E29-114A33FB2DE5}"/>
              </a:ext>
            </a:extLst>
          </p:cNvPr>
          <p:cNvGrpSpPr/>
          <p:nvPr/>
        </p:nvGrpSpPr>
        <p:grpSpPr>
          <a:xfrm>
            <a:off x="5829300" y="3771901"/>
            <a:ext cx="3176587" cy="1682282"/>
            <a:chOff x="8217181" y="3924483"/>
            <a:chExt cx="3883150" cy="2116837"/>
          </a:xfrm>
          <a:effectLst>
            <a:outerShdw blurRad="50800" dist="38100" algn="l" rotWithShape="0">
              <a:prstClr val="black">
                <a:alpha val="40000"/>
              </a:prstClr>
            </a:outerShdw>
          </a:effectLst>
        </p:grpSpPr>
        <p:sp>
          <p:nvSpPr>
            <p:cNvPr id="13" name="object 4">
              <a:extLst>
                <a:ext uri="{FF2B5EF4-FFF2-40B4-BE49-F238E27FC236}">
                  <a16:creationId xmlns:a16="http://schemas.microsoft.com/office/drawing/2014/main" id="{54F9A54C-9732-433B-A024-CF61B324717D}"/>
                </a:ext>
              </a:extLst>
            </p:cNvPr>
            <p:cNvSpPr/>
            <p:nvPr/>
          </p:nvSpPr>
          <p:spPr>
            <a:xfrm>
              <a:off x="8217181" y="4049451"/>
              <a:ext cx="1394459" cy="1991868"/>
            </a:xfrm>
            <a:prstGeom prst="rect">
              <a:avLst/>
            </a:prstGeom>
            <a:blipFill>
              <a:blip r:embed="rId5" cstate="print"/>
              <a:stretch>
                <a:fillRect/>
              </a:stretch>
            </a:blipFill>
          </p:spPr>
          <p:txBody>
            <a:bodyPr wrap="square" lIns="0" tIns="0" rIns="0" bIns="0" rtlCol="0"/>
            <a:lstStyle/>
            <a:p>
              <a:pPr defTabSz="685800"/>
              <a:endParaRPr sz="1350" dirty="0">
                <a:solidFill>
                  <a:prstClr val="black"/>
                </a:solidFill>
                <a:latin typeface="Calibri Light" panose="020F0302020204030204" pitchFamily="34" charset="0"/>
                <a:cs typeface="Calibri Light" panose="020F0302020204030204" pitchFamily="34" charset="0"/>
              </a:endParaRPr>
            </a:p>
          </p:txBody>
        </p:sp>
        <p:sp>
          <p:nvSpPr>
            <p:cNvPr id="14" name="object 5">
              <a:extLst>
                <a:ext uri="{FF2B5EF4-FFF2-40B4-BE49-F238E27FC236}">
                  <a16:creationId xmlns:a16="http://schemas.microsoft.com/office/drawing/2014/main" id="{135CDBB3-3E8C-4761-9564-C8395B420EF5}"/>
                </a:ext>
              </a:extLst>
            </p:cNvPr>
            <p:cNvSpPr/>
            <p:nvPr/>
          </p:nvSpPr>
          <p:spPr>
            <a:xfrm>
              <a:off x="8904504" y="3924483"/>
              <a:ext cx="2193035" cy="2116836"/>
            </a:xfrm>
            <a:prstGeom prst="rect">
              <a:avLst/>
            </a:prstGeom>
            <a:blipFill>
              <a:blip r:embed="rId6" cstate="print"/>
              <a:stretch>
                <a:fillRect/>
              </a:stretch>
            </a:blipFill>
          </p:spPr>
          <p:txBody>
            <a:bodyPr wrap="square" lIns="0" tIns="0" rIns="0" bIns="0" rtlCol="0"/>
            <a:lstStyle/>
            <a:p>
              <a:pPr defTabSz="685800"/>
              <a:endParaRPr sz="1350" dirty="0">
                <a:solidFill>
                  <a:prstClr val="black"/>
                </a:solidFill>
                <a:latin typeface="Calibri Light" panose="020F0302020204030204" pitchFamily="34" charset="0"/>
                <a:cs typeface="Calibri Light" panose="020F0302020204030204" pitchFamily="34" charset="0"/>
              </a:endParaRPr>
            </a:p>
          </p:txBody>
        </p:sp>
        <p:sp>
          <p:nvSpPr>
            <p:cNvPr id="15" name="object 6">
              <a:extLst>
                <a:ext uri="{FF2B5EF4-FFF2-40B4-BE49-F238E27FC236}">
                  <a16:creationId xmlns:a16="http://schemas.microsoft.com/office/drawing/2014/main" id="{D15B8FB2-E0B1-49A9-A648-C5C890FDCB08}"/>
                </a:ext>
              </a:extLst>
            </p:cNvPr>
            <p:cNvSpPr/>
            <p:nvPr/>
          </p:nvSpPr>
          <p:spPr>
            <a:xfrm>
              <a:off x="10318776" y="3924484"/>
              <a:ext cx="1781555" cy="2116836"/>
            </a:xfrm>
            <a:prstGeom prst="rect">
              <a:avLst/>
            </a:prstGeom>
            <a:blipFill>
              <a:blip r:embed="rId7" cstate="print">
                <a:extLst>
                  <a:ext uri="{BEBA8EAE-BF5A-486C-A8C5-ECC9F3942E4B}">
                    <a14:imgProps xmlns:a14="http://schemas.microsoft.com/office/drawing/2010/main">
                      <a14:imgLayer r:embed="rId8">
                        <a14:imgEffect>
                          <a14:saturation sat="66000"/>
                        </a14:imgEffect>
                        <a14:imgEffect>
                          <a14:brightnessContrast bright="20000" contrast="20000"/>
                        </a14:imgEffect>
                      </a14:imgLayer>
                    </a14:imgProps>
                  </a:ext>
                </a:extLst>
              </a:blip>
              <a:srcRect/>
              <a:stretch>
                <a:fillRect l="-552" r="-552" b="-25990"/>
              </a:stretch>
            </a:blipFill>
          </p:spPr>
          <p:txBody>
            <a:bodyPr wrap="square" lIns="0" tIns="0" rIns="0" bIns="0" rtlCol="0"/>
            <a:lstStyle/>
            <a:p>
              <a:pPr defTabSz="685800"/>
              <a:endParaRPr sz="1350" dirty="0">
                <a:solidFill>
                  <a:prstClr val="black"/>
                </a:solidFill>
                <a:latin typeface="Calibri Light" panose="020F0302020204030204" pitchFamily="34" charset="0"/>
                <a:cs typeface="Calibri Light" panose="020F0302020204030204" pitchFamily="34" charset="0"/>
              </a:endParaRPr>
            </a:p>
          </p:txBody>
        </p:sp>
      </p:grpSp>
      <p:pic>
        <p:nvPicPr>
          <p:cNvPr id="7" name="Picture 6">
            <a:extLst>
              <a:ext uri="{FF2B5EF4-FFF2-40B4-BE49-F238E27FC236}">
                <a16:creationId xmlns:a16="http://schemas.microsoft.com/office/drawing/2014/main" id="{40AA423E-3D75-4AE8-A1D8-395C93F9C8CC}"/>
              </a:ext>
            </a:extLst>
          </p:cNvPr>
          <p:cNvPicPr>
            <a:picLocks noChangeAspect="1"/>
          </p:cNvPicPr>
          <p:nvPr/>
        </p:nvPicPr>
        <p:blipFill>
          <a:blip r:embed="rId9"/>
          <a:stretch>
            <a:fillRect/>
          </a:stretch>
        </p:blipFill>
        <p:spPr>
          <a:xfrm>
            <a:off x="0" y="1341683"/>
            <a:ext cx="3026927" cy="4151736"/>
          </a:xfrm>
          <a:prstGeom prst="rect">
            <a:avLst/>
          </a:prstGeom>
        </p:spPr>
      </p:pic>
      <p:sp>
        <p:nvSpPr>
          <p:cNvPr id="16" name="Footer Placeholder 2"/>
          <p:cNvSpPr txBox="1">
            <a:spLocks/>
          </p:cNvSpPr>
          <p:nvPr/>
        </p:nvSpPr>
        <p:spPr>
          <a:xfrm>
            <a:off x="1016388" y="6284339"/>
            <a:ext cx="5229859" cy="33855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solidFill>
                  <a:schemeClr val="bg1"/>
                </a:solidFill>
                <a:latin typeface="+mj-lt"/>
              </a:rPr>
              <a:t>ALASKA DEPARTMENT OF LABOR &amp; WORKFORCE DEVELOPMENT </a:t>
            </a:r>
          </a:p>
          <a:p>
            <a:r>
              <a:rPr lang="en-US" sz="1200" dirty="0" smtClean="0">
                <a:solidFill>
                  <a:schemeClr val="bg1"/>
                </a:solidFill>
                <a:latin typeface="+mj-lt"/>
              </a:rPr>
              <a:t>DR. TAMIKA L. LEDBETTER, COMMISSIONER</a:t>
            </a:r>
            <a:endParaRPr lang="en-US" sz="1200" dirty="0">
              <a:solidFill>
                <a:schemeClr val="bg1"/>
              </a:solidFill>
              <a:latin typeface="+mj-lt"/>
            </a:endParaRPr>
          </a:p>
        </p:txBody>
      </p:sp>
      <p:sp>
        <p:nvSpPr>
          <p:cNvPr id="17" name="Date Placeholder 1"/>
          <p:cNvSpPr>
            <a:spLocks noGrp="1"/>
          </p:cNvSpPr>
          <p:nvPr>
            <p:ph type="dt" sz="half" idx="4294967295"/>
          </p:nvPr>
        </p:nvSpPr>
        <p:spPr>
          <a:xfrm>
            <a:off x="7460863" y="6522146"/>
            <a:ext cx="1676400" cy="226478"/>
          </a:xfrm>
          <a:prstGeom prst="rect">
            <a:avLst/>
          </a:prstGeom>
        </p:spPr>
        <p:txBody>
          <a:bodyPr/>
          <a:lstStyle/>
          <a:p>
            <a:pPr algn="r"/>
            <a:r>
              <a:rPr lang="en-US" sz="1050" dirty="0" smtClean="0">
                <a:solidFill>
                  <a:schemeClr val="bg1"/>
                </a:solidFill>
                <a:latin typeface="+mj-lt"/>
              </a:rPr>
              <a:t>3/10/2021</a:t>
            </a:r>
            <a:endParaRPr lang="en-US" sz="1050" dirty="0">
              <a:solidFill>
                <a:schemeClr val="bg1"/>
              </a:solidFill>
              <a:latin typeface="+mj-lt"/>
            </a:endParaRPr>
          </a:p>
        </p:txBody>
      </p:sp>
    </p:spTree>
    <p:extLst>
      <p:ext uri="{BB962C8B-B14F-4D97-AF65-F5344CB8AC3E}">
        <p14:creationId xmlns:p14="http://schemas.microsoft.com/office/powerpoint/2010/main" val="3101919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AEF4649D-4340-4F91-9759-B62356836AB2}"/>
              </a:ext>
            </a:extLst>
          </p:cNvPr>
          <p:cNvSpPr txBox="1">
            <a:spLocks/>
          </p:cNvSpPr>
          <p:nvPr/>
        </p:nvSpPr>
        <p:spPr>
          <a:xfrm>
            <a:off x="621657" y="104503"/>
            <a:ext cx="6691800" cy="600891"/>
          </a:xfrm>
          <a:prstGeom prst="rect">
            <a:avLst/>
          </a:prstGeom>
        </p:spPr>
        <p:txBody>
          <a:bodyPr>
            <a:normAutofit fontScale="92500" lnSpcReduction="10000"/>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ea typeface="+mj-ea"/>
                <a:cs typeface="+mj-cs"/>
              </a:rPr>
              <a:t>History</a:t>
            </a:r>
            <a:endParaRPr kumimoji="0" lang="en-US" sz="4000" b="0" i="0" u="none" strike="noStrike" kern="1200" cap="none" spc="0" normalizeH="0" baseline="0" noProof="0" dirty="0">
              <a:ln>
                <a:noFill/>
              </a:ln>
              <a:solidFill>
                <a:schemeClr val="tx2"/>
              </a:solidFill>
              <a:effectLst/>
              <a:uLnTx/>
              <a:uFillTx/>
              <a:ea typeface="+mj-ea"/>
              <a:cs typeface="+mj-cs"/>
            </a:endParaRPr>
          </a:p>
        </p:txBody>
      </p:sp>
      <p:sp>
        <p:nvSpPr>
          <p:cNvPr id="5" name="Slide Number Placeholder 4">
            <a:extLst>
              <a:ext uri="{FF2B5EF4-FFF2-40B4-BE49-F238E27FC236}">
                <a16:creationId xmlns:a16="http://schemas.microsoft.com/office/drawing/2014/main" id="{4B4E909D-5B47-4B9D-A04D-0C7806D74539}"/>
              </a:ext>
            </a:extLst>
          </p:cNvPr>
          <p:cNvSpPr>
            <a:spLocks noGrp="1"/>
          </p:cNvSpPr>
          <p:nvPr>
            <p:ph type="sldNum" sz="quarter" idx="12"/>
          </p:nvPr>
        </p:nvSpPr>
        <p:spPr>
          <a:xfrm>
            <a:off x="8352692" y="6292033"/>
            <a:ext cx="791308" cy="161583"/>
          </a:xfrm>
        </p:spPr>
        <p:txBody>
          <a:bodyPr/>
          <a:lstStyle/>
          <a:p>
            <a:fld id="{33D6E5A2-EC83-451F-A719-9AC1370DD5CF}" type="slidenum">
              <a:rPr lang="en-US" sz="1050" smtClean="0"/>
              <a:pPr/>
              <a:t>2</a:t>
            </a:fld>
            <a:endParaRPr lang="en-US" sz="1050" dirty="0"/>
          </a:p>
        </p:txBody>
      </p:sp>
      <p:sp>
        <p:nvSpPr>
          <p:cNvPr id="3" name="Footer Placeholder 2"/>
          <p:cNvSpPr>
            <a:spLocks noGrp="1"/>
          </p:cNvSpPr>
          <p:nvPr>
            <p:ph type="ftr" sz="quarter" idx="11"/>
          </p:nvPr>
        </p:nvSpPr>
        <p:spPr>
          <a:xfrm>
            <a:off x="1016388" y="6284339"/>
            <a:ext cx="5229859" cy="369332"/>
          </a:xfrm>
        </p:spPr>
        <p:txBody>
          <a:bodyPr/>
          <a:lstStyle/>
          <a:p>
            <a:r>
              <a:rPr lang="en-US" dirty="0" smtClean="0"/>
              <a:t>ALASKA DEPARTMENT OF LABOR &amp; WORKFORCE DEVELOPMENT </a:t>
            </a:r>
          </a:p>
          <a:p>
            <a:r>
              <a:rPr lang="en-US" dirty="0" smtClean="0"/>
              <a:t>DR. TAMIKA L. LEDBETTER, COMMISSIONER</a:t>
            </a:r>
            <a:endParaRPr lang="en-US" dirty="0"/>
          </a:p>
        </p:txBody>
      </p:sp>
      <p:sp>
        <p:nvSpPr>
          <p:cNvPr id="4" name="Date Placeholder 3"/>
          <p:cNvSpPr>
            <a:spLocks noGrp="1"/>
          </p:cNvSpPr>
          <p:nvPr>
            <p:ph type="dt" sz="half" idx="10"/>
          </p:nvPr>
        </p:nvSpPr>
        <p:spPr/>
        <p:txBody>
          <a:bodyPr/>
          <a:lstStyle/>
          <a:p>
            <a:r>
              <a:rPr lang="en-US" dirty="0" smtClean="0"/>
              <a:t>3/10/2021</a:t>
            </a:r>
            <a:endParaRPr lang="en-US" dirty="0"/>
          </a:p>
        </p:txBody>
      </p:sp>
      <p:sp>
        <p:nvSpPr>
          <p:cNvPr id="7" name="TextBox 6"/>
          <p:cNvSpPr txBox="1"/>
          <p:nvPr/>
        </p:nvSpPr>
        <p:spPr>
          <a:xfrm>
            <a:off x="724988" y="796834"/>
            <a:ext cx="7784124" cy="5203118"/>
          </a:xfrm>
          <a:prstGeom prst="rect">
            <a:avLst/>
          </a:prstGeom>
        </p:spPr>
        <p:txBody>
          <a:bodyPr vert="horz" lIns="91440" tIns="45720" rIns="91440" bIns="45720" rtlCol="0" anchor="ctr">
            <a:normAutofit lnSpcReduction="10000"/>
          </a:bodyPr>
          <a:lstStyle/>
          <a:p>
            <a:pPr marL="0" marR="0" lvl="0" indent="0" algn="l" defTabSz="457200" rtl="0" eaLnBrk="1" fontAlgn="auto" latinLnBrk="0" hangingPunct="1">
              <a:lnSpc>
                <a:spcPct val="90000"/>
              </a:lnSpc>
              <a:spcBef>
                <a:spcPts val="1000"/>
              </a:spcBef>
              <a:spcAft>
                <a:spcPts val="0"/>
              </a:spcAft>
              <a:buClr>
                <a:srgbClr val="B31166"/>
              </a:buClr>
              <a:buSzPct val="80000"/>
              <a:buFontTx/>
              <a:buNone/>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0" marR="0" lvl="0" indent="0" algn="l" defTabSz="457200" rtl="0" eaLnBrk="1" fontAlgn="auto" latinLnBrk="0" hangingPunct="1">
              <a:lnSpc>
                <a:spcPct val="90000"/>
              </a:lnSpc>
              <a:spcBef>
                <a:spcPts val="1000"/>
              </a:spcBef>
              <a:spcAft>
                <a:spcPts val="0"/>
              </a:spcAft>
              <a:buClr>
                <a:srgbClr val="B31166"/>
              </a:buClr>
              <a:buSzPct val="80000"/>
              <a:buFontTx/>
              <a:buNone/>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90000"/>
              </a:lnSpc>
              <a:spcBef>
                <a:spcPts val="1000"/>
              </a:spcBef>
              <a:spcAft>
                <a:spcPts val="0"/>
              </a:spcAft>
              <a:buSzPct val="125000"/>
              <a:buFont typeface="Arial" panose="020B0604020202020204" pitchFamily="34" charset="0"/>
              <a:buChar char="•"/>
              <a:tabLst/>
              <a:defRPr/>
            </a:pPr>
            <a:r>
              <a:rPr kumimoji="0" lang="en-US" b="0" i="0" u="none" strike="noStrike" kern="1200" cap="none" spc="0" normalizeH="0" baseline="0" noProof="0" dirty="0">
                <a:ln>
                  <a:noFill/>
                </a:ln>
                <a:solidFill>
                  <a:prstClr val="black">
                    <a:lumMod val="75000"/>
                    <a:lumOff val="25000"/>
                  </a:prstClr>
                </a:solidFill>
                <a:effectLst/>
                <a:uLnTx/>
                <a:uFillTx/>
                <a:ea typeface="+mn-ea"/>
                <a:cs typeface="+mn-cs"/>
              </a:rPr>
              <a:t>In 2000, legislation was enacted establishing TVEP in Alaska Statute 23.15.830.</a:t>
            </a:r>
          </a:p>
          <a:p>
            <a:pPr marL="285750" marR="0" lvl="0" indent="-285750" algn="l" defTabSz="457200" rtl="0" eaLnBrk="1" fontAlgn="auto" latinLnBrk="0" hangingPunct="1">
              <a:lnSpc>
                <a:spcPct val="90000"/>
              </a:lnSpc>
              <a:spcBef>
                <a:spcPts val="1000"/>
              </a:spcBef>
              <a:spcAft>
                <a:spcPts val="0"/>
              </a:spcAft>
              <a:buSzPct val="125000"/>
              <a:buFont typeface="Arial" panose="020B0604020202020204" pitchFamily="34" charset="0"/>
              <a:buChar char="•"/>
              <a:tabLst/>
              <a:defRPr/>
            </a:pPr>
            <a:endParaRPr kumimoji="0" lang="en-US" b="0" i="0" u="none" strike="noStrike" kern="1200" cap="none" spc="0" normalizeH="0" baseline="0" noProof="0" dirty="0">
              <a:ln>
                <a:noFill/>
              </a:ln>
              <a:solidFill>
                <a:prstClr val="black">
                  <a:lumMod val="75000"/>
                  <a:lumOff val="25000"/>
                </a:prstClr>
              </a:solidFill>
              <a:effectLst/>
              <a:uLnTx/>
              <a:uFillTx/>
              <a:ea typeface="+mn-ea"/>
              <a:cs typeface="+mn-cs"/>
            </a:endParaRPr>
          </a:p>
          <a:p>
            <a:pPr marL="285750" marR="0" lvl="0" indent="-285750" algn="l" defTabSz="457200" rtl="0" eaLnBrk="1" fontAlgn="auto" latinLnBrk="0" hangingPunct="1">
              <a:lnSpc>
                <a:spcPct val="90000"/>
              </a:lnSpc>
              <a:spcBef>
                <a:spcPts val="1000"/>
              </a:spcBef>
              <a:spcAft>
                <a:spcPts val="0"/>
              </a:spcAft>
              <a:buSzPct val="125000"/>
              <a:buFont typeface="Arial" panose="020B0604020202020204" pitchFamily="34" charset="0"/>
              <a:buChar char="•"/>
              <a:tabLst/>
              <a:defRPr/>
            </a:pPr>
            <a:r>
              <a:rPr kumimoji="0" lang="en-US" b="0" i="0" u="none" strike="noStrike" kern="1200" cap="none" spc="0" normalizeH="0" baseline="0" noProof="0" dirty="0">
                <a:ln>
                  <a:noFill/>
                </a:ln>
                <a:solidFill>
                  <a:prstClr val="black">
                    <a:lumMod val="75000"/>
                    <a:lumOff val="25000"/>
                  </a:prstClr>
                </a:solidFill>
                <a:effectLst/>
                <a:uLnTx/>
                <a:uFillTx/>
                <a:ea typeface="+mn-ea"/>
                <a:cs typeface="+mn-cs"/>
              </a:rPr>
              <a:t>An amount equal to .16 percent of the wages from unemployment insurance contributions is collected to fund TVEP.</a:t>
            </a:r>
          </a:p>
          <a:p>
            <a:pPr marL="285750" marR="0" lvl="0" indent="-285750" algn="l" defTabSz="457200" rtl="0" eaLnBrk="1" fontAlgn="auto" latinLnBrk="0" hangingPunct="1">
              <a:lnSpc>
                <a:spcPct val="90000"/>
              </a:lnSpc>
              <a:spcBef>
                <a:spcPts val="1000"/>
              </a:spcBef>
              <a:spcAft>
                <a:spcPts val="0"/>
              </a:spcAft>
              <a:buSzPct val="125000"/>
              <a:buFont typeface="Arial" panose="020B0604020202020204" pitchFamily="34" charset="0"/>
              <a:buChar char="•"/>
              <a:tabLst/>
              <a:defRPr/>
            </a:pPr>
            <a:endParaRPr kumimoji="0" lang="en-US" b="0" i="0" u="none" strike="noStrike" kern="1200" cap="none" spc="0" normalizeH="0" baseline="0" noProof="0" dirty="0">
              <a:ln>
                <a:noFill/>
              </a:ln>
              <a:solidFill>
                <a:prstClr val="black">
                  <a:lumMod val="75000"/>
                  <a:lumOff val="25000"/>
                </a:prstClr>
              </a:solidFill>
              <a:effectLst/>
              <a:uLnTx/>
              <a:uFillTx/>
              <a:ea typeface="+mn-ea"/>
              <a:cs typeface="+mn-cs"/>
            </a:endParaRPr>
          </a:p>
          <a:p>
            <a:pPr marL="285750" marR="0" lvl="0" indent="-285750" algn="l" defTabSz="457200" rtl="0" eaLnBrk="1" fontAlgn="auto" latinLnBrk="0" hangingPunct="1">
              <a:lnSpc>
                <a:spcPct val="90000"/>
              </a:lnSpc>
              <a:spcBef>
                <a:spcPts val="1000"/>
              </a:spcBef>
              <a:spcAft>
                <a:spcPts val="0"/>
              </a:spcAft>
              <a:buSzPct val="125000"/>
              <a:buFont typeface="Arial" panose="020B0604020202020204" pitchFamily="34" charset="0"/>
              <a:buChar char="•"/>
              <a:tabLst/>
              <a:defRPr/>
            </a:pPr>
            <a:r>
              <a:rPr kumimoji="0" lang="en-US" b="0" i="0" u="none" strike="noStrike" kern="1200" cap="none" spc="0" normalizeH="0" baseline="0" noProof="0" dirty="0">
                <a:ln>
                  <a:noFill/>
                </a:ln>
                <a:solidFill>
                  <a:prstClr val="black">
                    <a:lumMod val="75000"/>
                    <a:lumOff val="25000"/>
                  </a:prstClr>
                </a:solidFill>
                <a:effectLst/>
                <a:uLnTx/>
                <a:uFillTx/>
                <a:ea typeface="+mn-ea"/>
                <a:cs typeface="+mn-cs"/>
              </a:rPr>
              <a:t>Funding is appropriated each fiscal year by the Alaska State Legislature to institutions listed in statute.</a:t>
            </a:r>
          </a:p>
          <a:p>
            <a:pPr marL="285750" marR="0" lvl="0" indent="-285750" algn="l" defTabSz="457200" rtl="0" eaLnBrk="1" fontAlgn="auto" latinLnBrk="0" hangingPunct="1">
              <a:lnSpc>
                <a:spcPct val="90000"/>
              </a:lnSpc>
              <a:spcBef>
                <a:spcPts val="1000"/>
              </a:spcBef>
              <a:spcAft>
                <a:spcPts val="0"/>
              </a:spcAft>
              <a:buSzPct val="125000"/>
              <a:buFont typeface="Arial" panose="020B0604020202020204" pitchFamily="34" charset="0"/>
              <a:buChar char="•"/>
              <a:tabLst/>
              <a:defRPr/>
            </a:pPr>
            <a:endParaRPr kumimoji="0" lang="en-US" b="0" i="0" u="none" strike="noStrike" kern="1200" cap="none" spc="0" normalizeH="0" baseline="0" noProof="0" dirty="0">
              <a:ln>
                <a:noFill/>
              </a:ln>
              <a:solidFill>
                <a:prstClr val="black">
                  <a:lumMod val="75000"/>
                  <a:lumOff val="25000"/>
                </a:prstClr>
              </a:solidFill>
              <a:effectLst/>
              <a:uLnTx/>
              <a:uFillTx/>
              <a:ea typeface="+mn-ea"/>
              <a:cs typeface="+mn-cs"/>
            </a:endParaRPr>
          </a:p>
          <a:p>
            <a:pPr marL="285750" marR="0" lvl="0" indent="-285750" algn="l" defTabSz="457200" rtl="0" eaLnBrk="1" fontAlgn="auto" latinLnBrk="0" hangingPunct="1">
              <a:lnSpc>
                <a:spcPct val="90000"/>
              </a:lnSpc>
              <a:spcBef>
                <a:spcPts val="1000"/>
              </a:spcBef>
              <a:spcAft>
                <a:spcPts val="0"/>
              </a:spcAft>
              <a:buSzPct val="125000"/>
              <a:buFont typeface="Arial" panose="020B0604020202020204" pitchFamily="34" charset="0"/>
              <a:buChar char="•"/>
              <a:tabLst/>
              <a:defRPr/>
            </a:pPr>
            <a:r>
              <a:rPr kumimoji="0" lang="en-US" b="0" i="0" u="none" strike="noStrike" kern="1200" cap="none" spc="0" normalizeH="0" baseline="0" noProof="0" dirty="0">
                <a:ln>
                  <a:noFill/>
                </a:ln>
                <a:solidFill>
                  <a:prstClr val="black">
                    <a:lumMod val="75000"/>
                    <a:lumOff val="25000"/>
                  </a:prstClr>
                </a:solidFill>
                <a:effectLst/>
                <a:uLnTx/>
                <a:uFillTx/>
                <a:ea typeface="+mn-ea"/>
                <a:cs typeface="+mn-cs"/>
              </a:rPr>
              <a:t>Funds must be used for technical and vocational training programs that align with workforce regional demands and the AWIB’s industry priorities. They can also be used for capital improvements.</a:t>
            </a:r>
          </a:p>
          <a:p>
            <a:pPr marL="285750" marR="0" lvl="0" indent="-285750" algn="l" defTabSz="457200" rtl="0" eaLnBrk="1" fontAlgn="auto" latinLnBrk="0" hangingPunct="1">
              <a:lnSpc>
                <a:spcPct val="90000"/>
              </a:lnSpc>
              <a:spcBef>
                <a:spcPts val="1000"/>
              </a:spcBef>
              <a:spcAft>
                <a:spcPts val="0"/>
              </a:spcAft>
              <a:buSzPct val="125000"/>
              <a:buFont typeface="Arial" panose="020B0604020202020204" pitchFamily="34" charset="0"/>
              <a:buChar char="•"/>
              <a:tabLst/>
              <a:defRPr/>
            </a:pPr>
            <a:endParaRPr kumimoji="0" lang="en-US" b="0" i="0" u="none" strike="noStrike" kern="1200" cap="none" spc="0" normalizeH="0" baseline="0" noProof="0" dirty="0">
              <a:ln>
                <a:noFill/>
              </a:ln>
              <a:solidFill>
                <a:prstClr val="black">
                  <a:lumMod val="75000"/>
                  <a:lumOff val="25000"/>
                </a:prstClr>
              </a:solidFill>
              <a:effectLst/>
              <a:uLnTx/>
              <a:uFillTx/>
              <a:ea typeface="+mn-ea"/>
              <a:cs typeface="+mn-cs"/>
            </a:endParaRPr>
          </a:p>
          <a:p>
            <a:pPr marL="285750" marR="0" lvl="0" indent="-285750" algn="l" defTabSz="457200" rtl="0" eaLnBrk="1" fontAlgn="auto" latinLnBrk="0" hangingPunct="1">
              <a:lnSpc>
                <a:spcPct val="90000"/>
              </a:lnSpc>
              <a:spcBef>
                <a:spcPts val="1000"/>
              </a:spcBef>
              <a:spcAft>
                <a:spcPts val="0"/>
              </a:spcAft>
              <a:buSzPct val="125000"/>
              <a:buFont typeface="Arial" panose="020B0604020202020204" pitchFamily="34" charset="0"/>
              <a:buChar char="•"/>
              <a:tabLst/>
              <a:defRPr/>
            </a:pPr>
            <a:r>
              <a:rPr kumimoji="0" lang="en-US" b="0" i="0" u="none" strike="noStrike" kern="1200" cap="none" spc="0" normalizeH="0" baseline="0" noProof="0" dirty="0">
                <a:ln>
                  <a:noFill/>
                </a:ln>
                <a:solidFill>
                  <a:prstClr val="black">
                    <a:lumMod val="75000"/>
                    <a:lumOff val="25000"/>
                  </a:prstClr>
                </a:solidFill>
                <a:effectLst/>
                <a:uLnTx/>
                <a:uFillTx/>
                <a:ea typeface="+mn-ea"/>
                <a:cs typeface="+mn-cs"/>
              </a:rPr>
              <a:t>All grants are managed by the Alaska Workforce Investment board except for the University of Alaska, Galena Interior Learning Academy, and Alaska Vocational Technical Center.</a:t>
            </a:r>
          </a:p>
          <a:p>
            <a:pPr marL="285750" marR="0" lvl="0" indent="-285750" algn="l" defTabSz="457200" rtl="0" eaLnBrk="1" fontAlgn="auto" latinLnBrk="0" hangingPunct="1">
              <a:lnSpc>
                <a:spcPct val="90000"/>
              </a:lnSpc>
              <a:spcBef>
                <a:spcPts val="1000"/>
              </a:spcBef>
              <a:spcAft>
                <a:spcPts val="0"/>
              </a:spcAft>
              <a:buSzPct val="125000"/>
              <a:buFont typeface="Arial" panose="020B0604020202020204" pitchFamily="34" charset="0"/>
              <a:buChar char="•"/>
              <a:tabLst/>
              <a:defRPr/>
            </a:pPr>
            <a:endParaRPr kumimoji="0" lang="en-US" b="0" i="0" u="none" strike="noStrike" kern="1200" cap="none" spc="0" normalizeH="0" baseline="0" noProof="0" dirty="0">
              <a:ln>
                <a:noFill/>
              </a:ln>
              <a:solidFill>
                <a:prstClr val="black">
                  <a:lumMod val="75000"/>
                  <a:lumOff val="25000"/>
                </a:prstClr>
              </a:solidFill>
              <a:effectLst/>
              <a:uLnTx/>
              <a:uFillTx/>
              <a:ea typeface="+mn-ea"/>
              <a:cs typeface="+mn-cs"/>
            </a:endParaRPr>
          </a:p>
          <a:p>
            <a:pPr marL="214313" marR="0" lvl="0" indent="-214313" algn="l" defTabSz="457200" rtl="0" eaLnBrk="1" fontAlgn="auto" latinLnBrk="0" hangingPunct="1">
              <a:lnSpc>
                <a:spcPct val="90000"/>
              </a:lnSpc>
              <a:spcBef>
                <a:spcPts val="1000"/>
              </a:spcBef>
              <a:spcAft>
                <a:spcPts val="0"/>
              </a:spcAft>
              <a:buClr>
                <a:srgbClr val="B31166"/>
              </a:buClr>
              <a:buSzPct val="80000"/>
              <a:buFont typeface="Wingdings 3" charset="2"/>
              <a:buChar char=""/>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016720635"/>
      </p:ext>
    </p:ext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2F463F4-8A0F-4173-BC48-2DC676DB5C6B}"/>
              </a:ext>
            </a:extLst>
          </p:cNvPr>
          <p:cNvGrpSpPr/>
          <p:nvPr/>
        </p:nvGrpSpPr>
        <p:grpSpPr>
          <a:xfrm>
            <a:off x="417869" y="914400"/>
            <a:ext cx="8726131" cy="3280222"/>
            <a:chOff x="685800" y="2667000"/>
            <a:chExt cx="7948891" cy="2036894"/>
          </a:xfrm>
        </p:grpSpPr>
        <p:sp>
          <p:nvSpPr>
            <p:cNvPr id="2" name="TextBox 1"/>
            <p:cNvSpPr txBox="1"/>
            <p:nvPr/>
          </p:nvSpPr>
          <p:spPr>
            <a:xfrm>
              <a:off x="685800" y="2667000"/>
              <a:ext cx="7948891" cy="203540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The TVEP grants are allocated by percentages to the following institutions only, which are listed in statute.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ea typeface="Verdana" panose="020B0604030504040204" pitchFamily="34" charset="0"/>
                <a:cs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Alaska Technical Center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Alaska Vocational Technical Center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Amundsen Educational Center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Galena Interior Learning Academy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Ilisagvik College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Northwestern Alaska Career and Technical Center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Southwest Alaska Vocational and Education Center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University of Alaska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Yuut Elitnaurviat, Inc. People’s Learning Center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Partners for Progress in Delta, Inc.	</a:t>
              </a:r>
              <a:r>
                <a:rPr kumimoji="0" lang="en-US" sz="1350" b="0" i="0" u="none" strike="noStrike" kern="120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		</a:t>
              </a:r>
              <a:r>
                <a:rPr kumimoji="0" lang="en-US" sz="1350" b="0" i="0" u="none" strike="noStrike" kern="1200" cap="none" spc="0" normalizeH="0" baseline="0" noProof="0" dirty="0">
                  <a:ln>
                    <a:noFill/>
                  </a:ln>
                  <a:solidFill>
                    <a:prstClr val="black"/>
                  </a:solidFill>
                  <a:effectLst/>
                  <a:uLnTx/>
                  <a:uFillTx/>
                </a:rPr>
                <a:t>					</a:t>
              </a:r>
            </a:p>
          </p:txBody>
        </p:sp>
        <p:sp>
          <p:nvSpPr>
            <p:cNvPr id="4" name="TextBox 3"/>
            <p:cNvSpPr txBox="1"/>
            <p:nvPr/>
          </p:nvSpPr>
          <p:spPr>
            <a:xfrm>
              <a:off x="6611478" y="3213177"/>
              <a:ext cx="968137" cy="149071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ea typeface="+mn-ea"/>
                  <a:cs typeface="+mn-cs"/>
                </a:rPr>
                <a:t>9%</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ea typeface="+mn-ea"/>
                  <a:cs typeface="+mn-cs"/>
                </a:rPr>
                <a:t>17%</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ea typeface="+mn-ea"/>
                  <a:cs typeface="+mn-cs"/>
                </a:rPr>
                <a:t>2%</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ea typeface="+mn-ea"/>
                  <a:cs typeface="+mn-cs"/>
                </a:rPr>
                <a:t>4%</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ea typeface="+mn-ea"/>
                  <a:cs typeface="+mn-cs"/>
                </a:rPr>
                <a:t>5%</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ea typeface="+mn-ea"/>
                  <a:cs typeface="+mn-cs"/>
                </a:rPr>
                <a:t>3%</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black"/>
                  </a:solidFill>
                  <a:effectLst/>
                  <a:uLnTx/>
                  <a:uFillTx/>
                  <a:ea typeface="+mn-ea"/>
                  <a:cs typeface="+mn-cs"/>
                </a:rPr>
                <a:t>3%</a:t>
              </a:r>
              <a:endParaRPr kumimoji="0" lang="en-US" sz="1500" b="0" i="0" u="none" strike="noStrike" kern="1200" cap="none" spc="0" normalizeH="0" baseline="0" noProof="0" dirty="0">
                <a:ln>
                  <a:noFill/>
                </a:ln>
                <a:solidFill>
                  <a:prstClr val="black"/>
                </a:solidFill>
                <a:effectLst/>
                <a:uLnTx/>
                <a:uFillTx/>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ea typeface="+mn-ea"/>
                  <a:cs typeface="+mn-cs"/>
                </a:rPr>
                <a:t>45%</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ea typeface="+mn-ea"/>
                  <a:cs typeface="+mn-cs"/>
                </a:rPr>
                <a:t>9%</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ea typeface="+mn-ea"/>
                  <a:cs typeface="+mn-cs"/>
                </a:rPr>
                <a:t>3%</a:t>
              </a:r>
            </a:p>
          </p:txBody>
        </p:sp>
      </p:grpSp>
      <p:sp>
        <p:nvSpPr>
          <p:cNvPr id="8" name="Title 1">
            <a:extLst>
              <a:ext uri="{FF2B5EF4-FFF2-40B4-BE49-F238E27FC236}">
                <a16:creationId xmlns:a16="http://schemas.microsoft.com/office/drawing/2014/main" id="{F67E1EDA-E8A0-423F-8F2B-06E0973755D1}"/>
              </a:ext>
            </a:extLst>
          </p:cNvPr>
          <p:cNvSpPr txBox="1">
            <a:spLocks/>
          </p:cNvSpPr>
          <p:nvPr>
            <p:custDataLst>
              <p:tags r:id="rId1"/>
            </p:custDataLst>
          </p:nvPr>
        </p:nvSpPr>
        <p:spPr>
          <a:xfrm>
            <a:off x="417869" y="60875"/>
            <a:ext cx="8382000" cy="1237395"/>
          </a:xfrm>
          <a:prstGeom prst="rect">
            <a:avLst/>
          </a:prstGeom>
        </p:spPr>
        <p:txBody>
          <a:bodyPr>
            <a:norm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2"/>
                </a:solidFill>
                <a:effectLst/>
                <a:uLnTx/>
                <a:uFillTx/>
                <a:cs typeface="Calibri Light" panose="020F0302020204030204" pitchFamily="34" charset="0"/>
              </a:rPr>
              <a:t>TVEP</a:t>
            </a:r>
            <a:r>
              <a:rPr kumimoji="0" lang="en-US" sz="4000" b="0" i="0" u="none" strike="noStrike" kern="1200" cap="none" spc="0" normalizeH="0" baseline="0" noProof="0" dirty="0">
                <a:ln>
                  <a:noFill/>
                </a:ln>
                <a:solidFill>
                  <a:schemeClr val="tx2"/>
                </a:solidFill>
                <a:effectLst/>
                <a:uLnTx/>
                <a:uFillTx/>
              </a:rPr>
              <a:t> Allocations</a:t>
            </a:r>
            <a:endParaRPr kumimoji="0" lang="en-US" sz="2700" b="0" i="0" u="none" strike="noStrike" kern="1200" cap="none" spc="0" normalizeH="0" baseline="0" noProof="0" dirty="0">
              <a:ln>
                <a:noFill/>
              </a:ln>
              <a:solidFill>
                <a:schemeClr val="tx2"/>
              </a:solidFill>
              <a:effectLst/>
              <a:uLnTx/>
              <a:uFillTx/>
            </a:endParaRPr>
          </a:p>
        </p:txBody>
      </p:sp>
      <p:sp>
        <p:nvSpPr>
          <p:cNvPr id="7" name="Slide Number Placeholder 6">
            <a:extLst>
              <a:ext uri="{FF2B5EF4-FFF2-40B4-BE49-F238E27FC236}">
                <a16:creationId xmlns:a16="http://schemas.microsoft.com/office/drawing/2014/main" id="{73BFCCB8-B6DF-45F8-B458-65C136AD68AA}"/>
              </a:ext>
            </a:extLst>
          </p:cNvPr>
          <p:cNvSpPr>
            <a:spLocks noGrp="1"/>
          </p:cNvSpPr>
          <p:nvPr>
            <p:ph type="sldNum" sz="quarter" idx="12"/>
          </p:nvPr>
        </p:nvSpPr>
        <p:spPr>
          <a:xfrm>
            <a:off x="8352692" y="6276788"/>
            <a:ext cx="791308" cy="161583"/>
          </a:xfrm>
        </p:spPr>
        <p:txBody>
          <a:bodyPr/>
          <a:lstStyle/>
          <a:p>
            <a:fld id="{33D6E5A2-EC83-451F-A719-9AC1370DD5CF}" type="slidenum">
              <a:rPr lang="en-US" sz="1050" smtClean="0"/>
              <a:pPr/>
              <a:t>3</a:t>
            </a:fld>
            <a:endParaRPr lang="en-US" sz="1050" dirty="0"/>
          </a:p>
        </p:txBody>
      </p:sp>
      <p:sp>
        <p:nvSpPr>
          <p:cNvPr id="5" name="Footer Placeholder 4"/>
          <p:cNvSpPr>
            <a:spLocks noGrp="1"/>
          </p:cNvSpPr>
          <p:nvPr>
            <p:ph type="ftr" sz="quarter" idx="11"/>
          </p:nvPr>
        </p:nvSpPr>
        <p:spPr>
          <a:xfrm>
            <a:off x="1016388" y="6284339"/>
            <a:ext cx="5229859" cy="369332"/>
          </a:xfrm>
        </p:spPr>
        <p:txBody>
          <a:bodyPr/>
          <a:lstStyle/>
          <a:p>
            <a:r>
              <a:rPr lang="en-US" dirty="0" smtClean="0"/>
              <a:t>ALASKA DEPARTMENT OF LABOR &amp; WORKFORCE DEVELOPMENT </a:t>
            </a:r>
          </a:p>
          <a:p>
            <a:r>
              <a:rPr lang="en-US" dirty="0" smtClean="0"/>
              <a:t>DR. TAMIKA L. LEDBETTER, COMMISSIONER</a:t>
            </a:r>
            <a:endParaRPr lang="en-US" dirty="0"/>
          </a:p>
        </p:txBody>
      </p:sp>
      <p:sp>
        <p:nvSpPr>
          <p:cNvPr id="6" name="Date Placeholder 5"/>
          <p:cNvSpPr>
            <a:spLocks noGrp="1"/>
          </p:cNvSpPr>
          <p:nvPr>
            <p:ph type="dt" sz="half" idx="10"/>
          </p:nvPr>
        </p:nvSpPr>
        <p:spPr/>
        <p:txBody>
          <a:bodyPr/>
          <a:lstStyle/>
          <a:p>
            <a:r>
              <a:rPr lang="en-US" dirty="0" smtClean="0"/>
              <a:t>3/10/2021</a:t>
            </a:r>
            <a:endParaRPr lang="en-US" dirty="0"/>
          </a:p>
        </p:txBody>
      </p:sp>
    </p:spTree>
    <p:extLst>
      <p:ext uri="{BB962C8B-B14F-4D97-AF65-F5344CB8AC3E}">
        <p14:creationId xmlns:p14="http://schemas.microsoft.com/office/powerpoint/2010/main" val="4017682194"/>
      </p:ext>
    </p:ext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522515" y="437513"/>
            <a:ext cx="7572004" cy="5954325"/>
          </a:xfrm>
          <a:prstGeom prst="rect">
            <a:avLst/>
          </a:prstGeom>
        </p:spPr>
        <p:txBody>
          <a:bodyPr vert="horz" lIns="91440" tIns="45720" rIns="91440" bIns="45720" rtlCol="0" anchor="ctr">
            <a:normAutofit/>
          </a:bodyPr>
          <a:lstStyle/>
          <a:p>
            <a:pPr marL="285750" marR="0" lvl="0" indent="-285750" algn="l" defTabSz="457200" rtl="0" eaLnBrk="1" fontAlgn="auto" latinLnBrk="0" hangingPunct="1">
              <a:lnSpc>
                <a:spcPct val="90000"/>
              </a:lnSpc>
              <a:spcBef>
                <a:spcPts val="1000"/>
              </a:spcBef>
              <a:spcAft>
                <a:spcPts val="0"/>
              </a:spcAft>
              <a:buSzPct val="120000"/>
              <a:buFont typeface="Arial" panose="020B0604020202020204" pitchFamily="34" charset="0"/>
              <a:buChar char="•"/>
              <a:tabLst/>
              <a:defRPr/>
            </a:pPr>
            <a:r>
              <a:rPr kumimoji="0" lang="en-US" b="0" i="0" u="none" strike="noStrike" kern="1200" cap="none" spc="0" normalizeH="0" baseline="0" noProof="0" dirty="0">
                <a:ln>
                  <a:noFill/>
                </a:ln>
                <a:solidFill>
                  <a:prstClr val="black">
                    <a:lumMod val="75000"/>
                    <a:lumOff val="25000"/>
                  </a:prstClr>
                </a:solidFill>
                <a:effectLst/>
                <a:uLnTx/>
                <a:uFillTx/>
                <a:ea typeface="+mn-ea"/>
                <a:cs typeface="+mn-cs"/>
              </a:rPr>
              <a:t>Training for individuals in priority industries to receive industry recognized credentials or;</a:t>
            </a:r>
          </a:p>
          <a:p>
            <a:pPr marL="285750" marR="0" lvl="0" indent="-285750" algn="l" defTabSz="457200" rtl="0" eaLnBrk="1" fontAlgn="auto" latinLnBrk="0" hangingPunct="1">
              <a:lnSpc>
                <a:spcPct val="90000"/>
              </a:lnSpc>
              <a:spcBef>
                <a:spcPts val="1000"/>
              </a:spcBef>
              <a:spcAft>
                <a:spcPts val="0"/>
              </a:spcAft>
              <a:buSzPct val="120000"/>
              <a:buFont typeface="Arial" panose="020B0604020202020204" pitchFamily="34" charset="0"/>
              <a:buChar char="•"/>
              <a:tabLst/>
              <a:defRPr/>
            </a:pPr>
            <a:endParaRPr kumimoji="0" lang="en-US" b="0" i="0" u="none" strike="noStrike" kern="1200" cap="none" spc="0" normalizeH="0" baseline="0" noProof="0" dirty="0">
              <a:ln>
                <a:noFill/>
              </a:ln>
              <a:solidFill>
                <a:prstClr val="black">
                  <a:lumMod val="75000"/>
                  <a:lumOff val="25000"/>
                </a:prstClr>
              </a:solidFill>
              <a:effectLst/>
              <a:uLnTx/>
              <a:uFillTx/>
              <a:ea typeface="+mn-ea"/>
              <a:cs typeface="+mn-cs"/>
            </a:endParaRPr>
          </a:p>
          <a:p>
            <a:pPr marL="285750" marR="0" lvl="0" indent="-285750" algn="l" defTabSz="457200" rtl="0" eaLnBrk="1" fontAlgn="auto" latinLnBrk="0" hangingPunct="1">
              <a:lnSpc>
                <a:spcPct val="90000"/>
              </a:lnSpc>
              <a:spcBef>
                <a:spcPts val="1000"/>
              </a:spcBef>
              <a:spcAft>
                <a:spcPts val="0"/>
              </a:spcAft>
              <a:buSzPct val="120000"/>
              <a:buFont typeface="Arial" panose="020B0604020202020204" pitchFamily="34" charset="0"/>
              <a:buChar char="•"/>
              <a:tabLst/>
              <a:defRPr/>
            </a:pPr>
            <a:r>
              <a:rPr kumimoji="0" lang="en-US" b="0" i="0" u="none" strike="noStrike" kern="1200" cap="none" spc="0" normalizeH="0" baseline="0" noProof="0" dirty="0">
                <a:ln>
                  <a:noFill/>
                </a:ln>
                <a:solidFill>
                  <a:prstClr val="black">
                    <a:lumMod val="75000"/>
                    <a:lumOff val="25000"/>
                  </a:prstClr>
                </a:solidFill>
                <a:effectLst/>
                <a:uLnTx/>
                <a:uFillTx/>
                <a:ea typeface="+mn-ea"/>
                <a:cs typeface="+mn-cs"/>
              </a:rPr>
              <a:t>Continued training or education following career exploration and/or training and;</a:t>
            </a:r>
          </a:p>
          <a:p>
            <a:pPr marL="285750" marR="0" lvl="0" indent="-285750" algn="l" defTabSz="457200" rtl="0" eaLnBrk="1" fontAlgn="auto" latinLnBrk="0" hangingPunct="1">
              <a:lnSpc>
                <a:spcPct val="90000"/>
              </a:lnSpc>
              <a:spcBef>
                <a:spcPts val="1000"/>
              </a:spcBef>
              <a:spcAft>
                <a:spcPts val="0"/>
              </a:spcAft>
              <a:buSzPct val="120000"/>
              <a:buFont typeface="Arial" panose="020B0604020202020204" pitchFamily="34" charset="0"/>
              <a:buChar char="•"/>
              <a:tabLst/>
              <a:defRPr/>
            </a:pPr>
            <a:endParaRPr kumimoji="0" lang="en-US" b="0" i="0" u="none" strike="noStrike" kern="1200" cap="none" spc="0" normalizeH="0" baseline="0" noProof="0" dirty="0">
              <a:ln>
                <a:noFill/>
              </a:ln>
              <a:solidFill>
                <a:prstClr val="black">
                  <a:lumMod val="75000"/>
                  <a:lumOff val="25000"/>
                </a:prstClr>
              </a:solidFill>
              <a:effectLst/>
              <a:uLnTx/>
              <a:uFillTx/>
              <a:ea typeface="+mn-ea"/>
              <a:cs typeface="+mn-cs"/>
            </a:endParaRPr>
          </a:p>
          <a:p>
            <a:pPr marL="285750" marR="0" lvl="0" indent="-285750" algn="l" defTabSz="457200" rtl="0" eaLnBrk="1" fontAlgn="auto" latinLnBrk="0" hangingPunct="1">
              <a:lnSpc>
                <a:spcPct val="90000"/>
              </a:lnSpc>
              <a:spcBef>
                <a:spcPts val="1000"/>
              </a:spcBef>
              <a:spcAft>
                <a:spcPts val="0"/>
              </a:spcAft>
              <a:buSzPct val="120000"/>
              <a:buFont typeface="Arial" panose="020B0604020202020204" pitchFamily="34" charset="0"/>
              <a:buChar char="•"/>
              <a:tabLst/>
              <a:defRPr/>
            </a:pPr>
            <a:r>
              <a:rPr kumimoji="0" lang="en-US" b="0" i="0" u="none" strike="noStrike" kern="1200" cap="none" spc="0" normalizeH="0" baseline="0" noProof="0" dirty="0">
                <a:ln>
                  <a:noFill/>
                </a:ln>
                <a:solidFill>
                  <a:prstClr val="black">
                    <a:lumMod val="75000"/>
                    <a:lumOff val="25000"/>
                  </a:prstClr>
                </a:solidFill>
                <a:effectLst/>
                <a:uLnTx/>
                <a:uFillTx/>
                <a:ea typeface="+mn-ea"/>
                <a:cs typeface="+mn-cs"/>
              </a:rPr>
              <a:t>Employment that includes an adequate wage or wage increase following training.</a:t>
            </a:r>
          </a:p>
          <a:p>
            <a:pPr marL="285750" marR="0" lvl="0" indent="-285750" algn="l" defTabSz="457200" rtl="0" eaLnBrk="1" fontAlgn="auto" latinLnBrk="0" hangingPunct="1">
              <a:lnSpc>
                <a:spcPct val="90000"/>
              </a:lnSpc>
              <a:spcBef>
                <a:spcPts val="1000"/>
              </a:spcBef>
              <a:spcAft>
                <a:spcPts val="0"/>
              </a:spcAft>
              <a:buSzPct val="120000"/>
              <a:buFont typeface="Arial" panose="020B0604020202020204" pitchFamily="34" charset="0"/>
              <a:buChar char="•"/>
              <a:tabLst/>
              <a:defRPr/>
            </a:pPr>
            <a:endParaRPr kumimoji="0" lang="en-US" b="0" i="0" u="none" strike="noStrike" kern="1200" cap="none" spc="0" normalizeH="0" baseline="0" noProof="0" dirty="0">
              <a:ln>
                <a:noFill/>
              </a:ln>
              <a:solidFill>
                <a:prstClr val="black">
                  <a:lumMod val="75000"/>
                  <a:lumOff val="25000"/>
                </a:prstClr>
              </a:solidFill>
              <a:effectLst/>
              <a:uLnTx/>
              <a:uFillTx/>
              <a:ea typeface="+mn-ea"/>
              <a:cs typeface="+mn-cs"/>
            </a:endParaRPr>
          </a:p>
          <a:p>
            <a:pPr marL="285750" marR="0" lvl="0" indent="-285750" algn="l" defTabSz="457200" rtl="0" eaLnBrk="1" fontAlgn="auto" latinLnBrk="0" hangingPunct="1">
              <a:lnSpc>
                <a:spcPct val="90000"/>
              </a:lnSpc>
              <a:spcBef>
                <a:spcPts val="1000"/>
              </a:spcBef>
              <a:spcAft>
                <a:spcPts val="0"/>
              </a:spcAft>
              <a:buSzPct val="120000"/>
              <a:buFont typeface="Arial" panose="020B0604020202020204" pitchFamily="34" charset="0"/>
              <a:buChar char="•"/>
              <a:tabLst/>
              <a:defRPr/>
            </a:pPr>
            <a:r>
              <a:rPr kumimoji="0" lang="en-US" b="0" i="0" u="none" strike="noStrike" kern="1200" cap="none" spc="0" normalizeH="0" baseline="0" noProof="0" dirty="0">
                <a:ln>
                  <a:noFill/>
                </a:ln>
                <a:solidFill>
                  <a:prstClr val="black">
                    <a:lumMod val="75000"/>
                    <a:lumOff val="25000"/>
                  </a:prstClr>
                </a:solidFill>
                <a:effectLst/>
                <a:uLnTx/>
                <a:uFillTx/>
                <a:ea typeface="+mn-ea"/>
                <a:cs typeface="+mn-cs"/>
              </a:rPr>
              <a:t>Military Credit Policy: for participants who have relevant military education, training, or service.</a:t>
            </a:r>
          </a:p>
          <a:p>
            <a:pPr marL="285750" marR="0" lvl="0" indent="-285750" algn="l" defTabSz="457200" rtl="0" eaLnBrk="1" fontAlgn="auto" latinLnBrk="0" hangingPunct="1">
              <a:lnSpc>
                <a:spcPct val="90000"/>
              </a:lnSpc>
              <a:spcBef>
                <a:spcPts val="1000"/>
              </a:spcBef>
              <a:spcAft>
                <a:spcPts val="0"/>
              </a:spcAft>
              <a:buSzPct val="120000"/>
              <a:buFont typeface="Arial" panose="020B0604020202020204" pitchFamily="34" charset="0"/>
              <a:buChar char="•"/>
              <a:tabLst/>
              <a:defRPr/>
            </a:pPr>
            <a:endParaRPr kumimoji="0" lang="en-US" b="0" i="0" u="none" strike="noStrike" kern="1200" cap="none" spc="0" normalizeH="0" baseline="0" noProof="0" dirty="0">
              <a:ln>
                <a:noFill/>
              </a:ln>
              <a:solidFill>
                <a:prstClr val="black">
                  <a:lumMod val="75000"/>
                  <a:lumOff val="25000"/>
                </a:prstClr>
              </a:solidFill>
              <a:effectLst/>
              <a:uLnTx/>
              <a:uFillTx/>
              <a:ea typeface="+mn-ea"/>
              <a:cs typeface="+mn-cs"/>
            </a:endParaRPr>
          </a:p>
          <a:p>
            <a:pPr marL="285750" marR="0" lvl="0" indent="-285750" algn="l" defTabSz="457200" rtl="0" eaLnBrk="1" fontAlgn="auto" latinLnBrk="0" hangingPunct="1">
              <a:lnSpc>
                <a:spcPct val="90000"/>
              </a:lnSpc>
              <a:spcBef>
                <a:spcPts val="1000"/>
              </a:spcBef>
              <a:spcAft>
                <a:spcPts val="0"/>
              </a:spcAft>
              <a:buSzPct val="120000"/>
              <a:buFont typeface="Arial" panose="020B0604020202020204" pitchFamily="34" charset="0"/>
              <a:buChar char="•"/>
              <a:tabLst/>
              <a:defRPr/>
            </a:pPr>
            <a:r>
              <a:rPr kumimoji="0" lang="en-US" b="0" i="0" u="none" strike="noStrike" kern="1200" cap="none" spc="0" normalizeH="0" baseline="0" noProof="0" dirty="0">
                <a:ln>
                  <a:noFill/>
                </a:ln>
                <a:solidFill>
                  <a:prstClr val="black">
                    <a:lumMod val="75000"/>
                    <a:lumOff val="25000"/>
                  </a:prstClr>
                </a:solidFill>
                <a:effectLst/>
                <a:uLnTx/>
                <a:uFillTx/>
                <a:ea typeface="+mn-ea"/>
                <a:cs typeface="+mn-cs"/>
              </a:rPr>
              <a:t>Articulation Agreement: Must have at least one articulation agreement under which dual credit may be earned by high school students upon completion of a vocational education course.</a:t>
            </a:r>
          </a:p>
        </p:txBody>
      </p:sp>
      <p:sp>
        <p:nvSpPr>
          <p:cNvPr id="19" name="Title 1">
            <a:extLst>
              <a:ext uri="{FF2B5EF4-FFF2-40B4-BE49-F238E27FC236}">
                <a16:creationId xmlns:a16="http://schemas.microsoft.com/office/drawing/2014/main" id="{AEF4649D-4340-4F91-9759-B62356836AB2}"/>
              </a:ext>
            </a:extLst>
          </p:cNvPr>
          <p:cNvSpPr txBox="1">
            <a:spLocks/>
          </p:cNvSpPr>
          <p:nvPr/>
        </p:nvSpPr>
        <p:spPr>
          <a:xfrm>
            <a:off x="621657" y="104503"/>
            <a:ext cx="6691800" cy="600891"/>
          </a:xfrm>
          <a:prstGeom prst="rect">
            <a:avLst/>
          </a:prstGeom>
        </p:spPr>
        <p:txBody>
          <a:bodyPr>
            <a:normAutofit fontScale="92500" lnSpcReduction="10000"/>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ea typeface="+mj-ea"/>
                <a:cs typeface="+mj-cs"/>
              </a:rPr>
              <a:t>Requirements</a:t>
            </a:r>
            <a:endParaRPr kumimoji="0" lang="en-US" sz="4000" b="0" i="0" u="none" strike="noStrike" kern="1200" cap="none" spc="0" normalizeH="0" baseline="0" noProof="0" dirty="0">
              <a:ln>
                <a:noFill/>
              </a:ln>
              <a:solidFill>
                <a:schemeClr val="tx2"/>
              </a:solidFill>
              <a:effectLst/>
              <a:uLnTx/>
              <a:uFillTx/>
              <a:ea typeface="+mj-ea"/>
              <a:cs typeface="+mj-cs"/>
            </a:endParaRPr>
          </a:p>
        </p:txBody>
      </p:sp>
      <p:sp>
        <p:nvSpPr>
          <p:cNvPr id="5" name="Slide Number Placeholder 4">
            <a:extLst>
              <a:ext uri="{FF2B5EF4-FFF2-40B4-BE49-F238E27FC236}">
                <a16:creationId xmlns:a16="http://schemas.microsoft.com/office/drawing/2014/main" id="{4B4E909D-5B47-4B9D-A04D-0C7806D74539}"/>
              </a:ext>
            </a:extLst>
          </p:cNvPr>
          <p:cNvSpPr>
            <a:spLocks noGrp="1"/>
          </p:cNvSpPr>
          <p:nvPr>
            <p:ph type="sldNum" sz="quarter" idx="12"/>
          </p:nvPr>
        </p:nvSpPr>
        <p:spPr>
          <a:xfrm>
            <a:off x="8352692" y="6292033"/>
            <a:ext cx="791308" cy="161583"/>
          </a:xfrm>
        </p:spPr>
        <p:txBody>
          <a:bodyPr/>
          <a:lstStyle/>
          <a:p>
            <a:fld id="{33D6E5A2-EC83-451F-A719-9AC1370DD5CF}" type="slidenum">
              <a:rPr lang="en-US" sz="1050" smtClean="0"/>
              <a:pPr/>
              <a:t>4</a:t>
            </a:fld>
            <a:endParaRPr lang="en-US" sz="1050" dirty="0"/>
          </a:p>
        </p:txBody>
      </p:sp>
      <p:sp>
        <p:nvSpPr>
          <p:cNvPr id="3" name="Footer Placeholder 2"/>
          <p:cNvSpPr>
            <a:spLocks noGrp="1"/>
          </p:cNvSpPr>
          <p:nvPr>
            <p:ph type="ftr" sz="quarter" idx="11"/>
          </p:nvPr>
        </p:nvSpPr>
        <p:spPr>
          <a:xfrm>
            <a:off x="1016388" y="6284339"/>
            <a:ext cx="5229859" cy="369332"/>
          </a:xfrm>
        </p:spPr>
        <p:txBody>
          <a:bodyPr/>
          <a:lstStyle/>
          <a:p>
            <a:r>
              <a:rPr lang="en-US" dirty="0" smtClean="0"/>
              <a:t>ALASKA DEPARTMENT OF LABOR &amp; WORKFORCE DEVELOPMENT </a:t>
            </a:r>
          </a:p>
          <a:p>
            <a:r>
              <a:rPr lang="en-US" dirty="0" smtClean="0"/>
              <a:t>DR. TAMIKA L. LEDBETTER, COMMISSIONER</a:t>
            </a:r>
            <a:endParaRPr lang="en-US" dirty="0"/>
          </a:p>
        </p:txBody>
      </p:sp>
      <p:sp>
        <p:nvSpPr>
          <p:cNvPr id="4" name="Date Placeholder 3"/>
          <p:cNvSpPr>
            <a:spLocks noGrp="1"/>
          </p:cNvSpPr>
          <p:nvPr>
            <p:ph type="dt" sz="half" idx="10"/>
          </p:nvPr>
        </p:nvSpPr>
        <p:spPr/>
        <p:txBody>
          <a:bodyPr/>
          <a:lstStyle/>
          <a:p>
            <a:r>
              <a:rPr lang="en-US" dirty="0" smtClean="0"/>
              <a:t>3/10/2021</a:t>
            </a:r>
            <a:endParaRPr lang="en-US" dirty="0"/>
          </a:p>
        </p:txBody>
      </p:sp>
    </p:spTree>
    <p:extLst>
      <p:ext uri="{BB962C8B-B14F-4D97-AF65-F5344CB8AC3E}">
        <p14:creationId xmlns:p14="http://schemas.microsoft.com/office/powerpoint/2010/main" val="2817989953"/>
      </p:ext>
    </p:extLst>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388269" y="437513"/>
            <a:ext cx="8194028" cy="5954325"/>
          </a:xfrm>
          <a:prstGeom prst="rect">
            <a:avLst/>
          </a:prstGeom>
        </p:spPr>
        <p:txBody>
          <a:bodyPr vert="horz" lIns="91440" tIns="45720" rIns="91440" bIns="45720" rtlCol="0" anchor="ctr">
            <a:normAutofit/>
          </a:bodyPr>
          <a:lstStyle/>
          <a:p>
            <a:pPr marL="342900" marR="0" lvl="0" indent="-342900" algn="l" defTabSz="457200" rtl="0" eaLnBrk="1" fontAlgn="auto" latinLnBrk="0" hangingPunct="1">
              <a:lnSpc>
                <a:spcPct val="100000"/>
              </a:lnSpc>
              <a:spcBef>
                <a:spcPts val="1000"/>
              </a:spcBef>
              <a:spcAft>
                <a:spcPts val="0"/>
              </a:spcAft>
              <a:buSzPct val="120000"/>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ea typeface="+mn-ea"/>
                <a:cs typeface="+mn-cs"/>
              </a:rPr>
              <a:t>There is no specific criteria for TVEP participant eligibility.</a:t>
            </a:r>
          </a:p>
          <a:p>
            <a:pPr marL="342900" marR="0" lvl="0" indent="-342900" algn="l" defTabSz="457200" rtl="0" eaLnBrk="1" fontAlgn="auto" latinLnBrk="0" hangingPunct="1">
              <a:lnSpc>
                <a:spcPct val="100000"/>
              </a:lnSpc>
              <a:spcBef>
                <a:spcPts val="1000"/>
              </a:spcBef>
              <a:spcAft>
                <a:spcPts val="0"/>
              </a:spcAft>
              <a:buSzPct val="120000"/>
              <a:buFont typeface="Arial" panose="020B0604020202020204" pitchFamily="34" charset="0"/>
              <a:buChar char="•"/>
              <a:tabLst/>
              <a:defRPr/>
            </a:pPr>
            <a:endParaRPr kumimoji="0" lang="en-US" sz="2400" b="0" i="0" u="none" strike="noStrike" kern="1200" cap="none" spc="0" normalizeH="0" baseline="0" noProof="0" dirty="0">
              <a:ln>
                <a:noFill/>
              </a:ln>
              <a:solidFill>
                <a:prstClr val="black">
                  <a:lumMod val="75000"/>
                  <a:lumOff val="25000"/>
                </a:prstClr>
              </a:solidFill>
              <a:effectLst/>
              <a:uLnTx/>
              <a:uFillTx/>
              <a:ea typeface="+mn-ea"/>
              <a:cs typeface="+mn-cs"/>
            </a:endParaRPr>
          </a:p>
          <a:p>
            <a:pPr marL="342900" marR="0" lvl="0" indent="-342900" algn="l" defTabSz="457200" rtl="0" eaLnBrk="1" fontAlgn="auto" latinLnBrk="0" hangingPunct="1">
              <a:lnSpc>
                <a:spcPct val="100000"/>
              </a:lnSpc>
              <a:spcBef>
                <a:spcPts val="1000"/>
              </a:spcBef>
              <a:spcAft>
                <a:spcPts val="0"/>
              </a:spcAft>
              <a:buSzPct val="120000"/>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ea typeface="+mn-ea"/>
                <a:cs typeface="+mn-cs"/>
              </a:rPr>
              <a:t>TVEP grantees must have an application process in place and ensure that the individuals enrolled in training meet the criteria for that training.</a:t>
            </a:r>
          </a:p>
          <a:p>
            <a:pPr marL="342900" marR="0" lvl="0" indent="-342900" algn="l" defTabSz="457200" rtl="0" eaLnBrk="1" fontAlgn="auto" latinLnBrk="0" hangingPunct="1">
              <a:lnSpc>
                <a:spcPct val="100000"/>
              </a:lnSpc>
              <a:spcBef>
                <a:spcPts val="1000"/>
              </a:spcBef>
              <a:spcAft>
                <a:spcPts val="0"/>
              </a:spcAft>
              <a:buSzPct val="120000"/>
              <a:buFont typeface="Arial" panose="020B0604020202020204" pitchFamily="34" charset="0"/>
              <a:buChar char="•"/>
              <a:tabLst/>
              <a:defRPr/>
            </a:pPr>
            <a:endParaRPr kumimoji="0" lang="en-US" sz="2400" b="0" i="0" u="none" strike="noStrike" kern="1200" cap="none" spc="0" normalizeH="0" baseline="0" noProof="0" dirty="0">
              <a:ln>
                <a:noFill/>
              </a:ln>
              <a:solidFill>
                <a:prstClr val="black">
                  <a:lumMod val="75000"/>
                  <a:lumOff val="25000"/>
                </a:prstClr>
              </a:solidFill>
              <a:effectLst/>
              <a:uLnTx/>
              <a:uFillTx/>
              <a:ea typeface="+mn-ea"/>
              <a:cs typeface="+mn-cs"/>
            </a:endParaRPr>
          </a:p>
          <a:p>
            <a:pPr marL="342900" marR="0" lvl="0" indent="-342900" algn="l" defTabSz="457200" rtl="0" eaLnBrk="1" fontAlgn="auto" latinLnBrk="0" hangingPunct="1">
              <a:lnSpc>
                <a:spcPct val="100000"/>
              </a:lnSpc>
              <a:spcBef>
                <a:spcPts val="1000"/>
              </a:spcBef>
              <a:spcAft>
                <a:spcPts val="0"/>
              </a:spcAft>
              <a:buSzPct val="120000"/>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ea typeface="+mn-ea"/>
                <a:cs typeface="+mn-cs"/>
              </a:rPr>
              <a:t>Individuals may be in high school or may be adults.</a:t>
            </a:r>
          </a:p>
          <a:p>
            <a:pPr marL="342900" marR="0" lvl="0" indent="-342900" algn="l" defTabSz="457200" rtl="0" eaLnBrk="1" fontAlgn="auto" latinLnBrk="0" hangingPunct="1">
              <a:lnSpc>
                <a:spcPct val="100000"/>
              </a:lnSpc>
              <a:spcBef>
                <a:spcPts val="1000"/>
              </a:spcBef>
              <a:spcAft>
                <a:spcPts val="0"/>
              </a:spcAft>
              <a:buSzPct val="120000"/>
              <a:buFont typeface="Arial" panose="020B0604020202020204" pitchFamily="34" charset="0"/>
              <a:buChar char="•"/>
              <a:tabLst/>
              <a:defRPr/>
            </a:pPr>
            <a:endParaRPr kumimoji="0" lang="en-US" sz="2400" b="0" i="0" u="none" strike="noStrike" kern="1200" cap="none" spc="0" normalizeH="0" baseline="0" noProof="0" dirty="0">
              <a:ln>
                <a:noFill/>
              </a:ln>
              <a:solidFill>
                <a:prstClr val="black">
                  <a:lumMod val="75000"/>
                  <a:lumOff val="25000"/>
                </a:prstClr>
              </a:solidFill>
              <a:effectLst/>
              <a:uLnTx/>
              <a:uFillTx/>
              <a:ea typeface="+mn-ea"/>
              <a:cs typeface="+mn-cs"/>
            </a:endParaRPr>
          </a:p>
          <a:p>
            <a:pPr marL="342900" marR="0" lvl="0" indent="-342900" algn="l" defTabSz="457200" rtl="0" eaLnBrk="1" fontAlgn="auto" latinLnBrk="0" hangingPunct="1">
              <a:lnSpc>
                <a:spcPct val="100000"/>
              </a:lnSpc>
              <a:spcBef>
                <a:spcPts val="1000"/>
              </a:spcBef>
              <a:spcAft>
                <a:spcPts val="0"/>
              </a:spcAft>
              <a:buSzPct val="120000"/>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ea typeface="+mn-ea"/>
                <a:cs typeface="+mn-cs"/>
              </a:rPr>
              <a:t>TVEP serves over 8,000 participants each fiscal year.</a:t>
            </a:r>
          </a:p>
        </p:txBody>
      </p:sp>
      <p:sp>
        <p:nvSpPr>
          <p:cNvPr id="63" name="Title 1">
            <a:extLst>
              <a:ext uri="{FF2B5EF4-FFF2-40B4-BE49-F238E27FC236}">
                <a16:creationId xmlns:a16="http://schemas.microsoft.com/office/drawing/2014/main" id="{17C3692D-686D-4F50-A491-543B229424E8}"/>
              </a:ext>
            </a:extLst>
          </p:cNvPr>
          <p:cNvSpPr txBox="1">
            <a:spLocks/>
          </p:cNvSpPr>
          <p:nvPr/>
        </p:nvSpPr>
        <p:spPr>
          <a:xfrm>
            <a:off x="388269" y="111864"/>
            <a:ext cx="7488634" cy="651298"/>
          </a:xfrm>
          <a:prstGeom prst="rect">
            <a:avLst/>
          </a:prstGeom>
        </p:spPr>
        <p:txBody>
          <a:bodyPr>
            <a:norm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2"/>
                </a:solidFill>
                <a:effectLst/>
                <a:uLnTx/>
                <a:uFillTx/>
                <a:latin typeface="Century Gothic" panose="020B0502020202020204"/>
                <a:ea typeface="+mj-ea"/>
                <a:cs typeface="+mj-cs"/>
              </a:rPr>
              <a:t>Participant </a:t>
            </a:r>
            <a:r>
              <a:rPr kumimoji="0" lang="en-US" sz="3200" b="0" i="0" u="none" strike="noStrike" kern="1200" cap="none" spc="0" normalizeH="0" baseline="0" noProof="0" dirty="0">
                <a:ln>
                  <a:noFill/>
                </a:ln>
                <a:solidFill>
                  <a:schemeClr val="tx2"/>
                </a:solidFill>
                <a:effectLst/>
                <a:uLnTx/>
                <a:uFillTx/>
                <a:latin typeface="Century Gothic" panose="020B0502020202020204"/>
                <a:ea typeface="+mj-ea"/>
                <a:cs typeface="+mj-cs"/>
              </a:rPr>
              <a:t>Eligibility</a:t>
            </a:r>
          </a:p>
        </p:txBody>
      </p:sp>
      <p:sp>
        <p:nvSpPr>
          <p:cNvPr id="6" name="Slide Number Placeholder 5">
            <a:extLst>
              <a:ext uri="{FF2B5EF4-FFF2-40B4-BE49-F238E27FC236}">
                <a16:creationId xmlns:a16="http://schemas.microsoft.com/office/drawing/2014/main" id="{AD9D8C0E-304D-492D-84F9-14B3DB490D0C}"/>
              </a:ext>
            </a:extLst>
          </p:cNvPr>
          <p:cNvSpPr>
            <a:spLocks noGrp="1"/>
          </p:cNvSpPr>
          <p:nvPr>
            <p:ph type="sldNum" sz="quarter" idx="12"/>
          </p:nvPr>
        </p:nvSpPr>
        <p:spPr>
          <a:xfrm>
            <a:off x="8352692" y="6311046"/>
            <a:ext cx="791308" cy="161583"/>
          </a:xfrm>
        </p:spPr>
        <p:txBody>
          <a:bodyPr/>
          <a:lstStyle/>
          <a:p>
            <a:fld id="{33D6E5A2-EC83-451F-A719-9AC1370DD5CF}" type="slidenum">
              <a:rPr lang="en-US" sz="1050" smtClean="0"/>
              <a:pPr/>
              <a:t>5</a:t>
            </a:fld>
            <a:endParaRPr lang="en-US" sz="1050" dirty="0"/>
          </a:p>
        </p:txBody>
      </p:sp>
      <p:sp>
        <p:nvSpPr>
          <p:cNvPr id="3" name="Footer Placeholder 2"/>
          <p:cNvSpPr>
            <a:spLocks noGrp="1"/>
          </p:cNvSpPr>
          <p:nvPr>
            <p:ph type="ftr" sz="quarter" idx="11"/>
          </p:nvPr>
        </p:nvSpPr>
        <p:spPr>
          <a:xfrm>
            <a:off x="1016388" y="6284339"/>
            <a:ext cx="5229859" cy="369332"/>
          </a:xfrm>
        </p:spPr>
        <p:txBody>
          <a:bodyPr/>
          <a:lstStyle/>
          <a:p>
            <a:r>
              <a:rPr lang="en-US" dirty="0" smtClean="0"/>
              <a:t>ALASKA DEPARTMENT OF LABOR &amp; WORKFORCE DEVELOPMENT </a:t>
            </a:r>
          </a:p>
          <a:p>
            <a:r>
              <a:rPr lang="en-US" dirty="0" smtClean="0"/>
              <a:t>DR. TAMIKA L. LEDBETTER, COMMISSIONER</a:t>
            </a:r>
            <a:endParaRPr lang="en-US" dirty="0"/>
          </a:p>
        </p:txBody>
      </p:sp>
      <p:sp>
        <p:nvSpPr>
          <p:cNvPr id="4" name="Date Placeholder 3"/>
          <p:cNvSpPr>
            <a:spLocks noGrp="1"/>
          </p:cNvSpPr>
          <p:nvPr>
            <p:ph type="dt" sz="half" idx="10"/>
          </p:nvPr>
        </p:nvSpPr>
        <p:spPr/>
        <p:txBody>
          <a:bodyPr/>
          <a:lstStyle/>
          <a:p>
            <a:r>
              <a:rPr lang="en-US" dirty="0" smtClean="0"/>
              <a:t>3/10/2021</a:t>
            </a:r>
            <a:endParaRPr lang="en-US" dirty="0"/>
          </a:p>
        </p:txBody>
      </p:sp>
    </p:spTree>
    <p:extLst>
      <p:ext uri="{BB962C8B-B14F-4D97-AF65-F5344CB8AC3E}">
        <p14:creationId xmlns:p14="http://schemas.microsoft.com/office/powerpoint/2010/main" val="2243800112"/>
      </p:ext>
    </p:extLst>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457200" y="437513"/>
            <a:ext cx="8477793" cy="5962792"/>
          </a:xfrm>
          <a:prstGeom prst="rect">
            <a:avLst/>
          </a:prstGeom>
        </p:spPr>
        <p:txBody>
          <a:bodyPr vert="horz" lIns="91440" tIns="45720" rIns="91440" bIns="45720" rtlCol="0" anchor="ctr">
            <a:normAutofit/>
          </a:bodyPr>
          <a:lstStyle/>
          <a:p>
            <a:pPr marL="342900" marR="0" lvl="0" indent="-342900" algn="l" defTabSz="457200" rtl="0" eaLnBrk="1" fontAlgn="auto" latinLnBrk="0" hangingPunct="1">
              <a:lnSpc>
                <a:spcPct val="90000"/>
              </a:lnSpc>
              <a:spcBef>
                <a:spcPts val="1000"/>
              </a:spcBef>
              <a:spcAft>
                <a:spcPts val="0"/>
              </a:spcAft>
              <a:buSzPct val="120000"/>
              <a:buFont typeface="Arial" panose="020B0604020202020204" pitchFamily="34" charset="0"/>
              <a:buChar char="•"/>
              <a:tabLst/>
              <a:defRPr/>
            </a:pPr>
            <a:endParaRPr kumimoji="0" lang="en-US" sz="2000" b="0" i="0" u="none" strike="noStrike" kern="1200" cap="none" spc="0" normalizeH="0" baseline="0" noProof="0" dirty="0">
              <a:ln>
                <a:noFill/>
              </a:ln>
              <a:solidFill>
                <a:prstClr val="black">
                  <a:lumMod val="75000"/>
                  <a:lumOff val="25000"/>
                </a:prstClr>
              </a:solidFill>
              <a:effectLst/>
              <a:uLnTx/>
              <a:uFillTx/>
              <a:ea typeface="+mn-ea"/>
              <a:cs typeface="+mn-cs"/>
            </a:endParaRPr>
          </a:p>
          <a:p>
            <a:pPr marL="342900" marR="0" lvl="0" indent="-342900" algn="l" defTabSz="457200" rtl="0" eaLnBrk="1" fontAlgn="auto" latinLnBrk="0" hangingPunct="1">
              <a:lnSpc>
                <a:spcPct val="90000"/>
              </a:lnSpc>
              <a:spcBef>
                <a:spcPts val="1000"/>
              </a:spcBef>
              <a:spcAft>
                <a:spcPts val="0"/>
              </a:spcAft>
              <a:buSzPct val="120000"/>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ea typeface="+mn-ea"/>
                <a:cs typeface="+mn-cs"/>
              </a:rPr>
              <a:t>Each year an annual report is required by the legislature.</a:t>
            </a:r>
          </a:p>
          <a:p>
            <a:pPr marL="342900" marR="0" lvl="0" indent="-342900" algn="l" defTabSz="457200" rtl="0" eaLnBrk="1" fontAlgn="auto" latinLnBrk="0" hangingPunct="1">
              <a:lnSpc>
                <a:spcPct val="90000"/>
              </a:lnSpc>
              <a:spcBef>
                <a:spcPts val="1000"/>
              </a:spcBef>
              <a:spcAft>
                <a:spcPts val="0"/>
              </a:spcAft>
              <a:buSzPct val="120000"/>
              <a:buFont typeface="Arial" panose="020B0604020202020204" pitchFamily="34" charset="0"/>
              <a:buChar char="•"/>
              <a:tabLst/>
              <a:defRPr/>
            </a:pPr>
            <a:endParaRPr kumimoji="0" lang="en-US" sz="2000" b="0" i="0" u="none" strike="noStrike" kern="1200" cap="none" spc="0" normalizeH="0" baseline="0" noProof="0" dirty="0">
              <a:ln>
                <a:noFill/>
              </a:ln>
              <a:solidFill>
                <a:prstClr val="black">
                  <a:lumMod val="75000"/>
                  <a:lumOff val="25000"/>
                </a:prstClr>
              </a:solidFill>
              <a:effectLst/>
              <a:uLnTx/>
              <a:uFillTx/>
              <a:ea typeface="+mn-ea"/>
              <a:cs typeface="+mn-cs"/>
            </a:endParaRPr>
          </a:p>
          <a:p>
            <a:pPr marL="342900" marR="0" lvl="0" indent="-342900" algn="l" defTabSz="457200" rtl="0" eaLnBrk="1" fontAlgn="auto" latinLnBrk="0" hangingPunct="1">
              <a:lnSpc>
                <a:spcPct val="90000"/>
              </a:lnSpc>
              <a:spcBef>
                <a:spcPts val="1000"/>
              </a:spcBef>
              <a:spcAft>
                <a:spcPts val="0"/>
              </a:spcAft>
              <a:buSzPct val="120000"/>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ea typeface="+mn-ea"/>
                <a:cs typeface="+mn-cs"/>
              </a:rPr>
              <a:t>The TVEP Program Coordinator requests information from the TVEP grantees.</a:t>
            </a:r>
          </a:p>
          <a:p>
            <a:pPr marL="342900" marR="0" lvl="0" indent="-342900" algn="l" defTabSz="457200" rtl="0" eaLnBrk="1" fontAlgn="auto" latinLnBrk="0" hangingPunct="1">
              <a:lnSpc>
                <a:spcPct val="90000"/>
              </a:lnSpc>
              <a:spcBef>
                <a:spcPts val="1000"/>
              </a:spcBef>
              <a:spcAft>
                <a:spcPts val="0"/>
              </a:spcAft>
              <a:buSzPct val="120000"/>
              <a:buFont typeface="Arial" panose="020B0604020202020204" pitchFamily="34" charset="0"/>
              <a:buChar char="•"/>
              <a:tabLst/>
              <a:defRPr/>
            </a:pPr>
            <a:endParaRPr kumimoji="0" lang="en-US" sz="2000" b="0" i="0" u="none" strike="noStrike" kern="1200" cap="none" spc="0" normalizeH="0" baseline="0" noProof="0" dirty="0">
              <a:ln>
                <a:noFill/>
              </a:ln>
              <a:solidFill>
                <a:prstClr val="black">
                  <a:lumMod val="75000"/>
                  <a:lumOff val="25000"/>
                </a:prstClr>
              </a:solidFill>
              <a:effectLst/>
              <a:uLnTx/>
              <a:uFillTx/>
              <a:ea typeface="+mn-ea"/>
              <a:cs typeface="+mn-cs"/>
            </a:endParaRPr>
          </a:p>
          <a:p>
            <a:pPr marL="342900" marR="0" lvl="0" indent="-342900" algn="l" defTabSz="457200" rtl="0" eaLnBrk="1" fontAlgn="auto" latinLnBrk="0" hangingPunct="1">
              <a:lnSpc>
                <a:spcPct val="90000"/>
              </a:lnSpc>
              <a:spcBef>
                <a:spcPts val="1000"/>
              </a:spcBef>
              <a:spcAft>
                <a:spcPts val="0"/>
              </a:spcAft>
              <a:buSzPct val="120000"/>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ea typeface="+mn-ea"/>
                <a:cs typeface="+mn-cs"/>
              </a:rPr>
              <a:t>The information is reviewed and sent to Research &amp; Analysis for layout and design.</a:t>
            </a:r>
          </a:p>
          <a:p>
            <a:pPr marL="342900" marR="0" lvl="0" indent="-342900" algn="l" defTabSz="457200" rtl="0" eaLnBrk="1" fontAlgn="auto" latinLnBrk="0" hangingPunct="1">
              <a:lnSpc>
                <a:spcPct val="90000"/>
              </a:lnSpc>
              <a:spcBef>
                <a:spcPts val="1000"/>
              </a:spcBef>
              <a:spcAft>
                <a:spcPts val="0"/>
              </a:spcAft>
              <a:buSzPct val="120000"/>
              <a:buFont typeface="Arial" panose="020B0604020202020204" pitchFamily="34" charset="0"/>
              <a:buChar char="•"/>
              <a:tabLst/>
              <a:defRPr/>
            </a:pPr>
            <a:endParaRPr kumimoji="0" lang="en-US" sz="2000" b="0" i="0" u="none" strike="noStrike" kern="1200" cap="none" spc="0" normalizeH="0" baseline="0" noProof="0" dirty="0">
              <a:ln>
                <a:noFill/>
              </a:ln>
              <a:solidFill>
                <a:prstClr val="black">
                  <a:lumMod val="75000"/>
                  <a:lumOff val="25000"/>
                </a:prstClr>
              </a:solidFill>
              <a:effectLst/>
              <a:uLnTx/>
              <a:uFillTx/>
              <a:ea typeface="+mn-ea"/>
              <a:cs typeface="+mn-cs"/>
            </a:endParaRPr>
          </a:p>
          <a:p>
            <a:pPr marL="342900" marR="0" lvl="0" indent="-342900" algn="l" defTabSz="457200" rtl="0" eaLnBrk="1" fontAlgn="auto" latinLnBrk="0" hangingPunct="1">
              <a:lnSpc>
                <a:spcPct val="90000"/>
              </a:lnSpc>
              <a:spcBef>
                <a:spcPts val="1000"/>
              </a:spcBef>
              <a:spcAft>
                <a:spcPts val="0"/>
              </a:spcAft>
              <a:buSzPct val="120000"/>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ea typeface="+mn-ea"/>
                <a:cs typeface="+mn-cs"/>
              </a:rPr>
              <a:t>R&amp;A writes some of the narrative and provides the data tables, some of which use ICM data.</a:t>
            </a:r>
          </a:p>
          <a:p>
            <a:pPr marL="342900" marR="0" lvl="0" indent="-342900" algn="l" defTabSz="457200" rtl="0" eaLnBrk="1" fontAlgn="auto" latinLnBrk="0" hangingPunct="1">
              <a:lnSpc>
                <a:spcPct val="90000"/>
              </a:lnSpc>
              <a:spcBef>
                <a:spcPts val="1000"/>
              </a:spcBef>
              <a:spcAft>
                <a:spcPts val="0"/>
              </a:spcAft>
              <a:buSzPct val="120000"/>
              <a:buFont typeface="Arial" panose="020B0604020202020204" pitchFamily="34" charset="0"/>
              <a:buChar char="•"/>
              <a:tabLst/>
              <a:defRPr/>
            </a:pPr>
            <a:endParaRPr kumimoji="0" lang="en-US" sz="2000" b="0" i="0" u="none" strike="noStrike" kern="1200" cap="none" spc="0" normalizeH="0" baseline="0" noProof="0" dirty="0">
              <a:ln>
                <a:noFill/>
              </a:ln>
              <a:solidFill>
                <a:prstClr val="black">
                  <a:lumMod val="75000"/>
                  <a:lumOff val="25000"/>
                </a:prstClr>
              </a:solidFill>
              <a:effectLst/>
              <a:uLnTx/>
              <a:uFillTx/>
              <a:ea typeface="+mn-ea"/>
              <a:cs typeface="+mn-cs"/>
            </a:endParaRPr>
          </a:p>
          <a:p>
            <a:pPr marL="342900" marR="0" lvl="0" indent="-342900" algn="l" defTabSz="457200" rtl="0" eaLnBrk="1" fontAlgn="auto" latinLnBrk="0" hangingPunct="1">
              <a:lnSpc>
                <a:spcPct val="90000"/>
              </a:lnSpc>
              <a:spcBef>
                <a:spcPts val="1000"/>
              </a:spcBef>
              <a:spcAft>
                <a:spcPts val="0"/>
              </a:spcAft>
              <a:buSzPct val="120000"/>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ea typeface="+mn-ea"/>
                <a:cs typeface="+mn-cs"/>
              </a:rPr>
              <a:t>The report is reviewed and approved by the AWIB.</a:t>
            </a:r>
          </a:p>
          <a:p>
            <a:pPr marL="342900" marR="0" lvl="0" indent="-342900" algn="l" defTabSz="457200" rtl="0" eaLnBrk="1" fontAlgn="auto" latinLnBrk="0" hangingPunct="1">
              <a:lnSpc>
                <a:spcPct val="90000"/>
              </a:lnSpc>
              <a:spcBef>
                <a:spcPts val="1000"/>
              </a:spcBef>
              <a:spcAft>
                <a:spcPts val="0"/>
              </a:spcAft>
              <a:buSzPct val="120000"/>
              <a:buFont typeface="Arial" panose="020B0604020202020204" pitchFamily="34" charset="0"/>
              <a:buChar char="•"/>
              <a:tabLst/>
              <a:defRPr/>
            </a:pPr>
            <a:endParaRPr kumimoji="0" lang="en-US" sz="2000" b="0" i="0" u="none" strike="noStrike" kern="1200" cap="none" spc="0" normalizeH="0" baseline="0" noProof="0" dirty="0">
              <a:ln>
                <a:noFill/>
              </a:ln>
              <a:solidFill>
                <a:prstClr val="black">
                  <a:lumMod val="75000"/>
                  <a:lumOff val="25000"/>
                </a:prstClr>
              </a:solidFill>
              <a:effectLst/>
              <a:uLnTx/>
              <a:uFillTx/>
              <a:ea typeface="+mn-ea"/>
              <a:cs typeface="+mn-cs"/>
            </a:endParaRPr>
          </a:p>
          <a:p>
            <a:pPr marL="342900" marR="0" lvl="0" indent="-342900" algn="l" defTabSz="457200" rtl="0" eaLnBrk="1" fontAlgn="auto" latinLnBrk="0" hangingPunct="1">
              <a:lnSpc>
                <a:spcPct val="90000"/>
              </a:lnSpc>
              <a:spcBef>
                <a:spcPts val="1000"/>
              </a:spcBef>
              <a:spcAft>
                <a:spcPts val="0"/>
              </a:spcAft>
              <a:buSzPct val="120000"/>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ea typeface="+mn-ea"/>
                <a:cs typeface="+mn-cs"/>
              </a:rPr>
              <a:t>The report is submitted to the legislature </a:t>
            </a:r>
            <a:r>
              <a:rPr kumimoji="0" lang="en-US" sz="2000" b="0" i="0" u="none" strike="noStrike" kern="1200" cap="none" spc="0" normalizeH="0" baseline="0" noProof="0" dirty="0" smtClean="0">
                <a:ln>
                  <a:noFill/>
                </a:ln>
                <a:solidFill>
                  <a:prstClr val="black">
                    <a:lumMod val="75000"/>
                    <a:lumOff val="25000"/>
                  </a:prstClr>
                </a:solidFill>
                <a:effectLst/>
                <a:uLnTx/>
                <a:uFillTx/>
                <a:ea typeface="+mn-ea"/>
                <a:cs typeface="+mn-cs"/>
              </a:rPr>
              <a:t>no later than the 15</a:t>
            </a:r>
            <a:r>
              <a:rPr kumimoji="0" lang="en-US" sz="2000" b="0" i="0" u="none" strike="noStrike" kern="1200" cap="none" spc="0" normalizeH="0" baseline="30000" noProof="0" dirty="0" smtClean="0">
                <a:ln>
                  <a:noFill/>
                </a:ln>
                <a:solidFill>
                  <a:prstClr val="black">
                    <a:lumMod val="75000"/>
                    <a:lumOff val="25000"/>
                  </a:prstClr>
                </a:solidFill>
                <a:effectLst/>
                <a:uLnTx/>
                <a:uFillTx/>
                <a:ea typeface="+mn-ea"/>
                <a:cs typeface="+mn-cs"/>
              </a:rPr>
              <a:t>th</a:t>
            </a:r>
            <a:r>
              <a:rPr kumimoji="0" lang="en-US" sz="2000" b="0" i="0" u="none" strike="noStrike" kern="1200" cap="none" spc="0" normalizeH="0" baseline="0" noProof="0" dirty="0" smtClean="0">
                <a:ln>
                  <a:noFill/>
                </a:ln>
                <a:solidFill>
                  <a:prstClr val="black">
                    <a:lumMod val="75000"/>
                    <a:lumOff val="25000"/>
                  </a:prstClr>
                </a:solidFill>
                <a:effectLst/>
                <a:uLnTx/>
                <a:uFillTx/>
                <a:ea typeface="+mn-ea"/>
                <a:cs typeface="+mn-cs"/>
              </a:rPr>
              <a:t> day of the </a:t>
            </a:r>
            <a:r>
              <a:rPr kumimoji="0" lang="en-US" sz="2000" b="0" i="0" u="none" strike="noStrike" kern="1200" cap="none" spc="0" normalizeH="0" baseline="0" noProof="0" smtClean="0">
                <a:ln>
                  <a:noFill/>
                </a:ln>
                <a:solidFill>
                  <a:prstClr val="black">
                    <a:lumMod val="75000"/>
                    <a:lumOff val="25000"/>
                  </a:prstClr>
                </a:solidFill>
                <a:effectLst/>
                <a:uLnTx/>
                <a:uFillTx/>
                <a:ea typeface="+mn-ea"/>
                <a:cs typeface="+mn-cs"/>
              </a:rPr>
              <a:t>regular</a:t>
            </a:r>
            <a:r>
              <a:rPr kumimoji="0" lang="en-US" sz="2000" b="0" i="0" u="none" strike="noStrike" kern="1200" cap="none" spc="0" normalizeH="0" noProof="0" smtClean="0">
                <a:ln>
                  <a:noFill/>
                </a:ln>
                <a:solidFill>
                  <a:prstClr val="black">
                    <a:lumMod val="75000"/>
                    <a:lumOff val="25000"/>
                  </a:prstClr>
                </a:solidFill>
                <a:effectLst/>
                <a:uLnTx/>
                <a:uFillTx/>
                <a:ea typeface="+mn-ea"/>
                <a:cs typeface="+mn-cs"/>
              </a:rPr>
              <a:t> session</a:t>
            </a:r>
            <a:r>
              <a:rPr kumimoji="0" lang="en-US" sz="2000" b="0" i="0" u="none" strike="noStrike" kern="1200" cap="none" spc="0" normalizeH="0" baseline="0" noProof="0" smtClean="0">
                <a:ln>
                  <a:noFill/>
                </a:ln>
                <a:solidFill>
                  <a:prstClr val="black">
                    <a:lumMod val="75000"/>
                    <a:lumOff val="25000"/>
                  </a:prstClr>
                </a:solidFill>
                <a:effectLst/>
                <a:uLnTx/>
                <a:uFillTx/>
                <a:ea typeface="+mn-ea"/>
                <a:cs typeface="+mn-cs"/>
              </a:rPr>
              <a:t>.</a:t>
            </a:r>
            <a:endParaRPr kumimoji="0" lang="en-US" sz="2000" b="0" i="0" u="none" strike="noStrike" kern="1200" cap="none" spc="0" normalizeH="0" baseline="0" noProof="0" dirty="0">
              <a:ln>
                <a:noFill/>
              </a:ln>
              <a:solidFill>
                <a:prstClr val="black">
                  <a:lumMod val="75000"/>
                  <a:lumOff val="25000"/>
                </a:prstClr>
              </a:solidFill>
              <a:effectLst/>
              <a:uLnTx/>
              <a:uFillTx/>
              <a:ea typeface="+mn-ea"/>
              <a:cs typeface="+mn-cs"/>
            </a:endParaRPr>
          </a:p>
          <a:p>
            <a:pPr marL="342900" marR="0" lvl="0" indent="-342900" algn="l" defTabSz="457200" rtl="0" eaLnBrk="1" fontAlgn="auto" latinLnBrk="0" hangingPunct="1">
              <a:lnSpc>
                <a:spcPct val="90000"/>
              </a:lnSpc>
              <a:spcBef>
                <a:spcPts val="1000"/>
              </a:spcBef>
              <a:spcAft>
                <a:spcPts val="0"/>
              </a:spcAft>
              <a:buSzPct val="120000"/>
              <a:buFont typeface="Arial" panose="020B0604020202020204" pitchFamily="34" charset="0"/>
              <a:buChar char="•"/>
              <a:tabLst/>
              <a:defRPr/>
            </a:pPr>
            <a:endParaRPr kumimoji="0" lang="en-US" sz="2000" b="0" i="0" u="none" strike="noStrike" kern="1200" cap="none" spc="0" normalizeH="0" baseline="0" noProof="0" dirty="0">
              <a:ln>
                <a:noFill/>
              </a:ln>
              <a:solidFill>
                <a:prstClr val="black">
                  <a:lumMod val="75000"/>
                  <a:lumOff val="25000"/>
                </a:prstClr>
              </a:solidFill>
              <a:effectLst/>
              <a:uLnTx/>
              <a:uFillTx/>
              <a:ea typeface="+mn-ea"/>
              <a:cs typeface="+mn-cs"/>
            </a:endParaRPr>
          </a:p>
        </p:txBody>
      </p:sp>
      <p:sp>
        <p:nvSpPr>
          <p:cNvPr id="23" name="Title 1">
            <a:extLst>
              <a:ext uri="{FF2B5EF4-FFF2-40B4-BE49-F238E27FC236}">
                <a16:creationId xmlns:a16="http://schemas.microsoft.com/office/drawing/2014/main" id="{7A280AFB-9989-4A30-9A16-BE6EC94DD7B6}"/>
              </a:ext>
            </a:extLst>
          </p:cNvPr>
          <p:cNvSpPr txBox="1">
            <a:spLocks/>
          </p:cNvSpPr>
          <p:nvPr/>
        </p:nvSpPr>
        <p:spPr>
          <a:xfrm>
            <a:off x="591896" y="153638"/>
            <a:ext cx="4594058" cy="567750"/>
          </a:xfrm>
          <a:prstGeom prst="rect">
            <a:avLst/>
          </a:prstGeom>
        </p:spPr>
        <p:txBody>
          <a:bodyPr>
            <a:normAutofit lnSpcReduction="10000"/>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2"/>
                </a:solidFill>
                <a:effectLst/>
                <a:uLnTx/>
                <a:uFillTx/>
                <a:ea typeface="+mj-ea"/>
                <a:cs typeface="+mj-cs"/>
              </a:rPr>
              <a:t>Annual </a:t>
            </a:r>
            <a:r>
              <a:rPr kumimoji="0" lang="en-US" sz="3200" b="0" i="0" u="none" strike="noStrike" kern="1200" cap="none" spc="0" normalizeH="0" baseline="0" noProof="0" dirty="0">
                <a:ln>
                  <a:noFill/>
                </a:ln>
                <a:solidFill>
                  <a:schemeClr val="tx2"/>
                </a:solidFill>
                <a:effectLst/>
                <a:uLnTx/>
                <a:uFillTx/>
                <a:ea typeface="+mj-ea"/>
                <a:cs typeface="+mj-cs"/>
              </a:rPr>
              <a:t>Report</a:t>
            </a:r>
          </a:p>
        </p:txBody>
      </p:sp>
      <p:sp>
        <p:nvSpPr>
          <p:cNvPr id="5" name="Slide Number Placeholder 4">
            <a:extLst>
              <a:ext uri="{FF2B5EF4-FFF2-40B4-BE49-F238E27FC236}">
                <a16:creationId xmlns:a16="http://schemas.microsoft.com/office/drawing/2014/main" id="{4D495C0A-C960-41E9-91CA-0394E566D750}"/>
              </a:ext>
            </a:extLst>
          </p:cNvPr>
          <p:cNvSpPr>
            <a:spLocks noGrp="1"/>
          </p:cNvSpPr>
          <p:nvPr>
            <p:ph type="sldNum" sz="quarter" idx="12"/>
          </p:nvPr>
        </p:nvSpPr>
        <p:spPr>
          <a:xfrm>
            <a:off x="8345955" y="6292033"/>
            <a:ext cx="791308" cy="161583"/>
          </a:xfrm>
        </p:spPr>
        <p:txBody>
          <a:bodyPr/>
          <a:lstStyle/>
          <a:p>
            <a:fld id="{33D6E5A2-EC83-451F-A719-9AC1370DD5CF}" type="slidenum">
              <a:rPr lang="en-US" sz="1050" smtClean="0"/>
              <a:pPr/>
              <a:t>6</a:t>
            </a:fld>
            <a:endParaRPr lang="en-US" sz="1050" dirty="0"/>
          </a:p>
        </p:txBody>
      </p:sp>
      <p:sp>
        <p:nvSpPr>
          <p:cNvPr id="3" name="Footer Placeholder 2"/>
          <p:cNvSpPr>
            <a:spLocks noGrp="1"/>
          </p:cNvSpPr>
          <p:nvPr>
            <p:ph type="ftr" sz="quarter" idx="11"/>
          </p:nvPr>
        </p:nvSpPr>
        <p:spPr>
          <a:xfrm>
            <a:off x="1016388" y="6284339"/>
            <a:ext cx="5229859" cy="369332"/>
          </a:xfrm>
        </p:spPr>
        <p:txBody>
          <a:bodyPr/>
          <a:lstStyle/>
          <a:p>
            <a:r>
              <a:rPr lang="en-US" dirty="0" smtClean="0"/>
              <a:t>ALASKA DEPARTMENT OF LABOR &amp; WORKFORCE DEVELOPMENT </a:t>
            </a:r>
          </a:p>
          <a:p>
            <a:r>
              <a:rPr lang="en-US" dirty="0" smtClean="0"/>
              <a:t>DR. TAMIKA L. LEDBETTER, COMMISSIONER</a:t>
            </a:r>
            <a:endParaRPr lang="en-US" dirty="0"/>
          </a:p>
        </p:txBody>
      </p:sp>
      <p:sp>
        <p:nvSpPr>
          <p:cNvPr id="4" name="Date Placeholder 3"/>
          <p:cNvSpPr>
            <a:spLocks noGrp="1"/>
          </p:cNvSpPr>
          <p:nvPr>
            <p:ph type="dt" sz="half" idx="10"/>
          </p:nvPr>
        </p:nvSpPr>
        <p:spPr/>
        <p:txBody>
          <a:bodyPr/>
          <a:lstStyle/>
          <a:p>
            <a:r>
              <a:rPr lang="en-US" dirty="0" smtClean="0"/>
              <a:t>3/10/2021</a:t>
            </a:r>
            <a:endParaRPr lang="en-US" dirty="0"/>
          </a:p>
        </p:txBody>
      </p:sp>
    </p:spTree>
    <p:extLst>
      <p:ext uri="{BB962C8B-B14F-4D97-AF65-F5344CB8AC3E}">
        <p14:creationId xmlns:p14="http://schemas.microsoft.com/office/powerpoint/2010/main" val="2831144284"/>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9901" y="966375"/>
            <a:ext cx="8219803" cy="507831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ea typeface="+mn-ea"/>
                <a:cs typeface="+mn-cs"/>
              </a:rPr>
              <a:t>Performance measures for TVEP are based on the following criteria: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ea typeface="+mn-ea"/>
              <a:cs typeface="+mn-cs"/>
            </a:endParaRPr>
          </a:p>
          <a:p>
            <a:pPr marL="214313" marR="0" lvl="0" indent="-214313"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ea typeface="+mn-ea"/>
                <a:cs typeface="+mn-cs"/>
              </a:rPr>
              <a:t>the percentage of former participants in the program who have jobs one year after leaving the program;</a:t>
            </a:r>
          </a:p>
          <a:p>
            <a:pPr marL="214313" marR="0" lvl="0" indent="-214313"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ea typeface="+mn-ea"/>
              <a:cs typeface="+mn-cs"/>
            </a:endParaRPr>
          </a:p>
          <a:p>
            <a:pPr marL="214313" marR="0" lvl="0" indent="-214313"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ea typeface="+mn-ea"/>
                <a:cs typeface="+mn-cs"/>
              </a:rPr>
              <a:t>the median wage of former participants seven to 12 months after leaving the program;</a:t>
            </a:r>
          </a:p>
          <a:p>
            <a:pPr marL="214313" marR="0" lvl="0" indent="-214313"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ea typeface="+mn-ea"/>
              <a:cs typeface="+mn-cs"/>
            </a:endParaRPr>
          </a:p>
          <a:p>
            <a:pPr marL="214313" marR="0" lvl="0" indent="-214313"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ea typeface="+mn-ea"/>
                <a:cs typeface="+mn-cs"/>
              </a:rPr>
              <a:t>the percentage of former participants who were employed after leaving the program who received training under the program that was related or somewhat related to the former participants' jobs seven to 12 months after leaving the program;</a:t>
            </a:r>
          </a:p>
          <a:p>
            <a:pPr marL="214313" marR="0" lvl="0" indent="-214313"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ea typeface="+mn-ea"/>
              <a:cs typeface="+mn-cs"/>
            </a:endParaRPr>
          </a:p>
          <a:p>
            <a:pPr marL="214313" marR="0" lvl="0" indent="-214313"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ea typeface="+mn-ea"/>
                <a:cs typeface="+mn-cs"/>
              </a:rPr>
              <a:t>the percentage of former participants who indicate some level of satisfaction with the training received under the program; and</a:t>
            </a:r>
          </a:p>
          <a:p>
            <a:pPr marL="214313" marR="0" lvl="0" indent="-214313"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ea typeface="+mn-ea"/>
              <a:cs typeface="+mn-cs"/>
            </a:endParaRPr>
          </a:p>
          <a:p>
            <a:pPr marL="214313" marR="0" lvl="0" indent="-214313"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ea typeface="+mn-ea"/>
                <a:cs typeface="+mn-cs"/>
              </a:rPr>
              <a:t>the percentage of employers who indicate satisfaction with the services provided through the program.</a:t>
            </a:r>
          </a:p>
        </p:txBody>
      </p:sp>
      <p:sp>
        <p:nvSpPr>
          <p:cNvPr id="3" name="Title 1">
            <a:extLst>
              <a:ext uri="{FF2B5EF4-FFF2-40B4-BE49-F238E27FC236}">
                <a16:creationId xmlns:a16="http://schemas.microsoft.com/office/drawing/2014/main" id="{4686E8CB-2552-4EB3-9EF7-73A88DBD7FC7}"/>
              </a:ext>
            </a:extLst>
          </p:cNvPr>
          <p:cNvSpPr txBox="1">
            <a:spLocks/>
          </p:cNvSpPr>
          <p:nvPr>
            <p:custDataLst>
              <p:tags r:id="rId1"/>
            </p:custDataLst>
          </p:nvPr>
        </p:nvSpPr>
        <p:spPr>
          <a:xfrm>
            <a:off x="218803" y="60875"/>
            <a:ext cx="8382000" cy="670645"/>
          </a:xfrm>
          <a:prstGeom prst="rect">
            <a:avLst/>
          </a:prstGeom>
        </p:spPr>
        <p:txBody>
          <a:bodyPr>
            <a:normAutofit lnSpcReduction="10000"/>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2"/>
                </a:solidFill>
                <a:effectLst/>
                <a:uLnTx/>
                <a:uFillTx/>
                <a:ea typeface="+mj-ea"/>
                <a:cs typeface="+mj-cs"/>
              </a:rPr>
              <a:t>Performance Outcomes</a:t>
            </a:r>
            <a:endParaRPr kumimoji="0" lang="en-US" sz="2700" b="0" i="0" u="none" strike="noStrike" kern="1200" cap="none" spc="0" normalizeH="0" baseline="0" noProof="0" dirty="0">
              <a:ln>
                <a:noFill/>
              </a:ln>
              <a:solidFill>
                <a:schemeClr val="tx2"/>
              </a:solidFill>
              <a:effectLst/>
              <a:uLnTx/>
              <a:uFillTx/>
              <a:ea typeface="+mj-ea"/>
              <a:cs typeface="+mj-cs"/>
            </a:endParaRPr>
          </a:p>
        </p:txBody>
      </p:sp>
      <p:sp>
        <p:nvSpPr>
          <p:cNvPr id="6" name="Slide Number Placeholder 5">
            <a:extLst>
              <a:ext uri="{FF2B5EF4-FFF2-40B4-BE49-F238E27FC236}">
                <a16:creationId xmlns:a16="http://schemas.microsoft.com/office/drawing/2014/main" id="{C47AC570-5B3E-48D9-B0AB-25B665B79D7F}"/>
              </a:ext>
            </a:extLst>
          </p:cNvPr>
          <p:cNvSpPr>
            <a:spLocks noGrp="1"/>
          </p:cNvSpPr>
          <p:nvPr>
            <p:ph type="sldNum" sz="quarter" idx="12"/>
          </p:nvPr>
        </p:nvSpPr>
        <p:spPr>
          <a:xfrm>
            <a:off x="8352692" y="6292033"/>
            <a:ext cx="791308" cy="161583"/>
          </a:xfrm>
        </p:spPr>
        <p:txBody>
          <a:bodyPr/>
          <a:lstStyle/>
          <a:p>
            <a:fld id="{33D6E5A2-EC83-451F-A719-9AC1370DD5CF}" type="slidenum">
              <a:rPr lang="en-US" sz="1050" smtClean="0"/>
              <a:pPr/>
              <a:t>7</a:t>
            </a:fld>
            <a:endParaRPr lang="en-US" sz="1050" dirty="0"/>
          </a:p>
        </p:txBody>
      </p:sp>
      <p:sp>
        <p:nvSpPr>
          <p:cNvPr id="4" name="Footer Placeholder 3"/>
          <p:cNvSpPr>
            <a:spLocks noGrp="1"/>
          </p:cNvSpPr>
          <p:nvPr>
            <p:ph type="ftr" sz="quarter" idx="11"/>
          </p:nvPr>
        </p:nvSpPr>
        <p:spPr>
          <a:xfrm>
            <a:off x="1016388" y="6284339"/>
            <a:ext cx="5229859" cy="369332"/>
          </a:xfrm>
        </p:spPr>
        <p:txBody>
          <a:bodyPr/>
          <a:lstStyle/>
          <a:p>
            <a:r>
              <a:rPr lang="en-US" dirty="0" smtClean="0"/>
              <a:t>ALASKA DEPARTMENT OF LABOR &amp; WORKFORCE DEVELOPMENT </a:t>
            </a:r>
          </a:p>
          <a:p>
            <a:r>
              <a:rPr lang="en-US" dirty="0" smtClean="0"/>
              <a:t>DR. TAMIKA L. LEDBETTER, COMMISSIONER</a:t>
            </a:r>
            <a:endParaRPr lang="en-US" dirty="0"/>
          </a:p>
        </p:txBody>
      </p:sp>
      <p:sp>
        <p:nvSpPr>
          <p:cNvPr id="5" name="Date Placeholder 4"/>
          <p:cNvSpPr>
            <a:spLocks noGrp="1"/>
          </p:cNvSpPr>
          <p:nvPr>
            <p:ph type="dt" sz="half" idx="10"/>
          </p:nvPr>
        </p:nvSpPr>
        <p:spPr/>
        <p:txBody>
          <a:bodyPr/>
          <a:lstStyle/>
          <a:p>
            <a:r>
              <a:rPr lang="en-US" dirty="0" smtClean="0"/>
              <a:t>3/10/2021</a:t>
            </a:r>
            <a:endParaRPr lang="en-US" dirty="0"/>
          </a:p>
        </p:txBody>
      </p:sp>
    </p:spTree>
    <p:extLst>
      <p:ext uri="{BB962C8B-B14F-4D97-AF65-F5344CB8AC3E}">
        <p14:creationId xmlns:p14="http://schemas.microsoft.com/office/powerpoint/2010/main" val="1367795477"/>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3/10/2021</a:t>
            </a:r>
            <a:endParaRPr lang="en-US" dirty="0"/>
          </a:p>
        </p:txBody>
      </p:sp>
      <p:sp>
        <p:nvSpPr>
          <p:cNvPr id="3" name="Footer Placeholder 2"/>
          <p:cNvSpPr>
            <a:spLocks noGrp="1"/>
          </p:cNvSpPr>
          <p:nvPr>
            <p:ph type="ftr" sz="quarter" idx="11"/>
          </p:nvPr>
        </p:nvSpPr>
        <p:spPr>
          <a:xfrm>
            <a:off x="1016388" y="6284339"/>
            <a:ext cx="5229859" cy="369332"/>
          </a:xfrm>
        </p:spPr>
        <p:txBody>
          <a:bodyPr/>
          <a:lstStyle/>
          <a:p>
            <a:r>
              <a:rPr lang="en-US" dirty="0" smtClean="0"/>
              <a:t>ALASKA DEPARTMENT OF LABOR &amp; WORKFORCE DEVELOPMENT</a:t>
            </a:r>
          </a:p>
          <a:p>
            <a:r>
              <a:rPr lang="en-US" dirty="0" smtClean="0"/>
              <a:t> DR. TAMIKA L. LEDBETTER, COMMISSIONER</a:t>
            </a:r>
            <a:endParaRPr lang="en-US" dirty="0"/>
          </a:p>
        </p:txBody>
      </p:sp>
      <p:sp>
        <p:nvSpPr>
          <p:cNvPr id="4" name="Slide Number Placeholder 3"/>
          <p:cNvSpPr>
            <a:spLocks noGrp="1"/>
          </p:cNvSpPr>
          <p:nvPr>
            <p:ph type="sldNum" sz="quarter" idx="12"/>
          </p:nvPr>
        </p:nvSpPr>
        <p:spPr>
          <a:xfrm>
            <a:off x="8404532" y="6284339"/>
            <a:ext cx="791308" cy="161583"/>
          </a:xfrm>
        </p:spPr>
        <p:txBody>
          <a:bodyPr/>
          <a:lstStyle/>
          <a:p>
            <a:fld id="{33D6E5A2-EC83-451F-A719-9AC1370DD5CF}" type="slidenum">
              <a:rPr lang="en-US" sz="1050" smtClean="0"/>
              <a:pPr/>
              <a:t>8</a:t>
            </a:fld>
            <a:endParaRPr lang="en-US" sz="1050" dirty="0"/>
          </a:p>
        </p:txBody>
      </p:sp>
      <p:sp>
        <p:nvSpPr>
          <p:cNvPr id="5" name="Title 1"/>
          <p:cNvSpPr txBox="1">
            <a:spLocks/>
          </p:cNvSpPr>
          <p:nvPr/>
        </p:nvSpPr>
        <p:spPr>
          <a:xfrm>
            <a:off x="289560" y="216023"/>
            <a:ext cx="6503126" cy="1168642"/>
          </a:xfrm>
          <a:prstGeom prst="rect">
            <a:avLst/>
          </a:prstGeom>
        </p:spPr>
        <p:txBody>
          <a:bodyPr>
            <a:normAutofit/>
          </a:bodyPr>
          <a:lstStyle>
            <a:lvl1pPr eaLnBrk="1" hangingPunct="1">
              <a:defRPr sz="2400">
                <a:solidFill>
                  <a:schemeClr val="tx2"/>
                </a:solidFill>
                <a:latin typeface="Calibri Light" panose="020F0302020204030204" pitchFamily="34" charset="0"/>
                <a:ea typeface="+mj-ea"/>
                <a:cs typeface="Calibri Light" panose="020F0302020204030204" pitchFamily="34" charset="0"/>
              </a:defRPr>
            </a:lvl1pPr>
          </a:lstStyle>
          <a:p>
            <a:r>
              <a:rPr lang="en-US" sz="2800" kern="0" smtClean="0">
                <a:latin typeface="+mj-lt"/>
              </a:rPr>
              <a:t>FY21 Funding Amounts (10 Awards)</a:t>
            </a:r>
            <a:endParaRPr lang="en-US" kern="0" dirty="0">
              <a:latin typeface="+mj-lt"/>
            </a:endParaRPr>
          </a:p>
        </p:txBody>
      </p:sp>
      <p:graphicFrame>
        <p:nvGraphicFramePr>
          <p:cNvPr id="6" name="Content Placeholder 4">
            <a:extLst>
              <a:ext uri="{FF2B5EF4-FFF2-40B4-BE49-F238E27FC236}">
                <a16:creationId xmlns:a16="http://schemas.microsoft.com/office/drawing/2014/main" id="{54D647F7-7821-4274-9320-1ED4A550CCC8}"/>
              </a:ext>
            </a:extLst>
          </p:cNvPr>
          <p:cNvGraphicFramePr>
            <a:graphicFrameLocks/>
          </p:cNvGraphicFramePr>
          <p:nvPr>
            <p:extLst>
              <p:ext uri="{D42A27DB-BD31-4B8C-83A1-F6EECF244321}">
                <p14:modId xmlns:p14="http://schemas.microsoft.com/office/powerpoint/2010/main" val="4177408509"/>
              </p:ext>
            </p:extLst>
          </p:nvPr>
        </p:nvGraphicFramePr>
        <p:xfrm>
          <a:off x="1149531" y="1384665"/>
          <a:ext cx="6988629" cy="3364482"/>
        </p:xfrm>
        <a:graphic>
          <a:graphicData uri="http://schemas.openxmlformats.org/drawingml/2006/table">
            <a:tbl>
              <a:tblPr>
                <a:tableStyleId>{5C22544A-7EE6-4342-B048-85BDC9FD1C3A}</a:tableStyleId>
              </a:tblPr>
              <a:tblGrid>
                <a:gridCol w="5327027">
                  <a:extLst>
                    <a:ext uri="{9D8B030D-6E8A-4147-A177-3AD203B41FA5}">
                      <a16:colId xmlns:a16="http://schemas.microsoft.com/office/drawing/2014/main" val="3904433013"/>
                    </a:ext>
                  </a:extLst>
                </a:gridCol>
                <a:gridCol w="1661602">
                  <a:extLst>
                    <a:ext uri="{9D8B030D-6E8A-4147-A177-3AD203B41FA5}">
                      <a16:colId xmlns:a16="http://schemas.microsoft.com/office/drawing/2014/main" val="3148534577"/>
                    </a:ext>
                  </a:extLst>
                </a:gridCol>
              </a:tblGrid>
              <a:tr h="353328">
                <a:tc>
                  <a:txBody>
                    <a:bodyPr/>
                    <a:lstStyle/>
                    <a:p>
                      <a:pPr algn="l" fontAlgn="b"/>
                      <a:r>
                        <a:rPr lang="en-US" sz="1600" b="1" u="none" strike="noStrike" dirty="0">
                          <a:effectLst/>
                        </a:rPr>
                        <a:t>Grant Recipients</a:t>
                      </a:r>
                      <a:endParaRPr lang="en-US" sz="1600" b="1" i="0" u="none" strike="noStrike" dirty="0">
                        <a:solidFill>
                          <a:srgbClr val="000000"/>
                        </a:solidFill>
                        <a:effectLst/>
                        <a:latin typeface="Garamond" panose="02020404030301010803" pitchFamily="18" charset="0"/>
                      </a:endParaRPr>
                    </a:p>
                  </a:txBody>
                  <a:tcPr marL="9525" marR="9525" marT="9525" marB="0" anchor="b"/>
                </a:tc>
                <a:tc>
                  <a:txBody>
                    <a:bodyPr/>
                    <a:lstStyle/>
                    <a:p>
                      <a:pPr algn="r" fontAlgn="b"/>
                      <a:r>
                        <a:rPr lang="en-US" sz="1600" b="1" u="none" strike="noStrike" dirty="0">
                          <a:effectLst/>
                        </a:rPr>
                        <a:t>Award Amount</a:t>
                      </a:r>
                      <a:endParaRPr lang="en-US" sz="1600" b="1" i="0" u="none" strike="noStrike" dirty="0">
                        <a:solidFill>
                          <a:srgbClr val="0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1496777002"/>
                  </a:ext>
                </a:extLst>
              </a:tr>
              <a:tr h="346183">
                <a:tc>
                  <a:txBody>
                    <a:bodyPr/>
                    <a:lstStyle/>
                    <a:p>
                      <a:pPr algn="l" fontAlgn="b"/>
                      <a:r>
                        <a:rPr lang="en-US" sz="1600" u="none" strike="noStrike" dirty="0">
                          <a:effectLst/>
                        </a:rPr>
                        <a:t>Amundsen Educational Center</a:t>
                      </a:r>
                      <a:endParaRPr lang="en-US" sz="1600" b="0" i="0" u="none" strike="noStrike" dirty="0">
                        <a:solidFill>
                          <a:srgbClr val="000000"/>
                        </a:solidFill>
                        <a:effectLst/>
                        <a:latin typeface="Garamond" panose="02020404030301010803" pitchFamily="18" charset="0"/>
                      </a:endParaRPr>
                    </a:p>
                  </a:txBody>
                  <a:tcPr marL="9525" marR="9525" marT="9525" marB="0" anchor="b"/>
                </a:tc>
                <a:tc>
                  <a:txBody>
                    <a:bodyPr/>
                    <a:lstStyle/>
                    <a:p>
                      <a:pPr algn="r" fontAlgn="b"/>
                      <a:r>
                        <a:rPr lang="en-US" sz="1600" u="none" strike="noStrike" dirty="0">
                          <a:effectLst/>
                        </a:rPr>
                        <a:t>       255,900.00 </a:t>
                      </a:r>
                      <a:endParaRPr lang="en-US" sz="1600" b="0" i="0" u="none" strike="noStrike" dirty="0">
                        <a:solidFill>
                          <a:srgbClr val="0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481437693"/>
                  </a:ext>
                </a:extLst>
              </a:tr>
              <a:tr h="346183">
                <a:tc>
                  <a:txBody>
                    <a:bodyPr/>
                    <a:lstStyle/>
                    <a:p>
                      <a:pPr algn="l" fontAlgn="b"/>
                      <a:r>
                        <a:rPr lang="en-US" sz="1600" u="none" strike="noStrike" dirty="0">
                          <a:effectLst/>
                        </a:rPr>
                        <a:t>Ilisagvik College</a:t>
                      </a:r>
                      <a:endParaRPr lang="en-US" sz="1600" b="0" i="0" u="none" strike="noStrike" dirty="0">
                        <a:solidFill>
                          <a:srgbClr val="000000"/>
                        </a:solidFill>
                        <a:effectLst/>
                        <a:latin typeface="Garamond" panose="02020404030301010803" pitchFamily="18" charset="0"/>
                      </a:endParaRPr>
                    </a:p>
                  </a:txBody>
                  <a:tcPr marL="9525" marR="9525" marT="9525" marB="0" anchor="b"/>
                </a:tc>
                <a:tc>
                  <a:txBody>
                    <a:bodyPr/>
                    <a:lstStyle/>
                    <a:p>
                      <a:pPr algn="r" fontAlgn="b"/>
                      <a:r>
                        <a:rPr lang="en-US" sz="1600" u="none" strike="noStrike" dirty="0">
                          <a:effectLst/>
                        </a:rPr>
                        <a:t>       639,700.00 </a:t>
                      </a:r>
                      <a:endParaRPr lang="en-US" sz="1600" b="0" i="0" u="none" strike="noStrike" dirty="0">
                        <a:solidFill>
                          <a:srgbClr val="0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3714116836"/>
                  </a:ext>
                </a:extLst>
              </a:tr>
              <a:tr h="346183">
                <a:tc>
                  <a:txBody>
                    <a:bodyPr/>
                    <a:lstStyle/>
                    <a:p>
                      <a:pPr algn="l" fontAlgn="b"/>
                      <a:r>
                        <a:rPr lang="en-US" sz="1600" u="none" strike="noStrike" dirty="0">
                          <a:effectLst/>
                        </a:rPr>
                        <a:t>Bering Strait School District (NACTEC)</a:t>
                      </a:r>
                      <a:endParaRPr lang="en-US" sz="1600" b="0" i="0" u="none" strike="noStrike" dirty="0">
                        <a:solidFill>
                          <a:srgbClr val="000000"/>
                        </a:solidFill>
                        <a:effectLst/>
                        <a:latin typeface="Garamond" panose="02020404030301010803" pitchFamily="18" charset="0"/>
                      </a:endParaRPr>
                    </a:p>
                  </a:txBody>
                  <a:tcPr marL="9525" marR="9525" marT="9525" marB="0" anchor="b"/>
                </a:tc>
                <a:tc>
                  <a:txBody>
                    <a:bodyPr/>
                    <a:lstStyle/>
                    <a:p>
                      <a:pPr algn="r" fontAlgn="b"/>
                      <a:r>
                        <a:rPr lang="en-US" sz="1600" u="none" strike="noStrike" dirty="0">
                          <a:effectLst/>
                        </a:rPr>
                        <a:t>       383,800.00 </a:t>
                      </a:r>
                      <a:endParaRPr lang="en-US" sz="1600" b="0" i="0" u="none" strike="noStrike" dirty="0">
                        <a:solidFill>
                          <a:srgbClr val="0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1525910845"/>
                  </a:ext>
                </a:extLst>
              </a:tr>
              <a:tr h="346183">
                <a:tc>
                  <a:txBody>
                    <a:bodyPr/>
                    <a:lstStyle/>
                    <a:p>
                      <a:pPr algn="l" fontAlgn="b"/>
                      <a:r>
                        <a:rPr lang="en-US" sz="1600" u="none" strike="noStrike" dirty="0">
                          <a:effectLst/>
                        </a:rPr>
                        <a:t>Northwest Arctic Borough School District - Alaska Technical Center</a:t>
                      </a:r>
                      <a:endParaRPr lang="en-US" sz="1600" b="0" i="0" u="none" strike="noStrike" dirty="0">
                        <a:solidFill>
                          <a:srgbClr val="000000"/>
                        </a:solidFill>
                        <a:effectLst/>
                        <a:latin typeface="Garamond" panose="02020404030301010803" pitchFamily="18" charset="0"/>
                      </a:endParaRPr>
                    </a:p>
                  </a:txBody>
                  <a:tcPr marL="9525" marR="9525" marT="9525" marB="0" anchor="b"/>
                </a:tc>
                <a:tc>
                  <a:txBody>
                    <a:bodyPr/>
                    <a:lstStyle/>
                    <a:p>
                      <a:pPr algn="r" fontAlgn="b"/>
                      <a:r>
                        <a:rPr lang="en-US" sz="1600" u="none" strike="noStrike" dirty="0">
                          <a:effectLst/>
                        </a:rPr>
                        <a:t>    1,151,500.00 </a:t>
                      </a:r>
                      <a:endParaRPr lang="en-US" sz="1600" b="0" i="0" u="none" strike="noStrike" dirty="0">
                        <a:solidFill>
                          <a:srgbClr val="0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3011392899"/>
                  </a:ext>
                </a:extLst>
              </a:tr>
              <a:tr h="346183">
                <a:tc>
                  <a:txBody>
                    <a:bodyPr/>
                    <a:lstStyle/>
                    <a:p>
                      <a:pPr algn="l" fontAlgn="b"/>
                      <a:r>
                        <a:rPr lang="en-US" sz="1600" u="none" strike="noStrike" dirty="0">
                          <a:effectLst/>
                        </a:rPr>
                        <a:t>Partners in Progress in Delta Inc.</a:t>
                      </a:r>
                      <a:endParaRPr lang="en-US" sz="1600" b="0" i="0" u="none" strike="noStrike" dirty="0">
                        <a:solidFill>
                          <a:srgbClr val="000000"/>
                        </a:solidFill>
                        <a:effectLst/>
                        <a:latin typeface="Garamond" panose="02020404030301010803" pitchFamily="18" charset="0"/>
                      </a:endParaRPr>
                    </a:p>
                  </a:txBody>
                  <a:tcPr marL="9525" marR="9525" marT="9525" marB="0" anchor="b"/>
                </a:tc>
                <a:tc>
                  <a:txBody>
                    <a:bodyPr/>
                    <a:lstStyle/>
                    <a:p>
                      <a:pPr algn="r" fontAlgn="b"/>
                      <a:r>
                        <a:rPr lang="en-US" sz="1600" u="none" strike="noStrike" dirty="0">
                          <a:effectLst/>
                        </a:rPr>
                        <a:t>     383,8000.00</a:t>
                      </a:r>
                      <a:endParaRPr lang="en-US" sz="1600" b="0" i="0" u="none" strike="noStrike" dirty="0">
                        <a:solidFill>
                          <a:srgbClr val="0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3429717459"/>
                  </a:ext>
                </a:extLst>
              </a:tr>
              <a:tr h="436851">
                <a:tc>
                  <a:txBody>
                    <a:bodyPr/>
                    <a:lstStyle/>
                    <a:p>
                      <a:pPr algn="l" fontAlgn="b"/>
                      <a:r>
                        <a:rPr lang="en-US" sz="1600" u="none" strike="noStrike" dirty="0">
                          <a:effectLst/>
                        </a:rPr>
                        <a:t>Southwest Alaska Vocational and Educational Center (SAVEC)</a:t>
                      </a:r>
                      <a:endParaRPr lang="en-US" sz="1600" b="0" i="0" u="none" strike="noStrike" dirty="0">
                        <a:solidFill>
                          <a:srgbClr val="000000"/>
                        </a:solidFill>
                        <a:effectLst/>
                        <a:latin typeface="Garamond" panose="02020404030301010803" pitchFamily="18" charset="0"/>
                      </a:endParaRPr>
                    </a:p>
                  </a:txBody>
                  <a:tcPr marL="9525" marR="9525" marT="9525" marB="0" anchor="b"/>
                </a:tc>
                <a:tc>
                  <a:txBody>
                    <a:bodyPr/>
                    <a:lstStyle/>
                    <a:p>
                      <a:pPr algn="r" fontAlgn="b"/>
                      <a:r>
                        <a:rPr lang="en-US" sz="1600" u="none" strike="noStrike" dirty="0">
                          <a:effectLst/>
                        </a:rPr>
                        <a:t>       383,800.00 </a:t>
                      </a:r>
                      <a:endParaRPr lang="en-US" sz="1600" b="0" i="0" u="none" strike="noStrike" dirty="0">
                        <a:solidFill>
                          <a:srgbClr val="0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1037695593"/>
                  </a:ext>
                </a:extLst>
              </a:tr>
              <a:tr h="346183">
                <a:tc>
                  <a:txBody>
                    <a:bodyPr/>
                    <a:lstStyle/>
                    <a:p>
                      <a:pPr algn="l" fontAlgn="b"/>
                      <a:r>
                        <a:rPr lang="en-US" sz="1600" u="none" strike="noStrike" dirty="0">
                          <a:effectLst/>
                        </a:rPr>
                        <a:t>Yuut Elitnaurviat Inc</a:t>
                      </a:r>
                      <a:endParaRPr lang="en-US" sz="1600" b="0" i="0" u="none" strike="noStrike" dirty="0">
                        <a:solidFill>
                          <a:srgbClr val="000000"/>
                        </a:solidFill>
                        <a:effectLst/>
                        <a:latin typeface="Garamond" panose="02020404030301010803" pitchFamily="18" charset="0"/>
                      </a:endParaRPr>
                    </a:p>
                  </a:txBody>
                  <a:tcPr marL="9525" marR="9525" marT="9525" marB="0" anchor="b"/>
                </a:tc>
                <a:tc>
                  <a:txBody>
                    <a:bodyPr/>
                    <a:lstStyle/>
                    <a:p>
                      <a:pPr algn="r" fontAlgn="b"/>
                      <a:r>
                        <a:rPr lang="en-US" sz="1600" u="none" strike="noStrike" dirty="0">
                          <a:effectLst/>
                        </a:rPr>
                        <a:t>    1,151,500.00 </a:t>
                      </a:r>
                      <a:endParaRPr lang="en-US" sz="1600" b="0" i="0" u="none" strike="noStrike" dirty="0">
                        <a:solidFill>
                          <a:srgbClr val="0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1828891228"/>
                  </a:ext>
                </a:extLst>
              </a:tr>
              <a:tr h="346183">
                <a:tc>
                  <a:txBody>
                    <a:bodyPr/>
                    <a:lstStyle/>
                    <a:p>
                      <a:pPr algn="l" fontAlgn="b"/>
                      <a:r>
                        <a:rPr lang="en-US" sz="1600" b="1" u="none" strike="noStrike" dirty="0">
                          <a:effectLst/>
                        </a:rPr>
                        <a:t>Total Awards</a:t>
                      </a:r>
                      <a:endParaRPr lang="en-US" sz="1600" b="1" i="0" u="none" strike="noStrike" dirty="0">
                        <a:solidFill>
                          <a:srgbClr val="000000"/>
                        </a:solidFill>
                        <a:effectLst/>
                        <a:latin typeface="Garamond" panose="02020404030301010803" pitchFamily="18" charset="0"/>
                      </a:endParaRPr>
                    </a:p>
                  </a:txBody>
                  <a:tcPr marL="9525" marR="9525" marT="9525" marB="0" anchor="b"/>
                </a:tc>
                <a:tc>
                  <a:txBody>
                    <a:bodyPr/>
                    <a:lstStyle/>
                    <a:p>
                      <a:pPr algn="r" fontAlgn="b"/>
                      <a:r>
                        <a:rPr lang="en-US" sz="1600" b="1" u="none" strike="noStrike" dirty="0">
                          <a:effectLst/>
                        </a:rPr>
                        <a:t>    4,350,000.00 </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74283819"/>
                  </a:ext>
                </a:extLst>
              </a:tr>
            </a:tbl>
          </a:graphicData>
        </a:graphic>
      </p:graphicFrame>
    </p:spTree>
    <p:extLst>
      <p:ext uri="{BB962C8B-B14F-4D97-AF65-F5344CB8AC3E}">
        <p14:creationId xmlns:p14="http://schemas.microsoft.com/office/powerpoint/2010/main" val="2206843902"/>
      </p:ext>
    </p:extLst>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3/10/2021</a:t>
            </a:r>
            <a:endParaRPr lang="en-US" dirty="0"/>
          </a:p>
        </p:txBody>
      </p:sp>
      <p:sp>
        <p:nvSpPr>
          <p:cNvPr id="3" name="Footer Placeholder 2"/>
          <p:cNvSpPr>
            <a:spLocks noGrp="1"/>
          </p:cNvSpPr>
          <p:nvPr>
            <p:ph type="ftr" sz="quarter" idx="11"/>
          </p:nvPr>
        </p:nvSpPr>
        <p:spPr>
          <a:xfrm>
            <a:off x="1016388" y="6284339"/>
            <a:ext cx="5229859" cy="369332"/>
          </a:xfrm>
        </p:spPr>
        <p:txBody>
          <a:bodyPr/>
          <a:lstStyle/>
          <a:p>
            <a:r>
              <a:rPr lang="en-US" dirty="0" smtClean="0"/>
              <a:t>ALASKA DEPARTMENT OF LABOR &amp; WORKFORCE DEVELOPMENT </a:t>
            </a:r>
          </a:p>
          <a:p>
            <a:r>
              <a:rPr lang="en-US" dirty="0" smtClean="0"/>
              <a:t>DR. TAMIKA L. LEDBETTER, COMMISSIONER</a:t>
            </a:r>
            <a:endParaRPr lang="en-US" dirty="0"/>
          </a:p>
        </p:txBody>
      </p:sp>
      <p:sp>
        <p:nvSpPr>
          <p:cNvPr id="4" name="Slide Number Placeholder 3"/>
          <p:cNvSpPr>
            <a:spLocks noGrp="1"/>
          </p:cNvSpPr>
          <p:nvPr>
            <p:ph type="sldNum" sz="quarter" idx="12"/>
          </p:nvPr>
        </p:nvSpPr>
        <p:spPr>
          <a:xfrm>
            <a:off x="8352692" y="6284339"/>
            <a:ext cx="791308" cy="161583"/>
          </a:xfrm>
        </p:spPr>
        <p:txBody>
          <a:bodyPr/>
          <a:lstStyle/>
          <a:p>
            <a:fld id="{33D6E5A2-EC83-451F-A719-9AC1370DD5CF}" type="slidenum">
              <a:rPr lang="en-US" sz="1050" smtClean="0"/>
              <a:pPr/>
              <a:t>9</a:t>
            </a:fld>
            <a:endParaRPr lang="en-US" sz="1050" dirty="0"/>
          </a:p>
        </p:txBody>
      </p:sp>
      <p:sp>
        <p:nvSpPr>
          <p:cNvPr id="7" name="Title 1"/>
          <p:cNvSpPr txBox="1">
            <a:spLocks/>
          </p:cNvSpPr>
          <p:nvPr/>
        </p:nvSpPr>
        <p:spPr>
          <a:xfrm>
            <a:off x="409406" y="294400"/>
            <a:ext cx="6161211" cy="463246"/>
          </a:xfrm>
          <a:prstGeom prst="rect">
            <a:avLst/>
          </a:prstGeom>
        </p:spPr>
        <p:txBody>
          <a:bodyPr>
            <a:normAutofit fontScale="92500" lnSpcReduction="10000"/>
          </a:bodyPr>
          <a:lstStyle>
            <a:lvl1pPr eaLnBrk="1" hangingPunct="1">
              <a:defRPr sz="2400">
                <a:solidFill>
                  <a:schemeClr val="tx2"/>
                </a:solidFill>
                <a:latin typeface="Calibri Light" panose="020F0302020204030204" pitchFamily="34" charset="0"/>
                <a:ea typeface="+mj-ea"/>
                <a:cs typeface="Calibri Light" panose="020F0302020204030204" pitchFamily="34" charset="0"/>
              </a:defRPr>
            </a:lvl1pPr>
          </a:lstStyle>
          <a:p>
            <a:r>
              <a:rPr lang="en-US" sz="2800" kern="0" smtClean="0"/>
              <a:t>FY2020 Funding Amounts (10 Awards)</a:t>
            </a:r>
            <a:endParaRPr lang="en-US" sz="2800" kern="0" dirty="0"/>
          </a:p>
        </p:txBody>
      </p:sp>
      <p:graphicFrame>
        <p:nvGraphicFramePr>
          <p:cNvPr id="8" name="Table 7">
            <a:extLst>
              <a:ext uri="{FF2B5EF4-FFF2-40B4-BE49-F238E27FC236}">
                <a16:creationId xmlns:a16="http://schemas.microsoft.com/office/drawing/2014/main" id="{E71C7BCB-AC56-49EA-8D43-3BA984DE19BC}"/>
              </a:ext>
            </a:extLst>
          </p:cNvPr>
          <p:cNvGraphicFramePr>
            <a:graphicFrameLocks noGrp="1"/>
          </p:cNvGraphicFramePr>
          <p:nvPr>
            <p:extLst>
              <p:ext uri="{D42A27DB-BD31-4B8C-83A1-F6EECF244321}">
                <p14:modId xmlns:p14="http://schemas.microsoft.com/office/powerpoint/2010/main" val="52688292"/>
              </p:ext>
            </p:extLst>
          </p:nvPr>
        </p:nvGraphicFramePr>
        <p:xfrm>
          <a:off x="195943" y="757646"/>
          <a:ext cx="8817428" cy="5185830"/>
        </p:xfrm>
        <a:graphic>
          <a:graphicData uri="http://schemas.openxmlformats.org/drawingml/2006/table">
            <a:tbl>
              <a:tblPr>
                <a:tableStyleId>{5C22544A-7EE6-4342-B048-85BDC9FD1C3A}</a:tableStyleId>
              </a:tblPr>
              <a:tblGrid>
                <a:gridCol w="3013349">
                  <a:extLst>
                    <a:ext uri="{9D8B030D-6E8A-4147-A177-3AD203B41FA5}">
                      <a16:colId xmlns:a16="http://schemas.microsoft.com/office/drawing/2014/main" val="2004568730"/>
                    </a:ext>
                  </a:extLst>
                </a:gridCol>
                <a:gridCol w="986105">
                  <a:extLst>
                    <a:ext uri="{9D8B030D-6E8A-4147-A177-3AD203B41FA5}">
                      <a16:colId xmlns:a16="http://schemas.microsoft.com/office/drawing/2014/main" val="1922807280"/>
                    </a:ext>
                  </a:extLst>
                </a:gridCol>
                <a:gridCol w="1014281">
                  <a:extLst>
                    <a:ext uri="{9D8B030D-6E8A-4147-A177-3AD203B41FA5}">
                      <a16:colId xmlns:a16="http://schemas.microsoft.com/office/drawing/2014/main" val="3607766537"/>
                    </a:ext>
                  </a:extLst>
                </a:gridCol>
                <a:gridCol w="1217936">
                  <a:extLst>
                    <a:ext uri="{9D8B030D-6E8A-4147-A177-3AD203B41FA5}">
                      <a16:colId xmlns:a16="http://schemas.microsoft.com/office/drawing/2014/main" val="1428313708"/>
                    </a:ext>
                  </a:extLst>
                </a:gridCol>
                <a:gridCol w="992514">
                  <a:extLst>
                    <a:ext uri="{9D8B030D-6E8A-4147-A177-3AD203B41FA5}">
                      <a16:colId xmlns:a16="http://schemas.microsoft.com/office/drawing/2014/main" val="2323262827"/>
                    </a:ext>
                  </a:extLst>
                </a:gridCol>
                <a:gridCol w="1593243">
                  <a:extLst>
                    <a:ext uri="{9D8B030D-6E8A-4147-A177-3AD203B41FA5}">
                      <a16:colId xmlns:a16="http://schemas.microsoft.com/office/drawing/2014/main" val="808601262"/>
                    </a:ext>
                  </a:extLst>
                </a:gridCol>
              </a:tblGrid>
              <a:tr h="773728">
                <a:tc>
                  <a:txBody>
                    <a:bodyPr/>
                    <a:lstStyle/>
                    <a:p>
                      <a:pPr algn="l" fontAlgn="b"/>
                      <a:r>
                        <a:rPr lang="en-US" sz="1400" u="none" strike="noStrike" dirty="0">
                          <a:effectLst/>
                          <a:latin typeface="+mn-lt"/>
                        </a:rPr>
                        <a:t>Grant Recipients</a:t>
                      </a:r>
                      <a:endParaRPr lang="en-US" sz="1400" b="1" i="0" u="none" strike="noStrike" dirty="0">
                        <a:solidFill>
                          <a:srgbClr val="FFFFFF"/>
                        </a:solidFill>
                        <a:effectLst/>
                        <a:latin typeface="+mn-lt"/>
                      </a:endParaRPr>
                    </a:p>
                  </a:txBody>
                  <a:tcPr marL="6018" marR="6018" marT="6018" marB="0" anchor="b"/>
                </a:tc>
                <a:tc>
                  <a:txBody>
                    <a:bodyPr/>
                    <a:lstStyle/>
                    <a:p>
                      <a:pPr algn="r" fontAlgn="b"/>
                      <a:r>
                        <a:rPr lang="en-US" sz="1400" u="none" strike="noStrike" dirty="0">
                          <a:effectLst/>
                          <a:latin typeface="+mn-lt"/>
                        </a:rPr>
                        <a:t>Percent of </a:t>
                      </a:r>
                      <a:br>
                        <a:rPr lang="en-US" sz="1400" u="none" strike="noStrike" dirty="0">
                          <a:effectLst/>
                          <a:latin typeface="+mn-lt"/>
                        </a:rPr>
                      </a:br>
                      <a:r>
                        <a:rPr lang="en-US" sz="1400" u="none" strike="noStrike" dirty="0">
                          <a:effectLst/>
                          <a:latin typeface="+mn-lt"/>
                        </a:rPr>
                        <a:t>Allocation</a:t>
                      </a:r>
                      <a:endParaRPr lang="en-US" sz="1400" b="1" i="0" u="none" strike="noStrike" dirty="0">
                        <a:solidFill>
                          <a:srgbClr val="FFFFFF"/>
                        </a:solidFill>
                        <a:effectLst/>
                        <a:latin typeface="+mn-lt"/>
                      </a:endParaRPr>
                    </a:p>
                  </a:txBody>
                  <a:tcPr marL="6018" marR="6018" marT="6018" marB="0" anchor="b"/>
                </a:tc>
                <a:tc>
                  <a:txBody>
                    <a:bodyPr/>
                    <a:lstStyle/>
                    <a:p>
                      <a:pPr algn="r" fontAlgn="b"/>
                      <a:r>
                        <a:rPr lang="en-US" sz="1400" u="none" strike="noStrike" dirty="0">
                          <a:effectLst/>
                          <a:latin typeface="+mn-lt"/>
                        </a:rPr>
                        <a:t> Awarded </a:t>
                      </a:r>
                      <a:endParaRPr lang="en-US" sz="1400" b="1" i="0" u="none" strike="noStrike" dirty="0">
                        <a:solidFill>
                          <a:srgbClr val="FFFFFF"/>
                        </a:solidFill>
                        <a:effectLst/>
                        <a:latin typeface="+mn-lt"/>
                      </a:endParaRPr>
                    </a:p>
                  </a:txBody>
                  <a:tcPr marL="6018" marR="6018" marT="6018" marB="0" anchor="b"/>
                </a:tc>
                <a:tc>
                  <a:txBody>
                    <a:bodyPr/>
                    <a:lstStyle/>
                    <a:p>
                      <a:pPr algn="r" fontAlgn="b"/>
                      <a:r>
                        <a:rPr lang="en-US" sz="1400" u="none" strike="noStrike" dirty="0">
                          <a:effectLst/>
                          <a:latin typeface="+mn-lt"/>
                        </a:rPr>
                        <a:t>Total Number of </a:t>
                      </a:r>
                      <a:br>
                        <a:rPr lang="en-US" sz="1400" u="none" strike="noStrike" dirty="0">
                          <a:effectLst/>
                          <a:latin typeface="+mn-lt"/>
                        </a:rPr>
                      </a:br>
                      <a:r>
                        <a:rPr lang="en-US" sz="1400" u="none" strike="noStrike" dirty="0">
                          <a:effectLst/>
                          <a:latin typeface="+mn-lt"/>
                        </a:rPr>
                        <a:t>Participants Served</a:t>
                      </a:r>
                      <a:endParaRPr lang="en-US" sz="1400" b="1" i="0" u="none" strike="noStrike" dirty="0">
                        <a:solidFill>
                          <a:srgbClr val="FFFFFF"/>
                        </a:solidFill>
                        <a:effectLst/>
                        <a:latin typeface="+mn-lt"/>
                      </a:endParaRPr>
                    </a:p>
                  </a:txBody>
                  <a:tcPr marL="6018" marR="6018" marT="6018" marB="0" anchor="b"/>
                </a:tc>
                <a:tc>
                  <a:txBody>
                    <a:bodyPr/>
                    <a:lstStyle/>
                    <a:p>
                      <a:pPr algn="r" fontAlgn="b"/>
                      <a:r>
                        <a:rPr lang="en-US" sz="1400" u="none" strike="noStrike" dirty="0">
                          <a:effectLst/>
                          <a:latin typeface="+mn-lt"/>
                        </a:rPr>
                        <a:t>% Employed </a:t>
                      </a:r>
                      <a:br>
                        <a:rPr lang="en-US" sz="1400" u="none" strike="noStrike" dirty="0">
                          <a:effectLst/>
                          <a:latin typeface="+mn-lt"/>
                        </a:rPr>
                      </a:br>
                      <a:r>
                        <a:rPr lang="en-US" sz="1400" u="none" strike="noStrike" dirty="0">
                          <a:effectLst/>
                          <a:latin typeface="+mn-lt"/>
                        </a:rPr>
                        <a:t>1 Year After Exit</a:t>
                      </a:r>
                      <a:endParaRPr lang="en-US" sz="1400" b="1" i="0" u="none" strike="noStrike" dirty="0">
                        <a:solidFill>
                          <a:srgbClr val="FFFFFF"/>
                        </a:solidFill>
                        <a:effectLst/>
                        <a:latin typeface="+mn-lt"/>
                      </a:endParaRPr>
                    </a:p>
                  </a:txBody>
                  <a:tcPr marL="6018" marR="6018" marT="6018" marB="0" anchor="b"/>
                </a:tc>
                <a:tc>
                  <a:txBody>
                    <a:bodyPr/>
                    <a:lstStyle/>
                    <a:p>
                      <a:pPr algn="r" fontAlgn="b"/>
                      <a:r>
                        <a:rPr lang="en-US" sz="1400" u="none" strike="noStrike" dirty="0">
                          <a:effectLst/>
                          <a:latin typeface="+mn-lt"/>
                        </a:rPr>
                        <a:t>Median Wage 7-12 Months After Exit </a:t>
                      </a:r>
                      <a:endParaRPr lang="en-US" sz="1400" b="1" i="0" u="none" strike="noStrike" dirty="0">
                        <a:solidFill>
                          <a:srgbClr val="FFFFFF"/>
                        </a:solidFill>
                        <a:effectLst/>
                        <a:latin typeface="+mn-lt"/>
                      </a:endParaRPr>
                    </a:p>
                  </a:txBody>
                  <a:tcPr marL="6018" marR="6018" marT="6018" marB="0" anchor="b"/>
                </a:tc>
                <a:extLst>
                  <a:ext uri="{0D108BD9-81ED-4DB2-BD59-A6C34878D82A}">
                    <a16:rowId xmlns:a16="http://schemas.microsoft.com/office/drawing/2014/main" val="1246623387"/>
                  </a:ext>
                </a:extLst>
              </a:tr>
              <a:tr h="389236">
                <a:tc>
                  <a:txBody>
                    <a:bodyPr/>
                    <a:lstStyle/>
                    <a:p>
                      <a:pPr algn="l" fontAlgn="b"/>
                      <a:r>
                        <a:rPr lang="fr-FR" sz="1400" u="none" strike="noStrike" dirty="0">
                          <a:effectLst/>
                          <a:latin typeface="+mn-lt"/>
                        </a:rPr>
                        <a:t>Alaska Vocational Technical Center (AVTEC)</a:t>
                      </a:r>
                      <a:endParaRPr lang="fr-FR" sz="1400" b="0" i="0" u="none" strike="noStrike" dirty="0">
                        <a:solidFill>
                          <a:srgbClr val="000000"/>
                        </a:solidFill>
                        <a:effectLst/>
                        <a:latin typeface="+mn-lt"/>
                      </a:endParaRPr>
                    </a:p>
                  </a:txBody>
                  <a:tcPr marL="6018" marR="6018" marT="6018" marB="0" anchor="b"/>
                </a:tc>
                <a:tc>
                  <a:txBody>
                    <a:bodyPr/>
                    <a:lstStyle/>
                    <a:p>
                      <a:pPr algn="r" fontAlgn="b"/>
                      <a:r>
                        <a:rPr lang="en-US" sz="1400" u="none" strike="noStrike" dirty="0">
                          <a:effectLst/>
                          <a:latin typeface="+mn-lt"/>
                        </a:rPr>
                        <a:t>17%</a:t>
                      </a:r>
                      <a:endParaRPr lang="en-US" sz="1400" b="0" i="0" u="none" strike="noStrike" dirty="0">
                        <a:solidFill>
                          <a:srgbClr val="000000"/>
                        </a:solidFill>
                        <a:effectLst/>
                        <a:latin typeface="+mn-lt"/>
                      </a:endParaRPr>
                    </a:p>
                  </a:txBody>
                  <a:tcPr marL="6018" marR="6018" marT="6018" marB="0" anchor="b"/>
                </a:tc>
                <a:tc>
                  <a:txBody>
                    <a:bodyPr/>
                    <a:lstStyle/>
                    <a:p>
                      <a:pPr algn="r" fontAlgn="b"/>
                      <a:r>
                        <a:rPr lang="en-US" sz="1400" u="none" strike="noStrike" dirty="0">
                          <a:effectLst/>
                          <a:latin typeface="+mn-lt"/>
                        </a:rPr>
                        <a:t>     2,124,000 </a:t>
                      </a:r>
                      <a:endParaRPr lang="en-US" sz="1400" b="0" i="0" u="none" strike="noStrike" dirty="0">
                        <a:solidFill>
                          <a:srgbClr val="000000"/>
                        </a:solidFill>
                        <a:effectLst/>
                        <a:latin typeface="+mn-lt"/>
                      </a:endParaRPr>
                    </a:p>
                  </a:txBody>
                  <a:tcPr marL="6018" marR="6018" marT="6018" marB="0" anchor="b"/>
                </a:tc>
                <a:tc>
                  <a:txBody>
                    <a:bodyPr/>
                    <a:lstStyle/>
                    <a:p>
                      <a:pPr algn="r" fontAlgn="b"/>
                      <a:r>
                        <a:rPr lang="en-US" sz="1400" u="none" strike="noStrike" dirty="0">
                          <a:effectLst/>
                          <a:latin typeface="+mn-lt"/>
                        </a:rPr>
                        <a:t>1,251</a:t>
                      </a:r>
                      <a:endParaRPr lang="en-US" sz="1400" b="0" i="0" u="none" strike="noStrike" dirty="0">
                        <a:solidFill>
                          <a:srgbClr val="000000"/>
                        </a:solidFill>
                        <a:effectLst/>
                        <a:latin typeface="+mn-lt"/>
                      </a:endParaRPr>
                    </a:p>
                  </a:txBody>
                  <a:tcPr marL="6018" marR="6018" marT="6018" marB="0" anchor="b"/>
                </a:tc>
                <a:tc>
                  <a:txBody>
                    <a:bodyPr/>
                    <a:lstStyle/>
                    <a:p>
                      <a:pPr algn="r" fontAlgn="b"/>
                      <a:r>
                        <a:rPr lang="en-US" sz="1400" u="none" strike="noStrike">
                          <a:effectLst/>
                          <a:latin typeface="+mn-lt"/>
                        </a:rPr>
                        <a:t>53.3%</a:t>
                      </a:r>
                      <a:endParaRPr lang="en-US" sz="1400" b="0" i="0" u="none" strike="noStrike">
                        <a:solidFill>
                          <a:srgbClr val="000000"/>
                        </a:solidFill>
                        <a:effectLst/>
                        <a:latin typeface="+mn-lt"/>
                      </a:endParaRPr>
                    </a:p>
                  </a:txBody>
                  <a:tcPr marL="6018" marR="6018" marT="6018" marB="0" anchor="b"/>
                </a:tc>
                <a:tc>
                  <a:txBody>
                    <a:bodyPr/>
                    <a:lstStyle/>
                    <a:p>
                      <a:pPr algn="r" fontAlgn="b"/>
                      <a:r>
                        <a:rPr lang="en-US" sz="1400" u="none" strike="noStrike">
                          <a:effectLst/>
                          <a:latin typeface="+mn-lt"/>
                        </a:rPr>
                        <a:t>                       15,868 </a:t>
                      </a:r>
                      <a:endParaRPr lang="en-US" sz="1400" b="0" i="0" u="none" strike="noStrike">
                        <a:solidFill>
                          <a:srgbClr val="000000"/>
                        </a:solidFill>
                        <a:effectLst/>
                        <a:latin typeface="+mn-lt"/>
                      </a:endParaRPr>
                    </a:p>
                  </a:txBody>
                  <a:tcPr marL="6018" marR="6018" marT="6018" marB="0" anchor="b"/>
                </a:tc>
                <a:extLst>
                  <a:ext uri="{0D108BD9-81ED-4DB2-BD59-A6C34878D82A}">
                    <a16:rowId xmlns:a16="http://schemas.microsoft.com/office/drawing/2014/main" val="4025707470"/>
                  </a:ext>
                </a:extLst>
              </a:tr>
              <a:tr h="389236">
                <a:tc>
                  <a:txBody>
                    <a:bodyPr/>
                    <a:lstStyle/>
                    <a:p>
                      <a:pPr algn="l" fontAlgn="b"/>
                      <a:r>
                        <a:rPr lang="en-US" sz="1400" u="none" strike="noStrike" dirty="0">
                          <a:effectLst/>
                          <a:latin typeface="+mn-lt"/>
                        </a:rPr>
                        <a:t>Amundsen Educational Center</a:t>
                      </a:r>
                      <a:endParaRPr lang="en-US" sz="1400" b="0" i="0" u="none" strike="noStrike" dirty="0">
                        <a:solidFill>
                          <a:srgbClr val="000000"/>
                        </a:solidFill>
                        <a:effectLst/>
                        <a:latin typeface="+mn-lt"/>
                      </a:endParaRPr>
                    </a:p>
                  </a:txBody>
                  <a:tcPr marL="6018" marR="6018" marT="6018" marB="0" anchor="b"/>
                </a:tc>
                <a:tc>
                  <a:txBody>
                    <a:bodyPr/>
                    <a:lstStyle/>
                    <a:p>
                      <a:pPr algn="r" fontAlgn="b"/>
                      <a:r>
                        <a:rPr lang="en-US" sz="1400" u="none" strike="noStrike" dirty="0">
                          <a:effectLst/>
                          <a:latin typeface="+mn-lt"/>
                        </a:rPr>
                        <a:t>2%</a:t>
                      </a:r>
                      <a:endParaRPr lang="en-US" sz="1400" b="0" i="0" u="none" strike="noStrike" dirty="0">
                        <a:solidFill>
                          <a:srgbClr val="000000"/>
                        </a:solidFill>
                        <a:effectLst/>
                        <a:latin typeface="+mn-lt"/>
                      </a:endParaRPr>
                    </a:p>
                  </a:txBody>
                  <a:tcPr marL="6018" marR="6018" marT="6018" marB="0" anchor="b"/>
                </a:tc>
                <a:tc>
                  <a:txBody>
                    <a:bodyPr/>
                    <a:lstStyle/>
                    <a:p>
                      <a:pPr algn="r" fontAlgn="b"/>
                      <a:r>
                        <a:rPr lang="en-US" sz="1400" u="none" strike="noStrike" dirty="0">
                          <a:effectLst/>
                          <a:latin typeface="+mn-lt"/>
                        </a:rPr>
                        <a:t>        249,700 </a:t>
                      </a:r>
                      <a:endParaRPr lang="en-US" sz="1400" b="0" i="0" u="none" strike="noStrike" dirty="0">
                        <a:solidFill>
                          <a:srgbClr val="000000"/>
                        </a:solidFill>
                        <a:effectLst/>
                        <a:latin typeface="+mn-lt"/>
                      </a:endParaRPr>
                    </a:p>
                  </a:txBody>
                  <a:tcPr marL="6018" marR="6018" marT="6018" marB="0" anchor="b"/>
                </a:tc>
                <a:tc>
                  <a:txBody>
                    <a:bodyPr/>
                    <a:lstStyle/>
                    <a:p>
                      <a:pPr algn="r" fontAlgn="b"/>
                      <a:r>
                        <a:rPr lang="en-US" sz="1400" u="none" strike="noStrike">
                          <a:effectLst/>
                          <a:latin typeface="+mn-lt"/>
                        </a:rPr>
                        <a:t>21</a:t>
                      </a:r>
                      <a:endParaRPr lang="en-US" sz="1400" b="0" i="0" u="none" strike="noStrike">
                        <a:solidFill>
                          <a:srgbClr val="000000"/>
                        </a:solidFill>
                        <a:effectLst/>
                        <a:latin typeface="+mn-lt"/>
                      </a:endParaRPr>
                    </a:p>
                  </a:txBody>
                  <a:tcPr marL="6018" marR="6018" marT="6018" marB="0" anchor="b"/>
                </a:tc>
                <a:tc>
                  <a:txBody>
                    <a:bodyPr/>
                    <a:lstStyle/>
                    <a:p>
                      <a:pPr algn="r" fontAlgn="b"/>
                      <a:r>
                        <a:rPr lang="en-US" sz="1400" u="none" strike="noStrike">
                          <a:effectLst/>
                          <a:latin typeface="+mn-lt"/>
                        </a:rPr>
                        <a:t>86.7%</a:t>
                      </a:r>
                      <a:endParaRPr lang="en-US" sz="1400" b="0" i="0" u="none" strike="noStrike">
                        <a:solidFill>
                          <a:srgbClr val="000000"/>
                        </a:solidFill>
                        <a:effectLst/>
                        <a:latin typeface="+mn-lt"/>
                      </a:endParaRPr>
                    </a:p>
                  </a:txBody>
                  <a:tcPr marL="6018" marR="6018" marT="6018" marB="0" anchor="b"/>
                </a:tc>
                <a:tc>
                  <a:txBody>
                    <a:bodyPr/>
                    <a:lstStyle/>
                    <a:p>
                      <a:pPr algn="r" fontAlgn="b"/>
                      <a:r>
                        <a:rPr lang="en-US" sz="1400" u="none" strike="noStrike">
                          <a:effectLst/>
                          <a:latin typeface="+mn-lt"/>
                        </a:rPr>
                        <a:t>                       12,993 </a:t>
                      </a:r>
                      <a:endParaRPr lang="en-US" sz="1400" b="0" i="0" u="none" strike="noStrike">
                        <a:solidFill>
                          <a:srgbClr val="000000"/>
                        </a:solidFill>
                        <a:effectLst/>
                        <a:latin typeface="+mn-lt"/>
                      </a:endParaRPr>
                    </a:p>
                  </a:txBody>
                  <a:tcPr marL="6018" marR="6018" marT="6018" marB="0" anchor="b"/>
                </a:tc>
                <a:extLst>
                  <a:ext uri="{0D108BD9-81ED-4DB2-BD59-A6C34878D82A}">
                    <a16:rowId xmlns:a16="http://schemas.microsoft.com/office/drawing/2014/main" val="672442160"/>
                  </a:ext>
                </a:extLst>
              </a:tr>
              <a:tr h="389236">
                <a:tc>
                  <a:txBody>
                    <a:bodyPr/>
                    <a:lstStyle/>
                    <a:p>
                      <a:pPr algn="l" fontAlgn="b"/>
                      <a:r>
                        <a:rPr lang="en-US" sz="1400" u="none" strike="noStrike" dirty="0">
                          <a:effectLst/>
                          <a:latin typeface="+mn-lt"/>
                        </a:rPr>
                        <a:t>Bering Strait School District (NACTEC)</a:t>
                      </a:r>
                      <a:endParaRPr lang="en-US" sz="1400" b="0" i="0" u="none" strike="noStrike" dirty="0">
                        <a:solidFill>
                          <a:srgbClr val="000000"/>
                        </a:solidFill>
                        <a:effectLst/>
                        <a:latin typeface="+mn-lt"/>
                      </a:endParaRPr>
                    </a:p>
                  </a:txBody>
                  <a:tcPr marL="6018" marR="6018" marT="6018" marB="0" anchor="b"/>
                </a:tc>
                <a:tc>
                  <a:txBody>
                    <a:bodyPr/>
                    <a:lstStyle/>
                    <a:p>
                      <a:pPr algn="r" fontAlgn="b"/>
                      <a:r>
                        <a:rPr lang="en-US" sz="1400" u="none" strike="noStrike">
                          <a:effectLst/>
                          <a:latin typeface="+mn-lt"/>
                        </a:rPr>
                        <a:t>3%</a:t>
                      </a:r>
                      <a:endParaRPr lang="en-US" sz="1400" b="0" i="0" u="none" strike="noStrike">
                        <a:solidFill>
                          <a:srgbClr val="000000"/>
                        </a:solidFill>
                        <a:effectLst/>
                        <a:latin typeface="+mn-lt"/>
                      </a:endParaRPr>
                    </a:p>
                  </a:txBody>
                  <a:tcPr marL="6018" marR="6018" marT="6018" marB="0" anchor="b"/>
                </a:tc>
                <a:tc>
                  <a:txBody>
                    <a:bodyPr/>
                    <a:lstStyle/>
                    <a:p>
                      <a:pPr algn="r" fontAlgn="b"/>
                      <a:r>
                        <a:rPr lang="en-US" sz="1400" u="none" strike="noStrike" dirty="0">
                          <a:effectLst/>
                          <a:latin typeface="+mn-lt"/>
                        </a:rPr>
                        <a:t>        374,600 </a:t>
                      </a:r>
                      <a:endParaRPr lang="en-US" sz="1400" b="0" i="0" u="none" strike="noStrike" dirty="0">
                        <a:solidFill>
                          <a:srgbClr val="000000"/>
                        </a:solidFill>
                        <a:effectLst/>
                        <a:latin typeface="+mn-lt"/>
                      </a:endParaRPr>
                    </a:p>
                  </a:txBody>
                  <a:tcPr marL="6018" marR="6018" marT="6018" marB="0" anchor="b"/>
                </a:tc>
                <a:tc>
                  <a:txBody>
                    <a:bodyPr/>
                    <a:lstStyle/>
                    <a:p>
                      <a:pPr algn="r" fontAlgn="b"/>
                      <a:r>
                        <a:rPr lang="en-US" sz="1400" u="none" strike="noStrike" dirty="0">
                          <a:effectLst/>
                          <a:latin typeface="+mn-lt"/>
                        </a:rPr>
                        <a:t>138</a:t>
                      </a:r>
                      <a:endParaRPr lang="en-US" sz="1400" b="0" i="0" u="none" strike="noStrike" dirty="0">
                        <a:solidFill>
                          <a:srgbClr val="000000"/>
                        </a:solidFill>
                        <a:effectLst/>
                        <a:latin typeface="+mn-lt"/>
                      </a:endParaRPr>
                    </a:p>
                  </a:txBody>
                  <a:tcPr marL="6018" marR="6018" marT="6018" marB="0" anchor="b"/>
                </a:tc>
                <a:tc>
                  <a:txBody>
                    <a:bodyPr/>
                    <a:lstStyle/>
                    <a:p>
                      <a:pPr algn="r" fontAlgn="b"/>
                      <a:r>
                        <a:rPr lang="en-US" sz="1400" u="none" strike="noStrike">
                          <a:effectLst/>
                          <a:latin typeface="+mn-lt"/>
                        </a:rPr>
                        <a:t>34.8%</a:t>
                      </a:r>
                      <a:endParaRPr lang="en-US" sz="1400" b="0" i="0" u="none" strike="noStrike">
                        <a:solidFill>
                          <a:srgbClr val="000000"/>
                        </a:solidFill>
                        <a:effectLst/>
                        <a:latin typeface="+mn-lt"/>
                      </a:endParaRPr>
                    </a:p>
                  </a:txBody>
                  <a:tcPr marL="6018" marR="6018" marT="6018" marB="0" anchor="b"/>
                </a:tc>
                <a:tc>
                  <a:txBody>
                    <a:bodyPr/>
                    <a:lstStyle/>
                    <a:p>
                      <a:pPr algn="r" fontAlgn="b"/>
                      <a:r>
                        <a:rPr lang="en-US" sz="1400" u="none" strike="noStrike">
                          <a:effectLst/>
                          <a:latin typeface="+mn-lt"/>
                        </a:rPr>
                        <a:t>                         4,560 </a:t>
                      </a:r>
                      <a:endParaRPr lang="en-US" sz="1400" b="0" i="0" u="none" strike="noStrike">
                        <a:solidFill>
                          <a:srgbClr val="000000"/>
                        </a:solidFill>
                        <a:effectLst/>
                        <a:latin typeface="+mn-lt"/>
                      </a:endParaRPr>
                    </a:p>
                  </a:txBody>
                  <a:tcPr marL="6018" marR="6018" marT="6018" marB="0" anchor="b"/>
                </a:tc>
                <a:extLst>
                  <a:ext uri="{0D108BD9-81ED-4DB2-BD59-A6C34878D82A}">
                    <a16:rowId xmlns:a16="http://schemas.microsoft.com/office/drawing/2014/main" val="4195741003"/>
                  </a:ext>
                </a:extLst>
              </a:tr>
              <a:tr h="389236">
                <a:tc>
                  <a:txBody>
                    <a:bodyPr/>
                    <a:lstStyle/>
                    <a:p>
                      <a:pPr algn="l" fontAlgn="b"/>
                      <a:r>
                        <a:rPr lang="en-US" sz="1400" u="none" strike="noStrike" dirty="0">
                          <a:effectLst/>
                          <a:latin typeface="+mn-lt"/>
                        </a:rPr>
                        <a:t>Galena Interior Learning Academy</a:t>
                      </a:r>
                      <a:endParaRPr lang="en-US" sz="1400" b="0" i="0" u="none" strike="noStrike" dirty="0">
                        <a:solidFill>
                          <a:srgbClr val="000000"/>
                        </a:solidFill>
                        <a:effectLst/>
                        <a:latin typeface="+mn-lt"/>
                      </a:endParaRPr>
                    </a:p>
                  </a:txBody>
                  <a:tcPr marL="6018" marR="6018" marT="6018" marB="0" anchor="b"/>
                </a:tc>
                <a:tc>
                  <a:txBody>
                    <a:bodyPr/>
                    <a:lstStyle/>
                    <a:p>
                      <a:pPr algn="r" fontAlgn="b"/>
                      <a:r>
                        <a:rPr lang="en-US" sz="1400" u="none" strike="noStrike">
                          <a:effectLst/>
                          <a:latin typeface="+mn-lt"/>
                        </a:rPr>
                        <a:t>4%</a:t>
                      </a:r>
                      <a:endParaRPr lang="en-US" sz="1400" b="0" i="0" u="none" strike="noStrike">
                        <a:solidFill>
                          <a:srgbClr val="000000"/>
                        </a:solidFill>
                        <a:effectLst/>
                        <a:latin typeface="+mn-lt"/>
                      </a:endParaRPr>
                    </a:p>
                  </a:txBody>
                  <a:tcPr marL="6018" marR="6018" marT="6018" marB="0" anchor="b"/>
                </a:tc>
                <a:tc>
                  <a:txBody>
                    <a:bodyPr/>
                    <a:lstStyle/>
                    <a:p>
                      <a:pPr algn="r" fontAlgn="b"/>
                      <a:r>
                        <a:rPr lang="en-US" sz="1400" u="none" strike="noStrike" dirty="0">
                          <a:effectLst/>
                          <a:latin typeface="+mn-lt"/>
                        </a:rPr>
                        <a:t>        499,500 </a:t>
                      </a:r>
                      <a:endParaRPr lang="en-US" sz="1400" b="0" i="0" u="none" strike="noStrike" dirty="0">
                        <a:solidFill>
                          <a:srgbClr val="000000"/>
                        </a:solidFill>
                        <a:effectLst/>
                        <a:latin typeface="+mn-lt"/>
                      </a:endParaRPr>
                    </a:p>
                  </a:txBody>
                  <a:tcPr marL="6018" marR="6018" marT="6018" marB="0" anchor="b"/>
                </a:tc>
                <a:tc>
                  <a:txBody>
                    <a:bodyPr/>
                    <a:lstStyle/>
                    <a:p>
                      <a:pPr algn="r" fontAlgn="b"/>
                      <a:r>
                        <a:rPr lang="en-US" sz="1400" u="none" strike="noStrike" dirty="0">
                          <a:effectLst/>
                          <a:latin typeface="+mn-lt"/>
                        </a:rPr>
                        <a:t>233</a:t>
                      </a:r>
                      <a:endParaRPr lang="en-US" sz="1400" b="0" i="0" u="none" strike="noStrike" dirty="0">
                        <a:solidFill>
                          <a:srgbClr val="000000"/>
                        </a:solidFill>
                        <a:effectLst/>
                        <a:latin typeface="+mn-lt"/>
                      </a:endParaRPr>
                    </a:p>
                  </a:txBody>
                  <a:tcPr marL="6018" marR="6018" marT="6018" marB="0" anchor="b"/>
                </a:tc>
                <a:tc>
                  <a:txBody>
                    <a:bodyPr/>
                    <a:lstStyle/>
                    <a:p>
                      <a:pPr algn="r" fontAlgn="b"/>
                      <a:r>
                        <a:rPr lang="en-US" sz="1400" u="none" strike="noStrike" dirty="0">
                          <a:effectLst/>
                          <a:latin typeface="+mn-lt"/>
                        </a:rPr>
                        <a:t>47.3%</a:t>
                      </a:r>
                      <a:endParaRPr lang="en-US" sz="1400" b="0" i="0" u="none" strike="noStrike" dirty="0">
                        <a:solidFill>
                          <a:srgbClr val="000000"/>
                        </a:solidFill>
                        <a:effectLst/>
                        <a:latin typeface="+mn-lt"/>
                      </a:endParaRPr>
                    </a:p>
                  </a:txBody>
                  <a:tcPr marL="6018" marR="6018" marT="6018" marB="0" anchor="b"/>
                </a:tc>
                <a:tc>
                  <a:txBody>
                    <a:bodyPr/>
                    <a:lstStyle/>
                    <a:p>
                      <a:pPr algn="r" fontAlgn="b"/>
                      <a:r>
                        <a:rPr lang="en-US" sz="1400" u="none" strike="noStrike" dirty="0">
                          <a:effectLst/>
                          <a:latin typeface="+mn-lt"/>
                        </a:rPr>
                        <a:t>                         5,513 </a:t>
                      </a:r>
                      <a:endParaRPr lang="en-US" sz="1400" b="0" i="0" u="none" strike="noStrike" dirty="0">
                        <a:solidFill>
                          <a:srgbClr val="000000"/>
                        </a:solidFill>
                        <a:effectLst/>
                        <a:latin typeface="+mn-lt"/>
                      </a:endParaRPr>
                    </a:p>
                  </a:txBody>
                  <a:tcPr marL="6018" marR="6018" marT="6018" marB="0" anchor="b"/>
                </a:tc>
                <a:extLst>
                  <a:ext uri="{0D108BD9-81ED-4DB2-BD59-A6C34878D82A}">
                    <a16:rowId xmlns:a16="http://schemas.microsoft.com/office/drawing/2014/main" val="2520038568"/>
                  </a:ext>
                </a:extLst>
              </a:tr>
              <a:tr h="389236">
                <a:tc>
                  <a:txBody>
                    <a:bodyPr/>
                    <a:lstStyle/>
                    <a:p>
                      <a:pPr algn="l" fontAlgn="b"/>
                      <a:r>
                        <a:rPr lang="en-US" sz="1400" u="none" strike="noStrike" dirty="0">
                          <a:effectLst/>
                          <a:latin typeface="+mn-lt"/>
                        </a:rPr>
                        <a:t>Ilisagvik College</a:t>
                      </a:r>
                      <a:endParaRPr lang="en-US" sz="1400" b="0" i="0" u="none" strike="noStrike" dirty="0">
                        <a:solidFill>
                          <a:srgbClr val="000000"/>
                        </a:solidFill>
                        <a:effectLst/>
                        <a:latin typeface="+mn-lt"/>
                      </a:endParaRPr>
                    </a:p>
                  </a:txBody>
                  <a:tcPr marL="6018" marR="6018" marT="6018" marB="0" anchor="b"/>
                </a:tc>
                <a:tc>
                  <a:txBody>
                    <a:bodyPr/>
                    <a:lstStyle/>
                    <a:p>
                      <a:pPr algn="r" fontAlgn="b"/>
                      <a:r>
                        <a:rPr lang="en-US" sz="1400" u="none" strike="noStrike" dirty="0">
                          <a:effectLst/>
                          <a:latin typeface="+mn-lt"/>
                        </a:rPr>
                        <a:t>5%</a:t>
                      </a:r>
                      <a:endParaRPr lang="en-US" sz="1400" b="0" i="0" u="none" strike="noStrike" dirty="0">
                        <a:solidFill>
                          <a:srgbClr val="000000"/>
                        </a:solidFill>
                        <a:effectLst/>
                        <a:latin typeface="+mn-lt"/>
                      </a:endParaRPr>
                    </a:p>
                  </a:txBody>
                  <a:tcPr marL="6018" marR="6018" marT="6018" marB="0" anchor="b"/>
                </a:tc>
                <a:tc>
                  <a:txBody>
                    <a:bodyPr/>
                    <a:lstStyle/>
                    <a:p>
                      <a:pPr algn="r" fontAlgn="b"/>
                      <a:r>
                        <a:rPr lang="en-US" sz="1400" u="none" strike="noStrike" dirty="0">
                          <a:effectLst/>
                          <a:latin typeface="+mn-lt"/>
                        </a:rPr>
                        <a:t>        624,400 </a:t>
                      </a:r>
                      <a:endParaRPr lang="en-US" sz="1400" b="0" i="0" u="none" strike="noStrike" dirty="0">
                        <a:solidFill>
                          <a:srgbClr val="000000"/>
                        </a:solidFill>
                        <a:effectLst/>
                        <a:latin typeface="+mn-lt"/>
                      </a:endParaRPr>
                    </a:p>
                  </a:txBody>
                  <a:tcPr marL="6018" marR="6018" marT="6018" marB="0" anchor="b"/>
                </a:tc>
                <a:tc>
                  <a:txBody>
                    <a:bodyPr/>
                    <a:lstStyle/>
                    <a:p>
                      <a:pPr algn="r" fontAlgn="b"/>
                      <a:r>
                        <a:rPr lang="en-US" sz="1400" u="none" strike="noStrike" dirty="0">
                          <a:effectLst/>
                          <a:latin typeface="+mn-lt"/>
                        </a:rPr>
                        <a:t>834</a:t>
                      </a:r>
                      <a:endParaRPr lang="en-US" sz="1400" b="0" i="0" u="none" strike="noStrike" dirty="0">
                        <a:solidFill>
                          <a:srgbClr val="000000"/>
                        </a:solidFill>
                        <a:effectLst/>
                        <a:latin typeface="+mn-lt"/>
                      </a:endParaRPr>
                    </a:p>
                  </a:txBody>
                  <a:tcPr marL="6018" marR="6018" marT="6018" marB="0" anchor="b"/>
                </a:tc>
                <a:tc>
                  <a:txBody>
                    <a:bodyPr/>
                    <a:lstStyle/>
                    <a:p>
                      <a:pPr algn="r" fontAlgn="b"/>
                      <a:r>
                        <a:rPr lang="en-US" sz="1400" u="none" strike="noStrike">
                          <a:effectLst/>
                          <a:latin typeface="+mn-lt"/>
                        </a:rPr>
                        <a:t>68.9%</a:t>
                      </a:r>
                      <a:endParaRPr lang="en-US" sz="1400" b="0" i="0" u="none" strike="noStrike">
                        <a:solidFill>
                          <a:srgbClr val="000000"/>
                        </a:solidFill>
                        <a:effectLst/>
                        <a:latin typeface="+mn-lt"/>
                      </a:endParaRPr>
                    </a:p>
                  </a:txBody>
                  <a:tcPr marL="6018" marR="6018" marT="6018" marB="0" anchor="b"/>
                </a:tc>
                <a:tc>
                  <a:txBody>
                    <a:bodyPr/>
                    <a:lstStyle/>
                    <a:p>
                      <a:pPr algn="r" fontAlgn="b"/>
                      <a:r>
                        <a:rPr lang="en-US" sz="1400" u="none" strike="noStrike" dirty="0">
                          <a:effectLst/>
                          <a:latin typeface="+mn-lt"/>
                        </a:rPr>
                        <a:t>                       24,737 </a:t>
                      </a:r>
                      <a:endParaRPr lang="en-US" sz="1400" b="0" i="0" u="none" strike="noStrike" dirty="0">
                        <a:solidFill>
                          <a:srgbClr val="000000"/>
                        </a:solidFill>
                        <a:effectLst/>
                        <a:latin typeface="+mn-lt"/>
                      </a:endParaRPr>
                    </a:p>
                  </a:txBody>
                  <a:tcPr marL="6018" marR="6018" marT="6018" marB="0" anchor="b"/>
                </a:tc>
                <a:extLst>
                  <a:ext uri="{0D108BD9-81ED-4DB2-BD59-A6C34878D82A}">
                    <a16:rowId xmlns:a16="http://schemas.microsoft.com/office/drawing/2014/main" val="1750775899"/>
                  </a:ext>
                </a:extLst>
              </a:tr>
              <a:tr h="389236">
                <a:tc>
                  <a:txBody>
                    <a:bodyPr/>
                    <a:lstStyle/>
                    <a:p>
                      <a:pPr algn="l" fontAlgn="b"/>
                      <a:r>
                        <a:rPr lang="en-US" sz="1400" u="none" strike="noStrike">
                          <a:effectLst/>
                          <a:latin typeface="+mn-lt"/>
                        </a:rPr>
                        <a:t>Northwest Arctic Borough School District - Alaska Technical Center</a:t>
                      </a:r>
                      <a:endParaRPr lang="en-US" sz="1400" b="0" i="0" u="none" strike="noStrike">
                        <a:solidFill>
                          <a:srgbClr val="000000"/>
                        </a:solidFill>
                        <a:effectLst/>
                        <a:latin typeface="+mn-lt"/>
                      </a:endParaRPr>
                    </a:p>
                  </a:txBody>
                  <a:tcPr marL="6018" marR="6018" marT="6018" marB="0" anchor="b"/>
                </a:tc>
                <a:tc>
                  <a:txBody>
                    <a:bodyPr/>
                    <a:lstStyle/>
                    <a:p>
                      <a:pPr algn="r" fontAlgn="b"/>
                      <a:r>
                        <a:rPr lang="en-US" sz="1400" u="none" strike="noStrike">
                          <a:effectLst/>
                          <a:latin typeface="+mn-lt"/>
                        </a:rPr>
                        <a:t>9%</a:t>
                      </a:r>
                      <a:endParaRPr lang="en-US" sz="1400" b="0" i="0" u="none" strike="noStrike">
                        <a:solidFill>
                          <a:srgbClr val="000000"/>
                        </a:solidFill>
                        <a:effectLst/>
                        <a:latin typeface="+mn-lt"/>
                      </a:endParaRPr>
                    </a:p>
                  </a:txBody>
                  <a:tcPr marL="6018" marR="6018" marT="6018" marB="0" anchor="b"/>
                </a:tc>
                <a:tc>
                  <a:txBody>
                    <a:bodyPr/>
                    <a:lstStyle/>
                    <a:p>
                      <a:pPr algn="r" fontAlgn="b"/>
                      <a:r>
                        <a:rPr lang="en-US" sz="1400" u="none" strike="noStrike" dirty="0">
                          <a:effectLst/>
                          <a:latin typeface="+mn-lt"/>
                        </a:rPr>
                        <a:t>     1,123,800 </a:t>
                      </a:r>
                      <a:endParaRPr lang="en-US" sz="1400" b="0" i="0" u="none" strike="noStrike" dirty="0">
                        <a:solidFill>
                          <a:srgbClr val="000000"/>
                        </a:solidFill>
                        <a:effectLst/>
                        <a:latin typeface="+mn-lt"/>
                      </a:endParaRPr>
                    </a:p>
                  </a:txBody>
                  <a:tcPr marL="6018" marR="6018" marT="6018" marB="0" anchor="b"/>
                </a:tc>
                <a:tc>
                  <a:txBody>
                    <a:bodyPr/>
                    <a:lstStyle/>
                    <a:p>
                      <a:pPr algn="r" fontAlgn="b"/>
                      <a:r>
                        <a:rPr lang="en-US" sz="1400" u="none" strike="noStrike">
                          <a:effectLst/>
                          <a:latin typeface="+mn-lt"/>
                        </a:rPr>
                        <a:t>563</a:t>
                      </a:r>
                      <a:endParaRPr lang="en-US" sz="1400" b="0" i="0" u="none" strike="noStrike">
                        <a:solidFill>
                          <a:srgbClr val="000000"/>
                        </a:solidFill>
                        <a:effectLst/>
                        <a:latin typeface="+mn-lt"/>
                      </a:endParaRPr>
                    </a:p>
                  </a:txBody>
                  <a:tcPr marL="6018" marR="6018" marT="6018" marB="0" anchor="b"/>
                </a:tc>
                <a:tc>
                  <a:txBody>
                    <a:bodyPr/>
                    <a:lstStyle/>
                    <a:p>
                      <a:pPr algn="r" fontAlgn="b"/>
                      <a:r>
                        <a:rPr lang="en-US" sz="1400" u="none" strike="noStrike" dirty="0">
                          <a:effectLst/>
                          <a:latin typeface="+mn-lt"/>
                        </a:rPr>
                        <a:t>66.4%</a:t>
                      </a:r>
                      <a:endParaRPr lang="en-US" sz="1400" b="0" i="0" u="none" strike="noStrike" dirty="0">
                        <a:solidFill>
                          <a:srgbClr val="000000"/>
                        </a:solidFill>
                        <a:effectLst/>
                        <a:latin typeface="+mn-lt"/>
                      </a:endParaRPr>
                    </a:p>
                  </a:txBody>
                  <a:tcPr marL="6018" marR="6018" marT="6018" marB="0" anchor="b"/>
                </a:tc>
                <a:tc>
                  <a:txBody>
                    <a:bodyPr/>
                    <a:lstStyle/>
                    <a:p>
                      <a:pPr algn="r" fontAlgn="b"/>
                      <a:r>
                        <a:rPr lang="en-US" sz="1400" u="none" strike="noStrike" dirty="0">
                          <a:effectLst/>
                          <a:latin typeface="+mn-lt"/>
                        </a:rPr>
                        <a:t>                       14,750 </a:t>
                      </a:r>
                      <a:endParaRPr lang="en-US" sz="1400" b="0" i="0" u="none" strike="noStrike" dirty="0">
                        <a:solidFill>
                          <a:srgbClr val="000000"/>
                        </a:solidFill>
                        <a:effectLst/>
                        <a:latin typeface="+mn-lt"/>
                      </a:endParaRPr>
                    </a:p>
                  </a:txBody>
                  <a:tcPr marL="6018" marR="6018" marT="6018" marB="0" anchor="b"/>
                </a:tc>
                <a:extLst>
                  <a:ext uri="{0D108BD9-81ED-4DB2-BD59-A6C34878D82A}">
                    <a16:rowId xmlns:a16="http://schemas.microsoft.com/office/drawing/2014/main" val="2890860894"/>
                  </a:ext>
                </a:extLst>
              </a:tr>
              <a:tr h="389236">
                <a:tc>
                  <a:txBody>
                    <a:bodyPr/>
                    <a:lstStyle/>
                    <a:p>
                      <a:pPr algn="l" fontAlgn="b"/>
                      <a:r>
                        <a:rPr lang="en-US" sz="1400" u="none" strike="noStrike">
                          <a:effectLst/>
                          <a:latin typeface="+mn-lt"/>
                        </a:rPr>
                        <a:t>Partners in Progress in Delta Inc.</a:t>
                      </a:r>
                      <a:endParaRPr lang="en-US" sz="1400" b="0" i="0" u="none" strike="noStrike">
                        <a:solidFill>
                          <a:srgbClr val="000000"/>
                        </a:solidFill>
                        <a:effectLst/>
                        <a:latin typeface="+mn-lt"/>
                      </a:endParaRPr>
                    </a:p>
                  </a:txBody>
                  <a:tcPr marL="6018" marR="6018" marT="6018" marB="0" anchor="b"/>
                </a:tc>
                <a:tc>
                  <a:txBody>
                    <a:bodyPr/>
                    <a:lstStyle/>
                    <a:p>
                      <a:pPr algn="r" fontAlgn="b"/>
                      <a:r>
                        <a:rPr lang="en-US" sz="1400" u="none" strike="noStrike">
                          <a:effectLst/>
                          <a:latin typeface="+mn-lt"/>
                        </a:rPr>
                        <a:t>3%</a:t>
                      </a:r>
                      <a:endParaRPr lang="en-US" sz="1400" b="0" i="0" u="none" strike="noStrike">
                        <a:solidFill>
                          <a:srgbClr val="000000"/>
                        </a:solidFill>
                        <a:effectLst/>
                        <a:latin typeface="+mn-lt"/>
                      </a:endParaRPr>
                    </a:p>
                  </a:txBody>
                  <a:tcPr marL="6018" marR="6018" marT="6018" marB="0" anchor="b"/>
                </a:tc>
                <a:tc>
                  <a:txBody>
                    <a:bodyPr/>
                    <a:lstStyle/>
                    <a:p>
                      <a:pPr algn="r" fontAlgn="b"/>
                      <a:r>
                        <a:rPr lang="en-US" sz="1400" u="none" strike="noStrike" dirty="0">
                          <a:effectLst/>
                          <a:latin typeface="+mn-lt"/>
                        </a:rPr>
                        <a:t>        374,600 </a:t>
                      </a:r>
                      <a:endParaRPr lang="en-US" sz="1400" b="0" i="0" u="none" strike="noStrike" dirty="0">
                        <a:solidFill>
                          <a:srgbClr val="000000"/>
                        </a:solidFill>
                        <a:effectLst/>
                        <a:latin typeface="+mn-lt"/>
                      </a:endParaRPr>
                    </a:p>
                  </a:txBody>
                  <a:tcPr marL="6018" marR="6018" marT="6018" marB="0" anchor="b"/>
                </a:tc>
                <a:tc>
                  <a:txBody>
                    <a:bodyPr/>
                    <a:lstStyle/>
                    <a:p>
                      <a:pPr algn="r" fontAlgn="b"/>
                      <a:r>
                        <a:rPr lang="en-US" sz="1400" u="none" strike="noStrike">
                          <a:effectLst/>
                          <a:latin typeface="+mn-lt"/>
                        </a:rPr>
                        <a:t>898</a:t>
                      </a:r>
                      <a:endParaRPr lang="en-US" sz="1400" b="0" i="0" u="none" strike="noStrike">
                        <a:solidFill>
                          <a:srgbClr val="000000"/>
                        </a:solidFill>
                        <a:effectLst/>
                        <a:latin typeface="+mn-lt"/>
                      </a:endParaRPr>
                    </a:p>
                  </a:txBody>
                  <a:tcPr marL="6018" marR="6018" marT="6018" marB="0" anchor="b"/>
                </a:tc>
                <a:tc>
                  <a:txBody>
                    <a:bodyPr/>
                    <a:lstStyle/>
                    <a:p>
                      <a:pPr algn="r" fontAlgn="b"/>
                      <a:r>
                        <a:rPr lang="en-US" sz="1400" u="none" strike="noStrike" dirty="0">
                          <a:effectLst/>
                          <a:latin typeface="+mn-lt"/>
                        </a:rPr>
                        <a:t>63.8%</a:t>
                      </a:r>
                      <a:endParaRPr lang="en-US" sz="1400" b="0" i="0" u="none" strike="noStrike" dirty="0">
                        <a:solidFill>
                          <a:srgbClr val="000000"/>
                        </a:solidFill>
                        <a:effectLst/>
                        <a:latin typeface="+mn-lt"/>
                      </a:endParaRPr>
                    </a:p>
                  </a:txBody>
                  <a:tcPr marL="6018" marR="6018" marT="6018" marB="0" anchor="b"/>
                </a:tc>
                <a:tc>
                  <a:txBody>
                    <a:bodyPr/>
                    <a:lstStyle/>
                    <a:p>
                      <a:pPr algn="r" fontAlgn="b"/>
                      <a:r>
                        <a:rPr lang="en-US" sz="1400" u="none" strike="noStrike" dirty="0">
                          <a:effectLst/>
                          <a:latin typeface="+mn-lt"/>
                        </a:rPr>
                        <a:t>                       40,251 </a:t>
                      </a:r>
                      <a:endParaRPr lang="en-US" sz="1400" b="0" i="0" u="none" strike="noStrike" dirty="0">
                        <a:solidFill>
                          <a:srgbClr val="000000"/>
                        </a:solidFill>
                        <a:effectLst/>
                        <a:latin typeface="+mn-lt"/>
                      </a:endParaRPr>
                    </a:p>
                  </a:txBody>
                  <a:tcPr marL="6018" marR="6018" marT="6018" marB="0" anchor="b"/>
                </a:tc>
                <a:extLst>
                  <a:ext uri="{0D108BD9-81ED-4DB2-BD59-A6C34878D82A}">
                    <a16:rowId xmlns:a16="http://schemas.microsoft.com/office/drawing/2014/main" val="4243064470"/>
                  </a:ext>
                </a:extLst>
              </a:tr>
              <a:tr h="389236">
                <a:tc>
                  <a:txBody>
                    <a:bodyPr/>
                    <a:lstStyle/>
                    <a:p>
                      <a:pPr algn="l" fontAlgn="b"/>
                      <a:r>
                        <a:rPr lang="en-US" sz="1400" u="none" strike="noStrike">
                          <a:effectLst/>
                          <a:latin typeface="+mn-lt"/>
                        </a:rPr>
                        <a:t>Southwest Alaska Vocational and Educational Center (SAVEC)</a:t>
                      </a:r>
                      <a:endParaRPr lang="en-US" sz="1400" b="0" i="0" u="none" strike="noStrike">
                        <a:solidFill>
                          <a:srgbClr val="000000"/>
                        </a:solidFill>
                        <a:effectLst/>
                        <a:latin typeface="+mn-lt"/>
                      </a:endParaRPr>
                    </a:p>
                  </a:txBody>
                  <a:tcPr marL="6018" marR="6018" marT="6018" marB="0" anchor="b"/>
                </a:tc>
                <a:tc>
                  <a:txBody>
                    <a:bodyPr/>
                    <a:lstStyle/>
                    <a:p>
                      <a:pPr algn="r" fontAlgn="b"/>
                      <a:r>
                        <a:rPr lang="en-US" sz="1400" u="none" strike="noStrike">
                          <a:effectLst/>
                          <a:latin typeface="+mn-lt"/>
                        </a:rPr>
                        <a:t>3%</a:t>
                      </a:r>
                      <a:endParaRPr lang="en-US" sz="1400" b="0" i="0" u="none" strike="noStrike">
                        <a:solidFill>
                          <a:srgbClr val="000000"/>
                        </a:solidFill>
                        <a:effectLst/>
                        <a:latin typeface="+mn-lt"/>
                      </a:endParaRPr>
                    </a:p>
                  </a:txBody>
                  <a:tcPr marL="6018" marR="6018" marT="6018" marB="0" anchor="b"/>
                </a:tc>
                <a:tc>
                  <a:txBody>
                    <a:bodyPr/>
                    <a:lstStyle/>
                    <a:p>
                      <a:pPr algn="r" fontAlgn="b"/>
                      <a:r>
                        <a:rPr lang="en-US" sz="1400" u="none" strike="noStrike" dirty="0">
                          <a:effectLst/>
                          <a:latin typeface="+mn-lt"/>
                        </a:rPr>
                        <a:t>        374,600 </a:t>
                      </a:r>
                      <a:endParaRPr lang="en-US" sz="1400" b="0" i="0" u="none" strike="noStrike" dirty="0">
                        <a:solidFill>
                          <a:srgbClr val="000000"/>
                        </a:solidFill>
                        <a:effectLst/>
                        <a:latin typeface="+mn-lt"/>
                      </a:endParaRPr>
                    </a:p>
                  </a:txBody>
                  <a:tcPr marL="6018" marR="6018" marT="6018" marB="0" anchor="b"/>
                </a:tc>
                <a:tc>
                  <a:txBody>
                    <a:bodyPr/>
                    <a:lstStyle/>
                    <a:p>
                      <a:pPr algn="r" fontAlgn="b"/>
                      <a:r>
                        <a:rPr lang="en-US" sz="1400" u="none" strike="noStrike">
                          <a:effectLst/>
                          <a:latin typeface="+mn-lt"/>
                        </a:rPr>
                        <a:t>184</a:t>
                      </a:r>
                      <a:endParaRPr lang="en-US" sz="1400" b="0" i="0" u="none" strike="noStrike">
                        <a:solidFill>
                          <a:srgbClr val="000000"/>
                        </a:solidFill>
                        <a:effectLst/>
                        <a:latin typeface="+mn-lt"/>
                      </a:endParaRPr>
                    </a:p>
                  </a:txBody>
                  <a:tcPr marL="6018" marR="6018" marT="6018" marB="0" anchor="b"/>
                </a:tc>
                <a:tc>
                  <a:txBody>
                    <a:bodyPr/>
                    <a:lstStyle/>
                    <a:p>
                      <a:pPr algn="r" fontAlgn="b"/>
                      <a:r>
                        <a:rPr lang="en-US" sz="1400" u="none" strike="noStrike">
                          <a:effectLst/>
                          <a:latin typeface="+mn-lt"/>
                        </a:rPr>
                        <a:t>69.7%</a:t>
                      </a:r>
                      <a:endParaRPr lang="en-US" sz="1400" b="0" i="0" u="none" strike="noStrike">
                        <a:solidFill>
                          <a:srgbClr val="000000"/>
                        </a:solidFill>
                        <a:effectLst/>
                        <a:latin typeface="+mn-lt"/>
                      </a:endParaRPr>
                    </a:p>
                  </a:txBody>
                  <a:tcPr marL="6018" marR="6018" marT="6018" marB="0" anchor="b"/>
                </a:tc>
                <a:tc>
                  <a:txBody>
                    <a:bodyPr/>
                    <a:lstStyle/>
                    <a:p>
                      <a:pPr algn="r" fontAlgn="b"/>
                      <a:r>
                        <a:rPr lang="en-US" sz="1400" u="none" strike="noStrike" dirty="0">
                          <a:effectLst/>
                          <a:latin typeface="+mn-lt"/>
                        </a:rPr>
                        <a:t>                       15,019 </a:t>
                      </a:r>
                      <a:endParaRPr lang="en-US" sz="1400" b="0" i="0" u="none" strike="noStrike" dirty="0">
                        <a:solidFill>
                          <a:srgbClr val="000000"/>
                        </a:solidFill>
                        <a:effectLst/>
                        <a:latin typeface="+mn-lt"/>
                      </a:endParaRPr>
                    </a:p>
                  </a:txBody>
                  <a:tcPr marL="6018" marR="6018" marT="6018" marB="0" anchor="b"/>
                </a:tc>
                <a:extLst>
                  <a:ext uri="{0D108BD9-81ED-4DB2-BD59-A6C34878D82A}">
                    <a16:rowId xmlns:a16="http://schemas.microsoft.com/office/drawing/2014/main" val="3682132328"/>
                  </a:ext>
                </a:extLst>
              </a:tr>
              <a:tr h="389236">
                <a:tc>
                  <a:txBody>
                    <a:bodyPr/>
                    <a:lstStyle/>
                    <a:p>
                      <a:pPr algn="l" fontAlgn="b"/>
                      <a:r>
                        <a:rPr lang="en-US" sz="1400" u="none" strike="noStrike">
                          <a:effectLst/>
                          <a:latin typeface="+mn-lt"/>
                        </a:rPr>
                        <a:t>University of Alaska</a:t>
                      </a:r>
                      <a:endParaRPr lang="en-US" sz="1400" b="0" i="0" u="none" strike="noStrike">
                        <a:solidFill>
                          <a:srgbClr val="000000"/>
                        </a:solidFill>
                        <a:effectLst/>
                        <a:latin typeface="+mn-lt"/>
                      </a:endParaRPr>
                    </a:p>
                  </a:txBody>
                  <a:tcPr marL="6018" marR="6018" marT="6018" marB="0" anchor="b"/>
                </a:tc>
                <a:tc>
                  <a:txBody>
                    <a:bodyPr/>
                    <a:lstStyle/>
                    <a:p>
                      <a:pPr algn="r" fontAlgn="b"/>
                      <a:r>
                        <a:rPr lang="en-US" sz="1400" u="none" strike="noStrike">
                          <a:effectLst/>
                          <a:latin typeface="+mn-lt"/>
                        </a:rPr>
                        <a:t>45%</a:t>
                      </a:r>
                      <a:endParaRPr lang="en-US" sz="1400" b="0" i="0" u="none" strike="noStrike">
                        <a:solidFill>
                          <a:srgbClr val="000000"/>
                        </a:solidFill>
                        <a:effectLst/>
                        <a:latin typeface="+mn-lt"/>
                      </a:endParaRPr>
                    </a:p>
                  </a:txBody>
                  <a:tcPr marL="6018" marR="6018" marT="6018" marB="0" anchor="b"/>
                </a:tc>
                <a:tc>
                  <a:txBody>
                    <a:bodyPr/>
                    <a:lstStyle/>
                    <a:p>
                      <a:pPr algn="r" fontAlgn="b"/>
                      <a:r>
                        <a:rPr lang="en-US" sz="1400" u="none" strike="noStrike" dirty="0">
                          <a:effectLst/>
                          <a:latin typeface="+mn-lt"/>
                        </a:rPr>
                        <a:t>     5,619,300 </a:t>
                      </a:r>
                      <a:endParaRPr lang="en-US" sz="1400" b="0" i="0" u="none" strike="noStrike" dirty="0">
                        <a:solidFill>
                          <a:srgbClr val="000000"/>
                        </a:solidFill>
                        <a:effectLst/>
                        <a:latin typeface="+mn-lt"/>
                      </a:endParaRPr>
                    </a:p>
                  </a:txBody>
                  <a:tcPr marL="6018" marR="6018" marT="6018" marB="0" anchor="b"/>
                </a:tc>
                <a:tc>
                  <a:txBody>
                    <a:bodyPr/>
                    <a:lstStyle/>
                    <a:p>
                      <a:pPr algn="r" fontAlgn="b"/>
                      <a:r>
                        <a:rPr lang="en-US" sz="1400" u="none" strike="noStrike">
                          <a:effectLst/>
                          <a:latin typeface="+mn-lt"/>
                        </a:rPr>
                        <a:t>4,320</a:t>
                      </a:r>
                      <a:endParaRPr lang="en-US" sz="1400" b="0" i="0" u="none" strike="noStrike">
                        <a:solidFill>
                          <a:srgbClr val="000000"/>
                        </a:solidFill>
                        <a:effectLst/>
                        <a:latin typeface="+mn-lt"/>
                      </a:endParaRPr>
                    </a:p>
                  </a:txBody>
                  <a:tcPr marL="6018" marR="6018" marT="6018" marB="0" anchor="b"/>
                </a:tc>
                <a:tc>
                  <a:txBody>
                    <a:bodyPr/>
                    <a:lstStyle/>
                    <a:p>
                      <a:pPr algn="r" fontAlgn="b"/>
                      <a:r>
                        <a:rPr lang="en-US" sz="1400" u="none" strike="noStrike">
                          <a:effectLst/>
                          <a:latin typeface="+mn-lt"/>
                        </a:rPr>
                        <a:t>63.5%</a:t>
                      </a:r>
                      <a:endParaRPr lang="en-US" sz="1400" b="0" i="0" u="none" strike="noStrike">
                        <a:solidFill>
                          <a:srgbClr val="000000"/>
                        </a:solidFill>
                        <a:effectLst/>
                        <a:latin typeface="+mn-lt"/>
                      </a:endParaRPr>
                    </a:p>
                  </a:txBody>
                  <a:tcPr marL="6018" marR="6018" marT="6018" marB="0" anchor="b"/>
                </a:tc>
                <a:tc>
                  <a:txBody>
                    <a:bodyPr/>
                    <a:lstStyle/>
                    <a:p>
                      <a:pPr algn="r" fontAlgn="b"/>
                      <a:r>
                        <a:rPr lang="en-US" sz="1400" u="none" strike="noStrike" dirty="0">
                          <a:effectLst/>
                          <a:latin typeface="+mn-lt"/>
                        </a:rPr>
                        <a:t>                       14,911 </a:t>
                      </a:r>
                      <a:endParaRPr lang="en-US" sz="1400" b="0" i="0" u="none" strike="noStrike" dirty="0">
                        <a:solidFill>
                          <a:srgbClr val="000000"/>
                        </a:solidFill>
                        <a:effectLst/>
                        <a:latin typeface="+mn-lt"/>
                      </a:endParaRPr>
                    </a:p>
                  </a:txBody>
                  <a:tcPr marL="6018" marR="6018" marT="6018" marB="0" anchor="b"/>
                </a:tc>
                <a:extLst>
                  <a:ext uri="{0D108BD9-81ED-4DB2-BD59-A6C34878D82A}">
                    <a16:rowId xmlns:a16="http://schemas.microsoft.com/office/drawing/2014/main" val="3104331776"/>
                  </a:ext>
                </a:extLst>
              </a:tr>
              <a:tr h="389236">
                <a:tc>
                  <a:txBody>
                    <a:bodyPr/>
                    <a:lstStyle/>
                    <a:p>
                      <a:pPr algn="l" fontAlgn="b"/>
                      <a:r>
                        <a:rPr lang="en-US" sz="1400" u="none" strike="noStrike" dirty="0">
                          <a:effectLst/>
                          <a:latin typeface="+mn-lt"/>
                        </a:rPr>
                        <a:t>Yuut Elitnaurviat Inc.</a:t>
                      </a:r>
                      <a:endParaRPr lang="en-US" sz="1400" b="0" i="0" u="none" strike="noStrike" dirty="0">
                        <a:solidFill>
                          <a:srgbClr val="000000"/>
                        </a:solidFill>
                        <a:effectLst/>
                        <a:latin typeface="+mn-lt"/>
                      </a:endParaRPr>
                    </a:p>
                  </a:txBody>
                  <a:tcPr marL="6018" marR="6018" marT="6018" marB="0" anchor="b"/>
                </a:tc>
                <a:tc>
                  <a:txBody>
                    <a:bodyPr/>
                    <a:lstStyle/>
                    <a:p>
                      <a:pPr algn="r" fontAlgn="b"/>
                      <a:r>
                        <a:rPr lang="en-US" sz="1400" u="none" strike="noStrike">
                          <a:effectLst/>
                          <a:latin typeface="+mn-lt"/>
                        </a:rPr>
                        <a:t>9%</a:t>
                      </a:r>
                      <a:endParaRPr lang="en-US" sz="1400" b="0" i="0" u="none" strike="noStrike">
                        <a:solidFill>
                          <a:srgbClr val="000000"/>
                        </a:solidFill>
                        <a:effectLst/>
                        <a:latin typeface="+mn-lt"/>
                      </a:endParaRPr>
                    </a:p>
                  </a:txBody>
                  <a:tcPr marL="6018" marR="6018" marT="6018" marB="0" anchor="b"/>
                </a:tc>
                <a:tc>
                  <a:txBody>
                    <a:bodyPr/>
                    <a:lstStyle/>
                    <a:p>
                      <a:pPr algn="r" fontAlgn="b"/>
                      <a:r>
                        <a:rPr lang="en-US" sz="1400" u="none" strike="noStrike" dirty="0">
                          <a:effectLst/>
                          <a:latin typeface="+mn-lt"/>
                        </a:rPr>
                        <a:t>     1,123,800 </a:t>
                      </a:r>
                      <a:endParaRPr lang="en-US" sz="1400" b="0" i="0" u="none" strike="noStrike" dirty="0">
                        <a:solidFill>
                          <a:srgbClr val="000000"/>
                        </a:solidFill>
                        <a:effectLst/>
                        <a:latin typeface="+mn-lt"/>
                      </a:endParaRPr>
                    </a:p>
                  </a:txBody>
                  <a:tcPr marL="6018" marR="6018" marT="6018" marB="0" anchor="b"/>
                </a:tc>
                <a:tc>
                  <a:txBody>
                    <a:bodyPr/>
                    <a:lstStyle/>
                    <a:p>
                      <a:pPr algn="r" fontAlgn="b"/>
                      <a:r>
                        <a:rPr lang="en-US" sz="1400" u="none" strike="noStrike">
                          <a:effectLst/>
                          <a:latin typeface="+mn-lt"/>
                        </a:rPr>
                        <a:t>814</a:t>
                      </a:r>
                      <a:endParaRPr lang="en-US" sz="1400" b="0" i="0" u="none" strike="noStrike">
                        <a:solidFill>
                          <a:srgbClr val="000000"/>
                        </a:solidFill>
                        <a:effectLst/>
                        <a:latin typeface="+mn-lt"/>
                      </a:endParaRPr>
                    </a:p>
                  </a:txBody>
                  <a:tcPr marL="6018" marR="6018" marT="6018" marB="0" anchor="b"/>
                </a:tc>
                <a:tc>
                  <a:txBody>
                    <a:bodyPr/>
                    <a:lstStyle/>
                    <a:p>
                      <a:pPr algn="r" fontAlgn="b"/>
                      <a:r>
                        <a:rPr lang="en-US" sz="1400" u="none" strike="noStrike">
                          <a:effectLst/>
                          <a:latin typeface="+mn-lt"/>
                        </a:rPr>
                        <a:t>45.8%</a:t>
                      </a:r>
                      <a:endParaRPr lang="en-US" sz="1400" b="0" i="0" u="none" strike="noStrike">
                        <a:solidFill>
                          <a:srgbClr val="000000"/>
                        </a:solidFill>
                        <a:effectLst/>
                        <a:latin typeface="+mn-lt"/>
                      </a:endParaRPr>
                    </a:p>
                  </a:txBody>
                  <a:tcPr marL="6018" marR="6018" marT="6018" marB="0" anchor="b"/>
                </a:tc>
                <a:tc>
                  <a:txBody>
                    <a:bodyPr/>
                    <a:lstStyle/>
                    <a:p>
                      <a:pPr algn="r" fontAlgn="b"/>
                      <a:r>
                        <a:rPr lang="en-US" sz="1400" u="none" strike="noStrike" dirty="0">
                          <a:effectLst/>
                          <a:latin typeface="+mn-lt"/>
                        </a:rPr>
                        <a:t>                         4,157 </a:t>
                      </a:r>
                      <a:endParaRPr lang="en-US" sz="1400" b="0" i="0" u="none" strike="noStrike" dirty="0">
                        <a:solidFill>
                          <a:srgbClr val="000000"/>
                        </a:solidFill>
                        <a:effectLst/>
                        <a:latin typeface="+mn-lt"/>
                      </a:endParaRPr>
                    </a:p>
                  </a:txBody>
                  <a:tcPr marL="6018" marR="6018" marT="6018" marB="0" anchor="b"/>
                </a:tc>
                <a:extLst>
                  <a:ext uri="{0D108BD9-81ED-4DB2-BD59-A6C34878D82A}">
                    <a16:rowId xmlns:a16="http://schemas.microsoft.com/office/drawing/2014/main" val="3712168069"/>
                  </a:ext>
                </a:extLst>
              </a:tr>
              <a:tr h="389236">
                <a:tc>
                  <a:txBody>
                    <a:bodyPr/>
                    <a:lstStyle/>
                    <a:p>
                      <a:pPr algn="l" fontAlgn="b"/>
                      <a:r>
                        <a:rPr lang="en-US" sz="1400" b="1" u="none" strike="noStrike" dirty="0">
                          <a:effectLst/>
                          <a:latin typeface="+mn-lt"/>
                        </a:rPr>
                        <a:t>Totals:</a:t>
                      </a:r>
                      <a:endParaRPr lang="en-US" sz="1400" b="1" i="0" u="none" strike="noStrike" dirty="0">
                        <a:solidFill>
                          <a:srgbClr val="000000"/>
                        </a:solidFill>
                        <a:effectLst/>
                        <a:latin typeface="+mn-lt"/>
                      </a:endParaRPr>
                    </a:p>
                  </a:txBody>
                  <a:tcPr marL="6018" marR="6018" marT="6018" marB="0" anchor="b"/>
                </a:tc>
                <a:tc>
                  <a:txBody>
                    <a:bodyPr/>
                    <a:lstStyle/>
                    <a:p>
                      <a:pPr algn="r" fontAlgn="b"/>
                      <a:r>
                        <a:rPr lang="en-US" sz="1400" b="1" u="none" strike="noStrike" dirty="0">
                          <a:effectLst/>
                          <a:latin typeface="+mn-lt"/>
                        </a:rPr>
                        <a:t>100%</a:t>
                      </a:r>
                      <a:endParaRPr lang="en-US" sz="1400" b="1" i="0" u="none" strike="noStrike" dirty="0">
                        <a:solidFill>
                          <a:srgbClr val="000000"/>
                        </a:solidFill>
                        <a:effectLst/>
                        <a:latin typeface="+mn-lt"/>
                      </a:endParaRPr>
                    </a:p>
                  </a:txBody>
                  <a:tcPr marL="6018" marR="6018" marT="6018" marB="0" anchor="b"/>
                </a:tc>
                <a:tc>
                  <a:txBody>
                    <a:bodyPr/>
                    <a:lstStyle/>
                    <a:p>
                      <a:pPr algn="r" fontAlgn="b"/>
                      <a:r>
                        <a:rPr lang="en-US" sz="1400" b="1" u="none" strike="noStrike" dirty="0">
                          <a:effectLst/>
                          <a:latin typeface="+mn-lt"/>
                        </a:rPr>
                        <a:t>    12,488,300 </a:t>
                      </a:r>
                      <a:endParaRPr lang="en-US" sz="1400" b="1" i="0" u="none" strike="noStrike" dirty="0">
                        <a:solidFill>
                          <a:srgbClr val="000000"/>
                        </a:solidFill>
                        <a:effectLst/>
                        <a:latin typeface="+mn-lt"/>
                      </a:endParaRPr>
                    </a:p>
                  </a:txBody>
                  <a:tcPr marL="6018" marR="6018" marT="6018" marB="0" anchor="b"/>
                </a:tc>
                <a:tc>
                  <a:txBody>
                    <a:bodyPr/>
                    <a:lstStyle/>
                    <a:p>
                      <a:pPr algn="r" fontAlgn="b"/>
                      <a:r>
                        <a:rPr lang="en-US" sz="1400" b="1" u="none" strike="noStrike" dirty="0">
                          <a:effectLst/>
                          <a:latin typeface="+mn-lt"/>
                        </a:rPr>
                        <a:t>9,256</a:t>
                      </a:r>
                      <a:endParaRPr lang="en-US" sz="1400" b="1" i="0" u="none" strike="noStrike" dirty="0">
                        <a:solidFill>
                          <a:srgbClr val="000000"/>
                        </a:solidFill>
                        <a:effectLst/>
                        <a:latin typeface="+mn-lt"/>
                      </a:endParaRPr>
                    </a:p>
                  </a:txBody>
                  <a:tcPr marL="6018" marR="6018" marT="6018" marB="0" anchor="b"/>
                </a:tc>
                <a:tc>
                  <a:txBody>
                    <a:bodyPr/>
                    <a:lstStyle/>
                    <a:p>
                      <a:pPr algn="r" fontAlgn="b"/>
                      <a:r>
                        <a:rPr lang="en-US" sz="1400" b="1" u="none" strike="noStrike" dirty="0">
                          <a:effectLst/>
                          <a:latin typeface="+mn-lt"/>
                        </a:rPr>
                        <a:t>60.0%</a:t>
                      </a:r>
                      <a:endParaRPr lang="en-US" sz="1400" b="1" i="0" u="none" strike="noStrike" dirty="0">
                        <a:solidFill>
                          <a:srgbClr val="000000"/>
                        </a:solidFill>
                        <a:effectLst/>
                        <a:latin typeface="+mn-lt"/>
                      </a:endParaRPr>
                    </a:p>
                  </a:txBody>
                  <a:tcPr marL="6018" marR="6018" marT="6018" marB="0" anchor="b"/>
                </a:tc>
                <a:tc>
                  <a:txBody>
                    <a:bodyPr/>
                    <a:lstStyle/>
                    <a:p>
                      <a:pPr algn="r" fontAlgn="b"/>
                      <a:r>
                        <a:rPr lang="en-US" sz="1400" b="1" u="none" strike="noStrike" dirty="0">
                          <a:effectLst/>
                          <a:latin typeface="+mn-lt"/>
                        </a:rPr>
                        <a:t>                       15,276 </a:t>
                      </a:r>
                      <a:endParaRPr lang="en-US" sz="1400" b="1" i="0" u="none" strike="noStrike" dirty="0">
                        <a:solidFill>
                          <a:srgbClr val="000000"/>
                        </a:solidFill>
                        <a:effectLst/>
                        <a:latin typeface="+mn-lt"/>
                      </a:endParaRPr>
                    </a:p>
                  </a:txBody>
                  <a:tcPr marL="6018" marR="6018" marT="6018" marB="0" anchor="b"/>
                </a:tc>
                <a:extLst>
                  <a:ext uri="{0D108BD9-81ED-4DB2-BD59-A6C34878D82A}">
                    <a16:rowId xmlns:a16="http://schemas.microsoft.com/office/drawing/2014/main" val="272293471"/>
                  </a:ext>
                </a:extLst>
              </a:tr>
            </a:tbl>
          </a:graphicData>
        </a:graphic>
      </p:graphicFrame>
    </p:spTree>
    <p:extLst>
      <p:ext uri="{BB962C8B-B14F-4D97-AF65-F5344CB8AC3E}">
        <p14:creationId xmlns:p14="http://schemas.microsoft.com/office/powerpoint/2010/main" val="2176607174"/>
      </p:ext>
    </p:extLst>
  </p:cSld>
  <p:clrMapOvr>
    <a:masterClrMapping/>
  </p:clrMapOvr>
  <p:transition spd="slow">
    <p:wipe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heme/theme1.xml><?xml version="1.0" encoding="utf-8"?>
<a:theme xmlns:a="http://schemas.openxmlformats.org/drawingml/2006/main" name="pptDFC0.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78A1"/>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FSC Department Overview 01.24.2020 Final Slides - Approved.pptx" id="{FD13AC3B-C55E-46C9-88A6-043CE66C2751}" vid="{59FFDE01-8583-46B3-BD89-EC4D0B20F002}"/>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78A1"/>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FSC Department Overview 01.24.2020 Final Slides - Approved.pptx" id="{FD13AC3B-C55E-46C9-88A6-043CE66C2751}" vid="{59FFDE01-8583-46B3-BD89-EC4D0B20F00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pptDFC0.tmp</Template>
  <TotalTime>187</TotalTime>
  <Words>1762</Words>
  <Application>Microsoft Office PowerPoint</Application>
  <PresentationFormat>On-screen Show (4:3)</PresentationFormat>
  <Paragraphs>389</Paragraphs>
  <Slides>12</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Calibri</vt:lpstr>
      <vt:lpstr>Calibri Light</vt:lpstr>
      <vt:lpstr>Century Gothic</vt:lpstr>
      <vt:lpstr>Garamond</vt:lpstr>
      <vt:lpstr>Verdana</vt:lpstr>
      <vt:lpstr>Wingdings 3</vt:lpstr>
      <vt:lpstr>pptDFC0.tmp</vt:lpstr>
      <vt:lpstr>1_Office Theme</vt:lpstr>
      <vt:lpstr>ALASKA DEPARTMENT OF LABOR &amp; WORKFORCE DEVELOPMENT DEVELOPMENT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PREPARING ALASKANS FOR THE JOBS OF TODAY—AND TOMORROW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 P</dc:creator>
  <cp:lastModifiedBy>Flores, Lisa C (DOL)</cp:lastModifiedBy>
  <cp:revision>16</cp:revision>
  <dcterms:created xsi:type="dcterms:W3CDTF">2021-03-08T18:11:08Z</dcterms:created>
  <dcterms:modified xsi:type="dcterms:W3CDTF">2021-03-09T16:29:56Z</dcterms:modified>
</cp:coreProperties>
</file>