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0"/>
  </p:notesMasterIdLst>
  <p:handoutMasterIdLst>
    <p:handoutMasterId r:id="rId11"/>
  </p:handoutMasterIdLst>
  <p:sldIdLst>
    <p:sldId id="506" r:id="rId2"/>
    <p:sldId id="501" r:id="rId3"/>
    <p:sldId id="504" r:id="rId4"/>
    <p:sldId id="502" r:id="rId5"/>
    <p:sldId id="498" r:id="rId6"/>
    <p:sldId id="499" r:id="rId7"/>
    <p:sldId id="500" r:id="rId8"/>
    <p:sldId id="505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99FF"/>
    <a:srgbClr val="B2B2B2"/>
    <a:srgbClr val="CCFFFF"/>
    <a:srgbClr val="0066FF"/>
    <a:srgbClr val="3366FF"/>
    <a:srgbClr val="B08210"/>
    <a:srgbClr val="0000FF"/>
    <a:srgbClr val="0468AC"/>
    <a:srgbClr val="019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9" autoAdjust="0"/>
    <p:restoredTop sz="93394" autoAdjust="0"/>
  </p:normalViewPr>
  <p:slideViewPr>
    <p:cSldViewPr>
      <p:cViewPr varScale="1">
        <p:scale>
          <a:sx n="110" d="100"/>
          <a:sy n="110" d="100"/>
        </p:scale>
        <p:origin x="9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738407699037743E-2"/>
          <c:y val="5.4965879265091874E-2"/>
          <c:w val="0.91322462817147865"/>
          <c:h val="0.84539740337132363"/>
        </c:manualLayout>
      </c:layout>
      <c:bar3DChart>
        <c:barDir val="col"/>
        <c:grouping val="standar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</c:spPr>
          </c:dPt>
          <c:cat>
            <c:strRef>
              <c:f>Sheet1!$A$1:$C$1</c:f>
              <c:strCache>
                <c:ptCount val="3"/>
                <c:pt idx="0">
                  <c:v>ANSEP algebra 1 or higher</c:v>
                </c:pt>
                <c:pt idx="1">
                  <c:v>ANSEP geometry or higher</c:v>
                </c:pt>
                <c:pt idx="2">
                  <c:v>All students nationally         algebra 1 (2009)</c:v>
                </c:pt>
              </c:strCache>
            </c:strRef>
          </c:cat>
          <c:val>
            <c:numRef>
              <c:f>Sheet1!$A$2:$C$2</c:f>
              <c:numCache>
                <c:formatCode>0%</c:formatCode>
                <c:ptCount val="3"/>
                <c:pt idx="0">
                  <c:v>0.83000000000000063</c:v>
                </c:pt>
                <c:pt idx="1">
                  <c:v>0.39000000000000068</c:v>
                </c:pt>
                <c:pt idx="2">
                  <c:v>0.26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302135024"/>
        <c:axId val="302122480"/>
        <c:axId val="175191376"/>
      </c:bar3DChart>
      <c:catAx>
        <c:axId val="302135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02122480"/>
        <c:crosses val="autoZero"/>
        <c:auto val="1"/>
        <c:lblAlgn val="ctr"/>
        <c:lblOffset val="100"/>
        <c:noMultiLvlLbl val="0"/>
      </c:catAx>
      <c:valAx>
        <c:axId val="3021224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02135024"/>
        <c:crosses val="autoZero"/>
        <c:crossBetween val="between"/>
      </c:valAx>
      <c:serAx>
        <c:axId val="175191376"/>
        <c:scaling>
          <c:orientation val="minMax"/>
        </c:scaling>
        <c:delete val="1"/>
        <c:axPos val="b"/>
        <c:majorTickMark val="out"/>
        <c:minorTickMark val="none"/>
        <c:tickLblPos val="none"/>
        <c:crossAx val="302122480"/>
        <c:crosses val="autoZero"/>
      </c:ser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0.03333</cdr:y>
    </cdr:from>
    <cdr:to>
      <cdr:x>1</cdr:x>
      <cdr:y>0.13333</cdr:y>
    </cdr:to>
    <cdr:sp macro="" textlink="">
      <cdr:nvSpPr>
        <cdr:cNvPr id="2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228600"/>
          <a:ext cx="9144000" cy="685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ctr" anchorCtr="1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9pPr>
        </a:lstStyle>
        <a:p xmlns:a="http://schemas.openxmlformats.org/drawingml/2006/main"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  <a:t>ANSEP 8</a:t>
          </a:r>
          <a:r>
            <a:rPr kumimoji="0" lang="en-US" sz="3200" b="0" i="0" u="none" strike="noStrike" kern="0" cap="none" spc="0" normalizeH="0" baseline="3000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  <a:t>th</a:t>
          </a:r>
          <a:r>
            <a: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  <a:t> Grade Math Completion</a:t>
          </a:r>
          <a:r>
            <a: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  <a:t/>
          </a:r>
          <a:br>
            <a: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</a:br>
          <a:endParaRPr kumimoji="0" lang="en-US" sz="2400" b="0" i="1" u="none" strike="noStrike" kern="0" cap="none" spc="0" normalizeH="0" baseline="0" noProof="0" dirty="0" smtClean="0">
            <a:ln>
              <a:noFill/>
            </a:ln>
            <a:solidFill>
              <a:srgbClr val="D6D5C6"/>
            </a:solidFill>
            <a:effectLst/>
            <a:uLnTx/>
            <a:uFillTx/>
            <a:latin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0.71667</cdr:x>
      <cdr:y>0.64444</cdr:y>
    </cdr:from>
    <cdr:to>
      <cdr:x>0.86667</cdr:x>
      <cdr:y>0.72222</cdr:y>
    </cdr:to>
    <cdr:sp macro="" textlink="">
      <cdr:nvSpPr>
        <cdr:cNvPr id="4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553200" y="4419600"/>
          <a:ext cx="1371600" cy="5334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ctr" anchorCtr="1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9pPr>
        </a:lstStyle>
        <a:p xmlns:a="http://schemas.openxmlformats.org/drawingml/2006/main"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  <a:t>26%</a:t>
          </a:r>
          <a:r>
            <a: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  <a:t/>
          </a:r>
          <a:br>
            <a: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</a:br>
          <a:endParaRPr kumimoji="0" lang="en-US" sz="2400" b="0" i="1" u="none" strike="noStrike" kern="0" cap="none" spc="0" normalizeH="0" baseline="0" noProof="0" dirty="0" smtClean="0">
            <a:ln>
              <a:noFill/>
            </a:ln>
            <a:solidFill>
              <a:srgbClr val="D6D5C6"/>
            </a:solidFill>
            <a:effectLst/>
            <a:uLnTx/>
            <a:uFillTx/>
            <a:latin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</cdr:x>
      <cdr:y>0.24444</cdr:y>
    </cdr:from>
    <cdr:to>
      <cdr:x>0.325</cdr:x>
      <cdr:y>0.32222</cdr:y>
    </cdr:to>
    <cdr:sp macro="" textlink="">
      <cdr:nvSpPr>
        <cdr:cNvPr id="5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28800" y="1676400"/>
          <a:ext cx="1143000" cy="5334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ctr" anchorCtr="1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9pPr>
        </a:lstStyle>
        <a:p xmlns:a="http://schemas.openxmlformats.org/drawingml/2006/main"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en-US" sz="3200" kern="0" dirty="0" smtClean="0"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rPr>
            <a:t>77</a:t>
          </a:r>
          <a:r>
            <a:rPr lang="en-US" sz="3200" kern="0" dirty="0" smtClean="0"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rPr>
            <a:t>%</a:t>
          </a:r>
          <a:r>
            <a: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  <a:t/>
          </a:r>
          <a:br>
            <a: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</a:br>
          <a:endParaRPr kumimoji="0" lang="en-US" sz="2400" b="0" i="1" u="none" strike="noStrike" kern="0" cap="none" spc="0" normalizeH="0" baseline="0" noProof="0" dirty="0" smtClean="0">
            <a:ln>
              <a:noFill/>
            </a:ln>
            <a:solidFill>
              <a:srgbClr val="D6D5C6"/>
            </a:solidFill>
            <a:effectLst/>
            <a:uLnTx/>
            <a:uFillTx/>
            <a:latin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0.45833</cdr:x>
      <cdr:y>0.52222</cdr:y>
    </cdr:from>
    <cdr:to>
      <cdr:x>0.58333</cdr:x>
      <cdr:y>0.58889</cdr:y>
    </cdr:to>
    <cdr:sp macro="" textlink="">
      <cdr:nvSpPr>
        <cdr:cNvPr id="6" name="Text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190970" y="3462005"/>
          <a:ext cx="1143000" cy="4419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ctr" anchorCtr="1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rgbClr val="FFFFFF"/>
              </a:solidFill>
              <a:latin typeface="Verdana" pitchFamily="34" charset="0"/>
              <a:cs typeface="Arial" pitchFamily="34" charset="0"/>
            </a:defRPr>
          </a:lvl9pPr>
        </a:lstStyle>
        <a:p xmlns:a="http://schemas.openxmlformats.org/drawingml/2006/main"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en-US" sz="3200" kern="0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rPr>
            <a:t>39%</a:t>
          </a:r>
          <a:r>
            <a: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  <a:t/>
          </a:r>
          <a:br>
            <a: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</a:rPr>
          </a:br>
          <a:endParaRPr kumimoji="0" lang="en-US" sz="2400" b="0" i="1" u="none" strike="noStrike" kern="0" cap="none" spc="0" normalizeH="0" baseline="0" noProof="0" dirty="0" smtClean="0">
            <a:ln>
              <a:noFill/>
            </a:ln>
            <a:solidFill>
              <a:schemeClr val="tx2"/>
            </a:solidFill>
            <a:effectLst/>
            <a:uLnTx/>
            <a:uFillTx/>
            <a:latin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0.47222</cdr:x>
      <cdr:y>0.91435</cdr:y>
    </cdr:from>
    <cdr:to>
      <cdr:x>0.56478</cdr:x>
      <cdr:y>1</cdr:y>
    </cdr:to>
    <cdr:pic>
      <cdr:nvPicPr>
        <cdr:cNvPr id="7" name="Picture 6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4318000" y="6199922"/>
          <a:ext cx="846378" cy="574318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Dr. Herb Schroeder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UAA School of Engineering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E9C713-3C96-4D29-ADCB-16A005C060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769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179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8179B13-080B-4A13-A20C-2D62E7C0CC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795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0DBA390-330D-4238-BF04-E5662ADE1879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1E64EF0-B6BF-4B0E-A38D-2D9B4457F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01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3112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3113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3113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04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3113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3113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3113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13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3113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13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6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Building a National Model for Excellence in Native American Higher Education Programs</a:t>
            </a:r>
          </a:p>
          <a:p>
            <a:pPr>
              <a:defRPr/>
            </a:pPr>
            <a:r>
              <a:rPr lang="en-US" dirty="0"/>
              <a:t>Herb Schroeder, PhD</a:t>
            </a:r>
          </a:p>
        </p:txBody>
      </p:sp>
      <p:sp>
        <p:nvSpPr>
          <p:cNvPr id="3113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81000"/>
            <a:ext cx="6110015" cy="608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4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130743" y="1144191"/>
          <a:ext cx="4629150" cy="462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Acrobat Document" r:id="rId3" imgW="6171997" imgH="6172200" progId="AcroExch.Document.11">
                  <p:embed/>
                </p:oleObj>
              </mc:Choice>
              <mc:Fallback>
                <p:oleObj name="Acrobat Document" r:id="rId3" imgW="6171997" imgH="617220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30743" y="1144191"/>
                        <a:ext cx="4629150" cy="462915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-228600" y="481251"/>
            <a:ext cx="9144000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kern="0" dirty="0" smtClean="0">
                <a:solidFill>
                  <a:srgbClr val="D6D5C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Quantitative and Qualitative External Evaluation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D6D5C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</a:rPr>
              <a:t/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D6D5C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</a:rPr>
            </a:br>
            <a:endParaRPr kumimoji="0" lang="en-US" sz="2400" b="0" i="1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6149122"/>
            <a:ext cx="846378" cy="57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31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-228600" y="481251"/>
            <a:ext cx="9144000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kern="0" dirty="0" smtClean="0">
                <a:solidFill>
                  <a:srgbClr val="D6D5C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ANSEP Components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D6D5C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</a:rPr>
              <a:t/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D6D5C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</a:rPr>
            </a:br>
            <a:endParaRPr kumimoji="0" lang="en-US" sz="2400" b="0" i="1" u="none" strike="noStrike" kern="0" cap="none" spc="0" normalizeH="0" baseline="0" noProof="0" dirty="0" smtClean="0">
              <a:ln>
                <a:noFill/>
              </a:ln>
              <a:solidFill>
                <a:srgbClr val="D6D5C6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6096000"/>
            <a:ext cx="846378" cy="57431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986" y="1144191"/>
            <a:ext cx="8638405" cy="458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06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942820900"/>
              </p:ext>
            </p:extLst>
          </p:nvPr>
        </p:nvGraphicFramePr>
        <p:xfrm>
          <a:off x="0" y="0"/>
          <a:ext cx="91440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539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65175" y="1219200"/>
            <a:ext cx="7696200" cy="4732020"/>
            <a:chOff x="0" y="0"/>
            <a:chExt cx="7696200" cy="4732020"/>
          </a:xfrm>
        </p:grpSpPr>
        <p:sp>
          <p:nvSpPr>
            <p:cNvPr id="4" name="Circular Arrow 3"/>
            <p:cNvSpPr/>
            <p:nvPr/>
          </p:nvSpPr>
          <p:spPr>
            <a:xfrm>
              <a:off x="0" y="0"/>
              <a:ext cx="4541520" cy="4732020"/>
            </a:xfrm>
            <a:prstGeom prst="circularArrow">
              <a:avLst>
                <a:gd name="adj1" fmla="val 12500"/>
                <a:gd name="adj2" fmla="val 1093985"/>
                <a:gd name="adj3" fmla="val 20457681"/>
                <a:gd name="adj4" fmla="val 1523702"/>
                <a:gd name="adj5" fmla="val 12500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4537038" y="956310"/>
              <a:ext cx="3159162" cy="281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7200" dirty="0" smtClean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</a:rPr>
                <a:t>95% 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dirty="0" smtClean="0"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</a:rPr>
                <a:t>of students advance 1 level or more in math or science each summer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152400"/>
            <a:ext cx="91440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kern="0" dirty="0" smtClean="0">
                <a:latin typeface="Times New Roman" pitchFamily="18" charset="0"/>
              </a:rPr>
              <a:t>ANSEP </a:t>
            </a:r>
            <a:r>
              <a:rPr lang="en-US" sz="3200" kern="0" dirty="0" smtClean="0">
                <a:latin typeface="Times New Roman" pitchFamily="18" charset="0"/>
              </a:rPr>
              <a:t>High School Acceleration </a:t>
            </a:r>
            <a:r>
              <a:rPr lang="en-US" sz="3200" kern="0" dirty="0" smtClean="0">
                <a:latin typeface="Times New Roman" pitchFamily="18" charset="0"/>
              </a:rPr>
              <a:t>Academy</a:t>
            </a:r>
            <a:r>
              <a:rPr lang="en-US" sz="2400" kern="0" dirty="0" smtClean="0">
                <a:latin typeface="Times New Roman" pitchFamily="18" charset="0"/>
              </a:rPr>
              <a:t/>
            </a:r>
            <a:br>
              <a:rPr lang="en-US" sz="2400" kern="0" dirty="0" smtClean="0">
                <a:latin typeface="Times New Roman" pitchFamily="18" charset="0"/>
              </a:rPr>
            </a:br>
            <a:r>
              <a:rPr lang="en-US" sz="2400" kern="0" dirty="0" smtClean="0">
                <a:latin typeface="Times New Roman" pitchFamily="18" charset="0"/>
              </a:rPr>
              <a:t> </a:t>
            </a:r>
            <a:r>
              <a:rPr lang="en-US" sz="2400" i="1" kern="0" dirty="0" smtClean="0">
                <a:effectLst/>
                <a:latin typeface="Times New Roman" pitchFamily="18" charset="0"/>
              </a:rPr>
              <a:t>Advanced Academics and Career Exploration</a:t>
            </a:r>
          </a:p>
        </p:txBody>
      </p:sp>
      <p:sp>
        <p:nvSpPr>
          <p:cNvPr id="7" name="AutoShape 2" descr="http://www.photosinbox.com/download/blue-atom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6" descr="data:image/jpeg;base64,/9j/4AAQSkZJRgABAQAAAQABAAD/2wCEAAkGBxMTEhQQExMWExUXGBobFBYYGBggGBcYGBgWGBwUHhcYHCggHRwlGxYbITEhJSkrLi8uHR8zODMuOSgtLysBCgoKDg0OGxAQGywkICQsLyw0NSw3LDQ0LC0sLDQtLC8sLDcsLCw0NCwsLCwvLSwsLCwsLDQ0LCwsLCwsLDQsLP/AABEIANIA8AMBEQACEQEDEQH/xAAcAAEAAwEBAQEBAAAAAAAAAAAABQYHBAMCAQj/xABJEAABAwICBgYFBgsHBQAAAAABAAIDBBEFIQYSMUFRYQcTInGBoTJCUpGxFCNicoLBFVOSk6KywtHS4fAWJDNDc7PxF0RUg+L/xAAbAQEAAwEBAQEAAAAAAAAAAAAAAwQFBgIBB//EAD0RAAIBAgMCDQIGAQMEAwAAAAABAgMEESExBRITMkFRYXGBkaGxwdHwIuEGFBVCUvEjJDNyNFOy4pKi0v/aAAwDAQACEQMRAD8A3FAEAQBAEAQHzJIGguJsACSeAGZK+Skopt6IFMfVVFbIWxksjG65AA3FxG0nh/yuedW4vajVN4RXZ39L5v7K2MqjyPR2i9QztRyi/IuafAhe3su4hnCfmj7wUloxBj1RTuDKhhcOdg63EOGTv6zXyF/cW8t2usfPsej+ZhVJRykWigr45m60brjeN4PAjctqjXp1o70HiTRkpaHSpj0EAQBAEAQBAEBH41jUNKzrJnho9UbXOPBrRmT8N68TqRgsZFi2tatxLdprH062Z1W6aV1a8w0MTmD6IBktxc89iMH+nKlK4qVHhTR0VPZdpax37mSfXp2LV/Mj6j6PK6Ua09S0O3az5JD4k2se66flaks5SPj21a08qdPLqSOeLEa7CZ2xzuMsLt2sXNc0WuWF2bXNuOzkM+YK+KdShLCWaJJULXaVJypLdkuzPp50+f8Ao1enma9rZGEOa4BzSNhBFwR3grQTxWKOUnFwk4yWDWR6L6eQgCAIAgCAIAgCAIAgCAhtLZtWmcB6xDfO58gVn7Tm427w5cF87COq8In5olThtO073kuPvsPIBNmU923T58X7eApLCJNLQJDxqqZkjSx7Q5p3H48jzXipShUjuzWKPjSeTKliODy0ruvgcS0beLRwI9Zv9brrBr2dW1lwtF5eXXzr50leUHDOJOYHjjZxqnsyDa3cebeXLd5rTs76NwsHlLm9V8yJYVFIl1eJAgCAIAgCArGmOmEdG3UbaScjssvk0e287hy2n3kQVq6prpNPZ+zJ3T3nlHn5+hfMvAp+A6LVGIyfLKx7mxu2bnPbuawbGR89+7brKtToyqvfmbF1tCjYw4C3SxXcuvnfl4GnYdh8UDBFCxsbBsA+JO0nmc1ejFRWCOZq1p1pb9R4s6V6Iip9J1CJKB77XdE5r28u0Gu/Rc5V7qONN9BrbFquF0lySTXqvFI+ujKqL6CME3Mbns8A4lo8GuA8EtZY00fNtU1C7k1y4Pwz8S1KwZQQBAEAQBAEAQBAEAQBAV/TYfMN/wBQfqvWXtdf4V/y9GQ1uKd+jx/u0X1f3q1Y/wDTw6j3T4qJFWj2EAQFUx/ASw/KKe4IzLW7R9Jv7v8AhYl7YOD4ahyZ4LzXt/RBOnhnEkNHcdE41H2EgHg8e0OfEK1Y3yrrdlxvPpR6p1N7J6k2tElCAIAgKjpzpi2kaYoyHVDh4Rg+u7nwHicttavX3FgtTX2Zsx3L355QXj0L1ZCaFaFukd8trQXFx1mxv2uJ/wAyS/k338BHRt8frmXdo7UUFwFtkllivJer7uc0lXTmwgCAgtOT/cKn/TPnZQ1/9uXUXtmf9XT6yF6I2kUch4zut+biHxBUVnxH1l7b7/1Mf+K82XdWzDCAIAgCAIAgCAIAgCAICG0ujvTOPAtP6QH3rP2nHG2fRh5kdVfSfuiUl6Zg4Fw/SJ+BCbMljbR6MfMUn9JMLQJAgCAICqaR4KWH5TBcEG7gNoPtj7x/NYl/ZOL4ejlyvDzXqQVIYfUiU0exkTts6wkaO0OI9ocvh7lcsb1XEcHxlr7r5ke6c95Eur5IEBV9ONK20ceoyzp3jsN3NGzrHcuA3nuJEFesqa6TU2Zs53U8ZZQWvT0L5l3Fe0C0SdI4YhV3cXHXja/a4nPrn/sjuPC0NvRx+uZobU2koR/LUMksnhydC9X2c5pKunNhAEAQFV6TZ9XD5Rvc6No/ONJ8gVXunhTZq7GhvXkejF+D9T86MYdXD4yfWdI79NzR5NCWqwpobaljdyXMkvAtasGUEAQBAEAQBAEAQBAEAQHLikGvDIzeWEDvtl5qG4p8JSlDnTPMlimiB0Fnu2SPgQ4faFv2Vl7GqYxlHpT7/wCiKg8mi0LaJwgCAIAgKdj2GOp5BUw5NvcgeoTy9k7LeHBYF7bStp8PRyXl9n86K1SG695FjwfEmzxh4yIye32T+7gVrWtzGvT3lryrmJ4SUliculOPso4DK7tOOUbL5vd9wG0nhzsDJVqqnHFl6xs5XVXcWnK+ZfNCh6F6PSV0xxCr7bNa7Qdkrhls/Ftta2+1tgN6lGk6kt+ZvbRvYWlNW1DJ4dy934a9WqLQOVCAIAgPwm2aAyPpC0uiq2tghDixkmsZDkHkNc0ao227RzNu5Z1zXU/pR12ydm1LZupU1aww5s8c+40HQmaN1DT9U7WDY2tcdlntADgQdh1rq5QadNYHP7SjON1PfWGLb7Hp4E4pSiEAQBAEAQBAEAQBAEAQBAUzB/mK58WwOLmjuPbb5ADxXP2v+C9lT5HivVeBWh9M8C5roCyEAQBAEB8yMDgWkXBFiDsIO5fJRUk09GClVET6GoD23Mbtn0m72H6Q3Hu5hc7OE7CvvR4r8Vzda5P7KrxpyxRXIKCbFq97pgWQxGxG5rNrYmn2n7SfH2QtCm3cy3uQ7SN1QsbKLovFyWK6Xyt/8dMOznNWghaxrWMaGtaAGtAsAALAAcLLSSwyRy8pOUnKTxbPRfTyEAQBAceMUrpaeaFp1XSRvY08C5paD7yvM1jFomt6ip1YzaxSafcz+e6iF0bnMkaWOaSHNO0EbQsZpp4M/QYSU0pReKZr3RbhskNI50gLetkL2NO3V1WtDiN19W/dZaVrBxhnynI7brwq10oPHdWD68W/DEuSsmMEAQBAEAQBAEAQBAEAQBAU/TCIxzR1Dd9vymG494I9ywdqRdOtGtH41n4leqsJJlsglD2teNjgCO4i63ITU4qS0eZOnisT0Xo+hAEAQBAZfpHj8tbWx0dL2o2PsT6ryMnyE+w0Xsd+Zzu1Zl1/qHwS09efsOip7Mo07Kc7nJtdsebDpb17ssydwOsdSzOp5cmk7dwdsD7+yRby4FUbOtK1rOjU0b8eR9T+cpykJOD3WXNdCWQgCAIAgPGsqWxxvlebNY0uceAaCT5BfG8Fiz3Tg6k1COreHeZl0X0hqKqorZBe1znmOslcXG3NoFvtKharem5v5idNtqoqNCFCD/qKw8fQ1NaBywQBAEAQBAEAQBAEAQBAEAQETpRSdZTuttZ2x9nb+jdUdo0eEoPDVZ932xI6qxic+h1Zrw9WdsZt9k5j7x4KLZVbfo7j1j5cnt2HyjLGOBPLTJQgCAICkdJek3URfJYnWllHaI2sj2E8nOzA8TuCq3VbdW6tWbexrDhp8LNfTHxf25ew6ejzRj5LD1sjbTygaw/Fs2iPkd555bgvVvR3I4vVke1r/wDMVNyD+mPi+f2+5J6T4T1zNdo+cYMvpN3t+8fzVbaNpw0N6K+peK5vb7mHUhvLE8tE8W6xnUvPbYMj7Tf3jZ7ua8bMu+EjwctV4r7HylPFYMsC1CYIAgCApnSpinVUnUg2dM7V56jbOee70W/aVW7nhDDnNnYdvwlxvvSKx7XkvfsO7o7wzqKGO4s6X51327ao7wwNHvXu3hu0105kG1q/DXUsNI/SuzXxxLKpzNCAIAgCAIAgCAIAgCAIAgCA/CEBTMKPyatMJ9Fx1R3HNh+A8Suetv8AS3jpvR5esfYrR+ieBdF0JZCAICPx7FmUsD6iTY0ZDe5xyawcyf3rxUmoR3mWLW2ncVVThy+C5WZ1oJhT62qfiNT2mtfcX2PkFrAX9Vgtbnq8CqVvB1JcJL5/R0W1LmFpQVrSybXcveXvzmpda3iPeFo4M5TFDrW8R7wmDGKKhpFRmCZtVFkC65tsD9/g4X8+S5/aFGVtVVenkse5+z+aleot17yLTh1a2aNsjdh2jgd4Wzb141qanHlLEZYrE6VMfQgCAybSR34QxZlKM42Hqzws27pjyORZ3tas6r/lrbvJ8xOss1+S2e6r4zz78o+/eawBbILROTP1AEAQBAEAQBAEAQBAc2IYhFAzrJXhjeJ3ngAMyeQUlOlOo92CxZHVrQpR3pvBHNhWPU9QSIZQ4ja2xDrcbOAJHML3VtqtLOawI6F3RrZU5YnpWYzTxZSTRtPAuGt+TtXmFCpPixbPVS4pU+PJIhKrT2jb6JfJ9VhH6+qrcNm13rgvnRiUp7Xto6NvqXvgRNT0kj1Kcnm59vINPxViOyX+6XgVJ7cX7Yd7Iyoxiaqf1r4erDQAHNa+23K7jle5y2LnPxHs6FGEa1OWL0enY+x496JLe8qV5PfjguTXzOv5di0xJiJLL5ENiA97hdbWz61jWtoVJ8ZrPXVZPx0I6stoym+D07B+B8Yf6Ur2f+4D/bKucPYx0jj2e54/LbRnrLDt9j9/sfiLvSqR4zSn9lPz1qtIeCH6devWp4v2KtDRvmq/kbHmV2uWl4uWDV9J9znqjMX37toVdbco7+5CD8DUn+EbmNvw9asksMcM289F1v8AstQ6Nn76hv5B/iVj9WX8fH7GWthv+fh9z6/6aH/yR+b/APtfP1Zfw8fsff0N/wDc8PuP+mh/8kfm/wD7T9WX8PH7D9Df/c8PufJ6NX7qhv5B/iX39WX8fH7Hz9Df8/D7kK7R2WObqDKGG9tbtBuex2W45d3gqEvxJbqtwVSm08dcsOgiWyqsHgp4d5M/2PxFvo1I8JpR+yr/AOetXrDwRL+nXq0qeL9j8/A+MM9GV7//AHA/7hTh7GWscOz2H5baMNJY9vuc+I4vi1KwyTEhoyu5sRFzkBdovtVe7nZQoynDXDLXXkNDZVvtG4u6dKpxW89NFm/DJdJX9Ea+alc6qbD1msC3XcHkWvdxDxlcuGd77FnbIsYVoyqTlg9Fp2v50nQ/i3a1ShOFvSjikt6WvVFdixfai4U3SSPXpyObX38i0fFa0tkv9svA5GG3F+6HcyWpdPaN3pF8f1mE/qayrz2bXWmD+dOBbhte2lq2ute2JN0eM08uUc0bjwDhrfk7VUnQqQ40Wi7TuKVTiSTO5REwQBAEAQBAEBCYvpVS092uk1nj1Gdp3cdwPeQrVGyrVc0sudlKvf0KOUnnzL55mbaWaQmska4NLGMFmtJvmTcu2ZE5C3Jbtpa8BFrHFs5u/vfzM00sEiMw2ldLKyJnpPcGjlfInLcBe/K6nqzUIOUtEVaFOVSooR1eRfaPo3jH+LM93JgDfM633LHntaT4sV2/Eb9PYlNceTfVl7k3S6G0TP8AJDjxeXO8ibeSqzv68v3dxehs22hpHvzJamoIo/8ADiYz6rWj4BVpVJy4zbLUKUIcWKXUfVdTCWN0btjhbu4HwOagrUlVg4PlPclisCr6I1JjlfTPyuTYfTbkR4geSxdl1HSqyoT+Na968iCk8Hust63iwVTpE0h+S0+ow2mlu1ltrW+tJ4A2HMjgq9zV3I5as1tkWX5itvSX0xzfS+RfOQ5ejHR7qIPlLxaSYDVG9kW1re8+kfsjcvNrS3Y7z1ZJtq94arwUX9MfF8vdp385dVaMUIAgCAgNLsM6yPrWjtMGfNm8eG338Vl7TteEp761j4r5n/ZFVhisT10XxProtVxu9mTuY3O+7vCk2ddcNTwlxl8TPtKe8iaWgSGX9J9e6ephw+LtFpBI3dbJk0Hhqtdc8n8lQupOUlBHUbFoxo0ZXM+XyWve/I0TCMPbTwxwM9GNobfeTvceZNye9XYRUYqKOduK0q1WVSWrePzqPupoIpP8SJj/AKzWn4hSxqTjxW0VZ0oT40U+siarQ2if/khp4sLm+QNvJWYX9eP7u8qz2bbT1j3ZEJWdG8Z/wpnN5PAd5jV+9WobWkuNFdnxlGpsSm+JJrrz9jg/AOKUucMhe0bAx9wB/pyZe4FTfmbOtx1h1r1RD+Uv6H+3LFdfoz0ptPKiF2pVQZ9xY/vs7I+S8y2bSqLGlL1PsdrVqT3a8PQtWEaVUtRZrZNV59R/Zd3DcT3ErPrWValm1lzo1Le/oVsovPmfzyJtVS6EBxYvisVNGZZXWG4D0nH2QN5UtGjOrLdiQ17iFCG/NlAnxeuxF5jgaY4thsbAD6cm/wCqPcVsRoW9ot6pm/mi9TBlc3V9LdpLCPzV+iJvB+j+GOzpyZnezmGDwGZ8T4KrW2nUllDJeJdt9j0oZ1PqfgWGpwSnfH1LoWdXtDQLWPEFtiDzCpRuKsZb6k8TQnbUZw3HFYHlhOj1NTEuijs45axJJtwBccvBeq11VqrCbyPFCzo0HjCODJVVy0EAQBAVDS2lMcrKpmVyL8nt2HxA8uawdp0nSqxrw+Nad68ivVWD3kWWnr2OhE9w1mrrOJ2NAHaueVj7ls0q0alNVFo187ixTTngo6syzDInYtiTpng9QyxLTujaTqRHm83JH1+SpxXD1cXoddWktm2ShHjPz5X2aLsNdWiciEBgGn/SPVTVEkNNK6CCNzmNMZ1XyFpsZC8doAkGwBGVr57NahbQjFOSxYwGgPSRVQ1EcNTK6eCRzWOMh1nxlxsJA89ogEi4JOV7Z7Ve1hKLcVgxgb+skBAUmrYaKqD2j5t2YH0T6TPA2I+yucqp2N0pLivy5V2cnYVn/jniWjFcUZBTvqXG7Gt1hb1r+i0c3EgDvXQSqRUN/kL9tRlXqRpx5fmPYszPejLDnVFTLiM2ZDnap3GV+biOTWmw+tyVO1i5SdRnRbarRo0Y21P4lp3vPs6TUFfOXCAIAgCA8qmmZI3UkY17eDgCPcV6jOUXjF4HmcIzWEliukqeMdH8Ml3QEwu9nMsPgcx4HwWjR2nUjlPNeJlXGx6U86f0vwISDF67DniOdpki2C5JBH0JN31T7grUqFvdrep5P5qvUpRubqxlu1VjH5o/Rl/wjFYqmMSxOuN4PpNPskbisetRnSluyN6hcQrw34Mz57H4nXuaXEQx32bo2m2W7Wcbfz1Vspqzt01xn5/b5qYDUr+7cW/pj5e7+aGkUdIyJgjjaGNbsA/rM81hznKct6TxZ0VOnGnFRisEj2Xk9hAEAQBAEAQHLidGJonRHeMjwIzB96huKKrU3B8vxHmUcVgZPpJjMkUD6AXBe67xvABsWC3tOA8AR6yw7SdSEJUnz+PKvnqbn4ctHKTrz0jkuvl7l49RoehOBfJKVrCPnH9uU/SIHZ7miw8Cd63KFPg44cpU2ld/ma7kuKsl1ffUn1MUDgxfGqelaH1E0cLTk3XcBrHgAcye5eoQlN4RWIP5Vx4xtqZ2wPEkQkf1bwD2mlxI28AbX32vsVqpeT4scsPM9DATG6pgbO8RxGRnWPINmtDgTs42tfde5ySneT4ss8fMH9VYRjNPVNL6eaOZoycWOB1TwIGYPeqs4Sg8JLA8nevII3SDDuuhLR6be0zvG7xGXuVO9t+HpNLVZrr+54qR3kZTpFi0szYcOZ2rPBtvc52TIzyBcTnxb7Ky7WdSVFU3z5fOh/Mjpfw/bqnRlc1Mlnh1LV+i7ec1fR/Cm0tPHTtz1B2j7Tjm53i4krdpwUIqKMW6uJXFaVR8vguRdxIr2VwgCAIAgCAIDxrKRkrDHI0Pa7aD/WR5r1CcoS3ovBnipTjUi4yWKZm7GPwyva0OJhktt3xuNs92s03/AJay3G1eW7b4y8/v80OdSlYXain9MvL3XzU/dGakUNfLBL2WuJZrHYM7scTwIPmOBS6g7m3jOGqz9xZzVpdypzyTy9jTVgnShAEAQBAEAQBAeNbVNijfK82Yxpc48ABcr42ksWe6dOVSahHVvAxehfLVVUmIObYNka7Zk1+2NnPVDB7hfasG6qzSdSK5e75gdJtasrCyjQpavLs/c+3TtfMbLhtYJo2yDeMxwO8e9bNvWVamprlOWjLeWJ0qY9H8s6bYtJVV1RLISbSPYwH1I2OLWsA3ZC54kk71uUYKEEkfUVtwsVi1YOE3Fn0NGaUoOc1FAsmhOLSU1dTyxkgmRjHgevG9wa5hG/I3HAgHctqtBTg0z4z+plhnwj8exVtLBJUP2NGQ9pxya3xJAXipNQi5MsWtvK4qxpx5fBcrMl0YEvXfhF4v844g2yc85vtwyfYd54LBrV50nGoly/2u3E2tvXSt6ULWllpj1LRduvZ0mzU8we1r2m4cAR3Fb8JqcVKOjOcTxWJ6L0fQgCAIAgCAIAgMy0mqRXV8UEXaa0hmsNhzu9wPsgDyPELetYO2t5Tnq8/Y5q8mru7jThmll7lt0s0YZVt1gQyZo7L9xHsO5c93vBzbS8lQeDzi/mRrX1jG5jjpJaP0fzIqmG6R1VA4U9VG5zB6N/SA+g/Y5vLwuLWWjVtKN0uEpPB/NVyGVRva9m+CrrFfNHyl5wnHaeoHzUgJ3sOTx9k5+IyWTWtqlLjo3KF1Srr6Je/cSSgLAQBAEAQBAZ50s4yQxlEy5c+z5ANuqD2GW+k4X+zzVO7qZbiOh2Da4ydeWiyXXyvsXmWPR3RtsNEKV4Gs4a0pH4x1iTffq2AB4NC9/loyounLl8/sZW0bn81WlLk0XUtPfrI7RqqdBO6lkyDjYcA/ce5wt+isnZ9WVvWdCfK/H7r0Mum92W6y4rfLBj/SB0VSyzvqqIsPWEukhcdUh5zc5jjkQ45kG1iTnnYaFC7Sjuz5Ajj0O6IZjK2WvDGxNN+pDtZ0hGxri3shvGxN9mS+XFzTnHCKx6+TqPuI0x6IZhK6WgDHRON+pLtV0ZPqtJ7JbwuRbZmlvc04Rwaw6uXrGJ2dH/RXNFOyrrSwdWQ6OFp1iXj0XPcMgGnMAXuQMxax+17tOO7DlPjNgWeDK9P8RfW1keHQZhj7HgZSDrE8o23v9vgs+4k6k1Tj8f2Oq2VQja28rmryr/68n/yfoXmXR9jaNtJGP8NvYO8vFzrHm4k3P0ipLm1VShwa1WnX9+U5i7qyuJynLV/PscehdfcOp3bW9pt+BOY8Dn4qlsmvinRlyZr17n5lWjLkLOtknCAIAgCAICNxbHaenHzsgB3MGbz9kZ+JyU9G2qVeIivXuqVBfXL37ijYlpHVV7jT0sbmsPpW9Ij6b9jW8vC5vZa1K0o2q4Sq8X80XKYda9r3j4KgsF81fIWvRPRhlI3WJD5nDtP3Aew3lz3+4DOu7yVd4LKK+ZmrY2MbaOOsnq/RfMywKmXznraKOVpZKxr2ncR5jgeYXuFSUHjF4M8VKcKkd2axRTcV6PGk69NIWHaGvuQDyeMx43WnS2o9Kqx6vb+jGr7GjjvUZYdfvr5keK3FaPJ7XSsG9w6xtuOu3tDxKm4OzuNHg+7w0IOF2hbcZby7/HXvJCg6R4zlNC5vNhDh32NiPNQ1NlSXElj1k9LbcH/uRa6s/YsFHpVRyejOwHg+7f17X8FTnZV4axfZmaFO/t6mk125eZMRyBwu0gjiDceSrNNZMtpp5o+l8Pp51EzWNdI46rWgucTsAAuT7gvjaSxZ6hFzkox1eRleh8LsQxKSskHYjPWWO4+jEzwDb5b281Qorharm/nMdVtCSsrJUIavL/8AT7dOpmsLQOTKzpjht2iobtbk+3s7nd4Pl3LH2rbYrho6rXq5+z5oQVo/uRJ6P4l18QcfTbk8c+Pcdvv4K5ZXPD0sXqsn86SSnLeRJq4ewgCAICv6bY+KOmc8H51/ZiH0iPStwaM/cN6hr1eDjjymhs2z/M1lF8VZvq5u37le6K8BLWOrpLl8lxFfbqX7Ume9xG3gL+sobSlgt98pobcvN6St4aLXr5F2efUaCrhz5S8cjNNVtnaOy461uex7fG9/Fc9eRdrdKrHR5+67StP6J4lyjkDgHA3BAIPEHMFdBGSkk1oyyfS+g+ZJA0XcQBxJsPNfUm8kfG0s2Q9ZpVRx+lOwngy7v1L28VZhZV56RfbkVKl/b09Zrsz8iv1/SPGMoYXO5vIaO+wuT5K5T2VJ8eWHUZ9XbcF/txb68vcjzW4rWZMa6Jh3tHVttx13do+BU3B2dvq8X3+GhBwu0LnirdXd469xIYV0eNB16mQvO0tZcAnfd5zPhZQ1dqPSksOv2/snobGinvVpY9Xvr5FyoqKOJoZExrGjcB5nieZWZOpKbxk8WbNOnCnHdgsEdC8HsIAgCAIDgr8Fp5r9ZCxxPrWs78oZ+amp3FWnxZNEFW2o1ePFP5zkBWdHtM7NjpI+QII9zhfzVyG1Ky42DKFTY1vLi4oiJOj6eM60FQ2/E6zD726ysradOWU4eT9io9j1YZ0qnmvc+fkOMw+i97xx12P8pM/JOEsamqw7GvIcFtKlxXj2p+ZDaUaR1whNLUDU6wZks1XFoIJsRkRsB5FZO1/y1OmlSeb6dEvnmdT+FKd3XuZVLiOCgubWT06Mli+vA+tFNJzQxGLqA4udruJcWuJIAAzacgAB7+KtWOycaEZOWDefzsM/bv4h3r2cIxxjD6V04avTnxw6MCxw9JMfrU7h3PB+ICsPZMuSRlx25D90H87jo/6h0rgQ6KaxyI1WEWP21FLZNVrDFePsSfrVB6qXh7kJhWksME5cwvMRNiCM9U7N+1vnnxWLQ/D97b196G64vpzw7tV81PMNqW8ZZN4dRaRp1RfjHD7D/wBy1v0645vFFn9Vtf5eDPr+3FD+NP5uT+FfP064/j4o+/qtr/LwfsP7cUP40/m5P4U/Trj+Pih+q2v8vB+x8nTqi/GOP2H/ALl9/Trjm8UfP1W1/l4MzzSLEhW1gklcW0zTqta2+t1YzNhlZzyNt8stuqqs9jXVSpjLBLr+xu2v4o2daWzjT3nN56ZY8nYvHtLo3pBpWgNZFKAAA0BrAABkAO3sV9bKq868fY5yW3KLbbUm+z3PCbpJj9Wnce94HwBUi2TLlkRS25D9sH87yLxHTI1WrF1Ab2rghxcRu9kZZqjtXYu9aylGWMo5rs1WvKsTxDa3DTUNzD51HtHjNeGthpm64A2hms5ue8nIDPK/BUfw9O2q0HCs84vn1T07s13E1zWu4tRorFdWnofXyHGZvSe9g467GeUefkug4Sxp6LHsb8yvwW0qvGeHal5H1H0fTyHWnqG34jWefe7VR7TpxyhDyXuFserPOrU837EvR9HtM3N7pJORIA9zRfzVae1Kz4uCLdPY1vHjYsn6DBaeG3VQsaR61ru/KOfmqdS4q1ONJsv0rajS4kUvnOd6hJwgCAIAgCAIAgCAIAgCAySrb+EsY6v0oozY8OqhPa7w6QkX4OCzn/lrYci9Drab/IbO3v3Pzlp3LPsNac0HIi60U8DkmsTkmwqB3pQRO742n4hSxrVI6SfeyKVClLjRT7Ecz9G6Q/8AbxeDQPgvau66/eyN2Vu/2LuI7FdDKZ8buriDH7WkF2ZHqnPevFe8vHTapTwlyZL1TIamzbaS4nmQWjWCUcjnQzRdvMtOvIL22tsHbR+/gqOztvXVRunVn9XUl1rTVfNCCns61eTj4v3LB/Yei/FH84/+Ja36jcfy8ES/pVr/AB8X7j+w9F+KP5x/8SfqNx/LwQ/SrX+Pi/co3SBT0sD2UtLF88SC8hz3EA+jGGkkazr32Xtb2lUudr3MXuwln1L2N7ZP4Zsq0XWrw+nkzkut6rJfNC36PaFQxwMFQwSzEXeSTYE56gsbWGy+/apoXt1u/VPPs9jNuLCwdV8DTSjyZt9ubepMM0bpB/28Xi0H4o7uu/3sjVlbr9i7jphwqBvowRN7o2j4BeJVqktZPvZJGhSjxYpdiOtrQMgLdyixxJcMClw/3Wu1djHG32H7PAOy8Cudh/pL3Dkfk9O5lZfRMuq6IshAEAQBAEAQBAEAQBAEAQBAEBD6XYp8mpJpgbODbR/Xd2WnwJv3AqOtPcg2XLC34e4jB6Y59SzZVuiHCtWGSqIzkOoz6jNpHe8kH6gVezhhFyNXb9xvVI0lyZvrf28zQVcOeCAIAgKlpVhxjeKuLLMa9tztz/HYf5lYe0rd05K4p9vQ+R+/9lerHB7yJ/BsRE8YeMnbHjg7928LTtLlV6e8teXoZNCW8sTk0rx5tHTumNi89mJntPOwdw2nkO5S1aipxxL1jZyuqqgtNW+ZfNCmdG+BOmldiVRdx1iYr+s83Dpe4Zgc78AqttTcnwkja2xdxpQVrSyyz6FyLt1f3ZpivHMhAEAQFZ02o7sZMPVOq7udsPgfisfbFHegqnNk+p/fzIK0csSYwSs62BjzttZ31hkfhfxV+0rcLRjPl5etaksJYxxO5WT0EAQBAEAQBAEAQBAEAQBAEBmvS9XkmCkZmT84WjaSbsjHiS/yVG8lpFHS7AopKdaXV6v0L5gmHinp4oB6jACeJtm7xNz4q5CO7FRMG5rOtVlUfK8TuXogCAIAgPiWMOBa4XBFiOIO5fJRUk4vRh5lL7dDUbzG79Jl/wBZv9bVzv12FxzxfivdfNSrnTl0FaljlxfEC0gshiNiN7I7/wC5Jb/kNz0U/wAzPFaen3O2p1KWz7JTg05SzXS8PKPzDE1ingaxrY2NDWtADWjYABYAeC0UklgjlZzlOTlJ4tnovp5CAIAgOfEKYSRvjPrNI7juPgc1FXpKrTlB8qPklisCuaEVJBkgOR9IDn6Lv2VkbIqNOVJ9fo/QhovVFrW4ThAEAQBAEAQBAEAQBAEAQBAZRT/33HCdrInk9zacaoty62x8Vnr/ACXHV6fc6uf+l2XhyyXjLP8A8TV1oHKBAEAQBAEBmelukjqirioqZokDX2cRbtvsQQDuawXJPEHcM8u9SuP8cfjN2lsim7OVWu8G1iujm79MObpeUzo1WfJ5X08oDdZ2ZtsfYAXO8EWse7iqlhcO3qOhUyz7n7P5qc3CpJYQk8l4FzW+ThAEAQBAEBTJfmMQB2Ne7ykyP6V/cufl/p7/AB5G/wDy/wDYrP6ahc10BZCAIAgCAIAgCAIAgCAIAgOXFKsQwyzHZGxzz9lpP3LzJ7qbJaNN1akYLlaXeZ70PUZLqiodmeywO33N3v8Af2CqdnHWR0P4gqJKFJdL9F6mmK8cyEAQBAEBQ+kXS3qgaOAnrnC0jm7Yw7Y0W9d192YBvtIVS5rbv0x1N7ZGzuEfD1V9K0x5cOXqXj3nZ0faJ/JI+ulaOveMx+LZtEY57CedhuufVvR3Fi9SHa20fzM9yD+heL5/b7kppNg3XN12D5xo/KHs9/D+arbQsuGjvRX1LxXN7GFUhvLFHhovjWuBBIe2PRJ2uA3H6Q/reo9nXu+uCqcZadP3XzlPlKeOTLGtYmCAIAgCAqWnMFjFKObSe7Nv7Sw9sQacJrpXqvUr1loyz0c2vGyT2mg+8ArYpTVSCmuVJk6eKxPZSH0IAgCAIAgCAIAgCAIAgKz0j1Gph89trtRng57Qf0bqC5eFNmnseG/eQx5MX3J4eJzdFdOG0DX/AIySRx8HdX8IwvNqsKZLtye9dtcyS8MfUt6smOEAQBAVLTvS9tGzqoyDUOGQ3Rt/GO+4b+4KvXr8GsFqa2zNmu6lvT4i8ehepE9HmibgRX1IJkd2omu2guzMzr+ub5Ddt2nKK3ofvlqW9rbRTX5ejosnh5LoXjpproaunPBAVjSfBTf5TDcOGbwNuXri28b/AH7duNtGybfDUteXDzXT811gqQ/cjpwTSJkjLSuax7dpJADh7Q58lNabRhUh/kaTXPy9J6hUTWZNQTteNZjg4cWkEe8LQhUjNb0WmugkTT0PRez6EAQEHpjFemJ9lzT7zq/tLN2rHG3x5mvb1Iqy+k9tFpdamj5XHucbeVlJs2e9bR6MV3M+0n9JLK8SBAEAQBAEAQBAEAQBAEBSulqS1Ewe1M0e5sjv2VVu39HabewY43LfNF+aXqS+gjLYfTc2X/KJP3qS3/24lPajxu6nWTymKAQBAVTTbTFlG0xss+oIybuYD67/ALhv7s1Xr11TWC1NXZuzJXUt6WUF49C9+Qr+hGiL5n/hCtu4uOuxj9rzuleOHBvdusFDQouT35mhtLaUaUfy1vlhk2uToXqzS1eOaCAIAgM50gjDaiVobqi4sBszaDfxvdcnexUbiaSwz9CnUWEmdWiM7m1DWjY8EOG7JpIPfceZU2zJyjcKK0eOPcfaT+ovi6YthAEBG6RtvTS/Vv7iD9yqX6xt59R4qcVnFoU68DhwkI8mn71W2S8aDXM36M80eKT61CUIAgCAIAgCAIAgCAIAgKd0qwa1DrexKx3vJj/bVa7WNM2NhzwusOdNevodvR3Uh+HwfRDmH7D3N+AB8V6tnjTRDtaG5dz6cH3rEsinM0ICh6YaftivBSESS7DIM2MOyw9t/LYDtvsVStcqP0w1N7Z+x5VP8lfKPNyvr5l4+ZzaG6DuLvllcC55Os2J2Zvt15L7Twbu355DzRt3x56km0drRUeAtslpivKPv3c70VXTnQgCAIAgI3FcEinIc67XDLWba9uBuCCqdzZUrjOWT50eJU1LUg8S0YMYElO5znNzIJ7X1mkAZ8v6OdcbMlTSnRbbXf1rTu+OKVLDOJ14HpKH2jmIa/YHbA7kfZPl8FPZ7SU/oq5Pn5/Z/Og9Qq45Msa1iYICK0ol1aaTnYDxIHwuqW0Z7ttLpy72R1X9LOfQ2O1Pf2nuPus39lRbKjhb487ft6HyivpJ1aRKEAQBAEAQBAEAQBAEAQHJi1A2ohkgfk2RpaTvFxk4cwc/BeZxUotMmoVnRqRqR1TxMs0ax2TCppaSpjcWE3IbtB2day9g5jgB7uIIWfSqOhJxkdTeWkNo041qLz6fJ8zXzLMtNX0mUbRdjZZDwDQ33lxHldWHdw5MTKp7CuZP6ml24+RWKjGsRxUmKBnVwnJwaSGdz5iM/qtAuPVKgdSrWyjp85TUha2Wzlv1XjLp17I+r70XHRPQeGktI+00255HZZyY3d9Y5917KzRt4083mzGv9rVLn6Y/THm5+t+mnXqWtWDKCAIAgCAIAgCAhsa0fZNd7exJx3O+sPv296z7vZ8K/wBSyl59fuRzpqRBRV9VRnUkbrM3X2fZfu7j7lmxuLmye7NYx6dOx+j7iJSlDJkvDpZAR2g9p4Wv5gq9Da1Br6sUSKtEh8VxF9Y9kMTSGg3F9pOzXNtgAPn4Khc3Mr2ap01l8zfQvmZFKTm8EXCiphHG2MbGgDv5+JzW/SpqlBQXIiylgsD3Uh9CAIAgCAIAgCAIAgCAIAgIPTCjjkp3F8bHlou0uaCWniLjJRVopxzRdsKs4VkotrHmM80HoIpJ9WSKOQa2xzGke4hU6EYuWaOh2nWqU6WMJNdTZrsbA0BrQABsAFgPALROSbbeLPpD4EAQBAEAQBAEAQBAfjmgixFwdoK+NJrBgoukVOxstmta0X2AADyXO31KEJ4RSXUVaiSZasCga2Jpa1rSdpAAv322rZtKcY01upLEnppYEirR7CAIAgCAIAgP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http://www.museus.gov.br/wp-content/uploads/2011/04/Atomo2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0" descr="https://lh5.ggpht.com/hXnxpxp9zqxuCWF2yEWIkctAHm6QQ1xbtw2-YjsYp8_ZmTHf6XbnzCgJlOBEvgzFlHsWPw=s85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2007235" y="2484222"/>
            <a:ext cx="2057400" cy="2057400"/>
            <a:chOff x="2007235" y="2484222"/>
            <a:chExt cx="2057400" cy="2057400"/>
          </a:xfrm>
        </p:grpSpPr>
        <p:sp>
          <p:nvSpPr>
            <p:cNvPr id="8" name="Oval 7"/>
            <p:cNvSpPr/>
            <p:nvPr/>
          </p:nvSpPr>
          <p:spPr bwMode="auto">
            <a:xfrm rot="2944359">
              <a:off x="2007234" y="3245307"/>
              <a:ext cx="2057400" cy="53523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2007235" y="3256839"/>
              <a:ext cx="2057400" cy="53523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 rot="18417737">
              <a:off x="2007235" y="3245307"/>
              <a:ext cx="2057400" cy="53523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3911278" y="3598391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2286000" y="2916325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3581400" y="2987244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2971810" y="3474822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2951812" y="3436722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3024994" y="3448254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6149122"/>
            <a:ext cx="846378" cy="57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62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88271" y="304800"/>
            <a:ext cx="91440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ANSEP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Summer Bridge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  <a:p>
            <a:pPr algn="ctr">
              <a:defRPr/>
            </a:pP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Building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a Strong Foundation </a:t>
            </a: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for</a:t>
            </a:r>
          </a:p>
          <a:p>
            <a:pPr algn="ctr">
              <a:defRPr/>
            </a:pPr>
            <a:r>
              <a:rPr lang="en-US" sz="2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University and Professional Achievement</a:t>
            </a:r>
            <a:endParaRPr lang="en-US" sz="2400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436198" y="2438400"/>
            <a:ext cx="3657600" cy="250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defRPr/>
            </a:pPr>
            <a:r>
              <a:rPr lang="en-US" sz="7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95</a:t>
            </a:r>
            <a:r>
              <a:rPr lang="en-US" sz="8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% </a:t>
            </a:r>
          </a:p>
          <a:p>
            <a:pPr>
              <a:defRPr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of students successfully transition to science or engineering  BS degree programs</a:t>
            </a:r>
          </a:p>
          <a:p>
            <a:pPr>
              <a:defRPr/>
            </a:pPr>
            <a:endParaRPr lang="en-US" sz="32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AutoShape 2" descr="beak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783421" y="1333500"/>
            <a:ext cx="3906968" cy="4340207"/>
            <a:chOff x="623156" y="1683820"/>
            <a:chExt cx="3906968" cy="4340207"/>
          </a:xfrm>
        </p:grpSpPr>
        <p:sp>
          <p:nvSpPr>
            <p:cNvPr id="47" name="Rounded Rectangle 46"/>
            <p:cNvSpPr/>
            <p:nvPr/>
          </p:nvSpPr>
          <p:spPr bwMode="auto">
            <a:xfrm>
              <a:off x="957693" y="2743201"/>
              <a:ext cx="2927287" cy="2590800"/>
            </a:xfrm>
            <a:prstGeom prst="roundRect">
              <a:avLst>
                <a:gd name="adj" fmla="val 1822"/>
              </a:avLst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623156" y="1683820"/>
              <a:ext cx="3906968" cy="4340207"/>
              <a:chOff x="604844" y="1656142"/>
              <a:chExt cx="3906968" cy="4340207"/>
            </a:xfrm>
          </p:grpSpPr>
          <p:sp>
            <p:nvSpPr>
              <p:cNvPr id="19" name="Rounded Rectangle 18"/>
              <p:cNvSpPr/>
              <p:nvPr/>
            </p:nvSpPr>
            <p:spPr bwMode="auto">
              <a:xfrm>
                <a:off x="957693" y="2029187"/>
                <a:ext cx="2927287" cy="3967162"/>
              </a:xfrm>
              <a:prstGeom prst="roundRect">
                <a:avLst/>
              </a:prstGeom>
              <a:solidFill>
                <a:srgbClr val="B2B2B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8081270">
                <a:off x="543448" y="1901295"/>
                <a:ext cx="699856" cy="577063"/>
              </a:xfrm>
              <a:prstGeom prst="triangle">
                <a:avLst/>
              </a:prstGeom>
              <a:solidFill>
                <a:srgbClr val="B2B2B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29" name="Isosceles Triangle 28"/>
              <p:cNvSpPr/>
              <p:nvPr/>
            </p:nvSpPr>
            <p:spPr bwMode="auto">
              <a:xfrm rot="3397356">
                <a:off x="3521131" y="1639915"/>
                <a:ext cx="974454" cy="1006908"/>
              </a:xfrm>
              <a:prstGeom prst="triangle">
                <a:avLst>
                  <a:gd name="adj" fmla="val 64461"/>
                </a:avLst>
              </a:prstGeom>
              <a:solidFill>
                <a:srgbClr val="B2B2B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cxnSp>
            <p:nvCxnSpPr>
              <p:cNvPr id="26" name="Straight Connector 25"/>
              <p:cNvCxnSpPr/>
              <p:nvPr/>
            </p:nvCxnSpPr>
            <p:spPr bwMode="auto">
              <a:xfrm flipV="1">
                <a:off x="646980" y="2001773"/>
                <a:ext cx="3859320" cy="55627"/>
              </a:xfrm>
              <a:prstGeom prst="line">
                <a:avLst/>
              </a:prstGeom>
              <a:solidFill>
                <a:schemeClr val="accent1"/>
              </a:solidFill>
              <a:ln w="34925" cap="flat" cmpd="sng" algn="ctr">
                <a:solidFill>
                  <a:srgbClr val="B2B2B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8" name="Rounded Rectangle 47"/>
            <p:cNvSpPr/>
            <p:nvPr/>
          </p:nvSpPr>
          <p:spPr bwMode="auto">
            <a:xfrm>
              <a:off x="957693" y="3002161"/>
              <a:ext cx="2945599" cy="2484239"/>
            </a:xfrm>
            <a:prstGeom prst="roundRect">
              <a:avLst>
                <a:gd name="adj" fmla="val 1822"/>
              </a:avLst>
            </a:prstGeom>
            <a:solidFill>
              <a:srgbClr val="99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 bwMode="auto">
            <a:xfrm>
              <a:off x="3084023" y="3931720"/>
              <a:ext cx="533400" cy="0"/>
            </a:xfrm>
            <a:prstGeom prst="line">
              <a:avLst/>
            </a:prstGeom>
            <a:solidFill>
              <a:schemeClr val="accent1"/>
            </a:solidFill>
            <a:ln w="349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>
              <a:off x="3084023" y="4367482"/>
              <a:ext cx="533400" cy="0"/>
            </a:xfrm>
            <a:prstGeom prst="line">
              <a:avLst/>
            </a:prstGeom>
            <a:solidFill>
              <a:schemeClr val="accent1"/>
            </a:solidFill>
            <a:ln w="349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9" name="Rounded Rectangle 48"/>
            <p:cNvSpPr/>
            <p:nvPr/>
          </p:nvSpPr>
          <p:spPr bwMode="auto">
            <a:xfrm>
              <a:off x="957693" y="4595451"/>
              <a:ext cx="2927287" cy="1424349"/>
            </a:xfrm>
            <a:prstGeom prst="roundRect">
              <a:avLst>
                <a:gd name="adj" fmla="val 35736"/>
              </a:avLst>
            </a:prstGeom>
            <a:solidFill>
              <a:srgbClr val="99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40" name="Straight Connector 39"/>
            <p:cNvCxnSpPr/>
            <p:nvPr/>
          </p:nvCxnSpPr>
          <p:spPr bwMode="auto">
            <a:xfrm>
              <a:off x="3084023" y="4842460"/>
              <a:ext cx="533400" cy="0"/>
            </a:xfrm>
            <a:prstGeom prst="line">
              <a:avLst/>
            </a:prstGeom>
            <a:solidFill>
              <a:schemeClr val="accent1"/>
            </a:solidFill>
            <a:ln w="349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3084023" y="5334001"/>
              <a:ext cx="533400" cy="0"/>
            </a:xfrm>
            <a:prstGeom prst="line">
              <a:avLst/>
            </a:prstGeom>
            <a:solidFill>
              <a:schemeClr val="accent1"/>
            </a:solidFill>
            <a:ln w="349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3066728" y="3461444"/>
              <a:ext cx="533400" cy="0"/>
            </a:xfrm>
            <a:prstGeom prst="line">
              <a:avLst/>
            </a:prstGeom>
            <a:solidFill>
              <a:schemeClr val="accent1"/>
            </a:solidFill>
            <a:ln w="349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>
              <a:off x="3048000" y="2895600"/>
              <a:ext cx="533400" cy="0"/>
            </a:xfrm>
            <a:prstGeom prst="line">
              <a:avLst/>
            </a:prstGeom>
            <a:solidFill>
              <a:schemeClr val="accent1"/>
            </a:solidFill>
            <a:ln w="349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2439619" y="2709446"/>
              <a:ext cx="6083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solidFill>
                    <a:schemeClr val="bg2"/>
                  </a:solidFill>
                </a:rPr>
                <a:t>300</a:t>
              </a:r>
              <a:endParaRPr lang="en-US" sz="1600" dirty="0">
                <a:solidFill>
                  <a:schemeClr val="bg2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449191" y="3273025"/>
              <a:ext cx="6083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solidFill>
                    <a:schemeClr val="bg2"/>
                  </a:solidFill>
                </a:rPr>
                <a:t>250</a:t>
              </a:r>
              <a:endParaRPr lang="en-US" sz="1600" dirty="0">
                <a:solidFill>
                  <a:schemeClr val="bg2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458347" y="4187332"/>
              <a:ext cx="6083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solidFill>
                    <a:schemeClr val="bg2"/>
                  </a:solidFill>
                </a:rPr>
                <a:t>150</a:t>
              </a:r>
              <a:endParaRPr lang="en-US" sz="1600" dirty="0">
                <a:solidFill>
                  <a:schemeClr val="bg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458347" y="3770208"/>
              <a:ext cx="6083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solidFill>
                    <a:schemeClr val="bg2"/>
                  </a:solidFill>
                </a:rPr>
                <a:t>200</a:t>
              </a:r>
              <a:endParaRPr lang="en-US" sz="1600" dirty="0">
                <a:solidFill>
                  <a:schemeClr val="bg2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475642" y="4675373"/>
              <a:ext cx="6083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solidFill>
                    <a:schemeClr val="bg2"/>
                  </a:solidFill>
                </a:rPr>
                <a:t>100</a:t>
              </a:r>
              <a:endParaRPr lang="en-US" sz="1600" dirty="0">
                <a:solidFill>
                  <a:schemeClr val="bg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439618" y="5138348"/>
              <a:ext cx="6083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solidFill>
                    <a:schemeClr val="bg2"/>
                  </a:solidFill>
                </a:rPr>
                <a:t>50</a:t>
              </a:r>
              <a:endParaRPr lang="en-US" sz="1600" dirty="0">
                <a:solidFill>
                  <a:schemeClr val="bg2"/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031958" y="5785697"/>
            <a:ext cx="2930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Participants 1998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 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2014</a:t>
            </a: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6149122"/>
            <a:ext cx="846378" cy="57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5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33600" y="1524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ANSEP University Success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28996" y="1828800"/>
            <a:ext cx="403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Percentage of 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ANSEP students who 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graduated or are currently </a:t>
            </a:r>
            <a:r>
              <a:rPr lang="en-US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enrolled </a:t>
            </a:r>
            <a:endParaRPr lang="en-US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40220" y="1219200"/>
            <a:ext cx="2939359" cy="4175101"/>
            <a:chOff x="1540220" y="1447800"/>
            <a:chExt cx="2939359" cy="4175101"/>
          </a:xfrm>
        </p:grpSpPr>
        <p:pic>
          <p:nvPicPr>
            <p:cNvPr id="5" name="Picture 6" descr="C:\Desktop\CALCULATOR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91" t="37778" r="33599" b="28845"/>
            <a:stretch/>
          </p:blipFill>
          <p:spPr bwMode="auto">
            <a:xfrm>
              <a:off x="1540220" y="1447800"/>
              <a:ext cx="2939359" cy="4175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1752600" y="1752600"/>
              <a:ext cx="2476500" cy="707886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4000" b="1" dirty="0" smtClean="0">
                  <a:solidFill>
                    <a:schemeClr val="accent4">
                      <a:lumMod val="50000"/>
                    </a:schemeClr>
                  </a:solidFill>
                  <a:latin typeface="+mn-lt"/>
                </a:rPr>
                <a:t>75%</a:t>
              </a:r>
              <a:endParaRPr lang="en-US" sz="4000" b="1" dirty="0">
                <a:solidFill>
                  <a:schemeClr val="accent4">
                    <a:lumMod val="50000"/>
                  </a:schemeClr>
                </a:solidFill>
                <a:latin typeface="+mn-lt"/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6149122"/>
            <a:ext cx="846378" cy="57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35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04" y="609600"/>
            <a:ext cx="9098296" cy="510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9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7">
      <a:dk1>
        <a:srgbClr val="4C4E44"/>
      </a:dk1>
      <a:lt1>
        <a:srgbClr val="FFFFFF"/>
      </a:lt1>
      <a:dk2>
        <a:srgbClr val="686B5D"/>
      </a:dk2>
      <a:lt2>
        <a:srgbClr val="D6D5C6"/>
      </a:lt2>
      <a:accent1>
        <a:srgbClr val="898D79"/>
      </a:accent1>
      <a:accent2>
        <a:srgbClr val="4D4F45"/>
      </a:accent2>
      <a:accent3>
        <a:srgbClr val="B9BAB6"/>
      </a:accent3>
      <a:accent4>
        <a:srgbClr val="DADADA"/>
      </a:accent4>
      <a:accent5>
        <a:srgbClr val="C4C5BE"/>
      </a:accent5>
      <a:accent6>
        <a:srgbClr val="45473E"/>
      </a:accent6>
      <a:hlink>
        <a:srgbClr val="58BE67"/>
      </a:hlink>
      <a:folHlink>
        <a:srgbClr val="C0C640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19849</TotalTime>
  <Words>89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Wingdings</vt:lpstr>
      <vt:lpstr>Globe</vt:lpstr>
      <vt:lpstr>Adobe Acrobat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UAA, School of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UAA School of Engineering VECO Alaska &amp; ASRC</dc:title>
  <dc:creator>Herbert P.  Schroeder, Ph.D.</dc:creator>
  <cp:lastModifiedBy>Herbert P Schroeder</cp:lastModifiedBy>
  <cp:revision>586</cp:revision>
  <cp:lastPrinted>2013-10-25T23:22:54Z</cp:lastPrinted>
  <dcterms:created xsi:type="dcterms:W3CDTF">1999-06-14T18:13:56Z</dcterms:created>
  <dcterms:modified xsi:type="dcterms:W3CDTF">2016-01-23T02:50:14Z</dcterms:modified>
</cp:coreProperties>
</file>