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88" r:id="rId3"/>
    <p:sldId id="289" r:id="rId4"/>
    <p:sldId id="292" r:id="rId5"/>
    <p:sldId id="291" r:id="rId6"/>
    <p:sldId id="290" r:id="rId7"/>
    <p:sldId id="293" r:id="rId8"/>
    <p:sldId id="297" r:id="rId9"/>
    <p:sldId id="306" r:id="rId10"/>
    <p:sldId id="309" r:id="rId11"/>
    <p:sldId id="307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B9C"/>
    <a:srgbClr val="FDF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5D104-3D4A-4C4F-8806-E90E4139A2B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BED7C-F41A-4F1E-BC06-9CC0FA9BA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4724400"/>
            <a:ext cx="9144000" cy="403225"/>
          </a:xfrm>
        </p:spPr>
        <p:txBody>
          <a:bodyPr>
            <a:normAutofit/>
          </a:bodyPr>
          <a:lstStyle>
            <a:lvl1pPr>
              <a:defRPr sz="2000" b="0" u="none" baseline="0">
                <a:solidFill>
                  <a:srgbClr val="486B9C"/>
                </a:solidFill>
                <a:latin typeface="Century Gothic" panose="020B0502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E04476F-5D63-479B-833B-F6694C4DC7D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0950"/>
            <a:ext cx="9144000" cy="145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21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4476F-5D63-479B-833B-F6694C4DC7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51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2800" y="652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C215B67-64BE-4296-AB0F-33CA30D24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486B9C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4211195"/>
            <a:ext cx="9144000" cy="403225"/>
          </a:xfrm>
        </p:spPr>
        <p:txBody>
          <a:bodyPr>
            <a:normAutofit/>
          </a:bodyPr>
          <a:lstStyle/>
          <a:p>
            <a:r>
              <a:rPr lang="en-US" smtClean="0"/>
              <a:t>House HSS </a:t>
            </a:r>
            <a:r>
              <a:rPr lang="en-US" dirty="0" smtClean="0"/>
              <a:t>Committee Overview 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6220" y="5943600"/>
            <a:ext cx="91440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486B9C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2000" b="1" u="none" dirty="0" smtClean="0"/>
              <a:t>JANUARY</a:t>
            </a:r>
            <a:r>
              <a:rPr lang="en-US" sz="2000" b="1" u="none" baseline="0" dirty="0" smtClean="0"/>
              <a:t> 22, 2015</a:t>
            </a:r>
            <a:endParaRPr lang="en-US" sz="2000" b="1" u="non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953000"/>
            <a:ext cx="9144000" cy="853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0" u="none" kern="1200" baseline="0">
                <a:solidFill>
                  <a:srgbClr val="486B9C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Valerie Davidson </a:t>
            </a:r>
            <a:r>
              <a:rPr lang="en-US" dirty="0" smtClean="0"/>
              <a:t>| Commissioner</a:t>
            </a:r>
          </a:p>
          <a:p>
            <a:r>
              <a:rPr lang="en-US" b="1" dirty="0" smtClean="0"/>
              <a:t>Dr. Jay Butler </a:t>
            </a:r>
            <a:r>
              <a:rPr lang="en-US" dirty="0" smtClean="0"/>
              <a:t>| Chief Medical Officer &amp; Division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of primary focus (4) </a:t>
            </a:r>
            <a:br>
              <a:rPr lang="en-US" dirty="0" smtClean="0"/>
            </a:br>
            <a:r>
              <a:rPr lang="en-US" sz="3100" dirty="0" smtClean="0"/>
              <a:t>(2015 and beyond)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 smtClean="0"/>
              <a:t>3. Tribal and Federal Partnerships</a:t>
            </a:r>
            <a:endParaRPr lang="en-US" sz="27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Enhancing partnerships to address health and child welfare </a:t>
            </a:r>
            <a:r>
              <a:rPr lang="en-US" dirty="0">
                <a:solidFill>
                  <a:srgbClr val="486B9C"/>
                </a:solidFill>
              </a:rPr>
              <a:t>issues </a:t>
            </a:r>
            <a:endParaRPr lang="en-US" dirty="0" smtClean="0">
              <a:solidFill>
                <a:srgbClr val="486B9C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Removing </a:t>
            </a:r>
            <a:r>
              <a:rPr lang="en-US" dirty="0">
                <a:solidFill>
                  <a:srgbClr val="486B9C"/>
                </a:solidFill>
              </a:rPr>
              <a:t>barriers that impede our collective efforts </a:t>
            </a:r>
            <a:endParaRPr lang="en-US" dirty="0" smtClean="0">
              <a:solidFill>
                <a:srgbClr val="486B9C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86B9C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of primary focus (4) </a:t>
            </a:r>
            <a:br>
              <a:rPr lang="en-US" dirty="0" smtClean="0"/>
            </a:br>
            <a:r>
              <a:rPr lang="en-US" sz="3100" dirty="0" smtClean="0"/>
              <a:t>(2015 and beyond)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700" b="1" dirty="0" smtClean="0"/>
              <a:t>4. Improving the health status of Alaskans </a:t>
            </a:r>
            <a:r>
              <a:rPr lang="en-US" sz="2700" b="1" i="1" dirty="0" smtClean="0"/>
              <a:t>(cont.)</a:t>
            </a:r>
            <a:endParaRPr lang="en-US" sz="2700" i="1" dirty="0"/>
          </a:p>
          <a:p>
            <a:pPr marL="85725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86B9C"/>
                </a:solidFill>
              </a:rPr>
              <a:t>Prevent and control complications of obesity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86B9C"/>
                </a:solidFill>
              </a:rPr>
              <a:t>Reduce tobacco use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Reduce abuse of alcohol and other drugs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Prevent and improve management of injuries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Improve immunization coverage among pre-school aged children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Prevent and control infectious diseases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Prevent infant deaths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Implement Healthy Alaskans 2020 action plan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86B9C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86B9C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to the future</a:t>
            </a:r>
            <a:br>
              <a:rPr lang="en-US" dirty="0" smtClean="0"/>
            </a:br>
            <a:r>
              <a:rPr lang="en-US" sz="3100" dirty="0" smtClean="0"/>
              <a:t>Governor Walker’s  2014 – </a:t>
            </a:r>
            <a:r>
              <a:rPr lang="en-US" sz="3100" b="1" dirty="0" smtClean="0"/>
              <a:t>HSS Transition Report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Five Recommendations</a:t>
            </a:r>
          </a:p>
          <a:p>
            <a:pPr marL="0" indent="0">
              <a:buNone/>
            </a:pPr>
            <a:r>
              <a:rPr lang="en-US" sz="2200" dirty="0" smtClean="0"/>
              <a:t>(Department will explore further in coming months)</a:t>
            </a:r>
          </a:p>
          <a:p>
            <a:pPr marL="0" indent="0">
              <a:buNone/>
            </a:pPr>
            <a:endParaRPr lang="en-US" sz="1200" dirty="0"/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486B9C"/>
                </a:solidFill>
              </a:rPr>
              <a:t>Medicaid Expansion and Maximize Federal Revenue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486B9C"/>
                </a:solidFill>
              </a:rPr>
              <a:t>Administrative Improvements </a:t>
            </a:r>
            <a:r>
              <a:rPr lang="en-US" sz="1900" dirty="0" smtClean="0">
                <a:solidFill>
                  <a:srgbClr val="486B9C"/>
                </a:solidFill>
              </a:rPr>
              <a:t>(</a:t>
            </a:r>
            <a:r>
              <a:rPr lang="en-US" sz="1900" dirty="0" err="1" smtClean="0">
                <a:solidFill>
                  <a:srgbClr val="486B9C"/>
                </a:solidFill>
              </a:rPr>
              <a:t>ie</a:t>
            </a:r>
            <a:r>
              <a:rPr lang="en-US" sz="1900" dirty="0" smtClean="0">
                <a:solidFill>
                  <a:srgbClr val="486B9C"/>
                </a:solidFill>
              </a:rPr>
              <a:t>. Eligibility and Payment systems)</a:t>
            </a:r>
          </a:p>
          <a:p>
            <a:pPr marL="914400" lvl="1" indent="-514350">
              <a:buAutoNum type="arabicPeriod"/>
            </a:pPr>
            <a:r>
              <a:rPr lang="en-US" dirty="0" smtClean="0">
                <a:solidFill>
                  <a:srgbClr val="486B9C"/>
                </a:solidFill>
              </a:rPr>
              <a:t>Behavioral Health Policy Improvement and Enforcement </a:t>
            </a:r>
            <a:endParaRPr lang="en-US" dirty="0">
              <a:solidFill>
                <a:srgbClr val="486B9C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486B9C"/>
                </a:solidFill>
              </a:rPr>
              <a:t>Health Care Cost and Affordability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486B9C"/>
                </a:solidFill>
              </a:rPr>
              <a:t>Safety Net Service Delivery </a:t>
            </a:r>
            <a:r>
              <a:rPr lang="en-US" sz="1900" dirty="0" smtClean="0">
                <a:solidFill>
                  <a:srgbClr val="486B9C"/>
                </a:solidFill>
              </a:rPr>
              <a:t>(</a:t>
            </a:r>
            <a:r>
              <a:rPr lang="en-US" sz="1900" dirty="0" err="1" smtClean="0">
                <a:solidFill>
                  <a:srgbClr val="486B9C"/>
                </a:solidFill>
              </a:rPr>
              <a:t>ie</a:t>
            </a:r>
            <a:r>
              <a:rPr lang="en-US" sz="1900" dirty="0" smtClean="0">
                <a:solidFill>
                  <a:srgbClr val="486B9C"/>
                </a:solidFill>
              </a:rPr>
              <a:t>. Children at Risk, Community Access Hospitals, Disproportionate Share Hospitals, Long Term Care)</a:t>
            </a:r>
            <a:endParaRPr lang="en-US" sz="1900" dirty="0">
              <a:solidFill>
                <a:srgbClr val="486B9C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1" y="304800"/>
            <a:ext cx="8729069" cy="621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91313" y="152400"/>
            <a:ext cx="101713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713" y="304800"/>
            <a:ext cx="101713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152400"/>
            <a:ext cx="1017136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8600" y="304800"/>
            <a:ext cx="923681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46695" y="426876"/>
            <a:ext cx="923681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402" y="5334000"/>
            <a:ext cx="1260973" cy="1310677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Executive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407" y="1626641"/>
            <a:ext cx="5867400" cy="3657600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Commissioner</a:t>
            </a:r>
            <a:r>
              <a:rPr lang="en-US" sz="1800" b="1" dirty="0" smtClean="0"/>
              <a:t> | Valerie Davidson </a:t>
            </a:r>
            <a:endParaRPr lang="en-US" sz="1800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 smtClean="0"/>
              <a:t>Chief Medical Officer/Director </a:t>
            </a:r>
            <a:r>
              <a:rPr lang="en-US" sz="1800" b="1" dirty="0"/>
              <a:t>| </a:t>
            </a:r>
            <a:r>
              <a:rPr lang="en-US" sz="1800" b="1" dirty="0" smtClean="0"/>
              <a:t>Dr. Jay Butler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 smtClean="0"/>
              <a:t>Deputy Commissioner </a:t>
            </a:r>
            <a:r>
              <a:rPr lang="en-US" sz="1800" b="1" dirty="0" smtClean="0"/>
              <a:t>| Jon Sherwood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 smtClean="0">
                <a:solidFill>
                  <a:srgbClr val="486B9C"/>
                </a:solidFill>
              </a:rPr>
              <a:t>Medicaid and Health Care Policy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 smtClean="0"/>
              <a:t>Deputy Commissioner </a:t>
            </a:r>
            <a:r>
              <a:rPr lang="en-US" sz="1800" b="1" dirty="0" smtClean="0"/>
              <a:t>| Ree Sailors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>
                <a:solidFill>
                  <a:srgbClr val="486B9C"/>
                </a:solidFill>
              </a:rPr>
              <a:t>Family, Community &amp; Integrated Services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 smtClean="0"/>
              <a:t>Assistant Commissioner </a:t>
            </a:r>
            <a:r>
              <a:rPr lang="en-US" sz="1800" b="1" dirty="0" smtClean="0"/>
              <a:t>| Sana Efird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 smtClean="0">
                <a:solidFill>
                  <a:srgbClr val="486B9C"/>
                </a:solidFill>
              </a:rPr>
              <a:t>Finance and Management Services</a:t>
            </a:r>
            <a:endParaRPr lang="en-US" sz="1800" b="1" i="1" dirty="0" smtClean="0">
              <a:solidFill>
                <a:srgbClr val="486B9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Executive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413" y="2133600"/>
            <a:ext cx="6809793" cy="3657600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/>
              <a:t>Health Care Policy Advisor </a:t>
            </a:r>
            <a:r>
              <a:rPr lang="en-US" sz="1800" b="1" dirty="0"/>
              <a:t>| Monique Martin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Medicaid Expansion Project Director </a:t>
            </a:r>
            <a:r>
              <a:rPr lang="en-US" sz="1800" b="1" dirty="0"/>
              <a:t>| Chris Ashenbrenner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Legislative Liaison </a:t>
            </a:r>
            <a:r>
              <a:rPr lang="en-US" sz="1800" b="1" dirty="0"/>
              <a:t>| Tony Newman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dirty="0"/>
              <a:t>Special Assistant </a:t>
            </a:r>
            <a:r>
              <a:rPr lang="en-US" sz="1800" b="1" dirty="0"/>
              <a:t>| Tara Horton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&amp; Social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3886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u="sng" dirty="0" smtClean="0"/>
              <a:t>Alaska Pioneer Homes </a:t>
            </a:r>
            <a:r>
              <a:rPr lang="en-US" sz="2900" b="1" dirty="0" smtClean="0"/>
              <a:t>| Vickie Wilson </a:t>
            </a:r>
            <a:r>
              <a:rPr lang="en-US" sz="2900" dirty="0" smtClean="0"/>
              <a:t>(Acting Director)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dirty="0" smtClean="0">
                <a:solidFill>
                  <a:srgbClr val="486B9C"/>
                </a:solidFill>
              </a:rPr>
              <a:t>Provide </a:t>
            </a:r>
            <a:r>
              <a:rPr lang="en-US" sz="2900" dirty="0">
                <a:solidFill>
                  <a:srgbClr val="486B9C"/>
                </a:solidFill>
              </a:rPr>
              <a:t>the highest quality of life in a safe home environment for older Alaskans and Veterans</a:t>
            </a:r>
            <a:r>
              <a:rPr lang="en-US" sz="2900" dirty="0" smtClean="0">
                <a:solidFill>
                  <a:srgbClr val="486B9C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900" u="sng" dirty="0" smtClean="0"/>
              <a:t>Behavioral Health </a:t>
            </a:r>
            <a:r>
              <a:rPr lang="en-US" sz="2900" b="1" dirty="0" smtClean="0"/>
              <a:t>| Al Wall </a:t>
            </a:r>
            <a:r>
              <a:rPr lang="en-US" sz="2900" dirty="0" smtClean="0"/>
              <a:t>(Director</a:t>
            </a:r>
            <a:r>
              <a:rPr lang="en-US" sz="2900" dirty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dirty="0" smtClean="0">
                <a:solidFill>
                  <a:srgbClr val="486B9C"/>
                </a:solidFill>
              </a:rPr>
              <a:t>Manage </a:t>
            </a:r>
            <a:r>
              <a:rPr lang="en-US" sz="2900" dirty="0">
                <a:solidFill>
                  <a:srgbClr val="486B9C"/>
                </a:solidFill>
              </a:rPr>
              <a:t>an integrated and comprehensive behavioral health system based on sound policy, effective practices and partnerships</a:t>
            </a:r>
            <a:r>
              <a:rPr lang="en-US" sz="2900" dirty="0" smtClean="0">
                <a:solidFill>
                  <a:srgbClr val="486B9C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900" u="sng" dirty="0" smtClean="0"/>
              <a:t>Office of Children’s Services </a:t>
            </a:r>
            <a:r>
              <a:rPr lang="en-US" sz="2900" b="1" dirty="0" smtClean="0"/>
              <a:t>| Christy Lawton </a:t>
            </a:r>
            <a:r>
              <a:rPr lang="en-US" sz="2900" dirty="0" smtClean="0"/>
              <a:t>(Director)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dirty="0" smtClean="0">
                <a:solidFill>
                  <a:srgbClr val="486B9C"/>
                </a:solidFill>
              </a:rPr>
              <a:t>Prevent </a:t>
            </a:r>
            <a:r>
              <a:rPr lang="en-US" sz="2900" dirty="0">
                <a:solidFill>
                  <a:srgbClr val="486B9C"/>
                </a:solidFill>
              </a:rPr>
              <a:t>and </a:t>
            </a:r>
            <a:r>
              <a:rPr lang="en-US" sz="2900" dirty="0" smtClean="0">
                <a:solidFill>
                  <a:srgbClr val="486B9C"/>
                </a:solidFill>
              </a:rPr>
              <a:t>respond </a:t>
            </a:r>
            <a:r>
              <a:rPr lang="en-US" sz="2900" dirty="0">
                <a:solidFill>
                  <a:srgbClr val="486B9C"/>
                </a:solidFill>
              </a:rPr>
              <a:t>to child maltreatment in order to ensure safe children and strong families</a:t>
            </a:r>
            <a:r>
              <a:rPr lang="en-US" sz="2900" dirty="0" smtClean="0">
                <a:solidFill>
                  <a:srgbClr val="486B9C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900" u="sng" dirty="0" smtClean="0"/>
              <a:t>Health Care Services </a:t>
            </a:r>
            <a:r>
              <a:rPr lang="en-US" sz="2900" b="1" dirty="0" smtClean="0"/>
              <a:t>| Margaret Brodie </a:t>
            </a:r>
            <a:r>
              <a:rPr lang="en-US" sz="2900" dirty="0" smtClean="0"/>
              <a:t>(Director)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900" dirty="0" smtClean="0">
                <a:solidFill>
                  <a:srgbClr val="486B9C"/>
                </a:solidFill>
              </a:rPr>
              <a:t>Manage </a:t>
            </a:r>
            <a:r>
              <a:rPr lang="en-US" sz="2900" dirty="0">
                <a:solidFill>
                  <a:srgbClr val="486B9C"/>
                </a:solidFill>
              </a:rPr>
              <a:t>health care coverage for Alaskans in need</a:t>
            </a:r>
            <a:r>
              <a:rPr lang="en-US" sz="2900" dirty="0" smtClean="0">
                <a:solidFill>
                  <a:srgbClr val="486B9C"/>
                </a:solidFill>
              </a:rPr>
              <a:t>.</a:t>
            </a:r>
            <a:endParaRPr lang="en-US" sz="2000" dirty="0">
              <a:solidFill>
                <a:srgbClr val="486B9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&amp; Social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132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u="sng" dirty="0"/>
              <a:t>Division of Juvenile </a:t>
            </a:r>
            <a:r>
              <a:rPr lang="en-US" u="sng" dirty="0" smtClean="0"/>
              <a:t>Justice </a:t>
            </a:r>
            <a:r>
              <a:rPr lang="en-US" dirty="0" smtClean="0"/>
              <a:t>| </a:t>
            </a:r>
            <a:r>
              <a:rPr lang="en-US" b="1" dirty="0" smtClean="0"/>
              <a:t>Karen Forrest </a:t>
            </a:r>
            <a:r>
              <a:rPr lang="en-US" dirty="0" smtClean="0"/>
              <a:t>(Director)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486B9C"/>
                </a:solidFill>
              </a:rPr>
              <a:t>Hold juvenile offenders accountable for their behavior, promote the safety and restoration of victims and communities, and assist offenders and their families in developing skills to prevent crime.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u="sng" dirty="0"/>
              <a:t>Division of Public </a:t>
            </a:r>
            <a:r>
              <a:rPr lang="en-US" u="sng" dirty="0" smtClean="0"/>
              <a:t>Assistance</a:t>
            </a:r>
            <a:r>
              <a:rPr lang="en-US" b="1" dirty="0" smtClean="0"/>
              <a:t> | Ron Kreher </a:t>
            </a:r>
            <a:r>
              <a:rPr lang="en-US" dirty="0" smtClean="0"/>
              <a:t>(Acting Director)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486B9C"/>
                </a:solidFill>
              </a:rPr>
              <a:t>Provide self-sufficiency and provide for basic living expenses to Alaskans in need.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u="sng" dirty="0"/>
              <a:t>Division of Public </a:t>
            </a:r>
            <a:r>
              <a:rPr lang="en-US" u="sng" dirty="0" smtClean="0"/>
              <a:t>Health </a:t>
            </a:r>
            <a:r>
              <a:rPr lang="en-US" b="1" dirty="0" smtClean="0"/>
              <a:t>| Dr. Jay Butler </a:t>
            </a:r>
            <a:r>
              <a:rPr lang="en-US" dirty="0" smtClean="0"/>
              <a:t>(CMO/Director)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486B9C"/>
                </a:solidFill>
              </a:rPr>
              <a:t>Protect and promote the health of Alaskans.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u="sng" dirty="0"/>
              <a:t>Senior and Disabilities </a:t>
            </a:r>
            <a:r>
              <a:rPr lang="en-US" u="sng" dirty="0" smtClean="0"/>
              <a:t>Services </a:t>
            </a:r>
            <a:r>
              <a:rPr lang="en-US" b="1" dirty="0" smtClean="0"/>
              <a:t>| Duane Mayes </a:t>
            </a:r>
            <a:r>
              <a:rPr lang="en-US" dirty="0" smtClean="0"/>
              <a:t>(Director)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486B9C"/>
                </a:solidFill>
              </a:rPr>
              <a:t>Promote the independence of Alaskan seniors and persons with physical and developmental disabilities.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31" y="304800"/>
            <a:ext cx="4742529" cy="6188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38800" y="6172200"/>
            <a:ext cx="9144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0" y="1524000"/>
            <a:ext cx="3429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of primary focus (4) </a:t>
            </a:r>
            <a:br>
              <a:rPr lang="en-US" dirty="0" smtClean="0"/>
            </a:br>
            <a:r>
              <a:rPr lang="en-US" sz="3100" dirty="0" smtClean="0"/>
              <a:t>(2015 and beyond)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 Access </a:t>
            </a:r>
            <a:r>
              <a:rPr lang="en-US" b="1" dirty="0"/>
              <a:t>to health care for Alaskans 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Medicaid </a:t>
            </a:r>
            <a:r>
              <a:rPr lang="en-US" dirty="0">
                <a:solidFill>
                  <a:srgbClr val="486B9C"/>
                </a:solidFill>
              </a:rPr>
              <a:t>Expansion: investing in the health of Alaskans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System </a:t>
            </a:r>
            <a:r>
              <a:rPr lang="en-US" dirty="0">
                <a:solidFill>
                  <a:srgbClr val="486B9C"/>
                </a:solidFill>
              </a:rPr>
              <a:t>Improvements: enrolling individuals and paying providers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86B9C"/>
                </a:solidFill>
              </a:rPr>
              <a:t>Medicaid Reform: develop an Alaska plan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Areas of primary focus (4) </a:t>
            </a:r>
            <a:br>
              <a:rPr lang="en-US" dirty="0" smtClean="0"/>
            </a:br>
            <a:r>
              <a:rPr lang="en-US" sz="3100" dirty="0" smtClean="0"/>
              <a:t>(2015 and beyond)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Child welfare |</a:t>
            </a:r>
            <a:r>
              <a:rPr lang="en-US" sz="2800" b="1" dirty="0"/>
              <a:t> keeping our children safe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86B9C"/>
                </a:solidFill>
              </a:rPr>
              <a:t>Maximizing relationships and resources to improve outcomes for Alaska’s children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86B9C"/>
                </a:solidFill>
              </a:rPr>
              <a:t>2400+ children in out-of-home placements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86B9C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5" y="5844540"/>
            <a:ext cx="8854440" cy="78486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521940"/>
            <a:ext cx="2133600" cy="365125"/>
          </a:xfrm>
        </p:spPr>
        <p:txBody>
          <a:bodyPr/>
          <a:lstStyle/>
          <a:p>
            <a:fld id="{5E04476F-5D63-479B-833B-F6694C4DC7D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544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Office Theme</vt:lpstr>
      <vt:lpstr>House HSS Committee Overview </vt:lpstr>
      <vt:lpstr>PowerPoint Presentation</vt:lpstr>
      <vt:lpstr>Executive Leadership</vt:lpstr>
      <vt:lpstr>Executive Leadership</vt:lpstr>
      <vt:lpstr>Health &amp; Social Services</vt:lpstr>
      <vt:lpstr>Health &amp; Social Services</vt:lpstr>
      <vt:lpstr>PowerPoint Presentation</vt:lpstr>
      <vt:lpstr>Areas of primary focus (4)  (2015 and beyond)</vt:lpstr>
      <vt:lpstr>Areas of primary focus (4)  (2015 and beyond)</vt:lpstr>
      <vt:lpstr>Areas of primary focus (4)  (2015 and beyond)</vt:lpstr>
      <vt:lpstr>Areas of primary focus (4)  (2015 and beyond)</vt:lpstr>
      <vt:lpstr>Looking to the future Governor Walker’s  2014 – HSS Transition Report</vt:lpstr>
    </vt:vector>
  </TitlesOfParts>
  <Company>State of Alaska - Health and Social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tjhorton</dc:creator>
  <cp:lastModifiedBy>Taneeka Hansen</cp:lastModifiedBy>
  <cp:revision>73</cp:revision>
  <dcterms:created xsi:type="dcterms:W3CDTF">2014-07-25T16:45:25Z</dcterms:created>
  <dcterms:modified xsi:type="dcterms:W3CDTF">2015-01-22T22:13:34Z</dcterms:modified>
</cp:coreProperties>
</file>