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7" r:id="rId4"/>
    <p:sldId id="282" r:id="rId5"/>
    <p:sldId id="263" r:id="rId6"/>
    <p:sldId id="289" r:id="rId7"/>
    <p:sldId id="288" r:id="rId8"/>
    <p:sldId id="274" r:id="rId9"/>
    <p:sldId id="281" r:id="rId10"/>
    <p:sldId id="291" r:id="rId11"/>
    <p:sldId id="286" r:id="rId12"/>
    <p:sldId id="284" r:id="rId13"/>
    <p:sldId id="279" r:id="rId14"/>
    <p:sldId id="293"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F3EF-9741-490A-B918-A6B7C4212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5F55A-D8C0-4E1F-A5B3-DB4876092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FC3773-223C-49F8-B897-FCC728637359}"/>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5" name="Footer Placeholder 4">
            <a:extLst>
              <a:ext uri="{FF2B5EF4-FFF2-40B4-BE49-F238E27FC236}">
                <a16:creationId xmlns:a16="http://schemas.microsoft.com/office/drawing/2014/main" id="{5E8EC01D-22FA-441C-B017-545539B53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B5EE6-FA93-4DC8-A183-13D15EB4336E}"/>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8926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7436-D322-4AB6-A015-DD260C84D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54C15-D41D-498B-9525-80FA39BEA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74FB2-B884-4F29-9D54-8D26D29AAD1D}"/>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5" name="Footer Placeholder 4">
            <a:extLst>
              <a:ext uri="{FF2B5EF4-FFF2-40B4-BE49-F238E27FC236}">
                <a16:creationId xmlns:a16="http://schemas.microsoft.com/office/drawing/2014/main" id="{210937F6-8C02-45FB-9B3A-F4F786689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41D1B-E4E1-427E-A3A0-66EA5A26830E}"/>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253318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59F74-2DF5-4732-8CCC-4905C863E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1BD39C-11C5-4482-854A-D32ED029D9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EF5E7-2C20-4849-8390-05852075744C}"/>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5" name="Footer Placeholder 4">
            <a:extLst>
              <a:ext uri="{FF2B5EF4-FFF2-40B4-BE49-F238E27FC236}">
                <a16:creationId xmlns:a16="http://schemas.microsoft.com/office/drawing/2014/main" id="{7ED4185E-0D0A-4D1C-BF3D-6502D2BA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06949-178F-42ED-935B-AC40AC5E8213}"/>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153687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24BB-FA4F-4227-9813-9E6762952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139BA-FDF7-408F-9A1E-1C13EF262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1F618-81C4-4474-A85D-E09111ED864C}"/>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5" name="Footer Placeholder 4">
            <a:extLst>
              <a:ext uri="{FF2B5EF4-FFF2-40B4-BE49-F238E27FC236}">
                <a16:creationId xmlns:a16="http://schemas.microsoft.com/office/drawing/2014/main" id="{0EB3DCEB-B94D-4EE9-B66F-71F2044BE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EEF58-D3DA-443A-86D2-8584831C15E9}"/>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05002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50BD-557A-416E-BD5C-26474F860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0E0493-5B4D-4452-993B-204D6B7C6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59279-644A-4746-9584-DCFD1041E3B4}"/>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5" name="Footer Placeholder 4">
            <a:extLst>
              <a:ext uri="{FF2B5EF4-FFF2-40B4-BE49-F238E27FC236}">
                <a16:creationId xmlns:a16="http://schemas.microsoft.com/office/drawing/2014/main" id="{0385F58F-359E-44B9-9CBC-EFB281B1D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B8BD-EBEE-4572-9F38-4C2641E759ED}"/>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109416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BFD-C14F-45F6-B569-CCD1F3981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ABC7F-677D-4436-90A3-6011AE305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A8CE7-C7CD-4455-AD09-D6A701986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0245F1-D6E8-4A3C-954F-7B76BA148F61}"/>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6" name="Footer Placeholder 5">
            <a:extLst>
              <a:ext uri="{FF2B5EF4-FFF2-40B4-BE49-F238E27FC236}">
                <a16:creationId xmlns:a16="http://schemas.microsoft.com/office/drawing/2014/main" id="{4040DA42-8927-4892-B076-C6403FE17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CB71F-896D-4245-B41D-A4E5A0304C95}"/>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291307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BB16-5127-452D-B39F-8539DC8B9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31B9E-E8BD-47A4-8088-128639A53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39A3B-5386-4D46-8E85-A070AA9D6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BAEDF4-1F63-4B01-8703-11608583F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57B90-1C7A-4062-8469-075C0D89D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9D8B2D-D1A1-4891-8C2A-8F32D4E70DC5}"/>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8" name="Footer Placeholder 7">
            <a:extLst>
              <a:ext uri="{FF2B5EF4-FFF2-40B4-BE49-F238E27FC236}">
                <a16:creationId xmlns:a16="http://schemas.microsoft.com/office/drawing/2014/main" id="{FAF711CC-5ACE-4DE7-9506-C020D30428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BDDE94-31D9-4EC0-A29C-57F41E446BC3}"/>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08957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8D25-E1FD-48CC-8A45-6181C2655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5768CD-0100-4C94-9404-DEA82C2B5324}"/>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4" name="Footer Placeholder 3">
            <a:extLst>
              <a:ext uri="{FF2B5EF4-FFF2-40B4-BE49-F238E27FC236}">
                <a16:creationId xmlns:a16="http://schemas.microsoft.com/office/drawing/2014/main" id="{45123A7E-BA3B-475A-BBC9-3A7CD5DC6D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E4245-970F-425E-BCFB-B57E69B5B633}"/>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57861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92574-DE32-4F9A-844A-7A439B4A7E31}"/>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3" name="Footer Placeholder 2">
            <a:extLst>
              <a:ext uri="{FF2B5EF4-FFF2-40B4-BE49-F238E27FC236}">
                <a16:creationId xmlns:a16="http://schemas.microsoft.com/office/drawing/2014/main" id="{70A8C365-C1C9-4691-8D0C-31A00E8FCF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E3F53-7F5A-4C73-81F4-19EE7D431EC9}"/>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418105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90F6-8D82-4D56-8429-7A8B860E0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2A82DC-4165-4A04-A815-7C9BE212E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C7159-CB7F-4C89-B736-3DE27087B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F2238-AA65-486F-A772-302B771F68F9}"/>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6" name="Footer Placeholder 5">
            <a:extLst>
              <a:ext uri="{FF2B5EF4-FFF2-40B4-BE49-F238E27FC236}">
                <a16:creationId xmlns:a16="http://schemas.microsoft.com/office/drawing/2014/main" id="{0BFDE6D9-45F9-4B78-BBFD-6B94DF797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AA46A-EBAA-4C49-95D2-61C2DD88922F}"/>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27406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75AE-CF39-4354-B198-5515D5E5A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6A314A-7D2F-4A0E-BA3A-873DFFD1B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D59240-BBAD-423B-BDC2-F9BA5AAAC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99ABA-8024-41D3-ADA2-C62F59181F5F}"/>
              </a:ext>
            </a:extLst>
          </p:cNvPr>
          <p:cNvSpPr>
            <a:spLocks noGrp="1"/>
          </p:cNvSpPr>
          <p:nvPr>
            <p:ph type="dt" sz="half" idx="10"/>
          </p:nvPr>
        </p:nvSpPr>
        <p:spPr/>
        <p:txBody>
          <a:bodyPr/>
          <a:lstStyle/>
          <a:p>
            <a:fld id="{5CBD008F-E578-4919-A109-55C911D3ED22}" type="datetimeFigureOut">
              <a:rPr lang="en-US" smtClean="0"/>
              <a:t>11/10/2021</a:t>
            </a:fld>
            <a:endParaRPr lang="en-US"/>
          </a:p>
        </p:txBody>
      </p:sp>
      <p:sp>
        <p:nvSpPr>
          <p:cNvPr id="6" name="Footer Placeholder 5">
            <a:extLst>
              <a:ext uri="{FF2B5EF4-FFF2-40B4-BE49-F238E27FC236}">
                <a16:creationId xmlns:a16="http://schemas.microsoft.com/office/drawing/2014/main" id="{6E502077-89C4-4569-B0CC-0D88E3125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C3D4-D58A-421B-A7D1-3390B97E42F1}"/>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48135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8DC02-ABA4-4ADC-A2F1-D061EBFB3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79B14-02CF-425E-BD72-5F70559F6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F0DA0-9FE2-4343-8879-56BFBE1F9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008F-E578-4919-A109-55C911D3ED22}" type="datetimeFigureOut">
              <a:rPr lang="en-US" smtClean="0"/>
              <a:t>11/10/2021</a:t>
            </a:fld>
            <a:endParaRPr lang="en-US"/>
          </a:p>
        </p:txBody>
      </p:sp>
      <p:sp>
        <p:nvSpPr>
          <p:cNvPr id="5" name="Footer Placeholder 4">
            <a:extLst>
              <a:ext uri="{FF2B5EF4-FFF2-40B4-BE49-F238E27FC236}">
                <a16:creationId xmlns:a16="http://schemas.microsoft.com/office/drawing/2014/main" id="{63B5C2CF-9149-49B9-9654-301155AEA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0069F7-63A3-42C9-9489-1837F9D88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0D625-CD7D-4475-9018-537133FAA72E}" type="slidenum">
              <a:rPr lang="en-US" smtClean="0"/>
              <a:t>‹#›</a:t>
            </a:fld>
            <a:endParaRPr lang="en-US"/>
          </a:p>
        </p:txBody>
      </p:sp>
    </p:spTree>
    <p:extLst>
      <p:ext uri="{BB962C8B-B14F-4D97-AF65-F5344CB8AC3E}">
        <p14:creationId xmlns:p14="http://schemas.microsoft.com/office/powerpoint/2010/main" val="199345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ep.geran.tarr@akleg.gov"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ocs.google.com/forms/d/e/1FAIpQLSf1MZRJFzzljgcCFP7NB4xbBeXbB4GMpz-IjEuJj-J5kRAlnw/viewform?usp=sf_link" TargetMode="External"/><Relationship Id="rId4" Type="http://schemas.openxmlformats.org/officeDocument/2006/relationships/hyperlink" Target="mailto:david.song@akleg.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cesaware.org/wp-content/uploads/2020/02/ACE-Questionnaire-for-Adults-Identified-English.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cestoohigh.com/got-your-ace-scor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5503-9601-4125-ACCD-FCC41B99D385}"/>
              </a:ext>
            </a:extLst>
          </p:cNvPr>
          <p:cNvSpPr>
            <a:spLocks noGrp="1"/>
          </p:cNvSpPr>
          <p:nvPr>
            <p:ph type="ctrTitle"/>
          </p:nvPr>
        </p:nvSpPr>
        <p:spPr>
          <a:xfrm>
            <a:off x="1524000" y="2133599"/>
            <a:ext cx="9144000" cy="1647826"/>
          </a:xfrm>
        </p:spPr>
        <p:txBody>
          <a:bodyPr>
            <a:normAutofit fontScale="90000"/>
          </a:bodyPr>
          <a:lstStyle/>
          <a:p>
            <a:r>
              <a:rPr lang="en-US" dirty="0">
                <a:solidFill>
                  <a:schemeClr val="bg1"/>
                </a:solidFill>
                <a:latin typeface="Baskerville Old Face" panose="02020602080505020303" pitchFamily="18" charset="0"/>
              </a:rPr>
              <a:t>House Poverty and Opportunity Task Force Meeting</a:t>
            </a:r>
          </a:p>
        </p:txBody>
      </p:sp>
      <p:sp>
        <p:nvSpPr>
          <p:cNvPr id="3" name="Subtitle 2">
            <a:extLst>
              <a:ext uri="{FF2B5EF4-FFF2-40B4-BE49-F238E27FC236}">
                <a16:creationId xmlns:a16="http://schemas.microsoft.com/office/drawing/2014/main" id="{BDE26960-E66C-4350-A8F3-72E51F612FEE}"/>
              </a:ext>
            </a:extLst>
          </p:cNvPr>
          <p:cNvSpPr>
            <a:spLocks noGrp="1"/>
          </p:cNvSpPr>
          <p:nvPr>
            <p:ph type="subTitle" idx="1"/>
          </p:nvPr>
        </p:nvSpPr>
        <p:spPr/>
        <p:txBody>
          <a:bodyPr/>
          <a:lstStyle/>
          <a:p>
            <a:endParaRPr lang="en-US">
              <a:solidFill>
                <a:schemeClr val="bg1"/>
              </a:solidFill>
              <a:latin typeface="Baskerville Old Face" panose="02020602080505020303" pitchFamily="18" charset="0"/>
            </a:endParaRPr>
          </a:p>
          <a:p>
            <a:r>
              <a:rPr lang="en-US">
                <a:solidFill>
                  <a:schemeClr val="bg1"/>
                </a:solidFill>
                <a:latin typeface="Baskerville Old Face" panose="02020602080505020303" pitchFamily="18" charset="0"/>
              </a:rPr>
              <a:t>November 10, 2021</a:t>
            </a:r>
            <a:endParaRPr lang="en-US" dirty="0">
              <a:solidFill>
                <a:schemeClr val="bg1"/>
              </a:solidFill>
              <a:latin typeface="Baskerville Old Face" panose="02020602080505020303" pitchFamily="18" charset="0"/>
            </a:endParaRPr>
          </a:p>
          <a:p>
            <a:endParaRPr lang="en-US" dirty="0">
              <a:solidFill>
                <a:schemeClr val="bg1"/>
              </a:solidFill>
              <a:latin typeface="Baskerville Old Face" panose="02020602080505020303" pitchFamily="18" charset="0"/>
            </a:endParaRPr>
          </a:p>
        </p:txBody>
      </p:sp>
      <p:pic>
        <p:nvPicPr>
          <p:cNvPr id="5" name="Picture 4">
            <a:extLst>
              <a:ext uri="{FF2B5EF4-FFF2-40B4-BE49-F238E27FC236}">
                <a16:creationId xmlns:a16="http://schemas.microsoft.com/office/drawing/2014/main" id="{2A495A44-4BBC-4066-AD97-B0B76BE59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087" y="396081"/>
            <a:ext cx="1647825" cy="1647825"/>
          </a:xfrm>
          <a:prstGeom prst="rect">
            <a:avLst/>
          </a:prstGeom>
        </p:spPr>
      </p:pic>
    </p:spTree>
    <p:extLst>
      <p:ext uri="{BB962C8B-B14F-4D97-AF65-F5344CB8AC3E}">
        <p14:creationId xmlns:p14="http://schemas.microsoft.com/office/powerpoint/2010/main" val="35425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960223" cy="4282212"/>
          </a:xfrm>
        </p:spPr>
        <p:txBody>
          <a:bodyPr>
            <a:normAutofit/>
          </a:bodyPr>
          <a:lstStyle/>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normAutofit/>
          </a:bodyPr>
          <a:lstStyle/>
          <a:p>
            <a:r>
              <a:rPr lang="en-US" sz="3600" dirty="0">
                <a:solidFill>
                  <a:schemeClr val="bg1"/>
                </a:solidFill>
                <a:latin typeface="Baskerville Old Face" panose="02020602080505020303" pitchFamily="18" charset="0"/>
              </a:rPr>
              <a:t>ACES Test and Discussion</a:t>
            </a:r>
          </a:p>
        </p:txBody>
      </p:sp>
      <p:pic>
        <p:nvPicPr>
          <p:cNvPr id="5" name="Picture 4" descr="Diagram&#10;&#10;Description automatically generated">
            <a:extLst>
              <a:ext uri="{FF2B5EF4-FFF2-40B4-BE49-F238E27FC236}">
                <a16:creationId xmlns:a16="http://schemas.microsoft.com/office/drawing/2014/main" id="{440D3D8C-FA9D-4EA3-9250-EB6C62CDB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122" y="1429201"/>
            <a:ext cx="6485756" cy="5063674"/>
          </a:xfrm>
          <a:prstGeom prst="rect">
            <a:avLst/>
          </a:prstGeom>
        </p:spPr>
      </p:pic>
    </p:spTree>
    <p:extLst>
      <p:ext uri="{BB962C8B-B14F-4D97-AF65-F5344CB8AC3E}">
        <p14:creationId xmlns:p14="http://schemas.microsoft.com/office/powerpoint/2010/main" val="187087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960223" cy="4282212"/>
          </a:xfrm>
        </p:spPr>
        <p:txBody>
          <a:bodyPr>
            <a:normAutofit fontScale="62500" lnSpcReduction="20000"/>
          </a:bodyPr>
          <a:lstStyle/>
          <a:p>
            <a:pPr marL="0" indent="0">
              <a:buNone/>
            </a:pPr>
            <a:r>
              <a:rPr lang="en-US" dirty="0">
                <a:solidFill>
                  <a:schemeClr val="bg1"/>
                </a:solidFill>
                <a:latin typeface="Baskerville Old Face" panose="02020602080505020303" pitchFamily="18" charset="0"/>
              </a:rPr>
              <a:t>Alexis </a:t>
            </a:r>
            <a:r>
              <a:rPr lang="en-US" dirty="0" err="1">
                <a:solidFill>
                  <a:schemeClr val="bg1"/>
                </a:solidFill>
                <a:latin typeface="Baskerville Old Face" panose="02020602080505020303" pitchFamily="18" charset="0"/>
              </a:rPr>
              <a:t>Bunten</a:t>
            </a:r>
            <a:r>
              <a:rPr lang="en-US" dirty="0">
                <a:solidFill>
                  <a:schemeClr val="bg1"/>
                </a:solidFill>
                <a:latin typeface="Baskerville Old Face" panose="02020602080505020303" pitchFamily="18" charset="0"/>
              </a:rPr>
              <a:t>, PhD (</a:t>
            </a:r>
            <a:r>
              <a:rPr lang="en-US" dirty="0" err="1">
                <a:solidFill>
                  <a:schemeClr val="bg1"/>
                </a:solidFill>
                <a:latin typeface="Baskerville Old Face" panose="02020602080505020303" pitchFamily="18" charset="0"/>
              </a:rPr>
              <a:t>Unangan</a:t>
            </a:r>
            <a:r>
              <a:rPr lang="en-US" dirty="0">
                <a:solidFill>
                  <a:schemeClr val="bg1"/>
                </a:solidFill>
                <a:latin typeface="Baskerville Old Face" panose="02020602080505020303" pitchFamily="18" charset="0"/>
              </a:rPr>
              <a:t>/Yup’ik) co-directs the </a:t>
            </a:r>
            <a:r>
              <a:rPr lang="en-US" dirty="0" err="1">
                <a:solidFill>
                  <a:schemeClr val="bg1"/>
                </a:solidFill>
                <a:latin typeface="Baskerville Old Face" panose="02020602080505020303" pitchFamily="18" charset="0"/>
              </a:rPr>
              <a:t>Bioneers</a:t>
            </a:r>
            <a:r>
              <a:rPr lang="en-US" dirty="0">
                <a:solidFill>
                  <a:schemeClr val="bg1"/>
                </a:solidFill>
                <a:latin typeface="Baskerville Old Face" panose="02020602080505020303" pitchFamily="18" charset="0"/>
              </a:rPr>
              <a:t> Indigeneity Program. She has served as a program director, media-maker, consultant and applied researcher for 20 years. Alexis’ areas of expertise include Indigenous-led economic development, organizational decolonization, and cross-cultural communications. </a:t>
            </a:r>
          </a:p>
          <a:p>
            <a:pPr marL="0" indent="0">
              <a:buNone/>
            </a:pPr>
            <a:r>
              <a:rPr lang="en-US" dirty="0">
                <a:solidFill>
                  <a:schemeClr val="bg1"/>
                </a:solidFill>
                <a:latin typeface="Baskerville Old Face" panose="02020602080505020303" pitchFamily="18" charset="0"/>
              </a:rPr>
              <a:t>As an applied research consultant, Alexis uses mixed methods techniques, including ethnography, interviews, surveys, experiments, focus groups, statistical and data analysis to develop innovative solutions to organizational and economic challenges that cannot be solved through a quantitative approach alone. </a:t>
            </a:r>
          </a:p>
          <a:p>
            <a:pPr marL="0" indent="0">
              <a:buNone/>
            </a:pPr>
            <a:r>
              <a:rPr lang="en-US" dirty="0">
                <a:solidFill>
                  <a:schemeClr val="bg1"/>
                </a:solidFill>
                <a:latin typeface="Baskerville Old Face" panose="02020602080505020303" pitchFamily="18" charset="0"/>
              </a:rPr>
              <a:t>Her business consulting focuses on improving workflows and bringing businesses into alignment with a culturally-diverse workforce and practices that serve our future generations. Alexis also works with organizations to develop leadership and entrepreneurial skills based on inherent skills and assets found in traditional and ancestral cultural values and practices. </a:t>
            </a:r>
          </a:p>
          <a:p>
            <a:pPr marL="0" indent="0">
              <a:buNone/>
            </a:pPr>
            <a:r>
              <a:rPr lang="en-US" dirty="0">
                <a:solidFill>
                  <a:schemeClr val="bg1"/>
                </a:solidFill>
                <a:latin typeface="Baskerville Old Face" panose="02020602080505020303" pitchFamily="18" charset="0"/>
              </a:rPr>
              <a:t>Alexis’ clients have included the Alaska Federation of Natives, First Nations Development Institute, US Census Statistical Research Division, College Horizons, Hoonah Totem Corporation, Alaska Federation of Natives, Social Sciences and Humanities Research Council of Canada, BBC Television, the </a:t>
            </a:r>
            <a:r>
              <a:rPr lang="en-US" dirty="0" err="1">
                <a:solidFill>
                  <a:schemeClr val="bg1"/>
                </a:solidFill>
                <a:latin typeface="Baskerville Old Face" panose="02020602080505020303" pitchFamily="18" charset="0"/>
              </a:rPr>
              <a:t>Nerland</a:t>
            </a:r>
            <a:r>
              <a:rPr lang="en-US" dirty="0">
                <a:solidFill>
                  <a:schemeClr val="bg1"/>
                </a:solidFill>
                <a:latin typeface="Baskerville Old Face" panose="02020602080505020303" pitchFamily="18" charset="0"/>
              </a:rPr>
              <a:t> Agency, and many others. </a:t>
            </a:r>
          </a:p>
          <a:p>
            <a:pPr marL="0" indent="0">
              <a:buNone/>
            </a:pPr>
            <a:r>
              <a:rPr lang="en-US" dirty="0">
                <a:solidFill>
                  <a:schemeClr val="bg1"/>
                </a:solidFill>
                <a:latin typeface="Baskerville Old Face" panose="02020602080505020303" pitchFamily="18" charset="0"/>
              </a:rPr>
              <a:t>After receiving a BA in Art History at Dartmouth College, Alexis returned to Alaska, where she worked at the </a:t>
            </a:r>
            <a:r>
              <a:rPr lang="en-US" dirty="0" err="1">
                <a:solidFill>
                  <a:schemeClr val="bg1"/>
                </a:solidFill>
                <a:latin typeface="Baskerville Old Face" panose="02020602080505020303" pitchFamily="18" charset="0"/>
              </a:rPr>
              <a:t>Sealaska</a:t>
            </a:r>
            <a:r>
              <a:rPr lang="en-US" dirty="0">
                <a:solidFill>
                  <a:schemeClr val="bg1"/>
                </a:solidFill>
                <a:latin typeface="Baskerville Old Face" panose="02020602080505020303" pitchFamily="18" charset="0"/>
              </a:rPr>
              <a:t> Heritage Institute, and the Alaska Native Heritage Center. Subsequently, Alexis earned a PhD in Cultural Anthropology at UCLA. She has taught at UCLA, and Humboldt State University, completed Postdoctoral fellowships at UC Berkeley and UC Santa Cruz, and served as an invited scholar in residence at University of Victoria Auckland, and the Sorbonne University, Paris. </a:t>
            </a:r>
          </a:p>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normAutofit/>
          </a:bodyPr>
          <a:lstStyle/>
          <a:p>
            <a:r>
              <a:rPr lang="en-US" sz="3600" dirty="0" err="1">
                <a:solidFill>
                  <a:schemeClr val="bg1"/>
                </a:solidFill>
                <a:latin typeface="Baskerville Old Face" panose="02020602080505020303" pitchFamily="18" charset="0"/>
              </a:rPr>
              <a:t>Bioneers</a:t>
            </a:r>
            <a:r>
              <a:rPr lang="en-US" sz="3600" dirty="0">
                <a:solidFill>
                  <a:schemeClr val="bg1"/>
                </a:solidFill>
                <a:latin typeface="Baskerville Old Face" panose="02020602080505020303" pitchFamily="18" charset="0"/>
              </a:rPr>
              <a:t> Program – Dr. Alexis </a:t>
            </a:r>
            <a:r>
              <a:rPr lang="en-US" sz="3600" dirty="0" err="1">
                <a:solidFill>
                  <a:schemeClr val="bg1"/>
                </a:solidFill>
                <a:latin typeface="Baskerville Old Face" panose="02020602080505020303" pitchFamily="18" charset="0"/>
              </a:rPr>
              <a:t>Bunten</a:t>
            </a:r>
            <a:endParaRPr lang="en-US" sz="36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23740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960223" cy="4282212"/>
          </a:xfrm>
        </p:spPr>
        <p:txBody>
          <a:bodyPr>
            <a:normAutofit/>
          </a:bodyPr>
          <a:lstStyle/>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normAutofit/>
          </a:bodyPr>
          <a:lstStyle/>
          <a:p>
            <a:r>
              <a:rPr lang="en-US" sz="3600" dirty="0" err="1">
                <a:solidFill>
                  <a:schemeClr val="bg1"/>
                </a:solidFill>
                <a:latin typeface="Baskerville Old Face" panose="02020602080505020303" pitchFamily="18" charset="0"/>
              </a:rPr>
              <a:t>Bioneers</a:t>
            </a:r>
            <a:r>
              <a:rPr lang="en-US" sz="3600" dirty="0">
                <a:solidFill>
                  <a:schemeClr val="bg1"/>
                </a:solidFill>
                <a:latin typeface="Baskerville Old Face" panose="02020602080505020303" pitchFamily="18" charset="0"/>
              </a:rPr>
              <a:t> Q&amp;A</a:t>
            </a:r>
          </a:p>
        </p:txBody>
      </p:sp>
    </p:spTree>
    <p:extLst>
      <p:ext uri="{BB962C8B-B14F-4D97-AF65-F5344CB8AC3E}">
        <p14:creationId xmlns:p14="http://schemas.microsoft.com/office/powerpoint/2010/main" val="415832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Closing Activity</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p:txBody>
          <a:bodyPr/>
          <a:lstStyle/>
          <a:p>
            <a:r>
              <a:rPr lang="en-US" dirty="0">
                <a:solidFill>
                  <a:schemeClr val="bg1"/>
                </a:solidFill>
                <a:latin typeface="Baskerville Old Face" panose="02020602080505020303" pitchFamily="18" charset="0"/>
              </a:rPr>
              <a:t>Describe how you’re feeling after these presentations with one word.</a:t>
            </a: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36304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9E2BA43-0329-4EE7-AFBC-C2CA952926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84743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Thank you for attending!</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p:txBody>
          <a:bodyPr/>
          <a:lstStyle/>
          <a:p>
            <a:r>
              <a:rPr lang="en-US" dirty="0">
                <a:solidFill>
                  <a:schemeClr val="bg1"/>
                </a:solidFill>
                <a:latin typeface="Baskerville Old Face" panose="02020602080505020303" pitchFamily="18" charset="0"/>
              </a:rPr>
              <a:t>Please contact me at : </a:t>
            </a:r>
            <a:r>
              <a:rPr lang="en-US" dirty="0">
                <a:solidFill>
                  <a:schemeClr val="bg1"/>
                </a:solidFill>
                <a:latin typeface="Baskerville Old Face" panose="02020602080505020303" pitchFamily="18" charset="0"/>
                <a:hlinkClick r:id="rId3"/>
              </a:rPr>
              <a:t>rep.geran.tarr@akleg.gov</a:t>
            </a:r>
            <a:r>
              <a:rPr lang="en-US" dirty="0">
                <a:solidFill>
                  <a:schemeClr val="bg1"/>
                </a:solidFill>
                <a:latin typeface="Baskerville Old Face" panose="02020602080505020303" pitchFamily="18" charset="0"/>
              </a:rPr>
              <a:t> or my staffer at: </a:t>
            </a:r>
            <a:r>
              <a:rPr lang="en-US" dirty="0">
                <a:solidFill>
                  <a:schemeClr val="bg1"/>
                </a:solidFill>
                <a:latin typeface="Baskerville Old Face" panose="02020602080505020303" pitchFamily="18" charset="0"/>
                <a:hlinkClick r:id="rId4"/>
              </a:rPr>
              <a:t>david.song@akleg.gov</a:t>
            </a:r>
            <a:r>
              <a:rPr lang="en-US" dirty="0">
                <a:solidFill>
                  <a:schemeClr val="bg1"/>
                </a:solidFill>
                <a:latin typeface="Baskerville Old Face" panose="02020602080505020303" pitchFamily="18" charset="0"/>
              </a:rPr>
              <a:t>. </a:t>
            </a:r>
          </a:p>
          <a:p>
            <a:pPr marL="0" indent="0">
              <a:buNone/>
            </a:pPr>
            <a:endParaRPr lang="en-US" dirty="0">
              <a:solidFill>
                <a:schemeClr val="bg1"/>
              </a:solidFill>
              <a:latin typeface="Baskerville Old Face" panose="02020602080505020303" pitchFamily="18" charset="0"/>
            </a:endParaRPr>
          </a:p>
          <a:p>
            <a:r>
              <a:rPr lang="en-US" dirty="0">
                <a:solidFill>
                  <a:schemeClr val="bg1"/>
                </a:solidFill>
                <a:latin typeface="Baskerville Old Face" panose="02020602080505020303" pitchFamily="18" charset="0"/>
              </a:rPr>
              <a:t>REMINDER: If you haven’t already – please fill out our POTF member survey:</a:t>
            </a:r>
            <a:br>
              <a:rPr lang="en-US" dirty="0">
                <a:solidFill>
                  <a:schemeClr val="bg1"/>
                </a:solidFill>
                <a:latin typeface="Baskerville Old Face" panose="02020602080505020303" pitchFamily="18" charset="0"/>
              </a:rPr>
            </a:br>
            <a:r>
              <a:rPr lang="en-US" dirty="0">
                <a:solidFill>
                  <a:schemeClr val="bg1"/>
                </a:solidFill>
                <a:latin typeface="Baskerville Old Face" panose="02020602080505020303" pitchFamily="18" charset="0"/>
                <a:hlinkClick r:id="rId5"/>
              </a:rPr>
              <a:t>https://docs.google.com/forms/d/e/1FAIpQLSf1MZRJFzzljgcCFP7NB4xbBeXbB4GMpz-IjEuJj-J5kRAlnw/viewform?usp=sf_link</a:t>
            </a:r>
            <a:r>
              <a:rPr lang="en-US" dirty="0">
                <a:solidFill>
                  <a:schemeClr val="bg1"/>
                </a:solidFill>
                <a:latin typeface="Baskerville Old Face" panose="02020602080505020303" pitchFamily="18" charset="0"/>
              </a:rPr>
              <a:t> </a:t>
            </a:r>
          </a:p>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22143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Land Acknowledgment </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515600" cy="4417131"/>
          </a:xfrm>
        </p:spPr>
        <p:txBody>
          <a:bodyPr>
            <a:normAutofit/>
          </a:bodyPr>
          <a:lstStyle/>
          <a:p>
            <a:pPr marL="0" indent="0">
              <a:buNone/>
            </a:pPr>
            <a:r>
              <a:rPr lang="en-US" sz="3200" dirty="0">
                <a:solidFill>
                  <a:schemeClr val="bg1"/>
                </a:solidFill>
                <a:latin typeface="Baskerville Old Face" panose="02020602080505020303" pitchFamily="18" charset="0"/>
              </a:rPr>
              <a:t>We recognize and honor the fact that we are conducting this task force work on the unceded lands of the Indigenous peoples of what we now call Alaska. We honor their continued stewardship of the land since time immemorial, and seek to work collaboratively with Native leaders, tribes, and organizations to ensure our work is done in an equitable, restorative, and culturally-responsive manner. </a:t>
            </a:r>
            <a:endParaRPr lang="en-US" sz="24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05981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Opening Check-In</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515600" cy="4417131"/>
          </a:xfrm>
        </p:spPr>
        <p:txBody>
          <a:bodyPr>
            <a:normAutofit/>
          </a:bodyPr>
          <a:lstStyle/>
          <a:p>
            <a:pPr marL="0" indent="0">
              <a:buNone/>
            </a:pPr>
            <a:r>
              <a:rPr lang="en-US" sz="3600" dirty="0">
                <a:solidFill>
                  <a:schemeClr val="bg1"/>
                </a:solidFill>
                <a:latin typeface="Baskerville Old Face" panose="02020602080505020303" pitchFamily="18" charset="0"/>
              </a:rPr>
              <a:t>Are you in support or against Daylight Savings Time?</a:t>
            </a:r>
          </a:p>
          <a:p>
            <a:pPr marL="0" indent="0">
              <a:buNone/>
            </a:pPr>
            <a:endParaRPr lang="en-US" sz="3600" dirty="0">
              <a:solidFill>
                <a:schemeClr val="bg1"/>
              </a:solidFill>
              <a:latin typeface="Baskerville Old Face" panose="02020602080505020303" pitchFamily="18" charset="0"/>
            </a:endParaRPr>
          </a:p>
          <a:p>
            <a:pPr marL="0" indent="0">
              <a:buNone/>
            </a:pPr>
            <a:endParaRPr lang="en-US" sz="3600" dirty="0">
              <a:solidFill>
                <a:schemeClr val="bg1"/>
              </a:solidFill>
              <a:latin typeface="Baskerville Old Face" panose="02020602080505020303" pitchFamily="18" charset="0"/>
            </a:endParaRPr>
          </a:p>
          <a:p>
            <a:pPr marL="0" indent="0">
              <a:buNone/>
            </a:pPr>
            <a:endParaRPr lang="en-US" sz="3600" dirty="0">
              <a:solidFill>
                <a:schemeClr val="bg1"/>
              </a:solidFill>
              <a:latin typeface="Baskerville Old Face" panose="02020602080505020303" pitchFamily="18" charset="0"/>
            </a:endParaRPr>
          </a:p>
          <a:p>
            <a:pPr marL="0" indent="0">
              <a:buNone/>
            </a:pPr>
            <a:r>
              <a:rPr lang="en-US" sz="3600" dirty="0">
                <a:solidFill>
                  <a:schemeClr val="bg1"/>
                </a:solidFill>
                <a:latin typeface="Baskerville Old Face" panose="02020602080505020303" pitchFamily="18" charset="0"/>
              </a:rPr>
              <a:t>Reminder: Please remember your place in the circle!</a:t>
            </a:r>
          </a:p>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8022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9E2BA43-0329-4EE7-AFBC-C2CA952926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65260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Agenda</a:t>
            </a:r>
          </a:p>
        </p:txBody>
      </p:sp>
      <p:sp>
        <p:nvSpPr>
          <p:cNvPr id="4" name="TextBox 3">
            <a:extLst>
              <a:ext uri="{FF2B5EF4-FFF2-40B4-BE49-F238E27FC236}">
                <a16:creationId xmlns:a16="http://schemas.microsoft.com/office/drawing/2014/main" id="{96CD42A0-AC0E-4125-820E-8CFD4D4AC9B5}"/>
              </a:ext>
            </a:extLst>
          </p:cNvPr>
          <p:cNvSpPr txBox="1"/>
          <p:nvPr/>
        </p:nvSpPr>
        <p:spPr>
          <a:xfrm>
            <a:off x="922168" y="1690688"/>
            <a:ext cx="10347664" cy="2308324"/>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bg1"/>
                </a:solidFill>
                <a:latin typeface="Baskerville Old Face" panose="02020602080505020303" pitchFamily="18" charset="0"/>
              </a:rPr>
              <a:t>History and Hope (ACT)</a:t>
            </a:r>
          </a:p>
          <a:p>
            <a:pPr marL="285750" indent="-285750">
              <a:buFont typeface="Arial" panose="020B0604020202020204" pitchFamily="34" charset="0"/>
              <a:buChar char="•"/>
            </a:pPr>
            <a:r>
              <a:rPr lang="en-US" sz="2400" dirty="0">
                <a:solidFill>
                  <a:schemeClr val="bg1"/>
                </a:solidFill>
                <a:latin typeface="Baskerville Old Face" panose="02020602080505020303" pitchFamily="18" charset="0"/>
              </a:rPr>
              <a:t>ACES Test and Discussion</a:t>
            </a:r>
          </a:p>
          <a:p>
            <a:pPr marL="285750" indent="-285750">
              <a:buFont typeface="Arial" panose="020B0604020202020204" pitchFamily="34" charset="0"/>
              <a:buChar char="•"/>
            </a:pPr>
            <a:r>
              <a:rPr lang="en-US" sz="2400" dirty="0" err="1">
                <a:solidFill>
                  <a:schemeClr val="bg1"/>
                </a:solidFill>
                <a:latin typeface="Baskerville Old Face" panose="02020602080505020303" pitchFamily="18" charset="0"/>
              </a:rPr>
              <a:t>Bioneers</a:t>
            </a:r>
            <a:r>
              <a:rPr lang="en-US" sz="2400" dirty="0">
                <a:solidFill>
                  <a:schemeClr val="bg1"/>
                </a:solidFill>
                <a:latin typeface="Baskerville Old Face" panose="02020602080505020303" pitchFamily="18" charset="0"/>
              </a:rPr>
              <a:t> Presentation</a:t>
            </a:r>
          </a:p>
          <a:p>
            <a:pPr marL="285750" indent="-285750">
              <a:buFont typeface="Arial" panose="020B0604020202020204" pitchFamily="34" charset="0"/>
              <a:buChar char="•"/>
            </a:pPr>
            <a:r>
              <a:rPr lang="en-US" sz="2400" dirty="0" err="1">
                <a:solidFill>
                  <a:schemeClr val="bg1"/>
                </a:solidFill>
                <a:latin typeface="Baskerville Old Face" panose="02020602080505020303" pitchFamily="18" charset="0"/>
              </a:rPr>
              <a:t>RurAL</a:t>
            </a:r>
            <a:r>
              <a:rPr lang="en-US" sz="2400" dirty="0">
                <a:solidFill>
                  <a:schemeClr val="bg1"/>
                </a:solidFill>
                <a:latin typeface="Baskerville Old Face" panose="02020602080505020303" pitchFamily="18" charset="0"/>
              </a:rPr>
              <a:t> CAP Presentation</a:t>
            </a:r>
          </a:p>
          <a:p>
            <a:pPr marL="285750" indent="-285750">
              <a:buFont typeface="Arial" panose="020B0604020202020204" pitchFamily="34" charset="0"/>
              <a:buChar char="•"/>
            </a:pPr>
            <a:r>
              <a:rPr lang="en-US" sz="2400" dirty="0">
                <a:solidFill>
                  <a:schemeClr val="bg1"/>
                </a:solidFill>
                <a:latin typeface="Baskerville Old Face" panose="02020602080505020303" pitchFamily="18" charset="0"/>
              </a:rPr>
              <a:t>Next Meeting Planning/Closing</a:t>
            </a:r>
          </a:p>
          <a:p>
            <a:pPr marL="285750" indent="-28575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41660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History and Hope Presentation - ACT</a:t>
            </a:r>
          </a:p>
        </p:txBody>
      </p:sp>
    </p:spTree>
    <p:extLst>
      <p:ext uri="{BB962C8B-B14F-4D97-AF65-F5344CB8AC3E}">
        <p14:creationId xmlns:p14="http://schemas.microsoft.com/office/powerpoint/2010/main" val="308469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History and Hope Presentation – Q&amp;A</a:t>
            </a:r>
          </a:p>
        </p:txBody>
      </p:sp>
    </p:spTree>
    <p:extLst>
      <p:ext uri="{BB962C8B-B14F-4D97-AF65-F5344CB8AC3E}">
        <p14:creationId xmlns:p14="http://schemas.microsoft.com/office/powerpoint/2010/main" val="69928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normAutofit/>
          </a:bodyPr>
          <a:lstStyle/>
          <a:p>
            <a:r>
              <a:rPr lang="en-US" sz="4000" dirty="0">
                <a:solidFill>
                  <a:schemeClr val="bg1"/>
                </a:solidFill>
                <a:latin typeface="Baskerville Old Face" panose="02020602080505020303" pitchFamily="18" charset="0"/>
              </a:rPr>
              <a:t>ACES Test and Discussion</a:t>
            </a:r>
          </a:p>
        </p:txBody>
      </p:sp>
      <p:sp>
        <p:nvSpPr>
          <p:cNvPr id="5" name="Content Placeholder 4">
            <a:extLst>
              <a:ext uri="{FF2B5EF4-FFF2-40B4-BE49-F238E27FC236}">
                <a16:creationId xmlns:a16="http://schemas.microsoft.com/office/drawing/2014/main" id="{95A9DE05-097B-4C5C-840E-11643893292F}"/>
              </a:ext>
            </a:extLst>
          </p:cNvPr>
          <p:cNvSpPr>
            <a:spLocks noGrp="1"/>
          </p:cNvSpPr>
          <p:nvPr>
            <p:ph idx="1"/>
          </p:nvPr>
        </p:nvSpPr>
        <p:spPr/>
        <p:txBody>
          <a:bodyPr/>
          <a:lstStyle/>
          <a:p>
            <a:r>
              <a:rPr lang="en-US" dirty="0">
                <a:solidFill>
                  <a:schemeClr val="bg1"/>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https://www.acesaware.org/wp-content/uploads/2020/02/ACE-Questionnaire-for-Adults-Identified-English.pdf</a:t>
            </a:r>
            <a:r>
              <a:rPr lang="en-US" dirty="0">
                <a:solidFill>
                  <a:schemeClr val="bg1"/>
                </a:solidFill>
                <a:latin typeface="Baskerville Old Face" panose="02020602080505020303" pitchFamily="18" charset="0"/>
              </a:rPr>
              <a:t> </a:t>
            </a: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88787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960223" cy="4282212"/>
          </a:xfrm>
        </p:spPr>
        <p:txBody>
          <a:bodyPr>
            <a:normAutofit/>
          </a:bodyPr>
          <a:lstStyle/>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normAutofit/>
          </a:bodyPr>
          <a:lstStyle/>
          <a:p>
            <a:r>
              <a:rPr lang="en-US" sz="3600" dirty="0">
                <a:solidFill>
                  <a:schemeClr val="bg1"/>
                </a:solidFill>
                <a:latin typeface="Baskerville Old Face" panose="02020602080505020303" pitchFamily="18" charset="0"/>
              </a:rPr>
              <a:t>ACES Test and Discussion</a:t>
            </a:r>
          </a:p>
        </p:txBody>
      </p:sp>
      <p:sp>
        <p:nvSpPr>
          <p:cNvPr id="5" name="TextBox 4">
            <a:extLst>
              <a:ext uri="{FF2B5EF4-FFF2-40B4-BE49-F238E27FC236}">
                <a16:creationId xmlns:a16="http://schemas.microsoft.com/office/drawing/2014/main" id="{6C098AEE-FDF7-467A-94B0-841F1253226B}"/>
              </a:ext>
            </a:extLst>
          </p:cNvPr>
          <p:cNvSpPr txBox="1"/>
          <p:nvPr/>
        </p:nvSpPr>
        <p:spPr>
          <a:xfrm>
            <a:off x="838200" y="1825625"/>
            <a:ext cx="8591364" cy="646331"/>
          </a:xfrm>
          <a:prstGeom prst="rect">
            <a:avLst/>
          </a:prstGeom>
          <a:noFill/>
        </p:spPr>
        <p:txBody>
          <a:bodyPr wrap="square">
            <a:spAutoFit/>
          </a:bodyPr>
          <a:lstStyle/>
          <a:p>
            <a:r>
              <a:rPr lang="en-US" dirty="0">
                <a:solidFill>
                  <a:schemeClr val="bg1"/>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https://acestoohigh.com/got-your-ace-score/</a:t>
            </a:r>
            <a:r>
              <a:rPr lang="en-US" dirty="0">
                <a:solidFill>
                  <a:schemeClr val="bg1"/>
                </a:solidFill>
                <a:latin typeface="Baskerville Old Face" panose="02020602080505020303" pitchFamily="18" charset="0"/>
              </a:rPr>
              <a:t> </a:t>
            </a:r>
          </a:p>
          <a:p>
            <a:pPr marL="0" indent="0">
              <a:buNone/>
            </a:pPr>
            <a:r>
              <a:rPr lang="en-US" dirty="0">
                <a:solidFill>
                  <a:schemeClr val="bg1"/>
                </a:solidFill>
                <a:latin typeface="Baskerville Old Face" panose="02020602080505020303" pitchFamily="18" charset="0"/>
              </a:rPr>
              <a:t> </a:t>
            </a:r>
          </a:p>
        </p:txBody>
      </p:sp>
    </p:spTree>
    <p:extLst>
      <p:ext uri="{BB962C8B-B14F-4D97-AF65-F5344CB8AC3E}">
        <p14:creationId xmlns:p14="http://schemas.microsoft.com/office/powerpoint/2010/main" val="637105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562</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Baskerville Old Face</vt:lpstr>
      <vt:lpstr>Calibri</vt:lpstr>
      <vt:lpstr>Calibri Light</vt:lpstr>
      <vt:lpstr>Office Theme</vt:lpstr>
      <vt:lpstr>House Poverty and Opportunity Task Force Meeting</vt:lpstr>
      <vt:lpstr>Land Acknowledgment </vt:lpstr>
      <vt:lpstr>Opening Check-In</vt:lpstr>
      <vt:lpstr>PowerPoint Presentation</vt:lpstr>
      <vt:lpstr>Agenda</vt:lpstr>
      <vt:lpstr>History and Hope Presentation - ACT</vt:lpstr>
      <vt:lpstr>History and Hope Presentation – Q&amp;A</vt:lpstr>
      <vt:lpstr>ACES Test and Discussion</vt:lpstr>
      <vt:lpstr>ACES Test and Discussion</vt:lpstr>
      <vt:lpstr>ACES Test and Discussion</vt:lpstr>
      <vt:lpstr>Bioneers Program – Dr. Alexis Bunten</vt:lpstr>
      <vt:lpstr>Bioneers Q&amp;A</vt:lpstr>
      <vt:lpstr>Closing Activity</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Song</dc:creator>
  <cp:lastModifiedBy>David Song</cp:lastModifiedBy>
  <cp:revision>35</cp:revision>
  <dcterms:created xsi:type="dcterms:W3CDTF">2021-08-04T20:13:28Z</dcterms:created>
  <dcterms:modified xsi:type="dcterms:W3CDTF">2021-11-10T23:14:38Z</dcterms:modified>
</cp:coreProperties>
</file>