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65" r:id="rId6"/>
    <p:sldId id="267" r:id="rId7"/>
    <p:sldId id="262" r:id="rId8"/>
    <p:sldId id="268" r:id="rId9"/>
    <p:sldId id="269" r:id="rId10"/>
    <p:sldId id="270" r:id="rId11"/>
    <p:sldId id="271" r:id="rId12"/>
    <p:sldId id="272" r:id="rId13"/>
    <p:sldId id="273" r:id="rId14"/>
    <p:sldId id="264" r:id="rId15"/>
    <p:sldId id="266"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A27888D-7A3E-4A1F-9ADD-E56868DE3784}" type="datetimeFigureOut">
              <a:rPr lang="en-US" smtClean="0"/>
              <a:t>1/26/2018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FB20C7-068B-47AC-9FFA-345339C676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EFB20C7-068B-47AC-9FFA-345339C6769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27888D-7A3E-4A1F-9ADD-E56868DE3784}" type="datetimeFigureOut">
              <a:rPr lang="en-US" smtClean="0"/>
              <a:t>1/26/2018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A27888D-7A3E-4A1F-9ADD-E56868DE3784}" type="datetimeFigureOut">
              <a:rPr lang="en-US" smtClean="0"/>
              <a:t>1/26/2018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FB20C7-068B-47AC-9FFA-345339C676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A27888D-7A3E-4A1F-9ADD-E56868DE3784}" type="datetimeFigureOut">
              <a:rPr lang="en-US" smtClean="0"/>
              <a:t>1/26/2018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FB20C7-068B-47AC-9FFA-345339C6769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27888D-7A3E-4A1F-9ADD-E56868DE3784}" type="datetimeFigureOut">
              <a:rPr lang="en-US" smtClean="0"/>
              <a:t>1/26/2018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FB20C7-068B-47AC-9FFA-345339C676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atrick.reinhart@alask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CDSE_Shared\PHOTOS\2017 Group Photo\DSC_52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01" y="133546"/>
            <a:ext cx="8463669" cy="5307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36" y="5550794"/>
            <a:ext cx="9144000" cy="1200329"/>
          </a:xfrm>
          <a:prstGeom prst="rect">
            <a:avLst/>
          </a:prstGeom>
          <a:gradFill flip="none" rotWithShape="1">
            <a:gsLst>
              <a:gs pos="0">
                <a:schemeClr val="tx1">
                  <a:lumMod val="60000"/>
                  <a:lumOff val="40000"/>
                  <a:tint val="66000"/>
                  <a:satMod val="160000"/>
                </a:schemeClr>
              </a:gs>
              <a:gs pos="50000">
                <a:schemeClr val="tx1">
                  <a:lumMod val="60000"/>
                  <a:lumOff val="40000"/>
                  <a:tint val="44500"/>
                  <a:satMod val="160000"/>
                </a:schemeClr>
              </a:gs>
              <a:gs pos="100000">
                <a:schemeClr val="tx1">
                  <a:lumMod val="60000"/>
                  <a:lumOff val="40000"/>
                  <a:tint val="23500"/>
                  <a:satMod val="160000"/>
                </a:schemeClr>
              </a:gs>
            </a:gsLst>
            <a:lin ang="10800000" scaled="1"/>
            <a:tileRect/>
          </a:gradFill>
          <a:ln>
            <a:noFill/>
          </a:ln>
          <a:effectLst>
            <a:innerShdw blurRad="114300">
              <a:prstClr val="black"/>
            </a:innerShdw>
          </a:effectLst>
        </p:spPr>
        <p:txBody>
          <a:bodyPr wrap="square" rtlCol="0">
            <a:spAutoFit/>
          </a:bodyPr>
          <a:lstStyle/>
          <a:p>
            <a:r>
              <a:rPr lang="en-US" b="1" dirty="0" smtClean="0">
                <a:solidFill>
                  <a:schemeClr val="accent1">
                    <a:lumMod val="75000"/>
                  </a:schemeClr>
                </a:solidFill>
              </a:rPr>
              <a:t>                             Presentation to the Alaska State Legislature</a:t>
            </a:r>
          </a:p>
          <a:p>
            <a:pPr algn="ctr"/>
            <a:r>
              <a:rPr lang="en-US" b="1" dirty="0" smtClean="0">
                <a:solidFill>
                  <a:schemeClr val="accent1">
                    <a:lumMod val="75000"/>
                  </a:schemeClr>
                </a:solidFill>
              </a:rPr>
              <a:t>                       House and Senate Health and Social Services Committees</a:t>
            </a:r>
          </a:p>
          <a:p>
            <a:pPr algn="ctr"/>
            <a:r>
              <a:rPr lang="en-US" b="1" dirty="0" smtClean="0">
                <a:solidFill>
                  <a:schemeClr val="accent1">
                    <a:lumMod val="75000"/>
                  </a:schemeClr>
                </a:solidFill>
              </a:rPr>
              <a:t>                            </a:t>
            </a:r>
            <a:r>
              <a:rPr lang="en-US" b="1" i="1" dirty="0" smtClean="0">
                <a:solidFill>
                  <a:schemeClr val="accent1">
                    <a:lumMod val="75000"/>
                  </a:schemeClr>
                </a:solidFill>
              </a:rPr>
              <a:t>Maggie Winston (Chair), Patrick Reinhart (Executive Director),</a:t>
            </a:r>
          </a:p>
          <a:p>
            <a:pPr algn="ctr"/>
            <a:r>
              <a:rPr lang="en-US" b="1" i="1" dirty="0" smtClean="0">
                <a:solidFill>
                  <a:schemeClr val="accent1">
                    <a:lumMod val="75000"/>
                  </a:schemeClr>
                </a:solidFill>
              </a:rPr>
              <a:t>                            &amp; Jeanne Gerhardt-Cyrus (Council Workgroup on FASD Chair)</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36" y="5729286"/>
            <a:ext cx="1843843" cy="843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38400" y="685800"/>
            <a:ext cx="4114800" cy="707886"/>
          </a:xfrm>
          <a:prstGeom prst="rect">
            <a:avLst/>
          </a:prstGeom>
          <a:noFill/>
        </p:spPr>
        <p:txBody>
          <a:bodyPr wrap="square" rtlCol="0">
            <a:spAutoFit/>
          </a:bodyPr>
          <a:lstStyle/>
          <a:p>
            <a:pPr algn="ctr"/>
            <a:r>
              <a:rPr lang="en-US" sz="4000" b="1" dirty="0" smtClean="0">
                <a:solidFill>
                  <a:schemeClr val="accent1">
                    <a:lumMod val="75000"/>
                  </a:schemeClr>
                </a:solidFill>
              </a:rPr>
              <a:t>2018 Update</a:t>
            </a:r>
            <a:endParaRPr lang="en-US" sz="4000" b="1" dirty="0">
              <a:solidFill>
                <a:schemeClr val="accent1">
                  <a:lumMod val="75000"/>
                </a:schemeClr>
              </a:solidFill>
            </a:endParaRPr>
          </a:p>
        </p:txBody>
      </p:sp>
    </p:spTree>
    <p:extLst>
      <p:ext uri="{BB962C8B-B14F-4D97-AF65-F5344CB8AC3E}">
        <p14:creationId xmlns:p14="http://schemas.microsoft.com/office/powerpoint/2010/main" val="274694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017304" cy="4788091"/>
          </a:xfrm>
        </p:spPr>
        <p:txBody>
          <a:bodyPr>
            <a:normAutofit fontScale="62500" lnSpcReduction="20000"/>
          </a:bodyPr>
          <a:lstStyle/>
          <a:p>
            <a:pPr>
              <a:buFont typeface="Arial" panose="020B0604020202020204" pitchFamily="34" charset="0"/>
              <a:buChar char="•"/>
            </a:pPr>
            <a:r>
              <a:rPr lang="en-US" sz="4600" dirty="0" smtClean="0">
                <a:solidFill>
                  <a:schemeClr val="tx1">
                    <a:lumMod val="75000"/>
                  </a:schemeClr>
                </a:solidFill>
              </a:rPr>
              <a:t>Goals:</a:t>
            </a:r>
          </a:p>
          <a:p>
            <a:pPr marL="109728" indent="0">
              <a:buNone/>
            </a:pPr>
            <a:endParaRPr lang="en-US" sz="16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Raise </a:t>
            </a:r>
            <a:r>
              <a:rPr lang="en-US" sz="2900" b="1" dirty="0">
                <a:solidFill>
                  <a:schemeClr val="tx1">
                    <a:lumMod val="75000"/>
                  </a:schemeClr>
                </a:solidFill>
              </a:rPr>
              <a:t>awareness of FASDs</a:t>
            </a:r>
            <a:r>
              <a:rPr lang="en-US" sz="2900" dirty="0">
                <a:solidFill>
                  <a:schemeClr val="tx1">
                    <a:lumMod val="75000"/>
                  </a:schemeClr>
                </a:solidFill>
              </a:rPr>
              <a:t>, a range of neurodevelopmental (brain-based) disabilities that can affect any person exposed to alcohol before </a:t>
            </a:r>
            <a:r>
              <a:rPr lang="en-US" sz="2900" dirty="0" smtClean="0">
                <a:solidFill>
                  <a:schemeClr val="tx1">
                    <a:lumMod val="75000"/>
                  </a:schemeClr>
                </a:solidFill>
              </a:rPr>
              <a:t>birth.</a:t>
            </a:r>
          </a:p>
          <a:p>
            <a:pPr marL="624078" indent="-514350">
              <a:buAutoNum type="arabicPeriod"/>
            </a:pPr>
            <a:endParaRPr lang="en-US" sz="4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Reduce </a:t>
            </a:r>
            <a:r>
              <a:rPr lang="en-US" sz="2900" b="1" dirty="0">
                <a:solidFill>
                  <a:schemeClr val="tx1">
                    <a:lumMod val="75000"/>
                  </a:schemeClr>
                </a:solidFill>
              </a:rPr>
              <a:t>the incidence of alcohol-exposed </a:t>
            </a:r>
            <a:r>
              <a:rPr lang="en-US" sz="2900" b="1" dirty="0" smtClean="0">
                <a:solidFill>
                  <a:schemeClr val="tx1">
                    <a:lumMod val="75000"/>
                  </a:schemeClr>
                </a:solidFill>
              </a:rPr>
              <a:t>pregnancies</a:t>
            </a:r>
            <a:r>
              <a:rPr lang="en-US" sz="2900" dirty="0" smtClean="0">
                <a:solidFill>
                  <a:schemeClr val="tx1">
                    <a:lumMod val="75000"/>
                  </a:schemeClr>
                </a:solidFill>
              </a:rPr>
              <a:t>.</a:t>
            </a:r>
          </a:p>
          <a:p>
            <a:pPr marL="624078" indent="-514350">
              <a:buAutoNum type="arabicPeriod"/>
            </a:pPr>
            <a:endParaRPr lang="en-US" sz="5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Address </a:t>
            </a:r>
            <a:r>
              <a:rPr lang="en-US" sz="2900" b="1" dirty="0">
                <a:solidFill>
                  <a:schemeClr val="tx1">
                    <a:lumMod val="75000"/>
                  </a:schemeClr>
                </a:solidFill>
              </a:rPr>
              <a:t>the stigma associated with FASDs </a:t>
            </a:r>
            <a:r>
              <a:rPr lang="en-US" sz="2900" dirty="0">
                <a:solidFill>
                  <a:schemeClr val="tx1">
                    <a:lumMod val="75000"/>
                  </a:schemeClr>
                </a:solidFill>
              </a:rPr>
              <a:t>by educating Alaskans to understand the complexities of the disability in a way that honors the strengths of those impacted, to promote an inclusive, accepting </a:t>
            </a:r>
            <a:r>
              <a:rPr lang="en-US" sz="2900" dirty="0" smtClean="0">
                <a:solidFill>
                  <a:schemeClr val="tx1">
                    <a:lumMod val="75000"/>
                  </a:schemeClr>
                </a:solidFill>
              </a:rPr>
              <a:t>culture.</a:t>
            </a:r>
          </a:p>
          <a:p>
            <a:pPr marL="624078" indent="-514350">
              <a:buAutoNum type="arabicPeriod"/>
            </a:pPr>
            <a:endParaRPr lang="en-US" sz="5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Reduce </a:t>
            </a:r>
            <a:r>
              <a:rPr lang="en-US" sz="2900" b="1" dirty="0">
                <a:solidFill>
                  <a:schemeClr val="tx1">
                    <a:lumMod val="75000"/>
                  </a:schemeClr>
                </a:solidFill>
              </a:rPr>
              <a:t>the co-occurrence of childhood trauma and FASDs </a:t>
            </a:r>
            <a:r>
              <a:rPr lang="en-US" sz="2900" dirty="0">
                <a:solidFill>
                  <a:schemeClr val="tx1">
                    <a:lumMod val="75000"/>
                  </a:schemeClr>
                </a:solidFill>
              </a:rPr>
              <a:t>by increasing supports for high-risk families, building resilience, and improving access to treatment for early childhood </a:t>
            </a:r>
            <a:r>
              <a:rPr lang="en-US" sz="2900" dirty="0" smtClean="0">
                <a:solidFill>
                  <a:schemeClr val="tx1">
                    <a:lumMod val="75000"/>
                  </a:schemeClr>
                </a:solidFill>
              </a:rPr>
              <a:t>trauma.</a:t>
            </a:r>
          </a:p>
          <a:p>
            <a:pPr marL="624078" indent="-514350">
              <a:buAutoNum type="arabicPeriod"/>
            </a:pPr>
            <a:endParaRPr lang="en-US" sz="5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Define </a:t>
            </a:r>
            <a:r>
              <a:rPr lang="en-US" sz="2900" b="1" dirty="0">
                <a:solidFill>
                  <a:schemeClr val="tx1">
                    <a:lumMod val="75000"/>
                  </a:schemeClr>
                </a:solidFill>
              </a:rPr>
              <a:t>and promote FASDs-informed care in </a:t>
            </a:r>
            <a:r>
              <a:rPr lang="en-US" sz="2900" b="1" dirty="0" smtClean="0">
                <a:solidFill>
                  <a:schemeClr val="tx1">
                    <a:lumMod val="75000"/>
                  </a:schemeClr>
                </a:solidFill>
              </a:rPr>
              <a:t>Alaska</a:t>
            </a:r>
            <a:r>
              <a:rPr lang="en-US" sz="2900" dirty="0" smtClean="0">
                <a:solidFill>
                  <a:schemeClr val="tx1">
                    <a:lumMod val="75000"/>
                  </a:schemeClr>
                </a:solidFill>
              </a:rPr>
              <a:t>.</a:t>
            </a:r>
          </a:p>
          <a:p>
            <a:pPr marL="624078" indent="-514350">
              <a:buAutoNum type="arabicPeriod"/>
            </a:pPr>
            <a:endParaRPr lang="en-US" sz="500" dirty="0" smtClean="0">
              <a:solidFill>
                <a:schemeClr val="tx1">
                  <a:lumMod val="75000"/>
                </a:schemeClr>
              </a:solidFill>
            </a:endParaRPr>
          </a:p>
          <a:p>
            <a:pPr marL="624078" indent="-514350">
              <a:buAutoNum type="arabicPeriod"/>
            </a:pPr>
            <a:r>
              <a:rPr lang="en-US" sz="2900" b="1" dirty="0" smtClean="0">
                <a:solidFill>
                  <a:schemeClr val="tx1">
                    <a:lumMod val="75000"/>
                  </a:schemeClr>
                </a:solidFill>
              </a:rPr>
              <a:t>Advocate </a:t>
            </a:r>
            <a:r>
              <a:rPr lang="en-US" sz="2900" b="1" dirty="0">
                <a:solidFill>
                  <a:schemeClr val="tx1">
                    <a:lumMod val="75000"/>
                  </a:schemeClr>
                </a:solidFill>
              </a:rPr>
              <a:t>for fully </a:t>
            </a:r>
            <a:r>
              <a:rPr lang="en-US" sz="2900" b="1" dirty="0" smtClean="0">
                <a:solidFill>
                  <a:schemeClr val="tx1">
                    <a:lumMod val="75000"/>
                  </a:schemeClr>
                </a:solidFill>
              </a:rPr>
              <a:t>funded </a:t>
            </a:r>
            <a:r>
              <a:rPr lang="en-US" sz="2900" b="1" dirty="0">
                <a:solidFill>
                  <a:schemeClr val="tx1">
                    <a:lumMod val="75000"/>
                  </a:schemeClr>
                </a:solidFill>
              </a:rPr>
              <a:t>appropriate services, supports and education </a:t>
            </a:r>
            <a:r>
              <a:rPr lang="en-US" sz="2900" dirty="0">
                <a:solidFill>
                  <a:schemeClr val="tx1">
                    <a:lumMod val="75000"/>
                  </a:schemeClr>
                </a:solidFill>
              </a:rPr>
              <a:t>for individuals and families with FASDs to increase self-advocacy, prevent crises, and reduce adverse outcomes, such as substance misuse, incarceration, and suicide.</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FASD 5-Year Plan: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01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6400800" cy="5562600"/>
          </a:xfrm>
        </p:spPr>
        <p:txBody>
          <a:bodyPr>
            <a:normAutofit/>
          </a:bodyPr>
          <a:lstStyle/>
          <a:p>
            <a:r>
              <a:rPr lang="en-US" dirty="0" smtClean="0">
                <a:solidFill>
                  <a:schemeClr val="tx1">
                    <a:lumMod val="75000"/>
                  </a:schemeClr>
                </a:solidFill>
              </a:rPr>
              <a:t>We have 2 Pediatric Neurodevelopment Specialists!</a:t>
            </a:r>
          </a:p>
          <a:p>
            <a:pPr lvl="1"/>
            <a:r>
              <a:rPr lang="en-US" dirty="0">
                <a:solidFill>
                  <a:schemeClr val="tx1">
                    <a:lumMod val="75000"/>
                  </a:schemeClr>
                </a:solidFill>
              </a:rPr>
              <a:t>Dr Siv Fasci – Providence</a:t>
            </a:r>
          </a:p>
          <a:p>
            <a:pPr lvl="1"/>
            <a:r>
              <a:rPr lang="en-US" dirty="0">
                <a:solidFill>
                  <a:schemeClr val="tx1">
                    <a:lumMod val="75000"/>
                  </a:schemeClr>
                </a:solidFill>
              </a:rPr>
              <a:t>Dr Randy Zernzach – South </a:t>
            </a:r>
            <a:r>
              <a:rPr lang="en-US" dirty="0" smtClean="0">
                <a:solidFill>
                  <a:schemeClr val="tx1">
                    <a:lumMod val="75000"/>
                  </a:schemeClr>
                </a:solidFill>
              </a:rPr>
              <a:t>Central (will start in the Spring)</a:t>
            </a:r>
          </a:p>
          <a:p>
            <a:pPr lvl="1"/>
            <a:endParaRPr lang="en-US" sz="800" dirty="0">
              <a:solidFill>
                <a:schemeClr val="tx1">
                  <a:lumMod val="75000"/>
                </a:schemeClr>
              </a:solidFill>
            </a:endParaRPr>
          </a:p>
          <a:p>
            <a:r>
              <a:rPr lang="en-US" dirty="0" smtClean="0">
                <a:solidFill>
                  <a:schemeClr val="tx1">
                    <a:lumMod val="75000"/>
                  </a:schemeClr>
                </a:solidFill>
              </a:rPr>
              <a:t>Rural Outreach Clinics</a:t>
            </a:r>
          </a:p>
          <a:p>
            <a:pPr lvl="1"/>
            <a:r>
              <a:rPr lang="en-US" dirty="0" smtClean="0">
                <a:solidFill>
                  <a:schemeClr val="tx1">
                    <a:lumMod val="75000"/>
                  </a:schemeClr>
                </a:solidFill>
              </a:rPr>
              <a:t>Traveled to 11 communities</a:t>
            </a:r>
          </a:p>
          <a:p>
            <a:pPr lvl="1"/>
            <a:endParaRPr lang="en-US" sz="800" dirty="0" smtClean="0">
              <a:solidFill>
                <a:schemeClr val="tx1">
                  <a:lumMod val="75000"/>
                </a:schemeClr>
              </a:solidFill>
            </a:endParaRPr>
          </a:p>
          <a:p>
            <a:r>
              <a:rPr lang="en-US" dirty="0" smtClean="0">
                <a:solidFill>
                  <a:schemeClr val="tx1">
                    <a:lumMod val="75000"/>
                  </a:schemeClr>
                </a:solidFill>
              </a:rPr>
              <a:t>Alaska ECHO Autism</a:t>
            </a:r>
          </a:p>
          <a:p>
            <a:pPr lvl="1"/>
            <a:r>
              <a:rPr lang="en-US" dirty="0" smtClean="0">
                <a:solidFill>
                  <a:schemeClr val="tx1">
                    <a:lumMod val="75000"/>
                  </a:schemeClr>
                </a:solidFill>
              </a:rPr>
              <a:t>An interdisciplinary virtual learning network of providers offering real-time access to autism and ADHD experts</a:t>
            </a:r>
          </a:p>
          <a:p>
            <a:pPr lvl="1"/>
            <a:r>
              <a:rPr lang="en-US" dirty="0" smtClean="0">
                <a:solidFill>
                  <a:schemeClr val="tx1">
                    <a:lumMod val="75000"/>
                  </a:schemeClr>
                </a:solidFill>
              </a:rPr>
              <a:t>Professional training</a:t>
            </a:r>
          </a:p>
          <a:p>
            <a:pPr lvl="1"/>
            <a:endParaRPr lang="en-US" dirty="0" smtClean="0"/>
          </a:p>
          <a:p>
            <a:endParaRPr lang="en-US" dirty="0" smtClean="0"/>
          </a:p>
        </p:txBody>
      </p:sp>
      <p:sp>
        <p:nvSpPr>
          <p:cNvPr id="2" name="Title 1"/>
          <p:cNvSpPr>
            <a:spLocks noGrp="1"/>
          </p:cNvSpPr>
          <p:nvPr>
            <p:ph type="title"/>
          </p:nvPr>
        </p:nvSpPr>
        <p:spPr>
          <a:xfrm>
            <a:off x="457200" y="274638"/>
            <a:ext cx="8229600" cy="639762"/>
          </a:xfrm>
        </p:spPr>
        <p:txBody>
          <a:bodyPr>
            <a:normAutofit fontScale="90000"/>
          </a:bodyPr>
          <a:lstStyle/>
          <a:p>
            <a:r>
              <a:rPr lang="en-US" dirty="0" smtClean="0"/>
              <a:t>Autism Update: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907" y="762000"/>
            <a:ext cx="1676400" cy="2034540"/>
          </a:xfrm>
          <a:prstGeom prst="rect">
            <a:avLst/>
          </a:prstGeom>
          <a:ln w="57150">
            <a:solidFill>
              <a:schemeClr val="tx1">
                <a:lumMod val="75000"/>
              </a:schemeClr>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353" y="3139440"/>
            <a:ext cx="1629507" cy="2118360"/>
          </a:xfrm>
          <a:prstGeom prst="rect">
            <a:avLst/>
          </a:prstGeom>
          <a:ln w="57150">
            <a:solidFill>
              <a:schemeClr val="tx1">
                <a:lumMod val="75000"/>
              </a:schemeClr>
            </a:solidFill>
          </a:ln>
        </p:spPr>
      </p:pic>
    </p:spTree>
    <p:extLst>
      <p:ext uri="{BB962C8B-B14F-4D97-AF65-F5344CB8AC3E}">
        <p14:creationId xmlns:p14="http://schemas.microsoft.com/office/powerpoint/2010/main" val="143905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534400" cy="5334000"/>
          </a:xfrm>
        </p:spPr>
        <p:txBody>
          <a:bodyPr>
            <a:normAutofit lnSpcReduction="10000"/>
          </a:bodyPr>
          <a:lstStyle/>
          <a:p>
            <a:r>
              <a:rPr lang="en-US" dirty="0" smtClean="0">
                <a:solidFill>
                  <a:schemeClr val="tx1">
                    <a:lumMod val="75000"/>
                  </a:schemeClr>
                </a:solidFill>
              </a:rPr>
              <a:t>Division of Behavioral Health drafted regulations covering Applied Behavioral Analysis (ABA)</a:t>
            </a:r>
          </a:p>
          <a:p>
            <a:endParaRPr lang="en-US" sz="400" dirty="0" smtClean="0">
              <a:solidFill>
                <a:schemeClr val="tx1">
                  <a:lumMod val="75000"/>
                </a:schemeClr>
              </a:solidFill>
            </a:endParaRPr>
          </a:p>
          <a:p>
            <a:pPr lvl="1"/>
            <a:r>
              <a:rPr lang="en-US" dirty="0" smtClean="0">
                <a:solidFill>
                  <a:schemeClr val="tx1">
                    <a:lumMod val="75000"/>
                  </a:schemeClr>
                </a:solidFill>
              </a:rPr>
              <a:t>Early Periodic Screening Detection </a:t>
            </a:r>
            <a:r>
              <a:rPr lang="en-US" dirty="0">
                <a:solidFill>
                  <a:schemeClr val="tx1">
                    <a:lumMod val="75000"/>
                  </a:schemeClr>
                </a:solidFill>
              </a:rPr>
              <a:t>and Treatment </a:t>
            </a:r>
            <a:r>
              <a:rPr lang="en-US" dirty="0" smtClean="0">
                <a:solidFill>
                  <a:schemeClr val="tx1">
                    <a:lumMod val="75000"/>
                  </a:schemeClr>
                </a:solidFill>
              </a:rPr>
              <a:t>(EPSDT) requires </a:t>
            </a:r>
            <a:r>
              <a:rPr lang="en-US" dirty="0">
                <a:solidFill>
                  <a:schemeClr val="tx1">
                    <a:lumMod val="75000"/>
                  </a:schemeClr>
                </a:solidFill>
              </a:rPr>
              <a:t>Medicaid autism treatment coverage for children under 21 </a:t>
            </a:r>
            <a:endParaRPr lang="en-US" dirty="0" smtClean="0">
              <a:solidFill>
                <a:schemeClr val="tx1">
                  <a:lumMod val="75000"/>
                </a:schemeClr>
              </a:solidFill>
            </a:endParaRPr>
          </a:p>
          <a:p>
            <a:pPr lvl="1"/>
            <a:endParaRPr lang="en-US" sz="400" dirty="0" smtClean="0">
              <a:solidFill>
                <a:schemeClr val="tx1">
                  <a:lumMod val="75000"/>
                </a:schemeClr>
              </a:solidFill>
            </a:endParaRPr>
          </a:p>
          <a:p>
            <a:pPr lvl="1"/>
            <a:r>
              <a:rPr lang="en-US" dirty="0" smtClean="0">
                <a:solidFill>
                  <a:schemeClr val="tx1">
                    <a:lumMod val="75000"/>
                  </a:schemeClr>
                </a:solidFill>
              </a:rPr>
              <a:t>Final regs in March or April</a:t>
            </a:r>
          </a:p>
          <a:p>
            <a:pPr lvl="1"/>
            <a:endParaRPr lang="en-US" sz="400" dirty="0" smtClean="0">
              <a:solidFill>
                <a:schemeClr val="tx1">
                  <a:lumMod val="75000"/>
                </a:schemeClr>
              </a:solidFill>
            </a:endParaRPr>
          </a:p>
          <a:p>
            <a:pPr lvl="1"/>
            <a:r>
              <a:rPr lang="en-US" dirty="0" smtClean="0">
                <a:solidFill>
                  <a:schemeClr val="tx1">
                    <a:lumMod val="75000"/>
                  </a:schemeClr>
                </a:solidFill>
              </a:rPr>
              <a:t>8.2 Million </a:t>
            </a:r>
            <a:r>
              <a:rPr lang="en-US" dirty="0" smtClean="0">
                <a:solidFill>
                  <a:schemeClr val="tx1">
                    <a:lumMod val="75000"/>
                  </a:schemeClr>
                </a:solidFill>
              </a:rPr>
              <a:t>fiscal </a:t>
            </a:r>
            <a:r>
              <a:rPr lang="en-US" dirty="0" smtClean="0">
                <a:solidFill>
                  <a:schemeClr val="tx1">
                    <a:lumMod val="75000"/>
                  </a:schemeClr>
                </a:solidFill>
              </a:rPr>
              <a:t>note</a:t>
            </a:r>
          </a:p>
          <a:p>
            <a:pPr lvl="1"/>
            <a:endParaRPr lang="en-US" sz="400" dirty="0" smtClean="0">
              <a:solidFill>
                <a:schemeClr val="tx1">
                  <a:lumMod val="75000"/>
                </a:schemeClr>
              </a:solidFill>
            </a:endParaRPr>
          </a:p>
          <a:p>
            <a:pPr lvl="1"/>
            <a:r>
              <a:rPr lang="en-US" dirty="0" smtClean="0">
                <a:solidFill>
                  <a:schemeClr val="tx1">
                    <a:lumMod val="75000"/>
                  </a:schemeClr>
                </a:solidFill>
              </a:rPr>
              <a:t>Council gave comments</a:t>
            </a:r>
          </a:p>
          <a:p>
            <a:pPr lvl="2"/>
            <a:r>
              <a:rPr lang="en-US" dirty="0" smtClean="0">
                <a:solidFill>
                  <a:schemeClr val="tx1">
                    <a:lumMod val="75000"/>
                  </a:schemeClr>
                </a:solidFill>
              </a:rPr>
              <a:t>Needs supervision coverage</a:t>
            </a:r>
          </a:p>
          <a:p>
            <a:pPr lvl="2"/>
            <a:r>
              <a:rPr lang="en-US" dirty="0" smtClean="0">
                <a:solidFill>
                  <a:schemeClr val="tx1">
                    <a:lumMod val="75000"/>
                  </a:schemeClr>
                </a:solidFill>
              </a:rPr>
              <a:t>Remove “fail first” requirement</a:t>
            </a:r>
          </a:p>
          <a:p>
            <a:pPr lvl="2"/>
            <a:r>
              <a:rPr lang="en-US" dirty="0" smtClean="0">
                <a:solidFill>
                  <a:schemeClr val="tx1">
                    <a:lumMod val="75000"/>
                  </a:schemeClr>
                </a:solidFill>
              </a:rPr>
              <a:t>Rates are low</a:t>
            </a:r>
          </a:p>
          <a:p>
            <a:pPr lvl="2"/>
            <a:r>
              <a:rPr lang="en-US" dirty="0" smtClean="0">
                <a:solidFill>
                  <a:schemeClr val="tx1">
                    <a:lumMod val="75000"/>
                  </a:schemeClr>
                </a:solidFill>
              </a:rPr>
              <a:t>Recommended working with Alaska Association for Behavior Analysis (AKABA) </a:t>
            </a:r>
          </a:p>
          <a:p>
            <a:pPr lvl="2"/>
            <a:endParaRPr lang="en-US" dirty="0" smtClean="0">
              <a:solidFill>
                <a:schemeClr val="tx1">
                  <a:lumMod val="75000"/>
                </a:schemeClr>
              </a:solidFill>
            </a:endParaRPr>
          </a:p>
          <a:p>
            <a:pPr lvl="1"/>
            <a:endParaRPr lang="en-US" dirty="0" smtClean="0"/>
          </a:p>
          <a:p>
            <a:pPr lvl="1"/>
            <a:endParaRPr lang="en-US" dirty="0" smtClean="0"/>
          </a:p>
          <a:p>
            <a:endParaRPr lang="en-US" dirty="0" smtClean="0"/>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t>Autism Update: ABA-EPSDT Regs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42" y="3124201"/>
            <a:ext cx="3084558"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933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9800"/>
            <a:ext cx="9144000" cy="3810000"/>
          </a:xfrm>
        </p:spPr>
        <p:txBody>
          <a:bodyPr>
            <a:normAutofit fontScale="77500" lnSpcReduction="20000"/>
          </a:bodyPr>
          <a:lstStyle/>
          <a:p>
            <a:r>
              <a:rPr lang="en-US" dirty="0">
                <a:solidFill>
                  <a:schemeClr val="tx1">
                    <a:lumMod val="75000"/>
                  </a:schemeClr>
                </a:solidFill>
              </a:rPr>
              <a:t>One in four children ages 0-5 years is at risk for a developmental </a:t>
            </a:r>
            <a:r>
              <a:rPr lang="en-US" dirty="0" smtClean="0">
                <a:solidFill>
                  <a:schemeClr val="tx1">
                    <a:lumMod val="75000"/>
                  </a:schemeClr>
                </a:solidFill>
              </a:rPr>
              <a:t>delay</a:t>
            </a:r>
          </a:p>
          <a:p>
            <a:endParaRPr lang="en-US" sz="900" dirty="0" smtClean="0">
              <a:solidFill>
                <a:schemeClr val="tx1">
                  <a:lumMod val="75000"/>
                </a:schemeClr>
              </a:solidFill>
            </a:endParaRPr>
          </a:p>
          <a:p>
            <a:r>
              <a:rPr lang="en-US" dirty="0" smtClean="0">
                <a:solidFill>
                  <a:schemeClr val="tx1">
                    <a:lumMod val="75000"/>
                  </a:schemeClr>
                </a:solidFill>
              </a:rPr>
              <a:t>Only 32% of Alaskan parents report having </a:t>
            </a:r>
            <a:r>
              <a:rPr lang="en-US" u="sng" dirty="0" smtClean="0">
                <a:solidFill>
                  <a:schemeClr val="tx1">
                    <a:lumMod val="75000"/>
                  </a:schemeClr>
                </a:solidFill>
              </a:rPr>
              <a:t>any</a:t>
            </a:r>
            <a:r>
              <a:rPr lang="en-US" dirty="0" smtClean="0">
                <a:solidFill>
                  <a:schemeClr val="tx1">
                    <a:lumMod val="75000"/>
                  </a:schemeClr>
                </a:solidFill>
              </a:rPr>
              <a:t> standardized developmental screening</a:t>
            </a:r>
          </a:p>
          <a:p>
            <a:endParaRPr lang="en-US" sz="900" dirty="0" smtClean="0">
              <a:solidFill>
                <a:schemeClr val="tx1">
                  <a:lumMod val="75000"/>
                </a:schemeClr>
              </a:solidFill>
            </a:endParaRPr>
          </a:p>
          <a:p>
            <a:r>
              <a:rPr lang="en-US" dirty="0">
                <a:solidFill>
                  <a:schemeClr val="tx1">
                    <a:lumMod val="75000"/>
                  </a:schemeClr>
                </a:solidFill>
              </a:rPr>
              <a:t>Council convened a Universal Screening Task Force Midwest </a:t>
            </a:r>
            <a:r>
              <a:rPr lang="en-US" dirty="0" smtClean="0">
                <a:solidFill>
                  <a:schemeClr val="tx1">
                    <a:lumMod val="75000"/>
                  </a:schemeClr>
                </a:solidFill>
              </a:rPr>
              <a:t>Academy with multiple partners </a:t>
            </a:r>
          </a:p>
          <a:p>
            <a:pPr lvl="1"/>
            <a:r>
              <a:rPr lang="en-US" dirty="0">
                <a:solidFill>
                  <a:schemeClr val="tx1">
                    <a:lumMod val="75000"/>
                  </a:schemeClr>
                </a:solidFill>
              </a:rPr>
              <a:t>Public and Tribal Health</a:t>
            </a:r>
          </a:p>
          <a:p>
            <a:pPr lvl="1"/>
            <a:r>
              <a:rPr lang="en-US" dirty="0">
                <a:solidFill>
                  <a:schemeClr val="tx1">
                    <a:lumMod val="75000"/>
                  </a:schemeClr>
                </a:solidFill>
              </a:rPr>
              <a:t>Head Start</a:t>
            </a:r>
          </a:p>
          <a:p>
            <a:pPr lvl="1"/>
            <a:r>
              <a:rPr lang="en-US" dirty="0">
                <a:solidFill>
                  <a:schemeClr val="tx1">
                    <a:lumMod val="75000"/>
                  </a:schemeClr>
                </a:solidFill>
              </a:rPr>
              <a:t>Child </a:t>
            </a:r>
            <a:r>
              <a:rPr lang="en-US" dirty="0" smtClean="0">
                <a:solidFill>
                  <a:schemeClr val="tx1">
                    <a:lumMod val="75000"/>
                  </a:schemeClr>
                </a:solidFill>
              </a:rPr>
              <a:t>Care</a:t>
            </a:r>
          </a:p>
          <a:p>
            <a:pPr lvl="1"/>
            <a:endParaRPr lang="en-US" sz="900" dirty="0">
              <a:solidFill>
                <a:schemeClr val="tx1">
                  <a:lumMod val="75000"/>
                </a:schemeClr>
              </a:solidFill>
            </a:endParaRPr>
          </a:p>
          <a:p>
            <a:r>
              <a:rPr lang="en-US" dirty="0" smtClean="0">
                <a:solidFill>
                  <a:schemeClr val="tx1">
                    <a:lumMod val="75000"/>
                  </a:schemeClr>
                </a:solidFill>
              </a:rPr>
              <a:t>House efforts in one place </a:t>
            </a:r>
            <a:r>
              <a:rPr lang="en-US" i="1" dirty="0" smtClean="0">
                <a:solidFill>
                  <a:schemeClr val="tx1">
                    <a:lumMod val="75000"/>
                  </a:schemeClr>
                </a:solidFill>
              </a:rPr>
              <a:t>(Help Me Grow)</a:t>
            </a:r>
          </a:p>
          <a:p>
            <a:pPr lvl="1"/>
            <a:r>
              <a:rPr lang="en-US" dirty="0" smtClean="0">
                <a:solidFill>
                  <a:schemeClr val="tx1">
                    <a:lumMod val="75000"/>
                  </a:schemeClr>
                </a:solidFill>
              </a:rPr>
              <a:t>Streamline data collection</a:t>
            </a:r>
          </a:p>
          <a:p>
            <a:pPr lvl="1"/>
            <a:r>
              <a:rPr lang="en-US" dirty="0" smtClean="0">
                <a:solidFill>
                  <a:schemeClr val="tx1">
                    <a:lumMod val="75000"/>
                  </a:schemeClr>
                </a:solidFill>
              </a:rPr>
              <a:t>Maximize impact</a:t>
            </a:r>
          </a:p>
          <a:p>
            <a:endParaRPr lang="en-US" dirty="0" smtClean="0"/>
          </a:p>
        </p:txBody>
      </p:sp>
      <p:sp>
        <p:nvSpPr>
          <p:cNvPr id="2" name="Title 1"/>
          <p:cNvSpPr>
            <a:spLocks noGrp="1"/>
          </p:cNvSpPr>
          <p:nvPr>
            <p:ph type="title"/>
          </p:nvPr>
        </p:nvSpPr>
        <p:spPr>
          <a:xfrm>
            <a:off x="457200" y="274638"/>
            <a:ext cx="8229600" cy="487362"/>
          </a:xfrm>
        </p:spPr>
        <p:txBody>
          <a:bodyPr>
            <a:normAutofit fontScale="90000"/>
          </a:bodyPr>
          <a:lstStyle/>
          <a:p>
            <a:r>
              <a:rPr lang="en-US" dirty="0" smtClean="0"/>
              <a:t>Universal Developmental Screening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066800"/>
            <a:ext cx="9144000" cy="954107"/>
          </a:xfrm>
          <a:prstGeom prst="rect">
            <a:avLst/>
          </a:prstGeom>
          <a:solidFill>
            <a:schemeClr val="accent1">
              <a:lumMod val="75000"/>
            </a:schemeClr>
          </a:solidFill>
        </p:spPr>
        <p:txBody>
          <a:bodyPr wrap="square" rtlCol="0">
            <a:spAutoFit/>
          </a:bodyPr>
          <a:lstStyle/>
          <a:p>
            <a:pPr algn="ctr"/>
            <a:r>
              <a:rPr lang="en-US" sz="2800" b="1" u="sng" dirty="0">
                <a:solidFill>
                  <a:schemeClr val="tx1">
                    <a:lumMod val="60000"/>
                    <a:lumOff val="40000"/>
                  </a:schemeClr>
                </a:solidFill>
              </a:rPr>
              <a:t>Goal:</a:t>
            </a:r>
            <a:r>
              <a:rPr lang="en-US" sz="2800" dirty="0">
                <a:solidFill>
                  <a:schemeClr val="tx1">
                    <a:lumMod val="60000"/>
                    <a:lumOff val="40000"/>
                  </a:schemeClr>
                </a:solidFill>
              </a:rPr>
              <a:t> </a:t>
            </a:r>
            <a:r>
              <a:rPr lang="en-US" sz="2800" i="1" dirty="0">
                <a:solidFill>
                  <a:schemeClr val="tx1">
                    <a:lumMod val="60000"/>
                    <a:lumOff val="40000"/>
                  </a:schemeClr>
                </a:solidFill>
              </a:rPr>
              <a:t>to develop and implement a sustainable, cost effective, efficient method of universal screening</a:t>
            </a:r>
          </a:p>
        </p:txBody>
      </p:sp>
      <p:sp>
        <p:nvSpPr>
          <p:cNvPr id="5" name="TextBox 4"/>
          <p:cNvSpPr txBox="1"/>
          <p:nvPr/>
        </p:nvSpPr>
        <p:spPr>
          <a:xfrm>
            <a:off x="3886200" y="5923952"/>
            <a:ext cx="2971800" cy="646331"/>
          </a:xfrm>
          <a:prstGeom prst="rect">
            <a:avLst/>
          </a:prstGeom>
          <a:solidFill>
            <a:schemeClr val="tx1">
              <a:lumMod val="40000"/>
              <a:lumOff val="60000"/>
            </a:schemeClr>
          </a:solidFill>
        </p:spPr>
        <p:txBody>
          <a:bodyPr wrap="square" rtlCol="0">
            <a:spAutoFit/>
          </a:bodyPr>
          <a:lstStyle/>
          <a:p>
            <a:pPr algn="ctr"/>
            <a:r>
              <a:rPr lang="en-US" b="1" dirty="0" smtClean="0">
                <a:solidFill>
                  <a:schemeClr val="accent1">
                    <a:lumMod val="75000"/>
                  </a:schemeClr>
                </a:solidFill>
              </a:rPr>
              <a:t>Council’s Targeted Disparity Objective</a:t>
            </a:r>
            <a:endParaRPr lang="en-US" b="1" dirty="0">
              <a:solidFill>
                <a:schemeClr val="accent1">
                  <a:lumMod val="75000"/>
                </a:schemeClr>
              </a:solidFill>
            </a:endParaRPr>
          </a:p>
        </p:txBody>
      </p:sp>
    </p:spTree>
    <p:extLst>
      <p:ext uri="{BB962C8B-B14F-4D97-AF65-F5344CB8AC3E}">
        <p14:creationId xmlns:p14="http://schemas.microsoft.com/office/powerpoint/2010/main" val="164759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305800" cy="4767072"/>
          </a:xfrm>
        </p:spPr>
        <p:txBody>
          <a:bodyPr>
            <a:normAutofit/>
          </a:bodyPr>
          <a:lstStyle/>
          <a:p>
            <a:r>
              <a:rPr lang="en-US" dirty="0">
                <a:solidFill>
                  <a:schemeClr val="tx1">
                    <a:lumMod val="75000"/>
                  </a:schemeClr>
                </a:solidFill>
              </a:rPr>
              <a:t>Currently Alaska has</a:t>
            </a:r>
            <a:r>
              <a:rPr lang="en-US" dirty="0" smtClean="0">
                <a:solidFill>
                  <a:schemeClr val="tx1">
                    <a:lumMod val="75000"/>
                  </a:schemeClr>
                </a:solidFill>
              </a:rPr>
              <a:t>:</a:t>
            </a:r>
          </a:p>
          <a:p>
            <a:endParaRPr lang="en-US" sz="800" dirty="0">
              <a:solidFill>
                <a:schemeClr val="tx1">
                  <a:lumMod val="75000"/>
                </a:schemeClr>
              </a:solidFill>
            </a:endParaRPr>
          </a:p>
          <a:p>
            <a:pPr lvl="1"/>
            <a:r>
              <a:rPr lang="en-US" dirty="0">
                <a:solidFill>
                  <a:schemeClr val="tx1">
                    <a:lumMod val="75000"/>
                  </a:schemeClr>
                </a:solidFill>
              </a:rPr>
              <a:t>94 funded ABLE Accounts</a:t>
            </a:r>
          </a:p>
          <a:p>
            <a:pPr lvl="1"/>
            <a:r>
              <a:rPr lang="en-US" dirty="0">
                <a:solidFill>
                  <a:schemeClr val="tx1">
                    <a:lumMod val="75000"/>
                  </a:schemeClr>
                </a:solidFill>
              </a:rPr>
              <a:t>$395,771 in funds </a:t>
            </a:r>
            <a:endParaRPr lang="en-US" dirty="0" smtClean="0">
              <a:solidFill>
                <a:schemeClr val="tx1">
                  <a:lumMod val="75000"/>
                </a:schemeClr>
              </a:solidFill>
            </a:endParaRPr>
          </a:p>
          <a:p>
            <a:pPr lvl="1"/>
            <a:endParaRPr lang="en-US" dirty="0">
              <a:solidFill>
                <a:schemeClr val="tx1">
                  <a:lumMod val="75000"/>
                </a:schemeClr>
              </a:solidFill>
            </a:endParaRPr>
          </a:p>
          <a:p>
            <a:r>
              <a:rPr lang="en-US" dirty="0">
                <a:solidFill>
                  <a:schemeClr val="tx1">
                    <a:lumMod val="75000"/>
                  </a:schemeClr>
                </a:solidFill>
              </a:rPr>
              <a:t>The </a:t>
            </a:r>
            <a:r>
              <a:rPr lang="en-US" dirty="0" smtClean="0">
                <a:solidFill>
                  <a:schemeClr val="tx1">
                    <a:lumMod val="75000"/>
                  </a:schemeClr>
                </a:solidFill>
              </a:rPr>
              <a:t>Council: </a:t>
            </a:r>
            <a:endParaRPr lang="en-US" dirty="0" smtClean="0">
              <a:solidFill>
                <a:schemeClr val="tx1">
                  <a:lumMod val="75000"/>
                </a:schemeClr>
              </a:solidFill>
            </a:endParaRPr>
          </a:p>
          <a:p>
            <a:pPr marL="109728" indent="0">
              <a:buNone/>
            </a:pPr>
            <a:endParaRPr lang="en-US" sz="800" dirty="0" smtClean="0">
              <a:solidFill>
                <a:schemeClr val="tx1">
                  <a:lumMod val="75000"/>
                </a:schemeClr>
              </a:solidFill>
            </a:endParaRPr>
          </a:p>
          <a:p>
            <a:pPr lvl="1"/>
            <a:r>
              <a:rPr lang="en-US" dirty="0" smtClean="0">
                <a:solidFill>
                  <a:schemeClr val="tx1">
                    <a:lumMod val="75000"/>
                  </a:schemeClr>
                </a:solidFill>
              </a:rPr>
              <a:t>Held outreach webinars and presentations</a:t>
            </a:r>
          </a:p>
          <a:p>
            <a:pPr lvl="1"/>
            <a:r>
              <a:rPr lang="en-US" dirty="0" smtClean="0">
                <a:solidFill>
                  <a:schemeClr val="tx1">
                    <a:lumMod val="75000"/>
                  </a:schemeClr>
                </a:solidFill>
              </a:rPr>
              <a:t>Led Alaska’s #</a:t>
            </a:r>
            <a:r>
              <a:rPr lang="en-US" dirty="0" err="1" smtClean="0">
                <a:solidFill>
                  <a:schemeClr val="tx1">
                    <a:lumMod val="75000"/>
                  </a:schemeClr>
                </a:solidFill>
              </a:rPr>
              <a:t>ABLEtoSave</a:t>
            </a:r>
            <a:r>
              <a:rPr lang="en-US" dirty="0" smtClean="0">
                <a:solidFill>
                  <a:schemeClr val="tx1">
                    <a:lumMod val="75000"/>
                  </a:schemeClr>
                </a:solidFill>
              </a:rPr>
              <a:t> Campaign</a:t>
            </a:r>
          </a:p>
          <a:p>
            <a:pPr lvl="2"/>
            <a:r>
              <a:rPr lang="en-US" dirty="0" smtClean="0">
                <a:solidFill>
                  <a:schemeClr val="tx1">
                    <a:lumMod val="75000"/>
                  </a:schemeClr>
                </a:solidFill>
              </a:rPr>
              <a:t>Mail out to over 23,000 </a:t>
            </a:r>
          </a:p>
          <a:p>
            <a:pPr lvl="3"/>
            <a:r>
              <a:rPr lang="en-US" dirty="0" smtClean="0">
                <a:solidFill>
                  <a:schemeClr val="tx1">
                    <a:lumMod val="75000"/>
                  </a:schemeClr>
                </a:solidFill>
              </a:rPr>
              <a:t>DSDS and DPA consumers</a:t>
            </a:r>
          </a:p>
          <a:p>
            <a:pPr lvl="3"/>
            <a:r>
              <a:rPr lang="en-US" dirty="0" smtClean="0">
                <a:solidFill>
                  <a:schemeClr val="tx1">
                    <a:lumMod val="75000"/>
                  </a:schemeClr>
                </a:solidFill>
              </a:rPr>
              <a:t>Individuals who serve individuals with disabilities</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ABLE Update: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96" y="798616"/>
            <a:ext cx="4197407" cy="220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54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13977"/>
            <a:ext cx="9144000" cy="4525963"/>
          </a:xfrm>
        </p:spPr>
        <p:txBody>
          <a:bodyPr>
            <a:normAutofit/>
          </a:bodyPr>
          <a:lstStyle/>
          <a:p>
            <a:r>
              <a:rPr lang="en-US" sz="2100" dirty="0">
                <a:solidFill>
                  <a:schemeClr val="tx1">
                    <a:lumMod val="75000"/>
                  </a:schemeClr>
                </a:solidFill>
              </a:rPr>
              <a:t>Repeal of subminimum wage in Alaska (DOLWD)</a:t>
            </a:r>
          </a:p>
          <a:p>
            <a:r>
              <a:rPr lang="en-US" sz="2100" dirty="0">
                <a:solidFill>
                  <a:schemeClr val="tx1">
                    <a:lumMod val="75000"/>
                  </a:schemeClr>
                </a:solidFill>
              </a:rPr>
              <a:t>Transition handbook </a:t>
            </a:r>
            <a:r>
              <a:rPr lang="en-US" sz="2100" dirty="0" smtClean="0">
                <a:solidFill>
                  <a:schemeClr val="tx1">
                    <a:lumMod val="75000"/>
                  </a:schemeClr>
                </a:solidFill>
              </a:rPr>
              <a:t>launched (DHSS)</a:t>
            </a:r>
            <a:endParaRPr lang="en-US" sz="2100" dirty="0">
              <a:solidFill>
                <a:schemeClr val="tx1">
                  <a:lumMod val="75000"/>
                </a:schemeClr>
              </a:solidFill>
            </a:endParaRPr>
          </a:p>
          <a:p>
            <a:r>
              <a:rPr lang="en-US" sz="2100" dirty="0">
                <a:solidFill>
                  <a:schemeClr val="tx1">
                    <a:lumMod val="75000"/>
                  </a:schemeClr>
                </a:solidFill>
              </a:rPr>
              <a:t>MOU with Employment First Philosophy (DHSS &amp; DOLWD)</a:t>
            </a:r>
          </a:p>
          <a:p>
            <a:r>
              <a:rPr lang="en-US" sz="2100" dirty="0">
                <a:solidFill>
                  <a:schemeClr val="tx1">
                    <a:lumMod val="75000"/>
                  </a:schemeClr>
                </a:solidFill>
              </a:rPr>
              <a:t>Employment First Job Fair entering 4th year (DHSS &amp; DOLWD)</a:t>
            </a:r>
          </a:p>
          <a:p>
            <a:r>
              <a:rPr lang="en-US" sz="2100" dirty="0">
                <a:solidFill>
                  <a:schemeClr val="tx1">
                    <a:lumMod val="75000"/>
                  </a:schemeClr>
                </a:solidFill>
              </a:rPr>
              <a:t>Business Employment Services Team (BEST) continued joint employer engagement efforts (DOLWD &amp; DHSS)</a:t>
            </a:r>
          </a:p>
          <a:p>
            <a:r>
              <a:rPr lang="en-US" sz="2100" dirty="0">
                <a:solidFill>
                  <a:schemeClr val="tx1">
                    <a:lumMod val="75000"/>
                  </a:schemeClr>
                </a:solidFill>
              </a:rPr>
              <a:t>Increased focus on transition through </a:t>
            </a:r>
            <a:r>
              <a:rPr lang="en-US" sz="2100" dirty="0" err="1">
                <a:solidFill>
                  <a:schemeClr val="tx1">
                    <a:lumMod val="75000"/>
                  </a:schemeClr>
                </a:solidFill>
              </a:rPr>
              <a:t>Jobz</a:t>
            </a:r>
            <a:r>
              <a:rPr lang="en-US" sz="2100" dirty="0">
                <a:solidFill>
                  <a:schemeClr val="tx1">
                    <a:lumMod val="75000"/>
                  </a:schemeClr>
                </a:solidFill>
              </a:rPr>
              <a:t> Clubs, Transition Camps, and summer work experiences (DOLWD &amp; DEED)</a:t>
            </a:r>
          </a:p>
          <a:p>
            <a:r>
              <a:rPr lang="en-US" sz="2100" dirty="0" smtClean="0">
                <a:solidFill>
                  <a:schemeClr val="tx1">
                    <a:lumMod val="75000"/>
                  </a:schemeClr>
                </a:solidFill>
              </a:rPr>
              <a:t>Regulation </a:t>
            </a:r>
            <a:r>
              <a:rPr lang="en-US" sz="2100" dirty="0">
                <a:solidFill>
                  <a:schemeClr val="tx1">
                    <a:lumMod val="75000"/>
                  </a:schemeClr>
                </a:solidFill>
              </a:rPr>
              <a:t>changes - </a:t>
            </a:r>
            <a:r>
              <a:rPr lang="en-US" sz="2100" dirty="0" smtClean="0">
                <a:solidFill>
                  <a:schemeClr val="tx1">
                    <a:lumMod val="75000"/>
                  </a:schemeClr>
                </a:solidFill>
              </a:rPr>
              <a:t>including </a:t>
            </a:r>
            <a:r>
              <a:rPr lang="en-US" sz="2100" dirty="0">
                <a:solidFill>
                  <a:schemeClr val="tx1">
                    <a:lumMod val="75000"/>
                  </a:schemeClr>
                </a:solidFill>
              </a:rPr>
              <a:t>employment first language of “employment and work in competitive, integrated settings” (DHSS)</a:t>
            </a:r>
          </a:p>
          <a:p>
            <a:endParaRPr lang="en-US" dirty="0"/>
          </a:p>
        </p:txBody>
      </p:sp>
      <p:sp>
        <p:nvSpPr>
          <p:cNvPr id="2" name="Title 1"/>
          <p:cNvSpPr>
            <a:spLocks noGrp="1"/>
          </p:cNvSpPr>
          <p:nvPr>
            <p:ph type="title"/>
          </p:nvPr>
        </p:nvSpPr>
        <p:spPr>
          <a:xfrm>
            <a:off x="457200" y="7545"/>
            <a:ext cx="8229600" cy="1143000"/>
          </a:xfrm>
        </p:spPr>
        <p:txBody>
          <a:bodyPr/>
          <a:lstStyle/>
          <a:p>
            <a:r>
              <a:rPr lang="en-US" dirty="0" smtClean="0"/>
              <a:t>Employment First Update: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43000"/>
            <a:ext cx="9144000" cy="738664"/>
          </a:xfrm>
          <a:prstGeom prst="rect">
            <a:avLst/>
          </a:prstGeom>
          <a:solidFill>
            <a:schemeClr val="accent1">
              <a:lumMod val="75000"/>
            </a:schemeClr>
          </a:solidFill>
        </p:spPr>
        <p:txBody>
          <a:bodyPr wrap="square" rtlCol="0">
            <a:spAutoFit/>
          </a:bodyPr>
          <a:lstStyle/>
          <a:p>
            <a:pPr algn="ctr"/>
            <a:r>
              <a:rPr lang="en-US" sz="2400" b="1" dirty="0" smtClean="0"/>
              <a:t>Real Jobs and Real Wages for Individuals with Disabilities</a:t>
            </a:r>
          </a:p>
          <a:p>
            <a:pPr algn="ctr"/>
            <a:r>
              <a:rPr lang="en-US" dirty="0" smtClean="0"/>
              <a:t>Competitive and Integrated Employment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852" y="2028731"/>
            <a:ext cx="912786"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55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64904" cy="4525963"/>
          </a:xfrm>
        </p:spPr>
        <p:txBody>
          <a:bodyPr/>
          <a:lstStyle/>
          <a:p>
            <a:pPr marL="0" lvl="0" indent="0" algn="ctr" fontAlgn="base">
              <a:spcBef>
                <a:spcPct val="0"/>
              </a:spcBef>
              <a:spcAft>
                <a:spcPct val="0"/>
              </a:spcAft>
              <a:buNone/>
            </a:pPr>
            <a:r>
              <a:rPr lang="en-US" altLang="en-US" sz="3200" b="1" dirty="0">
                <a:solidFill>
                  <a:schemeClr val="accent1">
                    <a:lumMod val="75000"/>
                  </a:schemeClr>
                </a:solidFill>
                <a:latin typeface="Arial" charset="0"/>
                <a:cs typeface="Arial" charset="0"/>
              </a:rPr>
              <a:t>Patrick Reinhart</a:t>
            </a:r>
          </a:p>
          <a:p>
            <a:pPr marL="0" lvl="0" indent="0" algn="ctr" fontAlgn="base">
              <a:spcBef>
                <a:spcPct val="0"/>
              </a:spcBef>
              <a:spcAft>
                <a:spcPct val="0"/>
              </a:spcAft>
              <a:buNone/>
            </a:pPr>
            <a:r>
              <a:rPr lang="en-US" altLang="en-US" sz="2800" i="1" dirty="0">
                <a:solidFill>
                  <a:schemeClr val="tx1">
                    <a:lumMod val="75000"/>
                  </a:schemeClr>
                </a:solidFill>
                <a:latin typeface="Arial" charset="0"/>
                <a:cs typeface="Arial" charset="0"/>
              </a:rPr>
              <a:t>Executive Director</a:t>
            </a:r>
          </a:p>
          <a:p>
            <a:pPr marL="0" lvl="0" indent="0" algn="ctr" fontAlgn="base">
              <a:spcBef>
                <a:spcPct val="0"/>
              </a:spcBef>
              <a:spcAft>
                <a:spcPct val="0"/>
              </a:spcAft>
              <a:buNone/>
            </a:pPr>
            <a:r>
              <a:rPr lang="en-US" altLang="en-US" sz="2800" dirty="0">
                <a:solidFill>
                  <a:schemeClr val="tx1">
                    <a:lumMod val="75000"/>
                  </a:schemeClr>
                </a:solidFill>
                <a:latin typeface="Arial" charset="0"/>
                <a:cs typeface="Arial" charset="0"/>
              </a:rPr>
              <a:t>Governor’s Council on Disabilities &amp; Special Education</a:t>
            </a:r>
          </a:p>
          <a:p>
            <a:pPr marL="0" lvl="0" indent="0" algn="ctr" fontAlgn="base">
              <a:spcBef>
                <a:spcPct val="0"/>
              </a:spcBef>
              <a:spcAft>
                <a:spcPct val="0"/>
              </a:spcAft>
              <a:buNone/>
            </a:pPr>
            <a:r>
              <a:rPr lang="fr-FR" altLang="en-US" sz="2800" dirty="0">
                <a:solidFill>
                  <a:schemeClr val="tx1">
                    <a:lumMod val="75000"/>
                  </a:schemeClr>
                </a:solidFill>
                <a:latin typeface="Arial" charset="0"/>
                <a:cs typeface="Arial" charset="0"/>
              </a:rPr>
              <a:t>3601 C Street, Suite 740</a:t>
            </a:r>
            <a:br>
              <a:rPr lang="fr-FR" altLang="en-US" sz="2800" dirty="0">
                <a:solidFill>
                  <a:schemeClr val="tx1">
                    <a:lumMod val="75000"/>
                  </a:schemeClr>
                </a:solidFill>
                <a:latin typeface="Arial" charset="0"/>
                <a:cs typeface="Arial" charset="0"/>
              </a:rPr>
            </a:br>
            <a:r>
              <a:rPr lang="fr-FR" altLang="en-US" sz="2800" dirty="0">
                <a:solidFill>
                  <a:schemeClr val="tx1">
                    <a:lumMod val="75000"/>
                  </a:schemeClr>
                </a:solidFill>
                <a:latin typeface="Arial" charset="0"/>
                <a:cs typeface="Arial" charset="0"/>
              </a:rPr>
              <a:t>Anchorage, Alaska 99503</a:t>
            </a:r>
          </a:p>
          <a:p>
            <a:pPr marL="0" lvl="0" indent="0" algn="ctr" fontAlgn="base">
              <a:spcBef>
                <a:spcPct val="0"/>
              </a:spcBef>
              <a:spcAft>
                <a:spcPct val="0"/>
              </a:spcAft>
              <a:buNone/>
            </a:pPr>
            <a:r>
              <a:rPr lang="fr-FR" altLang="en-US" sz="2800" dirty="0">
                <a:solidFill>
                  <a:schemeClr val="tx1">
                    <a:lumMod val="75000"/>
                  </a:schemeClr>
                </a:solidFill>
                <a:latin typeface="Arial" charset="0"/>
                <a:cs typeface="Arial" charset="0"/>
              </a:rPr>
              <a:t>907-269-8994 </a:t>
            </a:r>
            <a:r>
              <a:rPr lang="fr-FR" altLang="en-US" sz="2800" dirty="0" smtClean="0">
                <a:solidFill>
                  <a:schemeClr val="tx1">
                    <a:lumMod val="75000"/>
                  </a:schemeClr>
                </a:solidFill>
                <a:latin typeface="Arial" charset="0"/>
                <a:cs typeface="Arial" charset="0"/>
              </a:rPr>
              <a:t>(Desk)</a:t>
            </a:r>
            <a:endParaRPr lang="fr-FR" altLang="en-US" sz="2800" dirty="0">
              <a:solidFill>
                <a:schemeClr val="tx1">
                  <a:lumMod val="75000"/>
                </a:schemeClr>
              </a:solidFill>
              <a:latin typeface="Arial" charset="0"/>
              <a:cs typeface="Arial" charset="0"/>
            </a:endParaRPr>
          </a:p>
          <a:p>
            <a:pPr marL="0" lvl="0" indent="0" algn="ctr" fontAlgn="base">
              <a:spcBef>
                <a:spcPct val="0"/>
              </a:spcBef>
              <a:spcAft>
                <a:spcPct val="0"/>
              </a:spcAft>
              <a:buNone/>
            </a:pPr>
            <a:r>
              <a:rPr lang="fr-FR" altLang="en-US" sz="2800" dirty="0">
                <a:solidFill>
                  <a:schemeClr val="tx1">
                    <a:lumMod val="75000"/>
                  </a:schemeClr>
                </a:solidFill>
                <a:latin typeface="Arial" charset="0"/>
                <a:cs typeface="Arial" charset="0"/>
              </a:rPr>
              <a:t>907-301-0728 </a:t>
            </a:r>
            <a:r>
              <a:rPr lang="fr-FR" altLang="en-US" sz="2800" dirty="0" smtClean="0">
                <a:solidFill>
                  <a:schemeClr val="tx1">
                    <a:lumMod val="75000"/>
                  </a:schemeClr>
                </a:solidFill>
                <a:latin typeface="Arial" charset="0"/>
                <a:cs typeface="Arial" charset="0"/>
              </a:rPr>
              <a:t>(</a:t>
            </a:r>
            <a:r>
              <a:rPr lang="fr-FR" altLang="en-US" sz="2800" dirty="0" err="1" smtClean="0">
                <a:solidFill>
                  <a:schemeClr val="tx1">
                    <a:lumMod val="75000"/>
                  </a:schemeClr>
                </a:solidFill>
                <a:latin typeface="Arial" charset="0"/>
                <a:cs typeface="Arial" charset="0"/>
              </a:rPr>
              <a:t>Cell</a:t>
            </a:r>
            <a:r>
              <a:rPr lang="fr-FR" altLang="en-US" sz="2800" dirty="0" smtClean="0">
                <a:solidFill>
                  <a:schemeClr val="tx1">
                    <a:lumMod val="75000"/>
                  </a:schemeClr>
                </a:solidFill>
                <a:latin typeface="Arial" charset="0"/>
                <a:cs typeface="Arial" charset="0"/>
              </a:rPr>
              <a:t>)</a:t>
            </a:r>
            <a:endParaRPr lang="fr-FR" altLang="en-US" sz="2800" dirty="0">
              <a:solidFill>
                <a:schemeClr val="tx1">
                  <a:lumMod val="75000"/>
                </a:schemeClr>
              </a:solidFill>
              <a:latin typeface="Arial" charset="0"/>
              <a:cs typeface="Arial" charset="0"/>
            </a:endParaRPr>
          </a:p>
          <a:p>
            <a:pPr marL="0" lvl="0" indent="0" algn="ctr" fontAlgn="base">
              <a:spcBef>
                <a:spcPct val="0"/>
              </a:spcBef>
              <a:spcAft>
                <a:spcPct val="0"/>
              </a:spcAft>
              <a:buNone/>
            </a:pPr>
            <a:r>
              <a:rPr lang="fr-FR" altLang="en-US" sz="2800" dirty="0">
                <a:solidFill>
                  <a:srgbClr val="FFFF00"/>
                </a:solidFill>
                <a:latin typeface="Arial" charset="0"/>
                <a:cs typeface="Arial" charset="0"/>
                <a:hlinkClick r:id="rId2"/>
              </a:rPr>
              <a:t>patrick.reinhart@alaska.gov</a:t>
            </a:r>
            <a:r>
              <a:rPr lang="fr-FR" altLang="en-US" sz="2800" dirty="0">
                <a:solidFill>
                  <a:srgbClr val="FFFF00"/>
                </a:solidFill>
                <a:latin typeface="Arial" charset="0"/>
                <a:cs typeface="Arial" charset="0"/>
              </a:rPr>
              <a:t>  </a:t>
            </a:r>
          </a:p>
          <a:p>
            <a:endParaRPr lang="en-US" dirty="0"/>
          </a:p>
        </p:txBody>
      </p:sp>
      <p:sp>
        <p:nvSpPr>
          <p:cNvPr id="2" name="Title 1"/>
          <p:cNvSpPr>
            <a:spLocks noGrp="1"/>
          </p:cNvSpPr>
          <p:nvPr>
            <p:ph type="title"/>
          </p:nvPr>
        </p:nvSpPr>
        <p:spPr/>
        <p:txBody>
          <a:bodyPr/>
          <a:lstStyle/>
          <a:p>
            <a:r>
              <a:rPr lang="en-US" dirty="0" smtClean="0"/>
              <a:t>Questions: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57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Roles: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GCDSE_Shared\5 year plan\State Plan 2017-2021\State Plan Booklet 2017-2021\Pictures for Booklet\ro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066798"/>
            <a:ext cx="5624194" cy="562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State 5-Year Plan: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037" y="1066801"/>
            <a:ext cx="549684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6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419600"/>
            <a:ext cx="7036104" cy="2197291"/>
          </a:xfrm>
        </p:spPr>
        <p:txBody>
          <a:bodyPr>
            <a:normAutofit fontScale="77500" lnSpcReduction="20000"/>
          </a:bodyPr>
          <a:lstStyle/>
          <a:p>
            <a:r>
              <a:rPr lang="en-US" dirty="0">
                <a:solidFill>
                  <a:schemeClr val="tx1">
                    <a:lumMod val="75000"/>
                  </a:schemeClr>
                </a:solidFill>
              </a:rPr>
              <a:t>Project </a:t>
            </a:r>
            <a:r>
              <a:rPr lang="en-US" dirty="0" smtClean="0">
                <a:solidFill>
                  <a:schemeClr val="tx1">
                    <a:lumMod val="75000"/>
                  </a:schemeClr>
                </a:solidFill>
              </a:rPr>
              <a:t>Teams are Making the Vision Reality:</a:t>
            </a:r>
            <a:endParaRPr lang="en-US" dirty="0">
              <a:solidFill>
                <a:schemeClr val="tx1">
                  <a:lumMod val="75000"/>
                </a:schemeClr>
              </a:solidFill>
            </a:endParaRPr>
          </a:p>
          <a:p>
            <a:pPr marL="850392" lvl="1" indent="-457200">
              <a:buFont typeface="+mj-lt"/>
              <a:buAutoNum type="arabicPeriod"/>
            </a:pPr>
            <a:r>
              <a:rPr lang="en-US" dirty="0">
                <a:solidFill>
                  <a:schemeClr val="tx1">
                    <a:lumMod val="75000"/>
                  </a:schemeClr>
                </a:solidFill>
              </a:rPr>
              <a:t>Person-Directed Culture Change</a:t>
            </a:r>
          </a:p>
          <a:p>
            <a:pPr marL="850392" lvl="1" indent="-457200">
              <a:buFont typeface="+mj-lt"/>
              <a:buAutoNum type="arabicPeriod"/>
            </a:pPr>
            <a:r>
              <a:rPr lang="en-US" dirty="0" smtClean="0">
                <a:solidFill>
                  <a:schemeClr val="tx1">
                    <a:lumMod val="75000"/>
                  </a:schemeClr>
                </a:solidFill>
              </a:rPr>
              <a:t>Direct Support Professional </a:t>
            </a:r>
            <a:r>
              <a:rPr lang="en-US" dirty="0">
                <a:solidFill>
                  <a:schemeClr val="tx1">
                    <a:lumMod val="75000"/>
                  </a:schemeClr>
                </a:solidFill>
              </a:rPr>
              <a:t>Workforce Development</a:t>
            </a:r>
          </a:p>
          <a:p>
            <a:pPr marL="850392" lvl="1" indent="-457200">
              <a:buFont typeface="+mj-lt"/>
              <a:buAutoNum type="arabicPeriod"/>
            </a:pPr>
            <a:r>
              <a:rPr lang="en-US" dirty="0">
                <a:solidFill>
                  <a:schemeClr val="tx1">
                    <a:lumMod val="75000"/>
                  </a:schemeClr>
                </a:solidFill>
              </a:rPr>
              <a:t>Community Awareness</a:t>
            </a:r>
          </a:p>
          <a:p>
            <a:pPr marL="850392" lvl="1" indent="-457200">
              <a:buFont typeface="+mj-lt"/>
              <a:buAutoNum type="arabicPeriod"/>
            </a:pPr>
            <a:r>
              <a:rPr lang="en-US" dirty="0">
                <a:solidFill>
                  <a:schemeClr val="tx1">
                    <a:lumMod val="75000"/>
                  </a:schemeClr>
                </a:solidFill>
              </a:rPr>
              <a:t>Legislative Engagement</a:t>
            </a:r>
          </a:p>
          <a:p>
            <a:pPr marL="850392" lvl="1" indent="-457200">
              <a:buFont typeface="+mj-lt"/>
              <a:buAutoNum type="arabicPeriod"/>
            </a:pPr>
            <a:r>
              <a:rPr lang="en-US" dirty="0">
                <a:solidFill>
                  <a:schemeClr val="tx1">
                    <a:lumMod val="75000"/>
                  </a:schemeClr>
                </a:solidFill>
              </a:rPr>
              <a:t>Measuring Success</a:t>
            </a:r>
          </a:p>
          <a:p>
            <a:pPr marL="850392" lvl="1" indent="-457200">
              <a:buFont typeface="+mj-lt"/>
              <a:buAutoNum type="arabicPeriod"/>
            </a:pPr>
            <a:r>
              <a:rPr lang="en-US" dirty="0">
                <a:solidFill>
                  <a:schemeClr val="tx1">
                    <a:lumMod val="75000"/>
                  </a:schemeClr>
                </a:solidFill>
              </a:rPr>
              <a:t>Advocate Advisory</a:t>
            </a:r>
          </a:p>
        </p:txBody>
      </p:sp>
      <p:sp>
        <p:nvSpPr>
          <p:cNvPr id="2" name="Title 1"/>
          <p:cNvSpPr>
            <a:spLocks noGrp="1"/>
          </p:cNvSpPr>
          <p:nvPr>
            <p:ph type="title"/>
          </p:nvPr>
        </p:nvSpPr>
        <p:spPr/>
        <p:txBody>
          <a:bodyPr>
            <a:normAutofit fontScale="90000"/>
          </a:bodyPr>
          <a:lstStyle/>
          <a:p>
            <a:r>
              <a:rPr lang="en-US" dirty="0" smtClean="0"/>
              <a:t>Developmental Disability (DD)</a:t>
            </a:r>
            <a:br>
              <a:rPr lang="en-US" dirty="0" smtClean="0"/>
            </a:br>
            <a:r>
              <a:rPr lang="en-US" dirty="0" smtClean="0"/>
              <a:t>Shared Vision: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600200"/>
            <a:ext cx="9144000" cy="2554545"/>
          </a:xfrm>
          <a:prstGeom prst="rect">
            <a:avLst/>
          </a:prstGeom>
          <a:solidFill>
            <a:schemeClr val="accent1">
              <a:lumMod val="75000"/>
            </a:schemeClr>
          </a:solidFill>
        </p:spPr>
        <p:txBody>
          <a:bodyPr wrap="square" rtlCol="0">
            <a:spAutoFit/>
          </a:bodyPr>
          <a:lstStyle/>
          <a:p>
            <a:pPr algn="ctr"/>
            <a:r>
              <a:rPr lang="en-US" sz="4000" i="1" dirty="0" smtClean="0"/>
              <a:t>Alaskans</a:t>
            </a:r>
            <a:r>
              <a:rPr lang="en-US" sz="2400" i="1" dirty="0" smtClean="0"/>
              <a:t> share a Vision of a flexible system in which each person directs their own supports, based on their strengths and abilities, toward a meaningful life in their home, their job and their community. Our Vision includes supported families, professional staff and services available throughout the state now and into the future.</a:t>
            </a:r>
            <a:endParaRPr lang="en-US" sz="2400" i="1" dirty="0"/>
          </a:p>
        </p:txBody>
      </p:sp>
    </p:spTree>
    <p:extLst>
      <p:ext uri="{BB962C8B-B14F-4D97-AF65-F5344CB8AC3E}">
        <p14:creationId xmlns:p14="http://schemas.microsoft.com/office/powerpoint/2010/main" val="234569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GCDSE_Shared\Council Meetings\18.01.30 Council Meeting (Juneau)\January 2018 DD Infographic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442"/>
            <a:ext cx="9144000" cy="591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5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solidFill>
                  <a:schemeClr val="tx1">
                    <a:lumMod val="75000"/>
                  </a:schemeClr>
                </a:solidFill>
              </a:rPr>
              <a:t>Will be originated by Senator </a:t>
            </a:r>
            <a:r>
              <a:rPr lang="en-US" sz="3000" dirty="0" err="1" smtClean="0">
                <a:solidFill>
                  <a:schemeClr val="tx1">
                    <a:lumMod val="75000"/>
                  </a:schemeClr>
                </a:solidFill>
              </a:rPr>
              <a:t>Micciche</a:t>
            </a:r>
            <a:endParaRPr lang="en-US" sz="3000" dirty="0" smtClean="0">
              <a:solidFill>
                <a:schemeClr val="tx1">
                  <a:lumMod val="75000"/>
                </a:schemeClr>
              </a:solidFill>
            </a:endParaRPr>
          </a:p>
          <a:p>
            <a:endParaRPr lang="en-US" sz="3000" dirty="0" smtClean="0">
              <a:solidFill>
                <a:schemeClr val="tx1">
                  <a:lumMod val="75000"/>
                </a:schemeClr>
              </a:solidFill>
            </a:endParaRPr>
          </a:p>
          <a:p>
            <a:r>
              <a:rPr lang="en-US" sz="3000" dirty="0" smtClean="0">
                <a:solidFill>
                  <a:schemeClr val="tx1">
                    <a:lumMod val="75000"/>
                  </a:schemeClr>
                </a:solidFill>
              </a:rPr>
              <a:t>Aspirational language added to statute</a:t>
            </a:r>
          </a:p>
          <a:p>
            <a:pPr lvl="1"/>
            <a:r>
              <a:rPr lang="en-US" sz="3000" dirty="0" smtClean="0">
                <a:solidFill>
                  <a:schemeClr val="tx1">
                    <a:lumMod val="75000"/>
                  </a:schemeClr>
                </a:solidFill>
              </a:rPr>
              <a:t>Additional section added to AS 44.29</a:t>
            </a:r>
          </a:p>
          <a:p>
            <a:pPr lvl="1"/>
            <a:endParaRPr lang="en-US" sz="3000" dirty="0" smtClean="0">
              <a:solidFill>
                <a:schemeClr val="tx1">
                  <a:lumMod val="75000"/>
                </a:schemeClr>
              </a:solidFill>
            </a:endParaRPr>
          </a:p>
          <a:p>
            <a:r>
              <a:rPr lang="en-US" sz="3000" dirty="0" smtClean="0">
                <a:solidFill>
                  <a:schemeClr val="tx1">
                    <a:lumMod val="75000"/>
                  </a:schemeClr>
                </a:solidFill>
              </a:rPr>
              <a:t>Assures Alaska will focus on </a:t>
            </a:r>
            <a:r>
              <a:rPr lang="en-US" sz="3000" b="1" i="1" u="sng" dirty="0" smtClean="0">
                <a:solidFill>
                  <a:schemeClr val="tx1">
                    <a:lumMod val="75000"/>
                  </a:schemeClr>
                </a:solidFill>
              </a:rPr>
              <a:t>meaningful lives for its citizens with disabilities</a:t>
            </a:r>
            <a:endParaRPr lang="en-US" sz="3000" b="1" i="1" u="sng" dirty="0">
              <a:solidFill>
                <a:schemeClr val="tx1">
                  <a:lumMod val="75000"/>
                </a:schemeClr>
              </a:solidFill>
            </a:endParaRPr>
          </a:p>
        </p:txBody>
      </p:sp>
      <p:sp>
        <p:nvSpPr>
          <p:cNvPr id="2" name="Title 1"/>
          <p:cNvSpPr>
            <a:spLocks noGrp="1"/>
          </p:cNvSpPr>
          <p:nvPr>
            <p:ph type="title"/>
          </p:nvPr>
        </p:nvSpPr>
        <p:spPr/>
        <p:txBody>
          <a:bodyPr/>
          <a:lstStyle/>
          <a:p>
            <a:r>
              <a:rPr lang="en-US" dirty="0" smtClean="0"/>
              <a:t>DD Shared Vision Bill</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61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45" y="3276600"/>
            <a:ext cx="9220200" cy="3276600"/>
          </a:xfrm>
        </p:spPr>
        <p:txBody>
          <a:bodyPr>
            <a:noAutofit/>
          </a:bodyPr>
          <a:lstStyle/>
          <a:p>
            <a:r>
              <a:rPr lang="en-US" sz="2000" dirty="0" smtClean="0">
                <a:solidFill>
                  <a:schemeClr val="tx1">
                    <a:lumMod val="75000"/>
                  </a:schemeClr>
                </a:solidFill>
              </a:rPr>
              <a:t>Constitutional </a:t>
            </a:r>
            <a:r>
              <a:rPr lang="en-US" sz="2000" dirty="0">
                <a:solidFill>
                  <a:schemeClr val="tx1">
                    <a:lumMod val="75000"/>
                  </a:schemeClr>
                </a:solidFill>
              </a:rPr>
              <a:t>and civil rights </a:t>
            </a:r>
            <a:r>
              <a:rPr lang="en-US" sz="2000" dirty="0" smtClean="0">
                <a:solidFill>
                  <a:schemeClr val="tx1">
                    <a:lumMod val="75000"/>
                  </a:schemeClr>
                </a:solidFill>
              </a:rPr>
              <a:t>concept</a:t>
            </a:r>
          </a:p>
          <a:p>
            <a:endParaRPr lang="en-US" sz="500" dirty="0">
              <a:solidFill>
                <a:schemeClr val="tx1">
                  <a:lumMod val="75000"/>
                </a:schemeClr>
              </a:solidFill>
            </a:endParaRPr>
          </a:p>
          <a:p>
            <a:r>
              <a:rPr lang="en-US" sz="2000" dirty="0" smtClean="0">
                <a:solidFill>
                  <a:schemeClr val="tx1">
                    <a:lumMod val="75000"/>
                  </a:schemeClr>
                </a:solidFill>
              </a:rPr>
              <a:t>Recognizes </a:t>
            </a:r>
            <a:r>
              <a:rPr lang="en-US" sz="2000" dirty="0">
                <a:solidFill>
                  <a:schemeClr val="tx1">
                    <a:lumMod val="75000"/>
                  </a:schemeClr>
                </a:solidFill>
              </a:rPr>
              <a:t>that full guardianship is often </a:t>
            </a:r>
            <a:r>
              <a:rPr lang="en-US" sz="2000" b="1" u="sng" dirty="0">
                <a:solidFill>
                  <a:schemeClr val="tx1">
                    <a:lumMod val="75000"/>
                  </a:schemeClr>
                </a:solidFill>
              </a:rPr>
              <a:t>not the least-restrictive alternative</a:t>
            </a:r>
            <a:r>
              <a:rPr lang="en-US" sz="2000" dirty="0">
                <a:solidFill>
                  <a:schemeClr val="tx1">
                    <a:lumMod val="75000"/>
                  </a:schemeClr>
                </a:solidFill>
              </a:rPr>
              <a:t> for adults </a:t>
            </a:r>
            <a:r>
              <a:rPr lang="en-US" sz="2000" dirty="0" smtClean="0">
                <a:solidFill>
                  <a:schemeClr val="tx1">
                    <a:lumMod val="75000"/>
                  </a:schemeClr>
                </a:solidFill>
              </a:rPr>
              <a:t>with disabilities  </a:t>
            </a:r>
          </a:p>
          <a:p>
            <a:pPr marL="109728" indent="0">
              <a:buNone/>
            </a:pPr>
            <a:endParaRPr lang="en-US" sz="500" dirty="0" smtClean="0">
              <a:solidFill>
                <a:schemeClr val="tx1">
                  <a:lumMod val="75000"/>
                </a:schemeClr>
              </a:solidFill>
            </a:endParaRPr>
          </a:p>
          <a:p>
            <a:r>
              <a:rPr lang="en-US" sz="2000" dirty="0" smtClean="0">
                <a:solidFill>
                  <a:schemeClr val="tx1">
                    <a:lumMod val="75000"/>
                  </a:schemeClr>
                </a:solidFill>
              </a:rPr>
              <a:t>The </a:t>
            </a:r>
            <a:r>
              <a:rPr lang="en-US" sz="2000" dirty="0">
                <a:solidFill>
                  <a:schemeClr val="tx1">
                    <a:lumMod val="75000"/>
                  </a:schemeClr>
                </a:solidFill>
              </a:rPr>
              <a:t>equal rights philosophy underlying SDM is </a:t>
            </a:r>
            <a:r>
              <a:rPr lang="en-US" sz="2000" dirty="0" smtClean="0">
                <a:solidFill>
                  <a:schemeClr val="tx1">
                    <a:lumMod val="75000"/>
                  </a:schemeClr>
                </a:solidFill>
              </a:rPr>
              <a:t>that:</a:t>
            </a:r>
          </a:p>
          <a:p>
            <a:pPr lvl="1"/>
            <a:r>
              <a:rPr lang="en-US" sz="1800" dirty="0" smtClean="0">
                <a:solidFill>
                  <a:schemeClr val="tx1">
                    <a:lumMod val="75000"/>
                  </a:schemeClr>
                </a:solidFill>
              </a:rPr>
              <a:t>All </a:t>
            </a:r>
            <a:r>
              <a:rPr lang="en-US" sz="1800" dirty="0">
                <a:solidFill>
                  <a:schemeClr val="tx1">
                    <a:lumMod val="75000"/>
                  </a:schemeClr>
                </a:solidFill>
              </a:rPr>
              <a:t>people use support for making the important decisions of </a:t>
            </a:r>
            <a:r>
              <a:rPr lang="en-US" sz="1800" dirty="0" smtClean="0">
                <a:solidFill>
                  <a:schemeClr val="tx1">
                    <a:lumMod val="75000"/>
                  </a:schemeClr>
                </a:solidFill>
              </a:rPr>
              <a:t>life</a:t>
            </a:r>
          </a:p>
          <a:p>
            <a:pPr lvl="1"/>
            <a:r>
              <a:rPr lang="en-US" sz="1800" dirty="0" smtClean="0">
                <a:solidFill>
                  <a:schemeClr val="tx1">
                    <a:lumMod val="75000"/>
                  </a:schemeClr>
                </a:solidFill>
              </a:rPr>
              <a:t>Needing </a:t>
            </a:r>
            <a:r>
              <a:rPr lang="en-US" sz="1800" dirty="0">
                <a:solidFill>
                  <a:schemeClr val="tx1">
                    <a:lumMod val="75000"/>
                  </a:schemeClr>
                </a:solidFill>
              </a:rPr>
              <a:t>more, different, or structured help </a:t>
            </a:r>
            <a:r>
              <a:rPr lang="en-US" sz="1800" b="1" u="sng" dirty="0" smtClean="0">
                <a:solidFill>
                  <a:schemeClr val="tx1">
                    <a:lumMod val="75000"/>
                  </a:schemeClr>
                </a:solidFill>
              </a:rPr>
              <a:t>does </a:t>
            </a:r>
            <a:r>
              <a:rPr lang="en-US" sz="1800" b="1" u="sng" dirty="0">
                <a:solidFill>
                  <a:schemeClr val="tx1">
                    <a:lumMod val="75000"/>
                  </a:schemeClr>
                </a:solidFill>
              </a:rPr>
              <a:t>not</a:t>
            </a:r>
            <a:r>
              <a:rPr lang="en-US" sz="1800" b="1" dirty="0">
                <a:solidFill>
                  <a:schemeClr val="tx1">
                    <a:lumMod val="75000"/>
                  </a:schemeClr>
                </a:solidFill>
              </a:rPr>
              <a:t> </a:t>
            </a:r>
            <a:r>
              <a:rPr lang="en-US" sz="1800" dirty="0">
                <a:solidFill>
                  <a:schemeClr val="tx1">
                    <a:lumMod val="75000"/>
                  </a:schemeClr>
                </a:solidFill>
              </a:rPr>
              <a:t>justify unequal treatment and removal of all rights to make a </a:t>
            </a:r>
            <a:r>
              <a:rPr lang="en-US" sz="1800" dirty="0" smtClean="0">
                <a:solidFill>
                  <a:schemeClr val="tx1">
                    <a:lumMod val="75000"/>
                  </a:schemeClr>
                </a:solidFill>
              </a:rPr>
              <a:t>decision</a:t>
            </a:r>
            <a:endParaRPr lang="en-US" sz="1800" dirty="0">
              <a:solidFill>
                <a:schemeClr val="tx1">
                  <a:lumMod val="75000"/>
                </a:schemeClr>
              </a:solidFill>
            </a:endParaRPr>
          </a:p>
        </p:txBody>
      </p:sp>
      <p:sp>
        <p:nvSpPr>
          <p:cNvPr id="2" name="Title 1"/>
          <p:cNvSpPr>
            <a:spLocks noGrp="1"/>
          </p:cNvSpPr>
          <p:nvPr>
            <p:ph type="title"/>
          </p:nvPr>
        </p:nvSpPr>
        <p:spPr>
          <a:xfrm>
            <a:off x="304800" y="-76200"/>
            <a:ext cx="8229600" cy="1143000"/>
          </a:xfrm>
        </p:spPr>
        <p:txBody>
          <a:bodyPr>
            <a:normAutofit/>
          </a:bodyPr>
          <a:lstStyle/>
          <a:p>
            <a:r>
              <a:rPr lang="en-US" dirty="0" smtClean="0"/>
              <a:t>Supported Decision Making: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066800"/>
            <a:ext cx="9144000" cy="2000548"/>
          </a:xfrm>
          <a:prstGeom prst="rect">
            <a:avLst/>
          </a:prstGeom>
          <a:solidFill>
            <a:schemeClr val="accent1">
              <a:lumMod val="75000"/>
            </a:schemeClr>
          </a:solidFill>
        </p:spPr>
        <p:txBody>
          <a:bodyPr wrap="square" rtlCol="0">
            <a:spAutoFit/>
          </a:bodyPr>
          <a:lstStyle/>
          <a:p>
            <a:pPr algn="ctr"/>
            <a:r>
              <a:rPr lang="en-US" sz="2800" b="1" i="1" dirty="0" smtClean="0"/>
              <a:t>Supported Decision Making (SDM)  </a:t>
            </a:r>
            <a:r>
              <a:rPr lang="en-US" sz="2000" dirty="0" smtClean="0"/>
              <a:t>can be best defined as: </a:t>
            </a:r>
            <a:r>
              <a:rPr lang="en-US" sz="2400" b="1" u="sng" dirty="0" smtClean="0"/>
              <a:t>relationships,</a:t>
            </a:r>
            <a:r>
              <a:rPr lang="en-US" sz="2400" dirty="0" smtClean="0"/>
              <a:t> </a:t>
            </a:r>
            <a:r>
              <a:rPr lang="en-US" sz="2400" b="1" u="sng" dirty="0" smtClean="0"/>
              <a:t>practices,</a:t>
            </a:r>
            <a:r>
              <a:rPr lang="en-US" sz="2400" dirty="0" smtClean="0"/>
              <a:t> </a:t>
            </a:r>
            <a:r>
              <a:rPr lang="en-US" sz="2400" b="1" u="sng" dirty="0" smtClean="0"/>
              <a:t>arrangements</a:t>
            </a:r>
            <a:r>
              <a:rPr lang="en-US" sz="2400" dirty="0" smtClean="0"/>
              <a:t>, </a:t>
            </a:r>
            <a:r>
              <a:rPr lang="en-US" sz="2000" dirty="0" smtClean="0"/>
              <a:t>and </a:t>
            </a:r>
            <a:r>
              <a:rPr lang="en-US" sz="2400" b="1" u="sng" dirty="0" smtClean="0"/>
              <a:t>agreements</a:t>
            </a:r>
            <a:r>
              <a:rPr lang="en-US" sz="2000" dirty="0" smtClean="0"/>
              <a:t> of more or less formality and intensity that are designed to </a:t>
            </a:r>
            <a:r>
              <a:rPr lang="en-US" sz="2400" b="1" u="sng" dirty="0" smtClean="0"/>
              <a:t>assist an individual with a disability to make and communicate to others decisions about the individual’s life. </a:t>
            </a:r>
            <a:endParaRPr lang="en-US" sz="2400" b="1" u="sng" dirty="0"/>
          </a:p>
        </p:txBody>
      </p:sp>
    </p:spTree>
    <p:extLst>
      <p:ext uri="{BB962C8B-B14F-4D97-AF65-F5344CB8AC3E}">
        <p14:creationId xmlns:p14="http://schemas.microsoft.com/office/powerpoint/2010/main" val="221051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220200" cy="4525963"/>
          </a:xfrm>
        </p:spPr>
        <p:txBody>
          <a:bodyPr>
            <a:normAutofit fontScale="92500"/>
          </a:bodyPr>
          <a:lstStyle/>
          <a:p>
            <a:r>
              <a:rPr lang="en-US" dirty="0" smtClean="0">
                <a:solidFill>
                  <a:schemeClr val="tx1">
                    <a:lumMod val="75000"/>
                  </a:schemeClr>
                </a:solidFill>
              </a:rPr>
              <a:t>Will be originated by Representative Millett, Council Member</a:t>
            </a:r>
          </a:p>
          <a:p>
            <a:endParaRPr lang="en-US" sz="1900" dirty="0" smtClean="0">
              <a:solidFill>
                <a:schemeClr val="tx1">
                  <a:lumMod val="75000"/>
                </a:schemeClr>
              </a:solidFill>
            </a:endParaRPr>
          </a:p>
          <a:p>
            <a:r>
              <a:rPr lang="en-US" dirty="0" smtClean="0">
                <a:solidFill>
                  <a:schemeClr val="tx1">
                    <a:lumMod val="75000"/>
                  </a:schemeClr>
                </a:solidFill>
              </a:rPr>
              <a:t>Equal access to decision making through supported decision making agreements</a:t>
            </a:r>
          </a:p>
          <a:p>
            <a:pPr lvl="1"/>
            <a:r>
              <a:rPr lang="en-US" dirty="0" smtClean="0">
                <a:solidFill>
                  <a:schemeClr val="tx1">
                    <a:lumMod val="75000"/>
                  </a:schemeClr>
                </a:solidFill>
              </a:rPr>
              <a:t>AS 13 would be amended by adding a new chapter</a:t>
            </a:r>
          </a:p>
          <a:p>
            <a:pPr marL="393192" lvl="1" indent="0">
              <a:buNone/>
            </a:pPr>
            <a:endParaRPr lang="en-US" dirty="0" smtClean="0">
              <a:solidFill>
                <a:schemeClr val="tx1">
                  <a:lumMod val="75000"/>
                </a:schemeClr>
              </a:solidFill>
            </a:endParaRPr>
          </a:p>
          <a:p>
            <a:r>
              <a:rPr lang="en-US" dirty="0" smtClean="0">
                <a:solidFill>
                  <a:schemeClr val="tx1">
                    <a:lumMod val="75000"/>
                  </a:schemeClr>
                </a:solidFill>
              </a:rPr>
              <a:t>Texas and Delaware have enacted similar legislation</a:t>
            </a:r>
          </a:p>
          <a:p>
            <a:endParaRPr lang="en-US" dirty="0">
              <a:solidFill>
                <a:schemeClr val="tx1">
                  <a:lumMod val="75000"/>
                </a:schemeClr>
              </a:solidFill>
            </a:endParaRPr>
          </a:p>
          <a:p>
            <a:r>
              <a:rPr lang="en-US" dirty="0" smtClean="0">
                <a:solidFill>
                  <a:schemeClr val="tx1">
                    <a:lumMod val="75000"/>
                  </a:schemeClr>
                </a:solidFill>
              </a:rPr>
              <a:t>Assures Alaskans with disabilities retain as many civil rights as possible combined with applicable supports</a:t>
            </a:r>
          </a:p>
        </p:txBody>
      </p:sp>
      <p:sp>
        <p:nvSpPr>
          <p:cNvPr id="2" name="Title 1"/>
          <p:cNvSpPr>
            <a:spLocks noGrp="1"/>
          </p:cNvSpPr>
          <p:nvPr>
            <p:ph type="title"/>
          </p:nvPr>
        </p:nvSpPr>
        <p:spPr/>
        <p:txBody>
          <a:bodyPr/>
          <a:lstStyle/>
          <a:p>
            <a:r>
              <a:rPr lang="en-US" dirty="0" smtClean="0"/>
              <a:t>Supported Decision Making Bill</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2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1"/>
            <a:ext cx="9144000" cy="4191000"/>
          </a:xfrm>
          <a:solidFill>
            <a:schemeClr val="accent1">
              <a:lumMod val="75000"/>
            </a:schemeClr>
          </a:solidFill>
        </p:spPr>
        <p:txBody>
          <a:bodyPr/>
          <a:lstStyle/>
          <a:p>
            <a:pPr marL="109728" indent="0" algn="ctr">
              <a:buNone/>
            </a:pPr>
            <a:r>
              <a:rPr lang="en-US" sz="4800" b="1" dirty="0" smtClean="0">
                <a:solidFill>
                  <a:schemeClr val="tx1">
                    <a:lumMod val="60000"/>
                    <a:lumOff val="40000"/>
                  </a:schemeClr>
                </a:solidFill>
              </a:rPr>
              <a:t>Vision: </a:t>
            </a:r>
          </a:p>
          <a:p>
            <a:pPr marL="109728" indent="0" algn="ctr">
              <a:buNone/>
            </a:pPr>
            <a:endParaRPr lang="en-US" sz="900" dirty="0">
              <a:solidFill>
                <a:schemeClr val="tx1">
                  <a:lumMod val="60000"/>
                  <a:lumOff val="40000"/>
                </a:schemeClr>
              </a:solidFill>
            </a:endParaRPr>
          </a:p>
          <a:p>
            <a:pPr marL="109728" indent="0" algn="ctr">
              <a:buNone/>
            </a:pPr>
            <a:r>
              <a:rPr lang="en-US" i="1" dirty="0" smtClean="0">
                <a:solidFill>
                  <a:schemeClr val="tx1">
                    <a:lumMod val="60000"/>
                    <a:lumOff val="40000"/>
                  </a:schemeClr>
                </a:solidFill>
              </a:rPr>
              <a:t>The </a:t>
            </a:r>
            <a:r>
              <a:rPr lang="en-US" i="1" dirty="0">
                <a:solidFill>
                  <a:schemeClr val="tx1">
                    <a:lumMod val="60000"/>
                    <a:lumOff val="40000"/>
                  </a:schemeClr>
                </a:solidFill>
              </a:rPr>
              <a:t>prevalence of F</a:t>
            </a:r>
            <a:r>
              <a:rPr lang="en-US" i="1" dirty="0" smtClean="0">
                <a:solidFill>
                  <a:schemeClr val="tx1">
                    <a:lumMod val="60000"/>
                    <a:lumOff val="40000"/>
                  </a:schemeClr>
                </a:solidFill>
              </a:rPr>
              <a:t>etal </a:t>
            </a:r>
            <a:r>
              <a:rPr lang="en-US" i="1" dirty="0">
                <a:solidFill>
                  <a:schemeClr val="tx1">
                    <a:lumMod val="60000"/>
                    <a:lumOff val="40000"/>
                  </a:schemeClr>
                </a:solidFill>
              </a:rPr>
              <a:t>Alcohol Spectrum Disorders (FASDs) is reduced and individuals who experience FASDs and their caregivers are empowered to reach their unique and full potential. Through education, prevention, and provision of quality, relevant supports and services, Alaska is a FASDs- informed state.</a:t>
            </a:r>
          </a:p>
        </p:txBody>
      </p:sp>
      <p:sp>
        <p:nvSpPr>
          <p:cNvPr id="2" name="Title 1"/>
          <p:cNvSpPr>
            <a:spLocks noGrp="1"/>
          </p:cNvSpPr>
          <p:nvPr>
            <p:ph type="title"/>
          </p:nvPr>
        </p:nvSpPr>
        <p:spPr>
          <a:xfrm>
            <a:off x="457200" y="76200"/>
            <a:ext cx="8229600" cy="1143000"/>
          </a:xfrm>
        </p:spPr>
        <p:txBody>
          <a:bodyPr/>
          <a:lstStyle/>
          <a:p>
            <a:r>
              <a:rPr lang="en-US" dirty="0" smtClean="0"/>
              <a:t>FASD 5-Year Plan: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923952"/>
            <a:ext cx="200690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621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FF99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TotalTime>
  <Words>927</Words>
  <Application>Microsoft Office PowerPoint</Application>
  <PresentationFormat>On-screen Show (4:3)</PresentationFormat>
  <Paragraphs>133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PowerPoint Presentation</vt:lpstr>
      <vt:lpstr>Council Roles:</vt:lpstr>
      <vt:lpstr>State 5-Year Plan:</vt:lpstr>
      <vt:lpstr>Developmental Disability (DD) Shared Vision:</vt:lpstr>
      <vt:lpstr>PowerPoint Presentation</vt:lpstr>
      <vt:lpstr>DD Shared Vision Bill</vt:lpstr>
      <vt:lpstr>Supported Decision Making:</vt:lpstr>
      <vt:lpstr>Supported Decision Making Bill</vt:lpstr>
      <vt:lpstr>FASD 5-Year Plan:</vt:lpstr>
      <vt:lpstr>FASD 5-Year Plan:</vt:lpstr>
      <vt:lpstr>Autism Update:</vt:lpstr>
      <vt:lpstr>Autism Update: ABA-EPSDT Regs</vt:lpstr>
      <vt:lpstr>Universal Developmental Screening</vt:lpstr>
      <vt:lpstr>ABLE Update:</vt:lpstr>
      <vt:lpstr>Employment First Update:</vt:lpstr>
      <vt:lpstr>Questions:</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Update to </dc:title>
  <dc:creator>Vandagriff, Kristin L</dc:creator>
  <cp:lastModifiedBy>Vandagriff, Kristin L</cp:lastModifiedBy>
  <cp:revision>28</cp:revision>
  <dcterms:created xsi:type="dcterms:W3CDTF">2018-01-23T22:14:21Z</dcterms:created>
  <dcterms:modified xsi:type="dcterms:W3CDTF">2018-01-26T19:32:43Z</dcterms:modified>
</cp:coreProperties>
</file>