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sldIdLst>
    <p:sldId id="256" r:id="rId2"/>
    <p:sldId id="257" r:id="rId3"/>
    <p:sldId id="298" r:id="rId4"/>
    <p:sldId id="276" r:id="rId5"/>
    <p:sldId id="264" r:id="rId6"/>
    <p:sldId id="282" r:id="rId7"/>
    <p:sldId id="294" r:id="rId8"/>
    <p:sldId id="284" r:id="rId9"/>
    <p:sldId id="285" r:id="rId10"/>
    <p:sldId id="283" r:id="rId11"/>
    <p:sldId id="290" r:id="rId12"/>
    <p:sldId id="288" r:id="rId13"/>
    <p:sldId id="289" r:id="rId14"/>
    <p:sldId id="260" r:id="rId15"/>
    <p:sldId id="296" r:id="rId16"/>
    <p:sldId id="297" r:id="rId17"/>
    <p:sldId id="293" r:id="rId18"/>
    <p:sldId id="270" r:id="rId19"/>
    <p:sldId id="280" r:id="rId20"/>
    <p:sldId id="281" r:id="rId21"/>
    <p:sldId id="295" r:id="rId22"/>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8DA"/>
    <a:srgbClr val="2D4C7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64" autoAdjust="0"/>
    <p:restoredTop sz="94624" autoAdjust="0"/>
  </p:normalViewPr>
  <p:slideViewPr>
    <p:cSldViewPr snapToGrid="0">
      <p:cViewPr varScale="1">
        <p:scale>
          <a:sx n="56" d="100"/>
          <a:sy n="56" d="100"/>
        </p:scale>
        <p:origin x="108" y="342"/>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111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oajnufps.soa.alaska.gov\doa\drb\home\ekricci\Presentations\Cost%20of%20State%20Employee%20Health%20Care%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spPr>
            <a:ln w="38100"/>
          </c:spPr>
          <c:marker>
            <c:symbol val="circle"/>
            <c:size val="7"/>
            <c:spPr>
              <a:solidFill>
                <a:schemeClr val="bg1"/>
              </a:solidFill>
              <a:ln w="38100">
                <a:solidFill>
                  <a:schemeClr val="accent1"/>
                </a:solidFill>
              </a:ln>
            </c:spPr>
          </c:marker>
          <c:val>
            <c:numRef>
              <c:f>Sheet1!$C$2:$C$13</c:f>
              <c:numCache>
                <c:formatCode>"$"#,##0_);[Red]\("$"#,##0\)</c:formatCode>
                <c:ptCount val="12"/>
                <c:pt idx="0">
                  <c:v>137000000</c:v>
                </c:pt>
                <c:pt idx="1">
                  <c:v>151000000</c:v>
                </c:pt>
                <c:pt idx="2">
                  <c:v>160000000</c:v>
                </c:pt>
                <c:pt idx="3">
                  <c:v>162000000</c:v>
                </c:pt>
                <c:pt idx="4">
                  <c:v>170000000</c:v>
                </c:pt>
                <c:pt idx="5">
                  <c:v>200000000</c:v>
                </c:pt>
                <c:pt idx="6">
                  <c:v>227000000</c:v>
                </c:pt>
                <c:pt idx="7">
                  <c:v>247900000</c:v>
                </c:pt>
                <c:pt idx="8">
                  <c:v>265900000</c:v>
                </c:pt>
                <c:pt idx="9">
                  <c:v>279500000</c:v>
                </c:pt>
                <c:pt idx="10">
                  <c:v>273800000</c:v>
                </c:pt>
                <c:pt idx="11">
                  <c:v>265000000</c:v>
                </c:pt>
              </c:numCache>
            </c:numRef>
          </c:val>
          <c:smooth val="0"/>
          <c:extLst xmlns:c16r2="http://schemas.microsoft.com/office/drawing/2015/06/chart">
            <c:ext xmlns:c16="http://schemas.microsoft.com/office/drawing/2014/chart" uri="{C3380CC4-5D6E-409C-BE32-E72D297353CC}">
              <c16:uniqueId val="{00000000-D80A-4EEC-AD10-BE8F5C5A46DB}"/>
            </c:ext>
            <c:ext xmlns:c15="http://schemas.microsoft.com/office/drawing/2012/chart" uri="{02D57815-91ED-43cb-92C2-25804820EDAC}">
              <c15:filteredCategoryTitle>
                <c15:cat>
                  <c:strRef>
                    <c:extLst xmlns:c16r2="http://schemas.microsoft.com/office/drawing/2015/06/chart">
                      <c:ext uri="{02D57815-91ED-43cb-92C2-25804820EDAC}">
                        <c15:formulaRef>
                          <c15:sqref>Sheet1!$B$2:$B$13</c15:sqref>
                        </c15:formulaRef>
                      </c:ext>
                    </c:extLst>
                    <c:strCache>
                      <c:ptCount val="12"/>
                      <c:pt idx="0">
                        <c:v>FY2005</c:v>
                      </c:pt>
                      <c:pt idx="1">
                        <c:v>FY2006</c:v>
                      </c:pt>
                      <c:pt idx="2">
                        <c:v>FY2007</c:v>
                      </c:pt>
                      <c:pt idx="3">
                        <c:v>FY2008</c:v>
                      </c:pt>
                      <c:pt idx="4">
                        <c:v>FY2009</c:v>
                      </c:pt>
                      <c:pt idx="5">
                        <c:v>FY2010</c:v>
                      </c:pt>
                      <c:pt idx="6">
                        <c:v>FY2011</c:v>
                      </c:pt>
                      <c:pt idx="7">
                        <c:v>FY2012</c:v>
                      </c:pt>
                      <c:pt idx="8">
                        <c:v>FY2013</c:v>
                      </c:pt>
                      <c:pt idx="9">
                        <c:v>FY2014</c:v>
                      </c:pt>
                      <c:pt idx="10">
                        <c:v>FY2015</c:v>
                      </c:pt>
                      <c:pt idx="11">
                        <c:v>FY2016</c:v>
                      </c:pt>
                    </c:strCache>
                  </c:strRef>
                </c15:cat>
              </c15:filteredCategoryTitle>
            </c:ext>
          </c:extLst>
        </c:ser>
        <c:dLbls>
          <c:showLegendKey val="0"/>
          <c:showVal val="0"/>
          <c:showCatName val="0"/>
          <c:showSerName val="0"/>
          <c:showPercent val="0"/>
          <c:showBubbleSize val="0"/>
        </c:dLbls>
        <c:marker val="1"/>
        <c:smooth val="0"/>
        <c:axId val="85897248"/>
        <c:axId val="215656888"/>
      </c:lineChart>
      <c:catAx>
        <c:axId val="85897248"/>
        <c:scaling>
          <c:orientation val="minMax"/>
        </c:scaling>
        <c:delete val="0"/>
        <c:axPos val="b"/>
        <c:numFmt formatCode="General" sourceLinked="0"/>
        <c:majorTickMark val="out"/>
        <c:minorTickMark val="none"/>
        <c:tickLblPos val="nextTo"/>
        <c:txPr>
          <a:bodyPr rot="-2220000"/>
          <a:lstStyle/>
          <a:p>
            <a:pPr>
              <a:defRPr/>
            </a:pPr>
            <a:endParaRPr lang="en-US"/>
          </a:p>
        </c:txPr>
        <c:crossAx val="215656888"/>
        <c:crosses val="autoZero"/>
        <c:auto val="1"/>
        <c:lblAlgn val="ctr"/>
        <c:lblOffset val="100"/>
        <c:noMultiLvlLbl val="0"/>
      </c:catAx>
      <c:valAx>
        <c:axId val="215656888"/>
        <c:scaling>
          <c:orientation val="minMax"/>
        </c:scaling>
        <c:delete val="0"/>
        <c:axPos val="l"/>
        <c:majorGridlines/>
        <c:numFmt formatCode="&quot;$&quot;#,##0_);[Red]\(&quot;$&quot;#,##0\)" sourceLinked="1"/>
        <c:majorTickMark val="out"/>
        <c:minorTickMark val="none"/>
        <c:tickLblPos val="nextTo"/>
        <c:crossAx val="85897248"/>
        <c:crosses val="autoZero"/>
        <c:crossBetween val="between"/>
      </c:valAx>
    </c:plotArea>
    <c:plotVisOnly val="1"/>
    <c:dispBlanksAs val="zero"/>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8896ED69-B2FB-437C-BF19-FEA3620CC2C2}" type="datetimeFigureOut">
              <a:rPr lang="en-US" smtClean="0"/>
              <a:t>1/25/2017</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390C336F-60A2-4F8C-A0E2-E223CF5911D5}" type="slidenum">
              <a:rPr lang="en-US" smtClean="0"/>
              <a:t>‹#›</a:t>
            </a:fld>
            <a:endParaRPr lang="en-US"/>
          </a:p>
        </p:txBody>
      </p:sp>
    </p:spTree>
    <p:extLst>
      <p:ext uri="{BB962C8B-B14F-4D97-AF65-F5344CB8AC3E}">
        <p14:creationId xmlns:p14="http://schemas.microsoft.com/office/powerpoint/2010/main" val="2880836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45978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1400" y="525463"/>
            <a:ext cx="4673600" cy="2628900"/>
          </a:xfrm>
        </p:spPr>
      </p:sp>
      <p:sp>
        <p:nvSpPr>
          <p:cNvPr id="3" name="Notes Placeholder 2"/>
          <p:cNvSpPr>
            <a:spLocks noGrp="1"/>
          </p:cNvSpPr>
          <p:nvPr>
            <p:ph type="body" idx="1"/>
          </p:nvPr>
        </p:nvSpPr>
        <p:spPr/>
        <p:txBody>
          <a:bodyPr/>
          <a:lstStyle/>
          <a:p>
            <a:pPr marL="599699" lvl="1" indent="-201767">
              <a:buFontTx/>
              <a:buChar char="-"/>
            </a:pPr>
            <a:endParaRPr lang="en-US" dirty="0"/>
          </a:p>
        </p:txBody>
      </p:sp>
    </p:spTree>
    <p:extLst>
      <p:ext uri="{BB962C8B-B14F-4D97-AF65-F5344CB8AC3E}">
        <p14:creationId xmlns:p14="http://schemas.microsoft.com/office/powerpoint/2010/main" val="40006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687388"/>
            <a:ext cx="6118225" cy="34417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43028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687388"/>
            <a:ext cx="6118225" cy="34417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8432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98557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67631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687388"/>
            <a:ext cx="6118225" cy="3441700"/>
          </a:xfrm>
        </p:spPr>
      </p:sp>
      <p:sp>
        <p:nvSpPr>
          <p:cNvPr id="3" name="Notes Placeholder 2"/>
          <p:cNvSpPr>
            <a:spLocks noGrp="1"/>
          </p:cNvSpPr>
          <p:nvPr>
            <p:ph type="body" idx="1"/>
          </p:nvPr>
        </p:nvSpPr>
        <p:spPr/>
        <p:txBody>
          <a:bodyPr/>
          <a:lstStyle/>
          <a:p>
            <a:r>
              <a:rPr lang="en-US" dirty="0"/>
              <a:t>Why report to OMB?</a:t>
            </a:r>
          </a:p>
        </p:txBody>
      </p:sp>
      <p:sp>
        <p:nvSpPr>
          <p:cNvPr id="4" name="Slide Number Placeholder 3"/>
          <p:cNvSpPr>
            <a:spLocks noGrp="1"/>
          </p:cNvSpPr>
          <p:nvPr>
            <p:ph type="sldNum" sz="quarter" idx="10"/>
          </p:nvPr>
        </p:nvSpPr>
        <p:spPr>
          <a:xfrm>
            <a:off x="3902892" y="8715743"/>
            <a:ext cx="2985783" cy="458807"/>
          </a:xfrm>
          <a:prstGeom prst="rect">
            <a:avLst/>
          </a:prstGeom>
        </p:spPr>
        <p:txBody>
          <a:bodyPr lIns="91803" tIns="45902" rIns="91803" bIns="45902"/>
          <a:lstStyle/>
          <a:p>
            <a:fld id="{56C24E96-9854-413C-AE30-337A5F7E5868}" type="slidenum">
              <a:rPr lang="en-US" smtClean="0"/>
              <a:t>13</a:t>
            </a:fld>
            <a:endParaRPr lang="en-US"/>
          </a:p>
        </p:txBody>
      </p:sp>
    </p:spTree>
    <p:extLst>
      <p:ext uri="{BB962C8B-B14F-4D97-AF65-F5344CB8AC3E}">
        <p14:creationId xmlns:p14="http://schemas.microsoft.com/office/powerpoint/2010/main" val="1672770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0C336F-60A2-4F8C-A0E2-E223CF5911D5}" type="slidenum">
              <a:rPr lang="en-US" smtClean="0"/>
              <a:t>16</a:t>
            </a:fld>
            <a:endParaRPr lang="en-US"/>
          </a:p>
        </p:txBody>
      </p:sp>
    </p:spTree>
    <p:extLst>
      <p:ext uri="{BB962C8B-B14F-4D97-AF65-F5344CB8AC3E}">
        <p14:creationId xmlns:p14="http://schemas.microsoft.com/office/powerpoint/2010/main" val="2244401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5957455"/>
            <a:ext cx="12192000" cy="900545"/>
          </a:xfrm>
          <a:prstGeom prst="rect">
            <a:avLst/>
          </a:prstGeom>
          <a:gradFill flip="none" rotWithShape="1">
            <a:gsLst>
              <a:gs pos="0">
                <a:srgbClr val="2D4C75"/>
              </a:gs>
              <a:gs pos="77000">
                <a:schemeClr val="accent1">
                  <a:lumMod val="45000"/>
                  <a:lumOff val="55000"/>
                </a:schemeClr>
              </a:gs>
              <a:gs pos="89000">
                <a:schemeClr val="accent1">
                  <a:lumMod val="45000"/>
                  <a:lumOff val="55000"/>
                </a:schemeClr>
              </a:gs>
              <a:gs pos="100000">
                <a:schemeClr val="accent1">
                  <a:lumMod val="30000"/>
                  <a:lumOff val="70000"/>
                </a:schemeClr>
              </a:gs>
            </a:gsLst>
            <a:lin ang="16200000" scaled="1"/>
            <a:tileRect/>
          </a:gradFill>
          <a:ln w="9525">
            <a:solidFill>
              <a:srgbClr val="2D4C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0" y="452413"/>
            <a:ext cx="9144000" cy="2387600"/>
          </a:xfrm>
        </p:spPr>
        <p:txBody>
          <a:bodyPr anchor="b"/>
          <a:lstStyle>
            <a:lvl1pPr algn="ctr">
              <a:defRPr sz="6000">
                <a:latin typeface="Segoe UI Light" panose="020B0502040204020203" pitchFamily="34" charset="0"/>
                <a:ea typeface="Microsoft YaHei Light" panose="020B0502040204020203" pitchFamily="34" charset="-122"/>
                <a:cs typeface="Segoe UI Light"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524000" y="3274365"/>
            <a:ext cx="9144000" cy="1655762"/>
          </a:xfrm>
        </p:spPr>
        <p:txBody>
          <a:bodyPr anchor="ctr" anchorCtr="0"/>
          <a:lstStyle>
            <a:lvl1pPr marL="0" indent="0" algn="ctr">
              <a:buNone/>
              <a:defRPr sz="2400">
                <a:latin typeface="Segoe UI Symbol" panose="020B0502040204020203" pitchFamily="34" charset="0"/>
                <a:ea typeface="Segoe UI Symbol" panose="020B0502040204020203" pitchFamily="34" charset="0"/>
                <a:cs typeface="Segoe UI Ligh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lvl1pPr>
              <a:defRPr sz="1800">
                <a:solidFill>
                  <a:srgbClr val="2D4C75"/>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634B606-1B6C-4E35-AC1A-3A35EED89385}"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0" y="3255491"/>
            <a:ext cx="1674638" cy="1674636"/>
          </a:xfrm>
          <a:prstGeom prst="rect">
            <a:avLst/>
          </a:prstGeom>
        </p:spPr>
      </p:pic>
      <p:sp>
        <p:nvSpPr>
          <p:cNvPr id="9"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spTree>
    <p:extLst>
      <p:ext uri="{BB962C8B-B14F-4D97-AF65-F5344CB8AC3E}">
        <p14:creationId xmlns:p14="http://schemas.microsoft.com/office/powerpoint/2010/main" val="2615517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634B606-1B6C-4E35-AC1A-3A35EED89385}" type="slidenum">
              <a:rPr lang="en-US" smtClean="0"/>
              <a:t>‹#›</a:t>
            </a:fld>
            <a:endParaRPr lang="en-US"/>
          </a:p>
        </p:txBody>
      </p:sp>
      <p:sp>
        <p:nvSpPr>
          <p:cNvPr id="8"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cxnSp>
        <p:nvCxnSpPr>
          <p:cNvPr id="9" name="Straight Connector 8"/>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
        <p:nvSpPr>
          <p:cNvPr id="10" name="Footer Placeholder 3"/>
          <p:cNvSpPr>
            <a:spLocks noGrp="1"/>
          </p:cNvSpPr>
          <p:nvPr>
            <p:ph type="ftr" sz="quarter" idx="11"/>
          </p:nvPr>
        </p:nvSpPr>
        <p:spPr>
          <a:xfrm>
            <a:off x="838200" y="6368715"/>
            <a:ext cx="4114800" cy="352759"/>
          </a:xfrm>
        </p:spPr>
        <p:txBody>
          <a:bodyPr/>
          <a:lstStyle>
            <a:lvl1pPr>
              <a:defRPr sz="1800"/>
            </a:lvl1pPr>
          </a:lstStyle>
          <a:p>
            <a:endParaRPr lang="en-US" dirty="0"/>
          </a:p>
        </p:txBody>
      </p:sp>
    </p:spTree>
    <p:extLst>
      <p:ext uri="{BB962C8B-B14F-4D97-AF65-F5344CB8AC3E}">
        <p14:creationId xmlns:p14="http://schemas.microsoft.com/office/powerpoint/2010/main" val="393500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70A8DA"/>
          </a:solidFill>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634B606-1B6C-4E35-AC1A-3A35EED89385}" type="slidenum">
              <a:rPr lang="en-US" smtClean="0"/>
              <a:t>‹#›</a:t>
            </a:fld>
            <a:endParaRPr lang="en-US"/>
          </a:p>
        </p:txBody>
      </p:sp>
      <p:sp>
        <p:nvSpPr>
          <p:cNvPr id="8"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sp>
        <p:nvSpPr>
          <p:cNvPr id="9" name="Footer Placeholder 3"/>
          <p:cNvSpPr>
            <a:spLocks noGrp="1"/>
          </p:cNvSpPr>
          <p:nvPr>
            <p:ph type="ftr" sz="quarter" idx="11"/>
          </p:nvPr>
        </p:nvSpPr>
        <p:spPr>
          <a:xfrm>
            <a:off x="838200" y="6368715"/>
            <a:ext cx="4114800" cy="352759"/>
          </a:xfrm>
        </p:spPr>
        <p:txBody>
          <a:bodyPr/>
          <a:lstStyle>
            <a:lvl1pPr>
              <a:defRPr sz="1800"/>
            </a:lvl1pPr>
          </a:lstStyle>
          <a:p>
            <a:endParaRPr lang="en-US" dirty="0"/>
          </a:p>
        </p:txBody>
      </p:sp>
      <p:cxnSp>
        <p:nvCxnSpPr>
          <p:cNvPr id="10" name="Straight Connector 9"/>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3712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634B606-1B6C-4E35-AC1A-3A35EED89385}" type="slidenum">
              <a:rPr lang="en-US" smtClean="0"/>
              <a:t>‹#›</a:t>
            </a:fld>
            <a:endParaRPr lang="en-US"/>
          </a:p>
        </p:txBody>
      </p:sp>
      <p:sp>
        <p:nvSpPr>
          <p:cNvPr id="8"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sp>
        <p:nvSpPr>
          <p:cNvPr id="9" name="Footer Placeholder 3"/>
          <p:cNvSpPr>
            <a:spLocks noGrp="1"/>
          </p:cNvSpPr>
          <p:nvPr>
            <p:ph type="ftr" sz="quarter" idx="11"/>
          </p:nvPr>
        </p:nvSpPr>
        <p:spPr>
          <a:xfrm>
            <a:off x="838200" y="6368715"/>
            <a:ext cx="4114800" cy="352759"/>
          </a:xfrm>
        </p:spPr>
        <p:txBody>
          <a:bodyPr/>
          <a:lstStyle>
            <a:lvl1pPr>
              <a:defRPr sz="1800"/>
            </a:lvl1pPr>
          </a:lstStyle>
          <a:p>
            <a:endParaRPr lang="en-US" dirty="0"/>
          </a:p>
        </p:txBody>
      </p:sp>
      <p:cxnSp>
        <p:nvCxnSpPr>
          <p:cNvPr id="10" name="Straight Connector 9"/>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902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254335"/>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634B606-1B6C-4E35-AC1A-3A35EED89385}" type="slidenum">
              <a:rPr lang="en-US" smtClean="0"/>
              <a:t>‹#›</a:t>
            </a:fld>
            <a:endParaRPr lang="en-US"/>
          </a:p>
        </p:txBody>
      </p:sp>
      <p:sp>
        <p:nvSpPr>
          <p:cNvPr id="7"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sp>
        <p:nvSpPr>
          <p:cNvPr id="8" name="Footer Placeholder 3"/>
          <p:cNvSpPr>
            <a:spLocks noGrp="1"/>
          </p:cNvSpPr>
          <p:nvPr>
            <p:ph type="ftr" sz="quarter" idx="11"/>
          </p:nvPr>
        </p:nvSpPr>
        <p:spPr>
          <a:xfrm>
            <a:off x="838200" y="6368715"/>
            <a:ext cx="4114800" cy="352759"/>
          </a:xfrm>
        </p:spPr>
        <p:txBody>
          <a:bodyPr/>
          <a:lstStyle>
            <a:lvl1pPr>
              <a:defRPr sz="1800"/>
            </a:lvl1pPr>
          </a:lstStyle>
          <a:p>
            <a:endParaRPr lang="en-US" dirty="0"/>
          </a:p>
        </p:txBody>
      </p:sp>
      <p:cxnSp>
        <p:nvCxnSpPr>
          <p:cNvPr id="9" name="Straight Connector 8"/>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851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727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727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634B606-1B6C-4E35-AC1A-3A35EED89385}" type="slidenum">
              <a:rPr lang="en-US" smtClean="0"/>
              <a:t>‹#›</a:t>
            </a:fld>
            <a:endParaRPr lang="en-US"/>
          </a:p>
        </p:txBody>
      </p:sp>
      <p:sp>
        <p:nvSpPr>
          <p:cNvPr id="7"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cxnSp>
        <p:nvCxnSpPr>
          <p:cNvPr id="8" name="Straight Connector 7"/>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
        <p:nvSpPr>
          <p:cNvPr id="9" name="Footer Placeholder 3"/>
          <p:cNvSpPr>
            <a:spLocks noGrp="1"/>
          </p:cNvSpPr>
          <p:nvPr>
            <p:ph type="ftr" sz="quarter" idx="11"/>
          </p:nvPr>
        </p:nvSpPr>
        <p:spPr>
          <a:xfrm>
            <a:off x="838200" y="6368715"/>
            <a:ext cx="4114800" cy="352759"/>
          </a:xfrm>
        </p:spPr>
        <p:txBody>
          <a:bodyPr/>
          <a:lstStyle>
            <a:lvl1pPr>
              <a:defRPr sz="1800"/>
            </a:lvl1pPr>
          </a:lstStyle>
          <a:p>
            <a:endParaRPr lang="en-US" dirty="0"/>
          </a:p>
        </p:txBody>
      </p:sp>
    </p:spTree>
    <p:extLst>
      <p:ext uri="{BB962C8B-B14F-4D97-AF65-F5344CB8AC3E}">
        <p14:creationId xmlns:p14="http://schemas.microsoft.com/office/powerpoint/2010/main" val="934590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93766"/>
            <a:ext cx="10972800" cy="533400"/>
          </a:xfrm>
          <a:noFill/>
          <a:ln w="9525">
            <a:noFill/>
            <a:miter lim="800000"/>
            <a:headEnd/>
            <a:tailEnd/>
          </a:ln>
        </p:spPr>
        <p:txBody>
          <a:bodyPr vert="horz" wrap="square" lIns="0" tIns="0" rIns="0" bIns="0" numCol="1" anchor="b" anchorCtr="0" compatLnSpc="1">
            <a:prstTxWarp prst="textNoShape">
              <a:avLst/>
            </a:prstTxWarp>
          </a:bodyPr>
          <a:lstStyle>
            <a:lvl1pPr>
              <a:defRPr lang="en-US" sz="1600" b="1" dirty="0">
                <a:solidFill>
                  <a:schemeClr val="accent6"/>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4" name="Content Placeholder 2"/>
          <p:cNvSpPr>
            <a:spLocks noGrp="1"/>
          </p:cNvSpPr>
          <p:nvPr>
            <p:ph idx="10"/>
          </p:nvPr>
        </p:nvSpPr>
        <p:spPr>
          <a:xfrm>
            <a:off x="609600" y="868680"/>
            <a:ext cx="10972800" cy="5669246"/>
          </a:xfrm>
          <a:prstGeom prst="rect">
            <a:avLst/>
          </a:prstGeom>
        </p:spPr>
        <p:txBody>
          <a:bodyPr lIns="27432"/>
          <a:lstStyle>
            <a:lvl1pPr marL="174625" indent="-174625">
              <a:spcBef>
                <a:spcPts val="1500"/>
              </a:spcBef>
              <a:buClr>
                <a:schemeClr val="bg2"/>
              </a:buClr>
              <a:buSzPct val="95000"/>
              <a:buFont typeface="Wingdings" pitchFamily="2" charset="2"/>
              <a:buChar char="§"/>
              <a:defRPr sz="1400">
                <a:solidFill>
                  <a:srgbClr val="333333"/>
                </a:solidFill>
                <a:latin typeface="Arial" pitchFamily="34" charset="0"/>
                <a:cs typeface="Arial" pitchFamily="34" charset="0"/>
              </a:defRPr>
            </a:lvl1pPr>
            <a:lvl2pPr marL="511175" indent="-171450">
              <a:spcBef>
                <a:spcPts val="500"/>
              </a:spcBef>
              <a:buClr>
                <a:schemeClr val="bg2"/>
              </a:buClr>
              <a:buSzPct val="75000"/>
              <a:buFont typeface="Wingdings 3" pitchFamily="18" charset="2"/>
              <a:buChar char=""/>
              <a:defRPr sz="1300">
                <a:solidFill>
                  <a:srgbClr val="5F5F5F"/>
                </a:solidFill>
                <a:latin typeface="Arial" pitchFamily="34" charset="0"/>
                <a:cs typeface="Arial" pitchFamily="34" charset="0"/>
              </a:defRPr>
            </a:lvl2pPr>
            <a:lvl3pPr marL="968375" indent="-163513">
              <a:spcBef>
                <a:spcPts val="300"/>
              </a:spcBef>
              <a:buClr>
                <a:schemeClr val="bg2"/>
              </a:buClr>
              <a:tabLst/>
              <a:defRPr sz="1200">
                <a:solidFill>
                  <a:srgbClr val="808080"/>
                </a:solidFill>
                <a:latin typeface="Arial" pitchFamily="34" charset="0"/>
                <a:cs typeface="Arial" pitchFamily="34" charset="0"/>
              </a:defRPr>
            </a:lvl3pPr>
            <a:lvl4pPr marL="1425575" indent="-163513">
              <a:spcBef>
                <a:spcPts val="100"/>
              </a:spcBef>
              <a:buClr>
                <a:schemeClr val="bg2"/>
              </a:buClr>
              <a:buSzPct val="85000"/>
              <a:buFont typeface="Wingdings" pitchFamily="2" charset="2"/>
              <a:buChar char=""/>
              <a:defRPr sz="1100">
                <a:solidFill>
                  <a:srgbClr val="B2B2B2"/>
                </a:solidFill>
                <a:latin typeface="Arial" pitchFamily="34" charset="0"/>
                <a:cs typeface="Arial" pitchFamily="34" charset="0"/>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 name="Footer Placeholder 2"/>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6896D-46DA-4258-97C8-FE7C2A6B2525}" type="slidenum">
              <a:rPr lang="en-US" smtClean="0"/>
              <a:t>‹#›</a:t>
            </a:fld>
            <a:endParaRPr lang="en-US"/>
          </a:p>
        </p:txBody>
      </p:sp>
    </p:spTree>
    <p:extLst>
      <p:ext uri="{BB962C8B-B14F-4D97-AF65-F5344CB8AC3E}">
        <p14:creationId xmlns:p14="http://schemas.microsoft.com/office/powerpoint/2010/main" val="2952993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le + Tag">
    <p:spTree>
      <p:nvGrpSpPr>
        <p:cNvPr id="1" name=""/>
        <p:cNvGrpSpPr/>
        <p:nvPr/>
      </p:nvGrpSpPr>
      <p:grpSpPr>
        <a:xfrm>
          <a:off x="0" y="0"/>
          <a:ext cx="0" cy="0"/>
          <a:chOff x="0" y="0"/>
          <a:chExt cx="0" cy="0"/>
        </a:xfrm>
      </p:grpSpPr>
      <p:sp>
        <p:nvSpPr>
          <p:cNvPr id="5" name="Title 1"/>
          <p:cNvSpPr>
            <a:spLocks noGrp="1"/>
          </p:cNvSpPr>
          <p:nvPr>
            <p:ph type="title"/>
          </p:nvPr>
        </p:nvSpPr>
        <p:spPr>
          <a:xfrm>
            <a:off x="609600" y="193766"/>
            <a:ext cx="10972800" cy="533400"/>
          </a:xfrm>
          <a:noFill/>
          <a:ln w="9525">
            <a:noFill/>
            <a:miter lim="800000"/>
            <a:headEnd/>
            <a:tailEnd/>
          </a:ln>
        </p:spPr>
        <p:txBody>
          <a:bodyPr vert="horz" wrap="square" lIns="0" tIns="0" rIns="0" bIns="0" numCol="1" anchor="b" anchorCtr="0" compatLnSpc="1">
            <a:prstTxWarp prst="textNoShape">
              <a:avLst/>
            </a:prstTxWarp>
          </a:bodyPr>
          <a:lstStyle>
            <a:lvl1pPr>
              <a:defRPr lang="en-US" sz="1600" b="1" dirty="0">
                <a:solidFill>
                  <a:schemeClr val="accent6"/>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6" name="Text Placeholder 3"/>
          <p:cNvSpPr>
            <a:spLocks noGrp="1"/>
          </p:cNvSpPr>
          <p:nvPr>
            <p:ph type="body" sz="quarter" idx="10" hasCustomPrompt="1"/>
          </p:nvPr>
        </p:nvSpPr>
        <p:spPr>
          <a:xfrm>
            <a:off x="609600" y="822960"/>
            <a:ext cx="10972800" cy="731520"/>
          </a:xfrm>
          <a:prstGeom prst="rect">
            <a:avLst/>
          </a:prstGeom>
          <a:solidFill>
            <a:schemeClr val="accent2"/>
          </a:solidFill>
          <a:ln w="9525">
            <a:solidFill>
              <a:srgbClr val="B2B2B2">
                <a:alpha val="20000"/>
              </a:srgbClr>
            </a:solidFill>
            <a:miter lim="800000"/>
            <a:headEnd/>
            <a:tailEnd/>
          </a:ln>
        </p:spPr>
        <p:txBody>
          <a:bodyPr lIns="91440" tIns="0" rIns="91440" bIns="0" anchor="ctr" anchorCtr="0">
            <a:noAutofit/>
          </a:bodyPr>
          <a:lstStyle>
            <a:lvl1pPr marL="0" indent="0" algn="ctr" rtl="0" eaLnBrk="0" fontAlgn="auto" hangingPunct="0">
              <a:lnSpc>
                <a:spcPct val="114000"/>
              </a:lnSpc>
              <a:spcBef>
                <a:spcPts val="0"/>
              </a:spcBef>
              <a:spcAft>
                <a:spcPts val="0"/>
              </a:spcAft>
              <a:buClr>
                <a:srgbClr val="003399"/>
              </a:buClr>
              <a:buSzPct val="100000"/>
              <a:defRPr lang="en-US" sz="1300" kern="1200" dirty="0">
                <a:solidFill>
                  <a:srgbClr val="000000"/>
                </a:solidFill>
                <a:latin typeface="Arial" charset="0"/>
                <a:ea typeface="+mn-ea"/>
                <a:cs typeface="Arial" charset="0"/>
              </a:defRPr>
            </a:lvl1pPr>
            <a:lvl2pPr algn="ctr" rtl="0" eaLnBrk="0" fontAlgn="auto" hangingPunct="0">
              <a:lnSpc>
                <a:spcPct val="120000"/>
              </a:lnSpc>
              <a:spcBef>
                <a:spcPts val="0"/>
              </a:spcBef>
              <a:spcAft>
                <a:spcPts val="0"/>
              </a:spcAft>
              <a:buClr>
                <a:srgbClr val="003399"/>
              </a:buClr>
              <a:buSzPct val="100000"/>
              <a:defRPr lang="en-US" sz="1200" kern="1200" dirty="0" smtClean="0">
                <a:solidFill>
                  <a:srgbClr val="000000"/>
                </a:solidFill>
                <a:latin typeface="Arial" charset="0"/>
                <a:ea typeface="+mn-ea"/>
                <a:cs typeface="Arial" charset="0"/>
              </a:defRPr>
            </a:lvl2pPr>
            <a:lvl3pPr algn="ctr" rtl="0" eaLnBrk="0" fontAlgn="auto" hangingPunct="0">
              <a:lnSpc>
                <a:spcPct val="120000"/>
              </a:lnSpc>
              <a:spcBef>
                <a:spcPts val="0"/>
              </a:spcBef>
              <a:spcAft>
                <a:spcPts val="0"/>
              </a:spcAft>
              <a:buClr>
                <a:srgbClr val="003399"/>
              </a:buClr>
              <a:buSzPct val="100000"/>
              <a:defRPr lang="en-US" sz="1200" kern="1200" dirty="0" smtClean="0">
                <a:solidFill>
                  <a:srgbClr val="000000"/>
                </a:solidFill>
                <a:latin typeface="Arial" charset="0"/>
                <a:ea typeface="+mn-ea"/>
                <a:cs typeface="Arial" charset="0"/>
              </a:defRPr>
            </a:lvl3pPr>
            <a:lvl4pPr algn="ctr" rtl="0" eaLnBrk="0" fontAlgn="auto" hangingPunct="0">
              <a:lnSpc>
                <a:spcPct val="120000"/>
              </a:lnSpc>
              <a:spcBef>
                <a:spcPts val="0"/>
              </a:spcBef>
              <a:spcAft>
                <a:spcPts val="0"/>
              </a:spcAft>
              <a:buClr>
                <a:srgbClr val="003399"/>
              </a:buClr>
              <a:buSzPct val="100000"/>
              <a:defRPr lang="en-US" sz="1200" kern="1200" dirty="0" smtClean="0">
                <a:solidFill>
                  <a:srgbClr val="000000"/>
                </a:solidFill>
                <a:latin typeface="Arial" charset="0"/>
                <a:ea typeface="+mn-ea"/>
                <a:cs typeface="Arial" charset="0"/>
              </a:defRPr>
            </a:lvl4pPr>
            <a:lvl5pPr algn="ctr" rtl="0" eaLnBrk="0" fontAlgn="auto" hangingPunct="0">
              <a:lnSpc>
                <a:spcPct val="120000"/>
              </a:lnSpc>
              <a:spcBef>
                <a:spcPts val="0"/>
              </a:spcBef>
              <a:spcAft>
                <a:spcPts val="0"/>
              </a:spcAft>
              <a:buClr>
                <a:srgbClr val="003399"/>
              </a:buClr>
              <a:buSzPct val="100000"/>
              <a:defRPr lang="en-US" sz="1200" kern="1200" dirty="0" smtClean="0">
                <a:solidFill>
                  <a:srgbClr val="000000"/>
                </a:solidFill>
                <a:latin typeface="Arial" charset="0"/>
                <a:ea typeface="+mn-ea"/>
                <a:cs typeface="Arial" charset="0"/>
              </a:defRPr>
            </a:lvl5pPr>
          </a:lstStyle>
          <a:p>
            <a:pPr marL="0" lvl="0" indent="0" algn="ctr" rtl="0" eaLnBrk="0" fontAlgn="auto" hangingPunct="0">
              <a:lnSpc>
                <a:spcPct val="114000"/>
              </a:lnSpc>
              <a:spcBef>
                <a:spcPts val="0"/>
              </a:spcBef>
              <a:spcAft>
                <a:spcPts val="0"/>
              </a:spcAft>
              <a:buClr>
                <a:srgbClr val="003399"/>
              </a:buClr>
              <a:buSzPct val="100000"/>
              <a:buFont typeface="Wingdings" pitchFamily="2" charset="2"/>
            </a:pPr>
            <a:r>
              <a:rPr lang="en-US" dirty="0"/>
              <a:t>Click to edit tagline (should summarize the slide)</a:t>
            </a:r>
          </a:p>
        </p:txBody>
      </p:sp>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84F6896D-46DA-4258-97C8-FE7C2A6B2525}" type="slidenum">
              <a:rPr lang="en-US" smtClean="0"/>
              <a:t>‹#›</a:t>
            </a:fld>
            <a:endParaRPr lang="en-US"/>
          </a:p>
        </p:txBody>
      </p:sp>
    </p:spTree>
    <p:extLst>
      <p:ext uri="{BB962C8B-B14F-4D97-AF65-F5344CB8AC3E}">
        <p14:creationId xmlns:p14="http://schemas.microsoft.com/office/powerpoint/2010/main" val="366581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54EA6-E1F0-4677-B2FF-C1991C5B41D3}"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08800" y="152400"/>
            <a:ext cx="4993336" cy="405554"/>
          </a:xfrm>
          <a:prstGeom prst="rect">
            <a:avLst/>
          </a:prstGeom>
        </p:spPr>
      </p:pic>
    </p:spTree>
    <p:extLst>
      <p:ext uri="{BB962C8B-B14F-4D97-AF65-F5344CB8AC3E}">
        <p14:creationId xmlns:p14="http://schemas.microsoft.com/office/powerpoint/2010/main" val="1065875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54EA6-E1F0-4677-B2FF-C1991C5B41D3}"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08800" y="152400"/>
            <a:ext cx="4993336" cy="405554"/>
          </a:xfrm>
          <a:prstGeom prst="rect">
            <a:avLst/>
          </a:prstGeom>
        </p:spPr>
      </p:pic>
    </p:spTree>
    <p:extLst>
      <p:ext uri="{BB962C8B-B14F-4D97-AF65-F5344CB8AC3E}">
        <p14:creationId xmlns:p14="http://schemas.microsoft.com/office/powerpoint/2010/main" val="3774857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54EA6-E1F0-4677-B2FF-C1991C5B41D3}"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08800" y="152400"/>
            <a:ext cx="4993336" cy="405554"/>
          </a:xfrm>
          <a:prstGeom prst="rect">
            <a:avLst/>
          </a:prstGeom>
        </p:spPr>
      </p:pic>
    </p:spTree>
    <p:extLst>
      <p:ext uri="{BB962C8B-B14F-4D97-AF65-F5344CB8AC3E}">
        <p14:creationId xmlns:p14="http://schemas.microsoft.com/office/powerpoint/2010/main" val="383031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5" name="Rectangle 14"/>
          <p:cNvSpPr/>
          <p:nvPr userDrawn="1"/>
        </p:nvSpPr>
        <p:spPr>
          <a:xfrm>
            <a:off x="0" y="6927"/>
            <a:ext cx="12192000" cy="1059255"/>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0152"/>
            <a:ext cx="11353800" cy="1029103"/>
          </a:xfrm>
          <a:noFill/>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825625"/>
            <a:ext cx="10515600" cy="4270375"/>
          </a:xfrm>
        </p:spPr>
        <p:txBody>
          <a:bodyPr/>
          <a:lstStyle>
            <a:lvl1pPr>
              <a:defRPr>
                <a:latin typeface="Segoe UI Light" panose="020B0502040204020203" pitchFamily="34" charset="0"/>
                <a:cs typeface="Segoe UI Light" panose="020B0502040204020203" pitchFamily="34" charset="0"/>
              </a:defRPr>
            </a:lvl1pPr>
            <a:lvl2pPr marL="685800" indent="-228600">
              <a:buFont typeface="Courier New" panose="02070309020205020404" pitchFamily="49" charset="0"/>
              <a:buChar char="o"/>
              <a:defRPr>
                <a:latin typeface="Segoe UI Light" panose="020B0502040204020203" pitchFamily="34" charset="0"/>
                <a:cs typeface="Segoe UI Light" panose="020B0502040204020203" pitchFamily="34" charset="0"/>
              </a:defRPr>
            </a:lvl2pPr>
            <a:lvl3pPr marL="1143000" indent="-228600">
              <a:buFont typeface="Wingdings" panose="05000000000000000000" pitchFamily="2" charset="2"/>
              <a:buChar char="§"/>
              <a:defRPr>
                <a:latin typeface="Segoe UI Light" panose="020B0502040204020203" pitchFamily="34" charset="0"/>
                <a:cs typeface="Segoe UI Light" panose="020B0502040204020203" pitchFamily="34" charset="0"/>
              </a:defRPr>
            </a:lvl3pPr>
            <a:lvl4pPr marL="1600200" indent="-228600">
              <a:buFont typeface="Courier New" panose="02070309020205020404" pitchFamily="49" charset="0"/>
              <a:buChar char="o"/>
              <a:defRPr>
                <a:latin typeface="Segoe UI Light" panose="020B0502040204020203" pitchFamily="34" charset="0"/>
                <a:cs typeface="Segoe UI Light" panose="020B0502040204020203" pitchFamily="34" charset="0"/>
              </a:defRPr>
            </a:lvl4pPr>
            <a:lvl5pPr marL="2057400" indent="-228600">
              <a:buFont typeface="Wingdings" panose="05000000000000000000" pitchFamily="2" charset="2"/>
              <a:buChar char="§"/>
              <a:defRPr>
                <a:latin typeface="Segoe UI Light" panose="020B0502040204020203" pitchFamily="34" charset="0"/>
                <a:cs typeface="Segoe UI Light"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4114800" cy="365125"/>
          </a:xfrm>
        </p:spPr>
        <p:txBody>
          <a:bodyPr/>
          <a:lstStyle>
            <a:lvl1pPr algn="l">
              <a:defRPr sz="1800">
                <a:solidFill>
                  <a:srgbClr val="2D4C75"/>
                </a:solidFill>
              </a:defRPr>
            </a:lvl1pPr>
          </a:lstStyle>
          <a:p>
            <a:endParaRPr lang="en-US" dirty="0"/>
          </a:p>
        </p:txBody>
      </p:sp>
      <p:sp>
        <p:nvSpPr>
          <p:cNvPr id="6" name="Slide Number Placeholder 5"/>
          <p:cNvSpPr>
            <a:spLocks noGrp="1"/>
          </p:cNvSpPr>
          <p:nvPr>
            <p:ph type="sldNum" sz="quarter" idx="12"/>
          </p:nvPr>
        </p:nvSpPr>
        <p:spPr/>
        <p:txBody>
          <a:bodyPr/>
          <a:lstStyle>
            <a:lvl1pPr>
              <a:defRPr sz="1300">
                <a:solidFill>
                  <a:schemeClr val="bg1"/>
                </a:solidFill>
              </a:defRPr>
            </a:lvl1pPr>
          </a:lstStyle>
          <a:p>
            <a:fld id="{E634B606-1B6C-4E35-AC1A-3A35EED89385}" type="slidenum">
              <a:rPr lang="en-US" smtClean="0"/>
              <a:pPr/>
              <a:t>‹#›</a:t>
            </a:fld>
            <a:endParaRPr lang="en-US" dirty="0"/>
          </a:p>
        </p:txBody>
      </p:sp>
      <p:cxnSp>
        <p:nvCxnSpPr>
          <p:cNvPr id="8" name="Straight Connector 7"/>
          <p:cNvCxnSpPr/>
          <p:nvPr userDrawn="1"/>
        </p:nvCxnSpPr>
        <p:spPr>
          <a:xfrm>
            <a:off x="0" y="1080036"/>
            <a:ext cx="12192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cxnSp>
        <p:nvCxnSpPr>
          <p:cNvPr id="7" name="Straight Connector 6"/>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0833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baseline="0"/>
            </a:lvl1pPr>
          </a:lstStyle>
          <a:p>
            <a:r>
              <a:rPr lang="en-US" dirty="0"/>
              <a:t>Click to edit Master section header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a:xfrm>
            <a:off x="845122" y="6356349"/>
            <a:ext cx="4114800" cy="365125"/>
          </a:xfrm>
        </p:spPr>
        <p:txBody>
          <a:bodyPr/>
          <a:lstStyle>
            <a:lvl1pPr>
              <a:defRPr sz="1800"/>
            </a:lvl1pPr>
          </a:lstStyle>
          <a:p>
            <a:endParaRPr lang="en-US" dirty="0"/>
          </a:p>
        </p:txBody>
      </p:sp>
      <p:sp>
        <p:nvSpPr>
          <p:cNvPr id="6" name="Slide Number Placeholder 5"/>
          <p:cNvSpPr>
            <a:spLocks noGrp="1"/>
          </p:cNvSpPr>
          <p:nvPr>
            <p:ph type="sldNum" sz="quarter" idx="12"/>
          </p:nvPr>
        </p:nvSpPr>
        <p:spPr/>
        <p:txBody>
          <a:bodyPr/>
          <a:lstStyle/>
          <a:p>
            <a:fld id="{E634B606-1B6C-4E35-AC1A-3A35EED89385}" type="slidenum">
              <a:rPr lang="en-US" smtClean="0"/>
              <a:t>‹#›</a:t>
            </a:fld>
            <a:endParaRPr lang="en-US"/>
          </a:p>
        </p:txBody>
      </p:sp>
      <p:sp>
        <p:nvSpPr>
          <p:cNvPr id="7"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cxnSp>
        <p:nvCxnSpPr>
          <p:cNvPr id="8" name="Straight Connector 7"/>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4001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Rectangle 9"/>
          <p:cNvSpPr/>
          <p:nvPr userDrawn="1"/>
        </p:nvSpPr>
        <p:spPr>
          <a:xfrm>
            <a:off x="0" y="6927"/>
            <a:ext cx="12192000" cy="1059255"/>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838200" y="1825625"/>
            <a:ext cx="5181600" cy="42667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266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879756" y="6356350"/>
            <a:ext cx="4114800" cy="365125"/>
          </a:xfrm>
        </p:spPr>
        <p:txBody>
          <a:bodyPr/>
          <a:lstStyle>
            <a:lvl1pPr>
              <a:defRPr sz="1800"/>
            </a:lvl1pPr>
          </a:lstStyle>
          <a:p>
            <a:endParaRPr lang="en-US" dirty="0"/>
          </a:p>
        </p:txBody>
      </p:sp>
      <p:sp>
        <p:nvSpPr>
          <p:cNvPr id="7" name="Slide Number Placeholder 6"/>
          <p:cNvSpPr>
            <a:spLocks noGrp="1"/>
          </p:cNvSpPr>
          <p:nvPr>
            <p:ph type="sldNum" sz="quarter" idx="12"/>
          </p:nvPr>
        </p:nvSpPr>
        <p:spPr/>
        <p:txBody>
          <a:bodyPr/>
          <a:lstStyle/>
          <a:p>
            <a:fld id="{E634B606-1B6C-4E35-AC1A-3A35EED89385}" type="slidenum">
              <a:rPr lang="en-US" smtClean="0"/>
              <a:t>‹#›</a:t>
            </a:fld>
            <a:endParaRPr lang="en-US"/>
          </a:p>
        </p:txBody>
      </p:sp>
      <p:sp>
        <p:nvSpPr>
          <p:cNvPr id="8" name="Title 1"/>
          <p:cNvSpPr>
            <a:spLocks noGrp="1"/>
          </p:cNvSpPr>
          <p:nvPr>
            <p:ph type="title"/>
          </p:nvPr>
        </p:nvSpPr>
        <p:spPr>
          <a:xfrm>
            <a:off x="879756" y="30152"/>
            <a:ext cx="11312244" cy="1029103"/>
          </a:xfrm>
          <a:noFill/>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cxnSp>
        <p:nvCxnSpPr>
          <p:cNvPr id="9" name="Straight Connector 8"/>
          <p:cNvCxnSpPr/>
          <p:nvPr userDrawn="1"/>
        </p:nvCxnSpPr>
        <p:spPr>
          <a:xfrm>
            <a:off x="0" y="1080036"/>
            <a:ext cx="12192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cxnSp>
        <p:nvCxnSpPr>
          <p:cNvPr id="12" name="Straight Connector 11"/>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10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0" y="6927"/>
            <a:ext cx="12192000" cy="1059255"/>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37087"/>
            <a:ext cx="5157787" cy="3455232"/>
          </a:xfrm>
        </p:spPr>
        <p:txBody>
          <a:bodyPr>
            <a:normAutofit/>
          </a:bodyPr>
          <a:lstStyle>
            <a:lvl1pPr>
              <a:defRPr sz="2400"/>
            </a:lvl1pPr>
          </a:lstStyle>
          <a:p>
            <a:pPr lvl="0"/>
            <a:r>
              <a:rPr lang="en-US" dirty="0"/>
              <a:t>Edit Master text styles</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37087"/>
            <a:ext cx="5183188" cy="3455232"/>
          </a:xfrm>
        </p:spPr>
        <p:txBody>
          <a:bodyPr/>
          <a:lstStyle>
            <a:lvl1pPr>
              <a:defRPr sz="2400"/>
            </a:lvl1pPr>
          </a:lstStyle>
          <a:p>
            <a:pPr lvl="0"/>
            <a:r>
              <a:rPr lang="en-US" dirty="0"/>
              <a:t>Edit Master text styles</a:t>
            </a:r>
          </a:p>
          <a:p>
            <a:pPr lvl="1"/>
            <a:endParaRPr lang="en-US" dirty="0"/>
          </a:p>
        </p:txBody>
      </p:sp>
      <p:sp>
        <p:nvSpPr>
          <p:cNvPr id="8" name="Footer Placeholder 7"/>
          <p:cNvSpPr>
            <a:spLocks noGrp="1"/>
          </p:cNvSpPr>
          <p:nvPr>
            <p:ph type="ftr" sz="quarter" idx="11"/>
          </p:nvPr>
        </p:nvSpPr>
        <p:spPr>
          <a:xfrm>
            <a:off x="879756" y="6356356"/>
            <a:ext cx="4114800" cy="365125"/>
          </a:xfrm>
        </p:spPr>
        <p:txBody>
          <a:bodyPr/>
          <a:lstStyle>
            <a:lvl1pPr>
              <a:defRPr sz="1800"/>
            </a:lvl1pPr>
          </a:lstStyle>
          <a:p>
            <a:endParaRPr lang="en-US" dirty="0"/>
          </a:p>
        </p:txBody>
      </p:sp>
      <p:sp>
        <p:nvSpPr>
          <p:cNvPr id="9" name="Slide Number Placeholder 8"/>
          <p:cNvSpPr>
            <a:spLocks noGrp="1"/>
          </p:cNvSpPr>
          <p:nvPr>
            <p:ph type="sldNum" sz="quarter" idx="12"/>
          </p:nvPr>
        </p:nvSpPr>
        <p:spPr/>
        <p:txBody>
          <a:bodyPr/>
          <a:lstStyle/>
          <a:p>
            <a:fld id="{E634B606-1B6C-4E35-AC1A-3A35EED89385}" type="slidenum">
              <a:rPr lang="en-US" smtClean="0"/>
              <a:t>‹#›</a:t>
            </a:fld>
            <a:endParaRPr lang="en-US"/>
          </a:p>
        </p:txBody>
      </p:sp>
      <p:cxnSp>
        <p:nvCxnSpPr>
          <p:cNvPr id="10" name="Straight Connector 9"/>
          <p:cNvCxnSpPr/>
          <p:nvPr userDrawn="1"/>
        </p:nvCxnSpPr>
        <p:spPr>
          <a:xfrm>
            <a:off x="0" y="1080036"/>
            <a:ext cx="12192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879756" y="30152"/>
            <a:ext cx="11312244" cy="1029103"/>
          </a:xfrm>
          <a:noFill/>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13"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cxnSp>
        <p:nvCxnSpPr>
          <p:cNvPr id="14" name="Straight Connector 13"/>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0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2" name="Rectangle 11"/>
          <p:cNvSpPr/>
          <p:nvPr userDrawn="1"/>
        </p:nvSpPr>
        <p:spPr>
          <a:xfrm>
            <a:off x="0" y="6927"/>
            <a:ext cx="12192000" cy="1059255"/>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839788" y="1681163"/>
            <a:ext cx="5157787" cy="823912"/>
          </a:xfrm>
          <a:solidFill>
            <a:srgbClr val="70A8D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37087"/>
            <a:ext cx="5157787" cy="3455232"/>
          </a:xfrm>
        </p:spPr>
        <p:txBody>
          <a:bodyPr/>
          <a:lstStyle>
            <a:lvl1pPr>
              <a:defRPr sz="2400"/>
            </a:lvl1pPr>
            <a:lvl2pPr marL="457200" indent="0">
              <a:buNone/>
              <a:defRPr sz="2000"/>
            </a:lvl2pPr>
          </a:lstStyle>
          <a:p>
            <a:pPr lvl="0"/>
            <a:r>
              <a:rPr lang="en-US" dirty="0"/>
              <a:t>Edit Master text styles</a:t>
            </a:r>
          </a:p>
          <a:p>
            <a:pPr lvl="1"/>
            <a:endParaRPr lang="en-US" dirty="0"/>
          </a:p>
        </p:txBody>
      </p:sp>
      <p:sp>
        <p:nvSpPr>
          <p:cNvPr id="5" name="Text Placeholder 4"/>
          <p:cNvSpPr>
            <a:spLocks noGrp="1"/>
          </p:cNvSpPr>
          <p:nvPr>
            <p:ph type="body" sz="quarter" idx="3"/>
          </p:nvPr>
        </p:nvSpPr>
        <p:spPr>
          <a:xfrm>
            <a:off x="6172200" y="1681163"/>
            <a:ext cx="5183188" cy="823912"/>
          </a:xfrm>
          <a:solidFill>
            <a:srgbClr val="70A8D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37087"/>
            <a:ext cx="5183188" cy="3455232"/>
          </a:xfrm>
        </p:spPr>
        <p:txBody>
          <a:bodyPr>
            <a:normAutofit/>
          </a:bodyPr>
          <a:lstStyle>
            <a:lvl1pPr>
              <a:defRPr sz="2400"/>
            </a:lvl1pPr>
          </a:lstStyle>
          <a:p>
            <a:pPr lvl="0"/>
            <a:r>
              <a:rPr lang="en-US" dirty="0"/>
              <a:t>Edit Master text styles</a:t>
            </a:r>
          </a:p>
        </p:txBody>
      </p:sp>
      <p:sp>
        <p:nvSpPr>
          <p:cNvPr id="8" name="Footer Placeholder 7"/>
          <p:cNvSpPr>
            <a:spLocks noGrp="1"/>
          </p:cNvSpPr>
          <p:nvPr>
            <p:ph type="ftr" sz="quarter" idx="11"/>
          </p:nvPr>
        </p:nvSpPr>
        <p:spPr>
          <a:xfrm>
            <a:off x="879756" y="6356356"/>
            <a:ext cx="4114800" cy="365125"/>
          </a:xfrm>
        </p:spPr>
        <p:txBody>
          <a:bodyPr/>
          <a:lstStyle>
            <a:lvl1pPr>
              <a:defRPr sz="1800"/>
            </a:lvl1pPr>
          </a:lstStyle>
          <a:p>
            <a:endParaRPr lang="en-US" dirty="0"/>
          </a:p>
        </p:txBody>
      </p:sp>
      <p:sp>
        <p:nvSpPr>
          <p:cNvPr id="9" name="Slide Number Placeholder 8"/>
          <p:cNvSpPr>
            <a:spLocks noGrp="1"/>
          </p:cNvSpPr>
          <p:nvPr>
            <p:ph type="sldNum" sz="quarter" idx="12"/>
          </p:nvPr>
        </p:nvSpPr>
        <p:spPr/>
        <p:txBody>
          <a:bodyPr/>
          <a:lstStyle/>
          <a:p>
            <a:fld id="{E634B606-1B6C-4E35-AC1A-3A35EED89385}" type="slidenum">
              <a:rPr lang="en-US" smtClean="0"/>
              <a:t>‹#›</a:t>
            </a:fld>
            <a:endParaRPr lang="en-US"/>
          </a:p>
        </p:txBody>
      </p:sp>
      <p:cxnSp>
        <p:nvCxnSpPr>
          <p:cNvPr id="10" name="Straight Connector 9"/>
          <p:cNvCxnSpPr/>
          <p:nvPr userDrawn="1"/>
        </p:nvCxnSpPr>
        <p:spPr>
          <a:xfrm>
            <a:off x="0" y="1080036"/>
            <a:ext cx="12192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879756" y="30152"/>
            <a:ext cx="11312244" cy="1029103"/>
          </a:xfrm>
          <a:noFill/>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13"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cxnSp>
        <p:nvCxnSpPr>
          <p:cNvPr id="14" name="Straight Connector 13"/>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38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12" name="Rectangle 11"/>
          <p:cNvSpPr/>
          <p:nvPr userDrawn="1"/>
        </p:nvSpPr>
        <p:spPr>
          <a:xfrm>
            <a:off x="0" y="6927"/>
            <a:ext cx="12192000" cy="1059255"/>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839788" y="1660381"/>
            <a:ext cx="3058444" cy="823912"/>
          </a:xfrm>
          <a:solidFill>
            <a:srgbClr val="70A8D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37087"/>
            <a:ext cx="3058445" cy="3455232"/>
          </a:xfrm>
        </p:spPr>
        <p:txBody>
          <a:bodyPr/>
          <a:lstStyle>
            <a:lvl1pPr>
              <a:defRPr sz="2400"/>
            </a:lvl1pPr>
            <a:lvl2pPr marL="457200" indent="0">
              <a:buNone/>
              <a:defRPr sz="2000"/>
            </a:lvl2pPr>
          </a:lstStyle>
          <a:p>
            <a:pPr lvl="0"/>
            <a:r>
              <a:rPr lang="en-US" dirty="0"/>
              <a:t>Edit Master text styles</a:t>
            </a:r>
          </a:p>
          <a:p>
            <a:pPr lvl="1"/>
            <a:endParaRPr lang="en-US" dirty="0"/>
          </a:p>
        </p:txBody>
      </p:sp>
      <p:sp>
        <p:nvSpPr>
          <p:cNvPr id="8" name="Footer Placeholder 7"/>
          <p:cNvSpPr>
            <a:spLocks noGrp="1"/>
          </p:cNvSpPr>
          <p:nvPr>
            <p:ph type="ftr" sz="quarter" idx="11"/>
          </p:nvPr>
        </p:nvSpPr>
        <p:spPr>
          <a:xfrm>
            <a:off x="879756" y="6356356"/>
            <a:ext cx="4114800" cy="365125"/>
          </a:xfrm>
        </p:spPr>
        <p:txBody>
          <a:bodyPr/>
          <a:lstStyle>
            <a:lvl1pPr>
              <a:defRPr sz="1800"/>
            </a:lvl1pPr>
          </a:lstStyle>
          <a:p>
            <a:endParaRPr lang="en-US" dirty="0"/>
          </a:p>
        </p:txBody>
      </p:sp>
      <p:sp>
        <p:nvSpPr>
          <p:cNvPr id="9" name="Slide Number Placeholder 8"/>
          <p:cNvSpPr>
            <a:spLocks noGrp="1"/>
          </p:cNvSpPr>
          <p:nvPr>
            <p:ph type="sldNum" sz="quarter" idx="12"/>
          </p:nvPr>
        </p:nvSpPr>
        <p:spPr/>
        <p:txBody>
          <a:bodyPr/>
          <a:lstStyle/>
          <a:p>
            <a:fld id="{E634B606-1B6C-4E35-AC1A-3A35EED89385}" type="slidenum">
              <a:rPr lang="en-US" smtClean="0"/>
              <a:t>‹#›</a:t>
            </a:fld>
            <a:endParaRPr lang="en-US"/>
          </a:p>
        </p:txBody>
      </p:sp>
      <p:cxnSp>
        <p:nvCxnSpPr>
          <p:cNvPr id="10" name="Straight Connector 9"/>
          <p:cNvCxnSpPr/>
          <p:nvPr userDrawn="1"/>
        </p:nvCxnSpPr>
        <p:spPr>
          <a:xfrm>
            <a:off x="0" y="1080036"/>
            <a:ext cx="12192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879756" y="30152"/>
            <a:ext cx="11312244" cy="1029103"/>
          </a:xfrm>
          <a:noFill/>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13"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cxnSp>
        <p:nvCxnSpPr>
          <p:cNvPr id="14" name="Straight Connector 13"/>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
        <p:nvSpPr>
          <p:cNvPr id="15" name="Text Placeholder 2"/>
          <p:cNvSpPr>
            <a:spLocks noGrp="1"/>
          </p:cNvSpPr>
          <p:nvPr>
            <p:ph type="body" idx="13"/>
          </p:nvPr>
        </p:nvSpPr>
        <p:spPr>
          <a:xfrm>
            <a:off x="4566778" y="1660381"/>
            <a:ext cx="3058444" cy="823912"/>
          </a:xfrm>
          <a:solidFill>
            <a:srgbClr val="70A8D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2"/>
          <p:cNvSpPr>
            <a:spLocks noGrp="1"/>
          </p:cNvSpPr>
          <p:nvPr>
            <p:ph type="body" idx="14"/>
          </p:nvPr>
        </p:nvSpPr>
        <p:spPr>
          <a:xfrm>
            <a:off x="8295356" y="1660381"/>
            <a:ext cx="3058444" cy="823912"/>
          </a:xfrm>
          <a:solidFill>
            <a:srgbClr val="70A8D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3"/>
          <p:cNvSpPr>
            <a:spLocks noGrp="1"/>
          </p:cNvSpPr>
          <p:nvPr>
            <p:ph sz="half" idx="15"/>
          </p:nvPr>
        </p:nvSpPr>
        <p:spPr>
          <a:xfrm>
            <a:off x="4566778" y="2637087"/>
            <a:ext cx="3058445" cy="3455232"/>
          </a:xfrm>
        </p:spPr>
        <p:txBody>
          <a:bodyPr/>
          <a:lstStyle>
            <a:lvl1pPr>
              <a:defRPr sz="2400"/>
            </a:lvl1pPr>
            <a:lvl2pPr marL="457200" indent="0">
              <a:buNone/>
              <a:defRPr sz="2000"/>
            </a:lvl2pPr>
          </a:lstStyle>
          <a:p>
            <a:pPr lvl="0"/>
            <a:r>
              <a:rPr lang="en-US" dirty="0"/>
              <a:t>Edit Master text styles</a:t>
            </a:r>
          </a:p>
          <a:p>
            <a:pPr lvl="1"/>
            <a:endParaRPr lang="en-US" dirty="0"/>
          </a:p>
        </p:txBody>
      </p:sp>
      <p:sp>
        <p:nvSpPr>
          <p:cNvPr id="18" name="Content Placeholder 3"/>
          <p:cNvSpPr>
            <a:spLocks noGrp="1"/>
          </p:cNvSpPr>
          <p:nvPr>
            <p:ph sz="half" idx="16"/>
          </p:nvPr>
        </p:nvSpPr>
        <p:spPr>
          <a:xfrm>
            <a:off x="8293768" y="2637087"/>
            <a:ext cx="3058445" cy="3455232"/>
          </a:xfrm>
        </p:spPr>
        <p:txBody>
          <a:bodyPr/>
          <a:lstStyle>
            <a:lvl1pPr>
              <a:defRPr sz="2400"/>
            </a:lvl1pPr>
            <a:lvl2pPr marL="457200" indent="0">
              <a:buNone/>
              <a:defRPr sz="2000"/>
            </a:lvl2pPr>
          </a:lstStyle>
          <a:p>
            <a:pPr lvl="0"/>
            <a:r>
              <a:rPr lang="en-US" dirty="0"/>
              <a:t>Edit Master text styles</a:t>
            </a:r>
          </a:p>
          <a:p>
            <a:pPr lvl="1"/>
            <a:endParaRPr lang="en-US" dirty="0"/>
          </a:p>
        </p:txBody>
      </p:sp>
    </p:spTree>
    <p:extLst>
      <p:ext uri="{BB962C8B-B14F-4D97-AF65-F5344CB8AC3E}">
        <p14:creationId xmlns:p14="http://schemas.microsoft.com/office/powerpoint/2010/main" val="101308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sp>
        <p:nvSpPr>
          <p:cNvPr id="4" name="Footer Placeholder 3"/>
          <p:cNvSpPr>
            <a:spLocks noGrp="1"/>
          </p:cNvSpPr>
          <p:nvPr>
            <p:ph type="ftr" sz="quarter" idx="11"/>
          </p:nvPr>
        </p:nvSpPr>
        <p:spPr>
          <a:xfrm>
            <a:off x="838200" y="6368715"/>
            <a:ext cx="4114800" cy="352759"/>
          </a:xfrm>
        </p:spPr>
        <p:txBody>
          <a:bodyPr/>
          <a:lstStyle>
            <a:lvl1pPr>
              <a:defRPr sz="1800"/>
            </a:lvl1pPr>
          </a:lstStyle>
          <a:p>
            <a:endParaRPr lang="en-US" dirty="0"/>
          </a:p>
        </p:txBody>
      </p:sp>
      <p:sp>
        <p:nvSpPr>
          <p:cNvPr id="5" name="Slide Number Placeholder 4"/>
          <p:cNvSpPr>
            <a:spLocks noGrp="1"/>
          </p:cNvSpPr>
          <p:nvPr>
            <p:ph type="sldNum" sz="quarter" idx="12"/>
          </p:nvPr>
        </p:nvSpPr>
        <p:spPr/>
        <p:txBody>
          <a:bodyPr/>
          <a:lstStyle/>
          <a:p>
            <a:fld id="{E634B606-1B6C-4E35-AC1A-3A35EED89385}" type="slidenum">
              <a:rPr lang="en-US" smtClean="0"/>
              <a:t>‹#›</a:t>
            </a:fld>
            <a:endParaRPr lang="en-US"/>
          </a:p>
        </p:txBody>
      </p:sp>
      <p:cxnSp>
        <p:nvCxnSpPr>
          <p:cNvPr id="6" name="Straight Connector 5"/>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95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34B606-1B6C-4E35-AC1A-3A35EED89385}" type="slidenum">
              <a:rPr lang="en-US" smtClean="0"/>
              <a:t>‹#›</a:t>
            </a:fld>
            <a:endParaRPr lang="en-US"/>
          </a:p>
        </p:txBody>
      </p:sp>
      <p:sp>
        <p:nvSpPr>
          <p:cNvPr id="5" name="Date Placeholder 2"/>
          <p:cNvSpPr>
            <a:spLocks noGrp="1"/>
          </p:cNvSpPr>
          <p:nvPr>
            <p:ph type="dt" sz="half" idx="10"/>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sp>
        <p:nvSpPr>
          <p:cNvPr id="6" name="Footer Placeholder 3"/>
          <p:cNvSpPr>
            <a:spLocks noGrp="1"/>
          </p:cNvSpPr>
          <p:nvPr>
            <p:ph type="ftr" sz="quarter" idx="11"/>
          </p:nvPr>
        </p:nvSpPr>
        <p:spPr>
          <a:xfrm>
            <a:off x="838200" y="6368715"/>
            <a:ext cx="4114800" cy="352759"/>
          </a:xfrm>
        </p:spPr>
        <p:txBody>
          <a:bodyPr/>
          <a:lstStyle>
            <a:lvl1pPr>
              <a:defRPr sz="1800"/>
            </a:lvl1pPr>
          </a:lstStyle>
          <a:p>
            <a:endParaRPr lang="en-US" dirty="0"/>
          </a:p>
        </p:txBody>
      </p:sp>
      <p:cxnSp>
        <p:nvCxnSpPr>
          <p:cNvPr id="7" name="Straight Connector 6"/>
          <p:cNvCxnSpPr/>
          <p:nvPr userDrawn="1"/>
        </p:nvCxnSpPr>
        <p:spPr>
          <a:xfrm>
            <a:off x="0" y="6224337"/>
            <a:ext cx="12192000" cy="0"/>
          </a:xfrm>
          <a:prstGeom prst="line">
            <a:avLst/>
          </a:prstGeom>
          <a:ln w="222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14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Oval 10"/>
          <p:cNvSpPr/>
          <p:nvPr userDrawn="1"/>
        </p:nvSpPr>
        <p:spPr>
          <a:xfrm>
            <a:off x="10983188" y="6356350"/>
            <a:ext cx="339438" cy="3374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94084" y="6356350"/>
            <a:ext cx="4114800" cy="365125"/>
          </a:xfrm>
          <a:prstGeom prst="rect">
            <a:avLst/>
          </a:prstGeom>
        </p:spPr>
        <p:txBody>
          <a:bodyPr vert="horz" lIns="91440" tIns="45720" rIns="91440" bIns="45720" rtlCol="0" anchor="ctr"/>
          <a:lstStyle>
            <a:lvl1pPr algn="l">
              <a:defRPr sz="1800">
                <a:solidFill>
                  <a:srgbClr val="2D4C75"/>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E634B606-1B6C-4E35-AC1A-3A35EED89385}" type="slidenum">
              <a:rPr lang="en-US" smtClean="0"/>
              <a:pPr/>
              <a:t>‹#›</a:t>
            </a:fld>
            <a:endParaRPr lang="en-US" dirty="0"/>
          </a:p>
        </p:txBody>
      </p:sp>
      <p:sp>
        <p:nvSpPr>
          <p:cNvPr id="7" name="Date Placeholder 2"/>
          <p:cNvSpPr>
            <a:spLocks noGrp="1"/>
          </p:cNvSpPr>
          <p:nvPr>
            <p:ph type="dt" sz="half" idx="2"/>
          </p:nvPr>
        </p:nvSpPr>
        <p:spPr>
          <a:xfrm>
            <a:off x="5694946" y="6356350"/>
            <a:ext cx="2731169" cy="365125"/>
          </a:xfrm>
          <a:prstGeom prst="rect">
            <a:avLst/>
          </a:prstGeom>
        </p:spPr>
        <p:txBody>
          <a:bodyPr/>
          <a:lstStyle>
            <a:lvl1pPr>
              <a:defRPr>
                <a:solidFill>
                  <a:srgbClr val="2D4C75"/>
                </a:solidFill>
              </a:defRPr>
            </a:lvl1pPr>
          </a:lstStyle>
          <a:p>
            <a:endParaRPr lang="en-US" dirty="0"/>
          </a:p>
        </p:txBody>
      </p:sp>
    </p:spTree>
    <p:extLst>
      <p:ext uri="{BB962C8B-B14F-4D97-AF65-F5344CB8AC3E}">
        <p14:creationId xmlns:p14="http://schemas.microsoft.com/office/powerpoint/2010/main" val="2093325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62" r:id="rId7"/>
    <p:sldLayoutId id="2147483654" r:id="rId8"/>
    <p:sldLayoutId id="2147483655" r:id="rId9"/>
    <p:sldLayoutId id="2147483656" r:id="rId10"/>
    <p:sldLayoutId id="2147483657" r:id="rId11"/>
    <p:sldLayoutId id="2147483661" r:id="rId12"/>
    <p:sldLayoutId id="2147483658" r:id="rId13"/>
    <p:sldLayoutId id="2147483659" r:id="rId14"/>
    <p:sldLayoutId id="2147483663" r:id="rId15"/>
    <p:sldLayoutId id="2147483664" r:id="rId16"/>
    <p:sldLayoutId id="2147483665" r:id="rId17"/>
    <p:sldLayoutId id="2147483666" r:id="rId18"/>
    <p:sldLayoutId id="2147483667" r:id="rId19"/>
  </p:sldLayoutIdLst>
  <p:hf hdr="0" ftr="0"/>
  <p:txStyles>
    <p:titleStyle>
      <a:lvl1pPr algn="l" defTabSz="914400" rtl="0" eaLnBrk="1" latinLnBrk="0" hangingPunct="1">
        <a:lnSpc>
          <a:spcPct val="90000"/>
        </a:lnSpc>
        <a:spcBef>
          <a:spcPct val="0"/>
        </a:spcBef>
        <a:buNone/>
        <a:defRPr sz="4400" kern="1200">
          <a:solidFill>
            <a:schemeClr val="tx1"/>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alaskahcastud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image" Target="../media/image14.emf"/><Relationship Id="rId18" Type="http://schemas.openxmlformats.org/officeDocument/2006/relationships/image" Target="../media/image19.emf"/><Relationship Id="rId3" Type="http://schemas.openxmlformats.org/officeDocument/2006/relationships/image" Target="../media/image4.emf"/><Relationship Id="rId21" Type="http://schemas.openxmlformats.org/officeDocument/2006/relationships/image" Target="../media/image22.emf"/><Relationship Id="rId7" Type="http://schemas.openxmlformats.org/officeDocument/2006/relationships/image" Target="../media/image8.emf"/><Relationship Id="rId12" Type="http://schemas.openxmlformats.org/officeDocument/2006/relationships/image" Target="../media/image13.emf"/><Relationship Id="rId17" Type="http://schemas.openxmlformats.org/officeDocument/2006/relationships/image" Target="../media/image18.emf"/><Relationship Id="rId2" Type="http://schemas.openxmlformats.org/officeDocument/2006/relationships/image" Target="../media/image3.emf"/><Relationship Id="rId16" Type="http://schemas.openxmlformats.org/officeDocument/2006/relationships/image" Target="../media/image17.emf"/><Relationship Id="rId20" Type="http://schemas.openxmlformats.org/officeDocument/2006/relationships/image" Target="../media/image21.emf"/><Relationship Id="rId1" Type="http://schemas.openxmlformats.org/officeDocument/2006/relationships/slideLayout" Target="../slideLayouts/slideLayout8.xml"/><Relationship Id="rId6" Type="http://schemas.openxmlformats.org/officeDocument/2006/relationships/image" Target="../media/image7.emf"/><Relationship Id="rId11" Type="http://schemas.openxmlformats.org/officeDocument/2006/relationships/image" Target="../media/image12.emf"/><Relationship Id="rId24" Type="http://schemas.openxmlformats.org/officeDocument/2006/relationships/image" Target="../media/image25.emf"/><Relationship Id="rId5" Type="http://schemas.openxmlformats.org/officeDocument/2006/relationships/image" Target="../media/image6.emf"/><Relationship Id="rId15" Type="http://schemas.openxmlformats.org/officeDocument/2006/relationships/image" Target="../media/image16.emf"/><Relationship Id="rId23" Type="http://schemas.openxmlformats.org/officeDocument/2006/relationships/image" Target="../media/image24.emf"/><Relationship Id="rId10" Type="http://schemas.openxmlformats.org/officeDocument/2006/relationships/image" Target="../media/image11.emf"/><Relationship Id="rId19" Type="http://schemas.openxmlformats.org/officeDocument/2006/relationships/image" Target="../media/image20.emf"/><Relationship Id="rId4" Type="http://schemas.openxmlformats.org/officeDocument/2006/relationships/image" Target="../media/image5.emf"/><Relationship Id="rId9" Type="http://schemas.openxmlformats.org/officeDocument/2006/relationships/image" Target="../media/image10.emf"/><Relationship Id="rId14" Type="http://schemas.openxmlformats.org/officeDocument/2006/relationships/image" Target="../media/image15.emf"/><Relationship Id="rId22" Type="http://schemas.openxmlformats.org/officeDocument/2006/relationships/image" Target="../media/image2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minta.Montalbo@Alaska.go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Department of Administration </a:t>
            </a:r>
            <a:br>
              <a:rPr lang="en-US" dirty="0"/>
            </a:br>
            <a:r>
              <a:rPr lang="en-US" dirty="0"/>
              <a:t>Overview</a:t>
            </a:r>
          </a:p>
        </p:txBody>
      </p:sp>
      <p:sp>
        <p:nvSpPr>
          <p:cNvPr id="3" name="Subtitle 2"/>
          <p:cNvSpPr>
            <a:spLocks noGrp="1"/>
          </p:cNvSpPr>
          <p:nvPr>
            <p:ph type="subTitle" idx="1"/>
          </p:nvPr>
        </p:nvSpPr>
        <p:spPr>
          <a:xfrm>
            <a:off x="1516083" y="3365596"/>
            <a:ext cx="9144000" cy="2222404"/>
          </a:xfrm>
        </p:spPr>
        <p:txBody>
          <a:bodyPr>
            <a:normAutofit/>
          </a:bodyPr>
          <a:lstStyle/>
          <a:p>
            <a:r>
              <a:rPr lang="en-US" dirty="0"/>
              <a:t>Presented by</a:t>
            </a:r>
          </a:p>
          <a:p>
            <a:r>
              <a:rPr lang="en-US" dirty="0"/>
              <a:t>Commissioner Sheldon Fisher</a:t>
            </a:r>
          </a:p>
        </p:txBody>
      </p:sp>
      <p:sp>
        <p:nvSpPr>
          <p:cNvPr id="5" name="Slide Number Placeholder 4"/>
          <p:cNvSpPr>
            <a:spLocks noGrp="1"/>
          </p:cNvSpPr>
          <p:nvPr>
            <p:ph type="sldNum" sz="quarter" idx="12"/>
          </p:nvPr>
        </p:nvSpPr>
        <p:spPr/>
        <p:txBody>
          <a:bodyPr/>
          <a:lstStyle/>
          <a:p>
            <a:fld id="{E634B606-1B6C-4E35-AC1A-3A35EED89385}" type="slidenum">
              <a:rPr lang="en-US" smtClean="0"/>
              <a:pPr/>
              <a:t>1</a:t>
            </a:fld>
            <a:endParaRPr lang="en-US" dirty="0"/>
          </a:p>
        </p:txBody>
      </p:sp>
      <p:sp>
        <p:nvSpPr>
          <p:cNvPr id="6" name="Date Placeholder 5"/>
          <p:cNvSpPr>
            <a:spLocks noGrp="1"/>
          </p:cNvSpPr>
          <p:nvPr>
            <p:ph type="dt" sz="half" idx="10"/>
          </p:nvPr>
        </p:nvSpPr>
        <p:spPr/>
        <p:txBody>
          <a:bodyPr/>
          <a:lstStyle/>
          <a:p>
            <a:r>
              <a:rPr lang="en-US" dirty="0">
                <a:solidFill>
                  <a:schemeClr val="bg1"/>
                </a:solidFill>
              </a:rPr>
              <a:t>January 26, 2017</a:t>
            </a:r>
          </a:p>
          <a:p>
            <a:endParaRPr lang="en-US" dirty="0"/>
          </a:p>
        </p:txBody>
      </p:sp>
      <p:sp>
        <p:nvSpPr>
          <p:cNvPr id="8" name="Rectangle 7"/>
          <p:cNvSpPr/>
          <p:nvPr/>
        </p:nvSpPr>
        <p:spPr>
          <a:xfrm>
            <a:off x="628884" y="6352143"/>
            <a:ext cx="3057375" cy="369332"/>
          </a:xfrm>
          <a:prstGeom prst="rect">
            <a:avLst/>
          </a:prstGeom>
        </p:spPr>
        <p:txBody>
          <a:bodyPr wrap="none">
            <a:spAutoFit/>
          </a:bodyPr>
          <a:lstStyle/>
          <a:p>
            <a:r>
              <a:rPr lang="en-US" dirty="0">
                <a:solidFill>
                  <a:schemeClr val="bg1"/>
                </a:solidFill>
              </a:rPr>
              <a:t>House State Affairs Committee</a:t>
            </a:r>
          </a:p>
        </p:txBody>
      </p:sp>
    </p:spTree>
    <p:extLst>
      <p:ext uri="{BB962C8B-B14F-4D97-AF65-F5344CB8AC3E}">
        <p14:creationId xmlns:p14="http://schemas.microsoft.com/office/powerpoint/2010/main" val="3510365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Process Improvement:  DMV – Average Weight Time </a:t>
            </a:r>
          </a:p>
        </p:txBody>
      </p:sp>
      <p:sp>
        <p:nvSpPr>
          <p:cNvPr id="6" name="Slide Number Placeholder 5"/>
          <p:cNvSpPr>
            <a:spLocks noGrp="1"/>
          </p:cNvSpPr>
          <p:nvPr>
            <p:ph type="sldNum" sz="quarter" idx="12"/>
          </p:nvPr>
        </p:nvSpPr>
        <p:spPr/>
        <p:txBody>
          <a:bodyPr/>
          <a:lstStyle/>
          <a:p>
            <a:fld id="{84F6896D-46DA-4258-97C8-FE7C2A6B2525}" type="slidenum">
              <a:rPr lang="en-US" smtClean="0"/>
              <a:t>10</a:t>
            </a:fld>
            <a:endParaRPr lang="en-US"/>
          </a:p>
        </p:txBody>
      </p:sp>
      <p:pic>
        <p:nvPicPr>
          <p:cNvPr id="17" name="Picture 16"/>
          <p:cNvPicPr>
            <a:picLocks noChangeAspect="1"/>
          </p:cNvPicPr>
          <p:nvPr/>
        </p:nvPicPr>
        <p:blipFill>
          <a:blip r:embed="rId3"/>
          <a:stretch>
            <a:fillRect/>
          </a:stretch>
        </p:blipFill>
        <p:spPr>
          <a:xfrm>
            <a:off x="2184400" y="1334914"/>
            <a:ext cx="7797800" cy="4745776"/>
          </a:xfrm>
          <a:prstGeom prst="rect">
            <a:avLst/>
          </a:prstGeom>
        </p:spPr>
      </p:pic>
      <p:sp>
        <p:nvSpPr>
          <p:cNvPr id="4" name="Date Placeholder 3"/>
          <p:cNvSpPr>
            <a:spLocks noGrp="1"/>
          </p:cNvSpPr>
          <p:nvPr>
            <p:ph type="dt" sz="half" idx="10"/>
          </p:nvPr>
        </p:nvSpPr>
        <p:spPr/>
        <p:txBody>
          <a:bodyPr/>
          <a:lstStyle/>
          <a:p>
            <a:r>
              <a:rPr lang="en-US" dirty="0"/>
              <a:t>January 26, 2017</a:t>
            </a:r>
          </a:p>
          <a:p>
            <a:endParaRPr lang="en-US" dirty="0"/>
          </a:p>
        </p:txBody>
      </p:sp>
      <p:sp>
        <p:nvSpPr>
          <p:cNvPr id="5" name="Rectangle 4"/>
          <p:cNvSpPr/>
          <p:nvPr/>
        </p:nvSpPr>
        <p:spPr>
          <a:xfrm>
            <a:off x="725803" y="6356349"/>
            <a:ext cx="2383794" cy="369332"/>
          </a:xfrm>
          <a:prstGeom prst="rect">
            <a:avLst/>
          </a:prstGeom>
        </p:spPr>
        <p:txBody>
          <a:bodyPr wrap="none">
            <a:spAutoFit/>
          </a:bodyPr>
          <a:lstStyle/>
          <a:p>
            <a:pPr lvl="0"/>
            <a:r>
              <a:rPr lang="en-US" i="1" dirty="0">
                <a:solidFill>
                  <a:srgbClr val="2D4C75"/>
                </a:solidFill>
              </a:rPr>
              <a:t>Better, Faster, Cheaper. </a:t>
            </a:r>
          </a:p>
        </p:txBody>
      </p:sp>
    </p:spTree>
    <p:extLst>
      <p:ext uri="{BB962C8B-B14F-4D97-AF65-F5344CB8AC3E}">
        <p14:creationId xmlns:p14="http://schemas.microsoft.com/office/powerpoint/2010/main" val="1245307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Services:</a:t>
            </a:r>
            <a:br>
              <a:rPr lang="en-US" dirty="0"/>
            </a:br>
            <a:r>
              <a:rPr lang="en-US" dirty="0"/>
              <a:t>IT Transformation</a:t>
            </a:r>
          </a:p>
        </p:txBody>
      </p:sp>
      <p:sp>
        <p:nvSpPr>
          <p:cNvPr id="3" name="Text Placeholder 2"/>
          <p:cNvSpPr>
            <a:spLocks noGrp="1"/>
          </p:cNvSpPr>
          <p:nvPr>
            <p:ph type="body" idx="1"/>
          </p:nvPr>
        </p:nvSpPr>
        <p:spPr/>
        <p:txBody>
          <a:bodyPr/>
          <a:lstStyle/>
          <a:p>
            <a:r>
              <a:rPr lang="en-US" dirty="0"/>
              <a:t>Streamline services and consolidating operations.</a:t>
            </a:r>
          </a:p>
        </p:txBody>
      </p:sp>
      <p:sp>
        <p:nvSpPr>
          <p:cNvPr id="5" name="Slide Number Placeholder 4"/>
          <p:cNvSpPr>
            <a:spLocks noGrp="1"/>
          </p:cNvSpPr>
          <p:nvPr>
            <p:ph type="sldNum" sz="quarter" idx="12"/>
          </p:nvPr>
        </p:nvSpPr>
        <p:spPr/>
        <p:txBody>
          <a:bodyPr/>
          <a:lstStyle/>
          <a:p>
            <a:fld id="{E634B606-1B6C-4E35-AC1A-3A35EED89385}" type="slidenum">
              <a:rPr lang="en-US" smtClean="0"/>
              <a:t>11</a:t>
            </a:fld>
            <a:endParaRPr lang="en-US"/>
          </a:p>
        </p:txBody>
      </p:sp>
      <p:sp>
        <p:nvSpPr>
          <p:cNvPr id="6" name="Date Placeholder 5"/>
          <p:cNvSpPr>
            <a:spLocks noGrp="1"/>
          </p:cNvSpPr>
          <p:nvPr>
            <p:ph type="dt" sz="half" idx="10"/>
          </p:nvPr>
        </p:nvSpPr>
        <p:spPr/>
        <p:txBody>
          <a:bodyPr/>
          <a:lstStyle/>
          <a:p>
            <a:r>
              <a:rPr lang="en-US" dirty="0"/>
              <a:t>January 26, 2017</a:t>
            </a:r>
          </a:p>
          <a:p>
            <a:endParaRPr lang="en-US" dirty="0"/>
          </a:p>
        </p:txBody>
      </p:sp>
    </p:spTree>
    <p:extLst>
      <p:ext uri="{BB962C8B-B14F-4D97-AF65-F5344CB8AC3E}">
        <p14:creationId xmlns:p14="http://schemas.microsoft.com/office/powerpoint/2010/main" val="2097362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90600"/>
          </a:xfrm>
        </p:spPr>
        <p:txBody>
          <a:bodyPr/>
          <a:lstStyle/>
          <a:p>
            <a:r>
              <a:rPr lang="en-US" dirty="0"/>
              <a:t>Recommendations</a:t>
            </a:r>
          </a:p>
        </p:txBody>
      </p:sp>
      <p:sp>
        <p:nvSpPr>
          <p:cNvPr id="3" name="Content Placeholder 2"/>
          <p:cNvSpPr>
            <a:spLocks noGrp="1"/>
          </p:cNvSpPr>
          <p:nvPr>
            <p:ph idx="4294967295"/>
          </p:nvPr>
        </p:nvSpPr>
        <p:spPr>
          <a:xfrm>
            <a:off x="609600" y="1219200"/>
            <a:ext cx="10972800" cy="4876800"/>
          </a:xfrm>
          <a:prstGeom prst="rect">
            <a:avLst/>
          </a:prstGeom>
        </p:spPr>
        <p:txBody>
          <a:bodyPr>
            <a:normAutofit fontScale="62500" lnSpcReduction="20000"/>
          </a:bodyPr>
          <a:lstStyle/>
          <a:p>
            <a:pPr marL="0" indent="0">
              <a:lnSpc>
                <a:spcPct val="150000"/>
              </a:lnSpc>
              <a:buNone/>
            </a:pPr>
            <a:r>
              <a:rPr lang="en-US" b="1" dirty="0"/>
              <a:t>1.  Intelligent Integration </a:t>
            </a:r>
          </a:p>
          <a:p>
            <a:pPr marL="0" indent="0">
              <a:lnSpc>
                <a:spcPct val="150000"/>
              </a:lnSpc>
              <a:buNone/>
            </a:pPr>
            <a:r>
              <a:rPr lang="en-US" dirty="0"/>
              <a:t>Central to the State’s efforts to gain efficiency in the delivery of IT services in the most cost-effective manner, is the concept to distinguish between “Commodity Services” and “Line-of-Business Services.” </a:t>
            </a:r>
          </a:p>
          <a:p>
            <a:pPr marL="0" indent="0">
              <a:lnSpc>
                <a:spcPct val="150000"/>
              </a:lnSpc>
              <a:buNone/>
            </a:pPr>
            <a:r>
              <a:rPr lang="en-US" b="1" dirty="0"/>
              <a:t>2. Organizational Structure </a:t>
            </a:r>
          </a:p>
          <a:p>
            <a:pPr marL="0" indent="0">
              <a:lnSpc>
                <a:spcPct val="150000"/>
              </a:lnSpc>
              <a:buNone/>
            </a:pPr>
            <a:r>
              <a:rPr lang="en-US" dirty="0"/>
              <a:t>A trade-off central to the governance recommendation attempts to balance the efficiency benefits of “Integration” with the accountability advantages of allowing Department-centric decision-making. The guiding principle that frames the recommendation intends to balance these potentially competing requirements. </a:t>
            </a:r>
          </a:p>
          <a:p>
            <a:pPr marL="0" indent="0">
              <a:lnSpc>
                <a:spcPct val="150000"/>
              </a:lnSpc>
              <a:buNone/>
            </a:pPr>
            <a:r>
              <a:rPr lang="en-US" b="1" dirty="0"/>
              <a:t>3. Governance: Strategic Guidance &amp; Oversight </a:t>
            </a:r>
          </a:p>
          <a:p>
            <a:pPr marL="0" indent="0">
              <a:lnSpc>
                <a:spcPct val="150000"/>
              </a:lnSpc>
              <a:buNone/>
            </a:pPr>
            <a:r>
              <a:rPr lang="en-US" dirty="0"/>
              <a:t>The Oversight function will be accountable to implement strategies for measuring the OIT’s performance. This Oversight structure ensures that all stakeholders’ interests are taken into account and that processes provide measurable results while achieving the goals of the enterprise. </a:t>
            </a:r>
          </a:p>
          <a:p>
            <a:pPr>
              <a:lnSpc>
                <a:spcPct val="150000"/>
              </a:lnSpc>
            </a:pPr>
            <a:endParaRPr lang="en-US" dirty="0"/>
          </a:p>
          <a:p>
            <a:pPr>
              <a:lnSpc>
                <a:spcPct val="150000"/>
              </a:lnSpc>
            </a:pPr>
            <a:endParaRPr lang="en-US" dirty="0"/>
          </a:p>
          <a:p>
            <a:endParaRPr lang="en-US" dirty="0"/>
          </a:p>
        </p:txBody>
      </p:sp>
      <p:sp>
        <p:nvSpPr>
          <p:cNvPr id="5" name="Slide Number Placeholder 4"/>
          <p:cNvSpPr>
            <a:spLocks noGrp="1"/>
          </p:cNvSpPr>
          <p:nvPr>
            <p:ph type="sldNum" sz="quarter" idx="12"/>
          </p:nvPr>
        </p:nvSpPr>
        <p:spPr/>
        <p:txBody>
          <a:bodyPr/>
          <a:lstStyle/>
          <a:p>
            <a:fld id="{84F6896D-46DA-4258-97C8-FE7C2A6B2525}" type="slidenum">
              <a:rPr lang="en-US" smtClean="0"/>
              <a:t>12</a:t>
            </a:fld>
            <a:endParaRPr lang="en-US" dirty="0"/>
          </a:p>
        </p:txBody>
      </p:sp>
      <p:sp>
        <p:nvSpPr>
          <p:cNvPr id="4" name="Date Placeholder 3"/>
          <p:cNvSpPr>
            <a:spLocks noGrp="1"/>
          </p:cNvSpPr>
          <p:nvPr>
            <p:ph type="dt" sz="half" idx="10"/>
          </p:nvPr>
        </p:nvSpPr>
        <p:spPr/>
        <p:txBody>
          <a:bodyPr/>
          <a:lstStyle/>
          <a:p>
            <a:r>
              <a:rPr lang="en-US" dirty="0"/>
              <a:t>January 26, 2017</a:t>
            </a:r>
          </a:p>
        </p:txBody>
      </p:sp>
    </p:spTree>
    <p:extLst>
      <p:ext uri="{BB962C8B-B14F-4D97-AF65-F5344CB8AC3E}">
        <p14:creationId xmlns:p14="http://schemas.microsoft.com/office/powerpoint/2010/main" val="255131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a:xfrm>
            <a:off x="3759200" y="2984328"/>
            <a:ext cx="0" cy="825673"/>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2893849" y="3695184"/>
            <a:ext cx="1708369" cy="724417"/>
          </a:xfrm>
          <a:prstGeom prst="roundRect">
            <a:avLst/>
          </a:prstGeom>
          <a:solidFill>
            <a:schemeClr val="bg1">
              <a:lumMod val="75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Title 1"/>
          <p:cNvSpPr>
            <a:spLocks noGrp="1"/>
          </p:cNvSpPr>
          <p:nvPr>
            <p:ph type="title"/>
          </p:nvPr>
        </p:nvSpPr>
        <p:spPr>
          <a:xfrm>
            <a:off x="203200" y="304800"/>
            <a:ext cx="10972800" cy="556525"/>
          </a:xfrm>
        </p:spPr>
        <p:txBody>
          <a:bodyPr>
            <a:normAutofit fontScale="90000"/>
          </a:bodyPr>
          <a:lstStyle/>
          <a:p>
            <a:r>
              <a:rPr lang="en-US" dirty="0"/>
              <a:t>Organizational Vision:</a:t>
            </a:r>
          </a:p>
        </p:txBody>
      </p:sp>
      <p:sp>
        <p:nvSpPr>
          <p:cNvPr id="4" name="Rounded Rectangle 3"/>
          <p:cNvSpPr/>
          <p:nvPr/>
        </p:nvSpPr>
        <p:spPr>
          <a:xfrm>
            <a:off x="6928070" y="5402569"/>
            <a:ext cx="1708369" cy="913361"/>
          </a:xfrm>
          <a:prstGeom prst="roundRect">
            <a:avLst/>
          </a:prstGeom>
          <a:solidFill>
            <a:schemeClr val="bg1">
              <a:lumMod val="75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Rounded Rectangle 6"/>
          <p:cNvSpPr/>
          <p:nvPr/>
        </p:nvSpPr>
        <p:spPr>
          <a:xfrm>
            <a:off x="4895632" y="5411240"/>
            <a:ext cx="1708369" cy="913361"/>
          </a:xfrm>
          <a:prstGeom prst="roundRect">
            <a:avLst/>
          </a:prstGeom>
          <a:solidFill>
            <a:schemeClr val="bg1">
              <a:lumMod val="75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8" name="Rounded Rectangle 7"/>
          <p:cNvSpPr/>
          <p:nvPr/>
        </p:nvSpPr>
        <p:spPr>
          <a:xfrm>
            <a:off x="6927632" y="3695184"/>
            <a:ext cx="1708369" cy="724417"/>
          </a:xfrm>
          <a:prstGeom prst="roundRect">
            <a:avLst/>
          </a:prstGeom>
          <a:solidFill>
            <a:schemeClr val="bg1">
              <a:lumMod val="75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9" name="Rounded Rectangle 8"/>
          <p:cNvSpPr/>
          <p:nvPr/>
        </p:nvSpPr>
        <p:spPr>
          <a:xfrm>
            <a:off x="4808046" y="3685306"/>
            <a:ext cx="1708369" cy="724417"/>
          </a:xfrm>
          <a:prstGeom prst="roundRect">
            <a:avLst/>
          </a:prstGeom>
          <a:solidFill>
            <a:schemeClr val="bg1">
              <a:lumMod val="75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1" name="Rounded Rectangle 10"/>
          <p:cNvSpPr/>
          <p:nvPr/>
        </p:nvSpPr>
        <p:spPr>
          <a:xfrm>
            <a:off x="4621048" y="1485384"/>
            <a:ext cx="4116552" cy="724417"/>
          </a:xfrm>
          <a:prstGeom prst="roundRect">
            <a:avLst/>
          </a:prstGeom>
          <a:solidFill>
            <a:schemeClr val="accent2">
              <a:lumMod val="20000"/>
              <a:lumOff val="80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 name="TextBox 13"/>
          <p:cNvSpPr txBox="1"/>
          <p:nvPr/>
        </p:nvSpPr>
        <p:spPr>
          <a:xfrm>
            <a:off x="4829504" y="1600200"/>
            <a:ext cx="3704896" cy="461665"/>
          </a:xfrm>
          <a:prstGeom prst="rect">
            <a:avLst/>
          </a:prstGeom>
          <a:noFill/>
        </p:spPr>
        <p:txBody>
          <a:bodyPr wrap="square" rtlCol="0">
            <a:spAutoFit/>
          </a:bodyPr>
          <a:lstStyle/>
          <a:p>
            <a:pPr algn="ctr"/>
            <a:r>
              <a:rPr lang="en-US" sz="2400" dirty="0"/>
              <a:t>Governor</a:t>
            </a:r>
          </a:p>
        </p:txBody>
      </p:sp>
      <p:sp>
        <p:nvSpPr>
          <p:cNvPr id="17" name="Rounded Rectangle 16"/>
          <p:cNvSpPr/>
          <p:nvPr/>
        </p:nvSpPr>
        <p:spPr>
          <a:xfrm>
            <a:off x="2925379" y="5410200"/>
            <a:ext cx="1646621" cy="914400"/>
          </a:xfrm>
          <a:prstGeom prst="roundRect">
            <a:avLst/>
          </a:prstGeom>
          <a:solidFill>
            <a:schemeClr val="bg1">
              <a:lumMod val="75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20" name="Straight Connector 19"/>
          <p:cNvCxnSpPr/>
          <p:nvPr/>
        </p:nvCxnSpPr>
        <p:spPr>
          <a:xfrm flipV="1">
            <a:off x="3748690" y="5235395"/>
            <a:ext cx="5402319" cy="9878"/>
          </a:xfrm>
          <a:prstGeom prst="line">
            <a:avLst/>
          </a:prstGeom>
          <a:ln w="38100">
            <a:solidFill>
              <a:srgbClr val="AB1799"/>
            </a:solidFill>
            <a:tailEnd type="stealt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622801" y="3814077"/>
            <a:ext cx="2058276" cy="590033"/>
          </a:xfrm>
          <a:prstGeom prst="rect">
            <a:avLst/>
          </a:prstGeom>
          <a:noFill/>
        </p:spPr>
        <p:txBody>
          <a:bodyPr wrap="square" rtlCol="0">
            <a:spAutoFit/>
          </a:bodyPr>
          <a:lstStyle/>
          <a:p>
            <a:pPr algn="ctr"/>
            <a:r>
              <a:rPr lang="en-US" sz="1400" dirty="0"/>
              <a:t>Department </a:t>
            </a:r>
          </a:p>
          <a:p>
            <a:pPr algn="ctr"/>
            <a:r>
              <a:rPr lang="en-US" sz="1400" dirty="0"/>
              <a:t>Leadership</a:t>
            </a:r>
          </a:p>
        </p:txBody>
      </p:sp>
      <p:sp>
        <p:nvSpPr>
          <p:cNvPr id="23" name="TextBox 22"/>
          <p:cNvSpPr txBox="1"/>
          <p:nvPr/>
        </p:nvSpPr>
        <p:spPr>
          <a:xfrm>
            <a:off x="6780925" y="3814077"/>
            <a:ext cx="2058276" cy="590033"/>
          </a:xfrm>
          <a:prstGeom prst="rect">
            <a:avLst/>
          </a:prstGeom>
          <a:noFill/>
        </p:spPr>
        <p:txBody>
          <a:bodyPr wrap="square" rtlCol="0">
            <a:spAutoFit/>
          </a:bodyPr>
          <a:lstStyle/>
          <a:p>
            <a:pPr algn="ctr"/>
            <a:r>
              <a:rPr lang="en-US" sz="1400" dirty="0"/>
              <a:t>Department </a:t>
            </a:r>
          </a:p>
          <a:p>
            <a:pPr algn="ctr"/>
            <a:r>
              <a:rPr lang="en-US" sz="1400" dirty="0"/>
              <a:t>Leadership</a:t>
            </a:r>
          </a:p>
        </p:txBody>
      </p:sp>
      <p:sp>
        <p:nvSpPr>
          <p:cNvPr id="24" name="TextBox 23"/>
          <p:cNvSpPr txBox="1"/>
          <p:nvPr/>
        </p:nvSpPr>
        <p:spPr>
          <a:xfrm>
            <a:off x="4792717" y="5410200"/>
            <a:ext cx="1988208" cy="872290"/>
          </a:xfrm>
          <a:prstGeom prst="rect">
            <a:avLst/>
          </a:prstGeom>
          <a:noFill/>
        </p:spPr>
        <p:txBody>
          <a:bodyPr wrap="square" rtlCol="0">
            <a:spAutoFit/>
          </a:bodyPr>
          <a:lstStyle/>
          <a:p>
            <a:pPr algn="ctr"/>
            <a:r>
              <a:rPr lang="en-US" sz="1400" dirty="0"/>
              <a:t>Department </a:t>
            </a:r>
          </a:p>
          <a:p>
            <a:pPr algn="ctr"/>
            <a:r>
              <a:rPr lang="en-US" sz="1400" dirty="0"/>
              <a:t>Technical Officer</a:t>
            </a:r>
          </a:p>
          <a:p>
            <a:pPr algn="ctr"/>
            <a:r>
              <a:rPr lang="en-US" sz="1400" dirty="0"/>
              <a:t>(DTO)</a:t>
            </a:r>
          </a:p>
        </p:txBody>
      </p:sp>
      <p:sp>
        <p:nvSpPr>
          <p:cNvPr id="26" name="TextBox 25"/>
          <p:cNvSpPr txBox="1"/>
          <p:nvPr/>
        </p:nvSpPr>
        <p:spPr>
          <a:xfrm>
            <a:off x="7092732" y="5503359"/>
            <a:ext cx="1193800" cy="307777"/>
          </a:xfrm>
          <a:prstGeom prst="rect">
            <a:avLst/>
          </a:prstGeom>
          <a:noFill/>
        </p:spPr>
        <p:txBody>
          <a:bodyPr wrap="square" rtlCol="0">
            <a:spAutoFit/>
          </a:bodyPr>
          <a:lstStyle/>
          <a:p>
            <a:pPr algn="ctr"/>
            <a:r>
              <a:rPr lang="en-US" sz="1400" dirty="0"/>
              <a:t>DTO</a:t>
            </a:r>
          </a:p>
        </p:txBody>
      </p:sp>
      <p:cxnSp>
        <p:nvCxnSpPr>
          <p:cNvPr id="27" name="Straight Connector 26"/>
          <p:cNvCxnSpPr/>
          <p:nvPr/>
        </p:nvCxnSpPr>
        <p:spPr>
          <a:xfrm>
            <a:off x="3717159" y="5235396"/>
            <a:ext cx="0" cy="167173"/>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687301" y="5235396"/>
            <a:ext cx="2300" cy="167173"/>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7159" y="4419601"/>
            <a:ext cx="0" cy="825673"/>
          </a:xfrm>
          <a:prstGeom prst="line">
            <a:avLst/>
          </a:prstGeom>
          <a:ln w="38100">
            <a:solidFill>
              <a:srgbClr val="AB1799"/>
            </a:solidFill>
            <a:prstDash val="soli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715596" y="2946430"/>
            <a:ext cx="2660939" cy="0"/>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1" idx="2"/>
          </p:cNvCxnSpPr>
          <p:nvPr/>
        </p:nvCxnSpPr>
        <p:spPr>
          <a:xfrm>
            <a:off x="6679325" y="2209800"/>
            <a:ext cx="2628" cy="736630"/>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68801" y="2946430"/>
            <a:ext cx="4939863" cy="0"/>
          </a:xfrm>
          <a:prstGeom prst="line">
            <a:avLst/>
          </a:prstGeom>
          <a:ln w="38100">
            <a:solidFill>
              <a:srgbClr val="AB1799"/>
            </a:solidFill>
            <a:tailEnd type="stealt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5693105" y="2946430"/>
            <a:ext cx="5255" cy="723842"/>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336801" y="5664441"/>
            <a:ext cx="2799255" cy="338554"/>
          </a:xfrm>
          <a:prstGeom prst="rect">
            <a:avLst/>
          </a:prstGeom>
          <a:noFill/>
        </p:spPr>
        <p:txBody>
          <a:bodyPr wrap="square" rtlCol="0">
            <a:spAutoFit/>
          </a:bodyPr>
          <a:lstStyle/>
          <a:p>
            <a:pPr algn="ctr"/>
            <a:r>
              <a:rPr lang="en-US" dirty="0"/>
              <a:t>ETS</a:t>
            </a:r>
          </a:p>
        </p:txBody>
      </p:sp>
      <p:cxnSp>
        <p:nvCxnSpPr>
          <p:cNvPr id="52" name="Straight Connector 51"/>
          <p:cNvCxnSpPr/>
          <p:nvPr/>
        </p:nvCxnSpPr>
        <p:spPr>
          <a:xfrm>
            <a:off x="7820901" y="5243028"/>
            <a:ext cx="2300" cy="167173"/>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823200" y="4409723"/>
            <a:ext cx="0" cy="825673"/>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5" name="Content Placeholder 5"/>
          <p:cNvSpPr>
            <a:spLocks noGrp="1"/>
          </p:cNvSpPr>
          <p:nvPr>
            <p:ph sz="half" idx="4294967295"/>
          </p:nvPr>
        </p:nvSpPr>
        <p:spPr>
          <a:xfrm>
            <a:off x="9417269" y="2438400"/>
            <a:ext cx="2673131" cy="3729216"/>
          </a:xfrm>
          <a:prstGeom prst="rect">
            <a:avLst/>
          </a:prstGeom>
          <a:ln w="31750">
            <a:solidFill>
              <a:schemeClr val="accent1"/>
            </a:solidFill>
          </a:ln>
        </p:spPr>
        <p:txBody>
          <a:bodyPr/>
          <a:lstStyle/>
          <a:p>
            <a:r>
              <a:rPr lang="en-US" sz="1600" dirty="0"/>
              <a:t>Strong CIO</a:t>
            </a:r>
          </a:p>
          <a:p>
            <a:pPr lvl="1"/>
            <a:r>
              <a:rPr lang="en-US" sz="1200" b="1" u="sng" dirty="0"/>
              <a:t>Department Technical Officers report to CIO on a solid line basis.</a:t>
            </a:r>
          </a:p>
          <a:p>
            <a:r>
              <a:rPr lang="en-US" sz="1600" dirty="0"/>
              <a:t>Dept. Technical Officers</a:t>
            </a:r>
          </a:p>
          <a:p>
            <a:pPr lvl="1"/>
            <a:r>
              <a:rPr lang="en-US" sz="1200" b="1" u="sng" dirty="0"/>
              <a:t>DTOs report to Department leadership on a dotted line basis.</a:t>
            </a:r>
          </a:p>
          <a:p>
            <a:pPr lvl="1"/>
            <a:r>
              <a:rPr lang="en-US" sz="1200" dirty="0"/>
              <a:t>Physically located in the department.</a:t>
            </a:r>
          </a:p>
          <a:p>
            <a:pPr lvl="1"/>
            <a:r>
              <a:rPr lang="en-US" sz="1200" dirty="0"/>
              <a:t>Receive day-to-day direction from department leadership.</a:t>
            </a:r>
          </a:p>
          <a:p>
            <a:pPr lvl="1"/>
            <a:r>
              <a:rPr lang="en-US" sz="1200" dirty="0"/>
              <a:t>Annual reviews largely written by  Department leadership.</a:t>
            </a:r>
          </a:p>
        </p:txBody>
      </p:sp>
      <p:cxnSp>
        <p:nvCxnSpPr>
          <p:cNvPr id="47" name="Straight Connector 46"/>
          <p:cNvCxnSpPr/>
          <p:nvPr/>
        </p:nvCxnSpPr>
        <p:spPr>
          <a:xfrm>
            <a:off x="5689600" y="4419601"/>
            <a:ext cx="0" cy="825673"/>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Rounded Rectangle 56"/>
          <p:cNvSpPr/>
          <p:nvPr/>
        </p:nvSpPr>
        <p:spPr>
          <a:xfrm>
            <a:off x="831632" y="3695184"/>
            <a:ext cx="1708369" cy="724417"/>
          </a:xfrm>
          <a:prstGeom prst="roundRect">
            <a:avLst/>
          </a:prstGeom>
          <a:solidFill>
            <a:schemeClr val="bg1">
              <a:lumMod val="75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5" name="TextBox 14"/>
          <p:cNvSpPr txBox="1"/>
          <p:nvPr/>
        </p:nvSpPr>
        <p:spPr>
          <a:xfrm>
            <a:off x="831632" y="3657600"/>
            <a:ext cx="1767928" cy="590033"/>
          </a:xfrm>
          <a:prstGeom prst="rect">
            <a:avLst/>
          </a:prstGeom>
          <a:noFill/>
        </p:spPr>
        <p:txBody>
          <a:bodyPr wrap="square" rtlCol="0">
            <a:spAutoFit/>
          </a:bodyPr>
          <a:lstStyle/>
          <a:p>
            <a:pPr algn="ctr"/>
            <a:r>
              <a:rPr lang="en-US" sz="1400" dirty="0"/>
              <a:t>Department </a:t>
            </a:r>
          </a:p>
          <a:p>
            <a:pPr algn="ctr"/>
            <a:r>
              <a:rPr lang="en-US" sz="1400" dirty="0"/>
              <a:t>of Administration</a:t>
            </a:r>
          </a:p>
        </p:txBody>
      </p:sp>
      <p:cxnSp>
        <p:nvCxnSpPr>
          <p:cNvPr id="58" name="Straight Connector 57"/>
          <p:cNvCxnSpPr/>
          <p:nvPr/>
        </p:nvCxnSpPr>
        <p:spPr>
          <a:xfrm flipH="1">
            <a:off x="7817946" y="2971800"/>
            <a:ext cx="5255" cy="723842"/>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1727202" y="2946430"/>
            <a:ext cx="5253" cy="749212"/>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2545256" y="4038600"/>
            <a:ext cx="348592" cy="0"/>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743201" y="3821064"/>
            <a:ext cx="2058276" cy="307777"/>
          </a:xfrm>
          <a:prstGeom prst="rect">
            <a:avLst/>
          </a:prstGeom>
          <a:noFill/>
        </p:spPr>
        <p:txBody>
          <a:bodyPr wrap="square" rtlCol="0">
            <a:spAutoFit/>
          </a:bodyPr>
          <a:lstStyle/>
          <a:p>
            <a:pPr algn="ctr"/>
            <a:r>
              <a:rPr lang="en-US" sz="1400" dirty="0"/>
              <a:t>CIO</a:t>
            </a:r>
          </a:p>
        </p:txBody>
      </p:sp>
      <p:sp>
        <p:nvSpPr>
          <p:cNvPr id="62" name="Rounded Rectangle 61"/>
          <p:cNvSpPr/>
          <p:nvPr/>
        </p:nvSpPr>
        <p:spPr>
          <a:xfrm>
            <a:off x="2043828" y="2209801"/>
            <a:ext cx="1530677" cy="607915"/>
          </a:xfrm>
          <a:prstGeom prst="roundRect">
            <a:avLst/>
          </a:prstGeom>
          <a:solidFill>
            <a:schemeClr val="accent2">
              <a:lumMod val="20000"/>
              <a:lumOff val="80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TextBox 62"/>
          <p:cNvSpPr txBox="1"/>
          <p:nvPr/>
        </p:nvSpPr>
        <p:spPr>
          <a:xfrm>
            <a:off x="2025323" y="2286001"/>
            <a:ext cx="1530677" cy="478593"/>
          </a:xfrm>
          <a:prstGeom prst="rect">
            <a:avLst/>
          </a:prstGeom>
          <a:noFill/>
        </p:spPr>
        <p:txBody>
          <a:bodyPr wrap="square" rtlCol="0">
            <a:spAutoFit/>
          </a:bodyPr>
          <a:lstStyle/>
          <a:p>
            <a:pPr algn="ctr"/>
            <a:r>
              <a:rPr lang="en-US" sz="1200" dirty="0"/>
              <a:t>Director OMB</a:t>
            </a:r>
          </a:p>
          <a:p>
            <a:pPr algn="ctr"/>
            <a:r>
              <a:rPr lang="en-US" sz="1000" dirty="0"/>
              <a:t>(IV&amp;V Function)</a:t>
            </a:r>
          </a:p>
        </p:txBody>
      </p:sp>
      <p:cxnSp>
        <p:nvCxnSpPr>
          <p:cNvPr id="65" name="Straight Connector 64"/>
          <p:cNvCxnSpPr/>
          <p:nvPr/>
        </p:nvCxnSpPr>
        <p:spPr>
          <a:xfrm>
            <a:off x="3556000" y="2514600"/>
            <a:ext cx="3125952" cy="0"/>
          </a:xfrm>
          <a:prstGeom prst="line">
            <a:avLst/>
          </a:prstGeom>
          <a:ln w="38100">
            <a:solidFill>
              <a:srgbClr val="AB1799"/>
            </a:solidFill>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609600" y="2215503"/>
            <a:ext cx="4219904" cy="2661297"/>
          </a:xfrm>
          <a:prstGeom prst="ellips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101600" y="2133601"/>
            <a:ext cx="1822123" cy="461665"/>
          </a:xfrm>
          <a:prstGeom prst="rect">
            <a:avLst/>
          </a:prstGeom>
          <a:noFill/>
        </p:spPr>
        <p:txBody>
          <a:bodyPr wrap="square" rtlCol="0">
            <a:spAutoFit/>
          </a:bodyPr>
          <a:lstStyle/>
          <a:p>
            <a:pPr algn="ctr"/>
            <a:r>
              <a:rPr lang="en-US" sz="1200" dirty="0"/>
              <a:t>Strategic Governance Committee</a:t>
            </a:r>
          </a:p>
        </p:txBody>
      </p:sp>
      <p:sp>
        <p:nvSpPr>
          <p:cNvPr id="3" name="Slide Number Placeholder 2"/>
          <p:cNvSpPr>
            <a:spLocks noGrp="1"/>
          </p:cNvSpPr>
          <p:nvPr>
            <p:ph type="sldNum" sz="quarter" idx="12"/>
          </p:nvPr>
        </p:nvSpPr>
        <p:spPr/>
        <p:txBody>
          <a:bodyPr/>
          <a:lstStyle/>
          <a:p>
            <a:fld id="{84F6896D-46DA-4258-97C8-FE7C2A6B2525}" type="slidenum">
              <a:rPr lang="en-US" smtClean="0"/>
              <a:t>13</a:t>
            </a:fld>
            <a:endParaRPr lang="en-US"/>
          </a:p>
        </p:txBody>
      </p:sp>
      <p:cxnSp>
        <p:nvCxnSpPr>
          <p:cNvPr id="41" name="Straight Connector 40"/>
          <p:cNvCxnSpPr/>
          <p:nvPr/>
        </p:nvCxnSpPr>
        <p:spPr>
          <a:xfrm>
            <a:off x="1219200" y="4419600"/>
            <a:ext cx="0" cy="825673"/>
          </a:xfrm>
          <a:prstGeom prst="line">
            <a:avLst/>
          </a:prstGeom>
          <a:ln w="38100">
            <a:solidFill>
              <a:srgbClr val="AB1799"/>
            </a:solidFill>
            <a:prstDash val="solid"/>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381000" y="4876800"/>
            <a:ext cx="1646621" cy="914400"/>
          </a:xfrm>
          <a:prstGeom prst="roundRect">
            <a:avLst/>
          </a:prstGeom>
          <a:solidFill>
            <a:schemeClr val="bg1">
              <a:lumMod val="75000"/>
            </a:schemeClr>
          </a:solidFill>
          <a:ln>
            <a:solidFill>
              <a:srgbClr val="AB17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3" name="TextBox 42"/>
          <p:cNvSpPr txBox="1"/>
          <p:nvPr/>
        </p:nvSpPr>
        <p:spPr>
          <a:xfrm>
            <a:off x="-228600" y="5105400"/>
            <a:ext cx="2799255" cy="338554"/>
          </a:xfrm>
          <a:prstGeom prst="rect">
            <a:avLst/>
          </a:prstGeom>
          <a:noFill/>
        </p:spPr>
        <p:txBody>
          <a:bodyPr wrap="square" rtlCol="0">
            <a:spAutoFit/>
          </a:bodyPr>
          <a:lstStyle/>
          <a:p>
            <a:pPr algn="ctr"/>
            <a:r>
              <a:rPr lang="en-US" dirty="0"/>
              <a:t>SSOA Director</a:t>
            </a:r>
          </a:p>
        </p:txBody>
      </p:sp>
      <p:sp>
        <p:nvSpPr>
          <p:cNvPr id="5" name="Date Placeholder 4"/>
          <p:cNvSpPr>
            <a:spLocks noGrp="1"/>
          </p:cNvSpPr>
          <p:nvPr>
            <p:ph type="dt" sz="half" idx="10"/>
          </p:nvPr>
        </p:nvSpPr>
        <p:spPr/>
        <p:txBody>
          <a:bodyPr/>
          <a:lstStyle/>
          <a:p>
            <a:r>
              <a:rPr lang="en-US" dirty="0"/>
              <a:t>January 26, 2017</a:t>
            </a:r>
          </a:p>
          <a:p>
            <a:endParaRPr lang="en-US" dirty="0"/>
          </a:p>
        </p:txBody>
      </p:sp>
    </p:spTree>
    <p:extLst>
      <p:ext uri="{BB962C8B-B14F-4D97-AF65-F5344CB8AC3E}">
        <p14:creationId xmlns:p14="http://schemas.microsoft.com/office/powerpoint/2010/main" val="39204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Care Reform</a:t>
            </a:r>
          </a:p>
        </p:txBody>
      </p:sp>
      <p:sp>
        <p:nvSpPr>
          <p:cNvPr id="3" name="Text Placeholder 2"/>
          <p:cNvSpPr>
            <a:spLocks noGrp="1"/>
          </p:cNvSpPr>
          <p:nvPr>
            <p:ph type="body" idx="1"/>
          </p:nvPr>
        </p:nvSpPr>
        <p:spPr/>
        <p:txBody>
          <a:bodyPr/>
          <a:lstStyle/>
          <a:p>
            <a:r>
              <a:rPr lang="en-US" dirty="0"/>
              <a:t>Strengthening the financial stability of our state employee health plan. Addressing the long-term health care needs in Alaska.</a:t>
            </a:r>
          </a:p>
        </p:txBody>
      </p:sp>
      <p:sp>
        <p:nvSpPr>
          <p:cNvPr id="5" name="Slide Number Placeholder 4"/>
          <p:cNvSpPr>
            <a:spLocks noGrp="1"/>
          </p:cNvSpPr>
          <p:nvPr>
            <p:ph type="sldNum" sz="quarter" idx="12"/>
          </p:nvPr>
        </p:nvSpPr>
        <p:spPr/>
        <p:txBody>
          <a:bodyPr/>
          <a:lstStyle/>
          <a:p>
            <a:fld id="{E634B606-1B6C-4E35-AC1A-3A35EED89385}" type="slidenum">
              <a:rPr lang="en-US" smtClean="0"/>
              <a:t>14</a:t>
            </a:fld>
            <a:endParaRPr lang="en-US"/>
          </a:p>
        </p:txBody>
      </p:sp>
      <p:sp>
        <p:nvSpPr>
          <p:cNvPr id="6" name="Date Placeholder 5"/>
          <p:cNvSpPr>
            <a:spLocks noGrp="1"/>
          </p:cNvSpPr>
          <p:nvPr>
            <p:ph type="dt" sz="half" idx="10"/>
          </p:nvPr>
        </p:nvSpPr>
        <p:spPr/>
        <p:txBody>
          <a:bodyPr/>
          <a:lstStyle/>
          <a:p>
            <a:r>
              <a:rPr lang="en-US" dirty="0"/>
              <a:t>January 26, 2017</a:t>
            </a:r>
          </a:p>
        </p:txBody>
      </p:sp>
    </p:spTree>
    <p:extLst>
      <p:ext uri="{BB962C8B-B14F-4D97-AF65-F5344CB8AC3E}">
        <p14:creationId xmlns:p14="http://schemas.microsoft.com/office/powerpoint/2010/main" val="518352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extLst/>
          </p:nvPr>
        </p:nvGraphicFramePr>
        <p:xfrm>
          <a:off x="475308" y="1468874"/>
          <a:ext cx="6281231" cy="3922495"/>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r>
              <a:rPr lang="en-US" dirty="0"/>
              <a:t>Cost of State Employee Health Care</a:t>
            </a:r>
          </a:p>
        </p:txBody>
      </p:sp>
      <p:sp>
        <p:nvSpPr>
          <p:cNvPr id="10" name="Content Placeholder 1"/>
          <p:cNvSpPr>
            <a:spLocks noGrp="1"/>
          </p:cNvSpPr>
          <p:nvPr>
            <p:ph idx="1"/>
          </p:nvPr>
        </p:nvSpPr>
        <p:spPr>
          <a:xfrm>
            <a:off x="7005549" y="1229711"/>
            <a:ext cx="4390291" cy="4693227"/>
          </a:xfrm>
        </p:spPr>
        <p:txBody>
          <a:bodyPr>
            <a:normAutofit lnSpcReduction="10000"/>
          </a:bodyPr>
          <a:lstStyle/>
          <a:p>
            <a:pPr marL="457200" lvl="1" indent="0" algn="ctr">
              <a:spcAft>
                <a:spcPts val="600"/>
              </a:spcAft>
              <a:buNone/>
            </a:pPr>
            <a:r>
              <a:rPr lang="en-US" b="1" dirty="0" err="1"/>
              <a:t>AlaskaCare</a:t>
            </a:r>
            <a:r>
              <a:rPr lang="en-US" b="1" dirty="0"/>
              <a:t> Employee Plan</a:t>
            </a:r>
          </a:p>
          <a:p>
            <a:pPr lvl="1"/>
            <a:r>
              <a:rPr lang="en-US" sz="2000" dirty="0"/>
              <a:t>Self-insured plan</a:t>
            </a:r>
          </a:p>
          <a:p>
            <a:pPr lvl="2">
              <a:buFont typeface="Arial" panose="020B0604020202020204" pitchFamily="34" charset="0"/>
              <a:buChar char="•"/>
            </a:pPr>
            <a:r>
              <a:rPr lang="en-US" sz="1800" dirty="0"/>
              <a:t>Aetna is the medical Third-Party Administrator (TPA)</a:t>
            </a:r>
          </a:p>
          <a:p>
            <a:pPr lvl="2">
              <a:spcAft>
                <a:spcPts val="600"/>
              </a:spcAft>
              <a:buFont typeface="Arial" panose="020B0604020202020204" pitchFamily="34" charset="0"/>
              <a:buChar char="•"/>
            </a:pPr>
            <a:r>
              <a:rPr lang="en-US" sz="1800" dirty="0" err="1"/>
              <a:t>Moda</a:t>
            </a:r>
            <a:r>
              <a:rPr lang="en-US" sz="1800" dirty="0"/>
              <a:t> is the dental TPA</a:t>
            </a:r>
          </a:p>
          <a:p>
            <a:pPr lvl="1"/>
            <a:r>
              <a:rPr lang="en-US" sz="2000" dirty="0"/>
              <a:t>16,350 total covered lives (active employees &amp; dependents)</a:t>
            </a:r>
          </a:p>
          <a:p>
            <a:pPr lvl="2">
              <a:buFont typeface="Arial" panose="020B0604020202020204" pitchFamily="34" charset="0"/>
              <a:buChar char="•"/>
            </a:pPr>
            <a:r>
              <a:rPr lang="en-US" sz="1800" dirty="0"/>
              <a:t>6,350 employees </a:t>
            </a:r>
          </a:p>
          <a:p>
            <a:pPr lvl="2">
              <a:spcAft>
                <a:spcPts val="600"/>
              </a:spcAft>
              <a:buFont typeface="Arial" panose="020B0604020202020204" pitchFamily="34" charset="0"/>
              <a:buChar char="•"/>
            </a:pPr>
            <a:r>
              <a:rPr lang="en-US" sz="1800" dirty="0"/>
              <a:t>9,800 dependents</a:t>
            </a:r>
          </a:p>
          <a:p>
            <a:pPr lvl="1"/>
            <a:r>
              <a:rPr lang="en-US" sz="2000" dirty="0"/>
              <a:t>Approx. $137.5 million in employer contributions for </a:t>
            </a:r>
            <a:r>
              <a:rPr lang="en-US" sz="2000" dirty="0" err="1"/>
              <a:t>AlaskaCare</a:t>
            </a:r>
            <a:endParaRPr lang="en-US" sz="2000" dirty="0"/>
          </a:p>
          <a:p>
            <a:pPr lvl="2"/>
            <a:r>
              <a:rPr lang="en-US" sz="1800" dirty="0"/>
              <a:t>Includes $7.5 million in supplemental funding</a:t>
            </a:r>
          </a:p>
          <a:p>
            <a:pPr lvl="2">
              <a:buFont typeface="Arial" panose="020B0604020202020204" pitchFamily="34" charset="0"/>
              <a:buChar char="•"/>
            </a:pPr>
            <a:r>
              <a:rPr lang="en-US" sz="1800" dirty="0"/>
              <a:t>Additional $13.8 million paid by employees</a:t>
            </a:r>
          </a:p>
          <a:p>
            <a:pPr marL="457200" lvl="1" indent="0">
              <a:buNone/>
            </a:pPr>
            <a:endParaRPr lang="en-US" dirty="0"/>
          </a:p>
        </p:txBody>
      </p:sp>
      <p:sp>
        <p:nvSpPr>
          <p:cNvPr id="6" name="Slide Number Placeholder 5"/>
          <p:cNvSpPr>
            <a:spLocks noGrp="1"/>
          </p:cNvSpPr>
          <p:nvPr>
            <p:ph type="sldNum" sz="quarter" idx="12"/>
          </p:nvPr>
        </p:nvSpPr>
        <p:spPr/>
        <p:txBody>
          <a:bodyPr/>
          <a:lstStyle/>
          <a:p>
            <a:fld id="{74454EA6-E1F0-4677-B2FF-C1991C5B41D3}" type="slidenum">
              <a:rPr lang="en-US" smtClean="0"/>
              <a:pPr/>
              <a:t>15</a:t>
            </a:fld>
            <a:endParaRPr lang="en-US" dirty="0"/>
          </a:p>
        </p:txBody>
      </p:sp>
      <p:sp>
        <p:nvSpPr>
          <p:cNvPr id="4" name="Date Placeholder 3"/>
          <p:cNvSpPr>
            <a:spLocks noGrp="1"/>
          </p:cNvSpPr>
          <p:nvPr>
            <p:ph type="dt" sz="half" idx="10"/>
          </p:nvPr>
        </p:nvSpPr>
        <p:spPr/>
        <p:txBody>
          <a:bodyPr/>
          <a:lstStyle/>
          <a:p>
            <a:r>
              <a:rPr lang="en-US" dirty="0"/>
              <a:t>October  2016</a:t>
            </a:r>
          </a:p>
        </p:txBody>
      </p:sp>
      <p:sp>
        <p:nvSpPr>
          <p:cNvPr id="8" name="Content Placeholder 2"/>
          <p:cNvSpPr>
            <a:spLocks noGrp="1"/>
          </p:cNvSpPr>
          <p:nvPr>
            <p:ph type="body" idx="4294967295"/>
          </p:nvPr>
        </p:nvSpPr>
        <p:spPr>
          <a:xfrm>
            <a:off x="1035709" y="5400375"/>
            <a:ext cx="5377271" cy="937364"/>
          </a:xfrm>
        </p:spPr>
        <p:txBody>
          <a:bodyPr>
            <a:normAutofit/>
          </a:bodyPr>
          <a:lstStyle/>
          <a:p>
            <a:r>
              <a:rPr lang="en-US" sz="1800" dirty="0"/>
              <a:t>State employee health insurance costs have increased by more than $100 million, almost 200%, from 2005 to 2015</a:t>
            </a:r>
          </a:p>
        </p:txBody>
      </p:sp>
      <p:sp>
        <p:nvSpPr>
          <p:cNvPr id="11" name="Left Brace 10"/>
          <p:cNvSpPr/>
          <p:nvPr/>
        </p:nvSpPr>
        <p:spPr>
          <a:xfrm>
            <a:off x="6035003" y="3585555"/>
            <a:ext cx="362637" cy="1291246"/>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4748372" y="3997383"/>
            <a:ext cx="1208408" cy="369332"/>
          </a:xfrm>
          <a:prstGeom prst="rect">
            <a:avLst/>
          </a:prstGeom>
          <a:noFill/>
        </p:spPr>
        <p:txBody>
          <a:bodyPr wrap="none" rtlCol="0">
            <a:spAutoFit/>
          </a:bodyPr>
          <a:lstStyle/>
          <a:p>
            <a:r>
              <a:rPr lang="en-US" dirty="0" err="1"/>
              <a:t>AlaskaCare</a:t>
            </a:r>
            <a:endParaRPr lang="en-US" dirty="0"/>
          </a:p>
        </p:txBody>
      </p:sp>
      <p:sp>
        <p:nvSpPr>
          <p:cNvPr id="16" name="Left Brace 15"/>
          <p:cNvSpPr/>
          <p:nvPr/>
        </p:nvSpPr>
        <p:spPr>
          <a:xfrm>
            <a:off x="6069298" y="2049599"/>
            <a:ext cx="343560" cy="1546464"/>
          </a:xfrm>
          <a:prstGeom prst="leftBrac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671564" y="2627655"/>
            <a:ext cx="1357231" cy="369332"/>
          </a:xfrm>
          <a:prstGeom prst="rect">
            <a:avLst/>
          </a:prstGeom>
          <a:noFill/>
        </p:spPr>
        <p:txBody>
          <a:bodyPr wrap="none" rtlCol="0">
            <a:spAutoFit/>
          </a:bodyPr>
          <a:lstStyle/>
          <a:p>
            <a:r>
              <a:rPr lang="en-US" dirty="0"/>
              <a:t>Union Trusts</a:t>
            </a:r>
          </a:p>
        </p:txBody>
      </p:sp>
      <p:sp>
        <p:nvSpPr>
          <p:cNvPr id="5" name="TextBox 4"/>
          <p:cNvSpPr txBox="1"/>
          <p:nvPr/>
        </p:nvSpPr>
        <p:spPr>
          <a:xfrm>
            <a:off x="2245614" y="1229711"/>
            <a:ext cx="3421001" cy="369332"/>
          </a:xfrm>
          <a:prstGeom prst="rect">
            <a:avLst/>
          </a:prstGeom>
          <a:noFill/>
        </p:spPr>
        <p:txBody>
          <a:bodyPr wrap="none" rtlCol="0">
            <a:spAutoFit/>
          </a:bodyPr>
          <a:lstStyle/>
          <a:p>
            <a:r>
              <a:rPr lang="en-US" dirty="0"/>
              <a:t>Employer Cost of Health Insurance</a:t>
            </a:r>
          </a:p>
        </p:txBody>
      </p:sp>
    </p:spTree>
    <p:extLst>
      <p:ext uri="{BB962C8B-B14F-4D97-AF65-F5344CB8AC3E}">
        <p14:creationId xmlns:p14="http://schemas.microsoft.com/office/powerpoint/2010/main" val="2115483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44588" y="1266092"/>
            <a:ext cx="2876427" cy="559044"/>
          </a:xfrm>
        </p:spPr>
        <p:txBody>
          <a:bodyPr/>
          <a:lstStyle/>
          <a:p>
            <a:r>
              <a:rPr lang="en-US" dirty="0"/>
              <a:t>Fiscal Challenges</a:t>
            </a:r>
          </a:p>
        </p:txBody>
      </p:sp>
      <p:sp>
        <p:nvSpPr>
          <p:cNvPr id="3" name="Content Placeholder 2"/>
          <p:cNvSpPr>
            <a:spLocks noGrp="1"/>
          </p:cNvSpPr>
          <p:nvPr>
            <p:ph sz="half" idx="2"/>
          </p:nvPr>
        </p:nvSpPr>
        <p:spPr>
          <a:xfrm>
            <a:off x="476373" y="1933702"/>
            <a:ext cx="5157787" cy="3971798"/>
          </a:xfrm>
          <a:ln>
            <a:solidFill>
              <a:schemeClr val="accent1"/>
            </a:solidFill>
          </a:ln>
        </p:spPr>
        <p:txBody>
          <a:bodyPr>
            <a:noAutofit/>
          </a:bodyPr>
          <a:lstStyle/>
          <a:p>
            <a:r>
              <a:rPr lang="en-US" sz="1800" dirty="0"/>
              <a:t>Employee plan costs are exceeding revenues</a:t>
            </a:r>
          </a:p>
          <a:p>
            <a:r>
              <a:rPr lang="en-US" sz="1800" dirty="0"/>
              <a:t>This is due to a combination of factors:</a:t>
            </a:r>
          </a:p>
          <a:p>
            <a:pPr lvl="1"/>
            <a:r>
              <a:rPr lang="en-US" sz="1400" dirty="0"/>
              <a:t>A spike in utilization following layoff notices</a:t>
            </a:r>
          </a:p>
          <a:p>
            <a:pPr lvl="1"/>
            <a:r>
              <a:rPr lang="en-US" sz="1400" dirty="0"/>
              <a:t>Reduction of employees, reducing employer contributions</a:t>
            </a:r>
          </a:p>
          <a:p>
            <a:pPr lvl="1"/>
            <a:r>
              <a:rPr lang="en-US" sz="1400" dirty="0"/>
              <a:t>Emergence of double-digit pharmacy growth</a:t>
            </a:r>
          </a:p>
          <a:p>
            <a:pPr lvl="1"/>
            <a:r>
              <a:rPr lang="en-US" sz="1400" dirty="0"/>
              <a:t>Health care cost growing faster than anticipated </a:t>
            </a:r>
          </a:p>
          <a:p>
            <a:r>
              <a:rPr lang="en-US" sz="1800" dirty="0"/>
              <a:t>Using reserves to cover the difference is not sustainable</a:t>
            </a:r>
          </a:p>
          <a:p>
            <a:r>
              <a:rPr lang="en-US" sz="1800" dirty="0"/>
              <a:t>Health care cost increases are pressuring plans across the state and nation</a:t>
            </a:r>
          </a:p>
          <a:p>
            <a:r>
              <a:rPr lang="en-US" sz="1800" dirty="0"/>
              <a:t>DOA is addressing these challenges through significant plan changes to AlaskaCare in 2017</a:t>
            </a:r>
          </a:p>
        </p:txBody>
      </p:sp>
      <p:sp>
        <p:nvSpPr>
          <p:cNvPr id="4" name="Text Placeholder 3"/>
          <p:cNvSpPr>
            <a:spLocks noGrp="1"/>
          </p:cNvSpPr>
          <p:nvPr>
            <p:ph type="body" sz="quarter" idx="3"/>
          </p:nvPr>
        </p:nvSpPr>
        <p:spPr>
          <a:xfrm>
            <a:off x="6711462" y="1172307"/>
            <a:ext cx="4015153" cy="723167"/>
          </a:xfrm>
        </p:spPr>
        <p:txBody>
          <a:bodyPr/>
          <a:lstStyle/>
          <a:p>
            <a:r>
              <a:rPr lang="en-US" dirty="0"/>
              <a:t>Addressing Fiscal Challenges</a:t>
            </a:r>
          </a:p>
        </p:txBody>
      </p:sp>
      <p:sp>
        <p:nvSpPr>
          <p:cNvPr id="5" name="Content Placeholder 4"/>
          <p:cNvSpPr>
            <a:spLocks noGrp="1"/>
          </p:cNvSpPr>
          <p:nvPr>
            <p:ph sz="quarter" idx="4"/>
          </p:nvPr>
        </p:nvSpPr>
        <p:spPr>
          <a:xfrm>
            <a:off x="6505903" y="1902371"/>
            <a:ext cx="5305704" cy="4149161"/>
          </a:xfrm>
        </p:spPr>
        <p:txBody>
          <a:bodyPr>
            <a:normAutofit/>
          </a:bodyPr>
          <a:lstStyle/>
          <a:p>
            <a:pPr marL="0" lvl="1" indent="0">
              <a:spcBef>
                <a:spcPts val="1000"/>
              </a:spcBef>
              <a:buNone/>
            </a:pPr>
            <a:r>
              <a:rPr lang="en-US" sz="1800" b="1" dirty="0"/>
              <a:t>Four tools available:</a:t>
            </a:r>
          </a:p>
          <a:p>
            <a:pPr marL="914400" lvl="1" indent="-457200">
              <a:buFont typeface="+mj-lt"/>
              <a:buAutoNum type="arabicPeriod"/>
            </a:pPr>
            <a:r>
              <a:rPr lang="en-US" sz="1800" dirty="0"/>
              <a:t>Increase employee contributions</a:t>
            </a:r>
          </a:p>
          <a:p>
            <a:pPr lvl="2"/>
            <a:r>
              <a:rPr lang="en-US" sz="1400" dirty="0"/>
              <a:t>Increased deductible &amp; coinsurance</a:t>
            </a:r>
          </a:p>
          <a:p>
            <a:pPr lvl="2"/>
            <a:r>
              <a:rPr lang="en-US" sz="1400" dirty="0"/>
              <a:t>Increased employee share of premiums to approx. 20% in 2018</a:t>
            </a:r>
          </a:p>
          <a:p>
            <a:pPr marL="914400" lvl="1" indent="-457200">
              <a:buFont typeface="+mj-lt"/>
              <a:buAutoNum type="arabicPeriod"/>
            </a:pPr>
            <a:r>
              <a:rPr lang="en-US" sz="1800" dirty="0"/>
              <a:t>Implement plan design changes</a:t>
            </a:r>
          </a:p>
          <a:p>
            <a:pPr lvl="2"/>
            <a:r>
              <a:rPr lang="en-US" sz="1400" dirty="0"/>
              <a:t>Three-tier pharmacy benefits</a:t>
            </a:r>
          </a:p>
          <a:p>
            <a:pPr lvl="2"/>
            <a:r>
              <a:rPr lang="en-US" sz="1400" dirty="0"/>
              <a:t>Facility steerage in Anchorage &amp; outside of Alaska</a:t>
            </a:r>
          </a:p>
          <a:p>
            <a:pPr lvl="2"/>
            <a:r>
              <a:rPr lang="en-US" sz="1400" dirty="0"/>
              <a:t>Allow employees to opt-out of coverage</a:t>
            </a:r>
          </a:p>
          <a:p>
            <a:pPr lvl="2"/>
            <a:r>
              <a:rPr lang="en-US" sz="1400" dirty="0"/>
              <a:t>Eliminate Premium plan</a:t>
            </a:r>
          </a:p>
          <a:p>
            <a:pPr marL="914400" lvl="1" indent="-457200">
              <a:buFont typeface="+mj-lt"/>
              <a:buAutoNum type="arabicPeriod"/>
            </a:pPr>
            <a:r>
              <a:rPr lang="en-US" sz="1800" dirty="0"/>
              <a:t>Reduce cost of service</a:t>
            </a:r>
          </a:p>
          <a:p>
            <a:pPr lvl="2"/>
            <a:r>
              <a:rPr lang="en-US" sz="1400" dirty="0"/>
              <a:t>Renegotiate pharmacy contracts</a:t>
            </a:r>
          </a:p>
          <a:p>
            <a:pPr lvl="2"/>
            <a:r>
              <a:rPr lang="en-US" sz="1400" dirty="0"/>
              <a:t>Improve facility discounts</a:t>
            </a:r>
          </a:p>
          <a:p>
            <a:pPr marL="914400" lvl="1" indent="-457200">
              <a:buFont typeface="+mj-lt"/>
              <a:buAutoNum type="arabicPeriod"/>
            </a:pPr>
            <a:r>
              <a:rPr lang="en-US" sz="1800" dirty="0"/>
              <a:t>Increase employer contributions</a:t>
            </a:r>
          </a:p>
          <a:p>
            <a:pPr lvl="2"/>
            <a:r>
              <a:rPr lang="en-US" sz="1400" dirty="0"/>
              <a:t>Employer contribution rate increased to $1,555</a:t>
            </a:r>
          </a:p>
          <a:p>
            <a:pPr marL="0" indent="0">
              <a:buNone/>
            </a:pPr>
            <a:endParaRPr lang="en-US" sz="1800" dirty="0"/>
          </a:p>
          <a:p>
            <a:pPr marL="228600" lvl="1">
              <a:spcBef>
                <a:spcPts val="1000"/>
              </a:spcBef>
            </a:pPr>
            <a:endParaRPr lang="en-US" dirty="0"/>
          </a:p>
          <a:p>
            <a:endParaRPr lang="en-US" dirty="0"/>
          </a:p>
        </p:txBody>
      </p:sp>
      <p:sp>
        <p:nvSpPr>
          <p:cNvPr id="6" name="Footer Placeholder 5"/>
          <p:cNvSpPr>
            <a:spLocks noGrp="1"/>
          </p:cNvSpPr>
          <p:nvPr>
            <p:ph type="ftr" sz="quarter" idx="11"/>
          </p:nvPr>
        </p:nvSpPr>
        <p:spPr/>
        <p:txBody>
          <a:bodyPr/>
          <a:lstStyle/>
          <a:p>
            <a:r>
              <a:rPr lang="en-US" dirty="0"/>
              <a:t>Department of Administration	</a:t>
            </a:r>
          </a:p>
        </p:txBody>
      </p:sp>
      <p:sp>
        <p:nvSpPr>
          <p:cNvPr id="7" name="Slide Number Placeholder 6"/>
          <p:cNvSpPr>
            <a:spLocks noGrp="1"/>
          </p:cNvSpPr>
          <p:nvPr>
            <p:ph type="sldNum" sz="quarter" idx="12"/>
          </p:nvPr>
        </p:nvSpPr>
        <p:spPr/>
        <p:txBody>
          <a:bodyPr/>
          <a:lstStyle/>
          <a:p>
            <a:fld id="{E634B606-1B6C-4E35-AC1A-3A35EED89385}" type="slidenum">
              <a:rPr lang="en-US" smtClean="0"/>
              <a:t>16</a:t>
            </a:fld>
            <a:endParaRPr lang="en-US" dirty="0"/>
          </a:p>
        </p:txBody>
      </p:sp>
      <p:sp>
        <p:nvSpPr>
          <p:cNvPr id="8" name="Title 7"/>
          <p:cNvSpPr>
            <a:spLocks noGrp="1"/>
          </p:cNvSpPr>
          <p:nvPr>
            <p:ph type="title"/>
          </p:nvPr>
        </p:nvSpPr>
        <p:spPr/>
        <p:txBody>
          <a:bodyPr/>
          <a:lstStyle/>
          <a:p>
            <a:r>
              <a:rPr lang="en-US" dirty="0"/>
              <a:t>AlaskaCare: Challenges &amp; Solutions</a:t>
            </a:r>
          </a:p>
        </p:txBody>
      </p:sp>
      <p:sp>
        <p:nvSpPr>
          <p:cNvPr id="9" name="Date Placeholder 8"/>
          <p:cNvSpPr>
            <a:spLocks noGrp="1"/>
          </p:cNvSpPr>
          <p:nvPr>
            <p:ph type="dt" sz="half" idx="10"/>
          </p:nvPr>
        </p:nvSpPr>
        <p:spPr/>
        <p:txBody>
          <a:bodyPr/>
          <a:lstStyle/>
          <a:p>
            <a:r>
              <a:rPr lang="en-US" dirty="0"/>
              <a:t>December 2, 2016</a:t>
            </a:r>
          </a:p>
        </p:txBody>
      </p:sp>
    </p:spTree>
    <p:extLst>
      <p:ext uri="{BB962C8B-B14F-4D97-AF65-F5344CB8AC3E}">
        <p14:creationId xmlns:p14="http://schemas.microsoft.com/office/powerpoint/2010/main" val="29725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Health Care Authority Study </a:t>
            </a:r>
          </a:p>
        </p:txBody>
      </p:sp>
      <p:sp>
        <p:nvSpPr>
          <p:cNvPr id="11" name="Content Placeholder 10"/>
          <p:cNvSpPr>
            <a:spLocks noGrp="1"/>
          </p:cNvSpPr>
          <p:nvPr>
            <p:ph idx="1"/>
          </p:nvPr>
        </p:nvSpPr>
        <p:spPr>
          <a:xfrm>
            <a:off x="779584" y="1358027"/>
            <a:ext cx="10515600" cy="4491789"/>
          </a:xfrm>
        </p:spPr>
        <p:txBody>
          <a:bodyPr>
            <a:normAutofit fontScale="70000" lnSpcReduction="20000"/>
          </a:bodyPr>
          <a:lstStyle/>
          <a:p>
            <a:pPr>
              <a:lnSpc>
                <a:spcPct val="120000"/>
              </a:lnSpc>
            </a:pPr>
            <a:r>
              <a:rPr lang="en-US" dirty="0"/>
              <a:t>Last session’s SB 74 Medicare Reform directed DOA to conduct a study evaluating the feasibility of a Health Care Authority due by June, 2017.</a:t>
            </a:r>
          </a:p>
          <a:p>
            <a:pPr>
              <a:lnSpc>
                <a:spcPct val="120000"/>
              </a:lnSpc>
            </a:pPr>
            <a:endParaRPr lang="en-US" sz="800" dirty="0"/>
          </a:p>
          <a:p>
            <a:pPr>
              <a:lnSpc>
                <a:spcPct val="120000"/>
              </a:lnSpc>
            </a:pPr>
            <a:r>
              <a:rPr lang="en-US" sz="2900" dirty="0"/>
              <a:t>Study looks at public employees in all bargaining groups, school districts, political subdivisions, the University, and other public entities providing health care benefits.</a:t>
            </a:r>
          </a:p>
          <a:p>
            <a:endParaRPr lang="en-US" sz="800" dirty="0"/>
          </a:p>
          <a:p>
            <a:r>
              <a:rPr lang="en-US" dirty="0"/>
              <a:t>Goal is to see if there are opportunities to create savings through greater efficiencies.</a:t>
            </a:r>
          </a:p>
          <a:p>
            <a:pPr marL="0" indent="0">
              <a:buNone/>
            </a:pPr>
            <a:endParaRPr lang="en-US" sz="900" dirty="0"/>
          </a:p>
          <a:p>
            <a:pPr>
              <a:lnSpc>
                <a:spcPct val="120000"/>
              </a:lnSpc>
            </a:pPr>
            <a:r>
              <a:rPr lang="en-US" dirty="0"/>
              <a:t>Study will be completed in phases:</a:t>
            </a:r>
          </a:p>
          <a:p>
            <a:pPr lvl="1">
              <a:lnSpc>
                <a:spcPct val="120000"/>
              </a:lnSpc>
              <a:buFont typeface="Arial" panose="020B0604020202020204" pitchFamily="34" charset="0"/>
              <a:buChar char="•"/>
            </a:pPr>
            <a:r>
              <a:rPr lang="en-US" dirty="0"/>
              <a:t>Phase 1: evaluates opportunities for savings through consolidated purchasing strategies. </a:t>
            </a:r>
          </a:p>
          <a:p>
            <a:pPr lvl="1">
              <a:lnSpc>
                <a:spcPct val="120000"/>
              </a:lnSpc>
              <a:buFont typeface="Arial" panose="020B0604020202020204" pitchFamily="34" charset="0"/>
              <a:buChar char="•"/>
            </a:pPr>
            <a:r>
              <a:rPr lang="en-US" dirty="0"/>
              <a:t>Phase 2: evaluates opportunities for savings through coordinated plan administration. </a:t>
            </a:r>
          </a:p>
          <a:p>
            <a:pPr lvl="1">
              <a:lnSpc>
                <a:spcPct val="120000"/>
              </a:lnSpc>
              <a:buFont typeface="Arial" panose="020B0604020202020204" pitchFamily="34" charset="0"/>
              <a:buChar char="•"/>
            </a:pPr>
            <a:endParaRPr lang="en-US" sz="900" dirty="0"/>
          </a:p>
          <a:p>
            <a:r>
              <a:rPr lang="en-US" dirty="0"/>
              <a:t>Data collection process complete, surveys sent to all entities, in analysis phase. </a:t>
            </a:r>
          </a:p>
          <a:p>
            <a:pPr marL="0" indent="0">
              <a:buNone/>
            </a:pPr>
            <a:endParaRPr lang="en-US" sz="900" dirty="0"/>
          </a:p>
          <a:p>
            <a:r>
              <a:rPr lang="en-US" dirty="0"/>
              <a:t>More information available at </a:t>
            </a:r>
            <a:r>
              <a:rPr lang="en-US" dirty="0">
                <a:hlinkClick r:id="rId2"/>
              </a:rPr>
              <a:t>https://alaskahcastudy.com/</a:t>
            </a:r>
            <a:endParaRPr lang="en-US" dirty="0"/>
          </a:p>
          <a:p>
            <a:endParaRPr lang="en-US" dirty="0"/>
          </a:p>
        </p:txBody>
      </p:sp>
      <p:sp>
        <p:nvSpPr>
          <p:cNvPr id="7" name="Slide Number Placeholder 6"/>
          <p:cNvSpPr>
            <a:spLocks noGrp="1"/>
          </p:cNvSpPr>
          <p:nvPr>
            <p:ph type="sldNum" sz="quarter" idx="12"/>
          </p:nvPr>
        </p:nvSpPr>
        <p:spPr/>
        <p:txBody>
          <a:bodyPr/>
          <a:lstStyle/>
          <a:p>
            <a:fld id="{E634B606-1B6C-4E35-AC1A-3A35EED89385}" type="slidenum">
              <a:rPr lang="en-US" smtClean="0"/>
              <a:t>17</a:t>
            </a:fld>
            <a:endParaRPr lang="en-US"/>
          </a:p>
        </p:txBody>
      </p:sp>
      <p:sp>
        <p:nvSpPr>
          <p:cNvPr id="9" name="Date Placeholder 8"/>
          <p:cNvSpPr>
            <a:spLocks noGrp="1"/>
          </p:cNvSpPr>
          <p:nvPr>
            <p:ph type="dt" sz="half" idx="10"/>
          </p:nvPr>
        </p:nvSpPr>
        <p:spPr/>
        <p:txBody>
          <a:bodyPr/>
          <a:lstStyle/>
          <a:p>
            <a:r>
              <a:rPr lang="en-US" dirty="0"/>
              <a:t>January 26, 2017</a:t>
            </a:r>
          </a:p>
        </p:txBody>
      </p:sp>
    </p:spTree>
    <p:extLst>
      <p:ext uri="{BB962C8B-B14F-4D97-AF65-F5344CB8AC3E}">
        <p14:creationId xmlns:p14="http://schemas.microsoft.com/office/powerpoint/2010/main" val="1629964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Workforce</a:t>
            </a:r>
          </a:p>
        </p:txBody>
      </p:sp>
      <p:sp>
        <p:nvSpPr>
          <p:cNvPr id="3" name="Text Placeholder 2"/>
          <p:cNvSpPr>
            <a:spLocks noGrp="1"/>
          </p:cNvSpPr>
          <p:nvPr>
            <p:ph type="body" idx="1"/>
          </p:nvPr>
        </p:nvSpPr>
        <p:spPr/>
        <p:txBody>
          <a:bodyPr/>
          <a:lstStyle/>
          <a:p>
            <a:r>
              <a:rPr lang="en-US" dirty="0"/>
              <a:t>Alaska’s employees are the backbone of essential public services.</a:t>
            </a:r>
          </a:p>
        </p:txBody>
      </p:sp>
      <p:sp>
        <p:nvSpPr>
          <p:cNvPr id="5" name="Slide Number Placeholder 4"/>
          <p:cNvSpPr>
            <a:spLocks noGrp="1"/>
          </p:cNvSpPr>
          <p:nvPr>
            <p:ph type="sldNum" sz="quarter" idx="12"/>
          </p:nvPr>
        </p:nvSpPr>
        <p:spPr/>
        <p:txBody>
          <a:bodyPr/>
          <a:lstStyle/>
          <a:p>
            <a:fld id="{E634B606-1B6C-4E35-AC1A-3A35EED89385}" type="slidenum">
              <a:rPr lang="en-US" smtClean="0"/>
              <a:t>18</a:t>
            </a:fld>
            <a:endParaRPr lang="en-US"/>
          </a:p>
        </p:txBody>
      </p:sp>
      <p:sp>
        <p:nvSpPr>
          <p:cNvPr id="6" name="Date Placeholder 5"/>
          <p:cNvSpPr>
            <a:spLocks noGrp="1"/>
          </p:cNvSpPr>
          <p:nvPr>
            <p:ph type="dt" sz="half" idx="10"/>
          </p:nvPr>
        </p:nvSpPr>
        <p:spPr/>
        <p:txBody>
          <a:bodyPr/>
          <a:lstStyle/>
          <a:p>
            <a:r>
              <a:rPr lang="en-US" dirty="0"/>
              <a:t>January 26, 2017</a:t>
            </a:r>
          </a:p>
        </p:txBody>
      </p:sp>
    </p:spTree>
    <p:extLst>
      <p:ext uri="{BB962C8B-B14F-4D97-AF65-F5344CB8AC3E}">
        <p14:creationId xmlns:p14="http://schemas.microsoft.com/office/powerpoint/2010/main" val="3996954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Negotiation Principles</a:t>
            </a:r>
          </a:p>
        </p:txBody>
      </p:sp>
      <p:sp>
        <p:nvSpPr>
          <p:cNvPr id="3" name="Content Placeholder 2"/>
          <p:cNvSpPr>
            <a:spLocks noGrp="1"/>
          </p:cNvSpPr>
          <p:nvPr>
            <p:ph idx="1"/>
          </p:nvPr>
        </p:nvSpPr>
        <p:spPr/>
        <p:txBody>
          <a:bodyPr>
            <a:normAutofit lnSpcReduction="10000"/>
          </a:bodyPr>
          <a:lstStyle/>
          <a:p>
            <a:pPr marL="0" indent="0">
              <a:buNone/>
            </a:pPr>
            <a:r>
              <a:rPr lang="en-US" sz="2400" dirty="0"/>
              <a:t>1. Cash + Benefits will be fair to both the State and the Employee </a:t>
            </a:r>
          </a:p>
          <a:p>
            <a:pPr lvl="2">
              <a:buFont typeface="Arial" panose="020B0604020202020204" pitchFamily="34" charset="0"/>
              <a:buChar char="•"/>
            </a:pPr>
            <a:r>
              <a:rPr lang="en-US" sz="2200" dirty="0"/>
              <a:t>Recognized need to flatten the growth in cash compensation.</a:t>
            </a:r>
          </a:p>
          <a:p>
            <a:pPr marL="0" lvl="1" indent="0">
              <a:buNone/>
            </a:pPr>
            <a:endParaRPr lang="en-US" dirty="0"/>
          </a:p>
          <a:p>
            <a:pPr marL="0" indent="0">
              <a:buNone/>
            </a:pPr>
            <a:r>
              <a:rPr lang="en-US" sz="2400" dirty="0"/>
              <a:t>2. Work Rules will be efficient</a:t>
            </a:r>
          </a:p>
          <a:p>
            <a:pPr lvl="2">
              <a:buFont typeface="Arial" panose="020B0604020202020204" pitchFamily="34" charset="0"/>
              <a:buChar char="•"/>
            </a:pPr>
            <a:r>
              <a:rPr lang="en-US" sz="2200" dirty="0"/>
              <a:t>We will negotiate work rules that maximize efficiency and minimize friction in getting the work done.</a:t>
            </a:r>
          </a:p>
          <a:p>
            <a:pPr lvl="2">
              <a:buFont typeface="Arial" panose="020B0604020202020204" pitchFamily="34" charset="0"/>
              <a:buChar char="•"/>
            </a:pPr>
            <a:r>
              <a:rPr lang="en-US" sz="2200" dirty="0"/>
              <a:t>Preserve or restore management rights </a:t>
            </a:r>
          </a:p>
          <a:p>
            <a:pPr marL="914400" lvl="2" indent="0">
              <a:buNone/>
            </a:pPr>
            <a:endParaRPr lang="en-US" dirty="0"/>
          </a:p>
          <a:p>
            <a:pPr marL="0" indent="0">
              <a:buNone/>
            </a:pPr>
            <a:r>
              <a:rPr lang="en-US" sz="2400" dirty="0"/>
              <a:t>3. Employees will be held accountable and we will reward our best  </a:t>
            </a:r>
          </a:p>
          <a:p>
            <a:pPr marL="0" indent="0">
              <a:buNone/>
            </a:pPr>
            <a:r>
              <a:rPr lang="en-US" sz="2400" dirty="0"/>
              <a:t>    employees </a:t>
            </a:r>
          </a:p>
          <a:p>
            <a:pPr lvl="2">
              <a:buFont typeface="Arial" panose="020B0604020202020204" pitchFamily="34" charset="0"/>
              <a:buChar char="•"/>
            </a:pPr>
            <a:r>
              <a:rPr lang="en-US" sz="2200" dirty="0"/>
              <a:t>Targeted and Measurable Performance Expectations</a:t>
            </a:r>
          </a:p>
          <a:p>
            <a:pPr lvl="2">
              <a:buFont typeface="Arial" panose="020B0604020202020204" pitchFamily="34" charset="0"/>
              <a:buChar char="•"/>
            </a:pPr>
            <a:r>
              <a:rPr lang="en-US" sz="2200" dirty="0"/>
              <a:t>Pay for performance would be ideal, but difficult in current environment.</a:t>
            </a:r>
          </a:p>
          <a:p>
            <a:endParaRPr lang="en-US" dirty="0"/>
          </a:p>
        </p:txBody>
      </p:sp>
      <p:sp>
        <p:nvSpPr>
          <p:cNvPr id="5" name="Slide Number Placeholder 4"/>
          <p:cNvSpPr>
            <a:spLocks noGrp="1"/>
          </p:cNvSpPr>
          <p:nvPr>
            <p:ph type="sldNum" sz="quarter" idx="12"/>
          </p:nvPr>
        </p:nvSpPr>
        <p:spPr/>
        <p:txBody>
          <a:bodyPr/>
          <a:lstStyle/>
          <a:p>
            <a:fld id="{E634B606-1B6C-4E35-AC1A-3A35EED89385}" type="slidenum">
              <a:rPr lang="en-US" smtClean="0"/>
              <a:pPr/>
              <a:t>19</a:t>
            </a:fld>
            <a:endParaRPr lang="en-US" dirty="0"/>
          </a:p>
        </p:txBody>
      </p:sp>
      <p:sp>
        <p:nvSpPr>
          <p:cNvPr id="6" name="Date Placeholder 5"/>
          <p:cNvSpPr>
            <a:spLocks noGrp="1"/>
          </p:cNvSpPr>
          <p:nvPr>
            <p:ph type="dt" sz="half" idx="10"/>
          </p:nvPr>
        </p:nvSpPr>
        <p:spPr/>
        <p:txBody>
          <a:bodyPr/>
          <a:lstStyle/>
          <a:p>
            <a:r>
              <a:rPr lang="en-US" dirty="0"/>
              <a:t>January 26, 2017</a:t>
            </a:r>
          </a:p>
          <a:p>
            <a:endParaRPr lang="en-US" dirty="0"/>
          </a:p>
        </p:txBody>
      </p:sp>
    </p:spTree>
    <p:extLst>
      <p:ext uri="{BB962C8B-B14F-4D97-AF65-F5344CB8AC3E}">
        <p14:creationId xmlns:p14="http://schemas.microsoft.com/office/powerpoint/2010/main" val="265527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t>
            </a:r>
          </a:p>
        </p:txBody>
      </p:sp>
      <p:sp>
        <p:nvSpPr>
          <p:cNvPr id="3" name="Date Placeholder 2"/>
          <p:cNvSpPr>
            <a:spLocks noGrp="1"/>
          </p:cNvSpPr>
          <p:nvPr>
            <p:ph type="dt" sz="half" idx="10"/>
          </p:nvPr>
        </p:nvSpPr>
        <p:spPr/>
        <p:txBody>
          <a:bodyPr/>
          <a:lstStyle/>
          <a:p>
            <a:r>
              <a:rPr lang="en-US" dirty="0"/>
              <a:t>January 26, 2017</a:t>
            </a:r>
          </a:p>
        </p:txBody>
      </p:sp>
      <p:sp>
        <p:nvSpPr>
          <p:cNvPr id="5" name="Slide Number Placeholder 4"/>
          <p:cNvSpPr>
            <a:spLocks noGrp="1"/>
          </p:cNvSpPr>
          <p:nvPr>
            <p:ph type="sldNum" sz="quarter" idx="12"/>
          </p:nvPr>
        </p:nvSpPr>
        <p:spPr/>
        <p:txBody>
          <a:bodyPr/>
          <a:lstStyle/>
          <a:p>
            <a:fld id="{E634B606-1B6C-4E35-AC1A-3A35EED89385}" type="slidenum">
              <a:rPr lang="en-US" smtClean="0"/>
              <a:t>2</a:t>
            </a:fld>
            <a:endParaRPr lang="en-US"/>
          </a:p>
        </p:txBody>
      </p:sp>
      <p:sp>
        <p:nvSpPr>
          <p:cNvPr id="6" name="Rectangle 5"/>
          <p:cNvSpPr/>
          <p:nvPr/>
        </p:nvSpPr>
        <p:spPr>
          <a:xfrm>
            <a:off x="433137" y="4987638"/>
            <a:ext cx="326887" cy="332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760024" y="4987637"/>
            <a:ext cx="1733797" cy="307777"/>
          </a:xfrm>
          <a:prstGeom prst="rect">
            <a:avLst/>
          </a:prstGeom>
          <a:noFill/>
        </p:spPr>
        <p:txBody>
          <a:bodyPr wrap="square" rtlCol="0">
            <a:spAutoFit/>
          </a:bodyPr>
          <a:lstStyle/>
          <a:p>
            <a:r>
              <a:rPr lang="en-US" sz="1400" dirty="0"/>
              <a:t>Internal SOA Services</a:t>
            </a:r>
          </a:p>
        </p:txBody>
      </p:sp>
      <p:sp>
        <p:nvSpPr>
          <p:cNvPr id="9" name="Rectangle 8"/>
          <p:cNvSpPr/>
          <p:nvPr/>
        </p:nvSpPr>
        <p:spPr>
          <a:xfrm>
            <a:off x="431159" y="5425047"/>
            <a:ext cx="326887" cy="3325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769924" y="5401291"/>
            <a:ext cx="1902024" cy="307777"/>
          </a:xfrm>
          <a:prstGeom prst="rect">
            <a:avLst/>
          </a:prstGeom>
          <a:noFill/>
        </p:spPr>
        <p:txBody>
          <a:bodyPr wrap="square" rtlCol="0">
            <a:spAutoFit/>
          </a:bodyPr>
          <a:lstStyle/>
          <a:p>
            <a:r>
              <a:rPr lang="en-US" sz="1400" dirty="0"/>
              <a:t>External Public Services</a:t>
            </a:r>
          </a:p>
        </p:txBody>
      </p:sp>
      <p:sp>
        <p:nvSpPr>
          <p:cNvPr id="13" name="Rectangle 12"/>
          <p:cNvSpPr/>
          <p:nvPr/>
        </p:nvSpPr>
        <p:spPr>
          <a:xfrm>
            <a:off x="441059" y="5838704"/>
            <a:ext cx="326887" cy="332504"/>
          </a:xfrm>
          <a:prstGeom prst="rect">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767949" y="5850573"/>
            <a:ext cx="2141506" cy="307777"/>
          </a:xfrm>
          <a:prstGeom prst="rect">
            <a:avLst/>
          </a:prstGeom>
          <a:noFill/>
        </p:spPr>
        <p:txBody>
          <a:bodyPr wrap="square" rtlCol="0">
            <a:spAutoFit/>
          </a:bodyPr>
          <a:lstStyle/>
          <a:p>
            <a:r>
              <a:rPr lang="en-US" sz="1400" dirty="0"/>
              <a:t>Boards and Commissions</a:t>
            </a:r>
          </a:p>
        </p:txBody>
      </p:sp>
      <p:grpSp>
        <p:nvGrpSpPr>
          <p:cNvPr id="4" name="Group 4"/>
          <p:cNvGrpSpPr>
            <a:grpSpLocks noChangeAspect="1"/>
          </p:cNvGrpSpPr>
          <p:nvPr/>
        </p:nvGrpSpPr>
        <p:grpSpPr bwMode="auto">
          <a:xfrm>
            <a:off x="390526" y="317500"/>
            <a:ext cx="11352213" cy="5784850"/>
            <a:chOff x="246" y="200"/>
            <a:chExt cx="7151" cy="3644"/>
          </a:xfrm>
        </p:grpSpPr>
        <p:sp>
          <p:nvSpPr>
            <p:cNvPr id="8" name="AutoShape 3"/>
            <p:cNvSpPr>
              <a:spLocks noChangeAspect="1" noChangeArrowheads="1" noTextEdit="1"/>
            </p:cNvSpPr>
            <p:nvPr/>
          </p:nvSpPr>
          <p:spPr bwMode="auto">
            <a:xfrm>
              <a:off x="246" y="200"/>
              <a:ext cx="7134" cy="3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 name="Group 205"/>
            <p:cNvGrpSpPr>
              <a:grpSpLocks/>
            </p:cNvGrpSpPr>
            <p:nvPr/>
          </p:nvGrpSpPr>
          <p:grpSpPr bwMode="auto">
            <a:xfrm>
              <a:off x="1175" y="237"/>
              <a:ext cx="5422" cy="3540"/>
              <a:chOff x="1175" y="237"/>
              <a:chExt cx="5422" cy="3540"/>
            </a:xfrm>
          </p:grpSpPr>
          <p:sp>
            <p:nvSpPr>
              <p:cNvPr id="1383" name="Rectangle 5"/>
              <p:cNvSpPr>
                <a:spLocks noChangeArrowheads="1"/>
              </p:cNvSpPr>
              <p:nvPr/>
            </p:nvSpPr>
            <p:spPr bwMode="auto">
              <a:xfrm>
                <a:off x="2943" y="252"/>
                <a:ext cx="1057" cy="71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7" y="259"/>
                <a:ext cx="1056" cy="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4" name="Rectangle 7"/>
              <p:cNvSpPr>
                <a:spLocks noChangeArrowheads="1"/>
              </p:cNvSpPr>
              <p:nvPr/>
            </p:nvSpPr>
            <p:spPr bwMode="auto">
              <a:xfrm>
                <a:off x="2943" y="252"/>
                <a:ext cx="1057" cy="71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5" name="Rectangle 8"/>
              <p:cNvSpPr>
                <a:spLocks noChangeArrowheads="1"/>
              </p:cNvSpPr>
              <p:nvPr/>
            </p:nvSpPr>
            <p:spPr bwMode="auto">
              <a:xfrm>
                <a:off x="2936" y="252"/>
                <a:ext cx="1071" cy="729"/>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6" name="Freeform 9"/>
              <p:cNvSpPr>
                <a:spLocks noEditPoints="1"/>
              </p:cNvSpPr>
              <p:nvPr/>
            </p:nvSpPr>
            <p:spPr bwMode="auto">
              <a:xfrm>
                <a:off x="2943" y="256"/>
                <a:ext cx="1064" cy="721"/>
              </a:xfrm>
              <a:custGeom>
                <a:avLst/>
                <a:gdLst>
                  <a:gd name="T0" fmla="*/ 0 w 2320"/>
                  <a:gd name="T1" fmla="*/ 1544 h 1552"/>
                  <a:gd name="T2" fmla="*/ 0 w 2320"/>
                  <a:gd name="T3" fmla="*/ 8 h 1552"/>
                  <a:gd name="T4" fmla="*/ 8 w 2320"/>
                  <a:gd name="T5" fmla="*/ 0 h 1552"/>
                  <a:gd name="T6" fmla="*/ 2312 w 2320"/>
                  <a:gd name="T7" fmla="*/ 0 h 1552"/>
                  <a:gd name="T8" fmla="*/ 2320 w 2320"/>
                  <a:gd name="T9" fmla="*/ 8 h 1552"/>
                  <a:gd name="T10" fmla="*/ 2320 w 2320"/>
                  <a:gd name="T11" fmla="*/ 1544 h 1552"/>
                  <a:gd name="T12" fmla="*/ 2312 w 2320"/>
                  <a:gd name="T13" fmla="*/ 1552 h 1552"/>
                  <a:gd name="T14" fmla="*/ 8 w 2320"/>
                  <a:gd name="T15" fmla="*/ 1552 h 1552"/>
                  <a:gd name="T16" fmla="*/ 0 w 2320"/>
                  <a:gd name="T17" fmla="*/ 1544 h 1552"/>
                  <a:gd name="T18" fmla="*/ 8 w 2320"/>
                  <a:gd name="T19" fmla="*/ 1536 h 1552"/>
                  <a:gd name="T20" fmla="*/ 2312 w 2320"/>
                  <a:gd name="T21" fmla="*/ 1536 h 1552"/>
                  <a:gd name="T22" fmla="*/ 2304 w 2320"/>
                  <a:gd name="T23" fmla="*/ 1544 h 1552"/>
                  <a:gd name="T24" fmla="*/ 2304 w 2320"/>
                  <a:gd name="T25" fmla="*/ 8 h 1552"/>
                  <a:gd name="T26" fmla="*/ 2312 w 2320"/>
                  <a:gd name="T27" fmla="*/ 16 h 1552"/>
                  <a:gd name="T28" fmla="*/ 8 w 2320"/>
                  <a:gd name="T29" fmla="*/ 16 h 1552"/>
                  <a:gd name="T30" fmla="*/ 16 w 2320"/>
                  <a:gd name="T31" fmla="*/ 8 h 1552"/>
                  <a:gd name="T32" fmla="*/ 16 w 2320"/>
                  <a:gd name="T33" fmla="*/ 1544 h 1552"/>
                  <a:gd name="T34" fmla="*/ 8 w 2320"/>
                  <a:gd name="T35" fmla="*/ 1552 h 1552"/>
                  <a:gd name="T36" fmla="*/ 0 w 2320"/>
                  <a:gd name="T37" fmla="*/ 1544 h 1552"/>
                  <a:gd name="T38" fmla="*/ 39 w 2320"/>
                  <a:gd name="T39" fmla="*/ 1506 h 1552"/>
                  <a:gd name="T40" fmla="*/ 39 w 2320"/>
                  <a:gd name="T41" fmla="*/ 47 h 1552"/>
                  <a:gd name="T42" fmla="*/ 47 w 2320"/>
                  <a:gd name="T43" fmla="*/ 39 h 1552"/>
                  <a:gd name="T44" fmla="*/ 2274 w 2320"/>
                  <a:gd name="T45" fmla="*/ 39 h 1552"/>
                  <a:gd name="T46" fmla="*/ 2282 w 2320"/>
                  <a:gd name="T47" fmla="*/ 47 h 1552"/>
                  <a:gd name="T48" fmla="*/ 2282 w 2320"/>
                  <a:gd name="T49" fmla="*/ 1506 h 1552"/>
                  <a:gd name="T50" fmla="*/ 2274 w 2320"/>
                  <a:gd name="T51" fmla="*/ 1514 h 1552"/>
                  <a:gd name="T52" fmla="*/ 47 w 2320"/>
                  <a:gd name="T53" fmla="*/ 1514 h 1552"/>
                  <a:gd name="T54" fmla="*/ 39 w 2320"/>
                  <a:gd name="T55" fmla="*/ 1506 h 1552"/>
                  <a:gd name="T56" fmla="*/ 47 w 2320"/>
                  <a:gd name="T57" fmla="*/ 1498 h 1552"/>
                  <a:gd name="T58" fmla="*/ 2274 w 2320"/>
                  <a:gd name="T59" fmla="*/ 1498 h 1552"/>
                  <a:gd name="T60" fmla="*/ 2266 w 2320"/>
                  <a:gd name="T61" fmla="*/ 1506 h 1552"/>
                  <a:gd name="T62" fmla="*/ 2266 w 2320"/>
                  <a:gd name="T63" fmla="*/ 47 h 1552"/>
                  <a:gd name="T64" fmla="*/ 2274 w 2320"/>
                  <a:gd name="T65" fmla="*/ 55 h 1552"/>
                  <a:gd name="T66" fmla="*/ 47 w 2320"/>
                  <a:gd name="T67" fmla="*/ 55 h 1552"/>
                  <a:gd name="T68" fmla="*/ 55 w 2320"/>
                  <a:gd name="T69" fmla="*/ 47 h 1552"/>
                  <a:gd name="T70" fmla="*/ 55 w 2320"/>
                  <a:gd name="T71" fmla="*/ 1506 h 1552"/>
                  <a:gd name="T72" fmla="*/ 47 w 2320"/>
                  <a:gd name="T73" fmla="*/ 1514 h 1552"/>
                  <a:gd name="T74" fmla="*/ 39 w 2320"/>
                  <a:gd name="T75" fmla="*/ 1506 h 1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0" h="1552">
                    <a:moveTo>
                      <a:pt x="0" y="1544"/>
                    </a:moveTo>
                    <a:lnTo>
                      <a:pt x="0" y="8"/>
                    </a:lnTo>
                    <a:cubicBezTo>
                      <a:pt x="0" y="4"/>
                      <a:pt x="4" y="0"/>
                      <a:pt x="8" y="0"/>
                    </a:cubicBezTo>
                    <a:lnTo>
                      <a:pt x="2312" y="0"/>
                    </a:lnTo>
                    <a:cubicBezTo>
                      <a:pt x="2317" y="0"/>
                      <a:pt x="2320" y="4"/>
                      <a:pt x="2320" y="8"/>
                    </a:cubicBezTo>
                    <a:lnTo>
                      <a:pt x="2320" y="1544"/>
                    </a:lnTo>
                    <a:cubicBezTo>
                      <a:pt x="2320" y="1549"/>
                      <a:pt x="2317" y="1552"/>
                      <a:pt x="2312" y="1552"/>
                    </a:cubicBezTo>
                    <a:lnTo>
                      <a:pt x="8" y="1552"/>
                    </a:lnTo>
                    <a:cubicBezTo>
                      <a:pt x="4" y="1552"/>
                      <a:pt x="0" y="1549"/>
                      <a:pt x="0" y="1544"/>
                    </a:cubicBezTo>
                    <a:cubicBezTo>
                      <a:pt x="0" y="1540"/>
                      <a:pt x="4" y="1536"/>
                      <a:pt x="8" y="1536"/>
                    </a:cubicBezTo>
                    <a:lnTo>
                      <a:pt x="2312" y="1536"/>
                    </a:lnTo>
                    <a:lnTo>
                      <a:pt x="2304" y="1544"/>
                    </a:lnTo>
                    <a:lnTo>
                      <a:pt x="2304" y="8"/>
                    </a:lnTo>
                    <a:lnTo>
                      <a:pt x="2312" y="16"/>
                    </a:lnTo>
                    <a:lnTo>
                      <a:pt x="8" y="16"/>
                    </a:lnTo>
                    <a:lnTo>
                      <a:pt x="16" y="8"/>
                    </a:lnTo>
                    <a:lnTo>
                      <a:pt x="16" y="1544"/>
                    </a:lnTo>
                    <a:cubicBezTo>
                      <a:pt x="16" y="1549"/>
                      <a:pt x="13" y="1552"/>
                      <a:pt x="8" y="1552"/>
                    </a:cubicBezTo>
                    <a:cubicBezTo>
                      <a:pt x="4" y="1552"/>
                      <a:pt x="0" y="1549"/>
                      <a:pt x="0" y="1544"/>
                    </a:cubicBezTo>
                    <a:close/>
                    <a:moveTo>
                      <a:pt x="39" y="1506"/>
                    </a:moveTo>
                    <a:lnTo>
                      <a:pt x="39" y="47"/>
                    </a:lnTo>
                    <a:cubicBezTo>
                      <a:pt x="39" y="42"/>
                      <a:pt x="42" y="39"/>
                      <a:pt x="47" y="39"/>
                    </a:cubicBezTo>
                    <a:lnTo>
                      <a:pt x="2274" y="39"/>
                    </a:lnTo>
                    <a:cubicBezTo>
                      <a:pt x="2278" y="39"/>
                      <a:pt x="2282" y="42"/>
                      <a:pt x="2282" y="47"/>
                    </a:cubicBezTo>
                    <a:lnTo>
                      <a:pt x="2282" y="1506"/>
                    </a:lnTo>
                    <a:cubicBezTo>
                      <a:pt x="2282" y="1510"/>
                      <a:pt x="2278" y="1514"/>
                      <a:pt x="2274" y="1514"/>
                    </a:cubicBezTo>
                    <a:lnTo>
                      <a:pt x="47" y="1514"/>
                    </a:lnTo>
                    <a:cubicBezTo>
                      <a:pt x="42" y="1514"/>
                      <a:pt x="39" y="1510"/>
                      <a:pt x="39" y="1506"/>
                    </a:cubicBezTo>
                    <a:cubicBezTo>
                      <a:pt x="39" y="1501"/>
                      <a:pt x="42" y="1498"/>
                      <a:pt x="47" y="1498"/>
                    </a:cubicBezTo>
                    <a:lnTo>
                      <a:pt x="2274" y="1498"/>
                    </a:lnTo>
                    <a:lnTo>
                      <a:pt x="2266" y="1506"/>
                    </a:lnTo>
                    <a:lnTo>
                      <a:pt x="2266" y="47"/>
                    </a:lnTo>
                    <a:lnTo>
                      <a:pt x="2274" y="55"/>
                    </a:lnTo>
                    <a:lnTo>
                      <a:pt x="47" y="55"/>
                    </a:lnTo>
                    <a:lnTo>
                      <a:pt x="55" y="47"/>
                    </a:lnTo>
                    <a:lnTo>
                      <a:pt x="55" y="1506"/>
                    </a:lnTo>
                    <a:cubicBezTo>
                      <a:pt x="55" y="1510"/>
                      <a:pt x="51" y="1514"/>
                      <a:pt x="47" y="1514"/>
                    </a:cubicBezTo>
                    <a:cubicBezTo>
                      <a:pt x="42" y="1514"/>
                      <a:pt x="39" y="1510"/>
                      <a:pt x="39" y="150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7" name="Rectangle 10"/>
              <p:cNvSpPr>
                <a:spLocks noChangeArrowheads="1"/>
              </p:cNvSpPr>
              <p:nvPr/>
            </p:nvSpPr>
            <p:spPr bwMode="auto">
              <a:xfrm>
                <a:off x="2936" y="252"/>
                <a:ext cx="1071" cy="729"/>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8" name="Rectangle 11"/>
              <p:cNvSpPr>
                <a:spLocks noChangeArrowheads="1"/>
              </p:cNvSpPr>
              <p:nvPr/>
            </p:nvSpPr>
            <p:spPr bwMode="auto">
              <a:xfrm>
                <a:off x="2921" y="237"/>
                <a:ext cx="1071" cy="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9" name="Rectangle 12"/>
              <p:cNvSpPr>
                <a:spLocks noChangeArrowheads="1"/>
              </p:cNvSpPr>
              <p:nvPr/>
            </p:nvSpPr>
            <p:spPr bwMode="auto">
              <a:xfrm>
                <a:off x="2921" y="245"/>
                <a:ext cx="1071"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0" name="Rectangle 13"/>
              <p:cNvSpPr>
                <a:spLocks noChangeArrowheads="1"/>
              </p:cNvSpPr>
              <p:nvPr/>
            </p:nvSpPr>
            <p:spPr bwMode="auto">
              <a:xfrm>
                <a:off x="2921" y="267"/>
                <a:ext cx="1071" cy="4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1" name="Rectangle 14"/>
              <p:cNvSpPr>
                <a:spLocks noChangeArrowheads="1"/>
              </p:cNvSpPr>
              <p:nvPr/>
            </p:nvSpPr>
            <p:spPr bwMode="auto">
              <a:xfrm>
                <a:off x="2921" y="312"/>
                <a:ext cx="1071" cy="44"/>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3" name="Rectangle 15"/>
              <p:cNvSpPr>
                <a:spLocks noChangeArrowheads="1"/>
              </p:cNvSpPr>
              <p:nvPr/>
            </p:nvSpPr>
            <p:spPr bwMode="auto">
              <a:xfrm>
                <a:off x="2921" y="356"/>
                <a:ext cx="1071" cy="4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4" name="Rectangle 16"/>
              <p:cNvSpPr>
                <a:spLocks noChangeArrowheads="1"/>
              </p:cNvSpPr>
              <p:nvPr/>
            </p:nvSpPr>
            <p:spPr bwMode="auto">
              <a:xfrm>
                <a:off x="2921" y="401"/>
                <a:ext cx="1071" cy="45"/>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5" name="Rectangle 17"/>
              <p:cNvSpPr>
                <a:spLocks noChangeArrowheads="1"/>
              </p:cNvSpPr>
              <p:nvPr/>
            </p:nvSpPr>
            <p:spPr bwMode="auto">
              <a:xfrm>
                <a:off x="2921" y="446"/>
                <a:ext cx="1071" cy="44"/>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6" name="Rectangle 18"/>
              <p:cNvSpPr>
                <a:spLocks noChangeArrowheads="1"/>
              </p:cNvSpPr>
              <p:nvPr/>
            </p:nvSpPr>
            <p:spPr bwMode="auto">
              <a:xfrm>
                <a:off x="2921" y="490"/>
                <a:ext cx="1071" cy="45"/>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7" name="Rectangle 19"/>
              <p:cNvSpPr>
                <a:spLocks noChangeArrowheads="1"/>
              </p:cNvSpPr>
              <p:nvPr/>
            </p:nvSpPr>
            <p:spPr bwMode="auto">
              <a:xfrm>
                <a:off x="2921" y="535"/>
                <a:ext cx="1071" cy="97"/>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8" name="Rectangle 20"/>
              <p:cNvSpPr>
                <a:spLocks noChangeArrowheads="1"/>
              </p:cNvSpPr>
              <p:nvPr/>
            </p:nvSpPr>
            <p:spPr bwMode="auto">
              <a:xfrm>
                <a:off x="2921" y="632"/>
                <a:ext cx="1071" cy="44"/>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9" name="Rectangle 21"/>
              <p:cNvSpPr>
                <a:spLocks noChangeArrowheads="1"/>
              </p:cNvSpPr>
              <p:nvPr/>
            </p:nvSpPr>
            <p:spPr bwMode="auto">
              <a:xfrm>
                <a:off x="2921" y="676"/>
                <a:ext cx="1071" cy="45"/>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0" name="Rectangle 22"/>
              <p:cNvSpPr>
                <a:spLocks noChangeArrowheads="1"/>
              </p:cNvSpPr>
              <p:nvPr/>
            </p:nvSpPr>
            <p:spPr bwMode="auto">
              <a:xfrm>
                <a:off x="2921" y="721"/>
                <a:ext cx="1071" cy="44"/>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1" name="Rectangle 23"/>
              <p:cNvSpPr>
                <a:spLocks noChangeArrowheads="1"/>
              </p:cNvSpPr>
              <p:nvPr/>
            </p:nvSpPr>
            <p:spPr bwMode="auto">
              <a:xfrm>
                <a:off x="2921" y="765"/>
                <a:ext cx="1071" cy="45"/>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2" name="Rectangle 24"/>
              <p:cNvSpPr>
                <a:spLocks noChangeArrowheads="1"/>
              </p:cNvSpPr>
              <p:nvPr/>
            </p:nvSpPr>
            <p:spPr bwMode="auto">
              <a:xfrm>
                <a:off x="2921" y="810"/>
                <a:ext cx="1071" cy="45"/>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3" name="Rectangle 25"/>
              <p:cNvSpPr>
                <a:spLocks noChangeArrowheads="1"/>
              </p:cNvSpPr>
              <p:nvPr/>
            </p:nvSpPr>
            <p:spPr bwMode="auto">
              <a:xfrm>
                <a:off x="2921" y="855"/>
                <a:ext cx="1071" cy="44"/>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4" name="Rectangle 26"/>
              <p:cNvSpPr>
                <a:spLocks noChangeArrowheads="1"/>
              </p:cNvSpPr>
              <p:nvPr/>
            </p:nvSpPr>
            <p:spPr bwMode="auto">
              <a:xfrm>
                <a:off x="2921" y="899"/>
                <a:ext cx="1071" cy="45"/>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5" name="Rectangle 27"/>
              <p:cNvSpPr>
                <a:spLocks noChangeArrowheads="1"/>
              </p:cNvSpPr>
              <p:nvPr/>
            </p:nvSpPr>
            <p:spPr bwMode="auto">
              <a:xfrm>
                <a:off x="2921" y="944"/>
                <a:ext cx="1071" cy="22"/>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6" name="Freeform 28"/>
              <p:cNvSpPr>
                <a:spLocks noEditPoints="1"/>
              </p:cNvSpPr>
              <p:nvPr/>
            </p:nvSpPr>
            <p:spPr bwMode="auto">
              <a:xfrm>
                <a:off x="2933" y="245"/>
                <a:ext cx="1056" cy="714"/>
              </a:xfrm>
              <a:custGeom>
                <a:avLst/>
                <a:gdLst>
                  <a:gd name="T0" fmla="*/ 0 w 1056"/>
                  <a:gd name="T1" fmla="*/ 714 h 714"/>
                  <a:gd name="T2" fmla="*/ 0 w 1056"/>
                  <a:gd name="T3" fmla="*/ 0 h 714"/>
                  <a:gd name="T4" fmla="*/ 1056 w 1056"/>
                  <a:gd name="T5" fmla="*/ 0 h 714"/>
                  <a:gd name="T6" fmla="*/ 1056 w 1056"/>
                  <a:gd name="T7" fmla="*/ 714 h 714"/>
                  <a:gd name="T8" fmla="*/ 0 w 1056"/>
                  <a:gd name="T9" fmla="*/ 714 h 714"/>
                  <a:gd name="T10" fmla="*/ 17 w 1056"/>
                  <a:gd name="T11" fmla="*/ 696 h 714"/>
                  <a:gd name="T12" fmla="*/ 17 w 1056"/>
                  <a:gd name="T13" fmla="*/ 18 h 714"/>
                  <a:gd name="T14" fmla="*/ 1038 w 1056"/>
                  <a:gd name="T15" fmla="*/ 18 h 714"/>
                  <a:gd name="T16" fmla="*/ 1038 w 1056"/>
                  <a:gd name="T17" fmla="*/ 696 h 714"/>
                  <a:gd name="T18" fmla="*/ 17 w 1056"/>
                  <a:gd name="T19" fmla="*/ 696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6" h="714">
                    <a:moveTo>
                      <a:pt x="0" y="714"/>
                    </a:moveTo>
                    <a:lnTo>
                      <a:pt x="0" y="0"/>
                    </a:lnTo>
                    <a:lnTo>
                      <a:pt x="1056" y="0"/>
                    </a:lnTo>
                    <a:lnTo>
                      <a:pt x="1056" y="714"/>
                    </a:lnTo>
                    <a:lnTo>
                      <a:pt x="0" y="714"/>
                    </a:lnTo>
                    <a:moveTo>
                      <a:pt x="17" y="696"/>
                    </a:moveTo>
                    <a:lnTo>
                      <a:pt x="17" y="18"/>
                    </a:lnTo>
                    <a:lnTo>
                      <a:pt x="1038" y="18"/>
                    </a:lnTo>
                    <a:lnTo>
                      <a:pt x="1038" y="696"/>
                    </a:lnTo>
                    <a:lnTo>
                      <a:pt x="17" y="696"/>
                    </a:lnTo>
                  </a:path>
                </a:pathLst>
              </a:cu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7" name="Rectangle 29"/>
              <p:cNvSpPr>
                <a:spLocks noChangeArrowheads="1"/>
              </p:cNvSpPr>
              <p:nvPr/>
            </p:nvSpPr>
            <p:spPr bwMode="auto">
              <a:xfrm>
                <a:off x="3134" y="334"/>
                <a:ext cx="748"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Department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4" name="Rectangle 30"/>
              <p:cNvSpPr>
                <a:spLocks noChangeArrowheads="1"/>
              </p:cNvSpPr>
              <p:nvPr/>
            </p:nvSpPr>
            <p:spPr bwMode="auto">
              <a:xfrm>
                <a:off x="3134" y="468"/>
                <a:ext cx="72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Administration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5" name="Rectangle 31"/>
              <p:cNvSpPr>
                <a:spLocks noChangeArrowheads="1"/>
              </p:cNvSpPr>
              <p:nvPr/>
            </p:nvSpPr>
            <p:spPr bwMode="auto">
              <a:xfrm>
                <a:off x="3149" y="594"/>
                <a:ext cx="71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Commissioner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6" name="Rectangle 32"/>
              <p:cNvSpPr>
                <a:spLocks noChangeArrowheads="1"/>
              </p:cNvSpPr>
              <p:nvPr/>
            </p:nvSpPr>
            <p:spPr bwMode="auto">
              <a:xfrm>
                <a:off x="3141" y="728"/>
                <a:ext cx="741"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Sheldon Fisher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7" name="Rectangle 33"/>
              <p:cNvSpPr>
                <a:spLocks noChangeArrowheads="1"/>
              </p:cNvSpPr>
              <p:nvPr/>
            </p:nvSpPr>
            <p:spPr bwMode="auto">
              <a:xfrm>
                <a:off x="5805" y="1405"/>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58"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8" y="1408"/>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5"/>
              <p:cNvSpPr>
                <a:spLocks noChangeArrowheads="1"/>
              </p:cNvSpPr>
              <p:nvPr/>
            </p:nvSpPr>
            <p:spPr bwMode="auto">
              <a:xfrm>
                <a:off x="5805" y="1405"/>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9" name="Rectangle 36"/>
              <p:cNvSpPr>
                <a:spLocks noChangeArrowheads="1"/>
              </p:cNvSpPr>
              <p:nvPr/>
            </p:nvSpPr>
            <p:spPr bwMode="auto">
              <a:xfrm>
                <a:off x="5797" y="1397"/>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Freeform 37"/>
              <p:cNvSpPr>
                <a:spLocks/>
              </p:cNvSpPr>
              <p:nvPr/>
            </p:nvSpPr>
            <p:spPr bwMode="auto">
              <a:xfrm>
                <a:off x="5804" y="1404"/>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Rectangle 38"/>
              <p:cNvSpPr>
                <a:spLocks noChangeArrowheads="1"/>
              </p:cNvSpPr>
              <p:nvPr/>
            </p:nvSpPr>
            <p:spPr bwMode="auto">
              <a:xfrm>
                <a:off x="5797" y="1397"/>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Rectangle 39"/>
              <p:cNvSpPr>
                <a:spLocks noChangeArrowheads="1"/>
              </p:cNvSpPr>
              <p:nvPr/>
            </p:nvSpPr>
            <p:spPr bwMode="auto">
              <a:xfrm>
                <a:off x="5783" y="1382"/>
                <a:ext cx="718" cy="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4" name="Rectangle 40"/>
              <p:cNvSpPr>
                <a:spLocks noChangeArrowheads="1"/>
              </p:cNvSpPr>
              <p:nvPr/>
            </p:nvSpPr>
            <p:spPr bwMode="auto">
              <a:xfrm>
                <a:off x="5783" y="1390"/>
                <a:ext cx="718" cy="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Rectangle 41"/>
              <p:cNvSpPr>
                <a:spLocks noChangeArrowheads="1"/>
              </p:cNvSpPr>
              <p:nvPr/>
            </p:nvSpPr>
            <p:spPr bwMode="auto">
              <a:xfrm>
                <a:off x="5783" y="1405"/>
                <a:ext cx="718" cy="22"/>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 name="Rectangle 42"/>
              <p:cNvSpPr>
                <a:spLocks noChangeArrowheads="1"/>
              </p:cNvSpPr>
              <p:nvPr/>
            </p:nvSpPr>
            <p:spPr bwMode="auto">
              <a:xfrm>
                <a:off x="5783" y="1427"/>
                <a:ext cx="718" cy="22"/>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7" name="Rectangle 43"/>
              <p:cNvSpPr>
                <a:spLocks noChangeArrowheads="1"/>
              </p:cNvSpPr>
              <p:nvPr/>
            </p:nvSpPr>
            <p:spPr bwMode="auto">
              <a:xfrm>
                <a:off x="5783" y="1449"/>
                <a:ext cx="718" cy="23"/>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8" name="Rectangle 44"/>
              <p:cNvSpPr>
                <a:spLocks noChangeArrowheads="1"/>
              </p:cNvSpPr>
              <p:nvPr/>
            </p:nvSpPr>
            <p:spPr bwMode="auto">
              <a:xfrm>
                <a:off x="5783" y="1472"/>
                <a:ext cx="718" cy="22"/>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9" name="Rectangle 45"/>
              <p:cNvSpPr>
                <a:spLocks noChangeArrowheads="1"/>
              </p:cNvSpPr>
              <p:nvPr/>
            </p:nvSpPr>
            <p:spPr bwMode="auto">
              <a:xfrm>
                <a:off x="5783" y="1494"/>
                <a:ext cx="718" cy="22"/>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 name="Rectangle 46"/>
              <p:cNvSpPr>
                <a:spLocks noChangeArrowheads="1"/>
              </p:cNvSpPr>
              <p:nvPr/>
            </p:nvSpPr>
            <p:spPr bwMode="auto">
              <a:xfrm>
                <a:off x="5783" y="1516"/>
                <a:ext cx="718" cy="23"/>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 name="Rectangle 47"/>
              <p:cNvSpPr>
                <a:spLocks noChangeArrowheads="1"/>
              </p:cNvSpPr>
              <p:nvPr/>
            </p:nvSpPr>
            <p:spPr bwMode="auto">
              <a:xfrm>
                <a:off x="5783" y="1539"/>
                <a:ext cx="718" cy="52"/>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 name="Rectangle 48"/>
              <p:cNvSpPr>
                <a:spLocks noChangeArrowheads="1"/>
              </p:cNvSpPr>
              <p:nvPr/>
            </p:nvSpPr>
            <p:spPr bwMode="auto">
              <a:xfrm>
                <a:off x="5783" y="1591"/>
                <a:ext cx="718" cy="22"/>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 name="Rectangle 49"/>
              <p:cNvSpPr>
                <a:spLocks noChangeArrowheads="1"/>
              </p:cNvSpPr>
              <p:nvPr/>
            </p:nvSpPr>
            <p:spPr bwMode="auto">
              <a:xfrm>
                <a:off x="5783" y="1613"/>
                <a:ext cx="718" cy="22"/>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4" name="Rectangle 50"/>
              <p:cNvSpPr>
                <a:spLocks noChangeArrowheads="1"/>
              </p:cNvSpPr>
              <p:nvPr/>
            </p:nvSpPr>
            <p:spPr bwMode="auto">
              <a:xfrm>
                <a:off x="5783" y="1635"/>
                <a:ext cx="718" cy="23"/>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Rectangle 51"/>
              <p:cNvSpPr>
                <a:spLocks noChangeArrowheads="1"/>
              </p:cNvSpPr>
              <p:nvPr/>
            </p:nvSpPr>
            <p:spPr bwMode="auto">
              <a:xfrm>
                <a:off x="5783" y="1658"/>
                <a:ext cx="718" cy="22"/>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6" name="Rectangle 52"/>
              <p:cNvSpPr>
                <a:spLocks noChangeArrowheads="1"/>
              </p:cNvSpPr>
              <p:nvPr/>
            </p:nvSpPr>
            <p:spPr bwMode="auto">
              <a:xfrm>
                <a:off x="5783" y="1680"/>
                <a:ext cx="718" cy="22"/>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7" name="Rectangle 53"/>
              <p:cNvSpPr>
                <a:spLocks noChangeArrowheads="1"/>
              </p:cNvSpPr>
              <p:nvPr/>
            </p:nvSpPr>
            <p:spPr bwMode="auto">
              <a:xfrm>
                <a:off x="5783" y="1702"/>
                <a:ext cx="718" cy="2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8" name="Rectangle 54"/>
              <p:cNvSpPr>
                <a:spLocks noChangeArrowheads="1"/>
              </p:cNvSpPr>
              <p:nvPr/>
            </p:nvSpPr>
            <p:spPr bwMode="auto">
              <a:xfrm>
                <a:off x="5783" y="1724"/>
                <a:ext cx="718" cy="23"/>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 name="Rectangle 55"/>
              <p:cNvSpPr>
                <a:spLocks noChangeArrowheads="1"/>
              </p:cNvSpPr>
              <p:nvPr/>
            </p:nvSpPr>
            <p:spPr bwMode="auto">
              <a:xfrm>
                <a:off x="5783" y="1747"/>
                <a:ext cx="718" cy="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 name="Rectangle 56"/>
              <p:cNvSpPr>
                <a:spLocks noChangeArrowheads="1"/>
              </p:cNvSpPr>
              <p:nvPr/>
            </p:nvSpPr>
            <p:spPr bwMode="auto">
              <a:xfrm>
                <a:off x="5794" y="1394"/>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1" name="Rectangle 57"/>
              <p:cNvSpPr>
                <a:spLocks noChangeArrowheads="1"/>
              </p:cNvSpPr>
              <p:nvPr/>
            </p:nvSpPr>
            <p:spPr bwMode="auto">
              <a:xfrm>
                <a:off x="6032" y="1472"/>
                <a:ext cx="323"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Deputy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2" name="Rectangle 58"/>
              <p:cNvSpPr>
                <a:spLocks noChangeArrowheads="1"/>
              </p:cNvSpPr>
              <p:nvPr/>
            </p:nvSpPr>
            <p:spPr bwMode="auto">
              <a:xfrm>
                <a:off x="5922" y="1569"/>
                <a:ext cx="67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Commissioner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3" name="Rectangle 59"/>
              <p:cNvSpPr>
                <a:spLocks noChangeArrowheads="1"/>
              </p:cNvSpPr>
              <p:nvPr/>
            </p:nvSpPr>
            <p:spPr bwMode="auto">
              <a:xfrm>
                <a:off x="5951" y="1665"/>
                <a:ext cx="48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Ryan Colgan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4" name="Rectangle 60"/>
              <p:cNvSpPr>
                <a:spLocks noChangeArrowheads="1"/>
              </p:cNvSpPr>
              <p:nvPr/>
            </p:nvSpPr>
            <p:spPr bwMode="auto">
              <a:xfrm>
                <a:off x="3119" y="1412"/>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85"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 y="1419"/>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5" name="Rectangle 62"/>
              <p:cNvSpPr>
                <a:spLocks noChangeArrowheads="1"/>
              </p:cNvSpPr>
              <p:nvPr/>
            </p:nvSpPr>
            <p:spPr bwMode="auto">
              <a:xfrm>
                <a:off x="3119" y="1412"/>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 name="Rectangle 63"/>
              <p:cNvSpPr>
                <a:spLocks noChangeArrowheads="1"/>
              </p:cNvSpPr>
              <p:nvPr/>
            </p:nvSpPr>
            <p:spPr bwMode="auto">
              <a:xfrm>
                <a:off x="3112" y="1412"/>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Freeform 64"/>
              <p:cNvSpPr>
                <a:spLocks/>
              </p:cNvSpPr>
              <p:nvPr/>
            </p:nvSpPr>
            <p:spPr bwMode="auto">
              <a:xfrm>
                <a:off x="3119" y="1415"/>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Rectangle 65"/>
              <p:cNvSpPr>
                <a:spLocks noChangeArrowheads="1"/>
              </p:cNvSpPr>
              <p:nvPr/>
            </p:nvSpPr>
            <p:spPr bwMode="auto">
              <a:xfrm>
                <a:off x="3112" y="1412"/>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0" name="Rectangle 66"/>
              <p:cNvSpPr>
                <a:spLocks noChangeArrowheads="1"/>
              </p:cNvSpPr>
              <p:nvPr/>
            </p:nvSpPr>
            <p:spPr bwMode="auto">
              <a:xfrm>
                <a:off x="3097" y="1397"/>
                <a:ext cx="719" cy="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 name="Rectangle 67"/>
              <p:cNvSpPr>
                <a:spLocks noChangeArrowheads="1"/>
              </p:cNvSpPr>
              <p:nvPr/>
            </p:nvSpPr>
            <p:spPr bwMode="auto">
              <a:xfrm>
                <a:off x="3097" y="1405"/>
                <a:ext cx="719" cy="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2" name="Rectangle 68"/>
              <p:cNvSpPr>
                <a:spLocks noChangeArrowheads="1"/>
              </p:cNvSpPr>
              <p:nvPr/>
            </p:nvSpPr>
            <p:spPr bwMode="auto">
              <a:xfrm>
                <a:off x="3097" y="1412"/>
                <a:ext cx="719" cy="23"/>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3" name="Rectangle 69"/>
              <p:cNvSpPr>
                <a:spLocks noChangeArrowheads="1"/>
              </p:cNvSpPr>
              <p:nvPr/>
            </p:nvSpPr>
            <p:spPr bwMode="auto">
              <a:xfrm>
                <a:off x="3097" y="1435"/>
                <a:ext cx="719" cy="22"/>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4" name="Rectangle 70"/>
              <p:cNvSpPr>
                <a:spLocks noChangeArrowheads="1"/>
              </p:cNvSpPr>
              <p:nvPr/>
            </p:nvSpPr>
            <p:spPr bwMode="auto">
              <a:xfrm>
                <a:off x="3097" y="1457"/>
                <a:ext cx="719" cy="22"/>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5" name="Rectangle 71"/>
              <p:cNvSpPr>
                <a:spLocks noChangeArrowheads="1"/>
              </p:cNvSpPr>
              <p:nvPr/>
            </p:nvSpPr>
            <p:spPr bwMode="auto">
              <a:xfrm>
                <a:off x="3097" y="1479"/>
                <a:ext cx="719" cy="3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6" name="Rectangle 72"/>
              <p:cNvSpPr>
                <a:spLocks noChangeArrowheads="1"/>
              </p:cNvSpPr>
              <p:nvPr/>
            </p:nvSpPr>
            <p:spPr bwMode="auto">
              <a:xfrm>
                <a:off x="3097" y="1509"/>
                <a:ext cx="719" cy="22"/>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7" name="Rectangle 73"/>
              <p:cNvSpPr>
                <a:spLocks noChangeArrowheads="1"/>
              </p:cNvSpPr>
              <p:nvPr/>
            </p:nvSpPr>
            <p:spPr bwMode="auto">
              <a:xfrm>
                <a:off x="3097" y="1531"/>
                <a:ext cx="719" cy="22"/>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8" name="Rectangle 74"/>
              <p:cNvSpPr>
                <a:spLocks noChangeArrowheads="1"/>
              </p:cNvSpPr>
              <p:nvPr/>
            </p:nvSpPr>
            <p:spPr bwMode="auto">
              <a:xfrm>
                <a:off x="3097" y="1553"/>
                <a:ext cx="719" cy="45"/>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9" name="Rectangle 75"/>
              <p:cNvSpPr>
                <a:spLocks noChangeArrowheads="1"/>
              </p:cNvSpPr>
              <p:nvPr/>
            </p:nvSpPr>
            <p:spPr bwMode="auto">
              <a:xfrm>
                <a:off x="3097" y="1598"/>
                <a:ext cx="719" cy="22"/>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0" name="Rectangle 76"/>
              <p:cNvSpPr>
                <a:spLocks noChangeArrowheads="1"/>
              </p:cNvSpPr>
              <p:nvPr/>
            </p:nvSpPr>
            <p:spPr bwMode="auto">
              <a:xfrm>
                <a:off x="3097" y="1620"/>
                <a:ext cx="719" cy="23"/>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Rectangle 77"/>
              <p:cNvSpPr>
                <a:spLocks noChangeArrowheads="1"/>
              </p:cNvSpPr>
              <p:nvPr/>
            </p:nvSpPr>
            <p:spPr bwMode="auto">
              <a:xfrm>
                <a:off x="3097" y="1643"/>
                <a:ext cx="719" cy="22"/>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2" name="Rectangle 78"/>
              <p:cNvSpPr>
                <a:spLocks noChangeArrowheads="1"/>
              </p:cNvSpPr>
              <p:nvPr/>
            </p:nvSpPr>
            <p:spPr bwMode="auto">
              <a:xfrm>
                <a:off x="3097" y="1665"/>
                <a:ext cx="719" cy="30"/>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3" name="Rectangle 79"/>
              <p:cNvSpPr>
                <a:spLocks noChangeArrowheads="1"/>
              </p:cNvSpPr>
              <p:nvPr/>
            </p:nvSpPr>
            <p:spPr bwMode="auto">
              <a:xfrm>
                <a:off x="3097" y="1695"/>
                <a:ext cx="719" cy="22"/>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4" name="Rectangle 80"/>
              <p:cNvSpPr>
                <a:spLocks noChangeArrowheads="1"/>
              </p:cNvSpPr>
              <p:nvPr/>
            </p:nvSpPr>
            <p:spPr bwMode="auto">
              <a:xfrm>
                <a:off x="3097" y="1717"/>
                <a:ext cx="719" cy="2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5" name="Rectangle 81"/>
              <p:cNvSpPr>
                <a:spLocks noChangeArrowheads="1"/>
              </p:cNvSpPr>
              <p:nvPr/>
            </p:nvSpPr>
            <p:spPr bwMode="auto">
              <a:xfrm>
                <a:off x="3097" y="1739"/>
                <a:ext cx="719" cy="23"/>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6" name="Rectangle 82"/>
              <p:cNvSpPr>
                <a:spLocks noChangeArrowheads="1"/>
              </p:cNvSpPr>
              <p:nvPr/>
            </p:nvSpPr>
            <p:spPr bwMode="auto">
              <a:xfrm>
                <a:off x="3097" y="1762"/>
                <a:ext cx="719" cy="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7" name="Rectangle 83"/>
              <p:cNvSpPr>
                <a:spLocks noChangeArrowheads="1"/>
              </p:cNvSpPr>
              <p:nvPr/>
            </p:nvSpPr>
            <p:spPr bwMode="auto">
              <a:xfrm>
                <a:off x="3109" y="1405"/>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8" name="Rectangle 84"/>
              <p:cNvSpPr>
                <a:spLocks noChangeArrowheads="1"/>
              </p:cNvSpPr>
              <p:nvPr/>
            </p:nvSpPr>
            <p:spPr bwMode="auto">
              <a:xfrm>
                <a:off x="3347" y="1487"/>
                <a:ext cx="323"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Deputy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9" name="Rectangle 85"/>
              <p:cNvSpPr>
                <a:spLocks noChangeArrowheads="1"/>
              </p:cNvSpPr>
              <p:nvPr/>
            </p:nvSpPr>
            <p:spPr bwMode="auto">
              <a:xfrm>
                <a:off x="3237" y="1584"/>
                <a:ext cx="690"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Commissioner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0" name="Rectangle 86"/>
              <p:cNvSpPr>
                <a:spLocks noChangeArrowheads="1"/>
              </p:cNvSpPr>
              <p:nvPr/>
            </p:nvSpPr>
            <p:spPr bwMode="auto">
              <a:xfrm>
                <a:off x="3281" y="1673"/>
                <a:ext cx="46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Leslie Ridle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1" name="Rectangle 87"/>
              <p:cNvSpPr>
                <a:spLocks noChangeArrowheads="1"/>
              </p:cNvSpPr>
              <p:nvPr/>
            </p:nvSpPr>
            <p:spPr bwMode="auto">
              <a:xfrm>
                <a:off x="5805" y="2126"/>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12" name="Picture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8" y="2133"/>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2" name="Rectangle 89"/>
              <p:cNvSpPr>
                <a:spLocks noChangeArrowheads="1"/>
              </p:cNvSpPr>
              <p:nvPr/>
            </p:nvSpPr>
            <p:spPr bwMode="auto">
              <a:xfrm>
                <a:off x="5805" y="2126"/>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3" name="Rectangle 90"/>
              <p:cNvSpPr>
                <a:spLocks noChangeArrowheads="1"/>
              </p:cNvSpPr>
              <p:nvPr/>
            </p:nvSpPr>
            <p:spPr bwMode="auto">
              <a:xfrm>
                <a:off x="5797" y="2126"/>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4" name="Freeform 91"/>
              <p:cNvSpPr>
                <a:spLocks/>
              </p:cNvSpPr>
              <p:nvPr/>
            </p:nvSpPr>
            <p:spPr bwMode="auto">
              <a:xfrm>
                <a:off x="5804" y="2129"/>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6" name="Rectangle 92"/>
              <p:cNvSpPr>
                <a:spLocks noChangeArrowheads="1"/>
              </p:cNvSpPr>
              <p:nvPr/>
            </p:nvSpPr>
            <p:spPr bwMode="auto">
              <a:xfrm>
                <a:off x="5797" y="2126"/>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7" name="Rectangle 93"/>
              <p:cNvSpPr>
                <a:spLocks noChangeArrowheads="1"/>
              </p:cNvSpPr>
              <p:nvPr/>
            </p:nvSpPr>
            <p:spPr bwMode="auto">
              <a:xfrm>
                <a:off x="5794" y="2119"/>
                <a:ext cx="704" cy="356"/>
              </a:xfrm>
              <a:prstGeom prst="rect">
                <a:avLst/>
              </a:prstGeom>
              <a:solidFill>
                <a:schemeClr val="accent6">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8" name="Rectangle 94"/>
              <p:cNvSpPr>
                <a:spLocks noChangeArrowheads="1"/>
              </p:cNvSpPr>
              <p:nvPr/>
            </p:nvSpPr>
            <p:spPr bwMode="auto">
              <a:xfrm>
                <a:off x="5794" y="2119"/>
                <a:ext cx="704" cy="356"/>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9" name="Rectangle 95"/>
              <p:cNvSpPr>
                <a:spLocks noChangeArrowheads="1"/>
              </p:cNvSpPr>
              <p:nvPr/>
            </p:nvSpPr>
            <p:spPr bwMode="auto">
              <a:xfrm>
                <a:off x="5981" y="2104"/>
                <a:ext cx="440"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Division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0" name="Rectangle 96"/>
              <p:cNvSpPr>
                <a:spLocks noChangeArrowheads="1"/>
              </p:cNvSpPr>
              <p:nvPr/>
            </p:nvSpPr>
            <p:spPr bwMode="auto">
              <a:xfrm>
                <a:off x="5915" y="2201"/>
                <a:ext cx="58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Administrative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1" name="Rectangle 97"/>
              <p:cNvSpPr>
                <a:spLocks noChangeArrowheads="1"/>
              </p:cNvSpPr>
              <p:nvPr/>
            </p:nvSpPr>
            <p:spPr bwMode="auto">
              <a:xfrm>
                <a:off x="6017" y="2297"/>
                <a:ext cx="33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Services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2" name="Rectangle 98"/>
              <p:cNvSpPr>
                <a:spLocks noChangeArrowheads="1"/>
              </p:cNvSpPr>
              <p:nvPr/>
            </p:nvSpPr>
            <p:spPr bwMode="auto">
              <a:xfrm>
                <a:off x="5871" y="2387"/>
                <a:ext cx="660"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Cheri Lowenstein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3" name="Rectangle 99"/>
              <p:cNvSpPr>
                <a:spLocks noChangeArrowheads="1"/>
              </p:cNvSpPr>
              <p:nvPr/>
            </p:nvSpPr>
            <p:spPr bwMode="auto">
              <a:xfrm>
                <a:off x="2635" y="3033"/>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24" name="Picture 1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38" y="3036"/>
                <a:ext cx="705"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4" name="Rectangle 101"/>
              <p:cNvSpPr>
                <a:spLocks noChangeArrowheads="1"/>
              </p:cNvSpPr>
              <p:nvPr/>
            </p:nvSpPr>
            <p:spPr bwMode="auto">
              <a:xfrm>
                <a:off x="2635" y="3033"/>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5" name="Rectangle 102"/>
              <p:cNvSpPr>
                <a:spLocks noChangeArrowheads="1"/>
              </p:cNvSpPr>
              <p:nvPr/>
            </p:nvSpPr>
            <p:spPr bwMode="auto">
              <a:xfrm>
                <a:off x="2628" y="3026"/>
                <a:ext cx="719" cy="37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6" name="Freeform 103"/>
              <p:cNvSpPr>
                <a:spLocks/>
              </p:cNvSpPr>
              <p:nvPr/>
            </p:nvSpPr>
            <p:spPr bwMode="auto">
              <a:xfrm>
                <a:off x="2635" y="3033"/>
                <a:ext cx="711" cy="364"/>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104"/>
              <p:cNvSpPr>
                <a:spLocks noChangeArrowheads="1"/>
              </p:cNvSpPr>
              <p:nvPr/>
            </p:nvSpPr>
            <p:spPr bwMode="auto">
              <a:xfrm>
                <a:off x="2628" y="3026"/>
                <a:ext cx="719" cy="37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8" name="Rectangle 105"/>
              <p:cNvSpPr>
                <a:spLocks noChangeArrowheads="1"/>
              </p:cNvSpPr>
              <p:nvPr/>
            </p:nvSpPr>
            <p:spPr bwMode="auto">
              <a:xfrm>
                <a:off x="2625" y="3022"/>
                <a:ext cx="704" cy="35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9" name="Rectangle 106"/>
              <p:cNvSpPr>
                <a:spLocks noChangeArrowheads="1"/>
              </p:cNvSpPr>
              <p:nvPr/>
            </p:nvSpPr>
            <p:spPr bwMode="auto">
              <a:xfrm>
                <a:off x="2625" y="3022"/>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0" name="Rectangle 107"/>
              <p:cNvSpPr>
                <a:spLocks noChangeArrowheads="1"/>
              </p:cNvSpPr>
              <p:nvPr/>
            </p:nvSpPr>
            <p:spPr bwMode="auto">
              <a:xfrm>
                <a:off x="2650" y="3056"/>
                <a:ext cx="79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Alaska Public Offices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1" name="Rectangle 108"/>
              <p:cNvSpPr>
                <a:spLocks noChangeArrowheads="1"/>
              </p:cNvSpPr>
              <p:nvPr/>
            </p:nvSpPr>
            <p:spPr bwMode="auto">
              <a:xfrm>
                <a:off x="2782" y="3152"/>
                <a:ext cx="47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Commission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2" name="Rectangle 109"/>
              <p:cNvSpPr>
                <a:spLocks noChangeArrowheads="1"/>
              </p:cNvSpPr>
              <p:nvPr/>
            </p:nvSpPr>
            <p:spPr bwMode="auto">
              <a:xfrm>
                <a:off x="2709" y="3242"/>
                <a:ext cx="660"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Heather Hebdon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3" name="Rectangle 110"/>
              <p:cNvSpPr>
                <a:spLocks noChangeArrowheads="1"/>
              </p:cNvSpPr>
              <p:nvPr/>
            </p:nvSpPr>
            <p:spPr bwMode="auto">
              <a:xfrm>
                <a:off x="4836" y="2126"/>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35" name="Picture 1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39" y="2133"/>
                <a:ext cx="705"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4" name="Rectangle 112"/>
              <p:cNvSpPr>
                <a:spLocks noChangeArrowheads="1"/>
              </p:cNvSpPr>
              <p:nvPr/>
            </p:nvSpPr>
            <p:spPr bwMode="auto">
              <a:xfrm>
                <a:off x="4836" y="2126"/>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5" name="Rectangle 113"/>
              <p:cNvSpPr>
                <a:spLocks noChangeArrowheads="1"/>
              </p:cNvSpPr>
              <p:nvPr/>
            </p:nvSpPr>
            <p:spPr bwMode="auto">
              <a:xfrm>
                <a:off x="4829" y="2126"/>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6" name="Freeform 114"/>
              <p:cNvSpPr>
                <a:spLocks/>
              </p:cNvSpPr>
              <p:nvPr/>
            </p:nvSpPr>
            <p:spPr bwMode="auto">
              <a:xfrm>
                <a:off x="4836" y="2129"/>
                <a:ext cx="711"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7" name="Rectangle 115"/>
              <p:cNvSpPr>
                <a:spLocks noChangeArrowheads="1"/>
              </p:cNvSpPr>
              <p:nvPr/>
            </p:nvSpPr>
            <p:spPr bwMode="auto">
              <a:xfrm>
                <a:off x="4829" y="2126"/>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8" name="Rectangle 116"/>
              <p:cNvSpPr>
                <a:spLocks noChangeArrowheads="1"/>
              </p:cNvSpPr>
              <p:nvPr/>
            </p:nvSpPr>
            <p:spPr bwMode="auto">
              <a:xfrm>
                <a:off x="4826" y="2119"/>
                <a:ext cx="704" cy="356"/>
              </a:xfrm>
              <a:prstGeom prst="rect">
                <a:avLst/>
              </a:prstGeom>
              <a:solidFill>
                <a:schemeClr val="accent6">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9" name="Rectangle 117"/>
              <p:cNvSpPr>
                <a:spLocks noChangeArrowheads="1"/>
              </p:cNvSpPr>
              <p:nvPr/>
            </p:nvSpPr>
            <p:spPr bwMode="auto">
              <a:xfrm>
                <a:off x="4826" y="2119"/>
                <a:ext cx="704" cy="356"/>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0" name="Rectangle 118"/>
              <p:cNvSpPr>
                <a:spLocks noChangeArrowheads="1"/>
              </p:cNvSpPr>
              <p:nvPr/>
            </p:nvSpPr>
            <p:spPr bwMode="auto">
              <a:xfrm>
                <a:off x="5012" y="2104"/>
                <a:ext cx="440"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Division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1" name="Rectangle 119"/>
              <p:cNvSpPr>
                <a:spLocks noChangeArrowheads="1"/>
              </p:cNvSpPr>
              <p:nvPr/>
            </p:nvSpPr>
            <p:spPr bwMode="auto">
              <a:xfrm>
                <a:off x="4932" y="2201"/>
                <a:ext cx="62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Retirement 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3" name="Rectangle 120"/>
              <p:cNvSpPr>
                <a:spLocks noChangeArrowheads="1"/>
              </p:cNvSpPr>
              <p:nvPr/>
            </p:nvSpPr>
            <p:spPr bwMode="auto">
              <a:xfrm>
                <a:off x="5049" y="2297"/>
                <a:ext cx="33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Benefits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4" name="Rectangle 121"/>
              <p:cNvSpPr>
                <a:spLocks noChangeArrowheads="1"/>
              </p:cNvSpPr>
              <p:nvPr/>
            </p:nvSpPr>
            <p:spPr bwMode="auto">
              <a:xfrm>
                <a:off x="5012" y="2387"/>
                <a:ext cx="41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Ajay Desai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5" name="Rectangle 122"/>
              <p:cNvSpPr>
                <a:spLocks noChangeArrowheads="1"/>
              </p:cNvSpPr>
              <p:nvPr/>
            </p:nvSpPr>
            <p:spPr bwMode="auto">
              <a:xfrm>
                <a:off x="2635" y="2141"/>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47" name="Picture 1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38" y="2144"/>
                <a:ext cx="705"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 name="Rectangle 124"/>
              <p:cNvSpPr>
                <a:spLocks noChangeArrowheads="1"/>
              </p:cNvSpPr>
              <p:nvPr/>
            </p:nvSpPr>
            <p:spPr bwMode="auto">
              <a:xfrm>
                <a:off x="2635" y="2141"/>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7" name="Rectangle 125"/>
              <p:cNvSpPr>
                <a:spLocks noChangeArrowheads="1"/>
              </p:cNvSpPr>
              <p:nvPr/>
            </p:nvSpPr>
            <p:spPr bwMode="auto">
              <a:xfrm>
                <a:off x="2628" y="2133"/>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8" name="Freeform 126"/>
              <p:cNvSpPr>
                <a:spLocks/>
              </p:cNvSpPr>
              <p:nvPr/>
            </p:nvSpPr>
            <p:spPr bwMode="auto">
              <a:xfrm>
                <a:off x="2635" y="2140"/>
                <a:ext cx="711"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9" name="Rectangle 127"/>
              <p:cNvSpPr>
                <a:spLocks noChangeArrowheads="1"/>
              </p:cNvSpPr>
              <p:nvPr/>
            </p:nvSpPr>
            <p:spPr bwMode="auto">
              <a:xfrm>
                <a:off x="2628" y="2133"/>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0" name="Rectangle 128"/>
              <p:cNvSpPr>
                <a:spLocks noChangeArrowheads="1"/>
              </p:cNvSpPr>
              <p:nvPr/>
            </p:nvSpPr>
            <p:spPr bwMode="auto">
              <a:xfrm>
                <a:off x="2625" y="2130"/>
                <a:ext cx="704" cy="357"/>
              </a:xfrm>
              <a:prstGeom prst="rect">
                <a:avLst/>
              </a:prstGeom>
              <a:solidFill>
                <a:schemeClr val="accent6">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1" name="Rectangle 129"/>
              <p:cNvSpPr>
                <a:spLocks noChangeArrowheads="1"/>
              </p:cNvSpPr>
              <p:nvPr/>
            </p:nvSpPr>
            <p:spPr bwMode="auto">
              <a:xfrm>
                <a:off x="2625" y="2130"/>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2" name="Rectangle 130"/>
              <p:cNvSpPr>
                <a:spLocks noChangeArrowheads="1"/>
              </p:cNvSpPr>
              <p:nvPr/>
            </p:nvSpPr>
            <p:spPr bwMode="auto">
              <a:xfrm>
                <a:off x="2673" y="2236"/>
                <a:ext cx="74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Division of General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23" name="Rectangle 131"/>
              <p:cNvSpPr>
                <a:spLocks noChangeArrowheads="1"/>
              </p:cNvSpPr>
              <p:nvPr/>
            </p:nvSpPr>
            <p:spPr bwMode="auto">
              <a:xfrm>
                <a:off x="2848" y="2316"/>
                <a:ext cx="33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Services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26" name="Rectangle 133"/>
              <p:cNvSpPr>
                <a:spLocks noChangeArrowheads="1"/>
              </p:cNvSpPr>
              <p:nvPr/>
            </p:nvSpPr>
            <p:spPr bwMode="auto">
              <a:xfrm>
                <a:off x="1183" y="2126"/>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58" name="Picture 1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6" y="2133"/>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 name="Rectangle 135"/>
              <p:cNvSpPr>
                <a:spLocks noChangeArrowheads="1"/>
              </p:cNvSpPr>
              <p:nvPr/>
            </p:nvSpPr>
            <p:spPr bwMode="auto">
              <a:xfrm>
                <a:off x="1183" y="2126"/>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8" name="Rectangle 136"/>
              <p:cNvSpPr>
                <a:spLocks noChangeArrowheads="1"/>
              </p:cNvSpPr>
              <p:nvPr/>
            </p:nvSpPr>
            <p:spPr bwMode="auto">
              <a:xfrm>
                <a:off x="1175" y="2126"/>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9" name="Freeform 137"/>
              <p:cNvSpPr>
                <a:spLocks/>
              </p:cNvSpPr>
              <p:nvPr/>
            </p:nvSpPr>
            <p:spPr bwMode="auto">
              <a:xfrm>
                <a:off x="1182" y="2129"/>
                <a:ext cx="712" cy="331"/>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0" name="Rectangle 138"/>
              <p:cNvSpPr>
                <a:spLocks noChangeArrowheads="1"/>
              </p:cNvSpPr>
              <p:nvPr/>
            </p:nvSpPr>
            <p:spPr bwMode="auto">
              <a:xfrm>
                <a:off x="1175" y="2094"/>
                <a:ext cx="719" cy="338"/>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2" name="Rectangle 140"/>
              <p:cNvSpPr>
                <a:spLocks noChangeArrowheads="1"/>
              </p:cNvSpPr>
              <p:nvPr/>
            </p:nvSpPr>
            <p:spPr bwMode="auto">
              <a:xfrm>
                <a:off x="1181" y="2097"/>
                <a:ext cx="704" cy="356"/>
              </a:xfrm>
              <a:prstGeom prst="rect">
                <a:avLst/>
              </a:prstGeom>
              <a:solidFill>
                <a:schemeClr val="accent6">
                  <a:lumMod val="40000"/>
                  <a:lumOff val="60000"/>
                </a:schemeClr>
              </a:solidFill>
              <a:ln w="317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3" name="Rectangle 141"/>
              <p:cNvSpPr>
                <a:spLocks noChangeArrowheads="1"/>
              </p:cNvSpPr>
              <p:nvPr/>
            </p:nvSpPr>
            <p:spPr bwMode="auto">
              <a:xfrm>
                <a:off x="1227" y="2201"/>
                <a:ext cx="71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Division of Finance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34" name="Rectangle 142"/>
              <p:cNvSpPr>
                <a:spLocks noChangeArrowheads="1"/>
              </p:cNvSpPr>
              <p:nvPr/>
            </p:nvSpPr>
            <p:spPr bwMode="auto">
              <a:xfrm>
                <a:off x="1322" y="2297"/>
                <a:ext cx="49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Scot Arehart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36" name="Rectangle 143"/>
              <p:cNvSpPr>
                <a:spLocks noChangeArrowheads="1"/>
              </p:cNvSpPr>
              <p:nvPr/>
            </p:nvSpPr>
            <p:spPr bwMode="auto">
              <a:xfrm>
                <a:off x="3604" y="2587"/>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68" name="Picture 14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07" y="2590"/>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7" name="Rectangle 145"/>
              <p:cNvSpPr>
                <a:spLocks noChangeArrowheads="1"/>
              </p:cNvSpPr>
              <p:nvPr/>
            </p:nvSpPr>
            <p:spPr bwMode="auto">
              <a:xfrm>
                <a:off x="3604" y="2587"/>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8" name="Rectangle 146"/>
              <p:cNvSpPr>
                <a:spLocks noChangeArrowheads="1"/>
              </p:cNvSpPr>
              <p:nvPr/>
            </p:nvSpPr>
            <p:spPr bwMode="auto">
              <a:xfrm>
                <a:off x="3596" y="2580"/>
                <a:ext cx="719" cy="37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9" name="Freeform 147"/>
              <p:cNvSpPr>
                <a:spLocks/>
              </p:cNvSpPr>
              <p:nvPr/>
            </p:nvSpPr>
            <p:spPr bwMode="auto">
              <a:xfrm>
                <a:off x="3603" y="2587"/>
                <a:ext cx="712" cy="364"/>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0" name="Rectangle 148"/>
              <p:cNvSpPr>
                <a:spLocks noChangeArrowheads="1"/>
              </p:cNvSpPr>
              <p:nvPr/>
            </p:nvSpPr>
            <p:spPr bwMode="auto">
              <a:xfrm>
                <a:off x="3596" y="2580"/>
                <a:ext cx="719" cy="37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1" name="Rectangle 149"/>
              <p:cNvSpPr>
                <a:spLocks noChangeArrowheads="1"/>
              </p:cNvSpPr>
              <p:nvPr/>
            </p:nvSpPr>
            <p:spPr bwMode="auto">
              <a:xfrm>
                <a:off x="3593" y="2576"/>
                <a:ext cx="704" cy="357"/>
              </a:xfrm>
              <a:prstGeom prst="rect">
                <a:avLst/>
              </a:prstGeom>
              <a:solidFill>
                <a:srgbClr val="A6C3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2" name="Rectangle 150"/>
              <p:cNvSpPr>
                <a:spLocks noChangeArrowheads="1"/>
              </p:cNvSpPr>
              <p:nvPr/>
            </p:nvSpPr>
            <p:spPr bwMode="auto">
              <a:xfrm>
                <a:off x="3593" y="2576"/>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3" name="Rectangle 151"/>
              <p:cNvSpPr>
                <a:spLocks noChangeArrowheads="1"/>
              </p:cNvSpPr>
              <p:nvPr/>
            </p:nvSpPr>
            <p:spPr bwMode="auto">
              <a:xfrm>
                <a:off x="3670" y="2610"/>
                <a:ext cx="68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Division of Motor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4" name="Rectangle 152"/>
              <p:cNvSpPr>
                <a:spLocks noChangeArrowheads="1"/>
              </p:cNvSpPr>
              <p:nvPr/>
            </p:nvSpPr>
            <p:spPr bwMode="auto">
              <a:xfrm>
                <a:off x="3816" y="2706"/>
                <a:ext cx="33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Vehicles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5" name="Rectangle 153"/>
              <p:cNvSpPr>
                <a:spLocks noChangeArrowheads="1"/>
              </p:cNvSpPr>
              <p:nvPr/>
            </p:nvSpPr>
            <p:spPr bwMode="auto">
              <a:xfrm>
                <a:off x="3677" y="2796"/>
                <a:ext cx="653"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Marla Thompson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6" name="Rectangle 154"/>
              <p:cNvSpPr>
                <a:spLocks noChangeArrowheads="1"/>
              </p:cNvSpPr>
              <p:nvPr/>
            </p:nvSpPr>
            <p:spPr bwMode="auto">
              <a:xfrm>
                <a:off x="5364" y="3375"/>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79" name="Picture 15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68" y="3382"/>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 name="Rectangle 156"/>
              <p:cNvSpPr>
                <a:spLocks noChangeArrowheads="1"/>
              </p:cNvSpPr>
              <p:nvPr/>
            </p:nvSpPr>
            <p:spPr bwMode="auto">
              <a:xfrm>
                <a:off x="5364" y="3375"/>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9" name="Rectangle 157"/>
              <p:cNvSpPr>
                <a:spLocks noChangeArrowheads="1"/>
              </p:cNvSpPr>
              <p:nvPr/>
            </p:nvSpPr>
            <p:spPr bwMode="auto">
              <a:xfrm>
                <a:off x="5357" y="3375"/>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0" name="Freeform 158"/>
              <p:cNvSpPr>
                <a:spLocks/>
              </p:cNvSpPr>
              <p:nvPr/>
            </p:nvSpPr>
            <p:spPr bwMode="auto">
              <a:xfrm>
                <a:off x="5364" y="3378"/>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1" name="Rectangle 159"/>
              <p:cNvSpPr>
                <a:spLocks noChangeArrowheads="1"/>
              </p:cNvSpPr>
              <p:nvPr/>
            </p:nvSpPr>
            <p:spPr bwMode="auto">
              <a:xfrm>
                <a:off x="5357" y="3375"/>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2" name="Rectangle 160"/>
              <p:cNvSpPr>
                <a:spLocks noChangeArrowheads="1"/>
              </p:cNvSpPr>
              <p:nvPr/>
            </p:nvSpPr>
            <p:spPr bwMode="auto">
              <a:xfrm>
                <a:off x="5354" y="3368"/>
                <a:ext cx="704" cy="35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3" name="Rectangle 161"/>
              <p:cNvSpPr>
                <a:spLocks noChangeArrowheads="1"/>
              </p:cNvSpPr>
              <p:nvPr/>
            </p:nvSpPr>
            <p:spPr bwMode="auto">
              <a:xfrm>
                <a:off x="5354" y="3368"/>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4" name="Rectangle 162"/>
              <p:cNvSpPr>
                <a:spLocks noChangeArrowheads="1"/>
              </p:cNvSpPr>
              <p:nvPr/>
            </p:nvSpPr>
            <p:spPr bwMode="auto">
              <a:xfrm>
                <a:off x="5570" y="3353"/>
                <a:ext cx="36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Office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5" name="Rectangle 163"/>
              <p:cNvSpPr>
                <a:spLocks noChangeArrowheads="1"/>
              </p:cNvSpPr>
              <p:nvPr/>
            </p:nvSpPr>
            <p:spPr bwMode="auto">
              <a:xfrm>
                <a:off x="5474" y="3450"/>
                <a:ext cx="58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Administrative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6" name="Rectangle 164"/>
              <p:cNvSpPr>
                <a:spLocks noChangeArrowheads="1"/>
              </p:cNvSpPr>
              <p:nvPr/>
            </p:nvSpPr>
            <p:spPr bwMode="auto">
              <a:xfrm>
                <a:off x="5570" y="3546"/>
                <a:ext cx="359"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Hearings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7" name="Rectangle 165"/>
              <p:cNvSpPr>
                <a:spLocks noChangeArrowheads="1"/>
              </p:cNvSpPr>
              <p:nvPr/>
            </p:nvSpPr>
            <p:spPr bwMode="auto">
              <a:xfrm>
                <a:off x="5408" y="3636"/>
                <a:ext cx="71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Kathleen Frederick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9" name="Rectangle 166"/>
              <p:cNvSpPr>
                <a:spLocks noChangeArrowheads="1"/>
              </p:cNvSpPr>
              <p:nvPr/>
            </p:nvSpPr>
            <p:spPr bwMode="auto">
              <a:xfrm>
                <a:off x="2635" y="2587"/>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91" name="Picture 16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38" y="2590"/>
                <a:ext cx="705"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0" name="Rectangle 168"/>
              <p:cNvSpPr>
                <a:spLocks noChangeArrowheads="1"/>
              </p:cNvSpPr>
              <p:nvPr/>
            </p:nvSpPr>
            <p:spPr bwMode="auto">
              <a:xfrm>
                <a:off x="2635" y="2587"/>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1" name="Rectangle 169"/>
              <p:cNvSpPr>
                <a:spLocks noChangeArrowheads="1"/>
              </p:cNvSpPr>
              <p:nvPr/>
            </p:nvSpPr>
            <p:spPr bwMode="auto">
              <a:xfrm>
                <a:off x="2628" y="2580"/>
                <a:ext cx="719" cy="37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2" name="Freeform 170"/>
              <p:cNvSpPr>
                <a:spLocks/>
              </p:cNvSpPr>
              <p:nvPr/>
            </p:nvSpPr>
            <p:spPr bwMode="auto">
              <a:xfrm>
                <a:off x="2635" y="2587"/>
                <a:ext cx="711" cy="364"/>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3" name="Rectangle 171"/>
              <p:cNvSpPr>
                <a:spLocks noChangeArrowheads="1"/>
              </p:cNvSpPr>
              <p:nvPr/>
            </p:nvSpPr>
            <p:spPr bwMode="auto">
              <a:xfrm>
                <a:off x="2628" y="2580"/>
                <a:ext cx="719" cy="37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4" name="Rectangle 172"/>
              <p:cNvSpPr>
                <a:spLocks noChangeArrowheads="1"/>
              </p:cNvSpPr>
              <p:nvPr/>
            </p:nvSpPr>
            <p:spPr bwMode="auto">
              <a:xfrm>
                <a:off x="2625" y="2576"/>
                <a:ext cx="704" cy="357"/>
              </a:xfrm>
              <a:prstGeom prst="rect">
                <a:avLst/>
              </a:prstGeom>
              <a:solidFill>
                <a:schemeClr val="accent6">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5" name="Rectangle 173"/>
              <p:cNvSpPr>
                <a:spLocks noChangeArrowheads="1"/>
              </p:cNvSpPr>
              <p:nvPr/>
            </p:nvSpPr>
            <p:spPr bwMode="auto">
              <a:xfrm>
                <a:off x="2625" y="2576"/>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6" name="Rectangle 174"/>
              <p:cNvSpPr>
                <a:spLocks noChangeArrowheads="1"/>
              </p:cNvSpPr>
              <p:nvPr/>
            </p:nvSpPr>
            <p:spPr bwMode="auto">
              <a:xfrm>
                <a:off x="2643" y="2610"/>
                <a:ext cx="81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Division of Personnel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7" name="Rectangle 175"/>
              <p:cNvSpPr>
                <a:spLocks noChangeArrowheads="1"/>
              </p:cNvSpPr>
              <p:nvPr/>
            </p:nvSpPr>
            <p:spPr bwMode="auto">
              <a:xfrm>
                <a:off x="2665" y="2706"/>
                <a:ext cx="74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and Labor Relations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69" name="Rectangle 176"/>
              <p:cNvSpPr>
                <a:spLocks noChangeArrowheads="1"/>
              </p:cNvSpPr>
              <p:nvPr/>
            </p:nvSpPr>
            <p:spPr bwMode="auto">
              <a:xfrm>
                <a:off x="2760" y="2796"/>
                <a:ext cx="536"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Kate Sheehan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0" name="Rectangle 177"/>
              <p:cNvSpPr>
                <a:spLocks noChangeArrowheads="1"/>
              </p:cNvSpPr>
              <p:nvPr/>
            </p:nvSpPr>
            <p:spPr bwMode="auto">
              <a:xfrm>
                <a:off x="2151" y="1412"/>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202" name="Picture 17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54" y="1419"/>
                <a:ext cx="705"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1" name="Rectangle 179"/>
              <p:cNvSpPr>
                <a:spLocks noChangeArrowheads="1"/>
              </p:cNvSpPr>
              <p:nvPr/>
            </p:nvSpPr>
            <p:spPr bwMode="auto">
              <a:xfrm>
                <a:off x="2151" y="1412"/>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2" name="Rectangle 180"/>
              <p:cNvSpPr>
                <a:spLocks noChangeArrowheads="1"/>
              </p:cNvSpPr>
              <p:nvPr/>
            </p:nvSpPr>
            <p:spPr bwMode="auto">
              <a:xfrm>
                <a:off x="2144" y="1412"/>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3" name="Freeform 181"/>
              <p:cNvSpPr>
                <a:spLocks/>
              </p:cNvSpPr>
              <p:nvPr/>
            </p:nvSpPr>
            <p:spPr bwMode="auto">
              <a:xfrm>
                <a:off x="2151" y="1415"/>
                <a:ext cx="711"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4" name="Rectangle 182"/>
              <p:cNvSpPr>
                <a:spLocks noChangeArrowheads="1"/>
              </p:cNvSpPr>
              <p:nvPr/>
            </p:nvSpPr>
            <p:spPr bwMode="auto">
              <a:xfrm>
                <a:off x="2144" y="1412"/>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5" name="Rectangle 183"/>
              <p:cNvSpPr>
                <a:spLocks noChangeArrowheads="1"/>
              </p:cNvSpPr>
              <p:nvPr/>
            </p:nvSpPr>
            <p:spPr bwMode="auto">
              <a:xfrm>
                <a:off x="2129" y="1397"/>
                <a:ext cx="719" cy="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6" name="Rectangle 184"/>
              <p:cNvSpPr>
                <a:spLocks noChangeArrowheads="1"/>
              </p:cNvSpPr>
              <p:nvPr/>
            </p:nvSpPr>
            <p:spPr bwMode="auto">
              <a:xfrm>
                <a:off x="2129" y="1405"/>
                <a:ext cx="719" cy="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7" name="Rectangle 185"/>
              <p:cNvSpPr>
                <a:spLocks noChangeArrowheads="1"/>
              </p:cNvSpPr>
              <p:nvPr/>
            </p:nvSpPr>
            <p:spPr bwMode="auto">
              <a:xfrm>
                <a:off x="2129" y="1412"/>
                <a:ext cx="719" cy="23"/>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8" name="Rectangle 186"/>
              <p:cNvSpPr>
                <a:spLocks noChangeArrowheads="1"/>
              </p:cNvSpPr>
              <p:nvPr/>
            </p:nvSpPr>
            <p:spPr bwMode="auto">
              <a:xfrm>
                <a:off x="2129" y="1435"/>
                <a:ext cx="719" cy="22"/>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0" name="Rectangle 187"/>
              <p:cNvSpPr>
                <a:spLocks noChangeArrowheads="1"/>
              </p:cNvSpPr>
              <p:nvPr/>
            </p:nvSpPr>
            <p:spPr bwMode="auto">
              <a:xfrm>
                <a:off x="2129" y="1457"/>
                <a:ext cx="719" cy="22"/>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1" name="Rectangle 188"/>
              <p:cNvSpPr>
                <a:spLocks noChangeArrowheads="1"/>
              </p:cNvSpPr>
              <p:nvPr/>
            </p:nvSpPr>
            <p:spPr bwMode="auto">
              <a:xfrm>
                <a:off x="2129" y="1479"/>
                <a:ext cx="719" cy="3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2" name="Rectangle 189"/>
              <p:cNvSpPr>
                <a:spLocks noChangeArrowheads="1"/>
              </p:cNvSpPr>
              <p:nvPr/>
            </p:nvSpPr>
            <p:spPr bwMode="auto">
              <a:xfrm>
                <a:off x="2129" y="1509"/>
                <a:ext cx="719" cy="22"/>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3" name="Rectangle 190"/>
              <p:cNvSpPr>
                <a:spLocks noChangeArrowheads="1"/>
              </p:cNvSpPr>
              <p:nvPr/>
            </p:nvSpPr>
            <p:spPr bwMode="auto">
              <a:xfrm>
                <a:off x="2129" y="1531"/>
                <a:ext cx="719" cy="22"/>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4" name="Rectangle 191"/>
              <p:cNvSpPr>
                <a:spLocks noChangeArrowheads="1"/>
              </p:cNvSpPr>
              <p:nvPr/>
            </p:nvSpPr>
            <p:spPr bwMode="auto">
              <a:xfrm>
                <a:off x="2129" y="1553"/>
                <a:ext cx="719" cy="45"/>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5" name="Rectangle 192"/>
              <p:cNvSpPr>
                <a:spLocks noChangeArrowheads="1"/>
              </p:cNvSpPr>
              <p:nvPr/>
            </p:nvSpPr>
            <p:spPr bwMode="auto">
              <a:xfrm>
                <a:off x="2129" y="1598"/>
                <a:ext cx="719" cy="22"/>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6" name="Rectangle 193"/>
              <p:cNvSpPr>
                <a:spLocks noChangeArrowheads="1"/>
              </p:cNvSpPr>
              <p:nvPr/>
            </p:nvSpPr>
            <p:spPr bwMode="auto">
              <a:xfrm>
                <a:off x="2129" y="1620"/>
                <a:ext cx="719" cy="23"/>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7" name="Rectangle 194"/>
              <p:cNvSpPr>
                <a:spLocks noChangeArrowheads="1"/>
              </p:cNvSpPr>
              <p:nvPr/>
            </p:nvSpPr>
            <p:spPr bwMode="auto">
              <a:xfrm>
                <a:off x="2129" y="1643"/>
                <a:ext cx="719" cy="22"/>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8" name="Rectangle 195"/>
              <p:cNvSpPr>
                <a:spLocks noChangeArrowheads="1"/>
              </p:cNvSpPr>
              <p:nvPr/>
            </p:nvSpPr>
            <p:spPr bwMode="auto">
              <a:xfrm>
                <a:off x="2129" y="1665"/>
                <a:ext cx="719" cy="30"/>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9" name="Rectangle 196"/>
              <p:cNvSpPr>
                <a:spLocks noChangeArrowheads="1"/>
              </p:cNvSpPr>
              <p:nvPr/>
            </p:nvSpPr>
            <p:spPr bwMode="auto">
              <a:xfrm>
                <a:off x="2129" y="1695"/>
                <a:ext cx="719" cy="22"/>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0" name="Rectangle 197"/>
              <p:cNvSpPr>
                <a:spLocks noChangeArrowheads="1"/>
              </p:cNvSpPr>
              <p:nvPr/>
            </p:nvSpPr>
            <p:spPr bwMode="auto">
              <a:xfrm>
                <a:off x="2129" y="1717"/>
                <a:ext cx="719" cy="2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2" name="Rectangle 198"/>
              <p:cNvSpPr>
                <a:spLocks noChangeArrowheads="1"/>
              </p:cNvSpPr>
              <p:nvPr/>
            </p:nvSpPr>
            <p:spPr bwMode="auto">
              <a:xfrm>
                <a:off x="2129" y="1739"/>
                <a:ext cx="719" cy="23"/>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3" name="Rectangle 199"/>
              <p:cNvSpPr>
                <a:spLocks noChangeArrowheads="1"/>
              </p:cNvSpPr>
              <p:nvPr/>
            </p:nvSpPr>
            <p:spPr bwMode="auto">
              <a:xfrm>
                <a:off x="2129" y="1762"/>
                <a:ext cx="719" cy="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4" name="Rectangle 200"/>
              <p:cNvSpPr>
                <a:spLocks noChangeArrowheads="1"/>
              </p:cNvSpPr>
              <p:nvPr/>
            </p:nvSpPr>
            <p:spPr bwMode="auto">
              <a:xfrm>
                <a:off x="2141" y="1405"/>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5" name="Rectangle 201"/>
              <p:cNvSpPr>
                <a:spLocks noChangeArrowheads="1"/>
              </p:cNvSpPr>
              <p:nvPr/>
            </p:nvSpPr>
            <p:spPr bwMode="auto">
              <a:xfrm>
                <a:off x="2210" y="1487"/>
                <a:ext cx="68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Legislative Liaison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6" name="Rectangle 202"/>
              <p:cNvSpPr>
                <a:spLocks noChangeArrowheads="1"/>
              </p:cNvSpPr>
              <p:nvPr/>
            </p:nvSpPr>
            <p:spPr bwMode="auto">
              <a:xfrm>
                <a:off x="2232" y="1584"/>
                <a:ext cx="62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Minta Montalbo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7" name="Rectangle 203"/>
              <p:cNvSpPr>
                <a:spLocks noChangeArrowheads="1"/>
              </p:cNvSpPr>
              <p:nvPr/>
            </p:nvSpPr>
            <p:spPr bwMode="auto">
              <a:xfrm>
                <a:off x="4528" y="431"/>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228" name="Picture 20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31" y="438"/>
                <a:ext cx="705"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Rectangle 206"/>
            <p:cNvSpPr>
              <a:spLocks noChangeArrowheads="1"/>
            </p:cNvSpPr>
            <p:nvPr/>
          </p:nvSpPr>
          <p:spPr bwMode="auto">
            <a:xfrm>
              <a:off x="4528" y="431"/>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207"/>
            <p:cNvSpPr>
              <a:spLocks noChangeArrowheads="1"/>
            </p:cNvSpPr>
            <p:nvPr/>
          </p:nvSpPr>
          <p:spPr bwMode="auto">
            <a:xfrm>
              <a:off x="4521" y="431"/>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208"/>
            <p:cNvSpPr>
              <a:spLocks/>
            </p:cNvSpPr>
            <p:nvPr/>
          </p:nvSpPr>
          <p:spPr bwMode="auto">
            <a:xfrm>
              <a:off x="4528" y="434"/>
              <a:ext cx="711" cy="364"/>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209"/>
            <p:cNvSpPr>
              <a:spLocks noChangeArrowheads="1"/>
            </p:cNvSpPr>
            <p:nvPr/>
          </p:nvSpPr>
          <p:spPr bwMode="auto">
            <a:xfrm>
              <a:off x="4521" y="431"/>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210"/>
            <p:cNvSpPr>
              <a:spLocks noChangeArrowheads="1"/>
            </p:cNvSpPr>
            <p:nvPr/>
          </p:nvSpPr>
          <p:spPr bwMode="auto">
            <a:xfrm>
              <a:off x="4506" y="416"/>
              <a:ext cx="719" cy="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211"/>
            <p:cNvSpPr>
              <a:spLocks noChangeArrowheads="1"/>
            </p:cNvSpPr>
            <p:nvPr/>
          </p:nvSpPr>
          <p:spPr bwMode="auto">
            <a:xfrm>
              <a:off x="4506" y="423"/>
              <a:ext cx="719" cy="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212"/>
            <p:cNvSpPr>
              <a:spLocks noChangeArrowheads="1"/>
            </p:cNvSpPr>
            <p:nvPr/>
          </p:nvSpPr>
          <p:spPr bwMode="auto">
            <a:xfrm>
              <a:off x="4506" y="431"/>
              <a:ext cx="719" cy="22"/>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13"/>
            <p:cNvSpPr>
              <a:spLocks noChangeArrowheads="1"/>
            </p:cNvSpPr>
            <p:nvPr/>
          </p:nvSpPr>
          <p:spPr bwMode="auto">
            <a:xfrm>
              <a:off x="4506" y="453"/>
              <a:ext cx="719" cy="22"/>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214"/>
            <p:cNvSpPr>
              <a:spLocks noChangeArrowheads="1"/>
            </p:cNvSpPr>
            <p:nvPr/>
          </p:nvSpPr>
          <p:spPr bwMode="auto">
            <a:xfrm>
              <a:off x="4506" y="475"/>
              <a:ext cx="719" cy="23"/>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15"/>
            <p:cNvSpPr>
              <a:spLocks noChangeArrowheads="1"/>
            </p:cNvSpPr>
            <p:nvPr/>
          </p:nvSpPr>
          <p:spPr bwMode="auto">
            <a:xfrm>
              <a:off x="4506" y="498"/>
              <a:ext cx="719" cy="29"/>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6"/>
            <p:cNvSpPr>
              <a:spLocks noChangeArrowheads="1"/>
            </p:cNvSpPr>
            <p:nvPr/>
          </p:nvSpPr>
          <p:spPr bwMode="auto">
            <a:xfrm>
              <a:off x="4506" y="527"/>
              <a:ext cx="719" cy="23"/>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17"/>
            <p:cNvSpPr>
              <a:spLocks noChangeArrowheads="1"/>
            </p:cNvSpPr>
            <p:nvPr/>
          </p:nvSpPr>
          <p:spPr bwMode="auto">
            <a:xfrm>
              <a:off x="4506" y="550"/>
              <a:ext cx="719" cy="22"/>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18"/>
            <p:cNvSpPr>
              <a:spLocks noChangeArrowheads="1"/>
            </p:cNvSpPr>
            <p:nvPr/>
          </p:nvSpPr>
          <p:spPr bwMode="auto">
            <a:xfrm>
              <a:off x="4506" y="572"/>
              <a:ext cx="719" cy="45"/>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219"/>
            <p:cNvSpPr>
              <a:spLocks noChangeArrowheads="1"/>
            </p:cNvSpPr>
            <p:nvPr/>
          </p:nvSpPr>
          <p:spPr bwMode="auto">
            <a:xfrm>
              <a:off x="4506" y="617"/>
              <a:ext cx="719" cy="22"/>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220"/>
            <p:cNvSpPr>
              <a:spLocks noChangeArrowheads="1"/>
            </p:cNvSpPr>
            <p:nvPr/>
          </p:nvSpPr>
          <p:spPr bwMode="auto">
            <a:xfrm>
              <a:off x="4506" y="639"/>
              <a:ext cx="719" cy="22"/>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21"/>
            <p:cNvSpPr>
              <a:spLocks noChangeArrowheads="1"/>
            </p:cNvSpPr>
            <p:nvPr/>
          </p:nvSpPr>
          <p:spPr bwMode="auto">
            <a:xfrm>
              <a:off x="4506" y="661"/>
              <a:ext cx="719" cy="23"/>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22"/>
            <p:cNvSpPr>
              <a:spLocks noChangeArrowheads="1"/>
            </p:cNvSpPr>
            <p:nvPr/>
          </p:nvSpPr>
          <p:spPr bwMode="auto">
            <a:xfrm>
              <a:off x="4506" y="684"/>
              <a:ext cx="719" cy="29"/>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23"/>
            <p:cNvSpPr>
              <a:spLocks noChangeArrowheads="1"/>
            </p:cNvSpPr>
            <p:nvPr/>
          </p:nvSpPr>
          <p:spPr bwMode="auto">
            <a:xfrm>
              <a:off x="4506" y="713"/>
              <a:ext cx="719" cy="23"/>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8" name="Rectangle 224"/>
            <p:cNvSpPr>
              <a:spLocks noChangeArrowheads="1"/>
            </p:cNvSpPr>
            <p:nvPr/>
          </p:nvSpPr>
          <p:spPr bwMode="auto">
            <a:xfrm>
              <a:off x="4506" y="736"/>
              <a:ext cx="719" cy="2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9" name="Rectangle 225"/>
            <p:cNvSpPr>
              <a:spLocks noChangeArrowheads="1"/>
            </p:cNvSpPr>
            <p:nvPr/>
          </p:nvSpPr>
          <p:spPr bwMode="auto">
            <a:xfrm>
              <a:off x="4506" y="758"/>
              <a:ext cx="719" cy="22"/>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0" name="Rectangle 226"/>
            <p:cNvSpPr>
              <a:spLocks noChangeArrowheads="1"/>
            </p:cNvSpPr>
            <p:nvPr/>
          </p:nvSpPr>
          <p:spPr bwMode="auto">
            <a:xfrm>
              <a:off x="4506" y="780"/>
              <a:ext cx="719" cy="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1" name="Rectangle 227"/>
            <p:cNvSpPr>
              <a:spLocks noChangeArrowheads="1"/>
            </p:cNvSpPr>
            <p:nvPr/>
          </p:nvSpPr>
          <p:spPr bwMode="auto">
            <a:xfrm>
              <a:off x="4517" y="423"/>
              <a:ext cx="705"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2" name="Rectangle 228"/>
            <p:cNvSpPr>
              <a:spLocks noChangeArrowheads="1"/>
            </p:cNvSpPr>
            <p:nvPr/>
          </p:nvSpPr>
          <p:spPr bwMode="auto">
            <a:xfrm>
              <a:off x="4609" y="505"/>
              <a:ext cx="63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Special Assistant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3" name="Rectangle 229"/>
            <p:cNvSpPr>
              <a:spLocks noChangeArrowheads="1"/>
            </p:cNvSpPr>
            <p:nvPr/>
          </p:nvSpPr>
          <p:spPr bwMode="auto">
            <a:xfrm>
              <a:off x="4660" y="602"/>
              <a:ext cx="506"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Megan Collie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4" name="Line 230"/>
            <p:cNvSpPr>
              <a:spLocks noChangeShapeType="1"/>
            </p:cNvSpPr>
            <p:nvPr/>
          </p:nvSpPr>
          <p:spPr bwMode="auto">
            <a:xfrm>
              <a:off x="3989" y="602"/>
              <a:ext cx="528" cy="0"/>
            </a:xfrm>
            <a:prstGeom prst="line">
              <a:avLst/>
            </a:prstGeom>
            <a:noFill/>
            <a:ln w="1587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5" name="Rectangle 231"/>
            <p:cNvSpPr>
              <a:spLocks noChangeArrowheads="1"/>
            </p:cNvSpPr>
            <p:nvPr/>
          </p:nvSpPr>
          <p:spPr bwMode="auto">
            <a:xfrm>
              <a:off x="302" y="2096"/>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256" name="Picture 2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6" y="2100"/>
              <a:ext cx="704"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6" name="Rectangle 233"/>
            <p:cNvSpPr>
              <a:spLocks noChangeArrowheads="1"/>
            </p:cNvSpPr>
            <p:nvPr/>
          </p:nvSpPr>
          <p:spPr bwMode="auto">
            <a:xfrm>
              <a:off x="302" y="2096"/>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7" name="Rectangle 234"/>
            <p:cNvSpPr>
              <a:spLocks noChangeArrowheads="1"/>
            </p:cNvSpPr>
            <p:nvPr/>
          </p:nvSpPr>
          <p:spPr bwMode="auto">
            <a:xfrm>
              <a:off x="295" y="2089"/>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8" name="Freeform 235"/>
            <p:cNvSpPr>
              <a:spLocks/>
            </p:cNvSpPr>
            <p:nvPr/>
          </p:nvSpPr>
          <p:spPr bwMode="auto">
            <a:xfrm>
              <a:off x="302" y="2096"/>
              <a:ext cx="712" cy="364"/>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9" name="Rectangle 236"/>
            <p:cNvSpPr>
              <a:spLocks noChangeArrowheads="1"/>
            </p:cNvSpPr>
            <p:nvPr/>
          </p:nvSpPr>
          <p:spPr bwMode="auto">
            <a:xfrm>
              <a:off x="295" y="2089"/>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1" name="Rectangle 237"/>
            <p:cNvSpPr>
              <a:spLocks noChangeArrowheads="1"/>
            </p:cNvSpPr>
            <p:nvPr/>
          </p:nvSpPr>
          <p:spPr bwMode="auto">
            <a:xfrm>
              <a:off x="292" y="2085"/>
              <a:ext cx="704" cy="357"/>
            </a:xfrm>
            <a:prstGeom prst="rect">
              <a:avLst/>
            </a:prstGeom>
            <a:solidFill>
              <a:schemeClr val="accent6">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2" name="Rectangle 238"/>
            <p:cNvSpPr>
              <a:spLocks noChangeArrowheads="1"/>
            </p:cNvSpPr>
            <p:nvPr/>
          </p:nvSpPr>
          <p:spPr bwMode="auto">
            <a:xfrm>
              <a:off x="292" y="2085"/>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3" name="Rectangle 239"/>
            <p:cNvSpPr>
              <a:spLocks noChangeArrowheads="1"/>
            </p:cNvSpPr>
            <p:nvPr/>
          </p:nvSpPr>
          <p:spPr bwMode="auto">
            <a:xfrm>
              <a:off x="478" y="2119"/>
              <a:ext cx="433"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Enterprise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4" name="Rectangle 240"/>
            <p:cNvSpPr>
              <a:spLocks noChangeArrowheads="1"/>
            </p:cNvSpPr>
            <p:nvPr/>
          </p:nvSpPr>
          <p:spPr bwMode="auto">
            <a:xfrm>
              <a:off x="324" y="2216"/>
              <a:ext cx="763"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Technology Services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5" name="Rectangle 241"/>
            <p:cNvSpPr>
              <a:spLocks noChangeArrowheads="1"/>
            </p:cNvSpPr>
            <p:nvPr/>
          </p:nvSpPr>
          <p:spPr bwMode="auto">
            <a:xfrm>
              <a:off x="486" y="2305"/>
              <a:ext cx="403"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Jim Steele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6" name="Rectangle 242"/>
            <p:cNvSpPr>
              <a:spLocks noChangeArrowheads="1"/>
            </p:cNvSpPr>
            <p:nvPr/>
          </p:nvSpPr>
          <p:spPr bwMode="auto">
            <a:xfrm>
              <a:off x="6685" y="2126"/>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267" name="Picture 24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88" y="2133"/>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7" name="Rectangle 244"/>
            <p:cNvSpPr>
              <a:spLocks noChangeArrowheads="1"/>
            </p:cNvSpPr>
            <p:nvPr/>
          </p:nvSpPr>
          <p:spPr bwMode="auto">
            <a:xfrm>
              <a:off x="6685" y="2126"/>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8" name="Rectangle 245"/>
            <p:cNvSpPr>
              <a:spLocks noChangeArrowheads="1"/>
            </p:cNvSpPr>
            <p:nvPr/>
          </p:nvSpPr>
          <p:spPr bwMode="auto">
            <a:xfrm>
              <a:off x="6678" y="2126"/>
              <a:ext cx="718"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9" name="Freeform 246"/>
            <p:cNvSpPr>
              <a:spLocks/>
            </p:cNvSpPr>
            <p:nvPr/>
          </p:nvSpPr>
          <p:spPr bwMode="auto">
            <a:xfrm>
              <a:off x="6684" y="2129"/>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90" name="Rectangle 247"/>
            <p:cNvSpPr>
              <a:spLocks noChangeArrowheads="1"/>
            </p:cNvSpPr>
            <p:nvPr/>
          </p:nvSpPr>
          <p:spPr bwMode="auto">
            <a:xfrm>
              <a:off x="6678" y="2126"/>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1" name="Rectangle 248"/>
            <p:cNvSpPr>
              <a:spLocks noChangeArrowheads="1"/>
            </p:cNvSpPr>
            <p:nvPr/>
          </p:nvSpPr>
          <p:spPr bwMode="auto">
            <a:xfrm>
              <a:off x="6674" y="2119"/>
              <a:ext cx="705" cy="356"/>
            </a:xfrm>
            <a:prstGeom prst="rect">
              <a:avLst/>
            </a:prstGeom>
            <a:solidFill>
              <a:schemeClr val="accent6">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2" name="Rectangle 249"/>
            <p:cNvSpPr>
              <a:spLocks noChangeArrowheads="1"/>
            </p:cNvSpPr>
            <p:nvPr/>
          </p:nvSpPr>
          <p:spPr bwMode="auto">
            <a:xfrm>
              <a:off x="6674" y="2119"/>
              <a:ext cx="705" cy="356"/>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3" name="Rectangle 250"/>
            <p:cNvSpPr>
              <a:spLocks noChangeArrowheads="1"/>
            </p:cNvSpPr>
            <p:nvPr/>
          </p:nvSpPr>
          <p:spPr bwMode="auto">
            <a:xfrm>
              <a:off x="6788" y="2149"/>
              <a:ext cx="60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Division of Risk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4" name="Rectangle 251"/>
            <p:cNvSpPr>
              <a:spLocks noChangeArrowheads="1"/>
            </p:cNvSpPr>
            <p:nvPr/>
          </p:nvSpPr>
          <p:spPr bwMode="auto">
            <a:xfrm>
              <a:off x="6810" y="2245"/>
              <a:ext cx="52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Management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5" name="Rectangle 252"/>
            <p:cNvSpPr>
              <a:spLocks noChangeArrowheads="1"/>
            </p:cNvSpPr>
            <p:nvPr/>
          </p:nvSpPr>
          <p:spPr bwMode="auto">
            <a:xfrm>
              <a:off x="6832" y="2342"/>
              <a:ext cx="48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Scott Jordan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6" name="Rectangle 253"/>
            <p:cNvSpPr>
              <a:spLocks noChangeArrowheads="1"/>
            </p:cNvSpPr>
            <p:nvPr/>
          </p:nvSpPr>
          <p:spPr bwMode="auto">
            <a:xfrm>
              <a:off x="5364" y="2929"/>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278" name="Picture 25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68" y="2936"/>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7" name="Rectangle 255"/>
            <p:cNvSpPr>
              <a:spLocks noChangeArrowheads="1"/>
            </p:cNvSpPr>
            <p:nvPr/>
          </p:nvSpPr>
          <p:spPr bwMode="auto">
            <a:xfrm>
              <a:off x="5364" y="2929"/>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8" name="Rectangle 256"/>
            <p:cNvSpPr>
              <a:spLocks noChangeArrowheads="1"/>
            </p:cNvSpPr>
            <p:nvPr/>
          </p:nvSpPr>
          <p:spPr bwMode="auto">
            <a:xfrm>
              <a:off x="5357" y="2929"/>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9" name="Freeform 257"/>
            <p:cNvSpPr>
              <a:spLocks/>
            </p:cNvSpPr>
            <p:nvPr/>
          </p:nvSpPr>
          <p:spPr bwMode="auto">
            <a:xfrm>
              <a:off x="5364" y="2932"/>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8" name="Rectangle 258"/>
            <p:cNvSpPr>
              <a:spLocks noChangeArrowheads="1"/>
            </p:cNvSpPr>
            <p:nvPr/>
          </p:nvSpPr>
          <p:spPr bwMode="auto">
            <a:xfrm>
              <a:off x="5357" y="2929"/>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9" name="Rectangle 259"/>
            <p:cNvSpPr>
              <a:spLocks noChangeArrowheads="1"/>
            </p:cNvSpPr>
            <p:nvPr/>
          </p:nvSpPr>
          <p:spPr bwMode="auto">
            <a:xfrm>
              <a:off x="5354" y="2922"/>
              <a:ext cx="704" cy="356"/>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0" name="Rectangle 260"/>
            <p:cNvSpPr>
              <a:spLocks noChangeArrowheads="1"/>
            </p:cNvSpPr>
            <p:nvPr/>
          </p:nvSpPr>
          <p:spPr bwMode="auto">
            <a:xfrm>
              <a:off x="5354" y="2922"/>
              <a:ext cx="704" cy="356"/>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1" name="Rectangle 261"/>
            <p:cNvSpPr>
              <a:spLocks noChangeArrowheads="1"/>
            </p:cNvSpPr>
            <p:nvPr/>
          </p:nvSpPr>
          <p:spPr bwMode="auto">
            <a:xfrm>
              <a:off x="5512" y="2977"/>
              <a:ext cx="52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Alaska Public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52" name="Rectangle 262"/>
            <p:cNvSpPr>
              <a:spLocks noChangeArrowheads="1"/>
            </p:cNvSpPr>
            <p:nvPr/>
          </p:nvSpPr>
          <p:spPr bwMode="auto">
            <a:xfrm>
              <a:off x="5504" y="3067"/>
              <a:ext cx="52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Broadcasting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53" name="Rectangle 263"/>
            <p:cNvSpPr>
              <a:spLocks noChangeArrowheads="1"/>
            </p:cNvSpPr>
            <p:nvPr/>
          </p:nvSpPr>
          <p:spPr bwMode="auto">
            <a:xfrm>
              <a:off x="5511" y="3149"/>
              <a:ext cx="47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Commission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54" name="Rectangle 264"/>
            <p:cNvSpPr>
              <a:spLocks noChangeArrowheads="1"/>
            </p:cNvSpPr>
            <p:nvPr/>
          </p:nvSpPr>
          <p:spPr bwMode="auto">
            <a:xfrm>
              <a:off x="6245" y="2929"/>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289" name="Picture 26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48" y="2936"/>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5" name="Rectangle 266"/>
            <p:cNvSpPr>
              <a:spLocks noChangeArrowheads="1"/>
            </p:cNvSpPr>
            <p:nvPr/>
          </p:nvSpPr>
          <p:spPr bwMode="auto">
            <a:xfrm>
              <a:off x="6245" y="2929"/>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7" name="Rectangle 267"/>
            <p:cNvSpPr>
              <a:spLocks noChangeArrowheads="1"/>
            </p:cNvSpPr>
            <p:nvPr/>
          </p:nvSpPr>
          <p:spPr bwMode="auto">
            <a:xfrm>
              <a:off x="6237" y="2929"/>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8" name="Freeform 268"/>
            <p:cNvSpPr>
              <a:spLocks/>
            </p:cNvSpPr>
            <p:nvPr/>
          </p:nvSpPr>
          <p:spPr bwMode="auto">
            <a:xfrm>
              <a:off x="6244" y="2932"/>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9" name="Rectangle 269"/>
            <p:cNvSpPr>
              <a:spLocks noChangeArrowheads="1"/>
            </p:cNvSpPr>
            <p:nvPr/>
          </p:nvSpPr>
          <p:spPr bwMode="auto">
            <a:xfrm>
              <a:off x="6237" y="2929"/>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0" name="Rectangle 270"/>
            <p:cNvSpPr>
              <a:spLocks noChangeArrowheads="1"/>
            </p:cNvSpPr>
            <p:nvPr/>
          </p:nvSpPr>
          <p:spPr bwMode="auto">
            <a:xfrm>
              <a:off x="6234" y="2922"/>
              <a:ext cx="704" cy="356"/>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1" name="Rectangle 271"/>
            <p:cNvSpPr>
              <a:spLocks noChangeArrowheads="1"/>
            </p:cNvSpPr>
            <p:nvPr/>
          </p:nvSpPr>
          <p:spPr bwMode="auto">
            <a:xfrm>
              <a:off x="6234" y="2922"/>
              <a:ext cx="704" cy="356"/>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2" name="Rectangle 272"/>
            <p:cNvSpPr>
              <a:spLocks noChangeArrowheads="1"/>
            </p:cNvSpPr>
            <p:nvPr/>
          </p:nvSpPr>
          <p:spPr bwMode="auto">
            <a:xfrm>
              <a:off x="6355" y="2952"/>
              <a:ext cx="58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Violent Crimes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3" name="Rectangle 273"/>
            <p:cNvSpPr>
              <a:spLocks noChangeArrowheads="1"/>
            </p:cNvSpPr>
            <p:nvPr/>
          </p:nvSpPr>
          <p:spPr bwMode="auto">
            <a:xfrm>
              <a:off x="6252" y="3048"/>
              <a:ext cx="79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Compensation Board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4" name="Rectangle 274"/>
            <p:cNvSpPr>
              <a:spLocks noChangeArrowheads="1"/>
            </p:cNvSpPr>
            <p:nvPr/>
          </p:nvSpPr>
          <p:spPr bwMode="auto">
            <a:xfrm>
              <a:off x="6384" y="3145"/>
              <a:ext cx="499"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Kate Hudson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5" name="Rectangle 275"/>
            <p:cNvSpPr>
              <a:spLocks noChangeArrowheads="1"/>
            </p:cNvSpPr>
            <p:nvPr/>
          </p:nvSpPr>
          <p:spPr bwMode="auto">
            <a:xfrm>
              <a:off x="6245" y="3375"/>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300" name="Picture 27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248" y="3382"/>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6" name="Rectangle 277"/>
            <p:cNvSpPr>
              <a:spLocks noChangeArrowheads="1"/>
            </p:cNvSpPr>
            <p:nvPr/>
          </p:nvSpPr>
          <p:spPr bwMode="auto">
            <a:xfrm>
              <a:off x="6245" y="3375"/>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8" name="Rectangle 278"/>
            <p:cNvSpPr>
              <a:spLocks noChangeArrowheads="1"/>
            </p:cNvSpPr>
            <p:nvPr/>
          </p:nvSpPr>
          <p:spPr bwMode="auto">
            <a:xfrm>
              <a:off x="6237" y="3375"/>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9" name="Freeform 279"/>
            <p:cNvSpPr>
              <a:spLocks/>
            </p:cNvSpPr>
            <p:nvPr/>
          </p:nvSpPr>
          <p:spPr bwMode="auto">
            <a:xfrm>
              <a:off x="6244" y="3378"/>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0" name="Rectangle 280"/>
            <p:cNvSpPr>
              <a:spLocks noChangeArrowheads="1"/>
            </p:cNvSpPr>
            <p:nvPr/>
          </p:nvSpPr>
          <p:spPr bwMode="auto">
            <a:xfrm>
              <a:off x="6237" y="3375"/>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1" name="Rectangle 281"/>
            <p:cNvSpPr>
              <a:spLocks noChangeArrowheads="1"/>
            </p:cNvSpPr>
            <p:nvPr/>
          </p:nvSpPr>
          <p:spPr bwMode="auto">
            <a:xfrm>
              <a:off x="6234" y="3368"/>
              <a:ext cx="704" cy="35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2" name="Rectangle 282"/>
            <p:cNvSpPr>
              <a:spLocks noChangeArrowheads="1"/>
            </p:cNvSpPr>
            <p:nvPr/>
          </p:nvSpPr>
          <p:spPr bwMode="auto">
            <a:xfrm>
              <a:off x="6234" y="3368"/>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3" name="Rectangle 283"/>
            <p:cNvSpPr>
              <a:spLocks noChangeArrowheads="1"/>
            </p:cNvSpPr>
            <p:nvPr/>
          </p:nvSpPr>
          <p:spPr bwMode="auto">
            <a:xfrm>
              <a:off x="6294" y="3377"/>
              <a:ext cx="719"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Alaska Oil and Gas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4" name="Rectangle 284"/>
            <p:cNvSpPr>
              <a:spLocks noChangeArrowheads="1"/>
            </p:cNvSpPr>
            <p:nvPr/>
          </p:nvSpPr>
          <p:spPr bwMode="auto">
            <a:xfrm>
              <a:off x="6377" y="3450"/>
              <a:ext cx="536"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Conservation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5" name="Rectangle 285"/>
            <p:cNvSpPr>
              <a:spLocks noChangeArrowheads="1"/>
            </p:cNvSpPr>
            <p:nvPr/>
          </p:nvSpPr>
          <p:spPr bwMode="auto">
            <a:xfrm>
              <a:off x="6391" y="3546"/>
              <a:ext cx="47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Commission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6" name="Rectangle 286"/>
            <p:cNvSpPr>
              <a:spLocks noChangeArrowheads="1"/>
            </p:cNvSpPr>
            <p:nvPr/>
          </p:nvSpPr>
          <p:spPr bwMode="auto">
            <a:xfrm>
              <a:off x="6355" y="3636"/>
              <a:ext cx="56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Cathy Foerster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7" name="Rectangle 287"/>
            <p:cNvSpPr>
              <a:spLocks noChangeArrowheads="1"/>
            </p:cNvSpPr>
            <p:nvPr/>
          </p:nvSpPr>
          <p:spPr bwMode="auto">
            <a:xfrm>
              <a:off x="3604" y="3033"/>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312" name="Picture 28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07" y="3036"/>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9" name="Rectangle 289"/>
            <p:cNvSpPr>
              <a:spLocks noChangeArrowheads="1"/>
            </p:cNvSpPr>
            <p:nvPr/>
          </p:nvSpPr>
          <p:spPr bwMode="auto">
            <a:xfrm>
              <a:off x="3604" y="3033"/>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0" name="Rectangle 290"/>
            <p:cNvSpPr>
              <a:spLocks noChangeArrowheads="1"/>
            </p:cNvSpPr>
            <p:nvPr/>
          </p:nvSpPr>
          <p:spPr bwMode="auto">
            <a:xfrm>
              <a:off x="3596" y="3026"/>
              <a:ext cx="719" cy="37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1" name="Freeform 291"/>
            <p:cNvSpPr>
              <a:spLocks/>
            </p:cNvSpPr>
            <p:nvPr/>
          </p:nvSpPr>
          <p:spPr bwMode="auto">
            <a:xfrm>
              <a:off x="3603" y="3033"/>
              <a:ext cx="712" cy="364"/>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2" name="Rectangle 292"/>
            <p:cNvSpPr>
              <a:spLocks noChangeArrowheads="1"/>
            </p:cNvSpPr>
            <p:nvPr/>
          </p:nvSpPr>
          <p:spPr bwMode="auto">
            <a:xfrm>
              <a:off x="3596" y="3026"/>
              <a:ext cx="719" cy="37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3" name="Rectangle 293"/>
            <p:cNvSpPr>
              <a:spLocks noChangeArrowheads="1"/>
            </p:cNvSpPr>
            <p:nvPr/>
          </p:nvSpPr>
          <p:spPr bwMode="auto">
            <a:xfrm>
              <a:off x="3593" y="3022"/>
              <a:ext cx="704" cy="357"/>
            </a:xfrm>
            <a:prstGeom prst="rect">
              <a:avLst/>
            </a:prstGeom>
            <a:solidFill>
              <a:srgbClr val="A6C3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4" name="Rectangle 294"/>
            <p:cNvSpPr>
              <a:spLocks noChangeArrowheads="1"/>
            </p:cNvSpPr>
            <p:nvPr/>
          </p:nvSpPr>
          <p:spPr bwMode="auto">
            <a:xfrm>
              <a:off x="3593" y="3022"/>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5" name="Rectangle 295"/>
            <p:cNvSpPr>
              <a:spLocks noChangeArrowheads="1"/>
            </p:cNvSpPr>
            <p:nvPr/>
          </p:nvSpPr>
          <p:spPr bwMode="auto">
            <a:xfrm>
              <a:off x="3706" y="3056"/>
              <a:ext cx="60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Office of Public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6" name="Rectangle 296"/>
            <p:cNvSpPr>
              <a:spLocks noChangeArrowheads="1"/>
            </p:cNvSpPr>
            <p:nvPr/>
          </p:nvSpPr>
          <p:spPr bwMode="auto">
            <a:xfrm>
              <a:off x="3794" y="3152"/>
              <a:ext cx="38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Advocacy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7" name="Rectangle 297"/>
            <p:cNvSpPr>
              <a:spLocks noChangeArrowheads="1"/>
            </p:cNvSpPr>
            <p:nvPr/>
          </p:nvSpPr>
          <p:spPr bwMode="auto">
            <a:xfrm>
              <a:off x="3794" y="3242"/>
              <a:ext cx="389"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Rick Allen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8" name="Rectangle 298"/>
            <p:cNvSpPr>
              <a:spLocks noChangeArrowheads="1"/>
            </p:cNvSpPr>
            <p:nvPr/>
          </p:nvSpPr>
          <p:spPr bwMode="auto">
            <a:xfrm>
              <a:off x="3604" y="3479"/>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323" name="Picture 29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607" y="3482"/>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 name="Rectangle 300"/>
            <p:cNvSpPr>
              <a:spLocks noChangeArrowheads="1"/>
            </p:cNvSpPr>
            <p:nvPr/>
          </p:nvSpPr>
          <p:spPr bwMode="auto">
            <a:xfrm>
              <a:off x="3604" y="3479"/>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1" name="Rectangle 301"/>
            <p:cNvSpPr>
              <a:spLocks noChangeArrowheads="1"/>
            </p:cNvSpPr>
            <p:nvPr/>
          </p:nvSpPr>
          <p:spPr bwMode="auto">
            <a:xfrm>
              <a:off x="3596" y="3472"/>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2" name="Freeform 302"/>
            <p:cNvSpPr>
              <a:spLocks/>
            </p:cNvSpPr>
            <p:nvPr/>
          </p:nvSpPr>
          <p:spPr bwMode="auto">
            <a:xfrm>
              <a:off x="3603" y="3479"/>
              <a:ext cx="712" cy="364"/>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3" name="Rectangle 303"/>
            <p:cNvSpPr>
              <a:spLocks noChangeArrowheads="1"/>
            </p:cNvSpPr>
            <p:nvPr/>
          </p:nvSpPr>
          <p:spPr bwMode="auto">
            <a:xfrm>
              <a:off x="3596" y="3472"/>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4" name="Rectangle 304"/>
            <p:cNvSpPr>
              <a:spLocks noChangeArrowheads="1"/>
            </p:cNvSpPr>
            <p:nvPr/>
          </p:nvSpPr>
          <p:spPr bwMode="auto">
            <a:xfrm>
              <a:off x="3593" y="3468"/>
              <a:ext cx="704" cy="357"/>
            </a:xfrm>
            <a:prstGeom prst="rect">
              <a:avLst/>
            </a:prstGeom>
            <a:solidFill>
              <a:srgbClr val="A6C3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5" name="Rectangle 305"/>
            <p:cNvSpPr>
              <a:spLocks noChangeArrowheads="1"/>
            </p:cNvSpPr>
            <p:nvPr/>
          </p:nvSpPr>
          <p:spPr bwMode="auto">
            <a:xfrm>
              <a:off x="3593" y="3468"/>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6" name="Rectangle 306"/>
            <p:cNvSpPr>
              <a:spLocks noChangeArrowheads="1"/>
            </p:cNvSpPr>
            <p:nvPr/>
          </p:nvSpPr>
          <p:spPr bwMode="auto">
            <a:xfrm>
              <a:off x="3692" y="3502"/>
              <a:ext cx="63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Public Defender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7" name="Rectangle 307"/>
            <p:cNvSpPr>
              <a:spLocks noChangeArrowheads="1"/>
            </p:cNvSpPr>
            <p:nvPr/>
          </p:nvSpPr>
          <p:spPr bwMode="auto">
            <a:xfrm>
              <a:off x="3831" y="3599"/>
              <a:ext cx="30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Agency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8" name="Rectangle 308"/>
            <p:cNvSpPr>
              <a:spLocks noChangeArrowheads="1"/>
            </p:cNvSpPr>
            <p:nvPr/>
          </p:nvSpPr>
          <p:spPr bwMode="auto">
            <a:xfrm>
              <a:off x="3699" y="3688"/>
              <a:ext cx="594"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Quinlan Steiner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9" name="Rectangle 309"/>
            <p:cNvSpPr>
              <a:spLocks noChangeArrowheads="1"/>
            </p:cNvSpPr>
            <p:nvPr/>
          </p:nvSpPr>
          <p:spPr bwMode="auto">
            <a:xfrm>
              <a:off x="302" y="1405"/>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334" name="Picture 31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06" y="1408"/>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1" name="Rectangle 311"/>
            <p:cNvSpPr>
              <a:spLocks noChangeArrowheads="1"/>
            </p:cNvSpPr>
            <p:nvPr/>
          </p:nvSpPr>
          <p:spPr bwMode="auto">
            <a:xfrm>
              <a:off x="302" y="1405"/>
              <a:ext cx="705"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2" name="Rectangle 312"/>
            <p:cNvSpPr>
              <a:spLocks noChangeArrowheads="1"/>
            </p:cNvSpPr>
            <p:nvPr/>
          </p:nvSpPr>
          <p:spPr bwMode="auto">
            <a:xfrm>
              <a:off x="295" y="1397"/>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3" name="Freeform 313"/>
            <p:cNvSpPr>
              <a:spLocks/>
            </p:cNvSpPr>
            <p:nvPr/>
          </p:nvSpPr>
          <p:spPr bwMode="auto">
            <a:xfrm>
              <a:off x="302" y="1404"/>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4" name="Rectangle 314"/>
            <p:cNvSpPr>
              <a:spLocks noChangeArrowheads="1"/>
            </p:cNvSpPr>
            <p:nvPr/>
          </p:nvSpPr>
          <p:spPr bwMode="auto">
            <a:xfrm>
              <a:off x="295" y="1397"/>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5" name="Rectangle 315"/>
            <p:cNvSpPr>
              <a:spLocks noChangeArrowheads="1"/>
            </p:cNvSpPr>
            <p:nvPr/>
          </p:nvSpPr>
          <p:spPr bwMode="auto">
            <a:xfrm>
              <a:off x="280" y="1382"/>
              <a:ext cx="719" cy="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6" name="Rectangle 316"/>
            <p:cNvSpPr>
              <a:spLocks noChangeArrowheads="1"/>
            </p:cNvSpPr>
            <p:nvPr/>
          </p:nvSpPr>
          <p:spPr bwMode="auto">
            <a:xfrm>
              <a:off x="280" y="1390"/>
              <a:ext cx="719" cy="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7" name="Rectangle 317"/>
            <p:cNvSpPr>
              <a:spLocks noChangeArrowheads="1"/>
            </p:cNvSpPr>
            <p:nvPr/>
          </p:nvSpPr>
          <p:spPr bwMode="auto">
            <a:xfrm>
              <a:off x="280" y="1405"/>
              <a:ext cx="719" cy="22"/>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8" name="Rectangle 318"/>
            <p:cNvSpPr>
              <a:spLocks noChangeArrowheads="1"/>
            </p:cNvSpPr>
            <p:nvPr/>
          </p:nvSpPr>
          <p:spPr bwMode="auto">
            <a:xfrm>
              <a:off x="280" y="1427"/>
              <a:ext cx="719" cy="22"/>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9" name="Rectangle 319"/>
            <p:cNvSpPr>
              <a:spLocks noChangeArrowheads="1"/>
            </p:cNvSpPr>
            <p:nvPr/>
          </p:nvSpPr>
          <p:spPr bwMode="auto">
            <a:xfrm>
              <a:off x="280" y="1449"/>
              <a:ext cx="719" cy="23"/>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0" name="Rectangle 320"/>
            <p:cNvSpPr>
              <a:spLocks noChangeArrowheads="1"/>
            </p:cNvSpPr>
            <p:nvPr/>
          </p:nvSpPr>
          <p:spPr bwMode="auto">
            <a:xfrm>
              <a:off x="280" y="1472"/>
              <a:ext cx="719" cy="22"/>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1" name="Rectangle 321"/>
            <p:cNvSpPr>
              <a:spLocks noChangeArrowheads="1"/>
            </p:cNvSpPr>
            <p:nvPr/>
          </p:nvSpPr>
          <p:spPr bwMode="auto">
            <a:xfrm>
              <a:off x="280" y="1494"/>
              <a:ext cx="719" cy="22"/>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3" name="Rectangle 322"/>
            <p:cNvSpPr>
              <a:spLocks noChangeArrowheads="1"/>
            </p:cNvSpPr>
            <p:nvPr/>
          </p:nvSpPr>
          <p:spPr bwMode="auto">
            <a:xfrm>
              <a:off x="280" y="1516"/>
              <a:ext cx="719" cy="23"/>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4" name="Rectangle 323"/>
            <p:cNvSpPr>
              <a:spLocks noChangeArrowheads="1"/>
            </p:cNvSpPr>
            <p:nvPr/>
          </p:nvSpPr>
          <p:spPr bwMode="auto">
            <a:xfrm>
              <a:off x="280" y="1539"/>
              <a:ext cx="719" cy="52"/>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5" name="Rectangle 324"/>
            <p:cNvSpPr>
              <a:spLocks noChangeArrowheads="1"/>
            </p:cNvSpPr>
            <p:nvPr/>
          </p:nvSpPr>
          <p:spPr bwMode="auto">
            <a:xfrm>
              <a:off x="280" y="1591"/>
              <a:ext cx="719" cy="22"/>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6" name="Rectangle 325"/>
            <p:cNvSpPr>
              <a:spLocks noChangeArrowheads="1"/>
            </p:cNvSpPr>
            <p:nvPr/>
          </p:nvSpPr>
          <p:spPr bwMode="auto">
            <a:xfrm>
              <a:off x="280" y="1613"/>
              <a:ext cx="719" cy="22"/>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7" name="Rectangle 326"/>
            <p:cNvSpPr>
              <a:spLocks noChangeArrowheads="1"/>
            </p:cNvSpPr>
            <p:nvPr/>
          </p:nvSpPr>
          <p:spPr bwMode="auto">
            <a:xfrm>
              <a:off x="280" y="1635"/>
              <a:ext cx="719" cy="23"/>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8" name="Rectangle 327"/>
            <p:cNvSpPr>
              <a:spLocks noChangeArrowheads="1"/>
            </p:cNvSpPr>
            <p:nvPr/>
          </p:nvSpPr>
          <p:spPr bwMode="auto">
            <a:xfrm>
              <a:off x="280" y="1658"/>
              <a:ext cx="719" cy="22"/>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9" name="Rectangle 328"/>
            <p:cNvSpPr>
              <a:spLocks noChangeArrowheads="1"/>
            </p:cNvSpPr>
            <p:nvPr/>
          </p:nvSpPr>
          <p:spPr bwMode="auto">
            <a:xfrm>
              <a:off x="280" y="1680"/>
              <a:ext cx="719" cy="22"/>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0" name="Rectangle 329"/>
            <p:cNvSpPr>
              <a:spLocks noChangeArrowheads="1"/>
            </p:cNvSpPr>
            <p:nvPr/>
          </p:nvSpPr>
          <p:spPr bwMode="auto">
            <a:xfrm>
              <a:off x="280" y="1702"/>
              <a:ext cx="719" cy="2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1" name="Rectangle 330"/>
            <p:cNvSpPr>
              <a:spLocks noChangeArrowheads="1"/>
            </p:cNvSpPr>
            <p:nvPr/>
          </p:nvSpPr>
          <p:spPr bwMode="auto">
            <a:xfrm>
              <a:off x="280" y="1724"/>
              <a:ext cx="719" cy="23"/>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2" name="Rectangle 331"/>
            <p:cNvSpPr>
              <a:spLocks noChangeArrowheads="1"/>
            </p:cNvSpPr>
            <p:nvPr/>
          </p:nvSpPr>
          <p:spPr bwMode="auto">
            <a:xfrm>
              <a:off x="280" y="1747"/>
              <a:ext cx="719" cy="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4" name="Rectangle 332"/>
            <p:cNvSpPr>
              <a:spLocks noChangeArrowheads="1"/>
            </p:cNvSpPr>
            <p:nvPr/>
          </p:nvSpPr>
          <p:spPr bwMode="auto">
            <a:xfrm>
              <a:off x="292" y="1394"/>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5" name="Rectangle 333"/>
            <p:cNvSpPr>
              <a:spLocks noChangeArrowheads="1"/>
            </p:cNvSpPr>
            <p:nvPr/>
          </p:nvSpPr>
          <p:spPr bwMode="auto">
            <a:xfrm>
              <a:off x="588" y="1472"/>
              <a:ext cx="169"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CIO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6" name="Rectangle 334"/>
            <p:cNvSpPr>
              <a:spLocks noChangeArrowheads="1"/>
            </p:cNvSpPr>
            <p:nvPr/>
          </p:nvSpPr>
          <p:spPr bwMode="auto">
            <a:xfrm>
              <a:off x="4088" y="1412"/>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359" name="Picture 33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091" y="1419"/>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7" name="Rectangle 336"/>
            <p:cNvSpPr>
              <a:spLocks noChangeArrowheads="1"/>
            </p:cNvSpPr>
            <p:nvPr/>
          </p:nvSpPr>
          <p:spPr bwMode="auto">
            <a:xfrm>
              <a:off x="4088" y="1412"/>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8" name="Rectangle 337"/>
            <p:cNvSpPr>
              <a:spLocks noChangeArrowheads="1"/>
            </p:cNvSpPr>
            <p:nvPr/>
          </p:nvSpPr>
          <p:spPr bwMode="auto">
            <a:xfrm>
              <a:off x="4081" y="1412"/>
              <a:ext cx="718"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9" name="Freeform 338"/>
            <p:cNvSpPr>
              <a:spLocks/>
            </p:cNvSpPr>
            <p:nvPr/>
          </p:nvSpPr>
          <p:spPr bwMode="auto">
            <a:xfrm>
              <a:off x="4087" y="1415"/>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0" name="Rectangle 339"/>
            <p:cNvSpPr>
              <a:spLocks noChangeArrowheads="1"/>
            </p:cNvSpPr>
            <p:nvPr/>
          </p:nvSpPr>
          <p:spPr bwMode="auto">
            <a:xfrm>
              <a:off x="4081" y="1412"/>
              <a:ext cx="718"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1" name="Rectangle 340"/>
            <p:cNvSpPr>
              <a:spLocks noChangeArrowheads="1"/>
            </p:cNvSpPr>
            <p:nvPr/>
          </p:nvSpPr>
          <p:spPr bwMode="auto">
            <a:xfrm>
              <a:off x="4066" y="1397"/>
              <a:ext cx="719" cy="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2" name="Rectangle 341"/>
            <p:cNvSpPr>
              <a:spLocks noChangeArrowheads="1"/>
            </p:cNvSpPr>
            <p:nvPr/>
          </p:nvSpPr>
          <p:spPr bwMode="auto">
            <a:xfrm>
              <a:off x="4066" y="1405"/>
              <a:ext cx="719" cy="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3" name="Rectangle 342"/>
            <p:cNvSpPr>
              <a:spLocks noChangeArrowheads="1"/>
            </p:cNvSpPr>
            <p:nvPr/>
          </p:nvSpPr>
          <p:spPr bwMode="auto">
            <a:xfrm>
              <a:off x="4066" y="1412"/>
              <a:ext cx="719" cy="23"/>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5" name="Rectangle 343"/>
            <p:cNvSpPr>
              <a:spLocks noChangeArrowheads="1"/>
            </p:cNvSpPr>
            <p:nvPr/>
          </p:nvSpPr>
          <p:spPr bwMode="auto">
            <a:xfrm>
              <a:off x="4066" y="1435"/>
              <a:ext cx="719" cy="22"/>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6" name="Rectangle 344"/>
            <p:cNvSpPr>
              <a:spLocks noChangeArrowheads="1"/>
            </p:cNvSpPr>
            <p:nvPr/>
          </p:nvSpPr>
          <p:spPr bwMode="auto">
            <a:xfrm>
              <a:off x="4066" y="1457"/>
              <a:ext cx="719" cy="22"/>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7" name="Rectangle 345"/>
            <p:cNvSpPr>
              <a:spLocks noChangeArrowheads="1"/>
            </p:cNvSpPr>
            <p:nvPr/>
          </p:nvSpPr>
          <p:spPr bwMode="auto">
            <a:xfrm>
              <a:off x="4066" y="1479"/>
              <a:ext cx="719" cy="3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8" name="Rectangle 346"/>
            <p:cNvSpPr>
              <a:spLocks noChangeArrowheads="1"/>
            </p:cNvSpPr>
            <p:nvPr/>
          </p:nvSpPr>
          <p:spPr bwMode="auto">
            <a:xfrm>
              <a:off x="4066" y="1509"/>
              <a:ext cx="719" cy="22"/>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9" name="Rectangle 347"/>
            <p:cNvSpPr>
              <a:spLocks noChangeArrowheads="1"/>
            </p:cNvSpPr>
            <p:nvPr/>
          </p:nvSpPr>
          <p:spPr bwMode="auto">
            <a:xfrm>
              <a:off x="4066" y="1531"/>
              <a:ext cx="719" cy="22"/>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0" name="Rectangle 348"/>
            <p:cNvSpPr>
              <a:spLocks noChangeArrowheads="1"/>
            </p:cNvSpPr>
            <p:nvPr/>
          </p:nvSpPr>
          <p:spPr bwMode="auto">
            <a:xfrm>
              <a:off x="4066" y="1553"/>
              <a:ext cx="719" cy="45"/>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1" name="Rectangle 349"/>
            <p:cNvSpPr>
              <a:spLocks noChangeArrowheads="1"/>
            </p:cNvSpPr>
            <p:nvPr/>
          </p:nvSpPr>
          <p:spPr bwMode="auto">
            <a:xfrm>
              <a:off x="4066" y="1598"/>
              <a:ext cx="719" cy="22"/>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2" name="Rectangle 350"/>
            <p:cNvSpPr>
              <a:spLocks noChangeArrowheads="1"/>
            </p:cNvSpPr>
            <p:nvPr/>
          </p:nvSpPr>
          <p:spPr bwMode="auto">
            <a:xfrm>
              <a:off x="4066" y="1620"/>
              <a:ext cx="719" cy="23"/>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3" name="Rectangle 351"/>
            <p:cNvSpPr>
              <a:spLocks noChangeArrowheads="1"/>
            </p:cNvSpPr>
            <p:nvPr/>
          </p:nvSpPr>
          <p:spPr bwMode="auto">
            <a:xfrm>
              <a:off x="4066" y="1643"/>
              <a:ext cx="719" cy="22"/>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4" name="Rectangle 352"/>
            <p:cNvSpPr>
              <a:spLocks noChangeArrowheads="1"/>
            </p:cNvSpPr>
            <p:nvPr/>
          </p:nvSpPr>
          <p:spPr bwMode="auto">
            <a:xfrm>
              <a:off x="4066" y="1665"/>
              <a:ext cx="719" cy="30"/>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5" name="Rectangle 353"/>
            <p:cNvSpPr>
              <a:spLocks noChangeArrowheads="1"/>
            </p:cNvSpPr>
            <p:nvPr/>
          </p:nvSpPr>
          <p:spPr bwMode="auto">
            <a:xfrm>
              <a:off x="4066" y="1695"/>
              <a:ext cx="719" cy="22"/>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6" name="Rectangle 354"/>
            <p:cNvSpPr>
              <a:spLocks noChangeArrowheads="1"/>
            </p:cNvSpPr>
            <p:nvPr/>
          </p:nvSpPr>
          <p:spPr bwMode="auto">
            <a:xfrm>
              <a:off x="4066" y="1717"/>
              <a:ext cx="719" cy="2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7" name="Rectangle 355"/>
            <p:cNvSpPr>
              <a:spLocks noChangeArrowheads="1"/>
            </p:cNvSpPr>
            <p:nvPr/>
          </p:nvSpPr>
          <p:spPr bwMode="auto">
            <a:xfrm>
              <a:off x="4066" y="1739"/>
              <a:ext cx="719" cy="23"/>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8" name="Rectangle 356"/>
            <p:cNvSpPr>
              <a:spLocks noChangeArrowheads="1"/>
            </p:cNvSpPr>
            <p:nvPr/>
          </p:nvSpPr>
          <p:spPr bwMode="auto">
            <a:xfrm>
              <a:off x="4066" y="1762"/>
              <a:ext cx="719" cy="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9" name="Rectangle 357"/>
            <p:cNvSpPr>
              <a:spLocks noChangeArrowheads="1"/>
            </p:cNvSpPr>
            <p:nvPr/>
          </p:nvSpPr>
          <p:spPr bwMode="auto">
            <a:xfrm>
              <a:off x="4077" y="1405"/>
              <a:ext cx="705"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0" name="Rectangle 358"/>
            <p:cNvSpPr>
              <a:spLocks noChangeArrowheads="1"/>
            </p:cNvSpPr>
            <p:nvPr/>
          </p:nvSpPr>
          <p:spPr bwMode="auto">
            <a:xfrm>
              <a:off x="4117" y="1487"/>
              <a:ext cx="74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Executive Secretary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1" name="Rectangle 359"/>
            <p:cNvSpPr>
              <a:spLocks noChangeArrowheads="1"/>
            </p:cNvSpPr>
            <p:nvPr/>
          </p:nvSpPr>
          <p:spPr bwMode="auto">
            <a:xfrm>
              <a:off x="4235" y="1584"/>
              <a:ext cx="477"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Chad Medel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2" name="Line 360"/>
            <p:cNvSpPr>
              <a:spLocks noChangeShapeType="1"/>
            </p:cNvSpPr>
            <p:nvPr/>
          </p:nvSpPr>
          <p:spPr bwMode="auto">
            <a:xfrm>
              <a:off x="3813" y="1583"/>
              <a:ext cx="264" cy="0"/>
            </a:xfrm>
            <a:prstGeom prst="line">
              <a:avLst/>
            </a:prstGeom>
            <a:noFill/>
            <a:ln w="1587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3" name="Freeform 361"/>
            <p:cNvSpPr>
              <a:spLocks/>
            </p:cNvSpPr>
            <p:nvPr/>
          </p:nvSpPr>
          <p:spPr bwMode="auto">
            <a:xfrm>
              <a:off x="6146" y="1751"/>
              <a:ext cx="880" cy="368"/>
            </a:xfrm>
            <a:custGeom>
              <a:avLst/>
              <a:gdLst>
                <a:gd name="T0" fmla="*/ 0 w 880"/>
                <a:gd name="T1" fmla="*/ 0 h 368"/>
                <a:gd name="T2" fmla="*/ 0 w 880"/>
                <a:gd name="T3" fmla="*/ 278 h 368"/>
                <a:gd name="T4" fmla="*/ 880 w 880"/>
                <a:gd name="T5" fmla="*/ 278 h 368"/>
                <a:gd name="T6" fmla="*/ 880 w 880"/>
                <a:gd name="T7" fmla="*/ 368 h 368"/>
              </a:gdLst>
              <a:ahLst/>
              <a:cxnLst>
                <a:cxn ang="0">
                  <a:pos x="T0" y="T1"/>
                </a:cxn>
                <a:cxn ang="0">
                  <a:pos x="T2" y="T3"/>
                </a:cxn>
                <a:cxn ang="0">
                  <a:pos x="T4" y="T5"/>
                </a:cxn>
                <a:cxn ang="0">
                  <a:pos x="T6" y="T7"/>
                </a:cxn>
              </a:cxnLst>
              <a:rect l="0" t="0" r="r" b="b"/>
              <a:pathLst>
                <a:path w="880" h="368">
                  <a:moveTo>
                    <a:pt x="0" y="0"/>
                  </a:moveTo>
                  <a:lnTo>
                    <a:pt x="0" y="278"/>
                  </a:lnTo>
                  <a:lnTo>
                    <a:pt x="880" y="278"/>
                  </a:lnTo>
                  <a:lnTo>
                    <a:pt x="880" y="368"/>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4" name="Line 362"/>
            <p:cNvSpPr>
              <a:spLocks noChangeShapeType="1"/>
            </p:cNvSpPr>
            <p:nvPr/>
          </p:nvSpPr>
          <p:spPr bwMode="auto">
            <a:xfrm>
              <a:off x="6146" y="1751"/>
              <a:ext cx="0" cy="368"/>
            </a:xfrm>
            <a:prstGeom prst="line">
              <a:avLst/>
            </a:prstGeom>
            <a:noFill/>
            <a:ln w="1587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5" name="Freeform 363"/>
            <p:cNvSpPr>
              <a:spLocks/>
            </p:cNvSpPr>
            <p:nvPr/>
          </p:nvSpPr>
          <p:spPr bwMode="auto">
            <a:xfrm>
              <a:off x="5178" y="1751"/>
              <a:ext cx="968" cy="368"/>
            </a:xfrm>
            <a:custGeom>
              <a:avLst/>
              <a:gdLst>
                <a:gd name="T0" fmla="*/ 968 w 968"/>
                <a:gd name="T1" fmla="*/ 0 h 368"/>
                <a:gd name="T2" fmla="*/ 968 w 968"/>
                <a:gd name="T3" fmla="*/ 278 h 368"/>
                <a:gd name="T4" fmla="*/ 0 w 968"/>
                <a:gd name="T5" fmla="*/ 278 h 368"/>
                <a:gd name="T6" fmla="*/ 0 w 968"/>
                <a:gd name="T7" fmla="*/ 368 h 368"/>
              </a:gdLst>
              <a:ahLst/>
              <a:cxnLst>
                <a:cxn ang="0">
                  <a:pos x="T0" y="T1"/>
                </a:cxn>
                <a:cxn ang="0">
                  <a:pos x="T2" y="T3"/>
                </a:cxn>
                <a:cxn ang="0">
                  <a:pos x="T4" y="T5"/>
                </a:cxn>
                <a:cxn ang="0">
                  <a:pos x="T6" y="T7"/>
                </a:cxn>
              </a:cxnLst>
              <a:rect l="0" t="0" r="r" b="b"/>
              <a:pathLst>
                <a:path w="968" h="368">
                  <a:moveTo>
                    <a:pt x="968" y="0"/>
                  </a:moveTo>
                  <a:lnTo>
                    <a:pt x="968" y="278"/>
                  </a:lnTo>
                  <a:lnTo>
                    <a:pt x="0" y="278"/>
                  </a:lnTo>
                  <a:lnTo>
                    <a:pt x="0" y="368"/>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6" name="Freeform 364"/>
            <p:cNvSpPr>
              <a:spLocks/>
            </p:cNvSpPr>
            <p:nvPr/>
          </p:nvSpPr>
          <p:spPr bwMode="auto">
            <a:xfrm>
              <a:off x="644" y="959"/>
              <a:ext cx="2817" cy="435"/>
            </a:xfrm>
            <a:custGeom>
              <a:avLst/>
              <a:gdLst>
                <a:gd name="T0" fmla="*/ 2817 w 2817"/>
                <a:gd name="T1" fmla="*/ 0 h 435"/>
                <a:gd name="T2" fmla="*/ 2817 w 2817"/>
                <a:gd name="T3" fmla="*/ 297 h 435"/>
                <a:gd name="T4" fmla="*/ 0 w 2817"/>
                <a:gd name="T5" fmla="*/ 297 h 435"/>
                <a:gd name="T6" fmla="*/ 0 w 2817"/>
                <a:gd name="T7" fmla="*/ 435 h 435"/>
              </a:gdLst>
              <a:ahLst/>
              <a:cxnLst>
                <a:cxn ang="0">
                  <a:pos x="T0" y="T1"/>
                </a:cxn>
                <a:cxn ang="0">
                  <a:pos x="T2" y="T3"/>
                </a:cxn>
                <a:cxn ang="0">
                  <a:pos x="T4" y="T5"/>
                </a:cxn>
                <a:cxn ang="0">
                  <a:pos x="T6" y="T7"/>
                </a:cxn>
              </a:cxnLst>
              <a:rect l="0" t="0" r="r" b="b"/>
              <a:pathLst>
                <a:path w="2817" h="435">
                  <a:moveTo>
                    <a:pt x="2817" y="0"/>
                  </a:moveTo>
                  <a:lnTo>
                    <a:pt x="2817" y="297"/>
                  </a:lnTo>
                  <a:lnTo>
                    <a:pt x="0" y="297"/>
                  </a:lnTo>
                  <a:lnTo>
                    <a:pt x="0" y="435"/>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7" name="Line 365"/>
            <p:cNvSpPr>
              <a:spLocks noChangeShapeType="1"/>
            </p:cNvSpPr>
            <p:nvPr/>
          </p:nvSpPr>
          <p:spPr bwMode="auto">
            <a:xfrm>
              <a:off x="644" y="1751"/>
              <a:ext cx="0" cy="334"/>
            </a:xfrm>
            <a:prstGeom prst="line">
              <a:avLst/>
            </a:prstGeom>
            <a:noFill/>
            <a:ln w="1587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8" name="Freeform 366"/>
            <p:cNvSpPr>
              <a:spLocks/>
            </p:cNvSpPr>
            <p:nvPr/>
          </p:nvSpPr>
          <p:spPr bwMode="auto">
            <a:xfrm>
              <a:off x="1524" y="959"/>
              <a:ext cx="1937" cy="1160"/>
            </a:xfrm>
            <a:custGeom>
              <a:avLst/>
              <a:gdLst>
                <a:gd name="T0" fmla="*/ 1937 w 1937"/>
                <a:gd name="T1" fmla="*/ 0 h 1160"/>
                <a:gd name="T2" fmla="*/ 1937 w 1937"/>
                <a:gd name="T3" fmla="*/ 297 h 1160"/>
                <a:gd name="T4" fmla="*/ 0 w 1937"/>
                <a:gd name="T5" fmla="*/ 297 h 1160"/>
                <a:gd name="T6" fmla="*/ 0 w 1937"/>
                <a:gd name="T7" fmla="*/ 1160 h 1160"/>
              </a:gdLst>
              <a:ahLst/>
              <a:cxnLst>
                <a:cxn ang="0">
                  <a:pos x="T0" y="T1"/>
                </a:cxn>
                <a:cxn ang="0">
                  <a:pos x="T2" y="T3"/>
                </a:cxn>
                <a:cxn ang="0">
                  <a:pos x="T4" y="T5"/>
                </a:cxn>
                <a:cxn ang="0">
                  <a:pos x="T6" y="T7"/>
                </a:cxn>
              </a:cxnLst>
              <a:rect l="0" t="0" r="r" b="b"/>
              <a:pathLst>
                <a:path w="1937" h="1160">
                  <a:moveTo>
                    <a:pt x="1937" y="0"/>
                  </a:moveTo>
                  <a:lnTo>
                    <a:pt x="1937" y="297"/>
                  </a:lnTo>
                  <a:lnTo>
                    <a:pt x="0" y="297"/>
                  </a:lnTo>
                  <a:lnTo>
                    <a:pt x="0" y="1160"/>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0" name="Rectangle 367"/>
            <p:cNvSpPr>
              <a:spLocks noChangeArrowheads="1"/>
            </p:cNvSpPr>
            <p:nvPr/>
          </p:nvSpPr>
          <p:spPr bwMode="auto">
            <a:xfrm>
              <a:off x="3604" y="2141"/>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392" name="Picture 36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607" y="2144"/>
              <a:ext cx="70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1" name="Rectangle 369"/>
            <p:cNvSpPr>
              <a:spLocks noChangeArrowheads="1"/>
            </p:cNvSpPr>
            <p:nvPr/>
          </p:nvSpPr>
          <p:spPr bwMode="auto">
            <a:xfrm>
              <a:off x="3604" y="2141"/>
              <a:ext cx="704" cy="35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2" name="Rectangle 370"/>
            <p:cNvSpPr>
              <a:spLocks noChangeArrowheads="1"/>
            </p:cNvSpPr>
            <p:nvPr/>
          </p:nvSpPr>
          <p:spPr bwMode="auto">
            <a:xfrm>
              <a:off x="3596" y="2133"/>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3" name="Freeform 371"/>
            <p:cNvSpPr>
              <a:spLocks/>
            </p:cNvSpPr>
            <p:nvPr/>
          </p:nvSpPr>
          <p:spPr bwMode="auto">
            <a:xfrm>
              <a:off x="3603" y="2140"/>
              <a:ext cx="712" cy="365"/>
            </a:xfrm>
            <a:custGeom>
              <a:avLst/>
              <a:gdLst>
                <a:gd name="T0" fmla="*/ 0 w 1552"/>
                <a:gd name="T1" fmla="*/ 776 h 784"/>
                <a:gd name="T2" fmla="*/ 0 w 1552"/>
                <a:gd name="T3" fmla="*/ 8 h 784"/>
                <a:gd name="T4" fmla="*/ 8 w 1552"/>
                <a:gd name="T5" fmla="*/ 0 h 784"/>
                <a:gd name="T6" fmla="*/ 1544 w 1552"/>
                <a:gd name="T7" fmla="*/ 0 h 784"/>
                <a:gd name="T8" fmla="*/ 1552 w 1552"/>
                <a:gd name="T9" fmla="*/ 8 h 784"/>
                <a:gd name="T10" fmla="*/ 1552 w 1552"/>
                <a:gd name="T11" fmla="*/ 776 h 784"/>
                <a:gd name="T12" fmla="*/ 1544 w 1552"/>
                <a:gd name="T13" fmla="*/ 784 h 784"/>
                <a:gd name="T14" fmla="*/ 8 w 1552"/>
                <a:gd name="T15" fmla="*/ 784 h 784"/>
                <a:gd name="T16" fmla="*/ 0 w 1552"/>
                <a:gd name="T17" fmla="*/ 776 h 784"/>
                <a:gd name="T18" fmla="*/ 8 w 1552"/>
                <a:gd name="T19" fmla="*/ 768 h 784"/>
                <a:gd name="T20" fmla="*/ 1544 w 1552"/>
                <a:gd name="T21" fmla="*/ 768 h 784"/>
                <a:gd name="T22" fmla="*/ 1536 w 1552"/>
                <a:gd name="T23" fmla="*/ 776 h 784"/>
                <a:gd name="T24" fmla="*/ 1536 w 1552"/>
                <a:gd name="T25" fmla="*/ 8 h 784"/>
                <a:gd name="T26" fmla="*/ 1544 w 1552"/>
                <a:gd name="T27" fmla="*/ 16 h 784"/>
                <a:gd name="T28" fmla="*/ 8 w 1552"/>
                <a:gd name="T29" fmla="*/ 16 h 784"/>
                <a:gd name="T30" fmla="*/ 16 w 1552"/>
                <a:gd name="T31" fmla="*/ 8 h 784"/>
                <a:gd name="T32" fmla="*/ 16 w 1552"/>
                <a:gd name="T33" fmla="*/ 776 h 784"/>
                <a:gd name="T34" fmla="*/ 8 w 1552"/>
                <a:gd name="T35" fmla="*/ 784 h 784"/>
                <a:gd name="T36" fmla="*/ 0 w 1552"/>
                <a:gd name="T37" fmla="*/ 776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2" h="784">
                  <a:moveTo>
                    <a:pt x="0" y="776"/>
                  </a:moveTo>
                  <a:lnTo>
                    <a:pt x="0" y="8"/>
                  </a:lnTo>
                  <a:cubicBezTo>
                    <a:pt x="0" y="4"/>
                    <a:pt x="4" y="0"/>
                    <a:pt x="8" y="0"/>
                  </a:cubicBezTo>
                  <a:lnTo>
                    <a:pt x="1544" y="0"/>
                  </a:lnTo>
                  <a:cubicBezTo>
                    <a:pt x="1549" y="0"/>
                    <a:pt x="1552" y="4"/>
                    <a:pt x="1552" y="8"/>
                  </a:cubicBezTo>
                  <a:lnTo>
                    <a:pt x="1552" y="776"/>
                  </a:lnTo>
                  <a:cubicBezTo>
                    <a:pt x="1552" y="781"/>
                    <a:pt x="1549" y="784"/>
                    <a:pt x="1544" y="784"/>
                  </a:cubicBezTo>
                  <a:lnTo>
                    <a:pt x="8" y="784"/>
                  </a:lnTo>
                  <a:cubicBezTo>
                    <a:pt x="4" y="784"/>
                    <a:pt x="0" y="781"/>
                    <a:pt x="0" y="776"/>
                  </a:cubicBezTo>
                  <a:cubicBezTo>
                    <a:pt x="0" y="772"/>
                    <a:pt x="4" y="768"/>
                    <a:pt x="8" y="768"/>
                  </a:cubicBezTo>
                  <a:lnTo>
                    <a:pt x="1544" y="768"/>
                  </a:lnTo>
                  <a:lnTo>
                    <a:pt x="1536" y="776"/>
                  </a:lnTo>
                  <a:lnTo>
                    <a:pt x="1536" y="8"/>
                  </a:lnTo>
                  <a:lnTo>
                    <a:pt x="1544" y="16"/>
                  </a:lnTo>
                  <a:lnTo>
                    <a:pt x="8" y="16"/>
                  </a:lnTo>
                  <a:lnTo>
                    <a:pt x="16" y="8"/>
                  </a:lnTo>
                  <a:lnTo>
                    <a:pt x="16" y="776"/>
                  </a:lnTo>
                  <a:cubicBezTo>
                    <a:pt x="16" y="781"/>
                    <a:pt x="13" y="784"/>
                    <a:pt x="8" y="784"/>
                  </a:cubicBezTo>
                  <a:cubicBezTo>
                    <a:pt x="4" y="784"/>
                    <a:pt x="0" y="781"/>
                    <a:pt x="0" y="77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4" name="Rectangle 372"/>
            <p:cNvSpPr>
              <a:spLocks noChangeArrowheads="1"/>
            </p:cNvSpPr>
            <p:nvPr/>
          </p:nvSpPr>
          <p:spPr bwMode="auto">
            <a:xfrm>
              <a:off x="3596" y="2133"/>
              <a:ext cx="719" cy="37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5" name="Rectangle 373"/>
            <p:cNvSpPr>
              <a:spLocks noChangeArrowheads="1"/>
            </p:cNvSpPr>
            <p:nvPr/>
          </p:nvSpPr>
          <p:spPr bwMode="auto">
            <a:xfrm>
              <a:off x="3593" y="2130"/>
              <a:ext cx="704" cy="357"/>
            </a:xfrm>
            <a:prstGeom prst="rect">
              <a:avLst/>
            </a:prstGeom>
            <a:solidFill>
              <a:schemeClr val="accent6">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6" name="Rectangle 374"/>
            <p:cNvSpPr>
              <a:spLocks noChangeArrowheads="1"/>
            </p:cNvSpPr>
            <p:nvPr/>
          </p:nvSpPr>
          <p:spPr bwMode="auto">
            <a:xfrm>
              <a:off x="3593" y="2130"/>
              <a:ext cx="704" cy="357"/>
            </a:xfrm>
            <a:prstGeom prst="rect">
              <a:avLst/>
            </a:prstGeom>
            <a:noFill/>
            <a:ln w="31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7" name="Rectangle 375"/>
            <p:cNvSpPr>
              <a:spLocks noChangeArrowheads="1"/>
            </p:cNvSpPr>
            <p:nvPr/>
          </p:nvSpPr>
          <p:spPr bwMode="auto">
            <a:xfrm>
              <a:off x="3699" y="2208"/>
              <a:ext cx="602"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Shared Services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8" name="Rectangle 376"/>
            <p:cNvSpPr>
              <a:spLocks noChangeArrowheads="1"/>
            </p:cNvSpPr>
            <p:nvPr/>
          </p:nvSpPr>
          <p:spPr bwMode="auto">
            <a:xfrm>
              <a:off x="3743" y="2305"/>
              <a:ext cx="506"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Kevin Brooks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9" name="Freeform 377"/>
            <p:cNvSpPr>
              <a:spLocks/>
            </p:cNvSpPr>
            <p:nvPr/>
          </p:nvSpPr>
          <p:spPr bwMode="auto">
            <a:xfrm>
              <a:off x="6058" y="2475"/>
              <a:ext cx="88" cy="625"/>
            </a:xfrm>
            <a:custGeom>
              <a:avLst/>
              <a:gdLst>
                <a:gd name="T0" fmla="*/ 88 w 88"/>
                <a:gd name="T1" fmla="*/ 0 h 625"/>
                <a:gd name="T2" fmla="*/ 88 w 88"/>
                <a:gd name="T3" fmla="*/ 625 h 625"/>
                <a:gd name="T4" fmla="*/ 0 w 88"/>
                <a:gd name="T5" fmla="*/ 625 h 625"/>
              </a:gdLst>
              <a:ahLst/>
              <a:cxnLst>
                <a:cxn ang="0">
                  <a:pos x="T0" y="T1"/>
                </a:cxn>
                <a:cxn ang="0">
                  <a:pos x="T2" y="T3"/>
                </a:cxn>
                <a:cxn ang="0">
                  <a:pos x="T4" y="T5"/>
                </a:cxn>
              </a:cxnLst>
              <a:rect l="0" t="0" r="r" b="b"/>
              <a:pathLst>
                <a:path w="88" h="625">
                  <a:moveTo>
                    <a:pt x="88" y="0"/>
                  </a:moveTo>
                  <a:lnTo>
                    <a:pt x="88" y="625"/>
                  </a:lnTo>
                  <a:lnTo>
                    <a:pt x="0" y="625"/>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0" name="Freeform 378"/>
            <p:cNvSpPr>
              <a:spLocks/>
            </p:cNvSpPr>
            <p:nvPr/>
          </p:nvSpPr>
          <p:spPr bwMode="auto">
            <a:xfrm>
              <a:off x="6146" y="2475"/>
              <a:ext cx="88" cy="625"/>
            </a:xfrm>
            <a:custGeom>
              <a:avLst/>
              <a:gdLst>
                <a:gd name="T0" fmla="*/ 0 w 88"/>
                <a:gd name="T1" fmla="*/ 0 h 625"/>
                <a:gd name="T2" fmla="*/ 0 w 88"/>
                <a:gd name="T3" fmla="*/ 625 h 625"/>
                <a:gd name="T4" fmla="*/ 88 w 88"/>
                <a:gd name="T5" fmla="*/ 625 h 625"/>
              </a:gdLst>
              <a:ahLst/>
              <a:cxnLst>
                <a:cxn ang="0">
                  <a:pos x="T0" y="T1"/>
                </a:cxn>
                <a:cxn ang="0">
                  <a:pos x="T2" y="T3"/>
                </a:cxn>
                <a:cxn ang="0">
                  <a:pos x="T4" y="T5"/>
                </a:cxn>
              </a:cxnLst>
              <a:rect l="0" t="0" r="r" b="b"/>
              <a:pathLst>
                <a:path w="88" h="625">
                  <a:moveTo>
                    <a:pt x="0" y="0"/>
                  </a:moveTo>
                  <a:lnTo>
                    <a:pt x="0" y="625"/>
                  </a:lnTo>
                  <a:lnTo>
                    <a:pt x="88" y="625"/>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1" name="Freeform 379"/>
            <p:cNvSpPr>
              <a:spLocks/>
            </p:cNvSpPr>
            <p:nvPr/>
          </p:nvSpPr>
          <p:spPr bwMode="auto">
            <a:xfrm>
              <a:off x="6146" y="2475"/>
              <a:ext cx="88" cy="1071"/>
            </a:xfrm>
            <a:custGeom>
              <a:avLst/>
              <a:gdLst>
                <a:gd name="T0" fmla="*/ 0 w 88"/>
                <a:gd name="T1" fmla="*/ 0 h 1071"/>
                <a:gd name="T2" fmla="*/ 0 w 88"/>
                <a:gd name="T3" fmla="*/ 1071 h 1071"/>
                <a:gd name="T4" fmla="*/ 88 w 88"/>
                <a:gd name="T5" fmla="*/ 1071 h 1071"/>
              </a:gdLst>
              <a:ahLst/>
              <a:cxnLst>
                <a:cxn ang="0">
                  <a:pos x="T0" y="T1"/>
                </a:cxn>
                <a:cxn ang="0">
                  <a:pos x="T2" y="T3"/>
                </a:cxn>
                <a:cxn ang="0">
                  <a:pos x="T4" y="T5"/>
                </a:cxn>
              </a:cxnLst>
              <a:rect l="0" t="0" r="r" b="b"/>
              <a:pathLst>
                <a:path w="88" h="1071">
                  <a:moveTo>
                    <a:pt x="0" y="0"/>
                  </a:moveTo>
                  <a:lnTo>
                    <a:pt x="0" y="1071"/>
                  </a:lnTo>
                  <a:lnTo>
                    <a:pt x="88" y="1071"/>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2" name="Freeform 380"/>
            <p:cNvSpPr>
              <a:spLocks/>
            </p:cNvSpPr>
            <p:nvPr/>
          </p:nvSpPr>
          <p:spPr bwMode="auto">
            <a:xfrm>
              <a:off x="6058" y="2475"/>
              <a:ext cx="88" cy="1071"/>
            </a:xfrm>
            <a:custGeom>
              <a:avLst/>
              <a:gdLst>
                <a:gd name="T0" fmla="*/ 88 w 88"/>
                <a:gd name="T1" fmla="*/ 0 h 1071"/>
                <a:gd name="T2" fmla="*/ 88 w 88"/>
                <a:gd name="T3" fmla="*/ 1071 h 1071"/>
                <a:gd name="T4" fmla="*/ 0 w 88"/>
                <a:gd name="T5" fmla="*/ 1071 h 1071"/>
              </a:gdLst>
              <a:ahLst/>
              <a:cxnLst>
                <a:cxn ang="0">
                  <a:pos x="T0" y="T1"/>
                </a:cxn>
                <a:cxn ang="0">
                  <a:pos x="T2" y="T3"/>
                </a:cxn>
                <a:cxn ang="0">
                  <a:pos x="T4" y="T5"/>
                </a:cxn>
              </a:cxnLst>
              <a:rect l="0" t="0" r="r" b="b"/>
              <a:pathLst>
                <a:path w="88" h="1071">
                  <a:moveTo>
                    <a:pt x="88" y="0"/>
                  </a:moveTo>
                  <a:lnTo>
                    <a:pt x="88" y="1071"/>
                  </a:lnTo>
                  <a:lnTo>
                    <a:pt x="0" y="1071"/>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3" name="Freeform 381"/>
            <p:cNvSpPr>
              <a:spLocks/>
            </p:cNvSpPr>
            <p:nvPr/>
          </p:nvSpPr>
          <p:spPr bwMode="auto">
            <a:xfrm>
              <a:off x="3461" y="959"/>
              <a:ext cx="2685" cy="435"/>
            </a:xfrm>
            <a:custGeom>
              <a:avLst/>
              <a:gdLst>
                <a:gd name="T0" fmla="*/ 0 w 2685"/>
                <a:gd name="T1" fmla="*/ 0 h 435"/>
                <a:gd name="T2" fmla="*/ 0 w 2685"/>
                <a:gd name="T3" fmla="*/ 297 h 435"/>
                <a:gd name="T4" fmla="*/ 2685 w 2685"/>
                <a:gd name="T5" fmla="*/ 297 h 435"/>
                <a:gd name="T6" fmla="*/ 2685 w 2685"/>
                <a:gd name="T7" fmla="*/ 435 h 435"/>
              </a:gdLst>
              <a:ahLst/>
              <a:cxnLst>
                <a:cxn ang="0">
                  <a:pos x="T0" y="T1"/>
                </a:cxn>
                <a:cxn ang="0">
                  <a:pos x="T2" y="T3"/>
                </a:cxn>
                <a:cxn ang="0">
                  <a:pos x="T4" y="T5"/>
                </a:cxn>
                <a:cxn ang="0">
                  <a:pos x="T6" y="T7"/>
                </a:cxn>
              </a:cxnLst>
              <a:rect l="0" t="0" r="r" b="b"/>
              <a:pathLst>
                <a:path w="2685" h="435">
                  <a:moveTo>
                    <a:pt x="0" y="0"/>
                  </a:moveTo>
                  <a:lnTo>
                    <a:pt x="0" y="297"/>
                  </a:lnTo>
                  <a:lnTo>
                    <a:pt x="2685" y="297"/>
                  </a:lnTo>
                  <a:lnTo>
                    <a:pt x="2685" y="435"/>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4" name="Line 382"/>
            <p:cNvSpPr>
              <a:spLocks noChangeShapeType="1"/>
            </p:cNvSpPr>
            <p:nvPr/>
          </p:nvSpPr>
          <p:spPr bwMode="auto">
            <a:xfrm>
              <a:off x="3461" y="959"/>
              <a:ext cx="0" cy="446"/>
            </a:xfrm>
            <a:prstGeom prst="line">
              <a:avLst/>
            </a:prstGeom>
            <a:noFill/>
            <a:ln w="1587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5" name="Freeform 383"/>
            <p:cNvSpPr>
              <a:spLocks/>
            </p:cNvSpPr>
            <p:nvPr/>
          </p:nvSpPr>
          <p:spPr bwMode="auto">
            <a:xfrm>
              <a:off x="3329" y="1762"/>
              <a:ext cx="132" cy="546"/>
            </a:xfrm>
            <a:custGeom>
              <a:avLst/>
              <a:gdLst>
                <a:gd name="T0" fmla="*/ 132 w 132"/>
                <a:gd name="T1" fmla="*/ 0 h 546"/>
                <a:gd name="T2" fmla="*/ 132 w 132"/>
                <a:gd name="T3" fmla="*/ 546 h 546"/>
                <a:gd name="T4" fmla="*/ 0 w 132"/>
                <a:gd name="T5" fmla="*/ 546 h 546"/>
              </a:gdLst>
              <a:ahLst/>
              <a:cxnLst>
                <a:cxn ang="0">
                  <a:pos x="T0" y="T1"/>
                </a:cxn>
                <a:cxn ang="0">
                  <a:pos x="T2" y="T3"/>
                </a:cxn>
                <a:cxn ang="0">
                  <a:pos x="T4" y="T5"/>
                </a:cxn>
              </a:cxnLst>
              <a:rect l="0" t="0" r="r" b="b"/>
              <a:pathLst>
                <a:path w="132" h="546">
                  <a:moveTo>
                    <a:pt x="132" y="0"/>
                  </a:moveTo>
                  <a:lnTo>
                    <a:pt x="132" y="546"/>
                  </a:lnTo>
                  <a:lnTo>
                    <a:pt x="0" y="546"/>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6" name="Freeform 384"/>
            <p:cNvSpPr>
              <a:spLocks/>
            </p:cNvSpPr>
            <p:nvPr/>
          </p:nvSpPr>
          <p:spPr bwMode="auto">
            <a:xfrm>
              <a:off x="3461" y="1762"/>
              <a:ext cx="132" cy="546"/>
            </a:xfrm>
            <a:custGeom>
              <a:avLst/>
              <a:gdLst>
                <a:gd name="T0" fmla="*/ 0 w 132"/>
                <a:gd name="T1" fmla="*/ 0 h 546"/>
                <a:gd name="T2" fmla="*/ 0 w 132"/>
                <a:gd name="T3" fmla="*/ 546 h 546"/>
                <a:gd name="T4" fmla="*/ 132 w 132"/>
                <a:gd name="T5" fmla="*/ 546 h 546"/>
              </a:gdLst>
              <a:ahLst/>
              <a:cxnLst>
                <a:cxn ang="0">
                  <a:pos x="T0" y="T1"/>
                </a:cxn>
                <a:cxn ang="0">
                  <a:pos x="T2" y="T3"/>
                </a:cxn>
                <a:cxn ang="0">
                  <a:pos x="T4" y="T5"/>
                </a:cxn>
              </a:cxnLst>
              <a:rect l="0" t="0" r="r" b="b"/>
              <a:pathLst>
                <a:path w="132" h="546">
                  <a:moveTo>
                    <a:pt x="0" y="0"/>
                  </a:moveTo>
                  <a:lnTo>
                    <a:pt x="0" y="546"/>
                  </a:lnTo>
                  <a:lnTo>
                    <a:pt x="132" y="546"/>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7" name="Freeform 385"/>
            <p:cNvSpPr>
              <a:spLocks/>
            </p:cNvSpPr>
            <p:nvPr/>
          </p:nvSpPr>
          <p:spPr bwMode="auto">
            <a:xfrm>
              <a:off x="3461" y="1762"/>
              <a:ext cx="132" cy="992"/>
            </a:xfrm>
            <a:custGeom>
              <a:avLst/>
              <a:gdLst>
                <a:gd name="T0" fmla="*/ 0 w 132"/>
                <a:gd name="T1" fmla="*/ 0 h 992"/>
                <a:gd name="T2" fmla="*/ 0 w 132"/>
                <a:gd name="T3" fmla="*/ 992 h 992"/>
                <a:gd name="T4" fmla="*/ 132 w 132"/>
                <a:gd name="T5" fmla="*/ 992 h 992"/>
              </a:gdLst>
              <a:ahLst/>
              <a:cxnLst>
                <a:cxn ang="0">
                  <a:pos x="T0" y="T1"/>
                </a:cxn>
                <a:cxn ang="0">
                  <a:pos x="T2" y="T3"/>
                </a:cxn>
                <a:cxn ang="0">
                  <a:pos x="T4" y="T5"/>
                </a:cxn>
              </a:cxnLst>
              <a:rect l="0" t="0" r="r" b="b"/>
              <a:pathLst>
                <a:path w="132" h="992">
                  <a:moveTo>
                    <a:pt x="0" y="0"/>
                  </a:moveTo>
                  <a:lnTo>
                    <a:pt x="0" y="992"/>
                  </a:lnTo>
                  <a:lnTo>
                    <a:pt x="132" y="992"/>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8" name="Freeform 386"/>
            <p:cNvSpPr>
              <a:spLocks/>
            </p:cNvSpPr>
            <p:nvPr/>
          </p:nvSpPr>
          <p:spPr bwMode="auto">
            <a:xfrm>
              <a:off x="3329" y="1762"/>
              <a:ext cx="132" cy="992"/>
            </a:xfrm>
            <a:custGeom>
              <a:avLst/>
              <a:gdLst>
                <a:gd name="T0" fmla="*/ 132 w 132"/>
                <a:gd name="T1" fmla="*/ 0 h 992"/>
                <a:gd name="T2" fmla="*/ 132 w 132"/>
                <a:gd name="T3" fmla="*/ 992 h 992"/>
                <a:gd name="T4" fmla="*/ 0 w 132"/>
                <a:gd name="T5" fmla="*/ 992 h 992"/>
              </a:gdLst>
              <a:ahLst/>
              <a:cxnLst>
                <a:cxn ang="0">
                  <a:pos x="T0" y="T1"/>
                </a:cxn>
                <a:cxn ang="0">
                  <a:pos x="T2" y="T3"/>
                </a:cxn>
                <a:cxn ang="0">
                  <a:pos x="T4" y="T5"/>
                </a:cxn>
              </a:cxnLst>
              <a:rect l="0" t="0" r="r" b="b"/>
              <a:pathLst>
                <a:path w="132" h="992">
                  <a:moveTo>
                    <a:pt x="132" y="0"/>
                  </a:moveTo>
                  <a:lnTo>
                    <a:pt x="132" y="992"/>
                  </a:lnTo>
                  <a:lnTo>
                    <a:pt x="0" y="992"/>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9" name="Freeform 387"/>
            <p:cNvSpPr>
              <a:spLocks/>
            </p:cNvSpPr>
            <p:nvPr/>
          </p:nvSpPr>
          <p:spPr bwMode="auto">
            <a:xfrm>
              <a:off x="3461" y="1762"/>
              <a:ext cx="132" cy="1438"/>
            </a:xfrm>
            <a:custGeom>
              <a:avLst/>
              <a:gdLst>
                <a:gd name="T0" fmla="*/ 0 w 132"/>
                <a:gd name="T1" fmla="*/ 0 h 1438"/>
                <a:gd name="T2" fmla="*/ 0 w 132"/>
                <a:gd name="T3" fmla="*/ 1438 h 1438"/>
                <a:gd name="T4" fmla="*/ 132 w 132"/>
                <a:gd name="T5" fmla="*/ 1438 h 1438"/>
              </a:gdLst>
              <a:ahLst/>
              <a:cxnLst>
                <a:cxn ang="0">
                  <a:pos x="T0" y="T1"/>
                </a:cxn>
                <a:cxn ang="0">
                  <a:pos x="T2" y="T3"/>
                </a:cxn>
                <a:cxn ang="0">
                  <a:pos x="T4" y="T5"/>
                </a:cxn>
              </a:cxnLst>
              <a:rect l="0" t="0" r="r" b="b"/>
              <a:pathLst>
                <a:path w="132" h="1438">
                  <a:moveTo>
                    <a:pt x="0" y="0"/>
                  </a:moveTo>
                  <a:lnTo>
                    <a:pt x="0" y="1438"/>
                  </a:lnTo>
                  <a:lnTo>
                    <a:pt x="132" y="1438"/>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0" name="Freeform 388"/>
            <p:cNvSpPr>
              <a:spLocks/>
            </p:cNvSpPr>
            <p:nvPr/>
          </p:nvSpPr>
          <p:spPr bwMode="auto">
            <a:xfrm>
              <a:off x="3329" y="1762"/>
              <a:ext cx="132" cy="1438"/>
            </a:xfrm>
            <a:custGeom>
              <a:avLst/>
              <a:gdLst>
                <a:gd name="T0" fmla="*/ 132 w 132"/>
                <a:gd name="T1" fmla="*/ 0 h 1438"/>
                <a:gd name="T2" fmla="*/ 132 w 132"/>
                <a:gd name="T3" fmla="*/ 1438 h 1438"/>
                <a:gd name="T4" fmla="*/ 0 w 132"/>
                <a:gd name="T5" fmla="*/ 1438 h 1438"/>
              </a:gdLst>
              <a:ahLst/>
              <a:cxnLst>
                <a:cxn ang="0">
                  <a:pos x="T0" y="T1"/>
                </a:cxn>
                <a:cxn ang="0">
                  <a:pos x="T2" y="T3"/>
                </a:cxn>
                <a:cxn ang="0">
                  <a:pos x="T4" y="T5"/>
                </a:cxn>
              </a:cxnLst>
              <a:rect l="0" t="0" r="r" b="b"/>
              <a:pathLst>
                <a:path w="132" h="1438">
                  <a:moveTo>
                    <a:pt x="132" y="0"/>
                  </a:moveTo>
                  <a:lnTo>
                    <a:pt x="132" y="1438"/>
                  </a:lnTo>
                  <a:lnTo>
                    <a:pt x="0" y="1438"/>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1" name="Freeform 389"/>
            <p:cNvSpPr>
              <a:spLocks/>
            </p:cNvSpPr>
            <p:nvPr/>
          </p:nvSpPr>
          <p:spPr bwMode="auto">
            <a:xfrm>
              <a:off x="3461" y="1762"/>
              <a:ext cx="132" cy="1885"/>
            </a:xfrm>
            <a:custGeom>
              <a:avLst/>
              <a:gdLst>
                <a:gd name="T0" fmla="*/ 0 w 132"/>
                <a:gd name="T1" fmla="*/ 0 h 1885"/>
                <a:gd name="T2" fmla="*/ 0 w 132"/>
                <a:gd name="T3" fmla="*/ 1885 h 1885"/>
                <a:gd name="T4" fmla="*/ 132 w 132"/>
                <a:gd name="T5" fmla="*/ 1885 h 1885"/>
              </a:gdLst>
              <a:ahLst/>
              <a:cxnLst>
                <a:cxn ang="0">
                  <a:pos x="T0" y="T1"/>
                </a:cxn>
                <a:cxn ang="0">
                  <a:pos x="T2" y="T3"/>
                </a:cxn>
                <a:cxn ang="0">
                  <a:pos x="T4" y="T5"/>
                </a:cxn>
              </a:cxnLst>
              <a:rect l="0" t="0" r="r" b="b"/>
              <a:pathLst>
                <a:path w="132" h="1885">
                  <a:moveTo>
                    <a:pt x="0" y="0"/>
                  </a:moveTo>
                  <a:lnTo>
                    <a:pt x="0" y="1885"/>
                  </a:lnTo>
                  <a:lnTo>
                    <a:pt x="132" y="1885"/>
                  </a:lnTo>
                </a:path>
              </a:pathLst>
            </a:custGeom>
            <a:noFill/>
            <a:ln w="1587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2" name="Line 390"/>
            <p:cNvSpPr>
              <a:spLocks noChangeShapeType="1"/>
            </p:cNvSpPr>
            <p:nvPr/>
          </p:nvSpPr>
          <p:spPr bwMode="auto">
            <a:xfrm flipH="1">
              <a:off x="2845" y="1583"/>
              <a:ext cx="264" cy="0"/>
            </a:xfrm>
            <a:prstGeom prst="line">
              <a:avLst/>
            </a:prstGeom>
            <a:noFill/>
            <a:ln w="1587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26468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of Last Year: ASEA, LTC, SU, CEA</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t>1. Cash + Benefits will be fair to both the State and the Employee </a:t>
            </a:r>
          </a:p>
          <a:p>
            <a:pPr marL="0" indent="0">
              <a:buNone/>
            </a:pPr>
            <a:endParaRPr lang="en-US" sz="800" dirty="0"/>
          </a:p>
          <a:p>
            <a:pPr marL="1485900" lvl="4" indent="-342900">
              <a:spcBef>
                <a:spcPts val="0"/>
              </a:spcBef>
              <a:buFont typeface="Wingdings" panose="05000000000000000000" pitchFamily="2" charset="2"/>
              <a:buChar char="ü"/>
            </a:pPr>
            <a:r>
              <a:rPr lang="en-US" sz="2200" dirty="0"/>
              <a:t>0% COLAs</a:t>
            </a:r>
          </a:p>
          <a:p>
            <a:pPr marL="1485900" lvl="4" indent="-342900">
              <a:spcBef>
                <a:spcPts val="0"/>
              </a:spcBef>
              <a:buFont typeface="Wingdings" panose="05000000000000000000" pitchFamily="2" charset="2"/>
              <a:buChar char="ü"/>
            </a:pPr>
            <a:r>
              <a:rPr lang="en-US" sz="2200" dirty="0"/>
              <a:t>New Employee Contributions to Health Care</a:t>
            </a:r>
          </a:p>
          <a:p>
            <a:pPr marL="1485900" lvl="4" indent="-342900">
              <a:spcBef>
                <a:spcPts val="0"/>
              </a:spcBef>
              <a:buFont typeface="Wingdings" panose="05000000000000000000" pitchFamily="2" charset="2"/>
              <a:buChar char="ü"/>
            </a:pPr>
            <a:r>
              <a:rPr lang="en-US" sz="2200" dirty="0"/>
              <a:t>Flat Contributions to Health Trusts</a:t>
            </a:r>
          </a:p>
          <a:p>
            <a:pPr marL="1485900" lvl="4" indent="-342900">
              <a:spcBef>
                <a:spcPts val="0"/>
              </a:spcBef>
              <a:buFont typeface="Wingdings" panose="05000000000000000000" pitchFamily="2" charset="2"/>
              <a:buChar char="ü"/>
            </a:pPr>
            <a:r>
              <a:rPr lang="en-US" sz="2200" dirty="0"/>
              <a:t>Furloughs or Furlough Equivalents</a:t>
            </a:r>
          </a:p>
          <a:p>
            <a:pPr lvl="5" indent="-914400">
              <a:spcBef>
                <a:spcPts val="0"/>
              </a:spcBef>
              <a:buFont typeface="Wingdings" panose="05000000000000000000" pitchFamily="2" charset="2"/>
              <a:buChar char="ü"/>
            </a:pPr>
            <a:endParaRPr lang="en-US" sz="1200" dirty="0"/>
          </a:p>
          <a:p>
            <a:pPr marL="0" indent="0">
              <a:spcBef>
                <a:spcPts val="0"/>
              </a:spcBef>
              <a:buNone/>
            </a:pPr>
            <a:r>
              <a:rPr lang="en-US" sz="2400" dirty="0"/>
              <a:t>2. Work Rules will be efficient</a:t>
            </a:r>
          </a:p>
          <a:p>
            <a:pPr marL="457200" indent="-457200">
              <a:spcBef>
                <a:spcPts val="0"/>
              </a:spcBef>
              <a:buAutoNum type="arabicPeriod" startAt="2"/>
            </a:pPr>
            <a:endParaRPr lang="en-US" sz="800" dirty="0"/>
          </a:p>
          <a:p>
            <a:pPr marL="1485900" lvl="4" indent="-342900">
              <a:spcBef>
                <a:spcPts val="0"/>
              </a:spcBef>
              <a:buFont typeface="Wingdings" panose="05000000000000000000" pitchFamily="2" charset="2"/>
              <a:buChar char="ü"/>
            </a:pPr>
            <a:r>
              <a:rPr lang="en-US" sz="2200" dirty="0"/>
              <a:t>Negotiated contract consistencies to allow more efficient support operations</a:t>
            </a:r>
          </a:p>
          <a:p>
            <a:pPr lvl="4" indent="-914400">
              <a:spcBef>
                <a:spcPts val="0"/>
              </a:spcBef>
              <a:buFont typeface="Wingdings" panose="05000000000000000000" pitchFamily="2" charset="2"/>
              <a:buChar char="ü"/>
            </a:pPr>
            <a:endParaRPr lang="en-US" sz="1200" dirty="0"/>
          </a:p>
          <a:p>
            <a:pPr marL="0" indent="0">
              <a:buNone/>
            </a:pPr>
            <a:r>
              <a:rPr lang="en-US" sz="2400" dirty="0"/>
              <a:t>3. Employees will be held accountable and we will reward our best </a:t>
            </a:r>
          </a:p>
          <a:p>
            <a:pPr marL="0" indent="0">
              <a:buNone/>
            </a:pPr>
            <a:r>
              <a:rPr lang="en-US" sz="2400" dirty="0"/>
              <a:t>    employees</a:t>
            </a:r>
            <a:endParaRPr lang="en-US" sz="800" dirty="0"/>
          </a:p>
          <a:p>
            <a:pPr marL="0" indent="0">
              <a:buNone/>
            </a:pPr>
            <a:r>
              <a:rPr lang="en-US" sz="800" dirty="0"/>
              <a:t> </a:t>
            </a:r>
          </a:p>
          <a:p>
            <a:pPr marL="1485900" lvl="4" indent="-342900">
              <a:spcBef>
                <a:spcPts val="0"/>
              </a:spcBef>
              <a:buFont typeface="Wingdings" panose="05000000000000000000" pitchFamily="2" charset="2"/>
              <a:buChar char="ü"/>
            </a:pPr>
            <a:r>
              <a:rPr lang="en-US" sz="2200" dirty="0"/>
              <a:t>Working toward the creation of a Labor Management Committee to develop strategies to improve performance review process.</a:t>
            </a:r>
          </a:p>
          <a:p>
            <a:pPr marL="0" indent="0">
              <a:buNone/>
            </a:pPr>
            <a:endParaRPr lang="en-US" dirty="0"/>
          </a:p>
        </p:txBody>
      </p:sp>
      <p:sp>
        <p:nvSpPr>
          <p:cNvPr id="5" name="Slide Number Placeholder 4"/>
          <p:cNvSpPr>
            <a:spLocks noGrp="1"/>
          </p:cNvSpPr>
          <p:nvPr>
            <p:ph type="sldNum" sz="quarter" idx="12"/>
          </p:nvPr>
        </p:nvSpPr>
        <p:spPr/>
        <p:txBody>
          <a:bodyPr/>
          <a:lstStyle/>
          <a:p>
            <a:fld id="{E634B606-1B6C-4E35-AC1A-3A35EED89385}" type="slidenum">
              <a:rPr lang="en-US" smtClean="0"/>
              <a:pPr/>
              <a:t>20</a:t>
            </a:fld>
            <a:endParaRPr lang="en-US" dirty="0"/>
          </a:p>
        </p:txBody>
      </p:sp>
      <p:sp>
        <p:nvSpPr>
          <p:cNvPr id="6" name="Date Placeholder 5"/>
          <p:cNvSpPr>
            <a:spLocks noGrp="1"/>
          </p:cNvSpPr>
          <p:nvPr>
            <p:ph type="dt" sz="half" idx="10"/>
          </p:nvPr>
        </p:nvSpPr>
        <p:spPr/>
        <p:txBody>
          <a:bodyPr/>
          <a:lstStyle/>
          <a:p>
            <a:r>
              <a:rPr lang="en-US" dirty="0"/>
              <a:t>January 26, 2017</a:t>
            </a:r>
          </a:p>
          <a:p>
            <a:endParaRPr lang="en-US" dirty="0"/>
          </a:p>
        </p:txBody>
      </p:sp>
    </p:spTree>
    <p:extLst>
      <p:ext uri="{BB962C8B-B14F-4D97-AF65-F5344CB8AC3E}">
        <p14:creationId xmlns:p14="http://schemas.microsoft.com/office/powerpoint/2010/main" val="3800534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1850" y="1709738"/>
            <a:ext cx="10515600" cy="2613025"/>
          </a:xfrm>
        </p:spPr>
        <p:txBody>
          <a:bodyPr/>
          <a:lstStyle/>
          <a:p>
            <a:r>
              <a:rPr lang="en-US" dirty="0"/>
              <a:t>Questions?</a:t>
            </a:r>
          </a:p>
        </p:txBody>
      </p:sp>
      <p:sp>
        <p:nvSpPr>
          <p:cNvPr id="7" name="Text Placeholder 6"/>
          <p:cNvSpPr>
            <a:spLocks noGrp="1"/>
          </p:cNvSpPr>
          <p:nvPr>
            <p:ph type="body" idx="1"/>
          </p:nvPr>
        </p:nvSpPr>
        <p:spPr/>
        <p:txBody>
          <a:bodyPr>
            <a:normAutofit fontScale="77500" lnSpcReduction="20000"/>
          </a:bodyPr>
          <a:lstStyle/>
          <a:p>
            <a:r>
              <a:rPr lang="en-US" dirty="0"/>
              <a:t>For more information on Department of Administration services, priorities, or other issues, please contact:</a:t>
            </a:r>
          </a:p>
          <a:p>
            <a:r>
              <a:rPr lang="en-US" dirty="0"/>
              <a:t>Minta Montalbo, Legislative Liaison</a:t>
            </a:r>
          </a:p>
          <a:p>
            <a:r>
              <a:rPr lang="en-US" dirty="0">
                <a:hlinkClick r:id="rId2"/>
              </a:rPr>
              <a:t>minta.Montalbo@Alaska.gov</a:t>
            </a:r>
            <a:endParaRPr lang="en-US" dirty="0"/>
          </a:p>
          <a:p>
            <a:r>
              <a:rPr lang="en-US" dirty="0"/>
              <a:t>465-2200</a:t>
            </a:r>
          </a:p>
        </p:txBody>
      </p:sp>
      <p:sp>
        <p:nvSpPr>
          <p:cNvPr id="4" name="Slide Number Placeholder 3"/>
          <p:cNvSpPr>
            <a:spLocks noGrp="1"/>
          </p:cNvSpPr>
          <p:nvPr>
            <p:ph type="sldNum" sz="quarter" idx="12"/>
          </p:nvPr>
        </p:nvSpPr>
        <p:spPr/>
        <p:txBody>
          <a:bodyPr/>
          <a:lstStyle/>
          <a:p>
            <a:fld id="{E634B606-1B6C-4E35-AC1A-3A35EED89385}" type="slidenum">
              <a:rPr lang="en-US" smtClean="0"/>
              <a:pPr/>
              <a:t>21</a:t>
            </a:fld>
            <a:endParaRPr lang="en-US" dirty="0"/>
          </a:p>
        </p:txBody>
      </p:sp>
      <p:sp>
        <p:nvSpPr>
          <p:cNvPr id="5" name="Date Placeholder 4"/>
          <p:cNvSpPr>
            <a:spLocks noGrp="1"/>
          </p:cNvSpPr>
          <p:nvPr>
            <p:ph type="dt" sz="half" idx="10"/>
          </p:nvPr>
        </p:nvSpPr>
        <p:spPr/>
        <p:txBody>
          <a:bodyPr/>
          <a:lstStyle/>
          <a:p>
            <a:r>
              <a:rPr lang="en-US" dirty="0"/>
              <a:t>January 26, 2017</a:t>
            </a:r>
          </a:p>
        </p:txBody>
      </p:sp>
    </p:spTree>
    <p:extLst>
      <p:ext uri="{BB962C8B-B14F-4D97-AF65-F5344CB8AC3E}">
        <p14:creationId xmlns:p14="http://schemas.microsoft.com/office/powerpoint/2010/main" val="3654712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DOA Budget - UGF	</a:t>
            </a:r>
          </a:p>
        </p:txBody>
      </p:sp>
      <p:sp>
        <p:nvSpPr>
          <p:cNvPr id="5" name="Slide Number Placeholder 4"/>
          <p:cNvSpPr>
            <a:spLocks noGrp="1"/>
          </p:cNvSpPr>
          <p:nvPr>
            <p:ph type="sldNum" sz="quarter" idx="12"/>
          </p:nvPr>
        </p:nvSpPr>
        <p:spPr/>
        <p:txBody>
          <a:bodyPr/>
          <a:lstStyle/>
          <a:p>
            <a:fld id="{E634B606-1B6C-4E35-AC1A-3A35EED89385}" type="slidenum">
              <a:rPr lang="en-US" smtClean="0"/>
              <a:t>3</a:t>
            </a:fld>
            <a:endParaRPr lang="en-US"/>
          </a:p>
        </p:txBody>
      </p:sp>
      <p:sp>
        <p:nvSpPr>
          <p:cNvPr id="6" name="Date Placeholder 5"/>
          <p:cNvSpPr>
            <a:spLocks noGrp="1"/>
          </p:cNvSpPr>
          <p:nvPr>
            <p:ph type="dt" sz="half" idx="10"/>
          </p:nvPr>
        </p:nvSpPr>
        <p:spPr/>
        <p:txBody>
          <a:bodyPr/>
          <a:lstStyle/>
          <a:p>
            <a:r>
              <a:rPr lang="en-US" dirty="0"/>
              <a:t>January 26, 2017</a:t>
            </a:r>
          </a:p>
          <a:p>
            <a:endParaRPr lang="en-US" dirty="0"/>
          </a:p>
        </p:txBody>
      </p:sp>
      <p:graphicFrame>
        <p:nvGraphicFramePr>
          <p:cNvPr id="10" name="Table 9"/>
          <p:cNvGraphicFramePr>
            <a:graphicFrameLocks noGrp="1"/>
          </p:cNvGraphicFramePr>
          <p:nvPr>
            <p:extLst/>
          </p:nvPr>
        </p:nvGraphicFramePr>
        <p:xfrm>
          <a:off x="6895266" y="1486612"/>
          <a:ext cx="4315530" cy="2931665"/>
        </p:xfrm>
        <a:graphic>
          <a:graphicData uri="http://schemas.openxmlformats.org/drawingml/2006/table">
            <a:tbl>
              <a:tblPr firstRow="1" bandRow="1">
                <a:tableStyleId>{5C22544A-7EE6-4342-B048-85BDC9FD1C3A}</a:tableStyleId>
              </a:tblPr>
              <a:tblGrid>
                <a:gridCol w="2157765">
                  <a:extLst>
                    <a:ext uri="{9D8B030D-6E8A-4147-A177-3AD203B41FA5}">
                      <a16:colId xmlns:a16="http://schemas.microsoft.com/office/drawing/2014/main" xmlns="" val="2220074361"/>
                    </a:ext>
                  </a:extLst>
                </a:gridCol>
                <a:gridCol w="2157765">
                  <a:extLst>
                    <a:ext uri="{9D8B030D-6E8A-4147-A177-3AD203B41FA5}">
                      <a16:colId xmlns:a16="http://schemas.microsoft.com/office/drawing/2014/main" xmlns="" val="280776722"/>
                    </a:ext>
                  </a:extLst>
                </a:gridCol>
              </a:tblGrid>
              <a:tr h="489063">
                <a:tc gridSpan="2">
                  <a:txBody>
                    <a:bodyPr/>
                    <a:lstStyle/>
                    <a:p>
                      <a:pPr algn="ctr"/>
                      <a:r>
                        <a:rPr lang="en-US" sz="2400" dirty="0"/>
                        <a:t>FY2018 Governor</a:t>
                      </a:r>
                    </a:p>
                  </a:txBody>
                  <a:tcPr marL="120591" marR="120591" marT="60295" marB="60295"/>
                </a:tc>
                <a:tc hMerge="1">
                  <a:txBody>
                    <a:bodyPr/>
                    <a:lstStyle/>
                    <a:p>
                      <a:endParaRPr lang="en-US" dirty="0"/>
                    </a:p>
                  </a:txBody>
                  <a:tcPr/>
                </a:tc>
                <a:extLst>
                  <a:ext uri="{0D108BD9-81ED-4DB2-BD59-A6C34878D82A}">
                    <a16:rowId xmlns:a16="http://schemas.microsoft.com/office/drawing/2014/main" xmlns="" val="3349032859"/>
                  </a:ext>
                </a:extLst>
              </a:tr>
              <a:tr h="489063">
                <a:tc>
                  <a:txBody>
                    <a:bodyPr/>
                    <a:lstStyle/>
                    <a:p>
                      <a:r>
                        <a:rPr lang="en-US" sz="2400" b="1" kern="1200" dirty="0">
                          <a:solidFill>
                            <a:schemeClr val="dk1"/>
                          </a:solidFill>
                          <a:effectLst/>
                          <a:latin typeface="+mn-lt"/>
                          <a:ea typeface="+mn-ea"/>
                          <a:cs typeface="+mn-cs"/>
                        </a:rPr>
                        <a:t>UGF</a:t>
                      </a:r>
                      <a:endParaRPr lang="en-US" sz="2400" dirty="0"/>
                    </a:p>
                  </a:txBody>
                  <a:tcPr marL="120591" marR="120591" marT="60295" marB="60295"/>
                </a:tc>
                <a:tc>
                  <a:txBody>
                    <a:bodyPr/>
                    <a:lstStyle/>
                    <a:p>
                      <a:r>
                        <a:rPr lang="en-US" sz="2400" b="1" kern="1200" dirty="0">
                          <a:solidFill>
                            <a:schemeClr val="dk1"/>
                          </a:solidFill>
                          <a:effectLst/>
                          <a:latin typeface="+mn-lt"/>
                          <a:ea typeface="+mn-ea"/>
                          <a:cs typeface="+mn-cs"/>
                        </a:rPr>
                        <a:t>$69,036.1</a:t>
                      </a:r>
                      <a:endParaRPr lang="en-US" sz="2400" dirty="0"/>
                    </a:p>
                  </a:txBody>
                  <a:tcPr marL="120591" marR="120591" marT="60295" marB="60295"/>
                </a:tc>
                <a:extLst>
                  <a:ext uri="{0D108BD9-81ED-4DB2-BD59-A6C34878D82A}">
                    <a16:rowId xmlns:a16="http://schemas.microsoft.com/office/drawing/2014/main" xmlns="" val="424816103"/>
                  </a:ext>
                </a:extLst>
              </a:tr>
              <a:tr h="489063">
                <a:tc>
                  <a:txBody>
                    <a:bodyPr/>
                    <a:lstStyle/>
                    <a:p>
                      <a:r>
                        <a:rPr lang="en-US" sz="2400" b="1" kern="1200" dirty="0">
                          <a:solidFill>
                            <a:schemeClr val="dk1"/>
                          </a:solidFill>
                          <a:effectLst/>
                          <a:latin typeface="+mn-lt"/>
                          <a:ea typeface="+mn-ea"/>
                          <a:cs typeface="+mn-cs"/>
                        </a:rPr>
                        <a:t>DGF</a:t>
                      </a:r>
                      <a:endParaRPr lang="en-US" sz="2400" dirty="0"/>
                    </a:p>
                  </a:txBody>
                  <a:tcPr marL="120591" marR="120591" marT="60295" marB="60295"/>
                </a:tc>
                <a:tc>
                  <a:txBody>
                    <a:bodyPr/>
                    <a:lstStyle/>
                    <a:p>
                      <a:r>
                        <a:rPr lang="en-US" sz="2400" b="1" kern="1200" dirty="0">
                          <a:solidFill>
                            <a:schemeClr val="dk1"/>
                          </a:solidFill>
                          <a:effectLst/>
                          <a:latin typeface="+mn-lt"/>
                          <a:ea typeface="+mn-ea"/>
                          <a:cs typeface="+mn-cs"/>
                        </a:rPr>
                        <a:t>$30,462.3</a:t>
                      </a:r>
                      <a:endParaRPr lang="en-US" sz="2400" dirty="0"/>
                    </a:p>
                  </a:txBody>
                  <a:tcPr marL="120591" marR="120591" marT="60295" marB="60295"/>
                </a:tc>
                <a:extLst>
                  <a:ext uri="{0D108BD9-81ED-4DB2-BD59-A6C34878D82A}">
                    <a16:rowId xmlns:a16="http://schemas.microsoft.com/office/drawing/2014/main" xmlns="" val="4288199091"/>
                  </a:ext>
                </a:extLst>
              </a:tr>
              <a:tr h="489063">
                <a:tc>
                  <a:txBody>
                    <a:bodyPr/>
                    <a:lstStyle/>
                    <a:p>
                      <a:r>
                        <a:rPr lang="en-US" sz="2400" b="1" kern="1200" dirty="0">
                          <a:solidFill>
                            <a:schemeClr val="dk1"/>
                          </a:solidFill>
                          <a:effectLst/>
                          <a:latin typeface="+mn-lt"/>
                          <a:ea typeface="+mn-ea"/>
                          <a:cs typeface="+mn-cs"/>
                        </a:rPr>
                        <a:t>FEDERAL</a:t>
                      </a:r>
                      <a:endParaRPr lang="en-US" sz="2400" dirty="0"/>
                    </a:p>
                  </a:txBody>
                  <a:tcPr marL="120591" marR="120591" marT="60295" marB="60295"/>
                </a:tc>
                <a:tc>
                  <a:txBody>
                    <a:bodyPr/>
                    <a:lstStyle/>
                    <a:p>
                      <a:r>
                        <a:rPr lang="en-US" sz="2400" b="1" kern="1200" dirty="0">
                          <a:solidFill>
                            <a:schemeClr val="dk1"/>
                          </a:solidFill>
                          <a:effectLst/>
                          <a:latin typeface="+mn-lt"/>
                          <a:ea typeface="+mn-ea"/>
                          <a:cs typeface="+mn-cs"/>
                        </a:rPr>
                        <a:t>$3,622.9</a:t>
                      </a:r>
                      <a:endParaRPr lang="en-US" sz="2400" dirty="0"/>
                    </a:p>
                  </a:txBody>
                  <a:tcPr marL="120591" marR="120591" marT="60295" marB="60295"/>
                </a:tc>
                <a:extLst>
                  <a:ext uri="{0D108BD9-81ED-4DB2-BD59-A6C34878D82A}">
                    <a16:rowId xmlns:a16="http://schemas.microsoft.com/office/drawing/2014/main" xmlns="" val="4180227482"/>
                  </a:ext>
                </a:extLst>
              </a:tr>
              <a:tr h="486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dk1"/>
                          </a:solidFill>
                          <a:effectLst/>
                          <a:latin typeface="+mn-lt"/>
                          <a:ea typeface="+mn-ea"/>
                          <a:cs typeface="+mn-cs"/>
                        </a:rPr>
                        <a:t>OTHER</a:t>
                      </a:r>
                      <a:endParaRPr lang="en-US" sz="2400" dirty="0"/>
                    </a:p>
                  </a:txBody>
                  <a:tcPr marL="120591" marR="120591" marT="60295" marB="60295"/>
                </a:tc>
                <a:tc>
                  <a:txBody>
                    <a:bodyPr/>
                    <a:lstStyle/>
                    <a:p>
                      <a:r>
                        <a:rPr lang="en-US" sz="2400" b="1" kern="1200" dirty="0">
                          <a:solidFill>
                            <a:schemeClr val="dk1"/>
                          </a:solidFill>
                          <a:effectLst/>
                          <a:latin typeface="+mn-lt"/>
                          <a:ea typeface="+mn-ea"/>
                          <a:cs typeface="+mn-cs"/>
                        </a:rPr>
                        <a:t>$233,332.3</a:t>
                      </a:r>
                      <a:endParaRPr lang="en-US" sz="2400" dirty="0"/>
                    </a:p>
                  </a:txBody>
                  <a:tcPr marL="120591" marR="120591" marT="60295" marB="60295"/>
                </a:tc>
                <a:extLst>
                  <a:ext uri="{0D108BD9-81ED-4DB2-BD59-A6C34878D82A}">
                    <a16:rowId xmlns:a16="http://schemas.microsoft.com/office/drawing/2014/main" xmlns="" val="1043285826"/>
                  </a:ext>
                </a:extLst>
              </a:tr>
              <a:tr h="489063">
                <a:tc>
                  <a:txBody>
                    <a:bodyPr/>
                    <a:lstStyle/>
                    <a:p>
                      <a:r>
                        <a:rPr lang="en-US" sz="2400" b="1" kern="1200">
                          <a:solidFill>
                            <a:schemeClr val="dk1"/>
                          </a:solidFill>
                          <a:effectLst/>
                          <a:latin typeface="+mn-lt"/>
                          <a:ea typeface="+mn-ea"/>
                          <a:cs typeface="+mn-cs"/>
                        </a:rPr>
                        <a:t>TOTAL</a:t>
                      </a:r>
                      <a:endParaRPr lang="en-US" sz="2400" dirty="0"/>
                    </a:p>
                  </a:txBody>
                  <a:tcPr marL="120591" marR="120591" marT="60295" marB="60295"/>
                </a:tc>
                <a:tc>
                  <a:txBody>
                    <a:bodyPr/>
                    <a:lstStyle/>
                    <a:p>
                      <a:pPr marL="0" marR="0" algn="l">
                        <a:spcBef>
                          <a:spcPts val="0"/>
                        </a:spcBef>
                        <a:spcAft>
                          <a:spcPts val="0"/>
                        </a:spcAft>
                      </a:pPr>
                      <a:r>
                        <a:rPr lang="en-US" sz="2400" b="1" kern="1200" dirty="0">
                          <a:solidFill>
                            <a:schemeClr val="dk1"/>
                          </a:solidFill>
                          <a:effectLst/>
                          <a:latin typeface="+mn-lt"/>
                          <a:ea typeface="+mn-ea"/>
                          <a:cs typeface="+mn-cs"/>
                        </a:rPr>
                        <a:t>$336,453.6</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43" marR="90443" marT="0" marB="0" anchor="b"/>
                </a:tc>
                <a:extLst>
                  <a:ext uri="{0D108BD9-81ED-4DB2-BD59-A6C34878D82A}">
                    <a16:rowId xmlns:a16="http://schemas.microsoft.com/office/drawing/2014/main" xmlns="" val="729419765"/>
                  </a:ext>
                </a:extLst>
              </a:tr>
            </a:tbl>
          </a:graphicData>
        </a:graphic>
      </p:graphicFrame>
      <p:sp>
        <p:nvSpPr>
          <p:cNvPr id="15" name="TextBox 14"/>
          <p:cNvSpPr txBox="1"/>
          <p:nvPr/>
        </p:nvSpPr>
        <p:spPr>
          <a:xfrm>
            <a:off x="838199" y="1624643"/>
            <a:ext cx="4497889" cy="4001095"/>
          </a:xfrm>
          <a:prstGeom prst="rect">
            <a:avLst/>
          </a:prstGeom>
          <a:noFill/>
        </p:spPr>
        <p:txBody>
          <a:bodyPr wrap="square" rtlCol="0">
            <a:spAutoFit/>
          </a:bodyPr>
          <a:lstStyle/>
          <a:p>
            <a:pPr marL="285750" indent="-285750">
              <a:buFont typeface="Arial" panose="020B0604020202020204" pitchFamily="34" charset="0"/>
              <a:buChar char="•"/>
            </a:pPr>
            <a:r>
              <a:rPr lang="en-US" dirty="0"/>
              <a:t>$47,620.8 OPA &amp;PDA</a:t>
            </a:r>
          </a:p>
          <a:p>
            <a:endParaRPr lang="en-US" sz="800" dirty="0"/>
          </a:p>
          <a:p>
            <a:pPr marL="285750" indent="-285750">
              <a:buFont typeface="Arial" panose="020B0604020202020204" pitchFamily="34" charset="0"/>
              <a:buChar char="•"/>
            </a:pPr>
            <a:r>
              <a:rPr lang="en-US" dirty="0"/>
              <a:t>$  6,765.1 SATS &amp; ALMR</a:t>
            </a:r>
          </a:p>
          <a:p>
            <a:endParaRPr lang="en-US" sz="800" dirty="0"/>
          </a:p>
          <a:p>
            <a:pPr marL="285750" indent="-285750">
              <a:buFont typeface="Arial" panose="020B0604020202020204" pitchFamily="34" charset="0"/>
              <a:buChar char="•"/>
            </a:pPr>
            <a:r>
              <a:rPr lang="en-US" dirty="0"/>
              <a:t>$  5,425.2 Finance Statewide Accounting &amp;   	       Payroll Systems</a:t>
            </a:r>
          </a:p>
          <a:p>
            <a:endParaRPr lang="en-US" sz="800" dirty="0"/>
          </a:p>
          <a:p>
            <a:pPr marL="285750" indent="-285750">
              <a:buFont typeface="Arial" panose="020B0604020202020204" pitchFamily="34" charset="0"/>
              <a:buChar char="•"/>
            </a:pPr>
            <a:r>
              <a:rPr lang="en-US" dirty="0"/>
              <a:t>$  3,496.1 Public TV &amp; Radio</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dirty="0"/>
              <a:t>$  2,553.2 Internal Rate Subsidies</a:t>
            </a:r>
          </a:p>
          <a:p>
            <a:endParaRPr lang="en-US" sz="800" dirty="0"/>
          </a:p>
          <a:p>
            <a:pPr marL="285750" indent="-285750">
              <a:buFont typeface="Arial" panose="020B0604020202020204" pitchFamily="34" charset="0"/>
              <a:buChar char="•"/>
            </a:pPr>
            <a:r>
              <a:rPr lang="en-US" dirty="0"/>
              <a:t>$     321.4 Personnel Payroll &amp; 	  	      Classifications</a:t>
            </a:r>
          </a:p>
          <a:p>
            <a:endParaRPr lang="en-US" sz="800" dirty="0"/>
          </a:p>
          <a:p>
            <a:pPr marL="285750" indent="-285750">
              <a:buFont typeface="Arial" panose="020B0604020202020204" pitchFamily="34" charset="0"/>
              <a:buChar char="•"/>
            </a:pPr>
            <a:r>
              <a:rPr lang="en-US" dirty="0"/>
              <a:t>$     481.4 Non-Public Building Fund 	  	      Facilities</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dirty="0"/>
              <a:t>$  2,372.9 Miscellaneous</a:t>
            </a:r>
          </a:p>
        </p:txBody>
      </p:sp>
    </p:spTree>
    <p:extLst>
      <p:ext uri="{BB962C8B-B14F-4D97-AF65-F5344CB8AC3E}">
        <p14:creationId xmlns:p14="http://schemas.microsoft.com/office/powerpoint/2010/main" val="313215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 Priorities</a:t>
            </a:r>
          </a:p>
        </p:txBody>
      </p:sp>
      <p:sp>
        <p:nvSpPr>
          <p:cNvPr id="3" name="Content Placeholder 2"/>
          <p:cNvSpPr>
            <a:spLocks noGrp="1"/>
          </p:cNvSpPr>
          <p:nvPr>
            <p:ph idx="1"/>
          </p:nvPr>
        </p:nvSpPr>
        <p:spPr>
          <a:xfrm>
            <a:off x="215900" y="1978479"/>
            <a:ext cx="11696699" cy="4377871"/>
          </a:xfrm>
        </p:spPr>
        <p:txBody>
          <a:bodyPr>
            <a:noAutofit/>
          </a:bodyPr>
          <a:lstStyle/>
          <a:p>
            <a:pPr>
              <a:lnSpc>
                <a:spcPct val="100000"/>
              </a:lnSpc>
            </a:pPr>
            <a:r>
              <a:rPr lang="en-US" sz="1800" b="1" dirty="0"/>
              <a:t>Shared Services: </a:t>
            </a:r>
            <a:r>
              <a:rPr lang="en-US" sz="1800" dirty="0"/>
              <a:t>streamline services and consolidate multiple back office functions by standing up a Shared Services Organization.</a:t>
            </a:r>
          </a:p>
          <a:p>
            <a:pPr>
              <a:lnSpc>
                <a:spcPct val="100000"/>
              </a:lnSpc>
            </a:pPr>
            <a:r>
              <a:rPr lang="en-US" sz="1800" b="1" dirty="0"/>
              <a:t>Statewide IT: </a:t>
            </a:r>
            <a:r>
              <a:rPr lang="en-US" sz="1800" dirty="0"/>
              <a:t>streamline and consolidate IT through a Shared Service model.</a:t>
            </a:r>
          </a:p>
          <a:p>
            <a:pPr>
              <a:lnSpc>
                <a:spcPct val="100000"/>
              </a:lnSpc>
            </a:pPr>
            <a:r>
              <a:rPr lang="en-US" sz="1800" b="1" dirty="0"/>
              <a:t>Retirement and Benefits: </a:t>
            </a:r>
            <a:r>
              <a:rPr lang="en-US" sz="1800" dirty="0"/>
              <a:t>drive efficiency in Division of Retirement and Benefits by modernizing IT and optimizing business functions. </a:t>
            </a:r>
          </a:p>
          <a:p>
            <a:pPr>
              <a:lnSpc>
                <a:spcPct val="100000"/>
              </a:lnSpc>
            </a:pPr>
            <a:r>
              <a:rPr lang="en-US" sz="1800" b="1" dirty="0"/>
              <a:t>Health Care Reform: </a:t>
            </a:r>
            <a:r>
              <a:rPr lang="en-US" sz="1800" dirty="0"/>
              <a:t>Stabilize employee health plan and address long-term health strategy. </a:t>
            </a:r>
          </a:p>
          <a:p>
            <a:pPr lvl="1">
              <a:lnSpc>
                <a:spcPct val="100000"/>
              </a:lnSpc>
            </a:pPr>
            <a:r>
              <a:rPr lang="en-US" sz="1800" dirty="0"/>
              <a:t>Put the </a:t>
            </a:r>
            <a:r>
              <a:rPr lang="en-US" sz="1800" dirty="0" err="1"/>
              <a:t>AlaskaCare</a:t>
            </a:r>
            <a:r>
              <a:rPr lang="en-US" sz="1800" dirty="0"/>
              <a:t> employee plan on a solid financial footing</a:t>
            </a:r>
          </a:p>
          <a:p>
            <a:pPr lvl="1">
              <a:lnSpc>
                <a:spcPct val="100000"/>
              </a:lnSpc>
            </a:pPr>
            <a:r>
              <a:rPr lang="en-US" sz="1800" dirty="0"/>
              <a:t>Complete the Health Care Authority feasibility study</a:t>
            </a:r>
          </a:p>
          <a:p>
            <a:pPr lvl="1">
              <a:lnSpc>
                <a:spcPct val="100000"/>
              </a:lnSpc>
            </a:pPr>
            <a:r>
              <a:rPr lang="en-US" sz="1800" dirty="0"/>
              <a:t>Create roadmap to drive statewide health care reform</a:t>
            </a:r>
          </a:p>
          <a:p>
            <a:pPr>
              <a:lnSpc>
                <a:spcPct val="100000"/>
              </a:lnSpc>
            </a:pPr>
            <a:r>
              <a:rPr lang="en-US" sz="1800" b="1" dirty="0"/>
              <a:t>Statewide Leases: </a:t>
            </a:r>
            <a:r>
              <a:rPr lang="en-US" sz="1800" dirty="0"/>
              <a:t>optimize state’s footprint and leverage volume to reduce costs.   </a:t>
            </a:r>
          </a:p>
          <a:p>
            <a:pPr>
              <a:lnSpc>
                <a:spcPct val="100000"/>
              </a:lnSpc>
            </a:pPr>
            <a:r>
              <a:rPr lang="en-US" sz="1800" b="1" dirty="0"/>
              <a:t>Statewide Workforce: </a:t>
            </a:r>
            <a:r>
              <a:rPr lang="en-US" sz="1800" dirty="0"/>
              <a:t>Create and implement a model for improved employee effectiveness. Negotiate consistent, flexible contracts with statewide labor unions.</a:t>
            </a:r>
          </a:p>
          <a:p>
            <a:pPr marL="0" indent="0">
              <a:lnSpc>
                <a:spcPct val="50000"/>
              </a:lnSpc>
              <a:buNone/>
            </a:pPr>
            <a:endParaRPr lang="en-US" sz="1600" dirty="0"/>
          </a:p>
          <a:p>
            <a:endParaRPr lang="en-US" sz="600" dirty="0"/>
          </a:p>
        </p:txBody>
      </p:sp>
      <p:sp>
        <p:nvSpPr>
          <p:cNvPr id="5" name="Slide Number Placeholder 4"/>
          <p:cNvSpPr>
            <a:spLocks noGrp="1"/>
          </p:cNvSpPr>
          <p:nvPr>
            <p:ph type="sldNum" sz="quarter" idx="12"/>
          </p:nvPr>
        </p:nvSpPr>
        <p:spPr/>
        <p:txBody>
          <a:bodyPr/>
          <a:lstStyle/>
          <a:p>
            <a:fld id="{E634B606-1B6C-4E35-AC1A-3A35EED89385}" type="slidenum">
              <a:rPr lang="en-US" smtClean="0"/>
              <a:pPr/>
              <a:t>4</a:t>
            </a:fld>
            <a:endParaRPr lang="en-US" dirty="0"/>
          </a:p>
        </p:txBody>
      </p:sp>
      <p:sp>
        <p:nvSpPr>
          <p:cNvPr id="6" name="Date Placeholder 5"/>
          <p:cNvSpPr>
            <a:spLocks noGrp="1"/>
          </p:cNvSpPr>
          <p:nvPr>
            <p:ph type="dt" sz="half" idx="10"/>
          </p:nvPr>
        </p:nvSpPr>
        <p:spPr/>
        <p:txBody>
          <a:bodyPr/>
          <a:lstStyle/>
          <a:p>
            <a:r>
              <a:rPr lang="en-US" dirty="0"/>
              <a:t>January 26, 2017</a:t>
            </a:r>
          </a:p>
          <a:p>
            <a:endParaRPr lang="en-US" dirty="0"/>
          </a:p>
        </p:txBody>
      </p:sp>
      <p:sp>
        <p:nvSpPr>
          <p:cNvPr id="7" name="TextBox 6"/>
          <p:cNvSpPr txBox="1"/>
          <p:nvPr/>
        </p:nvSpPr>
        <p:spPr>
          <a:xfrm>
            <a:off x="2121567" y="1382521"/>
            <a:ext cx="7146757" cy="461665"/>
          </a:xfrm>
          <a:prstGeom prst="rect">
            <a:avLst/>
          </a:prstGeom>
          <a:noFill/>
        </p:spPr>
        <p:txBody>
          <a:bodyPr wrap="square" rtlCol="0">
            <a:spAutoFit/>
          </a:bodyPr>
          <a:lstStyle/>
          <a:p>
            <a:pPr algn="ctr"/>
            <a:r>
              <a:rPr lang="en-US" sz="2400" dirty="0">
                <a:solidFill>
                  <a:schemeClr val="accent1">
                    <a:lumMod val="50000"/>
                  </a:schemeClr>
                </a:solidFill>
              </a:rPr>
              <a:t>Cost Containment, Efficiency, Smarter Government</a:t>
            </a:r>
          </a:p>
        </p:txBody>
      </p:sp>
    </p:spTree>
    <p:extLst>
      <p:ext uri="{BB962C8B-B14F-4D97-AF65-F5344CB8AC3E}">
        <p14:creationId xmlns:p14="http://schemas.microsoft.com/office/powerpoint/2010/main" val="532694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Services:</a:t>
            </a:r>
            <a:br>
              <a:rPr lang="en-US" dirty="0"/>
            </a:br>
            <a:r>
              <a:rPr lang="en-US" dirty="0"/>
              <a:t>Government Efficiencies</a:t>
            </a:r>
          </a:p>
        </p:txBody>
      </p:sp>
      <p:sp>
        <p:nvSpPr>
          <p:cNvPr id="3" name="Text Placeholder 2"/>
          <p:cNvSpPr>
            <a:spLocks noGrp="1"/>
          </p:cNvSpPr>
          <p:nvPr>
            <p:ph type="body" idx="1"/>
          </p:nvPr>
        </p:nvSpPr>
        <p:spPr/>
        <p:txBody>
          <a:bodyPr/>
          <a:lstStyle/>
          <a:p>
            <a:r>
              <a:rPr lang="en-US" dirty="0"/>
              <a:t>Streamline services and consolidating operations.</a:t>
            </a:r>
          </a:p>
        </p:txBody>
      </p:sp>
      <p:sp>
        <p:nvSpPr>
          <p:cNvPr id="5" name="Slide Number Placeholder 4"/>
          <p:cNvSpPr>
            <a:spLocks noGrp="1"/>
          </p:cNvSpPr>
          <p:nvPr>
            <p:ph type="sldNum" sz="quarter" idx="12"/>
          </p:nvPr>
        </p:nvSpPr>
        <p:spPr/>
        <p:txBody>
          <a:bodyPr/>
          <a:lstStyle/>
          <a:p>
            <a:fld id="{E634B606-1B6C-4E35-AC1A-3A35EED89385}" type="slidenum">
              <a:rPr lang="en-US" smtClean="0"/>
              <a:t>5</a:t>
            </a:fld>
            <a:endParaRPr lang="en-US"/>
          </a:p>
        </p:txBody>
      </p:sp>
      <p:sp>
        <p:nvSpPr>
          <p:cNvPr id="6" name="Date Placeholder 5"/>
          <p:cNvSpPr>
            <a:spLocks noGrp="1"/>
          </p:cNvSpPr>
          <p:nvPr>
            <p:ph type="dt" sz="half" idx="10"/>
          </p:nvPr>
        </p:nvSpPr>
        <p:spPr/>
        <p:txBody>
          <a:bodyPr/>
          <a:lstStyle/>
          <a:p>
            <a:r>
              <a:rPr lang="en-US" dirty="0"/>
              <a:t>January 26, 2017</a:t>
            </a:r>
          </a:p>
          <a:p>
            <a:endParaRPr lang="en-US" dirty="0"/>
          </a:p>
        </p:txBody>
      </p:sp>
      <p:sp>
        <p:nvSpPr>
          <p:cNvPr id="8" name="Rectangle 7"/>
          <p:cNvSpPr/>
          <p:nvPr/>
        </p:nvSpPr>
        <p:spPr>
          <a:xfrm>
            <a:off x="674901" y="6352143"/>
            <a:ext cx="2383794" cy="369332"/>
          </a:xfrm>
          <a:prstGeom prst="rect">
            <a:avLst/>
          </a:prstGeom>
        </p:spPr>
        <p:txBody>
          <a:bodyPr wrap="none">
            <a:spAutoFit/>
          </a:bodyPr>
          <a:lstStyle/>
          <a:p>
            <a:pPr lvl="0"/>
            <a:r>
              <a:rPr lang="en-US" i="1" dirty="0">
                <a:solidFill>
                  <a:srgbClr val="2D4C75"/>
                </a:solidFill>
              </a:rPr>
              <a:t>Better, Faster, Cheaper. </a:t>
            </a:r>
          </a:p>
        </p:txBody>
      </p:sp>
    </p:spTree>
    <p:extLst>
      <p:ext uri="{BB962C8B-B14F-4D97-AF65-F5344CB8AC3E}">
        <p14:creationId xmlns:p14="http://schemas.microsoft.com/office/powerpoint/2010/main" val="300437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AutoShape 23"/>
          <p:cNvSpPr>
            <a:spLocks noChangeArrowheads="1"/>
          </p:cNvSpPr>
          <p:nvPr/>
        </p:nvSpPr>
        <p:spPr bwMode="auto">
          <a:xfrm rot="5657450" flipH="1">
            <a:off x="1907905" y="4171221"/>
            <a:ext cx="424335" cy="761862"/>
          </a:xfrm>
          <a:prstGeom prst="curvedRightArrow">
            <a:avLst>
              <a:gd name="adj1" fmla="val 39449"/>
              <a:gd name="adj2" fmla="val 88717"/>
              <a:gd name="adj3" fmla="val 28352"/>
            </a:avLst>
          </a:prstGeom>
          <a:solidFill>
            <a:schemeClr val="bg2">
              <a:lumMod val="75000"/>
              <a:alpha val="41000"/>
            </a:schemeClr>
          </a:solidFill>
          <a:ln w="9525">
            <a:noFill/>
            <a:miter lim="800000"/>
            <a:headEnd/>
            <a:tailEnd/>
          </a:ln>
          <a:effectLst>
            <a:outerShdw blurRad="50800" dist="76200" algn="l" rotWithShape="0">
              <a:prstClr val="black">
                <a:alpha val="40000"/>
              </a:prstClr>
            </a:outerShdw>
          </a:effectLst>
        </p:spPr>
        <p:txBody>
          <a:bodyPr wrap="square" lIns="0" anchor="ctr">
            <a:spAutoFit/>
          </a:bodyPr>
          <a:lstStyle/>
          <a:p>
            <a:pPr algn="ctr" eaLnBrk="0" hangingPunct="0">
              <a:spcBef>
                <a:spcPct val="50000"/>
              </a:spcBef>
              <a:buClr>
                <a:srgbClr val="800000"/>
              </a:buClr>
              <a:buSzPct val="85000"/>
              <a:buFont typeface="Marlett" pitchFamily="2" charset="2"/>
              <a:buNone/>
              <a:defRPr/>
            </a:pPr>
            <a:endParaRPr lang="en-US" sz="1200" b="1" dirty="0">
              <a:solidFill>
                <a:srgbClr val="000000"/>
              </a:solidFill>
              <a:latin typeface="Arial" pitchFamily="34" charset="0"/>
            </a:endParaRPr>
          </a:p>
        </p:txBody>
      </p:sp>
      <p:sp>
        <p:nvSpPr>
          <p:cNvPr id="51" name="AutoShape 32"/>
          <p:cNvSpPr>
            <a:spLocks noChangeArrowheads="1"/>
          </p:cNvSpPr>
          <p:nvPr/>
        </p:nvSpPr>
        <p:spPr bwMode="gray">
          <a:xfrm rot="5400000">
            <a:off x="5497815" y="4326764"/>
            <a:ext cx="527187" cy="243428"/>
          </a:xfrm>
          <a:prstGeom prst="rightArrow">
            <a:avLst>
              <a:gd name="adj1" fmla="val 35713"/>
              <a:gd name="adj2" fmla="val 75900"/>
            </a:avLst>
          </a:prstGeom>
          <a:solidFill>
            <a:schemeClr val="bg2">
              <a:alpha val="41000"/>
            </a:schemeClr>
          </a:solidFill>
          <a:ln w="6350">
            <a:noFill/>
            <a:miter lim="800000"/>
            <a:headEnd/>
            <a:tailEnd/>
          </a:ln>
          <a:effectLst>
            <a:outerShdw blurRad="50800" dist="76200" algn="l" rotWithShape="0">
              <a:prstClr val="black">
                <a:alpha val="40000"/>
              </a:prstClr>
            </a:outerShdw>
          </a:effectLst>
        </p:spPr>
        <p:txBody>
          <a:bodyPr lIns="0" tIns="0" rIns="0" bIns="0" anchor="ctr" anchorCtr="1"/>
          <a:lstStyle/>
          <a:p>
            <a:pPr algn="ctr" eaLnBrk="0" hangingPunct="0"/>
            <a:endParaRPr lang="en-US" sz="1000" dirty="0">
              <a:solidFill>
                <a:schemeClr val="bg1">
                  <a:lumMod val="95000"/>
                </a:schemeClr>
              </a:solidFill>
              <a:latin typeface="Arial" charset="0"/>
              <a:cs typeface="Arial" charset="0"/>
            </a:endParaRPr>
          </a:p>
        </p:txBody>
      </p:sp>
      <p:sp>
        <p:nvSpPr>
          <p:cNvPr id="31" name="Text Placeholder 4"/>
          <p:cNvSpPr txBox="1">
            <a:spLocks/>
          </p:cNvSpPr>
          <p:nvPr/>
        </p:nvSpPr>
        <p:spPr>
          <a:xfrm>
            <a:off x="457200" y="769620"/>
            <a:ext cx="11201400" cy="548640"/>
          </a:xfrm>
          <a:prstGeom prst="rect">
            <a:avLst/>
          </a:prstGeom>
          <a:solidFill>
            <a:schemeClr val="tx1">
              <a:lumMod val="65000"/>
              <a:lumOff val="35000"/>
            </a:schemeClr>
          </a:solidFill>
          <a:ln>
            <a:noFill/>
          </a:ln>
        </p:spPr>
        <p:txBody>
          <a:bodyPr lIns="91440"/>
          <a:lstStyle>
            <a:lvl1pPr marL="174625" indent="-174625" algn="l" rtl="0" eaLnBrk="1" fontAlgn="base" hangingPunct="1">
              <a:lnSpc>
                <a:spcPct val="110000"/>
              </a:lnSpc>
              <a:spcBef>
                <a:spcPts val="1500"/>
              </a:spcBef>
              <a:spcAft>
                <a:spcPct val="0"/>
              </a:spcAft>
              <a:buClr>
                <a:schemeClr val="bg2"/>
              </a:buClr>
              <a:buSzPct val="95000"/>
              <a:buFont typeface="Wingdings" pitchFamily="2" charset="2"/>
              <a:buChar char="§"/>
              <a:defRPr lang="en-US" sz="1400">
                <a:solidFill>
                  <a:srgbClr val="333333"/>
                </a:solidFill>
                <a:latin typeface="Arial" pitchFamily="34" charset="0"/>
                <a:ea typeface="+mn-ea"/>
                <a:cs typeface="Arial" pitchFamily="34" charset="0"/>
              </a:defRPr>
            </a:lvl1pPr>
            <a:lvl2pPr marL="511175" indent="-171450" algn="l" rtl="0" eaLnBrk="1" fontAlgn="base" hangingPunct="1">
              <a:lnSpc>
                <a:spcPct val="110000"/>
              </a:lnSpc>
              <a:spcBef>
                <a:spcPts val="500"/>
              </a:spcBef>
              <a:spcAft>
                <a:spcPct val="0"/>
              </a:spcAft>
              <a:buClr>
                <a:schemeClr val="bg2"/>
              </a:buClr>
              <a:buSzPct val="75000"/>
              <a:buFont typeface="Wingdings 3" pitchFamily="18" charset="2"/>
              <a:buChar char=""/>
              <a:defRPr sz="1300">
                <a:solidFill>
                  <a:srgbClr val="5F5F5F"/>
                </a:solidFill>
                <a:latin typeface="Arial" pitchFamily="34" charset="0"/>
                <a:cs typeface="Arial" pitchFamily="34" charset="0"/>
              </a:defRPr>
            </a:lvl2pPr>
            <a:lvl3pPr marL="968375" indent="-163513" algn="l" rtl="0" eaLnBrk="1" fontAlgn="base" hangingPunct="1">
              <a:lnSpc>
                <a:spcPct val="110000"/>
              </a:lnSpc>
              <a:spcBef>
                <a:spcPts val="300"/>
              </a:spcBef>
              <a:spcAft>
                <a:spcPct val="0"/>
              </a:spcAft>
              <a:buClr>
                <a:schemeClr val="bg2"/>
              </a:buClr>
              <a:buFont typeface="Arial" charset="0"/>
              <a:buChar char="–"/>
              <a:tabLst/>
              <a:defRPr sz="1200">
                <a:solidFill>
                  <a:srgbClr val="808080"/>
                </a:solidFill>
                <a:latin typeface="Arial" pitchFamily="34" charset="0"/>
                <a:cs typeface="Arial" pitchFamily="34" charset="0"/>
              </a:defRPr>
            </a:lvl3pPr>
            <a:lvl4pPr marL="1425575" indent="-163513" algn="l" rtl="0" eaLnBrk="1" fontAlgn="base" hangingPunct="1">
              <a:lnSpc>
                <a:spcPct val="110000"/>
              </a:lnSpc>
              <a:spcBef>
                <a:spcPts val="100"/>
              </a:spcBef>
              <a:spcAft>
                <a:spcPct val="0"/>
              </a:spcAft>
              <a:buClr>
                <a:schemeClr val="bg2"/>
              </a:buClr>
              <a:buSzPct val="85000"/>
              <a:buFont typeface="Wingdings" pitchFamily="2" charset="2"/>
              <a:buChar char=""/>
              <a:defRPr sz="1100">
                <a:solidFill>
                  <a:srgbClr val="B2B2B2"/>
                </a:solidFill>
                <a:latin typeface="Arial" pitchFamily="34" charset="0"/>
                <a:cs typeface="Arial" pitchFamily="34" charset="0"/>
              </a:defRPr>
            </a:lvl4pPr>
            <a:lvl5pPr marL="1301750" indent="-215900" algn="l" rtl="0" eaLnBrk="1" fontAlgn="base" hangingPunct="1">
              <a:spcBef>
                <a:spcPct val="50000"/>
              </a:spcBef>
              <a:spcAft>
                <a:spcPct val="0"/>
              </a:spcAft>
              <a:buClr>
                <a:schemeClr val="tx1"/>
              </a:buClr>
              <a:buChar char="–"/>
              <a:defRPr sz="1200">
                <a:solidFill>
                  <a:schemeClr val="tx1"/>
                </a:solidFill>
                <a:latin typeface="+mj-lt"/>
              </a:defRPr>
            </a:lvl5pPr>
            <a:lvl6pPr marL="1758950" indent="-215900" algn="l" rtl="0" eaLnBrk="1" fontAlgn="base" hangingPunct="1">
              <a:spcBef>
                <a:spcPct val="50000"/>
              </a:spcBef>
              <a:spcAft>
                <a:spcPct val="0"/>
              </a:spcAft>
              <a:buClr>
                <a:schemeClr val="tx1"/>
              </a:buClr>
              <a:buChar char="–"/>
              <a:defRPr sz="1200">
                <a:solidFill>
                  <a:schemeClr val="tx1"/>
                </a:solidFill>
                <a:latin typeface="+mn-lt"/>
              </a:defRPr>
            </a:lvl6pPr>
            <a:lvl7pPr marL="2216150" indent="-215900" algn="l" rtl="0" eaLnBrk="1" fontAlgn="base" hangingPunct="1">
              <a:spcBef>
                <a:spcPct val="50000"/>
              </a:spcBef>
              <a:spcAft>
                <a:spcPct val="0"/>
              </a:spcAft>
              <a:buClr>
                <a:schemeClr val="tx1"/>
              </a:buClr>
              <a:buChar char="–"/>
              <a:defRPr sz="1200">
                <a:solidFill>
                  <a:schemeClr val="tx1"/>
                </a:solidFill>
                <a:latin typeface="+mn-lt"/>
              </a:defRPr>
            </a:lvl7pPr>
            <a:lvl8pPr marL="2673350" indent="-215900" algn="l" rtl="0" eaLnBrk="1" fontAlgn="base" hangingPunct="1">
              <a:spcBef>
                <a:spcPct val="50000"/>
              </a:spcBef>
              <a:spcAft>
                <a:spcPct val="0"/>
              </a:spcAft>
              <a:buClr>
                <a:schemeClr val="tx1"/>
              </a:buClr>
              <a:buChar char="–"/>
              <a:defRPr sz="1200">
                <a:solidFill>
                  <a:schemeClr val="tx1"/>
                </a:solidFill>
                <a:latin typeface="+mn-lt"/>
              </a:defRPr>
            </a:lvl8pPr>
            <a:lvl9pPr marL="3130550" indent="-215900" algn="l" rtl="0" eaLnBrk="1" fontAlgn="base" hangingPunct="1">
              <a:spcBef>
                <a:spcPct val="50000"/>
              </a:spcBef>
              <a:spcAft>
                <a:spcPct val="0"/>
              </a:spcAft>
              <a:buClr>
                <a:schemeClr val="tx1"/>
              </a:buClr>
              <a:buChar char="–"/>
              <a:defRPr sz="1200">
                <a:solidFill>
                  <a:schemeClr val="tx1"/>
                </a:solidFill>
                <a:latin typeface="+mn-lt"/>
              </a:defRPr>
            </a:lvl9pPr>
          </a:lstStyle>
          <a:p>
            <a:pPr marL="0" indent="0">
              <a:buNone/>
            </a:pPr>
            <a:r>
              <a:rPr lang="en-US" sz="1100" dirty="0">
                <a:solidFill>
                  <a:schemeClr val="bg1"/>
                </a:solidFill>
              </a:rPr>
              <a:t>Current organizational structure is decentralized; increased budget and staff requirements with reduced focus on mission critical topics. Future structure represents a reduced demand on budget and staff while increasing agency focus on mission critical topics. </a:t>
            </a:r>
          </a:p>
        </p:txBody>
      </p:sp>
      <p:sp>
        <p:nvSpPr>
          <p:cNvPr id="32" name="Rectangle 31"/>
          <p:cNvSpPr/>
          <p:nvPr/>
        </p:nvSpPr>
        <p:spPr bwMode="gray">
          <a:xfrm flipH="1">
            <a:off x="457200" y="1339300"/>
            <a:ext cx="11201400" cy="426757"/>
          </a:xfrm>
          <a:prstGeom prst="rect">
            <a:avLst/>
          </a:prstGeom>
          <a:solidFill>
            <a:schemeClr val="bg2">
              <a:lumMod val="60000"/>
              <a:lumOff val="40000"/>
            </a:schemeClr>
          </a:solidFill>
          <a:ln w="9525" algn="ctr">
            <a:solidFill>
              <a:schemeClr val="tx2"/>
            </a:solidFill>
            <a:miter lim="800000"/>
            <a:headEnd/>
            <a:tailEnd/>
          </a:ln>
          <a:effectLst/>
        </p:spPr>
        <p:txBody>
          <a:bodyPr lIns="0" tIns="0" rIns="0" bIns="0" anchor="ctr"/>
          <a:lstStyle/>
          <a:p>
            <a:pPr algn="ctr" eaLnBrk="0" hangingPunct="0">
              <a:lnSpc>
                <a:spcPct val="106000"/>
              </a:lnSpc>
              <a:buSzPct val="100000"/>
              <a:defRPr/>
            </a:pPr>
            <a:endParaRPr lang="en-US" sz="1200" dirty="0">
              <a:solidFill>
                <a:schemeClr val="tx1">
                  <a:lumMod val="65000"/>
                  <a:lumOff val="35000"/>
                </a:schemeClr>
              </a:solidFill>
            </a:endParaRPr>
          </a:p>
        </p:txBody>
      </p:sp>
      <p:sp>
        <p:nvSpPr>
          <p:cNvPr id="10" name="Freeform 9"/>
          <p:cNvSpPr>
            <a:spLocks/>
          </p:cNvSpPr>
          <p:nvPr/>
        </p:nvSpPr>
        <p:spPr bwMode="blackWhite">
          <a:xfrm>
            <a:off x="2217863" y="2353182"/>
            <a:ext cx="926950" cy="69164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Facilities </a:t>
            </a:r>
          </a:p>
          <a:p>
            <a:pPr algn="ctr">
              <a:lnSpc>
                <a:spcPct val="106000"/>
              </a:lnSpc>
              <a:buClr>
                <a:srgbClr val="000000"/>
              </a:buClr>
              <a:defRPr/>
            </a:pPr>
            <a:r>
              <a:rPr lang="en-GB" sz="800" dirty="0">
                <a:solidFill>
                  <a:schemeClr val="tx1">
                    <a:lumMod val="75000"/>
                    <a:lumOff val="25000"/>
                  </a:schemeClr>
                </a:solidFill>
              </a:rPr>
              <a:t>Maintenance</a:t>
            </a:r>
          </a:p>
        </p:txBody>
      </p:sp>
      <p:sp>
        <p:nvSpPr>
          <p:cNvPr id="11" name="Freeform 10"/>
          <p:cNvSpPr>
            <a:spLocks/>
          </p:cNvSpPr>
          <p:nvPr/>
        </p:nvSpPr>
        <p:spPr bwMode="blackWhite">
          <a:xfrm>
            <a:off x="617663" y="2353182"/>
            <a:ext cx="927798" cy="69164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Finance</a:t>
            </a:r>
          </a:p>
        </p:txBody>
      </p:sp>
      <p:sp>
        <p:nvSpPr>
          <p:cNvPr id="12" name="Freeform 11"/>
          <p:cNvSpPr>
            <a:spLocks/>
          </p:cNvSpPr>
          <p:nvPr/>
        </p:nvSpPr>
        <p:spPr bwMode="blackWhite">
          <a:xfrm>
            <a:off x="1413280" y="3550454"/>
            <a:ext cx="928646" cy="692528"/>
          </a:xfrm>
          <a:custGeom>
            <a:avLst/>
            <a:gdLst>
              <a:gd name="T0" fmla="*/ 2147483647 w 857"/>
              <a:gd name="T1" fmla="*/ 0 h 584"/>
              <a:gd name="T2" fmla="*/ 2147483647 w 857"/>
              <a:gd name="T3" fmla="*/ 0 h 584"/>
              <a:gd name="T4" fmla="*/ 2147483647 w 857"/>
              <a:gd name="T5" fmla="*/ 2147483647 h 584"/>
              <a:gd name="T6" fmla="*/ 2147483647 w 857"/>
              <a:gd name="T7" fmla="*/ 2147483647 h 584"/>
              <a:gd name="T8" fmla="*/ 2147483647 w 857"/>
              <a:gd name="T9" fmla="*/ 2147483647 h 584"/>
              <a:gd name="T10" fmla="*/ 0 w 857"/>
              <a:gd name="T11" fmla="*/ 2147483647 h 584"/>
              <a:gd name="T12" fmla="*/ 2147483647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6"/>
                </a:lnTo>
                <a:lnTo>
                  <a:pt x="648" y="583"/>
                </a:lnTo>
                <a:lnTo>
                  <a:pt x="224" y="583"/>
                </a:lnTo>
                <a:lnTo>
                  <a:pt x="0" y="296"/>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Major Lines </a:t>
            </a:r>
          </a:p>
          <a:p>
            <a:pPr algn="ctr">
              <a:lnSpc>
                <a:spcPct val="106000"/>
              </a:lnSpc>
              <a:buClr>
                <a:srgbClr val="000000"/>
              </a:buClr>
              <a:defRPr/>
            </a:pPr>
            <a:r>
              <a:rPr lang="en-GB" sz="800" dirty="0">
                <a:solidFill>
                  <a:schemeClr val="tx1">
                    <a:lumMod val="75000"/>
                    <a:lumOff val="25000"/>
                  </a:schemeClr>
                </a:solidFill>
              </a:rPr>
              <a:t>of Business</a:t>
            </a:r>
          </a:p>
        </p:txBody>
      </p:sp>
      <p:sp>
        <p:nvSpPr>
          <p:cNvPr id="13" name="Freeform 12"/>
          <p:cNvSpPr>
            <a:spLocks/>
          </p:cNvSpPr>
          <p:nvPr/>
        </p:nvSpPr>
        <p:spPr bwMode="blackWhite">
          <a:xfrm>
            <a:off x="617663" y="3191382"/>
            <a:ext cx="927798" cy="682762"/>
          </a:xfrm>
          <a:custGeom>
            <a:avLst/>
            <a:gdLst>
              <a:gd name="T0" fmla="*/ 2147483647 w 856"/>
              <a:gd name="T1" fmla="*/ 0 h 576"/>
              <a:gd name="T2" fmla="*/ 2147483647 w 856"/>
              <a:gd name="T3" fmla="*/ 0 h 576"/>
              <a:gd name="T4" fmla="*/ 2147483647 w 856"/>
              <a:gd name="T5" fmla="*/ 2147483647 h 576"/>
              <a:gd name="T6" fmla="*/ 2147483647 w 856"/>
              <a:gd name="T7" fmla="*/ 2147483647 h 576"/>
              <a:gd name="T8" fmla="*/ 2147483647 w 856"/>
              <a:gd name="T9" fmla="*/ 2147483647 h 576"/>
              <a:gd name="T10" fmla="*/ 0 w 856"/>
              <a:gd name="T11" fmla="*/ 2147483647 h 576"/>
              <a:gd name="T12" fmla="*/ 2147483647 w 856"/>
              <a:gd name="T13" fmla="*/ 0 h 576"/>
              <a:gd name="T14" fmla="*/ 0 60000 65536"/>
              <a:gd name="T15" fmla="*/ 0 60000 65536"/>
              <a:gd name="T16" fmla="*/ 0 60000 65536"/>
              <a:gd name="T17" fmla="*/ 0 60000 65536"/>
              <a:gd name="T18" fmla="*/ 0 60000 65536"/>
              <a:gd name="T19" fmla="*/ 0 60000 65536"/>
              <a:gd name="T20" fmla="*/ 0 60000 65536"/>
              <a:gd name="T21" fmla="*/ 0 w 856"/>
              <a:gd name="T22" fmla="*/ 0 h 576"/>
              <a:gd name="T23" fmla="*/ 856 w 856"/>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76">
                <a:moveTo>
                  <a:pt x="224" y="0"/>
                </a:moveTo>
                <a:lnTo>
                  <a:pt x="647" y="0"/>
                </a:lnTo>
                <a:lnTo>
                  <a:pt x="855" y="288"/>
                </a:lnTo>
                <a:lnTo>
                  <a:pt x="647" y="575"/>
                </a:lnTo>
                <a:lnTo>
                  <a:pt x="224" y="575"/>
                </a:lnTo>
                <a:lnTo>
                  <a:pt x="0" y="288"/>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Human Resources</a:t>
            </a:r>
          </a:p>
        </p:txBody>
      </p:sp>
      <p:sp>
        <p:nvSpPr>
          <p:cNvPr id="14" name="Freeform 13"/>
          <p:cNvSpPr>
            <a:spLocks/>
          </p:cNvSpPr>
          <p:nvPr/>
        </p:nvSpPr>
        <p:spPr bwMode="blackWhite">
          <a:xfrm>
            <a:off x="2205313" y="3194420"/>
            <a:ext cx="926950" cy="682762"/>
          </a:xfrm>
          <a:custGeom>
            <a:avLst/>
            <a:gdLst>
              <a:gd name="T0" fmla="*/ 2147483647 w 856"/>
              <a:gd name="T1" fmla="*/ 0 h 576"/>
              <a:gd name="T2" fmla="*/ 2147483647 w 856"/>
              <a:gd name="T3" fmla="*/ 0 h 576"/>
              <a:gd name="T4" fmla="*/ 2147483647 w 856"/>
              <a:gd name="T5" fmla="*/ 2147483647 h 576"/>
              <a:gd name="T6" fmla="*/ 2147483647 w 856"/>
              <a:gd name="T7" fmla="*/ 2147483647 h 576"/>
              <a:gd name="T8" fmla="*/ 2147483647 w 856"/>
              <a:gd name="T9" fmla="*/ 2147483647 h 576"/>
              <a:gd name="T10" fmla="*/ 0 w 856"/>
              <a:gd name="T11" fmla="*/ 2147483647 h 576"/>
              <a:gd name="T12" fmla="*/ 2147483647 w 856"/>
              <a:gd name="T13" fmla="*/ 0 h 576"/>
              <a:gd name="T14" fmla="*/ 0 60000 65536"/>
              <a:gd name="T15" fmla="*/ 0 60000 65536"/>
              <a:gd name="T16" fmla="*/ 0 60000 65536"/>
              <a:gd name="T17" fmla="*/ 0 60000 65536"/>
              <a:gd name="T18" fmla="*/ 0 60000 65536"/>
              <a:gd name="T19" fmla="*/ 0 60000 65536"/>
              <a:gd name="T20" fmla="*/ 0 60000 65536"/>
              <a:gd name="T21" fmla="*/ 0 w 856"/>
              <a:gd name="T22" fmla="*/ 0 h 576"/>
              <a:gd name="T23" fmla="*/ 856 w 856"/>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76">
                <a:moveTo>
                  <a:pt x="224" y="0"/>
                </a:moveTo>
                <a:lnTo>
                  <a:pt x="647" y="0"/>
                </a:lnTo>
                <a:lnTo>
                  <a:pt x="855" y="288"/>
                </a:lnTo>
                <a:lnTo>
                  <a:pt x="647" y="575"/>
                </a:lnTo>
                <a:lnTo>
                  <a:pt x="224" y="575"/>
                </a:lnTo>
                <a:lnTo>
                  <a:pt x="0" y="288"/>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Operations &amp; </a:t>
            </a:r>
            <a:br>
              <a:rPr lang="en-GB" sz="800" dirty="0">
                <a:solidFill>
                  <a:schemeClr val="tx1">
                    <a:lumMod val="75000"/>
                    <a:lumOff val="25000"/>
                  </a:schemeClr>
                </a:solidFill>
              </a:rPr>
            </a:br>
            <a:r>
              <a:rPr lang="en-GB" sz="800" dirty="0">
                <a:solidFill>
                  <a:schemeClr val="tx1">
                    <a:lumMod val="75000"/>
                    <a:lumOff val="25000"/>
                  </a:schemeClr>
                </a:solidFill>
              </a:rPr>
              <a:t>Technology</a:t>
            </a:r>
          </a:p>
        </p:txBody>
      </p:sp>
      <p:sp>
        <p:nvSpPr>
          <p:cNvPr id="15" name="Freeform 14"/>
          <p:cNvSpPr>
            <a:spLocks/>
          </p:cNvSpPr>
          <p:nvPr/>
        </p:nvSpPr>
        <p:spPr bwMode="blackWhite">
          <a:xfrm>
            <a:off x="1425293" y="1955270"/>
            <a:ext cx="928646" cy="692528"/>
          </a:xfrm>
          <a:custGeom>
            <a:avLst/>
            <a:gdLst>
              <a:gd name="T0" fmla="*/ 2147483647 w 857"/>
              <a:gd name="T1" fmla="*/ 0 h 584"/>
              <a:gd name="T2" fmla="*/ 2147483647 w 857"/>
              <a:gd name="T3" fmla="*/ 0 h 584"/>
              <a:gd name="T4" fmla="*/ 2147483647 w 857"/>
              <a:gd name="T5" fmla="*/ 2147483647 h 584"/>
              <a:gd name="T6" fmla="*/ 2147483647 w 857"/>
              <a:gd name="T7" fmla="*/ 2147483647 h 584"/>
              <a:gd name="T8" fmla="*/ 2147483647 w 857"/>
              <a:gd name="T9" fmla="*/ 2147483647 h 584"/>
              <a:gd name="T10" fmla="*/ 0 w 857"/>
              <a:gd name="T11" fmla="*/ 2147483647 h 584"/>
              <a:gd name="T12" fmla="*/ 2147483647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5"/>
                </a:lnTo>
                <a:lnTo>
                  <a:pt x="648" y="583"/>
                </a:lnTo>
                <a:lnTo>
                  <a:pt x="224" y="583"/>
                </a:lnTo>
                <a:lnTo>
                  <a:pt x="0" y="295"/>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Procurement</a:t>
            </a:r>
          </a:p>
        </p:txBody>
      </p:sp>
      <p:sp>
        <p:nvSpPr>
          <p:cNvPr id="20" name="Freeform 19"/>
          <p:cNvSpPr>
            <a:spLocks/>
          </p:cNvSpPr>
          <p:nvPr/>
        </p:nvSpPr>
        <p:spPr bwMode="blackWhite">
          <a:xfrm>
            <a:off x="5343986" y="5456551"/>
            <a:ext cx="928646" cy="741476"/>
          </a:xfrm>
          <a:custGeom>
            <a:avLst/>
            <a:gdLst>
              <a:gd name="T0" fmla="*/ 2147483647 w 857"/>
              <a:gd name="T1" fmla="*/ 0 h 584"/>
              <a:gd name="T2" fmla="*/ 2147483647 w 857"/>
              <a:gd name="T3" fmla="*/ 0 h 584"/>
              <a:gd name="T4" fmla="*/ 2147483647 w 857"/>
              <a:gd name="T5" fmla="*/ 2147483647 h 584"/>
              <a:gd name="T6" fmla="*/ 2147483647 w 857"/>
              <a:gd name="T7" fmla="*/ 2147483647 h 584"/>
              <a:gd name="T8" fmla="*/ 2147483647 w 857"/>
              <a:gd name="T9" fmla="*/ 2147483647 h 584"/>
              <a:gd name="T10" fmla="*/ 0 w 857"/>
              <a:gd name="T11" fmla="*/ 2147483647 h 584"/>
              <a:gd name="T12" fmla="*/ 2147483647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6"/>
                </a:lnTo>
                <a:lnTo>
                  <a:pt x="648" y="583"/>
                </a:lnTo>
                <a:lnTo>
                  <a:pt x="224" y="583"/>
                </a:lnTo>
                <a:lnTo>
                  <a:pt x="0" y="296"/>
                </a:lnTo>
                <a:lnTo>
                  <a:pt x="224" y="0"/>
                </a:lnTo>
              </a:path>
            </a:pathLst>
          </a:custGeom>
          <a:solidFill>
            <a:schemeClr val="bg2">
              <a:lumMod val="60000"/>
              <a:lumOff val="40000"/>
            </a:schemeClr>
          </a:solidFill>
          <a:ln w="25400">
            <a:noFill/>
            <a:round/>
            <a:headEnd/>
            <a:tailEnd/>
          </a:ln>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Major Lines </a:t>
            </a:r>
          </a:p>
          <a:p>
            <a:pPr algn="ctr">
              <a:lnSpc>
                <a:spcPct val="106000"/>
              </a:lnSpc>
              <a:buClr>
                <a:srgbClr val="000000"/>
              </a:buClr>
              <a:defRPr/>
            </a:pPr>
            <a:r>
              <a:rPr lang="en-GB" sz="800" dirty="0">
                <a:solidFill>
                  <a:schemeClr val="tx1">
                    <a:lumMod val="75000"/>
                    <a:lumOff val="25000"/>
                  </a:schemeClr>
                </a:solidFill>
              </a:rPr>
              <a:t>of Business</a:t>
            </a:r>
          </a:p>
        </p:txBody>
      </p:sp>
      <p:sp>
        <p:nvSpPr>
          <p:cNvPr id="38" name="Freeform 37"/>
          <p:cNvSpPr>
            <a:spLocks/>
          </p:cNvSpPr>
          <p:nvPr/>
        </p:nvSpPr>
        <p:spPr bwMode="blackWhite">
          <a:xfrm>
            <a:off x="6062582" y="2344050"/>
            <a:ext cx="926950" cy="69164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Facilities </a:t>
            </a:r>
          </a:p>
          <a:p>
            <a:pPr algn="ctr">
              <a:lnSpc>
                <a:spcPct val="106000"/>
              </a:lnSpc>
              <a:buClr>
                <a:srgbClr val="000000"/>
              </a:buClr>
              <a:defRPr/>
            </a:pPr>
            <a:r>
              <a:rPr lang="en-GB" sz="800" dirty="0">
                <a:solidFill>
                  <a:schemeClr val="tx1">
                    <a:lumMod val="75000"/>
                    <a:lumOff val="25000"/>
                  </a:schemeClr>
                </a:solidFill>
              </a:rPr>
              <a:t>Maintenance</a:t>
            </a:r>
          </a:p>
        </p:txBody>
      </p:sp>
      <p:sp>
        <p:nvSpPr>
          <p:cNvPr id="39" name="Freeform 38"/>
          <p:cNvSpPr>
            <a:spLocks/>
          </p:cNvSpPr>
          <p:nvPr/>
        </p:nvSpPr>
        <p:spPr bwMode="blackWhite">
          <a:xfrm>
            <a:off x="4462382" y="2344050"/>
            <a:ext cx="927798" cy="69164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Finance</a:t>
            </a:r>
          </a:p>
        </p:txBody>
      </p:sp>
      <p:sp>
        <p:nvSpPr>
          <p:cNvPr id="40" name="Freeform 39"/>
          <p:cNvSpPr>
            <a:spLocks/>
          </p:cNvSpPr>
          <p:nvPr/>
        </p:nvSpPr>
        <p:spPr bwMode="blackWhite">
          <a:xfrm>
            <a:off x="5270860" y="1956322"/>
            <a:ext cx="928646" cy="692528"/>
          </a:xfrm>
          <a:custGeom>
            <a:avLst/>
            <a:gdLst>
              <a:gd name="T0" fmla="*/ 2147483647 w 857"/>
              <a:gd name="T1" fmla="*/ 0 h 584"/>
              <a:gd name="T2" fmla="*/ 2147483647 w 857"/>
              <a:gd name="T3" fmla="*/ 0 h 584"/>
              <a:gd name="T4" fmla="*/ 2147483647 w 857"/>
              <a:gd name="T5" fmla="*/ 2147483647 h 584"/>
              <a:gd name="T6" fmla="*/ 2147483647 w 857"/>
              <a:gd name="T7" fmla="*/ 2147483647 h 584"/>
              <a:gd name="T8" fmla="*/ 2147483647 w 857"/>
              <a:gd name="T9" fmla="*/ 2147483647 h 584"/>
              <a:gd name="T10" fmla="*/ 0 w 857"/>
              <a:gd name="T11" fmla="*/ 2147483647 h 584"/>
              <a:gd name="T12" fmla="*/ 2147483647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6"/>
                </a:lnTo>
                <a:lnTo>
                  <a:pt x="648" y="583"/>
                </a:lnTo>
                <a:lnTo>
                  <a:pt x="224" y="583"/>
                </a:lnTo>
                <a:lnTo>
                  <a:pt x="0" y="296"/>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Continuous Improvement</a:t>
            </a:r>
          </a:p>
        </p:txBody>
      </p:sp>
      <p:sp>
        <p:nvSpPr>
          <p:cNvPr id="41" name="Freeform 40"/>
          <p:cNvSpPr>
            <a:spLocks/>
          </p:cNvSpPr>
          <p:nvPr/>
        </p:nvSpPr>
        <p:spPr bwMode="blackWhite">
          <a:xfrm>
            <a:off x="4462382" y="3182250"/>
            <a:ext cx="927798" cy="682762"/>
          </a:xfrm>
          <a:custGeom>
            <a:avLst/>
            <a:gdLst>
              <a:gd name="T0" fmla="*/ 2147483647 w 856"/>
              <a:gd name="T1" fmla="*/ 0 h 576"/>
              <a:gd name="T2" fmla="*/ 2147483647 w 856"/>
              <a:gd name="T3" fmla="*/ 0 h 576"/>
              <a:gd name="T4" fmla="*/ 2147483647 w 856"/>
              <a:gd name="T5" fmla="*/ 2147483647 h 576"/>
              <a:gd name="T6" fmla="*/ 2147483647 w 856"/>
              <a:gd name="T7" fmla="*/ 2147483647 h 576"/>
              <a:gd name="T8" fmla="*/ 2147483647 w 856"/>
              <a:gd name="T9" fmla="*/ 2147483647 h 576"/>
              <a:gd name="T10" fmla="*/ 0 w 856"/>
              <a:gd name="T11" fmla="*/ 2147483647 h 576"/>
              <a:gd name="T12" fmla="*/ 2147483647 w 856"/>
              <a:gd name="T13" fmla="*/ 0 h 576"/>
              <a:gd name="T14" fmla="*/ 0 60000 65536"/>
              <a:gd name="T15" fmla="*/ 0 60000 65536"/>
              <a:gd name="T16" fmla="*/ 0 60000 65536"/>
              <a:gd name="T17" fmla="*/ 0 60000 65536"/>
              <a:gd name="T18" fmla="*/ 0 60000 65536"/>
              <a:gd name="T19" fmla="*/ 0 60000 65536"/>
              <a:gd name="T20" fmla="*/ 0 60000 65536"/>
              <a:gd name="T21" fmla="*/ 0 w 856"/>
              <a:gd name="T22" fmla="*/ 0 h 576"/>
              <a:gd name="T23" fmla="*/ 856 w 856"/>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76">
                <a:moveTo>
                  <a:pt x="224" y="0"/>
                </a:moveTo>
                <a:lnTo>
                  <a:pt x="647" y="0"/>
                </a:lnTo>
                <a:lnTo>
                  <a:pt x="855" y="288"/>
                </a:lnTo>
                <a:lnTo>
                  <a:pt x="647" y="575"/>
                </a:lnTo>
                <a:lnTo>
                  <a:pt x="224" y="575"/>
                </a:lnTo>
                <a:lnTo>
                  <a:pt x="0" y="288"/>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Human Resources</a:t>
            </a:r>
          </a:p>
        </p:txBody>
      </p:sp>
      <p:sp>
        <p:nvSpPr>
          <p:cNvPr id="42" name="Freeform 41"/>
          <p:cNvSpPr>
            <a:spLocks/>
          </p:cNvSpPr>
          <p:nvPr/>
        </p:nvSpPr>
        <p:spPr bwMode="blackWhite">
          <a:xfrm>
            <a:off x="6050032" y="3185288"/>
            <a:ext cx="926950" cy="682762"/>
          </a:xfrm>
          <a:custGeom>
            <a:avLst/>
            <a:gdLst>
              <a:gd name="T0" fmla="*/ 2147483647 w 856"/>
              <a:gd name="T1" fmla="*/ 0 h 576"/>
              <a:gd name="T2" fmla="*/ 2147483647 w 856"/>
              <a:gd name="T3" fmla="*/ 0 h 576"/>
              <a:gd name="T4" fmla="*/ 2147483647 w 856"/>
              <a:gd name="T5" fmla="*/ 2147483647 h 576"/>
              <a:gd name="T6" fmla="*/ 2147483647 w 856"/>
              <a:gd name="T7" fmla="*/ 2147483647 h 576"/>
              <a:gd name="T8" fmla="*/ 2147483647 w 856"/>
              <a:gd name="T9" fmla="*/ 2147483647 h 576"/>
              <a:gd name="T10" fmla="*/ 0 w 856"/>
              <a:gd name="T11" fmla="*/ 2147483647 h 576"/>
              <a:gd name="T12" fmla="*/ 2147483647 w 856"/>
              <a:gd name="T13" fmla="*/ 0 h 576"/>
              <a:gd name="T14" fmla="*/ 0 60000 65536"/>
              <a:gd name="T15" fmla="*/ 0 60000 65536"/>
              <a:gd name="T16" fmla="*/ 0 60000 65536"/>
              <a:gd name="T17" fmla="*/ 0 60000 65536"/>
              <a:gd name="T18" fmla="*/ 0 60000 65536"/>
              <a:gd name="T19" fmla="*/ 0 60000 65536"/>
              <a:gd name="T20" fmla="*/ 0 60000 65536"/>
              <a:gd name="T21" fmla="*/ 0 w 856"/>
              <a:gd name="T22" fmla="*/ 0 h 576"/>
              <a:gd name="T23" fmla="*/ 856 w 856"/>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76">
                <a:moveTo>
                  <a:pt x="224" y="0"/>
                </a:moveTo>
                <a:lnTo>
                  <a:pt x="647" y="0"/>
                </a:lnTo>
                <a:lnTo>
                  <a:pt x="855" y="288"/>
                </a:lnTo>
                <a:lnTo>
                  <a:pt x="647" y="575"/>
                </a:lnTo>
                <a:lnTo>
                  <a:pt x="224" y="575"/>
                </a:lnTo>
                <a:lnTo>
                  <a:pt x="0" y="288"/>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Operations &amp; </a:t>
            </a:r>
            <a:br>
              <a:rPr lang="en-GB" sz="800" dirty="0">
                <a:solidFill>
                  <a:schemeClr val="tx1">
                    <a:lumMod val="75000"/>
                    <a:lumOff val="25000"/>
                  </a:schemeClr>
                </a:solidFill>
              </a:rPr>
            </a:br>
            <a:r>
              <a:rPr lang="en-GB" sz="800" dirty="0">
                <a:solidFill>
                  <a:schemeClr val="tx1">
                    <a:lumMod val="75000"/>
                    <a:lumOff val="25000"/>
                  </a:schemeClr>
                </a:solidFill>
              </a:rPr>
              <a:t>Technology</a:t>
            </a:r>
          </a:p>
        </p:txBody>
      </p:sp>
      <p:sp>
        <p:nvSpPr>
          <p:cNvPr id="43" name="Freeform 42"/>
          <p:cNvSpPr>
            <a:spLocks/>
          </p:cNvSpPr>
          <p:nvPr/>
        </p:nvSpPr>
        <p:spPr bwMode="blackWhite">
          <a:xfrm>
            <a:off x="5270860" y="3556522"/>
            <a:ext cx="928646" cy="692528"/>
          </a:xfrm>
          <a:custGeom>
            <a:avLst/>
            <a:gdLst>
              <a:gd name="T0" fmla="*/ 2147483647 w 857"/>
              <a:gd name="T1" fmla="*/ 0 h 584"/>
              <a:gd name="T2" fmla="*/ 2147483647 w 857"/>
              <a:gd name="T3" fmla="*/ 0 h 584"/>
              <a:gd name="T4" fmla="*/ 2147483647 w 857"/>
              <a:gd name="T5" fmla="*/ 2147483647 h 584"/>
              <a:gd name="T6" fmla="*/ 2147483647 w 857"/>
              <a:gd name="T7" fmla="*/ 2147483647 h 584"/>
              <a:gd name="T8" fmla="*/ 2147483647 w 857"/>
              <a:gd name="T9" fmla="*/ 2147483647 h 584"/>
              <a:gd name="T10" fmla="*/ 0 w 857"/>
              <a:gd name="T11" fmla="*/ 2147483647 h 584"/>
              <a:gd name="T12" fmla="*/ 2147483647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5"/>
                </a:lnTo>
                <a:lnTo>
                  <a:pt x="648" y="583"/>
                </a:lnTo>
                <a:lnTo>
                  <a:pt x="224" y="583"/>
                </a:lnTo>
                <a:lnTo>
                  <a:pt x="0" y="295"/>
                </a:lnTo>
                <a:lnTo>
                  <a:pt x="224" y="0"/>
                </a:lnTo>
              </a:path>
            </a:pathLst>
          </a:custGeom>
          <a:solidFill>
            <a:schemeClr val="bg2">
              <a:lumMod val="60000"/>
              <a:lumOff val="40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tx1">
                    <a:lumMod val="75000"/>
                    <a:lumOff val="25000"/>
                  </a:schemeClr>
                </a:solidFill>
              </a:rPr>
              <a:t>Procurement</a:t>
            </a:r>
          </a:p>
        </p:txBody>
      </p:sp>
      <p:sp>
        <p:nvSpPr>
          <p:cNvPr id="44" name="Freeform 43"/>
          <p:cNvSpPr>
            <a:spLocks/>
          </p:cNvSpPr>
          <p:nvPr/>
        </p:nvSpPr>
        <p:spPr bwMode="blackWhite">
          <a:xfrm>
            <a:off x="5270081" y="2769110"/>
            <a:ext cx="928646" cy="693416"/>
          </a:xfrm>
          <a:custGeom>
            <a:avLst/>
            <a:gdLst>
              <a:gd name="T0" fmla="*/ 2147483647 w 857"/>
              <a:gd name="T1" fmla="*/ 0 h 585"/>
              <a:gd name="T2" fmla="*/ 2147483647 w 857"/>
              <a:gd name="T3" fmla="*/ 0 h 585"/>
              <a:gd name="T4" fmla="*/ 2147483647 w 857"/>
              <a:gd name="T5" fmla="*/ 2147483647 h 585"/>
              <a:gd name="T6" fmla="*/ 2147483647 w 857"/>
              <a:gd name="T7" fmla="*/ 2147483647 h 585"/>
              <a:gd name="T8" fmla="*/ 2147483647 w 857"/>
              <a:gd name="T9" fmla="*/ 2147483647 h 585"/>
              <a:gd name="T10" fmla="*/ 0 w 857"/>
              <a:gd name="T11" fmla="*/ 2147483647 h 585"/>
              <a:gd name="T12" fmla="*/ 2147483647 w 857"/>
              <a:gd name="T13" fmla="*/ 0 h 585"/>
              <a:gd name="T14" fmla="*/ 0 60000 65536"/>
              <a:gd name="T15" fmla="*/ 0 60000 65536"/>
              <a:gd name="T16" fmla="*/ 0 60000 65536"/>
              <a:gd name="T17" fmla="*/ 0 60000 65536"/>
              <a:gd name="T18" fmla="*/ 0 60000 65536"/>
              <a:gd name="T19" fmla="*/ 0 60000 65536"/>
              <a:gd name="T20" fmla="*/ 0 60000 65536"/>
              <a:gd name="T21" fmla="*/ 0 w 857"/>
              <a:gd name="T22" fmla="*/ 0 h 585"/>
              <a:gd name="T23" fmla="*/ 857 w 857"/>
              <a:gd name="T24" fmla="*/ 585 h 5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5">
                <a:moveTo>
                  <a:pt x="224" y="0"/>
                </a:moveTo>
                <a:lnTo>
                  <a:pt x="648" y="0"/>
                </a:lnTo>
                <a:lnTo>
                  <a:pt x="856" y="288"/>
                </a:lnTo>
                <a:lnTo>
                  <a:pt x="648" y="584"/>
                </a:lnTo>
                <a:lnTo>
                  <a:pt x="224" y="584"/>
                </a:lnTo>
                <a:lnTo>
                  <a:pt x="0" y="288"/>
                </a:lnTo>
                <a:lnTo>
                  <a:pt x="224" y="0"/>
                </a:lnTo>
              </a:path>
            </a:pathLst>
          </a:custGeom>
          <a:solidFill>
            <a:schemeClr val="tx1">
              <a:lumMod val="65000"/>
              <a:lumOff val="35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bg1">
                    <a:lumMod val="95000"/>
                  </a:schemeClr>
                </a:solidFill>
              </a:rPr>
              <a:t>Shared Services </a:t>
            </a:r>
          </a:p>
        </p:txBody>
      </p:sp>
      <p:sp>
        <p:nvSpPr>
          <p:cNvPr id="16" name="Freeform 15"/>
          <p:cNvSpPr>
            <a:spLocks/>
          </p:cNvSpPr>
          <p:nvPr/>
        </p:nvSpPr>
        <p:spPr bwMode="blackWhite">
          <a:xfrm>
            <a:off x="1425293" y="2762540"/>
            <a:ext cx="928646" cy="693416"/>
          </a:xfrm>
          <a:custGeom>
            <a:avLst/>
            <a:gdLst>
              <a:gd name="T0" fmla="*/ 2147483647 w 857"/>
              <a:gd name="T1" fmla="*/ 0 h 585"/>
              <a:gd name="T2" fmla="*/ 2147483647 w 857"/>
              <a:gd name="T3" fmla="*/ 0 h 585"/>
              <a:gd name="T4" fmla="*/ 2147483647 w 857"/>
              <a:gd name="T5" fmla="*/ 2147483647 h 585"/>
              <a:gd name="T6" fmla="*/ 2147483647 w 857"/>
              <a:gd name="T7" fmla="*/ 2147483647 h 585"/>
              <a:gd name="T8" fmla="*/ 2147483647 w 857"/>
              <a:gd name="T9" fmla="*/ 2147483647 h 585"/>
              <a:gd name="T10" fmla="*/ 0 w 857"/>
              <a:gd name="T11" fmla="*/ 2147483647 h 585"/>
              <a:gd name="T12" fmla="*/ 2147483647 w 857"/>
              <a:gd name="T13" fmla="*/ 0 h 585"/>
              <a:gd name="T14" fmla="*/ 0 60000 65536"/>
              <a:gd name="T15" fmla="*/ 0 60000 65536"/>
              <a:gd name="T16" fmla="*/ 0 60000 65536"/>
              <a:gd name="T17" fmla="*/ 0 60000 65536"/>
              <a:gd name="T18" fmla="*/ 0 60000 65536"/>
              <a:gd name="T19" fmla="*/ 0 60000 65536"/>
              <a:gd name="T20" fmla="*/ 0 60000 65536"/>
              <a:gd name="T21" fmla="*/ 0 w 857"/>
              <a:gd name="T22" fmla="*/ 0 h 585"/>
              <a:gd name="T23" fmla="*/ 857 w 857"/>
              <a:gd name="T24" fmla="*/ 585 h 5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5">
                <a:moveTo>
                  <a:pt x="224" y="0"/>
                </a:moveTo>
                <a:lnTo>
                  <a:pt x="648" y="0"/>
                </a:lnTo>
                <a:lnTo>
                  <a:pt x="856" y="288"/>
                </a:lnTo>
                <a:lnTo>
                  <a:pt x="648" y="584"/>
                </a:lnTo>
                <a:lnTo>
                  <a:pt x="224" y="584"/>
                </a:lnTo>
                <a:lnTo>
                  <a:pt x="0" y="288"/>
                </a:lnTo>
                <a:lnTo>
                  <a:pt x="224" y="0"/>
                </a:lnTo>
              </a:path>
            </a:pathLst>
          </a:custGeom>
          <a:solidFill>
            <a:schemeClr val="tx1">
              <a:lumMod val="65000"/>
              <a:lumOff val="35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bg1">
                    <a:lumMod val="95000"/>
                  </a:schemeClr>
                </a:solidFill>
              </a:rPr>
              <a:t>Agency </a:t>
            </a:r>
          </a:p>
        </p:txBody>
      </p:sp>
      <p:sp>
        <p:nvSpPr>
          <p:cNvPr id="25" name="Freeform 24"/>
          <p:cNvSpPr>
            <a:spLocks/>
          </p:cNvSpPr>
          <p:nvPr/>
        </p:nvSpPr>
        <p:spPr bwMode="blackWhite">
          <a:xfrm>
            <a:off x="5315156" y="4781378"/>
            <a:ext cx="928646" cy="693416"/>
          </a:xfrm>
          <a:custGeom>
            <a:avLst/>
            <a:gdLst>
              <a:gd name="T0" fmla="*/ 2147483647 w 857"/>
              <a:gd name="T1" fmla="*/ 0 h 585"/>
              <a:gd name="T2" fmla="*/ 2147483647 w 857"/>
              <a:gd name="T3" fmla="*/ 0 h 585"/>
              <a:gd name="T4" fmla="*/ 2147483647 w 857"/>
              <a:gd name="T5" fmla="*/ 2147483647 h 585"/>
              <a:gd name="T6" fmla="*/ 2147483647 w 857"/>
              <a:gd name="T7" fmla="*/ 2147483647 h 585"/>
              <a:gd name="T8" fmla="*/ 2147483647 w 857"/>
              <a:gd name="T9" fmla="*/ 2147483647 h 585"/>
              <a:gd name="T10" fmla="*/ 0 w 857"/>
              <a:gd name="T11" fmla="*/ 2147483647 h 585"/>
              <a:gd name="T12" fmla="*/ 2147483647 w 857"/>
              <a:gd name="T13" fmla="*/ 0 h 585"/>
              <a:gd name="T14" fmla="*/ 0 60000 65536"/>
              <a:gd name="T15" fmla="*/ 0 60000 65536"/>
              <a:gd name="T16" fmla="*/ 0 60000 65536"/>
              <a:gd name="T17" fmla="*/ 0 60000 65536"/>
              <a:gd name="T18" fmla="*/ 0 60000 65536"/>
              <a:gd name="T19" fmla="*/ 0 60000 65536"/>
              <a:gd name="T20" fmla="*/ 0 60000 65536"/>
              <a:gd name="T21" fmla="*/ 0 w 857"/>
              <a:gd name="T22" fmla="*/ 0 h 585"/>
              <a:gd name="T23" fmla="*/ 857 w 857"/>
              <a:gd name="T24" fmla="*/ 585 h 5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5">
                <a:moveTo>
                  <a:pt x="224" y="0"/>
                </a:moveTo>
                <a:lnTo>
                  <a:pt x="648" y="0"/>
                </a:lnTo>
                <a:lnTo>
                  <a:pt x="856" y="288"/>
                </a:lnTo>
                <a:lnTo>
                  <a:pt x="648" y="584"/>
                </a:lnTo>
                <a:lnTo>
                  <a:pt x="224" y="584"/>
                </a:lnTo>
                <a:lnTo>
                  <a:pt x="0" y="288"/>
                </a:lnTo>
                <a:lnTo>
                  <a:pt x="224" y="0"/>
                </a:lnTo>
              </a:path>
            </a:pathLst>
          </a:custGeom>
          <a:solidFill>
            <a:schemeClr val="tx1">
              <a:lumMod val="65000"/>
              <a:lumOff val="35000"/>
            </a:schemeClr>
          </a:solidFill>
          <a:ln w="25400">
            <a:noFill/>
            <a:round/>
            <a:headEnd/>
            <a:tailEnd/>
          </a:ln>
          <a:effectLst>
            <a:outerShdw blurRad="50800" dist="76200" algn="l" rotWithShape="0">
              <a:prstClr val="black">
                <a:alpha val="40000"/>
              </a:prstClr>
            </a:outerShdw>
          </a:effectLst>
        </p:spPr>
        <p:txBody>
          <a:bodyPr wrap="square" lIns="91440" tIns="91440" rIns="91440" bIns="274320" anchor="b" anchorCtr="0"/>
          <a:lstStyle/>
          <a:p>
            <a:pPr algn="ctr">
              <a:lnSpc>
                <a:spcPct val="106000"/>
              </a:lnSpc>
              <a:buClr>
                <a:srgbClr val="000000"/>
              </a:buClr>
              <a:defRPr/>
            </a:pPr>
            <a:r>
              <a:rPr lang="en-GB" sz="800" dirty="0">
                <a:solidFill>
                  <a:schemeClr val="bg1">
                    <a:lumMod val="95000"/>
                  </a:schemeClr>
                </a:solidFill>
              </a:rPr>
              <a:t>Agency </a:t>
            </a:r>
          </a:p>
        </p:txBody>
      </p:sp>
      <p:sp>
        <p:nvSpPr>
          <p:cNvPr id="3" name="TextBox 2"/>
          <p:cNvSpPr txBox="1"/>
          <p:nvPr/>
        </p:nvSpPr>
        <p:spPr>
          <a:xfrm>
            <a:off x="669967" y="1335975"/>
            <a:ext cx="2439749" cy="523220"/>
          </a:xfrm>
          <a:prstGeom prst="rect">
            <a:avLst/>
          </a:prstGeom>
          <a:noFill/>
        </p:spPr>
        <p:txBody>
          <a:bodyPr wrap="square" rtlCol="0">
            <a:spAutoFit/>
          </a:bodyPr>
          <a:lstStyle/>
          <a:p>
            <a:pPr algn="ctr"/>
            <a:r>
              <a:rPr lang="en-US" sz="2800" dirty="0">
                <a:latin typeface="Segoe UI Light" panose="020B0502040204020203" pitchFamily="34" charset="0"/>
                <a:cs typeface="Segoe UI Light" panose="020B0502040204020203" pitchFamily="34" charset="0"/>
              </a:rPr>
              <a:t>Decentralized </a:t>
            </a:r>
          </a:p>
        </p:txBody>
      </p:sp>
      <p:sp>
        <p:nvSpPr>
          <p:cNvPr id="52" name="TextBox 51"/>
          <p:cNvSpPr txBox="1"/>
          <p:nvPr/>
        </p:nvSpPr>
        <p:spPr>
          <a:xfrm>
            <a:off x="3692461" y="1324101"/>
            <a:ext cx="4077116" cy="523220"/>
          </a:xfrm>
          <a:prstGeom prst="rect">
            <a:avLst/>
          </a:prstGeom>
          <a:noFill/>
        </p:spPr>
        <p:txBody>
          <a:bodyPr wrap="square" rtlCol="0">
            <a:spAutoFit/>
          </a:bodyPr>
          <a:lstStyle/>
          <a:p>
            <a:pPr algn="ctr"/>
            <a:r>
              <a:rPr lang="en-US" sz="2800" dirty="0">
                <a:latin typeface="Segoe UI Light" panose="020B0502040204020203" pitchFamily="34" charset="0"/>
                <a:cs typeface="Segoe UI Light" panose="020B0502040204020203" pitchFamily="34" charset="0"/>
              </a:rPr>
              <a:t>Shared Services </a:t>
            </a:r>
          </a:p>
        </p:txBody>
      </p:sp>
      <p:cxnSp>
        <p:nvCxnSpPr>
          <p:cNvPr id="54" name="Straight Arrow Connector 53"/>
          <p:cNvCxnSpPr/>
          <p:nvPr/>
        </p:nvCxnSpPr>
        <p:spPr bwMode="auto">
          <a:xfrm flipV="1">
            <a:off x="3578737" y="1349881"/>
            <a:ext cx="16095" cy="4976832"/>
          </a:xfrm>
          <a:prstGeom prst="straightConnector1">
            <a:avLst/>
          </a:prstGeom>
          <a:solidFill>
            <a:schemeClr val="accent1"/>
          </a:solidFill>
          <a:ln w="28575" cap="flat" cmpd="sng" algn="ctr">
            <a:solidFill>
              <a:srgbClr val="867770"/>
            </a:solidFill>
            <a:prstDash val="solid"/>
            <a:round/>
            <a:headEnd type="none" w="med" len="med"/>
            <a:tailEnd type="none"/>
          </a:ln>
          <a:effectLst/>
        </p:spPr>
      </p:cxnSp>
      <p:sp>
        <p:nvSpPr>
          <p:cNvPr id="129" name="TextBox 128"/>
          <p:cNvSpPr txBox="1"/>
          <p:nvPr/>
        </p:nvSpPr>
        <p:spPr>
          <a:xfrm>
            <a:off x="2205314" y="4331665"/>
            <a:ext cx="1126886" cy="649409"/>
          </a:xfrm>
          <a:prstGeom prst="rect">
            <a:avLst/>
          </a:prstGeom>
          <a:solidFill>
            <a:schemeClr val="bg1"/>
          </a:solidFill>
        </p:spPr>
        <p:txBody>
          <a:bodyPr wrap="square" rtlCol="0" anchor="b">
            <a:spAutoFit/>
          </a:bodyPr>
          <a:lstStyle/>
          <a:p>
            <a:endParaRPr lang="en-US" sz="1000" dirty="0">
              <a:solidFill>
                <a:srgbClr val="867770"/>
              </a:solidFill>
            </a:endParaRPr>
          </a:p>
          <a:p>
            <a:r>
              <a:rPr lang="en-US" sz="1000" dirty="0">
                <a:solidFill>
                  <a:srgbClr val="867770"/>
                </a:solidFill>
              </a:rPr>
              <a:t>Agency Focus</a:t>
            </a:r>
          </a:p>
          <a:p>
            <a:endParaRPr lang="en-US" sz="1000" dirty="0">
              <a:solidFill>
                <a:srgbClr val="867770"/>
              </a:solidFill>
            </a:endParaRPr>
          </a:p>
        </p:txBody>
      </p:sp>
      <p:sp>
        <p:nvSpPr>
          <p:cNvPr id="50" name="Slide Number Placeholder 3"/>
          <p:cNvSpPr txBox="1">
            <a:spLocks/>
          </p:cNvSpPr>
          <p:nvPr/>
        </p:nvSpPr>
        <p:spPr>
          <a:xfrm>
            <a:off x="10668000" y="6378575"/>
            <a:ext cx="1312025" cy="365125"/>
          </a:xfrm>
          <a:prstGeom prst="rect">
            <a:avLst/>
          </a:prstGeom>
        </p:spPr>
        <p:txBody>
          <a:bodyPr/>
          <a:lstStyle>
            <a:defPPr>
              <a:defRPr lang="en-US"/>
            </a:defPPr>
            <a:lvl1pPr marL="0" indent="0" algn="l" rtl="0" eaLnBrk="1" fontAlgn="base" hangingPunct="1">
              <a:lnSpc>
                <a:spcPct val="100000"/>
              </a:lnSpc>
              <a:spcBef>
                <a:spcPct val="31250"/>
              </a:spcBef>
              <a:spcAft>
                <a:spcPct val="0"/>
              </a:spcAft>
              <a:buClr>
                <a:schemeClr val="accent1"/>
              </a:buClr>
              <a:buSzPct val="100000"/>
              <a:buFontTx/>
              <a:buNone/>
              <a:defRPr lang="en-US" sz="1600" b="0" i="0" dirty="0" smtClean="0">
                <a:solidFill>
                  <a:schemeClr val="tx1"/>
                </a:solidFill>
                <a:latin typeface="+mn-lt"/>
                <a:ea typeface="+mn-ea"/>
                <a:cs typeface="+mn-cs"/>
              </a:defRPr>
            </a:lvl1pPr>
            <a:lvl2pPr marL="180000" indent="-180000" algn="l" rtl="0" eaLnBrk="1" fontAlgn="base" hangingPunct="1">
              <a:lnSpc>
                <a:spcPct val="100000"/>
              </a:lnSpc>
              <a:spcBef>
                <a:spcPct val="31250"/>
              </a:spcBef>
              <a:spcAft>
                <a:spcPct val="0"/>
              </a:spcAft>
              <a:buClr>
                <a:schemeClr val="tx2"/>
              </a:buClr>
              <a:buSzPct val="100000"/>
              <a:buFont typeface="Wingdings" pitchFamily="2" charset="2"/>
              <a:buChar char="§"/>
              <a:defRPr lang="en-US" sz="1600" b="0" i="0" dirty="0" smtClean="0">
                <a:solidFill>
                  <a:schemeClr val="tx1"/>
                </a:solidFill>
                <a:latin typeface="+mn-lt"/>
                <a:ea typeface="+mn-ea"/>
                <a:cs typeface="+mn-cs"/>
              </a:defRPr>
            </a:lvl2pPr>
            <a:lvl3pPr marL="36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smtClean="0">
                <a:solidFill>
                  <a:schemeClr val="tx1"/>
                </a:solidFill>
                <a:latin typeface="+mn-lt"/>
                <a:ea typeface="+mn-ea"/>
                <a:cs typeface="+mn-cs"/>
              </a:defRPr>
            </a:lvl3pPr>
            <a:lvl4pPr marL="54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smtClean="0">
                <a:solidFill>
                  <a:schemeClr val="tx1"/>
                </a:solidFill>
                <a:latin typeface="+mn-lt"/>
                <a:ea typeface="+mn-ea"/>
                <a:cs typeface="+mn-cs"/>
              </a:defRPr>
            </a:lvl4pPr>
            <a:lvl5pPr marL="72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a:solidFill>
                  <a:schemeClr val="tx1"/>
                </a:solidFill>
                <a:latin typeface="+mn-lt"/>
                <a:ea typeface="+mn-ea"/>
                <a:cs typeface="+mn-cs"/>
              </a:defRPr>
            </a:lvl5pPr>
            <a:lvl6pPr marL="20050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6pPr>
            <a:lvl7pPr marL="24622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7pPr>
            <a:lvl8pPr marL="29194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8pPr>
            <a:lvl9pPr marL="33766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9pPr>
          </a:lstStyle>
          <a:p>
            <a:pPr algn="r"/>
            <a:endParaRPr lang="ru-RU" sz="1000" dirty="0"/>
          </a:p>
        </p:txBody>
      </p:sp>
      <p:sp>
        <p:nvSpPr>
          <p:cNvPr id="49" name="Text Placeholder 12"/>
          <p:cNvSpPr txBox="1">
            <a:spLocks/>
          </p:cNvSpPr>
          <p:nvPr/>
        </p:nvSpPr>
        <p:spPr>
          <a:xfrm>
            <a:off x="9111916" y="1296968"/>
            <a:ext cx="2695072"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Benefits</a:t>
            </a:r>
          </a:p>
        </p:txBody>
      </p:sp>
      <p:sp>
        <p:nvSpPr>
          <p:cNvPr id="4" name="Title 3"/>
          <p:cNvSpPr>
            <a:spLocks noGrp="1"/>
          </p:cNvSpPr>
          <p:nvPr>
            <p:ph type="title"/>
          </p:nvPr>
        </p:nvSpPr>
        <p:spPr/>
        <p:txBody>
          <a:bodyPr/>
          <a:lstStyle/>
          <a:p>
            <a:r>
              <a:rPr lang="en-US" dirty="0"/>
              <a:t>Shared Services Overview</a:t>
            </a:r>
          </a:p>
        </p:txBody>
      </p:sp>
      <p:sp>
        <p:nvSpPr>
          <p:cNvPr id="53" name="Content Placeholder 14"/>
          <p:cNvSpPr>
            <a:spLocks noGrp="1"/>
          </p:cNvSpPr>
          <p:nvPr>
            <p:ph idx="1"/>
          </p:nvPr>
        </p:nvSpPr>
        <p:spPr>
          <a:xfrm>
            <a:off x="8337389" y="1860270"/>
            <a:ext cx="3378421" cy="4488861"/>
          </a:xfrm>
          <a:prstGeom prst="rect">
            <a:avLst/>
          </a:prstGeom>
        </p:spPr>
        <p:txBody>
          <a:bodyPr>
            <a:normAutofit lnSpcReduction="10000"/>
          </a:bodyPr>
          <a:lstStyle/>
          <a:p>
            <a:pPr>
              <a:spcBef>
                <a:spcPct val="20000"/>
              </a:spcBef>
              <a:spcAft>
                <a:spcPts val="600"/>
              </a:spcAft>
              <a:buSzPct val="92000"/>
            </a:pPr>
            <a:r>
              <a:rPr lang="en-US" dirty="0"/>
              <a:t>Savings 10% in FY18 and 30% in FY19. 50% </a:t>
            </a:r>
            <a:r>
              <a:rPr lang="en-US" kern="0" dirty="0"/>
              <a:t>long term reductions.</a:t>
            </a:r>
          </a:p>
          <a:p>
            <a:pPr>
              <a:spcBef>
                <a:spcPct val="20000"/>
              </a:spcBef>
              <a:spcAft>
                <a:spcPts val="600"/>
              </a:spcAft>
              <a:buSzPct val="92000"/>
            </a:pPr>
            <a:r>
              <a:rPr lang="en-US" kern="0" dirty="0"/>
              <a:t>Increased quality and service delivery.</a:t>
            </a:r>
          </a:p>
          <a:p>
            <a:pPr>
              <a:spcBef>
                <a:spcPct val="20000"/>
              </a:spcBef>
              <a:spcAft>
                <a:spcPts val="600"/>
              </a:spcAft>
              <a:buSzPct val="92000"/>
            </a:pPr>
            <a:r>
              <a:rPr lang="en-US" kern="0" dirty="0"/>
              <a:t>Increased speed delivery.</a:t>
            </a:r>
          </a:p>
          <a:p>
            <a:pPr>
              <a:spcBef>
                <a:spcPct val="20000"/>
              </a:spcBef>
              <a:spcAft>
                <a:spcPts val="600"/>
              </a:spcAft>
              <a:buSzPct val="92000"/>
            </a:pPr>
            <a:r>
              <a:rPr lang="en-US" kern="0" dirty="0"/>
              <a:t>Increased client satisfaction. </a:t>
            </a:r>
          </a:p>
          <a:p>
            <a:pPr marL="0" indent="0">
              <a:buNone/>
            </a:pPr>
            <a:endParaRPr lang="en-US" dirty="0"/>
          </a:p>
        </p:txBody>
      </p:sp>
      <p:cxnSp>
        <p:nvCxnSpPr>
          <p:cNvPr id="55" name="Straight Arrow Connector 54"/>
          <p:cNvCxnSpPr/>
          <p:nvPr/>
        </p:nvCxnSpPr>
        <p:spPr bwMode="auto">
          <a:xfrm flipV="1">
            <a:off x="8021786" y="1349882"/>
            <a:ext cx="16095" cy="4976832"/>
          </a:xfrm>
          <a:prstGeom prst="straightConnector1">
            <a:avLst/>
          </a:prstGeom>
          <a:solidFill>
            <a:schemeClr val="accent1"/>
          </a:solidFill>
          <a:ln w="28575" cap="flat" cmpd="sng" algn="ctr">
            <a:solidFill>
              <a:srgbClr val="867770"/>
            </a:solidFill>
            <a:prstDash val="solid"/>
            <a:round/>
            <a:headEnd type="none" w="med" len="med"/>
            <a:tailEnd type="none"/>
          </a:ln>
          <a:effectLst/>
        </p:spPr>
      </p:cxnSp>
      <p:sp>
        <p:nvSpPr>
          <p:cNvPr id="2" name="Date Placeholder 1"/>
          <p:cNvSpPr>
            <a:spLocks noGrp="1"/>
          </p:cNvSpPr>
          <p:nvPr>
            <p:ph type="dt" sz="half" idx="10"/>
          </p:nvPr>
        </p:nvSpPr>
        <p:spPr/>
        <p:txBody>
          <a:bodyPr/>
          <a:lstStyle/>
          <a:p>
            <a:r>
              <a:rPr lang="en-US" dirty="0"/>
              <a:t>January 26, 2017</a:t>
            </a:r>
          </a:p>
          <a:p>
            <a:endParaRPr lang="en-US" b="1" dirty="0"/>
          </a:p>
        </p:txBody>
      </p:sp>
      <p:sp>
        <p:nvSpPr>
          <p:cNvPr id="5" name="Slide Number Placeholder 4"/>
          <p:cNvSpPr>
            <a:spLocks noGrp="1"/>
          </p:cNvSpPr>
          <p:nvPr>
            <p:ph type="sldNum" sz="quarter" idx="12"/>
          </p:nvPr>
        </p:nvSpPr>
        <p:spPr/>
        <p:txBody>
          <a:bodyPr/>
          <a:lstStyle/>
          <a:p>
            <a:fld id="{E634B606-1B6C-4E35-AC1A-3A35EED89385}" type="slidenum">
              <a:rPr lang="en-US" smtClean="0"/>
              <a:pPr/>
              <a:t>6</a:t>
            </a:fld>
            <a:endParaRPr lang="en-US" dirty="0"/>
          </a:p>
        </p:txBody>
      </p:sp>
      <p:sp>
        <p:nvSpPr>
          <p:cNvPr id="6" name="Rectangle 5"/>
          <p:cNvSpPr/>
          <p:nvPr/>
        </p:nvSpPr>
        <p:spPr>
          <a:xfrm>
            <a:off x="457200" y="6356350"/>
            <a:ext cx="2383794" cy="369332"/>
          </a:xfrm>
          <a:prstGeom prst="rect">
            <a:avLst/>
          </a:prstGeom>
        </p:spPr>
        <p:txBody>
          <a:bodyPr wrap="none">
            <a:spAutoFit/>
          </a:bodyPr>
          <a:lstStyle/>
          <a:p>
            <a:pPr lvl="0"/>
            <a:r>
              <a:rPr lang="en-US" i="1" dirty="0">
                <a:solidFill>
                  <a:srgbClr val="2D4C75"/>
                </a:solidFill>
              </a:rPr>
              <a:t>Better, Faster, Cheaper. </a:t>
            </a:r>
          </a:p>
        </p:txBody>
      </p:sp>
    </p:spTree>
    <p:extLst>
      <p:ext uri="{BB962C8B-B14F-4D97-AF65-F5344CB8AC3E}">
        <p14:creationId xmlns:p14="http://schemas.microsoft.com/office/powerpoint/2010/main" val="134115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Rectangle 209"/>
          <p:cNvSpPr/>
          <p:nvPr/>
        </p:nvSpPr>
        <p:spPr>
          <a:xfrm>
            <a:off x="10525031" y="799965"/>
            <a:ext cx="250031" cy="5736754"/>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9" name="Rectangle 198"/>
          <p:cNvSpPr/>
          <p:nvPr/>
        </p:nvSpPr>
        <p:spPr>
          <a:xfrm>
            <a:off x="10286191" y="82171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2" name="Rectangle 161"/>
          <p:cNvSpPr/>
          <p:nvPr/>
        </p:nvSpPr>
        <p:spPr>
          <a:xfrm>
            <a:off x="10033328"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1" name="Rectangle 160"/>
          <p:cNvSpPr/>
          <p:nvPr/>
        </p:nvSpPr>
        <p:spPr>
          <a:xfrm>
            <a:off x="9785522"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9" name="Rectangle 158"/>
          <p:cNvSpPr/>
          <p:nvPr/>
        </p:nvSpPr>
        <p:spPr>
          <a:xfrm>
            <a:off x="9269229"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0" name="Rectangle 159"/>
          <p:cNvSpPr/>
          <p:nvPr/>
        </p:nvSpPr>
        <p:spPr>
          <a:xfrm>
            <a:off x="9525861"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Rectangle 2"/>
          <p:cNvSpPr/>
          <p:nvPr/>
        </p:nvSpPr>
        <p:spPr>
          <a:xfrm>
            <a:off x="813770" y="428643"/>
            <a:ext cx="1235826" cy="231126"/>
          </a:xfrm>
          <a:prstGeom prst="rect">
            <a:avLst/>
          </a:prstGeom>
          <a:solidFill>
            <a:schemeClr val="accent3">
              <a:lumMod val="40000"/>
              <a:lumOff val="60000"/>
            </a:schemeClr>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Nov-16</a:t>
            </a:r>
          </a:p>
        </p:txBody>
      </p:sp>
      <p:sp>
        <p:nvSpPr>
          <p:cNvPr id="7" name="Rectangle 6"/>
          <p:cNvSpPr/>
          <p:nvPr/>
        </p:nvSpPr>
        <p:spPr>
          <a:xfrm>
            <a:off x="2049597" y="428643"/>
            <a:ext cx="996201" cy="231126"/>
          </a:xfrm>
          <a:prstGeom prst="rect">
            <a:avLst/>
          </a:prstGeom>
          <a:solidFill>
            <a:srgbClr val="0070C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Dec-16</a:t>
            </a:r>
          </a:p>
        </p:txBody>
      </p:sp>
      <p:sp>
        <p:nvSpPr>
          <p:cNvPr id="8" name="Rectangle 7"/>
          <p:cNvSpPr/>
          <p:nvPr/>
        </p:nvSpPr>
        <p:spPr>
          <a:xfrm>
            <a:off x="3048600" y="428643"/>
            <a:ext cx="1239745" cy="231126"/>
          </a:xfrm>
          <a:prstGeom prst="rect">
            <a:avLst/>
          </a:prstGeom>
          <a:solidFill>
            <a:schemeClr val="accent3">
              <a:lumMod val="40000"/>
              <a:lumOff val="60000"/>
            </a:schemeClr>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Jan-17</a:t>
            </a:r>
          </a:p>
        </p:txBody>
      </p:sp>
      <p:sp>
        <p:nvSpPr>
          <p:cNvPr id="9" name="Rectangle 8"/>
          <p:cNvSpPr/>
          <p:nvPr/>
        </p:nvSpPr>
        <p:spPr>
          <a:xfrm>
            <a:off x="4290568" y="428643"/>
            <a:ext cx="997540" cy="231126"/>
          </a:xfrm>
          <a:prstGeom prst="rect">
            <a:avLst/>
          </a:prstGeom>
          <a:solidFill>
            <a:srgbClr val="0070C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Feb-17</a:t>
            </a:r>
          </a:p>
        </p:txBody>
      </p:sp>
      <p:sp>
        <p:nvSpPr>
          <p:cNvPr id="11" name="Rectangle 10"/>
          <p:cNvSpPr/>
          <p:nvPr/>
        </p:nvSpPr>
        <p:spPr>
          <a:xfrm>
            <a:off x="5288108" y="428643"/>
            <a:ext cx="993786" cy="231126"/>
          </a:xfrm>
          <a:prstGeom prst="rect">
            <a:avLst/>
          </a:prstGeom>
          <a:solidFill>
            <a:schemeClr val="accent3">
              <a:lumMod val="40000"/>
              <a:lumOff val="60000"/>
            </a:schemeClr>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Mar-17</a:t>
            </a:r>
          </a:p>
        </p:txBody>
      </p:sp>
      <p:sp>
        <p:nvSpPr>
          <p:cNvPr id="12" name="Rectangle 11"/>
          <p:cNvSpPr/>
          <p:nvPr/>
        </p:nvSpPr>
        <p:spPr>
          <a:xfrm>
            <a:off x="6281142" y="428643"/>
            <a:ext cx="991195" cy="231126"/>
          </a:xfrm>
          <a:prstGeom prst="rect">
            <a:avLst/>
          </a:prstGeom>
          <a:solidFill>
            <a:srgbClr val="0070C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Apr-17</a:t>
            </a:r>
          </a:p>
        </p:txBody>
      </p:sp>
      <p:sp>
        <p:nvSpPr>
          <p:cNvPr id="13" name="Rectangle 12"/>
          <p:cNvSpPr/>
          <p:nvPr/>
        </p:nvSpPr>
        <p:spPr>
          <a:xfrm>
            <a:off x="7262106" y="428643"/>
            <a:ext cx="1246934" cy="231126"/>
          </a:xfrm>
          <a:prstGeom prst="rect">
            <a:avLst/>
          </a:prstGeom>
          <a:solidFill>
            <a:schemeClr val="accent3">
              <a:lumMod val="40000"/>
              <a:lumOff val="60000"/>
            </a:schemeClr>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May-17</a:t>
            </a:r>
          </a:p>
        </p:txBody>
      </p:sp>
      <p:sp>
        <p:nvSpPr>
          <p:cNvPr id="14" name="Rectangle 13"/>
          <p:cNvSpPr/>
          <p:nvPr/>
        </p:nvSpPr>
        <p:spPr>
          <a:xfrm>
            <a:off x="8515792" y="428643"/>
            <a:ext cx="995267" cy="231126"/>
          </a:xfrm>
          <a:prstGeom prst="rect">
            <a:avLst/>
          </a:prstGeom>
          <a:solidFill>
            <a:srgbClr val="0070C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Jun-17</a:t>
            </a:r>
          </a:p>
        </p:txBody>
      </p:sp>
      <p:sp>
        <p:nvSpPr>
          <p:cNvPr id="4" name="Rectangle 3"/>
          <p:cNvSpPr/>
          <p:nvPr/>
        </p:nvSpPr>
        <p:spPr>
          <a:xfrm>
            <a:off x="805021"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10/31</a:t>
            </a:r>
          </a:p>
        </p:txBody>
      </p:sp>
      <p:sp>
        <p:nvSpPr>
          <p:cNvPr id="16" name="Rectangle 15"/>
          <p:cNvSpPr/>
          <p:nvPr/>
        </p:nvSpPr>
        <p:spPr>
          <a:xfrm>
            <a:off x="1055052"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11/7</a:t>
            </a:r>
          </a:p>
        </p:txBody>
      </p:sp>
      <p:sp>
        <p:nvSpPr>
          <p:cNvPr id="17" name="Rectangle 16"/>
          <p:cNvSpPr/>
          <p:nvPr/>
        </p:nvSpPr>
        <p:spPr>
          <a:xfrm>
            <a:off x="1305083"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11/14</a:t>
            </a:r>
          </a:p>
        </p:txBody>
      </p:sp>
      <p:sp>
        <p:nvSpPr>
          <p:cNvPr id="18" name="Rectangle 17"/>
          <p:cNvSpPr/>
          <p:nvPr/>
        </p:nvSpPr>
        <p:spPr>
          <a:xfrm>
            <a:off x="1555113"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11/21</a:t>
            </a:r>
          </a:p>
        </p:txBody>
      </p:sp>
      <p:sp>
        <p:nvSpPr>
          <p:cNvPr id="20" name="Rectangle 19"/>
          <p:cNvSpPr/>
          <p:nvPr/>
        </p:nvSpPr>
        <p:spPr>
          <a:xfrm>
            <a:off x="1802907"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11/28</a:t>
            </a:r>
          </a:p>
        </p:txBody>
      </p:sp>
      <p:sp>
        <p:nvSpPr>
          <p:cNvPr id="21" name="Rectangle 20"/>
          <p:cNvSpPr/>
          <p:nvPr/>
        </p:nvSpPr>
        <p:spPr>
          <a:xfrm>
            <a:off x="2050709"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12/5</a:t>
            </a:r>
          </a:p>
        </p:txBody>
      </p:sp>
      <p:sp>
        <p:nvSpPr>
          <p:cNvPr id="22" name="Rectangle 21"/>
          <p:cNvSpPr/>
          <p:nvPr/>
        </p:nvSpPr>
        <p:spPr>
          <a:xfrm>
            <a:off x="2300741"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12/12</a:t>
            </a:r>
          </a:p>
        </p:txBody>
      </p:sp>
      <p:sp>
        <p:nvSpPr>
          <p:cNvPr id="23" name="Rectangle 22"/>
          <p:cNvSpPr/>
          <p:nvPr/>
        </p:nvSpPr>
        <p:spPr>
          <a:xfrm>
            <a:off x="2550772"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12/19</a:t>
            </a:r>
          </a:p>
        </p:txBody>
      </p:sp>
      <p:sp>
        <p:nvSpPr>
          <p:cNvPr id="24" name="Rectangle 23"/>
          <p:cNvSpPr/>
          <p:nvPr/>
        </p:nvSpPr>
        <p:spPr>
          <a:xfrm>
            <a:off x="2798569"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12/26</a:t>
            </a:r>
          </a:p>
        </p:txBody>
      </p:sp>
      <p:sp>
        <p:nvSpPr>
          <p:cNvPr id="25" name="Rectangle 24"/>
          <p:cNvSpPr/>
          <p:nvPr/>
        </p:nvSpPr>
        <p:spPr>
          <a:xfrm>
            <a:off x="3046368"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a:t>
            </a:r>
          </a:p>
        </p:txBody>
      </p:sp>
      <p:sp>
        <p:nvSpPr>
          <p:cNvPr id="26" name="Rectangle 25"/>
          <p:cNvSpPr/>
          <p:nvPr/>
        </p:nvSpPr>
        <p:spPr>
          <a:xfrm>
            <a:off x="3296399"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1/9</a:t>
            </a:r>
          </a:p>
        </p:txBody>
      </p:sp>
      <p:sp>
        <p:nvSpPr>
          <p:cNvPr id="28" name="Rectangle 27"/>
          <p:cNvSpPr/>
          <p:nvPr/>
        </p:nvSpPr>
        <p:spPr>
          <a:xfrm>
            <a:off x="3544197"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1/16</a:t>
            </a:r>
          </a:p>
        </p:txBody>
      </p:sp>
      <p:sp>
        <p:nvSpPr>
          <p:cNvPr id="29" name="Rectangle 28"/>
          <p:cNvSpPr/>
          <p:nvPr/>
        </p:nvSpPr>
        <p:spPr>
          <a:xfrm>
            <a:off x="3789763"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1/23</a:t>
            </a:r>
          </a:p>
        </p:txBody>
      </p:sp>
      <p:sp>
        <p:nvSpPr>
          <p:cNvPr id="30" name="Rectangle 29"/>
          <p:cNvSpPr/>
          <p:nvPr/>
        </p:nvSpPr>
        <p:spPr>
          <a:xfrm>
            <a:off x="4036448"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1/30</a:t>
            </a:r>
          </a:p>
        </p:txBody>
      </p:sp>
      <p:sp>
        <p:nvSpPr>
          <p:cNvPr id="31" name="Rectangle 30"/>
          <p:cNvSpPr/>
          <p:nvPr/>
        </p:nvSpPr>
        <p:spPr>
          <a:xfrm>
            <a:off x="4290940"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2/6</a:t>
            </a:r>
          </a:p>
        </p:txBody>
      </p:sp>
      <p:sp>
        <p:nvSpPr>
          <p:cNvPr id="32" name="Rectangle 31"/>
          <p:cNvSpPr/>
          <p:nvPr/>
        </p:nvSpPr>
        <p:spPr>
          <a:xfrm>
            <a:off x="4540972"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2/13</a:t>
            </a:r>
          </a:p>
        </p:txBody>
      </p:sp>
      <p:sp>
        <p:nvSpPr>
          <p:cNvPr id="33" name="Rectangle 32"/>
          <p:cNvSpPr/>
          <p:nvPr/>
        </p:nvSpPr>
        <p:spPr>
          <a:xfrm>
            <a:off x="4791003"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2/20</a:t>
            </a:r>
          </a:p>
        </p:txBody>
      </p:sp>
      <p:sp>
        <p:nvSpPr>
          <p:cNvPr id="34" name="Rectangle 33"/>
          <p:cNvSpPr/>
          <p:nvPr/>
        </p:nvSpPr>
        <p:spPr>
          <a:xfrm>
            <a:off x="5041033"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2/27</a:t>
            </a:r>
          </a:p>
        </p:txBody>
      </p:sp>
      <p:sp>
        <p:nvSpPr>
          <p:cNvPr id="35" name="Rectangle 34"/>
          <p:cNvSpPr/>
          <p:nvPr/>
        </p:nvSpPr>
        <p:spPr>
          <a:xfrm>
            <a:off x="5291064"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3/6</a:t>
            </a:r>
          </a:p>
        </p:txBody>
      </p:sp>
      <p:sp>
        <p:nvSpPr>
          <p:cNvPr id="36" name="Rectangle 35"/>
          <p:cNvSpPr/>
          <p:nvPr/>
        </p:nvSpPr>
        <p:spPr>
          <a:xfrm>
            <a:off x="5536629"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3/13</a:t>
            </a:r>
          </a:p>
        </p:txBody>
      </p:sp>
      <p:sp>
        <p:nvSpPr>
          <p:cNvPr id="37" name="Rectangle 36"/>
          <p:cNvSpPr/>
          <p:nvPr/>
        </p:nvSpPr>
        <p:spPr>
          <a:xfrm>
            <a:off x="5786661"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3/20</a:t>
            </a:r>
          </a:p>
        </p:txBody>
      </p:sp>
      <p:sp>
        <p:nvSpPr>
          <p:cNvPr id="38" name="Rectangle 37"/>
          <p:cNvSpPr/>
          <p:nvPr/>
        </p:nvSpPr>
        <p:spPr>
          <a:xfrm>
            <a:off x="6036692"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3/27</a:t>
            </a:r>
          </a:p>
        </p:txBody>
      </p:sp>
      <p:sp>
        <p:nvSpPr>
          <p:cNvPr id="39" name="Rectangle 38"/>
          <p:cNvSpPr/>
          <p:nvPr/>
        </p:nvSpPr>
        <p:spPr>
          <a:xfrm>
            <a:off x="6284491"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4/3</a:t>
            </a:r>
          </a:p>
        </p:txBody>
      </p:sp>
      <p:sp>
        <p:nvSpPr>
          <p:cNvPr id="40" name="Rectangle 39"/>
          <p:cNvSpPr/>
          <p:nvPr/>
        </p:nvSpPr>
        <p:spPr>
          <a:xfrm>
            <a:off x="6532288"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4/10</a:t>
            </a:r>
          </a:p>
        </p:txBody>
      </p:sp>
      <p:sp>
        <p:nvSpPr>
          <p:cNvPr id="41" name="Rectangle 40"/>
          <p:cNvSpPr/>
          <p:nvPr/>
        </p:nvSpPr>
        <p:spPr>
          <a:xfrm>
            <a:off x="6782319"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4/17</a:t>
            </a:r>
          </a:p>
        </p:txBody>
      </p:sp>
      <p:sp>
        <p:nvSpPr>
          <p:cNvPr id="42" name="Rectangle 41"/>
          <p:cNvSpPr/>
          <p:nvPr/>
        </p:nvSpPr>
        <p:spPr>
          <a:xfrm>
            <a:off x="7030118"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4/24</a:t>
            </a:r>
          </a:p>
        </p:txBody>
      </p:sp>
      <p:sp>
        <p:nvSpPr>
          <p:cNvPr id="43" name="Rectangle 42"/>
          <p:cNvSpPr/>
          <p:nvPr/>
        </p:nvSpPr>
        <p:spPr>
          <a:xfrm>
            <a:off x="7275683"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5/1</a:t>
            </a:r>
          </a:p>
        </p:txBody>
      </p:sp>
      <p:sp>
        <p:nvSpPr>
          <p:cNvPr id="44" name="Rectangle 43"/>
          <p:cNvSpPr/>
          <p:nvPr/>
        </p:nvSpPr>
        <p:spPr>
          <a:xfrm>
            <a:off x="7522368"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5/8</a:t>
            </a:r>
          </a:p>
        </p:txBody>
      </p:sp>
      <p:sp>
        <p:nvSpPr>
          <p:cNvPr id="45" name="Rectangle 44"/>
          <p:cNvSpPr/>
          <p:nvPr/>
        </p:nvSpPr>
        <p:spPr>
          <a:xfrm>
            <a:off x="7766821"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5/15</a:t>
            </a:r>
          </a:p>
        </p:txBody>
      </p:sp>
      <p:sp>
        <p:nvSpPr>
          <p:cNvPr id="46" name="Rectangle 45"/>
          <p:cNvSpPr/>
          <p:nvPr/>
        </p:nvSpPr>
        <p:spPr>
          <a:xfrm>
            <a:off x="8014618"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5/22</a:t>
            </a:r>
          </a:p>
        </p:txBody>
      </p:sp>
      <p:sp>
        <p:nvSpPr>
          <p:cNvPr id="47" name="Rectangle 46"/>
          <p:cNvSpPr/>
          <p:nvPr/>
        </p:nvSpPr>
        <p:spPr>
          <a:xfrm>
            <a:off x="8262417"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5/29</a:t>
            </a:r>
          </a:p>
        </p:txBody>
      </p:sp>
      <p:sp>
        <p:nvSpPr>
          <p:cNvPr id="48" name="Rectangle 47"/>
          <p:cNvSpPr/>
          <p:nvPr/>
        </p:nvSpPr>
        <p:spPr>
          <a:xfrm>
            <a:off x="8512448"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6/5</a:t>
            </a:r>
          </a:p>
        </p:txBody>
      </p:sp>
      <p:sp>
        <p:nvSpPr>
          <p:cNvPr id="49" name="Rectangle 48"/>
          <p:cNvSpPr/>
          <p:nvPr/>
        </p:nvSpPr>
        <p:spPr>
          <a:xfrm>
            <a:off x="8760246"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6/12</a:t>
            </a:r>
          </a:p>
        </p:txBody>
      </p:sp>
      <p:sp>
        <p:nvSpPr>
          <p:cNvPr id="50" name="Rectangle 49"/>
          <p:cNvSpPr/>
          <p:nvPr/>
        </p:nvSpPr>
        <p:spPr>
          <a:xfrm>
            <a:off x="9005812"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6/19</a:t>
            </a:r>
          </a:p>
        </p:txBody>
      </p:sp>
      <p:sp>
        <p:nvSpPr>
          <p:cNvPr id="5" name="Rectangle 4"/>
          <p:cNvSpPr/>
          <p:nvPr/>
        </p:nvSpPr>
        <p:spPr>
          <a:xfrm>
            <a:off x="805021"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9" name="Rectangle 88"/>
          <p:cNvSpPr/>
          <p:nvPr/>
        </p:nvSpPr>
        <p:spPr>
          <a:xfrm>
            <a:off x="1055048"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0" name="Rectangle 89"/>
          <p:cNvSpPr/>
          <p:nvPr/>
        </p:nvSpPr>
        <p:spPr>
          <a:xfrm>
            <a:off x="1300615"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1" name="Rectangle 90"/>
          <p:cNvSpPr/>
          <p:nvPr/>
        </p:nvSpPr>
        <p:spPr>
          <a:xfrm>
            <a:off x="1550644"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2" name="Rectangle 91"/>
          <p:cNvSpPr/>
          <p:nvPr/>
        </p:nvSpPr>
        <p:spPr>
          <a:xfrm>
            <a:off x="1801228"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3" name="Rectangle 92"/>
          <p:cNvSpPr/>
          <p:nvPr/>
        </p:nvSpPr>
        <p:spPr>
          <a:xfrm>
            <a:off x="2049597"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4" name="Rectangle 93"/>
          <p:cNvSpPr/>
          <p:nvPr/>
        </p:nvSpPr>
        <p:spPr>
          <a:xfrm>
            <a:off x="2297403"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5" name="Rectangle 94"/>
          <p:cNvSpPr/>
          <p:nvPr/>
        </p:nvSpPr>
        <p:spPr>
          <a:xfrm>
            <a:off x="2549098"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6" name="Rectangle 95"/>
          <p:cNvSpPr/>
          <p:nvPr/>
        </p:nvSpPr>
        <p:spPr>
          <a:xfrm>
            <a:off x="2797448"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7" name="Rectangle 96"/>
          <p:cNvSpPr/>
          <p:nvPr/>
        </p:nvSpPr>
        <p:spPr>
          <a:xfrm>
            <a:off x="3045798"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8" name="Rectangle 97"/>
          <p:cNvSpPr/>
          <p:nvPr/>
        </p:nvSpPr>
        <p:spPr>
          <a:xfrm>
            <a:off x="3296399"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ectangle 98"/>
          <p:cNvSpPr/>
          <p:nvPr/>
        </p:nvSpPr>
        <p:spPr>
          <a:xfrm>
            <a:off x="3544197"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2" name="Rectangle 101"/>
          <p:cNvSpPr/>
          <p:nvPr/>
        </p:nvSpPr>
        <p:spPr>
          <a:xfrm>
            <a:off x="3795726"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3" name="Rectangle 102"/>
          <p:cNvSpPr/>
          <p:nvPr/>
        </p:nvSpPr>
        <p:spPr>
          <a:xfrm>
            <a:off x="4045754"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 name="Rectangle 103"/>
          <p:cNvSpPr/>
          <p:nvPr/>
        </p:nvSpPr>
        <p:spPr>
          <a:xfrm>
            <a:off x="4291321"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5" name="Rectangle 104"/>
          <p:cNvSpPr/>
          <p:nvPr/>
        </p:nvSpPr>
        <p:spPr>
          <a:xfrm>
            <a:off x="4541349"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6" name="Rectangle 105"/>
          <p:cNvSpPr/>
          <p:nvPr/>
        </p:nvSpPr>
        <p:spPr>
          <a:xfrm>
            <a:off x="4791934"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7" name="Rectangle 106"/>
          <p:cNvSpPr/>
          <p:nvPr/>
        </p:nvSpPr>
        <p:spPr>
          <a:xfrm>
            <a:off x="5040302"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8" name="Rectangle 107"/>
          <p:cNvSpPr/>
          <p:nvPr/>
        </p:nvSpPr>
        <p:spPr>
          <a:xfrm>
            <a:off x="5288108"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9" name="Rectangle 108"/>
          <p:cNvSpPr/>
          <p:nvPr/>
        </p:nvSpPr>
        <p:spPr>
          <a:xfrm>
            <a:off x="5539804"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0" name="Rectangle 109"/>
          <p:cNvSpPr/>
          <p:nvPr/>
        </p:nvSpPr>
        <p:spPr>
          <a:xfrm>
            <a:off x="5788154"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1" name="Rectangle 110"/>
          <p:cNvSpPr/>
          <p:nvPr/>
        </p:nvSpPr>
        <p:spPr>
          <a:xfrm>
            <a:off x="6036503"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2" name="Rectangle 111"/>
          <p:cNvSpPr/>
          <p:nvPr/>
        </p:nvSpPr>
        <p:spPr>
          <a:xfrm>
            <a:off x="6287104"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3" name="Rectangle 112"/>
          <p:cNvSpPr/>
          <p:nvPr/>
        </p:nvSpPr>
        <p:spPr>
          <a:xfrm>
            <a:off x="6534903"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5" name="Rectangle 114"/>
          <p:cNvSpPr/>
          <p:nvPr/>
        </p:nvSpPr>
        <p:spPr>
          <a:xfrm>
            <a:off x="6778611"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6" name="Rectangle 115"/>
          <p:cNvSpPr/>
          <p:nvPr/>
        </p:nvSpPr>
        <p:spPr>
          <a:xfrm>
            <a:off x="7028639"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7" name="Rectangle 116"/>
          <p:cNvSpPr/>
          <p:nvPr/>
        </p:nvSpPr>
        <p:spPr>
          <a:xfrm>
            <a:off x="7274206"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8" name="Rectangle 117"/>
          <p:cNvSpPr/>
          <p:nvPr/>
        </p:nvSpPr>
        <p:spPr>
          <a:xfrm>
            <a:off x="7524234"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9" name="Rectangle 118"/>
          <p:cNvSpPr/>
          <p:nvPr/>
        </p:nvSpPr>
        <p:spPr>
          <a:xfrm>
            <a:off x="7774819"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0" name="Rectangle 119"/>
          <p:cNvSpPr/>
          <p:nvPr/>
        </p:nvSpPr>
        <p:spPr>
          <a:xfrm>
            <a:off x="8023187"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1" name="Rectangle 120"/>
          <p:cNvSpPr/>
          <p:nvPr/>
        </p:nvSpPr>
        <p:spPr>
          <a:xfrm>
            <a:off x="8270993" y="812169"/>
            <a:ext cx="250031" cy="5715000"/>
          </a:xfrm>
          <a:prstGeom prst="rect">
            <a:avLst/>
          </a:prstGeom>
          <a:solidFill>
            <a:schemeClr val="bg1">
              <a:lumMod val="95000"/>
            </a:schemeClr>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2" name="Rectangle 121"/>
          <p:cNvSpPr/>
          <p:nvPr/>
        </p:nvSpPr>
        <p:spPr>
          <a:xfrm>
            <a:off x="8522689"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3" name="Rectangle 122"/>
          <p:cNvSpPr/>
          <p:nvPr/>
        </p:nvSpPr>
        <p:spPr>
          <a:xfrm>
            <a:off x="8771039"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4" name="Rectangle 123"/>
          <p:cNvSpPr/>
          <p:nvPr/>
        </p:nvSpPr>
        <p:spPr>
          <a:xfrm>
            <a:off x="9019388" y="812169"/>
            <a:ext cx="250031" cy="5715000"/>
          </a:xfrm>
          <a:prstGeom prst="rect">
            <a:avLst/>
          </a:prstGeom>
          <a:solidFill>
            <a:schemeClr val="bg1"/>
          </a:solid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1" name="TextBox 130"/>
          <p:cNvSpPr txBox="1"/>
          <p:nvPr/>
        </p:nvSpPr>
        <p:spPr>
          <a:xfrm>
            <a:off x="3174366" y="331354"/>
            <a:ext cx="42861" cy="69336"/>
          </a:xfrm>
          <a:prstGeom prst="rect">
            <a:avLst/>
          </a:prstGeom>
        </p:spPr>
        <p:txBody>
          <a:bodyPr vert="horz" wrap="square" lIns="0" tIns="0" rIns="0" bIns="0" rtlCol="0">
            <a:noAutofit/>
          </a:bodyPr>
          <a:lstStyle/>
          <a:p>
            <a:endParaRPr lang="en-US" dirty="0"/>
          </a:p>
        </p:txBody>
      </p:sp>
      <p:sp>
        <p:nvSpPr>
          <p:cNvPr id="133" name="TextBox 132"/>
          <p:cNvSpPr txBox="1"/>
          <p:nvPr/>
        </p:nvSpPr>
        <p:spPr>
          <a:xfrm>
            <a:off x="2443812" y="126373"/>
            <a:ext cx="42861" cy="45719"/>
          </a:xfrm>
          <a:prstGeom prst="rect">
            <a:avLst/>
          </a:prstGeom>
        </p:spPr>
        <p:txBody>
          <a:bodyPr vert="horz" wrap="square" lIns="0" tIns="0" rIns="0" bIns="0" rtlCol="0">
            <a:noAutofit/>
          </a:bodyPr>
          <a:lstStyle/>
          <a:p>
            <a:endParaRPr lang="en-US" dirty="0"/>
          </a:p>
        </p:txBody>
      </p:sp>
      <p:sp>
        <p:nvSpPr>
          <p:cNvPr id="230" name="Rectangle 229"/>
          <p:cNvSpPr/>
          <p:nvPr/>
        </p:nvSpPr>
        <p:spPr>
          <a:xfrm>
            <a:off x="3801862" y="1219201"/>
            <a:ext cx="1736881" cy="176423"/>
          </a:xfrm>
          <a:prstGeom prst="rect">
            <a:avLst/>
          </a:prstGeom>
          <a:solidFill>
            <a:schemeClr val="accent3">
              <a:lumMod val="60000"/>
              <a:lumOff val="40000"/>
            </a:schemeClr>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Travel &amp; Expense Wave 1</a:t>
            </a:r>
          </a:p>
        </p:txBody>
      </p:sp>
      <p:sp>
        <p:nvSpPr>
          <p:cNvPr id="218" name="Content Placeholder 9"/>
          <p:cNvSpPr txBox="1">
            <a:spLocks/>
          </p:cNvSpPr>
          <p:nvPr/>
        </p:nvSpPr>
        <p:spPr>
          <a:xfrm>
            <a:off x="809627" y="126794"/>
            <a:ext cx="10092529" cy="307777"/>
          </a:xfrm>
          <a:prstGeom prst="rect">
            <a:avLst/>
          </a:prstGeom>
        </p:spPr>
        <p:txBody>
          <a:bodyPr wrap="square" lIns="0" tIns="0" rIns="0" bIns="0">
            <a:spAutoFit/>
          </a:bodyPr>
          <a:lstStyle>
            <a:defPPr>
              <a:defRPr lang="en-US"/>
            </a:defPPr>
            <a:lvl1pPr marL="0" indent="0" algn="l" rtl="0" eaLnBrk="1" fontAlgn="base" hangingPunct="1">
              <a:lnSpc>
                <a:spcPct val="100000"/>
              </a:lnSpc>
              <a:spcBef>
                <a:spcPct val="20000"/>
              </a:spcBef>
              <a:spcAft>
                <a:spcPct val="0"/>
              </a:spcAft>
              <a:buClr>
                <a:schemeClr val="accent1"/>
              </a:buClr>
              <a:buSzPct val="100000"/>
              <a:buFontTx/>
              <a:buNone/>
              <a:defRPr sz="1400" b="0" i="0">
                <a:solidFill>
                  <a:schemeClr val="tx1"/>
                </a:solidFill>
                <a:latin typeface="+mn-lt"/>
                <a:ea typeface="+mn-ea"/>
                <a:cs typeface="+mn-cs"/>
              </a:defRPr>
            </a:lvl1pPr>
            <a:lvl2pPr marL="144000" indent="-144000" algn="l" rtl="0" eaLnBrk="1" fontAlgn="base" hangingPunct="1">
              <a:lnSpc>
                <a:spcPct val="100000"/>
              </a:lnSpc>
              <a:spcBef>
                <a:spcPct val="20000"/>
              </a:spcBef>
              <a:spcAft>
                <a:spcPct val="0"/>
              </a:spcAft>
              <a:buClr>
                <a:schemeClr val="tx2"/>
              </a:buClr>
              <a:buSzPct val="100000"/>
              <a:buFont typeface="Wingdings"/>
              <a:buChar char="§"/>
              <a:defRPr sz="1400" b="0" i="0">
                <a:solidFill>
                  <a:schemeClr val="tx1"/>
                </a:solidFill>
                <a:latin typeface="+mn-lt"/>
                <a:ea typeface="+mn-ea"/>
                <a:cs typeface="+mn-cs"/>
              </a:defRPr>
            </a:lvl2pPr>
            <a:lvl3pPr marL="288000" indent="-144000" algn="l" rtl="0" eaLnBrk="1" fontAlgn="base" hangingPunct="1">
              <a:lnSpc>
                <a:spcPct val="100000"/>
              </a:lnSpc>
              <a:spcBef>
                <a:spcPct val="20000"/>
              </a:spcBef>
              <a:spcAft>
                <a:spcPct val="0"/>
              </a:spcAft>
              <a:buClr>
                <a:schemeClr val="tx1"/>
              </a:buClr>
              <a:buSzPct val="100000"/>
              <a:buFont typeface="Arial"/>
              <a:buChar char="–"/>
              <a:defRPr sz="1400" b="0" i="0">
                <a:solidFill>
                  <a:schemeClr val="tx1"/>
                </a:solidFill>
                <a:latin typeface="+mn-lt"/>
                <a:ea typeface="+mn-ea"/>
                <a:cs typeface="+mn-cs"/>
              </a:defRPr>
            </a:lvl3pPr>
            <a:lvl4pPr marL="432000" indent="-144000" algn="l" rtl="0" eaLnBrk="1" fontAlgn="base" hangingPunct="1">
              <a:lnSpc>
                <a:spcPct val="100000"/>
              </a:lnSpc>
              <a:spcBef>
                <a:spcPct val="20000"/>
              </a:spcBef>
              <a:spcAft>
                <a:spcPct val="0"/>
              </a:spcAft>
              <a:buClr>
                <a:schemeClr val="tx1"/>
              </a:buClr>
              <a:buSzPct val="100000"/>
              <a:buFont typeface="Arial"/>
              <a:buChar char="•"/>
              <a:defRPr sz="1400" b="0" i="0">
                <a:solidFill>
                  <a:schemeClr val="tx1"/>
                </a:solidFill>
                <a:latin typeface="+mn-lt"/>
                <a:ea typeface="+mn-ea"/>
                <a:cs typeface="+mn-cs"/>
              </a:defRPr>
            </a:lvl4pPr>
            <a:lvl5pPr marL="576000" indent="-144000" algn="l" rtl="0" eaLnBrk="1" fontAlgn="base" hangingPunct="1">
              <a:lnSpc>
                <a:spcPct val="100000"/>
              </a:lnSpc>
              <a:spcBef>
                <a:spcPct val="20000"/>
              </a:spcBef>
              <a:spcAft>
                <a:spcPct val="0"/>
              </a:spcAft>
              <a:buClr>
                <a:schemeClr val="tx1"/>
              </a:buClr>
              <a:buSzPct val="100000"/>
              <a:buFont typeface="Arial"/>
              <a:buChar char="-"/>
              <a:defRPr sz="1400" b="0" i="0">
                <a:solidFill>
                  <a:schemeClr val="tx1"/>
                </a:solidFill>
                <a:latin typeface="+mn-lt"/>
                <a:ea typeface="+mn-ea"/>
                <a:cs typeface="+mn-cs"/>
              </a:defRPr>
            </a:lvl5pPr>
            <a:lvl6pPr marL="20050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6pPr>
            <a:lvl7pPr marL="24622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7pPr>
            <a:lvl8pPr marL="29194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8pPr>
            <a:lvl9pPr marL="33766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9pPr>
          </a:lstStyle>
          <a:p>
            <a:pPr>
              <a:spcBef>
                <a:spcPts val="0"/>
              </a:spcBef>
              <a:defRPr/>
            </a:pPr>
            <a:r>
              <a:rPr lang="en-US" sz="2000" b="1" dirty="0">
                <a:solidFill>
                  <a:schemeClr val="accent2">
                    <a:lumMod val="75000"/>
                  </a:schemeClr>
                </a:solidFill>
              </a:rPr>
              <a:t>SSOA Roadmap – Pilots and initial waves are definitive</a:t>
            </a:r>
          </a:p>
        </p:txBody>
      </p:sp>
      <p:sp>
        <p:nvSpPr>
          <p:cNvPr id="221" name="Rectangle 220"/>
          <p:cNvSpPr/>
          <p:nvPr/>
        </p:nvSpPr>
        <p:spPr>
          <a:xfrm>
            <a:off x="81376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10/31</a:t>
            </a:r>
          </a:p>
        </p:txBody>
      </p:sp>
      <p:sp>
        <p:nvSpPr>
          <p:cNvPr id="222" name="Rectangle 221"/>
          <p:cNvSpPr/>
          <p:nvPr/>
        </p:nvSpPr>
        <p:spPr>
          <a:xfrm>
            <a:off x="1063800"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11/7</a:t>
            </a:r>
          </a:p>
        </p:txBody>
      </p:sp>
      <p:sp>
        <p:nvSpPr>
          <p:cNvPr id="223" name="Rectangle 222"/>
          <p:cNvSpPr/>
          <p:nvPr/>
        </p:nvSpPr>
        <p:spPr>
          <a:xfrm>
            <a:off x="1313831"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11/14</a:t>
            </a:r>
          </a:p>
        </p:txBody>
      </p:sp>
      <p:sp>
        <p:nvSpPr>
          <p:cNvPr id="224" name="Rectangle 223"/>
          <p:cNvSpPr/>
          <p:nvPr/>
        </p:nvSpPr>
        <p:spPr>
          <a:xfrm>
            <a:off x="1563863"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11/21</a:t>
            </a:r>
          </a:p>
        </p:txBody>
      </p:sp>
      <p:sp>
        <p:nvSpPr>
          <p:cNvPr id="225" name="Rectangle 224"/>
          <p:cNvSpPr/>
          <p:nvPr/>
        </p:nvSpPr>
        <p:spPr>
          <a:xfrm>
            <a:off x="1811656"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11/28</a:t>
            </a:r>
          </a:p>
        </p:txBody>
      </p:sp>
      <p:sp>
        <p:nvSpPr>
          <p:cNvPr id="226" name="Rectangle 225"/>
          <p:cNvSpPr/>
          <p:nvPr/>
        </p:nvSpPr>
        <p:spPr>
          <a:xfrm>
            <a:off x="205945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12/5</a:t>
            </a:r>
          </a:p>
        </p:txBody>
      </p:sp>
      <p:sp>
        <p:nvSpPr>
          <p:cNvPr id="229" name="Rectangle 228"/>
          <p:cNvSpPr/>
          <p:nvPr/>
        </p:nvSpPr>
        <p:spPr>
          <a:xfrm>
            <a:off x="2309490"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12/12</a:t>
            </a:r>
          </a:p>
        </p:txBody>
      </p:sp>
      <p:sp>
        <p:nvSpPr>
          <p:cNvPr id="250" name="Rectangle 249"/>
          <p:cNvSpPr/>
          <p:nvPr/>
        </p:nvSpPr>
        <p:spPr>
          <a:xfrm>
            <a:off x="2559521"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12/19</a:t>
            </a:r>
          </a:p>
        </p:txBody>
      </p:sp>
      <p:sp>
        <p:nvSpPr>
          <p:cNvPr id="253" name="Rectangle 252"/>
          <p:cNvSpPr/>
          <p:nvPr/>
        </p:nvSpPr>
        <p:spPr>
          <a:xfrm>
            <a:off x="280731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12/26</a:t>
            </a:r>
          </a:p>
        </p:txBody>
      </p:sp>
      <p:sp>
        <p:nvSpPr>
          <p:cNvPr id="254" name="Rectangle 253"/>
          <p:cNvSpPr/>
          <p:nvPr/>
        </p:nvSpPr>
        <p:spPr>
          <a:xfrm>
            <a:off x="3055118"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a:t>
            </a:r>
          </a:p>
        </p:txBody>
      </p:sp>
      <p:sp>
        <p:nvSpPr>
          <p:cNvPr id="255" name="Rectangle 254"/>
          <p:cNvSpPr/>
          <p:nvPr/>
        </p:nvSpPr>
        <p:spPr>
          <a:xfrm>
            <a:off x="330514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1/9</a:t>
            </a:r>
          </a:p>
        </p:txBody>
      </p:sp>
      <p:sp>
        <p:nvSpPr>
          <p:cNvPr id="256" name="Rectangle 255"/>
          <p:cNvSpPr/>
          <p:nvPr/>
        </p:nvSpPr>
        <p:spPr>
          <a:xfrm>
            <a:off x="3552946"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1/16</a:t>
            </a:r>
          </a:p>
        </p:txBody>
      </p:sp>
      <p:sp>
        <p:nvSpPr>
          <p:cNvPr id="278" name="Rectangle 277"/>
          <p:cNvSpPr/>
          <p:nvPr/>
        </p:nvSpPr>
        <p:spPr>
          <a:xfrm>
            <a:off x="3798513"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1/23</a:t>
            </a:r>
          </a:p>
        </p:txBody>
      </p:sp>
      <p:sp>
        <p:nvSpPr>
          <p:cNvPr id="279" name="Rectangle 278"/>
          <p:cNvSpPr/>
          <p:nvPr/>
        </p:nvSpPr>
        <p:spPr>
          <a:xfrm>
            <a:off x="4045196"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1/30</a:t>
            </a:r>
          </a:p>
        </p:txBody>
      </p:sp>
      <p:sp>
        <p:nvSpPr>
          <p:cNvPr id="280" name="Rectangle 279"/>
          <p:cNvSpPr/>
          <p:nvPr/>
        </p:nvSpPr>
        <p:spPr>
          <a:xfrm>
            <a:off x="429968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2/6</a:t>
            </a:r>
          </a:p>
        </p:txBody>
      </p:sp>
      <p:sp>
        <p:nvSpPr>
          <p:cNvPr id="281" name="Rectangle 280"/>
          <p:cNvSpPr/>
          <p:nvPr/>
        </p:nvSpPr>
        <p:spPr>
          <a:xfrm>
            <a:off x="4549721"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2/13</a:t>
            </a:r>
          </a:p>
        </p:txBody>
      </p:sp>
      <p:sp>
        <p:nvSpPr>
          <p:cNvPr id="282" name="Rectangle 281"/>
          <p:cNvSpPr/>
          <p:nvPr/>
        </p:nvSpPr>
        <p:spPr>
          <a:xfrm>
            <a:off x="4799753"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2/20</a:t>
            </a:r>
          </a:p>
        </p:txBody>
      </p:sp>
      <p:sp>
        <p:nvSpPr>
          <p:cNvPr id="283" name="Rectangle 282"/>
          <p:cNvSpPr/>
          <p:nvPr/>
        </p:nvSpPr>
        <p:spPr>
          <a:xfrm>
            <a:off x="5049783"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2/27</a:t>
            </a:r>
          </a:p>
        </p:txBody>
      </p:sp>
      <p:sp>
        <p:nvSpPr>
          <p:cNvPr id="284" name="Rectangle 283"/>
          <p:cNvSpPr/>
          <p:nvPr/>
        </p:nvSpPr>
        <p:spPr>
          <a:xfrm>
            <a:off x="5299814"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3/6</a:t>
            </a:r>
          </a:p>
        </p:txBody>
      </p:sp>
      <p:sp>
        <p:nvSpPr>
          <p:cNvPr id="285" name="Rectangle 284"/>
          <p:cNvSpPr/>
          <p:nvPr/>
        </p:nvSpPr>
        <p:spPr>
          <a:xfrm>
            <a:off x="554537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3/13</a:t>
            </a:r>
          </a:p>
        </p:txBody>
      </p:sp>
      <p:sp>
        <p:nvSpPr>
          <p:cNvPr id="286" name="Rectangle 285"/>
          <p:cNvSpPr/>
          <p:nvPr/>
        </p:nvSpPr>
        <p:spPr>
          <a:xfrm>
            <a:off x="5795410"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3/20</a:t>
            </a:r>
          </a:p>
        </p:txBody>
      </p:sp>
      <p:sp>
        <p:nvSpPr>
          <p:cNvPr id="287" name="Rectangle 286"/>
          <p:cNvSpPr/>
          <p:nvPr/>
        </p:nvSpPr>
        <p:spPr>
          <a:xfrm>
            <a:off x="6045441"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3/27</a:t>
            </a:r>
          </a:p>
        </p:txBody>
      </p:sp>
      <p:sp>
        <p:nvSpPr>
          <p:cNvPr id="288" name="Rectangle 287"/>
          <p:cNvSpPr/>
          <p:nvPr/>
        </p:nvSpPr>
        <p:spPr>
          <a:xfrm>
            <a:off x="629323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4/3</a:t>
            </a:r>
          </a:p>
        </p:txBody>
      </p:sp>
      <p:sp>
        <p:nvSpPr>
          <p:cNvPr id="289" name="Rectangle 288"/>
          <p:cNvSpPr/>
          <p:nvPr/>
        </p:nvSpPr>
        <p:spPr>
          <a:xfrm>
            <a:off x="6541038"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4/10</a:t>
            </a:r>
          </a:p>
        </p:txBody>
      </p:sp>
      <p:sp>
        <p:nvSpPr>
          <p:cNvPr id="290" name="Rectangle 289"/>
          <p:cNvSpPr/>
          <p:nvPr/>
        </p:nvSpPr>
        <p:spPr>
          <a:xfrm>
            <a:off x="679106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4/17</a:t>
            </a:r>
          </a:p>
        </p:txBody>
      </p:sp>
      <p:sp>
        <p:nvSpPr>
          <p:cNvPr id="291" name="Rectangle 290"/>
          <p:cNvSpPr/>
          <p:nvPr/>
        </p:nvSpPr>
        <p:spPr>
          <a:xfrm>
            <a:off x="7038866"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4/24</a:t>
            </a:r>
          </a:p>
        </p:txBody>
      </p:sp>
      <p:sp>
        <p:nvSpPr>
          <p:cNvPr id="292" name="Rectangle 291"/>
          <p:cNvSpPr/>
          <p:nvPr/>
        </p:nvSpPr>
        <p:spPr>
          <a:xfrm>
            <a:off x="7284433"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5/1</a:t>
            </a:r>
          </a:p>
        </p:txBody>
      </p:sp>
      <p:sp>
        <p:nvSpPr>
          <p:cNvPr id="293" name="Rectangle 292"/>
          <p:cNvSpPr/>
          <p:nvPr/>
        </p:nvSpPr>
        <p:spPr>
          <a:xfrm>
            <a:off x="7531118"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5/8</a:t>
            </a:r>
          </a:p>
        </p:txBody>
      </p:sp>
      <p:sp>
        <p:nvSpPr>
          <p:cNvPr id="294" name="Rectangle 293"/>
          <p:cNvSpPr/>
          <p:nvPr/>
        </p:nvSpPr>
        <p:spPr>
          <a:xfrm>
            <a:off x="7775569"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5/15</a:t>
            </a:r>
          </a:p>
        </p:txBody>
      </p:sp>
      <p:sp>
        <p:nvSpPr>
          <p:cNvPr id="295" name="Rectangle 294"/>
          <p:cNvSpPr/>
          <p:nvPr/>
        </p:nvSpPr>
        <p:spPr>
          <a:xfrm>
            <a:off x="8023368"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5/22</a:t>
            </a:r>
          </a:p>
        </p:txBody>
      </p:sp>
      <p:sp>
        <p:nvSpPr>
          <p:cNvPr id="296" name="Rectangle 295"/>
          <p:cNvSpPr/>
          <p:nvPr/>
        </p:nvSpPr>
        <p:spPr>
          <a:xfrm>
            <a:off x="8271165"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5/29</a:t>
            </a:r>
          </a:p>
        </p:txBody>
      </p:sp>
      <p:sp>
        <p:nvSpPr>
          <p:cNvPr id="297" name="Rectangle 296"/>
          <p:cNvSpPr/>
          <p:nvPr/>
        </p:nvSpPr>
        <p:spPr>
          <a:xfrm>
            <a:off x="8521196"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6/5</a:t>
            </a:r>
          </a:p>
        </p:txBody>
      </p:sp>
      <p:sp>
        <p:nvSpPr>
          <p:cNvPr id="298" name="Rectangle 297"/>
          <p:cNvSpPr/>
          <p:nvPr/>
        </p:nvSpPr>
        <p:spPr>
          <a:xfrm>
            <a:off x="8768995"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6/12</a:t>
            </a:r>
          </a:p>
        </p:txBody>
      </p:sp>
      <p:sp>
        <p:nvSpPr>
          <p:cNvPr id="299" name="Rectangle 298"/>
          <p:cNvSpPr/>
          <p:nvPr/>
        </p:nvSpPr>
        <p:spPr>
          <a:xfrm>
            <a:off x="9014561"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6/19</a:t>
            </a:r>
          </a:p>
        </p:txBody>
      </p:sp>
      <p:sp>
        <p:nvSpPr>
          <p:cNvPr id="303" name="Rectangle 302"/>
          <p:cNvSpPr/>
          <p:nvPr/>
        </p:nvSpPr>
        <p:spPr>
          <a:xfrm>
            <a:off x="5298946" y="3505201"/>
            <a:ext cx="1974199" cy="172721"/>
          </a:xfrm>
          <a:prstGeom prst="rect">
            <a:avLst/>
          </a:prstGeom>
          <a:solidFill>
            <a:schemeClr val="accent3">
              <a:lumMod val="60000"/>
              <a:lumOff val="40000"/>
            </a:schemeClr>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Accounts Payable Pilot </a:t>
            </a:r>
          </a:p>
        </p:txBody>
      </p:sp>
      <p:sp>
        <p:nvSpPr>
          <p:cNvPr id="317" name="Rectangle 316"/>
          <p:cNvSpPr/>
          <p:nvPr/>
        </p:nvSpPr>
        <p:spPr>
          <a:xfrm>
            <a:off x="805018" y="1031207"/>
            <a:ext cx="2983280" cy="158562"/>
          </a:xfrm>
          <a:prstGeom prst="rect">
            <a:avLst/>
          </a:prstGeom>
          <a:solidFill>
            <a:schemeClr val="accent3">
              <a:lumMod val="60000"/>
              <a:lumOff val="40000"/>
            </a:schemeClr>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Travel &amp; Expense Pilot</a:t>
            </a:r>
          </a:p>
        </p:txBody>
      </p:sp>
      <p:sp>
        <p:nvSpPr>
          <p:cNvPr id="321" name="Rectangle 320"/>
          <p:cNvSpPr/>
          <p:nvPr/>
        </p:nvSpPr>
        <p:spPr>
          <a:xfrm>
            <a:off x="5039576" y="4800601"/>
            <a:ext cx="5751257" cy="183251"/>
          </a:xfrm>
          <a:prstGeom prst="rect">
            <a:avLst/>
          </a:prstGeom>
          <a:solidFill>
            <a:schemeClr val="accent2"/>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Centralized Mail &amp; Print Services </a:t>
            </a:r>
          </a:p>
        </p:txBody>
      </p:sp>
      <p:sp>
        <p:nvSpPr>
          <p:cNvPr id="135" name="Rectangle 134"/>
          <p:cNvSpPr/>
          <p:nvPr/>
        </p:nvSpPr>
        <p:spPr>
          <a:xfrm>
            <a:off x="5295159" y="1447801"/>
            <a:ext cx="1732418" cy="176423"/>
          </a:xfrm>
          <a:prstGeom prst="rect">
            <a:avLst/>
          </a:prstGeom>
          <a:solidFill>
            <a:schemeClr val="accent5">
              <a:lumMod val="60000"/>
              <a:lumOff val="40000"/>
            </a:schemeClr>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Travel &amp; Expense Wave 2</a:t>
            </a:r>
          </a:p>
        </p:txBody>
      </p:sp>
      <p:sp>
        <p:nvSpPr>
          <p:cNvPr id="138" name="Rectangle 137"/>
          <p:cNvSpPr/>
          <p:nvPr/>
        </p:nvSpPr>
        <p:spPr>
          <a:xfrm>
            <a:off x="4042577" y="2286000"/>
            <a:ext cx="1992864" cy="156414"/>
          </a:xfrm>
          <a:prstGeom prst="rect">
            <a:avLst/>
          </a:prstGeom>
          <a:solidFill>
            <a:srgbClr val="0070C0"/>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Collections Wave 1 </a:t>
            </a:r>
          </a:p>
        </p:txBody>
      </p:sp>
      <p:sp>
        <p:nvSpPr>
          <p:cNvPr id="139" name="Rectangle 138"/>
          <p:cNvSpPr/>
          <p:nvPr/>
        </p:nvSpPr>
        <p:spPr>
          <a:xfrm>
            <a:off x="5798395" y="2549107"/>
            <a:ext cx="1736147" cy="166745"/>
          </a:xfrm>
          <a:prstGeom prst="rect">
            <a:avLst/>
          </a:prstGeom>
          <a:solidFill>
            <a:srgbClr val="0070C0"/>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Collections Wave 2</a:t>
            </a:r>
          </a:p>
        </p:txBody>
      </p:sp>
      <p:sp>
        <p:nvSpPr>
          <p:cNvPr id="143" name="Rectangle 142"/>
          <p:cNvSpPr/>
          <p:nvPr/>
        </p:nvSpPr>
        <p:spPr>
          <a:xfrm>
            <a:off x="6282558" y="5064040"/>
            <a:ext cx="4500846" cy="195358"/>
          </a:xfrm>
          <a:prstGeom prst="rect">
            <a:avLst/>
          </a:prstGeom>
          <a:solidFill>
            <a:schemeClr val="accent5">
              <a:lumMod val="60000"/>
              <a:lumOff val="40000"/>
            </a:schemeClr>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Procurement Consolidation </a:t>
            </a:r>
          </a:p>
        </p:txBody>
      </p:sp>
      <p:sp>
        <p:nvSpPr>
          <p:cNvPr id="6" name="TextBox 5"/>
          <p:cNvSpPr txBox="1"/>
          <p:nvPr/>
        </p:nvSpPr>
        <p:spPr>
          <a:xfrm>
            <a:off x="902603" y="1241936"/>
            <a:ext cx="1531053" cy="241455"/>
          </a:xfrm>
          <a:prstGeom prst="rect">
            <a:avLst/>
          </a:prstGeom>
        </p:spPr>
        <p:txBody>
          <a:bodyPr vert="horz" wrap="none" lIns="0" tIns="0" rIns="0" bIns="0" rtlCol="0">
            <a:noAutofit/>
          </a:bodyPr>
          <a:lstStyle/>
          <a:p>
            <a:r>
              <a:rPr lang="en-US" sz="800" dirty="0"/>
              <a:t>Administration Pilot</a:t>
            </a:r>
          </a:p>
        </p:txBody>
      </p:sp>
      <p:sp>
        <p:nvSpPr>
          <p:cNvPr id="146" name="TextBox 145"/>
          <p:cNvSpPr txBox="1"/>
          <p:nvPr/>
        </p:nvSpPr>
        <p:spPr>
          <a:xfrm>
            <a:off x="3834699" y="1440881"/>
            <a:ext cx="1290895" cy="508492"/>
          </a:xfrm>
          <a:prstGeom prst="rect">
            <a:avLst/>
          </a:prstGeom>
        </p:spPr>
        <p:txBody>
          <a:bodyPr vert="horz" wrap="none" lIns="0" tIns="0" rIns="0" bIns="0" rtlCol="0">
            <a:noAutofit/>
          </a:bodyPr>
          <a:lstStyle/>
          <a:p>
            <a:r>
              <a:rPr lang="en-US" sz="800" dirty="0"/>
              <a:t>Administration </a:t>
            </a:r>
          </a:p>
          <a:p>
            <a:r>
              <a:rPr lang="en-US" sz="800" dirty="0"/>
              <a:t>Labor &amp; Workforce Development</a:t>
            </a:r>
          </a:p>
          <a:p>
            <a:r>
              <a:rPr lang="en-US" sz="800" dirty="0"/>
              <a:t>Revenue</a:t>
            </a:r>
          </a:p>
          <a:p>
            <a:endParaRPr lang="en-US" sz="800" dirty="0"/>
          </a:p>
        </p:txBody>
      </p:sp>
      <p:sp>
        <p:nvSpPr>
          <p:cNvPr id="148" name="Rectangle 147"/>
          <p:cNvSpPr/>
          <p:nvPr/>
        </p:nvSpPr>
        <p:spPr>
          <a:xfrm>
            <a:off x="9513666" y="428643"/>
            <a:ext cx="1263230" cy="231126"/>
          </a:xfrm>
          <a:prstGeom prst="rect">
            <a:avLst/>
          </a:prstGeom>
          <a:solidFill>
            <a:schemeClr val="accent3">
              <a:lumMod val="40000"/>
              <a:lumOff val="60000"/>
            </a:schemeClr>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dirty="0"/>
              <a:t>Jul-17</a:t>
            </a:r>
          </a:p>
        </p:txBody>
      </p:sp>
      <p:sp>
        <p:nvSpPr>
          <p:cNvPr id="151" name="Rectangle 150"/>
          <p:cNvSpPr/>
          <p:nvPr/>
        </p:nvSpPr>
        <p:spPr>
          <a:xfrm>
            <a:off x="9260292" y="663555"/>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6/26</a:t>
            </a:r>
          </a:p>
        </p:txBody>
      </p:sp>
      <p:sp>
        <p:nvSpPr>
          <p:cNvPr id="153" name="Rectangle 152"/>
          <p:cNvSpPr/>
          <p:nvPr/>
        </p:nvSpPr>
        <p:spPr>
          <a:xfrm>
            <a:off x="9520170"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7/3</a:t>
            </a:r>
          </a:p>
        </p:txBody>
      </p:sp>
      <p:sp>
        <p:nvSpPr>
          <p:cNvPr id="154" name="Rectangle 153"/>
          <p:cNvSpPr/>
          <p:nvPr/>
        </p:nvSpPr>
        <p:spPr>
          <a:xfrm>
            <a:off x="9776953"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7/10</a:t>
            </a:r>
          </a:p>
        </p:txBody>
      </p:sp>
      <p:sp>
        <p:nvSpPr>
          <p:cNvPr id="155" name="Rectangle 154"/>
          <p:cNvSpPr/>
          <p:nvPr/>
        </p:nvSpPr>
        <p:spPr>
          <a:xfrm>
            <a:off x="10024752"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7/17</a:t>
            </a:r>
          </a:p>
        </p:txBody>
      </p:sp>
      <p:sp>
        <p:nvSpPr>
          <p:cNvPr id="156" name="Rectangle 155"/>
          <p:cNvSpPr/>
          <p:nvPr/>
        </p:nvSpPr>
        <p:spPr>
          <a:xfrm>
            <a:off x="10274783"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7/24</a:t>
            </a:r>
          </a:p>
        </p:txBody>
      </p:sp>
      <p:sp>
        <p:nvSpPr>
          <p:cNvPr id="157" name="Rectangle 156"/>
          <p:cNvSpPr/>
          <p:nvPr/>
        </p:nvSpPr>
        <p:spPr>
          <a:xfrm>
            <a:off x="10522581" y="659769"/>
            <a:ext cx="250031" cy="152400"/>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7/31</a:t>
            </a:r>
          </a:p>
        </p:txBody>
      </p:sp>
      <p:sp>
        <p:nvSpPr>
          <p:cNvPr id="163" name="Rectangle 162"/>
          <p:cNvSpPr/>
          <p:nvPr/>
        </p:nvSpPr>
        <p:spPr>
          <a:xfrm>
            <a:off x="10285023" y="812169"/>
            <a:ext cx="250031" cy="5715000"/>
          </a:xfrm>
          <a:prstGeom prst="rect">
            <a:avLst/>
          </a:prstGeom>
          <a:no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4" name="Rectangle 163"/>
          <p:cNvSpPr/>
          <p:nvPr/>
        </p:nvSpPr>
        <p:spPr>
          <a:xfrm>
            <a:off x="10533374" y="812169"/>
            <a:ext cx="250031" cy="5715000"/>
          </a:xfrm>
          <a:prstGeom prst="rect">
            <a:avLst/>
          </a:prstGeom>
          <a:noFill/>
          <a:ln w="63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6" name="Rectangle 165"/>
          <p:cNvSpPr/>
          <p:nvPr/>
        </p:nvSpPr>
        <p:spPr>
          <a:xfrm>
            <a:off x="9262141" y="6357023"/>
            <a:ext cx="254151" cy="17440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6/26</a:t>
            </a:r>
          </a:p>
        </p:txBody>
      </p:sp>
      <p:sp>
        <p:nvSpPr>
          <p:cNvPr id="167" name="Rectangle 166"/>
          <p:cNvSpPr/>
          <p:nvPr/>
        </p:nvSpPr>
        <p:spPr>
          <a:xfrm>
            <a:off x="9537904"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7/3</a:t>
            </a:r>
          </a:p>
        </p:txBody>
      </p:sp>
      <p:sp>
        <p:nvSpPr>
          <p:cNvPr id="168" name="Rectangle 167"/>
          <p:cNvSpPr/>
          <p:nvPr/>
        </p:nvSpPr>
        <p:spPr>
          <a:xfrm>
            <a:off x="9785703"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7/10</a:t>
            </a:r>
          </a:p>
        </p:txBody>
      </p:sp>
      <p:sp>
        <p:nvSpPr>
          <p:cNvPr id="169" name="Rectangle 168"/>
          <p:cNvSpPr/>
          <p:nvPr/>
        </p:nvSpPr>
        <p:spPr>
          <a:xfrm>
            <a:off x="10033500"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7/17</a:t>
            </a:r>
          </a:p>
        </p:txBody>
      </p:sp>
      <p:sp>
        <p:nvSpPr>
          <p:cNvPr id="170" name="Rectangle 169"/>
          <p:cNvSpPr/>
          <p:nvPr/>
        </p:nvSpPr>
        <p:spPr>
          <a:xfrm>
            <a:off x="10283531"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7/24</a:t>
            </a:r>
          </a:p>
        </p:txBody>
      </p:sp>
      <p:sp>
        <p:nvSpPr>
          <p:cNvPr id="171" name="Rectangle 170"/>
          <p:cNvSpPr/>
          <p:nvPr/>
        </p:nvSpPr>
        <p:spPr>
          <a:xfrm>
            <a:off x="10531330" y="6357023"/>
            <a:ext cx="241280" cy="179696"/>
          </a:xfrm>
          <a:prstGeom prst="rect">
            <a:avLst/>
          </a:prstGeom>
          <a:solidFill>
            <a:schemeClr val="tx1"/>
          </a:solidFill>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en-US" sz="700" dirty="0">
                <a:solidFill>
                  <a:schemeClr val="bg1"/>
                </a:solidFill>
              </a:rPr>
              <a:t>7/31</a:t>
            </a:r>
          </a:p>
        </p:txBody>
      </p:sp>
      <p:sp>
        <p:nvSpPr>
          <p:cNvPr id="173" name="Rectangle 172"/>
          <p:cNvSpPr/>
          <p:nvPr/>
        </p:nvSpPr>
        <p:spPr>
          <a:xfrm>
            <a:off x="8022071" y="1914849"/>
            <a:ext cx="1736057" cy="182880"/>
          </a:xfrm>
          <a:prstGeom prst="rect">
            <a:avLst/>
          </a:prstGeom>
          <a:solidFill>
            <a:schemeClr val="accent3">
              <a:lumMod val="60000"/>
              <a:lumOff val="40000"/>
            </a:schemeClr>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Travel &amp; Expense Wave 4</a:t>
            </a:r>
          </a:p>
        </p:txBody>
      </p:sp>
      <p:sp>
        <p:nvSpPr>
          <p:cNvPr id="174" name="Rectangle 173"/>
          <p:cNvSpPr/>
          <p:nvPr/>
        </p:nvSpPr>
        <p:spPr>
          <a:xfrm>
            <a:off x="8264649" y="3978739"/>
            <a:ext cx="2018710" cy="151630"/>
          </a:xfrm>
          <a:prstGeom prst="rect">
            <a:avLst/>
          </a:prstGeom>
          <a:solidFill>
            <a:schemeClr val="accent3">
              <a:lumMod val="60000"/>
              <a:lumOff val="40000"/>
            </a:schemeClr>
          </a:solidFill>
          <a:ln w="3175">
            <a:solidFill>
              <a:schemeClr val="bg2">
                <a:lumMod val="60000"/>
                <a:lumOff val="4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Accounts Payable Wave 2</a:t>
            </a:r>
          </a:p>
        </p:txBody>
      </p:sp>
      <p:sp>
        <p:nvSpPr>
          <p:cNvPr id="177" name="Rectangle 176"/>
          <p:cNvSpPr/>
          <p:nvPr/>
        </p:nvSpPr>
        <p:spPr>
          <a:xfrm>
            <a:off x="6778610" y="1676401"/>
            <a:ext cx="1482752" cy="174984"/>
          </a:xfrm>
          <a:prstGeom prst="rect">
            <a:avLst/>
          </a:prstGeom>
          <a:solidFill>
            <a:schemeClr val="accent3">
              <a:lumMod val="60000"/>
              <a:lumOff val="40000"/>
            </a:schemeClr>
          </a:solidFill>
          <a:ln w="3175">
            <a:solidFill>
              <a:schemeClr val="accent1">
                <a:lumMod val="60000"/>
                <a:lumOff val="4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Travel &amp; Expense Wave 3</a:t>
            </a:r>
          </a:p>
        </p:txBody>
      </p:sp>
      <p:sp>
        <p:nvSpPr>
          <p:cNvPr id="178" name="TextBox 177"/>
          <p:cNvSpPr txBox="1"/>
          <p:nvPr/>
        </p:nvSpPr>
        <p:spPr>
          <a:xfrm>
            <a:off x="5334001" y="3733800"/>
            <a:ext cx="1741847" cy="329858"/>
          </a:xfrm>
          <a:prstGeom prst="rect">
            <a:avLst/>
          </a:prstGeom>
        </p:spPr>
        <p:txBody>
          <a:bodyPr vert="horz" wrap="none" lIns="0" tIns="0" rIns="0" bIns="0" rtlCol="0">
            <a:noAutofit/>
          </a:bodyPr>
          <a:lstStyle/>
          <a:p>
            <a:r>
              <a:rPr lang="en-US" sz="800" dirty="0"/>
              <a:t>Department of Administration </a:t>
            </a:r>
          </a:p>
          <a:p>
            <a:r>
              <a:rPr lang="en-US" sz="800" dirty="0"/>
              <a:t>Department of Commerce</a:t>
            </a:r>
          </a:p>
          <a:p>
            <a:endParaRPr lang="en-US" sz="800" dirty="0"/>
          </a:p>
        </p:txBody>
      </p:sp>
      <p:sp>
        <p:nvSpPr>
          <p:cNvPr id="179" name="TextBox 178"/>
          <p:cNvSpPr txBox="1"/>
          <p:nvPr/>
        </p:nvSpPr>
        <p:spPr>
          <a:xfrm>
            <a:off x="4083493" y="2469424"/>
            <a:ext cx="1258711" cy="473113"/>
          </a:xfrm>
          <a:prstGeom prst="rect">
            <a:avLst/>
          </a:prstGeom>
        </p:spPr>
        <p:txBody>
          <a:bodyPr vert="horz" wrap="none" lIns="0" tIns="0" rIns="0" bIns="0" rtlCol="0">
            <a:noAutofit/>
          </a:bodyPr>
          <a:lstStyle/>
          <a:p>
            <a:r>
              <a:rPr lang="en-US" sz="800" dirty="0"/>
              <a:t>Department of Law</a:t>
            </a:r>
          </a:p>
        </p:txBody>
      </p:sp>
      <p:sp>
        <p:nvSpPr>
          <p:cNvPr id="10" name="TextBox 9"/>
          <p:cNvSpPr txBox="1"/>
          <p:nvPr/>
        </p:nvSpPr>
        <p:spPr>
          <a:xfrm>
            <a:off x="812079" y="6587026"/>
            <a:ext cx="10355984" cy="168881"/>
          </a:xfrm>
          <a:prstGeom prst="rect">
            <a:avLst/>
          </a:prstGeom>
        </p:spPr>
        <p:txBody>
          <a:bodyPr vert="horz" wrap="square" lIns="0" tIns="0" rIns="0" bIns="0" rtlCol="0">
            <a:noAutofit/>
          </a:bodyPr>
          <a:lstStyle/>
          <a:p>
            <a:r>
              <a:rPr lang="en-US" sz="1000" i="1" dirty="0">
                <a:solidFill>
                  <a:schemeClr val="accent3">
                    <a:lumMod val="75000"/>
                  </a:schemeClr>
                </a:solidFill>
              </a:rPr>
              <a:t>NB: Potential onboarding schedule will be confirmed with </a:t>
            </a:r>
            <a:r>
              <a:rPr lang="en-US" sz="1000" i="1">
                <a:solidFill>
                  <a:schemeClr val="accent3">
                    <a:lumMod val="75000"/>
                  </a:schemeClr>
                </a:solidFill>
              </a:rPr>
              <a:t>each department.</a:t>
            </a:r>
            <a:endParaRPr lang="en-US" sz="1000" i="1" dirty="0">
              <a:solidFill>
                <a:schemeClr val="accent3">
                  <a:lumMod val="75000"/>
                </a:schemeClr>
              </a:solidFill>
            </a:endParaRPr>
          </a:p>
        </p:txBody>
      </p:sp>
      <p:sp>
        <p:nvSpPr>
          <p:cNvPr id="187" name="Rectangle 186"/>
          <p:cNvSpPr/>
          <p:nvPr/>
        </p:nvSpPr>
        <p:spPr>
          <a:xfrm>
            <a:off x="7293128" y="3733800"/>
            <a:ext cx="1229388" cy="192029"/>
          </a:xfrm>
          <a:prstGeom prst="rect">
            <a:avLst/>
          </a:prstGeom>
          <a:solidFill>
            <a:schemeClr val="accent3">
              <a:lumMod val="60000"/>
              <a:lumOff val="40000"/>
            </a:schemeClr>
          </a:solidFill>
          <a:ln w="3175">
            <a:solidFill>
              <a:schemeClr val="bg2">
                <a:lumMod val="60000"/>
                <a:lumOff val="4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Accounts Payable Wave 1 </a:t>
            </a:r>
          </a:p>
        </p:txBody>
      </p:sp>
      <p:sp>
        <p:nvSpPr>
          <p:cNvPr id="188" name="Rectangle 187"/>
          <p:cNvSpPr/>
          <p:nvPr/>
        </p:nvSpPr>
        <p:spPr>
          <a:xfrm>
            <a:off x="7273516" y="2827029"/>
            <a:ext cx="2541248" cy="166745"/>
          </a:xfrm>
          <a:prstGeom prst="rect">
            <a:avLst/>
          </a:prstGeom>
          <a:solidFill>
            <a:srgbClr val="0070C0"/>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Collections Wave 3</a:t>
            </a:r>
          </a:p>
        </p:txBody>
      </p:sp>
      <p:sp>
        <p:nvSpPr>
          <p:cNvPr id="189" name="Rectangle 188"/>
          <p:cNvSpPr/>
          <p:nvPr/>
        </p:nvSpPr>
        <p:spPr>
          <a:xfrm>
            <a:off x="9517578" y="3106485"/>
            <a:ext cx="1273254" cy="180645"/>
          </a:xfrm>
          <a:prstGeom prst="rect">
            <a:avLst/>
          </a:prstGeom>
          <a:solidFill>
            <a:srgbClr val="0070C0"/>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Collections Wave 4</a:t>
            </a:r>
          </a:p>
        </p:txBody>
      </p:sp>
      <p:sp>
        <p:nvSpPr>
          <p:cNvPr id="190" name="Rectangle 189"/>
          <p:cNvSpPr/>
          <p:nvPr/>
        </p:nvSpPr>
        <p:spPr>
          <a:xfrm>
            <a:off x="812080" y="5502921"/>
            <a:ext cx="9960531" cy="172969"/>
          </a:xfrm>
          <a:prstGeom prst="rect">
            <a:avLst/>
          </a:prstGeom>
          <a:solidFill>
            <a:srgbClr val="0070C0"/>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Facilities Maintenance – Juneau Pilot </a:t>
            </a:r>
          </a:p>
        </p:txBody>
      </p:sp>
      <p:sp>
        <p:nvSpPr>
          <p:cNvPr id="193" name="TextBox 192"/>
          <p:cNvSpPr txBox="1"/>
          <p:nvPr/>
        </p:nvSpPr>
        <p:spPr>
          <a:xfrm>
            <a:off x="3376706" y="5795363"/>
            <a:ext cx="2643094" cy="311719"/>
          </a:xfrm>
          <a:prstGeom prst="rect">
            <a:avLst/>
          </a:prstGeom>
        </p:spPr>
        <p:txBody>
          <a:bodyPr vert="horz" wrap="none" lIns="0" tIns="0" rIns="0" bIns="0" rtlCol="0">
            <a:noAutofit/>
          </a:bodyPr>
          <a:lstStyle/>
          <a:p>
            <a:pPr marL="285750" indent="-285750">
              <a:buFont typeface="Arial" charset="0"/>
              <a:buChar char="•"/>
            </a:pPr>
            <a:r>
              <a:rPr lang="en-US" sz="800" dirty="0"/>
              <a:t>CMMS Software Consolidation </a:t>
            </a:r>
          </a:p>
          <a:p>
            <a:pPr marL="285750" indent="-285750">
              <a:buFont typeface="Arial" charset="0"/>
              <a:buChar char="•"/>
            </a:pPr>
            <a:r>
              <a:rPr lang="en-US" sz="800" dirty="0"/>
              <a:t>Procurement / Contract Consolidation </a:t>
            </a:r>
          </a:p>
          <a:p>
            <a:pPr marL="285750" indent="-285750">
              <a:buFont typeface="Arial" charset="0"/>
              <a:buChar char="•"/>
            </a:pPr>
            <a:endParaRPr lang="en-US" sz="800" dirty="0"/>
          </a:p>
        </p:txBody>
      </p:sp>
      <p:sp>
        <p:nvSpPr>
          <p:cNvPr id="194" name="TextBox 193"/>
          <p:cNvSpPr txBox="1"/>
          <p:nvPr/>
        </p:nvSpPr>
        <p:spPr>
          <a:xfrm>
            <a:off x="5510306" y="5781166"/>
            <a:ext cx="2643094" cy="311719"/>
          </a:xfrm>
          <a:prstGeom prst="rect">
            <a:avLst/>
          </a:prstGeom>
        </p:spPr>
        <p:txBody>
          <a:bodyPr vert="horz" wrap="none" lIns="0" tIns="0" rIns="0" bIns="0" rtlCol="0">
            <a:noAutofit/>
          </a:bodyPr>
          <a:lstStyle/>
          <a:p>
            <a:pPr marL="285750" indent="-285750">
              <a:buFont typeface="Arial" charset="0"/>
              <a:buChar char="•"/>
            </a:pPr>
            <a:r>
              <a:rPr lang="en-US" sz="800" dirty="0"/>
              <a:t>Service Level Agreements</a:t>
            </a:r>
          </a:p>
          <a:p>
            <a:pPr marL="285750" indent="-285750">
              <a:buFont typeface="Arial" charset="0"/>
              <a:buChar char="•"/>
            </a:pPr>
            <a:r>
              <a:rPr lang="en-US" sz="800" dirty="0"/>
              <a:t>Staff &amp; Equipment Moves  </a:t>
            </a:r>
          </a:p>
          <a:p>
            <a:pPr marL="285750" indent="-285750">
              <a:buFont typeface="Arial" charset="0"/>
              <a:buChar char="•"/>
            </a:pPr>
            <a:endParaRPr lang="en-US" sz="800" dirty="0"/>
          </a:p>
        </p:txBody>
      </p:sp>
      <p:sp>
        <p:nvSpPr>
          <p:cNvPr id="200" name="TextBox 199"/>
          <p:cNvSpPr txBox="1"/>
          <p:nvPr/>
        </p:nvSpPr>
        <p:spPr>
          <a:xfrm>
            <a:off x="5334000" y="1683637"/>
            <a:ext cx="1457534" cy="495574"/>
          </a:xfrm>
          <a:prstGeom prst="rect">
            <a:avLst/>
          </a:prstGeom>
        </p:spPr>
        <p:txBody>
          <a:bodyPr vert="horz" wrap="none" lIns="0" tIns="0" rIns="0" bIns="0" rtlCol="0">
            <a:noAutofit/>
          </a:bodyPr>
          <a:lstStyle/>
          <a:p>
            <a:r>
              <a:rPr lang="en-US" sz="800" dirty="0"/>
              <a:t>Commerce</a:t>
            </a:r>
          </a:p>
          <a:p>
            <a:r>
              <a:rPr lang="en-US" sz="800" dirty="0"/>
              <a:t>Public Safety</a:t>
            </a:r>
          </a:p>
          <a:p>
            <a:r>
              <a:rPr lang="en-US" sz="800" dirty="0"/>
              <a:t>Natural Resources</a:t>
            </a:r>
          </a:p>
          <a:p>
            <a:r>
              <a:rPr lang="en-US" sz="800" dirty="0"/>
              <a:t>Corrections</a:t>
            </a:r>
          </a:p>
          <a:p>
            <a:pPr marL="285750" indent="-285750">
              <a:buFont typeface="Arial" charset="0"/>
              <a:buChar char="•"/>
            </a:pPr>
            <a:endParaRPr lang="en-US" sz="800" dirty="0"/>
          </a:p>
        </p:txBody>
      </p:sp>
      <p:sp>
        <p:nvSpPr>
          <p:cNvPr id="191" name="Slide Number Placeholder 3"/>
          <p:cNvSpPr txBox="1">
            <a:spLocks/>
          </p:cNvSpPr>
          <p:nvPr/>
        </p:nvSpPr>
        <p:spPr>
          <a:xfrm>
            <a:off x="10382251" y="6378578"/>
            <a:ext cx="1230024" cy="365125"/>
          </a:xfrm>
          <a:prstGeom prst="rect">
            <a:avLst/>
          </a:prstGeom>
        </p:spPr>
        <p:txBody>
          <a:bodyPr/>
          <a:lstStyle>
            <a:defPPr>
              <a:defRPr lang="en-US"/>
            </a:defPPr>
            <a:lvl1pPr marL="0" indent="0" algn="l" rtl="0" eaLnBrk="1" fontAlgn="base" hangingPunct="1">
              <a:lnSpc>
                <a:spcPct val="100000"/>
              </a:lnSpc>
              <a:spcBef>
                <a:spcPct val="31250"/>
              </a:spcBef>
              <a:spcAft>
                <a:spcPct val="0"/>
              </a:spcAft>
              <a:buClr>
                <a:schemeClr val="accent1"/>
              </a:buClr>
              <a:buSzPct val="100000"/>
              <a:buFontTx/>
              <a:buNone/>
              <a:defRPr lang="en-US" sz="1600" b="0" i="0" dirty="0" smtClean="0">
                <a:solidFill>
                  <a:schemeClr val="tx1"/>
                </a:solidFill>
                <a:latin typeface="+mn-lt"/>
                <a:ea typeface="+mn-ea"/>
                <a:cs typeface="+mn-cs"/>
              </a:defRPr>
            </a:lvl1pPr>
            <a:lvl2pPr marL="180000" indent="-180000" algn="l" rtl="0" eaLnBrk="1" fontAlgn="base" hangingPunct="1">
              <a:lnSpc>
                <a:spcPct val="100000"/>
              </a:lnSpc>
              <a:spcBef>
                <a:spcPct val="31250"/>
              </a:spcBef>
              <a:spcAft>
                <a:spcPct val="0"/>
              </a:spcAft>
              <a:buClr>
                <a:schemeClr val="tx2"/>
              </a:buClr>
              <a:buSzPct val="100000"/>
              <a:buFont typeface="Wingdings" pitchFamily="2" charset="2"/>
              <a:buChar char="§"/>
              <a:defRPr lang="en-US" sz="1600" b="0" i="0" dirty="0" smtClean="0">
                <a:solidFill>
                  <a:schemeClr val="tx1"/>
                </a:solidFill>
                <a:latin typeface="+mn-lt"/>
                <a:ea typeface="+mn-ea"/>
                <a:cs typeface="+mn-cs"/>
              </a:defRPr>
            </a:lvl2pPr>
            <a:lvl3pPr marL="36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smtClean="0">
                <a:solidFill>
                  <a:schemeClr val="tx1"/>
                </a:solidFill>
                <a:latin typeface="+mn-lt"/>
                <a:ea typeface="+mn-ea"/>
                <a:cs typeface="+mn-cs"/>
              </a:defRPr>
            </a:lvl3pPr>
            <a:lvl4pPr marL="54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smtClean="0">
                <a:solidFill>
                  <a:schemeClr val="tx1"/>
                </a:solidFill>
                <a:latin typeface="+mn-lt"/>
                <a:ea typeface="+mn-ea"/>
                <a:cs typeface="+mn-cs"/>
              </a:defRPr>
            </a:lvl4pPr>
            <a:lvl5pPr marL="720000" indent="-180000" algn="l" rtl="0" eaLnBrk="1" fontAlgn="base" hangingPunct="1">
              <a:lnSpc>
                <a:spcPct val="100000"/>
              </a:lnSpc>
              <a:spcBef>
                <a:spcPct val="31250"/>
              </a:spcBef>
              <a:spcAft>
                <a:spcPct val="0"/>
              </a:spcAft>
              <a:buClr>
                <a:schemeClr val="tx1"/>
              </a:buClr>
              <a:buSzPct val="100000"/>
              <a:buFont typeface="Arial" pitchFamily="34" charset="0"/>
              <a:buChar char="–"/>
              <a:defRPr lang="en-US" sz="1600" b="0" i="0" dirty="0">
                <a:solidFill>
                  <a:schemeClr val="tx1"/>
                </a:solidFill>
                <a:latin typeface="+mn-lt"/>
                <a:ea typeface="+mn-ea"/>
                <a:cs typeface="+mn-cs"/>
              </a:defRPr>
            </a:lvl5pPr>
            <a:lvl6pPr marL="20050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6pPr>
            <a:lvl7pPr marL="24622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7pPr>
            <a:lvl8pPr marL="29194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8pPr>
            <a:lvl9pPr marL="33766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9pPr>
          </a:lstStyle>
          <a:p>
            <a:pPr algn="r"/>
            <a:endParaRPr lang="ru-RU" sz="1000" dirty="0"/>
          </a:p>
        </p:txBody>
      </p:sp>
      <p:sp>
        <p:nvSpPr>
          <p:cNvPr id="192" name="TextBox 191"/>
          <p:cNvSpPr txBox="1"/>
          <p:nvPr/>
        </p:nvSpPr>
        <p:spPr>
          <a:xfrm>
            <a:off x="6805707" y="1898082"/>
            <a:ext cx="954443" cy="498445"/>
          </a:xfrm>
          <a:prstGeom prst="rect">
            <a:avLst/>
          </a:prstGeom>
        </p:spPr>
        <p:txBody>
          <a:bodyPr vert="horz" wrap="none" lIns="0" tIns="0" rIns="0" bIns="0" rtlCol="0">
            <a:noAutofit/>
          </a:bodyPr>
          <a:lstStyle/>
          <a:p>
            <a:r>
              <a:rPr lang="en-US" sz="800" dirty="0"/>
              <a:t>Law</a:t>
            </a:r>
          </a:p>
          <a:p>
            <a:r>
              <a:rPr lang="en-US" sz="800" dirty="0"/>
              <a:t>Education</a:t>
            </a:r>
          </a:p>
          <a:p>
            <a:r>
              <a:rPr lang="en-US" sz="800" dirty="0"/>
              <a:t>Transportation &amp; PF</a:t>
            </a:r>
          </a:p>
          <a:p>
            <a:r>
              <a:rPr lang="en-US" sz="800" dirty="0"/>
              <a:t>Environmental Conservation</a:t>
            </a:r>
          </a:p>
          <a:p>
            <a:endParaRPr lang="en-US" sz="800" dirty="0"/>
          </a:p>
        </p:txBody>
      </p:sp>
      <p:sp>
        <p:nvSpPr>
          <p:cNvPr id="203" name="TextBox 202"/>
          <p:cNvSpPr txBox="1"/>
          <p:nvPr/>
        </p:nvSpPr>
        <p:spPr>
          <a:xfrm>
            <a:off x="8101048" y="2133601"/>
            <a:ext cx="1804952" cy="529551"/>
          </a:xfrm>
          <a:prstGeom prst="rect">
            <a:avLst/>
          </a:prstGeom>
        </p:spPr>
        <p:txBody>
          <a:bodyPr vert="horz" wrap="none" lIns="0" tIns="0" rIns="0" bIns="0" rtlCol="0">
            <a:noAutofit/>
          </a:bodyPr>
          <a:lstStyle/>
          <a:p>
            <a:r>
              <a:rPr lang="en-US" sz="800" dirty="0"/>
              <a:t>Fish &amp; Game</a:t>
            </a:r>
          </a:p>
          <a:p>
            <a:r>
              <a:rPr lang="en-US" sz="800" dirty="0"/>
              <a:t>Military &amp; Veteran Affairs</a:t>
            </a:r>
          </a:p>
          <a:p>
            <a:r>
              <a:rPr lang="en-US" sz="800" dirty="0"/>
              <a:t>Health &amp; Social Services</a:t>
            </a:r>
          </a:p>
          <a:p>
            <a:r>
              <a:rPr lang="en-US" sz="800" dirty="0"/>
              <a:t>Governor’s Office</a:t>
            </a:r>
          </a:p>
          <a:p>
            <a:endParaRPr lang="en-US" sz="800" dirty="0"/>
          </a:p>
          <a:p>
            <a:endParaRPr lang="en-US" sz="800" dirty="0"/>
          </a:p>
        </p:txBody>
      </p:sp>
      <p:sp>
        <p:nvSpPr>
          <p:cNvPr id="201" name="TextBox 200"/>
          <p:cNvSpPr txBox="1"/>
          <p:nvPr/>
        </p:nvSpPr>
        <p:spPr>
          <a:xfrm>
            <a:off x="5889297" y="2769467"/>
            <a:ext cx="698957" cy="405182"/>
          </a:xfrm>
          <a:prstGeom prst="rect">
            <a:avLst/>
          </a:prstGeom>
        </p:spPr>
        <p:txBody>
          <a:bodyPr vert="horz" wrap="none" lIns="0" tIns="0" rIns="0" bIns="0" rtlCol="0">
            <a:noAutofit/>
          </a:bodyPr>
          <a:lstStyle/>
          <a:p>
            <a:r>
              <a:rPr lang="en-US" sz="800" dirty="0"/>
              <a:t>Department #2</a:t>
            </a:r>
          </a:p>
          <a:p>
            <a:r>
              <a:rPr lang="en-US" sz="800" dirty="0"/>
              <a:t>Department #3</a:t>
            </a:r>
          </a:p>
          <a:p>
            <a:r>
              <a:rPr lang="en-US" sz="800" dirty="0"/>
              <a:t>Department #4</a:t>
            </a:r>
          </a:p>
          <a:p>
            <a:endParaRPr lang="en-US" sz="800" dirty="0"/>
          </a:p>
        </p:txBody>
      </p:sp>
      <p:sp>
        <p:nvSpPr>
          <p:cNvPr id="202" name="TextBox 201"/>
          <p:cNvSpPr txBox="1"/>
          <p:nvPr/>
        </p:nvSpPr>
        <p:spPr>
          <a:xfrm>
            <a:off x="7393149" y="3067747"/>
            <a:ext cx="750721" cy="378138"/>
          </a:xfrm>
          <a:prstGeom prst="rect">
            <a:avLst/>
          </a:prstGeom>
        </p:spPr>
        <p:txBody>
          <a:bodyPr vert="horz" wrap="none" lIns="0" tIns="0" rIns="0" bIns="0" rtlCol="0">
            <a:noAutofit/>
          </a:bodyPr>
          <a:lstStyle/>
          <a:p>
            <a:r>
              <a:rPr lang="en-US" sz="800" dirty="0"/>
              <a:t>Department #5</a:t>
            </a:r>
          </a:p>
          <a:p>
            <a:r>
              <a:rPr lang="en-US" sz="800" dirty="0"/>
              <a:t>Department #6</a:t>
            </a:r>
          </a:p>
          <a:p>
            <a:r>
              <a:rPr lang="en-US" sz="800" dirty="0"/>
              <a:t>Department #7</a:t>
            </a:r>
          </a:p>
          <a:p>
            <a:endParaRPr lang="en-US" sz="800" dirty="0"/>
          </a:p>
        </p:txBody>
      </p:sp>
      <p:sp>
        <p:nvSpPr>
          <p:cNvPr id="204" name="TextBox 203"/>
          <p:cNvSpPr txBox="1"/>
          <p:nvPr/>
        </p:nvSpPr>
        <p:spPr>
          <a:xfrm>
            <a:off x="9581339" y="3352801"/>
            <a:ext cx="800912" cy="418169"/>
          </a:xfrm>
          <a:prstGeom prst="rect">
            <a:avLst/>
          </a:prstGeom>
        </p:spPr>
        <p:txBody>
          <a:bodyPr vert="horz" wrap="none" lIns="0" tIns="0" rIns="0" bIns="0" rtlCol="0">
            <a:noAutofit/>
          </a:bodyPr>
          <a:lstStyle/>
          <a:p>
            <a:r>
              <a:rPr lang="en-US" sz="800" dirty="0"/>
              <a:t>Department #8</a:t>
            </a:r>
          </a:p>
          <a:p>
            <a:r>
              <a:rPr lang="en-US" sz="800" dirty="0"/>
              <a:t>Department #9</a:t>
            </a:r>
          </a:p>
          <a:p>
            <a:r>
              <a:rPr lang="en-US" sz="800" dirty="0"/>
              <a:t>Department #10</a:t>
            </a:r>
          </a:p>
          <a:p>
            <a:endParaRPr lang="en-US" sz="800" dirty="0"/>
          </a:p>
        </p:txBody>
      </p:sp>
      <p:sp>
        <p:nvSpPr>
          <p:cNvPr id="205" name="TextBox 204"/>
          <p:cNvSpPr txBox="1"/>
          <p:nvPr/>
        </p:nvSpPr>
        <p:spPr>
          <a:xfrm>
            <a:off x="7305904" y="3962401"/>
            <a:ext cx="542696" cy="445199"/>
          </a:xfrm>
          <a:prstGeom prst="rect">
            <a:avLst/>
          </a:prstGeom>
        </p:spPr>
        <p:txBody>
          <a:bodyPr vert="horz" wrap="none" lIns="0" tIns="0" rIns="0" bIns="0" rtlCol="0">
            <a:noAutofit/>
          </a:bodyPr>
          <a:lstStyle/>
          <a:p>
            <a:r>
              <a:rPr lang="en-US" sz="800" dirty="0"/>
              <a:t>Corrections</a:t>
            </a:r>
          </a:p>
          <a:p>
            <a:r>
              <a:rPr lang="en-US" sz="800" dirty="0"/>
              <a:t>Natural Resources</a:t>
            </a:r>
          </a:p>
          <a:p>
            <a:r>
              <a:rPr lang="en-US" sz="800" dirty="0"/>
              <a:t>Transportation &amp; PF</a:t>
            </a:r>
          </a:p>
          <a:p>
            <a:endParaRPr lang="en-US" sz="800" dirty="0"/>
          </a:p>
        </p:txBody>
      </p:sp>
      <p:sp>
        <p:nvSpPr>
          <p:cNvPr id="206" name="TextBox 205"/>
          <p:cNvSpPr txBox="1"/>
          <p:nvPr/>
        </p:nvSpPr>
        <p:spPr>
          <a:xfrm>
            <a:off x="8587370" y="4198161"/>
            <a:ext cx="1013831" cy="373953"/>
          </a:xfrm>
          <a:prstGeom prst="rect">
            <a:avLst/>
          </a:prstGeom>
        </p:spPr>
        <p:txBody>
          <a:bodyPr vert="horz" wrap="none" lIns="0" tIns="0" rIns="0" bIns="0" rtlCol="0">
            <a:noAutofit/>
          </a:bodyPr>
          <a:lstStyle/>
          <a:p>
            <a:r>
              <a:rPr lang="en-US" sz="800" dirty="0"/>
              <a:t>Department of Labor</a:t>
            </a:r>
          </a:p>
          <a:p>
            <a:r>
              <a:rPr lang="en-US" sz="800" dirty="0"/>
              <a:t>Department #7</a:t>
            </a:r>
          </a:p>
          <a:p>
            <a:r>
              <a:rPr lang="en-US" sz="800" dirty="0"/>
              <a:t>Department #8</a:t>
            </a:r>
          </a:p>
          <a:p>
            <a:endParaRPr lang="en-US" sz="800" dirty="0"/>
          </a:p>
        </p:txBody>
      </p:sp>
      <p:sp>
        <p:nvSpPr>
          <p:cNvPr id="207" name="TextBox 206"/>
          <p:cNvSpPr txBox="1"/>
          <p:nvPr/>
        </p:nvSpPr>
        <p:spPr>
          <a:xfrm>
            <a:off x="6348506" y="5293440"/>
            <a:ext cx="2643094" cy="132508"/>
          </a:xfrm>
          <a:prstGeom prst="rect">
            <a:avLst/>
          </a:prstGeom>
        </p:spPr>
        <p:txBody>
          <a:bodyPr vert="horz" wrap="none" lIns="0" tIns="0" rIns="0" bIns="0" rtlCol="0">
            <a:noAutofit/>
          </a:bodyPr>
          <a:lstStyle/>
          <a:p>
            <a:pPr marL="285750" indent="-285750">
              <a:buFont typeface="Arial" charset="0"/>
              <a:buChar char="•"/>
            </a:pPr>
            <a:r>
              <a:rPr lang="en-US" sz="800" dirty="0" err="1"/>
              <a:t>eCatalog</a:t>
            </a:r>
            <a:r>
              <a:rPr lang="en-US" sz="800" dirty="0"/>
              <a:t> Deploy </a:t>
            </a:r>
          </a:p>
          <a:p>
            <a:pPr marL="285750" indent="-285750">
              <a:buFont typeface="Arial" charset="0"/>
              <a:buChar char="•"/>
            </a:pPr>
            <a:endParaRPr lang="en-US" sz="800" dirty="0"/>
          </a:p>
        </p:txBody>
      </p:sp>
      <p:sp>
        <p:nvSpPr>
          <p:cNvPr id="208" name="TextBox 207"/>
          <p:cNvSpPr txBox="1"/>
          <p:nvPr/>
        </p:nvSpPr>
        <p:spPr>
          <a:xfrm>
            <a:off x="7620000" y="5298545"/>
            <a:ext cx="2643094" cy="132508"/>
          </a:xfrm>
          <a:prstGeom prst="rect">
            <a:avLst/>
          </a:prstGeom>
        </p:spPr>
        <p:txBody>
          <a:bodyPr vert="horz" wrap="none" lIns="0" tIns="0" rIns="0" bIns="0" rtlCol="0">
            <a:noAutofit/>
          </a:bodyPr>
          <a:lstStyle/>
          <a:p>
            <a:pPr marL="285750" indent="-285750">
              <a:buFont typeface="Arial" charset="0"/>
              <a:buChar char="•"/>
            </a:pPr>
            <a:r>
              <a:rPr lang="en-US" sz="800" dirty="0"/>
              <a:t>P-Card Rebate </a:t>
            </a:r>
          </a:p>
          <a:p>
            <a:pPr marL="285750" indent="-285750">
              <a:buFont typeface="Arial" charset="0"/>
              <a:buChar char="•"/>
            </a:pPr>
            <a:endParaRPr lang="en-US" sz="800" dirty="0"/>
          </a:p>
        </p:txBody>
      </p:sp>
      <p:sp>
        <p:nvSpPr>
          <p:cNvPr id="209" name="TextBox 208"/>
          <p:cNvSpPr txBox="1"/>
          <p:nvPr/>
        </p:nvSpPr>
        <p:spPr>
          <a:xfrm>
            <a:off x="8679788" y="5286341"/>
            <a:ext cx="616612" cy="139607"/>
          </a:xfrm>
          <a:prstGeom prst="rect">
            <a:avLst/>
          </a:prstGeom>
        </p:spPr>
        <p:txBody>
          <a:bodyPr vert="horz" wrap="none" lIns="0" tIns="0" rIns="0" bIns="0" rtlCol="0">
            <a:noAutofit/>
          </a:bodyPr>
          <a:lstStyle/>
          <a:p>
            <a:pPr marL="285750" indent="-285750">
              <a:buFont typeface="Arial" charset="0"/>
              <a:buChar char="•"/>
            </a:pPr>
            <a:r>
              <a:rPr lang="en-US" sz="800" dirty="0"/>
              <a:t>Vendor Rebate </a:t>
            </a:r>
          </a:p>
          <a:p>
            <a:pPr marL="285750" indent="-285750">
              <a:buFont typeface="Arial" charset="0"/>
              <a:buChar char="•"/>
            </a:pPr>
            <a:endParaRPr lang="en-US" sz="800" dirty="0"/>
          </a:p>
        </p:txBody>
      </p:sp>
      <p:sp>
        <p:nvSpPr>
          <p:cNvPr id="195" name="Rectangle 194"/>
          <p:cNvSpPr/>
          <p:nvPr/>
        </p:nvSpPr>
        <p:spPr>
          <a:xfrm>
            <a:off x="810351" y="2073086"/>
            <a:ext cx="3477064" cy="162114"/>
          </a:xfrm>
          <a:prstGeom prst="rect">
            <a:avLst/>
          </a:prstGeom>
          <a:solidFill>
            <a:srgbClr val="0070C0"/>
          </a:solidFill>
          <a:ln w="31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Collections Pilot </a:t>
            </a:r>
          </a:p>
        </p:txBody>
      </p:sp>
      <p:sp>
        <p:nvSpPr>
          <p:cNvPr id="196" name="TextBox 195"/>
          <p:cNvSpPr txBox="1"/>
          <p:nvPr/>
        </p:nvSpPr>
        <p:spPr>
          <a:xfrm>
            <a:off x="902603" y="2279971"/>
            <a:ext cx="1463465" cy="311719"/>
          </a:xfrm>
          <a:prstGeom prst="rect">
            <a:avLst/>
          </a:prstGeom>
        </p:spPr>
        <p:txBody>
          <a:bodyPr vert="horz" wrap="none" lIns="0" tIns="0" rIns="0" bIns="0" rtlCol="0">
            <a:noAutofit/>
          </a:bodyPr>
          <a:lstStyle/>
          <a:p>
            <a:r>
              <a:rPr lang="en-US" sz="800" dirty="0"/>
              <a:t>Department of Revenue - PFD</a:t>
            </a:r>
          </a:p>
          <a:p>
            <a:endParaRPr lang="en-US" sz="800" dirty="0"/>
          </a:p>
        </p:txBody>
      </p:sp>
      <p:sp>
        <p:nvSpPr>
          <p:cNvPr id="197" name="Rectangle 196"/>
          <p:cNvSpPr/>
          <p:nvPr/>
        </p:nvSpPr>
        <p:spPr>
          <a:xfrm>
            <a:off x="9775892" y="4199488"/>
            <a:ext cx="1007513" cy="173087"/>
          </a:xfrm>
          <a:prstGeom prst="rect">
            <a:avLst/>
          </a:prstGeom>
          <a:solidFill>
            <a:schemeClr val="accent3">
              <a:lumMod val="60000"/>
              <a:lumOff val="40000"/>
            </a:schemeClr>
          </a:solidFill>
          <a:ln w="3175">
            <a:solidFill>
              <a:schemeClr val="bg2">
                <a:lumMod val="60000"/>
                <a:lumOff val="4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45720" rIns="45720" rtlCol="0" anchor="ctr"/>
          <a:lstStyle/>
          <a:p>
            <a:pPr algn="ctr"/>
            <a:r>
              <a:rPr lang="en-US" sz="700" b="1" i="1" dirty="0"/>
              <a:t>Wave 3</a:t>
            </a:r>
          </a:p>
        </p:txBody>
      </p:sp>
      <p:sp>
        <p:nvSpPr>
          <p:cNvPr id="175" name="TextBox 174"/>
          <p:cNvSpPr txBox="1"/>
          <p:nvPr/>
        </p:nvSpPr>
        <p:spPr>
          <a:xfrm>
            <a:off x="9831221" y="4400889"/>
            <a:ext cx="800912" cy="418169"/>
          </a:xfrm>
          <a:prstGeom prst="rect">
            <a:avLst/>
          </a:prstGeom>
        </p:spPr>
        <p:txBody>
          <a:bodyPr vert="horz" wrap="none" lIns="0" tIns="0" rIns="0" bIns="0" rtlCol="0">
            <a:noAutofit/>
          </a:bodyPr>
          <a:lstStyle/>
          <a:p>
            <a:r>
              <a:rPr lang="en-US" sz="800" dirty="0"/>
              <a:t>Department #9</a:t>
            </a:r>
          </a:p>
          <a:p>
            <a:r>
              <a:rPr lang="en-US" sz="800" dirty="0"/>
              <a:t>Department #10</a:t>
            </a:r>
          </a:p>
          <a:p>
            <a:r>
              <a:rPr lang="en-US" sz="800" dirty="0"/>
              <a:t>Department #11</a:t>
            </a:r>
          </a:p>
          <a:p>
            <a:endParaRPr lang="en-US" sz="800" dirty="0"/>
          </a:p>
        </p:txBody>
      </p:sp>
      <p:sp>
        <p:nvSpPr>
          <p:cNvPr id="15" name="Slide Number Placeholder 14"/>
          <p:cNvSpPr>
            <a:spLocks noGrp="1"/>
          </p:cNvSpPr>
          <p:nvPr>
            <p:ph type="sldNum" sz="quarter" idx="12"/>
          </p:nvPr>
        </p:nvSpPr>
        <p:spPr/>
        <p:txBody>
          <a:bodyPr/>
          <a:lstStyle/>
          <a:p>
            <a:fld id="{E634B606-1B6C-4E35-AC1A-3A35EED89385}" type="slidenum">
              <a:rPr lang="en-US" smtClean="0"/>
              <a:t>7</a:t>
            </a:fld>
            <a:endParaRPr lang="en-US"/>
          </a:p>
        </p:txBody>
      </p:sp>
    </p:spTree>
    <p:extLst>
      <p:ext uri="{BB962C8B-B14F-4D97-AF65-F5344CB8AC3E}">
        <p14:creationId xmlns:p14="http://schemas.microsoft.com/office/powerpoint/2010/main" val="3035399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solidFill>
                  <a:schemeClr val="accent3">
                    <a:lumMod val="75000"/>
                  </a:schemeClr>
                </a:solidFill>
              </a:rPr>
              <a:t>As-Is Process Mapping </a:t>
            </a:r>
          </a:p>
        </p:txBody>
      </p:sp>
      <p:sp>
        <p:nvSpPr>
          <p:cNvPr id="18" name="Text Placeholder 2"/>
          <p:cNvSpPr>
            <a:spLocks noGrp="1"/>
          </p:cNvSpPr>
          <p:nvPr>
            <p:ph type="body" sz="quarter" idx="10"/>
          </p:nvPr>
        </p:nvSpPr>
        <p:spPr>
          <a:xfrm>
            <a:off x="609600" y="822960"/>
            <a:ext cx="10972800" cy="396240"/>
          </a:xfrm>
          <a:solidFill>
            <a:schemeClr val="tx1">
              <a:lumMod val="65000"/>
              <a:lumOff val="35000"/>
            </a:schemeClr>
          </a:solidFill>
        </p:spPr>
        <p:txBody>
          <a:bodyPr/>
          <a:lstStyle/>
          <a:p>
            <a:r>
              <a:rPr lang="en-US" dirty="0">
                <a:solidFill>
                  <a:schemeClr val="bg1"/>
                </a:solidFill>
              </a:rPr>
              <a:t>Travel &amp; Expense / Deviated Travel Process </a:t>
            </a:r>
          </a:p>
        </p:txBody>
      </p:sp>
      <p:sp>
        <p:nvSpPr>
          <p:cNvPr id="3" name="Rectangle 2"/>
          <p:cNvSpPr/>
          <p:nvPr/>
        </p:nvSpPr>
        <p:spPr bwMode="auto">
          <a:xfrm>
            <a:off x="609600" y="6327775"/>
            <a:ext cx="2235200" cy="381000"/>
          </a:xfrm>
          <a:prstGeom prst="rect">
            <a:avLst/>
          </a:prstGeom>
          <a:solidFill>
            <a:schemeClr val="bg1"/>
          </a:solidFill>
          <a:ln w="6350" cap="flat" cmpd="sng" algn="ctr">
            <a:noFill/>
            <a:prstDash val="solid"/>
            <a:round/>
            <a:headEnd type="none" w="med" len="med"/>
            <a:tailEnd type="none" w="med" len="med"/>
          </a:ln>
          <a:effectLst/>
        </p:spPr>
        <p:txBody>
          <a:bodyPr vert="horz" wrap="square" lIns="45720" tIns="45720" rIns="45720" bIns="45720" numCol="1" rtlCol="0" anchor="ctr" anchorCtr="1" compatLnSpc="1">
            <a:prstTxWarp prst="textNoShape">
              <a:avLst/>
            </a:prstTxWarp>
          </a:bodyPr>
          <a:lstStyle/>
          <a:p>
            <a:pPr lvl="0"/>
            <a:r>
              <a:rPr lang="en-US" i="1" dirty="0">
                <a:solidFill>
                  <a:srgbClr val="2D4C75"/>
                </a:solidFill>
              </a:rPr>
              <a:t>Better, Faster, Cheaper. </a:t>
            </a:r>
          </a:p>
        </p:txBody>
      </p:sp>
      <p:sp>
        <p:nvSpPr>
          <p:cNvPr id="13" name="Rectangle 12"/>
          <p:cNvSpPr/>
          <p:nvPr/>
        </p:nvSpPr>
        <p:spPr bwMode="auto">
          <a:xfrm>
            <a:off x="9652000" y="6477000"/>
            <a:ext cx="2235200" cy="381000"/>
          </a:xfrm>
          <a:prstGeom prst="rect">
            <a:avLst/>
          </a:prstGeom>
          <a:solidFill>
            <a:schemeClr val="bg1"/>
          </a:solidFill>
          <a:ln w="6350" cap="flat" cmpd="sng" algn="ctr">
            <a:noFill/>
            <a:prstDash val="solid"/>
            <a:round/>
            <a:headEnd type="none" w="med" len="med"/>
            <a:tailEnd type="none" w="med" len="med"/>
          </a:ln>
          <a:effectLst/>
        </p:spPr>
        <p:txBody>
          <a:bodyPr vert="horz" wrap="square" lIns="45720" tIns="45720" rIns="4572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050" b="0" i="0" u="none" strike="noStrike" cap="none" normalizeH="0" baseline="0" dirty="0">
              <a:ln>
                <a:noFill/>
              </a:ln>
              <a:solidFill>
                <a:srgbClr val="FF0000"/>
              </a:solidFill>
              <a:effectLst/>
              <a:latin typeface="Arial" pitchFamily="34" charset="0"/>
            </a:endParaRPr>
          </a:p>
        </p:txBody>
      </p:sp>
      <p:sp>
        <p:nvSpPr>
          <p:cNvPr id="14" name="Rectangle 13"/>
          <p:cNvSpPr/>
          <p:nvPr/>
        </p:nvSpPr>
        <p:spPr bwMode="auto">
          <a:xfrm rot="16200000">
            <a:off x="11099800" y="5812160"/>
            <a:ext cx="1676400" cy="508000"/>
          </a:xfrm>
          <a:prstGeom prst="rect">
            <a:avLst/>
          </a:prstGeom>
          <a:solidFill>
            <a:schemeClr val="bg1"/>
          </a:solidFill>
          <a:ln w="6350" cap="flat" cmpd="sng" algn="ctr">
            <a:noFill/>
            <a:prstDash val="solid"/>
            <a:round/>
            <a:headEnd type="none" w="med" len="med"/>
            <a:tailEnd type="none" w="med" len="med"/>
          </a:ln>
          <a:effectLst/>
        </p:spPr>
        <p:txBody>
          <a:bodyPr vert="horz" wrap="square" lIns="45720" tIns="45720" rIns="4572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050" b="0" i="0" u="none" strike="noStrike" cap="none" normalizeH="0" baseline="0" dirty="0">
              <a:ln>
                <a:noFill/>
              </a:ln>
              <a:solidFill>
                <a:srgbClr val="FF0000"/>
              </a:solidFill>
              <a:effectLst/>
              <a:latin typeface="Arial" pitchFamily="34" charset="0"/>
            </a:endParaRPr>
          </a:p>
        </p:txBody>
      </p:sp>
      <p:sp>
        <p:nvSpPr>
          <p:cNvPr id="15" name="Text Box 6"/>
          <p:cNvSpPr txBox="1">
            <a:spLocks noChangeArrowheads="1"/>
          </p:cNvSpPr>
          <p:nvPr/>
        </p:nvSpPr>
        <p:spPr bwMode="auto">
          <a:xfrm>
            <a:off x="5485130" y="6352143"/>
            <a:ext cx="2430780" cy="369332"/>
          </a:xfrm>
          <a:prstGeom prst="rect">
            <a:avLst/>
          </a:prstGeom>
          <a:noFill/>
          <a:ln w="9525">
            <a:noFill/>
            <a:miter lim="800000"/>
            <a:headEnd/>
            <a:tailEnd/>
          </a:ln>
          <a:effectLst/>
        </p:spPr>
        <p:txBody>
          <a:bodyPr wrap="square">
            <a:spAutoFit/>
          </a:bodyPr>
          <a:lstStyle/>
          <a:p>
            <a:pPr lvl="0"/>
            <a:r>
              <a:rPr lang="en-US" dirty="0">
                <a:solidFill>
                  <a:srgbClr val="2D4C75"/>
                </a:solidFill>
              </a:rPr>
              <a:t>January 26, 2017</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275" y="1313222"/>
            <a:ext cx="11281451" cy="4746608"/>
          </a:xfrm>
          <a:prstGeom prst="rect">
            <a:avLst/>
          </a:prstGeom>
        </p:spPr>
      </p:pic>
      <p:sp>
        <p:nvSpPr>
          <p:cNvPr id="2" name="Slide Number Placeholder 1"/>
          <p:cNvSpPr>
            <a:spLocks noGrp="1"/>
          </p:cNvSpPr>
          <p:nvPr>
            <p:ph type="sldNum" sz="quarter" idx="12"/>
          </p:nvPr>
        </p:nvSpPr>
        <p:spPr/>
        <p:txBody>
          <a:bodyPr/>
          <a:lstStyle/>
          <a:p>
            <a:fld id="{84F6896D-46DA-4258-97C8-FE7C2A6B2525}" type="slidenum">
              <a:rPr lang="en-US" smtClean="0"/>
              <a:t>8</a:t>
            </a:fld>
            <a:endParaRPr lang="en-US"/>
          </a:p>
        </p:txBody>
      </p:sp>
    </p:spTree>
    <p:extLst>
      <p:ext uri="{BB962C8B-B14F-4D97-AF65-F5344CB8AC3E}">
        <p14:creationId xmlns:p14="http://schemas.microsoft.com/office/powerpoint/2010/main" val="4032254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solidFill>
                  <a:schemeClr val="accent3">
                    <a:lumMod val="75000"/>
                  </a:schemeClr>
                </a:solidFill>
              </a:rPr>
              <a:t>To-Be Process Mapping </a:t>
            </a:r>
          </a:p>
        </p:txBody>
      </p:sp>
      <p:sp>
        <p:nvSpPr>
          <p:cNvPr id="18" name="Text Placeholder 2"/>
          <p:cNvSpPr>
            <a:spLocks noGrp="1"/>
          </p:cNvSpPr>
          <p:nvPr>
            <p:ph type="body" sz="quarter" idx="10"/>
          </p:nvPr>
        </p:nvSpPr>
        <p:spPr>
          <a:xfrm>
            <a:off x="609600" y="822960"/>
            <a:ext cx="10972800" cy="396240"/>
          </a:xfrm>
          <a:solidFill>
            <a:schemeClr val="tx1">
              <a:lumMod val="65000"/>
              <a:lumOff val="35000"/>
            </a:schemeClr>
          </a:solidFill>
        </p:spPr>
        <p:txBody>
          <a:bodyPr anchor="ctr"/>
          <a:lstStyle/>
          <a:p>
            <a:r>
              <a:rPr lang="en-US" dirty="0">
                <a:solidFill>
                  <a:schemeClr val="bg1"/>
                </a:solidFill>
              </a:rPr>
              <a:t>Travel &amp; Expense / Deviated Travel Process </a:t>
            </a:r>
          </a:p>
        </p:txBody>
      </p:sp>
      <p:sp>
        <p:nvSpPr>
          <p:cNvPr id="3" name="Rectangle 2"/>
          <p:cNvSpPr/>
          <p:nvPr/>
        </p:nvSpPr>
        <p:spPr bwMode="auto">
          <a:xfrm>
            <a:off x="609600" y="6283880"/>
            <a:ext cx="2235200" cy="505857"/>
          </a:xfrm>
          <a:prstGeom prst="rect">
            <a:avLst/>
          </a:prstGeom>
          <a:solidFill>
            <a:schemeClr val="bg1"/>
          </a:solidFill>
          <a:ln w="6350" cap="flat" cmpd="sng" algn="ctr">
            <a:noFill/>
            <a:prstDash val="solid"/>
            <a:round/>
            <a:headEnd type="none" w="med" len="med"/>
            <a:tailEnd type="none" w="med" len="med"/>
          </a:ln>
          <a:effectLst/>
        </p:spPr>
        <p:txBody>
          <a:bodyPr vert="horz" wrap="square" lIns="45720" tIns="45720" rIns="45720" bIns="45720" numCol="1" rtlCol="0" anchor="ctr" anchorCtr="1" compatLnSpc="1">
            <a:prstTxWarp prst="textNoShape">
              <a:avLst/>
            </a:prstTxWarp>
          </a:bodyPr>
          <a:lstStyle/>
          <a:p>
            <a:pPr lvl="0"/>
            <a:r>
              <a:rPr lang="en-US" i="1" dirty="0">
                <a:solidFill>
                  <a:srgbClr val="2D4C75"/>
                </a:solidFill>
              </a:rPr>
              <a:t>Better, Faster, Cheaper. </a:t>
            </a:r>
          </a:p>
        </p:txBody>
      </p:sp>
      <p:sp>
        <p:nvSpPr>
          <p:cNvPr id="14" name="Rectangle 13"/>
          <p:cNvSpPr/>
          <p:nvPr/>
        </p:nvSpPr>
        <p:spPr bwMode="auto">
          <a:xfrm rot="16200000">
            <a:off x="11099800" y="5812160"/>
            <a:ext cx="1676400" cy="508000"/>
          </a:xfrm>
          <a:prstGeom prst="rect">
            <a:avLst/>
          </a:prstGeom>
          <a:solidFill>
            <a:schemeClr val="bg1"/>
          </a:solidFill>
          <a:ln w="6350" cap="flat" cmpd="sng" algn="ctr">
            <a:noFill/>
            <a:prstDash val="solid"/>
            <a:round/>
            <a:headEnd type="none" w="med" len="med"/>
            <a:tailEnd type="none" w="med" len="med"/>
          </a:ln>
          <a:effectLst/>
        </p:spPr>
        <p:txBody>
          <a:bodyPr vert="horz" wrap="square" lIns="45720" tIns="45720" rIns="4572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050" b="0" i="0" u="none" strike="noStrike" cap="none" normalizeH="0" baseline="0" dirty="0">
              <a:ln>
                <a:noFill/>
              </a:ln>
              <a:solidFill>
                <a:srgbClr val="FF0000"/>
              </a:solidFill>
              <a:effectLst/>
              <a:latin typeface="Arial"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1" y="1219201"/>
            <a:ext cx="10795231" cy="4915685"/>
          </a:xfrm>
          <a:prstGeom prst="rect">
            <a:avLst/>
          </a:prstGeom>
        </p:spPr>
      </p:pic>
      <p:sp>
        <p:nvSpPr>
          <p:cNvPr id="13" name="Rectangle 12"/>
          <p:cNvSpPr/>
          <p:nvPr/>
        </p:nvSpPr>
        <p:spPr bwMode="auto">
          <a:xfrm>
            <a:off x="9652000" y="6477000"/>
            <a:ext cx="2235200" cy="381000"/>
          </a:xfrm>
          <a:prstGeom prst="rect">
            <a:avLst/>
          </a:prstGeom>
          <a:solidFill>
            <a:schemeClr val="bg1"/>
          </a:solidFill>
          <a:ln w="6350" cap="flat" cmpd="sng" algn="ctr">
            <a:noFill/>
            <a:prstDash val="solid"/>
            <a:round/>
            <a:headEnd type="none" w="med" len="med"/>
            <a:tailEnd type="none" w="med" len="med"/>
          </a:ln>
          <a:effectLst/>
        </p:spPr>
        <p:txBody>
          <a:bodyPr vert="horz" wrap="square" lIns="45720" tIns="45720" rIns="4572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050" b="0" i="0" u="none" strike="noStrike" cap="none" normalizeH="0" baseline="0" dirty="0">
              <a:ln>
                <a:noFill/>
              </a:ln>
              <a:solidFill>
                <a:srgbClr val="FF0000"/>
              </a:solidFill>
              <a:effectLst/>
              <a:latin typeface="Arial" pitchFamily="34" charset="0"/>
            </a:endParaRPr>
          </a:p>
        </p:txBody>
      </p:sp>
      <p:sp>
        <p:nvSpPr>
          <p:cNvPr id="2" name="Slide Number Placeholder 1"/>
          <p:cNvSpPr>
            <a:spLocks noGrp="1"/>
          </p:cNvSpPr>
          <p:nvPr>
            <p:ph type="sldNum" sz="quarter" idx="12"/>
          </p:nvPr>
        </p:nvSpPr>
        <p:spPr/>
        <p:txBody>
          <a:bodyPr/>
          <a:lstStyle/>
          <a:p>
            <a:fld id="{84F6896D-46DA-4258-97C8-FE7C2A6B2525}" type="slidenum">
              <a:rPr lang="en-US" smtClean="0"/>
              <a:t>9</a:t>
            </a:fld>
            <a:endParaRPr lang="en-US"/>
          </a:p>
        </p:txBody>
      </p:sp>
      <p:sp>
        <p:nvSpPr>
          <p:cNvPr id="5" name="Rectangle 4"/>
          <p:cNvSpPr/>
          <p:nvPr/>
        </p:nvSpPr>
        <p:spPr>
          <a:xfrm>
            <a:off x="5526301" y="6352143"/>
            <a:ext cx="1774397" cy="369332"/>
          </a:xfrm>
          <a:prstGeom prst="rect">
            <a:avLst/>
          </a:prstGeom>
        </p:spPr>
        <p:txBody>
          <a:bodyPr wrap="none">
            <a:spAutoFit/>
          </a:bodyPr>
          <a:lstStyle/>
          <a:p>
            <a:pPr lvl="0"/>
            <a:r>
              <a:rPr lang="en-US" dirty="0">
                <a:solidFill>
                  <a:srgbClr val="2D4C75"/>
                </a:solidFill>
              </a:rPr>
              <a:t>January 26, 2017</a:t>
            </a:r>
          </a:p>
        </p:txBody>
      </p:sp>
    </p:spTree>
    <p:extLst>
      <p:ext uri="{BB962C8B-B14F-4D97-AF65-F5344CB8AC3E}">
        <p14:creationId xmlns:p14="http://schemas.microsoft.com/office/powerpoint/2010/main" val="3672886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1592</Words>
  <Application>Microsoft Office PowerPoint</Application>
  <PresentationFormat>Widescreen</PresentationFormat>
  <Paragraphs>481</Paragraphs>
  <Slides>21</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Arial</vt:lpstr>
      <vt:lpstr>Calibri</vt:lpstr>
      <vt:lpstr>Calibri Light</vt:lpstr>
      <vt:lpstr>Courier New</vt:lpstr>
      <vt:lpstr>Marlett</vt:lpstr>
      <vt:lpstr>Microsoft YaHei Light</vt:lpstr>
      <vt:lpstr>Segoe UI Light</vt:lpstr>
      <vt:lpstr>Segoe UI Symbol</vt:lpstr>
      <vt:lpstr>Times New Roman</vt:lpstr>
      <vt:lpstr>Wingdings</vt:lpstr>
      <vt:lpstr>Wingdings 3</vt:lpstr>
      <vt:lpstr>Office Theme</vt:lpstr>
      <vt:lpstr>Department of Administration  Overview</vt:lpstr>
      <vt:lpstr>Organization</vt:lpstr>
      <vt:lpstr>DOA Budget - UGF </vt:lpstr>
      <vt:lpstr>Department Priorities</vt:lpstr>
      <vt:lpstr>Shared Services: Government Efficiencies</vt:lpstr>
      <vt:lpstr>Shared Services Overview</vt:lpstr>
      <vt:lpstr>PowerPoint Presentation</vt:lpstr>
      <vt:lpstr>As-Is Process Mapping </vt:lpstr>
      <vt:lpstr>To-Be Process Mapping </vt:lpstr>
      <vt:lpstr>Process Improvement:  DMV – Average Weight Time </vt:lpstr>
      <vt:lpstr>Shared Services: IT Transformation</vt:lpstr>
      <vt:lpstr>Recommendations</vt:lpstr>
      <vt:lpstr>Organizational Vision:</vt:lpstr>
      <vt:lpstr>Health Care Reform</vt:lpstr>
      <vt:lpstr>Cost of State Employee Health Care</vt:lpstr>
      <vt:lpstr>AlaskaCare: Challenges &amp; Solutions</vt:lpstr>
      <vt:lpstr>Health Care Authority Study </vt:lpstr>
      <vt:lpstr>State Workforce</vt:lpstr>
      <vt:lpstr>Negotiation Principles</vt:lpstr>
      <vt:lpstr>Recap of Last Year: ASEA, LTC, SU, CEA</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2017-01-25T19:23:49Z</dcterms:created>
  <dcterms:modified xsi:type="dcterms:W3CDTF">2017-01-25T22:22:18Z</dcterms:modified>
  <cp:contentStatus/>
</cp:coreProperties>
</file>