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25" r:id="rId3"/>
    <p:sldId id="267" r:id="rId4"/>
    <p:sldId id="259" r:id="rId5"/>
    <p:sldId id="294" r:id="rId6"/>
    <p:sldId id="295" r:id="rId7"/>
    <p:sldId id="326" r:id="rId8"/>
    <p:sldId id="299" r:id="rId9"/>
    <p:sldId id="293" r:id="rId10"/>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2" autoAdjust="0"/>
    <p:restoredTop sz="78993" autoAdjust="0"/>
  </p:normalViewPr>
  <p:slideViewPr>
    <p:cSldViewPr>
      <p:cViewPr>
        <p:scale>
          <a:sx n="90" d="100"/>
          <a:sy n="90" d="100"/>
        </p:scale>
        <p:origin x="-2430" y="-720"/>
      </p:cViewPr>
      <p:guideLst>
        <p:guide orient="horz" pos="2160"/>
        <p:guide pos="2880"/>
      </p:guideLst>
    </p:cSldViewPr>
  </p:slideViewPr>
  <p:notesTextViewPr>
    <p:cViewPr>
      <p:scale>
        <a:sx n="1" d="1"/>
        <a:sy n="1" d="1"/>
      </p:scale>
      <p:origin x="0" y="0"/>
    </p:cViewPr>
  </p:notesTextViewPr>
  <p:sorterViewPr>
    <p:cViewPr>
      <p:scale>
        <a:sx n="100" d="100"/>
        <a:sy n="100" d="100"/>
      </p:scale>
      <p:origin x="0" y="3150"/>
    </p:cViewPr>
  </p:sorterViewPr>
  <p:notesViewPr>
    <p:cSldViewPr>
      <p:cViewPr>
        <p:scale>
          <a:sx n="94" d="100"/>
          <a:sy n="94" d="100"/>
        </p:scale>
        <p:origin x="-3660" y="-4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2480" tIns="46240" rIns="92480" bIns="4624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36768" y="0"/>
            <a:ext cx="3011700" cy="461804"/>
          </a:xfrm>
          <a:prstGeom prst="rect">
            <a:avLst/>
          </a:prstGeom>
        </p:spPr>
        <p:txBody>
          <a:bodyPr vert="horz" lIns="92480" tIns="46240" rIns="92480" bIns="46240" rtlCol="0"/>
          <a:lstStyle>
            <a:lvl1pPr algn="r" fontAlgn="auto">
              <a:spcBef>
                <a:spcPts val="0"/>
              </a:spcBef>
              <a:spcAft>
                <a:spcPts val="0"/>
              </a:spcAft>
              <a:defRPr sz="1200">
                <a:latin typeface="+mn-lt"/>
                <a:cs typeface="+mn-cs"/>
              </a:defRPr>
            </a:lvl1pPr>
          </a:lstStyle>
          <a:p>
            <a:pPr>
              <a:defRPr/>
            </a:pPr>
            <a:fld id="{56BABE48-9395-4289-913A-1B2EE52BDBB9}" type="datetimeFigureOut">
              <a:rPr lang="en-US"/>
              <a:pPr>
                <a:defRPr/>
              </a:pPr>
              <a:t>3/28/2016</a:t>
            </a:fld>
            <a:endParaRPr lang="en-US" dirty="0"/>
          </a:p>
        </p:txBody>
      </p:sp>
      <p:sp>
        <p:nvSpPr>
          <p:cNvPr id="4" name="Footer Placeholder 3"/>
          <p:cNvSpPr>
            <a:spLocks noGrp="1"/>
          </p:cNvSpPr>
          <p:nvPr>
            <p:ph type="ftr" sz="quarter" idx="2"/>
          </p:nvPr>
        </p:nvSpPr>
        <p:spPr>
          <a:xfrm>
            <a:off x="0" y="8772668"/>
            <a:ext cx="3011700" cy="461804"/>
          </a:xfrm>
          <a:prstGeom prst="rect">
            <a:avLst/>
          </a:prstGeom>
        </p:spPr>
        <p:txBody>
          <a:bodyPr vert="horz" lIns="92480" tIns="46240" rIns="92480" bIns="46240"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36768" y="8772668"/>
            <a:ext cx="3011700" cy="461804"/>
          </a:xfrm>
          <a:prstGeom prst="rect">
            <a:avLst/>
          </a:prstGeom>
        </p:spPr>
        <p:txBody>
          <a:bodyPr vert="horz" lIns="92480" tIns="46240" rIns="92480" bIns="46240" rtlCol="0" anchor="b"/>
          <a:lstStyle>
            <a:lvl1pPr algn="r" fontAlgn="auto">
              <a:spcBef>
                <a:spcPts val="0"/>
              </a:spcBef>
              <a:spcAft>
                <a:spcPts val="0"/>
              </a:spcAft>
              <a:defRPr sz="1200">
                <a:latin typeface="+mn-lt"/>
                <a:cs typeface="+mn-cs"/>
              </a:defRPr>
            </a:lvl1pPr>
          </a:lstStyle>
          <a:p>
            <a:pPr>
              <a:defRPr/>
            </a:pPr>
            <a:fld id="{E2155ECF-650E-4CE2-B582-3D951E6A650E}" type="slidenum">
              <a:rPr lang="en-US"/>
              <a:pPr>
                <a:defRPr/>
              </a:pPr>
              <a:t>‹#›</a:t>
            </a:fld>
            <a:endParaRPr lang="en-US" dirty="0"/>
          </a:p>
        </p:txBody>
      </p:sp>
    </p:spTree>
    <p:extLst>
      <p:ext uri="{BB962C8B-B14F-4D97-AF65-F5344CB8AC3E}">
        <p14:creationId xmlns:p14="http://schemas.microsoft.com/office/powerpoint/2010/main" val="19044578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2480" tIns="46240" rIns="92480" bIns="4624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36768" y="0"/>
            <a:ext cx="3011700" cy="461804"/>
          </a:xfrm>
          <a:prstGeom prst="rect">
            <a:avLst/>
          </a:prstGeom>
        </p:spPr>
        <p:txBody>
          <a:bodyPr vert="horz" lIns="92480" tIns="46240" rIns="92480" bIns="46240" rtlCol="0"/>
          <a:lstStyle>
            <a:lvl1pPr algn="r" fontAlgn="auto">
              <a:spcBef>
                <a:spcPts val="0"/>
              </a:spcBef>
              <a:spcAft>
                <a:spcPts val="0"/>
              </a:spcAft>
              <a:defRPr sz="1200">
                <a:latin typeface="+mn-lt"/>
                <a:cs typeface="+mn-cs"/>
              </a:defRPr>
            </a:lvl1pPr>
          </a:lstStyle>
          <a:p>
            <a:pPr>
              <a:defRPr/>
            </a:pPr>
            <a:fld id="{66441AC6-FC4F-4477-AD48-32AA2210A086}" type="datetimeFigureOut">
              <a:rPr lang="en-US"/>
              <a:pPr>
                <a:defRPr/>
              </a:pPr>
              <a:t>3/28/2016</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0" tIns="46240" rIns="92480" bIns="46240" rtlCol="0" anchor="ctr"/>
          <a:lstStyle/>
          <a:p>
            <a:pPr lvl="0"/>
            <a:endParaRPr lang="en-US" noProof="0"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0" tIns="46240" rIns="92480" bIns="4624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668"/>
            <a:ext cx="3011700" cy="461804"/>
          </a:xfrm>
          <a:prstGeom prst="rect">
            <a:avLst/>
          </a:prstGeom>
        </p:spPr>
        <p:txBody>
          <a:bodyPr vert="horz" lIns="92480" tIns="46240" rIns="92480" bIns="4624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36768" y="8772668"/>
            <a:ext cx="3011700" cy="461804"/>
          </a:xfrm>
          <a:prstGeom prst="rect">
            <a:avLst/>
          </a:prstGeom>
        </p:spPr>
        <p:txBody>
          <a:bodyPr vert="horz" lIns="92480" tIns="46240" rIns="92480" bIns="46240" rtlCol="0" anchor="b"/>
          <a:lstStyle>
            <a:lvl1pPr algn="r" fontAlgn="auto">
              <a:spcBef>
                <a:spcPts val="0"/>
              </a:spcBef>
              <a:spcAft>
                <a:spcPts val="0"/>
              </a:spcAft>
              <a:defRPr sz="1200">
                <a:latin typeface="+mn-lt"/>
                <a:cs typeface="+mn-cs"/>
              </a:defRPr>
            </a:lvl1pPr>
          </a:lstStyle>
          <a:p>
            <a:pPr>
              <a:defRPr/>
            </a:pPr>
            <a:fld id="{F855E4D2-B79E-41E5-B5B3-EA5ABB1090A0}" type="slidenum">
              <a:rPr lang="en-US"/>
              <a:pPr>
                <a:defRPr/>
              </a:pPr>
              <a:t>‹#›</a:t>
            </a:fld>
            <a:endParaRPr lang="en-US" dirty="0"/>
          </a:p>
        </p:txBody>
      </p:sp>
    </p:spTree>
    <p:extLst>
      <p:ext uri="{BB962C8B-B14F-4D97-AF65-F5344CB8AC3E}">
        <p14:creationId xmlns:p14="http://schemas.microsoft.com/office/powerpoint/2010/main" val="3928778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1</a:t>
            </a:fld>
            <a:endParaRPr lang="en-US" dirty="0"/>
          </a:p>
        </p:txBody>
      </p:sp>
      <p:sp>
        <p:nvSpPr>
          <p:cNvPr id="5" name="Notes Placeholder 2"/>
          <p:cNvSpPr>
            <a:spLocks noGrp="1"/>
          </p:cNvSpPr>
          <p:nvPr>
            <p:ph type="body" idx="1"/>
          </p:nvPr>
        </p:nvSpPr>
        <p:spPr/>
        <p:txBody>
          <a:bodyPr>
            <a:normAutofit/>
          </a:bodyPr>
          <a:lstStyle/>
          <a:p>
            <a:r>
              <a:rPr lang="en-US" sz="1400" b="1" dirty="0" smtClean="0"/>
              <a:t>Good morning,  my name is Steve Hatter.  I serve as Deputy Commissioner for the DOT&amp;PF.  I’m here with </a:t>
            </a:r>
            <a:r>
              <a:rPr lang="en-US" sz="1400" b="1" dirty="0" err="1" smtClean="0"/>
              <a:t>Mr</a:t>
            </a:r>
            <a:r>
              <a:rPr lang="en-US" sz="1400" b="1" dirty="0" smtClean="0"/>
              <a:t> Mike Vigue, the department’s Director of Program Development.</a:t>
            </a:r>
          </a:p>
          <a:p>
            <a:endParaRPr lang="en-US" sz="1400" b="1" dirty="0"/>
          </a:p>
          <a:p>
            <a:r>
              <a:rPr lang="en-US" sz="1400" b="1" dirty="0" smtClean="0"/>
              <a:t>This morning we’ll be briefing you on the new Federal Highways Bill;</a:t>
            </a:r>
          </a:p>
          <a:p>
            <a:r>
              <a:rPr lang="en-US" sz="1400" b="1" dirty="0" smtClean="0"/>
              <a:t>how we expect to leverage the vitally important federal dollars made available to Alaska from this new legislation, as well monies made available from other key federal transportation agencies like FAA;</a:t>
            </a:r>
          </a:p>
          <a:p>
            <a:r>
              <a:rPr lang="en-US" sz="1400" b="1" dirty="0" smtClean="0"/>
              <a:t>and finally, we’ll offer an overview of our FY 17 Capital Budget request.</a:t>
            </a:r>
            <a:endParaRPr lang="en-US" sz="1400" b="1" dirty="0"/>
          </a:p>
        </p:txBody>
      </p:sp>
    </p:spTree>
    <p:extLst>
      <p:ext uri="{BB962C8B-B14F-4D97-AF65-F5344CB8AC3E}">
        <p14:creationId xmlns:p14="http://schemas.microsoft.com/office/powerpoint/2010/main" val="799215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3</a:t>
            </a:fld>
            <a:endParaRPr lang="en-US" dirty="0"/>
          </a:p>
        </p:txBody>
      </p:sp>
      <p:sp>
        <p:nvSpPr>
          <p:cNvPr id="5" name="Notes Placeholder 2"/>
          <p:cNvSpPr>
            <a:spLocks noGrp="1"/>
          </p:cNvSpPr>
          <p:nvPr>
            <p:ph type="body" idx="1"/>
          </p:nvPr>
        </p:nvSpPr>
        <p:spPr/>
        <p:txBody>
          <a:bodyPr>
            <a:normAutofit/>
          </a:bodyPr>
          <a:lstStyle/>
          <a:p>
            <a:r>
              <a:rPr lang="en-US" sz="1400" b="1" dirty="0" smtClean="0"/>
              <a:t>Here is a quick overview of the flow of our presentation……</a:t>
            </a:r>
            <a:endParaRPr lang="en-US" sz="1400" b="1" dirty="0"/>
          </a:p>
        </p:txBody>
      </p:sp>
    </p:spTree>
    <p:extLst>
      <p:ext uri="{BB962C8B-B14F-4D97-AF65-F5344CB8AC3E}">
        <p14:creationId xmlns:p14="http://schemas.microsoft.com/office/powerpoint/2010/main" val="1912262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4</a:t>
            </a:fld>
            <a:endParaRPr lang="en-US" dirty="0"/>
          </a:p>
        </p:txBody>
      </p:sp>
      <p:sp>
        <p:nvSpPr>
          <p:cNvPr id="5" name="Notes Placeholder 2"/>
          <p:cNvSpPr>
            <a:spLocks noGrp="1"/>
          </p:cNvSpPr>
          <p:nvPr>
            <p:ph type="body" idx="1"/>
          </p:nvPr>
        </p:nvSpPr>
        <p:spPr/>
        <p:txBody>
          <a:bodyPr>
            <a:normAutofit/>
          </a:bodyPr>
          <a:lstStyle/>
          <a:p>
            <a:r>
              <a:rPr lang="en-US" sz="1400" b="1" dirty="0" smtClean="0"/>
              <a:t>As we look at our overall budget, which you all well understand is made up of state funds, mainly GF, and fortunately, a large infusion of federal transportation dollars, it’s worth repeating the Scope and Scale of our mission challenge.</a:t>
            </a:r>
          </a:p>
          <a:p>
            <a:endParaRPr lang="en-US" sz="1400" b="1" dirty="0"/>
          </a:p>
          <a:p>
            <a:r>
              <a:rPr lang="en-US" sz="1400" b="1" dirty="0" smtClean="0"/>
              <a:t>Alaska is a huge state geographically, and DOT&amp;PF is responsible to plan, design, construct, maintain, and operate a vast multi-modal infrastructure facing an arctic climate and challenging logistics realities.</a:t>
            </a:r>
            <a:endParaRPr lang="en-US" sz="1400" b="1" dirty="0"/>
          </a:p>
        </p:txBody>
      </p:sp>
    </p:spTree>
    <p:extLst>
      <p:ext uri="{BB962C8B-B14F-4D97-AF65-F5344CB8AC3E}">
        <p14:creationId xmlns:p14="http://schemas.microsoft.com/office/powerpoint/2010/main" val="1104213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5</a:t>
            </a:fld>
            <a:endParaRPr lang="en-US" dirty="0"/>
          </a:p>
        </p:txBody>
      </p:sp>
      <p:sp>
        <p:nvSpPr>
          <p:cNvPr id="5" name="Notes Placeholder 2"/>
          <p:cNvSpPr>
            <a:spLocks noGrp="1"/>
          </p:cNvSpPr>
          <p:nvPr>
            <p:ph type="body" idx="1"/>
          </p:nvPr>
        </p:nvSpPr>
        <p:spPr/>
        <p:txBody>
          <a:bodyPr/>
          <a:lstStyle/>
          <a:p>
            <a:r>
              <a:rPr lang="en-US" sz="1600" b="1" dirty="0" smtClean="0"/>
              <a:t>I’m going to turn now to </a:t>
            </a:r>
            <a:r>
              <a:rPr lang="en-US" sz="1600" b="1" dirty="0" err="1"/>
              <a:t>M</a:t>
            </a:r>
            <a:r>
              <a:rPr lang="en-US" sz="1600" b="1" dirty="0" err="1" smtClean="0"/>
              <a:t>r</a:t>
            </a:r>
            <a:r>
              <a:rPr lang="en-US" sz="1600" b="1" dirty="0" smtClean="0"/>
              <a:t> Vigue to give you a summary of new federal highways legislation, the FAST Act and then discuss a key federally mandated toll we use program our federal highways funding, the Statewide Transportation Improvement Program, or STIP.  </a:t>
            </a:r>
          </a:p>
          <a:p>
            <a:endParaRPr lang="en-US" sz="1600" b="1" dirty="0"/>
          </a:p>
          <a:p>
            <a:r>
              <a:rPr lang="en-US" sz="1600" b="1" dirty="0" smtClean="0"/>
              <a:t>Fixing America’s Surface Transportation Act</a:t>
            </a:r>
          </a:p>
          <a:p>
            <a:endParaRPr lang="en-US" sz="1600" b="1" dirty="0" smtClean="0"/>
          </a:p>
          <a:p>
            <a:endParaRPr lang="en-US" sz="1200" dirty="0" smtClean="0"/>
          </a:p>
          <a:p>
            <a:endParaRPr lang="en-US" dirty="0"/>
          </a:p>
        </p:txBody>
      </p:sp>
    </p:spTree>
    <p:extLst>
      <p:ext uri="{BB962C8B-B14F-4D97-AF65-F5344CB8AC3E}">
        <p14:creationId xmlns:p14="http://schemas.microsoft.com/office/powerpoint/2010/main" val="3667267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b="1" dirty="0" smtClean="0"/>
              <a:t>FBP is formula based and uses overall route miles, vehicles carried and passengers carried to allocate funding to states. AMHS receives $18M, IFA receives $200K and Ketchikan receives $150K annually</a:t>
            </a:r>
          </a:p>
          <a:p>
            <a:endParaRPr lang="en-US" sz="1400" b="1" dirty="0"/>
          </a:p>
          <a:p>
            <a:r>
              <a:rPr lang="en-US" sz="1400" b="1" dirty="0" smtClean="0"/>
              <a:t>The TTP is jointly managed by FHWA and BIA. DOT&amp;PF is not involved in the program.</a:t>
            </a:r>
          </a:p>
          <a:p>
            <a:endParaRPr lang="en-US" sz="1400" b="1" dirty="0"/>
          </a:p>
        </p:txBody>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6</a:t>
            </a:fld>
            <a:endParaRPr lang="en-US" dirty="0"/>
          </a:p>
        </p:txBody>
      </p:sp>
    </p:spTree>
    <p:extLst>
      <p:ext uri="{BB962C8B-B14F-4D97-AF65-F5344CB8AC3E}">
        <p14:creationId xmlns:p14="http://schemas.microsoft.com/office/powerpoint/2010/main" val="2793895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8</a:t>
            </a:fld>
            <a:endParaRPr lang="en-US" dirty="0"/>
          </a:p>
        </p:txBody>
      </p:sp>
      <p:sp>
        <p:nvSpPr>
          <p:cNvPr id="5" name="Notes Placeholder 2"/>
          <p:cNvSpPr>
            <a:spLocks noGrp="1"/>
          </p:cNvSpPr>
          <p:nvPr>
            <p:ph type="body" idx="1"/>
          </p:nvPr>
        </p:nvSpPr>
        <p:spPr>
          <a:xfrm>
            <a:off x="46037" y="4237037"/>
            <a:ext cx="6781800" cy="4156234"/>
          </a:xfrm>
        </p:spPr>
        <p:txBody>
          <a:bodyPr>
            <a:noAutofit/>
          </a:bodyPr>
          <a:lstStyle/>
          <a:p>
            <a:r>
              <a:rPr lang="en-US" sz="1400" b="1" dirty="0"/>
              <a:t>Mike Vigue</a:t>
            </a:r>
          </a:p>
          <a:p>
            <a:r>
              <a:rPr lang="en-US" sz="1100" b="1" dirty="0" smtClean="0"/>
              <a:t>Streamlining Program Delivery</a:t>
            </a:r>
          </a:p>
          <a:p>
            <a:pPr marL="457200" indent="-457200">
              <a:buFont typeface="Arial" panose="020B0604020202020204" pitchFamily="34" charset="0"/>
              <a:buChar char="•"/>
            </a:pPr>
            <a:r>
              <a:rPr lang="en-US" sz="1100" dirty="0" smtClean="0"/>
              <a:t>Allows adopting environmental documents (categorical exclusions) from another operating agency</a:t>
            </a:r>
          </a:p>
          <a:p>
            <a:pPr marL="457200" indent="-457200">
              <a:buFont typeface="Arial" panose="020B0604020202020204" pitchFamily="34" charset="0"/>
              <a:buChar char="•"/>
            </a:pPr>
            <a:r>
              <a:rPr lang="en-US" sz="1100" dirty="0" smtClean="0"/>
              <a:t>Under Alaska’s full assumption of environmental process, eases federal audit process requirements</a:t>
            </a:r>
          </a:p>
          <a:p>
            <a:pPr marL="457200" indent="-457200">
              <a:buFont typeface="Arial" panose="020B0604020202020204" pitchFamily="34" charset="0"/>
              <a:buChar char="•"/>
            </a:pPr>
            <a:r>
              <a:rPr lang="en-US" sz="1100" dirty="0" smtClean="0"/>
              <a:t>Requires early concurrence or issue resolution during project purpose and need development and during development of alternatives</a:t>
            </a:r>
          </a:p>
          <a:p>
            <a:pPr marL="457200" indent="-457200">
              <a:buFont typeface="Arial" panose="020B0604020202020204" pitchFamily="34" charset="0"/>
              <a:buChar char="•"/>
            </a:pPr>
            <a:r>
              <a:rPr lang="en-US" sz="1100" dirty="0" smtClean="0"/>
              <a:t>Requires lead agencies to establish project schedules for environmental document development</a:t>
            </a:r>
          </a:p>
          <a:p>
            <a:pPr algn="l"/>
            <a:r>
              <a:rPr lang="en-US" sz="1100" b="1" dirty="0" smtClean="0"/>
              <a:t>Freight</a:t>
            </a:r>
          </a:p>
          <a:p>
            <a:pPr marL="457200" indent="-457200">
              <a:buFont typeface="Arial" panose="020B0604020202020204" pitchFamily="34" charset="0"/>
              <a:buChar char="•"/>
            </a:pPr>
            <a:r>
              <a:rPr lang="en-US" sz="1100" dirty="0" smtClean="0"/>
              <a:t>Creates a National Multimodal Freight network</a:t>
            </a:r>
          </a:p>
          <a:p>
            <a:pPr marL="914400" lvl="1" indent="-457200">
              <a:buFont typeface="Arial" panose="020B0604020202020204" pitchFamily="34" charset="0"/>
              <a:buChar char="•"/>
            </a:pPr>
            <a:r>
              <a:rPr lang="en-US" sz="1100" dirty="0" smtClean="0"/>
              <a:t>Includes National Highway Freight Network</a:t>
            </a:r>
          </a:p>
          <a:p>
            <a:pPr marL="1371600" lvl="2" indent="-457200">
              <a:buFont typeface="Arial" panose="020B0604020202020204" pitchFamily="34" charset="0"/>
              <a:buChar char="•"/>
            </a:pPr>
            <a:r>
              <a:rPr lang="en-US" sz="1100" dirty="0" smtClean="0"/>
              <a:t>All Interstate routes</a:t>
            </a:r>
          </a:p>
          <a:p>
            <a:pPr marL="1371600" lvl="2" indent="-457200">
              <a:buFont typeface="Arial" panose="020B0604020202020204" pitchFamily="34" charset="0"/>
              <a:buChar char="•"/>
            </a:pPr>
            <a:r>
              <a:rPr lang="en-US" sz="1100" dirty="0" smtClean="0"/>
              <a:t>Previously designated MAP-21 primary freight network</a:t>
            </a:r>
          </a:p>
          <a:p>
            <a:pPr marL="1371600" lvl="2" indent="-457200">
              <a:buFont typeface="Arial" panose="020B0604020202020204" pitchFamily="34" charset="0"/>
              <a:buChar char="•"/>
            </a:pPr>
            <a:r>
              <a:rPr lang="en-US" sz="1100" dirty="0" smtClean="0"/>
              <a:t>Critical rural freight corridors identified by states</a:t>
            </a:r>
          </a:p>
          <a:p>
            <a:pPr marL="457200" indent="-457200">
              <a:buFont typeface="Arial" panose="020B0604020202020204" pitchFamily="34" charset="0"/>
              <a:buChar char="•"/>
            </a:pPr>
            <a:r>
              <a:rPr lang="en-US" sz="1100" dirty="0" smtClean="0"/>
              <a:t>Creates new “Nationally Significant Freight and Highway Projects” discretionary grant program</a:t>
            </a:r>
          </a:p>
          <a:p>
            <a:pPr marL="457200" indent="-457200">
              <a:buFont typeface="Arial" panose="020B0604020202020204" pitchFamily="34" charset="0"/>
              <a:buChar char="•"/>
            </a:pPr>
            <a:r>
              <a:rPr lang="en-US" sz="1100" dirty="0" smtClean="0"/>
              <a:t>10% of National Freight Program </a:t>
            </a:r>
          </a:p>
          <a:p>
            <a:pPr marL="0" indent="0">
              <a:buFont typeface="Arial" panose="020B0604020202020204" pitchFamily="34" charset="0"/>
              <a:buNone/>
            </a:pPr>
            <a:endParaRPr lang="en-US" sz="1100" dirty="0" smtClean="0"/>
          </a:p>
          <a:p>
            <a:endParaRPr lang="en-US" sz="1100" dirty="0"/>
          </a:p>
        </p:txBody>
      </p:sp>
    </p:spTree>
    <p:extLst>
      <p:ext uri="{BB962C8B-B14F-4D97-AF65-F5344CB8AC3E}">
        <p14:creationId xmlns:p14="http://schemas.microsoft.com/office/powerpoint/2010/main" val="2009181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855E4D2-B79E-41E5-B5B3-EA5ABB1090A0}" type="slidenum">
              <a:rPr lang="en-US" smtClean="0"/>
              <a:pPr>
                <a:defRPr/>
              </a:pPr>
              <a:t>9</a:t>
            </a:fld>
            <a:endParaRPr lang="en-US" dirty="0"/>
          </a:p>
        </p:txBody>
      </p:sp>
    </p:spTree>
    <p:extLst>
      <p:ext uri="{BB962C8B-B14F-4D97-AF65-F5344CB8AC3E}">
        <p14:creationId xmlns:p14="http://schemas.microsoft.com/office/powerpoint/2010/main" val="269702142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1"/>
          <p:cNvSpPr/>
          <p:nvPr/>
        </p:nvSpPr>
        <p:spPr>
          <a:xfrm>
            <a:off x="0" y="3429000"/>
            <a:ext cx="9144000" cy="343852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0" name="Picture 9"/>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3904488" y="0"/>
            <a:ext cx="1316736" cy="3429000"/>
          </a:xfrm>
          <a:prstGeom prst="rect">
            <a:avLst/>
          </a:prstGeom>
          <a:effectLst>
            <a:reflection blurRad="6350" stA="52000" endA="300" endPos="35000" dir="5400000" sy="-100000" algn="bl" rotWithShape="0"/>
          </a:effectLst>
        </p:spPr>
      </p:pic>
      <p:pic>
        <p:nvPicPr>
          <p:cNvPr id="12" name="Picture 11"/>
          <p:cNvPicPr preferRelativeResize="0">
            <a:picLocks/>
          </p:cNvPicPr>
          <p:nvPr userDrawn="1"/>
        </p:nvPicPr>
        <p:blipFill>
          <a:blip r:embed="rId3">
            <a:extLst>
              <a:ext uri="{28A0092B-C50C-407E-A947-70E740481C1C}">
                <a14:useLocalDpi xmlns:a14="http://schemas.microsoft.com/office/drawing/2010/main" val="0"/>
              </a:ext>
            </a:extLst>
          </a:blip>
          <a:stretch>
            <a:fillRect/>
          </a:stretch>
        </p:blipFill>
        <p:spPr>
          <a:xfrm>
            <a:off x="6519672" y="0"/>
            <a:ext cx="1316736" cy="3429000"/>
          </a:xfrm>
          <a:prstGeom prst="rect">
            <a:avLst/>
          </a:prstGeom>
          <a:effectLst>
            <a:reflection blurRad="6350" stA="52000" endA="300" endPos="35000" dir="5400000" sy="-100000" algn="bl" rotWithShape="0"/>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06040" y="0"/>
            <a:ext cx="1304925" cy="3429000"/>
          </a:xfrm>
          <a:prstGeom prst="rect">
            <a:avLst/>
          </a:prstGeom>
          <a:effectLst>
            <a:reflection blurRad="6350" stA="52000" endA="300" endPos="35000" dir="5400000" sy="-100000" algn="bl" rotWithShape="0"/>
          </a:effectLst>
        </p:spPr>
      </p:pic>
      <p:pic>
        <p:nvPicPr>
          <p:cNvPr id="15" name="Picture 1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1304925" cy="3429000"/>
          </a:xfrm>
          <a:prstGeom prst="rect">
            <a:avLst/>
          </a:prstGeom>
          <a:effectLst>
            <a:reflection blurRad="6350" stA="52000" endA="300" endPos="35000" dir="5400000" sy="-100000" algn="bl" rotWithShape="0"/>
          </a:effectLst>
        </p:spPr>
      </p:pic>
      <p:pic>
        <p:nvPicPr>
          <p:cNvPr id="16" name="Picture 15"/>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07592" y="0"/>
            <a:ext cx="1304925" cy="3429000"/>
          </a:xfrm>
          <a:prstGeom prst="rect">
            <a:avLst/>
          </a:prstGeom>
          <a:effectLst>
            <a:reflection blurRad="6350" stA="52000" endA="300" endPos="35000" dir="5400000" sy="-100000" algn="bl" rotWithShape="0"/>
          </a:effectLst>
        </p:spPr>
      </p:pic>
      <p:pic>
        <p:nvPicPr>
          <p:cNvPr id="18" name="Picture 17"/>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836408" y="0"/>
            <a:ext cx="1304925" cy="3429000"/>
          </a:xfrm>
          <a:prstGeom prst="rect">
            <a:avLst/>
          </a:prstGeom>
          <a:effectLst>
            <a:reflection blurRad="6350" stA="52000" endA="300" endPos="35000" dir="5400000" sy="-100000" algn="bl" rotWithShape="0"/>
          </a:effectLst>
        </p:spPr>
      </p:pic>
      <p:pic>
        <p:nvPicPr>
          <p:cNvPr id="19" name="Picture 18"/>
          <p:cNvPicPr>
            <a:picLocks/>
          </p:cNvPicPr>
          <p:nvPr userDrawn="1"/>
        </p:nvPicPr>
        <p:blipFill>
          <a:blip r:embed="rId8">
            <a:extLst>
              <a:ext uri="{28A0092B-C50C-407E-A947-70E740481C1C}">
                <a14:useLocalDpi xmlns:a14="http://schemas.microsoft.com/office/drawing/2010/main" val="0"/>
              </a:ext>
            </a:extLst>
          </a:blip>
          <a:stretch>
            <a:fillRect/>
          </a:stretch>
        </p:blipFill>
        <p:spPr>
          <a:xfrm>
            <a:off x="5212080" y="0"/>
            <a:ext cx="1316736" cy="3429000"/>
          </a:xfrm>
          <a:prstGeom prst="rect">
            <a:avLst/>
          </a:prstGeom>
          <a:effectLst>
            <a:reflection blurRad="6350" stA="52000" endA="300" endPos="35000" dir="5400000" sy="-100000" algn="bl" rotWithShape="0"/>
          </a:effectLst>
        </p:spPr>
      </p:pic>
      <p:pic>
        <p:nvPicPr>
          <p:cNvPr id="9" name="Picture 15" descr="dotseal-x.gif"/>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4005263" y="2847975"/>
            <a:ext cx="111442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Footer Placeholder 3"/>
          <p:cNvSpPr txBox="1">
            <a:spLocks/>
          </p:cNvSpPr>
          <p:nvPr userDrawn="1"/>
        </p:nvSpPr>
        <p:spPr>
          <a:xfrm>
            <a:off x="0" y="6556248"/>
            <a:ext cx="9144000" cy="301752"/>
          </a:xfrm>
          <a:prstGeom prst="rect">
            <a:avLst/>
          </a:prstGeom>
        </p:spPr>
        <p:txBody>
          <a:bodyPr vert="horz" lIns="91440" tIns="45720" rIns="91440" bIns="45720" rtlCol="0" anchor="ctr"/>
          <a:lstStyle>
            <a:defPPr>
              <a:defRPr lang="en-US"/>
            </a:defPPr>
            <a:lvl1pPr algn="ctr" rtl="0" fontAlgn="auto">
              <a:spcBef>
                <a:spcPts val="0"/>
              </a:spcBef>
              <a:spcAft>
                <a:spcPts val="0"/>
              </a:spcAft>
              <a:defRPr sz="1200" b="0" kern="1200">
                <a:solidFill>
                  <a:schemeClr val="bg1"/>
                </a:solidFill>
                <a:latin typeface="+mj-lt"/>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US" sz="1050" b="1" i="1" dirty="0" smtClean="0"/>
              <a:t>Keep Alaska Moving</a:t>
            </a:r>
            <a:r>
              <a:rPr lang="en-US" sz="1050" b="1" dirty="0" smtClean="0"/>
              <a:t> </a:t>
            </a:r>
            <a:r>
              <a:rPr lang="en-US" sz="1050" dirty="0" smtClean="0"/>
              <a:t>through service and infrastructure</a:t>
            </a:r>
            <a:endParaRPr lang="en-US" sz="1050" dirty="0"/>
          </a:p>
        </p:txBody>
      </p:sp>
    </p:spTree>
    <p:extLst>
      <p:ext uri="{BB962C8B-B14F-4D97-AF65-F5344CB8AC3E}">
        <p14:creationId xmlns:p14="http://schemas.microsoft.com/office/powerpoint/2010/main" val="2126119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19" name="Title 1"/>
          <p:cNvSpPr>
            <a:spLocks noGrp="1"/>
          </p:cNvSpPr>
          <p:nvPr>
            <p:ph type="title"/>
          </p:nvPr>
        </p:nvSpPr>
        <p:spPr>
          <a:xfrm>
            <a:off x="0" y="304800"/>
            <a:ext cx="9144000" cy="822960"/>
          </a:xfrm>
          <a:noFill/>
        </p:spPr>
        <p:txBody>
          <a:bodyPr/>
          <a:lstStyle/>
          <a:p>
            <a:r>
              <a:rPr lang="en-US" smtClean="0"/>
              <a:t>Click to edit Master title style</a:t>
            </a:r>
            <a:endParaRPr lang="en-US" dirty="0"/>
          </a:p>
        </p:txBody>
      </p:sp>
      <p:sp>
        <p:nvSpPr>
          <p:cNvPr id="8" name="Date Placeholder 3"/>
          <p:cNvSpPr>
            <a:spLocks noGrp="1"/>
          </p:cNvSpPr>
          <p:nvPr>
            <p:ph type="dt" sz="half" idx="2"/>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800">
                <a:solidFill>
                  <a:schemeClr val="bg1"/>
                </a:solidFill>
                <a:latin typeface="Arial" pitchFamily="34" charset="0"/>
                <a:cs typeface="Arial" pitchFamily="34" charset="0"/>
              </a:defRPr>
            </a:lvl1pPr>
          </a:lstStyle>
          <a:p>
            <a:pPr>
              <a:defRPr/>
            </a:pPr>
            <a:r>
              <a:rPr lang="en-US" dirty="0" smtClean="0"/>
              <a:t>2/9/2016</a:t>
            </a:r>
            <a:endParaRPr lang="en-US" dirty="0"/>
          </a:p>
        </p:txBody>
      </p:sp>
      <p:sp>
        <p:nvSpPr>
          <p:cNvPr id="9" name="Slide Number Placeholder 5"/>
          <p:cNvSpPr>
            <a:spLocks noGrp="1"/>
          </p:cNvSpPr>
          <p:nvPr>
            <p:ph type="sldNum" sz="quarter" idx="4"/>
          </p:nvPr>
        </p:nvSpPr>
        <p:spPr>
          <a:xfrm>
            <a:off x="7010400" y="6477000"/>
            <a:ext cx="2133600" cy="365125"/>
          </a:xfrm>
          <a:prstGeom prst="rect">
            <a:avLst/>
          </a:prstGeom>
        </p:spPr>
        <p:txBody>
          <a:bodyPr vert="horz" lIns="91440" tIns="45720" rIns="91440" bIns="45720" rtlCol="0" anchor="ctr"/>
          <a:lstStyle>
            <a:lvl1pPr algn="r" fontAlgn="auto">
              <a:spcBef>
                <a:spcPts val="0"/>
              </a:spcBef>
              <a:spcAft>
                <a:spcPts val="0"/>
              </a:spcAft>
              <a:defRPr sz="800">
                <a:solidFill>
                  <a:schemeClr val="bg1"/>
                </a:solidFill>
                <a:latin typeface="Arial" pitchFamily="34" charset="0"/>
                <a:cs typeface="Arial" pitchFamily="34" charset="0"/>
              </a:defRPr>
            </a:lvl1pPr>
          </a:lstStyle>
          <a:p>
            <a:pPr>
              <a:defRPr/>
            </a:pPr>
            <a:fld id="{A98B6FD7-91B3-4D10-B688-973CF5EAA776}" type="slidenum">
              <a:rPr lang="en-US"/>
              <a:pPr>
                <a:defRPr/>
              </a:pPr>
              <a:t>‹#›</a:t>
            </a:fld>
            <a:endParaRPr lang="en-US" dirty="0"/>
          </a:p>
        </p:txBody>
      </p:sp>
      <p:sp>
        <p:nvSpPr>
          <p:cNvPr id="10" name="Footer Placeholder 3"/>
          <p:cNvSpPr txBox="1">
            <a:spLocks/>
          </p:cNvSpPr>
          <p:nvPr userDrawn="1"/>
        </p:nvSpPr>
        <p:spPr>
          <a:xfrm>
            <a:off x="2133600" y="6556248"/>
            <a:ext cx="4876800" cy="301752"/>
          </a:xfrm>
          <a:prstGeom prst="rect">
            <a:avLst/>
          </a:prstGeom>
        </p:spPr>
        <p:txBody>
          <a:bodyPr/>
          <a:lstStyle>
            <a:defPPr>
              <a:defRPr lang="en-US"/>
            </a:defPPr>
            <a:lvl1pPr algn="l" rtl="0" fontAlgn="base">
              <a:spcBef>
                <a:spcPct val="0"/>
              </a:spcBef>
              <a:spcAft>
                <a:spcPct val="0"/>
              </a:spcAft>
              <a:defRPr sz="1200" b="0" kern="1200">
                <a:solidFill>
                  <a:schemeClr val="tx1"/>
                </a:solidFill>
                <a:latin typeface="+mj-lt"/>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en-US" sz="1050" b="1" i="1" dirty="0" smtClean="0">
                <a:solidFill>
                  <a:schemeClr val="bg1"/>
                </a:solidFill>
              </a:rPr>
              <a:t>Keep Alaska Moving</a:t>
            </a:r>
            <a:r>
              <a:rPr lang="en-US" sz="1050" b="1" dirty="0" smtClean="0">
                <a:solidFill>
                  <a:schemeClr val="bg1"/>
                </a:solidFill>
              </a:rPr>
              <a:t> </a:t>
            </a:r>
            <a:r>
              <a:rPr lang="en-US" sz="1050" dirty="0" smtClean="0">
                <a:solidFill>
                  <a:schemeClr val="bg1"/>
                </a:solidFill>
              </a:rPr>
              <a:t>through service and infrastructure</a:t>
            </a:r>
            <a:endParaRPr lang="en-US" sz="1050" dirty="0">
              <a:solidFill>
                <a:schemeClr val="bg1"/>
              </a:solidFill>
            </a:endParaRPr>
          </a:p>
        </p:txBody>
      </p:sp>
    </p:spTree>
    <p:extLst>
      <p:ext uri="{BB962C8B-B14F-4D97-AF65-F5344CB8AC3E}">
        <p14:creationId xmlns:p14="http://schemas.microsoft.com/office/powerpoint/2010/main" val="3407064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19" name="Title 1"/>
          <p:cNvSpPr>
            <a:spLocks noGrp="1"/>
          </p:cNvSpPr>
          <p:nvPr>
            <p:ph type="title"/>
          </p:nvPr>
        </p:nvSpPr>
        <p:spPr>
          <a:xfrm>
            <a:off x="0" y="304800"/>
            <a:ext cx="9144000" cy="822960"/>
          </a:xfrm>
          <a:noFill/>
        </p:spPr>
        <p:txBody>
          <a:bodyPr/>
          <a:lstStyle/>
          <a:p>
            <a:r>
              <a:rPr lang="en-US" smtClean="0"/>
              <a:t>Click to edit Master title style</a:t>
            </a:r>
            <a:endParaRPr lang="en-US" dirty="0"/>
          </a:p>
        </p:txBody>
      </p:sp>
      <p:sp>
        <p:nvSpPr>
          <p:cNvPr id="8" name="Date Placeholder 3"/>
          <p:cNvSpPr>
            <a:spLocks noGrp="1"/>
          </p:cNvSpPr>
          <p:nvPr>
            <p:ph type="dt" sz="half" idx="2"/>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800">
                <a:solidFill>
                  <a:schemeClr val="bg1"/>
                </a:solidFill>
                <a:latin typeface="Arial" pitchFamily="34" charset="0"/>
                <a:cs typeface="Arial" pitchFamily="34" charset="0"/>
              </a:defRPr>
            </a:lvl1pPr>
          </a:lstStyle>
          <a:p>
            <a:pPr>
              <a:defRPr/>
            </a:pPr>
            <a:r>
              <a:rPr lang="en-US" dirty="0" smtClean="0"/>
              <a:t>2/9/2016</a:t>
            </a:r>
            <a:endParaRPr lang="en-US" dirty="0"/>
          </a:p>
        </p:txBody>
      </p:sp>
      <p:sp>
        <p:nvSpPr>
          <p:cNvPr id="9" name="Slide Number Placeholder 5"/>
          <p:cNvSpPr>
            <a:spLocks noGrp="1"/>
          </p:cNvSpPr>
          <p:nvPr>
            <p:ph type="sldNum" sz="quarter" idx="4"/>
          </p:nvPr>
        </p:nvSpPr>
        <p:spPr>
          <a:xfrm>
            <a:off x="7010400" y="6477000"/>
            <a:ext cx="2133600" cy="365125"/>
          </a:xfrm>
          <a:prstGeom prst="rect">
            <a:avLst/>
          </a:prstGeom>
        </p:spPr>
        <p:txBody>
          <a:bodyPr vert="horz" lIns="91440" tIns="45720" rIns="91440" bIns="45720" rtlCol="0" anchor="ctr"/>
          <a:lstStyle>
            <a:lvl1pPr algn="r" fontAlgn="auto">
              <a:spcBef>
                <a:spcPts val="0"/>
              </a:spcBef>
              <a:spcAft>
                <a:spcPts val="0"/>
              </a:spcAft>
              <a:defRPr sz="800">
                <a:solidFill>
                  <a:schemeClr val="bg1"/>
                </a:solidFill>
                <a:latin typeface="Arial" pitchFamily="34" charset="0"/>
                <a:cs typeface="Arial" pitchFamily="34" charset="0"/>
              </a:defRPr>
            </a:lvl1pPr>
          </a:lstStyle>
          <a:p>
            <a:pPr>
              <a:defRPr/>
            </a:pPr>
            <a:fld id="{A98B6FD7-91B3-4D10-B688-973CF5EAA776}" type="slidenum">
              <a:rPr lang="en-US"/>
              <a:pPr>
                <a:defRPr/>
              </a:pPr>
              <a:t>‹#›</a:t>
            </a:fld>
            <a:endParaRPr lang="en-US" dirty="0"/>
          </a:p>
        </p:txBody>
      </p:sp>
      <p:sp>
        <p:nvSpPr>
          <p:cNvPr id="10" name="Footer Placeholder 3"/>
          <p:cNvSpPr txBox="1">
            <a:spLocks/>
          </p:cNvSpPr>
          <p:nvPr userDrawn="1"/>
        </p:nvSpPr>
        <p:spPr>
          <a:xfrm>
            <a:off x="2133600" y="6556248"/>
            <a:ext cx="4876800" cy="301752"/>
          </a:xfrm>
          <a:prstGeom prst="rect">
            <a:avLst/>
          </a:prstGeom>
        </p:spPr>
        <p:txBody>
          <a:bodyPr/>
          <a:lstStyle>
            <a:defPPr>
              <a:defRPr lang="en-US"/>
            </a:defPPr>
            <a:lvl1pPr algn="l" rtl="0" fontAlgn="base">
              <a:spcBef>
                <a:spcPct val="0"/>
              </a:spcBef>
              <a:spcAft>
                <a:spcPct val="0"/>
              </a:spcAft>
              <a:defRPr sz="1200" b="0" kern="1200">
                <a:solidFill>
                  <a:schemeClr val="tx1"/>
                </a:solidFill>
                <a:latin typeface="+mj-lt"/>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en-US" sz="1050" b="1" i="1" dirty="0" smtClean="0">
                <a:solidFill>
                  <a:schemeClr val="bg1"/>
                </a:solidFill>
              </a:rPr>
              <a:t>Keep Alaska Moving</a:t>
            </a:r>
            <a:r>
              <a:rPr lang="en-US" sz="1050" b="1" dirty="0" smtClean="0">
                <a:solidFill>
                  <a:schemeClr val="bg1"/>
                </a:solidFill>
              </a:rPr>
              <a:t> </a:t>
            </a:r>
            <a:r>
              <a:rPr lang="en-US" sz="1050" dirty="0" smtClean="0">
                <a:solidFill>
                  <a:schemeClr val="bg1"/>
                </a:solidFill>
              </a:rPr>
              <a:t>through service and infrastructure</a:t>
            </a:r>
            <a:endParaRPr lang="en-US" sz="1050" dirty="0">
              <a:solidFill>
                <a:schemeClr val="bg1"/>
              </a:solidFill>
            </a:endParaRPr>
          </a:p>
        </p:txBody>
      </p:sp>
      <p:sp>
        <p:nvSpPr>
          <p:cNvPr id="7" name="Content Placeholder 2"/>
          <p:cNvSpPr>
            <a:spLocks noGrp="1"/>
          </p:cNvSpPr>
          <p:nvPr>
            <p:ph idx="1"/>
          </p:nvPr>
        </p:nvSpPr>
        <p:spPr>
          <a:xfrm>
            <a:off x="76200" y="1295400"/>
            <a:ext cx="89916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70015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143000"/>
          </a:xfrm>
          <a:prstGeom prst="rect">
            <a:avLst/>
          </a:prstGeom>
        </p:spPr>
      </p:pic>
      <p:sp>
        <p:nvSpPr>
          <p:cNvPr id="19" name="Title 1"/>
          <p:cNvSpPr>
            <a:spLocks noGrp="1"/>
          </p:cNvSpPr>
          <p:nvPr>
            <p:ph type="title"/>
          </p:nvPr>
        </p:nvSpPr>
        <p:spPr>
          <a:xfrm>
            <a:off x="0" y="304800"/>
            <a:ext cx="9144000" cy="822960"/>
          </a:xfrm>
          <a:noFill/>
        </p:spPr>
        <p:txBody>
          <a:bodyPr/>
          <a:lstStyle/>
          <a:p>
            <a:r>
              <a:rPr lang="en-US" smtClean="0"/>
              <a:t>Click to edit Master title style</a:t>
            </a:r>
            <a:endParaRPr lang="en-US" dirty="0"/>
          </a:p>
        </p:txBody>
      </p:sp>
      <p:sp>
        <p:nvSpPr>
          <p:cNvPr id="8" name="Date Placeholder 3"/>
          <p:cNvSpPr>
            <a:spLocks noGrp="1"/>
          </p:cNvSpPr>
          <p:nvPr>
            <p:ph type="dt" sz="half" idx="2"/>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800">
                <a:solidFill>
                  <a:schemeClr val="bg1"/>
                </a:solidFill>
                <a:latin typeface="Arial" pitchFamily="34" charset="0"/>
                <a:cs typeface="Arial" pitchFamily="34" charset="0"/>
              </a:defRPr>
            </a:lvl1pPr>
          </a:lstStyle>
          <a:p>
            <a:pPr>
              <a:defRPr/>
            </a:pPr>
            <a:r>
              <a:rPr lang="en-US" dirty="0" smtClean="0"/>
              <a:t>2/9/2016</a:t>
            </a:r>
            <a:endParaRPr lang="en-US" dirty="0"/>
          </a:p>
        </p:txBody>
      </p:sp>
      <p:sp>
        <p:nvSpPr>
          <p:cNvPr id="9" name="Slide Number Placeholder 5"/>
          <p:cNvSpPr>
            <a:spLocks noGrp="1"/>
          </p:cNvSpPr>
          <p:nvPr>
            <p:ph type="sldNum" sz="quarter" idx="4"/>
          </p:nvPr>
        </p:nvSpPr>
        <p:spPr>
          <a:xfrm>
            <a:off x="7010400" y="6477000"/>
            <a:ext cx="2133600" cy="365125"/>
          </a:xfrm>
          <a:prstGeom prst="rect">
            <a:avLst/>
          </a:prstGeom>
        </p:spPr>
        <p:txBody>
          <a:bodyPr vert="horz" lIns="91440" tIns="45720" rIns="91440" bIns="45720" rtlCol="0" anchor="ctr"/>
          <a:lstStyle>
            <a:lvl1pPr algn="r" fontAlgn="auto">
              <a:spcBef>
                <a:spcPts val="0"/>
              </a:spcBef>
              <a:spcAft>
                <a:spcPts val="0"/>
              </a:spcAft>
              <a:defRPr sz="800">
                <a:solidFill>
                  <a:schemeClr val="bg1"/>
                </a:solidFill>
                <a:latin typeface="Arial" pitchFamily="34" charset="0"/>
                <a:cs typeface="Arial" pitchFamily="34" charset="0"/>
              </a:defRPr>
            </a:lvl1pPr>
          </a:lstStyle>
          <a:p>
            <a:pPr>
              <a:defRPr/>
            </a:pPr>
            <a:fld id="{A98B6FD7-91B3-4D10-B688-973CF5EAA776}" type="slidenum">
              <a:rPr lang="en-US"/>
              <a:pPr>
                <a:defRPr/>
              </a:pPr>
              <a:t>‹#›</a:t>
            </a:fld>
            <a:endParaRPr lang="en-US" dirty="0"/>
          </a:p>
        </p:txBody>
      </p:sp>
      <p:sp>
        <p:nvSpPr>
          <p:cNvPr id="10" name="Footer Placeholder 3"/>
          <p:cNvSpPr txBox="1">
            <a:spLocks/>
          </p:cNvSpPr>
          <p:nvPr userDrawn="1"/>
        </p:nvSpPr>
        <p:spPr>
          <a:xfrm>
            <a:off x="2133600" y="6556248"/>
            <a:ext cx="4876800" cy="301752"/>
          </a:xfrm>
          <a:prstGeom prst="rect">
            <a:avLst/>
          </a:prstGeom>
        </p:spPr>
        <p:txBody>
          <a:bodyPr/>
          <a:lstStyle>
            <a:defPPr>
              <a:defRPr lang="en-US"/>
            </a:defPPr>
            <a:lvl1pPr algn="l" rtl="0" fontAlgn="base">
              <a:spcBef>
                <a:spcPct val="0"/>
              </a:spcBef>
              <a:spcAft>
                <a:spcPct val="0"/>
              </a:spcAft>
              <a:defRPr sz="1200" b="0" kern="1200">
                <a:solidFill>
                  <a:schemeClr val="tx1"/>
                </a:solidFill>
                <a:latin typeface="+mj-lt"/>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en-US" sz="1050" b="1" i="1" dirty="0" smtClean="0">
                <a:solidFill>
                  <a:schemeClr val="bg1"/>
                </a:solidFill>
              </a:rPr>
              <a:t>Keep Alaska Moving</a:t>
            </a:r>
            <a:r>
              <a:rPr lang="en-US" sz="1050" b="1" dirty="0" smtClean="0">
                <a:solidFill>
                  <a:schemeClr val="bg1"/>
                </a:solidFill>
              </a:rPr>
              <a:t> </a:t>
            </a:r>
            <a:r>
              <a:rPr lang="en-US" sz="1050" dirty="0" smtClean="0">
                <a:solidFill>
                  <a:schemeClr val="bg1"/>
                </a:solidFill>
              </a:rPr>
              <a:t>through service and infrastructure</a:t>
            </a:r>
            <a:endParaRPr lang="en-US" sz="1050" dirty="0">
              <a:solidFill>
                <a:schemeClr val="bg1"/>
              </a:solidFill>
            </a:endParaRPr>
          </a:p>
        </p:txBody>
      </p:sp>
      <p:sp>
        <p:nvSpPr>
          <p:cNvPr id="11" name="Content Placeholder 2"/>
          <p:cNvSpPr>
            <a:spLocks noGrp="1"/>
          </p:cNvSpPr>
          <p:nvPr>
            <p:ph sz="half" idx="1"/>
          </p:nvPr>
        </p:nvSpPr>
        <p:spPr>
          <a:xfrm>
            <a:off x="381000" y="12954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3"/>
          <p:cNvSpPr>
            <a:spLocks noGrp="1"/>
          </p:cNvSpPr>
          <p:nvPr>
            <p:ph sz="half" idx="10"/>
          </p:nvPr>
        </p:nvSpPr>
        <p:spPr>
          <a:xfrm>
            <a:off x="4724400" y="12954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476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Date Placeholder 3"/>
          <p:cNvSpPr>
            <a:spLocks noGrp="1"/>
          </p:cNvSpPr>
          <p:nvPr>
            <p:ph type="dt" sz="half" idx="2"/>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800">
                <a:solidFill>
                  <a:schemeClr val="bg1"/>
                </a:solidFill>
                <a:latin typeface="Arial" pitchFamily="34" charset="0"/>
                <a:cs typeface="Arial" pitchFamily="34" charset="0"/>
              </a:defRPr>
            </a:lvl1pPr>
          </a:lstStyle>
          <a:p>
            <a:pPr>
              <a:defRPr/>
            </a:pPr>
            <a:r>
              <a:rPr lang="en-US" dirty="0" smtClean="0"/>
              <a:t>2/9/2016</a:t>
            </a:r>
            <a:endParaRPr lang="en-US" dirty="0"/>
          </a:p>
        </p:txBody>
      </p:sp>
      <p:sp>
        <p:nvSpPr>
          <p:cNvPr id="7" name="Slide Number Placeholder 5"/>
          <p:cNvSpPr>
            <a:spLocks noGrp="1"/>
          </p:cNvSpPr>
          <p:nvPr>
            <p:ph type="sldNum" sz="quarter" idx="4"/>
          </p:nvPr>
        </p:nvSpPr>
        <p:spPr>
          <a:xfrm>
            <a:off x="7010400" y="6477000"/>
            <a:ext cx="2133600" cy="365125"/>
          </a:xfrm>
          <a:prstGeom prst="rect">
            <a:avLst/>
          </a:prstGeom>
        </p:spPr>
        <p:txBody>
          <a:bodyPr vert="horz" lIns="91440" tIns="45720" rIns="91440" bIns="45720" rtlCol="0" anchor="ctr"/>
          <a:lstStyle>
            <a:lvl1pPr algn="r" fontAlgn="auto">
              <a:spcBef>
                <a:spcPts val="0"/>
              </a:spcBef>
              <a:spcAft>
                <a:spcPts val="0"/>
              </a:spcAft>
              <a:defRPr sz="800">
                <a:solidFill>
                  <a:schemeClr val="bg1"/>
                </a:solidFill>
                <a:latin typeface="Arial" pitchFamily="34" charset="0"/>
                <a:cs typeface="Arial" pitchFamily="34" charset="0"/>
              </a:defRPr>
            </a:lvl1pPr>
          </a:lstStyle>
          <a:p>
            <a:pPr>
              <a:defRPr/>
            </a:pPr>
            <a:fld id="{A98B6FD7-91B3-4D10-B688-973CF5EAA776}" type="slidenum">
              <a:rPr lang="en-US"/>
              <a:pPr>
                <a:defRPr/>
              </a:pPr>
              <a:t>‹#›</a:t>
            </a:fld>
            <a:endParaRPr lang="en-US" dirty="0"/>
          </a:p>
        </p:txBody>
      </p:sp>
      <p:sp>
        <p:nvSpPr>
          <p:cNvPr id="8" name="Footer Placeholder 3"/>
          <p:cNvSpPr txBox="1">
            <a:spLocks/>
          </p:cNvSpPr>
          <p:nvPr userDrawn="1"/>
        </p:nvSpPr>
        <p:spPr>
          <a:xfrm>
            <a:off x="2133600" y="6556248"/>
            <a:ext cx="4876800" cy="301752"/>
          </a:xfrm>
          <a:prstGeom prst="rect">
            <a:avLst/>
          </a:prstGeom>
        </p:spPr>
        <p:txBody>
          <a:bodyPr/>
          <a:lstStyle>
            <a:defPPr>
              <a:defRPr lang="en-US"/>
            </a:defPPr>
            <a:lvl1pPr algn="l" rtl="0" fontAlgn="base">
              <a:spcBef>
                <a:spcPct val="0"/>
              </a:spcBef>
              <a:spcAft>
                <a:spcPct val="0"/>
              </a:spcAft>
              <a:defRPr sz="1200" b="0" kern="1200">
                <a:solidFill>
                  <a:schemeClr val="tx1"/>
                </a:solidFill>
                <a:latin typeface="+mj-lt"/>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en-US" sz="1050" b="1" i="1" dirty="0" smtClean="0">
                <a:solidFill>
                  <a:schemeClr val="bg1"/>
                </a:solidFill>
              </a:rPr>
              <a:t>Keep Alaska Moving</a:t>
            </a:r>
            <a:r>
              <a:rPr lang="en-US" sz="1050" b="1" dirty="0" smtClean="0">
                <a:solidFill>
                  <a:schemeClr val="bg1"/>
                </a:solidFill>
              </a:rPr>
              <a:t> </a:t>
            </a:r>
            <a:r>
              <a:rPr lang="en-US" sz="1050" dirty="0" smtClean="0">
                <a:solidFill>
                  <a:schemeClr val="bg1"/>
                </a:solidFill>
              </a:rPr>
              <a:t>through service and infrastructure</a:t>
            </a:r>
            <a:endParaRPr lang="en-US" sz="1050" dirty="0">
              <a:solidFill>
                <a:schemeClr val="bg1"/>
              </a:solidFill>
            </a:endParaRPr>
          </a:p>
        </p:txBody>
      </p:sp>
    </p:spTree>
    <p:extLst>
      <p:ext uri="{BB962C8B-B14F-4D97-AF65-F5344CB8AC3E}">
        <p14:creationId xmlns:p14="http://schemas.microsoft.com/office/powerpoint/2010/main" val="60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dirty="0" smtClean="0"/>
              <a:t>2/9/2016</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A5166EA-B03A-46D2-B1B3-1A356EFD613E}" type="slidenum">
              <a:rPr lang="en-US" smtClean="0"/>
              <a:t>‹#›</a:t>
            </a:fld>
            <a:endParaRPr lang="en-US" dirty="0"/>
          </a:p>
        </p:txBody>
      </p:sp>
    </p:spTree>
    <p:extLst>
      <p:ext uri="{BB962C8B-B14F-4D97-AF65-F5344CB8AC3E}">
        <p14:creationId xmlns:p14="http://schemas.microsoft.com/office/powerpoint/2010/main" val="10801805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p:nvSpPr>
        <p:spPr>
          <a:xfrm>
            <a:off x="0" y="6477000"/>
            <a:ext cx="9144000" cy="381000"/>
          </a:xfrm>
          <a:prstGeom prst="rect">
            <a:avLst/>
          </a:prstGeom>
          <a:gradFill>
            <a:gsLst>
              <a:gs pos="0">
                <a:schemeClr val="accent1">
                  <a:tint val="44500"/>
                  <a:satMod val="160000"/>
                </a:schemeClr>
              </a:gs>
              <a:gs pos="34000">
                <a:srgbClr val="00206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0" y="277813"/>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152400" y="1219200"/>
            <a:ext cx="88392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Tree>
  </p:cSld>
  <p:clrMap bg1="lt1" tx1="dk1" bg2="lt2" tx2="dk2" accent1="accent1" accent2="accent2" accent3="accent3" accent4="accent4" accent5="accent5" accent6="accent6" hlink="hlink" folHlink="folHlink"/>
  <p:sldLayoutIdLst>
    <p:sldLayoutId id="2147483687" r:id="rId1"/>
    <p:sldLayoutId id="2147483692" r:id="rId2"/>
    <p:sldLayoutId id="2147483695" r:id="rId3"/>
    <p:sldLayoutId id="2147483696" r:id="rId4"/>
    <p:sldLayoutId id="2147483694" r:id="rId5"/>
    <p:sldLayoutId id="2147483697" r:id="rId6"/>
  </p:sldLayoutIdLst>
  <p:hf hdr="0" ftr="0"/>
  <p:txStyles>
    <p:titleStyle>
      <a:lvl1pPr algn="ctr" rtl="0" eaLnBrk="1" fontAlgn="base" hangingPunct="1">
        <a:spcBef>
          <a:spcPct val="0"/>
        </a:spcBef>
        <a:spcAft>
          <a:spcPct val="0"/>
        </a:spcAft>
        <a:defRPr sz="3800" kern="1200">
          <a:solidFill>
            <a:schemeClr val="tx1"/>
          </a:solidFill>
          <a:latin typeface="Arial Black" pitchFamily="34" charset="0"/>
          <a:ea typeface="+mj-ea"/>
          <a:cs typeface="+mj-cs"/>
        </a:defRPr>
      </a:lvl1pPr>
      <a:lvl2pPr algn="ctr" rtl="0" eaLnBrk="1" fontAlgn="base" hangingPunct="1">
        <a:spcBef>
          <a:spcPct val="0"/>
        </a:spcBef>
        <a:spcAft>
          <a:spcPct val="0"/>
        </a:spcAft>
        <a:defRPr sz="3800">
          <a:solidFill>
            <a:schemeClr val="tx1"/>
          </a:solidFill>
          <a:latin typeface="Arial Black" pitchFamily="34" charset="0"/>
        </a:defRPr>
      </a:lvl2pPr>
      <a:lvl3pPr algn="ctr" rtl="0" eaLnBrk="1" fontAlgn="base" hangingPunct="1">
        <a:spcBef>
          <a:spcPct val="0"/>
        </a:spcBef>
        <a:spcAft>
          <a:spcPct val="0"/>
        </a:spcAft>
        <a:defRPr sz="3800">
          <a:solidFill>
            <a:schemeClr val="tx1"/>
          </a:solidFill>
          <a:latin typeface="Arial Black" pitchFamily="34" charset="0"/>
        </a:defRPr>
      </a:lvl3pPr>
      <a:lvl4pPr algn="ctr" rtl="0" eaLnBrk="1" fontAlgn="base" hangingPunct="1">
        <a:spcBef>
          <a:spcPct val="0"/>
        </a:spcBef>
        <a:spcAft>
          <a:spcPct val="0"/>
        </a:spcAft>
        <a:defRPr sz="3800">
          <a:solidFill>
            <a:schemeClr val="tx1"/>
          </a:solidFill>
          <a:latin typeface="Arial Black" pitchFamily="34" charset="0"/>
        </a:defRPr>
      </a:lvl4pPr>
      <a:lvl5pPr algn="ctr" rtl="0" eaLnBrk="1" fontAlgn="base" hangingPunct="1">
        <a:spcBef>
          <a:spcPct val="0"/>
        </a:spcBef>
        <a:spcAft>
          <a:spcPct val="0"/>
        </a:spcAft>
        <a:defRPr sz="3800">
          <a:solidFill>
            <a:schemeClr val="tx1"/>
          </a:solidFill>
          <a:latin typeface="Arial Black" pitchFamily="34" charset="0"/>
        </a:defRPr>
      </a:lvl5pPr>
      <a:lvl6pPr marL="457200" algn="ctr" rtl="0" eaLnBrk="1" fontAlgn="base" hangingPunct="1">
        <a:spcBef>
          <a:spcPct val="0"/>
        </a:spcBef>
        <a:spcAft>
          <a:spcPct val="0"/>
        </a:spcAft>
        <a:defRPr sz="3800">
          <a:solidFill>
            <a:schemeClr val="tx1"/>
          </a:solidFill>
          <a:latin typeface="Arial Black" pitchFamily="34" charset="0"/>
        </a:defRPr>
      </a:lvl6pPr>
      <a:lvl7pPr marL="914400" algn="ctr" rtl="0" eaLnBrk="1" fontAlgn="base" hangingPunct="1">
        <a:spcBef>
          <a:spcPct val="0"/>
        </a:spcBef>
        <a:spcAft>
          <a:spcPct val="0"/>
        </a:spcAft>
        <a:defRPr sz="3800">
          <a:solidFill>
            <a:schemeClr val="tx1"/>
          </a:solidFill>
          <a:latin typeface="Arial Black" pitchFamily="34" charset="0"/>
        </a:defRPr>
      </a:lvl7pPr>
      <a:lvl8pPr marL="1371600" algn="ctr" rtl="0" eaLnBrk="1" fontAlgn="base" hangingPunct="1">
        <a:spcBef>
          <a:spcPct val="0"/>
        </a:spcBef>
        <a:spcAft>
          <a:spcPct val="0"/>
        </a:spcAft>
        <a:defRPr sz="3800">
          <a:solidFill>
            <a:schemeClr val="tx1"/>
          </a:solidFill>
          <a:latin typeface="Arial Black" pitchFamily="34" charset="0"/>
        </a:defRPr>
      </a:lvl8pPr>
      <a:lvl9pPr marL="1828800" algn="ctr" rtl="0" eaLnBrk="1" fontAlgn="base" hangingPunct="1">
        <a:spcBef>
          <a:spcPct val="0"/>
        </a:spcBef>
        <a:spcAft>
          <a:spcPct val="0"/>
        </a:spcAft>
        <a:defRPr sz="3800">
          <a:solidFill>
            <a:schemeClr val="tx1"/>
          </a:solidFill>
          <a:latin typeface="Arial Black" pitchFamily="34" charset="0"/>
        </a:defRPr>
      </a:lvl9pPr>
    </p:titleStyle>
    <p:bodyStyle>
      <a:lvl1pPr marL="342900" indent="-342900" algn="l" rtl="0" eaLnBrk="1" fontAlgn="base" hangingPunct="1">
        <a:spcBef>
          <a:spcPct val="20000"/>
        </a:spcBef>
        <a:spcAft>
          <a:spcPct val="0"/>
        </a:spcAft>
        <a:buClr>
          <a:srgbClr val="002060"/>
        </a:buClr>
        <a:buSzPct val="110000"/>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0070C0"/>
        </a:buClr>
        <a:buSzPct val="85000"/>
        <a:buFont typeface="Wingdings" pitchFamily="2" charset="2"/>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lr>
          <a:srgbClr val="7F7F7F"/>
        </a:buClr>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Clr>
          <a:srgbClr val="0070C0"/>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Clr>
          <a:srgbClr val="7F7F7F"/>
        </a:buClr>
        <a:buSzPct val="95000"/>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3886200"/>
            <a:ext cx="9144000" cy="990600"/>
          </a:xfrm>
          <a:prstGeom prst="rect">
            <a:avLst/>
          </a:prstGeom>
          <a:noFill/>
        </p:spPr>
        <p:txBody>
          <a:bodyPr/>
          <a:lstStyle>
            <a:lvl1pPr>
              <a:defRPr sz="3100" baseline="0">
                <a:ln w="12700">
                  <a:solidFill>
                    <a:schemeClr val="tx1"/>
                  </a:solidFill>
                </a:ln>
                <a:gradFill>
                  <a:gsLst>
                    <a:gs pos="0">
                      <a:schemeClr val="bg1"/>
                    </a:gs>
                    <a:gs pos="66000">
                      <a:schemeClr val="accent1">
                        <a:tint val="23500"/>
                        <a:satMod val="160000"/>
                      </a:schemeClr>
                    </a:gs>
                  </a:gsLst>
                  <a:lin ang="5400000" scaled="0"/>
                </a:gradFill>
                <a:effectLst>
                  <a:outerShdw blurRad="50800" dist="38100" dir="2700000" algn="tl" rotWithShape="0">
                    <a:prstClr val="black">
                      <a:alpha val="40000"/>
                    </a:prstClr>
                  </a:outerShdw>
                </a:effectLst>
                <a:latin typeface="Arial Black" pitchFamily="34" charset="0"/>
              </a:defRPr>
            </a:lvl1pPr>
          </a:lstStyle>
          <a:p>
            <a:pPr algn="ctr" fontAlgn="auto">
              <a:spcAft>
                <a:spcPts val="0"/>
              </a:spcAft>
              <a:defRPr/>
            </a:pPr>
            <a:r>
              <a:rPr lang="en-US" dirty="0" smtClean="0">
                <a:ea typeface="+mj-ea"/>
                <a:cs typeface="+mj-cs"/>
              </a:rPr>
              <a:t>Alaska Department of </a:t>
            </a:r>
            <a:br>
              <a:rPr lang="en-US" dirty="0" smtClean="0">
                <a:ea typeface="+mj-ea"/>
                <a:cs typeface="+mj-cs"/>
              </a:rPr>
            </a:br>
            <a:r>
              <a:rPr lang="en-US" dirty="0" smtClean="0">
                <a:ea typeface="+mj-ea"/>
                <a:cs typeface="+mj-cs"/>
              </a:rPr>
              <a:t>Transportation &amp; Public Facilities</a:t>
            </a:r>
            <a:endParaRPr lang="en-US" dirty="0">
              <a:ea typeface="+mj-ea"/>
              <a:cs typeface="+mj-cs"/>
            </a:endParaRPr>
          </a:p>
        </p:txBody>
      </p:sp>
      <p:sp>
        <p:nvSpPr>
          <p:cNvPr id="7" name="Title 1"/>
          <p:cNvSpPr txBox="1">
            <a:spLocks/>
          </p:cNvSpPr>
          <p:nvPr/>
        </p:nvSpPr>
        <p:spPr>
          <a:xfrm>
            <a:off x="0" y="4876800"/>
            <a:ext cx="9144000" cy="1752600"/>
          </a:xfrm>
          <a:prstGeom prst="rect">
            <a:avLst/>
          </a:prstGeom>
          <a:noFill/>
        </p:spPr>
        <p:txBody>
          <a:bodyPr/>
          <a:lstStyle>
            <a:lvl1pPr>
              <a:defRPr sz="3100" baseline="0">
                <a:ln w="12700">
                  <a:solidFill>
                    <a:schemeClr val="tx1"/>
                  </a:solidFill>
                </a:ln>
                <a:gradFill>
                  <a:gsLst>
                    <a:gs pos="0">
                      <a:schemeClr val="bg1"/>
                    </a:gs>
                    <a:gs pos="66000">
                      <a:schemeClr val="accent1">
                        <a:tint val="23500"/>
                        <a:satMod val="160000"/>
                      </a:schemeClr>
                    </a:gs>
                  </a:gsLst>
                  <a:lin ang="5400000" scaled="0"/>
                </a:gradFill>
                <a:effectLst>
                  <a:outerShdw blurRad="50800" dist="38100" dir="2700000" algn="tl" rotWithShape="0">
                    <a:prstClr val="black">
                      <a:alpha val="40000"/>
                    </a:prstClr>
                  </a:outerShdw>
                </a:effectLst>
                <a:latin typeface="Arial Black" pitchFamily="34" charset="0"/>
              </a:defRPr>
            </a:lvl1pPr>
          </a:lstStyle>
          <a:p>
            <a:pPr algn="ctr" fontAlgn="auto">
              <a:spcAft>
                <a:spcPts val="0"/>
              </a:spcAft>
              <a:defRPr/>
            </a:pPr>
            <a:r>
              <a:rPr lang="en-US" sz="2800" b="1" dirty="0" smtClean="0">
                <a:ln w="12700">
                  <a:noFill/>
                </a:ln>
                <a:effectLst/>
                <a:latin typeface="Arial" pitchFamily="34" charset="0"/>
                <a:ea typeface="+mj-ea"/>
                <a:cs typeface="Arial" pitchFamily="34" charset="0"/>
              </a:rPr>
              <a:t>H.R. 2029 Consolidated Appropriations Act 2016</a:t>
            </a:r>
          </a:p>
          <a:p>
            <a:pPr algn="ctr" fontAlgn="auto">
              <a:spcAft>
                <a:spcPts val="0"/>
              </a:spcAft>
              <a:defRPr/>
            </a:pPr>
            <a:r>
              <a:rPr lang="en-US" sz="2800" b="1" dirty="0" smtClean="0">
                <a:ln w="12700">
                  <a:noFill/>
                </a:ln>
                <a:effectLst/>
                <a:latin typeface="Arial" pitchFamily="34" charset="0"/>
                <a:ea typeface="+mj-ea"/>
                <a:cs typeface="Arial" pitchFamily="34" charset="0"/>
              </a:rPr>
              <a:t>Repurposing Alaska’s Earmarks</a:t>
            </a:r>
          </a:p>
          <a:p>
            <a:pPr algn="ctr" fontAlgn="auto">
              <a:spcAft>
                <a:spcPts val="0"/>
              </a:spcAft>
              <a:defRPr/>
            </a:pPr>
            <a:r>
              <a:rPr lang="en-US" sz="1600" dirty="0" smtClean="0">
                <a:ln w="12700">
                  <a:noFill/>
                </a:ln>
                <a:effectLst/>
                <a:latin typeface="Arial" pitchFamily="34" charset="0"/>
                <a:ea typeface="+mj-ea"/>
                <a:cs typeface="Arial" pitchFamily="34" charset="0"/>
              </a:rPr>
              <a:t>Commissioner Marc Luiken</a:t>
            </a:r>
          </a:p>
          <a:p>
            <a:pPr algn="ctr" fontAlgn="auto">
              <a:spcAft>
                <a:spcPts val="0"/>
              </a:spcAft>
              <a:defRPr/>
            </a:pPr>
            <a:r>
              <a:rPr lang="en-US" sz="1600" dirty="0" smtClean="0">
                <a:ln w="12700">
                  <a:noFill/>
                </a:ln>
                <a:effectLst/>
                <a:latin typeface="Arial" pitchFamily="34" charset="0"/>
                <a:ea typeface="+mj-ea"/>
                <a:cs typeface="Arial" pitchFamily="34" charset="0"/>
              </a:rPr>
              <a:t>Program Development Director Mike Vigue</a:t>
            </a:r>
          </a:p>
          <a:p>
            <a:pPr algn="ctr" fontAlgn="auto">
              <a:spcAft>
                <a:spcPts val="0"/>
              </a:spcAft>
              <a:defRPr/>
            </a:pPr>
            <a:r>
              <a:rPr lang="en-US" sz="1400" dirty="0" smtClean="0">
                <a:ln w="12700">
                  <a:noFill/>
                </a:ln>
                <a:effectLst/>
                <a:latin typeface="Arial" pitchFamily="34" charset="0"/>
                <a:ea typeface="+mj-ea"/>
                <a:cs typeface="Arial" pitchFamily="34" charset="0"/>
              </a:rPr>
              <a:t>March 29, 2016</a:t>
            </a:r>
            <a:endParaRPr lang="en-US" sz="1400" dirty="0">
              <a:ln w="12700">
                <a:noFill/>
              </a:ln>
              <a:effectLst/>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457199"/>
            <a:ext cx="6477000" cy="461665"/>
          </a:xfrm>
          <a:prstGeom prst="rect">
            <a:avLst/>
          </a:prstGeom>
          <a:noFill/>
        </p:spPr>
        <p:txBody>
          <a:bodyPr wrap="square" rtlCol="0">
            <a:spAutoFit/>
          </a:bodyPr>
          <a:lstStyle/>
          <a:p>
            <a:r>
              <a:rPr lang="en-US" sz="2400" b="1" dirty="0" smtClean="0"/>
              <a:t>Our DOT&amp;PF People:  Alaskans Serving Alaskans</a:t>
            </a:r>
            <a:endParaRPr lang="en-US" sz="2400" b="1" dirty="0"/>
          </a:p>
        </p:txBody>
      </p:sp>
      <p:sp>
        <p:nvSpPr>
          <p:cNvPr id="5" name="TextBox 4"/>
          <p:cNvSpPr txBox="1"/>
          <p:nvPr/>
        </p:nvSpPr>
        <p:spPr>
          <a:xfrm>
            <a:off x="228600" y="990600"/>
            <a:ext cx="8763000" cy="563231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Miles Brookes</a:t>
            </a:r>
          </a:p>
          <a:p>
            <a:endParaRPr lang="en-US" sz="2000" dirty="0" smtClean="0"/>
          </a:p>
          <a:p>
            <a:pPr marL="742950" lvl="1" indent="-285750">
              <a:buFont typeface="Arial" panose="020B0604020202020204" pitchFamily="34" charset="0"/>
              <a:buChar char="•"/>
            </a:pPr>
            <a:r>
              <a:rPr lang="en-US" sz="1600" b="1" dirty="0" smtClean="0"/>
              <a:t>Position: </a:t>
            </a:r>
            <a:r>
              <a:rPr lang="en-US" sz="1600" dirty="0" smtClean="0"/>
              <a:t>Research Analyst III</a:t>
            </a:r>
          </a:p>
          <a:p>
            <a:pPr marL="742950" lvl="1" indent="-285750">
              <a:buFont typeface="Arial" panose="020B0604020202020204" pitchFamily="34" charset="0"/>
              <a:buChar char="•"/>
            </a:pPr>
            <a:r>
              <a:rPr lang="en-US" sz="1600" b="1" dirty="0" smtClean="0"/>
              <a:t>Education: </a:t>
            </a:r>
            <a:r>
              <a:rPr lang="en-US" sz="1600" dirty="0" smtClean="0"/>
              <a:t>University of Alaska Anchorage, 2011, B.A. </a:t>
            </a:r>
          </a:p>
          <a:p>
            <a:pPr marL="742950" lvl="1" indent="-285750">
              <a:buFont typeface="Arial" panose="020B0604020202020204" pitchFamily="34" charset="0"/>
              <a:buChar char="•"/>
            </a:pPr>
            <a:r>
              <a:rPr lang="en-US" sz="1600" b="1" dirty="0" smtClean="0"/>
              <a:t>Family: </a:t>
            </a:r>
            <a:r>
              <a:rPr lang="en-US" sz="1600" dirty="0" smtClean="0"/>
              <a:t>Heather (wife), Egan (3), Elsie (1)</a:t>
            </a:r>
          </a:p>
          <a:p>
            <a:pPr marL="742950" lvl="1" indent="-285750">
              <a:buFont typeface="Arial" panose="020B0604020202020204" pitchFamily="34" charset="0"/>
              <a:buChar char="•"/>
            </a:pPr>
            <a:r>
              <a:rPr lang="en-US" sz="1600" b="1" dirty="0" smtClean="0"/>
              <a:t>Current Hobby: </a:t>
            </a:r>
            <a:r>
              <a:rPr lang="en-US" sz="1600" dirty="0" smtClean="0"/>
              <a:t>Started playing organized hockey at 31 in the Fall  of 2015.</a:t>
            </a:r>
            <a:endParaRPr lang="en-US" sz="1600" b="1" dirty="0" smtClean="0"/>
          </a:p>
          <a:p>
            <a:pPr lvl="1"/>
            <a:endParaRPr lang="en-US" dirty="0" smtClean="0"/>
          </a:p>
          <a:p>
            <a:pPr marL="285750" indent="-285750">
              <a:buFont typeface="Arial" panose="020B0604020202020204" pitchFamily="34" charset="0"/>
              <a:buChar char="•"/>
            </a:pPr>
            <a:r>
              <a:rPr lang="en-US" sz="1600" dirty="0" smtClean="0"/>
              <a:t>Miles collects, analyzes, and disseminates fatal crash data to engineers, law enforcement, and the public.   He uses this data to administer federal grants some of which are;</a:t>
            </a:r>
          </a:p>
          <a:p>
            <a:pPr marL="742950" lvl="1" indent="-285750">
              <a:buFont typeface="Arial" panose="020B0604020202020204" pitchFamily="34" charset="0"/>
              <a:buChar char="•"/>
            </a:pPr>
            <a:r>
              <a:rPr lang="en-US" sz="1600" dirty="0" smtClean="0"/>
              <a:t>Fairbanks Police Department’s DUI Enforcement Unit</a:t>
            </a:r>
          </a:p>
          <a:p>
            <a:pPr marL="742950" lvl="1" indent="-285750">
              <a:buFont typeface="Arial" panose="020B0604020202020204" pitchFamily="34" charset="0"/>
              <a:buChar char="•"/>
            </a:pPr>
            <a:r>
              <a:rPr lang="en-US" sz="1600" dirty="0" smtClean="0"/>
              <a:t>Homer Police Department’s Project Drive Youth Impaired Driving Prevention Program</a:t>
            </a:r>
          </a:p>
          <a:p>
            <a:pPr marL="742950" lvl="1" indent="-285750">
              <a:buFont typeface="Arial" panose="020B0604020202020204" pitchFamily="34" charset="0"/>
              <a:buChar char="•"/>
            </a:pPr>
            <a:r>
              <a:rPr lang="en-US" sz="1600" dirty="0" smtClean="0"/>
              <a:t>Alaska State Troopers, Anchorage, Fairbanks, Wasilla, Kenai, Homer, Palmer, and Sitka Police Departments for High Visibility DUI Enforcement periods</a:t>
            </a:r>
          </a:p>
          <a:p>
            <a:pPr lvl="1"/>
            <a:endParaRPr lang="en-US" sz="1600" dirty="0"/>
          </a:p>
          <a:p>
            <a:pPr marL="285750" indent="-285750">
              <a:buFont typeface="Arial" panose="020B0604020202020204" pitchFamily="34" charset="0"/>
              <a:buChar char="•"/>
            </a:pPr>
            <a:r>
              <a:rPr lang="en-US" sz="1600" dirty="0" smtClean="0"/>
              <a:t>Using the data and grant programs, Miles keeps Alaskans moving through service and infrastructure by providing for the safe and efficient movement of people and goods on Alaska’s highways.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Miles’ work supports not only the DOT&amp;PF mission, but other state agency missions as well.  He is never hesitant to collaborate his findings with DOT&amp;PF engineers for effective road project construction, or Troopers for efficient data targeted enforcement to support the safe movement of Alaskans.  His actions support the One DOT&amp;PF initiative by obtaining results through trust and teamwork between his state co-workers and himself.    </a:t>
            </a:r>
            <a:endParaRPr lang="en-US" sz="1600" dirty="0"/>
          </a:p>
        </p:txBody>
      </p:sp>
      <p:pic>
        <p:nvPicPr>
          <p:cNvPr id="1026" name="Picture 2" descr="C:\Users\mavigue\AppData\Local\Microsoft\Windows\Temporary Internet Files\Content.Outlook\AYI3IR3F\miles_1.11.1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28600"/>
            <a:ext cx="14478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3246438"/>
            <a:ext cx="19812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4001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7760"/>
          </a:xfrm>
        </p:spPr>
        <p:txBody>
          <a:bodyPr/>
          <a:lstStyle/>
          <a:p>
            <a:r>
              <a:rPr lang="en-US" dirty="0" smtClean="0"/>
              <a:t>Overview</a:t>
            </a:r>
            <a:endParaRPr lang="en-US" dirty="0"/>
          </a:p>
        </p:txBody>
      </p:sp>
      <p:sp>
        <p:nvSpPr>
          <p:cNvPr id="4" name="Content Placeholder 1"/>
          <p:cNvSpPr txBox="1">
            <a:spLocks/>
          </p:cNvSpPr>
          <p:nvPr/>
        </p:nvSpPr>
        <p:spPr>
          <a:xfrm>
            <a:off x="76200" y="1295400"/>
            <a:ext cx="8991600" cy="5105400"/>
          </a:xfrm>
          <a:prstGeom prst="rect">
            <a:avLst/>
          </a:prstGeom>
        </p:spPr>
        <p:txBody>
          <a:bodyPr>
            <a:normAutofit/>
          </a:bodyPr>
          <a:lstStyle>
            <a:lvl1pPr marL="342900" indent="-342900" algn="l" rtl="0" eaLnBrk="1" fontAlgn="base" hangingPunct="1">
              <a:spcBef>
                <a:spcPct val="20000"/>
              </a:spcBef>
              <a:spcAft>
                <a:spcPct val="0"/>
              </a:spcAft>
              <a:buClr>
                <a:srgbClr val="002060"/>
              </a:buClr>
              <a:buSzPct val="110000"/>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0070C0"/>
              </a:buClr>
              <a:buSzPct val="85000"/>
              <a:buFont typeface="Wingdings" pitchFamily="2" charset="2"/>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lr>
                <a:srgbClr val="7F7F7F"/>
              </a:buClr>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Clr>
                <a:srgbClr val="0070C0"/>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Clr>
                <a:srgbClr val="7F7F7F"/>
              </a:buClr>
              <a:buSzPct val="95000"/>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200000"/>
              </a:lnSpc>
            </a:pPr>
            <a:r>
              <a:rPr lang="en-US" sz="2800" dirty="0" smtClean="0"/>
              <a:t>Bill language</a:t>
            </a:r>
          </a:p>
          <a:p>
            <a:pPr marL="342900" lvl="1" indent="-342900">
              <a:lnSpc>
                <a:spcPct val="200000"/>
              </a:lnSpc>
              <a:buClr>
                <a:srgbClr val="002060"/>
              </a:buClr>
              <a:buSzPct val="110000"/>
              <a:buFont typeface="Arial" charset="0"/>
              <a:buChar char="•"/>
            </a:pPr>
            <a:r>
              <a:rPr lang="en-US" dirty="0" smtClean="0">
                <a:ln w="12700">
                  <a:noFill/>
                </a:ln>
              </a:rPr>
              <a:t>FHWA Requirements</a:t>
            </a:r>
            <a:endParaRPr lang="en-US" dirty="0">
              <a:ln w="12700">
                <a:noFill/>
              </a:ln>
            </a:endParaRPr>
          </a:p>
          <a:p>
            <a:pPr>
              <a:lnSpc>
                <a:spcPct val="200000"/>
              </a:lnSpc>
            </a:pPr>
            <a:r>
              <a:rPr lang="en-US" sz="2800" dirty="0" smtClean="0"/>
              <a:t>DOT&amp;PF Strategy</a:t>
            </a:r>
          </a:p>
        </p:txBody>
      </p:sp>
      <p:sp>
        <p:nvSpPr>
          <p:cNvPr id="3" name="Date Placeholder 2"/>
          <p:cNvSpPr>
            <a:spLocks noGrp="1"/>
          </p:cNvSpPr>
          <p:nvPr>
            <p:ph type="dt" sz="half" idx="2"/>
          </p:nvPr>
        </p:nvSpPr>
        <p:spPr/>
        <p:txBody>
          <a:bodyPr/>
          <a:lstStyle/>
          <a:p>
            <a:pPr>
              <a:defRPr/>
            </a:pPr>
            <a:r>
              <a:rPr lang="en-US" dirty="0" smtClean="0"/>
              <a:t>2/9/2016</a:t>
            </a:r>
            <a:endParaRPr lang="en-US" dirty="0"/>
          </a:p>
        </p:txBody>
      </p:sp>
      <p:sp>
        <p:nvSpPr>
          <p:cNvPr id="5" name="Slide Number Placeholder 4"/>
          <p:cNvSpPr>
            <a:spLocks noGrp="1"/>
          </p:cNvSpPr>
          <p:nvPr>
            <p:ph type="sldNum" sz="quarter" idx="4"/>
          </p:nvPr>
        </p:nvSpPr>
        <p:spPr/>
        <p:txBody>
          <a:bodyPr/>
          <a:lstStyle/>
          <a:p>
            <a:pPr>
              <a:defRPr/>
            </a:pPr>
            <a:fld id="{A98B6FD7-91B3-4D10-B688-973CF5EAA776}" type="slidenum">
              <a:rPr lang="en-US" smtClean="0"/>
              <a:pPr>
                <a:defRPr/>
              </a:pPr>
              <a:t>3</a:t>
            </a:fld>
            <a:endParaRPr lang="en-US" dirty="0"/>
          </a:p>
        </p:txBody>
      </p:sp>
    </p:spTree>
    <p:extLst>
      <p:ext uri="{BB962C8B-B14F-4D97-AF65-F5344CB8AC3E}">
        <p14:creationId xmlns:p14="http://schemas.microsoft.com/office/powerpoint/2010/main" val="357288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7760"/>
          </a:xfrm>
        </p:spPr>
        <p:txBody>
          <a:bodyPr/>
          <a:lstStyle/>
          <a:p>
            <a:r>
              <a:rPr lang="en-US" dirty="0" smtClean="0"/>
              <a:t>Language</a:t>
            </a:r>
            <a:endParaRPr lang="en-US" dirty="0"/>
          </a:p>
        </p:txBody>
      </p:sp>
      <p:sp>
        <p:nvSpPr>
          <p:cNvPr id="7" name="Content Placeholder 1"/>
          <p:cNvSpPr txBox="1">
            <a:spLocks/>
          </p:cNvSpPr>
          <p:nvPr/>
        </p:nvSpPr>
        <p:spPr>
          <a:xfrm>
            <a:off x="76200" y="1219200"/>
            <a:ext cx="8991600" cy="5181600"/>
          </a:xfrm>
          <a:prstGeom prst="rect">
            <a:avLst/>
          </a:prstGeom>
        </p:spPr>
        <p:txBody>
          <a:bodyPr>
            <a:normAutofit/>
          </a:bodyPr>
          <a:lstStyle>
            <a:lvl1pPr marL="342900" indent="-342900" algn="l" rtl="0" eaLnBrk="1" fontAlgn="base" hangingPunct="1">
              <a:spcBef>
                <a:spcPct val="20000"/>
              </a:spcBef>
              <a:spcAft>
                <a:spcPct val="0"/>
              </a:spcAft>
              <a:buClr>
                <a:srgbClr val="002060"/>
              </a:buClr>
              <a:buSzPct val="110000"/>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0070C0"/>
              </a:buClr>
              <a:buSzPct val="85000"/>
              <a:buFont typeface="Wingdings" pitchFamily="2" charset="2"/>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lr>
                <a:srgbClr val="7F7F7F"/>
              </a:buClr>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Clr>
                <a:srgbClr val="0070C0"/>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Clr>
                <a:srgbClr val="7F7F7F"/>
              </a:buClr>
              <a:buSzPct val="95000"/>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t>Section 125</a:t>
            </a:r>
          </a:p>
          <a:p>
            <a:pPr lvl="1"/>
            <a:r>
              <a:rPr lang="en-US" sz="2400" dirty="0" smtClean="0"/>
              <a:t>Provides the authority for a State to repurpose any earmark that was designated on or before September 30, 2005</a:t>
            </a:r>
          </a:p>
          <a:p>
            <a:pPr lvl="1"/>
            <a:r>
              <a:rPr lang="en-US" sz="2400" dirty="0" smtClean="0"/>
              <a:t>Earmark must be less than 10% obligated or from a project that has been final vouchered and closed in the FHWA financial system</a:t>
            </a:r>
          </a:p>
          <a:p>
            <a:pPr lvl="1"/>
            <a:r>
              <a:rPr lang="en-US" sz="2400" dirty="0" smtClean="0"/>
              <a:t>The repurposed funds may be obligated on a new or existing project in the State within 50 miles of the original earmark designation</a:t>
            </a:r>
          </a:p>
          <a:p>
            <a:pPr lvl="1"/>
            <a:r>
              <a:rPr lang="en-US" sz="2400" dirty="0" smtClean="0"/>
              <a:t>The project must be eligible under section 133(b) of title 23 </a:t>
            </a:r>
          </a:p>
          <a:p>
            <a:pPr lvl="1"/>
            <a:r>
              <a:rPr lang="en-US" sz="2400" dirty="0" smtClean="0"/>
              <a:t>The repurposing is available to be applied in FFY2016</a:t>
            </a:r>
            <a:endParaRPr lang="en-US" sz="2400" dirty="0"/>
          </a:p>
        </p:txBody>
      </p:sp>
      <p:sp>
        <p:nvSpPr>
          <p:cNvPr id="3" name="Date Placeholder 2"/>
          <p:cNvSpPr>
            <a:spLocks noGrp="1"/>
          </p:cNvSpPr>
          <p:nvPr>
            <p:ph type="dt" sz="half" idx="2"/>
          </p:nvPr>
        </p:nvSpPr>
        <p:spPr/>
        <p:txBody>
          <a:bodyPr/>
          <a:lstStyle/>
          <a:p>
            <a:pPr>
              <a:defRPr/>
            </a:pPr>
            <a:r>
              <a:rPr lang="en-US" dirty="0" smtClean="0"/>
              <a:t>2/9/2016</a:t>
            </a:r>
            <a:endParaRPr lang="en-US" dirty="0"/>
          </a:p>
        </p:txBody>
      </p:sp>
      <p:sp>
        <p:nvSpPr>
          <p:cNvPr id="4" name="Slide Number Placeholder 3"/>
          <p:cNvSpPr>
            <a:spLocks noGrp="1"/>
          </p:cNvSpPr>
          <p:nvPr>
            <p:ph type="sldNum" sz="quarter" idx="4"/>
          </p:nvPr>
        </p:nvSpPr>
        <p:spPr/>
        <p:txBody>
          <a:bodyPr/>
          <a:lstStyle/>
          <a:p>
            <a:pPr>
              <a:defRPr/>
            </a:pPr>
            <a:fld id="{A98B6FD7-91B3-4D10-B688-973CF5EAA776}" type="slidenum">
              <a:rPr lang="en-US" smtClean="0"/>
              <a:pPr>
                <a:defRPr/>
              </a:pPr>
              <a:t>4</a:t>
            </a:fld>
            <a:endParaRPr lang="en-US" dirty="0"/>
          </a:p>
        </p:txBody>
      </p:sp>
    </p:spTree>
    <p:extLst>
      <p:ext uri="{BB962C8B-B14F-4D97-AF65-F5344CB8AC3E}">
        <p14:creationId xmlns:p14="http://schemas.microsoft.com/office/powerpoint/2010/main" val="2702382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7760"/>
          </a:xfrm>
        </p:spPr>
        <p:txBody>
          <a:bodyPr/>
          <a:lstStyle/>
          <a:p>
            <a:r>
              <a:rPr lang="en-US" dirty="0" smtClean="0"/>
              <a:t>FHWA Requirements</a:t>
            </a:r>
            <a:endParaRPr lang="en-US" dirty="0"/>
          </a:p>
        </p:txBody>
      </p:sp>
      <p:sp>
        <p:nvSpPr>
          <p:cNvPr id="4" name="TextBox 3"/>
          <p:cNvSpPr txBox="1"/>
          <p:nvPr/>
        </p:nvSpPr>
        <p:spPr>
          <a:xfrm>
            <a:off x="74428" y="1371600"/>
            <a:ext cx="8915400" cy="5047536"/>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The State must identify the specific amount for each project when the request to repurpose is made. Once funds are repurposed for a specific project, the funds may not be changed to a different project.</a:t>
            </a:r>
          </a:p>
          <a:p>
            <a:endParaRPr lang="en-US" sz="2400" dirty="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The State must identify the corresponding amount of applicable special or allocated obligation limitation to be transferred with the earmark, if available. Earmarks with insufficient obligation limitation must use the State’s annual formula obligation limitation when obligating the repurposed funds.</a:t>
            </a:r>
          </a:p>
          <a:p>
            <a:pPr marL="342900" indent="-342900">
              <a:buFont typeface="Arial" panose="020B0604020202020204" pitchFamily="34" charset="0"/>
              <a:buChar char="•"/>
            </a:pPr>
            <a:endParaRPr lang="en-US" sz="2000" dirty="0" smtClean="0"/>
          </a:p>
          <a:p>
            <a:pPr algn="ctr"/>
            <a:endParaRPr lang="en-US" sz="1400" b="1" dirty="0" smtClean="0"/>
          </a:p>
        </p:txBody>
      </p:sp>
      <p:sp>
        <p:nvSpPr>
          <p:cNvPr id="3" name="Date Placeholder 2"/>
          <p:cNvSpPr>
            <a:spLocks noGrp="1"/>
          </p:cNvSpPr>
          <p:nvPr>
            <p:ph type="dt" sz="half" idx="2"/>
          </p:nvPr>
        </p:nvSpPr>
        <p:spPr/>
        <p:txBody>
          <a:bodyPr/>
          <a:lstStyle/>
          <a:p>
            <a:pPr>
              <a:defRPr/>
            </a:pPr>
            <a:r>
              <a:rPr lang="en-US" dirty="0" smtClean="0"/>
              <a:t>2/9/2016</a:t>
            </a:r>
            <a:endParaRPr lang="en-US" dirty="0"/>
          </a:p>
        </p:txBody>
      </p:sp>
      <p:sp>
        <p:nvSpPr>
          <p:cNvPr id="5" name="Slide Number Placeholder 4"/>
          <p:cNvSpPr>
            <a:spLocks noGrp="1"/>
          </p:cNvSpPr>
          <p:nvPr>
            <p:ph type="sldNum" sz="quarter" idx="4"/>
          </p:nvPr>
        </p:nvSpPr>
        <p:spPr/>
        <p:txBody>
          <a:bodyPr/>
          <a:lstStyle/>
          <a:p>
            <a:pPr>
              <a:defRPr/>
            </a:pPr>
            <a:fld id="{A98B6FD7-91B3-4D10-B688-973CF5EAA776}" type="slidenum">
              <a:rPr lang="en-US" smtClean="0"/>
              <a:pPr>
                <a:defRPr/>
              </a:pPr>
              <a:t>5</a:t>
            </a:fld>
            <a:endParaRPr lang="en-US" dirty="0"/>
          </a:p>
        </p:txBody>
      </p:sp>
    </p:spTree>
    <p:extLst>
      <p:ext uri="{BB962C8B-B14F-4D97-AF65-F5344CB8AC3E}">
        <p14:creationId xmlns:p14="http://schemas.microsoft.com/office/powerpoint/2010/main" val="43591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7760"/>
          </a:xfrm>
        </p:spPr>
        <p:txBody>
          <a:bodyPr/>
          <a:lstStyle/>
          <a:p>
            <a:r>
              <a:rPr lang="en-US" dirty="0" smtClean="0"/>
              <a:t>FHWA Requirements</a:t>
            </a:r>
            <a:endParaRPr lang="en-US" dirty="0"/>
          </a:p>
        </p:txBody>
      </p:sp>
      <p:sp>
        <p:nvSpPr>
          <p:cNvPr id="4" name="TextBox 3"/>
          <p:cNvSpPr txBox="1"/>
          <p:nvPr/>
        </p:nvSpPr>
        <p:spPr>
          <a:xfrm>
            <a:off x="76200" y="1143000"/>
            <a:ext cx="8915400" cy="5632311"/>
          </a:xfrm>
          <a:prstGeom prst="rect">
            <a:avLst/>
          </a:prstGeom>
          <a:noFill/>
        </p:spPr>
        <p:txBody>
          <a:bodyPr wrap="square" rtlCol="0">
            <a:spAutoFit/>
          </a:bodyPr>
          <a:lstStyle/>
          <a:p>
            <a:pPr marL="342900" indent="-342900">
              <a:buFont typeface="Arial" panose="020B0604020202020204" pitchFamily="34" charset="0"/>
              <a:buChar char="•"/>
            </a:pPr>
            <a:endParaRPr lang="en-US"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The repurposed earmark funds must be obligated before September 30, 2019.</a:t>
            </a:r>
          </a:p>
          <a:p>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If the State intends to obligate the repurposed funds before the end of FFY2016 (September 30), the request must be submitted to the FHWA CFO by August 29, 2016</a:t>
            </a:r>
          </a:p>
          <a:p>
            <a:endParaRPr lang="en-US"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If the State intends to obligate the funds in subsequent fiscal years, the request must be submitted to the FHWA CFO by September 12, 2016</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latin typeface="Arial" panose="020B0604020202020204" pitchFamily="34" charset="0"/>
                <a:cs typeface="Arial" panose="020B0604020202020204" pitchFamily="34" charset="0"/>
              </a:rPr>
              <a:t>After the funds are repurposed, the State must provide quarterly reports to FHWA on the identified projects</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
        <p:nvSpPr>
          <p:cNvPr id="3" name="Date Placeholder 2"/>
          <p:cNvSpPr>
            <a:spLocks noGrp="1"/>
          </p:cNvSpPr>
          <p:nvPr>
            <p:ph type="dt" sz="half" idx="2"/>
          </p:nvPr>
        </p:nvSpPr>
        <p:spPr/>
        <p:txBody>
          <a:bodyPr/>
          <a:lstStyle/>
          <a:p>
            <a:pPr>
              <a:defRPr/>
            </a:pPr>
            <a:r>
              <a:rPr lang="en-US" dirty="0" smtClean="0"/>
              <a:t>2/9/2016</a:t>
            </a:r>
            <a:endParaRPr lang="en-US" dirty="0"/>
          </a:p>
        </p:txBody>
      </p:sp>
      <p:sp>
        <p:nvSpPr>
          <p:cNvPr id="5" name="Slide Number Placeholder 4"/>
          <p:cNvSpPr>
            <a:spLocks noGrp="1"/>
          </p:cNvSpPr>
          <p:nvPr>
            <p:ph type="sldNum" sz="quarter" idx="4"/>
          </p:nvPr>
        </p:nvSpPr>
        <p:spPr/>
        <p:txBody>
          <a:bodyPr/>
          <a:lstStyle/>
          <a:p>
            <a:pPr>
              <a:defRPr/>
            </a:pPr>
            <a:fld id="{A98B6FD7-91B3-4D10-B688-973CF5EAA776}" type="slidenum">
              <a:rPr lang="en-US" smtClean="0"/>
              <a:pPr>
                <a:defRPr/>
              </a:pPr>
              <a:t>6</a:t>
            </a:fld>
            <a:endParaRPr lang="en-US" dirty="0"/>
          </a:p>
        </p:txBody>
      </p:sp>
    </p:spTree>
    <p:extLst>
      <p:ext uri="{BB962C8B-B14F-4D97-AF65-F5344CB8AC3E}">
        <p14:creationId xmlns:p14="http://schemas.microsoft.com/office/powerpoint/2010/main" val="2801264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DOT&amp;PF Strategy</a:t>
            </a:r>
            <a:endParaRPr lang="en-US" dirty="0"/>
          </a:p>
        </p:txBody>
      </p:sp>
      <p:sp>
        <p:nvSpPr>
          <p:cNvPr id="3" name="Date Placeholder 2"/>
          <p:cNvSpPr>
            <a:spLocks noGrp="1"/>
          </p:cNvSpPr>
          <p:nvPr>
            <p:ph type="dt" sz="half" idx="2"/>
          </p:nvPr>
        </p:nvSpPr>
        <p:spPr/>
        <p:txBody>
          <a:bodyPr/>
          <a:lstStyle/>
          <a:p>
            <a:pPr>
              <a:defRPr/>
            </a:pPr>
            <a:r>
              <a:rPr lang="en-US" smtClean="0"/>
              <a:t>2/9/2016</a:t>
            </a:r>
            <a:endParaRPr lang="en-US" dirty="0"/>
          </a:p>
        </p:txBody>
      </p:sp>
      <p:sp>
        <p:nvSpPr>
          <p:cNvPr id="4" name="Slide Number Placeholder 3"/>
          <p:cNvSpPr>
            <a:spLocks noGrp="1"/>
          </p:cNvSpPr>
          <p:nvPr>
            <p:ph type="sldNum" sz="quarter" idx="4"/>
          </p:nvPr>
        </p:nvSpPr>
        <p:spPr/>
        <p:txBody>
          <a:bodyPr/>
          <a:lstStyle/>
          <a:p>
            <a:pPr>
              <a:defRPr/>
            </a:pPr>
            <a:fld id="{A98B6FD7-91B3-4D10-B688-973CF5EAA776}" type="slidenum">
              <a:rPr lang="en-US" smtClean="0"/>
              <a:pPr>
                <a:defRPr/>
              </a:pPr>
              <a:t>7</a:t>
            </a:fld>
            <a:endParaRPr lang="en-US" dirty="0"/>
          </a:p>
        </p:txBody>
      </p:sp>
      <p:sp>
        <p:nvSpPr>
          <p:cNvPr id="5" name="TextBox 4"/>
          <p:cNvSpPr txBox="1"/>
          <p:nvPr/>
        </p:nvSpPr>
        <p:spPr>
          <a:xfrm>
            <a:off x="533400" y="1199576"/>
            <a:ext cx="8229600" cy="5693866"/>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Most of these earmarks were deductive from Alaska’s Federal-aid Formula Program in SAFETEA-LU</a:t>
            </a:r>
          </a:p>
          <a:p>
            <a:pPr marL="285750" indent="-285750">
              <a:buFont typeface="Arial" panose="020B0604020202020204" pitchFamily="34" charset="0"/>
              <a:buChar char="•"/>
            </a:pPr>
            <a:endParaRPr lang="en-US" sz="1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Identify candidate projects that are currently in the 2016-2019 STIP</a:t>
            </a:r>
          </a:p>
          <a:p>
            <a:endParaRPr lang="en-US" sz="1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Identify available obligation limitation and assess the impact on formula obligation limitation</a:t>
            </a:r>
          </a:p>
          <a:p>
            <a:pPr marL="285750" indent="-2857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Provide project selection recommendations and options to Governor and Legislature</a:t>
            </a:r>
          </a:p>
          <a:p>
            <a:endParaRPr lang="en-US" sz="1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Contact communities where existing earmarks have balances to discuss identified projects</a:t>
            </a:r>
          </a:p>
          <a:p>
            <a:pPr marL="285750" indent="-2857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smtClean="0">
                <a:latin typeface="Arial" panose="020B0604020202020204" pitchFamily="34" charset="0"/>
                <a:cs typeface="Arial" panose="020B0604020202020204" pitchFamily="34" charset="0"/>
              </a:rPr>
              <a:t>Submit repurposing request to FHWA by August deadline</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9159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27760"/>
          </a:xfrm>
        </p:spPr>
        <p:txBody>
          <a:bodyPr/>
          <a:lstStyle/>
          <a:p>
            <a:r>
              <a:rPr lang="en-US" dirty="0" smtClean="0">
                <a:solidFill>
                  <a:prstClr val="black"/>
                </a:solidFill>
              </a:rPr>
              <a:t>FAQ’s</a:t>
            </a:r>
            <a:endParaRPr lang="en-US" b="1" dirty="0"/>
          </a:p>
        </p:txBody>
      </p:sp>
      <p:sp>
        <p:nvSpPr>
          <p:cNvPr id="3" name="TextBox 2"/>
          <p:cNvSpPr txBox="1"/>
          <p:nvPr/>
        </p:nvSpPr>
        <p:spPr>
          <a:xfrm>
            <a:off x="228600" y="1143000"/>
            <a:ext cx="8839200" cy="4893647"/>
          </a:xfrm>
          <a:prstGeom prst="rect">
            <a:avLst/>
          </a:prstGeom>
          <a:noFill/>
        </p:spPr>
        <p:txBody>
          <a:bodyPr wrap="square" rtlCol="0">
            <a:spAutoFit/>
          </a:bodyPr>
          <a:lstStyle/>
          <a:p>
            <a:pPr marL="342900" indent="-342900">
              <a:buFont typeface="Arial" panose="020B0604020202020204" pitchFamily="34" charset="0"/>
              <a:buChar char="•"/>
            </a:pPr>
            <a:r>
              <a:rPr lang="en-US" sz="2400" b="1" dirty="0" smtClean="0">
                <a:latin typeface="Arial" panose="020B0604020202020204" pitchFamily="34" charset="0"/>
                <a:cs typeface="Arial" panose="020B0604020202020204" pitchFamily="34" charset="0"/>
              </a:rPr>
              <a:t>Do earmarks have to be repurposed?</a:t>
            </a:r>
          </a:p>
          <a:p>
            <a:pPr marL="800100" lvl="1"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No, if an earmark is </a:t>
            </a:r>
            <a:r>
              <a:rPr lang="en-US" sz="2000" dirty="0" smtClean="0">
                <a:latin typeface="Arial" panose="020B0604020202020204" pitchFamily="34" charset="0"/>
                <a:cs typeface="Arial" panose="020B0604020202020204" pitchFamily="34" charset="0"/>
              </a:rPr>
              <a:t>not </a:t>
            </a:r>
            <a:r>
              <a:rPr lang="en-US" sz="2000" dirty="0" smtClean="0">
                <a:latin typeface="Arial" panose="020B0604020202020204" pitchFamily="34" charset="0"/>
                <a:cs typeface="Arial" panose="020B0604020202020204" pitchFamily="34" charset="0"/>
              </a:rPr>
              <a:t>repurposed it will remain unchanged and available.</a:t>
            </a:r>
          </a:p>
          <a:p>
            <a:pPr marL="342900" indent="-342900">
              <a:buFont typeface="Arial" panose="020B0604020202020204" pitchFamily="34" charset="0"/>
              <a:buChar char="•"/>
            </a:pPr>
            <a:r>
              <a:rPr lang="en-US" sz="2400" b="1" dirty="0" smtClean="0">
                <a:latin typeface="Arial" panose="020B0604020202020204" pitchFamily="34" charset="0"/>
                <a:cs typeface="Arial" panose="020B0604020202020204" pitchFamily="34" charset="0"/>
              </a:rPr>
              <a:t>Do all earmark repurposing requests have to be submitted this Federal Fiscal Year?</a:t>
            </a:r>
          </a:p>
          <a:p>
            <a:pPr marL="800100" lvl="1"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Yes, by September 12, 2016. Any earmarks not repurposed will remain unchanged.</a:t>
            </a:r>
          </a:p>
          <a:p>
            <a:pPr marL="342900" indent="-342900">
              <a:buFont typeface="Arial" panose="020B0604020202020204" pitchFamily="34" charset="0"/>
              <a:buChar char="•"/>
            </a:pPr>
            <a:r>
              <a:rPr lang="en-US" sz="2400" b="1" dirty="0" smtClean="0">
                <a:latin typeface="Arial" panose="020B0604020202020204" pitchFamily="34" charset="0"/>
                <a:cs typeface="Arial" panose="020B0604020202020204" pitchFamily="34" charset="0"/>
              </a:rPr>
              <a:t>How long</a:t>
            </a: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are the funds and associated obligation authority available?</a:t>
            </a:r>
          </a:p>
          <a:p>
            <a:pPr marL="800100" lvl="1"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Repurposed earmark funds must be fully obligated by September 30,2019 or they will lapse.</a:t>
            </a:r>
          </a:p>
          <a:p>
            <a:pPr marL="342900" indent="-342900">
              <a:buFont typeface="Arial" panose="020B0604020202020204" pitchFamily="34" charset="0"/>
              <a:buChar char="•"/>
            </a:pPr>
            <a:r>
              <a:rPr lang="en-US" sz="2400" b="1" dirty="0" smtClean="0">
                <a:latin typeface="Arial" panose="020B0604020202020204" pitchFamily="34" charset="0"/>
                <a:cs typeface="Arial" panose="020B0604020202020204" pitchFamily="34" charset="0"/>
              </a:rPr>
              <a:t>If an earmark is repurposed under this provision, can it be changed again?</a:t>
            </a:r>
          </a:p>
          <a:p>
            <a:pPr marL="800100" lvl="1"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No. Once repurposed, the funding cannot be further repurposed.</a:t>
            </a:r>
          </a:p>
        </p:txBody>
      </p:sp>
      <p:sp>
        <p:nvSpPr>
          <p:cNvPr id="4" name="Date Placeholder 3"/>
          <p:cNvSpPr>
            <a:spLocks noGrp="1"/>
          </p:cNvSpPr>
          <p:nvPr>
            <p:ph type="dt" sz="half" idx="2"/>
          </p:nvPr>
        </p:nvSpPr>
        <p:spPr/>
        <p:txBody>
          <a:bodyPr/>
          <a:lstStyle/>
          <a:p>
            <a:pPr>
              <a:defRPr/>
            </a:pPr>
            <a:r>
              <a:rPr lang="en-US" dirty="0" smtClean="0"/>
              <a:t>2/9/2016</a:t>
            </a:r>
            <a:endParaRPr lang="en-US" dirty="0"/>
          </a:p>
        </p:txBody>
      </p:sp>
      <p:sp>
        <p:nvSpPr>
          <p:cNvPr id="5" name="Slide Number Placeholder 4"/>
          <p:cNvSpPr>
            <a:spLocks noGrp="1"/>
          </p:cNvSpPr>
          <p:nvPr>
            <p:ph type="sldNum" sz="quarter" idx="4"/>
          </p:nvPr>
        </p:nvSpPr>
        <p:spPr/>
        <p:txBody>
          <a:bodyPr/>
          <a:lstStyle/>
          <a:p>
            <a:pPr>
              <a:defRPr/>
            </a:pPr>
            <a:fld id="{A98B6FD7-91B3-4D10-B688-973CF5EAA776}" type="slidenum">
              <a:rPr lang="en-US" smtClean="0"/>
              <a:pPr>
                <a:defRPr/>
              </a:pPr>
              <a:t>8</a:t>
            </a:fld>
            <a:endParaRPr lang="en-US" dirty="0"/>
          </a:p>
        </p:txBody>
      </p:sp>
    </p:spTree>
    <p:extLst>
      <p:ext uri="{BB962C8B-B14F-4D97-AF65-F5344CB8AC3E}">
        <p14:creationId xmlns:p14="http://schemas.microsoft.com/office/powerpoint/2010/main" val="1888425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4" name="TextBox 3"/>
          <p:cNvSpPr txBox="1"/>
          <p:nvPr/>
        </p:nvSpPr>
        <p:spPr>
          <a:xfrm>
            <a:off x="0" y="2438400"/>
            <a:ext cx="9144000" cy="2123658"/>
          </a:xfrm>
          <a:prstGeom prst="rect">
            <a:avLst/>
          </a:prstGeom>
          <a:noFill/>
        </p:spPr>
        <p:txBody>
          <a:bodyPr wrap="square" rtlCol="0">
            <a:spAutoFit/>
          </a:bodyPr>
          <a:lstStyle/>
          <a:p>
            <a:pPr algn="ctr"/>
            <a:r>
              <a:rPr lang="en-US" sz="4400" b="1" dirty="0">
                <a:ea typeface="Arial Black" pitchFamily="34" charset="0"/>
                <a:cs typeface="Arial Black" pitchFamily="34" charset="0"/>
              </a:rPr>
              <a:t>Thank you!</a:t>
            </a:r>
          </a:p>
          <a:p>
            <a:pPr algn="ctr"/>
            <a:endParaRPr lang="en-US" sz="4400" b="1" dirty="0">
              <a:ea typeface="Arial Black" pitchFamily="34" charset="0"/>
              <a:cs typeface="Arial Black" pitchFamily="34" charset="0"/>
            </a:endParaRPr>
          </a:p>
          <a:p>
            <a:pPr algn="ctr"/>
            <a:r>
              <a:rPr lang="en-US" sz="4400" b="1" dirty="0">
                <a:ea typeface="Arial Black" pitchFamily="34" charset="0"/>
                <a:cs typeface="Arial Black" pitchFamily="34" charset="0"/>
              </a:rPr>
              <a:t>Questions?</a:t>
            </a:r>
          </a:p>
        </p:txBody>
      </p:sp>
      <p:sp>
        <p:nvSpPr>
          <p:cNvPr id="3" name="Date Placeholder 2"/>
          <p:cNvSpPr>
            <a:spLocks noGrp="1"/>
          </p:cNvSpPr>
          <p:nvPr>
            <p:ph type="dt" sz="half" idx="2"/>
          </p:nvPr>
        </p:nvSpPr>
        <p:spPr/>
        <p:txBody>
          <a:bodyPr/>
          <a:lstStyle/>
          <a:p>
            <a:pPr>
              <a:defRPr/>
            </a:pPr>
            <a:r>
              <a:rPr lang="en-US" dirty="0" smtClean="0"/>
              <a:t>2/9/2016</a:t>
            </a:r>
            <a:endParaRPr lang="en-US" dirty="0"/>
          </a:p>
        </p:txBody>
      </p:sp>
      <p:sp>
        <p:nvSpPr>
          <p:cNvPr id="5" name="Slide Number Placeholder 4"/>
          <p:cNvSpPr>
            <a:spLocks noGrp="1"/>
          </p:cNvSpPr>
          <p:nvPr>
            <p:ph type="sldNum" sz="quarter" idx="4"/>
          </p:nvPr>
        </p:nvSpPr>
        <p:spPr/>
        <p:txBody>
          <a:bodyPr/>
          <a:lstStyle/>
          <a:p>
            <a:pPr>
              <a:defRPr/>
            </a:pPr>
            <a:fld id="{A98B6FD7-91B3-4D10-B688-973CF5EAA776}" type="slidenum">
              <a:rPr lang="en-US" smtClean="0"/>
              <a:pPr>
                <a:defRPr/>
              </a:pPr>
              <a:t>9</a:t>
            </a:fld>
            <a:endParaRPr lang="en-US" dirty="0"/>
          </a:p>
        </p:txBody>
      </p:sp>
    </p:spTree>
    <p:extLst>
      <p:ext uri="{BB962C8B-B14F-4D97-AF65-F5344CB8AC3E}">
        <p14:creationId xmlns:p14="http://schemas.microsoft.com/office/powerpoint/2010/main" val="1043993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DOTPF_Presentation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DOTPF_Presentation_Template</Template>
  <TotalTime>1804</TotalTime>
  <Words>1125</Words>
  <Application>Microsoft Office PowerPoint</Application>
  <PresentationFormat>On-screen Show (4:3)</PresentationFormat>
  <Paragraphs>123</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DOTPF_Presentation_Template</vt:lpstr>
      <vt:lpstr>PowerPoint Presentation</vt:lpstr>
      <vt:lpstr>PowerPoint Presentation</vt:lpstr>
      <vt:lpstr>Overview</vt:lpstr>
      <vt:lpstr>Language</vt:lpstr>
      <vt:lpstr>FHWA Requirements</vt:lpstr>
      <vt:lpstr>FHWA Requirements</vt:lpstr>
      <vt:lpstr>DOT&amp;PF Strategy</vt:lpstr>
      <vt:lpstr>FAQ’s</vt:lpstr>
      <vt:lpstr> </vt:lpstr>
    </vt:vector>
  </TitlesOfParts>
  <Company>Department of Transportation &amp; Public Facilities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Michael Vigue</cp:lastModifiedBy>
  <cp:revision>122</cp:revision>
  <cp:lastPrinted>2016-02-08T20:15:33Z</cp:lastPrinted>
  <dcterms:created xsi:type="dcterms:W3CDTF">2016-02-02T21:08:00Z</dcterms:created>
  <dcterms:modified xsi:type="dcterms:W3CDTF">2016-03-28T16:40:42Z</dcterms:modified>
</cp:coreProperties>
</file>