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3E32D-3480-4F4C-8B13-726E363157C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1ED25-8384-4D2A-B3B1-B2871C2A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20943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AMCC_RB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535" y="5004298"/>
            <a:ext cx="13347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048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AMCC_RB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259" y="265078"/>
            <a:ext cx="1334770" cy="530225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02B83C-3AE6-4559-A3E3-D7BA24F3F818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E5DDFB-5C42-4293-A986-2E491EFEC96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/>
              <a:t>Strengthening Alaska’s Fishing Communities Amidst a</a:t>
            </a:r>
            <a:r>
              <a:rPr lang="en-US" dirty="0" smtClean="0"/>
              <a:t> </a:t>
            </a:r>
            <a:r>
              <a:rPr lang="en-US" dirty="0"/>
              <a:t>Gulf of Alaska Catch Share </a:t>
            </a:r>
            <a:r>
              <a:rPr lang="en-US" dirty="0" smtClean="0"/>
              <a:t>Program</a:t>
            </a:r>
          </a:p>
          <a:p>
            <a:endParaRPr lang="en-US" dirty="0"/>
          </a:p>
          <a:p>
            <a:r>
              <a:rPr lang="en-US" sz="1400" cap="none" dirty="0" smtClean="0"/>
              <a:t>Presentation to the House Fisheries Committee</a:t>
            </a:r>
          </a:p>
          <a:p>
            <a:r>
              <a:rPr lang="en-US" sz="1400" cap="none" dirty="0" smtClean="0"/>
              <a:t>March 6, 2014</a:t>
            </a:r>
          </a:p>
          <a:p>
            <a:endParaRPr lang="en-US" sz="2000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Community Fishing Associations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April 2014: NPFMC developing options for analysis for Gulf of Alaska management program;</a:t>
            </a:r>
          </a:p>
          <a:p>
            <a:endParaRPr lang="en-US" dirty="0" smtClean="0"/>
          </a:p>
          <a:p>
            <a:r>
              <a:rPr lang="en-US" dirty="0" smtClean="0"/>
              <a:t>CFAs are not part of the current set of options – the State of Alaska and the NPFMC need to hear that Alaskans want an allocation to CFAs to be included in the options for an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8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CFA presents an opportunity to ensure that coastal communities retain the ability to access the fisheries outside their front doors;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option needs to be included for analysis, and it should be supported by the State of Alaska: CFAs are good for Alaska and Alaskans.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0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967287" y="2209800"/>
            <a:ext cx="3581400" cy="2693988"/>
            <a:chOff x="2448" y="2400"/>
            <a:chExt cx="2256" cy="1697"/>
          </a:xfrm>
        </p:grpSpPr>
        <p:pic>
          <p:nvPicPr>
            <p:cNvPr id="9" name="Picture 14" descr="Kodiak_Harbor_AMC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400"/>
              <a:ext cx="2256" cy="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4320" y="3888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000">
                  <a:solidFill>
                    <a:schemeClr val="bg1"/>
                  </a:solidFill>
                </a:rPr>
                <a:t>AMCC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wrap="square">
            <a:normAutofit/>
          </a:bodyPr>
          <a:lstStyle/>
          <a:p>
            <a:pPr marL="2617470" lvl="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13997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Context: Gulf of Alaska Bycatch Management Program;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Lessons learned from past programs;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a CFA?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 CFA can help protect Alaska’s communities in a Gulf of Alaska catch share program;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steps.</a:t>
            </a:r>
          </a:p>
        </p:txBody>
      </p:sp>
    </p:spTree>
    <p:extLst>
      <p:ext uri="{BB962C8B-B14F-4D97-AF65-F5344CB8AC3E}">
        <p14:creationId xmlns:p14="http://schemas.microsoft.com/office/powerpoint/2010/main" val="3906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Background: Gulf of Alaska </a:t>
            </a:r>
            <a:br>
              <a:rPr lang="en-US" sz="2800" dirty="0" smtClean="0"/>
            </a:br>
            <a:r>
              <a:rPr lang="en-US" sz="2800" dirty="0" smtClean="0"/>
              <a:t>Bycatch Management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North Pacific Fishery Management Council (NPFMC) is in the process of designing a Gulf of Alaska bycatch management program: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Declines in Chinook salmon, halibut and Tanner crab have made bycatch reduction imperative;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Focus of the bycatch management program is giving the trawl fleet “tools” to reduce bycatch;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Program development to date indicates this is likely to be a “catch share” or “rationalization”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Lessons Learned from </a:t>
            </a:r>
            <a:br>
              <a:rPr lang="en-US" sz="2800" dirty="0" smtClean="0"/>
            </a:br>
            <a:r>
              <a:rPr lang="en-US" sz="2800" dirty="0" smtClean="0"/>
              <a:t>Past Catch Share Programs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en-US" dirty="0" smtClean="0"/>
              <a:t>Impacts  can include: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/>
              <a:t>absentee ownership of </a:t>
            </a:r>
            <a:r>
              <a:rPr lang="en-US" dirty="0" smtClean="0"/>
              <a:t>quota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leasing </a:t>
            </a:r>
            <a:r>
              <a:rPr lang="en-US" dirty="0" smtClean="0"/>
              <a:t>fees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rapid </a:t>
            </a:r>
            <a:r>
              <a:rPr lang="en-US" dirty="0"/>
              <a:t>vessel consolidation </a:t>
            </a:r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consolidation </a:t>
            </a:r>
            <a:r>
              <a:rPr lang="en-US" dirty="0"/>
              <a:t>of quota </a:t>
            </a:r>
            <a:r>
              <a:rPr lang="en-US" dirty="0" smtClean="0"/>
              <a:t>ownership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lower </a:t>
            </a:r>
            <a:r>
              <a:rPr lang="en-US" dirty="0"/>
              <a:t>crew pay and job </a:t>
            </a:r>
            <a:r>
              <a:rPr lang="en-US" dirty="0" smtClean="0"/>
              <a:t>loss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out-migration </a:t>
            </a:r>
            <a:r>
              <a:rPr lang="en-US" dirty="0"/>
              <a:t>of </a:t>
            </a:r>
            <a:r>
              <a:rPr lang="en-US" dirty="0" smtClean="0"/>
              <a:t>fishing rights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and wealth from rural communities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0200"/>
            <a:ext cx="3924023" cy="43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Community Fishing Associations (CFAs) are a tool for protecting communities within catch share programs;</a:t>
            </a:r>
          </a:p>
          <a:p>
            <a:r>
              <a:rPr lang="en-US" sz="2500" dirty="0" smtClean="0"/>
              <a:t>Successful examples in Cape Cod, Morro Bay, developing nationwide;</a:t>
            </a:r>
          </a:p>
          <a:p>
            <a:r>
              <a:rPr lang="en-US" sz="2500" dirty="0" smtClean="0"/>
              <a:t>Direct allocations to fishing communities were authorized in the 2006 reauthorization of the Magnuson-Stevens Act;</a:t>
            </a:r>
          </a:p>
          <a:p>
            <a:r>
              <a:rPr lang="en-US" sz="2500" dirty="0" smtClean="0"/>
              <a:t>CFA Model: The CFA is allocated quota, then leases it to current participants and new entrants based on criteria developed by the CFA.</a:t>
            </a:r>
          </a:p>
        </p:txBody>
      </p:sp>
    </p:spTree>
    <p:extLst>
      <p:ext uri="{BB962C8B-B14F-4D97-AF65-F5344CB8AC3E}">
        <p14:creationId xmlns:p14="http://schemas.microsoft.com/office/powerpoint/2010/main" val="405982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6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a CFA Can Protect Communities </a:t>
            </a:r>
            <a:br>
              <a:rPr lang="en-US" sz="2800" dirty="0" smtClean="0"/>
            </a:br>
            <a:r>
              <a:rPr lang="en-US" sz="2800" dirty="0" smtClean="0"/>
              <a:t>in a GOA Catch Share Program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lvl="0" indent="-457200">
              <a:buAutoNum type="arabicPeriod"/>
            </a:pPr>
            <a:endParaRPr lang="en-US" sz="2500" b="1" i="1" dirty="0" smtClean="0"/>
          </a:p>
          <a:p>
            <a:pPr marL="457200" lvl="0" indent="-457200">
              <a:buAutoNum type="arabicPeriod"/>
            </a:pPr>
            <a:r>
              <a:rPr lang="en-US" b="1" i="1" dirty="0" smtClean="0"/>
              <a:t>CFAs </a:t>
            </a:r>
            <a:r>
              <a:rPr lang="en-US" b="1" i="1" dirty="0"/>
              <a:t>effectively anchor quota to communities in perpetuity.  </a:t>
            </a:r>
            <a:endParaRPr lang="en-US" b="1" i="1" dirty="0" smtClean="0"/>
          </a:p>
          <a:p>
            <a:pPr marL="0" lvl="0" indent="0">
              <a:buNone/>
            </a:pPr>
            <a:endParaRPr lang="en-US" sz="2500" b="1" i="1" dirty="0"/>
          </a:p>
          <a:p>
            <a:pPr marL="0" indent="0">
              <a:buNone/>
            </a:pPr>
            <a:r>
              <a:rPr lang="en-US" sz="2500" dirty="0" smtClean="0"/>
              <a:t>No other tool ensures </a:t>
            </a:r>
          </a:p>
          <a:p>
            <a:pPr marL="0" indent="0">
              <a:buNone/>
            </a:pPr>
            <a:r>
              <a:rPr lang="en-US" sz="2500" dirty="0" smtClean="0"/>
              <a:t>that the quota itself </a:t>
            </a:r>
          </a:p>
          <a:p>
            <a:pPr marL="0" indent="0">
              <a:buNone/>
            </a:pPr>
            <a:r>
              <a:rPr lang="en-US" sz="2500" dirty="0" smtClean="0"/>
              <a:t>remains in the community.</a:t>
            </a:r>
            <a:endParaRPr lang="en-US" sz="2500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971800"/>
            <a:ext cx="45180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How a CFA Can Protect Communities </a:t>
            </a:r>
            <a:br>
              <a:rPr lang="en-US" sz="2800" dirty="0"/>
            </a:br>
            <a:r>
              <a:rPr lang="en-US" sz="2800" dirty="0"/>
              <a:t>in a GOA Catch Share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 smtClean="0"/>
              <a:t>2. CFAs </a:t>
            </a:r>
            <a:r>
              <a:rPr lang="en-US" b="1" i="1" dirty="0"/>
              <a:t>support new generations of fishermen, including </a:t>
            </a:r>
            <a:r>
              <a:rPr lang="en-US" b="1" i="1" dirty="0" smtClean="0"/>
              <a:t>crew </a:t>
            </a:r>
            <a:r>
              <a:rPr lang="en-US" b="1" i="1" dirty="0"/>
              <a:t>and new entrants. </a:t>
            </a:r>
            <a:endParaRPr lang="en-US" b="1" i="1" dirty="0" smtClean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014123" cy="41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2971800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500" dirty="0"/>
              <a:t>CFAs can </a:t>
            </a:r>
            <a:r>
              <a:rPr lang="en-US" sz="2500" dirty="0" smtClean="0"/>
              <a:t>provide fishermen with an opportunity to enter into the fishery</a:t>
            </a:r>
            <a:r>
              <a:rPr lang="en-US" sz="2500" dirty="0"/>
              <a:t>, providing </a:t>
            </a:r>
            <a:r>
              <a:rPr lang="en-US" sz="2500" dirty="0" smtClean="0"/>
              <a:t>access </a:t>
            </a:r>
            <a:r>
              <a:rPr lang="en-US" sz="2500" dirty="0"/>
              <a:t>for coastal Alaska communities.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How a CFA Can Protect Communities </a:t>
            </a:r>
            <a:br>
              <a:rPr lang="en-US" sz="2800" dirty="0"/>
            </a:br>
            <a:r>
              <a:rPr lang="en-US" sz="2800" dirty="0"/>
              <a:t>in a GOA Catch Share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 smtClean="0"/>
              <a:t>3. Initial </a:t>
            </a:r>
            <a:r>
              <a:rPr lang="en-US" b="1" i="1" dirty="0"/>
              <a:t>allocation of quota to CFAs amplifies community benefits. </a:t>
            </a:r>
          </a:p>
          <a:p>
            <a:endParaRPr lang="en-US" dirty="0" smtClean="0"/>
          </a:p>
          <a:p>
            <a:pPr marL="274320" lvl="1" indent="0">
              <a:buNone/>
            </a:pPr>
            <a:r>
              <a:rPr lang="en-US" sz="2500" dirty="0" smtClean="0">
                <a:solidFill>
                  <a:schemeClr val="tx1"/>
                </a:solidFill>
              </a:rPr>
              <a:t>Initial </a:t>
            </a:r>
            <a:r>
              <a:rPr lang="en-US" sz="2500" dirty="0">
                <a:solidFill>
                  <a:schemeClr val="tx1"/>
                </a:solidFill>
              </a:rPr>
              <a:t>allocation of fishing quota to communities via the CFA will advance community protections </a:t>
            </a:r>
            <a:r>
              <a:rPr lang="en-US" sz="2500" dirty="0" smtClean="0">
                <a:solidFill>
                  <a:schemeClr val="tx1"/>
                </a:solidFill>
              </a:rPr>
              <a:t>as </a:t>
            </a:r>
            <a:r>
              <a:rPr lang="en-US" sz="2500" dirty="0">
                <a:solidFill>
                  <a:schemeClr val="tx1"/>
                </a:solidFill>
              </a:rPr>
              <a:t>the community works to </a:t>
            </a:r>
            <a:r>
              <a:rPr lang="en-US" sz="2500" dirty="0" smtClean="0">
                <a:solidFill>
                  <a:schemeClr val="tx1"/>
                </a:solidFill>
              </a:rPr>
              <a:t>maintain and build strong, local businesses.</a:t>
            </a:r>
            <a:endParaRPr lang="en-US" sz="25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304800"/>
            <a:ext cx="8534400" cy="758952"/>
          </a:xfrm>
        </p:spPr>
        <p:txBody>
          <a:bodyPr>
            <a:noAutofit/>
          </a:bodyPr>
          <a:lstStyle/>
          <a:p>
            <a:r>
              <a:rPr lang="en-US" sz="2800" dirty="0"/>
              <a:t>How a CFA Can Protect Communities </a:t>
            </a:r>
            <a:br>
              <a:rPr lang="en-US" sz="2800" dirty="0"/>
            </a:br>
            <a:r>
              <a:rPr lang="en-US" sz="2800" dirty="0"/>
              <a:t>in a GOA Catch Share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i="1" dirty="0" smtClean="0"/>
              <a:t>4. CFAs </a:t>
            </a:r>
            <a:r>
              <a:rPr lang="en-US" b="1" i="1" dirty="0"/>
              <a:t>provide for community involvement and diversity within </a:t>
            </a:r>
            <a:r>
              <a:rPr lang="en-US" b="1" i="1" dirty="0" smtClean="0"/>
              <a:t>decision-making.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458086" cy="33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2851666"/>
            <a:ext cx="3429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By providing ownership in the resource, CFAs ensure that community values are reflected in decision-making.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753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1761</TotalTime>
  <Words>519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Community Fishing Associations</vt:lpstr>
      <vt:lpstr>Presentation Overview</vt:lpstr>
      <vt:lpstr>Background: Gulf of Alaska  Bycatch Management Program</vt:lpstr>
      <vt:lpstr>Lessons Learned from  Past Catch Share Programs</vt:lpstr>
      <vt:lpstr>What is a CFA?</vt:lpstr>
      <vt:lpstr>How a CFA Can Protect Communities  in a GOA Catch Share Program</vt:lpstr>
      <vt:lpstr>How a CFA Can Protect Communities  in a GOA Catch Share Program</vt:lpstr>
      <vt:lpstr>How a CFA Can Protect Communities  in a GOA Catch Share Program</vt:lpstr>
      <vt:lpstr>How a CFA Can Protect Communities  in a GOA Catch Share Program</vt:lpstr>
      <vt:lpstr>Next Steps</vt:lpstr>
      <vt:lpstr>Conclusion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Fishing Associations</dc:title>
  <dc:creator>Becca</dc:creator>
  <cp:lastModifiedBy>Becca</cp:lastModifiedBy>
  <cp:revision>31</cp:revision>
  <dcterms:created xsi:type="dcterms:W3CDTF">2014-03-04T20:15:45Z</dcterms:created>
  <dcterms:modified xsi:type="dcterms:W3CDTF">2014-03-06T05:37:06Z</dcterms:modified>
</cp:coreProperties>
</file>