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93" r:id="rId4"/>
    <p:sldId id="257" r:id="rId5"/>
    <p:sldId id="309" r:id="rId6"/>
    <p:sldId id="323" r:id="rId7"/>
    <p:sldId id="324" r:id="rId8"/>
    <p:sldId id="263" r:id="rId9"/>
    <p:sldId id="319" r:id="rId10"/>
    <p:sldId id="302" r:id="rId11"/>
    <p:sldId id="329" r:id="rId12"/>
    <p:sldId id="310" r:id="rId13"/>
    <p:sldId id="311" r:id="rId14"/>
    <p:sldId id="300" r:id="rId15"/>
    <p:sldId id="306" r:id="rId16"/>
    <p:sldId id="301" r:id="rId17"/>
    <p:sldId id="318" r:id="rId18"/>
    <p:sldId id="330" r:id="rId19"/>
    <p:sldId id="303" r:id="rId20"/>
    <p:sldId id="304" r:id="rId21"/>
    <p:sldId id="317" r:id="rId22"/>
    <p:sldId id="307" r:id="rId23"/>
    <p:sldId id="305" r:id="rId24"/>
    <p:sldId id="315" r:id="rId25"/>
    <p:sldId id="331" r:id="rId26"/>
    <p:sldId id="322" r:id="rId27"/>
    <p:sldId id="316" r:id="rId28"/>
    <p:sldId id="333" r:id="rId29"/>
    <p:sldId id="332" r:id="rId30"/>
    <p:sldId id="326" r:id="rId31"/>
    <p:sldId id="327" r:id="rId32"/>
    <p:sldId id="328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3333CC"/>
    <a:srgbClr val="E2AE74"/>
    <a:srgbClr val="D38390"/>
    <a:srgbClr val="8BCE88"/>
    <a:srgbClr val="0013CC"/>
    <a:srgbClr val="0033CC"/>
    <a:srgbClr val="0035DE"/>
    <a:srgbClr val="0C0684"/>
    <a:srgbClr val="ABD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69475" autoAdjust="0"/>
  </p:normalViewPr>
  <p:slideViewPr>
    <p:cSldViewPr>
      <p:cViewPr varScale="1">
        <p:scale>
          <a:sx n="76" d="100"/>
          <a:sy n="76" d="100"/>
        </p:scale>
        <p:origin x="24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515" y="-10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skidmore\Desktop\Referrals%20Comparison%20(FY%20'14-'17)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skidmore\Desktop\Referrals%20Comparison%20(FY%20'14-'17)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skidmore\Desktop\Referrals%20Comparison%20(FY%20'14-'17)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skidmore\Desktop\Referrals%20Comparison%20(FY%20'14-'17)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skidmore\Desktop\Referrals%20Comparison%20(FY%20'14-'17)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766857551896922"/>
          <c:y val="6.6218317859521286E-2"/>
          <c:w val="0.47829933190169416"/>
          <c:h val="0.78526755983860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18 Management Plan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DD8-47F5-8026-63FB002F7C4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9DD8-47F5-8026-63FB002F7C4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9DD8-47F5-8026-63FB002F7C4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DD8-47F5-8026-63FB002F7C49}"/>
              </c:ext>
            </c:extLst>
          </c:dPt>
          <c:dLbls>
            <c:dLbl>
              <c:idx val="0"/>
              <c:layout>
                <c:manualLayout>
                  <c:x val="0.22722641102222965"/>
                  <c:y val="-0.2398018997625296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</a:t>
                    </a:r>
                    <a:r>
                      <a:rPr lang="en-US" baseline="0"/>
                      <a:t> Agency Operations</a:t>
                    </a:r>
                    <a:endParaRPr lang="en-US"/>
                  </a:p>
                  <a:p>
                    <a:r>
                      <a:rPr lang="en-US"/>
                      <a:t>FY 18 UGF</a:t>
                    </a:r>
                  </a:p>
                  <a:p>
                    <a:r>
                      <a:rPr lang="en-US"/>
                      <a:t> $3,890,657,000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D8-47F5-8026-63FB002F7C49}"/>
                </c:ext>
              </c:extLst>
            </c:dLbl>
            <c:dLbl>
              <c:idx val="1"/>
              <c:layout>
                <c:manualLayout>
                  <c:x val="8.9899816899545376E-2"/>
                  <c:y val="4.00649918760154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Civil Division</a:t>
                    </a:r>
                  </a:p>
                  <a:p>
                    <a:r>
                      <a:rPr lang="en-US"/>
                      <a:t> $20,757,000</a:t>
                    </a:r>
                  </a:p>
                  <a:p>
                    <a:r>
                      <a:rPr lang="en-US"/>
                      <a:t>.53%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8-47F5-8026-63FB002F7C49}"/>
                </c:ext>
              </c:extLst>
            </c:dLbl>
            <c:dLbl>
              <c:idx val="2"/>
              <c:layout>
                <c:manualLayout>
                  <c:x val="0.10707895597930896"/>
                  <c:y val="0.1915757405324334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Criminal Division</a:t>
                    </a:r>
                  </a:p>
                  <a:p>
                    <a:r>
                      <a:rPr lang="en-US"/>
                      <a:t>$27,354,000</a:t>
                    </a:r>
                  </a:p>
                  <a:p>
                    <a:r>
                      <a:rPr lang="en-US"/>
                      <a:t>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D8-47F5-8026-63FB002F7C49}"/>
                </c:ext>
              </c:extLst>
            </c:dLbl>
            <c:dLbl>
              <c:idx val="3"/>
              <c:layout>
                <c:manualLayout>
                  <c:x val="0.12929579425913937"/>
                  <c:y val="0.365200599925009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Administrative</a:t>
                    </a:r>
                    <a:r>
                      <a:rPr lang="en-US" baseline="0"/>
                      <a:t> Services Division</a:t>
                    </a:r>
                    <a:endParaRPr lang="en-US"/>
                  </a:p>
                  <a:p>
                    <a:pPr>
                      <a:defRPr/>
                    </a:pPr>
                    <a:r>
                      <a:rPr lang="en-US"/>
                      <a:t>$2,514,000</a:t>
                    </a:r>
                  </a:p>
                  <a:p>
                    <a:pPr>
                      <a:defRPr/>
                    </a:pPr>
                    <a:r>
                      <a:rPr lang="en-US"/>
                      <a:t>.06%</a:t>
                    </a: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D8-47F5-8026-63FB002F7C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Total Agency Operations</c:v>
                </c:pt>
                <c:pt idx="1">
                  <c:v>Civil Division</c:v>
                </c:pt>
                <c:pt idx="2">
                  <c:v>Criminal Division</c:v>
                </c:pt>
                <c:pt idx="3">
                  <c:v>ASD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3842546000</c:v>
                </c:pt>
                <c:pt idx="1">
                  <c:v>20757000</c:v>
                </c:pt>
                <c:pt idx="2">
                  <c:v>27354000</c:v>
                </c:pt>
                <c:pt idx="3" formatCode="#,##0">
                  <c:v>2514000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D8-47F5-8026-63FB002F7C4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74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Misdemeanor Prosecutions</a:t>
            </a:r>
          </a:p>
        </c:rich>
      </c:tx>
      <c:layout>
        <c:manualLayout>
          <c:xMode val="edge"/>
          <c:yMode val="edge"/>
          <c:x val="0.16909448818897638"/>
          <c:y val="0.11069137382536635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'Filed Misdo'!$A$4</c:f>
              <c:strCache>
                <c:ptCount val="1"/>
                <c:pt idx="0">
                  <c:v>Bethel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743589743589745E-2"/>
                  <c:y val="7.5138937628874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B3-47AF-A74C-50CC81CA53A7}"/>
                </c:ext>
              </c:extLst>
            </c:dLbl>
            <c:dLbl>
              <c:idx val="1"/>
              <c:layout>
                <c:manualLayout>
                  <c:x val="-6.9358974358974354E-2"/>
                  <c:y val="9.2616522969721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3-47AF-A74C-50CC81CA53A7}"/>
                </c:ext>
              </c:extLst>
            </c:dLbl>
            <c:dLbl>
              <c:idx val="2"/>
              <c:layout>
                <c:manualLayout>
                  <c:x val="-7.5769230769230769E-2"/>
                  <c:y val="5.7661352288026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3-47AF-A74C-50CC81CA53A7}"/>
                </c:ext>
              </c:extLst>
            </c:dLbl>
            <c:dLbl>
              <c:idx val="3"/>
              <c:layout>
                <c:manualLayout>
                  <c:x val="-5.0128205128205247E-2"/>
                  <c:y val="5.7661352288026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B3-47AF-A74C-50CC81CA5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'Filed Misdo'!$L$1:$O$1</c:f>
              <c:strCache>
                <c:ptCount val="4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FY17</c:v>
                </c:pt>
              </c:strCache>
            </c:strRef>
          </c:cat>
          <c:val>
            <c:numRef>
              <c:f>'Filed Misdo'!$B$4:$H$4</c:f>
              <c:numCache>
                <c:formatCode>General</c:formatCode>
                <c:ptCount val="4"/>
                <c:pt idx="0">
                  <c:v>1927</c:v>
                </c:pt>
                <c:pt idx="1">
                  <c:v>1932</c:v>
                </c:pt>
                <c:pt idx="2">
                  <c:v>1751</c:v>
                </c:pt>
                <c:pt idx="3">
                  <c:v>1708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B3-47AF-A74C-50CC81CA5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740288"/>
        <c:axId val="53742976"/>
      </c:lineChart>
      <c:catAx>
        <c:axId val="5374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742976"/>
        <c:crosses val="autoZero"/>
        <c:auto val="1"/>
        <c:lblAlgn val="ctr"/>
        <c:lblOffset val="100"/>
        <c:noMultiLvlLbl val="0"/>
      </c:catAx>
      <c:valAx>
        <c:axId val="5374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37402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'Filed Fel'!$H$1</c:f>
              <c:strCache>
                <c:ptCount val="1"/>
                <c:pt idx="0">
                  <c:v>FY 14</c:v>
                </c:pt>
              </c:strCache>
            </c:strRef>
          </c:tx>
          <c:invertIfNegative val="0"/>
          <c:cat>
            <c:strRef>
              <c:f>'Filed Fel'!$A$2:$A$15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Fel'!$H$2:$H$15</c:f>
              <c:numCache>
                <c:formatCode>General</c:formatCode>
                <c:ptCount val="12"/>
                <c:pt idx="0">
                  <c:v>55</c:v>
                </c:pt>
                <c:pt idx="1">
                  <c:v>34.4</c:v>
                </c:pt>
                <c:pt idx="2">
                  <c:v>27</c:v>
                </c:pt>
                <c:pt idx="3">
                  <c:v>38.200000000000003</c:v>
                </c:pt>
                <c:pt idx="4">
                  <c:v>38</c:v>
                </c:pt>
                <c:pt idx="5">
                  <c:v>46.3</c:v>
                </c:pt>
                <c:pt idx="6">
                  <c:v>60</c:v>
                </c:pt>
                <c:pt idx="7">
                  <c:v>41.5</c:v>
                </c:pt>
                <c:pt idx="8">
                  <c:v>60.5</c:v>
                </c:pt>
                <c:pt idx="9">
                  <c:v>39.5</c:v>
                </c:pt>
                <c:pt idx="10">
                  <c:v>69.7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AE-AAE5-CF2282AF45CC}"/>
            </c:ext>
          </c:extLst>
        </c:ser>
        <c:ser>
          <c:idx val="1"/>
          <c:order val="1"/>
          <c:tx>
            <c:strRef>
              <c:f>'Filed Fel'!$I$1</c:f>
              <c:strCache>
                <c:ptCount val="1"/>
                <c:pt idx="0">
                  <c:v>FY 15</c:v>
                </c:pt>
              </c:strCache>
            </c:strRef>
          </c:tx>
          <c:invertIfNegative val="0"/>
          <c:cat>
            <c:strRef>
              <c:f>'Filed Fel'!$A$2:$A$15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Fel'!$I$2:$I$15</c:f>
              <c:numCache>
                <c:formatCode>General</c:formatCode>
                <c:ptCount val="12"/>
                <c:pt idx="0">
                  <c:v>61.3</c:v>
                </c:pt>
                <c:pt idx="1">
                  <c:v>31.2</c:v>
                </c:pt>
                <c:pt idx="2">
                  <c:v>22.5</c:v>
                </c:pt>
                <c:pt idx="3">
                  <c:v>40.5</c:v>
                </c:pt>
                <c:pt idx="4">
                  <c:v>45.5</c:v>
                </c:pt>
                <c:pt idx="5">
                  <c:v>54.5</c:v>
                </c:pt>
                <c:pt idx="6">
                  <c:v>59.6</c:v>
                </c:pt>
                <c:pt idx="7">
                  <c:v>65.5</c:v>
                </c:pt>
                <c:pt idx="8">
                  <c:v>49.5</c:v>
                </c:pt>
                <c:pt idx="9">
                  <c:v>49.5</c:v>
                </c:pt>
                <c:pt idx="10">
                  <c:v>57.7</c:v>
                </c:pt>
                <c:pt idx="1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AE-AAE5-CF2282AF45CC}"/>
            </c:ext>
          </c:extLst>
        </c:ser>
        <c:ser>
          <c:idx val="2"/>
          <c:order val="2"/>
          <c:tx>
            <c:strRef>
              <c:f>'Filed Fel'!$J$1</c:f>
              <c:strCache>
                <c:ptCount val="1"/>
                <c:pt idx="0">
                  <c:v>FY 16</c:v>
                </c:pt>
              </c:strCache>
            </c:strRef>
          </c:tx>
          <c:invertIfNegative val="0"/>
          <c:cat>
            <c:strRef>
              <c:f>'Filed Fel'!$A$2:$A$15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Fel'!$J$2:$J$15</c:f>
              <c:numCache>
                <c:formatCode>General</c:formatCode>
                <c:ptCount val="12"/>
                <c:pt idx="0">
                  <c:v>58</c:v>
                </c:pt>
                <c:pt idx="1">
                  <c:v>28.4</c:v>
                </c:pt>
                <c:pt idx="2">
                  <c:v>55</c:v>
                </c:pt>
                <c:pt idx="3">
                  <c:v>51.9</c:v>
                </c:pt>
                <c:pt idx="4">
                  <c:v>52</c:v>
                </c:pt>
                <c:pt idx="5">
                  <c:v>59.8</c:v>
                </c:pt>
                <c:pt idx="6">
                  <c:v>53.3</c:v>
                </c:pt>
                <c:pt idx="7">
                  <c:v>54.5</c:v>
                </c:pt>
                <c:pt idx="8">
                  <c:v>129</c:v>
                </c:pt>
                <c:pt idx="9">
                  <c:v>58</c:v>
                </c:pt>
                <c:pt idx="10">
                  <c:v>57.9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AE-AAE5-CF2282AF45CC}"/>
            </c:ext>
          </c:extLst>
        </c:ser>
        <c:ser>
          <c:idx val="3"/>
          <c:order val="3"/>
          <c:tx>
            <c:strRef>
              <c:f>'Filed Fel'!$K$1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'Filed Fel'!$A$2:$A$15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Fel'!$K$2:$K$15</c:f>
              <c:numCache>
                <c:formatCode>General</c:formatCode>
                <c:ptCount val="12"/>
                <c:pt idx="0">
                  <c:v>70</c:v>
                </c:pt>
                <c:pt idx="1">
                  <c:v>41.5</c:v>
                </c:pt>
                <c:pt idx="2">
                  <c:v>70</c:v>
                </c:pt>
                <c:pt idx="3">
                  <c:v>67.7</c:v>
                </c:pt>
                <c:pt idx="4">
                  <c:v>53.3</c:v>
                </c:pt>
                <c:pt idx="5">
                  <c:v>49.7</c:v>
                </c:pt>
                <c:pt idx="6">
                  <c:v>26.6</c:v>
                </c:pt>
                <c:pt idx="7">
                  <c:v>47</c:v>
                </c:pt>
                <c:pt idx="8">
                  <c:v>173</c:v>
                </c:pt>
                <c:pt idx="9">
                  <c:v>87.5</c:v>
                </c:pt>
                <c:pt idx="10">
                  <c:v>48.3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B-4CAE-AAE5-CF2282AF4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83520"/>
        <c:axId val="89606016"/>
      </c:barChart>
      <c:catAx>
        <c:axId val="894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606016"/>
        <c:crosses val="autoZero"/>
        <c:auto val="1"/>
        <c:lblAlgn val="ctr"/>
        <c:lblOffset val="100"/>
        <c:noMultiLvlLbl val="0"/>
      </c:catAx>
      <c:valAx>
        <c:axId val="8960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9483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'Filed Misdo'!$L$1</c:f>
              <c:strCache>
                <c:ptCount val="1"/>
                <c:pt idx="0">
                  <c:v>FY 14</c:v>
                </c:pt>
              </c:strCache>
            </c:strRef>
          </c:tx>
          <c:invertIfNegative val="0"/>
          <c:cat>
            <c:strRef>
              <c:f>'Filed Misdo'!$A$2:$A$15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Misdo'!$L$2:$L$15</c:f>
              <c:numCache>
                <c:formatCode>General</c:formatCode>
                <c:ptCount val="12"/>
                <c:pt idx="0">
                  <c:v>115.4</c:v>
                </c:pt>
                <c:pt idx="1">
                  <c:v>275.2</c:v>
                </c:pt>
                <c:pt idx="2">
                  <c:v>284</c:v>
                </c:pt>
                <c:pt idx="3">
                  <c:v>298.7</c:v>
                </c:pt>
                <c:pt idx="4">
                  <c:v>174.5</c:v>
                </c:pt>
                <c:pt idx="5">
                  <c:v>321.10000000000002</c:v>
                </c:pt>
                <c:pt idx="6">
                  <c:v>331</c:v>
                </c:pt>
                <c:pt idx="7">
                  <c:v>314.5</c:v>
                </c:pt>
                <c:pt idx="8">
                  <c:v>396.5</c:v>
                </c:pt>
                <c:pt idx="9">
                  <c:v>458.5</c:v>
                </c:pt>
                <c:pt idx="10">
                  <c:v>356</c:v>
                </c:pt>
                <c:pt idx="11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6-4A5C-B88B-E77E95AB7B91}"/>
            </c:ext>
          </c:extLst>
        </c:ser>
        <c:ser>
          <c:idx val="1"/>
          <c:order val="1"/>
          <c:tx>
            <c:strRef>
              <c:f>'Filed Misdo'!$M$1</c:f>
              <c:strCache>
                <c:ptCount val="1"/>
                <c:pt idx="0">
                  <c:v>FY 15</c:v>
                </c:pt>
              </c:strCache>
            </c:strRef>
          </c:tx>
          <c:invertIfNegative val="0"/>
          <c:cat>
            <c:strRef>
              <c:f>'Filed Misdo'!$A$2:$A$15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Misdo'!$M$2:$M$15</c:f>
              <c:numCache>
                <c:formatCode>General</c:formatCode>
                <c:ptCount val="12"/>
                <c:pt idx="0">
                  <c:v>89</c:v>
                </c:pt>
                <c:pt idx="1">
                  <c:v>276</c:v>
                </c:pt>
                <c:pt idx="2">
                  <c:v>402</c:v>
                </c:pt>
                <c:pt idx="3">
                  <c:v>240.9</c:v>
                </c:pt>
                <c:pt idx="4">
                  <c:v>129.19999999999999</c:v>
                </c:pt>
                <c:pt idx="5">
                  <c:v>284</c:v>
                </c:pt>
                <c:pt idx="6">
                  <c:v>298.60000000000002</c:v>
                </c:pt>
                <c:pt idx="7">
                  <c:v>324</c:v>
                </c:pt>
                <c:pt idx="8">
                  <c:v>381.5</c:v>
                </c:pt>
                <c:pt idx="9">
                  <c:v>456.5</c:v>
                </c:pt>
                <c:pt idx="10">
                  <c:v>269.8</c:v>
                </c:pt>
                <c:pt idx="11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6-4A5C-B88B-E77E95AB7B91}"/>
            </c:ext>
          </c:extLst>
        </c:ser>
        <c:ser>
          <c:idx val="2"/>
          <c:order val="2"/>
          <c:tx>
            <c:strRef>
              <c:f>'Filed Misdo'!$N$1</c:f>
              <c:strCache>
                <c:ptCount val="1"/>
                <c:pt idx="0">
                  <c:v>FY 16</c:v>
                </c:pt>
              </c:strCache>
            </c:strRef>
          </c:tx>
          <c:invertIfNegative val="0"/>
          <c:cat>
            <c:strRef>
              <c:f>'Filed Misdo'!$A$2:$A$15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Misdo'!$N$2:$N$15</c:f>
              <c:numCache>
                <c:formatCode>General</c:formatCode>
                <c:ptCount val="12"/>
                <c:pt idx="0">
                  <c:v>74.099999999999994</c:v>
                </c:pt>
                <c:pt idx="1">
                  <c:v>250</c:v>
                </c:pt>
                <c:pt idx="2">
                  <c:v>321</c:v>
                </c:pt>
                <c:pt idx="3">
                  <c:v>288.7</c:v>
                </c:pt>
                <c:pt idx="4">
                  <c:v>128.6</c:v>
                </c:pt>
                <c:pt idx="5">
                  <c:v>303.39999999999998</c:v>
                </c:pt>
                <c:pt idx="6">
                  <c:v>263.3</c:v>
                </c:pt>
                <c:pt idx="7">
                  <c:v>251</c:v>
                </c:pt>
                <c:pt idx="8">
                  <c:v>836</c:v>
                </c:pt>
                <c:pt idx="9">
                  <c:v>479</c:v>
                </c:pt>
                <c:pt idx="10">
                  <c:v>246.2</c:v>
                </c:pt>
                <c:pt idx="11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6-4A5C-B88B-E77E95AB7B91}"/>
            </c:ext>
          </c:extLst>
        </c:ser>
        <c:ser>
          <c:idx val="3"/>
          <c:order val="3"/>
          <c:tx>
            <c:strRef>
              <c:f>'Filed Misdo'!$O$1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'Filed Misdo'!$A$2:$A$15</c:f>
              <c:strCache>
                <c:ptCount val="12"/>
                <c:pt idx="0">
                  <c:v>Anchorage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Ketchikan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Palmer</c:v>
                </c:pt>
                <c:pt idx="11">
                  <c:v>Sitka</c:v>
                </c:pt>
              </c:strCache>
            </c:strRef>
          </c:cat>
          <c:val>
            <c:numRef>
              <c:f>'Filed Misdo'!$O$2:$O$15</c:f>
              <c:numCache>
                <c:formatCode>General</c:formatCode>
                <c:ptCount val="12"/>
                <c:pt idx="0">
                  <c:v>63.2</c:v>
                </c:pt>
                <c:pt idx="1">
                  <c:v>244</c:v>
                </c:pt>
                <c:pt idx="2">
                  <c:v>256</c:v>
                </c:pt>
                <c:pt idx="3">
                  <c:v>232.9</c:v>
                </c:pt>
                <c:pt idx="4">
                  <c:v>132.6</c:v>
                </c:pt>
                <c:pt idx="5">
                  <c:v>254.1</c:v>
                </c:pt>
                <c:pt idx="6">
                  <c:v>169.3</c:v>
                </c:pt>
                <c:pt idx="7">
                  <c:v>197.5</c:v>
                </c:pt>
                <c:pt idx="8">
                  <c:v>894</c:v>
                </c:pt>
                <c:pt idx="9">
                  <c:v>552</c:v>
                </c:pt>
                <c:pt idx="10">
                  <c:v>243.9</c:v>
                </c:pt>
                <c:pt idx="1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6-4A5C-B88B-E77E95AB7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98368"/>
        <c:axId val="94315648"/>
      </c:barChart>
      <c:catAx>
        <c:axId val="9349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315648"/>
        <c:crosses val="autoZero"/>
        <c:auto val="1"/>
        <c:lblAlgn val="ctr"/>
        <c:lblOffset val="100"/>
        <c:noMultiLvlLbl val="0"/>
      </c:catAx>
      <c:valAx>
        <c:axId val="9431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498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CINA Cases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CINA Cases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 14</c:v>
                </c:pt>
                <c:pt idx="1">
                  <c:v>FY 17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1198</c:v>
                </c:pt>
                <c:pt idx="1">
                  <c:v>1770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3-4BE5-99C7-6FB9AAEF2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Cases Including New CINA Cases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 14</c:v>
                </c:pt>
                <c:pt idx="1">
                  <c:v>FY 17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1296</c:v>
                </c:pt>
                <c:pt idx="1">
                  <c:v>1940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13-4BE5-99C7-6FB9AAEF22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432832"/>
        <c:axId val="179953664"/>
      </c:barChart>
      <c:catAx>
        <c:axId val="17943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953664"/>
        <c:crosses val="autoZero"/>
        <c:auto val="1"/>
        <c:lblAlgn val="ctr"/>
        <c:lblOffset val="100"/>
        <c:noMultiLvlLbl val="0"/>
      </c:catAx>
      <c:valAx>
        <c:axId val="17995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432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CINA Case Load Averages Per Attorney</a:t>
            </a:r>
          </a:p>
        </c:rich>
      </c:tx>
      <c:layout>
        <c:manualLayout>
          <c:xMode val="edge"/>
          <c:yMode val="edge"/>
          <c:x val="0.1104783676234019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096992928607988E-2"/>
          <c:y val="0.12126222569636423"/>
          <c:w val="0.87840572347811352"/>
          <c:h val="0.753532662230780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FY14</c:v>
                </c:pt>
                <c:pt idx="1">
                  <c:v>FY17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55.1</c:v>
                </c:pt>
                <c:pt idx="1">
                  <c:v>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F-4772-A601-3A4299B45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41088"/>
        <c:axId val="36492032"/>
      </c:barChart>
      <c:catAx>
        <c:axId val="3644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492032"/>
        <c:crosses val="autoZero"/>
        <c:auto val="1"/>
        <c:lblAlgn val="ctr"/>
        <c:lblOffset val="100"/>
        <c:noMultiLvlLbl val="0"/>
      </c:catAx>
      <c:valAx>
        <c:axId val="3649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4108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none" baseline="0" dirty="0"/>
              <a:t>Filled</a:t>
            </a:r>
            <a:r>
              <a:rPr lang="en-US" baseline="0" dirty="0"/>
              <a:t> Position Comparison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Personnel!$L$35</c:f>
              <c:strCache>
                <c:ptCount val="1"/>
                <c:pt idx="0">
                  <c:v>FY2014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Personnel!$K$36:$K$38</c:f>
              <c:strCache>
                <c:ptCount val="3"/>
                <c:pt idx="0">
                  <c:v>Attorneys</c:v>
                </c:pt>
                <c:pt idx="1">
                  <c:v>Paralegals</c:v>
                </c:pt>
                <c:pt idx="2">
                  <c:v>Prosecutorial Staff</c:v>
                </c:pt>
              </c:strCache>
            </c:strRef>
          </c:cat>
          <c:val>
            <c:numRef>
              <c:f>Personnel!$L$36:$L$38</c:f>
              <c:numCache>
                <c:formatCode>General</c:formatCode>
                <c:ptCount val="3"/>
                <c:pt idx="0">
                  <c:v>128</c:v>
                </c:pt>
                <c:pt idx="1">
                  <c:v>32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D-444F-BDF0-7FFEA7AF2B26}"/>
            </c:ext>
          </c:extLst>
        </c:ser>
        <c:ser>
          <c:idx val="1"/>
          <c:order val="1"/>
          <c:tx>
            <c:strRef>
              <c:f>Personnel!$M$35</c:f>
              <c:strCache>
                <c:ptCount val="1"/>
                <c:pt idx="0">
                  <c:v>FY2018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Personnel!$K$36:$K$38</c:f>
              <c:strCache>
                <c:ptCount val="3"/>
                <c:pt idx="0">
                  <c:v>Attorneys</c:v>
                </c:pt>
                <c:pt idx="1">
                  <c:v>Paralegals</c:v>
                </c:pt>
                <c:pt idx="2">
                  <c:v>Prosecutorial Staff</c:v>
                </c:pt>
              </c:strCache>
            </c:strRef>
          </c:cat>
          <c:val>
            <c:numRef>
              <c:f>Personnel!$M$36:$M$38</c:f>
              <c:numCache>
                <c:formatCode>General</c:formatCode>
                <c:ptCount val="3"/>
                <c:pt idx="0">
                  <c:v>112</c:v>
                </c:pt>
                <c:pt idx="1">
                  <c:v>29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D-444F-BDF0-7FFEA7AF2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357248"/>
        <c:axId val="40367232"/>
      </c:barChart>
      <c:catAx>
        <c:axId val="4035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7232"/>
        <c:crosses val="autoZero"/>
        <c:auto val="1"/>
        <c:lblAlgn val="ctr"/>
        <c:lblOffset val="100"/>
        <c:noMultiLvlLbl val="0"/>
      </c:catAx>
      <c:valAx>
        <c:axId val="4036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35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368832177600711"/>
          <c:y val="0.14125850340136054"/>
          <c:w val="0.43262310588264774"/>
          <c:h val="5.7398360919170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1746518973264"/>
          <c:y val="3.2463507850992307E-2"/>
          <c:w val="0.54534943725254681"/>
          <c:h val="0.89428604319196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PowerPoint]Sheet1'!$F$6</c:f>
              <c:strCache>
                <c:ptCount val="1"/>
                <c:pt idx="0">
                  <c:v>Total Criminal Budget (in thousands)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'[Chart in Microsoft PowerPoint]Sheet1'!$E$7:$E$11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'[Chart in Microsoft PowerPoint]Sheet1'!$F$7:$F$11</c:f>
              <c:numCache>
                <c:formatCode>General</c:formatCode>
                <c:ptCount val="5"/>
                <c:pt idx="0">
                  <c:v>35170.199999999997</c:v>
                </c:pt>
                <c:pt idx="1">
                  <c:v>33387</c:v>
                </c:pt>
                <c:pt idx="2">
                  <c:v>31554.6</c:v>
                </c:pt>
                <c:pt idx="3">
                  <c:v>31186.7</c:v>
                </c:pt>
                <c:pt idx="4">
                  <c:v>31958.2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C-45FE-A107-B973DB3B9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52800"/>
        <c:axId val="41836928"/>
      </c:barChart>
      <c:lineChart>
        <c:grouping val="standard"/>
        <c:varyColors val="0"/>
        <c:ser>
          <c:idx val="1"/>
          <c:order val="1"/>
          <c:tx>
            <c:strRef>
              <c:f>'[Chart in Microsoft PowerPoint]Sheet1'!$G$6</c:f>
              <c:strCache>
                <c:ptCount val="1"/>
                <c:pt idx="0">
                  <c:v>Total Criminal Personal Services (in thousands)</c:v>
                </c:pt>
              </c:strCache>
            </c:strRef>
          </c:tx>
          <c:marker>
            <c:symbol val="none"/>
          </c:marker>
          <c:cat>
            <c:numRef>
              <c:f>'[Chart in Microsoft PowerPoint]Sheet1'!$E$7:$E$11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'[Chart in Microsoft PowerPoint]Sheet1'!$G$7:$G$11</c:f>
              <c:numCache>
                <c:formatCode>General</c:formatCode>
                <c:ptCount val="5"/>
                <c:pt idx="0">
                  <c:v>29208.7</c:v>
                </c:pt>
                <c:pt idx="1">
                  <c:v>28528.5</c:v>
                </c:pt>
                <c:pt idx="2">
                  <c:v>27144.6</c:v>
                </c:pt>
                <c:pt idx="3">
                  <c:v>26728.3</c:v>
                </c:pt>
                <c:pt idx="4">
                  <c:v>27096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1C-45FE-A107-B973DB3B9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52800"/>
        <c:axId val="41836928"/>
      </c:lineChart>
      <c:catAx>
        <c:axId val="4105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36928"/>
        <c:crosses val="autoZero"/>
        <c:auto val="1"/>
        <c:lblAlgn val="ctr"/>
        <c:lblOffset val="100"/>
        <c:noMultiLvlLbl val="0"/>
      </c:catAx>
      <c:valAx>
        <c:axId val="418369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52800"/>
        <c:crosses val="autoZero"/>
        <c:crossBetween val="between"/>
        <c:minorUnit val="2000"/>
      </c:valAx>
    </c:plotArea>
    <c:legend>
      <c:legendPos val="r"/>
      <c:layout>
        <c:manualLayout>
          <c:xMode val="edge"/>
          <c:yMode val="edge"/>
          <c:x val="0.66152408914987326"/>
          <c:y val="3.1436432288069263E-2"/>
          <c:w val="0.25373014813826239"/>
          <c:h val="0.489758714371229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876569058691665"/>
          <c:y val="5.135439927034519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Felony Prosecutions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4844</c:v>
                </c:pt>
                <c:pt idx="1">
                  <c:v>4860</c:v>
                </c:pt>
                <c:pt idx="2">
                  <c:v>4756</c:v>
                </c:pt>
                <c:pt idx="3">
                  <c:v>5068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97-4C70-A65A-F8C47526A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39424"/>
        <c:axId val="42440960"/>
      </c:lineChart>
      <c:catAx>
        <c:axId val="4243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440960"/>
        <c:crosses val="autoZero"/>
        <c:auto val="1"/>
        <c:lblAlgn val="ctr"/>
        <c:lblOffset val="100"/>
        <c:noMultiLvlLbl val="0"/>
      </c:catAx>
      <c:valAx>
        <c:axId val="4244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394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Misdemeanor Prosecutions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22728</c:v>
                </c:pt>
                <c:pt idx="1">
                  <c:v>18760</c:v>
                </c:pt>
                <c:pt idx="2">
                  <c:v>17699</c:v>
                </c:pt>
                <c:pt idx="3">
                  <c:v>15058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A1-4CE7-8305-18DA2B65C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69248"/>
        <c:axId val="42470784"/>
      </c:lineChart>
      <c:catAx>
        <c:axId val="424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470784"/>
        <c:crosses val="autoZero"/>
        <c:auto val="1"/>
        <c:lblAlgn val="ctr"/>
        <c:lblOffset val="100"/>
        <c:noMultiLvlLbl val="0"/>
      </c:catAx>
      <c:valAx>
        <c:axId val="4247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6924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bg1"/>
          </a:solidFill>
        </a:ln>
      </c:spPr>
    </c:sideWall>
    <c:backWall>
      <c:thickness val="0"/>
      <c:spPr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3.4176187535381604E-2"/>
          <c:y val="1.6951443569553807E-2"/>
          <c:w val="0.96442746127322321"/>
          <c:h val="0.824402887139107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'Acc Homicide'!$H$1</c:f>
              <c:strCache>
                <c:ptCount val="1"/>
                <c:pt idx="0">
                  <c:v>FY 14</c:v>
                </c:pt>
              </c:strCache>
            </c:strRef>
          </c:tx>
          <c:invertIfNegative val="0"/>
          <c:cat>
            <c:strRef>
              <c:f>'Acc Homicide'!$G$2:$G$14</c:f>
              <c:strCache>
                <c:ptCount val="13"/>
                <c:pt idx="0">
                  <c:v>Anch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Kethcikan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OSP</c:v>
                </c:pt>
                <c:pt idx="11">
                  <c:v>Palmer</c:v>
                </c:pt>
                <c:pt idx="12">
                  <c:v>Sitka</c:v>
                </c:pt>
              </c:strCache>
            </c:strRef>
          </c:cat>
          <c:val>
            <c:numRef>
              <c:f>'Acc Homicide'!$H$2:$H$14</c:f>
              <c:numCache>
                <c:formatCode>General</c:formatCode>
                <c:ptCount val="13"/>
                <c:pt idx="0">
                  <c:v>20</c:v>
                </c:pt>
                <c:pt idx="1">
                  <c:v>4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F-439F-80AB-BE49CC1906DB}"/>
            </c:ext>
          </c:extLst>
        </c:ser>
        <c:ser>
          <c:idx val="1"/>
          <c:order val="1"/>
          <c:tx>
            <c:strRef>
              <c:f>'Acc Homicide'!$I$1</c:f>
              <c:strCache>
                <c:ptCount val="1"/>
                <c:pt idx="0">
                  <c:v>FY15</c:v>
                </c:pt>
              </c:strCache>
            </c:strRef>
          </c:tx>
          <c:invertIfNegative val="0"/>
          <c:cat>
            <c:strRef>
              <c:f>'Acc Homicide'!$G$2:$G$14</c:f>
              <c:strCache>
                <c:ptCount val="13"/>
                <c:pt idx="0">
                  <c:v>Anch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Kethcikan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OSP</c:v>
                </c:pt>
                <c:pt idx="11">
                  <c:v>Palmer</c:v>
                </c:pt>
                <c:pt idx="12">
                  <c:v>Sitka</c:v>
                </c:pt>
              </c:strCache>
            </c:strRef>
          </c:cat>
          <c:val>
            <c:numRef>
              <c:f>'Acc Homicide'!$I$2:$I$14</c:f>
              <c:numCache>
                <c:formatCode>General</c:formatCode>
                <c:ptCount val="13"/>
                <c:pt idx="0">
                  <c:v>34</c:v>
                </c:pt>
                <c:pt idx="1">
                  <c:v>6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  <c:pt idx="11">
                  <c:v>9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F-439F-80AB-BE49CC1906DB}"/>
            </c:ext>
          </c:extLst>
        </c:ser>
        <c:ser>
          <c:idx val="2"/>
          <c:order val="2"/>
          <c:tx>
            <c:strRef>
              <c:f>'Acc Homicide'!$J$1</c:f>
              <c:strCache>
                <c:ptCount val="1"/>
                <c:pt idx="0">
                  <c:v>FY16</c:v>
                </c:pt>
              </c:strCache>
            </c:strRef>
          </c:tx>
          <c:invertIfNegative val="0"/>
          <c:cat>
            <c:strRef>
              <c:f>'Acc Homicide'!$G$2:$G$14</c:f>
              <c:strCache>
                <c:ptCount val="13"/>
                <c:pt idx="0">
                  <c:v>Anch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Kethcikan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OSP</c:v>
                </c:pt>
                <c:pt idx="11">
                  <c:v>Palmer</c:v>
                </c:pt>
                <c:pt idx="12">
                  <c:v>Sitka</c:v>
                </c:pt>
              </c:strCache>
            </c:strRef>
          </c:cat>
          <c:val>
            <c:numRef>
              <c:f>'Acc Homicide'!$J$2:$J$14</c:f>
              <c:numCache>
                <c:formatCode>General</c:formatCode>
                <c:ptCount val="13"/>
                <c:pt idx="0">
                  <c:v>30</c:v>
                </c:pt>
                <c:pt idx="1">
                  <c:v>7</c:v>
                </c:pt>
                <c:pt idx="2">
                  <c:v>1</c:v>
                </c:pt>
                <c:pt idx="3">
                  <c:v>24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5F-439F-80AB-BE49CC1906DB}"/>
            </c:ext>
          </c:extLst>
        </c:ser>
        <c:ser>
          <c:idx val="3"/>
          <c:order val="3"/>
          <c:tx>
            <c:strRef>
              <c:f>'Acc Homicide'!$K$1</c:f>
              <c:strCache>
                <c:ptCount val="1"/>
                <c:pt idx="0">
                  <c:v>FY 17</c:v>
                </c:pt>
              </c:strCache>
            </c:strRef>
          </c:tx>
          <c:invertIfNegative val="0"/>
          <c:cat>
            <c:strRef>
              <c:f>'Acc Homicide'!$G$2:$G$14</c:f>
              <c:strCache>
                <c:ptCount val="13"/>
                <c:pt idx="0">
                  <c:v>Anch</c:v>
                </c:pt>
                <c:pt idx="1">
                  <c:v>Bethel</c:v>
                </c:pt>
                <c:pt idx="2">
                  <c:v>Dillingham</c:v>
                </c:pt>
                <c:pt idx="3">
                  <c:v>Fairbanks</c:v>
                </c:pt>
                <c:pt idx="4">
                  <c:v>Juneau</c:v>
                </c:pt>
                <c:pt idx="5">
                  <c:v>Kenai</c:v>
                </c:pt>
                <c:pt idx="6">
                  <c:v>Kethcikan</c:v>
                </c:pt>
                <c:pt idx="7">
                  <c:v>Kodiak</c:v>
                </c:pt>
                <c:pt idx="8">
                  <c:v>Kotzebue</c:v>
                </c:pt>
                <c:pt idx="9">
                  <c:v>Nome</c:v>
                </c:pt>
                <c:pt idx="10">
                  <c:v>OSP</c:v>
                </c:pt>
                <c:pt idx="11">
                  <c:v>Palmer</c:v>
                </c:pt>
                <c:pt idx="12">
                  <c:v>Sitka</c:v>
                </c:pt>
              </c:strCache>
            </c:strRef>
          </c:cat>
          <c:val>
            <c:numRef>
              <c:f>'Acc Homicide'!$K$2:$K$14</c:f>
              <c:numCache>
                <c:formatCode>General</c:formatCode>
                <c:ptCount val="13"/>
                <c:pt idx="0">
                  <c:v>56</c:v>
                </c:pt>
                <c:pt idx="1">
                  <c:v>5</c:v>
                </c:pt>
                <c:pt idx="2">
                  <c:v>2</c:v>
                </c:pt>
                <c:pt idx="3">
                  <c:v>21</c:v>
                </c:pt>
                <c:pt idx="4">
                  <c:v>2</c:v>
                </c:pt>
                <c:pt idx="5">
                  <c:v>7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19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5F-439F-80AB-BE49CC190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44352"/>
        <c:axId val="49477120"/>
        <c:axId val="0"/>
      </c:bar3DChart>
      <c:catAx>
        <c:axId val="4944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477120"/>
        <c:crosses val="autoZero"/>
        <c:auto val="1"/>
        <c:lblAlgn val="ctr"/>
        <c:lblOffset val="100"/>
        <c:noMultiLvlLbl val="0"/>
      </c:catAx>
      <c:valAx>
        <c:axId val="4947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944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72129586742834"/>
          <c:y val="6.8983814523184597E-2"/>
          <c:w val="0.12557935772734288"/>
          <c:h val="0.24814348206474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Felony</a:t>
            </a:r>
            <a:r>
              <a:rPr lang="en-US" baseline="0" dirty="0"/>
              <a:t> Prosecutions in Bethel</a:t>
            </a:r>
          </a:p>
        </c:rich>
      </c:tx>
      <c:layout>
        <c:manualLayout>
          <c:xMode val="edge"/>
          <c:yMode val="edge"/>
          <c:x val="0.1278675827286295"/>
          <c:y val="9.195402298850574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'Filed Fel'!$A$4</c:f>
              <c:strCache>
                <c:ptCount val="1"/>
                <c:pt idx="0">
                  <c:v>Bethel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849673202614377E-2"/>
                  <c:y val="7.8592180287808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E-4867-ADAD-FBDC79600BFA}"/>
                </c:ext>
              </c:extLst>
            </c:dLbl>
            <c:dLbl>
              <c:idx val="1"/>
              <c:layout>
                <c:manualLayout>
                  <c:x val="-6.0849673202614377E-2"/>
                  <c:y val="0.101580686034935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7E-4867-ADAD-FBDC79600BFA}"/>
                </c:ext>
              </c:extLst>
            </c:dLbl>
            <c:dLbl>
              <c:idx val="2"/>
              <c:layout>
                <c:manualLayout>
                  <c:x val="-6.0849673202614377E-2"/>
                  <c:y val="0.101580686034935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7E-4867-ADAD-FBDC79600BFA}"/>
                </c:ext>
              </c:extLst>
            </c:dLbl>
            <c:dLbl>
              <c:idx val="3"/>
              <c:layout>
                <c:manualLayout>
                  <c:x val="-4.4509803921568628E-2"/>
                  <c:y val="0.10158068603493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7E-4867-ADAD-FBDC79600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'Filed Fel'!$H$1:$K$1</c:f>
              <c:strCache>
                <c:ptCount val="4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FY17</c:v>
                </c:pt>
              </c:strCache>
            </c:strRef>
          </c:cat>
          <c:val>
            <c:numRef>
              <c:f>'Filed Fel'!$B$4:$E$4</c:f>
              <c:numCache>
                <c:formatCode>General</c:formatCode>
                <c:ptCount val="4"/>
                <c:pt idx="0">
                  <c:v>241</c:v>
                </c:pt>
                <c:pt idx="1">
                  <c:v>219</c:v>
                </c:pt>
                <c:pt idx="2">
                  <c:v>199</c:v>
                </c:pt>
                <c:pt idx="3">
                  <c:v>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7E-4867-ADAD-FBDC79600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38112"/>
        <c:axId val="49739648"/>
      </c:lineChart>
      <c:catAx>
        <c:axId val="4973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739648"/>
        <c:crosses val="autoZero"/>
        <c:auto val="1"/>
        <c:lblAlgn val="ctr"/>
        <c:lblOffset val="100"/>
        <c:noMultiLvlLbl val="0"/>
      </c:catAx>
      <c:valAx>
        <c:axId val="4973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97381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9.jpg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4.png"/><Relationship Id="rId4" Type="http://schemas.openxmlformats.org/officeDocument/2006/relationships/image" Target="../media/image30.jpeg"/><Relationship Id="rId9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9.jpg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4.png"/><Relationship Id="rId4" Type="http://schemas.openxmlformats.org/officeDocument/2006/relationships/image" Target="../media/image30.jpeg"/><Relationship Id="rId9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F900F-CE4B-4C26-86EA-4DA9B83A17EE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AF756C5B-953D-4E0A-82E8-190D0A314D94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Anchorage 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Richard K. Allen</a:t>
          </a:r>
        </a:p>
      </dgm:t>
    </dgm:pt>
    <dgm:pt modelId="{2B7DFCBB-15F6-468E-94DB-3D6AA6E44E1D}" type="parTrans" cxnId="{324F687F-06A1-471A-814C-8233DB75EDDA}">
      <dgm:prSet/>
      <dgm:spPr/>
      <dgm:t>
        <a:bodyPr/>
        <a:lstStyle/>
        <a:p>
          <a:endParaRPr lang="en-US"/>
        </a:p>
      </dgm:t>
    </dgm:pt>
    <dgm:pt modelId="{79471EF2-A2F6-40DB-B1B3-328232ED2B6D}" type="sibTrans" cxnId="{324F687F-06A1-471A-814C-8233DB75EDDA}">
      <dgm:prSet/>
      <dgm:spPr/>
      <dgm:t>
        <a:bodyPr/>
        <a:lstStyle/>
        <a:p>
          <a:endParaRPr lang="en-US"/>
        </a:p>
      </dgm:t>
    </dgm:pt>
    <dgm:pt modelId="{086FA1C0-69FF-419A-A3B8-38C46FA18F7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Kenai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Scot H. Leaders</a:t>
          </a:r>
        </a:p>
      </dgm:t>
    </dgm:pt>
    <dgm:pt modelId="{D857F232-7670-4067-BF18-023CD5E8AE2C}" type="parTrans" cxnId="{17D9AB1C-11B3-43C3-93FD-DE2CB53D0E1E}">
      <dgm:prSet/>
      <dgm:spPr/>
      <dgm:t>
        <a:bodyPr/>
        <a:lstStyle/>
        <a:p>
          <a:endParaRPr lang="en-US"/>
        </a:p>
      </dgm:t>
    </dgm:pt>
    <dgm:pt modelId="{FB390FEE-377C-49CD-B9E1-1D809F09A048}" type="sibTrans" cxnId="{17D9AB1C-11B3-43C3-93FD-DE2CB53D0E1E}">
      <dgm:prSet/>
      <dgm:spPr/>
      <dgm:t>
        <a:bodyPr/>
        <a:lstStyle/>
        <a:p>
          <a:endParaRPr lang="en-US"/>
        </a:p>
      </dgm:t>
    </dgm:pt>
    <dgm:pt modelId="{E3B9D2F5-2852-45C3-A5B2-3EDF705946A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Palmer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Roman J. Kalytiak</a:t>
          </a:r>
        </a:p>
      </dgm:t>
    </dgm:pt>
    <dgm:pt modelId="{C3ADD8DC-3B6E-4E49-96AF-17BEFFC8B718}" type="parTrans" cxnId="{B43197A5-2652-4DBE-A4E3-FEF2F0E098CC}">
      <dgm:prSet/>
      <dgm:spPr/>
      <dgm:t>
        <a:bodyPr/>
        <a:lstStyle/>
        <a:p>
          <a:endParaRPr lang="en-US"/>
        </a:p>
      </dgm:t>
    </dgm:pt>
    <dgm:pt modelId="{D35427AB-F3AB-48FC-BCC2-ECAF1CE96BB1}" type="sibTrans" cxnId="{B43197A5-2652-4DBE-A4E3-FEF2F0E098CC}">
      <dgm:prSet/>
      <dgm:spPr/>
      <dgm:t>
        <a:bodyPr/>
        <a:lstStyle/>
        <a:p>
          <a:endParaRPr lang="en-US"/>
        </a:p>
      </dgm:t>
    </dgm:pt>
    <dgm:pt modelId="{A7290F3F-74C2-4D9F-BD3C-163737151660}">
      <dgm:prSet phldrT="[Text]" custT="1"/>
      <dgm:spPr>
        <a:solidFill>
          <a:srgbClr val="FFC000"/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Kodiak</a:t>
          </a:r>
        </a:p>
        <a:p>
          <a:pPr>
            <a:spcAft>
              <a:spcPts val="200"/>
            </a:spcAft>
          </a:pPr>
          <a:r>
            <a:rPr lang="en-US" sz="1200" b="0" dirty="0" err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Gustaf</a:t>
          </a:r>
          <a:r>
            <a: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W. Olson</a:t>
          </a:r>
        </a:p>
      </dgm:t>
    </dgm:pt>
    <dgm:pt modelId="{67ED99A6-5C35-4E5E-B152-B04804697716}" type="parTrans" cxnId="{28467DE4-A42A-45EC-964C-CD02DE567842}">
      <dgm:prSet/>
      <dgm:spPr/>
      <dgm:t>
        <a:bodyPr/>
        <a:lstStyle/>
        <a:p>
          <a:endParaRPr lang="en-US"/>
        </a:p>
      </dgm:t>
    </dgm:pt>
    <dgm:pt modelId="{C8D029C6-A77C-4ED7-A40C-F7488F2EB61A}" type="sibTrans" cxnId="{28467DE4-A42A-45EC-964C-CD02DE567842}">
      <dgm:prSet/>
      <dgm:spPr/>
      <dgm:t>
        <a:bodyPr/>
        <a:lstStyle/>
        <a:p>
          <a:endParaRPr lang="en-US"/>
        </a:p>
      </dgm:t>
    </dgm:pt>
    <dgm:pt modelId="{273EDC5A-D2A8-425C-BD4E-EEEB8B7878E7}">
      <dgm:prSet phldrT="[Text]" custT="1"/>
      <dgm:spPr>
        <a:solidFill>
          <a:srgbClr val="92D050"/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Bethel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Steve B. Wallace</a:t>
          </a:r>
        </a:p>
      </dgm:t>
    </dgm:pt>
    <dgm:pt modelId="{4711CC71-4CD3-4460-94F9-74F1813215FE}" type="parTrans" cxnId="{08AF0816-DDB5-4A02-99BF-DBBA5BDE6846}">
      <dgm:prSet/>
      <dgm:spPr/>
      <dgm:t>
        <a:bodyPr/>
        <a:lstStyle/>
        <a:p>
          <a:endParaRPr lang="en-US"/>
        </a:p>
      </dgm:t>
    </dgm:pt>
    <dgm:pt modelId="{6023197A-0599-48CB-94AC-7515A010B889}" type="sibTrans" cxnId="{08AF0816-DDB5-4A02-99BF-DBBA5BDE6846}">
      <dgm:prSet/>
      <dgm:spPr/>
      <dgm:t>
        <a:bodyPr/>
        <a:lstStyle/>
        <a:p>
          <a:endParaRPr lang="en-US"/>
        </a:p>
      </dgm:t>
    </dgm:pt>
    <dgm:pt modelId="{E9C29C35-E680-4D10-A21F-9D67981F0B86}">
      <dgm:prSet phldrT="[Text]" custT="1"/>
      <dgm:spPr>
        <a:solidFill>
          <a:srgbClr val="E2AE74"/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Fairbanks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Greggory M. Olson</a:t>
          </a:r>
        </a:p>
      </dgm:t>
    </dgm:pt>
    <dgm:pt modelId="{B71B8A9E-4B98-486D-9E68-941BCFE8E622}" type="parTrans" cxnId="{FCDE5BDB-EAE0-43DD-93AB-9A1EBA34C548}">
      <dgm:prSet/>
      <dgm:spPr/>
      <dgm:t>
        <a:bodyPr/>
        <a:lstStyle/>
        <a:p>
          <a:endParaRPr lang="en-US"/>
        </a:p>
      </dgm:t>
    </dgm:pt>
    <dgm:pt modelId="{A920A78D-5E3E-4B11-871A-E4E5A68A19F6}" type="sibTrans" cxnId="{FCDE5BDB-EAE0-43DD-93AB-9A1EBA34C548}">
      <dgm:prSet/>
      <dgm:spPr/>
      <dgm:t>
        <a:bodyPr/>
        <a:lstStyle/>
        <a:p>
          <a:endParaRPr lang="en-US"/>
        </a:p>
      </dgm:t>
    </dgm:pt>
    <dgm:pt modelId="{4BF299DD-FFB2-48F4-8077-C5691FE7307F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Juneau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Angela D. Kemp</a:t>
          </a:r>
        </a:p>
      </dgm:t>
    </dgm:pt>
    <dgm:pt modelId="{529834ED-F62C-4C3E-B09C-23FAB58FF814}" type="parTrans" cxnId="{E7317AFB-2147-42EA-B62C-A8C0506323B9}">
      <dgm:prSet/>
      <dgm:spPr/>
      <dgm:t>
        <a:bodyPr/>
        <a:lstStyle/>
        <a:p>
          <a:endParaRPr lang="en-US"/>
        </a:p>
      </dgm:t>
    </dgm:pt>
    <dgm:pt modelId="{E24184CA-51A2-466A-93EF-0DB2AABCADE2}" type="sibTrans" cxnId="{E7317AFB-2147-42EA-B62C-A8C0506323B9}">
      <dgm:prSet/>
      <dgm:spPr/>
      <dgm:t>
        <a:bodyPr/>
        <a:lstStyle/>
        <a:p>
          <a:endParaRPr lang="en-US"/>
        </a:p>
      </dgm:t>
    </dgm:pt>
    <dgm:pt modelId="{37C63B1C-3AB7-4C7F-BC54-F913895C9BB8}">
      <dgm:prSet phldrT="[Text]" custT="1"/>
      <dgm:spPr>
        <a:solidFill>
          <a:srgbClr val="7030A0"/>
        </a:solidFill>
      </dgm:spPr>
      <dgm:t>
        <a:bodyPr/>
        <a:lstStyle/>
        <a:p>
          <a:pPr>
            <a:spcAft>
              <a:spcPts val="200"/>
            </a:spcAft>
          </a:pPr>
          <a:r>
            <a: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Nome</a:t>
          </a:r>
        </a:p>
        <a:p>
          <a:pPr>
            <a:spcAft>
              <a:spcPts val="200"/>
            </a:spcAft>
          </a:pPr>
          <a:r>
            <a:rPr lang="en-US" sz="1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John A. Earthman</a:t>
          </a:r>
        </a:p>
      </dgm:t>
    </dgm:pt>
    <dgm:pt modelId="{9E9A1219-2998-4BFF-86C2-B3B9BBC11FAB}" type="parTrans" cxnId="{1F25C277-082A-44BE-9EE7-1AD4578FC177}">
      <dgm:prSet/>
      <dgm:spPr/>
      <dgm:t>
        <a:bodyPr/>
        <a:lstStyle/>
        <a:p>
          <a:endParaRPr lang="en-US"/>
        </a:p>
      </dgm:t>
    </dgm:pt>
    <dgm:pt modelId="{8BD1743F-B36E-401A-ABF1-C92D7F5E11FA}" type="sibTrans" cxnId="{1F25C277-082A-44BE-9EE7-1AD4578FC177}">
      <dgm:prSet/>
      <dgm:spPr/>
      <dgm:t>
        <a:bodyPr/>
        <a:lstStyle/>
        <a:p>
          <a:endParaRPr lang="en-US"/>
        </a:p>
      </dgm:t>
    </dgm:pt>
    <dgm:pt modelId="{37E975A2-8109-4474-8BE4-1F6E29054318}" type="pres">
      <dgm:prSet presAssocID="{FFFF900F-CE4B-4C26-86EA-4DA9B83A17EE}" presName="linearFlow" presStyleCnt="0">
        <dgm:presLayoutVars>
          <dgm:dir/>
          <dgm:resizeHandles val="exact"/>
        </dgm:presLayoutVars>
      </dgm:prSet>
      <dgm:spPr/>
    </dgm:pt>
    <dgm:pt modelId="{D4CF846A-EE14-4D14-9499-84FE1A8DE217}" type="pres">
      <dgm:prSet presAssocID="{37C63B1C-3AB7-4C7F-BC54-F913895C9BB8}" presName="composite" presStyleCnt="0"/>
      <dgm:spPr/>
    </dgm:pt>
    <dgm:pt modelId="{ABF7288B-FF53-407F-969B-C994B60686FF}" type="pres">
      <dgm:prSet presAssocID="{37C63B1C-3AB7-4C7F-BC54-F913895C9BB8}" presName="imgShp" presStyleLbl="fgImgPlace1" presStyleIdx="0" presStyleCnt="8" custScaleX="372035" custScaleY="372035" custLinFactNeighborX="10149" custLinFactNeighborY="89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569" t="-3676" r="-21569" b="-3676"/>
          </a:stretch>
        </a:blipFill>
        <a:ln>
          <a:solidFill>
            <a:srgbClr val="7030A0"/>
          </a:solidFill>
        </a:ln>
      </dgm:spPr>
    </dgm:pt>
    <dgm:pt modelId="{686C2364-1DDA-45C6-A7DF-57AE076E80D4}" type="pres">
      <dgm:prSet presAssocID="{37C63B1C-3AB7-4C7F-BC54-F913895C9BB8}" presName="txShp" presStyleLbl="node1" presStyleIdx="0" presStyleCnt="8" custScaleX="43884" custScaleY="227894" custLinFactNeighborX="-15547" custLinFactNeighborY="-16843">
        <dgm:presLayoutVars>
          <dgm:bulletEnabled val="1"/>
        </dgm:presLayoutVars>
      </dgm:prSet>
      <dgm:spPr/>
    </dgm:pt>
    <dgm:pt modelId="{7434DC4A-13C1-424F-BC30-8DC414C75248}" type="pres">
      <dgm:prSet presAssocID="{8BD1743F-B36E-401A-ABF1-C92D7F5E11FA}" presName="spacing" presStyleCnt="0"/>
      <dgm:spPr/>
    </dgm:pt>
    <dgm:pt modelId="{E7CBE7C2-5EFD-44D1-84A1-B5155C267379}" type="pres">
      <dgm:prSet presAssocID="{E9C29C35-E680-4D10-A21F-9D67981F0B86}" presName="composite" presStyleCnt="0"/>
      <dgm:spPr/>
    </dgm:pt>
    <dgm:pt modelId="{0D7389F8-7E2F-482D-BC15-5E952538464B}" type="pres">
      <dgm:prSet presAssocID="{E9C29C35-E680-4D10-A21F-9D67981F0B86}" presName="imgShp" presStyleLbl="fgImgPlace1" presStyleIdx="1" presStyleCnt="8" custAng="5400000" custScaleX="366620" custScaleY="36662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353" t="-57353" r="-57353" b="-57353"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7C582372-A404-485E-9765-C18CC5171450}" type="pres">
      <dgm:prSet presAssocID="{E9C29C35-E680-4D10-A21F-9D67981F0B86}" presName="txShp" presStyleLbl="node1" presStyleIdx="1" presStyleCnt="8" custScaleX="43884" custScaleY="227894" custLinFactNeighborX="-15547" custLinFactNeighborY="-16843">
        <dgm:presLayoutVars>
          <dgm:bulletEnabled val="1"/>
        </dgm:presLayoutVars>
      </dgm:prSet>
      <dgm:spPr/>
    </dgm:pt>
    <dgm:pt modelId="{794CDD3A-C87A-479A-BB53-8649E99E152E}" type="pres">
      <dgm:prSet presAssocID="{A920A78D-5E3E-4B11-871A-E4E5A68A19F6}" presName="spacing" presStyleCnt="0"/>
      <dgm:spPr/>
    </dgm:pt>
    <dgm:pt modelId="{5D2B7417-D231-4845-925C-846E6AE48A82}" type="pres">
      <dgm:prSet presAssocID="{273EDC5A-D2A8-425C-BD4E-EEEB8B7878E7}" presName="composite" presStyleCnt="0"/>
      <dgm:spPr/>
    </dgm:pt>
    <dgm:pt modelId="{649A0E98-8FB0-4109-9531-DEF11B387C6F}" type="pres">
      <dgm:prSet presAssocID="{273EDC5A-D2A8-425C-BD4E-EEEB8B7878E7}" presName="imgShp" presStyleLbl="fgImgPlace1" presStyleIdx="2" presStyleCnt="8" custScaleX="361879" custScaleY="3618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2D050"/>
          </a:solidFill>
        </a:ln>
      </dgm:spPr>
    </dgm:pt>
    <dgm:pt modelId="{648B8772-8206-486F-A900-95EA9977177D}" type="pres">
      <dgm:prSet presAssocID="{273EDC5A-D2A8-425C-BD4E-EEEB8B7878E7}" presName="txShp" presStyleLbl="node1" presStyleIdx="2" presStyleCnt="8" custScaleX="43884" custScaleY="227894" custLinFactNeighborX="-15547" custLinFactNeighborY="-16843">
        <dgm:presLayoutVars>
          <dgm:bulletEnabled val="1"/>
        </dgm:presLayoutVars>
      </dgm:prSet>
      <dgm:spPr/>
    </dgm:pt>
    <dgm:pt modelId="{9A4D52C5-172E-4098-89EF-4284F68B2900}" type="pres">
      <dgm:prSet presAssocID="{6023197A-0599-48CB-94AC-7515A010B889}" presName="spacing" presStyleCnt="0"/>
      <dgm:spPr/>
    </dgm:pt>
    <dgm:pt modelId="{895D9F0D-0564-4763-93B8-AF5F8B3465AC}" type="pres">
      <dgm:prSet presAssocID="{E3B9D2F5-2852-45C3-A5B2-3EDF705946A3}" presName="composite" presStyleCnt="0"/>
      <dgm:spPr/>
    </dgm:pt>
    <dgm:pt modelId="{0B1E11D7-7F81-4E7A-BCDC-EC04ABB6FE08}" type="pres">
      <dgm:prSet presAssocID="{E3B9D2F5-2852-45C3-A5B2-3EDF705946A3}" presName="imgShp" presStyleLbl="fgImgPlace1" presStyleIdx="3" presStyleCnt="8" custScaleX="357767" custScaleY="357767" custLinFactNeighborX="8247" custLinFactNeighborY="2662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439" t="-20068" r="-26439" b="-45548"/>
          </a:stretch>
        </a:blipFill>
        <a:ln>
          <a:solidFill>
            <a:schemeClr val="accent5">
              <a:lumMod val="75000"/>
            </a:schemeClr>
          </a:solidFill>
        </a:ln>
      </dgm:spPr>
    </dgm:pt>
    <dgm:pt modelId="{5F47FD42-9BD3-48E9-9154-BAC683A05962}" type="pres">
      <dgm:prSet presAssocID="{E3B9D2F5-2852-45C3-A5B2-3EDF705946A3}" presName="txShp" presStyleLbl="node1" presStyleIdx="3" presStyleCnt="8" custScaleX="43884" custScaleY="227894" custLinFactNeighborX="-15547" custLinFactNeighborY="-16843">
        <dgm:presLayoutVars>
          <dgm:bulletEnabled val="1"/>
        </dgm:presLayoutVars>
      </dgm:prSet>
      <dgm:spPr/>
    </dgm:pt>
    <dgm:pt modelId="{E868F17F-2F62-4B94-AB24-E6E61BA8F13E}" type="pres">
      <dgm:prSet presAssocID="{D35427AB-F3AB-48FC-BCC2-ECAF1CE96BB1}" presName="spacing" presStyleCnt="0"/>
      <dgm:spPr/>
    </dgm:pt>
    <dgm:pt modelId="{5D7BFCE0-E005-4466-8B73-D351A8DB348E}" type="pres">
      <dgm:prSet presAssocID="{AF756C5B-953D-4E0A-82E8-190D0A314D94}" presName="composite" presStyleCnt="0"/>
      <dgm:spPr/>
    </dgm:pt>
    <dgm:pt modelId="{15284694-1758-4A61-97F3-5DE5335D361D}" type="pres">
      <dgm:prSet presAssocID="{AF756C5B-953D-4E0A-82E8-190D0A314D94}" presName="imgShp" presStyleLbl="fgImgPlace1" presStyleIdx="4" presStyleCnt="8" custScaleX="353747" custScaleY="353747"/>
      <dgm:spPr>
        <a:blipFill dpi="0"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76" t="-3676" r="-3676" b="-3676"/>
          </a:stretch>
        </a:blipFill>
        <a:ln>
          <a:solidFill>
            <a:srgbClr val="FF0000"/>
          </a:solidFill>
        </a:ln>
      </dgm:spPr>
    </dgm:pt>
    <dgm:pt modelId="{B4DC2077-91ED-4256-BCF6-BF6B2E48DD89}" type="pres">
      <dgm:prSet presAssocID="{AF756C5B-953D-4E0A-82E8-190D0A314D94}" presName="txShp" presStyleLbl="node1" presStyleIdx="4" presStyleCnt="8" custScaleX="43884" custScaleY="227894" custLinFactNeighborX="-15547" custLinFactNeighborY="-1291">
        <dgm:presLayoutVars>
          <dgm:bulletEnabled val="1"/>
        </dgm:presLayoutVars>
      </dgm:prSet>
      <dgm:spPr/>
    </dgm:pt>
    <dgm:pt modelId="{73FBAE9A-D5EA-4394-BB3F-CF52D83B2338}" type="pres">
      <dgm:prSet presAssocID="{79471EF2-A2F6-40DB-B1B3-328232ED2B6D}" presName="spacing" presStyleCnt="0"/>
      <dgm:spPr/>
    </dgm:pt>
    <dgm:pt modelId="{18E48239-0A34-4080-8A0C-129F30FECDCA}" type="pres">
      <dgm:prSet presAssocID="{086FA1C0-69FF-419A-A3B8-38C46FA18F7A}" presName="composite" presStyleCnt="0"/>
      <dgm:spPr/>
    </dgm:pt>
    <dgm:pt modelId="{48700761-F3DD-49D7-BD89-7386D7FD4DD6}" type="pres">
      <dgm:prSet presAssocID="{086FA1C0-69FF-419A-A3B8-38C46FA18F7A}" presName="imgShp" presStyleLbl="fgImgPlace1" presStyleIdx="5" presStyleCnt="8" custScaleX="350303" custScaleY="350303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270" t="5270" r="5270" b="5270"/>
          </a:stretch>
        </a:blip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0B4897F0-D3EF-4CB6-8107-4FAC38319750}" type="pres">
      <dgm:prSet presAssocID="{086FA1C0-69FF-419A-A3B8-38C46FA18F7A}" presName="txShp" presStyleLbl="node1" presStyleIdx="5" presStyleCnt="8" custScaleX="43884" custScaleY="227894" custLinFactNeighborX="-15547" custLinFactNeighborY="-16843">
        <dgm:presLayoutVars>
          <dgm:bulletEnabled val="1"/>
        </dgm:presLayoutVars>
      </dgm:prSet>
      <dgm:spPr/>
    </dgm:pt>
    <dgm:pt modelId="{EE06BA15-A447-495A-93BC-B096CEA785B3}" type="pres">
      <dgm:prSet presAssocID="{FB390FEE-377C-49CD-B9E1-1D809F09A048}" presName="spacing" presStyleCnt="0"/>
      <dgm:spPr/>
    </dgm:pt>
    <dgm:pt modelId="{6DCFE468-48E1-474D-A7C2-80A1B166B84E}" type="pres">
      <dgm:prSet presAssocID="{A7290F3F-74C2-4D9F-BD3C-163737151660}" presName="composite" presStyleCnt="0"/>
      <dgm:spPr/>
    </dgm:pt>
    <dgm:pt modelId="{6FD81E68-FF09-4D4B-9391-757D4A72AFE0}" type="pres">
      <dgm:prSet presAssocID="{A7290F3F-74C2-4D9F-BD3C-163737151660}" presName="imgShp" presStyleLbl="fgImgPlace1" presStyleIdx="6" presStyleCnt="8" custScaleX="346925" custScaleY="346925" custLinFactNeighborY="-1941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DE06796B-0F3E-4399-91E2-24FBD218DB95}" type="pres">
      <dgm:prSet presAssocID="{A7290F3F-74C2-4D9F-BD3C-163737151660}" presName="txShp" presStyleLbl="node1" presStyleIdx="6" presStyleCnt="8" custScaleX="43884" custScaleY="227894" custLinFactNeighborX="-15546" custLinFactNeighborY="-16843">
        <dgm:presLayoutVars>
          <dgm:bulletEnabled val="1"/>
        </dgm:presLayoutVars>
      </dgm:prSet>
      <dgm:spPr/>
    </dgm:pt>
    <dgm:pt modelId="{AA952501-1134-4711-8251-FCA819C4A3A1}" type="pres">
      <dgm:prSet presAssocID="{C8D029C6-A77C-4ED7-A40C-F7488F2EB61A}" presName="spacing" presStyleCnt="0"/>
      <dgm:spPr/>
    </dgm:pt>
    <dgm:pt modelId="{8E042AD6-170D-483D-B975-A7ED4C9D988C}" type="pres">
      <dgm:prSet presAssocID="{4BF299DD-FFB2-48F4-8077-C5691FE7307F}" presName="composite" presStyleCnt="0"/>
      <dgm:spPr/>
    </dgm:pt>
    <dgm:pt modelId="{F9E75718-B8F9-42A8-BEAE-EDDCB14FE861}" type="pres">
      <dgm:prSet presAssocID="{4BF299DD-FFB2-48F4-8077-C5691FE7307F}" presName="imgShp" presStyleLbl="fgImgPlace1" presStyleIdx="7" presStyleCnt="8" custScaleX="344082" custScaleY="344082"/>
      <dgm:spPr>
        <a:blipFill>
          <a:blip xmlns:r="http://schemas.openxmlformats.org/officeDocument/2006/relationships"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bright="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70C0"/>
          </a:solidFill>
        </a:ln>
      </dgm:spPr>
    </dgm:pt>
    <dgm:pt modelId="{E3FCFDB7-EABD-4247-AC4F-5DEA306421EA}" type="pres">
      <dgm:prSet presAssocID="{4BF299DD-FFB2-48F4-8077-C5691FE7307F}" presName="txShp" presStyleLbl="node1" presStyleIdx="7" presStyleCnt="8" custScaleX="43884" custScaleY="227894" custLinFactNeighborX="-14607" custLinFactNeighborY="-16843">
        <dgm:presLayoutVars>
          <dgm:bulletEnabled val="1"/>
        </dgm:presLayoutVars>
      </dgm:prSet>
      <dgm:spPr/>
    </dgm:pt>
  </dgm:ptLst>
  <dgm:cxnLst>
    <dgm:cxn modelId="{84A65F12-5E1B-47A6-A748-0A361A1747DA}" type="presOf" srcId="{FFFF900F-CE4B-4C26-86EA-4DA9B83A17EE}" destId="{37E975A2-8109-4474-8BE4-1F6E29054318}" srcOrd="0" destOrd="0" presId="urn:microsoft.com/office/officeart/2005/8/layout/vList3"/>
    <dgm:cxn modelId="{08AF0816-DDB5-4A02-99BF-DBBA5BDE6846}" srcId="{FFFF900F-CE4B-4C26-86EA-4DA9B83A17EE}" destId="{273EDC5A-D2A8-425C-BD4E-EEEB8B7878E7}" srcOrd="2" destOrd="0" parTransId="{4711CC71-4CD3-4460-94F9-74F1813215FE}" sibTransId="{6023197A-0599-48CB-94AC-7515A010B889}"/>
    <dgm:cxn modelId="{5FD8001C-2165-453D-86A9-B09680CB85EE}" type="presOf" srcId="{E3B9D2F5-2852-45C3-A5B2-3EDF705946A3}" destId="{5F47FD42-9BD3-48E9-9154-BAC683A05962}" srcOrd="0" destOrd="0" presId="urn:microsoft.com/office/officeart/2005/8/layout/vList3"/>
    <dgm:cxn modelId="{17D9AB1C-11B3-43C3-93FD-DE2CB53D0E1E}" srcId="{FFFF900F-CE4B-4C26-86EA-4DA9B83A17EE}" destId="{086FA1C0-69FF-419A-A3B8-38C46FA18F7A}" srcOrd="5" destOrd="0" parTransId="{D857F232-7670-4067-BF18-023CD5E8AE2C}" sibTransId="{FB390FEE-377C-49CD-B9E1-1D809F09A048}"/>
    <dgm:cxn modelId="{2FA62463-9C4B-4190-A569-E46730246D72}" type="presOf" srcId="{AF756C5B-953D-4E0A-82E8-190D0A314D94}" destId="{B4DC2077-91ED-4256-BCF6-BF6B2E48DD89}" srcOrd="0" destOrd="0" presId="urn:microsoft.com/office/officeart/2005/8/layout/vList3"/>
    <dgm:cxn modelId="{1F25C277-082A-44BE-9EE7-1AD4578FC177}" srcId="{FFFF900F-CE4B-4C26-86EA-4DA9B83A17EE}" destId="{37C63B1C-3AB7-4C7F-BC54-F913895C9BB8}" srcOrd="0" destOrd="0" parTransId="{9E9A1219-2998-4BFF-86C2-B3B9BBC11FAB}" sibTransId="{8BD1743F-B36E-401A-ABF1-C92D7F5E11FA}"/>
    <dgm:cxn modelId="{410ED47E-CEA8-41A3-994F-C8CDF4FF4A9F}" type="presOf" srcId="{086FA1C0-69FF-419A-A3B8-38C46FA18F7A}" destId="{0B4897F0-D3EF-4CB6-8107-4FAC38319750}" srcOrd="0" destOrd="0" presId="urn:microsoft.com/office/officeart/2005/8/layout/vList3"/>
    <dgm:cxn modelId="{324F687F-06A1-471A-814C-8233DB75EDDA}" srcId="{FFFF900F-CE4B-4C26-86EA-4DA9B83A17EE}" destId="{AF756C5B-953D-4E0A-82E8-190D0A314D94}" srcOrd="4" destOrd="0" parTransId="{2B7DFCBB-15F6-468E-94DB-3D6AA6E44E1D}" sibTransId="{79471EF2-A2F6-40DB-B1B3-328232ED2B6D}"/>
    <dgm:cxn modelId="{C5EC1992-D99B-4417-BF19-69DEE62315F5}" type="presOf" srcId="{37C63B1C-3AB7-4C7F-BC54-F913895C9BB8}" destId="{686C2364-1DDA-45C6-A7DF-57AE076E80D4}" srcOrd="0" destOrd="0" presId="urn:microsoft.com/office/officeart/2005/8/layout/vList3"/>
    <dgm:cxn modelId="{C81B8392-EAA9-4F3F-88D6-CE415931E190}" type="presOf" srcId="{273EDC5A-D2A8-425C-BD4E-EEEB8B7878E7}" destId="{648B8772-8206-486F-A900-95EA9977177D}" srcOrd="0" destOrd="0" presId="urn:microsoft.com/office/officeart/2005/8/layout/vList3"/>
    <dgm:cxn modelId="{0705FD9A-74F7-4738-9574-62811839D7DE}" type="presOf" srcId="{A7290F3F-74C2-4D9F-BD3C-163737151660}" destId="{DE06796B-0F3E-4399-91E2-24FBD218DB95}" srcOrd="0" destOrd="0" presId="urn:microsoft.com/office/officeart/2005/8/layout/vList3"/>
    <dgm:cxn modelId="{B43197A5-2652-4DBE-A4E3-FEF2F0E098CC}" srcId="{FFFF900F-CE4B-4C26-86EA-4DA9B83A17EE}" destId="{E3B9D2F5-2852-45C3-A5B2-3EDF705946A3}" srcOrd="3" destOrd="0" parTransId="{C3ADD8DC-3B6E-4E49-96AF-17BEFFC8B718}" sibTransId="{D35427AB-F3AB-48FC-BCC2-ECAF1CE96BB1}"/>
    <dgm:cxn modelId="{ECE8E6BD-9086-44D1-951E-A8D5B0B90899}" type="presOf" srcId="{E9C29C35-E680-4D10-A21F-9D67981F0B86}" destId="{7C582372-A404-485E-9765-C18CC5171450}" srcOrd="0" destOrd="0" presId="urn:microsoft.com/office/officeart/2005/8/layout/vList3"/>
    <dgm:cxn modelId="{5A7DEBD6-4D96-45AB-8B8A-1C8382D4CA05}" type="presOf" srcId="{4BF299DD-FFB2-48F4-8077-C5691FE7307F}" destId="{E3FCFDB7-EABD-4247-AC4F-5DEA306421EA}" srcOrd="0" destOrd="0" presId="urn:microsoft.com/office/officeart/2005/8/layout/vList3"/>
    <dgm:cxn modelId="{FCDE5BDB-EAE0-43DD-93AB-9A1EBA34C548}" srcId="{FFFF900F-CE4B-4C26-86EA-4DA9B83A17EE}" destId="{E9C29C35-E680-4D10-A21F-9D67981F0B86}" srcOrd="1" destOrd="0" parTransId="{B71B8A9E-4B98-486D-9E68-941BCFE8E622}" sibTransId="{A920A78D-5E3E-4B11-871A-E4E5A68A19F6}"/>
    <dgm:cxn modelId="{28467DE4-A42A-45EC-964C-CD02DE567842}" srcId="{FFFF900F-CE4B-4C26-86EA-4DA9B83A17EE}" destId="{A7290F3F-74C2-4D9F-BD3C-163737151660}" srcOrd="6" destOrd="0" parTransId="{67ED99A6-5C35-4E5E-B152-B04804697716}" sibTransId="{C8D029C6-A77C-4ED7-A40C-F7488F2EB61A}"/>
    <dgm:cxn modelId="{E7317AFB-2147-42EA-B62C-A8C0506323B9}" srcId="{FFFF900F-CE4B-4C26-86EA-4DA9B83A17EE}" destId="{4BF299DD-FFB2-48F4-8077-C5691FE7307F}" srcOrd="7" destOrd="0" parTransId="{529834ED-F62C-4C3E-B09C-23FAB58FF814}" sibTransId="{E24184CA-51A2-466A-93EF-0DB2AABCADE2}"/>
    <dgm:cxn modelId="{3189C8A2-08F7-4DDB-B610-9BC2080699DF}" type="presParOf" srcId="{37E975A2-8109-4474-8BE4-1F6E29054318}" destId="{D4CF846A-EE14-4D14-9499-84FE1A8DE217}" srcOrd="0" destOrd="0" presId="urn:microsoft.com/office/officeart/2005/8/layout/vList3"/>
    <dgm:cxn modelId="{D86368A5-6BD2-4C42-8A28-51FF166805AA}" type="presParOf" srcId="{D4CF846A-EE14-4D14-9499-84FE1A8DE217}" destId="{ABF7288B-FF53-407F-969B-C994B60686FF}" srcOrd="0" destOrd="0" presId="urn:microsoft.com/office/officeart/2005/8/layout/vList3"/>
    <dgm:cxn modelId="{87026A45-0A29-401E-9AE0-723A45DC1F72}" type="presParOf" srcId="{D4CF846A-EE14-4D14-9499-84FE1A8DE217}" destId="{686C2364-1DDA-45C6-A7DF-57AE076E80D4}" srcOrd="1" destOrd="0" presId="urn:microsoft.com/office/officeart/2005/8/layout/vList3"/>
    <dgm:cxn modelId="{6BD5F360-503D-411A-87C9-247775F963AD}" type="presParOf" srcId="{37E975A2-8109-4474-8BE4-1F6E29054318}" destId="{7434DC4A-13C1-424F-BC30-8DC414C75248}" srcOrd="1" destOrd="0" presId="urn:microsoft.com/office/officeart/2005/8/layout/vList3"/>
    <dgm:cxn modelId="{E1CC8433-ECF2-4AC7-8D3D-0AEEBD2E89D9}" type="presParOf" srcId="{37E975A2-8109-4474-8BE4-1F6E29054318}" destId="{E7CBE7C2-5EFD-44D1-84A1-B5155C267379}" srcOrd="2" destOrd="0" presId="urn:microsoft.com/office/officeart/2005/8/layout/vList3"/>
    <dgm:cxn modelId="{692C3FBE-4AD7-43FD-AC34-E862CF5BA929}" type="presParOf" srcId="{E7CBE7C2-5EFD-44D1-84A1-B5155C267379}" destId="{0D7389F8-7E2F-482D-BC15-5E952538464B}" srcOrd="0" destOrd="0" presId="urn:microsoft.com/office/officeart/2005/8/layout/vList3"/>
    <dgm:cxn modelId="{DB16C8A6-53FF-43BE-AAA8-D81988EC7B66}" type="presParOf" srcId="{E7CBE7C2-5EFD-44D1-84A1-B5155C267379}" destId="{7C582372-A404-485E-9765-C18CC5171450}" srcOrd="1" destOrd="0" presId="urn:microsoft.com/office/officeart/2005/8/layout/vList3"/>
    <dgm:cxn modelId="{8F760A28-DD14-4F30-A793-7D671E9A333B}" type="presParOf" srcId="{37E975A2-8109-4474-8BE4-1F6E29054318}" destId="{794CDD3A-C87A-479A-BB53-8649E99E152E}" srcOrd="3" destOrd="0" presId="urn:microsoft.com/office/officeart/2005/8/layout/vList3"/>
    <dgm:cxn modelId="{64ACAA3E-D6DF-4EB7-AC7D-75DC1C0E6485}" type="presParOf" srcId="{37E975A2-8109-4474-8BE4-1F6E29054318}" destId="{5D2B7417-D231-4845-925C-846E6AE48A82}" srcOrd="4" destOrd="0" presId="urn:microsoft.com/office/officeart/2005/8/layout/vList3"/>
    <dgm:cxn modelId="{5DAF72A4-7AAC-49E2-9B8F-ADB6E8A5FD0F}" type="presParOf" srcId="{5D2B7417-D231-4845-925C-846E6AE48A82}" destId="{649A0E98-8FB0-4109-9531-DEF11B387C6F}" srcOrd="0" destOrd="0" presId="urn:microsoft.com/office/officeart/2005/8/layout/vList3"/>
    <dgm:cxn modelId="{B8373B99-1A3A-447E-BCD8-B73748C449A9}" type="presParOf" srcId="{5D2B7417-D231-4845-925C-846E6AE48A82}" destId="{648B8772-8206-486F-A900-95EA9977177D}" srcOrd="1" destOrd="0" presId="urn:microsoft.com/office/officeart/2005/8/layout/vList3"/>
    <dgm:cxn modelId="{008B84F4-B18C-4C72-997C-F0FFACE457B6}" type="presParOf" srcId="{37E975A2-8109-4474-8BE4-1F6E29054318}" destId="{9A4D52C5-172E-4098-89EF-4284F68B2900}" srcOrd="5" destOrd="0" presId="urn:microsoft.com/office/officeart/2005/8/layout/vList3"/>
    <dgm:cxn modelId="{2035CA8B-7B3D-4F71-AEED-B2280F274C9F}" type="presParOf" srcId="{37E975A2-8109-4474-8BE4-1F6E29054318}" destId="{895D9F0D-0564-4763-93B8-AF5F8B3465AC}" srcOrd="6" destOrd="0" presId="urn:microsoft.com/office/officeart/2005/8/layout/vList3"/>
    <dgm:cxn modelId="{0572C0C7-F8D5-46B3-9C50-6433DF5DA461}" type="presParOf" srcId="{895D9F0D-0564-4763-93B8-AF5F8B3465AC}" destId="{0B1E11D7-7F81-4E7A-BCDC-EC04ABB6FE08}" srcOrd="0" destOrd="0" presId="urn:microsoft.com/office/officeart/2005/8/layout/vList3"/>
    <dgm:cxn modelId="{0ACCD30F-365C-4010-814D-9755351901EB}" type="presParOf" srcId="{895D9F0D-0564-4763-93B8-AF5F8B3465AC}" destId="{5F47FD42-9BD3-48E9-9154-BAC683A05962}" srcOrd="1" destOrd="0" presId="urn:microsoft.com/office/officeart/2005/8/layout/vList3"/>
    <dgm:cxn modelId="{9EB96510-30C8-4BA1-920A-6567BED97C3D}" type="presParOf" srcId="{37E975A2-8109-4474-8BE4-1F6E29054318}" destId="{E868F17F-2F62-4B94-AB24-E6E61BA8F13E}" srcOrd="7" destOrd="0" presId="urn:microsoft.com/office/officeart/2005/8/layout/vList3"/>
    <dgm:cxn modelId="{DC0A0D8F-DEF6-4741-A00B-363C975C4EA4}" type="presParOf" srcId="{37E975A2-8109-4474-8BE4-1F6E29054318}" destId="{5D7BFCE0-E005-4466-8B73-D351A8DB348E}" srcOrd="8" destOrd="0" presId="urn:microsoft.com/office/officeart/2005/8/layout/vList3"/>
    <dgm:cxn modelId="{A918E323-FB91-4758-92D3-BC3C7D6B3C09}" type="presParOf" srcId="{5D7BFCE0-E005-4466-8B73-D351A8DB348E}" destId="{15284694-1758-4A61-97F3-5DE5335D361D}" srcOrd="0" destOrd="0" presId="urn:microsoft.com/office/officeart/2005/8/layout/vList3"/>
    <dgm:cxn modelId="{CB4544A8-8521-4E37-BF0C-1AD94DD1809E}" type="presParOf" srcId="{5D7BFCE0-E005-4466-8B73-D351A8DB348E}" destId="{B4DC2077-91ED-4256-BCF6-BF6B2E48DD89}" srcOrd="1" destOrd="0" presId="urn:microsoft.com/office/officeart/2005/8/layout/vList3"/>
    <dgm:cxn modelId="{F6CB6205-75F9-4291-A563-E95608FC253E}" type="presParOf" srcId="{37E975A2-8109-4474-8BE4-1F6E29054318}" destId="{73FBAE9A-D5EA-4394-BB3F-CF52D83B2338}" srcOrd="9" destOrd="0" presId="urn:microsoft.com/office/officeart/2005/8/layout/vList3"/>
    <dgm:cxn modelId="{C658EC41-079F-4219-A61A-9B7403FAF95B}" type="presParOf" srcId="{37E975A2-8109-4474-8BE4-1F6E29054318}" destId="{18E48239-0A34-4080-8A0C-129F30FECDCA}" srcOrd="10" destOrd="0" presId="urn:microsoft.com/office/officeart/2005/8/layout/vList3"/>
    <dgm:cxn modelId="{CF737A90-14E7-4750-A81D-7F433FBE2544}" type="presParOf" srcId="{18E48239-0A34-4080-8A0C-129F30FECDCA}" destId="{48700761-F3DD-49D7-BD89-7386D7FD4DD6}" srcOrd="0" destOrd="0" presId="urn:microsoft.com/office/officeart/2005/8/layout/vList3"/>
    <dgm:cxn modelId="{CD287273-8E2D-460D-9475-4E2F55323365}" type="presParOf" srcId="{18E48239-0A34-4080-8A0C-129F30FECDCA}" destId="{0B4897F0-D3EF-4CB6-8107-4FAC38319750}" srcOrd="1" destOrd="0" presId="urn:microsoft.com/office/officeart/2005/8/layout/vList3"/>
    <dgm:cxn modelId="{8E114688-245D-4B58-8973-9D8F0C70E978}" type="presParOf" srcId="{37E975A2-8109-4474-8BE4-1F6E29054318}" destId="{EE06BA15-A447-495A-93BC-B096CEA785B3}" srcOrd="11" destOrd="0" presId="urn:microsoft.com/office/officeart/2005/8/layout/vList3"/>
    <dgm:cxn modelId="{2CD32BD7-0ADE-486C-92A8-1032C692A6DD}" type="presParOf" srcId="{37E975A2-8109-4474-8BE4-1F6E29054318}" destId="{6DCFE468-48E1-474D-A7C2-80A1B166B84E}" srcOrd="12" destOrd="0" presId="urn:microsoft.com/office/officeart/2005/8/layout/vList3"/>
    <dgm:cxn modelId="{2419175D-9819-4E9D-BC74-0878806CF7D5}" type="presParOf" srcId="{6DCFE468-48E1-474D-A7C2-80A1B166B84E}" destId="{6FD81E68-FF09-4D4B-9391-757D4A72AFE0}" srcOrd="0" destOrd="0" presId="urn:microsoft.com/office/officeart/2005/8/layout/vList3"/>
    <dgm:cxn modelId="{F440E0D7-F1FB-429F-B877-00DF94F6F631}" type="presParOf" srcId="{6DCFE468-48E1-474D-A7C2-80A1B166B84E}" destId="{DE06796B-0F3E-4399-91E2-24FBD218DB95}" srcOrd="1" destOrd="0" presId="urn:microsoft.com/office/officeart/2005/8/layout/vList3"/>
    <dgm:cxn modelId="{092C850E-35BD-431F-83A1-6BA5C51EF1AB}" type="presParOf" srcId="{37E975A2-8109-4474-8BE4-1F6E29054318}" destId="{AA952501-1134-4711-8251-FCA819C4A3A1}" srcOrd="13" destOrd="0" presId="urn:microsoft.com/office/officeart/2005/8/layout/vList3"/>
    <dgm:cxn modelId="{0447C912-2344-43DD-899D-0B95318535D7}" type="presParOf" srcId="{37E975A2-8109-4474-8BE4-1F6E29054318}" destId="{8E042AD6-170D-483D-B975-A7ED4C9D988C}" srcOrd="14" destOrd="0" presId="urn:microsoft.com/office/officeart/2005/8/layout/vList3"/>
    <dgm:cxn modelId="{A0419AB0-0A0A-44CA-9C36-95D780BEC6DD}" type="presParOf" srcId="{8E042AD6-170D-483D-B975-A7ED4C9D988C}" destId="{F9E75718-B8F9-42A8-BEAE-EDDCB14FE861}" srcOrd="0" destOrd="0" presId="urn:microsoft.com/office/officeart/2005/8/layout/vList3"/>
    <dgm:cxn modelId="{8C535C7A-9CAE-46A9-AB0D-CDF5E7E27F2F}" type="presParOf" srcId="{8E042AD6-170D-483D-B975-A7ED4C9D988C}" destId="{E3FCFDB7-EABD-4247-AC4F-5DEA306421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C2364-1DDA-45C6-A7DF-57AE076E80D4}">
      <dsp:nvSpPr>
        <dsp:cNvPr id="0" name=""/>
        <dsp:cNvSpPr/>
      </dsp:nvSpPr>
      <dsp:spPr>
        <a:xfrm rot="10800000">
          <a:off x="2018937" y="113658"/>
          <a:ext cx="1554488" cy="457201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John A. Earthman</a:t>
          </a:r>
        </a:p>
      </dsp:txBody>
      <dsp:txXfrm rot="10800000">
        <a:off x="2133237" y="113658"/>
        <a:ext cx="1440188" cy="457201"/>
      </dsp:txXfrm>
    </dsp:sp>
    <dsp:sp modelId="{ABF7288B-FF53-407F-969B-C994B60686FF}">
      <dsp:nvSpPr>
        <dsp:cNvPr id="0" name=""/>
        <dsp:cNvSpPr/>
      </dsp:nvSpPr>
      <dsp:spPr>
        <a:xfrm>
          <a:off x="1222936" y="4664"/>
          <a:ext cx="746376" cy="7463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569" t="-3676" r="-21569" b="-3676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2372-A404-485E-9765-C18CC5171450}">
      <dsp:nvSpPr>
        <dsp:cNvPr id="0" name=""/>
        <dsp:cNvSpPr/>
      </dsp:nvSpPr>
      <dsp:spPr>
        <a:xfrm rot="10800000">
          <a:off x="2016221" y="914489"/>
          <a:ext cx="1554488" cy="457201"/>
        </a:xfrm>
        <a:prstGeom prst="homePlate">
          <a:avLst/>
        </a:prstGeom>
        <a:solidFill>
          <a:srgbClr val="E2A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Fairbanks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Greggory M. Olson</a:t>
          </a:r>
        </a:p>
      </dsp:txBody>
      <dsp:txXfrm rot="10800000">
        <a:off x="2130521" y="914489"/>
        <a:ext cx="1440188" cy="457201"/>
      </dsp:txXfrm>
    </dsp:sp>
    <dsp:sp modelId="{0D7389F8-7E2F-482D-BC15-5E952538464B}">
      <dsp:nvSpPr>
        <dsp:cNvPr id="0" name=""/>
        <dsp:cNvSpPr/>
      </dsp:nvSpPr>
      <dsp:spPr>
        <a:xfrm rot="5400000">
          <a:off x="1205291" y="809124"/>
          <a:ext cx="735513" cy="73551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353" t="-57353" r="-57353" b="-57353"/>
          </a:stretch>
        </a:blip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B8772-8206-486F-A900-95EA9977177D}">
      <dsp:nvSpPr>
        <dsp:cNvPr id="0" name=""/>
        <dsp:cNvSpPr/>
      </dsp:nvSpPr>
      <dsp:spPr>
        <a:xfrm rot="10800000">
          <a:off x="2013843" y="1705133"/>
          <a:ext cx="1554488" cy="45720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Bethel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Steve B. Wallace</a:t>
          </a:r>
        </a:p>
      </dsp:txBody>
      <dsp:txXfrm rot="10800000">
        <a:off x="2128143" y="1705133"/>
        <a:ext cx="1440188" cy="457201"/>
      </dsp:txXfrm>
    </dsp:sp>
    <dsp:sp modelId="{649A0E98-8FB0-4109-9531-DEF11B387C6F}">
      <dsp:nvSpPr>
        <dsp:cNvPr id="0" name=""/>
        <dsp:cNvSpPr/>
      </dsp:nvSpPr>
      <dsp:spPr>
        <a:xfrm>
          <a:off x="1207669" y="1604523"/>
          <a:ext cx="726001" cy="726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7FD42-9BD3-48E9-9154-BAC683A05962}">
      <dsp:nvSpPr>
        <dsp:cNvPr id="0" name=""/>
        <dsp:cNvSpPr/>
      </dsp:nvSpPr>
      <dsp:spPr>
        <a:xfrm rot="10800000">
          <a:off x="2011781" y="2486897"/>
          <a:ext cx="1554488" cy="457201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Palmer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Roman J. Kalytiak</a:t>
          </a:r>
        </a:p>
      </dsp:txBody>
      <dsp:txXfrm rot="10800000">
        <a:off x="2126081" y="2486897"/>
        <a:ext cx="1440188" cy="457201"/>
      </dsp:txXfrm>
    </dsp:sp>
    <dsp:sp modelId="{0B1E11D7-7F81-4E7A-BCDC-EC04ABB6FE08}">
      <dsp:nvSpPr>
        <dsp:cNvPr id="0" name=""/>
        <dsp:cNvSpPr/>
      </dsp:nvSpPr>
      <dsp:spPr>
        <a:xfrm>
          <a:off x="1226277" y="2395752"/>
          <a:ext cx="717752" cy="717752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439" t="-20068" r="-26439" b="-45548"/>
          </a:stretch>
        </a:blip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C2077-91ED-4256-BCF6-BF6B2E48DD89}">
      <dsp:nvSpPr>
        <dsp:cNvPr id="0" name=""/>
        <dsp:cNvSpPr/>
      </dsp:nvSpPr>
      <dsp:spPr>
        <a:xfrm rot="10800000">
          <a:off x="2009765" y="3291704"/>
          <a:ext cx="1554488" cy="457201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Anchorage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Richard K. Allen</a:t>
          </a:r>
        </a:p>
      </dsp:txBody>
      <dsp:txXfrm rot="10800000">
        <a:off x="2124065" y="3291704"/>
        <a:ext cx="1440188" cy="457201"/>
      </dsp:txXfrm>
    </dsp:sp>
    <dsp:sp modelId="{15284694-1758-4A61-97F3-5DE5335D361D}">
      <dsp:nvSpPr>
        <dsp:cNvPr id="0" name=""/>
        <dsp:cNvSpPr/>
      </dsp:nvSpPr>
      <dsp:spPr>
        <a:xfrm>
          <a:off x="1211748" y="3168050"/>
          <a:ext cx="709687" cy="709687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76" t="-3676" r="-3676" b="-3676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897F0-D3EF-4CB6-8107-4FAC38319750}">
      <dsp:nvSpPr>
        <dsp:cNvPr id="0" name=""/>
        <dsp:cNvSpPr/>
      </dsp:nvSpPr>
      <dsp:spPr>
        <a:xfrm rot="10800000">
          <a:off x="2008037" y="4026622"/>
          <a:ext cx="1554488" cy="45720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Kenai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Scot H. Leaders</a:t>
          </a:r>
        </a:p>
      </dsp:txBody>
      <dsp:txXfrm rot="10800000">
        <a:off x="2122337" y="4026622"/>
        <a:ext cx="1440188" cy="457201"/>
      </dsp:txXfrm>
    </dsp:sp>
    <dsp:sp modelId="{48700761-F3DD-49D7-BD89-7386D7FD4DD6}">
      <dsp:nvSpPr>
        <dsp:cNvPr id="0" name=""/>
        <dsp:cNvSpPr/>
      </dsp:nvSpPr>
      <dsp:spPr>
        <a:xfrm>
          <a:off x="1213475" y="3937624"/>
          <a:ext cx="702777" cy="702777"/>
        </a:xfrm>
        <a:prstGeom prst="ellipse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270" t="5270" r="5270" b="5270"/>
          </a:stretch>
        </a:blip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6796B-0F3E-4399-91E2-24FBD218DB95}">
      <dsp:nvSpPr>
        <dsp:cNvPr id="0" name=""/>
        <dsp:cNvSpPr/>
      </dsp:nvSpPr>
      <dsp:spPr>
        <a:xfrm rot="10800000">
          <a:off x="2006379" y="4785898"/>
          <a:ext cx="1554488" cy="45720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Kodiak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Gustaf</a:t>
          </a:r>
          <a:r>
            <a:rPr lang="en-US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W. Olson</a:t>
          </a:r>
        </a:p>
      </dsp:txBody>
      <dsp:txXfrm rot="10800000">
        <a:off x="2120679" y="4785898"/>
        <a:ext cx="1440188" cy="457201"/>
      </dsp:txXfrm>
    </dsp:sp>
    <dsp:sp modelId="{6FD81E68-FF09-4D4B-9391-757D4A72AFE0}">
      <dsp:nvSpPr>
        <dsp:cNvPr id="0" name=""/>
        <dsp:cNvSpPr/>
      </dsp:nvSpPr>
      <dsp:spPr>
        <a:xfrm>
          <a:off x="1215169" y="4661330"/>
          <a:ext cx="696001" cy="69600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CFDB7-EABD-4247-AC4F-5DEA306421EA}">
      <dsp:nvSpPr>
        <dsp:cNvPr id="0" name=""/>
        <dsp:cNvSpPr/>
      </dsp:nvSpPr>
      <dsp:spPr>
        <a:xfrm rot="10800000">
          <a:off x="2038215" y="5538934"/>
          <a:ext cx="1554488" cy="4572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Juneau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Angela D. Kemp</a:t>
          </a:r>
        </a:p>
      </dsp:txBody>
      <dsp:txXfrm rot="10800000">
        <a:off x="2152515" y="5538934"/>
        <a:ext cx="1440188" cy="457201"/>
      </dsp:txXfrm>
    </dsp:sp>
    <dsp:sp modelId="{F9E75718-B8F9-42A8-BEAE-EDDCB14FE861}">
      <dsp:nvSpPr>
        <dsp:cNvPr id="0" name=""/>
        <dsp:cNvSpPr/>
      </dsp:nvSpPr>
      <dsp:spPr>
        <a:xfrm>
          <a:off x="1216595" y="5456176"/>
          <a:ext cx="690297" cy="690297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bright="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0.73636</cdr:x>
      <cdr:y>0.22388</cdr:y>
    </cdr:from>
    <cdr:to>
      <cdr:x>0.78647</cdr:x>
      <cdr:y>0.31343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30D8B76-026D-41B2-AB3D-9AA554B58963}"/>
            </a:ext>
          </a:extLst>
        </cdr:cNvPr>
        <cdr:cNvCxnSpPr/>
      </cdr:nvCxnSpPr>
      <cdr:spPr>
        <a:xfrm xmlns:a="http://schemas.openxmlformats.org/drawingml/2006/main" flipH="1">
          <a:off x="6172200" y="1143000"/>
          <a:ext cx="419986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0.01989</cdr:x>
      <cdr:y>0.06548</cdr:y>
    </cdr:from>
    <cdr:to>
      <cdr:x>0.29443</cdr:x>
      <cdr:y>0.9375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42875" y="209561"/>
          <a:ext cx="1971677" cy="27908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ysClr val="windowText" lastClr="000000"/>
              </a:solidFill>
            </a:rPr>
            <a:t>Duties</a:t>
          </a:r>
          <a:r>
            <a:rPr lang="en-US" sz="1400" dirty="0">
              <a:solidFill>
                <a:sysClr val="windowText" lastClr="000000"/>
              </a:solidFill>
            </a:rPr>
            <a:t> </a:t>
          </a:r>
        </a:p>
        <a:p xmlns:a="http://schemas.openxmlformats.org/drawingml/2006/main">
          <a:pPr algn="ctr"/>
          <a:endParaRPr lang="en-US" sz="1400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en-US" sz="1300" dirty="0">
              <a:solidFill>
                <a:sysClr val="windowText" lastClr="000000"/>
              </a:solidFill>
            </a:rPr>
            <a:t>□</a:t>
          </a:r>
          <a:r>
            <a:rPr lang="en-US" sz="1300" dirty="0"/>
            <a:t>  Defend the Alaska and </a:t>
          </a:r>
        </a:p>
        <a:p xmlns:a="http://schemas.openxmlformats.org/drawingml/2006/main">
          <a:r>
            <a:rPr lang="en-US" sz="1300" dirty="0"/>
            <a:t>      U.S. Constitutions</a:t>
          </a:r>
        </a:p>
        <a:p xmlns:a="http://schemas.openxmlformats.org/drawingml/2006/main">
          <a:endParaRPr lang="en-US" sz="1300" dirty="0"/>
        </a:p>
        <a:p xmlns:a="http://schemas.openxmlformats.org/drawingml/2006/main">
          <a:r>
            <a:rPr lang="en-US" sz="1300" dirty="0">
              <a:solidFill>
                <a:sysClr val="windowText" lastClr="000000"/>
              </a:solidFill>
            </a:rPr>
            <a:t>□   </a:t>
          </a:r>
          <a:r>
            <a:rPr lang="en-US" sz="1300" dirty="0"/>
            <a:t>Represent the state</a:t>
          </a:r>
          <a:r>
            <a:rPr lang="en-US" sz="1300" baseline="0" dirty="0"/>
            <a:t> in all</a:t>
          </a:r>
        </a:p>
        <a:p xmlns:a="http://schemas.openxmlformats.org/drawingml/2006/main">
          <a:r>
            <a:rPr lang="en-US" sz="1300" baseline="0" dirty="0"/>
            <a:t>      civil actions</a:t>
          </a:r>
        </a:p>
        <a:p xmlns:a="http://schemas.openxmlformats.org/drawingml/2006/main">
          <a:endParaRPr lang="en-US" sz="1300" baseline="0" dirty="0"/>
        </a:p>
        <a:p xmlns:a="http://schemas.openxmlformats.org/drawingml/2006/main">
          <a:r>
            <a:rPr lang="en-US" sz="1300" dirty="0">
              <a:solidFill>
                <a:sysClr val="windowText" lastClr="000000"/>
              </a:solidFill>
            </a:rPr>
            <a:t>□   </a:t>
          </a:r>
          <a:r>
            <a:rPr lang="en-US" sz="1300" baseline="0" dirty="0"/>
            <a:t>Bring, prosecute, and</a:t>
          </a:r>
        </a:p>
        <a:p xmlns:a="http://schemas.openxmlformats.org/drawingml/2006/main">
          <a:r>
            <a:rPr lang="en-US" sz="1300" baseline="0" dirty="0"/>
            <a:t>       defend all necessary</a:t>
          </a:r>
        </a:p>
        <a:p xmlns:a="http://schemas.openxmlformats.org/drawingml/2006/main">
          <a:r>
            <a:rPr lang="en-US" sz="1300" baseline="0" dirty="0"/>
            <a:t>       actions for the collection</a:t>
          </a:r>
        </a:p>
        <a:p xmlns:a="http://schemas.openxmlformats.org/drawingml/2006/main">
          <a:r>
            <a:rPr lang="en-US" sz="1300" baseline="0" dirty="0"/>
            <a:t>       of revenue</a:t>
          </a:r>
        </a:p>
        <a:p xmlns:a="http://schemas.openxmlformats.org/drawingml/2006/main">
          <a:endParaRPr lang="en-US" sz="1300" baseline="0" dirty="0"/>
        </a:p>
        <a:p xmlns:a="http://schemas.openxmlformats.org/drawingml/2006/main">
          <a:r>
            <a:rPr lang="en-US" sz="1300" dirty="0">
              <a:solidFill>
                <a:sysClr val="windowText" lastClr="000000"/>
              </a:solidFill>
            </a:rPr>
            <a:t>□   </a:t>
          </a:r>
          <a:r>
            <a:rPr lang="en-US" sz="1300" baseline="0" dirty="0"/>
            <a:t>Administer state legal</a:t>
          </a:r>
        </a:p>
        <a:p xmlns:a="http://schemas.openxmlformats.org/drawingml/2006/main">
          <a:r>
            <a:rPr lang="en-US" sz="1300" baseline="0" dirty="0"/>
            <a:t>       services</a:t>
          </a:r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0.71818</cdr:x>
      <cdr:y>0.07463</cdr:y>
    </cdr:from>
    <cdr:to>
      <cdr:x>0.97059</cdr:x>
      <cdr:y>0.21269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9800" y="381000"/>
          <a:ext cx="2115649" cy="7048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>
              <a:effectLst/>
              <a:latin typeface="Calibri"/>
              <a:ea typeface="Calibri"/>
              <a:cs typeface="Times New Roman"/>
            </a:rPr>
            <a:t>Budget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1400" dirty="0">
              <a:effectLst/>
              <a:latin typeface="Calibri"/>
              <a:ea typeface="Calibri"/>
              <a:cs typeface="Times New Roman"/>
            </a:rPr>
            <a:t>Dept. of Law Total UGF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1400" dirty="0">
              <a:effectLst/>
              <a:latin typeface="Calibri"/>
              <a:ea typeface="Calibri"/>
              <a:cs typeface="Times New Roman"/>
            </a:rPr>
            <a:t>$50,625,000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1400" dirty="0">
              <a:effectLst/>
              <a:latin typeface="Calibri"/>
              <a:ea typeface="Calibri"/>
              <a:cs typeface="Times New Roman"/>
            </a:rPr>
            <a:t>1.3%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0.20826</cdr:x>
      <cdr:y>0.44794</cdr:y>
    </cdr:from>
    <cdr:to>
      <cdr:x>0.31371</cdr:x>
      <cdr:y>0.50969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5940" y="2819400"/>
          <a:ext cx="914400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0.30549</cdr:x>
      <cdr:y>0.08696</cdr:y>
    </cdr:from>
    <cdr:to>
      <cdr:x>0.70644</cdr:x>
      <cdr:y>0.13043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04800"/>
          <a:ext cx="16002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(As of January FY14/FY18)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E2D9113E-660E-4DC5-9E86-7C8386D4EBE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1077E957-BF8E-44D2-BEB8-CEB7D2E7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501853-E6C3-4C07-83A4-B633B42B1F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7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6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5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33">
              <a:defRPr>
                <a:solidFill>
                  <a:schemeClr val="tx1"/>
                </a:solidFill>
                <a:latin typeface="Arial" charset="0"/>
              </a:defRPr>
            </a:lvl1pPr>
            <a:lvl2pPr marL="754008" indent="-290002" defTabSz="945733">
              <a:defRPr>
                <a:solidFill>
                  <a:schemeClr val="tx1"/>
                </a:solidFill>
                <a:latin typeface="Arial" charset="0"/>
              </a:defRPr>
            </a:lvl2pPr>
            <a:lvl3pPr marL="1160013" indent="-232003" defTabSz="945733">
              <a:defRPr>
                <a:solidFill>
                  <a:schemeClr val="tx1"/>
                </a:solidFill>
                <a:latin typeface="Arial" charset="0"/>
              </a:defRPr>
            </a:lvl3pPr>
            <a:lvl4pPr marL="1624018" indent="-232003" defTabSz="945733">
              <a:defRPr>
                <a:solidFill>
                  <a:schemeClr val="tx1"/>
                </a:solidFill>
                <a:latin typeface="Arial" charset="0"/>
              </a:defRPr>
            </a:lvl4pPr>
            <a:lvl5pPr marL="2088021" indent="-232003" defTabSz="945733">
              <a:defRPr>
                <a:solidFill>
                  <a:schemeClr val="tx1"/>
                </a:solidFill>
                <a:latin typeface="Arial" charset="0"/>
              </a:defRPr>
            </a:lvl5pPr>
            <a:lvl6pPr marL="2552025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030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037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041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3FDD22-A3B4-415B-9620-BF6E9351B1B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58" tIns="47282" rIns="94558" bIns="47282"/>
          <a:lstStyle/>
          <a:p>
            <a:pPr defTabSz="914233"/>
            <a:endParaRPr lang="en-US" baseline="0" dirty="0">
              <a:solidFill>
                <a:prstClr val="black"/>
              </a:solidFill>
            </a:endParaRP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8" tIns="47282" rIns="94558" bIns="47282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F8472ED-9A99-4AEF-A7DE-7F75454E323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2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434">
              <a:defRPr>
                <a:solidFill>
                  <a:schemeClr val="tx1"/>
                </a:solidFill>
                <a:latin typeface="Arial" charset="0"/>
              </a:defRPr>
            </a:lvl1pPr>
            <a:lvl2pPr marL="764134" indent="-293897" defTabSz="958434">
              <a:defRPr>
                <a:solidFill>
                  <a:schemeClr val="tx1"/>
                </a:solidFill>
                <a:latin typeface="Arial" charset="0"/>
              </a:defRPr>
            </a:lvl2pPr>
            <a:lvl3pPr marL="1175592" indent="-235118" defTabSz="958434">
              <a:defRPr>
                <a:solidFill>
                  <a:schemeClr val="tx1"/>
                </a:solidFill>
                <a:latin typeface="Arial" charset="0"/>
              </a:defRPr>
            </a:lvl3pPr>
            <a:lvl4pPr marL="1645828" indent="-235118" defTabSz="958434">
              <a:defRPr>
                <a:solidFill>
                  <a:schemeClr val="tx1"/>
                </a:solidFill>
                <a:latin typeface="Arial" charset="0"/>
              </a:defRPr>
            </a:lvl4pPr>
            <a:lvl5pPr marL="2116063" indent="-235118" defTabSz="958434">
              <a:defRPr>
                <a:solidFill>
                  <a:schemeClr val="tx1"/>
                </a:solidFill>
                <a:latin typeface="Arial" charset="0"/>
              </a:defRPr>
            </a:lvl5pPr>
            <a:lvl6pPr marL="2586301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6537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6774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7010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3FDD22-A3B4-415B-9620-BF6E9351B1B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29" tIns="47915" rIns="95829" bIns="47915"/>
          <a:lstStyle/>
          <a:p>
            <a:pPr marL="806129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887" y="8829059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29" tIns="47915" rIns="95829" bIns="47915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F8472ED-9A99-4AEF-A7DE-7F75454E323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20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3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7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96F0-2696-443F-A42F-11A12AE63E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2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9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681">
              <a:defRPr>
                <a:solidFill>
                  <a:schemeClr val="tx1"/>
                </a:solidFill>
                <a:latin typeface="Arial" charset="0"/>
              </a:defRPr>
            </a:lvl1pPr>
            <a:lvl2pPr marL="753966" indent="-289986" defTabSz="945681">
              <a:defRPr>
                <a:solidFill>
                  <a:schemeClr val="tx1"/>
                </a:solidFill>
                <a:latin typeface="Arial" charset="0"/>
              </a:defRPr>
            </a:lvl2pPr>
            <a:lvl3pPr marL="1159949" indent="-231991" defTabSz="945681">
              <a:defRPr>
                <a:solidFill>
                  <a:schemeClr val="tx1"/>
                </a:solidFill>
                <a:latin typeface="Arial" charset="0"/>
              </a:defRPr>
            </a:lvl3pPr>
            <a:lvl4pPr marL="1623928" indent="-231991" defTabSz="945681">
              <a:defRPr>
                <a:solidFill>
                  <a:schemeClr val="tx1"/>
                </a:solidFill>
                <a:latin typeface="Arial" charset="0"/>
              </a:defRPr>
            </a:lvl4pPr>
            <a:lvl5pPr marL="2087906" indent="-231991" defTabSz="945681">
              <a:defRPr>
                <a:solidFill>
                  <a:schemeClr val="tx1"/>
                </a:solidFill>
                <a:latin typeface="Arial" charset="0"/>
              </a:defRPr>
            </a:lvl5pPr>
            <a:lvl6pPr marL="2551884" indent="-231991" defTabSz="945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5863" indent="-231991" defTabSz="945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9844" indent="-231991" defTabSz="945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3822" indent="-231991" defTabSz="945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53" tIns="47280" rIns="94553" bIns="47280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sx="0" sy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3" tIns="47280" rIns="94553" bIns="47280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26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96F0-2696-443F-A42F-11A12AE63E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2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96F0-2696-443F-A42F-11A12AE63E1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9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96F0-2696-443F-A42F-11A12AE63E1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3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96F0-2696-443F-A42F-11A12AE63E1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16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96F0-2696-443F-A42F-11A12AE63E1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55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8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4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63" tIns="47284" rIns="94563" bIns="47284"/>
          <a:lstStyle/>
          <a:p>
            <a:pPr lvl="0"/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84" rIns="94563" bIns="47284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434">
              <a:defRPr>
                <a:solidFill>
                  <a:schemeClr val="tx1"/>
                </a:solidFill>
                <a:latin typeface="Arial" charset="0"/>
              </a:defRPr>
            </a:lvl1pPr>
            <a:lvl2pPr marL="764134" indent="-293897" defTabSz="958434">
              <a:defRPr>
                <a:solidFill>
                  <a:schemeClr val="tx1"/>
                </a:solidFill>
                <a:latin typeface="Arial" charset="0"/>
              </a:defRPr>
            </a:lvl2pPr>
            <a:lvl3pPr marL="1175592" indent="-235118" defTabSz="958434">
              <a:defRPr>
                <a:solidFill>
                  <a:schemeClr val="tx1"/>
                </a:solidFill>
                <a:latin typeface="Arial" charset="0"/>
              </a:defRPr>
            </a:lvl3pPr>
            <a:lvl4pPr marL="1645828" indent="-235118" defTabSz="958434">
              <a:defRPr>
                <a:solidFill>
                  <a:schemeClr val="tx1"/>
                </a:solidFill>
                <a:latin typeface="Arial" charset="0"/>
              </a:defRPr>
            </a:lvl4pPr>
            <a:lvl5pPr marL="2116063" indent="-235118" defTabSz="958434">
              <a:defRPr>
                <a:solidFill>
                  <a:schemeClr val="tx1"/>
                </a:solidFill>
                <a:latin typeface="Arial" charset="0"/>
              </a:defRPr>
            </a:lvl5pPr>
            <a:lvl6pPr marL="2586301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6537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6774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7010" indent="-235118" defTabSz="958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3FDD22-A3B4-415B-9620-BF6E9351B1B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29" tIns="47915" rIns="95829" bIns="47915"/>
          <a:lstStyle/>
          <a:p>
            <a:pPr marL="463229" lvl="1">
              <a:spcBef>
                <a:spcPct val="0"/>
              </a:spcBef>
            </a:pPr>
            <a:endParaRPr lang="en-US" sz="2400" b="0" dirty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887" y="8829059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29" tIns="47915" rIns="95829" bIns="47915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F8472ED-9A99-4AEF-A7DE-7F75454E323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6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8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</p:spTree>
    <p:extLst>
      <p:ext uri="{BB962C8B-B14F-4D97-AF65-F5344CB8AC3E}">
        <p14:creationId xmlns:p14="http://schemas.microsoft.com/office/powerpoint/2010/main" val="140955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4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 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ECEDD1"/>
                </a:solidFill>
              </a:rPr>
              <a:t>DRAFT #4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ECEDD1"/>
                </a:solidFill>
              </a:rPr>
              <a:t>2/15/2018</a:t>
            </a:r>
          </a:p>
        </p:txBody>
      </p:sp>
    </p:spTree>
    <p:extLst>
      <p:ext uri="{BB962C8B-B14F-4D97-AF65-F5344CB8AC3E}">
        <p14:creationId xmlns:p14="http://schemas.microsoft.com/office/powerpoint/2010/main" val="28629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5.jp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ps.alaska.gov/Statewide/R-I/UCR" TargetMode="Externa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                        	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	</a:t>
            </a:r>
            <a:br>
              <a:rPr lang="en-US" sz="3800" dirty="0"/>
            </a:br>
            <a:r>
              <a:rPr lang="en-US" sz="3800" dirty="0"/>
              <a:t>        		</a:t>
            </a:r>
            <a:br>
              <a:rPr lang="en-US" sz="3800" dirty="0"/>
            </a:br>
            <a:r>
              <a:rPr lang="en-US" sz="3800" dirty="0"/>
              <a:t>		    </a:t>
            </a:r>
            <a:r>
              <a:rPr lang="en-US" sz="5300" b="1" dirty="0"/>
              <a:t>Department of Law</a:t>
            </a:r>
            <a:br>
              <a:rPr lang="en-US" sz="2000" b="1" dirty="0"/>
            </a:br>
            <a:br>
              <a:rPr lang="en-US" sz="3200" dirty="0"/>
            </a:br>
            <a:r>
              <a:rPr lang="en-US" sz="3200" dirty="0"/>
              <a:t>		</a:t>
            </a:r>
            <a:r>
              <a:rPr lang="en-US" sz="4000" dirty="0"/>
              <a:t>Department Overview 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2800" dirty="0"/>
              <a:t>Senate Finance Subcommittee</a:t>
            </a:r>
            <a:endParaRPr lang="en-US" sz="2000" dirty="0"/>
          </a:p>
        </p:txBody>
      </p:sp>
      <p:sp>
        <p:nvSpPr>
          <p:cNvPr id="3079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1" y="1112519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logo_colo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646176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Jahna Lindemuth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120295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9029"/>
            <a:ext cx="7620000" cy="1143000"/>
          </a:xfrm>
        </p:spPr>
        <p:txBody>
          <a:bodyPr/>
          <a:lstStyle/>
          <a:p>
            <a:pPr algn="ctr"/>
            <a:r>
              <a:rPr lang="en-US" b="1" dirty="0"/>
              <a:t>Civil Division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6601641"/>
              </p:ext>
            </p:extLst>
          </p:nvPr>
        </p:nvGraphicFramePr>
        <p:xfrm>
          <a:off x="0" y="13716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03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1447800"/>
          </a:xfrm>
        </p:spPr>
        <p:txBody>
          <a:bodyPr/>
          <a:lstStyle/>
          <a:p>
            <a:pPr algn="ctr"/>
            <a:r>
              <a:rPr lang="en-US" b="1" dirty="0"/>
              <a:t>Civil Division </a:t>
            </a:r>
            <a:br>
              <a:rPr lang="en-US" sz="1200" b="1" dirty="0"/>
            </a:br>
            <a:r>
              <a:rPr lang="en-US" sz="1600" b="1" dirty="0"/>
              <a:t>FY19 All Funds by Component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11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2130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0944"/>
            <a:ext cx="6934200" cy="415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85182"/>
            <a:ext cx="2047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85182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1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42875"/>
            <a:ext cx="7924800" cy="1447800"/>
          </a:xfrm>
        </p:spPr>
        <p:txBody>
          <a:bodyPr/>
          <a:lstStyle/>
          <a:p>
            <a:pPr algn="ctr"/>
            <a:r>
              <a:rPr lang="en-US" b="1" dirty="0"/>
              <a:t>Civil Division </a:t>
            </a:r>
            <a:br>
              <a:rPr lang="en-US" sz="1200" b="1" dirty="0"/>
            </a:br>
            <a:r>
              <a:rPr lang="en-US" sz="1600" b="1" dirty="0"/>
              <a:t>FY14 to FY18 Budget Comparisons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12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2130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00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Times New Roman"/>
                <a:ea typeface="Times New Roman"/>
              </a:rPr>
              <a:t>UGF Budget Comparison (in thousands) </a:t>
            </a:r>
            <a:endParaRPr lang="en-US" sz="16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53742"/>
              </p:ext>
            </p:extLst>
          </p:nvPr>
        </p:nvGraphicFramePr>
        <p:xfrm>
          <a:off x="533400" y="1880174"/>
          <a:ext cx="7391400" cy="101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7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FY14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FY18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 Change FY14 to FY18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Department Total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63,376.5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50,328.5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(20.6%)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Civil Division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30,024.9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20,460.8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(32.0%)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3352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Times New Roman"/>
                <a:ea typeface="Times New Roman"/>
              </a:rPr>
              <a:t>Personal Services Comparison (PCNs)</a:t>
            </a:r>
            <a:endParaRPr lang="en-US" sz="16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41196"/>
              </p:ext>
            </p:extLst>
          </p:nvPr>
        </p:nvGraphicFramePr>
        <p:xfrm>
          <a:off x="533400" y="3636377"/>
          <a:ext cx="7391400" cy="100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FY14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FY18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Change FY14 to FY18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Department Total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579 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499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(80)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Civil Division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311 (includes three PT)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(49)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45307"/>
              </p:ext>
            </p:extLst>
          </p:nvPr>
        </p:nvGraphicFramePr>
        <p:xfrm>
          <a:off x="533400" y="5410200"/>
          <a:ext cx="7391400" cy="100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FY14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FY18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Change FY14 to FY18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Attorneys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169 (includes</a:t>
                      </a:r>
                      <a:r>
                        <a:rPr lang="en-US" sz="1300" baseline="0" dirty="0">
                          <a:effectLst/>
                        </a:rPr>
                        <a:t> two PT)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149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(20)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Support Staff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142 (includes one PT)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(29)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5105400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/>
                <a:ea typeface="Times New Roman"/>
              </a:rPr>
              <a:t>Personal Services Comparison (Attorneys v. Support Staff)</a:t>
            </a:r>
            <a:endParaRPr lang="en-US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2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543" y="-47625"/>
            <a:ext cx="8153400" cy="1600200"/>
          </a:xfrm>
        </p:spPr>
        <p:txBody>
          <a:bodyPr/>
          <a:lstStyle/>
          <a:p>
            <a:pPr algn="ctr"/>
            <a:r>
              <a:rPr lang="en-US" sz="4200" b="1" dirty="0"/>
              <a:t>Civil Division: </a:t>
            </a:r>
            <a:br>
              <a:rPr lang="en-US" sz="4200" b="1" dirty="0"/>
            </a:br>
            <a:r>
              <a:rPr lang="en-US" sz="4200" b="1" dirty="0"/>
              <a:t>Protecting Alaskans</a:t>
            </a:r>
            <a:br>
              <a:rPr lang="en-US" sz="2400" dirty="0"/>
            </a:br>
            <a:endParaRPr lang="en-US" sz="1800" b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13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772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   </a:t>
            </a:r>
            <a:r>
              <a:rPr lang="en-US" b="1" dirty="0">
                <a:solidFill>
                  <a:prstClr val="black"/>
                </a:solidFill>
                <a:latin typeface="Cambria"/>
              </a:rPr>
              <a:t>Commercial and Fair Business (18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Stacy Steinberg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Enforces consumer protection and antitrust laws on behalf of Alaskans and represents the Department of Commerce, Community and Economic Development</a:t>
            </a:r>
          </a:p>
          <a:p>
            <a:pPr lvl="1"/>
            <a:endParaRPr lang="en-US" sz="12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Human Services (11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Stacie Kraly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Protects vulnerable adults and provides advice and representation to the Department of Health and Social Services (DHSS)</a:t>
            </a:r>
          </a:p>
          <a:p>
            <a:pPr lvl="1"/>
            <a:endParaRPr lang="en-US" sz="12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Opinions, Appeals and Ethics (10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Joanne Grace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Defends the state in federal and state appellate courts including Child in Need of Aid (CINA) appeals</a:t>
            </a:r>
          </a:p>
          <a:p>
            <a:pPr lvl="1"/>
            <a:endParaRPr lang="en-US" sz="1200" dirty="0">
              <a:solidFill>
                <a:prstClr val="black"/>
              </a:solidFill>
              <a:latin typeface="Cambria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Child Protection (24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Carla Erickson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Represents the Office of Children’s Services (OCS) in all CINA proceedings</a:t>
            </a:r>
          </a:p>
          <a:p>
            <a:pPr lvl="1"/>
            <a:endParaRPr lang="en-US" dirty="0">
              <a:solidFill>
                <a:prstClr val="black"/>
              </a:solidFill>
              <a:latin typeface="Cambria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" y="5562600"/>
            <a:ext cx="922217" cy="94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0" y="2971800"/>
            <a:ext cx="89922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7" y="1447800"/>
            <a:ext cx="922218" cy="944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" y="4267200"/>
            <a:ext cx="927898" cy="966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0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Protecting Vulnerable Children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</p:spPr>
        <p:txBody>
          <a:bodyPr/>
          <a:lstStyle/>
          <a:p>
            <a:pPr algn="r"/>
            <a:r>
              <a:rPr lang="en-US">
                <a:solidFill>
                  <a:schemeClr val="tx1"/>
                </a:solidFill>
              </a:rPr>
              <a:t>2/15/2018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15724"/>
              </p:ext>
            </p:extLst>
          </p:nvPr>
        </p:nvGraphicFramePr>
        <p:xfrm>
          <a:off x="4191000" y="1143000"/>
          <a:ext cx="42672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13296"/>
              </p:ext>
            </p:extLst>
          </p:nvPr>
        </p:nvGraphicFramePr>
        <p:xfrm>
          <a:off x="228600" y="1219200"/>
          <a:ext cx="4038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084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540" y="212002"/>
            <a:ext cx="8153400" cy="1980446"/>
          </a:xfrm>
        </p:spPr>
        <p:txBody>
          <a:bodyPr/>
          <a:lstStyle/>
          <a:p>
            <a:pPr algn="ctr"/>
            <a:r>
              <a:rPr lang="en-US" sz="4200" b="1" dirty="0"/>
              <a:t>Civil Division: 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3200" b="1" dirty="0"/>
              <a:t>Protecting Fiscal Integrity &amp; Fostering Economic Development</a:t>
            </a:r>
            <a:br>
              <a:rPr lang="en-US" sz="2400" dirty="0"/>
            </a:br>
            <a:endParaRPr lang="en-US" sz="1800" b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15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92448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   Natural Resources (22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Chief Assistant Attorney General: Seth </a:t>
            </a:r>
            <a:r>
              <a:rPr lang="en-US" dirty="0" err="1">
                <a:latin typeface="+mj-lt"/>
              </a:rPr>
              <a:t>Beausang</a:t>
            </a:r>
            <a:endParaRPr lang="en-US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Represents the state’s interests in statehood defense, natural resource management, and securing taxes and royalties owed to the state</a:t>
            </a:r>
          </a:p>
          <a:p>
            <a:pPr lvl="1"/>
            <a:endParaRPr lang="en-US" sz="10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Regulatory Affairs and Public Advocacy (4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John Ptacin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Protects the state’s fiscal interests in pipeline tariff proceedings before the FERC and the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Regulatory Commission of Alaska (RCA) , and protects Alaskan consumer interests in public utility proceedings before the RCA</a:t>
            </a:r>
          </a:p>
          <a:p>
            <a:pPr lvl="1"/>
            <a:endParaRPr lang="en-US" sz="10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Special Litigation (5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Margaret Paton-Walsh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Handles high-profile, expedited and complex litigation, including constitutional challenges and elections matters</a:t>
            </a:r>
          </a:p>
          <a:p>
            <a:pPr lvl="1"/>
            <a:endParaRPr lang="en-US" sz="1000" dirty="0">
              <a:solidFill>
                <a:prstClr val="black"/>
              </a:solidFill>
              <a:latin typeface="Cambria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523784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257800"/>
            <a:ext cx="9525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vbrose\AppData\Local\Microsoft\Windows\Temporary Internet Files\Content.Outlook\A5JCYODV\Beausang_Seth-intra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21147"/>
            <a:ext cx="952500" cy="95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8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63499"/>
            <a:ext cx="7620000" cy="1634844"/>
          </a:xfrm>
        </p:spPr>
        <p:txBody>
          <a:bodyPr/>
          <a:lstStyle/>
          <a:p>
            <a:pPr algn="ctr"/>
            <a:r>
              <a:rPr lang="en-US" b="1" dirty="0"/>
              <a:t>Statehood Defense</a:t>
            </a:r>
            <a:br>
              <a:rPr lang="en-US" b="1" dirty="0"/>
            </a:br>
            <a:r>
              <a:rPr lang="en-US" b="1" dirty="0"/>
              <a:t>and Revenue Protection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</p:spPr>
        <p:txBody>
          <a:bodyPr/>
          <a:lstStyle/>
          <a:p>
            <a:pPr algn="r"/>
            <a:r>
              <a:rPr lang="en-US" altLang="en-US">
                <a:solidFill>
                  <a:prstClr val="black"/>
                </a:solidFill>
              </a:rPr>
              <a:t>2/15/2018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AutoShape 2" descr="map of pipe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map of pipe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6375" y="6494933"/>
            <a:ext cx="533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Image courtesy of the Alaska Public Lands Information Centers website: https://www.alaskacenters.gov/explore/attractions/trans-pipeline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0"/>
            <a:ext cx="46450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8" y="3713930"/>
            <a:ext cx="4538663" cy="2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4906" y="3713930"/>
            <a:ext cx="2054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Trans-Alaska Pipeline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575" y="1676400"/>
            <a:ext cx="2054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Izembek National Wildlife Refuge</a:t>
            </a:r>
          </a:p>
        </p:txBody>
      </p:sp>
    </p:spTree>
    <p:extLst>
      <p:ext uri="{BB962C8B-B14F-4D97-AF65-F5344CB8AC3E}">
        <p14:creationId xmlns:p14="http://schemas.microsoft.com/office/powerpoint/2010/main" val="359372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00127"/>
              </p:ext>
            </p:extLst>
          </p:nvPr>
        </p:nvGraphicFramePr>
        <p:xfrm>
          <a:off x="107868" y="1981200"/>
          <a:ext cx="82296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7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Oil</a:t>
                      </a:r>
                      <a:r>
                        <a:rPr lang="en-US" baseline="0" dirty="0"/>
                        <a:t> and </a:t>
                      </a:r>
                    </a:p>
                    <a:p>
                      <a:pPr algn="ctr"/>
                      <a:r>
                        <a:rPr lang="en-US" baseline="0" dirty="0"/>
                        <a:t>Gas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Royalty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</a:t>
                      </a:r>
                      <a:r>
                        <a:rPr lang="en-US" baseline="0" dirty="0"/>
                        <a:t> &amp; </a:t>
                      </a:r>
                    </a:p>
                    <a:p>
                      <a:pPr algn="ctr"/>
                      <a:r>
                        <a:rPr lang="en-US" baseline="0" dirty="0"/>
                        <a:t>Mining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Atty’s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Fees &amp;</a:t>
                      </a:r>
                    </a:p>
                    <a:p>
                      <a:pPr algn="ctr"/>
                      <a:r>
                        <a:rPr lang="en-US" dirty="0"/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90">
                <a:tc>
                  <a:txBody>
                    <a:bodyPr/>
                    <a:lstStyle/>
                    <a:p>
                      <a:r>
                        <a:rPr lang="en-US" dirty="0"/>
                        <a:t>FY2017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283.7M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234.4M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831,969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90">
                <a:tc>
                  <a:txBody>
                    <a:bodyPr/>
                    <a:lstStyle/>
                    <a:p>
                      <a:r>
                        <a:rPr lang="en-US" dirty="0"/>
                        <a:t>FY2018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28.7M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28.7M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10,375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6899">
                <a:tc>
                  <a:txBody>
                    <a:bodyPr/>
                    <a:lstStyle/>
                    <a:p>
                      <a:r>
                        <a:rPr lang="en-US" dirty="0"/>
                        <a:t>GRAND</a:t>
                      </a:r>
                    </a:p>
                    <a:p>
                      <a:r>
                        <a:rPr lang="en-US" dirty="0"/>
                        <a:t>TOTAL</a:t>
                      </a:r>
                    </a:p>
                    <a:p>
                      <a:r>
                        <a:rPr lang="en-US" dirty="0"/>
                        <a:t>Since 1982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8.1B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1.3B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869.2M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6747" y="685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Affirmative Recoveries From Natural Resource Litigation Since 1982</a:t>
            </a: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 rot="16200000">
            <a:off x="7574280" y="1138262"/>
            <a:ext cx="2438399" cy="36576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3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540" y="212002"/>
            <a:ext cx="8153400" cy="1980446"/>
          </a:xfrm>
        </p:spPr>
        <p:txBody>
          <a:bodyPr/>
          <a:lstStyle/>
          <a:p>
            <a:pPr algn="ctr"/>
            <a:r>
              <a:rPr lang="en-US" sz="4200" b="1" dirty="0"/>
              <a:t>Civil Division: 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3200" b="1" dirty="0"/>
              <a:t>Protecting Fiscal Integrity &amp; Fostering Economic Development</a:t>
            </a:r>
            <a:br>
              <a:rPr lang="en-US" sz="2400" dirty="0"/>
            </a:br>
            <a:endParaRPr lang="en-US" sz="1800" b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18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92448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   Environmental Law (8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Chief Assistant Attorney General: Steve Mulder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Represents the state’s interest in clean water and air matters, and in hazardous waste discharge cases, including cleanup cost recovery</a:t>
            </a:r>
          </a:p>
          <a:p>
            <a:pPr lvl="1"/>
            <a:endParaRPr lang="en-US" sz="10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Transportation (9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Jeff Stark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Represents the Department of Transportation &amp; Public Facilities on the construction and operation of public facilities, and major development projects across the state</a:t>
            </a:r>
          </a:p>
          <a:p>
            <a:pPr lvl="1"/>
            <a:endParaRPr lang="en-US" sz="10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Torts and Workers’ Compensation (16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Susan Cox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Provides advice and defense to state agencies and employees in tort suits, and defends the state as an employer in workers’ compensation claims</a:t>
            </a:r>
          </a:p>
          <a:p>
            <a:pPr lvl="1"/>
            <a:endParaRPr lang="en-US" sz="1000" dirty="0">
              <a:solidFill>
                <a:prstClr val="black"/>
              </a:solidFill>
              <a:latin typeface="Cambria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5029200"/>
            <a:ext cx="985838" cy="98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" y="3505200"/>
            <a:ext cx="1001682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540" y="212002"/>
            <a:ext cx="8153400" cy="1980446"/>
          </a:xfrm>
        </p:spPr>
        <p:txBody>
          <a:bodyPr/>
          <a:lstStyle/>
          <a:p>
            <a:pPr algn="ctr"/>
            <a:r>
              <a:rPr lang="en-US" sz="4200" b="1" dirty="0"/>
              <a:t>Civil Division: 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4200" b="1" dirty="0"/>
              <a:t>Promoting Good Governance</a:t>
            </a:r>
            <a:br>
              <a:rPr lang="en-US" sz="2400" dirty="0"/>
            </a:br>
            <a:endParaRPr lang="en-US" sz="1800" b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19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92448"/>
            <a:ext cx="7772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   Labor and State Affairs (17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Chief Assistant Attorney General: Janell Hafner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Provides advice and representation to a wide variety of executive and quasi state agencies </a:t>
            </a:r>
          </a:p>
          <a:p>
            <a:pPr lvl="1"/>
            <a:endParaRPr lang="en-US" sz="10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Legislation and Regulations (3 attorneys)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Susan Pollard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Oversees all legislative drafting, coordinates review of proposed legislation and oversees regulations projects for all state agencies</a:t>
            </a:r>
          </a:p>
          <a:p>
            <a:pPr lvl="1"/>
            <a:endParaRPr lang="en-US" sz="1000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Cambria"/>
              </a:rPr>
              <a:t>   Information and Project Support (1 attorney)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Chief Assistant Attorney General: Alan Birnbaum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mbria"/>
              </a:rPr>
              <a:t>Provides advice to the Office of Information Technology and the State Security Office to ensure the security of state data systems, and oversees Public Records Act responses</a:t>
            </a:r>
          </a:p>
          <a:p>
            <a:pPr lvl="1"/>
            <a:endParaRPr lang="en-US" sz="1000" dirty="0">
              <a:solidFill>
                <a:prstClr val="black"/>
              </a:solidFill>
              <a:latin typeface="Cambria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0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505200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800601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7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4158F-0B0F-4125-AFD7-3E4667E84CF6}" type="slidenum">
              <a:rPr lang="en-US" altLang="en-US" smtClean="0">
                <a:solidFill>
                  <a:prstClr val="white"/>
                </a:solidFill>
              </a:rPr>
              <a:pPr/>
              <a:t>2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3352800" y="1371600"/>
            <a:ext cx="4495800" cy="990600"/>
          </a:xfrm>
        </p:spPr>
        <p:txBody>
          <a:bodyPr anchor="b">
            <a:noAutofit/>
          </a:bodyPr>
          <a:lstStyle/>
          <a:p>
            <a:pPr algn="l" eaLnBrk="1" hangingPunct="1"/>
            <a:r>
              <a:rPr lang="en-US" sz="7200" b="1" dirty="0"/>
              <a:t>MISSION</a:t>
            </a:r>
            <a:r>
              <a:rPr lang="en-US" sz="7200" dirty="0"/>
              <a:t>	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3657600"/>
            <a:ext cx="7512109" cy="2667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latin typeface="+mj-lt"/>
              </a:rPr>
              <a:t>The Alaska Department of Law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+mj-lt"/>
            </a:endParaRPr>
          </a:p>
          <a:p>
            <a:pPr indent="-342900">
              <a:lnSpc>
                <a:spcPct val="90000"/>
              </a:lnSpc>
            </a:pPr>
            <a:r>
              <a:rPr lang="en-US" sz="2400" b="1" dirty="0">
                <a:latin typeface="+mj-lt"/>
              </a:rPr>
              <a:t>Provides legal services to state government </a:t>
            </a:r>
          </a:p>
          <a:p>
            <a:pPr indent="-342900">
              <a:lnSpc>
                <a:spcPct val="90000"/>
              </a:lnSpc>
            </a:pPr>
            <a:r>
              <a:rPr lang="en-US" sz="2400" b="1" dirty="0">
                <a:latin typeface="+mj-lt"/>
              </a:rPr>
              <a:t>Prosecutes crime</a:t>
            </a:r>
          </a:p>
          <a:p>
            <a:pPr indent="-342900">
              <a:lnSpc>
                <a:spcPct val="90000"/>
              </a:lnSpc>
            </a:pPr>
            <a:endParaRPr lang="en-US" sz="2400" b="1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+mj-lt"/>
              </a:rPr>
              <a:t>for the protection and benefit of Alaska’s citizens  </a:t>
            </a:r>
          </a:p>
        </p:txBody>
      </p:sp>
      <p:pic>
        <p:nvPicPr>
          <p:cNvPr id="12" name="Picture 11" descr="logo_colo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0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solidFill>
                  <a:prstClr val="black"/>
                </a:solidFill>
                <a:latin typeface="+mn-lt"/>
              </a:rPr>
              <a:t>2/15/2018</a:t>
            </a:r>
            <a:endParaRPr lang="en-US" alt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4158F-0B0F-4125-AFD7-3E4667E84CF6}" type="slidenum">
              <a:rPr lang="en-US" altLang="en-US" smtClean="0">
                <a:solidFill>
                  <a:prstClr val="white"/>
                </a:solidFill>
              </a:rPr>
              <a:pPr/>
              <a:t>20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971800" y="228600"/>
            <a:ext cx="5257800" cy="1981200"/>
          </a:xfrm>
        </p:spPr>
        <p:txBody>
          <a:bodyPr anchor="b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u="sng" dirty="0">
                <a:solidFill>
                  <a:schemeClr val="tx1"/>
                </a:solidFill>
              </a:rPr>
              <a:t>Criminal Division </a:t>
            </a:r>
            <a:br>
              <a:rPr lang="en-US" sz="4000" b="1" u="sng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Mission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514600"/>
            <a:ext cx="7924799" cy="396240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+mj-lt"/>
              </a:rPr>
              <a:t>The mission of the Criminal Division is to </a:t>
            </a:r>
            <a:r>
              <a:rPr lang="en-US" b="1" i="1" u="sng" dirty="0">
                <a:latin typeface="+mj-lt"/>
              </a:rPr>
              <a:t>seek justice</a:t>
            </a:r>
            <a:r>
              <a:rPr lang="en-US" b="1" dirty="0">
                <a:latin typeface="+mj-lt"/>
              </a:rPr>
              <a:t>, </a:t>
            </a:r>
            <a:r>
              <a:rPr lang="en-US" b="1" i="1" u="sng" dirty="0">
                <a:latin typeface="+mj-lt"/>
              </a:rPr>
              <a:t>promote public safety</a:t>
            </a:r>
            <a:r>
              <a:rPr lang="en-US" b="1" dirty="0">
                <a:latin typeface="+mj-lt"/>
              </a:rPr>
              <a:t>, and further public respect for government through </a:t>
            </a:r>
            <a:r>
              <a:rPr lang="en-US" b="1" i="1" u="sng" dirty="0">
                <a:latin typeface="+mj-lt"/>
              </a:rPr>
              <a:t>prompt, effective, and compassionate prosecution of cases</a:t>
            </a:r>
            <a:r>
              <a:rPr lang="en-US" b="1" dirty="0">
                <a:latin typeface="+mj-lt"/>
              </a:rPr>
              <a:t>.  The Criminal Division will prosecute cases in a manner that advocates for the interests of the public including victims, respects the law enforcement agencies, responsibly stewards public resources, and holds offenders accountable while at the same time </a:t>
            </a:r>
            <a:r>
              <a:rPr lang="en-US" b="1" i="1" u="sng" dirty="0">
                <a:latin typeface="+mj-lt"/>
              </a:rPr>
              <a:t>protecting the constitutional and legal rights of the accused</a:t>
            </a:r>
            <a:r>
              <a:rPr lang="en-US" b="1" dirty="0">
                <a:latin typeface="+mj-lt"/>
              </a:rPr>
              <a:t>.</a:t>
            </a:r>
          </a:p>
        </p:txBody>
      </p:sp>
      <p:pic>
        <p:nvPicPr>
          <p:cNvPr id="12" name="Picture 11" descr="logo_colo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9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8" y="762000"/>
            <a:ext cx="8493592" cy="60960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74504383"/>
              </p:ext>
            </p:extLst>
          </p:nvPr>
        </p:nvGraphicFramePr>
        <p:xfrm>
          <a:off x="-997677" y="609600"/>
          <a:ext cx="5326719" cy="614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838199" y="0"/>
            <a:ext cx="7470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j-lt"/>
                <a:cs typeface="Times New Roman" panose="02020603050405020304" pitchFamily="18" charset="0"/>
              </a:rPr>
              <a:t>Criminal Division</a:t>
            </a:r>
            <a:endParaRPr lang="en-US" sz="4000" dirty="0">
              <a:latin typeface="+mj-lt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077200" y="5486400"/>
            <a:ext cx="76200" cy="762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5514201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Juneau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8915400" y="6477000"/>
            <a:ext cx="76200" cy="76200"/>
          </a:xfrm>
          <a:prstGeom prst="flowChartConnector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05800" y="6200001"/>
            <a:ext cx="819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Ketchikan</a:t>
            </a:r>
            <a:endParaRPr lang="en-US" sz="1200" dirty="0">
              <a:solidFill>
                <a:srgbClr val="66FF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9884" y="5590401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Kodiak</a:t>
            </a:r>
            <a:endParaRPr lang="en-US" sz="1200" dirty="0"/>
          </a:p>
        </p:txBody>
      </p:sp>
      <p:sp>
        <p:nvSpPr>
          <p:cNvPr id="18" name="Flowchart: Connector 17"/>
          <p:cNvSpPr/>
          <p:nvPr/>
        </p:nvSpPr>
        <p:spPr>
          <a:xfrm>
            <a:off x="4495800" y="5562600"/>
            <a:ext cx="7620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56843" y="4676001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Kenai</a:t>
            </a:r>
            <a:endParaRPr lang="en-US" sz="1200" dirty="0"/>
          </a:p>
        </p:txBody>
      </p:sp>
      <p:sp>
        <p:nvSpPr>
          <p:cNvPr id="20" name="Flowchart: Connector 19"/>
          <p:cNvSpPr/>
          <p:nvPr/>
        </p:nvSpPr>
        <p:spPr>
          <a:xfrm>
            <a:off x="4953000" y="4648200"/>
            <a:ext cx="76200" cy="76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11067" y="4295001"/>
            <a:ext cx="861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Anchorage</a:t>
            </a:r>
            <a:endParaRPr lang="en-US" sz="1200" dirty="0"/>
          </a:p>
        </p:txBody>
      </p:sp>
      <p:sp>
        <p:nvSpPr>
          <p:cNvPr id="22" name="Flowchart: Connector 21"/>
          <p:cNvSpPr/>
          <p:nvPr/>
        </p:nvSpPr>
        <p:spPr>
          <a:xfrm>
            <a:off x="5257800" y="44196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87914" y="4066401"/>
            <a:ext cx="622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Palmer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5334000" y="4267200"/>
            <a:ext cx="76200" cy="762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2795" y="2743200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Fairbanks</a:t>
            </a:r>
            <a:endParaRPr lang="en-US" sz="1200" dirty="0"/>
          </a:p>
        </p:txBody>
      </p:sp>
      <p:sp>
        <p:nvSpPr>
          <p:cNvPr id="26" name="Flowchart: Connector 25"/>
          <p:cNvSpPr/>
          <p:nvPr/>
        </p:nvSpPr>
        <p:spPr>
          <a:xfrm>
            <a:off x="5334000" y="3048000"/>
            <a:ext cx="76200" cy="762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2438400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endParaRPr lang="en-US" sz="1200" dirty="0"/>
          </a:p>
        </p:txBody>
      </p:sp>
      <p:sp>
        <p:nvSpPr>
          <p:cNvPr id="28" name="Flowchart: Connector 27"/>
          <p:cNvSpPr/>
          <p:nvPr/>
        </p:nvSpPr>
        <p:spPr>
          <a:xfrm>
            <a:off x="3048000" y="2667000"/>
            <a:ext cx="76200" cy="76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429000" y="4419600"/>
            <a:ext cx="76200" cy="762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6600" y="4142601"/>
            <a:ext cx="588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Bethel</a:t>
            </a: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6852261" y="990593"/>
            <a:ext cx="1599379" cy="457202"/>
            <a:chOff x="3124060" y="3122750"/>
            <a:chExt cx="2301043" cy="393544"/>
          </a:xfrm>
        </p:grpSpPr>
        <p:sp>
          <p:nvSpPr>
            <p:cNvPr id="32" name="Pentagon 31"/>
            <p:cNvSpPr/>
            <p:nvPr/>
          </p:nvSpPr>
          <p:spPr>
            <a:xfrm rot="10800000">
              <a:off x="3124060" y="3122752"/>
              <a:ext cx="2236446" cy="393542"/>
            </a:xfrm>
            <a:prstGeom prst="homePlate">
              <a:avLst/>
            </a:prstGeom>
            <a:solidFill>
              <a:srgbClr val="3333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018293"/>
                <a:satOff val="24209"/>
                <a:lumOff val="19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entagon 4"/>
            <p:cNvSpPr/>
            <p:nvPr/>
          </p:nvSpPr>
          <p:spPr>
            <a:xfrm>
              <a:off x="3188657" y="3122750"/>
              <a:ext cx="2236446" cy="393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030" tIns="53340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bg1"/>
                  </a:solidFill>
                  <a:latin typeface="Times Roman Bold" pitchFamily="18" charset="0"/>
                </a:rPr>
                <a:t>Appeals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  <a:latin typeface="Times Roman Bold" pitchFamily="18" charset="0"/>
                </a:rPr>
                <a:t>Tamara DeLucia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55468" y="2486799"/>
            <a:ext cx="1737360" cy="457200"/>
            <a:chOff x="3075607" y="3660696"/>
            <a:chExt cx="2350711" cy="398401"/>
          </a:xfrm>
        </p:grpSpPr>
        <p:sp>
          <p:nvSpPr>
            <p:cNvPr id="35" name="Pentagon 34"/>
            <p:cNvSpPr/>
            <p:nvPr/>
          </p:nvSpPr>
          <p:spPr>
            <a:xfrm rot="10800000">
              <a:off x="3075607" y="3660696"/>
              <a:ext cx="2251111" cy="398401"/>
            </a:xfrm>
            <a:prstGeom prst="homePlate">
              <a:avLst/>
            </a:prstGeom>
            <a:solidFill>
              <a:srgbClr val="3333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Pentagon 6"/>
            <p:cNvSpPr/>
            <p:nvPr/>
          </p:nvSpPr>
          <p:spPr>
            <a:xfrm>
              <a:off x="3175207" y="3660696"/>
              <a:ext cx="2251111" cy="39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030" tIns="53340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Times Roman Bold" pitchFamily="18" charset="0"/>
                </a:rPr>
                <a:t>Special Prosecutions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imes Roman Bold" pitchFamily="18" charset="0"/>
                </a:rPr>
                <a:t>Andrew Peterson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322856" y="1524000"/>
            <a:ext cx="749808" cy="749808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333CC"/>
            </a:solidFill>
          </a:ln>
        </p:spPr>
        <p:style>
          <a:lnRef idx="2">
            <a:scrgbClr r="0" g="0" b="0"/>
          </a:lnRef>
          <a:fillRef idx="1">
            <a:schemeClr val="accent4">
              <a:tint val="50000"/>
              <a:hueOff val="-3583153"/>
              <a:satOff val="20349"/>
              <a:lumOff val="1615"/>
              <a:alphaOff val="0"/>
            </a:schemeClr>
          </a:fillRef>
          <a:effectRef idx="0">
            <a:schemeClr val="accent4">
              <a:tint val="50000"/>
              <a:hueOff val="-3583153"/>
              <a:satOff val="20349"/>
              <a:lumOff val="16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>
          <a:xfrm>
            <a:off x="7299953" y="3020199"/>
            <a:ext cx="748894" cy="749808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785" t="5708" r="-4945" b="-17673"/>
            </a:stretch>
          </a:blipFill>
          <a:ln>
            <a:solidFill>
              <a:srgbClr val="3333CC"/>
            </a:solidFill>
          </a:ln>
        </p:spPr>
        <p:style>
          <a:lnRef idx="2">
            <a:scrgbClr r="0" g="0" b="0"/>
          </a:lnRef>
          <a:fillRef idx="1">
            <a:schemeClr val="accent4">
              <a:tint val="50000"/>
              <a:hueOff val="-3981281"/>
              <a:satOff val="22610"/>
              <a:lumOff val="1795"/>
              <a:alphaOff val="0"/>
            </a:schemeClr>
          </a:fillRef>
          <a:effectRef idx="0">
            <a:schemeClr val="accent4">
              <a:tint val="50000"/>
              <a:hueOff val="-3981281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4158F-0B0F-4125-AFD7-3E4667E84CF6}" type="slidenum">
              <a:rPr lang="en-US" altLang="en-US" smtClean="0">
                <a:solidFill>
                  <a:prstClr val="white"/>
                </a:solidFill>
              </a:rPr>
              <a:pPr/>
              <a:t>21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45680" y="1324145"/>
            <a:ext cx="2895600" cy="365760"/>
          </a:xfrm>
        </p:spPr>
        <p:txBody>
          <a:bodyPr/>
          <a:lstStyle/>
          <a:p>
            <a:pPr lvl="0" algn="r"/>
            <a:r>
              <a:rPr lang="en-US" altLang="en-US">
                <a:solidFill>
                  <a:prstClr val="black"/>
                </a:solidFill>
              </a:rPr>
              <a:t>2/15/2018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907280" y="5943600"/>
            <a:ext cx="731520" cy="731520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FF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483621"/>
              <a:satOff val="19784"/>
              <a:lumOff val="157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Group 45"/>
          <p:cNvGrpSpPr/>
          <p:nvPr/>
        </p:nvGrpSpPr>
        <p:grpSpPr>
          <a:xfrm>
            <a:off x="5715000" y="6096000"/>
            <a:ext cx="1737360" cy="457200"/>
            <a:chOff x="3075607" y="3660696"/>
            <a:chExt cx="2350711" cy="398401"/>
          </a:xfrm>
        </p:grpSpPr>
        <p:sp>
          <p:nvSpPr>
            <p:cNvPr id="47" name="Pentagon 46"/>
            <p:cNvSpPr/>
            <p:nvPr/>
          </p:nvSpPr>
          <p:spPr>
            <a:xfrm rot="10800000">
              <a:off x="3075607" y="3660696"/>
              <a:ext cx="2251111" cy="398401"/>
            </a:xfrm>
            <a:prstGeom prst="homePlate">
              <a:avLst/>
            </a:prstGeom>
            <a:solidFill>
              <a:srgbClr val="66FFCC"/>
            </a:solidFill>
            <a:ln>
              <a:solidFill>
                <a:srgbClr val="CC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Pentagon 6"/>
            <p:cNvSpPr/>
            <p:nvPr/>
          </p:nvSpPr>
          <p:spPr>
            <a:xfrm>
              <a:off x="3175207" y="3660696"/>
              <a:ext cx="2251111" cy="39840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030" tIns="53340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1"/>
                  </a:solidFill>
                  <a:latin typeface="Times Roman Bold" pitchFamily="18" charset="0"/>
                </a:rPr>
                <a:t>Ketchikan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  <a:latin typeface="Times Roman Bold" pitchFamily="18" charset="0"/>
                </a:rPr>
                <a:t>Ben Hofmeister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20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1447800"/>
          </a:xfrm>
        </p:spPr>
        <p:txBody>
          <a:bodyPr/>
          <a:lstStyle/>
          <a:p>
            <a:pPr algn="ctr"/>
            <a:r>
              <a:rPr lang="en-US" b="1" dirty="0"/>
              <a:t>Criminal Division </a:t>
            </a:r>
            <a:br>
              <a:rPr lang="en-US" sz="1200" b="1" dirty="0"/>
            </a:br>
            <a:r>
              <a:rPr lang="en-US" sz="1600" b="1" dirty="0"/>
              <a:t>FY14 to FY18 Budget Comparisons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22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2130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Times New Roman"/>
                <a:ea typeface="Times New Roman"/>
              </a:rPr>
              <a:t>UGF Budget Comparison (in thousands) </a:t>
            </a:r>
            <a:endParaRPr lang="en-US" sz="16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201649"/>
              </p:ext>
            </p:extLst>
          </p:nvPr>
        </p:nvGraphicFramePr>
        <p:xfrm>
          <a:off x="609600" y="1880174"/>
          <a:ext cx="7315200" cy="1777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FY14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FY18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 Change FY14 to FY18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Department Total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63,376.5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50,328.5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(20.6%)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Criminal Division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30,501.4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27,353.8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(10.3%)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6200" y="3962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Times New Roman"/>
                <a:ea typeface="Times New Roman"/>
              </a:rPr>
              <a:t>Personal Services Comparison (PCNs)</a:t>
            </a:r>
            <a:endParaRPr lang="en-US" sz="16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31708"/>
              </p:ext>
            </p:extLst>
          </p:nvPr>
        </p:nvGraphicFramePr>
        <p:xfrm>
          <a:off x="609600" y="4300955"/>
          <a:ext cx="7239000" cy="171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9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FY14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FY18 </a:t>
                      </a:r>
                      <a:r>
                        <a:rPr lang="en-US" sz="1300" dirty="0" err="1">
                          <a:effectLst/>
                        </a:rPr>
                        <a:t>Mgmt</a:t>
                      </a:r>
                      <a:r>
                        <a:rPr lang="en-US" sz="1300" dirty="0">
                          <a:effectLst/>
                        </a:rPr>
                        <a:t> Plan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Change FY14 to FY18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Department Total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579 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499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+mn-ea"/>
                        </a:rPr>
                        <a:t>(80)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9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Criminal Division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245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+mn-ea"/>
                        </a:rPr>
                        <a:t>(33)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0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/>
              <a:t>FY14-FY18 Criminal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9E4B-E8D0-4C72-82F8-5A9C11F420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2/15/2018</a:t>
            </a:r>
            <a:endParaRPr lang="en-US" altLang="en-US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447800"/>
            <a:ext cx="7848600" cy="4953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1440"/>
              </p:ext>
            </p:extLst>
          </p:nvPr>
        </p:nvGraphicFramePr>
        <p:xfrm>
          <a:off x="4267200" y="2209800"/>
          <a:ext cx="39909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486666"/>
              </p:ext>
            </p:extLst>
          </p:nvPr>
        </p:nvGraphicFramePr>
        <p:xfrm>
          <a:off x="152400" y="1771710"/>
          <a:ext cx="449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371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FY14-FY18 Criminal Division Total Budget vs. Personal Services Only </a:t>
            </a:r>
            <a:r>
              <a:rPr lang="en-US" sz="900" b="1" dirty="0"/>
              <a:t>(in thousands)</a:t>
            </a:r>
          </a:p>
        </p:txBody>
      </p:sp>
    </p:spTree>
    <p:extLst>
      <p:ext uri="{BB962C8B-B14F-4D97-AF65-F5344CB8AC3E}">
        <p14:creationId xmlns:p14="http://schemas.microsoft.com/office/powerpoint/2010/main" val="203870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AEBF-D697-4C38-987D-DCE794AA6CE3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3" descr="C:\Users\ekpokon\Desktop\Public Safety Action Plan\publications\Crime in Alaska 2016 (09-06-17)_Page_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18051" r="10472" b="32941"/>
          <a:stretch/>
        </p:blipFill>
        <p:spPr bwMode="auto">
          <a:xfrm>
            <a:off x="457200" y="412678"/>
            <a:ext cx="3804488" cy="30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kpokon\Desktop\Public Safety Action Plan\publications\Crime in Alaska 2016 (09-06-17)_Page_01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4340" r="50000" b="19955"/>
          <a:stretch/>
        </p:blipFill>
        <p:spPr bwMode="auto">
          <a:xfrm>
            <a:off x="4676775" y="199385"/>
            <a:ext cx="3105364" cy="64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530" y="3657600"/>
            <a:ext cx="362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available at</a:t>
            </a:r>
            <a:r>
              <a:rPr lang="en-US" sz="1200" dirty="0"/>
              <a:t> </a:t>
            </a:r>
            <a:r>
              <a:rPr lang="en-US" sz="1200" dirty="0">
                <a:hlinkClick r:id="rId5"/>
              </a:rPr>
              <a:t>https://dps.alaska.gov/Statewide/R-I/UCR</a:t>
            </a:r>
            <a:r>
              <a:rPr lang="en-US" sz="1200" dirty="0"/>
              <a:t> 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2/15/2018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25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78" y="2596230"/>
            <a:ext cx="274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“We’re now in triage mode.” – Juneau DA Angie Kemp.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149" y="3731953"/>
            <a:ext cx="2851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"You've only got so many hours in a day, so … you're trying to triage… to prioritize cases where there's violent offenders, cases where there's kids involved, homicide cases.“ – Anchorage Asst. DA Laura </a:t>
            </a:r>
            <a:r>
              <a:rPr lang="en-US" dirty="0" err="1"/>
              <a:t>Dulic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13CC"/>
                </a:solidFill>
              </a:rPr>
              <a:t>KTUU on Nov. 3, 2017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57051" t="16923" r="16186" b="31282"/>
          <a:stretch/>
        </p:blipFill>
        <p:spPr bwMode="auto">
          <a:xfrm>
            <a:off x="2726315" y="1237907"/>
            <a:ext cx="3217286" cy="241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1" y="2943622"/>
            <a:ext cx="2462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“Our numbers of felonies have gone up substantially over the past year [vehicular homicides, domestic violence assaults and felony drunk driving]…” – Nome Asst. DA Tom </a:t>
            </a:r>
            <a:r>
              <a:rPr lang="en-US" sz="1600" dirty="0" err="1"/>
              <a:t>Jamgochian</a:t>
            </a:r>
            <a:r>
              <a:rPr lang="en-US" sz="16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1" y="1255854"/>
            <a:ext cx="2445379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After budget cuts and crime spikes, Alaska prosecutors struggle to keep up</a:t>
            </a:r>
          </a:p>
          <a:p>
            <a:r>
              <a:rPr lang="en-US" sz="1200" i="1" dirty="0"/>
              <a:t>Alaska Public Media</a:t>
            </a:r>
          </a:p>
          <a:p>
            <a:r>
              <a:rPr lang="en-US" sz="1200" i="1" dirty="0"/>
              <a:t>January 9,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777" y="1259318"/>
            <a:ext cx="26267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 cuts hit prosecutors hard</a:t>
            </a:r>
          </a:p>
          <a:p>
            <a:r>
              <a:rPr lang="en-US" sz="1400" i="1" dirty="0"/>
              <a:t>Juneau Empire</a:t>
            </a:r>
          </a:p>
          <a:p>
            <a:r>
              <a:rPr lang="en-US" sz="1400" i="1" dirty="0"/>
              <a:t>November 19,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latin typeface="Cambria" panose="02040503050406030204" pitchFamily="18" charset="0"/>
              </a:rPr>
              <a:t>Impacts of Budget Cuts </a:t>
            </a:r>
          </a:p>
        </p:txBody>
      </p:sp>
      <p:pic>
        <p:nvPicPr>
          <p:cNvPr id="3074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164815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0D1F9E4B-E8D0-4C72-82F8-5A9C11F420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2/15/2018</a:t>
            </a:r>
            <a:endParaRPr lang="en-US" alt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7" y="3731953"/>
            <a:ext cx="2716372" cy="20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26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890" y="30480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ln w="12700">
                  <a:solidFill>
                    <a:srgbClr val="848058">
                      <a:lumMod val="50000"/>
                    </a:srgbClr>
                  </a:solidFill>
                </a:ln>
                <a:solidFill>
                  <a:srgbClr val="564B3C"/>
                </a:solidFill>
              </a:rPr>
              <a:t>Criminal Prosecutions</a:t>
            </a:r>
            <a:endParaRPr lang="en-US" b="1" dirty="0">
              <a:solidFill>
                <a:srgbClr val="564B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2986" y="2213770"/>
            <a:ext cx="4281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Felony Prosecutions 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</a:rPr>
              <a:t>up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4.6% (224) 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2014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724399" y="1752600"/>
            <a:ext cx="914399" cy="1905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724399" y="4168164"/>
            <a:ext cx="914399" cy="1828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5851" y="41081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Misdemeanors </a:t>
            </a:r>
          </a:p>
          <a:p>
            <a:pPr algn="ctr"/>
            <a:r>
              <a:rPr lang="en-US" sz="2400" u="sng" dirty="0">
                <a:solidFill>
                  <a:schemeClr val="accent4"/>
                </a:solidFill>
              </a:rPr>
              <a:t>down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34% (7670) 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2014</a:t>
            </a:r>
            <a:endParaRPr lang="en-US" sz="24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37012973"/>
              </p:ext>
            </p:extLst>
          </p:nvPr>
        </p:nvGraphicFramePr>
        <p:xfrm>
          <a:off x="242414" y="1568888"/>
          <a:ext cx="4177186" cy="222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07203726"/>
              </p:ext>
            </p:extLst>
          </p:nvPr>
        </p:nvGraphicFramePr>
        <p:xfrm>
          <a:off x="171330" y="3886200"/>
          <a:ext cx="4177186" cy="222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586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4010" y="812089"/>
            <a:ext cx="6688999" cy="1143000"/>
          </a:xfrm>
        </p:spPr>
        <p:txBody>
          <a:bodyPr/>
          <a:lstStyle/>
          <a:p>
            <a:r>
              <a:rPr lang="en-US" sz="2800" dirty="0">
                <a:latin typeface="Clarendon Condensed" pitchFamily="18" charset="0"/>
              </a:rPr>
              <a:t>2018 Legislative Session: </a:t>
            </a:r>
            <a:br>
              <a:rPr lang="en-US" sz="2800" dirty="0">
                <a:latin typeface="Clarendon Condensed" pitchFamily="18" charset="0"/>
              </a:rPr>
            </a:br>
            <a:r>
              <a:rPr lang="en-US" sz="2800" dirty="0">
                <a:latin typeface="Clarendon Condensed" pitchFamily="18" charset="0"/>
              </a:rPr>
              <a:t>Criminal Division Budget Requests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/>
          <a:lstStyle/>
          <a:p>
            <a:pPr marL="1588" indent="0">
              <a:lnSpc>
                <a:spcPct val="150000"/>
              </a:lnSpc>
              <a:buNone/>
            </a:pPr>
            <a:r>
              <a:rPr lang="en-US" sz="1800" dirty="0"/>
              <a:t>Public Safety Action Plan implementation: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1 prosecutor in Kotzebue: $214.7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1 prosecutor &amp; 1 support staff in Bethel: $310.5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2 prosecutors &amp; 2 support staff in Anchorage: $473.1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Statewide drug prosecutor in Anchorage: $164.9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b="1" u="sng" dirty="0"/>
              <a:t>Total</a:t>
            </a:r>
            <a:r>
              <a:rPr lang="en-US" sz="1800" b="1" dirty="0"/>
              <a:t>: 8 positions and $1,163.2 UGF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AEBF-D697-4C38-987D-DCE794AA6CE3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799"/>
            <a:ext cx="1223010" cy="1283335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2/15/2018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10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Anchorage Prosecution Needs</a:t>
            </a:r>
            <a:br>
              <a:rPr lang="en-US" sz="3600" dirty="0"/>
            </a:br>
            <a:r>
              <a:rPr lang="en-US" sz="2000" b="1" dirty="0"/>
              <a:t>(Distribution of murder cases – statewide)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268848"/>
              </p:ext>
            </p:extLst>
          </p:nvPr>
        </p:nvGraphicFramePr>
        <p:xfrm>
          <a:off x="381000" y="1219200"/>
          <a:ext cx="7772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2/15/2018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71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3600" dirty="0"/>
              <a:t>Bethel Prosecution 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724400"/>
          </a:xfrm>
        </p:spPr>
        <p:txBody>
          <a:bodyPr numCol="2"/>
          <a:lstStyle/>
          <a:p>
            <a:pPr marL="114300" indent="0" algn="ctr">
              <a:buNone/>
            </a:pPr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AEBF-D697-4C38-987D-DCE794AA6CE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350593"/>
              </p:ext>
            </p:extLst>
          </p:nvPr>
        </p:nvGraphicFramePr>
        <p:xfrm>
          <a:off x="576197" y="2440777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35300"/>
              </p:ext>
            </p:extLst>
          </p:nvPr>
        </p:nvGraphicFramePr>
        <p:xfrm>
          <a:off x="536532" y="4498032"/>
          <a:ext cx="3962400" cy="217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8561" y="1295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ctr">
              <a:buNone/>
            </a:pPr>
            <a:r>
              <a:rPr lang="en-US" u="sng" dirty="0"/>
              <a:t>January 2014 – January 2018</a:t>
            </a:r>
          </a:p>
          <a:p>
            <a:pPr algn="ctr"/>
            <a:r>
              <a:rPr lang="en-US" dirty="0"/>
              <a:t>186% turnover of prosecutors</a:t>
            </a:r>
          </a:p>
          <a:p>
            <a:pPr marL="0" lvl="1" algn="ctr"/>
            <a:r>
              <a:rPr lang="en-US" dirty="0"/>
              <a:t>7 (now 8) PCNs each needed to be filled at least once (13 recruitments)</a:t>
            </a:r>
          </a:p>
          <a:p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4572001" y="2743200"/>
            <a:ext cx="914399" cy="14732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72000" y="4800600"/>
            <a:ext cx="914400" cy="1473200"/>
          </a:xfrm>
          <a:prstGeom prst="downArrow">
            <a:avLst/>
          </a:prstGeom>
          <a:solidFill>
            <a:srgbClr val="EDB41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199" y="2967335"/>
            <a:ext cx="3048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Felony Prosecutions </a:t>
            </a: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up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20% (50) 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2014</a:t>
            </a: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Misdemeanors </a:t>
            </a:r>
          </a:p>
          <a:p>
            <a:pPr algn="ctr"/>
            <a:r>
              <a:rPr lang="en-US" b="1" u="sng" dirty="0">
                <a:solidFill>
                  <a:srgbClr val="EDB413"/>
                </a:solidFill>
              </a:rPr>
              <a:t>down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11.4% (219) 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2014</a:t>
            </a:r>
            <a:endParaRPr lang="en-US" dirty="0"/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33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Organizational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69244" y="1371600"/>
            <a:ext cx="7620000" cy="4800600"/>
          </a:xfrm>
        </p:spPr>
        <p:txBody>
          <a:bodyPr/>
          <a:lstStyle/>
          <a:p>
            <a:pPr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Attorney General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Jahna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Lindemuth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45680" y="1324145"/>
            <a:ext cx="2895600" cy="365760"/>
          </a:xfrm>
        </p:spPr>
        <p:txBody>
          <a:bodyPr/>
          <a:lstStyle/>
          <a:p>
            <a:pPr lvl="0" algn="r"/>
            <a:r>
              <a:rPr lang="en-US" altLang="en-US">
                <a:solidFill>
                  <a:prstClr val="black"/>
                </a:solidFill>
              </a:rPr>
              <a:t>2/15/2018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2743200"/>
            <a:ext cx="525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34200" y="4188410"/>
            <a:ext cx="0" cy="612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22941" y="2362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80051" y="4959714"/>
            <a:ext cx="254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DeVries, Director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4433" y="3230432"/>
            <a:ext cx="22742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Services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Spencer, Director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321555" y="2743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4200" y="2743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76400" y="2743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3276599"/>
            <a:ext cx="2274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Henderson,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Attorney General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5000" y="3298527"/>
            <a:ext cx="2274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Sniffen,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Attorney General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676400" y="4188410"/>
            <a:ext cx="0" cy="612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598" y="4953000"/>
            <a:ext cx="254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Skidmore, Director</a:t>
            </a:r>
          </a:p>
        </p:txBody>
      </p:sp>
    </p:spTree>
    <p:extLst>
      <p:ext uri="{BB962C8B-B14F-4D97-AF65-F5344CB8AC3E}">
        <p14:creationId xmlns:p14="http://schemas.microsoft.com/office/powerpoint/2010/main" val="150696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Kotzebue Prosecution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208541"/>
              </p:ext>
            </p:extLst>
          </p:nvPr>
        </p:nvGraphicFramePr>
        <p:xfrm>
          <a:off x="533400" y="13810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88508"/>
              </p:ext>
            </p:extLst>
          </p:nvPr>
        </p:nvGraphicFramePr>
        <p:xfrm>
          <a:off x="457200" y="40930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1" y="196666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double the number of felonies per attorney as any other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4590871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double the number of misdemeanors per attorney as any other office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71700" y="1752600"/>
            <a:ext cx="8382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71700" y="4362271"/>
            <a:ext cx="8382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58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Statewide Drug Prosecutor  </a:t>
            </a:r>
            <a:br>
              <a:rPr lang="en-US" sz="3600" dirty="0"/>
            </a:br>
            <a:r>
              <a:rPr lang="en-US" sz="3600" dirty="0"/>
              <a:t>to combat Drug Epidemic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AEBF-D697-4C38-987D-DCE794AA6CE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7" name="Picture 3" descr="C:\Users\ekpokon\Desktop\Heroin Deaths in AK-r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/>
          <a:stretch/>
        </p:blipFill>
        <p:spPr bwMode="auto">
          <a:xfrm>
            <a:off x="838200" y="1752600"/>
            <a:ext cx="7231063" cy="48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38262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102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5638800" cy="1249362"/>
          </a:xfrm>
        </p:spPr>
        <p:txBody>
          <a:bodyPr/>
          <a:lstStyle/>
          <a:p>
            <a:pPr algn="ctr"/>
            <a:r>
              <a:rPr lang="en-US" sz="8000" dirty="0"/>
              <a:t>Thank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</p:spPr>
        <p:txBody>
          <a:bodyPr/>
          <a:lstStyle/>
          <a:p>
            <a:pPr lvl="0" algn="r"/>
            <a:r>
              <a:rPr lang="en-US" altLang="en-US">
                <a:solidFill>
                  <a:prstClr val="black"/>
                </a:solidFill>
              </a:rPr>
              <a:t>2/15/2018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9700" y="2411829"/>
            <a:ext cx="56388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1655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Staffing Information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69244" y="1371600"/>
            <a:ext cx="7620000" cy="4800600"/>
          </a:xfrm>
        </p:spPr>
        <p:txBody>
          <a:bodyPr/>
          <a:lstStyle/>
          <a:p>
            <a:pPr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Attorney General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Jahna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Lindemuth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45680" y="1324145"/>
            <a:ext cx="2895600" cy="365760"/>
          </a:xfrm>
        </p:spPr>
        <p:txBody>
          <a:bodyPr/>
          <a:lstStyle/>
          <a:p>
            <a:pPr lvl="0" algn="r"/>
            <a:r>
              <a:rPr lang="en-US" altLang="en-US">
                <a:solidFill>
                  <a:prstClr val="black"/>
                </a:solidFill>
              </a:rPr>
              <a:t>2/15/2018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2743200"/>
            <a:ext cx="525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34200" y="4188410"/>
            <a:ext cx="0" cy="612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22941" y="2362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80051" y="4959714"/>
            <a:ext cx="254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DeVries, Director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4433" y="3230432"/>
            <a:ext cx="22742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Services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Spencer, Director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321555" y="2743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4200" y="2743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76400" y="2743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3276599"/>
            <a:ext cx="2274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Henderson,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Attorney General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5000" y="3298527"/>
            <a:ext cx="2274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Sniffen,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Attorney General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676400" y="4188410"/>
            <a:ext cx="0" cy="612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4650" y="4953000"/>
            <a:ext cx="254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Division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Skidmore, Director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452" y="5699156"/>
            <a:ext cx="2696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FY19 Criminal Division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Prosecutors: 119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Support staff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: 101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418841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FY19 AGO/ASD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Attorney General: 1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Support staff: 18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4207" y="5699156"/>
            <a:ext cx="2696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FY19 Civil Division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Attorneys: 148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Support staff: 113 </a:t>
            </a:r>
          </a:p>
        </p:txBody>
      </p:sp>
    </p:spTree>
    <p:extLst>
      <p:ext uri="{BB962C8B-B14F-4D97-AF65-F5344CB8AC3E}">
        <p14:creationId xmlns:p14="http://schemas.microsoft.com/office/powerpoint/2010/main" val="77215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5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045226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886"/>
            <a:ext cx="7848600" cy="61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6608748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graph and the information represented herein was provided by the Legislative Finance Division.</a:t>
            </a:r>
          </a:p>
        </p:txBody>
      </p:sp>
    </p:spTree>
    <p:extLst>
      <p:ext uri="{BB962C8B-B14F-4D97-AF65-F5344CB8AC3E}">
        <p14:creationId xmlns:p14="http://schemas.microsoft.com/office/powerpoint/2010/main" val="55095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063039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6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74505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6608748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graph and the information represented herein was provided by the Legislative Finance Division.</a:t>
            </a:r>
          </a:p>
        </p:txBody>
      </p:sp>
    </p:spTree>
    <p:extLst>
      <p:ext uri="{BB962C8B-B14F-4D97-AF65-F5344CB8AC3E}">
        <p14:creationId xmlns:p14="http://schemas.microsoft.com/office/powerpoint/2010/main" val="171127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32210" y="1110078"/>
            <a:ext cx="2522539" cy="365760"/>
          </a:xfrm>
        </p:spPr>
        <p:txBody>
          <a:bodyPr/>
          <a:lstStyle/>
          <a:p>
            <a:pPr lvl="0" algn="r"/>
            <a:r>
              <a:rPr lang="en-US" altLang="en-US">
                <a:solidFill>
                  <a:prstClr val="black"/>
                </a:solidFill>
              </a:rPr>
              <a:t>2/15/2018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9903" y="2088287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Prosecuting Crimes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575" y="2154426"/>
            <a:ext cx="2594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Protecting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Children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1661984"/>
            <a:ext cx="2342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Statehood and Revenue Protection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9" y="304800"/>
            <a:ext cx="7772400" cy="1143000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4000" dirty="0"/>
              <a:t>Three main focuses of</a:t>
            </a:r>
            <a:br>
              <a:rPr lang="en-US" sz="4000" dirty="0"/>
            </a:br>
            <a:r>
              <a:rPr lang="en-US" sz="4000" dirty="0"/>
              <a:t>general fund spending: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58" y="3352800"/>
            <a:ext cx="2265852" cy="29146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352800"/>
            <a:ext cx="22129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File:Statue of Lady Justice in Frankfu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43275"/>
            <a:ext cx="223850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5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>
                <a:solidFill>
                  <a:prstClr val="black"/>
                </a:solidFill>
                <a:latin typeface="Calibri"/>
              </a:rPr>
              <a:t>2/15/2018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52400" y="26894"/>
            <a:ext cx="8229600" cy="11398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400" dirty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Change in GF Budget FY14-FY18</a:t>
            </a:r>
            <a:endParaRPr lang="en-US" b="1" dirty="0"/>
          </a:p>
        </p:txBody>
      </p:sp>
      <p:pic>
        <p:nvPicPr>
          <p:cNvPr id="1028" name="Chart 1" descr="cid:image001.png@01D3A3DB.299B384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125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>
                <a:solidFill>
                  <a:prstClr val="black"/>
                </a:solidFill>
                <a:latin typeface="+mn-lt"/>
              </a:rPr>
              <a:t>2/15/2018</a:t>
            </a:r>
            <a:endParaRPr lang="en-US" alt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4158F-0B0F-4125-AFD7-3E4667E84CF6}" type="slidenum">
              <a:rPr lang="en-US" altLang="en-US" smtClean="0">
                <a:solidFill>
                  <a:prstClr val="white"/>
                </a:solidFill>
              </a:rPr>
              <a:pPr/>
              <a:t>9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926080" y="533400"/>
            <a:ext cx="5257800" cy="685800"/>
          </a:xfrm>
        </p:spPr>
        <p:txBody>
          <a:bodyPr anchor="b">
            <a:normAutofit fontScale="90000"/>
          </a:bodyPr>
          <a:lstStyle/>
          <a:p>
            <a:pPr algn="l" eaLnBrk="1" hangingPunct="1"/>
            <a:r>
              <a:rPr lang="en-US" b="1" dirty="0"/>
              <a:t> </a:t>
            </a:r>
            <a:r>
              <a:rPr lang="en-US" sz="5700" dirty="0"/>
              <a:t>	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3048000" y="609600"/>
            <a:ext cx="5562600" cy="2667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3200" b="1" u="sng" dirty="0">
              <a:solidFill>
                <a:prstClr val="black"/>
              </a:solidFill>
              <a:latin typeface="Cambria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800" b="1" dirty="0">
                <a:solidFill>
                  <a:prstClr val="black"/>
                </a:solidFill>
                <a:latin typeface="Cambria"/>
              </a:rPr>
              <a:t>Civil Division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800" b="1" dirty="0">
                <a:solidFill>
                  <a:prstClr val="black"/>
                </a:solidFill>
                <a:latin typeface="Cambria"/>
              </a:rPr>
              <a:t>Core Services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200" b="1" dirty="0">
              <a:latin typeface="+mj-lt"/>
            </a:endParaRPr>
          </a:p>
        </p:txBody>
      </p:sp>
      <p:pic>
        <p:nvPicPr>
          <p:cNvPr id="12" name="Picture 11" descr="logo_colo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769" y="3505200"/>
            <a:ext cx="8023860" cy="237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3A299"/>
              </a:buClr>
            </a:pPr>
            <a:endParaRPr lang="en-US" sz="1400" b="1" dirty="0">
              <a:solidFill>
                <a:prstClr val="black"/>
              </a:solidFill>
              <a:latin typeface="Cambria"/>
            </a:endParaRPr>
          </a:p>
          <a:p>
            <a:pPr marL="630787" lvl="1" indent="-17203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mbria"/>
              </a:rPr>
              <a:t>Protecting Alaskans’ safety and financial well-being</a:t>
            </a:r>
          </a:p>
          <a:p>
            <a:pPr marL="458754" lvl="1">
              <a:spcBef>
                <a:spcPct val="0"/>
              </a:spcBef>
            </a:pPr>
            <a:endParaRPr lang="en-US" sz="1200" dirty="0">
              <a:solidFill>
                <a:prstClr val="black"/>
              </a:solidFill>
              <a:latin typeface="Cambria"/>
            </a:endParaRPr>
          </a:p>
          <a:p>
            <a:pPr marL="630787" lvl="1" indent="-17203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mbria"/>
              </a:rPr>
              <a:t>Fostering conditions for responsible development of our natural  resources</a:t>
            </a:r>
          </a:p>
          <a:p>
            <a:pPr marL="458754" lvl="1">
              <a:spcBef>
                <a:spcPct val="0"/>
              </a:spcBef>
            </a:pPr>
            <a:endParaRPr lang="en-US" sz="1200" dirty="0">
              <a:solidFill>
                <a:prstClr val="black"/>
              </a:solidFill>
              <a:latin typeface="Cambria"/>
            </a:endParaRPr>
          </a:p>
          <a:p>
            <a:pPr marL="630787" lvl="1" indent="-17203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mbria"/>
              </a:rPr>
              <a:t>Protecting the fiscal integrity of the State, and</a:t>
            </a:r>
          </a:p>
          <a:p>
            <a:pPr marL="458754" lvl="1">
              <a:spcBef>
                <a:spcPct val="0"/>
              </a:spcBef>
            </a:pPr>
            <a:endParaRPr lang="en-US" sz="1200" dirty="0">
              <a:solidFill>
                <a:prstClr val="black"/>
              </a:solidFill>
              <a:latin typeface="Cambria"/>
            </a:endParaRPr>
          </a:p>
          <a:p>
            <a:pPr marL="630787" lvl="1" indent="-17203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mbria"/>
              </a:rPr>
              <a:t>Promoting good governance</a:t>
            </a:r>
          </a:p>
        </p:txBody>
      </p:sp>
    </p:spTree>
    <p:extLst>
      <p:ext uri="{BB962C8B-B14F-4D97-AF65-F5344CB8AC3E}">
        <p14:creationId xmlns:p14="http://schemas.microsoft.com/office/powerpoint/2010/main" val="42356749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19757</TotalTime>
  <Words>1660</Words>
  <Application>Microsoft Office PowerPoint</Application>
  <PresentationFormat>On-screen Show (4:3)</PresentationFormat>
  <Paragraphs>450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Clarendon Condensed</vt:lpstr>
      <vt:lpstr>Times New Roman</vt:lpstr>
      <vt:lpstr>Times Roman Bold</vt:lpstr>
      <vt:lpstr>Wingdings</vt:lpstr>
      <vt:lpstr>Office Theme</vt:lpstr>
      <vt:lpstr>1_Adjacency</vt:lpstr>
      <vt:lpstr>                                              Department of Law    Department Overview    Senate Finance Subcommittee</vt:lpstr>
      <vt:lpstr>MISSION </vt:lpstr>
      <vt:lpstr>Organizational Chart</vt:lpstr>
      <vt:lpstr>Staffing Information</vt:lpstr>
      <vt:lpstr>PowerPoint Presentation</vt:lpstr>
      <vt:lpstr>PowerPoint Presentation</vt:lpstr>
      <vt:lpstr> Three main focuses of general fund spending: </vt:lpstr>
      <vt:lpstr>Change in GF Budget FY14-FY18</vt:lpstr>
      <vt:lpstr>  </vt:lpstr>
      <vt:lpstr>Civil Division</vt:lpstr>
      <vt:lpstr>Civil Division  FY19 All Funds by Component</vt:lpstr>
      <vt:lpstr>Civil Division  FY14 to FY18 Budget Comparisons</vt:lpstr>
      <vt:lpstr>Civil Division:  Protecting Alaskans </vt:lpstr>
      <vt:lpstr>Protecting Vulnerable Children</vt:lpstr>
      <vt:lpstr>Civil Division:   Protecting Fiscal Integrity &amp; Fostering Economic Development </vt:lpstr>
      <vt:lpstr>Statehood Defense and Revenue Protection</vt:lpstr>
      <vt:lpstr>PowerPoint Presentation</vt:lpstr>
      <vt:lpstr>Civil Division:   Protecting Fiscal Integrity &amp; Fostering Economic Development </vt:lpstr>
      <vt:lpstr>Civil Division:   Promoting Good Governance </vt:lpstr>
      <vt:lpstr> Criminal Division  Mission </vt:lpstr>
      <vt:lpstr>PowerPoint Presentation</vt:lpstr>
      <vt:lpstr>Criminal Division  FY14 to FY18 Budget Comparisons</vt:lpstr>
      <vt:lpstr>FY14-FY18 Criminal Budget</vt:lpstr>
      <vt:lpstr>PowerPoint Presentation</vt:lpstr>
      <vt:lpstr>PowerPoint Presentation</vt:lpstr>
      <vt:lpstr>PowerPoint Presentation</vt:lpstr>
      <vt:lpstr>2018 Legislative Session:  Criminal Division Budget Requests</vt:lpstr>
      <vt:lpstr>Anchorage Prosecution Needs (Distribution of murder cases – statewide)</vt:lpstr>
      <vt:lpstr>Bethel Prosecution Needs</vt:lpstr>
      <vt:lpstr>Kotzebue Prosecution Needs</vt:lpstr>
      <vt:lpstr>Statewide Drug Prosecutor   to combat Drug Epidemic </vt:lpstr>
      <vt:lpstr>Thank you</vt:lpstr>
    </vt:vector>
  </TitlesOfParts>
  <Company>State of Alaska - Department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B. Rose</dc:creator>
  <cp:lastModifiedBy>Katrina Matheny</cp:lastModifiedBy>
  <cp:revision>270</cp:revision>
  <cp:lastPrinted>2018-02-12T19:49:11Z</cp:lastPrinted>
  <dcterms:created xsi:type="dcterms:W3CDTF">2016-01-19T18:32:48Z</dcterms:created>
  <dcterms:modified xsi:type="dcterms:W3CDTF">2018-02-13T20:49:02Z</dcterms:modified>
</cp:coreProperties>
</file>