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3"/>
  </p:notesMasterIdLst>
  <p:sldIdLst>
    <p:sldId id="256" r:id="rId2"/>
    <p:sldId id="285" r:id="rId3"/>
    <p:sldId id="266" r:id="rId4"/>
    <p:sldId id="265" r:id="rId5"/>
    <p:sldId id="274" r:id="rId6"/>
    <p:sldId id="258" r:id="rId7"/>
    <p:sldId id="284" r:id="rId8"/>
    <p:sldId id="271" r:id="rId9"/>
    <p:sldId id="270" r:id="rId10"/>
    <p:sldId id="283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6" autoAdjust="0"/>
  </p:normalViewPr>
  <p:slideViewPr>
    <p:cSldViewPr snapToGrid="0" snapToObjects="1">
      <p:cViewPr>
        <p:scale>
          <a:sx n="94" d="100"/>
          <a:sy n="94" d="100"/>
        </p:scale>
        <p:origin x="-147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2956-A756-ED4E-9AF4-695E8C32677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56F3E-D326-5647-9530-D88FAC73A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6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>
                <a:solidFill>
                  <a:srgbClr val="3366FF"/>
                </a:solidFill>
              </a:rPr>
              <a:t>Heard veterans’ need for transportation through Governor’s Coordinated Transportation Task Force testimony from around the State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concerning veterans’ needs for transportation</a:t>
            </a:r>
            <a:endParaRPr lang="en-US" dirty="0" smtClean="0">
              <a:solidFill>
                <a:srgbClr val="3366FF"/>
              </a:solidFill>
            </a:endParaRPr>
          </a:p>
          <a:p>
            <a:pPr marL="1200150" lvl="2" indent="-285750">
              <a:buFont typeface="Wingdings" charset="2"/>
              <a:buChar char="§"/>
            </a:pPr>
            <a:r>
              <a:rPr lang="en-US" dirty="0" smtClean="0">
                <a:solidFill>
                  <a:srgbClr val="3366FF"/>
                </a:solidFill>
              </a:rPr>
              <a:t>These were not needs that the transportation community had heard before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solidFill>
                  <a:srgbClr val="3366FF"/>
                </a:solidFill>
              </a:rPr>
              <a:t>Since transportation community was not familiar with transportation services provided by the military community, veterans were not included in funding applications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US" dirty="0" smtClean="0">
                <a:solidFill>
                  <a:srgbClr val="3366FF"/>
                </a:solidFill>
              </a:rPr>
              <a:t>Military and transportation communities need to share information so that future transit grant proposals will better meet the needs of military and veterans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6F3E-D326-5647-9530-D88FAC73AF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6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 Session:  Presented Federal VA process,</a:t>
            </a:r>
            <a:r>
              <a:rPr lang="en-US" baseline="0" dirty="0" smtClean="0"/>
              <a:t> VA Health Admin eligibility process for health care and medical services available (outpatient clinics in Anchorage, </a:t>
            </a:r>
            <a:r>
              <a:rPr lang="en-US" baseline="0" dirty="0" err="1" smtClean="0"/>
              <a:t>Fbx</a:t>
            </a:r>
            <a:r>
              <a:rPr lang="en-US" baseline="0" dirty="0" smtClean="0"/>
              <a:t>, Kenai, Wasilla and Juneau), travel benefits, services for homeless vets and other housing programs, and an overview of veterans’ benefits administration, including veteran service organizations and officers</a:t>
            </a:r>
          </a:p>
          <a:p>
            <a:r>
              <a:rPr lang="en-US" baseline="0" dirty="0" smtClean="0"/>
              <a:t>Vet’s Summit:  Chance to meet many members of VTAG, as well as inform VSOs and legislative members about VTAG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6F3E-D326-5647-9530-D88FAC73AF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6F3E-D326-5647-9530-D88FAC73AF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8B7D1CA-E459-9F44-BEB5-934BC7CCAEB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C07FCFB-AC06-D241-9453-48DC6590F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95920" y="930230"/>
            <a:ext cx="5179125" cy="2765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0000FF"/>
                </a:solidFill>
              </a:rPr>
              <a:t/>
            </a:r>
            <a:br>
              <a:rPr lang="en-US" sz="3100" b="1" dirty="0" smtClean="0">
                <a:solidFill>
                  <a:srgbClr val="0000FF"/>
                </a:solidFill>
              </a:rPr>
            </a:br>
            <a:r>
              <a:rPr lang="en-US" sz="3100" b="1" dirty="0" smtClean="0">
                <a:solidFill>
                  <a:srgbClr val="0000FF"/>
                </a:solidFill>
              </a:rPr>
              <a:t/>
            </a:r>
            <a:br>
              <a:rPr lang="en-US" sz="3100" b="1" dirty="0" smtClean="0">
                <a:solidFill>
                  <a:srgbClr val="0000FF"/>
                </a:solidFill>
              </a:rPr>
            </a:br>
            <a:r>
              <a:rPr lang="en-US" sz="3100" b="1" dirty="0" smtClean="0">
                <a:solidFill>
                  <a:srgbClr val="0000FF"/>
                </a:solidFill>
              </a:rPr>
              <a:t/>
            </a:r>
            <a:br>
              <a:rPr lang="en-US" sz="31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Alaska Mobility Coalition’s Veterans Transportation Project Update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Veterans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5" y="3978684"/>
            <a:ext cx="3134545" cy="1647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7445" y="4209180"/>
            <a:ext cx="4119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Presentation to the State House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Committee on Military and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Veterans Affairs – February 28, 2013</a:t>
            </a:r>
            <a:endParaRPr lang="en-US" sz="2000" b="1" dirty="0"/>
          </a:p>
        </p:txBody>
      </p:sp>
      <p:pic>
        <p:nvPicPr>
          <p:cNvPr id="7" name="Picture 6" descr="Macintosh HD:Users:andinations:Desktop:alaska_railro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12" y="1212641"/>
            <a:ext cx="1143000" cy="85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andinations:Desktop:chickaloon-l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79" y="1212641"/>
            <a:ext cx="111696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Users:andinations:Desktop:airplan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12" y="2168192"/>
            <a:ext cx="11430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acintosh HD:Users:andinations:Desktop:ferr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80" y="2168192"/>
            <a:ext cx="111696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920" y="583363"/>
            <a:ext cx="2134167" cy="6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135"/>
            <a:ext cx="5170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Alaska 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Mobility Coalition’s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+mj-lt"/>
              </a:rPr>
              <a:t>Veterans Transportation </a:t>
            </a:r>
            <a:endParaRPr lang="en-US" sz="40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Project 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Grants: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+mj-lt"/>
              </a:rPr>
              <a:t>Getting Alaskan Veterans to Work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662" y="1353934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840" y="165397"/>
            <a:ext cx="8717280" cy="654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sz="2500" dirty="0">
                <a:solidFill>
                  <a:srgbClr val="3366FF"/>
                </a:solidFill>
              </a:rPr>
              <a:t>RFP released in December with deadline of Jan. 25th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sz="2500" dirty="0">
                <a:solidFill>
                  <a:srgbClr val="3366FF"/>
                </a:solidFill>
              </a:rPr>
              <a:t>With funding provided by the Alaska DOTPF, AMC offered </a:t>
            </a:r>
            <a:r>
              <a:rPr lang="en-US" sz="2500" dirty="0" smtClean="0">
                <a:solidFill>
                  <a:srgbClr val="3366FF"/>
                </a:solidFill>
              </a:rPr>
              <a:t>grants to </a:t>
            </a:r>
            <a:r>
              <a:rPr lang="en-US" sz="2500" dirty="0">
                <a:solidFill>
                  <a:srgbClr val="3366FF"/>
                </a:solidFill>
              </a:rPr>
              <a:t>provide public transportation for Alaskan veterans, active military and their families to assist them in getting to work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sz="2500" dirty="0">
                <a:solidFill>
                  <a:srgbClr val="3366FF"/>
                </a:solidFill>
              </a:rPr>
              <a:t>Targeted applicants were eligible transit systems, military and veteran organizations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sz="2500" dirty="0" smtClean="0">
                <a:solidFill>
                  <a:srgbClr val="3366FF"/>
                </a:solidFill>
              </a:rPr>
              <a:t>Work </a:t>
            </a:r>
            <a:r>
              <a:rPr lang="en-US" sz="2500" dirty="0">
                <a:solidFill>
                  <a:srgbClr val="3366FF"/>
                </a:solidFill>
              </a:rPr>
              <a:t>to be completed by June 12, </a:t>
            </a:r>
            <a:r>
              <a:rPr lang="en-US" sz="2500" dirty="0" smtClean="0">
                <a:solidFill>
                  <a:srgbClr val="3366FF"/>
                </a:solidFill>
              </a:rPr>
              <a:t>2013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sz="2500" dirty="0" smtClean="0">
                <a:solidFill>
                  <a:srgbClr val="3366FF"/>
                </a:solidFill>
              </a:rPr>
              <a:t>One grant awarded to Alaska Department of Labor, Employment Security Division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3366FF"/>
                </a:solidFill>
              </a:rPr>
              <a:t>Will provide bus passes and travel vouchers for work-related trips to unemployed veterans who rely on public transportation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3366FF"/>
                </a:solidFill>
              </a:rPr>
              <a:t>AMC is leveraging additional funding for future grants</a:t>
            </a:r>
            <a:endParaRPr lang="en-US" sz="25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100" dirty="0" smtClean="0">
                <a:solidFill>
                  <a:srgbClr val="3366FF"/>
                </a:solidFill>
              </a:rPr>
              <a:t>Alaska Mobility Coalition (AMC) is a private, non-profit member organization </a:t>
            </a:r>
          </a:p>
          <a:p>
            <a:pPr marL="800100" lvl="1" indent="-342900">
              <a:buFont typeface="Arial"/>
              <a:buChar char="•"/>
            </a:pPr>
            <a:r>
              <a:rPr lang="en-US" sz="2100" dirty="0" smtClean="0">
                <a:solidFill>
                  <a:srgbClr val="3366FF"/>
                </a:solidFill>
              </a:rPr>
              <a:t>128 members from Alaska, Canada and the lower 48 states.</a:t>
            </a:r>
          </a:p>
          <a:p>
            <a:pPr marL="800100" lvl="1" indent="-342900">
              <a:buFont typeface="Arial"/>
              <a:buChar char="•"/>
            </a:pPr>
            <a:r>
              <a:rPr lang="en-US" sz="2100" dirty="0" smtClean="0">
                <a:solidFill>
                  <a:srgbClr val="3366FF"/>
                </a:solidFill>
              </a:rPr>
              <a:t>Represents public, private and community transit providers in Alaska .</a:t>
            </a:r>
          </a:p>
          <a:p>
            <a:pPr marL="800100" lvl="1" indent="-342900">
              <a:buFont typeface="Arial"/>
              <a:buChar char="•"/>
            </a:pPr>
            <a:r>
              <a:rPr lang="en-US" sz="2100" dirty="0" smtClean="0">
                <a:solidFill>
                  <a:srgbClr val="3366FF"/>
                </a:solidFill>
              </a:rPr>
              <a:t>Provides technical assistance to new and emerging Alaskan transit providers.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5350" y="2748940"/>
            <a:ext cx="3657600" cy="24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918" y="295833"/>
            <a:ext cx="40403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638" y="531091"/>
            <a:ext cx="75529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+mj-lt"/>
              </a:rPr>
              <a:t>Veterans Transportation </a:t>
            </a:r>
            <a:br>
              <a:rPr lang="en-US" sz="5400" b="1" dirty="0" smtClean="0">
                <a:solidFill>
                  <a:srgbClr val="0000FF"/>
                </a:solidFill>
                <a:latin typeface="+mj-lt"/>
              </a:rPr>
            </a:br>
            <a:r>
              <a:rPr lang="en-US" sz="5400" b="1" dirty="0" smtClean="0">
                <a:solidFill>
                  <a:srgbClr val="0000FF"/>
                </a:solidFill>
                <a:latin typeface="+mj-lt"/>
              </a:rPr>
              <a:t>Project</a:t>
            </a:r>
            <a:endParaRPr lang="en-US" sz="54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+mj-lt"/>
              </a:rPr>
              <a:t>                        Beginnings</a:t>
            </a:r>
            <a:br>
              <a:rPr lang="en-US" sz="5400" b="1" dirty="0" smtClean="0">
                <a:solidFill>
                  <a:srgbClr val="0000FF"/>
                </a:solidFill>
                <a:latin typeface="+mj-lt"/>
              </a:rPr>
            </a:br>
            <a:endParaRPr lang="en-US" sz="5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0" y="3186545"/>
            <a:ext cx="5080000" cy="3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36" y="544074"/>
            <a:ext cx="85782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VTP/ Voices from the Community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364" y="1288927"/>
            <a:ext cx="83935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2400" dirty="0" smtClean="0">
                <a:solidFill>
                  <a:srgbClr val="3366FF"/>
                </a:solidFill>
              </a:rPr>
              <a:t>Governor’s Coordinated Transportation Task Force testimony from around the State stressed veterans’ transportation needs</a:t>
            </a:r>
          </a:p>
          <a:p>
            <a:pPr marL="285750" lvl="0" indent="-285750">
              <a:buFont typeface="Wingdings" charset="2"/>
              <a:buChar char="q"/>
            </a:pPr>
            <a:r>
              <a:rPr lang="en-US" sz="2400" dirty="0" smtClean="0">
                <a:solidFill>
                  <a:srgbClr val="3366FF"/>
                </a:solidFill>
              </a:rPr>
              <a:t>Transportation Community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Military and transportation communities need to share information so that future transit grant proposals will better meet the needs of military and veterans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>
                <a:solidFill>
                  <a:srgbClr val="3366FF"/>
                </a:solidFill>
              </a:rPr>
              <a:t>Transit providers need a way of being reimbursed for providing reduced fares to </a:t>
            </a:r>
            <a:r>
              <a:rPr lang="en-US" sz="2400" dirty="0" smtClean="0">
                <a:solidFill>
                  <a:srgbClr val="3366FF"/>
                </a:solidFill>
              </a:rPr>
              <a:t>veterans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solidFill>
                  <a:srgbClr val="3366FF"/>
                </a:solidFill>
              </a:rPr>
              <a:t>Alaska VA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3366FF"/>
                </a:solidFill>
              </a:rPr>
              <a:t>Eligibility </a:t>
            </a:r>
            <a:r>
              <a:rPr lang="en-US" sz="2400" dirty="0">
                <a:solidFill>
                  <a:srgbClr val="3366FF"/>
                </a:solidFill>
              </a:rPr>
              <a:t>rules make transportation unavailable to some </a:t>
            </a:r>
            <a:r>
              <a:rPr lang="en-US" sz="2400" dirty="0" smtClean="0">
                <a:solidFill>
                  <a:srgbClr val="3366FF"/>
                </a:solidFill>
              </a:rPr>
              <a:t>veterans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>
                <a:solidFill>
                  <a:srgbClr val="3366FF"/>
                </a:solidFill>
              </a:rPr>
              <a:t>Need partnership with public and private agencies to help those that are not eligible through VA</a:t>
            </a:r>
          </a:p>
          <a:p>
            <a:pPr marL="800100" lvl="1" indent="-342900">
              <a:buFont typeface="Wingdings" charset="2"/>
              <a:buChar char="§"/>
            </a:pPr>
            <a:endParaRPr lang="en-US" sz="2000" dirty="0">
              <a:solidFill>
                <a:srgbClr val="3366FF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0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732" y="719102"/>
            <a:ext cx="69654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VTP/Voices from the Community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82" y="1426357"/>
            <a:ext cx="85317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2400" dirty="0">
                <a:solidFill>
                  <a:srgbClr val="3366FF"/>
                </a:solidFill>
              </a:rPr>
              <a:t>Communication </a:t>
            </a:r>
            <a:r>
              <a:rPr lang="en-US" sz="2400" dirty="0" smtClean="0">
                <a:solidFill>
                  <a:srgbClr val="3366FF"/>
                </a:solidFill>
              </a:rPr>
              <a:t>across </a:t>
            </a:r>
            <a:r>
              <a:rPr lang="en-US" sz="2400" dirty="0">
                <a:solidFill>
                  <a:srgbClr val="3366FF"/>
                </a:solidFill>
              </a:rPr>
              <a:t>cultures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Military organizational culture – “take care of our own”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Members not accustomed to asking for help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Military family information channels are not </a:t>
            </a:r>
            <a:r>
              <a:rPr lang="en-US" sz="2400" dirty="0" smtClean="0">
                <a:solidFill>
                  <a:srgbClr val="3366FF"/>
                </a:solidFill>
              </a:rPr>
              <a:t>known/available to </a:t>
            </a:r>
            <a:r>
              <a:rPr lang="en-US" sz="2400" dirty="0">
                <a:solidFill>
                  <a:srgbClr val="3366FF"/>
                </a:solidFill>
              </a:rPr>
              <a:t>transportation providers</a:t>
            </a:r>
          </a:p>
          <a:p>
            <a:pPr marL="285750" lvl="0" indent="-285750">
              <a:buFont typeface="Wingdings" charset="2"/>
              <a:buChar char="q"/>
            </a:pPr>
            <a:r>
              <a:rPr lang="en-US" sz="2400" dirty="0">
                <a:solidFill>
                  <a:srgbClr val="3366FF"/>
                </a:solidFill>
              </a:rPr>
              <a:t>Demographic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High percentage of vets are from rural areas </a:t>
            </a:r>
            <a:r>
              <a:rPr lang="en-US" sz="2400" dirty="0" smtClean="0">
                <a:solidFill>
                  <a:srgbClr val="3366FF"/>
                </a:solidFill>
              </a:rPr>
              <a:t>infrequently served </a:t>
            </a:r>
            <a:r>
              <a:rPr lang="en-US" sz="2400" dirty="0">
                <a:solidFill>
                  <a:srgbClr val="3366FF"/>
                </a:solidFill>
              </a:rPr>
              <a:t>by transit systems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solidFill>
                  <a:srgbClr val="3366FF"/>
                </a:solidFill>
              </a:rPr>
              <a:t>Funding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Transportation  providers pursue grant </a:t>
            </a:r>
            <a:r>
              <a:rPr lang="en-US" sz="2400" dirty="0" smtClean="0">
                <a:solidFill>
                  <a:srgbClr val="3366FF"/>
                </a:solidFill>
              </a:rPr>
              <a:t>opportunities, historically </a:t>
            </a:r>
            <a:r>
              <a:rPr lang="en-US" sz="2400" dirty="0">
                <a:solidFill>
                  <a:srgbClr val="3366FF"/>
                </a:solidFill>
              </a:rPr>
              <a:t>not offered by DOD or VA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VA-funded transportation services restrict sharing rides </a:t>
            </a:r>
            <a:r>
              <a:rPr lang="en-US" sz="2400" dirty="0" smtClean="0">
                <a:solidFill>
                  <a:srgbClr val="3366FF"/>
                </a:solidFill>
              </a:rPr>
              <a:t>with </a:t>
            </a:r>
            <a:r>
              <a:rPr lang="en-US" sz="2400" dirty="0">
                <a:solidFill>
                  <a:srgbClr val="3366FF"/>
                </a:solidFill>
              </a:rPr>
              <a:t>non-veterans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15636" y="594995"/>
            <a:ext cx="8439728" cy="33416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cs typeface="Arial"/>
              </a:rPr>
              <a:t/>
            </a:r>
            <a:br>
              <a:rPr lang="en-US" sz="3600" b="1" dirty="0">
                <a:solidFill>
                  <a:srgbClr val="0000FF"/>
                </a:solidFill>
                <a:cs typeface="Arial"/>
              </a:rPr>
            </a:br>
            <a:r>
              <a:rPr lang="en-US" sz="4400" dirty="0" smtClean="0">
                <a:solidFill>
                  <a:srgbClr val="0000FF"/>
                </a:solidFill>
                <a:cs typeface="Arial"/>
              </a:rPr>
              <a:t>Veterans </a:t>
            </a:r>
            <a:r>
              <a:rPr lang="en-US" sz="4400" dirty="0">
                <a:solidFill>
                  <a:srgbClr val="0000FF"/>
                </a:solidFill>
                <a:cs typeface="Arial"/>
              </a:rPr>
              <a:t>Transportation </a:t>
            </a:r>
            <a:r>
              <a:rPr lang="en-US" sz="4400" dirty="0" smtClean="0">
                <a:solidFill>
                  <a:srgbClr val="0000FF"/>
                </a:solidFill>
                <a:cs typeface="Arial"/>
              </a:rPr>
              <a:t/>
            </a:r>
            <a:br>
              <a:rPr lang="en-US" sz="4400" dirty="0" smtClean="0">
                <a:solidFill>
                  <a:srgbClr val="0000FF"/>
                </a:solidFill>
                <a:cs typeface="Arial"/>
              </a:rPr>
            </a:br>
            <a:r>
              <a:rPr lang="en-US" sz="4400" dirty="0" smtClean="0">
                <a:solidFill>
                  <a:srgbClr val="0000FF"/>
                </a:solidFill>
                <a:cs typeface="Arial"/>
              </a:rPr>
              <a:t>Advisory </a:t>
            </a:r>
            <a:r>
              <a:rPr lang="en-US" sz="4400" dirty="0">
                <a:solidFill>
                  <a:srgbClr val="0000FF"/>
                </a:solidFill>
                <a:cs typeface="Arial"/>
              </a:rPr>
              <a:t>Group</a:t>
            </a:r>
            <a:br>
              <a:rPr lang="en-US" sz="4400" dirty="0">
                <a:solidFill>
                  <a:srgbClr val="0000FF"/>
                </a:solidFill>
                <a:cs typeface="Arial"/>
              </a:rPr>
            </a:br>
            <a:r>
              <a:rPr lang="en-US" sz="3600" b="1" dirty="0" smtClean="0">
                <a:solidFill>
                  <a:srgbClr val="0000FF"/>
                </a:solidFill>
                <a:cs typeface="Arial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cs typeface="Arial"/>
              </a:rPr>
            </a:br>
            <a:r>
              <a:rPr lang="en-US" sz="5300" b="1" dirty="0" smtClean="0">
                <a:solidFill>
                  <a:srgbClr val="0000FF"/>
                </a:solidFill>
                <a:cs typeface="Arial"/>
              </a:rPr>
              <a:t>Statewide Members</a:t>
            </a:r>
            <a:endParaRPr lang="en-US" sz="5300" dirty="0"/>
          </a:p>
        </p:txBody>
      </p:sp>
      <p:pic>
        <p:nvPicPr>
          <p:cNvPr id="7" name="Picture 6" descr="bu0047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30" y="4297680"/>
            <a:ext cx="3744532" cy="17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Veterans Transportation Advisory Group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TRANSIT PROVIDERS</a:t>
            </a:r>
            <a:r>
              <a:rPr lang="en-US" dirty="0" smtClean="0">
                <a:solidFill>
                  <a:srgbClr val="0070C0"/>
                </a:solidFill>
              </a:rPr>
              <a:t>  -</a:t>
            </a:r>
            <a:r>
              <a:rPr lang="en-US" dirty="0" err="1" smtClean="0">
                <a:solidFill>
                  <a:srgbClr val="0070C0"/>
                </a:solidFill>
              </a:rPr>
              <a:t>Vrides</a:t>
            </a:r>
            <a:r>
              <a:rPr lang="en-US" dirty="0" smtClean="0">
                <a:solidFill>
                  <a:srgbClr val="0070C0"/>
                </a:solidFill>
              </a:rPr>
              <a:t>, People Mover Anchorage, and Capital Transit Juneau 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GOVERNMENT AGENCIES</a:t>
            </a:r>
            <a:r>
              <a:rPr lang="en-US" dirty="0" smtClean="0">
                <a:solidFill>
                  <a:srgbClr val="0070C0"/>
                </a:solidFill>
              </a:rPr>
              <a:t>  -Alaska Department of Military and Veterans Affairs and Alaska VA  Healthcare system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STATE OF ALASKA</a:t>
            </a:r>
            <a:r>
              <a:rPr lang="en-US" dirty="0" smtClean="0">
                <a:solidFill>
                  <a:srgbClr val="0070C0"/>
                </a:solidFill>
              </a:rPr>
              <a:t> Alaska Department of Transportation and Public Facilities and the Alaska Department of Labor, Employment Security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PRIVATE VETERANS ORGANIZATIONS</a:t>
            </a:r>
            <a:r>
              <a:rPr lang="en-US" dirty="0" smtClean="0">
                <a:solidFill>
                  <a:srgbClr val="0070C0"/>
                </a:solidFill>
              </a:rPr>
              <a:t> Armed Forces YMCA,  Vets helping Vets and Alaska Veterans Foundation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4149" y="44869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4480" y="474395"/>
            <a:ext cx="8605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3366FF"/>
                </a:solidFill>
                <a:latin typeface="+mj-lt"/>
              </a:rPr>
              <a:t>Veterans </a:t>
            </a:r>
            <a:r>
              <a:rPr lang="en-US" sz="4000" dirty="0">
                <a:solidFill>
                  <a:srgbClr val="3366FF"/>
                </a:solidFill>
                <a:latin typeface="+mj-lt"/>
              </a:rPr>
              <a:t>Transportation </a:t>
            </a:r>
            <a:endParaRPr lang="en-US" sz="4000" dirty="0" smtClean="0">
              <a:solidFill>
                <a:srgbClr val="3366FF"/>
              </a:solidFill>
              <a:latin typeface="+mj-lt"/>
            </a:endParaRPr>
          </a:p>
          <a:p>
            <a:pPr algn="ctr"/>
            <a:r>
              <a:rPr lang="en-US" sz="4000" dirty="0" smtClean="0">
                <a:solidFill>
                  <a:srgbClr val="3366FF"/>
                </a:solidFill>
                <a:latin typeface="+mj-lt"/>
              </a:rPr>
              <a:t>Advisory </a:t>
            </a:r>
            <a:r>
              <a:rPr lang="en-US" sz="4000" dirty="0">
                <a:solidFill>
                  <a:srgbClr val="3366FF"/>
                </a:solidFill>
                <a:latin typeface="+mj-lt"/>
              </a:rPr>
              <a:t>Group </a:t>
            </a:r>
            <a:endParaRPr lang="en-US" sz="4000" dirty="0" smtClean="0">
              <a:solidFill>
                <a:srgbClr val="3366FF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rgbClr val="3366FF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+mj-lt"/>
              </a:rPr>
              <a:t>Activities and Progress To Date</a:t>
            </a:r>
            <a:endParaRPr lang="en-US" sz="4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989" y="3419942"/>
            <a:ext cx="383032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005" y="511585"/>
            <a:ext cx="872513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50000"/>
              </a:lnSpc>
            </a:pPr>
            <a:endParaRPr lang="en-US" sz="3600" b="1" dirty="0" smtClean="0">
              <a:solidFill>
                <a:srgbClr val="3366FF"/>
              </a:solidFill>
              <a:latin typeface="+mj-lt"/>
            </a:endParaRPr>
          </a:p>
          <a:p>
            <a:pPr marL="0" lvl="1" algn="ctr">
              <a:lnSpc>
                <a:spcPct val="50000"/>
              </a:lnSpc>
            </a:pPr>
            <a:r>
              <a:rPr lang="en-US" sz="3600" b="1" dirty="0" smtClean="0">
                <a:solidFill>
                  <a:srgbClr val="3366FF"/>
                </a:solidFill>
                <a:latin typeface="+mj-lt"/>
              </a:rPr>
              <a:t>Activities and Progress to Date</a:t>
            </a:r>
          </a:p>
          <a:p>
            <a:pPr marL="0" lvl="1" algn="ctr">
              <a:lnSpc>
                <a:spcPct val="50000"/>
              </a:lnSpc>
            </a:pPr>
            <a:endParaRPr lang="en-US" sz="3600" b="1" dirty="0" smtClean="0">
              <a:solidFill>
                <a:srgbClr val="3366FF"/>
              </a:solidFill>
              <a:latin typeface="+mj-lt"/>
            </a:endParaRPr>
          </a:p>
          <a:p>
            <a:pPr lvl="1" indent="-457200">
              <a:lnSpc>
                <a:spcPct val="50000"/>
              </a:lnSpc>
              <a:buFont typeface="Wingdings" charset="2"/>
              <a:buChar char="u"/>
            </a:pPr>
            <a:endParaRPr lang="en-US" sz="2600" dirty="0">
              <a:solidFill>
                <a:srgbClr val="3366FF"/>
              </a:solidFill>
            </a:endParaRPr>
          </a:p>
          <a:p>
            <a:pPr lvl="1" indent="-457200">
              <a:buFont typeface="Wingdings" charset="2"/>
              <a:buChar char="q"/>
            </a:pPr>
            <a:r>
              <a:rPr lang="en-US" sz="2600" b="1" dirty="0" smtClean="0">
                <a:solidFill>
                  <a:srgbClr val="3366FF"/>
                </a:solidFill>
              </a:rPr>
              <a:t>August</a:t>
            </a:r>
            <a:r>
              <a:rPr lang="en-US" sz="2600" b="1" dirty="0">
                <a:solidFill>
                  <a:srgbClr val="3366FF"/>
                </a:solidFill>
              </a:rPr>
              <a:t>, 2012</a:t>
            </a:r>
            <a:r>
              <a:rPr lang="en-US" sz="2600" dirty="0">
                <a:solidFill>
                  <a:srgbClr val="3366FF"/>
                </a:solidFill>
              </a:rPr>
              <a:t>:  VTAG members met with Alaska VA and national representatives from the Veterans’ Transportation </a:t>
            </a:r>
            <a:r>
              <a:rPr lang="en-US" sz="2600" dirty="0" smtClean="0">
                <a:solidFill>
                  <a:srgbClr val="3366FF"/>
                </a:solidFill>
              </a:rPr>
              <a:t>Service (VTS) Program </a:t>
            </a:r>
          </a:p>
          <a:p>
            <a:pPr lvl="1" indent="-457200">
              <a:buFont typeface="Wingdings" charset="2"/>
              <a:buChar char="q"/>
            </a:pPr>
            <a:r>
              <a:rPr lang="en-US" sz="2600" b="1" dirty="0">
                <a:solidFill>
                  <a:srgbClr val="3366FF"/>
                </a:solidFill>
              </a:rPr>
              <a:t>October, 2012</a:t>
            </a:r>
            <a:r>
              <a:rPr lang="en-US" sz="2600" dirty="0">
                <a:solidFill>
                  <a:srgbClr val="3366FF"/>
                </a:solidFill>
              </a:rPr>
              <a:t>:  </a:t>
            </a:r>
            <a:r>
              <a:rPr lang="en-US" sz="2600" dirty="0" smtClean="0">
                <a:solidFill>
                  <a:srgbClr val="3366FF"/>
                </a:solidFill>
              </a:rPr>
              <a:t>VTAG Sub</a:t>
            </a:r>
            <a:r>
              <a:rPr lang="en-US" sz="2600" dirty="0">
                <a:solidFill>
                  <a:srgbClr val="3366FF"/>
                </a:solidFill>
              </a:rPr>
              <a:t>-committee </a:t>
            </a:r>
            <a:r>
              <a:rPr lang="en-US" sz="2600" dirty="0" smtClean="0">
                <a:solidFill>
                  <a:srgbClr val="3366FF"/>
                </a:solidFill>
              </a:rPr>
              <a:t> presented </a:t>
            </a:r>
            <a:r>
              <a:rPr lang="en-US" sz="2600" dirty="0">
                <a:solidFill>
                  <a:srgbClr val="3366FF"/>
                </a:solidFill>
              </a:rPr>
              <a:t>a </a:t>
            </a:r>
            <a:r>
              <a:rPr lang="en-US" sz="2600" dirty="0" smtClean="0">
                <a:solidFill>
                  <a:srgbClr val="3366FF"/>
                </a:solidFill>
              </a:rPr>
              <a:t>Roundtable Discussion at </a:t>
            </a:r>
            <a:r>
              <a:rPr lang="en-US" sz="2600" dirty="0">
                <a:solidFill>
                  <a:srgbClr val="3366FF"/>
                </a:solidFill>
              </a:rPr>
              <a:t>Alaska Community Transit </a:t>
            </a:r>
            <a:r>
              <a:rPr lang="en-US" sz="2600" dirty="0" smtClean="0">
                <a:solidFill>
                  <a:srgbClr val="3366FF"/>
                </a:solidFill>
              </a:rPr>
              <a:t>Conference</a:t>
            </a:r>
          </a:p>
          <a:p>
            <a:pPr marL="457200" lvl="0" indent="-457200">
              <a:buFont typeface="Wingdings" charset="2"/>
              <a:buChar char="q"/>
            </a:pPr>
            <a:r>
              <a:rPr lang="en-US" sz="2600" b="1" dirty="0" smtClean="0">
                <a:solidFill>
                  <a:srgbClr val="3366FF"/>
                </a:solidFill>
              </a:rPr>
              <a:t>February, 2013</a:t>
            </a:r>
            <a:r>
              <a:rPr lang="en-US" sz="2600" dirty="0" smtClean="0">
                <a:solidFill>
                  <a:srgbClr val="3366FF"/>
                </a:solidFill>
              </a:rPr>
              <a:t>:  Teleconference presentation on Operation Vets in Public Transportation by Kristen Joyner from South West Transit Association</a:t>
            </a:r>
            <a:endParaRPr lang="en-US" sz="2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1641</TotalTime>
  <Words>635</Words>
  <Application>Microsoft Office PowerPoint</Application>
  <PresentationFormat>On-screen Show (4:3)</PresentationFormat>
  <Paragraphs>66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Pixel</vt:lpstr>
      <vt:lpstr>   Alaska Mobility Coalition’s Veterans Transportation Project Update </vt:lpstr>
      <vt:lpstr>PowerPoint Presentation</vt:lpstr>
      <vt:lpstr>PowerPoint Presentation</vt:lpstr>
      <vt:lpstr>PowerPoint Presentation</vt:lpstr>
      <vt:lpstr>PowerPoint Presentation</vt:lpstr>
      <vt:lpstr> Veterans Transportation  Advisory Group  Statewide Members</vt:lpstr>
      <vt:lpstr>Veterans Transportation Advisory Group</vt:lpstr>
      <vt:lpstr>PowerPoint Presentation</vt:lpstr>
      <vt:lpstr>PowerPoint Presentation</vt:lpstr>
      <vt:lpstr>PowerPoint Presentation</vt:lpstr>
      <vt:lpstr>PowerPoint Presentation</vt:lpstr>
    </vt:vector>
  </TitlesOfParts>
  <Company>Andi Nations' Consulting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Veterans’ Transportation Advocacy Group</dc:title>
  <dc:creator>Andi Nations</dc:creator>
  <cp:lastModifiedBy>Administrator</cp:lastModifiedBy>
  <cp:revision>97</cp:revision>
  <dcterms:created xsi:type="dcterms:W3CDTF">2012-10-09T18:59:59Z</dcterms:created>
  <dcterms:modified xsi:type="dcterms:W3CDTF">2013-02-27T18:27:45Z</dcterms:modified>
</cp:coreProperties>
</file>