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80" r:id="rId4"/>
    <p:sldId id="262" r:id="rId5"/>
    <p:sldId id="275" r:id="rId6"/>
    <p:sldId id="265"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0000"/>
    <a:srgbClr val="A50021"/>
    <a:srgbClr val="CC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7E256A2-E1B1-48FA-AB1A-3B8938E457C7}" type="slidenum">
              <a:rPr lang="en-US" altLang="en-US"/>
              <a:pPr/>
              <a:t>‹#›</a:t>
            </a:fld>
            <a:endParaRPr lang="en-US" altLang="en-US"/>
          </a:p>
        </p:txBody>
      </p:sp>
    </p:spTree>
    <p:extLst>
      <p:ext uri="{BB962C8B-B14F-4D97-AF65-F5344CB8AC3E}">
        <p14:creationId xmlns:p14="http://schemas.microsoft.com/office/powerpoint/2010/main" val="3734505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F46A505A-B6F2-4E40-A36B-4F840C7A6FB6}" type="slidenum">
              <a:rPr lang="en-US" altLang="en-US"/>
              <a:pPr/>
              <a:t>‹#›</a:t>
            </a:fld>
            <a:endParaRPr lang="en-US" altLang="en-US"/>
          </a:p>
        </p:txBody>
      </p:sp>
    </p:spTree>
    <p:extLst>
      <p:ext uri="{BB962C8B-B14F-4D97-AF65-F5344CB8AC3E}">
        <p14:creationId xmlns:p14="http://schemas.microsoft.com/office/powerpoint/2010/main" val="2234249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454E75C1-D647-4795-9E74-A27239F76C5D}" type="slidenum">
              <a:rPr lang="en-US" altLang="en-US"/>
              <a:pPr/>
              <a:t>‹#›</a:t>
            </a:fld>
            <a:endParaRPr lang="en-US" altLang="en-US"/>
          </a:p>
        </p:txBody>
      </p:sp>
    </p:spTree>
    <p:extLst>
      <p:ext uri="{BB962C8B-B14F-4D97-AF65-F5344CB8AC3E}">
        <p14:creationId xmlns:p14="http://schemas.microsoft.com/office/powerpoint/2010/main" val="4098148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32C9475-DC10-441D-8971-8D6A0E547B76}" type="slidenum">
              <a:rPr lang="en-US" altLang="en-US"/>
              <a:pPr/>
              <a:t>‹#›</a:t>
            </a:fld>
            <a:endParaRPr lang="en-US" altLang="en-US"/>
          </a:p>
        </p:txBody>
      </p:sp>
    </p:spTree>
    <p:extLst>
      <p:ext uri="{BB962C8B-B14F-4D97-AF65-F5344CB8AC3E}">
        <p14:creationId xmlns:p14="http://schemas.microsoft.com/office/powerpoint/2010/main" val="2605807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1785F75-103B-49CD-918E-0E9352C379FD}" type="slidenum">
              <a:rPr lang="en-US" altLang="en-US"/>
              <a:pPr/>
              <a:t>‹#›</a:t>
            </a:fld>
            <a:endParaRPr lang="en-US" altLang="en-US"/>
          </a:p>
        </p:txBody>
      </p:sp>
    </p:spTree>
    <p:extLst>
      <p:ext uri="{BB962C8B-B14F-4D97-AF65-F5344CB8AC3E}">
        <p14:creationId xmlns:p14="http://schemas.microsoft.com/office/powerpoint/2010/main" val="505484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F9241F7A-17FE-4E67-B8C9-4E02E49F82E0}" type="slidenum">
              <a:rPr lang="en-US" altLang="en-US"/>
              <a:pPr/>
              <a:t>‹#›</a:t>
            </a:fld>
            <a:endParaRPr lang="en-US" altLang="en-US"/>
          </a:p>
        </p:txBody>
      </p:sp>
    </p:spTree>
    <p:extLst>
      <p:ext uri="{BB962C8B-B14F-4D97-AF65-F5344CB8AC3E}">
        <p14:creationId xmlns:p14="http://schemas.microsoft.com/office/powerpoint/2010/main" val="545291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047103A2-9424-4B76-8FDA-343760DBC5F9}" type="slidenum">
              <a:rPr lang="en-US" altLang="en-US"/>
              <a:pPr/>
              <a:t>‹#›</a:t>
            </a:fld>
            <a:endParaRPr lang="en-US" altLang="en-US"/>
          </a:p>
        </p:txBody>
      </p:sp>
    </p:spTree>
    <p:extLst>
      <p:ext uri="{BB962C8B-B14F-4D97-AF65-F5344CB8AC3E}">
        <p14:creationId xmlns:p14="http://schemas.microsoft.com/office/powerpoint/2010/main" val="3741205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C3B04632-64DE-4C64-8AFD-CDB3833A3E24}" type="slidenum">
              <a:rPr lang="en-US" altLang="en-US"/>
              <a:pPr/>
              <a:t>‹#›</a:t>
            </a:fld>
            <a:endParaRPr lang="en-US" altLang="en-US"/>
          </a:p>
        </p:txBody>
      </p:sp>
    </p:spTree>
    <p:extLst>
      <p:ext uri="{BB962C8B-B14F-4D97-AF65-F5344CB8AC3E}">
        <p14:creationId xmlns:p14="http://schemas.microsoft.com/office/powerpoint/2010/main" val="3803772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61E1E308-5023-42EC-A870-7666DE1F5E8B}" type="slidenum">
              <a:rPr lang="en-US" altLang="en-US"/>
              <a:pPr/>
              <a:t>‹#›</a:t>
            </a:fld>
            <a:endParaRPr lang="en-US" altLang="en-US"/>
          </a:p>
        </p:txBody>
      </p:sp>
    </p:spTree>
    <p:extLst>
      <p:ext uri="{BB962C8B-B14F-4D97-AF65-F5344CB8AC3E}">
        <p14:creationId xmlns:p14="http://schemas.microsoft.com/office/powerpoint/2010/main" val="3619845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9528E13F-74B9-4D1E-A997-FCBF160AA0B6}" type="slidenum">
              <a:rPr lang="en-US" altLang="en-US"/>
              <a:pPr/>
              <a:t>‹#›</a:t>
            </a:fld>
            <a:endParaRPr lang="en-US" altLang="en-US"/>
          </a:p>
        </p:txBody>
      </p:sp>
    </p:spTree>
    <p:extLst>
      <p:ext uri="{BB962C8B-B14F-4D97-AF65-F5344CB8AC3E}">
        <p14:creationId xmlns:p14="http://schemas.microsoft.com/office/powerpoint/2010/main" val="1375459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BDB6945-3B92-435D-9998-40797DBB6391}" type="slidenum">
              <a:rPr lang="en-US" altLang="en-US"/>
              <a:pPr/>
              <a:t>‹#›</a:t>
            </a:fld>
            <a:endParaRPr lang="en-US" altLang="en-US"/>
          </a:p>
        </p:txBody>
      </p:sp>
    </p:spTree>
    <p:extLst>
      <p:ext uri="{BB962C8B-B14F-4D97-AF65-F5344CB8AC3E}">
        <p14:creationId xmlns:p14="http://schemas.microsoft.com/office/powerpoint/2010/main" val="3060848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AD63DDE-171D-4630-809A-60E686A9B3B2}"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hoke@coppervalley.org"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0" y="304800"/>
            <a:ext cx="7543800" cy="2667000"/>
          </a:xfrm>
        </p:spPr>
        <p:txBody>
          <a:bodyPr/>
          <a:lstStyle/>
          <a:p>
            <a:pPr eaLnBrk="1" hangingPunct="1"/>
            <a:r>
              <a:rPr lang="en-US" altLang="en-US" smtClean="0">
                <a:solidFill>
                  <a:srgbClr val="CC0000"/>
                </a:solidFill>
              </a:rPr>
              <a:t/>
            </a:r>
            <a:br>
              <a:rPr lang="en-US" altLang="en-US" smtClean="0">
                <a:solidFill>
                  <a:srgbClr val="CC0000"/>
                </a:solidFill>
              </a:rPr>
            </a:br>
            <a:endParaRPr lang="en-US" altLang="en-US" smtClean="0">
              <a:solidFill>
                <a:srgbClr val="CC0000"/>
              </a:solidFill>
            </a:endParaRPr>
          </a:p>
        </p:txBody>
      </p:sp>
      <p:sp>
        <p:nvSpPr>
          <p:cNvPr id="2051" name="Rectangle 3"/>
          <p:cNvSpPr>
            <a:spLocks noGrp="1" noChangeArrowheads="1"/>
          </p:cNvSpPr>
          <p:nvPr>
            <p:ph type="subTitle" idx="1"/>
          </p:nvPr>
        </p:nvSpPr>
        <p:spPr>
          <a:xfrm>
            <a:off x="2362200" y="2590800"/>
            <a:ext cx="4343400" cy="3810000"/>
          </a:xfrm>
        </p:spPr>
        <p:txBody>
          <a:bodyPr/>
          <a:lstStyle/>
          <a:p>
            <a:pPr eaLnBrk="1" hangingPunct="1"/>
            <a:r>
              <a:rPr lang="en-US" altLang="en-US" sz="1400" smtClean="0">
                <a:solidFill>
                  <a:schemeClr val="tx2"/>
                </a:solidFill>
              </a:rPr>
              <a:t>Joe Bovee, Vice-President</a:t>
            </a:r>
          </a:p>
          <a:p>
            <a:pPr eaLnBrk="1" hangingPunct="1"/>
            <a:r>
              <a:rPr lang="en-US" altLang="en-US" sz="1400" smtClean="0">
                <a:solidFill>
                  <a:schemeClr val="tx2"/>
                </a:solidFill>
              </a:rPr>
              <a:t>Bruce Cain, Director of Projects,</a:t>
            </a:r>
          </a:p>
          <a:p>
            <a:pPr eaLnBrk="1" hangingPunct="1"/>
            <a:r>
              <a:rPr lang="en-US" altLang="en-US" sz="1400" smtClean="0">
                <a:solidFill>
                  <a:schemeClr val="tx2"/>
                </a:solidFill>
              </a:rPr>
              <a:t>PO Box 649</a:t>
            </a:r>
          </a:p>
          <a:p>
            <a:pPr eaLnBrk="1" hangingPunct="1"/>
            <a:r>
              <a:rPr lang="en-US" altLang="en-US" sz="1400" smtClean="0">
                <a:solidFill>
                  <a:schemeClr val="tx2"/>
                </a:solidFill>
              </a:rPr>
              <a:t>Glennallen, AK 99588</a:t>
            </a:r>
          </a:p>
          <a:p>
            <a:pPr eaLnBrk="1" hangingPunct="1"/>
            <a:r>
              <a:rPr lang="en-US" altLang="en-US" sz="1400" smtClean="0">
                <a:solidFill>
                  <a:schemeClr val="tx2"/>
                </a:solidFill>
              </a:rPr>
              <a:t>907-822-3476</a:t>
            </a:r>
          </a:p>
          <a:p>
            <a:pPr eaLnBrk="1" hangingPunct="1"/>
            <a:r>
              <a:rPr lang="en-US" altLang="en-US" sz="1400" smtClean="0">
                <a:solidFill>
                  <a:schemeClr val="tx2"/>
                </a:solidFill>
              </a:rPr>
              <a:t>. </a:t>
            </a:r>
          </a:p>
          <a:p>
            <a:pPr eaLnBrk="1" hangingPunct="1"/>
            <a:r>
              <a:rPr lang="en-US" altLang="en-US" sz="1400" smtClean="0">
                <a:solidFill>
                  <a:schemeClr val="tx2"/>
                </a:solidFill>
              </a:rPr>
              <a:t>Jason Hoke, Executive Director</a:t>
            </a:r>
          </a:p>
          <a:p>
            <a:pPr eaLnBrk="1" hangingPunct="1"/>
            <a:r>
              <a:rPr lang="en-US" altLang="en-US" sz="1400" smtClean="0">
                <a:solidFill>
                  <a:schemeClr val="tx2"/>
                </a:solidFill>
              </a:rPr>
              <a:t>Copper Valley Development Association</a:t>
            </a:r>
          </a:p>
          <a:p>
            <a:pPr eaLnBrk="1" hangingPunct="1"/>
            <a:r>
              <a:rPr lang="en-US" altLang="en-US" sz="1400" smtClean="0">
                <a:solidFill>
                  <a:schemeClr val="tx2"/>
                </a:solidFill>
              </a:rPr>
              <a:t>Regional ARDOR</a:t>
            </a:r>
          </a:p>
          <a:p>
            <a:pPr eaLnBrk="1" hangingPunct="1"/>
            <a:r>
              <a:rPr lang="en-US" altLang="en-US" sz="1400" smtClean="0">
                <a:solidFill>
                  <a:schemeClr val="tx2"/>
                </a:solidFill>
              </a:rPr>
              <a:t>PO Box 9</a:t>
            </a:r>
          </a:p>
          <a:p>
            <a:pPr eaLnBrk="1" hangingPunct="1"/>
            <a:r>
              <a:rPr lang="en-US" altLang="en-US" sz="1400" smtClean="0">
                <a:solidFill>
                  <a:schemeClr val="tx2"/>
                </a:solidFill>
              </a:rPr>
              <a:t>Glennallen, AK   99588</a:t>
            </a:r>
          </a:p>
          <a:p>
            <a:pPr eaLnBrk="1" hangingPunct="1"/>
            <a:r>
              <a:rPr lang="en-US" altLang="en-US" sz="1400" smtClean="0">
                <a:solidFill>
                  <a:schemeClr val="tx2"/>
                </a:solidFill>
              </a:rPr>
              <a:t>907-822-5001</a:t>
            </a:r>
          </a:p>
          <a:p>
            <a:pPr eaLnBrk="1" hangingPunct="1"/>
            <a:r>
              <a:rPr lang="en-US" altLang="en-US" sz="1400" smtClean="0">
                <a:solidFill>
                  <a:schemeClr val="tx2"/>
                </a:solidFill>
                <a:hlinkClick r:id="rId2"/>
              </a:rPr>
              <a:t>jhoke@coppervalley.org</a:t>
            </a:r>
            <a:endParaRPr lang="en-US" altLang="en-US" sz="1400" smtClean="0">
              <a:solidFill>
                <a:schemeClr val="tx2"/>
              </a:solidFill>
            </a:endParaRPr>
          </a:p>
          <a:p>
            <a:pPr eaLnBrk="1" hangingPunct="1"/>
            <a:r>
              <a:rPr lang="en-US" altLang="en-US" sz="1400" smtClean="0">
                <a:solidFill>
                  <a:schemeClr val="tx2"/>
                </a:solidFill>
              </a:rPr>
              <a:t>www.coppervalley.org</a:t>
            </a:r>
          </a:p>
          <a:p>
            <a:pPr eaLnBrk="1" hangingPunct="1"/>
            <a:endParaRPr lang="en-US" altLang="en-US" sz="1800" smtClean="0">
              <a:solidFill>
                <a:schemeClr val="tx2"/>
              </a:solidFill>
            </a:endParaRPr>
          </a:p>
        </p:txBody>
      </p:sp>
      <p:sp>
        <p:nvSpPr>
          <p:cNvPr id="2052" name="Text Box 4"/>
          <p:cNvSpPr txBox="1">
            <a:spLocks noChangeArrowheads="1"/>
          </p:cNvSpPr>
          <p:nvPr/>
        </p:nvSpPr>
        <p:spPr bwMode="auto">
          <a:xfrm>
            <a:off x="1524000" y="228600"/>
            <a:ext cx="6629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53" name="Text Box 5"/>
          <p:cNvSpPr txBox="1">
            <a:spLocks noChangeArrowheads="1"/>
          </p:cNvSpPr>
          <p:nvPr/>
        </p:nvSpPr>
        <p:spPr bwMode="auto">
          <a:xfrm>
            <a:off x="1752600" y="838200"/>
            <a:ext cx="6019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2054" name="Text Box 6"/>
          <p:cNvSpPr txBox="1">
            <a:spLocks noChangeArrowheads="1"/>
          </p:cNvSpPr>
          <p:nvPr/>
        </p:nvSpPr>
        <p:spPr bwMode="auto">
          <a:xfrm>
            <a:off x="685800" y="304800"/>
            <a:ext cx="7924800"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4000">
                <a:solidFill>
                  <a:schemeClr val="tx2"/>
                </a:solidFill>
              </a:rPr>
              <a:t>Rural Energy:</a:t>
            </a:r>
          </a:p>
          <a:p>
            <a:pPr algn="ctr" eaLnBrk="1" hangingPunct="1">
              <a:spcBef>
                <a:spcPct val="50000"/>
              </a:spcBef>
            </a:pPr>
            <a:r>
              <a:rPr lang="en-US" altLang="en-US" sz="3200">
                <a:solidFill>
                  <a:schemeClr val="tx2"/>
                </a:solidFill>
              </a:rPr>
              <a:t>Public-Private Partnerships Working to Develop  Affordable Energy </a:t>
            </a:r>
          </a:p>
          <a:p>
            <a:pPr algn="ctr" eaLnBrk="1" hangingPunct="1">
              <a:spcBef>
                <a:spcPct val="50000"/>
              </a:spcBef>
            </a:pPr>
            <a:endParaRPr lang="en-US" altLang="en-US" sz="2400">
              <a:solidFill>
                <a:schemeClr val="tx2"/>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p:txBody>
          <a:bodyPr/>
          <a:lstStyle/>
          <a:p>
            <a:pPr eaLnBrk="1" hangingPunct="1"/>
            <a:endParaRPr lang="en-US" altLang="en-US" smtClean="0"/>
          </a:p>
        </p:txBody>
      </p:sp>
      <p:sp>
        <p:nvSpPr>
          <p:cNvPr id="3075" name="Rectangle 5"/>
          <p:cNvSpPr>
            <a:spLocks noGrp="1" noChangeArrowheads="1"/>
          </p:cNvSpPr>
          <p:nvPr>
            <p:ph type="body" idx="1"/>
          </p:nvPr>
        </p:nvSpPr>
        <p:spPr/>
        <p:txBody>
          <a:bodyPr/>
          <a:lstStyle/>
          <a:p>
            <a:pPr eaLnBrk="1" hangingPunct="1">
              <a:buFontTx/>
              <a:buNone/>
            </a:pPr>
            <a:endParaRPr lang="en-US" altLang="en-US" sz="4000" smtClean="0"/>
          </a:p>
        </p:txBody>
      </p:sp>
      <p:pic>
        <p:nvPicPr>
          <p:cNvPr id="3076" name="Picture 2" descr="\\TAZ\Group Access\Documents\10_INFO_Information and Education\D Internet Outreach\CVDA_websites\coppervalley.org\Graphics\Copper Valley Map.websit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28600"/>
            <a:ext cx="8408988"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ctrTitle"/>
          </p:nvPr>
        </p:nvSpPr>
        <p:spPr>
          <a:xfrm>
            <a:off x="685800" y="381000"/>
            <a:ext cx="7772400" cy="1470025"/>
          </a:xfrm>
        </p:spPr>
        <p:txBody>
          <a:bodyPr/>
          <a:lstStyle/>
          <a:p>
            <a:pPr eaLnBrk="1" hangingPunct="1"/>
            <a:r>
              <a:rPr lang="en-US" altLang="en-US" smtClean="0"/>
              <a:t>Copper Valley Snapshot</a:t>
            </a:r>
          </a:p>
        </p:txBody>
      </p:sp>
      <p:sp>
        <p:nvSpPr>
          <p:cNvPr id="4099" name="Rectangle 5"/>
          <p:cNvSpPr>
            <a:spLocks noGrp="1" noChangeArrowheads="1"/>
          </p:cNvSpPr>
          <p:nvPr>
            <p:ph type="subTitle" idx="1"/>
          </p:nvPr>
        </p:nvSpPr>
        <p:spPr>
          <a:xfrm>
            <a:off x="1295400" y="1524000"/>
            <a:ext cx="6400800" cy="5334000"/>
          </a:xfrm>
        </p:spPr>
        <p:txBody>
          <a:bodyPr/>
          <a:lstStyle/>
          <a:p>
            <a:pPr marL="514350" indent="-514350" algn="l" eaLnBrk="1" hangingPunct="1">
              <a:buFontTx/>
              <a:buChar char="•"/>
            </a:pPr>
            <a:r>
              <a:rPr lang="en-US" altLang="en-US" sz="2800" smtClean="0">
                <a:solidFill>
                  <a:srgbClr val="FFFF00"/>
                </a:solidFill>
              </a:rPr>
              <a:t>Primarily “Unorganized” Borough w/no Municipalities</a:t>
            </a:r>
          </a:p>
          <a:p>
            <a:pPr marL="514350" indent="-514350" algn="l" eaLnBrk="1" hangingPunct="1">
              <a:buFontTx/>
              <a:buChar char="•"/>
            </a:pPr>
            <a:r>
              <a:rPr lang="en-US" altLang="en-US" sz="2800" smtClean="0">
                <a:solidFill>
                  <a:srgbClr val="FFFF00"/>
                </a:solidFill>
              </a:rPr>
              <a:t>20,649 sq. miles (about the size of Ohio)</a:t>
            </a:r>
          </a:p>
          <a:p>
            <a:pPr marL="514350" indent="-514350" algn="l" eaLnBrk="1" hangingPunct="1">
              <a:buFontTx/>
              <a:buChar char="•"/>
            </a:pPr>
            <a:r>
              <a:rPr lang="en-US" altLang="en-US" sz="2800" smtClean="0">
                <a:solidFill>
                  <a:srgbClr val="FFFF00"/>
                </a:solidFill>
              </a:rPr>
              <a:t>23 communities, 8 Tribal Gov’ts (including Cantwell) and 2 Native Corps</a:t>
            </a:r>
          </a:p>
          <a:p>
            <a:pPr marL="514350" indent="-514350" algn="l" eaLnBrk="1" hangingPunct="1">
              <a:buFontTx/>
              <a:buChar char="•"/>
            </a:pPr>
            <a:r>
              <a:rPr lang="en-US" altLang="en-US" sz="2800" smtClean="0">
                <a:solidFill>
                  <a:srgbClr val="FFFF00"/>
                </a:solidFill>
              </a:rPr>
              <a:t>Approximately 3,000 residents and declining rapidly.</a:t>
            </a:r>
          </a:p>
          <a:p>
            <a:pPr marL="514350" indent="-514350" algn="l" eaLnBrk="1" hangingPunct="1">
              <a:buFontTx/>
              <a:buChar char="•"/>
            </a:pPr>
            <a:r>
              <a:rPr lang="en-US" altLang="en-US" sz="2800" smtClean="0">
                <a:solidFill>
                  <a:srgbClr val="FFFF00"/>
                </a:solidFill>
              </a:rPr>
              <a:t>Road-belt with Rural Lifestyle and EXPENSES.</a:t>
            </a:r>
          </a:p>
          <a:p>
            <a:pPr marL="514350" indent="-514350" algn="l" eaLnBrk="1" hangingPunct="1"/>
            <a:endParaRPr lang="en-US" altLang="en-US" smtClean="0">
              <a:solidFill>
                <a:srgbClr val="FFFF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smtClean="0"/>
              <a:t>Non- State Money for Energy Development</a:t>
            </a:r>
          </a:p>
        </p:txBody>
      </p:sp>
      <p:sp>
        <p:nvSpPr>
          <p:cNvPr id="8195" name="Rectangle 3"/>
          <p:cNvSpPr>
            <a:spLocks noGrp="1" noChangeArrowheads="1"/>
          </p:cNvSpPr>
          <p:nvPr>
            <p:ph type="body" idx="1"/>
          </p:nvPr>
        </p:nvSpPr>
        <p:spPr>
          <a:xfrm>
            <a:off x="457200" y="1371600"/>
            <a:ext cx="8229600" cy="5181600"/>
          </a:xfrm>
        </p:spPr>
        <p:txBody>
          <a:bodyPr/>
          <a:lstStyle/>
          <a:p>
            <a:pPr eaLnBrk="1" hangingPunct="1">
              <a:buFontTx/>
              <a:buNone/>
              <a:defRPr/>
            </a:pPr>
            <a:endParaRPr lang="en-US" dirty="0" smtClean="0">
              <a:solidFill>
                <a:schemeClr val="tx2">
                  <a:lumMod val="75000"/>
                </a:schemeClr>
              </a:solidFill>
            </a:endParaRPr>
          </a:p>
          <a:p>
            <a:pPr eaLnBrk="1" hangingPunct="1">
              <a:defRPr/>
            </a:pPr>
            <a:r>
              <a:rPr lang="en-US" dirty="0" smtClean="0">
                <a:solidFill>
                  <a:schemeClr val="tx2">
                    <a:lumMod val="75000"/>
                  </a:schemeClr>
                </a:solidFill>
              </a:rPr>
              <a:t>State monies utilized to leverage Federal Dollars through ARDOR is $1 to $4 for energy. </a:t>
            </a:r>
          </a:p>
          <a:p>
            <a:pPr eaLnBrk="1" hangingPunct="1">
              <a:defRPr/>
            </a:pPr>
            <a:r>
              <a:rPr lang="en-US" dirty="0" smtClean="0">
                <a:solidFill>
                  <a:schemeClr val="tx2">
                    <a:lumMod val="75000"/>
                  </a:schemeClr>
                </a:solidFill>
              </a:rPr>
              <a:t>Private Sector investment is approximately $3 Million last year alone.</a:t>
            </a:r>
          </a:p>
          <a:p>
            <a:pPr eaLnBrk="1" hangingPunct="1">
              <a:defRPr/>
            </a:pPr>
            <a:r>
              <a:rPr lang="en-US" dirty="0" smtClean="0">
                <a:solidFill>
                  <a:schemeClr val="tx2">
                    <a:lumMod val="75000"/>
                  </a:schemeClr>
                </a:solidFill>
              </a:rPr>
              <a:t>Small Business Dollars in Energy Upgrades/ Efficiencies approximately $1 million (with some USDA-REAP assistance)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Text Box 4"/>
          <p:cNvSpPr txBox="1">
            <a:spLocks noChangeArrowheads="1"/>
          </p:cNvSpPr>
          <p:nvPr/>
        </p:nvSpPr>
        <p:spPr bwMode="auto">
          <a:xfrm>
            <a:off x="0" y="533400"/>
            <a:ext cx="8763000" cy="8740775"/>
          </a:xfrm>
          <a:prstGeom prst="rect">
            <a:avLst/>
          </a:prstGeom>
          <a:noFill/>
          <a:ln w="9525">
            <a:noFill/>
            <a:miter lim="800000"/>
            <a:headEnd/>
            <a:tailEnd/>
          </a:ln>
          <a:effectLst/>
        </p:spPr>
        <p:txBody>
          <a:bodyPr>
            <a:spAutoFit/>
          </a:bodyPr>
          <a:lstStyle/>
          <a:p>
            <a:pPr algn="ctr" eaLnBrk="0" hangingPunct="0">
              <a:spcBef>
                <a:spcPct val="50000"/>
              </a:spcBef>
              <a:defRPr/>
            </a:pPr>
            <a:r>
              <a:rPr lang="en-US" sz="3600" b="1" dirty="0">
                <a:effectLst>
                  <a:outerShdw blurRad="38100" dist="38100" dir="2700000" algn="tl">
                    <a:srgbClr val="000000"/>
                  </a:outerShdw>
                </a:effectLst>
                <a:cs typeface="Arial" pitchFamily="34" charset="0"/>
              </a:rPr>
              <a:t>Opportunities</a:t>
            </a:r>
          </a:p>
          <a:p>
            <a:pPr eaLnBrk="0" hangingPunct="0">
              <a:spcBef>
                <a:spcPct val="50000"/>
              </a:spcBef>
              <a:buFont typeface="Arial" pitchFamily="34" charset="0"/>
              <a:buChar char="•"/>
              <a:defRPr/>
            </a:pPr>
            <a:r>
              <a:rPr lang="en-US" sz="3600" b="1" dirty="0">
                <a:solidFill>
                  <a:schemeClr val="tx2">
                    <a:lumMod val="75000"/>
                  </a:schemeClr>
                </a:solidFill>
                <a:effectLst>
                  <a:outerShdw blurRad="38100" dist="38100" dir="2700000" algn="tl">
                    <a:srgbClr val="000000"/>
                  </a:outerShdw>
                </a:effectLst>
                <a:cs typeface="Arial" pitchFamily="34" charset="0"/>
              </a:rPr>
              <a:t> </a:t>
            </a:r>
            <a:r>
              <a:rPr lang="en-US" sz="3200" b="1" dirty="0">
                <a:solidFill>
                  <a:schemeClr val="tx2">
                    <a:lumMod val="75000"/>
                  </a:schemeClr>
                </a:solidFill>
                <a:effectLst>
                  <a:outerShdw blurRad="38100" dist="38100" dir="2700000" algn="tl">
                    <a:srgbClr val="000000"/>
                  </a:outerShdw>
                </a:effectLst>
                <a:cs typeface="Arial" pitchFamily="34" charset="0"/>
              </a:rPr>
              <a:t>Regional Energy Plan with AEA</a:t>
            </a:r>
          </a:p>
          <a:p>
            <a:pPr eaLnBrk="0" hangingPunct="0">
              <a:spcBef>
                <a:spcPct val="50000"/>
              </a:spcBef>
              <a:buFont typeface="Arial" pitchFamily="34" charset="0"/>
              <a:buChar char="•"/>
              <a:defRPr/>
            </a:pPr>
            <a:r>
              <a:rPr lang="en-US" sz="3200" b="1" dirty="0">
                <a:solidFill>
                  <a:schemeClr val="tx2">
                    <a:lumMod val="75000"/>
                  </a:schemeClr>
                </a:solidFill>
                <a:effectLst>
                  <a:outerShdw blurRad="38100" dist="38100" dir="2700000" algn="tl">
                    <a:srgbClr val="000000"/>
                  </a:outerShdw>
                </a:effectLst>
                <a:cs typeface="Arial" pitchFamily="34" charset="0"/>
              </a:rPr>
              <a:t>Intertie with the Rail and Road Belt</a:t>
            </a:r>
          </a:p>
          <a:p>
            <a:pPr eaLnBrk="0" hangingPunct="0">
              <a:spcBef>
                <a:spcPct val="50000"/>
              </a:spcBef>
              <a:buFont typeface="Arial" pitchFamily="34" charset="0"/>
              <a:buChar char="•"/>
              <a:defRPr/>
            </a:pPr>
            <a:r>
              <a:rPr lang="en-US" sz="3200" b="1" dirty="0">
                <a:solidFill>
                  <a:schemeClr val="tx2">
                    <a:lumMod val="75000"/>
                  </a:schemeClr>
                </a:solidFill>
                <a:effectLst>
                  <a:outerShdw blurRad="38100" dist="38100" dir="2700000" algn="tl">
                    <a:srgbClr val="000000"/>
                  </a:outerShdw>
                </a:effectLst>
                <a:cs typeface="Arial" pitchFamily="34" charset="0"/>
              </a:rPr>
              <a:t>Natural Gas Development </a:t>
            </a:r>
          </a:p>
          <a:p>
            <a:pPr eaLnBrk="0" hangingPunct="0">
              <a:spcBef>
                <a:spcPct val="50000"/>
              </a:spcBef>
              <a:buFont typeface="Arial" pitchFamily="34" charset="0"/>
              <a:buChar char="•"/>
              <a:defRPr/>
            </a:pPr>
            <a:r>
              <a:rPr lang="en-US" sz="3200" b="1" dirty="0">
                <a:solidFill>
                  <a:schemeClr val="tx2">
                    <a:lumMod val="75000"/>
                  </a:schemeClr>
                </a:solidFill>
                <a:effectLst>
                  <a:outerShdw blurRad="38100" dist="38100" dir="2700000" algn="tl">
                    <a:srgbClr val="000000"/>
                  </a:outerShdw>
                </a:effectLst>
                <a:cs typeface="Arial" pitchFamily="34" charset="0"/>
              </a:rPr>
              <a:t>LNG Feasibility Project Linked with the Interior Energy Plan (IEP)</a:t>
            </a:r>
          </a:p>
          <a:p>
            <a:pPr eaLnBrk="0" hangingPunct="0">
              <a:spcBef>
                <a:spcPct val="50000"/>
              </a:spcBef>
              <a:buFont typeface="Arial" pitchFamily="34" charset="0"/>
              <a:buChar char="•"/>
              <a:defRPr/>
            </a:pPr>
            <a:r>
              <a:rPr lang="en-US" sz="3200" b="1" dirty="0">
                <a:solidFill>
                  <a:schemeClr val="tx2">
                    <a:lumMod val="75000"/>
                  </a:schemeClr>
                </a:solidFill>
                <a:effectLst>
                  <a:outerShdw blurRad="38100" dist="38100" dir="2700000" algn="tl">
                    <a:srgbClr val="000000"/>
                  </a:outerShdw>
                </a:effectLst>
                <a:cs typeface="Arial" pitchFamily="34" charset="0"/>
              </a:rPr>
              <a:t>AK LNG </a:t>
            </a:r>
            <a:r>
              <a:rPr lang="en-US" sz="3200" b="1" dirty="0">
                <a:solidFill>
                  <a:schemeClr val="tx2">
                    <a:lumMod val="75000"/>
                  </a:schemeClr>
                </a:solidFill>
                <a:effectLst>
                  <a:outerShdw blurRad="38100" dist="38100" dir="2700000" algn="tl">
                    <a:srgbClr val="000000"/>
                  </a:outerShdw>
                </a:effectLst>
                <a:cs typeface="Arial" pitchFamily="34" charset="0"/>
              </a:rPr>
              <a:t>Project</a:t>
            </a:r>
            <a:endParaRPr lang="en-US" sz="3200" b="1" dirty="0">
              <a:solidFill>
                <a:schemeClr val="tx2">
                  <a:lumMod val="75000"/>
                </a:schemeClr>
              </a:solidFill>
              <a:effectLst>
                <a:outerShdw blurRad="38100" dist="38100" dir="2700000" algn="tl">
                  <a:srgbClr val="000000"/>
                </a:outerShdw>
              </a:effectLst>
              <a:cs typeface="Arial" pitchFamily="34" charset="0"/>
            </a:endParaRPr>
          </a:p>
          <a:p>
            <a:pPr eaLnBrk="0" hangingPunct="0">
              <a:spcBef>
                <a:spcPct val="50000"/>
              </a:spcBef>
              <a:buFont typeface="Arial" pitchFamily="34" charset="0"/>
              <a:buChar char="•"/>
              <a:defRPr/>
            </a:pPr>
            <a:r>
              <a:rPr lang="en-US" sz="3200" b="1" dirty="0">
                <a:solidFill>
                  <a:schemeClr val="tx2">
                    <a:lumMod val="75000"/>
                  </a:schemeClr>
                </a:solidFill>
                <a:effectLst>
                  <a:outerShdw blurRad="38100" dist="38100" dir="2700000" algn="tl">
                    <a:srgbClr val="000000"/>
                  </a:outerShdw>
                </a:effectLst>
                <a:cs typeface="Arial" pitchFamily="34" charset="0"/>
              </a:rPr>
              <a:t>Other Resources- Hydro, Biomass, Solar, 	Wind, Geothermal</a:t>
            </a:r>
          </a:p>
          <a:p>
            <a:pPr eaLnBrk="0" hangingPunct="0">
              <a:spcBef>
                <a:spcPct val="50000"/>
              </a:spcBef>
              <a:buFont typeface="Arial" pitchFamily="34" charset="0"/>
              <a:buChar char="•"/>
              <a:defRPr/>
            </a:pPr>
            <a:endParaRPr lang="en-US" sz="3200" b="1" dirty="0">
              <a:solidFill>
                <a:schemeClr val="tx2">
                  <a:lumMod val="75000"/>
                </a:schemeClr>
              </a:solidFill>
              <a:effectLst>
                <a:outerShdw blurRad="38100" dist="38100" dir="2700000" algn="tl">
                  <a:srgbClr val="000000"/>
                </a:outerShdw>
              </a:effectLst>
              <a:cs typeface="Arial" pitchFamily="34" charset="0"/>
            </a:endParaRPr>
          </a:p>
          <a:p>
            <a:pPr eaLnBrk="0" hangingPunct="0">
              <a:spcBef>
                <a:spcPct val="50000"/>
              </a:spcBef>
              <a:buFont typeface="Arial" pitchFamily="34" charset="0"/>
              <a:buChar char="•"/>
              <a:defRPr/>
            </a:pPr>
            <a:endParaRPr lang="en-US" sz="3200" dirty="0">
              <a:solidFill>
                <a:schemeClr val="tx2">
                  <a:lumMod val="75000"/>
                </a:schemeClr>
              </a:solidFill>
              <a:effectLst>
                <a:outerShdw blurRad="38100" dist="38100" dir="2700000" algn="tl">
                  <a:srgbClr val="000000"/>
                </a:outerShdw>
              </a:effectLst>
              <a:latin typeface="+mn-lt"/>
            </a:endParaRPr>
          </a:p>
          <a:p>
            <a:pPr algn="ctr" eaLnBrk="0" hangingPunct="0">
              <a:spcBef>
                <a:spcPct val="50000"/>
              </a:spcBef>
              <a:defRPr/>
            </a:pPr>
            <a:r>
              <a:rPr lang="en-US" sz="2400" b="1" dirty="0">
                <a:solidFill>
                  <a:srgbClr val="F6FB00"/>
                </a:solidFill>
                <a:latin typeface="Stone Sans ITC TT-Semi" charset="0"/>
              </a:rPr>
              <a:t> </a:t>
            </a:r>
          </a:p>
          <a:p>
            <a:pPr eaLnBrk="0" hangingPunct="0">
              <a:spcBef>
                <a:spcPct val="50000"/>
              </a:spcBef>
              <a:defRPr/>
            </a:pPr>
            <a:endParaRPr lang="en-US" sz="2400" b="1" dirty="0">
              <a:solidFill>
                <a:srgbClr val="F6FB00"/>
              </a:solidFill>
              <a:latin typeface="Stone Sans ITC TT-Semi"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black">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4400">
              <a:solidFill>
                <a:schemeClr val="tx2"/>
              </a:solidFill>
            </a:endParaRPr>
          </a:p>
        </p:txBody>
      </p:sp>
      <p:sp>
        <p:nvSpPr>
          <p:cNvPr id="7171" name="Rectangle 5"/>
          <p:cNvSpPr>
            <a:spLocks noChangeArrowheads="1"/>
          </p:cNvSpPr>
          <p:nvPr/>
        </p:nvSpPr>
        <p:spPr bwMode="black">
          <a:xfrm>
            <a:off x="304800" y="1768475"/>
            <a:ext cx="8610600" cy="508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Tx/>
              <a:buChar char="•"/>
            </a:pPr>
            <a:endParaRPr lang="en-US" altLang="en-US" sz="3200"/>
          </a:p>
        </p:txBody>
      </p:sp>
      <p:sp>
        <p:nvSpPr>
          <p:cNvPr id="7172" name="Title 6"/>
          <p:cNvSpPr>
            <a:spLocks noGrp="1"/>
          </p:cNvSpPr>
          <p:nvPr>
            <p:ph type="ctrTitle"/>
          </p:nvPr>
        </p:nvSpPr>
        <p:spPr>
          <a:xfrm>
            <a:off x="685800" y="152400"/>
            <a:ext cx="7772400" cy="1447800"/>
          </a:xfrm>
        </p:spPr>
        <p:txBody>
          <a:bodyPr/>
          <a:lstStyle/>
          <a:p>
            <a:r>
              <a:rPr lang="en-US" altLang="en-US" smtClean="0"/>
              <a:t>Cooperation &amp; Collaboration</a:t>
            </a:r>
          </a:p>
        </p:txBody>
      </p:sp>
      <p:sp>
        <p:nvSpPr>
          <p:cNvPr id="7173" name="Subtitle 7"/>
          <p:cNvSpPr>
            <a:spLocks noGrp="1"/>
          </p:cNvSpPr>
          <p:nvPr>
            <p:ph type="subTitle" idx="1"/>
          </p:nvPr>
        </p:nvSpPr>
        <p:spPr>
          <a:xfrm>
            <a:off x="0" y="1676400"/>
            <a:ext cx="9144000" cy="5181600"/>
          </a:xfrm>
        </p:spPr>
        <p:txBody>
          <a:bodyPr/>
          <a:lstStyle/>
          <a:p>
            <a:pPr algn="l"/>
            <a:r>
              <a:rPr lang="en-US" altLang="en-US" sz="2000" b="1" u="sng" smtClean="0"/>
              <a:t>Copper Valley Public-Private Sector Partners:</a:t>
            </a:r>
          </a:p>
          <a:p>
            <a:pPr algn="l"/>
            <a:r>
              <a:rPr lang="en-US" altLang="en-US" sz="1600" smtClean="0"/>
              <a:t>Copper Valley Development Association, Ahtna Inc., Copper River School District, Copper Valley Electric Association, Chitina Corp., Chitina Electric, Alaska Power &amp;Telephone, Crowley, Alaska Division of Forestry, BLM, NPS-Wrangell- St. Elias, USDA-Rural Development, US Economic Development Administration, AEA, Dept. of Energy-Office of Indian Energy, ANTHC, Copper River Native Association, Crossroad Medical Clinic, Copper River Basin Housing Authority, Nelchina-Mendeltna Community Association, Tolsona Community Association, Glennallen Improvement Corp, Tazlina Residents Association, Native Village of Tazlina, Native Village of Kluti-Kaah, Silver Springs Association, Copper Center Community Association, Native Village of Gakona, Gakona Residents, Copper River Basin Child Advocacy Center, Native Village of Gulkana, Native Village of Cheesh’Na, Mt. Sanford Tribal Consortium, Slana Residents Association, Native Village of Mentasta, Kenny Lake League, Native Village of Chitina, McCarthy Community Association, American Villages of Alaska, Tazlina Trading Post, Tonsina Lodge, Wolf Solar Electric, Fischer Fuels, Gulkana Fuels, Native Village of Cantwell. </a:t>
            </a:r>
          </a:p>
          <a:p>
            <a:r>
              <a:rPr lang="en-US" altLang="en-US" b="1" smtClean="0"/>
              <a:t>Energy is the Tie that Binds Rural Alaska!</a:t>
            </a:r>
          </a:p>
          <a:p>
            <a:endParaRPr lang="en-US" altLang="en-US" sz="2400" b="1" smtClean="0"/>
          </a:p>
          <a:p>
            <a:r>
              <a:rPr lang="en-US" altLang="en-US" sz="2400" b="1" smtClean="0"/>
              <a:t>Thank you for your time and dedication.</a:t>
            </a:r>
          </a:p>
          <a:p>
            <a:pPr algn="l"/>
            <a:endParaRPr lang="en-US" altLang="en-US" sz="20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1062</TotalTime>
  <Words>413</Words>
  <Application>Microsoft Office PowerPoint</Application>
  <PresentationFormat>On-screen Show (4:3)</PresentationFormat>
  <Paragraphs>44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Stone Sans ITC TT-Semi</vt:lpstr>
      <vt:lpstr>Default Design</vt:lpstr>
      <vt:lpstr> </vt:lpstr>
      <vt:lpstr>PowerPoint Presentation</vt:lpstr>
      <vt:lpstr>Copper Valley Snapshot</vt:lpstr>
      <vt:lpstr>Non- State Money for Energy Development</vt:lpstr>
      <vt:lpstr>PowerPoint Presentation</vt:lpstr>
      <vt:lpstr>Cooperation &amp; Collaboration</vt:lpstr>
    </vt:vector>
  </TitlesOfParts>
  <Company>Arrow Way Behavorial &amp; Educational Consulting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Jason Hoke</dc:creator>
  <cp:lastModifiedBy>Joshua Walton</cp:lastModifiedBy>
  <cp:revision>54</cp:revision>
  <dcterms:created xsi:type="dcterms:W3CDTF">2005-01-05T02:08:34Z</dcterms:created>
  <dcterms:modified xsi:type="dcterms:W3CDTF">2015-02-19T02:27:07Z</dcterms:modified>
</cp:coreProperties>
</file>