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747" r:id="rId1"/>
  </p:sldMasterIdLst>
  <p:notesMasterIdLst>
    <p:notesMasterId r:id="rId57"/>
  </p:notesMasterIdLst>
  <p:handoutMasterIdLst>
    <p:handoutMasterId r:id="rId58"/>
  </p:handoutMasterIdLst>
  <p:sldIdLst>
    <p:sldId id="336" r:id="rId2"/>
    <p:sldId id="2078558961" r:id="rId3"/>
    <p:sldId id="2078559018" r:id="rId4"/>
    <p:sldId id="2078559026" r:id="rId5"/>
    <p:sldId id="2950" r:id="rId6"/>
    <p:sldId id="2951" r:id="rId7"/>
    <p:sldId id="2078559027" r:id="rId8"/>
    <p:sldId id="2078559013" r:id="rId9"/>
    <p:sldId id="2930" r:id="rId10"/>
    <p:sldId id="2943" r:id="rId11"/>
    <p:sldId id="2945" r:id="rId12"/>
    <p:sldId id="2952" r:id="rId13"/>
    <p:sldId id="2078559025" r:id="rId14"/>
    <p:sldId id="2949" r:id="rId15"/>
    <p:sldId id="2078559021" r:id="rId16"/>
    <p:sldId id="2078559029" r:id="rId17"/>
    <p:sldId id="2953" r:id="rId18"/>
    <p:sldId id="2976" r:id="rId19"/>
    <p:sldId id="2984" r:id="rId20"/>
    <p:sldId id="2078559015" r:id="rId21"/>
    <p:sldId id="2954" r:id="rId22"/>
    <p:sldId id="2078559024" r:id="rId23"/>
    <p:sldId id="2942" r:id="rId24"/>
    <p:sldId id="2078559030" r:id="rId25"/>
    <p:sldId id="2078559020" r:id="rId26"/>
    <p:sldId id="2933" r:id="rId27"/>
    <p:sldId id="2956" r:id="rId28"/>
    <p:sldId id="2957" r:id="rId29"/>
    <p:sldId id="2958" r:id="rId30"/>
    <p:sldId id="2078559003" r:id="rId31"/>
    <p:sldId id="2078559004" r:id="rId32"/>
    <p:sldId id="2078559005" r:id="rId33"/>
    <p:sldId id="2078559006" r:id="rId34"/>
    <p:sldId id="2961" r:id="rId35"/>
    <p:sldId id="2078559007" r:id="rId36"/>
    <p:sldId id="2078559031" r:id="rId37"/>
    <p:sldId id="747" r:id="rId38"/>
    <p:sldId id="2078559032" r:id="rId39"/>
    <p:sldId id="2940" r:id="rId40"/>
    <p:sldId id="2973" r:id="rId41"/>
    <p:sldId id="2962" r:id="rId42"/>
    <p:sldId id="2078559008" r:id="rId43"/>
    <p:sldId id="2963" r:id="rId44"/>
    <p:sldId id="2964" r:id="rId45"/>
    <p:sldId id="2965" r:id="rId46"/>
    <p:sldId id="2078559014" r:id="rId47"/>
    <p:sldId id="2078559009" r:id="rId48"/>
    <p:sldId id="2939" r:id="rId49"/>
    <p:sldId id="2944" r:id="rId50"/>
    <p:sldId id="2946" r:id="rId51"/>
    <p:sldId id="2078559028" r:id="rId52"/>
    <p:sldId id="2947" r:id="rId53"/>
    <p:sldId id="2948" r:id="rId54"/>
    <p:sldId id="2078559016" r:id="rId55"/>
    <p:sldId id="2078559033"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767706C0-9FA5-48D7-8C52-F122CF51A432}">
          <p14:sldIdLst>
            <p14:sldId id="336"/>
            <p14:sldId id="2078558961"/>
            <p14:sldId id="2078559018"/>
            <p14:sldId id="2078559026"/>
            <p14:sldId id="2950"/>
            <p14:sldId id="2951"/>
            <p14:sldId id="2078559027"/>
            <p14:sldId id="2078559013"/>
            <p14:sldId id="2930"/>
            <p14:sldId id="2943"/>
            <p14:sldId id="2945"/>
            <p14:sldId id="2952"/>
            <p14:sldId id="2078559025"/>
            <p14:sldId id="2949"/>
            <p14:sldId id="2078559021"/>
            <p14:sldId id="2078559029"/>
            <p14:sldId id="2953"/>
            <p14:sldId id="2976"/>
            <p14:sldId id="2984"/>
            <p14:sldId id="2078559015"/>
            <p14:sldId id="2954"/>
            <p14:sldId id="2078559024"/>
            <p14:sldId id="2942"/>
            <p14:sldId id="2078559030"/>
            <p14:sldId id="2078559020"/>
            <p14:sldId id="2933"/>
            <p14:sldId id="2956"/>
            <p14:sldId id="2957"/>
            <p14:sldId id="2958"/>
            <p14:sldId id="2078559003"/>
            <p14:sldId id="2078559004"/>
            <p14:sldId id="2078559005"/>
            <p14:sldId id="2078559006"/>
            <p14:sldId id="2961"/>
            <p14:sldId id="2078559007"/>
            <p14:sldId id="2078559031"/>
            <p14:sldId id="747"/>
            <p14:sldId id="2078559032"/>
            <p14:sldId id="2940"/>
            <p14:sldId id="2973"/>
            <p14:sldId id="2962"/>
            <p14:sldId id="2078559008"/>
            <p14:sldId id="2963"/>
            <p14:sldId id="2964"/>
            <p14:sldId id="2965"/>
            <p14:sldId id="2078559014"/>
            <p14:sldId id="2078559009"/>
            <p14:sldId id="2939"/>
            <p14:sldId id="2944"/>
            <p14:sldId id="2946"/>
            <p14:sldId id="2078559028"/>
            <p14:sldId id="2947"/>
            <p14:sldId id="2948"/>
            <p14:sldId id="2078559016"/>
            <p14:sldId id="207855903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rnyakhovskiy, Ilya" initials="CI" lastIdx="39" clrIdx="0">
    <p:extLst>
      <p:ext uri="{19B8F6BF-5375-455C-9EA6-DF929625EA0E}">
        <p15:presenceInfo xmlns:p15="http://schemas.microsoft.com/office/powerpoint/2012/main" userId="S-1-5-21-2090949127-153249958-1489575960-71495" providerId="AD"/>
      </p:ext>
    </p:extLst>
  </p:cmAuthor>
  <p:cmAuthor id="2" name="Bowen, Thomas" initials="BT" lastIdx="19" clrIdx="1">
    <p:extLst>
      <p:ext uri="{19B8F6BF-5375-455C-9EA6-DF929625EA0E}">
        <p15:presenceInfo xmlns:p15="http://schemas.microsoft.com/office/powerpoint/2012/main" userId="S-1-5-21-2090949127-153249958-1489575960-98239" providerId="AD"/>
      </p:ext>
    </p:extLst>
  </p:cmAuthor>
  <p:cmAuthor id="3" name="Katz, Jessica" initials="KJ" lastIdx="9" clrIdx="2">
    <p:extLst>
      <p:ext uri="{19B8F6BF-5375-455C-9EA6-DF929625EA0E}">
        <p15:presenceInfo xmlns:p15="http://schemas.microsoft.com/office/powerpoint/2012/main" userId="be2bfb9c-9392-408f-bc87-c8a2e44dce4e" providerId="Windows Live"/>
      </p:ext>
    </p:extLst>
  </p:cmAuthor>
  <p:cmAuthor id="4" name="Jain, Akshay" initials="JA" lastIdx="15" clrIdx="3">
    <p:extLst>
      <p:ext uri="{19B8F6BF-5375-455C-9EA6-DF929625EA0E}">
        <p15:presenceInfo xmlns:p15="http://schemas.microsoft.com/office/powerpoint/2012/main" userId="S-1-5-21-2090949127-153249958-1489575960-96837" providerId="AD"/>
      </p:ext>
    </p:extLst>
  </p:cmAuthor>
  <p:cmAuthor id="5" name="Luethke, Karen" initials="LK" lastIdx="44" clrIdx="4">
    <p:extLst>
      <p:ext uri="{19B8F6BF-5375-455C-9EA6-DF929625EA0E}">
        <p15:presenceInfo xmlns:p15="http://schemas.microsoft.com/office/powerpoint/2012/main" userId="S-1-5-21-2090949127-153249958-1489575960-98357" providerId="AD"/>
      </p:ext>
    </p:extLst>
  </p:cmAuthor>
  <p:cmAuthor id="6" name="Laser, Julia" initials="LJ" lastIdx="27" clrIdx="5">
    <p:extLst>
      <p:ext uri="{19B8F6BF-5375-455C-9EA6-DF929625EA0E}">
        <p15:presenceInfo xmlns:p15="http://schemas.microsoft.com/office/powerpoint/2012/main" userId="S::jlaser@nrel.gov::f8049a95-b652-4062-aa56-d6b14a0230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AD65"/>
    <a:srgbClr val="C06803"/>
    <a:srgbClr val="0079C1"/>
    <a:srgbClr val="06ACB4"/>
    <a:srgbClr val="0067B9"/>
    <a:srgbClr val="E8F5BD"/>
    <a:srgbClr val="002F6C"/>
    <a:srgbClr val="635C5B"/>
    <a:srgbClr val="4D525A"/>
    <a:srgbClr val="E7E7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24" autoAdjust="0"/>
    <p:restoredTop sz="92415" autoAdjust="0"/>
  </p:normalViewPr>
  <p:slideViewPr>
    <p:cSldViewPr snapToGrid="0">
      <p:cViewPr varScale="1">
        <p:scale>
          <a:sx n="66" d="100"/>
          <a:sy n="66" d="100"/>
        </p:scale>
        <p:origin x="632" y="32"/>
      </p:cViewPr>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4/3/2024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4/3/2024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2</a:t>
            </a:fld>
            <a:endParaRPr lang="en-US"/>
          </a:p>
        </p:txBody>
      </p:sp>
    </p:spTree>
    <p:extLst>
      <p:ext uri="{BB962C8B-B14F-4D97-AF65-F5344CB8AC3E}">
        <p14:creationId xmlns:p14="http://schemas.microsoft.com/office/powerpoint/2010/main" val="154112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r>
              <a:rPr lang="en-US"/>
              <a:t>Our best guess - based on contract prices and other limited data - is that is a very high RPS is probably lower cost than a fossil-only scenario.  (But likely only a subset of the scenarios evaluated).</a:t>
            </a:r>
          </a:p>
          <a:p>
            <a:endParaRPr lang="en-US"/>
          </a:p>
          <a:p>
            <a:r>
              <a:rPr lang="en-US"/>
              <a:t>It would take several weeks to do the detailed engineering analysis for the costs with the level of confidence needed to put that in writing.</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44014B-9442-476E-A683-67757595C3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9382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982633" y="1669356"/>
            <a:ext cx="5762859" cy="1797768"/>
          </a:xfrm>
        </p:spPr>
        <p:txBody>
          <a:bodyPr anchor="b" anchorCtr="0">
            <a:noAutofit/>
          </a:bodyPr>
          <a:lstStyle>
            <a:lvl1pPr marL="0" indent="0">
              <a:buNone/>
              <a:defRPr sz="4000"/>
            </a:lvl1pPr>
          </a:lstStyle>
          <a:p>
            <a:pPr lvl="0"/>
            <a:r>
              <a:rPr lang="en-US"/>
              <a:t>Title</a:t>
            </a:r>
          </a:p>
        </p:txBody>
      </p:sp>
      <p:cxnSp>
        <p:nvCxnSpPr>
          <p:cNvPr id="10" name="Straight Connector 9"/>
          <p:cNvCxnSpPr/>
          <p:nvPr userDrawn="1"/>
        </p:nvCxnSpPr>
        <p:spPr>
          <a:xfrm>
            <a:off x="5119809" y="3707711"/>
            <a:ext cx="5625684"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623272" y="-2"/>
            <a:ext cx="3257469" cy="145641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3" name="Picture 12" descr="NREL_logo_2009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2436" y="367354"/>
            <a:ext cx="2524571" cy="671341"/>
          </a:xfrm>
          <a:prstGeom prst="rect">
            <a:avLst/>
          </a:prstGeom>
        </p:spPr>
      </p:pic>
      <p:sp>
        <p:nvSpPr>
          <p:cNvPr id="15" name="Text Placeholder 14"/>
          <p:cNvSpPr>
            <a:spLocks noGrp="1"/>
          </p:cNvSpPr>
          <p:nvPr>
            <p:ph type="body" sz="quarter" idx="11" hasCustomPrompt="1"/>
          </p:nvPr>
        </p:nvSpPr>
        <p:spPr>
          <a:xfrm>
            <a:off x="4982634" y="3948645"/>
            <a:ext cx="5763684" cy="1468735"/>
          </a:xfrm>
        </p:spPr>
        <p:txBody>
          <a:bodyPr>
            <a:noAutofit/>
          </a:bodyPr>
          <a:lstStyle>
            <a:lvl1pPr marL="0" indent="0">
              <a:spcBef>
                <a:spcPts val="533"/>
              </a:spcBef>
              <a:buNone/>
              <a:defRPr sz="2400" baseline="0"/>
            </a:lvl1pPr>
            <a:lvl2pPr marL="609585" indent="0">
              <a:buNone/>
              <a:defRPr/>
            </a:lvl2pPr>
            <a:lvl3pPr marL="1219170" indent="0">
              <a:buNone/>
              <a:defRPr/>
            </a:lvl3pPr>
            <a:lvl4pPr marL="1828754" indent="0">
              <a:buNone/>
              <a:defRPr/>
            </a:lvl4pPr>
            <a:lvl5pPr marL="2438339" indent="0">
              <a:buNone/>
              <a:defRPr/>
            </a:lvl5pPr>
          </a:lstStyle>
          <a:p>
            <a:pPr lvl="0"/>
            <a:r>
              <a:rPr lang="en-US" dirty="0"/>
              <a:t>Presenter Name</a:t>
            </a:r>
          </a:p>
          <a:p>
            <a:pPr lvl="0"/>
            <a:r>
              <a:rPr lang="en-US" dirty="0"/>
              <a:t>Venue or Organization</a:t>
            </a:r>
          </a:p>
          <a:p>
            <a:pPr lvl="0"/>
            <a:r>
              <a:rPr lang="en-US" dirty="0"/>
              <a:t>Date</a:t>
            </a:r>
          </a:p>
        </p:txBody>
      </p:sp>
      <p:sp>
        <p:nvSpPr>
          <p:cNvPr id="17" name="Text Placeholder 16"/>
          <p:cNvSpPr>
            <a:spLocks noGrp="1"/>
          </p:cNvSpPr>
          <p:nvPr>
            <p:ph type="body" sz="quarter" idx="12" hasCustomPrompt="1"/>
          </p:nvPr>
        </p:nvSpPr>
        <p:spPr>
          <a:xfrm>
            <a:off x="4982634" y="5633661"/>
            <a:ext cx="5763684" cy="434219"/>
          </a:xfrm>
        </p:spPr>
        <p:txBody>
          <a:bodyPr>
            <a:noAutofit/>
          </a:bodyPr>
          <a:lstStyle>
            <a:lvl1pPr marL="0" indent="0">
              <a:buNone/>
              <a:defRPr sz="1867"/>
            </a:lvl1pPr>
          </a:lstStyle>
          <a:p>
            <a:pPr lvl="0"/>
            <a:r>
              <a:rPr lang="en-US"/>
              <a:t>Publication number or conference name</a:t>
            </a:r>
          </a:p>
        </p:txBody>
      </p:sp>
    </p:spTree>
    <p:extLst>
      <p:ext uri="{BB962C8B-B14F-4D97-AF65-F5344CB8AC3E}">
        <p14:creationId xmlns:p14="http://schemas.microsoft.com/office/powerpoint/2010/main" val="3307516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4" name="TextBox 3"/>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2" name="Title 1"/>
          <p:cNvSpPr>
            <a:spLocks noGrp="1"/>
          </p:cNvSpPr>
          <p:nvPr>
            <p:ph type="title" hasCustomPrompt="1"/>
          </p:nvPr>
        </p:nvSpPr>
        <p:spPr>
          <a:xfrm>
            <a:off x="609600" y="1"/>
            <a:ext cx="4286552" cy="1600201"/>
          </a:xfrm>
        </p:spPr>
        <p:txBody>
          <a:bodyPr/>
          <a:lstStyle/>
          <a:p>
            <a:r>
              <a:rPr lang="en-US"/>
              <a:t>Contents</a:t>
            </a:r>
          </a:p>
        </p:txBody>
      </p:sp>
      <p:sp>
        <p:nvSpPr>
          <p:cNvPr id="34" name="Text Placeholder 6"/>
          <p:cNvSpPr>
            <a:spLocks noGrp="1"/>
          </p:cNvSpPr>
          <p:nvPr>
            <p:ph type="body" sz="quarter" idx="11" hasCustomPrompt="1"/>
          </p:nvPr>
        </p:nvSpPr>
        <p:spPr>
          <a:xfrm>
            <a:off x="1311549" y="1849598"/>
            <a:ext cx="6886537" cy="519429"/>
          </a:xfrm>
          <a:prstGeom prst="rect">
            <a:avLst/>
          </a:prstGeom>
        </p:spPr>
        <p:txBody>
          <a:bodyPr vert="horz" wrap="none" lIns="0" tIns="0" rIns="0" bIns="0" anchor="ctr" anchorCtr="0"/>
          <a:lstStyle>
            <a:lvl1pPr marL="0" indent="0">
              <a:buNone/>
              <a:defRPr sz="2667" b="0">
                <a:solidFill>
                  <a:schemeClr val="tx1">
                    <a:lumMod val="50000"/>
                    <a:lumOff val="50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36" name="Text Placeholder 6"/>
          <p:cNvSpPr>
            <a:spLocks noGrp="1"/>
          </p:cNvSpPr>
          <p:nvPr>
            <p:ph type="body" sz="quarter" idx="18" hasCustomPrompt="1"/>
          </p:nvPr>
        </p:nvSpPr>
        <p:spPr>
          <a:xfrm>
            <a:off x="624418" y="1849598"/>
            <a:ext cx="575431" cy="519429"/>
          </a:xfrm>
          <a:prstGeom prst="rect">
            <a:avLst/>
          </a:prstGeom>
          <a:solidFill>
            <a:schemeClr val="tx1">
              <a:lumMod val="50000"/>
              <a:lumOff val="50000"/>
            </a:schemeClr>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1</a:t>
            </a:r>
          </a:p>
        </p:txBody>
      </p:sp>
      <p:cxnSp>
        <p:nvCxnSpPr>
          <p:cNvPr id="37" name="Straight Connector 36"/>
          <p:cNvCxnSpPr/>
          <p:nvPr userDrawn="1"/>
        </p:nvCxnSpPr>
        <p:spPr>
          <a:xfrm>
            <a:off x="1311549" y="23690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1311549" y="2488710"/>
            <a:ext cx="6886537" cy="519429"/>
          </a:xfrm>
          <a:prstGeom prst="rect">
            <a:avLst/>
          </a:prstGeom>
        </p:spPr>
        <p:txBody>
          <a:bodyPr vert="horz" wrap="none" lIns="0" tIns="0" rIns="0" bIns="0" anchor="ctr" anchorCtr="0"/>
          <a:lstStyle>
            <a:lvl1pPr marL="0" indent="0">
              <a:buNone/>
              <a:defRPr sz="2667" b="1">
                <a:solidFill>
                  <a:schemeClr val="tx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39" name="Text Placeholder 6"/>
          <p:cNvSpPr>
            <a:spLocks noGrp="1"/>
          </p:cNvSpPr>
          <p:nvPr>
            <p:ph type="body" sz="quarter" idx="20" hasCustomPrompt="1"/>
          </p:nvPr>
        </p:nvSpPr>
        <p:spPr>
          <a:xfrm>
            <a:off x="624418" y="2488710"/>
            <a:ext cx="575431" cy="519429"/>
          </a:xfrm>
          <a:prstGeom prst="rect">
            <a:avLst/>
          </a:prstGeom>
          <a:solidFill>
            <a:schemeClr val="accent3"/>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2</a:t>
            </a:r>
          </a:p>
        </p:txBody>
      </p:sp>
      <p:cxnSp>
        <p:nvCxnSpPr>
          <p:cNvPr id="40" name="Straight Connector 39"/>
          <p:cNvCxnSpPr/>
          <p:nvPr userDrawn="1"/>
        </p:nvCxnSpPr>
        <p:spPr>
          <a:xfrm>
            <a:off x="1311549" y="30081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1311549" y="3134786"/>
            <a:ext cx="6886537" cy="519429"/>
          </a:xfrm>
          <a:prstGeom prst="rect">
            <a:avLst/>
          </a:prstGeom>
        </p:spPr>
        <p:txBody>
          <a:bodyPr vert="horz" wrap="none" lIns="0" tIns="0" rIns="0" bIns="0" anchor="ctr" anchorCtr="0"/>
          <a:lstStyle>
            <a:lvl1pPr marL="0" indent="0">
              <a:buNone/>
              <a:defRPr sz="2667" b="0">
                <a:solidFill>
                  <a:schemeClr val="tx1">
                    <a:lumMod val="50000"/>
                    <a:lumOff val="50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43" name="Text Placeholder 6"/>
          <p:cNvSpPr>
            <a:spLocks noGrp="1"/>
          </p:cNvSpPr>
          <p:nvPr>
            <p:ph type="body" sz="quarter" idx="22" hasCustomPrompt="1"/>
          </p:nvPr>
        </p:nvSpPr>
        <p:spPr>
          <a:xfrm>
            <a:off x="624418" y="3134786"/>
            <a:ext cx="575431" cy="519429"/>
          </a:xfrm>
          <a:prstGeom prst="rect">
            <a:avLst/>
          </a:prstGeom>
          <a:solidFill>
            <a:schemeClr val="tx1">
              <a:lumMod val="50000"/>
              <a:lumOff val="50000"/>
            </a:schemeClr>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3</a:t>
            </a:r>
          </a:p>
        </p:txBody>
      </p:sp>
      <p:cxnSp>
        <p:nvCxnSpPr>
          <p:cNvPr id="44" name="Straight Connector 43"/>
          <p:cNvCxnSpPr/>
          <p:nvPr userDrawn="1"/>
        </p:nvCxnSpPr>
        <p:spPr>
          <a:xfrm>
            <a:off x="1311549" y="3654215"/>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1311549" y="3782197"/>
            <a:ext cx="6886537" cy="519429"/>
          </a:xfrm>
          <a:prstGeom prst="rect">
            <a:avLst/>
          </a:prstGeom>
        </p:spPr>
        <p:txBody>
          <a:bodyPr vert="horz" wrap="none" lIns="0" tIns="0" rIns="0" bIns="0" anchor="ctr" anchorCtr="0"/>
          <a:lstStyle>
            <a:lvl1pPr marL="0" indent="0">
              <a:buNone/>
              <a:defRPr sz="2667" b="0">
                <a:solidFill>
                  <a:schemeClr val="tx1">
                    <a:lumMod val="50000"/>
                    <a:lumOff val="50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50" name="Text Placeholder 6"/>
          <p:cNvSpPr>
            <a:spLocks noGrp="1"/>
          </p:cNvSpPr>
          <p:nvPr>
            <p:ph type="body" sz="quarter" idx="24" hasCustomPrompt="1"/>
          </p:nvPr>
        </p:nvSpPr>
        <p:spPr>
          <a:xfrm>
            <a:off x="624418" y="3782197"/>
            <a:ext cx="575431" cy="519429"/>
          </a:xfrm>
          <a:prstGeom prst="rect">
            <a:avLst/>
          </a:prstGeom>
          <a:solidFill>
            <a:schemeClr val="tx1">
              <a:lumMod val="50000"/>
              <a:lumOff val="50000"/>
            </a:schemeClr>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4</a:t>
            </a:r>
          </a:p>
        </p:txBody>
      </p:sp>
      <p:cxnSp>
        <p:nvCxnSpPr>
          <p:cNvPr id="51" name="Straight Connector 50"/>
          <p:cNvCxnSpPr/>
          <p:nvPr userDrawn="1"/>
        </p:nvCxnSpPr>
        <p:spPr>
          <a:xfrm>
            <a:off x="1311549" y="43016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1311549" y="4437910"/>
            <a:ext cx="6886537" cy="519429"/>
          </a:xfrm>
          <a:prstGeom prst="rect">
            <a:avLst/>
          </a:prstGeom>
        </p:spPr>
        <p:txBody>
          <a:bodyPr vert="horz" wrap="none" lIns="0" tIns="0" rIns="0" bIns="0" anchor="ctr" anchorCtr="0"/>
          <a:lstStyle>
            <a:lvl1pPr marL="0" indent="0">
              <a:buNone/>
              <a:defRPr sz="2667" b="0">
                <a:solidFill>
                  <a:schemeClr val="tx1">
                    <a:lumMod val="50000"/>
                    <a:lumOff val="50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53" name="Text Placeholder 6"/>
          <p:cNvSpPr>
            <a:spLocks noGrp="1"/>
          </p:cNvSpPr>
          <p:nvPr>
            <p:ph type="body" sz="quarter" idx="26" hasCustomPrompt="1"/>
          </p:nvPr>
        </p:nvSpPr>
        <p:spPr>
          <a:xfrm>
            <a:off x="624418" y="4437910"/>
            <a:ext cx="575431" cy="519429"/>
          </a:xfrm>
          <a:prstGeom prst="rect">
            <a:avLst/>
          </a:prstGeom>
          <a:solidFill>
            <a:schemeClr val="tx1">
              <a:lumMod val="50000"/>
              <a:lumOff val="50000"/>
            </a:schemeClr>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5</a:t>
            </a:r>
          </a:p>
        </p:txBody>
      </p:sp>
      <p:cxnSp>
        <p:nvCxnSpPr>
          <p:cNvPr id="54" name="Straight Connector 53"/>
          <p:cNvCxnSpPr/>
          <p:nvPr userDrawn="1"/>
        </p:nvCxnSpPr>
        <p:spPr>
          <a:xfrm>
            <a:off x="1311549" y="49573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1311549" y="5085322"/>
            <a:ext cx="6886537" cy="519429"/>
          </a:xfrm>
          <a:prstGeom prst="rect">
            <a:avLst/>
          </a:prstGeom>
        </p:spPr>
        <p:txBody>
          <a:bodyPr vert="horz" wrap="none" lIns="0" tIns="0" rIns="0" bIns="0" anchor="ctr" anchorCtr="0"/>
          <a:lstStyle>
            <a:lvl1pPr marL="0" indent="0">
              <a:buNone/>
              <a:defRPr sz="2667" b="0">
                <a:solidFill>
                  <a:schemeClr val="tx1">
                    <a:lumMod val="50000"/>
                    <a:lumOff val="50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56" name="Text Placeholder 6"/>
          <p:cNvSpPr>
            <a:spLocks noGrp="1"/>
          </p:cNvSpPr>
          <p:nvPr>
            <p:ph type="body" sz="quarter" idx="28" hasCustomPrompt="1"/>
          </p:nvPr>
        </p:nvSpPr>
        <p:spPr>
          <a:xfrm>
            <a:off x="624418" y="5085322"/>
            <a:ext cx="575431" cy="519429"/>
          </a:xfrm>
          <a:prstGeom prst="rect">
            <a:avLst/>
          </a:prstGeom>
          <a:solidFill>
            <a:schemeClr val="tx1">
              <a:lumMod val="50000"/>
              <a:lumOff val="50000"/>
            </a:schemeClr>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6</a:t>
            </a:r>
          </a:p>
        </p:txBody>
      </p:sp>
      <p:cxnSp>
        <p:nvCxnSpPr>
          <p:cNvPr id="57" name="Straight Connector 56"/>
          <p:cNvCxnSpPr/>
          <p:nvPr userDrawn="1"/>
        </p:nvCxnSpPr>
        <p:spPr>
          <a:xfrm>
            <a:off x="1311549" y="560475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1311549" y="5732732"/>
            <a:ext cx="6886537" cy="519429"/>
          </a:xfrm>
          <a:prstGeom prst="rect">
            <a:avLst/>
          </a:prstGeom>
        </p:spPr>
        <p:txBody>
          <a:bodyPr vert="horz" wrap="none" lIns="0" tIns="0" rIns="0" bIns="0" anchor="ctr" anchorCtr="0"/>
          <a:lstStyle>
            <a:lvl1pPr marL="0" indent="0">
              <a:buNone/>
              <a:defRPr sz="2667" b="0">
                <a:solidFill>
                  <a:schemeClr val="tx1">
                    <a:lumMod val="50000"/>
                    <a:lumOff val="50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59" name="Text Placeholder 6"/>
          <p:cNvSpPr>
            <a:spLocks noGrp="1"/>
          </p:cNvSpPr>
          <p:nvPr>
            <p:ph type="body" sz="quarter" idx="30" hasCustomPrompt="1"/>
          </p:nvPr>
        </p:nvSpPr>
        <p:spPr>
          <a:xfrm>
            <a:off x="624418" y="5732732"/>
            <a:ext cx="575431" cy="519429"/>
          </a:xfrm>
          <a:prstGeom prst="rect">
            <a:avLst/>
          </a:prstGeom>
          <a:solidFill>
            <a:schemeClr val="tx1">
              <a:lumMod val="50000"/>
              <a:lumOff val="50000"/>
            </a:schemeClr>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7</a:t>
            </a:r>
          </a:p>
        </p:txBody>
      </p:sp>
      <p:cxnSp>
        <p:nvCxnSpPr>
          <p:cNvPr id="60" name="Straight Connector 59"/>
          <p:cNvCxnSpPr/>
          <p:nvPr userDrawn="1"/>
        </p:nvCxnSpPr>
        <p:spPr>
          <a:xfrm>
            <a:off x="1311549" y="625216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006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4" name="TextBox 3"/>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2" name="Title 1"/>
          <p:cNvSpPr>
            <a:spLocks noGrp="1"/>
          </p:cNvSpPr>
          <p:nvPr>
            <p:ph type="title" hasCustomPrompt="1"/>
          </p:nvPr>
        </p:nvSpPr>
        <p:spPr>
          <a:xfrm>
            <a:off x="609600" y="1"/>
            <a:ext cx="4286552" cy="1600201"/>
          </a:xfrm>
        </p:spPr>
        <p:txBody>
          <a:bodyPr/>
          <a:lstStyle/>
          <a:p>
            <a:r>
              <a:rPr lang="en-US"/>
              <a:t>Contents</a:t>
            </a:r>
          </a:p>
        </p:txBody>
      </p:sp>
      <p:sp>
        <p:nvSpPr>
          <p:cNvPr id="34" name="Text Placeholder 6"/>
          <p:cNvSpPr>
            <a:spLocks noGrp="1"/>
          </p:cNvSpPr>
          <p:nvPr>
            <p:ph type="body" sz="quarter" idx="11" hasCustomPrompt="1"/>
          </p:nvPr>
        </p:nvSpPr>
        <p:spPr>
          <a:xfrm>
            <a:off x="1311549" y="1849598"/>
            <a:ext cx="6886537" cy="519429"/>
          </a:xfrm>
          <a:prstGeom prst="rect">
            <a:avLst/>
          </a:prstGeom>
        </p:spPr>
        <p:txBody>
          <a:bodyPr vert="horz" wrap="none" lIns="0" tIns="0" rIns="0" bIns="0" anchor="ctr" anchorCtr="0"/>
          <a:lstStyle>
            <a:lvl1pPr marL="0" indent="0">
              <a:buNone/>
              <a:defRPr sz="2667" b="0">
                <a:solidFill>
                  <a:schemeClr val="tx1">
                    <a:lumMod val="50000"/>
                    <a:lumOff val="50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36" name="Text Placeholder 6"/>
          <p:cNvSpPr>
            <a:spLocks noGrp="1"/>
          </p:cNvSpPr>
          <p:nvPr>
            <p:ph type="body" sz="quarter" idx="18" hasCustomPrompt="1"/>
          </p:nvPr>
        </p:nvSpPr>
        <p:spPr>
          <a:xfrm>
            <a:off x="624418" y="1849598"/>
            <a:ext cx="575431" cy="519429"/>
          </a:xfrm>
          <a:prstGeom prst="rect">
            <a:avLst/>
          </a:prstGeom>
          <a:solidFill>
            <a:srgbClr val="999999"/>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1</a:t>
            </a:r>
          </a:p>
        </p:txBody>
      </p:sp>
      <p:cxnSp>
        <p:nvCxnSpPr>
          <p:cNvPr id="37" name="Straight Connector 36"/>
          <p:cNvCxnSpPr/>
          <p:nvPr userDrawn="1"/>
        </p:nvCxnSpPr>
        <p:spPr>
          <a:xfrm>
            <a:off x="1311549" y="23690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1311549" y="2488710"/>
            <a:ext cx="6886537" cy="519429"/>
          </a:xfrm>
          <a:prstGeom prst="rect">
            <a:avLst/>
          </a:prstGeom>
        </p:spPr>
        <p:txBody>
          <a:bodyPr vert="horz" wrap="none" lIns="0" tIns="0" rIns="0" bIns="0" anchor="ctr" anchorCtr="0"/>
          <a:lstStyle>
            <a:lvl1pPr marL="0" indent="0">
              <a:buNone/>
              <a:defRPr sz="2667" b="0">
                <a:solidFill>
                  <a:schemeClr val="tx1">
                    <a:lumMod val="50000"/>
                    <a:lumOff val="50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39" name="Text Placeholder 6"/>
          <p:cNvSpPr>
            <a:spLocks noGrp="1"/>
          </p:cNvSpPr>
          <p:nvPr>
            <p:ph type="body" sz="quarter" idx="20" hasCustomPrompt="1"/>
          </p:nvPr>
        </p:nvSpPr>
        <p:spPr>
          <a:xfrm>
            <a:off x="624418" y="2488710"/>
            <a:ext cx="575431" cy="519429"/>
          </a:xfrm>
          <a:prstGeom prst="rect">
            <a:avLst/>
          </a:prstGeom>
          <a:solidFill>
            <a:srgbClr val="999999"/>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2</a:t>
            </a:r>
          </a:p>
        </p:txBody>
      </p:sp>
      <p:cxnSp>
        <p:nvCxnSpPr>
          <p:cNvPr id="40" name="Straight Connector 39"/>
          <p:cNvCxnSpPr/>
          <p:nvPr userDrawn="1"/>
        </p:nvCxnSpPr>
        <p:spPr>
          <a:xfrm>
            <a:off x="1311549" y="30081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1311549" y="3134786"/>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43" name="Text Placeholder 6"/>
          <p:cNvSpPr>
            <a:spLocks noGrp="1"/>
          </p:cNvSpPr>
          <p:nvPr>
            <p:ph type="body" sz="quarter" idx="22" hasCustomPrompt="1"/>
          </p:nvPr>
        </p:nvSpPr>
        <p:spPr>
          <a:xfrm>
            <a:off x="624418" y="3134786"/>
            <a:ext cx="575431" cy="519429"/>
          </a:xfrm>
          <a:prstGeom prst="rect">
            <a:avLst/>
          </a:prstGeom>
          <a:solidFill>
            <a:schemeClr val="accent3"/>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3</a:t>
            </a:r>
          </a:p>
        </p:txBody>
      </p:sp>
      <p:cxnSp>
        <p:nvCxnSpPr>
          <p:cNvPr id="44" name="Straight Connector 43"/>
          <p:cNvCxnSpPr/>
          <p:nvPr userDrawn="1"/>
        </p:nvCxnSpPr>
        <p:spPr>
          <a:xfrm>
            <a:off x="1311549" y="3654215"/>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1311549" y="3782197"/>
            <a:ext cx="6886537" cy="519429"/>
          </a:xfrm>
          <a:prstGeom prst="rect">
            <a:avLst/>
          </a:prstGeom>
        </p:spPr>
        <p:txBody>
          <a:bodyPr vert="horz" wrap="none" lIns="0" tIns="0" rIns="0" bIns="0" anchor="ctr" anchorCtr="0"/>
          <a:lstStyle>
            <a:lvl1pPr marL="0" indent="0">
              <a:buNone/>
              <a:defRPr sz="2667" b="0">
                <a:solidFill>
                  <a:schemeClr val="tx1">
                    <a:lumMod val="50000"/>
                    <a:lumOff val="50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50" name="Text Placeholder 6"/>
          <p:cNvSpPr>
            <a:spLocks noGrp="1"/>
          </p:cNvSpPr>
          <p:nvPr>
            <p:ph type="body" sz="quarter" idx="24" hasCustomPrompt="1"/>
          </p:nvPr>
        </p:nvSpPr>
        <p:spPr>
          <a:xfrm>
            <a:off x="624418" y="3782197"/>
            <a:ext cx="575431" cy="519429"/>
          </a:xfrm>
          <a:prstGeom prst="rect">
            <a:avLst/>
          </a:prstGeom>
          <a:solidFill>
            <a:srgbClr val="999999"/>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4</a:t>
            </a:r>
          </a:p>
        </p:txBody>
      </p:sp>
      <p:cxnSp>
        <p:nvCxnSpPr>
          <p:cNvPr id="51" name="Straight Connector 50"/>
          <p:cNvCxnSpPr/>
          <p:nvPr userDrawn="1"/>
        </p:nvCxnSpPr>
        <p:spPr>
          <a:xfrm>
            <a:off x="1311549" y="43016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1311549" y="4437910"/>
            <a:ext cx="6886537" cy="519429"/>
          </a:xfrm>
          <a:prstGeom prst="rect">
            <a:avLst/>
          </a:prstGeom>
        </p:spPr>
        <p:txBody>
          <a:bodyPr vert="horz" wrap="none" lIns="0" tIns="0" rIns="0" bIns="0" anchor="ctr" anchorCtr="0"/>
          <a:lstStyle>
            <a:lvl1pPr marL="0" indent="0">
              <a:buNone/>
              <a:defRPr sz="2667" b="0">
                <a:solidFill>
                  <a:schemeClr val="tx1">
                    <a:lumMod val="50000"/>
                    <a:lumOff val="50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53" name="Text Placeholder 6"/>
          <p:cNvSpPr>
            <a:spLocks noGrp="1"/>
          </p:cNvSpPr>
          <p:nvPr>
            <p:ph type="body" sz="quarter" idx="26" hasCustomPrompt="1"/>
          </p:nvPr>
        </p:nvSpPr>
        <p:spPr>
          <a:xfrm>
            <a:off x="624418" y="4437910"/>
            <a:ext cx="575431" cy="519429"/>
          </a:xfrm>
          <a:prstGeom prst="rect">
            <a:avLst/>
          </a:prstGeom>
          <a:solidFill>
            <a:srgbClr val="999999"/>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5</a:t>
            </a:r>
          </a:p>
        </p:txBody>
      </p:sp>
      <p:cxnSp>
        <p:nvCxnSpPr>
          <p:cNvPr id="54" name="Straight Connector 53"/>
          <p:cNvCxnSpPr/>
          <p:nvPr userDrawn="1"/>
        </p:nvCxnSpPr>
        <p:spPr>
          <a:xfrm>
            <a:off x="1311549" y="49573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1311549" y="5085322"/>
            <a:ext cx="6886537" cy="519429"/>
          </a:xfrm>
          <a:prstGeom prst="rect">
            <a:avLst/>
          </a:prstGeom>
        </p:spPr>
        <p:txBody>
          <a:bodyPr vert="horz" wrap="none" lIns="0" tIns="0" rIns="0" bIns="0" anchor="ctr" anchorCtr="0"/>
          <a:lstStyle>
            <a:lvl1pPr marL="0" indent="0">
              <a:buNone/>
              <a:defRPr sz="2667" b="0">
                <a:solidFill>
                  <a:schemeClr val="tx1">
                    <a:lumMod val="50000"/>
                    <a:lumOff val="50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56" name="Text Placeholder 6"/>
          <p:cNvSpPr>
            <a:spLocks noGrp="1"/>
          </p:cNvSpPr>
          <p:nvPr>
            <p:ph type="body" sz="quarter" idx="28" hasCustomPrompt="1"/>
          </p:nvPr>
        </p:nvSpPr>
        <p:spPr>
          <a:xfrm>
            <a:off x="624418" y="5085322"/>
            <a:ext cx="575431" cy="519429"/>
          </a:xfrm>
          <a:prstGeom prst="rect">
            <a:avLst/>
          </a:prstGeom>
          <a:solidFill>
            <a:srgbClr val="999999"/>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6</a:t>
            </a:r>
          </a:p>
        </p:txBody>
      </p:sp>
      <p:cxnSp>
        <p:nvCxnSpPr>
          <p:cNvPr id="57" name="Straight Connector 56"/>
          <p:cNvCxnSpPr/>
          <p:nvPr userDrawn="1"/>
        </p:nvCxnSpPr>
        <p:spPr>
          <a:xfrm>
            <a:off x="1311549" y="560475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1311549" y="5732732"/>
            <a:ext cx="6886537" cy="519429"/>
          </a:xfrm>
          <a:prstGeom prst="rect">
            <a:avLst/>
          </a:prstGeom>
        </p:spPr>
        <p:txBody>
          <a:bodyPr vert="horz" wrap="none" lIns="0" tIns="0" rIns="0" bIns="0" anchor="ctr" anchorCtr="0"/>
          <a:lstStyle>
            <a:lvl1pPr marL="0" indent="0">
              <a:buNone/>
              <a:defRPr sz="2667" b="0">
                <a:solidFill>
                  <a:schemeClr val="tx1">
                    <a:lumMod val="50000"/>
                    <a:lumOff val="50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59" name="Text Placeholder 6"/>
          <p:cNvSpPr>
            <a:spLocks noGrp="1"/>
          </p:cNvSpPr>
          <p:nvPr>
            <p:ph type="body" sz="quarter" idx="30" hasCustomPrompt="1"/>
          </p:nvPr>
        </p:nvSpPr>
        <p:spPr>
          <a:xfrm>
            <a:off x="624418" y="5732732"/>
            <a:ext cx="575431" cy="519429"/>
          </a:xfrm>
          <a:prstGeom prst="rect">
            <a:avLst/>
          </a:prstGeom>
          <a:solidFill>
            <a:srgbClr val="999999"/>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7</a:t>
            </a:r>
          </a:p>
        </p:txBody>
      </p:sp>
      <p:cxnSp>
        <p:nvCxnSpPr>
          <p:cNvPr id="60" name="Straight Connector 59"/>
          <p:cNvCxnSpPr/>
          <p:nvPr userDrawn="1"/>
        </p:nvCxnSpPr>
        <p:spPr>
          <a:xfrm>
            <a:off x="1311549" y="625216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9515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4" name="TextBox 3"/>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2" name="Title 1"/>
          <p:cNvSpPr>
            <a:spLocks noGrp="1"/>
          </p:cNvSpPr>
          <p:nvPr>
            <p:ph type="title" hasCustomPrompt="1"/>
          </p:nvPr>
        </p:nvSpPr>
        <p:spPr>
          <a:xfrm>
            <a:off x="609600" y="1"/>
            <a:ext cx="4286552" cy="1600201"/>
          </a:xfrm>
        </p:spPr>
        <p:txBody>
          <a:bodyPr/>
          <a:lstStyle/>
          <a:p>
            <a:r>
              <a:rPr lang="en-US"/>
              <a:t>Contents</a:t>
            </a:r>
          </a:p>
        </p:txBody>
      </p:sp>
      <p:sp>
        <p:nvSpPr>
          <p:cNvPr id="34" name="Text Placeholder 6"/>
          <p:cNvSpPr>
            <a:spLocks noGrp="1"/>
          </p:cNvSpPr>
          <p:nvPr>
            <p:ph type="body" sz="quarter" idx="11" hasCustomPrompt="1"/>
          </p:nvPr>
        </p:nvSpPr>
        <p:spPr>
          <a:xfrm>
            <a:off x="1311549" y="1849598"/>
            <a:ext cx="6886537" cy="519429"/>
          </a:xfrm>
          <a:prstGeom prst="rect">
            <a:avLst/>
          </a:prstGeom>
        </p:spPr>
        <p:txBody>
          <a:bodyPr vert="horz" wrap="none" lIns="0" tIns="0" rIns="0" bIns="0" anchor="ctr" anchorCtr="0"/>
          <a:lstStyle>
            <a:lvl1pPr marL="0" indent="0">
              <a:buNone/>
              <a:defRPr sz="2667" b="0">
                <a:solidFill>
                  <a:srgbClr val="999999"/>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36" name="Text Placeholder 6"/>
          <p:cNvSpPr>
            <a:spLocks noGrp="1"/>
          </p:cNvSpPr>
          <p:nvPr>
            <p:ph type="body" sz="quarter" idx="18" hasCustomPrompt="1"/>
          </p:nvPr>
        </p:nvSpPr>
        <p:spPr>
          <a:xfrm>
            <a:off x="624418" y="1849598"/>
            <a:ext cx="575431" cy="519429"/>
          </a:xfrm>
          <a:prstGeom prst="rect">
            <a:avLst/>
          </a:prstGeom>
          <a:solidFill>
            <a:srgbClr val="999999"/>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1</a:t>
            </a:r>
          </a:p>
        </p:txBody>
      </p:sp>
      <p:cxnSp>
        <p:nvCxnSpPr>
          <p:cNvPr id="37" name="Straight Connector 36"/>
          <p:cNvCxnSpPr/>
          <p:nvPr userDrawn="1"/>
        </p:nvCxnSpPr>
        <p:spPr>
          <a:xfrm>
            <a:off x="1311549" y="23690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1311549" y="2488710"/>
            <a:ext cx="6886537" cy="519429"/>
          </a:xfrm>
          <a:prstGeom prst="rect">
            <a:avLst/>
          </a:prstGeom>
        </p:spPr>
        <p:txBody>
          <a:bodyPr vert="horz" wrap="none" lIns="0" tIns="0" rIns="0" bIns="0" anchor="ctr" anchorCtr="0"/>
          <a:lstStyle>
            <a:lvl1pPr marL="0" indent="0">
              <a:buNone/>
              <a:defRPr sz="2667" b="0">
                <a:solidFill>
                  <a:srgbClr val="999999"/>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39" name="Text Placeholder 6"/>
          <p:cNvSpPr>
            <a:spLocks noGrp="1"/>
          </p:cNvSpPr>
          <p:nvPr>
            <p:ph type="body" sz="quarter" idx="20" hasCustomPrompt="1"/>
          </p:nvPr>
        </p:nvSpPr>
        <p:spPr>
          <a:xfrm>
            <a:off x="624418" y="2488710"/>
            <a:ext cx="575431" cy="519429"/>
          </a:xfrm>
          <a:prstGeom prst="rect">
            <a:avLst/>
          </a:prstGeom>
          <a:solidFill>
            <a:srgbClr val="999999"/>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2</a:t>
            </a:r>
          </a:p>
        </p:txBody>
      </p:sp>
      <p:cxnSp>
        <p:nvCxnSpPr>
          <p:cNvPr id="40" name="Straight Connector 39"/>
          <p:cNvCxnSpPr/>
          <p:nvPr userDrawn="1"/>
        </p:nvCxnSpPr>
        <p:spPr>
          <a:xfrm>
            <a:off x="1311549" y="30081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1311549" y="3134786"/>
            <a:ext cx="6886537" cy="519429"/>
          </a:xfrm>
          <a:prstGeom prst="rect">
            <a:avLst/>
          </a:prstGeom>
        </p:spPr>
        <p:txBody>
          <a:bodyPr vert="horz" wrap="none" lIns="0" tIns="0" rIns="0" bIns="0" anchor="ctr" anchorCtr="0"/>
          <a:lstStyle>
            <a:lvl1pPr marL="0" indent="0">
              <a:buNone/>
              <a:defRPr sz="2667" b="0">
                <a:solidFill>
                  <a:srgbClr val="999999"/>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43" name="Text Placeholder 6"/>
          <p:cNvSpPr>
            <a:spLocks noGrp="1"/>
          </p:cNvSpPr>
          <p:nvPr>
            <p:ph type="body" sz="quarter" idx="22" hasCustomPrompt="1"/>
          </p:nvPr>
        </p:nvSpPr>
        <p:spPr>
          <a:xfrm>
            <a:off x="624418" y="3134786"/>
            <a:ext cx="575431" cy="519429"/>
          </a:xfrm>
          <a:prstGeom prst="rect">
            <a:avLst/>
          </a:prstGeom>
          <a:solidFill>
            <a:srgbClr val="999999"/>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3</a:t>
            </a:r>
          </a:p>
        </p:txBody>
      </p:sp>
      <p:cxnSp>
        <p:nvCxnSpPr>
          <p:cNvPr id="44" name="Straight Connector 43"/>
          <p:cNvCxnSpPr/>
          <p:nvPr userDrawn="1"/>
        </p:nvCxnSpPr>
        <p:spPr>
          <a:xfrm>
            <a:off x="1311549" y="3654215"/>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1311549" y="3782197"/>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50" name="Text Placeholder 6"/>
          <p:cNvSpPr>
            <a:spLocks noGrp="1"/>
          </p:cNvSpPr>
          <p:nvPr>
            <p:ph type="body" sz="quarter" idx="24" hasCustomPrompt="1"/>
          </p:nvPr>
        </p:nvSpPr>
        <p:spPr>
          <a:xfrm>
            <a:off x="624418" y="3782197"/>
            <a:ext cx="575431" cy="519429"/>
          </a:xfrm>
          <a:prstGeom prst="rect">
            <a:avLst/>
          </a:prstGeom>
          <a:solidFill>
            <a:schemeClr val="accent3"/>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4</a:t>
            </a:r>
          </a:p>
        </p:txBody>
      </p:sp>
      <p:cxnSp>
        <p:nvCxnSpPr>
          <p:cNvPr id="51" name="Straight Connector 50"/>
          <p:cNvCxnSpPr/>
          <p:nvPr userDrawn="1"/>
        </p:nvCxnSpPr>
        <p:spPr>
          <a:xfrm>
            <a:off x="1311549" y="43016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1311549" y="4437910"/>
            <a:ext cx="6886537" cy="519429"/>
          </a:xfrm>
          <a:prstGeom prst="rect">
            <a:avLst/>
          </a:prstGeom>
        </p:spPr>
        <p:txBody>
          <a:bodyPr vert="horz" wrap="none" lIns="0" tIns="0" rIns="0" bIns="0" anchor="ctr" anchorCtr="0"/>
          <a:lstStyle>
            <a:lvl1pPr marL="0" indent="0">
              <a:buNone/>
              <a:defRPr sz="2667" b="0">
                <a:solidFill>
                  <a:srgbClr val="999999"/>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53" name="Text Placeholder 6"/>
          <p:cNvSpPr>
            <a:spLocks noGrp="1"/>
          </p:cNvSpPr>
          <p:nvPr>
            <p:ph type="body" sz="quarter" idx="26" hasCustomPrompt="1"/>
          </p:nvPr>
        </p:nvSpPr>
        <p:spPr>
          <a:xfrm>
            <a:off x="624418" y="4437910"/>
            <a:ext cx="575431" cy="519429"/>
          </a:xfrm>
          <a:prstGeom prst="rect">
            <a:avLst/>
          </a:prstGeom>
          <a:solidFill>
            <a:srgbClr val="999999"/>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5</a:t>
            </a:r>
          </a:p>
        </p:txBody>
      </p:sp>
      <p:cxnSp>
        <p:nvCxnSpPr>
          <p:cNvPr id="54" name="Straight Connector 53"/>
          <p:cNvCxnSpPr/>
          <p:nvPr userDrawn="1"/>
        </p:nvCxnSpPr>
        <p:spPr>
          <a:xfrm>
            <a:off x="1311549" y="49573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1311549" y="5085322"/>
            <a:ext cx="6886537" cy="519429"/>
          </a:xfrm>
          <a:prstGeom prst="rect">
            <a:avLst/>
          </a:prstGeom>
        </p:spPr>
        <p:txBody>
          <a:bodyPr vert="horz" wrap="none" lIns="0" tIns="0" rIns="0" bIns="0" anchor="ctr" anchorCtr="0"/>
          <a:lstStyle>
            <a:lvl1pPr marL="0" indent="0">
              <a:buNone/>
              <a:defRPr sz="2667" b="0">
                <a:solidFill>
                  <a:srgbClr val="999999"/>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56" name="Text Placeholder 6"/>
          <p:cNvSpPr>
            <a:spLocks noGrp="1"/>
          </p:cNvSpPr>
          <p:nvPr>
            <p:ph type="body" sz="quarter" idx="28" hasCustomPrompt="1"/>
          </p:nvPr>
        </p:nvSpPr>
        <p:spPr>
          <a:xfrm>
            <a:off x="624418" y="5085322"/>
            <a:ext cx="575431" cy="519429"/>
          </a:xfrm>
          <a:prstGeom prst="rect">
            <a:avLst/>
          </a:prstGeom>
          <a:solidFill>
            <a:srgbClr val="999999"/>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6</a:t>
            </a:r>
          </a:p>
        </p:txBody>
      </p:sp>
      <p:cxnSp>
        <p:nvCxnSpPr>
          <p:cNvPr id="57" name="Straight Connector 56"/>
          <p:cNvCxnSpPr/>
          <p:nvPr userDrawn="1"/>
        </p:nvCxnSpPr>
        <p:spPr>
          <a:xfrm>
            <a:off x="1311549" y="560475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1311549" y="5732732"/>
            <a:ext cx="6886537" cy="519429"/>
          </a:xfrm>
          <a:prstGeom prst="rect">
            <a:avLst/>
          </a:prstGeom>
        </p:spPr>
        <p:txBody>
          <a:bodyPr vert="horz" wrap="none" lIns="0" tIns="0" rIns="0" bIns="0" anchor="ctr" anchorCtr="0"/>
          <a:lstStyle>
            <a:lvl1pPr marL="0" indent="0">
              <a:buNone/>
              <a:defRPr sz="2667" b="0">
                <a:solidFill>
                  <a:srgbClr val="999999"/>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59" name="Text Placeholder 6"/>
          <p:cNvSpPr>
            <a:spLocks noGrp="1"/>
          </p:cNvSpPr>
          <p:nvPr>
            <p:ph type="body" sz="quarter" idx="30" hasCustomPrompt="1"/>
          </p:nvPr>
        </p:nvSpPr>
        <p:spPr>
          <a:xfrm>
            <a:off x="624418" y="5732732"/>
            <a:ext cx="575431" cy="519429"/>
          </a:xfrm>
          <a:prstGeom prst="rect">
            <a:avLst/>
          </a:prstGeom>
          <a:solidFill>
            <a:srgbClr val="999999"/>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7</a:t>
            </a:r>
          </a:p>
        </p:txBody>
      </p:sp>
      <p:cxnSp>
        <p:nvCxnSpPr>
          <p:cNvPr id="60" name="Straight Connector 59"/>
          <p:cNvCxnSpPr/>
          <p:nvPr userDrawn="1"/>
        </p:nvCxnSpPr>
        <p:spPr>
          <a:xfrm>
            <a:off x="1311549" y="625216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6657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4" name="TextBox 3"/>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2" name="Title 1"/>
          <p:cNvSpPr>
            <a:spLocks noGrp="1"/>
          </p:cNvSpPr>
          <p:nvPr>
            <p:ph type="title" hasCustomPrompt="1"/>
          </p:nvPr>
        </p:nvSpPr>
        <p:spPr>
          <a:xfrm>
            <a:off x="609600" y="1"/>
            <a:ext cx="4286552" cy="1600201"/>
          </a:xfrm>
        </p:spPr>
        <p:txBody>
          <a:bodyPr/>
          <a:lstStyle/>
          <a:p>
            <a:r>
              <a:rPr lang="en-US"/>
              <a:t>Contents</a:t>
            </a:r>
          </a:p>
        </p:txBody>
      </p:sp>
      <p:sp>
        <p:nvSpPr>
          <p:cNvPr id="34" name="Text Placeholder 6"/>
          <p:cNvSpPr>
            <a:spLocks noGrp="1"/>
          </p:cNvSpPr>
          <p:nvPr>
            <p:ph type="body" sz="quarter" idx="11" hasCustomPrompt="1"/>
          </p:nvPr>
        </p:nvSpPr>
        <p:spPr>
          <a:xfrm>
            <a:off x="1311549" y="1849598"/>
            <a:ext cx="6886537" cy="519429"/>
          </a:xfrm>
          <a:prstGeom prst="rect">
            <a:avLst/>
          </a:prstGeom>
        </p:spPr>
        <p:txBody>
          <a:bodyPr vert="horz" wrap="none" lIns="0" tIns="0" rIns="0" bIns="0" anchor="ctr" anchorCtr="0"/>
          <a:lstStyle>
            <a:lvl1pPr marL="0" indent="0">
              <a:buNone/>
              <a:defRPr sz="2667" b="0">
                <a:solidFill>
                  <a:srgbClr val="999999"/>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36" name="Text Placeholder 6"/>
          <p:cNvSpPr>
            <a:spLocks noGrp="1"/>
          </p:cNvSpPr>
          <p:nvPr>
            <p:ph type="body" sz="quarter" idx="18" hasCustomPrompt="1"/>
          </p:nvPr>
        </p:nvSpPr>
        <p:spPr>
          <a:xfrm>
            <a:off x="624418" y="1849598"/>
            <a:ext cx="575431" cy="519429"/>
          </a:xfrm>
          <a:prstGeom prst="rect">
            <a:avLst/>
          </a:prstGeom>
          <a:solidFill>
            <a:srgbClr val="999999"/>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1</a:t>
            </a:r>
          </a:p>
        </p:txBody>
      </p:sp>
      <p:cxnSp>
        <p:nvCxnSpPr>
          <p:cNvPr id="37" name="Straight Connector 36"/>
          <p:cNvCxnSpPr/>
          <p:nvPr userDrawn="1"/>
        </p:nvCxnSpPr>
        <p:spPr>
          <a:xfrm>
            <a:off x="1311549" y="23690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1311549" y="2488710"/>
            <a:ext cx="6886537" cy="519429"/>
          </a:xfrm>
          <a:prstGeom prst="rect">
            <a:avLst/>
          </a:prstGeom>
        </p:spPr>
        <p:txBody>
          <a:bodyPr vert="horz" wrap="none" lIns="0" tIns="0" rIns="0" bIns="0" anchor="ctr" anchorCtr="0"/>
          <a:lstStyle>
            <a:lvl1pPr marL="0" indent="0">
              <a:buNone/>
              <a:defRPr sz="2667" b="0">
                <a:solidFill>
                  <a:srgbClr val="999999"/>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39" name="Text Placeholder 6"/>
          <p:cNvSpPr>
            <a:spLocks noGrp="1"/>
          </p:cNvSpPr>
          <p:nvPr>
            <p:ph type="body" sz="quarter" idx="20" hasCustomPrompt="1"/>
          </p:nvPr>
        </p:nvSpPr>
        <p:spPr>
          <a:xfrm>
            <a:off x="624418" y="2488710"/>
            <a:ext cx="575431" cy="519429"/>
          </a:xfrm>
          <a:prstGeom prst="rect">
            <a:avLst/>
          </a:prstGeom>
          <a:solidFill>
            <a:srgbClr val="999999"/>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2</a:t>
            </a:r>
          </a:p>
        </p:txBody>
      </p:sp>
      <p:cxnSp>
        <p:nvCxnSpPr>
          <p:cNvPr id="40" name="Straight Connector 39"/>
          <p:cNvCxnSpPr/>
          <p:nvPr userDrawn="1"/>
        </p:nvCxnSpPr>
        <p:spPr>
          <a:xfrm>
            <a:off x="1311549" y="30081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1311549" y="3134786"/>
            <a:ext cx="6886537" cy="519429"/>
          </a:xfrm>
          <a:prstGeom prst="rect">
            <a:avLst/>
          </a:prstGeom>
        </p:spPr>
        <p:txBody>
          <a:bodyPr vert="horz" wrap="none" lIns="0" tIns="0" rIns="0" bIns="0" anchor="ctr" anchorCtr="0"/>
          <a:lstStyle>
            <a:lvl1pPr marL="0" indent="0">
              <a:buNone/>
              <a:defRPr sz="2667" b="0">
                <a:solidFill>
                  <a:srgbClr val="999999"/>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43" name="Text Placeholder 6"/>
          <p:cNvSpPr>
            <a:spLocks noGrp="1"/>
          </p:cNvSpPr>
          <p:nvPr>
            <p:ph type="body" sz="quarter" idx="22" hasCustomPrompt="1"/>
          </p:nvPr>
        </p:nvSpPr>
        <p:spPr>
          <a:xfrm>
            <a:off x="624418" y="3134786"/>
            <a:ext cx="575431" cy="519429"/>
          </a:xfrm>
          <a:prstGeom prst="rect">
            <a:avLst/>
          </a:prstGeom>
          <a:solidFill>
            <a:srgbClr val="999999"/>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3</a:t>
            </a:r>
          </a:p>
        </p:txBody>
      </p:sp>
      <p:cxnSp>
        <p:nvCxnSpPr>
          <p:cNvPr id="44" name="Straight Connector 43"/>
          <p:cNvCxnSpPr/>
          <p:nvPr userDrawn="1"/>
        </p:nvCxnSpPr>
        <p:spPr>
          <a:xfrm>
            <a:off x="1311549" y="3654215"/>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1311549" y="3782197"/>
            <a:ext cx="6886537" cy="519429"/>
          </a:xfrm>
          <a:prstGeom prst="rect">
            <a:avLst/>
          </a:prstGeom>
        </p:spPr>
        <p:txBody>
          <a:bodyPr vert="horz" wrap="none" lIns="0" tIns="0" rIns="0" bIns="0" anchor="ctr" anchorCtr="0"/>
          <a:lstStyle>
            <a:lvl1pPr marL="0" indent="0">
              <a:buNone/>
              <a:defRPr sz="2667" b="0">
                <a:solidFill>
                  <a:srgbClr val="999999"/>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50" name="Text Placeholder 6"/>
          <p:cNvSpPr>
            <a:spLocks noGrp="1"/>
          </p:cNvSpPr>
          <p:nvPr>
            <p:ph type="body" sz="quarter" idx="24" hasCustomPrompt="1"/>
          </p:nvPr>
        </p:nvSpPr>
        <p:spPr>
          <a:xfrm>
            <a:off x="624418" y="3782197"/>
            <a:ext cx="575431" cy="519429"/>
          </a:xfrm>
          <a:prstGeom prst="rect">
            <a:avLst/>
          </a:prstGeom>
          <a:solidFill>
            <a:srgbClr val="999999"/>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4</a:t>
            </a:r>
          </a:p>
        </p:txBody>
      </p:sp>
      <p:cxnSp>
        <p:nvCxnSpPr>
          <p:cNvPr id="51" name="Straight Connector 50"/>
          <p:cNvCxnSpPr/>
          <p:nvPr userDrawn="1"/>
        </p:nvCxnSpPr>
        <p:spPr>
          <a:xfrm>
            <a:off x="1311549" y="43016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1311549" y="4437910"/>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53" name="Text Placeholder 6"/>
          <p:cNvSpPr>
            <a:spLocks noGrp="1"/>
          </p:cNvSpPr>
          <p:nvPr>
            <p:ph type="body" sz="quarter" idx="26" hasCustomPrompt="1"/>
          </p:nvPr>
        </p:nvSpPr>
        <p:spPr>
          <a:xfrm>
            <a:off x="624418" y="4437910"/>
            <a:ext cx="575431" cy="519429"/>
          </a:xfrm>
          <a:prstGeom prst="rect">
            <a:avLst/>
          </a:prstGeom>
          <a:solidFill>
            <a:schemeClr val="accent3"/>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5</a:t>
            </a:r>
          </a:p>
        </p:txBody>
      </p:sp>
      <p:cxnSp>
        <p:nvCxnSpPr>
          <p:cNvPr id="54" name="Straight Connector 53"/>
          <p:cNvCxnSpPr/>
          <p:nvPr userDrawn="1"/>
        </p:nvCxnSpPr>
        <p:spPr>
          <a:xfrm>
            <a:off x="1311549" y="49573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1311549" y="5085322"/>
            <a:ext cx="6886537" cy="519429"/>
          </a:xfrm>
          <a:prstGeom prst="rect">
            <a:avLst/>
          </a:prstGeom>
        </p:spPr>
        <p:txBody>
          <a:bodyPr vert="horz" wrap="none" lIns="0" tIns="0" rIns="0" bIns="0" anchor="ctr" anchorCtr="0"/>
          <a:lstStyle>
            <a:lvl1pPr marL="0" indent="0">
              <a:buNone/>
              <a:defRPr sz="2667" b="0">
                <a:solidFill>
                  <a:srgbClr val="999999"/>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56" name="Text Placeholder 6"/>
          <p:cNvSpPr>
            <a:spLocks noGrp="1"/>
          </p:cNvSpPr>
          <p:nvPr>
            <p:ph type="body" sz="quarter" idx="28" hasCustomPrompt="1"/>
          </p:nvPr>
        </p:nvSpPr>
        <p:spPr>
          <a:xfrm>
            <a:off x="624418" y="5085322"/>
            <a:ext cx="575431" cy="519429"/>
          </a:xfrm>
          <a:prstGeom prst="rect">
            <a:avLst/>
          </a:prstGeom>
          <a:solidFill>
            <a:srgbClr val="999999"/>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6</a:t>
            </a:r>
          </a:p>
        </p:txBody>
      </p:sp>
      <p:cxnSp>
        <p:nvCxnSpPr>
          <p:cNvPr id="57" name="Straight Connector 56"/>
          <p:cNvCxnSpPr/>
          <p:nvPr userDrawn="1"/>
        </p:nvCxnSpPr>
        <p:spPr>
          <a:xfrm>
            <a:off x="1311549" y="560475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1311549" y="5732732"/>
            <a:ext cx="6886537" cy="519429"/>
          </a:xfrm>
          <a:prstGeom prst="rect">
            <a:avLst/>
          </a:prstGeom>
        </p:spPr>
        <p:txBody>
          <a:bodyPr vert="horz" wrap="none" lIns="0" tIns="0" rIns="0" bIns="0" anchor="ctr" anchorCtr="0"/>
          <a:lstStyle>
            <a:lvl1pPr marL="0" indent="0">
              <a:buNone/>
              <a:defRPr sz="2667" b="0">
                <a:solidFill>
                  <a:srgbClr val="999999"/>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59" name="Text Placeholder 6"/>
          <p:cNvSpPr>
            <a:spLocks noGrp="1"/>
          </p:cNvSpPr>
          <p:nvPr>
            <p:ph type="body" sz="quarter" idx="30" hasCustomPrompt="1"/>
          </p:nvPr>
        </p:nvSpPr>
        <p:spPr>
          <a:xfrm>
            <a:off x="624418" y="5732732"/>
            <a:ext cx="575431" cy="519429"/>
          </a:xfrm>
          <a:prstGeom prst="rect">
            <a:avLst/>
          </a:prstGeom>
          <a:solidFill>
            <a:srgbClr val="999999"/>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7</a:t>
            </a:r>
          </a:p>
        </p:txBody>
      </p:sp>
      <p:cxnSp>
        <p:nvCxnSpPr>
          <p:cNvPr id="60" name="Straight Connector 59"/>
          <p:cNvCxnSpPr/>
          <p:nvPr userDrawn="1"/>
        </p:nvCxnSpPr>
        <p:spPr>
          <a:xfrm>
            <a:off x="1311549" y="625216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9650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4" name="TextBox 3"/>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2" name="Title 1"/>
          <p:cNvSpPr>
            <a:spLocks noGrp="1"/>
          </p:cNvSpPr>
          <p:nvPr>
            <p:ph type="title" hasCustomPrompt="1"/>
          </p:nvPr>
        </p:nvSpPr>
        <p:spPr>
          <a:xfrm>
            <a:off x="609600" y="1"/>
            <a:ext cx="4286552" cy="1600201"/>
          </a:xfrm>
        </p:spPr>
        <p:txBody>
          <a:bodyPr/>
          <a:lstStyle/>
          <a:p>
            <a:r>
              <a:rPr lang="en-US"/>
              <a:t>Contents</a:t>
            </a:r>
          </a:p>
        </p:txBody>
      </p:sp>
      <p:sp>
        <p:nvSpPr>
          <p:cNvPr id="34" name="Text Placeholder 6"/>
          <p:cNvSpPr>
            <a:spLocks noGrp="1"/>
          </p:cNvSpPr>
          <p:nvPr>
            <p:ph type="body" sz="quarter" idx="11" hasCustomPrompt="1"/>
          </p:nvPr>
        </p:nvSpPr>
        <p:spPr>
          <a:xfrm>
            <a:off x="1311549" y="1849598"/>
            <a:ext cx="6886537" cy="519429"/>
          </a:xfrm>
          <a:prstGeom prst="rect">
            <a:avLst/>
          </a:prstGeom>
        </p:spPr>
        <p:txBody>
          <a:bodyPr vert="horz" wrap="none" lIns="0" tIns="0" rIns="0" bIns="0" anchor="ctr" anchorCtr="0"/>
          <a:lstStyle>
            <a:lvl1pPr marL="0" indent="0">
              <a:buNone/>
              <a:defRPr sz="2667" b="0">
                <a:solidFill>
                  <a:srgbClr val="999999"/>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36" name="Text Placeholder 6"/>
          <p:cNvSpPr>
            <a:spLocks noGrp="1"/>
          </p:cNvSpPr>
          <p:nvPr>
            <p:ph type="body" sz="quarter" idx="18" hasCustomPrompt="1"/>
          </p:nvPr>
        </p:nvSpPr>
        <p:spPr>
          <a:xfrm>
            <a:off x="624418" y="1849598"/>
            <a:ext cx="575431" cy="519429"/>
          </a:xfrm>
          <a:prstGeom prst="rect">
            <a:avLst/>
          </a:prstGeom>
          <a:solidFill>
            <a:srgbClr val="999999"/>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1</a:t>
            </a:r>
          </a:p>
        </p:txBody>
      </p:sp>
      <p:cxnSp>
        <p:nvCxnSpPr>
          <p:cNvPr id="37" name="Straight Connector 36"/>
          <p:cNvCxnSpPr/>
          <p:nvPr userDrawn="1"/>
        </p:nvCxnSpPr>
        <p:spPr>
          <a:xfrm>
            <a:off x="1311549" y="23690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1311549" y="2488710"/>
            <a:ext cx="6886537" cy="519429"/>
          </a:xfrm>
          <a:prstGeom prst="rect">
            <a:avLst/>
          </a:prstGeom>
        </p:spPr>
        <p:txBody>
          <a:bodyPr vert="horz" wrap="none" lIns="0" tIns="0" rIns="0" bIns="0" anchor="ctr" anchorCtr="0"/>
          <a:lstStyle>
            <a:lvl1pPr marL="0" indent="0">
              <a:buNone/>
              <a:defRPr sz="2667" b="0">
                <a:solidFill>
                  <a:srgbClr val="999999"/>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39" name="Text Placeholder 6"/>
          <p:cNvSpPr>
            <a:spLocks noGrp="1"/>
          </p:cNvSpPr>
          <p:nvPr>
            <p:ph type="body" sz="quarter" idx="20" hasCustomPrompt="1"/>
          </p:nvPr>
        </p:nvSpPr>
        <p:spPr>
          <a:xfrm>
            <a:off x="624418" y="2488710"/>
            <a:ext cx="575431" cy="519429"/>
          </a:xfrm>
          <a:prstGeom prst="rect">
            <a:avLst/>
          </a:prstGeom>
          <a:solidFill>
            <a:srgbClr val="999999"/>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2</a:t>
            </a:r>
          </a:p>
        </p:txBody>
      </p:sp>
      <p:cxnSp>
        <p:nvCxnSpPr>
          <p:cNvPr id="40" name="Straight Connector 39"/>
          <p:cNvCxnSpPr/>
          <p:nvPr userDrawn="1"/>
        </p:nvCxnSpPr>
        <p:spPr>
          <a:xfrm>
            <a:off x="1311549" y="30081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1311549" y="3134786"/>
            <a:ext cx="6886537" cy="519429"/>
          </a:xfrm>
          <a:prstGeom prst="rect">
            <a:avLst/>
          </a:prstGeom>
        </p:spPr>
        <p:txBody>
          <a:bodyPr vert="horz" wrap="none" lIns="0" tIns="0" rIns="0" bIns="0" anchor="ctr" anchorCtr="0"/>
          <a:lstStyle>
            <a:lvl1pPr marL="0" indent="0">
              <a:buNone/>
              <a:defRPr sz="2667" b="0">
                <a:solidFill>
                  <a:srgbClr val="999999"/>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43" name="Text Placeholder 6"/>
          <p:cNvSpPr>
            <a:spLocks noGrp="1"/>
          </p:cNvSpPr>
          <p:nvPr>
            <p:ph type="body" sz="quarter" idx="22" hasCustomPrompt="1"/>
          </p:nvPr>
        </p:nvSpPr>
        <p:spPr>
          <a:xfrm>
            <a:off x="624418" y="3134786"/>
            <a:ext cx="575431" cy="519429"/>
          </a:xfrm>
          <a:prstGeom prst="rect">
            <a:avLst/>
          </a:prstGeom>
          <a:solidFill>
            <a:srgbClr val="999999"/>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3</a:t>
            </a:r>
          </a:p>
        </p:txBody>
      </p:sp>
      <p:cxnSp>
        <p:nvCxnSpPr>
          <p:cNvPr id="44" name="Straight Connector 43"/>
          <p:cNvCxnSpPr/>
          <p:nvPr userDrawn="1"/>
        </p:nvCxnSpPr>
        <p:spPr>
          <a:xfrm>
            <a:off x="1311549" y="3654215"/>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1311549" y="3782197"/>
            <a:ext cx="6886537" cy="519429"/>
          </a:xfrm>
          <a:prstGeom prst="rect">
            <a:avLst/>
          </a:prstGeom>
        </p:spPr>
        <p:txBody>
          <a:bodyPr vert="horz" wrap="none" lIns="0" tIns="0" rIns="0" bIns="0" anchor="ctr" anchorCtr="0"/>
          <a:lstStyle>
            <a:lvl1pPr marL="0" indent="0">
              <a:buNone/>
              <a:defRPr sz="2667" b="0">
                <a:solidFill>
                  <a:srgbClr val="999999"/>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50" name="Text Placeholder 6"/>
          <p:cNvSpPr>
            <a:spLocks noGrp="1"/>
          </p:cNvSpPr>
          <p:nvPr>
            <p:ph type="body" sz="quarter" idx="24" hasCustomPrompt="1"/>
          </p:nvPr>
        </p:nvSpPr>
        <p:spPr>
          <a:xfrm>
            <a:off x="624418" y="3782197"/>
            <a:ext cx="575431" cy="519429"/>
          </a:xfrm>
          <a:prstGeom prst="rect">
            <a:avLst/>
          </a:prstGeom>
          <a:solidFill>
            <a:srgbClr val="999999"/>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4</a:t>
            </a:r>
          </a:p>
        </p:txBody>
      </p:sp>
      <p:cxnSp>
        <p:nvCxnSpPr>
          <p:cNvPr id="51" name="Straight Connector 50"/>
          <p:cNvCxnSpPr/>
          <p:nvPr userDrawn="1"/>
        </p:nvCxnSpPr>
        <p:spPr>
          <a:xfrm>
            <a:off x="1311549" y="43016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1311549" y="4437910"/>
            <a:ext cx="6886537" cy="519429"/>
          </a:xfrm>
          <a:prstGeom prst="rect">
            <a:avLst/>
          </a:prstGeom>
        </p:spPr>
        <p:txBody>
          <a:bodyPr vert="horz" wrap="none" lIns="0" tIns="0" rIns="0" bIns="0" anchor="ctr" anchorCtr="0"/>
          <a:lstStyle>
            <a:lvl1pPr marL="0" indent="0">
              <a:buNone/>
              <a:defRPr sz="2667" b="0">
                <a:solidFill>
                  <a:srgbClr val="999999"/>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53" name="Text Placeholder 6"/>
          <p:cNvSpPr>
            <a:spLocks noGrp="1"/>
          </p:cNvSpPr>
          <p:nvPr>
            <p:ph type="body" sz="quarter" idx="26" hasCustomPrompt="1"/>
          </p:nvPr>
        </p:nvSpPr>
        <p:spPr>
          <a:xfrm>
            <a:off x="624418" y="4437910"/>
            <a:ext cx="575431" cy="519429"/>
          </a:xfrm>
          <a:prstGeom prst="rect">
            <a:avLst/>
          </a:prstGeom>
          <a:solidFill>
            <a:srgbClr val="999999"/>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5</a:t>
            </a:r>
          </a:p>
        </p:txBody>
      </p:sp>
      <p:cxnSp>
        <p:nvCxnSpPr>
          <p:cNvPr id="54" name="Straight Connector 53"/>
          <p:cNvCxnSpPr/>
          <p:nvPr userDrawn="1"/>
        </p:nvCxnSpPr>
        <p:spPr>
          <a:xfrm>
            <a:off x="1311549" y="49573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1311549" y="5085322"/>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56" name="Text Placeholder 6"/>
          <p:cNvSpPr>
            <a:spLocks noGrp="1"/>
          </p:cNvSpPr>
          <p:nvPr>
            <p:ph type="body" sz="quarter" idx="28" hasCustomPrompt="1"/>
          </p:nvPr>
        </p:nvSpPr>
        <p:spPr>
          <a:xfrm>
            <a:off x="624418" y="5085322"/>
            <a:ext cx="575431" cy="519429"/>
          </a:xfrm>
          <a:prstGeom prst="rect">
            <a:avLst/>
          </a:prstGeom>
          <a:solidFill>
            <a:schemeClr val="accent3"/>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6</a:t>
            </a:r>
          </a:p>
        </p:txBody>
      </p:sp>
      <p:cxnSp>
        <p:nvCxnSpPr>
          <p:cNvPr id="57" name="Straight Connector 56"/>
          <p:cNvCxnSpPr/>
          <p:nvPr userDrawn="1"/>
        </p:nvCxnSpPr>
        <p:spPr>
          <a:xfrm>
            <a:off x="1311549" y="560475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1311549" y="5732732"/>
            <a:ext cx="6886537" cy="519429"/>
          </a:xfrm>
          <a:prstGeom prst="rect">
            <a:avLst/>
          </a:prstGeom>
        </p:spPr>
        <p:txBody>
          <a:bodyPr vert="horz" wrap="none" lIns="0" tIns="0" rIns="0" bIns="0" anchor="ctr" anchorCtr="0"/>
          <a:lstStyle>
            <a:lvl1pPr marL="0" indent="0">
              <a:buNone/>
              <a:defRPr sz="2667" b="0">
                <a:solidFill>
                  <a:srgbClr val="999999"/>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59" name="Text Placeholder 6"/>
          <p:cNvSpPr>
            <a:spLocks noGrp="1"/>
          </p:cNvSpPr>
          <p:nvPr>
            <p:ph type="body" sz="quarter" idx="30" hasCustomPrompt="1"/>
          </p:nvPr>
        </p:nvSpPr>
        <p:spPr>
          <a:xfrm>
            <a:off x="624418" y="5732732"/>
            <a:ext cx="575431" cy="519429"/>
          </a:xfrm>
          <a:prstGeom prst="rect">
            <a:avLst/>
          </a:prstGeom>
          <a:solidFill>
            <a:srgbClr val="999999"/>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7</a:t>
            </a:r>
          </a:p>
        </p:txBody>
      </p:sp>
      <p:cxnSp>
        <p:nvCxnSpPr>
          <p:cNvPr id="60" name="Straight Connector 59"/>
          <p:cNvCxnSpPr/>
          <p:nvPr userDrawn="1"/>
        </p:nvCxnSpPr>
        <p:spPr>
          <a:xfrm>
            <a:off x="1311549" y="625216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6666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4" name="TextBox 3"/>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2" name="Title 1"/>
          <p:cNvSpPr>
            <a:spLocks noGrp="1"/>
          </p:cNvSpPr>
          <p:nvPr>
            <p:ph type="title" hasCustomPrompt="1"/>
          </p:nvPr>
        </p:nvSpPr>
        <p:spPr>
          <a:xfrm>
            <a:off x="609600" y="1"/>
            <a:ext cx="4286552" cy="1600201"/>
          </a:xfrm>
        </p:spPr>
        <p:txBody>
          <a:bodyPr/>
          <a:lstStyle/>
          <a:p>
            <a:r>
              <a:rPr lang="en-US"/>
              <a:t>Contents</a:t>
            </a:r>
          </a:p>
        </p:txBody>
      </p:sp>
      <p:sp>
        <p:nvSpPr>
          <p:cNvPr id="34" name="Text Placeholder 6"/>
          <p:cNvSpPr>
            <a:spLocks noGrp="1"/>
          </p:cNvSpPr>
          <p:nvPr>
            <p:ph type="body" sz="quarter" idx="11" hasCustomPrompt="1"/>
          </p:nvPr>
        </p:nvSpPr>
        <p:spPr>
          <a:xfrm>
            <a:off x="1311549" y="1849598"/>
            <a:ext cx="6886537" cy="519429"/>
          </a:xfrm>
          <a:prstGeom prst="rect">
            <a:avLst/>
          </a:prstGeom>
        </p:spPr>
        <p:txBody>
          <a:bodyPr vert="horz" wrap="none" lIns="0" tIns="0" rIns="0" bIns="0" anchor="ctr" anchorCtr="0"/>
          <a:lstStyle>
            <a:lvl1pPr marL="0" indent="0">
              <a:buNone/>
              <a:defRPr sz="2667" b="0">
                <a:solidFill>
                  <a:srgbClr val="999999"/>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36" name="Text Placeholder 6"/>
          <p:cNvSpPr>
            <a:spLocks noGrp="1"/>
          </p:cNvSpPr>
          <p:nvPr>
            <p:ph type="body" sz="quarter" idx="18" hasCustomPrompt="1"/>
          </p:nvPr>
        </p:nvSpPr>
        <p:spPr>
          <a:xfrm>
            <a:off x="624418" y="1849598"/>
            <a:ext cx="575431" cy="519429"/>
          </a:xfrm>
          <a:prstGeom prst="rect">
            <a:avLst/>
          </a:prstGeom>
          <a:solidFill>
            <a:srgbClr val="999999"/>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1</a:t>
            </a:r>
          </a:p>
        </p:txBody>
      </p:sp>
      <p:cxnSp>
        <p:nvCxnSpPr>
          <p:cNvPr id="37" name="Straight Connector 36"/>
          <p:cNvCxnSpPr/>
          <p:nvPr userDrawn="1"/>
        </p:nvCxnSpPr>
        <p:spPr>
          <a:xfrm>
            <a:off x="1311549" y="23690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1311549" y="2488710"/>
            <a:ext cx="6886537" cy="519429"/>
          </a:xfrm>
          <a:prstGeom prst="rect">
            <a:avLst/>
          </a:prstGeom>
        </p:spPr>
        <p:txBody>
          <a:bodyPr vert="horz" wrap="none" lIns="0" tIns="0" rIns="0" bIns="0" anchor="ctr" anchorCtr="0"/>
          <a:lstStyle>
            <a:lvl1pPr marL="0" indent="0">
              <a:buNone/>
              <a:defRPr sz="2667" b="0">
                <a:solidFill>
                  <a:srgbClr val="999999"/>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39" name="Text Placeholder 6"/>
          <p:cNvSpPr>
            <a:spLocks noGrp="1"/>
          </p:cNvSpPr>
          <p:nvPr>
            <p:ph type="body" sz="quarter" idx="20" hasCustomPrompt="1"/>
          </p:nvPr>
        </p:nvSpPr>
        <p:spPr>
          <a:xfrm>
            <a:off x="624418" y="2488710"/>
            <a:ext cx="575431" cy="519429"/>
          </a:xfrm>
          <a:prstGeom prst="rect">
            <a:avLst/>
          </a:prstGeom>
          <a:solidFill>
            <a:srgbClr val="999999"/>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2</a:t>
            </a:r>
          </a:p>
        </p:txBody>
      </p:sp>
      <p:cxnSp>
        <p:nvCxnSpPr>
          <p:cNvPr id="40" name="Straight Connector 39"/>
          <p:cNvCxnSpPr/>
          <p:nvPr userDrawn="1"/>
        </p:nvCxnSpPr>
        <p:spPr>
          <a:xfrm>
            <a:off x="1311549" y="30081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1311549" y="3134786"/>
            <a:ext cx="6886537" cy="519429"/>
          </a:xfrm>
          <a:prstGeom prst="rect">
            <a:avLst/>
          </a:prstGeom>
        </p:spPr>
        <p:txBody>
          <a:bodyPr vert="horz" wrap="none" lIns="0" tIns="0" rIns="0" bIns="0" anchor="ctr" anchorCtr="0"/>
          <a:lstStyle>
            <a:lvl1pPr marL="0" indent="0">
              <a:buNone/>
              <a:defRPr sz="2667" b="0">
                <a:solidFill>
                  <a:srgbClr val="999999"/>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43" name="Text Placeholder 6"/>
          <p:cNvSpPr>
            <a:spLocks noGrp="1"/>
          </p:cNvSpPr>
          <p:nvPr>
            <p:ph type="body" sz="quarter" idx="22" hasCustomPrompt="1"/>
          </p:nvPr>
        </p:nvSpPr>
        <p:spPr>
          <a:xfrm>
            <a:off x="624418" y="3134786"/>
            <a:ext cx="575431" cy="519429"/>
          </a:xfrm>
          <a:prstGeom prst="rect">
            <a:avLst/>
          </a:prstGeom>
          <a:solidFill>
            <a:srgbClr val="999999"/>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3</a:t>
            </a:r>
          </a:p>
        </p:txBody>
      </p:sp>
      <p:cxnSp>
        <p:nvCxnSpPr>
          <p:cNvPr id="44" name="Straight Connector 43"/>
          <p:cNvCxnSpPr/>
          <p:nvPr userDrawn="1"/>
        </p:nvCxnSpPr>
        <p:spPr>
          <a:xfrm>
            <a:off x="1311549" y="3654215"/>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1311549" y="3782197"/>
            <a:ext cx="6886537" cy="519429"/>
          </a:xfrm>
          <a:prstGeom prst="rect">
            <a:avLst/>
          </a:prstGeom>
        </p:spPr>
        <p:txBody>
          <a:bodyPr vert="horz" wrap="none" lIns="0" tIns="0" rIns="0" bIns="0" anchor="ctr" anchorCtr="0"/>
          <a:lstStyle>
            <a:lvl1pPr marL="0" indent="0">
              <a:buNone/>
              <a:defRPr sz="2667" b="0">
                <a:solidFill>
                  <a:srgbClr val="999999"/>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50" name="Text Placeholder 6"/>
          <p:cNvSpPr>
            <a:spLocks noGrp="1"/>
          </p:cNvSpPr>
          <p:nvPr>
            <p:ph type="body" sz="quarter" idx="24" hasCustomPrompt="1"/>
          </p:nvPr>
        </p:nvSpPr>
        <p:spPr>
          <a:xfrm>
            <a:off x="624418" y="3782197"/>
            <a:ext cx="575431" cy="519429"/>
          </a:xfrm>
          <a:prstGeom prst="rect">
            <a:avLst/>
          </a:prstGeom>
          <a:solidFill>
            <a:srgbClr val="999999"/>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4</a:t>
            </a:r>
          </a:p>
        </p:txBody>
      </p:sp>
      <p:cxnSp>
        <p:nvCxnSpPr>
          <p:cNvPr id="51" name="Straight Connector 50"/>
          <p:cNvCxnSpPr/>
          <p:nvPr userDrawn="1"/>
        </p:nvCxnSpPr>
        <p:spPr>
          <a:xfrm>
            <a:off x="1311549" y="43016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1311549" y="4437910"/>
            <a:ext cx="6886537" cy="519429"/>
          </a:xfrm>
          <a:prstGeom prst="rect">
            <a:avLst/>
          </a:prstGeom>
        </p:spPr>
        <p:txBody>
          <a:bodyPr vert="horz" wrap="none" lIns="0" tIns="0" rIns="0" bIns="0" anchor="ctr" anchorCtr="0"/>
          <a:lstStyle>
            <a:lvl1pPr marL="0" indent="0">
              <a:buNone/>
              <a:defRPr sz="2667" b="0">
                <a:solidFill>
                  <a:srgbClr val="999999"/>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53" name="Text Placeholder 6"/>
          <p:cNvSpPr>
            <a:spLocks noGrp="1"/>
          </p:cNvSpPr>
          <p:nvPr>
            <p:ph type="body" sz="quarter" idx="26" hasCustomPrompt="1"/>
          </p:nvPr>
        </p:nvSpPr>
        <p:spPr>
          <a:xfrm>
            <a:off x="624418" y="4437910"/>
            <a:ext cx="575431" cy="519429"/>
          </a:xfrm>
          <a:prstGeom prst="rect">
            <a:avLst/>
          </a:prstGeom>
          <a:solidFill>
            <a:srgbClr val="999999"/>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5</a:t>
            </a:r>
          </a:p>
        </p:txBody>
      </p:sp>
      <p:cxnSp>
        <p:nvCxnSpPr>
          <p:cNvPr id="54" name="Straight Connector 53"/>
          <p:cNvCxnSpPr/>
          <p:nvPr userDrawn="1"/>
        </p:nvCxnSpPr>
        <p:spPr>
          <a:xfrm>
            <a:off x="1311549" y="49573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1311549" y="5085322"/>
            <a:ext cx="6886537" cy="519429"/>
          </a:xfrm>
          <a:prstGeom prst="rect">
            <a:avLst/>
          </a:prstGeom>
        </p:spPr>
        <p:txBody>
          <a:bodyPr vert="horz" wrap="none" lIns="0" tIns="0" rIns="0" bIns="0" anchor="ctr" anchorCtr="0"/>
          <a:lstStyle>
            <a:lvl1pPr marL="0" indent="0">
              <a:buNone/>
              <a:defRPr sz="2667" b="0">
                <a:solidFill>
                  <a:srgbClr val="999999"/>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56" name="Text Placeholder 6"/>
          <p:cNvSpPr>
            <a:spLocks noGrp="1"/>
          </p:cNvSpPr>
          <p:nvPr>
            <p:ph type="body" sz="quarter" idx="28" hasCustomPrompt="1"/>
          </p:nvPr>
        </p:nvSpPr>
        <p:spPr>
          <a:xfrm>
            <a:off x="624418" y="5085322"/>
            <a:ext cx="575431" cy="519429"/>
          </a:xfrm>
          <a:prstGeom prst="rect">
            <a:avLst/>
          </a:prstGeom>
          <a:solidFill>
            <a:srgbClr val="999999"/>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6</a:t>
            </a:r>
          </a:p>
        </p:txBody>
      </p:sp>
      <p:cxnSp>
        <p:nvCxnSpPr>
          <p:cNvPr id="57" name="Straight Connector 56"/>
          <p:cNvCxnSpPr/>
          <p:nvPr userDrawn="1"/>
        </p:nvCxnSpPr>
        <p:spPr>
          <a:xfrm>
            <a:off x="1311549" y="560475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1311549" y="5732732"/>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59" name="Text Placeholder 6"/>
          <p:cNvSpPr>
            <a:spLocks noGrp="1"/>
          </p:cNvSpPr>
          <p:nvPr>
            <p:ph type="body" sz="quarter" idx="30" hasCustomPrompt="1"/>
          </p:nvPr>
        </p:nvSpPr>
        <p:spPr>
          <a:xfrm>
            <a:off x="624418" y="5732732"/>
            <a:ext cx="575431" cy="519429"/>
          </a:xfrm>
          <a:prstGeom prst="rect">
            <a:avLst/>
          </a:prstGeom>
          <a:solidFill>
            <a:schemeClr val="accent3"/>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7</a:t>
            </a:r>
          </a:p>
        </p:txBody>
      </p:sp>
      <p:cxnSp>
        <p:nvCxnSpPr>
          <p:cNvPr id="60" name="Straight Connector 59"/>
          <p:cNvCxnSpPr/>
          <p:nvPr userDrawn="1"/>
        </p:nvCxnSpPr>
        <p:spPr>
          <a:xfrm>
            <a:off x="1311549" y="625216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0421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ansition slide key messagin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2192000" cy="6858000"/>
          </a:xfrm>
        </p:spPr>
        <p:txBody>
          <a:bodyPr/>
          <a:lstStyle>
            <a:lvl1pPr marL="0" indent="0" algn="ctr">
              <a:buNone/>
              <a:defRPr baseline="0"/>
            </a:lvl1pPr>
          </a:lstStyle>
          <a:p>
            <a:r>
              <a:rPr lang="en-US"/>
              <a:t>Insert a large image here</a:t>
            </a:r>
          </a:p>
        </p:txBody>
      </p:sp>
      <p:sp>
        <p:nvSpPr>
          <p:cNvPr id="6" name="Text Placeholder 5"/>
          <p:cNvSpPr>
            <a:spLocks noGrp="1"/>
          </p:cNvSpPr>
          <p:nvPr>
            <p:ph type="body" sz="quarter" idx="11" hasCustomPrompt="1"/>
          </p:nvPr>
        </p:nvSpPr>
        <p:spPr>
          <a:xfrm>
            <a:off x="-1" y="2120900"/>
            <a:ext cx="7421039" cy="838200"/>
          </a:xfrm>
          <a:solidFill>
            <a:srgbClr val="000000">
              <a:alpha val="75000"/>
            </a:srgbClr>
          </a:solidFill>
        </p:spPr>
        <p:txBody>
          <a:bodyPr wrap="none" lIns="457200" tIns="0" rIns="457200" bIns="91440" anchor="ctr" anchorCtr="0">
            <a:noAutofit/>
          </a:bodyPr>
          <a:lstStyle>
            <a:lvl1pPr marL="0" indent="0">
              <a:buNone/>
              <a:defRPr sz="4800" baseline="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a:t>Key Messaging Slide One</a:t>
            </a:r>
          </a:p>
        </p:txBody>
      </p:sp>
      <p:sp>
        <p:nvSpPr>
          <p:cNvPr id="7" name="Text Placeholder 5"/>
          <p:cNvSpPr>
            <a:spLocks noGrp="1"/>
          </p:cNvSpPr>
          <p:nvPr>
            <p:ph type="body" sz="quarter" idx="12" hasCustomPrompt="1"/>
          </p:nvPr>
        </p:nvSpPr>
        <p:spPr>
          <a:xfrm>
            <a:off x="0" y="3042217"/>
            <a:ext cx="4997165" cy="838200"/>
          </a:xfrm>
          <a:solidFill>
            <a:srgbClr val="000000">
              <a:alpha val="75000"/>
            </a:srgbClr>
          </a:solidFill>
        </p:spPr>
        <p:txBody>
          <a:bodyPr wrap="none" lIns="457200" tIns="0" rIns="457200" bIns="91440" anchor="ctr" anchorCtr="0">
            <a:noAutofit/>
          </a:bodyPr>
          <a:lstStyle>
            <a:lvl1pPr marL="0" indent="0">
              <a:buNone/>
              <a:defRPr sz="4800" baseline="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a:t>Transition Slide</a:t>
            </a:r>
          </a:p>
        </p:txBody>
      </p:sp>
    </p:spTree>
    <p:extLst>
      <p:ext uri="{BB962C8B-B14F-4D97-AF65-F5344CB8AC3E}">
        <p14:creationId xmlns:p14="http://schemas.microsoft.com/office/powerpoint/2010/main" val="2541238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ansition slide white">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623272" y="1669356"/>
            <a:ext cx="5269528" cy="1797768"/>
          </a:xfrm>
        </p:spPr>
        <p:txBody>
          <a:bodyPr anchor="b" anchorCtr="0">
            <a:noAutofit/>
          </a:bodyPr>
          <a:lstStyle>
            <a:lvl1pPr marL="0" indent="0">
              <a:buNone/>
              <a:defRPr sz="4000"/>
            </a:lvl1pPr>
          </a:lstStyle>
          <a:p>
            <a:pPr lvl="0"/>
            <a:r>
              <a:rPr lang="en-US"/>
              <a:t>Transition Slide Title</a:t>
            </a:r>
          </a:p>
        </p:txBody>
      </p:sp>
      <p:cxnSp>
        <p:nvCxnSpPr>
          <p:cNvPr id="4" name="Straight Connector 3"/>
          <p:cNvCxnSpPr/>
          <p:nvPr userDrawn="1"/>
        </p:nvCxnSpPr>
        <p:spPr>
          <a:xfrm>
            <a:off x="760447" y="3707711"/>
            <a:ext cx="6099972"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623273" y="3948645"/>
            <a:ext cx="5270283" cy="1468735"/>
          </a:xfrm>
        </p:spPr>
        <p:txBody>
          <a:bodyPr>
            <a:noAutofit/>
          </a:bodyPr>
          <a:lstStyle>
            <a:lvl1pPr marL="0" indent="0">
              <a:spcBef>
                <a:spcPts val="533"/>
              </a:spcBef>
              <a:buNone/>
              <a:defRPr sz="2400" baseline="0"/>
            </a:lvl1pPr>
            <a:lvl2pPr marL="609585" indent="0">
              <a:buNone/>
              <a:defRPr/>
            </a:lvl2pPr>
            <a:lvl3pPr marL="1219170" indent="0">
              <a:buNone/>
              <a:defRPr/>
            </a:lvl3pPr>
            <a:lvl4pPr marL="1828754" indent="0">
              <a:buNone/>
              <a:defRPr/>
            </a:lvl4pPr>
            <a:lvl5pPr marL="2438339" indent="0">
              <a:buNone/>
              <a:defRPr/>
            </a:lvl5pPr>
          </a:lstStyle>
          <a:p>
            <a:pPr lvl="0"/>
            <a:r>
              <a:rPr lang="en-US" dirty="0"/>
              <a:t>Subtitle or additional text</a:t>
            </a:r>
          </a:p>
        </p:txBody>
      </p:sp>
    </p:spTree>
    <p:extLst>
      <p:ext uri="{BB962C8B-B14F-4D97-AF65-F5344CB8AC3E}">
        <p14:creationId xmlns:p14="http://schemas.microsoft.com/office/powerpoint/2010/main" val="3238299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ansition slide blu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Text Placeholder 7"/>
          <p:cNvSpPr>
            <a:spLocks noGrp="1"/>
          </p:cNvSpPr>
          <p:nvPr>
            <p:ph type="body" sz="quarter" idx="10" hasCustomPrompt="1"/>
          </p:nvPr>
        </p:nvSpPr>
        <p:spPr>
          <a:xfrm>
            <a:off x="623272" y="1669356"/>
            <a:ext cx="5269528" cy="1797768"/>
          </a:xfrm>
        </p:spPr>
        <p:txBody>
          <a:bodyPr anchor="b" anchorCtr="0">
            <a:noAutofit/>
          </a:bodyPr>
          <a:lstStyle>
            <a:lvl1pPr marL="0" indent="0">
              <a:buNone/>
              <a:defRPr sz="4000">
                <a:solidFill>
                  <a:srgbClr val="FFFFFF"/>
                </a:solidFill>
              </a:defRPr>
            </a:lvl1pPr>
          </a:lstStyle>
          <a:p>
            <a:pPr lvl="0"/>
            <a:r>
              <a:rPr lang="en-US"/>
              <a:t>Transition Slide Title</a:t>
            </a:r>
          </a:p>
        </p:txBody>
      </p:sp>
      <p:cxnSp>
        <p:nvCxnSpPr>
          <p:cNvPr id="4" name="Straight Connector 3"/>
          <p:cNvCxnSpPr/>
          <p:nvPr userDrawn="1"/>
        </p:nvCxnSpPr>
        <p:spPr>
          <a:xfrm>
            <a:off x="760447" y="3707711"/>
            <a:ext cx="6099972" cy="0"/>
          </a:xfrm>
          <a:prstGeom prst="line">
            <a:avLst/>
          </a:prstGeom>
          <a:ln w="571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623273" y="3948645"/>
            <a:ext cx="5270283" cy="1468735"/>
          </a:xfrm>
        </p:spPr>
        <p:txBody>
          <a:bodyPr>
            <a:noAutofit/>
          </a:bodyPr>
          <a:lstStyle>
            <a:lvl1pPr marL="0" indent="0">
              <a:spcBef>
                <a:spcPts val="533"/>
              </a:spcBef>
              <a:buNone/>
              <a:defRPr sz="2400" baseline="0">
                <a:solidFill>
                  <a:srgbClr val="FFFFFF"/>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Subtitle or additional text</a:t>
            </a:r>
          </a:p>
        </p:txBody>
      </p:sp>
    </p:spTree>
    <p:extLst>
      <p:ext uri="{BB962C8B-B14F-4D97-AF65-F5344CB8AC3E}">
        <p14:creationId xmlns:p14="http://schemas.microsoft.com/office/powerpoint/2010/main" val="4270266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0"/>
            <a:ext cx="4279652" cy="2265941"/>
          </a:xfrm>
        </p:spPr>
        <p:txBody>
          <a:bodyPr/>
          <a:lstStyle/>
          <a:p>
            <a:r>
              <a:rPr lang="en-US"/>
              <a:t>Data Slide: </a:t>
            </a:r>
            <a:br>
              <a:rPr lang="en-US"/>
            </a:br>
            <a:r>
              <a:rPr lang="en-US"/>
              <a:t>Keep Title Concise</a:t>
            </a:r>
          </a:p>
        </p:txBody>
      </p:sp>
      <p:sp>
        <p:nvSpPr>
          <p:cNvPr id="4" name="Text Placeholder 3"/>
          <p:cNvSpPr>
            <a:spLocks noGrp="1"/>
          </p:cNvSpPr>
          <p:nvPr>
            <p:ph type="body" sz="quarter" idx="10" hasCustomPrompt="1"/>
          </p:nvPr>
        </p:nvSpPr>
        <p:spPr>
          <a:xfrm>
            <a:off x="5437114" y="556685"/>
            <a:ext cx="6359071" cy="1709257"/>
          </a:xfrm>
        </p:spPr>
        <p:txBody>
          <a:bodyPr lIns="0" tIns="0" rIns="0" bIns="0" anchor="ctr" anchorCtr="0">
            <a:noAutofit/>
          </a:bodyPr>
          <a:lstStyle>
            <a:lvl1pPr marL="0" indent="0">
              <a:buNone/>
              <a:defRPr sz="2667"/>
            </a:lvl1pPr>
          </a:lstStyle>
          <a:p>
            <a:pPr lvl="0"/>
            <a:r>
              <a:rPr lang="en-US"/>
              <a:t>Summary or description text about the slide, charts, data go here.</a:t>
            </a:r>
          </a:p>
        </p:txBody>
      </p:sp>
      <p:sp>
        <p:nvSpPr>
          <p:cNvPr id="5" name="Chart Placeholder 6"/>
          <p:cNvSpPr>
            <a:spLocks noGrp="1"/>
          </p:cNvSpPr>
          <p:nvPr>
            <p:ph type="chart" sz="quarter" idx="11" hasCustomPrompt="1"/>
          </p:nvPr>
        </p:nvSpPr>
        <p:spPr>
          <a:xfrm>
            <a:off x="624418" y="2774774"/>
            <a:ext cx="2511385" cy="1914812"/>
          </a:xfrm>
          <a:prstGeom prst="rect">
            <a:avLst/>
          </a:prstGeom>
        </p:spPr>
        <p:txBody>
          <a:bodyPr vert="horz"/>
          <a:lstStyle>
            <a:lvl1pPr marL="0" indent="0">
              <a:buNone/>
              <a:defRPr sz="1600"/>
            </a:lvl1pPr>
          </a:lstStyle>
          <a:p>
            <a:r>
              <a:rPr lang="en-US"/>
              <a:t>Insert Chart</a:t>
            </a:r>
          </a:p>
        </p:txBody>
      </p:sp>
      <p:sp>
        <p:nvSpPr>
          <p:cNvPr id="10" name="Chart Placeholder 6"/>
          <p:cNvSpPr>
            <a:spLocks noGrp="1"/>
          </p:cNvSpPr>
          <p:nvPr>
            <p:ph type="chart" sz="quarter" idx="12" hasCustomPrompt="1"/>
          </p:nvPr>
        </p:nvSpPr>
        <p:spPr>
          <a:xfrm>
            <a:off x="9284800" y="2774774"/>
            <a:ext cx="2511385" cy="1914812"/>
          </a:xfrm>
          <a:prstGeom prst="rect">
            <a:avLst/>
          </a:prstGeom>
        </p:spPr>
        <p:txBody>
          <a:bodyPr vert="horz"/>
          <a:lstStyle>
            <a:lvl1pPr marL="0" indent="0">
              <a:buNone/>
              <a:defRPr sz="1600"/>
            </a:lvl1pPr>
          </a:lstStyle>
          <a:p>
            <a:r>
              <a:rPr lang="en-US"/>
              <a:t>Insert Chart</a:t>
            </a:r>
          </a:p>
        </p:txBody>
      </p:sp>
      <p:sp>
        <p:nvSpPr>
          <p:cNvPr id="11" name="Chart Placeholder 6"/>
          <p:cNvSpPr>
            <a:spLocks noGrp="1"/>
          </p:cNvSpPr>
          <p:nvPr>
            <p:ph type="chart" sz="quarter" idx="13" hasCustomPrompt="1"/>
          </p:nvPr>
        </p:nvSpPr>
        <p:spPr>
          <a:xfrm>
            <a:off x="6354569" y="2774774"/>
            <a:ext cx="2511385" cy="1914812"/>
          </a:xfrm>
          <a:prstGeom prst="rect">
            <a:avLst/>
          </a:prstGeom>
        </p:spPr>
        <p:txBody>
          <a:bodyPr vert="horz"/>
          <a:lstStyle>
            <a:lvl1pPr marL="0" indent="0">
              <a:buNone/>
              <a:defRPr sz="1600"/>
            </a:lvl1pPr>
          </a:lstStyle>
          <a:p>
            <a:r>
              <a:rPr lang="en-US"/>
              <a:t>Insert Chart</a:t>
            </a:r>
          </a:p>
        </p:txBody>
      </p:sp>
      <p:sp>
        <p:nvSpPr>
          <p:cNvPr id="12" name="Chart Placeholder 6"/>
          <p:cNvSpPr>
            <a:spLocks noGrp="1"/>
          </p:cNvSpPr>
          <p:nvPr>
            <p:ph type="chart" sz="quarter" idx="14" hasCustomPrompt="1"/>
          </p:nvPr>
        </p:nvSpPr>
        <p:spPr>
          <a:xfrm>
            <a:off x="3490746" y="2774774"/>
            <a:ext cx="2511385" cy="1914812"/>
          </a:xfrm>
          <a:prstGeom prst="rect">
            <a:avLst/>
          </a:prstGeom>
        </p:spPr>
        <p:txBody>
          <a:bodyPr vert="horz"/>
          <a:lstStyle>
            <a:lvl1pPr marL="0" indent="0">
              <a:buNone/>
              <a:defRPr sz="1600"/>
            </a:lvl1pPr>
          </a:lstStyle>
          <a:p>
            <a:r>
              <a:rPr lang="en-US"/>
              <a:t>Insert Chart</a:t>
            </a:r>
          </a:p>
        </p:txBody>
      </p:sp>
      <p:sp>
        <p:nvSpPr>
          <p:cNvPr id="14" name="Text Placeholder 13"/>
          <p:cNvSpPr>
            <a:spLocks noGrp="1"/>
          </p:cNvSpPr>
          <p:nvPr>
            <p:ph type="body" sz="quarter" idx="15" hasCustomPrompt="1"/>
          </p:nvPr>
        </p:nvSpPr>
        <p:spPr>
          <a:xfrm>
            <a:off x="624417" y="4798484"/>
            <a:ext cx="2510367" cy="355600"/>
          </a:xfrm>
        </p:spPr>
        <p:txBody>
          <a:bodyPr lIns="0" tIns="0" rIns="0" bIns="0">
            <a:noAutofit/>
          </a:bodyPr>
          <a:lstStyle>
            <a:lvl1pPr marL="0" indent="0" algn="ctr">
              <a:buNone/>
              <a:defRPr sz="2400" baseline="0"/>
            </a:lvl1pPr>
            <a:lvl2pPr>
              <a:defRPr sz="1867"/>
            </a:lvl2pPr>
            <a:lvl3pPr>
              <a:defRPr sz="1867"/>
            </a:lvl3pPr>
            <a:lvl4pPr>
              <a:defRPr sz="1867"/>
            </a:lvl4pPr>
            <a:lvl5pPr>
              <a:defRPr sz="1867"/>
            </a:lvl5pPr>
          </a:lstStyle>
          <a:p>
            <a:pPr lvl="0"/>
            <a:r>
              <a:rPr lang="en-US"/>
              <a:t>Chart Description</a:t>
            </a:r>
          </a:p>
        </p:txBody>
      </p:sp>
      <p:sp>
        <p:nvSpPr>
          <p:cNvPr id="15" name="Text Placeholder 13"/>
          <p:cNvSpPr>
            <a:spLocks noGrp="1"/>
          </p:cNvSpPr>
          <p:nvPr>
            <p:ph type="body" sz="quarter" idx="16" hasCustomPrompt="1"/>
          </p:nvPr>
        </p:nvSpPr>
        <p:spPr>
          <a:xfrm>
            <a:off x="3491765" y="4798484"/>
            <a:ext cx="2510367" cy="355600"/>
          </a:xfrm>
        </p:spPr>
        <p:txBody>
          <a:bodyPr lIns="0" tIns="0" rIns="0" bIns="0">
            <a:noAutofit/>
          </a:bodyPr>
          <a:lstStyle>
            <a:lvl1pPr marL="0" indent="0" algn="ctr">
              <a:buNone/>
              <a:defRPr sz="2400" baseline="0"/>
            </a:lvl1pPr>
            <a:lvl2pPr>
              <a:defRPr sz="1867"/>
            </a:lvl2pPr>
            <a:lvl3pPr>
              <a:defRPr sz="1867"/>
            </a:lvl3pPr>
            <a:lvl4pPr>
              <a:defRPr sz="1867"/>
            </a:lvl4pPr>
            <a:lvl5pPr>
              <a:defRPr sz="1867"/>
            </a:lvl5pPr>
          </a:lstStyle>
          <a:p>
            <a:pPr lvl="0"/>
            <a:r>
              <a:rPr lang="en-US"/>
              <a:t>Chart Description</a:t>
            </a:r>
          </a:p>
        </p:txBody>
      </p:sp>
      <p:sp>
        <p:nvSpPr>
          <p:cNvPr id="16" name="Text Placeholder 13"/>
          <p:cNvSpPr>
            <a:spLocks noGrp="1"/>
          </p:cNvSpPr>
          <p:nvPr>
            <p:ph type="body" sz="quarter" idx="17" hasCustomPrompt="1"/>
          </p:nvPr>
        </p:nvSpPr>
        <p:spPr>
          <a:xfrm>
            <a:off x="6355587" y="4798484"/>
            <a:ext cx="2510367" cy="355600"/>
          </a:xfrm>
        </p:spPr>
        <p:txBody>
          <a:bodyPr lIns="0" tIns="0" rIns="0" bIns="0">
            <a:noAutofit/>
          </a:bodyPr>
          <a:lstStyle>
            <a:lvl1pPr marL="0" indent="0" algn="ctr">
              <a:buNone/>
              <a:defRPr sz="2400" baseline="0"/>
            </a:lvl1pPr>
            <a:lvl2pPr>
              <a:defRPr sz="1867"/>
            </a:lvl2pPr>
            <a:lvl3pPr>
              <a:defRPr sz="1867"/>
            </a:lvl3pPr>
            <a:lvl4pPr>
              <a:defRPr sz="1867"/>
            </a:lvl4pPr>
            <a:lvl5pPr>
              <a:defRPr sz="1867"/>
            </a:lvl5pPr>
          </a:lstStyle>
          <a:p>
            <a:pPr lvl="0"/>
            <a:r>
              <a:rPr lang="en-US"/>
              <a:t>Chart Description</a:t>
            </a:r>
          </a:p>
        </p:txBody>
      </p:sp>
      <p:sp>
        <p:nvSpPr>
          <p:cNvPr id="17" name="Text Placeholder 13"/>
          <p:cNvSpPr>
            <a:spLocks noGrp="1"/>
          </p:cNvSpPr>
          <p:nvPr>
            <p:ph type="body" sz="quarter" idx="18" hasCustomPrompt="1"/>
          </p:nvPr>
        </p:nvSpPr>
        <p:spPr>
          <a:xfrm>
            <a:off x="9284799" y="4798484"/>
            <a:ext cx="2510367" cy="355600"/>
          </a:xfrm>
        </p:spPr>
        <p:txBody>
          <a:bodyPr lIns="0" tIns="0" rIns="0" bIns="0">
            <a:noAutofit/>
          </a:bodyPr>
          <a:lstStyle>
            <a:lvl1pPr marL="0" indent="0" algn="ctr">
              <a:buNone/>
              <a:defRPr sz="2400" baseline="0"/>
            </a:lvl1pPr>
            <a:lvl2pPr>
              <a:defRPr sz="1867"/>
            </a:lvl2pPr>
            <a:lvl3pPr>
              <a:defRPr sz="1867"/>
            </a:lvl3pPr>
            <a:lvl4pPr>
              <a:defRPr sz="1867"/>
            </a:lvl4pPr>
            <a:lvl5pPr>
              <a:defRPr sz="1867"/>
            </a:lvl5pPr>
          </a:lstStyle>
          <a:p>
            <a:pPr lvl="0"/>
            <a:r>
              <a:rPr lang="en-US"/>
              <a:t>Chart Description</a:t>
            </a:r>
          </a:p>
        </p:txBody>
      </p:sp>
      <p:sp>
        <p:nvSpPr>
          <p:cNvPr id="18" name="Text Placeholder 13"/>
          <p:cNvSpPr>
            <a:spLocks noGrp="1"/>
          </p:cNvSpPr>
          <p:nvPr>
            <p:ph type="body" sz="quarter" idx="19" hasCustomPrompt="1"/>
          </p:nvPr>
        </p:nvSpPr>
        <p:spPr>
          <a:xfrm>
            <a:off x="624417" y="6233413"/>
            <a:ext cx="2510367" cy="273596"/>
          </a:xfrm>
        </p:spPr>
        <p:txBody>
          <a:bodyPr lIns="0" tIns="0" rIns="0" bIns="0">
            <a:noAutofit/>
          </a:bodyPr>
          <a:lstStyle>
            <a:lvl1pPr marL="0" indent="0" algn="l">
              <a:buNone/>
              <a:defRPr sz="1333" baseline="0"/>
            </a:lvl1pPr>
            <a:lvl2pPr>
              <a:defRPr sz="1867"/>
            </a:lvl2pPr>
            <a:lvl3pPr>
              <a:defRPr sz="1867"/>
            </a:lvl3pPr>
            <a:lvl4pPr>
              <a:defRPr sz="1867"/>
            </a:lvl4pPr>
            <a:lvl5pPr>
              <a:defRPr sz="1867"/>
            </a:lvl5pPr>
          </a:lstStyle>
          <a:p>
            <a:pPr lvl="0"/>
            <a:r>
              <a:rPr lang="en-US"/>
              <a:t>Data citation</a:t>
            </a:r>
          </a:p>
        </p:txBody>
      </p:sp>
      <p:sp>
        <p:nvSpPr>
          <p:cNvPr id="19" name="TextBox 18"/>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Tree>
    <p:extLst>
      <p:ext uri="{BB962C8B-B14F-4D97-AF65-F5344CB8AC3E}">
        <p14:creationId xmlns:p14="http://schemas.microsoft.com/office/powerpoint/2010/main" val="3759993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Picture Placeholder 3"/>
          <p:cNvSpPr>
            <a:spLocks noGrp="1"/>
          </p:cNvSpPr>
          <p:nvPr>
            <p:ph type="pic" sz="quarter" idx="13" hasCustomPrompt="1"/>
          </p:nvPr>
        </p:nvSpPr>
        <p:spPr>
          <a:xfrm>
            <a:off x="0" y="0"/>
            <a:ext cx="12192000" cy="6858000"/>
          </a:xfrm>
        </p:spPr>
        <p:txBody>
          <a:bodyPr>
            <a:normAutofit/>
          </a:bodyPr>
          <a:lstStyle>
            <a:lvl1pPr marL="0" indent="0" algn="r">
              <a:buNone/>
              <a:defRPr sz="2400" baseline="0"/>
            </a:lvl1pPr>
          </a:lstStyle>
          <a:p>
            <a:r>
              <a:rPr lang="en-US"/>
              <a:t>Use background image appropriate for your content</a:t>
            </a:r>
          </a:p>
        </p:txBody>
      </p:sp>
      <p:sp>
        <p:nvSpPr>
          <p:cNvPr id="8" name="Text Placeholder 7"/>
          <p:cNvSpPr>
            <a:spLocks noGrp="1"/>
          </p:cNvSpPr>
          <p:nvPr>
            <p:ph type="body" sz="quarter" idx="10" hasCustomPrompt="1"/>
          </p:nvPr>
        </p:nvSpPr>
        <p:spPr>
          <a:xfrm>
            <a:off x="4982633" y="2006436"/>
            <a:ext cx="7191331" cy="1460688"/>
          </a:xfrm>
          <a:solidFill>
            <a:schemeClr val="accent1">
              <a:alpha val="75000"/>
            </a:schemeClr>
          </a:solidFill>
        </p:spPr>
        <p:txBody>
          <a:bodyPr lIns="182880" tIns="137160" rIns="182880" bIns="137160" anchor="ctr" anchorCtr="0">
            <a:noAutofit/>
          </a:bodyPr>
          <a:lstStyle>
            <a:lvl1pPr marL="0" indent="0">
              <a:lnSpc>
                <a:spcPts val="3733"/>
              </a:lnSpc>
              <a:buNone/>
              <a:defRPr sz="4000">
                <a:solidFill>
                  <a:schemeClr val="bg1"/>
                </a:solidFill>
              </a:defRPr>
            </a:lvl1pPr>
          </a:lstStyle>
          <a:p>
            <a:pPr lvl="0"/>
            <a:r>
              <a:rPr lang="en-US"/>
              <a:t>Title</a:t>
            </a:r>
          </a:p>
        </p:txBody>
      </p:sp>
      <p:sp>
        <p:nvSpPr>
          <p:cNvPr id="12" name="Rectangle 11"/>
          <p:cNvSpPr/>
          <p:nvPr userDrawn="1"/>
        </p:nvSpPr>
        <p:spPr>
          <a:xfrm>
            <a:off x="623272" y="-2"/>
            <a:ext cx="3257469" cy="145641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3" name="Picture 12" descr="NREL_logo_2009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2436" y="367354"/>
            <a:ext cx="2524571" cy="671341"/>
          </a:xfrm>
          <a:prstGeom prst="rect">
            <a:avLst/>
          </a:prstGeom>
        </p:spPr>
      </p:pic>
      <p:sp>
        <p:nvSpPr>
          <p:cNvPr id="15" name="Text Placeholder 14"/>
          <p:cNvSpPr>
            <a:spLocks noGrp="1"/>
          </p:cNvSpPr>
          <p:nvPr>
            <p:ph type="body" sz="quarter" idx="11" hasCustomPrompt="1"/>
          </p:nvPr>
        </p:nvSpPr>
        <p:spPr>
          <a:xfrm>
            <a:off x="4982634" y="3659717"/>
            <a:ext cx="5763684" cy="1468735"/>
          </a:xfrm>
          <a:solidFill>
            <a:schemeClr val="accent1">
              <a:alpha val="75000"/>
            </a:schemeClr>
          </a:solidFill>
        </p:spPr>
        <p:txBody>
          <a:bodyPr lIns="182880" tIns="137160" rIns="182880" bIns="137160" anchor="ctr" anchorCtr="0">
            <a:noAutofit/>
          </a:bodyPr>
          <a:lstStyle>
            <a:lvl1pPr marL="0" indent="0">
              <a:lnSpc>
                <a:spcPts val="2347"/>
              </a:lnSpc>
              <a:spcBef>
                <a:spcPts val="533"/>
              </a:spcBef>
              <a:buNone/>
              <a:defRPr sz="2400" baseline="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Presenter Name</a:t>
            </a:r>
          </a:p>
          <a:p>
            <a:pPr lvl="0"/>
            <a:r>
              <a:rPr lang="en-US" dirty="0"/>
              <a:t>Venue or Organization</a:t>
            </a:r>
          </a:p>
          <a:p>
            <a:pPr lvl="0"/>
            <a:r>
              <a:rPr lang="en-US" dirty="0"/>
              <a:t>Date</a:t>
            </a:r>
          </a:p>
        </p:txBody>
      </p:sp>
      <p:sp>
        <p:nvSpPr>
          <p:cNvPr id="17" name="Text Placeholder 16"/>
          <p:cNvSpPr>
            <a:spLocks noGrp="1"/>
          </p:cNvSpPr>
          <p:nvPr>
            <p:ph type="body" sz="quarter" idx="12" hasCustomPrompt="1"/>
          </p:nvPr>
        </p:nvSpPr>
        <p:spPr>
          <a:xfrm>
            <a:off x="4982634" y="5320657"/>
            <a:ext cx="5763684" cy="434219"/>
          </a:xfrm>
        </p:spPr>
        <p:txBody>
          <a:bodyPr>
            <a:noAutofit/>
          </a:bodyPr>
          <a:lstStyle>
            <a:lvl1pPr marL="0" indent="0">
              <a:buNone/>
              <a:defRPr sz="1867">
                <a:solidFill>
                  <a:srgbClr val="FFFFFF"/>
                </a:solidFill>
              </a:defRPr>
            </a:lvl1pPr>
          </a:lstStyle>
          <a:p>
            <a:pPr lvl="0"/>
            <a:r>
              <a:rPr lang="en-US"/>
              <a:t>Publication number or conference name</a:t>
            </a:r>
          </a:p>
        </p:txBody>
      </p:sp>
    </p:spTree>
    <p:extLst>
      <p:ext uri="{BB962C8B-B14F-4D97-AF65-F5344CB8AC3E}">
        <p14:creationId xmlns:p14="http://schemas.microsoft.com/office/powerpoint/2010/main" val="2866879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9" name="Picture Placeholder 28"/>
          <p:cNvSpPr>
            <a:spLocks noGrp="1"/>
          </p:cNvSpPr>
          <p:nvPr>
            <p:ph type="pic" sz="quarter" idx="49" hasCustomPrompt="1"/>
          </p:nvPr>
        </p:nvSpPr>
        <p:spPr>
          <a:xfrm>
            <a:off x="0" y="0"/>
            <a:ext cx="12192000" cy="6858000"/>
          </a:xfrm>
        </p:spPr>
        <p:txBody>
          <a:bodyPr>
            <a:normAutofit/>
          </a:bodyPr>
          <a:lstStyle>
            <a:lvl1pPr marL="0" indent="0" algn="r">
              <a:buNone/>
              <a:defRPr sz="2400"/>
            </a:lvl1pPr>
          </a:lstStyle>
          <a:p>
            <a:r>
              <a:rPr lang="en-US"/>
              <a:t>Insert a large image here</a:t>
            </a:r>
          </a:p>
        </p:txBody>
      </p:sp>
      <p:sp>
        <p:nvSpPr>
          <p:cNvPr id="16" name="Text Placeholder 6"/>
          <p:cNvSpPr>
            <a:spLocks noGrp="1"/>
          </p:cNvSpPr>
          <p:nvPr>
            <p:ph type="body" sz="quarter" idx="40"/>
          </p:nvPr>
        </p:nvSpPr>
        <p:spPr>
          <a:xfrm>
            <a:off x="0" y="3414950"/>
            <a:ext cx="12192000" cy="2644161"/>
          </a:xfrm>
          <a:prstGeom prst="rect">
            <a:avLst/>
          </a:prstGeom>
          <a:solidFill>
            <a:schemeClr val="bg1">
              <a:lumMod val="95000"/>
              <a:alpha val="85000"/>
            </a:schemeClr>
          </a:solidFill>
        </p:spPr>
        <p:txBody>
          <a:bodyPr vert="horz"/>
          <a:lstStyle>
            <a:lvl1pPr marL="0" indent="0" algn="ctr">
              <a:buNone/>
              <a:defRPr sz="133">
                <a:solidFill>
                  <a:srgbClr val="333333"/>
                </a:solidFill>
              </a:defRPr>
            </a:lvl1pPr>
          </a:lstStyle>
          <a:p>
            <a:pPr lvl="0"/>
            <a:r>
              <a:rPr lang="en-US"/>
              <a:t>Click to edit Master text styles</a:t>
            </a:r>
          </a:p>
        </p:txBody>
      </p:sp>
      <p:sp>
        <p:nvSpPr>
          <p:cNvPr id="5" name="Text Placeholder 22"/>
          <p:cNvSpPr>
            <a:spLocks noGrp="1"/>
          </p:cNvSpPr>
          <p:nvPr>
            <p:ph type="body" sz="quarter" idx="29" hasCustomPrompt="1"/>
          </p:nvPr>
        </p:nvSpPr>
        <p:spPr>
          <a:xfrm>
            <a:off x="609601" y="2563786"/>
            <a:ext cx="1835151" cy="1835151"/>
          </a:xfrm>
          <a:prstGeom prst="rect">
            <a:avLst/>
          </a:prstGeom>
          <a:blipFill rotWithShape="1">
            <a:blip r:embed="rId2" cstate="screen">
              <a:extLst>
                <a:ext uri="{28A0092B-C50C-407E-A947-70E740481C1C}">
                  <a14:useLocalDpi xmlns:a14="http://schemas.microsoft.com/office/drawing/2010/main"/>
                </a:ext>
              </a:extLst>
            </a:blip>
            <a:stretch>
              <a:fillRect/>
            </a:stretch>
          </a:blipFill>
        </p:spPr>
        <p:txBody>
          <a:bodyPr vert="horz" lIns="182880" tIns="182880" rIns="182880" bIns="182880" anchor="ctr" anchorCtr="0"/>
          <a:lstStyle>
            <a:lvl1pPr marL="0" indent="0" algn="ctr">
              <a:buNone/>
              <a:defRPr sz="133"/>
            </a:lvl1pPr>
          </a:lstStyle>
          <a:p>
            <a:pPr lvl="0"/>
            <a:r>
              <a:rPr lang="en-US"/>
              <a:t>1</a:t>
            </a:r>
          </a:p>
        </p:txBody>
      </p:sp>
      <p:sp>
        <p:nvSpPr>
          <p:cNvPr id="6" name="Picture Placeholder 24"/>
          <p:cNvSpPr>
            <a:spLocks noGrp="1"/>
          </p:cNvSpPr>
          <p:nvPr>
            <p:ph type="pic" sz="quarter" idx="30" hasCustomPrompt="1"/>
          </p:nvPr>
        </p:nvSpPr>
        <p:spPr>
          <a:xfrm>
            <a:off x="934273" y="2902317"/>
            <a:ext cx="1189567" cy="1189567"/>
          </a:xfrm>
          <a:prstGeom prst="rect">
            <a:avLst/>
          </a:prstGeom>
        </p:spPr>
        <p:txBody>
          <a:bodyPr vert="horz"/>
          <a:lstStyle>
            <a:lvl1pPr marL="0" indent="0">
              <a:buNone/>
              <a:defRPr sz="1600">
                <a:solidFill>
                  <a:schemeClr val="bg1"/>
                </a:solidFill>
              </a:defRPr>
            </a:lvl1pPr>
          </a:lstStyle>
          <a:p>
            <a:r>
              <a:rPr lang="en-US"/>
              <a:t>Insert icon</a:t>
            </a:r>
          </a:p>
        </p:txBody>
      </p:sp>
      <p:sp>
        <p:nvSpPr>
          <p:cNvPr id="7" name="Text Placeholder 22"/>
          <p:cNvSpPr>
            <a:spLocks noGrp="1"/>
          </p:cNvSpPr>
          <p:nvPr>
            <p:ph type="body" sz="quarter" idx="31" hasCustomPrompt="1"/>
          </p:nvPr>
        </p:nvSpPr>
        <p:spPr>
          <a:xfrm>
            <a:off x="2926494" y="2563786"/>
            <a:ext cx="1835151" cy="1835151"/>
          </a:xfrm>
          <a:prstGeom prst="rect">
            <a:avLst/>
          </a:prstGeom>
          <a:blipFill rotWithShape="1">
            <a:blip r:embed="rId2" cstate="screen">
              <a:extLst>
                <a:ext uri="{28A0092B-C50C-407E-A947-70E740481C1C}">
                  <a14:useLocalDpi xmlns:a14="http://schemas.microsoft.com/office/drawing/2010/main"/>
                </a:ext>
              </a:extLst>
            </a:blip>
            <a:stretch>
              <a:fillRect/>
            </a:stretch>
          </a:blipFill>
        </p:spPr>
        <p:txBody>
          <a:bodyPr vert="horz" lIns="182880" tIns="182880" rIns="182880" bIns="182880" anchor="ctr" anchorCtr="0"/>
          <a:lstStyle>
            <a:lvl1pPr marL="0" indent="0" algn="ctr">
              <a:buNone/>
              <a:defRPr sz="133"/>
            </a:lvl1pPr>
          </a:lstStyle>
          <a:p>
            <a:pPr lvl="0"/>
            <a:r>
              <a:rPr lang="en-US"/>
              <a:t>1</a:t>
            </a:r>
          </a:p>
        </p:txBody>
      </p:sp>
      <p:sp>
        <p:nvSpPr>
          <p:cNvPr id="8" name="Picture Placeholder 24"/>
          <p:cNvSpPr>
            <a:spLocks noGrp="1"/>
          </p:cNvSpPr>
          <p:nvPr>
            <p:ph type="pic" sz="quarter" idx="32" hasCustomPrompt="1"/>
          </p:nvPr>
        </p:nvSpPr>
        <p:spPr>
          <a:xfrm>
            <a:off x="3251166" y="2902317"/>
            <a:ext cx="1189567" cy="1189567"/>
          </a:xfrm>
          <a:prstGeom prst="rect">
            <a:avLst/>
          </a:prstGeom>
        </p:spPr>
        <p:txBody>
          <a:bodyPr vert="horz"/>
          <a:lstStyle>
            <a:lvl1pPr marL="0" indent="0">
              <a:buNone/>
              <a:defRPr sz="1600">
                <a:solidFill>
                  <a:schemeClr val="bg1"/>
                </a:solidFill>
              </a:defRPr>
            </a:lvl1pPr>
          </a:lstStyle>
          <a:p>
            <a:r>
              <a:rPr lang="en-US"/>
              <a:t>Insert icon</a:t>
            </a:r>
          </a:p>
        </p:txBody>
      </p:sp>
      <p:sp>
        <p:nvSpPr>
          <p:cNvPr id="9" name="Text Placeholder 22"/>
          <p:cNvSpPr>
            <a:spLocks noGrp="1"/>
          </p:cNvSpPr>
          <p:nvPr>
            <p:ph type="body" sz="quarter" idx="33" hasCustomPrompt="1"/>
          </p:nvPr>
        </p:nvSpPr>
        <p:spPr>
          <a:xfrm>
            <a:off x="5241523" y="2563786"/>
            <a:ext cx="1835151" cy="1835151"/>
          </a:xfrm>
          <a:prstGeom prst="rect">
            <a:avLst/>
          </a:prstGeom>
          <a:blipFill rotWithShape="1">
            <a:blip r:embed="rId2" cstate="screen">
              <a:extLst>
                <a:ext uri="{28A0092B-C50C-407E-A947-70E740481C1C}">
                  <a14:useLocalDpi xmlns:a14="http://schemas.microsoft.com/office/drawing/2010/main"/>
                </a:ext>
              </a:extLst>
            </a:blip>
            <a:stretch>
              <a:fillRect/>
            </a:stretch>
          </a:blipFill>
        </p:spPr>
        <p:txBody>
          <a:bodyPr vert="horz" lIns="182880" tIns="182880" rIns="182880" bIns="182880" anchor="ctr" anchorCtr="0"/>
          <a:lstStyle>
            <a:lvl1pPr marL="0" indent="0" algn="ctr">
              <a:buNone/>
              <a:defRPr sz="133"/>
            </a:lvl1pPr>
          </a:lstStyle>
          <a:p>
            <a:pPr lvl="0"/>
            <a:r>
              <a:rPr lang="en-US"/>
              <a:t>1</a:t>
            </a:r>
          </a:p>
        </p:txBody>
      </p:sp>
      <p:sp>
        <p:nvSpPr>
          <p:cNvPr id="10" name="Picture Placeholder 24"/>
          <p:cNvSpPr>
            <a:spLocks noGrp="1"/>
          </p:cNvSpPr>
          <p:nvPr>
            <p:ph type="pic" sz="quarter" idx="34" hasCustomPrompt="1"/>
          </p:nvPr>
        </p:nvSpPr>
        <p:spPr>
          <a:xfrm>
            <a:off x="5566195" y="2902317"/>
            <a:ext cx="1189567" cy="1189567"/>
          </a:xfrm>
          <a:prstGeom prst="rect">
            <a:avLst/>
          </a:prstGeom>
        </p:spPr>
        <p:txBody>
          <a:bodyPr vert="horz"/>
          <a:lstStyle>
            <a:lvl1pPr marL="0" indent="0">
              <a:buNone/>
              <a:defRPr sz="1600">
                <a:solidFill>
                  <a:schemeClr val="bg1"/>
                </a:solidFill>
              </a:defRPr>
            </a:lvl1pPr>
          </a:lstStyle>
          <a:p>
            <a:r>
              <a:rPr lang="en-US"/>
              <a:t>Insert icon</a:t>
            </a:r>
          </a:p>
        </p:txBody>
      </p:sp>
      <p:sp>
        <p:nvSpPr>
          <p:cNvPr id="11" name="Text Placeholder 22"/>
          <p:cNvSpPr>
            <a:spLocks noGrp="1"/>
          </p:cNvSpPr>
          <p:nvPr>
            <p:ph type="body" sz="quarter" idx="35" hasCustomPrompt="1"/>
          </p:nvPr>
        </p:nvSpPr>
        <p:spPr>
          <a:xfrm>
            <a:off x="7540881" y="2563786"/>
            <a:ext cx="1835151" cy="1835151"/>
          </a:xfrm>
          <a:prstGeom prst="rect">
            <a:avLst/>
          </a:prstGeom>
          <a:blipFill rotWithShape="1">
            <a:blip r:embed="rId2" cstate="screen">
              <a:extLst>
                <a:ext uri="{28A0092B-C50C-407E-A947-70E740481C1C}">
                  <a14:useLocalDpi xmlns:a14="http://schemas.microsoft.com/office/drawing/2010/main"/>
                </a:ext>
              </a:extLst>
            </a:blip>
            <a:stretch>
              <a:fillRect/>
            </a:stretch>
          </a:blipFill>
        </p:spPr>
        <p:txBody>
          <a:bodyPr vert="horz" lIns="182880" tIns="182880" rIns="182880" bIns="182880" anchor="ctr" anchorCtr="0"/>
          <a:lstStyle>
            <a:lvl1pPr marL="0" indent="0" algn="ctr">
              <a:buNone/>
              <a:defRPr sz="133"/>
            </a:lvl1pPr>
          </a:lstStyle>
          <a:p>
            <a:pPr lvl="0"/>
            <a:r>
              <a:rPr lang="en-US"/>
              <a:t>1</a:t>
            </a:r>
          </a:p>
        </p:txBody>
      </p:sp>
      <p:sp>
        <p:nvSpPr>
          <p:cNvPr id="12" name="Picture Placeholder 24"/>
          <p:cNvSpPr>
            <a:spLocks noGrp="1"/>
          </p:cNvSpPr>
          <p:nvPr>
            <p:ph type="pic" sz="quarter" idx="36" hasCustomPrompt="1"/>
          </p:nvPr>
        </p:nvSpPr>
        <p:spPr>
          <a:xfrm>
            <a:off x="7865553" y="2902317"/>
            <a:ext cx="1189567" cy="1189567"/>
          </a:xfrm>
          <a:prstGeom prst="rect">
            <a:avLst/>
          </a:prstGeom>
        </p:spPr>
        <p:txBody>
          <a:bodyPr vert="horz"/>
          <a:lstStyle>
            <a:lvl1pPr marL="0" indent="0">
              <a:buNone/>
              <a:defRPr sz="1600">
                <a:solidFill>
                  <a:schemeClr val="bg1"/>
                </a:solidFill>
              </a:defRPr>
            </a:lvl1pPr>
          </a:lstStyle>
          <a:p>
            <a:r>
              <a:rPr lang="en-US"/>
              <a:t>Insert icon</a:t>
            </a:r>
          </a:p>
        </p:txBody>
      </p:sp>
      <p:sp>
        <p:nvSpPr>
          <p:cNvPr id="13" name="Text Placeholder 22"/>
          <p:cNvSpPr>
            <a:spLocks noGrp="1"/>
          </p:cNvSpPr>
          <p:nvPr>
            <p:ph type="body" sz="quarter" idx="37" hasCustomPrompt="1"/>
          </p:nvPr>
        </p:nvSpPr>
        <p:spPr>
          <a:xfrm>
            <a:off x="9782135" y="2563786"/>
            <a:ext cx="1835151" cy="1835151"/>
          </a:xfrm>
          <a:prstGeom prst="rect">
            <a:avLst/>
          </a:prstGeom>
          <a:blipFill rotWithShape="1">
            <a:blip r:embed="rId2" cstate="screen">
              <a:extLst>
                <a:ext uri="{28A0092B-C50C-407E-A947-70E740481C1C}">
                  <a14:useLocalDpi xmlns:a14="http://schemas.microsoft.com/office/drawing/2010/main"/>
                </a:ext>
              </a:extLst>
            </a:blip>
            <a:stretch>
              <a:fillRect/>
            </a:stretch>
          </a:blipFill>
        </p:spPr>
        <p:txBody>
          <a:bodyPr vert="horz" lIns="182880" tIns="182880" rIns="182880" bIns="182880" anchor="ctr" anchorCtr="0"/>
          <a:lstStyle>
            <a:lvl1pPr marL="0" indent="0" algn="ctr">
              <a:buNone/>
              <a:defRPr sz="133"/>
            </a:lvl1pPr>
          </a:lstStyle>
          <a:p>
            <a:pPr lvl="0"/>
            <a:r>
              <a:rPr lang="en-US"/>
              <a:t>1</a:t>
            </a:r>
          </a:p>
        </p:txBody>
      </p:sp>
      <p:sp>
        <p:nvSpPr>
          <p:cNvPr id="14" name="Picture Placeholder 24"/>
          <p:cNvSpPr>
            <a:spLocks noGrp="1"/>
          </p:cNvSpPr>
          <p:nvPr>
            <p:ph type="pic" sz="quarter" idx="38" hasCustomPrompt="1"/>
          </p:nvPr>
        </p:nvSpPr>
        <p:spPr>
          <a:xfrm>
            <a:off x="10106807" y="2902317"/>
            <a:ext cx="1189567" cy="1189567"/>
          </a:xfrm>
          <a:prstGeom prst="rect">
            <a:avLst/>
          </a:prstGeom>
        </p:spPr>
        <p:txBody>
          <a:bodyPr vert="horz"/>
          <a:lstStyle>
            <a:lvl1pPr marL="0" indent="0">
              <a:buNone/>
              <a:defRPr sz="1600">
                <a:solidFill>
                  <a:schemeClr val="bg1"/>
                </a:solidFill>
              </a:defRPr>
            </a:lvl1pPr>
          </a:lstStyle>
          <a:p>
            <a:r>
              <a:rPr lang="en-US"/>
              <a:t>Insert icon</a:t>
            </a:r>
          </a:p>
        </p:txBody>
      </p:sp>
      <p:sp>
        <p:nvSpPr>
          <p:cNvPr id="17" name="Text Placeholder 3"/>
          <p:cNvSpPr>
            <a:spLocks noGrp="1"/>
          </p:cNvSpPr>
          <p:nvPr>
            <p:ph type="body" sz="quarter" idx="18" hasCustomPrompt="1"/>
          </p:nvPr>
        </p:nvSpPr>
        <p:spPr>
          <a:xfrm>
            <a:off x="624417" y="5057513"/>
            <a:ext cx="1782233" cy="760891"/>
          </a:xfrm>
          <a:prstGeom prst="rect">
            <a:avLst/>
          </a:prstGeom>
          <a:ln>
            <a:noFill/>
          </a:ln>
        </p:spPr>
        <p:txBody>
          <a:bodyPr vert="horz" lIns="0" tIns="0" rIns="0" bIns="0">
            <a:noAutofit/>
          </a:bodyPr>
          <a:lstStyle>
            <a:lvl1pPr marL="0" indent="0" algn="ctr">
              <a:buNone/>
              <a:defRPr sz="1600" baseline="0">
                <a:solidFill>
                  <a:schemeClr val="tx1"/>
                </a:solidFill>
              </a:defRPr>
            </a:lvl1pPr>
            <a:lvl2pPr marL="609585" indent="0">
              <a:buNone/>
              <a:defRPr sz="2133"/>
            </a:lvl2pPr>
            <a:lvl3pPr marL="1219170" indent="0">
              <a:buNone/>
              <a:defRPr sz="2133"/>
            </a:lvl3pPr>
            <a:lvl4pPr marL="1828754" indent="0">
              <a:buNone/>
              <a:defRPr sz="2133"/>
            </a:lvl4pPr>
            <a:lvl5pPr marL="2438339" indent="0">
              <a:buNone/>
              <a:defRPr sz="2133"/>
            </a:lvl5pPr>
          </a:lstStyle>
          <a:p>
            <a:pPr lvl="0"/>
            <a:r>
              <a:rPr lang="en-US"/>
              <a:t>Infographic information goes here</a:t>
            </a:r>
          </a:p>
        </p:txBody>
      </p:sp>
      <p:sp>
        <p:nvSpPr>
          <p:cNvPr id="18" name="Text Placeholder 17"/>
          <p:cNvSpPr>
            <a:spLocks noGrp="1"/>
          </p:cNvSpPr>
          <p:nvPr>
            <p:ph type="body" sz="quarter" idx="19" hasCustomPrompt="1"/>
          </p:nvPr>
        </p:nvSpPr>
        <p:spPr>
          <a:xfrm>
            <a:off x="624418" y="4519809"/>
            <a:ext cx="1782233" cy="435380"/>
          </a:xfrm>
          <a:prstGeom prst="rect">
            <a:avLst/>
          </a:prstGeom>
        </p:spPr>
        <p:txBody>
          <a:bodyPr vert="horz" lIns="0" tIns="0" rIns="0" bIns="0">
            <a:noAutofit/>
          </a:bodyPr>
          <a:lstStyle>
            <a:lvl1pPr marL="0" indent="0" algn="ctr">
              <a:buNone/>
              <a:defRPr sz="2400" baseline="0">
                <a:solidFill>
                  <a:schemeClr val="tx1"/>
                </a:solidFill>
              </a:defRPr>
            </a:lvl1pPr>
            <a:lvl2pPr marL="609585" indent="0">
              <a:buNone/>
              <a:defRPr sz="2933">
                <a:solidFill>
                  <a:srgbClr val="8DC63F"/>
                </a:solidFill>
              </a:defRPr>
            </a:lvl2pPr>
            <a:lvl3pPr marL="1219170" indent="0">
              <a:buNone/>
              <a:defRPr sz="2933">
                <a:solidFill>
                  <a:srgbClr val="8DC63F"/>
                </a:solidFill>
              </a:defRPr>
            </a:lvl3pPr>
            <a:lvl4pPr marL="1828754" indent="0">
              <a:buNone/>
              <a:defRPr sz="2933">
                <a:solidFill>
                  <a:srgbClr val="8DC63F"/>
                </a:solidFill>
              </a:defRPr>
            </a:lvl4pPr>
            <a:lvl5pPr marL="2438339" indent="0">
              <a:buNone/>
              <a:defRPr sz="2933">
                <a:solidFill>
                  <a:srgbClr val="8DC63F"/>
                </a:solidFill>
              </a:defRPr>
            </a:lvl5pPr>
          </a:lstStyle>
          <a:p>
            <a:pPr lvl="0"/>
            <a:r>
              <a:rPr lang="en-US"/>
              <a:t>Emphasis Text</a:t>
            </a:r>
          </a:p>
        </p:txBody>
      </p:sp>
      <p:sp>
        <p:nvSpPr>
          <p:cNvPr id="19" name="Text Placeholder 3"/>
          <p:cNvSpPr>
            <a:spLocks noGrp="1"/>
          </p:cNvSpPr>
          <p:nvPr>
            <p:ph type="body" sz="quarter" idx="41" hasCustomPrompt="1"/>
          </p:nvPr>
        </p:nvSpPr>
        <p:spPr>
          <a:xfrm>
            <a:off x="2926493" y="5057513"/>
            <a:ext cx="1782233" cy="760891"/>
          </a:xfrm>
          <a:prstGeom prst="rect">
            <a:avLst/>
          </a:prstGeom>
          <a:ln>
            <a:noFill/>
          </a:ln>
        </p:spPr>
        <p:txBody>
          <a:bodyPr vert="horz" lIns="0" tIns="0" rIns="0" bIns="0">
            <a:noAutofit/>
          </a:bodyPr>
          <a:lstStyle>
            <a:lvl1pPr marL="0" indent="0" algn="ctr">
              <a:buNone/>
              <a:defRPr sz="1600" baseline="0">
                <a:solidFill>
                  <a:schemeClr val="tx1"/>
                </a:solidFill>
              </a:defRPr>
            </a:lvl1pPr>
            <a:lvl2pPr marL="609585" indent="0">
              <a:buNone/>
              <a:defRPr sz="2133"/>
            </a:lvl2pPr>
            <a:lvl3pPr marL="1219170" indent="0">
              <a:buNone/>
              <a:defRPr sz="2133"/>
            </a:lvl3pPr>
            <a:lvl4pPr marL="1828754" indent="0">
              <a:buNone/>
              <a:defRPr sz="2133"/>
            </a:lvl4pPr>
            <a:lvl5pPr marL="2438339" indent="0">
              <a:buNone/>
              <a:defRPr sz="2133"/>
            </a:lvl5pPr>
          </a:lstStyle>
          <a:p>
            <a:pPr lvl="0"/>
            <a:r>
              <a:rPr lang="en-US"/>
              <a:t>Infographic information goes here</a:t>
            </a:r>
          </a:p>
        </p:txBody>
      </p:sp>
      <p:sp>
        <p:nvSpPr>
          <p:cNvPr id="20" name="Text Placeholder 17"/>
          <p:cNvSpPr>
            <a:spLocks noGrp="1"/>
          </p:cNvSpPr>
          <p:nvPr>
            <p:ph type="body" sz="quarter" idx="42" hasCustomPrompt="1"/>
          </p:nvPr>
        </p:nvSpPr>
        <p:spPr>
          <a:xfrm>
            <a:off x="2926494" y="4519809"/>
            <a:ext cx="1782233" cy="435380"/>
          </a:xfrm>
          <a:prstGeom prst="rect">
            <a:avLst/>
          </a:prstGeom>
        </p:spPr>
        <p:txBody>
          <a:bodyPr vert="horz" lIns="0" tIns="0" rIns="0" bIns="0">
            <a:noAutofit/>
          </a:bodyPr>
          <a:lstStyle>
            <a:lvl1pPr marL="0" indent="0" algn="ctr">
              <a:buNone/>
              <a:defRPr sz="2400" baseline="0">
                <a:solidFill>
                  <a:schemeClr val="tx1"/>
                </a:solidFill>
              </a:defRPr>
            </a:lvl1pPr>
            <a:lvl2pPr marL="609585" indent="0">
              <a:buNone/>
              <a:defRPr sz="2933">
                <a:solidFill>
                  <a:srgbClr val="8DC63F"/>
                </a:solidFill>
              </a:defRPr>
            </a:lvl2pPr>
            <a:lvl3pPr marL="1219170" indent="0">
              <a:buNone/>
              <a:defRPr sz="2933">
                <a:solidFill>
                  <a:srgbClr val="8DC63F"/>
                </a:solidFill>
              </a:defRPr>
            </a:lvl3pPr>
            <a:lvl4pPr marL="1828754" indent="0">
              <a:buNone/>
              <a:defRPr sz="2933">
                <a:solidFill>
                  <a:srgbClr val="8DC63F"/>
                </a:solidFill>
              </a:defRPr>
            </a:lvl4pPr>
            <a:lvl5pPr marL="2438339" indent="0">
              <a:buNone/>
              <a:defRPr sz="2933">
                <a:solidFill>
                  <a:srgbClr val="8DC63F"/>
                </a:solidFill>
              </a:defRPr>
            </a:lvl5pPr>
          </a:lstStyle>
          <a:p>
            <a:pPr lvl="0"/>
            <a:r>
              <a:rPr lang="en-US"/>
              <a:t>Emphasis Text</a:t>
            </a:r>
          </a:p>
        </p:txBody>
      </p:sp>
      <p:sp>
        <p:nvSpPr>
          <p:cNvPr id="21" name="Text Placeholder 3"/>
          <p:cNvSpPr>
            <a:spLocks noGrp="1"/>
          </p:cNvSpPr>
          <p:nvPr>
            <p:ph type="body" sz="quarter" idx="43" hasCustomPrompt="1"/>
          </p:nvPr>
        </p:nvSpPr>
        <p:spPr>
          <a:xfrm>
            <a:off x="5241522" y="5057513"/>
            <a:ext cx="1782233" cy="760891"/>
          </a:xfrm>
          <a:prstGeom prst="rect">
            <a:avLst/>
          </a:prstGeom>
          <a:ln>
            <a:noFill/>
          </a:ln>
        </p:spPr>
        <p:txBody>
          <a:bodyPr vert="horz" lIns="0" tIns="0" rIns="0" bIns="0">
            <a:noAutofit/>
          </a:bodyPr>
          <a:lstStyle>
            <a:lvl1pPr marL="0" indent="0" algn="ctr">
              <a:buNone/>
              <a:defRPr sz="1600" baseline="0">
                <a:solidFill>
                  <a:schemeClr val="tx1"/>
                </a:solidFill>
              </a:defRPr>
            </a:lvl1pPr>
            <a:lvl2pPr marL="609585" indent="0">
              <a:buNone/>
              <a:defRPr sz="2133"/>
            </a:lvl2pPr>
            <a:lvl3pPr marL="1219170" indent="0">
              <a:buNone/>
              <a:defRPr sz="2133"/>
            </a:lvl3pPr>
            <a:lvl4pPr marL="1828754" indent="0">
              <a:buNone/>
              <a:defRPr sz="2133"/>
            </a:lvl4pPr>
            <a:lvl5pPr marL="2438339" indent="0">
              <a:buNone/>
              <a:defRPr sz="2133"/>
            </a:lvl5pPr>
          </a:lstStyle>
          <a:p>
            <a:pPr lvl="0"/>
            <a:r>
              <a:rPr lang="en-US"/>
              <a:t>Infographic information goes here</a:t>
            </a:r>
          </a:p>
        </p:txBody>
      </p:sp>
      <p:sp>
        <p:nvSpPr>
          <p:cNvPr id="22" name="Text Placeholder 17"/>
          <p:cNvSpPr>
            <a:spLocks noGrp="1"/>
          </p:cNvSpPr>
          <p:nvPr>
            <p:ph type="body" sz="quarter" idx="44" hasCustomPrompt="1"/>
          </p:nvPr>
        </p:nvSpPr>
        <p:spPr>
          <a:xfrm>
            <a:off x="5241524" y="4519809"/>
            <a:ext cx="1782233" cy="435380"/>
          </a:xfrm>
          <a:prstGeom prst="rect">
            <a:avLst/>
          </a:prstGeom>
        </p:spPr>
        <p:txBody>
          <a:bodyPr vert="horz" lIns="0" tIns="0" rIns="0" bIns="0">
            <a:noAutofit/>
          </a:bodyPr>
          <a:lstStyle>
            <a:lvl1pPr marL="0" indent="0" algn="ctr">
              <a:buNone/>
              <a:defRPr sz="2400" baseline="0">
                <a:solidFill>
                  <a:schemeClr val="tx1"/>
                </a:solidFill>
              </a:defRPr>
            </a:lvl1pPr>
            <a:lvl2pPr marL="609585" indent="0">
              <a:buNone/>
              <a:defRPr sz="2933">
                <a:solidFill>
                  <a:srgbClr val="8DC63F"/>
                </a:solidFill>
              </a:defRPr>
            </a:lvl2pPr>
            <a:lvl3pPr marL="1219170" indent="0">
              <a:buNone/>
              <a:defRPr sz="2933">
                <a:solidFill>
                  <a:srgbClr val="8DC63F"/>
                </a:solidFill>
              </a:defRPr>
            </a:lvl3pPr>
            <a:lvl4pPr marL="1828754" indent="0">
              <a:buNone/>
              <a:defRPr sz="2933">
                <a:solidFill>
                  <a:srgbClr val="8DC63F"/>
                </a:solidFill>
              </a:defRPr>
            </a:lvl4pPr>
            <a:lvl5pPr marL="2438339" indent="0">
              <a:buNone/>
              <a:defRPr sz="2933">
                <a:solidFill>
                  <a:srgbClr val="8DC63F"/>
                </a:solidFill>
              </a:defRPr>
            </a:lvl5pPr>
          </a:lstStyle>
          <a:p>
            <a:pPr lvl="0"/>
            <a:r>
              <a:rPr lang="en-US"/>
              <a:t>Emphasis Text</a:t>
            </a:r>
          </a:p>
        </p:txBody>
      </p:sp>
      <p:sp>
        <p:nvSpPr>
          <p:cNvPr id="23" name="Text Placeholder 3"/>
          <p:cNvSpPr>
            <a:spLocks noGrp="1"/>
          </p:cNvSpPr>
          <p:nvPr>
            <p:ph type="body" sz="quarter" idx="45" hasCustomPrompt="1"/>
          </p:nvPr>
        </p:nvSpPr>
        <p:spPr>
          <a:xfrm>
            <a:off x="7540880" y="5057513"/>
            <a:ext cx="1782233" cy="760891"/>
          </a:xfrm>
          <a:prstGeom prst="rect">
            <a:avLst/>
          </a:prstGeom>
          <a:ln>
            <a:noFill/>
          </a:ln>
        </p:spPr>
        <p:txBody>
          <a:bodyPr vert="horz" lIns="0" tIns="0" rIns="0" bIns="0">
            <a:noAutofit/>
          </a:bodyPr>
          <a:lstStyle>
            <a:lvl1pPr marL="0" indent="0" algn="ctr">
              <a:buNone/>
              <a:defRPr sz="1600" baseline="0">
                <a:solidFill>
                  <a:schemeClr val="tx1"/>
                </a:solidFill>
              </a:defRPr>
            </a:lvl1pPr>
            <a:lvl2pPr marL="609585" indent="0">
              <a:buNone/>
              <a:defRPr sz="2133"/>
            </a:lvl2pPr>
            <a:lvl3pPr marL="1219170" indent="0">
              <a:buNone/>
              <a:defRPr sz="2133"/>
            </a:lvl3pPr>
            <a:lvl4pPr marL="1828754" indent="0">
              <a:buNone/>
              <a:defRPr sz="2133"/>
            </a:lvl4pPr>
            <a:lvl5pPr marL="2438339" indent="0">
              <a:buNone/>
              <a:defRPr sz="2133"/>
            </a:lvl5pPr>
          </a:lstStyle>
          <a:p>
            <a:pPr lvl="0"/>
            <a:r>
              <a:rPr lang="en-US"/>
              <a:t>Infographic information goes here</a:t>
            </a:r>
          </a:p>
        </p:txBody>
      </p:sp>
      <p:sp>
        <p:nvSpPr>
          <p:cNvPr id="24" name="Text Placeholder 17"/>
          <p:cNvSpPr>
            <a:spLocks noGrp="1"/>
          </p:cNvSpPr>
          <p:nvPr>
            <p:ph type="body" sz="quarter" idx="46" hasCustomPrompt="1"/>
          </p:nvPr>
        </p:nvSpPr>
        <p:spPr>
          <a:xfrm>
            <a:off x="7540881" y="4519809"/>
            <a:ext cx="1782233" cy="435380"/>
          </a:xfrm>
          <a:prstGeom prst="rect">
            <a:avLst/>
          </a:prstGeom>
        </p:spPr>
        <p:txBody>
          <a:bodyPr vert="horz" lIns="0" tIns="0" rIns="0" bIns="0">
            <a:noAutofit/>
          </a:bodyPr>
          <a:lstStyle>
            <a:lvl1pPr marL="0" indent="0" algn="ctr">
              <a:buNone/>
              <a:defRPr sz="2400" baseline="0">
                <a:solidFill>
                  <a:schemeClr val="tx1"/>
                </a:solidFill>
              </a:defRPr>
            </a:lvl1pPr>
            <a:lvl2pPr marL="609585" indent="0">
              <a:buNone/>
              <a:defRPr sz="2933">
                <a:solidFill>
                  <a:srgbClr val="8DC63F"/>
                </a:solidFill>
              </a:defRPr>
            </a:lvl2pPr>
            <a:lvl3pPr marL="1219170" indent="0">
              <a:buNone/>
              <a:defRPr sz="2933">
                <a:solidFill>
                  <a:srgbClr val="8DC63F"/>
                </a:solidFill>
              </a:defRPr>
            </a:lvl3pPr>
            <a:lvl4pPr marL="1828754" indent="0">
              <a:buNone/>
              <a:defRPr sz="2933">
                <a:solidFill>
                  <a:srgbClr val="8DC63F"/>
                </a:solidFill>
              </a:defRPr>
            </a:lvl4pPr>
            <a:lvl5pPr marL="2438339" indent="0">
              <a:buNone/>
              <a:defRPr sz="2933">
                <a:solidFill>
                  <a:srgbClr val="8DC63F"/>
                </a:solidFill>
              </a:defRPr>
            </a:lvl5pPr>
          </a:lstStyle>
          <a:p>
            <a:pPr lvl="0"/>
            <a:r>
              <a:rPr lang="en-US"/>
              <a:t>Emphasis Text</a:t>
            </a:r>
          </a:p>
        </p:txBody>
      </p:sp>
      <p:sp>
        <p:nvSpPr>
          <p:cNvPr id="25" name="Text Placeholder 3"/>
          <p:cNvSpPr>
            <a:spLocks noGrp="1"/>
          </p:cNvSpPr>
          <p:nvPr>
            <p:ph type="body" sz="quarter" idx="47" hasCustomPrompt="1"/>
          </p:nvPr>
        </p:nvSpPr>
        <p:spPr>
          <a:xfrm>
            <a:off x="9782136" y="5057513"/>
            <a:ext cx="1782233" cy="760891"/>
          </a:xfrm>
          <a:prstGeom prst="rect">
            <a:avLst/>
          </a:prstGeom>
          <a:ln>
            <a:noFill/>
          </a:ln>
        </p:spPr>
        <p:txBody>
          <a:bodyPr vert="horz" lIns="0" tIns="0" rIns="0" bIns="0">
            <a:noAutofit/>
          </a:bodyPr>
          <a:lstStyle>
            <a:lvl1pPr marL="0" indent="0" algn="ctr">
              <a:buNone/>
              <a:defRPr sz="1600" baseline="0">
                <a:solidFill>
                  <a:schemeClr val="tx1"/>
                </a:solidFill>
              </a:defRPr>
            </a:lvl1pPr>
            <a:lvl2pPr marL="609585" indent="0">
              <a:buNone/>
              <a:defRPr sz="2133"/>
            </a:lvl2pPr>
            <a:lvl3pPr marL="1219170" indent="0">
              <a:buNone/>
              <a:defRPr sz="2133"/>
            </a:lvl3pPr>
            <a:lvl4pPr marL="1828754" indent="0">
              <a:buNone/>
              <a:defRPr sz="2133"/>
            </a:lvl4pPr>
            <a:lvl5pPr marL="2438339" indent="0">
              <a:buNone/>
              <a:defRPr sz="2133"/>
            </a:lvl5pPr>
          </a:lstStyle>
          <a:p>
            <a:pPr lvl="0"/>
            <a:r>
              <a:rPr lang="en-US"/>
              <a:t>Infographic information goes here</a:t>
            </a:r>
          </a:p>
        </p:txBody>
      </p:sp>
      <p:sp>
        <p:nvSpPr>
          <p:cNvPr id="26" name="Text Placeholder 17"/>
          <p:cNvSpPr>
            <a:spLocks noGrp="1"/>
          </p:cNvSpPr>
          <p:nvPr>
            <p:ph type="body" sz="quarter" idx="48" hasCustomPrompt="1"/>
          </p:nvPr>
        </p:nvSpPr>
        <p:spPr>
          <a:xfrm>
            <a:off x="9782137" y="4519809"/>
            <a:ext cx="1782233" cy="435380"/>
          </a:xfrm>
          <a:prstGeom prst="rect">
            <a:avLst/>
          </a:prstGeom>
        </p:spPr>
        <p:txBody>
          <a:bodyPr vert="horz" lIns="0" tIns="0" rIns="0" bIns="0">
            <a:noAutofit/>
          </a:bodyPr>
          <a:lstStyle>
            <a:lvl1pPr marL="0" indent="0" algn="ctr">
              <a:buNone/>
              <a:defRPr sz="2400" baseline="0">
                <a:solidFill>
                  <a:schemeClr val="tx1"/>
                </a:solidFill>
              </a:defRPr>
            </a:lvl1pPr>
            <a:lvl2pPr marL="609585" indent="0">
              <a:buNone/>
              <a:defRPr sz="2933">
                <a:solidFill>
                  <a:srgbClr val="8DC63F"/>
                </a:solidFill>
              </a:defRPr>
            </a:lvl2pPr>
            <a:lvl3pPr marL="1219170" indent="0">
              <a:buNone/>
              <a:defRPr sz="2933">
                <a:solidFill>
                  <a:srgbClr val="8DC63F"/>
                </a:solidFill>
              </a:defRPr>
            </a:lvl3pPr>
            <a:lvl4pPr marL="1828754" indent="0">
              <a:buNone/>
              <a:defRPr sz="2933">
                <a:solidFill>
                  <a:srgbClr val="8DC63F"/>
                </a:solidFill>
              </a:defRPr>
            </a:lvl4pPr>
            <a:lvl5pPr marL="2438339" indent="0">
              <a:buNone/>
              <a:defRPr sz="2933">
                <a:solidFill>
                  <a:srgbClr val="8DC63F"/>
                </a:solidFill>
              </a:defRPr>
            </a:lvl5pPr>
          </a:lstStyle>
          <a:p>
            <a:pPr lvl="0"/>
            <a:r>
              <a:rPr lang="en-US"/>
              <a:t>Emphasis Text</a:t>
            </a:r>
          </a:p>
        </p:txBody>
      </p:sp>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32" name="Title 31"/>
          <p:cNvSpPr>
            <a:spLocks noGrp="1"/>
          </p:cNvSpPr>
          <p:nvPr>
            <p:ph type="title" hasCustomPrompt="1"/>
          </p:nvPr>
        </p:nvSpPr>
        <p:spPr>
          <a:xfrm>
            <a:off x="609600" y="0"/>
            <a:ext cx="4284680" cy="2272344"/>
          </a:xfrm>
        </p:spPr>
        <p:txBody>
          <a:bodyPr/>
          <a:lstStyle>
            <a:lvl1pPr>
              <a:lnSpc>
                <a:spcPct val="90000"/>
              </a:lnSpc>
              <a:defRPr/>
            </a:lvl1pPr>
          </a:lstStyle>
          <a:p>
            <a:r>
              <a:rPr lang="en-US" dirty="0"/>
              <a:t>Messaging + Blue Infographic Content</a:t>
            </a:r>
          </a:p>
        </p:txBody>
      </p:sp>
    </p:spTree>
    <p:extLst>
      <p:ext uri="{BB962C8B-B14F-4D97-AF65-F5344CB8AC3E}">
        <p14:creationId xmlns:p14="http://schemas.microsoft.com/office/powerpoint/2010/main" val="3712595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Picture Placeholder 2"/>
          <p:cNvSpPr>
            <a:spLocks noGrp="1"/>
          </p:cNvSpPr>
          <p:nvPr>
            <p:ph type="pic" sz="quarter" idx="49" hasCustomPrompt="1"/>
          </p:nvPr>
        </p:nvSpPr>
        <p:spPr>
          <a:xfrm>
            <a:off x="0" y="1"/>
            <a:ext cx="12192000" cy="3577167"/>
          </a:xfrm>
          <a:solidFill>
            <a:schemeClr val="bg1">
              <a:lumMod val="85000"/>
            </a:schemeClr>
          </a:solidFill>
        </p:spPr>
        <p:txBody>
          <a:bodyPr>
            <a:normAutofit/>
          </a:bodyPr>
          <a:lstStyle>
            <a:lvl1pPr marL="0" indent="0" algn="r">
              <a:buNone/>
              <a:defRPr sz="2133"/>
            </a:lvl1pPr>
          </a:lstStyle>
          <a:p>
            <a:r>
              <a:rPr lang="en-US"/>
              <a:t>Insert a large image here</a:t>
            </a:r>
          </a:p>
        </p:txBody>
      </p:sp>
      <p:sp>
        <p:nvSpPr>
          <p:cNvPr id="4" name="Title 1"/>
          <p:cNvSpPr txBox="1">
            <a:spLocks/>
          </p:cNvSpPr>
          <p:nvPr userDrawn="1"/>
        </p:nvSpPr>
        <p:spPr>
          <a:xfrm>
            <a:off x="609601" y="0"/>
            <a:ext cx="4279652" cy="2265941"/>
          </a:xfrm>
          <a:prstGeom prst="rect">
            <a:avLst/>
          </a:prstGeom>
          <a:solidFill>
            <a:schemeClr val="accent1"/>
          </a:solidFill>
        </p:spPr>
        <p:txBody>
          <a:bodyPr vert="horz" lIns="121920" tIns="60960" rIns="121920" bIns="60960" rtlCol="0" anchor="ctr">
            <a:noAutofit/>
          </a:bodyPr>
          <a:lstStyle>
            <a:lvl1pPr marL="0" algn="ctr" defTabSz="457200" rtl="0" eaLnBrk="1" latinLnBrk="0" hangingPunct="1">
              <a:lnSpc>
                <a:spcPts val="2800"/>
              </a:lnSpc>
              <a:spcBef>
                <a:spcPct val="0"/>
              </a:spcBef>
              <a:buNone/>
              <a:defRPr sz="3000" kern="1200" spc="0">
                <a:solidFill>
                  <a:schemeClr val="bg1"/>
                </a:solidFill>
                <a:latin typeface="+mj-lt"/>
                <a:ea typeface="+mj-ea"/>
                <a:cs typeface="+mj-cs"/>
              </a:defRPr>
            </a:lvl1pPr>
          </a:lstStyle>
          <a:p>
            <a:pPr>
              <a:lnSpc>
                <a:spcPct val="90000"/>
              </a:lnSpc>
            </a:pPr>
            <a:r>
              <a:rPr lang="en-US" sz="4000" dirty="0"/>
              <a:t>Messaging + Blue Infographic Content</a:t>
            </a:r>
          </a:p>
        </p:txBody>
      </p:sp>
      <p:sp>
        <p:nvSpPr>
          <p:cNvPr id="5" name="Text Placeholder 22"/>
          <p:cNvSpPr>
            <a:spLocks noGrp="1"/>
          </p:cNvSpPr>
          <p:nvPr>
            <p:ph type="body" sz="quarter" idx="29" hasCustomPrompt="1"/>
          </p:nvPr>
        </p:nvSpPr>
        <p:spPr>
          <a:xfrm>
            <a:off x="609601" y="2563786"/>
            <a:ext cx="1835151" cy="1835151"/>
          </a:xfrm>
          <a:prstGeom prst="rect">
            <a:avLst/>
          </a:prstGeom>
          <a:blipFill rotWithShape="1">
            <a:blip r:embed="rId2" cstate="screen">
              <a:extLst>
                <a:ext uri="{28A0092B-C50C-407E-A947-70E740481C1C}">
                  <a14:useLocalDpi xmlns:a14="http://schemas.microsoft.com/office/drawing/2010/main"/>
                </a:ext>
              </a:extLst>
            </a:blip>
            <a:stretch>
              <a:fillRect/>
            </a:stretch>
          </a:blipFill>
        </p:spPr>
        <p:txBody>
          <a:bodyPr vert="horz" lIns="182880" tIns="182880" rIns="182880" bIns="182880" anchor="ctr" anchorCtr="0"/>
          <a:lstStyle>
            <a:lvl1pPr marL="0" indent="0" algn="ctr">
              <a:buNone/>
              <a:defRPr sz="133"/>
            </a:lvl1pPr>
          </a:lstStyle>
          <a:p>
            <a:pPr lvl="0"/>
            <a:r>
              <a:rPr lang="en-US"/>
              <a:t>1</a:t>
            </a:r>
          </a:p>
        </p:txBody>
      </p:sp>
      <p:sp>
        <p:nvSpPr>
          <p:cNvPr id="6" name="Picture Placeholder 24"/>
          <p:cNvSpPr>
            <a:spLocks noGrp="1"/>
          </p:cNvSpPr>
          <p:nvPr>
            <p:ph type="pic" sz="quarter" idx="30" hasCustomPrompt="1"/>
          </p:nvPr>
        </p:nvSpPr>
        <p:spPr>
          <a:xfrm>
            <a:off x="934273" y="2902317"/>
            <a:ext cx="1189567" cy="1189567"/>
          </a:xfrm>
          <a:prstGeom prst="rect">
            <a:avLst/>
          </a:prstGeom>
        </p:spPr>
        <p:txBody>
          <a:bodyPr vert="horz"/>
          <a:lstStyle>
            <a:lvl1pPr marL="0" indent="0">
              <a:buNone/>
              <a:defRPr sz="1600">
                <a:solidFill>
                  <a:schemeClr val="bg1"/>
                </a:solidFill>
              </a:defRPr>
            </a:lvl1pPr>
          </a:lstStyle>
          <a:p>
            <a:r>
              <a:rPr lang="en-US"/>
              <a:t>Insert icon</a:t>
            </a:r>
          </a:p>
        </p:txBody>
      </p:sp>
      <p:sp>
        <p:nvSpPr>
          <p:cNvPr id="7" name="Text Placeholder 22"/>
          <p:cNvSpPr>
            <a:spLocks noGrp="1"/>
          </p:cNvSpPr>
          <p:nvPr>
            <p:ph type="body" sz="quarter" idx="31" hasCustomPrompt="1"/>
          </p:nvPr>
        </p:nvSpPr>
        <p:spPr>
          <a:xfrm>
            <a:off x="2926494" y="2563786"/>
            <a:ext cx="1835151" cy="1835151"/>
          </a:xfrm>
          <a:prstGeom prst="rect">
            <a:avLst/>
          </a:prstGeom>
          <a:blipFill rotWithShape="1">
            <a:blip r:embed="rId2" cstate="screen">
              <a:extLst>
                <a:ext uri="{28A0092B-C50C-407E-A947-70E740481C1C}">
                  <a14:useLocalDpi xmlns:a14="http://schemas.microsoft.com/office/drawing/2010/main"/>
                </a:ext>
              </a:extLst>
            </a:blip>
            <a:stretch>
              <a:fillRect/>
            </a:stretch>
          </a:blipFill>
        </p:spPr>
        <p:txBody>
          <a:bodyPr vert="horz" lIns="182880" tIns="182880" rIns="182880" bIns="182880" anchor="ctr" anchorCtr="0"/>
          <a:lstStyle>
            <a:lvl1pPr marL="0" indent="0" algn="ctr">
              <a:buNone/>
              <a:defRPr sz="133"/>
            </a:lvl1pPr>
          </a:lstStyle>
          <a:p>
            <a:pPr lvl="0"/>
            <a:r>
              <a:rPr lang="en-US"/>
              <a:t>1</a:t>
            </a:r>
          </a:p>
        </p:txBody>
      </p:sp>
      <p:sp>
        <p:nvSpPr>
          <p:cNvPr id="8" name="Picture Placeholder 24"/>
          <p:cNvSpPr>
            <a:spLocks noGrp="1"/>
          </p:cNvSpPr>
          <p:nvPr>
            <p:ph type="pic" sz="quarter" idx="32" hasCustomPrompt="1"/>
          </p:nvPr>
        </p:nvSpPr>
        <p:spPr>
          <a:xfrm>
            <a:off x="3251166" y="2902317"/>
            <a:ext cx="1189567" cy="1189567"/>
          </a:xfrm>
          <a:prstGeom prst="rect">
            <a:avLst/>
          </a:prstGeom>
        </p:spPr>
        <p:txBody>
          <a:bodyPr vert="horz"/>
          <a:lstStyle>
            <a:lvl1pPr marL="0" indent="0">
              <a:buNone/>
              <a:defRPr sz="1600">
                <a:solidFill>
                  <a:schemeClr val="bg1"/>
                </a:solidFill>
              </a:defRPr>
            </a:lvl1pPr>
          </a:lstStyle>
          <a:p>
            <a:r>
              <a:rPr lang="en-US"/>
              <a:t>Insert icon</a:t>
            </a:r>
          </a:p>
        </p:txBody>
      </p:sp>
      <p:sp>
        <p:nvSpPr>
          <p:cNvPr id="9" name="Text Placeholder 22"/>
          <p:cNvSpPr>
            <a:spLocks noGrp="1"/>
          </p:cNvSpPr>
          <p:nvPr>
            <p:ph type="body" sz="quarter" idx="33" hasCustomPrompt="1"/>
          </p:nvPr>
        </p:nvSpPr>
        <p:spPr>
          <a:xfrm>
            <a:off x="5241523" y="2563786"/>
            <a:ext cx="1835151" cy="1835151"/>
          </a:xfrm>
          <a:prstGeom prst="rect">
            <a:avLst/>
          </a:prstGeom>
          <a:blipFill rotWithShape="1">
            <a:blip r:embed="rId2" cstate="screen">
              <a:extLst>
                <a:ext uri="{28A0092B-C50C-407E-A947-70E740481C1C}">
                  <a14:useLocalDpi xmlns:a14="http://schemas.microsoft.com/office/drawing/2010/main"/>
                </a:ext>
              </a:extLst>
            </a:blip>
            <a:stretch>
              <a:fillRect/>
            </a:stretch>
          </a:blipFill>
        </p:spPr>
        <p:txBody>
          <a:bodyPr vert="horz" lIns="182880" tIns="182880" rIns="182880" bIns="182880" anchor="ctr" anchorCtr="0"/>
          <a:lstStyle>
            <a:lvl1pPr marL="0" indent="0" algn="ctr">
              <a:buNone/>
              <a:defRPr sz="133"/>
            </a:lvl1pPr>
          </a:lstStyle>
          <a:p>
            <a:pPr lvl="0"/>
            <a:r>
              <a:rPr lang="en-US"/>
              <a:t>1</a:t>
            </a:r>
          </a:p>
        </p:txBody>
      </p:sp>
      <p:sp>
        <p:nvSpPr>
          <p:cNvPr id="10" name="Picture Placeholder 24"/>
          <p:cNvSpPr>
            <a:spLocks noGrp="1"/>
          </p:cNvSpPr>
          <p:nvPr>
            <p:ph type="pic" sz="quarter" idx="34" hasCustomPrompt="1"/>
          </p:nvPr>
        </p:nvSpPr>
        <p:spPr>
          <a:xfrm>
            <a:off x="5566195" y="2902317"/>
            <a:ext cx="1189567" cy="1189567"/>
          </a:xfrm>
          <a:prstGeom prst="rect">
            <a:avLst/>
          </a:prstGeom>
        </p:spPr>
        <p:txBody>
          <a:bodyPr vert="horz"/>
          <a:lstStyle>
            <a:lvl1pPr marL="0" indent="0">
              <a:buNone/>
              <a:defRPr sz="1600">
                <a:solidFill>
                  <a:schemeClr val="bg1"/>
                </a:solidFill>
              </a:defRPr>
            </a:lvl1pPr>
          </a:lstStyle>
          <a:p>
            <a:r>
              <a:rPr lang="en-US"/>
              <a:t>Insert icon</a:t>
            </a:r>
          </a:p>
        </p:txBody>
      </p:sp>
      <p:sp>
        <p:nvSpPr>
          <p:cNvPr id="11" name="Text Placeholder 22"/>
          <p:cNvSpPr>
            <a:spLocks noGrp="1"/>
          </p:cNvSpPr>
          <p:nvPr>
            <p:ph type="body" sz="quarter" idx="35" hasCustomPrompt="1"/>
          </p:nvPr>
        </p:nvSpPr>
        <p:spPr>
          <a:xfrm>
            <a:off x="7540881" y="2563786"/>
            <a:ext cx="1835151" cy="1835151"/>
          </a:xfrm>
          <a:prstGeom prst="rect">
            <a:avLst/>
          </a:prstGeom>
          <a:blipFill rotWithShape="1">
            <a:blip r:embed="rId2" cstate="screen">
              <a:extLst>
                <a:ext uri="{28A0092B-C50C-407E-A947-70E740481C1C}">
                  <a14:useLocalDpi xmlns:a14="http://schemas.microsoft.com/office/drawing/2010/main"/>
                </a:ext>
              </a:extLst>
            </a:blip>
            <a:stretch>
              <a:fillRect/>
            </a:stretch>
          </a:blipFill>
        </p:spPr>
        <p:txBody>
          <a:bodyPr vert="horz" lIns="182880" tIns="182880" rIns="182880" bIns="182880" anchor="ctr" anchorCtr="0"/>
          <a:lstStyle>
            <a:lvl1pPr marL="0" indent="0" algn="ctr">
              <a:buNone/>
              <a:defRPr sz="133"/>
            </a:lvl1pPr>
          </a:lstStyle>
          <a:p>
            <a:pPr lvl="0"/>
            <a:r>
              <a:rPr lang="en-US"/>
              <a:t>1</a:t>
            </a:r>
          </a:p>
        </p:txBody>
      </p:sp>
      <p:sp>
        <p:nvSpPr>
          <p:cNvPr id="12" name="Picture Placeholder 24"/>
          <p:cNvSpPr>
            <a:spLocks noGrp="1"/>
          </p:cNvSpPr>
          <p:nvPr>
            <p:ph type="pic" sz="quarter" idx="36" hasCustomPrompt="1"/>
          </p:nvPr>
        </p:nvSpPr>
        <p:spPr>
          <a:xfrm>
            <a:off x="7865553" y="2902317"/>
            <a:ext cx="1189567" cy="1189567"/>
          </a:xfrm>
          <a:prstGeom prst="rect">
            <a:avLst/>
          </a:prstGeom>
        </p:spPr>
        <p:txBody>
          <a:bodyPr vert="horz"/>
          <a:lstStyle>
            <a:lvl1pPr marL="0" indent="0">
              <a:buNone/>
              <a:defRPr sz="1600">
                <a:solidFill>
                  <a:schemeClr val="bg1"/>
                </a:solidFill>
              </a:defRPr>
            </a:lvl1pPr>
          </a:lstStyle>
          <a:p>
            <a:r>
              <a:rPr lang="en-US"/>
              <a:t>Insert icon</a:t>
            </a:r>
          </a:p>
        </p:txBody>
      </p:sp>
      <p:sp>
        <p:nvSpPr>
          <p:cNvPr id="13" name="Text Placeholder 22"/>
          <p:cNvSpPr>
            <a:spLocks noGrp="1"/>
          </p:cNvSpPr>
          <p:nvPr>
            <p:ph type="body" sz="quarter" idx="37" hasCustomPrompt="1"/>
          </p:nvPr>
        </p:nvSpPr>
        <p:spPr>
          <a:xfrm>
            <a:off x="9782135" y="2563786"/>
            <a:ext cx="1835151" cy="1835151"/>
          </a:xfrm>
          <a:prstGeom prst="rect">
            <a:avLst/>
          </a:prstGeom>
          <a:blipFill rotWithShape="1">
            <a:blip r:embed="rId2" cstate="screen">
              <a:extLst>
                <a:ext uri="{28A0092B-C50C-407E-A947-70E740481C1C}">
                  <a14:useLocalDpi xmlns:a14="http://schemas.microsoft.com/office/drawing/2010/main"/>
                </a:ext>
              </a:extLst>
            </a:blip>
            <a:stretch>
              <a:fillRect/>
            </a:stretch>
          </a:blipFill>
        </p:spPr>
        <p:txBody>
          <a:bodyPr vert="horz" lIns="182880" tIns="182880" rIns="182880" bIns="182880" anchor="ctr" anchorCtr="0"/>
          <a:lstStyle>
            <a:lvl1pPr marL="0" indent="0" algn="ctr">
              <a:buNone/>
              <a:defRPr sz="133"/>
            </a:lvl1pPr>
          </a:lstStyle>
          <a:p>
            <a:pPr lvl="0"/>
            <a:r>
              <a:rPr lang="en-US"/>
              <a:t>1</a:t>
            </a:r>
          </a:p>
        </p:txBody>
      </p:sp>
      <p:sp>
        <p:nvSpPr>
          <p:cNvPr id="14" name="Picture Placeholder 24"/>
          <p:cNvSpPr>
            <a:spLocks noGrp="1"/>
          </p:cNvSpPr>
          <p:nvPr>
            <p:ph type="pic" sz="quarter" idx="38" hasCustomPrompt="1"/>
          </p:nvPr>
        </p:nvSpPr>
        <p:spPr>
          <a:xfrm>
            <a:off x="10106807" y="2902317"/>
            <a:ext cx="1189567" cy="1189567"/>
          </a:xfrm>
          <a:prstGeom prst="rect">
            <a:avLst/>
          </a:prstGeom>
        </p:spPr>
        <p:txBody>
          <a:bodyPr vert="horz"/>
          <a:lstStyle>
            <a:lvl1pPr marL="0" indent="0">
              <a:buNone/>
              <a:defRPr sz="1600">
                <a:solidFill>
                  <a:schemeClr val="bg1"/>
                </a:solidFill>
              </a:defRPr>
            </a:lvl1pPr>
          </a:lstStyle>
          <a:p>
            <a:r>
              <a:rPr lang="en-US"/>
              <a:t>Insert icon</a:t>
            </a:r>
          </a:p>
        </p:txBody>
      </p:sp>
      <p:sp>
        <p:nvSpPr>
          <p:cNvPr id="17" name="Text Placeholder 3"/>
          <p:cNvSpPr>
            <a:spLocks noGrp="1"/>
          </p:cNvSpPr>
          <p:nvPr>
            <p:ph type="body" sz="quarter" idx="18" hasCustomPrompt="1"/>
          </p:nvPr>
        </p:nvSpPr>
        <p:spPr>
          <a:xfrm>
            <a:off x="624417" y="5057513"/>
            <a:ext cx="1782233" cy="760891"/>
          </a:xfrm>
          <a:prstGeom prst="rect">
            <a:avLst/>
          </a:prstGeom>
          <a:ln>
            <a:noFill/>
          </a:ln>
        </p:spPr>
        <p:txBody>
          <a:bodyPr vert="horz" lIns="0" tIns="0" rIns="0" bIns="0">
            <a:noAutofit/>
          </a:bodyPr>
          <a:lstStyle>
            <a:lvl1pPr marL="0" indent="0" algn="ctr">
              <a:buNone/>
              <a:defRPr sz="1600" baseline="0">
                <a:solidFill>
                  <a:schemeClr val="tx1"/>
                </a:solidFill>
              </a:defRPr>
            </a:lvl1pPr>
            <a:lvl2pPr marL="609585" indent="0">
              <a:buNone/>
              <a:defRPr sz="2133"/>
            </a:lvl2pPr>
            <a:lvl3pPr marL="1219170" indent="0">
              <a:buNone/>
              <a:defRPr sz="2133"/>
            </a:lvl3pPr>
            <a:lvl4pPr marL="1828754" indent="0">
              <a:buNone/>
              <a:defRPr sz="2133"/>
            </a:lvl4pPr>
            <a:lvl5pPr marL="2438339" indent="0">
              <a:buNone/>
              <a:defRPr sz="2133"/>
            </a:lvl5pPr>
          </a:lstStyle>
          <a:p>
            <a:pPr lvl="0"/>
            <a:r>
              <a:rPr lang="en-US"/>
              <a:t>Infographic information goes here</a:t>
            </a:r>
          </a:p>
        </p:txBody>
      </p:sp>
      <p:sp>
        <p:nvSpPr>
          <p:cNvPr id="18" name="Text Placeholder 17"/>
          <p:cNvSpPr>
            <a:spLocks noGrp="1"/>
          </p:cNvSpPr>
          <p:nvPr>
            <p:ph type="body" sz="quarter" idx="19" hasCustomPrompt="1"/>
          </p:nvPr>
        </p:nvSpPr>
        <p:spPr>
          <a:xfrm>
            <a:off x="624418" y="4519809"/>
            <a:ext cx="1782233" cy="435380"/>
          </a:xfrm>
          <a:prstGeom prst="rect">
            <a:avLst/>
          </a:prstGeom>
        </p:spPr>
        <p:txBody>
          <a:bodyPr vert="horz" lIns="0" tIns="0" rIns="0" bIns="0">
            <a:noAutofit/>
          </a:bodyPr>
          <a:lstStyle>
            <a:lvl1pPr marL="0" indent="0" algn="ctr">
              <a:buNone/>
              <a:defRPr sz="2400" baseline="0">
                <a:solidFill>
                  <a:schemeClr val="tx1"/>
                </a:solidFill>
              </a:defRPr>
            </a:lvl1pPr>
            <a:lvl2pPr marL="609585" indent="0">
              <a:buNone/>
              <a:defRPr sz="2933">
                <a:solidFill>
                  <a:srgbClr val="8DC63F"/>
                </a:solidFill>
              </a:defRPr>
            </a:lvl2pPr>
            <a:lvl3pPr marL="1219170" indent="0">
              <a:buNone/>
              <a:defRPr sz="2933">
                <a:solidFill>
                  <a:srgbClr val="8DC63F"/>
                </a:solidFill>
              </a:defRPr>
            </a:lvl3pPr>
            <a:lvl4pPr marL="1828754" indent="0">
              <a:buNone/>
              <a:defRPr sz="2933">
                <a:solidFill>
                  <a:srgbClr val="8DC63F"/>
                </a:solidFill>
              </a:defRPr>
            </a:lvl4pPr>
            <a:lvl5pPr marL="2438339" indent="0">
              <a:buNone/>
              <a:defRPr sz="2933">
                <a:solidFill>
                  <a:srgbClr val="8DC63F"/>
                </a:solidFill>
              </a:defRPr>
            </a:lvl5pPr>
          </a:lstStyle>
          <a:p>
            <a:pPr lvl="0"/>
            <a:r>
              <a:rPr lang="en-US" dirty="0"/>
              <a:t>Emphasis Text</a:t>
            </a:r>
          </a:p>
        </p:txBody>
      </p:sp>
      <p:sp>
        <p:nvSpPr>
          <p:cNvPr id="19" name="Text Placeholder 3"/>
          <p:cNvSpPr>
            <a:spLocks noGrp="1"/>
          </p:cNvSpPr>
          <p:nvPr>
            <p:ph type="body" sz="quarter" idx="41" hasCustomPrompt="1"/>
          </p:nvPr>
        </p:nvSpPr>
        <p:spPr>
          <a:xfrm>
            <a:off x="2926493" y="5057513"/>
            <a:ext cx="1782233" cy="760891"/>
          </a:xfrm>
          <a:prstGeom prst="rect">
            <a:avLst/>
          </a:prstGeom>
          <a:ln>
            <a:noFill/>
          </a:ln>
        </p:spPr>
        <p:txBody>
          <a:bodyPr vert="horz" lIns="0" tIns="0" rIns="0" bIns="0">
            <a:noAutofit/>
          </a:bodyPr>
          <a:lstStyle>
            <a:lvl1pPr marL="0" indent="0" algn="ctr">
              <a:buNone/>
              <a:defRPr sz="1600" baseline="0">
                <a:solidFill>
                  <a:schemeClr val="tx1"/>
                </a:solidFill>
              </a:defRPr>
            </a:lvl1pPr>
            <a:lvl2pPr marL="609585" indent="0">
              <a:buNone/>
              <a:defRPr sz="2133"/>
            </a:lvl2pPr>
            <a:lvl3pPr marL="1219170" indent="0">
              <a:buNone/>
              <a:defRPr sz="2133"/>
            </a:lvl3pPr>
            <a:lvl4pPr marL="1828754" indent="0">
              <a:buNone/>
              <a:defRPr sz="2133"/>
            </a:lvl4pPr>
            <a:lvl5pPr marL="2438339" indent="0">
              <a:buNone/>
              <a:defRPr sz="2133"/>
            </a:lvl5pPr>
          </a:lstStyle>
          <a:p>
            <a:pPr lvl="0"/>
            <a:r>
              <a:rPr lang="en-US"/>
              <a:t>Infographic information goes here</a:t>
            </a:r>
          </a:p>
        </p:txBody>
      </p:sp>
      <p:sp>
        <p:nvSpPr>
          <p:cNvPr id="20" name="Text Placeholder 17"/>
          <p:cNvSpPr>
            <a:spLocks noGrp="1"/>
          </p:cNvSpPr>
          <p:nvPr>
            <p:ph type="body" sz="quarter" idx="42" hasCustomPrompt="1"/>
          </p:nvPr>
        </p:nvSpPr>
        <p:spPr>
          <a:xfrm>
            <a:off x="2926494" y="4519809"/>
            <a:ext cx="1782233" cy="435380"/>
          </a:xfrm>
          <a:prstGeom prst="rect">
            <a:avLst/>
          </a:prstGeom>
        </p:spPr>
        <p:txBody>
          <a:bodyPr vert="horz" lIns="0" tIns="0" rIns="0" bIns="0">
            <a:noAutofit/>
          </a:bodyPr>
          <a:lstStyle>
            <a:lvl1pPr marL="0" indent="0" algn="ctr">
              <a:buNone/>
              <a:defRPr sz="2400" baseline="0">
                <a:solidFill>
                  <a:schemeClr val="tx1"/>
                </a:solidFill>
              </a:defRPr>
            </a:lvl1pPr>
            <a:lvl2pPr marL="609585" indent="0">
              <a:buNone/>
              <a:defRPr sz="2933">
                <a:solidFill>
                  <a:srgbClr val="8DC63F"/>
                </a:solidFill>
              </a:defRPr>
            </a:lvl2pPr>
            <a:lvl3pPr marL="1219170" indent="0">
              <a:buNone/>
              <a:defRPr sz="2933">
                <a:solidFill>
                  <a:srgbClr val="8DC63F"/>
                </a:solidFill>
              </a:defRPr>
            </a:lvl3pPr>
            <a:lvl4pPr marL="1828754" indent="0">
              <a:buNone/>
              <a:defRPr sz="2933">
                <a:solidFill>
                  <a:srgbClr val="8DC63F"/>
                </a:solidFill>
              </a:defRPr>
            </a:lvl4pPr>
            <a:lvl5pPr marL="2438339" indent="0">
              <a:buNone/>
              <a:defRPr sz="2933">
                <a:solidFill>
                  <a:srgbClr val="8DC63F"/>
                </a:solidFill>
              </a:defRPr>
            </a:lvl5pPr>
          </a:lstStyle>
          <a:p>
            <a:pPr lvl="0"/>
            <a:r>
              <a:rPr lang="en-US"/>
              <a:t>Emphasis Text</a:t>
            </a:r>
          </a:p>
        </p:txBody>
      </p:sp>
      <p:sp>
        <p:nvSpPr>
          <p:cNvPr id="21" name="Text Placeholder 3"/>
          <p:cNvSpPr>
            <a:spLocks noGrp="1"/>
          </p:cNvSpPr>
          <p:nvPr>
            <p:ph type="body" sz="quarter" idx="43" hasCustomPrompt="1"/>
          </p:nvPr>
        </p:nvSpPr>
        <p:spPr>
          <a:xfrm>
            <a:off x="5241522" y="5057513"/>
            <a:ext cx="1782233" cy="760891"/>
          </a:xfrm>
          <a:prstGeom prst="rect">
            <a:avLst/>
          </a:prstGeom>
          <a:ln>
            <a:noFill/>
          </a:ln>
        </p:spPr>
        <p:txBody>
          <a:bodyPr vert="horz" lIns="0" tIns="0" rIns="0" bIns="0">
            <a:noAutofit/>
          </a:bodyPr>
          <a:lstStyle>
            <a:lvl1pPr marL="0" indent="0" algn="ctr">
              <a:buNone/>
              <a:defRPr sz="1600" baseline="0">
                <a:solidFill>
                  <a:schemeClr val="tx1"/>
                </a:solidFill>
              </a:defRPr>
            </a:lvl1pPr>
            <a:lvl2pPr marL="609585" indent="0">
              <a:buNone/>
              <a:defRPr sz="2133"/>
            </a:lvl2pPr>
            <a:lvl3pPr marL="1219170" indent="0">
              <a:buNone/>
              <a:defRPr sz="2133"/>
            </a:lvl3pPr>
            <a:lvl4pPr marL="1828754" indent="0">
              <a:buNone/>
              <a:defRPr sz="2133"/>
            </a:lvl4pPr>
            <a:lvl5pPr marL="2438339" indent="0">
              <a:buNone/>
              <a:defRPr sz="2133"/>
            </a:lvl5pPr>
          </a:lstStyle>
          <a:p>
            <a:pPr lvl="0"/>
            <a:r>
              <a:rPr lang="en-US"/>
              <a:t>Infographic information goes here</a:t>
            </a:r>
          </a:p>
        </p:txBody>
      </p:sp>
      <p:sp>
        <p:nvSpPr>
          <p:cNvPr id="22" name="Text Placeholder 17"/>
          <p:cNvSpPr>
            <a:spLocks noGrp="1"/>
          </p:cNvSpPr>
          <p:nvPr>
            <p:ph type="body" sz="quarter" idx="44" hasCustomPrompt="1"/>
          </p:nvPr>
        </p:nvSpPr>
        <p:spPr>
          <a:xfrm>
            <a:off x="5241524" y="4519809"/>
            <a:ext cx="1782233" cy="435380"/>
          </a:xfrm>
          <a:prstGeom prst="rect">
            <a:avLst/>
          </a:prstGeom>
        </p:spPr>
        <p:txBody>
          <a:bodyPr vert="horz" lIns="0" tIns="0" rIns="0" bIns="0">
            <a:noAutofit/>
          </a:bodyPr>
          <a:lstStyle>
            <a:lvl1pPr marL="0" indent="0" algn="ctr">
              <a:buNone/>
              <a:defRPr sz="2400" baseline="0">
                <a:solidFill>
                  <a:schemeClr val="tx1"/>
                </a:solidFill>
              </a:defRPr>
            </a:lvl1pPr>
            <a:lvl2pPr marL="609585" indent="0">
              <a:buNone/>
              <a:defRPr sz="2933">
                <a:solidFill>
                  <a:srgbClr val="8DC63F"/>
                </a:solidFill>
              </a:defRPr>
            </a:lvl2pPr>
            <a:lvl3pPr marL="1219170" indent="0">
              <a:buNone/>
              <a:defRPr sz="2933">
                <a:solidFill>
                  <a:srgbClr val="8DC63F"/>
                </a:solidFill>
              </a:defRPr>
            </a:lvl3pPr>
            <a:lvl4pPr marL="1828754" indent="0">
              <a:buNone/>
              <a:defRPr sz="2933">
                <a:solidFill>
                  <a:srgbClr val="8DC63F"/>
                </a:solidFill>
              </a:defRPr>
            </a:lvl4pPr>
            <a:lvl5pPr marL="2438339" indent="0">
              <a:buNone/>
              <a:defRPr sz="2933">
                <a:solidFill>
                  <a:srgbClr val="8DC63F"/>
                </a:solidFill>
              </a:defRPr>
            </a:lvl5pPr>
          </a:lstStyle>
          <a:p>
            <a:pPr lvl="0"/>
            <a:r>
              <a:rPr lang="en-US"/>
              <a:t>Emphasis Text</a:t>
            </a:r>
          </a:p>
        </p:txBody>
      </p:sp>
      <p:sp>
        <p:nvSpPr>
          <p:cNvPr id="23" name="Text Placeholder 3"/>
          <p:cNvSpPr>
            <a:spLocks noGrp="1"/>
          </p:cNvSpPr>
          <p:nvPr>
            <p:ph type="body" sz="quarter" idx="45" hasCustomPrompt="1"/>
          </p:nvPr>
        </p:nvSpPr>
        <p:spPr>
          <a:xfrm>
            <a:off x="7540880" y="5057513"/>
            <a:ext cx="1782233" cy="760891"/>
          </a:xfrm>
          <a:prstGeom prst="rect">
            <a:avLst/>
          </a:prstGeom>
          <a:ln>
            <a:noFill/>
          </a:ln>
        </p:spPr>
        <p:txBody>
          <a:bodyPr vert="horz" lIns="0" tIns="0" rIns="0" bIns="0">
            <a:noAutofit/>
          </a:bodyPr>
          <a:lstStyle>
            <a:lvl1pPr marL="0" indent="0" algn="ctr">
              <a:buNone/>
              <a:defRPr sz="1600" baseline="0">
                <a:solidFill>
                  <a:schemeClr val="tx1"/>
                </a:solidFill>
              </a:defRPr>
            </a:lvl1pPr>
            <a:lvl2pPr marL="609585" indent="0">
              <a:buNone/>
              <a:defRPr sz="2133"/>
            </a:lvl2pPr>
            <a:lvl3pPr marL="1219170" indent="0">
              <a:buNone/>
              <a:defRPr sz="2133"/>
            </a:lvl3pPr>
            <a:lvl4pPr marL="1828754" indent="0">
              <a:buNone/>
              <a:defRPr sz="2133"/>
            </a:lvl4pPr>
            <a:lvl5pPr marL="2438339" indent="0">
              <a:buNone/>
              <a:defRPr sz="2133"/>
            </a:lvl5pPr>
          </a:lstStyle>
          <a:p>
            <a:pPr lvl="0"/>
            <a:r>
              <a:rPr lang="en-US"/>
              <a:t>Infographic information goes here</a:t>
            </a:r>
          </a:p>
        </p:txBody>
      </p:sp>
      <p:sp>
        <p:nvSpPr>
          <p:cNvPr id="24" name="Text Placeholder 17"/>
          <p:cNvSpPr>
            <a:spLocks noGrp="1"/>
          </p:cNvSpPr>
          <p:nvPr>
            <p:ph type="body" sz="quarter" idx="46" hasCustomPrompt="1"/>
          </p:nvPr>
        </p:nvSpPr>
        <p:spPr>
          <a:xfrm>
            <a:off x="7540881" y="4519809"/>
            <a:ext cx="1782233" cy="435380"/>
          </a:xfrm>
          <a:prstGeom prst="rect">
            <a:avLst/>
          </a:prstGeom>
        </p:spPr>
        <p:txBody>
          <a:bodyPr vert="horz" lIns="0" tIns="0" rIns="0" bIns="0">
            <a:noAutofit/>
          </a:bodyPr>
          <a:lstStyle>
            <a:lvl1pPr marL="0" indent="0" algn="ctr">
              <a:buNone/>
              <a:defRPr sz="2400" baseline="0">
                <a:solidFill>
                  <a:schemeClr val="tx1"/>
                </a:solidFill>
              </a:defRPr>
            </a:lvl1pPr>
            <a:lvl2pPr marL="609585" indent="0">
              <a:buNone/>
              <a:defRPr sz="2933">
                <a:solidFill>
                  <a:srgbClr val="8DC63F"/>
                </a:solidFill>
              </a:defRPr>
            </a:lvl2pPr>
            <a:lvl3pPr marL="1219170" indent="0">
              <a:buNone/>
              <a:defRPr sz="2933">
                <a:solidFill>
                  <a:srgbClr val="8DC63F"/>
                </a:solidFill>
              </a:defRPr>
            </a:lvl3pPr>
            <a:lvl4pPr marL="1828754" indent="0">
              <a:buNone/>
              <a:defRPr sz="2933">
                <a:solidFill>
                  <a:srgbClr val="8DC63F"/>
                </a:solidFill>
              </a:defRPr>
            </a:lvl4pPr>
            <a:lvl5pPr marL="2438339" indent="0">
              <a:buNone/>
              <a:defRPr sz="2933">
                <a:solidFill>
                  <a:srgbClr val="8DC63F"/>
                </a:solidFill>
              </a:defRPr>
            </a:lvl5pPr>
          </a:lstStyle>
          <a:p>
            <a:pPr lvl="0"/>
            <a:r>
              <a:rPr lang="en-US"/>
              <a:t>Emphasis Text</a:t>
            </a:r>
          </a:p>
        </p:txBody>
      </p:sp>
      <p:sp>
        <p:nvSpPr>
          <p:cNvPr id="25" name="Text Placeholder 3"/>
          <p:cNvSpPr>
            <a:spLocks noGrp="1"/>
          </p:cNvSpPr>
          <p:nvPr>
            <p:ph type="body" sz="quarter" idx="47" hasCustomPrompt="1"/>
          </p:nvPr>
        </p:nvSpPr>
        <p:spPr>
          <a:xfrm>
            <a:off x="9782136" y="5057513"/>
            <a:ext cx="1782233" cy="760891"/>
          </a:xfrm>
          <a:prstGeom prst="rect">
            <a:avLst/>
          </a:prstGeom>
          <a:ln>
            <a:noFill/>
          </a:ln>
        </p:spPr>
        <p:txBody>
          <a:bodyPr vert="horz" lIns="0" tIns="0" rIns="0" bIns="0">
            <a:noAutofit/>
          </a:bodyPr>
          <a:lstStyle>
            <a:lvl1pPr marL="0" indent="0" algn="ctr">
              <a:buNone/>
              <a:defRPr sz="1600" baseline="0">
                <a:solidFill>
                  <a:schemeClr val="tx1"/>
                </a:solidFill>
              </a:defRPr>
            </a:lvl1pPr>
            <a:lvl2pPr marL="609585" indent="0">
              <a:buNone/>
              <a:defRPr sz="2133"/>
            </a:lvl2pPr>
            <a:lvl3pPr marL="1219170" indent="0">
              <a:buNone/>
              <a:defRPr sz="2133"/>
            </a:lvl3pPr>
            <a:lvl4pPr marL="1828754" indent="0">
              <a:buNone/>
              <a:defRPr sz="2133"/>
            </a:lvl4pPr>
            <a:lvl5pPr marL="2438339" indent="0">
              <a:buNone/>
              <a:defRPr sz="2133"/>
            </a:lvl5pPr>
          </a:lstStyle>
          <a:p>
            <a:pPr lvl="0"/>
            <a:r>
              <a:rPr lang="en-US"/>
              <a:t>Infographic information goes here</a:t>
            </a:r>
          </a:p>
        </p:txBody>
      </p:sp>
      <p:sp>
        <p:nvSpPr>
          <p:cNvPr id="26" name="Text Placeholder 17"/>
          <p:cNvSpPr>
            <a:spLocks noGrp="1"/>
          </p:cNvSpPr>
          <p:nvPr>
            <p:ph type="body" sz="quarter" idx="48" hasCustomPrompt="1"/>
          </p:nvPr>
        </p:nvSpPr>
        <p:spPr>
          <a:xfrm>
            <a:off x="9782137" y="4519809"/>
            <a:ext cx="1782233" cy="435380"/>
          </a:xfrm>
          <a:prstGeom prst="rect">
            <a:avLst/>
          </a:prstGeom>
        </p:spPr>
        <p:txBody>
          <a:bodyPr vert="horz" lIns="0" tIns="0" rIns="0" bIns="0">
            <a:noAutofit/>
          </a:bodyPr>
          <a:lstStyle>
            <a:lvl1pPr marL="0" indent="0" algn="ctr">
              <a:buNone/>
              <a:defRPr sz="2400" baseline="0">
                <a:solidFill>
                  <a:schemeClr val="tx1"/>
                </a:solidFill>
              </a:defRPr>
            </a:lvl1pPr>
            <a:lvl2pPr marL="609585" indent="0">
              <a:buNone/>
              <a:defRPr sz="2933">
                <a:solidFill>
                  <a:srgbClr val="8DC63F"/>
                </a:solidFill>
              </a:defRPr>
            </a:lvl2pPr>
            <a:lvl3pPr marL="1219170" indent="0">
              <a:buNone/>
              <a:defRPr sz="2933">
                <a:solidFill>
                  <a:srgbClr val="8DC63F"/>
                </a:solidFill>
              </a:defRPr>
            </a:lvl3pPr>
            <a:lvl4pPr marL="1828754" indent="0">
              <a:buNone/>
              <a:defRPr sz="2933">
                <a:solidFill>
                  <a:srgbClr val="8DC63F"/>
                </a:solidFill>
              </a:defRPr>
            </a:lvl4pPr>
            <a:lvl5pPr marL="2438339" indent="0">
              <a:buNone/>
              <a:defRPr sz="2933">
                <a:solidFill>
                  <a:srgbClr val="8DC63F"/>
                </a:solidFill>
              </a:defRPr>
            </a:lvl5pPr>
          </a:lstStyle>
          <a:p>
            <a:pPr lvl="0"/>
            <a:r>
              <a:rPr lang="en-US"/>
              <a:t>Emphasis Text</a:t>
            </a:r>
          </a:p>
        </p:txBody>
      </p:sp>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Tree>
    <p:extLst>
      <p:ext uri="{BB962C8B-B14F-4D97-AF65-F5344CB8AC3E}">
        <p14:creationId xmlns:p14="http://schemas.microsoft.com/office/powerpoint/2010/main" val="26615975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Picture Placeholder 2"/>
          <p:cNvSpPr>
            <a:spLocks noGrp="1"/>
          </p:cNvSpPr>
          <p:nvPr>
            <p:ph type="pic" sz="quarter" idx="49" hasCustomPrompt="1"/>
          </p:nvPr>
        </p:nvSpPr>
        <p:spPr>
          <a:xfrm>
            <a:off x="0" y="1"/>
            <a:ext cx="12192000" cy="3577167"/>
          </a:xfrm>
          <a:solidFill>
            <a:schemeClr val="bg1">
              <a:lumMod val="85000"/>
            </a:schemeClr>
          </a:solidFill>
        </p:spPr>
        <p:txBody>
          <a:bodyPr>
            <a:normAutofit/>
          </a:bodyPr>
          <a:lstStyle>
            <a:lvl1pPr marL="0" indent="0" algn="r">
              <a:buNone/>
              <a:defRPr sz="2133"/>
            </a:lvl1pPr>
          </a:lstStyle>
          <a:p>
            <a:r>
              <a:rPr lang="en-US"/>
              <a:t>Insert a large image here</a:t>
            </a:r>
          </a:p>
        </p:txBody>
      </p:sp>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15" name="Text Placeholder 14"/>
          <p:cNvSpPr>
            <a:spLocks noGrp="1"/>
          </p:cNvSpPr>
          <p:nvPr>
            <p:ph type="body" sz="quarter" idx="50" hasCustomPrompt="1"/>
          </p:nvPr>
        </p:nvSpPr>
        <p:spPr>
          <a:xfrm>
            <a:off x="639234" y="3958167"/>
            <a:ext cx="11023581" cy="2317751"/>
          </a:xfrm>
        </p:spPr>
        <p:txBody>
          <a:bodyPr lIns="0" tIns="0" rIns="0" bIns="0">
            <a:noAutofit/>
          </a:bodyPr>
          <a:lstStyle>
            <a:lvl1pPr marL="0" indent="0">
              <a:buNone/>
              <a:defRPr sz="2667"/>
            </a:lvl1pPr>
            <a:lvl2pPr marL="609585" indent="0">
              <a:buNone/>
              <a:defRPr sz="2667"/>
            </a:lvl2pPr>
            <a:lvl3pPr marL="1219170" indent="0">
              <a:buNone/>
              <a:defRPr sz="2667"/>
            </a:lvl3pPr>
            <a:lvl4pPr marL="1828754" indent="0">
              <a:buNone/>
              <a:defRPr sz="2667"/>
            </a:lvl4pPr>
            <a:lvl5pPr marL="2438339" indent="0">
              <a:buNone/>
              <a:defRPr sz="2667"/>
            </a:lvl5pPr>
          </a:lstStyle>
          <a:p>
            <a:pPr lvl="0"/>
            <a:r>
              <a:rPr lang="en-US"/>
              <a:t>Short Slide Summary</a:t>
            </a:r>
          </a:p>
        </p:txBody>
      </p:sp>
    </p:spTree>
    <p:extLst>
      <p:ext uri="{BB962C8B-B14F-4D97-AF65-F5344CB8AC3E}">
        <p14:creationId xmlns:p14="http://schemas.microsoft.com/office/powerpoint/2010/main" val="3586883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Photo Slide</a:t>
            </a:r>
          </a:p>
        </p:txBody>
      </p:sp>
      <p:sp>
        <p:nvSpPr>
          <p:cNvPr id="3" name="Picture Placeholder 2"/>
          <p:cNvSpPr>
            <a:spLocks noGrp="1"/>
          </p:cNvSpPr>
          <p:nvPr>
            <p:ph type="pic" sz="quarter" idx="21" hasCustomPrompt="1"/>
          </p:nvPr>
        </p:nvSpPr>
        <p:spPr>
          <a:xfrm>
            <a:off x="609600" y="1855841"/>
            <a:ext cx="5497435" cy="3389856"/>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en-US"/>
              <a:t>Insert Photo</a:t>
            </a:r>
          </a:p>
        </p:txBody>
      </p:sp>
      <p:sp>
        <p:nvSpPr>
          <p:cNvPr id="4" name="Text Placeholder 27"/>
          <p:cNvSpPr>
            <a:spLocks noGrp="1"/>
          </p:cNvSpPr>
          <p:nvPr>
            <p:ph type="body" sz="quarter" idx="20" hasCustomPrompt="1"/>
          </p:nvPr>
        </p:nvSpPr>
        <p:spPr>
          <a:xfrm>
            <a:off x="609600" y="5454634"/>
            <a:ext cx="5497435" cy="969684"/>
          </a:xfrm>
          <a:prstGeom prst="rect">
            <a:avLst/>
          </a:prstGeom>
        </p:spPr>
        <p:txBody>
          <a:bodyPr vert="horz" lIns="0" tIns="0" rIns="0" bIns="0" anchor="t" anchorCtr="0"/>
          <a:lstStyle>
            <a:lvl1pPr marL="0" indent="0">
              <a:spcBef>
                <a:spcPts val="1333"/>
              </a:spcBef>
              <a:buFont typeface="Arial"/>
              <a:buNone/>
              <a:defRPr sz="2400" baseline="0"/>
            </a:lvl1pPr>
          </a:lstStyle>
          <a:p>
            <a:pPr lvl="0"/>
            <a:r>
              <a:rPr lang="en-US"/>
              <a:t>Description of the photo/image</a:t>
            </a:r>
          </a:p>
        </p:txBody>
      </p:sp>
      <p:sp>
        <p:nvSpPr>
          <p:cNvPr id="6" name="Picture Placeholder 2"/>
          <p:cNvSpPr>
            <a:spLocks noGrp="1"/>
          </p:cNvSpPr>
          <p:nvPr>
            <p:ph type="pic" sz="quarter" idx="22" hasCustomPrompt="1"/>
          </p:nvPr>
        </p:nvSpPr>
        <p:spPr>
          <a:xfrm>
            <a:off x="6433744" y="243840"/>
            <a:ext cx="5162664" cy="2794016"/>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en-US"/>
              <a:t>Insert Photo</a:t>
            </a:r>
          </a:p>
        </p:txBody>
      </p:sp>
      <p:sp>
        <p:nvSpPr>
          <p:cNvPr id="7" name="Picture Placeholder 2"/>
          <p:cNvSpPr>
            <a:spLocks noGrp="1"/>
          </p:cNvSpPr>
          <p:nvPr>
            <p:ph type="pic" sz="quarter" idx="23" hasCustomPrompt="1"/>
          </p:nvPr>
        </p:nvSpPr>
        <p:spPr>
          <a:xfrm>
            <a:off x="6433744" y="3306596"/>
            <a:ext cx="5162664" cy="3117721"/>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en-US"/>
              <a:t>Insert Photo</a:t>
            </a:r>
          </a:p>
        </p:txBody>
      </p:sp>
      <p:sp>
        <p:nvSpPr>
          <p:cNvPr id="8" name="TextBox 7"/>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Tree>
    <p:extLst>
      <p:ext uri="{BB962C8B-B14F-4D97-AF65-F5344CB8AC3E}">
        <p14:creationId xmlns:p14="http://schemas.microsoft.com/office/powerpoint/2010/main" val="238511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amp;A or Thank You slide">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4897552" y="1463329"/>
            <a:ext cx="6141829" cy="1797768"/>
          </a:xfrm>
        </p:spPr>
        <p:txBody>
          <a:bodyPr anchor="b" anchorCtr="0">
            <a:noAutofit/>
          </a:bodyPr>
          <a:lstStyle>
            <a:lvl1pPr marL="0" indent="0">
              <a:buNone/>
              <a:defRPr sz="5333" baseline="0"/>
            </a:lvl1pPr>
          </a:lstStyle>
          <a:p>
            <a:pPr lvl="0"/>
            <a:r>
              <a:rPr lang="en-US"/>
              <a:t>Q&amp;A or Thank You</a:t>
            </a:r>
          </a:p>
        </p:txBody>
      </p:sp>
      <p:cxnSp>
        <p:nvCxnSpPr>
          <p:cNvPr id="4" name="Straight Connector 3"/>
          <p:cNvCxnSpPr/>
          <p:nvPr userDrawn="1"/>
        </p:nvCxnSpPr>
        <p:spPr>
          <a:xfrm>
            <a:off x="4988864" y="3501684"/>
            <a:ext cx="6607545"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4897428" y="4367357"/>
            <a:ext cx="6142709" cy="448208"/>
          </a:xfrm>
        </p:spPr>
        <p:txBody>
          <a:bodyPr>
            <a:noAutofit/>
          </a:bodyPr>
          <a:lstStyle>
            <a:lvl1pPr marL="0" indent="0">
              <a:spcBef>
                <a:spcPts val="533"/>
              </a:spcBef>
              <a:buNone/>
              <a:defRPr sz="1333" baseline="0"/>
            </a:lvl1pPr>
            <a:lvl2pPr marL="609585" indent="0">
              <a:buNone/>
              <a:defRPr/>
            </a:lvl2pPr>
            <a:lvl3pPr marL="1219170" indent="0">
              <a:buNone/>
              <a:defRPr/>
            </a:lvl3pPr>
            <a:lvl4pPr marL="1828754" indent="0">
              <a:buNone/>
              <a:defRPr/>
            </a:lvl4pPr>
            <a:lvl5pPr marL="2438339" indent="0">
              <a:buNone/>
              <a:defRPr/>
            </a:lvl5pPr>
          </a:lstStyle>
          <a:p>
            <a:pPr lvl="0"/>
            <a:r>
              <a:rPr lang="en-US" dirty="0"/>
              <a:t>Publication Number</a:t>
            </a:r>
          </a:p>
        </p:txBody>
      </p:sp>
      <p:sp>
        <p:nvSpPr>
          <p:cNvPr id="9" name="TextBox 8"/>
          <p:cNvSpPr txBox="1"/>
          <p:nvPr userDrawn="1"/>
        </p:nvSpPr>
        <p:spPr>
          <a:xfrm>
            <a:off x="4897557" y="3675738"/>
            <a:ext cx="2822223" cy="471813"/>
          </a:xfrm>
          <a:prstGeom prst="rect">
            <a:avLst/>
          </a:prstGeom>
          <a:solidFill>
            <a:srgbClr val="FFFFFF">
              <a:alpha val="59000"/>
            </a:srgbClr>
          </a:solidFill>
        </p:spPr>
        <p:txBody>
          <a:bodyPr wrap="square" lIns="0" tIns="0" rIns="0" bIns="0" rtlCol="0" anchor="ctr">
            <a:noAutofit/>
          </a:bodyPr>
          <a:lstStyle/>
          <a:p>
            <a:pPr algn="l">
              <a:spcBef>
                <a:spcPts val="1600"/>
              </a:spcBef>
              <a:spcAft>
                <a:spcPts val="800"/>
              </a:spcAft>
            </a:pPr>
            <a:r>
              <a:rPr lang="en-US" sz="2400" b="1" dirty="0">
                <a:solidFill>
                  <a:srgbClr val="333333"/>
                </a:solidFill>
              </a:rPr>
              <a:t>  www.nrel.gov</a:t>
            </a:r>
          </a:p>
        </p:txBody>
      </p:sp>
      <p:sp>
        <p:nvSpPr>
          <p:cNvPr id="10" name="Rectangle 9"/>
          <p:cNvSpPr/>
          <p:nvPr userDrawn="1"/>
        </p:nvSpPr>
        <p:spPr>
          <a:xfrm>
            <a:off x="8110224" y="5401589"/>
            <a:ext cx="3257469" cy="1456411"/>
          </a:xfrm>
          <a:prstGeom prst="rect">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descr="NREL_logo_2009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69388" y="5768944"/>
            <a:ext cx="2524571" cy="671341"/>
          </a:xfrm>
          <a:prstGeom prst="rect">
            <a:avLst/>
          </a:prstGeom>
        </p:spPr>
      </p:pic>
    </p:spTree>
    <p:extLst>
      <p:ext uri="{BB962C8B-B14F-4D97-AF65-F5344CB8AC3E}">
        <p14:creationId xmlns:p14="http://schemas.microsoft.com/office/powerpoint/2010/main" val="29322504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4897552" y="547061"/>
            <a:ext cx="6141829" cy="1797768"/>
          </a:xfrm>
        </p:spPr>
        <p:txBody>
          <a:bodyPr anchor="b" anchorCtr="0">
            <a:noAutofit/>
          </a:bodyPr>
          <a:lstStyle>
            <a:lvl1pPr marL="0" indent="0">
              <a:buNone/>
              <a:defRPr sz="5333" baseline="0"/>
            </a:lvl1pPr>
          </a:lstStyle>
          <a:p>
            <a:pPr lvl="0"/>
            <a:r>
              <a:rPr lang="en-US" dirty="0"/>
              <a:t>Q&amp;A or Thank You</a:t>
            </a:r>
          </a:p>
        </p:txBody>
      </p:sp>
      <p:cxnSp>
        <p:nvCxnSpPr>
          <p:cNvPr id="4" name="Straight Connector 3"/>
          <p:cNvCxnSpPr/>
          <p:nvPr userDrawn="1"/>
        </p:nvCxnSpPr>
        <p:spPr>
          <a:xfrm>
            <a:off x="4988864" y="2585416"/>
            <a:ext cx="6607545"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4897557" y="2759470"/>
            <a:ext cx="2822223" cy="471813"/>
          </a:xfrm>
          <a:prstGeom prst="rect">
            <a:avLst/>
          </a:prstGeom>
          <a:solidFill>
            <a:srgbClr val="FFFFFF">
              <a:alpha val="59000"/>
            </a:srgbClr>
          </a:solidFill>
        </p:spPr>
        <p:txBody>
          <a:bodyPr wrap="square" lIns="0" tIns="0" rIns="0" bIns="0" rtlCol="0" anchor="ctr">
            <a:noAutofit/>
          </a:bodyPr>
          <a:lstStyle/>
          <a:p>
            <a:pPr algn="l">
              <a:spcBef>
                <a:spcPts val="1600"/>
              </a:spcBef>
              <a:spcAft>
                <a:spcPts val="800"/>
              </a:spcAft>
            </a:pPr>
            <a:r>
              <a:rPr lang="en-US" sz="2400" b="1" dirty="0">
                <a:solidFill>
                  <a:srgbClr val="333333"/>
                </a:solidFill>
              </a:rPr>
              <a:t>  www.nrel.gov</a:t>
            </a:r>
          </a:p>
        </p:txBody>
      </p:sp>
      <p:pic>
        <p:nvPicPr>
          <p:cNvPr id="11" name="Picture 10" descr="NREL_logo_2009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69388" y="5768944"/>
            <a:ext cx="2524571" cy="671341"/>
          </a:xfrm>
          <a:prstGeom prst="rect">
            <a:avLst/>
          </a:prstGeom>
        </p:spPr>
      </p:pic>
      <p:pic>
        <p:nvPicPr>
          <p:cNvPr id="19" name="Graphic 18">
            <a:extLst>
              <a:ext uri="{FF2B5EF4-FFF2-40B4-BE49-F238E27FC236}">
                <a16:creationId xmlns:a16="http://schemas.microsoft.com/office/drawing/2014/main" id="{D8EFD28E-A8FC-9341-B3F0-56164A71161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177079" y="5401592"/>
            <a:ext cx="3109189" cy="1456409"/>
          </a:xfrm>
          <a:prstGeom prst="rect">
            <a:avLst/>
          </a:prstGeom>
        </p:spPr>
      </p:pic>
    </p:spTree>
    <p:extLst>
      <p:ext uri="{BB962C8B-B14F-4D97-AF65-F5344CB8AC3E}">
        <p14:creationId xmlns:p14="http://schemas.microsoft.com/office/powerpoint/2010/main" val="2744356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Slide - Blue Background">
    <p:spTree>
      <p:nvGrpSpPr>
        <p:cNvPr id="1" name=""/>
        <p:cNvGrpSpPr/>
        <p:nvPr/>
      </p:nvGrpSpPr>
      <p:grpSpPr>
        <a:xfrm>
          <a:off x="0" y="0"/>
          <a:ext cx="0" cy="0"/>
          <a:chOff x="0" y="0"/>
          <a:chExt cx="0" cy="0"/>
        </a:xfrm>
      </p:grpSpPr>
      <p:pic>
        <p:nvPicPr>
          <p:cNvPr id="2" name="Picture 1" descr="iStock-505476426_FlareFre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2000" cy="6868160"/>
          </a:xfrm>
          <a:prstGeom prst="rect">
            <a:avLst/>
          </a:prstGeom>
        </p:spPr>
      </p:pic>
      <p:sp>
        <p:nvSpPr>
          <p:cNvPr id="8" name="Text Placeholder 7"/>
          <p:cNvSpPr>
            <a:spLocks noGrp="1"/>
          </p:cNvSpPr>
          <p:nvPr>
            <p:ph type="body" sz="quarter" idx="10" hasCustomPrompt="1"/>
          </p:nvPr>
        </p:nvSpPr>
        <p:spPr>
          <a:xfrm>
            <a:off x="4982633" y="2006436"/>
            <a:ext cx="7191331" cy="1460688"/>
          </a:xfrm>
          <a:solidFill>
            <a:schemeClr val="accent1">
              <a:alpha val="75000"/>
            </a:schemeClr>
          </a:solidFill>
        </p:spPr>
        <p:txBody>
          <a:bodyPr lIns="182880" tIns="137160" rIns="182880" bIns="137160" anchor="ctr" anchorCtr="0">
            <a:noAutofit/>
          </a:bodyPr>
          <a:lstStyle>
            <a:lvl1pPr marL="0" indent="0">
              <a:lnSpc>
                <a:spcPts val="3733"/>
              </a:lnSpc>
              <a:buNone/>
              <a:defRPr sz="4000">
                <a:solidFill>
                  <a:schemeClr val="bg1"/>
                </a:solidFill>
              </a:defRPr>
            </a:lvl1pPr>
          </a:lstStyle>
          <a:p>
            <a:pPr lvl="0"/>
            <a:r>
              <a:rPr lang="en-US"/>
              <a:t>Title</a:t>
            </a:r>
          </a:p>
        </p:txBody>
      </p:sp>
      <p:sp>
        <p:nvSpPr>
          <p:cNvPr id="15" name="Text Placeholder 14"/>
          <p:cNvSpPr>
            <a:spLocks noGrp="1"/>
          </p:cNvSpPr>
          <p:nvPr>
            <p:ph type="body" sz="quarter" idx="11" hasCustomPrompt="1"/>
          </p:nvPr>
        </p:nvSpPr>
        <p:spPr>
          <a:xfrm>
            <a:off x="4982634" y="3659717"/>
            <a:ext cx="5763684" cy="1468735"/>
          </a:xfrm>
          <a:solidFill>
            <a:schemeClr val="accent1">
              <a:alpha val="75000"/>
            </a:schemeClr>
          </a:solidFill>
        </p:spPr>
        <p:txBody>
          <a:bodyPr lIns="182880" tIns="137160" rIns="182880" bIns="137160" anchor="ctr" anchorCtr="0">
            <a:noAutofit/>
          </a:bodyPr>
          <a:lstStyle>
            <a:lvl1pPr marL="0" indent="0">
              <a:lnSpc>
                <a:spcPts val="2347"/>
              </a:lnSpc>
              <a:spcBef>
                <a:spcPts val="533"/>
              </a:spcBef>
              <a:buNone/>
              <a:defRPr sz="2400" baseline="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Presenter Name</a:t>
            </a:r>
          </a:p>
          <a:p>
            <a:pPr lvl="0"/>
            <a:r>
              <a:rPr lang="en-US" dirty="0"/>
              <a:t>Venue or Organization</a:t>
            </a:r>
          </a:p>
          <a:p>
            <a:pPr lvl="0"/>
            <a:r>
              <a:rPr lang="en-US" dirty="0"/>
              <a:t>Date</a:t>
            </a:r>
          </a:p>
        </p:txBody>
      </p:sp>
      <p:pic>
        <p:nvPicPr>
          <p:cNvPr id="7" name="Graphic 6">
            <a:extLst>
              <a:ext uri="{FF2B5EF4-FFF2-40B4-BE49-F238E27FC236}">
                <a16:creationId xmlns:a16="http://schemas.microsoft.com/office/drawing/2014/main" id="{67876295-9728-A943-A66A-D4797EDDAE2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3272" y="1"/>
            <a:ext cx="3109189" cy="1456409"/>
          </a:xfrm>
          <a:prstGeom prst="rect">
            <a:avLst/>
          </a:prstGeom>
        </p:spPr>
      </p:pic>
    </p:spTree>
    <p:extLst>
      <p:ext uri="{BB962C8B-B14F-4D97-AF65-F5344CB8AC3E}">
        <p14:creationId xmlns:p14="http://schemas.microsoft.com/office/powerpoint/2010/main" val="16386921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Data Slide -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0"/>
            <a:ext cx="4279652" cy="2265941"/>
          </a:xfrm>
        </p:spPr>
        <p:txBody>
          <a:bodyPr/>
          <a:lstStyle/>
          <a:p>
            <a:r>
              <a:rPr lang="en-US" dirty="0"/>
              <a:t>Data Slide: </a:t>
            </a:r>
            <a:br>
              <a:rPr lang="en-US" dirty="0"/>
            </a:br>
            <a:r>
              <a:rPr lang="en-US" dirty="0"/>
              <a:t>Keep Title Concise</a:t>
            </a:r>
          </a:p>
        </p:txBody>
      </p:sp>
      <p:sp>
        <p:nvSpPr>
          <p:cNvPr id="4" name="Text Placeholder 3"/>
          <p:cNvSpPr>
            <a:spLocks noGrp="1"/>
          </p:cNvSpPr>
          <p:nvPr>
            <p:ph type="body" sz="quarter" idx="10" hasCustomPrompt="1"/>
          </p:nvPr>
        </p:nvSpPr>
        <p:spPr>
          <a:xfrm>
            <a:off x="5437114" y="556685"/>
            <a:ext cx="6359071" cy="1709257"/>
          </a:xfrm>
        </p:spPr>
        <p:txBody>
          <a:bodyPr lIns="0" tIns="0" rIns="0" bIns="0" anchor="ctr" anchorCtr="0">
            <a:noAutofit/>
          </a:bodyPr>
          <a:lstStyle>
            <a:lvl1pPr marL="0" indent="0">
              <a:buNone/>
              <a:defRPr sz="2667"/>
            </a:lvl1pPr>
          </a:lstStyle>
          <a:p>
            <a:pPr lvl="0"/>
            <a:r>
              <a:rPr lang="en-US"/>
              <a:t>Summary or description text about the slide, charts, data go here.</a:t>
            </a:r>
          </a:p>
        </p:txBody>
      </p:sp>
      <p:sp>
        <p:nvSpPr>
          <p:cNvPr id="5" name="Chart Placeholder 6"/>
          <p:cNvSpPr>
            <a:spLocks noGrp="1"/>
          </p:cNvSpPr>
          <p:nvPr>
            <p:ph type="chart" sz="quarter" idx="11" hasCustomPrompt="1"/>
          </p:nvPr>
        </p:nvSpPr>
        <p:spPr>
          <a:xfrm>
            <a:off x="624418" y="2774774"/>
            <a:ext cx="2511385" cy="1914812"/>
          </a:xfrm>
          <a:prstGeom prst="rect">
            <a:avLst/>
          </a:prstGeom>
        </p:spPr>
        <p:txBody>
          <a:bodyPr vert="horz"/>
          <a:lstStyle>
            <a:lvl1pPr marL="0" indent="0">
              <a:buNone/>
              <a:defRPr sz="1600"/>
            </a:lvl1pPr>
          </a:lstStyle>
          <a:p>
            <a:r>
              <a:rPr lang="en-US" dirty="0"/>
              <a:t>Insert Chart</a:t>
            </a:r>
          </a:p>
        </p:txBody>
      </p:sp>
      <p:sp>
        <p:nvSpPr>
          <p:cNvPr id="10" name="Chart Placeholder 6"/>
          <p:cNvSpPr>
            <a:spLocks noGrp="1"/>
          </p:cNvSpPr>
          <p:nvPr>
            <p:ph type="chart" sz="quarter" idx="12" hasCustomPrompt="1"/>
          </p:nvPr>
        </p:nvSpPr>
        <p:spPr>
          <a:xfrm>
            <a:off x="9284800" y="2774774"/>
            <a:ext cx="2511385" cy="1914812"/>
          </a:xfrm>
          <a:prstGeom prst="rect">
            <a:avLst/>
          </a:prstGeom>
        </p:spPr>
        <p:txBody>
          <a:bodyPr vert="horz"/>
          <a:lstStyle>
            <a:lvl1pPr marL="0" indent="0">
              <a:buNone/>
              <a:defRPr sz="1600"/>
            </a:lvl1pPr>
          </a:lstStyle>
          <a:p>
            <a:r>
              <a:rPr lang="en-US" dirty="0"/>
              <a:t>Insert Chart</a:t>
            </a:r>
          </a:p>
        </p:txBody>
      </p:sp>
      <p:sp>
        <p:nvSpPr>
          <p:cNvPr id="11" name="Chart Placeholder 6"/>
          <p:cNvSpPr>
            <a:spLocks noGrp="1"/>
          </p:cNvSpPr>
          <p:nvPr>
            <p:ph type="chart" sz="quarter" idx="13" hasCustomPrompt="1"/>
          </p:nvPr>
        </p:nvSpPr>
        <p:spPr>
          <a:xfrm>
            <a:off x="6354569" y="2774774"/>
            <a:ext cx="2511385" cy="1914812"/>
          </a:xfrm>
          <a:prstGeom prst="rect">
            <a:avLst/>
          </a:prstGeom>
        </p:spPr>
        <p:txBody>
          <a:bodyPr vert="horz"/>
          <a:lstStyle>
            <a:lvl1pPr marL="0" indent="0">
              <a:buNone/>
              <a:defRPr sz="1600"/>
            </a:lvl1pPr>
          </a:lstStyle>
          <a:p>
            <a:r>
              <a:rPr lang="en-US" dirty="0"/>
              <a:t>Insert Chart</a:t>
            </a:r>
          </a:p>
        </p:txBody>
      </p:sp>
      <p:sp>
        <p:nvSpPr>
          <p:cNvPr id="12" name="Chart Placeholder 6"/>
          <p:cNvSpPr>
            <a:spLocks noGrp="1"/>
          </p:cNvSpPr>
          <p:nvPr>
            <p:ph type="chart" sz="quarter" idx="14" hasCustomPrompt="1"/>
          </p:nvPr>
        </p:nvSpPr>
        <p:spPr>
          <a:xfrm>
            <a:off x="3490746" y="2774774"/>
            <a:ext cx="2511385" cy="1914812"/>
          </a:xfrm>
          <a:prstGeom prst="rect">
            <a:avLst/>
          </a:prstGeom>
        </p:spPr>
        <p:txBody>
          <a:bodyPr vert="horz"/>
          <a:lstStyle>
            <a:lvl1pPr marL="0" indent="0">
              <a:buNone/>
              <a:defRPr sz="1600"/>
            </a:lvl1pPr>
          </a:lstStyle>
          <a:p>
            <a:r>
              <a:rPr lang="en-US" dirty="0"/>
              <a:t>Insert Chart</a:t>
            </a:r>
          </a:p>
        </p:txBody>
      </p:sp>
      <p:sp>
        <p:nvSpPr>
          <p:cNvPr id="14" name="Text Placeholder 13"/>
          <p:cNvSpPr>
            <a:spLocks noGrp="1"/>
          </p:cNvSpPr>
          <p:nvPr>
            <p:ph type="body" sz="quarter" idx="15" hasCustomPrompt="1"/>
          </p:nvPr>
        </p:nvSpPr>
        <p:spPr>
          <a:xfrm>
            <a:off x="624417" y="4798484"/>
            <a:ext cx="2510367" cy="355600"/>
          </a:xfrm>
        </p:spPr>
        <p:txBody>
          <a:bodyPr lIns="0" tIns="0" rIns="0" bIns="0">
            <a:noAutofit/>
          </a:bodyPr>
          <a:lstStyle>
            <a:lvl1pPr marL="0" indent="0" algn="ctr">
              <a:buNone/>
              <a:defRPr sz="2400" baseline="0"/>
            </a:lvl1pPr>
            <a:lvl2pPr>
              <a:defRPr sz="1867"/>
            </a:lvl2pPr>
            <a:lvl3pPr>
              <a:defRPr sz="1867"/>
            </a:lvl3pPr>
            <a:lvl4pPr>
              <a:defRPr sz="1867"/>
            </a:lvl4pPr>
            <a:lvl5pPr>
              <a:defRPr sz="1867"/>
            </a:lvl5pPr>
          </a:lstStyle>
          <a:p>
            <a:pPr lvl="0"/>
            <a:r>
              <a:rPr lang="en-US"/>
              <a:t>Chart Description</a:t>
            </a:r>
          </a:p>
        </p:txBody>
      </p:sp>
      <p:sp>
        <p:nvSpPr>
          <p:cNvPr id="15" name="Text Placeholder 13"/>
          <p:cNvSpPr>
            <a:spLocks noGrp="1"/>
          </p:cNvSpPr>
          <p:nvPr>
            <p:ph type="body" sz="quarter" idx="16" hasCustomPrompt="1"/>
          </p:nvPr>
        </p:nvSpPr>
        <p:spPr>
          <a:xfrm>
            <a:off x="3491765" y="4798484"/>
            <a:ext cx="2510367" cy="355600"/>
          </a:xfrm>
        </p:spPr>
        <p:txBody>
          <a:bodyPr lIns="0" tIns="0" rIns="0" bIns="0">
            <a:noAutofit/>
          </a:bodyPr>
          <a:lstStyle>
            <a:lvl1pPr marL="0" indent="0" algn="ctr">
              <a:buNone/>
              <a:defRPr sz="2400" baseline="0"/>
            </a:lvl1pPr>
            <a:lvl2pPr>
              <a:defRPr sz="1867"/>
            </a:lvl2pPr>
            <a:lvl3pPr>
              <a:defRPr sz="1867"/>
            </a:lvl3pPr>
            <a:lvl4pPr>
              <a:defRPr sz="1867"/>
            </a:lvl4pPr>
            <a:lvl5pPr>
              <a:defRPr sz="1867"/>
            </a:lvl5pPr>
          </a:lstStyle>
          <a:p>
            <a:pPr lvl="0"/>
            <a:r>
              <a:rPr lang="en-US"/>
              <a:t>Chart Description</a:t>
            </a:r>
          </a:p>
        </p:txBody>
      </p:sp>
      <p:sp>
        <p:nvSpPr>
          <p:cNvPr id="16" name="Text Placeholder 13"/>
          <p:cNvSpPr>
            <a:spLocks noGrp="1"/>
          </p:cNvSpPr>
          <p:nvPr>
            <p:ph type="body" sz="quarter" idx="17" hasCustomPrompt="1"/>
          </p:nvPr>
        </p:nvSpPr>
        <p:spPr>
          <a:xfrm>
            <a:off x="6355587" y="4798484"/>
            <a:ext cx="2510367" cy="355600"/>
          </a:xfrm>
        </p:spPr>
        <p:txBody>
          <a:bodyPr lIns="0" tIns="0" rIns="0" bIns="0">
            <a:noAutofit/>
          </a:bodyPr>
          <a:lstStyle>
            <a:lvl1pPr marL="0" indent="0" algn="ctr">
              <a:buNone/>
              <a:defRPr sz="2400" baseline="0"/>
            </a:lvl1pPr>
            <a:lvl2pPr>
              <a:defRPr sz="1867"/>
            </a:lvl2pPr>
            <a:lvl3pPr>
              <a:defRPr sz="1867"/>
            </a:lvl3pPr>
            <a:lvl4pPr>
              <a:defRPr sz="1867"/>
            </a:lvl4pPr>
            <a:lvl5pPr>
              <a:defRPr sz="1867"/>
            </a:lvl5pPr>
          </a:lstStyle>
          <a:p>
            <a:pPr lvl="0"/>
            <a:r>
              <a:rPr lang="en-US"/>
              <a:t>Chart Description</a:t>
            </a:r>
          </a:p>
        </p:txBody>
      </p:sp>
      <p:sp>
        <p:nvSpPr>
          <p:cNvPr id="17" name="Text Placeholder 13"/>
          <p:cNvSpPr>
            <a:spLocks noGrp="1"/>
          </p:cNvSpPr>
          <p:nvPr>
            <p:ph type="body" sz="quarter" idx="18" hasCustomPrompt="1"/>
          </p:nvPr>
        </p:nvSpPr>
        <p:spPr>
          <a:xfrm>
            <a:off x="9284799" y="4798484"/>
            <a:ext cx="2510367" cy="355600"/>
          </a:xfrm>
        </p:spPr>
        <p:txBody>
          <a:bodyPr lIns="0" tIns="0" rIns="0" bIns="0">
            <a:noAutofit/>
          </a:bodyPr>
          <a:lstStyle>
            <a:lvl1pPr marL="0" indent="0" algn="ctr">
              <a:buNone/>
              <a:defRPr sz="2400" baseline="0"/>
            </a:lvl1pPr>
            <a:lvl2pPr>
              <a:defRPr sz="1867"/>
            </a:lvl2pPr>
            <a:lvl3pPr>
              <a:defRPr sz="1867"/>
            </a:lvl3pPr>
            <a:lvl4pPr>
              <a:defRPr sz="1867"/>
            </a:lvl4pPr>
            <a:lvl5pPr>
              <a:defRPr sz="1867"/>
            </a:lvl5pPr>
          </a:lstStyle>
          <a:p>
            <a:pPr lvl="0"/>
            <a:r>
              <a:rPr lang="en-US"/>
              <a:t>Chart Description</a:t>
            </a:r>
          </a:p>
        </p:txBody>
      </p:sp>
      <p:sp>
        <p:nvSpPr>
          <p:cNvPr id="18" name="Text Placeholder 13"/>
          <p:cNvSpPr>
            <a:spLocks noGrp="1"/>
          </p:cNvSpPr>
          <p:nvPr>
            <p:ph type="body" sz="quarter" idx="19" hasCustomPrompt="1"/>
          </p:nvPr>
        </p:nvSpPr>
        <p:spPr>
          <a:xfrm>
            <a:off x="624417" y="6233413"/>
            <a:ext cx="2510367" cy="273596"/>
          </a:xfrm>
        </p:spPr>
        <p:txBody>
          <a:bodyPr lIns="0" tIns="0" rIns="0" bIns="0">
            <a:noAutofit/>
          </a:bodyPr>
          <a:lstStyle>
            <a:lvl1pPr marL="0" indent="0" algn="l">
              <a:buNone/>
              <a:defRPr sz="1333" baseline="0"/>
            </a:lvl1pPr>
            <a:lvl2pPr>
              <a:defRPr sz="1867"/>
            </a:lvl2pPr>
            <a:lvl3pPr>
              <a:defRPr sz="1867"/>
            </a:lvl3pPr>
            <a:lvl4pPr>
              <a:defRPr sz="1867"/>
            </a:lvl4pPr>
            <a:lvl5pPr>
              <a:defRPr sz="1867"/>
            </a:lvl5pPr>
          </a:lstStyle>
          <a:p>
            <a:pPr lvl="0"/>
            <a:r>
              <a:rPr lang="en-US"/>
              <a:t>Data citation</a:t>
            </a:r>
          </a:p>
        </p:txBody>
      </p:sp>
      <p:sp>
        <p:nvSpPr>
          <p:cNvPr id="19" name="TextBox 18"/>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dirty="0"/>
              <a:t>NREL</a:t>
            </a:r>
            <a:r>
              <a:rPr lang="en-US" sz="1067" baseline="0" dirty="0"/>
              <a:t>    </a:t>
            </a:r>
            <a:r>
              <a:rPr lang="en-US" sz="1067" dirty="0"/>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dirty="0"/>
          </a:p>
        </p:txBody>
      </p:sp>
    </p:spTree>
    <p:extLst>
      <p:ext uri="{BB962C8B-B14F-4D97-AF65-F5344CB8AC3E}">
        <p14:creationId xmlns:p14="http://schemas.microsoft.com/office/powerpoint/2010/main" val="38503628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t Slide - Half Photo">
    <p:spTree>
      <p:nvGrpSpPr>
        <p:cNvPr id="1" name=""/>
        <p:cNvGrpSpPr/>
        <p:nvPr/>
      </p:nvGrpSpPr>
      <p:grpSpPr>
        <a:xfrm>
          <a:off x="0" y="0"/>
          <a:ext cx="0" cy="0"/>
          <a:chOff x="0" y="0"/>
          <a:chExt cx="0" cy="0"/>
        </a:xfrm>
      </p:grpSpPr>
      <p:sp>
        <p:nvSpPr>
          <p:cNvPr id="3" name="Picture Placeholder 2"/>
          <p:cNvSpPr>
            <a:spLocks noGrp="1"/>
          </p:cNvSpPr>
          <p:nvPr>
            <p:ph type="pic" sz="quarter" idx="49" hasCustomPrompt="1"/>
          </p:nvPr>
        </p:nvSpPr>
        <p:spPr>
          <a:xfrm>
            <a:off x="0" y="1"/>
            <a:ext cx="12192000" cy="3577167"/>
          </a:xfrm>
          <a:solidFill>
            <a:schemeClr val="bg1">
              <a:lumMod val="85000"/>
            </a:schemeClr>
          </a:solidFill>
        </p:spPr>
        <p:txBody>
          <a:bodyPr>
            <a:normAutofit/>
          </a:bodyPr>
          <a:lstStyle>
            <a:lvl1pPr marL="0" indent="0" algn="r">
              <a:buNone/>
              <a:defRPr sz="2133"/>
            </a:lvl1pPr>
          </a:lstStyle>
          <a:p>
            <a:r>
              <a:rPr lang="en-US" dirty="0"/>
              <a:t>Insert a large image here</a:t>
            </a:r>
          </a:p>
        </p:txBody>
      </p:sp>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dirty="0"/>
              <a:t>NREL</a:t>
            </a:r>
            <a:r>
              <a:rPr lang="en-US" sz="1067" baseline="0" dirty="0"/>
              <a:t>    </a:t>
            </a:r>
            <a:r>
              <a:rPr lang="en-US" sz="1067" dirty="0"/>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dirty="0"/>
          </a:p>
        </p:txBody>
      </p:sp>
      <p:sp>
        <p:nvSpPr>
          <p:cNvPr id="15" name="Text Placeholder 14"/>
          <p:cNvSpPr>
            <a:spLocks noGrp="1"/>
          </p:cNvSpPr>
          <p:nvPr>
            <p:ph type="body" sz="quarter" idx="50" hasCustomPrompt="1"/>
          </p:nvPr>
        </p:nvSpPr>
        <p:spPr>
          <a:xfrm>
            <a:off x="639234" y="3958167"/>
            <a:ext cx="11023581" cy="2317751"/>
          </a:xfrm>
        </p:spPr>
        <p:txBody>
          <a:bodyPr lIns="0" tIns="0" rIns="0" bIns="0">
            <a:noAutofit/>
          </a:bodyPr>
          <a:lstStyle>
            <a:lvl1pPr marL="0" indent="0">
              <a:buNone/>
              <a:defRPr sz="2667"/>
            </a:lvl1pPr>
            <a:lvl2pPr marL="609585" indent="0">
              <a:buNone/>
              <a:defRPr sz="2667"/>
            </a:lvl2pPr>
            <a:lvl3pPr marL="1219170" indent="0">
              <a:buNone/>
              <a:defRPr sz="2667"/>
            </a:lvl3pPr>
            <a:lvl4pPr marL="1828754" indent="0">
              <a:buNone/>
              <a:defRPr sz="2667"/>
            </a:lvl4pPr>
            <a:lvl5pPr marL="2438339" indent="0">
              <a:buNone/>
              <a:defRPr sz="2667"/>
            </a:lvl5pPr>
          </a:lstStyle>
          <a:p>
            <a:pPr lvl="0"/>
            <a:r>
              <a:rPr lang="en-US"/>
              <a:t>Short Slide Summary</a:t>
            </a:r>
          </a:p>
        </p:txBody>
      </p:sp>
      <p:sp>
        <p:nvSpPr>
          <p:cNvPr id="2" name="Title 1"/>
          <p:cNvSpPr>
            <a:spLocks noGrp="1"/>
          </p:cNvSpPr>
          <p:nvPr>
            <p:ph type="title" hasCustomPrompt="1"/>
          </p:nvPr>
        </p:nvSpPr>
        <p:spPr>
          <a:xfrm>
            <a:off x="0" y="2931736"/>
            <a:ext cx="6582643" cy="629788"/>
          </a:xfrm>
        </p:spPr>
        <p:txBody>
          <a:bodyPr lIns="274320" tIns="91440" bIns="45720">
            <a:spAutoFit/>
          </a:bodyPr>
          <a:lstStyle>
            <a:lvl1pPr algn="l">
              <a:defRPr/>
            </a:lvl1pPr>
          </a:lstStyle>
          <a:p>
            <a:pPr lvl="0"/>
            <a:r>
              <a:rPr lang="en-US"/>
              <a:t>Title: Content Slide</a:t>
            </a:r>
            <a:endParaRPr lang="en-US" dirty="0"/>
          </a:p>
        </p:txBody>
      </p:sp>
    </p:spTree>
    <p:extLst>
      <p:ext uri="{BB962C8B-B14F-4D97-AF65-F5344CB8AC3E}">
        <p14:creationId xmlns:p14="http://schemas.microsoft.com/office/powerpoint/2010/main" val="586477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609601" y="2864762"/>
            <a:ext cx="10826751" cy="715429"/>
          </a:xfrm>
        </p:spPr>
        <p:txBody>
          <a:bodyPr/>
          <a:lstStyle>
            <a:lvl1pPr marL="0" indent="0" algn="ctr">
              <a:buNone/>
              <a:defRPr baseline="0"/>
            </a:lvl1pPr>
          </a:lstStyle>
          <a:p>
            <a:pPr lvl="0"/>
            <a:r>
              <a:rPr lang="en-US"/>
              <a:t>Blank Slide for Any Content</a:t>
            </a:r>
          </a:p>
        </p:txBody>
      </p:sp>
      <p:sp>
        <p:nvSpPr>
          <p:cNvPr id="4" name="TextBox 3"/>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Tree>
    <p:extLst>
      <p:ext uri="{BB962C8B-B14F-4D97-AF65-F5344CB8AC3E}">
        <p14:creationId xmlns:p14="http://schemas.microsoft.com/office/powerpoint/2010/main" val="2040158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descr="iStock-505476426_FlareFre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2000" cy="6868160"/>
          </a:xfrm>
          <a:prstGeom prst="rect">
            <a:avLst/>
          </a:prstGeom>
        </p:spPr>
      </p:pic>
      <p:sp>
        <p:nvSpPr>
          <p:cNvPr id="8" name="Text Placeholder 7"/>
          <p:cNvSpPr>
            <a:spLocks noGrp="1"/>
          </p:cNvSpPr>
          <p:nvPr>
            <p:ph type="body" sz="quarter" idx="10" hasCustomPrompt="1"/>
          </p:nvPr>
        </p:nvSpPr>
        <p:spPr>
          <a:xfrm>
            <a:off x="4982633" y="2006436"/>
            <a:ext cx="7191331" cy="1460688"/>
          </a:xfrm>
          <a:solidFill>
            <a:schemeClr val="accent1">
              <a:alpha val="75000"/>
            </a:schemeClr>
          </a:solidFill>
        </p:spPr>
        <p:txBody>
          <a:bodyPr lIns="182880" tIns="137160" rIns="182880" bIns="137160" anchor="ctr" anchorCtr="0">
            <a:noAutofit/>
          </a:bodyPr>
          <a:lstStyle>
            <a:lvl1pPr marL="0" indent="0">
              <a:lnSpc>
                <a:spcPts val="3733"/>
              </a:lnSpc>
              <a:buNone/>
              <a:defRPr sz="4000">
                <a:solidFill>
                  <a:schemeClr val="bg1"/>
                </a:solidFill>
              </a:defRPr>
            </a:lvl1pPr>
          </a:lstStyle>
          <a:p>
            <a:pPr lvl="0"/>
            <a:r>
              <a:rPr lang="en-US"/>
              <a:t>Title</a:t>
            </a:r>
          </a:p>
        </p:txBody>
      </p:sp>
      <p:sp>
        <p:nvSpPr>
          <p:cNvPr id="15" name="Text Placeholder 14"/>
          <p:cNvSpPr>
            <a:spLocks noGrp="1"/>
          </p:cNvSpPr>
          <p:nvPr>
            <p:ph type="body" sz="quarter" idx="11" hasCustomPrompt="1"/>
          </p:nvPr>
        </p:nvSpPr>
        <p:spPr>
          <a:xfrm>
            <a:off x="4982634" y="3659717"/>
            <a:ext cx="5763684" cy="1468735"/>
          </a:xfrm>
          <a:solidFill>
            <a:schemeClr val="accent1">
              <a:alpha val="75000"/>
            </a:schemeClr>
          </a:solidFill>
        </p:spPr>
        <p:txBody>
          <a:bodyPr lIns="182880" tIns="137160" rIns="182880" bIns="137160" anchor="ctr" anchorCtr="0">
            <a:noAutofit/>
          </a:bodyPr>
          <a:lstStyle>
            <a:lvl1pPr marL="0" indent="0">
              <a:lnSpc>
                <a:spcPts val="2347"/>
              </a:lnSpc>
              <a:spcBef>
                <a:spcPts val="533"/>
              </a:spcBef>
              <a:buNone/>
              <a:defRPr sz="2400" baseline="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Presenter Name</a:t>
            </a:r>
          </a:p>
          <a:p>
            <a:pPr lvl="0"/>
            <a:r>
              <a:rPr lang="en-US" dirty="0"/>
              <a:t>Venue or Organization</a:t>
            </a:r>
          </a:p>
          <a:p>
            <a:pPr lvl="0"/>
            <a:r>
              <a:rPr lang="en-US" dirty="0"/>
              <a:t>Date</a:t>
            </a:r>
          </a:p>
        </p:txBody>
      </p:sp>
      <p:sp>
        <p:nvSpPr>
          <p:cNvPr id="17" name="Text Placeholder 16"/>
          <p:cNvSpPr>
            <a:spLocks noGrp="1"/>
          </p:cNvSpPr>
          <p:nvPr>
            <p:ph type="body" sz="quarter" idx="12" hasCustomPrompt="1"/>
          </p:nvPr>
        </p:nvSpPr>
        <p:spPr>
          <a:xfrm>
            <a:off x="4982634" y="5320657"/>
            <a:ext cx="5763684" cy="434219"/>
          </a:xfrm>
        </p:spPr>
        <p:txBody>
          <a:bodyPr>
            <a:noAutofit/>
          </a:bodyPr>
          <a:lstStyle>
            <a:lvl1pPr marL="0" indent="0">
              <a:buNone/>
              <a:defRPr sz="1867">
                <a:solidFill>
                  <a:srgbClr val="FFFFFF"/>
                </a:solidFill>
              </a:defRPr>
            </a:lvl1pPr>
          </a:lstStyle>
          <a:p>
            <a:pPr lvl="0"/>
            <a:r>
              <a:rPr lang="en-US"/>
              <a:t>Publication number or conference name</a:t>
            </a:r>
          </a:p>
        </p:txBody>
      </p:sp>
      <p:pic>
        <p:nvPicPr>
          <p:cNvPr id="9" name="Graphic 8">
            <a:extLst>
              <a:ext uri="{FF2B5EF4-FFF2-40B4-BE49-F238E27FC236}">
                <a16:creationId xmlns:a16="http://schemas.microsoft.com/office/drawing/2014/main" id="{7C5F16CF-8003-DB4A-A666-17C0CDB8105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67454" y="0"/>
            <a:ext cx="2331892" cy="1092307"/>
          </a:xfrm>
          <a:prstGeom prst="rect">
            <a:avLst/>
          </a:prstGeom>
        </p:spPr>
      </p:pic>
    </p:spTree>
    <p:extLst>
      <p:ext uri="{BB962C8B-B14F-4D97-AF65-F5344CB8AC3E}">
        <p14:creationId xmlns:p14="http://schemas.microsoft.com/office/powerpoint/2010/main" val="33748272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Key Messaging - Large Photo">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2192000" cy="6858000"/>
          </a:xfrm>
          <a:solidFill>
            <a:schemeClr val="bg1">
              <a:lumMod val="95000"/>
            </a:schemeClr>
          </a:solidFill>
        </p:spPr>
        <p:txBody>
          <a:bodyPr/>
          <a:lstStyle>
            <a:lvl1pPr marL="0" indent="0" algn="ctr">
              <a:buNone/>
              <a:defRPr baseline="0"/>
            </a:lvl1pPr>
          </a:lstStyle>
          <a:p>
            <a:r>
              <a:rPr lang="en-US" dirty="0"/>
              <a:t>Insert a large image here</a:t>
            </a:r>
          </a:p>
        </p:txBody>
      </p:sp>
      <p:sp>
        <p:nvSpPr>
          <p:cNvPr id="6" name="Text Placeholder 5"/>
          <p:cNvSpPr>
            <a:spLocks noGrp="1"/>
          </p:cNvSpPr>
          <p:nvPr>
            <p:ph type="body" sz="quarter" idx="11" hasCustomPrompt="1"/>
          </p:nvPr>
        </p:nvSpPr>
        <p:spPr>
          <a:xfrm>
            <a:off x="-1" y="2120900"/>
            <a:ext cx="7421039" cy="838200"/>
          </a:xfrm>
          <a:solidFill>
            <a:srgbClr val="000000">
              <a:alpha val="75000"/>
            </a:srgbClr>
          </a:solidFill>
        </p:spPr>
        <p:txBody>
          <a:bodyPr wrap="none" lIns="457200" tIns="0" rIns="457200" bIns="91440" anchor="ctr" anchorCtr="0">
            <a:noAutofit/>
          </a:bodyPr>
          <a:lstStyle>
            <a:lvl1pPr marL="0" indent="0">
              <a:buNone/>
              <a:defRPr sz="4800" baseline="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a:t>Key Messaging Slide One</a:t>
            </a:r>
          </a:p>
        </p:txBody>
      </p:sp>
      <p:sp>
        <p:nvSpPr>
          <p:cNvPr id="7" name="Text Placeholder 5"/>
          <p:cNvSpPr>
            <a:spLocks noGrp="1"/>
          </p:cNvSpPr>
          <p:nvPr>
            <p:ph type="body" sz="quarter" idx="12" hasCustomPrompt="1"/>
          </p:nvPr>
        </p:nvSpPr>
        <p:spPr>
          <a:xfrm>
            <a:off x="0" y="3042217"/>
            <a:ext cx="4997165" cy="838200"/>
          </a:xfrm>
          <a:solidFill>
            <a:srgbClr val="000000">
              <a:alpha val="75000"/>
            </a:srgbClr>
          </a:solidFill>
        </p:spPr>
        <p:txBody>
          <a:bodyPr wrap="none" lIns="457200" tIns="0" rIns="457200" bIns="91440" anchor="ctr" anchorCtr="0">
            <a:noAutofit/>
          </a:bodyPr>
          <a:lstStyle>
            <a:lvl1pPr marL="0" indent="0">
              <a:buNone/>
              <a:defRPr sz="4800" baseline="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a:t>Transition Slide</a:t>
            </a:r>
          </a:p>
        </p:txBody>
      </p:sp>
    </p:spTree>
    <p:extLst>
      <p:ext uri="{BB962C8B-B14F-4D97-AF65-F5344CB8AC3E}">
        <p14:creationId xmlns:p14="http://schemas.microsoft.com/office/powerpoint/2010/main" val="23471894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imple Slide - Any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09599" y="1"/>
            <a:ext cx="10982476" cy="1035352"/>
          </a:xfrm>
        </p:spPr>
        <p:txBody>
          <a:bodyPr/>
          <a:lstStyle/>
          <a:p>
            <a:r>
              <a:rPr lang="en-US"/>
              <a:t>Simple Slide</a:t>
            </a:r>
          </a:p>
        </p:txBody>
      </p:sp>
      <p:sp>
        <p:nvSpPr>
          <p:cNvPr id="5" name="TextBox 4"/>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Tree>
    <p:extLst>
      <p:ext uri="{BB962C8B-B14F-4D97-AF65-F5344CB8AC3E}">
        <p14:creationId xmlns:p14="http://schemas.microsoft.com/office/powerpoint/2010/main" val="31201062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 Slide - 1/4 blu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3C7420-D1E3-2748-83F1-0C3F1C99A95C}"/>
              </a:ext>
            </a:extLst>
          </p:cNvPr>
          <p:cNvSpPr/>
          <p:nvPr userDrawn="1"/>
        </p:nvSpPr>
        <p:spPr>
          <a:xfrm>
            <a:off x="0" y="5536819"/>
            <a:ext cx="12192000" cy="13211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dirty="0">
                <a:solidFill>
                  <a:schemeClr val="bg1"/>
                </a:solidFill>
              </a:rPr>
              <a:t>NREL</a:t>
            </a:r>
            <a:r>
              <a:rPr lang="en-US" sz="1067" baseline="0" dirty="0">
                <a:solidFill>
                  <a:schemeClr val="bg1"/>
                </a:solidFill>
              </a:rPr>
              <a:t>    </a:t>
            </a:r>
            <a:r>
              <a:rPr lang="en-US" sz="1067" dirty="0">
                <a:solidFill>
                  <a:schemeClr val="bg1"/>
                </a:solidFill>
              </a:rPr>
              <a:t>|    </a:t>
            </a:r>
            <a:fld id="{BFD71CF8-5198-8441-A7C0-DC22FD64CBE4}" type="slidenum">
              <a:rPr lang="en-US" sz="1067">
                <a:solidFill>
                  <a:schemeClr val="bg1"/>
                </a:solidFill>
              </a:rPr>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dirty="0">
              <a:solidFill>
                <a:schemeClr val="bg1"/>
              </a:solidFill>
            </a:endParaRPr>
          </a:p>
        </p:txBody>
      </p:sp>
      <p:sp>
        <p:nvSpPr>
          <p:cNvPr id="10" name="Text Placeholder 4">
            <a:extLst>
              <a:ext uri="{FF2B5EF4-FFF2-40B4-BE49-F238E27FC236}">
                <a16:creationId xmlns:a16="http://schemas.microsoft.com/office/drawing/2014/main" id="{09A29C17-CD58-45DF-9097-FE42DFA0C9BA}"/>
              </a:ext>
            </a:extLst>
          </p:cNvPr>
          <p:cNvSpPr>
            <a:spLocks noGrp="1"/>
          </p:cNvSpPr>
          <p:nvPr>
            <p:ph type="body" sz="quarter" idx="56"/>
          </p:nvPr>
        </p:nvSpPr>
        <p:spPr>
          <a:xfrm>
            <a:off x="639234" y="776817"/>
            <a:ext cx="6189133" cy="1462616"/>
          </a:xfrm>
        </p:spPr>
        <p:txBody>
          <a:bodyPr lIns="0" tIns="0" rIns="0" bIns="0"/>
          <a:lstStyle/>
          <a:p>
            <a:pPr lvl="0"/>
            <a:r>
              <a:rPr lang="en-US"/>
              <a:t>Click to edit Master text styles</a:t>
            </a:r>
          </a:p>
        </p:txBody>
      </p:sp>
      <p:sp>
        <p:nvSpPr>
          <p:cNvPr id="12" name="Title 1">
            <a:extLst>
              <a:ext uri="{FF2B5EF4-FFF2-40B4-BE49-F238E27FC236}">
                <a16:creationId xmlns:a16="http://schemas.microsoft.com/office/drawing/2014/main" id="{7E8F4E7E-5DA9-4FCD-81E6-17709791D953}"/>
              </a:ext>
            </a:extLst>
          </p:cNvPr>
          <p:cNvSpPr>
            <a:spLocks noGrp="1"/>
          </p:cNvSpPr>
          <p:nvPr>
            <p:ph type="title"/>
          </p:nvPr>
        </p:nvSpPr>
        <p:spPr>
          <a:xfrm>
            <a:off x="639234" y="5722711"/>
            <a:ext cx="4411133" cy="597879"/>
          </a:xfrm>
          <a:noFill/>
        </p:spPr>
        <p:txBody>
          <a:bodyPr lIns="0" tIns="0" rIns="0" bIns="0" anchor="t" anchorCtr="0"/>
          <a:lstStyle>
            <a:lvl1pPr algn="l">
              <a:defRPr sz="3733" b="1"/>
            </a:lvl1pPr>
          </a:lstStyle>
          <a:p>
            <a:r>
              <a:rPr lang="en-US"/>
              <a:t>Click to edit Master title style</a:t>
            </a:r>
            <a:endParaRPr lang="en-US" dirty="0"/>
          </a:p>
        </p:txBody>
      </p:sp>
      <p:sp>
        <p:nvSpPr>
          <p:cNvPr id="14" name="Text Placeholder 5">
            <a:extLst>
              <a:ext uri="{FF2B5EF4-FFF2-40B4-BE49-F238E27FC236}">
                <a16:creationId xmlns:a16="http://schemas.microsoft.com/office/drawing/2014/main" id="{F7816731-9E29-414B-8D8C-459C5DDF70CA}"/>
              </a:ext>
            </a:extLst>
          </p:cNvPr>
          <p:cNvSpPr>
            <a:spLocks noGrp="1"/>
          </p:cNvSpPr>
          <p:nvPr>
            <p:ph type="body" sz="quarter" idx="54"/>
          </p:nvPr>
        </p:nvSpPr>
        <p:spPr>
          <a:xfrm>
            <a:off x="5473682" y="5722711"/>
            <a:ext cx="6189133" cy="597879"/>
          </a:xfrm>
        </p:spPr>
        <p:txBody>
          <a:bodyPr lIns="0" tIns="0" rIns="0">
            <a:normAutofit/>
          </a:bodyPr>
          <a:lstStyle>
            <a:lvl1pPr>
              <a:defRPr sz="2667">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056582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09599" y="1"/>
            <a:ext cx="10982476" cy="1035352"/>
          </a:xfrm>
        </p:spPr>
        <p:txBody>
          <a:bodyPr/>
          <a:lstStyle/>
          <a:p>
            <a:r>
              <a:rPr lang="en-US"/>
              <a:t>Simple Slide</a:t>
            </a:r>
          </a:p>
        </p:txBody>
      </p:sp>
      <p:sp>
        <p:nvSpPr>
          <p:cNvPr id="5" name="TextBox 4"/>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Tree>
    <p:extLst>
      <p:ext uri="{BB962C8B-B14F-4D97-AF65-F5344CB8AC3E}">
        <p14:creationId xmlns:p14="http://schemas.microsoft.com/office/powerpoint/2010/main" val="242686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90000"/>
              </a:lnSpc>
              <a:defRPr/>
            </a:lvl1pPr>
          </a:lstStyle>
          <a:p>
            <a:r>
              <a:rPr lang="en-US" dirty="0"/>
              <a:t>Simple Slide</a:t>
            </a:r>
          </a:p>
        </p:txBody>
      </p:sp>
      <p:sp>
        <p:nvSpPr>
          <p:cNvPr id="9" name="Text Placeholder 8"/>
          <p:cNvSpPr>
            <a:spLocks noGrp="1"/>
          </p:cNvSpPr>
          <p:nvPr>
            <p:ph type="body" sz="quarter" idx="10"/>
          </p:nvPr>
        </p:nvSpPr>
        <p:spPr>
          <a:xfrm>
            <a:off x="609601" y="1828801"/>
            <a:ext cx="10826751" cy="4500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Tree>
    <p:extLst>
      <p:ext uri="{BB962C8B-B14F-4D97-AF65-F5344CB8AC3E}">
        <p14:creationId xmlns:p14="http://schemas.microsoft.com/office/powerpoint/2010/main" val="560226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1"/>
            <a:ext cx="7915124" cy="1209524"/>
          </a:xfrm>
        </p:spPr>
        <p:txBody>
          <a:bodyPr/>
          <a:lstStyle>
            <a:lvl1pPr>
              <a:lnSpc>
                <a:spcPct val="90000"/>
              </a:lnSpc>
              <a:defRPr/>
            </a:lvl1pPr>
          </a:lstStyle>
          <a:p>
            <a:r>
              <a:rPr lang="en-US" dirty="0"/>
              <a:t>Simple Slide</a:t>
            </a:r>
          </a:p>
        </p:txBody>
      </p:sp>
      <p:sp>
        <p:nvSpPr>
          <p:cNvPr id="9" name="Text Placeholder 8"/>
          <p:cNvSpPr>
            <a:spLocks noGrp="1"/>
          </p:cNvSpPr>
          <p:nvPr>
            <p:ph type="body" sz="quarter" idx="10"/>
          </p:nvPr>
        </p:nvSpPr>
        <p:spPr>
          <a:xfrm>
            <a:off x="609601" y="1499810"/>
            <a:ext cx="10826751" cy="4829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Tree>
    <p:extLst>
      <p:ext uri="{BB962C8B-B14F-4D97-AF65-F5344CB8AC3E}">
        <p14:creationId xmlns:p14="http://schemas.microsoft.com/office/powerpoint/2010/main" val="53471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609601" y="2864762"/>
            <a:ext cx="10826751" cy="715429"/>
          </a:xfrm>
        </p:spPr>
        <p:txBody>
          <a:bodyPr/>
          <a:lstStyle>
            <a:lvl1pPr marL="0" indent="0" algn="ctr">
              <a:buNone/>
              <a:defRPr baseline="0"/>
            </a:lvl1pPr>
          </a:lstStyle>
          <a:p>
            <a:pPr lvl="0"/>
            <a:r>
              <a:rPr lang="en-US"/>
              <a:t>Blank Slide for Any Content</a:t>
            </a:r>
          </a:p>
        </p:txBody>
      </p:sp>
      <p:sp>
        <p:nvSpPr>
          <p:cNvPr id="4" name="TextBox 3"/>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Tree>
    <p:extLst>
      <p:ext uri="{BB962C8B-B14F-4D97-AF65-F5344CB8AC3E}">
        <p14:creationId xmlns:p14="http://schemas.microsoft.com/office/powerpoint/2010/main" val="996996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4" name="TextBox 3"/>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2" name="Title 1"/>
          <p:cNvSpPr>
            <a:spLocks noGrp="1"/>
          </p:cNvSpPr>
          <p:nvPr>
            <p:ph type="title" hasCustomPrompt="1"/>
          </p:nvPr>
        </p:nvSpPr>
        <p:spPr>
          <a:xfrm>
            <a:off x="609600" y="1"/>
            <a:ext cx="4286552" cy="1600201"/>
          </a:xfrm>
        </p:spPr>
        <p:txBody>
          <a:bodyPr/>
          <a:lstStyle/>
          <a:p>
            <a:r>
              <a:rPr lang="en-US"/>
              <a:t>Contents</a:t>
            </a:r>
          </a:p>
        </p:txBody>
      </p:sp>
      <p:sp>
        <p:nvSpPr>
          <p:cNvPr id="34" name="Text Placeholder 6"/>
          <p:cNvSpPr>
            <a:spLocks noGrp="1"/>
          </p:cNvSpPr>
          <p:nvPr>
            <p:ph type="body" sz="quarter" idx="11" hasCustomPrompt="1"/>
          </p:nvPr>
        </p:nvSpPr>
        <p:spPr>
          <a:xfrm>
            <a:off x="1311549" y="1849598"/>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36" name="Text Placeholder 6"/>
          <p:cNvSpPr>
            <a:spLocks noGrp="1"/>
          </p:cNvSpPr>
          <p:nvPr>
            <p:ph type="body" sz="quarter" idx="18" hasCustomPrompt="1"/>
          </p:nvPr>
        </p:nvSpPr>
        <p:spPr>
          <a:xfrm>
            <a:off x="624418" y="1849598"/>
            <a:ext cx="575431" cy="519429"/>
          </a:xfrm>
          <a:prstGeom prst="rect">
            <a:avLst/>
          </a:prstGeom>
          <a:solidFill>
            <a:schemeClr val="accent3"/>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1</a:t>
            </a:r>
          </a:p>
        </p:txBody>
      </p:sp>
      <p:cxnSp>
        <p:nvCxnSpPr>
          <p:cNvPr id="37" name="Straight Connector 36"/>
          <p:cNvCxnSpPr/>
          <p:nvPr userDrawn="1"/>
        </p:nvCxnSpPr>
        <p:spPr>
          <a:xfrm>
            <a:off x="1311549" y="23690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1311549" y="2488710"/>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39" name="Text Placeholder 6"/>
          <p:cNvSpPr>
            <a:spLocks noGrp="1"/>
          </p:cNvSpPr>
          <p:nvPr>
            <p:ph type="body" sz="quarter" idx="20" hasCustomPrompt="1"/>
          </p:nvPr>
        </p:nvSpPr>
        <p:spPr>
          <a:xfrm>
            <a:off x="624418" y="2488710"/>
            <a:ext cx="575431" cy="519429"/>
          </a:xfrm>
          <a:prstGeom prst="rect">
            <a:avLst/>
          </a:prstGeom>
          <a:solidFill>
            <a:schemeClr val="accent3"/>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2</a:t>
            </a:r>
          </a:p>
        </p:txBody>
      </p:sp>
      <p:cxnSp>
        <p:nvCxnSpPr>
          <p:cNvPr id="40" name="Straight Connector 39"/>
          <p:cNvCxnSpPr/>
          <p:nvPr userDrawn="1"/>
        </p:nvCxnSpPr>
        <p:spPr>
          <a:xfrm>
            <a:off x="1311549" y="30081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1311549" y="3134786"/>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43" name="Text Placeholder 6"/>
          <p:cNvSpPr>
            <a:spLocks noGrp="1"/>
          </p:cNvSpPr>
          <p:nvPr>
            <p:ph type="body" sz="quarter" idx="22" hasCustomPrompt="1"/>
          </p:nvPr>
        </p:nvSpPr>
        <p:spPr>
          <a:xfrm>
            <a:off x="624418" y="3134786"/>
            <a:ext cx="575431" cy="519429"/>
          </a:xfrm>
          <a:prstGeom prst="rect">
            <a:avLst/>
          </a:prstGeom>
          <a:solidFill>
            <a:schemeClr val="accent3"/>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3</a:t>
            </a:r>
          </a:p>
        </p:txBody>
      </p:sp>
      <p:cxnSp>
        <p:nvCxnSpPr>
          <p:cNvPr id="44" name="Straight Connector 43"/>
          <p:cNvCxnSpPr/>
          <p:nvPr userDrawn="1"/>
        </p:nvCxnSpPr>
        <p:spPr>
          <a:xfrm>
            <a:off x="1311549" y="3654215"/>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1311549" y="3782197"/>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50" name="Text Placeholder 6"/>
          <p:cNvSpPr>
            <a:spLocks noGrp="1"/>
          </p:cNvSpPr>
          <p:nvPr>
            <p:ph type="body" sz="quarter" idx="24" hasCustomPrompt="1"/>
          </p:nvPr>
        </p:nvSpPr>
        <p:spPr>
          <a:xfrm>
            <a:off x="624418" y="3782197"/>
            <a:ext cx="575431" cy="519429"/>
          </a:xfrm>
          <a:prstGeom prst="rect">
            <a:avLst/>
          </a:prstGeom>
          <a:solidFill>
            <a:schemeClr val="accent3"/>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4</a:t>
            </a:r>
          </a:p>
        </p:txBody>
      </p:sp>
      <p:cxnSp>
        <p:nvCxnSpPr>
          <p:cNvPr id="51" name="Straight Connector 50"/>
          <p:cNvCxnSpPr/>
          <p:nvPr userDrawn="1"/>
        </p:nvCxnSpPr>
        <p:spPr>
          <a:xfrm>
            <a:off x="1311549" y="43016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1311549" y="4437910"/>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53" name="Text Placeholder 6"/>
          <p:cNvSpPr>
            <a:spLocks noGrp="1"/>
          </p:cNvSpPr>
          <p:nvPr>
            <p:ph type="body" sz="quarter" idx="26" hasCustomPrompt="1"/>
          </p:nvPr>
        </p:nvSpPr>
        <p:spPr>
          <a:xfrm>
            <a:off x="624418" y="4437910"/>
            <a:ext cx="575431" cy="519429"/>
          </a:xfrm>
          <a:prstGeom prst="rect">
            <a:avLst/>
          </a:prstGeom>
          <a:solidFill>
            <a:schemeClr val="accent3"/>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5</a:t>
            </a:r>
          </a:p>
        </p:txBody>
      </p:sp>
      <p:cxnSp>
        <p:nvCxnSpPr>
          <p:cNvPr id="54" name="Straight Connector 53"/>
          <p:cNvCxnSpPr/>
          <p:nvPr userDrawn="1"/>
        </p:nvCxnSpPr>
        <p:spPr>
          <a:xfrm>
            <a:off x="1311549" y="49573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1311549" y="5085322"/>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56" name="Text Placeholder 6"/>
          <p:cNvSpPr>
            <a:spLocks noGrp="1"/>
          </p:cNvSpPr>
          <p:nvPr>
            <p:ph type="body" sz="quarter" idx="28" hasCustomPrompt="1"/>
          </p:nvPr>
        </p:nvSpPr>
        <p:spPr>
          <a:xfrm>
            <a:off x="624418" y="5085322"/>
            <a:ext cx="575431" cy="519429"/>
          </a:xfrm>
          <a:prstGeom prst="rect">
            <a:avLst/>
          </a:prstGeom>
          <a:solidFill>
            <a:schemeClr val="accent3"/>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6</a:t>
            </a:r>
          </a:p>
        </p:txBody>
      </p:sp>
      <p:cxnSp>
        <p:nvCxnSpPr>
          <p:cNvPr id="57" name="Straight Connector 56"/>
          <p:cNvCxnSpPr/>
          <p:nvPr userDrawn="1"/>
        </p:nvCxnSpPr>
        <p:spPr>
          <a:xfrm>
            <a:off x="1311549" y="560475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1311549" y="5732732"/>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59" name="Text Placeholder 6"/>
          <p:cNvSpPr>
            <a:spLocks noGrp="1"/>
          </p:cNvSpPr>
          <p:nvPr>
            <p:ph type="body" sz="quarter" idx="30" hasCustomPrompt="1"/>
          </p:nvPr>
        </p:nvSpPr>
        <p:spPr>
          <a:xfrm>
            <a:off x="624418" y="5732732"/>
            <a:ext cx="575431" cy="519429"/>
          </a:xfrm>
          <a:prstGeom prst="rect">
            <a:avLst/>
          </a:prstGeom>
          <a:solidFill>
            <a:schemeClr val="accent3"/>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7</a:t>
            </a:r>
          </a:p>
        </p:txBody>
      </p:sp>
      <p:cxnSp>
        <p:nvCxnSpPr>
          <p:cNvPr id="60" name="Straight Connector 59"/>
          <p:cNvCxnSpPr/>
          <p:nvPr userDrawn="1"/>
        </p:nvCxnSpPr>
        <p:spPr>
          <a:xfrm>
            <a:off x="1311549" y="625216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9144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4" name="TextBox 3"/>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2" name="Title 1"/>
          <p:cNvSpPr>
            <a:spLocks noGrp="1"/>
          </p:cNvSpPr>
          <p:nvPr>
            <p:ph type="title" hasCustomPrompt="1"/>
          </p:nvPr>
        </p:nvSpPr>
        <p:spPr>
          <a:xfrm>
            <a:off x="609600" y="1"/>
            <a:ext cx="4286552" cy="1600201"/>
          </a:xfrm>
        </p:spPr>
        <p:txBody>
          <a:bodyPr/>
          <a:lstStyle/>
          <a:p>
            <a:r>
              <a:rPr lang="en-US"/>
              <a:t>Contents</a:t>
            </a:r>
          </a:p>
        </p:txBody>
      </p:sp>
      <p:sp>
        <p:nvSpPr>
          <p:cNvPr id="34" name="Text Placeholder 6"/>
          <p:cNvSpPr>
            <a:spLocks noGrp="1"/>
          </p:cNvSpPr>
          <p:nvPr>
            <p:ph type="body" sz="quarter" idx="11" hasCustomPrompt="1"/>
          </p:nvPr>
        </p:nvSpPr>
        <p:spPr>
          <a:xfrm>
            <a:off x="1311549" y="1849598"/>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36" name="Text Placeholder 6"/>
          <p:cNvSpPr>
            <a:spLocks noGrp="1"/>
          </p:cNvSpPr>
          <p:nvPr>
            <p:ph type="body" sz="quarter" idx="18" hasCustomPrompt="1"/>
          </p:nvPr>
        </p:nvSpPr>
        <p:spPr>
          <a:xfrm>
            <a:off x="624418" y="1849598"/>
            <a:ext cx="575431" cy="519429"/>
          </a:xfrm>
          <a:prstGeom prst="rect">
            <a:avLst/>
          </a:prstGeom>
          <a:solidFill>
            <a:schemeClr val="accent3"/>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1</a:t>
            </a:r>
          </a:p>
        </p:txBody>
      </p:sp>
      <p:cxnSp>
        <p:nvCxnSpPr>
          <p:cNvPr id="37" name="Straight Connector 36"/>
          <p:cNvCxnSpPr/>
          <p:nvPr userDrawn="1"/>
        </p:nvCxnSpPr>
        <p:spPr>
          <a:xfrm>
            <a:off x="1311549" y="23690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1311549" y="2488710"/>
            <a:ext cx="6886537" cy="519429"/>
          </a:xfrm>
          <a:prstGeom prst="rect">
            <a:avLst/>
          </a:prstGeom>
        </p:spPr>
        <p:txBody>
          <a:bodyPr vert="horz" wrap="none" lIns="0" tIns="0" rIns="0" bIns="0" anchor="ctr" anchorCtr="0"/>
          <a:lstStyle>
            <a:lvl1pPr marL="0" indent="0">
              <a:buNone/>
              <a:defRPr sz="2667" b="0">
                <a:solidFill>
                  <a:schemeClr val="tx1">
                    <a:lumMod val="50000"/>
                    <a:lumOff val="50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39" name="Text Placeholder 6"/>
          <p:cNvSpPr>
            <a:spLocks noGrp="1"/>
          </p:cNvSpPr>
          <p:nvPr>
            <p:ph type="body" sz="quarter" idx="20" hasCustomPrompt="1"/>
          </p:nvPr>
        </p:nvSpPr>
        <p:spPr>
          <a:xfrm>
            <a:off x="624418" y="2488710"/>
            <a:ext cx="575431" cy="519429"/>
          </a:xfrm>
          <a:prstGeom prst="rect">
            <a:avLst/>
          </a:prstGeom>
          <a:solidFill>
            <a:schemeClr val="tx1">
              <a:lumMod val="50000"/>
              <a:lumOff val="50000"/>
            </a:schemeClr>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2</a:t>
            </a:r>
          </a:p>
        </p:txBody>
      </p:sp>
      <p:cxnSp>
        <p:nvCxnSpPr>
          <p:cNvPr id="40" name="Straight Connector 39"/>
          <p:cNvCxnSpPr/>
          <p:nvPr userDrawn="1"/>
        </p:nvCxnSpPr>
        <p:spPr>
          <a:xfrm>
            <a:off x="1311549" y="30081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1311549" y="3134786"/>
            <a:ext cx="6886537" cy="519429"/>
          </a:xfrm>
          <a:prstGeom prst="rect">
            <a:avLst/>
          </a:prstGeom>
        </p:spPr>
        <p:txBody>
          <a:bodyPr vert="horz" wrap="none" lIns="0" tIns="0" rIns="0" bIns="0" anchor="ctr" anchorCtr="0"/>
          <a:lstStyle>
            <a:lvl1pPr marL="0" indent="0">
              <a:buNone/>
              <a:defRPr sz="2667" b="0">
                <a:solidFill>
                  <a:schemeClr val="tx1">
                    <a:lumMod val="50000"/>
                    <a:lumOff val="50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43" name="Text Placeholder 6"/>
          <p:cNvSpPr>
            <a:spLocks noGrp="1"/>
          </p:cNvSpPr>
          <p:nvPr>
            <p:ph type="body" sz="quarter" idx="22" hasCustomPrompt="1"/>
          </p:nvPr>
        </p:nvSpPr>
        <p:spPr>
          <a:xfrm>
            <a:off x="624418" y="3134786"/>
            <a:ext cx="575431" cy="519429"/>
          </a:xfrm>
          <a:prstGeom prst="rect">
            <a:avLst/>
          </a:prstGeom>
          <a:solidFill>
            <a:schemeClr val="tx1">
              <a:lumMod val="50000"/>
              <a:lumOff val="50000"/>
            </a:schemeClr>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3</a:t>
            </a:r>
          </a:p>
        </p:txBody>
      </p:sp>
      <p:cxnSp>
        <p:nvCxnSpPr>
          <p:cNvPr id="44" name="Straight Connector 43"/>
          <p:cNvCxnSpPr/>
          <p:nvPr userDrawn="1"/>
        </p:nvCxnSpPr>
        <p:spPr>
          <a:xfrm>
            <a:off x="1311549" y="3654215"/>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1311549" y="3782197"/>
            <a:ext cx="6886537" cy="519429"/>
          </a:xfrm>
          <a:prstGeom prst="rect">
            <a:avLst/>
          </a:prstGeom>
        </p:spPr>
        <p:txBody>
          <a:bodyPr vert="horz" wrap="none" lIns="0" tIns="0" rIns="0" bIns="0" anchor="ctr" anchorCtr="0"/>
          <a:lstStyle>
            <a:lvl1pPr marL="0" indent="0">
              <a:buNone/>
              <a:defRPr sz="2667" b="0">
                <a:solidFill>
                  <a:schemeClr val="tx1">
                    <a:lumMod val="50000"/>
                    <a:lumOff val="50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50" name="Text Placeholder 6"/>
          <p:cNvSpPr>
            <a:spLocks noGrp="1"/>
          </p:cNvSpPr>
          <p:nvPr>
            <p:ph type="body" sz="quarter" idx="24" hasCustomPrompt="1"/>
          </p:nvPr>
        </p:nvSpPr>
        <p:spPr>
          <a:xfrm>
            <a:off x="624418" y="3782197"/>
            <a:ext cx="575431" cy="519429"/>
          </a:xfrm>
          <a:prstGeom prst="rect">
            <a:avLst/>
          </a:prstGeom>
          <a:solidFill>
            <a:schemeClr val="tx1">
              <a:lumMod val="50000"/>
              <a:lumOff val="50000"/>
            </a:schemeClr>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4</a:t>
            </a:r>
          </a:p>
        </p:txBody>
      </p:sp>
      <p:cxnSp>
        <p:nvCxnSpPr>
          <p:cNvPr id="51" name="Straight Connector 50"/>
          <p:cNvCxnSpPr/>
          <p:nvPr userDrawn="1"/>
        </p:nvCxnSpPr>
        <p:spPr>
          <a:xfrm>
            <a:off x="1311549" y="43016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1311549" y="4437910"/>
            <a:ext cx="6886537" cy="519429"/>
          </a:xfrm>
          <a:prstGeom prst="rect">
            <a:avLst/>
          </a:prstGeom>
        </p:spPr>
        <p:txBody>
          <a:bodyPr vert="horz" wrap="none" lIns="0" tIns="0" rIns="0" bIns="0" anchor="ctr" anchorCtr="0"/>
          <a:lstStyle>
            <a:lvl1pPr marL="0" indent="0">
              <a:buNone/>
              <a:defRPr sz="2667" b="0">
                <a:solidFill>
                  <a:schemeClr val="tx1">
                    <a:lumMod val="50000"/>
                    <a:lumOff val="50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53" name="Text Placeholder 6"/>
          <p:cNvSpPr>
            <a:spLocks noGrp="1"/>
          </p:cNvSpPr>
          <p:nvPr>
            <p:ph type="body" sz="quarter" idx="26" hasCustomPrompt="1"/>
          </p:nvPr>
        </p:nvSpPr>
        <p:spPr>
          <a:xfrm>
            <a:off x="624418" y="4437910"/>
            <a:ext cx="575431" cy="519429"/>
          </a:xfrm>
          <a:prstGeom prst="rect">
            <a:avLst/>
          </a:prstGeom>
          <a:solidFill>
            <a:schemeClr val="tx1">
              <a:lumMod val="50000"/>
              <a:lumOff val="50000"/>
            </a:schemeClr>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5</a:t>
            </a:r>
          </a:p>
        </p:txBody>
      </p:sp>
      <p:cxnSp>
        <p:nvCxnSpPr>
          <p:cNvPr id="54" name="Straight Connector 53"/>
          <p:cNvCxnSpPr/>
          <p:nvPr userDrawn="1"/>
        </p:nvCxnSpPr>
        <p:spPr>
          <a:xfrm>
            <a:off x="1311549" y="49573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1311549" y="5085322"/>
            <a:ext cx="6886537" cy="519429"/>
          </a:xfrm>
          <a:prstGeom prst="rect">
            <a:avLst/>
          </a:prstGeom>
        </p:spPr>
        <p:txBody>
          <a:bodyPr vert="horz" wrap="none" lIns="0" tIns="0" rIns="0" bIns="0" anchor="ctr" anchorCtr="0"/>
          <a:lstStyle>
            <a:lvl1pPr marL="0" indent="0">
              <a:buNone/>
              <a:defRPr sz="2667" b="0">
                <a:solidFill>
                  <a:schemeClr val="tx1">
                    <a:lumMod val="50000"/>
                    <a:lumOff val="50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56" name="Text Placeholder 6"/>
          <p:cNvSpPr>
            <a:spLocks noGrp="1"/>
          </p:cNvSpPr>
          <p:nvPr>
            <p:ph type="body" sz="quarter" idx="28" hasCustomPrompt="1"/>
          </p:nvPr>
        </p:nvSpPr>
        <p:spPr>
          <a:xfrm>
            <a:off x="624418" y="5085322"/>
            <a:ext cx="575431" cy="519429"/>
          </a:xfrm>
          <a:prstGeom prst="rect">
            <a:avLst/>
          </a:prstGeom>
          <a:solidFill>
            <a:schemeClr val="tx1">
              <a:lumMod val="50000"/>
              <a:lumOff val="50000"/>
            </a:schemeClr>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6</a:t>
            </a:r>
          </a:p>
        </p:txBody>
      </p:sp>
      <p:cxnSp>
        <p:nvCxnSpPr>
          <p:cNvPr id="57" name="Straight Connector 56"/>
          <p:cNvCxnSpPr/>
          <p:nvPr userDrawn="1"/>
        </p:nvCxnSpPr>
        <p:spPr>
          <a:xfrm>
            <a:off x="1311549" y="560475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1311549" y="5732732"/>
            <a:ext cx="6886537" cy="519429"/>
          </a:xfrm>
          <a:prstGeom prst="rect">
            <a:avLst/>
          </a:prstGeom>
        </p:spPr>
        <p:txBody>
          <a:bodyPr vert="horz" wrap="none" lIns="0" tIns="0" rIns="0" bIns="0" anchor="ctr" anchorCtr="0"/>
          <a:lstStyle>
            <a:lvl1pPr marL="0" indent="0">
              <a:buNone/>
              <a:defRPr sz="2667" b="0">
                <a:solidFill>
                  <a:schemeClr val="tx1">
                    <a:lumMod val="50000"/>
                    <a:lumOff val="50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sp>
        <p:nvSpPr>
          <p:cNvPr id="59" name="Text Placeholder 6"/>
          <p:cNvSpPr>
            <a:spLocks noGrp="1"/>
          </p:cNvSpPr>
          <p:nvPr>
            <p:ph type="body" sz="quarter" idx="30" hasCustomPrompt="1"/>
          </p:nvPr>
        </p:nvSpPr>
        <p:spPr>
          <a:xfrm>
            <a:off x="624418" y="5732732"/>
            <a:ext cx="575431" cy="519429"/>
          </a:xfrm>
          <a:prstGeom prst="rect">
            <a:avLst/>
          </a:prstGeom>
          <a:solidFill>
            <a:schemeClr val="tx1">
              <a:lumMod val="50000"/>
              <a:lumOff val="50000"/>
            </a:schemeClr>
          </a:solidFill>
        </p:spPr>
        <p:txBody>
          <a:bodyPr vert="horz" lIns="0" tIns="0" rIns="0" bIns="0" anchor="ctr" anchorCtr="0">
            <a:normAutofit/>
          </a:bodyPr>
          <a:lstStyle>
            <a:lvl1pPr marL="0" indent="0" algn="ctr">
              <a:buNone/>
              <a:defRPr sz="2667" b="1">
                <a:solidFill>
                  <a:schemeClr val="bg1"/>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7</a:t>
            </a:r>
          </a:p>
        </p:txBody>
      </p:sp>
      <p:cxnSp>
        <p:nvCxnSpPr>
          <p:cNvPr id="60" name="Straight Connector 59"/>
          <p:cNvCxnSpPr/>
          <p:nvPr userDrawn="1"/>
        </p:nvCxnSpPr>
        <p:spPr>
          <a:xfrm>
            <a:off x="1311549" y="625216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218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
            <a:ext cx="5497435" cy="1600201"/>
          </a:xfrm>
          <a:prstGeom prst="rect">
            <a:avLst/>
          </a:prstGeom>
          <a:solidFill>
            <a:schemeClr val="accent1"/>
          </a:solidFill>
        </p:spPr>
        <p:txBody>
          <a:bodyPr vert="horz" lIns="91440" tIns="45720" rIns="91440" bIns="45720" rtlCol="0" anchor="ctr">
            <a:noAutofit/>
          </a:bodyPr>
          <a:lstStyle/>
          <a:p>
            <a:r>
              <a:rPr lang="en-US"/>
              <a:t>Click to edit Master </a:t>
            </a:r>
            <a:br>
              <a:rPr lang="en-US"/>
            </a:br>
            <a:r>
              <a:rPr lang="en-US"/>
              <a:t>title style</a:t>
            </a:r>
          </a:p>
        </p:txBody>
      </p:sp>
      <p:sp>
        <p:nvSpPr>
          <p:cNvPr id="3" name="Text Placeholder 2"/>
          <p:cNvSpPr>
            <a:spLocks noGrp="1"/>
          </p:cNvSpPr>
          <p:nvPr>
            <p:ph type="body" idx="1"/>
          </p:nvPr>
        </p:nvSpPr>
        <p:spPr>
          <a:xfrm>
            <a:off x="609600" y="1773689"/>
            <a:ext cx="10972800" cy="4352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148104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 id="2147483771" r:id="rId23"/>
    <p:sldLayoutId id="2147483772" r:id="rId24"/>
    <p:sldLayoutId id="2147483773" r:id="rId25"/>
    <p:sldLayoutId id="2147483774" r:id="rId26"/>
    <p:sldLayoutId id="2147483775" r:id="rId27"/>
    <p:sldLayoutId id="2147483777" r:id="rId28"/>
    <p:sldLayoutId id="2147483778" r:id="rId29"/>
    <p:sldLayoutId id="2147483779" r:id="rId30"/>
    <p:sldLayoutId id="2147483780" r:id="rId31"/>
    <p:sldLayoutId id="2147483781" r:id="rId32"/>
  </p:sldLayoutIdLst>
  <p:txStyles>
    <p:titleStyle>
      <a:lvl1pPr marL="0" algn="ctr" defTabSz="609585" rtl="0" eaLnBrk="1" latinLnBrk="0" hangingPunct="1">
        <a:lnSpc>
          <a:spcPts val="3733"/>
        </a:lnSpc>
        <a:spcBef>
          <a:spcPct val="0"/>
        </a:spcBef>
        <a:buNone/>
        <a:defRPr sz="4000" kern="1200" spc="0">
          <a:solidFill>
            <a:schemeClr val="bg1"/>
          </a:solidFill>
          <a:latin typeface="+mj-lt"/>
          <a:ea typeface="+mj-ea"/>
          <a:cs typeface="+mj-cs"/>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2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2933"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4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3.sv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28.sv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4" Type="http://schemas.openxmlformats.org/officeDocument/2006/relationships/image" Target="../media/image49.svg"/></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hyperlink" Target="#_ftnref1"/><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body" sz="quarter" idx="10"/>
          </p:nvPr>
        </p:nvSpPr>
        <p:spPr>
          <a:xfrm>
            <a:off x="4982633" y="1285103"/>
            <a:ext cx="7191331" cy="2194378"/>
          </a:xfrm>
        </p:spPr>
        <p:txBody>
          <a:bodyPr/>
          <a:lstStyle/>
          <a:p>
            <a:r>
              <a:rPr lang="en-US" dirty="0"/>
              <a:t>Achieving an 80% Renewable Portfolio in Alaska’s Railbelt: Cost Analysis</a:t>
            </a:r>
          </a:p>
        </p:txBody>
      </p:sp>
      <p:sp>
        <p:nvSpPr>
          <p:cNvPr id="2" name="Text Placeholder 1">
            <a:extLst>
              <a:ext uri="{FF2B5EF4-FFF2-40B4-BE49-F238E27FC236}">
                <a16:creationId xmlns:a16="http://schemas.microsoft.com/office/drawing/2014/main" id="{C80D44CC-37E6-1D42-A8F2-D8560D12BFE5}"/>
              </a:ext>
            </a:extLst>
          </p:cNvPr>
          <p:cNvSpPr>
            <a:spLocks noGrp="1"/>
          </p:cNvSpPr>
          <p:nvPr>
            <p:ph type="body" sz="quarter" idx="11"/>
          </p:nvPr>
        </p:nvSpPr>
        <p:spPr>
          <a:xfrm>
            <a:off x="4982634" y="3659716"/>
            <a:ext cx="5763684" cy="2194377"/>
          </a:xfrm>
        </p:spPr>
        <p:txBody>
          <a:bodyPr/>
          <a:lstStyle/>
          <a:p>
            <a:r>
              <a:rPr lang="en-US" dirty="0"/>
              <a:t>Presentation to the Alaska State Legislature House Labor and Commerce Committee</a:t>
            </a:r>
          </a:p>
          <a:p>
            <a:endParaRPr lang="en-US" dirty="0"/>
          </a:p>
          <a:p>
            <a:r>
              <a:rPr lang="en-US" dirty="0"/>
              <a:t>Paul Denholm, Marty Schwarz, Lauren Streitmatter</a:t>
            </a:r>
          </a:p>
          <a:p>
            <a:r>
              <a:rPr lang="en-US" dirty="0"/>
              <a:t>April 3, 2024</a:t>
            </a:r>
          </a:p>
        </p:txBody>
      </p:sp>
    </p:spTree>
    <p:extLst>
      <p:ext uri="{BB962C8B-B14F-4D97-AF65-F5344CB8AC3E}">
        <p14:creationId xmlns:p14="http://schemas.microsoft.com/office/powerpoint/2010/main" val="3257355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8472-9DDB-720A-9E90-C7D262F3555D}"/>
              </a:ext>
            </a:extLst>
          </p:cNvPr>
          <p:cNvSpPr>
            <a:spLocks noGrp="1"/>
          </p:cNvSpPr>
          <p:nvPr>
            <p:ph type="title"/>
          </p:nvPr>
        </p:nvSpPr>
        <p:spPr>
          <a:xfrm>
            <a:off x="609599" y="1"/>
            <a:ext cx="5370096" cy="1209524"/>
          </a:xfrm>
        </p:spPr>
        <p:txBody>
          <a:bodyPr/>
          <a:lstStyle/>
          <a:p>
            <a:r>
              <a:rPr lang="en-US" dirty="0"/>
              <a:t>Analysis Framework</a:t>
            </a:r>
          </a:p>
        </p:txBody>
      </p:sp>
      <p:sp>
        <p:nvSpPr>
          <p:cNvPr id="3" name="Text Placeholder 2">
            <a:extLst>
              <a:ext uri="{FF2B5EF4-FFF2-40B4-BE49-F238E27FC236}">
                <a16:creationId xmlns:a16="http://schemas.microsoft.com/office/drawing/2014/main" id="{DEAA40B2-C41F-8233-411C-09A1259A45A5}"/>
              </a:ext>
            </a:extLst>
          </p:cNvPr>
          <p:cNvSpPr>
            <a:spLocks noGrp="1"/>
          </p:cNvSpPr>
          <p:nvPr>
            <p:ph type="body" sz="quarter" idx="10"/>
          </p:nvPr>
        </p:nvSpPr>
        <p:spPr>
          <a:xfrm>
            <a:off x="317634" y="1209525"/>
            <a:ext cx="6521114" cy="4829025"/>
          </a:xfrm>
        </p:spPr>
        <p:txBody>
          <a:bodyPr>
            <a:normAutofit/>
          </a:bodyPr>
          <a:lstStyle/>
          <a:p>
            <a:r>
              <a:rPr lang="en-US" dirty="0"/>
              <a:t>Three reliability zones. MEA/CEA combined into “central zone”</a:t>
            </a:r>
          </a:p>
          <a:p>
            <a:r>
              <a:rPr lang="en-US" dirty="0"/>
              <a:t>We assume resources are planned and dispatched in a coordinated manner </a:t>
            </a:r>
          </a:p>
          <a:p>
            <a:r>
              <a:rPr lang="en-US" dirty="0"/>
              <a:t>But we do not assume consolidated utilities.</a:t>
            </a:r>
          </a:p>
          <a:p>
            <a:endParaRPr lang="en-US" dirty="0"/>
          </a:p>
          <a:p>
            <a:endParaRPr lang="en-US" dirty="0"/>
          </a:p>
        </p:txBody>
      </p:sp>
      <p:pic>
        <p:nvPicPr>
          <p:cNvPr id="4" name="Picture 3" descr="image">
            <a:extLst>
              <a:ext uri="{FF2B5EF4-FFF2-40B4-BE49-F238E27FC236}">
                <a16:creationId xmlns:a16="http://schemas.microsoft.com/office/drawing/2014/main" id="{85CD3012-A0CC-4DEE-A4B6-CA507623EB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318"/>
          <a:stretch/>
        </p:blipFill>
        <p:spPr bwMode="auto">
          <a:xfrm>
            <a:off x="7027879" y="262689"/>
            <a:ext cx="4977859" cy="6595310"/>
          </a:xfrm>
          <a:prstGeom prst="rect">
            <a:avLst/>
          </a:prstGeom>
          <a:noFill/>
          <a:ln>
            <a:noFill/>
          </a:ln>
        </p:spPr>
      </p:pic>
    </p:spTree>
    <p:extLst>
      <p:ext uri="{BB962C8B-B14F-4D97-AF65-F5344CB8AC3E}">
        <p14:creationId xmlns:p14="http://schemas.microsoft.com/office/powerpoint/2010/main" val="1981541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8472-9DDB-720A-9E90-C7D262F3555D}"/>
              </a:ext>
            </a:extLst>
          </p:cNvPr>
          <p:cNvSpPr>
            <a:spLocks noGrp="1"/>
          </p:cNvSpPr>
          <p:nvPr>
            <p:ph type="title"/>
          </p:nvPr>
        </p:nvSpPr>
        <p:spPr/>
        <p:txBody>
          <a:bodyPr/>
          <a:lstStyle/>
          <a:p>
            <a:r>
              <a:rPr lang="en-US" dirty="0"/>
              <a:t>Scenarios</a:t>
            </a:r>
          </a:p>
        </p:txBody>
      </p:sp>
      <p:sp>
        <p:nvSpPr>
          <p:cNvPr id="3" name="Text Placeholder 2">
            <a:extLst>
              <a:ext uri="{FF2B5EF4-FFF2-40B4-BE49-F238E27FC236}">
                <a16:creationId xmlns:a16="http://schemas.microsoft.com/office/drawing/2014/main" id="{DEAA40B2-C41F-8233-411C-09A1259A45A5}"/>
              </a:ext>
            </a:extLst>
          </p:cNvPr>
          <p:cNvSpPr>
            <a:spLocks noGrp="1"/>
          </p:cNvSpPr>
          <p:nvPr>
            <p:ph type="body" sz="quarter" idx="10"/>
          </p:nvPr>
        </p:nvSpPr>
        <p:spPr/>
        <p:txBody>
          <a:bodyPr>
            <a:normAutofit/>
          </a:bodyPr>
          <a:lstStyle/>
          <a:p>
            <a:r>
              <a:rPr lang="en-US" dirty="0"/>
              <a:t>No New RE – only existing renewables, new fossil allowed</a:t>
            </a:r>
          </a:p>
          <a:p>
            <a:r>
              <a:rPr lang="en-US" dirty="0"/>
              <a:t>Reference – all generation resources allowed</a:t>
            </a:r>
          </a:p>
          <a:p>
            <a:r>
              <a:rPr lang="en-US" dirty="0"/>
              <a:t>Reference with RE cost +20% and -10%</a:t>
            </a:r>
          </a:p>
          <a:p>
            <a:r>
              <a:rPr lang="en-US" dirty="0"/>
              <a:t>RPS - meet the 80% by 2040 RPS</a:t>
            </a:r>
          </a:p>
          <a:p>
            <a:pPr lvl="1"/>
            <a:r>
              <a:rPr lang="en-US" dirty="0"/>
              <a:t>Eligible technologies based on SB 101: wind, solar, geothermal, tidal, hydropower, biomass, and landfill gas, and include both existing and new deployments</a:t>
            </a:r>
          </a:p>
          <a:p>
            <a:endParaRPr lang="en-US" dirty="0"/>
          </a:p>
          <a:p>
            <a:pPr marL="609585" lvl="1" indent="0">
              <a:buNone/>
            </a:pPr>
            <a:endParaRPr lang="en-US" dirty="0"/>
          </a:p>
          <a:p>
            <a:endParaRPr lang="en-US" dirty="0"/>
          </a:p>
        </p:txBody>
      </p:sp>
      <p:graphicFrame>
        <p:nvGraphicFramePr>
          <p:cNvPr id="4" name="Table 3">
            <a:extLst>
              <a:ext uri="{FF2B5EF4-FFF2-40B4-BE49-F238E27FC236}">
                <a16:creationId xmlns:a16="http://schemas.microsoft.com/office/drawing/2014/main" id="{35802DC8-AF0C-3B9C-BC00-2B6B6B7AFA21}"/>
              </a:ext>
            </a:extLst>
          </p:cNvPr>
          <p:cNvGraphicFramePr>
            <a:graphicFrameLocks noGrp="1"/>
          </p:cNvGraphicFramePr>
          <p:nvPr>
            <p:extLst>
              <p:ext uri="{D42A27DB-BD31-4B8C-83A1-F6EECF244321}">
                <p14:modId xmlns:p14="http://schemas.microsoft.com/office/powerpoint/2010/main" val="555685520"/>
              </p:ext>
            </p:extLst>
          </p:nvPr>
        </p:nvGraphicFramePr>
        <p:xfrm>
          <a:off x="3080114" y="5358190"/>
          <a:ext cx="4323283" cy="1312112"/>
        </p:xfrm>
        <a:graphic>
          <a:graphicData uri="http://schemas.openxmlformats.org/drawingml/2006/table">
            <a:tbl>
              <a:tblPr firstRow="1" firstCol="1" bandRow="1">
                <a:tableStyleId>{5C22544A-7EE6-4342-B048-85BDC9FD1C3A}</a:tableStyleId>
              </a:tblPr>
              <a:tblGrid>
                <a:gridCol w="2457354">
                  <a:extLst>
                    <a:ext uri="{9D8B030D-6E8A-4147-A177-3AD203B41FA5}">
                      <a16:colId xmlns:a16="http://schemas.microsoft.com/office/drawing/2014/main" val="122186306"/>
                    </a:ext>
                  </a:extLst>
                </a:gridCol>
                <a:gridCol w="1865929">
                  <a:extLst>
                    <a:ext uri="{9D8B030D-6E8A-4147-A177-3AD203B41FA5}">
                      <a16:colId xmlns:a16="http://schemas.microsoft.com/office/drawing/2014/main" val="2544740839"/>
                    </a:ext>
                  </a:extLst>
                </a:gridCol>
              </a:tblGrid>
              <a:tr h="328028">
                <a:tc>
                  <a:txBody>
                    <a:bodyPr/>
                    <a:lstStyle/>
                    <a:p>
                      <a:pPr marL="0" marR="0">
                        <a:spcBef>
                          <a:spcPts val="300"/>
                        </a:spcBef>
                        <a:spcAft>
                          <a:spcPts val="300"/>
                        </a:spcAft>
                      </a:pPr>
                      <a:r>
                        <a:rPr lang="en-US" sz="1800" dirty="0">
                          <a:effectLst/>
                        </a:rPr>
                        <a:t>Year</a:t>
                      </a:r>
                      <a:endParaRPr lang="en-US" sz="1800" dirty="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800">
                          <a:effectLst/>
                        </a:rPr>
                        <a:t>Value</a:t>
                      </a:r>
                      <a:endParaRPr lang="en-US" sz="180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644964070"/>
                  </a:ext>
                </a:extLst>
              </a:tr>
              <a:tr h="328028">
                <a:tc>
                  <a:txBody>
                    <a:bodyPr/>
                    <a:lstStyle/>
                    <a:p>
                      <a:pPr marL="0" marR="0">
                        <a:spcBef>
                          <a:spcPts val="300"/>
                        </a:spcBef>
                        <a:spcAft>
                          <a:spcPts val="300"/>
                        </a:spcAft>
                      </a:pPr>
                      <a:r>
                        <a:rPr lang="en-US" sz="1800">
                          <a:effectLst/>
                        </a:rPr>
                        <a:t>2027</a:t>
                      </a:r>
                      <a:endParaRPr lang="en-US" sz="18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800" dirty="0">
                          <a:effectLst/>
                        </a:rPr>
                        <a:t>25%</a:t>
                      </a:r>
                      <a:endParaRPr lang="en-US" sz="1800" dirty="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877614524"/>
                  </a:ext>
                </a:extLst>
              </a:tr>
              <a:tr h="328028">
                <a:tc>
                  <a:txBody>
                    <a:bodyPr/>
                    <a:lstStyle/>
                    <a:p>
                      <a:pPr marL="0" marR="0">
                        <a:spcBef>
                          <a:spcPts val="300"/>
                        </a:spcBef>
                        <a:spcAft>
                          <a:spcPts val="300"/>
                        </a:spcAft>
                      </a:pPr>
                      <a:r>
                        <a:rPr lang="en-US" sz="1800">
                          <a:effectLst/>
                        </a:rPr>
                        <a:t>2035</a:t>
                      </a:r>
                      <a:endParaRPr lang="en-US" sz="18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800" dirty="0">
                          <a:effectLst/>
                        </a:rPr>
                        <a:t>55%</a:t>
                      </a:r>
                      <a:endParaRPr lang="en-US" sz="1800" dirty="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126305583"/>
                  </a:ext>
                </a:extLst>
              </a:tr>
              <a:tr h="328028">
                <a:tc>
                  <a:txBody>
                    <a:bodyPr/>
                    <a:lstStyle/>
                    <a:p>
                      <a:pPr marL="0" marR="0">
                        <a:spcBef>
                          <a:spcPts val="300"/>
                        </a:spcBef>
                        <a:spcAft>
                          <a:spcPts val="300"/>
                        </a:spcAft>
                      </a:pPr>
                      <a:r>
                        <a:rPr lang="en-US" sz="1800">
                          <a:effectLst/>
                        </a:rPr>
                        <a:t>2040</a:t>
                      </a:r>
                      <a:endParaRPr lang="en-US" sz="18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800" dirty="0">
                          <a:effectLst/>
                        </a:rPr>
                        <a:t>80%</a:t>
                      </a:r>
                      <a:endParaRPr lang="en-US" sz="1800" dirty="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674640161"/>
                  </a:ext>
                </a:extLst>
              </a:tr>
            </a:tbl>
          </a:graphicData>
        </a:graphic>
      </p:graphicFrame>
      <p:sp>
        <p:nvSpPr>
          <p:cNvPr id="5" name="Rectangle 1">
            <a:extLst>
              <a:ext uri="{FF2B5EF4-FFF2-40B4-BE49-F238E27FC236}">
                <a16:creationId xmlns:a16="http://schemas.microsoft.com/office/drawing/2014/main" id="{BA33E8F3-ECE4-2FA7-A524-F1335B10C235}"/>
              </a:ext>
            </a:extLst>
          </p:cNvPr>
          <p:cNvSpPr>
            <a:spLocks noChangeArrowheads="1"/>
          </p:cNvSpPr>
          <p:nvPr/>
        </p:nvSpPr>
        <p:spPr bwMode="auto">
          <a:xfrm>
            <a:off x="3933825" y="36449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695096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8472-9DDB-720A-9E90-C7D262F3555D}"/>
              </a:ext>
            </a:extLst>
          </p:cNvPr>
          <p:cNvSpPr>
            <a:spLocks noGrp="1"/>
          </p:cNvSpPr>
          <p:nvPr>
            <p:ph type="title"/>
          </p:nvPr>
        </p:nvSpPr>
        <p:spPr>
          <a:xfrm>
            <a:off x="140367" y="469233"/>
            <a:ext cx="2518612" cy="1209524"/>
          </a:xfrm>
        </p:spPr>
        <p:txBody>
          <a:bodyPr/>
          <a:lstStyle/>
          <a:p>
            <a:r>
              <a:rPr lang="en-US" dirty="0"/>
              <a:t>Generation Options</a:t>
            </a:r>
          </a:p>
        </p:txBody>
      </p:sp>
      <p:sp>
        <p:nvSpPr>
          <p:cNvPr id="6" name="Rectangle 1">
            <a:extLst>
              <a:ext uri="{FF2B5EF4-FFF2-40B4-BE49-F238E27FC236}">
                <a16:creationId xmlns:a16="http://schemas.microsoft.com/office/drawing/2014/main" id="{6D2237A1-14A6-1CE6-E928-52D8BEBA5CAB}"/>
              </a:ext>
            </a:extLst>
          </p:cNvPr>
          <p:cNvSpPr>
            <a:spLocks noChangeArrowheads="1"/>
          </p:cNvSpPr>
          <p:nvPr/>
        </p:nvSpPr>
        <p:spPr bwMode="auto">
          <a:xfrm>
            <a:off x="3295650" y="3067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7CD0AEBF-0CFE-B5AC-32C8-78031606AB1B}"/>
              </a:ext>
            </a:extLst>
          </p:cNvPr>
          <p:cNvGraphicFramePr>
            <a:graphicFrameLocks noGrp="1"/>
          </p:cNvGraphicFramePr>
          <p:nvPr>
            <p:extLst>
              <p:ext uri="{D42A27DB-BD31-4B8C-83A1-F6EECF244321}">
                <p14:modId xmlns:p14="http://schemas.microsoft.com/office/powerpoint/2010/main" val="3488120543"/>
              </p:ext>
            </p:extLst>
          </p:nvPr>
        </p:nvGraphicFramePr>
        <p:xfrm>
          <a:off x="2923673" y="385011"/>
          <a:ext cx="9127960" cy="6652080"/>
        </p:xfrm>
        <a:graphic>
          <a:graphicData uri="http://schemas.openxmlformats.org/drawingml/2006/table">
            <a:tbl>
              <a:tblPr firstRow="1" firstCol="1" bandRow="1">
                <a:tableStyleId>{5C22544A-7EE6-4342-B048-85BDC9FD1C3A}</a:tableStyleId>
              </a:tblPr>
              <a:tblGrid>
                <a:gridCol w="3496008">
                  <a:extLst>
                    <a:ext uri="{9D8B030D-6E8A-4147-A177-3AD203B41FA5}">
                      <a16:colId xmlns:a16="http://schemas.microsoft.com/office/drawing/2014/main" val="3320798158"/>
                    </a:ext>
                  </a:extLst>
                </a:gridCol>
                <a:gridCol w="5631952">
                  <a:extLst>
                    <a:ext uri="{9D8B030D-6E8A-4147-A177-3AD203B41FA5}">
                      <a16:colId xmlns:a16="http://schemas.microsoft.com/office/drawing/2014/main" val="2659080197"/>
                    </a:ext>
                  </a:extLst>
                </a:gridCol>
              </a:tblGrid>
              <a:tr h="283836">
                <a:tc>
                  <a:txBody>
                    <a:bodyPr/>
                    <a:lstStyle/>
                    <a:p>
                      <a:pPr marL="0" marR="0">
                        <a:spcBef>
                          <a:spcPts val="300"/>
                        </a:spcBef>
                        <a:spcAft>
                          <a:spcPts val="300"/>
                        </a:spcAft>
                      </a:pPr>
                      <a:r>
                        <a:rPr lang="en-US" sz="1600">
                          <a:effectLst/>
                        </a:rPr>
                        <a:t>Technology</a:t>
                      </a:r>
                      <a:endParaRPr lang="en-US" sz="16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300"/>
                        </a:spcBef>
                        <a:spcAft>
                          <a:spcPts val="300"/>
                        </a:spcAft>
                      </a:pPr>
                      <a:r>
                        <a:rPr lang="en-US" sz="1600">
                          <a:effectLst/>
                        </a:rPr>
                        <a:t>Notes</a:t>
                      </a:r>
                      <a:endParaRPr lang="en-US" sz="16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12110406"/>
                  </a:ext>
                </a:extLst>
              </a:tr>
              <a:tr h="283836">
                <a:tc>
                  <a:txBody>
                    <a:bodyPr/>
                    <a:lstStyle/>
                    <a:p>
                      <a:pPr marL="0" marR="0">
                        <a:spcBef>
                          <a:spcPts val="300"/>
                        </a:spcBef>
                        <a:spcAft>
                          <a:spcPts val="300"/>
                        </a:spcAft>
                      </a:pPr>
                      <a:r>
                        <a:rPr lang="en-US" sz="1600">
                          <a:effectLst/>
                        </a:rPr>
                        <a:t>Fossil</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a:effectLst/>
                        </a:rPr>
                        <a:t> </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092335641"/>
                  </a:ext>
                </a:extLst>
              </a:tr>
              <a:tr h="283836">
                <a:tc>
                  <a:txBody>
                    <a:bodyPr/>
                    <a:lstStyle/>
                    <a:p>
                      <a:pPr marL="161925" marR="0">
                        <a:spcBef>
                          <a:spcPts val="300"/>
                        </a:spcBef>
                        <a:spcAft>
                          <a:spcPts val="300"/>
                        </a:spcAft>
                      </a:pPr>
                      <a:r>
                        <a:rPr lang="en-US" sz="1600">
                          <a:effectLst/>
                        </a:rPr>
                        <a:t>Coal and Gas Cogeneration</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a:effectLst/>
                        </a:rPr>
                        <a:t>Not considered with exceptions noted</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542180230"/>
                  </a:ext>
                </a:extLst>
              </a:tr>
              <a:tr h="283836">
                <a:tc>
                  <a:txBody>
                    <a:bodyPr/>
                    <a:lstStyle/>
                    <a:p>
                      <a:pPr marL="161925" marR="0">
                        <a:spcBef>
                          <a:spcPts val="300"/>
                        </a:spcBef>
                        <a:spcAft>
                          <a:spcPts val="300"/>
                        </a:spcAft>
                      </a:pPr>
                      <a:r>
                        <a:rPr lang="en-US" sz="1600">
                          <a:effectLst/>
                        </a:rPr>
                        <a:t>Conventional Coal</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a:effectLst/>
                        </a:rPr>
                        <a:t>Existing and new </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277017336"/>
                  </a:ext>
                </a:extLst>
              </a:tr>
              <a:tr h="283836">
                <a:tc>
                  <a:txBody>
                    <a:bodyPr/>
                    <a:lstStyle/>
                    <a:p>
                      <a:pPr marL="161925" marR="0">
                        <a:spcBef>
                          <a:spcPts val="300"/>
                        </a:spcBef>
                        <a:spcAft>
                          <a:spcPts val="300"/>
                        </a:spcAft>
                      </a:pPr>
                      <a:r>
                        <a:rPr lang="en-US" sz="1600">
                          <a:effectLst/>
                        </a:rPr>
                        <a:t>Natural Gas Combined Cycle (CCGT)</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dirty="0">
                          <a:effectLst/>
                        </a:rPr>
                        <a:t>Existing and new </a:t>
                      </a:r>
                      <a:endParaRPr lang="en-US" sz="1600" dirty="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65585685"/>
                  </a:ext>
                </a:extLst>
              </a:tr>
              <a:tr h="283836">
                <a:tc>
                  <a:txBody>
                    <a:bodyPr/>
                    <a:lstStyle/>
                    <a:p>
                      <a:pPr marL="161925" marR="0">
                        <a:spcBef>
                          <a:spcPts val="300"/>
                        </a:spcBef>
                        <a:spcAft>
                          <a:spcPts val="300"/>
                        </a:spcAft>
                      </a:pPr>
                      <a:r>
                        <a:rPr lang="en-US" sz="1600">
                          <a:effectLst/>
                        </a:rPr>
                        <a:t>Natural Gas Combustion Turbine</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a:effectLst/>
                        </a:rPr>
                        <a:t>Existing and new</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687781662"/>
                  </a:ext>
                </a:extLst>
              </a:tr>
              <a:tr h="283836">
                <a:tc>
                  <a:txBody>
                    <a:bodyPr/>
                    <a:lstStyle/>
                    <a:p>
                      <a:pPr marL="161925" marR="0">
                        <a:spcBef>
                          <a:spcPts val="300"/>
                        </a:spcBef>
                        <a:spcAft>
                          <a:spcPts val="300"/>
                        </a:spcAft>
                      </a:pPr>
                      <a:r>
                        <a:rPr lang="en-US" sz="1600">
                          <a:effectLst/>
                        </a:rPr>
                        <a:t>Oil/Gas Internal Combustion Engine</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a:effectLst/>
                        </a:rPr>
                        <a:t>Only existing capacity. </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832049625"/>
                  </a:ext>
                </a:extLst>
              </a:tr>
              <a:tr h="283836">
                <a:tc>
                  <a:txBody>
                    <a:bodyPr/>
                    <a:lstStyle/>
                    <a:p>
                      <a:pPr marL="161925" marR="0">
                        <a:spcBef>
                          <a:spcPts val="300"/>
                        </a:spcBef>
                        <a:spcAft>
                          <a:spcPts val="300"/>
                        </a:spcAft>
                      </a:pPr>
                      <a:r>
                        <a:rPr lang="en-US" sz="1600">
                          <a:effectLst/>
                        </a:rPr>
                        <a:t>Oil/gas steam</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a:effectLst/>
                        </a:rPr>
                        <a:t>Only existing capacity </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64304643"/>
                  </a:ext>
                </a:extLst>
              </a:tr>
              <a:tr h="283836">
                <a:tc>
                  <a:txBody>
                    <a:bodyPr/>
                    <a:lstStyle/>
                    <a:p>
                      <a:pPr marL="0" marR="0">
                        <a:spcBef>
                          <a:spcPts val="300"/>
                        </a:spcBef>
                        <a:spcAft>
                          <a:spcPts val="300"/>
                        </a:spcAft>
                      </a:pPr>
                      <a:r>
                        <a:rPr lang="en-US" sz="1600">
                          <a:effectLst/>
                        </a:rPr>
                        <a:t>Renewables </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a:effectLst/>
                        </a:rPr>
                        <a:t> </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009098813"/>
                  </a:ext>
                </a:extLst>
              </a:tr>
              <a:tr h="283836">
                <a:tc>
                  <a:txBody>
                    <a:bodyPr/>
                    <a:lstStyle/>
                    <a:p>
                      <a:pPr marL="161925" marR="0">
                        <a:spcBef>
                          <a:spcPts val="300"/>
                        </a:spcBef>
                        <a:spcAft>
                          <a:spcPts val="300"/>
                        </a:spcAft>
                      </a:pPr>
                      <a:r>
                        <a:rPr lang="en-US" sz="1600">
                          <a:effectLst/>
                        </a:rPr>
                        <a:t>Biomass (solid biomass combustion)</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a:effectLst/>
                        </a:rPr>
                        <a:t>No (preliminary analysis indicated this would be uncompetitive)</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843557369"/>
                  </a:ext>
                </a:extLst>
              </a:tr>
              <a:tr h="283836">
                <a:tc>
                  <a:txBody>
                    <a:bodyPr/>
                    <a:lstStyle/>
                    <a:p>
                      <a:pPr marL="161925" marR="0">
                        <a:spcBef>
                          <a:spcPts val="300"/>
                        </a:spcBef>
                        <a:spcAft>
                          <a:spcPts val="300"/>
                        </a:spcAft>
                      </a:pPr>
                      <a:r>
                        <a:rPr lang="en-US" sz="1600">
                          <a:effectLst/>
                        </a:rPr>
                        <a:t>Geothermal</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dirty="0">
                          <a:effectLst/>
                        </a:rPr>
                        <a:t>New capacity at a single location after 2034</a:t>
                      </a:r>
                      <a:endParaRPr lang="en-US" sz="1600" dirty="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553727081"/>
                  </a:ext>
                </a:extLst>
              </a:tr>
              <a:tr h="283836">
                <a:tc>
                  <a:txBody>
                    <a:bodyPr/>
                    <a:lstStyle/>
                    <a:p>
                      <a:pPr marL="161925" marR="0">
                        <a:spcBef>
                          <a:spcPts val="300"/>
                        </a:spcBef>
                        <a:spcAft>
                          <a:spcPts val="300"/>
                        </a:spcAft>
                      </a:pPr>
                      <a:r>
                        <a:rPr lang="en-US" sz="1600">
                          <a:effectLst/>
                        </a:rPr>
                        <a:t>Hydropower</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dirty="0">
                          <a:solidFill>
                            <a:srgbClr val="FF0000"/>
                          </a:solidFill>
                          <a:effectLst/>
                        </a:rPr>
                        <a:t>Existing plants plus new run-of-river. No new large conventional hydropower.</a:t>
                      </a:r>
                      <a:endParaRPr lang="en-US" sz="1600" dirty="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35586534"/>
                  </a:ext>
                </a:extLst>
              </a:tr>
              <a:tr h="283836">
                <a:tc>
                  <a:txBody>
                    <a:bodyPr/>
                    <a:lstStyle/>
                    <a:p>
                      <a:pPr marL="161925" marR="0">
                        <a:spcBef>
                          <a:spcPts val="300"/>
                        </a:spcBef>
                        <a:spcAft>
                          <a:spcPts val="300"/>
                        </a:spcAft>
                      </a:pPr>
                      <a:r>
                        <a:rPr lang="en-US" sz="1600">
                          <a:effectLst/>
                        </a:rPr>
                        <a:t>Landfill Gas</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a:effectLst/>
                        </a:rPr>
                        <a:t>Only existing capacity </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635696560"/>
                  </a:ext>
                </a:extLst>
              </a:tr>
              <a:tr h="283836">
                <a:tc>
                  <a:txBody>
                    <a:bodyPr/>
                    <a:lstStyle/>
                    <a:p>
                      <a:pPr marL="161925" marR="0">
                        <a:spcBef>
                          <a:spcPts val="300"/>
                        </a:spcBef>
                        <a:spcAft>
                          <a:spcPts val="300"/>
                        </a:spcAft>
                      </a:pPr>
                      <a:r>
                        <a:rPr lang="en-US" sz="1600">
                          <a:effectLst/>
                        </a:rPr>
                        <a:t>Land-Based Wind</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a:effectLst/>
                        </a:rPr>
                        <a:t>Existing and new (only utility scale)</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83143270"/>
                  </a:ext>
                </a:extLst>
              </a:tr>
              <a:tr h="283836">
                <a:tc>
                  <a:txBody>
                    <a:bodyPr/>
                    <a:lstStyle/>
                    <a:p>
                      <a:pPr marL="161925" marR="0">
                        <a:spcBef>
                          <a:spcPts val="300"/>
                        </a:spcBef>
                        <a:spcAft>
                          <a:spcPts val="300"/>
                        </a:spcAft>
                      </a:pPr>
                      <a:r>
                        <a:rPr lang="en-US" sz="1600">
                          <a:effectLst/>
                        </a:rPr>
                        <a:t>Offshore Wind</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a:effectLst/>
                        </a:rPr>
                        <a:t>New capacity after 2030 in the Cook Inlet </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810441478"/>
                  </a:ext>
                </a:extLst>
              </a:tr>
              <a:tr h="283836">
                <a:tc>
                  <a:txBody>
                    <a:bodyPr/>
                    <a:lstStyle/>
                    <a:p>
                      <a:pPr marL="161925" marR="0">
                        <a:spcBef>
                          <a:spcPts val="300"/>
                        </a:spcBef>
                        <a:spcAft>
                          <a:spcPts val="300"/>
                        </a:spcAft>
                      </a:pPr>
                      <a:r>
                        <a:rPr lang="en-US" sz="1600">
                          <a:effectLst/>
                        </a:rPr>
                        <a:t>Rooftop PV</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dirty="0">
                          <a:solidFill>
                            <a:srgbClr val="FF0000"/>
                          </a:solidFill>
                          <a:effectLst/>
                        </a:rPr>
                        <a:t>Only existing capacity in base scenario. Prescribed builds as a sensitivity.</a:t>
                      </a:r>
                      <a:endParaRPr lang="en-US" sz="1600" dirty="0">
                        <a:solidFill>
                          <a:srgbClr val="FF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371901629"/>
                  </a:ext>
                </a:extLst>
              </a:tr>
              <a:tr h="283836">
                <a:tc>
                  <a:txBody>
                    <a:bodyPr/>
                    <a:lstStyle/>
                    <a:p>
                      <a:pPr marL="161925" marR="0">
                        <a:spcBef>
                          <a:spcPts val="300"/>
                        </a:spcBef>
                        <a:spcAft>
                          <a:spcPts val="300"/>
                        </a:spcAft>
                      </a:pPr>
                      <a:r>
                        <a:rPr lang="en-US" sz="1600">
                          <a:effectLst/>
                        </a:rPr>
                        <a:t>Tidal</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a:effectLst/>
                        </a:rPr>
                        <a:t>No </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174420212"/>
                  </a:ext>
                </a:extLst>
              </a:tr>
              <a:tr h="283836">
                <a:tc>
                  <a:txBody>
                    <a:bodyPr/>
                    <a:lstStyle/>
                    <a:p>
                      <a:pPr marL="161925" marR="0">
                        <a:spcBef>
                          <a:spcPts val="300"/>
                        </a:spcBef>
                        <a:spcAft>
                          <a:spcPts val="300"/>
                        </a:spcAft>
                      </a:pPr>
                      <a:r>
                        <a:rPr lang="en-US" sz="1600">
                          <a:effectLst/>
                        </a:rPr>
                        <a:t>Utility-Scale PV</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a:effectLst/>
                        </a:rPr>
                        <a:t>Existing and New</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786239717"/>
                  </a:ext>
                </a:extLst>
              </a:tr>
              <a:tr h="283836">
                <a:tc>
                  <a:txBody>
                    <a:bodyPr/>
                    <a:lstStyle/>
                    <a:p>
                      <a:pPr marL="0" marR="0">
                        <a:spcBef>
                          <a:spcPts val="300"/>
                        </a:spcBef>
                        <a:spcAft>
                          <a:spcPts val="300"/>
                        </a:spcAft>
                      </a:pPr>
                      <a:r>
                        <a:rPr lang="en-US" sz="1600">
                          <a:effectLst/>
                        </a:rPr>
                        <a:t>Storage</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a:effectLst/>
                        </a:rPr>
                        <a:t> </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181471752"/>
                  </a:ext>
                </a:extLst>
              </a:tr>
              <a:tr h="283836">
                <a:tc>
                  <a:txBody>
                    <a:bodyPr/>
                    <a:lstStyle/>
                    <a:p>
                      <a:pPr marL="219075" marR="0">
                        <a:spcBef>
                          <a:spcPts val="300"/>
                        </a:spcBef>
                        <a:spcAft>
                          <a:spcPts val="300"/>
                        </a:spcAft>
                      </a:pPr>
                      <a:r>
                        <a:rPr lang="en-US" sz="1600">
                          <a:effectLst/>
                        </a:rPr>
                        <a:t>Battery Storage</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a:effectLst/>
                        </a:rPr>
                        <a:t>Existing and new </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521239839"/>
                  </a:ext>
                </a:extLst>
              </a:tr>
              <a:tr h="283836">
                <a:tc>
                  <a:txBody>
                    <a:bodyPr/>
                    <a:lstStyle/>
                    <a:p>
                      <a:pPr marL="219075" marR="0">
                        <a:spcBef>
                          <a:spcPts val="300"/>
                        </a:spcBef>
                        <a:spcAft>
                          <a:spcPts val="300"/>
                        </a:spcAft>
                      </a:pPr>
                      <a:r>
                        <a:rPr lang="en-US" sz="1600">
                          <a:effectLst/>
                        </a:rPr>
                        <a:t>Pumped Storage Hydro</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dirty="0">
                          <a:effectLst/>
                        </a:rPr>
                        <a:t>No</a:t>
                      </a:r>
                      <a:endParaRPr lang="en-US" sz="1600" dirty="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600425637"/>
                  </a:ext>
                </a:extLst>
              </a:tr>
              <a:tr h="283836">
                <a:tc>
                  <a:txBody>
                    <a:bodyPr/>
                    <a:lstStyle/>
                    <a:p>
                      <a:pPr marL="0" marR="0">
                        <a:spcBef>
                          <a:spcPts val="300"/>
                        </a:spcBef>
                        <a:spcAft>
                          <a:spcPts val="300"/>
                        </a:spcAft>
                      </a:pPr>
                      <a:r>
                        <a:rPr lang="en-US" sz="1000">
                          <a:effectLst/>
                        </a:rPr>
                        <a:t> </a:t>
                      </a:r>
                      <a:endParaRPr lang="en-US" sz="1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000" dirty="0">
                          <a:effectLst/>
                        </a:rPr>
                        <a:t> </a:t>
                      </a:r>
                      <a:endParaRPr lang="en-US" sz="1000" dirty="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611970993"/>
                  </a:ext>
                </a:extLst>
              </a:tr>
            </a:tbl>
          </a:graphicData>
        </a:graphic>
      </p:graphicFrame>
      <p:sp>
        <p:nvSpPr>
          <p:cNvPr id="9" name="Rectangle 1">
            <a:extLst>
              <a:ext uri="{FF2B5EF4-FFF2-40B4-BE49-F238E27FC236}">
                <a16:creationId xmlns:a16="http://schemas.microsoft.com/office/drawing/2014/main" id="{A348057A-4939-3CEA-FA9C-B8B1FE09F097}"/>
              </a:ext>
            </a:extLst>
          </p:cNvPr>
          <p:cNvSpPr>
            <a:spLocks noChangeArrowheads="1"/>
          </p:cNvSpPr>
          <p:nvPr/>
        </p:nvSpPr>
        <p:spPr bwMode="auto">
          <a:xfrm>
            <a:off x="1414463" y="2273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95428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8FA50-D3EB-5C57-B4C0-033BA5A989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C2FBA7-D25E-B052-7281-8EFC518FDB98}"/>
              </a:ext>
            </a:extLst>
          </p:cNvPr>
          <p:cNvSpPr>
            <a:spLocks noGrp="1"/>
          </p:cNvSpPr>
          <p:nvPr>
            <p:ph type="title"/>
          </p:nvPr>
        </p:nvSpPr>
        <p:spPr/>
        <p:txBody>
          <a:bodyPr/>
          <a:lstStyle/>
          <a:p>
            <a:r>
              <a:rPr lang="en-US" dirty="0"/>
              <a:t>Load Growth</a:t>
            </a:r>
          </a:p>
        </p:txBody>
      </p:sp>
      <p:sp>
        <p:nvSpPr>
          <p:cNvPr id="3" name="Text Placeholder 2">
            <a:extLst>
              <a:ext uri="{FF2B5EF4-FFF2-40B4-BE49-F238E27FC236}">
                <a16:creationId xmlns:a16="http://schemas.microsoft.com/office/drawing/2014/main" id="{B0A64870-020C-A748-59F8-C1DD8F7E0470}"/>
              </a:ext>
            </a:extLst>
          </p:cNvPr>
          <p:cNvSpPr>
            <a:spLocks noGrp="1"/>
          </p:cNvSpPr>
          <p:nvPr>
            <p:ph type="body" sz="quarter" idx="10"/>
          </p:nvPr>
        </p:nvSpPr>
        <p:spPr/>
        <p:txBody>
          <a:bodyPr>
            <a:normAutofit/>
          </a:bodyPr>
          <a:lstStyle/>
          <a:p>
            <a:r>
              <a:rPr lang="en-US" dirty="0"/>
              <a:t>Scaled based on projected population growth (about 4%) by 2040</a:t>
            </a:r>
          </a:p>
          <a:p>
            <a:r>
              <a:rPr lang="en-US" dirty="0"/>
              <a:t>Electric vehicle adoption values from ACEP, about 20% of vehicles by 2040 – adds abound additional 16% growth in electricity demand </a:t>
            </a:r>
          </a:p>
        </p:txBody>
      </p:sp>
      <p:sp>
        <p:nvSpPr>
          <p:cNvPr id="5" name="Rectangle 1">
            <a:extLst>
              <a:ext uri="{FF2B5EF4-FFF2-40B4-BE49-F238E27FC236}">
                <a16:creationId xmlns:a16="http://schemas.microsoft.com/office/drawing/2014/main" id="{63734160-193D-EB8B-F7E2-41F4F190239C}"/>
              </a:ext>
            </a:extLst>
          </p:cNvPr>
          <p:cNvSpPr>
            <a:spLocks noChangeArrowheads="1"/>
          </p:cNvSpPr>
          <p:nvPr/>
        </p:nvSpPr>
        <p:spPr bwMode="auto">
          <a:xfrm>
            <a:off x="3933825" y="36449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736963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8472-9DDB-720A-9E90-C7D262F3555D}"/>
              </a:ext>
            </a:extLst>
          </p:cNvPr>
          <p:cNvSpPr>
            <a:spLocks noGrp="1"/>
          </p:cNvSpPr>
          <p:nvPr>
            <p:ph type="title"/>
          </p:nvPr>
        </p:nvSpPr>
        <p:spPr/>
        <p:txBody>
          <a:bodyPr/>
          <a:lstStyle/>
          <a:p>
            <a:r>
              <a:rPr lang="en-US" dirty="0"/>
              <a:t>Transmission &amp; Interconnection</a:t>
            </a:r>
          </a:p>
        </p:txBody>
      </p:sp>
      <p:sp>
        <p:nvSpPr>
          <p:cNvPr id="3" name="Text Placeholder 2">
            <a:extLst>
              <a:ext uri="{FF2B5EF4-FFF2-40B4-BE49-F238E27FC236}">
                <a16:creationId xmlns:a16="http://schemas.microsoft.com/office/drawing/2014/main" id="{DEAA40B2-C41F-8233-411C-09A1259A45A5}"/>
              </a:ext>
            </a:extLst>
          </p:cNvPr>
          <p:cNvSpPr>
            <a:spLocks noGrp="1"/>
          </p:cNvSpPr>
          <p:nvPr>
            <p:ph type="body" sz="quarter" idx="10"/>
          </p:nvPr>
        </p:nvSpPr>
        <p:spPr/>
        <p:txBody>
          <a:bodyPr>
            <a:normAutofit/>
          </a:bodyPr>
          <a:lstStyle/>
          <a:p>
            <a:r>
              <a:rPr lang="en-US" dirty="0"/>
              <a:t>AK Intertie – 78 MW of available transfer capacity. No upgrades.</a:t>
            </a:r>
          </a:p>
          <a:p>
            <a:r>
              <a:rPr lang="en-US" dirty="0"/>
              <a:t>Kenai intertie – 75 MW.  Upgraded to 185 MW in 2033 in all scenarios </a:t>
            </a:r>
            <a:r>
              <a:rPr lang="en-US" sz="3200" dirty="0"/>
              <a:t>as part of the Railbelt Innovative Resiliency Project.</a:t>
            </a:r>
            <a:endParaRPr lang="en-US" dirty="0"/>
          </a:p>
          <a:p>
            <a:endParaRPr lang="en-US" dirty="0"/>
          </a:p>
          <a:p>
            <a:r>
              <a:rPr lang="en-US" dirty="0"/>
              <a:t>Solar and PV interconnections are added as needed and optimized by the model (assumed eligible for ITC). </a:t>
            </a:r>
          </a:p>
          <a:p>
            <a:endParaRPr lang="en-US" dirty="0"/>
          </a:p>
        </p:txBody>
      </p:sp>
      <p:sp>
        <p:nvSpPr>
          <p:cNvPr id="5" name="Rectangle 1">
            <a:extLst>
              <a:ext uri="{FF2B5EF4-FFF2-40B4-BE49-F238E27FC236}">
                <a16:creationId xmlns:a16="http://schemas.microsoft.com/office/drawing/2014/main" id="{BA33E8F3-ECE4-2FA7-A524-F1335B10C235}"/>
              </a:ext>
            </a:extLst>
          </p:cNvPr>
          <p:cNvSpPr>
            <a:spLocks noChangeArrowheads="1"/>
          </p:cNvSpPr>
          <p:nvPr/>
        </p:nvSpPr>
        <p:spPr bwMode="auto">
          <a:xfrm>
            <a:off x="3933825" y="36449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1">
            <a:extLst>
              <a:ext uri="{FF2B5EF4-FFF2-40B4-BE49-F238E27FC236}">
                <a16:creationId xmlns:a16="http://schemas.microsoft.com/office/drawing/2014/main" id="{6D2237A1-14A6-1CE6-E928-52D8BEBA5CAB}"/>
              </a:ext>
            </a:extLst>
          </p:cNvPr>
          <p:cNvSpPr>
            <a:spLocks noChangeArrowheads="1"/>
          </p:cNvSpPr>
          <p:nvPr/>
        </p:nvSpPr>
        <p:spPr bwMode="auto">
          <a:xfrm>
            <a:off x="3295650" y="3067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76931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6E126-96D2-FD57-8813-B68446CCC29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86F0AC0-4A72-C49F-0CF5-1F6507AE316F}"/>
              </a:ext>
            </a:extLst>
          </p:cNvPr>
          <p:cNvSpPr>
            <a:spLocks noGrp="1"/>
          </p:cNvSpPr>
          <p:nvPr>
            <p:ph type="body" sz="quarter" idx="10"/>
          </p:nvPr>
        </p:nvSpPr>
        <p:spPr/>
        <p:txBody>
          <a:bodyPr/>
          <a:lstStyle/>
          <a:p>
            <a:r>
              <a:rPr lang="en-US" dirty="0"/>
              <a:t>Cost and Performance of New Renewable Resources</a:t>
            </a:r>
          </a:p>
        </p:txBody>
      </p:sp>
      <p:sp>
        <p:nvSpPr>
          <p:cNvPr id="3" name="Text Placeholder 2">
            <a:extLst>
              <a:ext uri="{FF2B5EF4-FFF2-40B4-BE49-F238E27FC236}">
                <a16:creationId xmlns:a16="http://schemas.microsoft.com/office/drawing/2014/main" id="{DB764E0C-ABEE-8CF9-0DAD-7B42AFEA3F33}"/>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74031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8472-9DDB-720A-9E90-C7D262F3555D}"/>
              </a:ext>
            </a:extLst>
          </p:cNvPr>
          <p:cNvSpPr>
            <a:spLocks noGrp="1"/>
          </p:cNvSpPr>
          <p:nvPr>
            <p:ph type="title"/>
          </p:nvPr>
        </p:nvSpPr>
        <p:spPr/>
        <p:txBody>
          <a:bodyPr/>
          <a:lstStyle/>
          <a:p>
            <a:r>
              <a:rPr lang="en-US" dirty="0"/>
              <a:t>Costs of Acquiring New Renewables</a:t>
            </a:r>
          </a:p>
        </p:txBody>
      </p:sp>
      <p:sp>
        <p:nvSpPr>
          <p:cNvPr id="3" name="Text Placeholder 2">
            <a:extLst>
              <a:ext uri="{FF2B5EF4-FFF2-40B4-BE49-F238E27FC236}">
                <a16:creationId xmlns:a16="http://schemas.microsoft.com/office/drawing/2014/main" id="{DEAA40B2-C41F-8233-411C-09A1259A45A5}"/>
              </a:ext>
            </a:extLst>
          </p:cNvPr>
          <p:cNvSpPr>
            <a:spLocks noGrp="1"/>
          </p:cNvSpPr>
          <p:nvPr>
            <p:ph type="body" sz="quarter" idx="10"/>
          </p:nvPr>
        </p:nvSpPr>
        <p:spPr>
          <a:xfrm>
            <a:off x="288759" y="1499810"/>
            <a:ext cx="8235964" cy="4829025"/>
          </a:xfrm>
        </p:spPr>
        <p:txBody>
          <a:bodyPr>
            <a:normAutofit/>
          </a:bodyPr>
          <a:lstStyle/>
          <a:p>
            <a:r>
              <a:rPr lang="en-US" sz="3200" dirty="0"/>
              <a:t>Capital cost</a:t>
            </a:r>
          </a:p>
          <a:p>
            <a:r>
              <a:rPr lang="en-US" sz="3200" dirty="0"/>
              <a:t>Fixed O&amp;M</a:t>
            </a:r>
          </a:p>
          <a:p>
            <a:r>
              <a:rPr lang="en-US" dirty="0"/>
              <a:t>Interconnection</a:t>
            </a:r>
          </a:p>
          <a:p>
            <a:r>
              <a:rPr lang="en-US" dirty="0"/>
              <a:t>Transmission spur lines</a:t>
            </a:r>
          </a:p>
          <a:p>
            <a:r>
              <a:rPr lang="en-US" dirty="0"/>
              <a:t>Integration costs</a:t>
            </a:r>
          </a:p>
          <a:p>
            <a:endParaRPr lang="en-US" dirty="0"/>
          </a:p>
        </p:txBody>
      </p:sp>
      <p:sp>
        <p:nvSpPr>
          <p:cNvPr id="4" name="Right Brace 3">
            <a:extLst>
              <a:ext uri="{FF2B5EF4-FFF2-40B4-BE49-F238E27FC236}">
                <a16:creationId xmlns:a16="http://schemas.microsoft.com/office/drawing/2014/main" id="{F1720258-2D3C-DDCE-D513-644DDD922D09}"/>
              </a:ext>
            </a:extLst>
          </p:cNvPr>
          <p:cNvSpPr/>
          <p:nvPr/>
        </p:nvSpPr>
        <p:spPr>
          <a:xfrm>
            <a:off x="3089709" y="1751798"/>
            <a:ext cx="500514" cy="68339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197968DC-2EC1-6C8C-111E-3D529B4E0A23}"/>
              </a:ext>
            </a:extLst>
          </p:cNvPr>
          <p:cNvSpPr txBox="1"/>
          <p:nvPr/>
        </p:nvSpPr>
        <p:spPr>
          <a:xfrm>
            <a:off x="3857324" y="1616441"/>
            <a:ext cx="6097604" cy="954107"/>
          </a:xfrm>
          <a:prstGeom prst="rect">
            <a:avLst/>
          </a:prstGeom>
          <a:noFill/>
        </p:spPr>
        <p:txBody>
          <a:bodyPr wrap="square">
            <a:spAutoFit/>
          </a:bodyPr>
          <a:lstStyle/>
          <a:p>
            <a:r>
              <a:rPr lang="en-US" sz="2800" dirty="0"/>
              <a:t>Captured in a power purchase agreement</a:t>
            </a:r>
          </a:p>
        </p:txBody>
      </p:sp>
    </p:spTree>
    <p:extLst>
      <p:ext uri="{BB962C8B-B14F-4D97-AF65-F5344CB8AC3E}">
        <p14:creationId xmlns:p14="http://schemas.microsoft.com/office/powerpoint/2010/main" val="3080714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8472-9DDB-720A-9E90-C7D262F3555D}"/>
              </a:ext>
            </a:extLst>
          </p:cNvPr>
          <p:cNvSpPr>
            <a:spLocks noGrp="1"/>
          </p:cNvSpPr>
          <p:nvPr>
            <p:ph type="title"/>
          </p:nvPr>
        </p:nvSpPr>
        <p:spPr/>
        <p:txBody>
          <a:bodyPr/>
          <a:lstStyle/>
          <a:p>
            <a:r>
              <a:rPr lang="en-US" dirty="0"/>
              <a:t>New RE Financing Assumptions</a:t>
            </a:r>
          </a:p>
        </p:txBody>
      </p:sp>
      <p:sp>
        <p:nvSpPr>
          <p:cNvPr id="3" name="Text Placeholder 2">
            <a:extLst>
              <a:ext uri="{FF2B5EF4-FFF2-40B4-BE49-F238E27FC236}">
                <a16:creationId xmlns:a16="http://schemas.microsoft.com/office/drawing/2014/main" id="{DEAA40B2-C41F-8233-411C-09A1259A45A5}"/>
              </a:ext>
            </a:extLst>
          </p:cNvPr>
          <p:cNvSpPr>
            <a:spLocks noGrp="1"/>
          </p:cNvSpPr>
          <p:nvPr>
            <p:ph type="body" sz="quarter" idx="10"/>
          </p:nvPr>
        </p:nvSpPr>
        <p:spPr>
          <a:xfrm>
            <a:off x="288759" y="1499810"/>
            <a:ext cx="8235964" cy="4829025"/>
          </a:xfrm>
        </p:spPr>
        <p:txBody>
          <a:bodyPr>
            <a:normAutofit/>
          </a:bodyPr>
          <a:lstStyle/>
          <a:p>
            <a:r>
              <a:rPr lang="en-US" sz="3200" dirty="0"/>
              <a:t>All dollars in $2023 unless otherwise specified</a:t>
            </a:r>
            <a:endParaRPr lang="en-US" dirty="0"/>
          </a:p>
          <a:p>
            <a:r>
              <a:rPr lang="en-US" dirty="0"/>
              <a:t>We use NREL ATB mid-case inputs</a:t>
            </a:r>
          </a:p>
          <a:p>
            <a:r>
              <a:rPr lang="en-US" dirty="0"/>
              <a:t>25 </a:t>
            </a:r>
            <a:r>
              <a:rPr lang="en-US" dirty="0" err="1"/>
              <a:t>yr</a:t>
            </a:r>
            <a:r>
              <a:rPr lang="en-US" dirty="0"/>
              <a:t> finance period</a:t>
            </a:r>
          </a:p>
          <a:p>
            <a:r>
              <a:rPr lang="en-US" dirty="0"/>
              <a:t>Can be obtained via PPA or utility developed.</a:t>
            </a:r>
          </a:p>
          <a:p>
            <a:r>
              <a:rPr lang="en-US" dirty="0"/>
              <a:t>40% ITC based on the assumption that all of the Railbelt qualifies as an energy community</a:t>
            </a:r>
          </a:p>
          <a:p>
            <a:endParaRPr lang="en-US" dirty="0"/>
          </a:p>
        </p:txBody>
      </p:sp>
      <p:pic>
        <p:nvPicPr>
          <p:cNvPr id="5" name="Picture 4">
            <a:extLst>
              <a:ext uri="{FF2B5EF4-FFF2-40B4-BE49-F238E27FC236}">
                <a16:creationId xmlns:a16="http://schemas.microsoft.com/office/drawing/2014/main" id="{A0403679-D12E-81AB-C247-1D23FB308017}"/>
              </a:ext>
            </a:extLst>
          </p:cNvPr>
          <p:cNvPicPr>
            <a:picLocks noChangeAspect="1"/>
          </p:cNvPicPr>
          <p:nvPr/>
        </p:nvPicPr>
        <p:blipFill>
          <a:blip r:embed="rId2"/>
          <a:stretch>
            <a:fillRect/>
          </a:stretch>
        </p:blipFill>
        <p:spPr>
          <a:xfrm>
            <a:off x="8972549" y="3273342"/>
            <a:ext cx="2644277" cy="3055493"/>
          </a:xfrm>
          <a:prstGeom prst="rect">
            <a:avLst/>
          </a:prstGeom>
        </p:spPr>
      </p:pic>
      <p:sp>
        <p:nvSpPr>
          <p:cNvPr id="6" name="TextBox 5">
            <a:extLst>
              <a:ext uri="{FF2B5EF4-FFF2-40B4-BE49-F238E27FC236}">
                <a16:creationId xmlns:a16="http://schemas.microsoft.com/office/drawing/2014/main" id="{4FFA94DE-3341-55D4-4B03-26B5E49EBFC6}"/>
              </a:ext>
            </a:extLst>
          </p:cNvPr>
          <p:cNvSpPr txBox="1"/>
          <p:nvPr/>
        </p:nvSpPr>
        <p:spPr>
          <a:xfrm>
            <a:off x="5630779" y="5867170"/>
            <a:ext cx="3666623" cy="923330"/>
          </a:xfrm>
          <a:prstGeom prst="rect">
            <a:avLst/>
          </a:prstGeom>
          <a:noFill/>
        </p:spPr>
        <p:txBody>
          <a:bodyPr wrap="square">
            <a:spAutoFit/>
          </a:bodyPr>
          <a:lstStyle/>
          <a:p>
            <a:r>
              <a:rPr lang="en-US" sz="1800" dirty="0">
                <a:effectLst/>
                <a:latin typeface="Calibri" panose="020F0502020204030204" pitchFamily="34" charset="0"/>
                <a:ea typeface="Aptos" panose="020B0004020202020204" pitchFamily="34" charset="0"/>
                <a:cs typeface="Aptos" panose="020B0004020202020204" pitchFamily="34" charset="0"/>
              </a:rPr>
              <a:t>There are several external efforts underway to get Anchorage to qualify for the ITC bonus. </a:t>
            </a:r>
            <a:endParaRPr lang="en-US" dirty="0"/>
          </a:p>
        </p:txBody>
      </p:sp>
    </p:spTree>
    <p:extLst>
      <p:ext uri="{BB962C8B-B14F-4D97-AF65-F5344CB8AC3E}">
        <p14:creationId xmlns:p14="http://schemas.microsoft.com/office/powerpoint/2010/main" val="903640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8472-9DDB-720A-9E90-C7D262F3555D}"/>
              </a:ext>
            </a:extLst>
          </p:cNvPr>
          <p:cNvSpPr>
            <a:spLocks noGrp="1"/>
          </p:cNvSpPr>
          <p:nvPr>
            <p:ph type="title"/>
          </p:nvPr>
        </p:nvSpPr>
        <p:spPr/>
        <p:txBody>
          <a:bodyPr/>
          <a:lstStyle/>
          <a:p>
            <a:r>
              <a:rPr lang="en-US" dirty="0"/>
              <a:t>Alaska Renewable Cost Multiplier</a:t>
            </a:r>
          </a:p>
        </p:txBody>
      </p:sp>
      <p:pic>
        <p:nvPicPr>
          <p:cNvPr id="7" name="Picture 6">
            <a:extLst>
              <a:ext uri="{FF2B5EF4-FFF2-40B4-BE49-F238E27FC236}">
                <a16:creationId xmlns:a16="http://schemas.microsoft.com/office/drawing/2014/main" id="{6A273669-BE39-856D-7776-F00C5D4AB93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2903" y="1347425"/>
            <a:ext cx="8083914" cy="4656333"/>
          </a:xfrm>
          <a:prstGeom prst="rect">
            <a:avLst/>
          </a:prstGeom>
          <a:noFill/>
          <a:ln>
            <a:noFill/>
          </a:ln>
        </p:spPr>
      </p:pic>
      <p:sp>
        <p:nvSpPr>
          <p:cNvPr id="3" name="Text Placeholder 2">
            <a:extLst>
              <a:ext uri="{FF2B5EF4-FFF2-40B4-BE49-F238E27FC236}">
                <a16:creationId xmlns:a16="http://schemas.microsoft.com/office/drawing/2014/main" id="{DEAA40B2-C41F-8233-411C-09A1259A45A5}"/>
              </a:ext>
            </a:extLst>
          </p:cNvPr>
          <p:cNvSpPr>
            <a:spLocks noGrp="1"/>
          </p:cNvSpPr>
          <p:nvPr>
            <p:ph type="body" sz="quarter" idx="10"/>
          </p:nvPr>
        </p:nvSpPr>
        <p:spPr>
          <a:xfrm>
            <a:off x="682624" y="6003758"/>
            <a:ext cx="10826751" cy="601803"/>
          </a:xfrm>
        </p:spPr>
        <p:txBody>
          <a:bodyPr>
            <a:normAutofit/>
          </a:bodyPr>
          <a:lstStyle/>
          <a:p>
            <a:pPr marL="0" indent="0">
              <a:buNone/>
            </a:pPr>
            <a:r>
              <a:rPr lang="en-US" dirty="0"/>
              <a:t>Decline in multiplier based on maturing market place</a:t>
            </a:r>
          </a:p>
        </p:txBody>
      </p:sp>
    </p:spTree>
    <p:extLst>
      <p:ext uri="{BB962C8B-B14F-4D97-AF65-F5344CB8AC3E}">
        <p14:creationId xmlns:p14="http://schemas.microsoft.com/office/powerpoint/2010/main" val="2301006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A6007-FDE2-2B44-858B-567D14F6AE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BCB787-5F2C-1A81-FD35-D16AAE5E522B}"/>
              </a:ext>
            </a:extLst>
          </p:cNvPr>
          <p:cNvSpPr>
            <a:spLocks noGrp="1"/>
          </p:cNvSpPr>
          <p:nvPr>
            <p:ph type="title"/>
          </p:nvPr>
        </p:nvSpPr>
        <p:spPr>
          <a:xfrm>
            <a:off x="204537" y="55853"/>
            <a:ext cx="6051883" cy="1209524"/>
          </a:xfrm>
        </p:spPr>
        <p:txBody>
          <a:bodyPr/>
          <a:lstStyle/>
          <a:p>
            <a:r>
              <a:rPr lang="en-US" dirty="0"/>
              <a:t>Renewable Capital Cost</a:t>
            </a:r>
          </a:p>
        </p:txBody>
      </p:sp>
      <p:sp>
        <p:nvSpPr>
          <p:cNvPr id="3" name="Text Placeholder 2">
            <a:extLst>
              <a:ext uri="{FF2B5EF4-FFF2-40B4-BE49-F238E27FC236}">
                <a16:creationId xmlns:a16="http://schemas.microsoft.com/office/drawing/2014/main" id="{DD4E89B3-8473-9454-075F-8402A6F68CAC}"/>
              </a:ext>
            </a:extLst>
          </p:cNvPr>
          <p:cNvSpPr>
            <a:spLocks noGrp="1"/>
          </p:cNvSpPr>
          <p:nvPr>
            <p:ph type="body" sz="quarter" idx="10"/>
          </p:nvPr>
        </p:nvSpPr>
        <p:spPr>
          <a:xfrm>
            <a:off x="6876840" y="660615"/>
            <a:ext cx="3517899" cy="983981"/>
          </a:xfrm>
        </p:spPr>
        <p:txBody>
          <a:bodyPr>
            <a:normAutofit/>
          </a:bodyPr>
          <a:lstStyle/>
          <a:p>
            <a:pPr marL="0" indent="0">
              <a:buNone/>
            </a:pPr>
            <a:r>
              <a:rPr lang="en-US" sz="2000" dirty="0"/>
              <a:t>Added GFM inverters.  </a:t>
            </a:r>
          </a:p>
        </p:txBody>
      </p:sp>
      <p:pic>
        <p:nvPicPr>
          <p:cNvPr id="4" name="Picture 3">
            <a:extLst>
              <a:ext uri="{FF2B5EF4-FFF2-40B4-BE49-F238E27FC236}">
                <a16:creationId xmlns:a16="http://schemas.microsoft.com/office/drawing/2014/main" id="{07372D9F-A6EB-79D4-DB4F-81379C4619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7569" y="1337567"/>
            <a:ext cx="8670804" cy="5024530"/>
          </a:xfrm>
          <a:prstGeom prst="rect">
            <a:avLst/>
          </a:prstGeom>
          <a:noFill/>
          <a:ln>
            <a:noFill/>
          </a:ln>
        </p:spPr>
      </p:pic>
      <p:cxnSp>
        <p:nvCxnSpPr>
          <p:cNvPr id="16" name="Straight Arrow Connector 15">
            <a:extLst>
              <a:ext uri="{FF2B5EF4-FFF2-40B4-BE49-F238E27FC236}">
                <a16:creationId xmlns:a16="http://schemas.microsoft.com/office/drawing/2014/main" id="{70013CBB-A720-D1A9-E07D-4D8A0630D6F7}"/>
              </a:ext>
            </a:extLst>
          </p:cNvPr>
          <p:cNvCxnSpPr>
            <a:cxnSpLocks/>
          </p:cNvCxnSpPr>
          <p:nvPr/>
        </p:nvCxnSpPr>
        <p:spPr>
          <a:xfrm flipH="1">
            <a:off x="5315161" y="1042611"/>
            <a:ext cx="1948869" cy="10027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2759036F-5010-A873-A867-5318CC1AF4EF}"/>
              </a:ext>
            </a:extLst>
          </p:cNvPr>
          <p:cNvSpPr txBox="1"/>
          <p:nvPr/>
        </p:nvSpPr>
        <p:spPr>
          <a:xfrm>
            <a:off x="150940" y="6153875"/>
            <a:ext cx="4469185" cy="646331"/>
          </a:xfrm>
          <a:prstGeom prst="rect">
            <a:avLst/>
          </a:prstGeom>
          <a:noFill/>
        </p:spPr>
        <p:txBody>
          <a:bodyPr wrap="square">
            <a:spAutoFit/>
          </a:bodyPr>
          <a:lstStyle/>
          <a:p>
            <a:r>
              <a:rPr lang="en-US" dirty="0"/>
              <a:t>Costs shown are before spur line, substation upgrade and fuel storage costs</a:t>
            </a:r>
          </a:p>
        </p:txBody>
      </p:sp>
    </p:spTree>
    <p:extLst>
      <p:ext uri="{BB962C8B-B14F-4D97-AF65-F5344CB8AC3E}">
        <p14:creationId xmlns:p14="http://schemas.microsoft.com/office/powerpoint/2010/main" val="3081841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AB8446-7DBF-5D45-9C0F-7F43A6DCA748}"/>
              </a:ext>
            </a:extLst>
          </p:cNvPr>
          <p:cNvPicPr>
            <a:picLocks noChangeAspect="1"/>
          </p:cNvPicPr>
          <p:nvPr/>
        </p:nvPicPr>
        <p:blipFill>
          <a:blip r:embed="rId3"/>
          <a:srcRect t="86" b="86"/>
          <a:stretch/>
        </p:blipFill>
        <p:spPr>
          <a:xfrm>
            <a:off x="2" y="0"/>
            <a:ext cx="12191999" cy="5527651"/>
          </a:xfrm>
          <a:prstGeom prst="rect">
            <a:avLst/>
          </a:prstGeom>
        </p:spPr>
      </p:pic>
      <p:sp>
        <p:nvSpPr>
          <p:cNvPr id="46" name="Rectangle 45">
            <a:extLst>
              <a:ext uri="{FF2B5EF4-FFF2-40B4-BE49-F238E27FC236}">
                <a16:creationId xmlns:a16="http://schemas.microsoft.com/office/drawing/2014/main" id="{87553F36-0A89-2443-A5D7-4557FCE59DC6}"/>
              </a:ext>
            </a:extLst>
          </p:cNvPr>
          <p:cNvSpPr/>
          <p:nvPr/>
        </p:nvSpPr>
        <p:spPr>
          <a:xfrm>
            <a:off x="0" y="1"/>
            <a:ext cx="12192000" cy="5536817"/>
          </a:xfrm>
          <a:prstGeom prst="rect">
            <a:avLst/>
          </a:prstGeom>
          <a:solidFill>
            <a:schemeClr val="tx1">
              <a:alpha val="40087"/>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Rectangle 6">
            <a:extLst>
              <a:ext uri="{FF2B5EF4-FFF2-40B4-BE49-F238E27FC236}">
                <a16:creationId xmlns:a16="http://schemas.microsoft.com/office/drawing/2014/main" id="{6F022D79-1D3B-C14D-A35D-E5E59E529DC1}"/>
              </a:ext>
            </a:extLst>
          </p:cNvPr>
          <p:cNvSpPr/>
          <p:nvPr/>
        </p:nvSpPr>
        <p:spPr>
          <a:xfrm>
            <a:off x="3077880" y="2059812"/>
            <a:ext cx="2351768" cy="5536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tx1"/>
              </a:solidFill>
            </a:endParaRPr>
          </a:p>
        </p:txBody>
      </p:sp>
      <p:sp>
        <p:nvSpPr>
          <p:cNvPr id="8" name="Oval 7">
            <a:extLst>
              <a:ext uri="{FF2B5EF4-FFF2-40B4-BE49-F238E27FC236}">
                <a16:creationId xmlns:a16="http://schemas.microsoft.com/office/drawing/2014/main" id="{F7EF2147-CBE3-4540-909C-E566A2C65EE1}"/>
              </a:ext>
            </a:extLst>
          </p:cNvPr>
          <p:cNvSpPr/>
          <p:nvPr/>
        </p:nvSpPr>
        <p:spPr>
          <a:xfrm>
            <a:off x="4628921" y="437191"/>
            <a:ext cx="139396" cy="139396"/>
          </a:xfrm>
          <a:prstGeom prst="ellipse">
            <a:avLst/>
          </a:prstGeom>
          <a:solidFill>
            <a:schemeClr val="bg1"/>
          </a:solidFill>
          <a:ln w="28575"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D41CE4A-C22E-3B4F-9EE7-0330D1E5CDE7}"/>
              </a:ext>
            </a:extLst>
          </p:cNvPr>
          <p:cNvSpPr/>
          <p:nvPr/>
        </p:nvSpPr>
        <p:spPr>
          <a:xfrm>
            <a:off x="4797635" y="1484938"/>
            <a:ext cx="139396" cy="139396"/>
          </a:xfrm>
          <a:prstGeom prst="ellipse">
            <a:avLst/>
          </a:prstGeom>
          <a:solidFill>
            <a:schemeClr val="bg1"/>
          </a:solidFill>
          <a:ln w="28575"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3FCBF41-5F93-2746-A48E-7178A79E8B57}"/>
              </a:ext>
            </a:extLst>
          </p:cNvPr>
          <p:cNvSpPr/>
          <p:nvPr/>
        </p:nvSpPr>
        <p:spPr>
          <a:xfrm>
            <a:off x="9818655" y="1452551"/>
            <a:ext cx="139396" cy="139396"/>
          </a:xfrm>
          <a:prstGeom prst="ellipse">
            <a:avLst/>
          </a:prstGeom>
          <a:solidFill>
            <a:schemeClr val="bg1"/>
          </a:solidFill>
          <a:ln w="28575"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3B48B03-C42F-5641-9729-15C34C063D66}"/>
              </a:ext>
            </a:extLst>
          </p:cNvPr>
          <p:cNvSpPr/>
          <p:nvPr/>
        </p:nvSpPr>
        <p:spPr>
          <a:xfrm>
            <a:off x="9958052" y="1424905"/>
            <a:ext cx="1609401" cy="256545"/>
          </a:xfrm>
          <a:prstGeom prst="rect">
            <a:avLst/>
          </a:prstGeom>
        </p:spPr>
        <p:txBody>
          <a:bodyPr wrap="square">
            <a:spAutoFit/>
          </a:bodyPr>
          <a:lstStyle/>
          <a:p>
            <a:r>
              <a:rPr lang="en-US" sz="1067" b="1">
                <a:solidFill>
                  <a:schemeClr val="bg1"/>
                </a:solidFill>
              </a:rPr>
              <a:t>Brookhaven Laboratory</a:t>
            </a:r>
          </a:p>
        </p:txBody>
      </p:sp>
      <p:sp>
        <p:nvSpPr>
          <p:cNvPr id="16" name="Rectangle 15">
            <a:extLst>
              <a:ext uri="{FF2B5EF4-FFF2-40B4-BE49-F238E27FC236}">
                <a16:creationId xmlns:a16="http://schemas.microsoft.com/office/drawing/2014/main" id="{4AC14D51-97E5-714D-831D-ED90C4BAE6DA}"/>
              </a:ext>
            </a:extLst>
          </p:cNvPr>
          <p:cNvSpPr/>
          <p:nvPr/>
        </p:nvSpPr>
        <p:spPr>
          <a:xfrm>
            <a:off x="7587531" y="2726396"/>
            <a:ext cx="904860" cy="535724"/>
          </a:xfrm>
          <a:prstGeom prst="rect">
            <a:avLst/>
          </a:prstGeom>
          <a:solidFill>
            <a:schemeClr val="tx1">
              <a:alpha val="58000"/>
            </a:schemeClr>
          </a:solidFill>
        </p:spPr>
        <p:txBody>
          <a:bodyPr wrap="square">
            <a:spAutoFit/>
          </a:bodyPr>
          <a:lstStyle/>
          <a:p>
            <a:pPr algn="r">
              <a:lnSpc>
                <a:spcPct val="90000"/>
              </a:lnSpc>
            </a:pPr>
            <a:r>
              <a:rPr lang="en-US" sz="1067" b="1">
                <a:solidFill>
                  <a:schemeClr val="bg1"/>
                </a:solidFill>
              </a:rPr>
              <a:t>Oak Ridge National Laboratory</a:t>
            </a:r>
          </a:p>
        </p:txBody>
      </p:sp>
      <p:sp>
        <p:nvSpPr>
          <p:cNvPr id="17" name="Oval 16">
            <a:extLst>
              <a:ext uri="{FF2B5EF4-FFF2-40B4-BE49-F238E27FC236}">
                <a16:creationId xmlns:a16="http://schemas.microsoft.com/office/drawing/2014/main" id="{D88D4346-1492-A14C-9319-A108D2B5F7A3}"/>
              </a:ext>
            </a:extLst>
          </p:cNvPr>
          <p:cNvSpPr/>
          <p:nvPr/>
        </p:nvSpPr>
        <p:spPr>
          <a:xfrm>
            <a:off x="8924245" y="3091715"/>
            <a:ext cx="139396" cy="139396"/>
          </a:xfrm>
          <a:prstGeom prst="ellipse">
            <a:avLst/>
          </a:prstGeom>
          <a:solidFill>
            <a:schemeClr val="bg1"/>
          </a:solidFill>
          <a:ln w="28575"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D842189-1E24-BA4B-977C-6DAEA63C399A}"/>
              </a:ext>
            </a:extLst>
          </p:cNvPr>
          <p:cNvSpPr/>
          <p:nvPr/>
        </p:nvSpPr>
        <p:spPr>
          <a:xfrm>
            <a:off x="9048153" y="3084908"/>
            <a:ext cx="2633825" cy="256545"/>
          </a:xfrm>
          <a:prstGeom prst="rect">
            <a:avLst/>
          </a:prstGeom>
        </p:spPr>
        <p:txBody>
          <a:bodyPr wrap="square">
            <a:spAutoFit/>
          </a:bodyPr>
          <a:lstStyle/>
          <a:p>
            <a:r>
              <a:rPr lang="en-US" sz="1067" b="1">
                <a:solidFill>
                  <a:schemeClr val="bg1"/>
                </a:solidFill>
              </a:rPr>
              <a:t>Savannah River National Laboratory</a:t>
            </a:r>
          </a:p>
        </p:txBody>
      </p:sp>
      <p:sp>
        <p:nvSpPr>
          <p:cNvPr id="19" name="Rectangle 18">
            <a:extLst>
              <a:ext uri="{FF2B5EF4-FFF2-40B4-BE49-F238E27FC236}">
                <a16:creationId xmlns:a16="http://schemas.microsoft.com/office/drawing/2014/main" id="{5F074A3C-6396-884F-9A1E-DA8AC17ED08B}"/>
              </a:ext>
            </a:extLst>
          </p:cNvPr>
          <p:cNvSpPr/>
          <p:nvPr/>
        </p:nvSpPr>
        <p:spPr>
          <a:xfrm>
            <a:off x="6721129" y="1270092"/>
            <a:ext cx="972991" cy="420756"/>
          </a:xfrm>
          <a:prstGeom prst="rect">
            <a:avLst/>
          </a:prstGeom>
          <a:solidFill>
            <a:schemeClr val="tx1">
              <a:alpha val="58000"/>
            </a:schemeClr>
          </a:solidFill>
        </p:spPr>
        <p:txBody>
          <a:bodyPr wrap="square">
            <a:spAutoFit/>
          </a:bodyPr>
          <a:lstStyle/>
          <a:p>
            <a:pPr algn="ctr"/>
            <a:r>
              <a:rPr lang="en-US" sz="1067" b="1">
                <a:solidFill>
                  <a:schemeClr val="bg1"/>
                </a:solidFill>
              </a:rPr>
              <a:t> Ames Laboratory</a:t>
            </a:r>
          </a:p>
        </p:txBody>
      </p:sp>
      <p:sp>
        <p:nvSpPr>
          <p:cNvPr id="20" name="Rectangle 19">
            <a:extLst>
              <a:ext uri="{FF2B5EF4-FFF2-40B4-BE49-F238E27FC236}">
                <a16:creationId xmlns:a16="http://schemas.microsoft.com/office/drawing/2014/main" id="{252EB93B-C6F6-4549-B460-C620B62AE2D5}"/>
              </a:ext>
            </a:extLst>
          </p:cNvPr>
          <p:cNvSpPr/>
          <p:nvPr/>
        </p:nvSpPr>
        <p:spPr>
          <a:xfrm>
            <a:off x="7484691" y="1229144"/>
            <a:ext cx="904860" cy="584968"/>
          </a:xfrm>
          <a:prstGeom prst="rect">
            <a:avLst/>
          </a:prstGeom>
          <a:solidFill>
            <a:schemeClr val="tx1">
              <a:alpha val="58000"/>
            </a:schemeClr>
          </a:solidFill>
        </p:spPr>
        <p:txBody>
          <a:bodyPr wrap="square">
            <a:spAutoFit/>
          </a:bodyPr>
          <a:lstStyle/>
          <a:p>
            <a:pPr algn="ctr"/>
            <a:r>
              <a:rPr lang="en-US" sz="1067" b="1">
                <a:solidFill>
                  <a:schemeClr val="bg1"/>
                </a:solidFill>
              </a:rPr>
              <a:t>Argonne National Laboratory</a:t>
            </a:r>
          </a:p>
        </p:txBody>
      </p:sp>
      <p:sp>
        <p:nvSpPr>
          <p:cNvPr id="23" name="Rectangle 22">
            <a:extLst>
              <a:ext uri="{FF2B5EF4-FFF2-40B4-BE49-F238E27FC236}">
                <a16:creationId xmlns:a16="http://schemas.microsoft.com/office/drawing/2014/main" id="{8C08BD09-5157-994E-9080-339A3308E447}"/>
              </a:ext>
            </a:extLst>
          </p:cNvPr>
          <p:cNvSpPr/>
          <p:nvPr/>
        </p:nvSpPr>
        <p:spPr>
          <a:xfrm>
            <a:off x="5810039" y="2074644"/>
            <a:ext cx="1424199" cy="387927"/>
          </a:xfrm>
          <a:prstGeom prst="rect">
            <a:avLst/>
          </a:prstGeom>
          <a:solidFill>
            <a:schemeClr val="tx1">
              <a:alpha val="58000"/>
            </a:schemeClr>
          </a:solidFill>
        </p:spPr>
        <p:txBody>
          <a:bodyPr wrap="square">
            <a:spAutoFit/>
          </a:bodyPr>
          <a:lstStyle/>
          <a:p>
            <a:pPr>
              <a:lnSpc>
                <a:spcPct val="90000"/>
              </a:lnSpc>
            </a:pPr>
            <a:r>
              <a:rPr lang="en-US" sz="1067" b="1">
                <a:solidFill>
                  <a:schemeClr val="bg1"/>
                </a:solidFill>
              </a:rPr>
              <a:t>National Renewable Energy Laboratory</a:t>
            </a:r>
          </a:p>
        </p:txBody>
      </p:sp>
      <p:sp>
        <p:nvSpPr>
          <p:cNvPr id="24" name="Rectangle 23">
            <a:extLst>
              <a:ext uri="{FF2B5EF4-FFF2-40B4-BE49-F238E27FC236}">
                <a16:creationId xmlns:a16="http://schemas.microsoft.com/office/drawing/2014/main" id="{09FCA4EB-3620-2144-9D7E-26F34D8C1962}"/>
              </a:ext>
            </a:extLst>
          </p:cNvPr>
          <p:cNvSpPr/>
          <p:nvPr/>
        </p:nvSpPr>
        <p:spPr>
          <a:xfrm>
            <a:off x="4121173" y="585013"/>
            <a:ext cx="1308476" cy="584968"/>
          </a:xfrm>
          <a:prstGeom prst="rect">
            <a:avLst/>
          </a:prstGeom>
          <a:solidFill>
            <a:schemeClr val="tx1">
              <a:alpha val="58000"/>
            </a:schemeClr>
          </a:solidFill>
        </p:spPr>
        <p:txBody>
          <a:bodyPr wrap="square">
            <a:spAutoFit/>
          </a:bodyPr>
          <a:lstStyle/>
          <a:p>
            <a:pPr algn="ctr"/>
            <a:r>
              <a:rPr lang="en-US" sz="1067" b="1">
                <a:solidFill>
                  <a:schemeClr val="bg1"/>
                </a:solidFill>
              </a:rPr>
              <a:t>Pacific Northwest National Laboratory</a:t>
            </a:r>
          </a:p>
        </p:txBody>
      </p:sp>
      <p:sp>
        <p:nvSpPr>
          <p:cNvPr id="25" name="Rectangle 24">
            <a:extLst>
              <a:ext uri="{FF2B5EF4-FFF2-40B4-BE49-F238E27FC236}">
                <a16:creationId xmlns:a16="http://schemas.microsoft.com/office/drawing/2014/main" id="{69E5B008-3CE8-2F4F-95BD-0C61450031F9}"/>
              </a:ext>
            </a:extLst>
          </p:cNvPr>
          <p:cNvSpPr/>
          <p:nvPr/>
        </p:nvSpPr>
        <p:spPr>
          <a:xfrm>
            <a:off x="4333359" y="1653987"/>
            <a:ext cx="1075056" cy="420756"/>
          </a:xfrm>
          <a:prstGeom prst="rect">
            <a:avLst/>
          </a:prstGeom>
          <a:solidFill>
            <a:schemeClr val="tx1">
              <a:alpha val="76000"/>
            </a:schemeClr>
          </a:solidFill>
        </p:spPr>
        <p:txBody>
          <a:bodyPr wrap="square">
            <a:spAutoFit/>
          </a:bodyPr>
          <a:lstStyle/>
          <a:p>
            <a:pPr algn="ctr"/>
            <a:r>
              <a:rPr lang="en-US" sz="1067" b="1">
                <a:solidFill>
                  <a:schemeClr val="bg1"/>
                </a:solidFill>
              </a:rPr>
              <a:t>Idaho National Laboratory</a:t>
            </a:r>
          </a:p>
        </p:txBody>
      </p:sp>
      <p:sp>
        <p:nvSpPr>
          <p:cNvPr id="26" name="Rectangle 25">
            <a:extLst>
              <a:ext uri="{FF2B5EF4-FFF2-40B4-BE49-F238E27FC236}">
                <a16:creationId xmlns:a16="http://schemas.microsoft.com/office/drawing/2014/main" id="{CBE752EE-33A7-3048-9B3C-139F057EB37A}"/>
              </a:ext>
            </a:extLst>
          </p:cNvPr>
          <p:cNvSpPr/>
          <p:nvPr/>
        </p:nvSpPr>
        <p:spPr>
          <a:xfrm>
            <a:off x="5586376" y="2670838"/>
            <a:ext cx="2177053" cy="240130"/>
          </a:xfrm>
          <a:prstGeom prst="rect">
            <a:avLst/>
          </a:prstGeom>
          <a:solidFill>
            <a:schemeClr val="tx1">
              <a:alpha val="58000"/>
            </a:schemeClr>
          </a:solidFill>
        </p:spPr>
        <p:txBody>
          <a:bodyPr wrap="square">
            <a:spAutoFit/>
          </a:bodyPr>
          <a:lstStyle/>
          <a:p>
            <a:pPr>
              <a:lnSpc>
                <a:spcPct val="90000"/>
              </a:lnSpc>
            </a:pPr>
            <a:r>
              <a:rPr lang="en-US" sz="1067" b="1">
                <a:solidFill>
                  <a:schemeClr val="bg1"/>
                </a:solidFill>
              </a:rPr>
              <a:t>Los Alamos National Laboratory</a:t>
            </a:r>
          </a:p>
        </p:txBody>
      </p:sp>
      <p:sp>
        <p:nvSpPr>
          <p:cNvPr id="27" name="Rectangle 26">
            <a:extLst>
              <a:ext uri="{FF2B5EF4-FFF2-40B4-BE49-F238E27FC236}">
                <a16:creationId xmlns:a16="http://schemas.microsoft.com/office/drawing/2014/main" id="{72E1C69A-37BB-614F-9778-38EF0591E19E}"/>
              </a:ext>
            </a:extLst>
          </p:cNvPr>
          <p:cNvSpPr/>
          <p:nvPr/>
        </p:nvSpPr>
        <p:spPr>
          <a:xfrm>
            <a:off x="5552936" y="2933087"/>
            <a:ext cx="2105688" cy="240130"/>
          </a:xfrm>
          <a:prstGeom prst="rect">
            <a:avLst/>
          </a:prstGeom>
          <a:solidFill>
            <a:schemeClr val="tx1">
              <a:alpha val="79000"/>
            </a:schemeClr>
          </a:solidFill>
        </p:spPr>
        <p:txBody>
          <a:bodyPr wrap="square">
            <a:spAutoFit/>
          </a:bodyPr>
          <a:lstStyle/>
          <a:p>
            <a:pPr>
              <a:lnSpc>
                <a:spcPct val="90000"/>
              </a:lnSpc>
            </a:pPr>
            <a:r>
              <a:rPr lang="en-US" sz="1067" b="1">
                <a:solidFill>
                  <a:schemeClr val="bg1"/>
                </a:solidFill>
              </a:rPr>
              <a:t>Sandia National Laboratories</a:t>
            </a:r>
          </a:p>
        </p:txBody>
      </p:sp>
      <p:sp>
        <p:nvSpPr>
          <p:cNvPr id="28" name="Oval 27">
            <a:extLst>
              <a:ext uri="{FF2B5EF4-FFF2-40B4-BE49-F238E27FC236}">
                <a16:creationId xmlns:a16="http://schemas.microsoft.com/office/drawing/2014/main" id="{BE0AFF9B-D232-CE4E-81B0-A8811A716DF8}"/>
              </a:ext>
            </a:extLst>
          </p:cNvPr>
          <p:cNvSpPr/>
          <p:nvPr/>
        </p:nvSpPr>
        <p:spPr>
          <a:xfrm>
            <a:off x="3754527" y="2057747"/>
            <a:ext cx="139396" cy="139396"/>
          </a:xfrm>
          <a:prstGeom prst="ellipse">
            <a:avLst/>
          </a:prstGeom>
          <a:solidFill>
            <a:schemeClr val="bg1"/>
          </a:solidFill>
          <a:ln w="28575"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5FD1ED49-AF4A-5E4B-9566-55D625BD3D77}"/>
              </a:ext>
            </a:extLst>
          </p:cNvPr>
          <p:cNvSpPr/>
          <p:nvPr/>
        </p:nvSpPr>
        <p:spPr>
          <a:xfrm>
            <a:off x="3669339" y="1871891"/>
            <a:ext cx="139396" cy="139396"/>
          </a:xfrm>
          <a:prstGeom prst="ellipse">
            <a:avLst/>
          </a:prstGeom>
          <a:solidFill>
            <a:schemeClr val="bg1"/>
          </a:solidFill>
          <a:ln w="28575"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F54B7707-DA5D-C34F-941D-57A43E81A062}"/>
              </a:ext>
            </a:extLst>
          </p:cNvPr>
          <p:cNvSpPr/>
          <p:nvPr/>
        </p:nvSpPr>
        <p:spPr>
          <a:xfrm>
            <a:off x="3798511" y="2380515"/>
            <a:ext cx="139396" cy="139396"/>
          </a:xfrm>
          <a:prstGeom prst="ellipse">
            <a:avLst/>
          </a:prstGeom>
          <a:solidFill>
            <a:schemeClr val="bg1"/>
          </a:solidFill>
          <a:ln w="28575"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6644B8CE-DECA-3D4F-99BB-C09ACED17400}"/>
              </a:ext>
            </a:extLst>
          </p:cNvPr>
          <p:cNvSpPr/>
          <p:nvPr/>
        </p:nvSpPr>
        <p:spPr>
          <a:xfrm>
            <a:off x="3744299" y="2217891"/>
            <a:ext cx="139396" cy="139396"/>
          </a:xfrm>
          <a:prstGeom prst="ellipse">
            <a:avLst/>
          </a:prstGeom>
          <a:solidFill>
            <a:schemeClr val="bg1"/>
          </a:solidFill>
          <a:ln w="28575"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06976E6-DAD6-894E-B809-E97FA71F4728}"/>
              </a:ext>
            </a:extLst>
          </p:cNvPr>
          <p:cNvSpPr/>
          <p:nvPr/>
        </p:nvSpPr>
        <p:spPr>
          <a:xfrm>
            <a:off x="1358421" y="1804019"/>
            <a:ext cx="2514976" cy="230832"/>
          </a:xfrm>
          <a:prstGeom prst="rect">
            <a:avLst/>
          </a:prstGeom>
        </p:spPr>
        <p:txBody>
          <a:bodyPr wrap="square">
            <a:spAutoFit/>
          </a:bodyPr>
          <a:lstStyle/>
          <a:p>
            <a:pPr>
              <a:lnSpc>
                <a:spcPct val="90000"/>
              </a:lnSpc>
            </a:pPr>
            <a:r>
              <a:rPr lang="en-US" sz="1000" b="1">
                <a:solidFill>
                  <a:schemeClr val="bg1"/>
                </a:solidFill>
              </a:rPr>
              <a:t>Lawrence Berkeley National Laboratory</a:t>
            </a:r>
          </a:p>
        </p:txBody>
      </p:sp>
      <p:sp>
        <p:nvSpPr>
          <p:cNvPr id="33" name="Rectangle 32">
            <a:extLst>
              <a:ext uri="{FF2B5EF4-FFF2-40B4-BE49-F238E27FC236}">
                <a16:creationId xmlns:a16="http://schemas.microsoft.com/office/drawing/2014/main" id="{87670EF5-9530-274D-A37D-1DB8038E983F}"/>
              </a:ext>
            </a:extLst>
          </p:cNvPr>
          <p:cNvSpPr/>
          <p:nvPr/>
        </p:nvSpPr>
        <p:spPr>
          <a:xfrm>
            <a:off x="1596934" y="2016675"/>
            <a:ext cx="2275717" cy="230832"/>
          </a:xfrm>
          <a:prstGeom prst="rect">
            <a:avLst/>
          </a:prstGeom>
        </p:spPr>
        <p:txBody>
          <a:bodyPr wrap="square">
            <a:spAutoFit/>
          </a:bodyPr>
          <a:lstStyle/>
          <a:p>
            <a:pPr>
              <a:lnSpc>
                <a:spcPct val="90000"/>
              </a:lnSpc>
            </a:pPr>
            <a:r>
              <a:rPr lang="en-US" sz="1000" b="1">
                <a:solidFill>
                  <a:schemeClr val="bg1"/>
                </a:solidFill>
              </a:rPr>
              <a:t>SLAC National Accelerator Laboratory</a:t>
            </a:r>
          </a:p>
        </p:txBody>
      </p:sp>
      <p:sp>
        <p:nvSpPr>
          <p:cNvPr id="34" name="Rectangle 33">
            <a:extLst>
              <a:ext uri="{FF2B5EF4-FFF2-40B4-BE49-F238E27FC236}">
                <a16:creationId xmlns:a16="http://schemas.microsoft.com/office/drawing/2014/main" id="{5601DE46-0D8D-6849-9EB4-ED712957693C}"/>
              </a:ext>
            </a:extLst>
          </p:cNvPr>
          <p:cNvSpPr/>
          <p:nvPr/>
        </p:nvSpPr>
        <p:spPr>
          <a:xfrm>
            <a:off x="1379291" y="2262660"/>
            <a:ext cx="2407060" cy="230832"/>
          </a:xfrm>
          <a:prstGeom prst="rect">
            <a:avLst/>
          </a:prstGeom>
        </p:spPr>
        <p:txBody>
          <a:bodyPr wrap="square">
            <a:spAutoFit/>
          </a:bodyPr>
          <a:lstStyle/>
          <a:p>
            <a:pPr>
              <a:lnSpc>
                <a:spcPct val="90000"/>
              </a:lnSpc>
            </a:pPr>
            <a:r>
              <a:rPr lang="en-US" sz="1000" b="1">
                <a:solidFill>
                  <a:schemeClr val="bg1"/>
                </a:solidFill>
              </a:rPr>
              <a:t>Lawrence Livermore National Laboratory</a:t>
            </a:r>
          </a:p>
        </p:txBody>
      </p:sp>
      <p:sp>
        <p:nvSpPr>
          <p:cNvPr id="35" name="Rectangle 34">
            <a:extLst>
              <a:ext uri="{FF2B5EF4-FFF2-40B4-BE49-F238E27FC236}">
                <a16:creationId xmlns:a16="http://schemas.microsoft.com/office/drawing/2014/main" id="{43CD67A7-1E32-4E4D-9D8D-60D549EC6863}"/>
              </a:ext>
            </a:extLst>
          </p:cNvPr>
          <p:cNvSpPr/>
          <p:nvPr/>
        </p:nvSpPr>
        <p:spPr>
          <a:xfrm>
            <a:off x="1881016" y="2450216"/>
            <a:ext cx="1966441" cy="230832"/>
          </a:xfrm>
          <a:prstGeom prst="rect">
            <a:avLst/>
          </a:prstGeom>
        </p:spPr>
        <p:txBody>
          <a:bodyPr wrap="square">
            <a:spAutoFit/>
          </a:bodyPr>
          <a:lstStyle/>
          <a:p>
            <a:pPr algn="r">
              <a:lnSpc>
                <a:spcPct val="90000"/>
              </a:lnSpc>
            </a:pPr>
            <a:r>
              <a:rPr lang="en-US" sz="1000" b="1">
                <a:solidFill>
                  <a:schemeClr val="bg1"/>
                </a:solidFill>
              </a:rPr>
              <a:t>Sandia National Laboratories</a:t>
            </a:r>
          </a:p>
        </p:txBody>
      </p:sp>
      <p:sp>
        <p:nvSpPr>
          <p:cNvPr id="36" name="Oval 35">
            <a:extLst>
              <a:ext uri="{FF2B5EF4-FFF2-40B4-BE49-F238E27FC236}">
                <a16:creationId xmlns:a16="http://schemas.microsoft.com/office/drawing/2014/main" id="{5AF4D575-D423-D743-B4D4-DAF3A21E3D61}"/>
              </a:ext>
            </a:extLst>
          </p:cNvPr>
          <p:cNvSpPr/>
          <p:nvPr/>
        </p:nvSpPr>
        <p:spPr>
          <a:xfrm>
            <a:off x="8911743" y="2080262"/>
            <a:ext cx="139396" cy="139396"/>
          </a:xfrm>
          <a:prstGeom prst="ellipse">
            <a:avLst/>
          </a:prstGeom>
          <a:solidFill>
            <a:schemeClr val="bg1"/>
          </a:solidFill>
          <a:ln w="28575"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D7FE04E-E506-1640-BBCD-43E2678996CB}"/>
              </a:ext>
            </a:extLst>
          </p:cNvPr>
          <p:cNvSpPr/>
          <p:nvPr/>
        </p:nvSpPr>
        <p:spPr>
          <a:xfrm>
            <a:off x="8861399" y="1881199"/>
            <a:ext cx="139396" cy="139396"/>
          </a:xfrm>
          <a:prstGeom prst="ellipse">
            <a:avLst/>
          </a:prstGeom>
          <a:solidFill>
            <a:schemeClr val="bg1"/>
          </a:solidFill>
          <a:ln w="28575"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D09F9826-A3C1-F047-A21B-0E00AC0DCA73}"/>
              </a:ext>
            </a:extLst>
          </p:cNvPr>
          <p:cNvSpPr/>
          <p:nvPr/>
        </p:nvSpPr>
        <p:spPr>
          <a:xfrm>
            <a:off x="9640881" y="1714142"/>
            <a:ext cx="139396" cy="139396"/>
          </a:xfrm>
          <a:prstGeom prst="ellipse">
            <a:avLst/>
          </a:prstGeom>
          <a:solidFill>
            <a:schemeClr val="bg1"/>
          </a:solidFill>
          <a:ln w="28575"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BC46706-A487-6244-8F16-5F81A241FBAB}"/>
              </a:ext>
            </a:extLst>
          </p:cNvPr>
          <p:cNvSpPr/>
          <p:nvPr/>
        </p:nvSpPr>
        <p:spPr>
          <a:xfrm>
            <a:off x="9757045" y="1704818"/>
            <a:ext cx="2268487" cy="420756"/>
          </a:xfrm>
          <a:prstGeom prst="rect">
            <a:avLst/>
          </a:prstGeom>
          <a:noFill/>
          <a:ln>
            <a:noFill/>
          </a:ln>
        </p:spPr>
        <p:txBody>
          <a:bodyPr wrap="square">
            <a:spAutoFit/>
          </a:bodyPr>
          <a:lstStyle/>
          <a:p>
            <a:r>
              <a:rPr lang="en-US" sz="1067" b="1">
                <a:solidFill>
                  <a:schemeClr val="bg1"/>
                </a:solidFill>
              </a:rPr>
              <a:t>Princeton Plasma Physics Laboratory</a:t>
            </a:r>
          </a:p>
          <a:p>
            <a:endParaRPr lang="en-US" sz="1067" b="1">
              <a:solidFill>
                <a:schemeClr val="bg1"/>
              </a:solidFill>
            </a:endParaRPr>
          </a:p>
        </p:txBody>
      </p:sp>
      <p:sp>
        <p:nvSpPr>
          <p:cNvPr id="42" name="Oval 41">
            <a:extLst>
              <a:ext uri="{FF2B5EF4-FFF2-40B4-BE49-F238E27FC236}">
                <a16:creationId xmlns:a16="http://schemas.microsoft.com/office/drawing/2014/main" id="{32629E26-3E27-9C4F-B58B-EA375927C5C1}"/>
              </a:ext>
            </a:extLst>
          </p:cNvPr>
          <p:cNvSpPr/>
          <p:nvPr/>
        </p:nvSpPr>
        <p:spPr>
          <a:xfrm>
            <a:off x="9321901" y="2430923"/>
            <a:ext cx="139396" cy="139396"/>
          </a:xfrm>
          <a:prstGeom prst="ellipse">
            <a:avLst/>
          </a:prstGeom>
          <a:solidFill>
            <a:schemeClr val="bg1"/>
          </a:solidFill>
          <a:ln w="28575"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9AD61B1-B1E1-1A47-ABC6-EB1C229E6830}"/>
              </a:ext>
            </a:extLst>
          </p:cNvPr>
          <p:cNvSpPr/>
          <p:nvPr/>
        </p:nvSpPr>
        <p:spPr>
          <a:xfrm>
            <a:off x="9458491" y="2372994"/>
            <a:ext cx="2268487" cy="256545"/>
          </a:xfrm>
          <a:prstGeom prst="rect">
            <a:avLst/>
          </a:prstGeom>
          <a:noFill/>
          <a:ln>
            <a:noFill/>
          </a:ln>
        </p:spPr>
        <p:txBody>
          <a:bodyPr wrap="square">
            <a:spAutoFit/>
          </a:bodyPr>
          <a:lstStyle/>
          <a:p>
            <a:r>
              <a:rPr lang="en-US" sz="1067" b="1">
                <a:solidFill>
                  <a:schemeClr val="bg1"/>
                </a:solidFill>
              </a:rPr>
              <a:t>Jefferson Lab</a:t>
            </a:r>
          </a:p>
        </p:txBody>
      </p:sp>
      <p:sp>
        <p:nvSpPr>
          <p:cNvPr id="44" name="Oval 43">
            <a:extLst>
              <a:ext uri="{FF2B5EF4-FFF2-40B4-BE49-F238E27FC236}">
                <a16:creationId xmlns:a16="http://schemas.microsoft.com/office/drawing/2014/main" id="{403538F0-47D1-D64E-8299-55CC0CB0DF64}"/>
              </a:ext>
            </a:extLst>
          </p:cNvPr>
          <p:cNvSpPr/>
          <p:nvPr/>
        </p:nvSpPr>
        <p:spPr>
          <a:xfrm>
            <a:off x="7724335" y="2092427"/>
            <a:ext cx="139396" cy="139396"/>
          </a:xfrm>
          <a:prstGeom prst="ellipse">
            <a:avLst/>
          </a:prstGeom>
          <a:solidFill>
            <a:schemeClr val="bg1"/>
          </a:solidFill>
          <a:ln w="28575"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7009895E-0764-F340-BE08-BF6D16A830C3}"/>
              </a:ext>
            </a:extLst>
          </p:cNvPr>
          <p:cNvSpPr/>
          <p:nvPr/>
        </p:nvSpPr>
        <p:spPr>
          <a:xfrm>
            <a:off x="7271905" y="2246120"/>
            <a:ext cx="904860" cy="240130"/>
          </a:xfrm>
          <a:prstGeom prst="rect">
            <a:avLst/>
          </a:prstGeom>
          <a:solidFill>
            <a:schemeClr val="tx1">
              <a:alpha val="58000"/>
            </a:schemeClr>
          </a:solidFill>
        </p:spPr>
        <p:txBody>
          <a:bodyPr wrap="square">
            <a:spAutoFit/>
          </a:bodyPr>
          <a:lstStyle/>
          <a:p>
            <a:pPr algn="ctr">
              <a:lnSpc>
                <a:spcPct val="90000"/>
              </a:lnSpc>
            </a:pPr>
            <a:r>
              <a:rPr lang="en-US" sz="1067" b="1" err="1">
                <a:solidFill>
                  <a:schemeClr val="bg1"/>
                </a:solidFill>
              </a:rPr>
              <a:t>Fermilab</a:t>
            </a:r>
            <a:endParaRPr lang="en-US" sz="1067" b="1">
              <a:solidFill>
                <a:schemeClr val="bg1"/>
              </a:solidFill>
            </a:endParaRPr>
          </a:p>
        </p:txBody>
      </p:sp>
      <p:sp>
        <p:nvSpPr>
          <p:cNvPr id="47" name="Oval 46">
            <a:extLst>
              <a:ext uri="{FF2B5EF4-FFF2-40B4-BE49-F238E27FC236}">
                <a16:creationId xmlns:a16="http://schemas.microsoft.com/office/drawing/2014/main" id="{48A1B490-2295-7545-B339-68201930EABD}"/>
              </a:ext>
            </a:extLst>
          </p:cNvPr>
          <p:cNvSpPr/>
          <p:nvPr/>
        </p:nvSpPr>
        <p:spPr>
          <a:xfrm>
            <a:off x="3945767" y="782455"/>
            <a:ext cx="139396" cy="139396"/>
          </a:xfrm>
          <a:prstGeom prst="ellipse">
            <a:avLst/>
          </a:prstGeom>
          <a:solidFill>
            <a:schemeClr val="bg1"/>
          </a:solidFill>
          <a:ln w="28575"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A6303245-2B88-4149-AD61-0B63B2B0C2A7}"/>
              </a:ext>
            </a:extLst>
          </p:cNvPr>
          <p:cNvSpPr/>
          <p:nvPr/>
        </p:nvSpPr>
        <p:spPr>
          <a:xfrm>
            <a:off x="2753680" y="771472"/>
            <a:ext cx="1202496" cy="535724"/>
          </a:xfrm>
          <a:prstGeom prst="rect">
            <a:avLst/>
          </a:prstGeom>
        </p:spPr>
        <p:txBody>
          <a:bodyPr wrap="square">
            <a:spAutoFit/>
          </a:bodyPr>
          <a:lstStyle/>
          <a:p>
            <a:pPr algn="r">
              <a:lnSpc>
                <a:spcPct val="90000"/>
              </a:lnSpc>
            </a:pPr>
            <a:r>
              <a:rPr lang="en-US" sz="1067" b="1" dirty="0">
                <a:solidFill>
                  <a:schemeClr val="bg1"/>
                </a:solidFill>
              </a:rPr>
              <a:t>National Energy</a:t>
            </a:r>
            <a:br>
              <a:rPr lang="en-US" sz="1067" b="1" dirty="0">
                <a:solidFill>
                  <a:schemeClr val="bg1"/>
                </a:solidFill>
              </a:rPr>
            </a:br>
            <a:r>
              <a:rPr lang="en-US" sz="1067" b="1" dirty="0">
                <a:solidFill>
                  <a:schemeClr val="bg1"/>
                </a:solidFill>
              </a:rPr>
              <a:t>Technology Laboratory</a:t>
            </a:r>
          </a:p>
        </p:txBody>
      </p:sp>
      <p:sp>
        <p:nvSpPr>
          <p:cNvPr id="10" name="Oval 9">
            <a:extLst>
              <a:ext uri="{FF2B5EF4-FFF2-40B4-BE49-F238E27FC236}">
                <a16:creationId xmlns:a16="http://schemas.microsoft.com/office/drawing/2014/main" id="{D5B78D43-AA05-0B43-B4E3-FC850928B2F1}"/>
              </a:ext>
            </a:extLst>
          </p:cNvPr>
          <p:cNvSpPr/>
          <p:nvPr/>
        </p:nvSpPr>
        <p:spPr>
          <a:xfrm>
            <a:off x="5701317" y="2129847"/>
            <a:ext cx="139396" cy="139396"/>
          </a:xfrm>
          <a:prstGeom prst="ellipse">
            <a:avLst/>
          </a:prstGeom>
          <a:solidFill>
            <a:schemeClr val="bg1"/>
          </a:solidFill>
          <a:ln w="28575" cmpd="sng">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736BCCB-89C1-DB4D-8D6A-3A79D9CABA0A}"/>
              </a:ext>
            </a:extLst>
          </p:cNvPr>
          <p:cNvSpPr/>
          <p:nvPr/>
        </p:nvSpPr>
        <p:spPr>
          <a:xfrm>
            <a:off x="5471635" y="2717475"/>
            <a:ext cx="139396" cy="139396"/>
          </a:xfrm>
          <a:prstGeom prst="ellipse">
            <a:avLst/>
          </a:prstGeom>
          <a:solidFill>
            <a:schemeClr val="bg1"/>
          </a:solidFill>
          <a:ln w="28575"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BDABEF0-E3E5-8142-8EEE-043F082B7F4C}"/>
              </a:ext>
            </a:extLst>
          </p:cNvPr>
          <p:cNvSpPr/>
          <p:nvPr/>
        </p:nvSpPr>
        <p:spPr>
          <a:xfrm>
            <a:off x="8476443" y="2772862"/>
            <a:ext cx="139396" cy="139396"/>
          </a:xfrm>
          <a:prstGeom prst="ellipse">
            <a:avLst/>
          </a:prstGeom>
          <a:solidFill>
            <a:schemeClr val="bg1"/>
          </a:solidFill>
          <a:ln w="28575"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C95BFC3-6199-1B40-A233-6C191F2DD1BA}"/>
              </a:ext>
            </a:extLst>
          </p:cNvPr>
          <p:cNvSpPr/>
          <p:nvPr/>
        </p:nvSpPr>
        <p:spPr>
          <a:xfrm>
            <a:off x="7134429" y="1701363"/>
            <a:ext cx="139396" cy="139396"/>
          </a:xfrm>
          <a:prstGeom prst="ellipse">
            <a:avLst/>
          </a:prstGeom>
          <a:solidFill>
            <a:schemeClr val="bg1"/>
          </a:solidFill>
          <a:ln w="28575"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4B1F5C4-B646-F148-AD29-FBF774F95A0C}"/>
              </a:ext>
            </a:extLst>
          </p:cNvPr>
          <p:cNvSpPr/>
          <p:nvPr/>
        </p:nvSpPr>
        <p:spPr>
          <a:xfrm>
            <a:off x="7966947" y="1870216"/>
            <a:ext cx="904860" cy="646331"/>
          </a:xfrm>
          <a:prstGeom prst="rect">
            <a:avLst/>
          </a:prstGeom>
          <a:solidFill>
            <a:schemeClr val="tx1">
              <a:alpha val="69000"/>
            </a:schemeClr>
          </a:solidFill>
        </p:spPr>
        <p:txBody>
          <a:bodyPr wrap="square">
            <a:spAutoFit/>
          </a:bodyPr>
          <a:lstStyle/>
          <a:p>
            <a:pPr algn="r">
              <a:lnSpc>
                <a:spcPct val="90000"/>
              </a:lnSpc>
            </a:pPr>
            <a:r>
              <a:rPr lang="en-US" sz="1000" b="1">
                <a:solidFill>
                  <a:schemeClr val="bg1"/>
                </a:solidFill>
              </a:rPr>
              <a:t>National Energy</a:t>
            </a:r>
            <a:br>
              <a:rPr lang="en-US" sz="1000" b="1">
                <a:solidFill>
                  <a:schemeClr val="bg1"/>
                </a:solidFill>
              </a:rPr>
            </a:br>
            <a:r>
              <a:rPr lang="en-US" sz="1000" b="1">
                <a:solidFill>
                  <a:schemeClr val="bg1"/>
                </a:solidFill>
              </a:rPr>
              <a:t>Technology Laboratory</a:t>
            </a:r>
          </a:p>
        </p:txBody>
      </p:sp>
      <p:sp>
        <p:nvSpPr>
          <p:cNvPr id="12" name="Oval 11">
            <a:extLst>
              <a:ext uri="{FF2B5EF4-FFF2-40B4-BE49-F238E27FC236}">
                <a16:creationId xmlns:a16="http://schemas.microsoft.com/office/drawing/2014/main" id="{361FC819-CDC1-A348-AADD-70E3E7C6C443}"/>
              </a:ext>
            </a:extLst>
          </p:cNvPr>
          <p:cNvSpPr/>
          <p:nvPr/>
        </p:nvSpPr>
        <p:spPr>
          <a:xfrm>
            <a:off x="7852239" y="1824631"/>
            <a:ext cx="139396" cy="139396"/>
          </a:xfrm>
          <a:prstGeom prst="ellipse">
            <a:avLst/>
          </a:prstGeom>
          <a:solidFill>
            <a:schemeClr val="bg1"/>
          </a:solidFill>
          <a:ln w="28575"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4618D2F0-C60C-9F40-8262-B0E26B15C893}"/>
              </a:ext>
            </a:extLst>
          </p:cNvPr>
          <p:cNvSpPr/>
          <p:nvPr/>
        </p:nvSpPr>
        <p:spPr>
          <a:xfrm>
            <a:off x="5418439" y="2994266"/>
            <a:ext cx="139396" cy="139396"/>
          </a:xfrm>
          <a:prstGeom prst="ellipse">
            <a:avLst/>
          </a:prstGeom>
          <a:solidFill>
            <a:schemeClr val="bg1"/>
          </a:solidFill>
          <a:ln w="28575" cmpd="sng">
            <a:solidFill>
              <a:srgbClr val="0DAD65"/>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0">
              <a:defRPr/>
            </a:pPr>
            <a:endParaRPr lang="en-US">
              <a:solidFill>
                <a:srgbClr val="FFFFFF"/>
              </a:solidFill>
              <a:latin typeface="Calibri"/>
            </a:endParaRPr>
          </a:p>
        </p:txBody>
      </p:sp>
      <p:sp>
        <p:nvSpPr>
          <p:cNvPr id="50" name="Rectangle 49">
            <a:extLst>
              <a:ext uri="{FF2B5EF4-FFF2-40B4-BE49-F238E27FC236}">
                <a16:creationId xmlns:a16="http://schemas.microsoft.com/office/drawing/2014/main" id="{DC69AB34-82FA-3042-9CFE-B03D99476355}"/>
              </a:ext>
            </a:extLst>
          </p:cNvPr>
          <p:cNvSpPr/>
          <p:nvPr/>
        </p:nvSpPr>
        <p:spPr>
          <a:xfrm>
            <a:off x="2254387" y="1164517"/>
            <a:ext cx="768156" cy="535724"/>
          </a:xfrm>
          <a:prstGeom prst="rect">
            <a:avLst/>
          </a:prstGeom>
          <a:solidFill>
            <a:schemeClr val="tx1">
              <a:alpha val="58000"/>
            </a:schemeClr>
          </a:solidFill>
        </p:spPr>
        <p:txBody>
          <a:bodyPr wrap="square" rIns="0">
            <a:spAutoFit/>
          </a:bodyPr>
          <a:lstStyle/>
          <a:p>
            <a:pPr>
              <a:lnSpc>
                <a:spcPct val="90000"/>
              </a:lnSpc>
            </a:pPr>
            <a:r>
              <a:rPr lang="en-US" sz="1067" b="1" dirty="0">
                <a:solidFill>
                  <a:schemeClr val="bg1"/>
                </a:solidFill>
              </a:rPr>
              <a:t>NREL’s Fairbanks Campus</a:t>
            </a:r>
          </a:p>
        </p:txBody>
      </p:sp>
      <p:sp>
        <p:nvSpPr>
          <p:cNvPr id="51" name="Oval 50">
            <a:extLst>
              <a:ext uri="{FF2B5EF4-FFF2-40B4-BE49-F238E27FC236}">
                <a16:creationId xmlns:a16="http://schemas.microsoft.com/office/drawing/2014/main" id="{A04DB5B4-6DFB-274E-98FB-1EC25FCAD0C2}"/>
              </a:ext>
            </a:extLst>
          </p:cNvPr>
          <p:cNvSpPr/>
          <p:nvPr/>
        </p:nvSpPr>
        <p:spPr>
          <a:xfrm>
            <a:off x="2147822" y="1170157"/>
            <a:ext cx="139396" cy="139396"/>
          </a:xfrm>
          <a:prstGeom prst="ellipse">
            <a:avLst/>
          </a:prstGeom>
          <a:solidFill>
            <a:schemeClr val="bg1"/>
          </a:solidFill>
          <a:ln w="28575" cmpd="sng">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2FC3C69F-8831-104A-BEFE-A24DB209A023}"/>
              </a:ext>
            </a:extLst>
          </p:cNvPr>
          <p:cNvSpPr/>
          <p:nvPr/>
        </p:nvSpPr>
        <p:spPr>
          <a:xfrm>
            <a:off x="1480709" y="437191"/>
            <a:ext cx="669815" cy="240130"/>
          </a:xfrm>
          <a:prstGeom prst="rect">
            <a:avLst/>
          </a:prstGeom>
          <a:solidFill>
            <a:schemeClr val="tx1">
              <a:alpha val="58000"/>
            </a:schemeClr>
          </a:solidFill>
        </p:spPr>
        <p:txBody>
          <a:bodyPr wrap="square">
            <a:spAutoFit/>
          </a:bodyPr>
          <a:lstStyle/>
          <a:p>
            <a:pPr algn="ctr">
              <a:lnSpc>
                <a:spcPct val="90000"/>
              </a:lnSpc>
            </a:pPr>
            <a:r>
              <a:rPr lang="en-US" sz="1067" b="1" dirty="0">
                <a:solidFill>
                  <a:schemeClr val="bg1"/>
                </a:solidFill>
              </a:rPr>
              <a:t>Alaska</a:t>
            </a:r>
          </a:p>
        </p:txBody>
      </p:sp>
      <p:sp>
        <p:nvSpPr>
          <p:cNvPr id="57" name="Text Placeholder 1">
            <a:extLst>
              <a:ext uri="{FF2B5EF4-FFF2-40B4-BE49-F238E27FC236}">
                <a16:creationId xmlns:a16="http://schemas.microsoft.com/office/drawing/2014/main" id="{29C7C18B-F289-7E2B-EBDD-990B538B4542}"/>
              </a:ext>
            </a:extLst>
          </p:cNvPr>
          <p:cNvSpPr txBox="1">
            <a:spLocks/>
          </p:cNvSpPr>
          <p:nvPr/>
        </p:nvSpPr>
        <p:spPr>
          <a:xfrm>
            <a:off x="63943" y="5653142"/>
            <a:ext cx="4231909" cy="641732"/>
          </a:xfrm>
          <a:prstGeom prst="rect">
            <a:avLst/>
          </a:prstGeom>
        </p:spPr>
        <p:txBody>
          <a:bodyPr/>
          <a:lstStyle>
            <a:lvl1pPr marL="173038" indent="-173038" algn="l" defTabSz="457200" rtl="0" eaLnBrk="1" latinLnBrk="0" hangingPunct="1">
              <a:spcBef>
                <a:spcPct val="20000"/>
              </a:spcBef>
              <a:buFont typeface="Arial"/>
              <a:buChar char="•"/>
              <a:defRPr sz="2400" kern="1200">
                <a:solidFill>
                  <a:schemeClr val="tx1"/>
                </a:solidFill>
                <a:latin typeface="+mn-lt"/>
                <a:ea typeface="+mn-ea"/>
                <a:cs typeface="+mn-cs"/>
              </a:defRPr>
            </a:lvl1pPr>
            <a:lvl2pPr marL="460375" indent="-227013" algn="l" defTabSz="457200" rtl="0" eaLnBrk="1" latinLnBrk="0" hangingPunct="1">
              <a:spcBef>
                <a:spcPct val="20000"/>
              </a:spcBef>
              <a:buFont typeface="Arial"/>
              <a:buChar char="–"/>
              <a:defRPr sz="2400" kern="1200">
                <a:solidFill>
                  <a:schemeClr val="tx1"/>
                </a:solidFill>
                <a:latin typeface="+mn-lt"/>
                <a:ea typeface="+mn-ea"/>
                <a:cs typeface="+mn-cs"/>
              </a:defRPr>
            </a:lvl2pPr>
            <a:lvl3pPr marL="628650" indent="-169863" algn="l" defTabSz="457200" rtl="0" eaLnBrk="1" latinLnBrk="0" hangingPunct="1">
              <a:spcBef>
                <a:spcPct val="20000"/>
              </a:spcBef>
              <a:buFont typeface="Arial"/>
              <a:buChar char="•"/>
              <a:defRPr sz="2200" kern="1200">
                <a:solidFill>
                  <a:schemeClr val="tx1"/>
                </a:solidFill>
                <a:latin typeface="+mn-lt"/>
                <a:ea typeface="+mn-ea"/>
                <a:cs typeface="+mn-cs"/>
              </a:defRPr>
            </a:lvl3pPr>
            <a:lvl4pPr marL="914400" indent="-225425" algn="l" defTabSz="457200" rtl="0" eaLnBrk="1" latinLnBrk="0" hangingPunct="1">
              <a:spcBef>
                <a:spcPct val="20000"/>
              </a:spcBef>
              <a:buFont typeface="Arial"/>
              <a:buChar char="–"/>
              <a:defRPr sz="2000" kern="1200">
                <a:solidFill>
                  <a:schemeClr val="tx1"/>
                </a:solidFill>
                <a:latin typeface="+mn-lt"/>
                <a:ea typeface="+mn-ea"/>
                <a:cs typeface="+mn-cs"/>
              </a:defRPr>
            </a:lvl4pPr>
            <a:lvl5pPr marL="1084263" indent="-169863" algn="l" defTabSz="457200" rtl="0" eaLnBrk="1" latinLnBrk="0" hangingPunct="1">
              <a:spcBef>
                <a:spcPct val="20000"/>
              </a:spcBef>
              <a:buFont typeface="Arial"/>
              <a:buChar char="»"/>
              <a:tabLst>
                <a:tab pos="1084263" algn="l"/>
              </a:tabLst>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solidFill>
                  <a:schemeClr val="bg1"/>
                </a:solidFill>
              </a:rPr>
              <a:t>NREL and the National Lab System</a:t>
            </a:r>
          </a:p>
        </p:txBody>
      </p:sp>
      <p:sp>
        <p:nvSpPr>
          <p:cNvPr id="58" name="Text Placeholder 2">
            <a:extLst>
              <a:ext uri="{FF2B5EF4-FFF2-40B4-BE49-F238E27FC236}">
                <a16:creationId xmlns:a16="http://schemas.microsoft.com/office/drawing/2014/main" id="{DA2F0F47-E7A9-285A-FF3E-7894F64AF860}"/>
              </a:ext>
            </a:extLst>
          </p:cNvPr>
          <p:cNvSpPr txBox="1">
            <a:spLocks/>
          </p:cNvSpPr>
          <p:nvPr/>
        </p:nvSpPr>
        <p:spPr>
          <a:xfrm>
            <a:off x="4237094" y="5651401"/>
            <a:ext cx="7120495" cy="825984"/>
          </a:xfrm>
          <a:prstGeom prst="rect">
            <a:avLst/>
          </a:prstGeom>
        </p:spPr>
        <p:txBody>
          <a:bodyPr/>
          <a:lstStyle>
            <a:lvl1pPr marL="173038" indent="-173038" algn="l" defTabSz="457200" rtl="0" eaLnBrk="1" latinLnBrk="0" hangingPunct="1">
              <a:spcBef>
                <a:spcPct val="20000"/>
              </a:spcBef>
              <a:buFont typeface="Arial"/>
              <a:buChar char="•"/>
              <a:defRPr sz="2400" kern="1200">
                <a:solidFill>
                  <a:schemeClr val="tx1"/>
                </a:solidFill>
                <a:latin typeface="+mn-lt"/>
                <a:ea typeface="+mn-ea"/>
                <a:cs typeface="+mn-cs"/>
              </a:defRPr>
            </a:lvl1pPr>
            <a:lvl2pPr marL="460375" indent="-227013" algn="l" defTabSz="457200" rtl="0" eaLnBrk="1" latinLnBrk="0" hangingPunct="1">
              <a:spcBef>
                <a:spcPct val="20000"/>
              </a:spcBef>
              <a:buFont typeface="Arial"/>
              <a:buChar char="–"/>
              <a:defRPr sz="2400" kern="1200">
                <a:solidFill>
                  <a:schemeClr val="tx1"/>
                </a:solidFill>
                <a:latin typeface="+mn-lt"/>
                <a:ea typeface="+mn-ea"/>
                <a:cs typeface="+mn-cs"/>
              </a:defRPr>
            </a:lvl2pPr>
            <a:lvl3pPr marL="628650" indent="-169863" algn="l" defTabSz="457200" rtl="0" eaLnBrk="1" latinLnBrk="0" hangingPunct="1">
              <a:spcBef>
                <a:spcPct val="20000"/>
              </a:spcBef>
              <a:buFont typeface="Arial"/>
              <a:buChar char="•"/>
              <a:defRPr sz="2200" kern="1200">
                <a:solidFill>
                  <a:schemeClr val="tx1"/>
                </a:solidFill>
                <a:latin typeface="+mn-lt"/>
                <a:ea typeface="+mn-ea"/>
                <a:cs typeface="+mn-cs"/>
              </a:defRPr>
            </a:lvl3pPr>
            <a:lvl4pPr marL="914400" indent="-225425" algn="l" defTabSz="457200" rtl="0" eaLnBrk="1" latinLnBrk="0" hangingPunct="1">
              <a:spcBef>
                <a:spcPct val="20000"/>
              </a:spcBef>
              <a:buFont typeface="Arial"/>
              <a:buChar char="–"/>
              <a:defRPr sz="2000" kern="1200">
                <a:solidFill>
                  <a:schemeClr val="tx1"/>
                </a:solidFill>
                <a:latin typeface="+mn-lt"/>
                <a:ea typeface="+mn-ea"/>
                <a:cs typeface="+mn-cs"/>
              </a:defRPr>
            </a:lvl4pPr>
            <a:lvl5pPr marL="1084263" indent="-169863" algn="l" defTabSz="457200" rtl="0" eaLnBrk="1" latinLnBrk="0" hangingPunct="1">
              <a:spcBef>
                <a:spcPct val="20000"/>
              </a:spcBef>
              <a:buFont typeface="Arial"/>
              <a:buChar char="»"/>
              <a:tabLst>
                <a:tab pos="1084263" algn="l"/>
              </a:tabLst>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67" dirty="0">
                <a:solidFill>
                  <a:schemeClr val="bg1"/>
                </a:solidFill>
              </a:rPr>
              <a:t>The </a:t>
            </a:r>
            <a:r>
              <a:rPr lang="en-US" sz="3200" b="1" dirty="0">
                <a:solidFill>
                  <a:schemeClr val="bg1"/>
                </a:solidFill>
              </a:rPr>
              <a:t>17</a:t>
            </a:r>
            <a:r>
              <a:rPr lang="en-US" sz="1867" dirty="0">
                <a:solidFill>
                  <a:schemeClr val="bg1"/>
                </a:solidFill>
              </a:rPr>
              <a:t> national laboratories have served as the leading institutions for scientific innovation in the United States for more than 90 years.</a:t>
            </a:r>
          </a:p>
        </p:txBody>
      </p:sp>
      <p:sp>
        <p:nvSpPr>
          <p:cNvPr id="59" name="Rectangle 58">
            <a:extLst>
              <a:ext uri="{FF2B5EF4-FFF2-40B4-BE49-F238E27FC236}">
                <a16:creationId xmlns:a16="http://schemas.microsoft.com/office/drawing/2014/main" id="{BA7678DC-E0F6-0349-AF5C-E6BD7BB948EB}"/>
              </a:ext>
            </a:extLst>
          </p:cNvPr>
          <p:cNvSpPr/>
          <p:nvPr/>
        </p:nvSpPr>
        <p:spPr>
          <a:xfrm>
            <a:off x="1510083" y="4504754"/>
            <a:ext cx="669815" cy="240130"/>
          </a:xfrm>
          <a:prstGeom prst="rect">
            <a:avLst/>
          </a:prstGeom>
          <a:solidFill>
            <a:schemeClr val="tx1">
              <a:alpha val="58000"/>
            </a:schemeClr>
          </a:solidFill>
        </p:spPr>
        <p:txBody>
          <a:bodyPr wrap="square">
            <a:spAutoFit/>
          </a:bodyPr>
          <a:lstStyle/>
          <a:p>
            <a:pPr algn="ctr">
              <a:lnSpc>
                <a:spcPct val="90000"/>
              </a:lnSpc>
            </a:pPr>
            <a:r>
              <a:rPr lang="en-US" sz="1067" b="1" dirty="0">
                <a:solidFill>
                  <a:schemeClr val="bg1"/>
                </a:solidFill>
              </a:rPr>
              <a:t>Hawaii</a:t>
            </a:r>
          </a:p>
        </p:txBody>
      </p:sp>
    </p:spTree>
    <p:extLst>
      <p:ext uri="{BB962C8B-B14F-4D97-AF65-F5344CB8AC3E}">
        <p14:creationId xmlns:p14="http://schemas.microsoft.com/office/powerpoint/2010/main" val="2074363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435FF-FA93-3B95-9246-0217DD5EDB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A1C24E-8A5A-84EC-74FD-71CBF9B31FE8}"/>
              </a:ext>
            </a:extLst>
          </p:cNvPr>
          <p:cNvSpPr>
            <a:spLocks noGrp="1"/>
          </p:cNvSpPr>
          <p:nvPr>
            <p:ph type="title"/>
          </p:nvPr>
        </p:nvSpPr>
        <p:spPr/>
        <p:txBody>
          <a:bodyPr/>
          <a:lstStyle/>
          <a:p>
            <a:r>
              <a:rPr lang="en-US" dirty="0"/>
              <a:t>Wind Generation Cost</a:t>
            </a:r>
          </a:p>
        </p:txBody>
      </p:sp>
      <p:sp>
        <p:nvSpPr>
          <p:cNvPr id="7" name="Text Placeholder 6">
            <a:extLst>
              <a:ext uri="{FF2B5EF4-FFF2-40B4-BE49-F238E27FC236}">
                <a16:creationId xmlns:a16="http://schemas.microsoft.com/office/drawing/2014/main" id="{AD3B9901-3D22-3FF1-4B89-271875D2F0ED}"/>
              </a:ext>
            </a:extLst>
          </p:cNvPr>
          <p:cNvSpPr>
            <a:spLocks noGrp="1"/>
          </p:cNvSpPr>
          <p:nvPr>
            <p:ph type="body" sz="quarter" idx="10"/>
          </p:nvPr>
        </p:nvSpPr>
        <p:spPr>
          <a:xfrm>
            <a:off x="7736305" y="5322540"/>
            <a:ext cx="3729467" cy="1108685"/>
          </a:xfrm>
        </p:spPr>
        <p:txBody>
          <a:bodyPr>
            <a:normAutofit/>
          </a:bodyPr>
          <a:lstStyle/>
          <a:p>
            <a:pPr marL="0" indent="0">
              <a:buNone/>
            </a:pPr>
            <a:r>
              <a:rPr lang="en-US" sz="2400" dirty="0"/>
              <a:t>Assumes a 37% CF</a:t>
            </a:r>
          </a:p>
        </p:txBody>
      </p:sp>
      <p:pic>
        <p:nvPicPr>
          <p:cNvPr id="4" name="Picture 3">
            <a:extLst>
              <a:ext uri="{FF2B5EF4-FFF2-40B4-BE49-F238E27FC236}">
                <a16:creationId xmlns:a16="http://schemas.microsoft.com/office/drawing/2014/main" id="{77CE2649-BD53-95C2-FB4E-3D92BAAAA2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55882" y="1804735"/>
            <a:ext cx="6022750" cy="3355033"/>
          </a:xfrm>
          <a:prstGeom prst="rect">
            <a:avLst/>
          </a:prstGeom>
          <a:noFill/>
          <a:ln>
            <a:noFill/>
          </a:ln>
        </p:spPr>
      </p:pic>
      <p:pic>
        <p:nvPicPr>
          <p:cNvPr id="5" name="Picture 4">
            <a:extLst>
              <a:ext uri="{FF2B5EF4-FFF2-40B4-BE49-F238E27FC236}">
                <a16:creationId xmlns:a16="http://schemas.microsoft.com/office/drawing/2014/main" id="{623C716D-4A60-B070-67D1-C29C81B9CB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825" y="1804735"/>
            <a:ext cx="5864476" cy="3260558"/>
          </a:xfrm>
          <a:prstGeom prst="rect">
            <a:avLst/>
          </a:prstGeom>
          <a:noFill/>
          <a:ln>
            <a:noFill/>
          </a:ln>
        </p:spPr>
      </p:pic>
    </p:spTree>
    <p:extLst>
      <p:ext uri="{BB962C8B-B14F-4D97-AF65-F5344CB8AC3E}">
        <p14:creationId xmlns:p14="http://schemas.microsoft.com/office/powerpoint/2010/main" val="3685053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8472-9DDB-720A-9E90-C7D262F3555D}"/>
              </a:ext>
            </a:extLst>
          </p:cNvPr>
          <p:cNvSpPr>
            <a:spLocks noGrp="1"/>
          </p:cNvSpPr>
          <p:nvPr>
            <p:ph type="title"/>
          </p:nvPr>
        </p:nvSpPr>
        <p:spPr>
          <a:xfrm>
            <a:off x="194929" y="447306"/>
            <a:ext cx="3196857" cy="1209524"/>
          </a:xfrm>
        </p:spPr>
        <p:txBody>
          <a:bodyPr/>
          <a:lstStyle/>
          <a:p>
            <a:r>
              <a:rPr lang="en-US" dirty="0"/>
              <a:t>Wind Sites Evaluated</a:t>
            </a:r>
          </a:p>
        </p:txBody>
      </p:sp>
      <p:pic>
        <p:nvPicPr>
          <p:cNvPr id="3" name="Picture 2" descr="Map&#10;&#10;Description automatically generated">
            <a:extLst>
              <a:ext uri="{FF2B5EF4-FFF2-40B4-BE49-F238E27FC236}">
                <a16:creationId xmlns:a16="http://schemas.microsoft.com/office/drawing/2014/main" id="{980AB211-C909-4B2D-A0EF-753F7B0EEE4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6906" y="0"/>
            <a:ext cx="5303717" cy="6858000"/>
          </a:xfrm>
          <a:prstGeom prst="rect">
            <a:avLst/>
          </a:prstGeom>
          <a:noFill/>
          <a:ln>
            <a:noFill/>
          </a:ln>
        </p:spPr>
      </p:pic>
    </p:spTree>
    <p:extLst>
      <p:ext uri="{BB962C8B-B14F-4D97-AF65-F5344CB8AC3E}">
        <p14:creationId xmlns:p14="http://schemas.microsoft.com/office/powerpoint/2010/main" val="1723113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A8F9B-E8F3-3922-6BB4-8375B15F83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D6B6E5-7F3C-E415-82F9-9CB4726450F9}"/>
              </a:ext>
            </a:extLst>
          </p:cNvPr>
          <p:cNvSpPr>
            <a:spLocks noGrp="1"/>
          </p:cNvSpPr>
          <p:nvPr>
            <p:ph type="title"/>
          </p:nvPr>
        </p:nvSpPr>
        <p:spPr/>
        <p:txBody>
          <a:bodyPr/>
          <a:lstStyle/>
          <a:p>
            <a:r>
              <a:rPr lang="en-US" dirty="0"/>
              <a:t>Both wind and PV can be developed below the avoided cost of natural gas</a:t>
            </a:r>
          </a:p>
        </p:txBody>
      </p:sp>
      <p:pic>
        <p:nvPicPr>
          <p:cNvPr id="3" name="Picture 2">
            <a:extLst>
              <a:ext uri="{FF2B5EF4-FFF2-40B4-BE49-F238E27FC236}">
                <a16:creationId xmlns:a16="http://schemas.microsoft.com/office/drawing/2014/main" id="{7888992F-4022-BAEA-A77C-DB19F638E8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0036" y="1383632"/>
            <a:ext cx="6753368" cy="4237407"/>
          </a:xfrm>
          <a:prstGeom prst="rect">
            <a:avLst/>
          </a:prstGeom>
          <a:noFill/>
          <a:ln>
            <a:noFill/>
          </a:ln>
        </p:spPr>
      </p:pic>
    </p:spTree>
    <p:extLst>
      <p:ext uri="{BB962C8B-B14F-4D97-AF65-F5344CB8AC3E}">
        <p14:creationId xmlns:p14="http://schemas.microsoft.com/office/powerpoint/2010/main" val="3961578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8472-9DDB-720A-9E90-C7D262F3555D}"/>
              </a:ext>
            </a:extLst>
          </p:cNvPr>
          <p:cNvSpPr>
            <a:spLocks noGrp="1"/>
          </p:cNvSpPr>
          <p:nvPr>
            <p:ph type="title"/>
          </p:nvPr>
        </p:nvSpPr>
        <p:spPr/>
        <p:txBody>
          <a:bodyPr/>
          <a:lstStyle/>
          <a:p>
            <a:r>
              <a:rPr lang="en-US" dirty="0"/>
              <a:t>Integration Costs Considered</a:t>
            </a:r>
          </a:p>
        </p:txBody>
      </p:sp>
      <p:sp>
        <p:nvSpPr>
          <p:cNvPr id="3" name="Text Placeholder 2">
            <a:extLst>
              <a:ext uri="{FF2B5EF4-FFF2-40B4-BE49-F238E27FC236}">
                <a16:creationId xmlns:a16="http://schemas.microsoft.com/office/drawing/2014/main" id="{DEAA40B2-C41F-8233-411C-09A1259A45A5}"/>
              </a:ext>
            </a:extLst>
          </p:cNvPr>
          <p:cNvSpPr>
            <a:spLocks noGrp="1"/>
          </p:cNvSpPr>
          <p:nvPr>
            <p:ph type="body" sz="quarter" idx="10"/>
          </p:nvPr>
        </p:nvSpPr>
        <p:spPr>
          <a:xfrm>
            <a:off x="609601" y="1487778"/>
            <a:ext cx="10952746" cy="4816769"/>
          </a:xfrm>
        </p:spPr>
        <p:txBody>
          <a:bodyPr>
            <a:normAutofit/>
          </a:bodyPr>
          <a:lstStyle/>
          <a:p>
            <a:r>
              <a:rPr lang="en-US" sz="2400" dirty="0"/>
              <a:t>Spur lines and interconnection</a:t>
            </a:r>
          </a:p>
          <a:p>
            <a:r>
              <a:rPr lang="en-US" sz="2400" dirty="0"/>
              <a:t>Additional thermal plant start costs and part-load operation</a:t>
            </a:r>
          </a:p>
          <a:p>
            <a:r>
              <a:rPr lang="en-US" sz="2400" dirty="0"/>
              <a:t>Operating reserve requirements</a:t>
            </a:r>
          </a:p>
          <a:p>
            <a:r>
              <a:rPr lang="en-US" sz="2400" dirty="0"/>
              <a:t>Natural gas fuel storage requirements</a:t>
            </a:r>
          </a:p>
          <a:p>
            <a:r>
              <a:rPr lang="en-US" sz="2400" dirty="0"/>
              <a:t>Renewable forecasting and communications cost</a:t>
            </a:r>
          </a:p>
          <a:p>
            <a:r>
              <a:rPr lang="en-US" sz="2400" dirty="0"/>
              <a:t>Cost of grid forming inverters</a:t>
            </a:r>
          </a:p>
        </p:txBody>
      </p:sp>
    </p:spTree>
    <p:extLst>
      <p:ext uri="{BB962C8B-B14F-4D97-AF65-F5344CB8AC3E}">
        <p14:creationId xmlns:p14="http://schemas.microsoft.com/office/powerpoint/2010/main" val="3944272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8472-9DDB-720A-9E90-C7D262F3555D}"/>
              </a:ext>
            </a:extLst>
          </p:cNvPr>
          <p:cNvSpPr>
            <a:spLocks noGrp="1"/>
          </p:cNvSpPr>
          <p:nvPr>
            <p:ph type="title"/>
          </p:nvPr>
        </p:nvSpPr>
        <p:spPr/>
        <p:txBody>
          <a:bodyPr/>
          <a:lstStyle/>
          <a:p>
            <a:r>
              <a:rPr lang="en-US" dirty="0"/>
              <a:t>Reliability Benefits of Renewables?</a:t>
            </a:r>
          </a:p>
        </p:txBody>
      </p:sp>
      <p:sp>
        <p:nvSpPr>
          <p:cNvPr id="3" name="Text Placeholder 2">
            <a:extLst>
              <a:ext uri="{FF2B5EF4-FFF2-40B4-BE49-F238E27FC236}">
                <a16:creationId xmlns:a16="http://schemas.microsoft.com/office/drawing/2014/main" id="{DEAA40B2-C41F-8233-411C-09A1259A45A5}"/>
              </a:ext>
            </a:extLst>
          </p:cNvPr>
          <p:cNvSpPr>
            <a:spLocks noGrp="1"/>
          </p:cNvSpPr>
          <p:nvPr>
            <p:ph type="body" sz="quarter" idx="10"/>
          </p:nvPr>
        </p:nvSpPr>
        <p:spPr>
          <a:xfrm>
            <a:off x="609601" y="1487778"/>
            <a:ext cx="10952746" cy="4816769"/>
          </a:xfrm>
        </p:spPr>
        <p:txBody>
          <a:bodyPr>
            <a:normAutofit/>
          </a:bodyPr>
          <a:lstStyle/>
          <a:p>
            <a:r>
              <a:rPr lang="en-US" sz="2400" dirty="0"/>
              <a:t>We assume the are essentially zero – we do not allow wind and solar energy to provide substantial reliability benefits.</a:t>
            </a:r>
          </a:p>
          <a:p>
            <a:r>
              <a:rPr lang="en-US" sz="2400" dirty="0"/>
              <a:t>The only benefits of wind and solar accounted for is their ability to offset natural gas and other use AFTER taking into account costs of integrating them on the Railbelt grid.</a:t>
            </a:r>
          </a:p>
          <a:p>
            <a:endParaRPr lang="en-US" sz="2400" dirty="0"/>
          </a:p>
        </p:txBody>
      </p:sp>
    </p:spTree>
    <p:extLst>
      <p:ext uri="{BB962C8B-B14F-4D97-AF65-F5344CB8AC3E}">
        <p14:creationId xmlns:p14="http://schemas.microsoft.com/office/powerpoint/2010/main" val="410012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6A111-A01F-09E7-7AB9-C2C02B4F469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019DC25-7ACA-F548-60ED-BC9EA9ED73D6}"/>
              </a:ext>
            </a:extLst>
          </p:cNvPr>
          <p:cNvSpPr>
            <a:spLocks noGrp="1"/>
          </p:cNvSpPr>
          <p:nvPr>
            <p:ph type="body" sz="quarter" idx="10"/>
          </p:nvPr>
        </p:nvSpPr>
        <p:spPr/>
        <p:txBody>
          <a:bodyPr/>
          <a:lstStyle/>
          <a:p>
            <a:r>
              <a:rPr lang="en-US" dirty="0"/>
              <a:t>Results (Key Findings)</a:t>
            </a:r>
          </a:p>
        </p:txBody>
      </p:sp>
      <p:sp>
        <p:nvSpPr>
          <p:cNvPr id="3" name="Text Placeholder 2">
            <a:extLst>
              <a:ext uri="{FF2B5EF4-FFF2-40B4-BE49-F238E27FC236}">
                <a16:creationId xmlns:a16="http://schemas.microsoft.com/office/drawing/2014/main" id="{A1EC00A9-C282-4082-2280-DE448CEBF810}"/>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88309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8472-9DDB-720A-9E90-C7D262F3555D}"/>
              </a:ext>
            </a:extLst>
          </p:cNvPr>
          <p:cNvSpPr>
            <a:spLocks noGrp="1"/>
          </p:cNvSpPr>
          <p:nvPr>
            <p:ph type="title"/>
          </p:nvPr>
        </p:nvSpPr>
        <p:spPr>
          <a:xfrm>
            <a:off x="609599" y="1"/>
            <a:ext cx="10826750" cy="1209524"/>
          </a:xfrm>
        </p:spPr>
        <p:txBody>
          <a:bodyPr/>
          <a:lstStyle/>
          <a:p>
            <a:r>
              <a:rPr lang="en-US" sz="2800" dirty="0"/>
              <a:t>Finding #1: The Least-Cost (Reference) Scenario Results in Substantial Deployment of Renewable Energy and Cost Savings</a:t>
            </a:r>
          </a:p>
        </p:txBody>
      </p:sp>
      <p:pic>
        <p:nvPicPr>
          <p:cNvPr id="6" name="Graphic 5">
            <a:extLst>
              <a:ext uri="{FF2B5EF4-FFF2-40B4-BE49-F238E27FC236}">
                <a16:creationId xmlns:a16="http://schemas.microsoft.com/office/drawing/2014/main" id="{4826664A-EA50-63A2-2758-86C2A22C27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9655" y="1463190"/>
            <a:ext cx="9173445" cy="5014033"/>
          </a:xfrm>
          <a:prstGeom prst="rect">
            <a:avLst/>
          </a:prstGeom>
        </p:spPr>
      </p:pic>
      <p:sp>
        <p:nvSpPr>
          <p:cNvPr id="7" name="Text Placeholder 2">
            <a:extLst>
              <a:ext uri="{FF2B5EF4-FFF2-40B4-BE49-F238E27FC236}">
                <a16:creationId xmlns:a16="http://schemas.microsoft.com/office/drawing/2014/main" id="{D1AD0301-5022-27BD-AE9D-3C4E200235A0}"/>
              </a:ext>
            </a:extLst>
          </p:cNvPr>
          <p:cNvSpPr txBox="1">
            <a:spLocks/>
          </p:cNvSpPr>
          <p:nvPr/>
        </p:nvSpPr>
        <p:spPr>
          <a:xfrm>
            <a:off x="8318500" y="1615590"/>
            <a:ext cx="3356845" cy="2025720"/>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Char char="•"/>
              <a:defRPr sz="32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2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2933"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4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2000" dirty="0"/>
              <a:t>Reference case hits 76% renewables in 2040.</a:t>
            </a:r>
          </a:p>
          <a:p>
            <a:pPr marL="238125" indent="-238125"/>
            <a:endParaRPr lang="en-US" sz="2000" dirty="0"/>
          </a:p>
        </p:txBody>
      </p:sp>
    </p:spTree>
    <p:extLst>
      <p:ext uri="{BB962C8B-B14F-4D97-AF65-F5344CB8AC3E}">
        <p14:creationId xmlns:p14="http://schemas.microsoft.com/office/powerpoint/2010/main" val="3647493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8472-9DDB-720A-9E90-C7D262F3555D}"/>
              </a:ext>
            </a:extLst>
          </p:cNvPr>
          <p:cNvSpPr>
            <a:spLocks noGrp="1"/>
          </p:cNvSpPr>
          <p:nvPr>
            <p:ph type="title"/>
          </p:nvPr>
        </p:nvSpPr>
        <p:spPr>
          <a:xfrm>
            <a:off x="284748" y="0"/>
            <a:ext cx="3505201" cy="1209524"/>
          </a:xfrm>
        </p:spPr>
        <p:txBody>
          <a:bodyPr/>
          <a:lstStyle/>
          <a:p>
            <a:r>
              <a:rPr lang="en-US" sz="2800" dirty="0"/>
              <a:t>Annual Costs of No New RE and Reference Scenarios</a:t>
            </a:r>
            <a:endParaRPr lang="en-US" sz="3200" dirty="0"/>
          </a:p>
        </p:txBody>
      </p:sp>
      <p:sp>
        <p:nvSpPr>
          <p:cNvPr id="3" name="Text Placeholder 2">
            <a:extLst>
              <a:ext uri="{FF2B5EF4-FFF2-40B4-BE49-F238E27FC236}">
                <a16:creationId xmlns:a16="http://schemas.microsoft.com/office/drawing/2014/main" id="{DEAA40B2-C41F-8233-411C-09A1259A45A5}"/>
              </a:ext>
            </a:extLst>
          </p:cNvPr>
          <p:cNvSpPr>
            <a:spLocks noGrp="1"/>
          </p:cNvSpPr>
          <p:nvPr>
            <p:ph type="body" sz="quarter" idx="10"/>
          </p:nvPr>
        </p:nvSpPr>
        <p:spPr>
          <a:xfrm>
            <a:off x="3989419" y="169215"/>
            <a:ext cx="3632001" cy="1686961"/>
          </a:xfrm>
        </p:spPr>
        <p:txBody>
          <a:bodyPr>
            <a:normAutofit fontScale="70000" lnSpcReduction="20000"/>
          </a:bodyPr>
          <a:lstStyle/>
          <a:p>
            <a:pPr marL="0" indent="0">
              <a:buNone/>
            </a:pPr>
            <a:r>
              <a:rPr lang="en-US" dirty="0"/>
              <a:t>Doesn’t include common costs</a:t>
            </a:r>
          </a:p>
          <a:p>
            <a:pPr marL="0" indent="0">
              <a:buNone/>
            </a:pPr>
            <a:endParaRPr lang="en-US" dirty="0"/>
          </a:p>
          <a:p>
            <a:pPr marL="0" indent="0">
              <a:buNone/>
            </a:pPr>
            <a:r>
              <a:rPr lang="en-US" dirty="0"/>
              <a:t>Net savings reach about $100M/</a:t>
            </a:r>
            <a:r>
              <a:rPr lang="en-US" dirty="0" err="1"/>
              <a:t>yr</a:t>
            </a:r>
            <a:r>
              <a:rPr lang="en-US" dirty="0"/>
              <a:t> by the mid 2030s</a:t>
            </a:r>
          </a:p>
          <a:p>
            <a:endParaRPr lang="en-US" dirty="0"/>
          </a:p>
        </p:txBody>
      </p:sp>
      <p:pic>
        <p:nvPicPr>
          <p:cNvPr id="4" name="Graphic 3">
            <a:extLst>
              <a:ext uri="{FF2B5EF4-FFF2-40B4-BE49-F238E27FC236}">
                <a16:creationId xmlns:a16="http://schemas.microsoft.com/office/drawing/2014/main" id="{0B2BF659-27DA-8516-6938-E3B0554129CC}"/>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7243"/>
          <a:stretch/>
        </p:blipFill>
        <p:spPr bwMode="auto">
          <a:xfrm>
            <a:off x="0" y="2093577"/>
            <a:ext cx="7353199" cy="3083955"/>
          </a:xfrm>
          <a:prstGeom prst="rect">
            <a:avLst/>
          </a:prstGeom>
          <a:ln>
            <a:noFill/>
          </a:ln>
          <a:extLst>
            <a:ext uri="{53640926-AAD7-44D8-BBD7-CCE9431645EC}">
              <a14:shadowObscured xmlns:a14="http://schemas.microsoft.com/office/drawing/2010/main"/>
            </a:ext>
          </a:extLst>
        </p:spPr>
      </p:pic>
      <p:pic>
        <p:nvPicPr>
          <p:cNvPr id="5" name="Graphic 4">
            <a:extLst>
              <a:ext uri="{FF2B5EF4-FFF2-40B4-BE49-F238E27FC236}">
                <a16:creationId xmlns:a16="http://schemas.microsoft.com/office/drawing/2014/main" id="{1E51D5E1-8BA5-B582-BB1B-173F01897E5B}"/>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37809"/>
          <a:stretch/>
        </p:blipFill>
        <p:spPr>
          <a:xfrm>
            <a:off x="7553159" y="2274462"/>
            <a:ext cx="4537243" cy="3365683"/>
          </a:xfrm>
          <a:prstGeom prst="rect">
            <a:avLst/>
          </a:prstGeom>
        </p:spPr>
      </p:pic>
      <p:sp>
        <p:nvSpPr>
          <p:cNvPr id="8" name="TextBox 7">
            <a:extLst>
              <a:ext uri="{FF2B5EF4-FFF2-40B4-BE49-F238E27FC236}">
                <a16:creationId xmlns:a16="http://schemas.microsoft.com/office/drawing/2014/main" id="{275B180A-BFC2-85C6-5DEC-559F98301E4B}"/>
              </a:ext>
            </a:extLst>
          </p:cNvPr>
          <p:cNvSpPr txBox="1"/>
          <p:nvPr/>
        </p:nvSpPr>
        <p:spPr>
          <a:xfrm>
            <a:off x="8202582" y="1443465"/>
            <a:ext cx="3725779" cy="830997"/>
          </a:xfrm>
          <a:prstGeom prst="rect">
            <a:avLst/>
          </a:prstGeom>
          <a:noFill/>
        </p:spPr>
        <p:txBody>
          <a:bodyPr wrap="square">
            <a:spAutoFit/>
          </a:bodyPr>
          <a:lstStyle/>
          <a:p>
            <a:pPr marL="0" indent="0">
              <a:buNone/>
            </a:pPr>
            <a:r>
              <a:rPr lang="en-US" sz="1600" dirty="0"/>
              <a:t>Annual net savings shown in the black lines.  Negative values are the costs, positive values are the savings.  </a:t>
            </a:r>
          </a:p>
        </p:txBody>
      </p:sp>
      <p:pic>
        <p:nvPicPr>
          <p:cNvPr id="10" name="Graphic 9">
            <a:extLst>
              <a:ext uri="{FF2B5EF4-FFF2-40B4-BE49-F238E27FC236}">
                <a16:creationId xmlns:a16="http://schemas.microsoft.com/office/drawing/2014/main" id="{C0681BCC-9B9A-F436-12EC-25F0A130BE74}"/>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64607" t="2772" r="1434" b="56597"/>
          <a:stretch/>
        </p:blipFill>
        <p:spPr>
          <a:xfrm>
            <a:off x="2643289" y="5634565"/>
            <a:ext cx="2031932" cy="1121573"/>
          </a:xfrm>
          <a:prstGeom prst="rect">
            <a:avLst/>
          </a:prstGeom>
        </p:spPr>
      </p:pic>
      <p:pic>
        <p:nvPicPr>
          <p:cNvPr id="12" name="Graphic 11">
            <a:extLst>
              <a:ext uri="{FF2B5EF4-FFF2-40B4-BE49-F238E27FC236}">
                <a16:creationId xmlns:a16="http://schemas.microsoft.com/office/drawing/2014/main" id="{28EC965C-1033-E987-682C-4B8AEE68046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64785" t="42310" r="1257" b="22838"/>
          <a:stretch/>
        </p:blipFill>
        <p:spPr>
          <a:xfrm>
            <a:off x="4248720" y="5634565"/>
            <a:ext cx="2031933" cy="962027"/>
          </a:xfrm>
          <a:prstGeom prst="rect">
            <a:avLst/>
          </a:prstGeom>
        </p:spPr>
      </p:pic>
    </p:spTree>
    <p:extLst>
      <p:ext uri="{BB962C8B-B14F-4D97-AF65-F5344CB8AC3E}">
        <p14:creationId xmlns:p14="http://schemas.microsoft.com/office/powerpoint/2010/main" val="1769312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8472-9DDB-720A-9E90-C7D262F3555D}"/>
              </a:ext>
            </a:extLst>
          </p:cNvPr>
          <p:cNvSpPr>
            <a:spLocks noGrp="1"/>
          </p:cNvSpPr>
          <p:nvPr>
            <p:ph type="title"/>
          </p:nvPr>
        </p:nvSpPr>
        <p:spPr>
          <a:xfrm>
            <a:off x="284748" y="0"/>
            <a:ext cx="9148010" cy="1209524"/>
          </a:xfrm>
        </p:spPr>
        <p:txBody>
          <a:bodyPr/>
          <a:lstStyle/>
          <a:p>
            <a:r>
              <a:rPr lang="en-US" sz="2800" dirty="0"/>
              <a:t>Cumulative Savings of the Reference Scenario (2024-2040) Exceeds $1 Billion (Undiscounted) </a:t>
            </a:r>
            <a:endParaRPr lang="en-US" sz="3200" dirty="0"/>
          </a:p>
        </p:txBody>
      </p:sp>
      <p:pic>
        <p:nvPicPr>
          <p:cNvPr id="8" name="Picture 7">
            <a:extLst>
              <a:ext uri="{FF2B5EF4-FFF2-40B4-BE49-F238E27FC236}">
                <a16:creationId xmlns:a16="http://schemas.microsoft.com/office/drawing/2014/main" id="{1FE70E8F-7A35-C752-BC2B-3C4BFD7DC1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993"/>
          <a:stretch/>
        </p:blipFill>
        <p:spPr bwMode="auto">
          <a:xfrm>
            <a:off x="173087" y="1458183"/>
            <a:ext cx="8946850" cy="5148407"/>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202F0549-43C7-35EF-5281-E72A5A7C7F26}"/>
              </a:ext>
            </a:extLst>
          </p:cNvPr>
          <p:cNvSpPr txBox="1"/>
          <p:nvPr/>
        </p:nvSpPr>
        <p:spPr>
          <a:xfrm>
            <a:off x="8946850" y="1724061"/>
            <a:ext cx="3108792" cy="2308324"/>
          </a:xfrm>
          <a:prstGeom prst="rect">
            <a:avLst/>
          </a:prstGeom>
          <a:noFill/>
        </p:spPr>
        <p:txBody>
          <a:bodyPr wrap="square">
            <a:spAutoFit/>
          </a:bodyPr>
          <a:lstStyle/>
          <a:p>
            <a:r>
              <a:rPr lang="en-US" dirty="0"/>
              <a:t>By 2040 renewable deployment has avoided about $4.2 Billion in cumulative fuel and other costs.  This requires investments of about $2.9 Billion in renewables and other infrastructure directly related to renewables integration</a:t>
            </a:r>
          </a:p>
        </p:txBody>
      </p:sp>
    </p:spTree>
    <p:extLst>
      <p:ext uri="{BB962C8B-B14F-4D97-AF65-F5344CB8AC3E}">
        <p14:creationId xmlns:p14="http://schemas.microsoft.com/office/powerpoint/2010/main" val="3438678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8472-9DDB-720A-9E90-C7D262F3555D}"/>
              </a:ext>
            </a:extLst>
          </p:cNvPr>
          <p:cNvSpPr>
            <a:spLocks noGrp="1"/>
          </p:cNvSpPr>
          <p:nvPr>
            <p:ph type="title"/>
          </p:nvPr>
        </p:nvSpPr>
        <p:spPr>
          <a:xfrm>
            <a:off x="609599" y="1"/>
            <a:ext cx="10826750" cy="1209524"/>
          </a:xfrm>
        </p:spPr>
        <p:txBody>
          <a:bodyPr/>
          <a:lstStyle/>
          <a:p>
            <a:r>
              <a:rPr lang="en-US" sz="2800" dirty="0"/>
              <a:t>Finding #2: The Least-Cost (Reference) Scenario Relies on a Mix of Renewable Energy Resources and Locations</a:t>
            </a:r>
            <a:endParaRPr lang="en-US" sz="3200" dirty="0"/>
          </a:p>
        </p:txBody>
      </p:sp>
      <p:pic>
        <p:nvPicPr>
          <p:cNvPr id="3" name="Graphic 2">
            <a:extLst>
              <a:ext uri="{FF2B5EF4-FFF2-40B4-BE49-F238E27FC236}">
                <a16:creationId xmlns:a16="http://schemas.microsoft.com/office/drawing/2014/main" id="{C841039E-FBB9-7716-0403-C43D906F4A12}"/>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534" r="16820"/>
          <a:stretch/>
        </p:blipFill>
        <p:spPr bwMode="auto">
          <a:xfrm>
            <a:off x="197201" y="1336760"/>
            <a:ext cx="7964826" cy="2970542"/>
          </a:xfrm>
          <a:prstGeom prst="rect">
            <a:avLst/>
          </a:prstGeom>
          <a:ln>
            <a:noFill/>
          </a:ln>
          <a:extLst>
            <a:ext uri="{53640926-AAD7-44D8-BBD7-CCE9431645EC}">
              <a14:shadowObscured xmlns:a14="http://schemas.microsoft.com/office/drawing/2010/main"/>
            </a:ext>
          </a:extLst>
        </p:spPr>
      </p:pic>
      <p:pic>
        <p:nvPicPr>
          <p:cNvPr id="4" name="Graphic 3">
            <a:extLst>
              <a:ext uri="{FF2B5EF4-FFF2-40B4-BE49-F238E27FC236}">
                <a16:creationId xmlns:a16="http://schemas.microsoft.com/office/drawing/2014/main" id="{5473431C-544F-AD79-A582-04094857449E}"/>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630" r="16595"/>
          <a:stretch/>
        </p:blipFill>
        <p:spPr bwMode="auto">
          <a:xfrm>
            <a:off x="309926" y="4027664"/>
            <a:ext cx="7620223" cy="2830335"/>
          </a:xfrm>
          <a:prstGeom prst="rect">
            <a:avLst/>
          </a:prstGeom>
          <a:ln>
            <a:noFill/>
          </a:ln>
          <a:extLst>
            <a:ext uri="{53640926-AAD7-44D8-BBD7-CCE9431645EC}">
              <a14:shadowObscured xmlns:a14="http://schemas.microsoft.com/office/drawing/2010/main"/>
            </a:ext>
          </a:extLst>
        </p:spPr>
      </p:pic>
      <p:pic>
        <p:nvPicPr>
          <p:cNvPr id="8" name="Graphic 7">
            <a:extLst>
              <a:ext uri="{FF2B5EF4-FFF2-40B4-BE49-F238E27FC236}">
                <a16:creationId xmlns:a16="http://schemas.microsoft.com/office/drawing/2014/main" id="{7A779F20-E2B3-A162-EBE8-53CACB35195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85990" t="30697" r="1134" b="23968"/>
          <a:stretch/>
        </p:blipFill>
        <p:spPr bwMode="auto">
          <a:xfrm>
            <a:off x="9437882" y="3252688"/>
            <a:ext cx="1126183" cy="1252922"/>
          </a:xfrm>
          <a:prstGeom prst="rect">
            <a:avLst/>
          </a:prstGeom>
          <a:ln>
            <a:noFill/>
          </a:ln>
          <a:extLst>
            <a:ext uri="{53640926-AAD7-44D8-BBD7-CCE9431645EC}">
              <a14:shadowObscured xmlns:a14="http://schemas.microsoft.com/office/drawing/2010/main"/>
            </a:ext>
          </a:extLst>
        </p:spPr>
      </p:pic>
      <p:sp>
        <p:nvSpPr>
          <p:cNvPr id="15" name="Extract 4">
            <a:extLst>
              <a:ext uri="{FF2B5EF4-FFF2-40B4-BE49-F238E27FC236}">
                <a16:creationId xmlns:a16="http://schemas.microsoft.com/office/drawing/2014/main" id="{04E7FE30-DCEB-C707-D76C-5565B3028FBD}"/>
              </a:ext>
            </a:extLst>
          </p:cNvPr>
          <p:cNvSpPr/>
          <p:nvPr/>
        </p:nvSpPr>
        <p:spPr>
          <a:xfrm rot="13868192">
            <a:off x="8370886" y="2074423"/>
            <a:ext cx="330200" cy="1542557"/>
          </a:xfrm>
          <a:prstGeom prst="flowChartExtra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6F3C9622-908E-F19B-9C2D-30D69C98DA6F}"/>
              </a:ext>
            </a:extLst>
          </p:cNvPr>
          <p:cNvSpPr/>
          <p:nvPr/>
        </p:nvSpPr>
        <p:spPr>
          <a:xfrm>
            <a:off x="8557528" y="2157652"/>
            <a:ext cx="3324546" cy="772941"/>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06038E5D-F211-5875-6528-1A84C8D7DEEC}"/>
              </a:ext>
            </a:extLst>
          </p:cNvPr>
          <p:cNvSpPr txBox="1"/>
          <p:nvPr/>
        </p:nvSpPr>
        <p:spPr>
          <a:xfrm>
            <a:off x="8633727" y="2252684"/>
            <a:ext cx="3248347"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a:ea typeface="+mn-ea"/>
                <a:cs typeface="+mn-cs"/>
              </a:rPr>
              <a:t>Existing fossil resources maintained for reliability purposes (Finding #4)</a:t>
            </a:r>
          </a:p>
        </p:txBody>
      </p:sp>
      <p:sp>
        <p:nvSpPr>
          <p:cNvPr id="18" name="Extract 14">
            <a:extLst>
              <a:ext uri="{FF2B5EF4-FFF2-40B4-BE49-F238E27FC236}">
                <a16:creationId xmlns:a16="http://schemas.microsoft.com/office/drawing/2014/main" id="{843EA7A0-65A3-4252-196E-4DC2F8D5188A}"/>
              </a:ext>
            </a:extLst>
          </p:cNvPr>
          <p:cNvSpPr/>
          <p:nvPr/>
        </p:nvSpPr>
        <p:spPr>
          <a:xfrm rot="17139484">
            <a:off x="7946792" y="4721508"/>
            <a:ext cx="265264" cy="1028128"/>
          </a:xfrm>
          <a:prstGeom prst="flowChartExtra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52E47EAA-CE40-422C-C01E-C49903013FC1}"/>
              </a:ext>
            </a:extLst>
          </p:cNvPr>
          <p:cNvSpPr/>
          <p:nvPr/>
        </p:nvSpPr>
        <p:spPr>
          <a:xfrm>
            <a:off x="8535986" y="5064156"/>
            <a:ext cx="3324546" cy="772941"/>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B25EA940-ABF1-C282-3E26-6FC65553B6A3}"/>
              </a:ext>
            </a:extLst>
          </p:cNvPr>
          <p:cNvSpPr txBox="1"/>
          <p:nvPr/>
        </p:nvSpPr>
        <p:spPr>
          <a:xfrm>
            <a:off x="8633726" y="5150443"/>
            <a:ext cx="3248347"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a:ea typeface="+mn-ea"/>
                <a:cs typeface="+mn-cs"/>
              </a:rPr>
              <a:t>About 50% annual electricity from wind in 2040</a:t>
            </a:r>
          </a:p>
        </p:txBody>
      </p:sp>
    </p:spTree>
    <p:extLst>
      <p:ext uri="{BB962C8B-B14F-4D97-AF65-F5344CB8AC3E}">
        <p14:creationId xmlns:p14="http://schemas.microsoft.com/office/powerpoint/2010/main" val="3591886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85B65C-EF08-8B80-9D8C-04976ED6E7A8}"/>
              </a:ext>
            </a:extLst>
          </p:cNvPr>
          <p:cNvSpPr>
            <a:spLocks noGrp="1"/>
          </p:cNvSpPr>
          <p:nvPr>
            <p:ph type="body" sz="quarter" idx="10"/>
          </p:nvPr>
        </p:nvSpPr>
        <p:spPr/>
        <p:txBody>
          <a:bodyPr/>
          <a:lstStyle/>
          <a:p>
            <a:r>
              <a:rPr lang="en-US" dirty="0"/>
              <a:t>Overview of study</a:t>
            </a:r>
          </a:p>
        </p:txBody>
      </p:sp>
      <p:sp>
        <p:nvSpPr>
          <p:cNvPr id="3" name="Text Placeholder 2">
            <a:extLst>
              <a:ext uri="{FF2B5EF4-FFF2-40B4-BE49-F238E27FC236}">
                <a16:creationId xmlns:a16="http://schemas.microsoft.com/office/drawing/2014/main" id="{A7FD4761-3088-A7AE-F0DF-652FDF2288F6}"/>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76514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p&#10;&#10;Description automatically generated">
            <a:extLst>
              <a:ext uri="{FF2B5EF4-FFF2-40B4-BE49-F238E27FC236}">
                <a16:creationId xmlns:a16="http://schemas.microsoft.com/office/drawing/2014/main" id="{3817D5E6-7A47-5137-78E6-20117094F52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5430" y="0"/>
            <a:ext cx="5305031" cy="6858000"/>
          </a:xfrm>
          <a:prstGeom prst="rect">
            <a:avLst/>
          </a:prstGeom>
          <a:noFill/>
          <a:ln>
            <a:noFill/>
          </a:ln>
        </p:spPr>
      </p:pic>
      <p:sp>
        <p:nvSpPr>
          <p:cNvPr id="2" name="Title 1">
            <a:extLst>
              <a:ext uri="{FF2B5EF4-FFF2-40B4-BE49-F238E27FC236}">
                <a16:creationId xmlns:a16="http://schemas.microsoft.com/office/drawing/2014/main" id="{6BB08472-9DDB-720A-9E90-C7D262F3555D}"/>
              </a:ext>
            </a:extLst>
          </p:cNvPr>
          <p:cNvSpPr>
            <a:spLocks noGrp="1"/>
          </p:cNvSpPr>
          <p:nvPr>
            <p:ph type="title"/>
          </p:nvPr>
        </p:nvSpPr>
        <p:spPr>
          <a:xfrm>
            <a:off x="747421" y="0"/>
            <a:ext cx="4909643" cy="1077513"/>
          </a:xfrm>
        </p:spPr>
        <p:txBody>
          <a:bodyPr/>
          <a:lstStyle/>
          <a:p>
            <a:r>
              <a:rPr lang="en-US" dirty="0"/>
              <a:t>Installed Capacity</a:t>
            </a:r>
          </a:p>
        </p:txBody>
      </p:sp>
      <p:sp>
        <p:nvSpPr>
          <p:cNvPr id="11" name="TextBox 10">
            <a:extLst>
              <a:ext uri="{FF2B5EF4-FFF2-40B4-BE49-F238E27FC236}">
                <a16:creationId xmlns:a16="http://schemas.microsoft.com/office/drawing/2014/main" id="{0D7101C7-232D-9414-9770-698AD16FDC91}"/>
              </a:ext>
            </a:extLst>
          </p:cNvPr>
          <p:cNvSpPr txBox="1"/>
          <p:nvPr/>
        </p:nvSpPr>
        <p:spPr>
          <a:xfrm>
            <a:off x="411716" y="1535850"/>
            <a:ext cx="5769947" cy="4524315"/>
          </a:xfrm>
          <a:prstGeom prst="rect">
            <a:avLst/>
          </a:prstGeom>
          <a:noFill/>
        </p:spPr>
        <p:txBody>
          <a:bodyPr wrap="square">
            <a:spAutoFit/>
          </a:bodyPr>
          <a:lstStyle/>
          <a:p>
            <a:pPr marL="457200" indent="-220663">
              <a:buFont typeface="Arial" panose="020B0604020202020204" pitchFamily="34" charset="0"/>
              <a:buChar char="•"/>
            </a:pPr>
            <a:r>
              <a:rPr lang="en-US" sz="2400" dirty="0"/>
              <a:t>Wind is deployed in all three locations, but highest quality resources are in GVEA and HEA zones.</a:t>
            </a:r>
          </a:p>
          <a:p>
            <a:pPr marL="457200" indent="-220663">
              <a:buFont typeface="Arial" panose="020B0604020202020204" pitchFamily="34" charset="0"/>
              <a:buChar char="•"/>
            </a:pPr>
            <a:endParaRPr lang="en-US" sz="2400" dirty="0"/>
          </a:p>
          <a:p>
            <a:pPr marL="457200" indent="-220663">
              <a:buFont typeface="Arial" panose="020B0604020202020204" pitchFamily="34" charset="0"/>
              <a:buChar char="•"/>
            </a:pPr>
            <a:r>
              <a:rPr lang="en-US" sz="2400" dirty="0"/>
              <a:t>Wind deployment in HEA zone takes advantage of transmission upgrades as part of the Railbelt Innovative Resiliency Project.</a:t>
            </a:r>
          </a:p>
          <a:p>
            <a:pPr marL="236537"/>
            <a:endParaRPr lang="en-US" sz="2400" dirty="0"/>
          </a:p>
          <a:p>
            <a:pPr marL="457200" indent="-220663">
              <a:buFont typeface="Arial" panose="020B0604020202020204" pitchFamily="34" charset="0"/>
              <a:buChar char="•"/>
            </a:pPr>
            <a:r>
              <a:rPr lang="en-US" sz="2400" dirty="0"/>
              <a:t>Solar deployment is largely in central, due in part to limited wind resources and proximity to load centers.</a:t>
            </a:r>
          </a:p>
        </p:txBody>
      </p:sp>
      <p:cxnSp>
        <p:nvCxnSpPr>
          <p:cNvPr id="4" name="Straight Arrow Connector 3">
            <a:extLst>
              <a:ext uri="{FF2B5EF4-FFF2-40B4-BE49-F238E27FC236}">
                <a16:creationId xmlns:a16="http://schemas.microsoft.com/office/drawing/2014/main" id="{85B49E04-839C-D77A-FCF1-26C329C37182}"/>
              </a:ext>
            </a:extLst>
          </p:cNvPr>
          <p:cNvCxnSpPr>
            <a:cxnSpLocks/>
          </p:cNvCxnSpPr>
          <p:nvPr/>
        </p:nvCxnSpPr>
        <p:spPr>
          <a:xfrm>
            <a:off x="6096000" y="4138863"/>
            <a:ext cx="1580147" cy="878305"/>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299160DD-075C-7ACF-A09D-9252B0605443}"/>
              </a:ext>
            </a:extLst>
          </p:cNvPr>
          <p:cNvCxnSpPr>
            <a:cxnSpLocks/>
          </p:cNvCxnSpPr>
          <p:nvPr/>
        </p:nvCxnSpPr>
        <p:spPr>
          <a:xfrm>
            <a:off x="6096000" y="4138863"/>
            <a:ext cx="1580147" cy="1299411"/>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8092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8472-9DDB-720A-9E90-C7D262F3555D}"/>
              </a:ext>
            </a:extLst>
          </p:cNvPr>
          <p:cNvSpPr>
            <a:spLocks noGrp="1"/>
          </p:cNvSpPr>
          <p:nvPr>
            <p:ph type="title"/>
          </p:nvPr>
        </p:nvSpPr>
        <p:spPr>
          <a:xfrm>
            <a:off x="773723" y="1"/>
            <a:ext cx="10535960" cy="801188"/>
          </a:xfrm>
        </p:spPr>
        <p:txBody>
          <a:bodyPr/>
          <a:lstStyle/>
          <a:p>
            <a:r>
              <a:rPr lang="en-US" sz="3200" dirty="0"/>
              <a:t>Finding #3: The 80% RPS Has Limited Impact on Costs </a:t>
            </a:r>
            <a:endParaRPr lang="en-US" sz="3600" dirty="0"/>
          </a:p>
        </p:txBody>
      </p:sp>
      <p:pic>
        <p:nvPicPr>
          <p:cNvPr id="6" name="Picture 5">
            <a:extLst>
              <a:ext uri="{FF2B5EF4-FFF2-40B4-BE49-F238E27FC236}">
                <a16:creationId xmlns:a16="http://schemas.microsoft.com/office/drawing/2014/main" id="{07A125C3-4537-60E2-30E5-B0877A12A5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83458" y="1050210"/>
            <a:ext cx="7971225" cy="4727841"/>
          </a:xfrm>
          <a:prstGeom prst="rect">
            <a:avLst/>
          </a:prstGeom>
          <a:noFill/>
          <a:ln>
            <a:noFill/>
          </a:ln>
        </p:spPr>
      </p:pic>
      <p:sp>
        <p:nvSpPr>
          <p:cNvPr id="10" name="TextBox 9">
            <a:extLst>
              <a:ext uri="{FF2B5EF4-FFF2-40B4-BE49-F238E27FC236}">
                <a16:creationId xmlns:a16="http://schemas.microsoft.com/office/drawing/2014/main" id="{CD819822-9425-472F-7D89-FCBD36876CAD}"/>
              </a:ext>
            </a:extLst>
          </p:cNvPr>
          <p:cNvSpPr txBox="1"/>
          <p:nvPr/>
        </p:nvSpPr>
        <p:spPr>
          <a:xfrm>
            <a:off x="773723" y="5986780"/>
            <a:ext cx="8252579" cy="646331"/>
          </a:xfrm>
          <a:prstGeom prst="rect">
            <a:avLst/>
          </a:prstGeom>
          <a:noFill/>
        </p:spPr>
        <p:txBody>
          <a:bodyPr wrap="square">
            <a:spAutoFit/>
          </a:bodyPr>
          <a:lstStyle/>
          <a:p>
            <a:r>
              <a:rPr lang="en-US" sz="1200" dirty="0">
                <a:effectLst/>
                <a:ea typeface="Times New Roman" panose="02020603050405020304" pitchFamily="18" charset="0"/>
              </a:rPr>
              <a:t>Requiring an 80% RPS reduces the net savings by about $19 million in 2040, which is less than a 2% change in cumulative savings. Differences are very small given the large uncertainty in future costs of fuels and renewable generation. This is demonstrated by the much larger impact that a change in the assumed cost of renewable energy shown in the high- and low-cost RE sensitivities.</a:t>
            </a:r>
            <a:endParaRPr lang="en-US" sz="1200" dirty="0"/>
          </a:p>
        </p:txBody>
      </p:sp>
      <p:sp>
        <p:nvSpPr>
          <p:cNvPr id="4" name="Extract 3">
            <a:extLst>
              <a:ext uri="{FF2B5EF4-FFF2-40B4-BE49-F238E27FC236}">
                <a16:creationId xmlns:a16="http://schemas.microsoft.com/office/drawing/2014/main" id="{69D84DE6-B4D9-CE71-1D34-15763195CE01}"/>
              </a:ext>
            </a:extLst>
          </p:cNvPr>
          <p:cNvSpPr/>
          <p:nvPr/>
        </p:nvSpPr>
        <p:spPr>
          <a:xfrm rot="13868192">
            <a:off x="8510568" y="1082482"/>
            <a:ext cx="369109" cy="1305483"/>
          </a:xfrm>
          <a:prstGeom prst="flowChartExtra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089E14C-2D6E-7392-A145-B529EA9D13FD}"/>
              </a:ext>
            </a:extLst>
          </p:cNvPr>
          <p:cNvSpPr/>
          <p:nvPr/>
        </p:nvSpPr>
        <p:spPr>
          <a:xfrm>
            <a:off x="8618924" y="1181947"/>
            <a:ext cx="2086590" cy="915517"/>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F3F4727-60EA-C8E5-961B-7BF43499746A}"/>
              </a:ext>
            </a:extLst>
          </p:cNvPr>
          <p:cNvSpPr txBox="1"/>
          <p:nvPr/>
        </p:nvSpPr>
        <p:spPr>
          <a:xfrm>
            <a:off x="8793597" y="1266467"/>
            <a:ext cx="2207339" cy="830997"/>
          </a:xfrm>
          <a:prstGeom prst="rect">
            <a:avLst/>
          </a:prstGeom>
          <a:noFill/>
        </p:spPr>
        <p:txBody>
          <a:bodyPr wrap="square">
            <a:spAutoFit/>
          </a:bodyPr>
          <a:lstStyle/>
          <a:p>
            <a:r>
              <a:rPr lang="en-US" sz="1600" dirty="0">
                <a:solidFill>
                  <a:schemeClr val="bg1"/>
                </a:solidFill>
                <a:effectLst/>
                <a:ea typeface="Times New Roman" panose="02020603050405020304" pitchFamily="18" charset="0"/>
              </a:rPr>
              <a:t>Impact of 80% RPS requirement occurs mostly in 2040.</a:t>
            </a:r>
            <a:endParaRPr lang="en-US" sz="1600" dirty="0">
              <a:solidFill>
                <a:schemeClr val="bg1"/>
              </a:solidFill>
            </a:endParaRPr>
          </a:p>
        </p:txBody>
      </p:sp>
    </p:spTree>
    <p:extLst>
      <p:ext uri="{BB962C8B-B14F-4D97-AF65-F5344CB8AC3E}">
        <p14:creationId xmlns:p14="http://schemas.microsoft.com/office/powerpoint/2010/main" val="31916041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8472-9DDB-720A-9E90-C7D262F3555D}"/>
              </a:ext>
            </a:extLst>
          </p:cNvPr>
          <p:cNvSpPr>
            <a:spLocks noGrp="1"/>
          </p:cNvSpPr>
          <p:nvPr>
            <p:ph type="title"/>
          </p:nvPr>
        </p:nvSpPr>
        <p:spPr>
          <a:xfrm>
            <a:off x="407963" y="0"/>
            <a:ext cx="11336215" cy="1392702"/>
          </a:xfrm>
        </p:spPr>
        <p:txBody>
          <a:bodyPr/>
          <a:lstStyle/>
          <a:p>
            <a:r>
              <a:rPr lang="en-US" sz="2800" dirty="0"/>
              <a:t>Finding #4: Demand Is Met in All Scenarios, Relying Heavily on Existing Hydro and Fossil-Fueled Generators During Periods of Low Renewable Output </a:t>
            </a:r>
          </a:p>
        </p:txBody>
      </p:sp>
      <p:pic>
        <p:nvPicPr>
          <p:cNvPr id="4" name="Graphic 3">
            <a:extLst>
              <a:ext uri="{FF2B5EF4-FFF2-40B4-BE49-F238E27FC236}">
                <a16:creationId xmlns:a16="http://schemas.microsoft.com/office/drawing/2014/main" id="{DEF9367A-FFAF-0311-B315-ABA0A7C75A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5704" y="2110154"/>
            <a:ext cx="11760591" cy="3734239"/>
          </a:xfrm>
          <a:prstGeom prst="rect">
            <a:avLst/>
          </a:prstGeom>
        </p:spPr>
      </p:pic>
    </p:spTree>
    <p:extLst>
      <p:ext uri="{BB962C8B-B14F-4D97-AF65-F5344CB8AC3E}">
        <p14:creationId xmlns:p14="http://schemas.microsoft.com/office/powerpoint/2010/main" val="1695362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BB08472-9DDB-720A-9E90-C7D262F3555D}"/>
              </a:ext>
            </a:extLst>
          </p:cNvPr>
          <p:cNvSpPr txBox="1">
            <a:spLocks/>
          </p:cNvSpPr>
          <p:nvPr/>
        </p:nvSpPr>
        <p:spPr>
          <a:xfrm>
            <a:off x="618978" y="1"/>
            <a:ext cx="10818056" cy="1223888"/>
          </a:xfrm>
          <a:prstGeom prst="rect">
            <a:avLst/>
          </a:prstGeom>
          <a:solidFill>
            <a:schemeClr val="accent1"/>
          </a:solidFill>
        </p:spPr>
        <p:txBody>
          <a:bodyPr vert="horz" lIns="91440" tIns="45720" rIns="91440" bIns="45720" rtlCol="0" anchor="ctr">
            <a:noAutofit/>
          </a:bodyPr>
          <a:lstStyle>
            <a:lvl1pPr marL="0" algn="ctr" defTabSz="609585" rtl="0" eaLnBrk="1" latinLnBrk="0" hangingPunct="1">
              <a:lnSpc>
                <a:spcPct val="90000"/>
              </a:lnSpc>
              <a:spcBef>
                <a:spcPct val="0"/>
              </a:spcBef>
              <a:buNone/>
              <a:defRPr sz="4000" kern="1200" spc="0">
                <a:solidFill>
                  <a:schemeClr val="bg1"/>
                </a:solidFill>
                <a:latin typeface="+mj-lt"/>
                <a:ea typeface="+mj-ea"/>
                <a:cs typeface="+mj-cs"/>
              </a:defRPr>
            </a:lvl1pPr>
          </a:lstStyle>
          <a:p>
            <a:r>
              <a:rPr lang="en-US" sz="3200" dirty="0"/>
              <a:t>Finding #5: Large Contributions of Renewable Generation Will Require Substantial Changes to How the System Is Operated</a:t>
            </a:r>
          </a:p>
        </p:txBody>
      </p:sp>
      <p:pic>
        <p:nvPicPr>
          <p:cNvPr id="8" name="Picture 7">
            <a:extLst>
              <a:ext uri="{FF2B5EF4-FFF2-40B4-BE49-F238E27FC236}">
                <a16:creationId xmlns:a16="http://schemas.microsoft.com/office/drawing/2014/main" id="{F2DF0D35-578A-30A2-437E-2922D8B42C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86972" y="1673523"/>
            <a:ext cx="10818056" cy="4416265"/>
          </a:xfrm>
          <a:prstGeom prst="rect">
            <a:avLst/>
          </a:prstGeom>
          <a:noFill/>
          <a:ln>
            <a:noFill/>
          </a:ln>
        </p:spPr>
      </p:pic>
      <p:sp>
        <p:nvSpPr>
          <p:cNvPr id="2" name="Text Box 5">
            <a:extLst>
              <a:ext uri="{FF2B5EF4-FFF2-40B4-BE49-F238E27FC236}">
                <a16:creationId xmlns:a16="http://schemas.microsoft.com/office/drawing/2014/main" id="{98B4E894-5E01-0D03-835F-58D53B4C837A}"/>
              </a:ext>
            </a:extLst>
          </p:cNvPr>
          <p:cNvSpPr txBox="1"/>
          <p:nvPr/>
        </p:nvSpPr>
        <p:spPr>
          <a:xfrm>
            <a:off x="2743200" y="6172709"/>
            <a:ext cx="6882063" cy="516849"/>
          </a:xfrm>
          <a:prstGeom prst="rect">
            <a:avLst/>
          </a:prstGeom>
          <a:solidFill>
            <a:schemeClr val="bg1"/>
          </a:solidFill>
        </p:spPr>
        <p:txBody>
          <a:bodyPr wrap="square" rtlCol="0">
            <a:noAutofit/>
          </a:bodyPr>
          <a:lstStyle/>
          <a:p>
            <a:pPr marL="0" marR="0">
              <a:spcBef>
                <a:spcPts val="0"/>
              </a:spcBef>
              <a:spcAft>
                <a:spcPts val="0"/>
              </a:spcAf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Hourly fraction of generation met by wind and solar</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74881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8472-9DDB-720A-9E90-C7D262F3555D}"/>
              </a:ext>
            </a:extLst>
          </p:cNvPr>
          <p:cNvSpPr>
            <a:spLocks noGrp="1"/>
          </p:cNvSpPr>
          <p:nvPr>
            <p:ph type="title"/>
          </p:nvPr>
        </p:nvSpPr>
        <p:spPr>
          <a:xfrm>
            <a:off x="229437" y="11982"/>
            <a:ext cx="10430542" cy="1419776"/>
          </a:xfrm>
        </p:spPr>
        <p:txBody>
          <a:bodyPr/>
          <a:lstStyle/>
          <a:p>
            <a:r>
              <a:rPr lang="en-US" sz="2800" dirty="0"/>
              <a:t>Finding #5: Large Contributions of Renewable Generation Will Require Substantial Changes to How the System Is Operated</a:t>
            </a:r>
            <a:endParaRPr lang="en-US" sz="3200" dirty="0"/>
          </a:p>
        </p:txBody>
      </p:sp>
      <p:pic>
        <p:nvPicPr>
          <p:cNvPr id="5" name="Graphic 4">
            <a:extLst>
              <a:ext uri="{FF2B5EF4-FFF2-40B4-BE49-F238E27FC236}">
                <a16:creationId xmlns:a16="http://schemas.microsoft.com/office/drawing/2014/main" id="{E449ABC6-D223-A388-A3CE-D52B83449F3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6376"/>
          <a:stretch/>
        </p:blipFill>
        <p:spPr bwMode="auto">
          <a:xfrm>
            <a:off x="0" y="1576138"/>
            <a:ext cx="7387634" cy="3303125"/>
          </a:xfrm>
          <a:prstGeom prst="rect">
            <a:avLst/>
          </a:prstGeom>
          <a:ln>
            <a:noFill/>
          </a:ln>
          <a:extLst>
            <a:ext uri="{53640926-AAD7-44D8-BBD7-CCE9431645EC}">
              <a14:shadowObscured xmlns:a14="http://schemas.microsoft.com/office/drawing/2010/main"/>
            </a:ext>
          </a:extLst>
        </p:spPr>
      </p:pic>
      <p:pic>
        <p:nvPicPr>
          <p:cNvPr id="1026" name="Picture 2">
            <a:extLst>
              <a:ext uri="{FF2B5EF4-FFF2-40B4-BE49-F238E27FC236}">
                <a16:creationId xmlns:a16="http://schemas.microsoft.com/office/drawing/2014/main" id="{C4D35551-041C-3B70-68A2-A4EB365C115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91" t="3156" r="9928" b="-3156"/>
          <a:stretch/>
        </p:blipFill>
        <p:spPr bwMode="auto">
          <a:xfrm>
            <a:off x="5289526" y="1812715"/>
            <a:ext cx="6914750" cy="330312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a:extLst>
              <a:ext uri="{FF2B5EF4-FFF2-40B4-BE49-F238E27FC236}">
                <a16:creationId xmlns:a16="http://schemas.microsoft.com/office/drawing/2014/main" id="{67515535-FA4A-0B09-160E-B35B5DC7C5A8}"/>
              </a:ext>
            </a:extLst>
          </p:cNvPr>
          <p:cNvSpPr txBox="1"/>
          <p:nvPr/>
        </p:nvSpPr>
        <p:spPr>
          <a:xfrm>
            <a:off x="2971800" y="5641176"/>
            <a:ext cx="4652835" cy="733425"/>
          </a:xfrm>
          <a:prstGeom prst="rect">
            <a:avLst/>
          </a:prstGeom>
          <a:solidFill>
            <a:schemeClr val="bg1"/>
          </a:solidFill>
        </p:spPr>
        <p:txBody>
          <a:bodyPr wrap="square" rtlCol="0">
            <a:noAutofit/>
          </a:bodyPr>
          <a:lstStyle/>
          <a:p>
            <a:pPr marL="0" marR="0">
              <a:spcBef>
                <a:spcPts val="0"/>
              </a:spcBef>
              <a:spcAft>
                <a:spcPts val="0"/>
              </a:spcAft>
            </a:pPr>
            <a:r>
              <a:rPr lang="en-US" dirty="0">
                <a:effectLst/>
                <a:latin typeface="Calibri" panose="020F0502020204030204" pitchFamily="34" charset="0"/>
                <a:ea typeface="Times New Roman" panose="02020603050405020304" pitchFamily="18" charset="0"/>
                <a:cs typeface="Times New Roman" panose="02020603050405020304" pitchFamily="18" charset="0"/>
              </a:rPr>
              <a:t>Large swings in renewable output and large </a:t>
            </a:r>
            <a:r>
              <a:rPr lang="en-US" dirty="0">
                <a:latin typeface="Calibri" panose="020F0502020204030204" pitchFamily="34" charset="0"/>
                <a:ea typeface="Times New Roman" panose="02020603050405020304" pitchFamily="18" charset="0"/>
                <a:cs typeface="Times New Roman" panose="02020603050405020304" pitchFamily="18" charset="0"/>
              </a:rPr>
              <a:t>variation in hydropower and thermal plants</a:t>
            </a:r>
            <a:endParaRPr lang="en-US" sz="2000" dirty="0">
              <a:effectLst/>
              <a:latin typeface="Times New Roman" panose="02020603050405020304" pitchFamily="18" charset="0"/>
              <a:ea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792C2B21-5D2A-C61C-1380-03FF9F17E492}"/>
              </a:ext>
            </a:extLst>
          </p:cNvPr>
          <p:cNvCxnSpPr>
            <a:cxnSpLocks/>
          </p:cNvCxnSpPr>
          <p:nvPr/>
        </p:nvCxnSpPr>
        <p:spPr>
          <a:xfrm flipH="1" flipV="1">
            <a:off x="1828800" y="3645568"/>
            <a:ext cx="1299411" cy="1995608"/>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633FC9C1-A850-48BB-E413-15FA9E41CF76}"/>
              </a:ext>
            </a:extLst>
          </p:cNvPr>
          <p:cNvCxnSpPr>
            <a:cxnSpLocks/>
          </p:cNvCxnSpPr>
          <p:nvPr/>
        </p:nvCxnSpPr>
        <p:spPr>
          <a:xfrm flipV="1">
            <a:off x="7230979" y="3573379"/>
            <a:ext cx="1323474" cy="2067797"/>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7960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BB08472-9DDB-720A-9E90-C7D262F3555D}"/>
              </a:ext>
            </a:extLst>
          </p:cNvPr>
          <p:cNvSpPr txBox="1">
            <a:spLocks/>
          </p:cNvSpPr>
          <p:nvPr/>
        </p:nvSpPr>
        <p:spPr>
          <a:xfrm>
            <a:off x="496255" y="1"/>
            <a:ext cx="10715696" cy="1026942"/>
          </a:xfrm>
          <a:prstGeom prst="rect">
            <a:avLst/>
          </a:prstGeom>
          <a:solidFill>
            <a:schemeClr val="accent1"/>
          </a:solidFill>
        </p:spPr>
        <p:txBody>
          <a:bodyPr vert="horz" lIns="91440" tIns="45720" rIns="91440" bIns="45720" rtlCol="0" anchor="ctr">
            <a:noAutofit/>
          </a:bodyPr>
          <a:lstStyle>
            <a:lvl1pPr marL="0" algn="ctr" defTabSz="609585" rtl="0" eaLnBrk="1" latinLnBrk="0" hangingPunct="1">
              <a:lnSpc>
                <a:spcPct val="90000"/>
              </a:lnSpc>
              <a:spcBef>
                <a:spcPct val="0"/>
              </a:spcBef>
              <a:buNone/>
              <a:defRPr sz="4000" kern="1200" spc="0">
                <a:solidFill>
                  <a:schemeClr val="bg1"/>
                </a:solidFill>
                <a:latin typeface="+mj-lt"/>
                <a:ea typeface="+mj-ea"/>
                <a:cs typeface="+mj-cs"/>
              </a:defRPr>
            </a:lvl1pPr>
          </a:lstStyle>
          <a:p>
            <a:r>
              <a:rPr lang="en-US" sz="2800" dirty="0"/>
              <a:t>Finding #6: Cost Impacts of Addressing Variability and Uncertainty Are Modest Relative to Savings But With Remaining Uncertainties</a:t>
            </a:r>
          </a:p>
        </p:txBody>
      </p:sp>
      <p:pic>
        <p:nvPicPr>
          <p:cNvPr id="7" name="Picture 6">
            <a:extLst>
              <a:ext uri="{FF2B5EF4-FFF2-40B4-BE49-F238E27FC236}">
                <a16:creationId xmlns:a16="http://schemas.microsoft.com/office/drawing/2014/main" id="{EA31A400-C9EF-697F-77FC-033284EACA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9479" y="1771486"/>
            <a:ext cx="6134753" cy="4260038"/>
          </a:xfrm>
          <a:prstGeom prst="rect">
            <a:avLst/>
          </a:prstGeom>
          <a:noFill/>
          <a:ln>
            <a:noFill/>
          </a:ln>
        </p:spPr>
      </p:pic>
      <p:sp>
        <p:nvSpPr>
          <p:cNvPr id="10" name="Text Box 4">
            <a:extLst>
              <a:ext uri="{FF2B5EF4-FFF2-40B4-BE49-F238E27FC236}">
                <a16:creationId xmlns:a16="http://schemas.microsoft.com/office/drawing/2014/main" id="{94B1CB9E-FFFB-46CB-B402-03E4AC8D25A0}"/>
              </a:ext>
            </a:extLst>
          </p:cNvPr>
          <p:cNvSpPr txBox="1"/>
          <p:nvPr/>
        </p:nvSpPr>
        <p:spPr>
          <a:xfrm>
            <a:off x="7596677" y="4660281"/>
            <a:ext cx="3219154" cy="96707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r>
              <a:rPr lang="en-US" sz="2160" dirty="0">
                <a:latin typeface="+mj-lt"/>
                <a:ea typeface="Times New Roman" panose="02020603050405020304" pitchFamily="18" charset="0"/>
              </a:rPr>
              <a:t>Cost of renewable purchases ($284M in 2040)</a:t>
            </a:r>
          </a:p>
        </p:txBody>
      </p:sp>
      <p:cxnSp>
        <p:nvCxnSpPr>
          <p:cNvPr id="11" name="Straight Arrow Connector 10">
            <a:extLst>
              <a:ext uri="{FF2B5EF4-FFF2-40B4-BE49-F238E27FC236}">
                <a16:creationId xmlns:a16="http://schemas.microsoft.com/office/drawing/2014/main" id="{310D9D68-A62D-20B0-DE46-15986EA18BC0}"/>
              </a:ext>
            </a:extLst>
          </p:cNvPr>
          <p:cNvCxnSpPr>
            <a:cxnSpLocks/>
          </p:cNvCxnSpPr>
          <p:nvPr/>
        </p:nvCxnSpPr>
        <p:spPr>
          <a:xfrm flipH="1">
            <a:off x="6627042" y="4814585"/>
            <a:ext cx="81533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9" name="Text Box 4">
            <a:extLst>
              <a:ext uri="{FF2B5EF4-FFF2-40B4-BE49-F238E27FC236}">
                <a16:creationId xmlns:a16="http://schemas.microsoft.com/office/drawing/2014/main" id="{B9E764A7-2939-CB17-B79B-960AE1797211}"/>
              </a:ext>
            </a:extLst>
          </p:cNvPr>
          <p:cNvSpPr txBox="1"/>
          <p:nvPr/>
        </p:nvSpPr>
        <p:spPr>
          <a:xfrm>
            <a:off x="7442372" y="2904101"/>
            <a:ext cx="3219152" cy="106299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r>
              <a:rPr lang="en-US" sz="2160" dirty="0">
                <a:latin typeface="+mj-lt"/>
                <a:ea typeface="Times New Roman" panose="02020603050405020304" pitchFamily="18" charset="0"/>
              </a:rPr>
              <a:t>Cost of renewable integration and addressing variability ($44M in 2040)</a:t>
            </a:r>
          </a:p>
        </p:txBody>
      </p:sp>
      <p:sp>
        <p:nvSpPr>
          <p:cNvPr id="20" name="Text Box 4">
            <a:extLst>
              <a:ext uri="{FF2B5EF4-FFF2-40B4-BE49-F238E27FC236}">
                <a16:creationId xmlns:a16="http://schemas.microsoft.com/office/drawing/2014/main" id="{57EE0B5C-D924-F500-5CDE-3621DEC4904A}"/>
              </a:ext>
            </a:extLst>
          </p:cNvPr>
          <p:cNvSpPr txBox="1"/>
          <p:nvPr/>
        </p:nvSpPr>
        <p:spPr>
          <a:xfrm>
            <a:off x="7390475" y="2225290"/>
            <a:ext cx="3425359" cy="737995"/>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r>
              <a:rPr lang="en-US" sz="2160" dirty="0">
                <a:latin typeface="+mj-lt"/>
                <a:ea typeface="Times New Roman" panose="02020603050405020304" pitchFamily="18" charset="0"/>
              </a:rPr>
              <a:t>Net savings ($121M in 2040)</a:t>
            </a:r>
          </a:p>
        </p:txBody>
      </p:sp>
      <p:sp>
        <p:nvSpPr>
          <p:cNvPr id="21" name="Right Brace 20">
            <a:extLst>
              <a:ext uri="{FF2B5EF4-FFF2-40B4-BE49-F238E27FC236}">
                <a16:creationId xmlns:a16="http://schemas.microsoft.com/office/drawing/2014/main" id="{A080AB74-A214-B757-35BE-0D227130C80B}"/>
              </a:ext>
            </a:extLst>
          </p:cNvPr>
          <p:cNvSpPr/>
          <p:nvPr/>
        </p:nvSpPr>
        <p:spPr>
          <a:xfrm>
            <a:off x="6941077" y="1989293"/>
            <a:ext cx="305737" cy="887364"/>
          </a:xfrm>
          <a:prstGeom prst="rightBrace">
            <a:avLst/>
          </a:prstGeom>
        </p:spPr>
        <p:style>
          <a:lnRef idx="1">
            <a:schemeClr val="dk1"/>
          </a:lnRef>
          <a:fillRef idx="0">
            <a:schemeClr val="dk1"/>
          </a:fillRef>
          <a:effectRef idx="0">
            <a:schemeClr val="dk1"/>
          </a:effectRef>
          <a:fontRef idx="minor">
            <a:schemeClr val="tx1"/>
          </a:fontRef>
        </p:style>
        <p:txBody>
          <a:bodyPr rot="0" spcFirstLastPara="0" vert="horz" wrap="square" lIns="164592" tIns="82296" rIns="164592" bIns="82296" numCol="1" spcCol="0" rtlCol="0" fromWordArt="0" anchor="ctr" anchorCtr="0" forceAA="0" compatLnSpc="1">
            <a:prstTxWarp prst="textNoShape">
              <a:avLst/>
            </a:prstTxWarp>
            <a:noAutofit/>
          </a:bodyPr>
          <a:lstStyle/>
          <a:p>
            <a:endParaRPr lang="en-US" sz="6844">
              <a:latin typeface="+mj-lt"/>
            </a:endParaRPr>
          </a:p>
        </p:txBody>
      </p:sp>
      <p:sp>
        <p:nvSpPr>
          <p:cNvPr id="22" name="Right Brace 21">
            <a:extLst>
              <a:ext uri="{FF2B5EF4-FFF2-40B4-BE49-F238E27FC236}">
                <a16:creationId xmlns:a16="http://schemas.microsoft.com/office/drawing/2014/main" id="{1242F809-C76B-8EDB-500F-614811357330}"/>
              </a:ext>
            </a:extLst>
          </p:cNvPr>
          <p:cNvSpPr/>
          <p:nvPr/>
        </p:nvSpPr>
        <p:spPr>
          <a:xfrm>
            <a:off x="6871932" y="2876657"/>
            <a:ext cx="445770" cy="480060"/>
          </a:xfrm>
          <a:prstGeom prst="rightBrace">
            <a:avLst/>
          </a:prstGeom>
          <a:ln w="12700"/>
        </p:spPr>
        <p:style>
          <a:lnRef idx="1">
            <a:schemeClr val="dk1"/>
          </a:lnRef>
          <a:fillRef idx="0">
            <a:schemeClr val="dk1"/>
          </a:fillRef>
          <a:effectRef idx="0">
            <a:schemeClr val="dk1"/>
          </a:effectRef>
          <a:fontRef idx="minor">
            <a:schemeClr val="tx1"/>
          </a:fontRef>
        </p:style>
        <p:txBody>
          <a:bodyPr rot="0" spcFirstLastPara="0" vert="horz" wrap="square" lIns="164592" tIns="82296" rIns="164592" bIns="82296" numCol="1" spcCol="0" rtlCol="0" fromWordArt="0" anchor="ctr" anchorCtr="0" forceAA="0" compatLnSpc="1">
            <a:prstTxWarp prst="textNoShape">
              <a:avLst/>
            </a:prstTxWarp>
            <a:noAutofit/>
          </a:bodyPr>
          <a:lstStyle/>
          <a:p>
            <a:endParaRPr lang="en-US" sz="6844">
              <a:latin typeface="+mj-lt"/>
            </a:endParaRPr>
          </a:p>
        </p:txBody>
      </p:sp>
    </p:spTree>
    <p:extLst>
      <p:ext uri="{BB962C8B-B14F-4D97-AF65-F5344CB8AC3E}">
        <p14:creationId xmlns:p14="http://schemas.microsoft.com/office/powerpoint/2010/main" val="2341710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8472-9DDB-720A-9E90-C7D262F3555D}"/>
              </a:ext>
            </a:extLst>
          </p:cNvPr>
          <p:cNvSpPr>
            <a:spLocks noGrp="1"/>
          </p:cNvSpPr>
          <p:nvPr>
            <p:ph type="title"/>
          </p:nvPr>
        </p:nvSpPr>
        <p:spPr/>
        <p:txBody>
          <a:bodyPr/>
          <a:lstStyle/>
          <a:p>
            <a:r>
              <a:rPr lang="en-US" dirty="0"/>
              <a:t>Conclusions</a:t>
            </a:r>
          </a:p>
        </p:txBody>
      </p:sp>
      <p:sp>
        <p:nvSpPr>
          <p:cNvPr id="3" name="Text Placeholder 2">
            <a:extLst>
              <a:ext uri="{FF2B5EF4-FFF2-40B4-BE49-F238E27FC236}">
                <a16:creationId xmlns:a16="http://schemas.microsoft.com/office/drawing/2014/main" id="{DEAA40B2-C41F-8233-411C-09A1259A45A5}"/>
              </a:ext>
            </a:extLst>
          </p:cNvPr>
          <p:cNvSpPr>
            <a:spLocks noGrp="1"/>
          </p:cNvSpPr>
          <p:nvPr>
            <p:ph type="body" sz="quarter" idx="10"/>
          </p:nvPr>
        </p:nvSpPr>
        <p:spPr/>
        <p:txBody>
          <a:bodyPr>
            <a:normAutofit fontScale="77500" lnSpcReduction="20000"/>
          </a:bodyPr>
          <a:lstStyle/>
          <a:p>
            <a:r>
              <a:rPr lang="en-US" dirty="0"/>
              <a:t>New renewable energy has potentially lower cost than variable cost of existing natural gas fueled generators</a:t>
            </a:r>
          </a:p>
          <a:p>
            <a:r>
              <a:rPr lang="en-US" dirty="0"/>
              <a:t>Large opportunity to stabilize electricity prices and reduce impact of increased natural gas costs</a:t>
            </a:r>
          </a:p>
          <a:p>
            <a:r>
              <a:rPr lang="en-US" dirty="0"/>
              <a:t>There are considerable uncertainties and additional analysis needed</a:t>
            </a:r>
          </a:p>
          <a:p>
            <a:pPr lvl="1"/>
            <a:r>
              <a:rPr lang="en-US" dirty="0"/>
              <a:t>Stability analysis – will grid forming inverters be sufficient? (Addressing via synchronous machines could reduce benefits by ~10%)</a:t>
            </a:r>
          </a:p>
          <a:p>
            <a:pPr lvl="1"/>
            <a:r>
              <a:rPr lang="en-US" dirty="0"/>
              <a:t>There is large uncertainty about the costs of renewable development in Alaska</a:t>
            </a:r>
          </a:p>
          <a:p>
            <a:pPr lvl="1"/>
            <a:r>
              <a:rPr lang="en-US" dirty="0"/>
              <a:t>We did not consider new hydropower options</a:t>
            </a:r>
          </a:p>
          <a:p>
            <a:pPr lvl="1"/>
            <a:r>
              <a:rPr lang="en-US" dirty="0"/>
              <a:t>Impact of changes in natural gas consumption for electricity on supply and costs for heating</a:t>
            </a:r>
          </a:p>
        </p:txBody>
      </p:sp>
    </p:spTree>
    <p:extLst>
      <p:ext uri="{BB962C8B-B14F-4D97-AF65-F5344CB8AC3E}">
        <p14:creationId xmlns:p14="http://schemas.microsoft.com/office/powerpoint/2010/main" val="3470250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4F78317-C9DE-47F0-BD49-7FAF3A9E890E}"/>
              </a:ext>
            </a:extLst>
          </p:cNvPr>
          <p:cNvSpPr>
            <a:spLocks noGrp="1"/>
          </p:cNvSpPr>
          <p:nvPr>
            <p:ph type="body" sz="quarter" idx="10"/>
          </p:nvPr>
        </p:nvSpPr>
        <p:spPr/>
        <p:txBody>
          <a:bodyPr>
            <a:normAutofit/>
          </a:bodyPr>
          <a:lstStyle/>
          <a:p>
            <a:r>
              <a:rPr lang="en-US" sz="2800" dirty="0"/>
              <a:t>Thank you</a:t>
            </a:r>
          </a:p>
        </p:txBody>
      </p:sp>
      <p:sp>
        <p:nvSpPr>
          <p:cNvPr id="2" name="Text Placeholder 1">
            <a:extLst>
              <a:ext uri="{FF2B5EF4-FFF2-40B4-BE49-F238E27FC236}">
                <a16:creationId xmlns:a16="http://schemas.microsoft.com/office/drawing/2014/main" id="{B0B13D15-2414-674A-B653-96229E8A39BF}"/>
              </a:ext>
            </a:extLst>
          </p:cNvPr>
          <p:cNvSpPr>
            <a:spLocks noGrp="1"/>
          </p:cNvSpPr>
          <p:nvPr>
            <p:ph type="body" sz="quarter" idx="11"/>
          </p:nvPr>
        </p:nvSpPr>
        <p:spPr/>
        <p:txBody>
          <a:bodyPr/>
          <a:lstStyle/>
          <a:p>
            <a:r>
              <a:rPr lang="en-US" sz="1800" dirty="0"/>
              <a:t>Full Report at https://www.nrel.gov/docs/fy24osti/85879.pdf</a:t>
            </a:r>
          </a:p>
        </p:txBody>
      </p:sp>
    </p:spTree>
    <p:extLst>
      <p:ext uri="{BB962C8B-B14F-4D97-AF65-F5344CB8AC3E}">
        <p14:creationId xmlns:p14="http://schemas.microsoft.com/office/powerpoint/2010/main" val="490364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6A111-A01F-09E7-7AB9-C2C02B4F469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019DC25-7ACA-F548-60ED-BC9EA9ED73D6}"/>
              </a:ext>
            </a:extLst>
          </p:cNvPr>
          <p:cNvSpPr>
            <a:spLocks noGrp="1"/>
          </p:cNvSpPr>
          <p:nvPr>
            <p:ph type="body" sz="quarter" idx="10"/>
          </p:nvPr>
        </p:nvSpPr>
        <p:spPr/>
        <p:txBody>
          <a:bodyPr/>
          <a:lstStyle/>
          <a:p>
            <a:r>
              <a:rPr lang="en-US" dirty="0"/>
              <a:t>Backup slides</a:t>
            </a:r>
          </a:p>
        </p:txBody>
      </p:sp>
      <p:sp>
        <p:nvSpPr>
          <p:cNvPr id="3" name="Text Placeholder 2">
            <a:extLst>
              <a:ext uri="{FF2B5EF4-FFF2-40B4-BE49-F238E27FC236}">
                <a16:creationId xmlns:a16="http://schemas.microsoft.com/office/drawing/2014/main" id="{A1EC00A9-C282-4082-2280-DE448CEBF810}"/>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8600164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8472-9DDB-720A-9E90-C7D262F3555D}"/>
              </a:ext>
            </a:extLst>
          </p:cNvPr>
          <p:cNvSpPr>
            <a:spLocks noGrp="1"/>
          </p:cNvSpPr>
          <p:nvPr>
            <p:ph type="title"/>
          </p:nvPr>
        </p:nvSpPr>
        <p:spPr>
          <a:xfrm>
            <a:off x="609599" y="1"/>
            <a:ext cx="8678780" cy="1209524"/>
          </a:xfrm>
        </p:spPr>
        <p:txBody>
          <a:bodyPr/>
          <a:lstStyle/>
          <a:p>
            <a:r>
              <a:rPr lang="en-US" sz="3600" dirty="0"/>
              <a:t>Example of start cost difference</a:t>
            </a:r>
          </a:p>
        </p:txBody>
      </p:sp>
      <p:sp>
        <p:nvSpPr>
          <p:cNvPr id="3" name="Text Placeholder 2">
            <a:extLst>
              <a:ext uri="{FF2B5EF4-FFF2-40B4-BE49-F238E27FC236}">
                <a16:creationId xmlns:a16="http://schemas.microsoft.com/office/drawing/2014/main" id="{DEAA40B2-C41F-8233-411C-09A1259A45A5}"/>
              </a:ext>
            </a:extLst>
          </p:cNvPr>
          <p:cNvSpPr>
            <a:spLocks noGrp="1"/>
          </p:cNvSpPr>
          <p:nvPr>
            <p:ph type="body" sz="quarter" idx="10"/>
          </p:nvPr>
        </p:nvSpPr>
        <p:spPr>
          <a:xfrm>
            <a:off x="3605462" y="5879306"/>
            <a:ext cx="3938337" cy="882443"/>
          </a:xfrm>
        </p:spPr>
        <p:txBody>
          <a:bodyPr>
            <a:normAutofit/>
          </a:bodyPr>
          <a:lstStyle/>
          <a:p>
            <a:pPr marL="0" indent="0">
              <a:buNone/>
            </a:pPr>
            <a:r>
              <a:rPr lang="en-US" sz="1800" dirty="0"/>
              <a:t>About $3M/</a:t>
            </a:r>
            <a:r>
              <a:rPr lang="en-US" sz="1800" dirty="0" err="1"/>
              <a:t>yr</a:t>
            </a:r>
            <a:r>
              <a:rPr lang="en-US" sz="1800" dirty="0"/>
              <a:t> in additional start costs in the 2030s – $29M from 2024-2040</a:t>
            </a:r>
          </a:p>
        </p:txBody>
      </p:sp>
      <p:pic>
        <p:nvPicPr>
          <p:cNvPr id="5" name="Picture 4" descr="Chart, scatter chart&#10;&#10;Description automatically generated">
            <a:extLst>
              <a:ext uri="{FF2B5EF4-FFF2-40B4-BE49-F238E27FC236}">
                <a16:creationId xmlns:a16="http://schemas.microsoft.com/office/drawing/2014/main" id="{483899C0-5507-8834-F9BE-E2F4741915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74758" y="1318918"/>
            <a:ext cx="5932299" cy="4432177"/>
          </a:xfrm>
          <a:prstGeom prst="rect">
            <a:avLst/>
          </a:prstGeom>
          <a:noFill/>
          <a:ln>
            <a:noFill/>
          </a:ln>
        </p:spPr>
      </p:pic>
    </p:spTree>
    <p:extLst>
      <p:ext uri="{BB962C8B-B14F-4D97-AF65-F5344CB8AC3E}">
        <p14:creationId xmlns:p14="http://schemas.microsoft.com/office/powerpoint/2010/main" val="2314316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8472-9DDB-720A-9E90-C7D262F3555D}"/>
              </a:ext>
            </a:extLst>
          </p:cNvPr>
          <p:cNvSpPr>
            <a:spLocks noGrp="1"/>
          </p:cNvSpPr>
          <p:nvPr>
            <p:ph type="title"/>
          </p:nvPr>
        </p:nvSpPr>
        <p:spPr>
          <a:xfrm>
            <a:off x="609599" y="1"/>
            <a:ext cx="5370096" cy="1209524"/>
          </a:xfrm>
        </p:spPr>
        <p:txBody>
          <a:bodyPr/>
          <a:lstStyle/>
          <a:p>
            <a:r>
              <a:rPr lang="en-US" dirty="0"/>
              <a:t>Scope of Study – The Alaska Railbelt</a:t>
            </a:r>
          </a:p>
        </p:txBody>
      </p:sp>
      <p:sp>
        <p:nvSpPr>
          <p:cNvPr id="3" name="Text Placeholder 2">
            <a:extLst>
              <a:ext uri="{FF2B5EF4-FFF2-40B4-BE49-F238E27FC236}">
                <a16:creationId xmlns:a16="http://schemas.microsoft.com/office/drawing/2014/main" id="{DEAA40B2-C41F-8233-411C-09A1259A45A5}"/>
              </a:ext>
            </a:extLst>
          </p:cNvPr>
          <p:cNvSpPr>
            <a:spLocks noGrp="1"/>
          </p:cNvSpPr>
          <p:nvPr>
            <p:ph type="body" sz="quarter" idx="10"/>
          </p:nvPr>
        </p:nvSpPr>
        <p:spPr>
          <a:xfrm>
            <a:off x="328863" y="1491916"/>
            <a:ext cx="6047874" cy="4836919"/>
          </a:xfrm>
        </p:spPr>
        <p:txBody>
          <a:bodyPr>
            <a:normAutofit/>
          </a:bodyPr>
          <a:lstStyle/>
          <a:p>
            <a:pPr marL="0" indent="0">
              <a:buNone/>
            </a:pPr>
            <a:r>
              <a:rPr lang="en-US" sz="2400" dirty="0"/>
              <a:t>About 75% of state’s electricity demand</a:t>
            </a:r>
          </a:p>
          <a:p>
            <a:pPr marL="0" indent="0">
              <a:buNone/>
            </a:pPr>
            <a:r>
              <a:rPr lang="en-US" sz="2400" dirty="0"/>
              <a:t>Average Railbelt residential electricity cost in 2022 was about 23 cents/kWh. U.S. average was about 14 cents/kWh.</a:t>
            </a:r>
          </a:p>
          <a:p>
            <a:endParaRPr lang="en-US" dirty="0"/>
          </a:p>
        </p:txBody>
      </p:sp>
      <p:pic>
        <p:nvPicPr>
          <p:cNvPr id="4" name="Picture 3" descr="image">
            <a:extLst>
              <a:ext uri="{FF2B5EF4-FFF2-40B4-BE49-F238E27FC236}">
                <a16:creationId xmlns:a16="http://schemas.microsoft.com/office/drawing/2014/main" id="{85CD3012-A0CC-4DEE-A4B6-CA507623EB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318"/>
          <a:stretch/>
        </p:blipFill>
        <p:spPr bwMode="auto">
          <a:xfrm>
            <a:off x="7051942" y="131345"/>
            <a:ext cx="4977859" cy="6595310"/>
          </a:xfrm>
          <a:prstGeom prst="rect">
            <a:avLst/>
          </a:prstGeom>
          <a:noFill/>
          <a:ln>
            <a:noFill/>
          </a:ln>
        </p:spPr>
      </p:pic>
      <p:graphicFrame>
        <p:nvGraphicFramePr>
          <p:cNvPr id="7" name="Table 6">
            <a:extLst>
              <a:ext uri="{FF2B5EF4-FFF2-40B4-BE49-F238E27FC236}">
                <a16:creationId xmlns:a16="http://schemas.microsoft.com/office/drawing/2014/main" id="{BC62CB45-A4B2-0382-C856-2694FCD9EF37}"/>
              </a:ext>
            </a:extLst>
          </p:cNvPr>
          <p:cNvGraphicFramePr>
            <a:graphicFrameLocks noGrp="1"/>
          </p:cNvGraphicFramePr>
          <p:nvPr>
            <p:extLst>
              <p:ext uri="{D42A27DB-BD31-4B8C-83A1-F6EECF244321}">
                <p14:modId xmlns:p14="http://schemas.microsoft.com/office/powerpoint/2010/main" val="1654732853"/>
              </p:ext>
            </p:extLst>
          </p:nvPr>
        </p:nvGraphicFramePr>
        <p:xfrm>
          <a:off x="328863" y="3429000"/>
          <a:ext cx="6456947" cy="3198263"/>
        </p:xfrm>
        <a:graphic>
          <a:graphicData uri="http://schemas.openxmlformats.org/drawingml/2006/table">
            <a:tbl>
              <a:tblPr firstRow="1" firstCol="1" bandRow="1">
                <a:tableStyleId>{5C22544A-7EE6-4342-B048-85BDC9FD1C3A}</a:tableStyleId>
              </a:tblPr>
              <a:tblGrid>
                <a:gridCol w="2568575">
                  <a:extLst>
                    <a:ext uri="{9D8B030D-6E8A-4147-A177-3AD203B41FA5}">
                      <a16:colId xmlns:a16="http://schemas.microsoft.com/office/drawing/2014/main" val="2342443647"/>
                    </a:ext>
                  </a:extLst>
                </a:gridCol>
                <a:gridCol w="1255231">
                  <a:extLst>
                    <a:ext uri="{9D8B030D-6E8A-4147-A177-3AD203B41FA5}">
                      <a16:colId xmlns:a16="http://schemas.microsoft.com/office/drawing/2014/main" val="844918051"/>
                    </a:ext>
                  </a:extLst>
                </a:gridCol>
                <a:gridCol w="1053773">
                  <a:extLst>
                    <a:ext uri="{9D8B030D-6E8A-4147-A177-3AD203B41FA5}">
                      <a16:colId xmlns:a16="http://schemas.microsoft.com/office/drawing/2014/main" val="3688623543"/>
                    </a:ext>
                  </a:extLst>
                </a:gridCol>
                <a:gridCol w="1579368">
                  <a:extLst>
                    <a:ext uri="{9D8B030D-6E8A-4147-A177-3AD203B41FA5}">
                      <a16:colId xmlns:a16="http://schemas.microsoft.com/office/drawing/2014/main" val="1894921511"/>
                    </a:ext>
                  </a:extLst>
                </a:gridCol>
              </a:tblGrid>
              <a:tr h="807975">
                <a:tc>
                  <a:txBody>
                    <a:bodyPr/>
                    <a:lstStyle/>
                    <a:p>
                      <a:pPr marL="0" marR="0">
                        <a:spcBef>
                          <a:spcPts val="300"/>
                        </a:spcBef>
                        <a:spcAft>
                          <a:spcPts val="300"/>
                        </a:spcAft>
                      </a:pPr>
                      <a:r>
                        <a:rPr lang="en-US" sz="1400" dirty="0">
                          <a:effectLst/>
                        </a:rPr>
                        <a:t>Utility</a:t>
                      </a:r>
                      <a:endParaRPr lang="en-US"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300"/>
                        </a:spcBef>
                        <a:spcAft>
                          <a:spcPts val="300"/>
                        </a:spcAft>
                      </a:pPr>
                      <a:r>
                        <a:rPr lang="en-US" sz="1400">
                          <a:effectLst/>
                        </a:rPr>
                        <a:t>Annual Sales (GWh)</a:t>
                      </a:r>
                      <a:endParaRPr lang="en-US"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300"/>
                        </a:spcBef>
                        <a:spcAft>
                          <a:spcPts val="300"/>
                        </a:spcAft>
                      </a:pPr>
                      <a:r>
                        <a:rPr lang="en-US" sz="1400" dirty="0">
                          <a:effectLst/>
                        </a:rPr>
                        <a:t>Customer Accounts (thousands)</a:t>
                      </a:r>
                      <a:endParaRPr lang="en-US"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300"/>
                        </a:spcBef>
                        <a:spcAft>
                          <a:spcPts val="300"/>
                        </a:spcAft>
                      </a:pPr>
                      <a:r>
                        <a:rPr lang="en-US" sz="1400">
                          <a:effectLst/>
                        </a:rPr>
                        <a:t>Fraction of Railbelt Annual Demand (%)</a:t>
                      </a:r>
                      <a:endParaRPr lang="en-US"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08546754"/>
                  </a:ext>
                </a:extLst>
              </a:tr>
              <a:tr h="379185">
                <a:tc>
                  <a:txBody>
                    <a:bodyPr/>
                    <a:lstStyle/>
                    <a:p>
                      <a:pPr marL="0" marR="0">
                        <a:spcBef>
                          <a:spcPts val="300"/>
                        </a:spcBef>
                        <a:spcAft>
                          <a:spcPts val="300"/>
                        </a:spcAft>
                      </a:pPr>
                      <a:r>
                        <a:rPr lang="en-US" sz="1400">
                          <a:effectLst/>
                        </a:rPr>
                        <a:t>Chugach Electric Association </a:t>
                      </a:r>
                      <a:endParaRPr lang="en-US" sz="14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182880" algn="ctr">
                        <a:spcBef>
                          <a:spcPts val="300"/>
                        </a:spcBef>
                        <a:spcAft>
                          <a:spcPts val="300"/>
                        </a:spcAft>
                      </a:pPr>
                      <a:r>
                        <a:rPr lang="en-US" sz="1600" dirty="0">
                          <a:effectLst/>
                        </a:rPr>
                        <a:t>1,903</a:t>
                      </a:r>
                      <a:endParaRPr lang="en-US" sz="1600" dirty="0">
                        <a:solidFill>
                          <a:srgbClr val="000000"/>
                        </a:solidFill>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274320" algn="ctr">
                        <a:spcBef>
                          <a:spcPts val="300"/>
                        </a:spcBef>
                        <a:spcAft>
                          <a:spcPts val="300"/>
                        </a:spcAft>
                      </a:pPr>
                      <a:r>
                        <a:rPr lang="en-US" sz="1600" dirty="0">
                          <a:effectLst/>
                        </a:rPr>
                        <a:t>113</a:t>
                      </a:r>
                      <a:endParaRPr lang="en-US" sz="1600" dirty="0">
                        <a:solidFill>
                          <a:srgbClr val="000000"/>
                        </a:solidFill>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365760" algn="ctr">
                        <a:spcBef>
                          <a:spcPts val="300"/>
                        </a:spcBef>
                        <a:spcAft>
                          <a:spcPts val="300"/>
                        </a:spcAft>
                      </a:pPr>
                      <a:r>
                        <a:rPr lang="en-US" sz="1600" dirty="0">
                          <a:effectLst/>
                        </a:rPr>
                        <a:t>43</a:t>
                      </a:r>
                      <a:endParaRPr lang="en-US" sz="1600" dirty="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825172072"/>
                  </a:ext>
                </a:extLst>
              </a:tr>
              <a:tr h="403988">
                <a:tc>
                  <a:txBody>
                    <a:bodyPr/>
                    <a:lstStyle/>
                    <a:p>
                      <a:pPr marL="0" marR="0">
                        <a:spcBef>
                          <a:spcPts val="300"/>
                        </a:spcBef>
                        <a:spcAft>
                          <a:spcPts val="300"/>
                        </a:spcAft>
                      </a:pPr>
                      <a:r>
                        <a:rPr lang="en-US" sz="1400">
                          <a:effectLst/>
                        </a:rPr>
                        <a:t>Golden Valley Electric Association</a:t>
                      </a:r>
                      <a:endParaRPr lang="en-US" sz="14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182880" algn="ctr">
                        <a:spcBef>
                          <a:spcPts val="300"/>
                        </a:spcBef>
                        <a:spcAft>
                          <a:spcPts val="300"/>
                        </a:spcAft>
                      </a:pPr>
                      <a:r>
                        <a:rPr lang="en-US" sz="1600" dirty="0">
                          <a:effectLst/>
                        </a:rPr>
                        <a:t>1,244</a:t>
                      </a:r>
                      <a:endParaRPr lang="en-US" sz="1600" dirty="0">
                        <a:solidFill>
                          <a:srgbClr val="000000"/>
                        </a:solidFill>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274320" algn="ctr">
                        <a:spcBef>
                          <a:spcPts val="300"/>
                        </a:spcBef>
                        <a:spcAft>
                          <a:spcPts val="300"/>
                        </a:spcAft>
                      </a:pPr>
                      <a:r>
                        <a:rPr lang="en-US" sz="1600">
                          <a:effectLst/>
                        </a:rPr>
                        <a:t>48</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365760" algn="ctr">
                        <a:spcBef>
                          <a:spcPts val="300"/>
                        </a:spcBef>
                        <a:spcAft>
                          <a:spcPts val="300"/>
                        </a:spcAft>
                      </a:pPr>
                      <a:r>
                        <a:rPr lang="en-US" sz="1600" dirty="0">
                          <a:effectLst/>
                        </a:rPr>
                        <a:t>28</a:t>
                      </a:r>
                      <a:endParaRPr lang="en-US" sz="1600" dirty="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789625813"/>
                  </a:ext>
                </a:extLst>
              </a:tr>
              <a:tr h="379185">
                <a:tc>
                  <a:txBody>
                    <a:bodyPr/>
                    <a:lstStyle/>
                    <a:p>
                      <a:pPr marL="0" marR="0">
                        <a:spcBef>
                          <a:spcPts val="300"/>
                        </a:spcBef>
                        <a:spcAft>
                          <a:spcPts val="300"/>
                        </a:spcAft>
                      </a:pPr>
                      <a:r>
                        <a:rPr lang="en-US" sz="1400" dirty="0">
                          <a:effectLst/>
                        </a:rPr>
                        <a:t>Matanuska Electric Association</a:t>
                      </a:r>
                      <a:endParaRPr lang="en-US" sz="14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182880" algn="ctr">
                        <a:spcBef>
                          <a:spcPts val="300"/>
                        </a:spcBef>
                        <a:spcAft>
                          <a:spcPts val="300"/>
                        </a:spcAft>
                      </a:pPr>
                      <a:r>
                        <a:rPr lang="en-US" sz="1600" dirty="0">
                          <a:effectLst/>
                        </a:rPr>
                        <a:t>766</a:t>
                      </a:r>
                      <a:endParaRPr lang="en-US" sz="1600" dirty="0">
                        <a:solidFill>
                          <a:srgbClr val="000000"/>
                        </a:solidFill>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274320" algn="ctr">
                        <a:spcBef>
                          <a:spcPts val="300"/>
                        </a:spcBef>
                        <a:spcAft>
                          <a:spcPts val="300"/>
                        </a:spcAft>
                      </a:pPr>
                      <a:r>
                        <a:rPr lang="en-US" sz="1600" dirty="0">
                          <a:effectLst/>
                        </a:rPr>
                        <a:t>69</a:t>
                      </a:r>
                      <a:endParaRPr lang="en-US" sz="1600" dirty="0">
                        <a:solidFill>
                          <a:srgbClr val="000000"/>
                        </a:solidFill>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365760" algn="ctr">
                        <a:spcBef>
                          <a:spcPts val="300"/>
                        </a:spcBef>
                        <a:spcAft>
                          <a:spcPts val="300"/>
                        </a:spcAft>
                      </a:pPr>
                      <a:r>
                        <a:rPr lang="en-US" sz="1600" dirty="0">
                          <a:effectLst/>
                        </a:rPr>
                        <a:t>17</a:t>
                      </a:r>
                      <a:endParaRPr lang="en-US" sz="1600" dirty="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009873163"/>
                  </a:ext>
                </a:extLst>
              </a:tr>
              <a:tr h="379185">
                <a:tc>
                  <a:txBody>
                    <a:bodyPr/>
                    <a:lstStyle/>
                    <a:p>
                      <a:pPr marL="0" marR="0">
                        <a:spcBef>
                          <a:spcPts val="300"/>
                        </a:spcBef>
                        <a:spcAft>
                          <a:spcPts val="300"/>
                        </a:spcAft>
                      </a:pPr>
                      <a:r>
                        <a:rPr lang="en-US" sz="1400">
                          <a:effectLst/>
                        </a:rPr>
                        <a:t>Homer Electric Association</a:t>
                      </a:r>
                      <a:endParaRPr lang="en-US" sz="14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182880" algn="ctr">
                        <a:spcBef>
                          <a:spcPts val="300"/>
                        </a:spcBef>
                        <a:spcAft>
                          <a:spcPts val="300"/>
                        </a:spcAft>
                      </a:pPr>
                      <a:r>
                        <a:rPr lang="en-US" sz="1600">
                          <a:effectLst/>
                        </a:rPr>
                        <a:t>453</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274320" algn="ctr">
                        <a:spcBef>
                          <a:spcPts val="300"/>
                        </a:spcBef>
                        <a:spcAft>
                          <a:spcPts val="300"/>
                        </a:spcAft>
                      </a:pPr>
                      <a:r>
                        <a:rPr lang="en-US" sz="1600" dirty="0">
                          <a:effectLst/>
                        </a:rPr>
                        <a:t>33</a:t>
                      </a:r>
                      <a:endParaRPr lang="en-US" sz="1600" dirty="0">
                        <a:solidFill>
                          <a:srgbClr val="000000"/>
                        </a:solidFill>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365760" algn="ctr">
                        <a:spcBef>
                          <a:spcPts val="300"/>
                        </a:spcBef>
                        <a:spcAft>
                          <a:spcPts val="300"/>
                        </a:spcAft>
                      </a:pPr>
                      <a:r>
                        <a:rPr lang="en-US" sz="1600" dirty="0">
                          <a:effectLst/>
                        </a:rPr>
                        <a:t>10</a:t>
                      </a:r>
                      <a:endParaRPr lang="en-US" sz="1600" dirty="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32879350"/>
                  </a:ext>
                </a:extLst>
              </a:tr>
              <a:tr h="403988">
                <a:tc>
                  <a:txBody>
                    <a:bodyPr/>
                    <a:lstStyle/>
                    <a:p>
                      <a:pPr marL="0" marR="0">
                        <a:spcBef>
                          <a:spcPts val="300"/>
                        </a:spcBef>
                        <a:spcAft>
                          <a:spcPts val="300"/>
                        </a:spcAft>
                      </a:pPr>
                      <a:r>
                        <a:rPr lang="en-US" sz="1400">
                          <a:effectLst/>
                        </a:rPr>
                        <a:t>City of Seward Electric Department</a:t>
                      </a:r>
                      <a:endParaRPr lang="en-US" sz="14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182880" algn="ctr">
                        <a:spcBef>
                          <a:spcPts val="300"/>
                        </a:spcBef>
                        <a:spcAft>
                          <a:spcPts val="300"/>
                        </a:spcAft>
                      </a:pPr>
                      <a:r>
                        <a:rPr lang="en-US" sz="1600" dirty="0">
                          <a:effectLst/>
                        </a:rPr>
                        <a:t>53</a:t>
                      </a:r>
                      <a:endParaRPr lang="en-US" sz="1600" dirty="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274320" algn="ctr">
                        <a:spcBef>
                          <a:spcPts val="300"/>
                        </a:spcBef>
                        <a:spcAft>
                          <a:spcPts val="300"/>
                        </a:spcAft>
                      </a:pPr>
                      <a:r>
                        <a:rPr lang="en-US" sz="1600" dirty="0">
                          <a:effectLst/>
                        </a:rPr>
                        <a:t>3</a:t>
                      </a:r>
                      <a:endParaRPr lang="en-US" sz="1600" dirty="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365760" algn="ctr">
                        <a:spcBef>
                          <a:spcPts val="300"/>
                        </a:spcBef>
                        <a:spcAft>
                          <a:spcPts val="300"/>
                        </a:spcAft>
                      </a:pPr>
                      <a:r>
                        <a:rPr lang="en-US" sz="1600" dirty="0">
                          <a:effectLst/>
                        </a:rPr>
                        <a:t>1</a:t>
                      </a:r>
                      <a:endParaRPr lang="en-US" sz="1600" dirty="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530328978"/>
                  </a:ext>
                </a:extLst>
              </a:tr>
              <a:tr h="399293">
                <a:tc>
                  <a:txBody>
                    <a:bodyPr/>
                    <a:lstStyle/>
                    <a:p>
                      <a:pPr marL="0" marR="0">
                        <a:spcBef>
                          <a:spcPts val="300"/>
                        </a:spcBef>
                        <a:spcAft>
                          <a:spcPts val="300"/>
                        </a:spcAft>
                      </a:pPr>
                      <a:r>
                        <a:rPr lang="en-US" sz="1400" dirty="0">
                          <a:effectLst/>
                        </a:rPr>
                        <a:t>Total</a:t>
                      </a:r>
                      <a:endParaRPr lang="en-US" sz="14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182880" algn="ctr">
                        <a:spcBef>
                          <a:spcPts val="300"/>
                        </a:spcBef>
                        <a:spcAft>
                          <a:spcPts val="300"/>
                        </a:spcAft>
                      </a:pPr>
                      <a:r>
                        <a:rPr lang="en-US" sz="1600" dirty="0">
                          <a:effectLst/>
                        </a:rPr>
                        <a:t>4,404</a:t>
                      </a:r>
                      <a:endParaRPr lang="en-US" sz="1600" dirty="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274320" algn="ctr">
                        <a:spcBef>
                          <a:spcPts val="300"/>
                        </a:spcBef>
                        <a:spcAft>
                          <a:spcPts val="300"/>
                        </a:spcAft>
                      </a:pPr>
                      <a:r>
                        <a:rPr lang="en-US" sz="1600" dirty="0">
                          <a:effectLst/>
                        </a:rPr>
                        <a:t>266</a:t>
                      </a:r>
                      <a:endParaRPr lang="en-US" sz="1600" dirty="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365760" algn="ctr">
                        <a:spcBef>
                          <a:spcPts val="300"/>
                        </a:spcBef>
                        <a:spcAft>
                          <a:spcPts val="300"/>
                        </a:spcAft>
                      </a:pPr>
                      <a:r>
                        <a:rPr lang="en-US" sz="1600" dirty="0">
                          <a:effectLst/>
                        </a:rPr>
                        <a:t>100</a:t>
                      </a:r>
                      <a:endParaRPr lang="en-US" sz="1600" dirty="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747705670"/>
                  </a:ext>
                </a:extLst>
              </a:tr>
            </a:tbl>
          </a:graphicData>
        </a:graphic>
      </p:graphicFrame>
    </p:spTree>
    <p:extLst>
      <p:ext uri="{BB962C8B-B14F-4D97-AF65-F5344CB8AC3E}">
        <p14:creationId xmlns:p14="http://schemas.microsoft.com/office/powerpoint/2010/main" val="2340553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8472-9DDB-720A-9E90-C7D262F3555D}"/>
              </a:ext>
            </a:extLst>
          </p:cNvPr>
          <p:cNvSpPr>
            <a:spLocks noGrp="1"/>
          </p:cNvSpPr>
          <p:nvPr>
            <p:ph type="title"/>
          </p:nvPr>
        </p:nvSpPr>
        <p:spPr>
          <a:xfrm>
            <a:off x="609599" y="1"/>
            <a:ext cx="8678780" cy="1209524"/>
          </a:xfrm>
        </p:spPr>
        <p:txBody>
          <a:bodyPr/>
          <a:lstStyle/>
          <a:p>
            <a:r>
              <a:rPr lang="en-US" sz="3200" dirty="0"/>
              <a:t>Considerable uncertainty about required fuel storage costs</a:t>
            </a:r>
          </a:p>
        </p:txBody>
      </p:sp>
      <p:sp>
        <p:nvSpPr>
          <p:cNvPr id="7" name="Text Placeholder 6">
            <a:extLst>
              <a:ext uri="{FF2B5EF4-FFF2-40B4-BE49-F238E27FC236}">
                <a16:creationId xmlns:a16="http://schemas.microsoft.com/office/drawing/2014/main" id="{3B7B329A-9CDA-06F4-6227-8A5F028B2D4E}"/>
              </a:ext>
            </a:extLst>
          </p:cNvPr>
          <p:cNvSpPr>
            <a:spLocks noGrp="1"/>
          </p:cNvSpPr>
          <p:nvPr>
            <p:ph type="body" sz="quarter" idx="10"/>
          </p:nvPr>
        </p:nvSpPr>
        <p:spPr>
          <a:xfrm>
            <a:off x="0" y="1499810"/>
            <a:ext cx="5065295" cy="4829025"/>
          </a:xfrm>
        </p:spPr>
        <p:txBody>
          <a:bodyPr>
            <a:normAutofit/>
          </a:bodyPr>
          <a:lstStyle/>
          <a:p>
            <a:r>
              <a:rPr lang="en-US" dirty="0"/>
              <a:t>We add about 40 million standard cubic feet of storage in the Reference Scenario by 2040 reaching about $9.5 million/year in additional costs. </a:t>
            </a:r>
          </a:p>
          <a:p>
            <a:r>
              <a:rPr lang="en-US" dirty="0"/>
              <a:t>Additional considerations of deliverability are needed</a:t>
            </a:r>
          </a:p>
        </p:txBody>
      </p:sp>
      <p:pic>
        <p:nvPicPr>
          <p:cNvPr id="8" name="Picture 7" descr="Chart, scatter chart&#10;&#10;Description automatically generated">
            <a:extLst>
              <a:ext uri="{FF2B5EF4-FFF2-40B4-BE49-F238E27FC236}">
                <a16:creationId xmlns:a16="http://schemas.microsoft.com/office/drawing/2014/main" id="{81C3AB6E-7CBD-3836-8672-32F2C7DDAB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66560" y="1631682"/>
            <a:ext cx="6516103" cy="4867585"/>
          </a:xfrm>
          <a:prstGeom prst="rect">
            <a:avLst/>
          </a:prstGeom>
          <a:noFill/>
          <a:ln>
            <a:noFill/>
          </a:ln>
        </p:spPr>
      </p:pic>
    </p:spTree>
    <p:extLst>
      <p:ext uri="{BB962C8B-B14F-4D97-AF65-F5344CB8AC3E}">
        <p14:creationId xmlns:p14="http://schemas.microsoft.com/office/powerpoint/2010/main" val="17995452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8472-9DDB-720A-9E90-C7D262F3555D}"/>
              </a:ext>
            </a:extLst>
          </p:cNvPr>
          <p:cNvSpPr>
            <a:spLocks noGrp="1"/>
          </p:cNvSpPr>
          <p:nvPr>
            <p:ph type="title"/>
          </p:nvPr>
        </p:nvSpPr>
        <p:spPr>
          <a:xfrm>
            <a:off x="229437" y="11982"/>
            <a:ext cx="9973342" cy="1263365"/>
          </a:xfrm>
        </p:spPr>
        <p:txBody>
          <a:bodyPr/>
          <a:lstStyle/>
          <a:p>
            <a:r>
              <a:rPr lang="en-US" sz="2800" dirty="0"/>
              <a:t>Increased Ramping and Part-Load Operation of Thermal Plants</a:t>
            </a:r>
            <a:endParaRPr lang="en-US" sz="3200" dirty="0"/>
          </a:p>
        </p:txBody>
      </p:sp>
      <p:pic>
        <p:nvPicPr>
          <p:cNvPr id="5" name="Picture 4" descr="Chart, line chart&#10;&#10;Description automatically generated">
            <a:extLst>
              <a:ext uri="{FF2B5EF4-FFF2-40B4-BE49-F238E27FC236}">
                <a16:creationId xmlns:a16="http://schemas.microsoft.com/office/drawing/2014/main" id="{4BDCBA63-7DB0-2E2E-7F39-B4827A3CAD66}"/>
              </a:ext>
            </a:extLst>
          </p:cNvPr>
          <p:cNvPicPr>
            <a:picLocks noChangeAspect="1"/>
          </p:cNvPicPr>
          <p:nvPr/>
        </p:nvPicPr>
        <p:blipFill rotWithShape="1">
          <a:blip r:embed="rId2">
            <a:extLst>
              <a:ext uri="{28A0092B-C50C-407E-A947-70E740481C1C}">
                <a14:useLocalDpi xmlns:a14="http://schemas.microsoft.com/office/drawing/2010/main" val="0"/>
              </a:ext>
            </a:extLst>
          </a:blip>
          <a:srcRect t="6114"/>
          <a:stretch/>
        </p:blipFill>
        <p:spPr bwMode="auto">
          <a:xfrm>
            <a:off x="2487195" y="2078957"/>
            <a:ext cx="5457825" cy="4095750"/>
          </a:xfrm>
          <a:prstGeom prst="rect">
            <a:avLst/>
          </a:prstGeom>
          <a:noFill/>
          <a:ln>
            <a:noFill/>
          </a:ln>
          <a:extLst>
            <a:ext uri="{53640926-AAD7-44D8-BBD7-CCE9431645EC}">
              <a14:shadowObscured xmlns:a14="http://schemas.microsoft.com/office/drawing/2010/main"/>
            </a:ext>
          </a:extLst>
        </p:spPr>
      </p:pic>
      <p:sp>
        <p:nvSpPr>
          <p:cNvPr id="12" name="Arrow: Up 11">
            <a:extLst>
              <a:ext uri="{FF2B5EF4-FFF2-40B4-BE49-F238E27FC236}">
                <a16:creationId xmlns:a16="http://schemas.microsoft.com/office/drawing/2014/main" id="{2B5ACE27-30FC-D1F0-5D27-4ABBA1D70A41}"/>
              </a:ext>
            </a:extLst>
          </p:cNvPr>
          <p:cNvSpPr/>
          <p:nvPr/>
        </p:nvSpPr>
        <p:spPr>
          <a:xfrm rot="9317506">
            <a:off x="4219474" y="3517332"/>
            <a:ext cx="137160" cy="934085"/>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a:lstStyle/>
          <a:p>
            <a:endParaRPr lang="en-US"/>
          </a:p>
        </p:txBody>
      </p:sp>
      <p:sp>
        <p:nvSpPr>
          <p:cNvPr id="13" name="Arrow: Up 12">
            <a:extLst>
              <a:ext uri="{FF2B5EF4-FFF2-40B4-BE49-F238E27FC236}">
                <a16:creationId xmlns:a16="http://schemas.microsoft.com/office/drawing/2014/main" id="{04CFA49D-6D44-94A8-1F07-5D71F851E141}"/>
              </a:ext>
            </a:extLst>
          </p:cNvPr>
          <p:cNvSpPr/>
          <p:nvPr/>
        </p:nvSpPr>
        <p:spPr>
          <a:xfrm rot="1003008">
            <a:off x="4687469" y="3297622"/>
            <a:ext cx="158115" cy="73406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a:lstStyle/>
          <a:p>
            <a:endParaRPr lang="en-US"/>
          </a:p>
        </p:txBody>
      </p:sp>
      <p:sp>
        <p:nvSpPr>
          <p:cNvPr id="14" name="Text Box 4">
            <a:extLst>
              <a:ext uri="{FF2B5EF4-FFF2-40B4-BE49-F238E27FC236}">
                <a16:creationId xmlns:a16="http://schemas.microsoft.com/office/drawing/2014/main" id="{4CA97EDB-7EC2-890E-144D-F78216719321}"/>
              </a:ext>
            </a:extLst>
          </p:cNvPr>
          <p:cNvSpPr txBox="1"/>
          <p:nvPr/>
        </p:nvSpPr>
        <p:spPr>
          <a:xfrm>
            <a:off x="3741319" y="4569527"/>
            <a:ext cx="1114425" cy="771525"/>
          </a:xfrm>
          <a:prstGeom prst="rect">
            <a:avLst/>
          </a:prstGeom>
          <a:solidFill>
            <a:schemeClr val="bg1"/>
          </a:solidFill>
        </p:spPr>
        <p:txBody>
          <a:bodyPr wrap="square" rtlCol="0">
            <a:noAutofit/>
          </a:bodyPr>
          <a:lstStyle/>
          <a:p>
            <a:pPr marL="0" marR="0">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Wind and solar output drops by over 570 MW over the day  </a:t>
            </a:r>
            <a:endParaRPr lang="en-US" sz="1200" dirty="0">
              <a:effectLst/>
              <a:latin typeface="Times New Roman" panose="02020603050405020304" pitchFamily="18" charset="0"/>
              <a:ea typeface="Times New Roman" panose="02020603050405020304" pitchFamily="18" charset="0"/>
            </a:endParaRPr>
          </a:p>
        </p:txBody>
      </p:sp>
      <p:sp>
        <p:nvSpPr>
          <p:cNvPr id="15" name="Text Box 5">
            <a:extLst>
              <a:ext uri="{FF2B5EF4-FFF2-40B4-BE49-F238E27FC236}">
                <a16:creationId xmlns:a16="http://schemas.microsoft.com/office/drawing/2014/main" id="{C9D47732-5351-BD0A-AAE0-ACF3B297358D}"/>
              </a:ext>
            </a:extLst>
          </p:cNvPr>
          <p:cNvSpPr txBox="1"/>
          <p:nvPr/>
        </p:nvSpPr>
        <p:spPr>
          <a:xfrm>
            <a:off x="4960519" y="3630997"/>
            <a:ext cx="1733550" cy="733425"/>
          </a:xfrm>
          <a:prstGeom prst="rect">
            <a:avLst/>
          </a:prstGeom>
          <a:solidFill>
            <a:schemeClr val="bg1"/>
          </a:solidFill>
        </p:spPr>
        <p:txBody>
          <a:bodyPr wrap="square" rtlCol="0">
            <a:noAutofit/>
          </a:bodyPr>
          <a:lstStyle/>
          <a:p>
            <a:pPr marL="0" marR="0">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Fossil generation increases by 300 MW over a 5-hour period in the afternoon</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232347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EDB60-BCB7-96BE-E891-DABBE50DFF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958A56-270B-4DB4-7AC2-AE4B551FCE8D}"/>
              </a:ext>
            </a:extLst>
          </p:cNvPr>
          <p:cNvSpPr>
            <a:spLocks noGrp="1"/>
          </p:cNvSpPr>
          <p:nvPr>
            <p:ph type="title"/>
          </p:nvPr>
        </p:nvSpPr>
        <p:spPr>
          <a:xfrm>
            <a:off x="229437" y="11982"/>
            <a:ext cx="9973342" cy="1263365"/>
          </a:xfrm>
        </p:spPr>
        <p:txBody>
          <a:bodyPr/>
          <a:lstStyle/>
          <a:p>
            <a:r>
              <a:rPr lang="en-US" sz="2800" dirty="0"/>
              <a:t>Increased Ramping and Part-Load Operation of Thermal Plants</a:t>
            </a:r>
            <a:endParaRPr lang="en-US" sz="3200" dirty="0"/>
          </a:p>
        </p:txBody>
      </p:sp>
      <p:pic>
        <p:nvPicPr>
          <p:cNvPr id="3" name="Picture 2" descr="Chart, bar chart&#10;&#10;Description automatically generated">
            <a:extLst>
              <a:ext uri="{FF2B5EF4-FFF2-40B4-BE49-F238E27FC236}">
                <a16:creationId xmlns:a16="http://schemas.microsoft.com/office/drawing/2014/main" id="{97E911A3-52FA-A793-EED9-361A994ED550}"/>
              </a:ext>
            </a:extLst>
          </p:cNvPr>
          <p:cNvPicPr>
            <a:picLocks noChangeAspect="1"/>
          </p:cNvPicPr>
          <p:nvPr/>
        </p:nvPicPr>
        <p:blipFill rotWithShape="1">
          <a:blip r:embed="rId2">
            <a:extLst>
              <a:ext uri="{28A0092B-C50C-407E-A947-70E740481C1C}">
                <a14:useLocalDpi xmlns:a14="http://schemas.microsoft.com/office/drawing/2010/main" val="0"/>
              </a:ext>
            </a:extLst>
          </a:blip>
          <a:srcRect t="5312"/>
          <a:stretch/>
        </p:blipFill>
        <p:spPr bwMode="auto">
          <a:xfrm>
            <a:off x="6557461" y="1525346"/>
            <a:ext cx="5177689" cy="4460984"/>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8F10C43D-5E0D-4995-392C-192707138C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9437" y="1750713"/>
            <a:ext cx="5762625" cy="4295775"/>
          </a:xfrm>
          <a:prstGeom prst="rect">
            <a:avLst/>
          </a:prstGeom>
          <a:noFill/>
          <a:ln>
            <a:noFill/>
          </a:ln>
        </p:spPr>
      </p:pic>
      <p:sp>
        <p:nvSpPr>
          <p:cNvPr id="5" name="Text Box 1514189893">
            <a:extLst>
              <a:ext uri="{FF2B5EF4-FFF2-40B4-BE49-F238E27FC236}">
                <a16:creationId xmlns:a16="http://schemas.microsoft.com/office/drawing/2014/main" id="{25F84819-A6EA-313E-2DCF-3277862EDA99}"/>
              </a:ext>
            </a:extLst>
          </p:cNvPr>
          <p:cNvSpPr txBox="1"/>
          <p:nvPr/>
        </p:nvSpPr>
        <p:spPr>
          <a:xfrm>
            <a:off x="986338" y="2902869"/>
            <a:ext cx="895350" cy="276225"/>
          </a:xfrm>
          <a:prstGeom prst="rect">
            <a:avLst/>
          </a:prstGeom>
          <a:solidFill>
            <a:schemeClr val="bg1"/>
          </a:solidFill>
        </p:spPr>
        <p:txBody>
          <a:bodyPr wrap="square" lIns="0" tIns="0" rIns="0" bIns="0" rtlCol="0">
            <a:noAutofit/>
          </a:bodyPr>
          <a:lstStyle/>
          <a:p>
            <a:pPr marL="0" marR="0">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2022 Actual</a:t>
            </a:r>
            <a:endParaRPr lang="en-US" sz="1200">
              <a:effectLst/>
              <a:latin typeface="Times New Roman" panose="02020603050405020304" pitchFamily="18" charset="0"/>
              <a:ea typeface="Times New Roman" panose="02020603050405020304" pitchFamily="18" charset="0"/>
            </a:endParaRPr>
          </a:p>
        </p:txBody>
      </p:sp>
      <p:sp>
        <p:nvSpPr>
          <p:cNvPr id="7" name="Oval 6">
            <a:extLst>
              <a:ext uri="{FF2B5EF4-FFF2-40B4-BE49-F238E27FC236}">
                <a16:creationId xmlns:a16="http://schemas.microsoft.com/office/drawing/2014/main" id="{67F2E7C3-AC12-1973-7DB3-F2840920D924}"/>
              </a:ext>
            </a:extLst>
          </p:cNvPr>
          <p:cNvSpPr/>
          <p:nvPr/>
        </p:nvSpPr>
        <p:spPr>
          <a:xfrm>
            <a:off x="805363" y="2788569"/>
            <a:ext cx="152400" cy="152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2597309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8472-9DDB-720A-9E90-C7D262F3555D}"/>
              </a:ext>
            </a:extLst>
          </p:cNvPr>
          <p:cNvSpPr>
            <a:spLocks noGrp="1"/>
          </p:cNvSpPr>
          <p:nvPr>
            <p:ph type="title"/>
          </p:nvPr>
        </p:nvSpPr>
        <p:spPr>
          <a:xfrm>
            <a:off x="229437" y="11982"/>
            <a:ext cx="9973342" cy="1263365"/>
          </a:xfrm>
        </p:spPr>
        <p:txBody>
          <a:bodyPr/>
          <a:lstStyle/>
          <a:p>
            <a:r>
              <a:rPr lang="en-US" sz="2800" dirty="0"/>
              <a:t>Potential Changes in Hydropower Plant and Transmission Operation</a:t>
            </a:r>
            <a:endParaRPr lang="en-US" sz="3200" dirty="0"/>
          </a:p>
        </p:txBody>
      </p:sp>
      <p:sp>
        <p:nvSpPr>
          <p:cNvPr id="8" name="TextBox 7">
            <a:extLst>
              <a:ext uri="{FF2B5EF4-FFF2-40B4-BE49-F238E27FC236}">
                <a16:creationId xmlns:a16="http://schemas.microsoft.com/office/drawing/2014/main" id="{7D31EA25-13BE-1BC1-1580-BBED85DDF3E1}"/>
              </a:ext>
            </a:extLst>
          </p:cNvPr>
          <p:cNvSpPr txBox="1"/>
          <p:nvPr/>
        </p:nvSpPr>
        <p:spPr>
          <a:xfrm>
            <a:off x="6280483" y="5621504"/>
            <a:ext cx="5911517" cy="830997"/>
          </a:xfrm>
          <a:prstGeom prst="rect">
            <a:avLst/>
          </a:prstGeom>
          <a:noFill/>
        </p:spPr>
        <p:txBody>
          <a:bodyPr wrap="square">
            <a:spAutoFit/>
          </a:bodyPr>
          <a:lstStyle/>
          <a:p>
            <a:r>
              <a:rPr lang="en-US" sz="1600" dirty="0">
                <a:effectLst/>
                <a:latin typeface="Times New Roman" panose="02020603050405020304" pitchFamily="18" charset="0"/>
                <a:ea typeface="Times New Roman" panose="02020603050405020304" pitchFamily="18" charset="0"/>
              </a:rPr>
              <a:t>Flow on the Alaska Intertie (black) in 2040 in the Reference scenario depends largely on the supply of wind (orange) in the GVEA region. Positive numbers represent a flow from GVEA to Central. </a:t>
            </a:r>
            <a:endParaRPr lang="en-US" sz="1600" dirty="0"/>
          </a:p>
        </p:txBody>
      </p:sp>
      <p:sp>
        <p:nvSpPr>
          <p:cNvPr id="10" name="TextBox 9">
            <a:extLst>
              <a:ext uri="{FF2B5EF4-FFF2-40B4-BE49-F238E27FC236}">
                <a16:creationId xmlns:a16="http://schemas.microsoft.com/office/drawing/2014/main" id="{296D183C-F375-7133-6C5B-FE2B5EA69546}"/>
              </a:ext>
            </a:extLst>
          </p:cNvPr>
          <p:cNvSpPr txBox="1"/>
          <p:nvPr/>
        </p:nvSpPr>
        <p:spPr>
          <a:xfrm>
            <a:off x="885535" y="5633536"/>
            <a:ext cx="4847889" cy="646331"/>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rPr>
              <a:t>Operation of the Bradley Lake hydropower plant during periods of highly variable renewable output</a:t>
            </a:r>
            <a:endParaRPr lang="en-US" dirty="0"/>
          </a:p>
        </p:txBody>
      </p:sp>
      <p:pic>
        <p:nvPicPr>
          <p:cNvPr id="5" name="Picture 4" descr="Chart, line chart&#10;&#10;Description automatically generated">
            <a:extLst>
              <a:ext uri="{FF2B5EF4-FFF2-40B4-BE49-F238E27FC236}">
                <a16:creationId xmlns:a16="http://schemas.microsoft.com/office/drawing/2014/main" id="{207DC8E8-6495-9BB4-B459-92A3D3CC67F9}"/>
              </a:ext>
            </a:extLst>
          </p:cNvPr>
          <p:cNvPicPr>
            <a:picLocks noChangeAspect="1"/>
          </p:cNvPicPr>
          <p:nvPr/>
        </p:nvPicPr>
        <p:blipFill rotWithShape="1">
          <a:blip r:embed="rId2">
            <a:extLst>
              <a:ext uri="{28A0092B-C50C-407E-A947-70E740481C1C}">
                <a14:useLocalDpi xmlns:a14="http://schemas.microsoft.com/office/drawing/2010/main" val="0"/>
              </a:ext>
            </a:extLst>
          </a:blip>
          <a:srcRect t="5459"/>
          <a:stretch/>
        </p:blipFill>
        <p:spPr bwMode="auto">
          <a:xfrm>
            <a:off x="142623" y="1440029"/>
            <a:ext cx="5457825" cy="4124325"/>
          </a:xfrm>
          <a:prstGeom prst="rect">
            <a:avLst/>
          </a:prstGeom>
          <a:noFill/>
          <a:ln>
            <a:noFill/>
          </a:ln>
          <a:extLst>
            <a:ext uri="{53640926-AAD7-44D8-BBD7-CCE9431645EC}">
              <a14:shadowObscured xmlns:a14="http://schemas.microsoft.com/office/drawing/2010/main"/>
            </a:ext>
          </a:extLst>
        </p:spPr>
      </p:pic>
      <p:pic>
        <p:nvPicPr>
          <p:cNvPr id="6" name="Picture 5" descr="Chart, line chart&#10;&#10;Description automatically generated">
            <a:extLst>
              <a:ext uri="{FF2B5EF4-FFF2-40B4-BE49-F238E27FC236}">
                <a16:creationId xmlns:a16="http://schemas.microsoft.com/office/drawing/2014/main" id="{E5FF208B-AD79-BD8A-B899-16EC72F05C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57688"/>
            <a:ext cx="5534025" cy="4181475"/>
          </a:xfrm>
          <a:prstGeom prst="rect">
            <a:avLst/>
          </a:prstGeom>
          <a:noFill/>
          <a:ln>
            <a:noFill/>
          </a:ln>
        </p:spPr>
      </p:pic>
    </p:spTree>
    <p:extLst>
      <p:ext uri="{BB962C8B-B14F-4D97-AF65-F5344CB8AC3E}">
        <p14:creationId xmlns:p14="http://schemas.microsoft.com/office/powerpoint/2010/main" val="18437179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hart, line chart&#10;&#10;Description automatically generated">
            <a:extLst>
              <a:ext uri="{FF2B5EF4-FFF2-40B4-BE49-F238E27FC236}">
                <a16:creationId xmlns:a16="http://schemas.microsoft.com/office/drawing/2014/main" id="{37926A9C-8808-504C-766C-CA19FA29F4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383" y="2077954"/>
            <a:ext cx="5151654" cy="4337580"/>
          </a:xfrm>
          <a:prstGeom prst="rect">
            <a:avLst/>
          </a:prstGeom>
          <a:noFill/>
          <a:ln>
            <a:noFill/>
          </a:ln>
        </p:spPr>
      </p:pic>
      <p:pic>
        <p:nvPicPr>
          <p:cNvPr id="3" name="Picture 2" descr="Chart, line chart&#10;&#10;Description automatically generated">
            <a:extLst>
              <a:ext uri="{FF2B5EF4-FFF2-40B4-BE49-F238E27FC236}">
                <a16:creationId xmlns:a16="http://schemas.microsoft.com/office/drawing/2014/main" id="{0C083F77-4901-DB64-A3C5-EED8389467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91212" y="2077954"/>
            <a:ext cx="6056148" cy="4276442"/>
          </a:xfrm>
          <a:prstGeom prst="rect">
            <a:avLst/>
          </a:prstGeom>
          <a:noFill/>
          <a:ln>
            <a:noFill/>
          </a:ln>
        </p:spPr>
      </p:pic>
      <p:sp>
        <p:nvSpPr>
          <p:cNvPr id="2" name="Title 1">
            <a:extLst>
              <a:ext uri="{FF2B5EF4-FFF2-40B4-BE49-F238E27FC236}">
                <a16:creationId xmlns:a16="http://schemas.microsoft.com/office/drawing/2014/main" id="{6BB08472-9DDB-720A-9E90-C7D262F3555D}"/>
              </a:ext>
            </a:extLst>
          </p:cNvPr>
          <p:cNvSpPr>
            <a:spLocks noGrp="1"/>
          </p:cNvSpPr>
          <p:nvPr>
            <p:ph type="title"/>
          </p:nvPr>
        </p:nvSpPr>
        <p:spPr>
          <a:xfrm>
            <a:off x="229437" y="11982"/>
            <a:ext cx="9973342" cy="1263365"/>
          </a:xfrm>
        </p:spPr>
        <p:txBody>
          <a:bodyPr/>
          <a:lstStyle/>
          <a:p>
            <a:r>
              <a:rPr lang="en-US" sz="2800" dirty="0"/>
              <a:t>Potential Changes in Transmission Operation</a:t>
            </a:r>
            <a:endParaRPr lang="en-US" sz="3200" dirty="0"/>
          </a:p>
        </p:txBody>
      </p:sp>
      <p:sp>
        <p:nvSpPr>
          <p:cNvPr id="6" name="Up Arrow 603541517">
            <a:extLst>
              <a:ext uri="{FF2B5EF4-FFF2-40B4-BE49-F238E27FC236}">
                <a16:creationId xmlns:a16="http://schemas.microsoft.com/office/drawing/2014/main" id="{58244AFE-4E68-C0B7-BC6E-BF4F5047B82D}"/>
              </a:ext>
            </a:extLst>
          </p:cNvPr>
          <p:cNvSpPr/>
          <p:nvPr/>
        </p:nvSpPr>
        <p:spPr>
          <a:xfrm>
            <a:off x="10948486" y="2477753"/>
            <a:ext cx="333375" cy="1228725"/>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Text Box 237942495">
            <a:extLst>
              <a:ext uri="{FF2B5EF4-FFF2-40B4-BE49-F238E27FC236}">
                <a16:creationId xmlns:a16="http://schemas.microsoft.com/office/drawing/2014/main" id="{A5820B0C-AAC5-6C97-766C-EB71B959203A}"/>
              </a:ext>
            </a:extLst>
          </p:cNvPr>
          <p:cNvSpPr txBox="1"/>
          <p:nvPr/>
        </p:nvSpPr>
        <p:spPr>
          <a:xfrm>
            <a:off x="9957886" y="2553953"/>
            <a:ext cx="895350" cy="4191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HEA to Central</a:t>
            </a:r>
          </a:p>
        </p:txBody>
      </p:sp>
      <p:sp>
        <p:nvSpPr>
          <p:cNvPr id="8" name="Up Arrow 1241356809">
            <a:extLst>
              <a:ext uri="{FF2B5EF4-FFF2-40B4-BE49-F238E27FC236}">
                <a16:creationId xmlns:a16="http://schemas.microsoft.com/office/drawing/2014/main" id="{583886FD-3E0F-9458-4870-F40415205B02}"/>
              </a:ext>
            </a:extLst>
          </p:cNvPr>
          <p:cNvSpPr/>
          <p:nvPr/>
        </p:nvSpPr>
        <p:spPr>
          <a:xfrm>
            <a:off x="4980071" y="2544428"/>
            <a:ext cx="333375" cy="1228725"/>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Text Box 1861363417">
            <a:extLst>
              <a:ext uri="{FF2B5EF4-FFF2-40B4-BE49-F238E27FC236}">
                <a16:creationId xmlns:a16="http://schemas.microsoft.com/office/drawing/2014/main" id="{172769CE-291C-13C4-69D1-CCBD7347FB17}"/>
              </a:ext>
            </a:extLst>
          </p:cNvPr>
          <p:cNvSpPr txBox="1"/>
          <p:nvPr/>
        </p:nvSpPr>
        <p:spPr>
          <a:xfrm>
            <a:off x="3827546" y="2763503"/>
            <a:ext cx="895350" cy="4191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GVEA to Central</a:t>
            </a:r>
          </a:p>
        </p:txBody>
      </p:sp>
    </p:spTree>
    <p:extLst>
      <p:ext uri="{BB962C8B-B14F-4D97-AF65-F5344CB8AC3E}">
        <p14:creationId xmlns:p14="http://schemas.microsoft.com/office/powerpoint/2010/main" val="344895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8472-9DDB-720A-9E90-C7D262F3555D}"/>
              </a:ext>
            </a:extLst>
          </p:cNvPr>
          <p:cNvSpPr>
            <a:spLocks noGrp="1"/>
          </p:cNvSpPr>
          <p:nvPr>
            <p:ph type="title"/>
          </p:nvPr>
        </p:nvSpPr>
        <p:spPr>
          <a:xfrm>
            <a:off x="157247" y="132010"/>
            <a:ext cx="4029742" cy="1263365"/>
          </a:xfrm>
        </p:spPr>
        <p:txBody>
          <a:bodyPr/>
          <a:lstStyle/>
          <a:p>
            <a:r>
              <a:rPr lang="en-US" sz="2800" dirty="0"/>
              <a:t>Renewables Dispatch for Balancing Load and for Reserve Provision</a:t>
            </a:r>
            <a:endParaRPr lang="en-US" sz="3200" dirty="0"/>
          </a:p>
        </p:txBody>
      </p:sp>
      <p:sp>
        <p:nvSpPr>
          <p:cNvPr id="12" name="TextBox 11">
            <a:extLst>
              <a:ext uri="{FF2B5EF4-FFF2-40B4-BE49-F238E27FC236}">
                <a16:creationId xmlns:a16="http://schemas.microsoft.com/office/drawing/2014/main" id="{6CDC2074-53EC-C100-336E-54A9610B61BB}"/>
              </a:ext>
            </a:extLst>
          </p:cNvPr>
          <p:cNvSpPr txBox="1"/>
          <p:nvPr/>
        </p:nvSpPr>
        <p:spPr>
          <a:xfrm>
            <a:off x="286887" y="1614304"/>
            <a:ext cx="3630529" cy="2031325"/>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rPr>
              <a:t>Total upward operating reserves required (top) in the No New RE and Reference cases. Total requirement is the black bar. Reserves requirement by type for the Reference case is shown in the bottom. Down reserves are not shown.</a:t>
            </a:r>
            <a:endParaRPr lang="en-US" dirty="0"/>
          </a:p>
        </p:txBody>
      </p:sp>
      <p:pic>
        <p:nvPicPr>
          <p:cNvPr id="6" name="Picture 5" descr="Chart, bar chart&#10;&#10;Description automatically generated">
            <a:extLst>
              <a:ext uri="{FF2B5EF4-FFF2-40B4-BE49-F238E27FC236}">
                <a16:creationId xmlns:a16="http://schemas.microsoft.com/office/drawing/2014/main" id="{D1EC56F7-A9F1-A656-3802-64D14514664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9289"/>
          <a:stretch/>
        </p:blipFill>
        <p:spPr bwMode="auto">
          <a:xfrm>
            <a:off x="286887" y="3749787"/>
            <a:ext cx="11596302" cy="3013232"/>
          </a:xfrm>
          <a:prstGeom prst="rect">
            <a:avLst/>
          </a:prstGeom>
          <a:noFill/>
          <a:ln>
            <a:noFill/>
          </a:ln>
          <a:extLst>
            <a:ext uri="{53640926-AAD7-44D8-BBD7-CCE9431645EC}">
              <a14:shadowObscured xmlns:a14="http://schemas.microsoft.com/office/drawing/2010/main"/>
            </a:ext>
          </a:extLst>
        </p:spPr>
      </p:pic>
      <p:pic>
        <p:nvPicPr>
          <p:cNvPr id="7" name="Graphic 6">
            <a:extLst>
              <a:ext uri="{FF2B5EF4-FFF2-40B4-BE49-F238E27FC236}">
                <a16:creationId xmlns:a16="http://schemas.microsoft.com/office/drawing/2014/main" id="{3CC842C6-D6BD-0CDA-39D6-194C3654E4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58933" y="688224"/>
            <a:ext cx="7691374" cy="2419989"/>
          </a:xfrm>
          <a:prstGeom prst="rect">
            <a:avLst/>
          </a:prstGeom>
        </p:spPr>
      </p:pic>
    </p:spTree>
    <p:extLst>
      <p:ext uri="{BB962C8B-B14F-4D97-AF65-F5344CB8AC3E}">
        <p14:creationId xmlns:p14="http://schemas.microsoft.com/office/powerpoint/2010/main" val="783560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A09F7-8139-29FE-0C53-30B88102A6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AA00CC-FE3D-84F4-3F1D-A68FF84CE7D7}"/>
              </a:ext>
            </a:extLst>
          </p:cNvPr>
          <p:cNvSpPr>
            <a:spLocks noGrp="1"/>
          </p:cNvSpPr>
          <p:nvPr>
            <p:ph type="title"/>
          </p:nvPr>
        </p:nvSpPr>
        <p:spPr>
          <a:xfrm>
            <a:off x="773723" y="0"/>
            <a:ext cx="10535960" cy="988661"/>
          </a:xfrm>
        </p:spPr>
        <p:txBody>
          <a:bodyPr/>
          <a:lstStyle/>
          <a:p>
            <a:r>
              <a:rPr lang="en-US" sz="3200" dirty="0"/>
              <a:t>Decline in economic deployment of wind/solar is largely due to increased curtailment</a:t>
            </a:r>
            <a:endParaRPr lang="en-US" sz="3600" dirty="0"/>
          </a:p>
        </p:txBody>
      </p:sp>
      <p:sp>
        <p:nvSpPr>
          <p:cNvPr id="5" name="Rectangle 4">
            <a:extLst>
              <a:ext uri="{FF2B5EF4-FFF2-40B4-BE49-F238E27FC236}">
                <a16:creationId xmlns:a16="http://schemas.microsoft.com/office/drawing/2014/main" id="{E2247B71-FCB7-78E6-E3AD-886EF313ADE7}"/>
              </a:ext>
            </a:extLst>
          </p:cNvPr>
          <p:cNvSpPr/>
          <p:nvPr/>
        </p:nvSpPr>
        <p:spPr>
          <a:xfrm>
            <a:off x="7778554" y="1084920"/>
            <a:ext cx="2086590" cy="915517"/>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EB0EB53-1097-7E07-9615-A7EFE1859B65}"/>
              </a:ext>
            </a:extLst>
          </p:cNvPr>
          <p:cNvSpPr txBox="1"/>
          <p:nvPr/>
        </p:nvSpPr>
        <p:spPr>
          <a:xfrm>
            <a:off x="7935827" y="1127179"/>
            <a:ext cx="1685908" cy="830997"/>
          </a:xfrm>
          <a:prstGeom prst="rect">
            <a:avLst/>
          </a:prstGeom>
          <a:noFill/>
        </p:spPr>
        <p:txBody>
          <a:bodyPr wrap="square">
            <a:spAutoFit/>
          </a:bodyPr>
          <a:lstStyle/>
          <a:p>
            <a:r>
              <a:rPr lang="en-US" sz="1600" dirty="0">
                <a:solidFill>
                  <a:schemeClr val="bg1"/>
                </a:solidFill>
                <a:effectLst/>
                <a:ea typeface="Times New Roman" panose="02020603050405020304" pitchFamily="18" charset="0"/>
              </a:rPr>
              <a:t>Marginal curtailment is about 50%</a:t>
            </a:r>
            <a:endParaRPr lang="en-US" sz="1600" dirty="0">
              <a:solidFill>
                <a:schemeClr val="bg1"/>
              </a:solidFill>
            </a:endParaRPr>
          </a:p>
        </p:txBody>
      </p:sp>
      <p:pic>
        <p:nvPicPr>
          <p:cNvPr id="3" name="Picture 2" descr="Chart, scatter chart&#10;&#10;Description automatically generated">
            <a:extLst>
              <a:ext uri="{FF2B5EF4-FFF2-40B4-BE49-F238E27FC236}">
                <a16:creationId xmlns:a16="http://schemas.microsoft.com/office/drawing/2014/main" id="{DB6753FB-E069-F3FF-B753-5B625E26F7F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7598" y="1708485"/>
            <a:ext cx="6254639" cy="4796580"/>
          </a:xfrm>
          <a:prstGeom prst="rect">
            <a:avLst/>
          </a:prstGeom>
          <a:noFill/>
          <a:ln>
            <a:noFill/>
          </a:ln>
        </p:spPr>
      </p:pic>
      <p:sp>
        <p:nvSpPr>
          <p:cNvPr id="4" name="Extract 3">
            <a:extLst>
              <a:ext uri="{FF2B5EF4-FFF2-40B4-BE49-F238E27FC236}">
                <a16:creationId xmlns:a16="http://schemas.microsoft.com/office/drawing/2014/main" id="{D5A09B78-6FED-71E7-44A6-976B12CFAF76}"/>
              </a:ext>
            </a:extLst>
          </p:cNvPr>
          <p:cNvSpPr/>
          <p:nvPr/>
        </p:nvSpPr>
        <p:spPr>
          <a:xfrm rot="14488286">
            <a:off x="7135063" y="1363831"/>
            <a:ext cx="369109" cy="1305483"/>
          </a:xfrm>
          <a:prstGeom prst="flowChartExtra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97557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05238-B85C-9568-E191-58825EA342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977F2C-335C-0A64-045B-8432924DD859}"/>
              </a:ext>
            </a:extLst>
          </p:cNvPr>
          <p:cNvSpPr>
            <a:spLocks noGrp="1"/>
          </p:cNvSpPr>
          <p:nvPr>
            <p:ph type="title"/>
          </p:nvPr>
        </p:nvSpPr>
        <p:spPr>
          <a:xfrm>
            <a:off x="919088" y="1"/>
            <a:ext cx="4187484" cy="928467"/>
          </a:xfrm>
        </p:spPr>
        <p:txBody>
          <a:bodyPr/>
          <a:lstStyle/>
          <a:p>
            <a:r>
              <a:rPr lang="en-US" sz="2800" dirty="0"/>
              <a:t>2040 Mix of Resources</a:t>
            </a:r>
            <a:endParaRPr lang="en-US" sz="3200" dirty="0"/>
          </a:p>
        </p:txBody>
      </p:sp>
      <p:graphicFrame>
        <p:nvGraphicFramePr>
          <p:cNvPr id="5" name="Table 4">
            <a:extLst>
              <a:ext uri="{FF2B5EF4-FFF2-40B4-BE49-F238E27FC236}">
                <a16:creationId xmlns:a16="http://schemas.microsoft.com/office/drawing/2014/main" id="{380BF9C1-3E93-51D5-D766-20D145A0084F}"/>
              </a:ext>
            </a:extLst>
          </p:cNvPr>
          <p:cNvGraphicFramePr>
            <a:graphicFrameLocks noGrp="1"/>
          </p:cNvGraphicFramePr>
          <p:nvPr/>
        </p:nvGraphicFramePr>
        <p:xfrm>
          <a:off x="967708" y="1507047"/>
          <a:ext cx="9852691" cy="4046540"/>
        </p:xfrm>
        <a:graphic>
          <a:graphicData uri="http://schemas.openxmlformats.org/drawingml/2006/table">
            <a:tbl>
              <a:tblPr firstRow="1" firstCol="1" bandRow="1">
                <a:tableStyleId>{5C22544A-7EE6-4342-B048-85BDC9FD1C3A}</a:tableStyleId>
              </a:tblPr>
              <a:tblGrid>
                <a:gridCol w="1579258">
                  <a:extLst>
                    <a:ext uri="{9D8B030D-6E8A-4147-A177-3AD203B41FA5}">
                      <a16:colId xmlns:a16="http://schemas.microsoft.com/office/drawing/2014/main" val="4099295725"/>
                    </a:ext>
                  </a:extLst>
                </a:gridCol>
                <a:gridCol w="1272835">
                  <a:extLst>
                    <a:ext uri="{9D8B030D-6E8A-4147-A177-3AD203B41FA5}">
                      <a16:colId xmlns:a16="http://schemas.microsoft.com/office/drawing/2014/main" val="4160634999"/>
                    </a:ext>
                  </a:extLst>
                </a:gridCol>
                <a:gridCol w="1272835">
                  <a:extLst>
                    <a:ext uri="{9D8B030D-6E8A-4147-A177-3AD203B41FA5}">
                      <a16:colId xmlns:a16="http://schemas.microsoft.com/office/drawing/2014/main" val="1292263166"/>
                    </a:ext>
                  </a:extLst>
                </a:gridCol>
                <a:gridCol w="1272835">
                  <a:extLst>
                    <a:ext uri="{9D8B030D-6E8A-4147-A177-3AD203B41FA5}">
                      <a16:colId xmlns:a16="http://schemas.microsoft.com/office/drawing/2014/main" val="1927266641"/>
                    </a:ext>
                  </a:extLst>
                </a:gridCol>
                <a:gridCol w="1484976">
                  <a:extLst>
                    <a:ext uri="{9D8B030D-6E8A-4147-A177-3AD203B41FA5}">
                      <a16:colId xmlns:a16="http://schemas.microsoft.com/office/drawing/2014/main" val="4204469275"/>
                    </a:ext>
                  </a:extLst>
                </a:gridCol>
                <a:gridCol w="1484976">
                  <a:extLst>
                    <a:ext uri="{9D8B030D-6E8A-4147-A177-3AD203B41FA5}">
                      <a16:colId xmlns:a16="http://schemas.microsoft.com/office/drawing/2014/main" val="2279173437"/>
                    </a:ext>
                  </a:extLst>
                </a:gridCol>
                <a:gridCol w="1484976">
                  <a:extLst>
                    <a:ext uri="{9D8B030D-6E8A-4147-A177-3AD203B41FA5}">
                      <a16:colId xmlns:a16="http://schemas.microsoft.com/office/drawing/2014/main" val="4112824762"/>
                    </a:ext>
                  </a:extLst>
                </a:gridCol>
              </a:tblGrid>
              <a:tr h="260232">
                <a:tc rowSpan="2">
                  <a:txBody>
                    <a:bodyPr/>
                    <a:lstStyle/>
                    <a:p>
                      <a:pPr marL="0" marR="0">
                        <a:spcBef>
                          <a:spcPts val="300"/>
                        </a:spcBef>
                        <a:spcAft>
                          <a:spcPts val="300"/>
                        </a:spcAft>
                      </a:pPr>
                      <a:r>
                        <a:rPr lang="en-US" sz="1600" dirty="0">
                          <a:effectLst/>
                        </a:rPr>
                        <a:t>Technology Type</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gridSpan="3">
                  <a:txBody>
                    <a:bodyPr/>
                    <a:lstStyle/>
                    <a:p>
                      <a:pPr marL="0" marR="0" algn="ctr">
                        <a:spcBef>
                          <a:spcPts val="300"/>
                        </a:spcBef>
                        <a:spcAft>
                          <a:spcPts val="300"/>
                        </a:spcAft>
                      </a:pPr>
                      <a:r>
                        <a:rPr lang="en-US" sz="1600">
                          <a:effectLst/>
                        </a:rPr>
                        <a:t>No New RE</a:t>
                      </a:r>
                      <a:endParaRPr lang="en-US" sz="16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spcBef>
                          <a:spcPts val="300"/>
                        </a:spcBef>
                        <a:spcAft>
                          <a:spcPts val="300"/>
                        </a:spcAft>
                      </a:pPr>
                      <a:r>
                        <a:rPr lang="en-US" sz="1600">
                          <a:effectLst/>
                        </a:rPr>
                        <a:t>Reference</a:t>
                      </a:r>
                      <a:endParaRPr lang="en-US" sz="16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84610281"/>
                  </a:ext>
                </a:extLst>
              </a:tr>
              <a:tr h="780696">
                <a:tc vMerge="1">
                  <a:txBody>
                    <a:bodyPr/>
                    <a:lstStyle/>
                    <a:p>
                      <a:endParaRPr lang="en-US"/>
                    </a:p>
                  </a:txBody>
                  <a:tcPr/>
                </a:tc>
                <a:tc>
                  <a:txBody>
                    <a:bodyPr/>
                    <a:lstStyle/>
                    <a:p>
                      <a:pPr marL="0" marR="0">
                        <a:spcBef>
                          <a:spcPts val="300"/>
                        </a:spcBef>
                        <a:spcAft>
                          <a:spcPts val="300"/>
                        </a:spcAft>
                      </a:pPr>
                      <a:r>
                        <a:rPr lang="en-US" sz="1600" dirty="0">
                          <a:effectLst/>
                        </a:rPr>
                        <a:t>Capacity (MW)</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a:effectLst/>
                        </a:rPr>
                        <a:t>Annual Energy (GWh)</a:t>
                      </a:r>
                      <a:endParaRPr lang="en-US" sz="16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a:effectLst/>
                        </a:rPr>
                        <a:t>Annual Energy (%)</a:t>
                      </a:r>
                      <a:endParaRPr lang="en-US" sz="16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a:effectLst/>
                        </a:rPr>
                        <a:t>Capacity (MW)</a:t>
                      </a:r>
                      <a:endParaRPr lang="en-US" sz="16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a:effectLst/>
                        </a:rPr>
                        <a:t>Annual Energy (GWh)</a:t>
                      </a:r>
                      <a:endParaRPr lang="en-US" sz="16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300"/>
                        </a:spcBef>
                        <a:spcAft>
                          <a:spcPts val="300"/>
                        </a:spcAft>
                      </a:pPr>
                      <a:r>
                        <a:rPr lang="en-US" sz="1600">
                          <a:effectLst/>
                        </a:rPr>
                        <a:t>Annual Energy (%)</a:t>
                      </a:r>
                      <a:endParaRPr lang="en-US" sz="16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140332842"/>
                  </a:ext>
                </a:extLst>
              </a:tr>
              <a:tr h="260232">
                <a:tc>
                  <a:txBody>
                    <a:bodyPr/>
                    <a:lstStyle/>
                    <a:p>
                      <a:pPr marL="0" marR="0">
                        <a:spcBef>
                          <a:spcPts val="300"/>
                        </a:spcBef>
                        <a:spcAft>
                          <a:spcPts val="300"/>
                        </a:spcAft>
                      </a:pPr>
                      <a:r>
                        <a:rPr lang="en-US" sz="1600">
                          <a:effectLst/>
                        </a:rPr>
                        <a:t>Fossil</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dirty="0">
                          <a:effectLst/>
                        </a:rPr>
                        <a:t>1,673</a:t>
                      </a:r>
                      <a:endParaRPr lang="en-US" sz="1600" dirty="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a:effectLst/>
                        </a:rPr>
                        <a:t>5,100</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a:effectLst/>
                        </a:rPr>
                        <a:t>86%</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a:spcBef>
                          <a:spcPts val="300"/>
                        </a:spcBef>
                        <a:spcAft>
                          <a:spcPts val="300"/>
                        </a:spcAft>
                      </a:pPr>
                      <a:r>
                        <a:rPr lang="en-US" sz="1600">
                          <a:effectLst/>
                        </a:rPr>
                        <a:t>1,473</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a:effectLst/>
                        </a:rPr>
                        <a:t>1,442</a:t>
                      </a:r>
                      <a:endParaRPr lang="en-US" sz="1600">
                        <a:solidFill>
                          <a:srgbClr val="000000"/>
                        </a:solidFill>
                        <a:effectLst/>
                        <a:latin typeface="Arial" panose="020B0604020202020204" pitchFamily="34" charset="0"/>
                        <a:ea typeface="Times New Roman" panose="02020603050405020304" pitchFamily="18" charset="0"/>
                      </a:endParaRPr>
                    </a:p>
                  </a:txBody>
                  <a:tcPr marL="0" marR="0" marT="0" marB="0"/>
                </a:tc>
                <a:tc>
                  <a:txBody>
                    <a:bodyPr/>
                    <a:lstStyle/>
                    <a:p>
                      <a:pPr marL="0" marR="0">
                        <a:spcBef>
                          <a:spcPts val="300"/>
                        </a:spcBef>
                        <a:spcAft>
                          <a:spcPts val="300"/>
                        </a:spcAft>
                      </a:pPr>
                      <a:r>
                        <a:rPr lang="en-US" sz="1600" dirty="0">
                          <a:effectLst/>
                        </a:rPr>
                        <a:t>24%</a:t>
                      </a:r>
                      <a:endParaRPr lang="en-US" sz="1600" dirty="0">
                        <a:solidFill>
                          <a:srgbClr val="000000"/>
                        </a:solidFill>
                        <a:effectLst/>
                        <a:latin typeface="Arial" panose="020B0604020202020204" pitchFamily="34" charset="0"/>
                        <a:ea typeface="Times New Roman" panose="02020603050405020304" pitchFamily="18" charset="0"/>
                      </a:endParaRPr>
                    </a:p>
                  </a:txBody>
                  <a:tcPr marL="0" marR="0" marT="0" marB="0" anchor="ctr"/>
                </a:tc>
                <a:extLst>
                  <a:ext uri="{0D108BD9-81ED-4DB2-BD59-A6C34878D82A}">
                    <a16:rowId xmlns:a16="http://schemas.microsoft.com/office/drawing/2014/main" val="1569120511"/>
                  </a:ext>
                </a:extLst>
              </a:tr>
              <a:tr h="520464">
                <a:tc>
                  <a:txBody>
                    <a:bodyPr/>
                    <a:lstStyle/>
                    <a:p>
                      <a:pPr marL="0" marR="0">
                        <a:spcBef>
                          <a:spcPts val="300"/>
                        </a:spcBef>
                        <a:spcAft>
                          <a:spcPts val="300"/>
                        </a:spcAft>
                      </a:pPr>
                      <a:r>
                        <a:rPr lang="en-US" sz="1600">
                          <a:effectLst/>
                        </a:rPr>
                        <a:t>Land-Based Wind</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a:effectLst/>
                        </a:rPr>
                        <a:t>43</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a:effectLst/>
                        </a:rPr>
                        <a:t>76</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a:effectLst/>
                        </a:rPr>
                        <a:t>1%</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a:spcBef>
                          <a:spcPts val="300"/>
                        </a:spcBef>
                        <a:spcAft>
                          <a:spcPts val="300"/>
                        </a:spcAft>
                      </a:pPr>
                      <a:r>
                        <a:rPr lang="en-US" sz="1600">
                          <a:effectLst/>
                        </a:rPr>
                        <a:t>1,400</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a:effectLst/>
                        </a:rPr>
                        <a:t>3,058</a:t>
                      </a:r>
                      <a:endParaRPr lang="en-US" sz="1600">
                        <a:solidFill>
                          <a:srgbClr val="000000"/>
                        </a:solidFill>
                        <a:effectLst/>
                        <a:latin typeface="Arial" panose="020B0604020202020204" pitchFamily="34" charset="0"/>
                        <a:ea typeface="Times New Roman" panose="02020603050405020304" pitchFamily="18" charset="0"/>
                      </a:endParaRPr>
                    </a:p>
                  </a:txBody>
                  <a:tcPr marL="0" marR="0" marT="0" marB="0"/>
                </a:tc>
                <a:tc>
                  <a:txBody>
                    <a:bodyPr/>
                    <a:lstStyle/>
                    <a:p>
                      <a:pPr marL="0" marR="0">
                        <a:spcBef>
                          <a:spcPts val="300"/>
                        </a:spcBef>
                        <a:spcAft>
                          <a:spcPts val="300"/>
                        </a:spcAft>
                      </a:pPr>
                      <a:r>
                        <a:rPr lang="en-US" sz="1600">
                          <a:effectLst/>
                        </a:rPr>
                        <a:t>51%</a:t>
                      </a:r>
                      <a:endParaRPr lang="en-US" sz="1600">
                        <a:solidFill>
                          <a:srgbClr val="000000"/>
                        </a:solidFill>
                        <a:effectLst/>
                        <a:latin typeface="Arial" panose="020B0604020202020204" pitchFamily="34" charset="0"/>
                        <a:ea typeface="Times New Roman" panose="02020603050405020304" pitchFamily="18" charset="0"/>
                      </a:endParaRPr>
                    </a:p>
                  </a:txBody>
                  <a:tcPr marL="0" marR="0" marT="0" marB="0" anchor="ctr"/>
                </a:tc>
                <a:extLst>
                  <a:ext uri="{0D108BD9-81ED-4DB2-BD59-A6C34878D82A}">
                    <a16:rowId xmlns:a16="http://schemas.microsoft.com/office/drawing/2014/main" val="2261060780"/>
                  </a:ext>
                </a:extLst>
              </a:tr>
              <a:tr h="260232">
                <a:tc>
                  <a:txBody>
                    <a:bodyPr/>
                    <a:lstStyle/>
                    <a:p>
                      <a:pPr marL="0" marR="0">
                        <a:spcBef>
                          <a:spcPts val="300"/>
                        </a:spcBef>
                        <a:spcAft>
                          <a:spcPts val="300"/>
                        </a:spcAft>
                      </a:pPr>
                      <a:r>
                        <a:rPr lang="en-US" sz="1600">
                          <a:effectLst/>
                        </a:rPr>
                        <a:t>Solar</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a:effectLst/>
                        </a:rPr>
                        <a:t>34</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dirty="0">
                          <a:effectLst/>
                        </a:rPr>
                        <a:t>42</a:t>
                      </a:r>
                      <a:endParaRPr lang="en-US" sz="1600" dirty="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a:effectLst/>
                        </a:rPr>
                        <a:t>1%</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a:spcBef>
                          <a:spcPts val="300"/>
                        </a:spcBef>
                        <a:spcAft>
                          <a:spcPts val="300"/>
                        </a:spcAft>
                      </a:pPr>
                      <a:r>
                        <a:rPr lang="en-US" sz="1600">
                          <a:effectLst/>
                        </a:rPr>
                        <a:t>577</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a:effectLst/>
                        </a:rPr>
                        <a:t>776</a:t>
                      </a:r>
                      <a:endParaRPr lang="en-US" sz="1600">
                        <a:solidFill>
                          <a:srgbClr val="000000"/>
                        </a:solidFill>
                        <a:effectLst/>
                        <a:latin typeface="Arial" panose="020B0604020202020204" pitchFamily="34" charset="0"/>
                        <a:ea typeface="Times New Roman" panose="02020603050405020304" pitchFamily="18" charset="0"/>
                      </a:endParaRPr>
                    </a:p>
                  </a:txBody>
                  <a:tcPr marL="0" marR="0" marT="0" marB="0"/>
                </a:tc>
                <a:tc>
                  <a:txBody>
                    <a:bodyPr/>
                    <a:lstStyle/>
                    <a:p>
                      <a:pPr marL="0" marR="0">
                        <a:spcBef>
                          <a:spcPts val="300"/>
                        </a:spcBef>
                        <a:spcAft>
                          <a:spcPts val="300"/>
                        </a:spcAft>
                      </a:pPr>
                      <a:r>
                        <a:rPr lang="en-US" sz="1600" dirty="0">
                          <a:effectLst/>
                        </a:rPr>
                        <a:t>13%</a:t>
                      </a:r>
                      <a:endParaRPr lang="en-US" sz="1600" dirty="0">
                        <a:solidFill>
                          <a:srgbClr val="000000"/>
                        </a:solidFill>
                        <a:effectLst/>
                        <a:latin typeface="Arial" panose="020B0604020202020204" pitchFamily="34" charset="0"/>
                        <a:ea typeface="Times New Roman" panose="02020603050405020304" pitchFamily="18" charset="0"/>
                      </a:endParaRPr>
                    </a:p>
                  </a:txBody>
                  <a:tcPr marL="0" marR="0" marT="0" marB="0" anchor="ctr"/>
                </a:tc>
                <a:extLst>
                  <a:ext uri="{0D108BD9-81ED-4DB2-BD59-A6C34878D82A}">
                    <a16:rowId xmlns:a16="http://schemas.microsoft.com/office/drawing/2014/main" val="1396206583"/>
                  </a:ext>
                </a:extLst>
              </a:tr>
              <a:tr h="321970">
                <a:tc>
                  <a:txBody>
                    <a:bodyPr/>
                    <a:lstStyle/>
                    <a:p>
                      <a:pPr marL="0" marR="0">
                        <a:spcBef>
                          <a:spcPts val="300"/>
                        </a:spcBef>
                        <a:spcAft>
                          <a:spcPts val="300"/>
                        </a:spcAft>
                      </a:pPr>
                      <a:r>
                        <a:rPr lang="en-US" sz="1600">
                          <a:effectLst/>
                        </a:rPr>
                        <a:t>Hydropower</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a:effectLst/>
                        </a:rPr>
                        <a:t>179</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a:effectLst/>
                        </a:rPr>
                        <a:t>653</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a:effectLst/>
                        </a:rPr>
                        <a:t>11%</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a:spcBef>
                          <a:spcPts val="300"/>
                        </a:spcBef>
                        <a:spcAft>
                          <a:spcPts val="300"/>
                        </a:spcAft>
                      </a:pPr>
                      <a:r>
                        <a:rPr lang="en-US" sz="1600">
                          <a:effectLst/>
                        </a:rPr>
                        <a:t>179</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a:effectLst/>
                        </a:rPr>
                        <a:t>629</a:t>
                      </a:r>
                      <a:endParaRPr lang="en-US" sz="1600">
                        <a:solidFill>
                          <a:srgbClr val="000000"/>
                        </a:solidFill>
                        <a:effectLst/>
                        <a:latin typeface="Arial" panose="020B0604020202020204" pitchFamily="34" charset="0"/>
                        <a:ea typeface="Times New Roman" panose="02020603050405020304" pitchFamily="18" charset="0"/>
                      </a:endParaRPr>
                    </a:p>
                  </a:txBody>
                  <a:tcPr marL="0" marR="0" marT="0" marB="0"/>
                </a:tc>
                <a:tc>
                  <a:txBody>
                    <a:bodyPr/>
                    <a:lstStyle/>
                    <a:p>
                      <a:pPr marL="0" marR="0">
                        <a:spcBef>
                          <a:spcPts val="300"/>
                        </a:spcBef>
                        <a:spcAft>
                          <a:spcPts val="300"/>
                        </a:spcAft>
                      </a:pPr>
                      <a:r>
                        <a:rPr lang="en-US" sz="1600">
                          <a:effectLst/>
                        </a:rPr>
                        <a:t>11%</a:t>
                      </a:r>
                      <a:endParaRPr lang="en-US" sz="1600">
                        <a:solidFill>
                          <a:srgbClr val="000000"/>
                        </a:solidFill>
                        <a:effectLst/>
                        <a:latin typeface="Arial" panose="020B0604020202020204" pitchFamily="34" charset="0"/>
                        <a:ea typeface="Times New Roman" panose="02020603050405020304" pitchFamily="18" charset="0"/>
                      </a:endParaRPr>
                    </a:p>
                  </a:txBody>
                  <a:tcPr marL="0" marR="0" marT="0" marB="0" anchor="ctr"/>
                </a:tc>
                <a:extLst>
                  <a:ext uri="{0D108BD9-81ED-4DB2-BD59-A6C34878D82A}">
                    <a16:rowId xmlns:a16="http://schemas.microsoft.com/office/drawing/2014/main" val="4010799410"/>
                  </a:ext>
                </a:extLst>
              </a:tr>
              <a:tr h="520464">
                <a:tc>
                  <a:txBody>
                    <a:bodyPr/>
                    <a:lstStyle/>
                    <a:p>
                      <a:pPr marL="0" marR="0">
                        <a:spcBef>
                          <a:spcPts val="300"/>
                        </a:spcBef>
                        <a:spcAft>
                          <a:spcPts val="300"/>
                        </a:spcAft>
                      </a:pPr>
                      <a:r>
                        <a:rPr lang="en-US" sz="1600">
                          <a:effectLst/>
                        </a:rPr>
                        <a:t>Other Renewables</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a:effectLst/>
                        </a:rPr>
                        <a:t>7</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a:effectLst/>
                        </a:rPr>
                        <a:t>55</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dirty="0">
                          <a:effectLst/>
                        </a:rPr>
                        <a:t>1%</a:t>
                      </a:r>
                      <a:endParaRPr lang="en-US" sz="1600" dirty="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a:effectLst/>
                        </a:rPr>
                        <a:t>7</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a:effectLst/>
                        </a:rPr>
                        <a:t>36</a:t>
                      </a:r>
                      <a:endParaRPr lang="en-US" sz="1600">
                        <a:solidFill>
                          <a:srgbClr val="000000"/>
                        </a:solidFill>
                        <a:effectLst/>
                        <a:latin typeface="Arial" panose="020B0604020202020204" pitchFamily="34" charset="0"/>
                        <a:ea typeface="Times New Roman" panose="02020603050405020304" pitchFamily="18" charset="0"/>
                      </a:endParaRPr>
                    </a:p>
                  </a:txBody>
                  <a:tcPr marL="0" marR="0" marT="0" marB="0"/>
                </a:tc>
                <a:tc>
                  <a:txBody>
                    <a:bodyPr/>
                    <a:lstStyle/>
                    <a:p>
                      <a:pPr marL="0" marR="0">
                        <a:spcBef>
                          <a:spcPts val="300"/>
                        </a:spcBef>
                        <a:spcAft>
                          <a:spcPts val="300"/>
                        </a:spcAft>
                      </a:pPr>
                      <a:r>
                        <a:rPr lang="en-US" sz="1600" dirty="0">
                          <a:effectLst/>
                        </a:rPr>
                        <a:t>1%</a:t>
                      </a:r>
                      <a:endParaRPr lang="en-US" sz="1600" dirty="0">
                        <a:solidFill>
                          <a:srgbClr val="000000"/>
                        </a:solidFill>
                        <a:effectLst/>
                        <a:latin typeface="Arial" panose="020B0604020202020204" pitchFamily="34" charset="0"/>
                        <a:ea typeface="Times New Roman" panose="02020603050405020304" pitchFamily="18" charset="0"/>
                      </a:endParaRPr>
                    </a:p>
                  </a:txBody>
                  <a:tcPr marL="0" marR="0" marT="0" marB="0"/>
                </a:tc>
                <a:extLst>
                  <a:ext uri="{0D108BD9-81ED-4DB2-BD59-A6C34878D82A}">
                    <a16:rowId xmlns:a16="http://schemas.microsoft.com/office/drawing/2014/main" val="2373385512"/>
                  </a:ext>
                </a:extLst>
              </a:tr>
              <a:tr h="862018">
                <a:tc>
                  <a:txBody>
                    <a:bodyPr/>
                    <a:lstStyle/>
                    <a:p>
                      <a:pPr marL="0" marR="0">
                        <a:spcBef>
                          <a:spcPts val="300"/>
                        </a:spcBef>
                        <a:spcAft>
                          <a:spcPts val="300"/>
                        </a:spcAft>
                      </a:pPr>
                      <a:r>
                        <a:rPr lang="en-US" sz="1600" dirty="0">
                          <a:effectLst/>
                        </a:rPr>
                        <a:t>Storage</a:t>
                      </a:r>
                    </a:p>
                    <a:p>
                      <a:pPr marL="0" marR="0">
                        <a:spcBef>
                          <a:spcPts val="300"/>
                        </a:spcBef>
                        <a:spcAft>
                          <a:spcPts val="300"/>
                        </a:spcAft>
                      </a:pPr>
                      <a:r>
                        <a:rPr lang="en-US" sz="1600" dirty="0">
                          <a:effectLst/>
                        </a:rPr>
                        <a:t>(net generation)</a:t>
                      </a:r>
                      <a:endParaRPr lang="en-US" sz="1600" dirty="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a:effectLst/>
                        </a:rPr>
                        <a:t>133</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a:effectLst/>
                        </a:rPr>
                        <a:t>20</a:t>
                      </a:r>
                    </a:p>
                    <a:p>
                      <a:pPr marL="0" marR="0">
                        <a:spcBef>
                          <a:spcPts val="300"/>
                        </a:spcBef>
                        <a:spcAft>
                          <a:spcPts val="300"/>
                        </a:spcAft>
                      </a:pPr>
                      <a:r>
                        <a:rPr lang="en-US" sz="1600">
                          <a:effectLst/>
                        </a:rPr>
                        <a:t>(-4)</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a:effectLst/>
                        </a:rPr>
                        <a:t> </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dirty="0">
                          <a:effectLst/>
                        </a:rPr>
                        <a:t>270</a:t>
                      </a:r>
                      <a:endParaRPr lang="en-US" sz="1600" dirty="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a:effectLst/>
                        </a:rPr>
                        <a:t>102</a:t>
                      </a:r>
                    </a:p>
                    <a:p>
                      <a:pPr marL="0" marR="0">
                        <a:spcBef>
                          <a:spcPts val="300"/>
                        </a:spcBef>
                        <a:spcAft>
                          <a:spcPts val="300"/>
                        </a:spcAft>
                      </a:pPr>
                      <a:r>
                        <a:rPr lang="en-US" sz="1600">
                          <a:effectLst/>
                        </a:rPr>
                        <a:t>(-19)</a:t>
                      </a:r>
                      <a:endParaRPr lang="en-US" sz="1600">
                        <a:solidFill>
                          <a:srgbClr val="000000"/>
                        </a:solidFill>
                        <a:effectLst/>
                        <a:latin typeface="Arial" panose="020B0604020202020204" pitchFamily="34" charset="0"/>
                        <a:ea typeface="Times New Roman" panose="02020603050405020304" pitchFamily="18" charset="0"/>
                      </a:endParaRPr>
                    </a:p>
                  </a:txBody>
                  <a:tcPr marL="0" marR="0" marT="0" marB="0"/>
                </a:tc>
                <a:tc>
                  <a:txBody>
                    <a:bodyPr/>
                    <a:lstStyle/>
                    <a:p>
                      <a:pPr marL="0" marR="0">
                        <a:spcBef>
                          <a:spcPts val="300"/>
                        </a:spcBef>
                        <a:spcAft>
                          <a:spcPts val="300"/>
                        </a:spcAft>
                      </a:pPr>
                      <a:r>
                        <a:rPr lang="en-US" sz="1600">
                          <a:effectLst/>
                        </a:rPr>
                        <a:t> </a:t>
                      </a:r>
                      <a:endParaRPr lang="en-US" sz="1600">
                        <a:solidFill>
                          <a:srgbClr val="000000"/>
                        </a:solidFill>
                        <a:effectLst/>
                        <a:latin typeface="Arial" panose="020B0604020202020204" pitchFamily="34" charset="0"/>
                        <a:ea typeface="Times New Roman" panose="02020603050405020304" pitchFamily="18" charset="0"/>
                      </a:endParaRPr>
                    </a:p>
                  </a:txBody>
                  <a:tcPr marL="0" marR="0" marT="0" marB="0"/>
                </a:tc>
                <a:extLst>
                  <a:ext uri="{0D108BD9-81ED-4DB2-BD59-A6C34878D82A}">
                    <a16:rowId xmlns:a16="http://schemas.microsoft.com/office/drawing/2014/main" val="1536847129"/>
                  </a:ext>
                </a:extLst>
              </a:tr>
              <a:tr h="260232">
                <a:tc>
                  <a:txBody>
                    <a:bodyPr/>
                    <a:lstStyle/>
                    <a:p>
                      <a:pPr marL="0" marR="0">
                        <a:spcBef>
                          <a:spcPts val="300"/>
                        </a:spcBef>
                        <a:spcAft>
                          <a:spcPts val="300"/>
                        </a:spcAft>
                      </a:pPr>
                      <a:r>
                        <a:rPr lang="en-US" sz="1600">
                          <a:effectLst/>
                        </a:rPr>
                        <a:t>Total</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dirty="0">
                          <a:effectLst/>
                        </a:rPr>
                        <a:t>2,068</a:t>
                      </a:r>
                      <a:endParaRPr lang="en-US" sz="1600" dirty="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dirty="0">
                          <a:effectLst/>
                        </a:rPr>
                        <a:t>5,926</a:t>
                      </a:r>
                      <a:endParaRPr lang="en-US" sz="1600" dirty="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a:effectLst/>
                        </a:rPr>
                        <a:t>100%</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a:effectLst/>
                        </a:rPr>
                        <a:t>3,905</a:t>
                      </a:r>
                      <a:endParaRPr lang="en-US" sz="16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300"/>
                        </a:spcBef>
                        <a:spcAft>
                          <a:spcPts val="300"/>
                        </a:spcAft>
                      </a:pPr>
                      <a:r>
                        <a:rPr lang="en-US" sz="1600" dirty="0">
                          <a:effectLst/>
                        </a:rPr>
                        <a:t>5,941</a:t>
                      </a:r>
                      <a:endParaRPr lang="en-US" sz="1600" dirty="0">
                        <a:solidFill>
                          <a:srgbClr val="000000"/>
                        </a:solidFill>
                        <a:effectLst/>
                        <a:latin typeface="Arial" panose="020B0604020202020204" pitchFamily="34" charset="0"/>
                        <a:ea typeface="Times New Roman" panose="02020603050405020304" pitchFamily="18" charset="0"/>
                      </a:endParaRPr>
                    </a:p>
                  </a:txBody>
                  <a:tcPr marL="0" marR="0" marT="0" marB="0"/>
                </a:tc>
                <a:tc>
                  <a:txBody>
                    <a:bodyPr/>
                    <a:lstStyle/>
                    <a:p>
                      <a:pPr marL="0" marR="0">
                        <a:spcBef>
                          <a:spcPts val="300"/>
                        </a:spcBef>
                        <a:spcAft>
                          <a:spcPts val="300"/>
                        </a:spcAft>
                      </a:pPr>
                      <a:r>
                        <a:rPr lang="en-US" sz="1600" dirty="0">
                          <a:effectLst/>
                        </a:rPr>
                        <a:t>100%</a:t>
                      </a:r>
                      <a:endParaRPr lang="en-US" sz="1600" dirty="0">
                        <a:solidFill>
                          <a:srgbClr val="000000"/>
                        </a:solidFill>
                        <a:effectLst/>
                        <a:latin typeface="Arial" panose="020B0604020202020204" pitchFamily="34" charset="0"/>
                        <a:ea typeface="Times New Roman" panose="02020603050405020304" pitchFamily="18" charset="0"/>
                      </a:endParaRPr>
                    </a:p>
                  </a:txBody>
                  <a:tcPr marL="0" marR="0" marT="0" marB="0"/>
                </a:tc>
                <a:extLst>
                  <a:ext uri="{0D108BD9-81ED-4DB2-BD59-A6C34878D82A}">
                    <a16:rowId xmlns:a16="http://schemas.microsoft.com/office/drawing/2014/main" val="1602673219"/>
                  </a:ext>
                </a:extLst>
              </a:tr>
            </a:tbl>
          </a:graphicData>
        </a:graphic>
      </p:graphicFrame>
      <p:sp>
        <p:nvSpPr>
          <p:cNvPr id="8" name="Rectangle 3">
            <a:extLst>
              <a:ext uri="{FF2B5EF4-FFF2-40B4-BE49-F238E27FC236}">
                <a16:creationId xmlns:a16="http://schemas.microsoft.com/office/drawing/2014/main" id="{7F060F5B-01C7-8573-B760-643C096B017E}"/>
              </a:ext>
            </a:extLst>
          </p:cNvPr>
          <p:cNvSpPr>
            <a:spLocks noChangeArrowheads="1"/>
          </p:cNvSpPr>
          <p:nvPr/>
        </p:nvSpPr>
        <p:spPr bwMode="auto">
          <a:xfrm>
            <a:off x="919088" y="5772528"/>
            <a:ext cx="98526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30000" dirty="0">
                <a:ln>
                  <a:noFill/>
                </a:ln>
                <a:solidFill>
                  <a:srgbClr val="000000"/>
                </a:solidFill>
                <a:effectLst/>
                <a:ea typeface="Times New Roman" panose="02020603050405020304" pitchFamily="18" charset="0"/>
                <a:hlinkClick r:id="rId2"/>
              </a:rPr>
              <a:t>[</a:t>
            </a:r>
            <a:r>
              <a:rPr kumimoji="0" lang="en-US" altLang="en-US" sz="1200" b="0" i="0" u="none" strike="noStrike" cap="none" normalizeH="0" baseline="30000" dirty="0" bmk="">
                <a:ln>
                  <a:noFill/>
                </a:ln>
                <a:solidFill>
                  <a:srgbClr val="000000"/>
                </a:solidFill>
                <a:effectLst/>
                <a:ea typeface="Times New Roman" panose="02020603050405020304" pitchFamily="18" charset="0"/>
                <a:hlinkClick r:id="rId2"/>
              </a:rPr>
              <a:t>1]</a:t>
            </a:r>
            <a:r>
              <a:rPr kumimoji="0" lang="en-US" altLang="en-US" sz="1200" b="0" i="0" u="none" strike="noStrike" cap="none" normalizeH="0" baseline="0" dirty="0">
                <a:ln>
                  <a:noFill/>
                </a:ln>
                <a:solidFill>
                  <a:srgbClr val="000000"/>
                </a:solidFill>
                <a:effectLst/>
                <a:ea typeface="Times New Roman" panose="02020603050405020304" pitchFamily="18" charset="0"/>
              </a:rPr>
              <a:t> Generation values are after removing curtailment (which must still be paid for). Curtailment of generators is based on marginal cost. For plants with zero generation cost (wind and solar), plants taking the ITC will be curtailed before those taking the PTC. </a:t>
            </a:r>
            <a:endParaRPr kumimoji="0" lang="en-US" altLang="en-US" sz="2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91902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8472-9DDB-720A-9E90-C7D262F3555D}"/>
              </a:ext>
            </a:extLst>
          </p:cNvPr>
          <p:cNvSpPr>
            <a:spLocks noGrp="1"/>
          </p:cNvSpPr>
          <p:nvPr>
            <p:ph type="title"/>
          </p:nvPr>
        </p:nvSpPr>
        <p:spPr/>
        <p:txBody>
          <a:bodyPr/>
          <a:lstStyle/>
          <a:p>
            <a:r>
              <a:rPr lang="en-US" dirty="0"/>
              <a:t>Joint Dispatch &amp; Planning </a:t>
            </a:r>
          </a:p>
        </p:txBody>
      </p:sp>
      <p:sp>
        <p:nvSpPr>
          <p:cNvPr id="3" name="Text Placeholder 2">
            <a:extLst>
              <a:ext uri="{FF2B5EF4-FFF2-40B4-BE49-F238E27FC236}">
                <a16:creationId xmlns:a16="http://schemas.microsoft.com/office/drawing/2014/main" id="{DEAA40B2-C41F-8233-411C-09A1259A45A5}"/>
              </a:ext>
            </a:extLst>
          </p:cNvPr>
          <p:cNvSpPr>
            <a:spLocks noGrp="1"/>
          </p:cNvSpPr>
          <p:nvPr>
            <p:ph type="body" sz="quarter" idx="10"/>
          </p:nvPr>
        </p:nvSpPr>
        <p:spPr/>
        <p:txBody>
          <a:bodyPr>
            <a:normAutofit lnSpcReduction="10000"/>
          </a:bodyPr>
          <a:lstStyle/>
          <a:p>
            <a:r>
              <a:rPr lang="en-US" dirty="0"/>
              <a:t>We assume resources are planned and dispatched in a coordinated manner </a:t>
            </a:r>
          </a:p>
          <a:p>
            <a:r>
              <a:rPr lang="en-US" dirty="0"/>
              <a:t>But we do not assume consolidated utilities or a single BA that co-optimizes energy and reserves.</a:t>
            </a:r>
          </a:p>
          <a:p>
            <a:pPr lvl="1"/>
            <a:r>
              <a:rPr lang="en-US" dirty="0"/>
              <a:t>Planning reserves held in individual zones</a:t>
            </a:r>
          </a:p>
          <a:p>
            <a:pPr lvl="1"/>
            <a:r>
              <a:rPr lang="en-US" dirty="0"/>
              <a:t>Operating reserves (contingency, regulation, and flexible ramping) held in individual zones and cannot be shared</a:t>
            </a:r>
          </a:p>
          <a:p>
            <a:pPr lvl="1"/>
            <a:r>
              <a:rPr lang="en-US" dirty="0"/>
              <a:t>Interconnections cannot be used for the purposes of providing operating reserves or peak capacity</a:t>
            </a:r>
          </a:p>
          <a:p>
            <a:pPr lvl="1"/>
            <a:endParaRPr lang="en-US" dirty="0"/>
          </a:p>
        </p:txBody>
      </p:sp>
    </p:spTree>
    <p:extLst>
      <p:ext uri="{BB962C8B-B14F-4D97-AF65-F5344CB8AC3E}">
        <p14:creationId xmlns:p14="http://schemas.microsoft.com/office/powerpoint/2010/main" val="31602245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8472-9DDB-720A-9E90-C7D262F3555D}"/>
              </a:ext>
            </a:extLst>
          </p:cNvPr>
          <p:cNvSpPr>
            <a:spLocks noGrp="1"/>
          </p:cNvSpPr>
          <p:nvPr>
            <p:ph type="title"/>
          </p:nvPr>
        </p:nvSpPr>
        <p:spPr/>
        <p:txBody>
          <a:bodyPr/>
          <a:lstStyle/>
          <a:p>
            <a:r>
              <a:rPr lang="en-US" dirty="0"/>
              <a:t>Reliability Requirements</a:t>
            </a:r>
          </a:p>
        </p:txBody>
      </p:sp>
      <p:sp>
        <p:nvSpPr>
          <p:cNvPr id="3" name="Text Placeholder 2">
            <a:extLst>
              <a:ext uri="{FF2B5EF4-FFF2-40B4-BE49-F238E27FC236}">
                <a16:creationId xmlns:a16="http://schemas.microsoft.com/office/drawing/2014/main" id="{DEAA40B2-C41F-8233-411C-09A1259A45A5}"/>
              </a:ext>
            </a:extLst>
          </p:cNvPr>
          <p:cNvSpPr>
            <a:spLocks noGrp="1"/>
          </p:cNvSpPr>
          <p:nvPr>
            <p:ph type="body" sz="quarter" idx="10"/>
          </p:nvPr>
        </p:nvSpPr>
        <p:spPr/>
        <p:txBody>
          <a:bodyPr>
            <a:normAutofit/>
          </a:bodyPr>
          <a:lstStyle/>
          <a:p>
            <a:r>
              <a:rPr lang="en-US" dirty="0"/>
              <a:t>30% planning reserve margin in each zone </a:t>
            </a:r>
          </a:p>
          <a:p>
            <a:r>
              <a:rPr lang="en-US" dirty="0"/>
              <a:t>Cannot use interties for planning reserves (all resources must be in the same zone to count towards planning reserves)</a:t>
            </a:r>
          </a:p>
          <a:p>
            <a:endParaRPr lang="en-US" dirty="0"/>
          </a:p>
          <a:p>
            <a:r>
              <a:rPr lang="en-US" dirty="0"/>
              <a:t>Synchronized contingency reserve of 80 MW </a:t>
            </a:r>
          </a:p>
          <a:p>
            <a:r>
              <a:rPr lang="en-US" dirty="0"/>
              <a:t>Load regulation reserve 2% of load in HEA, Central and 5% of load in GVEA (each zone, not shared)</a:t>
            </a:r>
          </a:p>
          <a:p>
            <a:pPr marL="609585" lvl="1" indent="0">
              <a:buNone/>
            </a:pPr>
            <a:endParaRPr lang="en-US" dirty="0"/>
          </a:p>
          <a:p>
            <a:endParaRPr lang="en-US" dirty="0"/>
          </a:p>
        </p:txBody>
      </p:sp>
    </p:spTree>
    <p:extLst>
      <p:ext uri="{BB962C8B-B14F-4D97-AF65-F5344CB8AC3E}">
        <p14:creationId xmlns:p14="http://schemas.microsoft.com/office/powerpoint/2010/main" val="1268731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8472-9DDB-720A-9E90-C7D262F3555D}"/>
              </a:ext>
            </a:extLst>
          </p:cNvPr>
          <p:cNvSpPr>
            <a:spLocks noGrp="1"/>
          </p:cNvSpPr>
          <p:nvPr>
            <p:ph type="title"/>
          </p:nvPr>
        </p:nvSpPr>
        <p:spPr/>
        <p:txBody>
          <a:bodyPr/>
          <a:lstStyle/>
          <a:p>
            <a:r>
              <a:rPr lang="en-US" dirty="0"/>
              <a:t>The Challenge – Potential Increase in Costs</a:t>
            </a:r>
          </a:p>
        </p:txBody>
      </p:sp>
      <p:sp>
        <p:nvSpPr>
          <p:cNvPr id="5" name="Rectangle 1">
            <a:extLst>
              <a:ext uri="{FF2B5EF4-FFF2-40B4-BE49-F238E27FC236}">
                <a16:creationId xmlns:a16="http://schemas.microsoft.com/office/drawing/2014/main" id="{BA33E8F3-ECE4-2FA7-A524-F1335B10C235}"/>
              </a:ext>
            </a:extLst>
          </p:cNvPr>
          <p:cNvSpPr>
            <a:spLocks noChangeArrowheads="1"/>
          </p:cNvSpPr>
          <p:nvPr/>
        </p:nvSpPr>
        <p:spPr bwMode="auto">
          <a:xfrm>
            <a:off x="3933825" y="36449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1">
            <a:extLst>
              <a:ext uri="{FF2B5EF4-FFF2-40B4-BE49-F238E27FC236}">
                <a16:creationId xmlns:a16="http://schemas.microsoft.com/office/drawing/2014/main" id="{6D2237A1-14A6-1CE6-E928-52D8BEBA5CAB}"/>
              </a:ext>
            </a:extLst>
          </p:cNvPr>
          <p:cNvSpPr>
            <a:spLocks noChangeArrowheads="1"/>
          </p:cNvSpPr>
          <p:nvPr/>
        </p:nvSpPr>
        <p:spPr bwMode="auto">
          <a:xfrm>
            <a:off x="3295650" y="3067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Placeholder 6">
            <a:extLst>
              <a:ext uri="{FF2B5EF4-FFF2-40B4-BE49-F238E27FC236}">
                <a16:creationId xmlns:a16="http://schemas.microsoft.com/office/drawing/2014/main" id="{70062D70-B6B5-2053-7629-6ED4F830EF30}"/>
              </a:ext>
            </a:extLst>
          </p:cNvPr>
          <p:cNvSpPr>
            <a:spLocks noGrp="1"/>
          </p:cNvSpPr>
          <p:nvPr>
            <p:ph type="body" sz="quarter" idx="10"/>
          </p:nvPr>
        </p:nvSpPr>
        <p:spPr>
          <a:xfrm>
            <a:off x="609599" y="5512130"/>
            <a:ext cx="5918189" cy="1108685"/>
          </a:xfrm>
        </p:spPr>
        <p:txBody>
          <a:bodyPr>
            <a:normAutofit lnSpcReduction="10000"/>
          </a:bodyPr>
          <a:lstStyle/>
          <a:p>
            <a:pPr marL="0" indent="0">
              <a:buNone/>
            </a:pPr>
            <a:r>
              <a:rPr lang="en-US" sz="2400" dirty="0"/>
              <a:t>Natural gas prices expected to increase by more than 30% due to need for liquified natural gas (LNG) imports</a:t>
            </a:r>
          </a:p>
        </p:txBody>
      </p:sp>
      <p:pic>
        <p:nvPicPr>
          <p:cNvPr id="3" name="Picture 2">
            <a:extLst>
              <a:ext uri="{FF2B5EF4-FFF2-40B4-BE49-F238E27FC236}">
                <a16:creationId xmlns:a16="http://schemas.microsoft.com/office/drawing/2014/main" id="{C7688389-06A5-604E-4D32-149290F318D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51" y="1958927"/>
            <a:ext cx="6139151" cy="3529697"/>
          </a:xfrm>
          <a:prstGeom prst="rect">
            <a:avLst/>
          </a:prstGeom>
          <a:noFill/>
          <a:ln>
            <a:noFill/>
          </a:ln>
        </p:spPr>
      </p:pic>
      <p:graphicFrame>
        <p:nvGraphicFramePr>
          <p:cNvPr id="9" name="Table 8">
            <a:extLst>
              <a:ext uri="{FF2B5EF4-FFF2-40B4-BE49-F238E27FC236}">
                <a16:creationId xmlns:a16="http://schemas.microsoft.com/office/drawing/2014/main" id="{430198BD-9E53-13BC-109B-689DF132C6E3}"/>
              </a:ext>
            </a:extLst>
          </p:cNvPr>
          <p:cNvGraphicFramePr>
            <a:graphicFrameLocks noGrp="1"/>
          </p:cNvGraphicFramePr>
          <p:nvPr/>
        </p:nvGraphicFramePr>
        <p:xfrm>
          <a:off x="6725104" y="2310072"/>
          <a:ext cx="5162096" cy="2744792"/>
        </p:xfrm>
        <a:graphic>
          <a:graphicData uri="http://schemas.openxmlformats.org/drawingml/2006/table">
            <a:tbl>
              <a:tblPr firstRow="1" firstCol="1" bandRow="1">
                <a:tableStyleId>{5C22544A-7EE6-4342-B048-85BDC9FD1C3A}</a:tableStyleId>
              </a:tblPr>
              <a:tblGrid>
                <a:gridCol w="1517219">
                  <a:extLst>
                    <a:ext uri="{9D8B030D-6E8A-4147-A177-3AD203B41FA5}">
                      <a16:colId xmlns:a16="http://schemas.microsoft.com/office/drawing/2014/main" val="1623630643"/>
                    </a:ext>
                  </a:extLst>
                </a:gridCol>
                <a:gridCol w="1277659">
                  <a:extLst>
                    <a:ext uri="{9D8B030D-6E8A-4147-A177-3AD203B41FA5}">
                      <a16:colId xmlns:a16="http://schemas.microsoft.com/office/drawing/2014/main" val="1419858294"/>
                    </a:ext>
                  </a:extLst>
                </a:gridCol>
                <a:gridCol w="1079839">
                  <a:extLst>
                    <a:ext uri="{9D8B030D-6E8A-4147-A177-3AD203B41FA5}">
                      <a16:colId xmlns:a16="http://schemas.microsoft.com/office/drawing/2014/main" val="3669465449"/>
                    </a:ext>
                  </a:extLst>
                </a:gridCol>
                <a:gridCol w="1287379">
                  <a:extLst>
                    <a:ext uri="{9D8B030D-6E8A-4147-A177-3AD203B41FA5}">
                      <a16:colId xmlns:a16="http://schemas.microsoft.com/office/drawing/2014/main" val="2246443240"/>
                    </a:ext>
                  </a:extLst>
                </a:gridCol>
              </a:tblGrid>
              <a:tr h="745949">
                <a:tc>
                  <a:txBody>
                    <a:bodyPr/>
                    <a:lstStyle/>
                    <a:p>
                      <a:pPr marL="0" marR="0">
                        <a:spcBef>
                          <a:spcPts val="0"/>
                        </a:spcBef>
                        <a:spcAft>
                          <a:spcPts val="0"/>
                        </a:spcAft>
                      </a:pPr>
                      <a:r>
                        <a:rPr lang="en-US" sz="1800" dirty="0">
                          <a:effectLst/>
                        </a:rPr>
                        <a:t>Technology</a:t>
                      </a:r>
                      <a:endParaRPr lang="en-US" sz="1800" dirty="0">
                        <a:effectLst/>
                        <a:latin typeface="Times New Roman" panose="02020603050405020304" pitchFamily="18" charset="0"/>
                        <a:ea typeface="Times New Roman" panose="02020603050405020304" pitchFamily="18" charset="0"/>
                      </a:endParaRPr>
                    </a:p>
                  </a:txBody>
                  <a:tcPr marL="73127" marR="73127" marT="0" marB="0" anchor="b"/>
                </a:tc>
                <a:tc>
                  <a:txBody>
                    <a:bodyPr/>
                    <a:lstStyle/>
                    <a:p>
                      <a:pPr marL="0" marR="0" algn="ctr">
                        <a:spcBef>
                          <a:spcPts val="0"/>
                        </a:spcBef>
                        <a:spcAft>
                          <a:spcPts val="0"/>
                        </a:spcAft>
                      </a:pPr>
                      <a:r>
                        <a:rPr lang="en-US" sz="1800">
                          <a:effectLst/>
                        </a:rPr>
                        <a:t>Capacity (MW)</a:t>
                      </a:r>
                      <a:endParaRPr lang="en-US" sz="1800">
                        <a:effectLst/>
                        <a:latin typeface="Times New Roman" panose="02020603050405020304" pitchFamily="18" charset="0"/>
                        <a:ea typeface="Times New Roman" panose="02020603050405020304" pitchFamily="18" charset="0"/>
                      </a:endParaRPr>
                    </a:p>
                  </a:txBody>
                  <a:tcPr marL="73127" marR="73127" marT="0" marB="0" anchor="b"/>
                </a:tc>
                <a:tc>
                  <a:txBody>
                    <a:bodyPr/>
                    <a:lstStyle/>
                    <a:p>
                      <a:pPr marL="0" marR="0" algn="ctr">
                        <a:spcBef>
                          <a:spcPts val="0"/>
                        </a:spcBef>
                        <a:spcAft>
                          <a:spcPts val="0"/>
                        </a:spcAft>
                      </a:pPr>
                      <a:r>
                        <a:rPr lang="en-US" sz="1800">
                          <a:effectLst/>
                        </a:rPr>
                        <a:t>Energy (GWh)</a:t>
                      </a:r>
                      <a:endParaRPr lang="en-US" sz="1800">
                        <a:effectLst/>
                        <a:latin typeface="Times New Roman" panose="02020603050405020304" pitchFamily="18" charset="0"/>
                        <a:ea typeface="Times New Roman" panose="02020603050405020304" pitchFamily="18" charset="0"/>
                      </a:endParaRPr>
                    </a:p>
                  </a:txBody>
                  <a:tcPr marL="73127" marR="73127" marT="0" marB="0" anchor="b"/>
                </a:tc>
                <a:tc>
                  <a:txBody>
                    <a:bodyPr/>
                    <a:lstStyle/>
                    <a:p>
                      <a:pPr marL="0" marR="0" algn="ctr">
                        <a:spcBef>
                          <a:spcPts val="0"/>
                        </a:spcBef>
                        <a:spcAft>
                          <a:spcPts val="0"/>
                        </a:spcAft>
                      </a:pPr>
                      <a:r>
                        <a:rPr lang="en-US" sz="1800" dirty="0">
                          <a:effectLst/>
                        </a:rPr>
                        <a:t>Generation Fraction</a:t>
                      </a:r>
                      <a:endParaRPr lang="en-US" sz="1800" dirty="0">
                        <a:effectLst/>
                        <a:latin typeface="Times New Roman" panose="02020603050405020304" pitchFamily="18" charset="0"/>
                        <a:ea typeface="Times New Roman" panose="02020603050405020304" pitchFamily="18" charset="0"/>
                      </a:endParaRPr>
                    </a:p>
                  </a:txBody>
                  <a:tcPr marL="73127" marR="73127" marT="0" marB="0" anchor="b"/>
                </a:tc>
                <a:extLst>
                  <a:ext uri="{0D108BD9-81ED-4DB2-BD59-A6C34878D82A}">
                    <a16:rowId xmlns:a16="http://schemas.microsoft.com/office/drawing/2014/main" val="847823748"/>
                  </a:ext>
                </a:extLst>
              </a:tr>
              <a:tr h="285549">
                <a:tc>
                  <a:txBody>
                    <a:bodyPr/>
                    <a:lstStyle/>
                    <a:p>
                      <a:pPr marL="0" marR="0">
                        <a:spcBef>
                          <a:spcPts val="0"/>
                        </a:spcBef>
                        <a:spcAft>
                          <a:spcPts val="0"/>
                        </a:spcAft>
                      </a:pPr>
                      <a:r>
                        <a:rPr lang="en-US" sz="1800">
                          <a:effectLst/>
                        </a:rPr>
                        <a:t>Natural gas</a:t>
                      </a:r>
                      <a:endParaRPr lang="en-US" sz="1800">
                        <a:effectLst/>
                        <a:latin typeface="Times New Roman" panose="02020603050405020304" pitchFamily="18" charset="0"/>
                        <a:ea typeface="Times New Roman" panose="02020603050405020304" pitchFamily="18" charset="0"/>
                      </a:endParaRPr>
                    </a:p>
                  </a:txBody>
                  <a:tcPr marL="73127" marR="73127" marT="0" marB="0" anchor="b"/>
                </a:tc>
                <a:tc>
                  <a:txBody>
                    <a:bodyPr/>
                    <a:lstStyle/>
                    <a:p>
                      <a:pPr marL="0" marR="0" algn="ctr">
                        <a:spcBef>
                          <a:spcPts val="0"/>
                        </a:spcBef>
                        <a:spcAft>
                          <a:spcPts val="0"/>
                        </a:spcAft>
                      </a:pPr>
                      <a:r>
                        <a:rPr lang="en-US" sz="1800" dirty="0">
                          <a:effectLst/>
                        </a:rPr>
                        <a:t>1,332.6</a:t>
                      </a:r>
                      <a:endParaRPr lang="en-US" sz="1800" dirty="0">
                        <a:effectLst/>
                        <a:latin typeface="Times New Roman" panose="02020603050405020304" pitchFamily="18" charset="0"/>
                        <a:ea typeface="Times New Roman" panose="02020603050405020304" pitchFamily="18" charset="0"/>
                      </a:endParaRPr>
                    </a:p>
                  </a:txBody>
                  <a:tcPr marL="73127" marR="73127" marT="0" marB="0" anchor="b"/>
                </a:tc>
                <a:tc>
                  <a:txBody>
                    <a:bodyPr/>
                    <a:lstStyle/>
                    <a:p>
                      <a:pPr marL="0" marR="0" algn="ctr">
                        <a:spcBef>
                          <a:spcPts val="0"/>
                        </a:spcBef>
                        <a:spcAft>
                          <a:spcPts val="0"/>
                        </a:spcAft>
                      </a:pPr>
                      <a:r>
                        <a:rPr lang="en-US" sz="1800">
                          <a:effectLst/>
                        </a:rPr>
                        <a:t>3,052</a:t>
                      </a:r>
                      <a:endParaRPr lang="en-US" sz="1800">
                        <a:effectLst/>
                        <a:latin typeface="Times New Roman" panose="02020603050405020304" pitchFamily="18" charset="0"/>
                        <a:ea typeface="Times New Roman" panose="02020603050405020304" pitchFamily="18" charset="0"/>
                      </a:endParaRPr>
                    </a:p>
                  </a:txBody>
                  <a:tcPr marL="73127" marR="73127" marT="0" marB="0" anchor="b"/>
                </a:tc>
                <a:tc>
                  <a:txBody>
                    <a:bodyPr/>
                    <a:lstStyle/>
                    <a:p>
                      <a:pPr marL="0" marR="0" algn="ctr">
                        <a:spcBef>
                          <a:spcPts val="0"/>
                        </a:spcBef>
                        <a:spcAft>
                          <a:spcPts val="0"/>
                        </a:spcAft>
                      </a:pPr>
                      <a:r>
                        <a:rPr lang="en-US" sz="1800">
                          <a:effectLst/>
                        </a:rPr>
                        <a:t>64%</a:t>
                      </a:r>
                      <a:endParaRPr lang="en-US" sz="1800">
                        <a:effectLst/>
                        <a:latin typeface="Times New Roman" panose="02020603050405020304" pitchFamily="18" charset="0"/>
                        <a:ea typeface="Times New Roman" panose="02020603050405020304" pitchFamily="18" charset="0"/>
                      </a:endParaRPr>
                    </a:p>
                  </a:txBody>
                  <a:tcPr marL="73127" marR="73127" marT="0" marB="0" anchor="b"/>
                </a:tc>
                <a:extLst>
                  <a:ext uri="{0D108BD9-81ED-4DB2-BD59-A6C34878D82A}">
                    <a16:rowId xmlns:a16="http://schemas.microsoft.com/office/drawing/2014/main" val="787299554"/>
                  </a:ext>
                </a:extLst>
              </a:tr>
              <a:tr h="285549">
                <a:tc>
                  <a:txBody>
                    <a:bodyPr/>
                    <a:lstStyle/>
                    <a:p>
                      <a:pPr marL="0" marR="0">
                        <a:spcBef>
                          <a:spcPts val="0"/>
                        </a:spcBef>
                        <a:spcAft>
                          <a:spcPts val="0"/>
                        </a:spcAft>
                      </a:pPr>
                      <a:r>
                        <a:rPr lang="en-US" sz="1800">
                          <a:effectLst/>
                        </a:rPr>
                        <a:t>Coal</a:t>
                      </a:r>
                      <a:endParaRPr lang="en-US" sz="1800">
                        <a:effectLst/>
                        <a:latin typeface="Times New Roman" panose="02020603050405020304" pitchFamily="18" charset="0"/>
                        <a:ea typeface="Times New Roman" panose="02020603050405020304" pitchFamily="18" charset="0"/>
                      </a:endParaRPr>
                    </a:p>
                  </a:txBody>
                  <a:tcPr marL="73127" marR="73127" marT="0" marB="0" anchor="b"/>
                </a:tc>
                <a:tc>
                  <a:txBody>
                    <a:bodyPr/>
                    <a:lstStyle/>
                    <a:p>
                      <a:pPr marL="0" marR="0" algn="ctr">
                        <a:spcBef>
                          <a:spcPts val="0"/>
                        </a:spcBef>
                        <a:spcAft>
                          <a:spcPts val="0"/>
                        </a:spcAft>
                      </a:pPr>
                      <a:r>
                        <a:rPr lang="en-US" sz="1800">
                          <a:effectLst/>
                        </a:rPr>
                        <a:t>117.5</a:t>
                      </a:r>
                      <a:endParaRPr lang="en-US" sz="1800">
                        <a:effectLst/>
                        <a:latin typeface="Times New Roman" panose="02020603050405020304" pitchFamily="18" charset="0"/>
                        <a:ea typeface="Times New Roman" panose="02020603050405020304" pitchFamily="18" charset="0"/>
                      </a:endParaRPr>
                    </a:p>
                  </a:txBody>
                  <a:tcPr marL="73127" marR="73127" marT="0" marB="0" anchor="b"/>
                </a:tc>
                <a:tc>
                  <a:txBody>
                    <a:bodyPr/>
                    <a:lstStyle/>
                    <a:p>
                      <a:pPr marL="0" marR="0" algn="ctr">
                        <a:spcBef>
                          <a:spcPts val="0"/>
                        </a:spcBef>
                        <a:spcAft>
                          <a:spcPts val="0"/>
                        </a:spcAft>
                      </a:pPr>
                      <a:r>
                        <a:rPr lang="en-US" sz="1800">
                          <a:effectLst/>
                        </a:rPr>
                        <a:t>545</a:t>
                      </a:r>
                      <a:endParaRPr lang="en-US" sz="1800">
                        <a:effectLst/>
                        <a:latin typeface="Times New Roman" panose="02020603050405020304" pitchFamily="18" charset="0"/>
                        <a:ea typeface="Times New Roman" panose="02020603050405020304" pitchFamily="18" charset="0"/>
                      </a:endParaRPr>
                    </a:p>
                  </a:txBody>
                  <a:tcPr marL="73127" marR="73127" marT="0" marB="0" anchor="b"/>
                </a:tc>
                <a:tc>
                  <a:txBody>
                    <a:bodyPr/>
                    <a:lstStyle/>
                    <a:p>
                      <a:pPr marL="0" marR="0" algn="ctr">
                        <a:spcBef>
                          <a:spcPts val="0"/>
                        </a:spcBef>
                        <a:spcAft>
                          <a:spcPts val="0"/>
                        </a:spcAft>
                      </a:pPr>
                      <a:r>
                        <a:rPr lang="en-US" sz="1800">
                          <a:effectLst/>
                        </a:rPr>
                        <a:t>11%</a:t>
                      </a:r>
                      <a:endParaRPr lang="en-US" sz="1800">
                        <a:effectLst/>
                        <a:latin typeface="Times New Roman" panose="02020603050405020304" pitchFamily="18" charset="0"/>
                        <a:ea typeface="Times New Roman" panose="02020603050405020304" pitchFamily="18" charset="0"/>
                      </a:endParaRPr>
                    </a:p>
                  </a:txBody>
                  <a:tcPr marL="73127" marR="73127" marT="0" marB="0" anchor="b"/>
                </a:tc>
                <a:extLst>
                  <a:ext uri="{0D108BD9-81ED-4DB2-BD59-A6C34878D82A}">
                    <a16:rowId xmlns:a16="http://schemas.microsoft.com/office/drawing/2014/main" val="1929279969"/>
                  </a:ext>
                </a:extLst>
              </a:tr>
              <a:tr h="285549">
                <a:tc>
                  <a:txBody>
                    <a:bodyPr/>
                    <a:lstStyle/>
                    <a:p>
                      <a:pPr marL="0" marR="0">
                        <a:spcBef>
                          <a:spcPts val="0"/>
                        </a:spcBef>
                        <a:spcAft>
                          <a:spcPts val="0"/>
                        </a:spcAft>
                      </a:pPr>
                      <a:r>
                        <a:rPr lang="en-US" sz="1800">
                          <a:effectLst/>
                        </a:rPr>
                        <a:t>Oil</a:t>
                      </a:r>
                      <a:endParaRPr lang="en-US" sz="1800">
                        <a:effectLst/>
                        <a:latin typeface="Times New Roman" panose="02020603050405020304" pitchFamily="18" charset="0"/>
                        <a:ea typeface="Times New Roman" panose="02020603050405020304" pitchFamily="18" charset="0"/>
                      </a:endParaRPr>
                    </a:p>
                  </a:txBody>
                  <a:tcPr marL="73127" marR="73127" marT="0" marB="0" anchor="b"/>
                </a:tc>
                <a:tc>
                  <a:txBody>
                    <a:bodyPr/>
                    <a:lstStyle/>
                    <a:p>
                      <a:pPr marL="0" marR="0" algn="ctr">
                        <a:spcBef>
                          <a:spcPts val="0"/>
                        </a:spcBef>
                        <a:spcAft>
                          <a:spcPts val="0"/>
                        </a:spcAft>
                      </a:pPr>
                      <a:r>
                        <a:rPr lang="en-US" sz="1800">
                          <a:effectLst/>
                        </a:rPr>
                        <a:t>268.9</a:t>
                      </a:r>
                      <a:endParaRPr lang="en-US" sz="1800">
                        <a:effectLst/>
                        <a:latin typeface="Times New Roman" panose="02020603050405020304" pitchFamily="18" charset="0"/>
                        <a:ea typeface="Times New Roman" panose="02020603050405020304" pitchFamily="18" charset="0"/>
                      </a:endParaRPr>
                    </a:p>
                  </a:txBody>
                  <a:tcPr marL="73127" marR="73127" marT="0" marB="0" anchor="b"/>
                </a:tc>
                <a:tc>
                  <a:txBody>
                    <a:bodyPr/>
                    <a:lstStyle/>
                    <a:p>
                      <a:pPr marL="0" marR="0" algn="ctr">
                        <a:spcBef>
                          <a:spcPts val="0"/>
                        </a:spcBef>
                        <a:spcAft>
                          <a:spcPts val="0"/>
                        </a:spcAft>
                      </a:pPr>
                      <a:r>
                        <a:rPr lang="en-US" sz="1800">
                          <a:effectLst/>
                        </a:rPr>
                        <a:t>444</a:t>
                      </a:r>
                      <a:endParaRPr lang="en-US" sz="1800">
                        <a:effectLst/>
                        <a:latin typeface="Times New Roman" panose="02020603050405020304" pitchFamily="18" charset="0"/>
                        <a:ea typeface="Times New Roman" panose="02020603050405020304" pitchFamily="18" charset="0"/>
                      </a:endParaRPr>
                    </a:p>
                  </a:txBody>
                  <a:tcPr marL="73127" marR="73127" marT="0" marB="0" anchor="b"/>
                </a:tc>
                <a:tc>
                  <a:txBody>
                    <a:bodyPr/>
                    <a:lstStyle/>
                    <a:p>
                      <a:pPr marL="0" marR="0" algn="ctr">
                        <a:spcBef>
                          <a:spcPts val="0"/>
                        </a:spcBef>
                        <a:spcAft>
                          <a:spcPts val="0"/>
                        </a:spcAft>
                      </a:pPr>
                      <a:r>
                        <a:rPr lang="en-US" sz="1800" dirty="0">
                          <a:effectLst/>
                        </a:rPr>
                        <a:t>9%</a:t>
                      </a:r>
                      <a:endParaRPr lang="en-US" sz="1800" dirty="0">
                        <a:effectLst/>
                        <a:latin typeface="Times New Roman" panose="02020603050405020304" pitchFamily="18" charset="0"/>
                        <a:ea typeface="Times New Roman" panose="02020603050405020304" pitchFamily="18" charset="0"/>
                      </a:endParaRPr>
                    </a:p>
                  </a:txBody>
                  <a:tcPr marL="73127" marR="73127" marT="0" marB="0" anchor="b"/>
                </a:tc>
                <a:extLst>
                  <a:ext uri="{0D108BD9-81ED-4DB2-BD59-A6C34878D82A}">
                    <a16:rowId xmlns:a16="http://schemas.microsoft.com/office/drawing/2014/main" val="3655803368"/>
                  </a:ext>
                </a:extLst>
              </a:tr>
              <a:tr h="285549">
                <a:tc>
                  <a:txBody>
                    <a:bodyPr/>
                    <a:lstStyle/>
                    <a:p>
                      <a:pPr marL="0" marR="0">
                        <a:spcBef>
                          <a:spcPts val="0"/>
                        </a:spcBef>
                        <a:spcAft>
                          <a:spcPts val="0"/>
                        </a:spcAft>
                      </a:pPr>
                      <a:r>
                        <a:rPr lang="en-US" sz="1800">
                          <a:effectLst/>
                        </a:rPr>
                        <a:t>Hydropower</a:t>
                      </a:r>
                      <a:endParaRPr lang="en-US" sz="1800">
                        <a:effectLst/>
                        <a:latin typeface="Times New Roman" panose="02020603050405020304" pitchFamily="18" charset="0"/>
                        <a:ea typeface="Times New Roman" panose="02020603050405020304" pitchFamily="18" charset="0"/>
                      </a:endParaRPr>
                    </a:p>
                  </a:txBody>
                  <a:tcPr marL="73127" marR="73127" marT="0" marB="0" anchor="b"/>
                </a:tc>
                <a:tc>
                  <a:txBody>
                    <a:bodyPr/>
                    <a:lstStyle/>
                    <a:p>
                      <a:pPr marL="0" marR="0" algn="ctr">
                        <a:spcBef>
                          <a:spcPts val="0"/>
                        </a:spcBef>
                        <a:spcAft>
                          <a:spcPts val="0"/>
                        </a:spcAft>
                      </a:pPr>
                      <a:r>
                        <a:rPr lang="en-US" sz="1800">
                          <a:effectLst/>
                        </a:rPr>
                        <a:t>189.8</a:t>
                      </a:r>
                      <a:endParaRPr lang="en-US" sz="1800">
                        <a:effectLst/>
                        <a:latin typeface="Times New Roman" panose="02020603050405020304" pitchFamily="18" charset="0"/>
                        <a:ea typeface="Times New Roman" panose="02020603050405020304" pitchFamily="18" charset="0"/>
                      </a:endParaRPr>
                    </a:p>
                  </a:txBody>
                  <a:tcPr marL="73127" marR="73127" marT="0" marB="0" anchor="b"/>
                </a:tc>
                <a:tc>
                  <a:txBody>
                    <a:bodyPr/>
                    <a:lstStyle/>
                    <a:p>
                      <a:pPr marL="0" marR="0" algn="ctr">
                        <a:spcBef>
                          <a:spcPts val="0"/>
                        </a:spcBef>
                        <a:spcAft>
                          <a:spcPts val="0"/>
                        </a:spcAft>
                      </a:pPr>
                      <a:r>
                        <a:rPr lang="en-US" sz="1800">
                          <a:effectLst/>
                        </a:rPr>
                        <a:t>578</a:t>
                      </a:r>
                      <a:endParaRPr lang="en-US" sz="1800">
                        <a:effectLst/>
                        <a:latin typeface="Times New Roman" panose="02020603050405020304" pitchFamily="18" charset="0"/>
                        <a:ea typeface="Times New Roman" panose="02020603050405020304" pitchFamily="18" charset="0"/>
                      </a:endParaRPr>
                    </a:p>
                  </a:txBody>
                  <a:tcPr marL="73127" marR="73127" marT="0" marB="0" anchor="b"/>
                </a:tc>
                <a:tc>
                  <a:txBody>
                    <a:bodyPr/>
                    <a:lstStyle/>
                    <a:p>
                      <a:pPr marL="0" marR="0" algn="ctr">
                        <a:spcBef>
                          <a:spcPts val="0"/>
                        </a:spcBef>
                        <a:spcAft>
                          <a:spcPts val="0"/>
                        </a:spcAft>
                      </a:pPr>
                      <a:r>
                        <a:rPr lang="en-US" sz="1800" dirty="0">
                          <a:effectLst/>
                        </a:rPr>
                        <a:t>12%</a:t>
                      </a:r>
                      <a:endParaRPr lang="en-US" sz="1800" dirty="0">
                        <a:effectLst/>
                        <a:latin typeface="Times New Roman" panose="02020603050405020304" pitchFamily="18" charset="0"/>
                        <a:ea typeface="Times New Roman" panose="02020603050405020304" pitchFamily="18" charset="0"/>
                      </a:endParaRPr>
                    </a:p>
                  </a:txBody>
                  <a:tcPr marL="73127" marR="73127" marT="0" marB="0" anchor="b"/>
                </a:tc>
                <a:extLst>
                  <a:ext uri="{0D108BD9-81ED-4DB2-BD59-A6C34878D82A}">
                    <a16:rowId xmlns:a16="http://schemas.microsoft.com/office/drawing/2014/main" val="732515739"/>
                  </a:ext>
                </a:extLst>
              </a:tr>
              <a:tr h="285549">
                <a:tc>
                  <a:txBody>
                    <a:bodyPr/>
                    <a:lstStyle/>
                    <a:p>
                      <a:pPr marL="0" marR="0">
                        <a:spcBef>
                          <a:spcPts val="0"/>
                        </a:spcBef>
                        <a:spcAft>
                          <a:spcPts val="0"/>
                        </a:spcAft>
                      </a:pPr>
                      <a:r>
                        <a:rPr lang="en-US" sz="1800">
                          <a:effectLst/>
                        </a:rPr>
                        <a:t>Wind</a:t>
                      </a:r>
                      <a:endParaRPr lang="en-US" sz="1800">
                        <a:effectLst/>
                        <a:latin typeface="Times New Roman" panose="02020603050405020304" pitchFamily="18" charset="0"/>
                        <a:ea typeface="Times New Roman" panose="02020603050405020304" pitchFamily="18" charset="0"/>
                      </a:endParaRPr>
                    </a:p>
                  </a:txBody>
                  <a:tcPr marL="73127" marR="73127" marT="0" marB="0" anchor="b"/>
                </a:tc>
                <a:tc>
                  <a:txBody>
                    <a:bodyPr/>
                    <a:lstStyle/>
                    <a:p>
                      <a:pPr marL="0" marR="0" algn="ctr">
                        <a:spcBef>
                          <a:spcPts val="0"/>
                        </a:spcBef>
                        <a:spcAft>
                          <a:spcPts val="0"/>
                        </a:spcAft>
                      </a:pPr>
                      <a:r>
                        <a:rPr lang="en-US" sz="1800">
                          <a:effectLst/>
                        </a:rPr>
                        <a:t>44.5</a:t>
                      </a:r>
                      <a:endParaRPr lang="en-US" sz="1800">
                        <a:effectLst/>
                        <a:latin typeface="Times New Roman" panose="02020603050405020304" pitchFamily="18" charset="0"/>
                        <a:ea typeface="Times New Roman" panose="02020603050405020304" pitchFamily="18" charset="0"/>
                      </a:endParaRPr>
                    </a:p>
                  </a:txBody>
                  <a:tcPr marL="73127" marR="73127" marT="0" marB="0" anchor="b"/>
                </a:tc>
                <a:tc>
                  <a:txBody>
                    <a:bodyPr/>
                    <a:lstStyle/>
                    <a:p>
                      <a:pPr marL="0" marR="0" algn="ctr">
                        <a:spcBef>
                          <a:spcPts val="0"/>
                        </a:spcBef>
                        <a:spcAft>
                          <a:spcPts val="0"/>
                        </a:spcAft>
                      </a:pPr>
                      <a:r>
                        <a:rPr lang="en-US" sz="1800">
                          <a:effectLst/>
                        </a:rPr>
                        <a:t>107</a:t>
                      </a:r>
                      <a:endParaRPr lang="en-US" sz="1800">
                        <a:effectLst/>
                        <a:latin typeface="Times New Roman" panose="02020603050405020304" pitchFamily="18" charset="0"/>
                        <a:ea typeface="Times New Roman" panose="02020603050405020304" pitchFamily="18" charset="0"/>
                      </a:endParaRPr>
                    </a:p>
                  </a:txBody>
                  <a:tcPr marL="73127" marR="73127" marT="0" marB="0" anchor="b"/>
                </a:tc>
                <a:tc>
                  <a:txBody>
                    <a:bodyPr/>
                    <a:lstStyle/>
                    <a:p>
                      <a:pPr marL="0" marR="0" algn="ctr">
                        <a:spcBef>
                          <a:spcPts val="0"/>
                        </a:spcBef>
                        <a:spcAft>
                          <a:spcPts val="0"/>
                        </a:spcAft>
                      </a:pPr>
                      <a:r>
                        <a:rPr lang="en-US" sz="1800">
                          <a:effectLst/>
                        </a:rPr>
                        <a:t>2%</a:t>
                      </a:r>
                      <a:endParaRPr lang="en-US" sz="1800">
                        <a:effectLst/>
                        <a:latin typeface="Times New Roman" panose="02020603050405020304" pitchFamily="18" charset="0"/>
                        <a:ea typeface="Times New Roman" panose="02020603050405020304" pitchFamily="18" charset="0"/>
                      </a:endParaRPr>
                    </a:p>
                  </a:txBody>
                  <a:tcPr marL="73127" marR="73127" marT="0" marB="0" anchor="b"/>
                </a:tc>
                <a:extLst>
                  <a:ext uri="{0D108BD9-81ED-4DB2-BD59-A6C34878D82A}">
                    <a16:rowId xmlns:a16="http://schemas.microsoft.com/office/drawing/2014/main" val="2752849813"/>
                  </a:ext>
                </a:extLst>
              </a:tr>
              <a:tr h="285549">
                <a:tc>
                  <a:txBody>
                    <a:bodyPr/>
                    <a:lstStyle/>
                    <a:p>
                      <a:pPr marL="0" marR="0">
                        <a:spcBef>
                          <a:spcPts val="0"/>
                        </a:spcBef>
                        <a:spcAft>
                          <a:spcPts val="0"/>
                        </a:spcAft>
                      </a:pPr>
                      <a:r>
                        <a:rPr lang="en-US" sz="1800">
                          <a:effectLst/>
                        </a:rPr>
                        <a:t>Landfill gas</a:t>
                      </a:r>
                      <a:endParaRPr lang="en-US" sz="1800">
                        <a:effectLst/>
                        <a:latin typeface="Times New Roman" panose="02020603050405020304" pitchFamily="18" charset="0"/>
                        <a:ea typeface="Times New Roman" panose="02020603050405020304" pitchFamily="18" charset="0"/>
                      </a:endParaRPr>
                    </a:p>
                  </a:txBody>
                  <a:tcPr marL="73127" marR="73127" marT="0" marB="0" anchor="b"/>
                </a:tc>
                <a:tc>
                  <a:txBody>
                    <a:bodyPr/>
                    <a:lstStyle/>
                    <a:p>
                      <a:pPr marL="0" marR="0" algn="ctr">
                        <a:spcBef>
                          <a:spcPts val="0"/>
                        </a:spcBef>
                        <a:spcAft>
                          <a:spcPts val="0"/>
                        </a:spcAft>
                      </a:pPr>
                      <a:r>
                        <a:rPr lang="en-US" sz="1800">
                          <a:effectLst/>
                        </a:rPr>
                        <a:t>11.5</a:t>
                      </a:r>
                      <a:endParaRPr lang="en-US" sz="1800">
                        <a:effectLst/>
                        <a:latin typeface="Times New Roman" panose="02020603050405020304" pitchFamily="18" charset="0"/>
                        <a:ea typeface="Times New Roman" panose="02020603050405020304" pitchFamily="18" charset="0"/>
                      </a:endParaRPr>
                    </a:p>
                  </a:txBody>
                  <a:tcPr marL="73127" marR="73127" marT="0" marB="0" anchor="b"/>
                </a:tc>
                <a:tc>
                  <a:txBody>
                    <a:bodyPr/>
                    <a:lstStyle/>
                    <a:p>
                      <a:pPr marL="0" marR="0" algn="ctr">
                        <a:spcBef>
                          <a:spcPts val="0"/>
                        </a:spcBef>
                        <a:spcAft>
                          <a:spcPts val="0"/>
                        </a:spcAft>
                      </a:pPr>
                      <a:r>
                        <a:rPr lang="en-US" sz="1800">
                          <a:effectLst/>
                        </a:rPr>
                        <a:t>41</a:t>
                      </a:r>
                      <a:endParaRPr lang="en-US" sz="1800">
                        <a:effectLst/>
                        <a:latin typeface="Times New Roman" panose="02020603050405020304" pitchFamily="18" charset="0"/>
                        <a:ea typeface="Times New Roman" panose="02020603050405020304" pitchFamily="18" charset="0"/>
                      </a:endParaRPr>
                    </a:p>
                  </a:txBody>
                  <a:tcPr marL="73127" marR="73127" marT="0" marB="0" anchor="b"/>
                </a:tc>
                <a:tc>
                  <a:txBody>
                    <a:bodyPr/>
                    <a:lstStyle/>
                    <a:p>
                      <a:pPr marL="0" marR="0" algn="ctr">
                        <a:spcBef>
                          <a:spcPts val="0"/>
                        </a:spcBef>
                        <a:spcAft>
                          <a:spcPts val="0"/>
                        </a:spcAft>
                      </a:pPr>
                      <a:r>
                        <a:rPr lang="en-US" sz="1800" dirty="0">
                          <a:effectLst/>
                        </a:rPr>
                        <a:t>1%</a:t>
                      </a:r>
                      <a:endParaRPr lang="en-US" sz="1800" dirty="0">
                        <a:effectLst/>
                        <a:latin typeface="Times New Roman" panose="02020603050405020304" pitchFamily="18" charset="0"/>
                        <a:ea typeface="Times New Roman" panose="02020603050405020304" pitchFamily="18" charset="0"/>
                      </a:endParaRPr>
                    </a:p>
                  </a:txBody>
                  <a:tcPr marL="73127" marR="73127" marT="0" marB="0" anchor="b"/>
                </a:tc>
                <a:extLst>
                  <a:ext uri="{0D108BD9-81ED-4DB2-BD59-A6C34878D82A}">
                    <a16:rowId xmlns:a16="http://schemas.microsoft.com/office/drawing/2014/main" val="4186579017"/>
                  </a:ext>
                </a:extLst>
              </a:tr>
              <a:tr h="285549">
                <a:tc>
                  <a:txBody>
                    <a:bodyPr/>
                    <a:lstStyle/>
                    <a:p>
                      <a:pPr marL="0" marR="0">
                        <a:spcBef>
                          <a:spcPts val="0"/>
                        </a:spcBef>
                        <a:spcAft>
                          <a:spcPts val="0"/>
                        </a:spcAft>
                      </a:pPr>
                      <a:r>
                        <a:rPr lang="en-US" sz="1800">
                          <a:effectLst/>
                        </a:rPr>
                        <a:t>Total</a:t>
                      </a:r>
                      <a:endParaRPr lang="en-US" sz="1800">
                        <a:effectLst/>
                        <a:latin typeface="Times New Roman" panose="02020603050405020304" pitchFamily="18" charset="0"/>
                        <a:ea typeface="Times New Roman" panose="02020603050405020304" pitchFamily="18" charset="0"/>
                      </a:endParaRPr>
                    </a:p>
                  </a:txBody>
                  <a:tcPr marL="73127" marR="73127" marT="0" marB="0" anchor="b"/>
                </a:tc>
                <a:tc>
                  <a:txBody>
                    <a:bodyPr/>
                    <a:lstStyle/>
                    <a:p>
                      <a:pPr marL="0" marR="0" algn="ctr">
                        <a:spcBef>
                          <a:spcPts val="0"/>
                        </a:spcBef>
                        <a:spcAft>
                          <a:spcPts val="0"/>
                        </a:spcAft>
                      </a:pPr>
                      <a:r>
                        <a:rPr lang="en-US" sz="1800">
                          <a:effectLst/>
                        </a:rPr>
                        <a:t>1,965</a:t>
                      </a:r>
                      <a:endParaRPr lang="en-US" sz="1800">
                        <a:effectLst/>
                        <a:latin typeface="Times New Roman" panose="02020603050405020304" pitchFamily="18" charset="0"/>
                        <a:ea typeface="Times New Roman" panose="02020603050405020304" pitchFamily="18" charset="0"/>
                      </a:endParaRPr>
                    </a:p>
                  </a:txBody>
                  <a:tcPr marL="73127" marR="73127" marT="0" marB="0" anchor="b"/>
                </a:tc>
                <a:tc>
                  <a:txBody>
                    <a:bodyPr/>
                    <a:lstStyle/>
                    <a:p>
                      <a:pPr marL="0" marR="0" algn="ctr">
                        <a:spcBef>
                          <a:spcPts val="0"/>
                        </a:spcBef>
                        <a:spcAft>
                          <a:spcPts val="0"/>
                        </a:spcAft>
                      </a:pPr>
                      <a:r>
                        <a:rPr lang="en-US" sz="1800">
                          <a:effectLst/>
                        </a:rPr>
                        <a:t>4,766</a:t>
                      </a:r>
                      <a:endParaRPr lang="en-US" sz="1800">
                        <a:effectLst/>
                        <a:latin typeface="Times New Roman" panose="02020603050405020304" pitchFamily="18" charset="0"/>
                        <a:ea typeface="Times New Roman" panose="02020603050405020304" pitchFamily="18" charset="0"/>
                      </a:endParaRPr>
                    </a:p>
                  </a:txBody>
                  <a:tcPr marL="73127" marR="73127" marT="0" marB="0" anchor="b"/>
                </a:tc>
                <a:tc>
                  <a:txBody>
                    <a:bodyPr/>
                    <a:lstStyle/>
                    <a:p>
                      <a:pPr marL="0" marR="0" algn="ctr">
                        <a:spcBef>
                          <a:spcPts val="0"/>
                        </a:spcBef>
                        <a:spcAft>
                          <a:spcPts val="0"/>
                        </a:spcAft>
                      </a:pPr>
                      <a:r>
                        <a:rPr lang="en-US" sz="1800" dirty="0">
                          <a:effectLst/>
                        </a:rPr>
                        <a:t>100%</a:t>
                      </a:r>
                      <a:endParaRPr lang="en-US" sz="1800" dirty="0">
                        <a:effectLst/>
                        <a:latin typeface="Times New Roman" panose="02020603050405020304" pitchFamily="18" charset="0"/>
                        <a:ea typeface="Times New Roman" panose="02020603050405020304" pitchFamily="18" charset="0"/>
                      </a:endParaRPr>
                    </a:p>
                  </a:txBody>
                  <a:tcPr marL="73127" marR="73127" marT="0" marB="0" anchor="b"/>
                </a:tc>
                <a:extLst>
                  <a:ext uri="{0D108BD9-81ED-4DB2-BD59-A6C34878D82A}">
                    <a16:rowId xmlns:a16="http://schemas.microsoft.com/office/drawing/2014/main" val="651869729"/>
                  </a:ext>
                </a:extLst>
              </a:tr>
            </a:tbl>
          </a:graphicData>
        </a:graphic>
      </p:graphicFrame>
      <p:sp>
        <p:nvSpPr>
          <p:cNvPr id="10" name="TextBox 9">
            <a:extLst>
              <a:ext uri="{FF2B5EF4-FFF2-40B4-BE49-F238E27FC236}">
                <a16:creationId xmlns:a16="http://schemas.microsoft.com/office/drawing/2014/main" id="{3E630E86-4952-5435-B815-1ED7B5348AB2}"/>
              </a:ext>
            </a:extLst>
          </p:cNvPr>
          <p:cNvSpPr txBox="1"/>
          <p:nvPr/>
        </p:nvSpPr>
        <p:spPr>
          <a:xfrm>
            <a:off x="6942220" y="5394160"/>
            <a:ext cx="4547937" cy="830997"/>
          </a:xfrm>
          <a:prstGeom prst="rect">
            <a:avLst/>
          </a:prstGeom>
          <a:noFill/>
        </p:spPr>
        <p:txBody>
          <a:bodyPr wrap="square">
            <a:spAutoFit/>
          </a:bodyPr>
          <a:lstStyle/>
          <a:p>
            <a:pPr marL="0" indent="0">
              <a:buNone/>
            </a:pPr>
            <a:r>
              <a:rPr lang="en-US" sz="2400" dirty="0"/>
              <a:t>Natural gas and oil provided &gt;70% of Railbelt Generation in 2022</a:t>
            </a:r>
          </a:p>
        </p:txBody>
      </p:sp>
      <p:cxnSp>
        <p:nvCxnSpPr>
          <p:cNvPr id="12" name="Straight Arrow Connector 11">
            <a:extLst>
              <a:ext uri="{FF2B5EF4-FFF2-40B4-BE49-F238E27FC236}">
                <a16:creationId xmlns:a16="http://schemas.microsoft.com/office/drawing/2014/main" id="{0A69D781-F273-CB10-0C6B-89902E75D4D3}"/>
              </a:ext>
            </a:extLst>
          </p:cNvPr>
          <p:cNvCxnSpPr>
            <a:cxnSpLocks/>
          </p:cNvCxnSpPr>
          <p:nvPr/>
        </p:nvCxnSpPr>
        <p:spPr>
          <a:xfrm flipH="1">
            <a:off x="1672389" y="1648326"/>
            <a:ext cx="1251285" cy="18769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04EDBE9D-9B56-3E6F-6481-13FEE849F182}"/>
              </a:ext>
            </a:extLst>
          </p:cNvPr>
          <p:cNvSpPr txBox="1"/>
          <p:nvPr/>
        </p:nvSpPr>
        <p:spPr>
          <a:xfrm>
            <a:off x="3054016" y="1311540"/>
            <a:ext cx="3250531" cy="646331"/>
          </a:xfrm>
          <a:prstGeom prst="rect">
            <a:avLst/>
          </a:prstGeom>
          <a:noFill/>
        </p:spPr>
        <p:txBody>
          <a:bodyPr wrap="square">
            <a:spAutoFit/>
          </a:bodyPr>
          <a:lstStyle/>
          <a:p>
            <a:r>
              <a:rPr lang="en-US" sz="1800" dirty="0"/>
              <a:t>This will raise Railbelt electricity costs by about $75M/</a:t>
            </a:r>
            <a:r>
              <a:rPr lang="en-US" sz="1800" dirty="0" err="1"/>
              <a:t>yr</a:t>
            </a:r>
            <a:r>
              <a:rPr lang="en-US" sz="1800" dirty="0"/>
              <a:t> by 2029</a:t>
            </a:r>
            <a:endParaRPr lang="en-US" dirty="0"/>
          </a:p>
        </p:txBody>
      </p:sp>
    </p:spTree>
    <p:extLst>
      <p:ext uri="{BB962C8B-B14F-4D97-AF65-F5344CB8AC3E}">
        <p14:creationId xmlns:p14="http://schemas.microsoft.com/office/powerpoint/2010/main" val="42612986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8472-9DDB-720A-9E90-C7D262F3555D}"/>
              </a:ext>
            </a:extLst>
          </p:cNvPr>
          <p:cNvSpPr>
            <a:spLocks noGrp="1"/>
          </p:cNvSpPr>
          <p:nvPr>
            <p:ph type="title"/>
          </p:nvPr>
        </p:nvSpPr>
        <p:spPr/>
        <p:txBody>
          <a:bodyPr/>
          <a:lstStyle/>
          <a:p>
            <a:r>
              <a:rPr lang="en-US" dirty="0"/>
              <a:t>Load Shapes</a:t>
            </a:r>
          </a:p>
        </p:txBody>
      </p:sp>
      <p:sp>
        <p:nvSpPr>
          <p:cNvPr id="3" name="Text Placeholder 2">
            <a:extLst>
              <a:ext uri="{FF2B5EF4-FFF2-40B4-BE49-F238E27FC236}">
                <a16:creationId xmlns:a16="http://schemas.microsoft.com/office/drawing/2014/main" id="{DEAA40B2-C41F-8233-411C-09A1259A45A5}"/>
              </a:ext>
            </a:extLst>
          </p:cNvPr>
          <p:cNvSpPr>
            <a:spLocks noGrp="1"/>
          </p:cNvSpPr>
          <p:nvPr>
            <p:ph type="body" sz="quarter" idx="10"/>
          </p:nvPr>
        </p:nvSpPr>
        <p:spPr/>
        <p:txBody>
          <a:bodyPr>
            <a:normAutofit/>
          </a:bodyPr>
          <a:lstStyle/>
          <a:p>
            <a:r>
              <a:rPr lang="en-US" dirty="0"/>
              <a:t>Profiles use 2018 weather conditions</a:t>
            </a:r>
          </a:p>
        </p:txBody>
      </p:sp>
      <p:sp>
        <p:nvSpPr>
          <p:cNvPr id="5" name="Rectangle 1">
            <a:extLst>
              <a:ext uri="{FF2B5EF4-FFF2-40B4-BE49-F238E27FC236}">
                <a16:creationId xmlns:a16="http://schemas.microsoft.com/office/drawing/2014/main" id="{BA33E8F3-ECE4-2FA7-A524-F1335B10C235}"/>
              </a:ext>
            </a:extLst>
          </p:cNvPr>
          <p:cNvSpPr>
            <a:spLocks noChangeArrowheads="1"/>
          </p:cNvSpPr>
          <p:nvPr/>
        </p:nvSpPr>
        <p:spPr bwMode="auto">
          <a:xfrm>
            <a:off x="3933825" y="36449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descr="Figure 4">
            <a:extLst>
              <a:ext uri="{FF2B5EF4-FFF2-40B4-BE49-F238E27FC236}">
                <a16:creationId xmlns:a16="http://schemas.microsoft.com/office/drawing/2014/main" id="{5C86DBCE-546C-E0D8-16B3-29EBEE161C0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3" y="2356165"/>
            <a:ext cx="5943600" cy="3517265"/>
          </a:xfrm>
          <a:prstGeom prst="rect">
            <a:avLst/>
          </a:prstGeom>
          <a:noFill/>
          <a:ln>
            <a:noFill/>
          </a:ln>
        </p:spPr>
      </p:pic>
      <p:pic>
        <p:nvPicPr>
          <p:cNvPr id="8" name="Picture 7" descr="Figure 4">
            <a:extLst>
              <a:ext uri="{FF2B5EF4-FFF2-40B4-BE49-F238E27FC236}">
                <a16:creationId xmlns:a16="http://schemas.microsoft.com/office/drawing/2014/main" id="{DDFD9FA0-0C87-D7C5-0C58-5383DADEA37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999" y="2356165"/>
            <a:ext cx="5951824" cy="3517265"/>
          </a:xfrm>
          <a:prstGeom prst="rect">
            <a:avLst/>
          </a:prstGeom>
          <a:noFill/>
          <a:ln>
            <a:noFill/>
          </a:ln>
        </p:spPr>
      </p:pic>
      <p:sp>
        <p:nvSpPr>
          <p:cNvPr id="10" name="TextBox 9">
            <a:extLst>
              <a:ext uri="{FF2B5EF4-FFF2-40B4-BE49-F238E27FC236}">
                <a16:creationId xmlns:a16="http://schemas.microsoft.com/office/drawing/2014/main" id="{9AD763EF-A62A-83F2-AE95-C876C2A8DA74}"/>
              </a:ext>
            </a:extLst>
          </p:cNvPr>
          <p:cNvSpPr txBox="1"/>
          <p:nvPr/>
        </p:nvSpPr>
        <p:spPr>
          <a:xfrm>
            <a:off x="755648" y="6083454"/>
            <a:ext cx="5197642" cy="646331"/>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rPr>
              <a:t>Winter peak generation for three modeled utility regions: Central, GVEA, and HEA</a:t>
            </a:r>
            <a:endParaRPr lang="en-US" dirty="0"/>
          </a:p>
        </p:txBody>
      </p:sp>
      <p:sp>
        <p:nvSpPr>
          <p:cNvPr id="12" name="TextBox 11">
            <a:extLst>
              <a:ext uri="{FF2B5EF4-FFF2-40B4-BE49-F238E27FC236}">
                <a16:creationId xmlns:a16="http://schemas.microsoft.com/office/drawing/2014/main" id="{DD118780-1A33-6CF0-9C7A-93A943413428}"/>
              </a:ext>
            </a:extLst>
          </p:cNvPr>
          <p:cNvSpPr txBox="1"/>
          <p:nvPr/>
        </p:nvSpPr>
        <p:spPr>
          <a:xfrm>
            <a:off x="7587915" y="5949394"/>
            <a:ext cx="3994484" cy="646331"/>
          </a:xfrm>
          <a:prstGeom prst="rect">
            <a:avLst/>
          </a:prstGeom>
          <a:noFill/>
        </p:spPr>
        <p:txBody>
          <a:bodyPr wrap="square">
            <a:spAutoFit/>
          </a:bodyPr>
          <a:lstStyle/>
          <a:p>
            <a:pPr marL="0" indent="0">
              <a:buNone/>
            </a:pPr>
            <a:r>
              <a:rPr lang="en-US" sz="1800" dirty="0">
                <a:effectLst/>
                <a:latin typeface="Times New Roman" panose="02020603050405020304" pitchFamily="18" charset="0"/>
                <a:ea typeface="Times New Roman" panose="02020603050405020304" pitchFamily="18" charset="0"/>
              </a:rPr>
              <a:t>Total generation in three periods in Alaska’s Railbelt</a:t>
            </a:r>
            <a:endParaRPr lang="en-US" dirty="0"/>
          </a:p>
        </p:txBody>
      </p:sp>
    </p:spTree>
    <p:extLst>
      <p:ext uri="{BB962C8B-B14F-4D97-AF65-F5344CB8AC3E}">
        <p14:creationId xmlns:p14="http://schemas.microsoft.com/office/powerpoint/2010/main" val="21776852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8FA50-D3EB-5C57-B4C0-033BA5A989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C2FBA7-D25E-B052-7281-8EFC518FDB98}"/>
              </a:ext>
            </a:extLst>
          </p:cNvPr>
          <p:cNvSpPr>
            <a:spLocks noGrp="1"/>
          </p:cNvSpPr>
          <p:nvPr>
            <p:ph type="title"/>
          </p:nvPr>
        </p:nvSpPr>
        <p:spPr/>
        <p:txBody>
          <a:bodyPr/>
          <a:lstStyle/>
          <a:p>
            <a:r>
              <a:rPr lang="en-US" dirty="0"/>
              <a:t>Load Growth</a:t>
            </a:r>
          </a:p>
        </p:txBody>
      </p:sp>
      <p:sp>
        <p:nvSpPr>
          <p:cNvPr id="3" name="Text Placeholder 2">
            <a:extLst>
              <a:ext uri="{FF2B5EF4-FFF2-40B4-BE49-F238E27FC236}">
                <a16:creationId xmlns:a16="http://schemas.microsoft.com/office/drawing/2014/main" id="{B0A64870-020C-A748-59F8-C1DD8F7E0470}"/>
              </a:ext>
            </a:extLst>
          </p:cNvPr>
          <p:cNvSpPr>
            <a:spLocks noGrp="1"/>
          </p:cNvSpPr>
          <p:nvPr>
            <p:ph type="body" sz="quarter" idx="10"/>
          </p:nvPr>
        </p:nvSpPr>
        <p:spPr/>
        <p:txBody>
          <a:bodyPr>
            <a:normAutofit/>
          </a:bodyPr>
          <a:lstStyle/>
          <a:p>
            <a:r>
              <a:rPr lang="en-US" dirty="0"/>
              <a:t>Scaled based on projected population growth (about 4%) by 2040</a:t>
            </a:r>
          </a:p>
        </p:txBody>
      </p:sp>
      <p:sp>
        <p:nvSpPr>
          <p:cNvPr id="5" name="Rectangle 1">
            <a:extLst>
              <a:ext uri="{FF2B5EF4-FFF2-40B4-BE49-F238E27FC236}">
                <a16:creationId xmlns:a16="http://schemas.microsoft.com/office/drawing/2014/main" id="{63734160-193D-EB8B-F7E2-41F4F190239C}"/>
              </a:ext>
            </a:extLst>
          </p:cNvPr>
          <p:cNvSpPr>
            <a:spLocks noChangeArrowheads="1"/>
          </p:cNvSpPr>
          <p:nvPr/>
        </p:nvSpPr>
        <p:spPr bwMode="auto">
          <a:xfrm>
            <a:off x="3933825" y="36449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Table 5">
            <a:extLst>
              <a:ext uri="{FF2B5EF4-FFF2-40B4-BE49-F238E27FC236}">
                <a16:creationId xmlns:a16="http://schemas.microsoft.com/office/drawing/2014/main" id="{A864E217-0ECE-F91E-BAEE-FE64BE3F7DEE}"/>
              </a:ext>
            </a:extLst>
          </p:cNvPr>
          <p:cNvGraphicFramePr>
            <a:graphicFrameLocks noGrp="1"/>
          </p:cNvGraphicFramePr>
          <p:nvPr/>
        </p:nvGraphicFramePr>
        <p:xfrm>
          <a:off x="755648" y="3791267"/>
          <a:ext cx="10314432" cy="2848401"/>
        </p:xfrm>
        <a:graphic>
          <a:graphicData uri="http://schemas.openxmlformats.org/drawingml/2006/table">
            <a:tbl>
              <a:tblPr firstRow="1" firstCol="1" bandRow="1">
                <a:tableStyleId>{5C22544A-7EE6-4342-B048-85BDC9FD1C3A}</a:tableStyleId>
              </a:tblPr>
              <a:tblGrid>
                <a:gridCol w="4103081">
                  <a:extLst>
                    <a:ext uri="{9D8B030D-6E8A-4147-A177-3AD203B41FA5}">
                      <a16:colId xmlns:a16="http://schemas.microsoft.com/office/drawing/2014/main" val="3305808270"/>
                    </a:ext>
                  </a:extLst>
                </a:gridCol>
                <a:gridCol w="2005126">
                  <a:extLst>
                    <a:ext uri="{9D8B030D-6E8A-4147-A177-3AD203B41FA5}">
                      <a16:colId xmlns:a16="http://schemas.microsoft.com/office/drawing/2014/main" val="1585136044"/>
                    </a:ext>
                  </a:extLst>
                </a:gridCol>
                <a:gridCol w="1683315">
                  <a:extLst>
                    <a:ext uri="{9D8B030D-6E8A-4147-A177-3AD203B41FA5}">
                      <a16:colId xmlns:a16="http://schemas.microsoft.com/office/drawing/2014/main" val="383372754"/>
                    </a:ext>
                  </a:extLst>
                </a:gridCol>
                <a:gridCol w="2522910">
                  <a:extLst>
                    <a:ext uri="{9D8B030D-6E8A-4147-A177-3AD203B41FA5}">
                      <a16:colId xmlns:a16="http://schemas.microsoft.com/office/drawing/2014/main" val="1043088470"/>
                    </a:ext>
                  </a:extLst>
                </a:gridCol>
              </a:tblGrid>
              <a:tr h="462528">
                <a:tc rowSpan="2">
                  <a:txBody>
                    <a:bodyPr/>
                    <a:lstStyle/>
                    <a:p>
                      <a:pPr marL="0" marR="0">
                        <a:spcBef>
                          <a:spcPts val="300"/>
                        </a:spcBef>
                        <a:spcAft>
                          <a:spcPts val="300"/>
                        </a:spcAft>
                      </a:pPr>
                      <a:r>
                        <a:rPr lang="en-US" sz="2000" dirty="0">
                          <a:effectLst/>
                        </a:rPr>
                        <a:t>Region</a:t>
                      </a:r>
                      <a:endParaRPr lang="en-US"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marL="0" marR="0" algn="ctr">
                        <a:spcBef>
                          <a:spcPts val="300"/>
                        </a:spcBef>
                        <a:spcAft>
                          <a:spcPts val="300"/>
                        </a:spcAft>
                      </a:pPr>
                      <a:r>
                        <a:rPr lang="en-US" sz="2000">
                          <a:effectLst/>
                        </a:rPr>
                        <a:t>Generation Requirement</a:t>
                      </a:r>
                      <a:endParaRPr lang="en-US" sz="20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rowSpan="2">
                  <a:txBody>
                    <a:bodyPr/>
                    <a:lstStyle/>
                    <a:p>
                      <a:pPr marL="0" marR="0" algn="ctr">
                        <a:spcBef>
                          <a:spcPts val="300"/>
                        </a:spcBef>
                        <a:spcAft>
                          <a:spcPts val="300"/>
                        </a:spcAft>
                      </a:pPr>
                      <a:r>
                        <a:rPr lang="en-US" sz="2000">
                          <a:effectLst/>
                        </a:rPr>
                        <a:t>Total Increase (%)</a:t>
                      </a:r>
                      <a:endParaRPr lang="en-US" sz="20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0871779"/>
                  </a:ext>
                </a:extLst>
              </a:tr>
              <a:tr h="462528">
                <a:tc vMerge="1">
                  <a:txBody>
                    <a:bodyPr/>
                    <a:lstStyle/>
                    <a:p>
                      <a:endParaRPr lang="en-US"/>
                    </a:p>
                  </a:txBody>
                  <a:tcPr/>
                </a:tc>
                <a:tc>
                  <a:txBody>
                    <a:bodyPr/>
                    <a:lstStyle/>
                    <a:p>
                      <a:pPr marL="0" marR="0" algn="ctr">
                        <a:spcBef>
                          <a:spcPts val="300"/>
                        </a:spcBef>
                        <a:spcAft>
                          <a:spcPts val="300"/>
                        </a:spcAft>
                      </a:pPr>
                      <a:r>
                        <a:rPr lang="en-US" sz="2000">
                          <a:effectLst/>
                        </a:rPr>
                        <a:t>2024</a:t>
                      </a:r>
                      <a:endParaRPr lang="en-US" sz="20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300"/>
                        </a:spcBef>
                        <a:spcAft>
                          <a:spcPts val="300"/>
                        </a:spcAft>
                      </a:pPr>
                      <a:r>
                        <a:rPr lang="en-US" sz="2000">
                          <a:effectLst/>
                        </a:rPr>
                        <a:t>2040</a:t>
                      </a:r>
                      <a:endParaRPr lang="en-US" sz="20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n-US"/>
                    </a:p>
                  </a:txBody>
                  <a:tcPr/>
                </a:tc>
                <a:extLst>
                  <a:ext uri="{0D108BD9-81ED-4DB2-BD59-A6C34878D82A}">
                    <a16:rowId xmlns:a16="http://schemas.microsoft.com/office/drawing/2014/main" val="4173458337"/>
                  </a:ext>
                </a:extLst>
              </a:tr>
              <a:tr h="462528">
                <a:tc>
                  <a:txBody>
                    <a:bodyPr/>
                    <a:lstStyle/>
                    <a:p>
                      <a:pPr marL="0" marR="0">
                        <a:spcBef>
                          <a:spcPts val="300"/>
                        </a:spcBef>
                        <a:spcAft>
                          <a:spcPts val="300"/>
                        </a:spcAft>
                      </a:pPr>
                      <a:r>
                        <a:rPr lang="en-US" sz="2000">
                          <a:effectLst/>
                        </a:rPr>
                        <a:t>Central</a:t>
                      </a:r>
                      <a:endParaRPr lang="en-US" sz="20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182880" algn="ctr">
                        <a:spcBef>
                          <a:spcPts val="300"/>
                        </a:spcBef>
                        <a:spcAft>
                          <a:spcPts val="300"/>
                        </a:spcAft>
                      </a:pPr>
                      <a:r>
                        <a:rPr lang="en-US" sz="2000">
                          <a:effectLst/>
                        </a:rPr>
                        <a:t> 2,972 </a:t>
                      </a:r>
                      <a:endParaRPr lang="en-US" sz="2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274320" algn="ctr">
                        <a:spcBef>
                          <a:spcPts val="300"/>
                        </a:spcBef>
                        <a:spcAft>
                          <a:spcPts val="300"/>
                        </a:spcAft>
                      </a:pPr>
                      <a:r>
                        <a:rPr lang="en-US" sz="2000">
                          <a:effectLst/>
                        </a:rPr>
                        <a:t> 3,132 </a:t>
                      </a:r>
                      <a:endParaRPr lang="en-US" sz="2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365760" algn="ctr">
                        <a:spcBef>
                          <a:spcPts val="300"/>
                        </a:spcBef>
                        <a:spcAft>
                          <a:spcPts val="300"/>
                        </a:spcAft>
                      </a:pPr>
                      <a:r>
                        <a:rPr lang="en-US" sz="2000">
                          <a:effectLst/>
                        </a:rPr>
                        <a:t>5.4%</a:t>
                      </a:r>
                      <a:endParaRPr lang="en-US" sz="200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790387547"/>
                  </a:ext>
                </a:extLst>
              </a:tr>
              <a:tr h="462528">
                <a:tc>
                  <a:txBody>
                    <a:bodyPr/>
                    <a:lstStyle/>
                    <a:p>
                      <a:pPr marL="0" marR="0">
                        <a:spcBef>
                          <a:spcPts val="300"/>
                        </a:spcBef>
                        <a:spcAft>
                          <a:spcPts val="300"/>
                        </a:spcAft>
                      </a:pPr>
                      <a:r>
                        <a:rPr lang="en-US" sz="2000">
                          <a:effectLst/>
                        </a:rPr>
                        <a:t>Golden Valley Electric Association</a:t>
                      </a:r>
                      <a:endParaRPr lang="en-US" sz="20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182880" algn="ctr">
                        <a:spcBef>
                          <a:spcPts val="300"/>
                        </a:spcBef>
                        <a:spcAft>
                          <a:spcPts val="300"/>
                        </a:spcAft>
                      </a:pPr>
                      <a:r>
                        <a:rPr lang="en-US" sz="2000">
                          <a:effectLst/>
                        </a:rPr>
                        <a:t> 1,242 </a:t>
                      </a:r>
                      <a:endParaRPr lang="en-US" sz="2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274320" algn="ctr">
                        <a:spcBef>
                          <a:spcPts val="300"/>
                        </a:spcBef>
                        <a:spcAft>
                          <a:spcPts val="300"/>
                        </a:spcAft>
                      </a:pPr>
                      <a:r>
                        <a:rPr lang="en-US" sz="2000">
                          <a:effectLst/>
                        </a:rPr>
                        <a:t> 1,264 </a:t>
                      </a:r>
                      <a:endParaRPr lang="en-US" sz="2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365760" algn="ctr">
                        <a:spcBef>
                          <a:spcPts val="300"/>
                        </a:spcBef>
                        <a:spcAft>
                          <a:spcPts val="300"/>
                        </a:spcAft>
                      </a:pPr>
                      <a:r>
                        <a:rPr lang="en-US" sz="2000">
                          <a:effectLst/>
                        </a:rPr>
                        <a:t>1.8%</a:t>
                      </a:r>
                      <a:endParaRPr lang="en-US" sz="200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113654531"/>
                  </a:ext>
                </a:extLst>
              </a:tr>
              <a:tr h="462528">
                <a:tc>
                  <a:txBody>
                    <a:bodyPr/>
                    <a:lstStyle/>
                    <a:p>
                      <a:pPr marL="0" marR="0">
                        <a:spcBef>
                          <a:spcPts val="300"/>
                        </a:spcBef>
                        <a:spcAft>
                          <a:spcPts val="300"/>
                        </a:spcAft>
                      </a:pPr>
                      <a:r>
                        <a:rPr lang="en-US" sz="2000">
                          <a:effectLst/>
                        </a:rPr>
                        <a:t>Homer Electric Association</a:t>
                      </a:r>
                      <a:endParaRPr lang="en-US" sz="20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182880" algn="ctr">
                        <a:spcBef>
                          <a:spcPts val="300"/>
                        </a:spcBef>
                        <a:spcAft>
                          <a:spcPts val="300"/>
                        </a:spcAft>
                      </a:pPr>
                      <a:r>
                        <a:rPr lang="en-US" sz="2000">
                          <a:effectLst/>
                        </a:rPr>
                        <a:t> 473 </a:t>
                      </a:r>
                      <a:endParaRPr lang="en-US" sz="2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274320" algn="ctr">
                        <a:spcBef>
                          <a:spcPts val="300"/>
                        </a:spcBef>
                        <a:spcAft>
                          <a:spcPts val="300"/>
                        </a:spcAft>
                      </a:pPr>
                      <a:r>
                        <a:rPr lang="en-US" sz="2000" dirty="0">
                          <a:effectLst/>
                        </a:rPr>
                        <a:t> 464 </a:t>
                      </a:r>
                      <a:endParaRPr lang="en-US" sz="2000" dirty="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365760" algn="ctr">
                        <a:spcBef>
                          <a:spcPts val="300"/>
                        </a:spcBef>
                        <a:spcAft>
                          <a:spcPts val="300"/>
                        </a:spcAft>
                      </a:pPr>
                      <a:r>
                        <a:rPr lang="en-US" sz="2000">
                          <a:effectLst/>
                        </a:rPr>
                        <a:t>-1.8%</a:t>
                      </a:r>
                      <a:endParaRPr lang="en-US" sz="200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62522705"/>
                  </a:ext>
                </a:extLst>
              </a:tr>
              <a:tr h="535761">
                <a:tc>
                  <a:txBody>
                    <a:bodyPr/>
                    <a:lstStyle/>
                    <a:p>
                      <a:pPr marL="0" marR="0">
                        <a:spcBef>
                          <a:spcPts val="300"/>
                        </a:spcBef>
                        <a:spcAft>
                          <a:spcPts val="300"/>
                        </a:spcAft>
                      </a:pPr>
                      <a:r>
                        <a:rPr lang="en-US" sz="2000" dirty="0">
                          <a:effectLst/>
                        </a:rPr>
                        <a:t>Total</a:t>
                      </a:r>
                      <a:endParaRPr lang="en-US" sz="20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182880" algn="ctr">
                        <a:spcBef>
                          <a:spcPts val="300"/>
                        </a:spcBef>
                        <a:spcAft>
                          <a:spcPts val="300"/>
                        </a:spcAft>
                      </a:pPr>
                      <a:r>
                        <a:rPr lang="en-US" sz="2000">
                          <a:effectLst/>
                        </a:rPr>
                        <a:t> 4,686 </a:t>
                      </a:r>
                      <a:endParaRPr lang="en-US" sz="2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274320" algn="ctr">
                        <a:spcBef>
                          <a:spcPts val="300"/>
                        </a:spcBef>
                        <a:spcAft>
                          <a:spcPts val="300"/>
                        </a:spcAft>
                      </a:pPr>
                      <a:r>
                        <a:rPr lang="en-US" sz="2000" dirty="0">
                          <a:effectLst/>
                        </a:rPr>
                        <a:t> 4,860 </a:t>
                      </a:r>
                      <a:endParaRPr lang="en-US" sz="2000" dirty="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365760" algn="ctr">
                        <a:spcBef>
                          <a:spcPts val="300"/>
                        </a:spcBef>
                        <a:spcAft>
                          <a:spcPts val="300"/>
                        </a:spcAft>
                      </a:pPr>
                      <a:r>
                        <a:rPr lang="en-US" sz="2000" dirty="0">
                          <a:effectLst/>
                        </a:rPr>
                        <a:t>3.7%</a:t>
                      </a:r>
                      <a:endParaRPr lang="en-US" sz="2000" dirty="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086402748"/>
                  </a:ext>
                </a:extLst>
              </a:tr>
            </a:tbl>
          </a:graphicData>
        </a:graphic>
      </p:graphicFrame>
      <p:sp>
        <p:nvSpPr>
          <p:cNvPr id="7" name="Rectangle 1">
            <a:extLst>
              <a:ext uri="{FF2B5EF4-FFF2-40B4-BE49-F238E27FC236}">
                <a16:creationId xmlns:a16="http://schemas.microsoft.com/office/drawing/2014/main" id="{A5BB869C-BA43-0B1B-1C08-CC4B84290873}"/>
              </a:ext>
            </a:extLst>
          </p:cNvPr>
          <p:cNvSpPr>
            <a:spLocks noChangeArrowheads="1"/>
          </p:cNvSpPr>
          <p:nvPr/>
        </p:nvSpPr>
        <p:spPr bwMode="auto">
          <a:xfrm>
            <a:off x="1533295" y="3237214"/>
            <a:ext cx="978877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a:ln>
                  <a:noFill/>
                </a:ln>
                <a:solidFill>
                  <a:srgbClr val="000000"/>
                </a:solidFill>
                <a:effectLst/>
                <a:latin typeface="Arial" panose="020B0604020202020204" pitchFamily="34" charset="0"/>
                <a:ea typeface="Times" panose="02020603050405020304" pitchFamily="18" charset="0"/>
                <a:cs typeface="Arial" panose="020B0604020202020204" pitchFamily="34" charset="0"/>
              </a:rPr>
              <a:t>Assumed Load Growth Based on Population (Before Addition of Electric Vehicles)</a:t>
            </a:r>
            <a:endParaRPr kumimoji="0" lang="en-US" altLang="en-US" sz="32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173644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8472-9DDB-720A-9E90-C7D262F3555D}"/>
              </a:ext>
            </a:extLst>
          </p:cNvPr>
          <p:cNvSpPr>
            <a:spLocks noGrp="1"/>
          </p:cNvSpPr>
          <p:nvPr>
            <p:ph type="title"/>
          </p:nvPr>
        </p:nvSpPr>
        <p:spPr/>
        <p:txBody>
          <a:bodyPr/>
          <a:lstStyle/>
          <a:p>
            <a:r>
              <a:rPr lang="en-US" dirty="0"/>
              <a:t>Electric Vehicles</a:t>
            </a:r>
          </a:p>
        </p:txBody>
      </p:sp>
      <p:sp>
        <p:nvSpPr>
          <p:cNvPr id="3" name="Text Placeholder 2">
            <a:extLst>
              <a:ext uri="{FF2B5EF4-FFF2-40B4-BE49-F238E27FC236}">
                <a16:creationId xmlns:a16="http://schemas.microsoft.com/office/drawing/2014/main" id="{DEAA40B2-C41F-8233-411C-09A1259A45A5}"/>
              </a:ext>
            </a:extLst>
          </p:cNvPr>
          <p:cNvSpPr>
            <a:spLocks noGrp="1"/>
          </p:cNvSpPr>
          <p:nvPr>
            <p:ph type="body" sz="quarter" idx="10"/>
          </p:nvPr>
        </p:nvSpPr>
        <p:spPr/>
        <p:txBody>
          <a:bodyPr>
            <a:normAutofit/>
          </a:bodyPr>
          <a:lstStyle/>
          <a:p>
            <a:r>
              <a:rPr lang="en-US" dirty="0"/>
              <a:t>Projections, profiles from ACEP</a:t>
            </a:r>
          </a:p>
          <a:p>
            <a:r>
              <a:rPr lang="en-US" dirty="0"/>
              <a:t>Most conservative projection used</a:t>
            </a:r>
          </a:p>
          <a:p>
            <a:r>
              <a:rPr lang="en-US" dirty="0"/>
              <a:t>20% of all vehicles by 2040 (110,000) </a:t>
            </a:r>
          </a:p>
          <a:p>
            <a:r>
              <a:rPr lang="en-US" dirty="0"/>
              <a:t>782 GWh additional load</a:t>
            </a:r>
          </a:p>
        </p:txBody>
      </p:sp>
      <p:sp>
        <p:nvSpPr>
          <p:cNvPr id="5" name="Rectangle 1">
            <a:extLst>
              <a:ext uri="{FF2B5EF4-FFF2-40B4-BE49-F238E27FC236}">
                <a16:creationId xmlns:a16="http://schemas.microsoft.com/office/drawing/2014/main" id="{BA33E8F3-ECE4-2FA7-A524-F1335B10C235}"/>
              </a:ext>
            </a:extLst>
          </p:cNvPr>
          <p:cNvSpPr>
            <a:spLocks noChangeArrowheads="1"/>
          </p:cNvSpPr>
          <p:nvPr/>
        </p:nvSpPr>
        <p:spPr bwMode="auto">
          <a:xfrm>
            <a:off x="3933825" y="36449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a:extLst>
              <a:ext uri="{FF2B5EF4-FFF2-40B4-BE49-F238E27FC236}">
                <a16:creationId xmlns:a16="http://schemas.microsoft.com/office/drawing/2014/main" id="{F37FC134-9A4E-691A-BC26-F235090AEF5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2421" y="3986590"/>
            <a:ext cx="4572000" cy="2743200"/>
          </a:xfrm>
          <a:prstGeom prst="rect">
            <a:avLst/>
          </a:prstGeom>
          <a:noFill/>
          <a:ln>
            <a:noFill/>
          </a:ln>
        </p:spPr>
      </p:pic>
      <p:pic>
        <p:nvPicPr>
          <p:cNvPr id="8" name="Picture 7">
            <a:extLst>
              <a:ext uri="{FF2B5EF4-FFF2-40B4-BE49-F238E27FC236}">
                <a16:creationId xmlns:a16="http://schemas.microsoft.com/office/drawing/2014/main" id="{06F0DC1C-6329-EF9C-D3F3-16FC7134B1A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7241" y="3986590"/>
            <a:ext cx="4572000" cy="2743200"/>
          </a:xfrm>
          <a:prstGeom prst="rect">
            <a:avLst/>
          </a:prstGeom>
          <a:noFill/>
          <a:ln>
            <a:noFill/>
          </a:ln>
        </p:spPr>
      </p:pic>
    </p:spTree>
    <p:extLst>
      <p:ext uri="{BB962C8B-B14F-4D97-AF65-F5344CB8AC3E}">
        <p14:creationId xmlns:p14="http://schemas.microsoft.com/office/powerpoint/2010/main" val="66875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8472-9DDB-720A-9E90-C7D262F3555D}"/>
              </a:ext>
            </a:extLst>
          </p:cNvPr>
          <p:cNvSpPr>
            <a:spLocks noGrp="1"/>
          </p:cNvSpPr>
          <p:nvPr>
            <p:ph type="title"/>
          </p:nvPr>
        </p:nvSpPr>
        <p:spPr/>
        <p:txBody>
          <a:bodyPr/>
          <a:lstStyle/>
          <a:p>
            <a:r>
              <a:rPr lang="en-US" dirty="0"/>
              <a:t>Prescribed changes from base generation mix</a:t>
            </a:r>
          </a:p>
        </p:txBody>
      </p:sp>
      <p:sp>
        <p:nvSpPr>
          <p:cNvPr id="3" name="Text Placeholder 2">
            <a:extLst>
              <a:ext uri="{FF2B5EF4-FFF2-40B4-BE49-F238E27FC236}">
                <a16:creationId xmlns:a16="http://schemas.microsoft.com/office/drawing/2014/main" id="{DEAA40B2-C41F-8233-411C-09A1259A45A5}"/>
              </a:ext>
            </a:extLst>
          </p:cNvPr>
          <p:cNvSpPr>
            <a:spLocks noGrp="1"/>
          </p:cNvSpPr>
          <p:nvPr>
            <p:ph type="body" sz="quarter" idx="10"/>
          </p:nvPr>
        </p:nvSpPr>
        <p:spPr/>
        <p:txBody>
          <a:bodyPr>
            <a:normAutofit/>
          </a:bodyPr>
          <a:lstStyle/>
          <a:p>
            <a:r>
              <a:rPr lang="en-US" dirty="0"/>
              <a:t>Only retirement is Healy Unit 2</a:t>
            </a:r>
          </a:p>
          <a:p>
            <a:r>
              <a:rPr lang="en-US" dirty="0"/>
              <a:t>Add 86 MW of new batteries</a:t>
            </a:r>
          </a:p>
          <a:p>
            <a:endParaRPr lang="en-US" dirty="0"/>
          </a:p>
        </p:txBody>
      </p:sp>
      <p:sp>
        <p:nvSpPr>
          <p:cNvPr id="5" name="Rectangle 1">
            <a:extLst>
              <a:ext uri="{FF2B5EF4-FFF2-40B4-BE49-F238E27FC236}">
                <a16:creationId xmlns:a16="http://schemas.microsoft.com/office/drawing/2014/main" id="{BA33E8F3-ECE4-2FA7-A524-F1335B10C235}"/>
              </a:ext>
            </a:extLst>
          </p:cNvPr>
          <p:cNvSpPr>
            <a:spLocks noChangeArrowheads="1"/>
          </p:cNvSpPr>
          <p:nvPr/>
        </p:nvSpPr>
        <p:spPr bwMode="auto">
          <a:xfrm>
            <a:off x="3933825" y="36449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1">
            <a:extLst>
              <a:ext uri="{FF2B5EF4-FFF2-40B4-BE49-F238E27FC236}">
                <a16:creationId xmlns:a16="http://schemas.microsoft.com/office/drawing/2014/main" id="{6D2237A1-14A6-1CE6-E928-52D8BEBA5CAB}"/>
              </a:ext>
            </a:extLst>
          </p:cNvPr>
          <p:cNvSpPr>
            <a:spLocks noChangeArrowheads="1"/>
          </p:cNvSpPr>
          <p:nvPr/>
        </p:nvSpPr>
        <p:spPr bwMode="auto">
          <a:xfrm>
            <a:off x="3295650" y="3067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1" name="Table 10">
            <a:extLst>
              <a:ext uri="{FF2B5EF4-FFF2-40B4-BE49-F238E27FC236}">
                <a16:creationId xmlns:a16="http://schemas.microsoft.com/office/drawing/2014/main" id="{CA2B7E46-4C05-F4B9-423B-5A345BF29055}"/>
              </a:ext>
            </a:extLst>
          </p:cNvPr>
          <p:cNvGraphicFramePr>
            <a:graphicFrameLocks noGrp="1"/>
          </p:cNvGraphicFramePr>
          <p:nvPr>
            <p:extLst>
              <p:ext uri="{D42A27DB-BD31-4B8C-83A1-F6EECF244321}">
                <p14:modId xmlns:p14="http://schemas.microsoft.com/office/powerpoint/2010/main" val="1685870708"/>
              </p:ext>
            </p:extLst>
          </p:nvPr>
        </p:nvGraphicFramePr>
        <p:xfrm>
          <a:off x="2313520" y="4102100"/>
          <a:ext cx="4507281" cy="2044468"/>
        </p:xfrm>
        <a:graphic>
          <a:graphicData uri="http://schemas.openxmlformats.org/drawingml/2006/table">
            <a:tbl>
              <a:tblPr firstRow="1" firstCol="1" bandRow="1">
                <a:tableStyleId>{5C22544A-7EE6-4342-B048-85BDC9FD1C3A}</a:tableStyleId>
              </a:tblPr>
              <a:tblGrid>
                <a:gridCol w="1324759">
                  <a:extLst>
                    <a:ext uri="{9D8B030D-6E8A-4147-A177-3AD203B41FA5}">
                      <a16:colId xmlns:a16="http://schemas.microsoft.com/office/drawing/2014/main" val="3419472214"/>
                    </a:ext>
                  </a:extLst>
                </a:gridCol>
                <a:gridCol w="1115587">
                  <a:extLst>
                    <a:ext uri="{9D8B030D-6E8A-4147-A177-3AD203B41FA5}">
                      <a16:colId xmlns:a16="http://schemas.microsoft.com/office/drawing/2014/main" val="1673656662"/>
                    </a:ext>
                  </a:extLst>
                </a:gridCol>
                <a:gridCol w="1115587">
                  <a:extLst>
                    <a:ext uri="{9D8B030D-6E8A-4147-A177-3AD203B41FA5}">
                      <a16:colId xmlns:a16="http://schemas.microsoft.com/office/drawing/2014/main" val="2720513690"/>
                    </a:ext>
                  </a:extLst>
                </a:gridCol>
                <a:gridCol w="951348">
                  <a:extLst>
                    <a:ext uri="{9D8B030D-6E8A-4147-A177-3AD203B41FA5}">
                      <a16:colId xmlns:a16="http://schemas.microsoft.com/office/drawing/2014/main" val="4251323684"/>
                    </a:ext>
                  </a:extLst>
                </a:gridCol>
              </a:tblGrid>
              <a:tr h="417570">
                <a:tc>
                  <a:txBody>
                    <a:bodyPr/>
                    <a:lstStyle/>
                    <a:p>
                      <a:pPr marL="0" marR="0" algn="ctr">
                        <a:spcBef>
                          <a:spcPts val="0"/>
                        </a:spcBef>
                        <a:spcAft>
                          <a:spcPts val="0"/>
                        </a:spcAft>
                      </a:pPr>
                      <a:r>
                        <a:rPr lang="en-US" sz="1200" dirty="0">
                          <a:effectLst/>
                        </a:rPr>
                        <a:t>Technology</a:t>
                      </a:r>
                      <a:endParaRPr lang="en-US" sz="1500" dirty="0">
                        <a:effectLst/>
                        <a:latin typeface="Times New Roman" panose="02020603050405020304" pitchFamily="18" charset="0"/>
                        <a:ea typeface="Times New Roman" panose="02020603050405020304" pitchFamily="18" charset="0"/>
                      </a:endParaRPr>
                    </a:p>
                  </a:txBody>
                  <a:tcPr marL="83669" marR="83669" marT="0" marB="0" anchor="b"/>
                </a:tc>
                <a:tc>
                  <a:txBody>
                    <a:bodyPr/>
                    <a:lstStyle/>
                    <a:p>
                      <a:pPr marL="0" marR="0" algn="ctr">
                        <a:spcBef>
                          <a:spcPts val="0"/>
                        </a:spcBef>
                        <a:spcAft>
                          <a:spcPts val="0"/>
                        </a:spcAft>
                      </a:pPr>
                      <a:r>
                        <a:rPr lang="en-US" sz="1200">
                          <a:effectLst/>
                        </a:rPr>
                        <a:t>Capacity (MW)</a:t>
                      </a:r>
                      <a:endParaRPr lang="en-US" sz="1500">
                        <a:effectLst/>
                        <a:latin typeface="Times New Roman" panose="02020603050405020304" pitchFamily="18" charset="0"/>
                        <a:ea typeface="Times New Roman" panose="02020603050405020304" pitchFamily="18" charset="0"/>
                      </a:endParaRPr>
                    </a:p>
                  </a:txBody>
                  <a:tcPr marL="83669" marR="83669" marT="0" marB="0" anchor="b"/>
                </a:tc>
                <a:tc>
                  <a:txBody>
                    <a:bodyPr/>
                    <a:lstStyle/>
                    <a:p>
                      <a:pPr marL="0" marR="0" algn="ctr">
                        <a:spcBef>
                          <a:spcPts val="0"/>
                        </a:spcBef>
                        <a:spcAft>
                          <a:spcPts val="0"/>
                        </a:spcAft>
                      </a:pPr>
                      <a:r>
                        <a:rPr lang="en-US" sz="1200" dirty="0">
                          <a:effectLst/>
                        </a:rPr>
                        <a:t>Energy (GWh)</a:t>
                      </a:r>
                      <a:endParaRPr lang="en-US" sz="1500" dirty="0">
                        <a:effectLst/>
                        <a:latin typeface="Times New Roman" panose="02020603050405020304" pitchFamily="18" charset="0"/>
                        <a:ea typeface="Times New Roman" panose="02020603050405020304" pitchFamily="18" charset="0"/>
                      </a:endParaRPr>
                    </a:p>
                  </a:txBody>
                  <a:tcPr marL="83669" marR="83669" marT="0" marB="0" anchor="b"/>
                </a:tc>
                <a:tc>
                  <a:txBody>
                    <a:bodyPr/>
                    <a:lstStyle/>
                    <a:p>
                      <a:pPr marL="0" marR="0" algn="ctr">
                        <a:spcBef>
                          <a:spcPts val="0"/>
                        </a:spcBef>
                        <a:spcAft>
                          <a:spcPts val="0"/>
                        </a:spcAft>
                      </a:pPr>
                      <a:r>
                        <a:rPr lang="en-US" sz="1200">
                          <a:effectLst/>
                        </a:rPr>
                        <a:t>Generation Fraction</a:t>
                      </a:r>
                      <a:endParaRPr lang="en-US" sz="1500">
                        <a:effectLst/>
                        <a:latin typeface="Times New Roman" panose="02020603050405020304" pitchFamily="18" charset="0"/>
                        <a:ea typeface="Times New Roman" panose="02020603050405020304" pitchFamily="18" charset="0"/>
                      </a:endParaRPr>
                    </a:p>
                  </a:txBody>
                  <a:tcPr marL="83669" marR="83669" marT="0" marB="0" anchor="b"/>
                </a:tc>
                <a:extLst>
                  <a:ext uri="{0D108BD9-81ED-4DB2-BD59-A6C34878D82A}">
                    <a16:rowId xmlns:a16="http://schemas.microsoft.com/office/drawing/2014/main" val="1441649664"/>
                  </a:ext>
                </a:extLst>
              </a:tr>
              <a:tr h="232414">
                <a:tc>
                  <a:txBody>
                    <a:bodyPr/>
                    <a:lstStyle/>
                    <a:p>
                      <a:pPr marL="0" marR="0" algn="ctr">
                        <a:spcBef>
                          <a:spcPts val="0"/>
                        </a:spcBef>
                        <a:spcAft>
                          <a:spcPts val="0"/>
                        </a:spcAft>
                      </a:pPr>
                      <a:r>
                        <a:rPr lang="en-US" sz="1200">
                          <a:effectLst/>
                        </a:rPr>
                        <a:t>Natural gas</a:t>
                      </a:r>
                      <a:endParaRPr lang="en-US" sz="1500">
                        <a:effectLst/>
                        <a:latin typeface="Times New Roman" panose="02020603050405020304" pitchFamily="18" charset="0"/>
                        <a:ea typeface="Times New Roman" panose="02020603050405020304" pitchFamily="18" charset="0"/>
                      </a:endParaRPr>
                    </a:p>
                  </a:txBody>
                  <a:tcPr marL="83669" marR="83669" marT="0" marB="0" anchor="b"/>
                </a:tc>
                <a:tc>
                  <a:txBody>
                    <a:bodyPr/>
                    <a:lstStyle/>
                    <a:p>
                      <a:pPr marL="0" marR="0" algn="ctr">
                        <a:spcBef>
                          <a:spcPts val="0"/>
                        </a:spcBef>
                        <a:spcAft>
                          <a:spcPts val="0"/>
                        </a:spcAft>
                      </a:pPr>
                      <a:r>
                        <a:rPr lang="en-US" sz="1200">
                          <a:effectLst/>
                        </a:rPr>
                        <a:t>1,332.6</a:t>
                      </a:r>
                      <a:endParaRPr lang="en-US" sz="1500">
                        <a:effectLst/>
                        <a:latin typeface="Times New Roman" panose="02020603050405020304" pitchFamily="18" charset="0"/>
                        <a:ea typeface="Times New Roman" panose="02020603050405020304" pitchFamily="18" charset="0"/>
                      </a:endParaRPr>
                    </a:p>
                  </a:txBody>
                  <a:tcPr marL="83669" marR="83669" marT="0" marB="0" anchor="b"/>
                </a:tc>
                <a:tc>
                  <a:txBody>
                    <a:bodyPr/>
                    <a:lstStyle/>
                    <a:p>
                      <a:pPr marL="0" marR="0" algn="ctr">
                        <a:spcBef>
                          <a:spcPts val="0"/>
                        </a:spcBef>
                        <a:spcAft>
                          <a:spcPts val="0"/>
                        </a:spcAft>
                      </a:pPr>
                      <a:r>
                        <a:rPr lang="en-US" sz="1200">
                          <a:effectLst/>
                        </a:rPr>
                        <a:t>3,052</a:t>
                      </a:r>
                      <a:endParaRPr lang="en-US" sz="1500">
                        <a:effectLst/>
                        <a:latin typeface="Times New Roman" panose="02020603050405020304" pitchFamily="18" charset="0"/>
                        <a:ea typeface="Times New Roman" panose="02020603050405020304" pitchFamily="18" charset="0"/>
                      </a:endParaRPr>
                    </a:p>
                  </a:txBody>
                  <a:tcPr marL="83669" marR="83669" marT="0" marB="0" anchor="b"/>
                </a:tc>
                <a:tc>
                  <a:txBody>
                    <a:bodyPr/>
                    <a:lstStyle/>
                    <a:p>
                      <a:pPr marL="0" marR="0" algn="ctr">
                        <a:spcBef>
                          <a:spcPts val="0"/>
                        </a:spcBef>
                        <a:spcAft>
                          <a:spcPts val="0"/>
                        </a:spcAft>
                      </a:pPr>
                      <a:r>
                        <a:rPr lang="en-US" sz="1200">
                          <a:effectLst/>
                        </a:rPr>
                        <a:t>64%</a:t>
                      </a:r>
                      <a:endParaRPr lang="en-US" sz="1500">
                        <a:effectLst/>
                        <a:latin typeface="Times New Roman" panose="02020603050405020304" pitchFamily="18" charset="0"/>
                        <a:ea typeface="Times New Roman" panose="02020603050405020304" pitchFamily="18" charset="0"/>
                      </a:endParaRPr>
                    </a:p>
                  </a:txBody>
                  <a:tcPr marL="83669" marR="83669" marT="0" marB="0" anchor="b"/>
                </a:tc>
                <a:extLst>
                  <a:ext uri="{0D108BD9-81ED-4DB2-BD59-A6C34878D82A}">
                    <a16:rowId xmlns:a16="http://schemas.microsoft.com/office/drawing/2014/main" val="717276699"/>
                  </a:ext>
                </a:extLst>
              </a:tr>
              <a:tr h="232414">
                <a:tc>
                  <a:txBody>
                    <a:bodyPr/>
                    <a:lstStyle/>
                    <a:p>
                      <a:pPr marL="0" marR="0" algn="ctr">
                        <a:spcBef>
                          <a:spcPts val="0"/>
                        </a:spcBef>
                        <a:spcAft>
                          <a:spcPts val="0"/>
                        </a:spcAft>
                      </a:pPr>
                      <a:r>
                        <a:rPr lang="en-US" sz="1200">
                          <a:effectLst/>
                        </a:rPr>
                        <a:t>Coal</a:t>
                      </a:r>
                      <a:endParaRPr lang="en-US" sz="1500">
                        <a:effectLst/>
                        <a:latin typeface="Times New Roman" panose="02020603050405020304" pitchFamily="18" charset="0"/>
                        <a:ea typeface="Times New Roman" panose="02020603050405020304" pitchFamily="18" charset="0"/>
                      </a:endParaRPr>
                    </a:p>
                  </a:txBody>
                  <a:tcPr marL="83669" marR="83669" marT="0" marB="0" anchor="b"/>
                </a:tc>
                <a:tc>
                  <a:txBody>
                    <a:bodyPr/>
                    <a:lstStyle/>
                    <a:p>
                      <a:pPr marL="0" marR="0" algn="ctr">
                        <a:spcBef>
                          <a:spcPts val="0"/>
                        </a:spcBef>
                        <a:spcAft>
                          <a:spcPts val="0"/>
                        </a:spcAft>
                      </a:pPr>
                      <a:r>
                        <a:rPr lang="en-US" sz="1200">
                          <a:effectLst/>
                        </a:rPr>
                        <a:t>117.5</a:t>
                      </a:r>
                      <a:endParaRPr lang="en-US" sz="1500">
                        <a:effectLst/>
                        <a:latin typeface="Times New Roman" panose="02020603050405020304" pitchFamily="18" charset="0"/>
                        <a:ea typeface="Times New Roman" panose="02020603050405020304" pitchFamily="18" charset="0"/>
                      </a:endParaRPr>
                    </a:p>
                  </a:txBody>
                  <a:tcPr marL="83669" marR="83669" marT="0" marB="0" anchor="b"/>
                </a:tc>
                <a:tc>
                  <a:txBody>
                    <a:bodyPr/>
                    <a:lstStyle/>
                    <a:p>
                      <a:pPr marL="0" marR="0" algn="ctr">
                        <a:spcBef>
                          <a:spcPts val="0"/>
                        </a:spcBef>
                        <a:spcAft>
                          <a:spcPts val="0"/>
                        </a:spcAft>
                      </a:pPr>
                      <a:r>
                        <a:rPr lang="en-US" sz="1200">
                          <a:effectLst/>
                        </a:rPr>
                        <a:t>545</a:t>
                      </a:r>
                      <a:endParaRPr lang="en-US" sz="1500">
                        <a:effectLst/>
                        <a:latin typeface="Times New Roman" panose="02020603050405020304" pitchFamily="18" charset="0"/>
                        <a:ea typeface="Times New Roman" panose="02020603050405020304" pitchFamily="18" charset="0"/>
                      </a:endParaRPr>
                    </a:p>
                  </a:txBody>
                  <a:tcPr marL="83669" marR="83669" marT="0" marB="0" anchor="b"/>
                </a:tc>
                <a:tc>
                  <a:txBody>
                    <a:bodyPr/>
                    <a:lstStyle/>
                    <a:p>
                      <a:pPr marL="0" marR="0" algn="ctr">
                        <a:spcBef>
                          <a:spcPts val="0"/>
                        </a:spcBef>
                        <a:spcAft>
                          <a:spcPts val="0"/>
                        </a:spcAft>
                      </a:pPr>
                      <a:r>
                        <a:rPr lang="en-US" sz="1200">
                          <a:effectLst/>
                        </a:rPr>
                        <a:t>11%</a:t>
                      </a:r>
                      <a:endParaRPr lang="en-US" sz="1500">
                        <a:effectLst/>
                        <a:latin typeface="Times New Roman" panose="02020603050405020304" pitchFamily="18" charset="0"/>
                        <a:ea typeface="Times New Roman" panose="02020603050405020304" pitchFamily="18" charset="0"/>
                      </a:endParaRPr>
                    </a:p>
                  </a:txBody>
                  <a:tcPr marL="83669" marR="83669" marT="0" marB="0" anchor="b"/>
                </a:tc>
                <a:extLst>
                  <a:ext uri="{0D108BD9-81ED-4DB2-BD59-A6C34878D82A}">
                    <a16:rowId xmlns:a16="http://schemas.microsoft.com/office/drawing/2014/main" val="367375276"/>
                  </a:ext>
                </a:extLst>
              </a:tr>
              <a:tr h="232414">
                <a:tc>
                  <a:txBody>
                    <a:bodyPr/>
                    <a:lstStyle/>
                    <a:p>
                      <a:pPr marL="0" marR="0" algn="ctr">
                        <a:spcBef>
                          <a:spcPts val="0"/>
                        </a:spcBef>
                        <a:spcAft>
                          <a:spcPts val="0"/>
                        </a:spcAft>
                      </a:pPr>
                      <a:r>
                        <a:rPr lang="en-US" sz="1200">
                          <a:effectLst/>
                        </a:rPr>
                        <a:t>Oil</a:t>
                      </a:r>
                      <a:endParaRPr lang="en-US" sz="1500">
                        <a:effectLst/>
                        <a:latin typeface="Times New Roman" panose="02020603050405020304" pitchFamily="18" charset="0"/>
                        <a:ea typeface="Times New Roman" panose="02020603050405020304" pitchFamily="18" charset="0"/>
                      </a:endParaRPr>
                    </a:p>
                  </a:txBody>
                  <a:tcPr marL="83669" marR="83669" marT="0" marB="0" anchor="b"/>
                </a:tc>
                <a:tc>
                  <a:txBody>
                    <a:bodyPr/>
                    <a:lstStyle/>
                    <a:p>
                      <a:pPr marL="0" marR="0" algn="ctr">
                        <a:spcBef>
                          <a:spcPts val="0"/>
                        </a:spcBef>
                        <a:spcAft>
                          <a:spcPts val="0"/>
                        </a:spcAft>
                      </a:pPr>
                      <a:r>
                        <a:rPr lang="en-US" sz="1200">
                          <a:effectLst/>
                        </a:rPr>
                        <a:t>268.9</a:t>
                      </a:r>
                      <a:endParaRPr lang="en-US" sz="1500">
                        <a:effectLst/>
                        <a:latin typeface="Times New Roman" panose="02020603050405020304" pitchFamily="18" charset="0"/>
                        <a:ea typeface="Times New Roman" panose="02020603050405020304" pitchFamily="18" charset="0"/>
                      </a:endParaRPr>
                    </a:p>
                  </a:txBody>
                  <a:tcPr marL="83669" marR="83669" marT="0" marB="0" anchor="b"/>
                </a:tc>
                <a:tc>
                  <a:txBody>
                    <a:bodyPr/>
                    <a:lstStyle/>
                    <a:p>
                      <a:pPr marL="0" marR="0" algn="ctr">
                        <a:spcBef>
                          <a:spcPts val="0"/>
                        </a:spcBef>
                        <a:spcAft>
                          <a:spcPts val="0"/>
                        </a:spcAft>
                      </a:pPr>
                      <a:r>
                        <a:rPr lang="en-US" sz="1200">
                          <a:effectLst/>
                        </a:rPr>
                        <a:t>444</a:t>
                      </a:r>
                      <a:endParaRPr lang="en-US" sz="1500">
                        <a:effectLst/>
                        <a:latin typeface="Times New Roman" panose="02020603050405020304" pitchFamily="18" charset="0"/>
                        <a:ea typeface="Times New Roman" panose="02020603050405020304" pitchFamily="18" charset="0"/>
                      </a:endParaRPr>
                    </a:p>
                  </a:txBody>
                  <a:tcPr marL="83669" marR="83669" marT="0" marB="0" anchor="b"/>
                </a:tc>
                <a:tc>
                  <a:txBody>
                    <a:bodyPr/>
                    <a:lstStyle/>
                    <a:p>
                      <a:pPr marL="0" marR="0" algn="ctr">
                        <a:spcBef>
                          <a:spcPts val="0"/>
                        </a:spcBef>
                        <a:spcAft>
                          <a:spcPts val="0"/>
                        </a:spcAft>
                      </a:pPr>
                      <a:r>
                        <a:rPr lang="en-US" sz="1200">
                          <a:effectLst/>
                        </a:rPr>
                        <a:t>9%</a:t>
                      </a:r>
                      <a:endParaRPr lang="en-US" sz="1500">
                        <a:effectLst/>
                        <a:latin typeface="Times New Roman" panose="02020603050405020304" pitchFamily="18" charset="0"/>
                        <a:ea typeface="Times New Roman" panose="02020603050405020304" pitchFamily="18" charset="0"/>
                      </a:endParaRPr>
                    </a:p>
                  </a:txBody>
                  <a:tcPr marL="83669" marR="83669" marT="0" marB="0" anchor="b"/>
                </a:tc>
                <a:extLst>
                  <a:ext uri="{0D108BD9-81ED-4DB2-BD59-A6C34878D82A}">
                    <a16:rowId xmlns:a16="http://schemas.microsoft.com/office/drawing/2014/main" val="1901925883"/>
                  </a:ext>
                </a:extLst>
              </a:tr>
              <a:tr h="232414">
                <a:tc>
                  <a:txBody>
                    <a:bodyPr/>
                    <a:lstStyle/>
                    <a:p>
                      <a:pPr marL="0" marR="0" algn="ctr">
                        <a:spcBef>
                          <a:spcPts val="0"/>
                        </a:spcBef>
                        <a:spcAft>
                          <a:spcPts val="0"/>
                        </a:spcAft>
                      </a:pPr>
                      <a:r>
                        <a:rPr lang="en-US" sz="1200">
                          <a:effectLst/>
                        </a:rPr>
                        <a:t>Hydropower</a:t>
                      </a:r>
                      <a:endParaRPr lang="en-US" sz="1500">
                        <a:effectLst/>
                        <a:latin typeface="Times New Roman" panose="02020603050405020304" pitchFamily="18" charset="0"/>
                        <a:ea typeface="Times New Roman" panose="02020603050405020304" pitchFamily="18" charset="0"/>
                      </a:endParaRPr>
                    </a:p>
                  </a:txBody>
                  <a:tcPr marL="83669" marR="83669" marT="0" marB="0" anchor="b"/>
                </a:tc>
                <a:tc>
                  <a:txBody>
                    <a:bodyPr/>
                    <a:lstStyle/>
                    <a:p>
                      <a:pPr marL="0" marR="0" algn="ctr">
                        <a:spcBef>
                          <a:spcPts val="0"/>
                        </a:spcBef>
                        <a:spcAft>
                          <a:spcPts val="0"/>
                        </a:spcAft>
                      </a:pPr>
                      <a:r>
                        <a:rPr lang="en-US" sz="1200">
                          <a:effectLst/>
                        </a:rPr>
                        <a:t>189.8</a:t>
                      </a:r>
                      <a:endParaRPr lang="en-US" sz="1500">
                        <a:effectLst/>
                        <a:latin typeface="Times New Roman" panose="02020603050405020304" pitchFamily="18" charset="0"/>
                        <a:ea typeface="Times New Roman" panose="02020603050405020304" pitchFamily="18" charset="0"/>
                      </a:endParaRPr>
                    </a:p>
                  </a:txBody>
                  <a:tcPr marL="83669" marR="83669" marT="0" marB="0" anchor="b"/>
                </a:tc>
                <a:tc>
                  <a:txBody>
                    <a:bodyPr/>
                    <a:lstStyle/>
                    <a:p>
                      <a:pPr marL="0" marR="0" algn="ctr">
                        <a:spcBef>
                          <a:spcPts val="0"/>
                        </a:spcBef>
                        <a:spcAft>
                          <a:spcPts val="0"/>
                        </a:spcAft>
                      </a:pPr>
                      <a:r>
                        <a:rPr lang="en-US" sz="1200">
                          <a:effectLst/>
                        </a:rPr>
                        <a:t>578</a:t>
                      </a:r>
                      <a:endParaRPr lang="en-US" sz="1500">
                        <a:effectLst/>
                        <a:latin typeface="Times New Roman" panose="02020603050405020304" pitchFamily="18" charset="0"/>
                        <a:ea typeface="Times New Roman" panose="02020603050405020304" pitchFamily="18" charset="0"/>
                      </a:endParaRPr>
                    </a:p>
                  </a:txBody>
                  <a:tcPr marL="83669" marR="83669" marT="0" marB="0" anchor="b"/>
                </a:tc>
                <a:tc>
                  <a:txBody>
                    <a:bodyPr/>
                    <a:lstStyle/>
                    <a:p>
                      <a:pPr marL="0" marR="0" algn="ctr">
                        <a:spcBef>
                          <a:spcPts val="0"/>
                        </a:spcBef>
                        <a:spcAft>
                          <a:spcPts val="0"/>
                        </a:spcAft>
                      </a:pPr>
                      <a:r>
                        <a:rPr lang="en-US" sz="1200">
                          <a:effectLst/>
                        </a:rPr>
                        <a:t>12%</a:t>
                      </a:r>
                      <a:endParaRPr lang="en-US" sz="1500">
                        <a:effectLst/>
                        <a:latin typeface="Times New Roman" panose="02020603050405020304" pitchFamily="18" charset="0"/>
                        <a:ea typeface="Times New Roman" panose="02020603050405020304" pitchFamily="18" charset="0"/>
                      </a:endParaRPr>
                    </a:p>
                  </a:txBody>
                  <a:tcPr marL="83669" marR="83669" marT="0" marB="0" anchor="b"/>
                </a:tc>
                <a:extLst>
                  <a:ext uri="{0D108BD9-81ED-4DB2-BD59-A6C34878D82A}">
                    <a16:rowId xmlns:a16="http://schemas.microsoft.com/office/drawing/2014/main" val="508059260"/>
                  </a:ext>
                </a:extLst>
              </a:tr>
              <a:tr h="232414">
                <a:tc>
                  <a:txBody>
                    <a:bodyPr/>
                    <a:lstStyle/>
                    <a:p>
                      <a:pPr marL="0" marR="0" algn="ctr">
                        <a:spcBef>
                          <a:spcPts val="0"/>
                        </a:spcBef>
                        <a:spcAft>
                          <a:spcPts val="0"/>
                        </a:spcAft>
                      </a:pPr>
                      <a:r>
                        <a:rPr lang="en-US" sz="1200">
                          <a:effectLst/>
                        </a:rPr>
                        <a:t>Wind</a:t>
                      </a:r>
                      <a:endParaRPr lang="en-US" sz="1500">
                        <a:effectLst/>
                        <a:latin typeface="Times New Roman" panose="02020603050405020304" pitchFamily="18" charset="0"/>
                        <a:ea typeface="Times New Roman" panose="02020603050405020304" pitchFamily="18" charset="0"/>
                      </a:endParaRPr>
                    </a:p>
                  </a:txBody>
                  <a:tcPr marL="83669" marR="83669" marT="0" marB="0" anchor="b"/>
                </a:tc>
                <a:tc>
                  <a:txBody>
                    <a:bodyPr/>
                    <a:lstStyle/>
                    <a:p>
                      <a:pPr marL="0" marR="0" algn="ctr">
                        <a:spcBef>
                          <a:spcPts val="0"/>
                        </a:spcBef>
                        <a:spcAft>
                          <a:spcPts val="0"/>
                        </a:spcAft>
                      </a:pPr>
                      <a:r>
                        <a:rPr lang="en-US" sz="1200">
                          <a:effectLst/>
                        </a:rPr>
                        <a:t>44.5</a:t>
                      </a:r>
                      <a:endParaRPr lang="en-US" sz="1500">
                        <a:effectLst/>
                        <a:latin typeface="Times New Roman" panose="02020603050405020304" pitchFamily="18" charset="0"/>
                        <a:ea typeface="Times New Roman" panose="02020603050405020304" pitchFamily="18" charset="0"/>
                      </a:endParaRPr>
                    </a:p>
                  </a:txBody>
                  <a:tcPr marL="83669" marR="83669" marT="0" marB="0" anchor="b"/>
                </a:tc>
                <a:tc>
                  <a:txBody>
                    <a:bodyPr/>
                    <a:lstStyle/>
                    <a:p>
                      <a:pPr marL="0" marR="0" algn="ctr">
                        <a:spcBef>
                          <a:spcPts val="0"/>
                        </a:spcBef>
                        <a:spcAft>
                          <a:spcPts val="0"/>
                        </a:spcAft>
                      </a:pPr>
                      <a:r>
                        <a:rPr lang="en-US" sz="1200">
                          <a:effectLst/>
                        </a:rPr>
                        <a:t>107</a:t>
                      </a:r>
                      <a:endParaRPr lang="en-US" sz="1500">
                        <a:effectLst/>
                        <a:latin typeface="Times New Roman" panose="02020603050405020304" pitchFamily="18" charset="0"/>
                        <a:ea typeface="Times New Roman" panose="02020603050405020304" pitchFamily="18" charset="0"/>
                      </a:endParaRPr>
                    </a:p>
                  </a:txBody>
                  <a:tcPr marL="83669" marR="83669" marT="0" marB="0" anchor="b"/>
                </a:tc>
                <a:tc>
                  <a:txBody>
                    <a:bodyPr/>
                    <a:lstStyle/>
                    <a:p>
                      <a:pPr marL="0" marR="0" algn="ctr">
                        <a:spcBef>
                          <a:spcPts val="0"/>
                        </a:spcBef>
                        <a:spcAft>
                          <a:spcPts val="0"/>
                        </a:spcAft>
                      </a:pPr>
                      <a:r>
                        <a:rPr lang="en-US" sz="1200">
                          <a:effectLst/>
                        </a:rPr>
                        <a:t>2%</a:t>
                      </a:r>
                      <a:endParaRPr lang="en-US" sz="1500">
                        <a:effectLst/>
                        <a:latin typeface="Times New Roman" panose="02020603050405020304" pitchFamily="18" charset="0"/>
                        <a:ea typeface="Times New Roman" panose="02020603050405020304" pitchFamily="18" charset="0"/>
                      </a:endParaRPr>
                    </a:p>
                  </a:txBody>
                  <a:tcPr marL="83669" marR="83669" marT="0" marB="0" anchor="b"/>
                </a:tc>
                <a:extLst>
                  <a:ext uri="{0D108BD9-81ED-4DB2-BD59-A6C34878D82A}">
                    <a16:rowId xmlns:a16="http://schemas.microsoft.com/office/drawing/2014/main" val="4072336019"/>
                  </a:ext>
                </a:extLst>
              </a:tr>
              <a:tr h="232414">
                <a:tc>
                  <a:txBody>
                    <a:bodyPr/>
                    <a:lstStyle/>
                    <a:p>
                      <a:pPr marL="0" marR="0" algn="ctr">
                        <a:spcBef>
                          <a:spcPts val="0"/>
                        </a:spcBef>
                        <a:spcAft>
                          <a:spcPts val="0"/>
                        </a:spcAft>
                      </a:pPr>
                      <a:r>
                        <a:rPr lang="en-US" sz="1200">
                          <a:effectLst/>
                        </a:rPr>
                        <a:t>Landfill gas</a:t>
                      </a:r>
                      <a:endParaRPr lang="en-US" sz="1500">
                        <a:effectLst/>
                        <a:latin typeface="Times New Roman" panose="02020603050405020304" pitchFamily="18" charset="0"/>
                        <a:ea typeface="Times New Roman" panose="02020603050405020304" pitchFamily="18" charset="0"/>
                      </a:endParaRPr>
                    </a:p>
                  </a:txBody>
                  <a:tcPr marL="83669" marR="83669" marT="0" marB="0" anchor="b"/>
                </a:tc>
                <a:tc>
                  <a:txBody>
                    <a:bodyPr/>
                    <a:lstStyle/>
                    <a:p>
                      <a:pPr marL="0" marR="0" algn="ctr">
                        <a:spcBef>
                          <a:spcPts val="0"/>
                        </a:spcBef>
                        <a:spcAft>
                          <a:spcPts val="0"/>
                        </a:spcAft>
                      </a:pPr>
                      <a:r>
                        <a:rPr lang="en-US" sz="1200">
                          <a:effectLst/>
                        </a:rPr>
                        <a:t>11.5</a:t>
                      </a:r>
                      <a:endParaRPr lang="en-US" sz="1500">
                        <a:effectLst/>
                        <a:latin typeface="Times New Roman" panose="02020603050405020304" pitchFamily="18" charset="0"/>
                        <a:ea typeface="Times New Roman" panose="02020603050405020304" pitchFamily="18" charset="0"/>
                      </a:endParaRPr>
                    </a:p>
                  </a:txBody>
                  <a:tcPr marL="83669" marR="83669" marT="0" marB="0" anchor="b"/>
                </a:tc>
                <a:tc>
                  <a:txBody>
                    <a:bodyPr/>
                    <a:lstStyle/>
                    <a:p>
                      <a:pPr marL="0" marR="0" algn="ctr">
                        <a:spcBef>
                          <a:spcPts val="0"/>
                        </a:spcBef>
                        <a:spcAft>
                          <a:spcPts val="0"/>
                        </a:spcAft>
                      </a:pPr>
                      <a:r>
                        <a:rPr lang="en-US" sz="1200">
                          <a:effectLst/>
                        </a:rPr>
                        <a:t>41</a:t>
                      </a:r>
                      <a:endParaRPr lang="en-US" sz="1500">
                        <a:effectLst/>
                        <a:latin typeface="Times New Roman" panose="02020603050405020304" pitchFamily="18" charset="0"/>
                        <a:ea typeface="Times New Roman" panose="02020603050405020304" pitchFamily="18" charset="0"/>
                      </a:endParaRPr>
                    </a:p>
                  </a:txBody>
                  <a:tcPr marL="83669" marR="83669" marT="0" marB="0" anchor="b"/>
                </a:tc>
                <a:tc>
                  <a:txBody>
                    <a:bodyPr/>
                    <a:lstStyle/>
                    <a:p>
                      <a:pPr marL="0" marR="0" algn="ctr">
                        <a:spcBef>
                          <a:spcPts val="0"/>
                        </a:spcBef>
                        <a:spcAft>
                          <a:spcPts val="0"/>
                        </a:spcAft>
                      </a:pPr>
                      <a:r>
                        <a:rPr lang="en-US" sz="1200">
                          <a:effectLst/>
                        </a:rPr>
                        <a:t>1%</a:t>
                      </a:r>
                      <a:endParaRPr lang="en-US" sz="1500">
                        <a:effectLst/>
                        <a:latin typeface="Times New Roman" panose="02020603050405020304" pitchFamily="18" charset="0"/>
                        <a:ea typeface="Times New Roman" panose="02020603050405020304" pitchFamily="18" charset="0"/>
                      </a:endParaRPr>
                    </a:p>
                  </a:txBody>
                  <a:tcPr marL="83669" marR="83669" marT="0" marB="0" anchor="b"/>
                </a:tc>
                <a:extLst>
                  <a:ext uri="{0D108BD9-81ED-4DB2-BD59-A6C34878D82A}">
                    <a16:rowId xmlns:a16="http://schemas.microsoft.com/office/drawing/2014/main" val="1332786630"/>
                  </a:ext>
                </a:extLst>
              </a:tr>
              <a:tr h="232414">
                <a:tc>
                  <a:txBody>
                    <a:bodyPr/>
                    <a:lstStyle/>
                    <a:p>
                      <a:pPr marL="0" marR="0" algn="ctr">
                        <a:spcBef>
                          <a:spcPts val="0"/>
                        </a:spcBef>
                        <a:spcAft>
                          <a:spcPts val="0"/>
                        </a:spcAft>
                      </a:pPr>
                      <a:r>
                        <a:rPr lang="en-US" sz="1200">
                          <a:effectLst/>
                        </a:rPr>
                        <a:t>Total</a:t>
                      </a:r>
                      <a:endParaRPr lang="en-US" sz="1500">
                        <a:effectLst/>
                        <a:latin typeface="Times New Roman" panose="02020603050405020304" pitchFamily="18" charset="0"/>
                        <a:ea typeface="Times New Roman" panose="02020603050405020304" pitchFamily="18" charset="0"/>
                      </a:endParaRPr>
                    </a:p>
                  </a:txBody>
                  <a:tcPr marL="83669" marR="83669" marT="0" marB="0" anchor="b"/>
                </a:tc>
                <a:tc>
                  <a:txBody>
                    <a:bodyPr/>
                    <a:lstStyle/>
                    <a:p>
                      <a:pPr marL="0" marR="0" algn="ctr">
                        <a:spcBef>
                          <a:spcPts val="0"/>
                        </a:spcBef>
                        <a:spcAft>
                          <a:spcPts val="0"/>
                        </a:spcAft>
                      </a:pPr>
                      <a:r>
                        <a:rPr lang="en-US" sz="1200">
                          <a:effectLst/>
                        </a:rPr>
                        <a:t>1,965</a:t>
                      </a:r>
                      <a:endParaRPr lang="en-US" sz="1500">
                        <a:effectLst/>
                        <a:latin typeface="Times New Roman" panose="02020603050405020304" pitchFamily="18" charset="0"/>
                        <a:ea typeface="Times New Roman" panose="02020603050405020304" pitchFamily="18" charset="0"/>
                      </a:endParaRPr>
                    </a:p>
                  </a:txBody>
                  <a:tcPr marL="83669" marR="83669" marT="0" marB="0" anchor="b"/>
                </a:tc>
                <a:tc>
                  <a:txBody>
                    <a:bodyPr/>
                    <a:lstStyle/>
                    <a:p>
                      <a:pPr marL="0" marR="0" algn="ctr">
                        <a:spcBef>
                          <a:spcPts val="0"/>
                        </a:spcBef>
                        <a:spcAft>
                          <a:spcPts val="0"/>
                        </a:spcAft>
                      </a:pPr>
                      <a:r>
                        <a:rPr lang="en-US" sz="1200">
                          <a:effectLst/>
                        </a:rPr>
                        <a:t>4,766</a:t>
                      </a:r>
                      <a:endParaRPr lang="en-US" sz="1500">
                        <a:effectLst/>
                        <a:latin typeface="Times New Roman" panose="02020603050405020304" pitchFamily="18" charset="0"/>
                        <a:ea typeface="Times New Roman" panose="02020603050405020304" pitchFamily="18" charset="0"/>
                      </a:endParaRPr>
                    </a:p>
                  </a:txBody>
                  <a:tcPr marL="83669" marR="83669" marT="0" marB="0" anchor="b"/>
                </a:tc>
                <a:tc>
                  <a:txBody>
                    <a:bodyPr/>
                    <a:lstStyle/>
                    <a:p>
                      <a:pPr marL="0" marR="0" algn="ctr">
                        <a:spcBef>
                          <a:spcPts val="0"/>
                        </a:spcBef>
                        <a:spcAft>
                          <a:spcPts val="0"/>
                        </a:spcAft>
                      </a:pPr>
                      <a:r>
                        <a:rPr lang="en-US" sz="1200" dirty="0">
                          <a:effectLst/>
                        </a:rPr>
                        <a:t>100%</a:t>
                      </a:r>
                      <a:endParaRPr lang="en-US" sz="1500" dirty="0">
                        <a:effectLst/>
                        <a:latin typeface="Times New Roman" panose="02020603050405020304" pitchFamily="18" charset="0"/>
                        <a:ea typeface="Times New Roman" panose="02020603050405020304" pitchFamily="18" charset="0"/>
                      </a:endParaRPr>
                    </a:p>
                  </a:txBody>
                  <a:tcPr marL="83669" marR="83669" marT="0" marB="0" anchor="b"/>
                </a:tc>
                <a:extLst>
                  <a:ext uri="{0D108BD9-81ED-4DB2-BD59-A6C34878D82A}">
                    <a16:rowId xmlns:a16="http://schemas.microsoft.com/office/drawing/2014/main" val="3100696328"/>
                  </a:ext>
                </a:extLst>
              </a:tr>
            </a:tbl>
          </a:graphicData>
        </a:graphic>
      </p:graphicFrame>
      <p:sp>
        <p:nvSpPr>
          <p:cNvPr id="10" name="TextBox 9">
            <a:extLst>
              <a:ext uri="{FF2B5EF4-FFF2-40B4-BE49-F238E27FC236}">
                <a16:creationId xmlns:a16="http://schemas.microsoft.com/office/drawing/2014/main" id="{C3A0BF07-D494-AB9C-AF4E-56F54A507D38}"/>
              </a:ext>
            </a:extLst>
          </p:cNvPr>
          <p:cNvSpPr txBox="1"/>
          <p:nvPr/>
        </p:nvSpPr>
        <p:spPr>
          <a:xfrm>
            <a:off x="2621881" y="3524251"/>
            <a:ext cx="4507281" cy="523220"/>
          </a:xfrm>
          <a:prstGeom prst="rect">
            <a:avLst/>
          </a:prstGeom>
          <a:noFill/>
        </p:spPr>
        <p:txBody>
          <a:bodyPr wrap="square">
            <a:spAutoFit/>
          </a:bodyPr>
          <a:lstStyle/>
          <a:p>
            <a:r>
              <a:rPr lang="en-US" sz="2800" dirty="0"/>
              <a:t>Base 2022 generation mix</a:t>
            </a:r>
          </a:p>
        </p:txBody>
      </p:sp>
    </p:spTree>
    <p:extLst>
      <p:ext uri="{BB962C8B-B14F-4D97-AF65-F5344CB8AC3E}">
        <p14:creationId xmlns:p14="http://schemas.microsoft.com/office/powerpoint/2010/main" val="21957212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AC297-27E7-CFFD-D669-5E09101701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01BDE0-121E-8331-11F4-8CBCAF772EF0}"/>
              </a:ext>
            </a:extLst>
          </p:cNvPr>
          <p:cNvSpPr>
            <a:spLocks noGrp="1"/>
          </p:cNvSpPr>
          <p:nvPr>
            <p:ph type="title"/>
          </p:nvPr>
        </p:nvSpPr>
        <p:spPr/>
        <p:txBody>
          <a:bodyPr/>
          <a:lstStyle/>
          <a:p>
            <a:r>
              <a:rPr lang="en-US" dirty="0"/>
              <a:t>Wind Cost Supply Curve</a:t>
            </a:r>
          </a:p>
        </p:txBody>
      </p:sp>
      <p:sp>
        <p:nvSpPr>
          <p:cNvPr id="7" name="Text Placeholder 6">
            <a:extLst>
              <a:ext uri="{FF2B5EF4-FFF2-40B4-BE49-F238E27FC236}">
                <a16:creationId xmlns:a16="http://schemas.microsoft.com/office/drawing/2014/main" id="{11578217-EE68-76E0-3970-42973ED32D7D}"/>
              </a:ext>
            </a:extLst>
          </p:cNvPr>
          <p:cNvSpPr>
            <a:spLocks noGrp="1"/>
          </p:cNvSpPr>
          <p:nvPr>
            <p:ph type="body" sz="quarter" idx="10"/>
          </p:nvPr>
        </p:nvSpPr>
        <p:spPr>
          <a:xfrm>
            <a:off x="518706" y="5749314"/>
            <a:ext cx="10826751" cy="627423"/>
          </a:xfrm>
        </p:spPr>
        <p:txBody>
          <a:bodyPr>
            <a:normAutofit/>
          </a:bodyPr>
          <a:lstStyle/>
          <a:p>
            <a:pPr marL="0" indent="0">
              <a:buNone/>
            </a:pPr>
            <a:r>
              <a:rPr lang="en-US" sz="2400" dirty="0"/>
              <a:t>Includes spur line, but not substation upgrades or fuel storage calculated separately</a:t>
            </a:r>
          </a:p>
        </p:txBody>
      </p:sp>
      <p:pic>
        <p:nvPicPr>
          <p:cNvPr id="5" name="Picture 4">
            <a:extLst>
              <a:ext uri="{FF2B5EF4-FFF2-40B4-BE49-F238E27FC236}">
                <a16:creationId xmlns:a16="http://schemas.microsoft.com/office/drawing/2014/main" id="{73B5C662-5700-2D05-A474-925BB65AF8C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0534" y="1528012"/>
            <a:ext cx="7115175" cy="4114800"/>
          </a:xfrm>
          <a:prstGeom prst="rect">
            <a:avLst/>
          </a:prstGeom>
          <a:noFill/>
          <a:ln>
            <a:noFill/>
          </a:ln>
        </p:spPr>
      </p:pic>
    </p:spTree>
    <p:extLst>
      <p:ext uri="{BB962C8B-B14F-4D97-AF65-F5344CB8AC3E}">
        <p14:creationId xmlns:p14="http://schemas.microsoft.com/office/powerpoint/2010/main" val="25552257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AC297-27E7-CFFD-D669-5E09101701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01BDE0-121E-8331-11F4-8CBCAF772EF0}"/>
              </a:ext>
            </a:extLst>
          </p:cNvPr>
          <p:cNvSpPr>
            <a:spLocks noGrp="1"/>
          </p:cNvSpPr>
          <p:nvPr>
            <p:ph type="title"/>
          </p:nvPr>
        </p:nvSpPr>
        <p:spPr/>
        <p:txBody>
          <a:bodyPr/>
          <a:lstStyle/>
          <a:p>
            <a:r>
              <a:rPr lang="en-US" dirty="0"/>
              <a:t>Cost Sensitivity</a:t>
            </a:r>
          </a:p>
        </p:txBody>
      </p:sp>
      <p:sp>
        <p:nvSpPr>
          <p:cNvPr id="7" name="Text Placeholder 6">
            <a:extLst>
              <a:ext uri="{FF2B5EF4-FFF2-40B4-BE49-F238E27FC236}">
                <a16:creationId xmlns:a16="http://schemas.microsoft.com/office/drawing/2014/main" id="{11578217-EE68-76E0-3970-42973ED32D7D}"/>
              </a:ext>
            </a:extLst>
          </p:cNvPr>
          <p:cNvSpPr>
            <a:spLocks noGrp="1"/>
          </p:cNvSpPr>
          <p:nvPr>
            <p:ph type="body" sz="quarter" idx="10"/>
          </p:nvPr>
        </p:nvSpPr>
        <p:spPr>
          <a:xfrm>
            <a:off x="518706" y="5749314"/>
            <a:ext cx="10826751" cy="627423"/>
          </a:xfrm>
        </p:spPr>
        <p:txBody>
          <a:bodyPr>
            <a:normAutofit fontScale="85000" lnSpcReduction="20000"/>
          </a:bodyPr>
          <a:lstStyle/>
          <a:p>
            <a:pPr marL="0" indent="0">
              <a:buNone/>
            </a:pPr>
            <a:r>
              <a:rPr lang="en-US" sz="2400" dirty="0"/>
              <a:t>Wind now starts at about twice the cost of the L48 and solar is substantially more expensive than what has already been deployed in Alaska</a:t>
            </a:r>
          </a:p>
        </p:txBody>
      </p:sp>
      <p:pic>
        <p:nvPicPr>
          <p:cNvPr id="4" name="Picture 3" descr="A graph with a line and a line&#10;&#10;Description automatically generated with medium confidence">
            <a:extLst>
              <a:ext uri="{FF2B5EF4-FFF2-40B4-BE49-F238E27FC236}">
                <a16:creationId xmlns:a16="http://schemas.microsoft.com/office/drawing/2014/main" id="{EEC8599C-084E-6F18-19DB-17876805E76C}"/>
              </a:ext>
            </a:extLst>
          </p:cNvPr>
          <p:cNvPicPr>
            <a:picLocks noChangeAspect="1"/>
          </p:cNvPicPr>
          <p:nvPr/>
        </p:nvPicPr>
        <p:blipFill>
          <a:blip r:embed="rId2"/>
          <a:stretch>
            <a:fillRect/>
          </a:stretch>
        </p:blipFill>
        <p:spPr>
          <a:xfrm>
            <a:off x="2020873" y="1375892"/>
            <a:ext cx="7173927" cy="4373422"/>
          </a:xfrm>
          <a:prstGeom prst="rect">
            <a:avLst/>
          </a:prstGeom>
        </p:spPr>
      </p:pic>
    </p:spTree>
    <p:extLst>
      <p:ext uri="{BB962C8B-B14F-4D97-AF65-F5344CB8AC3E}">
        <p14:creationId xmlns:p14="http://schemas.microsoft.com/office/powerpoint/2010/main" val="3370460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8472-9DDB-720A-9E90-C7D262F3555D}"/>
              </a:ext>
            </a:extLst>
          </p:cNvPr>
          <p:cNvSpPr>
            <a:spLocks noGrp="1"/>
          </p:cNvSpPr>
          <p:nvPr>
            <p:ph type="title"/>
          </p:nvPr>
        </p:nvSpPr>
        <p:spPr>
          <a:xfrm>
            <a:off x="1645920" y="1"/>
            <a:ext cx="8483599" cy="1209524"/>
          </a:xfrm>
        </p:spPr>
        <p:txBody>
          <a:bodyPr/>
          <a:lstStyle/>
          <a:p>
            <a:r>
              <a:rPr lang="en-US" dirty="0"/>
              <a:t>A Key Point of Comparison - Avoided Generation Cost</a:t>
            </a:r>
          </a:p>
        </p:txBody>
      </p:sp>
      <p:sp>
        <p:nvSpPr>
          <p:cNvPr id="5" name="Rectangle 1">
            <a:extLst>
              <a:ext uri="{FF2B5EF4-FFF2-40B4-BE49-F238E27FC236}">
                <a16:creationId xmlns:a16="http://schemas.microsoft.com/office/drawing/2014/main" id="{BA33E8F3-ECE4-2FA7-A524-F1335B10C235}"/>
              </a:ext>
            </a:extLst>
          </p:cNvPr>
          <p:cNvSpPr>
            <a:spLocks noChangeArrowheads="1"/>
          </p:cNvSpPr>
          <p:nvPr/>
        </p:nvSpPr>
        <p:spPr bwMode="auto">
          <a:xfrm>
            <a:off x="3933825" y="36449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 Placeholder 6">
            <a:extLst>
              <a:ext uri="{FF2B5EF4-FFF2-40B4-BE49-F238E27FC236}">
                <a16:creationId xmlns:a16="http://schemas.microsoft.com/office/drawing/2014/main" id="{70062D70-B6B5-2053-7629-6ED4F830EF30}"/>
              </a:ext>
            </a:extLst>
          </p:cNvPr>
          <p:cNvSpPr>
            <a:spLocks noGrp="1"/>
          </p:cNvSpPr>
          <p:nvPr>
            <p:ph type="body" sz="quarter" idx="10"/>
          </p:nvPr>
        </p:nvSpPr>
        <p:spPr>
          <a:xfrm>
            <a:off x="518706" y="5749314"/>
            <a:ext cx="10826751" cy="1108685"/>
          </a:xfrm>
        </p:spPr>
        <p:txBody>
          <a:bodyPr>
            <a:normAutofit/>
          </a:bodyPr>
          <a:lstStyle/>
          <a:p>
            <a:pPr marL="0" indent="0">
              <a:buNone/>
            </a:pPr>
            <a:r>
              <a:rPr lang="en-US" sz="2400" dirty="0"/>
              <a:t>Can renewable energy offset the fuel use at existing plants at a lower cost?</a:t>
            </a:r>
          </a:p>
        </p:txBody>
      </p:sp>
      <p:pic>
        <p:nvPicPr>
          <p:cNvPr id="8" name="Picture 7">
            <a:extLst>
              <a:ext uri="{FF2B5EF4-FFF2-40B4-BE49-F238E27FC236}">
                <a16:creationId xmlns:a16="http://schemas.microsoft.com/office/drawing/2014/main" id="{61BDC869-50D9-50A7-1F71-86867404219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9161" y="1405366"/>
            <a:ext cx="7005562" cy="4185896"/>
          </a:xfrm>
          <a:prstGeom prst="rect">
            <a:avLst/>
          </a:prstGeom>
          <a:noFill/>
          <a:ln>
            <a:noFill/>
          </a:ln>
        </p:spPr>
      </p:pic>
    </p:spTree>
    <p:extLst>
      <p:ext uri="{BB962C8B-B14F-4D97-AF65-F5344CB8AC3E}">
        <p14:creationId xmlns:p14="http://schemas.microsoft.com/office/powerpoint/2010/main" val="4095247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8472-9DDB-720A-9E90-C7D262F3555D}"/>
              </a:ext>
            </a:extLst>
          </p:cNvPr>
          <p:cNvSpPr>
            <a:spLocks noGrp="1"/>
          </p:cNvSpPr>
          <p:nvPr>
            <p:ph type="title"/>
          </p:nvPr>
        </p:nvSpPr>
        <p:spPr/>
        <p:txBody>
          <a:bodyPr/>
          <a:lstStyle/>
          <a:p>
            <a:r>
              <a:rPr lang="en-US" dirty="0"/>
              <a:t>The Main Question</a:t>
            </a:r>
          </a:p>
        </p:txBody>
      </p:sp>
      <p:sp>
        <p:nvSpPr>
          <p:cNvPr id="3" name="Text Placeholder 2">
            <a:extLst>
              <a:ext uri="{FF2B5EF4-FFF2-40B4-BE49-F238E27FC236}">
                <a16:creationId xmlns:a16="http://schemas.microsoft.com/office/drawing/2014/main" id="{DEAA40B2-C41F-8233-411C-09A1259A45A5}"/>
              </a:ext>
            </a:extLst>
          </p:cNvPr>
          <p:cNvSpPr>
            <a:spLocks noGrp="1"/>
          </p:cNvSpPr>
          <p:nvPr>
            <p:ph type="body" sz="quarter" idx="10"/>
          </p:nvPr>
        </p:nvSpPr>
        <p:spPr/>
        <p:txBody>
          <a:bodyPr>
            <a:normAutofit/>
          </a:bodyPr>
          <a:lstStyle/>
          <a:p>
            <a:r>
              <a:rPr lang="en-US" dirty="0"/>
              <a:t>Can the addition of renewable energy reduce costs for Railbelt electricity consumers while maintaining existing levels of reliability?</a:t>
            </a:r>
          </a:p>
          <a:p>
            <a:pPr lvl="1"/>
            <a:endParaRPr lang="en-US" dirty="0"/>
          </a:p>
        </p:txBody>
      </p:sp>
    </p:spTree>
    <p:extLst>
      <p:ext uri="{BB962C8B-B14F-4D97-AF65-F5344CB8AC3E}">
        <p14:creationId xmlns:p14="http://schemas.microsoft.com/office/powerpoint/2010/main" val="8603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A81A0-7B63-475C-9BCF-B22746580864}"/>
              </a:ext>
            </a:extLst>
          </p:cNvPr>
          <p:cNvSpPr>
            <a:spLocks noGrp="1"/>
          </p:cNvSpPr>
          <p:nvPr>
            <p:ph type="title"/>
          </p:nvPr>
        </p:nvSpPr>
        <p:spPr>
          <a:xfrm>
            <a:off x="205838" y="-6264"/>
            <a:ext cx="10982476" cy="1035352"/>
          </a:xfrm>
        </p:spPr>
        <p:txBody>
          <a:bodyPr/>
          <a:lstStyle/>
          <a:p>
            <a:r>
              <a:rPr lang="en-US" dirty="0"/>
              <a:t>Study Framework– Compare Differences in Costs Associated with Deploying Renewable Energy</a:t>
            </a:r>
          </a:p>
        </p:txBody>
      </p:sp>
      <p:grpSp>
        <p:nvGrpSpPr>
          <p:cNvPr id="23" name="Group 22">
            <a:extLst>
              <a:ext uri="{FF2B5EF4-FFF2-40B4-BE49-F238E27FC236}">
                <a16:creationId xmlns:a16="http://schemas.microsoft.com/office/drawing/2014/main" id="{72DA97CA-7FFD-D444-8314-65EAEB0CD235}"/>
              </a:ext>
            </a:extLst>
          </p:cNvPr>
          <p:cNvGrpSpPr/>
          <p:nvPr/>
        </p:nvGrpSpPr>
        <p:grpSpPr>
          <a:xfrm>
            <a:off x="2149434" y="5623143"/>
            <a:ext cx="4940135" cy="1054604"/>
            <a:chOff x="2850078" y="4279217"/>
            <a:chExt cx="3443844" cy="790953"/>
          </a:xfrm>
        </p:grpSpPr>
        <p:sp>
          <p:nvSpPr>
            <p:cNvPr id="4" name="Rectangle 3">
              <a:extLst>
                <a:ext uri="{FF2B5EF4-FFF2-40B4-BE49-F238E27FC236}">
                  <a16:creationId xmlns:a16="http://schemas.microsoft.com/office/drawing/2014/main" id="{BC3B3DA8-4DE5-0449-B3E9-859F86AEC301}"/>
                </a:ext>
              </a:extLst>
            </p:cNvPr>
            <p:cNvSpPr/>
            <p:nvPr/>
          </p:nvSpPr>
          <p:spPr>
            <a:xfrm>
              <a:off x="2850078" y="4279217"/>
              <a:ext cx="3443844" cy="24754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6" name="Triangle 5">
              <a:extLst>
                <a:ext uri="{FF2B5EF4-FFF2-40B4-BE49-F238E27FC236}">
                  <a16:creationId xmlns:a16="http://schemas.microsoft.com/office/drawing/2014/main" id="{DB26CEBB-F31C-A44C-AB6C-10E0EFC7BF46}"/>
                </a:ext>
              </a:extLst>
            </p:cNvPr>
            <p:cNvSpPr/>
            <p:nvPr/>
          </p:nvSpPr>
          <p:spPr>
            <a:xfrm>
              <a:off x="4220360" y="4526762"/>
              <a:ext cx="630354" cy="543408"/>
            </a:xfrm>
            <a:prstGeom prs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grpSp>
      <p:sp>
        <p:nvSpPr>
          <p:cNvPr id="7" name="Rectangle 6">
            <a:extLst>
              <a:ext uri="{FF2B5EF4-FFF2-40B4-BE49-F238E27FC236}">
                <a16:creationId xmlns:a16="http://schemas.microsoft.com/office/drawing/2014/main" id="{96FABAEE-C986-2442-BE50-9CB4FAA05F72}"/>
              </a:ext>
            </a:extLst>
          </p:cNvPr>
          <p:cNvSpPr/>
          <p:nvPr/>
        </p:nvSpPr>
        <p:spPr>
          <a:xfrm>
            <a:off x="4793170" y="3272990"/>
            <a:ext cx="2292011" cy="4471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121920" rtlCol="0" anchor="ctr"/>
          <a:lstStyle/>
          <a:p>
            <a:pPr algn="ctr" defTabSz="609585">
              <a:lnSpc>
                <a:spcPct val="80000"/>
              </a:lnSpc>
            </a:pPr>
            <a:r>
              <a:rPr lang="en-US" sz="1600" dirty="0">
                <a:solidFill>
                  <a:srgbClr val="FFFFFF"/>
                </a:solidFill>
                <a:latin typeface="Calibri"/>
              </a:rPr>
              <a:t>New Fossil  Fixed and Variable Costs</a:t>
            </a:r>
          </a:p>
        </p:txBody>
      </p:sp>
      <p:sp>
        <p:nvSpPr>
          <p:cNvPr id="8" name="Rectangle 7">
            <a:extLst>
              <a:ext uri="{FF2B5EF4-FFF2-40B4-BE49-F238E27FC236}">
                <a16:creationId xmlns:a16="http://schemas.microsoft.com/office/drawing/2014/main" id="{3DD6E3BC-3CDE-5A4B-B676-1DD9E5E186AF}"/>
              </a:ext>
            </a:extLst>
          </p:cNvPr>
          <p:cNvSpPr/>
          <p:nvPr/>
        </p:nvSpPr>
        <p:spPr>
          <a:xfrm>
            <a:off x="4808974" y="3740492"/>
            <a:ext cx="2276196" cy="70132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121920" rtlCol="0" anchor="ctr"/>
          <a:lstStyle/>
          <a:p>
            <a:pPr algn="ctr" defTabSz="609585">
              <a:lnSpc>
                <a:spcPct val="80000"/>
              </a:lnSpc>
            </a:pPr>
            <a:r>
              <a:rPr lang="en-US" sz="1600" dirty="0">
                <a:solidFill>
                  <a:srgbClr val="FFFFFF"/>
                </a:solidFill>
                <a:latin typeface="Calibri"/>
              </a:rPr>
              <a:t>Existing Fossil Generator Fuel and Variable Costs</a:t>
            </a:r>
          </a:p>
        </p:txBody>
      </p:sp>
      <p:sp>
        <p:nvSpPr>
          <p:cNvPr id="11" name="Rectangle 10">
            <a:extLst>
              <a:ext uri="{FF2B5EF4-FFF2-40B4-BE49-F238E27FC236}">
                <a16:creationId xmlns:a16="http://schemas.microsoft.com/office/drawing/2014/main" id="{CF732464-EF9C-3046-A32F-9FB0028677F2}"/>
              </a:ext>
            </a:extLst>
          </p:cNvPr>
          <p:cNvSpPr/>
          <p:nvPr/>
        </p:nvSpPr>
        <p:spPr>
          <a:xfrm>
            <a:off x="2232561" y="1259061"/>
            <a:ext cx="1957227" cy="44293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tIns="121920" rtlCol="0" anchor="ctr"/>
          <a:lstStyle/>
          <a:p>
            <a:pPr algn="ctr" defTabSz="609585">
              <a:lnSpc>
                <a:spcPct val="80000"/>
              </a:lnSpc>
            </a:pPr>
            <a:r>
              <a:rPr lang="en-US" sz="2133" b="1" dirty="0">
                <a:solidFill>
                  <a:schemeClr val="tx1"/>
                </a:solidFill>
                <a:latin typeface="Calibri"/>
              </a:rPr>
              <a:t>Reference Case</a:t>
            </a:r>
          </a:p>
        </p:txBody>
      </p:sp>
      <p:sp>
        <p:nvSpPr>
          <p:cNvPr id="12" name="Rectangle 11">
            <a:extLst>
              <a:ext uri="{FF2B5EF4-FFF2-40B4-BE49-F238E27FC236}">
                <a16:creationId xmlns:a16="http://schemas.microsoft.com/office/drawing/2014/main" id="{164D6D42-A28A-D645-9282-0AF5335C9367}"/>
              </a:ext>
            </a:extLst>
          </p:cNvPr>
          <p:cNvSpPr/>
          <p:nvPr/>
        </p:nvSpPr>
        <p:spPr>
          <a:xfrm>
            <a:off x="5000792" y="1335397"/>
            <a:ext cx="2040354" cy="33150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tIns="121920" rtlCol="0" anchor="ctr"/>
          <a:lstStyle/>
          <a:p>
            <a:pPr algn="ctr" defTabSz="609585">
              <a:lnSpc>
                <a:spcPct val="80000"/>
              </a:lnSpc>
            </a:pPr>
            <a:r>
              <a:rPr lang="en-US" sz="2133" b="1" dirty="0">
                <a:solidFill>
                  <a:srgbClr val="333333"/>
                </a:solidFill>
                <a:latin typeface="Calibri"/>
              </a:rPr>
              <a:t>RPS Case</a:t>
            </a:r>
          </a:p>
        </p:txBody>
      </p:sp>
      <p:sp>
        <p:nvSpPr>
          <p:cNvPr id="13" name="Rectangle 12">
            <a:extLst>
              <a:ext uri="{FF2B5EF4-FFF2-40B4-BE49-F238E27FC236}">
                <a16:creationId xmlns:a16="http://schemas.microsoft.com/office/drawing/2014/main" id="{D12A0E1A-3374-2749-B81E-683110DA6C72}"/>
              </a:ext>
            </a:extLst>
          </p:cNvPr>
          <p:cNvSpPr/>
          <p:nvPr/>
        </p:nvSpPr>
        <p:spPr>
          <a:xfrm>
            <a:off x="2137732" y="2953911"/>
            <a:ext cx="2228688" cy="50278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121920" rtlCol="0" anchor="ctr"/>
          <a:lstStyle/>
          <a:p>
            <a:pPr algn="ctr" defTabSz="609585">
              <a:lnSpc>
                <a:spcPct val="80000"/>
              </a:lnSpc>
            </a:pPr>
            <a:r>
              <a:rPr lang="en-US" sz="1600" dirty="0">
                <a:solidFill>
                  <a:srgbClr val="FFFFFF"/>
                </a:solidFill>
                <a:latin typeface="Calibri"/>
              </a:rPr>
              <a:t>New Fossil Fixed and Variable Costs</a:t>
            </a:r>
          </a:p>
        </p:txBody>
      </p:sp>
      <p:sp>
        <p:nvSpPr>
          <p:cNvPr id="14" name="Rectangle 13">
            <a:extLst>
              <a:ext uri="{FF2B5EF4-FFF2-40B4-BE49-F238E27FC236}">
                <a16:creationId xmlns:a16="http://schemas.microsoft.com/office/drawing/2014/main" id="{07177E04-2618-CD42-9F91-70BE897E33D1}"/>
              </a:ext>
            </a:extLst>
          </p:cNvPr>
          <p:cNvSpPr/>
          <p:nvPr/>
        </p:nvSpPr>
        <p:spPr>
          <a:xfrm>
            <a:off x="2149433" y="3479297"/>
            <a:ext cx="2228689" cy="9625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121920" rtlCol="0" anchor="ctr"/>
          <a:lstStyle/>
          <a:p>
            <a:pPr algn="ctr" defTabSz="609585">
              <a:lnSpc>
                <a:spcPct val="80000"/>
              </a:lnSpc>
            </a:pPr>
            <a:r>
              <a:rPr lang="en-US" sz="1600" dirty="0">
                <a:solidFill>
                  <a:srgbClr val="FFFFFF"/>
                </a:solidFill>
                <a:latin typeface="Calibri"/>
              </a:rPr>
              <a:t>Existing Fossil Generator Fuel and Variable Costs</a:t>
            </a:r>
          </a:p>
        </p:txBody>
      </p:sp>
      <p:sp>
        <p:nvSpPr>
          <p:cNvPr id="15" name="Rectangle 14">
            <a:extLst>
              <a:ext uri="{FF2B5EF4-FFF2-40B4-BE49-F238E27FC236}">
                <a16:creationId xmlns:a16="http://schemas.microsoft.com/office/drawing/2014/main" id="{A52940C8-1907-C042-8CEF-7046E399B931}"/>
              </a:ext>
            </a:extLst>
          </p:cNvPr>
          <p:cNvSpPr/>
          <p:nvPr/>
        </p:nvSpPr>
        <p:spPr>
          <a:xfrm>
            <a:off x="2149434" y="4930570"/>
            <a:ext cx="4940135" cy="33548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121920" rtlCol="0" anchor="ctr"/>
          <a:lstStyle/>
          <a:p>
            <a:pPr algn="ctr" defTabSz="609585">
              <a:lnSpc>
                <a:spcPct val="80000"/>
              </a:lnSpc>
            </a:pPr>
            <a:r>
              <a:rPr lang="en-US" sz="1600" dirty="0">
                <a:solidFill>
                  <a:srgbClr val="FFFFFF"/>
                </a:solidFill>
                <a:latin typeface="Calibri"/>
              </a:rPr>
              <a:t>Existing Debt and PPA Obligations</a:t>
            </a:r>
          </a:p>
        </p:txBody>
      </p:sp>
      <p:sp>
        <p:nvSpPr>
          <p:cNvPr id="16" name="Rectangle 15">
            <a:extLst>
              <a:ext uri="{FF2B5EF4-FFF2-40B4-BE49-F238E27FC236}">
                <a16:creationId xmlns:a16="http://schemas.microsoft.com/office/drawing/2014/main" id="{05E8CA36-49FD-1C4C-A884-280E72CF3500}"/>
              </a:ext>
            </a:extLst>
          </p:cNvPr>
          <p:cNvSpPr/>
          <p:nvPr/>
        </p:nvSpPr>
        <p:spPr>
          <a:xfrm>
            <a:off x="2149434" y="5282974"/>
            <a:ext cx="4940135" cy="3243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600" dirty="0">
                <a:solidFill>
                  <a:srgbClr val="FFFFFF"/>
                </a:solidFill>
                <a:latin typeface="Calibri"/>
              </a:rPr>
              <a:t>Distribution System Costs</a:t>
            </a:r>
          </a:p>
        </p:txBody>
      </p:sp>
      <p:sp>
        <p:nvSpPr>
          <p:cNvPr id="5" name="Rectangle 4">
            <a:extLst>
              <a:ext uri="{FF2B5EF4-FFF2-40B4-BE49-F238E27FC236}">
                <a16:creationId xmlns:a16="http://schemas.microsoft.com/office/drawing/2014/main" id="{2A22C121-613B-BA16-45C5-0795E95281DD}"/>
              </a:ext>
            </a:extLst>
          </p:cNvPr>
          <p:cNvSpPr/>
          <p:nvPr/>
        </p:nvSpPr>
        <p:spPr>
          <a:xfrm>
            <a:off x="4793160" y="1644391"/>
            <a:ext cx="2280146" cy="1612764"/>
          </a:xfrm>
          <a:prstGeom prst="rect">
            <a:avLst/>
          </a:prstGeom>
          <a:solidFill>
            <a:schemeClr val="accent5">
              <a:lumMod val="20000"/>
              <a:lumOff val="80000"/>
            </a:schemeClr>
          </a:solidFill>
          <a:ln w="19050">
            <a:noFill/>
            <a:prstDash val="solid"/>
          </a:ln>
          <a:effectLst/>
        </p:spPr>
        <p:style>
          <a:lnRef idx="1">
            <a:schemeClr val="accent1"/>
          </a:lnRef>
          <a:fillRef idx="3">
            <a:schemeClr val="accent1"/>
          </a:fillRef>
          <a:effectRef idx="2">
            <a:schemeClr val="accent1"/>
          </a:effectRef>
          <a:fontRef idx="minor">
            <a:schemeClr val="lt1"/>
          </a:fontRef>
        </p:style>
        <p:txBody>
          <a:bodyPr tIns="121920" rtlCol="0" anchor="ctr"/>
          <a:lstStyle/>
          <a:p>
            <a:pPr algn="ctr" defTabSz="609585">
              <a:lnSpc>
                <a:spcPct val="80000"/>
              </a:lnSpc>
            </a:pPr>
            <a:r>
              <a:rPr lang="en-US" sz="1600" dirty="0">
                <a:solidFill>
                  <a:srgbClr val="6A737B"/>
                </a:solidFill>
                <a:latin typeface="Calibri"/>
              </a:rPr>
              <a:t>New Renewable and Storage Costs</a:t>
            </a:r>
          </a:p>
        </p:txBody>
      </p:sp>
      <p:sp>
        <p:nvSpPr>
          <p:cNvPr id="37" name="Rectangle 36">
            <a:extLst>
              <a:ext uri="{FF2B5EF4-FFF2-40B4-BE49-F238E27FC236}">
                <a16:creationId xmlns:a16="http://schemas.microsoft.com/office/drawing/2014/main" id="{7D850E55-AB41-8714-7F46-694E42A9B095}"/>
              </a:ext>
            </a:extLst>
          </p:cNvPr>
          <p:cNvSpPr/>
          <p:nvPr/>
        </p:nvSpPr>
        <p:spPr>
          <a:xfrm>
            <a:off x="2149434" y="4465036"/>
            <a:ext cx="4940135" cy="442931"/>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tIns="121920" rtlCol="0" anchor="ctr"/>
          <a:lstStyle/>
          <a:p>
            <a:pPr algn="ctr" defTabSz="609585">
              <a:lnSpc>
                <a:spcPct val="80000"/>
              </a:lnSpc>
            </a:pPr>
            <a:r>
              <a:rPr lang="en-US" sz="1600" dirty="0">
                <a:solidFill>
                  <a:srgbClr val="FFFFFF"/>
                </a:solidFill>
                <a:latin typeface="Calibri"/>
              </a:rPr>
              <a:t>Common New Capital  and Fixed Costs (Generation, Transmission, and Storage) </a:t>
            </a:r>
          </a:p>
        </p:txBody>
      </p:sp>
      <p:sp>
        <p:nvSpPr>
          <p:cNvPr id="38" name="Left Brace 37">
            <a:extLst>
              <a:ext uri="{FF2B5EF4-FFF2-40B4-BE49-F238E27FC236}">
                <a16:creationId xmlns:a16="http://schemas.microsoft.com/office/drawing/2014/main" id="{2E760DB5-C929-3909-52F5-ABCD3B0205E3}"/>
              </a:ext>
            </a:extLst>
          </p:cNvPr>
          <p:cNvSpPr/>
          <p:nvPr/>
        </p:nvSpPr>
        <p:spPr>
          <a:xfrm>
            <a:off x="1460663" y="4381911"/>
            <a:ext cx="593766" cy="124123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TextBox 38">
            <a:extLst>
              <a:ext uri="{FF2B5EF4-FFF2-40B4-BE49-F238E27FC236}">
                <a16:creationId xmlns:a16="http://schemas.microsoft.com/office/drawing/2014/main" id="{119A8C4A-FB40-E3E0-AC88-2CECE0277AC1}"/>
              </a:ext>
            </a:extLst>
          </p:cNvPr>
          <p:cNvSpPr txBox="1"/>
          <p:nvPr/>
        </p:nvSpPr>
        <p:spPr>
          <a:xfrm>
            <a:off x="376818" y="4600237"/>
            <a:ext cx="1208098" cy="830997"/>
          </a:xfrm>
          <a:prstGeom prst="rect">
            <a:avLst/>
          </a:prstGeom>
          <a:noFill/>
        </p:spPr>
        <p:txBody>
          <a:bodyPr wrap="square" rtlCol="0">
            <a:spAutoFit/>
          </a:bodyPr>
          <a:lstStyle/>
          <a:p>
            <a:r>
              <a:rPr lang="en-US" sz="1600" dirty="0"/>
              <a:t>Costs </a:t>
            </a:r>
            <a:r>
              <a:rPr lang="en-US" sz="1600" b="1" dirty="0"/>
              <a:t>not</a:t>
            </a:r>
            <a:r>
              <a:rPr lang="en-US" sz="1600" dirty="0"/>
              <a:t> considered in this study</a:t>
            </a:r>
          </a:p>
        </p:txBody>
      </p:sp>
      <p:sp>
        <p:nvSpPr>
          <p:cNvPr id="40" name="TextBox 39">
            <a:extLst>
              <a:ext uri="{FF2B5EF4-FFF2-40B4-BE49-F238E27FC236}">
                <a16:creationId xmlns:a16="http://schemas.microsoft.com/office/drawing/2014/main" id="{C9D447FC-E055-C6A7-07D5-C4D43A6AB1C8}"/>
              </a:ext>
            </a:extLst>
          </p:cNvPr>
          <p:cNvSpPr txBox="1"/>
          <p:nvPr/>
        </p:nvSpPr>
        <p:spPr>
          <a:xfrm>
            <a:off x="415636" y="2598730"/>
            <a:ext cx="1270660" cy="830997"/>
          </a:xfrm>
          <a:prstGeom prst="rect">
            <a:avLst/>
          </a:prstGeom>
          <a:noFill/>
        </p:spPr>
        <p:txBody>
          <a:bodyPr wrap="square" rtlCol="0">
            <a:spAutoFit/>
          </a:bodyPr>
          <a:lstStyle/>
          <a:p>
            <a:r>
              <a:rPr lang="en-US" sz="1600" dirty="0"/>
              <a:t>Costs considered in this study</a:t>
            </a:r>
          </a:p>
        </p:txBody>
      </p:sp>
      <p:sp>
        <p:nvSpPr>
          <p:cNvPr id="41" name="Left Brace 40">
            <a:extLst>
              <a:ext uri="{FF2B5EF4-FFF2-40B4-BE49-F238E27FC236}">
                <a16:creationId xmlns:a16="http://schemas.microsoft.com/office/drawing/2014/main" id="{9D598F13-D4BB-3A5C-5CFE-2FDC7B3ADD2B}"/>
              </a:ext>
            </a:extLst>
          </p:cNvPr>
          <p:cNvSpPr/>
          <p:nvPr/>
        </p:nvSpPr>
        <p:spPr>
          <a:xfrm>
            <a:off x="1516960" y="1666902"/>
            <a:ext cx="520662" cy="2668237"/>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TextBox 41">
            <a:extLst>
              <a:ext uri="{FF2B5EF4-FFF2-40B4-BE49-F238E27FC236}">
                <a16:creationId xmlns:a16="http://schemas.microsoft.com/office/drawing/2014/main" id="{FAD03813-77FC-43D4-8B41-E18337D65E79}"/>
              </a:ext>
            </a:extLst>
          </p:cNvPr>
          <p:cNvSpPr txBox="1"/>
          <p:nvPr/>
        </p:nvSpPr>
        <p:spPr>
          <a:xfrm>
            <a:off x="4378123" y="6105617"/>
            <a:ext cx="430851" cy="584775"/>
          </a:xfrm>
          <a:prstGeom prst="rect">
            <a:avLst/>
          </a:prstGeom>
          <a:noFill/>
        </p:spPr>
        <p:txBody>
          <a:bodyPr wrap="square" rtlCol="0">
            <a:spAutoFit/>
          </a:bodyPr>
          <a:lstStyle/>
          <a:p>
            <a:r>
              <a:rPr lang="en-US" sz="3200" b="1" dirty="0"/>
              <a:t>$</a:t>
            </a:r>
          </a:p>
        </p:txBody>
      </p:sp>
      <p:sp>
        <p:nvSpPr>
          <p:cNvPr id="3" name="Rectangle 2">
            <a:extLst>
              <a:ext uri="{FF2B5EF4-FFF2-40B4-BE49-F238E27FC236}">
                <a16:creationId xmlns:a16="http://schemas.microsoft.com/office/drawing/2014/main" id="{AF4FB5D8-E79F-C4FD-4BEB-4121E16BD95A}"/>
              </a:ext>
            </a:extLst>
          </p:cNvPr>
          <p:cNvSpPr/>
          <p:nvPr/>
        </p:nvSpPr>
        <p:spPr>
          <a:xfrm>
            <a:off x="7429067" y="1259061"/>
            <a:ext cx="3245973" cy="2422753"/>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tIns="121920" rtlCol="0" anchor="ctr"/>
          <a:lstStyle/>
          <a:p>
            <a:pPr algn="ctr" defTabSz="609585">
              <a:lnSpc>
                <a:spcPct val="80000"/>
              </a:lnSpc>
            </a:pPr>
            <a:r>
              <a:rPr lang="en-US" sz="1600" dirty="0">
                <a:solidFill>
                  <a:schemeClr val="tx1"/>
                </a:solidFill>
                <a:latin typeface="Calibri"/>
              </a:rPr>
              <a:t>Renewable Costs Include:</a:t>
            </a:r>
          </a:p>
          <a:p>
            <a:pPr marL="285750" indent="-285750" defTabSz="609585">
              <a:lnSpc>
                <a:spcPct val="80000"/>
              </a:lnSpc>
              <a:buFont typeface="Arial" panose="020B0604020202020204" pitchFamily="34" charset="0"/>
              <a:buChar char="•"/>
            </a:pPr>
            <a:r>
              <a:rPr lang="en-US" sz="1600" dirty="0">
                <a:solidFill>
                  <a:schemeClr val="tx1"/>
                </a:solidFill>
                <a:latin typeface="Calibri"/>
              </a:rPr>
              <a:t>Capital</a:t>
            </a:r>
          </a:p>
          <a:p>
            <a:pPr marL="285750" indent="-285750" defTabSz="609585">
              <a:lnSpc>
                <a:spcPct val="80000"/>
              </a:lnSpc>
              <a:buFont typeface="Arial" panose="020B0604020202020204" pitchFamily="34" charset="0"/>
              <a:buChar char="•"/>
            </a:pPr>
            <a:r>
              <a:rPr lang="en-US" sz="1600" dirty="0">
                <a:solidFill>
                  <a:schemeClr val="tx1"/>
                </a:solidFill>
                <a:latin typeface="Calibri"/>
              </a:rPr>
              <a:t>Operations and Maintenance</a:t>
            </a:r>
          </a:p>
          <a:p>
            <a:pPr marL="285750" indent="-285750" defTabSz="609585">
              <a:lnSpc>
                <a:spcPct val="80000"/>
              </a:lnSpc>
              <a:buFont typeface="Arial" panose="020B0604020202020204" pitchFamily="34" charset="0"/>
              <a:buChar char="•"/>
            </a:pPr>
            <a:r>
              <a:rPr lang="en-US" sz="1600" dirty="0">
                <a:solidFill>
                  <a:schemeClr val="tx1"/>
                </a:solidFill>
                <a:latin typeface="Calibri"/>
              </a:rPr>
              <a:t>Interconnection</a:t>
            </a:r>
          </a:p>
          <a:p>
            <a:pPr marL="285750" indent="-285750" defTabSz="609585">
              <a:lnSpc>
                <a:spcPct val="80000"/>
              </a:lnSpc>
              <a:buFont typeface="Arial" panose="020B0604020202020204" pitchFamily="34" charset="0"/>
              <a:buChar char="•"/>
            </a:pPr>
            <a:r>
              <a:rPr lang="en-US" sz="1600" dirty="0">
                <a:solidFill>
                  <a:schemeClr val="tx1"/>
                </a:solidFill>
                <a:latin typeface="Calibri"/>
              </a:rPr>
              <a:t>Transmission spur line and interconnection</a:t>
            </a:r>
          </a:p>
          <a:p>
            <a:pPr marL="285750" indent="-285750" defTabSz="609585">
              <a:lnSpc>
                <a:spcPct val="80000"/>
              </a:lnSpc>
              <a:buFont typeface="Arial" panose="020B0604020202020204" pitchFamily="34" charset="0"/>
              <a:buChar char="•"/>
            </a:pPr>
            <a:r>
              <a:rPr lang="en-US" sz="1600" dirty="0">
                <a:solidFill>
                  <a:schemeClr val="tx1"/>
                </a:solidFill>
                <a:latin typeface="Calibri"/>
              </a:rPr>
              <a:t>Additional natural gas storage</a:t>
            </a:r>
          </a:p>
          <a:p>
            <a:pPr marL="285750" indent="-285750" defTabSz="609585">
              <a:lnSpc>
                <a:spcPct val="80000"/>
              </a:lnSpc>
              <a:buFont typeface="Arial" panose="020B0604020202020204" pitchFamily="34" charset="0"/>
              <a:buChar char="•"/>
            </a:pPr>
            <a:r>
              <a:rPr lang="en-US" sz="1600" dirty="0">
                <a:solidFill>
                  <a:schemeClr val="tx1"/>
                </a:solidFill>
                <a:latin typeface="Calibri"/>
              </a:rPr>
              <a:t>Grid-forming inverters</a:t>
            </a:r>
          </a:p>
          <a:p>
            <a:pPr marL="285750" indent="-285750" defTabSz="609585">
              <a:lnSpc>
                <a:spcPct val="80000"/>
              </a:lnSpc>
              <a:buFont typeface="Arial" panose="020B0604020202020204" pitchFamily="34" charset="0"/>
              <a:buChar char="•"/>
            </a:pPr>
            <a:r>
              <a:rPr lang="en-US" sz="1600" dirty="0">
                <a:solidFill>
                  <a:schemeClr val="tx1"/>
                </a:solidFill>
                <a:latin typeface="Calibri"/>
              </a:rPr>
              <a:t>Additional operating reserves</a:t>
            </a:r>
          </a:p>
          <a:p>
            <a:pPr marL="285750" indent="-285750" defTabSz="609585">
              <a:lnSpc>
                <a:spcPct val="80000"/>
              </a:lnSpc>
              <a:buFont typeface="Arial" panose="020B0604020202020204" pitchFamily="34" charset="0"/>
              <a:buChar char="•"/>
            </a:pPr>
            <a:r>
              <a:rPr lang="en-US" sz="1600" dirty="0">
                <a:solidFill>
                  <a:schemeClr val="tx1"/>
                </a:solidFill>
                <a:latin typeface="Calibri"/>
              </a:rPr>
              <a:t>Scheduling, forecasting, and communication</a:t>
            </a:r>
          </a:p>
          <a:p>
            <a:pPr marL="285750" indent="-285750" defTabSz="609585">
              <a:lnSpc>
                <a:spcPct val="80000"/>
              </a:lnSpc>
              <a:buFont typeface="Arial" panose="020B0604020202020204" pitchFamily="34" charset="0"/>
              <a:buChar char="•"/>
            </a:pPr>
            <a:r>
              <a:rPr lang="en-US" sz="1600" dirty="0">
                <a:solidFill>
                  <a:schemeClr val="tx1"/>
                </a:solidFill>
                <a:latin typeface="Calibri"/>
              </a:rPr>
              <a:t>Curtailed energy</a:t>
            </a:r>
          </a:p>
        </p:txBody>
      </p:sp>
      <p:sp>
        <p:nvSpPr>
          <p:cNvPr id="17" name="Rectangle 16">
            <a:extLst>
              <a:ext uri="{FF2B5EF4-FFF2-40B4-BE49-F238E27FC236}">
                <a16:creationId xmlns:a16="http://schemas.microsoft.com/office/drawing/2014/main" id="{D91C36C2-6FA9-F902-F6E5-F3481397D980}"/>
              </a:ext>
            </a:extLst>
          </p:cNvPr>
          <p:cNvSpPr/>
          <p:nvPr/>
        </p:nvSpPr>
        <p:spPr>
          <a:xfrm>
            <a:off x="2145646" y="1691636"/>
            <a:ext cx="2220774" cy="1239672"/>
          </a:xfrm>
          <a:prstGeom prst="rect">
            <a:avLst/>
          </a:prstGeom>
          <a:solidFill>
            <a:schemeClr val="accent5">
              <a:lumMod val="20000"/>
              <a:lumOff val="80000"/>
            </a:schemeClr>
          </a:solidFill>
          <a:ln w="19050">
            <a:noFill/>
            <a:prstDash val="solid"/>
          </a:ln>
          <a:effectLst/>
        </p:spPr>
        <p:style>
          <a:lnRef idx="1">
            <a:schemeClr val="accent1"/>
          </a:lnRef>
          <a:fillRef idx="3">
            <a:schemeClr val="accent1"/>
          </a:fillRef>
          <a:effectRef idx="2">
            <a:schemeClr val="accent1"/>
          </a:effectRef>
          <a:fontRef idx="minor">
            <a:schemeClr val="lt1"/>
          </a:fontRef>
        </p:style>
        <p:txBody>
          <a:bodyPr tIns="121920" rtlCol="0" anchor="ctr"/>
          <a:lstStyle/>
          <a:p>
            <a:pPr algn="ctr" defTabSz="609585">
              <a:lnSpc>
                <a:spcPct val="80000"/>
              </a:lnSpc>
            </a:pPr>
            <a:r>
              <a:rPr lang="en-US" sz="1600" dirty="0">
                <a:solidFill>
                  <a:srgbClr val="6A737B"/>
                </a:solidFill>
                <a:latin typeface="Calibri"/>
              </a:rPr>
              <a:t>New Renewable and Storage Costs</a:t>
            </a:r>
          </a:p>
        </p:txBody>
      </p:sp>
      <p:sp>
        <p:nvSpPr>
          <p:cNvPr id="18" name="Rectangle 17">
            <a:extLst>
              <a:ext uri="{FF2B5EF4-FFF2-40B4-BE49-F238E27FC236}">
                <a16:creationId xmlns:a16="http://schemas.microsoft.com/office/drawing/2014/main" id="{D293B44F-542E-4A8E-B158-50E0DEC636BB}"/>
              </a:ext>
            </a:extLst>
          </p:cNvPr>
          <p:cNvSpPr/>
          <p:nvPr/>
        </p:nvSpPr>
        <p:spPr>
          <a:xfrm>
            <a:off x="7429066" y="3681814"/>
            <a:ext cx="3245973" cy="962524"/>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tIns="121920" rtlCol="0" anchor="ctr"/>
          <a:lstStyle/>
          <a:p>
            <a:pPr algn="ctr" defTabSz="609585">
              <a:lnSpc>
                <a:spcPct val="80000"/>
              </a:lnSpc>
            </a:pPr>
            <a:r>
              <a:rPr lang="en-US" sz="1600" dirty="0">
                <a:solidFill>
                  <a:schemeClr val="tx1"/>
                </a:solidFill>
                <a:latin typeface="Calibri"/>
              </a:rPr>
              <a:t>Fossil Generator Costs Include:</a:t>
            </a:r>
          </a:p>
          <a:p>
            <a:pPr marL="285750" indent="-285750" defTabSz="609585">
              <a:lnSpc>
                <a:spcPct val="80000"/>
              </a:lnSpc>
              <a:buFont typeface="Arial" panose="020B0604020202020204" pitchFamily="34" charset="0"/>
              <a:buChar char="•"/>
            </a:pPr>
            <a:r>
              <a:rPr lang="en-US" sz="1600" dirty="0">
                <a:solidFill>
                  <a:schemeClr val="tx1"/>
                </a:solidFill>
                <a:latin typeface="Calibri"/>
              </a:rPr>
              <a:t>Reduction in efficiency from operating at part load</a:t>
            </a:r>
          </a:p>
          <a:p>
            <a:pPr marL="285750" indent="-285750" defTabSz="609585">
              <a:lnSpc>
                <a:spcPct val="80000"/>
              </a:lnSpc>
              <a:buFont typeface="Arial" panose="020B0604020202020204" pitchFamily="34" charset="0"/>
              <a:buChar char="•"/>
            </a:pPr>
            <a:r>
              <a:rPr lang="en-US" sz="1600" dirty="0">
                <a:solidFill>
                  <a:schemeClr val="tx1"/>
                </a:solidFill>
                <a:latin typeface="Calibri"/>
              </a:rPr>
              <a:t>Additional stops and starts</a:t>
            </a:r>
          </a:p>
        </p:txBody>
      </p:sp>
    </p:spTree>
    <p:extLst>
      <p:ext uri="{BB962C8B-B14F-4D97-AF65-F5344CB8AC3E}">
        <p14:creationId xmlns:p14="http://schemas.microsoft.com/office/powerpoint/2010/main" val="1734211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8472-9DDB-720A-9E90-C7D262F3555D}"/>
              </a:ext>
            </a:extLst>
          </p:cNvPr>
          <p:cNvSpPr>
            <a:spLocks noGrp="1"/>
          </p:cNvSpPr>
          <p:nvPr>
            <p:ph type="title"/>
          </p:nvPr>
        </p:nvSpPr>
        <p:spPr>
          <a:xfrm>
            <a:off x="609599" y="1"/>
            <a:ext cx="9063790" cy="1209524"/>
          </a:xfrm>
        </p:spPr>
        <p:txBody>
          <a:bodyPr/>
          <a:lstStyle/>
          <a:p>
            <a:r>
              <a:rPr lang="en-US" dirty="0"/>
              <a:t>Modeling Approach – Follows Standard Integrated Resource Planning Process</a:t>
            </a:r>
          </a:p>
        </p:txBody>
      </p:sp>
      <p:sp>
        <p:nvSpPr>
          <p:cNvPr id="3" name="Text Placeholder 2">
            <a:extLst>
              <a:ext uri="{FF2B5EF4-FFF2-40B4-BE49-F238E27FC236}">
                <a16:creationId xmlns:a16="http://schemas.microsoft.com/office/drawing/2014/main" id="{DEAA40B2-C41F-8233-411C-09A1259A45A5}"/>
              </a:ext>
            </a:extLst>
          </p:cNvPr>
          <p:cNvSpPr>
            <a:spLocks noGrp="1"/>
          </p:cNvSpPr>
          <p:nvPr>
            <p:ph type="body" sz="quarter" idx="10"/>
          </p:nvPr>
        </p:nvSpPr>
        <p:spPr/>
        <p:txBody>
          <a:bodyPr>
            <a:normAutofit/>
          </a:bodyPr>
          <a:lstStyle/>
          <a:p>
            <a:r>
              <a:rPr lang="en-US" dirty="0"/>
              <a:t>Capacity Expansion model to determine cost-optimal mix of resources</a:t>
            </a:r>
          </a:p>
          <a:p>
            <a:r>
              <a:rPr lang="en-US" dirty="0"/>
              <a:t>Production cost modeling to validate load balance and operating reserves </a:t>
            </a:r>
          </a:p>
        </p:txBody>
      </p:sp>
      <p:pic>
        <p:nvPicPr>
          <p:cNvPr id="4" name="Picture 3">
            <a:extLst>
              <a:ext uri="{FF2B5EF4-FFF2-40B4-BE49-F238E27FC236}">
                <a16:creationId xmlns:a16="http://schemas.microsoft.com/office/drawing/2014/main" id="{0FF2C33F-7846-53B2-D4A5-C64D9B293DCE}"/>
              </a:ext>
            </a:extLst>
          </p:cNvPr>
          <p:cNvPicPr>
            <a:picLocks noChangeAspect="1"/>
          </p:cNvPicPr>
          <p:nvPr/>
        </p:nvPicPr>
        <p:blipFill rotWithShape="1">
          <a:blip r:embed="rId2">
            <a:extLst>
              <a:ext uri="{28A0092B-C50C-407E-A947-70E740481C1C}">
                <a14:useLocalDpi xmlns:a14="http://schemas.microsoft.com/office/drawing/2010/main" val="0"/>
              </a:ext>
            </a:extLst>
          </a:blip>
          <a:srcRect b="13604"/>
          <a:stretch/>
        </p:blipFill>
        <p:spPr bwMode="auto">
          <a:xfrm>
            <a:off x="2517239" y="3874169"/>
            <a:ext cx="5299685" cy="261574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9007517"/>
      </p:ext>
    </p:extLst>
  </p:cSld>
  <p:clrMapOvr>
    <a:masterClrMapping/>
  </p:clrMapOvr>
</p:sld>
</file>

<file path=ppt/theme/theme1.xml><?xml version="1.0" encoding="utf-8"?>
<a:theme xmlns:a="http://schemas.openxmlformats.org/drawingml/2006/main" name="Office Theme">
  <a:themeElements>
    <a:clrScheme name="Custom 10">
      <a:dk1>
        <a:srgbClr val="333333"/>
      </a:dk1>
      <a:lt1>
        <a:srgbClr val="FFFFFF"/>
      </a:lt1>
      <a:dk2>
        <a:srgbClr val="FFC425"/>
      </a:dk2>
      <a:lt2>
        <a:srgbClr val="8DC63F"/>
      </a:lt2>
      <a:accent1>
        <a:srgbClr val="0079C1"/>
      </a:accent1>
      <a:accent2>
        <a:srgbClr val="00A4E4"/>
      </a:accent2>
      <a:accent3>
        <a:srgbClr val="F6A01A"/>
      </a:accent3>
      <a:accent4>
        <a:srgbClr val="5E9732"/>
      </a:accent4>
      <a:accent5>
        <a:srgbClr val="933C06"/>
      </a:accent5>
      <a:accent6>
        <a:srgbClr val="6A737B"/>
      </a:accent6>
      <a:hlink>
        <a:srgbClr val="0079C1"/>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USAID-NREL template_widescreen_v3</Template>
  <TotalTime>28317</TotalTime>
  <Words>2580</Words>
  <Application>Microsoft Office PowerPoint</Application>
  <PresentationFormat>Widescreen</PresentationFormat>
  <Paragraphs>460</Paragraphs>
  <Slides>55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Calibri</vt:lpstr>
      <vt:lpstr>Times New Roman</vt:lpstr>
      <vt:lpstr>Office Theme</vt:lpstr>
      <vt:lpstr>PowerPoint Presentation</vt:lpstr>
      <vt:lpstr>PowerPoint Presentation</vt:lpstr>
      <vt:lpstr>PowerPoint Presentation</vt:lpstr>
      <vt:lpstr>Scope of Study – The Alaska Railbelt</vt:lpstr>
      <vt:lpstr>The Challenge – Potential Increase in Costs</vt:lpstr>
      <vt:lpstr>A Key Point of Comparison - Avoided Generation Cost</vt:lpstr>
      <vt:lpstr>The Main Question</vt:lpstr>
      <vt:lpstr>Study Framework– Compare Differences in Costs Associated with Deploying Renewable Energy</vt:lpstr>
      <vt:lpstr>Modeling Approach – Follows Standard Integrated Resource Planning Process</vt:lpstr>
      <vt:lpstr>Analysis Framework</vt:lpstr>
      <vt:lpstr>Scenarios</vt:lpstr>
      <vt:lpstr>Generation Options</vt:lpstr>
      <vt:lpstr>Load Growth</vt:lpstr>
      <vt:lpstr>Transmission &amp; Interconnection</vt:lpstr>
      <vt:lpstr>PowerPoint Presentation</vt:lpstr>
      <vt:lpstr>Costs of Acquiring New Renewables</vt:lpstr>
      <vt:lpstr>New RE Financing Assumptions</vt:lpstr>
      <vt:lpstr>Alaska Renewable Cost Multiplier</vt:lpstr>
      <vt:lpstr>Renewable Capital Cost</vt:lpstr>
      <vt:lpstr>Wind Generation Cost</vt:lpstr>
      <vt:lpstr>Wind Sites Evaluated</vt:lpstr>
      <vt:lpstr>Both wind and PV can be developed below the avoided cost of natural gas</vt:lpstr>
      <vt:lpstr>Integration Costs Considered</vt:lpstr>
      <vt:lpstr>Reliability Benefits of Renewables?</vt:lpstr>
      <vt:lpstr>PowerPoint Presentation</vt:lpstr>
      <vt:lpstr>Finding #1: The Least-Cost (Reference) Scenario Results in Substantial Deployment of Renewable Energy and Cost Savings</vt:lpstr>
      <vt:lpstr>Annual Costs of No New RE and Reference Scenarios</vt:lpstr>
      <vt:lpstr>Cumulative Savings of the Reference Scenario (2024-2040) Exceeds $1 Billion (Undiscounted) </vt:lpstr>
      <vt:lpstr>Finding #2: The Least-Cost (Reference) Scenario Relies on a Mix of Renewable Energy Resources and Locations</vt:lpstr>
      <vt:lpstr>Installed Capacity</vt:lpstr>
      <vt:lpstr>Finding #3: The 80% RPS Has Limited Impact on Costs </vt:lpstr>
      <vt:lpstr>Finding #4: Demand Is Met in All Scenarios, Relying Heavily on Existing Hydro and Fossil-Fueled Generators During Periods of Low Renewable Output </vt:lpstr>
      <vt:lpstr>PowerPoint Presentation</vt:lpstr>
      <vt:lpstr>Finding #5: Large Contributions of Renewable Generation Will Require Substantial Changes to How the System Is Operated</vt:lpstr>
      <vt:lpstr>PowerPoint Presentation</vt:lpstr>
      <vt:lpstr>Conclusions</vt:lpstr>
      <vt:lpstr>PowerPoint Presentation</vt:lpstr>
      <vt:lpstr>PowerPoint Presentation</vt:lpstr>
      <vt:lpstr>Example of start cost difference</vt:lpstr>
      <vt:lpstr>Considerable uncertainty about required fuel storage costs</vt:lpstr>
      <vt:lpstr>Increased Ramping and Part-Load Operation of Thermal Plants</vt:lpstr>
      <vt:lpstr>Increased Ramping and Part-Load Operation of Thermal Plants</vt:lpstr>
      <vt:lpstr>Potential Changes in Hydropower Plant and Transmission Operation</vt:lpstr>
      <vt:lpstr>Potential Changes in Transmission Operation</vt:lpstr>
      <vt:lpstr>Renewables Dispatch for Balancing Load and for Reserve Provision</vt:lpstr>
      <vt:lpstr>Decline in economic deployment of wind/solar is largely due to increased curtailment</vt:lpstr>
      <vt:lpstr>2040 Mix of Resources</vt:lpstr>
      <vt:lpstr>Joint Dispatch &amp; Planning </vt:lpstr>
      <vt:lpstr>Reliability Requirements</vt:lpstr>
      <vt:lpstr>Load Shapes</vt:lpstr>
      <vt:lpstr>Load Growth</vt:lpstr>
      <vt:lpstr>Electric Vehicles</vt:lpstr>
      <vt:lpstr>Prescribed changes from base generation mix</vt:lpstr>
      <vt:lpstr>Wind Cost Supply Curve</vt:lpstr>
      <vt:lpstr>Cost Sensitivity</vt:lpstr>
    </vt:vector>
  </TitlesOfParts>
  <Manager/>
  <Company>NREL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VRE</dc:title>
  <dc:subject/>
  <dc:creator>Denholm, Paul</dc:creator>
  <cp:keywords/>
  <dc:description/>
  <cp:lastModifiedBy>Denholm, Paul</cp:lastModifiedBy>
  <cp:revision>427</cp:revision>
  <cp:lastPrinted>2017-12-01T06:31:43Z</cp:lastPrinted>
  <dcterms:created xsi:type="dcterms:W3CDTF">2018-01-10T16:09:30Z</dcterms:created>
  <dcterms:modified xsi:type="dcterms:W3CDTF">2024-04-03T21:52:28Z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5965d95-ecc0-4720-b759-1f33c42ed7da_Enabled">
    <vt:lpwstr>true</vt:lpwstr>
  </property>
  <property fmtid="{D5CDD505-2E9C-101B-9397-08002B2CF9AE}" pid="3" name="MSIP_Label_95965d95-ecc0-4720-b759-1f33c42ed7da_SetDate">
    <vt:lpwstr>2023-10-30T22:08:03Z</vt:lpwstr>
  </property>
  <property fmtid="{D5CDD505-2E9C-101B-9397-08002B2CF9AE}" pid="4" name="MSIP_Label_95965d95-ecc0-4720-b759-1f33c42ed7da_Method">
    <vt:lpwstr>Standard</vt:lpwstr>
  </property>
  <property fmtid="{D5CDD505-2E9C-101B-9397-08002B2CF9AE}" pid="5" name="MSIP_Label_95965d95-ecc0-4720-b759-1f33c42ed7da_Name">
    <vt:lpwstr>General</vt:lpwstr>
  </property>
  <property fmtid="{D5CDD505-2E9C-101B-9397-08002B2CF9AE}" pid="6" name="MSIP_Label_95965d95-ecc0-4720-b759-1f33c42ed7da_SiteId">
    <vt:lpwstr>a0f29d7e-28cd-4f54-8442-7885aee7c080</vt:lpwstr>
  </property>
  <property fmtid="{D5CDD505-2E9C-101B-9397-08002B2CF9AE}" pid="7" name="MSIP_Label_95965d95-ecc0-4720-b759-1f33c42ed7da_ActionId">
    <vt:lpwstr>15775d56-bdfa-4a1e-8200-7729f937e894</vt:lpwstr>
  </property>
  <property fmtid="{D5CDD505-2E9C-101B-9397-08002B2CF9AE}" pid="8" name="MSIP_Label_95965d95-ecc0-4720-b759-1f33c42ed7da_ContentBits">
    <vt:lpwstr>0</vt:lpwstr>
  </property>
</Properties>
</file>