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2"/>
  </p:notesMasterIdLst>
  <p:sldIdLst>
    <p:sldId id="273" r:id="rId2"/>
    <p:sldId id="705" r:id="rId3"/>
    <p:sldId id="258" r:id="rId4"/>
    <p:sldId id="713" r:id="rId5"/>
    <p:sldId id="708" r:id="rId6"/>
    <p:sldId id="685" r:id="rId7"/>
    <p:sldId id="698" r:id="rId8"/>
    <p:sldId id="655" r:id="rId9"/>
    <p:sldId id="709" r:id="rId10"/>
    <p:sldId id="690" r:id="rId11"/>
    <p:sldId id="702" r:id="rId12"/>
    <p:sldId id="706" r:id="rId13"/>
    <p:sldId id="707" r:id="rId14"/>
    <p:sldId id="674" r:id="rId15"/>
    <p:sldId id="693" r:id="rId16"/>
    <p:sldId id="703" r:id="rId17"/>
    <p:sldId id="689" r:id="rId18"/>
    <p:sldId id="675" r:id="rId19"/>
    <p:sldId id="656" r:id="rId20"/>
    <p:sldId id="660" r:id="rId21"/>
    <p:sldId id="621" r:id="rId22"/>
    <p:sldId id="678" r:id="rId23"/>
    <p:sldId id="710" r:id="rId24"/>
    <p:sldId id="711" r:id="rId25"/>
    <p:sldId id="712" r:id="rId26"/>
    <p:sldId id="676" r:id="rId27"/>
    <p:sldId id="692" r:id="rId28"/>
    <p:sldId id="280" r:id="rId29"/>
    <p:sldId id="683" r:id="rId30"/>
    <p:sldId id="688" r:id="rId31"/>
    <p:sldId id="697" r:id="rId32"/>
    <p:sldId id="686" r:id="rId33"/>
    <p:sldId id="696" r:id="rId34"/>
    <p:sldId id="691" r:id="rId35"/>
    <p:sldId id="677" r:id="rId36"/>
    <p:sldId id="679" r:id="rId37"/>
    <p:sldId id="680" r:id="rId38"/>
    <p:sldId id="667" r:id="rId39"/>
    <p:sldId id="672" r:id="rId40"/>
    <p:sldId id="684" r:id="rId41"/>
  </p:sldIdLst>
  <p:sldSz cx="18288000" cy="10287000"/>
  <p:notesSz cx="6881813" cy="92964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9CA"/>
    <a:srgbClr val="D6DCE5"/>
    <a:srgbClr val="323E5A"/>
    <a:srgbClr val="B2B8CA"/>
    <a:srgbClr val="074C7E"/>
    <a:srgbClr val="088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1696" autoAdjust="0"/>
  </p:normalViewPr>
  <p:slideViewPr>
    <p:cSldViewPr>
      <p:cViewPr varScale="1">
        <p:scale>
          <a:sx n="58" d="100"/>
          <a:sy n="58" d="100"/>
        </p:scale>
        <p:origin x="10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570241247989074E-2"/>
          <c:y val="7.6269283586387127E-2"/>
          <c:w val="0.89562018463430348"/>
          <c:h val="0.72103904337907132"/>
        </c:manualLayout>
      </c:layout>
      <c:barChart>
        <c:barDir val="col"/>
        <c:grouping val="stacked"/>
        <c:varyColors val="0"/>
        <c:ser>
          <c:idx val="1"/>
          <c:order val="1"/>
          <c:tx>
            <c:strRef>
              <c:f>'Approp History'!$A$4</c:f>
              <c:strCache>
                <c:ptCount val="1"/>
                <c:pt idx="0">
                  <c:v>State Appropriation</c:v>
                </c:pt>
              </c:strCache>
            </c:strRef>
          </c:tx>
          <c:spPr>
            <a:solidFill>
              <a:schemeClr val="tx2"/>
            </a:solidFill>
            <a:ln>
              <a:noFill/>
            </a:ln>
            <a:effectLst/>
          </c:spPr>
          <c:invertIfNegative val="0"/>
          <c:dPt>
            <c:idx val="10"/>
            <c:invertIfNegative val="0"/>
            <c:bubble3D val="0"/>
            <c:spPr>
              <a:solidFill>
                <a:schemeClr val="tx2"/>
              </a:solidFill>
              <a:ln>
                <a:noFill/>
              </a:ln>
              <a:effectLst/>
            </c:spPr>
            <c:extLst>
              <c:ext xmlns:c16="http://schemas.microsoft.com/office/drawing/2014/chart" uri="{C3380CC4-5D6E-409C-BE32-E72D297353CC}">
                <c16:uniqueId val="{00000001-F85C-4738-B44B-F46000788123}"/>
              </c:ext>
            </c:extLst>
          </c:dPt>
          <c:cat>
            <c:strRef>
              <c:f>'Approp History'!$B$1:$Q$1</c:f>
              <c:strCache>
                <c:ptCount val="16"/>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strCache>
            </c:strRef>
          </c:cat>
          <c:val>
            <c:numRef>
              <c:f>'Approp History'!$B$4:$R$4</c:f>
              <c:numCache>
                <c:formatCode>_(* #,##0_);_(* \(#,##0\);_(* "-"??_);_(@_)</c:formatCode>
                <c:ptCount val="17"/>
                <c:pt idx="0">
                  <c:v>48587.112090000002</c:v>
                </c:pt>
                <c:pt idx="1">
                  <c:v>8200</c:v>
                </c:pt>
                <c:pt idx="2">
                  <c:v>45816.200490000003</c:v>
                </c:pt>
                <c:pt idx="3">
                  <c:v>3200</c:v>
                </c:pt>
                <c:pt idx="4">
                  <c:v>43694.738789999996</c:v>
                </c:pt>
                <c:pt idx="5">
                  <c:v>39500</c:v>
                </c:pt>
                <c:pt idx="6">
                  <c:v>37950</c:v>
                </c:pt>
                <c:pt idx="7">
                  <c:v>30000</c:v>
                </c:pt>
                <c:pt idx="8">
                  <c:v>19273</c:v>
                </c:pt>
                <c:pt idx="9">
                  <c:v>3000</c:v>
                </c:pt>
                <c:pt idx="10">
                  <c:v>0</c:v>
                </c:pt>
                <c:pt idx="11">
                  <c:v>5000</c:v>
                </c:pt>
                <c:pt idx="12">
                  <c:v>5000</c:v>
                </c:pt>
                <c:pt idx="13">
                  <c:v>5000</c:v>
                </c:pt>
                <c:pt idx="14">
                  <c:v>0</c:v>
                </c:pt>
                <c:pt idx="15">
                  <c:v>9700</c:v>
                </c:pt>
                <c:pt idx="16">
                  <c:v>23000</c:v>
                </c:pt>
              </c:numCache>
            </c:numRef>
          </c:val>
          <c:extLst>
            <c:ext xmlns:c16="http://schemas.microsoft.com/office/drawing/2014/chart" uri="{C3380CC4-5D6E-409C-BE32-E72D297353CC}">
              <c16:uniqueId val="{00000002-F85C-4738-B44B-F46000788123}"/>
            </c:ext>
          </c:extLst>
        </c:ser>
        <c:ser>
          <c:idx val="2"/>
          <c:order val="2"/>
          <c:tx>
            <c:strRef>
              <c:f>'Approp History'!$A$3</c:f>
              <c:strCache>
                <c:ptCount val="1"/>
                <c:pt idx="0">
                  <c:v>UA Bonding/Reallocation</c:v>
                </c:pt>
              </c:strCache>
            </c:strRef>
          </c:tx>
          <c:spPr>
            <a:solidFill>
              <a:schemeClr val="accent5">
                <a:lumMod val="60000"/>
                <a:lumOff val="40000"/>
              </a:schemeClr>
            </a:solidFill>
            <a:ln>
              <a:noFill/>
            </a:ln>
            <a:effectLst/>
          </c:spPr>
          <c:invertIfNegative val="0"/>
          <c:cat>
            <c:strRef>
              <c:f>'Approp History'!$B$1:$Q$1</c:f>
              <c:strCache>
                <c:ptCount val="16"/>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strCache>
            </c:strRef>
          </c:cat>
          <c:val>
            <c:numRef>
              <c:f>'Approp History'!$B$3:$R$3</c:f>
              <c:numCache>
                <c:formatCode>General</c:formatCode>
                <c:ptCount val="17"/>
                <c:pt idx="5" formatCode="_(* #,##0_);_(* \(#,##0\);_(* &quot;-&quot;??_);_(@_)">
                  <c:v>50000</c:v>
                </c:pt>
                <c:pt idx="10" formatCode="_(* #,##0_);_(* \(#,##0\);_(* &quot;-&quot;??_);_(@_)">
                  <c:v>10000</c:v>
                </c:pt>
                <c:pt idx="11" formatCode="_(* #,##0_);_(* \(#,##0\);_(* &quot;-&quot;??_);_(@_)">
                  <c:v>5000</c:v>
                </c:pt>
              </c:numCache>
            </c:numRef>
          </c:val>
          <c:extLst>
            <c:ext xmlns:c16="http://schemas.microsoft.com/office/drawing/2014/chart" uri="{C3380CC4-5D6E-409C-BE32-E72D297353CC}">
              <c16:uniqueId val="{00000003-F85C-4738-B44B-F46000788123}"/>
            </c:ext>
          </c:extLst>
        </c:ser>
        <c:dLbls>
          <c:showLegendKey val="0"/>
          <c:showVal val="0"/>
          <c:showCatName val="0"/>
          <c:showSerName val="0"/>
          <c:showPercent val="0"/>
          <c:showBubbleSize val="0"/>
        </c:dLbls>
        <c:gapWidth val="150"/>
        <c:overlap val="100"/>
        <c:axId val="138770335"/>
        <c:axId val="138774911"/>
      </c:barChart>
      <c:lineChart>
        <c:grouping val="standard"/>
        <c:varyColors val="0"/>
        <c:ser>
          <c:idx val="0"/>
          <c:order val="0"/>
          <c:tx>
            <c:strRef>
              <c:f>'Approp History'!$A$2</c:f>
              <c:strCache>
                <c:ptCount val="1"/>
                <c:pt idx="0">
                  <c:v>UA Minimum Request</c:v>
                </c:pt>
              </c:strCache>
            </c:strRef>
          </c:tx>
          <c:spPr>
            <a:ln w="28575" cap="rnd">
              <a:solidFill>
                <a:srgbClr val="00B050"/>
              </a:solidFill>
              <a:round/>
            </a:ln>
            <a:effectLst/>
          </c:spPr>
          <c:marker>
            <c:symbol val="none"/>
          </c:marker>
          <c:cat>
            <c:strRef>
              <c:f>'Approp History'!$B$1:$R$1</c:f>
              <c:strCache>
                <c:ptCount val="17"/>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strCache>
            </c:strRef>
          </c:cat>
          <c:val>
            <c:numRef>
              <c:f>'Approp History'!$B$2:$R$2</c:f>
              <c:numCache>
                <c:formatCode>_(* #,##0_);_(* \(#,##0\);_(* "-"??_);_(@_)</c:formatCode>
                <c:ptCount val="17"/>
                <c:pt idx="0">
                  <c:v>50000</c:v>
                </c:pt>
                <c:pt idx="1">
                  <c:v>50000</c:v>
                </c:pt>
                <c:pt idx="2">
                  <c:v>50000</c:v>
                </c:pt>
                <c:pt idx="3">
                  <c:v>50000</c:v>
                </c:pt>
                <c:pt idx="4">
                  <c:v>50000</c:v>
                </c:pt>
                <c:pt idx="5">
                  <c:v>50000</c:v>
                </c:pt>
                <c:pt idx="6">
                  <c:v>50000</c:v>
                </c:pt>
                <c:pt idx="7">
                  <c:v>50000</c:v>
                </c:pt>
                <c:pt idx="8">
                  <c:v>50000</c:v>
                </c:pt>
                <c:pt idx="9">
                  <c:v>50000</c:v>
                </c:pt>
                <c:pt idx="10">
                  <c:v>50000</c:v>
                </c:pt>
                <c:pt idx="11">
                  <c:v>50000</c:v>
                </c:pt>
                <c:pt idx="12">
                  <c:v>50000</c:v>
                </c:pt>
                <c:pt idx="13">
                  <c:v>50000</c:v>
                </c:pt>
                <c:pt idx="14">
                  <c:v>50000</c:v>
                </c:pt>
                <c:pt idx="15">
                  <c:v>50000</c:v>
                </c:pt>
                <c:pt idx="16">
                  <c:v>50000</c:v>
                </c:pt>
              </c:numCache>
            </c:numRef>
          </c:val>
          <c:smooth val="0"/>
          <c:extLst>
            <c:ext xmlns:c16="http://schemas.microsoft.com/office/drawing/2014/chart" uri="{C3380CC4-5D6E-409C-BE32-E72D297353CC}">
              <c16:uniqueId val="{00000004-F85C-4738-B44B-F46000788123}"/>
            </c:ext>
          </c:extLst>
        </c:ser>
        <c:dLbls>
          <c:showLegendKey val="0"/>
          <c:showVal val="0"/>
          <c:showCatName val="0"/>
          <c:showSerName val="0"/>
          <c:showPercent val="0"/>
          <c:showBubbleSize val="0"/>
        </c:dLbls>
        <c:marker val="1"/>
        <c:smooth val="0"/>
        <c:axId val="138770335"/>
        <c:axId val="138774911"/>
      </c:lineChart>
      <c:lineChart>
        <c:grouping val="standard"/>
        <c:varyColors val="0"/>
        <c:ser>
          <c:idx val="3"/>
          <c:order val="3"/>
          <c:tx>
            <c:strRef>
              <c:f>'Approp History'!$A$5</c:f>
              <c:strCache>
                <c:ptCount val="1"/>
                <c:pt idx="0">
                  <c:v>DM/R&amp;R Backlog</c:v>
                </c:pt>
              </c:strCache>
            </c:strRef>
          </c:tx>
          <c:spPr>
            <a:ln w="28575" cap="rnd">
              <a:solidFill>
                <a:srgbClr val="C00000"/>
              </a:solidFill>
              <a:round/>
            </a:ln>
            <a:effectLst/>
          </c:spPr>
          <c:marker>
            <c:symbol val="none"/>
          </c:marker>
          <c:dLbls>
            <c:dLbl>
              <c:idx val="0"/>
              <c:layout>
                <c:manualLayout>
                  <c:x val="5.653365251454121E-3"/>
                  <c:y val="4.6790650712185168E-2"/>
                </c:manualLayout>
              </c:layout>
              <c:numFmt formatCode="&quot;$&quot;#,##0," sourceLinked="0"/>
              <c:spPr>
                <a:noFill/>
                <a:ln>
                  <a:noFill/>
                </a:ln>
                <a:effectLst/>
              </c:spPr>
              <c:txPr>
                <a:bodyPr rot="0" spcFirstLastPara="1" vertOverflow="ellipsis" vert="horz" wrap="square" lIns="38100" tIns="19050" rIns="38100" bIns="19050" anchor="ctr" anchorCtr="0">
                  <a:noAutofit/>
                </a:bodyPr>
                <a:lstStyle/>
                <a:p>
                  <a:pPr algn="l">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7060301507537695E-2"/>
                      <c:h val="6.5003011681697365E-2"/>
                    </c:manualLayout>
                  </c15:layout>
                </c:ext>
                <c:ext xmlns:c16="http://schemas.microsoft.com/office/drawing/2014/chart" uri="{C3380CC4-5D6E-409C-BE32-E72D297353CC}">
                  <c16:uniqueId val="{00000005-F85C-4738-B44B-F46000788123}"/>
                </c:ext>
              </c:extLst>
            </c:dLbl>
            <c:dLbl>
              <c:idx val="1"/>
              <c:delete val="1"/>
              <c:extLst>
                <c:ext xmlns:c15="http://schemas.microsoft.com/office/drawing/2012/chart" uri="{CE6537A1-D6FC-4f65-9D91-7224C49458BB}"/>
                <c:ext xmlns:c16="http://schemas.microsoft.com/office/drawing/2014/chart" uri="{C3380CC4-5D6E-409C-BE32-E72D297353CC}">
                  <c16:uniqueId val="{00000006-F85C-4738-B44B-F46000788123}"/>
                </c:ext>
              </c:extLst>
            </c:dLbl>
            <c:dLbl>
              <c:idx val="2"/>
              <c:delete val="1"/>
              <c:extLst>
                <c:ext xmlns:c15="http://schemas.microsoft.com/office/drawing/2012/chart" uri="{CE6537A1-D6FC-4f65-9D91-7224C49458BB}"/>
                <c:ext xmlns:c16="http://schemas.microsoft.com/office/drawing/2014/chart" uri="{C3380CC4-5D6E-409C-BE32-E72D297353CC}">
                  <c16:uniqueId val="{00000007-F85C-4738-B44B-F46000788123}"/>
                </c:ext>
              </c:extLst>
            </c:dLbl>
            <c:dLbl>
              <c:idx val="3"/>
              <c:delete val="1"/>
              <c:extLst>
                <c:ext xmlns:c15="http://schemas.microsoft.com/office/drawing/2012/chart" uri="{CE6537A1-D6FC-4f65-9D91-7224C49458BB}"/>
                <c:ext xmlns:c16="http://schemas.microsoft.com/office/drawing/2014/chart" uri="{C3380CC4-5D6E-409C-BE32-E72D297353CC}">
                  <c16:uniqueId val="{00000008-F85C-4738-B44B-F46000788123}"/>
                </c:ext>
              </c:extLst>
            </c:dLbl>
            <c:dLbl>
              <c:idx val="4"/>
              <c:delete val="1"/>
              <c:extLst>
                <c:ext xmlns:c15="http://schemas.microsoft.com/office/drawing/2012/chart" uri="{CE6537A1-D6FC-4f65-9D91-7224C49458BB}"/>
                <c:ext xmlns:c16="http://schemas.microsoft.com/office/drawing/2014/chart" uri="{C3380CC4-5D6E-409C-BE32-E72D297353CC}">
                  <c16:uniqueId val="{00000009-F85C-4738-B44B-F46000788123}"/>
                </c:ext>
              </c:extLst>
            </c:dLbl>
            <c:dLbl>
              <c:idx val="5"/>
              <c:delete val="1"/>
              <c:extLst>
                <c:ext xmlns:c15="http://schemas.microsoft.com/office/drawing/2012/chart" uri="{CE6537A1-D6FC-4f65-9D91-7224C49458BB}"/>
                <c:ext xmlns:c16="http://schemas.microsoft.com/office/drawing/2014/chart" uri="{C3380CC4-5D6E-409C-BE32-E72D297353CC}">
                  <c16:uniqueId val="{0000000A-F85C-4738-B44B-F46000788123}"/>
                </c:ext>
              </c:extLst>
            </c:dLbl>
            <c:dLbl>
              <c:idx val="6"/>
              <c:delete val="1"/>
              <c:extLst>
                <c:ext xmlns:c15="http://schemas.microsoft.com/office/drawing/2012/chart" uri="{CE6537A1-D6FC-4f65-9D91-7224C49458BB}"/>
                <c:ext xmlns:c16="http://schemas.microsoft.com/office/drawing/2014/chart" uri="{C3380CC4-5D6E-409C-BE32-E72D297353CC}">
                  <c16:uniqueId val="{0000000B-F85C-4738-B44B-F46000788123}"/>
                </c:ext>
              </c:extLst>
            </c:dLbl>
            <c:dLbl>
              <c:idx val="7"/>
              <c:delete val="1"/>
              <c:extLst>
                <c:ext xmlns:c15="http://schemas.microsoft.com/office/drawing/2012/chart" uri="{CE6537A1-D6FC-4f65-9D91-7224C49458BB}"/>
                <c:ext xmlns:c16="http://schemas.microsoft.com/office/drawing/2014/chart" uri="{C3380CC4-5D6E-409C-BE32-E72D297353CC}">
                  <c16:uniqueId val="{0000000C-F85C-4738-B44B-F46000788123}"/>
                </c:ext>
              </c:extLst>
            </c:dLbl>
            <c:dLbl>
              <c:idx val="8"/>
              <c:delete val="1"/>
              <c:extLst>
                <c:ext xmlns:c15="http://schemas.microsoft.com/office/drawing/2012/chart" uri="{CE6537A1-D6FC-4f65-9D91-7224C49458BB}"/>
                <c:ext xmlns:c16="http://schemas.microsoft.com/office/drawing/2014/chart" uri="{C3380CC4-5D6E-409C-BE32-E72D297353CC}">
                  <c16:uniqueId val="{0000000D-F85C-4738-B44B-F46000788123}"/>
                </c:ext>
              </c:extLst>
            </c:dLbl>
            <c:dLbl>
              <c:idx val="9"/>
              <c:delete val="1"/>
              <c:extLst>
                <c:ext xmlns:c15="http://schemas.microsoft.com/office/drawing/2012/chart" uri="{CE6537A1-D6FC-4f65-9D91-7224C49458BB}"/>
                <c:ext xmlns:c16="http://schemas.microsoft.com/office/drawing/2014/chart" uri="{C3380CC4-5D6E-409C-BE32-E72D297353CC}">
                  <c16:uniqueId val="{0000000E-F85C-4738-B44B-F46000788123}"/>
                </c:ext>
              </c:extLst>
            </c:dLbl>
            <c:dLbl>
              <c:idx val="10"/>
              <c:delete val="1"/>
              <c:extLst>
                <c:ext xmlns:c15="http://schemas.microsoft.com/office/drawing/2012/chart" uri="{CE6537A1-D6FC-4f65-9D91-7224C49458BB}"/>
                <c:ext xmlns:c16="http://schemas.microsoft.com/office/drawing/2014/chart" uri="{C3380CC4-5D6E-409C-BE32-E72D297353CC}">
                  <c16:uniqueId val="{0000000F-F85C-4738-B44B-F46000788123}"/>
                </c:ext>
              </c:extLst>
            </c:dLbl>
            <c:dLbl>
              <c:idx val="11"/>
              <c:delete val="1"/>
              <c:extLst>
                <c:ext xmlns:c15="http://schemas.microsoft.com/office/drawing/2012/chart" uri="{CE6537A1-D6FC-4f65-9D91-7224C49458BB}"/>
                <c:ext xmlns:c16="http://schemas.microsoft.com/office/drawing/2014/chart" uri="{C3380CC4-5D6E-409C-BE32-E72D297353CC}">
                  <c16:uniqueId val="{00000010-F85C-4738-B44B-F46000788123}"/>
                </c:ext>
              </c:extLst>
            </c:dLbl>
            <c:dLbl>
              <c:idx val="12"/>
              <c:delete val="1"/>
              <c:extLst>
                <c:ext xmlns:c15="http://schemas.microsoft.com/office/drawing/2012/chart" uri="{CE6537A1-D6FC-4f65-9D91-7224C49458BB}"/>
                <c:ext xmlns:c16="http://schemas.microsoft.com/office/drawing/2014/chart" uri="{C3380CC4-5D6E-409C-BE32-E72D297353CC}">
                  <c16:uniqueId val="{00000011-F85C-4738-B44B-F46000788123}"/>
                </c:ext>
              </c:extLst>
            </c:dLbl>
            <c:dLbl>
              <c:idx val="13"/>
              <c:delete val="1"/>
              <c:extLst>
                <c:ext xmlns:c15="http://schemas.microsoft.com/office/drawing/2012/chart" uri="{CE6537A1-D6FC-4f65-9D91-7224C49458BB}"/>
                <c:ext xmlns:c16="http://schemas.microsoft.com/office/drawing/2014/chart" uri="{C3380CC4-5D6E-409C-BE32-E72D297353CC}">
                  <c16:uniqueId val="{00000012-F85C-4738-B44B-F46000788123}"/>
                </c:ext>
              </c:extLst>
            </c:dLbl>
            <c:dLbl>
              <c:idx val="14"/>
              <c:delete val="1"/>
              <c:extLst>
                <c:ext xmlns:c15="http://schemas.microsoft.com/office/drawing/2012/chart" uri="{CE6537A1-D6FC-4f65-9D91-7224C49458BB}"/>
                <c:ext xmlns:c16="http://schemas.microsoft.com/office/drawing/2014/chart" uri="{C3380CC4-5D6E-409C-BE32-E72D297353CC}">
                  <c16:uniqueId val="{00000013-F85C-4738-B44B-F46000788123}"/>
                </c:ext>
              </c:extLst>
            </c:dLbl>
            <c:dLbl>
              <c:idx val="15"/>
              <c:delete val="1"/>
              <c:extLst>
                <c:ext xmlns:c15="http://schemas.microsoft.com/office/drawing/2012/chart" uri="{CE6537A1-D6FC-4f65-9D91-7224C49458BB}"/>
                <c:ext xmlns:c16="http://schemas.microsoft.com/office/drawing/2014/chart" uri="{C3380CC4-5D6E-409C-BE32-E72D297353CC}">
                  <c16:uniqueId val="{00000014-F85C-4738-B44B-F46000788123}"/>
                </c:ext>
              </c:extLst>
            </c:dLbl>
            <c:dLbl>
              <c:idx val="16"/>
              <c:layout>
                <c:manualLayout>
                  <c:x val="-3.1407035175879394E-2"/>
                  <c:y val="-4.799041098685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85C-4738-B44B-F46000788123}"/>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'Approp History'!$B$5:$R$5</c:f>
              <c:numCache>
                <c:formatCode>_(* #,##0_);_(* \(#,##0\);_(* "-"??_);_(@_)</c:formatCode>
                <c:ptCount val="17"/>
                <c:pt idx="0">
                  <c:v>750000</c:v>
                </c:pt>
                <c:pt idx="1">
                  <c:v>751412.9</c:v>
                </c:pt>
                <c:pt idx="2">
                  <c:v>793212.9</c:v>
                </c:pt>
                <c:pt idx="3">
                  <c:v>797396.7</c:v>
                </c:pt>
                <c:pt idx="4">
                  <c:v>844196.7</c:v>
                </c:pt>
                <c:pt idx="5">
                  <c:v>850502</c:v>
                </c:pt>
                <c:pt idx="6">
                  <c:v>811002</c:v>
                </c:pt>
                <c:pt idx="7">
                  <c:v>823052</c:v>
                </c:pt>
                <c:pt idx="8">
                  <c:v>843052</c:v>
                </c:pt>
                <c:pt idx="9">
                  <c:v>873779</c:v>
                </c:pt>
                <c:pt idx="10">
                  <c:v>920779</c:v>
                </c:pt>
                <c:pt idx="11">
                  <c:v>1061300</c:v>
                </c:pt>
                <c:pt idx="12">
                  <c:v>1236600</c:v>
                </c:pt>
                <c:pt idx="13">
                  <c:v>1273200</c:v>
                </c:pt>
                <c:pt idx="14">
                  <c:v>1420800</c:v>
                </c:pt>
                <c:pt idx="15">
                  <c:v>1393000</c:v>
                </c:pt>
                <c:pt idx="16">
                  <c:v>1513538.3</c:v>
                </c:pt>
              </c:numCache>
            </c:numRef>
          </c:val>
          <c:smooth val="0"/>
          <c:extLst>
            <c:ext xmlns:c16="http://schemas.microsoft.com/office/drawing/2014/chart" uri="{C3380CC4-5D6E-409C-BE32-E72D297353CC}">
              <c16:uniqueId val="{00000016-F85C-4738-B44B-F46000788123}"/>
            </c:ext>
          </c:extLst>
        </c:ser>
        <c:dLbls>
          <c:showLegendKey val="0"/>
          <c:showVal val="0"/>
          <c:showCatName val="0"/>
          <c:showSerName val="0"/>
          <c:showPercent val="0"/>
          <c:showBubbleSize val="0"/>
        </c:dLbls>
        <c:marker val="1"/>
        <c:smooth val="0"/>
        <c:axId val="1951981103"/>
        <c:axId val="674425599"/>
      </c:lineChart>
      <c:catAx>
        <c:axId val="13877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8774911"/>
        <c:crosses val="autoZero"/>
        <c:auto val="1"/>
        <c:lblAlgn val="ctr"/>
        <c:lblOffset val="100"/>
        <c:noMultiLvlLbl val="0"/>
      </c:catAx>
      <c:valAx>
        <c:axId val="13877491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8770335"/>
        <c:crosses val="autoZero"/>
        <c:crossBetween val="between"/>
        <c:majorUnit val="10000"/>
        <c:dispUnits>
          <c:builtInUnit val="thousands"/>
        </c:dispUnits>
      </c:valAx>
      <c:valAx>
        <c:axId val="674425599"/>
        <c:scaling>
          <c:orientation val="minMax"/>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C00000"/>
                </a:solidFill>
                <a:latin typeface="Calibri" panose="020F0502020204030204" pitchFamily="34" charset="0"/>
                <a:ea typeface="+mn-ea"/>
                <a:cs typeface="Calibri" panose="020F0502020204030204" pitchFamily="34" charset="0"/>
              </a:defRPr>
            </a:pPr>
            <a:endParaRPr lang="en-US"/>
          </a:p>
        </c:txPr>
        <c:crossAx val="1951981103"/>
        <c:crosses val="max"/>
        <c:crossBetween val="between"/>
      </c:valAx>
      <c:catAx>
        <c:axId val="1951981103"/>
        <c:scaling>
          <c:orientation val="minMax"/>
        </c:scaling>
        <c:delete val="1"/>
        <c:axPos val="b"/>
        <c:majorTickMark val="out"/>
        <c:minorTickMark val="none"/>
        <c:tickLblPos val="nextTo"/>
        <c:crossAx val="674425599"/>
        <c:crosses val="autoZero"/>
        <c:auto val="1"/>
        <c:lblAlgn val="ctr"/>
        <c:lblOffset val="100"/>
        <c:noMultiLvlLbl val="0"/>
      </c:catAx>
      <c:spPr>
        <a:noFill/>
        <a:ln>
          <a:noFill/>
        </a:ln>
        <a:effectLst/>
      </c:spPr>
    </c:plotArea>
    <c:legend>
      <c:legendPos val="b"/>
      <c:layout>
        <c:manualLayout>
          <c:xMode val="edge"/>
          <c:yMode val="edge"/>
          <c:x val="5.9829057571641343E-2"/>
          <c:y val="0.8939846315924771"/>
          <c:w val="0.9"/>
          <c:h val="6.079100289378399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5" y="0"/>
            <a:ext cx="2982119" cy="466434"/>
          </a:xfrm>
          <a:prstGeom prst="rect">
            <a:avLst/>
          </a:prstGeom>
        </p:spPr>
        <p:txBody>
          <a:bodyPr vert="horz" lIns="92446" tIns="46223" rIns="92446" bIns="46223" rtlCol="0"/>
          <a:lstStyle>
            <a:lvl1pPr algn="r">
              <a:defRPr sz="1200"/>
            </a:lvl1pPr>
          </a:lstStyle>
          <a:p>
            <a:fld id="{D91A6120-6A2A-1546-8144-D1B9ACE7F475}" type="datetimeFigureOut">
              <a:rPr lang="en-US" smtClean="0"/>
              <a:t>2/8/2023</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73"/>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5" y="8829973"/>
            <a:ext cx="2982119" cy="466433"/>
          </a:xfrm>
          <a:prstGeom prst="rect">
            <a:avLst/>
          </a:prstGeom>
        </p:spPr>
        <p:txBody>
          <a:bodyPr vert="horz" lIns="92446" tIns="46223" rIns="92446" bIns="46223" rtlCol="0" anchor="b"/>
          <a:lstStyle>
            <a:lvl1pPr algn="r">
              <a:defRPr sz="1200"/>
            </a:lvl1pPr>
          </a:lstStyle>
          <a:p>
            <a:fld id="{5B2AF01E-076C-F948-A55A-28303B028D04}" type="slidenum">
              <a:rPr lang="en-US" smtClean="0"/>
              <a:t>‹#›</a:t>
            </a:fld>
            <a:endParaRPr lang="en-US" dirty="0"/>
          </a:p>
        </p:txBody>
      </p:sp>
    </p:spTree>
    <p:extLst>
      <p:ext uri="{BB962C8B-B14F-4D97-AF65-F5344CB8AC3E}">
        <p14:creationId xmlns:p14="http://schemas.microsoft.com/office/powerpoint/2010/main" val="191130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03475" y="4548457"/>
            <a:ext cx="5627794" cy="3721466"/>
          </a:xfrm>
          <a:prstGeom prst="rect">
            <a:avLst/>
          </a:prstGeom>
          <a:noFill/>
          <a:ln>
            <a:noFill/>
          </a:ln>
        </p:spPr>
        <p:txBody>
          <a:bodyPr spcFirstLastPara="1" wrap="square" lIns="93442" tIns="46708" rIns="93442" bIns="46708" anchor="t" anchorCtr="0">
            <a:noAutofit/>
          </a:bodyPr>
          <a:lstStyle/>
          <a:p>
            <a:pPr>
              <a:buSzPts val="1400"/>
            </a:pPr>
            <a:endParaRPr dirty="0"/>
          </a:p>
        </p:txBody>
      </p:sp>
      <p:sp>
        <p:nvSpPr>
          <p:cNvPr id="88" name="Google Shape;88;p1:notes"/>
          <p:cNvSpPr>
            <a:spLocks noGrp="1" noRot="1" noChangeAspect="1"/>
          </p:cNvSpPr>
          <p:nvPr>
            <p:ph type="sldImg" idx="2"/>
          </p:nvPr>
        </p:nvSpPr>
        <p:spPr>
          <a:xfrm>
            <a:off x="684213" y="1181100"/>
            <a:ext cx="5668962"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6800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4213" y="1181100"/>
            <a:ext cx="5668962"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703475" y="4548457"/>
            <a:ext cx="5627794" cy="3721466"/>
          </a:xfrm>
          <a:prstGeom prst="rect">
            <a:avLst/>
          </a:prstGeom>
          <a:noFill/>
          <a:ln>
            <a:noFill/>
          </a:ln>
        </p:spPr>
        <p:txBody>
          <a:bodyPr spcFirstLastPara="1" wrap="square" lIns="93442" tIns="46708" rIns="93442" bIns="46708" anchor="t" anchorCtr="0">
            <a:noAutofit/>
          </a:bodyPr>
          <a:lstStyle/>
          <a:p>
            <a:endParaRPr dirty="0"/>
          </a:p>
        </p:txBody>
      </p:sp>
      <p:sp>
        <p:nvSpPr>
          <p:cNvPr id="118" name="Google Shape;118;p5:notes"/>
          <p:cNvSpPr txBox="1">
            <a:spLocks noGrp="1"/>
          </p:cNvSpPr>
          <p:nvPr>
            <p:ph type="sldNum" idx="12"/>
          </p:nvPr>
        </p:nvSpPr>
        <p:spPr>
          <a:xfrm>
            <a:off x="3984730" y="8977141"/>
            <a:ext cx="3048388" cy="474207"/>
          </a:xfrm>
          <a:prstGeom prst="rect">
            <a:avLst/>
          </a:prstGeom>
          <a:noFill/>
          <a:ln>
            <a:noFill/>
          </a:ln>
        </p:spPr>
        <p:txBody>
          <a:bodyPr spcFirstLastPara="1" wrap="square" lIns="93442" tIns="46708" rIns="93442" bIns="46708" anchor="b" anchorCtr="0">
            <a:noAutofit/>
          </a:bodyPr>
          <a:lstStyle/>
          <a:p>
            <a:pPr defTabSz="924458">
              <a:buClr>
                <a:srgbClr val="000000"/>
              </a:buClr>
              <a:defRPr/>
            </a:pPr>
            <a:fld id="{00000000-1234-1234-1234-123412341234}" type="slidenum">
              <a:rPr lang="en-US" sz="1400" kern="0">
                <a:solidFill>
                  <a:srgbClr val="000000"/>
                </a:solidFill>
                <a:latin typeface="Arial"/>
                <a:cs typeface="Arial"/>
                <a:sym typeface="Arial"/>
              </a:rPr>
              <a:pPr defTabSz="924458">
                <a:buClr>
                  <a:srgbClr val="000000"/>
                </a:buClr>
                <a:defRPr/>
              </a:pPr>
              <a:t>10</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84085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12</a:t>
            </a:fld>
            <a:endParaRPr lang="en-US" dirty="0"/>
          </a:p>
        </p:txBody>
      </p:sp>
    </p:spTree>
    <p:extLst>
      <p:ext uri="{BB962C8B-B14F-4D97-AF65-F5344CB8AC3E}">
        <p14:creationId xmlns:p14="http://schemas.microsoft.com/office/powerpoint/2010/main" val="41351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13</a:t>
            </a:fld>
            <a:endParaRPr lang="en-US" dirty="0"/>
          </a:p>
        </p:txBody>
      </p:sp>
    </p:spTree>
    <p:extLst>
      <p:ext uri="{BB962C8B-B14F-4D97-AF65-F5344CB8AC3E}">
        <p14:creationId xmlns:p14="http://schemas.microsoft.com/office/powerpoint/2010/main" val="3305927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14</a:t>
            </a:fld>
            <a:endParaRPr lang="en-US" dirty="0"/>
          </a:p>
        </p:txBody>
      </p:sp>
    </p:spTree>
    <p:extLst>
      <p:ext uri="{BB962C8B-B14F-4D97-AF65-F5344CB8AC3E}">
        <p14:creationId xmlns:p14="http://schemas.microsoft.com/office/powerpoint/2010/main" val="254772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15</a:t>
            </a:fld>
            <a:endParaRPr lang="en-US" dirty="0"/>
          </a:p>
        </p:txBody>
      </p:sp>
    </p:spTree>
    <p:extLst>
      <p:ext uri="{BB962C8B-B14F-4D97-AF65-F5344CB8AC3E}">
        <p14:creationId xmlns:p14="http://schemas.microsoft.com/office/powerpoint/2010/main" val="198625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16</a:t>
            </a:fld>
            <a:endParaRPr lang="en-US" dirty="0"/>
          </a:p>
        </p:txBody>
      </p:sp>
    </p:spTree>
    <p:extLst>
      <p:ext uri="{BB962C8B-B14F-4D97-AF65-F5344CB8AC3E}">
        <p14:creationId xmlns:p14="http://schemas.microsoft.com/office/powerpoint/2010/main" val="5268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17</a:t>
            </a:fld>
            <a:endParaRPr lang="en-US" dirty="0"/>
          </a:p>
        </p:txBody>
      </p:sp>
    </p:spTree>
    <p:extLst>
      <p:ext uri="{BB962C8B-B14F-4D97-AF65-F5344CB8AC3E}">
        <p14:creationId xmlns:p14="http://schemas.microsoft.com/office/powerpoint/2010/main" val="317246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18</a:t>
            </a:fld>
            <a:endParaRPr lang="en-US" dirty="0"/>
          </a:p>
        </p:txBody>
      </p:sp>
    </p:spTree>
    <p:extLst>
      <p:ext uri="{BB962C8B-B14F-4D97-AF65-F5344CB8AC3E}">
        <p14:creationId xmlns:p14="http://schemas.microsoft.com/office/powerpoint/2010/main" val="76083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4213" y="1181100"/>
            <a:ext cx="5668962"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703475" y="4548457"/>
            <a:ext cx="5627794" cy="3721466"/>
          </a:xfrm>
          <a:prstGeom prst="rect">
            <a:avLst/>
          </a:prstGeom>
          <a:noFill/>
          <a:ln>
            <a:noFill/>
          </a:ln>
        </p:spPr>
        <p:txBody>
          <a:bodyPr spcFirstLastPara="1" wrap="square" lIns="93442" tIns="46708" rIns="93442" bIns="46708" anchor="t" anchorCtr="0">
            <a:noAutofit/>
          </a:bodyPr>
          <a:lstStyle/>
          <a:p>
            <a:endParaRPr dirty="0"/>
          </a:p>
        </p:txBody>
      </p:sp>
      <p:sp>
        <p:nvSpPr>
          <p:cNvPr id="118" name="Google Shape;118;p5:notes"/>
          <p:cNvSpPr txBox="1">
            <a:spLocks noGrp="1"/>
          </p:cNvSpPr>
          <p:nvPr>
            <p:ph type="sldNum" idx="12"/>
          </p:nvPr>
        </p:nvSpPr>
        <p:spPr>
          <a:xfrm>
            <a:off x="3984730" y="8977141"/>
            <a:ext cx="3048388" cy="474207"/>
          </a:xfrm>
          <a:prstGeom prst="rect">
            <a:avLst/>
          </a:prstGeom>
          <a:noFill/>
          <a:ln>
            <a:noFill/>
          </a:ln>
        </p:spPr>
        <p:txBody>
          <a:bodyPr spcFirstLastPara="1" wrap="square" lIns="93442" tIns="46708" rIns="93442" bIns="46708" anchor="b" anchorCtr="0">
            <a:noAutofit/>
          </a:bodyPr>
          <a:lstStyle/>
          <a:p>
            <a:pPr defTabSz="924458">
              <a:buClr>
                <a:srgbClr val="000000"/>
              </a:buClr>
              <a:defRPr/>
            </a:pPr>
            <a:fld id="{00000000-1234-1234-1234-123412341234}" type="slidenum">
              <a:rPr lang="en-US" sz="1400" kern="0">
                <a:solidFill>
                  <a:srgbClr val="000000"/>
                </a:solidFill>
                <a:latin typeface="Arial"/>
                <a:cs typeface="Arial"/>
                <a:sym typeface="Arial"/>
              </a:rPr>
              <a:pPr defTabSz="924458">
                <a:buClr>
                  <a:srgbClr val="000000"/>
                </a:buClr>
                <a:defRPr/>
              </a:pPr>
              <a:t>19</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11484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5559" y="4473892"/>
            <a:ext cx="5404467"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p2:notes"/>
          <p:cNvSpPr>
            <a:spLocks noGrp="1" noRot="1" noChangeAspect="1"/>
          </p:cNvSpPr>
          <p:nvPr>
            <p:ph type="sldImg" idx="2"/>
          </p:nvPr>
        </p:nvSpPr>
        <p:spPr>
          <a:xfrm>
            <a:off x="590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31" name="Google Shape;131;p3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1295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5239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22</a:t>
            </a:fld>
            <a:endParaRPr lang="en-US" dirty="0"/>
          </a:p>
        </p:txBody>
      </p:sp>
    </p:spTree>
    <p:extLst>
      <p:ext uri="{BB962C8B-B14F-4D97-AF65-F5344CB8AC3E}">
        <p14:creationId xmlns:p14="http://schemas.microsoft.com/office/powerpoint/2010/main" val="90355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31" name="Google Shape;131;p3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1845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31" name="Google Shape;131;p3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9529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31" name="Google Shape;131;p3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3743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4213" y="1181100"/>
            <a:ext cx="5668962"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703475" y="4548457"/>
            <a:ext cx="5627794" cy="3721466"/>
          </a:xfrm>
          <a:prstGeom prst="rect">
            <a:avLst/>
          </a:prstGeom>
          <a:noFill/>
          <a:ln>
            <a:noFill/>
          </a:ln>
        </p:spPr>
        <p:txBody>
          <a:bodyPr spcFirstLastPara="1" wrap="square" lIns="93442" tIns="46708" rIns="93442" bIns="46708" anchor="t" anchorCtr="0">
            <a:noAutofit/>
          </a:bodyPr>
          <a:lstStyle/>
          <a:p>
            <a:endParaRPr dirty="0"/>
          </a:p>
        </p:txBody>
      </p:sp>
      <p:sp>
        <p:nvSpPr>
          <p:cNvPr id="118" name="Google Shape;118;p5:notes"/>
          <p:cNvSpPr txBox="1">
            <a:spLocks noGrp="1"/>
          </p:cNvSpPr>
          <p:nvPr>
            <p:ph type="sldNum" idx="12"/>
          </p:nvPr>
        </p:nvSpPr>
        <p:spPr>
          <a:xfrm>
            <a:off x="3984730" y="8977141"/>
            <a:ext cx="3048388" cy="474207"/>
          </a:xfrm>
          <a:prstGeom prst="rect">
            <a:avLst/>
          </a:prstGeom>
          <a:noFill/>
          <a:ln>
            <a:noFill/>
          </a:ln>
        </p:spPr>
        <p:txBody>
          <a:bodyPr spcFirstLastPara="1" wrap="square" lIns="93442" tIns="46708" rIns="93442" bIns="46708" anchor="b" anchorCtr="0">
            <a:noAutofit/>
          </a:bodyPr>
          <a:lstStyle/>
          <a:p>
            <a:pPr defTabSz="924458">
              <a:buClr>
                <a:srgbClr val="000000"/>
              </a:buClr>
              <a:defRPr/>
            </a:pPr>
            <a:fld id="{00000000-1234-1234-1234-123412341234}" type="slidenum">
              <a:rPr lang="en-US" sz="1400" kern="0">
                <a:solidFill>
                  <a:srgbClr val="000000"/>
                </a:solidFill>
                <a:latin typeface="Arial"/>
                <a:cs typeface="Arial"/>
                <a:sym typeface="Arial"/>
              </a:rPr>
              <a:pPr defTabSz="924458">
                <a:buClr>
                  <a:srgbClr val="000000"/>
                </a:buClr>
                <a:defRPr/>
              </a:pPr>
              <a:t>26</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68961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27</a:t>
            </a:fld>
            <a:endParaRPr lang="en-US" dirty="0"/>
          </a:p>
        </p:txBody>
      </p:sp>
    </p:spTree>
    <p:extLst>
      <p:ext uri="{BB962C8B-B14F-4D97-AF65-F5344CB8AC3E}">
        <p14:creationId xmlns:p14="http://schemas.microsoft.com/office/powerpoint/2010/main" val="3635648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4213" y="1181100"/>
            <a:ext cx="5668962"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703475" y="4548457"/>
            <a:ext cx="5627794" cy="3721466"/>
          </a:xfrm>
          <a:prstGeom prst="rect">
            <a:avLst/>
          </a:prstGeom>
          <a:noFill/>
          <a:ln>
            <a:noFill/>
          </a:ln>
        </p:spPr>
        <p:txBody>
          <a:bodyPr spcFirstLastPara="1" wrap="square" lIns="93442" tIns="46708" rIns="93442" bIns="46708" anchor="t" anchorCtr="0">
            <a:noAutofit/>
          </a:bodyPr>
          <a:lstStyle/>
          <a:p>
            <a:endParaRPr dirty="0"/>
          </a:p>
        </p:txBody>
      </p:sp>
      <p:sp>
        <p:nvSpPr>
          <p:cNvPr id="118" name="Google Shape;118;p5:notes"/>
          <p:cNvSpPr txBox="1">
            <a:spLocks noGrp="1"/>
          </p:cNvSpPr>
          <p:nvPr>
            <p:ph type="sldNum" idx="12"/>
          </p:nvPr>
        </p:nvSpPr>
        <p:spPr>
          <a:xfrm>
            <a:off x="3984730" y="8977141"/>
            <a:ext cx="3048388" cy="474207"/>
          </a:xfrm>
          <a:prstGeom prst="rect">
            <a:avLst/>
          </a:prstGeom>
          <a:noFill/>
          <a:ln>
            <a:noFill/>
          </a:ln>
        </p:spPr>
        <p:txBody>
          <a:bodyPr spcFirstLastPara="1" wrap="square" lIns="93442" tIns="46708" rIns="93442" bIns="46708" anchor="b" anchorCtr="0">
            <a:noAutofit/>
          </a:bodyPr>
          <a:lstStyle/>
          <a:p>
            <a:pPr defTabSz="924458">
              <a:buClr>
                <a:srgbClr val="000000"/>
              </a:buClr>
              <a:defRPr/>
            </a:pPr>
            <a:fld id="{00000000-1234-1234-1234-123412341234}" type="slidenum">
              <a:rPr lang="en-US" sz="1400" kern="0">
                <a:solidFill>
                  <a:srgbClr val="000000"/>
                </a:solidFill>
                <a:latin typeface="Arial"/>
                <a:cs typeface="Arial"/>
                <a:sym typeface="Arial"/>
              </a:rPr>
              <a:pPr defTabSz="924458">
                <a:buClr>
                  <a:srgbClr val="000000"/>
                </a:buClr>
                <a:defRPr/>
              </a:pPr>
              <a:t>28</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898138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29</a:t>
            </a:fld>
            <a:endParaRPr lang="en-US" dirty="0"/>
          </a:p>
        </p:txBody>
      </p:sp>
    </p:spTree>
    <p:extLst>
      <p:ext uri="{BB962C8B-B14F-4D97-AF65-F5344CB8AC3E}">
        <p14:creationId xmlns:p14="http://schemas.microsoft.com/office/powerpoint/2010/main" val="95800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02" name="Google Shape;102;p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4213" y="1181100"/>
            <a:ext cx="5668962"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703475" y="4548457"/>
            <a:ext cx="5627794" cy="3721466"/>
          </a:xfrm>
          <a:prstGeom prst="rect">
            <a:avLst/>
          </a:prstGeom>
          <a:noFill/>
          <a:ln>
            <a:noFill/>
          </a:ln>
        </p:spPr>
        <p:txBody>
          <a:bodyPr spcFirstLastPara="1" wrap="square" lIns="93442" tIns="46708" rIns="93442" bIns="46708" anchor="t" anchorCtr="0">
            <a:noAutofit/>
          </a:bodyPr>
          <a:lstStyle/>
          <a:p>
            <a:endParaRPr dirty="0"/>
          </a:p>
        </p:txBody>
      </p:sp>
      <p:sp>
        <p:nvSpPr>
          <p:cNvPr id="118" name="Google Shape;118;p5:notes"/>
          <p:cNvSpPr txBox="1">
            <a:spLocks noGrp="1"/>
          </p:cNvSpPr>
          <p:nvPr>
            <p:ph type="sldNum" idx="12"/>
          </p:nvPr>
        </p:nvSpPr>
        <p:spPr>
          <a:xfrm>
            <a:off x="3984730" y="8977141"/>
            <a:ext cx="3048388" cy="474207"/>
          </a:xfrm>
          <a:prstGeom prst="rect">
            <a:avLst/>
          </a:prstGeom>
          <a:noFill/>
          <a:ln>
            <a:noFill/>
          </a:ln>
        </p:spPr>
        <p:txBody>
          <a:bodyPr spcFirstLastPara="1" wrap="square" lIns="93442" tIns="46708" rIns="93442" bIns="46708" anchor="b" anchorCtr="0">
            <a:noAutofit/>
          </a:bodyPr>
          <a:lstStyle/>
          <a:p>
            <a:pPr defTabSz="924458">
              <a:buClr>
                <a:srgbClr val="000000"/>
              </a:buClr>
              <a:defRPr/>
            </a:pPr>
            <a:fld id="{00000000-1234-1234-1234-123412341234}" type="slidenum">
              <a:rPr lang="en-US" sz="1400" kern="0">
                <a:solidFill>
                  <a:srgbClr val="000000"/>
                </a:solidFill>
                <a:latin typeface="Arial"/>
                <a:cs typeface="Arial"/>
                <a:sym typeface="Arial"/>
              </a:rPr>
              <a:pPr defTabSz="924458">
                <a:buClr>
                  <a:srgbClr val="000000"/>
                </a:buClr>
                <a:defRPr/>
              </a:pPr>
              <a:t>34</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1196602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F01E-076C-F948-A55A-28303B028D04}" type="slidenum">
              <a:rPr lang="en-US" smtClean="0"/>
              <a:t>35</a:t>
            </a:fld>
            <a:endParaRPr lang="en-US" dirty="0"/>
          </a:p>
        </p:txBody>
      </p:sp>
    </p:spTree>
    <p:extLst>
      <p:ext uri="{BB962C8B-B14F-4D97-AF65-F5344CB8AC3E}">
        <p14:creationId xmlns:p14="http://schemas.microsoft.com/office/powerpoint/2010/main" val="431475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704931" y="4620581"/>
            <a:ext cx="5639445" cy="3780473"/>
          </a:xfrm>
          <a:prstGeom prst="rect">
            <a:avLst/>
          </a:prstGeom>
          <a:noFill/>
          <a:ln>
            <a:noFill/>
          </a:ln>
        </p:spPr>
        <p:txBody>
          <a:bodyPr spcFirstLastPara="1" wrap="square" lIns="95872" tIns="47923" rIns="95872" bIns="47923" anchor="t" anchorCtr="0">
            <a:noAutofit/>
          </a:bodyPr>
          <a:lstStyle/>
          <a:p>
            <a:pPr marL="0" indent="0"/>
            <a:endParaRPr dirty="0"/>
          </a:p>
        </p:txBody>
      </p:sp>
      <p:sp>
        <p:nvSpPr>
          <p:cNvPr id="131" name="Google Shape;131;p33:notes"/>
          <p:cNvSpPr>
            <a:spLocks noGrp="1" noRot="1" noChangeAspect="1"/>
          </p:cNvSpPr>
          <p:nvPr>
            <p:ph type="sldImg" idx="2"/>
          </p:nvPr>
        </p:nvSpPr>
        <p:spPr>
          <a:xfrm>
            <a:off x="646113"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9082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704931" y="4620581"/>
            <a:ext cx="5639445" cy="3780473"/>
          </a:xfrm>
          <a:prstGeom prst="rect">
            <a:avLst/>
          </a:prstGeom>
          <a:noFill/>
          <a:ln>
            <a:noFill/>
          </a:ln>
        </p:spPr>
        <p:txBody>
          <a:bodyPr spcFirstLastPara="1" wrap="square" lIns="95872" tIns="47923" rIns="95872" bIns="47923" anchor="t" anchorCtr="0">
            <a:noAutofit/>
          </a:bodyPr>
          <a:lstStyle/>
          <a:p>
            <a:pPr marL="0" indent="0"/>
            <a:endParaRPr dirty="0"/>
          </a:p>
        </p:txBody>
      </p:sp>
      <p:sp>
        <p:nvSpPr>
          <p:cNvPr id="131" name="Google Shape;131;p33:notes"/>
          <p:cNvSpPr>
            <a:spLocks noGrp="1" noRot="1" noChangeAspect="1"/>
          </p:cNvSpPr>
          <p:nvPr>
            <p:ph type="sldImg" idx="2"/>
          </p:nvPr>
        </p:nvSpPr>
        <p:spPr>
          <a:xfrm>
            <a:off x="646113"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7573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0:notes"/>
          <p:cNvSpPr txBox="1">
            <a:spLocks noGrp="1"/>
          </p:cNvSpPr>
          <p:nvPr>
            <p:ph type="body" idx="1"/>
          </p:nvPr>
        </p:nvSpPr>
        <p:spPr>
          <a:xfrm>
            <a:off x="703475" y="4548457"/>
            <a:ext cx="5627794" cy="3721466"/>
          </a:xfrm>
          <a:prstGeom prst="rect">
            <a:avLst/>
          </a:prstGeom>
        </p:spPr>
        <p:txBody>
          <a:bodyPr spcFirstLastPara="1" wrap="square" lIns="93442" tIns="46708" rIns="93442" bIns="46708" anchor="t" anchorCtr="0">
            <a:noAutofit/>
          </a:bodyPr>
          <a:lstStyle/>
          <a:p>
            <a:endParaRPr dirty="0"/>
          </a:p>
        </p:txBody>
      </p:sp>
      <p:sp>
        <p:nvSpPr>
          <p:cNvPr id="218" name="Google Shape;218;p40:notes"/>
          <p:cNvSpPr>
            <a:spLocks noGrp="1" noRot="1" noChangeAspect="1"/>
          </p:cNvSpPr>
          <p:nvPr>
            <p:ph type="sldImg" idx="2"/>
          </p:nvPr>
        </p:nvSpPr>
        <p:spPr>
          <a:xfrm>
            <a:off x="684213" y="1181100"/>
            <a:ext cx="5668962"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614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718103" y="4620582"/>
            <a:ext cx="5744818" cy="3780473"/>
          </a:xfrm>
          <a:prstGeom prst="rect">
            <a:avLst/>
          </a:prstGeom>
          <a:noFill/>
          <a:ln>
            <a:noFill/>
          </a:ln>
        </p:spPr>
        <p:txBody>
          <a:bodyPr spcFirstLastPara="1" wrap="square" lIns="95872" tIns="47923" rIns="95872" bIns="47923" anchor="t" anchorCtr="0">
            <a:noAutofit/>
          </a:bodyPr>
          <a:lstStyle/>
          <a:p>
            <a:pPr marL="0" indent="0"/>
            <a:endParaRPr dirty="0"/>
          </a:p>
        </p:txBody>
      </p:sp>
      <p:sp>
        <p:nvSpPr>
          <p:cNvPr id="131" name="Google Shape;131;p33:notes"/>
          <p:cNvSpPr>
            <a:spLocks noGrp="1" noRot="1" noChangeAspect="1"/>
          </p:cNvSpPr>
          <p:nvPr>
            <p:ph type="sldImg" idx="2"/>
          </p:nvPr>
        </p:nvSpPr>
        <p:spPr>
          <a:xfrm>
            <a:off x="711200" y="1200150"/>
            <a:ext cx="5757863"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3162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718103" y="4620582"/>
            <a:ext cx="5744818" cy="3780473"/>
          </a:xfrm>
          <a:prstGeom prst="rect">
            <a:avLst/>
          </a:prstGeom>
          <a:noFill/>
          <a:ln>
            <a:noFill/>
          </a:ln>
        </p:spPr>
        <p:txBody>
          <a:bodyPr spcFirstLastPara="1" wrap="square" lIns="95872" tIns="47923" rIns="95872" bIns="47923" anchor="t" anchorCtr="0">
            <a:noAutofit/>
          </a:bodyPr>
          <a:lstStyle/>
          <a:p>
            <a:pPr marL="0" indent="0"/>
            <a:endParaRPr dirty="0"/>
          </a:p>
        </p:txBody>
      </p:sp>
      <p:sp>
        <p:nvSpPr>
          <p:cNvPr id="131" name="Google Shape;131;p33:notes"/>
          <p:cNvSpPr>
            <a:spLocks noGrp="1" noRot="1" noChangeAspect="1"/>
          </p:cNvSpPr>
          <p:nvPr>
            <p:ph type="sldImg" idx="2"/>
          </p:nvPr>
        </p:nvSpPr>
        <p:spPr>
          <a:xfrm>
            <a:off x="711200" y="1200150"/>
            <a:ext cx="5757863"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377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75559" y="4473892"/>
            <a:ext cx="5404467" cy="3660458"/>
          </a:xfrm>
          <a:prstGeom prst="rect">
            <a:avLst/>
          </a:prstGeom>
          <a:noFill/>
          <a:ln>
            <a:noFill/>
          </a:ln>
        </p:spPr>
        <p:txBody>
          <a:bodyPr spcFirstLastPara="1" wrap="square" lIns="92425" tIns="46200" rIns="92425" bIns="46200" anchor="t" anchorCtr="0">
            <a:noAutofit/>
          </a:bodyPr>
          <a:lstStyle/>
          <a:p>
            <a:pPr marL="457200" indent="-457200">
              <a:lnSpc>
                <a:spcPct val="100000"/>
              </a:lnSpc>
              <a:spcBef>
                <a:spcPts val="0"/>
              </a:spcBef>
              <a:buClr>
                <a:schemeClr val="tx1"/>
              </a:buClr>
              <a:buSzPts val="2800"/>
            </a:pPr>
            <a:r>
              <a:rPr lang="en-US" dirty="0">
                <a:solidFill>
                  <a:schemeClr val="tx1"/>
                </a:solidFill>
              </a:rPr>
              <a:t>Job openings near all-time high </a:t>
            </a:r>
          </a:p>
          <a:p>
            <a:pPr marL="457200" indent="-457200">
              <a:lnSpc>
                <a:spcPct val="100000"/>
              </a:lnSpc>
              <a:spcBef>
                <a:spcPts val="0"/>
              </a:spcBef>
              <a:buClr>
                <a:schemeClr val="tx1"/>
              </a:buClr>
              <a:buSzPts val="2800"/>
            </a:pPr>
            <a:r>
              <a:rPr lang="en-US" sz="2000" dirty="0">
                <a:solidFill>
                  <a:schemeClr val="tx1"/>
                </a:solidFill>
              </a:rPr>
              <a:t>In May 2022, Alaska's job openings rate hit 11.2 percent, its third-highest month on record. </a:t>
            </a:r>
          </a:p>
          <a:p>
            <a:pPr marL="0" indent="0">
              <a:lnSpc>
                <a:spcPct val="100000"/>
              </a:lnSpc>
              <a:spcBef>
                <a:spcPts val="0"/>
              </a:spcBef>
              <a:buClr>
                <a:schemeClr val="tx1"/>
              </a:buClr>
              <a:buSzPts val="2800"/>
              <a:buNone/>
            </a:pPr>
            <a:endParaRPr lang="en-US" sz="800" dirty="0">
              <a:solidFill>
                <a:schemeClr val="tx1"/>
              </a:solidFill>
            </a:endParaRPr>
          </a:p>
          <a:p>
            <a:pPr marL="457200" indent="-457200">
              <a:lnSpc>
                <a:spcPct val="100000"/>
              </a:lnSpc>
              <a:spcBef>
                <a:spcPts val="0"/>
              </a:spcBef>
              <a:buClr>
                <a:schemeClr val="tx1"/>
              </a:buClr>
              <a:buSzPts val="2800"/>
            </a:pPr>
            <a:r>
              <a:rPr lang="en-US" dirty="0">
                <a:solidFill>
                  <a:schemeClr val="tx1"/>
                </a:solidFill>
              </a:rPr>
              <a:t>Population declines</a:t>
            </a:r>
          </a:p>
          <a:p>
            <a:pPr marL="457200" indent="-457200">
              <a:lnSpc>
                <a:spcPct val="100000"/>
              </a:lnSpc>
              <a:spcBef>
                <a:spcPts val="0"/>
              </a:spcBef>
              <a:buClr>
                <a:schemeClr val="tx1"/>
              </a:buClr>
              <a:buSzPts val="2800"/>
            </a:pPr>
            <a:r>
              <a:rPr lang="en-US" sz="2000" dirty="0">
                <a:solidFill>
                  <a:schemeClr val="tx1"/>
                </a:solidFill>
              </a:rPr>
              <a:t>Nine consecutive years of net migration, from 2012 to 2021, 53,000 more people left Alaska than arrived.  </a:t>
            </a:r>
          </a:p>
          <a:p>
            <a:pPr marL="0" indent="0">
              <a:lnSpc>
                <a:spcPct val="100000"/>
              </a:lnSpc>
              <a:spcBef>
                <a:spcPts val="0"/>
              </a:spcBef>
              <a:buClr>
                <a:schemeClr val="tx1"/>
              </a:buClr>
              <a:buSzPts val="2800"/>
              <a:buNone/>
            </a:pPr>
            <a:endParaRPr lang="en-US" sz="800" dirty="0">
              <a:solidFill>
                <a:schemeClr val="tx1"/>
              </a:solidFill>
            </a:endParaRPr>
          </a:p>
          <a:p>
            <a:pPr marL="457200" indent="-457200">
              <a:lnSpc>
                <a:spcPct val="100000"/>
              </a:lnSpc>
              <a:spcBef>
                <a:spcPts val="0"/>
              </a:spcBef>
              <a:buClr>
                <a:schemeClr val="tx1"/>
              </a:buClr>
              <a:buSzPts val="2800"/>
            </a:pPr>
            <a:r>
              <a:rPr lang="en-US" dirty="0">
                <a:solidFill>
                  <a:schemeClr val="tx1"/>
                </a:solidFill>
              </a:rPr>
              <a:t>Inflation</a:t>
            </a:r>
          </a:p>
          <a:p>
            <a:pPr marL="457200" indent="-457200">
              <a:lnSpc>
                <a:spcPct val="100000"/>
              </a:lnSpc>
              <a:spcBef>
                <a:spcPts val="0"/>
              </a:spcBef>
              <a:buClr>
                <a:schemeClr val="tx1"/>
              </a:buClr>
              <a:buSzPts val="2800"/>
            </a:pPr>
            <a:r>
              <a:rPr lang="en-US" sz="2000" dirty="0">
                <a:solidFill>
                  <a:schemeClr val="tx1"/>
                </a:solidFill>
              </a:rPr>
              <a:t>Alaska’s average inflation rate in 2021 was 4.9 percent; 2</a:t>
            </a:r>
            <a:r>
              <a:rPr lang="en-US" sz="2000" baseline="30000" dirty="0">
                <a:solidFill>
                  <a:schemeClr val="tx1"/>
                </a:solidFill>
              </a:rPr>
              <a:t>nd</a:t>
            </a:r>
            <a:r>
              <a:rPr lang="en-US" sz="2000" dirty="0">
                <a:solidFill>
                  <a:schemeClr val="tx1"/>
                </a:solidFill>
              </a:rPr>
              <a:t> half of 2021 6.4%; 1</a:t>
            </a:r>
            <a:r>
              <a:rPr lang="en-US" sz="2000" baseline="30000" dirty="0">
                <a:solidFill>
                  <a:schemeClr val="tx1"/>
                </a:solidFill>
              </a:rPr>
              <a:t>st</a:t>
            </a:r>
            <a:r>
              <a:rPr lang="en-US" sz="2000" dirty="0">
                <a:solidFill>
                  <a:schemeClr val="tx1"/>
                </a:solidFill>
              </a:rPr>
              <a:t> half of 2022 8.4%.</a:t>
            </a:r>
          </a:p>
          <a:p>
            <a:pPr marL="0" indent="0">
              <a:lnSpc>
                <a:spcPct val="100000"/>
              </a:lnSpc>
              <a:spcBef>
                <a:spcPts val="0"/>
              </a:spcBef>
              <a:buClr>
                <a:schemeClr val="tx1"/>
              </a:buClr>
              <a:buSzPts val="2800"/>
              <a:buNone/>
            </a:pPr>
            <a:endParaRPr lang="en-US" sz="800" dirty="0">
              <a:solidFill>
                <a:schemeClr val="tx1"/>
              </a:solidFill>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solidFill>
                  <a:schemeClr val="tx1"/>
                </a:solidFill>
              </a:rPr>
              <a:t>Oil Prices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solidFill>
                  <a:schemeClr val="tx1"/>
                </a:solidFill>
              </a:rPr>
              <a:t>https://labor.alaska.gov/trends/jul22.pdf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b="0" i="0" kern="1200" dirty="0">
                <a:solidFill>
                  <a:schemeClr val="tx1"/>
                </a:solidFill>
                <a:effectLst/>
                <a:latin typeface="+mn-lt"/>
                <a:ea typeface="+mn-ea"/>
                <a:cs typeface="+mn-cs"/>
                <a:hlinkClick r:id="rId3"/>
              </a:rPr>
              <a:t>https://www.adn.com/politics/2022/08/18/alaska-budget-surplus-shrinks-with-falling-oil-prices/</a:t>
            </a:r>
            <a:endParaRPr lang="en-US" dirty="0">
              <a:solidFill>
                <a:schemeClr val="tx1"/>
              </a:solidFill>
            </a:endParaRPr>
          </a:p>
          <a:p>
            <a:pPr marL="0" indent="0">
              <a:lnSpc>
                <a:spcPct val="100000"/>
              </a:lnSpc>
              <a:spcBef>
                <a:spcPts val="0"/>
              </a:spcBef>
              <a:buClr>
                <a:schemeClr val="tx1"/>
              </a:buClr>
              <a:buSzPts val="2800"/>
              <a:buNone/>
            </a:pPr>
            <a:endParaRPr lang="en-US" sz="800" dirty="0">
              <a:solidFill>
                <a:schemeClr val="tx1"/>
              </a:solidFill>
            </a:endParaRPr>
          </a:p>
          <a:p>
            <a:pPr marL="457200" indent="-457200">
              <a:lnSpc>
                <a:spcPct val="100000"/>
              </a:lnSpc>
              <a:spcBef>
                <a:spcPts val="0"/>
              </a:spcBef>
              <a:buClr>
                <a:schemeClr val="tx1"/>
              </a:buClr>
              <a:buSzPts val="2800"/>
            </a:pPr>
            <a:r>
              <a:rPr lang="en-US" dirty="0">
                <a:solidFill>
                  <a:schemeClr val="tx1"/>
                </a:solidFill>
              </a:rPr>
              <a:t>Transition from Federal COVID to Infrastructure funding</a:t>
            </a:r>
          </a:p>
          <a:p>
            <a:pPr marL="457200" indent="-457200">
              <a:lnSpc>
                <a:spcPct val="100000"/>
              </a:lnSpc>
              <a:spcBef>
                <a:spcPts val="0"/>
              </a:spcBef>
              <a:buClr>
                <a:schemeClr val="tx1"/>
              </a:buClr>
              <a:buSzPts val="2800"/>
            </a:pPr>
            <a:r>
              <a:rPr lang="en-US" sz="2000" dirty="0">
                <a:solidFill>
                  <a:schemeClr val="tx1"/>
                </a:solidFill>
              </a:rPr>
              <a:t>FY23 one-time state investments from federal COVID relief funding. FY24 federal infrastructure funding will require UA to develop partnerships with key groups.</a:t>
            </a:r>
            <a:endParaRPr lang="en-US" sz="2400" dirty="0">
              <a:solidFill>
                <a:schemeClr val="tx1"/>
              </a:solidFill>
            </a:endParaRPr>
          </a:p>
          <a:p>
            <a:pPr marL="0" indent="0">
              <a:lnSpc>
                <a:spcPct val="100000"/>
              </a:lnSpc>
              <a:spcBef>
                <a:spcPts val="0"/>
              </a:spcBef>
              <a:buClr>
                <a:schemeClr val="tx1"/>
              </a:buClr>
              <a:buSzPts val="2800"/>
              <a:buNone/>
            </a:pPr>
            <a:endParaRPr lang="en-US" sz="800" dirty="0">
              <a:solidFill>
                <a:schemeClr val="tx1"/>
              </a:solidFill>
            </a:endParaRPr>
          </a:p>
          <a:p>
            <a:pPr marL="457200" indent="-457200">
              <a:lnSpc>
                <a:spcPct val="100000"/>
              </a:lnSpc>
              <a:spcBef>
                <a:spcPts val="0"/>
              </a:spcBef>
              <a:buClr>
                <a:schemeClr val="tx1"/>
              </a:buClr>
              <a:buSzPts val="2800"/>
            </a:pPr>
            <a:r>
              <a:rPr lang="en-US" dirty="0">
                <a:solidFill>
                  <a:schemeClr val="tx1"/>
                </a:solidFill>
              </a:rPr>
              <a:t>High School graduates</a:t>
            </a:r>
          </a:p>
          <a:p>
            <a:pPr marL="457200" indent="-457200">
              <a:lnSpc>
                <a:spcPct val="100000"/>
              </a:lnSpc>
              <a:spcBef>
                <a:spcPts val="0"/>
              </a:spcBef>
              <a:buClr>
                <a:schemeClr val="tx1"/>
              </a:buClr>
              <a:buSzPts val="2800"/>
            </a:pPr>
            <a:r>
              <a:rPr lang="en-US" sz="2000" dirty="0">
                <a:solidFill>
                  <a:schemeClr val="tx1"/>
                </a:solidFill>
              </a:rPr>
              <a:t>Significant and steady drop nationwide in the proportion of high school graduates enrolling in college in the fall after they finish high school (70% 2016 to 60% 2020).  </a:t>
            </a:r>
          </a:p>
          <a:p>
            <a:pPr marL="0" indent="0">
              <a:lnSpc>
                <a:spcPct val="100000"/>
              </a:lnSpc>
              <a:spcBef>
                <a:spcPts val="0"/>
              </a:spcBef>
              <a:buClr>
                <a:schemeClr val="tx1"/>
              </a:buClr>
              <a:buSzPts val="2800"/>
              <a:buNone/>
            </a:pPr>
            <a:endParaRPr lang="en-US" sz="800" dirty="0">
              <a:solidFill>
                <a:schemeClr val="tx1"/>
              </a:solidFill>
            </a:endParaRPr>
          </a:p>
          <a:p>
            <a:pPr marL="342900" indent="-342900">
              <a:lnSpc>
                <a:spcPct val="100000"/>
              </a:lnSpc>
              <a:spcBef>
                <a:spcPts val="0"/>
              </a:spcBef>
              <a:buClr>
                <a:schemeClr val="tx1"/>
              </a:buClr>
              <a:buSzPts val="2800"/>
            </a:pPr>
            <a:r>
              <a:rPr lang="en-US" dirty="0">
                <a:solidFill>
                  <a:schemeClr val="tx1"/>
                </a:solidFill>
              </a:rPr>
              <a:t>Value of going to college</a:t>
            </a:r>
          </a:p>
          <a:p>
            <a:pPr marL="342900" indent="-342900">
              <a:lnSpc>
                <a:spcPct val="100000"/>
              </a:lnSpc>
              <a:spcBef>
                <a:spcPts val="0"/>
              </a:spcBef>
              <a:buClr>
                <a:schemeClr val="tx1"/>
              </a:buClr>
              <a:buSzPts val="2800"/>
            </a:pPr>
            <a:r>
              <a:rPr lang="en-US" sz="2000" dirty="0">
                <a:solidFill>
                  <a:schemeClr val="tx1"/>
                </a:solidFill>
              </a:rPr>
              <a:t>UA provides all levels of degrees (workforce credentialing to doctorate degrees).  A degree pays off: workers with a degree earn more than people with only high school diplomas. Unfortunately, fewer than one in three adults now say a degree is worth the cost. </a:t>
            </a:r>
            <a:endParaRPr lang="en-US" sz="800" dirty="0">
              <a:solidFill>
                <a:schemeClr val="tx1"/>
              </a:solidFill>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solidFill>
                <a:schemeClr val="tx1"/>
              </a:solidFill>
            </a:endParaRPr>
          </a:p>
        </p:txBody>
      </p:sp>
      <p:sp>
        <p:nvSpPr>
          <p:cNvPr id="102" name="Google Shape;102;p3:notes"/>
          <p:cNvSpPr>
            <a:spLocks noGrp="1" noRot="1" noChangeAspect="1"/>
          </p:cNvSpPr>
          <p:nvPr>
            <p:ph type="sldImg" idx="2"/>
          </p:nvPr>
        </p:nvSpPr>
        <p:spPr>
          <a:xfrm>
            <a:off x="590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566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75559" y="4473892"/>
            <a:ext cx="5404467" cy="3660458"/>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solidFill>
                <a:schemeClr val="tx1"/>
              </a:solidFill>
            </a:endParaRPr>
          </a:p>
        </p:txBody>
      </p:sp>
      <p:sp>
        <p:nvSpPr>
          <p:cNvPr id="102" name="Google Shape;102;p3:notes"/>
          <p:cNvSpPr>
            <a:spLocks noGrp="1" noRot="1" noChangeAspect="1"/>
          </p:cNvSpPr>
          <p:nvPr>
            <p:ph type="sldImg" idx="2"/>
          </p:nvPr>
        </p:nvSpPr>
        <p:spPr>
          <a:xfrm>
            <a:off x="590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361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02" name="Google Shape;102;p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048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704931" y="4620581"/>
            <a:ext cx="5639445" cy="3780473"/>
          </a:xfrm>
          <a:prstGeom prst="rect">
            <a:avLst/>
          </a:prstGeom>
          <a:noFill/>
          <a:ln>
            <a:noFill/>
          </a:ln>
        </p:spPr>
        <p:txBody>
          <a:bodyPr spcFirstLastPara="1" wrap="square" lIns="95872" tIns="47923" rIns="95872" bIns="47923" anchor="t" anchorCtr="0">
            <a:noAutofit/>
          </a:bodyPr>
          <a:lstStyle/>
          <a:p>
            <a:pPr marL="0" indent="0"/>
            <a:endParaRPr dirty="0"/>
          </a:p>
        </p:txBody>
      </p:sp>
      <p:sp>
        <p:nvSpPr>
          <p:cNvPr id="131" name="Google Shape;131;p33:notes"/>
          <p:cNvSpPr>
            <a:spLocks noGrp="1" noRot="1" noChangeAspect="1"/>
          </p:cNvSpPr>
          <p:nvPr>
            <p:ph type="sldImg" idx="2"/>
          </p:nvPr>
        </p:nvSpPr>
        <p:spPr>
          <a:xfrm>
            <a:off x="646113"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352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718103" y="4620582"/>
            <a:ext cx="5744818" cy="3780473"/>
          </a:xfrm>
          <a:prstGeom prst="rect">
            <a:avLst/>
          </a:prstGeom>
          <a:noFill/>
          <a:ln>
            <a:noFill/>
          </a:ln>
        </p:spPr>
        <p:txBody>
          <a:bodyPr spcFirstLastPara="1" wrap="square" lIns="95872" tIns="47923" rIns="95872" bIns="47923" anchor="t" anchorCtr="0">
            <a:noAutofit/>
          </a:bodyPr>
          <a:lstStyle/>
          <a:p>
            <a:pPr marL="0" indent="0"/>
            <a:endParaRPr dirty="0"/>
          </a:p>
        </p:txBody>
      </p:sp>
      <p:sp>
        <p:nvSpPr>
          <p:cNvPr id="131" name="Google Shape;131;p33:notes"/>
          <p:cNvSpPr>
            <a:spLocks noGrp="1" noRot="1" noChangeAspect="1"/>
          </p:cNvSpPr>
          <p:nvPr>
            <p:ph type="sldImg" idx="2"/>
          </p:nvPr>
        </p:nvSpPr>
        <p:spPr>
          <a:xfrm>
            <a:off x="711200" y="1200150"/>
            <a:ext cx="5757863"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67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3:notes"/>
          <p:cNvSpPr txBox="1">
            <a:spLocks noGrp="1"/>
          </p:cNvSpPr>
          <p:nvPr>
            <p:ph type="body" idx="1"/>
          </p:nvPr>
        </p:nvSpPr>
        <p:spPr>
          <a:xfrm>
            <a:off x="718103" y="4620582"/>
            <a:ext cx="5744818" cy="3780473"/>
          </a:xfrm>
          <a:prstGeom prst="rect">
            <a:avLst/>
          </a:prstGeom>
          <a:noFill/>
          <a:ln>
            <a:noFill/>
          </a:ln>
        </p:spPr>
        <p:txBody>
          <a:bodyPr spcFirstLastPara="1" wrap="square" lIns="95872" tIns="47923" rIns="95872" bIns="47923" anchor="t" anchorCtr="0">
            <a:noAutofit/>
          </a:bodyPr>
          <a:lstStyle/>
          <a:p>
            <a:pPr marL="0" indent="0"/>
            <a:endParaRPr dirty="0"/>
          </a:p>
        </p:txBody>
      </p:sp>
      <p:sp>
        <p:nvSpPr>
          <p:cNvPr id="131" name="Google Shape;131;p33:notes"/>
          <p:cNvSpPr>
            <a:spLocks noGrp="1" noRot="1" noChangeAspect="1"/>
          </p:cNvSpPr>
          <p:nvPr>
            <p:ph type="sldImg" idx="2"/>
          </p:nvPr>
        </p:nvSpPr>
        <p:spPr>
          <a:xfrm>
            <a:off x="711200" y="1200150"/>
            <a:ext cx="5757863"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3316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2956892" y="1661751"/>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2956892" y="5381264"/>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18" name="Google Shape;18;p21"/>
          <p:cNvSpPr txBox="1">
            <a:spLocks noGrp="1"/>
          </p:cNvSpPr>
          <p:nvPr>
            <p:ph type="dt" idx="10"/>
          </p:nvPr>
        </p:nvSpPr>
        <p:spPr>
          <a:xfrm>
            <a:off x="2286001" y="9542392"/>
            <a:ext cx="3404153"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1"/>
          <p:cNvSpPr txBox="1">
            <a:spLocks noGrp="1"/>
          </p:cNvSpPr>
          <p:nvPr>
            <p:ph type="sldNum" idx="12"/>
          </p:nvPr>
        </p:nvSpPr>
        <p:spPr>
          <a:xfrm>
            <a:off x="15027965" y="9534524"/>
            <a:ext cx="690771"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21" name="Google Shape;21;p21" descr="Icon&#10;&#10;Description automatically generated"/>
          <p:cNvPicPr preferRelativeResize="0"/>
          <p:nvPr/>
        </p:nvPicPr>
        <p:blipFill rotWithShape="1">
          <a:blip r:embed="rId2">
            <a:alphaModFix/>
          </a:blip>
          <a:srcRect/>
          <a:stretch/>
        </p:blipFill>
        <p:spPr>
          <a:xfrm>
            <a:off x="-16506" y="0"/>
            <a:ext cx="2302506" cy="10287000"/>
          </a:xfrm>
          <a:prstGeom prst="rect">
            <a:avLst/>
          </a:prstGeom>
          <a:noFill/>
          <a:ln>
            <a:noFill/>
          </a:ln>
        </p:spPr>
      </p:pic>
      <p:pic>
        <p:nvPicPr>
          <p:cNvPr id="22" name="Google Shape;22;p21" descr="Logo, company name&#10;&#10;Description automatically generated"/>
          <p:cNvPicPr preferRelativeResize="0"/>
          <p:nvPr/>
        </p:nvPicPr>
        <p:blipFill rotWithShape="1">
          <a:blip r:embed="rId3">
            <a:alphaModFix/>
          </a:blip>
          <a:srcRect/>
          <a:stretch/>
        </p:blipFill>
        <p:spPr>
          <a:xfrm>
            <a:off x="15912733" y="8374858"/>
            <a:ext cx="2235935" cy="1707356"/>
          </a:xfrm>
          <a:prstGeom prst="rect">
            <a:avLst/>
          </a:prstGeom>
          <a:noFill/>
          <a:ln>
            <a:noFill/>
          </a:ln>
        </p:spPr>
      </p:pic>
    </p:spTree>
    <p:extLst>
      <p:ext uri="{BB962C8B-B14F-4D97-AF65-F5344CB8AC3E}">
        <p14:creationId xmlns:p14="http://schemas.microsoft.com/office/powerpoint/2010/main" val="117049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5880497" y="-1884759"/>
            <a:ext cx="6527007" cy="1577340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3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3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242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rot="5400000">
            <a:off x="10700147" y="2934891"/>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body" idx="1"/>
          </p:nvPr>
        </p:nvSpPr>
        <p:spPr>
          <a:xfrm rot="5400000">
            <a:off x="2699147" y="-894159"/>
            <a:ext cx="8717757" cy="1160145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83" name="Google Shape;83;p3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4" name="Google Shape;84;p3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5" name="Google Shape;85;p3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3403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2286000" y="547688"/>
            <a:ext cx="147447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2285999" y="2738438"/>
            <a:ext cx="147447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dirty="0"/>
          </a:p>
        </p:txBody>
      </p:sp>
      <p:pic>
        <p:nvPicPr>
          <p:cNvPr id="26" name="Google Shape;26;p22" descr="Icon&#10;&#10;Description automatically generated"/>
          <p:cNvPicPr preferRelativeResize="0"/>
          <p:nvPr/>
        </p:nvPicPr>
        <p:blipFill rotWithShape="1">
          <a:blip r:embed="rId2">
            <a:alphaModFix/>
          </a:blip>
          <a:srcRect/>
          <a:stretch/>
        </p:blipFill>
        <p:spPr>
          <a:xfrm>
            <a:off x="-16506" y="0"/>
            <a:ext cx="2302506" cy="10287000"/>
          </a:xfrm>
          <a:prstGeom prst="rect">
            <a:avLst/>
          </a:prstGeom>
          <a:noFill/>
          <a:ln>
            <a:noFill/>
          </a:ln>
        </p:spPr>
      </p:pic>
      <p:sp>
        <p:nvSpPr>
          <p:cNvPr id="27" name="Google Shape;27;p22"/>
          <p:cNvSpPr txBox="1">
            <a:spLocks noGrp="1"/>
          </p:cNvSpPr>
          <p:nvPr>
            <p:ph type="sldNum" idx="12"/>
          </p:nvPr>
        </p:nvSpPr>
        <p:spPr>
          <a:xfrm>
            <a:off x="15027965" y="9534524"/>
            <a:ext cx="690771"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28" name="Google Shape;28;p22" descr="Logo, company name&#10;&#10;Description automatically generated"/>
          <p:cNvPicPr preferRelativeResize="0"/>
          <p:nvPr/>
        </p:nvPicPr>
        <p:blipFill rotWithShape="1">
          <a:blip r:embed="rId3">
            <a:alphaModFix/>
          </a:blip>
          <a:srcRect/>
          <a:stretch/>
        </p:blipFill>
        <p:spPr>
          <a:xfrm>
            <a:off x="15912733" y="8374858"/>
            <a:ext cx="2235935" cy="1707356"/>
          </a:xfrm>
          <a:prstGeom prst="rect">
            <a:avLst/>
          </a:prstGeom>
          <a:noFill/>
          <a:ln>
            <a:noFill/>
          </a:ln>
        </p:spPr>
      </p:pic>
    </p:spTree>
    <p:extLst>
      <p:ext uri="{BB962C8B-B14F-4D97-AF65-F5344CB8AC3E}">
        <p14:creationId xmlns:p14="http://schemas.microsoft.com/office/powerpoint/2010/main" val="9887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2286000" y="547688"/>
            <a:ext cx="147447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2285999" y="2738438"/>
            <a:ext cx="147447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dirty="0"/>
          </a:p>
        </p:txBody>
      </p:sp>
      <p:pic>
        <p:nvPicPr>
          <p:cNvPr id="26" name="Google Shape;26;p22" descr="Icon&#10;&#10;Description automatically generated"/>
          <p:cNvPicPr preferRelativeResize="0"/>
          <p:nvPr/>
        </p:nvPicPr>
        <p:blipFill rotWithShape="1">
          <a:blip r:embed="rId2">
            <a:alphaModFix/>
          </a:blip>
          <a:srcRect/>
          <a:stretch/>
        </p:blipFill>
        <p:spPr>
          <a:xfrm>
            <a:off x="-16506" y="0"/>
            <a:ext cx="2302506" cy="10287000"/>
          </a:xfrm>
          <a:prstGeom prst="rect">
            <a:avLst/>
          </a:prstGeom>
          <a:noFill/>
          <a:ln>
            <a:noFill/>
          </a:ln>
        </p:spPr>
      </p:pic>
      <p:sp>
        <p:nvSpPr>
          <p:cNvPr id="27" name="Google Shape;27;p22"/>
          <p:cNvSpPr txBox="1">
            <a:spLocks noGrp="1"/>
          </p:cNvSpPr>
          <p:nvPr>
            <p:ph type="sldNum" idx="12"/>
          </p:nvPr>
        </p:nvSpPr>
        <p:spPr>
          <a:xfrm>
            <a:off x="15027965" y="9534524"/>
            <a:ext cx="690771"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6047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rgbClr val="888888"/>
              </a:buClr>
              <a:buSzPts val="2400"/>
              <a:buNone/>
              <a:defRPr sz="3600">
                <a:solidFill>
                  <a:srgbClr val="888888"/>
                </a:solidFill>
              </a:defRPr>
            </a:lvl1pPr>
            <a:lvl2pPr marL="1371600" lvl="1" indent="-342900" algn="l">
              <a:lnSpc>
                <a:spcPct val="90000"/>
              </a:lnSpc>
              <a:spcBef>
                <a:spcPts val="750"/>
              </a:spcBef>
              <a:spcAft>
                <a:spcPts val="0"/>
              </a:spcAft>
              <a:buClr>
                <a:srgbClr val="888888"/>
              </a:buClr>
              <a:buSzPts val="2000"/>
              <a:buNone/>
              <a:defRPr sz="3000">
                <a:solidFill>
                  <a:srgbClr val="888888"/>
                </a:solidFill>
              </a:defRPr>
            </a:lvl2pPr>
            <a:lvl3pPr marL="2057400" lvl="2" indent="-342900" algn="l">
              <a:lnSpc>
                <a:spcPct val="90000"/>
              </a:lnSpc>
              <a:spcBef>
                <a:spcPts val="750"/>
              </a:spcBef>
              <a:spcAft>
                <a:spcPts val="0"/>
              </a:spcAft>
              <a:buClr>
                <a:srgbClr val="888888"/>
              </a:buClr>
              <a:buSzPts val="1800"/>
              <a:buNone/>
              <a:defRPr sz="2700">
                <a:solidFill>
                  <a:srgbClr val="888888"/>
                </a:solidFill>
              </a:defRPr>
            </a:lvl3pPr>
            <a:lvl4pPr marL="2743200" lvl="3" indent="-342900" algn="l">
              <a:lnSpc>
                <a:spcPct val="90000"/>
              </a:lnSpc>
              <a:spcBef>
                <a:spcPts val="750"/>
              </a:spcBef>
              <a:spcAft>
                <a:spcPts val="0"/>
              </a:spcAft>
              <a:buClr>
                <a:srgbClr val="888888"/>
              </a:buClr>
              <a:buSzPts val="1600"/>
              <a:buNone/>
              <a:defRPr sz="2400">
                <a:solidFill>
                  <a:srgbClr val="888888"/>
                </a:solidFill>
              </a:defRPr>
            </a:lvl4pPr>
            <a:lvl5pPr marL="3429000" lvl="4" indent="-342900" algn="l">
              <a:lnSpc>
                <a:spcPct val="90000"/>
              </a:lnSpc>
              <a:spcBef>
                <a:spcPts val="750"/>
              </a:spcBef>
              <a:spcAft>
                <a:spcPts val="0"/>
              </a:spcAft>
              <a:buClr>
                <a:srgbClr val="888888"/>
              </a:buClr>
              <a:buSzPts val="1600"/>
              <a:buNone/>
              <a:defRPr sz="2400">
                <a:solidFill>
                  <a:srgbClr val="888888"/>
                </a:solidFill>
              </a:defRPr>
            </a:lvl5pPr>
            <a:lvl6pPr marL="4114800" lvl="5" indent="-342900" algn="l">
              <a:lnSpc>
                <a:spcPct val="90000"/>
              </a:lnSpc>
              <a:spcBef>
                <a:spcPts val="750"/>
              </a:spcBef>
              <a:spcAft>
                <a:spcPts val="0"/>
              </a:spcAft>
              <a:buClr>
                <a:srgbClr val="888888"/>
              </a:buClr>
              <a:buSzPts val="1600"/>
              <a:buNone/>
              <a:defRPr sz="2400">
                <a:solidFill>
                  <a:srgbClr val="888888"/>
                </a:solidFill>
              </a:defRPr>
            </a:lvl6pPr>
            <a:lvl7pPr marL="4800600" lvl="6" indent="-342900" algn="l">
              <a:lnSpc>
                <a:spcPct val="90000"/>
              </a:lnSpc>
              <a:spcBef>
                <a:spcPts val="750"/>
              </a:spcBef>
              <a:spcAft>
                <a:spcPts val="0"/>
              </a:spcAft>
              <a:buClr>
                <a:srgbClr val="888888"/>
              </a:buClr>
              <a:buSzPts val="1600"/>
              <a:buNone/>
              <a:defRPr sz="2400">
                <a:solidFill>
                  <a:srgbClr val="888888"/>
                </a:solidFill>
              </a:defRPr>
            </a:lvl7pPr>
            <a:lvl8pPr marL="5486400" lvl="7" indent="-342900" algn="l">
              <a:lnSpc>
                <a:spcPct val="90000"/>
              </a:lnSpc>
              <a:spcBef>
                <a:spcPts val="750"/>
              </a:spcBef>
              <a:spcAft>
                <a:spcPts val="0"/>
              </a:spcAft>
              <a:buClr>
                <a:srgbClr val="888888"/>
              </a:buClr>
              <a:buSzPts val="1600"/>
              <a:buNone/>
              <a:defRPr sz="2400">
                <a:solidFill>
                  <a:srgbClr val="888888"/>
                </a:solidFill>
              </a:defRPr>
            </a:lvl8pPr>
            <a:lvl9pPr marL="6172200" lvl="8" indent="-342900" algn="l">
              <a:lnSpc>
                <a:spcPct val="90000"/>
              </a:lnSpc>
              <a:spcBef>
                <a:spcPts val="750"/>
              </a:spcBef>
              <a:spcAft>
                <a:spcPts val="0"/>
              </a:spcAft>
              <a:buClr>
                <a:srgbClr val="888888"/>
              </a:buClr>
              <a:buSzPts val="1600"/>
              <a:buNone/>
              <a:defRPr sz="2400">
                <a:solidFill>
                  <a:srgbClr val="888888"/>
                </a:solidFill>
              </a:defRPr>
            </a:lvl9pPr>
          </a:lstStyle>
          <a:p>
            <a:endParaRPr/>
          </a:p>
        </p:txBody>
      </p:sp>
      <p:sp>
        <p:nvSpPr>
          <p:cNvPr id="32" name="Google Shape;32;p2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2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2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3920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8" name="Google Shape;38;p24"/>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9" name="Google Shape;39;p2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2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2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25860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45" name="Google Shape;45;p25"/>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6" name="Google Shape;46;p25"/>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47" name="Google Shape;47;p25"/>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8" name="Google Shape;48;p2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2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 name="Google Shape;50;p2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3238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2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 name="Google Shape;55;p2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9269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8"/>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685800" lvl="0" indent="-647700" algn="l">
              <a:lnSpc>
                <a:spcPct val="90000"/>
              </a:lnSpc>
              <a:spcBef>
                <a:spcPts val="1500"/>
              </a:spcBef>
              <a:spcAft>
                <a:spcPts val="0"/>
              </a:spcAft>
              <a:buClr>
                <a:schemeClr val="dk1"/>
              </a:buClr>
              <a:buSzPts val="3200"/>
              <a:buChar char="•"/>
              <a:defRPr sz="4800"/>
            </a:lvl1pPr>
            <a:lvl2pPr marL="1371600" lvl="1" indent="-609600" algn="l">
              <a:lnSpc>
                <a:spcPct val="90000"/>
              </a:lnSpc>
              <a:spcBef>
                <a:spcPts val="750"/>
              </a:spcBef>
              <a:spcAft>
                <a:spcPts val="0"/>
              </a:spcAft>
              <a:buClr>
                <a:schemeClr val="dk1"/>
              </a:buClr>
              <a:buSzPts val="2800"/>
              <a:buChar char="•"/>
              <a:defRPr sz="4200"/>
            </a:lvl2pPr>
            <a:lvl3pPr marL="2057400" lvl="2" indent="-571500" algn="l">
              <a:lnSpc>
                <a:spcPct val="90000"/>
              </a:lnSpc>
              <a:spcBef>
                <a:spcPts val="750"/>
              </a:spcBef>
              <a:spcAft>
                <a:spcPts val="0"/>
              </a:spcAft>
              <a:buClr>
                <a:schemeClr val="dk1"/>
              </a:buClr>
              <a:buSzPts val="2400"/>
              <a:buChar char="•"/>
              <a:defRPr sz="3600"/>
            </a:lvl3pPr>
            <a:lvl4pPr marL="2743200" lvl="3" indent="-533400" algn="l">
              <a:lnSpc>
                <a:spcPct val="90000"/>
              </a:lnSpc>
              <a:spcBef>
                <a:spcPts val="750"/>
              </a:spcBef>
              <a:spcAft>
                <a:spcPts val="0"/>
              </a:spcAft>
              <a:buClr>
                <a:schemeClr val="dk1"/>
              </a:buClr>
              <a:buSzPts val="2000"/>
              <a:buChar char="•"/>
              <a:defRPr sz="3000"/>
            </a:lvl4pPr>
            <a:lvl5pPr marL="3429000" lvl="4" indent="-533400" algn="l">
              <a:lnSpc>
                <a:spcPct val="90000"/>
              </a:lnSpc>
              <a:spcBef>
                <a:spcPts val="750"/>
              </a:spcBef>
              <a:spcAft>
                <a:spcPts val="0"/>
              </a:spcAft>
              <a:buClr>
                <a:schemeClr val="dk1"/>
              </a:buClr>
              <a:buSzPts val="2000"/>
              <a:buChar char="•"/>
              <a:defRPr sz="3000"/>
            </a:lvl5pPr>
            <a:lvl6pPr marL="4114800" lvl="5" indent="-533400" algn="l">
              <a:lnSpc>
                <a:spcPct val="90000"/>
              </a:lnSpc>
              <a:spcBef>
                <a:spcPts val="750"/>
              </a:spcBef>
              <a:spcAft>
                <a:spcPts val="0"/>
              </a:spcAft>
              <a:buClr>
                <a:schemeClr val="dk1"/>
              </a:buClr>
              <a:buSzPts val="2000"/>
              <a:buChar char="•"/>
              <a:defRPr sz="3000"/>
            </a:lvl6pPr>
            <a:lvl7pPr marL="4800600" lvl="6" indent="-533400" algn="l">
              <a:lnSpc>
                <a:spcPct val="90000"/>
              </a:lnSpc>
              <a:spcBef>
                <a:spcPts val="750"/>
              </a:spcBef>
              <a:spcAft>
                <a:spcPts val="0"/>
              </a:spcAft>
              <a:buClr>
                <a:schemeClr val="dk1"/>
              </a:buClr>
              <a:buSzPts val="2000"/>
              <a:buChar char="•"/>
              <a:defRPr sz="3000"/>
            </a:lvl7pPr>
            <a:lvl8pPr marL="5486400" lvl="7" indent="-533400" algn="l">
              <a:lnSpc>
                <a:spcPct val="90000"/>
              </a:lnSpc>
              <a:spcBef>
                <a:spcPts val="750"/>
              </a:spcBef>
              <a:spcAft>
                <a:spcPts val="0"/>
              </a:spcAft>
              <a:buClr>
                <a:schemeClr val="dk1"/>
              </a:buClr>
              <a:buSzPts val="2000"/>
              <a:buChar char="•"/>
              <a:defRPr sz="3000"/>
            </a:lvl8pPr>
            <a:lvl9pPr marL="6172200" lvl="8" indent="-533400" algn="l">
              <a:lnSpc>
                <a:spcPct val="90000"/>
              </a:lnSpc>
              <a:spcBef>
                <a:spcPts val="750"/>
              </a:spcBef>
              <a:spcAft>
                <a:spcPts val="0"/>
              </a:spcAft>
              <a:buClr>
                <a:schemeClr val="dk1"/>
              </a:buClr>
              <a:buSzPts val="2000"/>
              <a:buChar char="•"/>
              <a:defRPr sz="3000"/>
            </a:lvl9pPr>
          </a:lstStyle>
          <a:p>
            <a:endParaRPr/>
          </a:p>
        </p:txBody>
      </p:sp>
      <p:sp>
        <p:nvSpPr>
          <p:cNvPr id="63" name="Google Shape;63;p28"/>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64" name="Google Shape;64;p2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2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9436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a:spLocks noGrp="1"/>
          </p:cNvSpPr>
          <p:nvPr>
            <p:ph type="pic" idx="2"/>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Calibri"/>
                <a:ea typeface="Calibri"/>
                <a:cs typeface="Calibri"/>
                <a:sym typeface="Calibri"/>
              </a:defRPr>
            </a:lvl1pPr>
            <a:lvl2pPr marR="0" lvl="1" algn="l" rtl="0">
              <a:lnSpc>
                <a:spcPct val="90000"/>
              </a:lnSpc>
              <a:spcBef>
                <a:spcPts val="750"/>
              </a:spcBef>
              <a:spcAft>
                <a:spcPts val="0"/>
              </a:spcAft>
              <a:buClr>
                <a:schemeClr val="dk1"/>
              </a:buClr>
              <a:buSzPts val="2800"/>
              <a:buFont typeface="Arial"/>
              <a:buNone/>
              <a:defRPr sz="4200" b="0" i="0" u="none" strike="noStrike" cap="none">
                <a:solidFill>
                  <a:schemeClr val="dk1"/>
                </a:solidFill>
                <a:latin typeface="Calibri"/>
                <a:ea typeface="Calibri"/>
                <a:cs typeface="Calibri"/>
                <a:sym typeface="Calibri"/>
              </a:defRPr>
            </a:lvl2pPr>
            <a:lvl3pPr marR="0" lvl="2" algn="l" rtl="0">
              <a:lnSpc>
                <a:spcPct val="90000"/>
              </a:lnSpc>
              <a:spcBef>
                <a:spcPts val="750"/>
              </a:spcBef>
              <a:spcAft>
                <a:spcPts val="0"/>
              </a:spcAft>
              <a:buClr>
                <a:schemeClr val="dk1"/>
              </a:buClr>
              <a:buSzPts val="24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750"/>
              </a:spcBef>
              <a:spcAft>
                <a:spcPts val="0"/>
              </a:spcAft>
              <a:buClr>
                <a:schemeClr val="dk1"/>
              </a:buClr>
              <a:buSzPts val="2000"/>
              <a:buFont typeface="Arial"/>
              <a:buNone/>
              <a:defRPr sz="3000" b="0" i="0" u="none" strike="noStrike" cap="none">
                <a:solidFill>
                  <a:schemeClr val="dk1"/>
                </a:solidFill>
                <a:latin typeface="Calibri"/>
                <a:ea typeface="Calibri"/>
                <a:cs typeface="Calibri"/>
                <a:sym typeface="Calibri"/>
              </a:defRPr>
            </a:lvl4pPr>
            <a:lvl5pPr marR="0" lvl="4" algn="l" rtl="0">
              <a:lnSpc>
                <a:spcPct val="90000"/>
              </a:lnSpc>
              <a:spcBef>
                <a:spcPts val="750"/>
              </a:spcBef>
              <a:spcAft>
                <a:spcPts val="0"/>
              </a:spcAft>
              <a:buClr>
                <a:schemeClr val="dk1"/>
              </a:buClr>
              <a:buSzPts val="2000"/>
              <a:buFont typeface="Arial"/>
              <a:buNone/>
              <a:defRPr sz="3000" b="0" i="0" u="none" strike="noStrike" cap="none">
                <a:solidFill>
                  <a:schemeClr val="dk1"/>
                </a:solidFill>
                <a:latin typeface="Calibri"/>
                <a:ea typeface="Calibri"/>
                <a:cs typeface="Calibri"/>
                <a:sym typeface="Calibri"/>
              </a:defRPr>
            </a:lvl5pPr>
            <a:lvl6pPr marR="0" lvl="5" algn="l" rtl="0">
              <a:lnSpc>
                <a:spcPct val="90000"/>
              </a:lnSpc>
              <a:spcBef>
                <a:spcPts val="750"/>
              </a:spcBef>
              <a:spcAft>
                <a:spcPts val="0"/>
              </a:spcAft>
              <a:buClr>
                <a:schemeClr val="dk1"/>
              </a:buClr>
              <a:buSzPts val="2000"/>
              <a:buFont typeface="Arial"/>
              <a:buNone/>
              <a:defRPr sz="3000" b="0" i="0" u="none" strike="noStrike" cap="none">
                <a:solidFill>
                  <a:schemeClr val="dk1"/>
                </a:solidFill>
                <a:latin typeface="Calibri"/>
                <a:ea typeface="Calibri"/>
                <a:cs typeface="Calibri"/>
                <a:sym typeface="Calibri"/>
              </a:defRPr>
            </a:lvl6pPr>
            <a:lvl7pPr marR="0" lvl="6" algn="l" rtl="0">
              <a:lnSpc>
                <a:spcPct val="90000"/>
              </a:lnSpc>
              <a:spcBef>
                <a:spcPts val="750"/>
              </a:spcBef>
              <a:spcAft>
                <a:spcPts val="0"/>
              </a:spcAft>
              <a:buClr>
                <a:schemeClr val="dk1"/>
              </a:buClr>
              <a:buSzPts val="2000"/>
              <a:buFont typeface="Arial"/>
              <a:buNone/>
              <a:defRPr sz="3000" b="0" i="0" u="none" strike="noStrike" cap="none">
                <a:solidFill>
                  <a:schemeClr val="dk1"/>
                </a:solidFill>
                <a:latin typeface="Calibri"/>
                <a:ea typeface="Calibri"/>
                <a:cs typeface="Calibri"/>
                <a:sym typeface="Calibri"/>
              </a:defRPr>
            </a:lvl7pPr>
            <a:lvl8pPr marR="0" lvl="7" algn="l" rtl="0">
              <a:lnSpc>
                <a:spcPct val="90000"/>
              </a:lnSpc>
              <a:spcBef>
                <a:spcPts val="750"/>
              </a:spcBef>
              <a:spcAft>
                <a:spcPts val="0"/>
              </a:spcAft>
              <a:buClr>
                <a:schemeClr val="dk1"/>
              </a:buClr>
              <a:buSzPts val="2000"/>
              <a:buFont typeface="Arial"/>
              <a:buNone/>
              <a:defRPr sz="3000" b="0" i="0" u="none" strike="noStrike" cap="none">
                <a:solidFill>
                  <a:schemeClr val="dk1"/>
                </a:solidFill>
                <a:latin typeface="Calibri"/>
                <a:ea typeface="Calibri"/>
                <a:cs typeface="Calibri"/>
                <a:sym typeface="Calibri"/>
              </a:defRPr>
            </a:lvl8pPr>
            <a:lvl9pPr marR="0" lvl="8" algn="l" rtl="0">
              <a:lnSpc>
                <a:spcPct val="90000"/>
              </a:lnSpc>
              <a:spcBef>
                <a:spcPts val="750"/>
              </a:spcBef>
              <a:spcAft>
                <a:spcPts val="0"/>
              </a:spcAft>
              <a:buClr>
                <a:schemeClr val="dk1"/>
              </a:buClr>
              <a:buSzPts val="2000"/>
              <a:buFont typeface="Arial"/>
              <a:buNone/>
              <a:defRPr sz="3000" b="0" i="0" u="none" strike="noStrike" cap="none">
                <a:solidFill>
                  <a:schemeClr val="dk1"/>
                </a:solidFill>
                <a:latin typeface="Calibri"/>
                <a:ea typeface="Calibri"/>
                <a:cs typeface="Calibri"/>
                <a:sym typeface="Calibri"/>
              </a:defRPr>
            </a:lvl9pPr>
          </a:lstStyle>
          <a:p>
            <a:endParaRPr dirty="0"/>
          </a:p>
        </p:txBody>
      </p:sp>
      <p:sp>
        <p:nvSpPr>
          <p:cNvPr id="70" name="Google Shape;70;p29"/>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71" name="Google Shape;71;p2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502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dirty="0"/>
          </a:p>
        </p:txBody>
      </p:sp>
      <p:sp>
        <p:nvSpPr>
          <p:cNvPr id="13" name="Google Shape;13;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dirty="0"/>
          </a:p>
        </p:txBody>
      </p:sp>
      <p:sp>
        <p:nvSpPr>
          <p:cNvPr id="14" name="Google Shape;14;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1831928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2956892" y="1661751"/>
            <a:ext cx="13716000" cy="3581400"/>
          </a:xfrm>
          <a:prstGeom prst="rect">
            <a:avLst/>
          </a:prstGeom>
          <a:noFill/>
          <a:ln>
            <a:noFill/>
          </a:ln>
        </p:spPr>
        <p:txBody>
          <a:bodyPr spcFirstLastPara="1" wrap="square" lIns="137138" tIns="68550" rIns="137138" bIns="68550" anchor="b" anchorCtr="0">
            <a:normAutofit/>
          </a:bodyPr>
          <a:lstStyle/>
          <a:p>
            <a:pPr>
              <a:buClr>
                <a:srgbClr val="2F5496"/>
              </a:buClr>
            </a:pPr>
            <a:r>
              <a:rPr lang="en-US" b="1" dirty="0">
                <a:solidFill>
                  <a:srgbClr val="3E4E75"/>
                </a:solidFill>
                <a:latin typeface="Calibri" panose="020F0502020204030204" pitchFamily="34" charset="0"/>
                <a:ea typeface="Arial"/>
                <a:cs typeface="Calibri" panose="020F0502020204030204" pitchFamily="34" charset="0"/>
                <a:sym typeface="Arial"/>
              </a:rPr>
              <a:t>University of Alaska</a:t>
            </a:r>
            <a:br>
              <a:rPr lang="en-US" b="1" dirty="0">
                <a:solidFill>
                  <a:srgbClr val="3E4E75"/>
                </a:solidFill>
                <a:latin typeface="Calibri" panose="020F0502020204030204" pitchFamily="34" charset="0"/>
                <a:ea typeface="Arial"/>
                <a:cs typeface="Calibri" panose="020F0502020204030204" pitchFamily="34" charset="0"/>
                <a:sym typeface="Arial"/>
              </a:rPr>
            </a:br>
            <a:r>
              <a:rPr lang="en-US" sz="6000" i="1" dirty="0">
                <a:solidFill>
                  <a:srgbClr val="3E4E75"/>
                </a:solidFill>
                <a:latin typeface="Calibri" panose="020F0502020204030204" pitchFamily="34" charset="0"/>
                <a:ea typeface="Arial"/>
                <a:cs typeface="Calibri" panose="020F0502020204030204" pitchFamily="34" charset="0"/>
                <a:sym typeface="Arial"/>
              </a:rPr>
              <a:t>Empower Alaska</a:t>
            </a:r>
            <a:endParaRPr dirty="0">
              <a:solidFill>
                <a:srgbClr val="3E4E75"/>
              </a:solidFill>
              <a:latin typeface="Calibri" panose="020F0502020204030204" pitchFamily="34" charset="0"/>
              <a:cs typeface="Calibri" panose="020F0502020204030204" pitchFamily="34" charset="0"/>
            </a:endParaRPr>
          </a:p>
        </p:txBody>
      </p:sp>
      <p:sp>
        <p:nvSpPr>
          <p:cNvPr id="91" name="Google Shape;91;p1"/>
          <p:cNvSpPr txBox="1">
            <a:spLocks noGrp="1"/>
          </p:cNvSpPr>
          <p:nvPr>
            <p:ph type="subTitle" idx="1"/>
          </p:nvPr>
        </p:nvSpPr>
        <p:spPr>
          <a:xfrm>
            <a:off x="2850212" y="5381264"/>
            <a:ext cx="13716000" cy="3243985"/>
          </a:xfrm>
          <a:prstGeom prst="rect">
            <a:avLst/>
          </a:prstGeom>
          <a:noFill/>
          <a:ln>
            <a:noFill/>
          </a:ln>
        </p:spPr>
        <p:txBody>
          <a:bodyPr spcFirstLastPara="1" wrap="square" lIns="137138" tIns="68550" rIns="137138" bIns="68550" anchor="t" anchorCtr="0">
            <a:normAutofit/>
          </a:bodyPr>
          <a:lstStyle/>
          <a:p>
            <a:pPr marL="0" indent="0">
              <a:buClr>
                <a:srgbClr val="2F5496"/>
              </a:buClr>
              <a:buSzPts val="1600"/>
            </a:pPr>
            <a:r>
              <a:rPr lang="en-US" dirty="0">
                <a:solidFill>
                  <a:srgbClr val="3E4E75"/>
                </a:solidFill>
              </a:rPr>
              <a:t>33</a:t>
            </a:r>
            <a:r>
              <a:rPr lang="en-US" baseline="30000" dirty="0">
                <a:solidFill>
                  <a:srgbClr val="3E4E75"/>
                </a:solidFill>
              </a:rPr>
              <a:t>rd</a:t>
            </a:r>
            <a:r>
              <a:rPr lang="en-US" dirty="0">
                <a:solidFill>
                  <a:srgbClr val="3E4E75"/>
                </a:solidFill>
              </a:rPr>
              <a:t> Legislative Session</a:t>
            </a:r>
          </a:p>
          <a:p>
            <a:pPr marL="0" indent="0">
              <a:buClr>
                <a:srgbClr val="2F5496"/>
              </a:buClr>
              <a:buSzPts val="1600"/>
            </a:pPr>
            <a:r>
              <a:rPr lang="en-US" dirty="0">
                <a:solidFill>
                  <a:srgbClr val="3E4E75"/>
                </a:solidFill>
              </a:rPr>
              <a:t>Financial Overview</a:t>
            </a:r>
          </a:p>
          <a:p>
            <a:pPr marL="0" indent="0">
              <a:buClr>
                <a:srgbClr val="2F5496"/>
              </a:buClr>
              <a:buSzPts val="1600"/>
            </a:pPr>
            <a:r>
              <a:rPr lang="en-US" dirty="0">
                <a:solidFill>
                  <a:srgbClr val="3E4E75"/>
                </a:solidFill>
              </a:rPr>
              <a:t>House Finance Subcommittee</a:t>
            </a:r>
          </a:p>
          <a:p>
            <a:pPr marL="0" indent="0">
              <a:buClr>
                <a:srgbClr val="2F5496"/>
              </a:buClr>
              <a:buSzPts val="1600"/>
            </a:pPr>
            <a:r>
              <a:rPr lang="en-US" dirty="0">
                <a:solidFill>
                  <a:srgbClr val="3E4E75"/>
                </a:solidFill>
              </a:rPr>
              <a:t>February 10, 2023</a:t>
            </a:r>
          </a:p>
        </p:txBody>
      </p:sp>
    </p:spTree>
    <p:extLst>
      <p:ext uri="{BB962C8B-B14F-4D97-AF65-F5344CB8AC3E}">
        <p14:creationId xmlns:p14="http://schemas.microsoft.com/office/powerpoint/2010/main" val="210946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5"/>
          <p:cNvSpPr txBox="1">
            <a:spLocks noGrp="1"/>
          </p:cNvSpPr>
          <p:nvPr>
            <p:ph type="body" idx="1"/>
          </p:nvPr>
        </p:nvSpPr>
        <p:spPr>
          <a:xfrm>
            <a:off x="1919233" y="775477"/>
            <a:ext cx="15644631" cy="8736045"/>
          </a:xfrm>
          <a:prstGeom prst="rect">
            <a:avLst/>
          </a:prstGeom>
          <a:noFill/>
          <a:ln>
            <a:noFill/>
          </a:ln>
        </p:spPr>
        <p:txBody>
          <a:bodyPr spcFirstLastPara="1" wrap="square" lIns="137138" tIns="68550" rIns="137138" bIns="68550" anchor="t" anchorCtr="0">
            <a:noAutofit/>
          </a:bodyPr>
          <a:lstStyle/>
          <a:p>
            <a:pPr marL="342900" indent="-342900">
              <a:lnSpc>
                <a:spcPct val="100000"/>
              </a:lnSpc>
              <a:spcBef>
                <a:spcPts val="0"/>
              </a:spcBef>
              <a:buClr>
                <a:schemeClr val="tx1"/>
              </a:buClr>
              <a:buSzPct val="100000"/>
            </a:pPr>
            <a:endParaRPr lang="en-US" sz="6600" dirty="0">
              <a:solidFill>
                <a:schemeClr val="tx1"/>
              </a:solidFill>
            </a:endParaRPr>
          </a:p>
          <a:p>
            <a:pPr marL="0" indent="0">
              <a:lnSpc>
                <a:spcPct val="100000"/>
              </a:lnSpc>
              <a:spcBef>
                <a:spcPts val="0"/>
              </a:spcBef>
              <a:buClr>
                <a:schemeClr val="tx1"/>
              </a:buClr>
              <a:buSzPct val="100000"/>
              <a:buNone/>
            </a:pPr>
            <a:endParaRPr lang="en-US" sz="6600" dirty="0">
              <a:solidFill>
                <a:schemeClr val="tx1"/>
              </a:solidFill>
            </a:endParaRPr>
          </a:p>
          <a:p>
            <a:pPr marL="342900" indent="-342900">
              <a:lnSpc>
                <a:spcPct val="100000"/>
              </a:lnSpc>
              <a:spcBef>
                <a:spcPts val="0"/>
              </a:spcBef>
              <a:buClr>
                <a:schemeClr val="tx1"/>
              </a:buClr>
              <a:buSzPct val="100000"/>
            </a:pPr>
            <a:endParaRPr lang="en-US" sz="6600" dirty="0">
              <a:solidFill>
                <a:schemeClr val="tx1"/>
              </a:solidFill>
            </a:endParaRPr>
          </a:p>
          <a:p>
            <a:pPr marL="0" indent="0" algn="ctr">
              <a:lnSpc>
                <a:spcPct val="100000"/>
              </a:lnSpc>
              <a:spcBef>
                <a:spcPts val="0"/>
              </a:spcBef>
              <a:buClr>
                <a:schemeClr val="tx1"/>
              </a:buClr>
              <a:buSzPct val="100000"/>
              <a:buNone/>
            </a:pPr>
            <a:r>
              <a:rPr lang="en-US" sz="5400" dirty="0">
                <a:solidFill>
                  <a:srgbClr val="1F3864"/>
                </a:solidFill>
              </a:rPr>
              <a:t>FY24 Operating Request</a:t>
            </a:r>
            <a:br>
              <a:rPr lang="en-US" sz="4800" dirty="0">
                <a:solidFill>
                  <a:srgbClr val="1F3864"/>
                </a:solidFill>
              </a:rPr>
            </a:br>
            <a:endParaRPr sz="4800" dirty="0">
              <a:solidFill>
                <a:srgbClr val="1F3864"/>
              </a:solidFill>
            </a:endParaRPr>
          </a:p>
          <a:p>
            <a:pPr marL="0" indent="0">
              <a:buSzPts val="2800"/>
              <a:buNone/>
            </a:pPr>
            <a:endParaRPr dirty="0">
              <a:solidFill>
                <a:srgbClr val="FF0000"/>
              </a:solidFill>
            </a:endParaRPr>
          </a:p>
        </p:txBody>
      </p:sp>
      <p:sp>
        <p:nvSpPr>
          <p:cNvPr id="122" name="Google Shape;122;p5"/>
          <p:cNvSpPr txBox="1">
            <a:spLocks noGrp="1"/>
          </p:cNvSpPr>
          <p:nvPr>
            <p:ph type="sldNum" idx="12"/>
          </p:nvPr>
        </p:nvSpPr>
        <p:spPr>
          <a:xfrm>
            <a:off x="724136" y="9221015"/>
            <a:ext cx="690771" cy="547688"/>
          </a:xfrm>
          <a:prstGeom prst="rect">
            <a:avLst/>
          </a:prstGeom>
          <a:noFill/>
          <a:ln>
            <a:noFill/>
          </a:ln>
        </p:spPr>
        <p:txBody>
          <a:bodyPr spcFirstLastPara="1" wrap="square" lIns="137138" tIns="68550" rIns="137138" bIns="68550" anchor="ctr" anchorCtr="0">
            <a:noAutofit/>
          </a:bodyPr>
          <a:lstStyle/>
          <a:p>
            <a:pPr algn="ctr" defTabSz="1371600"/>
            <a:fld id="{00000000-1234-1234-1234-123412341234}" type="slidenum">
              <a:rPr lang="en-US" kern="0">
                <a:solidFill>
                  <a:srgbClr val="FFFFFF"/>
                </a:solidFill>
              </a:rPr>
              <a:pPr algn="ctr" defTabSz="1371600"/>
              <a:t>10</a:t>
            </a:fld>
            <a:endParaRPr kern="0" dirty="0">
              <a:solidFill>
                <a:srgbClr val="FFFFFF"/>
              </a:solidFill>
            </a:endParaRPr>
          </a:p>
        </p:txBody>
      </p:sp>
    </p:spTree>
    <p:extLst>
      <p:ext uri="{BB962C8B-B14F-4D97-AF65-F5344CB8AC3E}">
        <p14:creationId xmlns:p14="http://schemas.microsoft.com/office/powerpoint/2010/main" val="40942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2285999" y="173995"/>
            <a:ext cx="14744700" cy="710683"/>
          </a:xfrm>
        </p:spPr>
        <p:txBody>
          <a:bodyPr>
            <a:normAutofit/>
          </a:bodyPr>
          <a:lstStyle/>
          <a:p>
            <a:pPr algn="ctr"/>
            <a:r>
              <a:rPr lang="en-US" dirty="0">
                <a:solidFill>
                  <a:srgbClr val="074C7E"/>
                </a:solidFill>
              </a:rPr>
              <a:t>UA FY24 Operating Budget </a:t>
            </a:r>
            <a:r>
              <a:rPr lang="en-US" sz="2800" dirty="0">
                <a:solidFill>
                  <a:srgbClr val="074C7E"/>
                </a:solidFill>
              </a:rPr>
              <a:t>(in millions of $)</a:t>
            </a:r>
            <a:endParaRPr lang="en-US" sz="5400" dirty="0">
              <a:solidFill>
                <a:srgbClr val="074C7E"/>
              </a:solidFill>
            </a:endParaRPr>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p:txBody>
          <a:bodyPr/>
          <a:lstStyle/>
          <a:p>
            <a:pPr algn="ctr" defTabSz="1371600"/>
            <a:fld id="{00000000-1234-1234-1234-123412341234}" type="slidenum">
              <a:rPr lang="en-US" kern="0">
                <a:solidFill>
                  <a:srgbClr val="FFFFFF"/>
                </a:solidFill>
              </a:rPr>
              <a:pPr algn="ctr" defTabSz="1371600"/>
              <a:t>11</a:t>
            </a:fld>
            <a:endParaRPr lang="en-US" kern="0" dirty="0">
              <a:solidFill>
                <a:srgbClr val="FFFFFF"/>
              </a:solidFill>
            </a:endParaRPr>
          </a:p>
        </p:txBody>
      </p:sp>
      <p:graphicFrame>
        <p:nvGraphicFramePr>
          <p:cNvPr id="9" name="Table 8">
            <a:extLst>
              <a:ext uri="{FF2B5EF4-FFF2-40B4-BE49-F238E27FC236}">
                <a16:creationId xmlns:a16="http://schemas.microsoft.com/office/drawing/2014/main" id="{6807B470-BDA1-4E9B-B82E-4BB755A21EE5}"/>
              </a:ext>
            </a:extLst>
          </p:cNvPr>
          <p:cNvGraphicFramePr>
            <a:graphicFrameLocks noGrp="1"/>
          </p:cNvGraphicFramePr>
          <p:nvPr>
            <p:extLst>
              <p:ext uri="{D42A27DB-BD31-4B8C-83A1-F6EECF244321}">
                <p14:modId xmlns:p14="http://schemas.microsoft.com/office/powerpoint/2010/main" val="2793049346"/>
              </p:ext>
            </p:extLst>
          </p:nvPr>
        </p:nvGraphicFramePr>
        <p:xfrm>
          <a:off x="1905000" y="1333500"/>
          <a:ext cx="16063064" cy="8082978"/>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944317925"/>
                    </a:ext>
                  </a:extLst>
                </a:gridCol>
                <a:gridCol w="1575174">
                  <a:extLst>
                    <a:ext uri="{9D8B030D-6E8A-4147-A177-3AD203B41FA5}">
                      <a16:colId xmlns:a16="http://schemas.microsoft.com/office/drawing/2014/main" val="641473018"/>
                    </a:ext>
                  </a:extLst>
                </a:gridCol>
                <a:gridCol w="1769818">
                  <a:extLst>
                    <a:ext uri="{9D8B030D-6E8A-4147-A177-3AD203B41FA5}">
                      <a16:colId xmlns:a16="http://schemas.microsoft.com/office/drawing/2014/main" val="232902456"/>
                    </a:ext>
                  </a:extLst>
                </a:gridCol>
                <a:gridCol w="1769818">
                  <a:extLst>
                    <a:ext uri="{9D8B030D-6E8A-4147-A177-3AD203B41FA5}">
                      <a16:colId xmlns:a16="http://schemas.microsoft.com/office/drawing/2014/main" val="4114748570"/>
                    </a:ext>
                  </a:extLst>
                </a:gridCol>
                <a:gridCol w="1769818">
                  <a:extLst>
                    <a:ext uri="{9D8B030D-6E8A-4147-A177-3AD203B41FA5}">
                      <a16:colId xmlns:a16="http://schemas.microsoft.com/office/drawing/2014/main" val="57002147"/>
                    </a:ext>
                  </a:extLst>
                </a:gridCol>
                <a:gridCol w="1769818">
                  <a:extLst>
                    <a:ext uri="{9D8B030D-6E8A-4147-A177-3AD203B41FA5}">
                      <a16:colId xmlns:a16="http://schemas.microsoft.com/office/drawing/2014/main" val="2858514556"/>
                    </a:ext>
                  </a:extLst>
                </a:gridCol>
                <a:gridCol w="1769818">
                  <a:extLst>
                    <a:ext uri="{9D8B030D-6E8A-4147-A177-3AD203B41FA5}">
                      <a16:colId xmlns:a16="http://schemas.microsoft.com/office/drawing/2014/main" val="212417715"/>
                    </a:ext>
                  </a:extLst>
                </a:gridCol>
              </a:tblGrid>
              <a:tr h="0">
                <a:tc>
                  <a:txBody>
                    <a:bodyPr/>
                    <a:lstStyle/>
                    <a:p>
                      <a:pPr algn="ctr"/>
                      <a:endParaRPr lang="en-US" sz="3200" dirty="0">
                        <a:latin typeface="Calibri" panose="020F0502020204030204" pitchFamily="34" charset="0"/>
                        <a:cs typeface="Calibri" panose="020F0502020204030204" pitchFamily="34" charset="0"/>
                      </a:endParaRPr>
                    </a:p>
                  </a:txBody>
                  <a:tcPr>
                    <a:solidFill>
                      <a:srgbClr val="323E5A"/>
                    </a:solidFill>
                  </a:tcPr>
                </a:tc>
                <a:tc gridSpan="3">
                  <a:txBody>
                    <a:bodyPr/>
                    <a:lstStyle/>
                    <a:p>
                      <a:pPr algn="ctr"/>
                      <a:r>
                        <a:rPr lang="en-US" sz="2400" dirty="0">
                          <a:latin typeface="Calibri" panose="020F0502020204030204" pitchFamily="34" charset="0"/>
                          <a:cs typeface="Calibri" panose="020F0502020204030204" pitchFamily="34" charset="0"/>
                        </a:rPr>
                        <a:t>UA Board of Regent’s Budget</a:t>
                      </a:r>
                    </a:p>
                  </a:txBody>
                  <a:tcPr>
                    <a:solidFill>
                      <a:srgbClr val="323E5A"/>
                    </a:solidFill>
                  </a:tcPr>
                </a:tc>
                <a:tc hMerge="1">
                  <a:txBody>
                    <a:bodyPr/>
                    <a:lstStyle/>
                    <a:p>
                      <a:endParaRPr lang="en-US" dirty="0"/>
                    </a:p>
                  </a:txBody>
                  <a:tcPr>
                    <a:solidFill>
                      <a:srgbClr val="323E5A"/>
                    </a:solidFill>
                  </a:tcPr>
                </a:tc>
                <a:tc hMerge="1">
                  <a:txBody>
                    <a:bodyPr/>
                    <a:lstStyle/>
                    <a:p>
                      <a:endParaRPr lang="en-US" dirty="0"/>
                    </a:p>
                  </a:txBody>
                  <a:tcPr>
                    <a:solidFill>
                      <a:srgbClr val="323E5A"/>
                    </a:solidFill>
                  </a:tcPr>
                </a:tc>
                <a:tc gridSpan="3">
                  <a:txBody>
                    <a:bodyPr/>
                    <a:lstStyle/>
                    <a:p>
                      <a:pPr algn="ctr"/>
                      <a:r>
                        <a:rPr lang="en-US" sz="2400" dirty="0">
                          <a:latin typeface="Calibri" panose="020F0502020204030204" pitchFamily="34" charset="0"/>
                          <a:cs typeface="Calibri" panose="020F0502020204030204" pitchFamily="34" charset="0"/>
                        </a:rPr>
                        <a:t>Governor’s Proposed</a:t>
                      </a:r>
                    </a:p>
                  </a:txBody>
                  <a:tcPr>
                    <a:solidFill>
                      <a:srgbClr val="323E5A"/>
                    </a:solidFill>
                  </a:tcPr>
                </a:tc>
                <a:tc hMerge="1">
                  <a:txBody>
                    <a:bodyPr/>
                    <a:lstStyle/>
                    <a:p>
                      <a:pPr algn="ctr"/>
                      <a:endParaRPr lang="en-US" sz="3200" dirty="0">
                        <a:latin typeface="Calibri" panose="020F0502020204030204" pitchFamily="34" charset="0"/>
                        <a:cs typeface="Calibri" panose="020F0502020204030204" pitchFamily="34" charset="0"/>
                      </a:endParaRPr>
                    </a:p>
                  </a:txBody>
                  <a:tcPr>
                    <a:solidFill>
                      <a:srgbClr val="323E5A"/>
                    </a:solidFill>
                  </a:tcPr>
                </a:tc>
                <a:tc hMerge="1">
                  <a:txBody>
                    <a:bodyPr/>
                    <a:lstStyle/>
                    <a:p>
                      <a:pPr algn="ctr"/>
                      <a:endParaRPr lang="en-US" sz="3200" dirty="0">
                        <a:latin typeface="Calibri" panose="020F0502020204030204" pitchFamily="34" charset="0"/>
                        <a:cs typeface="Calibri" panose="020F0502020204030204" pitchFamily="34" charset="0"/>
                      </a:endParaRPr>
                    </a:p>
                  </a:txBody>
                  <a:tcPr>
                    <a:solidFill>
                      <a:srgbClr val="323E5A"/>
                    </a:solidFill>
                  </a:tcPr>
                </a:tc>
                <a:extLst>
                  <a:ext uri="{0D108BD9-81ED-4DB2-BD59-A6C34878D82A}">
                    <a16:rowId xmlns:a16="http://schemas.microsoft.com/office/drawing/2014/main" val="4001841088"/>
                  </a:ext>
                </a:extLst>
              </a:tr>
              <a:tr h="370840">
                <a:tc>
                  <a:txBody>
                    <a:bodyPr/>
                    <a:lstStyle/>
                    <a:p>
                      <a:endParaRPr lang="en-US" sz="2000" dirty="0">
                        <a:latin typeface="Calibri" panose="020F0502020204030204" pitchFamily="34" charset="0"/>
                        <a:cs typeface="Calibri" panose="020F0502020204030204" pitchFamily="34" charset="0"/>
                      </a:endParaRPr>
                    </a:p>
                  </a:txBody>
                  <a:tcPr>
                    <a:solidFill>
                      <a:srgbClr val="ADB9CA"/>
                    </a:solidFill>
                  </a:tcPr>
                </a:tc>
                <a:tc>
                  <a:txBody>
                    <a:bodyPr/>
                    <a:lstStyle/>
                    <a:p>
                      <a:pPr marL="0" marR="0" algn="r">
                        <a:spcBef>
                          <a:spcPts val="0"/>
                        </a:spcBef>
                        <a:spcAft>
                          <a:spcPts val="0"/>
                        </a:spcAft>
                        <a:tabLst>
                          <a:tab pos="1143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State </a:t>
                      </a:r>
                    </a:p>
                    <a:p>
                      <a:pPr marL="0" marR="0" algn="r">
                        <a:spcBef>
                          <a:spcPts val="0"/>
                        </a:spcBef>
                        <a:spcAft>
                          <a:spcPts val="0"/>
                        </a:spcAft>
                        <a:tabLst>
                          <a:tab pos="1143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Funds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Non-State Funds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Total</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State </a:t>
                      </a:r>
                    </a:p>
                    <a:p>
                      <a:pPr marL="0" marR="0" algn="r">
                        <a:spcBef>
                          <a:spcPts val="0"/>
                        </a:spcBef>
                        <a:spcAft>
                          <a:spcPts val="0"/>
                        </a:spcAft>
                        <a:tabLst>
                          <a:tab pos="1143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Funds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Non-State Funds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Total</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extLst>
                  <a:ext uri="{0D108BD9-81ED-4DB2-BD59-A6C34878D82A}">
                    <a16:rowId xmlns:a16="http://schemas.microsoft.com/office/drawing/2014/main" val="2545785759"/>
                  </a:ext>
                </a:extLst>
              </a:tr>
              <a:tr h="370840">
                <a:tc>
                  <a:txBody>
                    <a:bodyPr/>
                    <a:lstStyle/>
                    <a:p>
                      <a:pPr algn="l"/>
                      <a:r>
                        <a:rPr lang="en-US" sz="2000" dirty="0">
                          <a:latin typeface="Calibri" panose="020F0502020204030204" pitchFamily="34" charset="0"/>
                          <a:cs typeface="Calibri" panose="020F0502020204030204" pitchFamily="34" charset="0"/>
                        </a:rPr>
                        <a:t>FY23 Management Plan</a:t>
                      </a:r>
                      <a:endParaRPr lang="en-US" sz="2000" baseline="30000" dirty="0">
                        <a:latin typeface="Calibri" panose="020F0502020204030204" pitchFamily="34" charset="0"/>
                        <a:cs typeface="Calibri" panose="020F0502020204030204" pitchFamily="34" charset="0"/>
                      </a:endParaRPr>
                    </a:p>
                  </a:txBody>
                  <a:tcPr>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$319</a:t>
                      </a: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$573</a:t>
                      </a: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$892</a:t>
                      </a: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$319</a:t>
                      </a: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$573</a:t>
                      </a: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$892</a:t>
                      </a:r>
                    </a:p>
                  </a:txBody>
                  <a:tcPr marL="68580" marR="68580" marT="0" marB="0">
                    <a:solidFill>
                      <a:schemeClr val="bg2">
                        <a:lumMod val="20000"/>
                        <a:lumOff val="80000"/>
                      </a:schemeClr>
                    </a:solidFill>
                  </a:tcPr>
                </a:tc>
                <a:extLst>
                  <a:ext uri="{0D108BD9-81ED-4DB2-BD59-A6C34878D82A}">
                    <a16:rowId xmlns:a16="http://schemas.microsoft.com/office/drawing/2014/main" val="1566758725"/>
                  </a:ext>
                </a:extLst>
              </a:tr>
              <a:tr h="370840">
                <a:tc>
                  <a:txBody>
                    <a:bodyPr/>
                    <a:lstStyle/>
                    <a:p>
                      <a:pPr algn="l"/>
                      <a:r>
                        <a:rPr lang="en-US" sz="2000" dirty="0">
                          <a:latin typeface="Calibri" panose="020F0502020204030204" pitchFamily="34" charset="0"/>
                          <a:cs typeface="Calibri" panose="020F0502020204030204" pitchFamily="34" charset="0"/>
                        </a:rPr>
                        <a:t>Reverse One-time Funding</a:t>
                      </a:r>
                      <a:endParaRPr lang="en-US" sz="2000" baseline="30000" dirty="0">
                        <a:latin typeface="Calibri" panose="020F0502020204030204" pitchFamily="34" charset="0"/>
                        <a:cs typeface="Calibri" panose="020F0502020204030204" pitchFamily="34" charset="0"/>
                      </a:endParaRPr>
                    </a:p>
                  </a:txBody>
                  <a:tcPr>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(30)</a:t>
                      </a: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(30)</a:t>
                      </a: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(30)</a:t>
                      </a: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2">
                        <a:lumMod val="20000"/>
                        <a:lumOff val="80000"/>
                      </a:schemeClr>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(30)</a:t>
                      </a:r>
                    </a:p>
                  </a:txBody>
                  <a:tcPr marL="68580" marR="68580" marT="0" marB="0">
                    <a:solidFill>
                      <a:schemeClr val="bg2">
                        <a:lumMod val="20000"/>
                        <a:lumOff val="80000"/>
                      </a:schemeClr>
                    </a:solidFill>
                  </a:tcPr>
                </a:tc>
                <a:extLst>
                  <a:ext uri="{0D108BD9-81ED-4DB2-BD59-A6C34878D82A}">
                    <a16:rowId xmlns:a16="http://schemas.microsoft.com/office/drawing/2014/main" val="1262651766"/>
                  </a:ext>
                </a:extLst>
              </a:tr>
              <a:tr h="370840">
                <a:tc>
                  <a:txBody>
                    <a:bodyPr/>
                    <a:lstStyle/>
                    <a:p>
                      <a:pPr algn="r"/>
                      <a:r>
                        <a:rPr lang="en-US" sz="2000" dirty="0">
                          <a:latin typeface="Calibri" panose="020F0502020204030204" pitchFamily="34" charset="0"/>
                          <a:cs typeface="Calibri" panose="020F0502020204030204" pitchFamily="34" charset="0"/>
                        </a:rPr>
                        <a:t>FY23 Operating Budget</a:t>
                      </a:r>
                      <a:endParaRPr lang="en-US" sz="2000" baseline="30000" dirty="0">
                        <a:latin typeface="Calibri" panose="020F0502020204030204" pitchFamily="34" charset="0"/>
                        <a:cs typeface="Calibri" panose="020F0502020204030204" pitchFamily="34" charset="0"/>
                      </a:endParaRPr>
                    </a:p>
                  </a:txBody>
                  <a:tcPr>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$289</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$573</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$862</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$289</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$573</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$862</a:t>
                      </a:r>
                    </a:p>
                  </a:txBody>
                  <a:tcPr marL="68580" marR="68580" marT="0" marB="0">
                    <a:solidFill>
                      <a:srgbClr val="ADB9CA"/>
                    </a:solidFill>
                  </a:tcPr>
                </a:tc>
                <a:extLst>
                  <a:ext uri="{0D108BD9-81ED-4DB2-BD59-A6C34878D82A}">
                    <a16:rowId xmlns:a16="http://schemas.microsoft.com/office/drawing/2014/main" val="210414067"/>
                  </a:ext>
                </a:extLst>
              </a:tr>
              <a:tr h="370840">
                <a:tc>
                  <a:txBody>
                    <a:bodyPr/>
                    <a:lstStyle/>
                    <a:p>
                      <a:pPr marR="0" algn="l" rtl="0">
                        <a:lnSpc>
                          <a:spcPct val="100000"/>
                        </a:lnSpc>
                        <a:spcBef>
                          <a:spcPts val="0"/>
                        </a:spcBef>
                        <a:spcAft>
                          <a:spcPts val="0"/>
                        </a:spcAft>
                        <a:buClr>
                          <a:srgbClr val="000000"/>
                        </a:buClr>
                        <a:buFont typeface="Arial"/>
                      </a:pPr>
                      <a:r>
                        <a:rPr lang="en-US" sz="2000" b="0" i="0" u="none" strike="noStrike" cap="none" dirty="0">
                          <a:solidFill>
                            <a:schemeClr val="dk1"/>
                          </a:solidFill>
                          <a:latin typeface="Calibri" panose="020F0502020204030204" pitchFamily="34" charset="0"/>
                          <a:ea typeface="+mn-ea"/>
                          <a:cs typeface="Calibri" panose="020F0502020204030204" pitchFamily="34" charset="0"/>
                          <a:sym typeface="Arial"/>
                        </a:rPr>
                        <a:t>FY23 Compensation Increase</a:t>
                      </a:r>
                    </a:p>
                  </a:txBody>
                  <a:tcPr>
                    <a:solidFill>
                      <a:srgbClr val="D6DCE5"/>
                    </a:solidFill>
                  </a:tcPr>
                </a:tc>
                <a:tc>
                  <a:txBody>
                    <a:bodyPr/>
                    <a:lstStyle/>
                    <a:p>
                      <a:pPr marL="0" marR="0" algn="r" rtl="0">
                        <a:lnSpc>
                          <a:spcPct val="100000"/>
                        </a:lnSpc>
                        <a:spcBef>
                          <a:spcPts val="0"/>
                        </a:spcBef>
                        <a:spcAft>
                          <a:spcPts val="0"/>
                        </a:spcAft>
                        <a:buClr>
                          <a:srgbClr val="000000"/>
                        </a:buClr>
                        <a:buFont typeface="Arial"/>
                        <a:tabLst>
                          <a:tab pos="114300" algn="l"/>
                        </a:tabLst>
                      </a:pPr>
                      <a:r>
                        <a:rPr lang="en-US" sz="2000" b="0" i="0" u="none" strike="noStrike" cap="none" dirty="0">
                          <a:solidFill>
                            <a:schemeClr val="dk1"/>
                          </a:solidFill>
                          <a:latin typeface="Calibri" panose="020F0502020204030204" pitchFamily="34" charset="0"/>
                          <a:ea typeface="+mn-ea"/>
                          <a:cs typeface="Calibri" panose="020F0502020204030204" pitchFamily="34" charset="0"/>
                          <a:sym typeface="Arial"/>
                        </a:rPr>
                        <a:t>6</a:t>
                      </a:r>
                    </a:p>
                  </a:txBody>
                  <a:tcPr marL="68580" marR="68580" marT="0" marB="0">
                    <a:solidFill>
                      <a:srgbClr val="D6DCE5"/>
                    </a:solidFill>
                  </a:tcPr>
                </a:tc>
                <a:tc>
                  <a:txBody>
                    <a:bodyPr/>
                    <a:lstStyle/>
                    <a:p>
                      <a:pPr marL="0" marR="0" algn="l" rtl="0">
                        <a:lnSpc>
                          <a:spcPct val="100000"/>
                        </a:lnSpc>
                        <a:spcBef>
                          <a:spcPts val="0"/>
                        </a:spcBef>
                        <a:spcAft>
                          <a:spcPts val="0"/>
                        </a:spcAft>
                        <a:buClr>
                          <a:srgbClr val="000000"/>
                        </a:buClr>
                        <a:buFont typeface="Arial"/>
                        <a:tabLst>
                          <a:tab pos="114300" algn="l"/>
                        </a:tabLst>
                      </a:pPr>
                      <a:endParaRPr lang="en-US" sz="2000" b="0" i="0" u="none" strike="noStrike" cap="none" dirty="0">
                        <a:solidFill>
                          <a:schemeClr val="dk1"/>
                        </a:solidFill>
                        <a:latin typeface="Calibri" panose="020F0502020204030204" pitchFamily="34" charset="0"/>
                        <a:ea typeface="+mn-ea"/>
                        <a:cs typeface="Calibri" panose="020F0502020204030204" pitchFamily="34" charset="0"/>
                        <a:sym typeface="Arial"/>
                      </a:endParaRPr>
                    </a:p>
                  </a:txBody>
                  <a:tcPr marL="68580" marR="68580" marT="0" marB="0">
                    <a:solidFill>
                      <a:srgbClr val="D6DCE5"/>
                    </a:solidFill>
                  </a:tcPr>
                </a:tc>
                <a:tc>
                  <a:txBody>
                    <a:bodyPr/>
                    <a:lstStyle/>
                    <a:p>
                      <a:pPr marL="0" marR="0" algn="r" rtl="0">
                        <a:lnSpc>
                          <a:spcPct val="100000"/>
                        </a:lnSpc>
                        <a:spcBef>
                          <a:spcPts val="0"/>
                        </a:spcBef>
                        <a:spcAft>
                          <a:spcPts val="0"/>
                        </a:spcAft>
                        <a:buClr>
                          <a:srgbClr val="000000"/>
                        </a:buClr>
                        <a:buFont typeface="Arial"/>
                        <a:tabLst>
                          <a:tab pos="114300" algn="l"/>
                        </a:tabLst>
                      </a:pPr>
                      <a:r>
                        <a:rPr lang="en-US" sz="2000" b="0" i="0" u="none" strike="noStrike" cap="none" dirty="0">
                          <a:solidFill>
                            <a:schemeClr val="dk1"/>
                          </a:solidFill>
                          <a:latin typeface="Calibri" panose="020F0502020204030204" pitchFamily="34" charset="0"/>
                          <a:ea typeface="+mn-ea"/>
                          <a:cs typeface="Calibri" panose="020F0502020204030204" pitchFamily="34" charset="0"/>
                          <a:sym typeface="Arial"/>
                        </a:rPr>
                        <a:t>6</a:t>
                      </a:r>
                    </a:p>
                  </a:txBody>
                  <a:tcPr marL="68580" marR="68580" marT="0" marB="0">
                    <a:solidFill>
                      <a:srgbClr val="D6DCE5"/>
                    </a:solidFill>
                  </a:tcPr>
                </a:tc>
                <a:tc>
                  <a:txBody>
                    <a:bodyPr/>
                    <a:lstStyle/>
                    <a:p>
                      <a:pPr marL="0" marR="0" algn="r" rtl="0">
                        <a:lnSpc>
                          <a:spcPct val="100000"/>
                        </a:lnSpc>
                        <a:spcBef>
                          <a:spcPts val="0"/>
                        </a:spcBef>
                        <a:spcAft>
                          <a:spcPts val="0"/>
                        </a:spcAft>
                        <a:buClr>
                          <a:srgbClr val="000000"/>
                        </a:buClr>
                        <a:buFont typeface="Arial"/>
                        <a:tabLst>
                          <a:tab pos="114300" algn="l"/>
                        </a:tabLst>
                      </a:pPr>
                      <a:endParaRPr lang="en-US" sz="2000" b="0" i="0" u="none" strike="noStrike" cap="none" dirty="0">
                        <a:solidFill>
                          <a:schemeClr val="dk1"/>
                        </a:solidFill>
                        <a:latin typeface="Calibri" panose="020F0502020204030204" pitchFamily="34" charset="0"/>
                        <a:ea typeface="+mn-ea"/>
                        <a:cs typeface="Calibri" panose="020F0502020204030204" pitchFamily="34" charset="0"/>
                        <a:sym typeface="Arial"/>
                      </a:endParaRPr>
                    </a:p>
                  </a:txBody>
                  <a:tcPr marL="68580" marR="68580" marT="0" marB="0">
                    <a:solidFill>
                      <a:srgbClr val="D6DCE5"/>
                    </a:solidFill>
                  </a:tcPr>
                </a:tc>
                <a:tc gridSpan="2">
                  <a:txBody>
                    <a:bodyPr/>
                    <a:lstStyle/>
                    <a:p>
                      <a:pPr marL="0" marR="0" algn="ctr" rtl="0">
                        <a:lnSpc>
                          <a:spcPct val="100000"/>
                        </a:lnSpc>
                        <a:spcBef>
                          <a:spcPts val="0"/>
                        </a:spcBef>
                        <a:spcAft>
                          <a:spcPts val="0"/>
                        </a:spcAft>
                        <a:buClr>
                          <a:srgbClr val="000000"/>
                        </a:buClr>
                        <a:buFont typeface="Arial"/>
                        <a:tabLst>
                          <a:tab pos="114300" algn="l"/>
                        </a:tabLst>
                      </a:pPr>
                      <a:r>
                        <a:rPr lang="en-US" sz="2000" b="0" i="0" u="none" strike="noStrike" cap="none" dirty="0">
                          <a:solidFill>
                            <a:schemeClr val="dk1"/>
                          </a:solidFill>
                          <a:latin typeface="Calibri" panose="020F0502020204030204" pitchFamily="34" charset="0"/>
                          <a:ea typeface="+mn-ea"/>
                          <a:cs typeface="Calibri" panose="020F0502020204030204" pitchFamily="34" charset="0"/>
                          <a:sym typeface="Arial"/>
                        </a:rPr>
                        <a:t>Expected in Gov. Amend</a:t>
                      </a:r>
                    </a:p>
                  </a:txBody>
                  <a:tcPr marL="68580" marR="68580" marT="0" marB="0">
                    <a:solidFill>
                      <a:srgbClr val="D6DCE5"/>
                    </a:solidFill>
                  </a:tcPr>
                </a:tc>
                <a:tc hMerge="1">
                  <a:txBody>
                    <a:bodyPr/>
                    <a:lstStyle/>
                    <a:p>
                      <a:pPr marL="0" marR="0" algn="r" rtl="0">
                        <a:lnSpc>
                          <a:spcPct val="100000"/>
                        </a:lnSpc>
                        <a:spcBef>
                          <a:spcPts val="0"/>
                        </a:spcBef>
                        <a:spcAft>
                          <a:spcPts val="0"/>
                        </a:spcAft>
                        <a:buClr>
                          <a:srgbClr val="000000"/>
                        </a:buClr>
                        <a:buFont typeface="Arial"/>
                        <a:tabLst>
                          <a:tab pos="114300" algn="l"/>
                        </a:tabLst>
                      </a:pPr>
                      <a:endParaRPr lang="en-US" sz="2000" b="0" i="0" u="none" strike="noStrike" cap="none" dirty="0">
                        <a:solidFill>
                          <a:schemeClr val="dk1"/>
                        </a:solidFill>
                        <a:latin typeface="Calibri" panose="020F0502020204030204" pitchFamily="34" charset="0"/>
                        <a:ea typeface="+mn-ea"/>
                        <a:cs typeface="Calibri" panose="020F0502020204030204" pitchFamily="34" charset="0"/>
                        <a:sym typeface="Arial"/>
                      </a:endParaRPr>
                    </a:p>
                  </a:txBody>
                  <a:tcPr marL="68580" marR="68580" marT="0" marB="0">
                    <a:solidFill>
                      <a:srgbClr val="D6DCE5"/>
                    </a:solidFill>
                  </a:tcPr>
                </a:tc>
                <a:extLst>
                  <a:ext uri="{0D108BD9-81ED-4DB2-BD59-A6C34878D82A}">
                    <a16:rowId xmlns:a16="http://schemas.microsoft.com/office/drawing/2014/main" val="974022671"/>
                  </a:ext>
                </a:extLst>
              </a:tr>
              <a:tr h="370840">
                <a:tc>
                  <a:txBody>
                    <a:bodyPr/>
                    <a:lstStyle/>
                    <a:p>
                      <a:r>
                        <a:rPr lang="en-US" sz="2000" dirty="0">
                          <a:latin typeface="Calibri" panose="020F0502020204030204" pitchFamily="34" charset="0"/>
                          <a:cs typeface="Calibri" panose="020F0502020204030204" pitchFamily="34" charset="0"/>
                        </a:rPr>
                        <a:t>Compensation </a:t>
                      </a:r>
                      <a:r>
                        <a:rPr lang="en-US" sz="2000" baseline="30000" dirty="0">
                          <a:latin typeface="Calibri" panose="020F0502020204030204" pitchFamily="34" charset="0"/>
                          <a:cs typeface="Calibri" panose="020F0502020204030204" pitchFamily="34" charset="0"/>
                        </a:rPr>
                        <a:t>(1)</a:t>
                      </a:r>
                    </a:p>
                  </a:txBody>
                  <a:tcPr>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13</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15</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13</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15</a:t>
                      </a:r>
                    </a:p>
                  </a:txBody>
                  <a:tcPr marL="68580" marR="68580" marT="0" marB="0">
                    <a:solidFill>
                      <a:srgbClr val="D6DCE5"/>
                    </a:solidFill>
                  </a:tcPr>
                </a:tc>
                <a:extLst>
                  <a:ext uri="{0D108BD9-81ED-4DB2-BD59-A6C34878D82A}">
                    <a16:rowId xmlns:a16="http://schemas.microsoft.com/office/drawing/2014/main" val="1137825251"/>
                  </a:ext>
                </a:extLst>
              </a:tr>
              <a:tr h="370840">
                <a:tc>
                  <a:txBody>
                    <a:bodyPr/>
                    <a:lstStyle/>
                    <a:p>
                      <a:pPr lvl="1"/>
                      <a:r>
                        <a:rPr lang="en-US" sz="2000" dirty="0">
                          <a:latin typeface="Calibri" panose="020F0502020204030204" pitchFamily="34" charset="0"/>
                          <a:cs typeface="Calibri" panose="020F0502020204030204" pitchFamily="34" charset="0"/>
                        </a:rPr>
                        <a:t>Cyber Security, Insurance, Emergency Response,    Library Access, Shared Services, &amp; WWAMI</a:t>
                      </a:r>
                    </a:p>
                  </a:txBody>
                  <a:tcPr>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5</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0.5</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5</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.05</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0.5</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0.6</a:t>
                      </a:r>
                    </a:p>
                  </a:txBody>
                  <a:tcPr marL="68580" marR="68580" marT="0" marB="0">
                    <a:solidFill>
                      <a:srgbClr val="D6DCE5"/>
                    </a:solidFill>
                  </a:tcPr>
                </a:tc>
                <a:extLst>
                  <a:ext uri="{0D108BD9-81ED-4DB2-BD59-A6C34878D82A}">
                    <a16:rowId xmlns:a16="http://schemas.microsoft.com/office/drawing/2014/main" val="4166883801"/>
                  </a:ext>
                </a:extLst>
              </a:tr>
              <a:tr h="438806">
                <a:tc>
                  <a:txBody>
                    <a:bodyPr/>
                    <a:lstStyle/>
                    <a:p>
                      <a:r>
                        <a:rPr lang="en-US" sz="2000" dirty="0">
                          <a:latin typeface="Calibri" panose="020F0502020204030204" pitchFamily="34" charset="0"/>
                          <a:cs typeface="Calibri" panose="020F0502020204030204" pitchFamily="34" charset="0"/>
                        </a:rPr>
                        <a:t>Budget Adjustments </a:t>
                      </a:r>
                      <a:r>
                        <a:rPr lang="en-US" sz="2000" baseline="30000" dirty="0">
                          <a:latin typeface="Calibri" panose="020F0502020204030204" pitchFamily="34" charset="0"/>
                          <a:cs typeface="Calibri" panose="020F0502020204030204" pitchFamily="34" charset="0"/>
                        </a:rPr>
                        <a:t>(2)</a:t>
                      </a:r>
                    </a:p>
                  </a:txBody>
                  <a:tcPr>
                    <a:solidFill>
                      <a:srgbClr val="D6DCE5"/>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0.4</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0.4</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0.4</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0.4</a:t>
                      </a:r>
                    </a:p>
                  </a:txBody>
                  <a:tcPr marL="68580" marR="68580" marT="0" marB="0">
                    <a:solidFill>
                      <a:srgbClr val="D6DCE5"/>
                    </a:solidFill>
                  </a:tcPr>
                </a:tc>
                <a:extLst>
                  <a:ext uri="{0D108BD9-81ED-4DB2-BD59-A6C34878D82A}">
                    <a16:rowId xmlns:a16="http://schemas.microsoft.com/office/drawing/2014/main" val="2045005682"/>
                  </a:ext>
                </a:extLst>
              </a:tr>
              <a:tr h="438806">
                <a:tc>
                  <a:txBody>
                    <a:bodyPr/>
                    <a:lstStyle/>
                    <a:p>
                      <a:pPr algn="r"/>
                      <a:r>
                        <a:rPr lang="en-US" sz="2000" dirty="0">
                          <a:latin typeface="Calibri" panose="020F0502020204030204" pitchFamily="34" charset="0"/>
                          <a:cs typeface="Calibri" panose="020F0502020204030204" pitchFamily="34" charset="0"/>
                        </a:rPr>
                        <a:t>Status Quo</a:t>
                      </a:r>
                    </a:p>
                  </a:txBody>
                  <a:tcPr>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24</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27</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13</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16</a:t>
                      </a:r>
                    </a:p>
                  </a:txBody>
                  <a:tcPr marL="68580" marR="68580" marT="0" marB="0">
                    <a:solidFill>
                      <a:srgbClr val="ADB9CA"/>
                    </a:solidFill>
                  </a:tcPr>
                </a:tc>
                <a:extLst>
                  <a:ext uri="{0D108BD9-81ED-4DB2-BD59-A6C34878D82A}">
                    <a16:rowId xmlns:a16="http://schemas.microsoft.com/office/drawing/2014/main" val="1000649538"/>
                  </a:ext>
                </a:extLst>
              </a:tr>
              <a:tr h="438806">
                <a:tc>
                  <a:txBody>
                    <a:bodyPr/>
                    <a:lstStyle/>
                    <a:p>
                      <a:r>
                        <a:rPr lang="en-US" sz="2000" dirty="0">
                          <a:latin typeface="Calibri" panose="020F0502020204030204" pitchFamily="34" charset="0"/>
                          <a:cs typeface="Calibri" panose="020F0502020204030204" pitchFamily="34" charset="0"/>
                        </a:rPr>
                        <a:t>Maintenance, Commodities, &amp; Contractual Services</a:t>
                      </a:r>
                    </a:p>
                  </a:txBody>
                  <a:tcPr>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4</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extLst>
                  <a:ext uri="{0D108BD9-81ED-4DB2-BD59-A6C34878D82A}">
                    <a16:rowId xmlns:a16="http://schemas.microsoft.com/office/drawing/2014/main" val="531908482"/>
                  </a:ext>
                </a:extLst>
              </a:tr>
              <a:tr h="370840">
                <a:tc>
                  <a:txBody>
                    <a:bodyPr/>
                    <a:lstStyle/>
                    <a:p>
                      <a:r>
                        <a:rPr lang="en-US" sz="2000" dirty="0">
                          <a:latin typeface="Calibri" panose="020F0502020204030204" pitchFamily="34" charset="0"/>
                          <a:cs typeface="Calibri" panose="020F0502020204030204" pitchFamily="34" charset="0"/>
                        </a:rPr>
                        <a:t>Building Capacity for Alaska's Workforce</a:t>
                      </a:r>
                    </a:p>
                  </a:txBody>
                  <a:tcPr>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5</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6</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extLst>
                  <a:ext uri="{0D108BD9-81ED-4DB2-BD59-A6C34878D82A}">
                    <a16:rowId xmlns:a16="http://schemas.microsoft.com/office/drawing/2014/main" val="3854766636"/>
                  </a:ext>
                </a:extLst>
              </a:tr>
              <a:tr h="370840">
                <a:tc>
                  <a:txBody>
                    <a:bodyPr/>
                    <a:lstStyle/>
                    <a:p>
                      <a:pPr algn="r"/>
                      <a:r>
                        <a:rPr lang="en-US" sz="2000" dirty="0">
                          <a:latin typeface="Calibri" panose="020F0502020204030204" pitchFamily="34" charset="0"/>
                          <a:cs typeface="Calibri" panose="020F0502020204030204" pitchFamily="34" charset="0"/>
                        </a:rPr>
                        <a:t>Moving Forward</a:t>
                      </a:r>
                    </a:p>
                  </a:txBody>
                  <a:tcPr>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7</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10</a:t>
                      </a: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extLst>
                  <a:ext uri="{0D108BD9-81ED-4DB2-BD59-A6C34878D82A}">
                    <a16:rowId xmlns:a16="http://schemas.microsoft.com/office/drawing/2014/main" val="1889648022"/>
                  </a:ext>
                </a:extLst>
              </a:tr>
              <a:tr h="370840">
                <a:tc>
                  <a:txBody>
                    <a:bodyPr/>
                    <a:lstStyle/>
                    <a:p>
                      <a:pPr algn="r"/>
                      <a:r>
                        <a:rPr lang="en-US" sz="2000" dirty="0">
                          <a:latin typeface="Calibri" panose="020F0502020204030204" pitchFamily="34" charset="0"/>
                          <a:cs typeface="Calibri" panose="020F0502020204030204" pitchFamily="34" charset="0"/>
                        </a:rPr>
                        <a:t>FY24 Operating Budget Changes</a:t>
                      </a:r>
                    </a:p>
                  </a:txBody>
                  <a:tcPr>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$31</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$6</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$37</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$13</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$3</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$16</a:t>
                      </a:r>
                    </a:p>
                  </a:txBody>
                  <a:tcPr marL="68580" marR="68580" marT="0" marB="0">
                    <a:solidFill>
                      <a:srgbClr val="ADB9CA"/>
                    </a:solidFill>
                  </a:tcPr>
                </a:tc>
                <a:extLst>
                  <a:ext uri="{0D108BD9-81ED-4DB2-BD59-A6C34878D82A}">
                    <a16:rowId xmlns:a16="http://schemas.microsoft.com/office/drawing/2014/main" val="3741302730"/>
                  </a:ext>
                </a:extLst>
              </a:tr>
              <a:tr h="370840">
                <a:tc>
                  <a:txBody>
                    <a:bodyPr/>
                    <a:lstStyle/>
                    <a:p>
                      <a:pPr algn="r"/>
                      <a:r>
                        <a:rPr lang="en-US" sz="2000" dirty="0">
                          <a:solidFill>
                            <a:schemeClr val="tx1"/>
                          </a:solidFill>
                          <a:latin typeface="Calibri" panose="020F0502020204030204" pitchFamily="34" charset="0"/>
                          <a:cs typeface="Calibri" panose="020F0502020204030204" pitchFamily="34" charset="0"/>
                        </a:rPr>
                        <a:t>FY24 Operating Budget</a:t>
                      </a:r>
                    </a:p>
                  </a:txBody>
                  <a:tcPr>
                    <a:solidFill>
                      <a:schemeClr val="bg1"/>
                    </a:solidFill>
                  </a:tcPr>
                </a:tc>
                <a:tc>
                  <a:txBody>
                    <a:bodyPr/>
                    <a:lstStyle/>
                    <a:p>
                      <a:pPr marL="0" marR="0" algn="r">
                        <a:spcBef>
                          <a:spcPts val="0"/>
                        </a:spcBef>
                        <a:spcAft>
                          <a:spcPts val="0"/>
                        </a:spcAft>
                        <a:tabLst>
                          <a:tab pos="114300" algn="l"/>
                        </a:tabLs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$320</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$579</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$899</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$302</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$576</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$878</a:t>
                      </a:r>
                    </a:p>
                  </a:txBody>
                  <a:tcPr marL="68580" marR="68580" marT="0" marB="0">
                    <a:solidFill>
                      <a:schemeClr val="bg1"/>
                    </a:solidFill>
                  </a:tcPr>
                </a:tc>
                <a:extLst>
                  <a:ext uri="{0D108BD9-81ED-4DB2-BD59-A6C34878D82A}">
                    <a16:rowId xmlns:a16="http://schemas.microsoft.com/office/drawing/2014/main" val="1711028767"/>
                  </a:ext>
                </a:extLst>
              </a:tr>
              <a:tr h="370840">
                <a:tc gridSpan="7">
                  <a:txBody>
                    <a:bodyPr/>
                    <a:lstStyle/>
                    <a:p>
                      <a:pPr marL="457200" indent="-457200" algn="l">
                        <a:buAutoNum type="arabicPeriod"/>
                      </a:pPr>
                      <a:r>
                        <a:rPr lang="en-US" sz="2000" dirty="0">
                          <a:latin typeface="Calibri" panose="020F0502020204030204" pitchFamily="34" charset="0"/>
                          <a:cs typeface="Calibri" panose="020F0502020204030204" pitchFamily="34" charset="0"/>
                        </a:rPr>
                        <a:t>UA and Local 6070 (craft and trades) union reached a tentative agreement that includes a 2.75% pay increase for members in FY24. A funding request of $543,800 ($461,700 state funds) is expected in the Governor’s Amended budget.</a:t>
                      </a:r>
                    </a:p>
                    <a:p>
                      <a:pPr marL="457200" indent="-457200" algn="l">
                        <a:buAutoNum type="arabicPeriod"/>
                      </a:pPr>
                      <a:r>
                        <a:rPr lang="en-US" sz="2000" dirty="0">
                          <a:latin typeface="Calibri" panose="020F0502020204030204" pitchFamily="34" charset="0"/>
                          <a:cs typeface="Calibri" panose="020F0502020204030204" pitchFamily="34" charset="0"/>
                        </a:rPr>
                        <a:t>Technical Vocational Education Program (TVEP) changes are expected in the Governor’s Amended budget.</a:t>
                      </a:r>
                    </a:p>
                    <a:p>
                      <a:pPr algn="l"/>
                      <a:endParaRPr lang="en-US" sz="2000" dirty="0">
                        <a:latin typeface="Calibri" panose="020F0502020204030204" pitchFamily="34" charset="0"/>
                        <a:cs typeface="Calibri" panose="020F0502020204030204" pitchFamily="34" charset="0"/>
                      </a:endParaRPr>
                    </a:p>
                  </a:txBody>
                  <a:tcPr>
                    <a:noFill/>
                  </a:tcPr>
                </a:tc>
                <a:tc hMerge="1">
                  <a:txBody>
                    <a:bodyPr/>
                    <a:lstStyle/>
                    <a:p>
                      <a:pPr marL="0" marR="0" algn="r">
                        <a:spcBef>
                          <a:spcPts val="0"/>
                        </a:spcBef>
                        <a:spcAft>
                          <a:spcPts val="0"/>
                        </a:spcAft>
                        <a:tabLst>
                          <a:tab pos="114300" algn="l"/>
                        </a:tabLs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hMerge="1">
                  <a:txBody>
                    <a:bodyPr/>
                    <a:lstStyle/>
                    <a:p>
                      <a:pPr marL="0" marR="0" algn="r">
                        <a:spcBef>
                          <a:spcPts val="0"/>
                        </a:spcBef>
                        <a:spcAft>
                          <a:spcPts val="0"/>
                        </a:spcAft>
                        <a:tabLst>
                          <a:tab pos="114300" algn="l"/>
                        </a:tabLs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hMerge="1">
                  <a:txBody>
                    <a:bodyPr/>
                    <a:lstStyle/>
                    <a:p>
                      <a:pPr marL="0" marR="0" algn="r">
                        <a:spcBef>
                          <a:spcPts val="0"/>
                        </a:spcBef>
                        <a:spcAft>
                          <a:spcPts val="0"/>
                        </a:spcAft>
                        <a:tabLst>
                          <a:tab pos="114300" algn="l"/>
                        </a:tabLs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hMerge="1">
                  <a:txBody>
                    <a:bodyPr/>
                    <a:lstStyle/>
                    <a:p>
                      <a:pPr algn="l"/>
                      <a:endParaRPr lang="en-US" sz="2000" dirty="0">
                        <a:latin typeface="Calibri" panose="020F0502020204030204" pitchFamily="34" charset="0"/>
                        <a:cs typeface="Calibri" panose="020F0502020204030204" pitchFamily="34" charset="0"/>
                      </a:endParaRPr>
                    </a:p>
                  </a:txBody>
                  <a:tcPr>
                    <a:noFill/>
                  </a:tcPr>
                </a:tc>
                <a:tc hMerge="1">
                  <a:txBody>
                    <a:bodyPr/>
                    <a:lstStyle/>
                    <a:p>
                      <a:pPr algn="l"/>
                      <a:endParaRPr lang="en-US" sz="2000" dirty="0">
                        <a:latin typeface="Calibri" panose="020F0502020204030204" pitchFamily="34" charset="0"/>
                        <a:cs typeface="Calibri" panose="020F0502020204030204" pitchFamily="34" charset="0"/>
                      </a:endParaRPr>
                    </a:p>
                  </a:txBody>
                  <a:tcPr>
                    <a:noFill/>
                  </a:tcPr>
                </a:tc>
                <a:tc hMerge="1">
                  <a:txBody>
                    <a:bodyPr/>
                    <a:lstStyle/>
                    <a:p>
                      <a:pPr algn="l"/>
                      <a:endParaRPr lang="en-US" sz="20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480215933"/>
                  </a:ext>
                </a:extLst>
              </a:tr>
            </a:tbl>
          </a:graphicData>
        </a:graphic>
      </p:graphicFrame>
      <p:sp>
        <p:nvSpPr>
          <p:cNvPr id="5" name="Google Shape;106;p3">
            <a:extLst>
              <a:ext uri="{FF2B5EF4-FFF2-40B4-BE49-F238E27FC236}">
                <a16:creationId xmlns:a16="http://schemas.microsoft.com/office/drawing/2014/main" id="{69260ABA-C3C3-4BF3-9DD5-EE9E0825FE8F}"/>
              </a:ext>
            </a:extLst>
          </p:cNvPr>
          <p:cNvSpPr txBox="1">
            <a:spLocks/>
          </p:cNvSpPr>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9pPr>
          </a:lstStyle>
          <a:p>
            <a:pPr algn="ctr"/>
            <a:fld id="{00000000-1234-1234-1234-123412341234}" type="slidenum">
              <a:rPr lang="en-US" smtClean="0">
                <a:solidFill>
                  <a:schemeClr val="bg1"/>
                </a:solidFill>
              </a:rPr>
              <a:pPr algn="ctr"/>
              <a:t>11</a:t>
            </a:fld>
            <a:endParaRPr lang="en-US" dirty="0">
              <a:solidFill>
                <a:schemeClr val="bg1"/>
              </a:solidFill>
            </a:endParaRPr>
          </a:p>
        </p:txBody>
      </p:sp>
    </p:spTree>
    <p:extLst>
      <p:ext uri="{BB962C8B-B14F-4D97-AF65-F5344CB8AC3E}">
        <p14:creationId xmlns:p14="http://schemas.microsoft.com/office/powerpoint/2010/main" val="189557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2285999" y="199605"/>
            <a:ext cx="14744700" cy="821950"/>
          </a:xfrm>
        </p:spPr>
        <p:txBody>
          <a:bodyPr>
            <a:normAutofit/>
          </a:bodyPr>
          <a:lstStyle/>
          <a:p>
            <a:pPr algn="ctr"/>
            <a:r>
              <a:rPr lang="en-US" dirty="0">
                <a:solidFill>
                  <a:srgbClr val="074C7E"/>
                </a:solidFill>
              </a:rPr>
              <a:t>UA Operating Budget State Reports </a:t>
            </a:r>
            <a:r>
              <a:rPr lang="en-US" sz="2800" dirty="0">
                <a:solidFill>
                  <a:srgbClr val="074C7E"/>
                </a:solidFill>
              </a:rPr>
              <a:t>(in millions of $)</a:t>
            </a:r>
            <a:endParaRPr lang="en-US" sz="5400" dirty="0">
              <a:solidFill>
                <a:srgbClr val="074C7E"/>
              </a:solidFill>
            </a:endParaRPr>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p:txBody>
          <a:bodyPr/>
          <a:lstStyle/>
          <a:p>
            <a:pPr algn="ctr" defTabSz="1371600"/>
            <a:fld id="{00000000-1234-1234-1234-123412341234}" type="slidenum">
              <a:rPr lang="en-US" kern="0">
                <a:solidFill>
                  <a:srgbClr val="FFFFFF"/>
                </a:solidFill>
              </a:rPr>
              <a:pPr algn="ctr" defTabSz="1371600"/>
              <a:t>12</a:t>
            </a:fld>
            <a:endParaRPr lang="en-US" kern="0" dirty="0">
              <a:solidFill>
                <a:srgbClr val="FFFFFF"/>
              </a:solidFill>
            </a:endParaRPr>
          </a:p>
        </p:txBody>
      </p:sp>
      <p:graphicFrame>
        <p:nvGraphicFramePr>
          <p:cNvPr id="3" name="Table 2">
            <a:extLst>
              <a:ext uri="{FF2B5EF4-FFF2-40B4-BE49-F238E27FC236}">
                <a16:creationId xmlns:a16="http://schemas.microsoft.com/office/drawing/2014/main" id="{F7B7B8C6-AE21-4974-BDDA-70F00EFCEB49}"/>
              </a:ext>
            </a:extLst>
          </p:cNvPr>
          <p:cNvGraphicFramePr>
            <a:graphicFrameLocks noGrp="1"/>
          </p:cNvGraphicFramePr>
          <p:nvPr>
            <p:extLst>
              <p:ext uri="{D42A27DB-BD31-4B8C-83A1-F6EECF244321}">
                <p14:modId xmlns:p14="http://schemas.microsoft.com/office/powerpoint/2010/main" val="2951920772"/>
              </p:ext>
            </p:extLst>
          </p:nvPr>
        </p:nvGraphicFramePr>
        <p:xfrm>
          <a:off x="1905000" y="1095794"/>
          <a:ext cx="15899023" cy="8712574"/>
        </p:xfrm>
        <a:graphic>
          <a:graphicData uri="http://schemas.openxmlformats.org/drawingml/2006/table">
            <a:tbl>
              <a:tblPr firstRow="1" bandRow="1">
                <a:tableStyleId>{5C22544A-7EE6-4342-B048-85BDC9FD1C3A}</a:tableStyleId>
              </a:tblPr>
              <a:tblGrid>
                <a:gridCol w="5355331">
                  <a:extLst>
                    <a:ext uri="{9D8B030D-6E8A-4147-A177-3AD203B41FA5}">
                      <a16:colId xmlns:a16="http://schemas.microsoft.com/office/drawing/2014/main" val="1838284143"/>
                    </a:ext>
                  </a:extLst>
                </a:gridCol>
                <a:gridCol w="1757282">
                  <a:extLst>
                    <a:ext uri="{9D8B030D-6E8A-4147-A177-3AD203B41FA5}">
                      <a16:colId xmlns:a16="http://schemas.microsoft.com/office/drawing/2014/main" val="86234629"/>
                    </a:ext>
                  </a:extLst>
                </a:gridCol>
                <a:gridCol w="1757282">
                  <a:extLst>
                    <a:ext uri="{9D8B030D-6E8A-4147-A177-3AD203B41FA5}">
                      <a16:colId xmlns:a16="http://schemas.microsoft.com/office/drawing/2014/main" val="2853936920"/>
                    </a:ext>
                  </a:extLst>
                </a:gridCol>
                <a:gridCol w="1757282">
                  <a:extLst>
                    <a:ext uri="{9D8B030D-6E8A-4147-A177-3AD203B41FA5}">
                      <a16:colId xmlns:a16="http://schemas.microsoft.com/office/drawing/2014/main" val="2179617650"/>
                    </a:ext>
                  </a:extLst>
                </a:gridCol>
                <a:gridCol w="1757282">
                  <a:extLst>
                    <a:ext uri="{9D8B030D-6E8A-4147-A177-3AD203B41FA5}">
                      <a16:colId xmlns:a16="http://schemas.microsoft.com/office/drawing/2014/main" val="1064775963"/>
                    </a:ext>
                  </a:extLst>
                </a:gridCol>
                <a:gridCol w="1757282">
                  <a:extLst>
                    <a:ext uri="{9D8B030D-6E8A-4147-A177-3AD203B41FA5}">
                      <a16:colId xmlns:a16="http://schemas.microsoft.com/office/drawing/2014/main" val="1752987749"/>
                    </a:ext>
                  </a:extLst>
                </a:gridCol>
                <a:gridCol w="1757282">
                  <a:extLst>
                    <a:ext uri="{9D8B030D-6E8A-4147-A177-3AD203B41FA5}">
                      <a16:colId xmlns:a16="http://schemas.microsoft.com/office/drawing/2014/main" val="581168266"/>
                    </a:ext>
                  </a:extLst>
                </a:gridCol>
              </a:tblGrid>
              <a:tr h="533876">
                <a:tc>
                  <a:txBody>
                    <a:bodyPr/>
                    <a:lstStyle/>
                    <a:p>
                      <a:endParaRPr lang="en-US" sz="2800" dirty="0">
                        <a:latin typeface="Calibri" panose="020F0502020204030204" pitchFamily="34" charset="0"/>
                        <a:cs typeface="Calibri" panose="020F0502020204030204" pitchFamily="34" charset="0"/>
                      </a:endParaRPr>
                    </a:p>
                  </a:txBody>
                  <a:tcPr>
                    <a:solidFill>
                      <a:srgbClr val="323E5A"/>
                    </a:solidFill>
                  </a:tcPr>
                </a:tc>
                <a:tc gridSpan="3">
                  <a:txBody>
                    <a:bodyPr/>
                    <a:lstStyle/>
                    <a:p>
                      <a:pPr algn="ctr"/>
                      <a:r>
                        <a:rPr lang="en-US" sz="2800" dirty="0">
                          <a:latin typeface="Calibri" panose="020F0502020204030204" pitchFamily="34" charset="0"/>
                          <a:cs typeface="Calibri" panose="020F0502020204030204" pitchFamily="34" charset="0"/>
                        </a:rPr>
                        <a:t>Actuals</a:t>
                      </a:r>
                    </a:p>
                  </a:txBody>
                  <a:tcPr>
                    <a:solidFill>
                      <a:srgbClr val="323E5A"/>
                    </a:solidFill>
                  </a:tcPr>
                </a:tc>
                <a:tc hMerge="1">
                  <a:txBody>
                    <a:bodyPr/>
                    <a:lstStyle/>
                    <a:p>
                      <a:pPr algn="r"/>
                      <a:endParaRPr lang="en-US" sz="2800" dirty="0">
                        <a:latin typeface="Calibri" panose="020F0502020204030204" pitchFamily="34" charset="0"/>
                        <a:cs typeface="Calibri" panose="020F0502020204030204" pitchFamily="34" charset="0"/>
                      </a:endParaRPr>
                    </a:p>
                  </a:txBody>
                  <a:tcPr>
                    <a:solidFill>
                      <a:srgbClr val="323E5A"/>
                    </a:solidFill>
                  </a:tcPr>
                </a:tc>
                <a:tc hMerge="1">
                  <a:txBody>
                    <a:bodyPr/>
                    <a:lstStyle/>
                    <a:p>
                      <a:pPr algn="r"/>
                      <a:endParaRPr lang="en-US" sz="2800" dirty="0">
                        <a:latin typeface="Calibri" panose="020F0502020204030204" pitchFamily="34" charset="0"/>
                        <a:cs typeface="Calibri" panose="020F0502020204030204" pitchFamily="34" charset="0"/>
                      </a:endParaRPr>
                    </a:p>
                  </a:txBody>
                  <a:tcPr>
                    <a:solidFill>
                      <a:srgbClr val="323E5A"/>
                    </a:solidFill>
                  </a:tcPr>
                </a:tc>
                <a:tc gridSpan="2">
                  <a:txBody>
                    <a:bodyPr/>
                    <a:lstStyle/>
                    <a:p>
                      <a:pPr algn="ctr"/>
                      <a:r>
                        <a:rPr lang="en-US" sz="2800" dirty="0">
                          <a:latin typeface="Calibri" panose="020F0502020204030204" pitchFamily="34" charset="0"/>
                          <a:cs typeface="Calibri" panose="020F0502020204030204" pitchFamily="34" charset="0"/>
                        </a:rPr>
                        <a:t>BOR Budget</a:t>
                      </a:r>
                    </a:p>
                  </a:txBody>
                  <a:tcPr>
                    <a:solidFill>
                      <a:srgbClr val="323E5A"/>
                    </a:solidFill>
                  </a:tcPr>
                </a:tc>
                <a:tc hMerge="1">
                  <a:txBody>
                    <a:bodyPr/>
                    <a:lstStyle/>
                    <a:p>
                      <a:pPr algn="r"/>
                      <a:endParaRPr lang="en-US" sz="2800" dirty="0">
                        <a:latin typeface="Calibri" panose="020F0502020204030204" pitchFamily="34" charset="0"/>
                        <a:cs typeface="Calibri" panose="020F0502020204030204" pitchFamily="34" charset="0"/>
                      </a:endParaRPr>
                    </a:p>
                  </a:txBody>
                  <a:tcPr>
                    <a:solidFill>
                      <a:srgbClr val="323E5A"/>
                    </a:solidFill>
                  </a:tcPr>
                </a:tc>
                <a:tc>
                  <a:txBody>
                    <a:bodyPr/>
                    <a:lstStyle/>
                    <a:p>
                      <a:pPr algn="r"/>
                      <a:r>
                        <a:rPr lang="en-US" sz="2800" dirty="0">
                          <a:latin typeface="Calibri" panose="020F0502020204030204" pitchFamily="34" charset="0"/>
                          <a:cs typeface="Calibri" panose="020F0502020204030204" pitchFamily="34" charset="0"/>
                        </a:rPr>
                        <a:t>Gov</a:t>
                      </a:r>
                    </a:p>
                  </a:txBody>
                  <a:tcPr>
                    <a:solidFill>
                      <a:srgbClr val="323E5A"/>
                    </a:solidFill>
                  </a:tcPr>
                </a:tc>
                <a:extLst>
                  <a:ext uri="{0D108BD9-81ED-4DB2-BD59-A6C34878D82A}">
                    <a16:rowId xmlns:a16="http://schemas.microsoft.com/office/drawing/2014/main" val="2598704636"/>
                  </a:ext>
                </a:extLst>
              </a:tr>
              <a:tr h="533876">
                <a:tc>
                  <a:txBody>
                    <a:bodyPr/>
                    <a:lstStyle/>
                    <a:p>
                      <a:endParaRPr lang="en-US" sz="2800" dirty="0">
                        <a:solidFill>
                          <a:schemeClr val="bg1"/>
                        </a:solidFill>
                        <a:latin typeface="Calibri" panose="020F0502020204030204" pitchFamily="34" charset="0"/>
                        <a:cs typeface="Calibri" panose="020F0502020204030204" pitchFamily="34" charset="0"/>
                      </a:endParaRPr>
                    </a:p>
                  </a:txBody>
                  <a:tcPr>
                    <a:solidFill>
                      <a:srgbClr val="323E5A"/>
                    </a:solidFill>
                  </a:tcPr>
                </a:tc>
                <a:tc>
                  <a:txBody>
                    <a:bodyPr/>
                    <a:lstStyle/>
                    <a:p>
                      <a:pPr algn="r"/>
                      <a:r>
                        <a:rPr lang="en-US" sz="2800" dirty="0">
                          <a:solidFill>
                            <a:schemeClr val="bg1"/>
                          </a:solidFill>
                          <a:latin typeface="Calibri" panose="020F0502020204030204" pitchFamily="34" charset="0"/>
                          <a:cs typeface="Calibri" panose="020F0502020204030204" pitchFamily="34" charset="0"/>
                        </a:rPr>
                        <a:t>FY20</a:t>
                      </a:r>
                    </a:p>
                  </a:txBody>
                  <a:tcPr>
                    <a:solidFill>
                      <a:srgbClr val="323E5A"/>
                    </a:solidFill>
                  </a:tcPr>
                </a:tc>
                <a:tc>
                  <a:txBody>
                    <a:bodyPr/>
                    <a:lstStyle/>
                    <a:p>
                      <a:pPr algn="r"/>
                      <a:r>
                        <a:rPr lang="en-US" sz="2800" dirty="0">
                          <a:solidFill>
                            <a:schemeClr val="bg1"/>
                          </a:solidFill>
                          <a:latin typeface="Calibri" panose="020F0502020204030204" pitchFamily="34" charset="0"/>
                          <a:cs typeface="Calibri" panose="020F0502020204030204" pitchFamily="34" charset="0"/>
                        </a:rPr>
                        <a:t>FY21</a:t>
                      </a:r>
                    </a:p>
                  </a:txBody>
                  <a:tcPr>
                    <a:solidFill>
                      <a:srgbClr val="323E5A"/>
                    </a:solidFill>
                  </a:tcPr>
                </a:tc>
                <a:tc>
                  <a:txBody>
                    <a:bodyPr/>
                    <a:lstStyle/>
                    <a:p>
                      <a:pPr algn="r"/>
                      <a:r>
                        <a:rPr lang="en-US" sz="2800" dirty="0">
                          <a:solidFill>
                            <a:schemeClr val="bg1"/>
                          </a:solidFill>
                          <a:latin typeface="Calibri" panose="020F0502020204030204" pitchFamily="34" charset="0"/>
                          <a:cs typeface="Calibri" panose="020F0502020204030204" pitchFamily="34" charset="0"/>
                        </a:rPr>
                        <a:t>FY22</a:t>
                      </a:r>
                    </a:p>
                  </a:txBody>
                  <a:tcPr>
                    <a:solidFill>
                      <a:srgbClr val="323E5A"/>
                    </a:solidFill>
                  </a:tcPr>
                </a:tc>
                <a:tc>
                  <a:txBody>
                    <a:bodyPr/>
                    <a:lstStyle/>
                    <a:p>
                      <a:pPr algn="r"/>
                      <a:r>
                        <a:rPr lang="en-US" sz="2800" dirty="0">
                          <a:solidFill>
                            <a:schemeClr val="bg1"/>
                          </a:solidFill>
                          <a:latin typeface="Calibri" panose="020F0502020204030204" pitchFamily="34" charset="0"/>
                          <a:cs typeface="Calibri" panose="020F0502020204030204" pitchFamily="34" charset="0"/>
                        </a:rPr>
                        <a:t>FY23 </a:t>
                      </a:r>
                      <a:r>
                        <a:rPr lang="en-US" sz="2800" baseline="30000" dirty="0">
                          <a:solidFill>
                            <a:schemeClr val="bg1"/>
                          </a:solidFill>
                          <a:latin typeface="Calibri" panose="020F0502020204030204" pitchFamily="34" charset="0"/>
                          <a:cs typeface="Calibri" panose="020F0502020204030204" pitchFamily="34" charset="0"/>
                        </a:rPr>
                        <a:t>(1)</a:t>
                      </a:r>
                    </a:p>
                  </a:txBody>
                  <a:tcPr>
                    <a:solidFill>
                      <a:srgbClr val="323E5A"/>
                    </a:solidFill>
                  </a:tcPr>
                </a:tc>
                <a:tc>
                  <a:txBody>
                    <a:bodyPr/>
                    <a:lstStyle/>
                    <a:p>
                      <a:pPr algn="r"/>
                      <a:r>
                        <a:rPr lang="en-US" sz="2800" dirty="0">
                          <a:solidFill>
                            <a:schemeClr val="bg1"/>
                          </a:solidFill>
                          <a:latin typeface="Calibri" panose="020F0502020204030204" pitchFamily="34" charset="0"/>
                          <a:cs typeface="Calibri" panose="020F0502020204030204" pitchFamily="34" charset="0"/>
                        </a:rPr>
                        <a:t>FY24</a:t>
                      </a:r>
                    </a:p>
                  </a:txBody>
                  <a:tcPr>
                    <a:solidFill>
                      <a:srgbClr val="323E5A"/>
                    </a:solidFill>
                  </a:tcPr>
                </a:tc>
                <a:tc>
                  <a:txBody>
                    <a:bodyPr/>
                    <a:lstStyle/>
                    <a:p>
                      <a:pPr algn="r"/>
                      <a:r>
                        <a:rPr lang="en-US" sz="2800" dirty="0">
                          <a:solidFill>
                            <a:schemeClr val="bg1"/>
                          </a:solidFill>
                          <a:latin typeface="Calibri" panose="020F0502020204030204" pitchFamily="34" charset="0"/>
                          <a:cs typeface="Calibri" panose="020F0502020204030204" pitchFamily="34" charset="0"/>
                        </a:rPr>
                        <a:t>FY24</a:t>
                      </a:r>
                    </a:p>
                  </a:txBody>
                  <a:tcPr>
                    <a:solidFill>
                      <a:srgbClr val="323E5A"/>
                    </a:solidFill>
                  </a:tcPr>
                </a:tc>
                <a:extLst>
                  <a:ext uri="{0D108BD9-81ED-4DB2-BD59-A6C34878D82A}">
                    <a16:rowId xmlns:a16="http://schemas.microsoft.com/office/drawing/2014/main" val="2391904800"/>
                  </a:ext>
                </a:extLst>
              </a:tr>
              <a:tr h="533876">
                <a:tc>
                  <a:txBody>
                    <a:bodyPr/>
                    <a:lstStyle/>
                    <a:p>
                      <a:r>
                        <a:rPr lang="en-US" sz="2800" dirty="0">
                          <a:latin typeface="Calibri" panose="020F0502020204030204" pitchFamily="34" charset="0"/>
                          <a:cs typeface="Calibri" panose="020F0502020204030204" pitchFamily="34" charset="0"/>
                        </a:rPr>
                        <a:t>Expenditures</a:t>
                      </a:r>
                    </a:p>
                  </a:txBody>
                  <a:tcPr>
                    <a:solidFill>
                      <a:srgbClr val="ADB9CA"/>
                    </a:solidFill>
                  </a:tcPr>
                </a:tc>
                <a:tc>
                  <a:txBody>
                    <a:bodyPr/>
                    <a:lstStyle/>
                    <a:p>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endParaRPr lang="en-US" sz="2800" dirty="0">
                        <a:latin typeface="Calibri" panose="020F0502020204030204" pitchFamily="34" charset="0"/>
                        <a:cs typeface="Calibri" panose="020F0502020204030204" pitchFamily="34" charset="0"/>
                      </a:endParaRPr>
                    </a:p>
                  </a:txBody>
                  <a:tcPr>
                    <a:solidFill>
                      <a:srgbClr val="ADB9CA"/>
                    </a:solidFill>
                  </a:tcPr>
                </a:tc>
                <a:extLst>
                  <a:ext uri="{0D108BD9-81ED-4DB2-BD59-A6C34878D82A}">
                    <a16:rowId xmlns:a16="http://schemas.microsoft.com/office/drawing/2014/main" val="1380775671"/>
                  </a:ext>
                </a:extLst>
              </a:tr>
              <a:tr h="533876">
                <a:tc>
                  <a:txBody>
                    <a:bodyPr/>
                    <a:lstStyle/>
                    <a:p>
                      <a:r>
                        <a:rPr lang="en-US" sz="2800" dirty="0">
                          <a:latin typeface="Calibri" panose="020F0502020204030204" pitchFamily="34" charset="0"/>
                          <a:cs typeface="Calibri" panose="020F0502020204030204" pitchFamily="34" charset="0"/>
                        </a:rPr>
                        <a:t>   Personal Services</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$444</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$466</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$438</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$505</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$520</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$520</a:t>
                      </a:r>
                    </a:p>
                  </a:txBody>
                  <a:tcPr>
                    <a:solidFill>
                      <a:srgbClr val="D6DCE5"/>
                    </a:solidFill>
                  </a:tcPr>
                </a:tc>
                <a:extLst>
                  <a:ext uri="{0D108BD9-81ED-4DB2-BD59-A6C34878D82A}">
                    <a16:rowId xmlns:a16="http://schemas.microsoft.com/office/drawing/2014/main" val="691858591"/>
                  </a:ext>
                </a:extLst>
              </a:tr>
              <a:tr h="533876">
                <a:tc>
                  <a:txBody>
                    <a:bodyPr/>
                    <a:lstStyle/>
                    <a:p>
                      <a:r>
                        <a:rPr lang="en-US" sz="2800" dirty="0">
                          <a:latin typeface="Calibri" panose="020F0502020204030204" pitchFamily="34" charset="0"/>
                          <a:cs typeface="Calibri" panose="020F0502020204030204" pitchFamily="34" charset="0"/>
                        </a:rPr>
                        <a:t>   Other Expenditures</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363</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369</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448</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387</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379</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358</a:t>
                      </a:r>
                    </a:p>
                  </a:txBody>
                  <a:tcPr>
                    <a:solidFill>
                      <a:srgbClr val="D6DCE5"/>
                    </a:solidFill>
                  </a:tcPr>
                </a:tc>
                <a:extLst>
                  <a:ext uri="{0D108BD9-81ED-4DB2-BD59-A6C34878D82A}">
                    <a16:rowId xmlns:a16="http://schemas.microsoft.com/office/drawing/2014/main" val="4151492675"/>
                  </a:ext>
                </a:extLst>
              </a:tr>
              <a:tr h="533876">
                <a:tc>
                  <a:txBody>
                    <a:bodyPr/>
                    <a:lstStyle/>
                    <a:p>
                      <a:pPr algn="r"/>
                      <a:r>
                        <a:rPr lang="en-US" sz="2800" dirty="0">
                          <a:latin typeface="Calibri" panose="020F0502020204030204" pitchFamily="34" charset="0"/>
                          <a:cs typeface="Calibri" panose="020F0502020204030204" pitchFamily="34" charset="0"/>
                        </a:rPr>
                        <a:t>Total Expenditures</a:t>
                      </a:r>
                    </a:p>
                  </a:txBody>
                  <a:tcPr>
                    <a:noFill/>
                  </a:tcPr>
                </a:tc>
                <a:tc>
                  <a:txBody>
                    <a:bodyPr/>
                    <a:lstStyle/>
                    <a:p>
                      <a:pPr algn="r"/>
                      <a:r>
                        <a:rPr lang="en-US" sz="2800" dirty="0">
                          <a:latin typeface="Calibri" panose="020F0502020204030204" pitchFamily="34" charset="0"/>
                          <a:cs typeface="Calibri" panose="020F0502020204030204" pitchFamily="34" charset="0"/>
                        </a:rPr>
                        <a:t>$807</a:t>
                      </a:r>
                    </a:p>
                  </a:txBody>
                  <a:tcPr>
                    <a:noFill/>
                  </a:tcPr>
                </a:tc>
                <a:tc>
                  <a:txBody>
                    <a:bodyPr/>
                    <a:lstStyle/>
                    <a:p>
                      <a:pPr algn="r"/>
                      <a:r>
                        <a:rPr lang="en-US" sz="2800" dirty="0">
                          <a:latin typeface="Calibri" panose="020F0502020204030204" pitchFamily="34" charset="0"/>
                          <a:cs typeface="Calibri" panose="020F0502020204030204" pitchFamily="34" charset="0"/>
                        </a:rPr>
                        <a:t>$835</a:t>
                      </a:r>
                    </a:p>
                  </a:txBody>
                  <a:tcPr>
                    <a:noFill/>
                  </a:tcPr>
                </a:tc>
                <a:tc>
                  <a:txBody>
                    <a:bodyPr/>
                    <a:lstStyle/>
                    <a:p>
                      <a:pPr algn="r"/>
                      <a:r>
                        <a:rPr lang="en-US" sz="2800" dirty="0">
                          <a:latin typeface="Calibri" panose="020F0502020204030204" pitchFamily="34" charset="0"/>
                          <a:cs typeface="Calibri" panose="020F0502020204030204" pitchFamily="34" charset="0"/>
                        </a:rPr>
                        <a:t>$886</a:t>
                      </a:r>
                    </a:p>
                  </a:txBody>
                  <a:tcPr>
                    <a:noFill/>
                  </a:tcPr>
                </a:tc>
                <a:tc>
                  <a:txBody>
                    <a:bodyPr/>
                    <a:lstStyle/>
                    <a:p>
                      <a:pPr algn="r"/>
                      <a:r>
                        <a:rPr lang="en-US" sz="2800" dirty="0">
                          <a:latin typeface="Calibri" panose="020F0502020204030204" pitchFamily="34" charset="0"/>
                          <a:cs typeface="Calibri" panose="020F0502020204030204" pitchFamily="34" charset="0"/>
                        </a:rPr>
                        <a:t>$892</a:t>
                      </a:r>
                    </a:p>
                  </a:txBody>
                  <a:tcPr>
                    <a:noFill/>
                  </a:tcPr>
                </a:tc>
                <a:tc>
                  <a:txBody>
                    <a:bodyPr/>
                    <a:lstStyle/>
                    <a:p>
                      <a:pPr algn="r"/>
                      <a:r>
                        <a:rPr lang="en-US" sz="2800" dirty="0">
                          <a:latin typeface="Calibri" panose="020F0502020204030204" pitchFamily="34" charset="0"/>
                          <a:cs typeface="Calibri" panose="020F0502020204030204" pitchFamily="34" charset="0"/>
                        </a:rPr>
                        <a:t>$899</a:t>
                      </a:r>
                    </a:p>
                  </a:txBody>
                  <a:tcPr>
                    <a:noFill/>
                  </a:tcPr>
                </a:tc>
                <a:tc>
                  <a:txBody>
                    <a:bodyPr/>
                    <a:lstStyle/>
                    <a:p>
                      <a:pPr algn="r"/>
                      <a:r>
                        <a:rPr lang="en-US" sz="2800" dirty="0">
                          <a:latin typeface="Calibri" panose="020F0502020204030204" pitchFamily="34" charset="0"/>
                          <a:cs typeface="Calibri" panose="020F0502020204030204" pitchFamily="34" charset="0"/>
                        </a:rPr>
                        <a:t>$878</a:t>
                      </a:r>
                    </a:p>
                  </a:txBody>
                  <a:tcPr>
                    <a:noFill/>
                  </a:tcPr>
                </a:tc>
                <a:extLst>
                  <a:ext uri="{0D108BD9-81ED-4DB2-BD59-A6C34878D82A}">
                    <a16:rowId xmlns:a16="http://schemas.microsoft.com/office/drawing/2014/main" val="991421047"/>
                  </a:ext>
                </a:extLst>
              </a:tr>
              <a:tr h="533876">
                <a:tc>
                  <a:txBody>
                    <a:bodyPr/>
                    <a:lstStyle/>
                    <a:p>
                      <a:endParaRPr lang="en-US" sz="2800" dirty="0">
                        <a:latin typeface="Calibri" panose="020F0502020204030204" pitchFamily="34" charset="0"/>
                        <a:cs typeface="Calibri" panose="020F0502020204030204" pitchFamily="34" charset="0"/>
                      </a:endParaRPr>
                    </a:p>
                  </a:txBody>
                  <a:tcPr>
                    <a:noFill/>
                  </a:tcPr>
                </a:tc>
                <a:tc>
                  <a:txBody>
                    <a:bodyPr/>
                    <a:lstStyle/>
                    <a:p>
                      <a:pPr algn="r"/>
                      <a:endParaRPr lang="en-US" sz="2800" dirty="0">
                        <a:latin typeface="Calibri" panose="020F0502020204030204" pitchFamily="34" charset="0"/>
                        <a:cs typeface="Calibri" panose="020F0502020204030204" pitchFamily="34" charset="0"/>
                      </a:endParaRPr>
                    </a:p>
                  </a:txBody>
                  <a:tcPr>
                    <a:noFill/>
                  </a:tcPr>
                </a:tc>
                <a:tc>
                  <a:txBody>
                    <a:bodyPr/>
                    <a:lstStyle/>
                    <a:p>
                      <a:pPr algn="r"/>
                      <a:endParaRPr lang="en-US" sz="2800" dirty="0">
                        <a:latin typeface="Calibri" panose="020F0502020204030204" pitchFamily="34" charset="0"/>
                        <a:cs typeface="Calibri" panose="020F0502020204030204" pitchFamily="34" charset="0"/>
                      </a:endParaRPr>
                    </a:p>
                  </a:txBody>
                  <a:tcPr>
                    <a:noFill/>
                  </a:tcPr>
                </a:tc>
                <a:tc>
                  <a:txBody>
                    <a:bodyPr/>
                    <a:lstStyle/>
                    <a:p>
                      <a:pPr algn="r"/>
                      <a:endParaRPr lang="en-US" sz="2800" dirty="0">
                        <a:latin typeface="Calibri" panose="020F0502020204030204" pitchFamily="34" charset="0"/>
                        <a:cs typeface="Calibri" panose="020F0502020204030204" pitchFamily="34" charset="0"/>
                      </a:endParaRPr>
                    </a:p>
                  </a:txBody>
                  <a:tcPr>
                    <a:noFill/>
                  </a:tcPr>
                </a:tc>
                <a:tc>
                  <a:txBody>
                    <a:bodyPr/>
                    <a:lstStyle/>
                    <a:p>
                      <a:pPr algn="r"/>
                      <a:endParaRPr lang="en-US" sz="2800" dirty="0">
                        <a:latin typeface="Calibri" panose="020F0502020204030204" pitchFamily="34" charset="0"/>
                        <a:cs typeface="Calibri" panose="020F0502020204030204" pitchFamily="34" charset="0"/>
                      </a:endParaRPr>
                    </a:p>
                  </a:txBody>
                  <a:tcPr>
                    <a:noFill/>
                  </a:tcPr>
                </a:tc>
                <a:tc>
                  <a:txBody>
                    <a:bodyPr/>
                    <a:lstStyle/>
                    <a:p>
                      <a:pPr algn="r"/>
                      <a:endParaRPr lang="en-US" sz="2800" dirty="0">
                        <a:latin typeface="Calibri" panose="020F0502020204030204" pitchFamily="34" charset="0"/>
                        <a:cs typeface="Calibri" panose="020F0502020204030204" pitchFamily="34" charset="0"/>
                      </a:endParaRPr>
                    </a:p>
                  </a:txBody>
                  <a:tcPr>
                    <a:noFill/>
                  </a:tcPr>
                </a:tc>
                <a:tc>
                  <a:txBody>
                    <a:bodyPr/>
                    <a:lstStyle/>
                    <a:p>
                      <a:pPr algn="r"/>
                      <a:endParaRPr lang="en-US" sz="28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079946488"/>
                  </a:ext>
                </a:extLst>
              </a:tr>
              <a:tr h="533876">
                <a:tc>
                  <a:txBody>
                    <a:bodyPr/>
                    <a:lstStyle/>
                    <a:p>
                      <a:r>
                        <a:rPr lang="en-US" sz="2800" dirty="0">
                          <a:latin typeface="Calibri" panose="020F0502020204030204" pitchFamily="34" charset="0"/>
                          <a:cs typeface="Calibri" panose="020F0502020204030204" pitchFamily="34" charset="0"/>
                        </a:rPr>
                        <a:t>Revenue</a:t>
                      </a:r>
                    </a:p>
                  </a:txBody>
                  <a:tcPr>
                    <a:solidFill>
                      <a:srgbClr val="ADB9CA"/>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ADB9CA"/>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ADB9CA"/>
                    </a:solidFill>
                  </a:tcPr>
                </a:tc>
                <a:extLst>
                  <a:ext uri="{0D108BD9-81ED-4DB2-BD59-A6C34878D82A}">
                    <a16:rowId xmlns:a16="http://schemas.microsoft.com/office/drawing/2014/main" val="2425246710"/>
                  </a:ext>
                </a:extLst>
              </a:tr>
              <a:tr h="537270">
                <a:tc>
                  <a:txBody>
                    <a:bodyPr/>
                    <a:lstStyle/>
                    <a:p>
                      <a:r>
                        <a:rPr lang="en-US" sz="2800" dirty="0">
                          <a:latin typeface="Calibri" panose="020F0502020204030204" pitchFamily="34" charset="0"/>
                          <a:cs typeface="Calibri" panose="020F0502020204030204" pitchFamily="34" charset="0"/>
                        </a:rPr>
                        <a:t>   UGF (base)</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$302</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$277</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$273</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$289</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$320</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$301</a:t>
                      </a:r>
                    </a:p>
                  </a:txBody>
                  <a:tcPr>
                    <a:solidFill>
                      <a:srgbClr val="D6DCE5"/>
                    </a:solidFill>
                  </a:tcPr>
                </a:tc>
                <a:extLst>
                  <a:ext uri="{0D108BD9-81ED-4DB2-BD59-A6C34878D82A}">
                    <a16:rowId xmlns:a16="http://schemas.microsoft.com/office/drawing/2014/main" val="3481848767"/>
                  </a:ext>
                </a:extLst>
              </a:tr>
              <a:tr h="533876">
                <a:tc>
                  <a:txBody>
                    <a:bodyPr/>
                    <a:lstStyle/>
                    <a:p>
                      <a:r>
                        <a:rPr lang="en-US" sz="2800" dirty="0">
                          <a:latin typeface="Calibri" panose="020F0502020204030204" pitchFamily="34" charset="0"/>
                          <a:cs typeface="Calibri" panose="020F0502020204030204" pitchFamily="34" charset="0"/>
                        </a:rPr>
                        <a:t>    UGF (project specific one- time )</a:t>
                      </a:r>
                    </a:p>
                  </a:txBody>
                  <a:tcPr>
                    <a:solidFill>
                      <a:srgbClr val="D6DCE5"/>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D6DCE5"/>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D6DCE5"/>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30</a:t>
                      </a:r>
                    </a:p>
                  </a:txBody>
                  <a:tcPr>
                    <a:solidFill>
                      <a:srgbClr val="D6DCE5"/>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D6DCE5"/>
                    </a:solidFill>
                  </a:tcPr>
                </a:tc>
                <a:tc>
                  <a:txBody>
                    <a:bodyPr/>
                    <a:lstStyle/>
                    <a:p>
                      <a:pPr algn="r"/>
                      <a:endParaRPr lang="en-US" sz="2800" dirty="0">
                        <a:highlight>
                          <a:srgbClr val="FFFF00"/>
                        </a:highlight>
                        <a:latin typeface="Calibri" panose="020F0502020204030204" pitchFamily="34" charset="0"/>
                        <a:cs typeface="Calibri" panose="020F0502020204030204" pitchFamily="34" charset="0"/>
                      </a:endParaRPr>
                    </a:p>
                  </a:txBody>
                  <a:tcPr>
                    <a:solidFill>
                      <a:srgbClr val="D6DCE5"/>
                    </a:solidFill>
                  </a:tcPr>
                </a:tc>
                <a:extLst>
                  <a:ext uri="{0D108BD9-81ED-4DB2-BD59-A6C34878D82A}">
                    <a16:rowId xmlns:a16="http://schemas.microsoft.com/office/drawing/2014/main" val="2719001352"/>
                  </a:ext>
                </a:extLst>
              </a:tr>
              <a:tr h="533876">
                <a:tc>
                  <a:txBody>
                    <a:bodyPr/>
                    <a:lstStyle/>
                    <a:p>
                      <a:r>
                        <a:rPr lang="en-US" sz="2800" dirty="0">
                          <a:latin typeface="Calibri" panose="020F0502020204030204" pitchFamily="34" charset="0"/>
                          <a:cs typeface="Calibri" panose="020F0502020204030204" pitchFamily="34" charset="0"/>
                        </a:rPr>
                        <a:t>   DGF</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279</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255</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286</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311</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314</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313</a:t>
                      </a:r>
                    </a:p>
                  </a:txBody>
                  <a:tcPr>
                    <a:solidFill>
                      <a:srgbClr val="D6DCE5"/>
                    </a:solidFill>
                  </a:tcPr>
                </a:tc>
                <a:extLst>
                  <a:ext uri="{0D108BD9-81ED-4DB2-BD59-A6C34878D82A}">
                    <a16:rowId xmlns:a16="http://schemas.microsoft.com/office/drawing/2014/main" val="2340638596"/>
                  </a:ext>
                </a:extLst>
              </a:tr>
              <a:tr h="533876">
                <a:tc>
                  <a:txBody>
                    <a:bodyPr/>
                    <a:lstStyle/>
                    <a:p>
                      <a:r>
                        <a:rPr lang="en-US" sz="2800" dirty="0">
                          <a:latin typeface="Calibri" panose="020F0502020204030204" pitchFamily="34" charset="0"/>
                          <a:cs typeface="Calibri" panose="020F0502020204030204" pitchFamily="34" charset="0"/>
                        </a:rPr>
                        <a:t>   Federal</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131</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141</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166</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187</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189</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188</a:t>
                      </a:r>
                    </a:p>
                  </a:txBody>
                  <a:tcPr>
                    <a:solidFill>
                      <a:srgbClr val="D6DCE5"/>
                    </a:solidFill>
                  </a:tcPr>
                </a:tc>
                <a:extLst>
                  <a:ext uri="{0D108BD9-81ED-4DB2-BD59-A6C34878D82A}">
                    <a16:rowId xmlns:a16="http://schemas.microsoft.com/office/drawing/2014/main" val="480162559"/>
                  </a:ext>
                </a:extLst>
              </a:tr>
              <a:tr h="533876">
                <a:tc>
                  <a:txBody>
                    <a:bodyPr/>
                    <a:lstStyle/>
                    <a:p>
                      <a:r>
                        <a:rPr lang="en-US" sz="2800" dirty="0">
                          <a:latin typeface="Calibri" panose="020F0502020204030204" pitchFamily="34" charset="0"/>
                          <a:cs typeface="Calibri" panose="020F0502020204030204" pitchFamily="34" charset="0"/>
                        </a:rPr>
                        <a:t>   Federal COVID</a:t>
                      </a:r>
                    </a:p>
                  </a:txBody>
                  <a:tcPr>
                    <a:solidFill>
                      <a:srgbClr val="D6DCE5"/>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25</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32</a:t>
                      </a:r>
                    </a:p>
                  </a:txBody>
                  <a:tcPr>
                    <a:solidFill>
                      <a:srgbClr val="D6DCE5"/>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D6DCE5"/>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D6DCE5"/>
                    </a:solidFill>
                  </a:tcPr>
                </a:tc>
                <a:tc>
                  <a:txBody>
                    <a:bodyPr/>
                    <a:lstStyle/>
                    <a:p>
                      <a:pPr algn="r"/>
                      <a:endParaRPr lang="en-US" sz="2800" dirty="0">
                        <a:latin typeface="Calibri" panose="020F0502020204030204" pitchFamily="34" charset="0"/>
                        <a:cs typeface="Calibri" panose="020F0502020204030204" pitchFamily="34" charset="0"/>
                      </a:endParaRPr>
                    </a:p>
                  </a:txBody>
                  <a:tcPr>
                    <a:solidFill>
                      <a:srgbClr val="D6DCE5"/>
                    </a:solidFill>
                  </a:tcPr>
                </a:tc>
                <a:extLst>
                  <a:ext uri="{0D108BD9-81ED-4DB2-BD59-A6C34878D82A}">
                    <a16:rowId xmlns:a16="http://schemas.microsoft.com/office/drawing/2014/main" val="1478003575"/>
                  </a:ext>
                </a:extLst>
              </a:tr>
              <a:tr h="533876">
                <a:tc>
                  <a:txBody>
                    <a:bodyPr/>
                    <a:lstStyle/>
                    <a:p>
                      <a:r>
                        <a:rPr lang="en-US" sz="2800" dirty="0">
                          <a:latin typeface="Calibri" panose="020F0502020204030204" pitchFamily="34" charset="0"/>
                          <a:cs typeface="Calibri" panose="020F0502020204030204" pitchFamily="34" charset="0"/>
                        </a:rPr>
                        <a:t>   Other </a:t>
                      </a:r>
                      <a:r>
                        <a:rPr lang="en-US" sz="2800" baseline="30000" dirty="0">
                          <a:latin typeface="Calibri" panose="020F0502020204030204" pitchFamily="34" charset="0"/>
                          <a:cs typeface="Calibri" panose="020F0502020204030204" pitchFamily="34" charset="0"/>
                        </a:rPr>
                        <a:t>(2)</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95</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137</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129</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75</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76</a:t>
                      </a:r>
                    </a:p>
                  </a:txBody>
                  <a:tcPr>
                    <a:solidFill>
                      <a:srgbClr val="D6DCE5"/>
                    </a:solidFill>
                  </a:tcPr>
                </a:tc>
                <a:tc>
                  <a:txBody>
                    <a:bodyPr/>
                    <a:lstStyle/>
                    <a:p>
                      <a:pPr algn="r"/>
                      <a:r>
                        <a:rPr lang="en-US" sz="2800" dirty="0">
                          <a:latin typeface="Calibri" panose="020F0502020204030204" pitchFamily="34" charset="0"/>
                          <a:cs typeface="Calibri" panose="020F0502020204030204" pitchFamily="34" charset="0"/>
                        </a:rPr>
                        <a:t>76</a:t>
                      </a:r>
                    </a:p>
                  </a:txBody>
                  <a:tcPr>
                    <a:solidFill>
                      <a:srgbClr val="D6DCE5"/>
                    </a:solidFill>
                  </a:tcPr>
                </a:tc>
                <a:extLst>
                  <a:ext uri="{0D108BD9-81ED-4DB2-BD59-A6C34878D82A}">
                    <a16:rowId xmlns:a16="http://schemas.microsoft.com/office/drawing/2014/main" val="1824653570"/>
                  </a:ext>
                </a:extLst>
              </a:tr>
              <a:tr h="533876">
                <a:tc>
                  <a:txBody>
                    <a:bodyPr/>
                    <a:lstStyle/>
                    <a:p>
                      <a:pPr algn="r"/>
                      <a:r>
                        <a:rPr lang="en-US" sz="2800" dirty="0">
                          <a:latin typeface="Calibri" panose="020F0502020204030204" pitchFamily="34" charset="0"/>
                          <a:cs typeface="Calibri" panose="020F0502020204030204" pitchFamily="34" charset="0"/>
                        </a:rPr>
                        <a:t>Total Revenue</a:t>
                      </a:r>
                    </a:p>
                  </a:txBody>
                  <a:tcPr>
                    <a:noFill/>
                  </a:tcPr>
                </a:tc>
                <a:tc>
                  <a:txBody>
                    <a:bodyPr/>
                    <a:lstStyle/>
                    <a:p>
                      <a:pPr algn="r"/>
                      <a:r>
                        <a:rPr lang="en-US" sz="2800" dirty="0">
                          <a:latin typeface="Calibri" panose="020F0502020204030204" pitchFamily="34" charset="0"/>
                          <a:cs typeface="Calibri" panose="020F0502020204030204" pitchFamily="34" charset="0"/>
                        </a:rPr>
                        <a:t>$807</a:t>
                      </a:r>
                    </a:p>
                  </a:txBody>
                  <a:tcPr>
                    <a:noFill/>
                  </a:tcPr>
                </a:tc>
                <a:tc>
                  <a:txBody>
                    <a:bodyPr/>
                    <a:lstStyle/>
                    <a:p>
                      <a:pPr algn="r"/>
                      <a:r>
                        <a:rPr lang="en-US" sz="2800" dirty="0">
                          <a:latin typeface="Calibri" panose="020F0502020204030204" pitchFamily="34" charset="0"/>
                          <a:cs typeface="Calibri" panose="020F0502020204030204" pitchFamily="34" charset="0"/>
                        </a:rPr>
                        <a:t>$835</a:t>
                      </a:r>
                    </a:p>
                  </a:txBody>
                  <a:tcPr>
                    <a:noFill/>
                  </a:tcPr>
                </a:tc>
                <a:tc>
                  <a:txBody>
                    <a:bodyPr/>
                    <a:lstStyle/>
                    <a:p>
                      <a:pPr algn="r"/>
                      <a:r>
                        <a:rPr lang="en-US" sz="2800" dirty="0">
                          <a:latin typeface="Calibri" panose="020F0502020204030204" pitchFamily="34" charset="0"/>
                          <a:cs typeface="Calibri" panose="020F0502020204030204" pitchFamily="34" charset="0"/>
                        </a:rPr>
                        <a:t>$886</a:t>
                      </a:r>
                    </a:p>
                  </a:txBody>
                  <a:tcPr>
                    <a:noFill/>
                  </a:tcPr>
                </a:tc>
                <a:tc>
                  <a:txBody>
                    <a:bodyPr/>
                    <a:lstStyle/>
                    <a:p>
                      <a:pPr algn="r"/>
                      <a:r>
                        <a:rPr lang="en-US" sz="2800" dirty="0">
                          <a:latin typeface="Calibri" panose="020F0502020204030204" pitchFamily="34" charset="0"/>
                          <a:cs typeface="Calibri" panose="020F0502020204030204" pitchFamily="34" charset="0"/>
                        </a:rPr>
                        <a:t>$892</a:t>
                      </a:r>
                    </a:p>
                  </a:txBody>
                  <a:tcPr>
                    <a:noFill/>
                  </a:tcPr>
                </a:tc>
                <a:tc>
                  <a:txBody>
                    <a:bodyPr/>
                    <a:lstStyle/>
                    <a:p>
                      <a:pPr algn="r"/>
                      <a:r>
                        <a:rPr lang="en-US" sz="2800" dirty="0">
                          <a:latin typeface="Calibri" panose="020F0502020204030204" pitchFamily="34" charset="0"/>
                          <a:cs typeface="Calibri" panose="020F0502020204030204" pitchFamily="34" charset="0"/>
                        </a:rPr>
                        <a:t>$899</a:t>
                      </a:r>
                    </a:p>
                  </a:txBody>
                  <a:tcPr>
                    <a:noFill/>
                  </a:tcPr>
                </a:tc>
                <a:tc>
                  <a:txBody>
                    <a:bodyPr/>
                    <a:lstStyle/>
                    <a:p>
                      <a:pPr algn="r"/>
                      <a:r>
                        <a:rPr lang="en-US" sz="2800" dirty="0">
                          <a:latin typeface="Calibri" panose="020F0502020204030204" pitchFamily="34" charset="0"/>
                          <a:cs typeface="Calibri" panose="020F0502020204030204" pitchFamily="34" charset="0"/>
                        </a:rPr>
                        <a:t>$878</a:t>
                      </a:r>
                    </a:p>
                  </a:txBody>
                  <a:tcPr>
                    <a:noFill/>
                  </a:tcPr>
                </a:tc>
                <a:extLst>
                  <a:ext uri="{0D108BD9-81ED-4DB2-BD59-A6C34878D82A}">
                    <a16:rowId xmlns:a16="http://schemas.microsoft.com/office/drawing/2014/main" val="340176641"/>
                  </a:ext>
                </a:extLst>
              </a:tr>
              <a:tr h="533876">
                <a:tc gridSpan="7">
                  <a:txBody>
                    <a:bodyPr/>
                    <a:lstStyle/>
                    <a:p>
                      <a:pPr marL="457200" indent="-457200">
                        <a:buAutoNum type="arabicPeriod"/>
                      </a:pPr>
                      <a:r>
                        <a:rPr lang="en-US" sz="2000" dirty="0">
                          <a:latin typeface="Calibri" panose="020F0502020204030204" pitchFamily="34" charset="0"/>
                          <a:cs typeface="Calibri" panose="020F0502020204030204" pitchFamily="34" charset="0"/>
                        </a:rPr>
                        <a:t>Excludes $6.5 million compensation supplemental funding</a:t>
                      </a:r>
                    </a:p>
                    <a:p>
                      <a:pPr marL="457200" indent="-457200">
                        <a:buAutoNum type="arabicPeriod"/>
                      </a:pPr>
                      <a:r>
                        <a:rPr lang="en-US" sz="2000" dirty="0">
                          <a:latin typeface="Calibri" panose="020F0502020204030204" pitchFamily="34" charset="0"/>
                          <a:cs typeface="Calibri" panose="020F0502020204030204" pitchFamily="34" charset="0"/>
                        </a:rPr>
                        <a:t>Includes internal charges for services provided by one UA department to another, required for State reporting.</a:t>
                      </a:r>
                    </a:p>
                  </a:txBody>
                  <a:tcPr>
                    <a:noFill/>
                  </a:tcPr>
                </a:tc>
                <a:tc hMerge="1">
                  <a:txBody>
                    <a:bodyPr/>
                    <a:lstStyle/>
                    <a:p>
                      <a:endParaRPr lang="en-US" sz="2800" dirty="0">
                        <a:latin typeface="Calibri" panose="020F0502020204030204" pitchFamily="34" charset="0"/>
                        <a:cs typeface="Calibri" panose="020F0502020204030204" pitchFamily="34" charset="0"/>
                      </a:endParaRPr>
                    </a:p>
                  </a:txBody>
                  <a:tcPr>
                    <a:noFill/>
                  </a:tcPr>
                </a:tc>
                <a:tc hMerge="1">
                  <a:txBody>
                    <a:bodyPr/>
                    <a:lstStyle/>
                    <a:p>
                      <a:endParaRPr lang="en-US" sz="2800" dirty="0">
                        <a:latin typeface="Calibri" panose="020F0502020204030204" pitchFamily="34" charset="0"/>
                        <a:cs typeface="Calibri" panose="020F0502020204030204" pitchFamily="34" charset="0"/>
                      </a:endParaRPr>
                    </a:p>
                  </a:txBody>
                  <a:tcPr>
                    <a:noFill/>
                  </a:tcPr>
                </a:tc>
                <a:tc hMerge="1">
                  <a:txBody>
                    <a:bodyPr/>
                    <a:lstStyle/>
                    <a:p>
                      <a:endParaRPr lang="en-US" sz="2800" dirty="0">
                        <a:latin typeface="Calibri" panose="020F0502020204030204" pitchFamily="34" charset="0"/>
                        <a:cs typeface="Calibri" panose="020F0502020204030204" pitchFamily="34" charset="0"/>
                      </a:endParaRPr>
                    </a:p>
                  </a:txBody>
                  <a:tcPr>
                    <a:noFill/>
                  </a:tcPr>
                </a:tc>
                <a:tc hMerge="1">
                  <a:txBody>
                    <a:bodyPr/>
                    <a:lstStyle/>
                    <a:p>
                      <a:endParaRPr lang="en-US" sz="2800" dirty="0">
                        <a:latin typeface="Calibri" panose="020F0502020204030204" pitchFamily="34" charset="0"/>
                        <a:cs typeface="Calibri" panose="020F0502020204030204" pitchFamily="34" charset="0"/>
                      </a:endParaRPr>
                    </a:p>
                  </a:txBody>
                  <a:tcPr>
                    <a:noFill/>
                  </a:tcPr>
                </a:tc>
                <a:tc hMerge="1">
                  <a:txBody>
                    <a:bodyPr/>
                    <a:lstStyle/>
                    <a:p>
                      <a:endParaRPr lang="en-US" sz="2800" dirty="0">
                        <a:latin typeface="Calibri" panose="020F0502020204030204" pitchFamily="34" charset="0"/>
                        <a:cs typeface="Calibri" panose="020F0502020204030204" pitchFamily="34" charset="0"/>
                      </a:endParaRPr>
                    </a:p>
                  </a:txBody>
                  <a:tcPr>
                    <a:noFill/>
                  </a:tcPr>
                </a:tc>
                <a:tc hMerge="1">
                  <a:txBody>
                    <a:bodyPr/>
                    <a:lstStyle/>
                    <a:p>
                      <a:endParaRPr lang="en-US" sz="28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576289625"/>
                  </a:ext>
                </a:extLst>
              </a:tr>
            </a:tbl>
          </a:graphicData>
        </a:graphic>
      </p:graphicFrame>
      <p:sp>
        <p:nvSpPr>
          <p:cNvPr id="5" name="Google Shape;106;p3">
            <a:extLst>
              <a:ext uri="{FF2B5EF4-FFF2-40B4-BE49-F238E27FC236}">
                <a16:creationId xmlns:a16="http://schemas.microsoft.com/office/drawing/2014/main" id="{B307CA10-340D-4A0F-92AD-A99602FEA2F8}"/>
              </a:ext>
            </a:extLst>
          </p:cNvPr>
          <p:cNvSpPr txBox="1">
            <a:spLocks/>
          </p:cNvSpPr>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9pPr>
          </a:lstStyle>
          <a:p>
            <a:pPr algn="ctr"/>
            <a:fld id="{00000000-1234-1234-1234-123412341234}" type="slidenum">
              <a:rPr lang="en-US" smtClean="0">
                <a:solidFill>
                  <a:schemeClr val="bg1"/>
                </a:solidFill>
              </a:rPr>
              <a:pPr algn="ctr"/>
              <a:t>12</a:t>
            </a:fld>
            <a:endParaRPr lang="en-US" dirty="0">
              <a:solidFill>
                <a:schemeClr val="bg1"/>
              </a:solidFill>
            </a:endParaRPr>
          </a:p>
        </p:txBody>
      </p:sp>
    </p:spTree>
    <p:extLst>
      <p:ext uri="{BB962C8B-B14F-4D97-AF65-F5344CB8AC3E}">
        <p14:creationId xmlns:p14="http://schemas.microsoft.com/office/powerpoint/2010/main" val="176959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1819274" y="125533"/>
            <a:ext cx="16011526" cy="1360367"/>
          </a:xfrm>
        </p:spPr>
        <p:txBody>
          <a:bodyPr>
            <a:normAutofit/>
          </a:bodyPr>
          <a:lstStyle/>
          <a:p>
            <a:pPr algn="ctr"/>
            <a:r>
              <a:rPr lang="en-US" dirty="0">
                <a:solidFill>
                  <a:srgbClr val="074C7E"/>
                </a:solidFill>
              </a:rPr>
              <a:t>FY24 Compensation </a:t>
            </a:r>
            <a:br>
              <a:rPr lang="en-US" dirty="0">
                <a:solidFill>
                  <a:srgbClr val="074C7E"/>
                </a:solidFill>
              </a:rPr>
            </a:br>
            <a:r>
              <a:rPr lang="en-US" dirty="0">
                <a:solidFill>
                  <a:srgbClr val="074C7E"/>
                </a:solidFill>
              </a:rPr>
              <a:t>$12.7 million + $6.5 million (FY23 supp. &amp; FY24 base)</a:t>
            </a:r>
          </a:p>
        </p:txBody>
      </p:sp>
      <p:sp>
        <p:nvSpPr>
          <p:cNvPr id="3" name="Text Placeholder 2">
            <a:extLst>
              <a:ext uri="{FF2B5EF4-FFF2-40B4-BE49-F238E27FC236}">
                <a16:creationId xmlns:a16="http://schemas.microsoft.com/office/drawing/2014/main" id="{DAB648BE-5A89-425D-AE97-7E2440A9EA12}"/>
              </a:ext>
            </a:extLst>
          </p:cNvPr>
          <p:cNvSpPr>
            <a:spLocks noGrp="1"/>
          </p:cNvSpPr>
          <p:nvPr>
            <p:ph type="body" idx="1"/>
          </p:nvPr>
        </p:nvSpPr>
        <p:spPr>
          <a:xfrm>
            <a:off x="1981200" y="1562100"/>
            <a:ext cx="16163925" cy="8415319"/>
          </a:xfrm>
        </p:spPr>
        <p:txBody>
          <a:bodyPr>
            <a:normAutofit lnSpcReduction="10000"/>
          </a:bodyPr>
          <a:lstStyle/>
          <a:p>
            <a:pPr marL="0" indent="0">
              <a:lnSpc>
                <a:spcPct val="100000"/>
              </a:lnSpc>
              <a:spcBef>
                <a:spcPts val="0"/>
              </a:spcBef>
              <a:buNone/>
            </a:pPr>
            <a:r>
              <a:rPr lang="en-US" dirty="0"/>
              <a:t>Faculty and staff salaries were held flat from FY18-FY22 and there was a modest 2% increase in the current year.  UA is committed to providing a competitive total compensation package, including salary and benefits, that will attract, retain, and reward high-performing employees who share a passion for higher education. </a:t>
            </a:r>
          </a:p>
          <a:p>
            <a:pPr marL="0" indent="0">
              <a:lnSpc>
                <a:spcPct val="100000"/>
              </a:lnSpc>
              <a:spcBef>
                <a:spcPts val="0"/>
              </a:spcBef>
              <a:buNone/>
            </a:pPr>
            <a:endParaRPr lang="en-US" dirty="0"/>
          </a:p>
          <a:p>
            <a:pPr marL="0" indent="0">
              <a:lnSpc>
                <a:spcPct val="100000"/>
              </a:lnSpc>
              <a:spcBef>
                <a:spcPts val="0"/>
              </a:spcBef>
              <a:buNone/>
            </a:pPr>
            <a:r>
              <a:rPr lang="en-US" dirty="0"/>
              <a:t>FY23 supplemental budget request of $6.5 million (state employee groups received 3.5%+ in wage increase last year) </a:t>
            </a:r>
          </a:p>
          <a:p>
            <a:pPr marL="457200" indent="-457200">
              <a:lnSpc>
                <a:spcPct val="100000"/>
              </a:lnSpc>
              <a:spcBef>
                <a:spcPts val="0"/>
              </a:spcBef>
              <a:buSzPct val="100000"/>
            </a:pPr>
            <a:r>
              <a:rPr lang="en-US" dirty="0"/>
              <a:t>Base increase in FY24</a:t>
            </a:r>
          </a:p>
          <a:p>
            <a:pPr marL="457200" indent="-457200">
              <a:lnSpc>
                <a:spcPct val="100000"/>
              </a:lnSpc>
              <a:spcBef>
                <a:spcPts val="0"/>
              </a:spcBef>
              <a:buSzPct val="100000"/>
            </a:pPr>
            <a:r>
              <a:rPr lang="en-US" dirty="0"/>
              <a:t>3% pay increase for UA faculty</a:t>
            </a:r>
          </a:p>
          <a:p>
            <a:pPr marL="457200" indent="-457200">
              <a:lnSpc>
                <a:spcPct val="100000"/>
              </a:lnSpc>
              <a:spcBef>
                <a:spcPts val="0"/>
              </a:spcBef>
              <a:buSzPct val="100000"/>
            </a:pPr>
            <a:r>
              <a:rPr lang="en-US" dirty="0"/>
              <a:t>Additional 1% pay increase for staff (UA staff received a 2% pay increase in FY23)</a:t>
            </a:r>
          </a:p>
          <a:p>
            <a:pPr marL="0" indent="0">
              <a:lnSpc>
                <a:spcPct val="100000"/>
              </a:lnSpc>
              <a:spcBef>
                <a:spcPts val="0"/>
              </a:spcBef>
              <a:buNone/>
            </a:pPr>
            <a:endParaRPr lang="en-US" dirty="0"/>
          </a:p>
          <a:p>
            <a:pPr marL="0" indent="0">
              <a:lnSpc>
                <a:spcPct val="100000"/>
              </a:lnSpc>
              <a:spcBef>
                <a:spcPts val="0"/>
              </a:spcBef>
              <a:buSzPct val="100000"/>
              <a:buNone/>
            </a:pPr>
            <a:r>
              <a:rPr lang="en-US" dirty="0"/>
              <a:t>FY24 Budget Request: $12.7 million ($15.2 million total)</a:t>
            </a:r>
          </a:p>
          <a:p>
            <a:pPr marL="457200" indent="-457200">
              <a:lnSpc>
                <a:spcPct val="100000"/>
              </a:lnSpc>
              <a:spcBef>
                <a:spcPts val="0"/>
              </a:spcBef>
              <a:buSzPct val="100000"/>
            </a:pPr>
            <a:r>
              <a:rPr lang="en-US" dirty="0"/>
              <a:t>Modest 2.75% pay increase for faculty &amp; staff</a:t>
            </a:r>
            <a:endParaRPr lang="en-US" sz="1400" dirty="0"/>
          </a:p>
          <a:p>
            <a:pPr marL="457200" indent="-457200">
              <a:lnSpc>
                <a:spcPct val="100000"/>
              </a:lnSpc>
              <a:spcBef>
                <a:spcPts val="0"/>
              </a:spcBef>
              <a:buSzPct val="100000"/>
            </a:pPr>
            <a:r>
              <a:rPr lang="en-US" sz="2800" dirty="0"/>
              <a:t>Increase UA pension wage base from $42,000 to $52,000</a:t>
            </a:r>
          </a:p>
          <a:p>
            <a:pPr marL="1143000" lvl="1" indent="-457200">
              <a:lnSpc>
                <a:spcPct val="100000"/>
              </a:lnSpc>
              <a:spcBef>
                <a:spcPts val="0"/>
              </a:spcBef>
              <a:buSzPct val="100000"/>
            </a:pPr>
            <a:r>
              <a:rPr lang="en-US" dirty="0"/>
              <a:t>UA contributes 7.65%, up to a maximum annual wage base of $42,000</a:t>
            </a:r>
          </a:p>
          <a:p>
            <a:pPr marL="1143000" lvl="1" indent="-457200">
              <a:lnSpc>
                <a:spcPct val="100000"/>
              </a:lnSpc>
              <a:spcBef>
                <a:spcPts val="0"/>
              </a:spcBef>
              <a:buSzPct val="100000"/>
            </a:pPr>
            <a:r>
              <a:rPr lang="en-US" dirty="0"/>
              <a:t>SoA 12.26%, up to the Social Security maximum wage base (2023 max wage base $160,200)</a:t>
            </a:r>
          </a:p>
          <a:p>
            <a:pPr marL="457200" indent="-457200">
              <a:lnSpc>
                <a:spcPct val="100000"/>
              </a:lnSpc>
              <a:spcBef>
                <a:spcPts val="0"/>
              </a:spcBef>
              <a:buSzPct val="100000"/>
            </a:pPr>
            <a:r>
              <a:rPr lang="en-US" sz="2800" dirty="0"/>
              <a:t>Health benefit cost increases - the first increase in health plan costs since 2016</a:t>
            </a:r>
          </a:p>
          <a:p>
            <a:pPr marL="0" indent="0">
              <a:lnSpc>
                <a:spcPct val="100000"/>
              </a:lnSpc>
              <a:spcBef>
                <a:spcPts val="0"/>
              </a:spcBef>
              <a:buNone/>
            </a:pPr>
            <a:endParaRPr lang="en-US" dirty="0"/>
          </a:p>
          <a:p>
            <a:pPr marL="0" indent="0">
              <a:lnSpc>
                <a:spcPct val="100000"/>
              </a:lnSpc>
              <a:spcBef>
                <a:spcPts val="0"/>
              </a:spcBef>
              <a:buNone/>
            </a:pPr>
            <a:r>
              <a:rPr lang="en-US" dirty="0"/>
              <a:t>Local 6070 (crafts &amp; trades) union tentative agreement reached</a:t>
            </a:r>
          </a:p>
          <a:p>
            <a:pPr marL="457200" indent="-457200">
              <a:lnSpc>
                <a:spcPct val="100000"/>
              </a:lnSpc>
              <a:spcBef>
                <a:spcPts val="0"/>
              </a:spcBef>
              <a:buSzPct val="100000"/>
              <a:buFont typeface="Arial" panose="020B0604020202020204" pitchFamily="34" charset="0"/>
              <a:buChar char="•"/>
            </a:pPr>
            <a:r>
              <a:rPr lang="en-US" dirty="0"/>
              <a:t>Three-year contract that increases Local 6070 employee pay by 2.75% in FY24,  2.5% in FY25, and                 3% in FY26. </a:t>
            </a:r>
          </a:p>
          <a:p>
            <a:pPr marL="457200" indent="-457200">
              <a:lnSpc>
                <a:spcPct val="100000"/>
              </a:lnSpc>
              <a:spcBef>
                <a:spcPts val="0"/>
              </a:spcBef>
              <a:buSzPct val="100000"/>
              <a:buFont typeface="Arial" panose="020B0604020202020204" pitchFamily="34" charset="0"/>
              <a:buChar char="•"/>
            </a:pPr>
            <a:r>
              <a:rPr lang="en-US" dirty="0"/>
              <a:t>The TA is pending approval by the UA Board of Regents and the State Department of              Administration, and ratification by the union members. </a:t>
            </a:r>
          </a:p>
          <a:p>
            <a:pPr marL="457200" indent="0">
              <a:lnSpc>
                <a:spcPct val="100000"/>
              </a:lnSpc>
              <a:spcBef>
                <a:spcPts val="0"/>
              </a:spcBef>
              <a:buNone/>
            </a:pPr>
            <a:endParaRPr lang="en-US" dirty="0"/>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13</a:t>
            </a:fld>
            <a:endParaRPr lang="en-US" kern="0" dirty="0">
              <a:solidFill>
                <a:srgbClr val="FFFFFF"/>
              </a:solidFill>
            </a:endParaRPr>
          </a:p>
        </p:txBody>
      </p:sp>
    </p:spTree>
    <p:extLst>
      <p:ext uri="{BB962C8B-B14F-4D97-AF65-F5344CB8AC3E}">
        <p14:creationId xmlns:p14="http://schemas.microsoft.com/office/powerpoint/2010/main" val="122269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1828800" y="216694"/>
            <a:ext cx="15925800" cy="1116806"/>
          </a:xfrm>
        </p:spPr>
        <p:txBody>
          <a:bodyPr>
            <a:noAutofit/>
          </a:bodyPr>
          <a:lstStyle/>
          <a:p>
            <a:pPr algn="ctr"/>
            <a:r>
              <a:rPr lang="en-US" dirty="0">
                <a:solidFill>
                  <a:srgbClr val="074C7E"/>
                </a:solidFill>
              </a:rPr>
              <a:t>Status Quo (maintain stability)</a:t>
            </a:r>
            <a:br>
              <a:rPr lang="en-US" dirty="0">
                <a:solidFill>
                  <a:srgbClr val="074C7E"/>
                </a:solidFill>
              </a:rPr>
            </a:br>
            <a:r>
              <a:rPr lang="en-US" dirty="0">
                <a:solidFill>
                  <a:srgbClr val="074C7E"/>
                </a:solidFill>
              </a:rPr>
              <a:t>FY24 Operating Cost Increases $4.8 million</a:t>
            </a:r>
          </a:p>
        </p:txBody>
      </p:sp>
      <p:sp>
        <p:nvSpPr>
          <p:cNvPr id="3" name="Text Placeholder 2">
            <a:extLst>
              <a:ext uri="{FF2B5EF4-FFF2-40B4-BE49-F238E27FC236}">
                <a16:creationId xmlns:a16="http://schemas.microsoft.com/office/drawing/2014/main" id="{DAB648BE-5A89-425D-AE97-7E2440A9EA12}"/>
              </a:ext>
            </a:extLst>
          </p:cNvPr>
          <p:cNvSpPr>
            <a:spLocks noGrp="1"/>
          </p:cNvSpPr>
          <p:nvPr>
            <p:ph type="body" idx="1"/>
          </p:nvPr>
        </p:nvSpPr>
        <p:spPr>
          <a:xfrm>
            <a:off x="1828800" y="1722832"/>
            <a:ext cx="16211550" cy="8090301"/>
          </a:xfrm>
        </p:spPr>
        <p:txBody>
          <a:bodyPr>
            <a:normAutofit/>
          </a:bodyPr>
          <a:lstStyle/>
          <a:p>
            <a:pPr>
              <a:lnSpc>
                <a:spcPct val="100000"/>
              </a:lnSpc>
              <a:spcBef>
                <a:spcPts val="0"/>
              </a:spcBef>
              <a:buSzPct val="100000"/>
            </a:pPr>
            <a:r>
              <a:rPr lang="en-US" b="1" u="sng" dirty="0"/>
              <a:t>Cyber Security &amp; Information Technology $1.3 million </a:t>
            </a:r>
            <a:r>
              <a:rPr lang="en-US" dirty="0"/>
              <a:t>– increased costs due to significant increases in cyber-attacks targeting higher education and evolving data privacy and security requirements. </a:t>
            </a:r>
          </a:p>
          <a:p>
            <a:pPr marL="171450" indent="0">
              <a:lnSpc>
                <a:spcPct val="100000"/>
              </a:lnSpc>
              <a:spcBef>
                <a:spcPts val="0"/>
              </a:spcBef>
              <a:buSzPct val="100000"/>
              <a:buNone/>
            </a:pPr>
            <a:endParaRPr lang="en-US" sz="800" dirty="0"/>
          </a:p>
          <a:p>
            <a:pPr>
              <a:lnSpc>
                <a:spcPct val="100000"/>
              </a:lnSpc>
              <a:spcBef>
                <a:spcPts val="0"/>
              </a:spcBef>
              <a:buSzPct val="100000"/>
            </a:pPr>
            <a:r>
              <a:rPr lang="en-US" b="1" u="sng" dirty="0"/>
              <a:t>Insurance Premiums $700 thousand</a:t>
            </a:r>
            <a:r>
              <a:rPr lang="en-US" dirty="0"/>
              <a:t> - property insurance market continues to be exceptionally difficult with recent natural disasters (wind/flood/freeze) and global wildfires that have made 2022 the second-worst loss year in history.</a:t>
            </a:r>
          </a:p>
          <a:p>
            <a:pPr marL="171450" indent="0">
              <a:lnSpc>
                <a:spcPct val="100000"/>
              </a:lnSpc>
              <a:spcBef>
                <a:spcPts val="0"/>
              </a:spcBef>
              <a:buSzPct val="100000"/>
              <a:buNone/>
            </a:pPr>
            <a:endParaRPr lang="en-US" sz="800" dirty="0"/>
          </a:p>
          <a:p>
            <a:pPr>
              <a:lnSpc>
                <a:spcPct val="100000"/>
              </a:lnSpc>
              <a:spcBef>
                <a:spcPts val="0"/>
              </a:spcBef>
              <a:buSzPct val="100000"/>
            </a:pPr>
            <a:r>
              <a:rPr lang="en-US" b="1" u="sng" dirty="0"/>
              <a:t>Emergency Response &amp; Disability/Health Services $1.8 million </a:t>
            </a:r>
            <a:r>
              <a:rPr lang="en-US" dirty="0"/>
              <a:t>- increase UAA’s campus safety and policing efforts with additional sworn and non-sworn officers; compliance and critical support for UAF’s emergency response services and dispatch, IT capacity, Title IX, employee onboarding, and student support service; increased funding for UAS’s disability support and behavioral health services function.</a:t>
            </a:r>
          </a:p>
          <a:p>
            <a:pPr marL="171450" indent="0">
              <a:lnSpc>
                <a:spcPct val="100000"/>
              </a:lnSpc>
              <a:spcBef>
                <a:spcPts val="0"/>
              </a:spcBef>
              <a:buSzPct val="100000"/>
              <a:buNone/>
            </a:pPr>
            <a:endParaRPr lang="en-US" sz="800" dirty="0"/>
          </a:p>
          <a:p>
            <a:pPr>
              <a:lnSpc>
                <a:spcPct val="100000"/>
              </a:lnSpc>
              <a:spcBef>
                <a:spcPts val="0"/>
              </a:spcBef>
              <a:buSzPct val="100000"/>
            </a:pPr>
            <a:r>
              <a:rPr lang="en-US" b="1" u="sng" dirty="0"/>
              <a:t>Student Library Digital Access $500 thousand</a:t>
            </a:r>
            <a:r>
              <a:rPr lang="en-US" dirty="0"/>
              <a:t> - UA libraries are a critical component of providing high-quality, affordable education. Through a systemwide approach, this request would fund fixed costs and inflationary increases for library material.</a:t>
            </a:r>
          </a:p>
          <a:p>
            <a:pPr marL="171450" indent="0">
              <a:lnSpc>
                <a:spcPct val="100000"/>
              </a:lnSpc>
              <a:spcBef>
                <a:spcPts val="0"/>
              </a:spcBef>
              <a:buSzPct val="100000"/>
              <a:buNone/>
            </a:pPr>
            <a:endParaRPr lang="en-US" sz="800" dirty="0"/>
          </a:p>
          <a:p>
            <a:pPr>
              <a:lnSpc>
                <a:spcPct val="100000"/>
              </a:lnSpc>
              <a:spcBef>
                <a:spcPts val="0"/>
              </a:spcBef>
              <a:buSzPct val="100000"/>
            </a:pPr>
            <a:r>
              <a:rPr lang="en-US" b="1" u="sng" dirty="0"/>
              <a:t>Shared Services HR and Procurement $520 thousand </a:t>
            </a:r>
            <a:r>
              <a:rPr lang="en-US" dirty="0"/>
              <a:t>- since the centralization in FY20, costs to offer essential shared services have increased. This request covers the portion of the cost increases borne by the universities.</a:t>
            </a:r>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14</a:t>
            </a:fld>
            <a:endParaRPr lang="en-US" kern="0" dirty="0">
              <a:solidFill>
                <a:srgbClr val="FFFFFF"/>
              </a:solidFill>
            </a:endParaRPr>
          </a:p>
        </p:txBody>
      </p:sp>
    </p:spTree>
    <p:extLst>
      <p:ext uri="{BB962C8B-B14F-4D97-AF65-F5344CB8AC3E}">
        <p14:creationId xmlns:p14="http://schemas.microsoft.com/office/powerpoint/2010/main" val="107292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2286000" y="216694"/>
            <a:ext cx="14744700" cy="1166812"/>
          </a:xfrm>
        </p:spPr>
        <p:txBody>
          <a:bodyPr>
            <a:normAutofit/>
          </a:bodyPr>
          <a:lstStyle/>
          <a:p>
            <a:pPr algn="ctr"/>
            <a:r>
              <a:rPr lang="en-US" dirty="0">
                <a:solidFill>
                  <a:srgbClr val="074C7E"/>
                </a:solidFill>
              </a:rPr>
              <a:t>WWAMI Program </a:t>
            </a:r>
          </a:p>
        </p:txBody>
      </p:sp>
      <p:sp>
        <p:nvSpPr>
          <p:cNvPr id="3" name="Text Placeholder 2">
            <a:extLst>
              <a:ext uri="{FF2B5EF4-FFF2-40B4-BE49-F238E27FC236}">
                <a16:creationId xmlns:a16="http://schemas.microsoft.com/office/drawing/2014/main" id="{DAB648BE-5A89-425D-AE97-7E2440A9EA12}"/>
              </a:ext>
            </a:extLst>
          </p:cNvPr>
          <p:cNvSpPr>
            <a:spLocks noGrp="1"/>
          </p:cNvSpPr>
          <p:nvPr>
            <p:ph type="body" idx="1"/>
          </p:nvPr>
        </p:nvSpPr>
        <p:spPr>
          <a:xfrm>
            <a:off x="1981200" y="1383506"/>
            <a:ext cx="16078200" cy="8355806"/>
          </a:xfrm>
        </p:spPr>
        <p:txBody>
          <a:bodyPr>
            <a:normAutofit/>
          </a:bodyPr>
          <a:lstStyle/>
          <a:p>
            <a:pPr marL="171450" indent="0">
              <a:lnSpc>
                <a:spcPct val="100000"/>
              </a:lnSpc>
              <a:spcBef>
                <a:spcPts val="0"/>
              </a:spcBef>
              <a:buNone/>
            </a:pPr>
            <a:r>
              <a:rPr lang="en-US" dirty="0"/>
              <a:t>In response to the legislative desire to expand Alaska's WWAMI cohort, WWAMI is developing plans for stepwise growth, increasing by ten students beginning in FY25 (July 2024). The program anticipates an </a:t>
            </a:r>
            <a:r>
              <a:rPr lang="en-US" u="sng" dirty="0"/>
              <a:t>additional state investment of $48 thousand in base operating funds </a:t>
            </a:r>
            <a:r>
              <a:rPr lang="en-US" dirty="0"/>
              <a:t>will be needed for the expansion, with increased tuition/fee revenue expected to cover the remainder of the additional operating expenses. The bulk of the operating increase for this expansion is for additional faculty and instructor positions. Funding is included in Governor’s FY24 Proposed Budget.</a:t>
            </a:r>
          </a:p>
          <a:p>
            <a:pPr marL="171450" indent="0">
              <a:lnSpc>
                <a:spcPct val="100000"/>
              </a:lnSpc>
              <a:spcBef>
                <a:spcPts val="0"/>
              </a:spcBef>
              <a:buNone/>
            </a:pPr>
            <a:endParaRPr lang="en-US" dirty="0"/>
          </a:p>
          <a:p>
            <a:pPr marL="171450" indent="0">
              <a:lnSpc>
                <a:spcPct val="100000"/>
              </a:lnSpc>
              <a:spcBef>
                <a:spcPts val="0"/>
              </a:spcBef>
              <a:buNone/>
            </a:pPr>
            <a:r>
              <a:rPr lang="en-US" dirty="0"/>
              <a:t>This programmatic growth also requires a one-time investment of approximately </a:t>
            </a:r>
            <a:r>
              <a:rPr lang="en-US" u="sng" dirty="0"/>
              <a:t>$2 million to expand clinical lab space on the Anchorage campus</a:t>
            </a:r>
            <a:r>
              <a:rPr lang="en-US" dirty="0"/>
              <a:t>. The complete project renovates the remainder of the Sally Monserud Hall (SMH) and expands WWAMI's simulation capacity by creating three advanced simulation rooms, a debriefing space, and supporting infrastructure. Funding is included in Governor’s FY24 Proposed Budget.</a:t>
            </a:r>
          </a:p>
          <a:p>
            <a:pPr marL="171450" indent="0">
              <a:lnSpc>
                <a:spcPct val="100000"/>
              </a:lnSpc>
              <a:spcBef>
                <a:spcPts val="0"/>
              </a:spcBef>
              <a:buNone/>
            </a:pPr>
            <a:endParaRPr lang="en-US" dirty="0"/>
          </a:p>
          <a:p>
            <a:pPr marL="171450" indent="0">
              <a:lnSpc>
                <a:spcPct val="100000"/>
              </a:lnSpc>
              <a:spcBef>
                <a:spcPts val="0"/>
              </a:spcBef>
              <a:buNone/>
            </a:pPr>
            <a:r>
              <a:rPr lang="en-US" dirty="0"/>
              <a:t>In addition to UA program funding, </a:t>
            </a:r>
            <a:r>
              <a:rPr lang="en-US" u="sng" dirty="0"/>
              <a:t>ongoing base funding to Alaska Commission on Postsecondary Education (ACPE)</a:t>
            </a:r>
            <a:r>
              <a:rPr lang="en-US" dirty="0"/>
              <a:t> for WWAMI expansion is needed. In FY23 ACPE received $1.647 million in one-time funding for payment to the University of Washington School of Medicine to expand the WWAMI program from 20 students to 30 students. Base funding is included in Governor’s FY24 Proposed Budget.</a:t>
            </a:r>
          </a:p>
          <a:p>
            <a:pPr marL="171450" indent="0">
              <a:lnSpc>
                <a:spcPct val="100000"/>
              </a:lnSpc>
              <a:spcBef>
                <a:spcPts val="0"/>
              </a:spcBef>
              <a:buNone/>
            </a:pPr>
            <a:endParaRPr lang="en-US" dirty="0"/>
          </a:p>
          <a:p>
            <a:pPr marL="171450" indent="0">
              <a:lnSpc>
                <a:spcPct val="100000"/>
              </a:lnSpc>
              <a:spcBef>
                <a:spcPts val="0"/>
              </a:spcBef>
              <a:buNone/>
            </a:pPr>
            <a:endParaRPr lang="en-US" dirty="0"/>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15</a:t>
            </a:fld>
            <a:endParaRPr lang="en-US" kern="0" dirty="0">
              <a:solidFill>
                <a:srgbClr val="FFFFFF"/>
              </a:solidFill>
            </a:endParaRPr>
          </a:p>
        </p:txBody>
      </p:sp>
    </p:spTree>
    <p:extLst>
      <p:ext uri="{BB962C8B-B14F-4D97-AF65-F5344CB8AC3E}">
        <p14:creationId xmlns:p14="http://schemas.microsoft.com/office/powerpoint/2010/main" val="184200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1828800" y="216694"/>
            <a:ext cx="16211550" cy="1193006"/>
          </a:xfrm>
        </p:spPr>
        <p:txBody>
          <a:bodyPr>
            <a:noAutofit/>
          </a:bodyPr>
          <a:lstStyle/>
          <a:p>
            <a:pPr algn="ctr"/>
            <a:r>
              <a:rPr lang="en-US" dirty="0">
                <a:solidFill>
                  <a:srgbClr val="074C7E"/>
                </a:solidFill>
              </a:rPr>
              <a:t>Moving Forward (advance key priorities)</a:t>
            </a:r>
            <a:br>
              <a:rPr lang="en-US" dirty="0">
                <a:solidFill>
                  <a:srgbClr val="074C7E"/>
                </a:solidFill>
              </a:rPr>
            </a:br>
            <a:r>
              <a:rPr lang="en-US" dirty="0">
                <a:solidFill>
                  <a:srgbClr val="074C7E"/>
                </a:solidFill>
              </a:rPr>
              <a:t>FY24 Operating Cost Increases $7.2 million state  ($10.2 total)</a:t>
            </a:r>
          </a:p>
        </p:txBody>
      </p:sp>
      <p:sp>
        <p:nvSpPr>
          <p:cNvPr id="3" name="Text Placeholder 2">
            <a:extLst>
              <a:ext uri="{FF2B5EF4-FFF2-40B4-BE49-F238E27FC236}">
                <a16:creationId xmlns:a16="http://schemas.microsoft.com/office/drawing/2014/main" id="{DAB648BE-5A89-425D-AE97-7E2440A9EA12}"/>
              </a:ext>
            </a:extLst>
          </p:cNvPr>
          <p:cNvSpPr>
            <a:spLocks noGrp="1"/>
          </p:cNvSpPr>
          <p:nvPr>
            <p:ph type="body" idx="1"/>
          </p:nvPr>
        </p:nvSpPr>
        <p:spPr>
          <a:xfrm>
            <a:off x="1828800" y="1714500"/>
            <a:ext cx="15901986" cy="7550945"/>
          </a:xfrm>
        </p:spPr>
        <p:txBody>
          <a:bodyPr>
            <a:normAutofit/>
          </a:bodyPr>
          <a:lstStyle/>
          <a:p>
            <a:pPr marL="171450" indent="0">
              <a:lnSpc>
                <a:spcPct val="100000"/>
              </a:lnSpc>
              <a:spcBef>
                <a:spcPts val="0"/>
              </a:spcBef>
              <a:buSzPct val="100000"/>
              <a:buNone/>
            </a:pPr>
            <a:endParaRPr lang="en-US" sz="3200" b="1" u="sng" dirty="0"/>
          </a:p>
          <a:p>
            <a:pPr>
              <a:lnSpc>
                <a:spcPct val="100000"/>
              </a:lnSpc>
              <a:spcBef>
                <a:spcPts val="0"/>
              </a:spcBef>
              <a:buSzPct val="100000"/>
            </a:pPr>
            <a:r>
              <a:rPr lang="en-US" sz="3200" b="1" u="sng" dirty="0"/>
              <a:t>Facilities Maintenance $1.5 million</a:t>
            </a:r>
            <a:r>
              <a:rPr lang="en-US" sz="3200" dirty="0"/>
              <a:t> - facilities maintenance funding is necessary to preserve UA’s critical capital assets. Several years of reduced operating budgets and minimal capital funds have increased the ongoing risk and evidence of building closures.  </a:t>
            </a:r>
          </a:p>
          <a:p>
            <a:pPr marL="171450" indent="0">
              <a:lnSpc>
                <a:spcPct val="100000"/>
              </a:lnSpc>
              <a:spcBef>
                <a:spcPts val="0"/>
              </a:spcBef>
              <a:buSzPct val="100000"/>
              <a:buNone/>
            </a:pPr>
            <a:endParaRPr lang="en-US" sz="3200" dirty="0"/>
          </a:p>
          <a:p>
            <a:pPr>
              <a:lnSpc>
                <a:spcPct val="100000"/>
              </a:lnSpc>
              <a:spcBef>
                <a:spcPts val="0"/>
              </a:spcBef>
              <a:buSzPct val="100000"/>
            </a:pPr>
            <a:r>
              <a:rPr lang="en-US" sz="3200" b="1" u="sng" dirty="0"/>
              <a:t>Commodities and Contractual Cost Increases $0.5 million ($2.7 million total)</a:t>
            </a:r>
            <a:r>
              <a:rPr lang="en-US" sz="3200" dirty="0"/>
              <a:t> - cost increases include utility expenses such as electrical, fuel, water, and sewer; and custodial services and software licensing agreements.</a:t>
            </a:r>
          </a:p>
          <a:p>
            <a:pPr marL="171450" indent="0">
              <a:lnSpc>
                <a:spcPct val="100000"/>
              </a:lnSpc>
              <a:spcBef>
                <a:spcPts val="0"/>
              </a:spcBef>
              <a:buSzPct val="100000"/>
              <a:buNone/>
            </a:pPr>
            <a:endParaRPr lang="en-US" sz="3200" dirty="0"/>
          </a:p>
          <a:p>
            <a:pPr>
              <a:lnSpc>
                <a:spcPct val="100000"/>
              </a:lnSpc>
              <a:spcBef>
                <a:spcPts val="0"/>
              </a:spcBef>
              <a:buSzPct val="100000"/>
            </a:pPr>
            <a:r>
              <a:rPr lang="en-US" sz="3200" b="1" u="sng" dirty="0"/>
              <a:t>Building Capacity for Alaska’s Workforce $5.2 million ($6 million total) </a:t>
            </a:r>
            <a:r>
              <a:rPr lang="en-US" sz="3200" dirty="0"/>
              <a:t>- UA’s FY24 program requests will build Alaska’s workforce by focusing on specific program and faculty capacity, initiatives supporting Alaska Native success, reducing student indebtedness, and increasing student enrollment and retention.</a:t>
            </a:r>
          </a:p>
          <a:p>
            <a:pPr>
              <a:lnSpc>
                <a:spcPct val="100000"/>
              </a:lnSpc>
              <a:spcBef>
                <a:spcPts val="0"/>
              </a:spcBef>
              <a:buSzPct val="100000"/>
            </a:pPr>
            <a:endParaRPr lang="en-US" sz="2400" dirty="0"/>
          </a:p>
          <a:p>
            <a:pPr marL="171450" indent="0">
              <a:lnSpc>
                <a:spcPct val="100000"/>
              </a:lnSpc>
              <a:spcBef>
                <a:spcPts val="0"/>
              </a:spcBef>
              <a:buNone/>
            </a:pPr>
            <a:endParaRPr lang="en-US" dirty="0"/>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16</a:t>
            </a:fld>
            <a:endParaRPr lang="en-US" kern="0" dirty="0">
              <a:solidFill>
                <a:srgbClr val="FFFFFF"/>
              </a:solidFill>
            </a:endParaRPr>
          </a:p>
        </p:txBody>
      </p:sp>
    </p:spTree>
    <p:extLst>
      <p:ext uri="{BB962C8B-B14F-4D97-AF65-F5344CB8AC3E}">
        <p14:creationId xmlns:p14="http://schemas.microsoft.com/office/powerpoint/2010/main" val="307063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2286000" y="216694"/>
            <a:ext cx="14744700" cy="1421606"/>
          </a:xfrm>
        </p:spPr>
        <p:txBody>
          <a:bodyPr>
            <a:normAutofit/>
          </a:bodyPr>
          <a:lstStyle/>
          <a:p>
            <a:pPr algn="ctr"/>
            <a:r>
              <a:rPr lang="en-US" dirty="0">
                <a:solidFill>
                  <a:srgbClr val="074C7E"/>
                </a:solidFill>
              </a:rPr>
              <a:t>FY24 Building Capacity for Alaska’s Workforce</a:t>
            </a:r>
            <a:br>
              <a:rPr lang="en-US" dirty="0">
                <a:solidFill>
                  <a:srgbClr val="074C7E"/>
                </a:solidFill>
              </a:rPr>
            </a:br>
            <a:r>
              <a:rPr lang="en-US" dirty="0">
                <a:solidFill>
                  <a:srgbClr val="074C7E"/>
                </a:solidFill>
              </a:rPr>
              <a:t>$5.2 million state ($6.0 million total)</a:t>
            </a:r>
          </a:p>
        </p:txBody>
      </p:sp>
      <p:sp>
        <p:nvSpPr>
          <p:cNvPr id="3" name="Text Placeholder 2">
            <a:extLst>
              <a:ext uri="{FF2B5EF4-FFF2-40B4-BE49-F238E27FC236}">
                <a16:creationId xmlns:a16="http://schemas.microsoft.com/office/drawing/2014/main" id="{DAB648BE-5A89-425D-AE97-7E2440A9EA12}"/>
              </a:ext>
            </a:extLst>
          </p:cNvPr>
          <p:cNvSpPr>
            <a:spLocks noGrp="1"/>
          </p:cNvSpPr>
          <p:nvPr>
            <p:ph type="body" idx="1"/>
          </p:nvPr>
        </p:nvSpPr>
        <p:spPr>
          <a:xfrm>
            <a:off x="2057400" y="1638300"/>
            <a:ext cx="15468600" cy="8432006"/>
          </a:xfrm>
        </p:spPr>
        <p:txBody>
          <a:bodyPr>
            <a:normAutofit/>
          </a:bodyPr>
          <a:lstStyle/>
          <a:p>
            <a:pPr marL="171450" indent="0">
              <a:lnSpc>
                <a:spcPct val="100000"/>
              </a:lnSpc>
              <a:spcBef>
                <a:spcPts val="0"/>
              </a:spcBef>
              <a:buNone/>
            </a:pPr>
            <a:r>
              <a:rPr lang="en-US" sz="3200" dirty="0"/>
              <a:t>UA’s FY24 program requests will build Alaska’s workforce by focusing on specific program and faculty</a:t>
            </a:r>
            <a:r>
              <a:rPr lang="en-US" sz="3200" dirty="0">
                <a:solidFill>
                  <a:srgbClr val="FF0000"/>
                </a:solidFill>
              </a:rPr>
              <a:t> </a:t>
            </a:r>
            <a:r>
              <a:rPr lang="en-US" sz="3200" dirty="0"/>
              <a:t>capacity, initiatives supporting Alaska Native success, reducing student indebtedness, and increasing student enrollment and retention.</a:t>
            </a:r>
          </a:p>
          <a:p>
            <a:pPr marL="171450" indent="0">
              <a:lnSpc>
                <a:spcPct val="100000"/>
              </a:lnSpc>
              <a:spcBef>
                <a:spcPts val="0"/>
              </a:spcBef>
              <a:buNone/>
            </a:pPr>
            <a:endParaRPr lang="en-US" sz="3200" dirty="0"/>
          </a:p>
          <a:p>
            <a:pPr marL="640080">
              <a:lnSpc>
                <a:spcPct val="100000"/>
              </a:lnSpc>
              <a:spcBef>
                <a:spcPts val="0"/>
              </a:spcBef>
              <a:buSzPct val="100000"/>
            </a:pPr>
            <a:r>
              <a:rPr lang="en-US" sz="3200" dirty="0"/>
              <a:t>Student Support and Recruitment and Retention Efforts $3.0 million</a:t>
            </a:r>
          </a:p>
          <a:p>
            <a:pPr marL="640080" indent="0">
              <a:lnSpc>
                <a:spcPct val="100000"/>
              </a:lnSpc>
              <a:spcBef>
                <a:spcPts val="0"/>
              </a:spcBef>
              <a:buSzPct val="100000"/>
              <a:buNone/>
            </a:pPr>
            <a:r>
              <a:rPr lang="en-US" sz="3200" dirty="0"/>
              <a:t>Additional student support services to increase financial aid; additional student advising; more dual credit opportunities and student care.</a:t>
            </a:r>
          </a:p>
          <a:p>
            <a:pPr marL="125730" indent="0">
              <a:lnSpc>
                <a:spcPct val="100000"/>
              </a:lnSpc>
              <a:spcBef>
                <a:spcPts val="0"/>
              </a:spcBef>
              <a:buSzPct val="100000"/>
              <a:buNone/>
            </a:pPr>
            <a:endParaRPr lang="en-US" sz="3200" dirty="0"/>
          </a:p>
          <a:p>
            <a:pPr marL="640080">
              <a:lnSpc>
                <a:spcPct val="100000"/>
              </a:lnSpc>
              <a:spcBef>
                <a:spcPts val="0"/>
              </a:spcBef>
              <a:buSzPct val="100000"/>
            </a:pPr>
            <a:r>
              <a:rPr lang="en-US" sz="3200" dirty="0"/>
              <a:t>Program Capacity $600 thousand </a:t>
            </a:r>
          </a:p>
          <a:p>
            <a:pPr marL="640080" indent="0">
              <a:lnSpc>
                <a:spcPct val="100000"/>
              </a:lnSpc>
              <a:spcBef>
                <a:spcPts val="0"/>
              </a:spcBef>
              <a:buSzPct val="100000"/>
              <a:buNone/>
            </a:pPr>
            <a:r>
              <a:rPr lang="en-US" sz="3200" dirty="0"/>
              <a:t>A masters in healthcare management and leadership; maritime training; stable funding for the Preparing Indigenous Teachers and Administrators for Alaska Schools (PITAAS) program.</a:t>
            </a:r>
          </a:p>
          <a:p>
            <a:pPr marL="640080">
              <a:lnSpc>
                <a:spcPct val="100000"/>
              </a:lnSpc>
              <a:spcBef>
                <a:spcPts val="0"/>
              </a:spcBef>
              <a:buSzPct val="100000"/>
            </a:pPr>
            <a:endParaRPr lang="en-US" sz="3200" dirty="0"/>
          </a:p>
          <a:p>
            <a:pPr marL="640080">
              <a:lnSpc>
                <a:spcPct val="100000"/>
              </a:lnSpc>
              <a:spcBef>
                <a:spcPts val="0"/>
              </a:spcBef>
              <a:buSzPct val="100000"/>
            </a:pPr>
            <a:r>
              <a:rPr lang="en-US" sz="3200" dirty="0"/>
              <a:t>Faculty Capacity $1.6 million</a:t>
            </a:r>
          </a:p>
          <a:p>
            <a:pPr marL="640080" indent="0">
              <a:lnSpc>
                <a:spcPct val="100000"/>
              </a:lnSpc>
              <a:spcBef>
                <a:spcPts val="0"/>
              </a:spcBef>
              <a:buSzPct val="100000"/>
              <a:buNone/>
            </a:pPr>
            <a:r>
              <a:rPr lang="en-US" sz="3200" dirty="0"/>
              <a:t>Climate Science and Health; STEM fields earth system science and critical minerals; increased number of tenure-track Alaska Native/Indigenous faculty and staff                   to support Alaska Native success initiatives.</a:t>
            </a:r>
          </a:p>
          <a:p>
            <a:pPr marL="171450" indent="0">
              <a:lnSpc>
                <a:spcPct val="100000"/>
              </a:lnSpc>
              <a:spcBef>
                <a:spcPts val="0"/>
              </a:spcBef>
              <a:buNone/>
            </a:pPr>
            <a:endParaRPr lang="en-US" dirty="0"/>
          </a:p>
          <a:p>
            <a:pPr marL="171450" indent="0">
              <a:lnSpc>
                <a:spcPct val="100000"/>
              </a:lnSpc>
              <a:spcBef>
                <a:spcPts val="0"/>
              </a:spcBef>
              <a:buNone/>
            </a:pPr>
            <a:endParaRPr lang="en-US" dirty="0"/>
          </a:p>
          <a:p>
            <a:pPr marL="171450" indent="0">
              <a:lnSpc>
                <a:spcPct val="100000"/>
              </a:lnSpc>
              <a:spcBef>
                <a:spcPts val="0"/>
              </a:spcBef>
              <a:buNone/>
            </a:pPr>
            <a:endParaRPr lang="en-US" dirty="0"/>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17</a:t>
            </a:fld>
            <a:endParaRPr lang="en-US" kern="0" dirty="0">
              <a:solidFill>
                <a:srgbClr val="FFFFFF"/>
              </a:solidFill>
            </a:endParaRPr>
          </a:p>
        </p:txBody>
      </p:sp>
    </p:spTree>
    <p:extLst>
      <p:ext uri="{BB962C8B-B14F-4D97-AF65-F5344CB8AC3E}">
        <p14:creationId xmlns:p14="http://schemas.microsoft.com/office/powerpoint/2010/main" val="133002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2209800" y="0"/>
            <a:ext cx="14744700" cy="1166812"/>
          </a:xfrm>
        </p:spPr>
        <p:txBody>
          <a:bodyPr>
            <a:normAutofit/>
          </a:bodyPr>
          <a:lstStyle/>
          <a:p>
            <a:pPr algn="ctr"/>
            <a:r>
              <a:rPr lang="en-US" dirty="0">
                <a:solidFill>
                  <a:srgbClr val="074C7E"/>
                </a:solidFill>
              </a:rPr>
              <a:t>Building Capacity for Alaska’s Workforce</a:t>
            </a:r>
            <a:br>
              <a:rPr lang="en-US" sz="5400" dirty="0">
                <a:solidFill>
                  <a:srgbClr val="074C7E"/>
                </a:solidFill>
              </a:rPr>
            </a:br>
            <a:r>
              <a:rPr lang="en-US" sz="2400" dirty="0">
                <a:solidFill>
                  <a:srgbClr val="074C7E"/>
                </a:solidFill>
              </a:rPr>
              <a:t>(in thousands of $)</a:t>
            </a:r>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18</a:t>
            </a:fld>
            <a:endParaRPr lang="en-US" kern="0" dirty="0">
              <a:solidFill>
                <a:srgbClr val="FFFFFF"/>
              </a:solidFill>
            </a:endParaRPr>
          </a:p>
        </p:txBody>
      </p:sp>
      <p:graphicFrame>
        <p:nvGraphicFramePr>
          <p:cNvPr id="5" name="Table 4">
            <a:extLst>
              <a:ext uri="{FF2B5EF4-FFF2-40B4-BE49-F238E27FC236}">
                <a16:creationId xmlns:a16="http://schemas.microsoft.com/office/drawing/2014/main" id="{A95E57D9-816E-4987-9A38-A28CCF8954D3}"/>
              </a:ext>
            </a:extLst>
          </p:cNvPr>
          <p:cNvGraphicFramePr>
            <a:graphicFrameLocks noGrp="1"/>
          </p:cNvGraphicFramePr>
          <p:nvPr>
            <p:extLst>
              <p:ext uri="{D42A27DB-BD31-4B8C-83A1-F6EECF244321}">
                <p14:modId xmlns:p14="http://schemas.microsoft.com/office/powerpoint/2010/main" val="864742783"/>
              </p:ext>
            </p:extLst>
          </p:nvPr>
        </p:nvGraphicFramePr>
        <p:xfrm>
          <a:off x="1905000" y="1290335"/>
          <a:ext cx="15989349" cy="8279910"/>
        </p:xfrm>
        <a:graphic>
          <a:graphicData uri="http://schemas.openxmlformats.org/drawingml/2006/table">
            <a:tbl>
              <a:tblPr firstRow="1" bandRow="1">
                <a:tableStyleId>{5C22544A-7EE6-4342-B048-85BDC9FD1C3A}</a:tableStyleId>
              </a:tblPr>
              <a:tblGrid>
                <a:gridCol w="1724709">
                  <a:extLst>
                    <a:ext uri="{9D8B030D-6E8A-4147-A177-3AD203B41FA5}">
                      <a16:colId xmlns:a16="http://schemas.microsoft.com/office/drawing/2014/main" val="1854395755"/>
                    </a:ext>
                  </a:extLst>
                </a:gridCol>
                <a:gridCol w="10424160">
                  <a:extLst>
                    <a:ext uri="{9D8B030D-6E8A-4147-A177-3AD203B41FA5}">
                      <a16:colId xmlns:a16="http://schemas.microsoft.com/office/drawing/2014/main" val="1839896895"/>
                    </a:ext>
                  </a:extLst>
                </a:gridCol>
                <a:gridCol w="1280160">
                  <a:extLst>
                    <a:ext uri="{9D8B030D-6E8A-4147-A177-3AD203B41FA5}">
                      <a16:colId xmlns:a16="http://schemas.microsoft.com/office/drawing/2014/main" val="1446584604"/>
                    </a:ext>
                  </a:extLst>
                </a:gridCol>
                <a:gridCol w="1280160">
                  <a:extLst>
                    <a:ext uri="{9D8B030D-6E8A-4147-A177-3AD203B41FA5}">
                      <a16:colId xmlns:a16="http://schemas.microsoft.com/office/drawing/2014/main" val="767375781"/>
                    </a:ext>
                  </a:extLst>
                </a:gridCol>
                <a:gridCol w="1280160">
                  <a:extLst>
                    <a:ext uri="{9D8B030D-6E8A-4147-A177-3AD203B41FA5}">
                      <a16:colId xmlns:a16="http://schemas.microsoft.com/office/drawing/2014/main" val="1705246979"/>
                    </a:ext>
                  </a:extLst>
                </a:gridCol>
              </a:tblGrid>
              <a:tr h="729134">
                <a:tc>
                  <a:txBody>
                    <a:bodyPr/>
                    <a:lstStyle/>
                    <a:p>
                      <a:endParaRPr lang="en-US" sz="2400" dirty="0">
                        <a:solidFill>
                          <a:srgbClr val="323E5A"/>
                        </a:solidFill>
                        <a:latin typeface="Calibri" panose="020F0502020204030204" pitchFamily="34" charset="0"/>
                        <a:cs typeface="Calibri" panose="020F0502020204030204" pitchFamily="34" charset="0"/>
                      </a:endParaRPr>
                    </a:p>
                    <a:p>
                      <a:r>
                        <a:rPr lang="en-US" sz="2400" dirty="0">
                          <a:solidFill>
                            <a:srgbClr val="323E5A"/>
                          </a:solidFill>
                          <a:latin typeface="Calibri" panose="020F0502020204030204" pitchFamily="34" charset="0"/>
                          <a:cs typeface="Calibri" panose="020F0502020204030204" pitchFamily="34" charset="0"/>
                        </a:rPr>
                        <a:t>MAU</a:t>
                      </a:r>
                    </a:p>
                  </a:txBody>
                  <a:tcPr marL="0" marR="0" marT="0" marB="0" anchor="b">
                    <a:lnB w="12700" cap="flat" cmpd="sng" algn="ctr">
                      <a:solidFill>
                        <a:schemeClr val="tx1"/>
                      </a:solidFill>
                      <a:prstDash val="solid"/>
                      <a:round/>
                      <a:headEnd type="none" w="med" len="med"/>
                      <a:tailEnd type="none" w="med" len="med"/>
                    </a:lnB>
                    <a:noFill/>
                  </a:tcPr>
                </a:tc>
                <a:tc>
                  <a:txBody>
                    <a:bodyPr/>
                    <a:lstStyle/>
                    <a:p>
                      <a:endParaRPr lang="en-US" sz="2400" dirty="0">
                        <a:solidFill>
                          <a:srgbClr val="323E5A"/>
                        </a:solidFill>
                        <a:latin typeface="Calibri" panose="020F0502020204030204" pitchFamily="34" charset="0"/>
                        <a:cs typeface="Calibri" panose="020F0502020204030204" pitchFamily="34" charset="0"/>
                      </a:endParaRPr>
                    </a:p>
                    <a:p>
                      <a:r>
                        <a:rPr lang="en-US" sz="2400" dirty="0">
                          <a:solidFill>
                            <a:srgbClr val="323E5A"/>
                          </a:solidFill>
                          <a:latin typeface="Calibri" panose="020F0502020204030204" pitchFamily="34" charset="0"/>
                          <a:cs typeface="Calibri" panose="020F0502020204030204" pitchFamily="34" charset="0"/>
                        </a:rPr>
                        <a:t>Program</a:t>
                      </a: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114300" algn="l"/>
                        </a:tabLst>
                      </a:pPr>
                      <a:endParaRPr lang="en-US" sz="2400" b="1" dirty="0">
                        <a:solidFill>
                          <a:srgbClr val="323E5A"/>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r>
                        <a:rPr lang="en-US" sz="2400" b="1" dirty="0">
                          <a:solidFill>
                            <a:srgbClr val="323E5A"/>
                          </a:solidFill>
                          <a:effectLst/>
                          <a:latin typeface="Calibri" panose="020F0502020204030204" pitchFamily="34" charset="0"/>
                          <a:ea typeface="Times New Roman" panose="02020603050405020304" pitchFamily="18" charset="0"/>
                          <a:cs typeface="Calibri" panose="020F0502020204030204" pitchFamily="34" charset="0"/>
                        </a:rPr>
                        <a:t>State</a:t>
                      </a:r>
                      <a:endParaRPr lang="en-US" sz="2400" dirty="0">
                        <a:solidFill>
                          <a:srgbClr val="323E5A"/>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114300" algn="l"/>
                        </a:tabLst>
                      </a:pPr>
                      <a:r>
                        <a:rPr lang="en-US" sz="2400" b="1" dirty="0">
                          <a:solidFill>
                            <a:srgbClr val="323E5A"/>
                          </a:solidFill>
                          <a:effectLst/>
                          <a:latin typeface="Calibri" panose="020F0502020204030204" pitchFamily="34" charset="0"/>
                          <a:ea typeface="Times New Roman" panose="02020603050405020304" pitchFamily="18" charset="0"/>
                          <a:cs typeface="Calibri" panose="020F0502020204030204" pitchFamily="34" charset="0"/>
                        </a:rPr>
                        <a:t>Non-State</a:t>
                      </a:r>
                      <a:endParaRPr lang="en-US" sz="2400" dirty="0">
                        <a:solidFill>
                          <a:srgbClr val="323E5A"/>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114300" algn="l"/>
                        </a:tabLst>
                      </a:pPr>
                      <a:endParaRPr lang="en-US" sz="2400" b="1" dirty="0">
                        <a:solidFill>
                          <a:srgbClr val="323E5A"/>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r>
                        <a:rPr lang="en-US" sz="2400" b="1" dirty="0">
                          <a:solidFill>
                            <a:srgbClr val="323E5A"/>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2400" dirty="0">
                        <a:solidFill>
                          <a:srgbClr val="323E5A"/>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7872192"/>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UAF-CRCD</a:t>
                      </a:r>
                    </a:p>
                  </a:txBody>
                  <a:tcPr marL="0" marR="0" marT="0" marB="0">
                    <a:lnT w="12700" cap="flat" cmpd="sng" algn="ctr">
                      <a:solidFill>
                        <a:schemeClr val="tx1"/>
                      </a:solidFill>
                      <a:prstDash val="solid"/>
                      <a:round/>
                      <a:headEnd type="none" w="med" len="med"/>
                      <a:tailEnd type="none" w="med" len="med"/>
                    </a:lnT>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College of Rural &amp; Community Dev. Alaska Native Success Initiative Faculty Hires &amp; Student Support </a:t>
                      </a:r>
                    </a:p>
                  </a:txBody>
                  <a:tcPr marL="0" marR="0" marT="0" marB="0">
                    <a:lnT w="12700" cap="flat" cmpd="sng" algn="ctr">
                      <a:solidFill>
                        <a:schemeClr val="tx1"/>
                      </a:solidFill>
                      <a:prstDash val="solid"/>
                      <a:round/>
                      <a:headEnd type="none" w="med" len="med"/>
                      <a:tailEnd type="none" w="med" len="med"/>
                    </a:lnT>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500.0 </a:t>
                      </a:r>
                    </a:p>
                  </a:txBody>
                  <a:tcPr marL="0" marR="0" marT="0" marB="0">
                    <a:lnT w="12700" cap="flat" cmpd="sng" algn="ctr">
                      <a:solidFill>
                        <a:schemeClr val="tx1"/>
                      </a:solidFill>
                      <a:prstDash val="solid"/>
                      <a:round/>
                      <a:headEnd type="none" w="med" len="med"/>
                      <a:tailEnd type="none" w="med" len="med"/>
                    </a:lnT>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150.0 </a:t>
                      </a:r>
                    </a:p>
                  </a:txBody>
                  <a:tcPr marL="0" marR="0" marT="0" marB="0">
                    <a:lnT w="12700" cap="flat" cmpd="sng" algn="ctr">
                      <a:solidFill>
                        <a:schemeClr val="tx1"/>
                      </a:solidFill>
                      <a:prstDash val="solid"/>
                      <a:round/>
                      <a:headEnd type="none" w="med" len="med"/>
                      <a:tailEnd type="none" w="med" len="med"/>
                    </a:lnT>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650.0 </a:t>
                      </a: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40037824"/>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UAS-Juneau</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Sustaining PITAAS</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247.0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20.0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267.0 </a:t>
                      </a:r>
                    </a:p>
                  </a:txBody>
                  <a:tcPr marL="0" marR="0" marT="0" marB="0">
                    <a:noFill/>
                  </a:tcPr>
                </a:tc>
                <a:extLst>
                  <a:ext uri="{0D108BD9-81ED-4DB2-BD59-A6C34878D82A}">
                    <a16:rowId xmlns:a16="http://schemas.microsoft.com/office/drawing/2014/main" val="3088789386"/>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UAA-Anchorage</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Bolstering Student Accounting Support</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250.0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41.0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291.0 </a:t>
                      </a:r>
                    </a:p>
                  </a:txBody>
                  <a:tcPr marL="0" marR="0" marT="0" marB="0">
                    <a:noFill/>
                  </a:tcPr>
                </a:tc>
                <a:extLst>
                  <a:ext uri="{0D108BD9-81ED-4DB2-BD59-A6C34878D82A}">
                    <a16:rowId xmlns:a16="http://schemas.microsoft.com/office/drawing/2014/main" val="3395600030"/>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UAA-Anchorage</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Expanding Student Financial Aid Opportunities</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150.0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14.0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164.0 </a:t>
                      </a:r>
                    </a:p>
                  </a:txBody>
                  <a:tcPr marL="0" marR="0" marT="0" marB="0">
                    <a:noFill/>
                  </a:tcPr>
                </a:tc>
                <a:extLst>
                  <a:ext uri="{0D108BD9-81ED-4DB2-BD59-A6C34878D82A}">
                    <a16:rowId xmlns:a16="http://schemas.microsoft.com/office/drawing/2014/main" val="2329509353"/>
                  </a:ext>
                </a:extLst>
              </a:tr>
              <a:tr h="607611">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UAF-Fairbanks</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Student Advising: Interdisciplinary Advising, Comprehensive Advising &amp; Academic Coaching for</a:t>
                      </a:r>
                    </a:p>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     Retention</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350.0 </a:t>
                      </a:r>
                    </a:p>
                  </a:txBody>
                  <a:tcPr marL="0" marR="0" marT="0" marB="0">
                    <a:noFill/>
                  </a:tcPr>
                </a:tc>
                <a:tc>
                  <a:txBody>
                    <a:bodyPr/>
                    <a:lstStyle/>
                    <a:p>
                      <a:pPr algn="r" fontAlgn="t"/>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350.0 </a:t>
                      </a:r>
                    </a:p>
                  </a:txBody>
                  <a:tcPr marL="0" marR="0" marT="0" marB="0">
                    <a:noFill/>
                  </a:tcPr>
                </a:tc>
                <a:extLst>
                  <a:ext uri="{0D108BD9-81ED-4DB2-BD59-A6C34878D82A}">
                    <a16:rowId xmlns:a16="http://schemas.microsoft.com/office/drawing/2014/main" val="833709442"/>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UAS-Juneau</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Dual-Enrollment Support and Coordination</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103.0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7.0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110.0 </a:t>
                      </a:r>
                    </a:p>
                  </a:txBody>
                  <a:tcPr marL="0" marR="0" marT="0" marB="0">
                    <a:noFill/>
                  </a:tcPr>
                </a:tc>
                <a:extLst>
                  <a:ext uri="{0D108BD9-81ED-4DB2-BD59-A6C34878D82A}">
                    <a16:rowId xmlns:a16="http://schemas.microsoft.com/office/drawing/2014/main" val="3507703979"/>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UAA-Anchorage</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Bolstering Student Recruitment and Retention Efforts</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1,550.0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219.0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1,769.0 </a:t>
                      </a:r>
                    </a:p>
                  </a:txBody>
                  <a:tcPr marL="0" marR="0" marT="0" marB="0">
                    <a:noFill/>
                  </a:tcPr>
                </a:tc>
                <a:extLst>
                  <a:ext uri="{0D108BD9-81ED-4DB2-BD59-A6C34878D82A}">
                    <a16:rowId xmlns:a16="http://schemas.microsoft.com/office/drawing/2014/main" val="2830375067"/>
                  </a:ext>
                </a:extLst>
              </a:tr>
              <a:tr h="607611">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UAF-Fairbanks</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Strategic Faculty Hires in STEM Fields, Graduate Student (TA) Support, Earth System Science, and</a:t>
                      </a:r>
                    </a:p>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     Critical Minerals</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550.0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150.0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700.0 </a:t>
                      </a:r>
                    </a:p>
                  </a:txBody>
                  <a:tcPr marL="0" marR="0" marT="0" marB="0">
                    <a:noFill/>
                  </a:tcPr>
                </a:tc>
                <a:extLst>
                  <a:ext uri="{0D108BD9-81ED-4DB2-BD59-A6C34878D82A}">
                    <a16:rowId xmlns:a16="http://schemas.microsoft.com/office/drawing/2014/main" val="4229182575"/>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UAS-Ketchikan</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 Maritime Program Coordinator</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78.0 </a:t>
                      </a:r>
                    </a:p>
                  </a:txBody>
                  <a:tcPr marL="0" marR="0" marT="0" marB="0">
                    <a:noFill/>
                  </a:tcPr>
                </a:tc>
                <a:tc>
                  <a:txBody>
                    <a:bodyPr/>
                    <a:lstStyle/>
                    <a:p>
                      <a:pPr algn="r" fontAlgn="t"/>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78.0 </a:t>
                      </a:r>
                    </a:p>
                  </a:txBody>
                  <a:tcPr marL="0" marR="0" marT="0" marB="0">
                    <a:noFill/>
                  </a:tcPr>
                </a:tc>
                <a:extLst>
                  <a:ext uri="{0D108BD9-81ED-4DB2-BD59-A6C34878D82A}">
                    <a16:rowId xmlns:a16="http://schemas.microsoft.com/office/drawing/2014/main" val="895390746"/>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UAA-Anchorage</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Supporting Student Care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82.0 </a:t>
                      </a:r>
                    </a:p>
                  </a:txBody>
                  <a:tcPr marL="0" marR="0" marT="0" marB="0">
                    <a:noFill/>
                  </a:tcPr>
                </a:tc>
                <a:tc>
                  <a:txBody>
                    <a:bodyPr/>
                    <a:lstStyle/>
                    <a:p>
                      <a:pPr algn="r" fontAlgn="t"/>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82.0 </a:t>
                      </a:r>
                    </a:p>
                  </a:txBody>
                  <a:tcPr marL="0" marR="0" marT="0" marB="0">
                    <a:noFill/>
                  </a:tcPr>
                </a:tc>
                <a:extLst>
                  <a:ext uri="{0D108BD9-81ED-4DB2-BD59-A6C34878D82A}">
                    <a16:rowId xmlns:a16="http://schemas.microsoft.com/office/drawing/2014/main" val="360367017"/>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UAF-Fairbanks</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Enrollment Marketing and Communications for Student Admissions and Outreach</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350.0 </a:t>
                      </a:r>
                    </a:p>
                  </a:txBody>
                  <a:tcPr marL="0" marR="0" marT="0" marB="0">
                    <a:noFill/>
                  </a:tcPr>
                </a:tc>
                <a:tc>
                  <a:txBody>
                    <a:bodyPr/>
                    <a:lstStyle/>
                    <a:p>
                      <a:pPr algn="r" fontAlgn="t"/>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350.0 </a:t>
                      </a:r>
                    </a:p>
                  </a:txBody>
                  <a:tcPr marL="0" marR="0" marT="0" marB="0">
                    <a:noFill/>
                  </a:tcPr>
                </a:tc>
                <a:extLst>
                  <a:ext uri="{0D108BD9-81ED-4DB2-BD59-A6C34878D82A}">
                    <a16:rowId xmlns:a16="http://schemas.microsoft.com/office/drawing/2014/main" val="813253376"/>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UAF-Fairbanks</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Critical Faculty Hires in Climate Science and Health Research - R1 Implementation Support</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500.0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175.0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675.0 </a:t>
                      </a:r>
                    </a:p>
                  </a:txBody>
                  <a:tcPr marL="0" marR="0" marT="0" marB="0">
                    <a:noFill/>
                  </a:tcPr>
                </a:tc>
                <a:extLst>
                  <a:ext uri="{0D108BD9-81ED-4DB2-BD59-A6C34878D82A}">
                    <a16:rowId xmlns:a16="http://schemas.microsoft.com/office/drawing/2014/main" val="1269232073"/>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UAF-Fairbanks</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Middle College (K-12)</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200.0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25.0 </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225.0 </a:t>
                      </a:r>
                    </a:p>
                  </a:txBody>
                  <a:tcPr marL="0" marR="0" marT="0" marB="0">
                    <a:noFill/>
                  </a:tcPr>
                </a:tc>
                <a:extLst>
                  <a:ext uri="{0D108BD9-81ED-4DB2-BD59-A6C34878D82A}">
                    <a16:rowId xmlns:a16="http://schemas.microsoft.com/office/drawing/2014/main" val="2368896242"/>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UAF-Fairbanks</a:t>
                      </a:r>
                    </a:p>
                  </a:txBody>
                  <a:tcPr marL="0" marR="0" marT="0" marB="0">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Masters in Health Care Management and Leadership</a:t>
                      </a: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150.0 </a:t>
                      </a:r>
                    </a:p>
                  </a:txBody>
                  <a:tcPr marL="0" marR="0" marT="0" marB="0">
                    <a:noFill/>
                  </a:tcPr>
                </a:tc>
                <a:tc>
                  <a:txBody>
                    <a:bodyPr/>
                    <a:lstStyle/>
                    <a:p>
                      <a:pPr algn="r" fontAlgn="t"/>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150.0 </a:t>
                      </a:r>
                    </a:p>
                  </a:txBody>
                  <a:tcPr marL="0" marR="0" marT="0" marB="0">
                    <a:noFill/>
                  </a:tcPr>
                </a:tc>
                <a:extLst>
                  <a:ext uri="{0D108BD9-81ED-4DB2-BD59-A6C34878D82A}">
                    <a16:rowId xmlns:a16="http://schemas.microsoft.com/office/drawing/2014/main" val="3000574885"/>
                  </a:ext>
                </a:extLst>
              </a:tr>
              <a:tr h="369630">
                <a:tc>
                  <a:txBody>
                    <a:bodyPr/>
                    <a:lstStyle/>
                    <a:p>
                      <a:pPr algn="l" fontAlgn="b"/>
                      <a:r>
                        <a:rPr lang="en-US" sz="2000" b="0" i="0" u="none" strike="noStrike" dirty="0">
                          <a:solidFill>
                            <a:schemeClr val="tx1"/>
                          </a:solidFill>
                          <a:effectLst/>
                          <a:latin typeface="Calibri" panose="020F0502020204030204" pitchFamily="34" charset="0"/>
                          <a:cs typeface="Calibri" panose="020F0502020204030204" pitchFamily="34" charset="0"/>
                        </a:rPr>
                        <a:t>UAF-CTC</a:t>
                      </a:r>
                    </a:p>
                  </a:txBody>
                  <a:tcPr marL="0" marR="0" marT="0" marB="0">
                    <a:lnB w="12700" cap="flat" cmpd="sng" algn="ctr">
                      <a:solidFill>
                        <a:schemeClr val="tx1"/>
                      </a:solidFill>
                      <a:prstDash val="solid"/>
                      <a:round/>
                      <a:headEnd type="none" w="med" len="med"/>
                      <a:tailEnd type="none" w="med" len="med"/>
                    </a:lnB>
                    <a:noFill/>
                  </a:tcPr>
                </a:tc>
                <a:tc>
                  <a:txBody>
                    <a:bodyPr/>
                    <a:lstStyle/>
                    <a:p>
                      <a:pPr algn="l" fontAlgn="t"/>
                      <a:r>
                        <a:rPr lang="en-US" sz="2000" b="0" i="0" u="none" strike="noStrike" dirty="0">
                          <a:solidFill>
                            <a:schemeClr val="tx1"/>
                          </a:solidFill>
                          <a:effectLst/>
                          <a:latin typeface="Calibri" panose="020F0502020204030204" pitchFamily="34" charset="0"/>
                          <a:cs typeface="Calibri" panose="020F0502020204030204" pitchFamily="34" charset="0"/>
                        </a:rPr>
                        <a:t>Community &amp; Technical College Fairbanks Pipeline Training Center Lease</a:t>
                      </a:r>
                    </a:p>
                  </a:txBody>
                  <a:tcPr marL="0" marR="0" marT="0" marB="0">
                    <a:lnB w="12700" cap="flat" cmpd="sng" algn="ctr">
                      <a:solidFill>
                        <a:schemeClr val="tx1"/>
                      </a:solidFill>
                      <a:prstDash val="solid"/>
                      <a:round/>
                      <a:headEnd type="none" w="med" len="med"/>
                      <a:tailEnd type="none" w="med" len="med"/>
                    </a:lnB>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100.0 </a:t>
                      </a:r>
                    </a:p>
                  </a:txBody>
                  <a:tcPr marL="0" marR="0" marT="0" marB="0">
                    <a:lnB w="12700" cap="flat" cmpd="sng" algn="ctr">
                      <a:solidFill>
                        <a:schemeClr val="tx1"/>
                      </a:solidFill>
                      <a:prstDash val="solid"/>
                      <a:round/>
                      <a:headEnd type="none" w="med" len="med"/>
                      <a:tailEnd type="none" w="med" len="med"/>
                    </a:lnB>
                    <a:noFill/>
                  </a:tcPr>
                </a:tc>
                <a:tc>
                  <a:txBody>
                    <a:bodyPr/>
                    <a:lstStyle/>
                    <a:p>
                      <a:pPr algn="r" fontAlgn="t"/>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lnB w="12700" cap="flat" cmpd="sng" algn="ctr">
                      <a:solidFill>
                        <a:schemeClr val="tx1"/>
                      </a:solidFill>
                      <a:prstDash val="solid"/>
                      <a:round/>
                      <a:headEnd type="none" w="med" len="med"/>
                      <a:tailEnd type="none" w="med" len="med"/>
                    </a:lnB>
                    <a:noFill/>
                  </a:tcPr>
                </a:tc>
                <a:tc>
                  <a:txBody>
                    <a:bodyPr/>
                    <a:lstStyle/>
                    <a:p>
                      <a:pPr algn="r" fontAlgn="t"/>
                      <a:r>
                        <a:rPr lang="en-US" sz="2000" b="0" i="0" u="none" strike="noStrike" dirty="0">
                          <a:solidFill>
                            <a:schemeClr val="tx1"/>
                          </a:solidFill>
                          <a:effectLst/>
                          <a:latin typeface="Calibri" panose="020F0502020204030204" pitchFamily="34" charset="0"/>
                          <a:cs typeface="Calibri" panose="020F0502020204030204" pitchFamily="34" charset="0"/>
                        </a:rPr>
                        <a:t>      100.0 </a:t>
                      </a:r>
                    </a:p>
                  </a:txBody>
                  <a:tcPr marL="0" marR="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6791586"/>
                  </a:ext>
                </a:extLst>
              </a:tr>
              <a:tr h="0">
                <a:tc>
                  <a:txBody>
                    <a:bodyPr/>
                    <a:lstStyle/>
                    <a:p>
                      <a:pPr algn="l" fontAlgn="b"/>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noFill/>
                  </a:tcPr>
                </a:tc>
                <a:tc>
                  <a:txBody>
                    <a:bodyPr/>
                    <a:lstStyle/>
                    <a:p>
                      <a:pPr algn="r" fontAlgn="t"/>
                      <a:r>
                        <a:rPr lang="en-US" sz="2000" b="1" i="0" u="none" strike="noStrike" dirty="0">
                          <a:solidFill>
                            <a:srgbClr val="323E5A"/>
                          </a:solidFill>
                          <a:effectLst/>
                          <a:latin typeface="Calibri" panose="020F0502020204030204" pitchFamily="34" charset="0"/>
                          <a:cs typeface="Calibri" panose="020F0502020204030204" pitchFamily="34" charset="0"/>
                        </a:rPr>
                        <a:t>FY24 Program Requests</a:t>
                      </a:r>
                    </a:p>
                  </a:txBody>
                  <a:tcPr marL="0" marR="0" marT="0" marB="0">
                    <a:lnT w="12700" cap="flat" cmpd="sng" algn="ctr">
                      <a:solidFill>
                        <a:schemeClr val="tx1"/>
                      </a:solidFill>
                      <a:prstDash val="solid"/>
                      <a:round/>
                      <a:headEnd type="none" w="med" len="med"/>
                      <a:tailEnd type="none" w="med" len="med"/>
                    </a:lnT>
                    <a:noFill/>
                  </a:tcPr>
                </a:tc>
                <a:tc>
                  <a:txBody>
                    <a:bodyPr/>
                    <a:lstStyle/>
                    <a:p>
                      <a:pPr algn="r" fontAlgn="t"/>
                      <a:r>
                        <a:rPr lang="en-US" sz="2000" b="1" i="0" u="none" strike="noStrike" dirty="0">
                          <a:solidFill>
                            <a:srgbClr val="323E5A"/>
                          </a:solidFill>
                          <a:effectLst/>
                          <a:latin typeface="Calibri" panose="020F0502020204030204" pitchFamily="34" charset="0"/>
                          <a:cs typeface="Calibri" panose="020F0502020204030204" pitchFamily="34" charset="0"/>
                        </a:rPr>
                        <a:t>$5,160.0</a:t>
                      </a:r>
                    </a:p>
                  </a:txBody>
                  <a:tcPr marL="0" marR="0" marT="0" marB="0">
                    <a:lnT w="12700" cap="flat" cmpd="sng" algn="ctr">
                      <a:solidFill>
                        <a:schemeClr val="tx1"/>
                      </a:solidFill>
                      <a:prstDash val="solid"/>
                      <a:round/>
                      <a:headEnd type="none" w="med" len="med"/>
                      <a:tailEnd type="none" w="med" len="med"/>
                    </a:lnT>
                    <a:noFill/>
                  </a:tcPr>
                </a:tc>
                <a:tc>
                  <a:txBody>
                    <a:bodyPr/>
                    <a:lstStyle/>
                    <a:p>
                      <a:pPr algn="r" fontAlgn="t"/>
                      <a:r>
                        <a:rPr lang="en-US" sz="2000" b="1" i="0" u="none" strike="noStrike" dirty="0">
                          <a:solidFill>
                            <a:srgbClr val="323E5A"/>
                          </a:solidFill>
                          <a:effectLst/>
                          <a:latin typeface="Calibri" panose="020F0502020204030204" pitchFamily="34" charset="0"/>
                          <a:cs typeface="Calibri" panose="020F0502020204030204" pitchFamily="34" charset="0"/>
                        </a:rPr>
                        <a:t>$801.0</a:t>
                      </a:r>
                    </a:p>
                  </a:txBody>
                  <a:tcPr marL="0" marR="0" marT="0" marB="0">
                    <a:lnT w="12700" cap="flat" cmpd="sng" algn="ctr">
                      <a:solidFill>
                        <a:schemeClr val="tx1"/>
                      </a:solidFill>
                      <a:prstDash val="solid"/>
                      <a:round/>
                      <a:headEnd type="none" w="med" len="med"/>
                      <a:tailEnd type="none" w="med" len="med"/>
                    </a:lnT>
                    <a:noFill/>
                  </a:tcPr>
                </a:tc>
                <a:tc>
                  <a:txBody>
                    <a:bodyPr/>
                    <a:lstStyle/>
                    <a:p>
                      <a:pPr algn="r" fontAlgn="t"/>
                      <a:r>
                        <a:rPr lang="en-US" sz="2000" b="1" i="0" u="none" strike="noStrike" dirty="0">
                          <a:solidFill>
                            <a:srgbClr val="323E5A"/>
                          </a:solidFill>
                          <a:effectLst/>
                          <a:latin typeface="Calibri" panose="020F0502020204030204" pitchFamily="34" charset="0"/>
                          <a:cs typeface="Calibri" panose="020F0502020204030204" pitchFamily="34" charset="0"/>
                        </a:rPr>
                        <a:t>$5,961.0</a:t>
                      </a:r>
                    </a:p>
                    <a:p>
                      <a:pPr algn="r" fontAlgn="t"/>
                      <a:endParaRPr lang="en-US" sz="2000" b="1" i="0" u="none" strike="noStrike" dirty="0">
                        <a:solidFill>
                          <a:srgbClr val="323E5A"/>
                        </a:solidFill>
                        <a:effectLst/>
                        <a:latin typeface="Calibri" panose="020F0502020204030204" pitchFamily="34" charset="0"/>
                        <a:cs typeface="Calibri" panose="020F0502020204030204" pitchFamily="34" charset="0"/>
                      </a:endParaRPr>
                    </a:p>
                    <a:p>
                      <a:pPr algn="r" fontAlgn="t"/>
                      <a:endParaRPr lang="en-US" sz="2000" b="1" i="0" u="none" strike="noStrike" dirty="0">
                        <a:solidFill>
                          <a:srgbClr val="323E5A"/>
                        </a:solidFill>
                        <a:effectLst/>
                        <a:latin typeface="Calibri" panose="020F0502020204030204" pitchFamily="34" charset="0"/>
                        <a:cs typeface="Calibri" panose="020F0502020204030204" pitchFamily="34" charset="0"/>
                      </a:endParaRPr>
                    </a:p>
                    <a:p>
                      <a:pPr algn="r" fontAlgn="t"/>
                      <a:endParaRPr lang="en-US" sz="2000" b="1" i="0" u="none" strike="noStrike" dirty="0">
                        <a:solidFill>
                          <a:srgbClr val="323E5A"/>
                        </a:solidFill>
                        <a:effectLst/>
                        <a:latin typeface="Calibri" panose="020F0502020204030204" pitchFamily="34" charset="0"/>
                        <a:cs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900664828"/>
                  </a:ext>
                </a:extLst>
              </a:tr>
              <a:tr h="184830">
                <a:tc gridSpan="5">
                  <a:txBody>
                    <a:bodyPr/>
                    <a:lstStyle/>
                    <a:p>
                      <a:pPr algn="l" fontAlgn="t"/>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oFill/>
                  </a:tcPr>
                </a:tc>
                <a:tc hMerge="1">
                  <a:txBody>
                    <a:bodyPr/>
                    <a:lstStyle/>
                    <a:p>
                      <a:pPr algn="r" fontAlgn="t"/>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oFill/>
                  </a:tcPr>
                </a:tc>
                <a:tc hMerge="1">
                  <a:txBody>
                    <a:bodyPr/>
                    <a:lstStyle/>
                    <a:p>
                      <a:pPr algn="r" fontAlgn="t"/>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oFill/>
                  </a:tcPr>
                </a:tc>
                <a:tc hMerge="1">
                  <a:txBody>
                    <a:bodyPr/>
                    <a:lstStyle/>
                    <a:p>
                      <a:pPr algn="r" fontAlgn="t"/>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oFill/>
                  </a:tcPr>
                </a:tc>
                <a:tc hMerge="1">
                  <a:txBody>
                    <a:bodyPr/>
                    <a:lstStyle/>
                    <a:p>
                      <a:pPr algn="r" fontAlgn="t"/>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3048933357"/>
                  </a:ext>
                </a:extLst>
              </a:tr>
            </a:tbl>
          </a:graphicData>
        </a:graphic>
      </p:graphicFrame>
    </p:spTree>
    <p:extLst>
      <p:ext uri="{BB962C8B-B14F-4D97-AF65-F5344CB8AC3E}">
        <p14:creationId xmlns:p14="http://schemas.microsoft.com/office/powerpoint/2010/main" val="32642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5"/>
          <p:cNvSpPr txBox="1">
            <a:spLocks noGrp="1"/>
          </p:cNvSpPr>
          <p:nvPr>
            <p:ph type="body" idx="1"/>
          </p:nvPr>
        </p:nvSpPr>
        <p:spPr>
          <a:xfrm>
            <a:off x="1919233" y="775477"/>
            <a:ext cx="15644631" cy="8736045"/>
          </a:xfrm>
          <a:prstGeom prst="rect">
            <a:avLst/>
          </a:prstGeom>
          <a:noFill/>
          <a:ln>
            <a:noFill/>
          </a:ln>
        </p:spPr>
        <p:txBody>
          <a:bodyPr spcFirstLastPara="1" wrap="square" lIns="137138" tIns="68550" rIns="137138" bIns="68550" anchor="t" anchorCtr="0">
            <a:noAutofit/>
          </a:bodyPr>
          <a:lstStyle/>
          <a:p>
            <a:pPr marL="342900" indent="-342900">
              <a:lnSpc>
                <a:spcPct val="100000"/>
              </a:lnSpc>
              <a:spcBef>
                <a:spcPts val="0"/>
              </a:spcBef>
              <a:buClr>
                <a:schemeClr val="tx1"/>
              </a:buClr>
              <a:buSzPct val="100000"/>
            </a:pPr>
            <a:endParaRPr lang="en-US" sz="6600" dirty="0">
              <a:solidFill>
                <a:schemeClr val="tx1"/>
              </a:solidFill>
            </a:endParaRPr>
          </a:p>
          <a:p>
            <a:pPr marL="0" indent="0">
              <a:lnSpc>
                <a:spcPct val="100000"/>
              </a:lnSpc>
              <a:spcBef>
                <a:spcPts val="0"/>
              </a:spcBef>
              <a:buClr>
                <a:schemeClr val="tx1"/>
              </a:buClr>
              <a:buSzPct val="100000"/>
              <a:buNone/>
            </a:pPr>
            <a:endParaRPr lang="en-US" sz="6600" dirty="0">
              <a:solidFill>
                <a:schemeClr val="tx1"/>
              </a:solidFill>
            </a:endParaRPr>
          </a:p>
          <a:p>
            <a:pPr marL="342900" indent="-342900">
              <a:lnSpc>
                <a:spcPct val="100000"/>
              </a:lnSpc>
              <a:spcBef>
                <a:spcPts val="0"/>
              </a:spcBef>
              <a:buClr>
                <a:schemeClr val="tx1"/>
              </a:buClr>
              <a:buSzPct val="100000"/>
            </a:pPr>
            <a:endParaRPr lang="en-US" sz="6600" dirty="0">
              <a:solidFill>
                <a:schemeClr val="tx1"/>
              </a:solidFill>
            </a:endParaRPr>
          </a:p>
          <a:p>
            <a:pPr marL="0" indent="0" algn="ctr">
              <a:lnSpc>
                <a:spcPct val="100000"/>
              </a:lnSpc>
              <a:spcBef>
                <a:spcPts val="0"/>
              </a:spcBef>
              <a:buClr>
                <a:schemeClr val="tx1"/>
              </a:buClr>
              <a:buSzPct val="100000"/>
              <a:buNone/>
            </a:pPr>
            <a:r>
              <a:rPr lang="en-US" sz="5400" dirty="0">
                <a:solidFill>
                  <a:srgbClr val="1F3864"/>
                </a:solidFill>
              </a:rPr>
              <a:t>FY24 Capital Budget</a:t>
            </a:r>
            <a:br>
              <a:rPr lang="en-US" sz="4800" dirty="0">
                <a:solidFill>
                  <a:srgbClr val="1F3864"/>
                </a:solidFill>
              </a:rPr>
            </a:br>
            <a:endParaRPr sz="4800" dirty="0">
              <a:solidFill>
                <a:srgbClr val="1F3864"/>
              </a:solidFill>
            </a:endParaRPr>
          </a:p>
          <a:p>
            <a:pPr marL="0" indent="0">
              <a:buSzPts val="2800"/>
              <a:buNone/>
            </a:pPr>
            <a:endParaRPr dirty="0">
              <a:solidFill>
                <a:srgbClr val="FF0000"/>
              </a:solidFill>
            </a:endParaRPr>
          </a:p>
        </p:txBody>
      </p:sp>
      <p:sp>
        <p:nvSpPr>
          <p:cNvPr id="122" name="Google Shape;122;p5"/>
          <p:cNvSpPr txBox="1">
            <a:spLocks noGrp="1"/>
          </p:cNvSpPr>
          <p:nvPr>
            <p:ph type="sldNum" idx="12"/>
          </p:nvPr>
        </p:nvSpPr>
        <p:spPr>
          <a:xfrm>
            <a:off x="724136" y="9221015"/>
            <a:ext cx="690771" cy="547688"/>
          </a:xfrm>
          <a:prstGeom prst="rect">
            <a:avLst/>
          </a:prstGeom>
          <a:noFill/>
          <a:ln>
            <a:noFill/>
          </a:ln>
        </p:spPr>
        <p:txBody>
          <a:bodyPr spcFirstLastPara="1" wrap="square" lIns="137138" tIns="68550" rIns="137138" bIns="68550" anchor="ctr" anchorCtr="0">
            <a:noAutofit/>
          </a:bodyPr>
          <a:lstStyle/>
          <a:p>
            <a:pPr algn="ctr" defTabSz="1371600"/>
            <a:fld id="{00000000-1234-1234-1234-123412341234}" type="slidenum">
              <a:rPr lang="en-US" kern="0">
                <a:solidFill>
                  <a:srgbClr val="FFFFFF"/>
                </a:solidFill>
              </a:rPr>
              <a:pPr algn="ctr" defTabSz="1371600"/>
              <a:t>19</a:t>
            </a:fld>
            <a:endParaRPr kern="0" dirty="0">
              <a:solidFill>
                <a:srgbClr val="FFFFFF"/>
              </a:solidFill>
            </a:endParaRPr>
          </a:p>
        </p:txBody>
      </p:sp>
    </p:spTree>
    <p:extLst>
      <p:ext uri="{BB962C8B-B14F-4D97-AF65-F5344CB8AC3E}">
        <p14:creationId xmlns:p14="http://schemas.microsoft.com/office/powerpoint/2010/main" val="343529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9" name="Google Shape;99;p2"/>
          <p:cNvPicPr preferRelativeResize="0"/>
          <p:nvPr/>
        </p:nvPicPr>
        <p:blipFill rotWithShape="1">
          <a:blip r:embed="rId3">
            <a:alphaModFix/>
          </a:blip>
          <a:srcRect/>
          <a:stretch/>
        </p:blipFill>
        <p:spPr>
          <a:xfrm>
            <a:off x="2070462" y="2332101"/>
            <a:ext cx="9738360" cy="7548333"/>
          </a:xfrm>
          <a:prstGeom prst="rect">
            <a:avLst/>
          </a:prstGeom>
          <a:noFill/>
          <a:ln>
            <a:noFill/>
          </a:ln>
        </p:spPr>
      </p:pic>
      <p:sp>
        <p:nvSpPr>
          <p:cNvPr id="96" name="Google Shape;96;p2"/>
          <p:cNvSpPr txBox="1">
            <a:spLocks noGrp="1"/>
          </p:cNvSpPr>
          <p:nvPr>
            <p:ph type="title"/>
          </p:nvPr>
        </p:nvSpPr>
        <p:spPr>
          <a:xfrm>
            <a:off x="2286000" y="-26721"/>
            <a:ext cx="14744700" cy="1988345"/>
          </a:xfrm>
          <a:prstGeom prst="rect">
            <a:avLst/>
          </a:prstGeom>
          <a:noFill/>
          <a:ln>
            <a:noFill/>
          </a:ln>
        </p:spPr>
        <p:txBody>
          <a:bodyPr spcFirstLastPara="1" wrap="square" lIns="137138" tIns="68550" rIns="137138" bIns="68550" anchor="ctr" anchorCtr="0">
            <a:normAutofit/>
          </a:bodyPr>
          <a:lstStyle/>
          <a:p>
            <a:pPr algn="ctr">
              <a:buClr>
                <a:srgbClr val="2F5496"/>
              </a:buClr>
              <a:buSzPts val="4400"/>
            </a:pPr>
            <a:r>
              <a:rPr lang="en-US" dirty="0">
                <a:solidFill>
                  <a:srgbClr val="3E4E75"/>
                </a:solidFill>
              </a:rPr>
              <a:t>University of Alaska</a:t>
            </a:r>
            <a:br>
              <a:rPr lang="en-US" dirty="0">
                <a:solidFill>
                  <a:srgbClr val="3E4E75"/>
                </a:solidFill>
              </a:rPr>
            </a:br>
            <a:r>
              <a:rPr lang="en-US" dirty="0">
                <a:solidFill>
                  <a:srgbClr val="3E4E75"/>
                </a:solidFill>
              </a:rPr>
              <a:t>Alaska’s System of Higher Education</a:t>
            </a:r>
            <a:endParaRPr dirty="0">
              <a:solidFill>
                <a:srgbClr val="3E4E75"/>
              </a:solidFill>
            </a:endParaRPr>
          </a:p>
        </p:txBody>
      </p:sp>
      <p:sp>
        <p:nvSpPr>
          <p:cNvPr id="97" name="Google Shape;97;p2"/>
          <p:cNvSpPr txBox="1">
            <a:spLocks noGrp="1"/>
          </p:cNvSpPr>
          <p:nvPr>
            <p:ph type="sldNum" idx="12"/>
          </p:nvPr>
        </p:nvSpPr>
        <p:spPr>
          <a:xfrm>
            <a:off x="581891" y="9270557"/>
            <a:ext cx="1081638"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2</a:t>
            </a:fld>
            <a:endParaRPr dirty="0">
              <a:solidFill>
                <a:schemeClr val="bg1"/>
              </a:solidFill>
            </a:endParaRPr>
          </a:p>
        </p:txBody>
      </p:sp>
      <p:sp>
        <p:nvSpPr>
          <p:cNvPr id="98" name="Google Shape;98;p2"/>
          <p:cNvSpPr txBox="1"/>
          <p:nvPr/>
        </p:nvSpPr>
        <p:spPr>
          <a:xfrm>
            <a:off x="12215755" y="2332101"/>
            <a:ext cx="5767445" cy="6527790"/>
          </a:xfrm>
          <a:prstGeom prst="rect">
            <a:avLst/>
          </a:prstGeom>
          <a:noFill/>
          <a:ln>
            <a:noFill/>
          </a:ln>
        </p:spPr>
        <p:txBody>
          <a:bodyPr spcFirstLastPara="1" wrap="square" lIns="137138" tIns="68550" rIns="137138" bIns="68550" anchor="t" anchorCtr="0">
            <a:noAutofit/>
          </a:bodyPr>
          <a:lstStyle/>
          <a:p>
            <a:pPr>
              <a:buClr>
                <a:srgbClr val="000000"/>
              </a:buClr>
              <a:buSzPts val="1800"/>
            </a:pPr>
            <a:r>
              <a:rPr lang="en-US" sz="2700" dirty="0">
                <a:solidFill>
                  <a:schemeClr val="dk1"/>
                </a:solidFill>
                <a:latin typeface="Calibri"/>
                <a:ea typeface="Calibri"/>
                <a:cs typeface="Calibri"/>
                <a:sym typeface="Calibri"/>
              </a:rPr>
              <a:t>Three universities: </a:t>
            </a:r>
            <a:endParaRPr sz="2700" dirty="0">
              <a:solidFill>
                <a:schemeClr val="dk1"/>
              </a:solidFill>
              <a:latin typeface="Calibri"/>
              <a:ea typeface="Calibri"/>
              <a:cs typeface="Calibri"/>
              <a:sym typeface="Calibri"/>
            </a:endParaRPr>
          </a:p>
          <a:p>
            <a:pPr>
              <a:buClr>
                <a:srgbClr val="000000"/>
              </a:buClr>
              <a:buSzPts val="1800"/>
            </a:pPr>
            <a:r>
              <a:rPr lang="en-US" sz="2700" dirty="0">
                <a:solidFill>
                  <a:schemeClr val="dk1"/>
                </a:solidFill>
                <a:latin typeface="Calibri"/>
                <a:ea typeface="Calibri"/>
                <a:cs typeface="Calibri"/>
                <a:sym typeface="Calibri"/>
              </a:rPr>
              <a:t>-Diverse missions</a:t>
            </a:r>
            <a:endParaRPr sz="2700" dirty="0"/>
          </a:p>
          <a:p>
            <a:r>
              <a:rPr lang="en-US" sz="2700" dirty="0">
                <a:solidFill>
                  <a:schemeClr val="dk1"/>
                </a:solidFill>
                <a:latin typeface="Calibri"/>
                <a:ea typeface="Calibri"/>
                <a:cs typeface="Calibri"/>
                <a:sym typeface="Calibri"/>
              </a:rPr>
              <a:t>    - UAF - Research University </a:t>
            </a:r>
            <a:endParaRPr sz="2700" dirty="0"/>
          </a:p>
          <a:p>
            <a:r>
              <a:rPr lang="en-US" sz="2700" dirty="0">
                <a:solidFill>
                  <a:schemeClr val="dk1"/>
                </a:solidFill>
                <a:latin typeface="Calibri"/>
                <a:ea typeface="Calibri"/>
                <a:cs typeface="Calibri"/>
                <a:sym typeface="Calibri"/>
              </a:rPr>
              <a:t>    - UAA - Open access, Comprehensive </a:t>
            </a:r>
          </a:p>
          <a:p>
            <a:r>
              <a:rPr lang="en-US" sz="2700" dirty="0">
                <a:solidFill>
                  <a:schemeClr val="dk1"/>
                </a:solidFill>
                <a:latin typeface="Calibri"/>
                <a:ea typeface="Calibri"/>
                <a:cs typeface="Calibri"/>
                <a:sym typeface="Calibri"/>
              </a:rPr>
              <a:t>    - UAS - Regional University   </a:t>
            </a:r>
            <a:endParaRPr sz="2700" dirty="0"/>
          </a:p>
          <a:p>
            <a:pPr>
              <a:buClr>
                <a:srgbClr val="000000"/>
              </a:buClr>
              <a:buSzPts val="1800"/>
            </a:pPr>
            <a:endParaRPr sz="2700" dirty="0">
              <a:solidFill>
                <a:schemeClr val="dk1"/>
              </a:solidFill>
              <a:latin typeface="Calibri"/>
              <a:ea typeface="Calibri"/>
              <a:cs typeface="Calibri"/>
              <a:sym typeface="Calibri"/>
            </a:endParaRPr>
          </a:p>
          <a:p>
            <a:pPr>
              <a:buClr>
                <a:srgbClr val="000000"/>
              </a:buClr>
              <a:buSzPts val="1800"/>
            </a:pPr>
            <a:r>
              <a:rPr lang="en-US" sz="2700" dirty="0">
                <a:solidFill>
                  <a:schemeClr val="dk1"/>
                </a:solidFill>
                <a:latin typeface="Calibri"/>
                <a:ea typeface="Calibri"/>
                <a:cs typeface="Calibri"/>
                <a:sym typeface="Calibri"/>
              </a:rPr>
              <a:t>-Unique experiences</a:t>
            </a:r>
            <a:endParaRPr sz="2700" dirty="0"/>
          </a:p>
          <a:p>
            <a:pPr>
              <a:buClr>
                <a:srgbClr val="000000"/>
              </a:buClr>
              <a:buSzPts val="1800"/>
            </a:pPr>
            <a:endParaRPr sz="2700" dirty="0">
              <a:solidFill>
                <a:schemeClr val="dk1"/>
              </a:solidFill>
              <a:latin typeface="Calibri"/>
              <a:ea typeface="Calibri"/>
              <a:cs typeface="Calibri"/>
              <a:sym typeface="Calibri"/>
            </a:endParaRPr>
          </a:p>
          <a:p>
            <a:pPr>
              <a:buClr>
                <a:srgbClr val="000000"/>
              </a:buClr>
              <a:buSzPts val="1800"/>
            </a:pPr>
            <a:r>
              <a:rPr lang="en-US" sz="2700" dirty="0">
                <a:solidFill>
                  <a:schemeClr val="dk1"/>
                </a:solidFill>
                <a:latin typeface="Calibri"/>
                <a:ea typeface="Calibri"/>
                <a:cs typeface="Calibri"/>
                <a:sym typeface="Calibri"/>
              </a:rPr>
              <a:t>- Shared value</a:t>
            </a:r>
            <a:endParaRPr sz="2700" dirty="0"/>
          </a:p>
          <a:p>
            <a:pPr marL="274320">
              <a:buClr>
                <a:srgbClr val="000000"/>
              </a:buClr>
              <a:buSzPts val="1800"/>
            </a:pPr>
            <a:r>
              <a:rPr lang="en-US" sz="2700" dirty="0">
                <a:solidFill>
                  <a:schemeClr val="dk1"/>
                </a:solidFill>
                <a:latin typeface="Calibri"/>
                <a:ea typeface="Calibri"/>
                <a:cs typeface="Calibri"/>
                <a:sym typeface="Calibri"/>
              </a:rPr>
              <a:t> - Serving their communities through</a:t>
            </a:r>
          </a:p>
          <a:p>
            <a:pPr marL="274320">
              <a:buClr>
                <a:srgbClr val="000000"/>
              </a:buClr>
              <a:buSzPts val="1800"/>
            </a:pPr>
            <a:r>
              <a:rPr lang="en-US" sz="2700" dirty="0">
                <a:solidFill>
                  <a:schemeClr val="dk1"/>
                </a:solidFill>
                <a:latin typeface="Calibri"/>
                <a:ea typeface="Calibri"/>
                <a:cs typeface="Calibri"/>
                <a:sym typeface="Calibri"/>
              </a:rPr>
              <a:t>   community campuses </a:t>
            </a:r>
            <a:endParaRPr sz="2700" dirty="0">
              <a:solidFill>
                <a:schemeClr val="dk1"/>
              </a:solidFill>
              <a:latin typeface="Calibri"/>
              <a:ea typeface="Calibri"/>
              <a:cs typeface="Calibri"/>
              <a:sym typeface="Calibri"/>
            </a:endParaRPr>
          </a:p>
          <a:p>
            <a:pPr marL="274320" lvl="1"/>
            <a:r>
              <a:rPr lang="en-US" sz="2700" dirty="0">
                <a:solidFill>
                  <a:schemeClr val="dk1"/>
                </a:solidFill>
                <a:latin typeface="Calibri"/>
                <a:ea typeface="Calibri"/>
                <a:cs typeface="Calibri"/>
                <a:sym typeface="Calibri"/>
              </a:rPr>
              <a:t> - Offering a breadth of</a:t>
            </a:r>
          </a:p>
          <a:p>
            <a:pPr marL="274320" lvl="1"/>
            <a:r>
              <a:rPr lang="en-US" sz="2700" dirty="0">
                <a:solidFill>
                  <a:schemeClr val="dk1"/>
                </a:solidFill>
                <a:latin typeface="Calibri"/>
                <a:ea typeface="Calibri"/>
                <a:cs typeface="Calibri"/>
                <a:sym typeface="Calibri"/>
              </a:rPr>
              <a:t>   programs from workforce</a:t>
            </a:r>
          </a:p>
          <a:p>
            <a:pPr marL="274320" lvl="1"/>
            <a:r>
              <a:rPr lang="en-US" sz="2700" dirty="0">
                <a:solidFill>
                  <a:schemeClr val="dk1"/>
                </a:solidFill>
                <a:latin typeface="Calibri"/>
                <a:ea typeface="Calibri"/>
                <a:cs typeface="Calibri"/>
                <a:sym typeface="Calibri"/>
              </a:rPr>
              <a:t>   credentialing to doctoral</a:t>
            </a:r>
          </a:p>
          <a:p>
            <a:pPr marL="274320" lvl="1"/>
            <a:r>
              <a:rPr lang="en-US" sz="2700" dirty="0">
                <a:solidFill>
                  <a:schemeClr val="dk1"/>
                </a:solidFill>
                <a:latin typeface="Calibri"/>
                <a:ea typeface="Calibri"/>
                <a:cs typeface="Calibri"/>
                <a:sym typeface="Calibri"/>
              </a:rPr>
              <a:t>   degrees</a:t>
            </a:r>
            <a:endParaRPr sz="27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1734704" y="266700"/>
            <a:ext cx="16400896" cy="956501"/>
          </a:xfrm>
          <a:prstGeom prst="rect">
            <a:avLst/>
          </a:prstGeom>
          <a:noFill/>
          <a:ln>
            <a:noFill/>
          </a:ln>
        </p:spPr>
        <p:txBody>
          <a:bodyPr spcFirstLastPara="1" wrap="square" lIns="137138" tIns="68550" rIns="137138" bIns="68550" anchor="ctr" anchorCtr="0">
            <a:noAutofit/>
          </a:bodyPr>
          <a:lstStyle/>
          <a:p>
            <a:pPr algn="ctr"/>
            <a:r>
              <a:rPr lang="en-US" dirty="0">
                <a:solidFill>
                  <a:schemeClr val="accent1">
                    <a:lumMod val="75000"/>
                  </a:schemeClr>
                </a:solidFill>
              </a:rPr>
              <a:t>UA Facilities</a:t>
            </a:r>
            <a:endParaRPr dirty="0">
              <a:solidFill>
                <a:schemeClr val="accent1">
                  <a:lumMod val="75000"/>
                </a:schemeClr>
              </a:solidFill>
            </a:endParaRPr>
          </a:p>
        </p:txBody>
      </p:sp>
      <p:sp>
        <p:nvSpPr>
          <p:cNvPr id="134" name="Google Shape;134;p33"/>
          <p:cNvSpPr txBox="1">
            <a:spLocks noGrp="1"/>
          </p:cNvSpPr>
          <p:nvPr>
            <p:ph type="body" idx="1"/>
          </p:nvPr>
        </p:nvSpPr>
        <p:spPr>
          <a:xfrm>
            <a:off x="1974451" y="1117934"/>
            <a:ext cx="15945133" cy="8902366"/>
          </a:xfrm>
          <a:prstGeom prst="rect">
            <a:avLst/>
          </a:prstGeom>
          <a:noFill/>
          <a:ln>
            <a:noFill/>
          </a:ln>
        </p:spPr>
        <p:txBody>
          <a:bodyPr spcFirstLastPara="1" wrap="square" lIns="137138" tIns="68550" rIns="137138" bIns="68550" anchor="t" anchorCtr="0">
            <a:noAutofit/>
          </a:bodyPr>
          <a:lstStyle/>
          <a:p>
            <a:pPr marL="0" indent="0">
              <a:lnSpc>
                <a:spcPct val="100000"/>
              </a:lnSpc>
              <a:spcBef>
                <a:spcPts val="0"/>
              </a:spcBef>
              <a:buSzPct val="100000"/>
              <a:buNone/>
            </a:pPr>
            <a:r>
              <a:rPr lang="en-US" sz="2400" dirty="0"/>
              <a:t>A reliable funding source is required to maintain UA’s facilities and infrastructure across the state. Due to many years of unfunded deferral of critical projects, there is an increasing risk and evidence of building closures, and a deferred maintenance/renewal &amp; repurposing (DM/R&amp;R) backlog that has grown to over $1.5 billion.</a:t>
            </a:r>
          </a:p>
          <a:p>
            <a:pPr marL="0" indent="0">
              <a:lnSpc>
                <a:spcPct val="100000"/>
              </a:lnSpc>
              <a:spcBef>
                <a:spcPts val="0"/>
              </a:spcBef>
              <a:buSzPct val="100000"/>
              <a:buNone/>
            </a:pPr>
            <a:endParaRPr lang="en-US" sz="2400" dirty="0"/>
          </a:p>
          <a:p>
            <a:pPr marL="0" indent="0">
              <a:lnSpc>
                <a:spcPct val="100000"/>
              </a:lnSpc>
              <a:spcBef>
                <a:spcPts val="0"/>
              </a:spcBef>
              <a:buSzPct val="100000"/>
              <a:buNone/>
            </a:pPr>
            <a:r>
              <a:rPr lang="en-US" sz="2400" dirty="0"/>
              <a:t>UA Facility Profile</a:t>
            </a:r>
          </a:p>
          <a:p>
            <a:pPr marL="457200" indent="-457200">
              <a:lnSpc>
                <a:spcPct val="100000"/>
              </a:lnSpc>
              <a:spcBef>
                <a:spcPts val="0"/>
              </a:spcBef>
              <a:buSzPct val="100000"/>
            </a:pPr>
            <a:r>
              <a:rPr lang="en-US" sz="2400" dirty="0"/>
              <a:t>Serve academic, research, and community service mission</a:t>
            </a:r>
          </a:p>
          <a:p>
            <a:pPr marL="457200" indent="-457200">
              <a:lnSpc>
                <a:spcPct val="100000"/>
              </a:lnSpc>
              <a:spcBef>
                <a:spcPts val="0"/>
              </a:spcBef>
              <a:buSzPct val="100000"/>
            </a:pPr>
            <a:r>
              <a:rPr lang="en-US" sz="2400" dirty="0"/>
              <a:t>Facility type varies from residential housing, general offices, and classrooms to complex laboratories </a:t>
            </a:r>
          </a:p>
          <a:p>
            <a:pPr marL="457200" indent="-457200">
              <a:lnSpc>
                <a:spcPct val="100000"/>
              </a:lnSpc>
              <a:spcBef>
                <a:spcPts val="0"/>
              </a:spcBef>
              <a:buSzPct val="100000"/>
            </a:pPr>
            <a:r>
              <a:rPr lang="en-US" sz="2400" dirty="0"/>
              <a:t>394 facilities, spanning 7.9 million square feet, average age is 35 years </a:t>
            </a:r>
          </a:p>
          <a:p>
            <a:pPr marL="457200" indent="-457200">
              <a:lnSpc>
                <a:spcPct val="100000"/>
              </a:lnSpc>
              <a:spcBef>
                <a:spcPts val="0"/>
              </a:spcBef>
              <a:buSzPct val="100000"/>
            </a:pPr>
            <a:r>
              <a:rPr lang="en-US" sz="2400" dirty="0"/>
              <a:t>$4.9 billion inflation-adjusted value and $1.5 billion backlog of deferred maintenance and renewal projects</a:t>
            </a:r>
          </a:p>
          <a:p>
            <a:pPr marL="0" indent="0">
              <a:lnSpc>
                <a:spcPct val="100000"/>
              </a:lnSpc>
              <a:spcBef>
                <a:spcPts val="0"/>
              </a:spcBef>
              <a:buSzPct val="100000"/>
              <a:buNone/>
            </a:pPr>
            <a:endParaRPr lang="en-US" sz="2400" dirty="0"/>
          </a:p>
          <a:p>
            <a:pPr marL="0" indent="0">
              <a:lnSpc>
                <a:spcPct val="100000"/>
              </a:lnSpc>
              <a:spcBef>
                <a:spcPts val="0"/>
              </a:spcBef>
              <a:buSzPct val="100000"/>
              <a:buNone/>
            </a:pPr>
            <a:r>
              <a:rPr lang="en-US" sz="2400" dirty="0"/>
              <a:t>UA Facility Stewardship</a:t>
            </a:r>
          </a:p>
          <a:p>
            <a:pPr marL="457200" indent="-457200">
              <a:lnSpc>
                <a:spcPct val="100000"/>
              </a:lnSpc>
              <a:spcBef>
                <a:spcPts val="0"/>
              </a:spcBef>
              <a:buSzPct val="100000"/>
            </a:pPr>
            <a:r>
              <a:rPr lang="en-US" sz="2400" dirty="0"/>
              <a:t>Leverage shrinking maintenance operations budgets to lengthen the service life of buildings beyond the typical age for major renewal, focusing on renovation and renewal where viable</a:t>
            </a:r>
          </a:p>
          <a:p>
            <a:pPr marL="457200" indent="-457200">
              <a:lnSpc>
                <a:spcPct val="100000"/>
              </a:lnSpc>
              <a:spcBef>
                <a:spcPts val="0"/>
              </a:spcBef>
              <a:buSzPct val="100000"/>
            </a:pPr>
            <a:r>
              <a:rPr lang="en-US" sz="2400" dirty="0"/>
              <a:t>Decrease overall footprint, through efforts to move from leased to owned facilities and sell or demolish underutilized facilities </a:t>
            </a:r>
          </a:p>
          <a:p>
            <a:pPr marL="0" indent="0">
              <a:lnSpc>
                <a:spcPct val="100000"/>
              </a:lnSpc>
              <a:spcBef>
                <a:spcPts val="0"/>
              </a:spcBef>
              <a:buSzPct val="100000"/>
              <a:buNone/>
            </a:pPr>
            <a:endParaRPr lang="en-US" sz="2400" dirty="0"/>
          </a:p>
          <a:p>
            <a:pPr marL="0" indent="0">
              <a:lnSpc>
                <a:spcPct val="100000"/>
              </a:lnSpc>
              <a:spcBef>
                <a:spcPts val="0"/>
              </a:spcBef>
              <a:buSzPct val="100000"/>
              <a:buNone/>
            </a:pPr>
            <a:r>
              <a:rPr lang="en-US" sz="2400" dirty="0"/>
              <a:t>UA Facility Funding</a:t>
            </a:r>
          </a:p>
          <a:p>
            <a:pPr marL="457200" indent="-457200">
              <a:lnSpc>
                <a:spcPct val="100000"/>
              </a:lnSpc>
              <a:spcBef>
                <a:spcPts val="0"/>
              </a:spcBef>
              <a:buSzPct val="100000"/>
            </a:pPr>
            <a:r>
              <a:rPr lang="en-US" sz="2400" dirty="0"/>
              <a:t>Due to the lack of sufficient maintenance funding UA’s backlog of projects continues to grow</a:t>
            </a:r>
          </a:p>
          <a:p>
            <a:pPr marL="457200" indent="-457200">
              <a:lnSpc>
                <a:spcPct val="100000"/>
              </a:lnSpc>
              <a:spcBef>
                <a:spcPts val="0"/>
              </a:spcBef>
              <a:buSzPct val="100000"/>
            </a:pPr>
            <a:r>
              <a:rPr lang="en-US" sz="2400" dirty="0"/>
              <a:t>There have been numerous unplanned closures causing significant hardship on student learning and research </a:t>
            </a:r>
          </a:p>
          <a:p>
            <a:pPr marL="0" indent="0">
              <a:lnSpc>
                <a:spcPct val="100000"/>
              </a:lnSpc>
              <a:spcBef>
                <a:spcPts val="0"/>
              </a:spcBef>
              <a:buSzPct val="100000"/>
              <a:buNone/>
            </a:pPr>
            <a:r>
              <a:rPr lang="en-US" sz="2400" dirty="0"/>
              <a:t>       activities, as well as the associated lost productivity of university students, faculty/researchers, and staff</a:t>
            </a:r>
          </a:p>
          <a:p>
            <a:pPr marL="457200" indent="-457200">
              <a:lnSpc>
                <a:spcPct val="100000"/>
              </a:lnSpc>
              <a:spcBef>
                <a:spcPts val="0"/>
              </a:spcBef>
              <a:buSzPct val="100000"/>
            </a:pPr>
            <a:r>
              <a:rPr lang="en-US" sz="2400" dirty="0"/>
              <a:t>Within a couple of years, UA can plan and execute $35-$50 million a year on deferred maintenance, </a:t>
            </a:r>
          </a:p>
          <a:p>
            <a:pPr marL="0" indent="0">
              <a:lnSpc>
                <a:spcPct val="100000"/>
              </a:lnSpc>
              <a:spcBef>
                <a:spcPts val="0"/>
              </a:spcBef>
              <a:buSzPct val="100000"/>
              <a:buNone/>
            </a:pPr>
            <a:r>
              <a:rPr lang="en-US" sz="2400" dirty="0"/>
              <a:t>       renewal and repurposing projects</a:t>
            </a:r>
          </a:p>
          <a:p>
            <a:pPr marL="274320" indent="0">
              <a:lnSpc>
                <a:spcPct val="100000"/>
              </a:lnSpc>
              <a:spcBef>
                <a:spcPts val="0"/>
              </a:spcBef>
              <a:buSzPct val="100000"/>
              <a:buNone/>
            </a:pPr>
            <a:endParaRPr lang="en-US" sz="2700" dirty="0"/>
          </a:p>
        </p:txBody>
      </p:sp>
      <p:sp>
        <p:nvSpPr>
          <p:cNvPr id="135" name="Google Shape;135;p33"/>
          <p:cNvSpPr txBox="1">
            <a:spLocks noGrp="1"/>
          </p:cNvSpPr>
          <p:nvPr>
            <p:ph type="sldNum" idx="12"/>
          </p:nvPr>
        </p:nvSpPr>
        <p:spPr>
          <a:xfrm>
            <a:off x="609600" y="9298996"/>
            <a:ext cx="983673"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20</a:t>
            </a:fld>
            <a:endParaRPr dirty="0">
              <a:solidFill>
                <a:schemeClr val="bg1"/>
              </a:solidFill>
            </a:endParaRPr>
          </a:p>
        </p:txBody>
      </p:sp>
    </p:spTree>
    <p:extLst>
      <p:ext uri="{BB962C8B-B14F-4D97-AF65-F5344CB8AC3E}">
        <p14:creationId xmlns:p14="http://schemas.microsoft.com/office/powerpoint/2010/main" val="15792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803D-9EF6-42E8-915D-1982CC1E9F1E}"/>
              </a:ext>
            </a:extLst>
          </p:cNvPr>
          <p:cNvSpPr>
            <a:spLocks noGrp="1"/>
          </p:cNvSpPr>
          <p:nvPr>
            <p:ph type="title"/>
          </p:nvPr>
        </p:nvSpPr>
        <p:spPr>
          <a:xfrm>
            <a:off x="2286000" y="342900"/>
            <a:ext cx="14744700" cy="1988345"/>
          </a:xfrm>
        </p:spPr>
        <p:txBody>
          <a:bodyPr>
            <a:normAutofit/>
          </a:bodyPr>
          <a:lstStyle/>
          <a:p>
            <a:pPr algn="ctr"/>
            <a:r>
              <a:rPr lang="en-US" dirty="0">
                <a:solidFill>
                  <a:schemeClr val="accent1">
                    <a:lumMod val="75000"/>
                  </a:schemeClr>
                </a:solidFill>
              </a:rPr>
              <a:t>Capital Budget DM/R&amp;R Funding History</a:t>
            </a:r>
            <a:br>
              <a:rPr lang="en-US" dirty="0">
                <a:solidFill>
                  <a:schemeClr val="accent1">
                    <a:lumMod val="75000"/>
                  </a:schemeClr>
                </a:solidFill>
              </a:rPr>
            </a:br>
            <a:r>
              <a:rPr lang="en-US" dirty="0">
                <a:solidFill>
                  <a:schemeClr val="accent1">
                    <a:lumMod val="75000"/>
                  </a:schemeClr>
                </a:solidFill>
              </a:rPr>
              <a:t>Unrestricted General Funds &amp; Backlog </a:t>
            </a:r>
            <a:r>
              <a:rPr lang="en-US" sz="2400" dirty="0">
                <a:solidFill>
                  <a:schemeClr val="accent1">
                    <a:lumMod val="75000"/>
                  </a:schemeClr>
                </a:solidFill>
              </a:rPr>
              <a:t>(in millions of $)</a:t>
            </a:r>
          </a:p>
        </p:txBody>
      </p:sp>
      <p:sp>
        <p:nvSpPr>
          <p:cNvPr id="4" name="Slide Number Placeholder 3">
            <a:extLst>
              <a:ext uri="{FF2B5EF4-FFF2-40B4-BE49-F238E27FC236}">
                <a16:creationId xmlns:a16="http://schemas.microsoft.com/office/drawing/2014/main" id="{D3985F37-7F14-4A5E-9E3E-21F58C30D913}"/>
              </a:ext>
            </a:extLst>
          </p:cNvPr>
          <p:cNvSpPr>
            <a:spLocks noGrp="1"/>
          </p:cNvSpPr>
          <p:nvPr>
            <p:ph type="sldNum" idx="12"/>
          </p:nvPr>
        </p:nvSpPr>
        <p:spPr>
          <a:xfrm>
            <a:off x="707805" y="9305924"/>
            <a:ext cx="690771" cy="547688"/>
          </a:xfrm>
        </p:spPr>
        <p:txBody>
          <a:bodyPr/>
          <a:lstStyle/>
          <a:p>
            <a:pPr algn="ctr"/>
            <a:fld id="{00000000-1234-1234-1234-123412341234}" type="slidenum">
              <a:rPr lang="en-US" smtClean="0">
                <a:solidFill>
                  <a:schemeClr val="bg1"/>
                </a:solidFill>
              </a:rPr>
              <a:pPr algn="ctr"/>
              <a:t>21</a:t>
            </a:fld>
            <a:endParaRPr lang="en-US" dirty="0">
              <a:solidFill>
                <a:schemeClr val="bg1"/>
              </a:solidFill>
            </a:endParaRPr>
          </a:p>
        </p:txBody>
      </p:sp>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761155280"/>
              </p:ext>
            </p:extLst>
          </p:nvPr>
        </p:nvGraphicFramePr>
        <p:xfrm>
          <a:off x="2057400" y="1990724"/>
          <a:ext cx="15636240" cy="7223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14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2286000" y="82393"/>
            <a:ext cx="14744700" cy="1166812"/>
          </a:xfrm>
        </p:spPr>
        <p:txBody>
          <a:bodyPr>
            <a:normAutofit/>
          </a:bodyPr>
          <a:lstStyle/>
          <a:p>
            <a:pPr algn="ctr"/>
            <a:r>
              <a:rPr lang="en-US" dirty="0">
                <a:solidFill>
                  <a:srgbClr val="074C7E"/>
                </a:solidFill>
              </a:rPr>
              <a:t>UA FY24 Capital Budget</a:t>
            </a:r>
            <a:br>
              <a:rPr lang="en-US" sz="5400" dirty="0">
                <a:solidFill>
                  <a:srgbClr val="074C7E"/>
                </a:solidFill>
              </a:rPr>
            </a:br>
            <a:r>
              <a:rPr lang="en-US" sz="2400" dirty="0">
                <a:solidFill>
                  <a:srgbClr val="074C7E"/>
                </a:solidFill>
              </a:rPr>
              <a:t>(in millions of $)</a:t>
            </a:r>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22</a:t>
            </a:fld>
            <a:endParaRPr lang="en-US" kern="0" dirty="0">
              <a:solidFill>
                <a:srgbClr val="FFFFFF"/>
              </a:solidFill>
            </a:endParaRPr>
          </a:p>
        </p:txBody>
      </p:sp>
      <p:graphicFrame>
        <p:nvGraphicFramePr>
          <p:cNvPr id="9" name="Table 8">
            <a:extLst>
              <a:ext uri="{FF2B5EF4-FFF2-40B4-BE49-F238E27FC236}">
                <a16:creationId xmlns:a16="http://schemas.microsoft.com/office/drawing/2014/main" id="{6807B470-BDA1-4E9B-B82E-4BB755A21EE5}"/>
              </a:ext>
            </a:extLst>
          </p:cNvPr>
          <p:cNvGraphicFramePr>
            <a:graphicFrameLocks noGrp="1"/>
          </p:cNvGraphicFramePr>
          <p:nvPr>
            <p:extLst>
              <p:ext uri="{D42A27DB-BD31-4B8C-83A1-F6EECF244321}">
                <p14:modId xmlns:p14="http://schemas.microsoft.com/office/powerpoint/2010/main" val="1486082778"/>
              </p:ext>
            </p:extLst>
          </p:nvPr>
        </p:nvGraphicFramePr>
        <p:xfrm>
          <a:off x="1981200" y="1249205"/>
          <a:ext cx="15913691" cy="7985760"/>
        </p:xfrm>
        <a:graphic>
          <a:graphicData uri="http://schemas.openxmlformats.org/drawingml/2006/table">
            <a:tbl>
              <a:tblPr firstRow="1" bandRow="1">
                <a:tableStyleId>{5C22544A-7EE6-4342-B048-85BDC9FD1C3A}</a:tableStyleId>
              </a:tblPr>
              <a:tblGrid>
                <a:gridCol w="8113056">
                  <a:extLst>
                    <a:ext uri="{9D8B030D-6E8A-4147-A177-3AD203B41FA5}">
                      <a16:colId xmlns:a16="http://schemas.microsoft.com/office/drawing/2014/main" val="2944317925"/>
                    </a:ext>
                  </a:extLst>
                </a:gridCol>
                <a:gridCol w="1490480">
                  <a:extLst>
                    <a:ext uri="{9D8B030D-6E8A-4147-A177-3AD203B41FA5}">
                      <a16:colId xmlns:a16="http://schemas.microsoft.com/office/drawing/2014/main" val="641473018"/>
                    </a:ext>
                  </a:extLst>
                </a:gridCol>
                <a:gridCol w="1262031">
                  <a:extLst>
                    <a:ext uri="{9D8B030D-6E8A-4147-A177-3AD203B41FA5}">
                      <a16:colId xmlns:a16="http://schemas.microsoft.com/office/drawing/2014/main" val="232902456"/>
                    </a:ext>
                  </a:extLst>
                </a:gridCol>
                <a:gridCol w="1262031">
                  <a:extLst>
                    <a:ext uri="{9D8B030D-6E8A-4147-A177-3AD203B41FA5}">
                      <a16:colId xmlns:a16="http://schemas.microsoft.com/office/drawing/2014/main" val="3653828897"/>
                    </a:ext>
                  </a:extLst>
                </a:gridCol>
                <a:gridCol w="1262031">
                  <a:extLst>
                    <a:ext uri="{9D8B030D-6E8A-4147-A177-3AD203B41FA5}">
                      <a16:colId xmlns:a16="http://schemas.microsoft.com/office/drawing/2014/main" val="2815580375"/>
                    </a:ext>
                  </a:extLst>
                </a:gridCol>
                <a:gridCol w="1262031">
                  <a:extLst>
                    <a:ext uri="{9D8B030D-6E8A-4147-A177-3AD203B41FA5}">
                      <a16:colId xmlns:a16="http://schemas.microsoft.com/office/drawing/2014/main" val="1790169236"/>
                    </a:ext>
                  </a:extLst>
                </a:gridCol>
                <a:gridCol w="1262031">
                  <a:extLst>
                    <a:ext uri="{9D8B030D-6E8A-4147-A177-3AD203B41FA5}">
                      <a16:colId xmlns:a16="http://schemas.microsoft.com/office/drawing/2014/main" val="3424637327"/>
                    </a:ext>
                  </a:extLst>
                </a:gridCol>
              </a:tblGrid>
              <a:tr h="218440">
                <a:tc>
                  <a:txBody>
                    <a:bodyPr/>
                    <a:lstStyle/>
                    <a:p>
                      <a:pPr algn="l"/>
                      <a:endParaRPr lang="en-US" sz="2600" dirty="0">
                        <a:latin typeface="Calibri" panose="020F0502020204030204" pitchFamily="34" charset="0"/>
                        <a:cs typeface="Calibri" panose="020F0502020204030204" pitchFamily="34" charset="0"/>
                      </a:endParaRPr>
                    </a:p>
                  </a:txBody>
                  <a:tcPr>
                    <a:solidFill>
                      <a:srgbClr val="323E5A"/>
                    </a:solidFill>
                  </a:tcPr>
                </a:tc>
                <a:tc gridSpan="3">
                  <a:txBody>
                    <a:bodyPr/>
                    <a:lstStyle/>
                    <a:p>
                      <a:pPr marL="0" marR="0" algn="ct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BOR Request</a:t>
                      </a:r>
                    </a:p>
                  </a:txBody>
                  <a:tcPr marL="68580" marR="68580" marT="0" marB="0">
                    <a:solidFill>
                      <a:srgbClr val="323E5A"/>
                    </a:solidFill>
                  </a:tcPr>
                </a:tc>
                <a:tc hMerge="1">
                  <a:txBody>
                    <a:bodyPr/>
                    <a:lstStyle/>
                    <a:p>
                      <a:pPr marL="0" marR="0" algn="r">
                        <a:spcBef>
                          <a:spcPts val="0"/>
                        </a:spcBef>
                        <a:spcAft>
                          <a:spcPts val="0"/>
                        </a:spcAft>
                        <a:tabLst>
                          <a:tab pos="114300" algn="l"/>
                        </a:tabLs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hMerge="1">
                  <a:txBody>
                    <a:bodyPr/>
                    <a:lstStyle/>
                    <a:p>
                      <a:pPr marL="0" marR="0" algn="r">
                        <a:spcBef>
                          <a:spcPts val="0"/>
                        </a:spcBef>
                        <a:spcAft>
                          <a:spcPts val="0"/>
                        </a:spcAft>
                        <a:tabLst>
                          <a:tab pos="114300" algn="l"/>
                        </a:tabLst>
                      </a:pP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gridSpan="3">
                  <a:txBody>
                    <a:bodyPr/>
                    <a:lstStyle/>
                    <a:p>
                      <a:pPr marL="0" marR="0" algn="ct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Governor’s Proposed*</a:t>
                      </a:r>
                    </a:p>
                  </a:txBody>
                  <a:tcPr marL="68580" marR="68580" marT="0" marB="0">
                    <a:solidFill>
                      <a:srgbClr val="323E5A"/>
                    </a:solidFill>
                  </a:tcPr>
                </a:tc>
                <a:tc hMerge="1">
                  <a:txBody>
                    <a:bodyPr/>
                    <a:lstStyle/>
                    <a:p>
                      <a:pPr marL="0" marR="0" algn="ctr">
                        <a:spcBef>
                          <a:spcPts val="0"/>
                        </a:spcBef>
                        <a:spcAft>
                          <a:spcPts val="0"/>
                        </a:spcAft>
                        <a:tabLst>
                          <a:tab pos="114300" algn="l"/>
                        </a:tabLst>
                      </a:pP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323E5A"/>
                    </a:solidFill>
                  </a:tcPr>
                </a:tc>
                <a:tc hMerge="1">
                  <a:txBody>
                    <a:bodyPr/>
                    <a:lstStyle/>
                    <a:p>
                      <a:pPr marL="0" marR="0" algn="ctr">
                        <a:spcBef>
                          <a:spcPts val="0"/>
                        </a:spcBef>
                        <a:spcAft>
                          <a:spcPts val="0"/>
                        </a:spcAft>
                        <a:tabLst>
                          <a:tab pos="114300" algn="l"/>
                        </a:tabLst>
                      </a:pP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323E5A"/>
                    </a:solidFill>
                  </a:tcPr>
                </a:tc>
                <a:extLst>
                  <a:ext uri="{0D108BD9-81ED-4DB2-BD59-A6C34878D82A}">
                    <a16:rowId xmlns:a16="http://schemas.microsoft.com/office/drawing/2014/main" val="1232742589"/>
                  </a:ext>
                </a:extLst>
              </a:tr>
              <a:tr h="370840">
                <a:tc>
                  <a:txBody>
                    <a:bodyPr/>
                    <a:lstStyle/>
                    <a:p>
                      <a:pPr algn="l"/>
                      <a:endParaRPr lang="en-US" sz="2600" dirty="0">
                        <a:solidFill>
                          <a:schemeClr val="bg1"/>
                        </a:solidFill>
                        <a:latin typeface="Calibri" panose="020F0502020204030204" pitchFamily="34" charset="0"/>
                        <a:cs typeface="Calibri" panose="020F0502020204030204" pitchFamily="34" charset="0"/>
                      </a:endParaRPr>
                    </a:p>
                  </a:txBody>
                  <a:tcPr>
                    <a:solidFill>
                      <a:srgbClr val="323E5A"/>
                    </a:solidFill>
                  </a:tcPr>
                </a:tc>
                <a:tc>
                  <a:txBody>
                    <a:bodyPr/>
                    <a:lstStyle/>
                    <a:p>
                      <a:pPr marL="0" marR="0" algn="r">
                        <a:spcBef>
                          <a:spcPts val="0"/>
                        </a:spcBef>
                        <a:spcAft>
                          <a:spcPts val="0"/>
                        </a:spcAft>
                        <a:tabLst>
                          <a:tab pos="114300" algn="l"/>
                        </a:tabLst>
                      </a:pPr>
                      <a:endPar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r>
                        <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State </a:t>
                      </a:r>
                    </a:p>
                    <a:p>
                      <a:pPr marL="0" marR="0" algn="r">
                        <a:spcBef>
                          <a:spcPts val="0"/>
                        </a:spcBef>
                        <a:spcAft>
                          <a:spcPts val="0"/>
                        </a:spcAft>
                        <a:tabLst>
                          <a:tab pos="114300" algn="l"/>
                        </a:tabLst>
                      </a:pPr>
                      <a:r>
                        <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Funds</a:t>
                      </a:r>
                      <a:endParaRPr lang="en-US" sz="2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323E5A"/>
                    </a:solidFill>
                  </a:tcPr>
                </a:tc>
                <a:tc>
                  <a:txBody>
                    <a:bodyPr/>
                    <a:lstStyle/>
                    <a:p>
                      <a:pPr marL="0" marR="0" algn="r">
                        <a:spcBef>
                          <a:spcPts val="0"/>
                        </a:spcBef>
                        <a:spcAft>
                          <a:spcPts val="0"/>
                        </a:spcAft>
                        <a:tabLst>
                          <a:tab pos="114300" algn="l"/>
                        </a:tabLst>
                      </a:pPr>
                      <a:r>
                        <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Non-State Funds</a:t>
                      </a:r>
                      <a:endParaRPr lang="en-US" sz="2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323E5A"/>
                    </a:solidFill>
                  </a:tcPr>
                </a:tc>
                <a:tc>
                  <a:txBody>
                    <a:bodyPr/>
                    <a:lstStyle/>
                    <a:p>
                      <a:pPr marL="0" marR="0" algn="r">
                        <a:spcBef>
                          <a:spcPts val="0"/>
                        </a:spcBef>
                        <a:spcAft>
                          <a:spcPts val="0"/>
                        </a:spcAft>
                        <a:tabLst>
                          <a:tab pos="114300" algn="l"/>
                        </a:tabLst>
                      </a:pPr>
                      <a:endPar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endPar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r>
                        <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Total</a:t>
                      </a:r>
                    </a:p>
                  </a:txBody>
                  <a:tcPr marL="68580" marR="68580" marT="0" marB="0">
                    <a:solidFill>
                      <a:srgbClr val="323E5A"/>
                    </a:solidFill>
                  </a:tcPr>
                </a:tc>
                <a:tc>
                  <a:txBody>
                    <a:bodyPr/>
                    <a:lstStyle/>
                    <a:p>
                      <a:pPr marL="0" marR="0" algn="r">
                        <a:spcBef>
                          <a:spcPts val="0"/>
                        </a:spcBef>
                        <a:spcAft>
                          <a:spcPts val="0"/>
                        </a:spcAft>
                        <a:tabLst>
                          <a:tab pos="114300" algn="l"/>
                        </a:tabLst>
                      </a:pPr>
                      <a:endPar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r>
                        <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State </a:t>
                      </a:r>
                    </a:p>
                    <a:p>
                      <a:pPr marL="0" marR="0" algn="r">
                        <a:spcBef>
                          <a:spcPts val="0"/>
                        </a:spcBef>
                        <a:spcAft>
                          <a:spcPts val="0"/>
                        </a:spcAft>
                        <a:tabLst>
                          <a:tab pos="114300" algn="l"/>
                        </a:tabLst>
                      </a:pPr>
                      <a:r>
                        <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Funds</a:t>
                      </a:r>
                      <a:endParaRPr lang="en-US" sz="2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323E5A"/>
                    </a:solidFill>
                  </a:tcPr>
                </a:tc>
                <a:tc>
                  <a:txBody>
                    <a:bodyPr/>
                    <a:lstStyle/>
                    <a:p>
                      <a:pPr marL="0" marR="0" algn="r">
                        <a:spcBef>
                          <a:spcPts val="0"/>
                        </a:spcBef>
                        <a:spcAft>
                          <a:spcPts val="0"/>
                        </a:spcAft>
                        <a:tabLst>
                          <a:tab pos="114300" algn="l"/>
                        </a:tabLst>
                      </a:pPr>
                      <a:r>
                        <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Non-State Funds</a:t>
                      </a:r>
                      <a:endParaRPr lang="en-US" sz="2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323E5A"/>
                    </a:solidFill>
                  </a:tcPr>
                </a:tc>
                <a:tc>
                  <a:txBody>
                    <a:bodyPr/>
                    <a:lstStyle/>
                    <a:p>
                      <a:pPr marL="0" marR="0" algn="r">
                        <a:spcBef>
                          <a:spcPts val="0"/>
                        </a:spcBef>
                        <a:spcAft>
                          <a:spcPts val="0"/>
                        </a:spcAft>
                        <a:tabLst>
                          <a:tab pos="114300" algn="l"/>
                        </a:tabLst>
                      </a:pPr>
                      <a:endPar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endPar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tabLst>
                          <a:tab pos="114300" algn="l"/>
                        </a:tabLst>
                      </a:pPr>
                      <a:r>
                        <a:rPr lang="en-US" sz="2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Total</a:t>
                      </a:r>
                    </a:p>
                  </a:txBody>
                  <a:tcPr marL="68580" marR="68580" marT="0" marB="0">
                    <a:solidFill>
                      <a:srgbClr val="323E5A"/>
                    </a:solidFill>
                  </a:tcPr>
                </a:tc>
                <a:extLst>
                  <a:ext uri="{0D108BD9-81ED-4DB2-BD59-A6C34878D82A}">
                    <a16:rowId xmlns:a16="http://schemas.microsoft.com/office/drawing/2014/main" val="254578575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600" dirty="0">
                          <a:latin typeface="Calibri" panose="020F0502020204030204" pitchFamily="34" charset="0"/>
                          <a:cs typeface="Calibri" panose="020F0502020204030204" pitchFamily="34" charset="0"/>
                        </a:rPr>
                        <a:t>UA Highest Priority Capital Projects</a:t>
                      </a:r>
                    </a:p>
                  </a:txBody>
                  <a:tcPr>
                    <a:solidFill>
                      <a:srgbClr val="ADB9CA"/>
                    </a:solidFill>
                  </a:tcPr>
                </a:tc>
                <a:tc>
                  <a:txBody>
                    <a:bodyPr/>
                    <a:lstStyle/>
                    <a:p>
                      <a:pPr marL="0" marR="0" algn="r">
                        <a:spcBef>
                          <a:spcPts val="0"/>
                        </a:spcBef>
                        <a:spcAft>
                          <a:spcPts val="0"/>
                        </a:spcAft>
                        <a:tabLst>
                          <a:tab pos="1143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$19</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$9</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$28</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$9</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$11</a:t>
                      </a:r>
                    </a:p>
                  </a:txBody>
                  <a:tcPr marL="68580" marR="68580" marT="0" marB="0">
                    <a:solidFill>
                      <a:srgbClr val="ADB9CA"/>
                    </a:solidFill>
                  </a:tcPr>
                </a:tc>
                <a:extLst>
                  <a:ext uri="{0D108BD9-81ED-4DB2-BD59-A6C34878D82A}">
                    <a16:rowId xmlns:a16="http://schemas.microsoft.com/office/drawing/2014/main" val="2952726254"/>
                  </a:ext>
                </a:extLst>
              </a:tr>
              <a:tr h="370840">
                <a:tc>
                  <a:txBody>
                    <a:bodyPr/>
                    <a:lstStyle/>
                    <a:p>
                      <a:pPr marL="18288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latin typeface="Calibri" panose="020F0502020204030204" pitchFamily="34" charset="0"/>
                          <a:ea typeface="+mn-ea"/>
                          <a:cs typeface="Calibri" panose="020F0502020204030204" pitchFamily="34" charset="0"/>
                          <a:sym typeface="Arial"/>
                        </a:rPr>
                        <a:t>UAA Heating, Mechanical &amp; Electrical System Improvements</a:t>
                      </a:r>
                    </a:p>
                  </a:txBody>
                  <a:tcPr>
                    <a:solidFill>
                      <a:srgbClr val="D6DCE5"/>
                    </a:solidFill>
                  </a:tcPr>
                </a:tc>
                <a:tc>
                  <a:txBody>
                    <a:bodyPr/>
                    <a:lstStyle/>
                    <a:p>
                      <a:pPr marL="0" marR="0" algn="r">
                        <a:spcBef>
                          <a:spcPts val="0"/>
                        </a:spcBef>
                        <a:spcAft>
                          <a:spcPts val="0"/>
                        </a:spcAft>
                        <a:tabLst>
                          <a:tab pos="1143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17</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17</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extLst>
                  <a:ext uri="{0D108BD9-81ED-4DB2-BD59-A6C34878D82A}">
                    <a16:rowId xmlns:a16="http://schemas.microsoft.com/office/drawing/2014/main" val="2856290958"/>
                  </a:ext>
                </a:extLst>
              </a:tr>
              <a:tr h="370840">
                <a:tc>
                  <a:txBody>
                    <a:bodyPr/>
                    <a:lstStyle/>
                    <a:p>
                      <a:pPr marL="18288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UAA COH Expand WWAMI </a:t>
                      </a:r>
                    </a:p>
                  </a:txBody>
                  <a:tcPr>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D6DCE5"/>
                    </a:solidFill>
                  </a:tcPr>
                </a:tc>
                <a:extLst>
                  <a:ext uri="{0D108BD9-81ED-4DB2-BD59-A6C34878D82A}">
                    <a16:rowId xmlns:a16="http://schemas.microsoft.com/office/drawing/2014/main" val="1287972199"/>
                  </a:ext>
                </a:extLst>
              </a:tr>
              <a:tr h="370840">
                <a:tc>
                  <a:txBody>
                    <a:bodyPr/>
                    <a:lstStyle/>
                    <a:p>
                      <a:pPr marL="18288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600" dirty="0">
                          <a:latin typeface="Calibri" panose="020F0502020204030204" pitchFamily="34" charset="0"/>
                          <a:cs typeface="Calibri" panose="020F0502020204030204" pitchFamily="34" charset="0"/>
                        </a:rPr>
                        <a:t>UAA Alaska Leaders Archives and Consortium Library</a:t>
                      </a:r>
                    </a:p>
                  </a:txBody>
                  <a:tcPr>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6</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6</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6</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6</a:t>
                      </a:r>
                    </a:p>
                  </a:txBody>
                  <a:tcPr marL="68580" marR="68580" marT="0" marB="0">
                    <a:solidFill>
                      <a:srgbClr val="D6DCE5"/>
                    </a:solidFill>
                  </a:tcPr>
                </a:tc>
                <a:extLst>
                  <a:ext uri="{0D108BD9-81ED-4DB2-BD59-A6C34878D82A}">
                    <a16:rowId xmlns:a16="http://schemas.microsoft.com/office/drawing/2014/main" val="1176472440"/>
                  </a:ext>
                </a:extLst>
              </a:tr>
              <a:tr h="370840">
                <a:tc>
                  <a:txBody>
                    <a:bodyPr/>
                    <a:lstStyle/>
                    <a:p>
                      <a:pPr marL="18288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600" dirty="0">
                          <a:latin typeface="Calibri" panose="020F0502020204030204" pitchFamily="34" charset="0"/>
                          <a:cs typeface="Calibri" panose="020F0502020204030204" pitchFamily="34" charset="0"/>
                        </a:rPr>
                        <a:t>UAF University Park Early Childhood Development</a:t>
                      </a:r>
                    </a:p>
                  </a:txBody>
                  <a:tcPr>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3</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3</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3</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3</a:t>
                      </a:r>
                    </a:p>
                  </a:txBody>
                  <a:tcPr marL="68580" marR="68580" marT="0" marB="0">
                    <a:solidFill>
                      <a:srgbClr val="D6DCE5"/>
                    </a:solidFill>
                  </a:tcPr>
                </a:tc>
                <a:extLst>
                  <a:ext uri="{0D108BD9-81ED-4DB2-BD59-A6C34878D82A}">
                    <a16:rowId xmlns:a16="http://schemas.microsoft.com/office/drawing/2014/main" val="265131993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600" dirty="0">
                          <a:latin typeface="Calibri" panose="020F0502020204030204" pitchFamily="34" charset="0"/>
                          <a:cs typeface="Calibri" panose="020F0502020204030204" pitchFamily="34" charset="0"/>
                        </a:rPr>
                        <a:t>Facilities Deferred Maintenance/Renewal &amp; Repurposing</a:t>
                      </a:r>
                    </a:p>
                  </a:txBody>
                  <a:tcPr>
                    <a:solidFill>
                      <a:srgbClr val="ADB9CA"/>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$55</a:t>
                      </a: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55</a:t>
                      </a: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extLst>
                  <a:ext uri="{0D108BD9-81ED-4DB2-BD59-A6C34878D82A}">
                    <a16:rowId xmlns:a16="http://schemas.microsoft.com/office/drawing/2014/main" val="1137825251"/>
                  </a:ext>
                </a:extLst>
              </a:tr>
              <a:tr h="370840">
                <a:tc>
                  <a:txBody>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600" dirty="0">
                          <a:latin typeface="Calibri" panose="020F0502020204030204" pitchFamily="34" charset="0"/>
                          <a:cs typeface="Calibri" panose="020F0502020204030204" pitchFamily="34" charset="0"/>
                        </a:rPr>
                        <a:t>Facility Modernization</a:t>
                      </a:r>
                    </a:p>
                  </a:txBody>
                  <a:tcPr>
                    <a:solidFill>
                      <a:srgbClr val="ADB9CA"/>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$19</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ADB9CA"/>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$21</a:t>
                      </a: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extLst>
                  <a:ext uri="{0D108BD9-81ED-4DB2-BD59-A6C34878D82A}">
                    <a16:rowId xmlns:a16="http://schemas.microsoft.com/office/drawing/2014/main" val="4166883801"/>
                  </a:ext>
                </a:extLst>
              </a:tr>
              <a:tr h="370840">
                <a:tc>
                  <a:txBody>
                    <a:bodyPr/>
                    <a:lstStyle/>
                    <a:p>
                      <a:pPr marL="18288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600" dirty="0">
                          <a:latin typeface="Calibri" panose="020F0502020204030204" pitchFamily="34" charset="0"/>
                          <a:cs typeface="Calibri" panose="020F0502020204030204" pitchFamily="34" charset="0"/>
                        </a:rPr>
                        <a:t>UAA COH &amp; Library Learning Commons</a:t>
                      </a:r>
                    </a:p>
                  </a:txBody>
                  <a:tcPr>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6</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8</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extLst>
                  <a:ext uri="{0D108BD9-81ED-4DB2-BD59-A6C34878D82A}">
                    <a16:rowId xmlns:a16="http://schemas.microsoft.com/office/drawing/2014/main" val="3849999362"/>
                  </a:ext>
                </a:extLst>
              </a:tr>
              <a:tr h="370840">
                <a:tc>
                  <a:txBody>
                    <a:bodyPr/>
                    <a:lstStyle/>
                    <a:p>
                      <a:pPr marL="18288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600" dirty="0">
                          <a:latin typeface="Calibri" panose="020F0502020204030204" pitchFamily="34" charset="0"/>
                          <a:cs typeface="Calibri" panose="020F0502020204030204" pitchFamily="34" charset="0"/>
                        </a:rPr>
                        <a:t>UAF Lola Tilly Repurpose for Student Engagement</a:t>
                      </a:r>
                    </a:p>
                  </a:txBody>
                  <a:tcPr>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12</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12</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extLst>
                  <a:ext uri="{0D108BD9-81ED-4DB2-BD59-A6C34878D82A}">
                    <a16:rowId xmlns:a16="http://schemas.microsoft.com/office/drawing/2014/main" val="1720507154"/>
                  </a:ext>
                </a:extLst>
              </a:tr>
              <a:tr h="370840">
                <a:tc>
                  <a:txBody>
                    <a:bodyPr/>
                    <a:lstStyle/>
                    <a:p>
                      <a:pPr marL="18288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600" dirty="0">
                          <a:latin typeface="Calibri" panose="020F0502020204030204" pitchFamily="34" charset="0"/>
                          <a:cs typeface="Calibri" panose="020F0502020204030204" pitchFamily="34" charset="0"/>
                        </a:rPr>
                        <a:t>UAS Natural Science Lab Consolidation</a:t>
                      </a:r>
                      <a:endParaRPr lang="en-US" sz="2600" dirty="0">
                        <a:latin typeface="Calibri" panose="020F0502020204030204" pitchFamily="34" charset="0"/>
                        <a:cs typeface="Calibri" panose="020F0502020204030204" pitchFamily="34" charset="0"/>
                      </a:endParaRPr>
                    </a:p>
                  </a:txBody>
                  <a:tcPr>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1</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1</a:t>
                      </a: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tc>
                  <a:txBody>
                    <a:bodyPr/>
                    <a:lstStyle/>
                    <a:p>
                      <a:pPr marL="0" marR="0" algn="r">
                        <a:spcBef>
                          <a:spcPts val="0"/>
                        </a:spcBef>
                        <a:spcAft>
                          <a:spcPts val="0"/>
                        </a:spcAft>
                        <a:tabLst>
                          <a:tab pos="1143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D6DCE5"/>
                    </a:solidFill>
                  </a:tcPr>
                </a:tc>
                <a:extLst>
                  <a:ext uri="{0D108BD9-81ED-4DB2-BD59-A6C34878D82A}">
                    <a16:rowId xmlns:a16="http://schemas.microsoft.com/office/drawing/2014/main" val="1767687800"/>
                  </a:ext>
                </a:extLst>
              </a:tr>
              <a:tr h="370840">
                <a:tc>
                  <a:txBody>
                    <a:bodyPr/>
                    <a:lstStyle/>
                    <a:p>
                      <a:pPr algn="r"/>
                      <a:r>
                        <a:rPr lang="en-US" sz="2600" b="1" dirty="0">
                          <a:solidFill>
                            <a:schemeClr val="tx1"/>
                          </a:solidFill>
                          <a:latin typeface="Calibri" panose="020F0502020204030204" pitchFamily="34" charset="0"/>
                          <a:cs typeface="Calibri" panose="020F0502020204030204" pitchFamily="34" charset="0"/>
                        </a:rPr>
                        <a:t>FY24 Capital Budget Total</a:t>
                      </a:r>
                    </a:p>
                  </a:txBody>
                  <a:tcPr>
                    <a:solidFill>
                      <a:schemeClr val="bg1"/>
                    </a:solidFill>
                  </a:tcPr>
                </a:tc>
                <a:tc>
                  <a:txBody>
                    <a:bodyPr/>
                    <a:lstStyle/>
                    <a:p>
                      <a:pPr marL="0" marR="0" algn="r">
                        <a:spcBef>
                          <a:spcPts val="0"/>
                        </a:spcBef>
                        <a:spcAft>
                          <a:spcPts val="0"/>
                        </a:spcAft>
                        <a:tabLst>
                          <a:tab pos="114300" algn="l"/>
                        </a:tabLst>
                      </a:pPr>
                      <a:r>
                        <a:rPr lang="en-US"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$93</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$104</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a:t>
                      </a:r>
                    </a:p>
                  </a:txBody>
                  <a:tcPr marL="68580" marR="68580" marT="0" marB="0">
                    <a:solidFill>
                      <a:schemeClr val="bg1"/>
                    </a:solidFill>
                  </a:tcPr>
                </a:tc>
                <a:tc>
                  <a:txBody>
                    <a:bodyPr/>
                    <a:lstStyle/>
                    <a:p>
                      <a:pPr marL="0" marR="0" algn="r">
                        <a:spcBef>
                          <a:spcPts val="0"/>
                        </a:spcBef>
                        <a:spcAft>
                          <a:spcPts val="0"/>
                        </a:spcAft>
                        <a:tabLst>
                          <a:tab pos="114300" algn="l"/>
                        </a:tabLst>
                      </a:pPr>
                      <a:r>
                        <a:rPr lang="en-US"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a:t>
                      </a:r>
                    </a:p>
                  </a:txBody>
                  <a:tcPr marL="68580" marR="68580" marT="0" marB="0">
                    <a:solidFill>
                      <a:schemeClr val="bg1"/>
                    </a:solidFill>
                  </a:tcPr>
                </a:tc>
                <a:extLst>
                  <a:ext uri="{0D108BD9-81ED-4DB2-BD59-A6C34878D82A}">
                    <a16:rowId xmlns:a16="http://schemas.microsoft.com/office/drawing/2014/main" val="1711028767"/>
                  </a:ext>
                </a:extLst>
              </a:tr>
              <a:tr h="370840">
                <a:tc gridSpan="4">
                  <a:txBody>
                    <a:bodyPr/>
                    <a:lstStyle/>
                    <a:p>
                      <a:pPr algn="l"/>
                      <a:endParaRPr lang="en-US" sz="2000" dirty="0">
                        <a:latin typeface="Calibri" panose="020F0502020204030204" pitchFamily="34" charset="0"/>
                        <a:cs typeface="Calibri" panose="020F0502020204030204" pitchFamily="34" charset="0"/>
                      </a:endParaRPr>
                    </a:p>
                    <a:p>
                      <a:pPr algn="l"/>
                      <a:r>
                        <a:rPr lang="en-US" sz="2000" dirty="0"/>
                        <a:t>* $10 million for UA Drone Program included in Governor’s FY24 Proposed Budget</a:t>
                      </a:r>
                      <a:endParaRPr lang="en-US" sz="2000" dirty="0">
                        <a:latin typeface="Calibri" panose="020F0502020204030204" pitchFamily="34" charset="0"/>
                        <a:cs typeface="Calibri" panose="020F0502020204030204" pitchFamily="34" charset="0"/>
                      </a:endParaRPr>
                    </a:p>
                    <a:p>
                      <a:pPr algn="l"/>
                      <a:endParaRPr lang="en-US" sz="2000" dirty="0">
                        <a:latin typeface="Calibri" panose="020F0502020204030204" pitchFamily="34" charset="0"/>
                        <a:cs typeface="Calibri" panose="020F0502020204030204" pitchFamily="34" charset="0"/>
                      </a:endParaRPr>
                    </a:p>
                  </a:txBody>
                  <a:tcPr>
                    <a:noFill/>
                  </a:tcPr>
                </a:tc>
                <a:tc hMerge="1">
                  <a:txBody>
                    <a:bodyPr/>
                    <a:lstStyle/>
                    <a:p>
                      <a:pPr marL="0" marR="0" algn="r">
                        <a:spcBef>
                          <a:spcPts val="0"/>
                        </a:spcBef>
                        <a:spcAft>
                          <a:spcPts val="0"/>
                        </a:spcAft>
                        <a:tabLst>
                          <a:tab pos="114300" algn="l"/>
                        </a:tabLs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hMerge="1">
                  <a:txBody>
                    <a:bodyPr/>
                    <a:lstStyle/>
                    <a:p>
                      <a:pPr marL="0" marR="0" algn="r">
                        <a:spcBef>
                          <a:spcPts val="0"/>
                        </a:spcBef>
                        <a:spcAft>
                          <a:spcPts val="0"/>
                        </a:spcAft>
                        <a:tabLst>
                          <a:tab pos="114300" algn="l"/>
                        </a:tabLs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ADB9CA"/>
                    </a:solidFill>
                  </a:tcPr>
                </a:tc>
                <a:tc hMerge="1">
                  <a:txBody>
                    <a:bodyPr/>
                    <a:lstStyle/>
                    <a:p>
                      <a:endParaRPr lang="en-US"/>
                    </a:p>
                  </a:txBody>
                  <a:tcPr/>
                </a:tc>
                <a:tc>
                  <a:txBody>
                    <a:bodyPr/>
                    <a:lstStyle/>
                    <a:p>
                      <a:pPr algn="l"/>
                      <a:endParaRPr lang="en-US" sz="2000" dirty="0">
                        <a:latin typeface="Calibri" panose="020F0502020204030204" pitchFamily="34" charset="0"/>
                        <a:cs typeface="Calibri" panose="020F0502020204030204" pitchFamily="34" charset="0"/>
                      </a:endParaRPr>
                    </a:p>
                  </a:txBody>
                  <a:tcPr>
                    <a:noFill/>
                  </a:tcPr>
                </a:tc>
                <a:tc>
                  <a:txBody>
                    <a:bodyPr/>
                    <a:lstStyle/>
                    <a:p>
                      <a:pPr algn="l"/>
                      <a:endParaRPr lang="en-US" sz="2000" dirty="0">
                        <a:latin typeface="Calibri" panose="020F0502020204030204" pitchFamily="34" charset="0"/>
                        <a:cs typeface="Calibri" panose="020F0502020204030204" pitchFamily="34" charset="0"/>
                      </a:endParaRPr>
                    </a:p>
                  </a:txBody>
                  <a:tcPr>
                    <a:noFill/>
                  </a:tcPr>
                </a:tc>
                <a:tc>
                  <a:txBody>
                    <a:bodyPr/>
                    <a:lstStyle/>
                    <a:p>
                      <a:pPr algn="l"/>
                      <a:endParaRPr lang="en-US" sz="20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480215933"/>
                  </a:ext>
                </a:extLst>
              </a:tr>
            </a:tbl>
          </a:graphicData>
        </a:graphic>
      </p:graphicFrame>
    </p:spTree>
    <p:extLst>
      <p:ext uri="{BB962C8B-B14F-4D97-AF65-F5344CB8AC3E}">
        <p14:creationId xmlns:p14="http://schemas.microsoft.com/office/powerpoint/2010/main" val="132989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1734704" y="266700"/>
            <a:ext cx="16400896" cy="956501"/>
          </a:xfrm>
          <a:prstGeom prst="rect">
            <a:avLst/>
          </a:prstGeom>
          <a:noFill/>
          <a:ln>
            <a:noFill/>
          </a:ln>
        </p:spPr>
        <p:txBody>
          <a:bodyPr spcFirstLastPara="1" wrap="square" lIns="137138" tIns="68550" rIns="137138" bIns="68550" anchor="ctr" anchorCtr="0">
            <a:noAutofit/>
          </a:bodyPr>
          <a:lstStyle/>
          <a:p>
            <a:pPr algn="ctr"/>
            <a:r>
              <a:rPr lang="en-US" dirty="0">
                <a:solidFill>
                  <a:schemeClr val="accent1">
                    <a:lumMod val="75000"/>
                  </a:schemeClr>
                </a:solidFill>
              </a:rPr>
              <a:t>UA Highest Priority Capital Projects</a:t>
            </a:r>
          </a:p>
        </p:txBody>
      </p:sp>
      <p:sp>
        <p:nvSpPr>
          <p:cNvPr id="134" name="Google Shape;134;p33"/>
          <p:cNvSpPr txBox="1">
            <a:spLocks noGrp="1"/>
          </p:cNvSpPr>
          <p:nvPr>
            <p:ph type="body" idx="1"/>
          </p:nvPr>
        </p:nvSpPr>
        <p:spPr>
          <a:xfrm>
            <a:off x="1827363" y="1058373"/>
            <a:ext cx="15851037" cy="8807015"/>
          </a:xfrm>
          <a:prstGeom prst="rect">
            <a:avLst/>
          </a:prstGeom>
          <a:noFill/>
          <a:ln>
            <a:noFill/>
          </a:ln>
        </p:spPr>
        <p:txBody>
          <a:bodyPr spcFirstLastPara="1" wrap="square" lIns="137138" tIns="68550" rIns="137138" bIns="68550" anchor="t" anchorCtr="0">
            <a:noAutofit/>
          </a:bodyPr>
          <a:lstStyle/>
          <a:p>
            <a:pPr marL="274320" indent="0">
              <a:lnSpc>
                <a:spcPct val="100000"/>
              </a:lnSpc>
              <a:spcBef>
                <a:spcPts val="0"/>
              </a:spcBef>
              <a:buSzPct val="100000"/>
              <a:buNone/>
            </a:pPr>
            <a:r>
              <a:rPr lang="en-US" u="sng" dirty="0"/>
              <a:t>$17.5 million UAA heating, mechanical and electrical system improvements -</a:t>
            </a:r>
            <a:r>
              <a:rPr lang="en-US" dirty="0"/>
              <a:t> including the Professional Studies Building (PSB), the Wendy Williamson Auditorium (WWA), the Social Sciences Building (SSB), and the Consortium Library to prevent critical failures and provide energy savings through increased efficiency. PSB and WWA are connected facilities and they share some of the infrastructure scheduled for replacement as part of this project. All four facilities were constructed in the early 1970s and the infrastructure is beyond its useful life with a high risk of failure. </a:t>
            </a:r>
          </a:p>
          <a:p>
            <a:pPr marL="274320" indent="0">
              <a:lnSpc>
                <a:spcPct val="100000"/>
              </a:lnSpc>
              <a:spcBef>
                <a:spcPts val="0"/>
              </a:spcBef>
              <a:buSzPct val="100000"/>
              <a:buNone/>
            </a:pPr>
            <a:endParaRPr lang="en-US" dirty="0"/>
          </a:p>
          <a:p>
            <a:pPr marL="274320" indent="0">
              <a:lnSpc>
                <a:spcPct val="100000"/>
              </a:lnSpc>
              <a:spcBef>
                <a:spcPts val="0"/>
              </a:spcBef>
              <a:buSzPct val="100000"/>
              <a:buNone/>
            </a:pPr>
            <a:r>
              <a:rPr lang="en-US" u="sng" dirty="0"/>
              <a:t>$2 million UAA COH WAMMI Facility Renovation at Sally Monserud Hall</a:t>
            </a:r>
            <a:r>
              <a:rPr lang="en-US" dirty="0"/>
              <a:t>- renovated to expand the College of Health's ability to educate more students to fill high-demand workforce needs. This renovation </a:t>
            </a:r>
            <a:r>
              <a:rPr lang="en-US" dirty="0">
                <a:solidFill>
                  <a:schemeClr val="tx1"/>
                </a:solidFill>
              </a:rPr>
              <a:t>supports the WWAMI program expansion.</a:t>
            </a:r>
          </a:p>
          <a:p>
            <a:pPr marL="274320" indent="0">
              <a:lnSpc>
                <a:spcPct val="100000"/>
              </a:lnSpc>
              <a:spcBef>
                <a:spcPts val="0"/>
              </a:spcBef>
              <a:buSzPct val="100000"/>
              <a:buNone/>
            </a:pPr>
            <a:endParaRPr lang="en-US" dirty="0"/>
          </a:p>
          <a:p>
            <a:pPr marL="274320" indent="0">
              <a:lnSpc>
                <a:spcPct val="100000"/>
              </a:lnSpc>
              <a:spcBef>
                <a:spcPts val="0"/>
              </a:spcBef>
              <a:buSzPct val="100000"/>
              <a:buNone/>
            </a:pPr>
            <a:r>
              <a:rPr lang="en-US" u="sng" dirty="0">
                <a:solidFill>
                  <a:schemeClr val="tx1"/>
                </a:solidFill>
              </a:rPr>
              <a:t>$6 million grant Alaska Leaders Archive Renovation at UAA/APU Consortium Library</a:t>
            </a:r>
            <a:r>
              <a:rPr lang="en-US" dirty="0">
                <a:solidFill>
                  <a:schemeClr val="tx1"/>
                </a:solidFill>
              </a:rPr>
              <a:t> – renovation to create an expanded archive, enhanced academic and conference space, and a public-facing museum for the Alaska Leaders documents.  The Alaska Leaders’ Archive will preserve and promote the legacy of public service and leadership in Alaska.</a:t>
            </a:r>
          </a:p>
          <a:p>
            <a:pPr marL="274320" indent="0">
              <a:lnSpc>
                <a:spcPct val="100000"/>
              </a:lnSpc>
              <a:spcBef>
                <a:spcPts val="0"/>
              </a:spcBef>
              <a:buSzPct val="100000"/>
              <a:buNone/>
            </a:pPr>
            <a:endParaRPr lang="en-US" dirty="0"/>
          </a:p>
          <a:p>
            <a:pPr marL="274320" indent="0">
              <a:lnSpc>
                <a:spcPct val="100000"/>
              </a:lnSpc>
              <a:spcBef>
                <a:spcPts val="0"/>
              </a:spcBef>
              <a:buSzPct val="100000"/>
              <a:buNone/>
            </a:pPr>
            <a:r>
              <a:rPr lang="en-US" u="sng" dirty="0"/>
              <a:t>$2.5 million grant potential UAF University Park</a:t>
            </a:r>
            <a:r>
              <a:rPr lang="en-US" dirty="0"/>
              <a:t> - renovated to support an Early Childhood Development Center, expanding childcare options for employees and student parents.</a:t>
            </a:r>
            <a:endParaRPr lang="en-US" sz="2400" dirty="0"/>
          </a:p>
          <a:p>
            <a:pPr marL="274320" indent="0">
              <a:lnSpc>
                <a:spcPct val="100000"/>
              </a:lnSpc>
              <a:spcBef>
                <a:spcPts val="0"/>
              </a:spcBef>
              <a:buSzPct val="100000"/>
              <a:buNone/>
            </a:pPr>
            <a:endParaRPr lang="en-US" sz="2400" dirty="0"/>
          </a:p>
        </p:txBody>
      </p:sp>
      <p:sp>
        <p:nvSpPr>
          <p:cNvPr id="135" name="Google Shape;135;p33"/>
          <p:cNvSpPr txBox="1">
            <a:spLocks noGrp="1"/>
          </p:cNvSpPr>
          <p:nvPr>
            <p:ph type="sldNum" idx="12"/>
          </p:nvPr>
        </p:nvSpPr>
        <p:spPr>
          <a:xfrm>
            <a:off x="609600" y="9298996"/>
            <a:ext cx="983673"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23</a:t>
            </a:fld>
            <a:endParaRPr dirty="0">
              <a:solidFill>
                <a:schemeClr val="bg1"/>
              </a:solidFill>
            </a:endParaRPr>
          </a:p>
        </p:txBody>
      </p:sp>
    </p:spTree>
    <p:extLst>
      <p:ext uri="{BB962C8B-B14F-4D97-AF65-F5344CB8AC3E}">
        <p14:creationId xmlns:p14="http://schemas.microsoft.com/office/powerpoint/2010/main" val="180450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1734704" y="266700"/>
            <a:ext cx="16400896" cy="956501"/>
          </a:xfrm>
          <a:prstGeom prst="rect">
            <a:avLst/>
          </a:prstGeom>
          <a:noFill/>
          <a:ln>
            <a:noFill/>
          </a:ln>
        </p:spPr>
        <p:txBody>
          <a:bodyPr spcFirstLastPara="1" wrap="square" lIns="137138" tIns="68550" rIns="137138" bIns="68550" anchor="ctr" anchorCtr="0">
            <a:noAutofit/>
          </a:bodyPr>
          <a:lstStyle/>
          <a:p>
            <a:pPr algn="ctr"/>
            <a:r>
              <a:rPr lang="en-US" dirty="0">
                <a:solidFill>
                  <a:schemeClr val="accent1">
                    <a:lumMod val="75000"/>
                  </a:schemeClr>
                </a:solidFill>
              </a:rPr>
              <a:t>UA Deferred Maintenance Projects</a:t>
            </a:r>
            <a:endParaRPr dirty="0">
              <a:solidFill>
                <a:schemeClr val="accent1">
                  <a:lumMod val="75000"/>
                </a:schemeClr>
              </a:solidFill>
            </a:endParaRPr>
          </a:p>
        </p:txBody>
      </p:sp>
      <p:sp>
        <p:nvSpPr>
          <p:cNvPr id="134" name="Google Shape;134;p33"/>
          <p:cNvSpPr txBox="1">
            <a:spLocks noGrp="1"/>
          </p:cNvSpPr>
          <p:nvPr>
            <p:ph type="body" idx="1"/>
          </p:nvPr>
        </p:nvSpPr>
        <p:spPr>
          <a:xfrm>
            <a:off x="1828800" y="1213284"/>
            <a:ext cx="15851037" cy="8807015"/>
          </a:xfrm>
          <a:prstGeom prst="rect">
            <a:avLst/>
          </a:prstGeom>
          <a:noFill/>
          <a:ln>
            <a:noFill/>
          </a:ln>
        </p:spPr>
        <p:txBody>
          <a:bodyPr spcFirstLastPara="1" wrap="square" lIns="137138" tIns="68550" rIns="137138" bIns="68550" anchor="t" anchorCtr="0">
            <a:noAutofit/>
          </a:bodyPr>
          <a:lstStyle/>
          <a:p>
            <a:pPr marL="274320" indent="0">
              <a:lnSpc>
                <a:spcPct val="100000"/>
              </a:lnSpc>
              <a:spcBef>
                <a:spcPts val="0"/>
              </a:spcBef>
              <a:buSzPct val="100000"/>
              <a:buNone/>
            </a:pPr>
            <a:r>
              <a:rPr lang="en-US" dirty="0"/>
              <a:t>Due to many years of unfunded deferral of critical capital projects, there is increasing risk and evidence of building closures. There have been numerous unplanned closures causing significant hardship on student learning and research activities, as well as the associated lost productivity of university faculty/researchers, and staff. Priority projects at the universities include:</a:t>
            </a:r>
          </a:p>
          <a:p>
            <a:pPr marL="274320" indent="0">
              <a:lnSpc>
                <a:spcPct val="100000"/>
              </a:lnSpc>
              <a:spcBef>
                <a:spcPts val="0"/>
              </a:spcBef>
              <a:buSzPct val="100000"/>
              <a:buNone/>
            </a:pPr>
            <a:endParaRPr lang="en-US" dirty="0"/>
          </a:p>
          <a:p>
            <a:pPr marL="274320" indent="0">
              <a:lnSpc>
                <a:spcPct val="100000"/>
              </a:lnSpc>
              <a:spcBef>
                <a:spcPts val="0"/>
              </a:spcBef>
              <a:buSzPct val="100000"/>
              <a:buNone/>
            </a:pPr>
            <a:r>
              <a:rPr lang="en-US" u="sng" dirty="0"/>
              <a:t>$3.6 million UAS’s roof repair/replacement</a:t>
            </a:r>
            <a:r>
              <a:rPr lang="en-US" dirty="0"/>
              <a:t> - including Technical Education Center (Juneau), Southeast Alaska Maritime Training Center (Ketchikan), and Sitka Hangar (Sitka) which have roofs that are leaking or experiencing other function issues requiring replacement or significant repair.</a:t>
            </a:r>
          </a:p>
          <a:p>
            <a:pPr marL="731520" indent="-457200">
              <a:lnSpc>
                <a:spcPct val="100000"/>
              </a:lnSpc>
              <a:spcBef>
                <a:spcPts val="0"/>
              </a:spcBef>
              <a:buSzPct val="100000"/>
              <a:buFont typeface="+mj-lt"/>
              <a:buAutoNum type="arabicPeriod"/>
            </a:pPr>
            <a:endParaRPr lang="en-US" dirty="0"/>
          </a:p>
          <a:p>
            <a:pPr marL="274320" indent="0">
              <a:lnSpc>
                <a:spcPct val="100000"/>
              </a:lnSpc>
              <a:spcBef>
                <a:spcPts val="0"/>
              </a:spcBef>
              <a:buSzPct val="100000"/>
              <a:buNone/>
            </a:pPr>
            <a:r>
              <a:rPr lang="en-US" u="sng" dirty="0"/>
              <a:t>$11.3 million UAF’s top projects address student safety across campus</a:t>
            </a:r>
            <a:r>
              <a:rPr lang="en-US" dirty="0"/>
              <a:t> - providing a safe and compliant campus for everyone is the top priority, yet the aging campus requires large upgrades to reduce risk and prevent injury.  Safety and regulatory compliance projects provide updates to building features meant to protect the occupants and reduce risk to students, staff, and faculty. Work includes updating ventilation to ensure sufficient fresh air is supplied to active laboratories, replacing fire alarm systems, correcting emergency egress paths, and creating accessible buildings which include replacing elevators. </a:t>
            </a:r>
          </a:p>
        </p:txBody>
      </p:sp>
      <p:sp>
        <p:nvSpPr>
          <p:cNvPr id="135" name="Google Shape;135;p33"/>
          <p:cNvSpPr txBox="1">
            <a:spLocks noGrp="1"/>
          </p:cNvSpPr>
          <p:nvPr>
            <p:ph type="sldNum" idx="12"/>
          </p:nvPr>
        </p:nvSpPr>
        <p:spPr>
          <a:xfrm>
            <a:off x="609600" y="9298996"/>
            <a:ext cx="983673"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24</a:t>
            </a:fld>
            <a:endParaRPr dirty="0">
              <a:solidFill>
                <a:schemeClr val="bg1"/>
              </a:solidFill>
            </a:endParaRPr>
          </a:p>
        </p:txBody>
      </p:sp>
    </p:spTree>
    <p:extLst>
      <p:ext uri="{BB962C8B-B14F-4D97-AF65-F5344CB8AC3E}">
        <p14:creationId xmlns:p14="http://schemas.microsoft.com/office/powerpoint/2010/main" val="264092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1734704" y="266700"/>
            <a:ext cx="16400896" cy="956501"/>
          </a:xfrm>
          <a:prstGeom prst="rect">
            <a:avLst/>
          </a:prstGeom>
          <a:noFill/>
          <a:ln>
            <a:noFill/>
          </a:ln>
        </p:spPr>
        <p:txBody>
          <a:bodyPr spcFirstLastPara="1" wrap="square" lIns="137138" tIns="68550" rIns="137138" bIns="68550" anchor="ctr" anchorCtr="0">
            <a:noAutofit/>
          </a:bodyPr>
          <a:lstStyle/>
          <a:p>
            <a:pPr algn="ctr"/>
            <a:r>
              <a:rPr lang="en-US" dirty="0">
                <a:solidFill>
                  <a:schemeClr val="accent1">
                    <a:lumMod val="75000"/>
                  </a:schemeClr>
                </a:solidFill>
              </a:rPr>
              <a:t>UA Facility Modernization</a:t>
            </a:r>
            <a:endParaRPr dirty="0">
              <a:solidFill>
                <a:schemeClr val="accent1">
                  <a:lumMod val="75000"/>
                </a:schemeClr>
              </a:solidFill>
            </a:endParaRPr>
          </a:p>
        </p:txBody>
      </p:sp>
      <p:sp>
        <p:nvSpPr>
          <p:cNvPr id="134" name="Google Shape;134;p33"/>
          <p:cNvSpPr txBox="1">
            <a:spLocks noGrp="1"/>
          </p:cNvSpPr>
          <p:nvPr>
            <p:ph type="body" idx="1"/>
          </p:nvPr>
        </p:nvSpPr>
        <p:spPr>
          <a:xfrm>
            <a:off x="1972252" y="1223201"/>
            <a:ext cx="15925800" cy="8797099"/>
          </a:xfrm>
          <a:prstGeom prst="rect">
            <a:avLst/>
          </a:prstGeom>
          <a:noFill/>
          <a:ln>
            <a:noFill/>
          </a:ln>
        </p:spPr>
        <p:txBody>
          <a:bodyPr spcFirstLastPara="1" wrap="square" lIns="137138" tIns="68550" rIns="137138" bIns="68550" anchor="t" anchorCtr="0">
            <a:noAutofit/>
          </a:bodyPr>
          <a:lstStyle/>
          <a:p>
            <a:pPr marL="274320" indent="0">
              <a:lnSpc>
                <a:spcPct val="100000"/>
              </a:lnSpc>
              <a:spcBef>
                <a:spcPts val="0"/>
              </a:spcBef>
              <a:buSzPct val="100000"/>
              <a:buNone/>
            </a:pPr>
            <a:r>
              <a:rPr lang="en-US" sz="3600" dirty="0"/>
              <a:t>UA continues to look for ways to make the best use of existing space. Several facilities, in need of complete modernization, have been included for consideration in the FY24 capital budget. </a:t>
            </a:r>
          </a:p>
          <a:p>
            <a:pPr marL="845820" indent="-571500">
              <a:lnSpc>
                <a:spcPct val="100000"/>
              </a:lnSpc>
              <a:spcBef>
                <a:spcPts val="0"/>
              </a:spcBef>
              <a:buSzPct val="100000"/>
            </a:pPr>
            <a:endParaRPr lang="en-US" sz="3600" u="sng" dirty="0"/>
          </a:p>
          <a:p>
            <a:pPr marL="845820" indent="-571500">
              <a:lnSpc>
                <a:spcPct val="100000"/>
              </a:lnSpc>
              <a:spcBef>
                <a:spcPts val="0"/>
              </a:spcBef>
              <a:buSzPct val="100000"/>
            </a:pPr>
            <a:r>
              <a:rPr lang="en-US" sz="3600" u="sng" dirty="0">
                <a:solidFill>
                  <a:schemeClr val="tx1"/>
                </a:solidFill>
              </a:rPr>
              <a:t>$8 million UAA Health Workforce Diversity Expansion and Library Learning Commons</a:t>
            </a:r>
            <a:r>
              <a:rPr lang="en-US" sz="3600" dirty="0">
                <a:solidFill>
                  <a:schemeClr val="tx1"/>
                </a:solidFill>
              </a:rPr>
              <a:t> - renovate Sally Monserud Hall for critical health workforce training and relocates the learning commons into the UAA/APU Consortium Library.</a:t>
            </a:r>
          </a:p>
          <a:p>
            <a:pPr marL="274320" indent="0">
              <a:lnSpc>
                <a:spcPct val="100000"/>
              </a:lnSpc>
              <a:spcBef>
                <a:spcPts val="0"/>
              </a:spcBef>
              <a:buSzPct val="100000"/>
              <a:buNone/>
            </a:pPr>
            <a:endParaRPr lang="en-US" sz="2000" dirty="0">
              <a:solidFill>
                <a:srgbClr val="FF0000"/>
              </a:solidFill>
            </a:endParaRPr>
          </a:p>
          <a:p>
            <a:pPr marL="845820" indent="-571500">
              <a:lnSpc>
                <a:spcPct val="100000"/>
              </a:lnSpc>
              <a:spcBef>
                <a:spcPts val="0"/>
              </a:spcBef>
              <a:buSzPct val="100000"/>
            </a:pPr>
            <a:r>
              <a:rPr lang="en-US" sz="3600" u="sng" dirty="0"/>
              <a:t>$12.5 million UAF Lola Tilly</a:t>
            </a:r>
            <a:r>
              <a:rPr lang="en-US" sz="3600" dirty="0"/>
              <a:t> - modernized to create a more welcoming, centralized area for student engagement and public-facing functions. </a:t>
            </a:r>
          </a:p>
          <a:p>
            <a:pPr marL="274320" indent="0">
              <a:lnSpc>
                <a:spcPct val="100000"/>
              </a:lnSpc>
              <a:spcBef>
                <a:spcPts val="0"/>
              </a:spcBef>
              <a:buSzPct val="100000"/>
              <a:buNone/>
            </a:pPr>
            <a:endParaRPr lang="en-US" sz="2000" dirty="0"/>
          </a:p>
          <a:p>
            <a:pPr marL="845820" indent="-571500">
              <a:lnSpc>
                <a:spcPct val="100000"/>
              </a:lnSpc>
              <a:spcBef>
                <a:spcPts val="0"/>
              </a:spcBef>
              <a:buSzPct val="100000"/>
            </a:pPr>
            <a:r>
              <a:rPr lang="en-US" sz="3600" u="sng" dirty="0"/>
              <a:t>$1 million UAS Natural Sciences</a:t>
            </a:r>
            <a:r>
              <a:rPr lang="en-US" sz="3600" dirty="0"/>
              <a:t> - relocate laboratory programs from the Natural Science Research Lab building to the Anderson Building, bringing all UAS Natural Sciences students,  faculty, and staff into one area for better continuity, economy, and synergy.</a:t>
            </a:r>
          </a:p>
        </p:txBody>
      </p:sp>
      <p:sp>
        <p:nvSpPr>
          <p:cNvPr id="135" name="Google Shape;135;p33"/>
          <p:cNvSpPr txBox="1">
            <a:spLocks noGrp="1"/>
          </p:cNvSpPr>
          <p:nvPr>
            <p:ph type="sldNum" idx="12"/>
          </p:nvPr>
        </p:nvSpPr>
        <p:spPr>
          <a:xfrm>
            <a:off x="609600" y="9298996"/>
            <a:ext cx="983673"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25</a:t>
            </a:fld>
            <a:endParaRPr dirty="0">
              <a:solidFill>
                <a:schemeClr val="bg1"/>
              </a:solidFill>
            </a:endParaRPr>
          </a:p>
        </p:txBody>
      </p:sp>
    </p:spTree>
    <p:extLst>
      <p:ext uri="{BB962C8B-B14F-4D97-AF65-F5344CB8AC3E}">
        <p14:creationId xmlns:p14="http://schemas.microsoft.com/office/powerpoint/2010/main" val="96343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5"/>
          <p:cNvSpPr txBox="1">
            <a:spLocks noGrp="1"/>
          </p:cNvSpPr>
          <p:nvPr>
            <p:ph type="body" idx="1"/>
          </p:nvPr>
        </p:nvSpPr>
        <p:spPr>
          <a:xfrm>
            <a:off x="1919233" y="775477"/>
            <a:ext cx="15644631" cy="8736045"/>
          </a:xfrm>
          <a:prstGeom prst="rect">
            <a:avLst/>
          </a:prstGeom>
          <a:noFill/>
          <a:ln>
            <a:noFill/>
          </a:ln>
        </p:spPr>
        <p:txBody>
          <a:bodyPr spcFirstLastPara="1" wrap="square" lIns="137138" tIns="68550" rIns="137138" bIns="68550" anchor="t" anchorCtr="0">
            <a:noAutofit/>
          </a:bodyPr>
          <a:lstStyle/>
          <a:p>
            <a:pPr marL="342900" indent="-342900">
              <a:lnSpc>
                <a:spcPct val="100000"/>
              </a:lnSpc>
              <a:spcBef>
                <a:spcPts val="0"/>
              </a:spcBef>
              <a:buClr>
                <a:schemeClr val="tx1"/>
              </a:buClr>
              <a:buSzPct val="100000"/>
            </a:pPr>
            <a:endParaRPr lang="en-US" sz="6600" dirty="0">
              <a:solidFill>
                <a:schemeClr val="tx1"/>
              </a:solidFill>
            </a:endParaRPr>
          </a:p>
          <a:p>
            <a:pPr marL="0" indent="0">
              <a:lnSpc>
                <a:spcPct val="100000"/>
              </a:lnSpc>
              <a:spcBef>
                <a:spcPts val="0"/>
              </a:spcBef>
              <a:buClr>
                <a:schemeClr val="tx1"/>
              </a:buClr>
              <a:buSzPct val="100000"/>
              <a:buNone/>
            </a:pPr>
            <a:endParaRPr lang="en-US" sz="6600" dirty="0">
              <a:solidFill>
                <a:schemeClr val="tx1"/>
              </a:solidFill>
            </a:endParaRPr>
          </a:p>
          <a:p>
            <a:pPr marL="342900" indent="-342900">
              <a:lnSpc>
                <a:spcPct val="100000"/>
              </a:lnSpc>
              <a:spcBef>
                <a:spcPts val="0"/>
              </a:spcBef>
              <a:buClr>
                <a:schemeClr val="tx1"/>
              </a:buClr>
              <a:buSzPct val="100000"/>
            </a:pPr>
            <a:endParaRPr lang="en-US" sz="6600" dirty="0">
              <a:solidFill>
                <a:schemeClr val="tx1"/>
              </a:solidFill>
            </a:endParaRPr>
          </a:p>
          <a:p>
            <a:pPr marL="0" indent="0" algn="ctr">
              <a:lnSpc>
                <a:spcPct val="100000"/>
              </a:lnSpc>
              <a:spcBef>
                <a:spcPts val="0"/>
              </a:spcBef>
              <a:buClr>
                <a:schemeClr val="tx1"/>
              </a:buClr>
              <a:buSzPct val="100000"/>
              <a:buNone/>
            </a:pPr>
            <a:r>
              <a:rPr lang="en-US" sz="5400" dirty="0">
                <a:solidFill>
                  <a:srgbClr val="1F3864"/>
                </a:solidFill>
              </a:rPr>
              <a:t>Legislative Priorities</a:t>
            </a:r>
          </a:p>
          <a:p>
            <a:pPr marL="0" indent="0" algn="ctr">
              <a:lnSpc>
                <a:spcPct val="100000"/>
              </a:lnSpc>
              <a:spcBef>
                <a:spcPts val="0"/>
              </a:spcBef>
              <a:buClr>
                <a:schemeClr val="tx1"/>
              </a:buClr>
              <a:buSzPct val="100000"/>
              <a:buNone/>
            </a:pPr>
            <a:br>
              <a:rPr lang="en-US" sz="4800" dirty="0">
                <a:solidFill>
                  <a:srgbClr val="1F3864"/>
                </a:solidFill>
              </a:rPr>
            </a:br>
            <a:endParaRPr sz="4800" dirty="0">
              <a:solidFill>
                <a:srgbClr val="1F3864"/>
              </a:solidFill>
            </a:endParaRPr>
          </a:p>
          <a:p>
            <a:pPr marL="0" indent="0">
              <a:buSzPts val="2800"/>
              <a:buNone/>
            </a:pPr>
            <a:endParaRPr dirty="0">
              <a:solidFill>
                <a:srgbClr val="FF0000"/>
              </a:solidFill>
            </a:endParaRPr>
          </a:p>
        </p:txBody>
      </p:sp>
      <p:sp>
        <p:nvSpPr>
          <p:cNvPr id="122" name="Google Shape;122;p5"/>
          <p:cNvSpPr txBox="1">
            <a:spLocks noGrp="1"/>
          </p:cNvSpPr>
          <p:nvPr>
            <p:ph type="sldNum" idx="12"/>
          </p:nvPr>
        </p:nvSpPr>
        <p:spPr>
          <a:xfrm>
            <a:off x="724136" y="9221015"/>
            <a:ext cx="690771" cy="547688"/>
          </a:xfrm>
          <a:prstGeom prst="rect">
            <a:avLst/>
          </a:prstGeom>
          <a:noFill/>
          <a:ln>
            <a:noFill/>
          </a:ln>
        </p:spPr>
        <p:txBody>
          <a:bodyPr spcFirstLastPara="1" wrap="square" lIns="137138" tIns="68550" rIns="137138" bIns="68550" anchor="ctr" anchorCtr="0">
            <a:noAutofit/>
          </a:bodyPr>
          <a:lstStyle/>
          <a:p>
            <a:pPr algn="ctr" defTabSz="1371600"/>
            <a:fld id="{00000000-1234-1234-1234-123412341234}" type="slidenum">
              <a:rPr lang="en-US" kern="0">
                <a:solidFill>
                  <a:srgbClr val="FFFFFF"/>
                </a:solidFill>
              </a:rPr>
              <a:pPr algn="ctr" defTabSz="1371600"/>
              <a:t>26</a:t>
            </a:fld>
            <a:endParaRPr kern="0" dirty="0">
              <a:solidFill>
                <a:srgbClr val="FFFFFF"/>
              </a:solidFill>
            </a:endParaRPr>
          </a:p>
        </p:txBody>
      </p:sp>
    </p:spTree>
    <p:extLst>
      <p:ext uri="{BB962C8B-B14F-4D97-AF65-F5344CB8AC3E}">
        <p14:creationId xmlns:p14="http://schemas.microsoft.com/office/powerpoint/2010/main" val="20167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2286000" y="216694"/>
            <a:ext cx="14744700" cy="1166812"/>
          </a:xfrm>
        </p:spPr>
        <p:txBody>
          <a:bodyPr>
            <a:normAutofit/>
          </a:bodyPr>
          <a:lstStyle/>
          <a:p>
            <a:pPr algn="ctr"/>
            <a:r>
              <a:rPr lang="en-US" dirty="0">
                <a:solidFill>
                  <a:srgbClr val="074C7E"/>
                </a:solidFill>
              </a:rPr>
              <a:t>Legislative Priorities</a:t>
            </a:r>
          </a:p>
        </p:txBody>
      </p:sp>
      <p:sp>
        <p:nvSpPr>
          <p:cNvPr id="3" name="Text Placeholder 2">
            <a:extLst>
              <a:ext uri="{FF2B5EF4-FFF2-40B4-BE49-F238E27FC236}">
                <a16:creationId xmlns:a16="http://schemas.microsoft.com/office/drawing/2014/main" id="{DAB648BE-5A89-425D-AE97-7E2440A9EA12}"/>
              </a:ext>
            </a:extLst>
          </p:cNvPr>
          <p:cNvSpPr>
            <a:spLocks noGrp="1"/>
          </p:cNvSpPr>
          <p:nvPr>
            <p:ph type="body" idx="1"/>
          </p:nvPr>
        </p:nvSpPr>
        <p:spPr>
          <a:xfrm>
            <a:off x="1924050" y="1326206"/>
            <a:ext cx="15468600" cy="7953331"/>
          </a:xfrm>
        </p:spPr>
        <p:txBody>
          <a:bodyPr>
            <a:normAutofit/>
          </a:bodyPr>
          <a:lstStyle/>
          <a:p>
            <a:pPr>
              <a:lnSpc>
                <a:spcPct val="100000"/>
              </a:lnSpc>
              <a:spcBef>
                <a:spcPts val="0"/>
              </a:spcBef>
              <a:buSzPct val="100000"/>
            </a:pPr>
            <a:r>
              <a:rPr lang="en-US" sz="3200" dirty="0"/>
              <a:t>Extend education tax credit </a:t>
            </a:r>
          </a:p>
          <a:p>
            <a:pPr marL="914400" lvl="1" indent="0">
              <a:lnSpc>
                <a:spcPct val="100000"/>
              </a:lnSpc>
              <a:spcBef>
                <a:spcPts val="0"/>
              </a:spcBef>
              <a:buSzPct val="100000"/>
              <a:buNone/>
            </a:pPr>
            <a:r>
              <a:rPr lang="en-US" sz="3200" dirty="0"/>
              <a:t>Alaska’s Education Tax Credit program allows tax-paying entities to make charitable contributions to support education in Alaska. Education Tax Credits encourage partnerships between education entities and industry to directly meet workforce needs. Tax credits have a sunset date of Jan 1, 2025. </a:t>
            </a:r>
          </a:p>
          <a:p>
            <a:pPr>
              <a:lnSpc>
                <a:spcPct val="100000"/>
              </a:lnSpc>
              <a:spcBef>
                <a:spcPts val="0"/>
              </a:spcBef>
              <a:buSzPct val="100000"/>
            </a:pPr>
            <a:endParaRPr lang="en-US" sz="3200" dirty="0"/>
          </a:p>
          <a:p>
            <a:pPr>
              <a:lnSpc>
                <a:spcPct val="100000"/>
              </a:lnSpc>
              <a:spcBef>
                <a:spcPts val="0"/>
              </a:spcBef>
              <a:buSzPct val="100000"/>
            </a:pPr>
            <a:r>
              <a:rPr lang="en-US" sz="3200" dirty="0"/>
              <a:t>Student financial support</a:t>
            </a:r>
          </a:p>
          <a:p>
            <a:pPr lvl="1">
              <a:lnSpc>
                <a:spcPct val="100000"/>
              </a:lnSpc>
              <a:spcBef>
                <a:spcPts val="0"/>
              </a:spcBef>
              <a:buSzPct val="100000"/>
              <a:buFont typeface="Courier New" panose="02070309020205020404" pitchFamily="49" charset="0"/>
              <a:buChar char="o"/>
            </a:pPr>
            <a:r>
              <a:rPr lang="en-US" sz="2800" dirty="0"/>
              <a:t>Award Alaska Performance Scholarship (APS) and Alaska Education Grant (AEG) in fall senior year. The current award notification process informs students of their award eligibility after many have already committed to universities outside Alaska.</a:t>
            </a:r>
          </a:p>
          <a:p>
            <a:pPr marL="857250" lvl="1" indent="0">
              <a:lnSpc>
                <a:spcPct val="100000"/>
              </a:lnSpc>
              <a:spcBef>
                <a:spcPts val="0"/>
              </a:spcBef>
              <a:buSzPct val="100000"/>
              <a:buNone/>
            </a:pPr>
            <a:endParaRPr lang="en-US" sz="2800" dirty="0"/>
          </a:p>
          <a:p>
            <a:pPr lvl="1">
              <a:lnSpc>
                <a:spcPct val="100000"/>
              </a:lnSpc>
              <a:spcBef>
                <a:spcPts val="0"/>
              </a:spcBef>
              <a:buSzPct val="100000"/>
              <a:buFont typeface="Courier New" panose="02070309020205020404" pitchFamily="49" charset="0"/>
              <a:buChar char="o"/>
            </a:pPr>
            <a:r>
              <a:rPr lang="en-US" sz="2800" dirty="0">
                <a:solidFill>
                  <a:schemeClr val="tx1"/>
                </a:solidFill>
              </a:rPr>
              <a:t>Consider a loan repayment program. Discussing re-instituting the 1970 and 1980’s loan forgiveness as an incentive to get more workforce into the state. </a:t>
            </a:r>
          </a:p>
          <a:p>
            <a:pPr>
              <a:lnSpc>
                <a:spcPct val="100000"/>
              </a:lnSpc>
              <a:spcBef>
                <a:spcPts val="0"/>
              </a:spcBef>
              <a:buSzPct val="100000"/>
            </a:pPr>
            <a:endParaRPr lang="en-US" sz="3200" dirty="0"/>
          </a:p>
          <a:p>
            <a:pPr>
              <a:lnSpc>
                <a:spcPct val="100000"/>
              </a:lnSpc>
              <a:spcBef>
                <a:spcPts val="0"/>
              </a:spcBef>
              <a:buSzPct val="100000"/>
            </a:pPr>
            <a:r>
              <a:rPr lang="en-US" sz="3200" dirty="0"/>
              <a:t>TVEP extension </a:t>
            </a:r>
          </a:p>
          <a:p>
            <a:pPr marL="914400" indent="0">
              <a:lnSpc>
                <a:spcPct val="100000"/>
              </a:lnSpc>
              <a:spcBef>
                <a:spcPts val="0"/>
              </a:spcBef>
              <a:buSzPct val="100000"/>
              <a:buNone/>
            </a:pPr>
            <a:r>
              <a:rPr lang="en-US" sz="3200" dirty="0"/>
              <a:t>Technical Vocational Education Program (TVEP) is up for reauthorization in FY25.</a:t>
            </a:r>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27</a:t>
            </a:fld>
            <a:endParaRPr lang="en-US" kern="0" dirty="0">
              <a:solidFill>
                <a:srgbClr val="FFFFFF"/>
              </a:solidFill>
            </a:endParaRPr>
          </a:p>
        </p:txBody>
      </p:sp>
    </p:spTree>
    <p:extLst>
      <p:ext uri="{BB962C8B-B14F-4D97-AF65-F5344CB8AC3E}">
        <p14:creationId xmlns:p14="http://schemas.microsoft.com/office/powerpoint/2010/main" val="157325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5"/>
          <p:cNvSpPr txBox="1">
            <a:spLocks noGrp="1"/>
          </p:cNvSpPr>
          <p:nvPr>
            <p:ph type="body" idx="1"/>
          </p:nvPr>
        </p:nvSpPr>
        <p:spPr>
          <a:xfrm>
            <a:off x="1919233" y="775477"/>
            <a:ext cx="15644631" cy="8736045"/>
          </a:xfrm>
          <a:prstGeom prst="rect">
            <a:avLst/>
          </a:prstGeom>
          <a:noFill/>
          <a:ln>
            <a:noFill/>
          </a:ln>
        </p:spPr>
        <p:txBody>
          <a:bodyPr spcFirstLastPara="1" wrap="square" lIns="137138" tIns="68550" rIns="137138" bIns="68550" anchor="t" anchorCtr="0">
            <a:noAutofit/>
          </a:bodyPr>
          <a:lstStyle/>
          <a:p>
            <a:pPr marL="342900" indent="-342900">
              <a:lnSpc>
                <a:spcPct val="100000"/>
              </a:lnSpc>
              <a:spcBef>
                <a:spcPts val="0"/>
              </a:spcBef>
              <a:buClr>
                <a:schemeClr val="tx1"/>
              </a:buClr>
              <a:buSzPct val="100000"/>
            </a:pPr>
            <a:endParaRPr lang="en-US" sz="6600" dirty="0">
              <a:solidFill>
                <a:schemeClr val="tx1"/>
              </a:solidFill>
            </a:endParaRPr>
          </a:p>
          <a:p>
            <a:pPr marL="0" indent="0">
              <a:lnSpc>
                <a:spcPct val="100000"/>
              </a:lnSpc>
              <a:spcBef>
                <a:spcPts val="0"/>
              </a:spcBef>
              <a:buClr>
                <a:schemeClr val="tx1"/>
              </a:buClr>
              <a:buSzPct val="100000"/>
              <a:buNone/>
            </a:pPr>
            <a:endParaRPr lang="en-US" sz="6600" dirty="0">
              <a:solidFill>
                <a:schemeClr val="tx1"/>
              </a:solidFill>
            </a:endParaRPr>
          </a:p>
          <a:p>
            <a:pPr marL="342900" indent="-342900">
              <a:lnSpc>
                <a:spcPct val="100000"/>
              </a:lnSpc>
              <a:spcBef>
                <a:spcPts val="0"/>
              </a:spcBef>
              <a:buClr>
                <a:schemeClr val="tx1"/>
              </a:buClr>
              <a:buSzPct val="100000"/>
            </a:pPr>
            <a:endParaRPr lang="en-US" sz="6600" dirty="0">
              <a:solidFill>
                <a:schemeClr val="tx1"/>
              </a:solidFill>
            </a:endParaRPr>
          </a:p>
          <a:p>
            <a:pPr marL="0" indent="0" algn="ctr">
              <a:lnSpc>
                <a:spcPct val="100000"/>
              </a:lnSpc>
              <a:spcBef>
                <a:spcPts val="0"/>
              </a:spcBef>
              <a:buClr>
                <a:schemeClr val="tx1"/>
              </a:buClr>
              <a:buSzPct val="100000"/>
              <a:buNone/>
            </a:pPr>
            <a:r>
              <a:rPr lang="en-US" sz="5400" dirty="0">
                <a:solidFill>
                  <a:srgbClr val="1F3864"/>
                </a:solidFill>
              </a:rPr>
              <a:t>FY23 Initiatives Update</a:t>
            </a:r>
            <a:br>
              <a:rPr lang="en-US" sz="4800" dirty="0">
                <a:solidFill>
                  <a:srgbClr val="1F3864"/>
                </a:solidFill>
              </a:rPr>
            </a:br>
            <a:endParaRPr sz="4800" dirty="0">
              <a:solidFill>
                <a:srgbClr val="1F3864"/>
              </a:solidFill>
            </a:endParaRPr>
          </a:p>
          <a:p>
            <a:pPr marL="0" indent="0">
              <a:buSzPts val="2800"/>
              <a:buNone/>
            </a:pPr>
            <a:endParaRPr dirty="0">
              <a:solidFill>
                <a:srgbClr val="FF0000"/>
              </a:solidFill>
            </a:endParaRPr>
          </a:p>
        </p:txBody>
      </p:sp>
      <p:sp>
        <p:nvSpPr>
          <p:cNvPr id="122" name="Google Shape;122;p5"/>
          <p:cNvSpPr txBox="1">
            <a:spLocks noGrp="1"/>
          </p:cNvSpPr>
          <p:nvPr>
            <p:ph type="sldNum" idx="12"/>
          </p:nvPr>
        </p:nvSpPr>
        <p:spPr>
          <a:xfrm>
            <a:off x="724136" y="9221015"/>
            <a:ext cx="690771" cy="547688"/>
          </a:xfrm>
          <a:prstGeom prst="rect">
            <a:avLst/>
          </a:prstGeom>
          <a:noFill/>
          <a:ln>
            <a:noFill/>
          </a:ln>
        </p:spPr>
        <p:txBody>
          <a:bodyPr spcFirstLastPara="1" wrap="square" lIns="137138" tIns="68550" rIns="137138" bIns="68550" anchor="ctr" anchorCtr="0">
            <a:noAutofit/>
          </a:bodyPr>
          <a:lstStyle/>
          <a:p>
            <a:pPr algn="ctr" defTabSz="1371600"/>
            <a:fld id="{00000000-1234-1234-1234-123412341234}" type="slidenum">
              <a:rPr lang="en-US" kern="0">
                <a:solidFill>
                  <a:srgbClr val="FFFFFF"/>
                </a:solidFill>
              </a:rPr>
              <a:pPr algn="ctr" defTabSz="1371600"/>
              <a:t>28</a:t>
            </a:fld>
            <a:endParaRPr kern="0" dirty="0">
              <a:solidFill>
                <a:srgbClr val="FFFFFF"/>
              </a:solidFill>
            </a:endParaRPr>
          </a:p>
        </p:txBody>
      </p:sp>
    </p:spTree>
    <p:extLst>
      <p:ext uri="{BB962C8B-B14F-4D97-AF65-F5344CB8AC3E}">
        <p14:creationId xmlns:p14="http://schemas.microsoft.com/office/powerpoint/2010/main" val="260912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2286000" y="216694"/>
            <a:ext cx="14744700" cy="1166812"/>
          </a:xfrm>
        </p:spPr>
        <p:txBody>
          <a:bodyPr>
            <a:normAutofit/>
          </a:bodyPr>
          <a:lstStyle/>
          <a:p>
            <a:pPr algn="ctr"/>
            <a:r>
              <a:rPr lang="en-US" dirty="0">
                <a:solidFill>
                  <a:srgbClr val="074C7E"/>
                </a:solidFill>
              </a:rPr>
              <a:t>FY24 Research and Workforce Training Programs </a:t>
            </a:r>
          </a:p>
        </p:txBody>
      </p:sp>
      <p:sp>
        <p:nvSpPr>
          <p:cNvPr id="3" name="Text Placeholder 2">
            <a:extLst>
              <a:ext uri="{FF2B5EF4-FFF2-40B4-BE49-F238E27FC236}">
                <a16:creationId xmlns:a16="http://schemas.microsoft.com/office/drawing/2014/main" id="{DAB648BE-5A89-425D-AE97-7E2440A9EA12}"/>
              </a:ext>
            </a:extLst>
          </p:cNvPr>
          <p:cNvSpPr>
            <a:spLocks noGrp="1"/>
          </p:cNvSpPr>
          <p:nvPr>
            <p:ph type="body" idx="1"/>
          </p:nvPr>
        </p:nvSpPr>
        <p:spPr>
          <a:xfrm>
            <a:off x="1924050" y="1388203"/>
            <a:ext cx="15468600" cy="7953331"/>
          </a:xfrm>
        </p:spPr>
        <p:txBody>
          <a:bodyPr>
            <a:normAutofit/>
          </a:bodyPr>
          <a:lstStyle/>
          <a:p>
            <a:pPr marL="171450" indent="0">
              <a:lnSpc>
                <a:spcPct val="100000"/>
              </a:lnSpc>
              <a:spcBef>
                <a:spcPts val="0"/>
              </a:spcBef>
              <a:buNone/>
            </a:pPr>
            <a:r>
              <a:rPr lang="en-US" dirty="0"/>
              <a:t>The University of Alaska (UA), as Alaska's higher education system, is strategically positioned to have a significant positive impact through research and workforce training. The State’s FY23 $30 million multi-year investment in areas where UA has expertise will support the State's economic recovery. A modest amount of base funding will be requested in FY25 to transition the investments in heavy oil, critical minerals, and mariculture. Continued FY24 investments include:</a:t>
            </a:r>
          </a:p>
          <a:p>
            <a:pPr marL="171450" indent="0">
              <a:lnSpc>
                <a:spcPct val="100000"/>
              </a:lnSpc>
              <a:spcBef>
                <a:spcPts val="0"/>
              </a:spcBef>
              <a:buNone/>
            </a:pPr>
            <a:endParaRPr lang="en-US" dirty="0"/>
          </a:p>
          <a:p>
            <a:pPr marL="171450" indent="0">
              <a:lnSpc>
                <a:spcPct val="100000"/>
              </a:lnSpc>
              <a:spcBef>
                <a:spcPts val="0"/>
              </a:spcBef>
              <a:buNone/>
            </a:pPr>
            <a:r>
              <a:rPr lang="en-US" sz="3200" dirty="0"/>
              <a:t>• </a:t>
            </a:r>
            <a:r>
              <a:rPr lang="en-US" dirty="0"/>
              <a:t>UA Drone Program Year 2 - $20 million ($10 million included in Governor’s FY24 Proposed Budget)</a:t>
            </a:r>
          </a:p>
          <a:p>
            <a:pPr marL="857250" lvl="1" indent="0">
              <a:lnSpc>
                <a:spcPct val="100000"/>
              </a:lnSpc>
              <a:spcBef>
                <a:spcPts val="0"/>
              </a:spcBef>
              <a:buNone/>
            </a:pPr>
            <a:r>
              <a:rPr lang="en-US" dirty="0"/>
              <a:t>The University of Alaska conducts many of the testing operations needed to support the full integration of drones with traditional aircraft in U.S. airspace and develop the workforce needed to support this emerging industry in Alaska. Alaska possesses the perfect environment for testing the technologies, policies, and procedures needed to conduct real-world drone cargo operations with minimal risk to people on the ground and other aircraft. Emerging technologies and supporting educational programs take time to develop, this is year 2 of a 5-year plan.</a:t>
            </a:r>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29</a:t>
            </a:fld>
            <a:endParaRPr lang="en-US" kern="0" dirty="0">
              <a:solidFill>
                <a:srgbClr val="FFFFFF"/>
              </a:solidFill>
            </a:endParaRPr>
          </a:p>
        </p:txBody>
      </p:sp>
    </p:spTree>
    <p:extLst>
      <p:ext uri="{BB962C8B-B14F-4D97-AF65-F5344CB8AC3E}">
        <p14:creationId xmlns:p14="http://schemas.microsoft.com/office/powerpoint/2010/main" val="412647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2057400" y="323546"/>
            <a:ext cx="14744700" cy="1086154"/>
          </a:xfrm>
          <a:prstGeom prst="rect">
            <a:avLst/>
          </a:prstGeom>
          <a:noFill/>
          <a:ln>
            <a:noFill/>
          </a:ln>
        </p:spPr>
        <p:txBody>
          <a:bodyPr spcFirstLastPara="1" wrap="square" lIns="137138" tIns="68550" rIns="137138" bIns="68550" anchor="ctr" anchorCtr="0">
            <a:normAutofit/>
          </a:bodyPr>
          <a:lstStyle/>
          <a:p>
            <a:pPr algn="ctr">
              <a:buClr>
                <a:srgbClr val="2F5496"/>
              </a:buClr>
              <a:buSzPts val="4400"/>
            </a:pPr>
            <a:r>
              <a:rPr lang="en-US" dirty="0">
                <a:solidFill>
                  <a:srgbClr val="3E4E75"/>
                </a:solidFill>
              </a:rPr>
              <a:t>Overview</a:t>
            </a:r>
            <a:endParaRPr dirty="0">
              <a:solidFill>
                <a:srgbClr val="3E4E75"/>
              </a:solidFill>
            </a:endParaRPr>
          </a:p>
        </p:txBody>
      </p:sp>
      <p:sp>
        <p:nvSpPr>
          <p:cNvPr id="105" name="Google Shape;105;p3"/>
          <p:cNvSpPr txBox="1">
            <a:spLocks noGrp="1"/>
          </p:cNvSpPr>
          <p:nvPr>
            <p:ph type="body" idx="1"/>
          </p:nvPr>
        </p:nvSpPr>
        <p:spPr>
          <a:xfrm>
            <a:off x="2049087" y="1337749"/>
            <a:ext cx="15763010" cy="7927695"/>
          </a:xfrm>
          <a:prstGeom prst="rect">
            <a:avLst/>
          </a:prstGeom>
          <a:noFill/>
          <a:ln>
            <a:noFill/>
          </a:ln>
        </p:spPr>
        <p:txBody>
          <a:bodyPr spcFirstLastPara="1" wrap="square" lIns="137138" tIns="68550" rIns="137138" bIns="68550" anchor="t" anchorCtr="0">
            <a:normAutofit/>
          </a:bodyPr>
          <a:lstStyle/>
          <a:p>
            <a:pPr marL="457200" indent="-457200">
              <a:lnSpc>
                <a:spcPct val="80000"/>
              </a:lnSpc>
              <a:buClr>
                <a:schemeClr val="tx1"/>
              </a:buClr>
              <a:buSzPts val="2800"/>
            </a:pPr>
            <a:r>
              <a:rPr lang="en-US" sz="4800" dirty="0">
                <a:solidFill>
                  <a:schemeClr val="tx1"/>
                </a:solidFill>
              </a:rPr>
              <a:t>Context</a:t>
            </a:r>
          </a:p>
          <a:p>
            <a:pPr marL="457200" indent="-457200">
              <a:lnSpc>
                <a:spcPct val="80000"/>
              </a:lnSpc>
              <a:buClr>
                <a:schemeClr val="tx1"/>
              </a:buClr>
              <a:buSzPts val="2800"/>
            </a:pPr>
            <a:r>
              <a:rPr lang="en-US" sz="4800" dirty="0">
                <a:solidFill>
                  <a:schemeClr val="tx1"/>
                </a:solidFill>
              </a:rPr>
              <a:t>FY24 Budget Summary</a:t>
            </a:r>
          </a:p>
          <a:p>
            <a:pPr marL="457200" indent="-457200">
              <a:lnSpc>
                <a:spcPct val="80000"/>
              </a:lnSpc>
              <a:buClr>
                <a:schemeClr val="tx1"/>
              </a:buClr>
              <a:buSzPts val="2800"/>
            </a:pPr>
            <a:r>
              <a:rPr lang="en-US" sz="4800" dirty="0">
                <a:solidFill>
                  <a:schemeClr val="tx1"/>
                </a:solidFill>
              </a:rPr>
              <a:t>FY24 Operating &amp; Capital Budgets</a:t>
            </a:r>
          </a:p>
          <a:p>
            <a:pPr marL="457200" indent="-457200">
              <a:lnSpc>
                <a:spcPct val="80000"/>
              </a:lnSpc>
              <a:buClr>
                <a:schemeClr val="tx1"/>
              </a:buClr>
              <a:buSzPts val="2800"/>
            </a:pPr>
            <a:r>
              <a:rPr lang="en-US" sz="4800" dirty="0">
                <a:solidFill>
                  <a:schemeClr val="tx1"/>
                </a:solidFill>
              </a:rPr>
              <a:t>Legislative Priorities</a:t>
            </a:r>
          </a:p>
          <a:p>
            <a:pPr marL="457200" indent="-457200">
              <a:lnSpc>
                <a:spcPct val="80000"/>
              </a:lnSpc>
              <a:buClr>
                <a:schemeClr val="tx1"/>
              </a:buClr>
              <a:buSzPts val="2800"/>
            </a:pPr>
            <a:r>
              <a:rPr lang="en-US" sz="4800" dirty="0">
                <a:solidFill>
                  <a:schemeClr val="tx1"/>
                </a:solidFill>
              </a:rPr>
              <a:t>FY23 Initiatives Update</a:t>
            </a:r>
          </a:p>
          <a:p>
            <a:pPr marL="1257300" lvl="1" indent="-571500">
              <a:lnSpc>
                <a:spcPct val="80000"/>
              </a:lnSpc>
              <a:buClr>
                <a:schemeClr val="tx1"/>
              </a:buClr>
              <a:buSzPts val="2800"/>
              <a:buFont typeface="Courier New" panose="02070309020205020404" pitchFamily="49" charset="0"/>
              <a:buChar char="o"/>
            </a:pPr>
            <a:r>
              <a:rPr lang="en-US" sz="4000" dirty="0">
                <a:solidFill>
                  <a:schemeClr val="tx1"/>
                </a:solidFill>
              </a:rPr>
              <a:t>FY24 Program Continuation Request</a:t>
            </a:r>
          </a:p>
          <a:p>
            <a:pPr marL="457200" indent="-457200">
              <a:lnSpc>
                <a:spcPct val="80000"/>
              </a:lnSpc>
              <a:buClr>
                <a:schemeClr val="tx1"/>
              </a:buClr>
              <a:buSzPts val="2800"/>
            </a:pPr>
            <a:r>
              <a:rPr lang="en-US" sz="4800" dirty="0">
                <a:solidFill>
                  <a:schemeClr val="tx1"/>
                </a:solidFill>
              </a:rPr>
              <a:t>Appendix</a:t>
            </a:r>
          </a:p>
          <a:p>
            <a:pPr marL="1257300" lvl="1" indent="-571500">
              <a:lnSpc>
                <a:spcPct val="80000"/>
              </a:lnSpc>
              <a:buClr>
                <a:schemeClr val="tx1"/>
              </a:buClr>
              <a:buSzPts val="2800"/>
              <a:buFont typeface="Courier New" panose="02070309020205020404" pitchFamily="49" charset="0"/>
              <a:buChar char="o"/>
            </a:pPr>
            <a:r>
              <a:rPr lang="en-US" sz="4000" dirty="0">
                <a:solidFill>
                  <a:schemeClr val="tx1"/>
                </a:solidFill>
              </a:rPr>
              <a:t>FY23 Supplemental</a:t>
            </a:r>
          </a:p>
          <a:p>
            <a:pPr marL="1257300" lvl="1" indent="-571500">
              <a:lnSpc>
                <a:spcPct val="80000"/>
              </a:lnSpc>
              <a:buClr>
                <a:schemeClr val="tx1"/>
              </a:buClr>
              <a:buSzPts val="2800"/>
              <a:buFont typeface="Courier New" panose="02070309020205020404" pitchFamily="49" charset="0"/>
              <a:buChar char="o"/>
            </a:pPr>
            <a:r>
              <a:rPr lang="en-US" sz="4000" dirty="0">
                <a:solidFill>
                  <a:schemeClr val="tx1"/>
                </a:solidFill>
              </a:rPr>
              <a:t>Fiscal Context</a:t>
            </a:r>
          </a:p>
          <a:p>
            <a:pPr marL="0" indent="0" algn="ctr">
              <a:lnSpc>
                <a:spcPct val="80000"/>
              </a:lnSpc>
              <a:buClr>
                <a:schemeClr val="tx1"/>
              </a:buClr>
              <a:buSzPts val="2800"/>
              <a:buNone/>
            </a:pPr>
            <a:endParaRPr dirty="0">
              <a:solidFill>
                <a:schemeClr val="tx1"/>
              </a:solidFill>
            </a:endParaRPr>
          </a:p>
        </p:txBody>
      </p:sp>
      <p:sp>
        <p:nvSpPr>
          <p:cNvPr id="106" name="Google Shape;106;p3"/>
          <p:cNvSpPr txBox="1">
            <a:spLocks noGrp="1"/>
          </p:cNvSpPr>
          <p:nvPr>
            <p:ph type="sldNum" idx="12"/>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3</a:t>
            </a:fld>
            <a:endParaRPr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FA06-7A7C-4AD8-B955-70FB32222B63}"/>
              </a:ext>
            </a:extLst>
          </p:cNvPr>
          <p:cNvSpPr>
            <a:spLocks noGrp="1"/>
          </p:cNvSpPr>
          <p:nvPr>
            <p:ph type="title"/>
          </p:nvPr>
        </p:nvSpPr>
        <p:spPr>
          <a:xfrm>
            <a:off x="1915886" y="342900"/>
            <a:ext cx="16002000" cy="1090612"/>
          </a:xfrm>
        </p:spPr>
        <p:txBody>
          <a:bodyPr>
            <a:normAutofit/>
          </a:bodyPr>
          <a:lstStyle/>
          <a:p>
            <a:pPr algn="ctr"/>
            <a:r>
              <a:rPr lang="en-US" dirty="0">
                <a:solidFill>
                  <a:srgbClr val="074C7E"/>
                </a:solidFill>
              </a:rPr>
              <a:t>FY23 Student Success Initiatives</a:t>
            </a:r>
          </a:p>
        </p:txBody>
      </p:sp>
      <p:sp>
        <p:nvSpPr>
          <p:cNvPr id="3" name="Text Placeholder 2">
            <a:extLst>
              <a:ext uri="{FF2B5EF4-FFF2-40B4-BE49-F238E27FC236}">
                <a16:creationId xmlns:a16="http://schemas.microsoft.com/office/drawing/2014/main" id="{75FF7D59-C30D-44A8-B151-D0CA006296BD}"/>
              </a:ext>
            </a:extLst>
          </p:cNvPr>
          <p:cNvSpPr>
            <a:spLocks noGrp="1"/>
          </p:cNvSpPr>
          <p:nvPr>
            <p:ph type="body" idx="1"/>
          </p:nvPr>
        </p:nvSpPr>
        <p:spPr>
          <a:xfrm>
            <a:off x="1922417" y="1329928"/>
            <a:ext cx="15544800" cy="7627144"/>
          </a:xfrm>
        </p:spPr>
        <p:txBody>
          <a:bodyPr>
            <a:normAutofit fontScale="92500" lnSpcReduction="10000"/>
          </a:bodyPr>
          <a:lstStyle/>
          <a:p>
            <a:pPr marL="171450" indent="0">
              <a:lnSpc>
                <a:spcPct val="100000"/>
              </a:lnSpc>
              <a:spcBef>
                <a:spcPts val="0"/>
              </a:spcBef>
              <a:buNone/>
            </a:pPr>
            <a:r>
              <a:rPr lang="en-US" u="sng" dirty="0"/>
              <a:t>Health Care Clinicals $1 million base operating</a:t>
            </a:r>
          </a:p>
          <a:p>
            <a:pPr marL="171450" indent="0">
              <a:lnSpc>
                <a:spcPct val="100000"/>
              </a:lnSpc>
              <a:spcBef>
                <a:spcPts val="0"/>
              </a:spcBef>
              <a:buNone/>
            </a:pPr>
            <a:r>
              <a:rPr lang="en-US" sz="2400" dirty="0"/>
              <a:t>The healthcare field is facing significant expansion. A competent skilled workforce is indispensable to support the health of residents across the state, especially in rural Alaska. Unfortunately, living while learning to become a health professional has been a significant challenge.</a:t>
            </a:r>
          </a:p>
          <a:p>
            <a:pPr marL="171450" indent="0">
              <a:lnSpc>
                <a:spcPct val="100000"/>
              </a:lnSpc>
              <a:spcBef>
                <a:spcPts val="0"/>
              </a:spcBef>
              <a:buNone/>
            </a:pPr>
            <a:endParaRPr lang="en-US" sz="2400" dirty="0"/>
          </a:p>
          <a:p>
            <a:pPr marL="171450" indent="0">
              <a:lnSpc>
                <a:spcPct val="100000"/>
              </a:lnSpc>
              <a:spcBef>
                <a:spcPts val="0"/>
              </a:spcBef>
              <a:buNone/>
            </a:pPr>
            <a:r>
              <a:rPr lang="en-US" sz="2400" dirty="0"/>
              <a:t>An unrestricted general fund investment of $1 million in FY23 is for paid healthcare clinicals, to provide support to the next generation of health professionals as they further help the state. The clinical support will help balance payments for necessary expenses. This funding will aid in the further growth of UA-trained healthcare professionals helping to meet health workforce needs. As of February 2, 2023 the $1M allocated has been allocated to approximately 281 students conducting placements across the state. </a:t>
            </a:r>
          </a:p>
          <a:p>
            <a:pPr marL="171450" indent="0">
              <a:lnSpc>
                <a:spcPct val="100000"/>
              </a:lnSpc>
              <a:spcBef>
                <a:spcPts val="0"/>
              </a:spcBef>
              <a:buNone/>
            </a:pPr>
            <a:endParaRPr lang="en-US" sz="2400" dirty="0"/>
          </a:p>
          <a:p>
            <a:pPr marL="171450" indent="0">
              <a:lnSpc>
                <a:spcPct val="100000"/>
              </a:lnSpc>
              <a:spcBef>
                <a:spcPts val="0"/>
              </a:spcBef>
              <a:buNone/>
            </a:pPr>
            <a:r>
              <a:rPr lang="en-US" u="sng" dirty="0"/>
              <a:t>Teacher Practicum/Student Teaching $1 million base operating</a:t>
            </a:r>
          </a:p>
          <a:p>
            <a:pPr marL="171450" indent="0">
              <a:lnSpc>
                <a:spcPct val="100000"/>
              </a:lnSpc>
              <a:spcBef>
                <a:spcPts val="0"/>
              </a:spcBef>
              <a:buNone/>
            </a:pPr>
            <a:r>
              <a:rPr lang="en-US" sz="2400" dirty="0"/>
              <a:t>Alaska faces a critical shortage of qualified teachers, especially in rural Alaska. The practicum/student teaching portion of the licensure process was identified as a barrier to entry into the profession, due to the significant time involved in this critical training element with no compensation available for the time in the classroom. Living wages have been difficult for many, and this may have a significant impact on Alaska's future education workforce. </a:t>
            </a:r>
          </a:p>
          <a:p>
            <a:pPr marL="171450" indent="0">
              <a:lnSpc>
                <a:spcPct val="100000"/>
              </a:lnSpc>
              <a:spcBef>
                <a:spcPts val="0"/>
              </a:spcBef>
              <a:buNone/>
            </a:pPr>
            <a:endParaRPr lang="en-US" sz="2400" dirty="0"/>
          </a:p>
          <a:p>
            <a:pPr marL="171450" indent="0">
              <a:lnSpc>
                <a:spcPct val="100000"/>
              </a:lnSpc>
              <a:spcBef>
                <a:spcPts val="0"/>
              </a:spcBef>
              <a:buNone/>
            </a:pPr>
            <a:r>
              <a:rPr lang="en-US" sz="2400" dirty="0"/>
              <a:t>The Teacher Preparation Pilot program utilizes state funding to encourage students to complete initial licensure and incentivize participation in the UA teacher preparation program that includes a year-long internship under a qualified mentor. The program off-sets program tuition costs during the final two years of degree completion, and off-sets  students’ living costs during the year-long internship of the initial licensure program. </a:t>
            </a:r>
          </a:p>
          <a:p>
            <a:pPr marL="171450" indent="0">
              <a:lnSpc>
                <a:spcPct val="100000"/>
              </a:lnSpc>
              <a:spcBef>
                <a:spcPts val="0"/>
              </a:spcBef>
              <a:buNone/>
            </a:pPr>
            <a:endParaRPr lang="en-US" sz="2400" dirty="0"/>
          </a:p>
          <a:p>
            <a:pPr marL="171450" indent="0">
              <a:lnSpc>
                <a:spcPct val="100000"/>
              </a:lnSpc>
              <a:spcBef>
                <a:spcPts val="0"/>
              </a:spcBef>
              <a:buNone/>
            </a:pPr>
            <a:r>
              <a:rPr lang="en-US" sz="2400" dirty="0"/>
              <a:t>Current and prospective students in the final years of UA’s teacher licensure programs who meet eligibility requirements can now apply for the UA Teacher Internship Scholarship, with recipients receiving tuition, fees and a $10,000 stipend to offset living expenses. The university expects to award up to 30 student teachers in the next year. </a:t>
            </a:r>
          </a:p>
          <a:p>
            <a:pPr marL="171450" indent="0">
              <a:lnSpc>
                <a:spcPct val="100000"/>
              </a:lnSpc>
              <a:spcBef>
                <a:spcPts val="0"/>
              </a:spcBef>
              <a:buNone/>
            </a:pPr>
            <a:endParaRPr lang="en-US" dirty="0"/>
          </a:p>
          <a:p>
            <a:pPr marL="171450" indent="0">
              <a:buNone/>
            </a:pPr>
            <a:endParaRPr lang="en-US" dirty="0"/>
          </a:p>
          <a:p>
            <a:pPr marL="171450" indent="0">
              <a:buNone/>
            </a:pPr>
            <a:endParaRPr lang="en-US" dirty="0"/>
          </a:p>
        </p:txBody>
      </p:sp>
      <p:sp>
        <p:nvSpPr>
          <p:cNvPr id="5" name="Google Shape;106;p3">
            <a:extLst>
              <a:ext uri="{FF2B5EF4-FFF2-40B4-BE49-F238E27FC236}">
                <a16:creationId xmlns:a16="http://schemas.microsoft.com/office/drawing/2014/main" id="{7C79CFED-9A59-4B91-8D0E-D3DCB5DC2724}"/>
              </a:ext>
            </a:extLst>
          </p:cNvPr>
          <p:cNvSpPr txBox="1">
            <a:spLocks/>
          </p:cNvSpPr>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9pPr>
          </a:lstStyle>
          <a:p>
            <a:pPr algn="ctr"/>
            <a:fld id="{00000000-1234-1234-1234-123412341234}" type="slidenum">
              <a:rPr lang="en-US" smtClean="0">
                <a:solidFill>
                  <a:schemeClr val="bg1"/>
                </a:solidFill>
              </a:rPr>
              <a:pPr algn="ctr"/>
              <a:t>30</a:t>
            </a:fld>
            <a:endParaRPr lang="en-US" dirty="0">
              <a:solidFill>
                <a:schemeClr val="bg1"/>
              </a:solidFill>
            </a:endParaRPr>
          </a:p>
        </p:txBody>
      </p:sp>
    </p:spTree>
    <p:extLst>
      <p:ext uri="{BB962C8B-B14F-4D97-AF65-F5344CB8AC3E}">
        <p14:creationId xmlns:p14="http://schemas.microsoft.com/office/powerpoint/2010/main" val="29513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FA06-7A7C-4AD8-B955-70FB32222B63}"/>
              </a:ext>
            </a:extLst>
          </p:cNvPr>
          <p:cNvSpPr>
            <a:spLocks noGrp="1"/>
          </p:cNvSpPr>
          <p:nvPr>
            <p:ph type="title"/>
          </p:nvPr>
        </p:nvSpPr>
        <p:spPr>
          <a:xfrm>
            <a:off x="1905000" y="547689"/>
            <a:ext cx="16002000" cy="1090612"/>
          </a:xfrm>
        </p:spPr>
        <p:txBody>
          <a:bodyPr>
            <a:normAutofit/>
          </a:bodyPr>
          <a:lstStyle/>
          <a:p>
            <a:pPr algn="ctr"/>
            <a:r>
              <a:rPr lang="en-US" dirty="0">
                <a:solidFill>
                  <a:srgbClr val="074C7E"/>
                </a:solidFill>
              </a:rPr>
              <a:t>FY23 Student Success Initiatives</a:t>
            </a:r>
          </a:p>
        </p:txBody>
      </p:sp>
      <p:sp>
        <p:nvSpPr>
          <p:cNvPr id="3" name="Text Placeholder 2">
            <a:extLst>
              <a:ext uri="{FF2B5EF4-FFF2-40B4-BE49-F238E27FC236}">
                <a16:creationId xmlns:a16="http://schemas.microsoft.com/office/drawing/2014/main" id="{75FF7D59-C30D-44A8-B151-D0CA006296BD}"/>
              </a:ext>
            </a:extLst>
          </p:cNvPr>
          <p:cNvSpPr>
            <a:spLocks noGrp="1"/>
          </p:cNvSpPr>
          <p:nvPr>
            <p:ph type="body" idx="1"/>
          </p:nvPr>
        </p:nvSpPr>
        <p:spPr>
          <a:xfrm>
            <a:off x="1905000" y="1757705"/>
            <a:ext cx="15697200" cy="7500595"/>
          </a:xfrm>
        </p:spPr>
        <p:txBody>
          <a:bodyPr/>
          <a:lstStyle/>
          <a:p>
            <a:pPr marL="171450" indent="0">
              <a:lnSpc>
                <a:spcPct val="100000"/>
              </a:lnSpc>
              <a:spcBef>
                <a:spcPts val="0"/>
              </a:spcBef>
              <a:buNone/>
            </a:pPr>
            <a:r>
              <a:rPr lang="en-US" u="sng" dirty="0"/>
              <a:t>Modernize Student Information Technology Systems $20 million capital</a:t>
            </a:r>
          </a:p>
          <a:p>
            <a:pPr marL="171450" indent="0">
              <a:lnSpc>
                <a:spcPct val="100000"/>
              </a:lnSpc>
              <a:spcBef>
                <a:spcPts val="0"/>
              </a:spcBef>
              <a:buNone/>
            </a:pPr>
            <a:r>
              <a:rPr lang="en-US" sz="2400" dirty="0"/>
              <a:t>UA is progressing in its effort to modernize its student information system (SIS), which is a key component of UA’s objective to improve student access and increase enrollment. The current SIS is 30 years old, challenging to use, filled with disparate customizations, and not optimized for mobile devices. With the Go Live date for either a system upgrade or replacement not expected until Fall 2025, UA is utilizing a gap analysis to develop a list of 50+ enhancement opportunities that could potentially be addressed in parallel to the system upgrade/replacement. </a:t>
            </a:r>
          </a:p>
          <a:p>
            <a:pPr marL="171450" indent="0">
              <a:lnSpc>
                <a:spcPct val="100000"/>
              </a:lnSpc>
              <a:spcBef>
                <a:spcPts val="0"/>
              </a:spcBef>
              <a:buNone/>
            </a:pPr>
            <a:endParaRPr lang="en-US" sz="2400" dirty="0"/>
          </a:p>
          <a:p>
            <a:pPr marL="171450" indent="0">
              <a:lnSpc>
                <a:spcPct val="100000"/>
              </a:lnSpc>
              <a:spcBef>
                <a:spcPts val="0"/>
              </a:spcBef>
              <a:buNone/>
            </a:pPr>
            <a:r>
              <a:rPr lang="en-US" u="sng" dirty="0"/>
              <a:t>Renovate UAF Student Resident Halls (Moore/Bartlett) $23 million capital</a:t>
            </a:r>
          </a:p>
          <a:p>
            <a:pPr marL="171450" indent="0">
              <a:lnSpc>
                <a:spcPct val="100000"/>
              </a:lnSpc>
              <a:spcBef>
                <a:spcPts val="0"/>
              </a:spcBef>
              <a:buNone/>
            </a:pPr>
            <a:r>
              <a:rPr lang="en-US" sz="2400" dirty="0"/>
              <a:t>Bartlett and Moore are UAF’s largest residence halls, housing 644 undergraduate and graduate students throughout the academic year. Constructed in the mid-1960s, the original sanitary plumbing infrastructure is corroded to the point of failure throughout both buildings, causing multiple partial building closures over the previous four years.</a:t>
            </a:r>
          </a:p>
          <a:p>
            <a:pPr marL="171450" indent="0">
              <a:lnSpc>
                <a:spcPct val="100000"/>
              </a:lnSpc>
              <a:spcBef>
                <a:spcPts val="0"/>
              </a:spcBef>
              <a:buNone/>
            </a:pPr>
            <a:endParaRPr lang="en-US" sz="2400" dirty="0"/>
          </a:p>
          <a:p>
            <a:pPr marL="171450" indent="0">
              <a:lnSpc>
                <a:spcPct val="100000"/>
              </a:lnSpc>
              <a:spcBef>
                <a:spcPts val="0"/>
              </a:spcBef>
              <a:buNone/>
            </a:pPr>
            <a:r>
              <a:rPr lang="en-US" sz="2400" dirty="0"/>
              <a:t>UAF is actively working on the design and construction plan to fully renovate this important structure. Overall, construction will begin in May 2023 and be complete and ready for move-in in August 2024.</a:t>
            </a:r>
          </a:p>
          <a:p>
            <a:pPr marL="171450" indent="0">
              <a:lnSpc>
                <a:spcPct val="100000"/>
              </a:lnSpc>
              <a:spcBef>
                <a:spcPts val="0"/>
              </a:spcBef>
              <a:buNone/>
            </a:pPr>
            <a:endParaRPr lang="en-US" sz="2400" dirty="0"/>
          </a:p>
          <a:p>
            <a:pPr marL="171450" indent="0">
              <a:buNone/>
            </a:pPr>
            <a:endParaRPr lang="en-US" dirty="0"/>
          </a:p>
          <a:p>
            <a:pPr marL="171450" indent="0">
              <a:buNone/>
            </a:pPr>
            <a:endParaRPr lang="en-US" dirty="0"/>
          </a:p>
        </p:txBody>
      </p:sp>
      <p:sp>
        <p:nvSpPr>
          <p:cNvPr id="5" name="Google Shape;106;p3">
            <a:extLst>
              <a:ext uri="{FF2B5EF4-FFF2-40B4-BE49-F238E27FC236}">
                <a16:creationId xmlns:a16="http://schemas.microsoft.com/office/drawing/2014/main" id="{E44CF754-CC11-480D-A72D-445B916CB6CE}"/>
              </a:ext>
            </a:extLst>
          </p:cNvPr>
          <p:cNvSpPr txBox="1">
            <a:spLocks/>
          </p:cNvSpPr>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9pPr>
          </a:lstStyle>
          <a:p>
            <a:pPr algn="ctr"/>
            <a:fld id="{00000000-1234-1234-1234-123412341234}" type="slidenum">
              <a:rPr lang="en-US" smtClean="0">
                <a:solidFill>
                  <a:schemeClr val="bg1"/>
                </a:solidFill>
              </a:rPr>
              <a:pPr algn="ctr"/>
              <a:t>31</a:t>
            </a:fld>
            <a:endParaRPr lang="en-US" dirty="0">
              <a:solidFill>
                <a:schemeClr val="bg1"/>
              </a:solidFill>
            </a:endParaRPr>
          </a:p>
        </p:txBody>
      </p:sp>
    </p:spTree>
    <p:extLst>
      <p:ext uri="{BB962C8B-B14F-4D97-AF65-F5344CB8AC3E}">
        <p14:creationId xmlns:p14="http://schemas.microsoft.com/office/powerpoint/2010/main" val="303660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FA06-7A7C-4AD8-B955-70FB32222B63}"/>
              </a:ext>
            </a:extLst>
          </p:cNvPr>
          <p:cNvSpPr>
            <a:spLocks noGrp="1"/>
          </p:cNvSpPr>
          <p:nvPr>
            <p:ph type="title"/>
          </p:nvPr>
        </p:nvSpPr>
        <p:spPr>
          <a:xfrm>
            <a:off x="1905000" y="547689"/>
            <a:ext cx="16002000" cy="1090612"/>
          </a:xfrm>
        </p:spPr>
        <p:txBody>
          <a:bodyPr>
            <a:normAutofit/>
          </a:bodyPr>
          <a:lstStyle/>
          <a:p>
            <a:pPr algn="ctr"/>
            <a:r>
              <a:rPr lang="en-US" dirty="0">
                <a:solidFill>
                  <a:srgbClr val="074C7E"/>
                </a:solidFill>
              </a:rPr>
              <a:t>FY23 Economic Development and Workforce Training Programs</a:t>
            </a:r>
          </a:p>
        </p:txBody>
      </p:sp>
      <p:sp>
        <p:nvSpPr>
          <p:cNvPr id="3" name="Text Placeholder 2">
            <a:extLst>
              <a:ext uri="{FF2B5EF4-FFF2-40B4-BE49-F238E27FC236}">
                <a16:creationId xmlns:a16="http://schemas.microsoft.com/office/drawing/2014/main" id="{75FF7D59-C30D-44A8-B151-D0CA006296BD}"/>
              </a:ext>
            </a:extLst>
          </p:cNvPr>
          <p:cNvSpPr>
            <a:spLocks noGrp="1"/>
          </p:cNvSpPr>
          <p:nvPr>
            <p:ph type="body" idx="1"/>
          </p:nvPr>
        </p:nvSpPr>
        <p:spPr>
          <a:xfrm>
            <a:off x="1871597" y="1562100"/>
            <a:ext cx="15697200" cy="7627144"/>
          </a:xfrm>
        </p:spPr>
        <p:txBody>
          <a:bodyPr>
            <a:normAutofit lnSpcReduction="10000"/>
          </a:bodyPr>
          <a:lstStyle/>
          <a:p>
            <a:pPr marL="171450" indent="0">
              <a:lnSpc>
                <a:spcPct val="100000"/>
              </a:lnSpc>
              <a:spcBef>
                <a:spcPts val="0"/>
              </a:spcBef>
              <a:buNone/>
            </a:pPr>
            <a:r>
              <a:rPr lang="en-US" u="sng" dirty="0"/>
              <a:t>Health Program $3.5 million base operating &amp; $250 FY23 operating</a:t>
            </a:r>
          </a:p>
          <a:p>
            <a:pPr marL="171450" indent="0">
              <a:lnSpc>
                <a:spcPct val="100000"/>
              </a:lnSpc>
              <a:spcBef>
                <a:spcPts val="0"/>
              </a:spcBef>
              <a:buNone/>
            </a:pPr>
            <a:r>
              <a:rPr lang="en-US" sz="2400" dirty="0"/>
              <a:t>Alaska's healthcare costs are among the highest in the nation. One way to reduce down high costs is to grow our own healthcare workforce. High faculty turnover and shortages have prevented the significant expansion of the University of Alaska Anchorage's capacity for training registered nurses. Funding covers the salaries, benefits, and costs of the new faculty hired in FY22. </a:t>
            </a:r>
          </a:p>
          <a:p>
            <a:pPr marL="171450" indent="0">
              <a:lnSpc>
                <a:spcPct val="100000"/>
              </a:lnSpc>
              <a:spcBef>
                <a:spcPts val="0"/>
              </a:spcBef>
              <a:buNone/>
            </a:pPr>
            <a:endParaRPr lang="en-US" dirty="0"/>
          </a:p>
          <a:p>
            <a:pPr marL="171450" indent="0">
              <a:lnSpc>
                <a:spcPct val="100000"/>
              </a:lnSpc>
              <a:spcBef>
                <a:spcPts val="0"/>
              </a:spcBef>
              <a:buNone/>
            </a:pPr>
            <a:r>
              <a:rPr lang="en-US" u="sng" dirty="0"/>
              <a:t>Mariculture, Fisheries, Seafood, &amp; Maritime Programs $7 million FY23-FY24 operating &amp; $2 million capital</a:t>
            </a:r>
          </a:p>
          <a:p>
            <a:pPr marL="171450" indent="0">
              <a:lnSpc>
                <a:spcPct val="100000"/>
              </a:lnSpc>
              <a:spcBef>
                <a:spcPts val="0"/>
              </a:spcBef>
              <a:buNone/>
            </a:pPr>
            <a:r>
              <a:rPr lang="en-US" sz="2400" dirty="0"/>
              <a:t>Mariculture is anticipated to be a $100 million industry in 5 years. The recent U.S. Department of Commerce award to Southeast Conference to advance a sustainable mariculture economy included funding for UA programs across the state that will train Alaskans and provide technical support to grow this emerging economy. UA mariculture research which - among other things - will help the state understand how climate change factors could impact the industry, and how to establish kelp and seaweed farming stocks.</a:t>
            </a:r>
          </a:p>
          <a:p>
            <a:pPr marL="171450" indent="0">
              <a:lnSpc>
                <a:spcPct val="100000"/>
              </a:lnSpc>
              <a:spcBef>
                <a:spcPts val="0"/>
              </a:spcBef>
              <a:buNone/>
            </a:pPr>
            <a:endParaRPr lang="en-US" dirty="0"/>
          </a:p>
          <a:p>
            <a:pPr marL="171450" indent="0">
              <a:lnSpc>
                <a:spcPct val="100000"/>
              </a:lnSpc>
              <a:spcBef>
                <a:spcPts val="0"/>
              </a:spcBef>
              <a:buNone/>
            </a:pPr>
            <a:r>
              <a:rPr lang="en-US" u="sng" dirty="0"/>
              <a:t>Critical Minerals and Rare Earth Elements $7.8 million FY23-FY24 operating &amp; $750 thousand capital</a:t>
            </a:r>
          </a:p>
          <a:p>
            <a:pPr marL="171450" indent="0">
              <a:lnSpc>
                <a:spcPct val="100000"/>
              </a:lnSpc>
              <a:spcBef>
                <a:spcPts val="0"/>
              </a:spcBef>
              <a:buNone/>
            </a:pPr>
            <a:r>
              <a:rPr lang="en-US" sz="2400" dirty="0"/>
              <a:t>In August 2022, in partnership with state and congressional leaders, UA hosted a summit to explore Alaska’s role in meeting the country’s need for a domestic supply of critical mineral resources. The race for clean energy technologies places Alaska at the center of U.S. demand to develop domestic sources. Critical minerals are plentiful in Alaska – copper, lithium, nickel, cobalt, and rare earth elements – serve as essential components in clean energy technologies, from wind turbines            and electricity networks to electric vehicles. Securing a domestic supply of critical minerals is essential for both the country’s green energy goals and national defense.</a:t>
            </a:r>
          </a:p>
          <a:p>
            <a:pPr marL="171450" indent="0">
              <a:lnSpc>
                <a:spcPct val="100000"/>
              </a:lnSpc>
              <a:spcBef>
                <a:spcPts val="0"/>
              </a:spcBef>
              <a:buNone/>
            </a:pPr>
            <a:endParaRPr lang="en-US" dirty="0"/>
          </a:p>
          <a:p>
            <a:pPr marL="171450" indent="0">
              <a:buNone/>
            </a:pPr>
            <a:endParaRPr lang="en-US" dirty="0"/>
          </a:p>
        </p:txBody>
      </p:sp>
      <p:sp>
        <p:nvSpPr>
          <p:cNvPr id="5" name="Google Shape;106;p3">
            <a:extLst>
              <a:ext uri="{FF2B5EF4-FFF2-40B4-BE49-F238E27FC236}">
                <a16:creationId xmlns:a16="http://schemas.microsoft.com/office/drawing/2014/main" id="{D18A19AC-50FD-4804-AF9C-0378D4E3D6BD}"/>
              </a:ext>
            </a:extLst>
          </p:cNvPr>
          <p:cNvSpPr txBox="1">
            <a:spLocks/>
          </p:cNvSpPr>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9pPr>
          </a:lstStyle>
          <a:p>
            <a:pPr algn="ctr"/>
            <a:fld id="{00000000-1234-1234-1234-123412341234}" type="slidenum">
              <a:rPr lang="en-US" smtClean="0">
                <a:solidFill>
                  <a:schemeClr val="bg1"/>
                </a:solidFill>
              </a:rPr>
              <a:pPr algn="ctr"/>
              <a:t>32</a:t>
            </a:fld>
            <a:endParaRPr lang="en-US" dirty="0">
              <a:solidFill>
                <a:schemeClr val="bg1"/>
              </a:solidFill>
            </a:endParaRPr>
          </a:p>
        </p:txBody>
      </p:sp>
    </p:spTree>
    <p:extLst>
      <p:ext uri="{BB962C8B-B14F-4D97-AF65-F5344CB8AC3E}">
        <p14:creationId xmlns:p14="http://schemas.microsoft.com/office/powerpoint/2010/main" val="32062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FA06-7A7C-4AD8-B955-70FB32222B63}"/>
              </a:ext>
            </a:extLst>
          </p:cNvPr>
          <p:cNvSpPr>
            <a:spLocks noGrp="1"/>
          </p:cNvSpPr>
          <p:nvPr>
            <p:ph type="title"/>
          </p:nvPr>
        </p:nvSpPr>
        <p:spPr>
          <a:xfrm>
            <a:off x="1905000" y="547689"/>
            <a:ext cx="16002000" cy="1090612"/>
          </a:xfrm>
        </p:spPr>
        <p:txBody>
          <a:bodyPr>
            <a:normAutofit/>
          </a:bodyPr>
          <a:lstStyle/>
          <a:p>
            <a:pPr algn="ctr"/>
            <a:r>
              <a:rPr lang="en-US" dirty="0">
                <a:solidFill>
                  <a:srgbClr val="074C7E"/>
                </a:solidFill>
              </a:rPr>
              <a:t>FY23 Economic Development and Workforce Training Programs</a:t>
            </a:r>
          </a:p>
        </p:txBody>
      </p:sp>
      <p:sp>
        <p:nvSpPr>
          <p:cNvPr id="3" name="Text Placeholder 2">
            <a:extLst>
              <a:ext uri="{FF2B5EF4-FFF2-40B4-BE49-F238E27FC236}">
                <a16:creationId xmlns:a16="http://schemas.microsoft.com/office/drawing/2014/main" id="{75FF7D59-C30D-44A8-B151-D0CA006296BD}"/>
              </a:ext>
            </a:extLst>
          </p:cNvPr>
          <p:cNvSpPr>
            <a:spLocks noGrp="1"/>
          </p:cNvSpPr>
          <p:nvPr>
            <p:ph type="body" idx="1"/>
          </p:nvPr>
        </p:nvSpPr>
        <p:spPr>
          <a:xfrm>
            <a:off x="1905000" y="1485900"/>
            <a:ext cx="15849600" cy="7627144"/>
          </a:xfrm>
        </p:spPr>
        <p:txBody>
          <a:bodyPr/>
          <a:lstStyle/>
          <a:p>
            <a:pPr marL="171450" indent="0">
              <a:lnSpc>
                <a:spcPct val="100000"/>
              </a:lnSpc>
              <a:spcBef>
                <a:spcPts val="0"/>
              </a:spcBef>
              <a:buNone/>
            </a:pPr>
            <a:r>
              <a:rPr lang="en-US" u="sng" dirty="0"/>
              <a:t>Alternate Energy &amp; Emerging Energy Opportunities $2 million base operating &amp; $2.5 million capital</a:t>
            </a:r>
          </a:p>
          <a:p>
            <a:pPr marL="171450" indent="0">
              <a:lnSpc>
                <a:spcPct val="100000"/>
              </a:lnSpc>
              <a:spcBef>
                <a:spcPts val="0"/>
              </a:spcBef>
              <a:buNone/>
            </a:pPr>
            <a:r>
              <a:rPr lang="en-US" sz="2400" dirty="0"/>
              <a:t>UAF’s Alaska Center for Energy and Power partners with the industry to lower the cost of energy and develop Alaska's new energy future. In the past few months, staff and faculty have shared the latest findings about solar and wind potential in Kotzebue; small-scale nuclear reactors for rural communities; hydrokinetic energy potential for McGrath; and energy efficiency developments for homes and buildings that would benefit all of Alaska.</a:t>
            </a:r>
          </a:p>
          <a:p>
            <a:pPr marL="171450" indent="0">
              <a:lnSpc>
                <a:spcPct val="100000"/>
              </a:lnSpc>
              <a:spcBef>
                <a:spcPts val="0"/>
              </a:spcBef>
              <a:buNone/>
            </a:pPr>
            <a:endParaRPr lang="en-US" dirty="0"/>
          </a:p>
          <a:p>
            <a:pPr marL="171450" indent="0">
              <a:lnSpc>
                <a:spcPct val="100000"/>
              </a:lnSpc>
              <a:spcBef>
                <a:spcPts val="0"/>
              </a:spcBef>
              <a:buNone/>
            </a:pPr>
            <a:r>
              <a:rPr lang="en-US" u="sng" dirty="0"/>
              <a:t>UA Drone Program $10 million FY23-FY24 operating (year 1 of a 5 year plan)</a:t>
            </a:r>
          </a:p>
          <a:p>
            <a:pPr marL="171450" indent="0">
              <a:lnSpc>
                <a:spcPct val="100000"/>
              </a:lnSpc>
              <a:spcBef>
                <a:spcPts val="0"/>
              </a:spcBef>
              <a:buNone/>
            </a:pPr>
            <a:r>
              <a:rPr lang="en-US" sz="2400" dirty="0"/>
              <a:t>Drone research is already changing how resource managers assess and plan their businesses and monitor their operations. The Alaska Center for Unmanned Aircraft Systems Integrations (ACUASI) continues to leverage beyond-visual-line-of-sight flight capability that sets the program apart from its peers. It is one of the first steps towards proving the ability of technology to prevent unmanned aircraft from colliding with manned aircraft and opening Alaska’s airspace to routine unmanned aircraft operations.</a:t>
            </a:r>
          </a:p>
          <a:p>
            <a:pPr marL="171450" indent="0">
              <a:lnSpc>
                <a:spcPct val="100000"/>
              </a:lnSpc>
              <a:spcBef>
                <a:spcPts val="0"/>
              </a:spcBef>
              <a:buNone/>
            </a:pPr>
            <a:endParaRPr lang="en-US" dirty="0"/>
          </a:p>
          <a:p>
            <a:pPr marL="171450" indent="0">
              <a:lnSpc>
                <a:spcPct val="100000"/>
              </a:lnSpc>
              <a:spcBef>
                <a:spcPts val="0"/>
              </a:spcBef>
              <a:buNone/>
            </a:pPr>
            <a:r>
              <a:rPr lang="en-US" u="sng" dirty="0"/>
              <a:t>Heavy Oil Recovery Method R&amp;D $5 million FY23-FY24 operating</a:t>
            </a:r>
          </a:p>
          <a:p>
            <a:pPr marL="171450" indent="0">
              <a:lnSpc>
                <a:spcPct val="100000"/>
              </a:lnSpc>
              <a:spcBef>
                <a:spcPts val="0"/>
              </a:spcBef>
              <a:buNone/>
            </a:pPr>
            <a:r>
              <a:rPr lang="en-US" sz="2400" dirty="0"/>
              <a:t>UA operates 54 programs whose graduates are important to the oil and gas industry. More than half of those programs result in a certificate or associate degree. In a ten-year period, more than 3,600 people graduated from these programs and 76 percent were employed in Alaska within a year. UA researchers believe the potential to recover billions of barrels of oil from existing fields, and through a partnership with the state and Hilcorp, UA is working on a plan to make that happen.</a:t>
            </a:r>
          </a:p>
        </p:txBody>
      </p:sp>
      <p:sp>
        <p:nvSpPr>
          <p:cNvPr id="5" name="Google Shape;106;p3">
            <a:extLst>
              <a:ext uri="{FF2B5EF4-FFF2-40B4-BE49-F238E27FC236}">
                <a16:creationId xmlns:a16="http://schemas.microsoft.com/office/drawing/2014/main" id="{6BF61B25-4120-4F51-8CD2-579784D8EE25}"/>
              </a:ext>
            </a:extLst>
          </p:cNvPr>
          <p:cNvSpPr txBox="1">
            <a:spLocks/>
          </p:cNvSpPr>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9pPr>
          </a:lstStyle>
          <a:p>
            <a:pPr algn="ctr"/>
            <a:fld id="{00000000-1234-1234-1234-123412341234}" type="slidenum">
              <a:rPr lang="en-US" smtClean="0">
                <a:solidFill>
                  <a:schemeClr val="bg1"/>
                </a:solidFill>
              </a:rPr>
              <a:pPr algn="ctr"/>
              <a:t>33</a:t>
            </a:fld>
            <a:endParaRPr lang="en-US" dirty="0">
              <a:solidFill>
                <a:schemeClr val="bg1"/>
              </a:solidFill>
            </a:endParaRPr>
          </a:p>
        </p:txBody>
      </p:sp>
    </p:spTree>
    <p:extLst>
      <p:ext uri="{BB962C8B-B14F-4D97-AF65-F5344CB8AC3E}">
        <p14:creationId xmlns:p14="http://schemas.microsoft.com/office/powerpoint/2010/main" val="54035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5"/>
          <p:cNvSpPr txBox="1">
            <a:spLocks noGrp="1"/>
          </p:cNvSpPr>
          <p:nvPr>
            <p:ph type="body" idx="1"/>
          </p:nvPr>
        </p:nvSpPr>
        <p:spPr>
          <a:xfrm>
            <a:off x="1919233" y="775477"/>
            <a:ext cx="15644631" cy="8736045"/>
          </a:xfrm>
          <a:prstGeom prst="rect">
            <a:avLst/>
          </a:prstGeom>
          <a:noFill/>
          <a:ln>
            <a:noFill/>
          </a:ln>
        </p:spPr>
        <p:txBody>
          <a:bodyPr spcFirstLastPara="1" wrap="square" lIns="137138" tIns="68550" rIns="137138" bIns="68550" anchor="t" anchorCtr="0">
            <a:noAutofit/>
          </a:bodyPr>
          <a:lstStyle/>
          <a:p>
            <a:pPr marL="342900" indent="-342900">
              <a:lnSpc>
                <a:spcPct val="100000"/>
              </a:lnSpc>
              <a:spcBef>
                <a:spcPts val="0"/>
              </a:spcBef>
              <a:buClr>
                <a:schemeClr val="tx1"/>
              </a:buClr>
              <a:buSzPct val="100000"/>
            </a:pPr>
            <a:endParaRPr lang="en-US" sz="6600" dirty="0">
              <a:solidFill>
                <a:schemeClr val="tx1"/>
              </a:solidFill>
            </a:endParaRPr>
          </a:p>
          <a:p>
            <a:pPr marL="0" indent="0">
              <a:lnSpc>
                <a:spcPct val="100000"/>
              </a:lnSpc>
              <a:spcBef>
                <a:spcPts val="0"/>
              </a:spcBef>
              <a:buClr>
                <a:schemeClr val="tx1"/>
              </a:buClr>
              <a:buSzPct val="100000"/>
              <a:buNone/>
            </a:pPr>
            <a:endParaRPr lang="en-US" sz="6600" dirty="0">
              <a:solidFill>
                <a:schemeClr val="tx1"/>
              </a:solidFill>
            </a:endParaRPr>
          </a:p>
          <a:p>
            <a:pPr marL="342900" indent="-342900">
              <a:lnSpc>
                <a:spcPct val="100000"/>
              </a:lnSpc>
              <a:spcBef>
                <a:spcPts val="0"/>
              </a:spcBef>
              <a:buClr>
                <a:schemeClr val="tx1"/>
              </a:buClr>
              <a:buSzPct val="100000"/>
            </a:pPr>
            <a:endParaRPr lang="en-US" sz="6600" dirty="0">
              <a:solidFill>
                <a:schemeClr val="tx1"/>
              </a:solidFill>
            </a:endParaRPr>
          </a:p>
          <a:p>
            <a:pPr marL="0" indent="0" algn="ctr">
              <a:lnSpc>
                <a:spcPct val="100000"/>
              </a:lnSpc>
              <a:spcBef>
                <a:spcPts val="0"/>
              </a:spcBef>
              <a:buClr>
                <a:schemeClr val="tx1"/>
              </a:buClr>
              <a:buSzPct val="100000"/>
              <a:buNone/>
            </a:pPr>
            <a:r>
              <a:rPr lang="en-US" sz="5400" dirty="0">
                <a:solidFill>
                  <a:srgbClr val="1F3864"/>
                </a:solidFill>
              </a:rPr>
              <a:t>Appendix</a:t>
            </a:r>
          </a:p>
          <a:p>
            <a:pPr marL="0" indent="0" algn="ctr">
              <a:lnSpc>
                <a:spcPct val="100000"/>
              </a:lnSpc>
              <a:spcBef>
                <a:spcPts val="0"/>
              </a:spcBef>
              <a:buClr>
                <a:schemeClr val="tx1"/>
              </a:buClr>
              <a:buSzPct val="100000"/>
              <a:buNone/>
            </a:pPr>
            <a:br>
              <a:rPr lang="en-US" sz="4800" dirty="0">
                <a:solidFill>
                  <a:srgbClr val="1F3864"/>
                </a:solidFill>
              </a:rPr>
            </a:br>
            <a:endParaRPr sz="4800" dirty="0">
              <a:solidFill>
                <a:srgbClr val="1F3864"/>
              </a:solidFill>
            </a:endParaRPr>
          </a:p>
          <a:p>
            <a:pPr marL="0" indent="0">
              <a:buSzPts val="2800"/>
              <a:buNone/>
            </a:pPr>
            <a:endParaRPr dirty="0">
              <a:solidFill>
                <a:srgbClr val="FF0000"/>
              </a:solidFill>
            </a:endParaRPr>
          </a:p>
        </p:txBody>
      </p:sp>
      <p:sp>
        <p:nvSpPr>
          <p:cNvPr id="122" name="Google Shape;122;p5"/>
          <p:cNvSpPr txBox="1">
            <a:spLocks noGrp="1"/>
          </p:cNvSpPr>
          <p:nvPr>
            <p:ph type="sldNum" idx="12"/>
          </p:nvPr>
        </p:nvSpPr>
        <p:spPr>
          <a:xfrm>
            <a:off x="724136" y="9221015"/>
            <a:ext cx="690771" cy="547688"/>
          </a:xfrm>
          <a:prstGeom prst="rect">
            <a:avLst/>
          </a:prstGeom>
          <a:noFill/>
          <a:ln>
            <a:noFill/>
          </a:ln>
        </p:spPr>
        <p:txBody>
          <a:bodyPr spcFirstLastPara="1" wrap="square" lIns="137138" tIns="68550" rIns="137138" bIns="68550" anchor="ctr" anchorCtr="0">
            <a:noAutofit/>
          </a:bodyPr>
          <a:lstStyle/>
          <a:p>
            <a:pPr algn="ctr" defTabSz="1371600"/>
            <a:fld id="{00000000-1234-1234-1234-123412341234}" type="slidenum">
              <a:rPr lang="en-US" kern="0">
                <a:solidFill>
                  <a:srgbClr val="FFFFFF"/>
                </a:solidFill>
              </a:rPr>
              <a:pPr algn="ctr" defTabSz="1371600"/>
              <a:t>34</a:t>
            </a:fld>
            <a:endParaRPr kern="0" dirty="0">
              <a:solidFill>
                <a:srgbClr val="FFFFFF"/>
              </a:solidFill>
            </a:endParaRPr>
          </a:p>
        </p:txBody>
      </p:sp>
    </p:spTree>
    <p:extLst>
      <p:ext uri="{BB962C8B-B14F-4D97-AF65-F5344CB8AC3E}">
        <p14:creationId xmlns:p14="http://schemas.microsoft.com/office/powerpoint/2010/main" val="412542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FEBE-A823-4128-957D-3A72C22EABB5}"/>
              </a:ext>
            </a:extLst>
          </p:cNvPr>
          <p:cNvSpPr>
            <a:spLocks noGrp="1"/>
          </p:cNvSpPr>
          <p:nvPr>
            <p:ph type="title"/>
          </p:nvPr>
        </p:nvSpPr>
        <p:spPr>
          <a:xfrm>
            <a:off x="2286000" y="216694"/>
            <a:ext cx="14744700" cy="1166812"/>
          </a:xfrm>
        </p:spPr>
        <p:txBody>
          <a:bodyPr>
            <a:normAutofit/>
          </a:bodyPr>
          <a:lstStyle/>
          <a:p>
            <a:pPr algn="ctr"/>
            <a:r>
              <a:rPr lang="en-US" dirty="0">
                <a:solidFill>
                  <a:srgbClr val="074C7E"/>
                </a:solidFill>
              </a:rPr>
              <a:t>FY23 Supplemental</a:t>
            </a:r>
          </a:p>
        </p:txBody>
      </p:sp>
      <p:sp>
        <p:nvSpPr>
          <p:cNvPr id="3" name="Text Placeholder 2">
            <a:extLst>
              <a:ext uri="{FF2B5EF4-FFF2-40B4-BE49-F238E27FC236}">
                <a16:creationId xmlns:a16="http://schemas.microsoft.com/office/drawing/2014/main" id="{DAB648BE-5A89-425D-AE97-7E2440A9EA12}"/>
              </a:ext>
            </a:extLst>
          </p:cNvPr>
          <p:cNvSpPr>
            <a:spLocks noGrp="1"/>
          </p:cNvSpPr>
          <p:nvPr>
            <p:ph type="body" idx="1"/>
          </p:nvPr>
        </p:nvSpPr>
        <p:spPr>
          <a:xfrm>
            <a:off x="1828800" y="1801955"/>
            <a:ext cx="16230600" cy="8251033"/>
          </a:xfrm>
        </p:spPr>
        <p:txBody>
          <a:bodyPr>
            <a:normAutofit/>
          </a:bodyPr>
          <a:lstStyle/>
          <a:p>
            <a:pPr marL="571500" indent="-571500">
              <a:lnSpc>
                <a:spcPct val="100000"/>
              </a:lnSpc>
              <a:spcBef>
                <a:spcPts val="0"/>
              </a:spcBef>
              <a:buSzPct val="100000"/>
            </a:pPr>
            <a:r>
              <a:rPr lang="en-US" sz="3600" dirty="0"/>
              <a:t>$6.5 million for a 3% pay increase for UA faculty, and an additional 1% pay increase for staff (UA staff received a 2% pay increase in FY23). Due to the timing of the union negotiations, there were no faculty increases in FY23. This needs to be a base increase in FY24.</a:t>
            </a:r>
          </a:p>
          <a:p>
            <a:pPr marL="457200" indent="-457200">
              <a:lnSpc>
                <a:spcPct val="100000"/>
              </a:lnSpc>
              <a:spcBef>
                <a:spcPts val="0"/>
              </a:spcBef>
              <a:buNone/>
            </a:pPr>
            <a:r>
              <a:rPr lang="en-US" sz="3600" dirty="0"/>
              <a:t> </a:t>
            </a:r>
          </a:p>
          <a:p>
            <a:pPr marL="571500" indent="-571500">
              <a:lnSpc>
                <a:spcPct val="100000"/>
              </a:lnSpc>
              <a:spcBef>
                <a:spcPts val="0"/>
              </a:spcBef>
              <a:buSzPct val="100000"/>
            </a:pPr>
            <a:r>
              <a:rPr lang="en-US" sz="3600" dirty="0"/>
              <a:t>Re-appropriate $94.4 million federal from Seward Marine Center R/V Infrastructure</a:t>
            </a:r>
          </a:p>
          <a:p>
            <a:pPr marL="1257300" lvl="2" indent="-571500">
              <a:buFont typeface="Courier New" panose="02070309020205020404" pitchFamily="49" charset="0"/>
              <a:buChar char="o"/>
            </a:pPr>
            <a:r>
              <a:rPr lang="en-US" sz="3200" dirty="0"/>
              <a:t>$30 million “Federal Receipt Authority for Capital Projects”</a:t>
            </a:r>
          </a:p>
          <a:p>
            <a:pPr marL="1257300" lvl="2" indent="-571500">
              <a:buFont typeface="Courier New" panose="02070309020205020404" pitchFamily="49" charset="0"/>
              <a:buChar char="o"/>
            </a:pPr>
            <a:r>
              <a:rPr lang="en-US" sz="3200" dirty="0"/>
              <a:t>$30 million “University Receipt Authority for Capital Projects”</a:t>
            </a:r>
          </a:p>
          <a:p>
            <a:pPr marL="1257300" lvl="2" indent="-571500">
              <a:buFont typeface="Courier New" panose="02070309020205020404" pitchFamily="49" charset="0"/>
              <a:buChar char="o"/>
            </a:pPr>
            <a:r>
              <a:rPr lang="en-US" sz="3200" dirty="0"/>
              <a:t>$4 million UAA Health Workforce Expansion and Diversity Funding Phase 1</a:t>
            </a:r>
          </a:p>
          <a:p>
            <a:pPr marL="1257300" lvl="2" indent="-571500">
              <a:buFont typeface="Courier New" panose="02070309020205020404" pitchFamily="49" charset="0"/>
              <a:buChar char="o"/>
            </a:pPr>
            <a:r>
              <a:rPr lang="en-US" sz="3200" dirty="0"/>
              <a:t>$30.4 million hold for possible SMC-R/V needs until funds expire in 2027</a:t>
            </a:r>
          </a:p>
          <a:p>
            <a:pPr marL="457200" indent="-457200">
              <a:lnSpc>
                <a:spcPct val="100000"/>
              </a:lnSpc>
              <a:spcBef>
                <a:spcPts val="0"/>
              </a:spcBef>
              <a:buSzPct val="100000"/>
              <a:buNone/>
            </a:pPr>
            <a:endParaRPr lang="en-US" sz="3600" dirty="0"/>
          </a:p>
        </p:txBody>
      </p:sp>
      <p:sp>
        <p:nvSpPr>
          <p:cNvPr id="4" name="Slide Number Placeholder 3">
            <a:extLst>
              <a:ext uri="{FF2B5EF4-FFF2-40B4-BE49-F238E27FC236}">
                <a16:creationId xmlns:a16="http://schemas.microsoft.com/office/drawing/2014/main" id="{D02977EF-36E5-42FC-AA92-61B4957BF91F}"/>
              </a:ext>
            </a:extLst>
          </p:cNvPr>
          <p:cNvSpPr>
            <a:spLocks noGrp="1"/>
          </p:cNvSpPr>
          <p:nvPr>
            <p:ph type="sldNum" idx="12"/>
          </p:nvPr>
        </p:nvSpPr>
        <p:spPr>
          <a:xfrm>
            <a:off x="557214" y="9265445"/>
            <a:ext cx="1100136" cy="547688"/>
          </a:xfrm>
        </p:spPr>
        <p:txBody>
          <a:bodyPr/>
          <a:lstStyle/>
          <a:p>
            <a:pPr algn="ctr" defTabSz="1371600"/>
            <a:fld id="{00000000-1234-1234-1234-123412341234}" type="slidenum">
              <a:rPr lang="en-US" kern="0">
                <a:solidFill>
                  <a:srgbClr val="FFFFFF"/>
                </a:solidFill>
              </a:rPr>
              <a:pPr algn="ctr" defTabSz="1371600"/>
              <a:t>35</a:t>
            </a:fld>
            <a:endParaRPr lang="en-US" kern="0" dirty="0">
              <a:solidFill>
                <a:srgbClr val="FFFFFF"/>
              </a:solidFill>
            </a:endParaRPr>
          </a:p>
        </p:txBody>
      </p:sp>
    </p:spTree>
    <p:extLst>
      <p:ext uri="{BB962C8B-B14F-4D97-AF65-F5344CB8AC3E}">
        <p14:creationId xmlns:p14="http://schemas.microsoft.com/office/powerpoint/2010/main" val="380896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2286000" y="266700"/>
            <a:ext cx="14744700" cy="956501"/>
          </a:xfrm>
          <a:prstGeom prst="rect">
            <a:avLst/>
          </a:prstGeom>
          <a:noFill/>
          <a:ln>
            <a:noFill/>
          </a:ln>
        </p:spPr>
        <p:txBody>
          <a:bodyPr spcFirstLastPara="1" wrap="square" lIns="137138" tIns="68550" rIns="137138" bIns="68550" anchor="ctr" anchorCtr="0">
            <a:noAutofit/>
          </a:bodyPr>
          <a:lstStyle/>
          <a:p>
            <a:pPr algn="ctr">
              <a:buClr>
                <a:srgbClr val="2F5496"/>
              </a:buClr>
              <a:buSzPts val="4400"/>
            </a:pPr>
            <a:r>
              <a:rPr lang="en-US" dirty="0">
                <a:solidFill>
                  <a:srgbClr val="074C7E"/>
                </a:solidFill>
              </a:rPr>
              <a:t>FY24 Budget Considerations</a:t>
            </a:r>
            <a:endParaRPr dirty="0">
              <a:solidFill>
                <a:srgbClr val="074C7E"/>
              </a:solidFill>
            </a:endParaRPr>
          </a:p>
        </p:txBody>
      </p:sp>
      <p:sp>
        <p:nvSpPr>
          <p:cNvPr id="134" name="Google Shape;134;p33"/>
          <p:cNvSpPr txBox="1">
            <a:spLocks noGrp="1"/>
          </p:cNvSpPr>
          <p:nvPr>
            <p:ph type="body" idx="1"/>
          </p:nvPr>
        </p:nvSpPr>
        <p:spPr>
          <a:xfrm>
            <a:off x="1752600" y="933894"/>
            <a:ext cx="16383000" cy="9086405"/>
          </a:xfrm>
          <a:prstGeom prst="rect">
            <a:avLst/>
          </a:prstGeom>
          <a:noFill/>
          <a:ln>
            <a:noFill/>
          </a:ln>
        </p:spPr>
        <p:txBody>
          <a:bodyPr spcFirstLastPara="1" wrap="square" lIns="137138" tIns="68550" rIns="137138" bIns="68550" anchor="t" anchorCtr="0">
            <a:noAutofit/>
          </a:bodyPr>
          <a:lstStyle/>
          <a:p>
            <a:pPr marL="171447" indent="0">
              <a:lnSpc>
                <a:spcPct val="100000"/>
              </a:lnSpc>
              <a:spcBef>
                <a:spcPts val="0"/>
              </a:spcBef>
              <a:buNone/>
            </a:pPr>
            <a:r>
              <a:rPr lang="en-US" u="sng" dirty="0"/>
              <a:t>Themes</a:t>
            </a:r>
          </a:p>
          <a:p>
            <a:pPr marL="628647" indent="-457200">
              <a:lnSpc>
                <a:spcPct val="100000"/>
              </a:lnSpc>
              <a:spcBef>
                <a:spcPts val="0"/>
              </a:spcBef>
            </a:pPr>
            <a:r>
              <a:rPr lang="en-US" sz="2400" dirty="0"/>
              <a:t>Nimbleness to meet priority workforce needs and research for economic development</a:t>
            </a:r>
          </a:p>
          <a:p>
            <a:pPr marL="628647" indent="-457200">
              <a:lnSpc>
                <a:spcPct val="100000"/>
              </a:lnSpc>
              <a:spcBef>
                <a:spcPts val="0"/>
              </a:spcBef>
            </a:pPr>
            <a:r>
              <a:rPr lang="en-US" sz="2400" dirty="0"/>
              <a:t>Prioritizing student needs/enrollment</a:t>
            </a:r>
          </a:p>
          <a:p>
            <a:pPr marL="628647" indent="-457200">
              <a:lnSpc>
                <a:spcPct val="100000"/>
              </a:lnSpc>
              <a:spcBef>
                <a:spcPts val="0"/>
              </a:spcBef>
            </a:pPr>
            <a:r>
              <a:rPr lang="en-US" sz="2400" dirty="0"/>
              <a:t>Critical core functions</a:t>
            </a:r>
          </a:p>
          <a:p>
            <a:pPr marL="628647" indent="-457200">
              <a:lnSpc>
                <a:spcPct val="100000"/>
              </a:lnSpc>
              <a:spcBef>
                <a:spcPts val="0"/>
              </a:spcBef>
            </a:pPr>
            <a:r>
              <a:rPr lang="en-US" sz="2400" dirty="0"/>
              <a:t>Empowering Alaska by building faculty capacity, prioritizing student needs/enrollment</a:t>
            </a:r>
          </a:p>
          <a:p>
            <a:pPr marL="628647" indent="-457200">
              <a:lnSpc>
                <a:spcPct val="100000"/>
              </a:lnSpc>
              <a:spcBef>
                <a:spcPts val="0"/>
              </a:spcBef>
            </a:pPr>
            <a:r>
              <a:rPr lang="en-US" sz="2400" dirty="0"/>
              <a:t>Building public awareness about the university’s critical role in creating jobs and future leaders</a:t>
            </a:r>
          </a:p>
          <a:p>
            <a:pPr marL="171447" indent="0">
              <a:lnSpc>
                <a:spcPct val="100000"/>
              </a:lnSpc>
              <a:spcBef>
                <a:spcPts val="0"/>
              </a:spcBef>
              <a:buNone/>
            </a:pPr>
            <a:endParaRPr lang="en-US" sz="2400" dirty="0"/>
          </a:p>
          <a:p>
            <a:pPr marL="171447" indent="0">
              <a:lnSpc>
                <a:spcPct val="100000"/>
              </a:lnSpc>
              <a:spcBef>
                <a:spcPts val="0"/>
              </a:spcBef>
              <a:buNone/>
            </a:pPr>
            <a:r>
              <a:rPr lang="en-US" u="sng" dirty="0"/>
              <a:t>Stability</a:t>
            </a:r>
          </a:p>
          <a:p>
            <a:pPr>
              <a:lnSpc>
                <a:spcPct val="100000"/>
              </a:lnSpc>
              <a:spcBef>
                <a:spcPts val="0"/>
              </a:spcBef>
            </a:pPr>
            <a:r>
              <a:rPr lang="en-US" sz="2400" dirty="0"/>
              <a:t>Faculty recruitment and retention for program stability</a:t>
            </a:r>
          </a:p>
          <a:p>
            <a:pPr>
              <a:lnSpc>
                <a:spcPct val="100000"/>
              </a:lnSpc>
              <a:spcBef>
                <a:spcPts val="0"/>
              </a:spcBef>
            </a:pPr>
            <a:r>
              <a:rPr lang="en-US" sz="2400" dirty="0"/>
              <a:t>Faculty and staff compensation requirements</a:t>
            </a:r>
          </a:p>
          <a:p>
            <a:pPr>
              <a:lnSpc>
                <a:spcPct val="100000"/>
              </a:lnSpc>
              <a:spcBef>
                <a:spcPts val="0"/>
              </a:spcBef>
            </a:pPr>
            <a:r>
              <a:rPr lang="en-US" sz="2400" dirty="0"/>
              <a:t>Engaging community campus capacity</a:t>
            </a:r>
          </a:p>
          <a:p>
            <a:pPr>
              <a:lnSpc>
                <a:spcPct val="100000"/>
              </a:lnSpc>
              <a:spcBef>
                <a:spcPts val="0"/>
              </a:spcBef>
            </a:pPr>
            <a:r>
              <a:rPr lang="en-US" sz="2400" dirty="0"/>
              <a:t>Fixed costs – utilities, IT, risk, materials, refining HR and procurement models</a:t>
            </a:r>
          </a:p>
          <a:p>
            <a:pPr>
              <a:lnSpc>
                <a:spcPct val="100000"/>
              </a:lnSpc>
              <a:spcBef>
                <a:spcPts val="0"/>
              </a:spcBef>
            </a:pPr>
            <a:r>
              <a:rPr lang="en-US" sz="2400" dirty="0"/>
              <a:t>TVEP programs mature to UGF funding</a:t>
            </a:r>
          </a:p>
          <a:p>
            <a:pPr>
              <a:lnSpc>
                <a:spcPct val="100000"/>
              </a:lnSpc>
              <a:spcBef>
                <a:spcPts val="0"/>
              </a:spcBef>
            </a:pPr>
            <a:r>
              <a:rPr lang="en-US" sz="2400" dirty="0"/>
              <a:t>Continue managing fund balance for stability as enrollment recovers</a:t>
            </a:r>
          </a:p>
          <a:p>
            <a:pPr marL="171447" indent="0">
              <a:lnSpc>
                <a:spcPct val="100000"/>
              </a:lnSpc>
              <a:spcBef>
                <a:spcPts val="0"/>
              </a:spcBef>
              <a:buNone/>
            </a:pPr>
            <a:endParaRPr lang="en-US" sz="2400" u="sng" dirty="0"/>
          </a:p>
          <a:p>
            <a:pPr marL="171447" indent="0">
              <a:lnSpc>
                <a:spcPct val="100000"/>
              </a:lnSpc>
              <a:spcBef>
                <a:spcPts val="0"/>
              </a:spcBef>
              <a:buNone/>
            </a:pPr>
            <a:r>
              <a:rPr lang="en-US" u="sng" dirty="0"/>
              <a:t>Priority Focus Areas</a:t>
            </a:r>
            <a:endParaRPr lang="en-US" dirty="0"/>
          </a:p>
          <a:p>
            <a:pPr>
              <a:lnSpc>
                <a:spcPct val="100000"/>
              </a:lnSpc>
              <a:spcBef>
                <a:spcPts val="0"/>
              </a:spcBef>
            </a:pPr>
            <a:r>
              <a:rPr lang="en-US" sz="2400" dirty="0"/>
              <a:t>Increase student enrollment through retention in degree programs for Alaska’s workforce</a:t>
            </a:r>
          </a:p>
          <a:p>
            <a:pPr>
              <a:lnSpc>
                <a:spcPct val="100000"/>
              </a:lnSpc>
              <a:spcBef>
                <a:spcPts val="0"/>
              </a:spcBef>
            </a:pPr>
            <a:r>
              <a:rPr lang="en-US" sz="2400" dirty="0"/>
              <a:t>Develop workforce and focused development initiatives (WWAMI expansion)</a:t>
            </a:r>
          </a:p>
          <a:p>
            <a:pPr>
              <a:lnSpc>
                <a:spcPct val="100000"/>
              </a:lnSpc>
              <a:spcBef>
                <a:spcPts val="0"/>
              </a:spcBef>
            </a:pPr>
            <a:r>
              <a:rPr lang="en-US" sz="2400" dirty="0"/>
              <a:t>Promote Arctic policy, research, and leadership</a:t>
            </a:r>
          </a:p>
          <a:p>
            <a:pPr>
              <a:lnSpc>
                <a:spcPct val="100000"/>
              </a:lnSpc>
              <a:spcBef>
                <a:spcPts val="0"/>
              </a:spcBef>
            </a:pPr>
            <a:r>
              <a:rPr lang="en-US" sz="2400" dirty="0"/>
              <a:t>Strengthen teacher education through the Alaska College of Education Consortium</a:t>
            </a:r>
          </a:p>
          <a:p>
            <a:pPr>
              <a:lnSpc>
                <a:spcPct val="100000"/>
              </a:lnSpc>
              <a:spcBef>
                <a:spcPts val="0"/>
              </a:spcBef>
            </a:pPr>
            <a:r>
              <a:rPr lang="en-US" sz="2400" dirty="0"/>
              <a:t>Advance the Alaska Native Success Initiative</a:t>
            </a:r>
          </a:p>
          <a:p>
            <a:pPr>
              <a:lnSpc>
                <a:spcPct val="100000"/>
              </a:lnSpc>
              <a:spcBef>
                <a:spcPts val="0"/>
              </a:spcBef>
            </a:pPr>
            <a:r>
              <a:rPr lang="en-US" sz="2400" dirty="0"/>
              <a:t>Build industry partnerships to expand the business workforce</a:t>
            </a:r>
          </a:p>
          <a:p>
            <a:pPr>
              <a:lnSpc>
                <a:spcPct val="100000"/>
              </a:lnSpc>
              <a:spcBef>
                <a:spcPts val="0"/>
              </a:spcBef>
            </a:pPr>
            <a:r>
              <a:rPr lang="en-US" sz="2400" dirty="0"/>
              <a:t>Increase fisheries and ocean sciences presence in Southeast Alaska </a:t>
            </a:r>
          </a:p>
          <a:p>
            <a:pPr>
              <a:lnSpc>
                <a:spcPct val="100000"/>
              </a:lnSpc>
              <a:spcBef>
                <a:spcPts val="0"/>
              </a:spcBef>
            </a:pPr>
            <a:r>
              <a:rPr lang="en-US" sz="2400" dirty="0"/>
              <a:t>Revise business models for efficiency and modernization</a:t>
            </a:r>
          </a:p>
          <a:p>
            <a:pPr marL="171447" indent="0">
              <a:lnSpc>
                <a:spcPct val="100000"/>
              </a:lnSpc>
              <a:spcBef>
                <a:spcPts val="0"/>
              </a:spcBef>
              <a:buNone/>
            </a:pPr>
            <a:endParaRPr lang="en-US" sz="3000" u="sng" dirty="0"/>
          </a:p>
          <a:p>
            <a:pPr marL="171447" indent="0">
              <a:lnSpc>
                <a:spcPct val="100000"/>
              </a:lnSpc>
              <a:spcBef>
                <a:spcPts val="0"/>
              </a:spcBef>
              <a:buNone/>
            </a:pPr>
            <a:endParaRPr lang="en-US" sz="3000" dirty="0"/>
          </a:p>
          <a:p>
            <a:pPr>
              <a:lnSpc>
                <a:spcPct val="100000"/>
              </a:lnSpc>
              <a:spcBef>
                <a:spcPts val="0"/>
              </a:spcBef>
            </a:pPr>
            <a:endParaRPr lang="en-US" sz="3000" dirty="0"/>
          </a:p>
        </p:txBody>
      </p:sp>
      <p:sp>
        <p:nvSpPr>
          <p:cNvPr id="135" name="Google Shape;135;p33"/>
          <p:cNvSpPr txBox="1">
            <a:spLocks noGrp="1"/>
          </p:cNvSpPr>
          <p:nvPr>
            <p:ph type="sldNum" idx="12"/>
          </p:nvPr>
        </p:nvSpPr>
        <p:spPr>
          <a:xfrm>
            <a:off x="609602" y="9298997"/>
            <a:ext cx="983675"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36</a:t>
            </a:fld>
            <a:endParaRPr dirty="0">
              <a:solidFill>
                <a:schemeClr val="bg1"/>
              </a:solidFill>
            </a:endParaRPr>
          </a:p>
        </p:txBody>
      </p:sp>
    </p:spTree>
    <p:extLst>
      <p:ext uri="{BB962C8B-B14F-4D97-AF65-F5344CB8AC3E}">
        <p14:creationId xmlns:p14="http://schemas.microsoft.com/office/powerpoint/2010/main" val="110904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2111589" y="509752"/>
            <a:ext cx="14744700" cy="956501"/>
          </a:xfrm>
          <a:prstGeom prst="rect">
            <a:avLst/>
          </a:prstGeom>
          <a:noFill/>
          <a:ln>
            <a:noFill/>
          </a:ln>
        </p:spPr>
        <p:txBody>
          <a:bodyPr spcFirstLastPara="1" wrap="square" lIns="137138" tIns="68550" rIns="137138" bIns="68550" anchor="ctr" anchorCtr="0">
            <a:noAutofit/>
          </a:bodyPr>
          <a:lstStyle/>
          <a:p>
            <a:pPr algn="ctr">
              <a:buClr>
                <a:srgbClr val="2F5496"/>
              </a:buClr>
              <a:buSzPts val="4400"/>
            </a:pPr>
            <a:r>
              <a:rPr lang="en-US" dirty="0">
                <a:solidFill>
                  <a:srgbClr val="074C7E"/>
                </a:solidFill>
              </a:rPr>
              <a:t>FY24 Budget Considerations (continued)</a:t>
            </a:r>
            <a:endParaRPr dirty="0">
              <a:solidFill>
                <a:srgbClr val="074C7E"/>
              </a:solidFill>
            </a:endParaRPr>
          </a:p>
        </p:txBody>
      </p:sp>
      <p:sp>
        <p:nvSpPr>
          <p:cNvPr id="134" name="Google Shape;134;p33"/>
          <p:cNvSpPr txBox="1">
            <a:spLocks noGrp="1"/>
          </p:cNvSpPr>
          <p:nvPr>
            <p:ph type="body" idx="1"/>
          </p:nvPr>
        </p:nvSpPr>
        <p:spPr>
          <a:xfrm>
            <a:off x="1905000" y="1638300"/>
            <a:ext cx="16029321" cy="8458200"/>
          </a:xfrm>
          <a:prstGeom prst="rect">
            <a:avLst/>
          </a:prstGeom>
          <a:noFill/>
          <a:ln>
            <a:noFill/>
          </a:ln>
        </p:spPr>
        <p:txBody>
          <a:bodyPr spcFirstLastPara="1" wrap="square" lIns="137138" tIns="68550" rIns="137138" bIns="68550" anchor="t" anchorCtr="0">
            <a:noAutofit/>
          </a:bodyPr>
          <a:lstStyle/>
          <a:p>
            <a:pPr marL="171447" indent="0">
              <a:lnSpc>
                <a:spcPct val="100000"/>
              </a:lnSpc>
              <a:spcBef>
                <a:spcPts val="0"/>
              </a:spcBef>
              <a:buNone/>
            </a:pPr>
            <a:r>
              <a:rPr lang="en-US" u="sng" dirty="0"/>
              <a:t>Earned Revenue</a:t>
            </a:r>
          </a:p>
          <a:p>
            <a:pPr>
              <a:lnSpc>
                <a:spcPct val="100000"/>
              </a:lnSpc>
              <a:spcBef>
                <a:spcPts val="0"/>
              </a:spcBef>
            </a:pPr>
            <a:r>
              <a:rPr lang="en-US" sz="2400" dirty="0"/>
              <a:t>Tuition</a:t>
            </a:r>
          </a:p>
          <a:p>
            <a:pPr>
              <a:lnSpc>
                <a:spcPct val="100000"/>
              </a:lnSpc>
              <a:spcBef>
                <a:spcPts val="0"/>
              </a:spcBef>
            </a:pPr>
            <a:r>
              <a:rPr lang="en-US" sz="2400" dirty="0"/>
              <a:t>Partnerships</a:t>
            </a:r>
          </a:p>
          <a:p>
            <a:pPr lvl="1">
              <a:lnSpc>
                <a:spcPct val="100000"/>
              </a:lnSpc>
              <a:spcBef>
                <a:spcPts val="0"/>
              </a:spcBef>
            </a:pPr>
            <a:r>
              <a:rPr lang="en-US" dirty="0"/>
              <a:t>Industry</a:t>
            </a:r>
          </a:p>
          <a:p>
            <a:pPr lvl="1">
              <a:lnSpc>
                <a:spcPct val="100000"/>
              </a:lnSpc>
              <a:spcBef>
                <a:spcPts val="0"/>
              </a:spcBef>
            </a:pPr>
            <a:r>
              <a:rPr lang="en-US" dirty="0"/>
              <a:t>Infrastructure package</a:t>
            </a:r>
          </a:p>
          <a:p>
            <a:pPr lvl="1">
              <a:lnSpc>
                <a:spcPct val="100000"/>
              </a:lnSpc>
              <a:spcBef>
                <a:spcPts val="0"/>
              </a:spcBef>
            </a:pPr>
            <a:r>
              <a:rPr lang="en-US" dirty="0"/>
              <a:t>Leveraging FY23 Economic Recovery program funding</a:t>
            </a:r>
          </a:p>
          <a:p>
            <a:pPr>
              <a:lnSpc>
                <a:spcPct val="100000"/>
              </a:lnSpc>
              <a:spcBef>
                <a:spcPts val="0"/>
              </a:spcBef>
            </a:pPr>
            <a:r>
              <a:rPr lang="en-US" sz="2400" dirty="0"/>
              <a:t>Research capacity</a:t>
            </a:r>
          </a:p>
          <a:p>
            <a:pPr>
              <a:lnSpc>
                <a:spcPct val="100000"/>
              </a:lnSpc>
              <a:spcBef>
                <a:spcPts val="0"/>
              </a:spcBef>
            </a:pPr>
            <a:r>
              <a:rPr lang="en-US" sz="2400" dirty="0"/>
              <a:t>For Alaska Campaign</a:t>
            </a:r>
          </a:p>
          <a:p>
            <a:pPr marL="171447" indent="0">
              <a:lnSpc>
                <a:spcPct val="100000"/>
              </a:lnSpc>
              <a:spcBef>
                <a:spcPts val="0"/>
              </a:spcBef>
              <a:buNone/>
            </a:pPr>
            <a:endParaRPr lang="en-US" sz="2400" u="sng" dirty="0"/>
          </a:p>
          <a:p>
            <a:pPr marL="171447" indent="0">
              <a:lnSpc>
                <a:spcPct val="100000"/>
              </a:lnSpc>
              <a:spcBef>
                <a:spcPts val="0"/>
              </a:spcBef>
              <a:buNone/>
            </a:pPr>
            <a:r>
              <a:rPr lang="en-US" u="sng" dirty="0"/>
              <a:t>Priority Legislation to Consider Advancing</a:t>
            </a:r>
          </a:p>
          <a:p>
            <a:pPr>
              <a:lnSpc>
                <a:spcPct val="100000"/>
              </a:lnSpc>
              <a:spcBef>
                <a:spcPts val="0"/>
              </a:spcBef>
            </a:pPr>
            <a:r>
              <a:rPr lang="en-US" sz="2400" dirty="0"/>
              <a:t>Award Alaska Performance Scholarship (APS) and Alaska Education Grant (AEG) in fall senior year</a:t>
            </a:r>
          </a:p>
          <a:p>
            <a:pPr>
              <a:lnSpc>
                <a:spcPct val="100000"/>
              </a:lnSpc>
              <a:spcBef>
                <a:spcPts val="0"/>
              </a:spcBef>
            </a:pPr>
            <a:r>
              <a:rPr lang="en-US" sz="2400" dirty="0"/>
              <a:t>Revise and extend Education Tax Credit (sunset date 12/31/2024)</a:t>
            </a:r>
          </a:p>
          <a:p>
            <a:pPr>
              <a:lnSpc>
                <a:spcPct val="100000"/>
              </a:lnSpc>
              <a:spcBef>
                <a:spcPts val="0"/>
              </a:spcBef>
            </a:pPr>
            <a:r>
              <a:rPr lang="en-US" sz="2400" dirty="0"/>
              <a:t>Technical Vocational Education Program up for reauthorization in FY25</a:t>
            </a:r>
          </a:p>
          <a:p>
            <a:pPr>
              <a:lnSpc>
                <a:spcPct val="100000"/>
              </a:lnSpc>
              <a:spcBef>
                <a:spcPts val="0"/>
              </a:spcBef>
            </a:pPr>
            <a:r>
              <a:rPr lang="en-US" sz="2400" dirty="0">
                <a:solidFill>
                  <a:schemeClr val="tx1"/>
                </a:solidFill>
              </a:rPr>
              <a:t>Student loan payback strategy</a:t>
            </a:r>
          </a:p>
          <a:p>
            <a:pPr marL="171450" indent="0">
              <a:lnSpc>
                <a:spcPct val="100000"/>
              </a:lnSpc>
              <a:spcBef>
                <a:spcPts val="0"/>
              </a:spcBef>
              <a:buNone/>
            </a:pPr>
            <a:endParaRPr lang="en-US" sz="2400" u="sng" dirty="0"/>
          </a:p>
          <a:p>
            <a:pPr marL="171450" indent="0">
              <a:lnSpc>
                <a:spcPct val="100000"/>
              </a:lnSpc>
              <a:spcBef>
                <a:spcPts val="0"/>
              </a:spcBef>
              <a:buNone/>
            </a:pPr>
            <a:r>
              <a:rPr lang="en-US" u="sng" dirty="0"/>
              <a:t>Capital Funding</a:t>
            </a:r>
          </a:p>
          <a:p>
            <a:pPr>
              <a:lnSpc>
                <a:spcPct val="100000"/>
              </a:lnSpc>
              <a:spcBef>
                <a:spcPts val="0"/>
              </a:spcBef>
            </a:pPr>
            <a:r>
              <a:rPr lang="en-US" sz="2400" dirty="0"/>
              <a:t>Deferred Maintenance</a:t>
            </a:r>
          </a:p>
          <a:p>
            <a:pPr>
              <a:lnSpc>
                <a:spcPct val="100000"/>
              </a:lnSpc>
              <a:spcBef>
                <a:spcPts val="0"/>
              </a:spcBef>
            </a:pPr>
            <a:r>
              <a:rPr lang="en-US" sz="2400" dirty="0"/>
              <a:t>Facilities Modernization</a:t>
            </a:r>
            <a:endParaRPr lang="en-US" sz="2400" u="sng" dirty="0"/>
          </a:p>
          <a:p>
            <a:pPr>
              <a:lnSpc>
                <a:spcPct val="100000"/>
              </a:lnSpc>
              <a:spcBef>
                <a:spcPts val="0"/>
              </a:spcBef>
            </a:pPr>
            <a:endParaRPr lang="en-US" sz="3000" dirty="0"/>
          </a:p>
        </p:txBody>
      </p:sp>
      <p:sp>
        <p:nvSpPr>
          <p:cNvPr id="135" name="Google Shape;135;p33"/>
          <p:cNvSpPr txBox="1">
            <a:spLocks noGrp="1"/>
          </p:cNvSpPr>
          <p:nvPr>
            <p:ph type="sldNum" idx="12"/>
          </p:nvPr>
        </p:nvSpPr>
        <p:spPr>
          <a:xfrm>
            <a:off x="609602" y="9298997"/>
            <a:ext cx="983675"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37</a:t>
            </a:fld>
            <a:endParaRPr dirty="0">
              <a:solidFill>
                <a:schemeClr val="bg1"/>
              </a:solidFill>
            </a:endParaRPr>
          </a:p>
        </p:txBody>
      </p:sp>
    </p:spTree>
    <p:extLst>
      <p:ext uri="{BB962C8B-B14F-4D97-AF65-F5344CB8AC3E}">
        <p14:creationId xmlns:p14="http://schemas.microsoft.com/office/powerpoint/2010/main" val="7611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title"/>
          </p:nvPr>
        </p:nvSpPr>
        <p:spPr>
          <a:xfrm>
            <a:off x="1738986" y="114300"/>
            <a:ext cx="15920358" cy="755331"/>
          </a:xfrm>
          <a:prstGeom prst="rect">
            <a:avLst/>
          </a:prstGeom>
          <a:noFill/>
          <a:ln>
            <a:noFill/>
          </a:ln>
        </p:spPr>
        <p:txBody>
          <a:bodyPr spcFirstLastPara="1" wrap="square" lIns="137138" tIns="68550" rIns="137138" bIns="68550" anchor="ctr" anchorCtr="0">
            <a:normAutofit fontScale="90000"/>
          </a:bodyPr>
          <a:lstStyle/>
          <a:p>
            <a:pPr algn="ctr">
              <a:buClr>
                <a:srgbClr val="2F5496"/>
              </a:buClr>
              <a:buSzPts val="4400"/>
            </a:pPr>
            <a:r>
              <a:rPr lang="en-US" sz="4900" dirty="0">
                <a:solidFill>
                  <a:srgbClr val="074C7E"/>
                </a:solidFill>
              </a:rPr>
              <a:t>FY19-FY24 Operating Revenue &amp; Budget Summary </a:t>
            </a:r>
            <a:r>
              <a:rPr lang="en-US" sz="2700" dirty="0">
                <a:solidFill>
                  <a:srgbClr val="074C7E"/>
                </a:solidFill>
              </a:rPr>
              <a:t>(in millions of $)</a:t>
            </a:r>
            <a:endParaRPr sz="2700" dirty="0">
              <a:solidFill>
                <a:srgbClr val="074C7E"/>
              </a:solidFill>
            </a:endParaRPr>
          </a:p>
        </p:txBody>
      </p:sp>
      <p:sp>
        <p:nvSpPr>
          <p:cNvPr id="221" name="Google Shape;221;p40"/>
          <p:cNvSpPr txBox="1">
            <a:spLocks noGrp="1"/>
          </p:cNvSpPr>
          <p:nvPr>
            <p:ph type="sldNum" idx="12"/>
          </p:nvPr>
        </p:nvSpPr>
        <p:spPr>
          <a:xfrm>
            <a:off x="838200" y="9410700"/>
            <a:ext cx="690771" cy="547688"/>
          </a:xfrm>
          <a:prstGeom prst="rect">
            <a:avLst/>
          </a:prstGeom>
          <a:noFill/>
          <a:ln>
            <a:noFill/>
          </a:ln>
        </p:spPr>
        <p:txBody>
          <a:bodyPr spcFirstLastPara="1" wrap="square" lIns="137138" tIns="68550" rIns="137138" bIns="68550" anchor="ctr" anchorCtr="0">
            <a:noAutofit/>
          </a:bodyPr>
          <a:lstStyle/>
          <a:p>
            <a:pPr algn="ctr" defTabSz="1371600"/>
            <a:fld id="{00000000-1234-1234-1234-123412341234}" type="slidenum">
              <a:rPr lang="en-US" kern="0">
                <a:solidFill>
                  <a:srgbClr val="FFFFFF"/>
                </a:solidFill>
              </a:rPr>
              <a:pPr algn="ctr" defTabSz="1371600"/>
              <a:t>38</a:t>
            </a:fld>
            <a:endParaRPr kern="0" dirty="0">
              <a:solidFill>
                <a:srgbClr val="FFFFFF"/>
              </a:solidFill>
            </a:endParaRPr>
          </a:p>
        </p:txBody>
      </p:sp>
      <p:graphicFrame>
        <p:nvGraphicFramePr>
          <p:cNvPr id="5" name="Table 4">
            <a:extLst>
              <a:ext uri="{FF2B5EF4-FFF2-40B4-BE49-F238E27FC236}">
                <a16:creationId xmlns:a16="http://schemas.microsoft.com/office/drawing/2014/main" id="{FD31CECC-7119-4329-BF87-CD94954BA2D9}"/>
              </a:ext>
            </a:extLst>
          </p:cNvPr>
          <p:cNvGraphicFramePr>
            <a:graphicFrameLocks noGrp="1"/>
          </p:cNvGraphicFramePr>
          <p:nvPr>
            <p:extLst>
              <p:ext uri="{D42A27DB-BD31-4B8C-83A1-F6EECF244321}">
                <p14:modId xmlns:p14="http://schemas.microsoft.com/office/powerpoint/2010/main" val="1193395650"/>
              </p:ext>
            </p:extLst>
          </p:nvPr>
        </p:nvGraphicFramePr>
        <p:xfrm>
          <a:off x="1905000" y="869631"/>
          <a:ext cx="15920356" cy="8291492"/>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4111944510"/>
                    </a:ext>
                  </a:extLst>
                </a:gridCol>
                <a:gridCol w="1051228">
                  <a:extLst>
                    <a:ext uri="{9D8B030D-6E8A-4147-A177-3AD203B41FA5}">
                      <a16:colId xmlns:a16="http://schemas.microsoft.com/office/drawing/2014/main" val="339694131"/>
                    </a:ext>
                  </a:extLst>
                </a:gridCol>
                <a:gridCol w="1077682">
                  <a:extLst>
                    <a:ext uri="{9D8B030D-6E8A-4147-A177-3AD203B41FA5}">
                      <a16:colId xmlns:a16="http://schemas.microsoft.com/office/drawing/2014/main" val="2657208248"/>
                    </a:ext>
                  </a:extLst>
                </a:gridCol>
                <a:gridCol w="1000704">
                  <a:extLst>
                    <a:ext uri="{9D8B030D-6E8A-4147-A177-3AD203B41FA5}">
                      <a16:colId xmlns:a16="http://schemas.microsoft.com/office/drawing/2014/main" val="2888944264"/>
                    </a:ext>
                  </a:extLst>
                </a:gridCol>
                <a:gridCol w="1000704">
                  <a:extLst>
                    <a:ext uri="{9D8B030D-6E8A-4147-A177-3AD203B41FA5}">
                      <a16:colId xmlns:a16="http://schemas.microsoft.com/office/drawing/2014/main" val="794892191"/>
                    </a:ext>
                  </a:extLst>
                </a:gridCol>
                <a:gridCol w="1308614">
                  <a:extLst>
                    <a:ext uri="{9D8B030D-6E8A-4147-A177-3AD203B41FA5}">
                      <a16:colId xmlns:a16="http://schemas.microsoft.com/office/drawing/2014/main" val="898953649"/>
                    </a:ext>
                  </a:extLst>
                </a:gridCol>
                <a:gridCol w="1385590">
                  <a:extLst>
                    <a:ext uri="{9D8B030D-6E8A-4147-A177-3AD203B41FA5}">
                      <a16:colId xmlns:a16="http://schemas.microsoft.com/office/drawing/2014/main" val="1872227693"/>
                    </a:ext>
                  </a:extLst>
                </a:gridCol>
                <a:gridCol w="1462568">
                  <a:extLst>
                    <a:ext uri="{9D8B030D-6E8A-4147-A177-3AD203B41FA5}">
                      <a16:colId xmlns:a16="http://schemas.microsoft.com/office/drawing/2014/main" val="547307287"/>
                    </a:ext>
                  </a:extLst>
                </a:gridCol>
                <a:gridCol w="1077682">
                  <a:extLst>
                    <a:ext uri="{9D8B030D-6E8A-4147-A177-3AD203B41FA5}">
                      <a16:colId xmlns:a16="http://schemas.microsoft.com/office/drawing/2014/main" val="781739150"/>
                    </a:ext>
                  </a:extLst>
                </a:gridCol>
                <a:gridCol w="1602584">
                  <a:extLst>
                    <a:ext uri="{9D8B030D-6E8A-4147-A177-3AD203B41FA5}">
                      <a16:colId xmlns:a16="http://schemas.microsoft.com/office/drawing/2014/main" val="553163202"/>
                    </a:ext>
                  </a:extLst>
                </a:gridCol>
              </a:tblGrid>
              <a:tr h="533661">
                <a:tc>
                  <a:txBody>
                    <a:bodyPr/>
                    <a:lstStyle/>
                    <a:p>
                      <a:endParaRPr lang="en-US" sz="2700" dirty="0">
                        <a:latin typeface="Calibri" panose="020F0502020204030204" pitchFamily="34" charset="0"/>
                        <a:cs typeface="Calibri" panose="020F0502020204030204" pitchFamily="34" charset="0"/>
                      </a:endParaRPr>
                    </a:p>
                  </a:txBody>
                  <a:tcPr marL="68580" marR="68580" marT="68580" marB="68580">
                    <a:solidFill>
                      <a:srgbClr val="435580"/>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1" kern="1200" dirty="0">
                          <a:solidFill>
                            <a:schemeClr val="lt1"/>
                          </a:solidFill>
                          <a:latin typeface="Calibri" panose="020F0502020204030204" pitchFamily="34" charset="0"/>
                          <a:ea typeface="+mn-ea"/>
                          <a:cs typeface="Calibri" panose="020F0502020204030204" pitchFamily="34" charset="0"/>
                        </a:rPr>
                        <a:t>Actuals</a:t>
                      </a:r>
                    </a:p>
                  </a:txBody>
                  <a:tcPr marL="68580" marR="68580" marT="68580" marB="68580">
                    <a:solidFill>
                      <a:srgbClr val="435580"/>
                    </a:solidFill>
                  </a:tcPr>
                </a:tc>
                <a:tc hMerge="1">
                  <a:txBody>
                    <a:bodyPr/>
                    <a:lstStyle/>
                    <a:p>
                      <a:endParaRPr lang="en-US" dirty="0"/>
                    </a:p>
                  </a:txBody>
                  <a:tcPr/>
                </a:tc>
                <a:tc hMerge="1">
                  <a:txBody>
                    <a:bodyPr/>
                    <a:lstStyle/>
                    <a:p>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b="1" kern="1200" dirty="0">
                        <a:solidFill>
                          <a:schemeClr val="lt1"/>
                        </a:solidFill>
                        <a:latin typeface="Calibri" panose="020F0502020204030204" pitchFamily="34" charset="0"/>
                        <a:ea typeface="+mn-ea"/>
                        <a:cs typeface="Calibri" panose="020F0502020204030204" pitchFamily="34" charset="0"/>
                      </a:endParaRPr>
                    </a:p>
                  </a:txBody>
                  <a:tcPr marL="68580" marR="68580" marT="68580" marB="68580">
                    <a:solidFill>
                      <a:srgbClr val="435580"/>
                    </a:solidFill>
                  </a:tcPr>
                </a:tc>
                <a:tc hMerge="1">
                  <a:txBody>
                    <a:bodyPr/>
                    <a:lstStyle/>
                    <a:p>
                      <a:pPr algn="ctr"/>
                      <a:endParaRPr lang="en-US" sz="2700" dirty="0">
                        <a:latin typeface="Calibri" panose="020F0502020204030204" pitchFamily="34" charset="0"/>
                        <a:cs typeface="Calibri" panose="020F0502020204030204" pitchFamily="34" charset="0"/>
                      </a:endParaRPr>
                    </a:p>
                  </a:txBody>
                  <a:tcPr marL="68580" marR="68580" marT="68580" marB="68580">
                    <a:solidFill>
                      <a:srgbClr val="435580"/>
                    </a:solidFill>
                  </a:tcPr>
                </a:tc>
                <a:tc gridSpan="2">
                  <a:txBody>
                    <a:bodyPr/>
                    <a:lstStyle/>
                    <a:p>
                      <a:pPr algn="ctr"/>
                      <a:r>
                        <a:rPr lang="en-US" sz="2700" dirty="0">
                          <a:latin typeface="Calibri" panose="020F0502020204030204" pitchFamily="34" charset="0"/>
                          <a:cs typeface="Calibri" panose="020F0502020204030204" pitchFamily="34" charset="0"/>
                        </a:rPr>
                        <a:t>Projected</a:t>
                      </a:r>
                    </a:p>
                  </a:txBody>
                  <a:tcPr marL="68580" marR="68580" marT="68580" marB="68580">
                    <a:solidFill>
                      <a:srgbClr val="435580"/>
                    </a:solidFill>
                  </a:tcPr>
                </a:tc>
                <a:tc hMerge="1">
                  <a:txBody>
                    <a:bodyPr/>
                    <a:lstStyle/>
                    <a:p>
                      <a:endParaRPr lang="en-US"/>
                    </a:p>
                  </a:txBody>
                  <a:tcPr/>
                </a:tc>
                <a:tc gridSpan="2">
                  <a:txBody>
                    <a:bodyPr/>
                    <a:lstStyle/>
                    <a:p>
                      <a:pPr marR="0" algn="ctr" rtl="0">
                        <a:lnSpc>
                          <a:spcPct val="100000"/>
                        </a:lnSpc>
                        <a:spcBef>
                          <a:spcPts val="0"/>
                        </a:spcBef>
                        <a:spcAft>
                          <a:spcPts val="0"/>
                        </a:spcAft>
                        <a:buClr>
                          <a:srgbClr val="000000"/>
                        </a:buClr>
                        <a:buFont typeface="Arial"/>
                      </a:pPr>
                      <a:r>
                        <a:rPr lang="en-US" sz="2700" b="1" i="0" u="none" strike="noStrike" cap="none" dirty="0">
                          <a:solidFill>
                            <a:schemeClr val="lt1"/>
                          </a:solidFill>
                          <a:latin typeface="Calibri" panose="020F0502020204030204" pitchFamily="34" charset="0"/>
                          <a:ea typeface="+mn-ea"/>
                          <a:cs typeface="Calibri" panose="020F0502020204030204" pitchFamily="34" charset="0"/>
                          <a:sym typeface="Arial"/>
                        </a:rPr>
                        <a:t>Proposed</a:t>
                      </a:r>
                    </a:p>
                  </a:txBody>
                  <a:tcPr marL="68580" marR="68580" marT="68580" marB="68580">
                    <a:solidFill>
                      <a:srgbClr val="435580"/>
                    </a:solidFill>
                  </a:tcPr>
                </a:tc>
                <a:tc hMerge="1">
                  <a:txBody>
                    <a:bodyPr/>
                    <a:lstStyle/>
                    <a:p>
                      <a:pPr marR="0" algn="ctr" rtl="0">
                        <a:lnSpc>
                          <a:spcPct val="100000"/>
                        </a:lnSpc>
                        <a:spcBef>
                          <a:spcPts val="0"/>
                        </a:spcBef>
                        <a:spcAft>
                          <a:spcPts val="0"/>
                        </a:spcAft>
                        <a:buClr>
                          <a:srgbClr val="000000"/>
                        </a:buClr>
                        <a:buFont typeface="Arial"/>
                      </a:pPr>
                      <a:endParaRPr lang="en-US" sz="2700" b="1" i="0" u="none" strike="noStrike" cap="none" dirty="0">
                        <a:solidFill>
                          <a:schemeClr val="lt1"/>
                        </a:solidFill>
                        <a:latin typeface="Calibri" panose="020F0502020204030204" pitchFamily="34" charset="0"/>
                        <a:ea typeface="+mn-ea"/>
                        <a:cs typeface="Calibri" panose="020F0502020204030204" pitchFamily="34" charset="0"/>
                        <a:sym typeface="Arial"/>
                      </a:endParaRPr>
                    </a:p>
                  </a:txBody>
                  <a:tcPr marL="68580" marR="68580" marT="68580" marB="68580">
                    <a:solidFill>
                      <a:srgbClr val="435580"/>
                    </a:solidFill>
                  </a:tcPr>
                </a:tc>
                <a:extLst>
                  <a:ext uri="{0D108BD9-81ED-4DB2-BD59-A6C34878D82A}">
                    <a16:rowId xmlns:a16="http://schemas.microsoft.com/office/drawing/2014/main" val="895835565"/>
                  </a:ext>
                </a:extLst>
              </a:tr>
              <a:tr h="533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b="1" kern="1200" dirty="0">
                          <a:solidFill>
                            <a:schemeClr val="bg1"/>
                          </a:solidFill>
                          <a:latin typeface="Calibri" panose="020F0502020204030204" pitchFamily="34" charset="0"/>
                          <a:ea typeface="+mn-ea"/>
                          <a:cs typeface="Calibri" panose="020F0502020204030204" pitchFamily="34" charset="0"/>
                        </a:rPr>
                        <a:t>Funding Source</a:t>
                      </a:r>
                    </a:p>
                  </a:txBody>
                  <a:tcPr marL="68580" marR="68580" marT="68580" marB="68580">
                    <a:solidFill>
                      <a:srgbClr val="435580"/>
                    </a:solidFill>
                  </a:tcPr>
                </a:tc>
                <a:tc>
                  <a:txBody>
                    <a:bodyPr/>
                    <a:lstStyle/>
                    <a:p>
                      <a:pPr algn="r"/>
                      <a:r>
                        <a:rPr lang="en-US" sz="2700" b="1" dirty="0">
                          <a:solidFill>
                            <a:schemeClr val="bg1"/>
                          </a:solidFill>
                          <a:latin typeface="Calibri" panose="020F0502020204030204" pitchFamily="34" charset="0"/>
                          <a:cs typeface="Calibri" panose="020F0502020204030204" pitchFamily="34" charset="0"/>
                        </a:rPr>
                        <a:t>FY19</a:t>
                      </a:r>
                    </a:p>
                  </a:txBody>
                  <a:tcPr marL="68580" marR="68580" marT="68580" marB="68580">
                    <a:solidFill>
                      <a:srgbClr val="435580"/>
                    </a:solidFill>
                  </a:tcPr>
                </a:tc>
                <a:tc>
                  <a:txBody>
                    <a:bodyPr/>
                    <a:lstStyle/>
                    <a:p>
                      <a:pPr algn="r"/>
                      <a:r>
                        <a:rPr lang="en-US" sz="2700" b="1" dirty="0">
                          <a:solidFill>
                            <a:schemeClr val="bg1"/>
                          </a:solidFill>
                          <a:latin typeface="Calibri" panose="020F0502020204030204" pitchFamily="34" charset="0"/>
                          <a:cs typeface="Calibri" panose="020F0502020204030204" pitchFamily="34" charset="0"/>
                        </a:rPr>
                        <a:t>FY20</a:t>
                      </a:r>
                    </a:p>
                  </a:txBody>
                  <a:tcPr marL="68580" marR="68580" marT="68580" marB="68580">
                    <a:solidFill>
                      <a:srgbClr val="435580"/>
                    </a:solidFill>
                  </a:tcPr>
                </a:tc>
                <a:tc>
                  <a:txBody>
                    <a:bodyPr/>
                    <a:lstStyle/>
                    <a:p>
                      <a:pPr algn="r"/>
                      <a:r>
                        <a:rPr lang="en-US" sz="2700" b="1" dirty="0">
                          <a:solidFill>
                            <a:schemeClr val="bg1"/>
                          </a:solidFill>
                          <a:latin typeface="Calibri" panose="020F0502020204030204" pitchFamily="34" charset="0"/>
                          <a:cs typeface="Calibri" panose="020F0502020204030204" pitchFamily="34" charset="0"/>
                        </a:rPr>
                        <a:t>FY21</a:t>
                      </a:r>
                    </a:p>
                  </a:txBody>
                  <a:tcPr marL="68580" marR="68580" marT="68580" marB="68580">
                    <a:solidFill>
                      <a:srgbClr val="435580"/>
                    </a:solidFill>
                  </a:tcPr>
                </a:tc>
                <a:tc>
                  <a:txBody>
                    <a:bodyPr/>
                    <a:lstStyle/>
                    <a:p>
                      <a:pPr algn="r"/>
                      <a:r>
                        <a:rPr lang="en-US" sz="2700" b="1" dirty="0">
                          <a:solidFill>
                            <a:schemeClr val="bg1"/>
                          </a:solidFill>
                          <a:latin typeface="Calibri" panose="020F0502020204030204" pitchFamily="34" charset="0"/>
                          <a:cs typeface="Calibri" panose="020F0502020204030204" pitchFamily="34" charset="0"/>
                        </a:rPr>
                        <a:t>FY22</a:t>
                      </a:r>
                    </a:p>
                  </a:txBody>
                  <a:tcPr marL="68580" marR="68580" marT="68580" marB="68580">
                    <a:solidFill>
                      <a:srgbClr val="435580"/>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2700" b="1" dirty="0">
                          <a:solidFill>
                            <a:schemeClr val="bg1"/>
                          </a:solidFill>
                          <a:latin typeface="Calibri" panose="020F0502020204030204" pitchFamily="34" charset="0"/>
                          <a:cs typeface="Calibri" panose="020F0502020204030204" pitchFamily="34" charset="0"/>
                        </a:rPr>
                        <a:t>FY19-22</a:t>
                      </a:r>
                    </a:p>
                  </a:txBody>
                  <a:tcPr marL="68580" marR="68580" marT="68580" marB="68580">
                    <a:solidFill>
                      <a:srgbClr val="435580"/>
                    </a:solidFill>
                  </a:tcPr>
                </a:tc>
                <a:tc>
                  <a:txBody>
                    <a:bodyPr/>
                    <a:lstStyle/>
                    <a:p>
                      <a:pPr algn="r"/>
                      <a:r>
                        <a:rPr lang="en-US" sz="2700" b="1" dirty="0">
                          <a:solidFill>
                            <a:schemeClr val="bg1"/>
                          </a:solidFill>
                          <a:latin typeface="Calibri" panose="020F0502020204030204" pitchFamily="34" charset="0"/>
                          <a:cs typeface="Calibri" panose="020F0502020204030204" pitchFamily="34" charset="0"/>
                        </a:rPr>
                        <a:t>FY23</a:t>
                      </a:r>
                    </a:p>
                  </a:txBody>
                  <a:tcPr marL="68580" marR="68580" marT="68580" marB="68580">
                    <a:solidFill>
                      <a:srgbClr val="435580"/>
                    </a:solidFill>
                  </a:tcPr>
                </a:tc>
                <a:tc>
                  <a:txBody>
                    <a:bodyPr/>
                    <a:lstStyle/>
                    <a:p>
                      <a:pPr algn="r"/>
                      <a:r>
                        <a:rPr lang="en-US" sz="2700" b="1" dirty="0">
                          <a:solidFill>
                            <a:schemeClr val="bg1"/>
                          </a:solidFill>
                          <a:latin typeface="Calibri" panose="020F0502020204030204" pitchFamily="34" charset="0"/>
                          <a:cs typeface="Calibri" panose="020F0502020204030204" pitchFamily="34" charset="0"/>
                        </a:rPr>
                        <a:t>FY22-23</a:t>
                      </a:r>
                    </a:p>
                  </a:txBody>
                  <a:tcPr marL="68580" marR="68580" marT="68580" marB="68580">
                    <a:solidFill>
                      <a:srgbClr val="435580"/>
                    </a:solidFill>
                  </a:tcPr>
                </a:tc>
                <a:tc>
                  <a:txBody>
                    <a:bodyPr/>
                    <a:lstStyle/>
                    <a:p>
                      <a:pPr algn="r"/>
                      <a:r>
                        <a:rPr lang="en-US" sz="2700" b="1" dirty="0">
                          <a:solidFill>
                            <a:schemeClr val="bg1"/>
                          </a:solidFill>
                          <a:latin typeface="Calibri" panose="020F0502020204030204" pitchFamily="34" charset="0"/>
                          <a:cs typeface="Calibri" panose="020F0502020204030204" pitchFamily="34" charset="0"/>
                        </a:rPr>
                        <a:t>FY24</a:t>
                      </a:r>
                    </a:p>
                  </a:txBody>
                  <a:tcPr marL="68580" marR="68580" marT="68580" marB="68580">
                    <a:solidFill>
                      <a:srgbClr val="435580"/>
                    </a:solidFill>
                  </a:tcPr>
                </a:tc>
                <a:tc>
                  <a:txBody>
                    <a:bodyPr/>
                    <a:lstStyle/>
                    <a:p>
                      <a:pPr algn="r"/>
                      <a:r>
                        <a:rPr lang="en-US" sz="2700" b="1" dirty="0">
                          <a:solidFill>
                            <a:schemeClr val="bg1"/>
                          </a:solidFill>
                          <a:latin typeface="Calibri" panose="020F0502020204030204" pitchFamily="34" charset="0"/>
                          <a:cs typeface="Calibri" panose="020F0502020204030204" pitchFamily="34" charset="0"/>
                        </a:rPr>
                        <a:t>FY23-24</a:t>
                      </a:r>
                    </a:p>
                  </a:txBody>
                  <a:tcPr marL="68580" marR="68580" marT="68580" marB="68580">
                    <a:solidFill>
                      <a:srgbClr val="435580"/>
                    </a:solidFill>
                  </a:tcPr>
                </a:tc>
                <a:extLst>
                  <a:ext uri="{0D108BD9-81ED-4DB2-BD59-A6C34878D82A}">
                    <a16:rowId xmlns:a16="http://schemas.microsoft.com/office/drawing/2014/main" val="2328345567"/>
                  </a:ext>
                </a:extLst>
              </a:tr>
              <a:tr h="444718">
                <a:tc>
                  <a:txBody>
                    <a:bodyPr/>
                    <a:lstStyle/>
                    <a:p>
                      <a:r>
                        <a:rPr lang="en-US" sz="2100" dirty="0">
                          <a:latin typeface="Calibri" panose="020F0502020204030204" pitchFamily="34" charset="0"/>
                          <a:cs typeface="Calibri" panose="020F0502020204030204" pitchFamily="34" charset="0"/>
                        </a:rPr>
                        <a:t>General Funds</a:t>
                      </a:r>
                    </a:p>
                  </a:txBody>
                  <a:tcPr marL="68580" marR="68580" marT="68580" marB="68580">
                    <a:solidFill>
                      <a:srgbClr val="9EA8BE"/>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$327</a:t>
                      </a:r>
                    </a:p>
                  </a:txBody>
                  <a:tcPr marL="68580" marR="68580" marT="68580" marB="68580" anchor="b">
                    <a:solidFill>
                      <a:srgbClr val="9EA8BE"/>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$302</a:t>
                      </a:r>
                    </a:p>
                  </a:txBody>
                  <a:tcPr marL="68580" marR="68580" marT="68580" marB="68580" anchor="b">
                    <a:solidFill>
                      <a:srgbClr val="9EA8BE"/>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$277</a:t>
                      </a:r>
                    </a:p>
                  </a:txBody>
                  <a:tcPr marL="68580" marR="68580" marT="68580" marB="68580" anchor="b">
                    <a:solidFill>
                      <a:srgbClr val="9EA8BE"/>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$273</a:t>
                      </a:r>
                    </a:p>
                  </a:txBody>
                  <a:tcPr marL="68580" marR="68580" marT="68580" marB="68580" anchor="b">
                    <a:solidFill>
                      <a:srgbClr val="9EA8BE"/>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($54)</a:t>
                      </a:r>
                    </a:p>
                  </a:txBody>
                  <a:tcPr marL="68580" marR="68580" marT="68580" marB="68580" anchor="b">
                    <a:solidFill>
                      <a:srgbClr val="9EA8BE"/>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$289 </a:t>
                      </a:r>
                      <a:r>
                        <a:rPr lang="en-US" sz="2100" kern="1200" baseline="30000" dirty="0">
                          <a:solidFill>
                            <a:schemeClr val="dk1"/>
                          </a:solidFill>
                          <a:latin typeface="Calibri" panose="020F0502020204030204" pitchFamily="34" charset="0"/>
                          <a:ea typeface="+mn-ea"/>
                          <a:cs typeface="Calibri" panose="020F0502020204030204" pitchFamily="34" charset="0"/>
                        </a:rPr>
                        <a:t>(1)</a:t>
                      </a:r>
                    </a:p>
                  </a:txBody>
                  <a:tcPr marL="68580" marR="68580" marT="68580" marB="68580" anchor="b">
                    <a:solidFill>
                      <a:srgbClr val="9EA8BE"/>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$22</a:t>
                      </a:r>
                    </a:p>
                  </a:txBody>
                  <a:tcPr marL="68580" marR="68580" marT="68580" marB="68580" anchor="b">
                    <a:solidFill>
                      <a:srgbClr val="9EA8BE"/>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$320</a:t>
                      </a:r>
                    </a:p>
                  </a:txBody>
                  <a:tcPr marL="68580" marR="68580" marT="68580" marB="68580" anchor="b">
                    <a:solidFill>
                      <a:srgbClr val="9EA8BE"/>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$31</a:t>
                      </a:r>
                    </a:p>
                  </a:txBody>
                  <a:tcPr marL="68580" marR="68580" marT="68580" marB="68580" anchor="b">
                    <a:solidFill>
                      <a:srgbClr val="9EA8BE"/>
                    </a:solidFill>
                  </a:tcPr>
                </a:tc>
                <a:extLst>
                  <a:ext uri="{0D108BD9-81ED-4DB2-BD59-A6C34878D82A}">
                    <a16:rowId xmlns:a16="http://schemas.microsoft.com/office/drawing/2014/main" val="2470843758"/>
                  </a:ext>
                </a:extLst>
              </a:tr>
              <a:tr h="461355">
                <a:tc>
                  <a:txBody>
                    <a:bodyPr/>
                    <a:lstStyle/>
                    <a:p>
                      <a:r>
                        <a:rPr lang="en-US" sz="2100" dirty="0">
                          <a:latin typeface="Calibri" panose="020F0502020204030204" pitchFamily="34" charset="0"/>
                          <a:cs typeface="Calibri" panose="020F0502020204030204" pitchFamily="34" charset="0"/>
                        </a:rPr>
                        <a:t>Earned Revenue</a:t>
                      </a:r>
                    </a:p>
                  </a:txBody>
                  <a:tcPr marL="68580" marR="68580" marT="68580" marB="68580">
                    <a:solidFill>
                      <a:schemeClr val="bg2">
                        <a:lumMod val="20000"/>
                        <a:lumOff val="80000"/>
                      </a:schemeClr>
                    </a:solidFill>
                  </a:tcPr>
                </a:tc>
                <a:tc>
                  <a:txBody>
                    <a:bodyPr/>
                    <a:lstStyle/>
                    <a:p>
                      <a:pPr marL="0" algn="r" defTabSz="914400" rtl="0" eaLnBrk="1" fontAlgn="b" latinLnBrk="0" hangingPunct="1"/>
                      <a:endParaRPr lang="en-US" sz="2100" kern="1200" dirty="0">
                        <a:solidFill>
                          <a:schemeClr val="dk1"/>
                        </a:solidFill>
                        <a:latin typeface="Calibri" panose="020F0502020204030204" pitchFamily="34" charset="0"/>
                        <a:ea typeface="+mn-ea"/>
                        <a:cs typeface="Calibri" panose="020F0502020204030204" pitchFamily="34" charset="0"/>
                      </a:endParaRPr>
                    </a:p>
                  </a:txBody>
                  <a:tcPr marL="68580" marR="68580" marT="68580" marB="68580" anchor="b">
                    <a:solidFill>
                      <a:schemeClr val="bg2">
                        <a:lumMod val="20000"/>
                        <a:lumOff val="80000"/>
                      </a:schemeClr>
                    </a:solidFill>
                  </a:tcPr>
                </a:tc>
                <a:tc>
                  <a:txBody>
                    <a:bodyPr/>
                    <a:lstStyle/>
                    <a:p>
                      <a:pPr marL="0" algn="r" defTabSz="914400" rtl="0" eaLnBrk="1" fontAlgn="b" latinLnBrk="0" hangingPunct="1"/>
                      <a:endParaRPr lang="en-US" sz="2100" kern="1200" dirty="0">
                        <a:solidFill>
                          <a:schemeClr val="dk1"/>
                        </a:solidFill>
                        <a:latin typeface="Calibri" panose="020F0502020204030204" pitchFamily="34" charset="0"/>
                        <a:ea typeface="+mn-ea"/>
                        <a:cs typeface="Calibri" panose="020F0502020204030204" pitchFamily="34" charset="0"/>
                      </a:endParaRPr>
                    </a:p>
                  </a:txBody>
                  <a:tcPr marL="68580" marR="68580" marT="68580" marB="68580" anchor="b">
                    <a:solidFill>
                      <a:schemeClr val="bg2">
                        <a:lumMod val="20000"/>
                        <a:lumOff val="80000"/>
                      </a:schemeClr>
                    </a:solidFill>
                  </a:tcPr>
                </a:tc>
                <a:tc>
                  <a:txBody>
                    <a:bodyPr/>
                    <a:lstStyle/>
                    <a:p>
                      <a:pPr marL="0" algn="r" defTabSz="914400" rtl="0" eaLnBrk="1" fontAlgn="b" latinLnBrk="0" hangingPunct="1"/>
                      <a:endParaRPr lang="en-US" sz="2100" kern="1200" dirty="0">
                        <a:solidFill>
                          <a:schemeClr val="dk1"/>
                        </a:solidFill>
                        <a:latin typeface="Calibri" panose="020F0502020204030204" pitchFamily="34" charset="0"/>
                        <a:ea typeface="+mn-ea"/>
                        <a:cs typeface="Calibri" panose="020F0502020204030204" pitchFamily="34" charset="0"/>
                      </a:endParaRPr>
                    </a:p>
                  </a:txBody>
                  <a:tcPr marL="68580" marR="68580" marT="68580" marB="68580" anchor="b">
                    <a:solidFill>
                      <a:schemeClr val="bg2">
                        <a:lumMod val="20000"/>
                        <a:lumOff val="80000"/>
                      </a:schemeClr>
                    </a:solidFill>
                  </a:tcPr>
                </a:tc>
                <a:tc>
                  <a:txBody>
                    <a:bodyPr/>
                    <a:lstStyle/>
                    <a:p>
                      <a:pPr marL="0" algn="r" defTabSz="914400" rtl="0" eaLnBrk="1" fontAlgn="b" latinLnBrk="0" hangingPunct="1"/>
                      <a:endParaRPr lang="en-US" sz="2100" kern="1200" dirty="0">
                        <a:solidFill>
                          <a:schemeClr val="dk1"/>
                        </a:solidFill>
                        <a:latin typeface="Calibri" panose="020F0502020204030204" pitchFamily="34" charset="0"/>
                        <a:ea typeface="+mn-ea"/>
                        <a:cs typeface="Calibri" panose="020F0502020204030204" pitchFamily="34" charset="0"/>
                      </a:endParaRPr>
                    </a:p>
                  </a:txBody>
                  <a:tcPr marL="68580" marR="68580" marT="68580" marB="68580" anchor="b">
                    <a:solidFill>
                      <a:schemeClr val="bg2">
                        <a:lumMod val="20000"/>
                        <a:lumOff val="80000"/>
                      </a:schemeClr>
                    </a:solidFill>
                  </a:tcPr>
                </a:tc>
                <a:tc>
                  <a:txBody>
                    <a:bodyPr/>
                    <a:lstStyle/>
                    <a:p>
                      <a:pPr marL="0" algn="r" defTabSz="914400" rtl="0" eaLnBrk="1" fontAlgn="b" latinLnBrk="0" hangingPunct="1"/>
                      <a:endParaRPr lang="en-US" sz="2100" kern="1200" dirty="0">
                        <a:solidFill>
                          <a:schemeClr val="dk1"/>
                        </a:solidFill>
                        <a:latin typeface="Calibri" panose="020F0502020204030204" pitchFamily="34" charset="0"/>
                        <a:ea typeface="+mn-ea"/>
                        <a:cs typeface="Calibri" panose="020F0502020204030204" pitchFamily="34" charset="0"/>
                      </a:endParaRPr>
                    </a:p>
                  </a:txBody>
                  <a:tcPr marL="68580" marR="68580" marT="68580" marB="68580" anchor="b">
                    <a:solidFill>
                      <a:schemeClr val="bg2">
                        <a:lumMod val="20000"/>
                        <a:lumOff val="80000"/>
                      </a:schemeClr>
                    </a:solidFill>
                  </a:tcPr>
                </a:tc>
                <a:tc>
                  <a:txBody>
                    <a:bodyPr/>
                    <a:lstStyle/>
                    <a:p>
                      <a:pPr marL="0" algn="r" defTabSz="914400" rtl="0" eaLnBrk="1" fontAlgn="b" latinLnBrk="0" hangingPunct="1"/>
                      <a:endParaRPr lang="en-US" sz="2100" kern="1200" dirty="0">
                        <a:solidFill>
                          <a:schemeClr val="dk1"/>
                        </a:solidFill>
                        <a:latin typeface="Calibri" panose="020F0502020204030204" pitchFamily="34" charset="0"/>
                        <a:ea typeface="+mn-ea"/>
                        <a:cs typeface="Calibri" panose="020F0502020204030204" pitchFamily="34" charset="0"/>
                      </a:endParaRPr>
                    </a:p>
                  </a:txBody>
                  <a:tcPr marL="68580" marR="68580" marT="68580" marB="68580" anchor="b">
                    <a:solidFill>
                      <a:schemeClr val="bg2">
                        <a:lumMod val="20000"/>
                        <a:lumOff val="80000"/>
                      </a:schemeClr>
                    </a:solidFill>
                  </a:tcPr>
                </a:tc>
                <a:tc>
                  <a:txBody>
                    <a:bodyPr/>
                    <a:lstStyle/>
                    <a:p>
                      <a:pPr marL="0" algn="r" defTabSz="914400" rtl="0" eaLnBrk="1" fontAlgn="b" latinLnBrk="0" hangingPunct="1"/>
                      <a:endParaRPr lang="en-US" sz="2100" kern="1200" dirty="0">
                        <a:solidFill>
                          <a:schemeClr val="dk1"/>
                        </a:solidFill>
                        <a:latin typeface="Calibri" panose="020F0502020204030204" pitchFamily="34" charset="0"/>
                        <a:ea typeface="+mn-ea"/>
                        <a:cs typeface="Calibri" panose="020F0502020204030204" pitchFamily="34" charset="0"/>
                      </a:endParaRPr>
                    </a:p>
                  </a:txBody>
                  <a:tcPr marL="68580" marR="68580" marT="68580" marB="68580" anchor="b">
                    <a:solidFill>
                      <a:schemeClr val="bg2">
                        <a:lumMod val="20000"/>
                        <a:lumOff val="80000"/>
                      </a:schemeClr>
                    </a:solidFill>
                  </a:tcPr>
                </a:tc>
                <a:tc>
                  <a:txBody>
                    <a:bodyPr/>
                    <a:lstStyle/>
                    <a:p>
                      <a:pPr marL="0" algn="r" defTabSz="914400" rtl="0" eaLnBrk="1" fontAlgn="b" latinLnBrk="0" hangingPunct="1"/>
                      <a:endParaRPr lang="en-US" sz="2100" kern="1200" dirty="0">
                        <a:solidFill>
                          <a:schemeClr val="dk1"/>
                        </a:solidFill>
                        <a:latin typeface="Calibri" panose="020F0502020204030204" pitchFamily="34" charset="0"/>
                        <a:ea typeface="+mn-ea"/>
                        <a:cs typeface="Calibri" panose="020F0502020204030204" pitchFamily="34" charset="0"/>
                      </a:endParaRPr>
                    </a:p>
                  </a:txBody>
                  <a:tcPr marL="68580" marR="68580" marT="68580" marB="68580" anchor="b">
                    <a:solidFill>
                      <a:schemeClr val="bg2">
                        <a:lumMod val="20000"/>
                        <a:lumOff val="80000"/>
                      </a:schemeClr>
                    </a:solidFill>
                  </a:tcPr>
                </a:tc>
                <a:tc>
                  <a:txBody>
                    <a:bodyPr/>
                    <a:lstStyle/>
                    <a:p>
                      <a:pPr marL="0" algn="r" defTabSz="914400" rtl="0" eaLnBrk="1" fontAlgn="b" latinLnBrk="0" hangingPunct="1"/>
                      <a:endParaRPr lang="en-US" sz="2100" kern="1200" dirty="0">
                        <a:solidFill>
                          <a:schemeClr val="dk1"/>
                        </a:solidFill>
                        <a:latin typeface="Calibri" panose="020F0502020204030204" pitchFamily="34" charset="0"/>
                        <a:ea typeface="+mn-ea"/>
                        <a:cs typeface="Calibri" panose="020F0502020204030204" pitchFamily="34" charset="0"/>
                      </a:endParaRPr>
                    </a:p>
                  </a:txBody>
                  <a:tcPr marL="68580" marR="68580" marT="68580" marB="68580" anchor="b">
                    <a:solidFill>
                      <a:schemeClr val="bg2">
                        <a:lumMod val="20000"/>
                        <a:lumOff val="80000"/>
                      </a:schemeClr>
                    </a:solidFill>
                  </a:tcPr>
                </a:tc>
                <a:extLst>
                  <a:ext uri="{0D108BD9-81ED-4DB2-BD59-A6C34878D82A}">
                    <a16:rowId xmlns:a16="http://schemas.microsoft.com/office/drawing/2014/main" val="848425204"/>
                  </a:ext>
                </a:extLst>
              </a:tr>
              <a:tr h="444718">
                <a:tc>
                  <a:txBody>
                    <a:bodyPr/>
                    <a:lstStyle/>
                    <a:p>
                      <a:pPr marL="274320"/>
                      <a:r>
                        <a:rPr lang="en-US" sz="2100" dirty="0">
                          <a:latin typeface="Calibri" panose="020F0502020204030204" pitchFamily="34" charset="0"/>
                          <a:cs typeface="Calibri" panose="020F0502020204030204" pitchFamily="34" charset="0"/>
                        </a:rPr>
                        <a:t>Tuition &amp; Fees Revenue</a:t>
                      </a:r>
                    </a:p>
                  </a:txBody>
                  <a:tcPr marL="68580" marR="68580" marT="68580" marB="68580">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131</a:t>
                      </a:r>
                    </a:p>
                  </a:txBody>
                  <a:tcPr marL="68580" marR="68580" marT="68580" marB="68580" anchor="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123</a:t>
                      </a:r>
                    </a:p>
                  </a:txBody>
                  <a:tcPr marL="68580" marR="68580" marT="68580" marB="68580" anchor="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118</a:t>
                      </a:r>
                    </a:p>
                  </a:txBody>
                  <a:tcPr marL="68580" marR="68580" marT="68580" marB="68580" anchor="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109</a:t>
                      </a:r>
                    </a:p>
                  </a:txBody>
                  <a:tcPr marL="68580" marR="68580" marT="68580" marB="68580" anchor="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(22)</a:t>
                      </a:r>
                    </a:p>
                  </a:txBody>
                  <a:tcPr marL="68580" marR="68580" marT="68580" marB="68580" anchor="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109</a:t>
                      </a:r>
                    </a:p>
                  </a:txBody>
                  <a:tcPr marL="68580" marR="68580" marT="68580" marB="68580" anchor="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0</a:t>
                      </a:r>
                    </a:p>
                  </a:txBody>
                  <a:tcPr marL="68580" marR="68580" marT="68580" marB="68580" anchor="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110</a:t>
                      </a:r>
                    </a:p>
                  </a:txBody>
                  <a:tcPr marL="68580" marR="68580" marT="68580" marB="68580" anchor="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a:t>
                      </a:r>
                    </a:p>
                  </a:txBody>
                  <a:tcPr marL="68580" marR="68580" marT="68580" marB="68580" anchor="b">
                    <a:solidFill>
                      <a:schemeClr val="bg2">
                        <a:lumMod val="20000"/>
                        <a:lumOff val="80000"/>
                      </a:schemeClr>
                    </a:solidFill>
                  </a:tcPr>
                </a:tc>
                <a:extLst>
                  <a:ext uri="{0D108BD9-81ED-4DB2-BD59-A6C34878D82A}">
                    <a16:rowId xmlns:a16="http://schemas.microsoft.com/office/drawing/2014/main" val="1988043742"/>
                  </a:ext>
                </a:extLst>
              </a:tr>
              <a:tr h="444718">
                <a:tc>
                  <a:txBody>
                    <a:bodyPr/>
                    <a:lstStyle/>
                    <a:p>
                      <a:pPr marL="274320" algn="l" defTabSz="914400" rtl="0" eaLnBrk="1" latinLnBrk="0" hangingPunct="1"/>
                      <a:r>
                        <a:rPr lang="en-US" sz="2100" kern="1200" dirty="0">
                          <a:solidFill>
                            <a:schemeClr val="dk1"/>
                          </a:solidFill>
                          <a:latin typeface="Calibri" panose="020F0502020204030204" pitchFamily="34" charset="0"/>
                          <a:ea typeface="+mn-ea"/>
                          <a:cs typeface="Calibri" panose="020F0502020204030204" pitchFamily="34" charset="0"/>
                        </a:rPr>
                        <a:t>Other Unrestricted Funds</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77</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82</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79</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89</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12</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91</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93</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a:t>
                      </a:r>
                    </a:p>
                  </a:txBody>
                  <a:tcPr marL="68580" marR="68580" marT="68580" marB="68580">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18085194"/>
                  </a:ext>
                </a:extLst>
              </a:tr>
              <a:tr h="444718">
                <a:tc>
                  <a:txBody>
                    <a:bodyPr/>
                    <a:lstStyle/>
                    <a:p>
                      <a:pPr algn="r"/>
                      <a:r>
                        <a:rPr lang="en-US" sz="2100" dirty="0">
                          <a:latin typeface="Calibri" panose="020F0502020204030204" pitchFamily="34" charset="0"/>
                          <a:cs typeface="Calibri" panose="020F0502020204030204" pitchFamily="34" charset="0"/>
                        </a:rPr>
                        <a:t>Unrest. Earned Rev.</a:t>
                      </a:r>
                    </a:p>
                  </a:txBody>
                  <a:tcPr marL="68580" marR="68580" marT="68580" marB="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$208</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$205</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$197</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$198</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($10)</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$200</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a:r>
                        <a:rPr lang="en-US" sz="2100" dirty="0">
                          <a:latin typeface="Calibri" panose="020F0502020204030204" pitchFamily="34" charset="0"/>
                          <a:cs typeface="Calibri" panose="020F0502020204030204" pitchFamily="34" charset="0"/>
                        </a:rPr>
                        <a:t>$2</a:t>
                      </a:r>
                    </a:p>
                  </a:txBody>
                  <a:tcPr marL="68580" marR="68580" marT="68580" marB="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r" defTabSz="914400" rtl="0" eaLnBrk="1" fontAlgn="b" latinLnBrk="0" hangingPunct="1"/>
                      <a:r>
                        <a:rPr lang="en-US" sz="2100" kern="1200" dirty="0">
                          <a:solidFill>
                            <a:schemeClr val="dk1"/>
                          </a:solidFill>
                          <a:latin typeface="Calibri" panose="020F0502020204030204" pitchFamily="34" charset="0"/>
                          <a:ea typeface="+mn-ea"/>
                          <a:cs typeface="Calibri" panose="020F0502020204030204" pitchFamily="34" charset="0"/>
                        </a:rPr>
                        <a:t>$203</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a:r>
                        <a:rPr lang="en-US" sz="2100" dirty="0">
                          <a:latin typeface="Calibri" panose="020F0502020204030204" pitchFamily="34" charset="0"/>
                          <a:cs typeface="Calibri" panose="020F0502020204030204" pitchFamily="34" charset="0"/>
                        </a:rPr>
                        <a:t>$3</a:t>
                      </a:r>
                    </a:p>
                  </a:txBody>
                  <a:tcPr marL="68580" marR="68580" marT="68580" marB="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99346975"/>
                  </a:ext>
                </a:extLst>
              </a:tr>
              <a:tr h="489189">
                <a:tc>
                  <a:txBody>
                    <a:bodyPr/>
                    <a:lstStyle/>
                    <a:p>
                      <a:pPr algn="r"/>
                      <a:r>
                        <a:rPr lang="en-US" sz="2400" b="1" dirty="0">
                          <a:latin typeface="Calibri" panose="020F0502020204030204" pitchFamily="34" charset="0"/>
                          <a:cs typeface="Calibri" panose="020F0502020204030204" pitchFamily="34" charset="0"/>
                        </a:rPr>
                        <a:t>Total Unrestricted Revenue</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400" b="1" dirty="0">
                          <a:latin typeface="Calibri" panose="020F0502020204030204" pitchFamily="34" charset="0"/>
                          <a:cs typeface="Calibri" panose="020F0502020204030204" pitchFamily="34" charset="0"/>
                        </a:rPr>
                        <a:t>$535</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400" b="1" dirty="0">
                          <a:latin typeface="Calibri" panose="020F0502020204030204" pitchFamily="34" charset="0"/>
                          <a:cs typeface="Calibri" panose="020F0502020204030204" pitchFamily="34" charset="0"/>
                        </a:rPr>
                        <a:t>$507</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400" b="1" dirty="0">
                          <a:latin typeface="Calibri" panose="020F0502020204030204" pitchFamily="34" charset="0"/>
                          <a:cs typeface="Calibri" panose="020F0502020204030204" pitchFamily="34" charset="0"/>
                        </a:rPr>
                        <a:t>$474</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400" b="1" dirty="0">
                          <a:latin typeface="Calibri" panose="020F0502020204030204" pitchFamily="34" charset="0"/>
                          <a:cs typeface="Calibri" panose="020F0502020204030204" pitchFamily="34" charset="0"/>
                        </a:rPr>
                        <a:t>$471</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400" b="1" dirty="0">
                          <a:latin typeface="Calibri" panose="020F0502020204030204" pitchFamily="34" charset="0"/>
                          <a:cs typeface="Calibri" panose="020F0502020204030204" pitchFamily="34" charset="0"/>
                        </a:rPr>
                        <a:t>($64)</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400" b="1" dirty="0">
                          <a:latin typeface="Calibri" panose="020F0502020204030204" pitchFamily="34" charset="0"/>
                          <a:cs typeface="Calibri" panose="020F0502020204030204" pitchFamily="34" charset="0"/>
                        </a:rPr>
                        <a:t>$489</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400" b="1" dirty="0">
                          <a:latin typeface="Calibri" panose="020F0502020204030204" pitchFamily="34" charset="0"/>
                          <a:cs typeface="Calibri" panose="020F0502020204030204" pitchFamily="34" charset="0"/>
                        </a:rPr>
                        <a:t>$24</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400" b="1" dirty="0">
                          <a:latin typeface="Calibri" panose="020F0502020204030204" pitchFamily="34" charset="0"/>
                          <a:cs typeface="Calibri" panose="020F0502020204030204" pitchFamily="34" charset="0"/>
                        </a:rPr>
                        <a:t>$523</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400" b="1" dirty="0">
                          <a:latin typeface="Calibri" panose="020F0502020204030204" pitchFamily="34" charset="0"/>
                          <a:cs typeface="Calibri" panose="020F0502020204030204" pitchFamily="34" charset="0"/>
                        </a:rPr>
                        <a:t>$34</a:t>
                      </a:r>
                    </a:p>
                  </a:txBody>
                  <a:tcPr marL="68580" marR="68580" marT="68580" marB="685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745431723"/>
                  </a:ext>
                </a:extLst>
              </a:tr>
              <a:tr h="444718">
                <a:tc>
                  <a:txBody>
                    <a:bodyPr/>
                    <a:lstStyle/>
                    <a:p>
                      <a:pPr marL="274320" algn="l" defTabSz="914400" rtl="0" eaLnBrk="1"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Federal Funds</a:t>
                      </a:r>
                    </a:p>
                  </a:txBody>
                  <a:tcPr marL="68580" marR="68580" marT="68580" marB="68580">
                    <a:lnT w="12700" cap="flat" cmpd="sng" algn="ctr">
                      <a:noFill/>
                      <a:prstDash val="solid"/>
                      <a:round/>
                      <a:headEnd type="none" w="med" len="med"/>
                      <a:tailEnd type="none" w="med" len="med"/>
                    </a:lnT>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123</a:t>
                      </a:r>
                    </a:p>
                  </a:txBody>
                  <a:tcPr marL="68580" marR="68580" marT="68580" marB="68580" anchor="b">
                    <a:lnT w="12700" cap="flat" cmpd="sng" algn="ctr">
                      <a:noFill/>
                      <a:prstDash val="solid"/>
                      <a:round/>
                      <a:headEnd type="none" w="med" len="med"/>
                      <a:tailEnd type="none" w="med" len="med"/>
                    </a:lnT>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125</a:t>
                      </a:r>
                    </a:p>
                  </a:txBody>
                  <a:tcPr marL="68580" marR="68580" marT="68580" marB="6858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marL="0" marR="0" algn="r" defTabSz="914400" rtl="0" eaLnBrk="1" fontAlgn="b" latinLnBrk="0" hangingPunct="1">
                        <a:lnSpc>
                          <a:spcPct val="100000"/>
                        </a:lnSpc>
                        <a:spcBef>
                          <a:spcPts val="0"/>
                        </a:spcBef>
                        <a:spcAft>
                          <a:spcPts val="0"/>
                        </a:spcAft>
                        <a:buClr>
                          <a:srgbClr val="000000"/>
                        </a:buClr>
                        <a:buFont typeface="Arial"/>
                      </a:pPr>
                      <a:r>
                        <a:rPr lang="en-US" sz="2100" b="0" i="0" u="none" strike="noStrike" kern="1200" cap="none" dirty="0">
                          <a:solidFill>
                            <a:schemeClr val="bg2">
                              <a:lumMod val="50000"/>
                            </a:schemeClr>
                          </a:solidFill>
                          <a:latin typeface="Calibri" panose="020F0502020204030204" pitchFamily="34" charset="0"/>
                          <a:ea typeface="+mn-ea"/>
                          <a:cs typeface="Calibri" panose="020F0502020204030204" pitchFamily="34" charset="0"/>
                          <a:sym typeface="Arial"/>
                        </a:rPr>
                        <a:t>141</a:t>
                      </a:r>
                    </a:p>
                  </a:txBody>
                  <a:tcPr marL="68580" marR="68580" marT="68580" marB="6858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fontAlgn="b" latinLnBrk="0" hangingPunct="1">
                        <a:lnSpc>
                          <a:spcPct val="100000"/>
                        </a:lnSpc>
                        <a:spcBef>
                          <a:spcPts val="0"/>
                        </a:spcBef>
                        <a:spcAft>
                          <a:spcPts val="0"/>
                        </a:spcAft>
                        <a:buClr>
                          <a:srgbClr val="000000"/>
                        </a:buClr>
                        <a:buFont typeface="Arial"/>
                      </a:pPr>
                      <a:r>
                        <a:rPr lang="en-US" sz="2100" b="0" i="0" u="none" strike="noStrike" kern="1200" cap="none" dirty="0">
                          <a:solidFill>
                            <a:schemeClr val="bg2">
                              <a:lumMod val="50000"/>
                            </a:schemeClr>
                          </a:solidFill>
                          <a:latin typeface="Calibri" panose="020F0502020204030204" pitchFamily="34" charset="0"/>
                          <a:ea typeface="+mn-ea"/>
                          <a:cs typeface="Calibri" panose="020F0502020204030204" pitchFamily="34" charset="0"/>
                          <a:sym typeface="Arial"/>
                        </a:rPr>
                        <a:t>166</a:t>
                      </a:r>
                    </a:p>
                  </a:txBody>
                  <a:tcPr marL="68580" marR="68580" marT="68580" marB="6858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fontAlgn="b" latinLnBrk="0" hangingPunct="1">
                        <a:lnSpc>
                          <a:spcPct val="100000"/>
                        </a:lnSpc>
                        <a:spcBef>
                          <a:spcPts val="0"/>
                        </a:spcBef>
                        <a:spcAft>
                          <a:spcPts val="0"/>
                        </a:spcAft>
                        <a:buClr>
                          <a:srgbClr val="000000"/>
                        </a:buClr>
                        <a:buFont typeface="Arial"/>
                      </a:pPr>
                      <a:r>
                        <a:rPr lang="en-US" sz="2100" b="0" i="0" u="none" strike="noStrike" kern="1200" cap="none" dirty="0">
                          <a:solidFill>
                            <a:schemeClr val="bg2">
                              <a:lumMod val="50000"/>
                            </a:schemeClr>
                          </a:solidFill>
                          <a:latin typeface="Calibri" panose="020F0502020204030204" pitchFamily="34" charset="0"/>
                          <a:ea typeface="+mn-ea"/>
                          <a:cs typeface="Calibri" panose="020F0502020204030204" pitchFamily="34" charset="0"/>
                          <a:sym typeface="Arial"/>
                        </a:rPr>
                        <a:t>43</a:t>
                      </a:r>
                    </a:p>
                  </a:txBody>
                  <a:tcPr marL="68580" marR="68580" marT="68580" marB="6858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169</a:t>
                      </a:r>
                    </a:p>
                  </a:txBody>
                  <a:tcPr marL="68580" marR="68580" marT="68580" marB="6858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fontAlgn="b" latinLnBrk="0" hangingPunct="1">
                        <a:lnSpc>
                          <a:spcPct val="100000"/>
                        </a:lnSpc>
                        <a:spcBef>
                          <a:spcPts val="0"/>
                        </a:spcBef>
                        <a:spcAft>
                          <a:spcPts val="0"/>
                        </a:spcAft>
                        <a:buClr>
                          <a:srgbClr val="000000"/>
                        </a:buClr>
                        <a:buFont typeface="Arial"/>
                      </a:pPr>
                      <a:r>
                        <a:rPr lang="en-US" sz="2100" b="0" i="0" u="none" strike="noStrike" kern="1200" cap="none" dirty="0">
                          <a:solidFill>
                            <a:schemeClr val="bg2">
                              <a:lumMod val="50000"/>
                            </a:schemeClr>
                          </a:solidFill>
                          <a:latin typeface="Calibri" panose="020F0502020204030204" pitchFamily="34" charset="0"/>
                          <a:ea typeface="+mn-ea"/>
                          <a:cs typeface="Calibri" panose="020F0502020204030204" pitchFamily="34" charset="0"/>
                          <a:sym typeface="Arial"/>
                        </a:rPr>
                        <a:t>3</a:t>
                      </a:r>
                    </a:p>
                  </a:txBody>
                  <a:tcPr marL="68580" marR="68580" marT="68580" marB="6858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172</a:t>
                      </a:r>
                    </a:p>
                  </a:txBody>
                  <a:tcPr marL="68580" marR="68580" marT="68580" marB="6858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fontAlgn="b" latinLnBrk="0" hangingPunct="1">
                        <a:lnSpc>
                          <a:spcPct val="100000"/>
                        </a:lnSpc>
                        <a:spcBef>
                          <a:spcPts val="0"/>
                        </a:spcBef>
                        <a:spcAft>
                          <a:spcPts val="0"/>
                        </a:spcAft>
                        <a:buClr>
                          <a:srgbClr val="000000"/>
                        </a:buClr>
                        <a:buFont typeface="Arial"/>
                      </a:pPr>
                      <a:r>
                        <a:rPr lang="en-US" sz="2100" b="0" i="0" u="none" strike="noStrike" kern="1200" cap="none" dirty="0">
                          <a:solidFill>
                            <a:schemeClr val="bg2">
                              <a:lumMod val="50000"/>
                            </a:schemeClr>
                          </a:solidFill>
                          <a:latin typeface="Calibri" panose="020F0502020204030204" pitchFamily="34" charset="0"/>
                          <a:ea typeface="+mn-ea"/>
                          <a:cs typeface="Calibri" panose="020F0502020204030204" pitchFamily="34" charset="0"/>
                          <a:sym typeface="Arial"/>
                        </a:rPr>
                        <a:t>3</a:t>
                      </a:r>
                    </a:p>
                  </a:txBody>
                  <a:tcPr marL="68580" marR="68580" marT="68580" marB="6858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4728383"/>
                  </a:ext>
                </a:extLst>
              </a:tr>
              <a:tr h="444718">
                <a:tc>
                  <a: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2100" kern="1200" dirty="0">
                          <a:solidFill>
                            <a:schemeClr val="bg2">
                              <a:lumMod val="50000"/>
                            </a:schemeClr>
                          </a:solidFill>
                          <a:latin typeface="Calibri" panose="020F0502020204030204" pitchFamily="34" charset="0"/>
                          <a:ea typeface="+mn-ea"/>
                          <a:cs typeface="Calibri" panose="020F0502020204030204" pitchFamily="34" charset="0"/>
                        </a:rPr>
                        <a:t>Designated &amp; Restricted Funds</a:t>
                      </a:r>
                      <a:endParaRPr lang="en-US" sz="2100" kern="1200" baseline="30000" dirty="0">
                        <a:solidFill>
                          <a:schemeClr val="bg2">
                            <a:lumMod val="50000"/>
                          </a:schemeClr>
                        </a:solidFill>
                        <a:latin typeface="Calibri" panose="020F0502020204030204" pitchFamily="34" charset="0"/>
                        <a:ea typeface="+mn-ea"/>
                        <a:cs typeface="Calibri" panose="020F0502020204030204" pitchFamily="34" charset="0"/>
                      </a:endParaRPr>
                    </a:p>
                  </a:txBody>
                  <a:tcPr marL="68580" marR="68580" marT="68580" marB="68580">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93</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81</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74</a:t>
                      </a:r>
                    </a:p>
                  </a:txBody>
                  <a:tcPr marL="68580" marR="68580" marT="68580" marB="6858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82</a:t>
                      </a:r>
                    </a:p>
                  </a:txBody>
                  <a:tcPr marL="68580" marR="68580" marT="68580" marB="6858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(11)</a:t>
                      </a:r>
                    </a:p>
                  </a:txBody>
                  <a:tcPr marL="68580" marR="68580" marT="68580" marB="6858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82</a:t>
                      </a:r>
                    </a:p>
                  </a:txBody>
                  <a:tcPr marL="68580" marR="68580" marT="68580" marB="6858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0</a:t>
                      </a:r>
                    </a:p>
                  </a:txBody>
                  <a:tcPr marL="68580" marR="68580" marT="68580" marB="6858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83</a:t>
                      </a:r>
                    </a:p>
                  </a:txBody>
                  <a:tcPr marL="68580" marR="68580" marT="68580" marB="6858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a:t>
                      </a:r>
                    </a:p>
                  </a:txBody>
                  <a:tcPr marL="68580" marR="68580" marT="68580" marB="6858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7196444"/>
                  </a:ext>
                </a:extLst>
              </a:tr>
              <a:tr h="44471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kern="1200" dirty="0">
                          <a:solidFill>
                            <a:schemeClr val="bg2">
                              <a:lumMod val="50000"/>
                            </a:schemeClr>
                          </a:solidFill>
                          <a:latin typeface="Calibri" panose="020F0502020204030204" pitchFamily="34" charset="0"/>
                          <a:ea typeface="+mn-ea"/>
                          <a:cs typeface="Calibri" panose="020F0502020204030204" pitchFamily="34" charset="0"/>
                        </a:rPr>
                        <a:t>Total Revenue</a:t>
                      </a:r>
                    </a:p>
                  </a:txBody>
                  <a:tcPr marL="68580" marR="68580" marT="68580" marB="68580">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$751</a:t>
                      </a:r>
                    </a:p>
                  </a:txBody>
                  <a:tcPr marL="68580" marR="68580" marT="68580" marB="6858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$713</a:t>
                      </a:r>
                    </a:p>
                  </a:txBody>
                  <a:tcPr marL="68580" marR="68580" marT="68580" marB="6858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$689</a:t>
                      </a:r>
                    </a:p>
                  </a:txBody>
                  <a:tcPr marL="68580" marR="68580" marT="68580" marB="6858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$719</a:t>
                      </a:r>
                    </a:p>
                  </a:txBody>
                  <a:tcPr marL="68580" marR="68580" marT="68580" marB="6858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($32)</a:t>
                      </a:r>
                    </a:p>
                  </a:txBody>
                  <a:tcPr marL="68580" marR="68580" marT="68580" marB="6858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$740</a:t>
                      </a:r>
                    </a:p>
                  </a:txBody>
                  <a:tcPr marL="68580" marR="68580" marT="68580" marB="6858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2100" dirty="0">
                          <a:solidFill>
                            <a:schemeClr val="bg2">
                              <a:lumMod val="50000"/>
                            </a:schemeClr>
                          </a:solidFill>
                          <a:latin typeface="Calibri" panose="020F0502020204030204" pitchFamily="34" charset="0"/>
                          <a:cs typeface="Calibri" panose="020F0502020204030204" pitchFamily="34" charset="0"/>
                        </a:rPr>
                        <a:t>$27</a:t>
                      </a:r>
                    </a:p>
                  </a:txBody>
                  <a:tcPr marL="68580" marR="68580" marT="68580" marB="68580">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$778</a:t>
                      </a:r>
                    </a:p>
                  </a:txBody>
                  <a:tcPr marL="68580" marR="68580" marT="68580" marB="6858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2100" dirty="0">
                          <a:solidFill>
                            <a:schemeClr val="bg2">
                              <a:lumMod val="50000"/>
                            </a:schemeClr>
                          </a:solidFill>
                          <a:latin typeface="Calibri" panose="020F0502020204030204" pitchFamily="34" charset="0"/>
                          <a:cs typeface="Calibri" panose="020F0502020204030204" pitchFamily="34" charset="0"/>
                        </a:rPr>
                        <a:t>$38</a:t>
                      </a:r>
                    </a:p>
                  </a:txBody>
                  <a:tcPr marL="68580" marR="68580" marT="68580" marB="68580">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191529656"/>
                  </a:ext>
                </a:extLst>
              </a:tr>
              <a:tr h="444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Federal COVID Relief Fund Activity</a:t>
                      </a:r>
                      <a:endParaRPr kumimoji="0" lang="en-US" sz="2100" b="0" i="0" u="none" strike="noStrike" kern="1200" cap="none" spc="0" normalizeH="0" baseline="3000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txBody>
                  <a:tcPr marL="137160" marR="137160" marT="68580" marB="68580">
                    <a:solidFill>
                      <a:schemeClr val="bg1">
                        <a:lumMod val="95000"/>
                      </a:schemeClr>
                    </a:solidFill>
                  </a:tcPr>
                </a:tc>
                <a:tc>
                  <a:txBody>
                    <a:bodyPr/>
                    <a:lstStyle/>
                    <a:p>
                      <a:pPr marL="0" algn="r" defTabSz="914400" rtl="0" eaLnBrk="1" fontAlgn="b" latinLnBrk="0" hangingPunct="1"/>
                      <a:endParaRPr lang="en-US" sz="2100" kern="1200" dirty="0">
                        <a:solidFill>
                          <a:schemeClr val="bg2">
                            <a:lumMod val="50000"/>
                          </a:schemeClr>
                        </a:solidFill>
                        <a:latin typeface="Calibri" panose="020F0502020204030204" pitchFamily="34" charset="0"/>
                        <a:ea typeface="+mn-ea"/>
                        <a:cs typeface="Calibri" panose="020F0502020204030204" pitchFamily="34" charset="0"/>
                      </a:endParaRP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6</a:t>
                      </a: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47</a:t>
                      </a: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37</a:t>
                      </a: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37</a:t>
                      </a: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a:t>
                      </a: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(29)</a:t>
                      </a:r>
                    </a:p>
                  </a:txBody>
                  <a:tcPr marL="68580" marR="68580" marT="68580" marB="68580" anchor="b">
                    <a:solidFill>
                      <a:schemeClr val="bg1">
                        <a:lumMod val="95000"/>
                      </a:schemeClr>
                    </a:solidFill>
                  </a:tcPr>
                </a:tc>
                <a:tc>
                  <a:txBody>
                    <a:bodyPr/>
                    <a:lstStyle/>
                    <a:p>
                      <a:pPr marL="0" algn="r" defTabSz="914400" rtl="0" eaLnBrk="1" fontAlgn="b" latinLnBrk="0" hangingPunct="1"/>
                      <a:endParaRPr lang="en-US" sz="2100" kern="1200" dirty="0">
                        <a:solidFill>
                          <a:schemeClr val="bg2">
                            <a:lumMod val="50000"/>
                          </a:schemeClr>
                        </a:solidFill>
                        <a:latin typeface="Calibri" panose="020F0502020204030204" pitchFamily="34" charset="0"/>
                        <a:ea typeface="+mn-ea"/>
                        <a:cs typeface="Calibri" panose="020F0502020204030204" pitchFamily="34" charset="0"/>
                      </a:endParaRP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a:t>
                      </a:r>
                    </a:p>
                  </a:txBody>
                  <a:tcPr marL="68580" marR="68580" marT="68580" marB="68580" anchor="b">
                    <a:solidFill>
                      <a:schemeClr val="bg1">
                        <a:lumMod val="95000"/>
                      </a:schemeClr>
                    </a:solidFill>
                  </a:tcPr>
                </a:tc>
                <a:extLst>
                  <a:ext uri="{0D108BD9-81ED-4DB2-BD59-A6C34878D82A}">
                    <a16:rowId xmlns:a16="http://schemas.microsoft.com/office/drawing/2014/main" val="2627131539"/>
                  </a:ext>
                </a:extLst>
              </a:tr>
              <a:tr h="444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One-time Items </a:t>
                      </a:r>
                      <a:r>
                        <a:rPr kumimoji="0" lang="en-US" sz="2100" b="0" i="0" u="none" strike="noStrike" kern="1200" cap="none" spc="0" normalizeH="0" baseline="3000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a:t>
                      </a:r>
                    </a:p>
                  </a:txBody>
                  <a:tcPr marL="137160" marR="137160" marT="68580" marB="68580">
                    <a:solidFill>
                      <a:schemeClr val="bg1">
                        <a:lumMod val="95000"/>
                      </a:schemeClr>
                    </a:solidFill>
                  </a:tcPr>
                </a:tc>
                <a:tc>
                  <a:txBody>
                    <a:bodyPr/>
                    <a:lstStyle/>
                    <a:p>
                      <a:pPr marL="0" algn="r" defTabSz="914400" rtl="0" eaLnBrk="1" fontAlgn="b" latinLnBrk="0" hangingPunct="1"/>
                      <a:endParaRPr lang="en-US" sz="2100" kern="1200" dirty="0">
                        <a:solidFill>
                          <a:schemeClr val="bg2">
                            <a:lumMod val="50000"/>
                          </a:schemeClr>
                        </a:solidFill>
                        <a:latin typeface="Calibri" panose="020F0502020204030204" pitchFamily="34" charset="0"/>
                        <a:ea typeface="+mn-ea"/>
                        <a:cs typeface="Calibri" panose="020F0502020204030204" pitchFamily="34" charset="0"/>
                      </a:endParaRPr>
                    </a:p>
                  </a:txBody>
                  <a:tcPr marL="68580" marR="68580" marT="68580" marB="68580" anchor="b">
                    <a:solidFill>
                      <a:schemeClr val="bg1">
                        <a:lumMod val="95000"/>
                      </a:schemeClr>
                    </a:solidFill>
                  </a:tcPr>
                </a:tc>
                <a:tc>
                  <a:txBody>
                    <a:bodyPr/>
                    <a:lstStyle/>
                    <a:p>
                      <a:pPr marL="0" algn="r" defTabSz="914400" rtl="0" eaLnBrk="1" fontAlgn="b" latinLnBrk="0" hangingPunct="1"/>
                      <a:endParaRPr lang="en-US" sz="2100" kern="1200" dirty="0">
                        <a:solidFill>
                          <a:schemeClr val="bg2">
                            <a:lumMod val="50000"/>
                          </a:schemeClr>
                        </a:solidFill>
                        <a:latin typeface="Calibri" panose="020F0502020204030204" pitchFamily="34" charset="0"/>
                        <a:ea typeface="+mn-ea"/>
                        <a:cs typeface="Calibri" panose="020F0502020204030204" pitchFamily="34" charset="0"/>
                      </a:endParaRPr>
                    </a:p>
                  </a:txBody>
                  <a:tcPr marL="68580" marR="68580" marT="68580" marB="68580" anchor="b">
                    <a:solidFill>
                      <a:schemeClr val="bg1">
                        <a:lumMod val="95000"/>
                      </a:schemeClr>
                    </a:solidFill>
                  </a:tcPr>
                </a:tc>
                <a:tc>
                  <a:txBody>
                    <a:bodyPr/>
                    <a:lstStyle/>
                    <a:p>
                      <a:pPr marL="0" algn="r" defTabSz="914400" rtl="0" eaLnBrk="1" fontAlgn="b" latinLnBrk="0" hangingPunct="1"/>
                      <a:endParaRPr lang="en-US" sz="2100" kern="1200" dirty="0">
                        <a:solidFill>
                          <a:schemeClr val="bg2">
                            <a:lumMod val="50000"/>
                          </a:schemeClr>
                        </a:solidFill>
                        <a:latin typeface="Calibri" panose="020F0502020204030204" pitchFamily="34" charset="0"/>
                        <a:ea typeface="+mn-ea"/>
                        <a:cs typeface="Calibri" panose="020F0502020204030204" pitchFamily="34" charset="0"/>
                      </a:endParaRPr>
                    </a:p>
                  </a:txBody>
                  <a:tcPr marL="68580" marR="68580" marT="68580" marB="68580" anchor="b">
                    <a:solidFill>
                      <a:schemeClr val="bg1">
                        <a:lumMod val="95000"/>
                      </a:schemeClr>
                    </a:solidFill>
                  </a:tcPr>
                </a:tc>
                <a:tc>
                  <a:txBody>
                    <a:bodyPr/>
                    <a:lstStyle/>
                    <a:p>
                      <a:pPr marL="0" algn="r" defTabSz="914400" rtl="0" eaLnBrk="1" fontAlgn="b" latinLnBrk="0" hangingPunct="1"/>
                      <a:endParaRPr lang="en-US" sz="2100" kern="1200" dirty="0">
                        <a:solidFill>
                          <a:schemeClr val="bg2">
                            <a:lumMod val="50000"/>
                          </a:schemeClr>
                        </a:solidFill>
                        <a:latin typeface="Calibri" panose="020F0502020204030204" pitchFamily="34" charset="0"/>
                        <a:ea typeface="+mn-ea"/>
                        <a:cs typeface="Calibri" panose="020F0502020204030204" pitchFamily="34" charset="0"/>
                      </a:endParaRPr>
                    </a:p>
                  </a:txBody>
                  <a:tcPr marL="68580" marR="68580" marT="68580" marB="68580" anchor="b">
                    <a:solidFill>
                      <a:schemeClr val="bg1">
                        <a:lumMod val="95000"/>
                      </a:schemeClr>
                    </a:solidFill>
                  </a:tcPr>
                </a:tc>
                <a:tc>
                  <a:txBody>
                    <a:bodyPr/>
                    <a:lstStyle/>
                    <a:p>
                      <a:pPr marL="0" algn="r" defTabSz="914400" rtl="0" eaLnBrk="1" fontAlgn="b" latinLnBrk="0" hangingPunct="1"/>
                      <a:endParaRPr lang="en-US" sz="2100" kern="1200" dirty="0">
                        <a:solidFill>
                          <a:schemeClr val="bg2">
                            <a:lumMod val="50000"/>
                          </a:schemeClr>
                        </a:solidFill>
                        <a:latin typeface="Calibri" panose="020F0502020204030204" pitchFamily="34" charset="0"/>
                        <a:ea typeface="+mn-ea"/>
                        <a:cs typeface="Calibri" panose="020F0502020204030204" pitchFamily="34" charset="0"/>
                      </a:endParaRP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30</a:t>
                      </a: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30</a:t>
                      </a:r>
                    </a:p>
                  </a:txBody>
                  <a:tcPr marL="68580" marR="68580" marT="68580" marB="68580" anchor="b">
                    <a:solidFill>
                      <a:schemeClr val="bg1">
                        <a:lumMod val="95000"/>
                      </a:schemeClr>
                    </a:solidFill>
                  </a:tcPr>
                </a:tc>
                <a:tc>
                  <a:txBody>
                    <a:bodyPr/>
                    <a:lstStyle/>
                    <a:p>
                      <a:pPr marL="0" algn="r" defTabSz="914400" rtl="0" eaLnBrk="1" fontAlgn="b" latinLnBrk="0" hangingPunct="1"/>
                      <a:endParaRPr lang="en-US" sz="2100" kern="1200" dirty="0">
                        <a:solidFill>
                          <a:schemeClr val="bg2">
                            <a:lumMod val="50000"/>
                          </a:schemeClr>
                        </a:solidFill>
                        <a:latin typeface="Calibri" panose="020F0502020204030204" pitchFamily="34" charset="0"/>
                        <a:ea typeface="+mn-ea"/>
                        <a:cs typeface="Calibri" panose="020F0502020204030204" pitchFamily="34" charset="0"/>
                      </a:endParaRPr>
                    </a:p>
                  </a:txBody>
                  <a:tcPr marL="68580" marR="68580" marT="68580" marB="68580" anchor="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(30)</a:t>
                      </a:r>
                    </a:p>
                  </a:txBody>
                  <a:tcPr marL="68580" marR="68580" marT="68580" marB="68580" anchor="b">
                    <a:solidFill>
                      <a:schemeClr val="bg1">
                        <a:lumMod val="95000"/>
                      </a:schemeClr>
                    </a:solidFill>
                  </a:tcPr>
                </a:tc>
                <a:extLst>
                  <a:ext uri="{0D108BD9-81ED-4DB2-BD59-A6C34878D82A}">
                    <a16:rowId xmlns:a16="http://schemas.microsoft.com/office/drawing/2014/main" val="935072575"/>
                  </a:ext>
                </a:extLst>
              </a:tr>
              <a:tr h="444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Budget Reporting-Not Realized Revenue </a:t>
                      </a:r>
                      <a:r>
                        <a:rPr kumimoji="0" lang="en-US" sz="2100" b="0" i="0" u="none" strike="noStrike" kern="1200" cap="none" spc="0" normalizeH="0" baseline="3000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a:t>
                      </a:r>
                    </a:p>
                  </a:txBody>
                  <a:tcPr marL="137160" marR="137160" marT="68580" marB="68580">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138</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138</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96</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39</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(99)</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113</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68</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121</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a:t>
                      </a:r>
                    </a:p>
                  </a:txBody>
                  <a:tcPr marL="68580" marR="68580" marT="68580" marB="68580" anchor="b">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7560688"/>
                  </a:ext>
                </a:extLst>
              </a:tr>
              <a:tr h="444718">
                <a:tc>
                  <a:txBody>
                    <a:bodyPr/>
                    <a:lstStyle/>
                    <a:p>
                      <a:pPr algn="r"/>
                      <a:r>
                        <a:rPr lang="en-US" sz="2100" dirty="0">
                          <a:solidFill>
                            <a:schemeClr val="bg2">
                              <a:lumMod val="50000"/>
                            </a:schemeClr>
                          </a:solidFill>
                          <a:latin typeface="Calibri" panose="020F0502020204030204" pitchFamily="34" charset="0"/>
                          <a:cs typeface="Calibri" panose="020F0502020204030204" pitchFamily="34" charset="0"/>
                        </a:rPr>
                        <a:t>Management Plan Budget </a:t>
                      </a:r>
                      <a:endParaRPr lang="en-US" sz="2100" baseline="30000" dirty="0">
                        <a:solidFill>
                          <a:schemeClr val="bg2">
                            <a:lumMod val="50000"/>
                          </a:schemeClr>
                        </a:solidFill>
                        <a:latin typeface="Calibri" panose="020F0502020204030204" pitchFamily="34" charset="0"/>
                        <a:cs typeface="Calibri" panose="020F0502020204030204" pitchFamily="34" charset="0"/>
                      </a:endParaRPr>
                    </a:p>
                  </a:txBody>
                  <a:tcPr marL="137160" marR="137160" marT="68580" marB="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$889</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$857</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$832</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$795</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($94)</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$891</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96</a:t>
                      </a:r>
                    </a:p>
                  </a:txBody>
                  <a:tcPr marL="68580" marR="68580" marT="68580" marB="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$899</a:t>
                      </a:r>
                    </a:p>
                  </a:txBody>
                  <a:tcPr marL="68580" marR="68580" marT="68580" marB="6858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100" kern="1200" dirty="0">
                          <a:solidFill>
                            <a:schemeClr val="bg2">
                              <a:lumMod val="50000"/>
                            </a:schemeClr>
                          </a:solidFill>
                          <a:latin typeface="Calibri" panose="020F0502020204030204" pitchFamily="34" charset="0"/>
                          <a:ea typeface="+mn-ea"/>
                          <a:cs typeface="Calibri" panose="020F0502020204030204" pitchFamily="34" charset="0"/>
                        </a:rPr>
                        <a:t>8</a:t>
                      </a:r>
                    </a:p>
                  </a:txBody>
                  <a:tcPr marL="68580" marR="68580" marT="68580" marB="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4253624"/>
                  </a:ext>
                </a:extLst>
              </a:tr>
              <a:tr h="1200737">
                <a:tc gridSpan="10">
                  <a:txBody>
                    <a:bodyPr/>
                    <a:lstStyle/>
                    <a:p>
                      <a:pPr marL="0" indent="0" algn="l">
                        <a:buNone/>
                      </a:pPr>
                      <a:r>
                        <a:rPr lang="en-US" sz="1800" kern="1200" dirty="0">
                          <a:solidFill>
                            <a:schemeClr val="dk1"/>
                          </a:solidFill>
                          <a:latin typeface="Calibri" panose="020F0502020204030204" pitchFamily="34" charset="0"/>
                          <a:ea typeface="+mn-ea"/>
                          <a:cs typeface="Calibri" panose="020F0502020204030204" pitchFamily="34" charset="0"/>
                        </a:rPr>
                        <a:t>1. Excludes $6.5 million for retroactive compensation increases in FY23 supplemental. Assumes $6.5 million amount will be included as a base adjustment in FY24. </a:t>
                      </a:r>
                    </a:p>
                    <a:p>
                      <a:pPr marL="0" indent="0" algn="l">
                        <a:buNone/>
                      </a:pPr>
                      <a:r>
                        <a:rPr lang="en-US" sz="1800" kern="1200" dirty="0">
                          <a:solidFill>
                            <a:schemeClr val="dk1"/>
                          </a:solidFill>
                          <a:latin typeface="Calibri" panose="020F0502020204030204" pitchFamily="34" charset="0"/>
                          <a:ea typeface="+mn-ea"/>
                          <a:cs typeface="Calibri" panose="020F0502020204030204" pitchFamily="34" charset="0"/>
                        </a:rPr>
                        <a:t>2. One-time funding includes $30 million for research that supports Alaska’s economic development and workforce training programs.</a:t>
                      </a:r>
                    </a:p>
                    <a:p>
                      <a:pPr marL="0" indent="0" algn="l">
                        <a:buNone/>
                      </a:pPr>
                      <a:r>
                        <a:rPr lang="en-US" sz="1800" kern="1200" dirty="0">
                          <a:solidFill>
                            <a:schemeClr val="dk1"/>
                          </a:solidFill>
                          <a:latin typeface="Calibri" panose="020F0502020204030204" pitchFamily="34" charset="0"/>
                          <a:ea typeface="+mn-ea"/>
                          <a:cs typeface="Calibri" panose="020F0502020204030204" pitchFamily="34" charset="0"/>
                        </a:rPr>
                        <a:t>3. Permission to expend revenue received.</a:t>
                      </a:r>
                    </a:p>
                  </a:txBody>
                  <a:tcPr marL="137160" marR="137160" marT="68580" marB="68580">
                    <a:lnT w="12700" cap="flat" cmpd="sng" algn="ctr">
                      <a:solidFill>
                        <a:schemeClr val="tx1"/>
                      </a:solidFill>
                      <a:prstDash val="solid"/>
                      <a:round/>
                      <a:headEnd type="none" w="med" len="med"/>
                      <a:tailEnd type="none" w="med" len="med"/>
                    </a:lnT>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pPr marL="342900" indent="-342900" algn="l">
                        <a:buAutoNum type="arabicPeriod"/>
                      </a:pPr>
                      <a:endParaRPr lang="en-US" sz="1800" kern="1200" dirty="0">
                        <a:solidFill>
                          <a:schemeClr val="dk1"/>
                        </a:solidFill>
                        <a:latin typeface="Calibri" panose="020F0502020204030204" pitchFamily="34" charset="0"/>
                        <a:ea typeface="+mn-ea"/>
                        <a:cs typeface="Calibri" panose="020F0502020204030204" pitchFamily="34" charset="0"/>
                      </a:endParaRPr>
                    </a:p>
                  </a:txBody>
                  <a:tcPr marL="137160" marR="137160" marT="68580" marB="6858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51021213"/>
                  </a:ext>
                </a:extLst>
              </a:tr>
            </a:tbl>
          </a:graphicData>
        </a:graphic>
      </p:graphicFrame>
    </p:spTree>
    <p:extLst>
      <p:ext uri="{BB962C8B-B14F-4D97-AF65-F5344CB8AC3E}">
        <p14:creationId xmlns:p14="http://schemas.microsoft.com/office/powerpoint/2010/main" val="28413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2133600" y="342900"/>
            <a:ext cx="14744700" cy="956501"/>
          </a:xfrm>
          <a:prstGeom prst="rect">
            <a:avLst/>
          </a:prstGeom>
          <a:noFill/>
          <a:ln>
            <a:noFill/>
          </a:ln>
        </p:spPr>
        <p:txBody>
          <a:bodyPr spcFirstLastPara="1" wrap="square" lIns="137138" tIns="68550" rIns="137138" bIns="68550" anchor="ctr" anchorCtr="0">
            <a:noAutofit/>
          </a:bodyPr>
          <a:lstStyle/>
          <a:p>
            <a:pPr algn="ctr">
              <a:buClr>
                <a:srgbClr val="2F5496"/>
              </a:buClr>
              <a:buSzPts val="4400"/>
            </a:pPr>
            <a:r>
              <a:rPr lang="en-US" dirty="0">
                <a:solidFill>
                  <a:srgbClr val="074C7E"/>
                </a:solidFill>
              </a:rPr>
              <a:t>UA Operating Baseline Revenue</a:t>
            </a:r>
            <a:endParaRPr dirty="0">
              <a:solidFill>
                <a:srgbClr val="074C7E"/>
              </a:solidFill>
            </a:endParaRPr>
          </a:p>
        </p:txBody>
      </p:sp>
      <p:sp>
        <p:nvSpPr>
          <p:cNvPr id="135" name="Google Shape;135;p33"/>
          <p:cNvSpPr txBox="1">
            <a:spLocks noGrp="1"/>
          </p:cNvSpPr>
          <p:nvPr>
            <p:ph type="sldNum" idx="12"/>
          </p:nvPr>
        </p:nvSpPr>
        <p:spPr>
          <a:xfrm>
            <a:off x="609602" y="9298997"/>
            <a:ext cx="983675"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39</a:t>
            </a:fld>
            <a:endParaRPr dirty="0">
              <a:solidFill>
                <a:schemeClr val="bg1"/>
              </a:solidFill>
            </a:endParaRPr>
          </a:p>
        </p:txBody>
      </p:sp>
      <p:sp>
        <p:nvSpPr>
          <p:cNvPr id="3" name="TextBox 2">
            <a:extLst>
              <a:ext uri="{FF2B5EF4-FFF2-40B4-BE49-F238E27FC236}">
                <a16:creationId xmlns:a16="http://schemas.microsoft.com/office/drawing/2014/main" id="{31615E8E-8337-47B7-9CA3-7B8B89ACD1CD}"/>
              </a:ext>
            </a:extLst>
          </p:cNvPr>
          <p:cNvSpPr txBox="1"/>
          <p:nvPr/>
        </p:nvSpPr>
        <p:spPr>
          <a:xfrm>
            <a:off x="2438400" y="8877300"/>
            <a:ext cx="13106400" cy="646331"/>
          </a:xfrm>
          <a:prstGeom prst="rect">
            <a:avLst/>
          </a:prstGeom>
          <a:noFill/>
        </p:spPr>
        <p:txBody>
          <a:bodyPr wrap="square" rtlCol="0">
            <a:spAutoFit/>
          </a:bodyPr>
          <a:lstStyle/>
          <a:p>
            <a:r>
              <a:rPr lang="en-US" dirty="0">
                <a:solidFill>
                  <a:schemeClr val="dk1"/>
                </a:solidFill>
                <a:latin typeface="Calibri" panose="020F0502020204030204" pitchFamily="34" charset="0"/>
                <a:cs typeface="Calibri" panose="020F0502020204030204" pitchFamily="34" charset="0"/>
              </a:rPr>
              <a:t>* Excludes $30 million (one-time funds) for research that supports Alaska’s economic development and workforce training programs and $6.5 million for supplemental compensation funding.</a:t>
            </a:r>
            <a:endParaRPr lang="en-US" dirty="0"/>
          </a:p>
        </p:txBody>
      </p:sp>
      <p:pic>
        <p:nvPicPr>
          <p:cNvPr id="2" name="Picture 1">
            <a:extLst>
              <a:ext uri="{FF2B5EF4-FFF2-40B4-BE49-F238E27FC236}">
                <a16:creationId xmlns:a16="http://schemas.microsoft.com/office/drawing/2014/main" id="{31056F6F-0BFD-D842-4902-47795B849AA6}"/>
              </a:ext>
            </a:extLst>
          </p:cNvPr>
          <p:cNvPicPr>
            <a:picLocks noChangeAspect="1"/>
          </p:cNvPicPr>
          <p:nvPr/>
        </p:nvPicPr>
        <p:blipFill>
          <a:blip r:embed="rId3"/>
          <a:stretch>
            <a:fillRect/>
          </a:stretch>
        </p:blipFill>
        <p:spPr>
          <a:xfrm>
            <a:off x="2124075" y="1280350"/>
            <a:ext cx="15323579" cy="7132320"/>
          </a:xfrm>
          <a:prstGeom prst="rect">
            <a:avLst/>
          </a:prstGeom>
        </p:spPr>
      </p:pic>
    </p:spTree>
    <p:extLst>
      <p:ext uri="{BB962C8B-B14F-4D97-AF65-F5344CB8AC3E}">
        <p14:creationId xmlns:p14="http://schemas.microsoft.com/office/powerpoint/2010/main" val="386313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1981200" y="308233"/>
            <a:ext cx="14744700" cy="715400"/>
          </a:xfrm>
          <a:prstGeom prst="rect">
            <a:avLst/>
          </a:prstGeom>
          <a:noFill/>
          <a:ln>
            <a:noFill/>
          </a:ln>
        </p:spPr>
        <p:txBody>
          <a:bodyPr spcFirstLastPara="1" wrap="square" lIns="137138" tIns="68550" rIns="137138" bIns="68550" anchor="ctr" anchorCtr="0">
            <a:noAutofit/>
          </a:bodyPr>
          <a:lstStyle/>
          <a:p>
            <a:pPr algn="ctr">
              <a:buClr>
                <a:srgbClr val="2F5496"/>
              </a:buClr>
              <a:buSzPts val="4400"/>
            </a:pPr>
            <a:r>
              <a:rPr lang="en-US" dirty="0">
                <a:solidFill>
                  <a:srgbClr val="3E4E75"/>
                </a:solidFill>
              </a:rPr>
              <a:t>Budget Context</a:t>
            </a:r>
            <a:endParaRPr dirty="0">
              <a:solidFill>
                <a:srgbClr val="3E4E75"/>
              </a:solidFill>
            </a:endParaRPr>
          </a:p>
        </p:txBody>
      </p:sp>
      <p:sp>
        <p:nvSpPr>
          <p:cNvPr id="106" name="Google Shape;106;p3"/>
          <p:cNvSpPr txBox="1">
            <a:spLocks noGrp="1"/>
          </p:cNvSpPr>
          <p:nvPr>
            <p:ph type="sldNum" idx="12"/>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4</a:t>
            </a:fld>
            <a:endParaRPr dirty="0">
              <a:solidFill>
                <a:schemeClr val="bg1"/>
              </a:solidFill>
            </a:endParaRPr>
          </a:p>
        </p:txBody>
      </p:sp>
      <p:pic>
        <p:nvPicPr>
          <p:cNvPr id="3" name="Graphic 2" descr="Online meeting outline">
            <a:extLst>
              <a:ext uri="{FF2B5EF4-FFF2-40B4-BE49-F238E27FC236}">
                <a16:creationId xmlns:a16="http://schemas.microsoft.com/office/drawing/2014/main" id="{25718A48-F2CC-C29A-9968-DB2E8AC3D5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5037" y="1075801"/>
            <a:ext cx="2743200" cy="2743200"/>
          </a:xfrm>
          <a:prstGeom prst="rect">
            <a:avLst/>
          </a:prstGeom>
        </p:spPr>
      </p:pic>
      <p:sp>
        <p:nvSpPr>
          <p:cNvPr id="4" name="TextBox 3">
            <a:extLst>
              <a:ext uri="{FF2B5EF4-FFF2-40B4-BE49-F238E27FC236}">
                <a16:creationId xmlns:a16="http://schemas.microsoft.com/office/drawing/2014/main" id="{BEE70F6D-F79C-A317-CCF8-78C01189A4AD}"/>
              </a:ext>
            </a:extLst>
          </p:cNvPr>
          <p:cNvSpPr txBox="1"/>
          <p:nvPr/>
        </p:nvSpPr>
        <p:spPr>
          <a:xfrm>
            <a:off x="2529888" y="3702829"/>
            <a:ext cx="2971798" cy="830997"/>
          </a:xfrm>
          <a:prstGeom prst="rect">
            <a:avLst/>
          </a:prstGeom>
          <a:noFill/>
        </p:spPr>
        <p:txBody>
          <a:bodyPr wrap="square" rtlCol="0">
            <a:spAutoFit/>
          </a:bodyPr>
          <a:lstStyle/>
          <a:p>
            <a:pPr marL="457200" indent="-457200">
              <a:lnSpc>
                <a:spcPct val="100000"/>
              </a:lnSpc>
              <a:spcBef>
                <a:spcPts val="0"/>
              </a:spcBef>
              <a:buClr>
                <a:schemeClr val="tx1"/>
              </a:buClr>
              <a:buSzPts val="2800"/>
            </a:pPr>
            <a:r>
              <a:rPr lang="en-US" sz="2400" dirty="0">
                <a:solidFill>
                  <a:schemeClr val="tx1"/>
                </a:solidFill>
                <a:latin typeface="Calibri" panose="020F0502020204030204" pitchFamily="34" charset="0"/>
                <a:cs typeface="Calibri" panose="020F0502020204030204" pitchFamily="34" charset="0"/>
              </a:rPr>
              <a:t>Job Openings Near All-time High </a:t>
            </a:r>
          </a:p>
        </p:txBody>
      </p:sp>
      <p:pic>
        <p:nvPicPr>
          <p:cNvPr id="6" name="Graphic 5" descr="Group of people outline">
            <a:extLst>
              <a:ext uri="{FF2B5EF4-FFF2-40B4-BE49-F238E27FC236}">
                <a16:creationId xmlns:a16="http://schemas.microsoft.com/office/drawing/2014/main" id="{21966661-B16D-B8A5-2CA5-E613FA43E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9011" y="1436850"/>
            <a:ext cx="2880773" cy="2743200"/>
          </a:xfrm>
          <a:prstGeom prst="rect">
            <a:avLst/>
          </a:prstGeom>
        </p:spPr>
      </p:pic>
      <p:sp>
        <p:nvSpPr>
          <p:cNvPr id="7" name="TextBox 6">
            <a:extLst>
              <a:ext uri="{FF2B5EF4-FFF2-40B4-BE49-F238E27FC236}">
                <a16:creationId xmlns:a16="http://schemas.microsoft.com/office/drawing/2014/main" id="{B59E5840-C024-EC4C-A7B1-AAFCDBCFBEAE}"/>
              </a:ext>
            </a:extLst>
          </p:cNvPr>
          <p:cNvSpPr txBox="1"/>
          <p:nvPr/>
        </p:nvSpPr>
        <p:spPr>
          <a:xfrm flipH="1">
            <a:off x="6431097" y="4252522"/>
            <a:ext cx="3276599" cy="461665"/>
          </a:xfrm>
          <a:prstGeom prst="rect">
            <a:avLst/>
          </a:prstGeom>
          <a:noFill/>
        </p:spPr>
        <p:txBody>
          <a:bodyPr wrap="square" rtlCol="0">
            <a:spAutoFit/>
          </a:bodyPr>
          <a:lstStyle/>
          <a:p>
            <a:pPr marL="457200" indent="-457200" algn="ctr">
              <a:lnSpc>
                <a:spcPct val="100000"/>
              </a:lnSpc>
              <a:spcBef>
                <a:spcPts val="0"/>
              </a:spcBef>
              <a:buClr>
                <a:schemeClr val="tx1"/>
              </a:buClr>
              <a:buSzPts val="2800"/>
            </a:pPr>
            <a:r>
              <a:rPr lang="en-US" sz="2400" dirty="0">
                <a:solidFill>
                  <a:schemeClr val="tx1"/>
                </a:solidFill>
                <a:latin typeface="Calibri" panose="020F0502020204030204" pitchFamily="34" charset="0"/>
                <a:cs typeface="Calibri" panose="020F0502020204030204" pitchFamily="34" charset="0"/>
              </a:rPr>
              <a:t>Population Declines</a:t>
            </a:r>
          </a:p>
        </p:txBody>
      </p:sp>
      <p:pic>
        <p:nvPicPr>
          <p:cNvPr id="9" name="Graphic 8" descr="Bar graph with upward trend outline">
            <a:extLst>
              <a:ext uri="{FF2B5EF4-FFF2-40B4-BE49-F238E27FC236}">
                <a16:creationId xmlns:a16="http://schemas.microsoft.com/office/drawing/2014/main" id="{A2196245-CF5B-0258-CB51-E1815E2B50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03452" y="1790626"/>
            <a:ext cx="2743200" cy="2743200"/>
          </a:xfrm>
          <a:prstGeom prst="rect">
            <a:avLst/>
          </a:prstGeom>
        </p:spPr>
      </p:pic>
      <p:sp>
        <p:nvSpPr>
          <p:cNvPr id="11" name="TextBox 10">
            <a:extLst>
              <a:ext uri="{FF2B5EF4-FFF2-40B4-BE49-F238E27FC236}">
                <a16:creationId xmlns:a16="http://schemas.microsoft.com/office/drawing/2014/main" id="{01C4D23B-1C28-790E-CC0C-12685DB2A4FF}"/>
              </a:ext>
            </a:extLst>
          </p:cNvPr>
          <p:cNvSpPr txBox="1"/>
          <p:nvPr/>
        </p:nvSpPr>
        <p:spPr>
          <a:xfrm>
            <a:off x="11448837" y="4215384"/>
            <a:ext cx="1447800" cy="461665"/>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Inflation</a:t>
            </a:r>
          </a:p>
        </p:txBody>
      </p:sp>
      <p:pic>
        <p:nvPicPr>
          <p:cNvPr id="13" name="Graphic 12" descr="Oil Barrel outline">
            <a:extLst>
              <a:ext uri="{FF2B5EF4-FFF2-40B4-BE49-F238E27FC236}">
                <a16:creationId xmlns:a16="http://schemas.microsoft.com/office/drawing/2014/main" id="{6263B07B-4A01-2003-6DFD-4DC5E4598F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325600" y="1519717"/>
            <a:ext cx="2647553" cy="2743200"/>
          </a:xfrm>
          <a:prstGeom prst="rect">
            <a:avLst/>
          </a:prstGeom>
        </p:spPr>
      </p:pic>
      <p:sp>
        <p:nvSpPr>
          <p:cNvPr id="14" name="TextBox 13">
            <a:extLst>
              <a:ext uri="{FF2B5EF4-FFF2-40B4-BE49-F238E27FC236}">
                <a16:creationId xmlns:a16="http://schemas.microsoft.com/office/drawing/2014/main" id="{42B37586-398E-F552-852B-D49BD252FC38}"/>
              </a:ext>
            </a:extLst>
          </p:cNvPr>
          <p:cNvSpPr txBox="1"/>
          <p:nvPr/>
        </p:nvSpPr>
        <p:spPr>
          <a:xfrm rot="10800000" flipV="1">
            <a:off x="14864067" y="4118327"/>
            <a:ext cx="1570617"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Oil Prices</a:t>
            </a:r>
          </a:p>
        </p:txBody>
      </p:sp>
      <p:sp>
        <p:nvSpPr>
          <p:cNvPr id="15" name="TextBox 14">
            <a:extLst>
              <a:ext uri="{FF2B5EF4-FFF2-40B4-BE49-F238E27FC236}">
                <a16:creationId xmlns:a16="http://schemas.microsoft.com/office/drawing/2014/main" id="{44F3B7F5-FBE8-84AD-B5CB-FBF933F099D9}"/>
              </a:ext>
            </a:extLst>
          </p:cNvPr>
          <p:cNvSpPr txBox="1"/>
          <p:nvPr/>
        </p:nvSpPr>
        <p:spPr>
          <a:xfrm>
            <a:off x="5563270" y="7967364"/>
            <a:ext cx="3946513" cy="830997"/>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Transition from Federal COVID to Infrastructure Funding</a:t>
            </a:r>
          </a:p>
        </p:txBody>
      </p:sp>
      <p:pic>
        <p:nvPicPr>
          <p:cNvPr id="17" name="Graphic 16" descr="Bank outline">
            <a:extLst>
              <a:ext uri="{FF2B5EF4-FFF2-40B4-BE49-F238E27FC236}">
                <a16:creationId xmlns:a16="http://schemas.microsoft.com/office/drawing/2014/main" id="{7E7327FD-5E7E-B79A-229D-CE1E1EC1EC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78566" y="5572813"/>
            <a:ext cx="2584434" cy="2743200"/>
          </a:xfrm>
          <a:prstGeom prst="rect">
            <a:avLst/>
          </a:prstGeom>
        </p:spPr>
      </p:pic>
      <p:sp>
        <p:nvSpPr>
          <p:cNvPr id="18" name="TextBox 17">
            <a:extLst>
              <a:ext uri="{FF2B5EF4-FFF2-40B4-BE49-F238E27FC236}">
                <a16:creationId xmlns:a16="http://schemas.microsoft.com/office/drawing/2014/main" id="{2271FD7E-0F72-D257-EB75-F36DAD9C03A7}"/>
              </a:ext>
            </a:extLst>
          </p:cNvPr>
          <p:cNvSpPr txBox="1"/>
          <p:nvPr/>
        </p:nvSpPr>
        <p:spPr>
          <a:xfrm>
            <a:off x="2114037" y="7373275"/>
            <a:ext cx="3124200" cy="830997"/>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Nationwide Drop in High School Graduates</a:t>
            </a:r>
          </a:p>
        </p:txBody>
      </p:sp>
      <p:pic>
        <p:nvPicPr>
          <p:cNvPr id="20" name="Graphic 19" descr="Graduation cap outline">
            <a:extLst>
              <a:ext uri="{FF2B5EF4-FFF2-40B4-BE49-F238E27FC236}">
                <a16:creationId xmlns:a16="http://schemas.microsoft.com/office/drawing/2014/main" id="{2B0AA8FC-2185-25C0-9A72-E8734D596F3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63783" y="4991100"/>
            <a:ext cx="3035001" cy="2743200"/>
          </a:xfrm>
          <a:prstGeom prst="rect">
            <a:avLst/>
          </a:prstGeom>
        </p:spPr>
      </p:pic>
      <p:sp>
        <p:nvSpPr>
          <p:cNvPr id="21" name="TextBox 20">
            <a:extLst>
              <a:ext uri="{FF2B5EF4-FFF2-40B4-BE49-F238E27FC236}">
                <a16:creationId xmlns:a16="http://schemas.microsoft.com/office/drawing/2014/main" id="{FAD258D3-E68D-E0F4-F53D-DB98147131D9}"/>
              </a:ext>
            </a:extLst>
          </p:cNvPr>
          <p:cNvSpPr txBox="1"/>
          <p:nvPr/>
        </p:nvSpPr>
        <p:spPr>
          <a:xfrm>
            <a:off x="10820400" y="7826954"/>
            <a:ext cx="2209800" cy="830997"/>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Value of Going to College</a:t>
            </a:r>
          </a:p>
        </p:txBody>
      </p:sp>
      <p:pic>
        <p:nvPicPr>
          <p:cNvPr id="23" name="Graphic 22" descr="Diploma roll outline">
            <a:extLst>
              <a:ext uri="{FF2B5EF4-FFF2-40B4-BE49-F238E27FC236}">
                <a16:creationId xmlns:a16="http://schemas.microsoft.com/office/drawing/2014/main" id="{764FAD91-AC47-1B3D-7693-E97C25DC00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868505" y="5295900"/>
            <a:ext cx="3765178" cy="2743200"/>
          </a:xfrm>
          <a:prstGeom prst="rect">
            <a:avLst/>
          </a:prstGeom>
        </p:spPr>
      </p:pic>
      <p:pic>
        <p:nvPicPr>
          <p:cNvPr id="5" name="Graphic 4" descr="Classroom outline">
            <a:extLst>
              <a:ext uri="{FF2B5EF4-FFF2-40B4-BE49-F238E27FC236}">
                <a16:creationId xmlns:a16="http://schemas.microsoft.com/office/drawing/2014/main" id="{2E37BC98-9FA1-166B-BA74-F5348CA2E34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478000" y="5267919"/>
            <a:ext cx="2743200" cy="2743200"/>
          </a:xfrm>
          <a:prstGeom prst="rect">
            <a:avLst/>
          </a:prstGeom>
        </p:spPr>
      </p:pic>
      <p:sp>
        <p:nvSpPr>
          <p:cNvPr id="8" name="TextBox 7">
            <a:extLst>
              <a:ext uri="{FF2B5EF4-FFF2-40B4-BE49-F238E27FC236}">
                <a16:creationId xmlns:a16="http://schemas.microsoft.com/office/drawing/2014/main" id="{2DAC7908-51C6-EFD5-C95A-EEB32E5CEC43}"/>
              </a:ext>
            </a:extLst>
          </p:cNvPr>
          <p:cNvSpPr txBox="1"/>
          <p:nvPr/>
        </p:nvSpPr>
        <p:spPr>
          <a:xfrm>
            <a:off x="14803033" y="7854348"/>
            <a:ext cx="2558212"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College Enrollment</a:t>
            </a:r>
          </a:p>
        </p:txBody>
      </p:sp>
    </p:spTree>
    <p:extLst>
      <p:ext uri="{BB962C8B-B14F-4D97-AF65-F5344CB8AC3E}">
        <p14:creationId xmlns:p14="http://schemas.microsoft.com/office/powerpoint/2010/main" val="15498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2133600" y="342900"/>
            <a:ext cx="14744700" cy="956501"/>
          </a:xfrm>
          <a:prstGeom prst="rect">
            <a:avLst/>
          </a:prstGeom>
          <a:noFill/>
          <a:ln>
            <a:noFill/>
          </a:ln>
        </p:spPr>
        <p:txBody>
          <a:bodyPr spcFirstLastPara="1" wrap="square" lIns="137138" tIns="68550" rIns="137138" bIns="68550" anchor="ctr" anchorCtr="0">
            <a:noAutofit/>
          </a:bodyPr>
          <a:lstStyle/>
          <a:p>
            <a:pPr algn="ctr">
              <a:buClr>
                <a:srgbClr val="2F5496"/>
              </a:buClr>
              <a:buSzPts val="4400"/>
            </a:pPr>
            <a:r>
              <a:rPr lang="en-US" dirty="0">
                <a:solidFill>
                  <a:srgbClr val="074C7E"/>
                </a:solidFill>
              </a:rPr>
              <a:t>Employee Headcount and State Funds History</a:t>
            </a:r>
            <a:endParaRPr dirty="0">
              <a:solidFill>
                <a:srgbClr val="074C7E"/>
              </a:solidFill>
            </a:endParaRPr>
          </a:p>
        </p:txBody>
      </p:sp>
      <p:sp>
        <p:nvSpPr>
          <p:cNvPr id="135" name="Google Shape;135;p33"/>
          <p:cNvSpPr txBox="1">
            <a:spLocks noGrp="1"/>
          </p:cNvSpPr>
          <p:nvPr>
            <p:ph type="sldNum" idx="12"/>
          </p:nvPr>
        </p:nvSpPr>
        <p:spPr>
          <a:xfrm>
            <a:off x="609602" y="9298997"/>
            <a:ext cx="983675"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40</a:t>
            </a:fld>
            <a:endParaRPr dirty="0">
              <a:solidFill>
                <a:schemeClr val="bg1"/>
              </a:solidFill>
            </a:endParaRPr>
          </a:p>
        </p:txBody>
      </p:sp>
      <p:sp>
        <p:nvSpPr>
          <p:cNvPr id="7" name="TextBox 6">
            <a:extLst>
              <a:ext uri="{FF2B5EF4-FFF2-40B4-BE49-F238E27FC236}">
                <a16:creationId xmlns:a16="http://schemas.microsoft.com/office/drawing/2014/main" id="{EBA3C314-B31A-4CDD-9770-525D9FAEEBDD}"/>
              </a:ext>
            </a:extLst>
          </p:cNvPr>
          <p:cNvSpPr txBox="1"/>
          <p:nvPr/>
        </p:nvSpPr>
        <p:spPr>
          <a:xfrm>
            <a:off x="2590800" y="9105901"/>
            <a:ext cx="13106400" cy="646331"/>
          </a:xfrm>
          <a:prstGeom prst="rect">
            <a:avLst/>
          </a:prstGeom>
          <a:noFill/>
        </p:spPr>
        <p:txBody>
          <a:bodyPr wrap="square" rtlCol="0">
            <a:spAutoFit/>
          </a:bodyPr>
          <a:lstStyle/>
          <a:p>
            <a:r>
              <a:rPr lang="en-US" dirty="0">
                <a:solidFill>
                  <a:schemeClr val="dk1"/>
                </a:solidFill>
                <a:latin typeface="Calibri" panose="020F0502020204030204" pitchFamily="34" charset="0"/>
                <a:cs typeface="Calibri" panose="020F0502020204030204" pitchFamily="34" charset="0"/>
              </a:rPr>
              <a:t>* Excludes $30 million (one-time fund) for research that supports Alaska’s economic development and workforce training programs and $6.5 million for supplemental compensation funding.</a:t>
            </a:r>
            <a:endParaRPr lang="en-US" dirty="0"/>
          </a:p>
        </p:txBody>
      </p:sp>
      <p:pic>
        <p:nvPicPr>
          <p:cNvPr id="8" name="Picture 7">
            <a:extLst>
              <a:ext uri="{FF2B5EF4-FFF2-40B4-BE49-F238E27FC236}">
                <a16:creationId xmlns:a16="http://schemas.microsoft.com/office/drawing/2014/main" id="{BDF1771D-6EC8-480E-9341-564BD7E6730C}"/>
              </a:ext>
            </a:extLst>
          </p:cNvPr>
          <p:cNvPicPr>
            <a:picLocks noChangeAspect="1"/>
          </p:cNvPicPr>
          <p:nvPr/>
        </p:nvPicPr>
        <p:blipFill>
          <a:blip r:embed="rId3"/>
          <a:stretch>
            <a:fillRect/>
          </a:stretch>
        </p:blipFill>
        <p:spPr>
          <a:xfrm>
            <a:off x="1904999" y="1181099"/>
            <a:ext cx="14754622" cy="7680960"/>
          </a:xfrm>
          <a:prstGeom prst="rect">
            <a:avLst/>
          </a:prstGeom>
        </p:spPr>
      </p:pic>
    </p:spTree>
    <p:extLst>
      <p:ext uri="{BB962C8B-B14F-4D97-AF65-F5344CB8AC3E}">
        <p14:creationId xmlns:p14="http://schemas.microsoft.com/office/powerpoint/2010/main" val="192230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1981200" y="308233"/>
            <a:ext cx="14744700" cy="715400"/>
          </a:xfrm>
          <a:prstGeom prst="rect">
            <a:avLst/>
          </a:prstGeom>
          <a:noFill/>
          <a:ln>
            <a:noFill/>
          </a:ln>
        </p:spPr>
        <p:txBody>
          <a:bodyPr spcFirstLastPara="1" wrap="square" lIns="137138" tIns="68550" rIns="137138" bIns="68550" anchor="ctr" anchorCtr="0">
            <a:noAutofit/>
          </a:bodyPr>
          <a:lstStyle/>
          <a:p>
            <a:pPr algn="ctr">
              <a:buClr>
                <a:srgbClr val="2F5496"/>
              </a:buClr>
              <a:buSzPts val="4400"/>
            </a:pPr>
            <a:r>
              <a:rPr lang="en-US" dirty="0">
                <a:solidFill>
                  <a:srgbClr val="3E4E75"/>
                </a:solidFill>
              </a:rPr>
              <a:t>Enrollment Highlights</a:t>
            </a:r>
            <a:endParaRPr dirty="0">
              <a:solidFill>
                <a:srgbClr val="3E4E75"/>
              </a:solidFill>
            </a:endParaRPr>
          </a:p>
        </p:txBody>
      </p:sp>
      <p:sp>
        <p:nvSpPr>
          <p:cNvPr id="105" name="Google Shape;105;p3"/>
          <p:cNvSpPr txBox="1">
            <a:spLocks noGrp="1"/>
          </p:cNvSpPr>
          <p:nvPr>
            <p:ph type="body" idx="1"/>
          </p:nvPr>
        </p:nvSpPr>
        <p:spPr>
          <a:xfrm>
            <a:off x="1828800" y="1011842"/>
            <a:ext cx="15877309" cy="8955134"/>
          </a:xfrm>
          <a:prstGeom prst="rect">
            <a:avLst/>
          </a:prstGeom>
          <a:noFill/>
          <a:ln>
            <a:noFill/>
          </a:ln>
        </p:spPr>
        <p:txBody>
          <a:bodyPr spcFirstLastPara="1" wrap="square" lIns="137138" tIns="68550" rIns="137138" bIns="68550" anchor="t" anchorCtr="0">
            <a:noAutofit/>
          </a:bodyPr>
          <a:lstStyle/>
          <a:p>
            <a:pPr marL="0" lvl="1" indent="0">
              <a:lnSpc>
                <a:spcPct val="100000"/>
              </a:lnSpc>
              <a:spcBef>
                <a:spcPts val="0"/>
              </a:spcBef>
              <a:buClr>
                <a:schemeClr val="tx1"/>
              </a:buClr>
              <a:buSzPts val="2800"/>
              <a:buNone/>
            </a:pPr>
            <a:r>
              <a:rPr lang="en-US" dirty="0">
                <a:solidFill>
                  <a:schemeClr val="tx1"/>
                </a:solidFill>
              </a:rPr>
              <a:t>Spring 2023 Enrollment:  </a:t>
            </a:r>
          </a:p>
          <a:p>
            <a:pPr marL="457200" lvl="1" indent="-457200">
              <a:lnSpc>
                <a:spcPct val="100000"/>
              </a:lnSpc>
              <a:spcBef>
                <a:spcPts val="0"/>
              </a:spcBef>
              <a:buClr>
                <a:schemeClr val="tx1"/>
              </a:buClr>
              <a:buSzPts val="2800"/>
            </a:pPr>
            <a:r>
              <a:rPr lang="en-US" dirty="0">
                <a:solidFill>
                  <a:schemeClr val="tx1"/>
                </a:solidFill>
              </a:rPr>
              <a:t>Headcount up 1 percent over Spring 2022.  First year-to-year increase in 10 years.</a:t>
            </a:r>
          </a:p>
          <a:p>
            <a:pPr marL="457200" lvl="1" indent="-457200">
              <a:lnSpc>
                <a:spcPct val="100000"/>
              </a:lnSpc>
              <a:spcBef>
                <a:spcPts val="0"/>
              </a:spcBef>
              <a:buClr>
                <a:schemeClr val="tx1"/>
              </a:buClr>
              <a:buSzPts val="2800"/>
            </a:pPr>
            <a:r>
              <a:rPr lang="en-US" dirty="0">
                <a:solidFill>
                  <a:schemeClr val="tx1"/>
                </a:solidFill>
              </a:rPr>
              <a:t>Significant enrollment increases at most Community Campuses, the UAA and UAF Community and Technical Colleges  and the UAS School of Career Education </a:t>
            </a:r>
          </a:p>
          <a:p>
            <a:pPr marL="457200" lvl="1" indent="-457200">
              <a:lnSpc>
                <a:spcPct val="100000"/>
              </a:lnSpc>
              <a:spcBef>
                <a:spcPts val="0"/>
              </a:spcBef>
              <a:buClr>
                <a:schemeClr val="tx1"/>
              </a:buClr>
              <a:buSzPts val="2800"/>
            </a:pPr>
            <a:r>
              <a:rPr lang="en-US" dirty="0">
                <a:solidFill>
                  <a:schemeClr val="tx1"/>
                </a:solidFill>
              </a:rPr>
              <a:t>More students in classes and return to face-to-face instruction, but there are more online options for students across the UA system than pre-COVID</a:t>
            </a:r>
          </a:p>
          <a:p>
            <a:pPr marL="0" lvl="1" indent="0">
              <a:lnSpc>
                <a:spcPct val="100000"/>
              </a:lnSpc>
              <a:spcBef>
                <a:spcPts val="0"/>
              </a:spcBef>
              <a:buClr>
                <a:schemeClr val="tx1"/>
              </a:buClr>
              <a:buSzPts val="2800"/>
              <a:buNone/>
            </a:pPr>
            <a:endParaRPr lang="en-US" sz="800" dirty="0">
              <a:solidFill>
                <a:schemeClr val="tx1"/>
              </a:solidFill>
            </a:endParaRPr>
          </a:p>
          <a:p>
            <a:pPr marL="0" lvl="1" indent="0">
              <a:lnSpc>
                <a:spcPct val="100000"/>
              </a:lnSpc>
              <a:spcBef>
                <a:spcPts val="0"/>
              </a:spcBef>
              <a:buClr>
                <a:schemeClr val="tx1"/>
              </a:buClr>
              <a:buSzPts val="2800"/>
              <a:buNone/>
            </a:pPr>
            <a:r>
              <a:rPr lang="en-US" dirty="0">
                <a:solidFill>
                  <a:schemeClr val="tx1"/>
                </a:solidFill>
              </a:rPr>
              <a:t>Dual enrollment:  </a:t>
            </a:r>
          </a:p>
          <a:p>
            <a:pPr marL="457200" lvl="1" indent="-457200">
              <a:lnSpc>
                <a:spcPct val="100000"/>
              </a:lnSpc>
              <a:spcBef>
                <a:spcPts val="0"/>
              </a:spcBef>
              <a:buClr>
                <a:schemeClr val="tx1"/>
              </a:buClr>
              <a:buSzPts val="2800"/>
            </a:pPr>
            <a:r>
              <a:rPr lang="en-US" dirty="0">
                <a:solidFill>
                  <a:schemeClr val="tx1"/>
                </a:solidFill>
              </a:rPr>
              <a:t>In FY22, more than 2,300 high school students were enrolled in a University course an increase of 10% over FY21.</a:t>
            </a:r>
          </a:p>
          <a:p>
            <a:pPr marL="0" lvl="1" indent="0">
              <a:lnSpc>
                <a:spcPct val="100000"/>
              </a:lnSpc>
              <a:spcBef>
                <a:spcPts val="0"/>
              </a:spcBef>
              <a:buClr>
                <a:schemeClr val="tx1"/>
              </a:buClr>
              <a:buSzPts val="2800"/>
              <a:buNone/>
            </a:pPr>
            <a:endParaRPr lang="en-US" sz="800" dirty="0">
              <a:solidFill>
                <a:schemeClr val="tx1"/>
              </a:solidFill>
            </a:endParaRPr>
          </a:p>
          <a:p>
            <a:pPr marL="0" lvl="1" indent="0">
              <a:lnSpc>
                <a:spcPct val="100000"/>
              </a:lnSpc>
              <a:spcBef>
                <a:spcPts val="0"/>
              </a:spcBef>
              <a:buClr>
                <a:schemeClr val="tx1"/>
              </a:buClr>
              <a:buSzPts val="2800"/>
              <a:buNone/>
            </a:pPr>
            <a:r>
              <a:rPr lang="en-US" dirty="0">
                <a:solidFill>
                  <a:schemeClr val="tx1"/>
                </a:solidFill>
              </a:rPr>
              <a:t>UA Scholars:  </a:t>
            </a:r>
          </a:p>
          <a:p>
            <a:pPr marL="457200" lvl="1" indent="-457200">
              <a:lnSpc>
                <a:spcPct val="100000"/>
              </a:lnSpc>
              <a:spcBef>
                <a:spcPts val="0"/>
              </a:spcBef>
              <a:buClr>
                <a:schemeClr val="tx1"/>
              </a:buClr>
              <a:buSzPts val="2800"/>
            </a:pPr>
            <a:r>
              <a:rPr lang="en-US" dirty="0">
                <a:solidFill>
                  <a:schemeClr val="tx1"/>
                </a:solidFill>
              </a:rPr>
              <a:t>As of February 1, 48 percent of eligible UA Scholars secured their award by applying to UAA, UAF or UAS an increase of 11% percent over 2022.</a:t>
            </a:r>
          </a:p>
          <a:p>
            <a:pPr marL="0" lvl="1" indent="0">
              <a:lnSpc>
                <a:spcPct val="100000"/>
              </a:lnSpc>
              <a:spcBef>
                <a:spcPts val="0"/>
              </a:spcBef>
              <a:buClr>
                <a:schemeClr val="tx1"/>
              </a:buClr>
              <a:buSzPts val="2800"/>
              <a:buNone/>
            </a:pPr>
            <a:endParaRPr lang="en-US" sz="800" dirty="0">
              <a:solidFill>
                <a:schemeClr val="tx1"/>
              </a:solidFill>
            </a:endParaRPr>
          </a:p>
          <a:p>
            <a:pPr marL="0" lvl="1" indent="0">
              <a:lnSpc>
                <a:spcPct val="100000"/>
              </a:lnSpc>
              <a:spcBef>
                <a:spcPts val="0"/>
              </a:spcBef>
              <a:buClr>
                <a:schemeClr val="tx1"/>
              </a:buClr>
              <a:buSzPts val="2800"/>
              <a:buNone/>
            </a:pPr>
            <a:r>
              <a:rPr lang="en-US" dirty="0">
                <a:solidFill>
                  <a:schemeClr val="tx1"/>
                </a:solidFill>
              </a:rPr>
              <a:t>Teacher Preparation</a:t>
            </a:r>
          </a:p>
          <a:p>
            <a:pPr marL="457200" lvl="1" indent="-457200">
              <a:lnSpc>
                <a:spcPct val="100000"/>
              </a:lnSpc>
              <a:spcBef>
                <a:spcPts val="0"/>
              </a:spcBef>
              <a:buClr>
                <a:schemeClr val="tx1"/>
              </a:buClr>
              <a:buSzPts val="2800"/>
            </a:pPr>
            <a:r>
              <a:rPr lang="en-US" dirty="0">
                <a:solidFill>
                  <a:schemeClr val="tx1"/>
                </a:solidFill>
              </a:rPr>
              <a:t>Re-stablished BA in Early Childhood Education at UAA</a:t>
            </a:r>
          </a:p>
          <a:p>
            <a:pPr marL="457200" lvl="1" indent="-457200">
              <a:lnSpc>
                <a:spcPct val="100000"/>
              </a:lnSpc>
              <a:spcBef>
                <a:spcPts val="0"/>
              </a:spcBef>
              <a:buClr>
                <a:schemeClr val="tx1"/>
              </a:buClr>
              <a:buSzPts val="2800"/>
            </a:pPr>
            <a:r>
              <a:rPr lang="en-US" dirty="0">
                <a:solidFill>
                  <a:schemeClr val="tx1"/>
                </a:solidFill>
              </a:rPr>
              <a:t>Pilot program to provide financial support for students in teaching internships</a:t>
            </a:r>
          </a:p>
          <a:p>
            <a:pPr marL="0" lvl="1" indent="0">
              <a:lnSpc>
                <a:spcPct val="100000"/>
              </a:lnSpc>
              <a:spcBef>
                <a:spcPts val="0"/>
              </a:spcBef>
              <a:buClr>
                <a:schemeClr val="tx1"/>
              </a:buClr>
              <a:buSzPts val="2800"/>
              <a:buNone/>
            </a:pPr>
            <a:endParaRPr lang="en-US" sz="800" dirty="0">
              <a:solidFill>
                <a:schemeClr val="tx1"/>
              </a:solidFill>
            </a:endParaRPr>
          </a:p>
          <a:p>
            <a:pPr marL="0" lvl="1" indent="0">
              <a:lnSpc>
                <a:spcPct val="100000"/>
              </a:lnSpc>
              <a:spcBef>
                <a:spcPts val="0"/>
              </a:spcBef>
              <a:buClr>
                <a:schemeClr val="tx1"/>
              </a:buClr>
              <a:buSzPts val="2800"/>
              <a:buNone/>
            </a:pPr>
            <a:r>
              <a:rPr lang="en-US" dirty="0">
                <a:solidFill>
                  <a:schemeClr val="tx1"/>
                </a:solidFill>
              </a:rPr>
              <a:t>Healthcare</a:t>
            </a:r>
          </a:p>
          <a:p>
            <a:pPr marL="457200" lvl="1" indent="-457200">
              <a:lnSpc>
                <a:spcPct val="100000"/>
              </a:lnSpc>
              <a:spcBef>
                <a:spcPts val="0"/>
              </a:spcBef>
              <a:buClr>
                <a:schemeClr val="tx1"/>
              </a:buClr>
              <a:buSzPts val="2800"/>
            </a:pPr>
            <a:r>
              <a:rPr lang="en-US" dirty="0">
                <a:solidFill>
                  <a:schemeClr val="tx1"/>
                </a:solidFill>
              </a:rPr>
              <a:t>Expansion of the Nursing program</a:t>
            </a:r>
          </a:p>
          <a:p>
            <a:pPr marL="457200" lvl="1" indent="-457200">
              <a:lnSpc>
                <a:spcPct val="100000"/>
              </a:lnSpc>
              <a:spcBef>
                <a:spcPts val="0"/>
              </a:spcBef>
              <a:buClr>
                <a:schemeClr val="tx1"/>
              </a:buClr>
              <a:buSzPts val="2800"/>
            </a:pPr>
            <a:r>
              <a:rPr lang="en-US" dirty="0">
                <a:solidFill>
                  <a:schemeClr val="tx1"/>
                </a:solidFill>
              </a:rPr>
              <a:t>Pilot program to provide financial support for students in clinical programs</a:t>
            </a:r>
          </a:p>
          <a:p>
            <a:pPr marL="0" lvl="1" indent="0">
              <a:lnSpc>
                <a:spcPct val="100000"/>
              </a:lnSpc>
              <a:spcBef>
                <a:spcPts val="0"/>
              </a:spcBef>
              <a:buClr>
                <a:schemeClr val="tx1"/>
              </a:buClr>
              <a:buSzPts val="2800"/>
              <a:buNone/>
            </a:pPr>
            <a:endParaRPr lang="en-US" sz="800" dirty="0">
              <a:solidFill>
                <a:schemeClr val="tx1"/>
              </a:solidFill>
            </a:endParaRPr>
          </a:p>
          <a:p>
            <a:pPr marL="0" lvl="1" indent="0">
              <a:lnSpc>
                <a:spcPct val="100000"/>
              </a:lnSpc>
              <a:spcBef>
                <a:spcPts val="0"/>
              </a:spcBef>
              <a:buClr>
                <a:schemeClr val="tx1"/>
              </a:buClr>
              <a:buSzPts val="2800"/>
              <a:buNone/>
            </a:pPr>
            <a:r>
              <a:rPr lang="en-US" dirty="0">
                <a:solidFill>
                  <a:schemeClr val="tx1"/>
                </a:solidFill>
              </a:rPr>
              <a:t>Alaska in the national context</a:t>
            </a:r>
          </a:p>
          <a:p>
            <a:pPr marL="342900" lvl="1" indent="-342900">
              <a:lnSpc>
                <a:spcPct val="100000"/>
              </a:lnSpc>
              <a:spcBef>
                <a:spcPts val="0"/>
              </a:spcBef>
              <a:buClr>
                <a:schemeClr val="tx1"/>
              </a:buClr>
              <a:buSzPts val="2800"/>
            </a:pPr>
            <a:r>
              <a:rPr lang="en-US" dirty="0">
                <a:solidFill>
                  <a:schemeClr val="tx1"/>
                </a:solidFill>
              </a:rPr>
              <a:t>Fall 2022 enrollments were down 1.9 percent nationwide, and Fall enrollment across UA was similar</a:t>
            </a:r>
          </a:p>
          <a:p>
            <a:pPr marL="342900" lvl="1" indent="-342900">
              <a:lnSpc>
                <a:spcPct val="100000"/>
              </a:lnSpc>
              <a:spcBef>
                <a:spcPts val="0"/>
              </a:spcBef>
              <a:buClr>
                <a:schemeClr val="tx1"/>
              </a:buClr>
              <a:buSzPts val="2800"/>
            </a:pPr>
            <a:r>
              <a:rPr lang="en-US" dirty="0">
                <a:solidFill>
                  <a:schemeClr val="tx1"/>
                </a:solidFill>
              </a:rPr>
              <a:t>The average debt of University of Alaska graduates and the percentage of graduates with debt is below the                   national average.</a:t>
            </a:r>
          </a:p>
        </p:txBody>
      </p:sp>
      <p:sp>
        <p:nvSpPr>
          <p:cNvPr id="106" name="Google Shape;106;p3"/>
          <p:cNvSpPr txBox="1">
            <a:spLocks noGrp="1"/>
          </p:cNvSpPr>
          <p:nvPr>
            <p:ph type="sldNum" idx="12"/>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5</a:t>
            </a:fld>
            <a:endParaRPr dirty="0">
              <a:solidFill>
                <a:schemeClr val="bg1"/>
              </a:solidFill>
            </a:endParaRPr>
          </a:p>
        </p:txBody>
      </p:sp>
    </p:spTree>
    <p:extLst>
      <p:ext uri="{BB962C8B-B14F-4D97-AF65-F5344CB8AC3E}">
        <p14:creationId xmlns:p14="http://schemas.microsoft.com/office/powerpoint/2010/main" val="412535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2" name="Group 17">
            <a:extLst>
              <a:ext uri="{FF2B5EF4-FFF2-40B4-BE49-F238E27FC236}">
                <a16:creationId xmlns:a16="http://schemas.microsoft.com/office/drawing/2014/main" id="{05D9492D-132E-40DD-B95F-8FC661BCDE4F}"/>
              </a:ext>
            </a:extLst>
          </p:cNvPr>
          <p:cNvGrpSpPr>
            <a:grpSpLocks noChangeAspect="1"/>
          </p:cNvGrpSpPr>
          <p:nvPr/>
        </p:nvGrpSpPr>
        <p:grpSpPr>
          <a:xfrm>
            <a:off x="13944601" y="5108938"/>
            <a:ext cx="3731187" cy="3731172"/>
            <a:chOff x="0" y="0"/>
            <a:chExt cx="6350025" cy="6350000"/>
          </a:xfrm>
        </p:grpSpPr>
        <p:sp>
          <p:nvSpPr>
            <p:cNvPr id="23" name="Freeform 18">
              <a:extLst>
                <a:ext uri="{FF2B5EF4-FFF2-40B4-BE49-F238E27FC236}">
                  <a16:creationId xmlns:a16="http://schemas.microsoft.com/office/drawing/2014/main" id="{ABBF7041-0466-479E-8443-F363C48C1E01}"/>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t="-14494" r="-18472" b="-3978"/>
              </a:stretch>
            </a:blipFill>
          </p:spPr>
        </p:sp>
      </p:grpSp>
      <p:sp>
        <p:nvSpPr>
          <p:cNvPr id="104" name="Google Shape;104;p3"/>
          <p:cNvSpPr txBox="1">
            <a:spLocks noGrp="1"/>
          </p:cNvSpPr>
          <p:nvPr>
            <p:ph type="title"/>
          </p:nvPr>
        </p:nvSpPr>
        <p:spPr>
          <a:xfrm>
            <a:off x="2360627" y="233925"/>
            <a:ext cx="14744700" cy="862372"/>
          </a:xfrm>
          <a:prstGeom prst="rect">
            <a:avLst/>
          </a:prstGeom>
          <a:noFill/>
          <a:ln>
            <a:noFill/>
          </a:ln>
        </p:spPr>
        <p:txBody>
          <a:bodyPr spcFirstLastPara="1" wrap="square" lIns="137138" tIns="68550" rIns="137138" bIns="68550" anchor="ctr" anchorCtr="0">
            <a:normAutofit/>
          </a:bodyPr>
          <a:lstStyle/>
          <a:p>
            <a:pPr algn="ctr">
              <a:buClr>
                <a:srgbClr val="2F5496"/>
              </a:buClr>
              <a:buSzPts val="4400"/>
            </a:pPr>
            <a:r>
              <a:rPr lang="en-US" dirty="0">
                <a:solidFill>
                  <a:srgbClr val="3E4E75"/>
                </a:solidFill>
              </a:rPr>
              <a:t>UA Priority Focus Areas</a:t>
            </a:r>
          </a:p>
        </p:txBody>
      </p:sp>
      <p:sp>
        <p:nvSpPr>
          <p:cNvPr id="106" name="Google Shape;106;p3"/>
          <p:cNvSpPr txBox="1">
            <a:spLocks noGrp="1"/>
          </p:cNvSpPr>
          <p:nvPr>
            <p:ph type="sldNum" idx="12"/>
          </p:nvPr>
        </p:nvSpPr>
        <p:spPr>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6</a:t>
            </a:fld>
            <a:endParaRPr dirty="0">
              <a:solidFill>
                <a:schemeClr val="bg1"/>
              </a:solidFill>
            </a:endParaRPr>
          </a:p>
        </p:txBody>
      </p:sp>
      <p:grpSp>
        <p:nvGrpSpPr>
          <p:cNvPr id="8" name="Group 3">
            <a:extLst>
              <a:ext uri="{FF2B5EF4-FFF2-40B4-BE49-F238E27FC236}">
                <a16:creationId xmlns:a16="http://schemas.microsoft.com/office/drawing/2014/main" id="{24657505-64C4-48A7-9734-201741F4B592}"/>
              </a:ext>
            </a:extLst>
          </p:cNvPr>
          <p:cNvGrpSpPr>
            <a:grpSpLocks noChangeAspect="1"/>
          </p:cNvGrpSpPr>
          <p:nvPr/>
        </p:nvGrpSpPr>
        <p:grpSpPr>
          <a:xfrm>
            <a:off x="2039389" y="1181100"/>
            <a:ext cx="3731187" cy="3731172"/>
            <a:chOff x="0" y="0"/>
            <a:chExt cx="6350025" cy="6350000"/>
          </a:xfrm>
        </p:grpSpPr>
        <p:sp>
          <p:nvSpPr>
            <p:cNvPr id="9" name="Freeform 4">
              <a:extLst>
                <a:ext uri="{FF2B5EF4-FFF2-40B4-BE49-F238E27FC236}">
                  <a16:creationId xmlns:a16="http://schemas.microsoft.com/office/drawing/2014/main" id="{66E52019-C362-4789-A7F1-356D91F7689C}"/>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l="-16380" r="-33431"/>
              </a:stretch>
            </a:blipFill>
          </p:spPr>
        </p:sp>
      </p:grpSp>
      <p:grpSp>
        <p:nvGrpSpPr>
          <p:cNvPr id="10" name="Group 7">
            <a:extLst>
              <a:ext uri="{FF2B5EF4-FFF2-40B4-BE49-F238E27FC236}">
                <a16:creationId xmlns:a16="http://schemas.microsoft.com/office/drawing/2014/main" id="{9B7751DB-82F7-49F5-B1E1-42275D95E2AA}"/>
              </a:ext>
            </a:extLst>
          </p:cNvPr>
          <p:cNvGrpSpPr>
            <a:grpSpLocks noChangeAspect="1"/>
          </p:cNvGrpSpPr>
          <p:nvPr/>
        </p:nvGrpSpPr>
        <p:grpSpPr>
          <a:xfrm>
            <a:off x="6018987" y="1181100"/>
            <a:ext cx="3731187" cy="3731172"/>
            <a:chOff x="0" y="0"/>
            <a:chExt cx="6350025" cy="6350000"/>
          </a:xfrm>
        </p:grpSpPr>
        <p:sp>
          <p:nvSpPr>
            <p:cNvPr id="11" name="Freeform 8">
              <a:extLst>
                <a:ext uri="{FF2B5EF4-FFF2-40B4-BE49-F238E27FC236}">
                  <a16:creationId xmlns:a16="http://schemas.microsoft.com/office/drawing/2014/main" id="{8D1D8C4D-F957-4A33-BAA9-6726A83FFCE4}"/>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5"/>
              <a:stretch>
                <a:fillRect l="-9653" r="-40346"/>
              </a:stretch>
            </a:blipFill>
          </p:spPr>
        </p:sp>
      </p:grpSp>
      <p:grpSp>
        <p:nvGrpSpPr>
          <p:cNvPr id="12" name="Group 11">
            <a:extLst>
              <a:ext uri="{FF2B5EF4-FFF2-40B4-BE49-F238E27FC236}">
                <a16:creationId xmlns:a16="http://schemas.microsoft.com/office/drawing/2014/main" id="{CE930689-D022-4434-88D0-65202FFC3D5F}"/>
              </a:ext>
            </a:extLst>
          </p:cNvPr>
          <p:cNvGrpSpPr>
            <a:grpSpLocks noChangeAspect="1"/>
          </p:cNvGrpSpPr>
          <p:nvPr/>
        </p:nvGrpSpPr>
        <p:grpSpPr>
          <a:xfrm>
            <a:off x="9951720" y="1181100"/>
            <a:ext cx="3731187" cy="3731172"/>
            <a:chOff x="0" y="0"/>
            <a:chExt cx="6350025" cy="6350000"/>
          </a:xfrm>
        </p:grpSpPr>
        <p:sp>
          <p:nvSpPr>
            <p:cNvPr id="13" name="Freeform 12">
              <a:extLst>
                <a:ext uri="{FF2B5EF4-FFF2-40B4-BE49-F238E27FC236}">
                  <a16:creationId xmlns:a16="http://schemas.microsoft.com/office/drawing/2014/main" id="{D6E6859A-24FE-40E5-9624-F3E661C54EA3}"/>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6"/>
              <a:stretch>
                <a:fillRect l="-59225" t="-19419"/>
              </a:stretch>
            </a:blipFill>
          </p:spPr>
        </p:sp>
      </p:grpSp>
      <p:grpSp>
        <p:nvGrpSpPr>
          <p:cNvPr id="14" name="Group 15">
            <a:extLst>
              <a:ext uri="{FF2B5EF4-FFF2-40B4-BE49-F238E27FC236}">
                <a16:creationId xmlns:a16="http://schemas.microsoft.com/office/drawing/2014/main" id="{A33CBC7F-5CAC-47C0-83B0-7232BC592B87}"/>
              </a:ext>
            </a:extLst>
          </p:cNvPr>
          <p:cNvGrpSpPr>
            <a:grpSpLocks noChangeAspect="1"/>
          </p:cNvGrpSpPr>
          <p:nvPr/>
        </p:nvGrpSpPr>
        <p:grpSpPr>
          <a:xfrm>
            <a:off x="13944600" y="1181100"/>
            <a:ext cx="3731187" cy="3731172"/>
            <a:chOff x="0" y="0"/>
            <a:chExt cx="6350025" cy="6350000"/>
          </a:xfrm>
        </p:grpSpPr>
        <p:sp>
          <p:nvSpPr>
            <p:cNvPr id="15" name="Freeform 16">
              <a:extLst>
                <a:ext uri="{FF2B5EF4-FFF2-40B4-BE49-F238E27FC236}">
                  <a16:creationId xmlns:a16="http://schemas.microsoft.com/office/drawing/2014/main" id="{5963D15C-EA7B-47B6-AC6E-AA1AAA3BE2F9}"/>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7"/>
              <a:stretch>
                <a:fillRect l="-118587" r="-110629"/>
              </a:stretch>
            </a:blipFill>
          </p:spPr>
        </p:sp>
      </p:grpSp>
      <p:grpSp>
        <p:nvGrpSpPr>
          <p:cNvPr id="16" name="Group 5">
            <a:extLst>
              <a:ext uri="{FF2B5EF4-FFF2-40B4-BE49-F238E27FC236}">
                <a16:creationId xmlns:a16="http://schemas.microsoft.com/office/drawing/2014/main" id="{57F56A54-F0E3-4F87-94FE-64C519FCC3C9}"/>
              </a:ext>
            </a:extLst>
          </p:cNvPr>
          <p:cNvGrpSpPr>
            <a:grpSpLocks noChangeAspect="1"/>
          </p:cNvGrpSpPr>
          <p:nvPr/>
        </p:nvGrpSpPr>
        <p:grpSpPr>
          <a:xfrm>
            <a:off x="2067098" y="5108938"/>
            <a:ext cx="3731187" cy="3731172"/>
            <a:chOff x="0" y="0"/>
            <a:chExt cx="6350025" cy="6350000"/>
          </a:xfrm>
        </p:grpSpPr>
        <p:sp>
          <p:nvSpPr>
            <p:cNvPr id="17" name="Freeform 6">
              <a:extLst>
                <a:ext uri="{FF2B5EF4-FFF2-40B4-BE49-F238E27FC236}">
                  <a16:creationId xmlns:a16="http://schemas.microsoft.com/office/drawing/2014/main" id="{732E3103-6CE9-4BCD-9C3B-9695F000503B}"/>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8"/>
              <a:stretch>
                <a:fillRect l="-25018" r="-25018"/>
              </a:stretch>
            </a:blipFill>
          </p:spPr>
        </p:sp>
      </p:grpSp>
      <p:grpSp>
        <p:nvGrpSpPr>
          <p:cNvPr id="18" name="Group 9">
            <a:extLst>
              <a:ext uri="{FF2B5EF4-FFF2-40B4-BE49-F238E27FC236}">
                <a16:creationId xmlns:a16="http://schemas.microsoft.com/office/drawing/2014/main" id="{8B2BBC45-059E-4DD9-8940-930EE0DBB700}"/>
              </a:ext>
            </a:extLst>
          </p:cNvPr>
          <p:cNvGrpSpPr>
            <a:grpSpLocks noChangeAspect="1"/>
          </p:cNvGrpSpPr>
          <p:nvPr/>
        </p:nvGrpSpPr>
        <p:grpSpPr>
          <a:xfrm>
            <a:off x="6001789" y="5108938"/>
            <a:ext cx="3731187" cy="3731172"/>
            <a:chOff x="0" y="0"/>
            <a:chExt cx="6350025" cy="6350000"/>
          </a:xfrm>
        </p:grpSpPr>
        <p:sp>
          <p:nvSpPr>
            <p:cNvPr id="19" name="Freeform 10">
              <a:extLst>
                <a:ext uri="{FF2B5EF4-FFF2-40B4-BE49-F238E27FC236}">
                  <a16:creationId xmlns:a16="http://schemas.microsoft.com/office/drawing/2014/main" id="{AD2BA104-9D63-492B-9270-4BC05F94B352}"/>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9"/>
              <a:stretch>
                <a:fillRect l="-34084" r="-65914"/>
              </a:stretch>
            </a:blipFill>
          </p:spPr>
        </p:sp>
      </p:grpSp>
      <p:grpSp>
        <p:nvGrpSpPr>
          <p:cNvPr id="20" name="Group 13">
            <a:extLst>
              <a:ext uri="{FF2B5EF4-FFF2-40B4-BE49-F238E27FC236}">
                <a16:creationId xmlns:a16="http://schemas.microsoft.com/office/drawing/2014/main" id="{B0C96DB9-25CA-443C-8E30-C0DE45938D75}"/>
              </a:ext>
            </a:extLst>
          </p:cNvPr>
          <p:cNvGrpSpPr>
            <a:grpSpLocks noChangeAspect="1"/>
          </p:cNvGrpSpPr>
          <p:nvPr/>
        </p:nvGrpSpPr>
        <p:grpSpPr>
          <a:xfrm>
            <a:off x="9951720" y="5108938"/>
            <a:ext cx="3731187" cy="3731172"/>
            <a:chOff x="0" y="0"/>
            <a:chExt cx="6350025" cy="6350000"/>
          </a:xfrm>
        </p:grpSpPr>
        <p:sp>
          <p:nvSpPr>
            <p:cNvPr id="21" name="Freeform 14">
              <a:extLst>
                <a:ext uri="{FF2B5EF4-FFF2-40B4-BE49-F238E27FC236}">
                  <a16:creationId xmlns:a16="http://schemas.microsoft.com/office/drawing/2014/main" id="{50E86C07-35E9-4D85-BD6B-A7524D62DFB5}"/>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10"/>
              <a:stretch>
                <a:fillRect l="-1136" t="-14063" r="-70338"/>
              </a:stretch>
            </a:blipFill>
          </p:spPr>
        </p:sp>
      </p:grpSp>
      <p:sp>
        <p:nvSpPr>
          <p:cNvPr id="24" name="TextBox 20">
            <a:extLst>
              <a:ext uri="{FF2B5EF4-FFF2-40B4-BE49-F238E27FC236}">
                <a16:creationId xmlns:a16="http://schemas.microsoft.com/office/drawing/2014/main" id="{F651E3C6-26BF-46B9-8BC0-90C86C1F3F47}"/>
              </a:ext>
            </a:extLst>
          </p:cNvPr>
          <p:cNvSpPr txBox="1"/>
          <p:nvPr/>
        </p:nvSpPr>
        <p:spPr>
          <a:xfrm>
            <a:off x="2039389" y="4030245"/>
            <a:ext cx="3747164" cy="923330"/>
          </a:xfrm>
          <a:prstGeom prst="rect">
            <a:avLst/>
          </a:prstGeom>
          <a:solidFill>
            <a:schemeClr val="bg1"/>
          </a:solidFill>
        </p:spPr>
        <p:txBody>
          <a:bodyPr wrap="square" lIns="0" tIns="0" rIns="0" bIns="0" rtlCol="0" anchor="t">
            <a:spAutoFit/>
          </a:bodyPr>
          <a:lstStyle/>
          <a:p>
            <a:pPr algn="ctr">
              <a:spcBef>
                <a:spcPct val="0"/>
              </a:spcBef>
            </a:pPr>
            <a:r>
              <a:rPr lang="en-US" sz="2000" dirty="0">
                <a:solidFill>
                  <a:srgbClr val="111111"/>
                </a:solidFill>
                <a:latin typeface="Calibri" panose="020F0502020204030204" pitchFamily="34" charset="0"/>
                <a:cs typeface="Calibri" panose="020F0502020204030204" pitchFamily="34" charset="0"/>
              </a:rPr>
              <a:t>Increase Student Enrollment through retention in degree programs for Alaska’s workforce</a:t>
            </a:r>
          </a:p>
        </p:txBody>
      </p:sp>
      <p:sp>
        <p:nvSpPr>
          <p:cNvPr id="25" name="TextBox 21">
            <a:extLst>
              <a:ext uri="{FF2B5EF4-FFF2-40B4-BE49-F238E27FC236}">
                <a16:creationId xmlns:a16="http://schemas.microsoft.com/office/drawing/2014/main" id="{DE2BA2EF-3E49-47C5-8BDE-CA48D1C06BDC}"/>
              </a:ext>
            </a:extLst>
          </p:cNvPr>
          <p:cNvSpPr txBox="1"/>
          <p:nvPr/>
        </p:nvSpPr>
        <p:spPr>
          <a:xfrm>
            <a:off x="6018987" y="4320704"/>
            <a:ext cx="3808653" cy="615553"/>
          </a:xfrm>
          <a:prstGeom prst="rect">
            <a:avLst/>
          </a:prstGeom>
          <a:solidFill>
            <a:schemeClr val="bg1"/>
          </a:solidFill>
        </p:spPr>
        <p:txBody>
          <a:bodyPr wrap="square" lIns="0" tIns="0" rIns="0" bIns="0" rtlCol="0" anchor="t">
            <a:spAutoFit/>
          </a:bodyPr>
          <a:lstStyle/>
          <a:p>
            <a:pPr algn="ctr">
              <a:spcBef>
                <a:spcPct val="0"/>
              </a:spcBef>
            </a:pPr>
            <a:r>
              <a:rPr lang="en-US" sz="2000" dirty="0">
                <a:solidFill>
                  <a:srgbClr val="111111"/>
                </a:solidFill>
                <a:latin typeface="Calibri" panose="020F0502020204030204" pitchFamily="34" charset="0"/>
                <a:cs typeface="Calibri" panose="020F0502020204030204" pitchFamily="34" charset="0"/>
              </a:rPr>
              <a:t>Develop Workforce and Focused Economic Development Initiatives</a:t>
            </a:r>
          </a:p>
        </p:txBody>
      </p:sp>
      <p:sp>
        <p:nvSpPr>
          <p:cNvPr id="26" name="TextBox 22">
            <a:extLst>
              <a:ext uri="{FF2B5EF4-FFF2-40B4-BE49-F238E27FC236}">
                <a16:creationId xmlns:a16="http://schemas.microsoft.com/office/drawing/2014/main" id="{7CB03EB0-04C6-4CCA-9A5F-FABC355D4164}"/>
              </a:ext>
            </a:extLst>
          </p:cNvPr>
          <p:cNvSpPr txBox="1"/>
          <p:nvPr/>
        </p:nvSpPr>
        <p:spPr>
          <a:xfrm>
            <a:off x="9951720" y="4338022"/>
            <a:ext cx="3731188" cy="615553"/>
          </a:xfrm>
          <a:prstGeom prst="rect">
            <a:avLst/>
          </a:prstGeom>
          <a:solidFill>
            <a:schemeClr val="bg1"/>
          </a:solidFill>
        </p:spPr>
        <p:txBody>
          <a:bodyPr wrap="square" lIns="0" tIns="0" rIns="0" bIns="0" rtlCol="0" anchor="t">
            <a:spAutoFit/>
          </a:bodyPr>
          <a:lstStyle/>
          <a:p>
            <a:pPr algn="ctr"/>
            <a:r>
              <a:rPr lang="en-US" sz="2000" dirty="0">
                <a:solidFill>
                  <a:srgbClr val="111111"/>
                </a:solidFill>
                <a:latin typeface="Calibri" panose="020F0502020204030204" pitchFamily="34" charset="0"/>
                <a:cs typeface="Calibri" panose="020F0502020204030204" pitchFamily="34" charset="0"/>
              </a:rPr>
              <a:t>Promote Arctic Policy, Research </a:t>
            </a:r>
          </a:p>
          <a:p>
            <a:pPr algn="ctr"/>
            <a:r>
              <a:rPr lang="en-US" sz="2000" dirty="0">
                <a:solidFill>
                  <a:srgbClr val="111111"/>
                </a:solidFill>
                <a:latin typeface="Calibri" panose="020F0502020204030204" pitchFamily="34" charset="0"/>
                <a:cs typeface="Calibri" panose="020F0502020204030204" pitchFamily="34" charset="0"/>
              </a:rPr>
              <a:t>and Leadership</a:t>
            </a:r>
          </a:p>
        </p:txBody>
      </p:sp>
      <p:sp>
        <p:nvSpPr>
          <p:cNvPr id="27" name="TextBox 23">
            <a:extLst>
              <a:ext uri="{FF2B5EF4-FFF2-40B4-BE49-F238E27FC236}">
                <a16:creationId xmlns:a16="http://schemas.microsoft.com/office/drawing/2014/main" id="{70F6A2CF-B148-4797-9F47-8D2FE20FA9C8}"/>
              </a:ext>
            </a:extLst>
          </p:cNvPr>
          <p:cNvSpPr txBox="1"/>
          <p:nvPr/>
        </p:nvSpPr>
        <p:spPr>
          <a:xfrm>
            <a:off x="13931318" y="3988942"/>
            <a:ext cx="3744470" cy="923330"/>
          </a:xfrm>
          <a:prstGeom prst="rect">
            <a:avLst/>
          </a:prstGeom>
          <a:solidFill>
            <a:schemeClr val="bg1"/>
          </a:solidFill>
        </p:spPr>
        <p:txBody>
          <a:bodyPr wrap="square" lIns="0" tIns="0" rIns="0" bIns="0" rtlCol="0" anchor="t">
            <a:spAutoFit/>
          </a:bodyPr>
          <a:lstStyle/>
          <a:p>
            <a:pPr algn="ctr"/>
            <a:r>
              <a:rPr lang="en-US" sz="2000" dirty="0">
                <a:solidFill>
                  <a:srgbClr val="111111"/>
                </a:solidFill>
                <a:latin typeface="Calibri" panose="020F0502020204030204" pitchFamily="34" charset="0"/>
                <a:cs typeface="Calibri" panose="020F0502020204030204" pitchFamily="34" charset="0"/>
              </a:rPr>
              <a:t>Strengthen Teacher Education through the Alaska College of Education Consortium</a:t>
            </a:r>
          </a:p>
        </p:txBody>
      </p:sp>
      <p:sp>
        <p:nvSpPr>
          <p:cNvPr id="28" name="TextBox 24">
            <a:extLst>
              <a:ext uri="{FF2B5EF4-FFF2-40B4-BE49-F238E27FC236}">
                <a16:creationId xmlns:a16="http://schemas.microsoft.com/office/drawing/2014/main" id="{705ABC7E-1CF0-44DD-91EE-0BE4DAA0A66A}"/>
              </a:ext>
            </a:extLst>
          </p:cNvPr>
          <p:cNvSpPr txBox="1"/>
          <p:nvPr/>
        </p:nvSpPr>
        <p:spPr>
          <a:xfrm>
            <a:off x="2044360" y="8224557"/>
            <a:ext cx="3776663" cy="615553"/>
          </a:xfrm>
          <a:prstGeom prst="rect">
            <a:avLst/>
          </a:prstGeom>
          <a:solidFill>
            <a:schemeClr val="bg1"/>
          </a:solidFill>
        </p:spPr>
        <p:txBody>
          <a:bodyPr wrap="square" lIns="0" tIns="0" rIns="0" bIns="0" rtlCol="0" anchor="t">
            <a:spAutoFit/>
          </a:bodyPr>
          <a:lstStyle/>
          <a:p>
            <a:pPr algn="ctr"/>
            <a:r>
              <a:rPr lang="en-US" sz="2000" dirty="0">
                <a:solidFill>
                  <a:srgbClr val="111111"/>
                </a:solidFill>
                <a:latin typeface="Calibri" panose="020F0502020204030204" pitchFamily="34" charset="0"/>
                <a:cs typeface="Calibri" panose="020F0502020204030204" pitchFamily="34" charset="0"/>
              </a:rPr>
              <a:t>Advance the Alaska Native </a:t>
            </a:r>
          </a:p>
          <a:p>
            <a:pPr algn="ctr">
              <a:spcBef>
                <a:spcPct val="0"/>
              </a:spcBef>
            </a:pPr>
            <a:r>
              <a:rPr lang="en-US" sz="2000" dirty="0">
                <a:solidFill>
                  <a:srgbClr val="111111"/>
                </a:solidFill>
                <a:latin typeface="Calibri" panose="020F0502020204030204" pitchFamily="34" charset="0"/>
                <a:cs typeface="Calibri" panose="020F0502020204030204" pitchFamily="34" charset="0"/>
              </a:rPr>
              <a:t>Success Initiative</a:t>
            </a:r>
          </a:p>
        </p:txBody>
      </p:sp>
      <p:sp>
        <p:nvSpPr>
          <p:cNvPr id="29" name="TextBox 25">
            <a:extLst>
              <a:ext uri="{FF2B5EF4-FFF2-40B4-BE49-F238E27FC236}">
                <a16:creationId xmlns:a16="http://schemas.microsoft.com/office/drawing/2014/main" id="{DBAD3D98-3AC8-4D51-9B50-81D691F7EA19}"/>
              </a:ext>
            </a:extLst>
          </p:cNvPr>
          <p:cNvSpPr txBox="1"/>
          <p:nvPr/>
        </p:nvSpPr>
        <p:spPr>
          <a:xfrm>
            <a:off x="5845056" y="8224557"/>
            <a:ext cx="3905119" cy="615553"/>
          </a:xfrm>
          <a:prstGeom prst="rect">
            <a:avLst/>
          </a:prstGeom>
          <a:solidFill>
            <a:schemeClr val="bg1"/>
          </a:solidFill>
        </p:spPr>
        <p:txBody>
          <a:bodyPr wrap="square" lIns="0" tIns="0" rIns="0" bIns="0" rtlCol="0" anchor="t">
            <a:spAutoFit/>
          </a:bodyPr>
          <a:lstStyle/>
          <a:p>
            <a:pPr algn="ctr">
              <a:spcBef>
                <a:spcPct val="0"/>
              </a:spcBef>
            </a:pPr>
            <a:r>
              <a:rPr lang="en-US" sz="2000" dirty="0">
                <a:solidFill>
                  <a:srgbClr val="111111"/>
                </a:solidFill>
                <a:latin typeface="Calibri" panose="020F0502020204030204" pitchFamily="34" charset="0"/>
                <a:cs typeface="Calibri" panose="020F0502020204030204" pitchFamily="34" charset="0"/>
              </a:rPr>
              <a:t>Build Finance Industry Partnerships to Expand Business Workforce</a:t>
            </a:r>
          </a:p>
        </p:txBody>
      </p:sp>
      <p:sp>
        <p:nvSpPr>
          <p:cNvPr id="30" name="TextBox 26">
            <a:extLst>
              <a:ext uri="{FF2B5EF4-FFF2-40B4-BE49-F238E27FC236}">
                <a16:creationId xmlns:a16="http://schemas.microsoft.com/office/drawing/2014/main" id="{18B42E58-C585-46CE-B8CA-B163CF055E9B}"/>
              </a:ext>
            </a:extLst>
          </p:cNvPr>
          <p:cNvSpPr txBox="1"/>
          <p:nvPr/>
        </p:nvSpPr>
        <p:spPr>
          <a:xfrm>
            <a:off x="9928982" y="7949338"/>
            <a:ext cx="3776663" cy="923330"/>
          </a:xfrm>
          <a:prstGeom prst="rect">
            <a:avLst/>
          </a:prstGeom>
          <a:solidFill>
            <a:schemeClr val="bg1"/>
          </a:solidFill>
        </p:spPr>
        <p:txBody>
          <a:bodyPr wrap="square" lIns="0" tIns="0" rIns="0" bIns="0" rtlCol="0" anchor="t">
            <a:spAutoFit/>
          </a:bodyPr>
          <a:lstStyle/>
          <a:p>
            <a:pPr algn="ctr"/>
            <a:r>
              <a:rPr lang="en-US" sz="2000" dirty="0">
                <a:solidFill>
                  <a:srgbClr val="111111"/>
                </a:solidFill>
                <a:latin typeface="Calibri" panose="020F0502020204030204" pitchFamily="34" charset="0"/>
                <a:cs typeface="Calibri" panose="020F0502020204030204" pitchFamily="34" charset="0"/>
              </a:rPr>
              <a:t>Increase Fisheries and Ocean Sciences Presence in </a:t>
            </a:r>
          </a:p>
          <a:p>
            <a:pPr algn="ctr"/>
            <a:r>
              <a:rPr lang="en-US" sz="2000" dirty="0">
                <a:solidFill>
                  <a:srgbClr val="111111"/>
                </a:solidFill>
                <a:latin typeface="Calibri" panose="020F0502020204030204" pitchFamily="34" charset="0"/>
                <a:cs typeface="Calibri" panose="020F0502020204030204" pitchFamily="34" charset="0"/>
              </a:rPr>
              <a:t>Southeast Alaska</a:t>
            </a:r>
          </a:p>
        </p:txBody>
      </p:sp>
      <p:sp>
        <p:nvSpPr>
          <p:cNvPr id="31" name="TextBox 27">
            <a:extLst>
              <a:ext uri="{FF2B5EF4-FFF2-40B4-BE49-F238E27FC236}">
                <a16:creationId xmlns:a16="http://schemas.microsoft.com/office/drawing/2014/main" id="{6700902C-45E6-431B-8DCB-0417183DFB5E}"/>
              </a:ext>
            </a:extLst>
          </p:cNvPr>
          <p:cNvSpPr txBox="1"/>
          <p:nvPr/>
        </p:nvSpPr>
        <p:spPr>
          <a:xfrm>
            <a:off x="13946558" y="8224557"/>
            <a:ext cx="3879518" cy="615553"/>
          </a:xfrm>
          <a:prstGeom prst="rect">
            <a:avLst/>
          </a:prstGeom>
          <a:solidFill>
            <a:schemeClr val="bg1"/>
          </a:solidFill>
        </p:spPr>
        <p:txBody>
          <a:bodyPr wrap="square" lIns="0" tIns="0" rIns="0" bIns="0" rtlCol="0" anchor="t">
            <a:spAutoFit/>
          </a:bodyPr>
          <a:lstStyle/>
          <a:p>
            <a:pPr algn="ctr"/>
            <a:r>
              <a:rPr lang="en-US" sz="2000" dirty="0">
                <a:solidFill>
                  <a:srgbClr val="111111"/>
                </a:solidFill>
                <a:latin typeface="Calibri" panose="020F0502020204030204" pitchFamily="34" charset="0"/>
                <a:cs typeface="Calibri" panose="020F0502020204030204" pitchFamily="34" charset="0"/>
              </a:rPr>
              <a:t>Revise Business Models </a:t>
            </a:r>
          </a:p>
          <a:p>
            <a:pPr algn="ctr"/>
            <a:r>
              <a:rPr lang="en-US" sz="2000" dirty="0">
                <a:solidFill>
                  <a:srgbClr val="111111"/>
                </a:solidFill>
                <a:latin typeface="Calibri" panose="020F0502020204030204" pitchFamily="34" charset="0"/>
                <a:cs typeface="Calibri" panose="020F0502020204030204" pitchFamily="34" charset="0"/>
              </a:rPr>
              <a:t>for Efficiency and Modernization</a:t>
            </a:r>
          </a:p>
        </p:txBody>
      </p:sp>
      <p:sp>
        <p:nvSpPr>
          <p:cNvPr id="32" name="Google Shape;106;p3">
            <a:extLst>
              <a:ext uri="{FF2B5EF4-FFF2-40B4-BE49-F238E27FC236}">
                <a16:creationId xmlns:a16="http://schemas.microsoft.com/office/drawing/2014/main" id="{137DC1A3-5E4B-40B3-BADA-2C66E9199D41}"/>
              </a:ext>
            </a:extLst>
          </p:cNvPr>
          <p:cNvSpPr txBox="1">
            <a:spLocks/>
          </p:cNvSpPr>
          <p:nvPr/>
        </p:nvSpPr>
        <p:spPr>
          <a:xfrm>
            <a:off x="581891" y="9265445"/>
            <a:ext cx="1039092" cy="547688"/>
          </a:xfrm>
          <a:prstGeom prst="rect">
            <a:avLst/>
          </a:prstGeom>
          <a:noFill/>
          <a:ln>
            <a:noFill/>
          </a:ln>
        </p:spPr>
        <p:txBody>
          <a:bodyPr spcFirstLastPara="1" wrap="square" lIns="137138" tIns="68550" rIns="137138" bIns="6855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800" b="0" i="0" u="none" strike="noStrike" kern="1200" cap="none">
                <a:solidFill>
                  <a:srgbClr val="888888"/>
                </a:solidFill>
                <a:latin typeface="Calibri"/>
                <a:ea typeface="Calibri"/>
                <a:cs typeface="Calibri"/>
                <a:sym typeface="Calibri"/>
              </a:defRPr>
            </a:lvl9pPr>
          </a:lstStyle>
          <a:p>
            <a:pPr algn="ctr"/>
            <a:fld id="{00000000-1234-1234-1234-123412341234}" type="slidenum">
              <a:rPr lang="en-US" smtClean="0">
                <a:solidFill>
                  <a:schemeClr val="bg1"/>
                </a:solidFill>
              </a:rPr>
              <a:pPr algn="ctr"/>
              <a:t>6</a:t>
            </a:fld>
            <a:endParaRPr lang="en-US" dirty="0">
              <a:solidFill>
                <a:schemeClr val="bg1"/>
              </a:solidFill>
            </a:endParaRPr>
          </a:p>
        </p:txBody>
      </p:sp>
    </p:spTree>
    <p:extLst>
      <p:ext uri="{BB962C8B-B14F-4D97-AF65-F5344CB8AC3E}">
        <p14:creationId xmlns:p14="http://schemas.microsoft.com/office/powerpoint/2010/main" val="124177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2111589" y="509752"/>
            <a:ext cx="14744700" cy="956501"/>
          </a:xfrm>
          <a:prstGeom prst="rect">
            <a:avLst/>
          </a:prstGeom>
          <a:noFill/>
          <a:ln>
            <a:noFill/>
          </a:ln>
        </p:spPr>
        <p:txBody>
          <a:bodyPr spcFirstLastPara="1" wrap="square" lIns="137138" tIns="68550" rIns="137138" bIns="68550" anchor="ctr" anchorCtr="0">
            <a:noAutofit/>
          </a:bodyPr>
          <a:lstStyle/>
          <a:p>
            <a:pPr algn="ctr">
              <a:buClr>
                <a:srgbClr val="2F5496"/>
              </a:buClr>
              <a:buSzPts val="4400"/>
            </a:pPr>
            <a:r>
              <a:rPr lang="en-US" dirty="0">
                <a:solidFill>
                  <a:srgbClr val="074C7E"/>
                </a:solidFill>
              </a:rPr>
              <a:t>Empower Alaska Campaign</a:t>
            </a:r>
            <a:endParaRPr dirty="0">
              <a:solidFill>
                <a:srgbClr val="074C7E"/>
              </a:solidFill>
            </a:endParaRPr>
          </a:p>
        </p:txBody>
      </p:sp>
      <p:sp>
        <p:nvSpPr>
          <p:cNvPr id="134" name="Google Shape;134;p33"/>
          <p:cNvSpPr txBox="1">
            <a:spLocks noGrp="1"/>
          </p:cNvSpPr>
          <p:nvPr>
            <p:ph type="body" idx="1"/>
          </p:nvPr>
        </p:nvSpPr>
        <p:spPr>
          <a:xfrm>
            <a:off x="1905000" y="1638300"/>
            <a:ext cx="16029321" cy="8458200"/>
          </a:xfrm>
          <a:prstGeom prst="rect">
            <a:avLst/>
          </a:prstGeom>
          <a:noFill/>
          <a:ln>
            <a:noFill/>
          </a:ln>
        </p:spPr>
        <p:txBody>
          <a:bodyPr spcFirstLastPara="1" wrap="square" lIns="137138" tIns="68550" rIns="137138" bIns="68550" anchor="t" anchorCtr="0">
            <a:noAutofit/>
          </a:bodyPr>
          <a:lstStyle/>
          <a:p>
            <a:pPr>
              <a:lnSpc>
                <a:spcPct val="100000"/>
              </a:lnSpc>
              <a:spcBef>
                <a:spcPts val="0"/>
              </a:spcBef>
            </a:pPr>
            <a:r>
              <a:rPr lang="en-US" sz="3600" dirty="0"/>
              <a:t>We know that Alaskans value higher education and the contributions of the university to the economy (92% of Alaskans say the state needs a public, systemwide university)</a:t>
            </a:r>
          </a:p>
          <a:p>
            <a:pPr>
              <a:lnSpc>
                <a:spcPct val="100000"/>
              </a:lnSpc>
              <a:spcBef>
                <a:spcPts val="0"/>
              </a:spcBef>
            </a:pPr>
            <a:r>
              <a:rPr lang="en-US" sz="3600" dirty="0"/>
              <a:t>A recent public opinion poll puts UA’s overall approval rating at 81% (69% very important and 23% somewhat important)</a:t>
            </a:r>
          </a:p>
        </p:txBody>
      </p:sp>
      <p:sp>
        <p:nvSpPr>
          <p:cNvPr id="135" name="Google Shape;135;p33"/>
          <p:cNvSpPr txBox="1">
            <a:spLocks noGrp="1"/>
          </p:cNvSpPr>
          <p:nvPr>
            <p:ph type="sldNum" idx="12"/>
          </p:nvPr>
        </p:nvSpPr>
        <p:spPr>
          <a:xfrm>
            <a:off x="609602" y="9298997"/>
            <a:ext cx="983675"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7</a:t>
            </a:fld>
            <a:endParaRPr dirty="0">
              <a:solidFill>
                <a:schemeClr val="bg1"/>
              </a:solidFill>
            </a:endParaRPr>
          </a:p>
        </p:txBody>
      </p:sp>
      <p:pic>
        <p:nvPicPr>
          <p:cNvPr id="7" name="Picture 6">
            <a:extLst>
              <a:ext uri="{FF2B5EF4-FFF2-40B4-BE49-F238E27FC236}">
                <a16:creationId xmlns:a16="http://schemas.microsoft.com/office/drawing/2014/main" id="{DAFB35C2-91E9-4087-8399-3A84B4E9DB39}"/>
              </a:ext>
            </a:extLst>
          </p:cNvPr>
          <p:cNvPicPr>
            <a:picLocks noChangeAspect="1"/>
          </p:cNvPicPr>
          <p:nvPr/>
        </p:nvPicPr>
        <p:blipFill>
          <a:blip r:embed="rId3"/>
          <a:stretch>
            <a:fillRect/>
          </a:stretch>
        </p:blipFill>
        <p:spPr>
          <a:xfrm>
            <a:off x="5347660" y="4582886"/>
            <a:ext cx="9143999" cy="5486400"/>
          </a:xfrm>
          <a:prstGeom prst="rect">
            <a:avLst/>
          </a:prstGeom>
        </p:spPr>
      </p:pic>
    </p:spTree>
    <p:extLst>
      <p:ext uri="{BB962C8B-B14F-4D97-AF65-F5344CB8AC3E}">
        <p14:creationId xmlns:p14="http://schemas.microsoft.com/office/powerpoint/2010/main" val="190377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2057400" y="190500"/>
            <a:ext cx="14744700" cy="956501"/>
          </a:xfrm>
          <a:prstGeom prst="rect">
            <a:avLst/>
          </a:prstGeom>
          <a:noFill/>
          <a:ln>
            <a:noFill/>
          </a:ln>
        </p:spPr>
        <p:txBody>
          <a:bodyPr spcFirstLastPara="1" wrap="square" lIns="137138" tIns="68550" rIns="137138" bIns="68550" anchor="ctr" anchorCtr="0">
            <a:noAutofit/>
          </a:bodyPr>
          <a:lstStyle/>
          <a:p>
            <a:pPr algn="ctr">
              <a:buClr>
                <a:srgbClr val="2F5496"/>
              </a:buClr>
              <a:buSzPts val="4400"/>
            </a:pPr>
            <a:r>
              <a:rPr lang="en-US" dirty="0">
                <a:solidFill>
                  <a:srgbClr val="074C7E"/>
                </a:solidFill>
              </a:rPr>
              <a:t>FY24 Budget Summary Status Quo (maintain stability)</a:t>
            </a:r>
            <a:endParaRPr dirty="0">
              <a:solidFill>
                <a:srgbClr val="074C7E"/>
              </a:solidFill>
            </a:endParaRPr>
          </a:p>
        </p:txBody>
      </p:sp>
      <p:sp>
        <p:nvSpPr>
          <p:cNvPr id="134" name="Google Shape;134;p33"/>
          <p:cNvSpPr txBox="1">
            <a:spLocks noGrp="1"/>
          </p:cNvSpPr>
          <p:nvPr>
            <p:ph type="body" idx="1"/>
          </p:nvPr>
        </p:nvSpPr>
        <p:spPr>
          <a:xfrm>
            <a:off x="1828800" y="1485900"/>
            <a:ext cx="16002000" cy="8610600"/>
          </a:xfrm>
          <a:prstGeom prst="rect">
            <a:avLst/>
          </a:prstGeom>
          <a:noFill/>
          <a:ln>
            <a:noFill/>
          </a:ln>
        </p:spPr>
        <p:txBody>
          <a:bodyPr spcFirstLastPara="1" wrap="square" lIns="137138" tIns="68550" rIns="137138" bIns="68550" anchor="t" anchorCtr="0">
            <a:noAutofit/>
          </a:bodyPr>
          <a:lstStyle/>
          <a:p>
            <a:pPr marL="571500" indent="-571500">
              <a:lnSpc>
                <a:spcPct val="80000"/>
              </a:lnSpc>
              <a:buClr>
                <a:schemeClr val="tx1"/>
              </a:buClr>
              <a:buSzPct val="100000"/>
              <a:buFont typeface="Arial" panose="020B0604020202020204" pitchFamily="34" charset="0"/>
              <a:buChar char="•"/>
            </a:pPr>
            <a:r>
              <a:rPr lang="en-US" sz="3600" dirty="0">
                <a:solidFill>
                  <a:schemeClr val="tx1"/>
                </a:solidFill>
              </a:rPr>
              <a:t>FY24 Status Quo Operating Budget</a:t>
            </a:r>
          </a:p>
          <a:p>
            <a:pPr marL="1143000" lvl="1" indent="-457200">
              <a:lnSpc>
                <a:spcPct val="80000"/>
              </a:lnSpc>
              <a:buClr>
                <a:schemeClr val="tx1"/>
              </a:buClr>
              <a:buSzPts val="2800"/>
              <a:buFont typeface="Courier New" panose="02070309020205020404" pitchFamily="49" charset="0"/>
              <a:buChar char="o"/>
            </a:pPr>
            <a:r>
              <a:rPr lang="en-US" sz="3200" dirty="0">
                <a:solidFill>
                  <a:schemeClr val="tx1"/>
                </a:solidFill>
              </a:rPr>
              <a:t>Maintain Stability - $24 million (8.3% increase)</a:t>
            </a:r>
          </a:p>
          <a:p>
            <a:pPr marL="1828800" lvl="2" indent="-457200">
              <a:lnSpc>
                <a:spcPct val="80000"/>
              </a:lnSpc>
              <a:buClr>
                <a:schemeClr val="tx1"/>
              </a:buClr>
              <a:buSzPts val="2800"/>
              <a:buFont typeface="Courier New" panose="02070309020205020404" pitchFamily="49" charset="0"/>
              <a:buChar char="o"/>
            </a:pPr>
            <a:r>
              <a:rPr lang="en-US" sz="2800" dirty="0">
                <a:solidFill>
                  <a:schemeClr val="tx1"/>
                </a:solidFill>
              </a:rPr>
              <a:t>$6.5 million - FY23 supplemental compensation (also need in the FY24 base budget)</a:t>
            </a:r>
          </a:p>
          <a:p>
            <a:pPr marL="1828800" lvl="2" indent="-457200">
              <a:lnSpc>
                <a:spcPct val="80000"/>
              </a:lnSpc>
              <a:buClr>
                <a:schemeClr val="tx1"/>
              </a:buClr>
              <a:buSzPts val="2800"/>
              <a:buFont typeface="Courier New" panose="02070309020205020404" pitchFamily="49" charset="0"/>
              <a:buChar char="o"/>
            </a:pPr>
            <a:r>
              <a:rPr lang="en-US" sz="2800" dirty="0"/>
              <a:t>$12.7 million ($15.2 million total) FY24 compensation increase </a:t>
            </a:r>
          </a:p>
          <a:p>
            <a:pPr marL="1828800" lvl="2" indent="-457200">
              <a:lnSpc>
                <a:spcPct val="80000"/>
              </a:lnSpc>
              <a:buClr>
                <a:schemeClr val="tx1"/>
              </a:buClr>
              <a:buSzPts val="2800"/>
              <a:buFont typeface="Courier New" panose="02070309020205020404" pitchFamily="49" charset="0"/>
              <a:buChar char="o"/>
            </a:pPr>
            <a:r>
              <a:rPr lang="en-US" sz="2800" dirty="0">
                <a:solidFill>
                  <a:schemeClr val="tx1"/>
                </a:solidFill>
              </a:rPr>
              <a:t>$4.8 million unavoidable fixed cost increases </a:t>
            </a:r>
          </a:p>
          <a:p>
            <a:pPr marL="2514600" lvl="3" indent="-457200">
              <a:lnSpc>
                <a:spcPct val="80000"/>
              </a:lnSpc>
              <a:buClr>
                <a:schemeClr val="tx1"/>
              </a:buClr>
              <a:buSzPts val="2800"/>
              <a:buFont typeface="Courier New" panose="02070309020205020404" pitchFamily="49" charset="0"/>
              <a:buChar char="o"/>
            </a:pPr>
            <a:r>
              <a:rPr lang="en-US" sz="2600" dirty="0">
                <a:solidFill>
                  <a:schemeClr val="tx1"/>
                </a:solidFill>
              </a:rPr>
              <a:t>Cyber Security</a:t>
            </a:r>
          </a:p>
          <a:p>
            <a:pPr marL="2514600" lvl="3" indent="-457200">
              <a:lnSpc>
                <a:spcPct val="80000"/>
              </a:lnSpc>
              <a:buClr>
                <a:schemeClr val="tx1"/>
              </a:buClr>
              <a:buSzPts val="2800"/>
              <a:buFont typeface="Courier New" panose="02070309020205020404" pitchFamily="49" charset="0"/>
              <a:buChar char="o"/>
            </a:pPr>
            <a:r>
              <a:rPr lang="en-US" sz="2600" dirty="0">
                <a:solidFill>
                  <a:schemeClr val="tx1"/>
                </a:solidFill>
              </a:rPr>
              <a:t>Insurance Premiums</a:t>
            </a:r>
          </a:p>
          <a:p>
            <a:pPr marL="2514600" lvl="3" indent="-457200">
              <a:lnSpc>
                <a:spcPct val="80000"/>
              </a:lnSpc>
              <a:buClr>
                <a:schemeClr val="tx1"/>
              </a:buClr>
              <a:buSzPts val="2800"/>
              <a:buFont typeface="Courier New" panose="02070309020205020404" pitchFamily="49" charset="0"/>
              <a:buChar char="o"/>
            </a:pPr>
            <a:r>
              <a:rPr lang="en-US" sz="2600" dirty="0">
                <a:solidFill>
                  <a:schemeClr val="tx1"/>
                </a:solidFill>
              </a:rPr>
              <a:t>Emergency Response &amp; Disability/Health Services</a:t>
            </a:r>
          </a:p>
          <a:p>
            <a:pPr marL="2514600" lvl="3" indent="-457200">
              <a:lnSpc>
                <a:spcPct val="80000"/>
              </a:lnSpc>
              <a:buClr>
                <a:schemeClr val="tx1"/>
              </a:buClr>
              <a:buSzPts val="2800"/>
              <a:buFont typeface="Courier New" panose="02070309020205020404" pitchFamily="49" charset="0"/>
              <a:buChar char="o"/>
            </a:pPr>
            <a:r>
              <a:rPr lang="en-US" sz="2600" dirty="0">
                <a:solidFill>
                  <a:schemeClr val="tx1"/>
                </a:solidFill>
              </a:rPr>
              <a:t>Student library digital access</a:t>
            </a:r>
          </a:p>
          <a:p>
            <a:pPr marL="2514600" lvl="3" indent="-457200">
              <a:lnSpc>
                <a:spcPct val="80000"/>
              </a:lnSpc>
              <a:buClr>
                <a:schemeClr val="tx1"/>
              </a:buClr>
              <a:buSzPts val="2800"/>
              <a:buFont typeface="Courier New" panose="02070309020205020404" pitchFamily="49" charset="0"/>
              <a:buChar char="o"/>
            </a:pPr>
            <a:r>
              <a:rPr lang="en-US" sz="2600" dirty="0">
                <a:solidFill>
                  <a:schemeClr val="tx1"/>
                </a:solidFill>
              </a:rPr>
              <a:t>Shared Services – HR &amp; Procurement</a:t>
            </a:r>
          </a:p>
          <a:p>
            <a:pPr marL="0" indent="0">
              <a:lnSpc>
                <a:spcPct val="80000"/>
              </a:lnSpc>
              <a:buClr>
                <a:schemeClr val="tx1"/>
              </a:buClr>
              <a:buSzPct val="100000"/>
              <a:buNone/>
            </a:pPr>
            <a:endParaRPr lang="en-US" sz="3600" dirty="0">
              <a:solidFill>
                <a:schemeClr val="tx1"/>
              </a:solidFill>
            </a:endParaRPr>
          </a:p>
          <a:p>
            <a:pPr marL="571500" indent="-571500">
              <a:lnSpc>
                <a:spcPct val="80000"/>
              </a:lnSpc>
              <a:buClr>
                <a:schemeClr val="tx1"/>
              </a:buClr>
              <a:buSzPct val="100000"/>
              <a:buFont typeface="Arial" panose="020B0604020202020204" pitchFamily="34" charset="0"/>
              <a:buChar char="•"/>
            </a:pPr>
            <a:r>
              <a:rPr lang="en-US" sz="3600" dirty="0">
                <a:solidFill>
                  <a:schemeClr val="tx1"/>
                </a:solidFill>
              </a:rPr>
              <a:t>FY24 Capital Budget</a:t>
            </a:r>
          </a:p>
          <a:p>
            <a:pPr marL="1143000" lvl="1" indent="-457200">
              <a:lnSpc>
                <a:spcPct val="80000"/>
              </a:lnSpc>
              <a:buClr>
                <a:schemeClr val="tx1"/>
              </a:buClr>
              <a:buSzPts val="2800"/>
              <a:buFont typeface="Courier New" panose="02070309020205020404" pitchFamily="49" charset="0"/>
              <a:buChar char="o"/>
            </a:pPr>
            <a:r>
              <a:rPr lang="en-US" sz="3200" dirty="0">
                <a:solidFill>
                  <a:schemeClr val="tx1"/>
                </a:solidFill>
              </a:rPr>
              <a:t>#1 Facilities Modernization - $2 million space renovation for WWAMI expansion</a:t>
            </a:r>
          </a:p>
          <a:p>
            <a:pPr marL="1143000" lvl="1" indent="-457200">
              <a:lnSpc>
                <a:spcPct val="80000"/>
              </a:lnSpc>
              <a:buClr>
                <a:schemeClr val="tx1"/>
              </a:buClr>
              <a:buSzPts val="2800"/>
              <a:buFont typeface="Courier New" panose="02070309020205020404" pitchFamily="49" charset="0"/>
              <a:buChar char="o"/>
            </a:pPr>
            <a:r>
              <a:rPr lang="en-US" sz="3200" dirty="0">
                <a:solidFill>
                  <a:schemeClr val="tx1"/>
                </a:solidFill>
              </a:rPr>
              <a:t>#1 Deferred Maintenance/Renewal &amp; Repurposing - $17.5 million UAA facility systems</a:t>
            </a:r>
          </a:p>
          <a:p>
            <a:pPr marL="0" indent="0">
              <a:lnSpc>
                <a:spcPct val="80000"/>
              </a:lnSpc>
              <a:buClr>
                <a:schemeClr val="tx1"/>
              </a:buClr>
              <a:buSzPct val="100000"/>
              <a:buNone/>
            </a:pPr>
            <a:endParaRPr lang="en-US" sz="2400" dirty="0"/>
          </a:p>
        </p:txBody>
      </p:sp>
      <p:sp>
        <p:nvSpPr>
          <p:cNvPr id="135" name="Google Shape;135;p33"/>
          <p:cNvSpPr txBox="1">
            <a:spLocks noGrp="1"/>
          </p:cNvSpPr>
          <p:nvPr>
            <p:ph type="sldNum" idx="12"/>
          </p:nvPr>
        </p:nvSpPr>
        <p:spPr>
          <a:xfrm>
            <a:off x="609602" y="9298997"/>
            <a:ext cx="983675"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8</a:t>
            </a:fld>
            <a:endParaRPr dirty="0">
              <a:solidFill>
                <a:schemeClr val="bg1"/>
              </a:solidFill>
            </a:endParaRPr>
          </a:p>
        </p:txBody>
      </p:sp>
    </p:spTree>
    <p:extLst>
      <p:ext uri="{BB962C8B-B14F-4D97-AF65-F5344CB8AC3E}">
        <p14:creationId xmlns:p14="http://schemas.microsoft.com/office/powerpoint/2010/main" val="35954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2057400" y="190500"/>
            <a:ext cx="14744700" cy="956501"/>
          </a:xfrm>
          <a:prstGeom prst="rect">
            <a:avLst/>
          </a:prstGeom>
          <a:noFill/>
          <a:ln>
            <a:noFill/>
          </a:ln>
        </p:spPr>
        <p:txBody>
          <a:bodyPr spcFirstLastPara="1" wrap="square" lIns="137138" tIns="68550" rIns="137138" bIns="68550" anchor="ctr" anchorCtr="0">
            <a:noAutofit/>
          </a:bodyPr>
          <a:lstStyle/>
          <a:p>
            <a:pPr algn="ctr">
              <a:buClr>
                <a:srgbClr val="2F5496"/>
              </a:buClr>
              <a:buSzPts val="4400"/>
            </a:pPr>
            <a:r>
              <a:rPr lang="en-US" dirty="0">
                <a:solidFill>
                  <a:srgbClr val="074C7E"/>
                </a:solidFill>
              </a:rPr>
              <a:t>FY24 Budget Summary Moving Forward (advance key priorities)</a:t>
            </a:r>
            <a:endParaRPr dirty="0">
              <a:solidFill>
                <a:srgbClr val="074C7E"/>
              </a:solidFill>
            </a:endParaRPr>
          </a:p>
        </p:txBody>
      </p:sp>
      <p:sp>
        <p:nvSpPr>
          <p:cNvPr id="134" name="Google Shape;134;p33"/>
          <p:cNvSpPr txBox="1">
            <a:spLocks noGrp="1"/>
          </p:cNvSpPr>
          <p:nvPr>
            <p:ph type="body" idx="1"/>
          </p:nvPr>
        </p:nvSpPr>
        <p:spPr>
          <a:xfrm>
            <a:off x="1828800" y="914547"/>
            <a:ext cx="16459200" cy="9181953"/>
          </a:xfrm>
          <a:prstGeom prst="rect">
            <a:avLst/>
          </a:prstGeom>
          <a:noFill/>
          <a:ln>
            <a:noFill/>
          </a:ln>
        </p:spPr>
        <p:txBody>
          <a:bodyPr spcFirstLastPara="1" wrap="square" lIns="137138" tIns="68550" rIns="137138" bIns="68550" anchor="t" anchorCtr="0">
            <a:noAutofit/>
          </a:bodyPr>
          <a:lstStyle/>
          <a:p>
            <a:pPr marL="571500" indent="-571500">
              <a:lnSpc>
                <a:spcPct val="80000"/>
              </a:lnSpc>
              <a:buClr>
                <a:schemeClr val="tx1"/>
              </a:buClr>
              <a:buSzPct val="100000"/>
              <a:buFont typeface="Arial" panose="020B0604020202020204" pitchFamily="34" charset="0"/>
              <a:buChar char="•"/>
            </a:pPr>
            <a:r>
              <a:rPr lang="en-US" sz="3600" dirty="0">
                <a:solidFill>
                  <a:schemeClr val="tx1"/>
                </a:solidFill>
              </a:rPr>
              <a:t>FY24 Operating Budget - </a:t>
            </a:r>
            <a:r>
              <a:rPr lang="en-US" sz="3200" dirty="0">
                <a:solidFill>
                  <a:schemeClr val="tx1"/>
                </a:solidFill>
              </a:rPr>
              <a:t>$7.2 million</a:t>
            </a:r>
          </a:p>
          <a:p>
            <a:pPr marL="1828800" lvl="2" indent="-457200">
              <a:lnSpc>
                <a:spcPct val="80000"/>
              </a:lnSpc>
              <a:buClr>
                <a:schemeClr val="tx1"/>
              </a:buClr>
              <a:buSzPts val="2800"/>
              <a:buFont typeface="Courier New" panose="02070309020205020404" pitchFamily="49" charset="0"/>
              <a:buChar char="o"/>
            </a:pPr>
            <a:r>
              <a:rPr lang="en-US" sz="2800" dirty="0">
                <a:solidFill>
                  <a:schemeClr val="tx1"/>
                </a:solidFill>
              </a:rPr>
              <a:t>$2.0 million unavoidable fixed costs (facilities maintenance, commodities and contractual services)</a:t>
            </a:r>
          </a:p>
          <a:p>
            <a:pPr marL="1828800" lvl="2" indent="-457200">
              <a:lnSpc>
                <a:spcPct val="80000"/>
              </a:lnSpc>
              <a:buClr>
                <a:schemeClr val="tx1"/>
              </a:buClr>
              <a:buSzPts val="2800"/>
              <a:buFont typeface="Courier New" panose="02070309020205020404" pitchFamily="49" charset="0"/>
              <a:buChar char="o"/>
            </a:pPr>
            <a:r>
              <a:rPr lang="en-US" sz="2800" dirty="0">
                <a:solidFill>
                  <a:schemeClr val="tx1"/>
                </a:solidFill>
              </a:rPr>
              <a:t>$5.2 million programs to build capacity for Alaska’s workforce</a:t>
            </a:r>
          </a:p>
          <a:p>
            <a:pPr marL="571500" indent="-571500">
              <a:lnSpc>
                <a:spcPct val="80000"/>
              </a:lnSpc>
              <a:buClr>
                <a:schemeClr val="tx1"/>
              </a:buClr>
              <a:buSzPct val="100000"/>
              <a:buFont typeface="Arial" panose="020B0604020202020204" pitchFamily="34" charset="0"/>
              <a:buChar char="•"/>
            </a:pPr>
            <a:r>
              <a:rPr lang="en-US" sz="3600" dirty="0">
                <a:solidFill>
                  <a:schemeClr val="tx1"/>
                </a:solidFill>
              </a:rPr>
              <a:t>FY24 Capital Budget</a:t>
            </a:r>
          </a:p>
          <a:p>
            <a:pPr marL="1143000" lvl="1" indent="-457200">
              <a:lnSpc>
                <a:spcPct val="80000"/>
              </a:lnSpc>
              <a:buClr>
                <a:schemeClr val="tx1"/>
              </a:buClr>
              <a:buSzPts val="2800"/>
              <a:buFont typeface="Courier New" panose="02070309020205020404" pitchFamily="49" charset="0"/>
              <a:buChar char="o"/>
            </a:pPr>
            <a:r>
              <a:rPr lang="en-US" sz="3200" dirty="0">
                <a:solidFill>
                  <a:schemeClr val="tx1"/>
                </a:solidFill>
              </a:rPr>
              <a:t>$54.8 million DM/R&amp;R</a:t>
            </a:r>
          </a:p>
          <a:p>
            <a:pPr marL="1143000" lvl="1" indent="-457200">
              <a:lnSpc>
                <a:spcPct val="80000"/>
              </a:lnSpc>
              <a:buClr>
                <a:schemeClr val="tx1"/>
              </a:buClr>
              <a:buSzPts val="2800"/>
              <a:buFont typeface="Courier New" panose="02070309020205020404" pitchFamily="49" charset="0"/>
              <a:buChar char="o"/>
            </a:pPr>
            <a:r>
              <a:rPr lang="en-US" sz="3200" dirty="0">
                <a:solidFill>
                  <a:schemeClr val="tx1"/>
                </a:solidFill>
              </a:rPr>
              <a:t>$19.2 million Facility Modernization</a:t>
            </a:r>
          </a:p>
          <a:p>
            <a:pPr marL="1828800" lvl="2" indent="-457200">
              <a:lnSpc>
                <a:spcPct val="80000"/>
              </a:lnSpc>
              <a:buClr>
                <a:schemeClr val="tx1"/>
              </a:buClr>
              <a:buSzPts val="2800"/>
              <a:buFont typeface="Courier New" panose="02070309020205020404" pitchFamily="49" charset="0"/>
              <a:buChar char="o"/>
            </a:pPr>
            <a:r>
              <a:rPr lang="en-US" sz="2800" dirty="0">
                <a:solidFill>
                  <a:schemeClr val="tx1"/>
                </a:solidFill>
              </a:rPr>
              <a:t>UAA College of Health and Library Learning Commons</a:t>
            </a:r>
          </a:p>
          <a:p>
            <a:pPr marL="1828800" lvl="2" indent="-457200">
              <a:lnSpc>
                <a:spcPct val="80000"/>
              </a:lnSpc>
              <a:buClr>
                <a:schemeClr val="tx1"/>
              </a:buClr>
              <a:buSzPts val="2800"/>
              <a:buFont typeface="Courier New" panose="02070309020205020404" pitchFamily="49" charset="0"/>
              <a:buChar char="o"/>
            </a:pPr>
            <a:r>
              <a:rPr lang="en-US" sz="2800" dirty="0">
                <a:solidFill>
                  <a:schemeClr val="tx1"/>
                </a:solidFill>
              </a:rPr>
              <a:t>UAF Student Engagement Center</a:t>
            </a:r>
          </a:p>
          <a:p>
            <a:pPr marL="1828800" lvl="2" indent="-457200">
              <a:lnSpc>
                <a:spcPct val="80000"/>
              </a:lnSpc>
              <a:buClr>
                <a:schemeClr val="tx1"/>
              </a:buClr>
              <a:buSzPts val="2800"/>
              <a:buFont typeface="Courier New" panose="02070309020205020404" pitchFamily="49" charset="0"/>
              <a:buChar char="o"/>
            </a:pPr>
            <a:r>
              <a:rPr lang="en-US" sz="2800" dirty="0">
                <a:solidFill>
                  <a:schemeClr val="tx1"/>
                </a:solidFill>
              </a:rPr>
              <a:t>UAS Lab Consolidation</a:t>
            </a:r>
          </a:p>
          <a:p>
            <a:pPr marL="571500" indent="-571500">
              <a:lnSpc>
                <a:spcPct val="80000"/>
              </a:lnSpc>
              <a:buClr>
                <a:schemeClr val="tx1"/>
              </a:buClr>
              <a:buSzPct val="100000"/>
              <a:buFont typeface="Arial" panose="020B0604020202020204" pitchFamily="34" charset="0"/>
              <a:buChar char="•"/>
            </a:pPr>
            <a:r>
              <a:rPr lang="en-US" sz="3600" dirty="0">
                <a:solidFill>
                  <a:schemeClr val="tx1"/>
                </a:solidFill>
              </a:rPr>
              <a:t>Economic Development: Research/Workforce Training Programs (continuation)</a:t>
            </a:r>
          </a:p>
          <a:p>
            <a:pPr marL="1143000" lvl="1" indent="-457200">
              <a:lnSpc>
                <a:spcPct val="80000"/>
              </a:lnSpc>
              <a:buClr>
                <a:schemeClr val="tx1"/>
              </a:buClr>
              <a:buSzPts val="2800"/>
              <a:buFont typeface="Courier New" panose="02070309020205020404" pitchFamily="49" charset="0"/>
              <a:buChar char="o"/>
            </a:pPr>
            <a:r>
              <a:rPr lang="en-US" sz="3200" dirty="0">
                <a:solidFill>
                  <a:schemeClr val="tx1"/>
                </a:solidFill>
              </a:rPr>
              <a:t>UA Drone Program Year 2 - $20 million ($10 million in Governor’s Proposed Budget)</a:t>
            </a:r>
          </a:p>
          <a:p>
            <a:pPr marL="571500" indent="-571500">
              <a:lnSpc>
                <a:spcPct val="80000"/>
              </a:lnSpc>
              <a:buClr>
                <a:schemeClr val="tx1"/>
              </a:buClr>
              <a:buSzPct val="100000"/>
              <a:buFont typeface="Arial" panose="020B0604020202020204" pitchFamily="34" charset="0"/>
              <a:buChar char="•"/>
            </a:pPr>
            <a:r>
              <a:rPr lang="en-US" sz="3600" dirty="0">
                <a:solidFill>
                  <a:schemeClr val="tx1"/>
                </a:solidFill>
              </a:rPr>
              <a:t>Revenue Assumptions</a:t>
            </a:r>
          </a:p>
          <a:p>
            <a:pPr marL="1257300" lvl="1" indent="-571500">
              <a:lnSpc>
                <a:spcPct val="80000"/>
              </a:lnSpc>
              <a:buClr>
                <a:schemeClr val="tx1"/>
              </a:buClr>
              <a:buSzPts val="2800"/>
              <a:buFont typeface="Courier New" panose="02070309020205020404" pitchFamily="49" charset="0"/>
              <a:buChar char="o"/>
            </a:pPr>
            <a:r>
              <a:rPr lang="en-US" sz="3200" dirty="0"/>
              <a:t>$899 million total budget authority, $523 million (58%) is from unrestricted sources</a:t>
            </a:r>
          </a:p>
          <a:p>
            <a:pPr marL="1943100" lvl="2" indent="-571500">
              <a:lnSpc>
                <a:spcPct val="80000"/>
              </a:lnSpc>
              <a:buClr>
                <a:schemeClr val="tx1"/>
              </a:buClr>
              <a:buSzPts val="2800"/>
              <a:buFont typeface="Wingdings" panose="05000000000000000000" pitchFamily="2" charset="2"/>
              <a:buChar char="§"/>
            </a:pPr>
            <a:r>
              <a:rPr lang="en-US" sz="2400" dirty="0"/>
              <a:t>$320 million in state general funds and $203 million unrestricted earned revenue</a:t>
            </a:r>
          </a:p>
          <a:p>
            <a:pPr marL="1257300" lvl="1" indent="-571500">
              <a:lnSpc>
                <a:spcPct val="80000"/>
              </a:lnSpc>
              <a:buClr>
                <a:schemeClr val="tx1"/>
              </a:buClr>
              <a:buSzPts val="2800"/>
              <a:buFont typeface="Courier New" panose="02070309020205020404" pitchFamily="49" charset="0"/>
              <a:buChar char="o"/>
            </a:pPr>
            <a:r>
              <a:rPr lang="en-US" sz="3200" dirty="0"/>
              <a:t>FY24 UA expects a net $3 million increase in unrestricted earned revenue</a:t>
            </a:r>
          </a:p>
          <a:p>
            <a:pPr marL="1943100" lvl="2" indent="-571500">
              <a:lnSpc>
                <a:spcPct val="80000"/>
              </a:lnSpc>
              <a:buClr>
                <a:schemeClr val="tx1"/>
              </a:buClr>
              <a:buSzPts val="2800"/>
              <a:buFont typeface="Wingdings" panose="05000000000000000000" pitchFamily="2" charset="2"/>
              <a:buChar char="§"/>
            </a:pPr>
            <a:r>
              <a:rPr lang="en-US" sz="2400" dirty="0"/>
              <a:t>Assumes state support for programs</a:t>
            </a:r>
          </a:p>
          <a:p>
            <a:pPr marL="1943100" lvl="2" indent="-571500">
              <a:lnSpc>
                <a:spcPct val="80000"/>
              </a:lnSpc>
              <a:buClr>
                <a:schemeClr val="tx1"/>
              </a:buClr>
              <a:buSzPts val="2800"/>
              <a:buFont typeface="Wingdings" panose="05000000000000000000" pitchFamily="2" charset="2"/>
              <a:buChar char="§"/>
            </a:pPr>
            <a:r>
              <a:rPr lang="en-US" sz="2400" dirty="0"/>
              <a:t>$1 million in tuition and fee revenue as enrollment stabilizes </a:t>
            </a:r>
          </a:p>
          <a:p>
            <a:pPr marL="1943100" lvl="2" indent="-571500">
              <a:lnSpc>
                <a:spcPct val="80000"/>
              </a:lnSpc>
              <a:buClr>
                <a:schemeClr val="tx1"/>
              </a:buClr>
              <a:buSzPts val="2800"/>
              <a:buFont typeface="Wingdings" panose="05000000000000000000" pitchFamily="2" charset="2"/>
              <a:buChar char="§"/>
            </a:pPr>
            <a:r>
              <a:rPr lang="en-US" sz="2400" dirty="0"/>
              <a:t>$2 million in other unrestricted earned revenue, such as interest income,  university receipts,                                   and indirect cost recovery (from competitive externally funded research projects)</a:t>
            </a:r>
            <a:endParaRPr lang="en-US" sz="3200" dirty="0">
              <a:solidFill>
                <a:schemeClr val="tx1"/>
              </a:solidFill>
            </a:endParaRPr>
          </a:p>
        </p:txBody>
      </p:sp>
      <p:sp>
        <p:nvSpPr>
          <p:cNvPr id="135" name="Google Shape;135;p33"/>
          <p:cNvSpPr txBox="1">
            <a:spLocks noGrp="1"/>
          </p:cNvSpPr>
          <p:nvPr>
            <p:ph type="sldNum" idx="12"/>
          </p:nvPr>
        </p:nvSpPr>
        <p:spPr>
          <a:xfrm>
            <a:off x="609602" y="9298997"/>
            <a:ext cx="983675" cy="547688"/>
          </a:xfrm>
          <a:prstGeom prst="rect">
            <a:avLst/>
          </a:prstGeom>
          <a:noFill/>
          <a:ln>
            <a:noFill/>
          </a:ln>
        </p:spPr>
        <p:txBody>
          <a:bodyPr spcFirstLastPara="1" wrap="square" lIns="137138" tIns="68550" rIns="137138" bIns="68550" anchor="ctr" anchorCtr="0">
            <a:noAutofit/>
          </a:bodyPr>
          <a:lstStyle/>
          <a:p>
            <a:pPr algn="ctr"/>
            <a:fld id="{00000000-1234-1234-1234-123412341234}" type="slidenum">
              <a:rPr lang="en-US">
                <a:solidFill>
                  <a:schemeClr val="bg1"/>
                </a:solidFill>
              </a:rPr>
              <a:pPr algn="ctr"/>
              <a:t>9</a:t>
            </a:fld>
            <a:endParaRPr dirty="0">
              <a:solidFill>
                <a:schemeClr val="bg1"/>
              </a:solidFill>
            </a:endParaRPr>
          </a:p>
        </p:txBody>
      </p:sp>
    </p:spTree>
    <p:extLst>
      <p:ext uri="{BB962C8B-B14F-4D97-AF65-F5344CB8AC3E}">
        <p14:creationId xmlns:p14="http://schemas.microsoft.com/office/powerpoint/2010/main" val="205741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52726</TotalTime>
  <Words>5982</Words>
  <Application>Microsoft Office PowerPoint</Application>
  <PresentationFormat>Custom</PresentationFormat>
  <Paragraphs>872</Paragraphs>
  <Slides>40</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Wingdings</vt:lpstr>
      <vt:lpstr>Calibri</vt:lpstr>
      <vt:lpstr>Times New Roman</vt:lpstr>
      <vt:lpstr>Courier New</vt:lpstr>
      <vt:lpstr>Arial</vt:lpstr>
      <vt:lpstr>1_Office Theme</vt:lpstr>
      <vt:lpstr>University of Alaska Empower Alaska</vt:lpstr>
      <vt:lpstr>University of Alaska Alaska’s System of Higher Education</vt:lpstr>
      <vt:lpstr>Overview</vt:lpstr>
      <vt:lpstr>Budget Context</vt:lpstr>
      <vt:lpstr>Enrollment Highlights</vt:lpstr>
      <vt:lpstr>UA Priority Focus Areas</vt:lpstr>
      <vt:lpstr>Empower Alaska Campaign</vt:lpstr>
      <vt:lpstr>FY24 Budget Summary Status Quo (maintain stability)</vt:lpstr>
      <vt:lpstr>FY24 Budget Summary Moving Forward (advance key priorities)</vt:lpstr>
      <vt:lpstr>PowerPoint Presentation</vt:lpstr>
      <vt:lpstr>UA FY24 Operating Budget (in millions of $)</vt:lpstr>
      <vt:lpstr>UA Operating Budget State Reports (in millions of $)</vt:lpstr>
      <vt:lpstr>FY24 Compensation  $12.7 million + $6.5 million (FY23 supp. &amp; FY24 base)</vt:lpstr>
      <vt:lpstr>Status Quo (maintain stability) FY24 Operating Cost Increases $4.8 million</vt:lpstr>
      <vt:lpstr>WWAMI Program </vt:lpstr>
      <vt:lpstr>Moving Forward (advance key priorities) FY24 Operating Cost Increases $7.2 million state  ($10.2 total)</vt:lpstr>
      <vt:lpstr>FY24 Building Capacity for Alaska’s Workforce $5.2 million state ($6.0 million total)</vt:lpstr>
      <vt:lpstr>Building Capacity for Alaska’s Workforce (in thousands of $)</vt:lpstr>
      <vt:lpstr>PowerPoint Presentation</vt:lpstr>
      <vt:lpstr>UA Facilities</vt:lpstr>
      <vt:lpstr>Capital Budget DM/R&amp;R Funding History Unrestricted General Funds &amp; Backlog (in millions of $)</vt:lpstr>
      <vt:lpstr>UA FY24 Capital Budget (in millions of $)</vt:lpstr>
      <vt:lpstr>UA Highest Priority Capital Projects</vt:lpstr>
      <vt:lpstr>UA Deferred Maintenance Projects</vt:lpstr>
      <vt:lpstr>UA Facility Modernization</vt:lpstr>
      <vt:lpstr>PowerPoint Presentation</vt:lpstr>
      <vt:lpstr>Legislative Priorities</vt:lpstr>
      <vt:lpstr>PowerPoint Presentation</vt:lpstr>
      <vt:lpstr>FY24 Research and Workforce Training Programs </vt:lpstr>
      <vt:lpstr>FY23 Student Success Initiatives</vt:lpstr>
      <vt:lpstr>FY23 Student Success Initiatives</vt:lpstr>
      <vt:lpstr>FY23 Economic Development and Workforce Training Programs</vt:lpstr>
      <vt:lpstr>FY23 Economic Development and Workforce Training Programs</vt:lpstr>
      <vt:lpstr>PowerPoint Presentation</vt:lpstr>
      <vt:lpstr>FY23 Supplemental</vt:lpstr>
      <vt:lpstr>FY24 Budget Considerations</vt:lpstr>
      <vt:lpstr>FY24 Budget Considerations (continued)</vt:lpstr>
      <vt:lpstr>FY19-FY24 Operating Revenue &amp; Budget Summary (in millions of $)</vt:lpstr>
      <vt:lpstr>UA Operating Baseline Revenue</vt:lpstr>
      <vt:lpstr>Employee Headcount and State Funds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GM_BoR_update_Nov_meeting</dc:title>
  <dc:creator>David Bishko</dc:creator>
  <cp:lastModifiedBy>Alesia Kruckenberg</cp:lastModifiedBy>
  <cp:revision>555</cp:revision>
  <cp:lastPrinted>2023-02-07T19:17:16Z</cp:lastPrinted>
  <dcterms:created xsi:type="dcterms:W3CDTF">2006-08-16T00:00:00Z</dcterms:created>
  <dcterms:modified xsi:type="dcterms:W3CDTF">2023-02-08T19:35:14Z</dcterms:modified>
  <dc:identifier>DAEt8ZCEOMA</dc:identifier>
</cp:coreProperties>
</file>