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9" r:id="rId4"/>
    <p:sldId id="284" r:id="rId5"/>
    <p:sldId id="285" r:id="rId6"/>
    <p:sldId id="277" r:id="rId7"/>
    <p:sldId id="278" r:id="rId8"/>
    <p:sldId id="279" r:id="rId9"/>
    <p:sldId id="280" r:id="rId10"/>
    <p:sldId id="281" r:id="rId11"/>
    <p:sldId id="282" r:id="rId12"/>
    <p:sldId id="283" r:id="rId13"/>
    <p:sldId id="270" r:id="rId14"/>
    <p:sldId id="271" r:id="rId15"/>
    <p:sldId id="272" r:id="rId16"/>
    <p:sldId id="262" r:id="rId17"/>
    <p:sldId id="263" r:id="rId18"/>
    <p:sldId id="274" r:id="rId19"/>
    <p:sldId id="275" r:id="rId20"/>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2" autoAdjust="0"/>
    <p:restoredTop sz="79598" autoAdjust="0"/>
  </p:normalViewPr>
  <p:slideViewPr>
    <p:cSldViewPr>
      <p:cViewPr>
        <p:scale>
          <a:sx n="90" d="100"/>
          <a:sy n="90" d="100"/>
        </p:scale>
        <p:origin x="-1584" y="-53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86"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Support Lines</c:v>
          </c:tx>
          <c:spPr>
            <a:solidFill>
              <a:srgbClr val="00B050"/>
            </a:solidFill>
          </c:spPr>
          <c:invertIfNegative val="0"/>
          <c:cat>
            <c:strRef>
              <c:f>Sheet3!$A$3:$A$7</c:f>
              <c:strCache>
                <c:ptCount val="5"/>
                <c:pt idx="0">
                  <c:v>Admin &amp; Support </c:v>
                </c:pt>
                <c:pt idx="1">
                  <c:v>Design, Eng &amp; Const </c:v>
                </c:pt>
                <c:pt idx="2">
                  <c:v>Facilities M&amp;O</c:v>
                </c:pt>
                <c:pt idx="3">
                  <c:v>Hwys &amp; Aviation M&amp;O</c:v>
                </c:pt>
                <c:pt idx="4">
                  <c:v>Marine Hwy System</c:v>
                </c:pt>
              </c:strCache>
            </c:strRef>
          </c:cat>
          <c:val>
            <c:numRef>
              <c:f>Sheet3!$B$3:$B$7</c:f>
              <c:numCache>
                <c:formatCode>_("$"* #,##0.0_);_("$"* \(#,##0.0\);_("$"* "-"??_);_(@_)</c:formatCode>
                <c:ptCount val="5"/>
                <c:pt idx="0">
                  <c:v>2465.6999999999998</c:v>
                </c:pt>
                <c:pt idx="1">
                  <c:v>459.9</c:v>
                </c:pt>
                <c:pt idx="2">
                  <c:v>13697.000000000002</c:v>
                </c:pt>
                <c:pt idx="3">
                  <c:v>61945.399999999994</c:v>
                </c:pt>
                <c:pt idx="4">
                  <c:v>34977.100000000006</c:v>
                </c:pt>
              </c:numCache>
            </c:numRef>
          </c:val>
        </c:ser>
        <c:ser>
          <c:idx val="1"/>
          <c:order val="1"/>
          <c:tx>
            <c:v>Personal Services</c:v>
          </c:tx>
          <c:spPr>
            <a:solidFill>
              <a:srgbClr val="FFFF00"/>
            </a:solidFill>
          </c:spPr>
          <c:invertIfNegative val="0"/>
          <c:cat>
            <c:strRef>
              <c:f>Sheet3!$A$3:$A$7</c:f>
              <c:strCache>
                <c:ptCount val="5"/>
                <c:pt idx="0">
                  <c:v>Admin &amp; Support </c:v>
                </c:pt>
                <c:pt idx="1">
                  <c:v>Design, Eng &amp; Const </c:v>
                </c:pt>
                <c:pt idx="2">
                  <c:v>Facilities M&amp;O</c:v>
                </c:pt>
                <c:pt idx="3">
                  <c:v>Hwys &amp; Aviation M&amp;O</c:v>
                </c:pt>
                <c:pt idx="4">
                  <c:v>Marine Hwy System</c:v>
                </c:pt>
              </c:strCache>
            </c:strRef>
          </c:cat>
          <c:val>
            <c:numRef>
              <c:f>Sheet3!$C$3:$C$7</c:f>
              <c:numCache>
                <c:formatCode>_("$"* #,##0.0_);_("$"* \(#,##0.0\);_("$"* "-"??_);_(@_)</c:formatCode>
                <c:ptCount val="5"/>
                <c:pt idx="0">
                  <c:v>5716.8</c:v>
                </c:pt>
                <c:pt idx="1">
                  <c:v>786.4</c:v>
                </c:pt>
                <c:pt idx="2">
                  <c:v>7291.1</c:v>
                </c:pt>
                <c:pt idx="3">
                  <c:v>46756.5</c:v>
                </c:pt>
                <c:pt idx="4">
                  <c:v>57212</c:v>
                </c:pt>
              </c:numCache>
            </c:numRef>
          </c:val>
        </c:ser>
        <c:dLbls>
          <c:showLegendKey val="0"/>
          <c:showVal val="0"/>
          <c:showCatName val="0"/>
          <c:showSerName val="0"/>
          <c:showPercent val="0"/>
          <c:showBubbleSize val="0"/>
        </c:dLbls>
        <c:gapWidth val="150"/>
        <c:overlap val="100"/>
        <c:axId val="75920896"/>
        <c:axId val="75922432"/>
      </c:barChart>
      <c:catAx>
        <c:axId val="75920896"/>
        <c:scaling>
          <c:orientation val="minMax"/>
        </c:scaling>
        <c:delete val="0"/>
        <c:axPos val="b"/>
        <c:majorTickMark val="out"/>
        <c:minorTickMark val="none"/>
        <c:tickLblPos val="nextTo"/>
        <c:crossAx val="75922432"/>
        <c:crosses val="autoZero"/>
        <c:auto val="1"/>
        <c:lblAlgn val="ctr"/>
        <c:lblOffset val="100"/>
        <c:noMultiLvlLbl val="0"/>
      </c:catAx>
      <c:valAx>
        <c:axId val="75922432"/>
        <c:scaling>
          <c:orientation val="minMax"/>
        </c:scaling>
        <c:delete val="0"/>
        <c:axPos val="l"/>
        <c:majorGridlines/>
        <c:numFmt formatCode="_(&quot;$&quot;* #,##0.0_);_(&quot;$&quot;* \(#,##0.0\);_(&quot;$&quot;* &quot;-&quot;??_);_(@_)" sourceLinked="1"/>
        <c:majorTickMark val="out"/>
        <c:minorTickMark val="none"/>
        <c:tickLblPos val="nextTo"/>
        <c:crossAx val="75920896"/>
        <c:crosses val="autoZero"/>
        <c:crossBetween val="between"/>
        <c:majorUnit val="20000"/>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Sheet1!$B$5</c:f>
              <c:strCache>
                <c:ptCount val="1"/>
                <c:pt idx="0">
                  <c:v>Administration &amp; Support</c:v>
                </c:pt>
              </c:strCache>
            </c:strRef>
          </c:tx>
          <c:spPr>
            <a:solidFill>
              <a:srgbClr val="00B0F0"/>
            </a:solidFill>
          </c:spPr>
          <c:invertIfNegative val="0"/>
          <c:cat>
            <c:strRef>
              <c:f>Sheet1!$C$4:$J$4</c:f>
              <c:strCache>
                <c:ptCount val="8"/>
                <c:pt idx="0">
                  <c:v>FY2010</c:v>
                </c:pt>
                <c:pt idx="1">
                  <c:v>FY2011</c:v>
                </c:pt>
                <c:pt idx="2">
                  <c:v>FY2012</c:v>
                </c:pt>
                <c:pt idx="3">
                  <c:v>FY2013</c:v>
                </c:pt>
                <c:pt idx="4">
                  <c:v>FY2014</c:v>
                </c:pt>
                <c:pt idx="5">
                  <c:v>FY2015</c:v>
                </c:pt>
                <c:pt idx="6">
                  <c:v>FY2016</c:v>
                </c:pt>
                <c:pt idx="7">
                  <c:v>FY2017 Proposed</c:v>
                </c:pt>
              </c:strCache>
            </c:strRef>
          </c:cat>
          <c:val>
            <c:numRef>
              <c:f>Sheet1!$C$5:$J$5</c:f>
              <c:numCache>
                <c:formatCode>_("$"* #,##0.0_);_("$"* \(#,##0.0\);_("$"* "-"??_);_(@_)</c:formatCode>
                <c:ptCount val="8"/>
                <c:pt idx="0">
                  <c:v>14079.800000000001</c:v>
                </c:pt>
                <c:pt idx="1">
                  <c:v>14349.600000000002</c:v>
                </c:pt>
                <c:pt idx="2">
                  <c:v>15055.5</c:v>
                </c:pt>
                <c:pt idx="3">
                  <c:v>15785.600000000002</c:v>
                </c:pt>
                <c:pt idx="4">
                  <c:v>16353.1</c:v>
                </c:pt>
                <c:pt idx="5">
                  <c:v>14720</c:v>
                </c:pt>
                <c:pt idx="6">
                  <c:v>9551.2999999999993</c:v>
                </c:pt>
                <c:pt idx="7">
                  <c:v>8182.5</c:v>
                </c:pt>
              </c:numCache>
            </c:numRef>
          </c:val>
        </c:ser>
        <c:ser>
          <c:idx val="1"/>
          <c:order val="1"/>
          <c:tx>
            <c:strRef>
              <c:f>Sheet1!$B$6</c:f>
              <c:strCache>
                <c:ptCount val="1"/>
                <c:pt idx="0">
                  <c:v>Design, Engineering &amp; Construction</c:v>
                </c:pt>
              </c:strCache>
            </c:strRef>
          </c:tx>
          <c:invertIfNegative val="0"/>
          <c:cat>
            <c:strRef>
              <c:f>Sheet1!$C$4:$J$4</c:f>
              <c:strCache>
                <c:ptCount val="8"/>
                <c:pt idx="0">
                  <c:v>FY2010</c:v>
                </c:pt>
                <c:pt idx="1">
                  <c:v>FY2011</c:v>
                </c:pt>
                <c:pt idx="2">
                  <c:v>FY2012</c:v>
                </c:pt>
                <c:pt idx="3">
                  <c:v>FY2013</c:v>
                </c:pt>
                <c:pt idx="4">
                  <c:v>FY2014</c:v>
                </c:pt>
                <c:pt idx="5">
                  <c:v>FY2015</c:v>
                </c:pt>
                <c:pt idx="6">
                  <c:v>FY2016</c:v>
                </c:pt>
                <c:pt idx="7">
                  <c:v>FY2017 Proposed</c:v>
                </c:pt>
              </c:strCache>
            </c:strRef>
          </c:cat>
          <c:val>
            <c:numRef>
              <c:f>Sheet1!$C$6:$J$6</c:f>
              <c:numCache>
                <c:formatCode>_("$"* #,##0.0_);_("$"* \(#,##0.0\);_("$"* "-"??_);_(@_)</c:formatCode>
                <c:ptCount val="8"/>
                <c:pt idx="0">
                  <c:v>3979.4</c:v>
                </c:pt>
                <c:pt idx="1">
                  <c:v>4794.8</c:v>
                </c:pt>
                <c:pt idx="2">
                  <c:v>4743.2</c:v>
                </c:pt>
                <c:pt idx="3">
                  <c:v>5084.3</c:v>
                </c:pt>
                <c:pt idx="4">
                  <c:v>5172.3999999999996</c:v>
                </c:pt>
                <c:pt idx="5">
                  <c:v>3480.3</c:v>
                </c:pt>
                <c:pt idx="6">
                  <c:v>1240.0999999999999</c:v>
                </c:pt>
                <c:pt idx="7">
                  <c:v>1246.3</c:v>
                </c:pt>
              </c:numCache>
            </c:numRef>
          </c:val>
        </c:ser>
        <c:ser>
          <c:idx val="3"/>
          <c:order val="2"/>
          <c:tx>
            <c:strRef>
              <c:f>Sheet1!$B$7</c:f>
              <c:strCache>
                <c:ptCount val="1"/>
                <c:pt idx="0">
                  <c:v>Highways, Aviation &amp; Facilities</c:v>
                </c:pt>
              </c:strCache>
            </c:strRef>
          </c:tx>
          <c:invertIfNegative val="0"/>
          <c:cat>
            <c:strRef>
              <c:f>Sheet1!$C$4:$J$4</c:f>
              <c:strCache>
                <c:ptCount val="8"/>
                <c:pt idx="0">
                  <c:v>FY2010</c:v>
                </c:pt>
                <c:pt idx="1">
                  <c:v>FY2011</c:v>
                </c:pt>
                <c:pt idx="2">
                  <c:v>FY2012</c:v>
                </c:pt>
                <c:pt idx="3">
                  <c:v>FY2013</c:v>
                </c:pt>
                <c:pt idx="4">
                  <c:v>FY2014</c:v>
                </c:pt>
                <c:pt idx="5">
                  <c:v>FY2015</c:v>
                </c:pt>
                <c:pt idx="6">
                  <c:v>FY2016</c:v>
                </c:pt>
                <c:pt idx="7">
                  <c:v>FY2017 Proposed</c:v>
                </c:pt>
              </c:strCache>
            </c:strRef>
          </c:cat>
          <c:val>
            <c:numRef>
              <c:f>Sheet1!$C$7:$J$7</c:f>
              <c:numCache>
                <c:formatCode>_("$"* #,##0.0_);_("$"* \(#,##0.0\);_("$"* "-"??_);_(@_)</c:formatCode>
                <c:ptCount val="8"/>
                <c:pt idx="0">
                  <c:v>136040.80000000002</c:v>
                </c:pt>
                <c:pt idx="1">
                  <c:v>143620.9</c:v>
                </c:pt>
                <c:pt idx="2">
                  <c:v>151795.9</c:v>
                </c:pt>
                <c:pt idx="3">
                  <c:v>149626.5</c:v>
                </c:pt>
                <c:pt idx="4">
                  <c:v>152752.9</c:v>
                </c:pt>
                <c:pt idx="5">
                  <c:v>152623.1</c:v>
                </c:pt>
                <c:pt idx="6">
                  <c:v>136562.70000000001</c:v>
                </c:pt>
                <c:pt idx="7">
                  <c:v>129690</c:v>
                </c:pt>
              </c:numCache>
            </c:numRef>
          </c:val>
        </c:ser>
        <c:ser>
          <c:idx val="5"/>
          <c:order val="3"/>
          <c:tx>
            <c:strRef>
              <c:f>Sheet1!$B$8</c:f>
              <c:strCache>
                <c:ptCount val="1"/>
                <c:pt idx="0">
                  <c:v>Alaska Marine Highway System</c:v>
                </c:pt>
              </c:strCache>
            </c:strRef>
          </c:tx>
          <c:spPr>
            <a:solidFill>
              <a:schemeClr val="accent6">
                <a:lumMod val="75000"/>
              </a:schemeClr>
            </a:solidFill>
          </c:spPr>
          <c:invertIfNegative val="0"/>
          <c:cat>
            <c:strRef>
              <c:f>Sheet1!$C$4:$J$4</c:f>
              <c:strCache>
                <c:ptCount val="8"/>
                <c:pt idx="0">
                  <c:v>FY2010</c:v>
                </c:pt>
                <c:pt idx="1">
                  <c:v>FY2011</c:v>
                </c:pt>
                <c:pt idx="2">
                  <c:v>FY2012</c:v>
                </c:pt>
                <c:pt idx="3">
                  <c:v>FY2013</c:v>
                </c:pt>
                <c:pt idx="4">
                  <c:v>FY2014</c:v>
                </c:pt>
                <c:pt idx="5">
                  <c:v>FY2015</c:v>
                </c:pt>
                <c:pt idx="6">
                  <c:v>FY2016</c:v>
                </c:pt>
                <c:pt idx="7">
                  <c:v>FY2017 Proposed</c:v>
                </c:pt>
              </c:strCache>
            </c:strRef>
          </c:cat>
          <c:val>
            <c:numRef>
              <c:f>Sheet1!$C$8:$J$8</c:f>
              <c:numCache>
                <c:formatCode>_("$"* #,##0.0_);_("$"* \(#,##0.0\);_("$"* "-"??_);_(@_)</c:formatCode>
                <c:ptCount val="8"/>
                <c:pt idx="0">
                  <c:v>86823.4</c:v>
                </c:pt>
                <c:pt idx="1">
                  <c:v>102631.2</c:v>
                </c:pt>
                <c:pt idx="2">
                  <c:v>107866.1</c:v>
                </c:pt>
                <c:pt idx="3">
                  <c:v>111264.4</c:v>
                </c:pt>
                <c:pt idx="4">
                  <c:v>108890</c:v>
                </c:pt>
                <c:pt idx="5">
                  <c:v>107781.2</c:v>
                </c:pt>
                <c:pt idx="6">
                  <c:v>96660.3</c:v>
                </c:pt>
                <c:pt idx="7">
                  <c:v>92189.1</c:v>
                </c:pt>
              </c:numCache>
            </c:numRef>
          </c:val>
        </c:ser>
        <c:dLbls>
          <c:showLegendKey val="0"/>
          <c:showVal val="0"/>
          <c:showCatName val="0"/>
          <c:showSerName val="0"/>
          <c:showPercent val="0"/>
          <c:showBubbleSize val="0"/>
        </c:dLbls>
        <c:gapWidth val="150"/>
        <c:overlap val="100"/>
        <c:axId val="75705728"/>
        <c:axId val="75707520"/>
      </c:barChart>
      <c:catAx>
        <c:axId val="75705728"/>
        <c:scaling>
          <c:orientation val="minMax"/>
        </c:scaling>
        <c:delete val="0"/>
        <c:axPos val="b"/>
        <c:majorTickMark val="out"/>
        <c:minorTickMark val="none"/>
        <c:tickLblPos val="nextTo"/>
        <c:crossAx val="75707520"/>
        <c:crosses val="autoZero"/>
        <c:auto val="1"/>
        <c:lblAlgn val="ctr"/>
        <c:lblOffset val="100"/>
        <c:noMultiLvlLbl val="0"/>
      </c:catAx>
      <c:valAx>
        <c:axId val="75707520"/>
        <c:scaling>
          <c:orientation val="minMax"/>
        </c:scaling>
        <c:delete val="0"/>
        <c:axPos val="l"/>
        <c:majorGridlines/>
        <c:numFmt formatCode="_(&quot;$&quot;* #,##0.0_);_(&quot;$&quot;* \(#,##0.0\);_(&quot;$&quot;* &quot;-&quot;??_);_(@_)" sourceLinked="1"/>
        <c:majorTickMark val="out"/>
        <c:minorTickMark val="none"/>
        <c:tickLblPos val="nextTo"/>
        <c:crossAx val="75705728"/>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3935" tIns="46967" rIns="93935" bIns="4696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08706" y="0"/>
            <a:ext cx="3066732" cy="468154"/>
          </a:xfrm>
          <a:prstGeom prst="rect">
            <a:avLst/>
          </a:prstGeom>
        </p:spPr>
        <p:txBody>
          <a:bodyPr vert="horz" lIns="93935" tIns="46967" rIns="93935" bIns="46967" rtlCol="0"/>
          <a:lstStyle>
            <a:lvl1pPr algn="r" fontAlgn="auto">
              <a:spcBef>
                <a:spcPts val="0"/>
              </a:spcBef>
              <a:spcAft>
                <a:spcPts val="0"/>
              </a:spcAft>
              <a:defRPr sz="1200">
                <a:latin typeface="+mn-lt"/>
                <a:cs typeface="+mn-cs"/>
              </a:defRPr>
            </a:lvl1pPr>
          </a:lstStyle>
          <a:p>
            <a:pPr>
              <a:defRPr/>
            </a:pPr>
            <a:fld id="{56BABE48-9395-4289-913A-1B2EE52BDBB9}" type="datetimeFigureOut">
              <a:rPr lang="en-US"/>
              <a:pPr>
                <a:defRPr/>
              </a:pPr>
              <a:t>1/25/2016</a:t>
            </a:fld>
            <a:endParaRPr lang="en-US"/>
          </a:p>
        </p:txBody>
      </p:sp>
      <p:sp>
        <p:nvSpPr>
          <p:cNvPr id="4" name="Footer Placeholder 3"/>
          <p:cNvSpPr>
            <a:spLocks noGrp="1"/>
          </p:cNvSpPr>
          <p:nvPr>
            <p:ph type="ftr" sz="quarter" idx="2"/>
          </p:nvPr>
        </p:nvSpPr>
        <p:spPr>
          <a:xfrm>
            <a:off x="1" y="8893296"/>
            <a:ext cx="3066732" cy="468154"/>
          </a:xfrm>
          <a:prstGeom prst="rect">
            <a:avLst/>
          </a:prstGeom>
        </p:spPr>
        <p:txBody>
          <a:bodyPr vert="horz" lIns="93935" tIns="46967" rIns="93935" bIns="46967"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08706" y="8893296"/>
            <a:ext cx="3066732" cy="468154"/>
          </a:xfrm>
          <a:prstGeom prst="rect">
            <a:avLst/>
          </a:prstGeom>
        </p:spPr>
        <p:txBody>
          <a:bodyPr vert="horz" lIns="93935" tIns="46967" rIns="93935" bIns="46967" rtlCol="0" anchor="b"/>
          <a:lstStyle>
            <a:lvl1pPr algn="r" fontAlgn="auto">
              <a:spcBef>
                <a:spcPts val="0"/>
              </a:spcBef>
              <a:spcAft>
                <a:spcPts val="0"/>
              </a:spcAft>
              <a:defRPr sz="1200">
                <a:latin typeface="+mn-lt"/>
                <a:cs typeface="+mn-cs"/>
              </a:defRPr>
            </a:lvl1pPr>
          </a:lstStyle>
          <a:p>
            <a:pPr>
              <a:defRPr/>
            </a:pPr>
            <a:fld id="{E2155ECF-650E-4CE2-B582-3D951E6A650E}" type="slidenum">
              <a:rPr lang="en-US"/>
              <a:pPr>
                <a:defRPr/>
              </a:pPr>
              <a:t>‹#›</a:t>
            </a:fld>
            <a:endParaRPr lang="en-US"/>
          </a:p>
        </p:txBody>
      </p:sp>
    </p:spTree>
    <p:extLst>
      <p:ext uri="{BB962C8B-B14F-4D97-AF65-F5344CB8AC3E}">
        <p14:creationId xmlns:p14="http://schemas.microsoft.com/office/powerpoint/2010/main" val="1904457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3935" tIns="46967" rIns="93935" bIns="4696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706" y="0"/>
            <a:ext cx="3066732" cy="468154"/>
          </a:xfrm>
          <a:prstGeom prst="rect">
            <a:avLst/>
          </a:prstGeom>
        </p:spPr>
        <p:txBody>
          <a:bodyPr vert="horz" lIns="93935" tIns="46967" rIns="93935" bIns="46967" rtlCol="0"/>
          <a:lstStyle>
            <a:lvl1pPr algn="r" fontAlgn="auto">
              <a:spcBef>
                <a:spcPts val="0"/>
              </a:spcBef>
              <a:spcAft>
                <a:spcPts val="0"/>
              </a:spcAft>
              <a:defRPr sz="1200">
                <a:latin typeface="+mn-lt"/>
                <a:cs typeface="+mn-cs"/>
              </a:defRPr>
            </a:lvl1pPr>
          </a:lstStyle>
          <a:p>
            <a:pPr>
              <a:defRPr/>
            </a:pPr>
            <a:fld id="{66441AC6-FC4F-4477-AD48-32AA2210A086}" type="datetimeFigureOut">
              <a:rPr lang="en-US"/>
              <a:pPr>
                <a:defRPr/>
              </a:pPr>
              <a:t>1/25/2016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5" tIns="46967" rIns="93935" bIns="46967" rtlCol="0" anchor="ctr"/>
          <a:lstStyle/>
          <a:p>
            <a:pPr lvl="0"/>
            <a:endParaRPr lang="en-US" noProof="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5" tIns="46967" rIns="93935" bIns="469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93296"/>
            <a:ext cx="3066732" cy="468154"/>
          </a:xfrm>
          <a:prstGeom prst="rect">
            <a:avLst/>
          </a:prstGeom>
        </p:spPr>
        <p:txBody>
          <a:bodyPr vert="horz" lIns="93935" tIns="46967" rIns="93935" bIns="4696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706" y="8893296"/>
            <a:ext cx="3066732" cy="468154"/>
          </a:xfrm>
          <a:prstGeom prst="rect">
            <a:avLst/>
          </a:prstGeom>
        </p:spPr>
        <p:txBody>
          <a:bodyPr vert="horz" lIns="93935" tIns="46967" rIns="93935" bIns="46967" rtlCol="0" anchor="b"/>
          <a:lstStyle>
            <a:lvl1pPr algn="r" fontAlgn="auto">
              <a:spcBef>
                <a:spcPts val="0"/>
              </a:spcBef>
              <a:spcAft>
                <a:spcPts val="0"/>
              </a:spcAft>
              <a:defRPr sz="1200">
                <a:latin typeface="+mn-lt"/>
                <a:cs typeface="+mn-cs"/>
              </a:defRPr>
            </a:lvl1pPr>
          </a:lstStyle>
          <a:p>
            <a:pPr>
              <a:defRPr/>
            </a:pPr>
            <a:fld id="{F855E4D2-B79E-41E5-B5B3-EA5ABB1090A0}" type="slidenum">
              <a:rPr lang="en-US"/>
              <a:pPr>
                <a:defRPr/>
              </a:pPr>
              <a:t>‹#›</a:t>
            </a:fld>
            <a:endParaRPr lang="en-US"/>
          </a:p>
        </p:txBody>
      </p:sp>
    </p:spTree>
    <p:extLst>
      <p:ext uri="{BB962C8B-B14F-4D97-AF65-F5344CB8AC3E}">
        <p14:creationId xmlns:p14="http://schemas.microsoft.com/office/powerpoint/2010/main" val="3928778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r>
              <a:rPr lang="en-US" sz="1200" b="1" dirty="0" smtClean="0">
                <a:solidFill>
                  <a:schemeClr val="tx1"/>
                </a:solidFill>
              </a:rPr>
              <a:t>Jed </a:t>
            </a:r>
            <a:r>
              <a:rPr lang="en-US" sz="1200" b="1" dirty="0" err="1" smtClean="0">
                <a:solidFill>
                  <a:schemeClr val="tx1"/>
                </a:solidFill>
              </a:rPr>
              <a:t>Struempler</a:t>
            </a:r>
            <a:r>
              <a:rPr lang="en-US" sz="1200" b="1" dirty="0" smtClean="0">
                <a:solidFill>
                  <a:schemeClr val="tx1"/>
                </a:solidFill>
              </a:rPr>
              <a:t>, Anchorage Station Foreman</a:t>
            </a:r>
          </a:p>
          <a:p>
            <a:pPr algn="l"/>
            <a:endParaRPr lang="en-US" sz="700" dirty="0" smtClean="0">
              <a:solidFill>
                <a:schemeClr val="tx1"/>
              </a:solidFill>
            </a:endParaRPr>
          </a:p>
          <a:p>
            <a:pPr algn="l"/>
            <a:r>
              <a:rPr lang="en-US" sz="1200" b="1" dirty="0" smtClean="0">
                <a:solidFill>
                  <a:schemeClr val="tx1"/>
                </a:solidFill>
              </a:rPr>
              <a:t>Who he is: </a:t>
            </a:r>
            <a:r>
              <a:rPr lang="en-US" sz="1200" dirty="0" smtClean="0">
                <a:solidFill>
                  <a:schemeClr val="tx1"/>
                </a:solidFill>
              </a:rPr>
              <a:t>Jed’s got a big personality and a long history in Alaska. Born and raised in Anchorage, Jed played high school football for Service. He went Outside after graduation to play collegiate ball and eventually returned to Alaska to finish his education. He attended the Kenai Peninsula Fire Sciences program and became a certified firefighter and EMT. But Jed had a trade he had developed early on in life that eventually led him to a career at DOT&amp;PF. Jed started in construction and heavy equipment on the lap of his father. One of his earliest memories was helping his dad on the job site when Boniface Parkway was expanding from a two-lane to a four-lane road. </a:t>
            </a:r>
          </a:p>
          <a:p>
            <a:pPr algn="l"/>
            <a:endParaRPr lang="en-US" sz="700" dirty="0" smtClean="0">
              <a:solidFill>
                <a:schemeClr val="tx1"/>
              </a:solidFill>
            </a:endParaRPr>
          </a:p>
          <a:p>
            <a:pPr algn="l"/>
            <a:r>
              <a:rPr lang="en-US" sz="1200" dirty="0" smtClean="0">
                <a:solidFill>
                  <a:schemeClr val="tx1"/>
                </a:solidFill>
              </a:rPr>
              <a:t>While working construction in the summer, friends encouraged him to apply at DOT&amp;PF. What started as a temporary three-month position became a full time position. He joined DOT&amp;PF as an equipment operator when he was 20 years old. </a:t>
            </a:r>
          </a:p>
          <a:p>
            <a:pPr algn="l"/>
            <a:endParaRPr lang="en-US" sz="700" dirty="0" smtClean="0">
              <a:solidFill>
                <a:schemeClr val="tx1"/>
              </a:solidFill>
            </a:endParaRPr>
          </a:p>
          <a:p>
            <a:pPr algn="l"/>
            <a:r>
              <a:rPr lang="en-US" sz="1200" dirty="0" smtClean="0">
                <a:solidFill>
                  <a:schemeClr val="tx1"/>
                </a:solidFill>
              </a:rPr>
              <a:t>Today, he is a Foreman at the Anchorage DOT&amp;PF station. He’s married to a high school principal and has two children.</a:t>
            </a:r>
          </a:p>
          <a:p>
            <a:pPr algn="l"/>
            <a:endParaRPr lang="en-US" sz="1200" dirty="0" smtClean="0">
              <a:solidFill>
                <a:schemeClr val="tx1"/>
              </a:solidFill>
            </a:endParaRPr>
          </a:p>
          <a:p>
            <a:r>
              <a:rPr lang="en-US" sz="1200" b="1" dirty="0" smtClean="0"/>
              <a:t>What Jed does: </a:t>
            </a:r>
            <a:r>
              <a:rPr lang="en-US" sz="1200" dirty="0" smtClean="0"/>
              <a:t>A typical day starts at 6 a.m. H e checks in with the night shift on the conditions of the roads, and then he and his team get to work. Being a foreman means that you’re leading a crew in the field, rolling up your sleeves to get the work done. He knows firsthand what’s working and what’s not. </a:t>
            </a:r>
          </a:p>
          <a:p>
            <a:endParaRPr lang="en-US" sz="700" dirty="0" smtClean="0"/>
          </a:p>
          <a:p>
            <a:r>
              <a:rPr lang="en-US" sz="1200" dirty="0" smtClean="0"/>
              <a:t>While much of the winter is focused on snow and ice removal, the job encompasses a lot more than that. There is always more work than his crew can complete in any given day. Guardrail and fences get hit and damaged, high winds require removing fallen trees from roadways, sidewalks and trails, and patching and paving are often in the middle of a summer night to aid in traffic control. And there is always vegetation control—there is a long needs list to remove vegetation that could interfere with a driver’s ability to see the road ahead or damage the pavement or guardrail.</a:t>
            </a:r>
          </a:p>
          <a:p>
            <a:endParaRPr lang="en-US" sz="700" b="1" dirty="0" smtClean="0"/>
          </a:p>
          <a:p>
            <a:r>
              <a:rPr lang="en-US" sz="1200" b="1" dirty="0" smtClean="0"/>
              <a:t>Jed helps accomplish DOT&amp;PF’s mission:</a:t>
            </a:r>
          </a:p>
          <a:p>
            <a:r>
              <a:rPr lang="en-US" sz="1200" dirty="0" smtClean="0"/>
              <a:t>Jed keeps Alaska moving through service and infrastructure by keeping Alaska’s roads open for Alaskans to travel. From removing snow during the winter, to patching and paving in the summer, Jed keeps highways in good working order. He and his crew repair guardrail and fences, which preserves our investment and increases safety to the traveling public.</a:t>
            </a:r>
          </a:p>
          <a:p>
            <a:endParaRPr lang="en-US" sz="1200" dirty="0" smtClean="0"/>
          </a:p>
          <a:p>
            <a:r>
              <a:rPr lang="en-US" sz="1200" b="1" dirty="0" smtClean="0"/>
              <a:t>Jed reflects the department’s core values:</a:t>
            </a:r>
          </a:p>
          <a:p>
            <a:r>
              <a:rPr lang="en-US" sz="1200" dirty="0" smtClean="0"/>
              <a:t>Jed is a hard worker and a leader within his crew. He rolls up his sleeves and gets the work done. Jed quite literally preserves Alaska’s infrastructure and keeps Alaska’s roads open for the public. </a:t>
            </a:r>
          </a:p>
          <a:p>
            <a:pPr algn="l"/>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4</a:t>
            </a:fld>
            <a:endParaRPr lang="en-US"/>
          </a:p>
        </p:txBody>
      </p:sp>
    </p:spTree>
    <p:extLst>
      <p:ext uri="{BB962C8B-B14F-4D97-AF65-F5344CB8AC3E}">
        <p14:creationId xmlns:p14="http://schemas.microsoft.com/office/powerpoint/2010/main" val="1828477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27" indent="-176127">
              <a:buFont typeface="Arial" panose="020B0604020202020204" pitchFamily="34" charset="0"/>
              <a:buChar char="•"/>
            </a:pPr>
            <a:r>
              <a:rPr lang="en-US" dirty="0"/>
              <a:t>Unified Incident Command consisted of: DOT&amp;PF (Lead), </a:t>
            </a:r>
            <a:r>
              <a:rPr lang="en-US" dirty="0" err="1"/>
              <a:t>Alyeska</a:t>
            </a:r>
            <a:r>
              <a:rPr lang="en-US" dirty="0"/>
              <a:t> Pipeline Service Co., BP, ConocoPhillips, ExxonMobil and the North Slope Borough.</a:t>
            </a:r>
          </a:p>
          <a:p>
            <a:pPr marL="176127" indent="-176127">
              <a:buFont typeface="Arial" panose="020B0604020202020204" pitchFamily="34" charset="0"/>
              <a:buChar char="•"/>
            </a:pPr>
            <a:r>
              <a:rPr lang="en-US" dirty="0"/>
              <a:t>The incident response was a collaborative effort between the DOT&amp;PF and industry.</a:t>
            </a:r>
          </a:p>
          <a:p>
            <a:pPr marL="176127" indent="-176127">
              <a:buFont typeface="Arial" panose="020B0604020202020204" pitchFamily="34" charset="0"/>
              <a:buChar char="•"/>
            </a:pPr>
            <a:r>
              <a:rPr lang="en-US" dirty="0"/>
              <a:t>Response was a model for other government entities and industries to follow in the future.</a:t>
            </a:r>
          </a:p>
          <a:p>
            <a:pPr marL="176127" indent="-176127">
              <a:buFont typeface="Arial" panose="020B0604020202020204" pitchFamily="34" charset="0"/>
              <a:buChar char="•"/>
            </a:pPr>
            <a:r>
              <a:rPr lang="en-US" dirty="0"/>
              <a:t>The partnership between the State of Alaska and industry during this phenomenal event was essential.</a:t>
            </a:r>
          </a:p>
          <a:p>
            <a:pPr marL="176127" indent="-176127">
              <a:buFont typeface="Arial" panose="020B0604020202020204" pitchFamily="34" charset="0"/>
              <a:buChar char="•"/>
            </a:pPr>
            <a:r>
              <a:rPr lang="en-US" dirty="0"/>
              <a:t>Together, the State of Alaska and industry were able to identify priorities and systematically address those needs.</a:t>
            </a:r>
          </a:p>
          <a:p>
            <a:pPr marL="176127" indent="-176127">
              <a:buFont typeface="Arial" panose="020B0604020202020204" pitchFamily="34" charset="0"/>
              <a:buChar char="•"/>
            </a:pPr>
            <a:r>
              <a:rPr lang="en-US" dirty="0"/>
              <a:t>The DOT&amp;PF would not have reopened the Dalton Highway as soon as we did without the cooperation and teamwork of every single stakeholder.</a:t>
            </a:r>
          </a:p>
          <a:p>
            <a:pPr marL="176127" indent="-176127">
              <a:buFont typeface="Arial" panose="020B0604020202020204" pitchFamily="34" charset="0"/>
              <a:buChar char="•"/>
            </a:pPr>
            <a:r>
              <a:rPr lang="en-US" dirty="0"/>
              <a:t>Overall the Unified Incident Response to the Dalton Highway flood events proved to be incredibly successful under extremely difficult and complex </a:t>
            </a:r>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13</a:t>
            </a:fld>
            <a:endParaRPr lang="en-US"/>
          </a:p>
        </p:txBody>
      </p:sp>
    </p:spTree>
    <p:extLst>
      <p:ext uri="{BB962C8B-B14F-4D97-AF65-F5344CB8AC3E}">
        <p14:creationId xmlns:p14="http://schemas.microsoft.com/office/powerpoint/2010/main" val="943672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and emphasize we are servants</a:t>
            </a:r>
          </a:p>
          <a:p>
            <a:pPr lvl="1"/>
            <a:r>
              <a:rPr lang="en-US" dirty="0"/>
              <a:t>Servant leadership messaging</a:t>
            </a:r>
          </a:p>
          <a:p>
            <a:pPr lvl="1"/>
            <a:r>
              <a:rPr lang="en-US" dirty="0"/>
              <a:t>Commissioner Quarterly Town Halls; Videos</a:t>
            </a:r>
          </a:p>
          <a:p>
            <a:pPr lvl="1"/>
            <a:r>
              <a:rPr lang="en-US" dirty="0"/>
              <a:t>Peer Awards Program</a:t>
            </a:r>
          </a:p>
          <a:p>
            <a:r>
              <a:rPr lang="en-US" dirty="0"/>
              <a:t>Core values:  </a:t>
            </a:r>
            <a:r>
              <a:rPr lang="en-US" i="1" dirty="0"/>
              <a:t>One DOT&amp;PF </a:t>
            </a:r>
            <a:r>
              <a:rPr lang="en-US" dirty="0"/>
              <a:t>Transformation</a:t>
            </a:r>
          </a:p>
          <a:p>
            <a:r>
              <a:rPr lang="en-US" dirty="0"/>
              <a:t>Transportation for Alaskans:  no favored mode</a:t>
            </a:r>
          </a:p>
          <a:p>
            <a:r>
              <a:rPr lang="en-US" dirty="0"/>
              <a:t>Solutions  </a:t>
            </a:r>
          </a:p>
          <a:p>
            <a:pPr lvl="1"/>
            <a:r>
              <a:rPr lang="en-US" dirty="0"/>
              <a:t>Results Based Alignment (RBA); </a:t>
            </a:r>
          </a:p>
          <a:p>
            <a:pPr lvl="1"/>
            <a:r>
              <a:rPr lang="en-US" dirty="0"/>
              <a:t>Engage the organization down to the front line:  Everyday Lean, T3, Shared Services</a:t>
            </a:r>
          </a:p>
          <a:p>
            <a:pPr lvl="1"/>
            <a:r>
              <a:rPr lang="en-US" dirty="0"/>
              <a:t>Executive Team Decision-making (facilitated as needed)</a:t>
            </a:r>
          </a:p>
          <a:p>
            <a:pPr lvl="1"/>
            <a:r>
              <a:rPr lang="en-US" dirty="0"/>
              <a:t>Risk-based Analysis of reductions</a:t>
            </a:r>
          </a:p>
          <a:p>
            <a:pPr lvl="1"/>
            <a:r>
              <a:rPr lang="en-US" dirty="0"/>
              <a:t>Leading facilities management shared services project</a:t>
            </a:r>
          </a:p>
          <a:p>
            <a:r>
              <a:rPr lang="en-US" dirty="0"/>
              <a:t>Respecting others:  Tribal Liaison; AMHS Engagement; Legislator outreach; community outreach; State sister agency outreach; Federal agency relationships</a:t>
            </a:r>
          </a:p>
          <a:p>
            <a:r>
              <a:rPr lang="en-US" dirty="0"/>
              <a:t>Communicate:  Social media; proactivity and transparency emphasis</a:t>
            </a:r>
          </a:p>
          <a:p>
            <a:r>
              <a:rPr lang="en-US" dirty="0"/>
              <a:t>No Whining means no whining—do our very best with resources we have</a:t>
            </a:r>
          </a:p>
          <a:p>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16</a:t>
            </a:fld>
            <a:endParaRPr lang="en-US"/>
          </a:p>
        </p:txBody>
      </p:sp>
    </p:spTree>
    <p:extLst>
      <p:ext uri="{BB962C8B-B14F-4D97-AF65-F5344CB8AC3E}">
        <p14:creationId xmlns:p14="http://schemas.microsoft.com/office/powerpoint/2010/main" val="205179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5</a:t>
            </a:fld>
            <a:endParaRPr lang="en-US"/>
          </a:p>
        </p:txBody>
      </p:sp>
    </p:spTree>
    <p:extLst>
      <p:ext uri="{BB962C8B-B14F-4D97-AF65-F5344CB8AC3E}">
        <p14:creationId xmlns:p14="http://schemas.microsoft.com/office/powerpoint/2010/main" val="339146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 filled</a:t>
            </a:r>
            <a:r>
              <a:rPr lang="en-US" baseline="0" dirty="0" smtClean="0"/>
              <a:t> PCNs were eliminated.</a:t>
            </a:r>
          </a:p>
          <a:p>
            <a:endParaRPr lang="en-US" dirty="0" smtClean="0"/>
          </a:p>
          <a:p>
            <a:r>
              <a:rPr lang="en-US" dirty="0" smtClean="0"/>
              <a:t>$8.2 M is fund source</a:t>
            </a:r>
            <a:r>
              <a:rPr lang="en-US" baseline="0" dirty="0" smtClean="0"/>
              <a:t> changes and UGF reductions includes facilities - eliminated total of 34 positions </a:t>
            </a:r>
          </a:p>
          <a:p>
            <a:endParaRPr lang="en-US" baseline="0" dirty="0" smtClean="0"/>
          </a:p>
          <a:p>
            <a:r>
              <a:rPr lang="en-US" baseline="0" dirty="0" smtClean="0"/>
              <a:t>H&amp;A  reductions  $15.3   17 PFT, 10 PPT, 2 NP </a:t>
            </a:r>
          </a:p>
          <a:p>
            <a:endParaRPr lang="en-US" baseline="0" dirty="0" smtClean="0"/>
          </a:p>
          <a:p>
            <a:r>
              <a:rPr lang="en-US" baseline="0" dirty="0" smtClean="0"/>
              <a:t>FY 16 Capital Budget </a:t>
            </a:r>
          </a:p>
          <a:p>
            <a:endParaRPr lang="en-US" baseline="0" dirty="0" smtClean="0"/>
          </a:p>
          <a:p>
            <a:r>
              <a:rPr lang="en-US" u="sng" dirty="0"/>
              <a:t>FY16 Reductions </a:t>
            </a:r>
          </a:p>
          <a:p>
            <a:r>
              <a:rPr lang="en-US" dirty="0"/>
              <a:t>Support Service Reductions  		$ 7.9M UGF</a:t>
            </a:r>
            <a:endParaRPr lang="en-US" dirty="0">
              <a:solidFill>
                <a:srgbClr val="FFFF00"/>
              </a:solidFill>
            </a:endParaRPr>
          </a:p>
          <a:p>
            <a:r>
              <a:rPr lang="en-US" dirty="0"/>
              <a:t>	</a:t>
            </a:r>
            <a:r>
              <a:rPr lang="en-US" dirty="0" smtClean="0"/>
              <a:t>eliminated  34 positions	Total personal services 	   </a:t>
            </a:r>
          </a:p>
          <a:p>
            <a:r>
              <a:rPr lang="en-US" dirty="0"/>
              <a:t>Highways and Aviation 			$15.3</a:t>
            </a:r>
          </a:p>
          <a:p>
            <a:r>
              <a:rPr lang="en-US" dirty="0"/>
              <a:t>	eliminated 17 PFT, 10 PPT, 2 NP</a:t>
            </a:r>
          </a:p>
          <a:p>
            <a:r>
              <a:rPr lang="en-US" dirty="0"/>
              <a:t>Alaska Marine Highway System 	32 	$11.1M UGF</a:t>
            </a:r>
          </a:p>
          <a:p>
            <a:endParaRPr lang="en-US" dirty="0"/>
          </a:p>
          <a:p>
            <a:r>
              <a:rPr lang="en-US" dirty="0"/>
              <a:t>Fund source changes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6</a:t>
            </a:fld>
            <a:endParaRPr lang="en-US" dirty="0"/>
          </a:p>
        </p:txBody>
      </p:sp>
    </p:spTree>
    <p:extLst>
      <p:ext uri="{BB962C8B-B14F-4D97-AF65-F5344CB8AC3E}">
        <p14:creationId xmlns:p14="http://schemas.microsoft.com/office/powerpoint/2010/main" val="67207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Centralizing</a:t>
            </a:r>
            <a:r>
              <a:rPr lang="en-US" baseline="0" dirty="0" smtClean="0"/>
              <a:t> planning functions in  Division of Program Development </a:t>
            </a:r>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7</a:t>
            </a:fld>
            <a:endParaRPr lang="en-US" dirty="0"/>
          </a:p>
        </p:txBody>
      </p:sp>
    </p:spTree>
    <p:extLst>
      <p:ext uri="{BB962C8B-B14F-4D97-AF65-F5344CB8AC3E}">
        <p14:creationId xmlns:p14="http://schemas.microsoft.com/office/powerpoint/2010/main" val="123303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8</a:t>
            </a:fld>
            <a:endParaRPr lang="en-US" dirty="0"/>
          </a:p>
        </p:txBody>
      </p:sp>
    </p:spTree>
    <p:extLst>
      <p:ext uri="{BB962C8B-B14F-4D97-AF65-F5344CB8AC3E}">
        <p14:creationId xmlns:p14="http://schemas.microsoft.com/office/powerpoint/2010/main" val="130439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9</a:t>
            </a:fld>
            <a:endParaRPr lang="en-US" dirty="0"/>
          </a:p>
        </p:txBody>
      </p:sp>
    </p:spTree>
    <p:extLst>
      <p:ext uri="{BB962C8B-B14F-4D97-AF65-F5344CB8AC3E}">
        <p14:creationId xmlns:p14="http://schemas.microsoft.com/office/powerpoint/2010/main" val="272685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10</a:t>
            </a:fld>
            <a:endParaRPr lang="en-US" dirty="0"/>
          </a:p>
        </p:txBody>
      </p:sp>
    </p:spTree>
    <p:extLst>
      <p:ext uri="{BB962C8B-B14F-4D97-AF65-F5344CB8AC3E}">
        <p14:creationId xmlns:p14="http://schemas.microsoft.com/office/powerpoint/2010/main" val="372483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Positions </a:t>
            </a:r>
            <a:r>
              <a:rPr lang="en-US" dirty="0"/>
              <a:t>(PCNs) - The department eliminated 52 PCNs (23 PFT; 15 PPT; 14 NP)   </a:t>
            </a:r>
          </a:p>
          <a:p>
            <a:pPr lvl="1"/>
            <a:r>
              <a:rPr lang="en-US" dirty="0"/>
              <a:t>58% Highways &amp; Aviation Staff (Equipment Operators)</a:t>
            </a:r>
          </a:p>
          <a:p>
            <a:pPr lvl="2"/>
            <a:r>
              <a:rPr lang="en-US" dirty="0"/>
              <a:t>CR H&amp;A (6 PFT)</a:t>
            </a:r>
          </a:p>
          <a:p>
            <a:pPr lvl="2"/>
            <a:r>
              <a:rPr lang="en-US" dirty="0"/>
              <a:t>NR H&amp;A (11 PFT; 9 PPT)</a:t>
            </a:r>
          </a:p>
          <a:p>
            <a:pPr lvl="2"/>
            <a:r>
              <a:rPr lang="en-US" dirty="0"/>
              <a:t>SR H&amp;A  (4 PFT)</a:t>
            </a:r>
          </a:p>
          <a:p>
            <a:pPr lvl="1"/>
            <a:r>
              <a:rPr lang="en-US" dirty="0"/>
              <a:t>27% Marine Highway Staff (5 PPT, 9 NP) these positions were eliminated in FY2016 recorded in FY2017</a:t>
            </a:r>
          </a:p>
          <a:p>
            <a:pPr lvl="1"/>
            <a:r>
              <a:rPr lang="en-US" dirty="0"/>
              <a:t>11% Design, Engineering and Construction Staff (1 PPT, 5 NP)</a:t>
            </a:r>
          </a:p>
          <a:p>
            <a:pPr lvl="1"/>
            <a:r>
              <a:rPr lang="en-US" dirty="0"/>
              <a:t>4% Administration &amp; Support Staff (included Admin Services and Commissioner Office) (2 FT)</a:t>
            </a:r>
          </a:p>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11</a:t>
            </a:fld>
            <a:endParaRPr lang="en-US" dirty="0"/>
          </a:p>
        </p:txBody>
      </p:sp>
    </p:spTree>
    <p:extLst>
      <p:ext uri="{BB962C8B-B14F-4D97-AF65-F5344CB8AC3E}">
        <p14:creationId xmlns:p14="http://schemas.microsoft.com/office/powerpoint/2010/main" val="203637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12</a:t>
            </a:fld>
            <a:endParaRPr lang="en-US" dirty="0"/>
          </a:p>
        </p:txBody>
      </p:sp>
    </p:spTree>
    <p:extLst>
      <p:ext uri="{BB962C8B-B14F-4D97-AF65-F5344CB8AC3E}">
        <p14:creationId xmlns:p14="http://schemas.microsoft.com/office/powerpoint/2010/main" val="22512934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p:nvSpPr>
        <p:spPr>
          <a:xfrm>
            <a:off x="0" y="3429000"/>
            <a:ext cx="9144000" cy="34385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904488" y="0"/>
            <a:ext cx="1316736" cy="3429000"/>
          </a:xfrm>
          <a:prstGeom prst="rect">
            <a:avLst/>
          </a:prstGeom>
          <a:effectLst>
            <a:reflection blurRad="6350" stA="52000" endA="300" endPos="35000" dir="5400000" sy="-100000" algn="bl" rotWithShape="0"/>
          </a:effectLst>
        </p:spPr>
      </p:pic>
      <p:pic>
        <p:nvPicPr>
          <p:cNvPr id="12" name="Picture 11"/>
          <p:cNvPicPr preferRelativeResize="0">
            <a:picLocks/>
          </p:cNvPicPr>
          <p:nvPr userDrawn="1"/>
        </p:nvPicPr>
        <p:blipFill>
          <a:blip r:embed="rId3">
            <a:extLst>
              <a:ext uri="{28A0092B-C50C-407E-A947-70E740481C1C}">
                <a14:useLocalDpi xmlns:a14="http://schemas.microsoft.com/office/drawing/2010/main" val="0"/>
              </a:ext>
            </a:extLst>
          </a:blip>
          <a:stretch>
            <a:fillRect/>
          </a:stretch>
        </p:blipFill>
        <p:spPr>
          <a:xfrm>
            <a:off x="6519672" y="0"/>
            <a:ext cx="1316736" cy="3429000"/>
          </a:xfrm>
          <a:prstGeom prst="rect">
            <a:avLst/>
          </a:prstGeom>
          <a:effectLst>
            <a:reflection blurRad="6350" stA="52000" endA="300" endPos="35000" dir="5400000" sy="-100000" algn="bl" rotWithShape="0"/>
          </a:effectLst>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06040" y="0"/>
            <a:ext cx="1304925" cy="3429000"/>
          </a:xfrm>
          <a:prstGeom prst="rect">
            <a:avLst/>
          </a:prstGeom>
          <a:effectLst>
            <a:reflection blurRad="6350" stA="52000" endA="300" endPos="35000" dir="5400000" sy="-100000" algn="bl" rotWithShape="0"/>
          </a:effectLst>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304925" cy="3429000"/>
          </a:xfrm>
          <a:prstGeom prst="rect">
            <a:avLst/>
          </a:prstGeom>
          <a:effectLst>
            <a:reflection blurRad="6350" stA="52000" endA="300" endPos="35000" dir="5400000" sy="-100000" algn="bl" rotWithShape="0"/>
          </a:effectLst>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07592" y="0"/>
            <a:ext cx="1304925" cy="3429000"/>
          </a:xfrm>
          <a:prstGeom prst="rect">
            <a:avLst/>
          </a:prstGeom>
          <a:effectLst>
            <a:reflection blurRad="6350" stA="52000" endA="300" endPos="35000" dir="5400000" sy="-100000" algn="bl" rotWithShape="0"/>
          </a:effectLst>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36408" y="0"/>
            <a:ext cx="1304925" cy="3429000"/>
          </a:xfrm>
          <a:prstGeom prst="rect">
            <a:avLst/>
          </a:prstGeom>
          <a:effectLst>
            <a:reflection blurRad="6350" stA="52000" endA="300" endPos="35000" dir="5400000" sy="-100000" algn="bl" rotWithShape="0"/>
          </a:effectLst>
        </p:spPr>
      </p:pic>
      <p:pic>
        <p:nvPicPr>
          <p:cNvPr id="19" name="Picture 18"/>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5212080" y="0"/>
            <a:ext cx="1316736" cy="3429000"/>
          </a:xfrm>
          <a:prstGeom prst="rect">
            <a:avLst/>
          </a:prstGeom>
          <a:effectLst>
            <a:reflection blurRad="6350" stA="52000" endA="300" endPos="35000" dir="5400000" sy="-100000" algn="bl" rotWithShape="0"/>
          </a:effectLst>
        </p:spPr>
      </p:pic>
      <p:pic>
        <p:nvPicPr>
          <p:cNvPr id="9" name="Picture 15" descr="dotseal-x.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005263" y="2847975"/>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3"/>
          <p:cNvSpPr txBox="1">
            <a:spLocks/>
          </p:cNvSpPr>
          <p:nvPr userDrawn="1"/>
        </p:nvSpPr>
        <p:spPr>
          <a:xfrm>
            <a:off x="0" y="6556248"/>
            <a:ext cx="9144000" cy="301752"/>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b="0" kern="1200">
                <a:solidFill>
                  <a:schemeClr val="bg1"/>
                </a:solidFill>
                <a:latin typeface="+mj-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sz="1050" b="1" i="1" dirty="0" smtClean="0"/>
              <a:t>Keep Alaska Moving</a:t>
            </a:r>
            <a:r>
              <a:rPr lang="en-US" sz="1050" b="1" dirty="0" smtClean="0"/>
              <a:t> </a:t>
            </a:r>
            <a:r>
              <a:rPr lang="en-US" sz="1050" dirty="0" smtClean="0"/>
              <a:t>through service and infrastructure</a:t>
            </a:r>
            <a:endParaRPr lang="en-US" sz="1050" dirty="0"/>
          </a:p>
        </p:txBody>
      </p:sp>
    </p:spTree>
    <p:extLst>
      <p:ext uri="{BB962C8B-B14F-4D97-AF65-F5344CB8AC3E}">
        <p14:creationId xmlns:p14="http://schemas.microsoft.com/office/powerpoint/2010/main" val="212611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9" name="Title 1"/>
          <p:cNvSpPr>
            <a:spLocks noGrp="1"/>
          </p:cNvSpPr>
          <p:nvPr>
            <p:ph type="title"/>
          </p:nvPr>
        </p:nvSpPr>
        <p:spPr>
          <a:xfrm>
            <a:off x="0" y="304800"/>
            <a:ext cx="9144000" cy="822960"/>
          </a:xfrm>
          <a:noFill/>
        </p:spPr>
        <p:txBody>
          <a:bodyPr/>
          <a:lstStyle/>
          <a:p>
            <a:r>
              <a:rPr lang="en-US" smtClean="0"/>
              <a:t>Click to edit Master title style</a:t>
            </a:r>
            <a:endParaRPr lang="en-US" dirty="0"/>
          </a:p>
        </p:txBody>
      </p:sp>
      <p:sp>
        <p:nvSpPr>
          <p:cNvPr id="20" name="Date Placeholder 2"/>
          <p:cNvSpPr txBox="1">
            <a:spLocks/>
          </p:cNvSpPr>
          <p:nvPr userDrawn="1"/>
        </p:nvSpPr>
        <p:spPr>
          <a:xfrm>
            <a:off x="0" y="6556248"/>
            <a:ext cx="2133600" cy="301752"/>
          </a:xfrm>
          <a:prstGeom prst="rect">
            <a:avLst/>
          </a:prstGeom>
        </p:spPr>
        <p:txBody>
          <a:bodyPr vert="horz" lIns="91440" tIns="45720" rIns="91440" bIns="45720" rtlCol="0" anchor="ctr"/>
          <a:lstStyle>
            <a:defPPr>
              <a:defRPr lang="en-US"/>
            </a:defPPr>
            <a:lvl1pPr algn="l"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6B8BD35A-75FA-4A87-B6E6-46918E379BB4}" type="datetimeFigureOut">
              <a:rPr lang="en-US" smtClean="0"/>
              <a:pPr>
                <a:defRPr/>
              </a:pPr>
              <a:t>1/25/2016</a:t>
            </a:fld>
            <a:endParaRPr lang="en-US" dirty="0"/>
          </a:p>
        </p:txBody>
      </p:sp>
      <p:sp>
        <p:nvSpPr>
          <p:cNvPr id="21" name="Slide Number Placeholder 4"/>
          <p:cNvSpPr txBox="1">
            <a:spLocks/>
          </p:cNvSpPr>
          <p:nvPr userDrawn="1"/>
        </p:nvSpPr>
        <p:spPr>
          <a:xfrm>
            <a:off x="7010400" y="6556248"/>
            <a:ext cx="2133600" cy="301752"/>
          </a:xfrm>
          <a:prstGeom prst="rect">
            <a:avLst/>
          </a:prstGeom>
        </p:spPr>
        <p:txBody>
          <a:bodyPr vert="horz" lIns="91440" tIns="45720" rIns="91440" bIns="45720" rtlCol="0" anchor="ctr"/>
          <a:lstStyle>
            <a:defPPr>
              <a:defRPr lang="en-US"/>
            </a:defPPr>
            <a:lvl1pPr algn="r"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DFB3D18-987C-4A6B-9D8A-0028CE06E048}" type="slidenum">
              <a:rPr lang="en-US" smtClean="0"/>
              <a:pPr>
                <a:defRPr/>
              </a:pPr>
              <a:t>‹#›</a:t>
            </a:fld>
            <a:endParaRPr lang="en-US" dirty="0"/>
          </a:p>
        </p:txBody>
      </p:sp>
    </p:spTree>
    <p:extLst>
      <p:ext uri="{BB962C8B-B14F-4D97-AF65-F5344CB8AC3E}">
        <p14:creationId xmlns:p14="http://schemas.microsoft.com/office/powerpoint/2010/main" val="340706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Date Placeholder 2"/>
          <p:cNvSpPr txBox="1">
            <a:spLocks/>
          </p:cNvSpPr>
          <p:nvPr userDrawn="1"/>
        </p:nvSpPr>
        <p:spPr>
          <a:xfrm>
            <a:off x="0" y="6556248"/>
            <a:ext cx="2133600" cy="301752"/>
          </a:xfrm>
          <a:prstGeom prst="rect">
            <a:avLst/>
          </a:prstGeom>
        </p:spPr>
        <p:txBody>
          <a:bodyPr vert="horz" lIns="91440" tIns="45720" rIns="91440" bIns="45720" rtlCol="0" anchor="ctr"/>
          <a:lstStyle>
            <a:defPPr>
              <a:defRPr lang="en-US"/>
            </a:defPPr>
            <a:lvl1pPr algn="l"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6B8BD35A-75FA-4A87-B6E6-46918E379BB4}" type="datetimeFigureOut">
              <a:rPr lang="en-US" smtClean="0"/>
              <a:pPr>
                <a:defRPr/>
              </a:pPr>
              <a:t>1/25/2016</a:t>
            </a:fld>
            <a:endParaRPr lang="en-US" dirty="0"/>
          </a:p>
        </p:txBody>
      </p:sp>
      <p:sp>
        <p:nvSpPr>
          <p:cNvPr id="11" name="Slide Number Placeholder 4"/>
          <p:cNvSpPr txBox="1">
            <a:spLocks/>
          </p:cNvSpPr>
          <p:nvPr userDrawn="1"/>
        </p:nvSpPr>
        <p:spPr>
          <a:xfrm>
            <a:off x="7010400" y="6556248"/>
            <a:ext cx="2133600" cy="301752"/>
          </a:xfrm>
          <a:prstGeom prst="rect">
            <a:avLst/>
          </a:prstGeom>
        </p:spPr>
        <p:txBody>
          <a:bodyPr vert="horz" lIns="91440" tIns="45720" rIns="91440" bIns="45720" rtlCol="0" anchor="ctr"/>
          <a:lstStyle>
            <a:defPPr>
              <a:defRPr lang="en-US"/>
            </a:defPPr>
            <a:lvl1pPr algn="r"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DFB3D18-987C-4A6B-9D8A-0028CE06E048}" type="slidenum">
              <a:rPr lang="en-US" smtClean="0"/>
              <a:pPr>
                <a:defRPr/>
              </a:pPr>
              <a:t>‹#›</a:t>
            </a:fld>
            <a:endParaRPr lang="en-US" dirty="0"/>
          </a:p>
        </p:txBody>
      </p:sp>
    </p:spTree>
    <p:extLst>
      <p:ext uri="{BB962C8B-B14F-4D97-AF65-F5344CB8AC3E}">
        <p14:creationId xmlns:p14="http://schemas.microsoft.com/office/powerpoint/2010/main" val="605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B6092-D51D-4F28-BCD8-2BA7FD886330}" type="datetime1">
              <a:rPr lang="en-US" smtClean="0"/>
              <a:t>1/25/2016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18DD596-F31F-4BE4-A092-DEE104E9A491}" type="slidenum">
              <a:rPr lang="en-US" smtClean="0"/>
              <a:t>‹#›</a:t>
            </a:fld>
            <a:endParaRPr lang="en-US" dirty="0"/>
          </a:p>
        </p:txBody>
      </p:sp>
    </p:spTree>
    <p:extLst>
      <p:ext uri="{BB962C8B-B14F-4D97-AF65-F5344CB8AC3E}">
        <p14:creationId xmlns:p14="http://schemas.microsoft.com/office/powerpoint/2010/main" val="1412480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6477000"/>
            <a:ext cx="9144000" cy="381000"/>
          </a:xfrm>
          <a:prstGeom prst="rect">
            <a:avLst/>
          </a:prstGeom>
          <a:gradFill>
            <a:gsLst>
              <a:gs pos="0">
                <a:schemeClr val="accent1">
                  <a:tint val="44500"/>
                  <a:satMod val="160000"/>
                </a:schemeClr>
              </a:gs>
              <a:gs pos="34000">
                <a:srgbClr val="00206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0" y="277813"/>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52400" y="12192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800">
                <a:solidFill>
                  <a:schemeClr val="bg1"/>
                </a:solidFill>
                <a:latin typeface="Arial" pitchFamily="34" charset="0"/>
                <a:cs typeface="Arial" pitchFamily="34" charset="0"/>
              </a:defRPr>
            </a:lvl1pPr>
          </a:lstStyle>
          <a:p>
            <a:pPr>
              <a:defRPr/>
            </a:pPr>
            <a:fld id="{C49F69BE-E48A-465C-B021-D9AB6B404C7F}" type="datetimeFigureOut">
              <a:rPr lang="en-US"/>
              <a:pPr>
                <a:defRPr/>
              </a:pPr>
              <a:t>1/25/2016</a:t>
            </a:fld>
            <a:endParaRPr lang="en-US" dirty="0"/>
          </a:p>
        </p:txBody>
      </p:sp>
      <p:sp>
        <p:nvSpPr>
          <p:cNvPr id="6" name="Slide Number Placeholder 5"/>
          <p:cNvSpPr>
            <a:spLocks noGrp="1"/>
          </p:cNvSpPr>
          <p:nvPr>
            <p:ph type="sldNum" sz="quarter" idx="4"/>
          </p:nvPr>
        </p:nvSpPr>
        <p:spPr>
          <a:xfrm>
            <a:off x="7010400" y="6477000"/>
            <a:ext cx="2133600" cy="365125"/>
          </a:xfrm>
          <a:prstGeom prst="rect">
            <a:avLst/>
          </a:prstGeom>
        </p:spPr>
        <p:txBody>
          <a:bodyPr vert="horz" lIns="91440" tIns="45720" rIns="91440" bIns="45720" rtlCol="0" anchor="ctr"/>
          <a:lstStyle>
            <a:lvl1pPr algn="r" fontAlgn="auto">
              <a:spcBef>
                <a:spcPts val="0"/>
              </a:spcBef>
              <a:spcAft>
                <a:spcPts val="0"/>
              </a:spcAft>
              <a:defRPr sz="800">
                <a:solidFill>
                  <a:schemeClr val="bg1"/>
                </a:solidFill>
                <a:latin typeface="Arial" pitchFamily="34" charset="0"/>
                <a:cs typeface="Arial" pitchFamily="34" charset="0"/>
              </a:defRPr>
            </a:lvl1pPr>
          </a:lstStyle>
          <a:p>
            <a:pPr>
              <a:defRPr/>
            </a:pPr>
            <a:fld id="{A98B6FD7-91B3-4D10-B688-973CF5EAA776}" type="slidenum">
              <a:rPr lang="en-US"/>
              <a:pPr>
                <a:defRPr/>
              </a:pPr>
              <a:t>‹#›</a:t>
            </a:fld>
            <a:endParaRPr lang="en-US"/>
          </a:p>
        </p:txBody>
      </p:sp>
      <p:sp>
        <p:nvSpPr>
          <p:cNvPr id="9" name="Footer Placeholder 3"/>
          <p:cNvSpPr txBox="1">
            <a:spLocks/>
          </p:cNvSpPr>
          <p:nvPr userDrawn="1"/>
        </p:nvSpPr>
        <p:spPr>
          <a:xfrm>
            <a:off x="2133600" y="6556248"/>
            <a:ext cx="4876800" cy="301752"/>
          </a:xfrm>
          <a:prstGeom prst="rect">
            <a:avLst/>
          </a:prstGeom>
        </p:spPr>
        <p:txBody>
          <a:bodyPr/>
          <a:lstStyle>
            <a:defPPr>
              <a:defRPr lang="en-US"/>
            </a:defPPr>
            <a:lvl1pPr algn="l" rtl="0" fontAlgn="base">
              <a:spcBef>
                <a:spcPct val="0"/>
              </a:spcBef>
              <a:spcAft>
                <a:spcPct val="0"/>
              </a:spcAft>
              <a:defRPr sz="1200" b="0" kern="1200">
                <a:solidFill>
                  <a:schemeClr val="tx1"/>
                </a:solidFill>
                <a:latin typeface="+mj-lt"/>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1050" b="1" i="1" dirty="0" smtClean="0">
                <a:solidFill>
                  <a:schemeClr val="bg1"/>
                </a:solidFill>
              </a:rPr>
              <a:t>Keep Alaska Moving</a:t>
            </a:r>
            <a:r>
              <a:rPr lang="en-US" sz="1050" b="1" dirty="0" smtClean="0">
                <a:solidFill>
                  <a:schemeClr val="bg1"/>
                </a:solidFill>
              </a:rPr>
              <a:t> </a:t>
            </a:r>
            <a:r>
              <a:rPr lang="en-US" sz="1050" dirty="0" smtClean="0">
                <a:solidFill>
                  <a:schemeClr val="bg1"/>
                </a:solidFill>
              </a:rPr>
              <a:t>through service and infrastructure</a:t>
            </a:r>
            <a:endParaRPr lang="en-US" sz="105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92" r:id="rId2"/>
    <p:sldLayoutId id="2147483694" r:id="rId3"/>
    <p:sldLayoutId id="2147483695" r:id="rId4"/>
  </p:sldLayoutIdLst>
  <p:txStyles>
    <p:titleStyle>
      <a:lvl1pPr algn="ctr" rtl="0" eaLnBrk="1" fontAlgn="base" hangingPunct="1">
        <a:spcBef>
          <a:spcPct val="0"/>
        </a:spcBef>
        <a:spcAft>
          <a:spcPct val="0"/>
        </a:spcAft>
        <a:defRPr sz="3800" kern="1200">
          <a:solidFill>
            <a:schemeClr val="tx1"/>
          </a:solidFill>
          <a:latin typeface="Arial Black" pitchFamily="34" charset="0"/>
          <a:ea typeface="+mj-ea"/>
          <a:cs typeface="+mj-cs"/>
        </a:defRPr>
      </a:lvl1pPr>
      <a:lvl2pPr algn="ctr" rtl="0" eaLnBrk="1" fontAlgn="base" hangingPunct="1">
        <a:spcBef>
          <a:spcPct val="0"/>
        </a:spcBef>
        <a:spcAft>
          <a:spcPct val="0"/>
        </a:spcAft>
        <a:defRPr sz="3800">
          <a:solidFill>
            <a:schemeClr val="tx1"/>
          </a:solidFill>
          <a:latin typeface="Arial Black" pitchFamily="34" charset="0"/>
        </a:defRPr>
      </a:lvl2pPr>
      <a:lvl3pPr algn="ctr" rtl="0" eaLnBrk="1" fontAlgn="base" hangingPunct="1">
        <a:spcBef>
          <a:spcPct val="0"/>
        </a:spcBef>
        <a:spcAft>
          <a:spcPct val="0"/>
        </a:spcAft>
        <a:defRPr sz="3800">
          <a:solidFill>
            <a:schemeClr val="tx1"/>
          </a:solidFill>
          <a:latin typeface="Arial Black" pitchFamily="34" charset="0"/>
        </a:defRPr>
      </a:lvl3pPr>
      <a:lvl4pPr algn="ctr" rtl="0" eaLnBrk="1" fontAlgn="base" hangingPunct="1">
        <a:spcBef>
          <a:spcPct val="0"/>
        </a:spcBef>
        <a:spcAft>
          <a:spcPct val="0"/>
        </a:spcAft>
        <a:defRPr sz="3800">
          <a:solidFill>
            <a:schemeClr val="tx1"/>
          </a:solidFill>
          <a:latin typeface="Arial Black" pitchFamily="34" charset="0"/>
        </a:defRPr>
      </a:lvl4pPr>
      <a:lvl5pPr algn="ctr" rtl="0" eaLnBrk="1" fontAlgn="base" hangingPunct="1">
        <a:spcBef>
          <a:spcPct val="0"/>
        </a:spcBef>
        <a:spcAft>
          <a:spcPct val="0"/>
        </a:spcAft>
        <a:defRPr sz="3800">
          <a:solidFill>
            <a:schemeClr val="tx1"/>
          </a:solidFill>
          <a:latin typeface="Arial Black" pitchFamily="34" charset="0"/>
        </a:defRPr>
      </a:lvl5pPr>
      <a:lvl6pPr marL="457200" algn="ctr" rtl="0" eaLnBrk="1" fontAlgn="base" hangingPunct="1">
        <a:spcBef>
          <a:spcPct val="0"/>
        </a:spcBef>
        <a:spcAft>
          <a:spcPct val="0"/>
        </a:spcAft>
        <a:defRPr sz="3800">
          <a:solidFill>
            <a:schemeClr val="tx1"/>
          </a:solidFill>
          <a:latin typeface="Arial Black" pitchFamily="34" charset="0"/>
        </a:defRPr>
      </a:lvl6pPr>
      <a:lvl7pPr marL="914400" algn="ctr" rtl="0" eaLnBrk="1" fontAlgn="base" hangingPunct="1">
        <a:spcBef>
          <a:spcPct val="0"/>
        </a:spcBef>
        <a:spcAft>
          <a:spcPct val="0"/>
        </a:spcAft>
        <a:defRPr sz="3800">
          <a:solidFill>
            <a:schemeClr val="tx1"/>
          </a:solidFill>
          <a:latin typeface="Arial Black" pitchFamily="34" charset="0"/>
        </a:defRPr>
      </a:lvl7pPr>
      <a:lvl8pPr marL="1371600" algn="ctr" rtl="0" eaLnBrk="1" fontAlgn="base" hangingPunct="1">
        <a:spcBef>
          <a:spcPct val="0"/>
        </a:spcBef>
        <a:spcAft>
          <a:spcPct val="0"/>
        </a:spcAft>
        <a:defRPr sz="3800">
          <a:solidFill>
            <a:schemeClr val="tx1"/>
          </a:solidFill>
          <a:latin typeface="Arial Black" pitchFamily="34" charset="0"/>
        </a:defRPr>
      </a:lvl8pPr>
      <a:lvl9pPr marL="1828800" algn="ctr" rtl="0" eaLnBrk="1" fontAlgn="base" hangingPunct="1">
        <a:spcBef>
          <a:spcPct val="0"/>
        </a:spcBef>
        <a:spcAft>
          <a:spcPct val="0"/>
        </a:spcAft>
        <a:defRPr sz="3800">
          <a:solidFill>
            <a:schemeClr val="tx1"/>
          </a:solidFill>
          <a:latin typeface="Arial Black" pitchFamily="34" charset="0"/>
        </a:defRPr>
      </a:lvl9pPr>
    </p:titleStyle>
    <p:bodyStyle>
      <a:lvl1pPr marL="342900" indent="-342900" algn="l" rtl="0" eaLnBrk="1" fontAlgn="base" hangingPunct="1">
        <a:spcBef>
          <a:spcPct val="20000"/>
        </a:spcBef>
        <a:spcAft>
          <a:spcPct val="0"/>
        </a:spcAft>
        <a:buClr>
          <a:srgbClr val="002060"/>
        </a:buClr>
        <a:buSzPct val="110000"/>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0070C0"/>
        </a:buClr>
        <a:buSzPct val="85000"/>
        <a:buFont typeface="Wingdings" pitchFamily="2" charset="2"/>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7F7F7F"/>
        </a:buClr>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70C0"/>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7F7F7F"/>
        </a:buClr>
        <a:buSzPct val="95000"/>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886200"/>
            <a:ext cx="9144000" cy="990600"/>
          </a:xfrm>
          <a:prstGeom prst="rect">
            <a:avLst/>
          </a:prstGeom>
          <a:noFill/>
        </p:spPr>
        <p:txBody>
          <a:bodyPr/>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algn="ctr" fontAlgn="auto">
              <a:spcAft>
                <a:spcPts val="0"/>
              </a:spcAft>
              <a:defRPr/>
            </a:pPr>
            <a:r>
              <a:rPr lang="en-US" dirty="0" smtClean="0">
                <a:ea typeface="+mj-ea"/>
                <a:cs typeface="+mj-cs"/>
              </a:rPr>
              <a:t>Alaska Department of </a:t>
            </a:r>
            <a:br>
              <a:rPr lang="en-US" dirty="0" smtClean="0">
                <a:ea typeface="+mj-ea"/>
                <a:cs typeface="+mj-cs"/>
              </a:rPr>
            </a:br>
            <a:r>
              <a:rPr lang="en-US" dirty="0" smtClean="0">
                <a:ea typeface="+mj-ea"/>
                <a:cs typeface="+mj-cs"/>
              </a:rPr>
              <a:t>Transportation &amp; Public Facilities</a:t>
            </a:r>
            <a:endParaRPr lang="en-US" dirty="0">
              <a:ea typeface="+mj-ea"/>
              <a:cs typeface="+mj-cs"/>
            </a:endParaRPr>
          </a:p>
        </p:txBody>
      </p:sp>
      <p:sp>
        <p:nvSpPr>
          <p:cNvPr id="7" name="Title 1"/>
          <p:cNvSpPr txBox="1">
            <a:spLocks/>
          </p:cNvSpPr>
          <p:nvPr/>
        </p:nvSpPr>
        <p:spPr>
          <a:xfrm>
            <a:off x="0" y="4876800"/>
            <a:ext cx="9144000" cy="1752600"/>
          </a:xfrm>
          <a:prstGeom prst="rect">
            <a:avLst/>
          </a:prstGeom>
          <a:noFill/>
        </p:spPr>
        <p:txBody>
          <a:bodyPr/>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algn="ctr" fontAlgn="auto">
              <a:spcAft>
                <a:spcPts val="0"/>
              </a:spcAft>
              <a:defRPr/>
            </a:pPr>
            <a:r>
              <a:rPr lang="en-US" sz="2800" b="1" dirty="0" smtClean="0">
                <a:ln w="12700">
                  <a:noFill/>
                </a:ln>
                <a:effectLst/>
                <a:latin typeface="Arial" pitchFamily="34" charset="0"/>
                <a:ea typeface="+mj-ea"/>
                <a:cs typeface="Arial" pitchFamily="34" charset="0"/>
              </a:rPr>
              <a:t>Navigating, Preparing, Delivering, Improving</a:t>
            </a:r>
            <a:r>
              <a:rPr lang="en-US" sz="2000" b="1" dirty="0" smtClean="0">
                <a:ln w="12700">
                  <a:noFill/>
                </a:ln>
                <a:effectLst/>
                <a:latin typeface="Arial" pitchFamily="34" charset="0"/>
                <a:cs typeface="Arial" pitchFamily="34" charset="0"/>
              </a:rPr>
              <a:t> </a:t>
            </a:r>
            <a:endParaRPr lang="en-US" sz="2000" dirty="0" smtClean="0">
              <a:ln w="12700">
                <a:noFill/>
              </a:ln>
              <a:effectLst/>
              <a:latin typeface="Arial" pitchFamily="34" charset="0"/>
              <a:ea typeface="+mj-ea"/>
              <a:cs typeface="Arial" pitchFamily="34" charset="0"/>
            </a:endParaRPr>
          </a:p>
          <a:p>
            <a:pPr algn="ctr" fontAlgn="auto">
              <a:spcAft>
                <a:spcPts val="0"/>
              </a:spcAft>
              <a:defRPr/>
            </a:pPr>
            <a:r>
              <a:rPr lang="en-US" sz="2200" dirty="0" smtClean="0">
                <a:ln w="12700">
                  <a:noFill/>
                </a:ln>
                <a:effectLst/>
                <a:latin typeface="Arial" pitchFamily="34" charset="0"/>
                <a:ea typeface="+mj-ea"/>
                <a:cs typeface="Arial" pitchFamily="34" charset="0"/>
              </a:rPr>
              <a:t>Commissioner Marc Luiken</a:t>
            </a:r>
          </a:p>
          <a:p>
            <a:pPr algn="ctr" fontAlgn="auto">
              <a:spcAft>
                <a:spcPts val="0"/>
              </a:spcAft>
              <a:defRPr/>
            </a:pPr>
            <a:endParaRPr lang="en-US" sz="1400" dirty="0" smtClean="0">
              <a:ln w="12700">
                <a:noFill/>
              </a:ln>
              <a:effectLst/>
              <a:latin typeface="Arial" pitchFamily="34" charset="0"/>
              <a:ea typeface="+mj-ea"/>
              <a:cs typeface="Arial" pitchFamily="34" charset="0"/>
            </a:endParaRPr>
          </a:p>
          <a:p>
            <a:pPr algn="ctr" fontAlgn="auto">
              <a:spcAft>
                <a:spcPts val="0"/>
              </a:spcAft>
              <a:defRPr/>
            </a:pPr>
            <a:r>
              <a:rPr lang="en-US" sz="1400" dirty="0" smtClean="0">
                <a:ln w="12700">
                  <a:noFill/>
                </a:ln>
                <a:effectLst/>
                <a:latin typeface="Arial" pitchFamily="34" charset="0"/>
                <a:ea typeface="+mj-ea"/>
                <a:cs typeface="Arial" pitchFamily="34" charset="0"/>
              </a:rPr>
              <a:t>26 Jan 2016</a:t>
            </a:r>
            <a:endParaRPr lang="en-US" sz="1400" dirty="0">
              <a:ln w="12700">
                <a:noFill/>
              </a:ln>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lstStyle/>
          <a:p>
            <a:r>
              <a:rPr lang="en-US" sz="2800" dirty="0" smtClean="0"/>
              <a:t>DOT&amp;PF </a:t>
            </a:r>
            <a:r>
              <a:rPr lang="en-US" sz="2800" dirty="0"/>
              <a:t>Unrestricted General Fund by </a:t>
            </a:r>
            <a:r>
              <a:rPr lang="en-US" sz="2800" dirty="0" smtClean="0"/>
              <a:t>RDU </a:t>
            </a:r>
            <a:r>
              <a:rPr lang="en-US" sz="2400" dirty="0" smtClean="0"/>
              <a:t>FY2010-FY2017 Governor’s Proposed</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4084559597"/>
              </p:ext>
            </p:extLst>
          </p:nvPr>
        </p:nvGraphicFramePr>
        <p:xfrm>
          <a:off x="304800" y="1219200"/>
          <a:ext cx="86868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279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127760"/>
          </a:xfrm>
        </p:spPr>
        <p:txBody>
          <a:bodyPr/>
          <a:lstStyle/>
          <a:p>
            <a:r>
              <a:rPr lang="en-US" dirty="0" smtClean="0"/>
              <a:t>FY2017 Proposed Reductions </a:t>
            </a:r>
            <a:endParaRPr lang="en-US" dirty="0"/>
          </a:p>
        </p:txBody>
      </p:sp>
      <p:sp>
        <p:nvSpPr>
          <p:cNvPr id="2" name="Rectangle 1"/>
          <p:cNvSpPr/>
          <p:nvPr/>
        </p:nvSpPr>
        <p:spPr>
          <a:xfrm>
            <a:off x="10160" y="1143000"/>
            <a:ext cx="5476240" cy="3808735"/>
          </a:xfrm>
          <a:prstGeom prst="rect">
            <a:avLst/>
          </a:prstGeom>
        </p:spPr>
        <p:txBody>
          <a:bodyPr wrap="square">
            <a:spAutoFit/>
          </a:bodyPr>
          <a:lstStyle/>
          <a:p>
            <a:pPr marL="0" marR="0">
              <a:lnSpc>
                <a:spcPct val="115000"/>
              </a:lnSpc>
              <a:spcBef>
                <a:spcPts val="0"/>
              </a:spcBef>
              <a:spcAft>
                <a:spcPts val="0"/>
              </a:spcAft>
            </a:pPr>
            <a:r>
              <a:rPr lang="en-US" sz="1400" b="1" dirty="0">
                <a:latin typeface="Calibri"/>
                <a:ea typeface="Calibri"/>
                <a:cs typeface="Times New Roman"/>
              </a:rPr>
              <a:t>Highways &amp; Aviation </a:t>
            </a:r>
            <a:r>
              <a:rPr lang="en-US" sz="1400" b="1" dirty="0" smtClean="0">
                <a:latin typeface="Calibri"/>
                <a:ea typeface="Calibri"/>
                <a:cs typeface="Times New Roman"/>
              </a:rPr>
              <a:t>RDU-Maintenance </a:t>
            </a:r>
            <a:r>
              <a:rPr lang="en-US" sz="1400" b="1" dirty="0">
                <a:latin typeface="Calibri"/>
                <a:ea typeface="Calibri"/>
                <a:cs typeface="Times New Roman"/>
              </a:rPr>
              <a:t>and Operations </a:t>
            </a:r>
          </a:p>
          <a:p>
            <a:pPr marL="342900" marR="0" lvl="0" indent="-342900">
              <a:lnSpc>
                <a:spcPct val="115000"/>
              </a:lnSpc>
              <a:spcBef>
                <a:spcPts val="0"/>
              </a:spcBef>
              <a:spcAft>
                <a:spcPts val="0"/>
              </a:spcAft>
              <a:buFont typeface="Symbol"/>
              <a:buChar char=""/>
            </a:pPr>
            <a:r>
              <a:rPr lang="en-US" sz="1400" dirty="0" smtClean="0">
                <a:latin typeface="Calibri"/>
                <a:ea typeface="Calibri"/>
                <a:cs typeface="Times New Roman"/>
              </a:rPr>
              <a:t>- $6,509.9 UGF and position </a:t>
            </a:r>
            <a:r>
              <a:rPr lang="en-US" sz="1400" dirty="0">
                <a:latin typeface="Calibri"/>
                <a:ea typeface="Calibri"/>
                <a:cs typeface="Times New Roman"/>
              </a:rPr>
              <a:t>reduction (21 PFT, 9 PPT)</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Service reduction will be felt on lower priority roads</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Reduce equipment fleet</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Reduce commodities purchases for summer and winter supplies</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Decrease in roadway maintenance, vegetation control, guardrail repairs</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Six maintenance stations will close (Seward, Chitina, Central, Birch Lake, O’Brien Creek, Northway)</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Thompson Pass station open seasonally (winter)</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Identification of previous operating costs that are eligible for federal funding (striping)</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Reduction of law enforcement officer coverage at Part 139 airports</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Reductions to maintenance agreements on state assets</a:t>
            </a:r>
          </a:p>
          <a:p>
            <a:pPr marL="0" marR="0">
              <a:lnSpc>
                <a:spcPct val="115000"/>
              </a:lnSpc>
              <a:spcBef>
                <a:spcPts val="0"/>
              </a:spcBef>
              <a:spcAft>
                <a:spcPts val="0"/>
              </a:spcAft>
            </a:pPr>
            <a:r>
              <a:rPr lang="en-US" sz="1400" dirty="0">
                <a:latin typeface="Calibri"/>
                <a:ea typeface="Calibri"/>
                <a:cs typeface="Times New Roman"/>
              </a:rPr>
              <a:t> </a:t>
            </a:r>
          </a:p>
        </p:txBody>
      </p:sp>
      <p:sp>
        <p:nvSpPr>
          <p:cNvPr id="3" name="Rectangle 2"/>
          <p:cNvSpPr/>
          <p:nvPr/>
        </p:nvSpPr>
        <p:spPr>
          <a:xfrm>
            <a:off x="5491480" y="1143000"/>
            <a:ext cx="3652520" cy="3313215"/>
          </a:xfrm>
          <a:prstGeom prst="rect">
            <a:avLst/>
          </a:prstGeom>
        </p:spPr>
        <p:txBody>
          <a:bodyPr wrap="square">
            <a:spAutoFit/>
          </a:bodyPr>
          <a:lstStyle/>
          <a:p>
            <a:pPr lvl="0">
              <a:lnSpc>
                <a:spcPct val="115000"/>
              </a:lnSpc>
              <a:spcBef>
                <a:spcPts val="0"/>
              </a:spcBef>
              <a:spcAft>
                <a:spcPts val="0"/>
              </a:spcAft>
            </a:pPr>
            <a:r>
              <a:rPr lang="en-US" sz="1400" b="1" dirty="0">
                <a:solidFill>
                  <a:prstClr val="black"/>
                </a:solidFill>
                <a:latin typeface="Calibri"/>
                <a:ea typeface="Calibri"/>
                <a:cs typeface="Times New Roman"/>
              </a:rPr>
              <a:t>Alaska Marine Highway System RDU</a:t>
            </a:r>
          </a:p>
          <a:p>
            <a:pPr marL="342900" lvl="0" indent="-342900">
              <a:lnSpc>
                <a:spcPct val="115000"/>
              </a:lnSpc>
              <a:spcBef>
                <a:spcPts val="0"/>
              </a:spcBef>
              <a:spcAft>
                <a:spcPts val="0"/>
              </a:spcAft>
              <a:buFont typeface="Symbol"/>
              <a:buChar char=""/>
            </a:pPr>
            <a:r>
              <a:rPr lang="en-US" sz="1400" dirty="0" smtClean="0">
                <a:solidFill>
                  <a:prstClr val="black"/>
                </a:solidFill>
                <a:latin typeface="Calibri"/>
                <a:ea typeface="Calibri"/>
                <a:cs typeface="Times New Roman"/>
              </a:rPr>
              <a:t>-$5,392.0 UGF</a:t>
            </a:r>
          </a:p>
          <a:p>
            <a:pPr marL="342900" lvl="0" indent="-342900">
              <a:lnSpc>
                <a:spcPct val="115000"/>
              </a:lnSpc>
              <a:spcBef>
                <a:spcPts val="0"/>
              </a:spcBef>
              <a:spcAft>
                <a:spcPts val="0"/>
              </a:spcAft>
              <a:buFont typeface="Symbol"/>
              <a:buChar char=""/>
            </a:pPr>
            <a:r>
              <a:rPr lang="en-US" sz="1400" dirty="0" smtClean="0">
                <a:solidFill>
                  <a:prstClr val="black"/>
                </a:solidFill>
                <a:latin typeface="Calibri"/>
                <a:ea typeface="Calibri"/>
                <a:cs typeface="Times New Roman"/>
              </a:rPr>
              <a:t>-6,461.0 AMHS Funds</a:t>
            </a:r>
          </a:p>
          <a:p>
            <a:pPr marL="342900" lvl="0" indent="-342900">
              <a:lnSpc>
                <a:spcPct val="115000"/>
              </a:lnSpc>
              <a:spcBef>
                <a:spcPts val="0"/>
              </a:spcBef>
              <a:spcAft>
                <a:spcPts val="0"/>
              </a:spcAft>
              <a:buFont typeface="Symbol"/>
              <a:buChar char=""/>
            </a:pPr>
            <a:r>
              <a:rPr lang="en-US" sz="1400" dirty="0" smtClean="0">
                <a:solidFill>
                  <a:prstClr val="black"/>
                </a:solidFill>
                <a:latin typeface="Calibri"/>
                <a:ea typeface="Calibri"/>
                <a:cs typeface="Times New Roman"/>
              </a:rPr>
              <a:t>Position </a:t>
            </a:r>
            <a:r>
              <a:rPr lang="en-US" sz="1400" dirty="0">
                <a:solidFill>
                  <a:prstClr val="black"/>
                </a:solidFill>
                <a:latin typeface="Calibri"/>
                <a:ea typeface="Calibri"/>
                <a:cs typeface="Times New Roman"/>
              </a:rPr>
              <a:t>reduction (5 PPT, 9 NP)</a:t>
            </a:r>
          </a:p>
          <a:p>
            <a:pPr marL="342900" lvl="0" indent="-342900">
              <a:lnSpc>
                <a:spcPct val="115000"/>
              </a:lnSpc>
              <a:spcBef>
                <a:spcPts val="0"/>
              </a:spcBef>
              <a:spcAft>
                <a:spcPts val="0"/>
              </a:spcAft>
              <a:buFont typeface="Symbol"/>
              <a:buChar char=""/>
            </a:pPr>
            <a:r>
              <a:rPr lang="en-US" sz="1400" dirty="0">
                <a:solidFill>
                  <a:prstClr val="black"/>
                </a:solidFill>
                <a:latin typeface="Calibri"/>
                <a:ea typeface="Calibri"/>
                <a:cs typeface="Times New Roman"/>
              </a:rPr>
              <a:t>Operating plan reduction from 354 to </a:t>
            </a:r>
            <a:r>
              <a:rPr lang="en-US" sz="1400" strike="sngStrike" dirty="0">
                <a:solidFill>
                  <a:prstClr val="black"/>
                </a:solidFill>
                <a:latin typeface="Calibri"/>
                <a:ea typeface="Calibri"/>
                <a:cs typeface="Times New Roman"/>
              </a:rPr>
              <a:t>309</a:t>
            </a:r>
            <a:r>
              <a:rPr lang="en-US" sz="1400" dirty="0">
                <a:solidFill>
                  <a:prstClr val="black"/>
                </a:solidFill>
                <a:latin typeface="Calibri"/>
                <a:ea typeface="Calibri"/>
                <a:cs typeface="Times New Roman"/>
              </a:rPr>
              <a:t> </a:t>
            </a:r>
            <a:r>
              <a:rPr lang="en-US" sz="1400" dirty="0" smtClean="0">
                <a:solidFill>
                  <a:prstClr val="black"/>
                </a:solidFill>
                <a:latin typeface="Calibri"/>
                <a:ea typeface="Calibri"/>
                <a:cs typeface="Times New Roman"/>
              </a:rPr>
              <a:t>320 week </a:t>
            </a:r>
            <a:r>
              <a:rPr lang="en-US" sz="1400" dirty="0">
                <a:solidFill>
                  <a:prstClr val="black"/>
                </a:solidFill>
                <a:latin typeface="Calibri"/>
                <a:ea typeface="Calibri"/>
                <a:cs typeface="Times New Roman"/>
              </a:rPr>
              <a:t>of service</a:t>
            </a:r>
          </a:p>
          <a:p>
            <a:pPr marL="342900" lvl="0" indent="-342900">
              <a:lnSpc>
                <a:spcPct val="115000"/>
              </a:lnSpc>
              <a:spcBef>
                <a:spcPts val="0"/>
              </a:spcBef>
              <a:spcAft>
                <a:spcPts val="0"/>
              </a:spcAft>
              <a:buFont typeface="Symbol"/>
              <a:buChar char=""/>
            </a:pPr>
            <a:r>
              <a:rPr lang="en-US" sz="1400" dirty="0">
                <a:solidFill>
                  <a:prstClr val="black"/>
                </a:solidFill>
                <a:latin typeface="Calibri"/>
                <a:ea typeface="Calibri"/>
                <a:cs typeface="Times New Roman"/>
              </a:rPr>
              <a:t>Three vessels are not scheduled to operate (Taku, Chenega, </a:t>
            </a:r>
            <a:r>
              <a:rPr lang="en-US" sz="1400" strike="sngStrike" dirty="0">
                <a:solidFill>
                  <a:prstClr val="black"/>
                </a:solidFill>
                <a:latin typeface="Calibri"/>
                <a:ea typeface="Calibri"/>
                <a:cs typeface="Times New Roman"/>
              </a:rPr>
              <a:t>Fairweather</a:t>
            </a:r>
            <a:r>
              <a:rPr lang="en-US" sz="1400" dirty="0">
                <a:solidFill>
                  <a:prstClr val="black"/>
                </a:solidFill>
                <a:latin typeface="Calibri"/>
                <a:ea typeface="Calibri"/>
                <a:cs typeface="Times New Roman"/>
              </a:rPr>
              <a:t>)</a:t>
            </a:r>
          </a:p>
          <a:p>
            <a:pPr marL="800100" lvl="1" indent="-342900">
              <a:lnSpc>
                <a:spcPct val="115000"/>
              </a:lnSpc>
              <a:spcBef>
                <a:spcPts val="0"/>
              </a:spcBef>
              <a:spcAft>
                <a:spcPts val="0"/>
              </a:spcAft>
              <a:buFont typeface="Wingdings"/>
              <a:buChar char=""/>
            </a:pPr>
            <a:r>
              <a:rPr lang="en-US" sz="1400" dirty="0">
                <a:solidFill>
                  <a:prstClr val="black"/>
                </a:solidFill>
                <a:latin typeface="Calibri"/>
                <a:ea typeface="Calibri"/>
                <a:cs typeface="Times New Roman"/>
              </a:rPr>
              <a:t>Multiple week gaps in service</a:t>
            </a:r>
          </a:p>
          <a:p>
            <a:pPr marL="800100" lvl="1" indent="-342900">
              <a:lnSpc>
                <a:spcPct val="115000"/>
              </a:lnSpc>
              <a:spcBef>
                <a:spcPts val="0"/>
              </a:spcBef>
              <a:spcAft>
                <a:spcPts val="0"/>
              </a:spcAft>
              <a:buFont typeface="Wingdings"/>
              <a:buChar char=""/>
            </a:pPr>
            <a:r>
              <a:rPr lang="en-US" sz="1400" strike="sngStrike" dirty="0">
                <a:solidFill>
                  <a:prstClr val="black"/>
                </a:solidFill>
                <a:latin typeface="Calibri"/>
                <a:ea typeface="Calibri"/>
                <a:cs typeface="Times New Roman"/>
              </a:rPr>
              <a:t>5 weeks – Northern Panhandle</a:t>
            </a:r>
          </a:p>
          <a:p>
            <a:pPr marL="800100" lvl="1" indent="-342900">
              <a:lnSpc>
                <a:spcPct val="115000"/>
              </a:lnSpc>
              <a:spcBef>
                <a:spcPts val="0"/>
              </a:spcBef>
              <a:spcAft>
                <a:spcPts val="0"/>
              </a:spcAft>
              <a:buFont typeface="Wingdings"/>
              <a:buChar char=""/>
            </a:pPr>
            <a:r>
              <a:rPr lang="en-US" sz="1400" strike="sngStrike" dirty="0">
                <a:solidFill>
                  <a:prstClr val="black"/>
                </a:solidFill>
                <a:latin typeface="Calibri"/>
                <a:ea typeface="Calibri"/>
                <a:cs typeface="Times New Roman"/>
              </a:rPr>
              <a:t>6 weeks – Prince William Sound</a:t>
            </a:r>
          </a:p>
          <a:p>
            <a:pPr marL="800100" lvl="1" indent="-342900">
              <a:lnSpc>
                <a:spcPct val="115000"/>
              </a:lnSpc>
              <a:spcBef>
                <a:spcPts val="0"/>
              </a:spcBef>
              <a:spcAft>
                <a:spcPts val="0"/>
              </a:spcAft>
              <a:buFont typeface="Wingdings"/>
              <a:buChar char=""/>
            </a:pPr>
            <a:r>
              <a:rPr lang="en-US" sz="1400" dirty="0">
                <a:solidFill>
                  <a:prstClr val="black"/>
                </a:solidFill>
                <a:latin typeface="Calibri"/>
                <a:ea typeface="Calibri"/>
                <a:cs typeface="Times New Roman"/>
              </a:rPr>
              <a:t>7 weeks – Southwest Route</a:t>
            </a:r>
          </a:p>
          <a:p>
            <a:pPr lvl="0">
              <a:lnSpc>
                <a:spcPct val="115000"/>
              </a:lnSpc>
              <a:spcBef>
                <a:spcPts val="0"/>
              </a:spcBef>
              <a:spcAft>
                <a:spcPts val="0"/>
              </a:spcAft>
            </a:pPr>
            <a:r>
              <a:rPr lang="en-US" sz="1400" dirty="0">
                <a:solidFill>
                  <a:prstClr val="black"/>
                </a:solidFill>
                <a:latin typeface="Calibri"/>
                <a:ea typeface="Calibri"/>
                <a:cs typeface="Times New Roman"/>
              </a:rPr>
              <a:t> </a:t>
            </a:r>
          </a:p>
        </p:txBody>
      </p:sp>
      <p:sp>
        <p:nvSpPr>
          <p:cNvPr id="5" name="Rectangle 4"/>
          <p:cNvSpPr/>
          <p:nvPr/>
        </p:nvSpPr>
        <p:spPr>
          <a:xfrm>
            <a:off x="76200" y="4876800"/>
            <a:ext cx="4572000" cy="1508105"/>
          </a:xfrm>
          <a:prstGeom prst="rect">
            <a:avLst/>
          </a:prstGeom>
        </p:spPr>
        <p:txBody>
          <a:bodyPr>
            <a:spAutoFit/>
          </a:bodyPr>
          <a:lstStyle/>
          <a:p>
            <a:pPr lvl="0">
              <a:lnSpc>
                <a:spcPct val="115000"/>
              </a:lnSpc>
              <a:spcBef>
                <a:spcPts val="0"/>
              </a:spcBef>
              <a:spcAft>
                <a:spcPts val="0"/>
              </a:spcAft>
            </a:pPr>
            <a:r>
              <a:rPr lang="en-US" sz="1400" b="1" dirty="0">
                <a:solidFill>
                  <a:prstClr val="black"/>
                </a:solidFill>
                <a:latin typeface="Calibri"/>
                <a:ea typeface="Calibri"/>
                <a:cs typeface="Times New Roman"/>
              </a:rPr>
              <a:t>Administration &amp; Support RDU</a:t>
            </a:r>
          </a:p>
          <a:p>
            <a:pPr marL="342900" lvl="0" indent="-342900">
              <a:lnSpc>
                <a:spcPct val="115000"/>
              </a:lnSpc>
              <a:spcBef>
                <a:spcPts val="0"/>
              </a:spcBef>
              <a:spcAft>
                <a:spcPts val="0"/>
              </a:spcAft>
              <a:buFont typeface="Symbol"/>
              <a:buChar char=""/>
            </a:pPr>
            <a:r>
              <a:rPr lang="en-US" sz="1400" dirty="0">
                <a:solidFill>
                  <a:prstClr val="black"/>
                </a:solidFill>
                <a:latin typeface="Calibri"/>
                <a:ea typeface="Calibri"/>
                <a:cs typeface="Times New Roman"/>
              </a:rPr>
              <a:t>Positions (2 PFT</a:t>
            </a:r>
            <a:r>
              <a:rPr lang="en-US" sz="1400" dirty="0" smtClean="0">
                <a:solidFill>
                  <a:prstClr val="black"/>
                </a:solidFill>
                <a:latin typeface="Calibri"/>
                <a:ea typeface="Calibri"/>
                <a:cs typeface="Times New Roman"/>
              </a:rPr>
              <a:t>)</a:t>
            </a:r>
          </a:p>
          <a:p>
            <a:pPr marL="342900" lvl="0" indent="-342900">
              <a:lnSpc>
                <a:spcPct val="115000"/>
              </a:lnSpc>
              <a:spcBef>
                <a:spcPts val="0"/>
              </a:spcBef>
              <a:spcAft>
                <a:spcPts val="0"/>
              </a:spcAft>
              <a:buFont typeface="Symbol"/>
              <a:buChar char=""/>
            </a:pPr>
            <a:r>
              <a:rPr lang="en-US" sz="1400" dirty="0" smtClean="0">
                <a:solidFill>
                  <a:prstClr val="black"/>
                </a:solidFill>
                <a:latin typeface="Calibri"/>
                <a:ea typeface="Calibri"/>
                <a:cs typeface="Times New Roman"/>
              </a:rPr>
              <a:t>-$1,385.1 UGF Agency-wide unallocated reduction </a:t>
            </a:r>
          </a:p>
          <a:p>
            <a:pPr lvl="0">
              <a:lnSpc>
                <a:spcPct val="115000"/>
              </a:lnSpc>
              <a:spcBef>
                <a:spcPts val="0"/>
              </a:spcBef>
              <a:spcAft>
                <a:spcPts val="0"/>
              </a:spcAft>
            </a:pPr>
            <a:endParaRPr lang="en-US" sz="1000" dirty="0">
              <a:solidFill>
                <a:prstClr val="black"/>
              </a:solidFill>
              <a:latin typeface="Calibri"/>
              <a:ea typeface="Calibri"/>
              <a:cs typeface="Times New Roman"/>
            </a:endParaRPr>
          </a:p>
          <a:p>
            <a:pPr lvl="0">
              <a:lnSpc>
                <a:spcPct val="115000"/>
              </a:lnSpc>
              <a:spcBef>
                <a:spcPts val="0"/>
              </a:spcBef>
              <a:spcAft>
                <a:spcPts val="0"/>
              </a:spcAft>
            </a:pPr>
            <a:r>
              <a:rPr lang="en-US" sz="1400" b="1" dirty="0">
                <a:solidFill>
                  <a:prstClr val="black"/>
                </a:solidFill>
                <a:latin typeface="Calibri"/>
                <a:ea typeface="Calibri"/>
                <a:cs typeface="Times New Roman"/>
              </a:rPr>
              <a:t> </a:t>
            </a:r>
            <a:r>
              <a:rPr lang="en-US" sz="1400" b="1" dirty="0" smtClean="0">
                <a:solidFill>
                  <a:prstClr val="black"/>
                </a:solidFill>
                <a:latin typeface="Calibri"/>
                <a:ea typeface="Calibri"/>
                <a:cs typeface="Times New Roman"/>
              </a:rPr>
              <a:t>Design </a:t>
            </a:r>
            <a:r>
              <a:rPr lang="en-US" sz="1400" b="1" dirty="0">
                <a:solidFill>
                  <a:prstClr val="black"/>
                </a:solidFill>
                <a:latin typeface="Calibri"/>
                <a:ea typeface="Calibri"/>
                <a:cs typeface="Times New Roman"/>
              </a:rPr>
              <a:t>&amp; Construction RDU </a:t>
            </a:r>
          </a:p>
          <a:p>
            <a:pPr marL="342900" lvl="0" indent="-342900">
              <a:lnSpc>
                <a:spcPct val="115000"/>
              </a:lnSpc>
              <a:spcBef>
                <a:spcPts val="0"/>
              </a:spcBef>
              <a:spcAft>
                <a:spcPts val="0"/>
              </a:spcAft>
              <a:buFont typeface="Symbol"/>
              <a:buChar char=""/>
            </a:pPr>
            <a:r>
              <a:rPr lang="en-US" sz="1400" dirty="0">
                <a:solidFill>
                  <a:prstClr val="black"/>
                </a:solidFill>
                <a:latin typeface="Calibri"/>
                <a:ea typeface="Calibri"/>
                <a:cs typeface="Times New Roman"/>
              </a:rPr>
              <a:t>Positions (1 PPT, 5 NP)</a:t>
            </a:r>
          </a:p>
        </p:txBody>
      </p:sp>
    </p:spTree>
    <p:extLst>
      <p:ext uri="{BB962C8B-B14F-4D97-AF65-F5344CB8AC3E}">
        <p14:creationId xmlns:p14="http://schemas.microsoft.com/office/powerpoint/2010/main" val="2909023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lstStyle/>
          <a:p>
            <a:r>
              <a:rPr lang="en-US" dirty="0" smtClean="0"/>
              <a:t>PCN Deletions</a:t>
            </a:r>
            <a:endParaRPr lang="en-US" dirty="0"/>
          </a:p>
        </p:txBody>
      </p:sp>
      <p:sp>
        <p:nvSpPr>
          <p:cNvPr id="4" name="Rectangle 3"/>
          <p:cNvSpPr/>
          <p:nvPr/>
        </p:nvSpPr>
        <p:spPr>
          <a:xfrm>
            <a:off x="2286000" y="2828836"/>
            <a:ext cx="4572000" cy="1200329"/>
          </a:xfrm>
          <a:prstGeom prst="rect">
            <a:avLst/>
          </a:prstGeom>
        </p:spPr>
        <p:txBody>
          <a:bodyPr>
            <a:spAutoFit/>
          </a:bodyPr>
          <a:lstStyle/>
          <a:p>
            <a:endParaRPr lang="en-US" dirty="0"/>
          </a:p>
          <a:p>
            <a:endParaRPr lang="en-US" dirty="0"/>
          </a:p>
          <a:p>
            <a:endParaRPr lang="en-US" dirty="0"/>
          </a:p>
          <a:p>
            <a:endParaRPr lang="en-US" dirty="0"/>
          </a:p>
        </p:txBody>
      </p:sp>
      <p:pic>
        <p:nvPicPr>
          <p:cNvPr id="10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1143000"/>
            <a:ext cx="9097962" cy="53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666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1219200"/>
            <a:ext cx="8534400" cy="2246769"/>
          </a:xfrm>
          <a:prstGeom prst="rect">
            <a:avLst/>
          </a:prstGeom>
        </p:spPr>
        <p:txBody>
          <a:bodyPr wrap="square">
            <a:spAutoFit/>
          </a:bodyPr>
          <a:lstStyle/>
          <a:p>
            <a:pPr marL="342900" indent="-342900">
              <a:buFont typeface="Arial" panose="020B0604020202020204" pitchFamily="34" charset="0"/>
              <a:buChar char="•"/>
            </a:pPr>
            <a:r>
              <a:rPr lang="en-US" sz="2000" b="1" dirty="0" smtClean="0"/>
              <a:t>Dalton Highway </a:t>
            </a:r>
            <a:r>
              <a:rPr lang="en-US" sz="2000" b="1" dirty="0" err="1" smtClean="0"/>
              <a:t>Aufeis</a:t>
            </a:r>
            <a:r>
              <a:rPr lang="en-US" sz="2000" b="1" dirty="0" smtClean="0"/>
              <a:t> flooding </a:t>
            </a:r>
          </a:p>
          <a:p>
            <a:pPr marL="800100" lvl="1" indent="-342900">
              <a:buFont typeface="Arial" panose="020B0604020202020204" pitchFamily="34" charset="0"/>
              <a:buChar char="•"/>
            </a:pPr>
            <a:r>
              <a:rPr lang="en-US" sz="2000" dirty="0"/>
              <a:t>Instituted emergency procurement </a:t>
            </a:r>
            <a:r>
              <a:rPr lang="en-US" sz="2000" dirty="0" smtClean="0"/>
              <a:t>processes</a:t>
            </a:r>
          </a:p>
          <a:p>
            <a:pPr marL="800100" lvl="1" indent="-342900">
              <a:buFont typeface="Arial" panose="020B0604020202020204" pitchFamily="34" charset="0"/>
              <a:buChar char="•"/>
            </a:pPr>
            <a:r>
              <a:rPr lang="en-US" sz="2000" dirty="0" smtClean="0"/>
              <a:t>Established </a:t>
            </a:r>
            <a:r>
              <a:rPr lang="en-US" sz="2000" dirty="0"/>
              <a:t>a Unified Command Structure, l</a:t>
            </a:r>
            <a:r>
              <a:rPr lang="en-US" sz="2000" dirty="0" smtClean="0"/>
              <a:t>ed by DOT&amp;PF—included </a:t>
            </a:r>
            <a:r>
              <a:rPr lang="en-US" sz="2000" dirty="0"/>
              <a:t>state and private sector. S</a:t>
            </a:r>
            <a:r>
              <a:rPr lang="en-US" sz="2000" dirty="0" smtClean="0"/>
              <a:t>uccessfully prioritized </a:t>
            </a:r>
            <a:r>
              <a:rPr lang="en-US" sz="2000" dirty="0"/>
              <a:t>the needs </a:t>
            </a:r>
            <a:r>
              <a:rPr lang="en-US" sz="2000" dirty="0" smtClean="0"/>
              <a:t>of North Slope</a:t>
            </a:r>
          </a:p>
          <a:p>
            <a:pPr marL="800100" lvl="1" indent="-342900">
              <a:buFont typeface="Arial" panose="020B0604020202020204" pitchFamily="34" charset="0"/>
              <a:buChar char="•"/>
            </a:pPr>
            <a:r>
              <a:rPr lang="en-US" sz="2000" dirty="0" smtClean="0"/>
              <a:t>Leveraged federal agencies to </a:t>
            </a:r>
            <a:r>
              <a:rPr lang="en-US" sz="2000" dirty="0"/>
              <a:t>get most of the costs </a:t>
            </a:r>
            <a:r>
              <a:rPr lang="en-US" sz="2000" dirty="0" smtClean="0"/>
              <a:t>funded by feds</a:t>
            </a:r>
          </a:p>
          <a:p>
            <a:pPr marL="800100" lvl="1" indent="-342900">
              <a:buFont typeface="Arial" panose="020B0604020202020204" pitchFamily="34" charset="0"/>
              <a:buChar char="•"/>
            </a:pPr>
            <a:r>
              <a:rPr lang="en-US" sz="2000" dirty="0" smtClean="0"/>
              <a:t>Completed road elevation project this past summer</a:t>
            </a:r>
          </a:p>
          <a:p>
            <a:pPr lvl="1"/>
            <a:endParaRPr lang="en-US" sz="2000" dirty="0" smtClean="0"/>
          </a:p>
        </p:txBody>
      </p:sp>
      <p:pic>
        <p:nvPicPr>
          <p:cNvPr id="1028" name="Picture 4" descr="C:\Users\sdhatter\AppData\Local\Microsoft\Windows\Temporary Internet Files\Content.Outlook\19DAFY3G\Dalton Highway flooding September 2015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3113" y="3962400"/>
            <a:ext cx="3145744" cy="2096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sdhatter\AppData\Local\Microsoft\Windows\Temporary Internet Files\Content.Outlook\19DAFY3G\Dalton Mile 4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8986" y="3352800"/>
            <a:ext cx="2986531" cy="22398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sdhatter\AppData\Local\Microsoft\Windows\Temporary Internet Files\Content.Outlook\19DAFY3G\0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644936"/>
            <a:ext cx="2368758" cy="17765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p:txBody>
          <a:bodyPr>
            <a:normAutofit/>
          </a:bodyPr>
          <a:lstStyle/>
          <a:p>
            <a:r>
              <a:rPr lang="en-US" sz="3200" dirty="0" smtClean="0"/>
              <a:t>Delivering—A year of Successes</a:t>
            </a:r>
            <a:endParaRPr lang="en-US" sz="3200" dirty="0"/>
          </a:p>
        </p:txBody>
      </p:sp>
    </p:spTree>
    <p:extLst>
      <p:ext uri="{BB962C8B-B14F-4D97-AF65-F5344CB8AC3E}">
        <p14:creationId xmlns:p14="http://schemas.microsoft.com/office/powerpoint/2010/main" val="53963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926" y="1219200"/>
            <a:ext cx="8610600" cy="4708981"/>
          </a:xfrm>
          <a:prstGeom prst="rect">
            <a:avLst/>
          </a:prstGeom>
        </p:spPr>
        <p:txBody>
          <a:bodyPr wrap="square">
            <a:spAutoFit/>
          </a:bodyPr>
          <a:lstStyle/>
          <a:p>
            <a:r>
              <a:rPr lang="en-US" sz="2000" b="1" dirty="0"/>
              <a:t>Obligated $780M in federal funding in Federal FY2015</a:t>
            </a:r>
          </a:p>
          <a:p>
            <a:pPr marL="742950" lvl="1" indent="-285750">
              <a:buFont typeface="Arial" panose="020B0604020202020204" pitchFamily="34" charset="0"/>
              <a:buChar char="•"/>
            </a:pPr>
            <a:r>
              <a:rPr lang="en-US" sz="1600" dirty="0"/>
              <a:t>$584 million </a:t>
            </a:r>
            <a:r>
              <a:rPr lang="en-US" sz="1600"/>
              <a:t>obligated </a:t>
            </a:r>
            <a:r>
              <a:rPr lang="en-US" sz="1600" smtClean="0"/>
              <a:t>FHWA </a:t>
            </a:r>
            <a:r>
              <a:rPr lang="en-US" sz="1600" dirty="0"/>
              <a:t>highway projects </a:t>
            </a:r>
          </a:p>
          <a:p>
            <a:pPr marL="1200150" lvl="2" indent="-285750">
              <a:buFont typeface="Arial" panose="020B0604020202020204" pitchFamily="34" charset="0"/>
              <a:buChar char="•"/>
            </a:pPr>
            <a:r>
              <a:rPr lang="en-US" sz="1600" dirty="0"/>
              <a:t>$486 million for the construction phases</a:t>
            </a:r>
          </a:p>
          <a:p>
            <a:pPr marL="742950" lvl="1" indent="-285750">
              <a:buFont typeface="Arial" panose="020B0604020202020204" pitchFamily="34" charset="0"/>
              <a:buChar char="•"/>
            </a:pPr>
            <a:r>
              <a:rPr lang="en-US" sz="1600" dirty="0"/>
              <a:t>$188 million obligated for FAA Airport projects</a:t>
            </a:r>
          </a:p>
          <a:p>
            <a:pPr marL="742950" lvl="1" indent="-285750">
              <a:buFont typeface="Arial" panose="020B0604020202020204" pitchFamily="34" charset="0"/>
              <a:buChar char="•"/>
            </a:pPr>
            <a:r>
              <a:rPr lang="en-US" sz="1600" dirty="0"/>
              <a:t>$8M awarded in Federal Transit grants for operating and capital </a:t>
            </a:r>
            <a:r>
              <a:rPr lang="en-US" sz="1600" dirty="0" smtClean="0"/>
              <a:t>expenses</a:t>
            </a:r>
          </a:p>
          <a:p>
            <a:pPr marL="742950" lvl="1" indent="-285750">
              <a:buFont typeface="Arial" panose="020B0604020202020204" pitchFamily="34" charset="0"/>
              <a:buChar char="•"/>
            </a:pPr>
            <a:endParaRPr lang="en-US" sz="2000" dirty="0"/>
          </a:p>
          <a:p>
            <a:r>
              <a:rPr lang="en-US" sz="2000" b="1" dirty="0"/>
              <a:t>Updated, socialized via public process, and gained approval for FY16-19 STIP</a:t>
            </a:r>
          </a:p>
          <a:p>
            <a:pPr marL="742950" lvl="1" indent="-285750">
              <a:buFont typeface="Arial" panose="020B0604020202020204" pitchFamily="34" charset="0"/>
              <a:buChar char="•"/>
            </a:pPr>
            <a:r>
              <a:rPr lang="en-US" sz="1600" dirty="0"/>
              <a:t>STIP is programmed at the FAST Act funding levels </a:t>
            </a:r>
          </a:p>
          <a:p>
            <a:pPr marL="742950" lvl="1" indent="-285750">
              <a:buFont typeface="Arial" panose="020B0604020202020204" pitchFamily="34" charset="0"/>
              <a:buChar char="•"/>
            </a:pPr>
            <a:r>
              <a:rPr lang="en-US" sz="1600" dirty="0"/>
              <a:t>Anticipate  40 new construction projects in 2016</a:t>
            </a:r>
          </a:p>
          <a:p>
            <a:pPr marL="1200150" lvl="2" indent="-285750">
              <a:buFont typeface="Arial" panose="020B0604020202020204" pitchFamily="34" charset="0"/>
              <a:buChar char="•"/>
            </a:pPr>
            <a:r>
              <a:rPr lang="en-US" sz="1600" dirty="0"/>
              <a:t>AMATS receives $24M</a:t>
            </a:r>
          </a:p>
          <a:p>
            <a:pPr marL="1200150" lvl="2" indent="-285750">
              <a:buFont typeface="Arial" panose="020B0604020202020204" pitchFamily="34" charset="0"/>
              <a:buChar char="•"/>
            </a:pPr>
            <a:r>
              <a:rPr lang="en-US" sz="1600" dirty="0"/>
              <a:t>FMATS receives $8M</a:t>
            </a:r>
          </a:p>
          <a:p>
            <a:pPr marL="1200150" lvl="2" indent="-285750">
              <a:buFont typeface="Arial" panose="020B0604020202020204" pitchFamily="34" charset="0"/>
              <a:buChar char="•"/>
            </a:pPr>
            <a:endParaRPr lang="en-US" sz="2000" b="1" dirty="0"/>
          </a:p>
          <a:p>
            <a:r>
              <a:rPr lang="en-US" sz="2000" b="1" dirty="0" smtClean="0"/>
              <a:t>AIAS and Aviation </a:t>
            </a:r>
          </a:p>
          <a:p>
            <a:pPr marL="742950" lvl="1" indent="-285750">
              <a:buFont typeface="Arial" panose="020B0604020202020204" pitchFamily="34" charset="0"/>
              <a:buChar char="•"/>
            </a:pPr>
            <a:r>
              <a:rPr lang="en-US" sz="1600" dirty="0" smtClean="0"/>
              <a:t>AIAS </a:t>
            </a:r>
            <a:r>
              <a:rPr lang="en-US" sz="1600" dirty="0"/>
              <a:t>stakeholder engagement realized 9% cargo growth/4.5% </a:t>
            </a:r>
            <a:r>
              <a:rPr lang="en-US" sz="1600" dirty="0" err="1"/>
              <a:t>pax</a:t>
            </a:r>
            <a:r>
              <a:rPr lang="en-US" sz="1600" dirty="0"/>
              <a:t> growth</a:t>
            </a:r>
          </a:p>
          <a:p>
            <a:pPr marL="742950" lvl="1" indent="-285750">
              <a:buFont typeface="Arial" panose="020B0604020202020204" pitchFamily="34" charset="0"/>
              <a:buChar char="•"/>
            </a:pPr>
            <a:r>
              <a:rPr lang="en-US" sz="1600" dirty="0"/>
              <a:t>ANC #2 in North America/#5 in the world for air cargo traffic</a:t>
            </a:r>
          </a:p>
          <a:p>
            <a:pPr marL="285750" indent="-285750">
              <a:buFont typeface="Arial" panose="020B0604020202020204" pitchFamily="34" charset="0"/>
              <a:buChar char="•"/>
            </a:pPr>
            <a:endParaRPr lang="en-US" sz="2000" dirty="0" smtClean="0"/>
          </a:p>
          <a:p>
            <a:pPr lvl="1"/>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26" y="5280481"/>
            <a:ext cx="7086600" cy="10441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rmAutofit/>
          </a:bodyPr>
          <a:lstStyle/>
          <a:p>
            <a:r>
              <a:rPr lang="en-US" sz="3200" dirty="0" smtClean="0"/>
              <a:t>Delivering—A year of Successes</a:t>
            </a:r>
            <a:endParaRPr lang="en-US" sz="3200" dirty="0"/>
          </a:p>
        </p:txBody>
      </p:sp>
    </p:spTree>
    <p:extLst>
      <p:ext uri="{BB962C8B-B14F-4D97-AF65-F5344CB8AC3E}">
        <p14:creationId xmlns:p14="http://schemas.microsoft.com/office/powerpoint/2010/main" val="144344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19200"/>
            <a:ext cx="8686800" cy="5755422"/>
          </a:xfrm>
          <a:prstGeom prst="rect">
            <a:avLst/>
          </a:prstGeom>
        </p:spPr>
        <p:txBody>
          <a:bodyPr wrap="square">
            <a:spAutoFit/>
          </a:bodyPr>
          <a:lstStyle/>
          <a:p>
            <a:r>
              <a:rPr lang="en-US" sz="2000" b="1" dirty="0" smtClean="0"/>
              <a:t>AMHS</a:t>
            </a:r>
            <a:endParaRPr lang="en-US" sz="2000" b="1" dirty="0"/>
          </a:p>
          <a:p>
            <a:pPr marL="742950" lvl="1" indent="-285750">
              <a:buFont typeface="Arial" panose="020B0604020202020204" pitchFamily="34" charset="0"/>
              <a:buChar char="•"/>
            </a:pPr>
            <a:r>
              <a:rPr lang="en-US" sz="1600" dirty="0"/>
              <a:t>Set an all time record for revenue generated at $53.9M in </a:t>
            </a:r>
            <a:r>
              <a:rPr lang="en-US" sz="1600" dirty="0" smtClean="0"/>
              <a:t>an effort </a:t>
            </a:r>
            <a:r>
              <a:rPr lang="en-US" sz="1600" dirty="0"/>
              <a:t>to be more self sustaining, implemented tariff leveling.</a:t>
            </a:r>
          </a:p>
          <a:p>
            <a:pPr marL="742950" lvl="1" indent="-285750">
              <a:buFont typeface="Arial" panose="020B0604020202020204" pitchFamily="34" charset="0"/>
              <a:buChar char="•"/>
            </a:pPr>
            <a:r>
              <a:rPr lang="en-US" sz="1600" dirty="0"/>
              <a:t>Reduced operating cost by $5.2M to achieve a 33.5% cost recovery rate, up from 30.7% last year.</a:t>
            </a:r>
          </a:p>
          <a:p>
            <a:pPr marL="742950" lvl="1" indent="-285750">
              <a:buFont typeface="Arial" panose="020B0604020202020204" pitchFamily="34" charset="0"/>
              <a:buChar char="•"/>
            </a:pPr>
            <a:r>
              <a:rPr lang="en-US" sz="1600" dirty="0"/>
              <a:t>Safely moved 310K passengers/106K vehicles (stable traffic volumes) despite running less ships and expending </a:t>
            </a:r>
            <a:r>
              <a:rPr lang="en-US" sz="1600" dirty="0" smtClean="0"/>
              <a:t>fewer GF </a:t>
            </a:r>
            <a:r>
              <a:rPr lang="en-US" sz="1600" dirty="0"/>
              <a:t>dollars</a:t>
            </a:r>
            <a:r>
              <a:rPr lang="en-US" sz="1600" dirty="0" smtClean="0"/>
              <a: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b="1" dirty="0"/>
          </a:p>
          <a:p>
            <a:r>
              <a:rPr lang="en-US" sz="2000" b="1" dirty="0" smtClean="0"/>
              <a:t>Contracts to Alaskans  </a:t>
            </a:r>
          </a:p>
          <a:p>
            <a:pPr marL="342900" indent="-342900">
              <a:buFont typeface="Arial" panose="020B0604020202020204" pitchFamily="34" charset="0"/>
              <a:buChar char="•"/>
            </a:pPr>
            <a:r>
              <a:rPr lang="en-US" sz="1600" dirty="0"/>
              <a:t>$511.3M worth </a:t>
            </a:r>
            <a:r>
              <a:rPr lang="en-US" sz="1600" dirty="0" smtClean="0"/>
              <a:t>of contracts </a:t>
            </a:r>
            <a:r>
              <a:rPr lang="en-US" sz="1600" dirty="0"/>
              <a:t>were awarded in 2015 </a:t>
            </a:r>
          </a:p>
          <a:p>
            <a:endParaRPr lang="en-US" sz="2000" b="1" dirty="0" smtClean="0"/>
          </a:p>
          <a:p>
            <a:pPr lvl="1"/>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124200"/>
            <a:ext cx="6629400" cy="2417516"/>
          </a:xfrm>
          <a:prstGeom prst="rect">
            <a:avLst/>
          </a:prstGeom>
        </p:spPr>
      </p:pic>
      <p:sp>
        <p:nvSpPr>
          <p:cNvPr id="5" name="Title 1"/>
          <p:cNvSpPr>
            <a:spLocks noGrp="1"/>
          </p:cNvSpPr>
          <p:nvPr>
            <p:ph type="title"/>
          </p:nvPr>
        </p:nvSpPr>
        <p:spPr/>
        <p:txBody>
          <a:bodyPr>
            <a:normAutofit/>
          </a:bodyPr>
          <a:lstStyle/>
          <a:p>
            <a:r>
              <a:rPr lang="en-US" sz="3200" dirty="0" smtClean="0"/>
              <a:t>Delivering—A year of Successes</a:t>
            </a:r>
            <a:endParaRPr lang="en-US" sz="3200" dirty="0"/>
          </a:p>
        </p:txBody>
      </p:sp>
    </p:spTree>
    <p:extLst>
      <p:ext uri="{BB962C8B-B14F-4D97-AF65-F5344CB8AC3E}">
        <p14:creationId xmlns:p14="http://schemas.microsoft.com/office/powerpoint/2010/main" val="144254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Improving—TEAM Guiding Principles</a:t>
            </a:r>
            <a:endParaRPr lang="en-US" sz="3200" dirty="0"/>
          </a:p>
        </p:txBody>
      </p:sp>
      <p:sp>
        <p:nvSpPr>
          <p:cNvPr id="3" name="Rectangle 2"/>
          <p:cNvSpPr/>
          <p:nvPr/>
        </p:nvSpPr>
        <p:spPr>
          <a:xfrm>
            <a:off x="304800" y="1371600"/>
            <a:ext cx="8534400" cy="4093428"/>
          </a:xfrm>
          <a:prstGeom prst="rect">
            <a:avLst/>
          </a:prstGeom>
        </p:spPr>
        <p:txBody>
          <a:bodyPr wrap="square">
            <a:spAutoFit/>
          </a:bodyPr>
          <a:lstStyle/>
          <a:p>
            <a:r>
              <a:rPr lang="en-US" sz="2000" b="1" dirty="0" smtClean="0"/>
              <a:t>We are an Executive TEAM who embraces these guiding principles</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Remember </a:t>
            </a:r>
            <a:r>
              <a:rPr lang="en-US" sz="2000" dirty="0"/>
              <a:t>and emphasize we are servants</a:t>
            </a:r>
          </a:p>
          <a:p>
            <a:pPr marL="285750" indent="-285750">
              <a:buFont typeface="Arial" panose="020B0604020202020204" pitchFamily="34" charset="0"/>
              <a:buChar char="•"/>
            </a:pPr>
            <a:r>
              <a:rPr lang="en-US" sz="2000" dirty="0"/>
              <a:t>Every communication, decision, and action must be governed by </a:t>
            </a:r>
            <a:r>
              <a:rPr lang="en-US" sz="2000" dirty="0" smtClean="0"/>
              <a:t>Core Values</a:t>
            </a:r>
          </a:p>
          <a:p>
            <a:endParaRPr lang="en-US" sz="2000" dirty="0"/>
          </a:p>
          <a:p>
            <a:pPr marL="137160" algn="ctr"/>
            <a:r>
              <a:rPr lang="en-US" sz="2000" i="1" dirty="0"/>
              <a:t>Integrity, Excellence, and </a:t>
            </a:r>
            <a:r>
              <a:rPr lang="en-US" sz="2000" i="1" dirty="0" smtClean="0"/>
              <a:t>Respect</a:t>
            </a:r>
          </a:p>
          <a:p>
            <a:pPr marL="137160" algn="ctr"/>
            <a:endParaRPr lang="en-US" sz="2000" dirty="0"/>
          </a:p>
          <a:p>
            <a:pPr marL="285750" indent="-285750">
              <a:buFont typeface="Arial" panose="020B0604020202020204" pitchFamily="34" charset="0"/>
              <a:buChar char="•"/>
            </a:pPr>
            <a:r>
              <a:rPr lang="en-US" sz="2000" dirty="0"/>
              <a:t>Remember our Mission:  Transportation for </a:t>
            </a:r>
            <a:r>
              <a:rPr lang="en-US" sz="2000" u="sng" dirty="0"/>
              <a:t>Alaskans</a:t>
            </a:r>
          </a:p>
          <a:p>
            <a:pPr marL="285750" indent="-285750">
              <a:buFont typeface="Arial" panose="020B0604020202020204" pitchFamily="34" charset="0"/>
              <a:buChar char="•"/>
            </a:pPr>
            <a:r>
              <a:rPr lang="en-US" sz="2000" dirty="0"/>
              <a:t>Must be solutions oriented </a:t>
            </a:r>
          </a:p>
          <a:p>
            <a:pPr marL="285750" indent="-285750">
              <a:buFont typeface="Arial" panose="020B0604020202020204" pitchFamily="34" charset="0"/>
              <a:buChar char="•"/>
            </a:pPr>
            <a:r>
              <a:rPr lang="en-US" sz="2000" dirty="0"/>
              <a:t>Must respect the role and intent of others in the solutions conversation</a:t>
            </a:r>
          </a:p>
          <a:p>
            <a:pPr marL="285750" indent="-285750">
              <a:buFont typeface="Arial" panose="020B0604020202020204" pitchFamily="34" charset="0"/>
              <a:buChar char="•"/>
            </a:pPr>
            <a:r>
              <a:rPr lang="en-US" sz="2000" dirty="0" smtClean="0"/>
              <a:t>As best we can, we’ll make decisions as a TEAM</a:t>
            </a:r>
          </a:p>
          <a:p>
            <a:pPr marL="285750" indent="-285750">
              <a:buFont typeface="Arial" panose="020B0604020202020204" pitchFamily="34" charset="0"/>
              <a:buChar char="•"/>
            </a:pPr>
            <a:r>
              <a:rPr lang="en-US" sz="2000" dirty="0" smtClean="0"/>
              <a:t>Must </a:t>
            </a:r>
            <a:r>
              <a:rPr lang="en-US" sz="2000" dirty="0"/>
              <a:t>communicate proactively and clearly, </a:t>
            </a:r>
            <a:r>
              <a:rPr lang="en-US" sz="2000" u="sng" dirty="0"/>
              <a:t>especially</a:t>
            </a:r>
            <a:r>
              <a:rPr lang="en-US" sz="2000" dirty="0"/>
              <a:t> when it’s contentious</a:t>
            </a:r>
          </a:p>
          <a:p>
            <a:pPr marL="285750" indent="-285750">
              <a:buFont typeface="Arial" panose="020B0604020202020204" pitchFamily="34" charset="0"/>
              <a:buChar char="•"/>
            </a:pPr>
            <a:r>
              <a:rPr lang="en-US" sz="2000" dirty="0"/>
              <a:t>No Whining</a:t>
            </a:r>
          </a:p>
        </p:txBody>
      </p:sp>
    </p:spTree>
    <p:extLst>
      <p:ext uri="{BB962C8B-B14F-4D97-AF65-F5344CB8AC3E}">
        <p14:creationId xmlns:p14="http://schemas.microsoft.com/office/powerpoint/2010/main" val="20625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Improving—One DOT&amp;PF</a:t>
            </a:r>
            <a:endParaRPr lang="en-US" dirty="0"/>
          </a:p>
        </p:txBody>
      </p:sp>
      <p:sp>
        <p:nvSpPr>
          <p:cNvPr id="4" name="Rectangle 3"/>
          <p:cNvSpPr/>
          <p:nvPr/>
        </p:nvSpPr>
        <p:spPr>
          <a:xfrm>
            <a:off x="232144" y="1524000"/>
            <a:ext cx="8686800" cy="4832092"/>
          </a:xfrm>
          <a:prstGeom prst="rect">
            <a:avLst/>
          </a:prstGeom>
        </p:spPr>
        <p:txBody>
          <a:bodyPr wrap="square">
            <a:spAutoFit/>
          </a:bodyPr>
          <a:lstStyle/>
          <a:p>
            <a:r>
              <a:rPr lang="en-US" sz="2000" b="1" dirty="0"/>
              <a:t>One DOT&amp;PF is the Organizing Principle and Change Management </a:t>
            </a:r>
            <a:r>
              <a:rPr lang="en-US" sz="2000" b="1" dirty="0" smtClean="0"/>
              <a:t>Brand</a:t>
            </a:r>
            <a:endParaRPr lang="en-US" sz="2000" b="1" dirty="0"/>
          </a:p>
          <a:p>
            <a:r>
              <a:rPr lang="en-US" dirty="0"/>
              <a:t> </a:t>
            </a:r>
          </a:p>
          <a:p>
            <a:pPr marL="285750" lvl="0" indent="-285750">
              <a:buFont typeface="Arial" panose="020B0604020202020204" pitchFamily="34" charset="0"/>
              <a:buChar char="•"/>
            </a:pPr>
            <a:r>
              <a:rPr lang="en-US" dirty="0"/>
              <a:t>One DOT&amp;PF leverages and validates what we’ve already done over the last five years with DOT&amp;PF Strategic </a:t>
            </a:r>
            <a:r>
              <a:rPr lang="en-US" dirty="0" smtClean="0"/>
              <a:t>Plan and </a:t>
            </a:r>
            <a:r>
              <a:rPr lang="en-US" dirty="0"/>
              <a:t>with </a:t>
            </a:r>
            <a:r>
              <a:rPr lang="en-US" u="sng" dirty="0"/>
              <a:t>Summits for </a:t>
            </a:r>
            <a:r>
              <a:rPr lang="en-US" u="sng" dirty="0" smtClean="0"/>
              <a:t>Success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One DOT&amp;PF means we are not a house divided in challenging </a:t>
            </a:r>
            <a:r>
              <a:rPr lang="en-US" dirty="0" smtClean="0"/>
              <a:t>times—a call for Trust, Teamwork, and Results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One DOT&amp;PF creates communication and sharing of best practices up, down, and across a huge and geographically dispersed organization</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One DOT&amp;PF embraces the idea that leaders—at all levels have huge influence</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One DOT&amp;PF embraces the belief that those closest to front line delivery often have the best ideas</a:t>
            </a:r>
            <a:endParaRPr lang="en-US" dirty="0"/>
          </a:p>
          <a:p>
            <a:pPr lvl="0"/>
            <a:endParaRPr lang="en-US" dirty="0"/>
          </a:p>
          <a:p>
            <a:pPr lvl="0"/>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255" y="5463364"/>
            <a:ext cx="3330577" cy="944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939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DOT&amp;PF—Everyday Lean</a:t>
            </a:r>
            <a:endParaRPr lang="en-US" dirty="0"/>
          </a:p>
        </p:txBody>
      </p:sp>
      <p:sp>
        <p:nvSpPr>
          <p:cNvPr id="3" name="Rectangle 2"/>
          <p:cNvSpPr/>
          <p:nvPr/>
        </p:nvSpPr>
        <p:spPr>
          <a:xfrm>
            <a:off x="159488" y="1219200"/>
            <a:ext cx="8839200" cy="5109091"/>
          </a:xfrm>
          <a:prstGeom prst="rect">
            <a:avLst/>
          </a:prstGeom>
        </p:spPr>
        <p:txBody>
          <a:bodyPr wrap="square">
            <a:spAutoFit/>
          </a:bodyPr>
          <a:lstStyle/>
          <a:p>
            <a:r>
              <a:rPr lang="en-US" sz="2000" b="1" dirty="0" smtClean="0"/>
              <a:t>Everyday Lean taps creativity/expertise of </a:t>
            </a:r>
            <a:r>
              <a:rPr lang="en-US" sz="2000" b="1" dirty="0" err="1" smtClean="0"/>
              <a:t>DOTers</a:t>
            </a:r>
            <a:r>
              <a:rPr lang="en-US" sz="2000" b="1" dirty="0" smtClean="0"/>
              <a:t> closest to service delivery</a:t>
            </a:r>
          </a:p>
          <a:p>
            <a:endParaRPr lang="en-US" dirty="0" smtClean="0"/>
          </a:p>
          <a:p>
            <a:pPr marL="285750" lvl="0" indent="-285750">
              <a:buFont typeface="Arial" panose="020B0604020202020204" pitchFamily="34" charset="0"/>
              <a:buChar char="•"/>
            </a:pPr>
            <a:r>
              <a:rPr lang="en-US" dirty="0" smtClean="0"/>
              <a:t>User friendly intranet site</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Leadership emphasis –rewarding  people </a:t>
            </a:r>
          </a:p>
          <a:p>
            <a:pPr lvl="0"/>
            <a:r>
              <a:rPr lang="en-US" dirty="0"/>
              <a:t> </a:t>
            </a:r>
            <a:r>
              <a:rPr lang="en-US" dirty="0" smtClean="0"/>
              <a:t>     and units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Already recognized by national level </a:t>
            </a:r>
          </a:p>
          <a:p>
            <a:r>
              <a:rPr lang="en-US" dirty="0"/>
              <a:t> </a:t>
            </a:r>
            <a:r>
              <a:rPr lang="en-US" dirty="0" smtClean="0"/>
              <a:t>    organization—grant funding</a:t>
            </a:r>
          </a:p>
          <a:p>
            <a:endParaRPr lang="en-US" dirty="0"/>
          </a:p>
          <a:p>
            <a:pPr marL="285750" indent="-285750">
              <a:buFont typeface="Arial" panose="020B0604020202020204" pitchFamily="34" charset="0"/>
              <a:buChar char="•"/>
            </a:pPr>
            <a:r>
              <a:rPr lang="en-US" b="1" dirty="0"/>
              <a:t>FAI International Garbage Incineration </a:t>
            </a:r>
            <a:endParaRPr lang="en-US" b="1" dirty="0" smtClean="0"/>
          </a:p>
          <a:p>
            <a:r>
              <a:rPr lang="en-US" b="1" dirty="0"/>
              <a:t> </a:t>
            </a:r>
            <a:r>
              <a:rPr lang="en-US" b="1" dirty="0" smtClean="0"/>
              <a:t>    </a:t>
            </a:r>
            <a:r>
              <a:rPr lang="en-US" dirty="0" smtClean="0"/>
              <a:t>Improvement resulted in $20K/year savings</a:t>
            </a:r>
          </a:p>
          <a:p>
            <a:endParaRPr lang="en-US" dirty="0"/>
          </a:p>
          <a:p>
            <a:endParaRPr lang="en-US" dirty="0"/>
          </a:p>
          <a:p>
            <a:endParaRPr lang="en-US" dirty="0"/>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lvl="0"/>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76400"/>
            <a:ext cx="2264228"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368" y="4708744"/>
            <a:ext cx="2143125"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99" y="4332028"/>
            <a:ext cx="2653393"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109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2590800"/>
            <a:ext cx="4724400" cy="1107996"/>
          </a:xfrm>
          <a:prstGeom prst="rect">
            <a:avLst/>
          </a:prstGeom>
          <a:noFill/>
        </p:spPr>
        <p:txBody>
          <a:bodyPr wrap="square" rtlCol="0">
            <a:spAutoFit/>
          </a:bodyPr>
          <a:lstStyle/>
          <a:p>
            <a:pPr algn="ctr"/>
            <a:r>
              <a:rPr lang="en-US" sz="6600" dirty="0" smtClean="0"/>
              <a:t>Questions?</a:t>
            </a:r>
            <a:endParaRPr lang="en-US" sz="6600" dirty="0"/>
          </a:p>
        </p:txBody>
      </p:sp>
    </p:spTree>
    <p:extLst>
      <p:ext uri="{BB962C8B-B14F-4D97-AF65-F5344CB8AC3E}">
        <p14:creationId xmlns:p14="http://schemas.microsoft.com/office/powerpoint/2010/main" val="363525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Rectangle 2"/>
          <p:cNvSpPr/>
          <p:nvPr/>
        </p:nvSpPr>
        <p:spPr>
          <a:xfrm>
            <a:off x="2286000" y="1828800"/>
            <a:ext cx="4572000" cy="3108543"/>
          </a:xfrm>
          <a:prstGeom prst="rect">
            <a:avLst/>
          </a:prstGeom>
        </p:spPr>
        <p:txBody>
          <a:bodyPr>
            <a:spAutoFit/>
          </a:bodyPr>
          <a:lstStyle/>
          <a:p>
            <a:pPr algn="ctr"/>
            <a:r>
              <a:rPr lang="en-US" sz="2800" b="1" dirty="0" smtClean="0"/>
              <a:t>Present to HTRA a briefing that addresses:</a:t>
            </a:r>
          </a:p>
          <a:p>
            <a:pPr algn="ctr"/>
            <a:endParaRPr lang="en-US" sz="2800" b="1" dirty="0"/>
          </a:p>
          <a:p>
            <a:pPr algn="ctr"/>
            <a:r>
              <a:rPr lang="en-US" sz="2800" b="1" dirty="0" smtClean="0"/>
              <a:t>“what </a:t>
            </a:r>
            <a:r>
              <a:rPr lang="en-US" sz="2800" b="1" dirty="0"/>
              <a:t>changes were made between FY15 to FY16 and what changes are planned for FY17” </a:t>
            </a:r>
            <a:endParaRPr lang="en-US" sz="2800" dirty="0"/>
          </a:p>
        </p:txBody>
      </p:sp>
    </p:spTree>
    <p:extLst>
      <p:ext uri="{BB962C8B-B14F-4D97-AF65-F5344CB8AC3E}">
        <p14:creationId xmlns:p14="http://schemas.microsoft.com/office/powerpoint/2010/main" val="2720199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5" name="TextBox 4"/>
          <p:cNvSpPr txBox="1"/>
          <p:nvPr/>
        </p:nvSpPr>
        <p:spPr>
          <a:xfrm>
            <a:off x="304800" y="1676400"/>
            <a:ext cx="86106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Our dedicated people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How we are </a:t>
            </a:r>
            <a:r>
              <a:rPr lang="en-US" sz="2000" b="1" dirty="0" smtClean="0"/>
              <a:t>Navigating:  </a:t>
            </a:r>
            <a:r>
              <a:rPr lang="en-US" sz="2000" dirty="0" smtClean="0"/>
              <a:t>$34.6M reduction in operating budget – FY 15- FY16</a:t>
            </a:r>
          </a:p>
          <a:p>
            <a:endParaRPr lang="en-US" sz="2000" dirty="0" smtClean="0"/>
          </a:p>
          <a:p>
            <a:pPr marL="285750" indent="-285750">
              <a:buFont typeface="Arial" panose="020B0604020202020204" pitchFamily="34" charset="0"/>
              <a:buChar char="•"/>
            </a:pPr>
            <a:r>
              <a:rPr lang="en-US" sz="2000" dirty="0" smtClean="0"/>
              <a:t>How we are </a:t>
            </a:r>
            <a:r>
              <a:rPr lang="en-US" sz="2000" b="1" dirty="0" smtClean="0"/>
              <a:t>Preparing:   </a:t>
            </a:r>
            <a:r>
              <a:rPr lang="en-US" sz="2000" dirty="0" smtClean="0"/>
              <a:t>To</a:t>
            </a:r>
            <a:r>
              <a:rPr lang="en-US" sz="2000" b="1" dirty="0" smtClean="0"/>
              <a:t> </a:t>
            </a:r>
            <a:r>
              <a:rPr lang="en-US" sz="2000" dirty="0" smtClean="0"/>
              <a:t>do our part and absorb more reductions – FY17</a:t>
            </a:r>
          </a:p>
          <a:p>
            <a:endParaRPr lang="en-US" sz="2000" dirty="0" smtClean="0"/>
          </a:p>
          <a:p>
            <a:pPr marL="287338" indent="-287338">
              <a:buFont typeface="Arial" panose="020B0604020202020204" pitchFamily="34" charset="0"/>
              <a:buChar char="•"/>
            </a:pPr>
            <a:r>
              <a:rPr lang="en-US" sz="2000" dirty="0"/>
              <a:t>H</a:t>
            </a:r>
            <a:r>
              <a:rPr lang="en-US" sz="2000" dirty="0" smtClean="0"/>
              <a:t>ow we are </a:t>
            </a:r>
            <a:r>
              <a:rPr lang="en-US" sz="2000" b="1" dirty="0" smtClean="0"/>
              <a:t>Delivering</a:t>
            </a:r>
            <a:r>
              <a:rPr lang="en-US" sz="2000" dirty="0" smtClean="0"/>
              <a:t>:  A year of successes</a:t>
            </a:r>
          </a:p>
          <a:p>
            <a:endParaRPr lang="en-US" sz="2000" dirty="0"/>
          </a:p>
          <a:p>
            <a:pPr marL="287338" indent="-287338">
              <a:buFont typeface="Arial" panose="020B0604020202020204" pitchFamily="34" charset="0"/>
              <a:buChar char="•"/>
            </a:pPr>
            <a:r>
              <a:rPr lang="en-US" sz="2000" dirty="0" smtClean="0"/>
              <a:t>How we are </a:t>
            </a:r>
            <a:r>
              <a:rPr lang="en-US" sz="2000" b="1" dirty="0" smtClean="0"/>
              <a:t>Improving:   </a:t>
            </a:r>
          </a:p>
          <a:p>
            <a:endParaRPr lang="en-US" sz="2000" b="1" dirty="0" smtClean="0"/>
          </a:p>
          <a:p>
            <a:pPr marL="742950" lvl="1" indent="-285750">
              <a:buFont typeface="Arial" panose="020B0604020202020204" pitchFamily="34" charset="0"/>
              <a:buChar char="•"/>
            </a:pPr>
            <a:r>
              <a:rPr lang="en-US" sz="2000" dirty="0" smtClean="0"/>
              <a:t>Executive TEAM </a:t>
            </a:r>
            <a:r>
              <a:rPr lang="en-US" sz="2000" dirty="0"/>
              <a:t>Guiding </a:t>
            </a:r>
            <a:r>
              <a:rPr lang="en-US" sz="2000" dirty="0" smtClean="0"/>
              <a:t>Principles and </a:t>
            </a:r>
            <a:r>
              <a:rPr lang="en-US" sz="2000" dirty="0"/>
              <a:t>D</a:t>
            </a:r>
            <a:r>
              <a:rPr lang="en-US" sz="2000" dirty="0" smtClean="0"/>
              <a:t>ecision-making</a:t>
            </a:r>
          </a:p>
          <a:p>
            <a:pPr marL="742950" lvl="1" indent="-285750">
              <a:buFont typeface="Arial" panose="020B0604020202020204" pitchFamily="34" charset="0"/>
              <a:buChar char="•"/>
            </a:pPr>
            <a:r>
              <a:rPr lang="en-US" sz="2000" dirty="0" smtClean="0"/>
              <a:t>One DOT&amp;PF:  Results Based Alignment (RBA) and Everyday Lean</a:t>
            </a:r>
          </a:p>
          <a:p>
            <a:pPr lvl="1"/>
            <a:endParaRPr lang="en-US" sz="2000" dirty="0"/>
          </a:p>
        </p:txBody>
      </p:sp>
    </p:spTree>
    <p:extLst>
      <p:ext uri="{BB962C8B-B14F-4D97-AF65-F5344CB8AC3E}">
        <p14:creationId xmlns:p14="http://schemas.microsoft.com/office/powerpoint/2010/main" val="3217780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2712"/>
          </a:xfrm>
        </p:spPr>
        <p:txBody>
          <a:bodyPr/>
          <a:lstStyle/>
          <a:p>
            <a:r>
              <a:rPr lang="en-US" sz="3600" b="1" dirty="0"/>
              <a:t>Our DOT&amp;PF People:  Alaskans Serving Alaskans</a:t>
            </a:r>
          </a:p>
        </p:txBody>
      </p:sp>
      <p:sp>
        <p:nvSpPr>
          <p:cNvPr id="3" name="Rectangle 2"/>
          <p:cNvSpPr/>
          <p:nvPr/>
        </p:nvSpPr>
        <p:spPr>
          <a:xfrm>
            <a:off x="76200" y="1066801"/>
            <a:ext cx="7162800" cy="2154436"/>
          </a:xfrm>
          <a:prstGeom prst="rect">
            <a:avLst/>
          </a:prstGeom>
        </p:spPr>
        <p:txBody>
          <a:bodyPr wrap="square">
            <a:spAutoFit/>
          </a:bodyPr>
          <a:lstStyle/>
          <a:p>
            <a:r>
              <a:rPr lang="en-US" b="1" dirty="0"/>
              <a:t>Jed </a:t>
            </a:r>
            <a:r>
              <a:rPr lang="en-US" b="1" dirty="0" err="1"/>
              <a:t>Struempler</a:t>
            </a:r>
            <a:r>
              <a:rPr lang="en-US" b="1" dirty="0"/>
              <a:t>, Anchorage Station Foreman</a:t>
            </a:r>
          </a:p>
          <a:p>
            <a:endParaRPr lang="en-US" sz="800" dirty="0"/>
          </a:p>
          <a:p>
            <a:r>
              <a:rPr lang="en-US" b="1" dirty="0"/>
              <a:t>Who he is: </a:t>
            </a:r>
            <a:r>
              <a:rPr lang="en-US" dirty="0" smtClean="0"/>
              <a:t>Born </a:t>
            </a:r>
            <a:r>
              <a:rPr lang="en-US" dirty="0"/>
              <a:t>and raised in </a:t>
            </a:r>
            <a:r>
              <a:rPr lang="en-US" dirty="0" smtClean="0"/>
              <a:t>Anchorage; played </a:t>
            </a:r>
            <a:r>
              <a:rPr lang="en-US" dirty="0"/>
              <a:t>high school football for </a:t>
            </a:r>
            <a:r>
              <a:rPr lang="en-US" dirty="0" smtClean="0"/>
              <a:t>Service; started </a:t>
            </a:r>
            <a:r>
              <a:rPr lang="en-US" dirty="0"/>
              <a:t>in construction and heavy equipment on the lap of his </a:t>
            </a:r>
            <a:r>
              <a:rPr lang="en-US" dirty="0" smtClean="0"/>
              <a:t>father - </a:t>
            </a:r>
            <a:r>
              <a:rPr lang="en-US" dirty="0"/>
              <a:t>helping his dad </a:t>
            </a:r>
            <a:r>
              <a:rPr lang="en-US" dirty="0" smtClean="0"/>
              <a:t>hen </a:t>
            </a:r>
            <a:r>
              <a:rPr lang="en-US" dirty="0"/>
              <a:t>Boniface Parkway was expanding from a two-lane to a four-lane </a:t>
            </a:r>
            <a:r>
              <a:rPr lang="en-US" dirty="0" smtClean="0"/>
              <a:t>road; </a:t>
            </a:r>
            <a:r>
              <a:rPr lang="en-US" dirty="0"/>
              <a:t>DOT&amp;PF as an equipment operator when he was 20 years </a:t>
            </a:r>
            <a:r>
              <a:rPr lang="en-US" dirty="0" smtClean="0"/>
              <a:t>old; -today, he is a Foreman at the Anchorage station. He’s married to a high school principal and has two children.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4659" y="1092712"/>
            <a:ext cx="1839341" cy="2074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69112" y="3221237"/>
            <a:ext cx="9067800" cy="3262432"/>
          </a:xfrm>
          <a:prstGeom prst="rect">
            <a:avLst/>
          </a:prstGeom>
          <a:noFill/>
        </p:spPr>
        <p:txBody>
          <a:bodyPr wrap="square" rtlCol="0">
            <a:spAutoFit/>
          </a:bodyPr>
          <a:lstStyle/>
          <a:p>
            <a:r>
              <a:rPr lang="en-US" b="1" dirty="0"/>
              <a:t>What Jed does: </a:t>
            </a:r>
            <a:r>
              <a:rPr lang="en-US" dirty="0" smtClean="0"/>
              <a:t>Day </a:t>
            </a:r>
            <a:r>
              <a:rPr lang="en-US" dirty="0"/>
              <a:t>starts at 6 </a:t>
            </a:r>
            <a:r>
              <a:rPr lang="en-US" dirty="0" err="1" smtClean="0"/>
              <a:t>a.m</a:t>
            </a:r>
            <a:r>
              <a:rPr lang="en-US" dirty="0" smtClean="0"/>
              <a:t> checking with </a:t>
            </a:r>
            <a:r>
              <a:rPr lang="en-US" dirty="0"/>
              <a:t>the night shift on the conditions of the roads, and then he and his team get to work. Being a foreman means that you’re leading a crew in the field, rolling up your sleeves to get the work done. He knows firsthand what’s working and what’s not. </a:t>
            </a:r>
          </a:p>
          <a:p>
            <a:endParaRPr lang="en-US" sz="800" dirty="0"/>
          </a:p>
          <a:p>
            <a:r>
              <a:rPr lang="en-US" dirty="0" smtClean="0"/>
              <a:t>Much </a:t>
            </a:r>
            <a:r>
              <a:rPr lang="en-US" dirty="0"/>
              <a:t>of the winter is focused on snow and ice removal, the job encompasses </a:t>
            </a:r>
            <a:r>
              <a:rPr lang="en-US" dirty="0" smtClean="0"/>
              <a:t>more </a:t>
            </a:r>
            <a:r>
              <a:rPr lang="en-US" dirty="0"/>
              <a:t>than that. </a:t>
            </a:r>
            <a:r>
              <a:rPr lang="en-US" dirty="0" smtClean="0"/>
              <a:t>There’s </a:t>
            </a:r>
            <a:r>
              <a:rPr lang="en-US" dirty="0"/>
              <a:t>more work than his crew can complete in any given day. Guardrail </a:t>
            </a:r>
            <a:r>
              <a:rPr lang="en-US" dirty="0" smtClean="0"/>
              <a:t>&amp; </a:t>
            </a:r>
            <a:r>
              <a:rPr lang="en-US" dirty="0"/>
              <a:t>fences get hit </a:t>
            </a:r>
            <a:r>
              <a:rPr lang="en-US" dirty="0" smtClean="0"/>
              <a:t>&amp; </a:t>
            </a:r>
            <a:r>
              <a:rPr lang="en-US" dirty="0"/>
              <a:t>damaged, high winds require removing fallen trees from roadways, sidewalks </a:t>
            </a:r>
            <a:r>
              <a:rPr lang="en-US" dirty="0" smtClean="0"/>
              <a:t>&amp; </a:t>
            </a:r>
            <a:r>
              <a:rPr lang="en-US" dirty="0"/>
              <a:t>trails, </a:t>
            </a:r>
            <a:r>
              <a:rPr lang="en-US" dirty="0" smtClean="0"/>
              <a:t>patching </a:t>
            </a:r>
            <a:r>
              <a:rPr lang="en-US" dirty="0"/>
              <a:t>and paving are often in the middle of a summer night to aid in traffic control. </a:t>
            </a:r>
            <a:r>
              <a:rPr lang="en-US" dirty="0" smtClean="0"/>
              <a:t>There </a:t>
            </a:r>
            <a:r>
              <a:rPr lang="en-US" dirty="0"/>
              <a:t>is a long needs list to remove vegetation that could interfere with a driver’s ability to see the road ahead or damage the pavement or guardrail.</a:t>
            </a:r>
          </a:p>
          <a:p>
            <a:endParaRPr lang="en-US" dirty="0"/>
          </a:p>
        </p:txBody>
      </p:sp>
    </p:spTree>
    <p:extLst>
      <p:ext uri="{BB962C8B-B14F-4D97-AF65-F5344CB8AC3E}">
        <p14:creationId xmlns:p14="http://schemas.microsoft.com/office/powerpoint/2010/main" val="332830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lstStyle/>
          <a:p>
            <a:r>
              <a:rPr lang="en-US" sz="3600" b="1" dirty="0"/>
              <a:t>Our DOT&amp;PF People:  Alaskans Serving </a:t>
            </a:r>
            <a:r>
              <a:rPr lang="en-US" sz="3600" b="1" dirty="0" smtClean="0"/>
              <a:t>Alaskans</a:t>
            </a:r>
            <a:endParaRPr lang="en-US" dirty="0"/>
          </a:p>
        </p:txBody>
      </p:sp>
      <p:sp>
        <p:nvSpPr>
          <p:cNvPr id="3" name="TextBox 2"/>
          <p:cNvSpPr txBox="1"/>
          <p:nvPr/>
        </p:nvSpPr>
        <p:spPr>
          <a:xfrm>
            <a:off x="6629400" y="1524000"/>
            <a:ext cx="2362200"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46" t="2816" r="2817" b="5055"/>
          <a:stretch/>
        </p:blipFill>
        <p:spPr bwMode="auto">
          <a:xfrm>
            <a:off x="7066357" y="1215656"/>
            <a:ext cx="2052834" cy="201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 y="1215656"/>
            <a:ext cx="9042991" cy="5786199"/>
          </a:xfrm>
          <a:prstGeom prst="rect">
            <a:avLst/>
          </a:prstGeom>
          <a:noFill/>
        </p:spPr>
        <p:txBody>
          <a:bodyPr wrap="square" rtlCol="0">
            <a:spAutoFit/>
          </a:bodyPr>
          <a:lstStyle/>
          <a:p>
            <a:pPr marL="285750" indent="-285750">
              <a:buFont typeface="Arial" panose="020B0604020202020204" pitchFamily="34" charset="0"/>
              <a:buChar char="•"/>
            </a:pPr>
            <a:r>
              <a:rPr lang="en-US" sz="1600" b="1" dirty="0"/>
              <a:t>Vanessa </a:t>
            </a:r>
            <a:r>
              <a:rPr lang="en-US" sz="1600" b="1" dirty="0" err="1"/>
              <a:t>Musich</a:t>
            </a:r>
            <a:endParaRPr lang="en-US" sz="1600" b="1" dirty="0"/>
          </a:p>
          <a:p>
            <a:endParaRPr lang="en-US" sz="1600" b="1" dirty="0"/>
          </a:p>
          <a:p>
            <a:pPr marL="742950" lvl="1" indent="-285750">
              <a:buFont typeface="Arial" panose="020B0604020202020204" pitchFamily="34" charset="0"/>
              <a:buChar char="•"/>
            </a:pPr>
            <a:r>
              <a:rPr lang="en-US" sz="1600" b="1" dirty="0"/>
              <a:t>Engineering Assistant III/Project Engineer</a:t>
            </a:r>
          </a:p>
          <a:p>
            <a:pPr marL="742950" lvl="1" indent="-285750">
              <a:buFont typeface="Arial" panose="020B0604020202020204" pitchFamily="34" charset="0"/>
              <a:buChar char="•"/>
            </a:pPr>
            <a:r>
              <a:rPr lang="en-US" sz="1600" b="1" dirty="0"/>
              <a:t>Vanessa was raised in Homer. After receiving a Bachelor of </a:t>
            </a:r>
            <a:br>
              <a:rPr lang="en-US" sz="1600" b="1" dirty="0"/>
            </a:br>
            <a:r>
              <a:rPr lang="en-US" sz="1600" b="1" dirty="0"/>
              <a:t>Science in Mechanical Engineering from the University of Notre Dame, </a:t>
            </a:r>
            <a:br>
              <a:rPr lang="en-US" sz="1600" b="1" dirty="0"/>
            </a:br>
            <a:r>
              <a:rPr lang="en-US" sz="1600" b="1" dirty="0"/>
              <a:t>she relocated back to Alaska with her husband and her dog</a:t>
            </a:r>
            <a:r>
              <a:rPr lang="en-US" sz="1600" b="1" dirty="0" smtClean="0"/>
              <a:t>.</a:t>
            </a:r>
          </a:p>
          <a:p>
            <a:pPr marL="742950" lvl="1" indent="-285750">
              <a:buFont typeface="Arial" panose="020B0604020202020204" pitchFamily="34" charset="0"/>
              <a:buChar char="•"/>
            </a:pPr>
            <a:r>
              <a:rPr lang="en-US" sz="1600" b="1" dirty="0" smtClean="0"/>
              <a:t> </a:t>
            </a:r>
            <a:r>
              <a:rPr lang="en-US" sz="1600" b="1" dirty="0"/>
              <a:t>In Nome, </a:t>
            </a:r>
            <a:r>
              <a:rPr lang="en-US" sz="1600" b="1" dirty="0" smtClean="0"/>
              <a:t>she </a:t>
            </a:r>
            <a:r>
              <a:rPr lang="en-US" sz="1600" b="1" dirty="0"/>
              <a:t>enjoys cooking, hiking, fishing, berry-picking and yoga.</a:t>
            </a:r>
          </a:p>
          <a:p>
            <a:pPr marL="742950" lvl="1" indent="-285750">
              <a:buFont typeface="Arial" panose="020B0604020202020204" pitchFamily="34" charset="0"/>
              <a:buChar char="•"/>
            </a:pPr>
            <a:r>
              <a:rPr lang="en-US" sz="1600" b="1" dirty="0"/>
              <a:t>Four years with DOT&amp;PF in May</a:t>
            </a:r>
          </a:p>
          <a:p>
            <a:pPr lvl="1"/>
            <a:endParaRPr lang="en-US" sz="1600" b="1" dirty="0"/>
          </a:p>
          <a:p>
            <a:pPr marL="285750" indent="-285750">
              <a:buFont typeface="Arial" panose="020B0604020202020204" pitchFamily="34" charset="0"/>
              <a:buChar char="•"/>
            </a:pPr>
            <a:r>
              <a:rPr lang="en-US" sz="1600" b="1" dirty="0"/>
              <a:t>In the Construction section of </a:t>
            </a:r>
            <a:r>
              <a:rPr lang="en-US" sz="1600" b="1" dirty="0" smtClean="0"/>
              <a:t>Northern </a:t>
            </a:r>
            <a:r>
              <a:rPr lang="en-US" sz="1600" b="1" dirty="0"/>
              <a:t>Region, Vanessa helps administer projects for Western Alaska. Projects she has worked on include airports and a new bridge. This summer, she will be the project engineer for the </a:t>
            </a:r>
            <a:r>
              <a:rPr lang="en-US" sz="1600" b="1" dirty="0" err="1"/>
              <a:t>Shishmaref</a:t>
            </a:r>
            <a:r>
              <a:rPr lang="en-US" sz="1600" b="1" dirty="0"/>
              <a:t> Airport Resurfacing.</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Rural Alaska depends on safe and functional infrastructure, especially airports, for access and transportation of goods. Through her work, Vanessa helps make sure Western Alaska has that infrastructure. </a:t>
            </a:r>
          </a:p>
          <a:p>
            <a:endParaRPr lang="en-US" sz="1600" b="1" dirty="0"/>
          </a:p>
          <a:p>
            <a:pPr marL="285750" indent="-285750">
              <a:buFont typeface="Arial" panose="020B0604020202020204" pitchFamily="34" charset="0"/>
              <a:buChar char="•"/>
            </a:pPr>
            <a:r>
              <a:rPr lang="en-US" sz="1600" b="1" dirty="0"/>
              <a:t>Vanessa exemplifies the core values of DOT&amp;PF in her ability to assist or lead depending on the department’s need. She is hardworking, smart, encouraging and thoughtful, and she works well with everyone. Her success is in part due to her open, respectful communication, which makes her a valuable member of the entire DOT&amp;PF family.</a:t>
            </a:r>
          </a:p>
          <a:p>
            <a:pPr marL="285750" indent="-285750">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138276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1270981" y="1508760"/>
            <a:ext cx="3255299" cy="26219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26280" y="1508760"/>
            <a:ext cx="3108960" cy="5638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367028" y="2258568"/>
            <a:ext cx="1147572" cy="454153"/>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801368"/>
            <a:ext cx="914400" cy="914400"/>
          </a:xfrm>
          <a:prstGeom prst="rect">
            <a:avLst/>
          </a:prstGeom>
        </p:spPr>
      </p:pic>
      <p:pic>
        <p:nvPicPr>
          <p:cNvPr id="128" name="Picture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2715768"/>
            <a:ext cx="914400" cy="914400"/>
          </a:xfrm>
          <a:prstGeom prst="rect">
            <a:avLst/>
          </a:prstGeom>
        </p:spPr>
      </p:pic>
      <p:pic>
        <p:nvPicPr>
          <p:cNvPr id="135" name="Picture 1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6064" y="3505200"/>
            <a:ext cx="914400" cy="914400"/>
          </a:xfrm>
          <a:prstGeom prst="rect">
            <a:avLst/>
          </a:prstGeom>
        </p:spPr>
      </p:pic>
      <p:pic>
        <p:nvPicPr>
          <p:cNvPr id="136" name="Picture 1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4052" y="3855720"/>
            <a:ext cx="914400" cy="914400"/>
          </a:xfrm>
          <a:prstGeom prst="rect">
            <a:avLst/>
          </a:prstGeom>
        </p:spPr>
      </p:pic>
      <p:cxnSp>
        <p:nvCxnSpPr>
          <p:cNvPr id="142" name="Straight Connector 141"/>
          <p:cNvCxnSpPr/>
          <p:nvPr/>
        </p:nvCxnSpPr>
        <p:spPr>
          <a:xfrm>
            <a:off x="1367028" y="2712720"/>
            <a:ext cx="1169620" cy="309813"/>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374648" y="2735580"/>
            <a:ext cx="822960" cy="891540"/>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311880" y="2674620"/>
            <a:ext cx="309372" cy="1181100"/>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914400" y="2735580"/>
            <a:ext cx="452628" cy="1120140"/>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30901" y="1770953"/>
            <a:ext cx="1280160" cy="1280160"/>
          </a:xfrm>
          <a:prstGeom prst="ellipse">
            <a:avLst/>
          </a:prstGeom>
          <a:gradFill flip="none" rotWithShape="1">
            <a:gsLst>
              <a:gs pos="41000">
                <a:schemeClr val="bg1"/>
              </a:gs>
              <a:gs pos="100000">
                <a:schemeClr val="bg1">
                  <a:lumMod val="65000"/>
                </a:schemeClr>
              </a:gs>
            </a:gsLst>
            <a:path path="circle">
              <a:fillToRect l="50000" t="50000" r="50000" b="50000"/>
            </a:path>
            <a:tileRect/>
          </a:gradFill>
          <a:ln w="76200">
            <a:noFill/>
          </a:ln>
          <a:effectLst>
            <a:innerShdw blurRad="114300">
              <a:prstClr val="black"/>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0070C0"/>
                </a:solidFill>
                <a:latin typeface="Candara" panose="020E0502030303020204" pitchFamily="34" charset="0"/>
              </a:rPr>
              <a:t>CAPITAL</a:t>
            </a:r>
          </a:p>
          <a:p>
            <a:pPr algn="ctr"/>
            <a:r>
              <a:rPr lang="en-US" sz="1400" b="1" dirty="0">
                <a:solidFill>
                  <a:srgbClr val="0070C0"/>
                </a:solidFill>
                <a:latin typeface="Candara" panose="020E0502030303020204" pitchFamily="34" charset="0"/>
              </a:rPr>
              <a:t>BUDGET</a:t>
            </a:r>
          </a:p>
        </p:txBody>
      </p:sp>
      <p:sp>
        <p:nvSpPr>
          <p:cNvPr id="4" name="Oval 3"/>
          <p:cNvSpPr/>
          <p:nvPr/>
        </p:nvSpPr>
        <p:spPr>
          <a:xfrm>
            <a:off x="3886200" y="990600"/>
            <a:ext cx="1280160" cy="1267968"/>
          </a:xfrm>
          <a:prstGeom prst="ellipse">
            <a:avLst/>
          </a:prstGeom>
          <a:gradFill flip="none" rotWithShape="1">
            <a:gsLst>
              <a:gs pos="0">
                <a:schemeClr val="bg1">
                  <a:lumMod val="95000"/>
                </a:schemeClr>
              </a:gs>
              <a:gs pos="100000">
                <a:schemeClr val="bg1">
                  <a:lumMod val="50000"/>
                </a:schemeClr>
              </a:gs>
            </a:gsLst>
            <a:path path="circle">
              <a:fillToRect l="50000" t="50000" r="50000" b="50000"/>
            </a:path>
            <a:tileRect/>
          </a:gradFill>
          <a:ln w="76200">
            <a:noFill/>
          </a:ln>
          <a:effectLst>
            <a:innerShdw blurRad="114300">
              <a:prstClr val="black"/>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900" b="1" dirty="0">
                <a:solidFill>
                  <a:srgbClr val="0070C0"/>
                </a:solidFill>
                <a:latin typeface="Candara" panose="020E0502030303020204" pitchFamily="34" charset="0"/>
              </a:rPr>
              <a:t>TOTAL </a:t>
            </a:r>
          </a:p>
          <a:p>
            <a:pPr algn="ctr"/>
            <a:r>
              <a:rPr lang="en-US" sz="1900" b="1" dirty="0">
                <a:solidFill>
                  <a:srgbClr val="0070C0"/>
                </a:solidFill>
                <a:latin typeface="Candara" panose="020E0502030303020204" pitchFamily="34" charset="0"/>
              </a:rPr>
              <a:t>BUDGET</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2600" y="1783080"/>
            <a:ext cx="914400" cy="914400"/>
          </a:xfrm>
          <a:prstGeom prst="rect">
            <a:avLst/>
          </a:prstGeom>
        </p:spPr>
      </p:pic>
      <p:cxnSp>
        <p:nvCxnSpPr>
          <p:cNvPr id="33" name="Straight Connector 32"/>
          <p:cNvCxnSpPr/>
          <p:nvPr/>
        </p:nvCxnSpPr>
        <p:spPr>
          <a:xfrm flipH="1">
            <a:off x="6705600" y="2697480"/>
            <a:ext cx="929640" cy="914400"/>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375133" y="2697480"/>
            <a:ext cx="1310640" cy="325053"/>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52175" y="2712720"/>
            <a:ext cx="348825" cy="1203960"/>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255333" y="2712720"/>
            <a:ext cx="430441" cy="1203960"/>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6477000" y="2392680"/>
            <a:ext cx="1175176" cy="320040"/>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995160" y="2072640"/>
            <a:ext cx="1280160" cy="1280160"/>
          </a:xfrm>
          <a:prstGeom prst="ellipse">
            <a:avLst/>
          </a:prstGeom>
          <a:gradFill flip="none" rotWithShape="1">
            <a:gsLst>
              <a:gs pos="41000">
                <a:schemeClr val="bg1"/>
              </a:gs>
              <a:gs pos="100000">
                <a:schemeClr val="bg1">
                  <a:lumMod val="65000"/>
                </a:schemeClr>
              </a:gs>
            </a:gsLst>
            <a:path path="circle">
              <a:fillToRect l="50000" t="50000" r="50000" b="50000"/>
            </a:path>
            <a:tileRect/>
          </a:gradFill>
          <a:ln w="76200">
            <a:noFill/>
          </a:ln>
          <a:effectLst>
            <a:innerShdw blurRad="114300">
              <a:prstClr val="black"/>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rgbClr val="0070C0"/>
                </a:solidFill>
                <a:latin typeface="Candara" panose="020E0502030303020204" pitchFamily="34" charset="0"/>
              </a:rPr>
              <a:t>OPERATING</a:t>
            </a:r>
          </a:p>
          <a:p>
            <a:pPr algn="ctr"/>
            <a:r>
              <a:rPr lang="en-US" sz="1400" b="1" dirty="0" smtClean="0">
                <a:solidFill>
                  <a:srgbClr val="0070C0"/>
                </a:solidFill>
                <a:latin typeface="Candara" panose="020E0502030303020204" pitchFamily="34" charset="0"/>
              </a:rPr>
              <a:t>BUDGET</a:t>
            </a:r>
            <a:endParaRPr lang="en-US" sz="1400" b="1" dirty="0">
              <a:solidFill>
                <a:srgbClr val="0070C0"/>
              </a:solidFill>
              <a:latin typeface="Candara" panose="020E0502030303020204" pitchFamily="34" charset="0"/>
            </a:endParaRPr>
          </a:p>
        </p:txBody>
      </p:sp>
      <p:pic>
        <p:nvPicPr>
          <p:cNvPr id="130" name="Picture 1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9268" y="3490762"/>
            <a:ext cx="914400" cy="914400"/>
          </a:xfrm>
          <a:prstGeom prst="rect">
            <a:avLst/>
          </a:prstGeom>
        </p:spPr>
      </p:pic>
      <p:pic>
        <p:nvPicPr>
          <p:cNvPr id="159" name="Picture 1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98133" y="3916680"/>
            <a:ext cx="914400" cy="914400"/>
          </a:xfrm>
          <a:prstGeom prst="rect">
            <a:avLst/>
          </a:prstGeom>
        </p:spPr>
      </p:pic>
      <p:sp>
        <p:nvSpPr>
          <p:cNvPr id="163" name="TextBox 162"/>
          <p:cNvSpPr txBox="1"/>
          <p:nvPr/>
        </p:nvSpPr>
        <p:spPr>
          <a:xfrm>
            <a:off x="4942574" y="5745429"/>
            <a:ext cx="3424186" cy="577081"/>
          </a:xfrm>
          <a:prstGeom prst="rect">
            <a:avLst/>
          </a:prstGeom>
          <a:noFill/>
        </p:spPr>
        <p:txBody>
          <a:bodyPr wrap="square" rtlCol="0">
            <a:spAutoFit/>
          </a:bodyPr>
          <a:lstStyle/>
          <a:p>
            <a:r>
              <a:rPr lang="en-US" sz="1050" b="1" dirty="0" smtClean="0">
                <a:latin typeface="Candara" panose="020E0502030303020204" pitchFamily="34" charset="0"/>
              </a:rPr>
              <a:t>Operating Budget </a:t>
            </a:r>
            <a:r>
              <a:rPr lang="en-US" sz="1050" dirty="0" smtClean="0">
                <a:latin typeface="Candara" panose="020E0502030303020204" pitchFamily="34" charset="0"/>
              </a:rPr>
              <a:t>– A plan for the yearly distribution of state resources to cover the ongoing operations of state programs.*</a:t>
            </a:r>
            <a:endParaRPr lang="en-US" sz="1050" dirty="0">
              <a:solidFill>
                <a:schemeClr val="tx1">
                  <a:lumMod val="50000"/>
                  <a:lumOff val="50000"/>
                </a:schemeClr>
              </a:solidFill>
              <a:latin typeface="Candara" panose="020E0502030303020204" pitchFamily="34" charset="0"/>
            </a:endParaRPr>
          </a:p>
        </p:txBody>
      </p:sp>
      <p:sp>
        <p:nvSpPr>
          <p:cNvPr id="165" name="TextBox 164"/>
          <p:cNvSpPr txBox="1"/>
          <p:nvPr/>
        </p:nvSpPr>
        <p:spPr>
          <a:xfrm>
            <a:off x="178308" y="4667272"/>
            <a:ext cx="4165092" cy="2031325"/>
          </a:xfrm>
          <a:prstGeom prst="rect">
            <a:avLst/>
          </a:prstGeom>
          <a:noFill/>
        </p:spPr>
        <p:txBody>
          <a:bodyPr wrap="square" rtlCol="0">
            <a:spAutoFit/>
          </a:bodyPr>
          <a:lstStyle/>
          <a:p>
            <a:r>
              <a:rPr lang="en-US" sz="1050" b="1" dirty="0" smtClean="0">
                <a:latin typeface="Candara" panose="020E0502030303020204" pitchFamily="34" charset="0"/>
              </a:rPr>
              <a:t>Capital Budget </a:t>
            </a:r>
            <a:r>
              <a:rPr lang="en-US" sz="1050" dirty="0" smtClean="0">
                <a:latin typeface="Candara" panose="020E0502030303020204" pitchFamily="34" charset="0"/>
              </a:rPr>
              <a:t>– A plan for the distribution of state financial resources for items which have an anticipated life that exceeds one year and which usually costs at least $25,000.</a:t>
            </a:r>
            <a:r>
              <a:rPr lang="en-US" sz="1050" dirty="0" smtClean="0">
                <a:solidFill>
                  <a:schemeClr val="tx1">
                    <a:lumMod val="50000"/>
                    <a:lumOff val="50000"/>
                  </a:schemeClr>
                </a:solidFill>
                <a:latin typeface="Candara" panose="020E0502030303020204" pitchFamily="34" charset="0"/>
              </a:rPr>
              <a:t>*</a:t>
            </a:r>
          </a:p>
          <a:p>
            <a:endParaRPr lang="en-US" sz="1050" dirty="0">
              <a:latin typeface="Candara" panose="020E0502030303020204" pitchFamily="34" charset="0"/>
            </a:endParaRPr>
          </a:p>
          <a:p>
            <a:r>
              <a:rPr lang="en-US" sz="1050" b="1" dirty="0" smtClean="0">
                <a:latin typeface="Candara" panose="020E0502030303020204" pitchFamily="34" charset="0"/>
              </a:rPr>
              <a:t>Capital Improvement Project (CIP) </a:t>
            </a:r>
            <a:r>
              <a:rPr lang="en-US" sz="1050" dirty="0" smtClean="0">
                <a:latin typeface="Candara" panose="020E0502030303020204" pitchFamily="34" charset="0"/>
              </a:rPr>
              <a:t>– A project listed in the capital budget.</a:t>
            </a:r>
            <a:r>
              <a:rPr lang="en-US" sz="1050" dirty="0" smtClean="0">
                <a:solidFill>
                  <a:schemeClr val="tx1">
                    <a:lumMod val="50000"/>
                    <a:lumOff val="50000"/>
                  </a:schemeClr>
                </a:solidFill>
                <a:latin typeface="Candara" panose="020E0502030303020204" pitchFamily="34" charset="0"/>
              </a:rPr>
              <a:t>*</a:t>
            </a:r>
            <a:endParaRPr lang="en-US" sz="1050" dirty="0">
              <a:solidFill>
                <a:schemeClr val="tx1">
                  <a:lumMod val="50000"/>
                  <a:lumOff val="50000"/>
                </a:schemeClr>
              </a:solidFill>
              <a:latin typeface="Candara" panose="020E0502030303020204" pitchFamily="34" charset="0"/>
            </a:endParaRPr>
          </a:p>
          <a:p>
            <a:endParaRPr lang="en-US" sz="1050" dirty="0">
              <a:latin typeface="Candara" panose="020E0502030303020204" pitchFamily="34" charset="0"/>
            </a:endParaRPr>
          </a:p>
          <a:p>
            <a:r>
              <a:rPr lang="en-US" sz="1050" b="1" dirty="0" smtClean="0">
                <a:latin typeface="Candara" panose="020E0502030303020204" pitchFamily="34" charset="0"/>
              </a:rPr>
              <a:t>Strict rules and regulations </a:t>
            </a:r>
            <a:r>
              <a:rPr lang="en-US" sz="1050" dirty="0" smtClean="0">
                <a:latin typeface="Candara" panose="020E0502030303020204" pitchFamily="34" charset="0"/>
              </a:rPr>
              <a:t>prohibit spending capital $s on routine maintenance  and general operating budget activities. </a:t>
            </a:r>
          </a:p>
          <a:p>
            <a:endParaRPr lang="en-US" sz="1050" dirty="0">
              <a:latin typeface="Candara" panose="020E0502030303020204" pitchFamily="34" charset="0"/>
            </a:endParaRPr>
          </a:p>
          <a:p>
            <a:r>
              <a:rPr lang="en-US" sz="1050" dirty="0">
                <a:solidFill>
                  <a:schemeClr val="tx1">
                    <a:lumMod val="50000"/>
                    <a:lumOff val="50000"/>
                  </a:schemeClr>
                </a:solidFill>
                <a:latin typeface="Candara" panose="020E0502030303020204" pitchFamily="34" charset="0"/>
              </a:rPr>
              <a:t>*</a:t>
            </a:r>
            <a:r>
              <a:rPr lang="en-US" sz="1050" dirty="0">
                <a:latin typeface="Candara" panose="020E0502030303020204" pitchFamily="34" charset="0"/>
              </a:rPr>
              <a:t>Alaska Legislative Budget Handbook, November 2014</a:t>
            </a:r>
          </a:p>
          <a:p>
            <a:endParaRPr lang="en-US" sz="1050" dirty="0">
              <a:latin typeface="Candara" panose="020E0502030303020204" pitchFamily="34" charset="0"/>
            </a:endParaRPr>
          </a:p>
        </p:txBody>
      </p:sp>
      <p:pic>
        <p:nvPicPr>
          <p:cNvPr id="72" name="Picture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3701" y="3693928"/>
            <a:ext cx="914400" cy="914400"/>
          </a:xfrm>
          <a:prstGeom prst="rect">
            <a:avLst/>
          </a:prstGeom>
        </p:spPr>
      </p:pic>
      <p:pic>
        <p:nvPicPr>
          <p:cNvPr id="59" name="Picture 5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97034" y="2674620"/>
            <a:ext cx="914400" cy="914400"/>
          </a:xfrm>
          <a:prstGeom prst="rect">
            <a:avLst/>
          </a:prstGeom>
        </p:spPr>
      </p:pic>
      <p:sp>
        <p:nvSpPr>
          <p:cNvPr id="60" name="TextBox 59"/>
          <p:cNvSpPr txBox="1"/>
          <p:nvPr/>
        </p:nvSpPr>
        <p:spPr>
          <a:xfrm rot="591792">
            <a:off x="5250273" y="1464317"/>
            <a:ext cx="998415" cy="261610"/>
          </a:xfrm>
          <a:prstGeom prst="rect">
            <a:avLst/>
          </a:prstGeom>
          <a:noFill/>
        </p:spPr>
        <p:txBody>
          <a:bodyPr wrap="square" rtlCol="0">
            <a:spAutoFit/>
          </a:bodyPr>
          <a:lstStyle/>
          <a:p>
            <a:r>
              <a:rPr lang="en-US" sz="1100" i="1" dirty="0" smtClean="0">
                <a:solidFill>
                  <a:schemeClr val="tx1">
                    <a:lumMod val="65000"/>
                    <a:lumOff val="35000"/>
                  </a:schemeClr>
                </a:solidFill>
                <a:latin typeface="Candara" panose="020E0502030303020204" pitchFamily="34" charset="0"/>
              </a:rPr>
              <a:t>single year</a:t>
            </a:r>
            <a:endParaRPr lang="en-US" sz="1100" i="1" dirty="0">
              <a:solidFill>
                <a:schemeClr val="tx1">
                  <a:lumMod val="65000"/>
                  <a:lumOff val="35000"/>
                </a:schemeClr>
              </a:solidFill>
              <a:latin typeface="Candara" panose="020E0502030303020204" pitchFamily="34" charset="0"/>
            </a:endParaRPr>
          </a:p>
        </p:txBody>
      </p:sp>
      <p:sp>
        <p:nvSpPr>
          <p:cNvPr id="77" name="TextBox 76"/>
          <p:cNvSpPr txBox="1"/>
          <p:nvPr/>
        </p:nvSpPr>
        <p:spPr>
          <a:xfrm rot="20990541">
            <a:off x="2919886" y="1258305"/>
            <a:ext cx="1018227" cy="261610"/>
          </a:xfrm>
          <a:prstGeom prst="rect">
            <a:avLst/>
          </a:prstGeom>
          <a:noFill/>
        </p:spPr>
        <p:txBody>
          <a:bodyPr wrap="none" rtlCol="0">
            <a:spAutoFit/>
          </a:bodyPr>
          <a:lstStyle/>
          <a:p>
            <a:r>
              <a:rPr lang="en-US" sz="1100" i="1" dirty="0" smtClean="0">
                <a:solidFill>
                  <a:schemeClr val="tx1">
                    <a:lumMod val="65000"/>
                    <a:lumOff val="35000"/>
                  </a:schemeClr>
                </a:solidFill>
                <a:latin typeface="Candara" panose="020E0502030303020204" pitchFamily="34" charset="0"/>
              </a:rPr>
              <a:t>multiple years</a:t>
            </a:r>
            <a:endParaRPr lang="en-US" sz="1100" i="1" dirty="0">
              <a:solidFill>
                <a:schemeClr val="tx1">
                  <a:lumMod val="65000"/>
                  <a:lumOff val="35000"/>
                </a:schemeClr>
              </a:solidFill>
              <a:latin typeface="Candara" panose="020E0502030303020204" pitchFamily="34" charset="0"/>
            </a:endParaRPr>
          </a:p>
        </p:txBody>
      </p:sp>
      <p:pic>
        <p:nvPicPr>
          <p:cNvPr id="61" name="Picture 6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85774" y="3916730"/>
            <a:ext cx="914400" cy="914400"/>
          </a:xfrm>
          <a:prstGeom prst="rect">
            <a:avLst/>
          </a:prstGeom>
        </p:spPr>
      </p:pic>
      <p:sp>
        <p:nvSpPr>
          <p:cNvPr id="7" name="Title 6"/>
          <p:cNvSpPr>
            <a:spLocks noGrp="1"/>
          </p:cNvSpPr>
          <p:nvPr>
            <p:ph type="title"/>
          </p:nvPr>
        </p:nvSpPr>
        <p:spPr>
          <a:xfrm>
            <a:off x="0" y="0"/>
            <a:ext cx="9144000" cy="1066800"/>
          </a:xfrm>
        </p:spPr>
        <p:txBody>
          <a:bodyPr/>
          <a:lstStyle/>
          <a:p>
            <a:r>
              <a:rPr lang="en-US" sz="3200" dirty="0" smtClean="0"/>
              <a:t>How DOT&amp;PF Navigated the FY2016 $34.6M</a:t>
            </a:r>
            <a:r>
              <a:rPr lang="en-US" sz="3200" dirty="0" smtClean="0">
                <a:solidFill>
                  <a:srgbClr val="C00000"/>
                </a:solidFill>
              </a:rPr>
              <a:t> </a:t>
            </a:r>
            <a:r>
              <a:rPr lang="en-US" sz="3200" dirty="0" smtClean="0"/>
              <a:t>Reduction</a:t>
            </a:r>
            <a:endParaRPr lang="en-US" sz="3200" dirty="0"/>
          </a:p>
        </p:txBody>
      </p:sp>
      <p:sp>
        <p:nvSpPr>
          <p:cNvPr id="9" name="TextBox 8"/>
          <p:cNvSpPr txBox="1"/>
          <p:nvPr/>
        </p:nvSpPr>
        <p:spPr>
          <a:xfrm>
            <a:off x="6019800" y="4858788"/>
            <a:ext cx="2438400" cy="830997"/>
          </a:xfrm>
          <a:prstGeom prst="rect">
            <a:avLst/>
          </a:prstGeom>
          <a:noFill/>
          <a:ln w="3175">
            <a:solidFill>
              <a:schemeClr val="tx1"/>
            </a:solidFill>
          </a:ln>
        </p:spPr>
        <p:txBody>
          <a:bodyPr wrap="square" rtlCol="0">
            <a:spAutoFit/>
          </a:bodyPr>
          <a:lstStyle/>
          <a:p>
            <a:r>
              <a:rPr lang="en-US" sz="1600" dirty="0" smtClean="0">
                <a:solidFill>
                  <a:srgbClr val="C00000"/>
                </a:solidFill>
              </a:rPr>
              <a:t>Support Services-$8.2M  UGF reductions and fund source changes; 34 PCNs</a:t>
            </a:r>
            <a:endParaRPr lang="en-US" sz="1600" dirty="0">
              <a:solidFill>
                <a:srgbClr val="C00000"/>
              </a:solidFill>
            </a:endParaRPr>
          </a:p>
        </p:txBody>
      </p:sp>
      <p:sp>
        <p:nvSpPr>
          <p:cNvPr id="11" name="TextBox 10"/>
          <p:cNvSpPr txBox="1"/>
          <p:nvPr/>
        </p:nvSpPr>
        <p:spPr>
          <a:xfrm>
            <a:off x="3886200" y="2485644"/>
            <a:ext cx="1349045" cy="584775"/>
          </a:xfrm>
          <a:prstGeom prst="rect">
            <a:avLst/>
          </a:prstGeom>
          <a:noFill/>
          <a:ln w="3175">
            <a:solidFill>
              <a:schemeClr val="tx1"/>
            </a:solidFill>
          </a:ln>
        </p:spPr>
        <p:txBody>
          <a:bodyPr wrap="square" rtlCol="0">
            <a:spAutoFit/>
          </a:bodyPr>
          <a:lstStyle/>
          <a:p>
            <a:r>
              <a:rPr lang="en-US" sz="1600" dirty="0" smtClean="0">
                <a:solidFill>
                  <a:srgbClr val="C00000"/>
                </a:solidFill>
              </a:rPr>
              <a:t>H&amp;A-$15.3M UGF; 29 PCNs</a:t>
            </a:r>
            <a:endParaRPr lang="en-US" sz="1600" dirty="0">
              <a:solidFill>
                <a:srgbClr val="C00000"/>
              </a:solidFill>
            </a:endParaRPr>
          </a:p>
        </p:txBody>
      </p:sp>
      <p:sp>
        <p:nvSpPr>
          <p:cNvPr id="12" name="TextBox 11"/>
          <p:cNvSpPr txBox="1"/>
          <p:nvPr/>
        </p:nvSpPr>
        <p:spPr>
          <a:xfrm>
            <a:off x="4114800" y="4054203"/>
            <a:ext cx="1524000" cy="584775"/>
          </a:xfrm>
          <a:prstGeom prst="rect">
            <a:avLst/>
          </a:prstGeom>
          <a:noFill/>
          <a:ln w="3175">
            <a:solidFill>
              <a:schemeClr val="tx1"/>
            </a:solidFill>
          </a:ln>
        </p:spPr>
        <p:txBody>
          <a:bodyPr wrap="square" rtlCol="0">
            <a:spAutoFit/>
          </a:bodyPr>
          <a:lstStyle/>
          <a:p>
            <a:r>
              <a:rPr lang="en-US" sz="1600" dirty="0" smtClean="0">
                <a:solidFill>
                  <a:srgbClr val="C00000"/>
                </a:solidFill>
              </a:rPr>
              <a:t>AMHS-$11.1M UGF; 32 PCNs</a:t>
            </a:r>
            <a:endParaRPr lang="en-US" sz="1600" dirty="0">
              <a:solidFill>
                <a:srgbClr val="C00000"/>
              </a:solidFill>
            </a:endParaRPr>
          </a:p>
        </p:txBody>
      </p:sp>
      <p:cxnSp>
        <p:nvCxnSpPr>
          <p:cNvPr id="14" name="Straight Arrow Connector 13"/>
          <p:cNvCxnSpPr/>
          <p:nvPr/>
        </p:nvCxnSpPr>
        <p:spPr>
          <a:xfrm flipH="1" flipV="1">
            <a:off x="8275320" y="4770120"/>
            <a:ext cx="182880" cy="60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p:cNvCxnSpPr>
          <p:nvPr/>
        </p:nvCxnSpPr>
        <p:spPr>
          <a:xfrm flipV="1">
            <a:off x="5638800" y="4054209"/>
            <a:ext cx="381000" cy="2923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3"/>
          </p:cNvCxnSpPr>
          <p:nvPr/>
        </p:nvCxnSpPr>
        <p:spPr>
          <a:xfrm flipV="1">
            <a:off x="5235245" y="2411035"/>
            <a:ext cx="403555" cy="3669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p:cNvCxnSpPr>
          <p:nvPr/>
        </p:nvCxnSpPr>
        <p:spPr>
          <a:xfrm>
            <a:off x="5235245" y="2778032"/>
            <a:ext cx="327355" cy="2445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62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4" y="31898"/>
            <a:ext cx="9144000" cy="1111102"/>
          </a:xfrm>
        </p:spPr>
        <p:txBody>
          <a:bodyPr/>
          <a:lstStyle/>
          <a:p>
            <a:r>
              <a:rPr lang="en-US" dirty="0" smtClean="0"/>
              <a:t>Preparing for FY2017</a:t>
            </a:r>
            <a:endParaRPr lang="en-US" dirty="0"/>
          </a:p>
        </p:txBody>
      </p:sp>
      <p:sp>
        <p:nvSpPr>
          <p:cNvPr id="3" name="Rectangle 2"/>
          <p:cNvSpPr/>
          <p:nvPr/>
        </p:nvSpPr>
        <p:spPr>
          <a:xfrm>
            <a:off x="159488" y="1219200"/>
            <a:ext cx="8839200" cy="4616648"/>
          </a:xfrm>
          <a:prstGeom prst="rect">
            <a:avLst/>
          </a:prstGeom>
        </p:spPr>
        <p:txBody>
          <a:bodyPr wrap="square">
            <a:spAutoFit/>
          </a:bodyPr>
          <a:lstStyle/>
          <a:p>
            <a:r>
              <a:rPr lang="en-US" sz="2000" b="1" dirty="0" smtClean="0"/>
              <a:t>Results Based Budgeting/Alignment (RBB/RBA):  Ensuring we pursue our mission and only our mission—alignment; ensuring we are efficient and effective with the resources we’re given—measure</a:t>
            </a:r>
            <a:endParaRPr lang="en-US" sz="2000" b="1" dirty="0"/>
          </a:p>
          <a:p>
            <a:r>
              <a:rPr lang="en-US" dirty="0"/>
              <a:t> </a:t>
            </a:r>
            <a:endParaRPr lang="en-US" dirty="0" smtClean="0"/>
          </a:p>
          <a:p>
            <a:pPr marL="285750" lvl="0" indent="-285750">
              <a:buFont typeface="Arial" panose="020B0604020202020204" pitchFamily="34" charset="0"/>
              <a:buChar char="•"/>
            </a:pPr>
            <a:r>
              <a:rPr lang="en-US" dirty="0" smtClean="0"/>
              <a:t>Core Services:  </a:t>
            </a:r>
          </a:p>
          <a:p>
            <a:pPr marL="742950" lvl="1" indent="-285750">
              <a:buFont typeface="Courier New" panose="02070309020205020404" pitchFamily="49" charset="0"/>
              <a:buChar char="o"/>
            </a:pPr>
            <a:r>
              <a:rPr lang="en-US" dirty="0" smtClean="0"/>
              <a:t>Operate </a:t>
            </a:r>
            <a:r>
              <a:rPr lang="en-US" dirty="0"/>
              <a:t>Alaska's transportation infrastructure</a:t>
            </a:r>
          </a:p>
          <a:p>
            <a:pPr marL="742950" lvl="1" indent="-285750">
              <a:buFont typeface="Courier New" panose="02070309020205020404" pitchFamily="49" charset="0"/>
              <a:buChar char="o"/>
            </a:pPr>
            <a:r>
              <a:rPr lang="en-US" dirty="0"/>
              <a:t>Maintain Alaska's transportation infrastructure</a:t>
            </a:r>
          </a:p>
          <a:p>
            <a:pPr marL="742950" lvl="1" indent="-285750">
              <a:buFont typeface="Courier New" panose="02070309020205020404" pitchFamily="49" charset="0"/>
              <a:buChar char="o"/>
            </a:pPr>
            <a:r>
              <a:rPr lang="en-US" dirty="0"/>
              <a:t>Expand Alaska's transportation infrastructure</a:t>
            </a:r>
          </a:p>
          <a:p>
            <a:pPr marL="742950" lvl="1" indent="-285750">
              <a:buFont typeface="Courier New" panose="02070309020205020404" pitchFamily="49" charset="0"/>
              <a:buChar char="o"/>
            </a:pPr>
            <a:r>
              <a:rPr lang="en-US" dirty="0"/>
              <a:t>Operate Alaska Marine transportation </a:t>
            </a:r>
            <a:r>
              <a:rPr lang="en-US" dirty="0" smtClean="0"/>
              <a:t>services</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r>
              <a:rPr lang="en-US" dirty="0" smtClean="0"/>
              <a:t>Organizational focus shifting from activities and budget to outcomes and results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lvl="0"/>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0"/>
            <a:ext cx="4994349" cy="1797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752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4145"/>
            <a:ext cx="8865781" cy="6333362"/>
          </a:xfrm>
          <a:prstGeom prst="rect">
            <a:avLst/>
          </a:prstGeom>
        </p:spPr>
      </p:pic>
      <p:sp>
        <p:nvSpPr>
          <p:cNvPr id="2" name="Date Placeholder 1"/>
          <p:cNvSpPr>
            <a:spLocks noGrp="1"/>
          </p:cNvSpPr>
          <p:nvPr>
            <p:ph type="dt" sz="half" idx="10"/>
          </p:nvPr>
        </p:nvSpPr>
        <p:spPr/>
        <p:txBody>
          <a:bodyPr/>
          <a:lstStyle/>
          <a:p>
            <a:fld id="{766A7801-610B-40C9-B221-C1477BB11A1D}" type="datetime1">
              <a:rPr lang="en-US" smtClean="0"/>
              <a:t>1/25/2016</a:t>
            </a:fld>
            <a:endParaRPr lang="en-US" dirty="0"/>
          </a:p>
        </p:txBody>
      </p:sp>
    </p:spTree>
    <p:extLst>
      <p:ext uri="{BB962C8B-B14F-4D97-AF65-F5344CB8AC3E}">
        <p14:creationId xmlns:p14="http://schemas.microsoft.com/office/powerpoint/2010/main" val="88619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0160"/>
          </a:xfrm>
        </p:spPr>
        <p:txBody>
          <a:bodyPr>
            <a:normAutofit/>
          </a:bodyPr>
          <a:lstStyle/>
          <a:p>
            <a:r>
              <a:rPr lang="en-US" sz="2200" dirty="0" smtClean="0">
                <a:latin typeface="Arial Black" panose="020B0A04020102020204" pitchFamily="34" charset="0"/>
              </a:rPr>
              <a:t>Unrestricted General Fund (UGF)</a:t>
            </a:r>
            <a:br>
              <a:rPr lang="en-US" sz="2200" dirty="0" smtClean="0">
                <a:latin typeface="Arial Black" panose="020B0A04020102020204" pitchFamily="34" charset="0"/>
              </a:rPr>
            </a:br>
            <a:r>
              <a:rPr lang="en-US" sz="2200" dirty="0" smtClean="0">
                <a:latin typeface="Arial Black" panose="020B0A04020102020204" pitchFamily="34" charset="0"/>
              </a:rPr>
              <a:t>Broken out by Appropriation Further Broken out by Personal Services &amp; Support Lines</a:t>
            </a:r>
            <a:endParaRPr lang="en-US" sz="2200" dirty="0">
              <a:latin typeface="Arial Black" panose="020B0A040201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1194649849"/>
              </p:ext>
            </p:extLst>
          </p:nvPr>
        </p:nvGraphicFramePr>
        <p:xfrm>
          <a:off x="152400" y="1219200"/>
          <a:ext cx="883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351405"/>
            <a:ext cx="2514600" cy="369332"/>
          </a:xfrm>
          <a:prstGeom prst="rect">
            <a:avLst/>
          </a:prstGeom>
          <a:noFill/>
        </p:spPr>
        <p:txBody>
          <a:bodyPr wrap="square" rtlCol="0">
            <a:spAutoFit/>
          </a:bodyPr>
          <a:lstStyle/>
          <a:p>
            <a:r>
              <a:rPr lang="en-US" dirty="0" smtClean="0"/>
              <a:t>Total UGF: $231,307.9</a:t>
            </a:r>
            <a:endParaRPr lang="en-US" dirty="0"/>
          </a:p>
        </p:txBody>
      </p:sp>
    </p:spTree>
    <p:extLst>
      <p:ext uri="{BB962C8B-B14F-4D97-AF65-F5344CB8AC3E}">
        <p14:creationId xmlns:p14="http://schemas.microsoft.com/office/powerpoint/2010/main" val="3239549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2161</TotalTime>
  <Words>1992</Words>
  <Application>Microsoft Office PowerPoint</Application>
  <PresentationFormat>On-screen Show (4:3)</PresentationFormat>
  <Paragraphs>272</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Presentation3</vt:lpstr>
      <vt:lpstr>PowerPoint Presentation</vt:lpstr>
      <vt:lpstr>Purpose</vt:lpstr>
      <vt:lpstr>Overview</vt:lpstr>
      <vt:lpstr>Our DOT&amp;PF People:  Alaskans Serving Alaskans</vt:lpstr>
      <vt:lpstr>Our DOT&amp;PF People:  Alaskans Serving Alaskans</vt:lpstr>
      <vt:lpstr>How DOT&amp;PF Navigated the FY2016 $34.6M Reduction</vt:lpstr>
      <vt:lpstr>Preparing for FY2017</vt:lpstr>
      <vt:lpstr>PowerPoint Presentation</vt:lpstr>
      <vt:lpstr>Unrestricted General Fund (UGF) Broken out by Appropriation Further Broken out by Personal Services &amp; Support Lines</vt:lpstr>
      <vt:lpstr>DOT&amp;PF Unrestricted General Fund by RDU FY2010-FY2017 Governor’s Proposed</vt:lpstr>
      <vt:lpstr>FY2017 Proposed Reductions </vt:lpstr>
      <vt:lpstr>PCN Deletions</vt:lpstr>
      <vt:lpstr>Delivering—A year of Successes</vt:lpstr>
      <vt:lpstr>Delivering—A year of Successes</vt:lpstr>
      <vt:lpstr>Delivering—A year of Successes</vt:lpstr>
      <vt:lpstr>Improving—TEAM Guiding Principles</vt:lpstr>
      <vt:lpstr>Improving—One DOT&amp;PF</vt:lpstr>
      <vt:lpstr>One DOT&amp;PF—Everyday Lean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Deppner, Andrea D (DOT)</dc:creator>
  <cp:lastModifiedBy>Michael D. Lesmann</cp:lastModifiedBy>
  <cp:revision>52</cp:revision>
  <cp:lastPrinted>2016-01-19T00:24:07Z</cp:lastPrinted>
  <dcterms:created xsi:type="dcterms:W3CDTF">2015-03-11T21:05:52Z</dcterms:created>
  <dcterms:modified xsi:type="dcterms:W3CDTF">2016-01-25T18:44:02Z</dcterms:modified>
</cp:coreProperties>
</file>