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59" r:id="rId5"/>
    <p:sldId id="257"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6B127-32CD-47FC-A5FD-2E40D7EC2D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07B7C4-7604-45F6-9B8D-6794043A6A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6BEAFF1-48E2-4F1B-8523-053B6E9FF4DF}"/>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6616F350-8276-4007-99C8-342857D76F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61C454-51FC-4E8B-8880-7AC84C06AF1C}"/>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2790081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759D6-1644-4B99-9E05-DBBC786CA3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7048FA-BDC7-4948-9618-25A29F5DCF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6FEBB-52AE-4E2A-AE8A-7C67F56304A3}"/>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1861582B-CE28-4E4B-A28E-849192FD1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AADC7-1977-4A9C-9439-6179CC8B5137}"/>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10876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C739CD-03AF-4E41-BCDC-C7AD3F19A4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1CC69E-D393-4671-A257-A783D9604D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AD9AA8-AC71-408B-9B1F-ECDE36A23044}"/>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A069B036-ABB2-44DD-B00B-F863A94780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7559B-C42D-4A9C-B47E-2516BDF05373}"/>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373273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64C38-B53C-4052-92F9-2FBA576E84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FE40CC-99C3-4E37-A162-2DF6776092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47FE7C-EEE3-456D-ACFD-423600003894}"/>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2F991FEA-D3A2-4968-953F-516D218A0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7B6C7F-706C-4A54-AC58-B93D09FD491A}"/>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903039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46E8F-6A0E-4B0F-9417-BE12E57AB8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B9E62B2-4B7D-4C53-8359-852995B844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1AA9D-D35D-4CF2-AB2A-901791B281A4}"/>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1FB3F809-6F8A-4420-B200-C6BFC0E0CC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6493C-0D23-4FB4-80E3-197450CB2F9F}"/>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3735998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E224-EA35-4C6E-8ACF-EC016F020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993C90-43F9-43E5-903B-477EA9C91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7B198F-8E61-40D5-A406-6A6FBFD7EA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6E396D-3523-4082-801B-8A8CDFC8B57D}"/>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6" name="Footer Placeholder 5">
            <a:extLst>
              <a:ext uri="{FF2B5EF4-FFF2-40B4-BE49-F238E27FC236}">
                <a16:creationId xmlns:a16="http://schemas.microsoft.com/office/drawing/2014/main" id="{57370334-44EE-44B2-8EEC-AB5A9200DF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D9D7E7-6B98-43A7-8F1F-276D506A8B48}"/>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1453675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0E76-5DBA-4227-9E28-486972C9B7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B78D0B-6507-4DE9-B76F-B543F6FAB1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C8ADCE-11BF-43F3-BBB5-1B3A5EF66C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E45E14-A7F9-481F-B710-F9EB00A3DD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82FF68-F879-4A13-BF6D-3168263FD6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5E7E44-0381-4ABB-83A9-380BE53BD964}"/>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8" name="Footer Placeholder 7">
            <a:extLst>
              <a:ext uri="{FF2B5EF4-FFF2-40B4-BE49-F238E27FC236}">
                <a16:creationId xmlns:a16="http://schemas.microsoft.com/office/drawing/2014/main" id="{62CBBF78-9761-4F24-B06A-B66FCFD9A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9B9C41-CF43-4390-8EC8-4B162DA6A189}"/>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3345670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D9E33-51FD-43C4-AEE5-EC5E240278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109E92-8893-4FCA-8C2E-5F401C24A224}"/>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4" name="Footer Placeholder 3">
            <a:extLst>
              <a:ext uri="{FF2B5EF4-FFF2-40B4-BE49-F238E27FC236}">
                <a16:creationId xmlns:a16="http://schemas.microsoft.com/office/drawing/2014/main" id="{66B66ECF-07B9-468A-82B5-5C474FD52A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4C2E76-6E1D-4E5B-AE6A-334DAD383193}"/>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1294206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1BD22C-EABD-4FEE-A65C-8BB1D7591220}"/>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3" name="Footer Placeholder 2">
            <a:extLst>
              <a:ext uri="{FF2B5EF4-FFF2-40B4-BE49-F238E27FC236}">
                <a16:creationId xmlns:a16="http://schemas.microsoft.com/office/drawing/2014/main" id="{A10A0549-5E77-4116-BD25-9B6FA18EA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49A5B8-B60F-4AC4-A8B0-4CE34E41CD7D}"/>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309744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C0E4A-85E3-446C-9BF8-E50E857DEA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DC8B05-5B34-4E83-9E9E-F60C72F5BF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4F1C83-A224-44AD-A534-02491F36A9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8C0248-D02C-4FF9-AFEB-8F2DCA8F69CB}"/>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6" name="Footer Placeholder 5">
            <a:extLst>
              <a:ext uri="{FF2B5EF4-FFF2-40B4-BE49-F238E27FC236}">
                <a16:creationId xmlns:a16="http://schemas.microsoft.com/office/drawing/2014/main" id="{4CB84603-9C02-414C-9921-A00E6F455A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9489CB-4573-4E69-8C3A-43B36BCF64A8}"/>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1256236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FB12D-4F16-45E5-B705-F84E9D1824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6B5A59-30C9-4987-8303-F07D1A913B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A38AEB-F346-49F0-9F1C-ECB2AD6143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0DCDFD-4744-4337-BC8F-210E223899BC}"/>
              </a:ext>
            </a:extLst>
          </p:cNvPr>
          <p:cNvSpPr>
            <a:spLocks noGrp="1"/>
          </p:cNvSpPr>
          <p:nvPr>
            <p:ph type="dt" sz="half" idx="10"/>
          </p:nvPr>
        </p:nvSpPr>
        <p:spPr/>
        <p:txBody>
          <a:bodyPr/>
          <a:lstStyle/>
          <a:p>
            <a:fld id="{3FAD6C73-43FA-4F18-B77A-0F3092D71915}" type="datetimeFigureOut">
              <a:rPr lang="en-US" smtClean="0"/>
              <a:t>2/14/2024</a:t>
            </a:fld>
            <a:endParaRPr lang="en-US"/>
          </a:p>
        </p:txBody>
      </p:sp>
      <p:sp>
        <p:nvSpPr>
          <p:cNvPr id="6" name="Footer Placeholder 5">
            <a:extLst>
              <a:ext uri="{FF2B5EF4-FFF2-40B4-BE49-F238E27FC236}">
                <a16:creationId xmlns:a16="http://schemas.microsoft.com/office/drawing/2014/main" id="{E6B00776-3E6E-48F9-BCE2-BA973B74EA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298B1-3CE5-4A6A-B60D-4E2210C4627D}"/>
              </a:ext>
            </a:extLst>
          </p:cNvPr>
          <p:cNvSpPr>
            <a:spLocks noGrp="1"/>
          </p:cNvSpPr>
          <p:nvPr>
            <p:ph type="sldNum" sz="quarter" idx="12"/>
          </p:nvPr>
        </p:nvSpPr>
        <p:spPr/>
        <p:txBody>
          <a:bodyPr/>
          <a:lstStyle/>
          <a:p>
            <a:fld id="{E378ABB9-C086-476E-BBF0-CCA6BCF8099C}" type="slidenum">
              <a:rPr lang="en-US" smtClean="0"/>
              <a:t>‹#›</a:t>
            </a:fld>
            <a:endParaRPr lang="en-US"/>
          </a:p>
        </p:txBody>
      </p:sp>
    </p:spTree>
    <p:extLst>
      <p:ext uri="{BB962C8B-B14F-4D97-AF65-F5344CB8AC3E}">
        <p14:creationId xmlns:p14="http://schemas.microsoft.com/office/powerpoint/2010/main" val="945111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A0A5BF-4B79-4C4E-883C-78F5326F00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7F76A1-D694-4296-9C68-E794FEC95F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21CF20-8263-4CEA-82A3-2693569BF3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D6C73-43FA-4F18-B77A-0F3092D71915}" type="datetimeFigureOut">
              <a:rPr lang="en-US" smtClean="0"/>
              <a:t>2/14/2024</a:t>
            </a:fld>
            <a:endParaRPr lang="en-US"/>
          </a:p>
        </p:txBody>
      </p:sp>
      <p:sp>
        <p:nvSpPr>
          <p:cNvPr id="5" name="Footer Placeholder 4">
            <a:extLst>
              <a:ext uri="{FF2B5EF4-FFF2-40B4-BE49-F238E27FC236}">
                <a16:creationId xmlns:a16="http://schemas.microsoft.com/office/drawing/2014/main" id="{F823458A-98C4-4726-AA97-94A5BA2C82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98FD87-735B-4545-8CCE-945ECA68F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78ABB9-C086-476E-BBF0-CCA6BCF8099C}" type="slidenum">
              <a:rPr lang="en-US" smtClean="0"/>
              <a:t>‹#›</a:t>
            </a:fld>
            <a:endParaRPr lang="en-US"/>
          </a:p>
        </p:txBody>
      </p:sp>
    </p:spTree>
    <p:extLst>
      <p:ext uri="{BB962C8B-B14F-4D97-AF65-F5344CB8AC3E}">
        <p14:creationId xmlns:p14="http://schemas.microsoft.com/office/powerpoint/2010/main" val="2596035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08998-EF51-41A9-A4FB-939249B091D2}"/>
              </a:ext>
            </a:extLst>
          </p:cNvPr>
          <p:cNvSpPr>
            <a:spLocks noGrp="1"/>
          </p:cNvSpPr>
          <p:nvPr>
            <p:ph type="ctrTitle"/>
          </p:nvPr>
        </p:nvSpPr>
        <p:spPr/>
        <p:txBody>
          <a:bodyPr/>
          <a:lstStyle/>
          <a:p>
            <a:r>
              <a:rPr lang="en-US" dirty="0"/>
              <a:t>HB175 Midwifery</a:t>
            </a:r>
          </a:p>
        </p:txBody>
      </p:sp>
      <p:sp>
        <p:nvSpPr>
          <p:cNvPr id="3" name="Subtitle 2">
            <a:extLst>
              <a:ext uri="{FF2B5EF4-FFF2-40B4-BE49-F238E27FC236}">
                <a16:creationId xmlns:a16="http://schemas.microsoft.com/office/drawing/2014/main" id="{EDF4AF34-C7DF-41C6-BED6-2EFE46A9A649}"/>
              </a:ext>
            </a:extLst>
          </p:cNvPr>
          <p:cNvSpPr>
            <a:spLocks noGrp="1"/>
          </p:cNvSpPr>
          <p:nvPr>
            <p:ph type="subTitle" idx="1"/>
          </p:nvPr>
        </p:nvSpPr>
        <p:spPr/>
        <p:txBody>
          <a:bodyPr>
            <a:normAutofit fontScale="92500"/>
          </a:bodyPr>
          <a:lstStyle/>
          <a:p>
            <a:r>
              <a:rPr lang="en-US" dirty="0"/>
              <a:t>An Act relating to midwives and the practice of midwifery; relating to apprentice midwives; renaming the Board of Certified Direct-Entry Midwives as the Board of Licensed Midwives; relating to the Board of Licensed Midwives; extending the termination date of the Board of Licensed Midwives; relating to insurance; and providing for an effective date.</a:t>
            </a:r>
          </a:p>
        </p:txBody>
      </p:sp>
    </p:spTree>
    <p:extLst>
      <p:ext uri="{BB962C8B-B14F-4D97-AF65-F5344CB8AC3E}">
        <p14:creationId xmlns:p14="http://schemas.microsoft.com/office/powerpoint/2010/main" val="1388463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087FDA-DF2C-4318-9852-9B282B93F83D}"/>
              </a:ext>
            </a:extLst>
          </p:cNvPr>
          <p:cNvSpPr>
            <a:spLocks noGrp="1"/>
          </p:cNvSpPr>
          <p:nvPr>
            <p:ph idx="1"/>
          </p:nvPr>
        </p:nvSpPr>
        <p:spPr>
          <a:xfrm>
            <a:off x="838200" y="1022985"/>
            <a:ext cx="10515600" cy="4351338"/>
          </a:xfrm>
        </p:spPr>
        <p:txBody>
          <a:bodyPr>
            <a:normAutofit/>
          </a:bodyPr>
          <a:lstStyle/>
          <a:p>
            <a:r>
              <a:rPr lang="en-US" sz="4000" dirty="0"/>
              <a:t>Benefits </a:t>
            </a:r>
          </a:p>
          <a:p>
            <a:r>
              <a:rPr lang="en-US" sz="4000" dirty="0"/>
              <a:t>Facts and Statistics</a:t>
            </a:r>
          </a:p>
          <a:p>
            <a:r>
              <a:rPr lang="en-US" sz="4000" dirty="0"/>
              <a:t>What is a Licensed Midwife?</a:t>
            </a:r>
          </a:p>
          <a:p>
            <a:r>
              <a:rPr lang="en-US" sz="4000" dirty="0"/>
              <a:t>What Does This Bill Do?</a:t>
            </a:r>
          </a:p>
          <a:p>
            <a:r>
              <a:rPr lang="en-US" sz="4000" dirty="0"/>
              <a:t>Questions</a:t>
            </a:r>
          </a:p>
        </p:txBody>
      </p:sp>
    </p:spTree>
    <p:extLst>
      <p:ext uri="{BB962C8B-B14F-4D97-AF65-F5344CB8AC3E}">
        <p14:creationId xmlns:p14="http://schemas.microsoft.com/office/powerpoint/2010/main" val="3972511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B304A14-32D0-4873-B914-423ED7B8D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Title 12">
            <a:extLst>
              <a:ext uri="{FF2B5EF4-FFF2-40B4-BE49-F238E27FC236}">
                <a16:creationId xmlns:a16="http://schemas.microsoft.com/office/drawing/2014/main" id="{97846A10-019E-450F-A3A5-9CB9F0E25F86}"/>
              </a:ext>
            </a:extLst>
          </p:cNvPr>
          <p:cNvSpPr>
            <a:spLocks noGrp="1"/>
          </p:cNvSpPr>
          <p:nvPr>
            <p:ph type="title"/>
          </p:nvPr>
        </p:nvSpPr>
        <p:spPr>
          <a:xfrm>
            <a:off x="838200" y="365125"/>
            <a:ext cx="5387502" cy="1325563"/>
          </a:xfrm>
        </p:spPr>
        <p:txBody>
          <a:bodyPr vert="horz" lIns="91440" tIns="45720" rIns="91440" bIns="45720" rtlCol="0" anchor="ctr">
            <a:normAutofit/>
          </a:bodyPr>
          <a:lstStyle/>
          <a:p>
            <a:r>
              <a:rPr lang="en-US" sz="2800"/>
              <a:t>Midwifery Care Demonstrates Several Benefits to Alaskan Women</a:t>
            </a:r>
            <a:br>
              <a:rPr lang="en-US" sz="2800"/>
            </a:br>
            <a:endParaRPr lang="en-US" sz="2800"/>
          </a:p>
        </p:txBody>
      </p:sp>
      <p:sp>
        <p:nvSpPr>
          <p:cNvPr id="15" name="Text Placeholder 14">
            <a:extLst>
              <a:ext uri="{FF2B5EF4-FFF2-40B4-BE49-F238E27FC236}">
                <a16:creationId xmlns:a16="http://schemas.microsoft.com/office/drawing/2014/main" id="{EC6E73C7-F3CA-47DC-86E6-C0E798CE28DC}"/>
              </a:ext>
            </a:extLst>
          </p:cNvPr>
          <p:cNvSpPr>
            <a:spLocks noGrp="1"/>
          </p:cNvSpPr>
          <p:nvPr>
            <p:ph type="body" sz="half" idx="2"/>
          </p:nvPr>
        </p:nvSpPr>
        <p:spPr>
          <a:xfrm>
            <a:off x="238125" y="1825625"/>
            <a:ext cx="5987577" cy="4667250"/>
          </a:xfrm>
        </p:spPr>
        <p:txBody>
          <a:bodyPr vert="horz" lIns="91440" tIns="45720" rIns="91440" bIns="45720" rtlCol="0">
            <a:normAutofit/>
          </a:bodyPr>
          <a:lstStyle/>
          <a:p>
            <a:pPr marL="285750" indent="-228600">
              <a:buFont typeface="Arial" panose="020B0604020202020204" pitchFamily="34" charset="0"/>
              <a:buChar char="•"/>
            </a:pPr>
            <a:r>
              <a:rPr lang="en-US" sz="1200" b="1" i="0" u="none" strike="noStrike" baseline="0" dirty="0"/>
              <a:t>Significantly lower cesarean section rates </a:t>
            </a:r>
            <a:r>
              <a:rPr lang="en-US" sz="1200" b="0" i="0" u="none" strike="noStrike" baseline="0" dirty="0"/>
              <a:t>with the care of CDM/CPMs. (</a:t>
            </a:r>
            <a:r>
              <a:rPr lang="en-US" sz="1200" b="1" i="0" u="none" strike="noStrike" baseline="0" dirty="0"/>
              <a:t>6% vs 23% in hospital</a:t>
            </a:r>
            <a:r>
              <a:rPr lang="en-US" sz="1200" b="0" i="0" u="none" strike="noStrike" baseline="0" dirty="0"/>
              <a:t>)</a:t>
            </a:r>
          </a:p>
          <a:p>
            <a:pPr marL="285750" indent="-228600">
              <a:buFont typeface="Arial" panose="020B0604020202020204" pitchFamily="34" charset="0"/>
              <a:buChar char="•"/>
            </a:pPr>
            <a:r>
              <a:rPr lang="en-US" sz="1200" b="1" i="0" u="none" strike="noStrike" baseline="0" dirty="0"/>
              <a:t>CDM/CPMs have had 0 Maternal Deaths </a:t>
            </a:r>
            <a:r>
              <a:rPr lang="en-US" sz="1200" b="0" i="0" u="none" strike="noStrike" baseline="0" dirty="0"/>
              <a:t>vs the Hospital rates of 6-20 per year. (see Pregnancy – Associated Mortality in Alaska pdf)</a:t>
            </a:r>
          </a:p>
          <a:p>
            <a:pPr marL="285750" indent="-228600">
              <a:buFont typeface="Arial" panose="020B0604020202020204" pitchFamily="34" charset="0"/>
              <a:buChar char="•"/>
            </a:pPr>
            <a:r>
              <a:rPr lang="en-US" sz="1200" b="0" i="0" u="none" strike="noStrike" baseline="0" dirty="0"/>
              <a:t>Significantly </a:t>
            </a:r>
            <a:r>
              <a:rPr lang="en-US" sz="1200" b="1" i="0" u="none" strike="noStrike" baseline="0" dirty="0"/>
              <a:t>fewer low birth weight babies and babies born prematurely </a:t>
            </a:r>
            <a:r>
              <a:rPr lang="en-US" sz="1200" b="0" i="0" u="none" strike="noStrike" baseline="0" dirty="0"/>
              <a:t>with the care of CDM/CPMs, all indicators for improved outcomes, especially for vulnerable populations</a:t>
            </a:r>
            <a:endParaRPr lang="en-US" sz="1200" dirty="0"/>
          </a:p>
          <a:p>
            <a:pPr marL="285750" indent="-228600">
              <a:buFont typeface="Arial" panose="020B0604020202020204" pitchFamily="34" charset="0"/>
              <a:buChar char="•"/>
            </a:pPr>
            <a:r>
              <a:rPr lang="en-US" sz="1200" b="0" i="0" u="none" strike="noStrike" baseline="0" dirty="0"/>
              <a:t>Significantly </a:t>
            </a:r>
            <a:r>
              <a:rPr lang="en-US" sz="1200" b="1" i="0" u="none" strike="noStrike" baseline="0" dirty="0"/>
              <a:t>higher breastfeeding rates (99% at birth and 99% at 6 weeks postpartum</a:t>
            </a:r>
            <a:r>
              <a:rPr lang="en-US" sz="1200" b="0" i="0" u="none" strike="noStrike" baseline="0" dirty="0"/>
              <a:t>) with the care of CDM/CPMs, with the accompanying demonstrated health benefits for mother and infants extending throughout lifetimes.</a:t>
            </a:r>
          </a:p>
          <a:p>
            <a:pPr marL="285750" indent="-228600">
              <a:buFont typeface="Arial" panose="020B0604020202020204" pitchFamily="34" charset="0"/>
              <a:buChar char="•"/>
            </a:pPr>
            <a:r>
              <a:rPr lang="en-US" sz="1200" b="1" i="0" u="none" strike="noStrike" baseline="0" dirty="0"/>
              <a:t>Higher rates of intact perineum </a:t>
            </a:r>
            <a:r>
              <a:rPr lang="en-US" sz="1200" b="0" i="0" u="none" strike="noStrike" baseline="0" dirty="0"/>
              <a:t>(without a tear or episiotomy); Lower rates of episiotomy.</a:t>
            </a:r>
          </a:p>
          <a:p>
            <a:pPr marL="285750" indent="-228600">
              <a:buFont typeface="Arial" panose="020B0604020202020204" pitchFamily="34" charset="0"/>
              <a:buChar char="•"/>
            </a:pPr>
            <a:r>
              <a:rPr lang="en-US" sz="1200" b="0" i="0" u="none" strike="noStrike" baseline="0" dirty="0"/>
              <a:t>Lower unneeded medical interventions such as induced labor, continuous electronic fetal monitoring, and cesarean birth.</a:t>
            </a:r>
          </a:p>
          <a:p>
            <a:pPr marL="285750" indent="-228600">
              <a:buFont typeface="Arial" panose="020B0604020202020204" pitchFamily="34" charset="0"/>
              <a:buChar char="•"/>
            </a:pPr>
            <a:r>
              <a:rPr lang="en-US" sz="1200" b="1" i="0" u="none" strike="noStrike" baseline="0" dirty="0"/>
              <a:t>Beter experiences with community birth with CDM/CPMs</a:t>
            </a:r>
            <a:r>
              <a:rPr lang="en-US" sz="1200" b="0" i="0" u="none" strike="noStrike" baseline="0" dirty="0"/>
              <a:t>. </a:t>
            </a:r>
            <a:r>
              <a:rPr lang="en-US" sz="1200" b="1" i="0" u="none" strike="noStrike" baseline="0" dirty="0"/>
              <a:t>Lower postpartum depression rates </a:t>
            </a:r>
            <a:r>
              <a:rPr lang="en-US" sz="1200" b="0" i="0" u="none" strike="noStrike" baseline="0" dirty="0"/>
              <a:t>due to being </a:t>
            </a:r>
            <a:r>
              <a:rPr lang="en-US" sz="1200" b="1" i="0" u="none" strike="noStrike" baseline="0" dirty="0"/>
              <a:t>more satisfied with the personalization of their care, their care environment, quality of their relationship with their midwife, their ability to have a physiologic birth.</a:t>
            </a:r>
            <a:endParaRPr lang="en-US" sz="1200" dirty="0"/>
          </a:p>
        </p:txBody>
      </p:sp>
      <p:pic>
        <p:nvPicPr>
          <p:cNvPr id="3" name="Content Placeholder 2" descr="A person and person with a baby&#10;&#10;Description automatically generated">
            <a:extLst>
              <a:ext uri="{FF2B5EF4-FFF2-40B4-BE49-F238E27FC236}">
                <a16:creationId xmlns:a16="http://schemas.microsoft.com/office/drawing/2014/main" id="{18332B70-E51A-4BA7-F950-22E74073773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2" b="147"/>
          <a:stretch/>
        </p:blipFill>
        <p:spPr>
          <a:xfrm>
            <a:off x="6621294" y="1295416"/>
            <a:ext cx="5570706" cy="5562584"/>
          </a:xfrm>
          <a:custGeom>
            <a:avLst/>
            <a:gdLst/>
            <a:ahLst/>
            <a:cxnLst/>
            <a:rect l="l" t="t" r="r" b="b"/>
            <a:pathLst>
              <a:path w="5570706" h="5562584">
                <a:moveTo>
                  <a:pt x="3374687" y="0"/>
                </a:moveTo>
                <a:cubicBezTo>
                  <a:pt x="4190094" y="0"/>
                  <a:pt x="4937956" y="289196"/>
                  <a:pt x="5521301" y="770615"/>
                </a:cubicBezTo>
                <a:lnTo>
                  <a:pt x="5570706" y="815517"/>
                </a:lnTo>
                <a:lnTo>
                  <a:pt x="5570706" y="5562584"/>
                </a:lnTo>
                <a:lnTo>
                  <a:pt x="808135" y="5562584"/>
                </a:lnTo>
                <a:lnTo>
                  <a:pt x="770615" y="5521302"/>
                </a:lnTo>
                <a:cubicBezTo>
                  <a:pt x="289196" y="4937957"/>
                  <a:pt x="0" y="4190095"/>
                  <a:pt x="0" y="3374687"/>
                </a:cubicBezTo>
                <a:cubicBezTo>
                  <a:pt x="0" y="1510899"/>
                  <a:pt x="1510899" y="0"/>
                  <a:pt x="3374687" y="0"/>
                </a:cubicBezTo>
                <a:close/>
              </a:path>
            </a:pathLst>
          </a:custGeom>
        </p:spPr>
      </p:pic>
      <p:sp>
        <p:nvSpPr>
          <p:cNvPr id="22" name="!!Oval">
            <a:extLst>
              <a:ext uri="{FF2B5EF4-FFF2-40B4-BE49-F238E27FC236}">
                <a16:creationId xmlns:a16="http://schemas.microsoft.com/office/drawing/2014/main" id="{1D460C86-854F-4FB3-ABC2-E823D8FEB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3451" y="1656147"/>
            <a:ext cx="546100" cy="5461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Arc">
            <a:extLst>
              <a:ext uri="{FF2B5EF4-FFF2-40B4-BE49-F238E27FC236}">
                <a16:creationId xmlns:a16="http://schemas.microsoft.com/office/drawing/2014/main" id="{BB48116A-278A-4CC5-89D3-9DE8E8FF1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739"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1529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FEFF1-D711-460C-ABDB-E0BDFEC2B9FC}"/>
              </a:ext>
            </a:extLst>
          </p:cNvPr>
          <p:cNvSpPr>
            <a:spLocks noGrp="1"/>
          </p:cNvSpPr>
          <p:nvPr>
            <p:ph type="title"/>
          </p:nvPr>
        </p:nvSpPr>
        <p:spPr/>
        <p:txBody>
          <a:bodyPr/>
          <a:lstStyle/>
          <a:p>
            <a:pPr algn="ctr"/>
            <a:r>
              <a:rPr lang="en-US" dirty="0"/>
              <a:t>2023 Facts and Statistics</a:t>
            </a:r>
          </a:p>
        </p:txBody>
      </p:sp>
      <p:sp>
        <p:nvSpPr>
          <p:cNvPr id="3" name="Content Placeholder 2">
            <a:extLst>
              <a:ext uri="{FF2B5EF4-FFF2-40B4-BE49-F238E27FC236}">
                <a16:creationId xmlns:a16="http://schemas.microsoft.com/office/drawing/2014/main" id="{BA7CAC83-A290-4F13-84C9-834DE76B1A95}"/>
              </a:ext>
            </a:extLst>
          </p:cNvPr>
          <p:cNvSpPr>
            <a:spLocks noGrp="1"/>
          </p:cNvSpPr>
          <p:nvPr>
            <p:ph sz="half" idx="1"/>
          </p:nvPr>
        </p:nvSpPr>
        <p:spPr/>
        <p:txBody>
          <a:bodyPr>
            <a:normAutofit/>
          </a:bodyPr>
          <a:lstStyle/>
          <a:p>
            <a:r>
              <a:rPr lang="en-US" dirty="0"/>
              <a:t>The current statues for midwifery are 30+ years old, need to be updated to meet national midwifery standards.</a:t>
            </a:r>
          </a:p>
          <a:p>
            <a:r>
              <a:rPr lang="en-US" dirty="0"/>
              <a:t>33 Alaskan CDM/CPMs attended 6% of the births in the State. The average in the Lower 48 is less than 1%. </a:t>
            </a:r>
          </a:p>
          <a:p>
            <a:endParaRPr lang="en-US" dirty="0"/>
          </a:p>
        </p:txBody>
      </p:sp>
      <p:sp>
        <p:nvSpPr>
          <p:cNvPr id="4" name="Content Placeholder 3">
            <a:extLst>
              <a:ext uri="{FF2B5EF4-FFF2-40B4-BE49-F238E27FC236}">
                <a16:creationId xmlns:a16="http://schemas.microsoft.com/office/drawing/2014/main" id="{2AEA8A0C-1462-43DC-B869-1A760399DAB5}"/>
              </a:ext>
            </a:extLst>
          </p:cNvPr>
          <p:cNvSpPr>
            <a:spLocks noGrp="1"/>
          </p:cNvSpPr>
          <p:nvPr>
            <p:ph sz="half" idx="2"/>
          </p:nvPr>
        </p:nvSpPr>
        <p:spPr/>
        <p:txBody>
          <a:bodyPr>
            <a:normAutofit/>
          </a:bodyPr>
          <a:lstStyle/>
          <a:p>
            <a:r>
              <a:rPr lang="en-US" sz="2400" dirty="0"/>
              <a:t>94% of Alaskan women who begin care with CDM/CPMs have a vaginal birth.</a:t>
            </a:r>
          </a:p>
          <a:p>
            <a:r>
              <a:rPr lang="en-US" sz="2400" b="0" i="0" u="none" strike="noStrike" baseline="0" dirty="0">
                <a:solidFill>
                  <a:srgbClr val="000000"/>
                </a:solidFill>
              </a:rPr>
              <a:t>3% Postpartum Maternal Transfer Rate</a:t>
            </a:r>
          </a:p>
          <a:p>
            <a:r>
              <a:rPr lang="en-US" sz="2400" b="0" i="0" u="none" strike="noStrike" baseline="0" dirty="0">
                <a:solidFill>
                  <a:srgbClr val="000000"/>
                </a:solidFill>
              </a:rPr>
              <a:t>0% Maternal Mortality Rate </a:t>
            </a:r>
            <a:endParaRPr lang="en-US" sz="2400" dirty="0"/>
          </a:p>
          <a:p>
            <a:r>
              <a:rPr lang="en-US" sz="2400" dirty="0"/>
              <a:t>Alaskan CDM/CPMs have a 6% cesarean section rate vs 23% in hospitals.</a:t>
            </a:r>
          </a:p>
          <a:p>
            <a:r>
              <a:rPr lang="en-US" sz="2400" b="0" i="0" u="none" strike="noStrike" baseline="0" dirty="0">
                <a:solidFill>
                  <a:srgbClr val="000000"/>
                </a:solidFill>
              </a:rPr>
              <a:t>2% Neonatal Transfer Rate </a:t>
            </a:r>
          </a:p>
          <a:p>
            <a:r>
              <a:rPr lang="en-US" sz="2400" b="0" i="0" u="none" strike="noStrike" baseline="0" dirty="0">
                <a:solidFill>
                  <a:srgbClr val="000000"/>
                </a:solidFill>
              </a:rPr>
              <a:t>0.02% Neonatal Mortality Rate </a:t>
            </a:r>
            <a:endParaRPr lang="en-US" sz="2400" dirty="0"/>
          </a:p>
        </p:txBody>
      </p:sp>
    </p:spTree>
    <p:extLst>
      <p:ext uri="{BB962C8B-B14F-4D97-AF65-F5344CB8AC3E}">
        <p14:creationId xmlns:p14="http://schemas.microsoft.com/office/powerpoint/2010/main" val="32254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EDD828-588A-450D-BBE6-B85B6C130896}"/>
              </a:ext>
            </a:extLst>
          </p:cNvPr>
          <p:cNvSpPr>
            <a:spLocks noGrp="1"/>
          </p:cNvSpPr>
          <p:nvPr>
            <p:ph type="title"/>
          </p:nvPr>
        </p:nvSpPr>
        <p:spPr/>
        <p:txBody>
          <a:bodyPr/>
          <a:lstStyle/>
          <a:p>
            <a:pPr algn="ctr"/>
            <a:r>
              <a:rPr lang="en-US" dirty="0"/>
              <a:t>Name Change of the Regulatory Board</a:t>
            </a:r>
          </a:p>
        </p:txBody>
      </p:sp>
      <p:sp>
        <p:nvSpPr>
          <p:cNvPr id="7" name="Text Placeholder 6">
            <a:extLst>
              <a:ext uri="{FF2B5EF4-FFF2-40B4-BE49-F238E27FC236}">
                <a16:creationId xmlns:a16="http://schemas.microsoft.com/office/drawing/2014/main" id="{6C038D5B-202F-4AC9-814F-4CE979C31207}"/>
              </a:ext>
            </a:extLst>
          </p:cNvPr>
          <p:cNvSpPr>
            <a:spLocks noGrp="1"/>
          </p:cNvSpPr>
          <p:nvPr>
            <p:ph type="body" idx="1"/>
          </p:nvPr>
        </p:nvSpPr>
        <p:spPr>
          <a:xfrm>
            <a:off x="862014" y="1631790"/>
            <a:ext cx="5157787" cy="1202849"/>
          </a:xfrm>
        </p:spPr>
        <p:txBody>
          <a:bodyPr>
            <a:normAutofit fontScale="92500" lnSpcReduction="10000"/>
          </a:bodyPr>
          <a:lstStyle/>
          <a:p>
            <a:r>
              <a:rPr lang="en-US" dirty="0"/>
              <a:t>APRN – Advanced Practice Registered Nurse </a:t>
            </a:r>
          </a:p>
          <a:p>
            <a:r>
              <a:rPr lang="en-US" dirty="0"/>
              <a:t>CNM – Certified Nurse Midwives</a:t>
            </a:r>
          </a:p>
        </p:txBody>
      </p:sp>
      <p:sp>
        <p:nvSpPr>
          <p:cNvPr id="5" name="Content Placeholder 4">
            <a:extLst>
              <a:ext uri="{FF2B5EF4-FFF2-40B4-BE49-F238E27FC236}">
                <a16:creationId xmlns:a16="http://schemas.microsoft.com/office/drawing/2014/main" id="{25EEADA7-4078-49C6-8EBB-0EE12E4A48CA}"/>
              </a:ext>
            </a:extLst>
          </p:cNvPr>
          <p:cNvSpPr>
            <a:spLocks noGrp="1"/>
          </p:cNvSpPr>
          <p:nvPr>
            <p:ph sz="half" idx="2"/>
          </p:nvPr>
        </p:nvSpPr>
        <p:spPr>
          <a:xfrm>
            <a:off x="839788" y="3220719"/>
            <a:ext cx="5157787" cy="2968943"/>
          </a:xfrm>
        </p:spPr>
        <p:txBody>
          <a:bodyPr>
            <a:normAutofit fontScale="92500" lnSpcReduction="10000"/>
          </a:bodyPr>
          <a:lstStyle/>
          <a:p>
            <a:r>
              <a:rPr lang="en-US" dirty="0"/>
              <a:t>Majority work in the hospital system.</a:t>
            </a:r>
          </a:p>
          <a:p>
            <a:r>
              <a:rPr lang="en-US" dirty="0"/>
              <a:t>They are Registered Nurses who enter the midwifery profession through their nursing degree with additional training in Midwifery.</a:t>
            </a:r>
          </a:p>
          <a:p>
            <a:endParaRPr lang="en-US" dirty="0"/>
          </a:p>
        </p:txBody>
      </p:sp>
      <p:sp>
        <p:nvSpPr>
          <p:cNvPr id="8" name="Text Placeholder 7">
            <a:extLst>
              <a:ext uri="{FF2B5EF4-FFF2-40B4-BE49-F238E27FC236}">
                <a16:creationId xmlns:a16="http://schemas.microsoft.com/office/drawing/2014/main" id="{697E7C47-776E-479E-B41F-CA8D1BFBE7B7}"/>
              </a:ext>
            </a:extLst>
          </p:cNvPr>
          <p:cNvSpPr>
            <a:spLocks noGrp="1"/>
          </p:cNvSpPr>
          <p:nvPr>
            <p:ph type="body" sz="quarter" idx="3"/>
          </p:nvPr>
        </p:nvSpPr>
        <p:spPr>
          <a:xfrm>
            <a:off x="6248399" y="1623216"/>
            <a:ext cx="5183188" cy="1202849"/>
          </a:xfrm>
        </p:spPr>
        <p:txBody>
          <a:bodyPr>
            <a:normAutofit fontScale="92500" lnSpcReduction="10000"/>
          </a:bodyPr>
          <a:lstStyle/>
          <a:p>
            <a:r>
              <a:rPr lang="en-US" sz="1800" dirty="0"/>
              <a:t>Licensed Midwives</a:t>
            </a:r>
          </a:p>
          <a:p>
            <a:r>
              <a:rPr lang="en-US" sz="1800" dirty="0"/>
              <a:t>CDM–Certified Direct Entry Midwives (Alaska)</a:t>
            </a:r>
          </a:p>
          <a:p>
            <a:r>
              <a:rPr lang="en-US" sz="1800" dirty="0"/>
              <a:t>CPM –Certified Professional Midwives (National Certification)</a:t>
            </a:r>
          </a:p>
        </p:txBody>
      </p:sp>
      <p:sp>
        <p:nvSpPr>
          <p:cNvPr id="6" name="Content Placeholder 5">
            <a:extLst>
              <a:ext uri="{FF2B5EF4-FFF2-40B4-BE49-F238E27FC236}">
                <a16:creationId xmlns:a16="http://schemas.microsoft.com/office/drawing/2014/main" id="{AB55E59A-181B-44DE-9C39-437DF9B42907}"/>
              </a:ext>
            </a:extLst>
          </p:cNvPr>
          <p:cNvSpPr>
            <a:spLocks noGrp="1"/>
          </p:cNvSpPr>
          <p:nvPr>
            <p:ph sz="quarter" idx="4"/>
          </p:nvPr>
        </p:nvSpPr>
        <p:spPr>
          <a:xfrm>
            <a:off x="6172200" y="3220719"/>
            <a:ext cx="5183188" cy="2968943"/>
          </a:xfrm>
        </p:spPr>
        <p:txBody>
          <a:bodyPr>
            <a:normAutofit fontScale="92500" lnSpcReduction="10000"/>
          </a:bodyPr>
          <a:lstStyle/>
          <a:p>
            <a:r>
              <a:rPr lang="en-US" dirty="0"/>
              <a:t>They are licensed midwives specifically trained in out-of-hospital births. At the request of the 2020 legislative audit the Board of Certified Direct Entry Midwives made a regulation change requiring all CDMs to also be CPMs to begin the process of meeting all national credentialing standards.</a:t>
            </a:r>
          </a:p>
        </p:txBody>
      </p:sp>
    </p:spTree>
    <p:extLst>
      <p:ext uri="{BB962C8B-B14F-4D97-AF65-F5344CB8AC3E}">
        <p14:creationId xmlns:p14="http://schemas.microsoft.com/office/powerpoint/2010/main" val="4141157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ABF79-9044-4B90-A485-D40D1A4608DA}"/>
              </a:ext>
            </a:extLst>
          </p:cNvPr>
          <p:cNvSpPr>
            <a:spLocks noGrp="1"/>
          </p:cNvSpPr>
          <p:nvPr>
            <p:ph type="title"/>
          </p:nvPr>
        </p:nvSpPr>
        <p:spPr/>
        <p:txBody>
          <a:bodyPr/>
          <a:lstStyle/>
          <a:p>
            <a:pPr algn="ctr"/>
            <a:r>
              <a:rPr lang="en-US" dirty="0"/>
              <a:t>What Does This Bill Do?</a:t>
            </a:r>
          </a:p>
        </p:txBody>
      </p:sp>
      <p:sp>
        <p:nvSpPr>
          <p:cNvPr id="3" name="Content Placeholder 2">
            <a:extLst>
              <a:ext uri="{FF2B5EF4-FFF2-40B4-BE49-F238E27FC236}">
                <a16:creationId xmlns:a16="http://schemas.microsoft.com/office/drawing/2014/main" id="{5A76F1FD-CCC4-4BDD-B5EC-F1358A6A17CB}"/>
              </a:ext>
            </a:extLst>
          </p:cNvPr>
          <p:cNvSpPr>
            <a:spLocks noGrp="1"/>
          </p:cNvSpPr>
          <p:nvPr>
            <p:ph sz="half" idx="1"/>
          </p:nvPr>
        </p:nvSpPr>
        <p:spPr/>
        <p:txBody>
          <a:bodyPr>
            <a:normAutofit fontScale="77500" lnSpcReduction="20000"/>
          </a:bodyPr>
          <a:lstStyle/>
          <a:p>
            <a:r>
              <a:rPr lang="en-US" dirty="0"/>
              <a:t>Protects families from the medicalization of childbirth and disempowerment of women.</a:t>
            </a:r>
          </a:p>
          <a:p>
            <a:r>
              <a:rPr lang="en-US" dirty="0"/>
              <a:t>Increases access and utilization of out of hospital midwifery care services.</a:t>
            </a:r>
          </a:p>
          <a:p>
            <a:r>
              <a:rPr lang="en-US" dirty="0"/>
              <a:t>Enables CDM/CPMs to practice to their full scope of training and certifications.</a:t>
            </a:r>
          </a:p>
          <a:p>
            <a:r>
              <a:rPr lang="en-US" dirty="0"/>
              <a:t>The first major update to midwifery statues in over 30 years.</a:t>
            </a:r>
          </a:p>
          <a:p>
            <a:r>
              <a:rPr lang="en-US" dirty="0"/>
              <a:t>Updates title from CDM to LM (Licensed Midwives), so they are recognized by all major insurance plans, which will make birthing out of the hospital more affordable and available for more Alaskans.</a:t>
            </a:r>
          </a:p>
        </p:txBody>
      </p:sp>
      <p:sp>
        <p:nvSpPr>
          <p:cNvPr id="4" name="Content Placeholder 3">
            <a:extLst>
              <a:ext uri="{FF2B5EF4-FFF2-40B4-BE49-F238E27FC236}">
                <a16:creationId xmlns:a16="http://schemas.microsoft.com/office/drawing/2014/main" id="{2195CF2A-4541-4D1A-B5FA-56849E34D7F3}"/>
              </a:ext>
            </a:extLst>
          </p:cNvPr>
          <p:cNvSpPr>
            <a:spLocks noGrp="1"/>
          </p:cNvSpPr>
          <p:nvPr>
            <p:ph sz="half" idx="2"/>
          </p:nvPr>
        </p:nvSpPr>
        <p:spPr/>
        <p:txBody>
          <a:bodyPr>
            <a:normAutofit fontScale="77500" lnSpcReduction="20000"/>
          </a:bodyPr>
          <a:lstStyle/>
          <a:p>
            <a:r>
              <a:rPr lang="en-US" dirty="0"/>
              <a:t>Updates licensure requirements and standards to National standards.</a:t>
            </a:r>
          </a:p>
          <a:p>
            <a:r>
              <a:rPr lang="en-US" dirty="0"/>
              <a:t>Requires additional training and CEU for midwives.</a:t>
            </a:r>
          </a:p>
          <a:p>
            <a:r>
              <a:rPr lang="en-US" dirty="0"/>
              <a:t>Requires preceptors to be Nationally certified.</a:t>
            </a:r>
          </a:p>
          <a:p>
            <a:r>
              <a:rPr lang="en-US" dirty="0"/>
              <a:t>Ensures autonomy for CDM/CPMs.</a:t>
            </a:r>
          </a:p>
          <a:p>
            <a:r>
              <a:rPr lang="en-US" dirty="0"/>
              <a:t>Makes home births more affordable and available to Alaskan families.</a:t>
            </a:r>
          </a:p>
          <a:p>
            <a:r>
              <a:rPr lang="en-US" dirty="0"/>
              <a:t>Restructures state midwifery board by removing its direct competitors. </a:t>
            </a:r>
          </a:p>
        </p:txBody>
      </p:sp>
    </p:spTree>
    <p:extLst>
      <p:ext uri="{BB962C8B-B14F-4D97-AF65-F5344CB8AC3E}">
        <p14:creationId xmlns:p14="http://schemas.microsoft.com/office/powerpoint/2010/main" val="154074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B6F96F-2C64-470A-AC9E-2F358152481F}"/>
              </a:ext>
            </a:extLst>
          </p:cNvPr>
          <p:cNvSpPr>
            <a:spLocks noGrp="1"/>
          </p:cNvSpPr>
          <p:nvPr>
            <p:ph type="title"/>
          </p:nvPr>
        </p:nvSpPr>
        <p:spPr>
          <a:xfrm>
            <a:off x="838200" y="2478405"/>
            <a:ext cx="10515600" cy="1325563"/>
          </a:xfrm>
        </p:spPr>
        <p:txBody>
          <a:bodyPr/>
          <a:lstStyle/>
          <a:p>
            <a:r>
              <a:rPr lang="en-US" dirty="0"/>
              <a:t>Questions</a:t>
            </a:r>
          </a:p>
        </p:txBody>
      </p:sp>
    </p:spTree>
    <p:extLst>
      <p:ext uri="{BB962C8B-B14F-4D97-AF65-F5344CB8AC3E}">
        <p14:creationId xmlns:p14="http://schemas.microsoft.com/office/powerpoint/2010/main" val="907723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647</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HB175 Midwifery</vt:lpstr>
      <vt:lpstr>PowerPoint Presentation</vt:lpstr>
      <vt:lpstr>Midwifery Care Demonstrates Several Benefits to Alaskan Women </vt:lpstr>
      <vt:lpstr>2023 Facts and Statistics</vt:lpstr>
      <vt:lpstr>Name Change of the Regulatory Board</vt:lpstr>
      <vt:lpstr>What Does This Bill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HB175 Midwifery</dc:title>
  <dc:creator>Lindsey Causer</dc:creator>
  <cp:lastModifiedBy>Robert &amp; Rachel</cp:lastModifiedBy>
  <cp:revision>6</cp:revision>
  <dcterms:created xsi:type="dcterms:W3CDTF">2023-06-21T19:37:06Z</dcterms:created>
  <dcterms:modified xsi:type="dcterms:W3CDTF">2024-02-15T01:11:53Z</dcterms:modified>
</cp:coreProperties>
</file>