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417" r:id="rId3"/>
    <p:sldId id="383" r:id="rId4"/>
    <p:sldId id="261" r:id="rId5"/>
    <p:sldId id="418" r:id="rId6"/>
    <p:sldId id="404" r:id="rId7"/>
    <p:sldId id="368" r:id="rId8"/>
    <p:sldId id="400" r:id="rId9"/>
    <p:sldId id="405" r:id="rId10"/>
    <p:sldId id="409" r:id="rId11"/>
    <p:sldId id="366" r:id="rId12"/>
    <p:sldId id="410" r:id="rId13"/>
    <p:sldId id="411" r:id="rId14"/>
    <p:sldId id="401" r:id="rId15"/>
    <p:sldId id="397" r:id="rId16"/>
    <p:sldId id="402" r:id="rId17"/>
    <p:sldId id="403" r:id="rId18"/>
    <p:sldId id="398" r:id="rId19"/>
    <p:sldId id="406" r:id="rId20"/>
    <p:sldId id="385" r:id="rId21"/>
    <p:sldId id="407" r:id="rId22"/>
    <p:sldId id="356" r:id="rId23"/>
    <p:sldId id="408" r:id="rId24"/>
    <p:sldId id="372" r:id="rId25"/>
    <p:sldId id="386" r:id="rId26"/>
    <p:sldId id="412" r:id="rId27"/>
    <p:sldId id="387" r:id="rId28"/>
    <p:sldId id="416" r:id="rId29"/>
    <p:sldId id="389" r:id="rId30"/>
    <p:sldId id="390" r:id="rId31"/>
    <p:sldId id="391" r:id="rId32"/>
    <p:sldId id="392" r:id="rId33"/>
    <p:sldId id="394" r:id="rId34"/>
    <p:sldId id="395" r:id="rId35"/>
    <p:sldId id="396" r:id="rId36"/>
    <p:sldId id="414" r:id="rId37"/>
    <p:sldId id="413" r:id="rId3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DC0A324-8B62-4156-82E3-CFC78AB38D12}">
          <p14:sldIdLst>
            <p14:sldId id="256"/>
            <p14:sldId id="417"/>
            <p14:sldId id="383"/>
            <p14:sldId id="261"/>
            <p14:sldId id="418"/>
            <p14:sldId id="404"/>
            <p14:sldId id="368"/>
            <p14:sldId id="400"/>
            <p14:sldId id="405"/>
            <p14:sldId id="409"/>
            <p14:sldId id="366"/>
            <p14:sldId id="410"/>
            <p14:sldId id="411"/>
            <p14:sldId id="401"/>
            <p14:sldId id="397"/>
            <p14:sldId id="402"/>
            <p14:sldId id="403"/>
            <p14:sldId id="398"/>
            <p14:sldId id="406"/>
            <p14:sldId id="385"/>
            <p14:sldId id="407"/>
            <p14:sldId id="356"/>
            <p14:sldId id="408"/>
            <p14:sldId id="372"/>
            <p14:sldId id="386"/>
            <p14:sldId id="412"/>
            <p14:sldId id="387"/>
            <p14:sldId id="416"/>
            <p14:sldId id="389"/>
            <p14:sldId id="390"/>
            <p14:sldId id="391"/>
            <p14:sldId id="392"/>
            <p14:sldId id="394"/>
            <p14:sldId id="395"/>
            <p14:sldId id="396"/>
            <p14:sldId id="414"/>
            <p14:sldId id="413"/>
          </p14:sldIdLst>
        </p14:section>
        <p14:section name="Untitled Section" id="{3C621810-65E8-4AA8-BDD7-2F1AEE6B660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.mcphetres" initials="d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1889" autoAdjust="0"/>
  </p:normalViewPr>
  <p:slideViewPr>
    <p:cSldViewPr>
      <p:cViewPr varScale="1">
        <p:scale>
          <a:sx n="75" d="100"/>
          <a:sy n="75" d="100"/>
        </p:scale>
        <p:origin x="-1974" y="-84"/>
      </p:cViewPr>
      <p:guideLst>
        <p:guide orient="horz" pos="2160"/>
        <p:guide pos="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40"/>
    </p:cViewPr>
  </p:sorterViewPr>
  <p:notesViewPr>
    <p:cSldViewPr>
      <p:cViewPr varScale="1">
        <p:scale>
          <a:sx n="67" d="100"/>
          <a:sy n="67" d="100"/>
        </p:scale>
        <p:origin x="3101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mvaftrfs01\DAS\Admin%20Services\Budget\Budget%20Presentations\FY18%20Budget%20Presentations\House%20MVA%20Finance%20Sub%20Committee%201.26.17\DVMA%20Historical%20Funding%20Profile%201.23.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'Raw Data'!$C$1</c:f>
              <c:strCache>
                <c:ptCount val="1"/>
                <c:pt idx="0">
                  <c:v>DMVA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'Raw Data'!$A$2:$B$13</c:f>
              <c:multiLvlStrCache>
                <c:ptCount val="12"/>
                <c:lvl>
                  <c:pt idx="0">
                    <c:v>FY2007</c:v>
                  </c:pt>
                  <c:pt idx="1">
                    <c:v>FY2008</c:v>
                  </c:pt>
                  <c:pt idx="2">
                    <c:v>FY2009</c:v>
                  </c:pt>
                  <c:pt idx="3">
                    <c:v>FY2010</c:v>
                  </c:pt>
                  <c:pt idx="4">
                    <c:v>FY2011</c:v>
                  </c:pt>
                  <c:pt idx="5">
                    <c:v>FY2012</c:v>
                  </c:pt>
                  <c:pt idx="6">
                    <c:v>FY2013</c:v>
                  </c:pt>
                  <c:pt idx="7">
                    <c:v>FY2014</c:v>
                  </c:pt>
                  <c:pt idx="8">
                    <c:v>FY2015</c:v>
                  </c:pt>
                  <c:pt idx="9">
                    <c:v>FY2016</c:v>
                  </c:pt>
                  <c:pt idx="10">
                    <c:v>FY2017</c:v>
                  </c:pt>
                  <c:pt idx="11">
                    <c:v>FY2018</c:v>
                  </c:pt>
                </c:lvl>
                <c:lvl>
                  <c:pt idx="0">
                    <c:v>16,999.8</c:v>
                  </c:pt>
                  <c:pt idx="1">
                    <c:v>16,286.2</c:v>
                  </c:pt>
                  <c:pt idx="2">
                    <c:v>17,708.1</c:v>
                  </c:pt>
                  <c:pt idx="3">
                    <c:v>17,236.0</c:v>
                  </c:pt>
                  <c:pt idx="4">
                    <c:v>16,718.1</c:v>
                  </c:pt>
                  <c:pt idx="5">
                    <c:v>21,261.9</c:v>
                  </c:pt>
                  <c:pt idx="6">
                    <c:v>26,354.3</c:v>
                  </c:pt>
                  <c:pt idx="7">
                    <c:v>26,377.6</c:v>
                  </c:pt>
                  <c:pt idx="8">
                    <c:v>24,218.0</c:v>
                  </c:pt>
                  <c:pt idx="9">
                    <c:v>16,520.0</c:v>
                  </c:pt>
                  <c:pt idx="10">
                    <c:v>16,277.1</c:v>
                  </c:pt>
                  <c:pt idx="11">
                    <c:v>16,588.7</c:v>
                  </c:pt>
                </c:lvl>
              </c:multiLvlStrCache>
            </c:multiLvlStrRef>
          </c:cat>
          <c:val>
            <c:numRef>
              <c:f>'Raw Data'!$C$2:$C$13</c:f>
              <c:numCache>
                <c:formatCode>#,##0.0</c:formatCode>
                <c:ptCount val="12"/>
                <c:pt idx="0">
                  <c:v>11550.5</c:v>
                </c:pt>
                <c:pt idx="1">
                  <c:v>10587.1</c:v>
                </c:pt>
                <c:pt idx="2">
                  <c:v>11537.7</c:v>
                </c:pt>
                <c:pt idx="3">
                  <c:v>10806.9</c:v>
                </c:pt>
                <c:pt idx="4">
                  <c:v>11566.3</c:v>
                </c:pt>
                <c:pt idx="5">
                  <c:v>12328.3</c:v>
                </c:pt>
                <c:pt idx="6">
                  <c:v>13353.6</c:v>
                </c:pt>
                <c:pt idx="7">
                  <c:v>13457</c:v>
                </c:pt>
                <c:pt idx="8">
                  <c:v>18133.7</c:v>
                </c:pt>
                <c:pt idx="9">
                  <c:v>16520</c:v>
                </c:pt>
                <c:pt idx="10">
                  <c:v>16277.1</c:v>
                </c:pt>
                <c:pt idx="11">
                  <c:v>16588.7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59-4232-8244-93FF599EF48C}"/>
            </c:ext>
          </c:extLst>
        </c:ser>
        <c:ser>
          <c:idx val="1"/>
          <c:order val="1"/>
          <c:tx>
            <c:strRef>
              <c:f>'Raw Data'!$D$1</c:f>
              <c:strCache>
                <c:ptCount val="1"/>
                <c:pt idx="0">
                  <c:v>I/A converted GF from DEED (AMYA)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'Raw Data'!$A$2:$B$13</c:f>
              <c:multiLvlStrCache>
                <c:ptCount val="12"/>
                <c:lvl>
                  <c:pt idx="0">
                    <c:v>FY2007</c:v>
                  </c:pt>
                  <c:pt idx="1">
                    <c:v>FY2008</c:v>
                  </c:pt>
                  <c:pt idx="2">
                    <c:v>FY2009</c:v>
                  </c:pt>
                  <c:pt idx="3">
                    <c:v>FY2010</c:v>
                  </c:pt>
                  <c:pt idx="4">
                    <c:v>FY2011</c:v>
                  </c:pt>
                  <c:pt idx="5">
                    <c:v>FY2012</c:v>
                  </c:pt>
                  <c:pt idx="6">
                    <c:v>FY2013</c:v>
                  </c:pt>
                  <c:pt idx="7">
                    <c:v>FY2014</c:v>
                  </c:pt>
                  <c:pt idx="8">
                    <c:v>FY2015</c:v>
                  </c:pt>
                  <c:pt idx="9">
                    <c:v>FY2016</c:v>
                  </c:pt>
                  <c:pt idx="10">
                    <c:v>FY2017</c:v>
                  </c:pt>
                  <c:pt idx="11">
                    <c:v>FY2018</c:v>
                  </c:pt>
                </c:lvl>
                <c:lvl>
                  <c:pt idx="0">
                    <c:v>16,999.8</c:v>
                  </c:pt>
                  <c:pt idx="1">
                    <c:v>16,286.2</c:v>
                  </c:pt>
                  <c:pt idx="2">
                    <c:v>17,708.1</c:v>
                  </c:pt>
                  <c:pt idx="3">
                    <c:v>17,236.0</c:v>
                  </c:pt>
                  <c:pt idx="4">
                    <c:v>16,718.1</c:v>
                  </c:pt>
                  <c:pt idx="5">
                    <c:v>21,261.9</c:v>
                  </c:pt>
                  <c:pt idx="6">
                    <c:v>26,354.3</c:v>
                  </c:pt>
                  <c:pt idx="7">
                    <c:v>26,377.6</c:v>
                  </c:pt>
                  <c:pt idx="8">
                    <c:v>24,218.0</c:v>
                  </c:pt>
                  <c:pt idx="9">
                    <c:v>16,520.0</c:v>
                  </c:pt>
                  <c:pt idx="10">
                    <c:v>16,277.1</c:v>
                  </c:pt>
                  <c:pt idx="11">
                    <c:v>16,588.7</c:v>
                  </c:pt>
                </c:lvl>
              </c:multiLvlStrCache>
            </c:multiLvlStrRef>
          </c:cat>
          <c:val>
            <c:numRef>
              <c:f>'Raw Data'!$D$2:$D$13</c:f>
              <c:numCache>
                <c:formatCode>#,##0.0</c:formatCode>
                <c:ptCount val="12"/>
                <c:pt idx="0">
                  <c:v>5449.3</c:v>
                </c:pt>
                <c:pt idx="1">
                  <c:v>5699.1</c:v>
                </c:pt>
                <c:pt idx="2">
                  <c:v>6170.4</c:v>
                </c:pt>
                <c:pt idx="3">
                  <c:v>6429.1</c:v>
                </c:pt>
                <c:pt idx="4">
                  <c:v>5151.8</c:v>
                </c:pt>
                <c:pt idx="5">
                  <c:v>4933.6000000000004</c:v>
                </c:pt>
                <c:pt idx="6">
                  <c:v>4958.3999999999996</c:v>
                </c:pt>
                <c:pt idx="7">
                  <c:v>4791.3999999999996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59-4232-8244-93FF599EF48C}"/>
            </c:ext>
          </c:extLst>
        </c:ser>
        <c:ser>
          <c:idx val="2"/>
          <c:order val="2"/>
          <c:tx>
            <c:strRef>
              <c:f>'Raw Data'!$E$1</c:f>
              <c:strCache>
                <c:ptCount val="1"/>
                <c:pt idx="0">
                  <c:v>2016 Inflation Adjustment (not included in totals)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'Raw Data'!$A$2:$B$13</c:f>
              <c:multiLvlStrCache>
                <c:ptCount val="12"/>
                <c:lvl>
                  <c:pt idx="0">
                    <c:v>FY2007</c:v>
                  </c:pt>
                  <c:pt idx="1">
                    <c:v>FY2008</c:v>
                  </c:pt>
                  <c:pt idx="2">
                    <c:v>FY2009</c:v>
                  </c:pt>
                  <c:pt idx="3">
                    <c:v>FY2010</c:v>
                  </c:pt>
                  <c:pt idx="4">
                    <c:v>FY2011</c:v>
                  </c:pt>
                  <c:pt idx="5">
                    <c:v>FY2012</c:v>
                  </c:pt>
                  <c:pt idx="6">
                    <c:v>FY2013</c:v>
                  </c:pt>
                  <c:pt idx="7">
                    <c:v>FY2014</c:v>
                  </c:pt>
                  <c:pt idx="8">
                    <c:v>FY2015</c:v>
                  </c:pt>
                  <c:pt idx="9">
                    <c:v>FY2016</c:v>
                  </c:pt>
                  <c:pt idx="10">
                    <c:v>FY2017</c:v>
                  </c:pt>
                  <c:pt idx="11">
                    <c:v>FY2018</c:v>
                  </c:pt>
                </c:lvl>
                <c:lvl>
                  <c:pt idx="0">
                    <c:v>16,999.8</c:v>
                  </c:pt>
                  <c:pt idx="1">
                    <c:v>16,286.2</c:v>
                  </c:pt>
                  <c:pt idx="2">
                    <c:v>17,708.1</c:v>
                  </c:pt>
                  <c:pt idx="3">
                    <c:v>17,236.0</c:v>
                  </c:pt>
                  <c:pt idx="4">
                    <c:v>16,718.1</c:v>
                  </c:pt>
                  <c:pt idx="5">
                    <c:v>21,261.9</c:v>
                  </c:pt>
                  <c:pt idx="6">
                    <c:v>26,354.3</c:v>
                  </c:pt>
                  <c:pt idx="7">
                    <c:v>26,377.6</c:v>
                  </c:pt>
                  <c:pt idx="8">
                    <c:v>24,218.0</c:v>
                  </c:pt>
                  <c:pt idx="9">
                    <c:v>16,520.0</c:v>
                  </c:pt>
                  <c:pt idx="10">
                    <c:v>16,277.1</c:v>
                  </c:pt>
                  <c:pt idx="11">
                    <c:v>16,588.7</c:v>
                  </c:pt>
                </c:lvl>
              </c:multiLvlStrCache>
            </c:multiLvlStrRef>
          </c:cat>
          <c:val>
            <c:numRef>
              <c:f>'Raw Data'!$E$2:$E$13</c:f>
              <c:numCache>
                <c:formatCode>#,##0.0</c:formatCode>
                <c:ptCount val="12"/>
                <c:pt idx="0">
                  <c:v>2678.2</c:v>
                </c:pt>
                <c:pt idx="1">
                  <c:v>1868.6</c:v>
                </c:pt>
                <c:pt idx="2">
                  <c:v>2102.3000000000002</c:v>
                </c:pt>
                <c:pt idx="3">
                  <c:v>1735.1</c:v>
                </c:pt>
                <c:pt idx="4">
                  <c:v>1119.9000000000001</c:v>
                </c:pt>
                <c:pt idx="5">
                  <c:v>964.3</c:v>
                </c:pt>
                <c:pt idx="6">
                  <c:v>797.6</c:v>
                </c:pt>
                <c:pt idx="7">
                  <c:v>364.5</c:v>
                </c:pt>
                <c:pt idx="8">
                  <c:v>305.5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859-4232-8244-93FF599EF48C}"/>
            </c:ext>
          </c:extLst>
        </c:ser>
        <c:ser>
          <c:idx val="3"/>
          <c:order val="3"/>
          <c:tx>
            <c:strRef>
              <c:f>'Raw Data'!$F$1</c:f>
              <c:strCache>
                <c:ptCount val="1"/>
                <c:pt idx="0">
                  <c:v>Alaska Aerospace Corporation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'Raw Data'!$A$2:$B$13</c:f>
              <c:multiLvlStrCache>
                <c:ptCount val="12"/>
                <c:lvl>
                  <c:pt idx="0">
                    <c:v>FY2007</c:v>
                  </c:pt>
                  <c:pt idx="1">
                    <c:v>FY2008</c:v>
                  </c:pt>
                  <c:pt idx="2">
                    <c:v>FY2009</c:v>
                  </c:pt>
                  <c:pt idx="3">
                    <c:v>FY2010</c:v>
                  </c:pt>
                  <c:pt idx="4">
                    <c:v>FY2011</c:v>
                  </c:pt>
                  <c:pt idx="5">
                    <c:v>FY2012</c:v>
                  </c:pt>
                  <c:pt idx="6">
                    <c:v>FY2013</c:v>
                  </c:pt>
                  <c:pt idx="7">
                    <c:v>FY2014</c:v>
                  </c:pt>
                  <c:pt idx="8">
                    <c:v>FY2015</c:v>
                  </c:pt>
                  <c:pt idx="9">
                    <c:v>FY2016</c:v>
                  </c:pt>
                  <c:pt idx="10">
                    <c:v>FY2017</c:v>
                  </c:pt>
                  <c:pt idx="11">
                    <c:v>FY2018</c:v>
                  </c:pt>
                </c:lvl>
                <c:lvl>
                  <c:pt idx="0">
                    <c:v>16,999.8</c:v>
                  </c:pt>
                  <c:pt idx="1">
                    <c:v>16,286.2</c:v>
                  </c:pt>
                  <c:pt idx="2">
                    <c:v>17,708.1</c:v>
                  </c:pt>
                  <c:pt idx="3">
                    <c:v>17,236.0</c:v>
                  </c:pt>
                  <c:pt idx="4">
                    <c:v>16,718.1</c:v>
                  </c:pt>
                  <c:pt idx="5">
                    <c:v>21,261.9</c:v>
                  </c:pt>
                  <c:pt idx="6">
                    <c:v>26,354.3</c:v>
                  </c:pt>
                  <c:pt idx="7">
                    <c:v>26,377.6</c:v>
                  </c:pt>
                  <c:pt idx="8">
                    <c:v>24,218.0</c:v>
                  </c:pt>
                  <c:pt idx="9">
                    <c:v>16,520.0</c:v>
                  </c:pt>
                  <c:pt idx="10">
                    <c:v>16,277.1</c:v>
                  </c:pt>
                  <c:pt idx="11">
                    <c:v>16,588.7</c:v>
                  </c:pt>
                </c:lvl>
              </c:multiLvlStrCache>
            </c:multiLvlStrRef>
          </c:cat>
          <c:val>
            <c:numRef>
              <c:f>'Raw Data'!$F$2:$F$13</c:f>
              <c:numCache>
                <c:formatCode>General</c:formatCode>
                <c:ptCount val="12"/>
                <c:pt idx="5" formatCode="#,##0.0">
                  <c:v>4000</c:v>
                </c:pt>
                <c:pt idx="6" formatCode="#,##0.0">
                  <c:v>8042.3</c:v>
                </c:pt>
                <c:pt idx="7" formatCode="#,##0.0">
                  <c:v>8129.2</c:v>
                </c:pt>
                <c:pt idx="8" formatCode="#,##0.0">
                  <c:v>6084.3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859-4232-8244-93FF599EF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238400"/>
        <c:axId val="49239936"/>
      </c:barChart>
      <c:catAx>
        <c:axId val="4923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39936"/>
        <c:crosses val="autoZero"/>
        <c:auto val="1"/>
        <c:lblAlgn val="ctr"/>
        <c:lblOffset val="100"/>
        <c:noMultiLvlLbl val="0"/>
      </c:catAx>
      <c:valAx>
        <c:axId val="4923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3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12501" cy="462120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971" y="0"/>
            <a:ext cx="3012500" cy="462120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7B2BFE76-A71C-4716-9710-73BF01227845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772378"/>
            <a:ext cx="3012501" cy="462120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971" y="8772378"/>
            <a:ext cx="3012500" cy="462120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42A6ECBC-5539-4A7A-ADA5-130CBCBA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597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12501" cy="462120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5971" y="0"/>
            <a:ext cx="3012500" cy="462120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5F253D79-0193-4495-96E6-56AA7D5CEB0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8037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4" rIns="91430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809" y="4387769"/>
            <a:ext cx="5560060" cy="4155919"/>
          </a:xfrm>
          <a:prstGeom prst="rect">
            <a:avLst/>
          </a:prstGeom>
        </p:spPr>
        <p:txBody>
          <a:bodyPr vert="horz" lIns="91430" tIns="45714" rIns="91430" bIns="457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378"/>
            <a:ext cx="3012501" cy="462120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5971" y="8772378"/>
            <a:ext cx="3012500" cy="462120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38FC74E3-A692-4F3C-A592-2BA911159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586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7" Type="http://schemas.openxmlformats.org/officeDocument/2006/relationships/image" Target="../media/image15.emf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PowerPoint_Slide2.sldx"/><Relationship Id="rId5" Type="http://schemas.openxmlformats.org/officeDocument/2006/relationships/image" Target="../media/image14.emf"/><Relationship Id="rId4" Type="http://schemas.openxmlformats.org/officeDocument/2006/relationships/package" Target="../embeddings/Microsoft_PowerPoint_Slide1.sldx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C74E3-A692-4F3C-A592-2BA9111592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6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C74E3-A692-4F3C-A592-2BA9111592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66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C74E3-A692-4F3C-A592-2BA9111592F8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77020" y="4494804"/>
          <a:ext cx="3177306" cy="2377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" name="Slide" r:id="rId4" imgW="4570388" imgH="3427437" progId="PowerPoint.Slide.12">
                  <p:embed/>
                </p:oleObj>
              </mc:Choice>
              <mc:Fallback>
                <p:oleObj name="Slide" r:id="rId4" imgW="4570388" imgH="3427437" progId="PowerPoint.Slide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020" y="4494804"/>
                        <a:ext cx="3177306" cy="237762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582026" y="4494804"/>
          <a:ext cx="3177306" cy="2377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" name="Slide" r:id="rId6" imgW="4570388" imgH="3427437" progId="PowerPoint.Slide.12">
                  <p:embed/>
                </p:oleObj>
              </mc:Choice>
              <mc:Fallback>
                <p:oleObj name="Slide" r:id="rId6" imgW="4570388" imgH="3427437" progId="PowerPoint.Slide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82026" y="4494804"/>
                        <a:ext cx="3177306" cy="237762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0682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C74E3-A692-4F3C-A592-2BA9111592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92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C74E3-A692-4F3C-A592-2BA9111592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95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C74E3-A692-4F3C-A592-2BA9111592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07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C74E3-A692-4F3C-A592-2BA9111592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82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C74E3-A692-4F3C-A592-2BA9111592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44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C74E3-A692-4F3C-A592-2BA9111592F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71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C74E3-A692-4F3C-A592-2BA9111592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29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0951A-0F80-487F-99A6-D1A4C05487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Enhanced</a:t>
            </a:r>
            <a:r>
              <a:rPr lang="en-US" baseline="0" dirty="0" smtClean="0"/>
              <a:t> opportunities for participation in rural Alaska are in the bullseye of DMVA’s core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C74E3-A692-4F3C-A592-2BA9111592F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19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C74E3-A692-4F3C-A592-2BA9111592F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80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C74E3-A692-4F3C-A592-2BA9111592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42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C74E3-A692-4F3C-A592-2BA9111592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887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C74E3-A692-4F3C-A592-2BA9111592F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873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C74E3-A692-4F3C-A592-2BA9111592F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612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C74E3-A692-4F3C-A592-2BA9111592F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628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C74E3-A692-4F3C-A592-2BA9111592F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3063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C74E3-A692-4F3C-A592-2BA9111592F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8485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C74E3-A692-4F3C-A592-2BA9111592F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9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C74E3-A692-4F3C-A592-2BA9111592F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72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C74E3-A692-4F3C-A592-2BA9111592F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9155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 of Alaskans</a:t>
            </a:r>
            <a:r>
              <a:rPr lang="en-US" baseline="0" dirty="0"/>
              <a:t> served for Veteran’s Services taken from FY18 Gov narrative (FY16 successes)</a:t>
            </a:r>
          </a:p>
          <a:p>
            <a:r>
              <a:rPr lang="en-US" baseline="0" dirty="0"/>
              <a:t># of Alaskans served for AMYA taken from Bob Doehl</a:t>
            </a:r>
          </a:p>
          <a:p>
            <a:endParaRPr lang="en-US" baseline="0" dirty="0"/>
          </a:p>
          <a:p>
            <a:r>
              <a:rPr lang="en-US" baseline="0" dirty="0"/>
              <a:t>Fed Dollars received is FY16 (most current data)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C74E3-A692-4F3C-A592-2BA9111592F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06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C74E3-A692-4F3C-A592-2BA9111592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8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60C1E-34F3-49F1-8E8E-911875D9FD8D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96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C74E3-A692-4F3C-A592-2BA9111592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88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C74E3-A692-4F3C-A592-2BA9111592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77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C74E3-A692-4F3C-A592-2BA9111592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57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C74E3-A692-4F3C-A592-2BA9111592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073B-1C56-46EC-B056-E705A53C5685}" type="datetime1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1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8588-B812-4A2E-BD38-53F493DA8302}" type="datetime1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9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6043-1482-4926-9B00-D094700398FA}" type="datetime1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47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7086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33400" y="1536700"/>
            <a:ext cx="8132763" cy="432435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EF801-8C03-44FF-8050-EF9E01F5BA4E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02758"/>
      </p:ext>
    </p:extLst>
  </p:cSld>
  <p:clrMapOvr>
    <a:masterClrMapping/>
  </p:clrMapOvr>
  <p:transition spd="med"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736D-9B1A-46F6-8984-A0800B0AF13E}" type="datetime1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6A29-3C44-4E5B-9CA4-0514D6F22D58}" type="datetime1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6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2CB7-67E7-4BF8-B2AB-7D715268AD90}" type="datetime1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8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6CCA-C56C-4EEE-9495-1DA4F5BF30F2}" type="datetime1">
              <a:rPr lang="en-US" smtClean="0"/>
              <a:t>3/6/2017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3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791B0-46AE-4B18-9F45-19DEBF113D75}" type="datetime1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2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7154-E75D-4C84-AD77-57A5AC767A8B}" type="datetime1">
              <a:rPr lang="en-US" smtClean="0"/>
              <a:t>3/6/2017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6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6739-ACCF-4A2E-B978-21D68915DAD1}" type="datetime1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7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C74A-6970-43A0-B5CF-E42FE6E11316}" type="datetime1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BB1A0-3F4D-4342-BF36-3E500D0D7BE2}" type="datetime1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E96C6-9964-4F03-8ED6-DA972FAA411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143000"/>
            <a:ext cx="91440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7" r="62632"/>
          <a:stretch/>
        </p:blipFill>
        <p:spPr bwMode="auto">
          <a:xfrm>
            <a:off x="26674" y="24714"/>
            <a:ext cx="1040126" cy="103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1208314"/>
            <a:ext cx="9144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1273628"/>
            <a:ext cx="91440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47800" cy="97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02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mva.alaska.go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mva.alaska.gov/Press/Warriors/Index#annualreports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Bob.doehl@alaska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7" r="62632"/>
          <a:stretch/>
        </p:blipFill>
        <p:spPr bwMode="auto">
          <a:xfrm>
            <a:off x="26674" y="24714"/>
            <a:ext cx="1040126" cy="103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1208314"/>
            <a:ext cx="9144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674" y="1295400"/>
            <a:ext cx="91440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47800" cy="97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42900" y="1676400"/>
            <a:ext cx="85344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FY2018 Department Overview</a:t>
            </a:r>
          </a:p>
          <a:p>
            <a:pPr algn="ctr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Laurel Hummel, Commissioner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Bob Doehl, Deputy Commissioner 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Senate Finance Subcommittee</a:t>
            </a: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March 7, 2017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4408"/>
            <a:ext cx="9144000" cy="234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6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7543800" y="6324600"/>
            <a:ext cx="1143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16863D-CADC-47A2-9AFF-19DA0CD2EA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722014" y="1600200"/>
            <a:ext cx="8001000" cy="5029200"/>
          </a:xfrm>
        </p:spPr>
        <p:txBody>
          <a:bodyPr lIns="91440">
            <a:noAutofit/>
          </a:bodyPr>
          <a:lstStyle/>
          <a:p>
            <a:pPr marL="400050" lvl="1" indent="0">
              <a:spcBef>
                <a:spcPts val="0"/>
              </a:spcBef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 Staff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Federally funded through Alaska Air National Guard/Alaska Army National Guard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centralized level of coordination for Organized militia emergency response operations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Counter-Drug Program (100% federally funded)</a:t>
            </a:r>
          </a:p>
          <a:p>
            <a:pPr marL="1085850" lvl="2">
              <a:spcBef>
                <a:spcPts val="0"/>
              </a:spcBef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Fusion Center</a:t>
            </a:r>
          </a:p>
          <a:p>
            <a:pPr marL="1085850" lvl="2">
              <a:spcBef>
                <a:spcPts val="0"/>
              </a:spcBef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Assisting with Opioid epidemic 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Guard Arctic Interest Council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Charter signed by 9 northern tier states 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Utqiaġvik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January 25, 2017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identify and leverage arctic commonalities in requirements, equipment, exercise, sustainment and Emergency Management Assistance Compact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forum for representatives and subject matter experts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Statewide Alaska National Guard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Rural National Guard transportation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Rural National Guard recruiting efforts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Armory divestiture:  Target 23 in FY2018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0" y="338776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Alaska National Guard Evolution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44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11</a:t>
            </a:fld>
            <a:endParaRPr lang="en-US"/>
          </a:p>
        </p:txBody>
      </p:sp>
      <p:sp>
        <p:nvSpPr>
          <p:cNvPr id="14" name="Content Placeholder 1"/>
          <p:cNvSpPr>
            <a:spLocks noGrp="1"/>
          </p:cNvSpPr>
          <p:nvPr>
            <p:ph idx="1"/>
          </p:nvPr>
        </p:nvSpPr>
        <p:spPr>
          <a:xfrm>
            <a:off x="78535" y="1616930"/>
            <a:ext cx="6040437" cy="4474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Soldiers in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Major Units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223838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49th Brigade Headquarters at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Alcantra Armory in Wasilla (15 members) </a:t>
            </a:r>
          </a:p>
          <a:p>
            <a:pPr marL="457200" indent="-223838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 Forward Support Battalion at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Alcantra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Armory (55 members)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0563" lvl="1" indent="-233363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Headquarters  and Military Police Companies (Wasilla)</a:t>
            </a:r>
          </a:p>
          <a:p>
            <a:pPr marL="690563" lvl="1" indent="-233363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Engineer and Signal Companies (Fairbanks, Kenai, Juneau, and Valdez)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0563" lvl="1" indent="-233363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Exploring adding new detachments in Sitka, Cordova, Haines, Dillingham and Delta Junction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223838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 Scout Detachment Headquarters located at Bethel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 members)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223838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Scout Detachments in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Quinhagak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Kodiak</a:t>
            </a:r>
          </a:p>
          <a:p>
            <a:pPr marL="857250" lvl="2" indent="-223838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Exploring adding new detachments in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Kwethluk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Kipnuk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Kotzebue, Hooper Bay, Nome,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Utqiaġvik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165" y="1423499"/>
            <a:ext cx="2215835" cy="14779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7800" y="338776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Alaska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Defense Force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73" y="2982698"/>
            <a:ext cx="2746827" cy="14815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7325" y="4569047"/>
            <a:ext cx="1772711" cy="13214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6027003"/>
            <a:ext cx="7543800" cy="83099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Militia: Tasked, Organized,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rained, and Equipped by Alaska</a:t>
            </a:r>
          </a:p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Volunteers- 20,163 Hours in 2016!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ASDF Receives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GF and Contains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PCNs.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50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54317"/>
          </a:xfrm>
        </p:spPr>
        <p:txBody>
          <a:bodyPr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Statewide Effectiveness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 for Rural Engagement Initiative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527367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Statutes</a:t>
            </a:r>
          </a:p>
          <a:p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26.05.030:  </a:t>
            </a: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Organized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militia</a:t>
            </a:r>
          </a:p>
          <a:p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26.05.050:  Authorized up to two scout battalions in western and Arctic Alaska</a:t>
            </a:r>
          </a:p>
          <a:p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26.05.070:  Authorized to call to duty for state emergencies</a:t>
            </a:r>
          </a:p>
          <a:p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26.05.100:  Alaska State Defense Force augments the National Guard &amp; Naval Militia</a:t>
            </a:r>
          </a:p>
          <a:p>
            <a:pPr marL="0" indent="0">
              <a:buNone/>
            </a:pPr>
            <a:endParaRPr lang="en-US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en-US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Overcentralized emergency response capability</a:t>
            </a:r>
          </a:p>
          <a:p>
            <a:pPr lvl="0"/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trans-Arctic vessel traffic and foreign military operations </a:t>
            </a:r>
          </a:p>
          <a:p>
            <a:pPr lvl="0"/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</a:t>
            </a: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military Arctic </a:t>
            </a: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xpertise</a:t>
            </a:r>
            <a:endParaRPr lang="en-US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statewide emergency preparedness </a:t>
            </a: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face of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threats of </a:t>
            </a: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disasters</a:t>
            </a:r>
          </a:p>
          <a:p>
            <a:pPr marL="0" lvl="0" indent="0">
              <a:buNone/>
            </a:pPr>
            <a:endParaRPr lang="en-US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</a:t>
            </a: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Expand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Alaska State Defense Force (ASDF)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 with rural leaders to help grow engagement off the road 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Bridge the gap to Guard expansion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GF funds</a:t>
            </a:r>
          </a:p>
          <a:p>
            <a:pPr lvl="2"/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by a scout battalion within 3-5 years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81-member headquarters (Bethel)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3x77-person companies of 4 or 5 member Scout teams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Requested increment will assist in training and equipping initial </a:t>
            </a: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</a:t>
            </a:r>
          </a:p>
          <a:p>
            <a:endParaRPr lang="en-US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CADRE recruitment base is veterans- a shrinking group</a:t>
            </a:r>
            <a:endParaRPr lang="en-US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Maximize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synergistic opportunities </a:t>
            </a: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DMVA divisions, other departments and communities </a:t>
            </a:r>
            <a:endParaRPr lang="en-US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38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1056"/>
            <a:ext cx="8229600" cy="1143000"/>
          </a:xfrm>
        </p:spPr>
        <p:txBody>
          <a:bodyPr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FY2018 Request to Expand Alaska State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Defense Force by Rural Engagement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1203960" y="3886200"/>
          <a:ext cx="658368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xmlns="" val="35289680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327462534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50101843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19024895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Commodities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7286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210.9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294915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1600200"/>
            <a:ext cx="777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increase community emergency capacity and resiliency, meet Alaska’s needs in a changing Arctic and engage remote communities utilizing a voluntary military force, the DMVA seeks to expand the statewide presence of the Alaska State Defense Force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Does not obligate future year budget requests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3455871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FY2018 Increment Request: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572" y="5352918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Pursuing: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DoD military surplus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Alaska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Defense Force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Fund- 501(c)(3)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Public-private partnerships (ANCSA Corporations)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2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762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Active Duty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FY2018 Budget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272793"/>
              </p:ext>
            </p:extLst>
          </p:nvPr>
        </p:nvGraphicFramePr>
        <p:xfrm>
          <a:off x="589984" y="1412533"/>
          <a:ext cx="7772400" cy="4380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xmlns="" val="338527084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3197101486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3651749588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155445009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803602061"/>
                    </a:ext>
                  </a:extLst>
                </a:gridCol>
              </a:tblGrid>
              <a:tr h="914399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FY2017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Management Plan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FY2018 Governor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FY2017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Management Plan vs FY2018 Governor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FY2014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 Plan vs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FY2018 Governor</a:t>
                      </a:r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8553795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Funds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325.0 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325.0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0.0%</a:t>
                      </a:r>
                    </a:p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3665225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</a:t>
                      </a:r>
                      <a:r>
                        <a:rPr lang="en-US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Funds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0.0%</a:t>
                      </a:r>
                    </a:p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5298886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Positions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9843111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PFT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0.0%</a:t>
                      </a:r>
                    </a:p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6889468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0.0%</a:t>
                      </a:r>
                    </a:p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8717095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0.0%</a:t>
                      </a:r>
                    </a:p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908545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3002" y="5938747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*State Active Duty executed by Alaska National Guard, Alaska State Defense Force and Alaska Naval Militia and is administered by the Office of the Commissioner/Division of Administrative Services. SAD receives inter-agency receipts from DMVA (Homeland Security and Emergency Management, National Guard Military Headquarters, Office of the Commissioner) and Department of Natural Resources  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125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1349221"/>
            <a:ext cx="8534400" cy="13307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Mission: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Foster a prepared, resilient State capable of keeping Alaskans safe and secure in the face of all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hazards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of Homeland Security &amp;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Management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59366" y="6422723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CBE96C6-9964-4F03-8ED6-DA972FAA411D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33500" y="1905000"/>
            <a:ext cx="6477000" cy="4038600"/>
            <a:chOff x="1211222" y="2209800"/>
            <a:chExt cx="6467138" cy="4213085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1211222" y="6410991"/>
              <a:ext cx="64649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1295739" y="2209800"/>
              <a:ext cx="6382621" cy="4213085"/>
              <a:chOff x="1295739" y="2209800"/>
              <a:chExt cx="6382621" cy="4213085"/>
            </a:xfrm>
          </p:grpSpPr>
          <p:sp>
            <p:nvSpPr>
              <p:cNvPr id="40" name="Straight Connector 3"/>
              <p:cNvSpPr/>
              <p:nvPr/>
            </p:nvSpPr>
            <p:spPr>
              <a:xfrm>
                <a:off x="4494350" y="2560982"/>
                <a:ext cx="1128439" cy="101981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1128439" y="0"/>
                    </a:lnTo>
                    <a:lnTo>
                      <a:pt x="1128439" y="10198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Straight Connector 4"/>
              <p:cNvSpPr/>
              <p:nvPr/>
            </p:nvSpPr>
            <p:spPr>
              <a:xfrm>
                <a:off x="3393942" y="3027914"/>
                <a:ext cx="3600067" cy="259451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115737"/>
                    </a:lnTo>
                    <a:lnTo>
                      <a:pt x="3600067" y="115737"/>
                    </a:lnTo>
                    <a:lnTo>
                      <a:pt x="3600067" y="25945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2" name="Straight Connector 5"/>
              <p:cNvSpPr/>
              <p:nvPr/>
            </p:nvSpPr>
            <p:spPr>
              <a:xfrm>
                <a:off x="3393942" y="3027914"/>
                <a:ext cx="1943939" cy="259451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115737"/>
                    </a:lnTo>
                    <a:lnTo>
                      <a:pt x="1943939" y="115737"/>
                    </a:lnTo>
                    <a:lnTo>
                      <a:pt x="1943939" y="25945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3" name="Straight Connector 6"/>
              <p:cNvSpPr/>
              <p:nvPr/>
            </p:nvSpPr>
            <p:spPr>
              <a:xfrm>
                <a:off x="3393942" y="3027914"/>
                <a:ext cx="287810" cy="259451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115737"/>
                    </a:lnTo>
                    <a:lnTo>
                      <a:pt x="287810" y="115737"/>
                    </a:lnTo>
                    <a:lnTo>
                      <a:pt x="287810" y="25945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4" name="Straight Connector 7"/>
              <p:cNvSpPr/>
              <p:nvPr/>
            </p:nvSpPr>
            <p:spPr>
              <a:xfrm>
                <a:off x="2025624" y="3027914"/>
                <a:ext cx="1368318" cy="259451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1368318" y="0"/>
                    </a:moveTo>
                    <a:lnTo>
                      <a:pt x="1368318" y="115737"/>
                    </a:lnTo>
                    <a:lnTo>
                      <a:pt x="0" y="115737"/>
                    </a:lnTo>
                    <a:lnTo>
                      <a:pt x="0" y="25945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5" name="Straight Connector 8"/>
              <p:cNvSpPr/>
              <p:nvPr/>
            </p:nvSpPr>
            <p:spPr>
              <a:xfrm>
                <a:off x="3393942" y="2560982"/>
                <a:ext cx="1100408" cy="115751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1100408" y="0"/>
                    </a:moveTo>
                    <a:lnTo>
                      <a:pt x="0" y="0"/>
                    </a:lnTo>
                    <a:lnTo>
                      <a:pt x="0" y="11575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46" name="Group 45"/>
              <p:cNvGrpSpPr/>
              <p:nvPr/>
            </p:nvGrpSpPr>
            <p:grpSpPr>
              <a:xfrm>
                <a:off x="3810000" y="2209800"/>
                <a:ext cx="1368701" cy="351181"/>
                <a:chOff x="2472008" y="57151"/>
                <a:chExt cx="1368701" cy="351181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2472008" y="57151"/>
                  <a:ext cx="1368701" cy="351181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6" name="Rectangle 65"/>
                <p:cNvSpPr/>
                <p:nvPr/>
              </p:nvSpPr>
              <p:spPr>
                <a:xfrm>
                  <a:off x="2472008" y="57151"/>
                  <a:ext cx="1368701" cy="35118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080" tIns="5080" rIns="5080" bIns="5080" numCol="1" spcCol="1270" anchor="ctr" anchorCtr="0">
                  <a:noAutofit/>
                </a:bodyPr>
                <a:lstStyle/>
                <a:p>
                  <a:pPr lvl="0" algn="ctr"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800" kern="1200" dirty="0" smtClean="0"/>
                    <a:t>Director</a:t>
                  </a:r>
                </a:p>
                <a:p>
                  <a:pPr lvl="0" algn="ctr"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800" kern="1200" dirty="0" smtClean="0"/>
                    <a:t>Deputy Director</a:t>
                  </a:r>
                  <a:endParaRPr lang="en-US" sz="800" kern="1200" dirty="0"/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2709591" y="2676733"/>
                <a:ext cx="1368701" cy="351181"/>
                <a:chOff x="1371599" y="524084"/>
                <a:chExt cx="1368701" cy="351181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1371599" y="524084"/>
                  <a:ext cx="1368701" cy="351181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4" name="Rectangle 63"/>
                <p:cNvSpPr/>
                <p:nvPr/>
              </p:nvSpPr>
              <p:spPr>
                <a:xfrm>
                  <a:off x="1371599" y="524084"/>
                  <a:ext cx="1368701" cy="35118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080" tIns="5080" rIns="5080" bIns="5080" numCol="1" spcCol="1270" anchor="ctr" anchorCtr="0">
                  <a:noAutofit/>
                </a:bodyPr>
                <a:lstStyle/>
                <a:p>
                  <a:pPr lvl="0" algn="ctr"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800" kern="1200" dirty="0" smtClean="0">
                      <a:cs typeface="Arial" panose="020B0604020202020204" pitchFamily="34" charset="0"/>
                    </a:rPr>
                    <a:t>Operations</a:t>
                  </a:r>
                  <a:endParaRPr lang="en-US" sz="800" kern="1200" dirty="0"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1341273" y="3287365"/>
                <a:ext cx="1368701" cy="351181"/>
                <a:chOff x="3281" y="1134716"/>
                <a:chExt cx="1368701" cy="351181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3281" y="1134716"/>
                  <a:ext cx="1368701" cy="351181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2" name="Rectangle 61"/>
                <p:cNvSpPr/>
                <p:nvPr/>
              </p:nvSpPr>
              <p:spPr>
                <a:xfrm>
                  <a:off x="3281" y="1134716"/>
                  <a:ext cx="1368701" cy="35118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080" tIns="5080" rIns="5080" bIns="5080" numCol="1" spcCol="1270" anchor="ctr" anchorCtr="0">
                  <a:noAutofit/>
                </a:bodyPr>
                <a:lstStyle/>
                <a:p>
                  <a:pPr lvl="0" algn="ctr"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800" kern="1200" dirty="0" smtClean="0">
                      <a:cs typeface="Arial" panose="020B0604020202020204" pitchFamily="34" charset="0"/>
                    </a:rPr>
                    <a:t>Planning</a:t>
                  </a:r>
                  <a:endParaRPr lang="en-US" sz="800" kern="1200" dirty="0"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2997402" y="3287365"/>
                <a:ext cx="1368701" cy="351181"/>
                <a:chOff x="1659410" y="1134716"/>
                <a:chExt cx="1368701" cy="351181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1659410" y="1134716"/>
                  <a:ext cx="1368701" cy="351181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0" name="Rectangle 59"/>
                <p:cNvSpPr/>
                <p:nvPr/>
              </p:nvSpPr>
              <p:spPr>
                <a:xfrm>
                  <a:off x="1659410" y="1134716"/>
                  <a:ext cx="1368701" cy="35118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080" tIns="5080" rIns="5080" bIns="5080" numCol="1" spcCol="1270" anchor="ctr" anchorCtr="0">
                  <a:noAutofit/>
                </a:bodyPr>
                <a:lstStyle/>
                <a:p>
                  <a:pPr lvl="0" algn="ctr"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800" kern="1200" dirty="0" smtClean="0">
                      <a:cs typeface="Arial" panose="020B0604020202020204" pitchFamily="34" charset="0"/>
                    </a:rPr>
                    <a:t>Preparedness</a:t>
                  </a:r>
                  <a:endParaRPr lang="en-US" sz="800" kern="1200" dirty="0"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4653530" y="3287365"/>
                <a:ext cx="1368701" cy="351181"/>
                <a:chOff x="3315538" y="1134716"/>
                <a:chExt cx="1368701" cy="351181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3315538" y="1134716"/>
                  <a:ext cx="1368701" cy="351181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8" name="Rectangle 57"/>
                <p:cNvSpPr/>
                <p:nvPr/>
              </p:nvSpPr>
              <p:spPr>
                <a:xfrm>
                  <a:off x="3315538" y="1134716"/>
                  <a:ext cx="1368701" cy="35118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080" tIns="5080" rIns="5080" bIns="5080" numCol="1" spcCol="1270" anchor="ctr" anchorCtr="0">
                  <a:noAutofit/>
                </a:bodyPr>
                <a:lstStyle/>
                <a:p>
                  <a:pPr lvl="0" algn="ctr"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800" kern="1200" dirty="0" smtClean="0"/>
                    <a:t>State </a:t>
                  </a:r>
                  <a:r>
                    <a:rPr lang="en-US" sz="800" kern="1200" dirty="0" smtClean="0">
                      <a:cs typeface="Arial" panose="020B0604020202020204" pitchFamily="34" charset="0"/>
                    </a:rPr>
                    <a:t>Emergency</a:t>
                  </a:r>
                  <a:r>
                    <a:rPr lang="en-US" sz="800" kern="1200" dirty="0" smtClean="0"/>
                    <a:t> Operations Center/Response	</a:t>
                  </a:r>
                  <a:endParaRPr lang="en-US" sz="800" kern="1200" dirty="0"/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6309659" y="3287365"/>
                <a:ext cx="1368701" cy="351181"/>
                <a:chOff x="4971667" y="1134716"/>
                <a:chExt cx="1368701" cy="351181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4971667" y="1134716"/>
                  <a:ext cx="1368701" cy="351181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6" name="Rectangle 55"/>
                <p:cNvSpPr/>
                <p:nvPr/>
              </p:nvSpPr>
              <p:spPr>
                <a:xfrm>
                  <a:off x="4971667" y="1134716"/>
                  <a:ext cx="1368701" cy="35118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080" tIns="5080" rIns="5080" bIns="5080" numCol="1" spcCol="1270" anchor="ctr" anchorCtr="0">
                  <a:noAutofit/>
                </a:bodyPr>
                <a:lstStyle/>
                <a:p>
                  <a:pPr lvl="0" algn="ctr"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800" kern="1200" dirty="0" smtClean="0"/>
                    <a:t>Disaster Assistance</a:t>
                  </a:r>
                  <a:endParaRPr lang="en-US" sz="800" kern="1200" dirty="0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4938439" y="2662964"/>
                <a:ext cx="1368701" cy="351181"/>
                <a:chOff x="3600447" y="510315"/>
                <a:chExt cx="1368701" cy="351181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3600447" y="510315"/>
                  <a:ext cx="1368701" cy="351181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4" name="Rectangle 53"/>
                <p:cNvSpPr/>
                <p:nvPr/>
              </p:nvSpPr>
              <p:spPr>
                <a:xfrm>
                  <a:off x="3600447" y="510315"/>
                  <a:ext cx="1368701" cy="35118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080" tIns="5080" rIns="5080" bIns="5080" numCol="1" spcCol="1270" anchor="ctr" anchorCtr="0">
                  <a:noAutofit/>
                </a:bodyPr>
                <a:lstStyle/>
                <a:p>
                  <a:pPr lvl="0" algn="ctr"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800" kern="1200" dirty="0" smtClean="0"/>
                    <a:t>Financial and Program Support</a:t>
                  </a:r>
                  <a:endParaRPr lang="en-US" sz="800" kern="1200" dirty="0"/>
                </a:p>
              </p:txBody>
            </p:sp>
          </p:grpSp>
          <p:sp>
            <p:nvSpPr>
              <p:cNvPr id="67" name="TextBox 66"/>
              <p:cNvSpPr txBox="1"/>
              <p:nvPr/>
            </p:nvSpPr>
            <p:spPr>
              <a:xfrm>
                <a:off x="2909197" y="3634066"/>
                <a:ext cx="12573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Exercise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Training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Community Outreach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Public Information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295739" y="3634066"/>
                <a:ext cx="136104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Mitigation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Community Planning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All-Hazards Resiliency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Cyber Security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4561823" y="3634065"/>
                <a:ext cx="155211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Emergency Operations Center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Response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Emergency Communications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6205644" y="3634065"/>
                <a:ext cx="13786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Public Assistance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Individual Assistance</a:t>
                </a: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 flipV="1">
                <a:off x="4494350" y="3210593"/>
                <a:ext cx="0" cy="3200398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273" y="5036536"/>
                <a:ext cx="1357185" cy="1041854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4633" y="5036536"/>
                <a:ext cx="1358003" cy="1041854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1450" y="5036536"/>
                <a:ext cx="1370781" cy="1041854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7140" y="5033449"/>
                <a:ext cx="1368999" cy="1044941"/>
              </a:xfrm>
              <a:prstGeom prst="rect">
                <a:avLst/>
              </a:prstGeom>
            </p:spPr>
          </p:pic>
          <p:sp>
            <p:nvSpPr>
              <p:cNvPr id="77" name="TextBox 76"/>
              <p:cNvSpPr txBox="1"/>
              <p:nvPr/>
            </p:nvSpPr>
            <p:spPr>
              <a:xfrm>
                <a:off x="2095078" y="6041885"/>
                <a:ext cx="1458893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Pre-Disaster</a:t>
                </a:r>
                <a:endParaRPr lang="en-US" b="1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5607615" y="6035938"/>
                <a:ext cx="1458893" cy="385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Post-Event</a:t>
                </a:r>
                <a:endParaRPr lang="en-US" b="1" dirty="0"/>
              </a:p>
            </p:txBody>
          </p:sp>
        </p:grpSp>
      </p:grpSp>
      <p:sp>
        <p:nvSpPr>
          <p:cNvPr id="79" name="TextBox 78"/>
          <p:cNvSpPr txBox="1"/>
          <p:nvPr/>
        </p:nvSpPr>
        <p:spPr>
          <a:xfrm>
            <a:off x="381000" y="6268836"/>
            <a:ext cx="792480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Alaska Rural Resiliency Workshops (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Y-K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Delta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Northwest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Arctic Region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2017): Increasing Emergency Management Capacity Through Local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Events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9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05631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Homeland Security &amp; Emergency Management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FY2018 Budget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719648"/>
              </p:ext>
            </p:extLst>
          </p:nvPr>
        </p:nvGraphicFramePr>
        <p:xfrm>
          <a:off x="609600" y="1600201"/>
          <a:ext cx="7772400" cy="4380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xmlns="" val="338527084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3197101486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3651749588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155445009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4158241112"/>
                    </a:ext>
                  </a:extLst>
                </a:gridCol>
              </a:tblGrid>
              <a:tr h="1037687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FY2017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Management Plan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FY2018 Governor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FY2017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Management Plan vs FY2018 Governor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FY2014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 Plan vs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FY2018 Governor</a:t>
                      </a:r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8553795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Funds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9,439.3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9,498.3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.6%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-7.4%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3665225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</a:t>
                      </a:r>
                      <a:r>
                        <a:rPr lang="en-US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Funds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2,453.1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2,460.7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-7.1%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5298886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Positions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9843111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PFT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6889468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8717095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908545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6273225"/>
            <a:ext cx="7164309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Leveraging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ederal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unding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re- and Post-Disaster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fforts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$16M+ in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FY15-16!</a:t>
            </a:r>
          </a:p>
        </p:txBody>
      </p:sp>
    </p:spTree>
    <p:extLst>
      <p:ext uri="{BB962C8B-B14F-4D97-AF65-F5344CB8AC3E}">
        <p14:creationId xmlns:p14="http://schemas.microsoft.com/office/powerpoint/2010/main" val="30388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12693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 Emergency Planning Committee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FY2018 Budget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840396"/>
              </p:ext>
            </p:extLst>
          </p:nvPr>
        </p:nvGraphicFramePr>
        <p:xfrm>
          <a:off x="609600" y="1600201"/>
          <a:ext cx="7772400" cy="4380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xmlns="" val="338527084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3197101486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3651749588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155445009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595698795"/>
                    </a:ext>
                  </a:extLst>
                </a:gridCol>
              </a:tblGrid>
              <a:tr h="1037687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FY2017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Management Plan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FY2018 Governor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FY2017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Management Plan vs FY2018 Governor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FY2014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 Plan vs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FY2018 Governor</a:t>
                      </a:r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8553795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Funds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300.0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300.0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.0%</a:t>
                      </a:r>
                    </a:p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3665225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</a:t>
                      </a:r>
                      <a:r>
                        <a:rPr lang="en-US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Funds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300.0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300.0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.0%</a:t>
                      </a:r>
                    </a:p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5298886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Positions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9843111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PFT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.0%</a:t>
                      </a:r>
                    </a:p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6889468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.0%</a:t>
                      </a:r>
                    </a:p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8717095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.0%</a:t>
                      </a:r>
                    </a:p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908545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524716"/>
            <a:ext cx="7924800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Pre-Disaster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reparedness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educes Post-Disaster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osts 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2303" y="1426592"/>
            <a:ext cx="4015332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Mission: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Advocate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for Alaska’s transitioning military and veterans/families through claims for education, medical services, compensation and pension, obtaining earned/lost military awards, discharge upgrades, burials, and all benefits earned through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service</a:t>
            </a:r>
          </a:p>
          <a:p>
            <a:pPr eaLnBrk="0" hangingPunct="0">
              <a:defRPr/>
            </a:pP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lvl="1" indent="-228600" eaLnBrk="0" hangingPunct="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Provides grants for 17 Veterans’ Service Officers statewide</a:t>
            </a:r>
          </a:p>
          <a:p>
            <a:pPr lvl="1" indent="-228600" eaLnBrk="0" hangingPunct="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Executes a $250,000 federal grant to assist rural veterans with transportation costs</a:t>
            </a:r>
          </a:p>
          <a:p>
            <a:pPr lvl="1" indent="-228600" eaLnBrk="0" hangingPunct="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Alaska veterans information system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en-US" sz="1500" dirty="0">
                <a:solidFill>
                  <a:prstClr val="black"/>
                </a:solidFill>
                <a:latin typeface="Arial"/>
                <a:ea typeface="Calibri" pitchFamily="34" charset="0"/>
                <a:cs typeface="Times New Roman" pitchFamily="18" charset="0"/>
              </a:rPr>
              <a:t>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0" y="381000"/>
            <a:ext cx="462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of Veterans Affairs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t="9781" r="10536" b="12430"/>
          <a:stretch/>
        </p:blipFill>
        <p:spPr>
          <a:xfrm>
            <a:off x="4114800" y="1386523"/>
            <a:ext cx="5029200" cy="3815333"/>
          </a:xfrm>
        </p:spPr>
      </p:pic>
      <p:sp>
        <p:nvSpPr>
          <p:cNvPr id="6" name="TextBox 5"/>
          <p:cNvSpPr txBox="1"/>
          <p:nvPr/>
        </p:nvSpPr>
        <p:spPr>
          <a:xfrm>
            <a:off x="533400" y="6273225"/>
            <a:ext cx="777240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Assisted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62,000+ Individuals (Record Number) Seeking Assistance with</a:t>
            </a:r>
            <a:b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Federal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Benefits/Claims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264269" y="5086290"/>
            <a:ext cx="45749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“Serving Alaska, One Veteran at a Time”</a:t>
            </a:r>
            <a:endParaRPr lang="en-US" sz="1500" b="1" i="1" dirty="0">
              <a:solidFill>
                <a:prstClr val="black"/>
              </a:solidFill>
              <a:latin typeface="Arial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02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762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of Veterans Affairs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FY2018 Budget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050527"/>
              </p:ext>
            </p:extLst>
          </p:nvPr>
        </p:nvGraphicFramePr>
        <p:xfrm>
          <a:off x="609600" y="1600201"/>
          <a:ext cx="7772400" cy="4666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xmlns="" val="338527084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3197101486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3651749588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155445009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3114703160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FY2017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Management Plan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FY2018 Governor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FY2017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Management Plan vs FY2018 Governor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FY2014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 Plan vs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FY2018 Governor</a:t>
                      </a:r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8553795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Funds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2,050.2 </a:t>
                      </a:r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(267,491.6 direct federal dollars received)</a:t>
                      </a:r>
                    </a:p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2,054.0 </a:t>
                      </a:r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(339,350.5 direct federal dollars received)</a:t>
                      </a:r>
                    </a:p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14.2%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3665225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</a:t>
                      </a:r>
                      <a:r>
                        <a:rPr lang="en-US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Funds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1,788.8 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1,792.6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5298886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Positions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9843111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PFT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6889468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8717095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908545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6519446"/>
            <a:ext cx="5832695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Continuing to Leverage Federal Funds Through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ollaboration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02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4"/>
          <p:cNvSpPr txBox="1">
            <a:spLocks/>
          </p:cNvSpPr>
          <p:nvPr/>
        </p:nvSpPr>
        <p:spPr>
          <a:xfrm>
            <a:off x="0" y="1295400"/>
            <a:ext cx="91440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Through constant collaboration internally and with external partners, DMVA implements a viable Arctic strategy, increases emergency management capacity, and expands engagement with Alaskan communities, all while achieving federal mission assurance.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577" y="2759075"/>
            <a:ext cx="5181600" cy="3962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 Values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Professionalism:  “Be the real deal…”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Commitment:  “All oars in the water…”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Teamwork:  “Rowing the same direction…”</a:t>
            </a:r>
          </a:p>
          <a:p>
            <a:pPr lvl="1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Will Rely On: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Adherence to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doctrine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Moral,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ethical actions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Transparency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Vision and Core Values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43400" y="2241550"/>
            <a:ext cx="4648200" cy="3886200"/>
            <a:chOff x="4495800" y="2286000"/>
            <a:chExt cx="4572000" cy="4419600"/>
          </a:xfrm>
        </p:grpSpPr>
        <p:grpSp>
          <p:nvGrpSpPr>
            <p:cNvPr id="18" name="Group 17"/>
            <p:cNvGrpSpPr/>
            <p:nvPr/>
          </p:nvGrpSpPr>
          <p:grpSpPr>
            <a:xfrm>
              <a:off x="4495800" y="2286000"/>
              <a:ext cx="4572000" cy="4419600"/>
              <a:chOff x="4419600" y="2209800"/>
              <a:chExt cx="4572000" cy="441960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4419600" y="3886200"/>
                <a:ext cx="2743200" cy="27432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248400" y="3886200"/>
                <a:ext cx="2743200" cy="27432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334000" y="2209800"/>
                <a:ext cx="2743200" cy="27432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456924" y="4842302"/>
                <a:ext cx="1828800" cy="830997"/>
              </a:xfrm>
              <a:prstGeom prst="rect">
                <a:avLst/>
              </a:prstGeom>
              <a:noFill/>
            </p:spPr>
            <p:txBody>
              <a:bodyPr wrap="square" lIns="45720" rIns="45720" rtlCol="0">
                <a:spAutoFit/>
              </a:bodyPr>
              <a:lstStyle/>
              <a:p>
                <a:pPr algn="ctr"/>
                <a:r>
                  <a:rPr lang="en-US" sz="1600" b="1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Engagement with</a:t>
                </a:r>
              </a:p>
              <a:p>
                <a:pPr algn="ctr"/>
                <a:r>
                  <a:rPr lang="en-US" sz="1600" b="1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Alaskan Communities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334000" y="3289013"/>
                <a:ext cx="2743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Viable Arctic Strategy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162800" y="4826495"/>
                <a:ext cx="1828800" cy="830997"/>
              </a:xfrm>
              <a:prstGeom prst="rect">
                <a:avLst/>
              </a:prstGeom>
              <a:noFill/>
            </p:spPr>
            <p:txBody>
              <a:bodyPr wrap="square" lIns="45720" rIns="45720" rtlCol="0">
                <a:spAutoFit/>
              </a:bodyPr>
              <a:lstStyle/>
              <a:p>
                <a:pPr algn="ctr"/>
                <a:r>
                  <a:rPr lang="en-US" sz="1600" b="1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Emergency Management Capacity</a:t>
                </a:r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5410200" y="2286000"/>
              <a:ext cx="2743200" cy="2743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324600" y="3962400"/>
              <a:ext cx="2743200" cy="2743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495800" y="3962400"/>
              <a:ext cx="2743200" cy="2743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49433" y="4251394"/>
              <a:ext cx="14647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Rural Engagement</a:t>
              </a:r>
            </a:p>
          </p:txBody>
        </p:sp>
      </p:grpSp>
      <p:sp>
        <p:nvSpPr>
          <p:cNvPr id="2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2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3856" y="1634738"/>
            <a:ext cx="9021867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Mission: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Instill life coping skills in and meet educational needs of 16-18 year old Alaskans who are at risk of not completing secondary education</a:t>
            </a:r>
          </a:p>
          <a:p>
            <a:pPr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2EF801-8C03-44FF-8050-EF9E01F5BA4E}" type="slidenum">
              <a:rPr lang="en-US" smtClean="0"/>
              <a:pPr>
                <a:defRPr/>
              </a:pPr>
              <a:t>20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338776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Alaska Military Youth Academy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973" y="2868684"/>
            <a:ext cx="5874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AMYA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cadets operate under a strict code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 &amp; taught/assessed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eight core components: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532" y="35052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Excellence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Leadership/Followership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Responsible Citizenship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to Community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0" y="3511378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Fitness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&amp; Hygiene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Life-Coping Skills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768" y="3657074"/>
            <a:ext cx="2499977" cy="18749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4532" y="6268140"/>
            <a:ext cx="7955068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 164 Graduates on 24 Feb 17, over 5,000 to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ate!</a:t>
            </a:r>
          </a:p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100% of Graduated Cadets Placed in Employment, Education, or Military (FY12-FY16)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00" y="4419600"/>
            <a:ext cx="1093727" cy="1640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727" y="1984617"/>
            <a:ext cx="1219200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4960203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 Level of Participation Driven By: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Pre-apprentice Program (federal grant funded &amp; private sector supported)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emergency response teams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359663"/>
      </p:ext>
    </p:extLst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762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Alaska Military Youth Academy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FY2018 Budget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30137"/>
              </p:ext>
            </p:extLst>
          </p:nvPr>
        </p:nvGraphicFramePr>
        <p:xfrm>
          <a:off x="609600" y="1600201"/>
          <a:ext cx="7772400" cy="4239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xmlns="" val="338527084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3197101486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3651749588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155445009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544555647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FY2017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Management Plan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FY2018 Governor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FY2017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Management Plan vs FY2018 Governor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Management Plan vs FY2018 Governor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8553795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Funds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8,681.7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8,735.8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-22.7%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3665225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</a:t>
                      </a:r>
                      <a:r>
                        <a:rPr lang="en-US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Funds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4,537.8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4,568.1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-35.1% </a:t>
                      </a:r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(FY14 </a:t>
                      </a:r>
                      <a:r>
                        <a:rPr lang="en-US" sz="1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inc.</a:t>
                      </a:r>
                      <a:r>
                        <a:rPr lang="en-US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inter-agency</a:t>
                      </a:r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receipts</a:t>
                      </a:r>
                      <a:r>
                        <a:rPr lang="en-US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converted to GF)</a:t>
                      </a:r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5298886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Positions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9843111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PFT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-25.8% </a:t>
                      </a:r>
                      <a:r>
                        <a:rPr lang="en-US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(22 positions)</a:t>
                      </a:r>
                      <a:endParaRPr lang="en-US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6889468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8717095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908545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6065771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 Corporation Study (2010): Each $1 invested returns $2.66 in cost savings (166% return on investment)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013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22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20844"/>
            <a:ext cx="8229600" cy="49530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eliver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critical budget, financial management, human resources, information technology, procurement, and administrative products and services</a:t>
            </a:r>
          </a:p>
          <a:p>
            <a:pPr>
              <a:spcAft>
                <a:spcPts val="600"/>
              </a:spcAft>
            </a:pPr>
            <a:r>
              <a:rPr lang="en-US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ssist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our colleagues across DMVA in executing their assigned duties and responsibilities</a:t>
            </a:r>
          </a:p>
          <a:p>
            <a:pPr>
              <a:spcAft>
                <a:spcPts val="600"/>
              </a:spcAft>
            </a:pPr>
            <a:r>
              <a:rPr lang="en-US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erve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our State’s Veteran population and the citizens of Alaska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338776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of Administrative Services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6535290"/>
            <a:ext cx="6934200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Solicited &amp; Executing 100 Contracts Valued at $135M+!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8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762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Office of the Commissioner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FY2018 Budget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275186"/>
              </p:ext>
            </p:extLst>
          </p:nvPr>
        </p:nvGraphicFramePr>
        <p:xfrm>
          <a:off x="723900" y="1467604"/>
          <a:ext cx="7772400" cy="4380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xmlns="" val="338527084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3197101486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3651749588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155445009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1181787920"/>
                    </a:ext>
                  </a:extLst>
                </a:gridCol>
              </a:tblGrid>
              <a:tr h="990599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FY2017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Management Plan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FY2018 Governor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FY2017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Management Plan vs FY2018 Governor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Management Plan vs FY2018 Governor</a:t>
                      </a:r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8553795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Funds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6,403.3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6,664.4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-1.62%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3665225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</a:t>
                      </a:r>
                      <a:r>
                        <a:rPr lang="en-US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Funds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2,376.8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2,615.5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-10.9%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5298886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Positions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9843111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PFT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-6.1%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6889468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8717095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908545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5890478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*Provides overhead support necessary to collect money in federal receipts under the Master Cooperative Agreement for Air/Army National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uard and AMYA, as well as for Division of Homeland Security &amp; Emergency Management</a:t>
            </a:r>
          </a:p>
          <a:p>
            <a:endParaRPr lang="en-US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FY2018 Governor includes $210.9K request to expand Alaska State Defense Force for Rural Engagement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651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Alaska Aerospace Corporation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3553"/>
            <a:ext cx="7086600" cy="4037647"/>
          </a:xfrm>
        </p:spPr>
        <p:txBody>
          <a:bodyPr>
            <a:noAutofit/>
          </a:bodyPr>
          <a:lstStyle/>
          <a:p>
            <a:pPr lvl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Created in 1991 as a public corporation of the state</a:t>
            </a:r>
          </a:p>
          <a:p>
            <a:pPr lvl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corporation under a nine-person board of directors, appointed by the Governor</a:t>
            </a:r>
          </a:p>
          <a:p>
            <a:pPr lvl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Owns and operates the Pacific Spaceport Complex – Alaska (PSCA)</a:t>
            </a:r>
          </a:p>
          <a:p>
            <a:pPr lvl="2">
              <a:spcAft>
                <a:spcPts val="40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responsive, efficient launch capability for polar, sun-synchronous, and high inclination orbits to both government and commercial customers</a:t>
            </a:r>
          </a:p>
          <a:p>
            <a:pPr lvl="2">
              <a:spcAft>
                <a:spcPts val="400"/>
              </a:spcAft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3,700 acres of state-owned land about 40 miles south of Kodiak</a:t>
            </a:r>
          </a:p>
          <a:p>
            <a:pPr lvl="2">
              <a:spcAft>
                <a:spcPts val="400"/>
              </a:spcAft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Ideal/unobstructed access to the southern sky and low risk to public safety</a:t>
            </a:r>
          </a:p>
          <a:p>
            <a:pPr lvl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 $382.8 million in revenue, of which the State of Alaska has provided $58.7 million in state capital and operating funds, accounting for 16% of total revenues since 1991</a:t>
            </a:r>
          </a:p>
          <a:p>
            <a:pPr marL="457200" lvl="1" indent="0">
              <a:spcAft>
                <a:spcPts val="400"/>
              </a:spcAft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451" y="1554464"/>
            <a:ext cx="1608417" cy="2474489"/>
          </a:xfrm>
          <a:prstGeom prst="rect">
            <a:avLst/>
          </a:prstGeom>
          <a:noFill/>
          <a:ln>
            <a:noFill/>
          </a:ln>
          <a:effectLst>
            <a:outerShdw blurRad="50800" dist="50800" dir="3000000" algn="ctr" rotWithShape="0">
              <a:schemeClr val="bg1">
                <a:lumMod val="50000"/>
                <a:alpha val="96000"/>
              </a:schemeClr>
            </a:outerShd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L:\Projects 2015\2015.2204 State of Alaska - Kodiak Launch Property Clerking\WORKING FILE\PHOTOGRAPHS\For Power Point 8.3.16\2 LSS\2015 and 2016 Repair Photos\20160603_LSS Repairs 14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>
          <a:xfrm>
            <a:off x="7086600" y="4343400"/>
            <a:ext cx="1962060" cy="1360824"/>
          </a:xfrm>
          <a:prstGeom prst="rect">
            <a:avLst/>
          </a:prstGeom>
          <a:noFill/>
        </p:spPr>
      </p:pic>
      <p:pic>
        <p:nvPicPr>
          <p:cNvPr id="9" name="Picture 5" descr="C:\Documents and Settings\jroberts\My Documents\My Pictures\AADC_KLC_logos\AkAerospace_logo_larg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10" y="23154"/>
            <a:ext cx="1219200" cy="1028698"/>
          </a:xfrm>
          <a:prstGeom prst="rect">
            <a:avLst/>
          </a:prstGeom>
          <a:noFill/>
        </p:spPr>
      </p:pic>
      <p:pic>
        <p:nvPicPr>
          <p:cNvPr id="10" name="Picture 2" descr="https://upload.wikimedia.org/wikipedia/commons/thumb/e/e6/Flag_of_Alaska.svg/1280px-Flag_of_Alask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70" y="103188"/>
            <a:ext cx="1463220" cy="9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5872" y="6538912"/>
            <a:ext cx="7955068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AAC Estimates 20 Small Class Launches for Kodiak in the Next Three Years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5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Alaska Aerospace Corporation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6020" y="1533432"/>
            <a:ext cx="7924800" cy="4525963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Missile Defense Agency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$80.4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million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Multi-Year, Multi-Launch Indefinite Delivery/Indefinite Quantity Contract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Terminal High Altitude Air Defense (THAAD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$13.9 million on support and launch contracts through FY2017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Rocket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USA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Zealand Range Safety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 ($2.2M for support of</a:t>
            </a:r>
          </a:p>
          <a:p>
            <a:pPr marL="457200" lvl="1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8 launches)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PSCA Launch Contract</a:t>
            </a:r>
          </a:p>
          <a:p>
            <a:pPr marL="457200" lvl="1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 Space Systems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PSCA Launch Contract in 2017 (Launch Date Not Releasable)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“New Space” Customer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PSCA Launch Contract for 2017 (Launch Date Not Releasable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Picture 2" descr="https://upload.wikimedia.org/wikipedia/commons/thumb/e/e6/Flag_of_Alaska.svg/1280px-Flag_of_Alaska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70" y="103188"/>
            <a:ext cx="1463220" cy="9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Documents and Settings\jroberts\My Documents\My Pictures\AADC_KLC_logos\AkAerospace_logo_larg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10" y="23154"/>
            <a:ext cx="1219200" cy="1028698"/>
          </a:xfrm>
          <a:prstGeom prst="rect">
            <a:avLst/>
          </a:prstGeom>
          <a:noFill/>
        </p:spPr>
      </p:pic>
      <p:pic>
        <p:nvPicPr>
          <p:cNvPr id="7" name="Picture 4" descr="http://3dprint.com/wp-content/uploads/2015/04/rutherford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599"/>
            <a:ext cx="625020" cy="408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tctechcrunch2011.files.wordpress.com/2016/04/vector-space-logo-black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4" b="12952"/>
          <a:stretch/>
        </p:blipFill>
        <p:spPr bwMode="auto">
          <a:xfrm>
            <a:off x="4191000" y="3886200"/>
            <a:ext cx="1484194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143000" y="1177357"/>
            <a:ext cx="6477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s://www.rocketlabusa.com/static/css/png/rocket-lab-logo-og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62" b="39972"/>
          <a:stretch/>
        </p:blipFill>
        <p:spPr bwMode="auto">
          <a:xfrm>
            <a:off x="3429000" y="2803979"/>
            <a:ext cx="19050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0" r="9722"/>
          <a:stretch/>
        </p:blipFill>
        <p:spPr>
          <a:xfrm>
            <a:off x="7162800" y="2603500"/>
            <a:ext cx="1676399" cy="3298809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69BA-BAA0-4F36-B7FE-9422E23E665C}" type="slidenum">
              <a:rPr lang="en-US" smtClean="0"/>
              <a:t>25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5644" y="6281984"/>
            <a:ext cx="7330712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Steadily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Growing</a:t>
            </a:r>
            <a:b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$80M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MDA IDIQ in Hand; Active Dialog with US &amp; International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Agencies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38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12693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Alaska Aerospace Corporation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FY2018 Budget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607190"/>
              </p:ext>
            </p:extLst>
          </p:nvPr>
        </p:nvGraphicFramePr>
        <p:xfrm>
          <a:off x="609600" y="1600201"/>
          <a:ext cx="7772400" cy="4380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xmlns="" val="338527084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3197101486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3651749588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155445009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2934969152"/>
                    </a:ext>
                  </a:extLst>
                </a:gridCol>
              </a:tblGrid>
              <a:tr h="1037687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FY2017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Management Plan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FY2018 Governor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FY2017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Management Plan vs FY2018 Governor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FY2014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 Plan vs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FY2018 Governor</a:t>
                      </a:r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8553795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Funds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11,011.8</a:t>
                      </a:r>
                      <a:endParaRPr lang="en-US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11,046.6</a:t>
                      </a:r>
                      <a:endParaRPr lang="en-US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3665225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</a:t>
                      </a:r>
                      <a:r>
                        <a:rPr lang="en-US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Funds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5298886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Positions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9843111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PFT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-6.7%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-71.4%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6889468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8717095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908545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6209995"/>
            <a:ext cx="54102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*Alaska Aerospace Corporation is becoming self-sufficient for the first time ever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53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85" y="2012949"/>
            <a:ext cx="411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Costs: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Restructured AMYA shift schedules, shrinking overtime by 40%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Turned off utilities in vacant armories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Enabled employees in travel status to stay in armories, reducing lodging expenses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Revised Alaska Aerospace Corporation’s business model &amp; eliminated GF funding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Adopted regional disaster preparedness conferences to reduce travel costs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Instituted furloughs on our top executives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44085" y="2012949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Services: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AMYA outreach statewide travel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AMYA cadet stipends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Eliminated production of award-winning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“Warriors”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magazine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Maintained current number of Veterans Service Officers despite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5% annual growth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population to serve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statewide Veterans Service Officer travel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preventative maintenance at Alaska National Guard facilities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DMVA Approach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Fiscal Environment</a:t>
            </a:r>
          </a:p>
        </p:txBody>
      </p:sp>
    </p:spTree>
    <p:extLst>
      <p:ext uri="{BB962C8B-B14F-4D97-AF65-F5344CB8AC3E}">
        <p14:creationId xmlns:p14="http://schemas.microsoft.com/office/powerpoint/2010/main" val="36403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28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375" y="1833441"/>
            <a:ext cx="4334608" cy="3121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1" y="1833187"/>
            <a:ext cx="4346476" cy="31212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3630" y="6261413"/>
            <a:ext cx="7997447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FY17 -&gt; FY18:  DMVA GF F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unding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(as a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Percentage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State of Alaska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GF)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Reduced </a:t>
            </a:r>
          </a:p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Maintaining Same Core Services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DMVA Percentage of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of Alaska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GF</a:t>
            </a:r>
          </a:p>
        </p:txBody>
      </p:sp>
      <p:grpSp>
        <p:nvGrpSpPr>
          <p:cNvPr id="15" name="Group 14"/>
          <p:cNvGrpSpPr/>
          <p:nvPr/>
        </p:nvGrpSpPr>
        <p:grpSpPr>
          <a:xfrm rot="3365400">
            <a:off x="391010" y="3357197"/>
            <a:ext cx="721027" cy="1362053"/>
            <a:chOff x="2381530" y="4697943"/>
            <a:chExt cx="718910" cy="1340459"/>
          </a:xfrm>
        </p:grpSpPr>
        <p:grpSp>
          <p:nvGrpSpPr>
            <p:cNvPr id="7" name="Group 6"/>
            <p:cNvGrpSpPr/>
            <p:nvPr/>
          </p:nvGrpSpPr>
          <p:grpSpPr>
            <a:xfrm>
              <a:off x="2647360" y="5410653"/>
              <a:ext cx="152400" cy="627749"/>
              <a:chOff x="2882554" y="5206894"/>
              <a:chExt cx="152400" cy="627749"/>
            </a:xfr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p:grpSpPr>
          <p:sp>
            <p:nvSpPr>
              <p:cNvPr id="2" name="Rectangle 1"/>
              <p:cNvSpPr/>
              <p:nvPr/>
            </p:nvSpPr>
            <p:spPr>
              <a:xfrm>
                <a:off x="2903734" y="5313147"/>
                <a:ext cx="114300" cy="45720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</a:gra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 flipV="1">
                <a:off x="2882554" y="5788924"/>
                <a:ext cx="152400" cy="45719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 flipV="1">
                <a:off x="2922880" y="5206894"/>
                <a:ext cx="80962" cy="99435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2381530" y="4697943"/>
              <a:ext cx="718910" cy="70520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4699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2034600">
              <a:off x="2429398" y="4728638"/>
              <a:ext cx="621701" cy="648174"/>
            </a:xfrm>
            <a:prstGeom prst="ellipse">
              <a:avLst/>
            </a:prstGeom>
            <a:gradFill flip="none" rotWithShape="1">
              <a:gsLst>
                <a:gs pos="100000">
                  <a:schemeClr val="accent3">
                    <a:lumMod val="0"/>
                    <a:lumOff val="100000"/>
                    <a:alpha val="55000"/>
                  </a:schemeClr>
                </a:gs>
                <a:gs pos="47000">
                  <a:schemeClr val="accent3">
                    <a:lumMod val="0"/>
                    <a:lumOff val="100000"/>
                    <a:alpha val="1500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bg1">
                  <a:lumMod val="75000"/>
                  <a:alpha val="9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DMVA</a:t>
              </a: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0.38%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 rot="3305571">
            <a:off x="4527981" y="3414290"/>
            <a:ext cx="711679" cy="1268666"/>
            <a:chOff x="2381530" y="4697943"/>
            <a:chExt cx="718910" cy="1340459"/>
          </a:xfrm>
        </p:grpSpPr>
        <p:grpSp>
          <p:nvGrpSpPr>
            <p:cNvPr id="36" name="Group 35"/>
            <p:cNvGrpSpPr/>
            <p:nvPr/>
          </p:nvGrpSpPr>
          <p:grpSpPr>
            <a:xfrm>
              <a:off x="2647360" y="5410653"/>
              <a:ext cx="152400" cy="627749"/>
              <a:chOff x="2882554" y="5206894"/>
              <a:chExt cx="152400" cy="627749"/>
            </a:xfr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p:grpSpPr>
          <p:sp>
            <p:nvSpPr>
              <p:cNvPr id="39" name="Rectangle 38"/>
              <p:cNvSpPr/>
              <p:nvPr/>
            </p:nvSpPr>
            <p:spPr>
              <a:xfrm>
                <a:off x="2903734" y="5313147"/>
                <a:ext cx="114300" cy="45720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</a:gra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 flipV="1">
                <a:off x="2882554" y="5788924"/>
                <a:ext cx="152400" cy="45719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 flipV="1">
                <a:off x="2922880" y="5206894"/>
                <a:ext cx="80962" cy="99435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2381530" y="4697943"/>
              <a:ext cx="718910" cy="70520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4699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2094429">
              <a:off x="2429398" y="4728639"/>
              <a:ext cx="621701" cy="648174"/>
            </a:xfrm>
            <a:prstGeom prst="ellipse">
              <a:avLst/>
            </a:prstGeom>
            <a:gradFill flip="none" rotWithShape="1">
              <a:gsLst>
                <a:gs pos="100000">
                  <a:schemeClr val="accent3">
                    <a:lumMod val="0"/>
                    <a:lumOff val="100000"/>
                    <a:alpha val="55000"/>
                  </a:schemeClr>
                </a:gs>
                <a:gs pos="47000">
                  <a:schemeClr val="accent3">
                    <a:lumMod val="0"/>
                    <a:lumOff val="100000"/>
                    <a:alpha val="1500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bg1">
                  <a:lumMod val="75000"/>
                  <a:alpha val="9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</a:rPr>
                <a:t>DMVA</a:t>
              </a:r>
            </a:p>
            <a:p>
              <a:pPr algn="ctr"/>
              <a:r>
                <a:rPr lang="en-US" sz="900" b="1" dirty="0" smtClean="0">
                  <a:solidFill>
                    <a:schemeClr val="tx1"/>
                  </a:solidFill>
                </a:rPr>
                <a:t>0.36%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348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42" y="1552067"/>
            <a:ext cx="4133315" cy="44889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6207719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FY2015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6519446"/>
            <a:ext cx="7929793" cy="33855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FY15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FY16:  Spent 12% L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GF &amp;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Garnered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24%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Federal Funding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0131" y="16995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Funds Spent vs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Federal Funds Received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36186"/>
            <a:ext cx="3481034" cy="450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4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62929"/>
            <a:ext cx="8229600" cy="48768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military forces to accomplish military missions in the state or around the world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homeland security and defense; emergency preparedness, response, and recovery; veterans services; and youth military style training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administrative oversight of Alaska Aerospace Corporation in accordance with Alaska Statute AS 26.27.010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Statute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Alaska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Statute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44.35.020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Mission, Vision and Core Values: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://dmva.alaska.gov/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DMVA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Reports: </a:t>
            </a:r>
          </a:p>
          <a:p>
            <a:pPr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dmva.alaska.gov/Press/Warriors/Index#annualreports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9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30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1413"/>
          </a:xfrm>
        </p:spPr>
        <p:txBody>
          <a:bodyPr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GF Funding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Profile History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(FY16 Constant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 Dollars)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534145"/>
              </p:ext>
            </p:extLst>
          </p:nvPr>
        </p:nvGraphicFramePr>
        <p:xfrm>
          <a:off x="152400" y="1523999"/>
          <a:ext cx="8610600" cy="519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308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57" y="1459953"/>
            <a:ext cx="8142486" cy="491774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76200"/>
            <a:ext cx="8229600" cy="11414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Funding Profile History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(All Funds by Fund Group)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5984915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72400" y="6114010"/>
            <a:ext cx="457200" cy="3138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1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6" y="1371600"/>
            <a:ext cx="6975568" cy="5390212"/>
          </a:xfrm>
        </p:spPr>
      </p:pic>
      <p:sp>
        <p:nvSpPr>
          <p:cNvPr id="6" name="TextBox 5"/>
          <p:cNvSpPr txBox="1"/>
          <p:nvPr/>
        </p:nvSpPr>
        <p:spPr>
          <a:xfrm>
            <a:off x="1371600" y="6496058"/>
            <a:ext cx="6459584" cy="33855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FY08 -&gt; FY18:  19%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-- 62 P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ositions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Last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Budgeted Position History</a:t>
            </a:r>
          </a:p>
        </p:txBody>
      </p:sp>
    </p:spTree>
    <p:extLst>
      <p:ext uri="{BB962C8B-B14F-4D97-AF65-F5344CB8AC3E}">
        <p14:creationId xmlns:p14="http://schemas.microsoft.com/office/powerpoint/2010/main" val="9829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33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904788"/>
              </p:ext>
            </p:extLst>
          </p:nvPr>
        </p:nvGraphicFramePr>
        <p:xfrm>
          <a:off x="381000" y="1517099"/>
          <a:ext cx="7755306" cy="4464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7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33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50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50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00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00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400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8336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6170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40301">
                <a:tc>
                  <a:txBody>
                    <a:bodyPr/>
                    <a:lstStyle/>
                    <a:p>
                      <a:r>
                        <a:rPr lang="en-US" sz="900" b="1" dirty="0"/>
                        <a:t>Allocation and/or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Funding</a:t>
                      </a:r>
                      <a:r>
                        <a:rPr lang="en-US" sz="900" b="1" baseline="0" dirty="0"/>
                        <a:t> (in thousands)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# of </a:t>
                      </a:r>
                      <a:r>
                        <a:rPr lang="en-US" sz="900" b="1" baseline="0" dirty="0"/>
                        <a:t> Employees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% cost Through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Rating</a:t>
                      </a:r>
                      <a:r>
                        <a:rPr lang="en-US" sz="900" b="1" baseline="0" dirty="0"/>
                        <a:t> of Importance to Mission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Rating of Effectiveness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Constitution</a:t>
                      </a:r>
                      <a:r>
                        <a:rPr lang="en-US" sz="900" b="1" baseline="0" dirty="0"/>
                        <a:t> Requirement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Federally</a:t>
                      </a:r>
                      <a:r>
                        <a:rPr lang="en-US" sz="900" b="1" baseline="0" dirty="0"/>
                        <a:t> Required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Required by Statute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4901">
                <a:tc>
                  <a:txBody>
                    <a:bodyPr/>
                    <a:lstStyle/>
                    <a:p>
                      <a:r>
                        <a:rPr lang="en-US" sz="800" dirty="0"/>
                        <a:t>Entire</a:t>
                      </a:r>
                      <a:r>
                        <a:rPr lang="en-US" sz="800" baseline="0" dirty="0"/>
                        <a:t> Department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57,775.8:</a:t>
                      </a:r>
                    </a:p>
                    <a:p>
                      <a:r>
                        <a:rPr lang="en-US" sz="800" b="0" dirty="0"/>
                        <a:t>16,560.3 UGF,</a:t>
                      </a:r>
                      <a:r>
                        <a:rPr lang="en-US" sz="800" b="0" baseline="0" dirty="0"/>
                        <a:t> 28.4 DGF, 10,192.0 Other, 30,995.1 Fed</a:t>
                      </a:r>
                    </a:p>
                    <a:p>
                      <a:r>
                        <a:rPr lang="en-US" sz="800" b="0" baseline="0" dirty="0"/>
                        <a:t>-----------------</a:t>
                      </a:r>
                    </a:p>
                    <a:p>
                      <a:r>
                        <a:rPr lang="en-US" sz="800" b="1" i="1" baseline="0" dirty="0"/>
                        <a:t>Fed received 618,569.8</a:t>
                      </a:r>
                      <a:endParaRPr lang="en-US" sz="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269</a:t>
                      </a:r>
                      <a:r>
                        <a:rPr lang="en-US" sz="800" baseline="0" dirty="0"/>
                        <a:t> perm full -time, 2 perm-part time, 1 non-perm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Critical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See below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See below</a:t>
                      </a:r>
                    </a:p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See below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4170">
                <a:tc>
                  <a:txBody>
                    <a:bodyPr/>
                    <a:lstStyle/>
                    <a:p>
                      <a:r>
                        <a:rPr lang="en-US" sz="800" dirty="0"/>
                        <a:t>Office of the </a:t>
                      </a:r>
                      <a:r>
                        <a:rPr lang="en-US" sz="800" dirty="0" smtClean="0"/>
                        <a:t>Commissioner</a:t>
                      </a:r>
                    </a:p>
                    <a:p>
                      <a:r>
                        <a:rPr lang="en-US" sz="800" dirty="0" smtClean="0"/>
                        <a:t>(Includes DAS &amp; supports ASDF)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6,664.4:</a:t>
                      </a:r>
                    </a:p>
                    <a:p>
                      <a:r>
                        <a:rPr lang="en-US" sz="800" b="0" dirty="0"/>
                        <a:t>2,615.5</a:t>
                      </a:r>
                      <a:r>
                        <a:rPr lang="en-US" sz="800" b="0" baseline="0" dirty="0"/>
                        <a:t> UGF, 1,933.7 Other, 2,115.2 Fed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46 perm</a:t>
                      </a:r>
                      <a:r>
                        <a:rPr lang="en-US" sz="800" baseline="0" dirty="0"/>
                        <a:t> full-time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Critical</a:t>
                      </a:r>
                    </a:p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High</a:t>
                      </a:r>
                    </a:p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Yes</a:t>
                      </a:r>
                    </a:p>
                    <a:p>
                      <a:r>
                        <a:rPr lang="en-US" sz="800" i="1" dirty="0"/>
                        <a:t>Article III Section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Yes</a:t>
                      </a:r>
                    </a:p>
                    <a:p>
                      <a:r>
                        <a:rPr lang="en-US" sz="800" i="1" dirty="0"/>
                        <a:t>Sec. 44.35.010. &amp;</a:t>
                      </a:r>
                      <a:r>
                        <a:rPr lang="en-US" sz="800" i="1" baseline="0" dirty="0"/>
                        <a:t> Sec. 26.05.160</a:t>
                      </a:r>
                      <a:endParaRPr lang="en-US" sz="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92270">
                <a:tc>
                  <a:txBody>
                    <a:bodyPr/>
                    <a:lstStyle/>
                    <a:p>
                      <a:r>
                        <a:rPr lang="en-US" sz="800" dirty="0"/>
                        <a:t>Homeland Security</a:t>
                      </a:r>
                      <a:r>
                        <a:rPr lang="en-US" sz="800" baseline="0" dirty="0"/>
                        <a:t> &amp; Emergency Management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9,498.3:</a:t>
                      </a:r>
                    </a:p>
                    <a:p>
                      <a:r>
                        <a:rPr lang="en-US" sz="800" b="0" dirty="0"/>
                        <a:t>2,460.7 UGF,</a:t>
                      </a:r>
                      <a:r>
                        <a:rPr lang="en-US" sz="800" b="0" baseline="0" dirty="0"/>
                        <a:t> 2,979.8 Other, 4,057.8 Fed</a:t>
                      </a:r>
                    </a:p>
                    <a:p>
                      <a:r>
                        <a:rPr lang="en-US" sz="800" b="0" baseline="0" dirty="0"/>
                        <a:t>---------------</a:t>
                      </a:r>
                    </a:p>
                    <a:p>
                      <a:r>
                        <a:rPr lang="en-US" sz="800" b="1" i="1" baseline="0" dirty="0"/>
                        <a:t>Fed received 4,613.5</a:t>
                      </a:r>
                      <a:endParaRPr lang="en-US" sz="800" b="1" i="1" dirty="0"/>
                    </a:p>
                    <a:p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62 perm</a:t>
                      </a:r>
                      <a:r>
                        <a:rPr lang="en-US" sz="800" baseline="0" dirty="0"/>
                        <a:t> full-time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Critical</a:t>
                      </a:r>
                    </a:p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High</a:t>
                      </a:r>
                    </a:p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Yes</a:t>
                      </a:r>
                    </a:p>
                    <a:p>
                      <a:r>
                        <a:rPr lang="en-US" sz="800" i="1" dirty="0"/>
                        <a:t>Article VII </a:t>
                      </a:r>
                      <a:r>
                        <a:rPr lang="en-US" sz="800" i="1" dirty="0" smtClean="0"/>
                        <a:t>Sections </a:t>
                      </a:r>
                      <a:r>
                        <a:rPr lang="en-US" sz="800" i="1" dirty="0"/>
                        <a:t>4 &amp;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Yes, </a:t>
                      </a:r>
                      <a:r>
                        <a:rPr lang="en-US" sz="800" baseline="0" dirty="0"/>
                        <a:t>to receive federal disaster and mitigation funds</a:t>
                      </a:r>
                      <a:endParaRPr lang="en-US" sz="800" dirty="0"/>
                    </a:p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Yes</a:t>
                      </a:r>
                    </a:p>
                    <a:p>
                      <a:r>
                        <a:rPr lang="en-US" sz="800" i="1" dirty="0"/>
                        <a:t>Sec. 26.23.040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3227">
                <a:tc>
                  <a:txBody>
                    <a:bodyPr/>
                    <a:lstStyle/>
                    <a:p>
                      <a:r>
                        <a:rPr lang="en-US" sz="800" dirty="0"/>
                        <a:t>Local Emergency</a:t>
                      </a:r>
                      <a:r>
                        <a:rPr lang="en-US" sz="800" baseline="0" dirty="0"/>
                        <a:t> Planning Committee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300.0:</a:t>
                      </a:r>
                    </a:p>
                    <a:p>
                      <a:r>
                        <a:rPr lang="en-US" sz="800" b="0" dirty="0"/>
                        <a:t>300.0</a:t>
                      </a:r>
                      <a:r>
                        <a:rPr lang="en-US" sz="800" b="0" baseline="0" dirty="0"/>
                        <a:t> UGF</a:t>
                      </a:r>
                      <a:endParaRPr lang="en-US" sz="800" b="0" dirty="0"/>
                    </a:p>
                    <a:p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Important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Yes</a:t>
                      </a:r>
                    </a:p>
                    <a:p>
                      <a:r>
                        <a:rPr lang="en-US" sz="800" i="1" dirty="0"/>
                        <a:t>Sec. 26.23.073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Allocation/Program Summary</a:t>
            </a:r>
          </a:p>
        </p:txBody>
      </p:sp>
    </p:spTree>
    <p:extLst>
      <p:ext uri="{BB962C8B-B14F-4D97-AF65-F5344CB8AC3E}">
        <p14:creationId xmlns:p14="http://schemas.microsoft.com/office/powerpoint/2010/main" val="13748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34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645196"/>
              </p:ext>
            </p:extLst>
          </p:nvPr>
        </p:nvGraphicFramePr>
        <p:xfrm>
          <a:off x="342900" y="1524023"/>
          <a:ext cx="7846107" cy="4914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04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17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14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85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858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4858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9048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6953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48617">
                <a:tc>
                  <a:txBody>
                    <a:bodyPr/>
                    <a:lstStyle/>
                    <a:p>
                      <a:r>
                        <a:rPr lang="en-US" sz="900" b="1" dirty="0"/>
                        <a:t>Allocation and/or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Funding</a:t>
                      </a:r>
                      <a:r>
                        <a:rPr lang="en-US" sz="900" b="1" baseline="0" dirty="0"/>
                        <a:t> (in thousands)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# of </a:t>
                      </a:r>
                      <a:r>
                        <a:rPr lang="en-US" sz="900" b="1" baseline="0" dirty="0"/>
                        <a:t> Employees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% cost Through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Rating</a:t>
                      </a:r>
                      <a:r>
                        <a:rPr lang="en-US" sz="900" b="1" baseline="0" dirty="0"/>
                        <a:t> of Importance to Mission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Rating of Effectiveness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Constitution</a:t>
                      </a:r>
                      <a:r>
                        <a:rPr lang="en-US" sz="900" b="1" baseline="0" dirty="0"/>
                        <a:t> Requirement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Federally</a:t>
                      </a:r>
                      <a:r>
                        <a:rPr lang="en-US" sz="900" b="1" baseline="0" dirty="0"/>
                        <a:t> Required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Required by Statute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800" dirty="0"/>
                        <a:t>National Guard Military Headquarters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489.2:</a:t>
                      </a:r>
                    </a:p>
                    <a:p>
                      <a:r>
                        <a:rPr lang="en-US" sz="800" b="0" dirty="0"/>
                        <a:t>489.2</a:t>
                      </a:r>
                      <a:r>
                        <a:rPr lang="en-US" sz="800" b="0" baseline="0" dirty="0"/>
                        <a:t> UGF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 perm full-time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Critical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Yes</a:t>
                      </a:r>
                    </a:p>
                    <a:p>
                      <a:r>
                        <a:rPr lang="en-US" sz="800" i="1" dirty="0"/>
                        <a:t>Article III. Section 19</a:t>
                      </a:r>
                    </a:p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Yes,</a:t>
                      </a:r>
                      <a:r>
                        <a:rPr lang="en-US" sz="800" baseline="0" dirty="0"/>
                        <a:t> to have a National Guard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Yes</a:t>
                      </a:r>
                    </a:p>
                    <a:p>
                      <a:r>
                        <a:rPr lang="en-US" sz="800" i="1" dirty="0"/>
                        <a:t>Sec. 26.05.180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en-US" sz="800" dirty="0"/>
                        <a:t>Army Guard Facilities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12,718.7:</a:t>
                      </a:r>
                    </a:p>
                    <a:p>
                      <a:r>
                        <a:rPr lang="en-US" sz="800" b="0" dirty="0"/>
                        <a:t>2,658.8 UGF,</a:t>
                      </a:r>
                      <a:r>
                        <a:rPr lang="en-US" sz="800" b="0" baseline="0" dirty="0"/>
                        <a:t> 27.4 DGF, 1,554.4 Other, 8,478.1 Fed</a:t>
                      </a:r>
                    </a:p>
                    <a:p>
                      <a:r>
                        <a:rPr lang="en-US" sz="800" b="0" baseline="0" dirty="0"/>
                        <a:t>--------------</a:t>
                      </a:r>
                    </a:p>
                    <a:p>
                      <a:r>
                        <a:rPr lang="en-US" sz="800" b="1" i="1" baseline="0" dirty="0"/>
                        <a:t>Fed received 74,374.8</a:t>
                      </a:r>
                      <a:endParaRPr lang="en-US" sz="800" b="1" i="1" dirty="0"/>
                    </a:p>
                    <a:p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44</a:t>
                      </a:r>
                      <a:r>
                        <a:rPr lang="en-US" sz="800" baseline="0" dirty="0"/>
                        <a:t> perm full-time, 1 perm part-time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Critical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Yes</a:t>
                      </a:r>
                    </a:p>
                    <a:p>
                      <a:r>
                        <a:rPr lang="en-US" sz="800" i="1" dirty="0"/>
                        <a:t>Article III. Section 19</a:t>
                      </a:r>
                    </a:p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Yes, </a:t>
                      </a:r>
                      <a:r>
                        <a:rPr lang="en-US" sz="800" baseline="0" dirty="0"/>
                        <a:t>to have an Army National Guard</a:t>
                      </a:r>
                      <a:endParaRPr lang="en-US" sz="800" dirty="0"/>
                    </a:p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Yes</a:t>
                      </a:r>
                    </a:p>
                    <a:p>
                      <a:r>
                        <a:rPr lang="en-US" sz="800" i="1" dirty="0"/>
                        <a:t>Sec. 26.05.230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r>
                        <a:rPr lang="en-US" sz="800" dirty="0"/>
                        <a:t>Air Guar</a:t>
                      </a:r>
                      <a:r>
                        <a:rPr lang="en-US" sz="800" baseline="0" dirty="0"/>
                        <a:t>d Facilities Maintenance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5,943.8:</a:t>
                      </a:r>
                    </a:p>
                    <a:p>
                      <a:r>
                        <a:rPr lang="en-US" sz="800" b="0" dirty="0"/>
                        <a:t>1,671.4</a:t>
                      </a:r>
                      <a:r>
                        <a:rPr lang="en-US" sz="800" b="0" baseline="0" dirty="0"/>
                        <a:t> UGF, 13.7 Other, 4,258.7 Fed</a:t>
                      </a:r>
                    </a:p>
                    <a:p>
                      <a:r>
                        <a:rPr lang="en-US" sz="800" b="0" baseline="0" dirty="0"/>
                        <a:t>---------------</a:t>
                      </a:r>
                    </a:p>
                    <a:p>
                      <a:r>
                        <a:rPr lang="en-US" sz="800" b="1" i="1" baseline="0" dirty="0"/>
                        <a:t>Fed received 197,703.4</a:t>
                      </a:r>
                      <a:endParaRPr lang="en-US" sz="800" b="1" i="1" dirty="0"/>
                    </a:p>
                    <a:p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31 perm</a:t>
                      </a:r>
                      <a:r>
                        <a:rPr lang="en-US" sz="800" baseline="0" dirty="0"/>
                        <a:t> full-time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Critical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Yes</a:t>
                      </a:r>
                    </a:p>
                    <a:p>
                      <a:r>
                        <a:rPr lang="en-US" sz="800" i="1" dirty="0"/>
                        <a:t>Article III. Section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Yes, in order to have</a:t>
                      </a:r>
                      <a:r>
                        <a:rPr lang="en-US" sz="800" baseline="0" dirty="0"/>
                        <a:t> an Air National Guard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Yes</a:t>
                      </a:r>
                    </a:p>
                    <a:p>
                      <a:r>
                        <a:rPr lang="en-US" sz="800" i="1" dirty="0"/>
                        <a:t>Sec. 26.05.230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02566">
                <a:tc>
                  <a:txBody>
                    <a:bodyPr/>
                    <a:lstStyle/>
                    <a:p>
                      <a:r>
                        <a:rPr lang="en-US" sz="800" dirty="0"/>
                        <a:t>Alaska</a:t>
                      </a:r>
                      <a:r>
                        <a:rPr lang="en-US" sz="800" baseline="0" dirty="0"/>
                        <a:t> Military Youth Academy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8,735.8:</a:t>
                      </a:r>
                    </a:p>
                    <a:p>
                      <a:r>
                        <a:rPr lang="en-US" sz="800" b="0" dirty="0"/>
                        <a:t>4,567.1</a:t>
                      </a:r>
                      <a:r>
                        <a:rPr lang="en-US" sz="800" b="0" baseline="0" dirty="0"/>
                        <a:t> UGF, 1.0 DGF, 34.2 Other, 4,133.5 Fed</a:t>
                      </a:r>
                    </a:p>
                    <a:p>
                      <a:r>
                        <a:rPr lang="en-US" sz="800" b="0" baseline="0" dirty="0"/>
                        <a:t>---------------</a:t>
                      </a:r>
                    </a:p>
                    <a:p>
                      <a:r>
                        <a:rPr lang="en-US" sz="800" b="1" i="1" baseline="0" dirty="0"/>
                        <a:t>Fed received 2,977.7</a:t>
                      </a:r>
                      <a:endParaRPr lang="en-US" sz="800" b="1" i="1" dirty="0"/>
                    </a:p>
                    <a:p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66</a:t>
                      </a:r>
                      <a:r>
                        <a:rPr lang="en-US" sz="800" baseline="0" dirty="0"/>
                        <a:t> perm full-time, 1 perm part-time, 1 non-perm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Critical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No, but function provided is</a:t>
                      </a:r>
                      <a:r>
                        <a:rPr lang="en-US" sz="800" baseline="0" dirty="0"/>
                        <a:t> required by Article VII. Section 1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Yes,</a:t>
                      </a:r>
                      <a:r>
                        <a:rPr lang="en-US" sz="800" baseline="0" dirty="0"/>
                        <a:t> in order to receive separate Dept. of Defense funding for youth intervention</a:t>
                      </a:r>
                      <a:endParaRPr lang="en-US" sz="800" dirty="0"/>
                    </a:p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Yes</a:t>
                      </a:r>
                    </a:p>
                    <a:p>
                      <a:r>
                        <a:rPr lang="en-US" sz="800" i="1" dirty="0"/>
                        <a:t>Sec. 44.35.020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Allocation/Program Summary</a:t>
            </a:r>
          </a:p>
        </p:txBody>
      </p:sp>
    </p:spTree>
    <p:extLst>
      <p:ext uri="{BB962C8B-B14F-4D97-AF65-F5344CB8AC3E}">
        <p14:creationId xmlns:p14="http://schemas.microsoft.com/office/powerpoint/2010/main" val="38703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35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344278"/>
              </p:ext>
            </p:extLst>
          </p:nvPr>
        </p:nvGraphicFramePr>
        <p:xfrm>
          <a:off x="304800" y="1524000"/>
          <a:ext cx="7816551" cy="3831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76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76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88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65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571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5712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9760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7736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900" b="1" dirty="0"/>
                        <a:t>Allocation and/or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Funding</a:t>
                      </a:r>
                      <a:r>
                        <a:rPr lang="en-US" sz="900" b="1" baseline="0" dirty="0"/>
                        <a:t> (in thousands)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# of </a:t>
                      </a:r>
                      <a:r>
                        <a:rPr lang="en-US" sz="900" b="1" baseline="0" dirty="0"/>
                        <a:t> Employees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% cost Through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Rating</a:t>
                      </a:r>
                      <a:r>
                        <a:rPr lang="en-US" sz="900" b="1" baseline="0" dirty="0"/>
                        <a:t> of Importance to Mission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Rating of Effectiveness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Constitution</a:t>
                      </a:r>
                      <a:r>
                        <a:rPr lang="en-US" sz="900" b="1" baseline="0" dirty="0"/>
                        <a:t> Requirement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Federally</a:t>
                      </a:r>
                      <a:r>
                        <a:rPr lang="en-US" sz="900" b="1" baseline="0" dirty="0"/>
                        <a:t> Required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Required by Statute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9476">
                <a:tc>
                  <a:txBody>
                    <a:bodyPr/>
                    <a:lstStyle/>
                    <a:p>
                      <a:r>
                        <a:rPr lang="en-US" sz="800" dirty="0"/>
                        <a:t>Veterans’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2,054.0:</a:t>
                      </a:r>
                    </a:p>
                    <a:p>
                      <a:r>
                        <a:rPr lang="en-US" sz="800" b="0" dirty="0"/>
                        <a:t>1,792.6 UGF,</a:t>
                      </a:r>
                      <a:r>
                        <a:rPr lang="en-US" sz="800" b="0" baseline="0" dirty="0"/>
                        <a:t> 11.4 Other, 250.0 Fed</a:t>
                      </a:r>
                    </a:p>
                    <a:p>
                      <a:r>
                        <a:rPr lang="en-US" sz="800" b="0" baseline="0" dirty="0"/>
                        <a:t>----------------</a:t>
                      </a:r>
                    </a:p>
                    <a:p>
                      <a:r>
                        <a:rPr lang="en-US" sz="800" b="1" i="1" baseline="0" dirty="0"/>
                        <a:t>Fed received 339,350.5</a:t>
                      </a:r>
                      <a:endParaRPr lang="en-US" sz="800" b="1" i="1" dirty="0"/>
                    </a:p>
                    <a:p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 perm</a:t>
                      </a:r>
                      <a:r>
                        <a:rPr lang="en-US" sz="800" baseline="0" dirty="0"/>
                        <a:t> full-time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Critical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Yes</a:t>
                      </a:r>
                    </a:p>
                    <a:p>
                      <a:r>
                        <a:rPr lang="fr-FR" sz="800" i="1" dirty="0"/>
                        <a:t>Article VII Sections 4 &amp; 5</a:t>
                      </a:r>
                      <a:endParaRPr lang="en-US" sz="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No,</a:t>
                      </a:r>
                      <a:r>
                        <a:rPr lang="en-US" sz="800" baseline="0" dirty="0"/>
                        <a:t> but federal benefits to Alaskans reduced by over 50% without it</a:t>
                      </a:r>
                      <a:endParaRPr lang="en-US" sz="800" dirty="0"/>
                    </a:p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Yes</a:t>
                      </a:r>
                    </a:p>
                    <a:p>
                      <a:r>
                        <a:rPr lang="en-US" sz="800" i="1" dirty="0"/>
                        <a:t>Sec. 44.35.020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7897">
                <a:tc>
                  <a:txBody>
                    <a:bodyPr/>
                    <a:lstStyle/>
                    <a:p>
                      <a:r>
                        <a:rPr lang="en-US" sz="800" dirty="0"/>
                        <a:t>State</a:t>
                      </a:r>
                      <a:r>
                        <a:rPr lang="en-US" sz="800" baseline="0" dirty="0"/>
                        <a:t> Active Duty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325.0:</a:t>
                      </a:r>
                    </a:p>
                    <a:p>
                      <a:r>
                        <a:rPr lang="en-US" sz="800" b="0" dirty="0"/>
                        <a:t>5.0 UGF, 320.0 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Critical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No, but militia is not available for state service without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No</a:t>
                      </a:r>
                    </a:p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Yes</a:t>
                      </a:r>
                    </a:p>
                    <a:p>
                      <a:r>
                        <a:rPr lang="en-US" sz="800" i="1" dirty="0"/>
                        <a:t>Sec. 26.05.070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3687">
                <a:tc>
                  <a:txBody>
                    <a:bodyPr/>
                    <a:lstStyle/>
                    <a:p>
                      <a:r>
                        <a:rPr lang="en-US" sz="800" dirty="0"/>
                        <a:t>Alaska Aerospace Corporation Headquarters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4,121.2:</a:t>
                      </a:r>
                    </a:p>
                    <a:p>
                      <a:r>
                        <a:rPr lang="en-US" sz="800" b="0" dirty="0"/>
                        <a:t>1,348.3 Other, 2,772.9</a:t>
                      </a:r>
                      <a:r>
                        <a:rPr lang="en-US" sz="800" b="0" baseline="0" dirty="0"/>
                        <a:t> </a:t>
                      </a:r>
                      <a:r>
                        <a:rPr lang="en-US" sz="800" b="0" dirty="0"/>
                        <a:t>Fed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6 perm full-time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Important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3687">
                <a:tc>
                  <a:txBody>
                    <a:bodyPr/>
                    <a:lstStyle/>
                    <a:p>
                      <a:r>
                        <a:rPr lang="en-US" sz="800" dirty="0"/>
                        <a:t>Alaska</a:t>
                      </a:r>
                      <a:r>
                        <a:rPr lang="en-US" sz="800" baseline="0" dirty="0"/>
                        <a:t> Aerospace Corporation Facilities Maintenance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6,925.4:</a:t>
                      </a:r>
                    </a:p>
                    <a:p>
                      <a:r>
                        <a:rPr lang="en-US" sz="800" b="0" dirty="0"/>
                        <a:t>1,996.5</a:t>
                      </a:r>
                      <a:r>
                        <a:rPr lang="en-US" sz="800" b="0" baseline="0" dirty="0"/>
                        <a:t> Other, 4,928.9 Fed</a:t>
                      </a: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8 perm full-time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Important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Allocation/Program Summary</a:t>
            </a:r>
          </a:p>
        </p:txBody>
      </p:sp>
    </p:spTree>
    <p:extLst>
      <p:ext uri="{BB962C8B-B14F-4D97-AF65-F5344CB8AC3E}">
        <p14:creationId xmlns:p14="http://schemas.microsoft.com/office/powerpoint/2010/main" val="41683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6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Fiscally Diligent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2.59% decrease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operating budget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FY2007 ($411,100)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 positions deleted in last three years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Operationally Engaged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Compliant core programs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level of synergy among the divisions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5171067"/>
            <a:ext cx="2325612" cy="15504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3" y="5171067"/>
            <a:ext cx="2325611" cy="15504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171067"/>
            <a:ext cx="2325613" cy="15504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79910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33527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additional information, please contact:</a:t>
            </a:r>
          </a:p>
          <a:p>
            <a:pPr marL="0" indent="0" algn="ctr"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Bob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Doehl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Deputy Commissioner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Bob.doehl@alaska.gov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(907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428-6009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5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Chart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5" y="1371600"/>
            <a:ext cx="8114203" cy="52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6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74022"/>
            <a:ext cx="5162811" cy="43933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2,120+ Airmen in Two Wings:</a:t>
            </a:r>
          </a:p>
          <a:p>
            <a:pPr marL="0" indent="0"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(Operationally Engaged in Federal Missions)</a:t>
            </a:r>
          </a:p>
          <a:p>
            <a:pPr marL="457200" lvl="1" indent="-223838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168th Wing - Eielson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AFB</a:t>
            </a:r>
          </a:p>
          <a:p>
            <a:pPr marL="690563" lvl="2" indent="-233363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KC-135 Tankers</a:t>
            </a:r>
          </a:p>
          <a:p>
            <a:pPr marL="690563" lvl="2" indent="-233363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Warning and Surveillance Squadron</a:t>
            </a:r>
          </a:p>
          <a:p>
            <a:pPr marL="457200" lvl="1" indent="-223838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176th Wing - JBER</a:t>
            </a:r>
          </a:p>
          <a:p>
            <a:pPr marL="690563" lvl="2" indent="-233363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C-17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Squadron on JBER</a:t>
            </a:r>
          </a:p>
          <a:p>
            <a:pPr marL="690563" lvl="2" indent="-233363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Rescue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Center </a:t>
            </a:r>
          </a:p>
          <a:p>
            <a:pPr marL="690563" lvl="2" indent="-233363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HC-130, HH-60 &amp; GA Rescue Squadrons</a:t>
            </a:r>
          </a:p>
          <a:p>
            <a:pPr marL="690563" lvl="2" indent="-233363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Defense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Squadron</a:t>
            </a:r>
          </a:p>
          <a:p>
            <a:pPr marL="457200" lvl="2" indent="0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0">
              <a:buNone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ings: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Medical, Logistics, Civil Engineers, and Security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orces</a:t>
            </a:r>
          </a:p>
          <a:p>
            <a:pPr marL="457200" lvl="2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0">
              <a:buNone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Missions: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Moose Creek Fire (December 2016)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863D-CADC-47A2-9AFF-19DA0CD2EA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332" y="1844807"/>
            <a:ext cx="3678913" cy="2299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84889" y="4144128"/>
            <a:ext cx="2383801" cy="1436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24000" y="338776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Alaska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Guard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273225"/>
            <a:ext cx="746760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Alaska Rescue Coordination Center Executed 5,418th Mission</a:t>
            </a:r>
          </a:p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51 Lives Saved in FY2016!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7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12693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 Guard Facilities Maintenance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FY2018 Budget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223253"/>
              </p:ext>
            </p:extLst>
          </p:nvPr>
        </p:nvGraphicFramePr>
        <p:xfrm>
          <a:off x="609600" y="1600201"/>
          <a:ext cx="7772400" cy="4510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xmlns="" val="338527084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3197101486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3651749588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155445009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1852060253"/>
                    </a:ext>
                  </a:extLst>
                </a:gridCol>
              </a:tblGrid>
              <a:tr h="1037687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FY2017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Management Plan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FY2018 Governor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FY2017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Management Plan vs FY2018 Governor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FY2014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 Plan vs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FY2018 Governor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8553795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Funds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5,919.3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(163,185.2 direct federal dollars received)</a:t>
                      </a:r>
                    </a:p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5,943.8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(194,321.4</a:t>
                      </a:r>
                      <a:r>
                        <a:rPr lang="en-US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direct federal funds received)</a:t>
                      </a:r>
                      <a:endParaRPr lang="en-US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-22.3%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3665225"/>
                  </a:ext>
                </a:extLst>
              </a:tr>
              <a:tr h="5015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</a:t>
                      </a:r>
                      <a:r>
                        <a:rPr lang="en-US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Funds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1,663.9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1,671.4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.5%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-9.4%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5298886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Positions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9843111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PFT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-8.8%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6889468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8717095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9085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9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7534238" y="6413212"/>
            <a:ext cx="1143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16863D-CADC-47A2-9AFF-19DA0CD2EA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5917424" cy="5486400"/>
          </a:xfrm>
        </p:spPr>
        <p:txBody>
          <a:bodyPr lIns="9144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1,734+ Soldiers Conducting Complex Missions Statewide:</a:t>
            </a:r>
          </a:p>
          <a:p>
            <a:pPr marL="457200" indent="-223838">
              <a:spcBef>
                <a:spcPts val="0"/>
              </a:spcBef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 Force Headquarters (JFHQ) </a:t>
            </a:r>
          </a:p>
          <a:p>
            <a:pPr marL="685800" lvl="1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207th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Multi-Functional Training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Regiment</a:t>
            </a:r>
          </a:p>
          <a:p>
            <a:pPr marL="685800" lvl="1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 Medical Detachment</a:t>
            </a:r>
          </a:p>
          <a:p>
            <a:pPr marL="685800" lvl="1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 Recruiting and Retention Battalion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23838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297th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Support Group (RSG)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208th Construction Management Team</a:t>
            </a:r>
          </a:p>
          <a:p>
            <a:pPr marL="685800" lvl="1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207th Engineer Utilities Detachment</a:t>
            </a:r>
          </a:p>
          <a:p>
            <a:pPr marL="685800" lvl="1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134th Public Affairs Detachment</a:t>
            </a:r>
          </a:p>
          <a:p>
            <a:pPr marL="685800" lvl="1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297th Military Police Company</a:t>
            </a:r>
          </a:p>
          <a:p>
            <a:pPr marL="685800" lvl="1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297th Network Signal Company</a:t>
            </a:r>
          </a:p>
          <a:p>
            <a:pPr marL="685800" lvl="1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49th Personnel Detachment (Theater Gateway)</a:t>
            </a:r>
          </a:p>
          <a:p>
            <a:pPr marL="457200" indent="-223838">
              <a:spcBef>
                <a:spcPts val="0"/>
              </a:spcBef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38th Troop Command (TC)</a:t>
            </a:r>
          </a:p>
          <a:p>
            <a:pPr marL="685800" lvl="1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49th Missile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Defense Battalion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1-297th Infantry Battalion</a:t>
            </a:r>
          </a:p>
          <a:p>
            <a:pPr marL="685800" lvl="1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1-207th Aviation Battalion (UH-60)</a:t>
            </a:r>
          </a:p>
          <a:p>
            <a:pPr marL="685800" lvl="1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Company, 2-641th Aviation</a:t>
            </a:r>
          </a:p>
          <a:p>
            <a:pPr marL="685800" lvl="1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Company, 2-104th Aviation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(MEDEVAC)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Missions: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McHugh Creek Fire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19800" y="1490050"/>
            <a:ext cx="3124200" cy="2755851"/>
            <a:chOff x="4889213" y="1718650"/>
            <a:chExt cx="4254787" cy="30057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9213" y="1722438"/>
              <a:ext cx="4254787" cy="3001962"/>
            </a:xfrm>
            <a:prstGeom prst="rect">
              <a:avLst/>
            </a:prstGeom>
          </p:spPr>
        </p:pic>
        <p:pic>
          <p:nvPicPr>
            <p:cNvPr id="12" name="Picture 292" descr="Alaska Army National Guard Shoulder Sleeve Insigni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8300" y="1718650"/>
              <a:ext cx="601175" cy="78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245901"/>
            <a:ext cx="2414747" cy="16098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351" y="4766114"/>
            <a:ext cx="1968832" cy="13141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1524000" y="338776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Alaska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Guard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3000" y="6273225"/>
            <a:ext cx="647700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Ready to Conduct Unified Land Operations for the</a:t>
            </a:r>
            <a:b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Federal Government and State of Alaska 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3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12693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Army Guard Facilities Maintenance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FY2018 Budget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178461"/>
              </p:ext>
            </p:extLst>
          </p:nvPr>
        </p:nvGraphicFramePr>
        <p:xfrm>
          <a:off x="609600" y="1600201"/>
          <a:ext cx="7772400" cy="4666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xmlns="" val="338527084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3197101486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3651749588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155445009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2934969152"/>
                    </a:ext>
                  </a:extLst>
                </a:gridCol>
              </a:tblGrid>
              <a:tr h="1037687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FY2017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Management Plan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FY2018 Governor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FY2017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Management Plan vs FY2018 Governor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FY2014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 Plan vs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FY2018 Governor</a:t>
                      </a:r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8553795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Funds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12,672.6 </a:t>
                      </a:r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(51,165.5 direct federal dollars received)</a:t>
                      </a:r>
                    </a:p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12,718.7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(67,645.8 direct federal dollars received)</a:t>
                      </a:r>
                    </a:p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-9.7%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3665225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</a:t>
                      </a:r>
                      <a:r>
                        <a:rPr lang="en-US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Funds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2,667.4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2,686.2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-14.7%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5298886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Positions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9843111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PFT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-10.2%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6889468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8717095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9085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25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12693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Guard Military Headquarters 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FY2018 Budget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338877"/>
              </p:ext>
            </p:extLst>
          </p:nvPr>
        </p:nvGraphicFramePr>
        <p:xfrm>
          <a:off x="609600" y="1600201"/>
          <a:ext cx="7772400" cy="4380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xmlns="" val="338527084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3197101486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3651749588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155445009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1393146074"/>
                    </a:ext>
                  </a:extLst>
                </a:gridCol>
              </a:tblGrid>
              <a:tr h="1037687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FY2017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Management Plan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FY2018 Governor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FY2017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Management Plan vs FY2018 Governor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FY2014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Management Plan vs FY2018 Governor</a:t>
                      </a:r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8553795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Funds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484.3 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489.2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-21.8%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3665225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</a:t>
                      </a:r>
                      <a:r>
                        <a:rPr lang="en-US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Funds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484.3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489.2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-21.8%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5298886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Positions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9843111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PFT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-33.3%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6889468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8717095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908545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6256771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*Overhead services provided by Office of the Commissioner 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74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5059</TotalTime>
  <Words>3200</Words>
  <Application>Microsoft Office PowerPoint</Application>
  <PresentationFormat>On-screen Show (4:3)</PresentationFormat>
  <Paragraphs>848</Paragraphs>
  <Slides>37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Slide</vt:lpstr>
      <vt:lpstr>PowerPoint Presentation</vt:lpstr>
      <vt:lpstr>Vision and Core Values</vt:lpstr>
      <vt:lpstr>Mission</vt:lpstr>
      <vt:lpstr>Organizational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Statewide Effectiveness Increment for Rural Engagement Initiative</vt:lpstr>
      <vt:lpstr>FY2018 Request to Expand Alaska State Defense Force by Rural Engagement</vt:lpstr>
      <vt:lpstr>PowerPoint Presentation</vt:lpstr>
      <vt:lpstr>Division of Homeland Security &amp;  Emergency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Alaska Aerospace Corporation</vt:lpstr>
      <vt:lpstr>Alaska Aerospace Corporation New Customers</vt:lpstr>
      <vt:lpstr>PowerPoint Presentation</vt:lpstr>
      <vt:lpstr>PowerPoint Presentation</vt:lpstr>
      <vt:lpstr>PowerPoint Presentation</vt:lpstr>
      <vt:lpstr>PowerPoint Presentation</vt:lpstr>
      <vt:lpstr>GF Funding Profile History (FY16 Constant Year Dollars)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Jakob W. Johnsen</dc:creator>
  <cp:lastModifiedBy>Ron G. Clarke</cp:lastModifiedBy>
  <cp:revision>375</cp:revision>
  <cp:lastPrinted>2017-01-17T17:25:29Z</cp:lastPrinted>
  <dcterms:created xsi:type="dcterms:W3CDTF">2015-01-23T18:27:19Z</dcterms:created>
  <dcterms:modified xsi:type="dcterms:W3CDTF">2017-03-07T00:11:56Z</dcterms:modified>
</cp:coreProperties>
</file>