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60" r:id="rId1"/>
  </p:sldMasterIdLst>
  <p:sldIdLst>
    <p:sldId id="256" r:id="rId2"/>
    <p:sldId id="278" r:id="rId3"/>
    <p:sldId id="296" r:id="rId4"/>
    <p:sldId id="280" r:id="rId5"/>
    <p:sldId id="282" r:id="rId6"/>
    <p:sldId id="297" r:id="rId7"/>
    <p:sldId id="284" r:id="rId8"/>
    <p:sldId id="281" r:id="rId9"/>
    <p:sldId id="277" r:id="rId10"/>
    <p:sldId id="279" r:id="rId11"/>
    <p:sldId id="257" r:id="rId12"/>
    <p:sldId id="258" r:id="rId13"/>
    <p:sldId id="285" r:id="rId14"/>
    <p:sldId id="290" r:id="rId15"/>
    <p:sldId id="291" r:id="rId16"/>
    <p:sldId id="295" r:id="rId17"/>
    <p:sldId id="259" r:id="rId18"/>
    <p:sldId id="260" r:id="rId19"/>
    <p:sldId id="292" r:id="rId20"/>
    <p:sldId id="261" r:id="rId21"/>
    <p:sldId id="262" r:id="rId22"/>
    <p:sldId id="286" r:id="rId23"/>
    <p:sldId id="263" r:id="rId24"/>
    <p:sldId id="293" r:id="rId25"/>
    <p:sldId id="264" r:id="rId26"/>
    <p:sldId id="265" r:id="rId27"/>
    <p:sldId id="294" r:id="rId2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8" autoAdjust="0"/>
    <p:restoredTop sz="94700" autoAdjust="0"/>
  </p:normalViewPr>
  <p:slideViewPr>
    <p:cSldViewPr>
      <p:cViewPr varScale="1">
        <p:scale>
          <a:sx n="103" d="100"/>
          <a:sy n="103" d="100"/>
        </p:scale>
        <p:origin x="-20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076E2A43-A0E6-48A0-87CF-F8120E252421}" type="datetimeFigureOut">
              <a:rPr lang="en-US" smtClean="0"/>
              <a:pPr/>
              <a:t>10/1/2009</a:t>
            </a:fld>
            <a:endParaRPr lang="en-US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2EA7C5C-505E-4FB2-8F29-6F3728F863C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6E2A43-A0E6-48A0-87CF-F8120E252421}" type="datetimeFigureOut">
              <a:rPr lang="en-US" smtClean="0"/>
              <a:pPr/>
              <a:t>10/1/2009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A7C5C-505E-4FB2-8F29-6F3728F863C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076E2A43-A0E6-48A0-87CF-F8120E252421}" type="datetimeFigureOut">
              <a:rPr lang="en-US" smtClean="0"/>
              <a:pPr/>
              <a:t>10/1/2009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62EA7C5C-505E-4FB2-8F29-6F3728F863C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6E2A43-A0E6-48A0-87CF-F8120E252421}" type="datetimeFigureOut">
              <a:rPr lang="en-US" smtClean="0"/>
              <a:pPr/>
              <a:t>10/1/2009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2EA7C5C-505E-4FB2-8F29-6F3728F863C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6E2A43-A0E6-48A0-87CF-F8120E252421}" type="datetimeFigureOut">
              <a:rPr lang="en-US" smtClean="0"/>
              <a:pPr/>
              <a:t>10/1/2009</a:t>
            </a:fld>
            <a:endParaRPr lang="en-US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62EA7C5C-505E-4FB2-8F29-6F3728F863C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076E2A43-A0E6-48A0-87CF-F8120E252421}" type="datetimeFigureOut">
              <a:rPr lang="en-US" smtClean="0"/>
              <a:pPr/>
              <a:t>10/1/2009</a:t>
            </a:fld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62EA7C5C-505E-4FB2-8F29-6F3728F863C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076E2A43-A0E6-48A0-87CF-F8120E252421}" type="datetimeFigureOut">
              <a:rPr lang="en-US" smtClean="0"/>
              <a:pPr/>
              <a:t>10/1/2009</a:t>
            </a:fld>
            <a:endParaRPr lang="en-US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62EA7C5C-505E-4FB2-8F29-6F3728F863C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 dirty="0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6E2A43-A0E6-48A0-87CF-F8120E252421}" type="datetimeFigureOut">
              <a:rPr lang="en-US" smtClean="0"/>
              <a:pPr/>
              <a:t>10/1/2009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2EA7C5C-505E-4FB2-8F29-6F3728F863C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6E2A43-A0E6-48A0-87CF-F8120E252421}" type="datetimeFigureOut">
              <a:rPr lang="en-US" smtClean="0"/>
              <a:pPr/>
              <a:t>10/1/2009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2EA7C5C-505E-4FB2-8F29-6F3728F863C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6E2A43-A0E6-48A0-87CF-F8120E252421}" type="datetimeFigureOut">
              <a:rPr lang="en-US" smtClean="0"/>
              <a:pPr/>
              <a:t>10/1/2009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2EA7C5C-505E-4FB2-8F29-6F3728F863C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076E2A43-A0E6-48A0-87CF-F8120E252421}" type="datetimeFigureOut">
              <a:rPr lang="en-US" smtClean="0"/>
              <a:pPr/>
              <a:t>10/1/2009</a:t>
            </a:fld>
            <a:endParaRPr lang="en-US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62EA7C5C-505E-4FB2-8F29-6F3728F863C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dirty="0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076E2A43-A0E6-48A0-87CF-F8120E252421}" type="datetimeFigureOut">
              <a:rPr lang="en-US" smtClean="0"/>
              <a:pPr/>
              <a:t>10/1/2009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62EA7C5C-505E-4FB2-8F29-6F3728F863C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61" r:id="rId1"/>
    <p:sldLayoutId id="2147483962" r:id="rId2"/>
    <p:sldLayoutId id="2147483963" r:id="rId3"/>
    <p:sldLayoutId id="2147483964" r:id="rId4"/>
    <p:sldLayoutId id="2147483965" r:id="rId5"/>
    <p:sldLayoutId id="2147483966" r:id="rId6"/>
    <p:sldLayoutId id="2147483967" r:id="rId7"/>
    <p:sldLayoutId id="2147483968" r:id="rId8"/>
    <p:sldLayoutId id="2147483969" r:id="rId9"/>
    <p:sldLayoutId id="2147483970" r:id="rId10"/>
    <p:sldLayoutId id="2147483971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00200" y="2286000"/>
            <a:ext cx="7239000" cy="2286000"/>
          </a:xfrm>
        </p:spPr>
        <p:txBody>
          <a:bodyPr>
            <a:noAutofit/>
          </a:bodyPr>
          <a:lstStyle/>
          <a:p>
            <a:r>
              <a:rPr lang="en-US" sz="4800" b="1" cap="none" dirty="0" smtClean="0">
                <a:solidFill>
                  <a:schemeClr val="tx1"/>
                </a:solidFill>
              </a:rPr>
              <a:t>Funding options</a:t>
            </a:r>
            <a:br>
              <a:rPr lang="en-US" sz="4800" b="1" cap="none" dirty="0" smtClean="0">
                <a:solidFill>
                  <a:schemeClr val="tx1"/>
                </a:solidFill>
              </a:rPr>
            </a:br>
            <a:r>
              <a:rPr lang="en-US" sz="4800" b="1" cap="none" dirty="0" smtClean="0">
                <a:solidFill>
                  <a:schemeClr val="tx1"/>
                </a:solidFill>
              </a:rPr>
              <a:t>for a long-range transportation initiative</a:t>
            </a:r>
            <a:endParaRPr lang="en-US" sz="4800" b="1" cap="none" dirty="0">
              <a:solidFill>
                <a:schemeClr val="tx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362200" y="5943600"/>
            <a:ext cx="6705600" cy="792237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House Transportation Committee – Oct. 1, 2009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</a:rPr>
              <a:t>Motor fuel tax option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Dedicated fund existed at statehood;       legislature abolished it in 1960.</a:t>
            </a:r>
          </a:p>
          <a:p>
            <a:r>
              <a:rPr lang="en-US" dirty="0" smtClean="0"/>
              <a:t>Could propose constitutional amendment to dedicate motor fuel taxes to transportation projects.</a:t>
            </a:r>
          </a:p>
          <a:p>
            <a:r>
              <a:rPr lang="en-US" dirty="0" smtClean="0"/>
              <a:t>Appropriate tax receipts each year for projects.</a:t>
            </a:r>
          </a:p>
          <a:p>
            <a:r>
              <a:rPr lang="en-US" dirty="0" smtClean="0"/>
              <a:t>Or pledge taxes to repay debt on revenue bonds.</a:t>
            </a:r>
          </a:p>
          <a:p>
            <a:r>
              <a:rPr lang="en-US" dirty="0" smtClean="0"/>
              <a:t>Current 8-cent tax raises $30 million a year;      $41 million including marine and jet/aviation fuel.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</a:rPr>
              <a:t>Motor fuel tax option good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Easy to collect and administer; no new program.</a:t>
            </a:r>
          </a:p>
          <a:p>
            <a:r>
              <a:rPr lang="en-US" dirty="0" smtClean="0"/>
              <a:t>Clear link between users and payers.</a:t>
            </a:r>
          </a:p>
          <a:p>
            <a:r>
              <a:rPr lang="en-US" dirty="0" smtClean="0"/>
              <a:t>Option of dedicated annual appropriations,         or dedicated revenue to repay bonds, or both.</a:t>
            </a:r>
          </a:p>
          <a:p>
            <a:r>
              <a:rPr lang="en-US" dirty="0" smtClean="0"/>
              <a:t>Revenue stream continues indefinitely.</a:t>
            </a:r>
          </a:p>
          <a:p>
            <a:r>
              <a:rPr lang="en-US" dirty="0" smtClean="0"/>
              <a:t>Taxing ourselves could help Alaska’s congressional delegation counter the argument that Alaskans have their hand out too much in Washington.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</a:rPr>
              <a:t>Motor fuel tax option bad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Cost to consumers of higher taxes.</a:t>
            </a:r>
          </a:p>
          <a:p>
            <a:r>
              <a:rPr lang="en-US" dirty="0" smtClean="0"/>
              <a:t>Politics of a tax increase.</a:t>
            </a:r>
          </a:p>
          <a:p>
            <a:r>
              <a:rPr lang="en-US" dirty="0" smtClean="0"/>
              <a:t>Politics of opening the door to dedicated funds.</a:t>
            </a:r>
          </a:p>
          <a:p>
            <a:pPr lvl="1"/>
            <a:r>
              <a:rPr lang="en-US" dirty="0" smtClean="0"/>
              <a:t>Why not education?</a:t>
            </a:r>
          </a:p>
          <a:p>
            <a:pPr lvl="1"/>
            <a:r>
              <a:rPr lang="en-US" dirty="0" smtClean="0"/>
              <a:t>Why not everyone’s favorite program?</a:t>
            </a:r>
          </a:p>
          <a:p>
            <a:r>
              <a:rPr lang="en-US" dirty="0" smtClean="0"/>
              <a:t>Increased use of more fuel-efficient vehicles will, over time, cut into tax revenues.</a:t>
            </a:r>
          </a:p>
          <a:p>
            <a:r>
              <a:rPr lang="en-US" dirty="0" smtClean="0"/>
              <a:t>Requires a constitutional amendment.</a:t>
            </a:r>
          </a:p>
          <a:p>
            <a:pPr>
              <a:buNone/>
            </a:pP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</a:rPr>
              <a:t>Bonding options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Revenue bonds, backed by motor fuel taxes.</a:t>
            </a:r>
          </a:p>
          <a:p>
            <a:r>
              <a:rPr lang="en-US" dirty="0" smtClean="0"/>
              <a:t>Revenue bonds must have a clearly identified, measurable, proven source of funding.</a:t>
            </a:r>
          </a:p>
          <a:p>
            <a:r>
              <a:rPr lang="en-US" dirty="0" smtClean="0"/>
              <a:t>General obligation bonds do not require a specific revenue source for repayment.</a:t>
            </a:r>
          </a:p>
          <a:p>
            <a:r>
              <a:rPr lang="en-US" dirty="0" smtClean="0"/>
              <a:t>But general obligation bonds require public vote.</a:t>
            </a:r>
          </a:p>
          <a:p>
            <a:r>
              <a:rPr lang="en-US" dirty="0" smtClean="0"/>
              <a:t>And general obligation bonds commit future state revenues and consume state bonding capacity.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</a:rPr>
              <a:t>State debt capacity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Depends on oil prices.</a:t>
            </a:r>
          </a:p>
          <a:p>
            <a:r>
              <a:rPr lang="en-US" dirty="0" smtClean="0"/>
              <a:t>At $65 - $70 oil, probably $500 million available.</a:t>
            </a:r>
          </a:p>
          <a:p>
            <a:r>
              <a:rPr lang="en-US" dirty="0" smtClean="0"/>
              <a:t>An additional $1.5 billion over next several years.</a:t>
            </a:r>
          </a:p>
          <a:p>
            <a:r>
              <a:rPr lang="en-US" dirty="0" smtClean="0"/>
              <a:t>Careful not to jeopardize state debt ratings.</a:t>
            </a:r>
          </a:p>
          <a:p>
            <a:r>
              <a:rPr lang="en-US" dirty="0" smtClean="0"/>
              <a:t>Keep annual debt service within 5% to 8%           of unrestricted general fund revenues.</a:t>
            </a:r>
          </a:p>
          <a:p>
            <a:r>
              <a:rPr lang="en-US" dirty="0" smtClean="0"/>
              <a:t>Need to count ALL state debt (bonds, state share   of municipal school debt, new Mat-Su prison).</a:t>
            </a:r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</a:rPr>
              <a:t>State debt capacity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Revenue’s FY2010 oil forecast at $58 a barrel:</a:t>
            </a:r>
          </a:p>
          <a:p>
            <a:pPr lvl="1"/>
            <a:r>
              <a:rPr lang="en-US" dirty="0" smtClean="0"/>
              <a:t>5% to 8% = $160 million to $256 million.</a:t>
            </a:r>
          </a:p>
          <a:p>
            <a:pPr lvl="1"/>
            <a:r>
              <a:rPr lang="en-US" dirty="0" smtClean="0"/>
              <a:t>State debt service a little more than $200 million.</a:t>
            </a:r>
          </a:p>
          <a:p>
            <a:r>
              <a:rPr lang="en-US" dirty="0" smtClean="0"/>
              <a:t>With oil tax progressivity, at $65 oil:</a:t>
            </a:r>
          </a:p>
          <a:p>
            <a:pPr lvl="1"/>
            <a:r>
              <a:rPr lang="en-US" dirty="0" smtClean="0"/>
              <a:t>5% to 8% = $300 million to $400 million.</a:t>
            </a:r>
          </a:p>
          <a:p>
            <a:r>
              <a:rPr lang="en-US" dirty="0" smtClean="0"/>
              <a:t>Relying on future unrestricted revenues for general obligation bonds is a heavy bet on oil prices.</a:t>
            </a:r>
          </a:p>
          <a:p>
            <a:r>
              <a:rPr lang="en-US" dirty="0" smtClean="0"/>
              <a:t>Not to mention falling oil production.</a:t>
            </a:r>
          </a:p>
          <a:p>
            <a:pPr lvl="1"/>
            <a:r>
              <a:rPr lang="en-US" dirty="0" smtClean="0"/>
              <a:t>Revenue projects 642,000 barrels a day in FY2010</a:t>
            </a:r>
          </a:p>
          <a:p>
            <a:pPr lvl="1"/>
            <a:endParaRPr lang="en-US" dirty="0" smtClean="0"/>
          </a:p>
          <a:p>
            <a:pPr lvl="1">
              <a:buNone/>
            </a:pPr>
            <a:endParaRPr lang="en-US" dirty="0" smtClean="0"/>
          </a:p>
          <a:p>
            <a:pPr lvl="1">
              <a:buNone/>
            </a:pPr>
            <a:endParaRPr lang="en-US" dirty="0" smtClean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</a:rPr>
              <a:t>Unrestricted general fund dollars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FY2010 budget based on $58 oil, with             $3.2 billion unrestricted general fund revenues.</a:t>
            </a:r>
          </a:p>
          <a:p>
            <a:r>
              <a:rPr lang="en-US" dirty="0" smtClean="0"/>
              <a:t>School funding, pupil transportation: $1.1 billion.</a:t>
            </a:r>
          </a:p>
          <a:p>
            <a:r>
              <a:rPr lang="en-US" dirty="0" smtClean="0"/>
              <a:t>Medicaid, public assistance: $536 million.</a:t>
            </a:r>
          </a:p>
          <a:p>
            <a:r>
              <a:rPr lang="en-US" dirty="0" smtClean="0"/>
              <a:t>Municipal revenue sharing: $60 million.</a:t>
            </a:r>
          </a:p>
          <a:p>
            <a:r>
              <a:rPr lang="en-US" dirty="0" smtClean="0"/>
              <a:t>Special appropriations to retirement: $285 million.</a:t>
            </a:r>
          </a:p>
          <a:p>
            <a:r>
              <a:rPr lang="en-US" dirty="0" smtClean="0"/>
              <a:t>Power Cost Equalization: $38 million.</a:t>
            </a:r>
          </a:p>
          <a:p>
            <a:r>
              <a:rPr lang="en-US" dirty="0" smtClean="0"/>
              <a:t>Debt service: $223 million.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</a:rPr>
              <a:t>Bond options good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Revenue bonds would not directly limit the state’s future general obligation bonding capacity.</a:t>
            </a:r>
          </a:p>
          <a:p>
            <a:r>
              <a:rPr lang="en-US" dirty="0" smtClean="0"/>
              <a:t>Revenue bonds stand alone and do not draw directly from general fund.</a:t>
            </a:r>
          </a:p>
          <a:p>
            <a:r>
              <a:rPr lang="en-US" dirty="0" smtClean="0"/>
              <a:t>General obligation bonds do not require new       or increased taxes.</a:t>
            </a:r>
          </a:p>
          <a:p>
            <a:r>
              <a:rPr lang="en-US" dirty="0" smtClean="0"/>
              <a:t>The state could raise a substantial amount of funds with a general obligation bond issue.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</a:rPr>
              <a:t>Bond options bad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Revenue bonds based on the public’s acceptance   of higher motor fuel taxes.</a:t>
            </a:r>
          </a:p>
          <a:p>
            <a:r>
              <a:rPr lang="en-US" dirty="0" smtClean="0"/>
              <a:t>There is a cost to borrowing money (fees, interest).</a:t>
            </a:r>
          </a:p>
          <a:p>
            <a:r>
              <a:rPr lang="en-US" dirty="0" smtClean="0"/>
              <a:t>Debt service commits future state revenues and could create tighter budgets in the future.</a:t>
            </a:r>
          </a:p>
          <a:p>
            <a:r>
              <a:rPr lang="en-US" dirty="0" smtClean="0"/>
              <a:t>Using too much of the state’s general obligation debt capacity could deny opportunities for other needs in the years ahead.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</a:rPr>
              <a:t>GARVEE bonds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Grant Anticipation Revenue Vehicle</a:t>
            </a:r>
          </a:p>
          <a:p>
            <a:r>
              <a:rPr lang="en-US" dirty="0" smtClean="0"/>
              <a:t>Borrowing against future federal appropriations. </a:t>
            </a:r>
          </a:p>
          <a:p>
            <a:r>
              <a:rPr lang="en-US" dirty="0" smtClean="0"/>
              <a:t>Alaska issued $103 million in 2002; voters approved pledge of state credit (same as general obligation bonds) because no dedicated funds.</a:t>
            </a:r>
          </a:p>
          <a:p>
            <a:r>
              <a:rPr lang="en-US" dirty="0" smtClean="0"/>
              <a:t>Count against state debt capacity; limited benefit.</a:t>
            </a:r>
          </a:p>
          <a:p>
            <a:r>
              <a:rPr lang="en-US" dirty="0" smtClean="0"/>
              <a:t>Borrowing against federal appropriations       means there will be less to spend in future years.     Today’s wants cut into tomorrow’s needs.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</a:rPr>
              <a:t>The need and the choices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DOT lists billions in transportation projects.</a:t>
            </a:r>
          </a:p>
          <a:p>
            <a:r>
              <a:rPr lang="en-US" dirty="0" smtClean="0"/>
              <a:t>Communities have their own lists, too.</a:t>
            </a:r>
          </a:p>
          <a:p>
            <a:r>
              <a:rPr lang="en-US" dirty="0" smtClean="0"/>
              <a:t>Many more needs statewide than funding.</a:t>
            </a:r>
          </a:p>
          <a:p>
            <a:r>
              <a:rPr lang="en-US" dirty="0" smtClean="0"/>
              <a:t>The options:</a:t>
            </a:r>
          </a:p>
          <a:p>
            <a:pPr lvl="1"/>
            <a:r>
              <a:rPr lang="en-US" sz="2800" dirty="0" smtClean="0"/>
              <a:t>Hope for high oil prices and big capital budgets.</a:t>
            </a:r>
          </a:p>
          <a:p>
            <a:pPr lvl="1"/>
            <a:r>
              <a:rPr lang="en-US" sz="2800" dirty="0" smtClean="0"/>
              <a:t>Taxes, such as dedicated motor fuel taxes.</a:t>
            </a:r>
          </a:p>
          <a:p>
            <a:pPr lvl="1"/>
            <a:r>
              <a:rPr lang="en-US" sz="2800" dirty="0" smtClean="0"/>
              <a:t>Borrow money (issue bonds or sell future royalties).</a:t>
            </a:r>
          </a:p>
          <a:p>
            <a:pPr lvl="1"/>
            <a:r>
              <a:rPr lang="en-US" sz="2800" dirty="0" smtClean="0"/>
              <a:t>Take from reserves (Permanent Fund or CBRF).</a:t>
            </a:r>
          </a:p>
          <a:p>
            <a:pPr lvl="1"/>
            <a:r>
              <a:rPr lang="en-US" sz="2800" dirty="0" smtClean="0"/>
              <a:t>Divert future royalties to transportation fund.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</a:rPr>
              <a:t>Toll road option good and bad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Good: Users pay the costs.</a:t>
            </a:r>
          </a:p>
          <a:p>
            <a:r>
              <a:rPr lang="en-US" dirty="0" smtClean="0"/>
              <a:t>Good: No general fund dollars.</a:t>
            </a:r>
          </a:p>
          <a:p>
            <a:r>
              <a:rPr lang="en-US" dirty="0" smtClean="0"/>
              <a:t>Bad: Are Alaskans willing to pay toll for highways?</a:t>
            </a:r>
          </a:p>
          <a:p>
            <a:r>
              <a:rPr lang="en-US" dirty="0" smtClean="0"/>
              <a:t>Bad: Alaska lacks high traffic needed for toll road? </a:t>
            </a:r>
          </a:p>
          <a:p>
            <a:r>
              <a:rPr lang="en-US" dirty="0" smtClean="0"/>
              <a:t>Bad: Is the state willing to back the bonds, in case toll revenues come up short?</a:t>
            </a:r>
          </a:p>
          <a:p>
            <a:r>
              <a:rPr lang="en-US" dirty="0" smtClean="0"/>
              <a:t>Public-private partnerships: Indiana Toll Road went from $4.65 to $8 two years after lease to private operator.</a:t>
            </a:r>
            <a:endParaRPr lang="en-US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</a:rPr>
              <a:t>Endowment options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Take money from the Permanent Fund or              the Constitutional Budget Reserve Fund to establish an Alaska Transportation Fund.</a:t>
            </a:r>
          </a:p>
          <a:p>
            <a:r>
              <a:rPr lang="en-US" dirty="0" smtClean="0"/>
              <a:t>Dedicate the new fund and its revenues to transportation projects (requires a constitutional amendment).</a:t>
            </a:r>
          </a:p>
          <a:p>
            <a:r>
              <a:rPr lang="en-US" dirty="0" smtClean="0"/>
              <a:t>Use investment earnings to fund projects or        issue revenue bonds backed by endowment.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solidFill>
                  <a:schemeClr val="tx1"/>
                </a:solidFill>
              </a:rPr>
              <a:t>Endowment option good and bad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Good: No new taxes.</a:t>
            </a:r>
          </a:p>
          <a:p>
            <a:r>
              <a:rPr lang="en-US" dirty="0" smtClean="0"/>
              <a:t>Good: Substantial funds could be made available.</a:t>
            </a:r>
          </a:p>
          <a:p>
            <a:r>
              <a:rPr lang="en-US" dirty="0" smtClean="0"/>
              <a:t>Bad: Dedicated fund would require a constitutional amendment.</a:t>
            </a:r>
          </a:p>
          <a:p>
            <a:r>
              <a:rPr lang="en-US" dirty="0" smtClean="0"/>
              <a:t>Bad: Withdrawal from the Permanent Fund principal would require a constitutional amendment.</a:t>
            </a:r>
          </a:p>
          <a:p>
            <a:r>
              <a:rPr lang="en-US" dirty="0" smtClean="0"/>
              <a:t>Bad: Withdrawal from the Permanent Fund would reduce future dividends.</a:t>
            </a:r>
          </a:p>
          <a:p>
            <a:r>
              <a:rPr lang="en-US" dirty="0" smtClean="0"/>
              <a:t>Bad: Draw on the CBRF could cause problems in the years ahead if oil prices fall and state runs a deficit.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solidFill>
                  <a:schemeClr val="tx1"/>
                </a:solidFill>
              </a:rPr>
              <a:t>Royalties, Permanent Fund draw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Constitutional amendment to dedicate portion of oil and gas royalties to transportation fund.</a:t>
            </a:r>
          </a:p>
          <a:p>
            <a:r>
              <a:rPr lang="en-US" dirty="0" smtClean="0"/>
              <a:t>Or constitutional amendment to dedicate portion of Permanent Fund earnings to transportation needs.</a:t>
            </a:r>
          </a:p>
          <a:p>
            <a:r>
              <a:rPr lang="en-US" dirty="0" smtClean="0"/>
              <a:t>As annual appropriation or to back revenue bonds.</a:t>
            </a:r>
          </a:p>
          <a:p>
            <a:r>
              <a:rPr lang="en-US" dirty="0" smtClean="0"/>
              <a:t>Example: 2.5% royalties = $55 million at $65 oil.</a:t>
            </a:r>
          </a:p>
          <a:p>
            <a:r>
              <a:rPr lang="en-US" dirty="0" smtClean="0"/>
              <a:t>Example: 0.5% of Permanent Fund market value (POMV approach) = $80 million a year.</a:t>
            </a:r>
            <a:endParaRPr lang="en-US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solidFill>
                  <a:schemeClr val="tx1"/>
                </a:solidFill>
              </a:rPr>
              <a:t>Royalties, Permanent Fund draw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Good: No new taxes.</a:t>
            </a:r>
          </a:p>
          <a:p>
            <a:r>
              <a:rPr lang="en-US" dirty="0" smtClean="0"/>
              <a:t>Good: Substantial money would be available.</a:t>
            </a:r>
          </a:p>
          <a:p>
            <a:r>
              <a:rPr lang="en-US" dirty="0" smtClean="0"/>
              <a:t>Bad: Diversion of oil and gas royalties from general fund could create shortage when oil prices are low.</a:t>
            </a:r>
          </a:p>
          <a:p>
            <a:r>
              <a:rPr lang="en-US" dirty="0" smtClean="0"/>
              <a:t>Bad: Constitutional amendment for dedicated fund.</a:t>
            </a:r>
          </a:p>
          <a:p>
            <a:r>
              <a:rPr lang="en-US" dirty="0" smtClean="0"/>
              <a:t>Bad: Using Permanent Fund earnings                     could result in lower future dividends.</a:t>
            </a:r>
          </a:p>
          <a:p>
            <a:r>
              <a:rPr lang="en-US" dirty="0" smtClean="0"/>
              <a:t>Bad: Politics of using Permanent Fund earnings.</a:t>
            </a:r>
            <a:endParaRPr lang="en-US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</a:rPr>
              <a:t>Selling future royalties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State could raise money by selling off future royalty oil production (actual barrels).</a:t>
            </a:r>
          </a:p>
          <a:p>
            <a:r>
              <a:rPr lang="en-US" dirty="0" smtClean="0"/>
              <a:t>Investor would take price risk on future deliveries.</a:t>
            </a:r>
          </a:p>
          <a:p>
            <a:r>
              <a:rPr lang="en-US" dirty="0" smtClean="0"/>
              <a:t>Which means state would have to sell oil at a discount to compensate investors for risk.</a:t>
            </a:r>
          </a:p>
          <a:p>
            <a:r>
              <a:rPr lang="en-US" dirty="0" smtClean="0"/>
              <a:t>Diverts future state revenues away from the general fund and annual appropriation process.</a:t>
            </a:r>
          </a:p>
          <a:p>
            <a:r>
              <a:rPr lang="en-US" dirty="0" smtClean="0"/>
              <a:t>It would cost less to raise the same amount of money  by general obligation or revenue bonds.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</a:rPr>
              <a:t>Build America Bonds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Federal Stimulus Act program reduces cost of borrowing by states, municipalities.</a:t>
            </a:r>
          </a:p>
          <a:p>
            <a:r>
              <a:rPr lang="en-US" dirty="0" smtClean="0"/>
              <a:t>Federal treasury pays 35% of interest costs.</a:t>
            </a:r>
          </a:p>
          <a:p>
            <a:r>
              <a:rPr lang="en-US" dirty="0" smtClean="0"/>
              <a:t>State would issue debt at higher taxable-bond interest rate, but federal subsidy would reduce actual cost to below interest on tax-free bond debt.</a:t>
            </a:r>
          </a:p>
          <a:p>
            <a:r>
              <a:rPr lang="en-US" dirty="0" smtClean="0"/>
              <a:t>State could save 25 to 100 basis points.</a:t>
            </a:r>
          </a:p>
          <a:p>
            <a:r>
              <a:rPr lang="en-US" dirty="0" smtClean="0"/>
              <a:t>No dollar limit to federal program.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</a:rPr>
              <a:t>Build America Bonds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Dec. 31, 2010, deadline for participation.</a:t>
            </a:r>
          </a:p>
          <a:p>
            <a:r>
              <a:rPr lang="en-US" dirty="0" smtClean="0"/>
              <a:t>Extremely tight deadline.</a:t>
            </a:r>
          </a:p>
          <a:p>
            <a:r>
              <a:rPr lang="en-US" dirty="0" smtClean="0"/>
              <a:t>Bonds would go before voters November 2010.</a:t>
            </a:r>
          </a:p>
          <a:p>
            <a:r>
              <a:rPr lang="en-US" dirty="0" smtClean="0"/>
              <a:t>Legislature could amend statute to eliminate requirement for competitive bond sale to accelerate the process and meet federal deadline.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</a:rPr>
              <a:t>The way it used to be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Territorial days, under the Alaska Road Commission, all able-bodied men (yes, only men) were obligated to work two days on road building.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Men could buy off their time at $4 per day.</a:t>
            </a:r>
          </a:p>
          <a:p>
            <a:r>
              <a:rPr lang="en-US" dirty="0" smtClean="0"/>
              <a:t>That’s how many roads in mining communities    were developed (Juneau, Nome and Fairbanks).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</a:rPr>
              <a:t>State capital expenditures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FY2001 – 2009 DOT&amp;PF capital expenditures for roads, airports, state ferries, ports/harbors/docks.</a:t>
            </a:r>
          </a:p>
          <a:p>
            <a:r>
              <a:rPr lang="en-US" dirty="0" smtClean="0"/>
              <a:t>Does not include state grants to municipalities.</a:t>
            </a:r>
          </a:p>
          <a:p>
            <a:r>
              <a:rPr lang="en-US" dirty="0" smtClean="0"/>
              <a:t>Does not include federal funding.</a:t>
            </a:r>
          </a:p>
          <a:p>
            <a:r>
              <a:rPr lang="en-US" dirty="0" smtClean="0"/>
              <a:t>State spending has risen with higher oil prices.</a:t>
            </a:r>
          </a:p>
          <a:p>
            <a:r>
              <a:rPr lang="en-US" dirty="0" smtClean="0"/>
              <a:t>Different than appropriations; less fluctuation;      more of an indication of what DOT can get out     on the street each year.</a:t>
            </a:r>
          </a:p>
          <a:p>
            <a:r>
              <a:rPr lang="en-US" dirty="0" smtClean="0"/>
              <a:t>Expenditures can lag appropriations 2 or 3 years.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</a:rPr>
              <a:t>DOT state capital expenditures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lvl="1"/>
            <a:r>
              <a:rPr lang="en-US" dirty="0" smtClean="0"/>
              <a:t>FY2001: $85 million ($27.86 oil)</a:t>
            </a:r>
          </a:p>
          <a:p>
            <a:pPr lvl="1"/>
            <a:r>
              <a:rPr lang="en-US" dirty="0" smtClean="0"/>
              <a:t>FY2002: $100 million ($21.79 oil)</a:t>
            </a:r>
          </a:p>
          <a:p>
            <a:pPr lvl="1"/>
            <a:r>
              <a:rPr lang="en-US" dirty="0" smtClean="0"/>
              <a:t>FY2003: $142 million ($28.16 oil)</a:t>
            </a:r>
          </a:p>
          <a:p>
            <a:pPr lvl="1"/>
            <a:r>
              <a:rPr lang="en-US" dirty="0" smtClean="0"/>
              <a:t>FY2004: $169 million ($32.36 oil) </a:t>
            </a:r>
          </a:p>
          <a:p>
            <a:pPr lvl="1"/>
            <a:r>
              <a:rPr lang="en-US" dirty="0" smtClean="0"/>
              <a:t>FY2005: $150 million ($43.44 oil)</a:t>
            </a:r>
          </a:p>
          <a:p>
            <a:pPr lvl="1"/>
            <a:r>
              <a:rPr lang="en-US" dirty="0" smtClean="0"/>
              <a:t>FY2006: $150 million ($60.80 oil) </a:t>
            </a:r>
          </a:p>
          <a:p>
            <a:pPr lvl="1"/>
            <a:r>
              <a:rPr lang="en-US" dirty="0" smtClean="0"/>
              <a:t>FY2007: $191 million ($61.63 oil)</a:t>
            </a:r>
          </a:p>
          <a:p>
            <a:pPr lvl="1"/>
            <a:r>
              <a:rPr lang="en-US" dirty="0" smtClean="0"/>
              <a:t>FY2008: $290 million ($91.12 oil)</a:t>
            </a:r>
          </a:p>
          <a:p>
            <a:pPr lvl="1"/>
            <a:r>
              <a:rPr lang="en-US" dirty="0" smtClean="0"/>
              <a:t>FY2009: $277 million ($68.34 oil)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</a:rPr>
              <a:t>DOT capital appropriations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900" dirty="0" smtClean="0"/>
              <a:t>FY2008: $830 million (oil at $63.92, April 2007)</a:t>
            </a:r>
          </a:p>
          <a:p>
            <a:r>
              <a:rPr lang="en-US" sz="2900" dirty="0" smtClean="0"/>
              <a:t>FY2009: $1.4 billion (oil at $112.37, April 2008)</a:t>
            </a:r>
          </a:p>
          <a:p>
            <a:r>
              <a:rPr lang="en-US" sz="2900" dirty="0" smtClean="0"/>
              <a:t>FY2010: $867 million (oil at $46.56, April 2009)</a:t>
            </a:r>
          </a:p>
          <a:p>
            <a:r>
              <a:rPr lang="en-US" dirty="0" smtClean="0"/>
              <a:t>FY2010 includes $300 million federal stimulus funds</a:t>
            </a:r>
          </a:p>
          <a:p>
            <a:r>
              <a:rPr lang="en-US" dirty="0" smtClean="0"/>
              <a:t>About 10% of FY2010 funding is state:</a:t>
            </a:r>
          </a:p>
          <a:p>
            <a:pPr lvl="1"/>
            <a:r>
              <a:rPr lang="en-US" dirty="0" smtClean="0"/>
              <a:t>Roads, $29 million</a:t>
            </a:r>
          </a:p>
          <a:p>
            <a:pPr lvl="1"/>
            <a:r>
              <a:rPr lang="en-US" dirty="0" smtClean="0"/>
              <a:t>Airports, $52 million</a:t>
            </a:r>
          </a:p>
          <a:p>
            <a:pPr lvl="1"/>
            <a:r>
              <a:rPr lang="en-US" dirty="0" smtClean="0"/>
              <a:t>Ferries, $7 million</a:t>
            </a:r>
          </a:p>
          <a:p>
            <a:pPr lvl="1"/>
            <a:r>
              <a:rPr lang="en-US" dirty="0" smtClean="0"/>
              <a:t>Ports/docks/harbors, $472,000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</a:rPr>
              <a:t>An occasional boost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Voters in 2002 approved $124 million in      general obligation transportation bonds and    $103 million in GARVEE bonds.</a:t>
            </a:r>
          </a:p>
          <a:p>
            <a:r>
              <a:rPr lang="en-US" dirty="0" smtClean="0"/>
              <a:t>Bond sale backed by tobacco settlement funds (2006 Legislature) provided $23 million              for transportation projects.</a:t>
            </a:r>
          </a:p>
          <a:p>
            <a:r>
              <a:rPr lang="en-US" dirty="0" smtClean="0"/>
              <a:t>Voters in 2008 approved $272 million in transportation bonds for DOT projects and         $43 million for municipal projects. Half already sold and the last $150 million will be issued next year.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</a:rPr>
              <a:t>Expenditure of federal dollars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lvl="1"/>
            <a:r>
              <a:rPr lang="en-US" dirty="0" smtClean="0"/>
              <a:t>FY2001: $343 million</a:t>
            </a:r>
          </a:p>
          <a:p>
            <a:pPr lvl="1"/>
            <a:r>
              <a:rPr lang="en-US" dirty="0" smtClean="0"/>
              <a:t>FY2002: $406 million</a:t>
            </a:r>
          </a:p>
          <a:p>
            <a:pPr lvl="1"/>
            <a:r>
              <a:rPr lang="en-US" dirty="0" smtClean="0"/>
              <a:t>FY2003: $504 million</a:t>
            </a:r>
          </a:p>
          <a:p>
            <a:pPr lvl="1"/>
            <a:r>
              <a:rPr lang="en-US" dirty="0" smtClean="0"/>
              <a:t>FY2004: $492 million </a:t>
            </a:r>
          </a:p>
          <a:p>
            <a:pPr lvl="1"/>
            <a:r>
              <a:rPr lang="en-US" dirty="0" smtClean="0"/>
              <a:t>FY2005: $492 million</a:t>
            </a:r>
          </a:p>
          <a:p>
            <a:pPr lvl="1"/>
            <a:r>
              <a:rPr lang="en-US" dirty="0" smtClean="0"/>
              <a:t>FY2006: $525 million </a:t>
            </a:r>
          </a:p>
          <a:p>
            <a:pPr lvl="1"/>
            <a:r>
              <a:rPr lang="en-US" dirty="0" smtClean="0"/>
              <a:t>FY2007: $535 million</a:t>
            </a:r>
          </a:p>
          <a:p>
            <a:pPr lvl="1"/>
            <a:r>
              <a:rPr lang="en-US" dirty="0" smtClean="0"/>
              <a:t>FY2008: $506 million</a:t>
            </a:r>
          </a:p>
          <a:p>
            <a:pPr lvl="1"/>
            <a:r>
              <a:rPr lang="en-US" dirty="0" smtClean="0"/>
              <a:t>FY2009: $514 million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</a:rPr>
              <a:t>Tax history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Alaska had the highest motor fuel tax in the nation almost 50 years ago (1961).</a:t>
            </a:r>
          </a:p>
          <a:p>
            <a:r>
              <a:rPr lang="en-US" dirty="0" smtClean="0"/>
              <a:t>Territory and new state raised taxes 1955, 1960 and 1961: From 1947 (2 cents) to 1961 (8 cents).</a:t>
            </a:r>
          </a:p>
          <a:p>
            <a:r>
              <a:rPr lang="en-US" dirty="0" smtClean="0"/>
              <a:t>That was then, this is now:                             Alaska is the lowest in the nation at 8 cents.</a:t>
            </a:r>
          </a:p>
          <a:p>
            <a:r>
              <a:rPr lang="en-US" dirty="0" smtClean="0"/>
              <a:t>National average for states about 28 cents.</a:t>
            </a:r>
          </a:p>
          <a:p>
            <a:r>
              <a:rPr lang="en-US" dirty="0" smtClean="0"/>
              <a:t>Federal tax 18.4 cents.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647</TotalTime>
  <Words>1815</Words>
  <Application>Microsoft Office PowerPoint</Application>
  <PresentationFormat>On-screen Show (4:3)</PresentationFormat>
  <Paragraphs>181</Paragraphs>
  <Slides>27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28" baseType="lpstr">
      <vt:lpstr>Median</vt:lpstr>
      <vt:lpstr>Funding options for a long-range transportation initiative</vt:lpstr>
      <vt:lpstr>The need and the choices</vt:lpstr>
      <vt:lpstr>The way it used to be</vt:lpstr>
      <vt:lpstr>State capital expenditures</vt:lpstr>
      <vt:lpstr>DOT state capital expenditures</vt:lpstr>
      <vt:lpstr>DOT capital appropriations</vt:lpstr>
      <vt:lpstr>An occasional boost</vt:lpstr>
      <vt:lpstr>Expenditure of federal dollars</vt:lpstr>
      <vt:lpstr>Tax history</vt:lpstr>
      <vt:lpstr>Motor fuel tax option</vt:lpstr>
      <vt:lpstr>Motor fuel tax option good</vt:lpstr>
      <vt:lpstr>Motor fuel tax option bad</vt:lpstr>
      <vt:lpstr>Bonding options</vt:lpstr>
      <vt:lpstr>State debt capacity</vt:lpstr>
      <vt:lpstr>State debt capacity</vt:lpstr>
      <vt:lpstr>Unrestricted general fund dollars</vt:lpstr>
      <vt:lpstr>Bond options good</vt:lpstr>
      <vt:lpstr>Bond options bad</vt:lpstr>
      <vt:lpstr>GARVEE bonds</vt:lpstr>
      <vt:lpstr>Toll road option good and bad</vt:lpstr>
      <vt:lpstr>Endowment options</vt:lpstr>
      <vt:lpstr>Endowment option good and bad</vt:lpstr>
      <vt:lpstr>Royalties, Permanent Fund draw</vt:lpstr>
      <vt:lpstr>Royalties, Permanent Fund draw</vt:lpstr>
      <vt:lpstr>Selling future royalties</vt:lpstr>
      <vt:lpstr>Build America Bonds</vt:lpstr>
      <vt:lpstr>Build America Bonds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Larry Persily</dc:creator>
  <cp:lastModifiedBy>lhsclap</cp:lastModifiedBy>
  <cp:revision>57</cp:revision>
  <dcterms:created xsi:type="dcterms:W3CDTF">2009-09-30T16:13:33Z</dcterms:created>
  <dcterms:modified xsi:type="dcterms:W3CDTF">2009-10-01T15:23:30Z</dcterms:modified>
</cp:coreProperties>
</file>