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5"/>
  </p:notesMasterIdLst>
  <p:sldIdLst>
    <p:sldId id="256" r:id="rId5"/>
    <p:sldId id="264" r:id="rId6"/>
    <p:sldId id="261" r:id="rId7"/>
    <p:sldId id="276" r:id="rId8"/>
    <p:sldId id="277" r:id="rId9"/>
    <p:sldId id="278" r:id="rId10"/>
    <p:sldId id="279" r:id="rId11"/>
    <p:sldId id="280" r:id="rId12"/>
    <p:sldId id="281" r:id="rId13"/>
    <p:sldId id="267"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43"/>
    <p:restoredTop sz="94718"/>
  </p:normalViewPr>
  <p:slideViewPr>
    <p:cSldViewPr snapToGrid="0">
      <p:cViewPr varScale="1">
        <p:scale>
          <a:sx n="109" d="100"/>
          <a:sy n="109" d="100"/>
        </p:scale>
        <p:origin x="1038" y="108"/>
      </p:cViewPr>
      <p:guideLst/>
    </p:cSldViewPr>
  </p:slideViewPr>
  <p:notesTextViewPr>
    <p:cViewPr>
      <p:scale>
        <a:sx n="1" d="1"/>
        <a:sy n="1" d="1"/>
      </p:scale>
      <p:origin x="0" y="0"/>
    </p:cViewPr>
  </p:notesTextViewPr>
  <p:sorterViewPr>
    <p:cViewPr>
      <p:scale>
        <a:sx n="126" d="100"/>
        <a:sy n="12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D8915E-DC14-41D6-9BB5-F49E1C265163}" type="doc">
      <dgm:prSet loTypeId="urn:microsoft.com/office/officeart/2005/8/layout/hList7" loCatId="list" qsTypeId="urn:microsoft.com/office/officeart/2005/8/quickstyle/simple1" qsCatId="simple" csTypeId="urn:microsoft.com/office/officeart/2005/8/colors/colorful1" csCatId="colorful" phldr="1"/>
      <dgm:spPr/>
      <dgm:t>
        <a:bodyPr/>
        <a:lstStyle/>
        <a:p>
          <a:endParaRPr lang="en-US"/>
        </a:p>
      </dgm:t>
    </dgm:pt>
    <dgm:pt modelId="{8FE81FEC-2664-411F-AEB3-065F29F52751}">
      <dgm:prSet custT="1"/>
      <dgm:spPr>
        <a:solidFill>
          <a:schemeClr val="accent1"/>
        </a:solidFill>
        <a:ln>
          <a:noFill/>
        </a:ln>
      </dgm:spPr>
      <dgm:t>
        <a:bodyPr lIns="182880" tIns="182880" rIns="182880" bIns="182880"/>
        <a:lstStyle/>
        <a:p>
          <a:pPr marL="0" algn="l" rtl="0">
            <a:buNone/>
          </a:pPr>
          <a:r>
            <a:rPr lang="en-US" sz="1400" dirty="0">
              <a:latin typeface="Tenorite" pitchFamily="2" charset="0"/>
            </a:rPr>
            <a:t>Once the Single Audit is released – repeat. Process covers all reports issued over a fiscal year.</a:t>
          </a:r>
        </a:p>
      </dgm:t>
    </dgm:pt>
    <dgm:pt modelId="{BCBC007E-0269-421B-9C41-DE26D5C3A822}" type="parTrans" cxnId="{711E093C-AD42-45A4-8D40-A2D39702062E}">
      <dgm:prSet/>
      <dgm:spPr/>
      <dgm:t>
        <a:bodyPr/>
        <a:lstStyle/>
        <a:p>
          <a:endParaRPr lang="en-US">
            <a:latin typeface="Tenorite" pitchFamily="2" charset="0"/>
          </a:endParaRPr>
        </a:p>
      </dgm:t>
    </dgm:pt>
    <dgm:pt modelId="{80230EB7-7230-4881-A631-309C07417378}" type="sibTrans" cxnId="{711E093C-AD42-45A4-8D40-A2D39702062E}">
      <dgm:prSet/>
      <dgm:spPr/>
      <dgm:t>
        <a:bodyPr/>
        <a:lstStyle/>
        <a:p>
          <a:endParaRPr lang="en-US">
            <a:latin typeface="Tenorite" pitchFamily="2" charset="0"/>
          </a:endParaRPr>
        </a:p>
      </dgm:t>
    </dgm:pt>
    <dgm:pt modelId="{73D947E0-108F-4D20-A71E-3CF329F97212}">
      <dgm:prSet phldr="0"/>
      <dgm:spPr>
        <a:solidFill>
          <a:schemeClr val="accent1"/>
        </a:solidFill>
        <a:ln>
          <a:noFill/>
        </a:ln>
      </dgm:spPr>
      <dgm:t>
        <a:bodyPr/>
        <a:lstStyle/>
        <a:p>
          <a:pPr marL="0" algn="ctr" rtl="0">
            <a:buNone/>
          </a:pPr>
          <a:r>
            <a:rPr lang="en-US" sz="2000" dirty="0">
              <a:latin typeface="Tenorite" pitchFamily="2" charset="0"/>
            </a:rPr>
            <a:t>Focus</a:t>
          </a:r>
        </a:p>
      </dgm:t>
    </dgm:pt>
    <dgm:pt modelId="{9D249532-A24D-4D8F-848A-9F42F2E486C9}" type="parTrans" cxnId="{A0077D09-C12C-46D0-8DF7-194B6911362A}">
      <dgm:prSet/>
      <dgm:spPr/>
      <dgm:t>
        <a:bodyPr/>
        <a:lstStyle/>
        <a:p>
          <a:endParaRPr lang="en-US">
            <a:latin typeface="Tenorite" pitchFamily="2" charset="0"/>
          </a:endParaRPr>
        </a:p>
      </dgm:t>
    </dgm:pt>
    <dgm:pt modelId="{AE813459-65AB-4FA9-B717-330DDA6DFA4E}" type="sibTrans" cxnId="{A0077D09-C12C-46D0-8DF7-194B6911362A}">
      <dgm:prSet/>
      <dgm:spPr/>
      <dgm:t>
        <a:bodyPr/>
        <a:lstStyle/>
        <a:p>
          <a:endParaRPr lang="en-US">
            <a:latin typeface="Tenorite" pitchFamily="2" charset="0"/>
          </a:endParaRPr>
        </a:p>
      </dgm:t>
    </dgm:pt>
    <dgm:pt modelId="{30A490C8-22B4-4D68-875C-0F0DE2FF864D}">
      <dgm:prSet custT="1"/>
      <dgm:spPr>
        <a:solidFill>
          <a:schemeClr val="accent1"/>
        </a:solidFill>
        <a:ln>
          <a:noFill/>
        </a:ln>
      </dgm:spPr>
      <dgm:t>
        <a:bodyPr/>
        <a:lstStyle/>
        <a:p>
          <a:pPr marL="0" algn="l">
            <a:buNone/>
          </a:pPr>
          <a:r>
            <a:rPr lang="en-US" sz="1400" dirty="0">
              <a:latin typeface="Tenorite" pitchFamily="2" charset="0"/>
            </a:rPr>
            <a:t>Identify top audit findings in terms of fiscal or societal impact and degree of difficulty in addressing findings</a:t>
          </a:r>
        </a:p>
      </dgm:t>
    </dgm:pt>
    <dgm:pt modelId="{035C64B0-4F0C-4FD1-BD23-B1D4C9887CBE}" type="parTrans" cxnId="{381FE1CC-8184-4745-8EB3-6DE11655998D}">
      <dgm:prSet/>
      <dgm:spPr/>
      <dgm:t>
        <a:bodyPr/>
        <a:lstStyle/>
        <a:p>
          <a:endParaRPr lang="en-US">
            <a:latin typeface="Tenorite" pitchFamily="2" charset="0"/>
          </a:endParaRPr>
        </a:p>
      </dgm:t>
    </dgm:pt>
    <dgm:pt modelId="{45495DA8-8707-41E3-A12B-FA5766269C44}" type="sibTrans" cxnId="{381FE1CC-8184-4745-8EB3-6DE11655998D}">
      <dgm:prSet/>
      <dgm:spPr/>
      <dgm:t>
        <a:bodyPr/>
        <a:lstStyle/>
        <a:p>
          <a:endParaRPr lang="en-US">
            <a:latin typeface="Tenorite" pitchFamily="2" charset="0"/>
          </a:endParaRPr>
        </a:p>
      </dgm:t>
    </dgm:pt>
    <dgm:pt modelId="{B1AFA1AF-0FF8-45B3-A6D0-0E255A2F637D}">
      <dgm:prSet phldr="0"/>
      <dgm:spPr>
        <a:solidFill>
          <a:schemeClr val="accent1"/>
        </a:solidFill>
        <a:ln>
          <a:noFill/>
        </a:ln>
      </dgm:spPr>
      <dgm:t>
        <a:bodyPr/>
        <a:lstStyle/>
        <a:p>
          <a:pPr marL="0" algn="ctr">
            <a:buNone/>
          </a:pPr>
          <a:r>
            <a:rPr lang="en-US" sz="2000" dirty="0">
              <a:latin typeface="Tenorite" pitchFamily="2" charset="0"/>
            </a:rPr>
            <a:t>Communicate</a:t>
          </a:r>
        </a:p>
      </dgm:t>
    </dgm:pt>
    <dgm:pt modelId="{10C68AF5-481C-45AA-A216-8BBBB04515B9}" type="parTrans" cxnId="{F28D7702-2FC3-49BD-BB13-C989E5EE622A}">
      <dgm:prSet/>
      <dgm:spPr/>
      <dgm:t>
        <a:bodyPr/>
        <a:lstStyle/>
        <a:p>
          <a:endParaRPr lang="en-US">
            <a:latin typeface="Tenorite" pitchFamily="2" charset="0"/>
          </a:endParaRPr>
        </a:p>
      </dgm:t>
    </dgm:pt>
    <dgm:pt modelId="{88649F7A-400B-4056-965D-C9AC0B3AD942}" type="sibTrans" cxnId="{F28D7702-2FC3-49BD-BB13-C989E5EE622A}">
      <dgm:prSet/>
      <dgm:spPr/>
      <dgm:t>
        <a:bodyPr/>
        <a:lstStyle/>
        <a:p>
          <a:endParaRPr lang="en-US">
            <a:latin typeface="Tenorite" pitchFamily="2" charset="0"/>
          </a:endParaRPr>
        </a:p>
      </dgm:t>
    </dgm:pt>
    <dgm:pt modelId="{50418D2B-9486-42DE-AFDD-1D31420040FF}">
      <dgm:prSet custT="1"/>
      <dgm:spPr>
        <a:solidFill>
          <a:schemeClr val="accent1"/>
        </a:solidFill>
        <a:ln>
          <a:noFill/>
        </a:ln>
      </dgm:spPr>
      <dgm:t>
        <a:bodyPr/>
        <a:lstStyle/>
        <a:p>
          <a:pPr marL="0" algn="l">
            <a:buNone/>
          </a:pPr>
          <a:r>
            <a:rPr lang="en-US" sz="1400" dirty="0">
              <a:latin typeface="Tenorite" pitchFamily="2" charset="0"/>
            </a:rPr>
            <a:t>Work with Auditees to identify corrective action for top audit findings</a:t>
          </a:r>
        </a:p>
      </dgm:t>
    </dgm:pt>
    <dgm:pt modelId="{D5A17F6B-93F5-442B-938A-0F38C281BE88}" type="parTrans" cxnId="{5A5BA622-5DEB-48B9-88D9-C1DE36C711E5}">
      <dgm:prSet/>
      <dgm:spPr/>
      <dgm:t>
        <a:bodyPr/>
        <a:lstStyle/>
        <a:p>
          <a:endParaRPr lang="en-US">
            <a:latin typeface="Tenorite" pitchFamily="2" charset="0"/>
          </a:endParaRPr>
        </a:p>
      </dgm:t>
    </dgm:pt>
    <dgm:pt modelId="{1D87A0A5-8024-4710-846B-D5BFAC785107}" type="sibTrans" cxnId="{5A5BA622-5DEB-48B9-88D9-C1DE36C711E5}">
      <dgm:prSet/>
      <dgm:spPr/>
      <dgm:t>
        <a:bodyPr/>
        <a:lstStyle/>
        <a:p>
          <a:endParaRPr lang="en-US">
            <a:latin typeface="Tenorite" pitchFamily="2" charset="0"/>
          </a:endParaRPr>
        </a:p>
      </dgm:t>
    </dgm:pt>
    <dgm:pt modelId="{E9682B4F-0217-4B50-923E-C104AA24290F}">
      <dgm:prSet phldr="0"/>
      <dgm:spPr>
        <a:solidFill>
          <a:schemeClr val="accent1"/>
        </a:solidFill>
        <a:ln>
          <a:noFill/>
        </a:ln>
      </dgm:spPr>
      <dgm:t>
        <a:bodyPr/>
        <a:lstStyle/>
        <a:p>
          <a:pPr marL="0" algn="ctr">
            <a:buNone/>
          </a:pPr>
          <a:r>
            <a:rPr lang="en-US" sz="2000" dirty="0">
              <a:latin typeface="Tenorite" pitchFamily="2" charset="0"/>
            </a:rPr>
            <a:t>Evaluate</a:t>
          </a:r>
        </a:p>
      </dgm:t>
    </dgm:pt>
    <dgm:pt modelId="{E0F6C4AF-9BBB-4698-91D7-F9AE3EACBD5D}" type="parTrans" cxnId="{6C23D0C9-74B2-4C8B-AB2F-A03B3B0EBE56}">
      <dgm:prSet/>
      <dgm:spPr/>
      <dgm:t>
        <a:bodyPr/>
        <a:lstStyle/>
        <a:p>
          <a:endParaRPr lang="en-US">
            <a:latin typeface="Tenorite" pitchFamily="2" charset="0"/>
          </a:endParaRPr>
        </a:p>
      </dgm:t>
    </dgm:pt>
    <dgm:pt modelId="{B8632E42-D7EB-4C31-877E-6F1B2801851A}" type="sibTrans" cxnId="{6C23D0C9-74B2-4C8B-AB2F-A03B3B0EBE56}">
      <dgm:prSet/>
      <dgm:spPr/>
      <dgm:t>
        <a:bodyPr/>
        <a:lstStyle/>
        <a:p>
          <a:endParaRPr lang="en-US">
            <a:latin typeface="Tenorite" pitchFamily="2" charset="0"/>
          </a:endParaRPr>
        </a:p>
      </dgm:t>
    </dgm:pt>
    <dgm:pt modelId="{0EC0C300-11E4-45CF-8418-973585107209}">
      <dgm:prSet phldr="0" custT="1"/>
      <dgm:spPr>
        <a:solidFill>
          <a:schemeClr val="accent1"/>
        </a:solidFill>
        <a:ln>
          <a:noFill/>
        </a:ln>
      </dgm:spPr>
      <dgm:t>
        <a:bodyPr/>
        <a:lstStyle/>
        <a:p>
          <a:pPr marL="0" algn="l">
            <a:buNone/>
          </a:pPr>
          <a:r>
            <a:rPr lang="en-US" sz="1400" dirty="0">
              <a:latin typeface="Tenorite" pitchFamily="2" charset="0"/>
            </a:rPr>
            <a:t>Determine whether </a:t>
          </a:r>
          <a:r>
            <a:rPr lang="en-US" sz="1400" dirty="0" smtClean="0">
              <a:latin typeface="Tenorite" pitchFamily="2" charset="0"/>
            </a:rPr>
            <a:t>legislative action is necessary. </a:t>
          </a:r>
          <a:r>
            <a:rPr lang="en-US" sz="1400" dirty="0">
              <a:latin typeface="Tenorite" pitchFamily="2" charset="0"/>
            </a:rPr>
            <a:t>Refer to legislative committee for </a:t>
          </a:r>
          <a:r>
            <a:rPr lang="en-US" sz="1400" dirty="0" smtClean="0">
              <a:latin typeface="Tenorite" pitchFamily="2" charset="0"/>
            </a:rPr>
            <a:t>consideration.</a:t>
          </a:r>
          <a:endParaRPr lang="en-US" sz="1400" dirty="0">
            <a:latin typeface="Tenorite" pitchFamily="2" charset="0"/>
          </a:endParaRPr>
        </a:p>
      </dgm:t>
    </dgm:pt>
    <dgm:pt modelId="{1E4DD98E-100E-46B7-B24A-408BBF69E9FA}" type="parTrans" cxnId="{51563A4F-C0EB-47D6-B5BC-47A4E599AD4B}">
      <dgm:prSet/>
      <dgm:spPr/>
      <dgm:t>
        <a:bodyPr/>
        <a:lstStyle/>
        <a:p>
          <a:endParaRPr lang="en-US">
            <a:latin typeface="Tenorite" pitchFamily="2" charset="0"/>
          </a:endParaRPr>
        </a:p>
      </dgm:t>
    </dgm:pt>
    <dgm:pt modelId="{90FAB5D1-62B3-4FF6-A07D-EE607F529C32}" type="sibTrans" cxnId="{51563A4F-C0EB-47D6-B5BC-47A4E599AD4B}">
      <dgm:prSet/>
      <dgm:spPr/>
      <dgm:t>
        <a:bodyPr/>
        <a:lstStyle/>
        <a:p>
          <a:endParaRPr lang="en-US">
            <a:latin typeface="Tenorite" pitchFamily="2" charset="0"/>
          </a:endParaRPr>
        </a:p>
      </dgm:t>
    </dgm:pt>
    <dgm:pt modelId="{FEB4A941-E9FA-4A86-A673-85FF34B35F20}">
      <dgm:prSet phldr="0" custT="1"/>
      <dgm:spPr>
        <a:solidFill>
          <a:schemeClr val="accent1"/>
        </a:solidFill>
        <a:ln>
          <a:noFill/>
        </a:ln>
      </dgm:spPr>
      <dgm:t>
        <a:bodyPr/>
        <a:lstStyle/>
        <a:p>
          <a:pPr marL="0" algn="l" rtl="0">
            <a:buNone/>
          </a:pPr>
          <a:r>
            <a:rPr lang="en-US" sz="1400" dirty="0">
              <a:latin typeface="Tenorite" pitchFamily="2" charset="0"/>
            </a:rPr>
            <a:t>Examine progress through legislative finance committees or other legislative committees as relevant</a:t>
          </a:r>
        </a:p>
      </dgm:t>
    </dgm:pt>
    <dgm:pt modelId="{39522508-BC4E-4DD5-A744-AFEFFE36DB74}" type="parTrans" cxnId="{F942F56C-9025-4AA1-9B36-C5AE0A93B0F5}">
      <dgm:prSet/>
      <dgm:spPr/>
      <dgm:t>
        <a:bodyPr/>
        <a:lstStyle/>
        <a:p>
          <a:endParaRPr lang="en-US">
            <a:latin typeface="Tenorite" pitchFamily="2" charset="0"/>
          </a:endParaRPr>
        </a:p>
      </dgm:t>
    </dgm:pt>
    <dgm:pt modelId="{97624CC8-6315-4683-B26C-C30D552DA5A6}" type="sibTrans" cxnId="{F942F56C-9025-4AA1-9B36-C5AE0A93B0F5}">
      <dgm:prSet/>
      <dgm:spPr/>
      <dgm:t>
        <a:bodyPr/>
        <a:lstStyle/>
        <a:p>
          <a:endParaRPr lang="en-US">
            <a:latin typeface="Tenorite" pitchFamily="2" charset="0"/>
          </a:endParaRPr>
        </a:p>
      </dgm:t>
    </dgm:pt>
    <dgm:pt modelId="{A2322D3A-7AC2-4C5C-9D7E-EAB2313D47D4}">
      <dgm:prSet phldr="0"/>
      <dgm:spPr>
        <a:solidFill>
          <a:schemeClr val="accent1"/>
        </a:solidFill>
        <a:ln>
          <a:noFill/>
        </a:ln>
      </dgm:spPr>
      <dgm:t>
        <a:bodyPr/>
        <a:lstStyle/>
        <a:p>
          <a:pPr marL="0" algn="ctr"/>
          <a:r>
            <a:rPr lang="en-US" sz="2000" dirty="0">
              <a:latin typeface="Tenorite" pitchFamily="2" charset="0"/>
            </a:rPr>
            <a:t>Repeat</a:t>
          </a:r>
        </a:p>
      </dgm:t>
    </dgm:pt>
    <dgm:pt modelId="{4A8C15D4-B36F-4764-B4FF-F2AF790D3E17}" type="parTrans" cxnId="{179FAFCF-F878-464E-A8A6-1185EFA0E380}">
      <dgm:prSet/>
      <dgm:spPr/>
      <dgm:t>
        <a:bodyPr/>
        <a:lstStyle/>
        <a:p>
          <a:endParaRPr lang="en-US">
            <a:latin typeface="Tenorite" pitchFamily="2" charset="0"/>
          </a:endParaRPr>
        </a:p>
      </dgm:t>
    </dgm:pt>
    <dgm:pt modelId="{84DE1C3A-3FC7-4DB3-88ED-33F65A71557A}" type="sibTrans" cxnId="{179FAFCF-F878-464E-A8A6-1185EFA0E380}">
      <dgm:prSet/>
      <dgm:spPr/>
      <dgm:t>
        <a:bodyPr/>
        <a:lstStyle/>
        <a:p>
          <a:endParaRPr lang="en-US">
            <a:latin typeface="Tenorite" pitchFamily="2" charset="0"/>
          </a:endParaRPr>
        </a:p>
      </dgm:t>
    </dgm:pt>
    <dgm:pt modelId="{4F85505A-81B6-4FDA-A144-900B71DAD946}">
      <dgm:prSet phldr="0"/>
      <dgm:spPr>
        <a:solidFill>
          <a:schemeClr val="accent1"/>
        </a:solidFill>
        <a:ln>
          <a:noFill/>
        </a:ln>
      </dgm:spPr>
      <dgm:t>
        <a:bodyPr/>
        <a:lstStyle/>
        <a:p>
          <a:pPr marL="0" algn="ctr">
            <a:buNone/>
          </a:pPr>
          <a:r>
            <a:rPr lang="en-US" sz="2000" dirty="0">
              <a:latin typeface="Tenorite" pitchFamily="2" charset="0"/>
            </a:rPr>
            <a:t>Measure</a:t>
          </a:r>
        </a:p>
      </dgm:t>
    </dgm:pt>
    <dgm:pt modelId="{D9A96E25-7BBE-4DDD-8DDE-B4970D4340A8}" type="parTrans" cxnId="{2D633B56-E147-4EFC-B9EE-6C0413F329B0}">
      <dgm:prSet/>
      <dgm:spPr/>
      <dgm:t>
        <a:bodyPr/>
        <a:lstStyle/>
        <a:p>
          <a:endParaRPr lang="en-US">
            <a:latin typeface="Tenorite" pitchFamily="2" charset="0"/>
          </a:endParaRPr>
        </a:p>
      </dgm:t>
    </dgm:pt>
    <dgm:pt modelId="{68F74A88-49DC-44B1-BC0D-220A7B97601C}" type="sibTrans" cxnId="{2D633B56-E147-4EFC-B9EE-6C0413F329B0}">
      <dgm:prSet/>
      <dgm:spPr/>
      <dgm:t>
        <a:bodyPr/>
        <a:lstStyle/>
        <a:p>
          <a:endParaRPr lang="en-US">
            <a:latin typeface="Tenorite" pitchFamily="2" charset="0"/>
          </a:endParaRPr>
        </a:p>
      </dgm:t>
    </dgm:pt>
    <dgm:pt modelId="{A34AE8AA-FDF7-FA40-BADC-6B62C2B1DE88}" type="pres">
      <dgm:prSet presAssocID="{0DD8915E-DC14-41D6-9BB5-F49E1C265163}" presName="Name0" presStyleCnt="0">
        <dgm:presLayoutVars>
          <dgm:dir/>
          <dgm:resizeHandles val="exact"/>
        </dgm:presLayoutVars>
      </dgm:prSet>
      <dgm:spPr/>
      <dgm:t>
        <a:bodyPr/>
        <a:lstStyle/>
        <a:p>
          <a:endParaRPr lang="en-US"/>
        </a:p>
      </dgm:t>
    </dgm:pt>
    <dgm:pt modelId="{2107607C-A87A-3347-81F6-106C527DBD58}" type="pres">
      <dgm:prSet presAssocID="{0DD8915E-DC14-41D6-9BB5-F49E1C265163}" presName="fgShape" presStyleLbl="fgShp" presStyleIdx="0" presStyleCnt="1" custLinFactNeighborX="140" custLinFactNeighborY="-19001"/>
      <dgm:spPr>
        <a:solidFill>
          <a:schemeClr val="accent2">
            <a:tint val="40000"/>
            <a:hueOff val="0"/>
            <a:satOff val="0"/>
            <a:lumOff val="0"/>
            <a:alpha val="0"/>
          </a:schemeClr>
        </a:solidFill>
        <a:ln>
          <a:noFill/>
        </a:ln>
      </dgm:spPr>
    </dgm:pt>
    <dgm:pt modelId="{0955960D-7F7D-E54C-8843-B1DBEEBFB364}" type="pres">
      <dgm:prSet presAssocID="{0DD8915E-DC14-41D6-9BB5-F49E1C265163}" presName="linComp" presStyleCnt="0"/>
      <dgm:spPr/>
    </dgm:pt>
    <dgm:pt modelId="{81155D12-3CC8-3D49-B0F3-3C84AC48510A}" type="pres">
      <dgm:prSet presAssocID="{73D947E0-108F-4D20-A71E-3CF329F97212}" presName="compNode" presStyleCnt="0"/>
      <dgm:spPr/>
    </dgm:pt>
    <dgm:pt modelId="{8F8B275D-8553-0846-A316-484B7B291C97}" type="pres">
      <dgm:prSet presAssocID="{73D947E0-108F-4D20-A71E-3CF329F97212}" presName="bkgdShape" presStyleLbl="node1" presStyleIdx="0" presStyleCnt="5" custLinFactNeighborX="-757"/>
      <dgm:spPr>
        <a:prstGeom prst="rect">
          <a:avLst/>
        </a:prstGeom>
      </dgm:spPr>
      <dgm:t>
        <a:bodyPr/>
        <a:lstStyle/>
        <a:p>
          <a:endParaRPr lang="en-US"/>
        </a:p>
      </dgm:t>
    </dgm:pt>
    <dgm:pt modelId="{7DA281F5-0265-2048-A63A-727E19796F79}" type="pres">
      <dgm:prSet presAssocID="{73D947E0-108F-4D20-A71E-3CF329F97212}" presName="nodeTx" presStyleLbl="node1" presStyleIdx="0" presStyleCnt="5">
        <dgm:presLayoutVars>
          <dgm:bulletEnabled val="1"/>
        </dgm:presLayoutVars>
      </dgm:prSet>
      <dgm:spPr/>
      <dgm:t>
        <a:bodyPr/>
        <a:lstStyle/>
        <a:p>
          <a:endParaRPr lang="en-US"/>
        </a:p>
      </dgm:t>
    </dgm:pt>
    <dgm:pt modelId="{79A13FEB-C61A-0346-824D-E0457CC5B4C9}" type="pres">
      <dgm:prSet presAssocID="{73D947E0-108F-4D20-A71E-3CF329F97212}" presName="invisiNode" presStyleLbl="node1" presStyleIdx="0" presStyleCnt="5"/>
      <dgm:spPr/>
    </dgm:pt>
    <dgm:pt modelId="{A126BA88-D0F9-AF4A-A7BA-0638E32B45F8}" type="pres">
      <dgm:prSet presAssocID="{73D947E0-108F-4D20-A71E-3CF329F97212}" presName="imagNode" presStyleLbl="fgImgPlace1" presStyleIdx="0" presStyleCnt="5" custScaleX="63106" custScaleY="63106"/>
      <dgm:spPr>
        <a:solidFill>
          <a:schemeClr val="accent1">
            <a:lumMod val="60000"/>
            <a:lumOff val="40000"/>
          </a:schemeClr>
        </a:solidFill>
        <a:ln>
          <a:noFill/>
        </a:ln>
      </dgm:spPr>
    </dgm:pt>
    <dgm:pt modelId="{DF3C77F5-32F3-5845-BEE2-529229516397}" type="pres">
      <dgm:prSet presAssocID="{AE813459-65AB-4FA9-B717-330DDA6DFA4E}" presName="sibTrans" presStyleLbl="sibTrans2D1" presStyleIdx="0" presStyleCnt="0"/>
      <dgm:spPr/>
      <dgm:t>
        <a:bodyPr/>
        <a:lstStyle/>
        <a:p>
          <a:endParaRPr lang="en-US"/>
        </a:p>
      </dgm:t>
    </dgm:pt>
    <dgm:pt modelId="{16FC6348-B601-E348-A50F-7576C3DDD207}" type="pres">
      <dgm:prSet presAssocID="{B1AFA1AF-0FF8-45B3-A6D0-0E255A2F637D}" presName="compNode" presStyleCnt="0"/>
      <dgm:spPr/>
    </dgm:pt>
    <dgm:pt modelId="{4DFF6703-D32F-9E47-96B8-A304C47CCB78}" type="pres">
      <dgm:prSet presAssocID="{B1AFA1AF-0FF8-45B3-A6D0-0E255A2F637D}" presName="bkgdShape" presStyleLbl="node1" presStyleIdx="1" presStyleCnt="5" custLinFactNeighborX="-129"/>
      <dgm:spPr>
        <a:prstGeom prst="rect">
          <a:avLst/>
        </a:prstGeom>
      </dgm:spPr>
      <dgm:t>
        <a:bodyPr/>
        <a:lstStyle/>
        <a:p>
          <a:endParaRPr lang="en-US"/>
        </a:p>
      </dgm:t>
    </dgm:pt>
    <dgm:pt modelId="{BA2077AD-A827-784F-87A6-E8E29A836D84}" type="pres">
      <dgm:prSet presAssocID="{B1AFA1AF-0FF8-45B3-A6D0-0E255A2F637D}" presName="nodeTx" presStyleLbl="node1" presStyleIdx="1" presStyleCnt="5">
        <dgm:presLayoutVars>
          <dgm:bulletEnabled val="1"/>
        </dgm:presLayoutVars>
      </dgm:prSet>
      <dgm:spPr/>
      <dgm:t>
        <a:bodyPr/>
        <a:lstStyle/>
        <a:p>
          <a:endParaRPr lang="en-US"/>
        </a:p>
      </dgm:t>
    </dgm:pt>
    <dgm:pt modelId="{47276A48-75DE-FE4F-B4C6-8B77CF2957C3}" type="pres">
      <dgm:prSet presAssocID="{B1AFA1AF-0FF8-45B3-A6D0-0E255A2F637D}" presName="invisiNode" presStyleLbl="node1" presStyleIdx="1" presStyleCnt="5"/>
      <dgm:spPr/>
    </dgm:pt>
    <dgm:pt modelId="{EFEB790C-BD5C-F54D-9993-F81422A8AD8E}" type="pres">
      <dgm:prSet presAssocID="{B1AFA1AF-0FF8-45B3-A6D0-0E255A2F637D}" presName="imagNode" presStyleLbl="fgImgPlace1" presStyleIdx="1" presStyleCnt="5" custScaleX="63106" custScaleY="63106"/>
      <dgm:spPr>
        <a:solidFill>
          <a:schemeClr val="accent1">
            <a:lumMod val="60000"/>
            <a:lumOff val="40000"/>
          </a:schemeClr>
        </a:solidFill>
        <a:ln>
          <a:noFill/>
        </a:ln>
      </dgm:spPr>
    </dgm:pt>
    <dgm:pt modelId="{56C7F139-002F-DF46-BB7F-23A563E7CE98}" type="pres">
      <dgm:prSet presAssocID="{88649F7A-400B-4056-965D-C9AC0B3AD942}" presName="sibTrans" presStyleLbl="sibTrans2D1" presStyleIdx="0" presStyleCnt="0"/>
      <dgm:spPr/>
      <dgm:t>
        <a:bodyPr/>
        <a:lstStyle/>
        <a:p>
          <a:endParaRPr lang="en-US"/>
        </a:p>
      </dgm:t>
    </dgm:pt>
    <dgm:pt modelId="{91E3D51E-7AB8-6349-A1D0-02F993052AB3}" type="pres">
      <dgm:prSet presAssocID="{E9682B4F-0217-4B50-923E-C104AA24290F}" presName="compNode" presStyleCnt="0"/>
      <dgm:spPr/>
    </dgm:pt>
    <dgm:pt modelId="{434ABADC-97F5-A547-823D-7594A86D79D3}" type="pres">
      <dgm:prSet presAssocID="{E9682B4F-0217-4B50-923E-C104AA24290F}" presName="bkgdShape" presStyleLbl="node1" presStyleIdx="2" presStyleCnt="5" custLinFactNeighborX="182"/>
      <dgm:spPr>
        <a:prstGeom prst="rect">
          <a:avLst/>
        </a:prstGeom>
      </dgm:spPr>
      <dgm:t>
        <a:bodyPr/>
        <a:lstStyle/>
        <a:p>
          <a:endParaRPr lang="en-US"/>
        </a:p>
      </dgm:t>
    </dgm:pt>
    <dgm:pt modelId="{BC636E4B-34B9-8543-A308-00E0D1B0D2F9}" type="pres">
      <dgm:prSet presAssocID="{E9682B4F-0217-4B50-923E-C104AA24290F}" presName="nodeTx" presStyleLbl="node1" presStyleIdx="2" presStyleCnt="5">
        <dgm:presLayoutVars>
          <dgm:bulletEnabled val="1"/>
        </dgm:presLayoutVars>
      </dgm:prSet>
      <dgm:spPr/>
      <dgm:t>
        <a:bodyPr/>
        <a:lstStyle/>
        <a:p>
          <a:endParaRPr lang="en-US"/>
        </a:p>
      </dgm:t>
    </dgm:pt>
    <dgm:pt modelId="{073A77BB-E8BD-4B4C-BFA2-7B530A2B3199}" type="pres">
      <dgm:prSet presAssocID="{E9682B4F-0217-4B50-923E-C104AA24290F}" presName="invisiNode" presStyleLbl="node1" presStyleIdx="2" presStyleCnt="5"/>
      <dgm:spPr/>
    </dgm:pt>
    <dgm:pt modelId="{CC076D56-4BB0-7246-9039-788AB439DAF0}" type="pres">
      <dgm:prSet presAssocID="{E9682B4F-0217-4B50-923E-C104AA24290F}" presName="imagNode" presStyleLbl="fgImgPlace1" presStyleIdx="2" presStyleCnt="5" custScaleX="63106" custScaleY="63106"/>
      <dgm:spPr>
        <a:solidFill>
          <a:schemeClr val="accent1">
            <a:lumMod val="60000"/>
            <a:lumOff val="40000"/>
          </a:schemeClr>
        </a:solidFill>
        <a:ln>
          <a:noFill/>
        </a:ln>
      </dgm:spPr>
    </dgm:pt>
    <dgm:pt modelId="{9BFD88E3-0F90-7143-8807-6B030CF54283}" type="pres">
      <dgm:prSet presAssocID="{B8632E42-D7EB-4C31-877E-6F1B2801851A}" presName="sibTrans" presStyleLbl="sibTrans2D1" presStyleIdx="0" presStyleCnt="0"/>
      <dgm:spPr/>
      <dgm:t>
        <a:bodyPr/>
        <a:lstStyle/>
        <a:p>
          <a:endParaRPr lang="en-US"/>
        </a:p>
      </dgm:t>
    </dgm:pt>
    <dgm:pt modelId="{900296CF-6A25-E746-A345-792DBE36F92C}" type="pres">
      <dgm:prSet presAssocID="{4F85505A-81B6-4FDA-A144-900B71DAD946}" presName="compNode" presStyleCnt="0"/>
      <dgm:spPr/>
    </dgm:pt>
    <dgm:pt modelId="{028C9BA8-C3B3-F947-915F-EE2FD2FCA9A5}" type="pres">
      <dgm:prSet presAssocID="{4F85505A-81B6-4FDA-A144-900B71DAD946}" presName="bkgdShape" presStyleLbl="node1" presStyleIdx="3" presStyleCnt="5" custLinFactNeighborX="0"/>
      <dgm:spPr>
        <a:prstGeom prst="rect">
          <a:avLst/>
        </a:prstGeom>
      </dgm:spPr>
      <dgm:t>
        <a:bodyPr/>
        <a:lstStyle/>
        <a:p>
          <a:endParaRPr lang="en-US"/>
        </a:p>
      </dgm:t>
    </dgm:pt>
    <dgm:pt modelId="{9312E8E2-BBD1-104A-9F74-B0103AF69816}" type="pres">
      <dgm:prSet presAssocID="{4F85505A-81B6-4FDA-A144-900B71DAD946}" presName="nodeTx" presStyleLbl="node1" presStyleIdx="3" presStyleCnt="5">
        <dgm:presLayoutVars>
          <dgm:bulletEnabled val="1"/>
        </dgm:presLayoutVars>
      </dgm:prSet>
      <dgm:spPr/>
      <dgm:t>
        <a:bodyPr/>
        <a:lstStyle/>
        <a:p>
          <a:endParaRPr lang="en-US"/>
        </a:p>
      </dgm:t>
    </dgm:pt>
    <dgm:pt modelId="{A0D6F489-540A-D44E-B596-6A182486B777}" type="pres">
      <dgm:prSet presAssocID="{4F85505A-81B6-4FDA-A144-900B71DAD946}" presName="invisiNode" presStyleLbl="node1" presStyleIdx="3" presStyleCnt="5"/>
      <dgm:spPr/>
    </dgm:pt>
    <dgm:pt modelId="{FDF2BC93-305C-D94B-A6C2-ED9CE7F40C2F}" type="pres">
      <dgm:prSet presAssocID="{4F85505A-81B6-4FDA-A144-900B71DAD946}" presName="imagNode" presStyleLbl="fgImgPlace1" presStyleIdx="3" presStyleCnt="5" custScaleX="63106" custScaleY="63106"/>
      <dgm:spPr>
        <a:solidFill>
          <a:schemeClr val="accent1">
            <a:lumMod val="60000"/>
            <a:lumOff val="40000"/>
          </a:schemeClr>
        </a:solidFill>
        <a:ln>
          <a:noFill/>
        </a:ln>
      </dgm:spPr>
    </dgm:pt>
    <dgm:pt modelId="{849C45A5-41B7-C14C-8FCB-1F684E015BD4}" type="pres">
      <dgm:prSet presAssocID="{68F74A88-49DC-44B1-BC0D-220A7B97601C}" presName="sibTrans" presStyleLbl="sibTrans2D1" presStyleIdx="0" presStyleCnt="0"/>
      <dgm:spPr/>
      <dgm:t>
        <a:bodyPr/>
        <a:lstStyle/>
        <a:p>
          <a:endParaRPr lang="en-US"/>
        </a:p>
      </dgm:t>
    </dgm:pt>
    <dgm:pt modelId="{CFB52331-3A90-8741-B893-154B21972CAC}" type="pres">
      <dgm:prSet presAssocID="{A2322D3A-7AC2-4C5C-9D7E-EAB2313D47D4}" presName="compNode" presStyleCnt="0"/>
      <dgm:spPr/>
    </dgm:pt>
    <dgm:pt modelId="{73C20AF0-FA1E-3C4A-AD07-551A27BE2B92}" type="pres">
      <dgm:prSet presAssocID="{A2322D3A-7AC2-4C5C-9D7E-EAB2313D47D4}" presName="bkgdShape" presStyleLbl="node1" presStyleIdx="4" presStyleCnt="5" custLinFactNeighborX="757"/>
      <dgm:spPr>
        <a:prstGeom prst="rect">
          <a:avLst/>
        </a:prstGeom>
      </dgm:spPr>
      <dgm:t>
        <a:bodyPr/>
        <a:lstStyle/>
        <a:p>
          <a:endParaRPr lang="en-US"/>
        </a:p>
      </dgm:t>
    </dgm:pt>
    <dgm:pt modelId="{AF3E8B43-0466-2941-94BF-5E057B356E82}" type="pres">
      <dgm:prSet presAssocID="{A2322D3A-7AC2-4C5C-9D7E-EAB2313D47D4}" presName="nodeTx" presStyleLbl="node1" presStyleIdx="4" presStyleCnt="5">
        <dgm:presLayoutVars>
          <dgm:bulletEnabled val="1"/>
        </dgm:presLayoutVars>
      </dgm:prSet>
      <dgm:spPr/>
      <dgm:t>
        <a:bodyPr/>
        <a:lstStyle/>
        <a:p>
          <a:endParaRPr lang="en-US"/>
        </a:p>
      </dgm:t>
    </dgm:pt>
    <dgm:pt modelId="{D1AAA287-E1AF-9946-AA96-77AD6193B1DD}" type="pres">
      <dgm:prSet presAssocID="{A2322D3A-7AC2-4C5C-9D7E-EAB2313D47D4}" presName="invisiNode" presStyleLbl="node1" presStyleIdx="4" presStyleCnt="5"/>
      <dgm:spPr/>
    </dgm:pt>
    <dgm:pt modelId="{916140F0-4F43-9F45-8310-FCCA12DDE514}" type="pres">
      <dgm:prSet presAssocID="{A2322D3A-7AC2-4C5C-9D7E-EAB2313D47D4}" presName="imagNode" presStyleLbl="fgImgPlace1" presStyleIdx="4" presStyleCnt="5" custScaleX="63106" custScaleY="63106"/>
      <dgm:spPr>
        <a:solidFill>
          <a:schemeClr val="accent1">
            <a:lumMod val="60000"/>
            <a:lumOff val="40000"/>
          </a:schemeClr>
        </a:solidFill>
        <a:ln>
          <a:noFill/>
        </a:ln>
      </dgm:spPr>
    </dgm:pt>
  </dgm:ptLst>
  <dgm:cxnLst>
    <dgm:cxn modelId="{F4196061-8F22-F64C-80CC-9FC99308DC40}" type="presOf" srcId="{A2322D3A-7AC2-4C5C-9D7E-EAB2313D47D4}" destId="{AF3E8B43-0466-2941-94BF-5E057B356E82}" srcOrd="1" destOrd="0" presId="urn:microsoft.com/office/officeart/2005/8/layout/hList7"/>
    <dgm:cxn modelId="{28690183-A8F8-5D4A-A0A0-F1EAC1F67584}" type="presOf" srcId="{E9682B4F-0217-4B50-923E-C104AA24290F}" destId="{BC636E4B-34B9-8543-A308-00E0D1B0D2F9}" srcOrd="1" destOrd="0" presId="urn:microsoft.com/office/officeart/2005/8/layout/hList7"/>
    <dgm:cxn modelId="{F280AB1F-2993-9D47-BFDD-242B41F1F2AC}" type="presOf" srcId="{0EC0C300-11E4-45CF-8418-973585107209}" destId="{434ABADC-97F5-A547-823D-7594A86D79D3}" srcOrd="0" destOrd="1" presId="urn:microsoft.com/office/officeart/2005/8/layout/hList7"/>
    <dgm:cxn modelId="{FFD46F48-1601-3B48-AC95-844EF8053475}" type="presOf" srcId="{8FE81FEC-2664-411F-AEB3-065F29F52751}" destId="{73C20AF0-FA1E-3C4A-AD07-551A27BE2B92}" srcOrd="0" destOrd="1" presId="urn:microsoft.com/office/officeart/2005/8/layout/hList7"/>
    <dgm:cxn modelId="{711E093C-AD42-45A4-8D40-A2D39702062E}" srcId="{A2322D3A-7AC2-4C5C-9D7E-EAB2313D47D4}" destId="{8FE81FEC-2664-411F-AEB3-065F29F52751}" srcOrd="0" destOrd="0" parTransId="{BCBC007E-0269-421B-9C41-DE26D5C3A822}" sibTransId="{80230EB7-7230-4881-A631-309C07417378}"/>
    <dgm:cxn modelId="{0CDD0345-B9D9-564F-9C2A-594661BD7D44}" type="presOf" srcId="{73D947E0-108F-4D20-A71E-3CF329F97212}" destId="{8F8B275D-8553-0846-A316-484B7B291C97}" srcOrd="0" destOrd="0" presId="urn:microsoft.com/office/officeart/2005/8/layout/hList7"/>
    <dgm:cxn modelId="{982C4584-ADB4-6A42-88C0-8DDE5CF3D3B6}" type="presOf" srcId="{FEB4A941-E9FA-4A86-A673-85FF34B35F20}" destId="{028C9BA8-C3B3-F947-915F-EE2FD2FCA9A5}" srcOrd="0" destOrd="1" presId="urn:microsoft.com/office/officeart/2005/8/layout/hList7"/>
    <dgm:cxn modelId="{C85286A9-EA95-7947-BBAE-BB43E3CA7A09}" type="presOf" srcId="{30A490C8-22B4-4D68-875C-0F0DE2FF864D}" destId="{8F8B275D-8553-0846-A316-484B7B291C97}" srcOrd="0" destOrd="1" presId="urn:microsoft.com/office/officeart/2005/8/layout/hList7"/>
    <dgm:cxn modelId="{381FE1CC-8184-4745-8EB3-6DE11655998D}" srcId="{73D947E0-108F-4D20-A71E-3CF329F97212}" destId="{30A490C8-22B4-4D68-875C-0F0DE2FF864D}" srcOrd="0" destOrd="0" parTransId="{035C64B0-4F0C-4FD1-BD23-B1D4C9887CBE}" sibTransId="{45495DA8-8707-41E3-A12B-FA5766269C44}"/>
    <dgm:cxn modelId="{956B0EA6-B0CC-A04C-AAC4-2F46E14A46D0}" type="presOf" srcId="{E9682B4F-0217-4B50-923E-C104AA24290F}" destId="{434ABADC-97F5-A547-823D-7594A86D79D3}" srcOrd="0" destOrd="0" presId="urn:microsoft.com/office/officeart/2005/8/layout/hList7"/>
    <dgm:cxn modelId="{A0077D09-C12C-46D0-8DF7-194B6911362A}" srcId="{0DD8915E-DC14-41D6-9BB5-F49E1C265163}" destId="{73D947E0-108F-4D20-A71E-3CF329F97212}" srcOrd="0" destOrd="0" parTransId="{9D249532-A24D-4D8F-848A-9F42F2E486C9}" sibTransId="{AE813459-65AB-4FA9-B717-330DDA6DFA4E}"/>
    <dgm:cxn modelId="{179FAFCF-F878-464E-A8A6-1185EFA0E380}" srcId="{0DD8915E-DC14-41D6-9BB5-F49E1C265163}" destId="{A2322D3A-7AC2-4C5C-9D7E-EAB2313D47D4}" srcOrd="4" destOrd="0" parTransId="{4A8C15D4-B36F-4764-B4FF-F2AF790D3E17}" sibTransId="{84DE1C3A-3FC7-4DB3-88ED-33F65A71557A}"/>
    <dgm:cxn modelId="{C6485397-44AD-F347-A313-AE5F356648F1}" type="presOf" srcId="{50418D2B-9486-42DE-AFDD-1D31420040FF}" destId="{BA2077AD-A827-784F-87A6-E8E29A836D84}" srcOrd="1" destOrd="1" presId="urn:microsoft.com/office/officeart/2005/8/layout/hList7"/>
    <dgm:cxn modelId="{781B6FA0-0F00-0D41-8C2E-EA6A255C6967}" type="presOf" srcId="{0DD8915E-DC14-41D6-9BB5-F49E1C265163}" destId="{A34AE8AA-FDF7-FA40-BADC-6B62C2B1DE88}" srcOrd="0" destOrd="0" presId="urn:microsoft.com/office/officeart/2005/8/layout/hList7"/>
    <dgm:cxn modelId="{FA1B16D5-5FB5-2047-9831-030AE6F3EAE9}" type="presOf" srcId="{30A490C8-22B4-4D68-875C-0F0DE2FF864D}" destId="{7DA281F5-0265-2048-A63A-727E19796F79}" srcOrd="1" destOrd="1" presId="urn:microsoft.com/office/officeart/2005/8/layout/hList7"/>
    <dgm:cxn modelId="{2D633B56-E147-4EFC-B9EE-6C0413F329B0}" srcId="{0DD8915E-DC14-41D6-9BB5-F49E1C265163}" destId="{4F85505A-81B6-4FDA-A144-900B71DAD946}" srcOrd="3" destOrd="0" parTransId="{D9A96E25-7BBE-4DDD-8DDE-B4970D4340A8}" sibTransId="{68F74A88-49DC-44B1-BC0D-220A7B97601C}"/>
    <dgm:cxn modelId="{51563A4F-C0EB-47D6-B5BC-47A4E599AD4B}" srcId="{E9682B4F-0217-4B50-923E-C104AA24290F}" destId="{0EC0C300-11E4-45CF-8418-973585107209}" srcOrd="0" destOrd="0" parTransId="{1E4DD98E-100E-46B7-B24A-408BBF69E9FA}" sibTransId="{90FAB5D1-62B3-4FF6-A07D-EE607F529C32}"/>
    <dgm:cxn modelId="{7B012CF3-9916-9C42-A389-6EC30575190C}" type="presOf" srcId="{88649F7A-400B-4056-965D-C9AC0B3AD942}" destId="{56C7F139-002F-DF46-BB7F-23A563E7CE98}" srcOrd="0" destOrd="0" presId="urn:microsoft.com/office/officeart/2005/8/layout/hList7"/>
    <dgm:cxn modelId="{80DC2967-0B8E-9442-A9E2-4F58C113FDCA}" type="presOf" srcId="{B1AFA1AF-0FF8-45B3-A6D0-0E255A2F637D}" destId="{4DFF6703-D32F-9E47-96B8-A304C47CCB78}" srcOrd="0" destOrd="0" presId="urn:microsoft.com/office/officeart/2005/8/layout/hList7"/>
    <dgm:cxn modelId="{AB9B77F3-E113-9F42-AD26-5199BE35195A}" type="presOf" srcId="{68F74A88-49DC-44B1-BC0D-220A7B97601C}" destId="{849C45A5-41B7-C14C-8FCB-1F684E015BD4}" srcOrd="0" destOrd="0" presId="urn:microsoft.com/office/officeart/2005/8/layout/hList7"/>
    <dgm:cxn modelId="{F942F56C-9025-4AA1-9B36-C5AE0A93B0F5}" srcId="{4F85505A-81B6-4FDA-A144-900B71DAD946}" destId="{FEB4A941-E9FA-4A86-A673-85FF34B35F20}" srcOrd="0" destOrd="0" parTransId="{39522508-BC4E-4DD5-A744-AFEFFE36DB74}" sibTransId="{97624CC8-6315-4683-B26C-C30D552DA5A6}"/>
    <dgm:cxn modelId="{71549A62-CAF4-BE45-851A-4CCE70CE64C3}" type="presOf" srcId="{4F85505A-81B6-4FDA-A144-900B71DAD946}" destId="{028C9BA8-C3B3-F947-915F-EE2FD2FCA9A5}" srcOrd="0" destOrd="0" presId="urn:microsoft.com/office/officeart/2005/8/layout/hList7"/>
    <dgm:cxn modelId="{5A5BA622-5DEB-48B9-88D9-C1DE36C711E5}" srcId="{B1AFA1AF-0FF8-45B3-A6D0-0E255A2F637D}" destId="{50418D2B-9486-42DE-AFDD-1D31420040FF}" srcOrd="0" destOrd="0" parTransId="{D5A17F6B-93F5-442B-938A-0F38C281BE88}" sibTransId="{1D87A0A5-8024-4710-846B-D5BFAC785107}"/>
    <dgm:cxn modelId="{4AE39AA3-98A5-FD4F-B305-423319AE4156}" type="presOf" srcId="{0EC0C300-11E4-45CF-8418-973585107209}" destId="{BC636E4B-34B9-8543-A308-00E0D1B0D2F9}" srcOrd="1" destOrd="1" presId="urn:microsoft.com/office/officeart/2005/8/layout/hList7"/>
    <dgm:cxn modelId="{D7846C52-051C-7E4A-8666-A7FC857AC117}" type="presOf" srcId="{4F85505A-81B6-4FDA-A144-900B71DAD946}" destId="{9312E8E2-BBD1-104A-9F74-B0103AF69816}" srcOrd="1" destOrd="0" presId="urn:microsoft.com/office/officeart/2005/8/layout/hList7"/>
    <dgm:cxn modelId="{5368DE64-FD22-024A-86AC-2607350C890A}" type="presOf" srcId="{AE813459-65AB-4FA9-B717-330DDA6DFA4E}" destId="{DF3C77F5-32F3-5845-BEE2-529229516397}" srcOrd="0" destOrd="0" presId="urn:microsoft.com/office/officeart/2005/8/layout/hList7"/>
    <dgm:cxn modelId="{F28D7702-2FC3-49BD-BB13-C989E5EE622A}" srcId="{0DD8915E-DC14-41D6-9BB5-F49E1C265163}" destId="{B1AFA1AF-0FF8-45B3-A6D0-0E255A2F637D}" srcOrd="1" destOrd="0" parTransId="{10C68AF5-481C-45AA-A216-8BBBB04515B9}" sibTransId="{88649F7A-400B-4056-965D-C9AC0B3AD942}"/>
    <dgm:cxn modelId="{8994D20D-699B-6A45-8026-8CCE203E1BB5}" type="presOf" srcId="{73D947E0-108F-4D20-A71E-3CF329F97212}" destId="{7DA281F5-0265-2048-A63A-727E19796F79}" srcOrd="1" destOrd="0" presId="urn:microsoft.com/office/officeart/2005/8/layout/hList7"/>
    <dgm:cxn modelId="{F1B56DD8-8FEA-344A-B6E7-D10401E3F2E3}" type="presOf" srcId="{B8632E42-D7EB-4C31-877E-6F1B2801851A}" destId="{9BFD88E3-0F90-7143-8807-6B030CF54283}" srcOrd="0" destOrd="0" presId="urn:microsoft.com/office/officeart/2005/8/layout/hList7"/>
    <dgm:cxn modelId="{FF82E56C-0E90-E648-A4FD-33776C71CA80}" type="presOf" srcId="{8FE81FEC-2664-411F-AEB3-065F29F52751}" destId="{AF3E8B43-0466-2941-94BF-5E057B356E82}" srcOrd="1" destOrd="1" presId="urn:microsoft.com/office/officeart/2005/8/layout/hList7"/>
    <dgm:cxn modelId="{6C23D0C9-74B2-4C8B-AB2F-A03B3B0EBE56}" srcId="{0DD8915E-DC14-41D6-9BB5-F49E1C265163}" destId="{E9682B4F-0217-4B50-923E-C104AA24290F}" srcOrd="2" destOrd="0" parTransId="{E0F6C4AF-9BBB-4698-91D7-F9AE3EACBD5D}" sibTransId="{B8632E42-D7EB-4C31-877E-6F1B2801851A}"/>
    <dgm:cxn modelId="{161425B1-9CC1-5A46-A6FE-66DDFF22F4E9}" type="presOf" srcId="{B1AFA1AF-0FF8-45B3-A6D0-0E255A2F637D}" destId="{BA2077AD-A827-784F-87A6-E8E29A836D84}" srcOrd="1" destOrd="0" presId="urn:microsoft.com/office/officeart/2005/8/layout/hList7"/>
    <dgm:cxn modelId="{E65110B9-3148-A843-8CC8-BF37AE44F247}" type="presOf" srcId="{A2322D3A-7AC2-4C5C-9D7E-EAB2313D47D4}" destId="{73C20AF0-FA1E-3C4A-AD07-551A27BE2B92}" srcOrd="0" destOrd="0" presId="urn:microsoft.com/office/officeart/2005/8/layout/hList7"/>
    <dgm:cxn modelId="{029E4233-DBFE-C64A-B874-B5F720CDE974}" type="presOf" srcId="{FEB4A941-E9FA-4A86-A673-85FF34B35F20}" destId="{9312E8E2-BBD1-104A-9F74-B0103AF69816}" srcOrd="1" destOrd="1" presId="urn:microsoft.com/office/officeart/2005/8/layout/hList7"/>
    <dgm:cxn modelId="{E5D9CC1F-E58D-2F49-A249-EA553AC96459}" type="presOf" srcId="{50418D2B-9486-42DE-AFDD-1D31420040FF}" destId="{4DFF6703-D32F-9E47-96B8-A304C47CCB78}" srcOrd="0" destOrd="1" presId="urn:microsoft.com/office/officeart/2005/8/layout/hList7"/>
    <dgm:cxn modelId="{E225472C-E3EE-2149-B941-7817CA44471E}" type="presParOf" srcId="{A34AE8AA-FDF7-FA40-BADC-6B62C2B1DE88}" destId="{2107607C-A87A-3347-81F6-106C527DBD58}" srcOrd="0" destOrd="0" presId="urn:microsoft.com/office/officeart/2005/8/layout/hList7"/>
    <dgm:cxn modelId="{F943B65C-83A1-794F-8716-82D6E9B90BCD}" type="presParOf" srcId="{A34AE8AA-FDF7-FA40-BADC-6B62C2B1DE88}" destId="{0955960D-7F7D-E54C-8843-B1DBEEBFB364}" srcOrd="1" destOrd="0" presId="urn:microsoft.com/office/officeart/2005/8/layout/hList7"/>
    <dgm:cxn modelId="{001D4585-DEB8-A543-8A40-05E8ABC28C57}" type="presParOf" srcId="{0955960D-7F7D-E54C-8843-B1DBEEBFB364}" destId="{81155D12-3CC8-3D49-B0F3-3C84AC48510A}" srcOrd="0" destOrd="0" presId="urn:microsoft.com/office/officeart/2005/8/layout/hList7"/>
    <dgm:cxn modelId="{1580EBFB-09CE-F344-8C03-5CB3CBE5AC98}" type="presParOf" srcId="{81155D12-3CC8-3D49-B0F3-3C84AC48510A}" destId="{8F8B275D-8553-0846-A316-484B7B291C97}" srcOrd="0" destOrd="0" presId="urn:microsoft.com/office/officeart/2005/8/layout/hList7"/>
    <dgm:cxn modelId="{842F04B3-A619-A54C-B547-B6C38B4FB951}" type="presParOf" srcId="{81155D12-3CC8-3D49-B0F3-3C84AC48510A}" destId="{7DA281F5-0265-2048-A63A-727E19796F79}" srcOrd="1" destOrd="0" presId="urn:microsoft.com/office/officeart/2005/8/layout/hList7"/>
    <dgm:cxn modelId="{08E39789-DE12-C44D-B363-AFAA969CE1E8}" type="presParOf" srcId="{81155D12-3CC8-3D49-B0F3-3C84AC48510A}" destId="{79A13FEB-C61A-0346-824D-E0457CC5B4C9}" srcOrd="2" destOrd="0" presId="urn:microsoft.com/office/officeart/2005/8/layout/hList7"/>
    <dgm:cxn modelId="{B88ECEE4-BA18-F649-9EFE-5FE2A1375A58}" type="presParOf" srcId="{81155D12-3CC8-3D49-B0F3-3C84AC48510A}" destId="{A126BA88-D0F9-AF4A-A7BA-0638E32B45F8}" srcOrd="3" destOrd="0" presId="urn:microsoft.com/office/officeart/2005/8/layout/hList7"/>
    <dgm:cxn modelId="{9B673E09-6E30-B544-9BA9-85CCFB26FC2F}" type="presParOf" srcId="{0955960D-7F7D-E54C-8843-B1DBEEBFB364}" destId="{DF3C77F5-32F3-5845-BEE2-529229516397}" srcOrd="1" destOrd="0" presId="urn:microsoft.com/office/officeart/2005/8/layout/hList7"/>
    <dgm:cxn modelId="{196FFE95-C277-344C-94D6-9114A085054E}" type="presParOf" srcId="{0955960D-7F7D-E54C-8843-B1DBEEBFB364}" destId="{16FC6348-B601-E348-A50F-7576C3DDD207}" srcOrd="2" destOrd="0" presId="urn:microsoft.com/office/officeart/2005/8/layout/hList7"/>
    <dgm:cxn modelId="{2BE2AAA5-6ADF-8C4D-955F-3EB733D7C5EB}" type="presParOf" srcId="{16FC6348-B601-E348-A50F-7576C3DDD207}" destId="{4DFF6703-D32F-9E47-96B8-A304C47CCB78}" srcOrd="0" destOrd="0" presId="urn:microsoft.com/office/officeart/2005/8/layout/hList7"/>
    <dgm:cxn modelId="{17073BDD-1BB2-3E40-B5F3-DB2DD27B70C8}" type="presParOf" srcId="{16FC6348-B601-E348-A50F-7576C3DDD207}" destId="{BA2077AD-A827-784F-87A6-E8E29A836D84}" srcOrd="1" destOrd="0" presId="urn:microsoft.com/office/officeart/2005/8/layout/hList7"/>
    <dgm:cxn modelId="{6756D7D8-C48B-024A-9259-CD45C2E2D6F3}" type="presParOf" srcId="{16FC6348-B601-E348-A50F-7576C3DDD207}" destId="{47276A48-75DE-FE4F-B4C6-8B77CF2957C3}" srcOrd="2" destOrd="0" presId="urn:microsoft.com/office/officeart/2005/8/layout/hList7"/>
    <dgm:cxn modelId="{68916BF1-7696-DF4C-AE9A-90DA1528D867}" type="presParOf" srcId="{16FC6348-B601-E348-A50F-7576C3DDD207}" destId="{EFEB790C-BD5C-F54D-9993-F81422A8AD8E}" srcOrd="3" destOrd="0" presId="urn:microsoft.com/office/officeart/2005/8/layout/hList7"/>
    <dgm:cxn modelId="{68673533-5457-724A-BD79-21053E0C5583}" type="presParOf" srcId="{0955960D-7F7D-E54C-8843-B1DBEEBFB364}" destId="{56C7F139-002F-DF46-BB7F-23A563E7CE98}" srcOrd="3" destOrd="0" presId="urn:microsoft.com/office/officeart/2005/8/layout/hList7"/>
    <dgm:cxn modelId="{EDA12534-DD6F-3D46-A33C-D2D3C096E217}" type="presParOf" srcId="{0955960D-7F7D-E54C-8843-B1DBEEBFB364}" destId="{91E3D51E-7AB8-6349-A1D0-02F993052AB3}" srcOrd="4" destOrd="0" presId="urn:microsoft.com/office/officeart/2005/8/layout/hList7"/>
    <dgm:cxn modelId="{98E12192-EF84-5E4E-8F7C-7D4B0E3B0CFB}" type="presParOf" srcId="{91E3D51E-7AB8-6349-A1D0-02F993052AB3}" destId="{434ABADC-97F5-A547-823D-7594A86D79D3}" srcOrd="0" destOrd="0" presId="urn:microsoft.com/office/officeart/2005/8/layout/hList7"/>
    <dgm:cxn modelId="{35A4D817-35C8-574E-BAE7-28EAD8E80E9E}" type="presParOf" srcId="{91E3D51E-7AB8-6349-A1D0-02F993052AB3}" destId="{BC636E4B-34B9-8543-A308-00E0D1B0D2F9}" srcOrd="1" destOrd="0" presId="urn:microsoft.com/office/officeart/2005/8/layout/hList7"/>
    <dgm:cxn modelId="{3F7650F7-8ADF-1647-ABCA-EDB62D6E6F07}" type="presParOf" srcId="{91E3D51E-7AB8-6349-A1D0-02F993052AB3}" destId="{073A77BB-E8BD-4B4C-BFA2-7B530A2B3199}" srcOrd="2" destOrd="0" presId="urn:microsoft.com/office/officeart/2005/8/layout/hList7"/>
    <dgm:cxn modelId="{A4C178E9-5B35-8046-AEA4-07EA064D48EC}" type="presParOf" srcId="{91E3D51E-7AB8-6349-A1D0-02F993052AB3}" destId="{CC076D56-4BB0-7246-9039-788AB439DAF0}" srcOrd="3" destOrd="0" presId="urn:microsoft.com/office/officeart/2005/8/layout/hList7"/>
    <dgm:cxn modelId="{23300555-E195-7745-8EAA-13C1C3D64096}" type="presParOf" srcId="{0955960D-7F7D-E54C-8843-B1DBEEBFB364}" destId="{9BFD88E3-0F90-7143-8807-6B030CF54283}" srcOrd="5" destOrd="0" presId="urn:microsoft.com/office/officeart/2005/8/layout/hList7"/>
    <dgm:cxn modelId="{67E0177E-2C5D-D84A-B206-DF756AC265E2}" type="presParOf" srcId="{0955960D-7F7D-E54C-8843-B1DBEEBFB364}" destId="{900296CF-6A25-E746-A345-792DBE36F92C}" srcOrd="6" destOrd="0" presId="urn:microsoft.com/office/officeart/2005/8/layout/hList7"/>
    <dgm:cxn modelId="{17F234B6-5CB2-694A-AE40-2EC7B6989025}" type="presParOf" srcId="{900296CF-6A25-E746-A345-792DBE36F92C}" destId="{028C9BA8-C3B3-F947-915F-EE2FD2FCA9A5}" srcOrd="0" destOrd="0" presId="urn:microsoft.com/office/officeart/2005/8/layout/hList7"/>
    <dgm:cxn modelId="{A078F003-3C00-6845-9EBD-2DC195EA7E87}" type="presParOf" srcId="{900296CF-6A25-E746-A345-792DBE36F92C}" destId="{9312E8E2-BBD1-104A-9F74-B0103AF69816}" srcOrd="1" destOrd="0" presId="urn:microsoft.com/office/officeart/2005/8/layout/hList7"/>
    <dgm:cxn modelId="{3E327DED-A1BA-5F40-88C6-420128E7987E}" type="presParOf" srcId="{900296CF-6A25-E746-A345-792DBE36F92C}" destId="{A0D6F489-540A-D44E-B596-6A182486B777}" srcOrd="2" destOrd="0" presId="urn:microsoft.com/office/officeart/2005/8/layout/hList7"/>
    <dgm:cxn modelId="{E331C05D-ABEF-784B-867C-9DAD3D7B0BF6}" type="presParOf" srcId="{900296CF-6A25-E746-A345-792DBE36F92C}" destId="{FDF2BC93-305C-D94B-A6C2-ED9CE7F40C2F}" srcOrd="3" destOrd="0" presId="urn:microsoft.com/office/officeart/2005/8/layout/hList7"/>
    <dgm:cxn modelId="{484D29F2-E93B-0044-AD3C-1B7FAE119D86}" type="presParOf" srcId="{0955960D-7F7D-E54C-8843-B1DBEEBFB364}" destId="{849C45A5-41B7-C14C-8FCB-1F684E015BD4}" srcOrd="7" destOrd="0" presId="urn:microsoft.com/office/officeart/2005/8/layout/hList7"/>
    <dgm:cxn modelId="{4D63AED0-BB7F-5648-A588-8D3CD77EDA47}" type="presParOf" srcId="{0955960D-7F7D-E54C-8843-B1DBEEBFB364}" destId="{CFB52331-3A90-8741-B893-154B21972CAC}" srcOrd="8" destOrd="0" presId="urn:microsoft.com/office/officeart/2005/8/layout/hList7"/>
    <dgm:cxn modelId="{3916CD4F-7FBF-D443-9D5A-2C269D38B5A1}" type="presParOf" srcId="{CFB52331-3A90-8741-B893-154B21972CAC}" destId="{73C20AF0-FA1E-3C4A-AD07-551A27BE2B92}" srcOrd="0" destOrd="0" presId="urn:microsoft.com/office/officeart/2005/8/layout/hList7"/>
    <dgm:cxn modelId="{793DE385-E18B-AB41-A417-ABB42E569007}" type="presParOf" srcId="{CFB52331-3A90-8741-B893-154B21972CAC}" destId="{AF3E8B43-0466-2941-94BF-5E057B356E82}" srcOrd="1" destOrd="0" presId="urn:microsoft.com/office/officeart/2005/8/layout/hList7"/>
    <dgm:cxn modelId="{C7FDE2A3-85A4-B144-B32C-7C9903F03EC5}" type="presParOf" srcId="{CFB52331-3A90-8741-B893-154B21972CAC}" destId="{D1AAA287-E1AF-9946-AA96-77AD6193B1DD}" srcOrd="2" destOrd="0" presId="urn:microsoft.com/office/officeart/2005/8/layout/hList7"/>
    <dgm:cxn modelId="{2241BB10-0DBA-6B41-9DA1-14E15CF8B34C}" type="presParOf" srcId="{CFB52331-3A90-8741-B893-154B21972CAC}" destId="{916140F0-4F43-9F45-8310-FCCA12DDE514}"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8B275D-8553-0846-A316-484B7B291C97}">
      <dsp:nvSpPr>
        <dsp:cNvPr id="0" name=""/>
        <dsp:cNvSpPr/>
      </dsp:nvSpPr>
      <dsp:spPr>
        <a:xfrm>
          <a:off x="0" y="0"/>
          <a:ext cx="1892456" cy="3940870"/>
        </a:xfrm>
        <a:prstGeom prst="rect">
          <a:avLst/>
        </a:prstGeom>
        <a:solidFill>
          <a:schemeClr val="accent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marL="0" lvl="0" algn="ctr" defTabSz="889000" rtl="0">
            <a:lnSpc>
              <a:spcPct val="90000"/>
            </a:lnSpc>
            <a:spcBef>
              <a:spcPct val="0"/>
            </a:spcBef>
            <a:spcAft>
              <a:spcPct val="35000"/>
            </a:spcAft>
            <a:buNone/>
          </a:pPr>
          <a:r>
            <a:rPr lang="en-US" sz="2000" kern="1200" dirty="0">
              <a:latin typeface="Tenorite" pitchFamily="2" charset="0"/>
            </a:rPr>
            <a:t>Focus</a:t>
          </a:r>
        </a:p>
        <a:p>
          <a:pPr marL="0" lvl="1" indent="-114300" algn="l" defTabSz="622300">
            <a:lnSpc>
              <a:spcPct val="90000"/>
            </a:lnSpc>
            <a:spcBef>
              <a:spcPct val="0"/>
            </a:spcBef>
            <a:spcAft>
              <a:spcPct val="15000"/>
            </a:spcAft>
            <a:buChar char="••"/>
          </a:pPr>
          <a:r>
            <a:rPr lang="en-US" sz="1400" kern="1200" dirty="0">
              <a:latin typeface="Tenorite" pitchFamily="2" charset="0"/>
            </a:rPr>
            <a:t>Identify top audit findings in terms of fiscal or societal impact and degree of difficulty in addressing findings</a:t>
          </a:r>
        </a:p>
      </dsp:txBody>
      <dsp:txXfrm>
        <a:off x="0" y="1576348"/>
        <a:ext cx="1892456" cy="1576348"/>
      </dsp:txXfrm>
    </dsp:sp>
    <dsp:sp modelId="{A126BA88-D0F9-AF4A-A7BA-0638E32B45F8}">
      <dsp:nvSpPr>
        <dsp:cNvPr id="0" name=""/>
        <dsp:cNvSpPr/>
      </dsp:nvSpPr>
      <dsp:spPr>
        <a:xfrm>
          <a:off x="532154" y="478533"/>
          <a:ext cx="828146" cy="828146"/>
        </a:xfrm>
        <a:prstGeom prst="ellipse">
          <a:avLst/>
        </a:prstGeom>
        <a:solidFill>
          <a:schemeClr val="accent1">
            <a:lumMod val="60000"/>
            <a:lumOff val="4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4DFF6703-D32F-9E47-96B8-A304C47CCB78}">
      <dsp:nvSpPr>
        <dsp:cNvPr id="0" name=""/>
        <dsp:cNvSpPr/>
      </dsp:nvSpPr>
      <dsp:spPr>
        <a:xfrm>
          <a:off x="1946788" y="0"/>
          <a:ext cx="1892456" cy="3940870"/>
        </a:xfrm>
        <a:prstGeom prst="rect">
          <a:avLst/>
        </a:prstGeom>
        <a:solidFill>
          <a:schemeClr val="accent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marL="0" lvl="0" algn="ctr" defTabSz="889000">
            <a:lnSpc>
              <a:spcPct val="90000"/>
            </a:lnSpc>
            <a:spcBef>
              <a:spcPct val="0"/>
            </a:spcBef>
            <a:spcAft>
              <a:spcPct val="35000"/>
            </a:spcAft>
            <a:buNone/>
          </a:pPr>
          <a:r>
            <a:rPr lang="en-US" sz="2000" kern="1200" dirty="0">
              <a:latin typeface="Tenorite" pitchFamily="2" charset="0"/>
            </a:rPr>
            <a:t>Communicate</a:t>
          </a:r>
        </a:p>
        <a:p>
          <a:pPr marL="0" lvl="1" indent="-114300" algn="l" defTabSz="622300">
            <a:lnSpc>
              <a:spcPct val="90000"/>
            </a:lnSpc>
            <a:spcBef>
              <a:spcPct val="0"/>
            </a:spcBef>
            <a:spcAft>
              <a:spcPct val="15000"/>
            </a:spcAft>
            <a:buChar char="••"/>
          </a:pPr>
          <a:r>
            <a:rPr lang="en-US" sz="1400" kern="1200" dirty="0">
              <a:latin typeface="Tenorite" pitchFamily="2" charset="0"/>
            </a:rPr>
            <a:t>Work with Auditees to identify corrective action for top audit findings</a:t>
          </a:r>
        </a:p>
      </dsp:txBody>
      <dsp:txXfrm>
        <a:off x="1946788" y="1576348"/>
        <a:ext cx="1892456" cy="1576348"/>
      </dsp:txXfrm>
    </dsp:sp>
    <dsp:sp modelId="{EFEB790C-BD5C-F54D-9993-F81422A8AD8E}">
      <dsp:nvSpPr>
        <dsp:cNvPr id="0" name=""/>
        <dsp:cNvSpPr/>
      </dsp:nvSpPr>
      <dsp:spPr>
        <a:xfrm>
          <a:off x="2481384" y="478533"/>
          <a:ext cx="828146" cy="828146"/>
        </a:xfrm>
        <a:prstGeom prst="ellipse">
          <a:avLst/>
        </a:prstGeom>
        <a:solidFill>
          <a:schemeClr val="accent1">
            <a:lumMod val="60000"/>
            <a:lumOff val="4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434ABADC-97F5-A547-823D-7594A86D79D3}">
      <dsp:nvSpPr>
        <dsp:cNvPr id="0" name=""/>
        <dsp:cNvSpPr/>
      </dsp:nvSpPr>
      <dsp:spPr>
        <a:xfrm>
          <a:off x="3901903" y="0"/>
          <a:ext cx="1892456" cy="3940870"/>
        </a:xfrm>
        <a:prstGeom prst="rect">
          <a:avLst/>
        </a:prstGeom>
        <a:solidFill>
          <a:schemeClr val="accent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marL="0" lvl="0" algn="ctr" defTabSz="889000">
            <a:lnSpc>
              <a:spcPct val="90000"/>
            </a:lnSpc>
            <a:spcBef>
              <a:spcPct val="0"/>
            </a:spcBef>
            <a:spcAft>
              <a:spcPct val="35000"/>
            </a:spcAft>
            <a:buNone/>
          </a:pPr>
          <a:r>
            <a:rPr lang="en-US" sz="2000" kern="1200" dirty="0">
              <a:latin typeface="Tenorite" pitchFamily="2" charset="0"/>
            </a:rPr>
            <a:t>Evaluate</a:t>
          </a:r>
        </a:p>
        <a:p>
          <a:pPr marL="0" lvl="1" indent="-114300" algn="l" defTabSz="622300">
            <a:lnSpc>
              <a:spcPct val="90000"/>
            </a:lnSpc>
            <a:spcBef>
              <a:spcPct val="0"/>
            </a:spcBef>
            <a:spcAft>
              <a:spcPct val="15000"/>
            </a:spcAft>
            <a:buChar char="••"/>
          </a:pPr>
          <a:r>
            <a:rPr lang="en-US" sz="1400" kern="1200" dirty="0">
              <a:latin typeface="Tenorite" pitchFamily="2" charset="0"/>
            </a:rPr>
            <a:t>Determine whether </a:t>
          </a:r>
          <a:r>
            <a:rPr lang="en-US" sz="1400" kern="1200" dirty="0" smtClean="0">
              <a:latin typeface="Tenorite" pitchFamily="2" charset="0"/>
            </a:rPr>
            <a:t>legislative action is necessary. </a:t>
          </a:r>
          <a:r>
            <a:rPr lang="en-US" sz="1400" kern="1200" dirty="0">
              <a:latin typeface="Tenorite" pitchFamily="2" charset="0"/>
            </a:rPr>
            <a:t>Refer to legislative committee for </a:t>
          </a:r>
          <a:r>
            <a:rPr lang="en-US" sz="1400" kern="1200" dirty="0" smtClean="0">
              <a:latin typeface="Tenorite" pitchFamily="2" charset="0"/>
            </a:rPr>
            <a:t>consideration.</a:t>
          </a:r>
          <a:endParaRPr lang="en-US" sz="1400" kern="1200" dirty="0">
            <a:latin typeface="Tenorite" pitchFamily="2" charset="0"/>
          </a:endParaRPr>
        </a:p>
      </dsp:txBody>
      <dsp:txXfrm>
        <a:off x="3901903" y="1576348"/>
        <a:ext cx="1892456" cy="1576348"/>
      </dsp:txXfrm>
    </dsp:sp>
    <dsp:sp modelId="{CC076D56-4BB0-7246-9039-788AB439DAF0}">
      <dsp:nvSpPr>
        <dsp:cNvPr id="0" name=""/>
        <dsp:cNvSpPr/>
      </dsp:nvSpPr>
      <dsp:spPr>
        <a:xfrm>
          <a:off x="4430614" y="478533"/>
          <a:ext cx="828146" cy="828146"/>
        </a:xfrm>
        <a:prstGeom prst="ellipse">
          <a:avLst/>
        </a:prstGeom>
        <a:solidFill>
          <a:schemeClr val="accent1">
            <a:lumMod val="60000"/>
            <a:lumOff val="4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028C9BA8-C3B3-F947-915F-EE2FD2FCA9A5}">
      <dsp:nvSpPr>
        <dsp:cNvPr id="0" name=""/>
        <dsp:cNvSpPr/>
      </dsp:nvSpPr>
      <dsp:spPr>
        <a:xfrm>
          <a:off x="5847689" y="0"/>
          <a:ext cx="1892456" cy="3940870"/>
        </a:xfrm>
        <a:prstGeom prst="rect">
          <a:avLst/>
        </a:prstGeom>
        <a:solidFill>
          <a:schemeClr val="accent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marL="0" lvl="0" algn="ctr" defTabSz="889000">
            <a:lnSpc>
              <a:spcPct val="90000"/>
            </a:lnSpc>
            <a:spcBef>
              <a:spcPct val="0"/>
            </a:spcBef>
            <a:spcAft>
              <a:spcPct val="35000"/>
            </a:spcAft>
            <a:buNone/>
          </a:pPr>
          <a:r>
            <a:rPr lang="en-US" sz="2000" kern="1200" dirty="0">
              <a:latin typeface="Tenorite" pitchFamily="2" charset="0"/>
            </a:rPr>
            <a:t>Measure</a:t>
          </a:r>
        </a:p>
        <a:p>
          <a:pPr marL="0" lvl="1" indent="-114300" algn="l" defTabSz="622300" rtl="0">
            <a:lnSpc>
              <a:spcPct val="90000"/>
            </a:lnSpc>
            <a:spcBef>
              <a:spcPct val="0"/>
            </a:spcBef>
            <a:spcAft>
              <a:spcPct val="15000"/>
            </a:spcAft>
            <a:buChar char="••"/>
          </a:pPr>
          <a:r>
            <a:rPr lang="en-US" sz="1400" kern="1200" dirty="0">
              <a:latin typeface="Tenorite" pitchFamily="2" charset="0"/>
            </a:rPr>
            <a:t>Examine progress through legislative finance committees or other legislative committees as relevant</a:t>
          </a:r>
        </a:p>
      </dsp:txBody>
      <dsp:txXfrm>
        <a:off x="5847689" y="1576348"/>
        <a:ext cx="1892456" cy="1576348"/>
      </dsp:txXfrm>
    </dsp:sp>
    <dsp:sp modelId="{FDF2BC93-305C-D94B-A6C2-ED9CE7F40C2F}">
      <dsp:nvSpPr>
        <dsp:cNvPr id="0" name=""/>
        <dsp:cNvSpPr/>
      </dsp:nvSpPr>
      <dsp:spPr>
        <a:xfrm>
          <a:off x="6379844" y="478533"/>
          <a:ext cx="828146" cy="828146"/>
        </a:xfrm>
        <a:prstGeom prst="ellipse">
          <a:avLst/>
        </a:prstGeom>
        <a:solidFill>
          <a:schemeClr val="accent1">
            <a:lumMod val="60000"/>
            <a:lumOff val="4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73C20AF0-FA1E-3C4A-AD07-551A27BE2B92}">
      <dsp:nvSpPr>
        <dsp:cNvPr id="0" name=""/>
        <dsp:cNvSpPr/>
      </dsp:nvSpPr>
      <dsp:spPr>
        <a:xfrm>
          <a:off x="7796918" y="0"/>
          <a:ext cx="1892456" cy="3940870"/>
        </a:xfrm>
        <a:prstGeom prst="rect">
          <a:avLst/>
        </a:prstGeom>
        <a:solidFill>
          <a:schemeClr val="accent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marL="0" lvl="0" algn="ctr" defTabSz="889000">
            <a:lnSpc>
              <a:spcPct val="90000"/>
            </a:lnSpc>
            <a:spcBef>
              <a:spcPct val="0"/>
            </a:spcBef>
            <a:spcAft>
              <a:spcPct val="35000"/>
            </a:spcAft>
          </a:pPr>
          <a:r>
            <a:rPr lang="en-US" sz="2000" kern="1200" dirty="0">
              <a:latin typeface="Tenorite" pitchFamily="2" charset="0"/>
            </a:rPr>
            <a:t>Repeat</a:t>
          </a:r>
        </a:p>
        <a:p>
          <a:pPr marL="0" lvl="1" indent="-114300" algn="l" defTabSz="622300" rtl="0">
            <a:lnSpc>
              <a:spcPct val="90000"/>
            </a:lnSpc>
            <a:spcBef>
              <a:spcPct val="0"/>
            </a:spcBef>
            <a:spcAft>
              <a:spcPct val="15000"/>
            </a:spcAft>
            <a:buChar char="••"/>
          </a:pPr>
          <a:r>
            <a:rPr lang="en-US" sz="1400" kern="1200" dirty="0">
              <a:latin typeface="Tenorite" pitchFamily="2" charset="0"/>
            </a:rPr>
            <a:t>Once the Single Audit is released – repeat. Process covers all reports issued over a fiscal year.</a:t>
          </a:r>
        </a:p>
      </dsp:txBody>
      <dsp:txXfrm>
        <a:off x="7796918" y="1576348"/>
        <a:ext cx="1892456" cy="1576348"/>
      </dsp:txXfrm>
    </dsp:sp>
    <dsp:sp modelId="{916140F0-4F43-9F45-8310-FCCA12DDE514}">
      <dsp:nvSpPr>
        <dsp:cNvPr id="0" name=""/>
        <dsp:cNvSpPr/>
      </dsp:nvSpPr>
      <dsp:spPr>
        <a:xfrm>
          <a:off x="8329073" y="478533"/>
          <a:ext cx="828146" cy="828146"/>
        </a:xfrm>
        <a:prstGeom prst="ellipse">
          <a:avLst/>
        </a:prstGeom>
        <a:solidFill>
          <a:schemeClr val="accent1">
            <a:lumMod val="60000"/>
            <a:lumOff val="4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2107607C-A87A-3347-81F6-106C527DBD58}">
      <dsp:nvSpPr>
        <dsp:cNvPr id="0" name=""/>
        <dsp:cNvSpPr/>
      </dsp:nvSpPr>
      <dsp:spPr>
        <a:xfrm>
          <a:off x="400054" y="3040375"/>
          <a:ext cx="8914225" cy="591130"/>
        </a:xfrm>
        <a:prstGeom prst="leftRightArrow">
          <a:avLst/>
        </a:prstGeom>
        <a:solidFill>
          <a:schemeClr val="accent2">
            <a:tint val="40000"/>
            <a:hueOff val="0"/>
            <a:satOff val="0"/>
            <a:lumOff val="0"/>
            <a:alpha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5" tIns="46588" rIns="93175" bIns="46588"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5" tIns="46588" rIns="93175" bIns="46588" rtlCol="0"/>
          <a:lstStyle>
            <a:lvl1pPr algn="r">
              <a:defRPr sz="1200"/>
            </a:lvl1pPr>
          </a:lstStyle>
          <a:p>
            <a:fld id="{7487ADD9-2083-264C-A652-8D52D02F7E72}" type="datetimeFigureOut">
              <a:rPr lang="en-US" smtClean="0"/>
              <a:t>11/6/2023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5" tIns="46588" rIns="93175" bIns="46588"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5" tIns="46588" rIns="93175"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5" tIns="46588" rIns="93175"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5" tIns="46588" rIns="93175" bIns="46588"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solidFill>
                  <a:schemeClr val="bg1"/>
                </a:solidFill>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5F02DCD1-2C6B-F948-9F72-3BB0CF3D512E}" type="datetime1">
              <a:rPr lang="en-US" smtClean="0"/>
              <a:pPr/>
              <a:t>11/6/2023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C1583C39-01BF-7F43-854C-FBB4E9AB6B0C}" type="datetime1">
              <a:rPr lang="en-US" smtClean="0"/>
              <a:pPr/>
              <a:t>11/6/2023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4B103E64-1627-9140-8127-1849FED275E1}" type="datetime1">
              <a:rPr lang="en-US" smtClean="0"/>
              <a:pPr/>
              <a:t>11/6/2023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DD9C8446-696E-6942-B6C8-CC9CAD0B34E0}" type="datetime1">
              <a:rPr lang="en-US" smtClean="0"/>
              <a:pPr/>
              <a:t>11/6/2023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fld id="{F5592931-05C6-8543-8B6E-A8BD29BD5C2B}" type="datetime1">
              <a:rPr lang="en-US" smtClean="0"/>
              <a:pPr/>
              <a:t>11/6/2023</a:t>
            </a:fld>
            <a:endParaRPr lang="en-US" dirty="0"/>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anchor="b">
            <a:noAutofit/>
          </a:bodyPr>
          <a:lstStyle>
            <a:lvl1pPr algn="l">
              <a:defRPr sz="6000" b="1">
                <a:solidFill>
                  <a:schemeClr val="bg1"/>
                </a:solidFill>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7E7AB22C-8B7E-9B4A-8C65-396C3C874D86}" type="datetime1">
              <a:rPr lang="en-US" smtClean="0"/>
              <a:pPr/>
              <a:t>11/6/2023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8CE9AC2A-20AD-8C48-B5EB-B5322BDBCDEE}" type="datetime1">
              <a:rPr lang="en-US" smtClean="0"/>
              <a:pPr/>
              <a:t>11/6/2023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a:noAutofit/>
          </a:bodyPr>
          <a:lstStyle>
            <a:lvl1pPr algn="ctr">
              <a:lnSpc>
                <a:spcPct val="100000"/>
              </a:lnSpc>
              <a:defRPr sz="4600">
                <a:solidFill>
                  <a:schemeClr val="bg1"/>
                </a:solidFill>
                <a:latin typeface="+mj-lt"/>
              </a:defRPr>
            </a:lvl1p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a:r>
              <a:rPr lang="en-US"/>
              <a:t>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noAutofit/>
          </a:bodyPr>
          <a:lstStyle>
            <a:lvl1pPr>
              <a:defRPr>
                <a:solidFill>
                  <a:schemeClr val="accent2"/>
                </a:solidFill>
                <a:latin typeface="+mn-lt"/>
              </a:defRPr>
            </a:lvl1pPr>
          </a:lstStyle>
          <a:p>
            <a:fld id="{4CF75428-5BE0-934D-BB71-675F8E23A386}" type="datetime1">
              <a:rPr lang="en-US" smtClean="0"/>
              <a:pPr/>
              <a:t>11/6/2023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noAutofit/>
          </a:bodyPr>
          <a:lstStyle>
            <a:lvl1pPr>
              <a:defRPr>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a:noAutofit/>
          </a:bodyPr>
          <a:lstStyle>
            <a:lvl1pPr>
              <a:defRPr>
                <a:solidFill>
                  <a:schemeClr val="accent3"/>
                </a:solidFill>
                <a:latin typeface="+mn-lt"/>
              </a:defRPr>
            </a:lvl1pPr>
          </a:lstStyle>
          <a:p>
            <a:fld id="{9A85C5CA-AE29-AB4C-8F85-0373C72001D8}" type="datetime1">
              <a:rPr lang="en-US" smtClean="0"/>
              <a:pPr/>
              <a:t>11/6/2023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a:noAutofit/>
          </a:bodyPr>
          <a:lstStyle>
            <a:lvl1pPr>
              <a:defRPr>
                <a:solidFill>
                  <a:schemeClr val="accent3"/>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a:noAutofit/>
          </a:bodyPr>
          <a:lstStyle>
            <a:lvl1pPr>
              <a:defRPr>
                <a:solidFill>
                  <a:schemeClr val="accent3"/>
                </a:solidFill>
                <a:latin typeface="+mn-lt"/>
              </a:defRPr>
            </a:lvl1pPr>
          </a:lstStyle>
          <a:p>
            <a:fld id="{75594855-01E8-5A4B-B2B8-E2ECEF879100}" type="datetime1">
              <a:rPr lang="en-US" smtClean="0"/>
              <a:pPr/>
              <a:t>11/6/2023</a:t>
            </a:fld>
            <a:endParaRPr lang="en-US" dirty="0"/>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a:noAutofit/>
          </a:bodyPr>
          <a:lstStyle>
            <a:lvl1pPr>
              <a:defRPr>
                <a:solidFill>
                  <a:schemeClr val="accent3"/>
                </a:solidFill>
                <a:latin typeface="+mn-lt"/>
              </a:defRPr>
            </a:lvl1pPr>
          </a:lstStyle>
          <a:p>
            <a:r>
              <a:rPr lang="en-US" dirty="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fld id="{B562DF68-3089-814D-8A14-C651FE91885E}" type="datetime1">
              <a:rPr lang="en-US" smtClean="0"/>
              <a:pPr/>
              <a:t>11/6/2023</a:t>
            </a:fld>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961547" y="1320071"/>
            <a:ext cx="7096933" cy="2387600"/>
          </a:xfrm>
        </p:spPr>
        <p:txBody>
          <a:bodyPr/>
          <a:lstStyle/>
          <a:p>
            <a:r>
              <a:rPr lang="en-US" dirty="0"/>
              <a:t>LB&amp;A Oversight</a:t>
            </a:r>
            <a:br>
              <a:rPr lang="en-US" dirty="0"/>
            </a:br>
            <a:r>
              <a:rPr lang="en-US" sz="5400" dirty="0"/>
              <a:t>Top Audit Issues</a:t>
            </a:r>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a:xfrm>
            <a:off x="1159255" y="5620308"/>
            <a:ext cx="9500507" cy="806675"/>
          </a:xfrm>
        </p:spPr>
        <p:txBody>
          <a:bodyPr/>
          <a:lstStyle/>
          <a:p>
            <a:pPr>
              <a:spcBef>
                <a:spcPts val="0"/>
              </a:spcBef>
            </a:pPr>
            <a:endParaRPr lang="en-US" sz="1200" b="1" dirty="0"/>
          </a:p>
          <a:p>
            <a:pPr algn="r">
              <a:spcBef>
                <a:spcPts val="0"/>
              </a:spcBef>
            </a:pPr>
            <a:r>
              <a:rPr lang="en-US" sz="1400" b="1" dirty="0"/>
              <a:t>Kris Curtis, CPA, CISA</a:t>
            </a:r>
          </a:p>
          <a:p>
            <a:pPr algn="r">
              <a:spcBef>
                <a:spcPts val="0"/>
              </a:spcBef>
            </a:pPr>
            <a:r>
              <a:rPr lang="en-US" sz="1400" b="1" dirty="0"/>
              <a:t>Legislative Auditor</a:t>
            </a:r>
          </a:p>
          <a:p>
            <a:pPr algn="r">
              <a:spcBef>
                <a:spcPts val="0"/>
              </a:spcBef>
            </a:pPr>
            <a:r>
              <a:rPr lang="en-US" sz="1400" b="1" dirty="0"/>
              <a:t>November 8</a:t>
            </a:r>
            <a:r>
              <a:rPr lang="en-US" sz="1400" b="1" dirty="0" smtClean="0"/>
              <a:t>, </a:t>
            </a:r>
            <a:r>
              <a:rPr lang="en-US" sz="1400" b="1" dirty="0"/>
              <a:t>2023</a:t>
            </a: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1A202-23A3-4F3A-AA92-0172C8D2DA06}"/>
              </a:ext>
            </a:extLst>
          </p:cNvPr>
          <p:cNvSpPr>
            <a:spLocks noGrp="1"/>
          </p:cNvSpPr>
          <p:nvPr>
            <p:ph type="title"/>
          </p:nvPr>
        </p:nvSpPr>
        <p:spPr>
          <a:xfrm>
            <a:off x="1332249" y="356286"/>
            <a:ext cx="9779183" cy="1325563"/>
          </a:xfrm>
        </p:spPr>
        <p:txBody>
          <a:bodyPr/>
          <a:lstStyle/>
          <a:p>
            <a:r>
              <a:rPr lang="en-US" dirty="0"/>
              <a:t>Next Steps – LB&amp;A Oversight</a:t>
            </a:r>
          </a:p>
        </p:txBody>
      </p:sp>
      <p:sp>
        <p:nvSpPr>
          <p:cNvPr id="3" name="Content Placeholder 2">
            <a:extLst>
              <a:ext uri="{FF2B5EF4-FFF2-40B4-BE49-F238E27FC236}">
                <a16:creationId xmlns:a16="http://schemas.microsoft.com/office/drawing/2014/main" id="{7B943E7C-A74D-4CB3-844B-51917C88C95F}"/>
              </a:ext>
            </a:extLst>
          </p:cNvPr>
          <p:cNvSpPr>
            <a:spLocks noGrp="1"/>
          </p:cNvSpPr>
          <p:nvPr>
            <p:ph type="body" idx="1"/>
          </p:nvPr>
        </p:nvSpPr>
        <p:spPr/>
        <p:txBody>
          <a:bodyPr vert="horz" lIns="91440" tIns="45720" rIns="91440" bIns="45720" rtlCol="0" anchor="t">
            <a:normAutofit/>
          </a:bodyPr>
          <a:lstStyle/>
          <a:p>
            <a:r>
              <a:rPr lang="en-US" dirty="0"/>
              <a:t>Legislative Auditor sends letters on behalf of the LB&amp;A </a:t>
            </a:r>
            <a:r>
              <a:rPr lang="en-US" dirty="0" smtClean="0"/>
              <a:t>Committee </a:t>
            </a:r>
            <a:r>
              <a:rPr lang="en-US" dirty="0"/>
              <a:t>to the auditees asking for the status of corrective action. A summary of the responses will be presented at the December LB&amp;A meeting. For those audit findings that warrant consideration by other legislative committees, the findings may be forwarded to the appropriate committees for consideration during the 2024 legislative session. </a:t>
            </a:r>
          </a:p>
        </p:txBody>
      </p:sp>
      <p:sp>
        <p:nvSpPr>
          <p:cNvPr id="5" name="Footer Placeholder 4">
            <a:extLst>
              <a:ext uri="{FF2B5EF4-FFF2-40B4-BE49-F238E27FC236}">
                <a16:creationId xmlns:a16="http://schemas.microsoft.com/office/drawing/2014/main" id="{03FD8152-D9C3-204A-9444-45CD4F180EB4}"/>
              </a:ext>
            </a:extLst>
          </p:cNvPr>
          <p:cNvSpPr>
            <a:spLocks noGrp="1"/>
          </p:cNvSpPr>
          <p:nvPr>
            <p:ph type="ftr" sz="quarter" idx="11"/>
          </p:nvPr>
        </p:nvSpPr>
        <p:spPr/>
        <p:txBody>
          <a:bodyPr/>
          <a:lstStyle/>
          <a:p>
            <a:r>
              <a:rPr lang="en-US" dirty="0"/>
              <a:t>Top Audit Issues 2023</a:t>
            </a:r>
          </a:p>
        </p:txBody>
      </p:sp>
      <p:sp>
        <p:nvSpPr>
          <p:cNvPr id="6" name="Slide Number Placeholder 5">
            <a:extLst>
              <a:ext uri="{FF2B5EF4-FFF2-40B4-BE49-F238E27FC236}">
                <a16:creationId xmlns:a16="http://schemas.microsoft.com/office/drawing/2014/main" id="{B25B7362-01DC-0E4C-9B34-0DF3FD449CAD}"/>
              </a:ext>
            </a:extLst>
          </p:cNvPr>
          <p:cNvSpPr>
            <a:spLocks noGrp="1"/>
          </p:cNvSpPr>
          <p:nvPr>
            <p:ph type="sldNum" sz="quarter" idx="12"/>
          </p:nvPr>
        </p:nvSpPr>
        <p:spPr/>
        <p:txBody>
          <a:bodyPr/>
          <a:lstStyle/>
          <a:p>
            <a:fld id="{294A09A9-5501-47C1-A89A-A340965A2BE2}" type="slidenum">
              <a:rPr lang="en-US" smtClean="0"/>
              <a:pPr/>
              <a:t>10</a:t>
            </a:fld>
            <a:endParaRPr lang="en-US" dirty="0"/>
          </a:p>
        </p:txBody>
      </p:sp>
    </p:spTree>
    <p:extLst>
      <p:ext uri="{BB962C8B-B14F-4D97-AF65-F5344CB8AC3E}">
        <p14:creationId xmlns:p14="http://schemas.microsoft.com/office/powerpoint/2010/main" val="445070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B6389-2374-4677-B8BB-59410CCC32FD}"/>
              </a:ext>
            </a:extLst>
          </p:cNvPr>
          <p:cNvSpPr>
            <a:spLocks noGrp="1"/>
          </p:cNvSpPr>
          <p:nvPr>
            <p:ph type="title"/>
          </p:nvPr>
        </p:nvSpPr>
        <p:spPr/>
        <p:txBody>
          <a:bodyPr>
            <a:normAutofit/>
          </a:bodyPr>
          <a:lstStyle/>
          <a:p>
            <a:pPr algn="ctr"/>
            <a:r>
              <a:rPr lang="en-US" dirty="0"/>
              <a:t>Audit Oversight Process </a:t>
            </a:r>
          </a:p>
        </p:txBody>
      </p:sp>
      <p:sp>
        <p:nvSpPr>
          <p:cNvPr id="11" name="Footer Placeholder 10">
            <a:extLst>
              <a:ext uri="{FF2B5EF4-FFF2-40B4-BE49-F238E27FC236}">
                <a16:creationId xmlns:a16="http://schemas.microsoft.com/office/drawing/2014/main" id="{EBF4ECF3-F211-3447-AF95-22487182EEF2}"/>
              </a:ext>
            </a:extLst>
          </p:cNvPr>
          <p:cNvSpPr>
            <a:spLocks noGrp="1"/>
          </p:cNvSpPr>
          <p:nvPr>
            <p:ph type="ftr" sz="quarter" idx="3"/>
          </p:nvPr>
        </p:nvSpPr>
        <p:spPr/>
        <p:txBody>
          <a:bodyPr/>
          <a:lstStyle/>
          <a:p>
            <a:r>
              <a:rPr lang="en-US" dirty="0"/>
              <a:t>Top Audit Issues</a:t>
            </a:r>
          </a:p>
        </p:txBody>
      </p:sp>
      <p:sp>
        <p:nvSpPr>
          <p:cNvPr id="12" name="Slide Number Placeholder 11">
            <a:extLst>
              <a:ext uri="{FF2B5EF4-FFF2-40B4-BE49-F238E27FC236}">
                <a16:creationId xmlns:a16="http://schemas.microsoft.com/office/drawing/2014/main" id="{6308D1AB-33EC-174A-AFF4-6B9718A863B4}"/>
              </a:ext>
            </a:extLst>
          </p:cNvPr>
          <p:cNvSpPr>
            <a:spLocks noGrp="1"/>
          </p:cNvSpPr>
          <p:nvPr>
            <p:ph type="sldNum" sz="quarter" idx="4"/>
          </p:nvPr>
        </p:nvSpPr>
        <p:spPr/>
        <p:txBody>
          <a:bodyPr/>
          <a:lstStyle/>
          <a:p>
            <a:fld id="{294A09A9-5501-47C1-A89A-A340965A2BE2}" type="slidenum">
              <a:rPr lang="en-US" smtClean="0"/>
              <a:pPr/>
              <a:t>2</a:t>
            </a:fld>
            <a:endParaRPr lang="en-US" dirty="0"/>
          </a:p>
        </p:txBody>
      </p:sp>
      <p:graphicFrame>
        <p:nvGraphicFramePr>
          <p:cNvPr id="6" name="Content Placeholder 3" descr="Timeline Placeholder ">
            <a:extLst>
              <a:ext uri="{FF2B5EF4-FFF2-40B4-BE49-F238E27FC236}">
                <a16:creationId xmlns:a16="http://schemas.microsoft.com/office/drawing/2014/main" id="{85168BDF-A0D9-4916-A9F9-41D8175A703C}"/>
              </a:ext>
            </a:extLst>
          </p:cNvPr>
          <p:cNvGraphicFramePr>
            <a:graphicFrameLocks noGrp="1" noChangeAspect="1"/>
          </p:cNvGraphicFramePr>
          <p:nvPr>
            <p:extLst>
              <p:ext uri="{D42A27DB-BD31-4B8C-83A1-F6EECF244321}">
                <p14:modId xmlns:p14="http://schemas.microsoft.com/office/powerpoint/2010/main" val="3945383706"/>
              </p:ext>
            </p:extLst>
          </p:nvPr>
        </p:nvGraphicFramePr>
        <p:xfrm>
          <a:off x="1251312" y="2082555"/>
          <a:ext cx="9689375" cy="39408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9C0179B5-0800-154F-80F6-614473C055BD}"/>
              </a:ext>
            </a:extLst>
          </p:cNvPr>
          <p:cNvSpPr txBox="1"/>
          <p:nvPr/>
        </p:nvSpPr>
        <p:spPr>
          <a:xfrm>
            <a:off x="2042809" y="2674641"/>
            <a:ext cx="350196" cy="646331"/>
          </a:xfrm>
          <a:prstGeom prst="rect">
            <a:avLst/>
          </a:prstGeom>
          <a:noFill/>
        </p:spPr>
        <p:txBody>
          <a:bodyPr wrap="square" rtlCol="0">
            <a:spAutoFit/>
          </a:bodyPr>
          <a:lstStyle/>
          <a:p>
            <a:pPr algn="ctr"/>
            <a:r>
              <a:rPr lang="en-US" sz="3600" b="1" dirty="0">
                <a:solidFill>
                  <a:schemeClr val="bg1"/>
                </a:solidFill>
                <a:latin typeface="Tenorite" pitchFamily="2" charset="0"/>
              </a:rPr>
              <a:t>1</a:t>
            </a:r>
          </a:p>
        </p:txBody>
      </p:sp>
      <p:sp>
        <p:nvSpPr>
          <p:cNvPr id="7" name="TextBox 6">
            <a:extLst>
              <a:ext uri="{FF2B5EF4-FFF2-40B4-BE49-F238E27FC236}">
                <a16:creationId xmlns:a16="http://schemas.microsoft.com/office/drawing/2014/main" id="{B468C313-80C0-8840-8702-F1084174C592}"/>
              </a:ext>
            </a:extLst>
          </p:cNvPr>
          <p:cNvSpPr txBox="1"/>
          <p:nvPr/>
        </p:nvSpPr>
        <p:spPr>
          <a:xfrm>
            <a:off x="4002238" y="2674641"/>
            <a:ext cx="350196" cy="646331"/>
          </a:xfrm>
          <a:prstGeom prst="rect">
            <a:avLst/>
          </a:prstGeom>
          <a:noFill/>
        </p:spPr>
        <p:txBody>
          <a:bodyPr wrap="square" rtlCol="0">
            <a:spAutoFit/>
          </a:bodyPr>
          <a:lstStyle/>
          <a:p>
            <a:pPr algn="ctr"/>
            <a:r>
              <a:rPr lang="en-US" sz="3600" b="1" dirty="0">
                <a:solidFill>
                  <a:schemeClr val="bg1"/>
                </a:solidFill>
                <a:latin typeface="Tenorite" pitchFamily="2" charset="0"/>
              </a:rPr>
              <a:t>2</a:t>
            </a:r>
          </a:p>
        </p:txBody>
      </p:sp>
      <p:sp>
        <p:nvSpPr>
          <p:cNvPr id="8" name="TextBox 7">
            <a:extLst>
              <a:ext uri="{FF2B5EF4-FFF2-40B4-BE49-F238E27FC236}">
                <a16:creationId xmlns:a16="http://schemas.microsoft.com/office/drawing/2014/main" id="{4E863C6B-1856-BC43-A090-B182EAB34EB8}"/>
              </a:ext>
            </a:extLst>
          </p:cNvPr>
          <p:cNvSpPr txBox="1"/>
          <p:nvPr/>
        </p:nvSpPr>
        <p:spPr>
          <a:xfrm>
            <a:off x="5932638" y="2674641"/>
            <a:ext cx="350196" cy="646331"/>
          </a:xfrm>
          <a:prstGeom prst="rect">
            <a:avLst/>
          </a:prstGeom>
          <a:noFill/>
        </p:spPr>
        <p:txBody>
          <a:bodyPr wrap="square" rtlCol="0">
            <a:spAutoFit/>
          </a:bodyPr>
          <a:lstStyle/>
          <a:p>
            <a:pPr algn="ctr"/>
            <a:r>
              <a:rPr lang="en-US" sz="3600" b="1" dirty="0">
                <a:solidFill>
                  <a:schemeClr val="bg1"/>
                </a:solidFill>
                <a:latin typeface="Tenorite" pitchFamily="2" charset="0"/>
              </a:rPr>
              <a:t>3</a:t>
            </a:r>
          </a:p>
        </p:txBody>
      </p:sp>
      <p:sp>
        <p:nvSpPr>
          <p:cNvPr id="9" name="TextBox 8">
            <a:extLst>
              <a:ext uri="{FF2B5EF4-FFF2-40B4-BE49-F238E27FC236}">
                <a16:creationId xmlns:a16="http://schemas.microsoft.com/office/drawing/2014/main" id="{3AE770E3-D227-CD4E-83C4-44744E774884}"/>
              </a:ext>
            </a:extLst>
          </p:cNvPr>
          <p:cNvSpPr txBox="1"/>
          <p:nvPr/>
        </p:nvSpPr>
        <p:spPr>
          <a:xfrm>
            <a:off x="7863038" y="2674641"/>
            <a:ext cx="350196" cy="646331"/>
          </a:xfrm>
          <a:prstGeom prst="rect">
            <a:avLst/>
          </a:prstGeom>
          <a:noFill/>
        </p:spPr>
        <p:txBody>
          <a:bodyPr wrap="square" rtlCol="0">
            <a:spAutoFit/>
          </a:bodyPr>
          <a:lstStyle/>
          <a:p>
            <a:pPr algn="ctr"/>
            <a:r>
              <a:rPr lang="en-US" sz="3600" b="1" dirty="0">
                <a:solidFill>
                  <a:schemeClr val="bg1"/>
                </a:solidFill>
                <a:latin typeface="Tenorite" pitchFamily="2" charset="0"/>
              </a:rPr>
              <a:t>4</a:t>
            </a:r>
          </a:p>
        </p:txBody>
      </p:sp>
      <p:sp>
        <p:nvSpPr>
          <p:cNvPr id="10" name="TextBox 9">
            <a:extLst>
              <a:ext uri="{FF2B5EF4-FFF2-40B4-BE49-F238E27FC236}">
                <a16:creationId xmlns:a16="http://schemas.microsoft.com/office/drawing/2014/main" id="{10C47546-62E7-304A-8631-60D9B8E543BE}"/>
              </a:ext>
            </a:extLst>
          </p:cNvPr>
          <p:cNvSpPr txBox="1"/>
          <p:nvPr/>
        </p:nvSpPr>
        <p:spPr>
          <a:xfrm>
            <a:off x="9807953" y="2674641"/>
            <a:ext cx="350196" cy="646331"/>
          </a:xfrm>
          <a:prstGeom prst="rect">
            <a:avLst/>
          </a:prstGeom>
          <a:noFill/>
        </p:spPr>
        <p:txBody>
          <a:bodyPr wrap="square" rtlCol="0">
            <a:spAutoFit/>
          </a:bodyPr>
          <a:lstStyle/>
          <a:p>
            <a:pPr algn="ctr"/>
            <a:r>
              <a:rPr lang="en-US" sz="3600" b="1" dirty="0">
                <a:solidFill>
                  <a:schemeClr val="bg1"/>
                </a:solidFill>
                <a:latin typeface="Tenorite" pitchFamily="2" charset="0"/>
              </a:rPr>
              <a:t>5</a:t>
            </a:r>
          </a:p>
        </p:txBody>
      </p:sp>
    </p:spTree>
    <p:extLst>
      <p:ext uri="{BB962C8B-B14F-4D97-AF65-F5344CB8AC3E}">
        <p14:creationId xmlns:p14="http://schemas.microsoft.com/office/powerpoint/2010/main" val="700209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178170" y="539017"/>
            <a:ext cx="11024508" cy="1325563"/>
          </a:xfrm>
        </p:spPr>
        <p:txBody>
          <a:bodyPr/>
          <a:lstStyle/>
          <a:p>
            <a:r>
              <a:rPr lang="en-US" dirty="0"/>
              <a:t>1. Disclaimer of Opinion</a:t>
            </a:r>
            <a:br>
              <a:rPr lang="en-US" dirty="0"/>
            </a:br>
            <a:r>
              <a:rPr lang="en-US" dirty="0"/>
              <a:t>    International Airports</a:t>
            </a:r>
          </a:p>
        </p:txBody>
      </p:sp>
      <p:sp>
        <p:nvSpPr>
          <p:cNvPr id="11" name="Content Placeholder 3">
            <a:extLst>
              <a:ext uri="{FF2B5EF4-FFF2-40B4-BE49-F238E27FC236}">
                <a16:creationId xmlns:a16="http://schemas.microsoft.com/office/drawing/2014/main" id="{950677C9-3E42-427F-93B8-526692906471}"/>
              </a:ext>
            </a:extLst>
          </p:cNvPr>
          <p:cNvSpPr>
            <a:spLocks noGrp="1"/>
          </p:cNvSpPr>
          <p:nvPr>
            <p:ph idx="1"/>
          </p:nvPr>
        </p:nvSpPr>
        <p:spPr>
          <a:xfrm>
            <a:off x="1167493" y="2528203"/>
            <a:ext cx="4663440" cy="3547282"/>
          </a:xfrm>
        </p:spPr>
        <p:txBody>
          <a:bodyPr vert="horz" lIns="91440" tIns="45720" rIns="91440" bIns="45720" rtlCol="0" anchor="t">
            <a:normAutofit fontScale="92500"/>
          </a:bodyPr>
          <a:lstStyle/>
          <a:p>
            <a:pPr marL="274320" indent="-182880">
              <a:lnSpc>
                <a:spcPct val="100000"/>
              </a:lnSpc>
              <a:buFont typeface="Arial" panose="020B0604020202020204" pitchFamily="34" charset="0"/>
              <a:buChar char="•"/>
            </a:pPr>
            <a:r>
              <a:rPr lang="en-US" sz="1600" dirty="0"/>
              <a:t>During FY 22, Alaska International Airport System’s (AIAS) controller retired and other key staff resigned. Department of Transportation and Public Facilities management decided to contract out </a:t>
            </a:r>
            <a:r>
              <a:rPr lang="en-US" sz="1600" dirty="0" smtClean="0"/>
              <a:t>AIAS’s </a:t>
            </a:r>
            <a:r>
              <a:rPr lang="en-US" sz="1600" dirty="0"/>
              <a:t>accounting function. A controller was hired to oversee the contractor; however, the controller was not a CPA.</a:t>
            </a:r>
          </a:p>
          <a:p>
            <a:pPr marL="274320" indent="-182880">
              <a:lnSpc>
                <a:spcPct val="100000"/>
              </a:lnSpc>
              <a:buFont typeface="Arial" panose="020B0604020202020204" pitchFamily="34" charset="0"/>
              <a:buChar char="•"/>
            </a:pPr>
            <a:r>
              <a:rPr lang="en-US" sz="1600" dirty="0"/>
              <a:t>AIAS was unable to produce financial statements for audit in a timely manner. As of the date of the State’s financial statement opinion, </a:t>
            </a:r>
            <a:r>
              <a:rPr lang="en-US" sz="1600" dirty="0" smtClean="0"/>
              <a:t>AIAS’s </a:t>
            </a:r>
            <a:r>
              <a:rPr lang="en-US" sz="1600" dirty="0"/>
              <a:t>audit had not begun. Consequently, Legislative Audit was unable to obtain sufficient appropriate evidence regarding the financial information included in the State’s financial statements.</a:t>
            </a:r>
          </a:p>
          <a:p>
            <a:pPr marL="274320" indent="-182880">
              <a:lnSpc>
                <a:spcPct val="100000"/>
              </a:lnSpc>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Top Audit Issues 2023</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3</a:t>
            </a:fld>
            <a:endParaRPr lang="en-US" dirty="0"/>
          </a:p>
        </p:txBody>
      </p:sp>
      <p:sp>
        <p:nvSpPr>
          <p:cNvPr id="10" name="Text Placeholder 2">
            <a:extLst>
              <a:ext uri="{FF2B5EF4-FFF2-40B4-BE49-F238E27FC236}">
                <a16:creationId xmlns:a16="http://schemas.microsoft.com/office/drawing/2014/main" id="{EFB90AB4-D228-4548-B072-726498212362}"/>
              </a:ext>
            </a:extLst>
          </p:cNvPr>
          <p:cNvSpPr>
            <a:spLocks noGrp="1"/>
          </p:cNvSpPr>
          <p:nvPr>
            <p:ph idx="4294967295"/>
          </p:nvPr>
        </p:nvSpPr>
        <p:spPr>
          <a:xfrm>
            <a:off x="1178170" y="2005013"/>
            <a:ext cx="4664075" cy="523875"/>
          </a:xfrm>
          <a:prstGeom prst="rect">
            <a:avLst/>
          </a:prstGeom>
        </p:spPr>
        <p:txBody>
          <a:bodyPr/>
          <a:lstStyle/>
          <a:p>
            <a:pPr marL="0" indent="0">
              <a:buNone/>
            </a:pPr>
            <a:r>
              <a:rPr lang="en-US" sz="1800" dirty="0">
                <a:solidFill>
                  <a:schemeClr val="accent1"/>
                </a:solidFill>
              </a:rPr>
              <a:t>Issues That Led to Disclaimed Audit Opinion</a:t>
            </a:r>
          </a:p>
        </p:txBody>
      </p:sp>
      <p:sp>
        <p:nvSpPr>
          <p:cNvPr id="12" name="Text Placeholder 5">
            <a:extLst>
              <a:ext uri="{FF2B5EF4-FFF2-40B4-BE49-F238E27FC236}">
                <a16:creationId xmlns:a16="http://schemas.microsoft.com/office/drawing/2014/main" id="{F5018B6D-E395-49AD-92AD-AD69E3AB40C3}"/>
              </a:ext>
            </a:extLst>
          </p:cNvPr>
          <p:cNvSpPr txBox="1">
            <a:spLocks/>
          </p:cNvSpPr>
          <p:nvPr/>
        </p:nvSpPr>
        <p:spPr>
          <a:xfrm>
            <a:off x="6283235" y="2005689"/>
            <a:ext cx="4663440" cy="5225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accent1"/>
                </a:solidFill>
              </a:rPr>
              <a:t>Single Audit Finding (Reference)</a:t>
            </a:r>
          </a:p>
        </p:txBody>
      </p:sp>
      <p:sp>
        <p:nvSpPr>
          <p:cNvPr id="13" name="Content Placeholder 4">
            <a:extLst>
              <a:ext uri="{FF2B5EF4-FFF2-40B4-BE49-F238E27FC236}">
                <a16:creationId xmlns:a16="http://schemas.microsoft.com/office/drawing/2014/main" id="{BDB9D020-1E25-453D-83DF-1420ACD3968D}"/>
              </a:ext>
            </a:extLst>
          </p:cNvPr>
          <p:cNvSpPr txBox="1">
            <a:spLocks/>
          </p:cNvSpPr>
          <p:nvPr/>
        </p:nvSpPr>
        <p:spPr>
          <a:xfrm>
            <a:off x="6283235" y="2528203"/>
            <a:ext cx="4663440" cy="28286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r>
              <a:rPr lang="en-US" sz="1500" dirty="0"/>
              <a:t>2022-073</a:t>
            </a:r>
          </a:p>
        </p:txBody>
      </p:sp>
    </p:spTree>
    <p:extLst>
      <p:ext uri="{BB962C8B-B14F-4D97-AF65-F5344CB8AC3E}">
        <p14:creationId xmlns:p14="http://schemas.microsoft.com/office/powerpoint/2010/main" val="1527386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p:txBody>
          <a:bodyPr/>
          <a:lstStyle/>
          <a:p>
            <a:r>
              <a:rPr lang="en-US" sz="2800" dirty="0"/>
              <a:t/>
            </a:r>
            <a:br>
              <a:rPr lang="en-US" sz="2800" dirty="0"/>
            </a:br>
            <a:r>
              <a:rPr lang="en-US" dirty="0"/>
              <a:t>2. Financial Statement Errors</a:t>
            </a:r>
          </a:p>
        </p:txBody>
      </p:sp>
      <p:sp>
        <p:nvSpPr>
          <p:cNvPr id="11" name="Content Placeholder 3">
            <a:extLst>
              <a:ext uri="{FF2B5EF4-FFF2-40B4-BE49-F238E27FC236}">
                <a16:creationId xmlns:a16="http://schemas.microsoft.com/office/drawing/2014/main" id="{950677C9-3E42-427F-93B8-526692906471}"/>
              </a:ext>
            </a:extLst>
          </p:cNvPr>
          <p:cNvSpPr>
            <a:spLocks noGrp="1"/>
          </p:cNvSpPr>
          <p:nvPr>
            <p:ph idx="1"/>
          </p:nvPr>
        </p:nvSpPr>
        <p:spPr>
          <a:xfrm>
            <a:off x="1167493" y="2528203"/>
            <a:ext cx="4663440" cy="2828613"/>
          </a:xfrm>
        </p:spPr>
        <p:txBody>
          <a:bodyPr vert="horz" lIns="91440" tIns="45720" rIns="91440" bIns="45720" rtlCol="0" anchor="t">
            <a:normAutofit/>
          </a:bodyPr>
          <a:lstStyle/>
          <a:p>
            <a:pPr marL="285750" indent="-285750">
              <a:buFont typeface="Arial" panose="020B0604020202020204" pitchFamily="34" charset="0"/>
              <a:buChar char="•"/>
            </a:pPr>
            <a:r>
              <a:rPr lang="en-US" sz="1500" dirty="0"/>
              <a:t>There continued to be significant errors and repeat findings related to the draft financial statements. The Division of Finance is understaffed in terms of resources and training. Department accounting staff suffer from routine turnover and lack of experience.</a:t>
            </a:r>
          </a:p>
          <a:p>
            <a:pPr marL="285750" indent="-285750">
              <a:buFont typeface="Arial" panose="020B0604020202020204" pitchFamily="34" charset="0"/>
              <a:buChar char="•"/>
            </a:pPr>
            <a:endParaRPr lang="en-US" sz="1600" dirty="0"/>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Top Audit Issues 2023</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4</a:t>
            </a:fld>
            <a:endParaRPr lang="en-US" dirty="0"/>
          </a:p>
        </p:txBody>
      </p:sp>
      <p:sp>
        <p:nvSpPr>
          <p:cNvPr id="10" name="Text Placeholder 2">
            <a:extLst>
              <a:ext uri="{FF2B5EF4-FFF2-40B4-BE49-F238E27FC236}">
                <a16:creationId xmlns:a16="http://schemas.microsoft.com/office/drawing/2014/main" id="{EFB90AB4-D228-4548-B072-726498212362}"/>
              </a:ext>
            </a:extLst>
          </p:cNvPr>
          <p:cNvSpPr>
            <a:spLocks noGrp="1"/>
          </p:cNvSpPr>
          <p:nvPr>
            <p:ph idx="4294967295"/>
          </p:nvPr>
        </p:nvSpPr>
        <p:spPr>
          <a:xfrm>
            <a:off x="1248508" y="2005013"/>
            <a:ext cx="4838700" cy="523875"/>
          </a:xfrm>
          <a:prstGeom prst="rect">
            <a:avLst/>
          </a:prstGeom>
        </p:spPr>
        <p:txBody>
          <a:bodyPr/>
          <a:lstStyle/>
          <a:p>
            <a:pPr marL="0" indent="0">
              <a:buNone/>
            </a:pPr>
            <a:r>
              <a:rPr lang="en-US" sz="1800" dirty="0">
                <a:solidFill>
                  <a:schemeClr val="accent1"/>
                </a:solidFill>
              </a:rPr>
              <a:t>Significant Errors in Draft Statements</a:t>
            </a:r>
          </a:p>
        </p:txBody>
      </p:sp>
      <p:sp>
        <p:nvSpPr>
          <p:cNvPr id="12" name="Text Placeholder 5">
            <a:extLst>
              <a:ext uri="{FF2B5EF4-FFF2-40B4-BE49-F238E27FC236}">
                <a16:creationId xmlns:a16="http://schemas.microsoft.com/office/drawing/2014/main" id="{F5018B6D-E395-49AD-92AD-AD69E3AB40C3}"/>
              </a:ext>
            </a:extLst>
          </p:cNvPr>
          <p:cNvSpPr txBox="1">
            <a:spLocks/>
          </p:cNvSpPr>
          <p:nvPr/>
        </p:nvSpPr>
        <p:spPr>
          <a:xfrm>
            <a:off x="6283235" y="2005689"/>
            <a:ext cx="4663440" cy="5225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accent1"/>
                </a:solidFill>
              </a:rPr>
              <a:t>Single Audit Findings (Reference)</a:t>
            </a:r>
          </a:p>
        </p:txBody>
      </p:sp>
      <p:sp>
        <p:nvSpPr>
          <p:cNvPr id="13" name="Content Placeholder 4">
            <a:extLst>
              <a:ext uri="{FF2B5EF4-FFF2-40B4-BE49-F238E27FC236}">
                <a16:creationId xmlns:a16="http://schemas.microsoft.com/office/drawing/2014/main" id="{BDB9D020-1E25-453D-83DF-1420ACD3968D}"/>
              </a:ext>
            </a:extLst>
          </p:cNvPr>
          <p:cNvSpPr txBox="1">
            <a:spLocks/>
          </p:cNvSpPr>
          <p:nvPr/>
        </p:nvSpPr>
        <p:spPr>
          <a:xfrm>
            <a:off x="6283234" y="2528203"/>
            <a:ext cx="4970920" cy="28286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500" dirty="0"/>
              <a:t>2022-005, 2022-006, 2022-008, 2022-009, </a:t>
            </a:r>
            <a:r>
              <a:rPr lang="en-US" sz="1500" dirty="0" smtClean="0"/>
              <a:t>2022-010</a:t>
            </a:r>
            <a:r>
              <a:rPr lang="en-US" sz="1500" dirty="0"/>
              <a:t>, 2022-011, 2022-023, 2022-029, 2022-074</a:t>
            </a:r>
          </a:p>
        </p:txBody>
      </p:sp>
    </p:spTree>
    <p:extLst>
      <p:ext uri="{BB962C8B-B14F-4D97-AF65-F5344CB8AC3E}">
        <p14:creationId xmlns:p14="http://schemas.microsoft.com/office/powerpoint/2010/main" val="3172355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167492" y="381000"/>
            <a:ext cx="10643507" cy="1325563"/>
          </a:xfrm>
        </p:spPr>
        <p:txBody>
          <a:bodyPr/>
          <a:lstStyle/>
          <a:p>
            <a:r>
              <a:rPr lang="en-US" sz="2800" dirty="0"/>
              <a:t/>
            </a:r>
            <a:br>
              <a:rPr lang="en-US" sz="2800" dirty="0"/>
            </a:br>
            <a:r>
              <a:rPr lang="en-US" sz="4400" dirty="0"/>
              <a:t>3. Division of Public Assistance Federal Program Findings</a:t>
            </a:r>
          </a:p>
        </p:txBody>
      </p:sp>
      <p:sp>
        <p:nvSpPr>
          <p:cNvPr id="11" name="Content Placeholder 3">
            <a:extLst>
              <a:ext uri="{FF2B5EF4-FFF2-40B4-BE49-F238E27FC236}">
                <a16:creationId xmlns:a16="http://schemas.microsoft.com/office/drawing/2014/main" id="{950677C9-3E42-427F-93B8-526692906471}"/>
              </a:ext>
            </a:extLst>
          </p:cNvPr>
          <p:cNvSpPr>
            <a:spLocks noGrp="1"/>
          </p:cNvSpPr>
          <p:nvPr>
            <p:ph idx="1"/>
          </p:nvPr>
        </p:nvSpPr>
        <p:spPr>
          <a:xfrm>
            <a:off x="1167492" y="2795954"/>
            <a:ext cx="4663440" cy="2680997"/>
          </a:xfrm>
        </p:spPr>
        <p:txBody>
          <a:bodyPr vert="horz" lIns="91440" tIns="45720" rIns="91440" bIns="45720" rtlCol="0" anchor="t">
            <a:noAutofit/>
          </a:bodyPr>
          <a:lstStyle/>
          <a:p>
            <a:pPr marL="285750" indent="-285750">
              <a:buFont typeface="Arial" panose="020B0604020202020204" pitchFamily="34" charset="0"/>
              <a:buChar char="•"/>
            </a:pPr>
            <a:r>
              <a:rPr lang="en-US" sz="1600" dirty="0"/>
              <a:t>Material noncompliance with federal laws and material weaknesses in internal controls over the following federal </a:t>
            </a:r>
            <a:r>
              <a:rPr lang="en-US" sz="1600" dirty="0" smtClean="0"/>
              <a:t>programs:</a:t>
            </a:r>
            <a:endParaRPr lang="en-US" sz="1600" dirty="0"/>
          </a:p>
          <a:p>
            <a:pPr marL="742950" lvl="1" indent="-285750">
              <a:buFont typeface="Arial" panose="020B0604020202020204" pitchFamily="34" charset="0"/>
              <a:buChar char="•"/>
            </a:pPr>
            <a:r>
              <a:rPr lang="en-US" sz="1100" dirty="0"/>
              <a:t>Medicaid/CHIP</a:t>
            </a:r>
          </a:p>
          <a:p>
            <a:pPr marL="742950" lvl="1" indent="-285750">
              <a:buFont typeface="Arial" panose="020B0604020202020204" pitchFamily="34" charset="0"/>
              <a:buChar char="•"/>
            </a:pPr>
            <a:r>
              <a:rPr lang="en-US" sz="1100" dirty="0"/>
              <a:t>Low Income Heating Assistance Program</a:t>
            </a:r>
          </a:p>
          <a:p>
            <a:pPr marL="742950" lvl="1" indent="-285750">
              <a:buFont typeface="Arial" panose="020B0604020202020204" pitchFamily="34" charset="0"/>
              <a:buChar char="•"/>
            </a:pPr>
            <a:r>
              <a:rPr lang="en-US" sz="1100" dirty="0"/>
              <a:t>SNAP (Food Stamps)</a:t>
            </a:r>
          </a:p>
          <a:p>
            <a:pPr marL="742950" lvl="1" indent="-285750">
              <a:buFont typeface="Arial" panose="020B0604020202020204" pitchFamily="34" charset="0"/>
              <a:buChar char="•"/>
            </a:pPr>
            <a:r>
              <a:rPr lang="en-US" sz="1100" dirty="0"/>
              <a:t>Temporary Assistance for Needy Families</a:t>
            </a:r>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Top Audit Issues 2023</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5</a:t>
            </a:fld>
            <a:endParaRPr lang="en-US" dirty="0"/>
          </a:p>
        </p:txBody>
      </p:sp>
      <p:sp>
        <p:nvSpPr>
          <p:cNvPr id="10" name="Text Placeholder 2">
            <a:extLst>
              <a:ext uri="{FF2B5EF4-FFF2-40B4-BE49-F238E27FC236}">
                <a16:creationId xmlns:a16="http://schemas.microsoft.com/office/drawing/2014/main" id="{EFB90AB4-D228-4548-B072-726498212362}"/>
              </a:ext>
            </a:extLst>
          </p:cNvPr>
          <p:cNvSpPr>
            <a:spLocks noGrp="1"/>
          </p:cNvSpPr>
          <p:nvPr>
            <p:ph idx="4294967295"/>
          </p:nvPr>
        </p:nvSpPr>
        <p:spPr>
          <a:xfrm>
            <a:off x="1160580" y="2005013"/>
            <a:ext cx="4838700" cy="790941"/>
          </a:xfrm>
          <a:prstGeom prst="rect">
            <a:avLst/>
          </a:prstGeom>
        </p:spPr>
        <p:txBody>
          <a:bodyPr/>
          <a:lstStyle/>
          <a:p>
            <a:pPr marL="0" indent="0">
              <a:buNone/>
            </a:pPr>
            <a:r>
              <a:rPr lang="en-US" sz="1800" dirty="0">
                <a:solidFill>
                  <a:schemeClr val="accent1"/>
                </a:solidFill>
              </a:rPr>
              <a:t>Division struggling with staffing shortages, lack of staff experience, poor training, and lack of adequate internal controls. </a:t>
            </a:r>
          </a:p>
        </p:txBody>
      </p:sp>
      <p:sp>
        <p:nvSpPr>
          <p:cNvPr id="12" name="Text Placeholder 5">
            <a:extLst>
              <a:ext uri="{FF2B5EF4-FFF2-40B4-BE49-F238E27FC236}">
                <a16:creationId xmlns:a16="http://schemas.microsoft.com/office/drawing/2014/main" id="{F5018B6D-E395-49AD-92AD-AD69E3AB40C3}"/>
              </a:ext>
            </a:extLst>
          </p:cNvPr>
          <p:cNvSpPr txBox="1">
            <a:spLocks/>
          </p:cNvSpPr>
          <p:nvPr/>
        </p:nvSpPr>
        <p:spPr>
          <a:xfrm>
            <a:off x="6283235" y="2005689"/>
            <a:ext cx="4663440" cy="5225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accent1"/>
                </a:solidFill>
              </a:rPr>
              <a:t>Single Audit Findings (Reference)</a:t>
            </a:r>
          </a:p>
        </p:txBody>
      </p:sp>
      <p:sp>
        <p:nvSpPr>
          <p:cNvPr id="13" name="Content Placeholder 4">
            <a:extLst>
              <a:ext uri="{FF2B5EF4-FFF2-40B4-BE49-F238E27FC236}">
                <a16:creationId xmlns:a16="http://schemas.microsoft.com/office/drawing/2014/main" id="{BDB9D020-1E25-453D-83DF-1420ACD3968D}"/>
              </a:ext>
            </a:extLst>
          </p:cNvPr>
          <p:cNvSpPr txBox="1">
            <a:spLocks/>
          </p:cNvSpPr>
          <p:nvPr/>
        </p:nvSpPr>
        <p:spPr>
          <a:xfrm>
            <a:off x="6318697" y="2621961"/>
            <a:ext cx="4663440" cy="28286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500" dirty="0"/>
          </a:p>
        </p:txBody>
      </p:sp>
      <p:sp>
        <p:nvSpPr>
          <p:cNvPr id="9" name="Content Placeholder 3">
            <a:extLst>
              <a:ext uri="{FF2B5EF4-FFF2-40B4-BE49-F238E27FC236}">
                <a16:creationId xmlns:a16="http://schemas.microsoft.com/office/drawing/2014/main" id="{950677C9-3E42-427F-93B8-526692906471}"/>
              </a:ext>
            </a:extLst>
          </p:cNvPr>
          <p:cNvSpPr txBox="1">
            <a:spLocks/>
          </p:cNvSpPr>
          <p:nvPr/>
        </p:nvSpPr>
        <p:spPr>
          <a:xfrm>
            <a:off x="6283234" y="2464777"/>
            <a:ext cx="5085220" cy="2680997"/>
          </a:xfrm>
          <a:prstGeom prst="rect">
            <a:avLst/>
          </a:prstGeom>
        </p:spPr>
        <p:txBody>
          <a:bodyPr vert="horz" lIns="91440" tIns="45720" rIns="91440" bIns="45720" rtlCol="0" anchor="t">
            <a:no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sz="1500" dirty="0"/>
              <a:t>2022-031, 2022-032, 2022-038, 2022-041, 2022-042, 2022-043, 2022-048, 2022-049, 2022-053, 2022-054 </a:t>
            </a:r>
          </a:p>
        </p:txBody>
      </p:sp>
    </p:spTree>
    <p:extLst>
      <p:ext uri="{BB962C8B-B14F-4D97-AF65-F5344CB8AC3E}">
        <p14:creationId xmlns:p14="http://schemas.microsoft.com/office/powerpoint/2010/main" val="1987429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167492" y="381000"/>
            <a:ext cx="10643507" cy="1325563"/>
          </a:xfrm>
        </p:spPr>
        <p:txBody>
          <a:bodyPr/>
          <a:lstStyle/>
          <a:p>
            <a:r>
              <a:rPr lang="en-US" sz="2800" dirty="0"/>
              <a:t/>
            </a:r>
            <a:br>
              <a:rPr lang="en-US" sz="2800" dirty="0"/>
            </a:br>
            <a:r>
              <a:rPr lang="en-US" dirty="0"/>
              <a:t>4. </a:t>
            </a:r>
            <a:r>
              <a:rPr lang="en-US" sz="4400" dirty="0"/>
              <a:t>Medicaid Behavioral Health </a:t>
            </a:r>
          </a:p>
        </p:txBody>
      </p:sp>
      <p:sp>
        <p:nvSpPr>
          <p:cNvPr id="11" name="Content Placeholder 3">
            <a:extLst>
              <a:ext uri="{FF2B5EF4-FFF2-40B4-BE49-F238E27FC236}">
                <a16:creationId xmlns:a16="http://schemas.microsoft.com/office/drawing/2014/main" id="{950677C9-3E42-427F-93B8-526692906471}"/>
              </a:ext>
            </a:extLst>
          </p:cNvPr>
          <p:cNvSpPr>
            <a:spLocks noGrp="1"/>
          </p:cNvSpPr>
          <p:nvPr>
            <p:ph idx="1"/>
          </p:nvPr>
        </p:nvSpPr>
        <p:spPr>
          <a:xfrm>
            <a:off x="1167492" y="2616337"/>
            <a:ext cx="4663440" cy="3248132"/>
          </a:xfrm>
        </p:spPr>
        <p:txBody>
          <a:bodyPr vert="horz" lIns="91440" tIns="45720" rIns="91440" bIns="45720" rtlCol="0" anchor="t">
            <a:normAutofit fontScale="92500"/>
          </a:bodyPr>
          <a:lstStyle/>
          <a:p>
            <a:pPr marL="285750" indent="-285750">
              <a:buFont typeface="Arial" panose="020B0604020202020204" pitchFamily="34" charset="0"/>
              <a:buChar char="•"/>
            </a:pPr>
            <a:r>
              <a:rPr lang="en-US" sz="1500" dirty="0"/>
              <a:t>Provider-related system edits and checks were not in place during FY 22 and the new system had system logic flaws. These deficiencies resulted in </a:t>
            </a:r>
            <a:r>
              <a:rPr lang="en-US" sz="1500" dirty="0" smtClean="0"/>
              <a:t>incorrect </a:t>
            </a:r>
            <a:r>
              <a:rPr lang="en-US" sz="1500" dirty="0"/>
              <a:t>and ineligible providers being </a:t>
            </a:r>
            <a:r>
              <a:rPr lang="en-US" sz="1500" dirty="0" smtClean="0"/>
              <a:t>paid, </a:t>
            </a:r>
            <a:r>
              <a:rPr lang="en-US" sz="1500" dirty="0"/>
              <a:t>as well as providers being paid for ineligible services and at incorrect amounts.</a:t>
            </a:r>
          </a:p>
          <a:p>
            <a:pPr marL="285750" indent="-285750">
              <a:buFont typeface="Arial" panose="020B0604020202020204" pitchFamily="34" charset="0"/>
              <a:buChar char="•"/>
            </a:pPr>
            <a:r>
              <a:rPr lang="en-US" sz="1500" dirty="0"/>
              <a:t>Due to an unknown cause, Medicaid eligibility information was not interfacing </a:t>
            </a:r>
            <a:r>
              <a:rPr lang="en-US" sz="1500" dirty="0" smtClean="0"/>
              <a:t>correctly into </a:t>
            </a:r>
            <a:r>
              <a:rPr lang="en-US" sz="1500" dirty="0"/>
              <a:t>the new behavioral health claim processing system. This led to expenditures being claimed at wrong rates. There is also a risk that ineligible people </a:t>
            </a:r>
            <a:r>
              <a:rPr lang="en-US" sz="1500" dirty="0" smtClean="0"/>
              <a:t>received </a:t>
            </a:r>
            <a:r>
              <a:rPr lang="en-US" sz="1500" dirty="0"/>
              <a:t>benefits and eligible people </a:t>
            </a:r>
            <a:r>
              <a:rPr lang="en-US" sz="1500" dirty="0" smtClean="0"/>
              <a:t>did not receive </a:t>
            </a:r>
            <a:r>
              <a:rPr lang="en-US" sz="1500" dirty="0"/>
              <a:t>benefits.</a:t>
            </a:r>
          </a:p>
          <a:p>
            <a:pPr marL="285750" indent="-285750">
              <a:buFont typeface="Arial" panose="020B0604020202020204" pitchFamily="34" charset="0"/>
              <a:buChar char="•"/>
            </a:pPr>
            <a:r>
              <a:rPr lang="en-US" sz="1500" dirty="0"/>
              <a:t>Certain behavioral health providers were not screened and enrolled in accordance with federal eligibility requirements.</a:t>
            </a:r>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Top Audit Issues 2023</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6</a:t>
            </a:fld>
            <a:endParaRPr lang="en-US" dirty="0"/>
          </a:p>
        </p:txBody>
      </p:sp>
      <p:sp>
        <p:nvSpPr>
          <p:cNvPr id="10" name="Text Placeholder 2">
            <a:extLst>
              <a:ext uri="{FF2B5EF4-FFF2-40B4-BE49-F238E27FC236}">
                <a16:creationId xmlns:a16="http://schemas.microsoft.com/office/drawing/2014/main" id="{EFB90AB4-D228-4548-B072-726498212362}"/>
              </a:ext>
            </a:extLst>
          </p:cNvPr>
          <p:cNvSpPr>
            <a:spLocks noGrp="1"/>
          </p:cNvSpPr>
          <p:nvPr>
            <p:ph idx="4294967295"/>
          </p:nvPr>
        </p:nvSpPr>
        <p:spPr>
          <a:xfrm>
            <a:off x="1160589" y="2005013"/>
            <a:ext cx="4838700" cy="523875"/>
          </a:xfrm>
          <a:prstGeom prst="rect">
            <a:avLst/>
          </a:prstGeom>
        </p:spPr>
        <p:txBody>
          <a:bodyPr/>
          <a:lstStyle/>
          <a:p>
            <a:pPr marL="0" indent="0">
              <a:buNone/>
            </a:pPr>
            <a:r>
              <a:rPr lang="en-US" sz="1800" dirty="0">
                <a:solidFill>
                  <a:schemeClr val="accent1"/>
                </a:solidFill>
              </a:rPr>
              <a:t>Significant Errors With New Behavioral Health System and With Provider Screening</a:t>
            </a:r>
          </a:p>
        </p:txBody>
      </p:sp>
      <p:sp>
        <p:nvSpPr>
          <p:cNvPr id="12" name="Text Placeholder 5">
            <a:extLst>
              <a:ext uri="{FF2B5EF4-FFF2-40B4-BE49-F238E27FC236}">
                <a16:creationId xmlns:a16="http://schemas.microsoft.com/office/drawing/2014/main" id="{F5018B6D-E395-49AD-92AD-AD69E3AB40C3}"/>
              </a:ext>
            </a:extLst>
          </p:cNvPr>
          <p:cNvSpPr txBox="1">
            <a:spLocks/>
          </p:cNvSpPr>
          <p:nvPr/>
        </p:nvSpPr>
        <p:spPr>
          <a:xfrm>
            <a:off x="6283235" y="2005689"/>
            <a:ext cx="4663440" cy="5225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solidFill>
                  <a:schemeClr val="accent1"/>
                </a:solidFill>
              </a:rPr>
              <a:t>Single Audit Findings (Reference)</a:t>
            </a:r>
          </a:p>
        </p:txBody>
      </p:sp>
      <p:sp>
        <p:nvSpPr>
          <p:cNvPr id="13" name="Content Placeholder 4">
            <a:extLst>
              <a:ext uri="{FF2B5EF4-FFF2-40B4-BE49-F238E27FC236}">
                <a16:creationId xmlns:a16="http://schemas.microsoft.com/office/drawing/2014/main" id="{BDB9D020-1E25-453D-83DF-1420ACD3968D}"/>
              </a:ext>
            </a:extLst>
          </p:cNvPr>
          <p:cNvSpPr txBox="1">
            <a:spLocks/>
          </p:cNvSpPr>
          <p:nvPr/>
        </p:nvSpPr>
        <p:spPr>
          <a:xfrm>
            <a:off x="6283235" y="2560341"/>
            <a:ext cx="4663440" cy="28286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500" dirty="0"/>
              <a:t>2022-050, 2022-051, 2022-056</a:t>
            </a:r>
          </a:p>
        </p:txBody>
      </p:sp>
    </p:spTree>
    <p:extLst>
      <p:ext uri="{BB962C8B-B14F-4D97-AF65-F5344CB8AC3E}">
        <p14:creationId xmlns:p14="http://schemas.microsoft.com/office/powerpoint/2010/main" val="541174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160583" y="565638"/>
            <a:ext cx="10464731" cy="1325563"/>
          </a:xfrm>
        </p:spPr>
        <p:txBody>
          <a:bodyPr/>
          <a:lstStyle/>
          <a:p>
            <a:r>
              <a:rPr lang="en-US" sz="2800" dirty="0"/>
              <a:t/>
            </a:r>
            <a:br>
              <a:rPr lang="en-US" sz="2800" dirty="0"/>
            </a:br>
            <a:r>
              <a:rPr lang="en-US" sz="4400" dirty="0"/>
              <a:t>5. Shortfalls Increasing</a:t>
            </a:r>
          </a:p>
        </p:txBody>
      </p:sp>
      <p:sp>
        <p:nvSpPr>
          <p:cNvPr id="11" name="Content Placeholder 3">
            <a:extLst>
              <a:ext uri="{FF2B5EF4-FFF2-40B4-BE49-F238E27FC236}">
                <a16:creationId xmlns:a16="http://schemas.microsoft.com/office/drawing/2014/main" id="{950677C9-3E42-427F-93B8-526692906471}"/>
              </a:ext>
            </a:extLst>
          </p:cNvPr>
          <p:cNvSpPr>
            <a:spLocks noGrp="1"/>
          </p:cNvSpPr>
          <p:nvPr>
            <p:ph idx="1"/>
          </p:nvPr>
        </p:nvSpPr>
        <p:spPr>
          <a:xfrm>
            <a:off x="1248213" y="2554348"/>
            <a:ext cx="4663440" cy="3138854"/>
          </a:xfrm>
        </p:spPr>
        <p:txBody>
          <a:bodyPr vert="horz" lIns="91440" tIns="45720" rIns="91440" bIns="45720" rtlCol="0" anchor="t">
            <a:normAutofit/>
          </a:bodyPr>
          <a:lstStyle/>
          <a:p>
            <a:pPr marL="285750" indent="-285750">
              <a:buFont typeface="Arial" panose="020B0604020202020204" pitchFamily="34" charset="0"/>
              <a:buChar char="•"/>
            </a:pPr>
            <a:r>
              <a:rPr lang="en-US" sz="1400" dirty="0"/>
              <a:t>Staff shortages, turnover, and competing priorities resulted in a high number of potential shortfall recommendations. </a:t>
            </a:r>
          </a:p>
          <a:p>
            <a:pPr marL="285750" indent="-285750">
              <a:buFont typeface="Arial" panose="020B0604020202020204" pitchFamily="34" charset="0"/>
              <a:buChar char="•"/>
            </a:pPr>
            <a:r>
              <a:rPr lang="en-US" sz="1400" dirty="0"/>
              <a:t>Agency staff did not address the potential shortfalls in a timely manner. </a:t>
            </a:r>
          </a:p>
          <a:p>
            <a:pPr marL="285750" indent="-285750">
              <a:buFont typeface="Arial" panose="020B0604020202020204" pitchFamily="34" charset="0"/>
              <a:buChar char="•"/>
            </a:pPr>
            <a:endParaRPr lang="en-US" sz="1400" dirty="0"/>
          </a:p>
          <a:p>
            <a:endParaRPr lang="en-US" sz="1600" dirty="0"/>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Top Audit Issues 2023</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7</a:t>
            </a:fld>
            <a:endParaRPr lang="en-US" dirty="0"/>
          </a:p>
        </p:txBody>
      </p:sp>
      <p:sp>
        <p:nvSpPr>
          <p:cNvPr id="10" name="Text Placeholder 2">
            <a:extLst>
              <a:ext uri="{FF2B5EF4-FFF2-40B4-BE49-F238E27FC236}">
                <a16:creationId xmlns:a16="http://schemas.microsoft.com/office/drawing/2014/main" id="{EFB90AB4-D228-4548-B072-726498212362}"/>
              </a:ext>
            </a:extLst>
          </p:cNvPr>
          <p:cNvSpPr>
            <a:spLocks noGrp="1"/>
          </p:cNvSpPr>
          <p:nvPr>
            <p:ph idx="4294967295"/>
          </p:nvPr>
        </p:nvSpPr>
        <p:spPr>
          <a:xfrm>
            <a:off x="1160583" y="2005013"/>
            <a:ext cx="4838700" cy="523875"/>
          </a:xfrm>
          <a:prstGeom prst="rect">
            <a:avLst/>
          </a:prstGeom>
        </p:spPr>
        <p:txBody>
          <a:bodyPr/>
          <a:lstStyle/>
          <a:p>
            <a:pPr marL="0" indent="0">
              <a:buNone/>
            </a:pPr>
            <a:r>
              <a:rPr lang="en-US" sz="1600" dirty="0">
                <a:solidFill>
                  <a:schemeClr val="accent1"/>
                </a:solidFill>
              </a:rPr>
              <a:t>Potential shortfalls identified in 9 departments</a:t>
            </a:r>
          </a:p>
          <a:p>
            <a:pPr marL="0" indent="0">
              <a:buNone/>
            </a:pPr>
            <a:r>
              <a:rPr lang="en-US" sz="1600" dirty="0">
                <a:solidFill>
                  <a:schemeClr val="accent1"/>
                </a:solidFill>
              </a:rPr>
              <a:t> </a:t>
            </a:r>
          </a:p>
        </p:txBody>
      </p:sp>
      <p:sp>
        <p:nvSpPr>
          <p:cNvPr id="12" name="Text Placeholder 5">
            <a:extLst>
              <a:ext uri="{FF2B5EF4-FFF2-40B4-BE49-F238E27FC236}">
                <a16:creationId xmlns:a16="http://schemas.microsoft.com/office/drawing/2014/main" id="{F5018B6D-E395-49AD-92AD-AD69E3AB40C3}"/>
              </a:ext>
            </a:extLst>
          </p:cNvPr>
          <p:cNvSpPr txBox="1">
            <a:spLocks/>
          </p:cNvSpPr>
          <p:nvPr/>
        </p:nvSpPr>
        <p:spPr>
          <a:xfrm>
            <a:off x="6283235" y="2005689"/>
            <a:ext cx="4663440" cy="5225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accent1"/>
                </a:solidFill>
              </a:rPr>
              <a:t>Single Audit Findings (Reference)</a:t>
            </a:r>
          </a:p>
        </p:txBody>
      </p:sp>
      <p:sp>
        <p:nvSpPr>
          <p:cNvPr id="13" name="Content Placeholder 4">
            <a:extLst>
              <a:ext uri="{FF2B5EF4-FFF2-40B4-BE49-F238E27FC236}">
                <a16:creationId xmlns:a16="http://schemas.microsoft.com/office/drawing/2014/main" id="{BDB9D020-1E25-453D-83DF-1420ACD3968D}"/>
              </a:ext>
            </a:extLst>
          </p:cNvPr>
          <p:cNvSpPr txBox="1">
            <a:spLocks/>
          </p:cNvSpPr>
          <p:nvPr/>
        </p:nvSpPr>
        <p:spPr>
          <a:xfrm>
            <a:off x="6283235" y="2528203"/>
            <a:ext cx="4663440" cy="28286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2022-019, </a:t>
            </a:r>
            <a:r>
              <a:rPr lang="en-US" sz="1500" dirty="0"/>
              <a:t>2022-021</a:t>
            </a:r>
            <a:r>
              <a:rPr lang="en-US" sz="1600" dirty="0"/>
              <a:t>, 2022-024, 2022-057, </a:t>
            </a:r>
            <a:r>
              <a:rPr lang="en-US" sz="1600" dirty="0" smtClean="0"/>
              <a:t>2022-066</a:t>
            </a:r>
            <a:r>
              <a:rPr lang="en-US" sz="1600" dirty="0"/>
              <a:t>, 2022-068</a:t>
            </a:r>
            <a:r>
              <a:rPr lang="en-US" sz="1600"/>
              <a:t>, </a:t>
            </a:r>
            <a:r>
              <a:rPr lang="en-US" sz="1600" smtClean="0"/>
              <a:t>2022-069, 2022-069</a:t>
            </a:r>
            <a:r>
              <a:rPr lang="en-US" sz="1600" dirty="0" smtClean="0"/>
              <a:t>, 2022-071</a:t>
            </a:r>
            <a:r>
              <a:rPr lang="en-US" sz="1600" dirty="0"/>
              <a:t>, 2022-078</a:t>
            </a:r>
          </a:p>
        </p:txBody>
      </p:sp>
    </p:spTree>
    <p:extLst>
      <p:ext uri="{BB962C8B-B14F-4D97-AF65-F5344CB8AC3E}">
        <p14:creationId xmlns:p14="http://schemas.microsoft.com/office/powerpoint/2010/main" val="2232941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167492" y="381000"/>
            <a:ext cx="10703232" cy="1325563"/>
          </a:xfrm>
        </p:spPr>
        <p:txBody>
          <a:bodyPr/>
          <a:lstStyle/>
          <a:p>
            <a:r>
              <a:rPr lang="en-US" sz="2800" dirty="0"/>
              <a:t/>
            </a:r>
            <a:br>
              <a:rPr lang="en-US" sz="2800" dirty="0"/>
            </a:br>
            <a:r>
              <a:rPr lang="en-US" sz="4200" dirty="0"/>
              <a:t>6. COVID </a:t>
            </a:r>
            <a:r>
              <a:rPr lang="en-US" sz="4200" dirty="0" smtClean="0"/>
              <a:t>Small Business </a:t>
            </a:r>
            <a:r>
              <a:rPr lang="en-US" sz="4200" dirty="0"/>
              <a:t/>
            </a:r>
            <a:br>
              <a:rPr lang="en-US" sz="4200" dirty="0"/>
            </a:br>
            <a:r>
              <a:rPr lang="en-US" sz="4200" dirty="0" smtClean="0"/>
              <a:t>Relief Program</a:t>
            </a:r>
            <a:endParaRPr lang="en-US" sz="4200" dirty="0"/>
          </a:p>
        </p:txBody>
      </p:sp>
      <p:sp>
        <p:nvSpPr>
          <p:cNvPr id="11" name="Content Placeholder 3">
            <a:extLst>
              <a:ext uri="{FF2B5EF4-FFF2-40B4-BE49-F238E27FC236}">
                <a16:creationId xmlns:a16="http://schemas.microsoft.com/office/drawing/2014/main" id="{950677C9-3E42-427F-93B8-526692906471}"/>
              </a:ext>
            </a:extLst>
          </p:cNvPr>
          <p:cNvSpPr>
            <a:spLocks noGrp="1"/>
          </p:cNvSpPr>
          <p:nvPr>
            <p:ph idx="1"/>
          </p:nvPr>
        </p:nvSpPr>
        <p:spPr>
          <a:xfrm>
            <a:off x="1167493" y="2528203"/>
            <a:ext cx="4663440" cy="3180619"/>
          </a:xfrm>
        </p:spPr>
        <p:txBody>
          <a:bodyPr vert="horz" lIns="91440" tIns="45720" rIns="91440" bIns="45720" rtlCol="0" anchor="t">
            <a:normAutofit/>
          </a:bodyPr>
          <a:lstStyle/>
          <a:p>
            <a:pPr marL="342900" indent="-342900">
              <a:buFont typeface="+mj-lt"/>
              <a:buAutoNum type="arabicPeriod"/>
            </a:pPr>
            <a:r>
              <a:rPr lang="en-US" sz="1500" dirty="0"/>
              <a:t>Department of Commerce, Community, and Economic Development’s commissioner should work toward recovering the unallowable grant payments identified in this audit.</a:t>
            </a:r>
          </a:p>
          <a:p>
            <a:pPr marL="342900" indent="-342900">
              <a:buFont typeface="+mj-lt"/>
              <a:buAutoNum type="arabicPeriod"/>
            </a:pPr>
            <a:r>
              <a:rPr lang="en-US" sz="1500" dirty="0"/>
              <a:t>Alaska Industrial Development and Export Authority’s executive director should ensure the chief procurement officer follows procurement procedures and adequate documentation is maintained.</a:t>
            </a:r>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Top Audit Issues 2023</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8</a:t>
            </a:fld>
            <a:endParaRPr lang="en-US" dirty="0"/>
          </a:p>
        </p:txBody>
      </p:sp>
      <p:sp>
        <p:nvSpPr>
          <p:cNvPr id="10" name="Text Placeholder 2">
            <a:extLst>
              <a:ext uri="{FF2B5EF4-FFF2-40B4-BE49-F238E27FC236}">
                <a16:creationId xmlns:a16="http://schemas.microsoft.com/office/drawing/2014/main" id="{EFB90AB4-D228-4548-B072-726498212362}"/>
              </a:ext>
            </a:extLst>
          </p:cNvPr>
          <p:cNvSpPr>
            <a:spLocks noGrp="1"/>
          </p:cNvSpPr>
          <p:nvPr>
            <p:ph idx="4294967295"/>
          </p:nvPr>
        </p:nvSpPr>
        <p:spPr>
          <a:xfrm>
            <a:off x="1186962" y="1855788"/>
            <a:ext cx="4838700" cy="522287"/>
          </a:xfrm>
          <a:prstGeom prst="rect">
            <a:avLst/>
          </a:prstGeom>
        </p:spPr>
        <p:txBody>
          <a:bodyPr/>
          <a:lstStyle/>
          <a:p>
            <a:pPr marL="0" indent="0">
              <a:buNone/>
            </a:pPr>
            <a:r>
              <a:rPr lang="en-US" sz="1600" dirty="0">
                <a:solidFill>
                  <a:schemeClr val="accent1"/>
                </a:solidFill>
              </a:rPr>
              <a:t>2022 Audit Made Two Recommendations</a:t>
            </a:r>
          </a:p>
        </p:txBody>
      </p:sp>
      <p:sp>
        <p:nvSpPr>
          <p:cNvPr id="12" name="Text Placeholder 5">
            <a:extLst>
              <a:ext uri="{FF2B5EF4-FFF2-40B4-BE49-F238E27FC236}">
                <a16:creationId xmlns:a16="http://schemas.microsoft.com/office/drawing/2014/main" id="{F5018B6D-E395-49AD-92AD-AD69E3AB40C3}"/>
              </a:ext>
            </a:extLst>
          </p:cNvPr>
          <p:cNvSpPr txBox="1">
            <a:spLocks/>
          </p:cNvSpPr>
          <p:nvPr/>
        </p:nvSpPr>
        <p:spPr>
          <a:xfrm>
            <a:off x="6283235" y="1856126"/>
            <a:ext cx="4663440" cy="5225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accent1"/>
                </a:solidFill>
              </a:rPr>
              <a:t>Audit Control Number 08-30103-22</a:t>
            </a:r>
          </a:p>
        </p:txBody>
      </p:sp>
      <p:sp>
        <p:nvSpPr>
          <p:cNvPr id="13" name="Content Placeholder 4">
            <a:extLst>
              <a:ext uri="{FF2B5EF4-FFF2-40B4-BE49-F238E27FC236}">
                <a16:creationId xmlns:a16="http://schemas.microsoft.com/office/drawing/2014/main" id="{BDB9D020-1E25-453D-83DF-1420ACD3968D}"/>
              </a:ext>
            </a:extLst>
          </p:cNvPr>
          <p:cNvSpPr txBox="1">
            <a:spLocks/>
          </p:cNvSpPr>
          <p:nvPr/>
        </p:nvSpPr>
        <p:spPr>
          <a:xfrm>
            <a:off x="6283235" y="2528203"/>
            <a:ext cx="4663440" cy="28286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500" dirty="0"/>
          </a:p>
        </p:txBody>
      </p:sp>
    </p:spTree>
    <p:extLst>
      <p:ext uri="{BB962C8B-B14F-4D97-AF65-F5344CB8AC3E}">
        <p14:creationId xmlns:p14="http://schemas.microsoft.com/office/powerpoint/2010/main" val="2921220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167492" y="381000"/>
            <a:ext cx="10703232" cy="1325563"/>
          </a:xfrm>
        </p:spPr>
        <p:txBody>
          <a:bodyPr/>
          <a:lstStyle/>
          <a:p>
            <a:r>
              <a:rPr lang="en-US" sz="2800" dirty="0"/>
              <a:t/>
            </a:r>
            <a:br>
              <a:rPr lang="en-US" sz="2800" dirty="0"/>
            </a:br>
            <a:r>
              <a:rPr lang="en-US" sz="4200" dirty="0"/>
              <a:t>7. </a:t>
            </a:r>
            <a:r>
              <a:rPr lang="en-US" sz="4200" dirty="0" smtClean="0"/>
              <a:t>Alaska State Commission </a:t>
            </a:r>
            <a:r>
              <a:rPr lang="en-US" sz="4200" dirty="0"/>
              <a:t/>
            </a:r>
            <a:br>
              <a:rPr lang="en-US" sz="4200" dirty="0"/>
            </a:br>
            <a:r>
              <a:rPr lang="en-US" sz="4200" dirty="0" smtClean="0"/>
              <a:t>for Human Rights</a:t>
            </a:r>
            <a:endParaRPr lang="en-US" sz="4200" dirty="0"/>
          </a:p>
        </p:txBody>
      </p:sp>
      <p:sp>
        <p:nvSpPr>
          <p:cNvPr id="11" name="Content Placeholder 3">
            <a:extLst>
              <a:ext uri="{FF2B5EF4-FFF2-40B4-BE49-F238E27FC236}">
                <a16:creationId xmlns:a16="http://schemas.microsoft.com/office/drawing/2014/main" id="{950677C9-3E42-427F-93B8-526692906471}"/>
              </a:ext>
            </a:extLst>
          </p:cNvPr>
          <p:cNvSpPr>
            <a:spLocks noGrp="1"/>
          </p:cNvSpPr>
          <p:nvPr>
            <p:ph idx="1"/>
          </p:nvPr>
        </p:nvSpPr>
        <p:spPr>
          <a:xfrm>
            <a:off x="1167493" y="2528203"/>
            <a:ext cx="4663440" cy="3180619"/>
          </a:xfrm>
        </p:spPr>
        <p:txBody>
          <a:bodyPr vert="horz" lIns="91440" tIns="45720" rIns="91440" bIns="45720" rtlCol="0" anchor="t">
            <a:normAutofit/>
          </a:bodyPr>
          <a:lstStyle/>
          <a:p>
            <a:pPr marL="342900" indent="-342900">
              <a:buFont typeface="+mj-lt"/>
              <a:buAutoNum type="arabicPeriod"/>
            </a:pPr>
            <a:r>
              <a:rPr lang="en-US" sz="1500" dirty="0">
                <a:effectLst/>
                <a:latin typeface="Tenorite" panose="00000500000000000000" pitchFamily="2" charset="0"/>
                <a:ea typeface="Calibri" panose="020F0502020204030204" pitchFamily="34" charset="0"/>
              </a:rPr>
              <a:t>Alaska State Commission for Human Rights’ executive director should adopt written policies and procedures to guide the complaint resolution process, establish timelines to encourage timely resolution, and continue efforts to fill vacancies.</a:t>
            </a:r>
            <a:endParaRPr lang="en-US" sz="1500" dirty="0">
              <a:latin typeface="Tenorite" panose="00000500000000000000" pitchFamily="2" charset="0"/>
            </a:endParaRPr>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Top Audit Issues 2023</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9</a:t>
            </a:fld>
            <a:endParaRPr lang="en-US" dirty="0"/>
          </a:p>
        </p:txBody>
      </p:sp>
      <p:sp>
        <p:nvSpPr>
          <p:cNvPr id="10" name="Text Placeholder 2">
            <a:extLst>
              <a:ext uri="{FF2B5EF4-FFF2-40B4-BE49-F238E27FC236}">
                <a16:creationId xmlns:a16="http://schemas.microsoft.com/office/drawing/2014/main" id="{EFB90AB4-D228-4548-B072-726498212362}"/>
              </a:ext>
            </a:extLst>
          </p:cNvPr>
          <p:cNvSpPr>
            <a:spLocks noGrp="1"/>
          </p:cNvSpPr>
          <p:nvPr>
            <p:ph idx="4294967295"/>
          </p:nvPr>
        </p:nvSpPr>
        <p:spPr>
          <a:xfrm>
            <a:off x="1167492" y="1943296"/>
            <a:ext cx="4838700" cy="522287"/>
          </a:xfrm>
          <a:prstGeom prst="rect">
            <a:avLst/>
          </a:prstGeom>
        </p:spPr>
        <p:txBody>
          <a:bodyPr/>
          <a:lstStyle/>
          <a:p>
            <a:pPr marL="0" indent="0">
              <a:buNone/>
            </a:pPr>
            <a:r>
              <a:rPr lang="en-US" sz="1600" dirty="0">
                <a:solidFill>
                  <a:schemeClr val="accent1"/>
                </a:solidFill>
              </a:rPr>
              <a:t>2022 Audit Made One Recommendation</a:t>
            </a:r>
          </a:p>
        </p:txBody>
      </p:sp>
      <p:sp>
        <p:nvSpPr>
          <p:cNvPr id="12" name="Text Placeholder 5">
            <a:extLst>
              <a:ext uri="{FF2B5EF4-FFF2-40B4-BE49-F238E27FC236}">
                <a16:creationId xmlns:a16="http://schemas.microsoft.com/office/drawing/2014/main" id="{F5018B6D-E395-49AD-92AD-AD69E3AB40C3}"/>
              </a:ext>
            </a:extLst>
          </p:cNvPr>
          <p:cNvSpPr txBox="1">
            <a:spLocks/>
          </p:cNvSpPr>
          <p:nvPr/>
        </p:nvSpPr>
        <p:spPr>
          <a:xfrm>
            <a:off x="6283235" y="1943182"/>
            <a:ext cx="4663440" cy="5225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accent1"/>
                </a:solidFill>
              </a:rPr>
              <a:t>Audit Control Number 01-30100-22</a:t>
            </a:r>
          </a:p>
        </p:txBody>
      </p:sp>
      <p:sp>
        <p:nvSpPr>
          <p:cNvPr id="13" name="Content Placeholder 4">
            <a:extLst>
              <a:ext uri="{FF2B5EF4-FFF2-40B4-BE49-F238E27FC236}">
                <a16:creationId xmlns:a16="http://schemas.microsoft.com/office/drawing/2014/main" id="{BDB9D020-1E25-453D-83DF-1420ACD3968D}"/>
              </a:ext>
            </a:extLst>
          </p:cNvPr>
          <p:cNvSpPr txBox="1">
            <a:spLocks/>
          </p:cNvSpPr>
          <p:nvPr/>
        </p:nvSpPr>
        <p:spPr>
          <a:xfrm>
            <a:off x="6283235" y="2528203"/>
            <a:ext cx="4663440" cy="28286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500" dirty="0"/>
          </a:p>
        </p:txBody>
      </p:sp>
    </p:spTree>
    <p:extLst>
      <p:ext uri="{BB962C8B-B14F-4D97-AF65-F5344CB8AC3E}">
        <p14:creationId xmlns:p14="http://schemas.microsoft.com/office/powerpoint/2010/main" val="2745100666"/>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al Color Block_Win32_AP_v2" id="{3EA4D81A-EBDE-431D-8B15-A5A6F500D5A4}" vid="{8EBF5489-0BE1-418D-A69C-2193D304C7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4A615295-94F6-4CE2-A1B1-6B7E1DAA5A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334180-0405-413B-834A-44FA9E05ADB7}">
  <ds:schemaRefs>
    <ds:schemaRef ds:uri="http://schemas.microsoft.com/sharepoint/v3/contenttype/forms"/>
  </ds:schemaRefs>
</ds:datastoreItem>
</file>

<file path=customXml/itemProps3.xml><?xml version="1.0" encoding="utf-8"?>
<ds:datastoreItem xmlns:ds="http://schemas.openxmlformats.org/officeDocument/2006/customXml" ds:itemID="{4D5BAB77-79E1-4739-AA51-10C9079186D6}">
  <ds:schemaRefs>
    <ds:schemaRef ds:uri="http://purl.org/dc/elements/1.1/"/>
    <ds:schemaRef ds:uri="16c05727-aa75-4e4a-9b5f-8a80a1165891"/>
    <ds:schemaRef ds:uri="http://www.w3.org/XML/1998/namespace"/>
    <ds:schemaRef ds:uri="http://schemas.openxmlformats.org/package/2006/metadata/core-propertie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purl.org/dc/terms/"/>
    <ds:schemaRef ds:uri="230e9df3-be65-4c73-a93b-d1236ebd677e"/>
    <ds:schemaRef ds:uri="71af3243-3dd4-4a8d-8c0d-dd76da1f02a5"/>
    <ds:schemaRef ds:uri="http://purl.org/dc/dcmityp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
  <TotalTime>0</TotalTime>
  <Words>838</Words>
  <Application>Microsoft Office PowerPoint</Application>
  <PresentationFormat>Widescreen</PresentationFormat>
  <Paragraphs>84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Tenorite</vt:lpstr>
      <vt:lpstr>Office Theme</vt:lpstr>
      <vt:lpstr>LB&amp;A Oversight Top Audit Issues</vt:lpstr>
      <vt:lpstr>Audit Oversight Process </vt:lpstr>
      <vt:lpstr>1. Disclaimer of Opinion     International Airports</vt:lpstr>
      <vt:lpstr> 2. Financial Statement Errors</vt:lpstr>
      <vt:lpstr> 3. Division of Public Assistance Federal Program Findings</vt:lpstr>
      <vt:lpstr> 4. Medicaid Behavioral Health </vt:lpstr>
      <vt:lpstr> 5. Shortfalls Increasing</vt:lpstr>
      <vt:lpstr> 6. COVID Small Business  Relief Program</vt:lpstr>
      <vt:lpstr> 7. Alaska State Commission  for Human Rights</vt:lpstr>
      <vt:lpstr>Next Steps – LB&amp;A Oversight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2022-10-14T00:11:25Z</dcterms:created>
  <dcterms:modified xsi:type="dcterms:W3CDTF">2023-11-07T02:15:40Z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