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87" r:id="rId4"/>
    <p:sldId id="282" r:id="rId5"/>
    <p:sldId id="263" r:id="rId6"/>
    <p:sldId id="288" r:id="rId7"/>
    <p:sldId id="295" r:id="rId8"/>
    <p:sldId id="294" r:id="rId9"/>
    <p:sldId id="296" r:id="rId10"/>
    <p:sldId id="279" r:id="rId11"/>
    <p:sldId id="293"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5F3EF-9741-490A-B918-A6B7C42121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D5F55A-D8C0-4E1F-A5B3-DB4876092C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FC3773-223C-49F8-B897-FCC728637359}"/>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5E8EC01D-22FA-441C-B017-545539B53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B5EE6-FA93-4DC8-A183-13D15EB4336E}"/>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89262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37436-D322-4AB6-A015-DD260C84DB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954C15-D41D-498B-9525-80FA39BEA7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074FB2-B884-4F29-9D54-8D26D29AAD1D}"/>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210937F6-8C02-45FB-9B3A-F4F7866898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41D1B-E4E1-427E-A3A0-66EA5A26830E}"/>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2533184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D59F74-2DF5-4732-8CCC-4905C863E7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1BD39C-11C5-4482-854A-D32ED029D9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8EF5E7-2C20-4849-8390-05852075744C}"/>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7ED4185E-0D0A-4D1C-BF3D-6502D2BA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106949-178F-42ED-935B-AC40AC5E8213}"/>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1536877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24BB-FA4F-4227-9813-9E67629522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F139BA-FDF7-408F-9A1E-1C13EF2625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31F618-81C4-4474-A85D-E09111ED864C}"/>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0EB3DCEB-B94D-4EE9-B66F-71F2044BE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EEF58-D3DA-443A-86D2-8584831C15E9}"/>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305002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C50BD-557A-416E-BD5C-26474F860E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0E0493-5B4D-4452-993B-204D6B7C65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459279-644A-4746-9584-DCFD1041E3B4}"/>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0385F58F-359E-44B9-9CBC-EFB281B1D8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7DB8BD-EBEE-4572-9F38-4C2641E759ED}"/>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1094167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AEBFD-C14F-45F6-B569-CCD1F39817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CABC7F-677D-4436-90A3-6011AE305E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3A8CE7-C7CD-4455-AD09-D6A701986F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0245F1-D6E8-4A3C-954F-7B76BA148F61}"/>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6" name="Footer Placeholder 5">
            <a:extLst>
              <a:ext uri="{FF2B5EF4-FFF2-40B4-BE49-F238E27FC236}">
                <a16:creationId xmlns:a16="http://schemas.microsoft.com/office/drawing/2014/main" id="{4040DA42-8927-4892-B076-C6403FE176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7CB71F-896D-4245-B41D-A4E5A0304C95}"/>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2913078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1BB16-5127-452D-B39F-8539DC8B99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D31B9E-E8BD-47A4-8088-128639A53A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239A3B-5386-4D46-8E85-A070AA9D6E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BAEDF4-1F63-4B01-8703-11608583FB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757B90-1C7A-4062-8469-075C0D89D4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9D8B2D-D1A1-4891-8C2A-8F32D4E70DC5}"/>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8" name="Footer Placeholder 7">
            <a:extLst>
              <a:ext uri="{FF2B5EF4-FFF2-40B4-BE49-F238E27FC236}">
                <a16:creationId xmlns:a16="http://schemas.microsoft.com/office/drawing/2014/main" id="{FAF711CC-5ACE-4DE7-9506-C020D3042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BDDE94-31D9-4EC0-A29C-57F41E446BC3}"/>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3089570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38D25-E1FD-48CC-8A45-6181C2655A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5768CD-0100-4C94-9404-DEA82C2B5324}"/>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4" name="Footer Placeholder 3">
            <a:extLst>
              <a:ext uri="{FF2B5EF4-FFF2-40B4-BE49-F238E27FC236}">
                <a16:creationId xmlns:a16="http://schemas.microsoft.com/office/drawing/2014/main" id="{45123A7E-BA3B-475A-BBC9-3A7CD5DC6D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4E4245-970F-425E-BCFB-B57E69B5B633}"/>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578610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92574-DE32-4F9A-844A-7A439B4A7E31}"/>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3" name="Footer Placeholder 2">
            <a:extLst>
              <a:ext uri="{FF2B5EF4-FFF2-40B4-BE49-F238E27FC236}">
                <a16:creationId xmlns:a16="http://schemas.microsoft.com/office/drawing/2014/main" id="{70A8C365-C1C9-4691-8D0C-31A00E8FCF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6E3F53-7F5A-4C73-81F4-19EE7D431EC9}"/>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418105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990F6-8D82-4D56-8429-7A8B860E0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2A82DC-4165-4A04-A815-7C9BE212E9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3C7159-CB7F-4C89-B736-3DE27087B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3F2238-AA65-486F-A772-302B771F68F9}"/>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6" name="Footer Placeholder 5">
            <a:extLst>
              <a:ext uri="{FF2B5EF4-FFF2-40B4-BE49-F238E27FC236}">
                <a16:creationId xmlns:a16="http://schemas.microsoft.com/office/drawing/2014/main" id="{0BFDE6D9-45F9-4B78-BBFD-6B94DF7976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9AA46A-EBAA-4C49-95D2-61C2DD88922F}"/>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3274062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75AE-CF39-4354-B198-5515D5E5A9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6A314A-7D2F-4A0E-BA3A-873DFFD1B7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D59240-BBAD-423B-BDC2-F9BA5AAAC2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399ABA-8024-41D3-ADA2-C62F59181F5F}"/>
              </a:ext>
            </a:extLst>
          </p:cNvPr>
          <p:cNvSpPr>
            <a:spLocks noGrp="1"/>
          </p:cNvSpPr>
          <p:nvPr>
            <p:ph type="dt" sz="half" idx="10"/>
          </p:nvPr>
        </p:nvSpPr>
        <p:spPr/>
        <p:txBody>
          <a:bodyPr/>
          <a:lstStyle/>
          <a:p>
            <a:fld id="{5CBD008F-E578-4919-A109-55C911D3ED22}" type="datetimeFigureOut">
              <a:rPr lang="en-US" smtClean="0"/>
              <a:t>3/9/2022</a:t>
            </a:fld>
            <a:endParaRPr lang="en-US"/>
          </a:p>
        </p:txBody>
      </p:sp>
      <p:sp>
        <p:nvSpPr>
          <p:cNvPr id="6" name="Footer Placeholder 5">
            <a:extLst>
              <a:ext uri="{FF2B5EF4-FFF2-40B4-BE49-F238E27FC236}">
                <a16:creationId xmlns:a16="http://schemas.microsoft.com/office/drawing/2014/main" id="{6E502077-89C4-4569-B0CC-0D88E3125F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DC3D4-D58A-421B-A7D1-3390B97E42F1}"/>
              </a:ext>
            </a:extLst>
          </p:cNvPr>
          <p:cNvSpPr>
            <a:spLocks noGrp="1"/>
          </p:cNvSpPr>
          <p:nvPr>
            <p:ph type="sldNum" sz="quarter" idx="12"/>
          </p:nvPr>
        </p:nvSpPr>
        <p:spPr/>
        <p:txBody>
          <a:bodyPr/>
          <a:lstStyle/>
          <a:p>
            <a:fld id="{9350D625-CD7D-4475-9018-537133FAA72E}" type="slidenum">
              <a:rPr lang="en-US" smtClean="0"/>
              <a:t>‹#›</a:t>
            </a:fld>
            <a:endParaRPr lang="en-US"/>
          </a:p>
        </p:txBody>
      </p:sp>
    </p:spTree>
    <p:extLst>
      <p:ext uri="{BB962C8B-B14F-4D97-AF65-F5344CB8AC3E}">
        <p14:creationId xmlns:p14="http://schemas.microsoft.com/office/powerpoint/2010/main" val="348135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C8DC02-ABA4-4ADC-A2F1-D061EBFB33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579B14-02CF-425E-BD72-5F70559F6A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7F0DA0-9FE2-4343-8879-56BFBE1F9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D008F-E578-4919-A109-55C911D3ED22}" type="datetimeFigureOut">
              <a:rPr lang="en-US" smtClean="0"/>
              <a:t>3/9/2022</a:t>
            </a:fld>
            <a:endParaRPr lang="en-US"/>
          </a:p>
        </p:txBody>
      </p:sp>
      <p:sp>
        <p:nvSpPr>
          <p:cNvPr id="5" name="Footer Placeholder 4">
            <a:extLst>
              <a:ext uri="{FF2B5EF4-FFF2-40B4-BE49-F238E27FC236}">
                <a16:creationId xmlns:a16="http://schemas.microsoft.com/office/drawing/2014/main" id="{63B5C2CF-9149-49B9-9654-301155AEA3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0069F7-63A3-42C9-9489-1837F9D888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0D625-CD7D-4475-9018-537133FAA72E}" type="slidenum">
              <a:rPr lang="en-US" smtClean="0"/>
              <a:t>‹#›</a:t>
            </a:fld>
            <a:endParaRPr lang="en-US"/>
          </a:p>
        </p:txBody>
      </p:sp>
    </p:spTree>
    <p:extLst>
      <p:ext uri="{BB962C8B-B14F-4D97-AF65-F5344CB8AC3E}">
        <p14:creationId xmlns:p14="http://schemas.microsoft.com/office/powerpoint/2010/main" val="1993451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rep.geran.tarr@akleg.gov"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docs.google.com/forms/d/e/1FAIpQLSf1MZRJFzzljgcCFP7NB4xbBeXbB4GMpz-IjEuJj-J5kRAlnw/viewform?usp=sf_link" TargetMode="External"/><Relationship Id="rId4" Type="http://schemas.openxmlformats.org/officeDocument/2006/relationships/hyperlink" Target="mailto:david.song@akleg.go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5503-9601-4125-ACCD-FCC41B99D385}"/>
              </a:ext>
            </a:extLst>
          </p:cNvPr>
          <p:cNvSpPr>
            <a:spLocks noGrp="1"/>
          </p:cNvSpPr>
          <p:nvPr>
            <p:ph type="ctrTitle"/>
          </p:nvPr>
        </p:nvSpPr>
        <p:spPr>
          <a:xfrm>
            <a:off x="1524000" y="2133599"/>
            <a:ext cx="9144000" cy="1647826"/>
          </a:xfrm>
        </p:spPr>
        <p:txBody>
          <a:bodyPr>
            <a:normAutofit fontScale="90000"/>
          </a:bodyPr>
          <a:lstStyle/>
          <a:p>
            <a:r>
              <a:rPr lang="en-US" dirty="0">
                <a:solidFill>
                  <a:schemeClr val="bg1"/>
                </a:solidFill>
                <a:latin typeface="Baskerville Old Face" panose="02020602080505020303" pitchFamily="18" charset="0"/>
              </a:rPr>
              <a:t>House Poverty and Opportunity Task Force Meeting</a:t>
            </a:r>
          </a:p>
        </p:txBody>
      </p:sp>
      <p:sp>
        <p:nvSpPr>
          <p:cNvPr id="3" name="Subtitle 2">
            <a:extLst>
              <a:ext uri="{FF2B5EF4-FFF2-40B4-BE49-F238E27FC236}">
                <a16:creationId xmlns:a16="http://schemas.microsoft.com/office/drawing/2014/main" id="{BDE26960-E66C-4350-A8F3-72E51F612FEE}"/>
              </a:ext>
            </a:extLst>
          </p:cNvPr>
          <p:cNvSpPr>
            <a:spLocks noGrp="1"/>
          </p:cNvSpPr>
          <p:nvPr>
            <p:ph type="subTitle" idx="1"/>
          </p:nvPr>
        </p:nvSpPr>
        <p:spPr/>
        <p:txBody>
          <a:bodyPr/>
          <a:lstStyle/>
          <a:p>
            <a:endParaRPr lang="en-US" dirty="0">
              <a:solidFill>
                <a:schemeClr val="bg1"/>
              </a:solidFill>
              <a:latin typeface="Baskerville Old Face" panose="02020602080505020303" pitchFamily="18" charset="0"/>
            </a:endParaRPr>
          </a:p>
          <a:p>
            <a:r>
              <a:rPr lang="en-US" dirty="0">
                <a:solidFill>
                  <a:schemeClr val="bg1"/>
                </a:solidFill>
                <a:latin typeface="Baskerville Old Face" panose="02020602080505020303" pitchFamily="18" charset="0"/>
              </a:rPr>
              <a:t>March 9, 2022</a:t>
            </a:r>
          </a:p>
          <a:p>
            <a:endParaRPr lang="en-US" dirty="0">
              <a:solidFill>
                <a:schemeClr val="bg1"/>
              </a:solidFill>
              <a:latin typeface="Baskerville Old Face" panose="02020602080505020303" pitchFamily="18" charset="0"/>
            </a:endParaRPr>
          </a:p>
        </p:txBody>
      </p:sp>
      <p:pic>
        <p:nvPicPr>
          <p:cNvPr id="5" name="Picture 4">
            <a:extLst>
              <a:ext uri="{FF2B5EF4-FFF2-40B4-BE49-F238E27FC236}">
                <a16:creationId xmlns:a16="http://schemas.microsoft.com/office/drawing/2014/main" id="{2A495A44-4BBC-4066-AD97-B0B76BE597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2087" y="396081"/>
            <a:ext cx="1647825" cy="1647825"/>
          </a:xfrm>
          <a:prstGeom prst="rect">
            <a:avLst/>
          </a:prstGeom>
        </p:spPr>
      </p:pic>
    </p:spTree>
    <p:extLst>
      <p:ext uri="{BB962C8B-B14F-4D97-AF65-F5344CB8AC3E}">
        <p14:creationId xmlns:p14="http://schemas.microsoft.com/office/powerpoint/2010/main" val="354258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Closing Activity</a:t>
            </a:r>
          </a:p>
        </p:txBody>
      </p:sp>
      <p:sp>
        <p:nvSpPr>
          <p:cNvPr id="3" name="Content Placeholder 2">
            <a:extLst>
              <a:ext uri="{FF2B5EF4-FFF2-40B4-BE49-F238E27FC236}">
                <a16:creationId xmlns:a16="http://schemas.microsoft.com/office/drawing/2014/main" id="{1C16A036-2257-427C-965C-1E4A3874AC0E}"/>
              </a:ext>
            </a:extLst>
          </p:cNvPr>
          <p:cNvSpPr>
            <a:spLocks noGrp="1"/>
          </p:cNvSpPr>
          <p:nvPr>
            <p:ph idx="1"/>
          </p:nvPr>
        </p:nvSpPr>
        <p:spPr>
          <a:xfrm>
            <a:off x="838200" y="1690688"/>
            <a:ext cx="10515600" cy="4486275"/>
          </a:xfrm>
        </p:spPr>
        <p:txBody>
          <a:bodyPr/>
          <a:lstStyle/>
          <a:p>
            <a:pPr marL="0" indent="0">
              <a:buNone/>
            </a:pPr>
            <a:r>
              <a:rPr lang="en-US" dirty="0">
                <a:solidFill>
                  <a:schemeClr val="bg1"/>
                </a:solidFill>
                <a:latin typeface="Baskerville Old Face" panose="02020602080505020303" pitchFamily="18" charset="0"/>
              </a:rPr>
              <a:t>What is one thing you are looking forward to in </a:t>
            </a:r>
            <a:r>
              <a:rPr lang="en-US">
                <a:solidFill>
                  <a:schemeClr val="bg1"/>
                </a:solidFill>
                <a:latin typeface="Baskerville Old Face" panose="02020602080505020303" pitchFamily="18" charset="0"/>
              </a:rPr>
              <a:t>spring?</a:t>
            </a:r>
            <a:endParaRPr lang="en-US" dirty="0">
              <a:solidFill>
                <a:schemeClr val="bg1"/>
              </a:solidFill>
              <a:latin typeface="Baskerville Old Face" panose="02020602080505020303" pitchFamily="18" charset="0"/>
            </a:endParaRPr>
          </a:p>
        </p:txBody>
      </p:sp>
    </p:spTree>
    <p:extLst>
      <p:ext uri="{BB962C8B-B14F-4D97-AF65-F5344CB8AC3E}">
        <p14:creationId xmlns:p14="http://schemas.microsoft.com/office/powerpoint/2010/main" val="2363042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89E2BA43-0329-4EE7-AFBC-C2CA952926E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60597" y="10"/>
            <a:ext cx="9270806"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1847436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Thank you for attending!</a:t>
            </a:r>
          </a:p>
        </p:txBody>
      </p:sp>
      <p:sp>
        <p:nvSpPr>
          <p:cNvPr id="3" name="Content Placeholder 2">
            <a:extLst>
              <a:ext uri="{FF2B5EF4-FFF2-40B4-BE49-F238E27FC236}">
                <a16:creationId xmlns:a16="http://schemas.microsoft.com/office/drawing/2014/main" id="{1C16A036-2257-427C-965C-1E4A3874AC0E}"/>
              </a:ext>
            </a:extLst>
          </p:cNvPr>
          <p:cNvSpPr>
            <a:spLocks noGrp="1"/>
          </p:cNvSpPr>
          <p:nvPr>
            <p:ph idx="1"/>
          </p:nvPr>
        </p:nvSpPr>
        <p:spPr/>
        <p:txBody>
          <a:bodyPr/>
          <a:lstStyle/>
          <a:p>
            <a:r>
              <a:rPr lang="en-US" dirty="0">
                <a:solidFill>
                  <a:schemeClr val="bg1"/>
                </a:solidFill>
                <a:latin typeface="Baskerville Old Face" panose="02020602080505020303" pitchFamily="18" charset="0"/>
              </a:rPr>
              <a:t>Please contact me at : </a:t>
            </a:r>
            <a:r>
              <a:rPr lang="en-US" dirty="0">
                <a:solidFill>
                  <a:schemeClr val="bg1"/>
                </a:solidFill>
                <a:latin typeface="Baskerville Old Face" panose="02020602080505020303" pitchFamily="18" charset="0"/>
                <a:hlinkClick r:id="rId3"/>
              </a:rPr>
              <a:t>rep.geran.tarr@akleg.gov</a:t>
            </a:r>
            <a:r>
              <a:rPr lang="en-US" dirty="0">
                <a:solidFill>
                  <a:schemeClr val="bg1"/>
                </a:solidFill>
                <a:latin typeface="Baskerville Old Face" panose="02020602080505020303" pitchFamily="18" charset="0"/>
              </a:rPr>
              <a:t> or my staffer at: </a:t>
            </a:r>
            <a:r>
              <a:rPr lang="en-US" dirty="0">
                <a:solidFill>
                  <a:schemeClr val="bg1"/>
                </a:solidFill>
                <a:latin typeface="Baskerville Old Face" panose="02020602080505020303" pitchFamily="18" charset="0"/>
                <a:hlinkClick r:id="rId4"/>
              </a:rPr>
              <a:t>david.song@akleg.gov</a:t>
            </a:r>
            <a:r>
              <a:rPr lang="en-US" dirty="0">
                <a:solidFill>
                  <a:schemeClr val="bg1"/>
                </a:solidFill>
                <a:latin typeface="Baskerville Old Face" panose="02020602080505020303" pitchFamily="18" charset="0"/>
              </a:rPr>
              <a:t>. </a:t>
            </a:r>
          </a:p>
          <a:p>
            <a:pPr marL="0" indent="0">
              <a:buNone/>
            </a:pPr>
            <a:endParaRPr lang="en-US" dirty="0">
              <a:solidFill>
                <a:schemeClr val="bg1"/>
              </a:solidFill>
              <a:latin typeface="Baskerville Old Face" panose="02020602080505020303" pitchFamily="18" charset="0"/>
            </a:endParaRPr>
          </a:p>
          <a:p>
            <a:r>
              <a:rPr lang="en-US" dirty="0">
                <a:solidFill>
                  <a:schemeClr val="bg1"/>
                </a:solidFill>
                <a:latin typeface="Baskerville Old Face" panose="02020602080505020303" pitchFamily="18" charset="0"/>
              </a:rPr>
              <a:t>REMINDER: If you haven’t already – please fill out our POTF member survey:</a:t>
            </a:r>
            <a:br>
              <a:rPr lang="en-US" dirty="0">
                <a:solidFill>
                  <a:schemeClr val="bg1"/>
                </a:solidFill>
                <a:latin typeface="Baskerville Old Face" panose="02020602080505020303" pitchFamily="18" charset="0"/>
              </a:rPr>
            </a:br>
            <a:r>
              <a:rPr lang="en-US" dirty="0">
                <a:solidFill>
                  <a:schemeClr val="bg1"/>
                </a:solidFill>
                <a:latin typeface="Baskerville Old Face" panose="02020602080505020303" pitchFamily="18" charset="0"/>
                <a:hlinkClick r:id="rId5"/>
              </a:rPr>
              <a:t>https://docs.google.com/forms/d/e/1FAIpQLSf1MZRJFzzljgcCFP7NB4xbBeXbB4GMpz-IjEuJj-J5kRAlnw/viewform?usp=sf_link</a:t>
            </a:r>
            <a:r>
              <a:rPr lang="en-US" dirty="0">
                <a:solidFill>
                  <a:schemeClr val="bg1"/>
                </a:solidFill>
                <a:latin typeface="Baskerville Old Face" panose="02020602080505020303" pitchFamily="18" charset="0"/>
              </a:rPr>
              <a:t> </a:t>
            </a:r>
          </a:p>
          <a:p>
            <a:pPr marL="0" indent="0">
              <a:buNone/>
            </a:pPr>
            <a:endParaRPr lang="en-US" dirty="0">
              <a:solidFill>
                <a:schemeClr val="bg1"/>
              </a:solidFill>
              <a:latin typeface="Baskerville Old Face" panose="02020602080505020303" pitchFamily="18" charset="0"/>
            </a:endParaRPr>
          </a:p>
          <a:p>
            <a:pPr marL="0" indent="0">
              <a:buNone/>
            </a:pPr>
            <a:endParaRPr lang="en-US" dirty="0">
              <a:solidFill>
                <a:schemeClr val="bg1"/>
              </a:solidFill>
              <a:latin typeface="Baskerville Old Face" panose="02020602080505020303" pitchFamily="18" charset="0"/>
            </a:endParaRPr>
          </a:p>
        </p:txBody>
      </p:sp>
    </p:spTree>
    <p:extLst>
      <p:ext uri="{BB962C8B-B14F-4D97-AF65-F5344CB8AC3E}">
        <p14:creationId xmlns:p14="http://schemas.microsoft.com/office/powerpoint/2010/main" val="1221433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Land Acknowledgment </a:t>
            </a:r>
          </a:p>
        </p:txBody>
      </p:sp>
      <p:sp>
        <p:nvSpPr>
          <p:cNvPr id="3" name="Content Placeholder 2">
            <a:extLst>
              <a:ext uri="{FF2B5EF4-FFF2-40B4-BE49-F238E27FC236}">
                <a16:creationId xmlns:a16="http://schemas.microsoft.com/office/drawing/2014/main" id="{1C16A036-2257-427C-965C-1E4A3874AC0E}"/>
              </a:ext>
            </a:extLst>
          </p:cNvPr>
          <p:cNvSpPr>
            <a:spLocks noGrp="1"/>
          </p:cNvSpPr>
          <p:nvPr>
            <p:ph idx="1"/>
          </p:nvPr>
        </p:nvSpPr>
        <p:spPr>
          <a:xfrm>
            <a:off x="838200" y="1825625"/>
            <a:ext cx="10515600" cy="4417131"/>
          </a:xfrm>
        </p:spPr>
        <p:txBody>
          <a:bodyPr>
            <a:normAutofit/>
          </a:bodyPr>
          <a:lstStyle/>
          <a:p>
            <a:pPr marL="0" indent="0">
              <a:buNone/>
            </a:pPr>
            <a:r>
              <a:rPr lang="en-US" sz="3200" dirty="0">
                <a:solidFill>
                  <a:schemeClr val="bg1"/>
                </a:solidFill>
                <a:latin typeface="Baskerville Old Face" panose="02020602080505020303" pitchFamily="18" charset="0"/>
              </a:rPr>
              <a:t>We recognize and honor the fact that we are conducting this task force work on the unceded lands of the Indigenous peoples of what we now call Alaska. We honor their continued stewardship of the land since time immemorial, and seek to work collaboratively with Native leaders, tribes, and organizations to ensure our work is done in an equitable, restorative, and culturally-responsive manner. </a:t>
            </a:r>
            <a:endParaRPr lang="en-US" sz="2400" dirty="0">
              <a:solidFill>
                <a:schemeClr val="bg1"/>
              </a:solidFill>
              <a:latin typeface="Baskerville Old Face" panose="02020602080505020303" pitchFamily="18" charset="0"/>
            </a:endParaRPr>
          </a:p>
        </p:txBody>
      </p:sp>
    </p:spTree>
    <p:extLst>
      <p:ext uri="{BB962C8B-B14F-4D97-AF65-F5344CB8AC3E}">
        <p14:creationId xmlns:p14="http://schemas.microsoft.com/office/powerpoint/2010/main" val="1059810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Opening Check-In</a:t>
            </a:r>
          </a:p>
        </p:txBody>
      </p:sp>
      <p:sp>
        <p:nvSpPr>
          <p:cNvPr id="3" name="Content Placeholder 2">
            <a:extLst>
              <a:ext uri="{FF2B5EF4-FFF2-40B4-BE49-F238E27FC236}">
                <a16:creationId xmlns:a16="http://schemas.microsoft.com/office/drawing/2014/main" id="{1C16A036-2257-427C-965C-1E4A3874AC0E}"/>
              </a:ext>
            </a:extLst>
          </p:cNvPr>
          <p:cNvSpPr>
            <a:spLocks noGrp="1"/>
          </p:cNvSpPr>
          <p:nvPr>
            <p:ph idx="1"/>
          </p:nvPr>
        </p:nvSpPr>
        <p:spPr>
          <a:xfrm>
            <a:off x="838200" y="1825625"/>
            <a:ext cx="10515600" cy="4417131"/>
          </a:xfrm>
        </p:spPr>
        <p:txBody>
          <a:bodyPr>
            <a:normAutofit/>
          </a:bodyPr>
          <a:lstStyle/>
          <a:p>
            <a:endParaRPr lang="en-US" dirty="0">
              <a:solidFill>
                <a:schemeClr val="bg1"/>
              </a:solidFill>
              <a:latin typeface="Baskerville Old Face" panose="02020602080505020303" pitchFamily="18" charset="0"/>
            </a:endParaRPr>
          </a:p>
          <a:p>
            <a:endParaRPr lang="en-US" dirty="0">
              <a:solidFill>
                <a:schemeClr val="bg1"/>
              </a:solidFill>
              <a:latin typeface="Baskerville Old Face" panose="02020602080505020303" pitchFamily="18" charset="0"/>
            </a:endParaRPr>
          </a:p>
          <a:p>
            <a:endParaRPr lang="en-US" dirty="0">
              <a:solidFill>
                <a:schemeClr val="bg1"/>
              </a:solidFill>
              <a:latin typeface="Baskerville Old Face" panose="02020602080505020303" pitchFamily="18" charset="0"/>
            </a:endParaRPr>
          </a:p>
        </p:txBody>
      </p:sp>
      <p:sp>
        <p:nvSpPr>
          <p:cNvPr id="4" name="TextBox 3">
            <a:extLst>
              <a:ext uri="{FF2B5EF4-FFF2-40B4-BE49-F238E27FC236}">
                <a16:creationId xmlns:a16="http://schemas.microsoft.com/office/drawing/2014/main" id="{AE47ABA1-536A-4D3D-B7D8-C63F52581C8D}"/>
              </a:ext>
            </a:extLst>
          </p:cNvPr>
          <p:cNvSpPr txBox="1"/>
          <p:nvPr/>
        </p:nvSpPr>
        <p:spPr>
          <a:xfrm>
            <a:off x="1071418" y="1690688"/>
            <a:ext cx="9799782" cy="36933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What is one word to describe how you are feeling today?</a:t>
            </a:r>
          </a:p>
        </p:txBody>
      </p:sp>
    </p:spTree>
    <p:extLst>
      <p:ext uri="{BB962C8B-B14F-4D97-AF65-F5344CB8AC3E}">
        <p14:creationId xmlns:p14="http://schemas.microsoft.com/office/powerpoint/2010/main" val="38022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89E2BA43-0329-4EE7-AFBC-C2CA952926E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60597" y="10"/>
            <a:ext cx="9270806"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652605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Agenda</a:t>
            </a:r>
          </a:p>
        </p:txBody>
      </p:sp>
      <p:sp>
        <p:nvSpPr>
          <p:cNvPr id="4" name="TextBox 3">
            <a:extLst>
              <a:ext uri="{FF2B5EF4-FFF2-40B4-BE49-F238E27FC236}">
                <a16:creationId xmlns:a16="http://schemas.microsoft.com/office/drawing/2014/main" id="{96CD42A0-AC0E-4125-820E-8CFD4D4AC9B5}"/>
              </a:ext>
            </a:extLst>
          </p:cNvPr>
          <p:cNvSpPr txBox="1"/>
          <p:nvPr/>
        </p:nvSpPr>
        <p:spPr>
          <a:xfrm>
            <a:off x="922168" y="1690688"/>
            <a:ext cx="10347664" cy="1569660"/>
          </a:xfrm>
          <a:prstGeom prst="rect">
            <a:avLst/>
          </a:prstGeom>
          <a:noFill/>
        </p:spPr>
        <p:txBody>
          <a:bodyPr wrap="square">
            <a:spAutoFit/>
          </a:bodyPr>
          <a:lstStyle/>
          <a:p>
            <a:pPr marL="285750" indent="-285750">
              <a:buFont typeface="Arial" panose="020B0604020202020204" pitchFamily="34" charset="0"/>
              <a:buChar char="•"/>
            </a:pPr>
            <a:r>
              <a:rPr lang="en-US" sz="2400" dirty="0">
                <a:solidFill>
                  <a:schemeClr val="bg1"/>
                </a:solidFill>
                <a:latin typeface="Baskerville Old Face" panose="02020602080505020303" pitchFamily="18" charset="0"/>
              </a:rPr>
              <a:t>Lynette Ortolano – Kids </a:t>
            </a:r>
            <a:r>
              <a:rPr lang="en-US" sz="2400" dirty="0" err="1">
                <a:solidFill>
                  <a:schemeClr val="bg1"/>
                </a:solidFill>
                <a:latin typeface="Baskerville Old Face" panose="02020602080505020303" pitchFamily="18" charset="0"/>
              </a:rPr>
              <a:t>Kupboard</a:t>
            </a:r>
            <a:endParaRPr lang="en-US" sz="2400" dirty="0">
              <a:solidFill>
                <a:schemeClr val="bg1"/>
              </a:solidFill>
              <a:latin typeface="Baskerville Old Face" panose="02020602080505020303" pitchFamily="18" charset="0"/>
            </a:endParaRPr>
          </a:p>
          <a:p>
            <a:pPr marL="285750" indent="-285750">
              <a:buFont typeface="Arial" panose="020B0604020202020204" pitchFamily="34" charset="0"/>
              <a:buChar char="•"/>
            </a:pPr>
            <a:r>
              <a:rPr lang="en-US" sz="2400" dirty="0">
                <a:solidFill>
                  <a:schemeClr val="bg1"/>
                </a:solidFill>
                <a:latin typeface="Baskerville Old Face" panose="02020602080505020303" pitchFamily="18" charset="0"/>
              </a:rPr>
              <a:t>Stephanie Wheeler – Long Term Care Ombudsman</a:t>
            </a:r>
          </a:p>
          <a:p>
            <a:pPr marL="285750" indent="-285750">
              <a:buFont typeface="Arial" panose="020B0604020202020204" pitchFamily="34" charset="0"/>
              <a:buChar char="•"/>
            </a:pPr>
            <a:r>
              <a:rPr lang="en-US" sz="2400" dirty="0">
                <a:solidFill>
                  <a:schemeClr val="bg1"/>
                </a:solidFill>
                <a:latin typeface="Baskerville Old Face" panose="02020602080505020303" pitchFamily="18" charset="0"/>
              </a:rPr>
              <a:t>Next Meeting Planning/Closing</a:t>
            </a:r>
          </a:p>
          <a:p>
            <a:pPr marL="285750" indent="-285750">
              <a:buFont typeface="Arial" panose="020B0604020202020204" pitchFamily="34" charset="0"/>
              <a:buChar char="•"/>
            </a:pPr>
            <a:endParaRPr lang="en-US" sz="2400" dirty="0">
              <a:solidFill>
                <a:schemeClr val="bg1"/>
              </a:solidFill>
            </a:endParaRPr>
          </a:p>
        </p:txBody>
      </p:sp>
    </p:spTree>
    <p:extLst>
      <p:ext uri="{BB962C8B-B14F-4D97-AF65-F5344CB8AC3E}">
        <p14:creationId xmlns:p14="http://schemas.microsoft.com/office/powerpoint/2010/main" val="3416600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Lynette Ortolano, Kids </a:t>
            </a:r>
            <a:r>
              <a:rPr lang="en-US" dirty="0" err="1">
                <a:solidFill>
                  <a:schemeClr val="bg1"/>
                </a:solidFill>
                <a:latin typeface="Baskerville Old Face" panose="02020602080505020303" pitchFamily="18" charset="0"/>
              </a:rPr>
              <a:t>Kupboard</a:t>
            </a:r>
            <a:endParaRPr lang="en-US" dirty="0">
              <a:solidFill>
                <a:schemeClr val="bg1"/>
              </a:solidFill>
              <a:latin typeface="Baskerville Old Face" panose="02020602080505020303" pitchFamily="18" charset="0"/>
            </a:endParaRPr>
          </a:p>
        </p:txBody>
      </p:sp>
    </p:spTree>
    <p:extLst>
      <p:ext uri="{BB962C8B-B14F-4D97-AF65-F5344CB8AC3E}">
        <p14:creationId xmlns:p14="http://schemas.microsoft.com/office/powerpoint/2010/main" val="699286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Questions</a:t>
            </a:r>
          </a:p>
        </p:txBody>
      </p:sp>
    </p:spTree>
    <p:extLst>
      <p:ext uri="{BB962C8B-B14F-4D97-AF65-F5344CB8AC3E}">
        <p14:creationId xmlns:p14="http://schemas.microsoft.com/office/powerpoint/2010/main" val="394186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Stephanie Wheeler, Long Term Care Ombudsman</a:t>
            </a:r>
          </a:p>
        </p:txBody>
      </p:sp>
    </p:spTree>
    <p:extLst>
      <p:ext uri="{BB962C8B-B14F-4D97-AF65-F5344CB8AC3E}">
        <p14:creationId xmlns:p14="http://schemas.microsoft.com/office/powerpoint/2010/main" val="689325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073C-6AD6-4485-B6D3-4C3029AB3EC9}"/>
              </a:ext>
            </a:extLst>
          </p:cNvPr>
          <p:cNvSpPr>
            <a:spLocks noGrp="1"/>
          </p:cNvSpPr>
          <p:nvPr>
            <p:ph type="title"/>
          </p:nvPr>
        </p:nvSpPr>
        <p:spPr/>
        <p:txBody>
          <a:bodyPr/>
          <a:lstStyle/>
          <a:p>
            <a:r>
              <a:rPr lang="en-US" dirty="0">
                <a:solidFill>
                  <a:schemeClr val="bg1"/>
                </a:solidFill>
                <a:latin typeface="Baskerville Old Face" panose="02020602080505020303" pitchFamily="18" charset="0"/>
              </a:rPr>
              <a:t>Questions</a:t>
            </a:r>
          </a:p>
        </p:txBody>
      </p:sp>
    </p:spTree>
    <p:extLst>
      <p:ext uri="{BB962C8B-B14F-4D97-AF65-F5344CB8AC3E}">
        <p14:creationId xmlns:p14="http://schemas.microsoft.com/office/powerpoint/2010/main" val="1953408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1121</TotalTime>
  <Words>214</Words>
  <Application>Microsoft Office PowerPoint</Application>
  <PresentationFormat>Widescreen</PresentationFormat>
  <Paragraphs>22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Baskerville Old Face</vt:lpstr>
      <vt:lpstr>Calibri</vt:lpstr>
      <vt:lpstr>Calibri Light</vt:lpstr>
      <vt:lpstr>Office Theme</vt:lpstr>
      <vt:lpstr>House Poverty and Opportunity Task Force Meeting</vt:lpstr>
      <vt:lpstr>Land Acknowledgment </vt:lpstr>
      <vt:lpstr>Opening Check-In</vt:lpstr>
      <vt:lpstr>PowerPoint Presentation</vt:lpstr>
      <vt:lpstr>Agenda</vt:lpstr>
      <vt:lpstr>Lynette Ortolano, Kids Kupboard</vt:lpstr>
      <vt:lpstr>Questions</vt:lpstr>
      <vt:lpstr>Stephanie Wheeler, Long Term Care Ombudsman</vt:lpstr>
      <vt:lpstr>Questions</vt:lpstr>
      <vt:lpstr>Closing Activity</vt:lpstr>
      <vt:lpstr>PowerPoint Presentation</vt:lpstr>
      <vt:lpstr>Thank you for attending!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Song</dc:creator>
  <cp:lastModifiedBy>David Song</cp:lastModifiedBy>
  <cp:revision>41</cp:revision>
  <dcterms:created xsi:type="dcterms:W3CDTF">2021-08-04T20:13:28Z</dcterms:created>
  <dcterms:modified xsi:type="dcterms:W3CDTF">2022-03-10T00:29:58Z</dcterms:modified>
</cp:coreProperties>
</file>