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72" r:id="rId2"/>
    <p:sldId id="273" r:id="rId3"/>
    <p:sldId id="274" r:id="rId4"/>
    <p:sldId id="277" r:id="rId5"/>
    <p:sldId id="257" r:id="rId6"/>
    <p:sldId id="259" r:id="rId7"/>
    <p:sldId id="260" r:id="rId8"/>
    <p:sldId id="261" r:id="rId9"/>
    <p:sldId id="262" r:id="rId10"/>
    <p:sldId id="263" r:id="rId11"/>
    <p:sldId id="264" r:id="rId12"/>
    <p:sldId id="266" r:id="rId13"/>
    <p:sldId id="269"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4B4"/>
    <a:srgbClr val="C8B18B"/>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370" y="-13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44542D3-30CE-47E1-BF85-964BFC95D304}" type="datetimeFigureOut">
              <a:rPr lang="en-US" smtClean="0"/>
              <a:pPr/>
              <a:t>2/2/2011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026CC90-FB93-408C-976D-15E9D96CE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026CC90-FB93-408C-976D-15E9D96CE557}" type="slidenum">
              <a:rPr lang="en-US" smtClean="0"/>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5AAF33-B09A-4549-9C9D-E307E102E3BF}" type="datetimeFigureOut">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AAF33-B09A-4549-9C9D-E307E102E3BF}" type="datetimeFigureOut">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AAF33-B09A-4549-9C9D-E307E102E3BF}" type="datetimeFigureOut">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5AAF33-B09A-4549-9C9D-E307E102E3BF}" type="datetimeFigureOut">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5AAF33-B09A-4549-9C9D-E307E102E3BF}" type="datetimeFigureOut">
              <a:rPr lang="en-US" smtClean="0"/>
              <a:pPr/>
              <a:t>2/2/2011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5AAF33-B09A-4549-9C9D-E307E102E3BF}" type="datetimeFigureOut">
              <a:rPr lang="en-US" smtClean="0"/>
              <a:pPr/>
              <a:t>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5AAF33-B09A-4549-9C9D-E307E102E3BF}" type="datetimeFigureOut">
              <a:rPr lang="en-US" smtClean="0"/>
              <a:pPr/>
              <a:t>2/2/2011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5AAF33-B09A-4549-9C9D-E307E102E3BF}" type="datetimeFigureOut">
              <a:rPr lang="en-US" smtClean="0"/>
              <a:pPr/>
              <a:t>2/2/2011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5AAF33-B09A-4549-9C9D-E307E102E3BF}" type="datetimeFigureOut">
              <a:rPr lang="en-US" smtClean="0"/>
              <a:pPr/>
              <a:t>2/2/2011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AAF33-B09A-4549-9C9D-E307E102E3BF}" type="datetimeFigureOut">
              <a:rPr lang="en-US" smtClean="0"/>
              <a:pPr/>
              <a:t>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5AAF33-B09A-4549-9C9D-E307E102E3BF}" type="datetimeFigureOut">
              <a:rPr lang="en-US" smtClean="0"/>
              <a:pPr/>
              <a:t>2/2/2011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A09D9EE-2B6D-4C5C-ACB5-2A1B9B9361E1}"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5AAF33-B09A-4549-9C9D-E307E102E3BF}" type="datetimeFigureOut">
              <a:rPr lang="en-US" smtClean="0"/>
              <a:pPr/>
              <a:t>2/2/2011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09D9EE-2B6D-4C5C-ACB5-2A1B9B9361E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0" y="609600"/>
            <a:ext cx="9144000" cy="6248400"/>
          </a:xfrm>
          <a:prstGeom prst="rect">
            <a:avLst/>
          </a:prstGeom>
          <a:solidFill>
            <a:srgbClr val="C8B18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5" name="Rectangle 4"/>
          <p:cNvSpPr/>
          <p:nvPr/>
        </p:nvSpPr>
        <p:spPr bwMode="auto">
          <a:xfrm>
            <a:off x="0" y="0"/>
            <a:ext cx="9144000" cy="609600"/>
          </a:xfrm>
          <a:prstGeom prst="rect">
            <a:avLst/>
          </a:prstGeom>
          <a:solidFill>
            <a:srgbClr val="C8B18B"/>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76200" y="5552182"/>
            <a:ext cx="7620000" cy="1077218"/>
          </a:xfrm>
          <a:prstGeom prst="rect">
            <a:avLst/>
          </a:prstGeom>
          <a:noFill/>
        </p:spPr>
        <p:txBody>
          <a:bodyPr wrap="square" rtlCol="0">
            <a:spAutoFit/>
          </a:bodyPr>
          <a:lstStyle/>
          <a:p>
            <a:pPr algn="r"/>
            <a:r>
              <a:rPr lang="en-US" sz="1600" b="1" dirty="0" smtClean="0">
                <a:latin typeface="HelveticaNeueLT Std" pitchFamily="34" charset="0"/>
              </a:rPr>
              <a:t>2011 Alaska Department of Health &amp; Social Services Overview</a:t>
            </a:r>
          </a:p>
          <a:p>
            <a:pPr algn="r"/>
            <a:r>
              <a:rPr lang="en-US" sz="1600" dirty="0" smtClean="0">
                <a:solidFill>
                  <a:schemeClr val="bg1"/>
                </a:solidFill>
                <a:latin typeface="HelveticaNeueLT Std" pitchFamily="34" charset="0"/>
              </a:rPr>
              <a:t>William J. Streur, Acting Commissioner</a:t>
            </a:r>
          </a:p>
          <a:p>
            <a:pPr algn="r"/>
            <a:r>
              <a:rPr lang="en-US" sz="1600" dirty="0" smtClean="0">
                <a:solidFill>
                  <a:schemeClr val="bg1"/>
                </a:solidFill>
                <a:latin typeface="HelveticaNeueLT Std" pitchFamily="34" charset="0"/>
              </a:rPr>
              <a:t>Alison Elgee, Assistant Commissioner</a:t>
            </a:r>
          </a:p>
          <a:p>
            <a:pPr algn="r"/>
            <a:endParaRPr lang="en-US" sz="1600" b="1" dirty="0">
              <a:latin typeface="HelveticaNeueLT Std" pitchFamily="34" charset="0"/>
            </a:endParaRPr>
          </a:p>
        </p:txBody>
      </p:sp>
      <p:pic>
        <p:nvPicPr>
          <p:cNvPr id="14" name="Picture 13" descr="logo-white.png"/>
          <p:cNvPicPr>
            <a:picLocks noChangeAspect="1"/>
          </p:cNvPicPr>
          <p:nvPr/>
        </p:nvPicPr>
        <p:blipFill>
          <a:blip r:embed="rId2" cstate="print"/>
          <a:stretch>
            <a:fillRect/>
          </a:stretch>
        </p:blipFill>
        <p:spPr>
          <a:xfrm>
            <a:off x="7772400" y="5372100"/>
            <a:ext cx="1125237" cy="1181100"/>
          </a:xfrm>
          <a:prstGeom prst="rect">
            <a:avLst/>
          </a:prstGeom>
        </p:spPr>
      </p:pic>
      <p:pic>
        <p:nvPicPr>
          <p:cNvPr id="9" name="Picture 8" descr="frontcover2.png"/>
          <p:cNvPicPr>
            <a:picLocks noChangeAspect="1"/>
          </p:cNvPicPr>
          <p:nvPr/>
        </p:nvPicPr>
        <p:blipFill>
          <a:blip r:embed="rId3" cstate="print"/>
          <a:stretch>
            <a:fillRect/>
          </a:stretch>
        </p:blipFill>
        <p:spPr>
          <a:xfrm>
            <a:off x="0" y="3733800"/>
            <a:ext cx="9144000" cy="1417320"/>
          </a:xfrm>
          <a:prstGeom prst="rect">
            <a:avLst/>
          </a:prstGeom>
        </p:spPr>
      </p:pic>
      <p:cxnSp>
        <p:nvCxnSpPr>
          <p:cNvPr id="11" name="Straight Connector 10"/>
          <p:cNvCxnSpPr>
            <a:endCxn id="15" idx="3"/>
          </p:cNvCxnSpPr>
          <p:nvPr/>
        </p:nvCxnSpPr>
        <p:spPr>
          <a:xfrm>
            <a:off x="0" y="3733800"/>
            <a:ext cx="9144000" cy="0"/>
          </a:xfrm>
          <a:prstGeom prst="line">
            <a:avLst/>
          </a:prstGeom>
          <a:ln w="19050">
            <a:solidFill>
              <a:srgbClr val="B4B4B4"/>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5156200"/>
            <a:ext cx="9144000" cy="0"/>
          </a:xfrm>
          <a:prstGeom prst="line">
            <a:avLst/>
          </a:prstGeom>
          <a:ln w="19050">
            <a:solidFill>
              <a:srgbClr val="B4B4B4"/>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srcRect t="3330" b="10083"/>
          <a:stretch>
            <a:fillRect/>
          </a:stretch>
        </p:blipFill>
        <p:spPr bwMode="auto">
          <a:xfrm>
            <a:off x="3276600" y="1219200"/>
            <a:ext cx="5669280" cy="396240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6169223"/>
            <a:ext cx="4876801" cy="307777"/>
          </a:xfrm>
          <a:prstGeom prst="rect">
            <a:avLst/>
          </a:prstGeom>
          <a:noFill/>
        </p:spPr>
        <p:txBody>
          <a:bodyPr wrap="square" rtlCol="0">
            <a:spAutoFit/>
          </a:bodyPr>
          <a:lstStyle/>
          <a:p>
            <a:r>
              <a:rPr lang="en-US" sz="1400" i="1" dirty="0" smtClean="0">
                <a:solidFill>
                  <a:schemeClr val="bg1"/>
                </a:solidFill>
                <a:latin typeface="Calibri" pitchFamily="34" charset="0"/>
              </a:rPr>
              <a:t>Mission</a:t>
            </a:r>
            <a:r>
              <a:rPr lang="en-US" sz="1400" dirty="0" smtClean="0">
                <a:solidFill>
                  <a:schemeClr val="bg1"/>
                </a:solidFill>
                <a:latin typeface="Calibri" pitchFamily="34" charset="0"/>
              </a:rPr>
              <a:t>:</a:t>
            </a:r>
            <a:r>
              <a:rPr lang="en-US" sz="1400" i="1" dirty="0" smtClean="0">
                <a:solidFill>
                  <a:schemeClr val="bg1"/>
                </a:solidFill>
                <a:latin typeface="Calibri" pitchFamily="34" charset="0"/>
              </a:rPr>
              <a:t> </a:t>
            </a:r>
            <a:r>
              <a:rPr lang="en-US" sz="1400" i="1" dirty="0" smtClean="0">
                <a:solidFill>
                  <a:srgbClr val="C8B18B"/>
                </a:solidFill>
              </a:rPr>
              <a:t>To protect and promote the health of Alaskans</a:t>
            </a:r>
            <a:endParaRPr lang="en-US" sz="1400" i="1" dirty="0">
              <a:solidFill>
                <a:srgbClr val="C8B18B"/>
              </a:solidFill>
              <a:latin typeface="Calibri" pitchFamily="34" charset="0"/>
            </a:endParaRPr>
          </a:p>
        </p:txBody>
      </p:sp>
      <p:pic>
        <p:nvPicPr>
          <p:cNvPr id="9" name="Picture 8" descr="logo-tan.png"/>
          <p:cNvPicPr>
            <a:picLocks noChangeAspect="1"/>
          </p:cNvPicPr>
          <p:nvPr/>
        </p:nvPicPr>
        <p:blipFill>
          <a:blip r:embed="rId4"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Public Health</a:t>
            </a:r>
            <a:endParaRPr lang="en-US" sz="2000" b="0" kern="1800" dirty="0">
              <a:solidFill>
                <a:schemeClr val="bg1"/>
              </a:solidFill>
              <a:latin typeface="HelveticaNeueLT Std Cn" pitchFamily="34" charset="0"/>
            </a:endParaRPr>
          </a:p>
        </p:txBody>
      </p:sp>
      <p:pic>
        <p:nvPicPr>
          <p:cNvPr id="14" name="Picture 13" descr="dph.png"/>
          <p:cNvPicPr>
            <a:picLocks noChangeAspect="1"/>
          </p:cNvPicPr>
          <p:nvPr/>
        </p:nvPicPr>
        <p:blipFill>
          <a:blip r:embed="rId5" cstate="print"/>
          <a:stretch>
            <a:fillRect/>
          </a:stretch>
        </p:blipFill>
        <p:spPr>
          <a:xfrm>
            <a:off x="0" y="0"/>
            <a:ext cx="3419501" cy="68580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l="1529" t="3279" b="9818"/>
          <a:stretch>
            <a:fillRect/>
          </a:stretch>
        </p:blipFill>
        <p:spPr bwMode="auto">
          <a:xfrm>
            <a:off x="3273552" y="1219200"/>
            <a:ext cx="5669280" cy="403860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5943600"/>
            <a:ext cx="4876801" cy="738664"/>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rPr>
              <a:t>We serve Seniors • Adults with Physical Disabilities and Seniors on Medicaid Waivers • Persons with Developmental Disabilities • Vulnerable Adults • Assisted Living Providers</a:t>
            </a:r>
            <a:endParaRPr lang="en-US" sz="1400" i="1"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Senior &amp; Disabilities Services</a:t>
            </a:r>
            <a:endParaRPr lang="en-US" sz="2000" b="0" kern="1800" dirty="0">
              <a:solidFill>
                <a:schemeClr val="bg1"/>
              </a:solidFill>
              <a:latin typeface="HelveticaNeueLT Std Cn" pitchFamily="34" charset="0"/>
            </a:endParaRPr>
          </a:p>
        </p:txBody>
      </p:sp>
      <p:pic>
        <p:nvPicPr>
          <p:cNvPr id="12" name="Picture 11" descr="dsds.png"/>
          <p:cNvPicPr>
            <a:picLocks noChangeAspect="1"/>
          </p:cNvPicPr>
          <p:nvPr/>
        </p:nvPicPr>
        <p:blipFill>
          <a:blip r:embed="rId4" cstate="print"/>
          <a:stretch>
            <a:fillRect/>
          </a:stretch>
        </p:blipFill>
        <p:spPr>
          <a:xfrm>
            <a:off x="0" y="0"/>
            <a:ext cx="3419501" cy="685800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srcRect l="1529" t="4863" r="1121" b="9224"/>
          <a:stretch>
            <a:fillRect/>
          </a:stretch>
        </p:blipFill>
        <p:spPr bwMode="auto">
          <a:xfrm>
            <a:off x="3276600" y="1219200"/>
            <a:ext cx="5669280" cy="403860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Financial Management Systems</a:t>
            </a:r>
            <a:endParaRPr lang="en-US" sz="2000" b="0" kern="1800" dirty="0">
              <a:solidFill>
                <a:schemeClr val="bg1"/>
              </a:solidFill>
              <a:latin typeface="HelveticaNeueLT Std Cn" pitchFamily="34" charset="0"/>
            </a:endParaRPr>
          </a:p>
        </p:txBody>
      </p:sp>
      <p:pic>
        <p:nvPicPr>
          <p:cNvPr id="14" name="Picture 13" descr="fms.png"/>
          <p:cNvPicPr>
            <a:picLocks noChangeAspect="1"/>
          </p:cNvPicPr>
          <p:nvPr/>
        </p:nvPicPr>
        <p:blipFill>
          <a:blip r:embed="rId4" cstate="print"/>
          <a:stretch>
            <a:fillRect/>
          </a:stretch>
        </p:blipFill>
        <p:spPr>
          <a:xfrm>
            <a:off x="0" y="0"/>
            <a:ext cx="3419501" cy="685800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76200" y="914400"/>
            <a:ext cx="92202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81001" y="6093023"/>
            <a:ext cx="7620000" cy="369332"/>
          </a:xfrm>
          <a:prstGeom prst="rect">
            <a:avLst/>
          </a:prstGeom>
          <a:noFill/>
        </p:spPr>
        <p:txBody>
          <a:bodyPr wrap="square" rtlCol="0">
            <a:spAutoFit/>
          </a:bodyPr>
          <a:lstStyle/>
          <a:p>
            <a:r>
              <a:rPr lang="en-US" i="1" dirty="0" smtClean="0">
                <a:solidFill>
                  <a:schemeClr val="bg1"/>
                </a:solidFill>
                <a:latin typeface="Calibri" pitchFamily="34" charset="0"/>
              </a:rPr>
              <a:t>Mission: </a:t>
            </a:r>
            <a:r>
              <a:rPr lang="en-US" i="1" dirty="0" smtClean="0">
                <a:solidFill>
                  <a:srgbClr val="C8B18B"/>
                </a:solidFill>
                <a:latin typeface="Calibri" pitchFamily="34" charset="0"/>
              </a:rPr>
              <a:t> </a:t>
            </a:r>
            <a:r>
              <a:rPr lang="en-US" i="1" dirty="0" smtClean="0">
                <a:solidFill>
                  <a:srgbClr val="C8B18B"/>
                </a:solidFill>
              </a:rPr>
              <a:t>to promote and protect the health and well-being of Alaskans</a:t>
            </a:r>
            <a:endParaRPr lang="en-US" dirty="0">
              <a:solidFill>
                <a:srgbClr val="C8B18B"/>
              </a:solidFill>
              <a:latin typeface="Calibri" pitchFamily="34" charset="0"/>
            </a:endParaRPr>
          </a:p>
        </p:txBody>
      </p:sp>
      <p:pic>
        <p:nvPicPr>
          <p:cNvPr id="9" name="Picture 8" descr="logo-tan.png"/>
          <p:cNvPicPr>
            <a:picLocks noChangeAspect="1"/>
          </p:cNvPicPr>
          <p:nvPr/>
        </p:nvPicPr>
        <p:blipFill>
          <a:blip r:embed="rId2" cstate="print"/>
          <a:stretch>
            <a:fillRect/>
          </a:stretch>
        </p:blipFill>
        <p:spPr>
          <a:xfrm>
            <a:off x="8001001" y="5775960"/>
            <a:ext cx="958266" cy="1005840"/>
          </a:xfrm>
          <a:prstGeom prst="rect">
            <a:avLst/>
          </a:prstGeom>
        </p:spPr>
      </p:pic>
      <p:sp>
        <p:nvSpPr>
          <p:cNvPr id="10" name="Rectangle 2"/>
          <p:cNvSpPr>
            <a:spLocks noGrp="1" noChangeArrowheads="1"/>
          </p:cNvSpPr>
          <p:nvPr>
            <p:ph type="title"/>
          </p:nvPr>
        </p:nvSpPr>
        <p:spPr>
          <a:xfrm>
            <a:off x="457200" y="1524000"/>
            <a:ext cx="8229600" cy="685800"/>
          </a:xfrm>
        </p:spPr>
        <p:txBody>
          <a:bodyPr>
            <a:normAutofit fontScale="90000"/>
          </a:bodyPr>
          <a:lstStyle/>
          <a:p>
            <a:pPr algn="l" eaLnBrk="1" hangingPunct="1"/>
            <a:r>
              <a:rPr lang="en-US" sz="5400" b="1" dirty="0" smtClean="0">
                <a:solidFill>
                  <a:srgbClr val="C8B18B"/>
                </a:solidFill>
                <a:latin typeface="HelveticaNeueLT Std Cn" pitchFamily="34" charset="0"/>
              </a:rPr>
              <a:t>Conclusion</a:t>
            </a:r>
          </a:p>
        </p:txBody>
      </p:sp>
      <p:sp>
        <p:nvSpPr>
          <p:cNvPr id="18" name="Rectangle 3"/>
          <p:cNvSpPr txBox="1">
            <a:spLocks noChangeArrowheads="1"/>
          </p:cNvSpPr>
          <p:nvPr/>
        </p:nvSpPr>
        <p:spPr>
          <a:xfrm>
            <a:off x="533400" y="2286000"/>
            <a:ext cx="8229600" cy="19050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61963" algn="l"/>
              </a:tabLst>
              <a:defRPr/>
            </a:pPr>
            <a:r>
              <a:rPr kumimoji="0" lang="en-US" sz="2800" b="0" i="0" u="none" strike="noStrike" kern="1200" cap="none" spc="0" normalizeH="0" baseline="0" noProof="0" dirty="0" smtClean="0">
                <a:ln>
                  <a:noFill/>
                </a:ln>
                <a:effectLst/>
                <a:uLnTx/>
                <a:uFillTx/>
                <a:latin typeface="HelveticaNeueLT Std Lt" pitchFamily="34" charset="0"/>
              </a:rPr>
              <a:t>Questions?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tab pos="461963" algn="l"/>
              </a:tabLst>
              <a:defRPr/>
            </a:pPr>
            <a:endParaRPr kumimoji="0" lang="en-US" sz="2800" b="0" i="0" u="none" strike="noStrike" kern="1200" cap="none" spc="0" normalizeH="0" baseline="0" noProof="0" dirty="0" smtClean="0">
              <a:ln>
                <a:noFill/>
              </a:ln>
              <a:solidFill>
                <a:srgbClr val="C8B18B"/>
              </a:solidFill>
              <a:effectLst/>
              <a:uLnTx/>
              <a:uFillTx/>
              <a:latin typeface="HelveticaNeueLT Std Lt" pitchFamily="34" charset="0"/>
            </a:endParaRPr>
          </a:p>
        </p:txBody>
      </p:sp>
      <p:sp>
        <p:nvSpPr>
          <p:cNvPr id="14"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bwMode="auto">
          <a:xfrm>
            <a:off x="0" y="0"/>
            <a:ext cx="9144000" cy="4572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76200" y="457200"/>
            <a:ext cx="92202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6248400"/>
            <a:ext cx="9144000" cy="6096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81001" y="6397823"/>
            <a:ext cx="7620000" cy="307777"/>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latin typeface="Calibri" pitchFamily="34" charset="0"/>
              </a:rPr>
              <a:t> </a:t>
            </a:r>
            <a:r>
              <a:rPr lang="en-US" sz="1400" i="1" dirty="0" smtClean="0">
                <a:solidFill>
                  <a:srgbClr val="C8B18B"/>
                </a:solidFill>
              </a:rPr>
              <a:t>to promote and protect the health and well-being of Alaskans</a:t>
            </a:r>
            <a:endParaRPr lang="en-US" sz="1400" dirty="0">
              <a:solidFill>
                <a:srgbClr val="C8B18B"/>
              </a:solidFill>
              <a:latin typeface="Calibri" pitchFamily="34" charset="0"/>
            </a:endParaRPr>
          </a:p>
        </p:txBody>
      </p:sp>
      <p:pic>
        <p:nvPicPr>
          <p:cNvPr id="20" name="Picture 19" descr="orgchartsmall.png"/>
          <p:cNvPicPr>
            <a:picLocks noChangeAspect="1"/>
          </p:cNvPicPr>
          <p:nvPr/>
        </p:nvPicPr>
        <p:blipFill>
          <a:blip r:embed="rId2" cstate="print"/>
          <a:stretch>
            <a:fillRect/>
          </a:stretch>
        </p:blipFill>
        <p:spPr>
          <a:xfrm>
            <a:off x="199361" y="533400"/>
            <a:ext cx="8699646" cy="5562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0" y="914400"/>
            <a:ext cx="9144000" cy="4953000"/>
          </a:xfrm>
          <a:prstGeom prst="rect">
            <a:avLst/>
          </a:prstGeom>
          <a:gradFill flip="none" rotWithShape="1">
            <a:gsLst>
              <a:gs pos="0">
                <a:srgbClr val="C8B18B">
                  <a:tint val="66000"/>
                  <a:satMod val="160000"/>
                </a:srgbClr>
              </a:gs>
              <a:gs pos="50000">
                <a:srgbClr val="C8B18B">
                  <a:tint val="44500"/>
                  <a:satMod val="160000"/>
                </a:srgbClr>
              </a:gs>
              <a:gs pos="100000">
                <a:srgbClr val="C8B18B">
                  <a:tint val="23500"/>
                  <a:satMod val="160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C8B18B"/>
              </a:solidFill>
            </a:endParaRPr>
          </a:p>
        </p:txBody>
      </p:sp>
      <p:sp>
        <p:nvSpPr>
          <p:cNvPr id="58" name="Rectangle 57"/>
          <p:cNvSpPr/>
          <p:nvPr/>
        </p:nvSpPr>
        <p:spPr>
          <a:xfrm>
            <a:off x="0" y="2514600"/>
            <a:ext cx="4572000" cy="3352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7" name="Picture 46" descr="elder2.png"/>
          <p:cNvPicPr>
            <a:picLocks noChangeAspect="1"/>
          </p:cNvPicPr>
          <p:nvPr/>
        </p:nvPicPr>
        <p:blipFill>
          <a:blip r:embed="rId2" cstate="print"/>
          <a:srcRect r="1538"/>
          <a:stretch>
            <a:fillRect/>
          </a:stretch>
        </p:blipFill>
        <p:spPr>
          <a:xfrm>
            <a:off x="0" y="914400"/>
            <a:ext cx="6096000" cy="1619250"/>
          </a:xfrm>
          <a:prstGeom prst="rect">
            <a:avLst/>
          </a:prstGeom>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76200" y="914400"/>
            <a:ext cx="92202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11" name="Rectangle 8"/>
          <p:cNvSpPr>
            <a:spLocks noChangeArrowheads="1"/>
          </p:cNvSpPr>
          <p:nvPr/>
        </p:nvSpPr>
        <p:spPr bwMode="auto">
          <a:xfrm>
            <a:off x="228600" y="251847"/>
            <a:ext cx="88469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2"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Budget Highlights</a:t>
            </a:r>
            <a:endParaRPr lang="en-US" sz="2000" b="0" kern="1800" dirty="0">
              <a:solidFill>
                <a:schemeClr val="bg1"/>
              </a:solidFill>
              <a:latin typeface="HelveticaNeueLT Std Cn" pitchFamily="34" charset="0"/>
            </a:endParaRPr>
          </a:p>
        </p:txBody>
      </p:sp>
      <p:sp>
        <p:nvSpPr>
          <p:cNvPr id="23" name="TextBox 22"/>
          <p:cNvSpPr txBox="1"/>
          <p:nvPr/>
        </p:nvSpPr>
        <p:spPr>
          <a:xfrm>
            <a:off x="472440" y="2605653"/>
            <a:ext cx="3048000" cy="2554545"/>
          </a:xfrm>
          <a:prstGeom prst="rect">
            <a:avLst/>
          </a:prstGeom>
          <a:noFill/>
        </p:spPr>
        <p:txBody>
          <a:bodyPr wrap="square" rtlCol="0">
            <a:spAutoFit/>
          </a:bodyPr>
          <a:lstStyle/>
          <a:p>
            <a:r>
              <a:rPr lang="en-US" sz="1600" spc="-50" dirty="0" smtClean="0">
                <a:latin typeface="HelveticaNeueLT Std" pitchFamily="34" charset="0"/>
              </a:rPr>
              <a:t>Alaska Pioneers Homes</a:t>
            </a:r>
          </a:p>
          <a:p>
            <a:r>
              <a:rPr lang="en-US" sz="1600" spc="-50" dirty="0" smtClean="0">
                <a:latin typeface="HelveticaNeueLT Std" pitchFamily="34" charset="0"/>
              </a:rPr>
              <a:t>Behavioral Health</a:t>
            </a:r>
          </a:p>
          <a:p>
            <a:r>
              <a:rPr lang="en-US" sz="1600" spc="-50" dirty="0" smtClean="0">
                <a:latin typeface="HelveticaNeueLT Std" pitchFamily="34" charset="0"/>
              </a:rPr>
              <a:t>Office of Children’s Services</a:t>
            </a:r>
          </a:p>
          <a:p>
            <a:r>
              <a:rPr lang="en-US" sz="1600" spc="-50" dirty="0" smtClean="0">
                <a:latin typeface="HelveticaNeueLT Std" pitchFamily="34" charset="0"/>
              </a:rPr>
              <a:t>Health Care Services</a:t>
            </a:r>
          </a:p>
          <a:p>
            <a:r>
              <a:rPr lang="en-US" sz="1600" spc="-50" dirty="0" smtClean="0">
                <a:latin typeface="HelveticaNeueLT Std" pitchFamily="34" charset="0"/>
              </a:rPr>
              <a:t>Juvenile Justice</a:t>
            </a:r>
          </a:p>
          <a:p>
            <a:r>
              <a:rPr lang="en-US" sz="1600" spc="-50" dirty="0" smtClean="0">
                <a:latin typeface="HelveticaNeueLT Std" pitchFamily="34" charset="0"/>
              </a:rPr>
              <a:t>Public Assistance</a:t>
            </a:r>
          </a:p>
          <a:p>
            <a:r>
              <a:rPr lang="en-US" sz="1600" spc="-50" dirty="0" smtClean="0">
                <a:latin typeface="HelveticaNeueLT Std" pitchFamily="34" charset="0"/>
              </a:rPr>
              <a:t>Public Health</a:t>
            </a:r>
          </a:p>
          <a:p>
            <a:r>
              <a:rPr lang="en-US" sz="1600" spc="-50" dirty="0" smtClean="0">
                <a:latin typeface="HelveticaNeueLT Std" pitchFamily="34" charset="0"/>
              </a:rPr>
              <a:t>Senior &amp; Disabilities Services</a:t>
            </a:r>
          </a:p>
          <a:p>
            <a:r>
              <a:rPr lang="en-US" sz="1600" spc="-50" dirty="0" smtClean="0">
                <a:latin typeface="HelveticaNeueLT Std" pitchFamily="34" charset="0"/>
              </a:rPr>
              <a:t>Finance &amp; Management Services</a:t>
            </a:r>
          </a:p>
          <a:p>
            <a:r>
              <a:rPr lang="en-US" sz="1600" spc="-50" dirty="0" smtClean="0">
                <a:latin typeface="HelveticaNeueLT Std" pitchFamily="34" charset="0"/>
              </a:rPr>
              <a:t>Medicaid Services</a:t>
            </a:r>
          </a:p>
        </p:txBody>
      </p:sp>
      <p:sp>
        <p:nvSpPr>
          <p:cNvPr id="24" name="TextBox 23"/>
          <p:cNvSpPr txBox="1"/>
          <p:nvPr/>
        </p:nvSpPr>
        <p:spPr>
          <a:xfrm>
            <a:off x="3314700" y="2590800"/>
            <a:ext cx="1219200" cy="2554545"/>
          </a:xfrm>
          <a:prstGeom prst="rect">
            <a:avLst/>
          </a:prstGeom>
          <a:noFill/>
        </p:spPr>
        <p:txBody>
          <a:bodyPr wrap="square" rtlCol="0">
            <a:spAutoFit/>
          </a:bodyPr>
          <a:lstStyle/>
          <a:p>
            <a:pPr algn="r"/>
            <a:r>
              <a:rPr lang="en-US" sz="1600" spc="-50" dirty="0" smtClean="0">
                <a:latin typeface="HelveticaNeueLT Std" pitchFamily="34" charset="0"/>
              </a:rPr>
              <a:t>59,671.9</a:t>
            </a:r>
          </a:p>
          <a:p>
            <a:pPr algn="r"/>
            <a:r>
              <a:rPr lang="en-US" sz="1600" spc="-50" dirty="0" smtClean="0">
                <a:latin typeface="HelveticaNeueLT Std" pitchFamily="34" charset="0"/>
              </a:rPr>
              <a:t>136,651.4</a:t>
            </a:r>
          </a:p>
          <a:p>
            <a:pPr algn="r"/>
            <a:r>
              <a:rPr lang="en-US" sz="1600" spc="-50" dirty="0" smtClean="0">
                <a:latin typeface="HelveticaNeueLT Std" pitchFamily="34" charset="0"/>
              </a:rPr>
              <a:t>133,317.6</a:t>
            </a:r>
          </a:p>
          <a:p>
            <a:pPr algn="r"/>
            <a:r>
              <a:rPr lang="en-US" sz="1600" spc="-50" dirty="0" smtClean="0">
                <a:latin typeface="HelveticaNeueLT Std" pitchFamily="34" charset="0"/>
              </a:rPr>
              <a:t>33,567.5</a:t>
            </a:r>
          </a:p>
          <a:p>
            <a:pPr algn="r"/>
            <a:r>
              <a:rPr lang="en-US" sz="1600" spc="-50" dirty="0" smtClean="0">
                <a:latin typeface="HelveticaNeueLT Std" pitchFamily="34" charset="0"/>
              </a:rPr>
              <a:t>55,619.2</a:t>
            </a:r>
          </a:p>
          <a:p>
            <a:pPr algn="r"/>
            <a:r>
              <a:rPr lang="en-US" sz="1600" spc="-50" dirty="0" smtClean="0">
                <a:latin typeface="HelveticaNeueLT Std" pitchFamily="34" charset="0"/>
              </a:rPr>
              <a:t>298,499.3</a:t>
            </a:r>
          </a:p>
          <a:p>
            <a:pPr algn="r"/>
            <a:r>
              <a:rPr lang="en-US" sz="1600" spc="-50" dirty="0" smtClean="0">
                <a:latin typeface="HelveticaNeueLT Std" pitchFamily="34" charset="0"/>
              </a:rPr>
              <a:t>104,882.0</a:t>
            </a:r>
          </a:p>
          <a:p>
            <a:pPr algn="r"/>
            <a:r>
              <a:rPr lang="en-US" sz="1600" spc="-50" dirty="0" smtClean="0">
                <a:latin typeface="HelveticaNeueLT Std" pitchFamily="34" charset="0"/>
              </a:rPr>
              <a:t>57,657.6</a:t>
            </a:r>
          </a:p>
          <a:p>
            <a:pPr algn="r"/>
            <a:r>
              <a:rPr lang="en-US" sz="1600" spc="-50" dirty="0" smtClean="0">
                <a:latin typeface="HelveticaNeueLT Std" pitchFamily="34" charset="0"/>
              </a:rPr>
              <a:t>51,748.7</a:t>
            </a:r>
          </a:p>
          <a:p>
            <a:pPr algn="r"/>
            <a:r>
              <a:rPr lang="en-US" sz="1600" spc="-50" dirty="0" smtClean="0">
                <a:latin typeface="HelveticaNeueLT Std" pitchFamily="34" charset="0"/>
              </a:rPr>
              <a:t>1,513,491.9</a:t>
            </a:r>
          </a:p>
        </p:txBody>
      </p:sp>
      <p:pic>
        <p:nvPicPr>
          <p:cNvPr id="31" name="Picture 30" descr="boxes3.png"/>
          <p:cNvPicPr>
            <a:picLocks noChangeAspect="1"/>
          </p:cNvPicPr>
          <p:nvPr/>
        </p:nvPicPr>
        <p:blipFill>
          <a:blip r:embed="rId3" cstate="print"/>
          <a:stretch>
            <a:fillRect/>
          </a:stretch>
        </p:blipFill>
        <p:spPr>
          <a:xfrm>
            <a:off x="269342" y="2688699"/>
            <a:ext cx="203098" cy="2377440"/>
          </a:xfrm>
          <a:prstGeom prst="rect">
            <a:avLst/>
          </a:prstGeom>
        </p:spPr>
      </p:pic>
      <p:sp>
        <p:nvSpPr>
          <p:cNvPr id="32" name="TextBox 31"/>
          <p:cNvSpPr txBox="1"/>
          <p:nvPr/>
        </p:nvSpPr>
        <p:spPr>
          <a:xfrm>
            <a:off x="6446520" y="1194435"/>
            <a:ext cx="685800" cy="338554"/>
          </a:xfrm>
          <a:prstGeom prst="rect">
            <a:avLst/>
          </a:prstGeom>
          <a:noFill/>
        </p:spPr>
        <p:txBody>
          <a:bodyPr wrap="square" rtlCol="0">
            <a:spAutoFit/>
          </a:bodyPr>
          <a:lstStyle/>
          <a:p>
            <a:pPr algn="r"/>
            <a:r>
              <a:rPr lang="en-US" sz="1600" spc="-150" dirty="0" smtClean="0">
                <a:latin typeface="HelveticaNeueLT Std" pitchFamily="34" charset="0"/>
              </a:rPr>
              <a:t>2.4%</a:t>
            </a:r>
          </a:p>
        </p:txBody>
      </p:sp>
      <p:sp>
        <p:nvSpPr>
          <p:cNvPr id="33" name="TextBox 32"/>
          <p:cNvSpPr txBox="1"/>
          <p:nvPr/>
        </p:nvSpPr>
        <p:spPr>
          <a:xfrm>
            <a:off x="7132320" y="1365885"/>
            <a:ext cx="685800" cy="338554"/>
          </a:xfrm>
          <a:prstGeom prst="rect">
            <a:avLst/>
          </a:prstGeom>
          <a:noFill/>
        </p:spPr>
        <p:txBody>
          <a:bodyPr wrap="square" rtlCol="0">
            <a:spAutoFit/>
          </a:bodyPr>
          <a:lstStyle/>
          <a:p>
            <a:pPr algn="r"/>
            <a:r>
              <a:rPr lang="en-US" sz="1600" spc="-150" dirty="0" smtClean="0">
                <a:latin typeface="HelveticaNeueLT Std" pitchFamily="34" charset="0"/>
              </a:rPr>
              <a:t>5.6%</a:t>
            </a:r>
          </a:p>
        </p:txBody>
      </p:sp>
      <p:sp>
        <p:nvSpPr>
          <p:cNvPr id="34" name="TextBox 33"/>
          <p:cNvSpPr txBox="1"/>
          <p:nvPr/>
        </p:nvSpPr>
        <p:spPr>
          <a:xfrm>
            <a:off x="7719060" y="1663065"/>
            <a:ext cx="685800" cy="338554"/>
          </a:xfrm>
          <a:prstGeom prst="rect">
            <a:avLst/>
          </a:prstGeom>
          <a:noFill/>
        </p:spPr>
        <p:txBody>
          <a:bodyPr wrap="square" rtlCol="0">
            <a:spAutoFit/>
          </a:bodyPr>
          <a:lstStyle/>
          <a:p>
            <a:pPr algn="r"/>
            <a:r>
              <a:rPr lang="en-US" sz="1600" spc="-150" dirty="0" smtClean="0">
                <a:latin typeface="HelveticaNeueLT Std" pitchFamily="34" charset="0"/>
              </a:rPr>
              <a:t>5.5%</a:t>
            </a:r>
          </a:p>
        </p:txBody>
      </p:sp>
      <p:sp>
        <p:nvSpPr>
          <p:cNvPr id="35" name="TextBox 34"/>
          <p:cNvSpPr txBox="1"/>
          <p:nvPr/>
        </p:nvSpPr>
        <p:spPr>
          <a:xfrm>
            <a:off x="8046720" y="2013585"/>
            <a:ext cx="685800" cy="338554"/>
          </a:xfrm>
          <a:prstGeom prst="rect">
            <a:avLst/>
          </a:prstGeom>
          <a:noFill/>
        </p:spPr>
        <p:txBody>
          <a:bodyPr wrap="square" rtlCol="0">
            <a:spAutoFit/>
          </a:bodyPr>
          <a:lstStyle/>
          <a:p>
            <a:pPr algn="r"/>
            <a:r>
              <a:rPr lang="en-US" sz="1600" spc="-150" dirty="0" smtClean="0">
                <a:latin typeface="HelveticaNeueLT Std" pitchFamily="34" charset="0"/>
              </a:rPr>
              <a:t>1.4%</a:t>
            </a:r>
          </a:p>
        </p:txBody>
      </p:sp>
      <p:sp>
        <p:nvSpPr>
          <p:cNvPr id="36" name="TextBox 35"/>
          <p:cNvSpPr txBox="1"/>
          <p:nvPr/>
        </p:nvSpPr>
        <p:spPr>
          <a:xfrm>
            <a:off x="8282940" y="2272665"/>
            <a:ext cx="685800" cy="338554"/>
          </a:xfrm>
          <a:prstGeom prst="rect">
            <a:avLst/>
          </a:prstGeom>
          <a:noFill/>
        </p:spPr>
        <p:txBody>
          <a:bodyPr wrap="square" rtlCol="0">
            <a:spAutoFit/>
          </a:bodyPr>
          <a:lstStyle/>
          <a:p>
            <a:pPr algn="r"/>
            <a:r>
              <a:rPr lang="en-US" sz="1600" spc="-150" dirty="0" smtClean="0">
                <a:latin typeface="HelveticaNeueLT Std" pitchFamily="34" charset="0"/>
              </a:rPr>
              <a:t>2.3%</a:t>
            </a:r>
          </a:p>
        </p:txBody>
      </p:sp>
      <p:sp>
        <p:nvSpPr>
          <p:cNvPr id="37" name="TextBox 36"/>
          <p:cNvSpPr txBox="1"/>
          <p:nvPr/>
        </p:nvSpPr>
        <p:spPr>
          <a:xfrm>
            <a:off x="8351520" y="3042285"/>
            <a:ext cx="868680" cy="338554"/>
          </a:xfrm>
          <a:prstGeom prst="rect">
            <a:avLst/>
          </a:prstGeom>
          <a:noFill/>
        </p:spPr>
        <p:txBody>
          <a:bodyPr wrap="square" rtlCol="0">
            <a:spAutoFit/>
          </a:bodyPr>
          <a:lstStyle/>
          <a:p>
            <a:pPr algn="r"/>
            <a:r>
              <a:rPr lang="en-US" sz="1600" spc="-150" dirty="0" smtClean="0">
                <a:latin typeface="HelveticaNeueLT Std" pitchFamily="34" charset="0"/>
              </a:rPr>
              <a:t>12.2%</a:t>
            </a:r>
          </a:p>
        </p:txBody>
      </p:sp>
      <p:sp>
        <p:nvSpPr>
          <p:cNvPr id="38" name="TextBox 37"/>
          <p:cNvSpPr txBox="1"/>
          <p:nvPr/>
        </p:nvSpPr>
        <p:spPr>
          <a:xfrm>
            <a:off x="8183880" y="4185285"/>
            <a:ext cx="868680" cy="338554"/>
          </a:xfrm>
          <a:prstGeom prst="rect">
            <a:avLst/>
          </a:prstGeom>
          <a:noFill/>
        </p:spPr>
        <p:txBody>
          <a:bodyPr wrap="square" rtlCol="0">
            <a:spAutoFit/>
          </a:bodyPr>
          <a:lstStyle/>
          <a:p>
            <a:pPr algn="r"/>
            <a:r>
              <a:rPr lang="en-US" sz="1600" spc="-150" dirty="0" smtClean="0">
                <a:latin typeface="HelveticaNeueLT Std" pitchFamily="34" charset="0"/>
              </a:rPr>
              <a:t>4.3%</a:t>
            </a:r>
          </a:p>
        </p:txBody>
      </p:sp>
      <p:sp>
        <p:nvSpPr>
          <p:cNvPr id="39" name="TextBox 38"/>
          <p:cNvSpPr txBox="1"/>
          <p:nvPr/>
        </p:nvSpPr>
        <p:spPr>
          <a:xfrm>
            <a:off x="7985760" y="4604385"/>
            <a:ext cx="868680" cy="338554"/>
          </a:xfrm>
          <a:prstGeom prst="rect">
            <a:avLst/>
          </a:prstGeom>
          <a:noFill/>
        </p:spPr>
        <p:txBody>
          <a:bodyPr wrap="square" rtlCol="0">
            <a:spAutoFit/>
          </a:bodyPr>
          <a:lstStyle/>
          <a:p>
            <a:pPr algn="r"/>
            <a:r>
              <a:rPr lang="en-US" sz="1600" spc="-150" dirty="0" smtClean="0">
                <a:latin typeface="HelveticaNeueLT Std" pitchFamily="34" charset="0"/>
              </a:rPr>
              <a:t>2.4%</a:t>
            </a:r>
          </a:p>
        </p:txBody>
      </p:sp>
      <p:sp>
        <p:nvSpPr>
          <p:cNvPr id="40" name="TextBox 39"/>
          <p:cNvSpPr txBox="1"/>
          <p:nvPr/>
        </p:nvSpPr>
        <p:spPr>
          <a:xfrm>
            <a:off x="7749540" y="4893945"/>
            <a:ext cx="868680" cy="338554"/>
          </a:xfrm>
          <a:prstGeom prst="rect">
            <a:avLst/>
          </a:prstGeom>
          <a:noFill/>
        </p:spPr>
        <p:txBody>
          <a:bodyPr wrap="square" rtlCol="0">
            <a:spAutoFit/>
          </a:bodyPr>
          <a:lstStyle/>
          <a:p>
            <a:pPr algn="r"/>
            <a:r>
              <a:rPr lang="en-US" sz="1600" spc="-150" dirty="0" smtClean="0">
                <a:latin typeface="HelveticaNeueLT Std" pitchFamily="34" charset="0"/>
              </a:rPr>
              <a:t>2.1%</a:t>
            </a:r>
          </a:p>
        </p:txBody>
      </p:sp>
      <p:sp>
        <p:nvSpPr>
          <p:cNvPr id="41" name="TextBox 40"/>
          <p:cNvSpPr txBox="1"/>
          <p:nvPr/>
        </p:nvSpPr>
        <p:spPr>
          <a:xfrm>
            <a:off x="7437120" y="5224046"/>
            <a:ext cx="868680" cy="338554"/>
          </a:xfrm>
          <a:prstGeom prst="rect">
            <a:avLst/>
          </a:prstGeom>
          <a:noFill/>
        </p:spPr>
        <p:txBody>
          <a:bodyPr wrap="square" rtlCol="0">
            <a:spAutoFit/>
          </a:bodyPr>
          <a:lstStyle/>
          <a:p>
            <a:pPr algn="r"/>
            <a:r>
              <a:rPr lang="en-US" sz="1600" spc="-150" dirty="0" smtClean="0">
                <a:latin typeface="HelveticaNeueLT Std" pitchFamily="34" charset="0"/>
              </a:rPr>
              <a:t>61.9%</a:t>
            </a:r>
          </a:p>
        </p:txBody>
      </p:sp>
      <p:cxnSp>
        <p:nvCxnSpPr>
          <p:cNvPr id="45" name="Straight Connector 44"/>
          <p:cNvCxnSpPr/>
          <p:nvPr/>
        </p:nvCxnSpPr>
        <p:spPr>
          <a:xfrm>
            <a:off x="571500" y="5181600"/>
            <a:ext cx="3886200" cy="0"/>
          </a:xfrm>
          <a:prstGeom prst="line">
            <a:avLst/>
          </a:prstGeom>
          <a:ln>
            <a:solidFill>
              <a:srgbClr val="C8B18B"/>
            </a:solidFill>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3398773" y="5160198"/>
            <a:ext cx="1197764" cy="338554"/>
          </a:xfrm>
          <a:prstGeom prst="rect">
            <a:avLst/>
          </a:prstGeom>
          <a:noFill/>
        </p:spPr>
        <p:txBody>
          <a:bodyPr wrap="none" rtlCol="0">
            <a:spAutoFit/>
          </a:bodyPr>
          <a:lstStyle/>
          <a:p>
            <a:r>
              <a:rPr lang="en-US" sz="1600" spc="-50" dirty="0" smtClean="0">
                <a:latin typeface="HelveticaNeueLT Std" pitchFamily="34" charset="0"/>
              </a:rPr>
              <a:t>2,445,107.1</a:t>
            </a:r>
            <a:endParaRPr lang="en-US" sz="1600" dirty="0"/>
          </a:p>
        </p:txBody>
      </p:sp>
      <p:cxnSp>
        <p:nvCxnSpPr>
          <p:cNvPr id="50" name="Straight Connector 49"/>
          <p:cNvCxnSpPr/>
          <p:nvPr/>
        </p:nvCxnSpPr>
        <p:spPr>
          <a:xfrm>
            <a:off x="-28575" y="2533651"/>
            <a:ext cx="6124575" cy="0"/>
          </a:xfrm>
          <a:prstGeom prst="line">
            <a:avLst/>
          </a:prstGeom>
          <a:ln>
            <a:solidFill>
              <a:srgbClr val="C8B18B"/>
            </a:solidFill>
          </a:ln>
        </p:spPr>
        <p:style>
          <a:lnRef idx="1">
            <a:schemeClr val="accent1"/>
          </a:lnRef>
          <a:fillRef idx="0">
            <a:schemeClr val="accent1"/>
          </a:fillRef>
          <a:effectRef idx="0">
            <a:schemeClr val="accent1"/>
          </a:effectRef>
          <a:fontRef idx="minor">
            <a:schemeClr val="tx1"/>
          </a:fontRef>
        </p:style>
      </p:cxnSp>
      <p:pic>
        <p:nvPicPr>
          <p:cNvPr id="54" name="Picture 53" descr="pie-3.png"/>
          <p:cNvPicPr>
            <a:picLocks noChangeAspect="1"/>
          </p:cNvPicPr>
          <p:nvPr/>
        </p:nvPicPr>
        <p:blipFill>
          <a:blip r:embed="rId4" cstate="print"/>
          <a:stretch>
            <a:fillRect/>
          </a:stretch>
        </p:blipFill>
        <p:spPr>
          <a:xfrm>
            <a:off x="4572000" y="1451610"/>
            <a:ext cx="4137044" cy="4187190"/>
          </a:xfrm>
          <a:prstGeom prst="rect">
            <a:avLst/>
          </a:prstGeom>
        </p:spPr>
      </p:pic>
      <p:cxnSp>
        <p:nvCxnSpPr>
          <p:cNvPr id="62" name="Straight Connector 61"/>
          <p:cNvCxnSpPr/>
          <p:nvPr/>
        </p:nvCxnSpPr>
        <p:spPr>
          <a:xfrm rot="5400000">
            <a:off x="2947989" y="4148137"/>
            <a:ext cx="3267074" cy="0"/>
          </a:xfrm>
          <a:prstGeom prst="line">
            <a:avLst/>
          </a:prstGeom>
          <a:ln>
            <a:solidFill>
              <a:srgbClr val="C8B18B"/>
            </a:solidFill>
          </a:ln>
          <a:effectLst>
            <a:outerShdw blurRad="76200" dist="12700" dir="2700000" sy="-23000" kx="-800400" algn="bl"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81001" y="6093023"/>
            <a:ext cx="7620000" cy="307777"/>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latin typeface="Calibri" pitchFamily="34" charset="0"/>
              </a:rPr>
              <a:t> </a:t>
            </a:r>
            <a:r>
              <a:rPr lang="en-US" sz="1400" i="1" dirty="0" smtClean="0">
                <a:solidFill>
                  <a:srgbClr val="C8B18B"/>
                </a:solidFill>
              </a:rPr>
              <a:t>to promote and protect the health and well-being of Alaskans</a:t>
            </a:r>
            <a:endParaRPr lang="en-US" sz="1400" dirty="0">
              <a:solidFill>
                <a:srgbClr val="C8B18B"/>
              </a:solidFill>
              <a:latin typeface="Calibri" pitchFamily="34" charset="0"/>
            </a:endParaRPr>
          </a:p>
        </p:txBody>
      </p:sp>
      <p:pic>
        <p:nvPicPr>
          <p:cNvPr id="9" name="Picture 8" descr="logo-tan.png"/>
          <p:cNvPicPr>
            <a:picLocks noChangeAspect="1"/>
          </p:cNvPicPr>
          <p:nvPr/>
        </p:nvPicPr>
        <p:blipFill>
          <a:blip r:embed="rId5" cstate="print"/>
          <a:stretch>
            <a:fillRect/>
          </a:stretch>
        </p:blipFill>
        <p:spPr>
          <a:xfrm>
            <a:off x="8001001" y="5775960"/>
            <a:ext cx="958266" cy="100584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2" cstate="print"/>
          <a:srcRect t="10233" r="677" b="2490"/>
          <a:stretch>
            <a:fillRect/>
          </a:stretch>
        </p:blipFill>
        <p:spPr bwMode="auto">
          <a:xfrm>
            <a:off x="3276600" y="1219200"/>
            <a:ext cx="5672282" cy="4023360"/>
          </a:xfrm>
          <a:prstGeom prst="rect">
            <a:avLst/>
          </a:prstGeom>
          <a:solidFill>
            <a:srgbClr val="000000">
              <a:alpha val="54118"/>
            </a:srgbClr>
          </a:solid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5791201"/>
            <a:ext cx="4876801" cy="954107"/>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latin typeface="Calibri" pitchFamily="34" charset="0"/>
              </a:rPr>
              <a:t>assist </a:t>
            </a:r>
            <a:r>
              <a:rPr lang="en-US" sz="1400" i="1" dirty="0">
                <a:solidFill>
                  <a:srgbClr val="C8B18B"/>
                </a:solidFill>
                <a:latin typeface="Calibri" pitchFamily="34" charset="0"/>
              </a:rPr>
              <a:t>older Alaskans to have the highest quality of life by providing assisted living in a safe home setting which promotes positive relationships, meaningful activities, and physical, emotional, and spiritual </a:t>
            </a:r>
            <a:r>
              <a:rPr lang="en-US" sz="1400" i="1" dirty="0" smtClean="0">
                <a:solidFill>
                  <a:srgbClr val="C8B18B"/>
                </a:solidFill>
                <a:latin typeface="Calibri" pitchFamily="34" charset="0"/>
              </a:rPr>
              <a:t>growth</a:t>
            </a:r>
            <a:endParaRPr lang="en-US" sz="1400"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pic>
        <p:nvPicPr>
          <p:cNvPr id="11" name="Picture 10" descr="daph6.png"/>
          <p:cNvPicPr>
            <a:picLocks noChangeAspect="1"/>
          </p:cNvPicPr>
          <p:nvPr/>
        </p:nvPicPr>
        <p:blipFill>
          <a:blip r:embed="rId4" cstate="print"/>
          <a:stretch>
            <a:fillRect/>
          </a:stretch>
        </p:blipFill>
        <p:spPr>
          <a:xfrm>
            <a:off x="0" y="0"/>
            <a:ext cx="3419501" cy="6858000"/>
          </a:xfrm>
          <a:prstGeom prst="rect">
            <a:avLst/>
          </a:prstGeom>
        </p:spPr>
      </p:pic>
      <p:sp>
        <p:nvSpPr>
          <p:cNvPr id="12" name="Rectangle 8"/>
          <p:cNvSpPr>
            <a:spLocks noChangeArrowheads="1"/>
          </p:cNvSpPr>
          <p:nvPr/>
        </p:nvSpPr>
        <p:spPr bwMode="auto">
          <a:xfrm>
            <a:off x="152400" y="251847"/>
            <a:ext cx="89231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Alaska Pioneer Homes</a:t>
            </a:r>
            <a:endParaRPr lang="en-US" sz="2000" b="0" kern="1800" dirty="0">
              <a:solidFill>
                <a:schemeClr val="bg1"/>
              </a:solidFill>
              <a:latin typeface="HelveticaNeueLT Std Cn"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t="3330" b="8418"/>
          <a:stretch>
            <a:fillRect/>
          </a:stretch>
        </p:blipFill>
        <p:spPr bwMode="auto">
          <a:xfrm>
            <a:off x="3276600" y="1216152"/>
            <a:ext cx="5669280" cy="403860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5943600"/>
            <a:ext cx="4876801" cy="738664"/>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rPr>
              <a:t>to manage an integrated and comprehensive behavioral health system based on sound policy, effective practices and partnerships </a:t>
            </a:r>
            <a:endParaRPr lang="en-US" sz="1400"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0"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pic>
        <p:nvPicPr>
          <p:cNvPr id="12" name="Picture 11" descr="dbh.png"/>
          <p:cNvPicPr>
            <a:picLocks noChangeAspect="1"/>
          </p:cNvPicPr>
          <p:nvPr/>
        </p:nvPicPr>
        <p:blipFill>
          <a:blip r:embed="rId4" cstate="print"/>
          <a:stretch>
            <a:fillRect/>
          </a:stretch>
        </p:blipFill>
        <p:spPr>
          <a:xfrm>
            <a:off x="0" y="0"/>
            <a:ext cx="3419501" cy="6858000"/>
          </a:xfrm>
          <a:prstGeom prst="rect">
            <a:avLst/>
          </a:prstGeom>
        </p:spPr>
      </p:pic>
      <p:sp>
        <p:nvSpPr>
          <p:cNvPr id="14"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Behavioral Health</a:t>
            </a:r>
            <a:endParaRPr lang="en-US" sz="2000" b="0" kern="1800" dirty="0">
              <a:solidFill>
                <a:schemeClr val="bg1"/>
              </a:solidFill>
              <a:latin typeface="HelveticaNeueLT Std Cn"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t="3330" b="8333"/>
          <a:stretch>
            <a:fillRect/>
          </a:stretch>
        </p:blipFill>
        <p:spPr bwMode="auto">
          <a:xfrm>
            <a:off x="3276600" y="1216152"/>
            <a:ext cx="5669280" cy="404248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6093023"/>
            <a:ext cx="4876801" cy="307777"/>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rPr>
              <a:t>to protect and serve Alaska’s children and families </a:t>
            </a:r>
            <a:endParaRPr lang="en-US" sz="1400" i="1"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Office of Children’s Services</a:t>
            </a:r>
            <a:endParaRPr lang="en-US" sz="2000" b="0" kern="1800" dirty="0">
              <a:solidFill>
                <a:schemeClr val="bg1"/>
              </a:solidFill>
              <a:latin typeface="HelveticaNeueLT Std Cn" pitchFamily="34" charset="0"/>
            </a:endParaRPr>
          </a:p>
        </p:txBody>
      </p:sp>
      <p:pic>
        <p:nvPicPr>
          <p:cNvPr id="14" name="Picture 13" descr="docs.png"/>
          <p:cNvPicPr>
            <a:picLocks noChangeAspect="1"/>
          </p:cNvPicPr>
          <p:nvPr/>
        </p:nvPicPr>
        <p:blipFill>
          <a:blip r:embed="rId4" cstate="print"/>
          <a:stretch>
            <a:fillRect/>
          </a:stretch>
        </p:blipFill>
        <p:spPr>
          <a:xfrm>
            <a:off x="0" y="0"/>
            <a:ext cx="3419501" cy="68580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2" cstate="print"/>
          <a:srcRect t="3293" r="1121" b="7798"/>
          <a:stretch>
            <a:fillRect/>
          </a:stretch>
        </p:blipFill>
        <p:spPr bwMode="auto">
          <a:xfrm>
            <a:off x="3276600" y="1216152"/>
            <a:ext cx="5669280" cy="411480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6093023"/>
            <a:ext cx="4876801" cy="307777"/>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rPr>
              <a:t>to provide health coverage to Alaskans in need</a:t>
            </a:r>
            <a:r>
              <a:rPr lang="en-US" sz="1400" i="1" dirty="0" smtClean="0"/>
              <a:t>.</a:t>
            </a:r>
            <a:endParaRPr lang="en-US" sz="1400"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0" y="251847"/>
            <a:ext cx="90755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Health Care Services</a:t>
            </a:r>
            <a:endParaRPr lang="en-US" sz="2000" b="0" kern="1800" dirty="0">
              <a:solidFill>
                <a:schemeClr val="bg1"/>
              </a:solidFill>
              <a:latin typeface="HelveticaNeueLT Std Cn" pitchFamily="34" charset="0"/>
            </a:endParaRPr>
          </a:p>
        </p:txBody>
      </p:sp>
      <p:pic>
        <p:nvPicPr>
          <p:cNvPr id="16" name="Picture 15" descr="hcs2.png"/>
          <p:cNvPicPr>
            <a:picLocks noChangeAspect="1"/>
          </p:cNvPicPr>
          <p:nvPr/>
        </p:nvPicPr>
        <p:blipFill>
          <a:blip r:embed="rId4" cstate="print"/>
          <a:stretch>
            <a:fillRect/>
          </a:stretch>
        </p:blipFill>
        <p:spPr>
          <a:xfrm>
            <a:off x="0" y="0"/>
            <a:ext cx="3419501" cy="685800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t="3323" r="221" b="8333"/>
          <a:stretch>
            <a:fillRect/>
          </a:stretch>
        </p:blipFill>
        <p:spPr bwMode="auto">
          <a:xfrm>
            <a:off x="3276600" y="1219200"/>
            <a:ext cx="5669280" cy="4051785"/>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5791200"/>
            <a:ext cx="4876801" cy="954107"/>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rPr>
              <a:t>We are committed to holding youths accountable for their actions while also protecting communities, repairing the harm to victims and working to ensure that youths gain necessary skills to function successfully in society</a:t>
            </a:r>
            <a:endParaRPr lang="en-US" sz="1400" i="1"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152400" y="251847"/>
            <a:ext cx="89231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Juvenile Justice</a:t>
            </a:r>
            <a:endParaRPr lang="en-US" sz="2000" b="0" kern="1800" dirty="0">
              <a:solidFill>
                <a:schemeClr val="bg1"/>
              </a:solidFill>
              <a:latin typeface="HelveticaNeueLT Std Cn" pitchFamily="34" charset="0"/>
            </a:endParaRPr>
          </a:p>
        </p:txBody>
      </p:sp>
      <p:pic>
        <p:nvPicPr>
          <p:cNvPr id="14" name="Picture 13" descr="djj.png"/>
          <p:cNvPicPr>
            <a:picLocks noChangeAspect="1"/>
          </p:cNvPicPr>
          <p:nvPr/>
        </p:nvPicPr>
        <p:blipFill>
          <a:blip r:embed="rId4" cstate="print"/>
          <a:stretch>
            <a:fillRect/>
          </a:stretch>
        </p:blipFill>
        <p:spPr>
          <a:xfrm>
            <a:off x="0" y="0"/>
            <a:ext cx="3419501" cy="68580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t="4995" b="6753"/>
          <a:stretch>
            <a:fillRect/>
          </a:stretch>
        </p:blipFill>
        <p:spPr bwMode="auto">
          <a:xfrm>
            <a:off x="3276600" y="1219200"/>
            <a:ext cx="5669280" cy="4038600"/>
          </a:xfrm>
          <a:prstGeom prst="rect">
            <a:avLst/>
          </a:prstGeom>
          <a:noFill/>
          <a:ln w="9525">
            <a:noFill/>
            <a:miter lim="800000"/>
            <a:headEnd/>
            <a:tailEnd/>
          </a:ln>
        </p:spPr>
      </p:pic>
      <p:sp>
        <p:nvSpPr>
          <p:cNvPr id="5" name="Rectangle 4"/>
          <p:cNvSpPr/>
          <p:nvPr/>
        </p:nvSpPr>
        <p:spPr bwMode="auto">
          <a:xfrm>
            <a:off x="0" y="0"/>
            <a:ext cx="9144000" cy="914400"/>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cxnSp>
        <p:nvCxnSpPr>
          <p:cNvPr id="6" name="Straight Connector 5"/>
          <p:cNvCxnSpPr/>
          <p:nvPr/>
        </p:nvCxnSpPr>
        <p:spPr bwMode="auto">
          <a:xfrm>
            <a:off x="2133600" y="914400"/>
            <a:ext cx="7010400" cy="0"/>
          </a:xfrm>
          <a:prstGeom prst="line">
            <a:avLst/>
          </a:prstGeom>
          <a:ln>
            <a:solidFill>
              <a:srgbClr val="C8B18B"/>
            </a:solidFill>
            <a:headEnd type="none" w="med" len="med"/>
            <a:tailEnd type="none" w="med" len="med"/>
          </a:ln>
        </p:spPr>
        <p:style>
          <a:lnRef idx="2">
            <a:schemeClr val="dk1"/>
          </a:lnRef>
          <a:fillRef idx="0">
            <a:schemeClr val="dk1"/>
          </a:fillRef>
          <a:effectRef idx="1">
            <a:schemeClr val="dk1"/>
          </a:effectRef>
          <a:fontRef idx="minor">
            <a:schemeClr val="tx1"/>
          </a:fontRef>
        </p:style>
      </p:cxnSp>
      <p:sp>
        <p:nvSpPr>
          <p:cNvPr id="7" name="Rectangle 6"/>
          <p:cNvSpPr/>
          <p:nvPr/>
        </p:nvSpPr>
        <p:spPr bwMode="auto">
          <a:xfrm>
            <a:off x="0" y="5753099"/>
            <a:ext cx="9144000" cy="1104901"/>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smtClean="0">
              <a:ln>
                <a:noFill/>
              </a:ln>
              <a:solidFill>
                <a:schemeClr val="tx1"/>
              </a:solidFill>
              <a:effectLst/>
              <a:latin typeface="Arial" pitchFamily="34" charset="0"/>
            </a:endParaRPr>
          </a:p>
        </p:txBody>
      </p:sp>
      <p:sp>
        <p:nvSpPr>
          <p:cNvPr id="8" name="TextBox 7"/>
          <p:cNvSpPr txBox="1"/>
          <p:nvPr/>
        </p:nvSpPr>
        <p:spPr>
          <a:xfrm>
            <a:off x="3124199" y="6029980"/>
            <a:ext cx="4876801" cy="523220"/>
          </a:xfrm>
          <a:prstGeom prst="rect">
            <a:avLst/>
          </a:prstGeom>
          <a:noFill/>
        </p:spPr>
        <p:txBody>
          <a:bodyPr wrap="square" rtlCol="0">
            <a:spAutoFit/>
          </a:bodyPr>
          <a:lstStyle/>
          <a:p>
            <a:r>
              <a:rPr lang="en-US" sz="1400" i="1" dirty="0" smtClean="0">
                <a:solidFill>
                  <a:schemeClr val="bg1"/>
                </a:solidFill>
                <a:latin typeface="Calibri" pitchFamily="34" charset="0"/>
              </a:rPr>
              <a:t>Mission: </a:t>
            </a:r>
            <a:r>
              <a:rPr lang="en-US" sz="1400" i="1" dirty="0" smtClean="0">
                <a:solidFill>
                  <a:srgbClr val="C8B18B"/>
                </a:solidFill>
              </a:rPr>
              <a:t>We promote self-sufficiency and provide basic living expenses to Alaskans in need</a:t>
            </a:r>
            <a:endParaRPr lang="en-US" sz="1400" dirty="0">
              <a:solidFill>
                <a:srgbClr val="C8B18B"/>
              </a:solidFill>
              <a:latin typeface="Calibri" pitchFamily="34" charset="0"/>
            </a:endParaRPr>
          </a:p>
        </p:txBody>
      </p:sp>
      <p:pic>
        <p:nvPicPr>
          <p:cNvPr id="9" name="Picture 8" descr="logo-tan.png"/>
          <p:cNvPicPr>
            <a:picLocks noChangeAspect="1"/>
          </p:cNvPicPr>
          <p:nvPr/>
        </p:nvPicPr>
        <p:blipFill>
          <a:blip r:embed="rId3" cstate="print"/>
          <a:stretch>
            <a:fillRect/>
          </a:stretch>
        </p:blipFill>
        <p:spPr>
          <a:xfrm>
            <a:off x="8001001" y="5775960"/>
            <a:ext cx="958266" cy="1005840"/>
          </a:xfrm>
          <a:prstGeom prst="rect">
            <a:avLst/>
          </a:prstGeom>
        </p:spPr>
      </p:pic>
      <p:sp>
        <p:nvSpPr>
          <p:cNvPr id="11" name="Rectangle 8"/>
          <p:cNvSpPr>
            <a:spLocks noChangeArrowheads="1"/>
          </p:cNvSpPr>
          <p:nvPr/>
        </p:nvSpPr>
        <p:spPr bwMode="auto">
          <a:xfrm>
            <a:off x="228600" y="251847"/>
            <a:ext cx="8846949" cy="457200"/>
          </a:xfrm>
          <a:prstGeom prst="rect">
            <a:avLst/>
          </a:prstGeom>
          <a:noFill/>
          <a:ln w="9525">
            <a:noFill/>
            <a:miter lim="800000"/>
            <a:headEnd/>
            <a:tailEnd/>
          </a:ln>
          <a:effectLst/>
        </p:spPr>
        <p:txBody>
          <a:bodyPr/>
          <a:lstStyle/>
          <a:p>
            <a:pPr algn="r"/>
            <a:r>
              <a:rPr lang="en-US" sz="2400" b="0" kern="1800" dirty="0" smtClean="0">
                <a:solidFill>
                  <a:srgbClr val="C8B18B"/>
                </a:solidFill>
                <a:latin typeface="HelveticaNeueLT Std Cn" pitchFamily="34" charset="0"/>
              </a:rPr>
              <a:t>Department of Health &amp; Social Services</a:t>
            </a:r>
            <a:endParaRPr lang="en-US" sz="2400" b="0" kern="1800" dirty="0">
              <a:solidFill>
                <a:srgbClr val="C8B18B"/>
              </a:solidFill>
              <a:latin typeface="HelveticaNeueLT Std Cn" pitchFamily="34" charset="0"/>
            </a:endParaRPr>
          </a:p>
        </p:txBody>
      </p:sp>
      <p:sp>
        <p:nvSpPr>
          <p:cNvPr id="13" name="Rectangle 8"/>
          <p:cNvSpPr>
            <a:spLocks noChangeArrowheads="1"/>
          </p:cNvSpPr>
          <p:nvPr/>
        </p:nvSpPr>
        <p:spPr bwMode="auto">
          <a:xfrm>
            <a:off x="4419600" y="548898"/>
            <a:ext cx="4648200" cy="457200"/>
          </a:xfrm>
          <a:prstGeom prst="rect">
            <a:avLst/>
          </a:prstGeom>
          <a:noFill/>
          <a:ln w="9525">
            <a:noFill/>
            <a:miter lim="800000"/>
            <a:headEnd/>
            <a:tailEnd/>
          </a:ln>
          <a:effectLst/>
        </p:spPr>
        <p:txBody>
          <a:bodyPr/>
          <a:lstStyle/>
          <a:p>
            <a:pPr algn="r"/>
            <a:r>
              <a:rPr lang="en-US" sz="2000" b="0" kern="1800" dirty="0" smtClean="0">
                <a:solidFill>
                  <a:schemeClr val="bg1"/>
                </a:solidFill>
                <a:latin typeface="HelveticaNeueLT Std Cn" pitchFamily="34" charset="0"/>
              </a:rPr>
              <a:t>Public Assistance</a:t>
            </a:r>
            <a:endParaRPr lang="en-US" sz="2000" b="0" kern="1800" dirty="0">
              <a:solidFill>
                <a:schemeClr val="bg1"/>
              </a:solidFill>
              <a:latin typeface="HelveticaNeueLT Std Cn" pitchFamily="34" charset="0"/>
            </a:endParaRPr>
          </a:p>
        </p:txBody>
      </p:sp>
      <p:pic>
        <p:nvPicPr>
          <p:cNvPr id="12" name="Picture 11" descr="dpa.png"/>
          <p:cNvPicPr>
            <a:picLocks noChangeAspect="1"/>
          </p:cNvPicPr>
          <p:nvPr/>
        </p:nvPicPr>
        <p:blipFill>
          <a:blip r:embed="rId4" cstate="print"/>
          <a:stretch>
            <a:fillRect/>
          </a:stretch>
        </p:blipFill>
        <p:spPr>
          <a:xfrm>
            <a:off x="0" y="0"/>
            <a:ext cx="3419501" cy="68580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279</TotalTime>
  <Words>378</Words>
  <Application>Microsoft Office PowerPoint</Application>
  <PresentationFormat>On-screen Show (4:3)</PresentationFormat>
  <Paragraphs>69</Paragraphs>
  <Slides>13</Slides>
  <Notes>1</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Conclusion</vt:lpstr>
    </vt:vector>
  </TitlesOfParts>
  <Company>DHSS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dlmcdonald1</dc:creator>
  <cp:lastModifiedBy>Administrator</cp:lastModifiedBy>
  <cp:revision>48</cp:revision>
  <dcterms:created xsi:type="dcterms:W3CDTF">2011-01-19T04:19:04Z</dcterms:created>
  <dcterms:modified xsi:type="dcterms:W3CDTF">2011-02-02T18:24:14Z</dcterms:modified>
</cp:coreProperties>
</file>