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2"/>
  </p:notesMasterIdLst>
  <p:handoutMasterIdLst>
    <p:handoutMasterId r:id="rId43"/>
  </p:handoutMasterIdLst>
  <p:sldIdLst>
    <p:sldId id="256" r:id="rId2"/>
    <p:sldId id="341" r:id="rId3"/>
    <p:sldId id="378" r:id="rId4"/>
    <p:sldId id="386" r:id="rId5"/>
    <p:sldId id="395" r:id="rId6"/>
    <p:sldId id="387" r:id="rId7"/>
    <p:sldId id="384" r:id="rId8"/>
    <p:sldId id="340" r:id="rId9"/>
    <p:sldId id="393" r:id="rId10"/>
    <p:sldId id="372" r:id="rId11"/>
    <p:sldId id="411" r:id="rId12"/>
    <p:sldId id="438" r:id="rId13"/>
    <p:sldId id="412" r:id="rId14"/>
    <p:sldId id="402" r:id="rId15"/>
    <p:sldId id="399" r:id="rId16"/>
    <p:sldId id="403" r:id="rId17"/>
    <p:sldId id="405" r:id="rId18"/>
    <p:sldId id="437" r:id="rId19"/>
    <p:sldId id="436" r:id="rId20"/>
    <p:sldId id="442" r:id="rId21"/>
    <p:sldId id="434" r:id="rId22"/>
    <p:sldId id="435" r:id="rId23"/>
    <p:sldId id="413" r:id="rId24"/>
    <p:sldId id="408" r:id="rId25"/>
    <p:sldId id="379" r:id="rId26"/>
    <p:sldId id="416" r:id="rId27"/>
    <p:sldId id="415" r:id="rId28"/>
    <p:sldId id="440" r:id="rId29"/>
    <p:sldId id="419" r:id="rId30"/>
    <p:sldId id="410" r:id="rId31"/>
    <p:sldId id="381" r:id="rId32"/>
    <p:sldId id="420" r:id="rId33"/>
    <p:sldId id="423" r:id="rId34"/>
    <p:sldId id="428" r:id="rId35"/>
    <p:sldId id="427" r:id="rId36"/>
    <p:sldId id="429" r:id="rId37"/>
    <p:sldId id="390" r:id="rId38"/>
    <p:sldId id="383" r:id="rId39"/>
    <p:sldId id="407" r:id="rId40"/>
    <p:sldId id="392"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79" autoAdjust="0"/>
    <p:restoredTop sz="93076" autoAdjust="0"/>
  </p:normalViewPr>
  <p:slideViewPr>
    <p:cSldViewPr snapToGrid="0" snapToObjects="1">
      <p:cViewPr varScale="1">
        <p:scale>
          <a:sx n="101" d="100"/>
          <a:sy n="101" d="100"/>
        </p:scale>
        <p:origin x="540" y="114"/>
      </p:cViewPr>
      <p:guideLst>
        <p:guide orient="horz" pos="2160"/>
        <p:guide pos="2880"/>
      </p:guideLst>
    </p:cSldViewPr>
  </p:slideViewPr>
  <p:outlineViewPr>
    <p:cViewPr>
      <p:scale>
        <a:sx n="33" d="100"/>
        <a:sy n="33" d="100"/>
      </p:scale>
      <p:origin x="0" y="-111120"/>
    </p:cViewPr>
  </p:outlineViewPr>
  <p:notesTextViewPr>
    <p:cViewPr>
      <p:scale>
        <a:sx n="100" d="100"/>
        <a:sy n="100" d="100"/>
      </p:scale>
      <p:origin x="0" y="0"/>
    </p:cViewPr>
  </p:notesTextViewPr>
  <p:sorterViewPr>
    <p:cViewPr varScale="1">
      <p:scale>
        <a:sx n="1" d="1"/>
        <a:sy n="1" d="1"/>
      </p:scale>
      <p:origin x="0" y="-1288"/>
    </p:cViewPr>
  </p:sorterViewPr>
  <p:notesViewPr>
    <p:cSldViewPr snapToGrid="0" snapToObjects="1">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flagstaff\users\liz\2013\Dennis\NCSL\NCSL%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aystack\users\liz\2011\Current%20and%20Commonly%20USed%20stuff\degrees%20income%20new%20economy.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5"/>
            <c:invertIfNegative val="0"/>
            <c:bubble3D val="0"/>
          </c:dPt>
          <c:dPt>
            <c:idx val="13"/>
            <c:invertIfNegative val="0"/>
            <c:bubble3D val="0"/>
          </c:dPt>
          <c:dPt>
            <c:idx val="14"/>
            <c:invertIfNegative val="0"/>
            <c:bubble3D val="0"/>
          </c:dPt>
          <c:dPt>
            <c:idx val="15"/>
            <c:invertIfNegative val="0"/>
            <c:bubble3D val="0"/>
          </c:dPt>
          <c:dPt>
            <c:idx val="19"/>
            <c:invertIfNegative val="0"/>
            <c:bubble3D val="0"/>
          </c:dPt>
          <c:dPt>
            <c:idx val="22"/>
            <c:invertIfNegative val="0"/>
            <c:bubble3D val="0"/>
          </c:dPt>
          <c:dPt>
            <c:idx val="26"/>
            <c:invertIfNegative val="0"/>
            <c:bubble3D val="0"/>
            <c:spPr>
              <a:solidFill>
                <a:srgbClr val="FFFFCC"/>
              </a:solidFill>
              <a:ln>
                <a:solidFill>
                  <a:schemeClr val="tx1"/>
                </a:solidFill>
              </a:ln>
            </c:spPr>
          </c:dPt>
          <c:dPt>
            <c:idx val="28"/>
            <c:invertIfNegative val="0"/>
            <c:bubble3D val="0"/>
          </c:dPt>
          <c:dPt>
            <c:idx val="34"/>
            <c:invertIfNegative val="0"/>
            <c:bubble3D val="0"/>
          </c:dPt>
          <c:dPt>
            <c:idx val="37"/>
            <c:invertIfNegative val="0"/>
            <c:bubble3D val="0"/>
          </c:dPt>
          <c:dPt>
            <c:idx val="42"/>
            <c:invertIfNegative val="0"/>
            <c:bubble3D val="0"/>
          </c:dPt>
          <c:dPt>
            <c:idx val="43"/>
            <c:invertIfNegative val="0"/>
            <c:bubble3D val="0"/>
          </c:dPt>
          <c:dPt>
            <c:idx val="44"/>
            <c:invertIfNegative val="0"/>
            <c:bubble3D val="0"/>
          </c:dPt>
          <c:dPt>
            <c:idx val="46"/>
            <c:invertIfNegative val="0"/>
            <c:bubble3D val="0"/>
          </c:dPt>
          <c:dPt>
            <c:idx val="49"/>
            <c:invertIfNegative val="0"/>
            <c:bubble3D val="0"/>
            <c:spPr>
              <a:solidFill>
                <a:schemeClr val="accent2"/>
              </a:solidFill>
              <a:ln>
                <a:solidFill>
                  <a:schemeClr val="tx1"/>
                </a:solidFill>
              </a:ln>
            </c:spPr>
          </c:dPt>
          <c:dLbls>
            <c:spPr>
              <a:noFill/>
              <a:ln>
                <a:noFill/>
              </a:ln>
              <a:effectLst/>
            </c:spPr>
            <c:txPr>
              <a:bodyPr rot="-5400000" vert="horz"/>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Sheet1!$A$2:$A$52</c:f>
              <c:strCache>
                <c:ptCount val="51"/>
                <c:pt idx="0">
                  <c:v>Michigan</c:v>
                </c:pt>
                <c:pt idx="1">
                  <c:v>Louisiana</c:v>
                </c:pt>
                <c:pt idx="2">
                  <c:v>Ohio</c:v>
                </c:pt>
                <c:pt idx="3">
                  <c:v>Wisconsin</c:v>
                </c:pt>
                <c:pt idx="4">
                  <c:v>Iowa</c:v>
                </c:pt>
                <c:pt idx="5">
                  <c:v>Pennsylvania</c:v>
                </c:pt>
                <c:pt idx="6">
                  <c:v>Mississippi</c:v>
                </c:pt>
                <c:pt idx="7">
                  <c:v>West Virginia</c:v>
                </c:pt>
                <c:pt idx="8">
                  <c:v>North Dakota</c:v>
                </c:pt>
                <c:pt idx="9">
                  <c:v>Nebraska</c:v>
                </c:pt>
                <c:pt idx="10">
                  <c:v>Indiana</c:v>
                </c:pt>
                <c:pt idx="11">
                  <c:v>Kentucky</c:v>
                </c:pt>
                <c:pt idx="12">
                  <c:v>Alabama</c:v>
                </c:pt>
                <c:pt idx="13">
                  <c:v>Minnesota</c:v>
                </c:pt>
                <c:pt idx="14">
                  <c:v>New York</c:v>
                </c:pt>
                <c:pt idx="15">
                  <c:v>Illinois</c:v>
                </c:pt>
                <c:pt idx="16">
                  <c:v>Missouri</c:v>
                </c:pt>
                <c:pt idx="17">
                  <c:v>South Dakota</c:v>
                </c:pt>
                <c:pt idx="18">
                  <c:v>Arkansas</c:v>
                </c:pt>
                <c:pt idx="19">
                  <c:v>Massachusetts</c:v>
                </c:pt>
                <c:pt idx="20">
                  <c:v>Oklahoma</c:v>
                </c:pt>
                <c:pt idx="21">
                  <c:v>Utah</c:v>
                </c:pt>
                <c:pt idx="22">
                  <c:v>Rhode Island</c:v>
                </c:pt>
                <c:pt idx="23">
                  <c:v>Maine</c:v>
                </c:pt>
                <c:pt idx="24">
                  <c:v>Kansas</c:v>
                </c:pt>
                <c:pt idx="25">
                  <c:v>Texas</c:v>
                </c:pt>
                <c:pt idx="26">
                  <c:v>Nation</c:v>
                </c:pt>
                <c:pt idx="27">
                  <c:v>Montana</c:v>
                </c:pt>
                <c:pt idx="28">
                  <c:v>Connecticut</c:v>
                </c:pt>
                <c:pt idx="29">
                  <c:v>Tennessee</c:v>
                </c:pt>
                <c:pt idx="30">
                  <c:v>South Carolina</c:v>
                </c:pt>
                <c:pt idx="31">
                  <c:v>Hawaii</c:v>
                </c:pt>
                <c:pt idx="32">
                  <c:v>North Carolina</c:v>
                </c:pt>
                <c:pt idx="33">
                  <c:v>California</c:v>
                </c:pt>
                <c:pt idx="34">
                  <c:v>New Jersey</c:v>
                </c:pt>
                <c:pt idx="35">
                  <c:v>Idaho</c:v>
                </c:pt>
                <c:pt idx="36">
                  <c:v>New Mexico</c:v>
                </c:pt>
                <c:pt idx="37">
                  <c:v>Washington</c:v>
                </c:pt>
                <c:pt idx="38">
                  <c:v>Georgia</c:v>
                </c:pt>
                <c:pt idx="39">
                  <c:v>Wyoming</c:v>
                </c:pt>
                <c:pt idx="40">
                  <c:v>Oregon</c:v>
                </c:pt>
                <c:pt idx="41">
                  <c:v>Vermont</c:v>
                </c:pt>
                <c:pt idx="42">
                  <c:v>Delaware</c:v>
                </c:pt>
                <c:pt idx="43">
                  <c:v>Maryland</c:v>
                </c:pt>
                <c:pt idx="44">
                  <c:v>Virginia</c:v>
                </c:pt>
                <c:pt idx="45">
                  <c:v>New Hampshire</c:v>
                </c:pt>
                <c:pt idx="46">
                  <c:v>Colorado</c:v>
                </c:pt>
                <c:pt idx="47">
                  <c:v>Florida</c:v>
                </c:pt>
                <c:pt idx="48">
                  <c:v>Arizona</c:v>
                </c:pt>
                <c:pt idx="49">
                  <c:v>Alaska</c:v>
                </c:pt>
                <c:pt idx="50">
                  <c:v>Nevada</c:v>
                </c:pt>
              </c:strCache>
            </c:strRef>
          </c:cat>
          <c:val>
            <c:numRef>
              <c:f>Sheet1!$B$2:$B$52</c:f>
              <c:numCache>
                <c:formatCode>0.0</c:formatCode>
                <c:ptCount val="51"/>
                <c:pt idx="0">
                  <c:v>69.116543757749781</c:v>
                </c:pt>
                <c:pt idx="1">
                  <c:v>67.266825865551979</c:v>
                </c:pt>
                <c:pt idx="2">
                  <c:v>66.227329781033305</c:v>
                </c:pt>
                <c:pt idx="3">
                  <c:v>64.575857444440985</c:v>
                </c:pt>
                <c:pt idx="4">
                  <c:v>64.087140978592302</c:v>
                </c:pt>
                <c:pt idx="5">
                  <c:v>64.079233495595162</c:v>
                </c:pt>
                <c:pt idx="6">
                  <c:v>63.546437798309761</c:v>
                </c:pt>
                <c:pt idx="7">
                  <c:v>62.222564972622813</c:v>
                </c:pt>
                <c:pt idx="8">
                  <c:v>61.259082936607371</c:v>
                </c:pt>
                <c:pt idx="9">
                  <c:v>59.213845417085999</c:v>
                </c:pt>
                <c:pt idx="10">
                  <c:v>57.505938598729031</c:v>
                </c:pt>
                <c:pt idx="11">
                  <c:v>57.422091434936249</c:v>
                </c:pt>
                <c:pt idx="12">
                  <c:v>57.294553332997431</c:v>
                </c:pt>
                <c:pt idx="13">
                  <c:v>57.228204851029751</c:v>
                </c:pt>
                <c:pt idx="14">
                  <c:v>56.306349671650743</c:v>
                </c:pt>
                <c:pt idx="15">
                  <c:v>56.268917577380932</c:v>
                </c:pt>
                <c:pt idx="16">
                  <c:v>54.330843246900002</c:v>
                </c:pt>
                <c:pt idx="17">
                  <c:v>54.112235718771402</c:v>
                </c:pt>
                <c:pt idx="18">
                  <c:v>52.317330041534483</c:v>
                </c:pt>
                <c:pt idx="19">
                  <c:v>50.983841677041461</c:v>
                </c:pt>
                <c:pt idx="20">
                  <c:v>50.889542592649441</c:v>
                </c:pt>
                <c:pt idx="21">
                  <c:v>49.204056724944948</c:v>
                </c:pt>
                <c:pt idx="22">
                  <c:v>49.060537356995802</c:v>
                </c:pt>
                <c:pt idx="23">
                  <c:v>48.489531371003167</c:v>
                </c:pt>
                <c:pt idx="24">
                  <c:v>47.671320491134168</c:v>
                </c:pt>
                <c:pt idx="25">
                  <c:v>45.370750384410123</c:v>
                </c:pt>
                <c:pt idx="26">
                  <c:v>45.296278907406773</c:v>
                </c:pt>
                <c:pt idx="27">
                  <c:v>43.686073245352013</c:v>
                </c:pt>
                <c:pt idx="28">
                  <c:v>43.223816748327401</c:v>
                </c:pt>
                <c:pt idx="29">
                  <c:v>43.170166327012403</c:v>
                </c:pt>
                <c:pt idx="30">
                  <c:v>42.923679811202319</c:v>
                </c:pt>
                <c:pt idx="31">
                  <c:v>42.768806045871152</c:v>
                </c:pt>
                <c:pt idx="32">
                  <c:v>41.681380589330359</c:v>
                </c:pt>
                <c:pt idx="33">
                  <c:v>40.168023651675803</c:v>
                </c:pt>
                <c:pt idx="34">
                  <c:v>39.200317069184329</c:v>
                </c:pt>
                <c:pt idx="35">
                  <c:v>34.645000668480598</c:v>
                </c:pt>
                <c:pt idx="36">
                  <c:v>33.360961694034827</c:v>
                </c:pt>
                <c:pt idx="37">
                  <c:v>33.289981906607302</c:v>
                </c:pt>
                <c:pt idx="38">
                  <c:v>32.469481263817073</c:v>
                </c:pt>
                <c:pt idx="39">
                  <c:v>32.251553479352992</c:v>
                </c:pt>
                <c:pt idx="40">
                  <c:v>32.116730190846297</c:v>
                </c:pt>
                <c:pt idx="41">
                  <c:v>30.936619951628401</c:v>
                </c:pt>
                <c:pt idx="42">
                  <c:v>28.43250370858744</c:v>
                </c:pt>
                <c:pt idx="43">
                  <c:v>26.874405722928099</c:v>
                </c:pt>
                <c:pt idx="44">
                  <c:v>26.810621012554289</c:v>
                </c:pt>
                <c:pt idx="45">
                  <c:v>26.764445553318001</c:v>
                </c:pt>
                <c:pt idx="46">
                  <c:v>24.916644669029839</c:v>
                </c:pt>
                <c:pt idx="47">
                  <c:v>20.485045039418551</c:v>
                </c:pt>
                <c:pt idx="48">
                  <c:v>18.843995022321231</c:v>
                </c:pt>
                <c:pt idx="49">
                  <c:v>16.464913318349691</c:v>
                </c:pt>
                <c:pt idx="50">
                  <c:v>9.1267217374298006</c:v>
                </c:pt>
              </c:numCache>
            </c:numRef>
          </c:val>
        </c:ser>
        <c:dLbls>
          <c:showLegendKey val="0"/>
          <c:showVal val="0"/>
          <c:showCatName val="0"/>
          <c:showSerName val="0"/>
          <c:showPercent val="0"/>
          <c:showBubbleSize val="0"/>
        </c:dLbls>
        <c:gapWidth val="45"/>
        <c:axId val="216998088"/>
        <c:axId val="216998480"/>
      </c:barChart>
      <c:catAx>
        <c:axId val="216998088"/>
        <c:scaling>
          <c:orientation val="minMax"/>
        </c:scaling>
        <c:delete val="0"/>
        <c:axPos val="b"/>
        <c:numFmt formatCode="General" sourceLinked="0"/>
        <c:majorTickMark val="out"/>
        <c:minorTickMark val="none"/>
        <c:tickLblPos val="nextTo"/>
        <c:txPr>
          <a:bodyPr/>
          <a:lstStyle/>
          <a:p>
            <a:pPr>
              <a:defRPr sz="1000"/>
            </a:pPr>
            <a:endParaRPr lang="en-US"/>
          </a:p>
        </c:txPr>
        <c:crossAx val="216998480"/>
        <c:crosses val="autoZero"/>
        <c:auto val="1"/>
        <c:lblAlgn val="ctr"/>
        <c:lblOffset val="0"/>
        <c:tickLblSkip val="1"/>
        <c:noMultiLvlLbl val="0"/>
      </c:catAx>
      <c:valAx>
        <c:axId val="216998480"/>
        <c:scaling>
          <c:orientation val="minMax"/>
        </c:scaling>
        <c:delete val="0"/>
        <c:axPos val="l"/>
        <c:numFmt formatCode="0" sourceLinked="0"/>
        <c:majorTickMark val="out"/>
        <c:minorTickMark val="none"/>
        <c:tickLblPos val="nextTo"/>
        <c:crossAx val="216998088"/>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chemeClr val="tx1"/>
              </a:solidFill>
            </a:ln>
          </c:spPr>
          <c:invertIfNegative val="0"/>
          <c:dPt>
            <c:idx val="3"/>
            <c:invertIfNegative val="0"/>
            <c:bubble3D val="0"/>
            <c:extLst xmlns:c16r2="http://schemas.microsoft.com/office/drawing/2015/06/chart">
              <c:ext xmlns:c16="http://schemas.microsoft.com/office/drawing/2014/chart" uri="{C3380CC4-5D6E-409C-BE32-E72D297353CC}">
                <c16:uniqueId val="{00000000-D876-4540-9D8F-8499E330847B}"/>
              </c:ext>
            </c:extLst>
          </c:dPt>
          <c:dPt>
            <c:idx val="5"/>
            <c:invertIfNegative val="0"/>
            <c:bubble3D val="0"/>
            <c:extLst xmlns:c16r2="http://schemas.microsoft.com/office/drawing/2015/06/chart">
              <c:ext xmlns:c16="http://schemas.microsoft.com/office/drawing/2014/chart" uri="{C3380CC4-5D6E-409C-BE32-E72D297353CC}">
                <c16:uniqueId val="{00000001-D876-4540-9D8F-8499E330847B}"/>
              </c:ext>
            </c:extLst>
          </c:dPt>
          <c:dPt>
            <c:idx val="10"/>
            <c:invertIfNegative val="0"/>
            <c:bubble3D val="0"/>
            <c:extLst xmlns:c16r2="http://schemas.microsoft.com/office/drawing/2015/06/chart">
              <c:ext xmlns:c16="http://schemas.microsoft.com/office/drawing/2014/chart" uri="{C3380CC4-5D6E-409C-BE32-E72D297353CC}">
                <c16:uniqueId val="{00000002-D876-4540-9D8F-8499E330847B}"/>
              </c:ext>
            </c:extLst>
          </c:dPt>
          <c:dPt>
            <c:idx val="12"/>
            <c:invertIfNegative val="0"/>
            <c:bubble3D val="0"/>
            <c:extLst xmlns:c16r2="http://schemas.microsoft.com/office/drawing/2015/06/chart">
              <c:ext xmlns:c16="http://schemas.microsoft.com/office/drawing/2014/chart" uri="{C3380CC4-5D6E-409C-BE32-E72D297353CC}">
                <c16:uniqueId val="{00000003-D876-4540-9D8F-8499E330847B}"/>
              </c:ext>
            </c:extLst>
          </c:dPt>
          <c:dPt>
            <c:idx val="16"/>
            <c:invertIfNegative val="0"/>
            <c:bubble3D val="0"/>
            <c:extLst xmlns:c16r2="http://schemas.microsoft.com/office/drawing/2015/06/chart">
              <c:ext xmlns:c16="http://schemas.microsoft.com/office/drawing/2014/chart" uri="{C3380CC4-5D6E-409C-BE32-E72D297353CC}">
                <c16:uniqueId val="{00000004-D876-4540-9D8F-8499E330847B}"/>
              </c:ext>
            </c:extLst>
          </c:dPt>
          <c:dPt>
            <c:idx val="19"/>
            <c:invertIfNegative val="0"/>
            <c:bubble3D val="0"/>
            <c:extLst xmlns:c16r2="http://schemas.microsoft.com/office/drawing/2015/06/chart">
              <c:ext xmlns:c16="http://schemas.microsoft.com/office/drawing/2014/chart" uri="{C3380CC4-5D6E-409C-BE32-E72D297353CC}">
                <c16:uniqueId val="{00000005-D876-4540-9D8F-8499E330847B}"/>
              </c:ext>
            </c:extLst>
          </c:dPt>
          <c:dPt>
            <c:idx val="22"/>
            <c:invertIfNegative val="0"/>
            <c:bubble3D val="0"/>
            <c:extLst xmlns:c16r2="http://schemas.microsoft.com/office/drawing/2015/06/chart">
              <c:ext xmlns:c16="http://schemas.microsoft.com/office/drawing/2014/chart" uri="{C3380CC4-5D6E-409C-BE32-E72D297353CC}">
                <c16:uniqueId val="{00000006-D876-4540-9D8F-8499E330847B}"/>
              </c:ext>
            </c:extLst>
          </c:dPt>
          <c:dPt>
            <c:idx val="25"/>
            <c:invertIfNegative val="0"/>
            <c:bubble3D val="0"/>
            <c:spPr>
              <a:solidFill>
                <a:srgbClr val="FFFFCC"/>
              </a:solidFill>
              <a:ln>
                <a:solidFill>
                  <a:schemeClr val="tx1"/>
                </a:solidFill>
              </a:ln>
            </c:spPr>
            <c:extLst xmlns:c16r2="http://schemas.microsoft.com/office/drawing/2015/06/chart">
              <c:ext xmlns:c16="http://schemas.microsoft.com/office/drawing/2014/chart" uri="{C3380CC4-5D6E-409C-BE32-E72D297353CC}">
                <c16:uniqueId val="{00000008-D876-4540-9D8F-8499E330847B}"/>
              </c:ext>
            </c:extLst>
          </c:dPt>
          <c:dPt>
            <c:idx val="26"/>
            <c:invertIfNegative val="0"/>
            <c:bubble3D val="0"/>
            <c:extLst xmlns:c16r2="http://schemas.microsoft.com/office/drawing/2015/06/chart">
              <c:ext xmlns:c16="http://schemas.microsoft.com/office/drawing/2014/chart" uri="{C3380CC4-5D6E-409C-BE32-E72D297353CC}">
                <c16:uniqueId val="{00000009-D876-4540-9D8F-8499E330847B}"/>
              </c:ext>
            </c:extLst>
          </c:dPt>
          <c:dPt>
            <c:idx val="27"/>
            <c:invertIfNegative val="0"/>
            <c:bubble3D val="0"/>
            <c:extLst xmlns:c16r2="http://schemas.microsoft.com/office/drawing/2015/06/chart">
              <c:ext xmlns:c16="http://schemas.microsoft.com/office/drawing/2014/chart" uri="{C3380CC4-5D6E-409C-BE32-E72D297353CC}">
                <c16:uniqueId val="{0000000A-D876-4540-9D8F-8499E330847B}"/>
              </c:ext>
            </c:extLst>
          </c:dPt>
          <c:dPt>
            <c:idx val="28"/>
            <c:invertIfNegative val="0"/>
            <c:bubble3D val="0"/>
            <c:extLst xmlns:c16r2="http://schemas.microsoft.com/office/drawing/2015/06/chart">
              <c:ext xmlns:c16="http://schemas.microsoft.com/office/drawing/2014/chart" uri="{C3380CC4-5D6E-409C-BE32-E72D297353CC}">
                <c16:uniqueId val="{0000000B-D876-4540-9D8F-8499E330847B}"/>
              </c:ext>
            </c:extLst>
          </c:dPt>
          <c:dPt>
            <c:idx val="34"/>
            <c:invertIfNegative val="0"/>
            <c:bubble3D val="0"/>
            <c:spPr>
              <a:solidFill>
                <a:srgbClr val="C00000"/>
              </a:solidFill>
              <a:ln>
                <a:solidFill>
                  <a:schemeClr val="tx1"/>
                </a:solidFill>
              </a:ln>
            </c:spPr>
            <c:extLst xmlns:c16r2="http://schemas.microsoft.com/office/drawing/2015/06/chart">
              <c:ext xmlns:c16="http://schemas.microsoft.com/office/drawing/2014/chart" uri="{C3380CC4-5D6E-409C-BE32-E72D297353CC}">
                <c16:uniqueId val="{0000000D-D876-4540-9D8F-8499E330847B}"/>
              </c:ext>
            </c:extLst>
          </c:dPt>
          <c:dPt>
            <c:idx val="36"/>
            <c:invertIfNegative val="0"/>
            <c:bubble3D val="0"/>
            <c:extLst xmlns:c16r2="http://schemas.microsoft.com/office/drawing/2015/06/chart">
              <c:ext xmlns:c16="http://schemas.microsoft.com/office/drawing/2014/chart" uri="{C3380CC4-5D6E-409C-BE32-E72D297353CC}">
                <c16:uniqueId val="{0000000E-D876-4540-9D8F-8499E330847B}"/>
              </c:ext>
            </c:extLst>
          </c:dPt>
          <c:dPt>
            <c:idx val="37"/>
            <c:invertIfNegative val="0"/>
            <c:bubble3D val="0"/>
            <c:extLst xmlns:c16r2="http://schemas.microsoft.com/office/drawing/2015/06/chart">
              <c:ext xmlns:c16="http://schemas.microsoft.com/office/drawing/2014/chart" uri="{C3380CC4-5D6E-409C-BE32-E72D297353CC}">
                <c16:uniqueId val="{0000000F-D876-4540-9D8F-8499E330847B}"/>
              </c:ext>
            </c:extLst>
          </c:dPt>
          <c:dPt>
            <c:idx val="41"/>
            <c:invertIfNegative val="0"/>
            <c:bubble3D val="0"/>
            <c:extLst xmlns:c16r2="http://schemas.microsoft.com/office/drawing/2015/06/chart">
              <c:ext xmlns:c16="http://schemas.microsoft.com/office/drawing/2014/chart" uri="{C3380CC4-5D6E-409C-BE32-E72D297353CC}">
                <c16:uniqueId val="{00000010-D876-4540-9D8F-8499E330847B}"/>
              </c:ext>
            </c:extLst>
          </c:dPt>
          <c:dPt>
            <c:idx val="46"/>
            <c:invertIfNegative val="0"/>
            <c:bubble3D val="0"/>
            <c:extLst xmlns:c16r2="http://schemas.microsoft.com/office/drawing/2015/06/chart">
              <c:ext xmlns:c16="http://schemas.microsoft.com/office/drawing/2014/chart" uri="{C3380CC4-5D6E-409C-BE32-E72D297353CC}">
                <c16:uniqueId val="{00000011-D876-4540-9D8F-8499E330847B}"/>
              </c:ext>
            </c:extLst>
          </c:dPt>
          <c:dLbls>
            <c:numFmt formatCode="#,##0.0" sourceLinked="0"/>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'ass and higher'!$A$6:$A$56</c:f>
              <c:strCache>
                <c:ptCount val="51"/>
                <c:pt idx="0">
                  <c:v>Massachusetts</c:v>
                </c:pt>
                <c:pt idx="1">
                  <c:v>Minnesota</c:v>
                </c:pt>
                <c:pt idx="2">
                  <c:v>Connecticut</c:v>
                </c:pt>
                <c:pt idx="3">
                  <c:v>Colorado</c:v>
                </c:pt>
                <c:pt idx="4">
                  <c:v>New Hampshire</c:v>
                </c:pt>
                <c:pt idx="5">
                  <c:v>North Dakota</c:v>
                </c:pt>
                <c:pt idx="6">
                  <c:v>New Jersey</c:v>
                </c:pt>
                <c:pt idx="7">
                  <c:v>Virginia</c:v>
                </c:pt>
                <c:pt idx="8">
                  <c:v>Maryland</c:v>
                </c:pt>
                <c:pt idx="9">
                  <c:v>New York</c:v>
                </c:pt>
                <c:pt idx="10">
                  <c:v>Hawaii</c:v>
                </c:pt>
                <c:pt idx="11">
                  <c:v>Nebraska</c:v>
                </c:pt>
                <c:pt idx="12">
                  <c:v>Washington</c:v>
                </c:pt>
                <c:pt idx="13">
                  <c:v>Rhode Island</c:v>
                </c:pt>
                <c:pt idx="14">
                  <c:v>Vermont</c:v>
                </c:pt>
                <c:pt idx="15">
                  <c:v>Illinois</c:v>
                </c:pt>
                <c:pt idx="16">
                  <c:v>Utah</c:v>
                </c:pt>
                <c:pt idx="17">
                  <c:v>Kansas</c:v>
                </c:pt>
                <c:pt idx="18">
                  <c:v>Wisconsin</c:v>
                </c:pt>
                <c:pt idx="19">
                  <c:v>South Dakota</c:v>
                </c:pt>
                <c:pt idx="20">
                  <c:v>Iowa</c:v>
                </c:pt>
                <c:pt idx="21">
                  <c:v>Pennsylvania</c:v>
                </c:pt>
                <c:pt idx="22">
                  <c:v>Oregon</c:v>
                </c:pt>
                <c:pt idx="23">
                  <c:v>Maine</c:v>
                </c:pt>
                <c:pt idx="24">
                  <c:v>Delaware</c:v>
                </c:pt>
                <c:pt idx="25">
                  <c:v>Nation</c:v>
                </c:pt>
                <c:pt idx="26">
                  <c:v>Wyoming</c:v>
                </c:pt>
                <c:pt idx="27">
                  <c:v>California</c:v>
                </c:pt>
                <c:pt idx="28">
                  <c:v>Montana</c:v>
                </c:pt>
                <c:pt idx="29">
                  <c:v>North Carolina</c:v>
                </c:pt>
                <c:pt idx="30">
                  <c:v>Florida</c:v>
                </c:pt>
                <c:pt idx="31">
                  <c:v>Michigan</c:v>
                </c:pt>
                <c:pt idx="32">
                  <c:v>Missouri</c:v>
                </c:pt>
                <c:pt idx="33">
                  <c:v>Georgia</c:v>
                </c:pt>
                <c:pt idx="34">
                  <c:v>Alaska</c:v>
                </c:pt>
                <c:pt idx="35">
                  <c:v>Ohio</c:v>
                </c:pt>
                <c:pt idx="36">
                  <c:v>Arizona</c:v>
                </c:pt>
                <c:pt idx="37">
                  <c:v>Idaho</c:v>
                </c:pt>
                <c:pt idx="38">
                  <c:v>South Carolina</c:v>
                </c:pt>
                <c:pt idx="39">
                  <c:v>Texas</c:v>
                </c:pt>
                <c:pt idx="40">
                  <c:v>Indiana</c:v>
                </c:pt>
                <c:pt idx="41">
                  <c:v>New Mexico</c:v>
                </c:pt>
                <c:pt idx="42">
                  <c:v>Tennessee</c:v>
                </c:pt>
                <c:pt idx="43">
                  <c:v>Alabama</c:v>
                </c:pt>
                <c:pt idx="44">
                  <c:v>Kentucky</c:v>
                </c:pt>
                <c:pt idx="45">
                  <c:v>Oklahoma</c:v>
                </c:pt>
                <c:pt idx="46">
                  <c:v>Nevada</c:v>
                </c:pt>
                <c:pt idx="47">
                  <c:v>Mississippi</c:v>
                </c:pt>
                <c:pt idx="48">
                  <c:v>Louisiana</c:v>
                </c:pt>
                <c:pt idx="49">
                  <c:v>Arkansas</c:v>
                </c:pt>
                <c:pt idx="50">
                  <c:v>West Virginia</c:v>
                </c:pt>
              </c:strCache>
            </c:strRef>
          </c:cat>
          <c:val>
            <c:numRef>
              <c:f>'ass and higher'!$B$6:$B$56</c:f>
              <c:numCache>
                <c:formatCode>0.00</c:formatCode>
                <c:ptCount val="51"/>
                <c:pt idx="0">
                  <c:v>51.345550730512258</c:v>
                </c:pt>
                <c:pt idx="1">
                  <c:v>48.008191813393267</c:v>
                </c:pt>
                <c:pt idx="2">
                  <c:v>47.796651038456481</c:v>
                </c:pt>
                <c:pt idx="3">
                  <c:v>47.626219814501312</c:v>
                </c:pt>
                <c:pt idx="4">
                  <c:v>47.032479769426857</c:v>
                </c:pt>
                <c:pt idx="5">
                  <c:v>46.594477471581733</c:v>
                </c:pt>
                <c:pt idx="6">
                  <c:v>46.228424574641771</c:v>
                </c:pt>
                <c:pt idx="7">
                  <c:v>45.894483467987719</c:v>
                </c:pt>
                <c:pt idx="8">
                  <c:v>45.800983869887887</c:v>
                </c:pt>
                <c:pt idx="9">
                  <c:v>45.75279591806693</c:v>
                </c:pt>
                <c:pt idx="10">
                  <c:v>44.619121034001481</c:v>
                </c:pt>
                <c:pt idx="11">
                  <c:v>43.960854628958813</c:v>
                </c:pt>
                <c:pt idx="12">
                  <c:v>43.814925533405088</c:v>
                </c:pt>
                <c:pt idx="13">
                  <c:v>43.673951077213793</c:v>
                </c:pt>
                <c:pt idx="14">
                  <c:v>43.572988011775529</c:v>
                </c:pt>
                <c:pt idx="15">
                  <c:v>43.129283516590831</c:v>
                </c:pt>
                <c:pt idx="16">
                  <c:v>41.817837074803627</c:v>
                </c:pt>
                <c:pt idx="17">
                  <c:v>41.771327260733592</c:v>
                </c:pt>
                <c:pt idx="18">
                  <c:v>41.359148444025578</c:v>
                </c:pt>
                <c:pt idx="19">
                  <c:v>41.026860933054309</c:v>
                </c:pt>
                <c:pt idx="20">
                  <c:v>40.935868996666763</c:v>
                </c:pt>
                <c:pt idx="21">
                  <c:v>40.596437082691828</c:v>
                </c:pt>
                <c:pt idx="22">
                  <c:v>40.565593768189359</c:v>
                </c:pt>
                <c:pt idx="23">
                  <c:v>40.182788529406047</c:v>
                </c:pt>
                <c:pt idx="24">
                  <c:v>40.16365755901839</c:v>
                </c:pt>
                <c:pt idx="25">
                  <c:v>39.937092407628228</c:v>
                </c:pt>
                <c:pt idx="26">
                  <c:v>39.83258753336456</c:v>
                </c:pt>
                <c:pt idx="27">
                  <c:v>39.702038912653272</c:v>
                </c:pt>
                <c:pt idx="28">
                  <c:v>39.683711947726763</c:v>
                </c:pt>
                <c:pt idx="29">
                  <c:v>39.491187960918687</c:v>
                </c:pt>
                <c:pt idx="30">
                  <c:v>38.564897553908892</c:v>
                </c:pt>
                <c:pt idx="31">
                  <c:v>38.533622747605833</c:v>
                </c:pt>
                <c:pt idx="32">
                  <c:v>37.572706522167998</c:v>
                </c:pt>
                <c:pt idx="33">
                  <c:v>37.567745451440892</c:v>
                </c:pt>
                <c:pt idx="34">
                  <c:v>37.365177195685732</c:v>
                </c:pt>
                <c:pt idx="35">
                  <c:v>37.270832996284803</c:v>
                </c:pt>
                <c:pt idx="36">
                  <c:v>37.021276595744268</c:v>
                </c:pt>
                <c:pt idx="37">
                  <c:v>36.98467876273012</c:v>
                </c:pt>
                <c:pt idx="38">
                  <c:v>36.525323810299042</c:v>
                </c:pt>
                <c:pt idx="39">
                  <c:v>35.363727886362042</c:v>
                </c:pt>
                <c:pt idx="40">
                  <c:v>34.510966320357653</c:v>
                </c:pt>
                <c:pt idx="41">
                  <c:v>34.461137753865287</c:v>
                </c:pt>
                <c:pt idx="42">
                  <c:v>33.809123830086371</c:v>
                </c:pt>
                <c:pt idx="43">
                  <c:v>33.753938180349067</c:v>
                </c:pt>
                <c:pt idx="44">
                  <c:v>33.028326383725997</c:v>
                </c:pt>
                <c:pt idx="45">
                  <c:v>33.024918692385981</c:v>
                </c:pt>
                <c:pt idx="46">
                  <c:v>31.0959858182487</c:v>
                </c:pt>
                <c:pt idx="47">
                  <c:v>30.769656834979589</c:v>
                </c:pt>
                <c:pt idx="48">
                  <c:v>29.638807483523131</c:v>
                </c:pt>
                <c:pt idx="49">
                  <c:v>28.566864732842639</c:v>
                </c:pt>
                <c:pt idx="50">
                  <c:v>28.52175214170126</c:v>
                </c:pt>
              </c:numCache>
            </c:numRef>
          </c:val>
          <c:extLst xmlns:c16r2="http://schemas.microsoft.com/office/drawing/2015/06/chart">
            <c:ext xmlns:c16="http://schemas.microsoft.com/office/drawing/2014/chart" uri="{C3380CC4-5D6E-409C-BE32-E72D297353CC}">
              <c16:uniqueId val="{00000012-D876-4540-9D8F-8499E330847B}"/>
            </c:ext>
          </c:extLst>
        </c:ser>
        <c:dLbls>
          <c:showLegendKey val="0"/>
          <c:showVal val="0"/>
          <c:showCatName val="0"/>
          <c:showSerName val="0"/>
          <c:showPercent val="0"/>
          <c:showBubbleSize val="0"/>
        </c:dLbls>
        <c:gapWidth val="45"/>
        <c:axId val="216999264"/>
        <c:axId val="216999656"/>
      </c:barChart>
      <c:catAx>
        <c:axId val="216999264"/>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216999656"/>
        <c:crosses val="autoZero"/>
        <c:auto val="1"/>
        <c:lblAlgn val="ctr"/>
        <c:lblOffset val="0"/>
        <c:tickLblSkip val="1"/>
        <c:noMultiLvlLbl val="0"/>
      </c:catAx>
      <c:valAx>
        <c:axId val="216999656"/>
        <c:scaling>
          <c:orientation val="minMax"/>
        </c:scaling>
        <c:delete val="0"/>
        <c:axPos val="l"/>
        <c:numFmt formatCode="0" sourceLinked="0"/>
        <c:majorTickMark val="out"/>
        <c:minorTickMark val="none"/>
        <c:tickLblPos val="nextTo"/>
        <c:crossAx val="216999264"/>
        <c:crosses val="autoZero"/>
        <c:crossBetween val="between"/>
      </c:valAx>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9091274797627E-2"/>
          <c:y val="5.0505133537743399E-2"/>
          <c:w val="0.90681868498018303"/>
          <c:h val="0.90067488142309005"/>
        </c:manualLayout>
      </c:layout>
      <c:scatterChart>
        <c:scatterStyle val="lineMarker"/>
        <c:varyColors val="0"/>
        <c:ser>
          <c:idx val="0"/>
          <c:order val="0"/>
          <c:tx>
            <c:v>AL</c:v>
          </c:tx>
          <c:spPr>
            <a:ln w="28575">
              <a:noFill/>
            </a:ln>
          </c:spPr>
          <c:marker>
            <c:symbol val="none"/>
          </c:marker>
          <c:dLbls>
            <c:dLbl>
              <c:idx val="0"/>
              <c:layout>
                <c:manualLayout>
                  <c:x val="-1.9924141806273301E-2"/>
                  <c:y val="6.9999479146743799E-3"/>
                </c:manualLayout>
              </c:layout>
              <c:dLblPos val="r"/>
              <c:showLegendKey val="0"/>
              <c:showVal val="0"/>
              <c:showCatName val="0"/>
              <c:showSerName val="1"/>
              <c:showPercent val="0"/>
              <c:showBubbleSize val="0"/>
              <c:extLst>
                <c:ext xmlns:c15="http://schemas.microsoft.com/office/drawing/2012/chart" uri="{CE6537A1-D6FC-4f65-9D91-7224C49458BB}"/>
              </c:extLst>
            </c:dLbl>
            <c:spPr>
              <a:noFill/>
              <a:ln w="25400">
                <a:noFill/>
              </a:ln>
            </c:spPr>
            <c:txPr>
              <a:bodyPr/>
              <a:lstStyle/>
              <a:p>
                <a:pPr>
                  <a:defRPr sz="900" b="1" i="0" u="none" strike="noStrike" baseline="0">
                    <a:solidFill>
                      <a:srgbClr val="FF000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Plot'!$C$4</c:f>
              <c:numCache>
                <c:formatCode>_(* #,##0_);_(* \(#,##0\);_(* "-"??_);_(@_)</c:formatCode>
                <c:ptCount val="1"/>
                <c:pt idx="0">
                  <c:v>33945</c:v>
                </c:pt>
              </c:numCache>
            </c:numRef>
          </c:xVal>
          <c:yVal>
            <c:numRef>
              <c:f>'Scatter Plot'!$D$4</c:f>
              <c:numCache>
                <c:formatCode>0.0</c:formatCode>
                <c:ptCount val="1"/>
                <c:pt idx="0">
                  <c:v>31.65582730966673</c:v>
                </c:pt>
              </c:numCache>
            </c:numRef>
          </c:yVal>
          <c:smooth val="0"/>
        </c:ser>
        <c:ser>
          <c:idx val="1"/>
          <c:order val="1"/>
          <c:tx>
            <c:v>AK</c:v>
          </c:tx>
          <c:spPr>
            <a:ln w="28575">
              <a:noFill/>
            </a:ln>
          </c:spPr>
          <c:marker>
            <c:symbol val="none"/>
          </c:marker>
          <c:dLbls>
            <c:spPr>
              <a:noFill/>
              <a:ln w="25400">
                <a:noFill/>
              </a:ln>
            </c:spPr>
            <c:txPr>
              <a:bodyPr/>
              <a:lstStyle/>
              <a:p>
                <a:pPr>
                  <a:defRPr sz="900" b="1" i="0" u="none" strike="noStrike" baseline="0">
                    <a:solidFill>
                      <a:schemeClr val="tx1"/>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Plot'!$C$5</c:f>
              <c:numCache>
                <c:formatCode>_(* #,##0_);_(* \(#,##0\);_(* "-"??_);_(@_)</c:formatCode>
                <c:ptCount val="1"/>
                <c:pt idx="0">
                  <c:v>44174</c:v>
                </c:pt>
              </c:numCache>
            </c:numRef>
          </c:xVal>
          <c:yVal>
            <c:numRef>
              <c:f>'Scatter Plot'!$D$5</c:f>
              <c:numCache>
                <c:formatCode>0.0</c:formatCode>
                <c:ptCount val="1"/>
                <c:pt idx="0">
                  <c:v>35.056627157302977</c:v>
                </c:pt>
              </c:numCache>
            </c:numRef>
          </c:yVal>
          <c:smooth val="0"/>
        </c:ser>
        <c:ser>
          <c:idx val="2"/>
          <c:order val="2"/>
          <c:tx>
            <c:v>AZ</c:v>
          </c:tx>
          <c:spPr>
            <a:ln w="28575">
              <a:noFill/>
            </a:ln>
          </c:spPr>
          <c:marker>
            <c:symbol val="none"/>
          </c:marker>
          <c:dLbls>
            <c:spPr>
              <a:noFill/>
              <a:ln w="25400">
                <a:noFill/>
              </a:ln>
            </c:spPr>
            <c:txPr>
              <a:bodyPr/>
              <a:lstStyle/>
              <a:p>
                <a:pPr>
                  <a:defRPr sz="900" b="1" i="0" u="none" strike="noStrike" baseline="0">
                    <a:solidFill>
                      <a:schemeClr val="tx1"/>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Plot'!$C$6</c:f>
              <c:numCache>
                <c:formatCode>_(* #,##0_);_(* \(#,##0\);_(* "-"??_);_(@_)</c:formatCode>
                <c:ptCount val="1"/>
                <c:pt idx="0">
                  <c:v>34999</c:v>
                </c:pt>
              </c:numCache>
            </c:numRef>
          </c:xVal>
          <c:yVal>
            <c:numRef>
              <c:f>'Scatter Plot'!$D$6</c:f>
              <c:numCache>
                <c:formatCode>0.0</c:formatCode>
                <c:ptCount val="1"/>
                <c:pt idx="0">
                  <c:v>34.757118283945957</c:v>
                </c:pt>
              </c:numCache>
            </c:numRef>
          </c:yVal>
          <c:smooth val="0"/>
        </c:ser>
        <c:ser>
          <c:idx val="3"/>
          <c:order val="3"/>
          <c:tx>
            <c:v>AR</c:v>
          </c:tx>
          <c:spPr>
            <a:ln w="28575">
              <a:noFill/>
            </a:ln>
          </c:spPr>
          <c:marker>
            <c:symbol val="none"/>
          </c:marker>
          <c:dLbls>
            <c:spPr>
              <a:noFill/>
              <a:ln w="25400">
                <a:noFill/>
              </a:ln>
            </c:spPr>
            <c:txPr>
              <a:bodyPr/>
              <a:lstStyle/>
              <a:p>
                <a:pPr>
                  <a:defRPr sz="900" b="1" i="0" u="none" strike="noStrike" baseline="0">
                    <a:solidFill>
                      <a:srgbClr val="FF000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Plot'!$C$7</c:f>
              <c:numCache>
                <c:formatCode>_(* #,##0_);_(* \(#,##0\);_(* "-"??_);_(@_)</c:formatCode>
                <c:ptCount val="1"/>
                <c:pt idx="0">
                  <c:v>33150</c:v>
                </c:pt>
              </c:numCache>
            </c:numRef>
          </c:xVal>
          <c:yVal>
            <c:numRef>
              <c:f>'Scatter Plot'!$D$7</c:f>
              <c:numCache>
                <c:formatCode>0.0</c:formatCode>
                <c:ptCount val="1"/>
                <c:pt idx="0">
                  <c:v>26.999755922893101</c:v>
                </c:pt>
              </c:numCache>
            </c:numRef>
          </c:yVal>
          <c:smooth val="0"/>
        </c:ser>
        <c:ser>
          <c:idx val="4"/>
          <c:order val="4"/>
          <c:tx>
            <c:v>CA</c:v>
          </c:tx>
          <c:spPr>
            <a:ln w="28575">
              <a:noFill/>
            </a:ln>
          </c:spPr>
          <c:marker>
            <c:symbol val="none"/>
          </c:marker>
          <c:dLbls>
            <c:dLbl>
              <c:idx val="0"/>
              <c:layout>
                <c:manualLayout>
                  <c:x val="-2.1856005634770501E-2"/>
                  <c:y val="4.9131614565994398E-3"/>
                </c:manualLayout>
              </c:layout>
              <c:dLblPos val="r"/>
              <c:showLegendKey val="0"/>
              <c:showVal val="0"/>
              <c:showCatName val="0"/>
              <c:showSerName val="1"/>
              <c:showPercent val="0"/>
              <c:showBubbleSize val="0"/>
              <c:extLst>
                <c:ext xmlns:c15="http://schemas.microsoft.com/office/drawing/2012/chart" uri="{CE6537A1-D6FC-4f65-9D91-7224C49458BB}"/>
              </c:extLst>
            </c:dLbl>
            <c:spPr>
              <a:noFill/>
              <a:ln w="25400">
                <a:noFill/>
              </a:ln>
            </c:spPr>
            <c:txPr>
              <a:bodyPr/>
              <a:lstStyle/>
              <a:p>
                <a:pPr>
                  <a:defRPr sz="900" b="1" i="0" u="none" strike="noStrike" baseline="0">
                    <a:solidFill>
                      <a:srgbClr val="92D05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Plot'!$C$8</c:f>
              <c:numCache>
                <c:formatCode>_(* #,##0_);_(* \(#,##0\);_(* "-"??_);_(@_)</c:formatCode>
                <c:ptCount val="1"/>
                <c:pt idx="0">
                  <c:v>43104</c:v>
                </c:pt>
              </c:numCache>
            </c:numRef>
          </c:xVal>
          <c:yVal>
            <c:numRef>
              <c:f>'Scatter Plot'!$D$8</c:f>
              <c:numCache>
                <c:formatCode>0.0</c:formatCode>
                <c:ptCount val="1"/>
                <c:pt idx="0">
                  <c:v>38.715338014727962</c:v>
                </c:pt>
              </c:numCache>
            </c:numRef>
          </c:yVal>
          <c:smooth val="0"/>
        </c:ser>
        <c:ser>
          <c:idx val="5"/>
          <c:order val="5"/>
          <c:tx>
            <c:v>CO</c:v>
          </c:tx>
          <c:spPr>
            <a:ln w="28575">
              <a:noFill/>
            </a:ln>
          </c:spPr>
          <c:marker>
            <c:symbol val="none"/>
          </c:marker>
          <c:dLbls>
            <c:dLbl>
              <c:idx val="0"/>
              <c:layout>
                <c:manualLayout>
                  <c:x val="-1.6060534944170399E-2"/>
                  <c:y val="-6.8888789768339802E-3"/>
                </c:manualLayout>
              </c:layout>
              <c:dLblPos val="r"/>
              <c:showLegendKey val="0"/>
              <c:showVal val="0"/>
              <c:showCatName val="0"/>
              <c:showSerName val="1"/>
              <c:showPercent val="0"/>
              <c:showBubbleSize val="0"/>
              <c:extLst>
                <c:ext xmlns:c15="http://schemas.microsoft.com/office/drawing/2012/chart" uri="{CE6537A1-D6FC-4f65-9D91-7224C49458BB}"/>
              </c:extLst>
            </c:dLbl>
            <c:spPr>
              <a:noFill/>
              <a:ln w="25400">
                <a:noFill/>
              </a:ln>
            </c:spPr>
            <c:txPr>
              <a:bodyPr/>
              <a:lstStyle/>
              <a:p>
                <a:pPr>
                  <a:defRPr sz="900" b="1" i="0" u="none" strike="noStrike" baseline="0">
                    <a:solidFill>
                      <a:srgbClr val="92D05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Plot'!$C$9</c:f>
              <c:numCache>
                <c:formatCode>_(* #,##0_);_(* \(#,##0\);_(* "-"??_);_(@_)</c:formatCode>
                <c:ptCount val="1"/>
                <c:pt idx="0">
                  <c:v>42802</c:v>
                </c:pt>
              </c:numCache>
            </c:numRef>
          </c:xVal>
          <c:yVal>
            <c:numRef>
              <c:f>'Scatter Plot'!$D$9</c:f>
              <c:numCache>
                <c:formatCode>0.0</c:formatCode>
                <c:ptCount val="1"/>
                <c:pt idx="0">
                  <c:v>45.825709467943867</c:v>
                </c:pt>
              </c:numCache>
            </c:numRef>
          </c:yVal>
          <c:smooth val="0"/>
        </c:ser>
        <c:ser>
          <c:idx val="6"/>
          <c:order val="6"/>
          <c:tx>
            <c:v>CT</c:v>
          </c:tx>
          <c:spPr>
            <a:ln w="28575">
              <a:noFill/>
            </a:ln>
          </c:spPr>
          <c:marker>
            <c:symbol val="none"/>
          </c:marker>
          <c:dLbls>
            <c:dLbl>
              <c:idx val="0"/>
              <c:layout>
                <c:manualLayout>
                  <c:x val="-2.6856025678371701E-2"/>
                  <c:y val="-8.7302536058808701E-3"/>
                </c:manualLayout>
              </c:layout>
              <c:dLblPos val="r"/>
              <c:showLegendKey val="0"/>
              <c:showVal val="0"/>
              <c:showCatName val="0"/>
              <c:showSerName val="1"/>
              <c:showPercent val="0"/>
              <c:showBubbleSize val="0"/>
              <c:extLst>
                <c:ext xmlns:c15="http://schemas.microsoft.com/office/drawing/2012/chart" uri="{CE6537A1-D6FC-4f65-9D91-7224C49458BB}"/>
              </c:extLst>
            </c:dLbl>
            <c:spPr>
              <a:noFill/>
              <a:ln w="25400">
                <a:noFill/>
              </a:ln>
            </c:spPr>
            <c:txPr>
              <a:bodyPr/>
              <a:lstStyle/>
              <a:p>
                <a:pPr algn="ctr">
                  <a:defRPr lang="en-US" sz="900" b="1" i="0" u="none" strike="noStrike" kern="1200" baseline="0">
                    <a:solidFill>
                      <a:srgbClr val="92D05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Plot'!$C$10</c:f>
              <c:numCache>
                <c:formatCode>_(* #,##0_);_(* \(#,##0\);_(* "-"??_);_(@_)</c:formatCode>
                <c:ptCount val="1"/>
                <c:pt idx="0">
                  <c:v>56001</c:v>
                </c:pt>
              </c:numCache>
            </c:numRef>
          </c:xVal>
          <c:yVal>
            <c:numRef>
              <c:f>'Scatter Plot'!$D$10</c:f>
              <c:numCache>
                <c:formatCode>0.0</c:formatCode>
                <c:ptCount val="1"/>
                <c:pt idx="0">
                  <c:v>46.351681978298892</c:v>
                </c:pt>
              </c:numCache>
            </c:numRef>
          </c:yVal>
          <c:smooth val="0"/>
        </c:ser>
        <c:ser>
          <c:idx val="7"/>
          <c:order val="7"/>
          <c:tx>
            <c:v>DE</c:v>
          </c:tx>
          <c:spPr>
            <a:ln w="28575">
              <a:noFill/>
            </a:ln>
          </c:spPr>
          <c:marker>
            <c:symbol val="none"/>
          </c:marker>
          <c:dLbls>
            <c:spPr>
              <a:noFill/>
              <a:ln w="25400">
                <a:noFill/>
              </a:ln>
            </c:spPr>
            <c:txPr>
              <a:bodyPr/>
              <a:lstStyle/>
              <a:p>
                <a:pPr>
                  <a:defRPr sz="900" b="1" i="0" u="none" strike="noStrike" baseline="0">
                    <a:solidFill>
                      <a:srgbClr val="92D05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Plot'!$C$11</c:f>
              <c:numCache>
                <c:formatCode>_(* #,##0_);_(* \(#,##0\);_(* "-"??_);_(@_)</c:formatCode>
                <c:ptCount val="1"/>
                <c:pt idx="0">
                  <c:v>39962</c:v>
                </c:pt>
              </c:numCache>
            </c:numRef>
          </c:xVal>
          <c:yVal>
            <c:numRef>
              <c:f>'Scatter Plot'!$D$11</c:f>
              <c:numCache>
                <c:formatCode>0.0</c:formatCode>
                <c:ptCount val="1"/>
                <c:pt idx="0">
                  <c:v>38.55481759430279</c:v>
                </c:pt>
              </c:numCache>
            </c:numRef>
          </c:yVal>
          <c:smooth val="0"/>
        </c:ser>
        <c:ser>
          <c:idx val="8"/>
          <c:order val="8"/>
          <c:tx>
            <c:v>FL</c:v>
          </c:tx>
          <c:spPr>
            <a:ln w="28575">
              <a:noFill/>
            </a:ln>
          </c:spPr>
          <c:marker>
            <c:symbol val="none"/>
          </c:marker>
          <c:dLbls>
            <c:dLbl>
              <c:idx val="0"/>
              <c:layout>
                <c:manualLayout>
                  <c:x val="-2.6515064635495099E-2"/>
                  <c:y val="1.1953410299166301E-3"/>
                </c:manualLayout>
              </c:layout>
              <c:dLblPos val="r"/>
              <c:showLegendKey val="0"/>
              <c:showVal val="0"/>
              <c:showCatName val="0"/>
              <c:showSerName val="1"/>
              <c:showPercent val="0"/>
              <c:showBubbleSize val="0"/>
              <c:extLst>
                <c:ext xmlns:c15="http://schemas.microsoft.com/office/drawing/2012/chart" uri="{CE6537A1-D6FC-4f65-9D91-7224C49458BB}"/>
              </c:extLst>
            </c:dLbl>
            <c:spPr>
              <a:noFill/>
              <a:ln w="25400">
                <a:noFill/>
              </a:ln>
            </c:spPr>
            <c:txPr>
              <a:bodyPr/>
              <a:lstStyle/>
              <a:p>
                <a:pPr>
                  <a:defRPr sz="900" b="1" i="0" u="none" strike="noStrike" baseline="0">
                    <a:solidFill>
                      <a:srgbClr val="00000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Plot'!$C$12</c:f>
              <c:numCache>
                <c:formatCode>_(* #,##0_);_(* \(#,##0\);_(* "-"??_);_(@_)</c:formatCode>
                <c:ptCount val="1"/>
                <c:pt idx="0">
                  <c:v>39272</c:v>
                </c:pt>
              </c:numCache>
            </c:numRef>
          </c:xVal>
          <c:yVal>
            <c:numRef>
              <c:f>'Scatter Plot'!$D$12</c:f>
              <c:numCache>
                <c:formatCode>0.0</c:formatCode>
                <c:ptCount val="1"/>
                <c:pt idx="0">
                  <c:v>36.398225824072313</c:v>
                </c:pt>
              </c:numCache>
            </c:numRef>
          </c:yVal>
          <c:smooth val="0"/>
        </c:ser>
        <c:ser>
          <c:idx val="9"/>
          <c:order val="9"/>
          <c:tx>
            <c:v>GA</c:v>
          </c:tx>
          <c:spPr>
            <a:ln w="28575">
              <a:noFill/>
            </a:ln>
          </c:spPr>
          <c:marker>
            <c:symbol val="none"/>
          </c:marker>
          <c:dLbls>
            <c:spPr>
              <a:noFill/>
              <a:ln w="25400">
                <a:noFill/>
              </a:ln>
            </c:spPr>
            <c:txPr>
              <a:bodyPr/>
              <a:lstStyle/>
              <a:p>
                <a:pPr>
                  <a:defRPr sz="900" b="1" i="0" u="none" strike="noStrike" baseline="0">
                    <a:solidFill>
                      <a:srgbClr val="00000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Plot'!$C$13</c:f>
              <c:numCache>
                <c:formatCode>_(* #,##0_);_(* \(#,##0\);_(* "-"??_);_(@_)</c:formatCode>
                <c:ptCount val="1"/>
                <c:pt idx="0">
                  <c:v>35490</c:v>
                </c:pt>
              </c:numCache>
            </c:numRef>
          </c:xVal>
          <c:yVal>
            <c:numRef>
              <c:f>'Scatter Plot'!$D$13</c:f>
              <c:numCache>
                <c:formatCode>0.0</c:formatCode>
                <c:ptCount val="1"/>
                <c:pt idx="0">
                  <c:v>36.152088512720198</c:v>
                </c:pt>
              </c:numCache>
            </c:numRef>
          </c:yVal>
          <c:smooth val="0"/>
        </c:ser>
        <c:ser>
          <c:idx val="10"/>
          <c:order val="10"/>
          <c:tx>
            <c:v>HI</c:v>
          </c:tx>
          <c:spPr>
            <a:ln w="28575">
              <a:noFill/>
            </a:ln>
          </c:spPr>
          <c:marker>
            <c:symbol val="none"/>
          </c:marker>
          <c:dLbls>
            <c:spPr>
              <a:noFill/>
              <a:ln w="25400">
                <a:noFill/>
              </a:ln>
            </c:spPr>
            <c:txPr>
              <a:bodyPr/>
              <a:lstStyle/>
              <a:p>
                <a:pPr>
                  <a:defRPr sz="900" b="1" i="0" u="none" strike="noStrike" baseline="0">
                    <a:solidFill>
                      <a:srgbClr val="FF000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Plot'!$C$14</c:f>
              <c:numCache>
                <c:formatCode>_(* #,##0_);_(* \(#,##0\);_(* "-"??_);_(@_)</c:formatCode>
                <c:ptCount val="1"/>
                <c:pt idx="0">
                  <c:v>41021</c:v>
                </c:pt>
              </c:numCache>
            </c:numRef>
          </c:xVal>
          <c:yVal>
            <c:numRef>
              <c:f>'Scatter Plot'!$D$14</c:f>
              <c:numCache>
                <c:formatCode>0.0</c:formatCode>
                <c:ptCount val="1"/>
                <c:pt idx="0">
                  <c:v>42.888893690267558</c:v>
                </c:pt>
              </c:numCache>
            </c:numRef>
          </c:yVal>
          <c:smooth val="0"/>
        </c:ser>
        <c:ser>
          <c:idx val="11"/>
          <c:order val="11"/>
          <c:tx>
            <c:v>ID</c:v>
          </c:tx>
          <c:spPr>
            <a:ln w="28575">
              <a:noFill/>
            </a:ln>
          </c:spPr>
          <c:marker>
            <c:symbol val="none"/>
          </c:marker>
          <c:dLbls>
            <c:dLbl>
              <c:idx val="0"/>
              <c:layout>
                <c:manualLayout>
                  <c:x val="-3.4583299800023198E-2"/>
                  <c:y val="9.4199745591651198E-3"/>
                </c:manualLayout>
              </c:layout>
              <c:dLblPos val="r"/>
              <c:showLegendKey val="0"/>
              <c:showVal val="0"/>
              <c:showCatName val="0"/>
              <c:showSerName val="1"/>
              <c:showPercent val="0"/>
              <c:showBubbleSize val="0"/>
              <c:extLst>
                <c:ext xmlns:c15="http://schemas.microsoft.com/office/drawing/2012/chart" uri="{CE6537A1-D6FC-4f65-9D91-7224C49458BB}"/>
              </c:extLst>
            </c:dLbl>
            <c:spPr>
              <a:noFill/>
              <a:ln w="25400">
                <a:noFill/>
              </a:ln>
            </c:spPr>
            <c:txPr>
              <a:bodyPr/>
              <a:lstStyle/>
              <a:p>
                <a:pPr>
                  <a:defRPr sz="900" b="1" i="0" u="none" strike="noStrike" baseline="0">
                    <a:solidFill>
                      <a:schemeClr val="tx1"/>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Plot'!$C$15</c:f>
              <c:numCache>
                <c:formatCode>_(* #,##0_);_(* \(#,##0\);_(* "-"??_);_(@_)</c:formatCode>
                <c:ptCount val="1"/>
                <c:pt idx="0">
                  <c:v>32257</c:v>
                </c:pt>
              </c:numCache>
            </c:numRef>
          </c:xVal>
          <c:yVal>
            <c:numRef>
              <c:f>'Scatter Plot'!$D$15</c:f>
              <c:numCache>
                <c:formatCode>0.0</c:formatCode>
                <c:ptCount val="1"/>
                <c:pt idx="0">
                  <c:v>34.274740519987667</c:v>
                </c:pt>
              </c:numCache>
            </c:numRef>
          </c:yVal>
          <c:smooth val="0"/>
        </c:ser>
        <c:ser>
          <c:idx val="12"/>
          <c:order val="12"/>
          <c:tx>
            <c:v>IL</c:v>
          </c:tx>
          <c:spPr>
            <a:ln w="28575">
              <a:noFill/>
            </a:ln>
          </c:spPr>
          <c:marker>
            <c:symbol val="none"/>
          </c:marker>
          <c:dLbls>
            <c:spPr>
              <a:noFill/>
              <a:ln w="25400">
                <a:noFill/>
              </a:ln>
            </c:spPr>
            <c:txPr>
              <a:bodyPr/>
              <a:lstStyle/>
              <a:p>
                <a:pPr>
                  <a:defRPr sz="900" b="1" i="0" u="none" strike="noStrike" baseline="0">
                    <a:solidFill>
                      <a:srgbClr val="92D05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Plot'!$C$16</c:f>
              <c:numCache>
                <c:formatCode>_(* #,##0_);_(* \(#,##0\);_(* "-"??_);_(@_)</c:formatCode>
                <c:ptCount val="1"/>
                <c:pt idx="0">
                  <c:v>43159</c:v>
                </c:pt>
              </c:numCache>
            </c:numRef>
          </c:xVal>
          <c:yVal>
            <c:numRef>
              <c:f>'Scatter Plot'!$D$16</c:f>
              <c:numCache>
                <c:formatCode>0.0</c:formatCode>
                <c:ptCount val="1"/>
                <c:pt idx="0">
                  <c:v>41.404122548375511</c:v>
                </c:pt>
              </c:numCache>
            </c:numRef>
          </c:yVal>
          <c:smooth val="0"/>
        </c:ser>
        <c:ser>
          <c:idx val="13"/>
          <c:order val="13"/>
          <c:tx>
            <c:v>IN</c:v>
          </c:tx>
          <c:spPr>
            <a:ln w="28575">
              <a:noFill/>
            </a:ln>
          </c:spPr>
          <c:marker>
            <c:symbol val="none"/>
          </c:marker>
          <c:dLbls>
            <c:spPr>
              <a:noFill/>
              <a:ln w="25400">
                <a:noFill/>
              </a:ln>
            </c:spPr>
            <c:txPr>
              <a:bodyPr/>
              <a:lstStyle/>
              <a:p>
                <a:pPr>
                  <a:defRPr sz="900" b="1" i="0" u="none" strike="noStrike" baseline="0">
                    <a:solidFill>
                      <a:srgbClr val="FF000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Plot'!$C$17</c:f>
              <c:numCache>
                <c:formatCode>_(* #,##0_);_(* \(#,##0\);_(* "-"??_);_(@_)</c:formatCode>
                <c:ptCount val="1"/>
                <c:pt idx="0">
                  <c:v>34943</c:v>
                </c:pt>
              </c:numCache>
            </c:numRef>
          </c:xVal>
          <c:yVal>
            <c:numRef>
              <c:f>'Scatter Plot'!$D$17</c:f>
              <c:numCache>
                <c:formatCode>0.0</c:formatCode>
                <c:ptCount val="1"/>
                <c:pt idx="0">
                  <c:v>32.978420908605507</c:v>
                </c:pt>
              </c:numCache>
            </c:numRef>
          </c:yVal>
          <c:smooth val="0"/>
        </c:ser>
        <c:ser>
          <c:idx val="14"/>
          <c:order val="14"/>
          <c:tx>
            <c:v>IA</c:v>
          </c:tx>
          <c:spPr>
            <a:ln w="28575">
              <a:noFill/>
            </a:ln>
          </c:spPr>
          <c:marker>
            <c:symbol val="none"/>
          </c:marker>
          <c:dLbls>
            <c:spPr>
              <a:noFill/>
              <a:ln w="25400">
                <a:noFill/>
              </a:ln>
            </c:spPr>
            <c:txPr>
              <a:bodyPr/>
              <a:lstStyle/>
              <a:p>
                <a:pPr>
                  <a:defRPr sz="900" b="1" i="0" u="none" strike="noStrike" baseline="0">
                    <a:solidFill>
                      <a:srgbClr val="FF000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Plot'!$C$18</c:f>
              <c:numCache>
                <c:formatCode>_(* #,##0_);_(* \(#,##0\);_(* "-"??_);_(@_)</c:formatCode>
                <c:ptCount val="1"/>
                <c:pt idx="0">
                  <c:v>38281</c:v>
                </c:pt>
              </c:numCache>
            </c:numRef>
          </c:xVal>
          <c:yVal>
            <c:numRef>
              <c:f>'Scatter Plot'!$D$18</c:f>
              <c:numCache>
                <c:formatCode>0.0</c:formatCode>
                <c:ptCount val="1"/>
                <c:pt idx="0">
                  <c:v>40.104397177891748</c:v>
                </c:pt>
              </c:numCache>
            </c:numRef>
          </c:yVal>
          <c:smooth val="0"/>
        </c:ser>
        <c:ser>
          <c:idx val="15"/>
          <c:order val="15"/>
          <c:tx>
            <c:v>KS</c:v>
          </c:tx>
          <c:spPr>
            <a:ln w="28575">
              <a:noFill/>
            </a:ln>
          </c:spPr>
          <c:marker>
            <c:symbol val="none"/>
          </c:marker>
          <c:dLbls>
            <c:spPr>
              <a:noFill/>
              <a:ln w="25400">
                <a:noFill/>
              </a:ln>
            </c:spPr>
            <c:txPr>
              <a:bodyPr/>
              <a:lstStyle/>
              <a:p>
                <a:pPr>
                  <a:defRPr sz="900" b="1" i="0" u="none" strike="noStrike" baseline="0">
                    <a:solidFill>
                      <a:srgbClr val="00000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Plot'!$C$19</c:f>
              <c:numCache>
                <c:formatCode>_(* #,##0_);_(* \(#,##0\);_(* "-"??_);_(@_)</c:formatCode>
                <c:ptCount val="1"/>
                <c:pt idx="0">
                  <c:v>39737</c:v>
                </c:pt>
              </c:numCache>
            </c:numRef>
          </c:xVal>
          <c:yVal>
            <c:numRef>
              <c:f>'Scatter Plot'!$D$19</c:f>
              <c:numCache>
                <c:formatCode>0.0</c:formatCode>
                <c:ptCount val="1"/>
                <c:pt idx="0">
                  <c:v>39.979897921952883</c:v>
                </c:pt>
              </c:numCache>
            </c:numRef>
          </c:yVal>
          <c:smooth val="0"/>
        </c:ser>
        <c:ser>
          <c:idx val="16"/>
          <c:order val="16"/>
          <c:tx>
            <c:v>KY</c:v>
          </c:tx>
          <c:spPr>
            <a:ln w="28575">
              <a:noFill/>
            </a:ln>
          </c:spPr>
          <c:marker>
            <c:symbol val="none"/>
          </c:marker>
          <c:dLbls>
            <c:dLbl>
              <c:idx val="0"/>
              <c:layout>
                <c:manualLayout>
                  <c:x val="-2.04923656212825E-2"/>
                  <c:y val="6.1407461165954502E-3"/>
                </c:manualLayout>
              </c:layout>
              <c:dLblPos val="r"/>
              <c:showLegendKey val="0"/>
              <c:showVal val="0"/>
              <c:showCatName val="0"/>
              <c:showSerName val="1"/>
              <c:showPercent val="0"/>
              <c:showBubbleSize val="0"/>
              <c:extLst>
                <c:ext xmlns:c15="http://schemas.microsoft.com/office/drawing/2012/chart" uri="{CE6537A1-D6FC-4f65-9D91-7224C49458BB}"/>
              </c:extLst>
            </c:dLbl>
            <c:spPr>
              <a:noFill/>
              <a:ln w="25400">
                <a:noFill/>
              </a:ln>
            </c:spPr>
            <c:txPr>
              <a:bodyPr/>
              <a:lstStyle/>
              <a:p>
                <a:pPr>
                  <a:defRPr sz="900" b="1" i="0" u="none" strike="noStrike" baseline="0">
                    <a:solidFill>
                      <a:srgbClr val="FF000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Plot'!$C$20</c:f>
              <c:numCache>
                <c:formatCode>_(* #,##0_);_(* \(#,##0\);_(* "-"??_);_(@_)</c:formatCode>
                <c:ptCount val="1"/>
                <c:pt idx="0">
                  <c:v>33348</c:v>
                </c:pt>
              </c:numCache>
            </c:numRef>
          </c:xVal>
          <c:yVal>
            <c:numRef>
              <c:f>'Scatter Plot'!$D$20</c:f>
              <c:numCache>
                <c:formatCode>0.0</c:formatCode>
                <c:ptCount val="1"/>
                <c:pt idx="0">
                  <c:v>30.445050041200709</c:v>
                </c:pt>
              </c:numCache>
            </c:numRef>
          </c:yVal>
          <c:smooth val="0"/>
        </c:ser>
        <c:ser>
          <c:idx val="17"/>
          <c:order val="17"/>
          <c:tx>
            <c:v>LA</c:v>
          </c:tx>
          <c:spPr>
            <a:ln w="28575">
              <a:noFill/>
            </a:ln>
          </c:spPr>
          <c:marker>
            <c:symbol val="none"/>
          </c:marker>
          <c:dLbls>
            <c:spPr>
              <a:noFill/>
              <a:ln w="25400">
                <a:noFill/>
              </a:ln>
            </c:spPr>
            <c:txPr>
              <a:bodyPr/>
              <a:lstStyle/>
              <a:p>
                <a:pPr>
                  <a:defRPr sz="900" b="1" i="0" u="none" strike="noStrike" baseline="0">
                    <a:solidFill>
                      <a:srgbClr val="FF000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Plot'!$C$21</c:f>
              <c:numCache>
                <c:formatCode>_(* #,##0_);_(* \(#,##0\);_(* "-"??_);_(@_)</c:formatCode>
                <c:ptCount val="1"/>
                <c:pt idx="0">
                  <c:v>38446</c:v>
                </c:pt>
              </c:numCache>
            </c:numRef>
          </c:xVal>
          <c:yVal>
            <c:numRef>
              <c:f>'Scatter Plot'!$D$21</c:f>
              <c:numCache>
                <c:formatCode>0.0</c:formatCode>
                <c:ptCount val="1"/>
                <c:pt idx="0">
                  <c:v>28.094795249482431</c:v>
                </c:pt>
              </c:numCache>
            </c:numRef>
          </c:yVal>
          <c:smooth val="0"/>
        </c:ser>
        <c:ser>
          <c:idx val="18"/>
          <c:order val="18"/>
          <c:tx>
            <c:v>ME</c:v>
          </c:tx>
          <c:spPr>
            <a:ln w="28575">
              <a:noFill/>
            </a:ln>
          </c:spPr>
          <c:marker>
            <c:symbol val="none"/>
          </c:marker>
          <c:dLbls>
            <c:spPr>
              <a:noFill/>
              <a:ln w="25400">
                <a:noFill/>
              </a:ln>
            </c:spPr>
            <c:txPr>
              <a:bodyPr/>
              <a:lstStyle/>
              <a:p>
                <a:pPr>
                  <a:defRPr sz="900" b="1" i="0" u="none" strike="noStrike" baseline="0">
                    <a:solidFill>
                      <a:srgbClr val="00000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Plot'!$C$22</c:f>
              <c:numCache>
                <c:formatCode>_(* #,##0_);_(* \(#,##0\);_(* "-"??_);_(@_)</c:formatCode>
                <c:ptCount val="1"/>
                <c:pt idx="0">
                  <c:v>37300</c:v>
                </c:pt>
              </c:numCache>
            </c:numRef>
          </c:xVal>
          <c:yVal>
            <c:numRef>
              <c:f>'Scatter Plot'!$D$22</c:f>
              <c:numCache>
                <c:formatCode>0.0</c:formatCode>
                <c:ptCount val="1"/>
                <c:pt idx="0">
                  <c:v>38.55963740987999</c:v>
                </c:pt>
              </c:numCache>
            </c:numRef>
          </c:yVal>
          <c:smooth val="0"/>
        </c:ser>
        <c:ser>
          <c:idx val="19"/>
          <c:order val="19"/>
          <c:tx>
            <c:v>MD</c:v>
          </c:tx>
          <c:spPr>
            <a:ln w="28575">
              <a:noFill/>
            </a:ln>
          </c:spPr>
          <c:marker>
            <c:symbol val="none"/>
          </c:marker>
          <c:dLbls>
            <c:spPr>
              <a:noFill/>
              <a:ln w="25400">
                <a:noFill/>
              </a:ln>
            </c:spPr>
            <c:txPr>
              <a:bodyPr/>
              <a:lstStyle/>
              <a:p>
                <a:pPr>
                  <a:defRPr sz="900" b="1" i="0" u="none" strike="noStrike" baseline="0">
                    <a:solidFill>
                      <a:srgbClr val="92D05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Plot'!$C$23</c:f>
              <c:numCache>
                <c:formatCode>_(* #,##0_);_(* \(#,##0\);_(* "-"??_);_(@_)</c:formatCode>
                <c:ptCount val="1"/>
                <c:pt idx="0">
                  <c:v>49025</c:v>
                </c:pt>
              </c:numCache>
            </c:numRef>
          </c:xVal>
          <c:yVal>
            <c:numRef>
              <c:f>'Scatter Plot'!$D$23</c:f>
              <c:numCache>
                <c:formatCode>0.0</c:formatCode>
                <c:ptCount val="1"/>
                <c:pt idx="0">
                  <c:v>44.398650142946678</c:v>
                </c:pt>
              </c:numCache>
            </c:numRef>
          </c:yVal>
          <c:smooth val="0"/>
        </c:ser>
        <c:ser>
          <c:idx val="20"/>
          <c:order val="20"/>
          <c:tx>
            <c:v>MA</c:v>
          </c:tx>
          <c:spPr>
            <a:ln w="28575">
              <a:noFill/>
            </a:ln>
          </c:spPr>
          <c:marker>
            <c:symbol val="none"/>
          </c:marker>
          <c:dLbls>
            <c:spPr>
              <a:noFill/>
              <a:ln w="25400">
                <a:noFill/>
              </a:ln>
            </c:spPr>
            <c:txPr>
              <a:bodyPr/>
              <a:lstStyle/>
              <a:p>
                <a:pPr>
                  <a:defRPr sz="900" b="1" i="0" u="none" strike="noStrike" baseline="0">
                    <a:solidFill>
                      <a:srgbClr val="92D05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Plot'!$C$24</c:f>
              <c:numCache>
                <c:formatCode>_(* #,##0_);_(* \(#,##0\);_(* "-"??_);_(@_)</c:formatCode>
                <c:ptCount val="1"/>
                <c:pt idx="0">
                  <c:v>51552</c:v>
                </c:pt>
              </c:numCache>
            </c:numRef>
          </c:xVal>
          <c:yVal>
            <c:numRef>
              <c:f>'Scatter Plot'!$D$24</c:f>
              <c:numCache>
                <c:formatCode>0.0</c:formatCode>
                <c:ptCount val="1"/>
                <c:pt idx="0">
                  <c:v>50.197834716267288</c:v>
                </c:pt>
              </c:numCache>
            </c:numRef>
          </c:yVal>
          <c:smooth val="0"/>
        </c:ser>
        <c:ser>
          <c:idx val="21"/>
          <c:order val="21"/>
          <c:tx>
            <c:v>MI</c:v>
          </c:tx>
          <c:spPr>
            <a:ln w="28575">
              <a:noFill/>
            </a:ln>
          </c:spPr>
          <c:marker>
            <c:symbol val="none"/>
          </c:marker>
          <c:dLbls>
            <c:dLbl>
              <c:idx val="0"/>
              <c:layout>
                <c:manualLayout>
                  <c:x val="1.1893949846286901E-2"/>
                  <c:y val="1.5329809115371899E-2"/>
                </c:manualLayout>
              </c:layout>
              <c:dLblPos val="r"/>
              <c:showLegendKey val="0"/>
              <c:showVal val="0"/>
              <c:showCatName val="0"/>
              <c:showSerName val="1"/>
              <c:showPercent val="0"/>
              <c:showBubbleSize val="0"/>
              <c:extLst>
                <c:ext xmlns:c15="http://schemas.microsoft.com/office/drawing/2012/chart" uri="{CE6537A1-D6FC-4f65-9D91-7224C49458BB}"/>
              </c:extLst>
            </c:dLbl>
            <c:spPr>
              <a:noFill/>
              <a:ln w="25400">
                <a:noFill/>
              </a:ln>
            </c:spPr>
            <c:txPr>
              <a:bodyPr/>
              <a:lstStyle/>
              <a:p>
                <a:pPr>
                  <a:defRPr sz="900" b="1" i="0" u="none" strike="noStrike" baseline="0">
                    <a:solidFill>
                      <a:srgbClr val="92D05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Plot'!$C$25</c:f>
              <c:numCache>
                <c:formatCode>_(* #,##0_);_(* \(#,##0\);_(* "-"??_);_(@_)</c:formatCode>
                <c:ptCount val="1"/>
                <c:pt idx="0">
                  <c:v>35597</c:v>
                </c:pt>
              </c:numCache>
            </c:numRef>
          </c:xVal>
          <c:yVal>
            <c:numRef>
              <c:f>'Scatter Plot'!$D$25</c:f>
              <c:numCache>
                <c:formatCode>0.0</c:formatCode>
                <c:ptCount val="1"/>
                <c:pt idx="0">
                  <c:v>35.769065423229833</c:v>
                </c:pt>
              </c:numCache>
            </c:numRef>
          </c:yVal>
          <c:smooth val="0"/>
        </c:ser>
        <c:ser>
          <c:idx val="22"/>
          <c:order val="22"/>
          <c:tx>
            <c:v>MN</c:v>
          </c:tx>
          <c:spPr>
            <a:ln w="28575">
              <a:noFill/>
            </a:ln>
          </c:spPr>
          <c:marker>
            <c:symbol val="none"/>
          </c:marker>
          <c:dLbls>
            <c:dLbl>
              <c:idx val="0"/>
              <c:layout>
                <c:manualLayout>
                  <c:x val="-2.3674184166986901E-2"/>
                  <c:y val="-7.9412035887683093E-3"/>
                </c:manualLayout>
              </c:layout>
              <c:dLblPos val="r"/>
              <c:showLegendKey val="0"/>
              <c:showVal val="0"/>
              <c:showCatName val="0"/>
              <c:showSerName val="1"/>
              <c:showPercent val="0"/>
              <c:showBubbleSize val="0"/>
              <c:extLst>
                <c:ext xmlns:c15="http://schemas.microsoft.com/office/drawing/2012/chart" uri="{CE6537A1-D6FC-4f65-9D91-7224C49458BB}"/>
              </c:extLst>
            </c:dLbl>
            <c:spPr>
              <a:noFill/>
              <a:ln w="25400">
                <a:noFill/>
              </a:ln>
            </c:spPr>
            <c:txPr>
              <a:bodyPr/>
              <a:lstStyle/>
              <a:p>
                <a:pPr>
                  <a:defRPr sz="900" b="1" i="0" u="none" strike="noStrike" baseline="0">
                    <a:solidFill>
                      <a:srgbClr val="92D05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Plot'!$C$26</c:f>
              <c:numCache>
                <c:formatCode>_(* #,##0_);_(* \(#,##0\);_(* "-"??_);_(@_)</c:formatCode>
                <c:ptCount val="1"/>
                <c:pt idx="0">
                  <c:v>42843</c:v>
                </c:pt>
              </c:numCache>
            </c:numRef>
          </c:xVal>
          <c:yVal>
            <c:numRef>
              <c:f>'Scatter Plot'!$D$26</c:f>
              <c:numCache>
                <c:formatCode>0.0</c:formatCode>
                <c:ptCount val="1"/>
                <c:pt idx="0">
                  <c:v>45.223179118047312</c:v>
                </c:pt>
              </c:numCache>
            </c:numRef>
          </c:yVal>
          <c:smooth val="0"/>
        </c:ser>
        <c:ser>
          <c:idx val="23"/>
          <c:order val="23"/>
          <c:tx>
            <c:v>MS</c:v>
          </c:tx>
          <c:spPr>
            <a:ln w="28575">
              <a:noFill/>
            </a:ln>
          </c:spPr>
          <c:marker>
            <c:symbol val="none"/>
          </c:marker>
          <c:dLbls>
            <c:dLbl>
              <c:idx val="0"/>
              <c:layout>
                <c:manualLayout>
                  <c:x val="-1.9242410904075299E-2"/>
                  <c:y val="-1.11934326066527E-3"/>
                </c:manualLayout>
              </c:layout>
              <c:dLblPos val="r"/>
              <c:showLegendKey val="0"/>
              <c:showVal val="0"/>
              <c:showCatName val="0"/>
              <c:showSerName val="1"/>
              <c:showPercent val="0"/>
              <c:showBubbleSize val="0"/>
              <c:extLst>
                <c:ext xmlns:c15="http://schemas.microsoft.com/office/drawing/2012/chart" uri="{CE6537A1-D6FC-4f65-9D91-7224C49458BB}"/>
              </c:extLst>
            </c:dLbl>
            <c:spPr>
              <a:noFill/>
              <a:ln w="25400">
                <a:noFill/>
              </a:ln>
            </c:spPr>
            <c:txPr>
              <a:bodyPr/>
              <a:lstStyle/>
              <a:p>
                <a:pPr>
                  <a:defRPr sz="900" b="1" i="0" u="none" strike="noStrike" baseline="0">
                    <a:solidFill>
                      <a:srgbClr val="FF000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Plot'!$C$27</c:f>
              <c:numCache>
                <c:formatCode>_(* #,##0_);_(* \(#,##0\);_(* "-"??_);_(@_)</c:formatCode>
                <c:ptCount val="1"/>
                <c:pt idx="0">
                  <c:v>31186</c:v>
                </c:pt>
              </c:numCache>
            </c:numRef>
          </c:xVal>
          <c:yVal>
            <c:numRef>
              <c:f>'Scatter Plot'!$D$27</c:f>
              <c:numCache>
                <c:formatCode>0.0</c:formatCode>
                <c:ptCount val="1"/>
                <c:pt idx="0">
                  <c:v>28.868164419589991</c:v>
                </c:pt>
              </c:numCache>
            </c:numRef>
          </c:yVal>
          <c:smooth val="0"/>
        </c:ser>
        <c:ser>
          <c:idx val="24"/>
          <c:order val="24"/>
          <c:tx>
            <c:v>MO</c:v>
          </c:tx>
          <c:spPr>
            <a:ln w="28575">
              <a:noFill/>
            </a:ln>
          </c:spPr>
          <c:marker>
            <c:symbol val="none"/>
          </c:marker>
          <c:dLbls>
            <c:dLbl>
              <c:idx val="0"/>
              <c:layout>
                <c:manualLayout>
                  <c:x val="-2.2776535310934098E-2"/>
                  <c:y val="1.9863438857852401E-2"/>
                </c:manualLayout>
              </c:layout>
              <c:dLblPos val="r"/>
              <c:showLegendKey val="0"/>
              <c:showVal val="0"/>
              <c:showCatName val="0"/>
              <c:showSerName val="1"/>
              <c:showPercent val="0"/>
              <c:showBubbleSize val="0"/>
              <c:extLst>
                <c:ext xmlns:c15="http://schemas.microsoft.com/office/drawing/2012/chart" uri="{CE6537A1-D6FC-4f65-9D91-7224C49458BB}"/>
              </c:extLst>
            </c:dLbl>
            <c:spPr>
              <a:noFill/>
              <a:ln w="25400">
                <a:noFill/>
              </a:ln>
            </c:spPr>
            <c:txPr>
              <a:bodyPr/>
              <a:lstStyle/>
              <a:p>
                <a:pPr>
                  <a:defRPr sz="900" b="1" i="0" u="none" strike="noStrike" baseline="0">
                    <a:solidFill>
                      <a:schemeClr val="tx1"/>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Plot'!$C$28</c:f>
              <c:numCache>
                <c:formatCode>_(* #,##0_);_(* \(#,##0\);_(* "-"??_);_(@_)</c:formatCode>
                <c:ptCount val="1"/>
                <c:pt idx="0">
                  <c:v>36979</c:v>
                </c:pt>
              </c:numCache>
            </c:numRef>
          </c:xVal>
          <c:yVal>
            <c:numRef>
              <c:f>'Scatter Plot'!$D$28</c:f>
              <c:numCache>
                <c:formatCode>0.0</c:formatCode>
                <c:ptCount val="1"/>
                <c:pt idx="0">
                  <c:v>34.909151025073058</c:v>
                </c:pt>
              </c:numCache>
            </c:numRef>
          </c:yVal>
          <c:smooth val="0"/>
        </c:ser>
        <c:ser>
          <c:idx val="25"/>
          <c:order val="25"/>
          <c:tx>
            <c:v>MT</c:v>
          </c:tx>
          <c:spPr>
            <a:ln w="28575">
              <a:noFill/>
            </a:ln>
          </c:spPr>
          <c:marker>
            <c:symbol val="none"/>
          </c:marker>
          <c:dLbls>
            <c:spPr>
              <a:noFill/>
              <a:ln w="25400">
                <a:noFill/>
              </a:ln>
            </c:spPr>
            <c:txPr>
              <a:bodyPr/>
              <a:lstStyle/>
              <a:p>
                <a:pPr>
                  <a:defRPr sz="900" b="1" i="0" u="none" strike="noStrike" baseline="0">
                    <a:solidFill>
                      <a:srgbClr val="FF000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Plot'!$C$29</c:f>
              <c:numCache>
                <c:formatCode>_(* #,##0_);_(* \(#,##0\);_(* "-"??_);_(@_)</c:formatCode>
                <c:ptCount val="1"/>
                <c:pt idx="0">
                  <c:v>35317</c:v>
                </c:pt>
              </c:numCache>
            </c:numRef>
          </c:xVal>
          <c:yVal>
            <c:numRef>
              <c:f>'Scatter Plot'!$D$29</c:f>
              <c:numCache>
                <c:formatCode>0.0</c:formatCode>
                <c:ptCount val="1"/>
                <c:pt idx="0">
                  <c:v>38.262868715364448</c:v>
                </c:pt>
              </c:numCache>
            </c:numRef>
          </c:yVal>
          <c:smooth val="0"/>
        </c:ser>
        <c:ser>
          <c:idx val="26"/>
          <c:order val="26"/>
          <c:tx>
            <c:v>NE</c:v>
          </c:tx>
          <c:spPr>
            <a:ln w="28575">
              <a:noFill/>
            </a:ln>
          </c:spPr>
          <c:marker>
            <c:symbol val="none"/>
          </c:marker>
          <c:dLbls>
            <c:spPr>
              <a:noFill/>
              <a:ln w="25400">
                <a:noFill/>
              </a:ln>
            </c:spPr>
            <c:txPr>
              <a:bodyPr/>
              <a:lstStyle/>
              <a:p>
                <a:pPr>
                  <a:defRPr sz="900" b="1" i="0" u="none" strike="noStrike" baseline="0">
                    <a:solidFill>
                      <a:srgbClr val="FF0000"/>
                    </a:solidFill>
                    <a:latin typeface="Verdana"/>
                    <a:ea typeface="Verdana"/>
                    <a:cs typeface="Verdana"/>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Plot'!$C$30</c:f>
              <c:numCache>
                <c:formatCode>_(* #,##0_);_(* \(#,##0\);_(* "-"??_);_(@_)</c:formatCode>
                <c:ptCount val="1"/>
                <c:pt idx="0">
                  <c:v>39557</c:v>
                </c:pt>
              </c:numCache>
            </c:numRef>
          </c:xVal>
          <c:yVal>
            <c:numRef>
              <c:f>'Scatter Plot'!$D$30</c:f>
              <c:numCache>
                <c:formatCode>0.0</c:formatCode>
                <c:ptCount val="1"/>
                <c:pt idx="0">
                  <c:v>41.222359294898382</c:v>
                </c:pt>
              </c:numCache>
            </c:numRef>
          </c:yVal>
          <c:smooth val="0"/>
        </c:ser>
        <c:ser>
          <c:idx val="27"/>
          <c:order val="27"/>
          <c:tx>
            <c:v>NV</c:v>
          </c:tx>
          <c:spPr>
            <a:ln w="28575">
              <a:noFill/>
            </a:ln>
          </c:spPr>
          <c:marker>
            <c:symbol val="none"/>
          </c:marker>
          <c:dLbls>
            <c:spPr>
              <a:noFill/>
              <a:ln w="25400">
                <a:noFill/>
              </a:ln>
            </c:spPr>
            <c:txPr>
              <a:bodyPr/>
              <a:lstStyle/>
              <a:p>
                <a:pPr>
                  <a:defRPr sz="900" b="1" i="0" u="none" strike="noStrike" baseline="0">
                    <a:solidFill>
                      <a:schemeClr val="tx1"/>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Plot'!$C$31</c:f>
              <c:numCache>
                <c:formatCode>_(* #,##0_);_(* \(#,##0\);_(* "-"??_);_(@_)</c:formatCode>
                <c:ptCount val="1"/>
                <c:pt idx="0">
                  <c:v>36997</c:v>
                </c:pt>
              </c:numCache>
            </c:numRef>
          </c:xVal>
          <c:yVal>
            <c:numRef>
              <c:f>'Scatter Plot'!$D$31</c:f>
              <c:numCache>
                <c:formatCode>0.0</c:formatCode>
                <c:ptCount val="1"/>
                <c:pt idx="0">
                  <c:v>30.368068164471001</c:v>
                </c:pt>
              </c:numCache>
            </c:numRef>
          </c:yVal>
          <c:smooth val="0"/>
        </c:ser>
        <c:ser>
          <c:idx val="28"/>
          <c:order val="28"/>
          <c:tx>
            <c:v>NH</c:v>
          </c:tx>
          <c:spPr>
            <a:ln w="28575">
              <a:noFill/>
            </a:ln>
          </c:spPr>
          <c:marker>
            <c:symbol val="none"/>
          </c:marker>
          <c:dLbls>
            <c:dLbl>
              <c:idx val="0"/>
              <c:layout>
                <c:manualLayout>
                  <c:x val="-1.6628783216482399E-2"/>
                  <c:y val="-7.8627981983286704E-4"/>
                </c:manualLayout>
              </c:layout>
              <c:dLblPos val="r"/>
              <c:showLegendKey val="0"/>
              <c:showVal val="0"/>
              <c:showCatName val="0"/>
              <c:showSerName val="1"/>
              <c:showPercent val="0"/>
              <c:showBubbleSize val="0"/>
              <c:extLst>
                <c:ext xmlns:c15="http://schemas.microsoft.com/office/drawing/2012/chart" uri="{CE6537A1-D6FC-4f65-9D91-7224C49458BB}"/>
              </c:extLst>
            </c:dLbl>
            <c:spPr>
              <a:noFill/>
              <a:ln w="25400">
                <a:noFill/>
              </a:ln>
            </c:spPr>
            <c:txPr>
              <a:bodyPr/>
              <a:lstStyle/>
              <a:p>
                <a:pPr>
                  <a:defRPr sz="900" b="1" i="0" u="none" strike="noStrike" baseline="0">
                    <a:solidFill>
                      <a:srgbClr val="92D05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Plot'!$C$32</c:f>
              <c:numCache>
                <c:formatCode>_(* #,##0_);_(* \(#,##0\);_(* "-"??_);_(@_)</c:formatCode>
                <c:ptCount val="1"/>
                <c:pt idx="0">
                  <c:v>44084</c:v>
                </c:pt>
              </c:numCache>
            </c:numRef>
          </c:xVal>
          <c:yVal>
            <c:numRef>
              <c:f>'Scatter Plot'!$D$32</c:f>
              <c:numCache>
                <c:formatCode>0.0</c:formatCode>
                <c:ptCount val="1"/>
                <c:pt idx="0">
                  <c:v>44.640063840156607</c:v>
                </c:pt>
              </c:numCache>
            </c:numRef>
          </c:yVal>
          <c:smooth val="0"/>
        </c:ser>
        <c:ser>
          <c:idx val="29"/>
          <c:order val="29"/>
          <c:tx>
            <c:v>NJ</c:v>
          </c:tx>
          <c:spPr>
            <a:ln w="28575">
              <a:noFill/>
            </a:ln>
          </c:spPr>
          <c:marker>
            <c:symbol val="none"/>
          </c:marker>
          <c:dLbls>
            <c:spPr>
              <a:noFill/>
              <a:ln w="25400">
                <a:noFill/>
              </a:ln>
            </c:spPr>
            <c:txPr>
              <a:bodyPr/>
              <a:lstStyle/>
              <a:p>
                <a:pPr>
                  <a:defRPr sz="900" b="1" i="0" u="none" strike="noStrike" baseline="0">
                    <a:solidFill>
                      <a:srgbClr val="92D05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Plot'!$C$33</c:f>
              <c:numCache>
                <c:formatCode>_(* #,##0_);_(* \(#,##0\);_(* "-"??_);_(@_)</c:formatCode>
                <c:ptCount val="1"/>
                <c:pt idx="0">
                  <c:v>50781</c:v>
                </c:pt>
              </c:numCache>
            </c:numRef>
          </c:xVal>
          <c:yVal>
            <c:numRef>
              <c:f>'Scatter Plot'!$D$33</c:f>
              <c:numCache>
                <c:formatCode>0.0</c:formatCode>
                <c:ptCount val="1"/>
                <c:pt idx="0">
                  <c:v>44.526543396494112</c:v>
                </c:pt>
              </c:numCache>
            </c:numRef>
          </c:yVal>
          <c:smooth val="0"/>
        </c:ser>
        <c:ser>
          <c:idx val="30"/>
          <c:order val="30"/>
          <c:tx>
            <c:v>NM</c:v>
          </c:tx>
          <c:spPr>
            <a:ln w="28575">
              <a:noFill/>
            </a:ln>
          </c:spPr>
          <c:marker>
            <c:symbol val="none"/>
          </c:marker>
          <c:dLbls>
            <c:dLbl>
              <c:idx val="0"/>
              <c:layout>
                <c:manualLayout>
                  <c:x val="-2.9469677823267398E-2"/>
                  <c:y val="5.5594171097069601E-5"/>
                </c:manualLayout>
              </c:layout>
              <c:dLblPos val="r"/>
              <c:showLegendKey val="0"/>
              <c:showVal val="0"/>
              <c:showCatName val="0"/>
              <c:showSerName val="1"/>
              <c:showPercent val="0"/>
              <c:showBubbleSize val="0"/>
              <c:extLst>
                <c:ext xmlns:c15="http://schemas.microsoft.com/office/drawing/2012/chart" uri="{CE6537A1-D6FC-4f65-9D91-7224C49458BB}"/>
              </c:extLst>
            </c:dLbl>
            <c:spPr>
              <a:noFill/>
              <a:ln w="25400">
                <a:noFill/>
              </a:ln>
            </c:spPr>
            <c:txPr>
              <a:bodyPr/>
              <a:lstStyle/>
              <a:p>
                <a:pPr>
                  <a:defRPr sz="900" b="1" i="0" u="none" strike="noStrike" baseline="0">
                    <a:solidFill>
                      <a:schemeClr val="tx1"/>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Plot'!$C$34</c:f>
              <c:numCache>
                <c:formatCode>_(* #,##0_);_(* \(#,##0\);_(* "-"??_);_(@_)</c:formatCode>
                <c:ptCount val="1"/>
                <c:pt idx="0">
                  <c:v>33837</c:v>
                </c:pt>
              </c:numCache>
            </c:numRef>
          </c:xVal>
          <c:yVal>
            <c:numRef>
              <c:f>'Scatter Plot'!$D$34</c:f>
              <c:numCache>
                <c:formatCode>0.0</c:formatCode>
                <c:ptCount val="1"/>
                <c:pt idx="0">
                  <c:v>33.883149054437787</c:v>
                </c:pt>
              </c:numCache>
            </c:numRef>
          </c:yVal>
          <c:smooth val="0"/>
        </c:ser>
        <c:ser>
          <c:idx val="31"/>
          <c:order val="31"/>
          <c:tx>
            <c:v>NY</c:v>
          </c:tx>
          <c:spPr>
            <a:ln w="28575">
              <a:noFill/>
            </a:ln>
          </c:spPr>
          <c:marker>
            <c:symbol val="none"/>
          </c:marker>
          <c:dLbls>
            <c:dLbl>
              <c:idx val="0"/>
              <c:layout>
                <c:manualLayout>
                  <c:x val="-2.6187215669414E-2"/>
                  <c:y val="-9.9317194289261293E-3"/>
                </c:manualLayout>
              </c:layout>
              <c:dLblPos val="r"/>
              <c:showLegendKey val="0"/>
              <c:showVal val="0"/>
              <c:showCatName val="0"/>
              <c:showSerName val="1"/>
              <c:showPercent val="0"/>
              <c:showBubbleSize val="0"/>
              <c:extLst>
                <c:ext xmlns:c15="http://schemas.microsoft.com/office/drawing/2012/chart" uri="{CE6537A1-D6FC-4f65-9D91-7224C49458BB}"/>
              </c:extLst>
            </c:dLbl>
            <c:spPr>
              <a:noFill/>
              <a:ln w="25400">
                <a:noFill/>
              </a:ln>
            </c:spPr>
            <c:txPr>
              <a:bodyPr/>
              <a:lstStyle/>
              <a:p>
                <a:pPr>
                  <a:defRPr sz="900" b="1" i="0" u="none" strike="noStrike" baseline="0">
                    <a:solidFill>
                      <a:srgbClr val="92D05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Plot'!$C$35</c:f>
              <c:numCache>
                <c:formatCode>_(* #,##0_);_(* \(#,##0\);_(* "-"??_);_(@_)</c:formatCode>
                <c:ptCount val="1"/>
                <c:pt idx="0">
                  <c:v>48821</c:v>
                </c:pt>
              </c:numCache>
            </c:numRef>
          </c:xVal>
          <c:yVal>
            <c:numRef>
              <c:f>'Scatter Plot'!$D$35</c:f>
              <c:numCache>
                <c:formatCode>0.0</c:formatCode>
                <c:ptCount val="1"/>
                <c:pt idx="0">
                  <c:v>44.578077998040953</c:v>
                </c:pt>
              </c:numCache>
            </c:numRef>
          </c:yVal>
          <c:smooth val="0"/>
        </c:ser>
        <c:ser>
          <c:idx val="32"/>
          <c:order val="32"/>
          <c:tx>
            <c:v>NC</c:v>
          </c:tx>
          <c:spPr>
            <a:ln w="28575">
              <a:noFill/>
            </a:ln>
          </c:spPr>
          <c:marker>
            <c:symbol val="circle"/>
            <c:size val="5"/>
            <c:spPr>
              <a:solidFill>
                <a:srgbClr val="FFFFFF"/>
              </a:solidFill>
              <a:ln>
                <a:solidFill>
                  <a:srgbClr val="FFFFFF"/>
                </a:solidFill>
                <a:prstDash val="solid"/>
              </a:ln>
            </c:spPr>
          </c:marker>
          <c:dLbls>
            <c:spPr>
              <a:noFill/>
              <a:ln w="25400">
                <a:noFill/>
              </a:ln>
            </c:spPr>
            <c:txPr>
              <a:bodyPr/>
              <a:lstStyle/>
              <a:p>
                <a:pPr>
                  <a:defRPr sz="825" b="1" i="0" u="none" strike="noStrike" baseline="0">
                    <a:solidFill>
                      <a:srgbClr val="00000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Plot'!$C$36</c:f>
              <c:numCache>
                <c:formatCode>_(* #,##0_);_(* \(#,##0\);_(* "-"??_);_(@_)</c:formatCode>
                <c:ptCount val="1"/>
                <c:pt idx="0">
                  <c:v>35638</c:v>
                </c:pt>
              </c:numCache>
            </c:numRef>
          </c:xVal>
          <c:yVal>
            <c:numRef>
              <c:f>'Scatter Plot'!$D$36</c:f>
              <c:numCache>
                <c:formatCode>0.0</c:formatCode>
                <c:ptCount val="1"/>
                <c:pt idx="0">
                  <c:v>37.940520276756942</c:v>
                </c:pt>
              </c:numCache>
            </c:numRef>
          </c:yVal>
          <c:smooth val="0"/>
        </c:ser>
        <c:ser>
          <c:idx val="33"/>
          <c:order val="33"/>
          <c:tx>
            <c:v>ND</c:v>
          </c:tx>
          <c:spPr>
            <a:ln w="28575">
              <a:noFill/>
            </a:ln>
          </c:spPr>
          <c:marker>
            <c:symbol val="none"/>
          </c:marker>
          <c:dLbls>
            <c:spPr>
              <a:noFill/>
              <a:ln w="25400">
                <a:noFill/>
              </a:ln>
            </c:spPr>
            <c:txPr>
              <a:bodyPr/>
              <a:lstStyle/>
              <a:p>
                <a:pPr>
                  <a:defRPr sz="900" b="1" i="0" u="none" strike="noStrike" baseline="0">
                    <a:solidFill>
                      <a:srgbClr val="FF000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Plot'!$C$37</c:f>
              <c:numCache>
                <c:formatCode>_(* #,##0_);_(* \(#,##0\);_(* "-"??_);_(@_)</c:formatCode>
                <c:ptCount val="1"/>
                <c:pt idx="0">
                  <c:v>40596</c:v>
                </c:pt>
              </c:numCache>
            </c:numRef>
          </c:xVal>
          <c:yVal>
            <c:numRef>
              <c:f>'Scatter Plot'!$D$37</c:f>
              <c:numCache>
                <c:formatCode>0.0</c:formatCode>
                <c:ptCount val="1"/>
                <c:pt idx="0">
                  <c:v>43.671344960678248</c:v>
                </c:pt>
              </c:numCache>
            </c:numRef>
          </c:yVal>
          <c:smooth val="0"/>
        </c:ser>
        <c:ser>
          <c:idx val="34"/>
          <c:order val="34"/>
          <c:tx>
            <c:v>OH</c:v>
          </c:tx>
          <c:spPr>
            <a:ln w="28575">
              <a:noFill/>
            </a:ln>
          </c:spPr>
          <c:marker>
            <c:symbol val="none"/>
          </c:marker>
          <c:dLbls>
            <c:spPr>
              <a:noFill/>
              <a:ln w="25400">
                <a:noFill/>
              </a:ln>
            </c:spPr>
            <c:txPr>
              <a:bodyPr/>
              <a:lstStyle/>
              <a:p>
                <a:pPr>
                  <a:defRPr sz="900" b="1" i="0" u="none" strike="noStrike" baseline="0">
                    <a:solidFill>
                      <a:srgbClr val="00000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Plot'!$C$38</c:f>
              <c:numCache>
                <c:formatCode>_(* #,##0_);_(* \(#,##0\);_(* "-"??_);_(@_)</c:formatCode>
                <c:ptCount val="1"/>
                <c:pt idx="0">
                  <c:v>36395</c:v>
                </c:pt>
              </c:numCache>
            </c:numRef>
          </c:xVal>
          <c:yVal>
            <c:numRef>
              <c:f>'Scatter Plot'!$D$38</c:f>
              <c:numCache>
                <c:formatCode>0.0</c:formatCode>
                <c:ptCount val="1"/>
                <c:pt idx="0">
                  <c:v>34.724426871699883</c:v>
                </c:pt>
              </c:numCache>
            </c:numRef>
          </c:yVal>
          <c:smooth val="0"/>
        </c:ser>
        <c:ser>
          <c:idx val="35"/>
          <c:order val="35"/>
          <c:tx>
            <c:v>OK</c:v>
          </c:tx>
          <c:spPr>
            <a:ln w="28575">
              <a:noFill/>
            </a:ln>
          </c:spPr>
          <c:marker>
            <c:symbol val="none"/>
          </c:marker>
          <c:dLbls>
            <c:spPr>
              <a:noFill/>
              <a:ln w="25400">
                <a:noFill/>
              </a:ln>
            </c:spPr>
            <c:txPr>
              <a:bodyPr/>
              <a:lstStyle/>
              <a:p>
                <a:pPr>
                  <a:defRPr sz="900" b="1" i="0" u="none" strike="noStrike" baseline="0">
                    <a:solidFill>
                      <a:srgbClr val="FF000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Plot'!$C$39</c:f>
              <c:numCache>
                <c:formatCode>_(* #,##0_);_(* \(#,##0\);_(* "-"??_);_(@_)</c:formatCode>
                <c:ptCount val="1"/>
                <c:pt idx="0">
                  <c:v>36421</c:v>
                </c:pt>
              </c:numCache>
            </c:numRef>
          </c:xVal>
          <c:yVal>
            <c:numRef>
              <c:f>'Scatter Plot'!$D$39</c:f>
              <c:numCache>
                <c:formatCode>0.0</c:formatCode>
                <c:ptCount val="1"/>
                <c:pt idx="0">
                  <c:v>31.742312062904489</c:v>
                </c:pt>
              </c:numCache>
            </c:numRef>
          </c:yVal>
          <c:smooth val="0"/>
        </c:ser>
        <c:ser>
          <c:idx val="36"/>
          <c:order val="36"/>
          <c:tx>
            <c:v>OR</c:v>
          </c:tx>
          <c:spPr>
            <a:ln w="28575">
              <a:noFill/>
            </a:ln>
          </c:spPr>
          <c:marker>
            <c:symbol val="none"/>
          </c:marker>
          <c:dLbls>
            <c:spPr>
              <a:noFill/>
              <a:ln w="25400">
                <a:noFill/>
              </a:ln>
            </c:spPr>
            <c:txPr>
              <a:bodyPr/>
              <a:lstStyle/>
              <a:p>
                <a:pPr>
                  <a:defRPr sz="900" b="1" i="0" u="none" strike="noStrike" baseline="0">
                    <a:solidFill>
                      <a:srgbClr val="92D05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Plot'!$C$40</c:f>
              <c:numCache>
                <c:formatCode>_(* #,##0_);_(* \(#,##0\);_(* "-"??_);_(@_)</c:formatCode>
                <c:ptCount val="1"/>
                <c:pt idx="0">
                  <c:v>37095</c:v>
                </c:pt>
              </c:numCache>
            </c:numRef>
          </c:xVal>
          <c:yVal>
            <c:numRef>
              <c:f>'Scatter Plot'!$D$40</c:f>
              <c:numCache>
                <c:formatCode>0.0</c:formatCode>
                <c:ptCount val="1"/>
                <c:pt idx="0">
                  <c:v>39.753493725101762</c:v>
                </c:pt>
              </c:numCache>
            </c:numRef>
          </c:yVal>
          <c:smooth val="0"/>
        </c:ser>
        <c:ser>
          <c:idx val="37"/>
          <c:order val="37"/>
          <c:tx>
            <c:v>PA</c:v>
          </c:tx>
          <c:spPr>
            <a:ln w="28575">
              <a:noFill/>
            </a:ln>
          </c:spPr>
          <c:marker>
            <c:symbol val="none"/>
          </c:marker>
          <c:dLbls>
            <c:spPr>
              <a:noFill/>
              <a:ln w="25400">
                <a:noFill/>
              </a:ln>
            </c:spPr>
            <c:txPr>
              <a:bodyPr/>
              <a:lstStyle/>
              <a:p>
                <a:pPr>
                  <a:defRPr sz="900" b="1" i="0" u="none" strike="noStrike" baseline="0">
                    <a:solidFill>
                      <a:srgbClr val="00000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Plot'!$C$41</c:f>
              <c:numCache>
                <c:formatCode>_(* #,##0_);_(* \(#,##0\);_(* "-"??_);_(@_)</c:formatCode>
                <c:ptCount val="1"/>
                <c:pt idx="0">
                  <c:v>41152</c:v>
                </c:pt>
              </c:numCache>
            </c:numRef>
          </c:xVal>
          <c:yVal>
            <c:numRef>
              <c:f>'Scatter Plot'!$D$41</c:f>
              <c:numCache>
                <c:formatCode>0.0</c:formatCode>
                <c:ptCount val="1"/>
                <c:pt idx="0">
                  <c:v>37.826710434372522</c:v>
                </c:pt>
              </c:numCache>
            </c:numRef>
          </c:yVal>
          <c:smooth val="0"/>
        </c:ser>
        <c:ser>
          <c:idx val="38"/>
          <c:order val="38"/>
          <c:tx>
            <c:v>RI</c:v>
          </c:tx>
          <c:spPr>
            <a:ln w="28575">
              <a:noFill/>
            </a:ln>
          </c:spPr>
          <c:marker>
            <c:symbol val="none"/>
          </c:marker>
          <c:dLbls>
            <c:spPr>
              <a:noFill/>
              <a:ln w="25400">
                <a:noFill/>
              </a:ln>
            </c:spPr>
            <c:txPr>
              <a:bodyPr/>
              <a:lstStyle/>
              <a:p>
                <a:pPr>
                  <a:defRPr sz="900" b="1" i="0" u="none" strike="noStrike" baseline="0">
                    <a:solidFill>
                      <a:srgbClr val="92D050"/>
                    </a:solidFill>
                    <a:latin typeface="Verdana"/>
                    <a:ea typeface="Verdana"/>
                    <a:cs typeface="Verdana"/>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Plot'!$C$42</c:f>
              <c:numCache>
                <c:formatCode>_(* #,##0_);_(* \(#,##0\);_(* "-"??_);_(@_)</c:formatCode>
                <c:ptCount val="1"/>
                <c:pt idx="0">
                  <c:v>42579</c:v>
                </c:pt>
              </c:numCache>
            </c:numRef>
          </c:xVal>
          <c:yVal>
            <c:numRef>
              <c:f>'Scatter Plot'!$D$42</c:f>
              <c:numCache>
                <c:formatCode>0.0</c:formatCode>
                <c:ptCount val="1"/>
                <c:pt idx="0">
                  <c:v>42.603954372353812</c:v>
                </c:pt>
              </c:numCache>
            </c:numRef>
          </c:yVal>
          <c:smooth val="0"/>
        </c:ser>
        <c:ser>
          <c:idx val="39"/>
          <c:order val="39"/>
          <c:tx>
            <c:v>SC</c:v>
          </c:tx>
          <c:spPr>
            <a:ln w="28575">
              <a:noFill/>
            </a:ln>
          </c:spPr>
          <c:marker>
            <c:symbol val="none"/>
          </c:marker>
          <c:dLbls>
            <c:spPr>
              <a:noFill/>
              <a:ln w="25400">
                <a:noFill/>
              </a:ln>
            </c:spPr>
            <c:txPr>
              <a:bodyPr/>
              <a:lstStyle/>
              <a:p>
                <a:pPr>
                  <a:defRPr sz="900" b="1" i="0" u="none" strike="noStrike" baseline="0">
                    <a:solidFill>
                      <a:srgbClr val="FF000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Plot'!$C$43</c:f>
              <c:numCache>
                <c:formatCode>_(* #,##0_);_(* \(#,##0\);_(* "-"??_);_(@_)</c:formatCode>
                <c:ptCount val="1"/>
                <c:pt idx="0">
                  <c:v>33163</c:v>
                </c:pt>
              </c:numCache>
            </c:numRef>
          </c:xVal>
          <c:yVal>
            <c:numRef>
              <c:f>'Scatter Plot'!$D$43</c:f>
              <c:numCache>
                <c:formatCode>0.0</c:formatCode>
                <c:ptCount val="1"/>
                <c:pt idx="0">
                  <c:v>34.862154845515313</c:v>
                </c:pt>
              </c:numCache>
            </c:numRef>
          </c:yVal>
          <c:smooth val="0"/>
        </c:ser>
        <c:ser>
          <c:idx val="40"/>
          <c:order val="40"/>
          <c:tx>
            <c:v>SD</c:v>
          </c:tx>
          <c:spPr>
            <a:ln w="28575">
              <a:noFill/>
            </a:ln>
          </c:spPr>
          <c:marker>
            <c:symbol val="none"/>
          </c:marker>
          <c:dLbls>
            <c:spPr>
              <a:noFill/>
              <a:ln w="25400">
                <a:noFill/>
              </a:ln>
            </c:spPr>
            <c:txPr>
              <a:bodyPr/>
              <a:lstStyle/>
              <a:p>
                <a:pPr>
                  <a:defRPr sz="900" b="1" i="0" u="none" strike="noStrike" baseline="0">
                    <a:solidFill>
                      <a:srgbClr val="FF000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Plot'!$C$44</c:f>
              <c:numCache>
                <c:formatCode>_(* #,##0_);_(* \(#,##0\);_(* "-"??_);_(@_)</c:formatCode>
                <c:ptCount val="1"/>
                <c:pt idx="0">
                  <c:v>38865</c:v>
                </c:pt>
              </c:numCache>
            </c:numRef>
          </c:xVal>
          <c:yVal>
            <c:numRef>
              <c:f>'Scatter Plot'!$D$44</c:f>
              <c:numCache>
                <c:formatCode>0.0</c:formatCode>
                <c:ptCount val="1"/>
                <c:pt idx="0">
                  <c:v>38.561718759602194</c:v>
                </c:pt>
              </c:numCache>
            </c:numRef>
          </c:yVal>
          <c:smooth val="0"/>
        </c:ser>
        <c:ser>
          <c:idx val="41"/>
          <c:order val="41"/>
          <c:tx>
            <c:v>TN</c:v>
          </c:tx>
          <c:spPr>
            <a:ln w="28575">
              <a:noFill/>
            </a:ln>
          </c:spPr>
          <c:marker>
            <c:symbol val="none"/>
          </c:marker>
          <c:dLbls>
            <c:dLbl>
              <c:idx val="0"/>
              <c:layout>
                <c:manualLayout>
                  <c:x val="-2.2878696088222201E-2"/>
                  <c:y val="7.9995106159153496E-3"/>
                </c:manualLayout>
              </c:layout>
              <c:dLblPos val="r"/>
              <c:showLegendKey val="0"/>
              <c:showVal val="0"/>
              <c:showCatName val="0"/>
              <c:showSerName val="1"/>
              <c:showPercent val="0"/>
              <c:showBubbleSize val="0"/>
              <c:extLst>
                <c:ext xmlns:c15="http://schemas.microsoft.com/office/drawing/2012/chart" uri="{CE6537A1-D6FC-4f65-9D91-7224C49458BB}"/>
              </c:extLst>
            </c:dLbl>
            <c:spPr>
              <a:noFill/>
              <a:ln w="25400">
                <a:noFill/>
              </a:ln>
            </c:spPr>
            <c:txPr>
              <a:bodyPr/>
              <a:lstStyle/>
              <a:p>
                <a:pPr>
                  <a:defRPr sz="900" b="1" i="0" u="none" strike="noStrike" baseline="0">
                    <a:solidFill>
                      <a:srgbClr val="FF000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Plot'!$C$45</c:f>
              <c:numCache>
                <c:formatCode>_(* #,##0_);_(* \(#,##0\);_(* "-"??_);_(@_)</c:formatCode>
                <c:ptCount val="1"/>
                <c:pt idx="0">
                  <c:v>35307</c:v>
                </c:pt>
              </c:numCache>
            </c:numRef>
          </c:xVal>
          <c:yVal>
            <c:numRef>
              <c:f>'Scatter Plot'!$D$45</c:f>
              <c:numCache>
                <c:formatCode>0.0</c:formatCode>
                <c:ptCount val="1"/>
                <c:pt idx="0">
                  <c:v>31.838298242813821</c:v>
                </c:pt>
              </c:numCache>
            </c:numRef>
          </c:yVal>
          <c:smooth val="0"/>
        </c:ser>
        <c:ser>
          <c:idx val="42"/>
          <c:order val="42"/>
          <c:tx>
            <c:v>TX</c:v>
          </c:tx>
          <c:spPr>
            <a:ln w="28575">
              <a:noFill/>
            </a:ln>
          </c:spPr>
          <c:marker>
            <c:symbol val="none"/>
          </c:marker>
          <c:dLbls>
            <c:dLbl>
              <c:idx val="0"/>
              <c:layout>
                <c:manualLayout>
                  <c:x val="-6.1741686704089097E-3"/>
                  <c:y val="1.5978617633676199E-2"/>
                </c:manualLayout>
              </c:layout>
              <c:dLblPos val="r"/>
              <c:showLegendKey val="0"/>
              <c:showVal val="0"/>
              <c:showCatName val="0"/>
              <c:showSerName val="1"/>
              <c:showPercent val="0"/>
              <c:showBubbleSize val="0"/>
              <c:extLst>
                <c:ext xmlns:c15="http://schemas.microsoft.com/office/drawing/2012/chart" uri="{CE6537A1-D6FC-4f65-9D91-7224C49458BB}"/>
              </c:extLst>
            </c:dLbl>
            <c:spPr>
              <a:noFill/>
              <a:ln w="25400">
                <a:noFill/>
              </a:ln>
            </c:spPr>
            <c:txPr>
              <a:bodyPr/>
              <a:lstStyle/>
              <a:p>
                <a:pPr>
                  <a:defRPr sz="900" b="1" i="0" u="none" strike="noStrike" baseline="0">
                    <a:solidFill>
                      <a:srgbClr val="00000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Plot'!$C$46</c:f>
              <c:numCache>
                <c:formatCode>_(* #,##0_);_(* \(#,##0\);_(* "-"??_);_(@_)</c:formatCode>
                <c:ptCount val="1"/>
                <c:pt idx="0">
                  <c:v>39493</c:v>
                </c:pt>
              </c:numCache>
            </c:numRef>
          </c:xVal>
          <c:yVal>
            <c:numRef>
              <c:f>'Scatter Plot'!$D$46</c:f>
              <c:numCache>
                <c:formatCode>0.0</c:formatCode>
                <c:ptCount val="1"/>
                <c:pt idx="0">
                  <c:v>33.193734968201532</c:v>
                </c:pt>
              </c:numCache>
            </c:numRef>
          </c:yVal>
          <c:smooth val="0"/>
        </c:ser>
        <c:ser>
          <c:idx val="43"/>
          <c:order val="43"/>
          <c:tx>
            <c:v>UT</c:v>
          </c:tx>
          <c:spPr>
            <a:ln w="28575">
              <a:noFill/>
            </a:ln>
          </c:spPr>
          <c:marker>
            <c:symbol val="none"/>
          </c:marker>
          <c:dLbls>
            <c:dLbl>
              <c:idx val="0"/>
              <c:layout>
                <c:manualLayout>
                  <c:x val="-4.4696409859529898E-3"/>
                  <c:y val="-2.1015208135275599E-3"/>
                </c:manualLayout>
              </c:layout>
              <c:dLblPos val="r"/>
              <c:showLegendKey val="0"/>
              <c:showVal val="0"/>
              <c:showCatName val="0"/>
              <c:showSerName val="1"/>
              <c:showPercent val="0"/>
              <c:showBubbleSize val="0"/>
              <c:extLst>
                <c:ext xmlns:c15="http://schemas.microsoft.com/office/drawing/2012/chart" uri="{CE6537A1-D6FC-4f65-9D91-7224C49458BB}"/>
              </c:extLst>
            </c:dLbl>
            <c:spPr>
              <a:noFill/>
              <a:ln w="25400">
                <a:noFill/>
              </a:ln>
            </c:spPr>
            <c:txPr>
              <a:bodyPr/>
              <a:lstStyle/>
              <a:p>
                <a:pPr>
                  <a:defRPr sz="900" b="1" i="0" u="none" strike="noStrike" baseline="0">
                    <a:solidFill>
                      <a:srgbClr val="92D05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Plot'!$C$47</c:f>
              <c:numCache>
                <c:formatCode>_(* #,##0_);_(* \(#,##0\);_(* "-"??_);_(@_)</c:formatCode>
                <c:ptCount val="1"/>
                <c:pt idx="0">
                  <c:v>32595</c:v>
                </c:pt>
              </c:numCache>
            </c:numRef>
          </c:xVal>
          <c:yVal>
            <c:numRef>
              <c:f>'Scatter Plot'!$D$47</c:f>
              <c:numCache>
                <c:formatCode>0.0</c:formatCode>
                <c:ptCount val="1"/>
                <c:pt idx="0">
                  <c:v>39.228912273059699</c:v>
                </c:pt>
              </c:numCache>
            </c:numRef>
          </c:yVal>
          <c:smooth val="0"/>
        </c:ser>
        <c:ser>
          <c:idx val="44"/>
          <c:order val="44"/>
          <c:tx>
            <c:v>VT</c:v>
          </c:tx>
          <c:spPr>
            <a:ln w="28575">
              <a:noFill/>
            </a:ln>
          </c:spPr>
          <c:marker>
            <c:symbol val="none"/>
          </c:marker>
          <c:dLbls>
            <c:spPr>
              <a:noFill/>
              <a:ln w="25400">
                <a:noFill/>
              </a:ln>
            </c:spPr>
            <c:txPr>
              <a:bodyPr/>
              <a:lstStyle/>
              <a:p>
                <a:pPr>
                  <a:defRPr sz="900" b="1" i="0" u="none" strike="noStrike" baseline="0">
                    <a:solidFill>
                      <a:srgbClr val="00000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Plot'!$C$48</c:f>
              <c:numCache>
                <c:formatCode>_(* #,##0_);_(* \(#,##0\);_(* "-"??_);_(@_)</c:formatCode>
                <c:ptCount val="1"/>
                <c:pt idx="0">
                  <c:v>40283</c:v>
                </c:pt>
              </c:numCache>
            </c:numRef>
          </c:xVal>
          <c:yVal>
            <c:numRef>
              <c:f>'Scatter Plot'!$D$48</c:f>
              <c:numCache>
                <c:formatCode>0.0</c:formatCode>
                <c:ptCount val="1"/>
                <c:pt idx="0">
                  <c:v>44.160147535619743</c:v>
                </c:pt>
              </c:numCache>
            </c:numRef>
          </c:yVal>
          <c:smooth val="0"/>
        </c:ser>
        <c:ser>
          <c:idx val="45"/>
          <c:order val="45"/>
          <c:tx>
            <c:v>VA</c:v>
          </c:tx>
          <c:spPr>
            <a:ln w="28575">
              <a:noFill/>
            </a:ln>
          </c:spPr>
          <c:marker>
            <c:symbol val="none"/>
          </c:marker>
          <c:dLbls>
            <c:spPr>
              <a:noFill/>
              <a:ln w="25400">
                <a:noFill/>
              </a:ln>
            </c:spPr>
            <c:txPr>
              <a:bodyPr/>
              <a:lstStyle/>
              <a:p>
                <a:pPr>
                  <a:defRPr sz="900" b="1" i="0" u="none" strike="noStrike" baseline="0">
                    <a:solidFill>
                      <a:srgbClr val="92D05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Plot'!$C$49</c:f>
              <c:numCache>
                <c:formatCode>_(* #,##0_);_(* \(#,##0\);_(* "-"??_);_(@_)</c:formatCode>
                <c:ptCount val="1"/>
                <c:pt idx="0">
                  <c:v>44762</c:v>
                </c:pt>
              </c:numCache>
            </c:numRef>
          </c:xVal>
          <c:yVal>
            <c:numRef>
              <c:f>'Scatter Plot'!$D$49</c:f>
              <c:numCache>
                <c:formatCode>0.0</c:formatCode>
                <c:ptCount val="1"/>
                <c:pt idx="0">
                  <c:v>43.360293794328463</c:v>
                </c:pt>
              </c:numCache>
            </c:numRef>
          </c:yVal>
          <c:smooth val="0"/>
        </c:ser>
        <c:ser>
          <c:idx val="46"/>
          <c:order val="46"/>
          <c:tx>
            <c:v>WA</c:v>
          </c:tx>
          <c:spPr>
            <a:ln w="28575">
              <a:noFill/>
            </a:ln>
          </c:spPr>
          <c:marker>
            <c:symbol val="none"/>
          </c:marker>
          <c:dLbls>
            <c:spPr>
              <a:noFill/>
              <a:ln w="25400">
                <a:noFill/>
              </a:ln>
            </c:spPr>
            <c:txPr>
              <a:bodyPr/>
              <a:lstStyle/>
              <a:p>
                <a:pPr>
                  <a:defRPr sz="900" b="1" i="0" u="none" strike="noStrike" baseline="0">
                    <a:solidFill>
                      <a:srgbClr val="92D050"/>
                    </a:solidFill>
                    <a:latin typeface="Verdana"/>
                    <a:ea typeface="Verdana"/>
                    <a:cs typeface="Verdana"/>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Plot'!$C$50</c:f>
              <c:numCache>
                <c:formatCode>_(* #,##0_);_(* \(#,##0\);_(* "-"??_);_(@_)</c:formatCode>
                <c:ptCount val="1"/>
                <c:pt idx="0">
                  <c:v>43564</c:v>
                </c:pt>
              </c:numCache>
            </c:numRef>
          </c:xVal>
          <c:yVal>
            <c:numRef>
              <c:f>'Scatter Plot'!$D$50</c:f>
              <c:numCache>
                <c:formatCode>0.0</c:formatCode>
                <c:ptCount val="1"/>
                <c:pt idx="0">
                  <c:v>42.321207998105344</c:v>
                </c:pt>
              </c:numCache>
            </c:numRef>
          </c:yVal>
          <c:smooth val="0"/>
        </c:ser>
        <c:ser>
          <c:idx val="47"/>
          <c:order val="47"/>
          <c:tx>
            <c:v>WV</c:v>
          </c:tx>
          <c:spPr>
            <a:ln w="28575">
              <a:noFill/>
            </a:ln>
          </c:spPr>
          <c:marker>
            <c:symbol val="none"/>
          </c:marker>
          <c:dLbls>
            <c:dLbl>
              <c:idx val="0"/>
              <c:layout>
                <c:manualLayout>
                  <c:x val="-2.64014741851804E-2"/>
                  <c:y val="-1.2245709321144901E-3"/>
                </c:manualLayout>
              </c:layout>
              <c:dLblPos val="r"/>
              <c:showLegendKey val="0"/>
              <c:showVal val="0"/>
              <c:showCatName val="0"/>
              <c:showSerName val="1"/>
              <c:showPercent val="0"/>
              <c:showBubbleSize val="0"/>
              <c:extLst>
                <c:ext xmlns:c15="http://schemas.microsoft.com/office/drawing/2012/chart" uri="{CE6537A1-D6FC-4f65-9D91-7224C49458BB}"/>
              </c:extLst>
            </c:dLbl>
            <c:spPr>
              <a:noFill/>
              <a:ln w="25400">
                <a:noFill/>
              </a:ln>
            </c:spPr>
            <c:txPr>
              <a:bodyPr/>
              <a:lstStyle/>
              <a:p>
                <a:pPr>
                  <a:defRPr sz="900" b="1" i="0" u="none" strike="noStrike" baseline="0">
                    <a:solidFill>
                      <a:srgbClr val="FF000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Plot'!$C$51</c:f>
              <c:numCache>
                <c:formatCode>_(* #,##0_);_(* \(#,##0\);_(* "-"??_);_(@_)</c:formatCode>
                <c:ptCount val="1"/>
                <c:pt idx="0">
                  <c:v>32641</c:v>
                </c:pt>
              </c:numCache>
            </c:numRef>
          </c:xVal>
          <c:yVal>
            <c:numRef>
              <c:f>'Scatter Plot'!$D$51</c:f>
              <c:numCache>
                <c:formatCode>0.0</c:formatCode>
                <c:ptCount val="1"/>
                <c:pt idx="0">
                  <c:v>26.396630744456829</c:v>
                </c:pt>
              </c:numCache>
            </c:numRef>
          </c:yVal>
          <c:smooth val="0"/>
        </c:ser>
        <c:ser>
          <c:idx val="48"/>
          <c:order val="48"/>
          <c:tx>
            <c:v>WI</c:v>
          </c:tx>
          <c:spPr>
            <a:ln w="28575">
              <a:noFill/>
            </a:ln>
          </c:spPr>
          <c:marker>
            <c:symbol val="none"/>
          </c:marker>
          <c:dLbls>
            <c:dLbl>
              <c:idx val="0"/>
              <c:layout>
                <c:manualLayout>
                  <c:x val="-1.64014241067609E-2"/>
                  <c:y val="4.6675728819879402E-3"/>
                </c:manualLayout>
              </c:layout>
              <c:dLblPos val="r"/>
              <c:showLegendKey val="0"/>
              <c:showVal val="0"/>
              <c:showCatName val="0"/>
              <c:showSerName val="1"/>
              <c:showPercent val="0"/>
              <c:showBubbleSize val="0"/>
              <c:extLst>
                <c:ext xmlns:c15="http://schemas.microsoft.com/office/drawing/2012/chart" uri="{CE6537A1-D6FC-4f65-9D91-7224C49458BB}"/>
              </c:extLst>
            </c:dLbl>
            <c:spPr>
              <a:noFill/>
              <a:ln w="25400">
                <a:noFill/>
              </a:ln>
            </c:spPr>
            <c:txPr>
              <a:bodyPr/>
              <a:lstStyle/>
              <a:p>
                <a:pPr>
                  <a:defRPr sz="900" b="1" i="0" u="none" strike="noStrike" baseline="0">
                    <a:solidFill>
                      <a:srgbClr val="00000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Plot'!$C$52</c:f>
              <c:numCache>
                <c:formatCode>_(* #,##0_);_(* \(#,##0\);_(* "-"??_);_(@_)</c:formatCode>
                <c:ptCount val="1"/>
                <c:pt idx="0">
                  <c:v>38432</c:v>
                </c:pt>
              </c:numCache>
            </c:numRef>
          </c:xVal>
          <c:yVal>
            <c:numRef>
              <c:f>'Scatter Plot'!$D$52</c:f>
              <c:numCache>
                <c:formatCode>0.0</c:formatCode>
                <c:ptCount val="1"/>
                <c:pt idx="0">
                  <c:v>38.211141301178962</c:v>
                </c:pt>
              </c:numCache>
            </c:numRef>
          </c:yVal>
          <c:smooth val="0"/>
        </c:ser>
        <c:ser>
          <c:idx val="49"/>
          <c:order val="49"/>
          <c:tx>
            <c:v>WY</c:v>
          </c:tx>
          <c:spPr>
            <a:ln w="28575">
              <a:noFill/>
            </a:ln>
          </c:spPr>
          <c:marker>
            <c:symbol val="none"/>
          </c:marker>
          <c:dLbls>
            <c:dLbl>
              <c:idx val="0"/>
              <c:layout>
                <c:manualLayout>
                  <c:x val="-2.0946917114473801E-2"/>
                  <c:y val="1.0901706996971599E-3"/>
                </c:manualLayout>
              </c:layout>
              <c:dLblPos val="r"/>
              <c:showLegendKey val="0"/>
              <c:showVal val="0"/>
              <c:showCatName val="0"/>
              <c:showSerName val="1"/>
              <c:showPercent val="0"/>
              <c:showBubbleSize val="0"/>
              <c:extLst>
                <c:ext xmlns:c15="http://schemas.microsoft.com/office/drawing/2012/chart" uri="{CE6537A1-D6FC-4f65-9D91-7224C49458BB}"/>
              </c:extLst>
            </c:dLbl>
            <c:spPr>
              <a:noFill/>
              <a:ln w="25400">
                <a:noFill/>
              </a:ln>
            </c:spPr>
            <c:txPr>
              <a:bodyPr/>
              <a:lstStyle/>
              <a:p>
                <a:pPr>
                  <a:defRPr sz="900" b="1" i="0" u="none" strike="noStrike" baseline="0">
                    <a:solidFill>
                      <a:srgbClr val="FF000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Plot'!$C$53</c:f>
              <c:numCache>
                <c:formatCode>_(* #,##0_);_(* \(#,##0\);_(* "-"??_);_(@_)</c:formatCode>
                <c:ptCount val="1"/>
                <c:pt idx="0">
                  <c:v>47851</c:v>
                </c:pt>
              </c:numCache>
            </c:numRef>
          </c:xVal>
          <c:yVal>
            <c:numRef>
              <c:f>'Scatter Plot'!$D$53</c:f>
              <c:numCache>
                <c:formatCode>0.0</c:formatCode>
                <c:ptCount val="1"/>
                <c:pt idx="0">
                  <c:v>34.854854993291909</c:v>
                </c:pt>
              </c:numCache>
            </c:numRef>
          </c:yVal>
          <c:smooth val="0"/>
        </c:ser>
        <c:ser>
          <c:idx val="50"/>
          <c:order val="50"/>
          <c:tx>
            <c:v>US</c:v>
          </c:tx>
          <c:spPr>
            <a:ln w="28575">
              <a:noFill/>
            </a:ln>
          </c:spPr>
          <c:marker>
            <c:symbol val="none"/>
          </c:marker>
          <c:dLbls>
            <c:spPr>
              <a:noFill/>
              <a:ln w="25400">
                <a:noFill/>
              </a:ln>
            </c:spPr>
            <c:txPr>
              <a:bodyPr/>
              <a:lstStyle/>
              <a:p>
                <a:pPr>
                  <a:defRPr sz="900" b="1" i="0" u="none" strike="noStrike" baseline="0">
                    <a:solidFill>
                      <a:srgbClr val="FFCC00"/>
                    </a:solidFill>
                    <a:latin typeface="Verdana"/>
                    <a:ea typeface="Verdana"/>
                    <a:cs typeface="Verdana"/>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'Scatter Plot'!$C$54</c:f>
              <c:numCache>
                <c:formatCode>_(* #,##0_);_(* \(#,##0\);_(* "-"??_);_(@_)</c:formatCode>
                <c:ptCount val="1"/>
                <c:pt idx="0">
                  <c:v>40584</c:v>
                </c:pt>
              </c:numCache>
            </c:numRef>
          </c:xVal>
          <c:yVal>
            <c:numRef>
              <c:f>'Scatter Plot'!$D$54</c:f>
              <c:numCache>
                <c:formatCode>0.0</c:formatCode>
                <c:ptCount val="1"/>
                <c:pt idx="0">
                  <c:v>38.113798432442543</c:v>
                </c:pt>
              </c:numCache>
            </c:numRef>
          </c:yVal>
          <c:smooth val="0"/>
        </c:ser>
        <c:ser>
          <c:idx val="51"/>
          <c:order val="51"/>
          <c:tx>
            <c:v>BP</c:v>
          </c:tx>
          <c:spPr>
            <a:ln w="28575">
              <a:noFill/>
            </a:ln>
          </c:spPr>
          <c:marker>
            <c:symbol val="circle"/>
            <c:size val="8"/>
            <c:spPr>
              <a:solidFill>
                <a:srgbClr val="00FF00"/>
              </a:solidFill>
              <a:ln>
                <a:solidFill>
                  <a:srgbClr val="00FF00"/>
                </a:solidFill>
                <a:prstDash val="solid"/>
              </a:ln>
            </c:spPr>
          </c:marker>
          <c:xVal>
            <c:numRef>
              <c:f>'Scatter Plot'!$C$55</c:f>
              <c:numCache>
                <c:formatCode>General</c:formatCode>
                <c:ptCount val="1"/>
              </c:numCache>
            </c:numRef>
          </c:xVal>
          <c:yVal>
            <c:numRef>
              <c:f>'Scatter Plot'!$D$55</c:f>
              <c:numCache>
                <c:formatCode>General</c:formatCode>
                <c:ptCount val="1"/>
              </c:numCache>
            </c:numRef>
          </c:yVal>
          <c:smooth val="0"/>
        </c:ser>
        <c:ser>
          <c:idx val="52"/>
          <c:order val="52"/>
          <c:spPr>
            <a:ln w="28575">
              <a:noFill/>
            </a:ln>
          </c:spPr>
          <c:marker>
            <c:symbol val="circle"/>
            <c:size val="8"/>
            <c:spPr>
              <a:solidFill>
                <a:srgbClr val="00FF00"/>
              </a:solidFill>
              <a:ln>
                <a:solidFill>
                  <a:srgbClr val="00FF00"/>
                </a:solidFill>
                <a:prstDash val="solid"/>
              </a:ln>
            </c:spPr>
          </c:marker>
          <c:xVal>
            <c:numRef>
              <c:f>'Scatter Plot'!$C$56</c:f>
              <c:numCache>
                <c:formatCode>General</c:formatCode>
                <c:ptCount val="1"/>
              </c:numCache>
            </c:numRef>
          </c:xVal>
          <c:yVal>
            <c:numRef>
              <c:f>'Scatter Plot'!$D$56</c:f>
              <c:numCache>
                <c:formatCode>General</c:formatCode>
                <c:ptCount val="1"/>
              </c:numCache>
            </c:numRef>
          </c:yVal>
          <c:smooth val="0"/>
        </c:ser>
        <c:ser>
          <c:idx val="53"/>
          <c:order val="53"/>
          <c:spPr>
            <a:ln w="28575">
              <a:noFill/>
            </a:ln>
          </c:spPr>
          <c:marker>
            <c:symbol val="circle"/>
            <c:size val="8"/>
            <c:spPr>
              <a:solidFill>
                <a:srgbClr val="00FF00"/>
              </a:solidFill>
              <a:ln>
                <a:solidFill>
                  <a:srgbClr val="00FF00"/>
                </a:solidFill>
                <a:prstDash val="solid"/>
              </a:ln>
            </c:spPr>
          </c:marker>
          <c:xVal>
            <c:numRef>
              <c:f>'Scatter Plot'!$C$57</c:f>
              <c:numCache>
                <c:formatCode>General</c:formatCode>
                <c:ptCount val="1"/>
              </c:numCache>
            </c:numRef>
          </c:xVal>
          <c:yVal>
            <c:numRef>
              <c:f>'Scatter Plot'!$D$57</c:f>
              <c:numCache>
                <c:formatCode>General</c:formatCode>
                <c:ptCount val="1"/>
              </c:numCache>
            </c:numRef>
          </c:yVal>
          <c:smooth val="0"/>
        </c:ser>
        <c:dLbls>
          <c:showLegendKey val="0"/>
          <c:showVal val="0"/>
          <c:showCatName val="0"/>
          <c:showSerName val="0"/>
          <c:showPercent val="0"/>
          <c:showBubbleSize val="0"/>
        </c:dLbls>
        <c:axId val="217000440"/>
        <c:axId val="217000832"/>
      </c:scatterChart>
      <c:valAx>
        <c:axId val="217000440"/>
        <c:scaling>
          <c:orientation val="minMax"/>
          <c:max val="60000"/>
          <c:min val="25000"/>
        </c:scaling>
        <c:delete val="0"/>
        <c:axPos val="b"/>
        <c:numFmt formatCode="#,##0" sourceLinked="0"/>
        <c:majorTickMark val="out"/>
        <c:minorTickMark val="none"/>
        <c:tickLblPos val="nextTo"/>
        <c:spPr>
          <a:ln w="3175">
            <a:solidFill>
              <a:schemeClr val="tx2"/>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217000832"/>
        <c:crosses val="autoZero"/>
        <c:crossBetween val="midCat"/>
        <c:majorUnit val="5000"/>
      </c:valAx>
      <c:valAx>
        <c:axId val="217000832"/>
        <c:scaling>
          <c:orientation val="minMax"/>
          <c:max val="55"/>
          <c:min val="20"/>
        </c:scaling>
        <c:delete val="0"/>
        <c:axPos val="l"/>
        <c:numFmt formatCode="#,##0" sourceLinked="0"/>
        <c:majorTickMark val="out"/>
        <c:minorTickMark val="none"/>
        <c:tickLblPos val="nextTo"/>
        <c:spPr>
          <a:ln w="3175">
            <a:solidFill>
              <a:schemeClr val="tx2"/>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217000440"/>
        <c:crosses val="autoZero"/>
        <c:crossBetween val="midCat"/>
        <c:majorUnit val="7"/>
      </c:valAx>
      <c:spPr>
        <a:noFill/>
        <a:ln w="25400">
          <a:solidFill>
            <a:schemeClr val="tx2"/>
          </a:solidFill>
        </a:ln>
      </c:spPr>
    </c:plotArea>
    <c:plotVisOnly val="1"/>
    <c:dispBlanksAs val="gap"/>
    <c:showDLblsOverMax val="0"/>
  </c:chart>
  <c:spPr>
    <a:noFill/>
    <a:ln w="9525">
      <a:noFill/>
    </a:ln>
  </c:spPr>
  <c:txPr>
    <a:bodyPr/>
    <a:lstStyle/>
    <a:p>
      <a:pPr>
        <a:defRPr sz="1450" b="0" i="0" u="none" strike="noStrike" baseline="0">
          <a:solidFill>
            <a:srgbClr val="000000"/>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CCD63B-06B0-D24E-AA14-E6012916EB5A}" type="datetimeFigureOut">
              <a:rPr lang="en-US" smtClean="0"/>
              <a:t>2/7/2017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E66699-A384-9244-BC08-D57237150A6A}" type="slidenum">
              <a:rPr lang="en-US" smtClean="0"/>
              <a:t>‹#›</a:t>
            </a:fld>
            <a:endParaRPr lang="en-US"/>
          </a:p>
        </p:txBody>
      </p:sp>
    </p:spTree>
    <p:extLst>
      <p:ext uri="{BB962C8B-B14F-4D97-AF65-F5344CB8AC3E}">
        <p14:creationId xmlns:p14="http://schemas.microsoft.com/office/powerpoint/2010/main" val="1836839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FC0D87-C75F-D74E-9419-FA26F12152C2}" type="datetimeFigureOut">
              <a:rPr lang="en-US" smtClean="0"/>
              <a:t>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1B9B20-F05E-7D4C-A29A-EB6B80E2DF55}" type="slidenum">
              <a:rPr lang="en-US" smtClean="0"/>
              <a:t>‹#›</a:t>
            </a:fld>
            <a:endParaRPr lang="en-US"/>
          </a:p>
        </p:txBody>
      </p:sp>
    </p:spTree>
    <p:extLst>
      <p:ext uri="{BB962C8B-B14F-4D97-AF65-F5344CB8AC3E}">
        <p14:creationId xmlns:p14="http://schemas.microsoft.com/office/powerpoint/2010/main" val="23992494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 Services: Student Instruction, Research, Service</a:t>
            </a:r>
            <a:endParaRPr lang="en-US" dirty="0"/>
          </a:p>
        </p:txBody>
      </p:sp>
      <p:sp>
        <p:nvSpPr>
          <p:cNvPr id="4" name="Slide Number Placeholder 3"/>
          <p:cNvSpPr>
            <a:spLocks noGrp="1"/>
          </p:cNvSpPr>
          <p:nvPr>
            <p:ph type="sldNum" sz="quarter" idx="10"/>
          </p:nvPr>
        </p:nvSpPr>
        <p:spPr/>
        <p:txBody>
          <a:bodyPr/>
          <a:lstStyle/>
          <a:p>
            <a:fld id="{371B9B20-F05E-7D4C-A29A-EB6B80E2DF55}" type="slidenum">
              <a:rPr lang="en-US" smtClean="0"/>
              <a:t>2</a:t>
            </a:fld>
            <a:endParaRPr lang="en-US" dirty="0"/>
          </a:p>
        </p:txBody>
      </p:sp>
    </p:spTree>
    <p:extLst>
      <p:ext uri="{BB962C8B-B14F-4D97-AF65-F5344CB8AC3E}">
        <p14:creationId xmlns:p14="http://schemas.microsoft.com/office/powerpoint/2010/main" val="3297824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1952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0650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1352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1B9B20-F05E-7D4C-A29A-EB6B80E2DF55}" type="slidenum">
              <a:rPr lang="en-US" smtClean="0"/>
              <a:t>5</a:t>
            </a:fld>
            <a:endParaRPr lang="en-US"/>
          </a:p>
        </p:txBody>
      </p:sp>
    </p:spTree>
    <p:extLst>
      <p:ext uri="{BB962C8B-B14F-4D97-AF65-F5344CB8AC3E}">
        <p14:creationId xmlns:p14="http://schemas.microsoft.com/office/powerpoint/2010/main" val="1754362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42" name="Shape 14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941114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Division Overview</a:t>
            </a:r>
          </a:p>
          <a:p>
            <a:endParaRPr lang="en-US" dirty="0" smtClean="0"/>
          </a:p>
          <a:p>
            <a:r>
              <a:rPr lang="en-US" dirty="0" smtClean="0"/>
              <a:t>Number of community campuses depends on what you count</a:t>
            </a:r>
            <a:r>
              <a:rPr lang="en-US" baseline="0" dirty="0" smtClean="0"/>
              <a:t> separately as campus. For our current purposes, we count as community campuses: </a:t>
            </a:r>
          </a:p>
          <a:p>
            <a:pPr marL="231115" indent="-231115">
              <a:buAutoNum type="arabicPeriod"/>
            </a:pPr>
            <a:r>
              <a:rPr lang="en-US" baseline="0" dirty="0" smtClean="0"/>
              <a:t>Sitka</a:t>
            </a:r>
          </a:p>
          <a:p>
            <a:pPr marL="231115" indent="-231115">
              <a:buAutoNum type="arabicPeriod"/>
            </a:pPr>
            <a:r>
              <a:rPr lang="en-US" baseline="0" dirty="0" smtClean="0"/>
              <a:t>Ketchikan</a:t>
            </a:r>
          </a:p>
          <a:p>
            <a:pPr marL="231115" indent="-231115">
              <a:buAutoNum type="arabicPeriod"/>
            </a:pPr>
            <a:r>
              <a:rPr lang="en-US" baseline="0" dirty="0" smtClean="0"/>
              <a:t>Valdez</a:t>
            </a:r>
          </a:p>
          <a:p>
            <a:pPr marL="231115" indent="-231115">
              <a:buAutoNum type="arabicPeriod"/>
            </a:pPr>
            <a:r>
              <a:rPr lang="en-US" baseline="0" dirty="0" smtClean="0"/>
              <a:t>Mat-Su (Palmer)</a:t>
            </a:r>
          </a:p>
          <a:p>
            <a:pPr marL="231115" indent="-231115">
              <a:buAutoNum type="arabicPeriod"/>
            </a:pPr>
            <a:r>
              <a:rPr lang="en-US" baseline="0" dirty="0" smtClean="0"/>
              <a:t>Chugiak-Eagle River</a:t>
            </a:r>
          </a:p>
          <a:p>
            <a:pPr marL="231115" indent="-231115">
              <a:buAutoNum type="arabicPeriod"/>
            </a:pPr>
            <a:r>
              <a:rPr lang="en-US" baseline="0" dirty="0" smtClean="0"/>
              <a:t>Homer</a:t>
            </a:r>
          </a:p>
          <a:p>
            <a:pPr marL="231115" indent="-231115">
              <a:buAutoNum type="arabicPeriod"/>
            </a:pPr>
            <a:r>
              <a:rPr lang="en-US" baseline="0" dirty="0" smtClean="0"/>
              <a:t>Soldotna</a:t>
            </a:r>
          </a:p>
          <a:p>
            <a:pPr marL="231115" indent="-231115">
              <a:buAutoNum type="arabicPeriod"/>
            </a:pPr>
            <a:r>
              <a:rPr lang="en-US" baseline="0" dirty="0" smtClean="0"/>
              <a:t>Kodiak</a:t>
            </a:r>
          </a:p>
          <a:p>
            <a:pPr marL="231115" indent="-231115">
              <a:buAutoNum type="arabicPeriod"/>
            </a:pPr>
            <a:r>
              <a:rPr lang="en-US" baseline="0" dirty="0" smtClean="0"/>
              <a:t>Dillingham</a:t>
            </a:r>
          </a:p>
          <a:p>
            <a:pPr marL="231115" indent="-231115">
              <a:buAutoNum type="arabicPeriod"/>
            </a:pPr>
            <a:r>
              <a:rPr lang="en-US" baseline="0" dirty="0" smtClean="0"/>
              <a:t>Bethel</a:t>
            </a:r>
          </a:p>
          <a:p>
            <a:pPr marL="231115" indent="-231115">
              <a:buAutoNum type="arabicPeriod"/>
            </a:pPr>
            <a:r>
              <a:rPr lang="en-US" baseline="0" dirty="0" smtClean="0"/>
              <a:t>Nome</a:t>
            </a:r>
          </a:p>
          <a:p>
            <a:pPr marL="231115" indent="-231115">
              <a:buAutoNum type="arabicPeriod"/>
            </a:pPr>
            <a:r>
              <a:rPr lang="en-US" baseline="0" dirty="0" smtClean="0"/>
              <a:t>Kotzebue </a:t>
            </a:r>
          </a:p>
          <a:p>
            <a:pPr marL="231115" indent="-231115">
              <a:buAutoNum type="arabicPeriod"/>
            </a:pPr>
            <a:endParaRPr lang="en-US" baseline="0" dirty="0" smtClean="0"/>
          </a:p>
          <a:p>
            <a:r>
              <a:rPr lang="en-US" baseline="0" dirty="0" smtClean="0"/>
              <a:t>You’ll sometimes hear different numbers…we used to count TVC (the old Tanana Valley Campus in downtown Fairbanks) separately but when reorganized as CTC, it’s now counted as part of UAF. Rural outreach centers are not counted. Homer campus is technically part of KPC in Soldotna, but has grown over the years so we now count it separately. Interior Alaska is not so much a campus as it is an umbrella for many of UAF’s rural outreach centers in the villages. </a:t>
            </a:r>
          </a:p>
          <a:p>
            <a:endParaRPr lang="en-US" dirty="0"/>
          </a:p>
        </p:txBody>
      </p:sp>
      <p:sp>
        <p:nvSpPr>
          <p:cNvPr id="4" name="Slide Number Placeholder 3"/>
          <p:cNvSpPr>
            <a:spLocks noGrp="1"/>
          </p:cNvSpPr>
          <p:nvPr>
            <p:ph type="sldNum" sz="quarter" idx="10"/>
          </p:nvPr>
        </p:nvSpPr>
        <p:spPr/>
        <p:txBody>
          <a:bodyPr/>
          <a:lstStyle/>
          <a:p>
            <a:fld id="{371B9B20-F05E-7D4C-A29A-EB6B80E2DF55}" type="slidenum">
              <a:rPr lang="en-US" smtClean="0"/>
              <a:t>8</a:t>
            </a:fld>
            <a:endParaRPr lang="en-US"/>
          </a:p>
        </p:txBody>
      </p:sp>
    </p:spTree>
    <p:extLst>
      <p:ext uri="{BB962C8B-B14F-4D97-AF65-F5344CB8AC3E}">
        <p14:creationId xmlns:p14="http://schemas.microsoft.com/office/powerpoint/2010/main" val="420046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Jim </a:t>
            </a:r>
            <a:r>
              <a:rPr lang="en-US" dirty="0" err="1" smtClean="0"/>
              <a:t>Johnsen</a:t>
            </a:r>
            <a:r>
              <a:rPr lang="is-IS" dirty="0" smtClean="0"/>
              <a:t>…. </a:t>
            </a:r>
            <a:r>
              <a:rPr lang="en-US" dirty="0" smtClean="0"/>
              <a:t>S</a:t>
            </a:r>
            <a:r>
              <a:rPr lang="is-IS" dirty="0" smtClean="0"/>
              <a:t>elected by Regents and leader of the univesity system</a:t>
            </a:r>
            <a:endParaRPr lang="en-US" dirty="0"/>
          </a:p>
        </p:txBody>
      </p:sp>
      <p:sp>
        <p:nvSpPr>
          <p:cNvPr id="4" name="Slide Number Placeholder 3"/>
          <p:cNvSpPr>
            <a:spLocks noGrp="1"/>
          </p:cNvSpPr>
          <p:nvPr>
            <p:ph type="sldNum" sz="quarter" idx="10"/>
          </p:nvPr>
        </p:nvSpPr>
        <p:spPr/>
        <p:txBody>
          <a:bodyPr/>
          <a:lstStyle/>
          <a:p>
            <a:fld id="{371B9B20-F05E-7D4C-A29A-EB6B80E2DF55}" type="slidenum">
              <a:rPr lang="en-US" smtClean="0"/>
              <a:t>10</a:t>
            </a:fld>
            <a:endParaRPr lang="en-US"/>
          </a:p>
        </p:txBody>
      </p:sp>
    </p:spTree>
    <p:extLst>
      <p:ext uri="{BB962C8B-B14F-4D97-AF65-F5344CB8AC3E}">
        <p14:creationId xmlns:p14="http://schemas.microsoft.com/office/powerpoint/2010/main" val="568238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1B9B20-F05E-7D4C-A29A-EB6B80E2DF55}" type="slidenum">
              <a:rPr lang="en-US" smtClean="0"/>
              <a:t>23</a:t>
            </a:fld>
            <a:endParaRPr lang="en-US"/>
          </a:p>
        </p:txBody>
      </p:sp>
    </p:spTree>
    <p:extLst>
      <p:ext uri="{BB962C8B-B14F-4D97-AF65-F5344CB8AC3E}">
        <p14:creationId xmlns:p14="http://schemas.microsoft.com/office/powerpoint/2010/main" val="717706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DDEF0E-4FEB-47E0-80A4-7B1E9195092F}" type="slidenum">
              <a:rPr lang="en-US" smtClean="0"/>
              <a:t>28</a:t>
            </a:fld>
            <a:endParaRPr lang="en-US" dirty="0"/>
          </a:p>
        </p:txBody>
      </p:sp>
    </p:spTree>
    <p:extLst>
      <p:ext uri="{BB962C8B-B14F-4D97-AF65-F5344CB8AC3E}">
        <p14:creationId xmlns:p14="http://schemas.microsoft.com/office/powerpoint/2010/main" val="893331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1B9B20-F05E-7D4C-A29A-EB6B80E2DF55}" type="slidenum">
              <a:rPr lang="en-US" smtClean="0"/>
              <a:t>32</a:t>
            </a:fld>
            <a:endParaRPr lang="en-US"/>
          </a:p>
        </p:txBody>
      </p:sp>
    </p:spTree>
    <p:extLst>
      <p:ext uri="{BB962C8B-B14F-4D97-AF65-F5344CB8AC3E}">
        <p14:creationId xmlns:p14="http://schemas.microsoft.com/office/powerpoint/2010/main" val="844107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78D0C9C-458B-AA48-AA75-F2E875D8C05F}" type="datetime1">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4B006-B3D4-8646-AF05-E56E0FD834C4}"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dirty="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B2BC2E-C242-F24B-93F7-B6303E3D354A}" type="datetime1">
              <a:rPr lang="en-US" smtClean="0"/>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E4B006-B3D4-8646-AF05-E56E0FD834C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024F5AF3-938C-D049-AE2F-085EB9F65E7D}" type="datetime1">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4B006-B3D4-8646-AF05-E56E0FD834C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BAED4F7A-3024-8147-AF7C-D76E5948E52D}" type="datetime1">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4B006-B3D4-8646-AF05-E56E0FD834C4}"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00A0BD2B-1964-A443-B214-8F40011D9C6C}" type="datetime1">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4B006-B3D4-8646-AF05-E56E0FD834C4}"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3827700-2754-3C45-AA9D-1ABEF974F050}" type="datetime1">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4B006-B3D4-8646-AF05-E56E0FD834C4}"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276AE3A-A744-AD4C-BD26-7F642054B061}" type="datetime1">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4B006-B3D4-8646-AF05-E56E0FD834C4}"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C7EC1A4-CFB4-8D48-BF64-BB93697F4E13}" type="datetime1">
              <a:rPr lang="en-US" smtClean="0"/>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E4B006-B3D4-8646-AF05-E56E0FD834C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6620F35-3802-8D4B-BC8A-118E5E0ADC7B}" type="datetime1">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4B006-B3D4-8646-AF05-E56E0FD834C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059AAD83-AF8F-B84D-A3A7-D3DA12402702}" type="datetime1">
              <a:rPr lang="en-US" smtClean="0"/>
              <a:t>2/7/2017</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7E4B006-B3D4-8646-AF05-E56E0FD834C4}"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969F9C3-EB20-7443-A3FD-15B19F043C9A}" type="datetime1">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4B006-B3D4-8646-AF05-E56E0FD834C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E7D9FF9-B83B-874B-937B-E58A63022547}" type="datetime1">
              <a:rPr lang="en-US" smtClean="0"/>
              <a:t>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E4B006-B3D4-8646-AF05-E56E0FD834C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A5EF912-B4ED-E845-8E4C-FB24FB3EF80D}" type="datetime1">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4B006-B3D4-8646-AF05-E56E0FD834C4}"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C834608-9845-564A-9CE0-A5A9DE911705}" type="datetime1">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4B006-B3D4-8646-AF05-E56E0FD834C4}"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6E5841E-220D-6049-B589-5DED8825E5B9}" type="datetime1">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4B006-B3D4-8646-AF05-E56E0FD834C4}"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F1BB133-399D-034F-AA56-CB8DD245705D}" type="datetime1">
              <a:rPr lang="en-US" smtClean="0"/>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E4B006-B3D4-8646-AF05-E56E0FD834C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dirty="0" smtClean="0"/>
              <a:t>Click to edit Master title style</a:t>
            </a:r>
            <a:endParaRPr dirty="0"/>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E3F689FA-577F-7B4A-B245-16FEC1614062}" type="datetime1">
              <a:rPr lang="en-US" smtClean="0"/>
              <a:t>2/7/2017</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77E4B006-B3D4-8646-AF05-E56E0FD834C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Tx/>
        <a:buBlip>
          <a:blip r:embed="rId18"/>
        </a:buBlip>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Tx/>
        <a:buBlip>
          <a:blip r:embed="rId18"/>
        </a:buBlip>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Tx/>
        <a:buBlip>
          <a:blip r:embed="rId18"/>
        </a:buBlip>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Tx/>
        <a:buBlip>
          <a:blip r:embed="rId18"/>
        </a:buBlip>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Tx/>
        <a:buBlip>
          <a:blip r:embed="rId18"/>
        </a:buBlip>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University of Alaska </a:t>
            </a:r>
            <a:r>
              <a:rPr lang="en-US" sz="4400" i="1" dirty="0" smtClean="0"/>
              <a:t>Investing in Alaska’s Future</a:t>
            </a:r>
            <a:endParaRPr lang="en-US" sz="4400" i="1" dirty="0"/>
          </a:p>
        </p:txBody>
      </p:sp>
      <p:sp>
        <p:nvSpPr>
          <p:cNvPr id="3" name="Subtitle 2"/>
          <p:cNvSpPr>
            <a:spLocks noGrp="1"/>
          </p:cNvSpPr>
          <p:nvPr>
            <p:ph type="subTitle" idx="1"/>
          </p:nvPr>
        </p:nvSpPr>
        <p:spPr>
          <a:xfrm>
            <a:off x="457199" y="3811282"/>
            <a:ext cx="8228013" cy="1066800"/>
          </a:xfrm>
        </p:spPr>
        <p:txBody>
          <a:bodyPr>
            <a:normAutofit/>
          </a:bodyPr>
          <a:lstStyle/>
          <a:p>
            <a:r>
              <a:rPr lang="en-US" sz="2000" dirty="0" smtClean="0"/>
              <a:t>Senate Education Committee</a:t>
            </a:r>
          </a:p>
          <a:p>
            <a:r>
              <a:rPr lang="en-US" sz="2000" dirty="0" smtClean="0"/>
              <a:t>February 8, 2017</a:t>
            </a:r>
            <a:endParaRPr lang="en-US" sz="2000" dirty="0"/>
          </a:p>
        </p:txBody>
      </p:sp>
      <p:pic>
        <p:nvPicPr>
          <p:cNvPr id="5" name="Picture 4" descr="UAcolo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33390" y="5873999"/>
            <a:ext cx="2178462" cy="856862"/>
          </a:xfrm>
          <a:prstGeom prst="rect">
            <a:avLst/>
          </a:prstGeom>
        </p:spPr>
      </p:pic>
    </p:spTree>
    <p:extLst>
      <p:ext uri="{BB962C8B-B14F-4D97-AF65-F5344CB8AC3E}">
        <p14:creationId xmlns:p14="http://schemas.microsoft.com/office/powerpoint/2010/main" val="3513648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a:stCxn id="6" idx="0"/>
            <a:endCxn id="3" idx="2"/>
          </p:cNvCxnSpPr>
          <p:nvPr/>
        </p:nvCxnSpPr>
        <p:spPr>
          <a:xfrm flipV="1">
            <a:off x="4437321" y="2499378"/>
            <a:ext cx="0" cy="314706"/>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endCxn id="6" idx="1"/>
          </p:cNvCxnSpPr>
          <p:nvPr/>
        </p:nvCxnSpPr>
        <p:spPr>
          <a:xfrm>
            <a:off x="2651049" y="3090530"/>
            <a:ext cx="715928" cy="30605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6" idx="3"/>
            <a:endCxn id="7" idx="1"/>
          </p:cNvCxnSpPr>
          <p:nvPr/>
        </p:nvCxnSpPr>
        <p:spPr>
          <a:xfrm flipV="1">
            <a:off x="5507665" y="3109905"/>
            <a:ext cx="723017" cy="286675"/>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9" idx="3"/>
          </p:cNvCxnSpPr>
          <p:nvPr/>
        </p:nvCxnSpPr>
        <p:spPr>
          <a:xfrm flipV="1">
            <a:off x="2651049" y="3406689"/>
            <a:ext cx="715928" cy="572387"/>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6" idx="3"/>
          </p:cNvCxnSpPr>
          <p:nvPr/>
        </p:nvCxnSpPr>
        <p:spPr>
          <a:xfrm flipH="1" flipV="1">
            <a:off x="5507665" y="3396580"/>
            <a:ext cx="715928" cy="719119"/>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2658138" y="3451589"/>
            <a:ext cx="848836" cy="1505681"/>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12" idx="1"/>
          </p:cNvCxnSpPr>
          <p:nvPr/>
        </p:nvCxnSpPr>
        <p:spPr>
          <a:xfrm flipH="1" flipV="1">
            <a:off x="5325588" y="3423398"/>
            <a:ext cx="905094" cy="1533873"/>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14" idx="0"/>
          </p:cNvCxnSpPr>
          <p:nvPr/>
        </p:nvCxnSpPr>
        <p:spPr>
          <a:xfrm flipH="1" flipV="1">
            <a:off x="4469663" y="3924578"/>
            <a:ext cx="7089" cy="177520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flipV="1">
            <a:off x="4904934" y="3459126"/>
            <a:ext cx="1257524" cy="2240652"/>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2729684" y="3474409"/>
            <a:ext cx="1178229" cy="2225369"/>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77E4B006-B3D4-8646-AF05-E56E0FD834C4}" type="slidenum">
              <a:rPr lang="en-US" smtClean="0"/>
              <a:t>10</a:t>
            </a:fld>
            <a:endParaRPr lang="en-US"/>
          </a:p>
        </p:txBody>
      </p:sp>
      <p:sp>
        <p:nvSpPr>
          <p:cNvPr id="5" name="Title 1"/>
          <p:cNvSpPr txBox="1">
            <a:spLocks/>
          </p:cNvSpPr>
          <p:nvPr/>
        </p:nvSpPr>
        <p:spPr>
          <a:xfrm>
            <a:off x="554520" y="-14744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dirty="0" smtClean="0"/>
              <a:t>Organizational Chart</a:t>
            </a:r>
            <a:endParaRPr lang="en-US" dirty="0"/>
          </a:p>
        </p:txBody>
      </p:sp>
      <p:sp>
        <p:nvSpPr>
          <p:cNvPr id="3" name="Rectangle 2"/>
          <p:cNvSpPr/>
          <p:nvPr/>
        </p:nvSpPr>
        <p:spPr>
          <a:xfrm>
            <a:off x="432391" y="1606243"/>
            <a:ext cx="8009860" cy="893135"/>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Board of </a:t>
            </a:r>
            <a:r>
              <a:rPr lang="en-US" dirty="0" smtClean="0"/>
              <a:t>Regents</a:t>
            </a:r>
          </a:p>
          <a:p>
            <a:pPr algn="ctr"/>
            <a:r>
              <a:rPr lang="en-US" sz="1200" dirty="0"/>
              <a:t>Gloria O'Neill, Chair; John Davies, Vice Chair; Lisa Parker, Secretary; Deena </a:t>
            </a:r>
            <a:r>
              <a:rPr lang="en-US" sz="1200" dirty="0" smtClean="0"/>
              <a:t>Bishop, </a:t>
            </a:r>
            <a:r>
              <a:rPr lang="en-US" sz="1200" dirty="0"/>
              <a:t>Treasurer; Dale Anderson; Sheri </a:t>
            </a:r>
            <a:r>
              <a:rPr lang="en-US" sz="1200" dirty="0" err="1"/>
              <a:t>Buretta</a:t>
            </a:r>
            <a:r>
              <a:rPr lang="en-US" sz="1200" dirty="0"/>
              <a:t>; </a:t>
            </a:r>
            <a:r>
              <a:rPr lang="en-US" sz="1200" dirty="0" smtClean="0"/>
              <a:t>Karen Perdue; </a:t>
            </a:r>
            <a:r>
              <a:rPr lang="en-US" sz="1200" dirty="0" err="1"/>
              <a:t>Jyotsna</a:t>
            </a:r>
            <a:r>
              <a:rPr lang="en-US" sz="1200" dirty="0"/>
              <a:t> Heckman; Mary Hughes; Stacey </a:t>
            </a:r>
            <a:r>
              <a:rPr lang="en-US" sz="1200" dirty="0" err="1"/>
              <a:t>Lucason</a:t>
            </a:r>
            <a:r>
              <a:rPr lang="en-US" sz="1200" dirty="0"/>
              <a:t>; Andy </a:t>
            </a:r>
            <a:r>
              <a:rPr lang="en-US" sz="1200" dirty="0" err="1"/>
              <a:t>Teuber</a:t>
            </a:r>
            <a:endParaRPr lang="en-US" sz="1200" dirty="0"/>
          </a:p>
        </p:txBody>
      </p:sp>
      <p:sp>
        <p:nvSpPr>
          <p:cNvPr id="6" name="Rectangle 5"/>
          <p:cNvSpPr/>
          <p:nvPr/>
        </p:nvSpPr>
        <p:spPr>
          <a:xfrm>
            <a:off x="3366977" y="2814084"/>
            <a:ext cx="2140688" cy="1164992"/>
          </a:xfrm>
          <a:prstGeom prst="rect">
            <a:avLst/>
          </a:prstGeom>
          <a:solidFill>
            <a:schemeClr val="bg2">
              <a:lumMod val="25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UA President</a:t>
            </a:r>
            <a:endParaRPr lang="en-US" dirty="0"/>
          </a:p>
          <a:p>
            <a:pPr algn="ctr"/>
            <a:r>
              <a:rPr lang="en-US" dirty="0" smtClean="0"/>
              <a:t>Jim </a:t>
            </a:r>
            <a:r>
              <a:rPr lang="en-US" dirty="0" err="1" smtClean="0"/>
              <a:t>Johnsen</a:t>
            </a:r>
            <a:endParaRPr lang="en-US" dirty="0"/>
          </a:p>
        </p:txBody>
      </p:sp>
      <p:sp>
        <p:nvSpPr>
          <p:cNvPr id="7" name="Rectangle 6"/>
          <p:cNvSpPr/>
          <p:nvPr/>
        </p:nvSpPr>
        <p:spPr>
          <a:xfrm>
            <a:off x="6230682" y="2745650"/>
            <a:ext cx="2197396" cy="728510"/>
          </a:xfrm>
          <a:prstGeom prst="rect">
            <a:avLst/>
          </a:prstGeom>
          <a:solidFill>
            <a:schemeClr val="bg2">
              <a:lumMod val="75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VP </a:t>
            </a:r>
            <a:r>
              <a:rPr lang="en-US" sz="1400" dirty="0"/>
              <a:t>for Academic Affairs &amp; Research</a:t>
            </a:r>
          </a:p>
          <a:p>
            <a:pPr algn="ctr"/>
            <a:r>
              <a:rPr lang="en-US" sz="1400" dirty="0"/>
              <a:t>Daniel White</a:t>
            </a:r>
          </a:p>
        </p:txBody>
      </p:sp>
      <p:sp>
        <p:nvSpPr>
          <p:cNvPr id="8" name="Rectangle 7"/>
          <p:cNvSpPr/>
          <p:nvPr/>
        </p:nvSpPr>
        <p:spPr>
          <a:xfrm>
            <a:off x="453653" y="2704940"/>
            <a:ext cx="2197396" cy="701749"/>
          </a:xfrm>
          <a:prstGeom prst="rect">
            <a:avLst/>
          </a:prstGeom>
          <a:solidFill>
            <a:schemeClr val="bg2">
              <a:lumMod val="75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VP of </a:t>
            </a:r>
            <a:r>
              <a:rPr lang="en-US" sz="1400" dirty="0"/>
              <a:t>University Relations</a:t>
            </a:r>
          </a:p>
          <a:p>
            <a:pPr algn="ctr"/>
            <a:r>
              <a:rPr lang="en-US" sz="1400" dirty="0"/>
              <a:t>Michelle </a:t>
            </a:r>
            <a:r>
              <a:rPr lang="en-US" sz="1400" dirty="0" err="1"/>
              <a:t>Rizk</a:t>
            </a:r>
            <a:endParaRPr lang="en-US" sz="1400" dirty="0"/>
          </a:p>
        </p:txBody>
      </p:sp>
      <p:sp>
        <p:nvSpPr>
          <p:cNvPr id="9" name="Rectangle 8"/>
          <p:cNvSpPr/>
          <p:nvPr/>
        </p:nvSpPr>
        <p:spPr>
          <a:xfrm>
            <a:off x="453653" y="3727439"/>
            <a:ext cx="2197396" cy="503273"/>
          </a:xfrm>
          <a:prstGeom prst="rect">
            <a:avLst/>
          </a:prstGeom>
          <a:solidFill>
            <a:schemeClr val="bg2">
              <a:lumMod val="75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Chief Finance Officer</a:t>
            </a:r>
          </a:p>
          <a:p>
            <a:pPr algn="ctr"/>
            <a:r>
              <a:rPr lang="en-US" sz="1400" dirty="0"/>
              <a:t>Myron </a:t>
            </a:r>
            <a:r>
              <a:rPr lang="en-US" sz="1400" dirty="0" err="1"/>
              <a:t>Dosch</a:t>
            </a:r>
            <a:endParaRPr lang="en-US" sz="1400" dirty="0"/>
          </a:p>
        </p:txBody>
      </p:sp>
      <p:sp>
        <p:nvSpPr>
          <p:cNvPr id="10" name="Rectangle 9"/>
          <p:cNvSpPr/>
          <p:nvPr/>
        </p:nvSpPr>
        <p:spPr>
          <a:xfrm>
            <a:off x="453653" y="4673758"/>
            <a:ext cx="2197396" cy="503273"/>
          </a:xfrm>
          <a:prstGeom prst="rect">
            <a:avLst/>
          </a:prstGeom>
          <a:solidFill>
            <a:schemeClr val="bg2">
              <a:lumMod val="75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Chief Info Tech Officer</a:t>
            </a:r>
          </a:p>
          <a:p>
            <a:pPr algn="ctr"/>
            <a:r>
              <a:rPr lang="en-US" sz="1400" dirty="0"/>
              <a:t>Karl Kowalski</a:t>
            </a:r>
          </a:p>
        </p:txBody>
      </p:sp>
      <p:sp>
        <p:nvSpPr>
          <p:cNvPr id="11" name="Rectangle 10"/>
          <p:cNvSpPr/>
          <p:nvPr/>
        </p:nvSpPr>
        <p:spPr>
          <a:xfrm>
            <a:off x="6230682" y="3851824"/>
            <a:ext cx="2197396" cy="503273"/>
          </a:xfrm>
          <a:prstGeom prst="rect">
            <a:avLst/>
          </a:prstGeom>
          <a:solidFill>
            <a:schemeClr val="bg2">
              <a:lumMod val="75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General Counsel</a:t>
            </a:r>
          </a:p>
          <a:p>
            <a:pPr algn="ctr"/>
            <a:r>
              <a:rPr lang="en-US" sz="1400" dirty="0"/>
              <a:t>Michael </a:t>
            </a:r>
            <a:r>
              <a:rPr lang="en-US" sz="1400" dirty="0" err="1"/>
              <a:t>Hostina</a:t>
            </a:r>
            <a:endParaRPr lang="en-US" sz="1400" dirty="0"/>
          </a:p>
        </p:txBody>
      </p:sp>
      <p:sp>
        <p:nvSpPr>
          <p:cNvPr id="12" name="Rectangle 11"/>
          <p:cNvSpPr/>
          <p:nvPr/>
        </p:nvSpPr>
        <p:spPr>
          <a:xfrm>
            <a:off x="6230682" y="4705634"/>
            <a:ext cx="2197396" cy="503273"/>
          </a:xfrm>
          <a:prstGeom prst="rect">
            <a:avLst/>
          </a:prstGeom>
          <a:solidFill>
            <a:schemeClr val="bg2">
              <a:lumMod val="75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Chief HR Officer</a:t>
            </a:r>
          </a:p>
          <a:p>
            <a:pPr algn="ctr"/>
            <a:r>
              <a:rPr lang="en-US" sz="1400" dirty="0" err="1"/>
              <a:t>Keli</a:t>
            </a:r>
            <a:r>
              <a:rPr lang="en-US" sz="1400" dirty="0"/>
              <a:t> Hite-McGee</a:t>
            </a:r>
          </a:p>
        </p:txBody>
      </p:sp>
      <p:sp>
        <p:nvSpPr>
          <p:cNvPr id="13" name="Rectangle 12"/>
          <p:cNvSpPr/>
          <p:nvPr/>
        </p:nvSpPr>
        <p:spPr>
          <a:xfrm>
            <a:off x="1370717" y="5699778"/>
            <a:ext cx="1939556" cy="701749"/>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UAA Chancellor</a:t>
            </a:r>
          </a:p>
          <a:p>
            <a:pPr algn="ctr"/>
            <a:r>
              <a:rPr lang="en-US" sz="1600" dirty="0"/>
              <a:t>Tom Case</a:t>
            </a:r>
          </a:p>
        </p:txBody>
      </p:sp>
      <p:sp>
        <p:nvSpPr>
          <p:cNvPr id="14" name="Rectangle 13"/>
          <p:cNvSpPr/>
          <p:nvPr/>
        </p:nvSpPr>
        <p:spPr>
          <a:xfrm>
            <a:off x="3506974" y="5699778"/>
            <a:ext cx="1939556" cy="701749"/>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UAF Chancellor*</a:t>
            </a:r>
          </a:p>
          <a:p>
            <a:pPr algn="ctr"/>
            <a:r>
              <a:rPr lang="en-US" sz="1600" dirty="0"/>
              <a:t>Dana Thomas</a:t>
            </a:r>
          </a:p>
        </p:txBody>
      </p:sp>
      <p:sp>
        <p:nvSpPr>
          <p:cNvPr id="15" name="Rectangle 14"/>
          <p:cNvSpPr/>
          <p:nvPr/>
        </p:nvSpPr>
        <p:spPr>
          <a:xfrm>
            <a:off x="5622850" y="5688258"/>
            <a:ext cx="1939556" cy="701749"/>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UAS Chancellor</a:t>
            </a:r>
          </a:p>
          <a:p>
            <a:pPr algn="ctr"/>
            <a:r>
              <a:rPr lang="en-US" sz="1600" dirty="0"/>
              <a:t>Richard Caulfield</a:t>
            </a:r>
          </a:p>
        </p:txBody>
      </p:sp>
      <p:sp>
        <p:nvSpPr>
          <p:cNvPr id="4" name="TextBox 3"/>
          <p:cNvSpPr txBox="1"/>
          <p:nvPr/>
        </p:nvSpPr>
        <p:spPr>
          <a:xfrm>
            <a:off x="7658053" y="6538912"/>
            <a:ext cx="2252133" cy="276999"/>
          </a:xfrm>
          <a:prstGeom prst="rect">
            <a:avLst/>
          </a:prstGeom>
          <a:noFill/>
        </p:spPr>
        <p:txBody>
          <a:bodyPr wrap="square" rtlCol="0">
            <a:spAutoFit/>
          </a:bodyPr>
          <a:lstStyle/>
          <a:p>
            <a:r>
              <a:rPr lang="en-US" sz="1200" dirty="0" smtClean="0"/>
              <a:t>* Interim</a:t>
            </a:r>
            <a:endParaRPr lang="en-US" sz="1200" dirty="0"/>
          </a:p>
        </p:txBody>
      </p:sp>
    </p:spTree>
    <p:extLst>
      <p:ext uri="{BB962C8B-B14F-4D97-AF65-F5344CB8AC3E}">
        <p14:creationId xmlns:p14="http://schemas.microsoft.com/office/powerpoint/2010/main" val="2110815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600"/>
            <a:ext cx="8229600" cy="1143000"/>
          </a:xfrm>
        </p:spPr>
        <p:txBody>
          <a:bodyPr/>
          <a:lstStyle/>
          <a:p>
            <a:r>
              <a:rPr lang="en-US" dirty="0" smtClean="0"/>
              <a:t>Student Profile</a:t>
            </a:r>
            <a:endParaRPr lang="en-US" dirty="0"/>
          </a:p>
        </p:txBody>
      </p:sp>
      <p:sp>
        <p:nvSpPr>
          <p:cNvPr id="4" name="Slide Number Placeholder 3"/>
          <p:cNvSpPr>
            <a:spLocks noGrp="1"/>
          </p:cNvSpPr>
          <p:nvPr>
            <p:ph type="sldNum" sz="quarter" idx="12"/>
          </p:nvPr>
        </p:nvSpPr>
        <p:spPr/>
        <p:txBody>
          <a:bodyPr/>
          <a:lstStyle/>
          <a:p>
            <a:fld id="{77E4B006-B3D4-8646-AF05-E56E0FD834C4}" type="slidenum">
              <a:rPr lang="en-US" smtClean="0"/>
              <a:t>11</a:t>
            </a:fld>
            <a:endParaRPr lang="en-US"/>
          </a:p>
        </p:txBody>
      </p:sp>
      <p:sp>
        <p:nvSpPr>
          <p:cNvPr id="5" name="Content Placeholder 2"/>
          <p:cNvSpPr>
            <a:spLocks noGrp="1"/>
          </p:cNvSpPr>
          <p:nvPr>
            <p:ph idx="1"/>
          </p:nvPr>
        </p:nvSpPr>
        <p:spPr>
          <a:xfrm>
            <a:off x="317036" y="2514210"/>
            <a:ext cx="8369764" cy="3267169"/>
          </a:xfrm>
        </p:spPr>
        <p:txBody>
          <a:bodyPr>
            <a:noAutofit/>
          </a:bodyPr>
          <a:lstStyle/>
          <a:p>
            <a:pPr lvl="0"/>
            <a:r>
              <a:rPr lang="en-US" sz="1800" dirty="0"/>
              <a:t>In fall 2015, 30,496 students enrolled for credit at the University of </a:t>
            </a:r>
            <a:r>
              <a:rPr lang="en-US" sz="1800" dirty="0" smtClean="0"/>
              <a:t>Alaska</a:t>
            </a:r>
          </a:p>
          <a:p>
            <a:r>
              <a:rPr lang="en-US" sz="1800" dirty="0"/>
              <a:t>In fall 2015, 18,852 students attending UA declared a primary major leading to a degree or credential, while </a:t>
            </a:r>
            <a:r>
              <a:rPr lang="en-US" sz="1800" dirty="0" smtClean="0"/>
              <a:t>3,190 students </a:t>
            </a:r>
            <a:r>
              <a:rPr lang="en-US" sz="1800" dirty="0"/>
              <a:t>enrolled as </a:t>
            </a:r>
            <a:r>
              <a:rPr lang="en-US" sz="1800" dirty="0" smtClean="0"/>
              <a:t>pre-majors</a:t>
            </a:r>
          </a:p>
          <a:p>
            <a:r>
              <a:rPr lang="en-US" sz="1800" dirty="0"/>
              <a:t>In FY15</a:t>
            </a:r>
            <a:r>
              <a:rPr lang="en-US" sz="1800" dirty="0" smtClean="0"/>
              <a:t>, UA students </a:t>
            </a:r>
            <a:r>
              <a:rPr lang="en-US" sz="1800" dirty="0"/>
              <a:t>earned 4,678 degrees, certificates, and endorsements </a:t>
            </a:r>
            <a:endParaRPr lang="en-US" sz="1800" dirty="0" smtClean="0"/>
          </a:p>
          <a:p>
            <a:r>
              <a:rPr lang="en-US" sz="1800" dirty="0" smtClean="0"/>
              <a:t>The </a:t>
            </a:r>
            <a:r>
              <a:rPr lang="en-US" sz="1800" dirty="0"/>
              <a:t>majority of students attended UA part-time in fall 2015, accounting for 59 percent of the total </a:t>
            </a:r>
            <a:r>
              <a:rPr lang="en-US" sz="1800" dirty="0" smtClean="0"/>
              <a:t>student population</a:t>
            </a:r>
          </a:p>
          <a:p>
            <a:r>
              <a:rPr lang="en-US" sz="1800" dirty="0"/>
              <a:t>Graduate students accounted for 8 percent of all students </a:t>
            </a:r>
            <a:r>
              <a:rPr lang="en-US" sz="1800" dirty="0" smtClean="0"/>
              <a:t>attending</a:t>
            </a:r>
          </a:p>
          <a:p>
            <a:r>
              <a:rPr lang="en-US" sz="1800" dirty="0"/>
              <a:t>Students reporting a minority racial background accounted for 27 percent of all UA students in fall 2015, with </a:t>
            </a:r>
            <a:r>
              <a:rPr lang="en-US" sz="1800" dirty="0" smtClean="0"/>
              <a:t>15 percent </a:t>
            </a:r>
            <a:r>
              <a:rPr lang="en-US" sz="1800" dirty="0"/>
              <a:t>of UA’s student population identified as Alaska Native and American Indian</a:t>
            </a:r>
          </a:p>
        </p:txBody>
      </p:sp>
    </p:spTree>
    <p:extLst>
      <p:ext uri="{BB962C8B-B14F-4D97-AF65-F5344CB8AC3E}">
        <p14:creationId xmlns:p14="http://schemas.microsoft.com/office/powerpoint/2010/main" val="3171549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600"/>
            <a:ext cx="8229600" cy="1143000"/>
          </a:xfrm>
        </p:spPr>
        <p:txBody>
          <a:bodyPr/>
          <a:lstStyle/>
          <a:p>
            <a:r>
              <a:rPr lang="en-US" dirty="0" smtClean="0"/>
              <a:t>Economic Power of Research</a:t>
            </a:r>
            <a:endParaRPr lang="en-US" dirty="0"/>
          </a:p>
        </p:txBody>
      </p:sp>
      <p:sp>
        <p:nvSpPr>
          <p:cNvPr id="4" name="Slide Number Placeholder 3"/>
          <p:cNvSpPr>
            <a:spLocks noGrp="1"/>
          </p:cNvSpPr>
          <p:nvPr>
            <p:ph type="sldNum" sz="quarter" idx="12"/>
          </p:nvPr>
        </p:nvSpPr>
        <p:spPr/>
        <p:txBody>
          <a:bodyPr/>
          <a:lstStyle/>
          <a:p>
            <a:fld id="{77E4B006-B3D4-8646-AF05-E56E0FD834C4}" type="slidenum">
              <a:rPr lang="en-US" smtClean="0"/>
              <a:t>12</a:t>
            </a:fld>
            <a:endParaRPr lang="en-US"/>
          </a:p>
        </p:txBody>
      </p:sp>
      <p:sp>
        <p:nvSpPr>
          <p:cNvPr id="5" name="Content Placeholder 2"/>
          <p:cNvSpPr>
            <a:spLocks noGrp="1"/>
          </p:cNvSpPr>
          <p:nvPr>
            <p:ph idx="1"/>
          </p:nvPr>
        </p:nvSpPr>
        <p:spPr>
          <a:xfrm>
            <a:off x="317036" y="2688251"/>
            <a:ext cx="8369764" cy="3267169"/>
          </a:xfrm>
        </p:spPr>
        <p:txBody>
          <a:bodyPr>
            <a:noAutofit/>
          </a:bodyPr>
          <a:lstStyle/>
          <a:p>
            <a:pPr lvl="0"/>
            <a:r>
              <a:rPr lang="en-US" sz="1800" dirty="0" smtClean="0"/>
              <a:t>University </a:t>
            </a:r>
            <a:r>
              <a:rPr lang="en-US" sz="1800" dirty="0"/>
              <a:t>research infuses dollars into the state economy and supports and expands the economy by paying the salaries of Alaskan workers and supporting sales to Alaska business and industry partners</a:t>
            </a:r>
            <a:r>
              <a:rPr lang="en-US" sz="1800" dirty="0" smtClean="0"/>
              <a:t>.</a:t>
            </a:r>
          </a:p>
          <a:p>
            <a:r>
              <a:rPr lang="en-US" sz="1800" dirty="0" smtClean="0"/>
              <a:t>UA </a:t>
            </a:r>
            <a:r>
              <a:rPr lang="en-US" sz="1800" dirty="0"/>
              <a:t>generated 81 percent of its research revenue from non-general fund sources</a:t>
            </a:r>
            <a:r>
              <a:rPr lang="en-US" sz="1800" dirty="0" smtClean="0"/>
              <a:t>. </a:t>
            </a:r>
            <a:r>
              <a:rPr lang="en-US" sz="1800" dirty="0"/>
              <a:t>In FY15, each state dollar appropriated to UA </a:t>
            </a:r>
            <a:r>
              <a:rPr lang="en-US" sz="1800" dirty="0" smtClean="0"/>
              <a:t>research generated an average of $4.1 </a:t>
            </a:r>
            <a:r>
              <a:rPr lang="en-US" sz="1800" dirty="0"/>
              <a:t>in revenue from other </a:t>
            </a:r>
            <a:r>
              <a:rPr lang="en-US" sz="1800" dirty="0" smtClean="0"/>
              <a:t>sources.</a:t>
            </a:r>
          </a:p>
          <a:p>
            <a:r>
              <a:rPr lang="en-US" sz="1800" dirty="0"/>
              <a:t>Increased invention disclosures can lead to commercialization of technologies valuable to Alaska; working to move “science to services”; building partnerships with business and private sector on real world applications</a:t>
            </a:r>
            <a:r>
              <a:rPr lang="en-US" sz="1800" dirty="0" smtClean="0"/>
              <a:t>.</a:t>
            </a:r>
            <a:endParaRPr lang="en-US" sz="1800" dirty="0"/>
          </a:p>
        </p:txBody>
      </p:sp>
    </p:spTree>
    <p:extLst>
      <p:ext uri="{BB962C8B-B14F-4D97-AF65-F5344CB8AC3E}">
        <p14:creationId xmlns:p14="http://schemas.microsoft.com/office/powerpoint/2010/main" val="157993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Diversity &amp; Service</a:t>
            </a:r>
            <a:endParaRPr lang="en-US" dirty="0"/>
          </a:p>
        </p:txBody>
      </p:sp>
      <p:sp>
        <p:nvSpPr>
          <p:cNvPr id="4" name="Slide Number Placeholder 3"/>
          <p:cNvSpPr>
            <a:spLocks noGrp="1"/>
          </p:cNvSpPr>
          <p:nvPr>
            <p:ph type="sldNum" sz="quarter" idx="12"/>
          </p:nvPr>
        </p:nvSpPr>
        <p:spPr/>
        <p:txBody>
          <a:bodyPr/>
          <a:lstStyle/>
          <a:p>
            <a:fld id="{77E4B006-B3D4-8646-AF05-E56E0FD834C4}" type="slidenum">
              <a:rPr lang="en-US" smtClean="0"/>
              <a:t>13</a:t>
            </a:fld>
            <a:endParaRPr lang="en-US"/>
          </a:p>
        </p:txBody>
      </p:sp>
      <p:sp>
        <p:nvSpPr>
          <p:cNvPr id="3" name="Rectangle 2"/>
          <p:cNvSpPr/>
          <p:nvPr/>
        </p:nvSpPr>
        <p:spPr>
          <a:xfrm>
            <a:off x="380289" y="2677289"/>
            <a:ext cx="8538858" cy="3580467"/>
          </a:xfrm>
          <a:prstGeom prst="rect">
            <a:avLst/>
          </a:prstGeom>
        </p:spPr>
        <p:txBody>
          <a:bodyPr wrap="square">
            <a:spAutoFit/>
          </a:bodyPr>
          <a:lstStyle/>
          <a:p>
            <a:pPr marL="342900" lvl="0" indent="-342900" defTabSz="914400">
              <a:lnSpc>
                <a:spcPct val="90000"/>
              </a:lnSpc>
              <a:spcBef>
                <a:spcPts val="2000"/>
              </a:spcBef>
              <a:buClr>
                <a:schemeClr val="accent1"/>
              </a:buClr>
              <a:buSzPct val="90000"/>
              <a:buBlip>
                <a:blip r:embed="rId2"/>
              </a:buBlip>
            </a:pPr>
            <a:r>
              <a:rPr lang="en-US" sz="2000" dirty="0" smtClean="0">
                <a:solidFill>
                  <a:schemeClr val="tx1">
                    <a:lumMod val="65000"/>
                    <a:lumOff val="35000"/>
                  </a:schemeClr>
                </a:solidFill>
              </a:rPr>
              <a:t>The university houses more than 60 </a:t>
            </a:r>
            <a:r>
              <a:rPr lang="en-US" sz="2000" dirty="0">
                <a:solidFill>
                  <a:schemeClr val="tx1">
                    <a:lumMod val="65000"/>
                    <a:lumOff val="35000"/>
                  </a:schemeClr>
                </a:solidFill>
              </a:rPr>
              <a:t>research centers and institutes </a:t>
            </a:r>
            <a:r>
              <a:rPr lang="en-US" sz="2000" dirty="0" smtClean="0">
                <a:solidFill>
                  <a:schemeClr val="tx1">
                    <a:lumMod val="65000"/>
                    <a:lumOff val="35000"/>
                  </a:schemeClr>
                </a:solidFill>
              </a:rPr>
              <a:t>across the state, plus faculty and undergraduate </a:t>
            </a:r>
            <a:r>
              <a:rPr lang="en-US" sz="2000" dirty="0">
                <a:solidFill>
                  <a:schemeClr val="tx1">
                    <a:lumMod val="65000"/>
                    <a:lumOff val="35000"/>
                  </a:schemeClr>
                </a:solidFill>
              </a:rPr>
              <a:t>research at every </a:t>
            </a:r>
            <a:r>
              <a:rPr lang="en-US" sz="2000" dirty="0" smtClean="0">
                <a:solidFill>
                  <a:schemeClr val="tx1">
                    <a:lumMod val="65000"/>
                    <a:lumOff val="35000"/>
                  </a:schemeClr>
                </a:solidFill>
              </a:rPr>
              <a:t>campus</a:t>
            </a:r>
          </a:p>
          <a:p>
            <a:pPr marL="800100" lvl="1" indent="-342900" defTabSz="914400">
              <a:lnSpc>
                <a:spcPct val="90000"/>
              </a:lnSpc>
              <a:spcBef>
                <a:spcPts val="800"/>
              </a:spcBef>
              <a:buClr>
                <a:schemeClr val="accent1"/>
              </a:buClr>
              <a:buSzPct val="90000"/>
              <a:buBlip>
                <a:blip r:embed="rId2"/>
              </a:buBlip>
            </a:pPr>
            <a:r>
              <a:rPr lang="en-US" sz="1600" dirty="0" smtClean="0">
                <a:solidFill>
                  <a:schemeClr val="tx1">
                    <a:lumMod val="65000"/>
                    <a:lumOff val="35000"/>
                  </a:schemeClr>
                </a:solidFill>
              </a:rPr>
              <a:t>Geophysical Institute (GI)</a:t>
            </a:r>
          </a:p>
          <a:p>
            <a:pPr marL="800100" lvl="1" indent="-342900" defTabSz="914400">
              <a:lnSpc>
                <a:spcPct val="90000"/>
              </a:lnSpc>
              <a:spcBef>
                <a:spcPts val="800"/>
              </a:spcBef>
              <a:buClr>
                <a:schemeClr val="accent1"/>
              </a:buClr>
              <a:buSzPct val="90000"/>
              <a:buBlip>
                <a:blip r:embed="rId2"/>
              </a:buBlip>
            </a:pPr>
            <a:r>
              <a:rPr lang="en-US" sz="1600" dirty="0" smtClean="0">
                <a:solidFill>
                  <a:schemeClr val="tx1">
                    <a:lumMod val="65000"/>
                    <a:lumOff val="35000"/>
                  </a:schemeClr>
                </a:solidFill>
              </a:rPr>
              <a:t>Alaska </a:t>
            </a:r>
            <a:r>
              <a:rPr lang="en-US" sz="1600" dirty="0">
                <a:solidFill>
                  <a:schemeClr val="tx1">
                    <a:lumMod val="65000"/>
                    <a:lumOff val="35000"/>
                  </a:schemeClr>
                </a:solidFill>
              </a:rPr>
              <a:t>Center for Energy and Power (</a:t>
            </a:r>
            <a:r>
              <a:rPr lang="en-US" sz="1600" dirty="0" smtClean="0">
                <a:solidFill>
                  <a:schemeClr val="tx1">
                    <a:lumMod val="65000"/>
                    <a:lumOff val="35000"/>
                  </a:schemeClr>
                </a:solidFill>
              </a:rPr>
              <a:t>ACEP)</a:t>
            </a:r>
          </a:p>
          <a:p>
            <a:pPr marL="800100" lvl="1" indent="-342900" defTabSz="914400">
              <a:lnSpc>
                <a:spcPct val="90000"/>
              </a:lnSpc>
              <a:spcBef>
                <a:spcPts val="800"/>
              </a:spcBef>
              <a:buClr>
                <a:schemeClr val="accent1"/>
              </a:buClr>
              <a:buSzPct val="90000"/>
              <a:buBlip>
                <a:blip r:embed="rId2"/>
              </a:buBlip>
            </a:pPr>
            <a:r>
              <a:rPr lang="en-US" sz="1600" dirty="0" smtClean="0">
                <a:solidFill>
                  <a:schemeClr val="tx1">
                    <a:lumMod val="65000"/>
                    <a:lumOff val="35000"/>
                  </a:schemeClr>
                </a:solidFill>
              </a:rPr>
              <a:t>Alaska Volcano </a:t>
            </a:r>
            <a:r>
              <a:rPr lang="en-US" sz="1600" dirty="0">
                <a:solidFill>
                  <a:schemeClr val="tx1">
                    <a:lumMod val="65000"/>
                    <a:lumOff val="35000"/>
                  </a:schemeClr>
                </a:solidFill>
              </a:rPr>
              <a:t>Observatory (AVO</a:t>
            </a:r>
            <a:r>
              <a:rPr lang="en-US" sz="1600" dirty="0" smtClean="0">
                <a:solidFill>
                  <a:schemeClr val="tx1">
                    <a:lumMod val="65000"/>
                    <a:lumOff val="35000"/>
                  </a:schemeClr>
                </a:solidFill>
              </a:rPr>
              <a:t>) </a:t>
            </a:r>
          </a:p>
          <a:p>
            <a:pPr marL="800100" lvl="1" indent="-342900" defTabSz="914400">
              <a:lnSpc>
                <a:spcPct val="90000"/>
              </a:lnSpc>
              <a:spcBef>
                <a:spcPts val="800"/>
              </a:spcBef>
              <a:buClr>
                <a:schemeClr val="accent1"/>
              </a:buClr>
              <a:buSzPct val="90000"/>
              <a:buBlip>
                <a:blip r:embed="rId2"/>
              </a:buBlip>
            </a:pPr>
            <a:r>
              <a:rPr lang="en-US" sz="1600" dirty="0" smtClean="0">
                <a:solidFill>
                  <a:schemeClr val="tx1">
                    <a:lumMod val="65000"/>
                    <a:lumOff val="35000"/>
                  </a:schemeClr>
                </a:solidFill>
              </a:rPr>
              <a:t>Geographic Information </a:t>
            </a:r>
            <a:r>
              <a:rPr lang="en-US" sz="1600" dirty="0">
                <a:solidFill>
                  <a:schemeClr val="tx1">
                    <a:lumMod val="65000"/>
                    <a:lumOff val="35000"/>
                  </a:schemeClr>
                </a:solidFill>
              </a:rPr>
              <a:t>Network of Alaska (GINA</a:t>
            </a:r>
            <a:r>
              <a:rPr lang="en-US" sz="1600" dirty="0" smtClean="0">
                <a:solidFill>
                  <a:schemeClr val="tx1">
                    <a:lumMod val="65000"/>
                    <a:lumOff val="35000"/>
                  </a:schemeClr>
                </a:solidFill>
              </a:rPr>
              <a:t>) </a:t>
            </a:r>
          </a:p>
          <a:p>
            <a:pPr marL="800100" lvl="1" indent="-342900" defTabSz="914400">
              <a:lnSpc>
                <a:spcPct val="90000"/>
              </a:lnSpc>
              <a:spcBef>
                <a:spcPts val="800"/>
              </a:spcBef>
              <a:buClr>
                <a:schemeClr val="accent1"/>
              </a:buClr>
              <a:buSzPct val="90000"/>
              <a:buBlip>
                <a:blip r:embed="rId2"/>
              </a:buBlip>
            </a:pPr>
            <a:r>
              <a:rPr lang="en-US" sz="1600" dirty="0" smtClean="0">
                <a:solidFill>
                  <a:schemeClr val="tx1">
                    <a:lumMod val="65000"/>
                    <a:lumOff val="35000"/>
                  </a:schemeClr>
                </a:solidFill>
              </a:rPr>
              <a:t>Ocean </a:t>
            </a:r>
            <a:r>
              <a:rPr lang="en-US" sz="1600" dirty="0">
                <a:solidFill>
                  <a:schemeClr val="tx1">
                    <a:lumMod val="65000"/>
                    <a:lumOff val="35000"/>
                  </a:schemeClr>
                </a:solidFill>
              </a:rPr>
              <a:t>Acidification </a:t>
            </a:r>
            <a:r>
              <a:rPr lang="en-US" sz="1600" dirty="0" smtClean="0">
                <a:solidFill>
                  <a:schemeClr val="tx1">
                    <a:lumMod val="65000"/>
                    <a:lumOff val="35000"/>
                  </a:schemeClr>
                </a:solidFill>
              </a:rPr>
              <a:t>Research Center</a:t>
            </a:r>
          </a:p>
          <a:p>
            <a:pPr marL="800100" lvl="1" indent="-342900" defTabSz="914400">
              <a:lnSpc>
                <a:spcPct val="90000"/>
              </a:lnSpc>
              <a:spcBef>
                <a:spcPts val="800"/>
              </a:spcBef>
              <a:buClr>
                <a:schemeClr val="accent1"/>
              </a:buClr>
              <a:buSzPct val="90000"/>
              <a:buBlip>
                <a:blip r:embed="rId2"/>
              </a:buBlip>
            </a:pPr>
            <a:r>
              <a:rPr lang="en-US" sz="1600" dirty="0" smtClean="0">
                <a:solidFill>
                  <a:schemeClr val="tx1">
                    <a:lumMod val="65000"/>
                    <a:lumOff val="35000"/>
                  </a:schemeClr>
                </a:solidFill>
              </a:rPr>
              <a:t>Institute </a:t>
            </a:r>
            <a:r>
              <a:rPr lang="en-US" sz="1600" dirty="0">
                <a:solidFill>
                  <a:schemeClr val="tx1">
                    <a:lumMod val="65000"/>
                    <a:lumOff val="35000"/>
                  </a:schemeClr>
                </a:solidFill>
              </a:rPr>
              <a:t>of Social and Economic Research (</a:t>
            </a:r>
            <a:r>
              <a:rPr lang="en-US" sz="1600" dirty="0" smtClean="0">
                <a:solidFill>
                  <a:schemeClr val="tx1">
                    <a:lumMod val="65000"/>
                    <a:lumOff val="35000"/>
                  </a:schemeClr>
                </a:solidFill>
              </a:rPr>
              <a:t>ISER</a:t>
            </a:r>
          </a:p>
          <a:p>
            <a:pPr marL="800100" lvl="1" indent="-342900" defTabSz="914400">
              <a:lnSpc>
                <a:spcPct val="90000"/>
              </a:lnSpc>
              <a:spcBef>
                <a:spcPts val="800"/>
              </a:spcBef>
              <a:buClr>
                <a:schemeClr val="accent1"/>
              </a:buClr>
              <a:buSzPct val="90000"/>
              <a:buBlip>
                <a:blip r:embed="rId2"/>
              </a:buBlip>
            </a:pPr>
            <a:r>
              <a:rPr lang="en-US" sz="1600" dirty="0" smtClean="0">
                <a:solidFill>
                  <a:schemeClr val="tx1">
                    <a:lumMod val="65000"/>
                    <a:lumOff val="35000"/>
                  </a:schemeClr>
                </a:solidFill>
              </a:rPr>
              <a:t>Institute for Circumpolar </a:t>
            </a:r>
            <a:r>
              <a:rPr lang="en-US" sz="1600" dirty="0">
                <a:solidFill>
                  <a:schemeClr val="tx1">
                    <a:lumMod val="65000"/>
                    <a:lumOff val="35000"/>
                  </a:schemeClr>
                </a:solidFill>
              </a:rPr>
              <a:t>Health Studies (</a:t>
            </a:r>
            <a:r>
              <a:rPr lang="en-US" sz="1600" dirty="0" smtClean="0">
                <a:solidFill>
                  <a:schemeClr val="tx1">
                    <a:lumMod val="65000"/>
                    <a:lumOff val="35000"/>
                  </a:schemeClr>
                </a:solidFill>
              </a:rPr>
              <a:t>ICHS)</a:t>
            </a:r>
          </a:p>
          <a:p>
            <a:pPr marL="800100" lvl="1" indent="-342900" defTabSz="914400">
              <a:lnSpc>
                <a:spcPct val="90000"/>
              </a:lnSpc>
              <a:spcBef>
                <a:spcPts val="800"/>
              </a:spcBef>
              <a:buClr>
                <a:schemeClr val="accent1"/>
              </a:buClr>
              <a:buSzPct val="90000"/>
              <a:buBlip>
                <a:blip r:embed="rId2"/>
              </a:buBlip>
            </a:pPr>
            <a:r>
              <a:rPr lang="en-US" sz="1600" dirty="0" smtClean="0">
                <a:solidFill>
                  <a:schemeClr val="tx1">
                    <a:lumMod val="65000"/>
                    <a:lumOff val="35000"/>
                  </a:schemeClr>
                </a:solidFill>
              </a:rPr>
              <a:t>Center </a:t>
            </a:r>
            <a:r>
              <a:rPr lang="en-US" sz="1600" dirty="0">
                <a:solidFill>
                  <a:schemeClr val="tx1">
                    <a:lumMod val="65000"/>
                    <a:lumOff val="35000"/>
                  </a:schemeClr>
                </a:solidFill>
              </a:rPr>
              <a:t>for Behavioral Health Research and Services (CBHRS) </a:t>
            </a:r>
            <a:endParaRPr lang="en-US" sz="1600" dirty="0" smtClean="0">
              <a:solidFill>
                <a:schemeClr val="tx1">
                  <a:lumMod val="65000"/>
                  <a:lumOff val="35000"/>
                </a:schemeClr>
              </a:solidFill>
            </a:endParaRPr>
          </a:p>
          <a:p>
            <a:pPr marL="800100" lvl="1" indent="-342900" defTabSz="914400">
              <a:lnSpc>
                <a:spcPct val="90000"/>
              </a:lnSpc>
              <a:spcBef>
                <a:spcPts val="800"/>
              </a:spcBef>
              <a:buClr>
                <a:schemeClr val="accent1"/>
              </a:buClr>
              <a:buSzPct val="90000"/>
              <a:buBlip>
                <a:blip r:embed="rId2"/>
              </a:buBlip>
            </a:pPr>
            <a:r>
              <a:rPr lang="en-US" sz="1600" dirty="0" smtClean="0">
                <a:solidFill>
                  <a:schemeClr val="tx1">
                    <a:lumMod val="65000"/>
                    <a:lumOff val="35000"/>
                  </a:schemeClr>
                </a:solidFill>
              </a:rPr>
              <a:t>Alaska </a:t>
            </a:r>
            <a:r>
              <a:rPr lang="en-US" sz="1600" dirty="0">
                <a:solidFill>
                  <a:schemeClr val="tx1">
                    <a:lumMod val="65000"/>
                    <a:lumOff val="35000"/>
                  </a:schemeClr>
                </a:solidFill>
              </a:rPr>
              <a:t>Coastal Rainforest Center</a:t>
            </a:r>
          </a:p>
        </p:txBody>
      </p:sp>
    </p:spTree>
    <p:extLst>
      <p:ext uri="{BB962C8B-B14F-4D97-AF65-F5344CB8AC3E}">
        <p14:creationId xmlns:p14="http://schemas.microsoft.com/office/powerpoint/2010/main" val="3507565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7" y="582207"/>
            <a:ext cx="8229600" cy="1143000"/>
          </a:xfrm>
        </p:spPr>
        <p:txBody>
          <a:bodyPr/>
          <a:lstStyle/>
          <a:p>
            <a:r>
              <a:rPr lang="en-US" sz="4800" dirty="0"/>
              <a:t>Key </a:t>
            </a:r>
            <a:r>
              <a:rPr lang="en-US" sz="4800" dirty="0" smtClean="0"/>
              <a:t>Research Initiatives</a:t>
            </a:r>
            <a:r>
              <a:rPr lang="en-US" sz="4800" dirty="0"/>
              <a:t/>
            </a:r>
            <a:br>
              <a:rPr lang="en-US" sz="4800" dirty="0"/>
            </a:br>
            <a:endParaRPr lang="en-US" dirty="0"/>
          </a:p>
        </p:txBody>
      </p:sp>
      <p:sp>
        <p:nvSpPr>
          <p:cNvPr id="3" name="Content Placeholder 2"/>
          <p:cNvSpPr>
            <a:spLocks noGrp="1"/>
          </p:cNvSpPr>
          <p:nvPr>
            <p:ph idx="1"/>
          </p:nvPr>
        </p:nvSpPr>
        <p:spPr>
          <a:xfrm>
            <a:off x="456407" y="2549270"/>
            <a:ext cx="7946232" cy="3410573"/>
          </a:xfrm>
        </p:spPr>
        <p:txBody>
          <a:bodyPr>
            <a:noAutofit/>
          </a:bodyPr>
          <a:lstStyle/>
          <a:p>
            <a:r>
              <a:rPr lang="en-US" sz="2000" dirty="0"/>
              <a:t>Build upon our well-established reputation as the powerhouse in high latitude </a:t>
            </a:r>
            <a:r>
              <a:rPr lang="en-US" sz="2000" dirty="0" smtClean="0"/>
              <a:t>and Arctic research</a:t>
            </a:r>
            <a:endParaRPr lang="en-US" sz="2000" dirty="0"/>
          </a:p>
          <a:p>
            <a:r>
              <a:rPr lang="en-US" sz="2000" dirty="0"/>
              <a:t>Serve our state and nation by addressing critical issues related to our strategic global position</a:t>
            </a:r>
          </a:p>
          <a:p>
            <a:r>
              <a:rPr lang="en-US" sz="2000" dirty="0"/>
              <a:t>Assist our military in developing the domain awareness to function capably and safely in the Arctic</a:t>
            </a:r>
          </a:p>
          <a:p>
            <a:r>
              <a:rPr lang="en-US" sz="2000" dirty="0" smtClean="0"/>
              <a:t>Expand economic </a:t>
            </a:r>
            <a:r>
              <a:rPr lang="en-US" sz="2000" dirty="0"/>
              <a:t>development </a:t>
            </a:r>
            <a:r>
              <a:rPr lang="en-US" sz="2000" dirty="0" smtClean="0"/>
              <a:t>and diversity in </a:t>
            </a:r>
            <a:r>
              <a:rPr lang="en-US" sz="2000" dirty="0"/>
              <a:t>Alaska by increasing discoveries, patents and </a:t>
            </a:r>
            <a:r>
              <a:rPr lang="en-US" sz="2000" dirty="0" smtClean="0"/>
              <a:t>business </a:t>
            </a:r>
            <a:r>
              <a:rPr lang="en-US" sz="2000" dirty="0"/>
              <a:t>partnerships</a:t>
            </a:r>
          </a:p>
          <a:p>
            <a:r>
              <a:rPr lang="en-US" sz="2000" dirty="0"/>
              <a:t>Improve the lives of Alaskans through research in health and social sciences</a:t>
            </a:r>
          </a:p>
          <a:p>
            <a:endParaRPr lang="en-US" sz="2000" dirty="0"/>
          </a:p>
        </p:txBody>
      </p:sp>
      <p:sp>
        <p:nvSpPr>
          <p:cNvPr id="4" name="Slide Number Placeholder 3"/>
          <p:cNvSpPr>
            <a:spLocks noGrp="1"/>
          </p:cNvSpPr>
          <p:nvPr>
            <p:ph type="sldNum" sz="quarter" idx="12"/>
          </p:nvPr>
        </p:nvSpPr>
        <p:spPr/>
        <p:txBody>
          <a:bodyPr/>
          <a:lstStyle/>
          <a:p>
            <a:fld id="{77E4B006-B3D4-8646-AF05-E56E0FD834C4}" type="slidenum">
              <a:rPr lang="en-US" smtClean="0"/>
              <a:t>14</a:t>
            </a:fld>
            <a:endParaRPr lang="en-US"/>
          </a:p>
        </p:txBody>
      </p:sp>
    </p:spTree>
    <p:extLst>
      <p:ext uri="{BB962C8B-B14F-4D97-AF65-F5344CB8AC3E}">
        <p14:creationId xmlns:p14="http://schemas.microsoft.com/office/powerpoint/2010/main" val="1736163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Mission: Sharing Knowledge with Alaskans </a:t>
            </a:r>
            <a:endParaRPr lang="en-US" dirty="0"/>
          </a:p>
        </p:txBody>
      </p:sp>
      <p:sp>
        <p:nvSpPr>
          <p:cNvPr id="3" name="Content Placeholder 2"/>
          <p:cNvSpPr>
            <a:spLocks noGrp="1"/>
          </p:cNvSpPr>
          <p:nvPr>
            <p:ph idx="1"/>
          </p:nvPr>
        </p:nvSpPr>
        <p:spPr>
          <a:xfrm>
            <a:off x="311888" y="2815386"/>
            <a:ext cx="8520224" cy="3324446"/>
          </a:xfrm>
        </p:spPr>
        <p:txBody>
          <a:bodyPr>
            <a:noAutofit/>
          </a:bodyPr>
          <a:lstStyle/>
          <a:p>
            <a:r>
              <a:rPr lang="en-US" sz="1600" dirty="0" smtClean="0"/>
              <a:t>Cooperative Extension </a:t>
            </a:r>
            <a:r>
              <a:rPr lang="en-US" sz="1600" dirty="0"/>
              <a:t>agents </a:t>
            </a:r>
            <a:r>
              <a:rPr lang="en-US" sz="1600" dirty="0" smtClean="0"/>
              <a:t>work </a:t>
            </a:r>
            <a:r>
              <a:rPr lang="en-US" sz="1600" dirty="0"/>
              <a:t>in communities throughout </a:t>
            </a:r>
            <a:r>
              <a:rPr lang="en-US" sz="1600" dirty="0" smtClean="0"/>
              <a:t>Alaska conducting science</a:t>
            </a:r>
            <a:r>
              <a:rPr lang="en-US" sz="1600" dirty="0"/>
              <a:t>, technology, engineering and math </a:t>
            </a:r>
            <a:r>
              <a:rPr lang="en-US" sz="1600" dirty="0" smtClean="0"/>
              <a:t>(</a:t>
            </a:r>
            <a:r>
              <a:rPr lang="en-US" sz="1600" dirty="0"/>
              <a:t>STEM) school programs, youth mentoring, working with </a:t>
            </a:r>
            <a:r>
              <a:rPr lang="en-US" sz="1600" dirty="0" err="1"/>
              <a:t>rhodiola</a:t>
            </a:r>
            <a:r>
              <a:rPr lang="en-US" sz="1600" dirty="0"/>
              <a:t> and peony growers, </a:t>
            </a:r>
            <a:r>
              <a:rPr lang="en-US" sz="1600" dirty="0" smtClean="0"/>
              <a:t>and helping </a:t>
            </a:r>
            <a:r>
              <a:rPr lang="en-US" sz="1600" dirty="0"/>
              <a:t>families with food preservation or gardening.</a:t>
            </a:r>
          </a:p>
          <a:p>
            <a:r>
              <a:rPr lang="en-US" sz="1600" dirty="0"/>
              <a:t>Cooperative Extension is part of the largest informal education system in the world, connecting </a:t>
            </a:r>
            <a:r>
              <a:rPr lang="en-US" sz="1600" dirty="0" smtClean="0"/>
              <a:t>programs </a:t>
            </a:r>
            <a:r>
              <a:rPr lang="en-US" sz="1600" dirty="0"/>
              <a:t>at land-grant colleges and universities in every U.S. territory and state. </a:t>
            </a:r>
            <a:endParaRPr lang="en-US" sz="1600" dirty="0" smtClean="0"/>
          </a:p>
          <a:p>
            <a:r>
              <a:rPr lang="en-US" sz="1600" dirty="0"/>
              <a:t>Cooperative Extension offers hundreds of publications, written and produced by university specialists, which contain practical information of interest to Alaska residents. </a:t>
            </a:r>
          </a:p>
          <a:p>
            <a:r>
              <a:rPr lang="en-US" sz="1600" dirty="0"/>
              <a:t>Major program areas include: agriculture and horticulture; health, home and family development; natural resources and community development; 4-H and youth development.</a:t>
            </a:r>
          </a:p>
          <a:p>
            <a:endParaRPr lang="en-US" sz="1600" dirty="0"/>
          </a:p>
        </p:txBody>
      </p:sp>
      <p:sp>
        <p:nvSpPr>
          <p:cNvPr id="4" name="Slide Number Placeholder 3"/>
          <p:cNvSpPr>
            <a:spLocks noGrp="1"/>
          </p:cNvSpPr>
          <p:nvPr>
            <p:ph type="sldNum" sz="quarter" idx="12"/>
          </p:nvPr>
        </p:nvSpPr>
        <p:spPr/>
        <p:txBody>
          <a:bodyPr/>
          <a:lstStyle/>
          <a:p>
            <a:fld id="{77E4B006-B3D4-8646-AF05-E56E0FD834C4}" type="slidenum">
              <a:rPr lang="en-US" smtClean="0"/>
              <a:t>15</a:t>
            </a:fld>
            <a:endParaRPr lang="en-US"/>
          </a:p>
        </p:txBody>
      </p:sp>
    </p:spTree>
    <p:extLst>
      <p:ext uri="{BB962C8B-B14F-4D97-AF65-F5344CB8AC3E}">
        <p14:creationId xmlns:p14="http://schemas.microsoft.com/office/powerpoint/2010/main" val="1304248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Text Placeholder 2"/>
          <p:cNvSpPr>
            <a:spLocks noGrp="1"/>
          </p:cNvSpPr>
          <p:nvPr>
            <p:ph type="body" idx="1"/>
          </p:nvPr>
        </p:nvSpPr>
        <p:spPr>
          <a:xfrm>
            <a:off x="307428" y="2436971"/>
            <a:ext cx="8379372" cy="4191371"/>
          </a:xfrm>
        </p:spPr>
        <p:txBody>
          <a:bodyPr>
            <a:noAutofit/>
          </a:bodyPr>
          <a:lstStyle/>
          <a:p>
            <a:pPr>
              <a:spcBef>
                <a:spcPts val="1200"/>
              </a:spcBef>
              <a:buClr>
                <a:srgbClr val="80B606"/>
              </a:buClr>
            </a:pPr>
            <a:r>
              <a:rPr lang="en-US" sz="2000" dirty="0">
                <a:solidFill>
                  <a:sysClr val="windowText" lastClr="000000">
                    <a:lumMod val="65000"/>
                    <a:lumOff val="35000"/>
                  </a:sysClr>
                </a:solidFill>
                <a:latin typeface="Calisto MT"/>
                <a:ea typeface=""/>
                <a:cs typeface=""/>
              </a:rPr>
              <a:t>Geography – location, size, regionalism</a:t>
            </a:r>
          </a:p>
          <a:p>
            <a:pPr>
              <a:spcBef>
                <a:spcPts val="1200"/>
              </a:spcBef>
              <a:buClr>
                <a:srgbClr val="80B606"/>
              </a:buClr>
            </a:pPr>
            <a:r>
              <a:rPr lang="en-US" sz="2000" dirty="0">
                <a:solidFill>
                  <a:sysClr val="windowText" lastClr="000000">
                    <a:lumMod val="65000"/>
                    <a:lumOff val="35000"/>
                  </a:sysClr>
                </a:solidFill>
                <a:latin typeface="Calisto MT"/>
                <a:ea typeface=""/>
                <a:cs typeface=""/>
              </a:rPr>
              <a:t>Students – low high school graduation rate, low college going rate, low college completion rate, half require developmental education</a:t>
            </a:r>
          </a:p>
          <a:p>
            <a:pPr>
              <a:spcBef>
                <a:spcPts val="1200"/>
              </a:spcBef>
              <a:buClr>
                <a:srgbClr val="80B606"/>
              </a:buClr>
            </a:pPr>
            <a:r>
              <a:rPr lang="en-US" sz="2000" dirty="0">
                <a:solidFill>
                  <a:sysClr val="windowText" lastClr="000000">
                    <a:lumMod val="65000"/>
                    <a:lumOff val="35000"/>
                  </a:sysClr>
                </a:solidFill>
                <a:latin typeface="Calisto MT"/>
                <a:ea typeface=""/>
                <a:cs typeface=""/>
              </a:rPr>
              <a:t>Economy – high in natural resources - low in new economy, historically </a:t>
            </a:r>
            <a:r>
              <a:rPr lang="en-US" sz="2000" dirty="0" smtClean="0">
                <a:solidFill>
                  <a:sysClr val="windowText" lastClr="000000">
                    <a:lumMod val="65000"/>
                    <a:lumOff val="35000"/>
                  </a:sysClr>
                </a:solidFill>
                <a:latin typeface="Calisto MT"/>
                <a:ea typeface=""/>
                <a:cs typeface=""/>
              </a:rPr>
              <a:t>high wage to education ratio</a:t>
            </a:r>
            <a:r>
              <a:rPr lang="en-US" sz="2000" dirty="0">
                <a:solidFill>
                  <a:sysClr val="windowText" lastClr="000000">
                    <a:lumMod val="65000"/>
                    <a:lumOff val="35000"/>
                  </a:sysClr>
                </a:solidFill>
                <a:latin typeface="Calisto MT"/>
                <a:ea typeface=""/>
                <a:cs typeface=""/>
              </a:rPr>
              <a:t>, </a:t>
            </a:r>
            <a:r>
              <a:rPr lang="en-US" sz="2000" dirty="0" smtClean="0">
                <a:solidFill>
                  <a:sysClr val="windowText" lastClr="000000">
                    <a:lumMod val="65000"/>
                    <a:lumOff val="35000"/>
                  </a:sysClr>
                </a:solidFill>
                <a:latin typeface="Calisto MT"/>
                <a:ea typeface=""/>
                <a:cs typeface=""/>
              </a:rPr>
              <a:t>industry workforce </a:t>
            </a:r>
            <a:r>
              <a:rPr lang="en-US" sz="2000" dirty="0">
                <a:solidFill>
                  <a:sysClr val="windowText" lastClr="000000">
                    <a:lumMod val="65000"/>
                    <a:lumOff val="35000"/>
                  </a:sysClr>
                </a:solidFill>
                <a:latin typeface="Calisto MT"/>
                <a:ea typeface=""/>
                <a:cs typeface=""/>
              </a:rPr>
              <a:t>gaps</a:t>
            </a:r>
          </a:p>
          <a:p>
            <a:pPr>
              <a:spcBef>
                <a:spcPts val="1200"/>
              </a:spcBef>
              <a:buClr>
                <a:srgbClr val="80B606"/>
              </a:buClr>
            </a:pPr>
            <a:r>
              <a:rPr lang="en-US" sz="2000" dirty="0">
                <a:solidFill>
                  <a:sysClr val="windowText" lastClr="000000">
                    <a:lumMod val="65000"/>
                    <a:lumOff val="35000"/>
                  </a:sysClr>
                </a:solidFill>
                <a:latin typeface="Calisto MT"/>
                <a:ea typeface=""/>
                <a:cs typeface=""/>
              </a:rPr>
              <a:t>Structure – 4 administrative structures, 3 institutional accreditations, geographic spread </a:t>
            </a:r>
          </a:p>
          <a:p>
            <a:pPr>
              <a:spcBef>
                <a:spcPts val="1200"/>
              </a:spcBef>
              <a:buClr>
                <a:srgbClr val="80B606"/>
              </a:buClr>
            </a:pPr>
            <a:r>
              <a:rPr lang="en-US" sz="2000" dirty="0">
                <a:solidFill>
                  <a:sysClr val="windowText" lastClr="000000">
                    <a:lumMod val="65000"/>
                    <a:lumOff val="35000"/>
                  </a:sysClr>
                </a:solidFill>
                <a:latin typeface="Calisto MT"/>
                <a:ea typeface=""/>
                <a:cs typeface=""/>
              </a:rPr>
              <a:t>Budget – heavy reliance on resource-dependent state funding, 3rd year of budget </a:t>
            </a:r>
            <a:r>
              <a:rPr lang="en-US" sz="2000" dirty="0" smtClean="0">
                <a:solidFill>
                  <a:sysClr val="windowText" lastClr="000000">
                    <a:lumMod val="65000"/>
                    <a:lumOff val="35000"/>
                  </a:sysClr>
                </a:solidFill>
                <a:latin typeface="Calisto MT"/>
                <a:ea typeface=""/>
                <a:cs typeface=""/>
              </a:rPr>
              <a:t>reductions</a:t>
            </a:r>
          </a:p>
          <a:p>
            <a:pPr>
              <a:spcBef>
                <a:spcPts val="1200"/>
              </a:spcBef>
              <a:buClr>
                <a:srgbClr val="80B606"/>
              </a:buClr>
            </a:pPr>
            <a:r>
              <a:rPr lang="en-US" sz="2000" dirty="0" smtClean="0">
                <a:solidFill>
                  <a:sysClr val="windowText" lastClr="000000">
                    <a:lumMod val="65000"/>
                    <a:lumOff val="35000"/>
                  </a:sysClr>
                </a:solidFill>
                <a:latin typeface="Calisto MT"/>
                <a:ea typeface=""/>
                <a:cs typeface=""/>
              </a:rPr>
              <a:t>Revenue – private giving, comparatively low </a:t>
            </a:r>
            <a:r>
              <a:rPr lang="en-US" sz="2000" dirty="0">
                <a:solidFill>
                  <a:sysClr val="windowText" lastClr="000000">
                    <a:lumMod val="65000"/>
                    <a:lumOff val="35000"/>
                  </a:sysClr>
                </a:solidFill>
              </a:rPr>
              <a:t>tuitions, </a:t>
            </a:r>
            <a:r>
              <a:rPr lang="en-US" sz="2000" dirty="0" smtClean="0">
                <a:solidFill>
                  <a:sysClr val="windowText" lastClr="000000">
                    <a:lumMod val="65000"/>
                    <a:lumOff val="35000"/>
                  </a:sysClr>
                </a:solidFill>
              </a:rPr>
              <a:t>land grant deficit </a:t>
            </a:r>
            <a:endParaRPr lang="en-US" sz="2000" dirty="0">
              <a:solidFill>
                <a:sysClr val="windowText" lastClr="000000">
                  <a:lumMod val="65000"/>
                  <a:lumOff val="35000"/>
                </a:sysClr>
              </a:solidFill>
              <a:latin typeface="Calisto MT"/>
              <a:ea typeface=""/>
              <a:cs typeface=""/>
            </a:endParaRPr>
          </a:p>
        </p:txBody>
      </p:sp>
      <p:sp>
        <p:nvSpPr>
          <p:cNvPr id="6" name="Slide Number Placeholder 2"/>
          <p:cNvSpPr txBox="1">
            <a:spLocks/>
          </p:cNvSpPr>
          <p:nvPr/>
        </p:nvSpPr>
        <p:spPr>
          <a:xfrm>
            <a:off x="4305300" y="6356350"/>
            <a:ext cx="533400" cy="365125"/>
          </a:xfrm>
          <a:prstGeom prst="rect">
            <a:avLst/>
          </a:prstGeom>
        </p:spPr>
        <p:txBody>
          <a:bodyPr vert="horz" lIns="91440" tIns="45720" rIns="91440" bIns="45720" rtlCol="0" anchor="ctr"/>
          <a:lstStyle>
            <a:defPPr>
              <a:defRPr lang="en-US"/>
            </a:defPPr>
            <a:lvl1pPr marL="0" algn="ctr" defTabSz="457200" rtl="0" eaLnBrk="1" latinLnBrk="0" hangingPunct="1">
              <a:defRPr sz="1100" b="1"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D6DE142-DEEB-5844-9078-D105C74FB96A}" type="slidenum">
              <a:rPr lang="en-US" smtClean="0"/>
              <a:t>16</a:t>
            </a:fld>
            <a:endParaRPr lang="en-US" dirty="0"/>
          </a:p>
        </p:txBody>
      </p:sp>
    </p:spTree>
    <p:extLst>
      <p:ext uri="{BB962C8B-B14F-4D97-AF65-F5344CB8AC3E}">
        <p14:creationId xmlns:p14="http://schemas.microsoft.com/office/powerpoint/2010/main" val="857683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E4B006-B3D4-8646-AF05-E56E0FD834C4}" type="slidenum">
              <a:rPr lang="en-US" smtClean="0"/>
              <a:t>17</a:t>
            </a:fld>
            <a:endParaRPr lang="en-US"/>
          </a:p>
        </p:txBody>
      </p:sp>
      <p:sp>
        <p:nvSpPr>
          <p:cNvPr id="2" name="Title 1"/>
          <p:cNvSpPr>
            <a:spLocks noGrp="1"/>
          </p:cNvSpPr>
          <p:nvPr>
            <p:ph type="title" idx="4294967295"/>
          </p:nvPr>
        </p:nvSpPr>
        <p:spPr>
          <a:xfrm>
            <a:off x="457200" y="-221262"/>
            <a:ext cx="8229600" cy="1143000"/>
          </a:xfrm>
        </p:spPr>
        <p:txBody>
          <a:bodyPr/>
          <a:lstStyle/>
          <a:p>
            <a:r>
              <a:rPr lang="en-US" dirty="0" smtClean="0"/>
              <a:t>Alaska’s Brain Drain</a:t>
            </a:r>
            <a:endParaRPr lang="en-US" dirty="0"/>
          </a:p>
        </p:txBody>
      </p:sp>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1812990" y="1531405"/>
            <a:ext cx="7257592" cy="4824945"/>
          </a:xfrm>
        </p:spPr>
      </p:pic>
      <p:sp>
        <p:nvSpPr>
          <p:cNvPr id="6" name="Content Placeholder 2"/>
          <p:cNvSpPr txBox="1">
            <a:spLocks/>
          </p:cNvSpPr>
          <p:nvPr/>
        </p:nvSpPr>
        <p:spPr>
          <a:xfrm>
            <a:off x="297013" y="2582574"/>
            <a:ext cx="1913206" cy="2456329"/>
          </a:xfrm>
          <a:prstGeom prst="rect">
            <a:avLst/>
          </a:prstGeom>
        </p:spPr>
        <p:txBody>
          <a:bodyPr>
            <a:normAutofit/>
          </a:bodyPr>
          <a:lstStyle>
            <a:lvl1pPr marL="342900" indent="-342900" algn="l" defTabSz="914400" rtl="0" eaLnBrk="1" latinLnBrk="0" hangingPunct="1">
              <a:spcBef>
                <a:spcPts val="2000"/>
              </a:spcBef>
              <a:buClr>
                <a:schemeClr val="accent1"/>
              </a:buClr>
              <a:buSzPct val="90000"/>
              <a:buFontTx/>
              <a:buBlip>
                <a:blip r:embed="rId3"/>
              </a:buBlip>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Tx/>
              <a:buBlip>
                <a:blip r:embed="rId3"/>
              </a:buBlip>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Tx/>
              <a:buBlip>
                <a:blip r:embed="rId3"/>
              </a:buBlip>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Tx/>
              <a:buBlip>
                <a:blip r:embed="rId3"/>
              </a:buBlip>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Tx/>
              <a:buBlip>
                <a:blip r:embed="rId3"/>
              </a:buBlip>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en-US" sz="1600" dirty="0" smtClean="0"/>
              <a:t>Of 100 average 9</a:t>
            </a:r>
            <a:r>
              <a:rPr lang="en-US" sz="1600" baseline="30000" dirty="0" smtClean="0"/>
              <a:t>th</a:t>
            </a:r>
            <a:r>
              <a:rPr lang="en-US" sz="1600" dirty="0" smtClean="0"/>
              <a:t> graders only 5 will graduate from UA within 10 years.</a:t>
            </a:r>
          </a:p>
          <a:p>
            <a:pPr marL="0" indent="0">
              <a:buFontTx/>
              <a:buNone/>
            </a:pPr>
            <a:endParaRPr lang="en-US" sz="1600" dirty="0"/>
          </a:p>
        </p:txBody>
      </p:sp>
    </p:spTree>
    <p:extLst>
      <p:ext uri="{BB962C8B-B14F-4D97-AF65-F5344CB8AC3E}">
        <p14:creationId xmlns:p14="http://schemas.microsoft.com/office/powerpoint/2010/main" val="1505191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7E4B006-B3D4-8646-AF05-E56E0FD834C4}" type="slidenum">
              <a:rPr lang="en-US" smtClean="0"/>
              <a:t>18</a:t>
            </a:fld>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669781" y="1536385"/>
            <a:ext cx="6020357" cy="4819965"/>
          </a:xfrm>
          <a:prstGeom prst="rect">
            <a:avLst/>
          </a:prstGeom>
        </p:spPr>
      </p:pic>
      <p:sp>
        <p:nvSpPr>
          <p:cNvPr id="5" name="TextBox 4"/>
          <p:cNvSpPr txBox="1"/>
          <p:nvPr/>
        </p:nvSpPr>
        <p:spPr>
          <a:xfrm>
            <a:off x="373770" y="2015684"/>
            <a:ext cx="2009010" cy="1477328"/>
          </a:xfrm>
          <a:prstGeom prst="rect">
            <a:avLst/>
          </a:prstGeom>
          <a:noFill/>
        </p:spPr>
        <p:txBody>
          <a:bodyPr wrap="square" rtlCol="0">
            <a:spAutoFit/>
          </a:bodyPr>
          <a:lstStyle/>
          <a:p>
            <a:pPr defTabSz="914400">
              <a:spcBef>
                <a:spcPts val="2000"/>
              </a:spcBef>
              <a:buClr>
                <a:schemeClr val="accent1"/>
              </a:buClr>
              <a:buSzPct val="90000"/>
            </a:pPr>
            <a:r>
              <a:rPr lang="en-US" dirty="0">
                <a:solidFill>
                  <a:schemeClr val="tx1">
                    <a:lumMod val="65000"/>
                    <a:lumOff val="35000"/>
                  </a:schemeClr>
                </a:solidFill>
              </a:rPr>
              <a:t>There is a 7% decrease in Alaska high school graduates between 2010 – 2015.</a:t>
            </a:r>
          </a:p>
        </p:txBody>
      </p:sp>
      <p:sp>
        <p:nvSpPr>
          <p:cNvPr id="6" name="TextBox 5"/>
          <p:cNvSpPr txBox="1"/>
          <p:nvPr/>
        </p:nvSpPr>
        <p:spPr>
          <a:xfrm>
            <a:off x="547306" y="0"/>
            <a:ext cx="7922575" cy="800219"/>
          </a:xfrm>
          <a:prstGeom prst="rect">
            <a:avLst/>
          </a:prstGeom>
          <a:noFill/>
        </p:spPr>
        <p:txBody>
          <a:bodyPr wrap="square" rtlCol="0">
            <a:spAutoFit/>
          </a:bodyPr>
          <a:lstStyle/>
          <a:p>
            <a:pPr algn="ctr" defTabSz="914400">
              <a:spcBef>
                <a:spcPct val="0"/>
              </a:spcBef>
            </a:pPr>
            <a:r>
              <a:rPr lang="en-US" sz="4600" dirty="0">
                <a:solidFill>
                  <a:schemeClr val="bg1"/>
                </a:solidFill>
                <a:latin typeface="+mj-lt"/>
                <a:ea typeface="+mj-ea"/>
                <a:cs typeface="+mj-cs"/>
              </a:rPr>
              <a:t>High School Graduation</a:t>
            </a:r>
          </a:p>
        </p:txBody>
      </p:sp>
    </p:spTree>
    <p:extLst>
      <p:ext uri="{BB962C8B-B14F-4D97-AF65-F5344CB8AC3E}">
        <p14:creationId xmlns:p14="http://schemas.microsoft.com/office/powerpoint/2010/main" val="403990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500" y="-64477"/>
            <a:ext cx="8229600" cy="1143000"/>
          </a:xfrm>
        </p:spPr>
        <p:txBody>
          <a:bodyPr/>
          <a:lstStyle/>
          <a:p>
            <a:r>
              <a:rPr lang="en-US" sz="2400" dirty="0"/>
              <a:t>Percent of Residents Aged 25-64 with </a:t>
            </a:r>
            <a:r>
              <a:rPr lang="en-US" sz="2400" dirty="0" smtClean="0"/>
              <a:t>an Associates Degree </a:t>
            </a:r>
            <a:r>
              <a:rPr lang="en-US" sz="2400" dirty="0"/>
              <a:t>or Higher Born In-State, 2010</a:t>
            </a:r>
          </a:p>
        </p:txBody>
      </p:sp>
      <p:graphicFrame>
        <p:nvGraphicFramePr>
          <p:cNvPr id="4" name="Chart 3"/>
          <p:cNvGraphicFramePr/>
          <p:nvPr>
            <p:extLst/>
          </p:nvPr>
        </p:nvGraphicFramePr>
        <p:xfrm>
          <a:off x="647700" y="1078523"/>
          <a:ext cx="7873302"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4419600" y="6419910"/>
            <a:ext cx="4572000" cy="338554"/>
          </a:xfrm>
          <a:prstGeom prst="rect">
            <a:avLst/>
          </a:prstGeom>
        </p:spPr>
        <p:txBody>
          <a:bodyPr>
            <a:spAutoFit/>
          </a:bodyPr>
          <a:lstStyle/>
          <a:p>
            <a:pPr algn="r"/>
            <a:r>
              <a:rPr lang="en-US" sz="800" dirty="0">
                <a:solidFill>
                  <a:srgbClr val="000000"/>
                </a:solidFill>
              </a:rPr>
              <a:t>Source:  U.S. Census Bureau, 2010 American Community Survey (ACS) Public Use Microdata Sample (PUMS) File.</a:t>
            </a:r>
          </a:p>
        </p:txBody>
      </p:sp>
      <p:sp>
        <p:nvSpPr>
          <p:cNvPr id="6" name="Slide Number Placeholder 2"/>
          <p:cNvSpPr>
            <a:spLocks noGrp="1"/>
          </p:cNvSpPr>
          <p:nvPr>
            <p:ph type="sldNum" sz="quarter" idx="12"/>
          </p:nvPr>
        </p:nvSpPr>
        <p:spPr>
          <a:xfrm>
            <a:off x="4305300" y="6356350"/>
            <a:ext cx="533400" cy="365125"/>
          </a:xfrm>
        </p:spPr>
        <p:txBody>
          <a:bodyPr/>
          <a:lstStyle/>
          <a:p>
            <a:fld id="{7478EC38-FD30-D140-9E47-30A0A3E8392B}" type="slidenum">
              <a:rPr lang="en-US" smtClean="0"/>
              <a:t>19</a:t>
            </a:fld>
            <a:endParaRPr lang="en-US" dirty="0"/>
          </a:p>
        </p:txBody>
      </p:sp>
    </p:spTree>
    <p:extLst>
      <p:ext uri="{BB962C8B-B14F-4D97-AF65-F5344CB8AC3E}">
        <p14:creationId xmlns:p14="http://schemas.microsoft.com/office/powerpoint/2010/main" val="2123060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113"/>
            <a:ext cx="8229600" cy="1143000"/>
          </a:xfrm>
        </p:spPr>
        <p:txBody>
          <a:bodyPr/>
          <a:lstStyle/>
          <a:p>
            <a:r>
              <a:rPr lang="en-US" dirty="0" smtClean="0"/>
              <a:t>University Mission</a:t>
            </a:r>
            <a:endParaRPr lang="en-US" dirty="0"/>
          </a:p>
        </p:txBody>
      </p:sp>
      <p:sp>
        <p:nvSpPr>
          <p:cNvPr id="3" name="Content Placeholder 2"/>
          <p:cNvSpPr>
            <a:spLocks noGrp="1"/>
          </p:cNvSpPr>
          <p:nvPr>
            <p:ph idx="1"/>
          </p:nvPr>
        </p:nvSpPr>
        <p:spPr>
          <a:xfrm>
            <a:off x="835623" y="2870710"/>
            <a:ext cx="7677995" cy="3627071"/>
          </a:xfrm>
        </p:spPr>
        <p:txBody>
          <a:bodyPr>
            <a:normAutofit/>
          </a:bodyPr>
          <a:lstStyle/>
          <a:p>
            <a:pPr marL="0" indent="0">
              <a:lnSpc>
                <a:spcPct val="120000"/>
              </a:lnSpc>
              <a:spcBef>
                <a:spcPts val="2600"/>
              </a:spcBef>
              <a:buNone/>
            </a:pPr>
            <a:r>
              <a:rPr lang="en-US" sz="2600" dirty="0"/>
              <a:t>"The University </a:t>
            </a:r>
            <a:r>
              <a:rPr lang="en-US" sz="2600" dirty="0" smtClean="0"/>
              <a:t>of Alaska </a:t>
            </a:r>
            <a:r>
              <a:rPr lang="en-US" sz="2600" dirty="0"/>
              <a:t>inspires learning, and advances and disseminates knowledge through teaching, research, and public service, emphasizing the North and its diverse peoples</a:t>
            </a:r>
            <a:r>
              <a:rPr lang="en-US" sz="2600" dirty="0" smtClean="0"/>
              <a:t>.” </a:t>
            </a:r>
          </a:p>
          <a:p>
            <a:pPr marL="0" indent="0">
              <a:lnSpc>
                <a:spcPct val="120000"/>
              </a:lnSpc>
              <a:spcBef>
                <a:spcPts val="2600"/>
              </a:spcBef>
              <a:buNone/>
            </a:pPr>
            <a:r>
              <a:rPr lang="en-US" sz="1800" i="1" dirty="0" smtClean="0"/>
              <a:t>Regents</a:t>
            </a:r>
            <a:r>
              <a:rPr lang="en-US" sz="1800" i="1" dirty="0"/>
              <a:t>' Policy </a:t>
            </a:r>
            <a:r>
              <a:rPr lang="en-US" sz="1800" i="1" dirty="0" smtClean="0"/>
              <a:t>01.01.01</a:t>
            </a:r>
            <a:endParaRPr lang="en-US" sz="1800" dirty="0" smtClean="0"/>
          </a:p>
        </p:txBody>
      </p:sp>
      <p:sp>
        <p:nvSpPr>
          <p:cNvPr id="4" name="Slide Number Placeholder 3"/>
          <p:cNvSpPr>
            <a:spLocks noGrp="1"/>
          </p:cNvSpPr>
          <p:nvPr>
            <p:ph type="sldNum" sz="quarter" idx="12"/>
          </p:nvPr>
        </p:nvSpPr>
        <p:spPr/>
        <p:txBody>
          <a:bodyPr/>
          <a:lstStyle/>
          <a:p>
            <a:fld id="{77E4B006-B3D4-8646-AF05-E56E0FD834C4}" type="slidenum">
              <a:rPr lang="en-US" smtClean="0"/>
              <a:t>2</a:t>
            </a:fld>
            <a:endParaRPr lang="en-US" dirty="0"/>
          </a:p>
        </p:txBody>
      </p:sp>
    </p:spTree>
    <p:extLst>
      <p:ext uri="{BB962C8B-B14F-4D97-AF65-F5344CB8AC3E}">
        <p14:creationId xmlns:p14="http://schemas.microsoft.com/office/powerpoint/2010/main" val="343796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73859A-1476-DC4B-B46E-C0B887B996B9}" type="slidenum">
              <a:rPr lang="en-US" smtClean="0"/>
              <a:t>20</a:t>
            </a:fld>
            <a:endParaRPr lang="en-US" dirty="0"/>
          </a:p>
        </p:txBody>
      </p:sp>
      <p:sp>
        <p:nvSpPr>
          <p:cNvPr id="3" name="Title 2"/>
          <p:cNvSpPr>
            <a:spLocks noGrp="1"/>
          </p:cNvSpPr>
          <p:nvPr>
            <p:ph type="title" idx="4294967295"/>
          </p:nvPr>
        </p:nvSpPr>
        <p:spPr>
          <a:xfrm>
            <a:off x="315311" y="-55596"/>
            <a:ext cx="8229600" cy="1143000"/>
          </a:xfrm>
        </p:spPr>
        <p:txBody>
          <a:bodyPr>
            <a:noAutofit/>
          </a:bodyPr>
          <a:lstStyle/>
          <a:p>
            <a:r>
              <a:rPr lang="en-US" sz="2400" dirty="0" smtClean="0"/>
              <a:t>Percent of 25-64 Year Olds with College Degrees </a:t>
            </a:r>
            <a:r>
              <a:rPr lang="en-US" sz="2400" smtClean="0"/>
              <a:t>– </a:t>
            </a:r>
            <a:br>
              <a:rPr lang="en-US" sz="2400" smtClean="0"/>
            </a:br>
            <a:r>
              <a:rPr lang="en-US" sz="2400" smtClean="0"/>
              <a:t>Associate </a:t>
            </a:r>
            <a:r>
              <a:rPr lang="en-US" sz="2400" dirty="0" smtClean="0"/>
              <a:t>and Higher, 2013</a:t>
            </a:r>
            <a:endParaRPr lang="en-US" sz="2400" dirty="0"/>
          </a:p>
        </p:txBody>
      </p:sp>
      <p:sp>
        <p:nvSpPr>
          <p:cNvPr id="6" name="Rectangle 5"/>
          <p:cNvSpPr/>
          <p:nvPr/>
        </p:nvSpPr>
        <p:spPr>
          <a:xfrm>
            <a:off x="3707804" y="6116289"/>
            <a:ext cx="5265831" cy="400110"/>
          </a:xfrm>
          <a:prstGeom prst="rect">
            <a:avLst/>
          </a:prstGeom>
        </p:spPr>
        <p:txBody>
          <a:bodyPr wrap="square">
            <a:spAutoFit/>
          </a:bodyPr>
          <a:lstStyle/>
          <a:p>
            <a:pPr algn="r"/>
            <a:r>
              <a:rPr lang="en-US" sz="1000" dirty="0"/>
              <a:t>Source: </a:t>
            </a:r>
            <a:r>
              <a:rPr lang="en-US" sz="1000" dirty="0" smtClean="0"/>
              <a:t>U.S</a:t>
            </a:r>
            <a:r>
              <a:rPr lang="en-US" sz="1000" dirty="0"/>
              <a:t>. Census Bureau, 2013 American Community Survey 1-Year Public Use Microdata Sample.</a:t>
            </a:r>
          </a:p>
        </p:txBody>
      </p:sp>
      <p:graphicFrame>
        <p:nvGraphicFramePr>
          <p:cNvPr id="8" name="Chart 7"/>
          <p:cNvGraphicFramePr>
            <a:graphicFrameLocks/>
          </p:cNvGraphicFramePr>
          <p:nvPr>
            <p:extLst/>
          </p:nvPr>
        </p:nvGraphicFramePr>
        <p:xfrm>
          <a:off x="591766" y="1206230"/>
          <a:ext cx="8203660" cy="49124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981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7E4B006-B3D4-8646-AF05-E56E0FD834C4}" type="slidenum">
              <a:rPr lang="en-US" smtClean="0"/>
              <a:t>21</a:t>
            </a:fld>
            <a:endParaRPr lang="en-US" dirty="0"/>
          </a:p>
        </p:txBody>
      </p:sp>
      <p:sp>
        <p:nvSpPr>
          <p:cNvPr id="2" name="Title 1"/>
          <p:cNvSpPr>
            <a:spLocks noGrp="1"/>
          </p:cNvSpPr>
          <p:nvPr>
            <p:ph type="title" idx="4294967295"/>
          </p:nvPr>
        </p:nvSpPr>
        <p:spPr>
          <a:xfrm>
            <a:off x="120140" y="-238963"/>
            <a:ext cx="8229600" cy="1143000"/>
          </a:xfrm>
        </p:spPr>
        <p:txBody>
          <a:bodyPr/>
          <a:lstStyle/>
          <a:p>
            <a:r>
              <a:rPr lang="en-US" sz="4000" dirty="0" smtClean="0"/>
              <a:t>Wage and Education Relation</a:t>
            </a:r>
            <a:endParaRPr lang="en-US" sz="4000" dirty="0"/>
          </a:p>
        </p:txBody>
      </p:sp>
      <p:graphicFrame>
        <p:nvGraphicFramePr>
          <p:cNvPr id="7" name="Chart 6"/>
          <p:cNvGraphicFramePr>
            <a:graphicFrameLocks/>
          </p:cNvGraphicFramePr>
          <p:nvPr>
            <p:extLst>
              <p:ext uri="{D42A27DB-BD31-4B8C-83A1-F6EECF244321}">
                <p14:modId xmlns:p14="http://schemas.microsoft.com/office/powerpoint/2010/main" val="246954966"/>
              </p:ext>
            </p:extLst>
          </p:nvPr>
        </p:nvGraphicFramePr>
        <p:xfrm>
          <a:off x="655208" y="1118260"/>
          <a:ext cx="7577667" cy="5114925"/>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055258" y="3599685"/>
            <a:ext cx="6858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6200000">
            <a:off x="-1654993" y="3456260"/>
            <a:ext cx="4495801" cy="276999"/>
          </a:xfrm>
          <a:prstGeom prst="rect">
            <a:avLst/>
          </a:prstGeom>
          <a:noFill/>
        </p:spPr>
        <p:txBody>
          <a:bodyPr wrap="square" rtlCol="0">
            <a:spAutoFit/>
          </a:bodyPr>
          <a:lstStyle/>
          <a:p>
            <a:pPr algn="ctr"/>
            <a:r>
              <a:rPr lang="en-US" sz="1200" dirty="0">
                <a:solidFill>
                  <a:srgbClr val="000000"/>
                </a:solidFill>
                <a:cs typeface="Times New Roman" pitchFamily="18" charset="0"/>
              </a:rPr>
              <a:t>Percent of Adults 25 to 64 with College Degrees (2009)</a:t>
            </a:r>
          </a:p>
        </p:txBody>
      </p:sp>
      <p:sp>
        <p:nvSpPr>
          <p:cNvPr id="11" name="TextBox 10"/>
          <p:cNvSpPr txBox="1"/>
          <p:nvPr/>
        </p:nvSpPr>
        <p:spPr>
          <a:xfrm>
            <a:off x="2331608" y="6220683"/>
            <a:ext cx="4267201" cy="276999"/>
          </a:xfrm>
          <a:prstGeom prst="rect">
            <a:avLst/>
          </a:prstGeom>
          <a:noFill/>
        </p:spPr>
        <p:txBody>
          <a:bodyPr wrap="square" rtlCol="0">
            <a:spAutoFit/>
          </a:bodyPr>
          <a:lstStyle/>
          <a:p>
            <a:pPr algn="ctr"/>
            <a:r>
              <a:rPr lang="en-US" sz="1200" dirty="0">
                <a:solidFill>
                  <a:srgbClr val="000000"/>
                </a:solidFill>
                <a:cs typeface="Times New Roman" pitchFamily="18" charset="0"/>
              </a:rPr>
              <a:t>Personal Income per Capita (2010)</a:t>
            </a:r>
          </a:p>
        </p:txBody>
      </p:sp>
      <p:sp>
        <p:nvSpPr>
          <p:cNvPr id="12" name="TextBox 11"/>
          <p:cNvSpPr txBox="1"/>
          <p:nvPr/>
        </p:nvSpPr>
        <p:spPr>
          <a:xfrm>
            <a:off x="1036208" y="1346860"/>
            <a:ext cx="3124200" cy="261610"/>
          </a:xfrm>
          <a:prstGeom prst="rect">
            <a:avLst/>
          </a:prstGeom>
          <a:noFill/>
        </p:spPr>
        <p:txBody>
          <a:bodyPr wrap="square" rtlCol="0">
            <a:spAutoFit/>
          </a:bodyPr>
          <a:lstStyle/>
          <a:p>
            <a:pPr algn="ctr"/>
            <a:r>
              <a:rPr lang="en-US" sz="1050" dirty="0">
                <a:solidFill>
                  <a:srgbClr val="000000"/>
                </a:solidFill>
              </a:rPr>
              <a:t>High College Attainment, Low Personal Income</a:t>
            </a:r>
          </a:p>
        </p:txBody>
      </p:sp>
      <p:sp>
        <p:nvSpPr>
          <p:cNvPr id="13" name="TextBox 12"/>
          <p:cNvSpPr txBox="1"/>
          <p:nvPr/>
        </p:nvSpPr>
        <p:spPr>
          <a:xfrm>
            <a:off x="4084208" y="1346860"/>
            <a:ext cx="3810000" cy="261610"/>
          </a:xfrm>
          <a:prstGeom prst="rect">
            <a:avLst/>
          </a:prstGeom>
          <a:noFill/>
        </p:spPr>
        <p:txBody>
          <a:bodyPr wrap="square" rtlCol="0">
            <a:spAutoFit/>
          </a:bodyPr>
          <a:lstStyle/>
          <a:p>
            <a:pPr algn="ctr"/>
            <a:r>
              <a:rPr lang="en-US" sz="1050" dirty="0">
                <a:solidFill>
                  <a:srgbClr val="000000"/>
                </a:solidFill>
              </a:rPr>
              <a:t>High College Attainment, High Personal Income</a:t>
            </a:r>
          </a:p>
        </p:txBody>
      </p:sp>
      <p:sp>
        <p:nvSpPr>
          <p:cNvPr id="14" name="TextBox 13"/>
          <p:cNvSpPr txBox="1"/>
          <p:nvPr/>
        </p:nvSpPr>
        <p:spPr>
          <a:xfrm>
            <a:off x="1036208" y="5614060"/>
            <a:ext cx="3124200" cy="261610"/>
          </a:xfrm>
          <a:prstGeom prst="rect">
            <a:avLst/>
          </a:prstGeom>
          <a:noFill/>
        </p:spPr>
        <p:txBody>
          <a:bodyPr wrap="square" rtlCol="0">
            <a:spAutoFit/>
          </a:bodyPr>
          <a:lstStyle/>
          <a:p>
            <a:pPr algn="ctr"/>
            <a:r>
              <a:rPr lang="en-US" sz="1050" dirty="0">
                <a:solidFill>
                  <a:srgbClr val="000000"/>
                </a:solidFill>
              </a:rPr>
              <a:t>Low College Attainment, Low Personal Income</a:t>
            </a:r>
          </a:p>
        </p:txBody>
      </p:sp>
      <p:sp>
        <p:nvSpPr>
          <p:cNvPr id="15" name="TextBox 14"/>
          <p:cNvSpPr txBox="1"/>
          <p:nvPr/>
        </p:nvSpPr>
        <p:spPr>
          <a:xfrm>
            <a:off x="4084208" y="5614060"/>
            <a:ext cx="3810000" cy="261610"/>
          </a:xfrm>
          <a:prstGeom prst="rect">
            <a:avLst/>
          </a:prstGeom>
          <a:noFill/>
        </p:spPr>
        <p:txBody>
          <a:bodyPr wrap="square" rtlCol="0">
            <a:spAutoFit/>
          </a:bodyPr>
          <a:lstStyle/>
          <a:p>
            <a:pPr algn="ctr"/>
            <a:r>
              <a:rPr lang="en-US" sz="1050" dirty="0">
                <a:solidFill>
                  <a:srgbClr val="000000"/>
                </a:solidFill>
              </a:rPr>
              <a:t>Low College Attainment, High Personal Income</a:t>
            </a:r>
          </a:p>
        </p:txBody>
      </p:sp>
      <p:sp>
        <p:nvSpPr>
          <p:cNvPr id="16" name="TextBox 15"/>
          <p:cNvSpPr txBox="1"/>
          <p:nvPr/>
        </p:nvSpPr>
        <p:spPr>
          <a:xfrm>
            <a:off x="2255408" y="6581010"/>
            <a:ext cx="6553200" cy="230832"/>
          </a:xfrm>
          <a:prstGeom prst="rect">
            <a:avLst/>
          </a:prstGeom>
          <a:noFill/>
        </p:spPr>
        <p:txBody>
          <a:bodyPr wrap="square" rtlCol="0">
            <a:spAutoFit/>
          </a:bodyPr>
          <a:lstStyle/>
          <a:p>
            <a:r>
              <a:rPr lang="en-US" sz="900" dirty="0">
                <a:solidFill>
                  <a:srgbClr val="000000"/>
                </a:solidFill>
                <a:cs typeface="Times New Roman" pitchFamily="18" charset="0"/>
              </a:rPr>
              <a:t>Source: U.S. Census Bureau, 2010 American Community Survey; Bureau of Economic Analysis; Kauffman Foundation</a:t>
            </a:r>
          </a:p>
        </p:txBody>
      </p:sp>
      <p:sp>
        <p:nvSpPr>
          <p:cNvPr id="17" name="TextBox 16"/>
          <p:cNvSpPr txBox="1"/>
          <p:nvPr/>
        </p:nvSpPr>
        <p:spPr>
          <a:xfrm>
            <a:off x="5151008" y="4242460"/>
            <a:ext cx="2438400" cy="246221"/>
          </a:xfrm>
          <a:prstGeom prst="rect">
            <a:avLst/>
          </a:prstGeom>
          <a:noFill/>
        </p:spPr>
        <p:txBody>
          <a:bodyPr wrap="square" rtlCol="0">
            <a:spAutoFit/>
          </a:bodyPr>
          <a:lstStyle/>
          <a:p>
            <a:pPr algn="r"/>
            <a:r>
              <a:rPr lang="en-US" sz="1000" u="sng" dirty="0">
                <a:solidFill>
                  <a:srgbClr val="000000"/>
                </a:solidFill>
                <a:cs typeface="Times New Roman" pitchFamily="18" charset="0"/>
              </a:rPr>
              <a:t>State New Economy Index 2010</a:t>
            </a:r>
          </a:p>
        </p:txBody>
      </p:sp>
      <p:sp>
        <p:nvSpPr>
          <p:cNvPr id="18" name="TextBox 17"/>
          <p:cNvSpPr txBox="1"/>
          <p:nvPr/>
        </p:nvSpPr>
        <p:spPr>
          <a:xfrm>
            <a:off x="6141608" y="4471060"/>
            <a:ext cx="1143000" cy="246221"/>
          </a:xfrm>
          <a:prstGeom prst="rect">
            <a:avLst/>
          </a:prstGeom>
          <a:noFill/>
        </p:spPr>
        <p:txBody>
          <a:bodyPr wrap="square" rtlCol="0">
            <a:spAutoFit/>
          </a:bodyPr>
          <a:lstStyle/>
          <a:p>
            <a:pPr algn="r"/>
            <a:r>
              <a:rPr lang="en-US" sz="1000" dirty="0">
                <a:solidFill>
                  <a:srgbClr val="000000"/>
                </a:solidFill>
                <a:cs typeface="Times New Roman" pitchFamily="18" charset="0"/>
              </a:rPr>
              <a:t>Top Tier</a:t>
            </a:r>
          </a:p>
        </p:txBody>
      </p:sp>
      <p:sp>
        <p:nvSpPr>
          <p:cNvPr id="19" name="TextBox 18"/>
          <p:cNvSpPr txBox="1"/>
          <p:nvPr/>
        </p:nvSpPr>
        <p:spPr>
          <a:xfrm>
            <a:off x="6141608" y="4661560"/>
            <a:ext cx="1143000" cy="246221"/>
          </a:xfrm>
          <a:prstGeom prst="rect">
            <a:avLst/>
          </a:prstGeom>
          <a:noFill/>
        </p:spPr>
        <p:txBody>
          <a:bodyPr wrap="square" rtlCol="0">
            <a:spAutoFit/>
          </a:bodyPr>
          <a:lstStyle/>
          <a:p>
            <a:pPr algn="r"/>
            <a:r>
              <a:rPr lang="en-US" sz="1000" dirty="0">
                <a:solidFill>
                  <a:srgbClr val="000000"/>
                </a:solidFill>
                <a:cs typeface="Times New Roman" pitchFamily="18" charset="0"/>
              </a:rPr>
              <a:t>Middle Tier</a:t>
            </a:r>
          </a:p>
        </p:txBody>
      </p:sp>
      <p:sp>
        <p:nvSpPr>
          <p:cNvPr id="20" name="TextBox 19"/>
          <p:cNvSpPr txBox="1"/>
          <p:nvPr/>
        </p:nvSpPr>
        <p:spPr>
          <a:xfrm>
            <a:off x="6141608" y="4852060"/>
            <a:ext cx="1143000" cy="246221"/>
          </a:xfrm>
          <a:prstGeom prst="rect">
            <a:avLst/>
          </a:prstGeom>
          <a:noFill/>
        </p:spPr>
        <p:txBody>
          <a:bodyPr wrap="square" rtlCol="0">
            <a:spAutoFit/>
          </a:bodyPr>
          <a:lstStyle/>
          <a:p>
            <a:pPr algn="r"/>
            <a:r>
              <a:rPr lang="en-US" sz="1000" dirty="0">
                <a:solidFill>
                  <a:srgbClr val="000000"/>
                </a:solidFill>
                <a:cs typeface="Times New Roman" pitchFamily="18" charset="0"/>
              </a:rPr>
              <a:t>Bottom Tier</a:t>
            </a:r>
          </a:p>
        </p:txBody>
      </p:sp>
      <p:sp>
        <p:nvSpPr>
          <p:cNvPr id="21" name="Rectangle 20"/>
          <p:cNvSpPr/>
          <p:nvPr/>
        </p:nvSpPr>
        <p:spPr>
          <a:xfrm>
            <a:off x="7279845" y="4542168"/>
            <a:ext cx="190500" cy="9525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ectangle 21"/>
          <p:cNvSpPr/>
          <p:nvPr/>
        </p:nvSpPr>
        <p:spPr>
          <a:xfrm>
            <a:off x="7279845" y="4732668"/>
            <a:ext cx="190500" cy="952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p:nvSpPr>
        <p:spPr>
          <a:xfrm>
            <a:off x="7279845" y="4932693"/>
            <a:ext cx="190500" cy="952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24" name="Straight Connector 23"/>
          <p:cNvCxnSpPr/>
          <p:nvPr/>
        </p:nvCxnSpPr>
        <p:spPr>
          <a:xfrm rot="5400000" flipH="1" flipV="1">
            <a:off x="1845833" y="3656835"/>
            <a:ext cx="45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717661" y="3869614"/>
            <a:ext cx="228600" cy="2286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760314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7E4B006-B3D4-8646-AF05-E56E0FD834C4}" type="slidenum">
              <a:rPr lang="en-US" smtClean="0"/>
              <a:t>22</a:t>
            </a:fld>
            <a:endParaRPr lang="en-US"/>
          </a:p>
        </p:txBody>
      </p:sp>
      <p:sp>
        <p:nvSpPr>
          <p:cNvPr id="4" name="Text Box 96"/>
          <p:cNvSpPr txBox="1">
            <a:spLocks noChangeArrowheads="1"/>
          </p:cNvSpPr>
          <p:nvPr/>
        </p:nvSpPr>
        <p:spPr bwMode="auto">
          <a:xfrm rot="16200000">
            <a:off x="-594510" y="3490002"/>
            <a:ext cx="2685813" cy="277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fontAlgn="base" hangingPunct="1">
              <a:spcBef>
                <a:spcPct val="50000"/>
              </a:spcBef>
              <a:spcAft>
                <a:spcPct val="0"/>
              </a:spcAft>
            </a:pPr>
            <a:r>
              <a:rPr lang="en-US" sz="1200" dirty="0">
                <a:solidFill>
                  <a:srgbClr val="005295"/>
                </a:solidFill>
                <a:latin typeface="Verdana" pitchFamily="34" charset="0"/>
              </a:rPr>
              <a:t>Personal Income Per Capita</a:t>
            </a:r>
          </a:p>
        </p:txBody>
      </p:sp>
      <p:sp>
        <p:nvSpPr>
          <p:cNvPr id="5" name="Text Box 97"/>
          <p:cNvSpPr txBox="1">
            <a:spLocks noChangeArrowheads="1"/>
          </p:cNvSpPr>
          <p:nvPr/>
        </p:nvSpPr>
        <p:spPr bwMode="auto">
          <a:xfrm>
            <a:off x="2423486" y="5929564"/>
            <a:ext cx="4898718" cy="27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fontAlgn="base" hangingPunct="1">
              <a:spcBef>
                <a:spcPct val="50000"/>
              </a:spcBef>
              <a:spcAft>
                <a:spcPct val="0"/>
              </a:spcAft>
            </a:pPr>
            <a:r>
              <a:rPr lang="en-US" sz="1200" dirty="0">
                <a:solidFill>
                  <a:srgbClr val="005295"/>
                </a:solidFill>
                <a:latin typeface="Verdana" pitchFamily="34" charset="0"/>
              </a:rPr>
              <a:t>Percent of Adults Age 25-64 with Bachelor’s Degrees</a:t>
            </a:r>
          </a:p>
        </p:txBody>
      </p:sp>
      <p:sp>
        <p:nvSpPr>
          <p:cNvPr id="6" name="Rectangle 98"/>
          <p:cNvSpPr>
            <a:spLocks noChangeArrowheads="1"/>
          </p:cNvSpPr>
          <p:nvPr/>
        </p:nvSpPr>
        <p:spPr bwMode="auto">
          <a:xfrm>
            <a:off x="6211828" y="5058783"/>
            <a:ext cx="16751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dirty="0">
                <a:solidFill>
                  <a:srgbClr val="000000"/>
                </a:solidFill>
                <a:latin typeface="Verdana" pitchFamily="34" charset="0"/>
              </a:rPr>
              <a:t>Correlation = </a:t>
            </a:r>
            <a:r>
              <a:rPr lang="en-US" sz="1400" dirty="0" smtClean="0">
                <a:solidFill>
                  <a:srgbClr val="000000"/>
                </a:solidFill>
                <a:latin typeface="Verdana" pitchFamily="34" charset="0"/>
              </a:rPr>
              <a:t>0.77</a:t>
            </a:r>
            <a:endParaRPr lang="en-US" sz="2400" dirty="0">
              <a:solidFill>
                <a:srgbClr val="000000"/>
              </a:solidFill>
              <a:latin typeface="Arial"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1549" y="1166352"/>
            <a:ext cx="7091768" cy="4791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95"/>
          <p:cNvSpPr txBox="1">
            <a:spLocks noChangeArrowheads="1"/>
          </p:cNvSpPr>
          <p:nvPr/>
        </p:nvSpPr>
        <p:spPr bwMode="auto">
          <a:xfrm>
            <a:off x="2362200" y="1595735"/>
            <a:ext cx="989269" cy="46166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fontAlgn="base" hangingPunct="1">
              <a:spcBef>
                <a:spcPct val="50000"/>
              </a:spcBef>
              <a:spcAft>
                <a:spcPct val="0"/>
              </a:spcAft>
            </a:pPr>
            <a:r>
              <a:rPr lang="en-US" b="0" dirty="0" smtClean="0">
                <a:solidFill>
                  <a:srgbClr val="FFFFFF"/>
                </a:solidFill>
                <a:latin typeface="Verdana" pitchFamily="34" charset="0"/>
              </a:rPr>
              <a:t>2012</a:t>
            </a:r>
            <a:endParaRPr lang="en-US" b="0" dirty="0">
              <a:solidFill>
                <a:srgbClr val="FFFFFF"/>
              </a:solidFill>
              <a:latin typeface="Verdana" pitchFamily="34" charset="0"/>
            </a:endParaRPr>
          </a:p>
        </p:txBody>
      </p:sp>
      <p:sp>
        <p:nvSpPr>
          <p:cNvPr id="9" name="Oval 8"/>
          <p:cNvSpPr/>
          <p:nvPr/>
        </p:nvSpPr>
        <p:spPr>
          <a:xfrm>
            <a:off x="4724400" y="2276475"/>
            <a:ext cx="228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09575" y="100050"/>
            <a:ext cx="7008650" cy="646331"/>
          </a:xfrm>
          <a:prstGeom prst="rect">
            <a:avLst/>
          </a:prstGeom>
        </p:spPr>
        <p:txBody>
          <a:bodyPr wrap="none">
            <a:spAutoFit/>
          </a:bodyPr>
          <a:lstStyle/>
          <a:p>
            <a:pPr algn="ctr" defTabSz="914400">
              <a:spcBef>
                <a:spcPct val="0"/>
              </a:spcBef>
            </a:pPr>
            <a:r>
              <a:rPr lang="en-US" sz="3600" dirty="0">
                <a:solidFill>
                  <a:schemeClr val="bg1"/>
                </a:solidFill>
                <a:latin typeface="+mj-lt"/>
                <a:ea typeface="+mj-ea"/>
                <a:cs typeface="+mj-cs"/>
              </a:rPr>
              <a:t>Education Attainment and Income</a:t>
            </a:r>
          </a:p>
        </p:txBody>
      </p:sp>
    </p:spTree>
    <p:extLst>
      <p:ext uri="{BB962C8B-B14F-4D97-AF65-F5344CB8AC3E}">
        <p14:creationId xmlns:p14="http://schemas.microsoft.com/office/powerpoint/2010/main" val="217473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Landless University</a:t>
            </a:r>
            <a:endParaRPr lang="en-US" dirty="0"/>
          </a:p>
        </p:txBody>
      </p:sp>
      <p:sp>
        <p:nvSpPr>
          <p:cNvPr id="4" name="Slide Number Placeholder 3"/>
          <p:cNvSpPr>
            <a:spLocks noGrp="1"/>
          </p:cNvSpPr>
          <p:nvPr>
            <p:ph type="sldNum" sz="quarter" idx="12"/>
          </p:nvPr>
        </p:nvSpPr>
        <p:spPr/>
        <p:txBody>
          <a:bodyPr/>
          <a:lstStyle/>
          <a:p>
            <a:fld id="{77E4B006-B3D4-8646-AF05-E56E0FD834C4}" type="slidenum">
              <a:rPr lang="en-US" smtClean="0"/>
              <a:t>23</a:t>
            </a:fld>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96419" y="2482272"/>
            <a:ext cx="5809957" cy="3966100"/>
          </a:xfrm>
          <a:prstGeom prst="rect">
            <a:avLst/>
          </a:prstGeom>
        </p:spPr>
      </p:pic>
      <p:sp>
        <p:nvSpPr>
          <p:cNvPr id="5" name="TextBox 4"/>
          <p:cNvSpPr txBox="1"/>
          <p:nvPr/>
        </p:nvSpPr>
        <p:spPr>
          <a:xfrm>
            <a:off x="275279" y="2911890"/>
            <a:ext cx="2553286" cy="2185214"/>
          </a:xfrm>
          <a:prstGeom prst="rect">
            <a:avLst/>
          </a:prstGeom>
          <a:noFill/>
        </p:spPr>
        <p:txBody>
          <a:bodyPr wrap="square" rtlCol="0">
            <a:spAutoFit/>
          </a:bodyPr>
          <a:lstStyle/>
          <a:p>
            <a:pPr marL="342900" indent="-342900" defTabSz="914400">
              <a:spcBef>
                <a:spcPts val="1200"/>
              </a:spcBef>
              <a:buClr>
                <a:srgbClr val="80B606"/>
              </a:buClr>
              <a:buSzPct val="90000"/>
              <a:buBlip>
                <a:blip r:embed="rId4"/>
              </a:buBlip>
            </a:pPr>
            <a:r>
              <a:rPr lang="en-US" dirty="0">
                <a:solidFill>
                  <a:sysClr val="windowText" lastClr="000000">
                    <a:lumMod val="65000"/>
                    <a:lumOff val="35000"/>
                  </a:sysClr>
                </a:solidFill>
                <a:latin typeface="Calisto MT"/>
                <a:ea typeface=""/>
                <a:cs typeface=""/>
              </a:rPr>
              <a:t>Of the estimated </a:t>
            </a:r>
            <a:r>
              <a:rPr lang="en-US" dirty="0" smtClean="0">
                <a:solidFill>
                  <a:sysClr val="windowText" lastClr="000000">
                    <a:lumMod val="65000"/>
                    <a:lumOff val="35000"/>
                  </a:sysClr>
                </a:solidFill>
                <a:latin typeface="Calisto MT"/>
                <a:ea typeface=""/>
                <a:cs typeface=""/>
              </a:rPr>
              <a:t>acres </a:t>
            </a:r>
            <a:r>
              <a:rPr lang="en-US" dirty="0">
                <a:solidFill>
                  <a:sysClr val="windowText" lastClr="000000">
                    <a:lumMod val="65000"/>
                    <a:lumOff val="35000"/>
                  </a:sysClr>
                </a:solidFill>
                <a:latin typeface="Calisto MT"/>
                <a:ea typeface=""/>
                <a:cs typeface=""/>
              </a:rPr>
              <a:t>Alaska should have received, </a:t>
            </a:r>
            <a:r>
              <a:rPr lang="en-US" dirty="0" smtClean="0">
                <a:solidFill>
                  <a:sysClr val="windowText" lastClr="000000">
                    <a:lumMod val="65000"/>
                    <a:lumOff val="35000"/>
                  </a:sysClr>
                </a:solidFill>
                <a:latin typeface="Calisto MT"/>
                <a:ea typeface=""/>
                <a:cs typeface=""/>
              </a:rPr>
              <a:t>just over 110,000 </a:t>
            </a:r>
            <a:r>
              <a:rPr lang="en-US" dirty="0">
                <a:solidFill>
                  <a:sysClr val="windowText" lastClr="000000">
                    <a:lumMod val="65000"/>
                    <a:lumOff val="35000"/>
                  </a:sysClr>
                </a:solidFill>
                <a:latin typeface="Calisto MT"/>
                <a:ea typeface=""/>
                <a:cs typeface=""/>
              </a:rPr>
              <a:t>acres </a:t>
            </a:r>
            <a:r>
              <a:rPr lang="en-US" dirty="0" smtClean="0">
                <a:solidFill>
                  <a:sysClr val="windowText" lastClr="000000">
                    <a:lumMod val="65000"/>
                    <a:lumOff val="35000"/>
                  </a:sysClr>
                </a:solidFill>
                <a:latin typeface="Calisto MT"/>
                <a:ea typeface=""/>
                <a:cs typeface=""/>
              </a:rPr>
              <a:t>have been conveyed</a:t>
            </a:r>
            <a:endParaRPr lang="en-US" dirty="0">
              <a:solidFill>
                <a:sysClr val="windowText" lastClr="000000">
                  <a:lumMod val="65000"/>
                  <a:lumOff val="35000"/>
                </a:sysClr>
              </a:solidFill>
              <a:latin typeface="Calisto MT"/>
              <a:ea typeface=""/>
              <a:cs typeface=""/>
            </a:endParaRPr>
          </a:p>
          <a:p>
            <a:pPr marL="342900" indent="-342900" defTabSz="914400">
              <a:spcBef>
                <a:spcPts val="1200"/>
              </a:spcBef>
              <a:buClr>
                <a:srgbClr val="80B606"/>
              </a:buClr>
              <a:buSzPct val="90000"/>
              <a:buBlip>
                <a:blip r:embed="rId4"/>
              </a:buBlip>
            </a:pPr>
            <a:r>
              <a:rPr lang="en-US" dirty="0" smtClean="0">
                <a:solidFill>
                  <a:sysClr val="windowText" lastClr="000000">
                    <a:lumMod val="65000"/>
                    <a:lumOff val="35000"/>
                  </a:sysClr>
                </a:solidFill>
                <a:latin typeface="Calisto MT"/>
                <a:ea typeface=""/>
                <a:cs typeface=""/>
              </a:rPr>
              <a:t>Only </a:t>
            </a:r>
            <a:r>
              <a:rPr lang="en-US" dirty="0">
                <a:solidFill>
                  <a:sysClr val="windowText" lastClr="000000">
                    <a:lumMod val="65000"/>
                    <a:lumOff val="35000"/>
                  </a:sysClr>
                </a:solidFill>
                <a:latin typeface="Calisto MT"/>
                <a:ea typeface=""/>
                <a:cs typeface=""/>
              </a:rPr>
              <a:t>Delaware has a smaller Land Grant</a:t>
            </a:r>
          </a:p>
        </p:txBody>
      </p:sp>
    </p:spTree>
    <p:extLst>
      <p:ext uri="{BB962C8B-B14F-4D97-AF65-F5344CB8AC3E}">
        <p14:creationId xmlns:p14="http://schemas.microsoft.com/office/powerpoint/2010/main" val="3451606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Budget Reductions</a:t>
            </a:r>
            <a:endParaRPr lang="en-US" dirty="0"/>
          </a:p>
        </p:txBody>
      </p:sp>
      <p:sp>
        <p:nvSpPr>
          <p:cNvPr id="3" name="Slide Number Placeholder 2"/>
          <p:cNvSpPr>
            <a:spLocks noGrp="1"/>
          </p:cNvSpPr>
          <p:nvPr>
            <p:ph type="sldNum" sz="quarter" idx="12"/>
          </p:nvPr>
        </p:nvSpPr>
        <p:spPr/>
        <p:txBody>
          <a:bodyPr/>
          <a:lstStyle/>
          <a:p>
            <a:fld id="{77E4B006-B3D4-8646-AF05-E56E0FD834C4}" type="slidenum">
              <a:rPr lang="en-US" smtClean="0"/>
              <a:t>24</a:t>
            </a:fld>
            <a:endParaRPr lang="en-US"/>
          </a:p>
        </p:txBody>
      </p:sp>
      <p:sp>
        <p:nvSpPr>
          <p:cNvPr id="4" name="Content Placeholder 2"/>
          <p:cNvSpPr txBox="1">
            <a:spLocks/>
          </p:cNvSpPr>
          <p:nvPr/>
        </p:nvSpPr>
        <p:spPr>
          <a:xfrm>
            <a:off x="393700" y="2883286"/>
            <a:ext cx="2984500" cy="2484581"/>
          </a:xfrm>
          <a:prstGeom prst="rect">
            <a:avLst/>
          </a:prstGeom>
        </p:spPr>
        <p:txBody>
          <a:bodyPr>
            <a:normAutofit/>
          </a:bodyPr>
          <a:lstStyle>
            <a:lvl1pPr marL="342900" indent="-342900" algn="l" defTabSz="914400" rtl="0" eaLnBrk="1" latinLnBrk="0" hangingPunct="1">
              <a:spcBef>
                <a:spcPts val="2000"/>
              </a:spcBef>
              <a:buClr>
                <a:schemeClr val="accent1"/>
              </a:buClr>
              <a:buSzPct val="90000"/>
              <a:buFontTx/>
              <a:buBlip>
                <a:blip r:embed="rId2"/>
              </a:buBlip>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Tx/>
              <a:buBlip>
                <a:blip r:embed="rId2"/>
              </a:buBlip>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Tx/>
              <a:buBlip>
                <a:blip r:embed="rId2"/>
              </a:buBlip>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Tx/>
              <a:buBlip>
                <a:blip r:embed="rId2"/>
              </a:buBlip>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Tx/>
              <a:buBlip>
                <a:blip r:embed="rId2"/>
              </a:buBlip>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en-US" sz="1600" dirty="0" smtClean="0"/>
              <a:t>The university’s budget has been reduced $53 M (14 percent) over the past three years.</a:t>
            </a:r>
          </a:p>
          <a:p>
            <a:pPr marL="0" indent="0">
              <a:buFontTx/>
              <a:buNone/>
            </a:pPr>
            <a:r>
              <a:rPr lang="en-US" sz="1600" dirty="0" smtClean="0"/>
              <a:t>The overall institutional impacts are greater than just the reduction of programs and personnel.</a:t>
            </a:r>
          </a:p>
          <a:p>
            <a:pPr marL="0" indent="0">
              <a:buFontTx/>
              <a:buNone/>
            </a:pPr>
            <a:endParaRPr lang="en-US" sz="1600" dirty="0"/>
          </a:p>
        </p:txBody>
      </p:sp>
      <p:pic>
        <p:nvPicPr>
          <p:cNvPr id="6" name="Picture 5"/>
          <p:cNvPicPr>
            <a:picLocks noChangeAspect="1"/>
          </p:cNvPicPr>
          <p:nvPr/>
        </p:nvPicPr>
        <p:blipFill>
          <a:blip r:embed="rId3"/>
          <a:stretch>
            <a:fillRect/>
          </a:stretch>
        </p:blipFill>
        <p:spPr>
          <a:xfrm>
            <a:off x="3505352" y="2883286"/>
            <a:ext cx="5181448" cy="3087208"/>
          </a:xfrm>
          <a:prstGeom prst="rect">
            <a:avLst/>
          </a:prstGeom>
        </p:spPr>
      </p:pic>
    </p:spTree>
    <p:extLst>
      <p:ext uri="{BB962C8B-B14F-4D97-AF65-F5344CB8AC3E}">
        <p14:creationId xmlns:p14="http://schemas.microsoft.com/office/powerpoint/2010/main" val="718413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7E4B006-B3D4-8646-AF05-E56E0FD834C4}" type="slidenum">
              <a:rPr lang="en-US" smtClean="0"/>
              <a:t>25</a:t>
            </a:fld>
            <a:endParaRPr lang="en-US"/>
          </a:p>
        </p:txBody>
      </p:sp>
      <p:sp>
        <p:nvSpPr>
          <p:cNvPr id="7" name="Content Placeholder 2"/>
          <p:cNvSpPr txBox="1">
            <a:spLocks/>
          </p:cNvSpPr>
          <p:nvPr/>
        </p:nvSpPr>
        <p:spPr>
          <a:xfrm>
            <a:off x="384415" y="1400698"/>
            <a:ext cx="8375169" cy="3616036"/>
          </a:xfrm>
          <a:prstGeom prst="rect">
            <a:avLst/>
          </a:prstGeom>
        </p:spPr>
        <p:txBody>
          <a:bodyPr/>
          <a:lstStyle>
            <a:lvl1pPr marL="342900" indent="-342900" algn="l" defTabSz="914400" rtl="0" eaLnBrk="1" latinLnBrk="0" hangingPunct="1">
              <a:spcBef>
                <a:spcPts val="2000"/>
              </a:spcBef>
              <a:buClr>
                <a:schemeClr val="accent1"/>
              </a:buClr>
              <a:buSzPct val="90000"/>
              <a:buFontTx/>
              <a:buBlip>
                <a:blip r:embed="rId2"/>
              </a:buBlip>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Tx/>
              <a:buBlip>
                <a:blip r:embed="rId2"/>
              </a:buBlip>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Tx/>
              <a:buBlip>
                <a:blip r:embed="rId2"/>
              </a:buBlip>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Tx/>
              <a:buBlip>
                <a:blip r:embed="rId2"/>
              </a:buBlip>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Tx/>
              <a:buBlip>
                <a:blip r:embed="rId2"/>
              </a:buBlip>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r>
              <a:rPr lang="en-US" sz="2000" dirty="0"/>
              <a:t>Jobs impacted</a:t>
            </a:r>
          </a:p>
          <a:p>
            <a:pPr lvl="1"/>
            <a:r>
              <a:rPr lang="en-US" sz="1400" dirty="0"/>
              <a:t>Cumulative FY15-FY17 headcount reduction: </a:t>
            </a:r>
            <a:r>
              <a:rPr lang="en-US" sz="1400" dirty="0" smtClean="0"/>
              <a:t>more than 900</a:t>
            </a:r>
            <a:endParaRPr lang="en-US" sz="1400" dirty="0"/>
          </a:p>
          <a:p>
            <a:pPr lvl="1"/>
            <a:r>
              <a:rPr lang="en-US" sz="1400" dirty="0"/>
              <a:t>More than 250 reduced assignments or increased workload</a:t>
            </a:r>
          </a:p>
          <a:p>
            <a:r>
              <a:rPr lang="en-US" sz="2000" dirty="0"/>
              <a:t>Academic program reductions</a:t>
            </a:r>
          </a:p>
          <a:p>
            <a:pPr lvl="1"/>
            <a:r>
              <a:rPr lang="en-US" sz="1400" dirty="0"/>
              <a:t>Since January 2016, 50 academic programs eliminated or suspended</a:t>
            </a:r>
          </a:p>
          <a:p>
            <a:pPr lvl="1"/>
            <a:r>
              <a:rPr lang="en-US" sz="1400" dirty="0"/>
              <a:t>Fewer sections and larger class sizes</a:t>
            </a:r>
          </a:p>
          <a:p>
            <a:pPr lvl="1"/>
            <a:r>
              <a:rPr lang="en-US" sz="1400" dirty="0"/>
              <a:t>Increases in faculty instructional workloads</a:t>
            </a:r>
          </a:p>
          <a:p>
            <a:pPr marL="251460">
              <a:spcBef>
                <a:spcPts val="800"/>
              </a:spcBef>
            </a:pPr>
            <a:r>
              <a:rPr lang="en-US" sz="2000" dirty="0"/>
              <a:t>Administrative function consolidation and service reductions</a:t>
            </a:r>
          </a:p>
          <a:p>
            <a:pPr marL="251460">
              <a:spcBef>
                <a:spcPts val="800"/>
              </a:spcBef>
            </a:pPr>
            <a:r>
              <a:rPr lang="en-US" sz="2000" dirty="0"/>
              <a:t>Closed Galena, McGrath, &amp; </a:t>
            </a:r>
            <a:r>
              <a:rPr lang="en-US" sz="2000" dirty="0" err="1"/>
              <a:t>Shishmaref</a:t>
            </a:r>
            <a:r>
              <a:rPr lang="en-US" sz="2000" dirty="0"/>
              <a:t> Learning Centers</a:t>
            </a:r>
          </a:p>
          <a:p>
            <a:pPr marL="251460">
              <a:spcBef>
                <a:spcPts val="800"/>
              </a:spcBef>
            </a:pPr>
            <a:r>
              <a:rPr lang="en-US" sz="2000" dirty="0"/>
              <a:t>Reduction of faculty travel and professional development funding</a:t>
            </a:r>
          </a:p>
          <a:p>
            <a:pPr marL="251460">
              <a:spcBef>
                <a:spcPts val="800"/>
              </a:spcBef>
            </a:pPr>
            <a:r>
              <a:rPr lang="en-US" sz="2000" dirty="0"/>
              <a:t>Reduced research faculty start-up/seed availability</a:t>
            </a:r>
          </a:p>
          <a:p>
            <a:pPr marL="251460">
              <a:spcBef>
                <a:spcPts val="800"/>
              </a:spcBef>
            </a:pPr>
            <a:r>
              <a:rPr lang="en-US" sz="2000" dirty="0"/>
              <a:t>Telecommunications contract cost reduction</a:t>
            </a:r>
          </a:p>
          <a:p>
            <a:pPr marL="251460">
              <a:spcBef>
                <a:spcPts val="800"/>
              </a:spcBef>
            </a:pPr>
            <a:r>
              <a:rPr lang="en-US" sz="2000" dirty="0"/>
              <a:t>Reduced owned &amp; leased space; </a:t>
            </a:r>
            <a:r>
              <a:rPr lang="en-US" sz="2000" dirty="0" err="1"/>
              <a:t>defeased</a:t>
            </a:r>
            <a:r>
              <a:rPr lang="en-US" sz="2000" dirty="0"/>
              <a:t> &amp; refinanced debt</a:t>
            </a:r>
          </a:p>
        </p:txBody>
      </p:sp>
      <p:sp>
        <p:nvSpPr>
          <p:cNvPr id="8" name="Title 1"/>
          <p:cNvSpPr txBox="1">
            <a:spLocks/>
          </p:cNvSpPr>
          <p:nvPr/>
        </p:nvSpPr>
        <p:spPr>
          <a:xfrm>
            <a:off x="190500" y="-1980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a:t>Budget Reduction Impacts </a:t>
            </a:r>
            <a:endParaRPr lang="en-US" dirty="0"/>
          </a:p>
        </p:txBody>
      </p:sp>
    </p:spTree>
    <p:extLst>
      <p:ext uri="{BB962C8B-B14F-4D97-AF65-F5344CB8AC3E}">
        <p14:creationId xmlns:p14="http://schemas.microsoft.com/office/powerpoint/2010/main" val="1394029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803" y="409858"/>
            <a:ext cx="8229600" cy="1143000"/>
          </a:xfrm>
        </p:spPr>
        <p:txBody>
          <a:bodyPr/>
          <a:lstStyle/>
          <a:p>
            <a:r>
              <a:rPr lang="en-US" dirty="0" smtClean="0"/>
              <a:t>Target: 65 by 2025</a:t>
            </a:r>
            <a:endParaRPr lang="en-US" dirty="0"/>
          </a:p>
        </p:txBody>
      </p:sp>
      <p:sp>
        <p:nvSpPr>
          <p:cNvPr id="3" name="Content Placeholder 2"/>
          <p:cNvSpPr>
            <a:spLocks noGrp="1"/>
          </p:cNvSpPr>
          <p:nvPr>
            <p:ph idx="1"/>
          </p:nvPr>
        </p:nvSpPr>
        <p:spPr>
          <a:xfrm>
            <a:off x="857539" y="3089181"/>
            <a:ext cx="7662864" cy="3267169"/>
          </a:xfrm>
        </p:spPr>
        <p:txBody>
          <a:bodyPr/>
          <a:lstStyle/>
          <a:p>
            <a:r>
              <a:rPr lang="en-US" dirty="0"/>
              <a:t>By 2025, 65% of Alaska jobs are expected to require some postsecondary </a:t>
            </a:r>
            <a:r>
              <a:rPr lang="en-US" dirty="0" smtClean="0"/>
              <a:t>education; current attainment is 37%. </a:t>
            </a:r>
          </a:p>
          <a:p>
            <a:r>
              <a:rPr lang="en-US" dirty="0" smtClean="0"/>
              <a:t>UA’s </a:t>
            </a:r>
            <a:r>
              <a:rPr lang="en-US" dirty="0"/>
              <a:t>long-term goal is to support Alaska’s evolving workforce needs by producing more graduates and </a:t>
            </a:r>
            <a:r>
              <a:rPr lang="en-US" dirty="0" smtClean="0"/>
              <a:t>developing a stronger culture </a:t>
            </a:r>
            <a:r>
              <a:rPr lang="en-US" dirty="0"/>
              <a:t>of education</a:t>
            </a:r>
            <a:r>
              <a:rPr lang="en-US" dirty="0" smtClean="0"/>
              <a:t>.</a:t>
            </a:r>
            <a:endParaRPr lang="en-US" dirty="0"/>
          </a:p>
        </p:txBody>
      </p:sp>
      <p:sp>
        <p:nvSpPr>
          <p:cNvPr id="4" name="Slide Number Placeholder 3"/>
          <p:cNvSpPr>
            <a:spLocks noGrp="1"/>
          </p:cNvSpPr>
          <p:nvPr>
            <p:ph type="sldNum" sz="quarter" idx="12"/>
          </p:nvPr>
        </p:nvSpPr>
        <p:spPr/>
        <p:txBody>
          <a:bodyPr/>
          <a:lstStyle/>
          <a:p>
            <a:fld id="{77E4B006-B3D4-8646-AF05-E56E0FD834C4}" type="slidenum">
              <a:rPr lang="en-US" smtClean="0"/>
              <a:t>26</a:t>
            </a:fld>
            <a:endParaRPr lang="en-US"/>
          </a:p>
        </p:txBody>
      </p:sp>
    </p:spTree>
    <p:extLst>
      <p:ext uri="{BB962C8B-B14F-4D97-AF65-F5344CB8AC3E}">
        <p14:creationId xmlns:p14="http://schemas.microsoft.com/office/powerpoint/2010/main" val="896534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sto MT" charset="0"/>
                <a:ea typeface="Calisto MT" charset="0"/>
                <a:cs typeface="Calisto MT" charset="0"/>
              </a:rPr>
              <a:t>Johnson &amp; Johnsen</a:t>
            </a:r>
            <a:endParaRPr lang="en-US" dirty="0">
              <a:latin typeface="Calisto MT" charset="0"/>
              <a:ea typeface="Calisto MT" charset="0"/>
              <a:cs typeface="Calisto MT" charset="0"/>
            </a:endParaRPr>
          </a:p>
        </p:txBody>
      </p:sp>
      <p:sp>
        <p:nvSpPr>
          <p:cNvPr id="6" name="Slide Number Placeholder 2"/>
          <p:cNvSpPr txBox="1">
            <a:spLocks/>
          </p:cNvSpPr>
          <p:nvPr/>
        </p:nvSpPr>
        <p:spPr>
          <a:xfrm>
            <a:off x="4305300" y="6356350"/>
            <a:ext cx="533400" cy="365125"/>
          </a:xfrm>
          <a:prstGeom prst="rect">
            <a:avLst/>
          </a:prstGeom>
        </p:spPr>
        <p:txBody>
          <a:bodyPr vert="horz" lIns="91440" tIns="45720" rIns="91440" bIns="45720" rtlCol="0" anchor="ctr"/>
          <a:lstStyle>
            <a:defPPr>
              <a:defRPr lang="en-US"/>
            </a:defPPr>
            <a:lvl1pPr marL="0" algn="ctr" defTabSz="457200" rtl="0" eaLnBrk="1" latinLnBrk="0" hangingPunct="1">
              <a:defRPr sz="1100" b="1"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56A5A9-6838-D64B-8796-21B227E6FF34}" type="slidenum">
              <a:rPr lang="en-US" smtClean="0"/>
              <a:t>27</a:t>
            </a:fld>
            <a:endParaRPr lang="en-US" dirty="0"/>
          </a:p>
        </p:txBody>
      </p:sp>
      <p:sp>
        <p:nvSpPr>
          <p:cNvPr id="7" name="Text Placeholder 2"/>
          <p:cNvSpPr txBox="1">
            <a:spLocks/>
          </p:cNvSpPr>
          <p:nvPr/>
        </p:nvSpPr>
        <p:spPr>
          <a:xfrm>
            <a:off x="688503" y="2996649"/>
            <a:ext cx="8639503" cy="3299631"/>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SzPct val="90000"/>
              <a:buFontTx/>
              <a:buBlip>
                <a:blip r:embed="rId2"/>
              </a:buBlip>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Tx/>
              <a:buBlip>
                <a:blip r:embed="rId2"/>
              </a:buBlip>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Tx/>
              <a:buBlip>
                <a:blip r:embed="rId2"/>
              </a:buBlip>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Tx/>
              <a:buBlip>
                <a:blip r:embed="rId2"/>
              </a:buBlip>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Tx/>
              <a:buBlip>
                <a:blip r:embed="rId2"/>
              </a:buBlip>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a:spcBef>
                <a:spcPts val="1200"/>
              </a:spcBef>
              <a:buClr>
                <a:srgbClr val="80B606"/>
              </a:buClr>
            </a:pPr>
            <a:r>
              <a:rPr lang="en-US" sz="2000" dirty="0" smtClean="0">
                <a:solidFill>
                  <a:sysClr val="windowText" lastClr="000000">
                    <a:lumMod val="65000"/>
                    <a:lumOff val="35000"/>
                  </a:sysClr>
                </a:solidFill>
                <a:latin typeface="Calisto MT"/>
                <a:ea typeface=""/>
                <a:cs typeface=""/>
                <a:sym typeface="Calibri"/>
              </a:rPr>
              <a:t>Partnering with the Department of Education to:</a:t>
            </a:r>
          </a:p>
          <a:p>
            <a:pPr lvl="1">
              <a:spcBef>
                <a:spcPts val="1200"/>
              </a:spcBef>
              <a:buClr>
                <a:srgbClr val="80B606"/>
              </a:buClr>
            </a:pPr>
            <a:r>
              <a:rPr lang="en-US" sz="1800" dirty="0" smtClean="0">
                <a:solidFill>
                  <a:sysClr val="windowText" lastClr="000000">
                    <a:lumMod val="65000"/>
                    <a:lumOff val="35000"/>
                  </a:sysClr>
                </a:solidFill>
                <a:latin typeface="Calisto MT"/>
                <a:ea typeface=""/>
                <a:cs typeface=""/>
                <a:sym typeface="Calibri"/>
              </a:rPr>
              <a:t>Increase access to quality, affordable education </a:t>
            </a:r>
          </a:p>
          <a:p>
            <a:pPr lvl="1">
              <a:spcBef>
                <a:spcPts val="1200"/>
              </a:spcBef>
              <a:buClr>
                <a:srgbClr val="80B606"/>
              </a:buClr>
            </a:pPr>
            <a:r>
              <a:rPr lang="en-US" sz="1800" dirty="0" smtClean="0">
                <a:solidFill>
                  <a:sysClr val="windowText" lastClr="000000">
                    <a:lumMod val="65000"/>
                    <a:lumOff val="35000"/>
                  </a:sysClr>
                </a:solidFill>
                <a:latin typeface="Calisto MT"/>
                <a:ea typeface=""/>
                <a:cs typeface=""/>
                <a:sym typeface="Calibri"/>
              </a:rPr>
              <a:t>Partner with K-12 and with employers to meet post-secondary expectations</a:t>
            </a:r>
          </a:p>
          <a:p>
            <a:pPr lvl="1">
              <a:spcBef>
                <a:spcPts val="1200"/>
              </a:spcBef>
              <a:buClr>
                <a:srgbClr val="80B606"/>
              </a:buClr>
            </a:pPr>
            <a:r>
              <a:rPr lang="en-US" sz="1800" dirty="0" smtClean="0">
                <a:solidFill>
                  <a:sysClr val="windowText" lastClr="000000">
                    <a:lumMod val="65000"/>
                    <a:lumOff val="35000"/>
                  </a:sysClr>
                </a:solidFill>
                <a:latin typeface="Calisto MT"/>
                <a:ea typeface=""/>
                <a:cs typeface=""/>
                <a:sym typeface="Arial"/>
              </a:rPr>
              <a:t>Produce highly qualified Alaskans to teach in Alaska’s schools</a:t>
            </a:r>
            <a:endParaRPr lang="en-US" sz="1800" dirty="0" smtClean="0">
              <a:solidFill>
                <a:sysClr val="windowText" lastClr="000000">
                  <a:lumMod val="65000"/>
                  <a:lumOff val="35000"/>
                </a:sysClr>
              </a:solidFill>
              <a:latin typeface="Calisto MT"/>
              <a:ea typeface=""/>
              <a:cs typeface=""/>
              <a:sym typeface="Calibri"/>
            </a:endParaRPr>
          </a:p>
          <a:p>
            <a:pPr lvl="1">
              <a:spcBef>
                <a:spcPts val="1200"/>
              </a:spcBef>
              <a:buClr>
                <a:srgbClr val="80B606"/>
              </a:buClr>
            </a:pPr>
            <a:r>
              <a:rPr lang="en-US" sz="1800" dirty="0" smtClean="0">
                <a:solidFill>
                  <a:sysClr val="windowText" lastClr="000000">
                    <a:lumMod val="65000"/>
                    <a:lumOff val="35000"/>
                  </a:sysClr>
                </a:solidFill>
                <a:latin typeface="Calisto MT"/>
                <a:ea typeface=""/>
                <a:cs typeface=""/>
                <a:sym typeface="Calibri"/>
              </a:rPr>
              <a:t>Develop the right workforce for Alaska’s diversifying economy</a:t>
            </a:r>
          </a:p>
          <a:p>
            <a:pPr lvl="1">
              <a:spcBef>
                <a:spcPts val="1200"/>
              </a:spcBef>
              <a:buClr>
                <a:srgbClr val="80B606"/>
              </a:buClr>
            </a:pPr>
            <a:r>
              <a:rPr lang="en-US" sz="1800" dirty="0" smtClean="0">
                <a:solidFill>
                  <a:sysClr val="windowText" lastClr="000000">
                    <a:lumMod val="65000"/>
                    <a:lumOff val="35000"/>
                  </a:sysClr>
                </a:solidFill>
                <a:latin typeface="Calisto MT"/>
                <a:ea typeface=""/>
                <a:cs typeface=""/>
                <a:sym typeface="Calibri"/>
              </a:rPr>
              <a:t>Build a culture of education in Alaska</a:t>
            </a:r>
          </a:p>
        </p:txBody>
      </p:sp>
    </p:spTree>
    <p:extLst>
      <p:ext uri="{BB962C8B-B14F-4D97-AF65-F5344CB8AC3E}">
        <p14:creationId xmlns:p14="http://schemas.microsoft.com/office/powerpoint/2010/main" val="3206329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1656" y="2118774"/>
            <a:ext cx="8533652" cy="5016758"/>
          </a:xfrm>
          <a:prstGeom prst="rect">
            <a:avLst/>
          </a:prstGeom>
          <a:noFill/>
        </p:spPr>
        <p:txBody>
          <a:bodyPr wrap="square" rtlCol="0">
            <a:spAutoFit/>
          </a:bodyPr>
          <a:lstStyle/>
          <a:p>
            <a:pPr marL="342900" indent="-342900" fontAlgn="t">
              <a:buFont typeface="Arial" panose="020B0604020202020204" pitchFamily="34" charset="0"/>
              <a:buChar char="•"/>
            </a:pPr>
            <a:endParaRPr lang="en-US" sz="2000" dirty="0" smtClean="0"/>
          </a:p>
          <a:p>
            <a:pPr marL="685800" lvl="1" indent="-336550" defTabSz="914400" fontAlgn="t">
              <a:spcBef>
                <a:spcPts val="1200"/>
              </a:spcBef>
              <a:buClr>
                <a:srgbClr val="80B606"/>
              </a:buClr>
              <a:buSzPct val="90000"/>
              <a:buBlip>
                <a:blip r:embed="rId3"/>
              </a:buBlip>
            </a:pPr>
            <a:r>
              <a:rPr lang="en-US" dirty="0">
                <a:solidFill>
                  <a:sysClr val="windowText" lastClr="000000">
                    <a:lumMod val="65000"/>
                    <a:lumOff val="35000"/>
                  </a:sysClr>
                </a:solidFill>
                <a:latin typeface="Calisto MT"/>
                <a:ea typeface=""/>
                <a:cs typeface=""/>
              </a:rPr>
              <a:t>Charge DEED Commissioner and UA President to develop plan with goals, objectives, and timeline</a:t>
            </a:r>
          </a:p>
          <a:p>
            <a:pPr marL="685800" lvl="1" indent="-336550" defTabSz="914400" fontAlgn="t">
              <a:spcBef>
                <a:spcPts val="1200"/>
              </a:spcBef>
              <a:buClr>
                <a:srgbClr val="80B606"/>
              </a:buClr>
              <a:buSzPct val="90000"/>
              <a:buBlip>
                <a:blip r:embed="rId3"/>
              </a:buBlip>
            </a:pPr>
            <a:r>
              <a:rPr lang="en-US" dirty="0">
                <a:solidFill>
                  <a:sysClr val="windowText" lastClr="000000">
                    <a:lumMod val="65000"/>
                    <a:lumOff val="35000"/>
                  </a:sysClr>
                </a:solidFill>
                <a:latin typeface="Calisto MT"/>
                <a:ea typeface=""/>
                <a:cs typeface=""/>
              </a:rPr>
              <a:t>Use BOE/BOR subcommittee to guide and track progress</a:t>
            </a:r>
          </a:p>
          <a:p>
            <a:pPr marL="685800" lvl="1" indent="-336550" defTabSz="914400" fontAlgn="t">
              <a:spcBef>
                <a:spcPts val="1200"/>
              </a:spcBef>
              <a:buClr>
                <a:srgbClr val="80B606"/>
              </a:buClr>
              <a:buSzPct val="90000"/>
              <a:buBlip>
                <a:blip r:embed="rId3"/>
              </a:buBlip>
            </a:pPr>
            <a:r>
              <a:rPr lang="en-US" dirty="0">
                <a:solidFill>
                  <a:sysClr val="windowText" lastClr="000000">
                    <a:lumMod val="65000"/>
                    <a:lumOff val="35000"/>
                  </a:sysClr>
                </a:solidFill>
                <a:latin typeface="Calisto MT"/>
                <a:ea typeface=""/>
                <a:cs typeface=""/>
              </a:rPr>
              <a:t>Expand concurrent enrollment</a:t>
            </a:r>
          </a:p>
          <a:p>
            <a:pPr marL="685800" lvl="1" indent="-336550" defTabSz="914400" fontAlgn="t">
              <a:spcBef>
                <a:spcPts val="1200"/>
              </a:spcBef>
              <a:buClr>
                <a:srgbClr val="80B606"/>
              </a:buClr>
              <a:buSzPct val="90000"/>
              <a:buBlip>
                <a:blip r:embed="rId3"/>
              </a:buBlip>
            </a:pPr>
            <a:r>
              <a:rPr lang="en-US" dirty="0">
                <a:solidFill>
                  <a:sysClr val="windowText" lastClr="000000">
                    <a:lumMod val="65000"/>
                    <a:lumOff val="35000"/>
                  </a:sysClr>
                </a:solidFill>
                <a:latin typeface="Calisto MT"/>
                <a:ea typeface=""/>
                <a:cs typeface=""/>
              </a:rPr>
              <a:t>Strengthen college readiness</a:t>
            </a:r>
          </a:p>
          <a:p>
            <a:pPr marL="685800" lvl="1" indent="-336550" defTabSz="914400" fontAlgn="t">
              <a:spcBef>
                <a:spcPts val="1200"/>
              </a:spcBef>
              <a:buClr>
                <a:srgbClr val="80B606"/>
              </a:buClr>
              <a:buSzPct val="90000"/>
              <a:buBlip>
                <a:blip r:embed="rId3"/>
              </a:buBlip>
            </a:pPr>
            <a:r>
              <a:rPr lang="en-US" dirty="0">
                <a:solidFill>
                  <a:sysClr val="windowText" lastClr="000000">
                    <a:lumMod val="65000"/>
                    <a:lumOff val="35000"/>
                  </a:sysClr>
                </a:solidFill>
                <a:latin typeface="Calisto MT"/>
                <a:ea typeface=""/>
                <a:cs typeface=""/>
              </a:rPr>
              <a:t>Continue study of high school to UA “preparatory” requirements</a:t>
            </a:r>
          </a:p>
          <a:p>
            <a:pPr marL="685800" lvl="1" indent="-336550" defTabSz="914400" fontAlgn="t">
              <a:spcBef>
                <a:spcPts val="1200"/>
              </a:spcBef>
              <a:buClr>
                <a:srgbClr val="80B606"/>
              </a:buClr>
              <a:buSzPct val="90000"/>
              <a:buBlip>
                <a:blip r:embed="rId3"/>
              </a:buBlip>
            </a:pPr>
            <a:r>
              <a:rPr lang="en-US" dirty="0">
                <a:solidFill>
                  <a:sysClr val="windowText" lastClr="000000">
                    <a:lumMod val="65000"/>
                    <a:lumOff val="35000"/>
                  </a:sysClr>
                </a:solidFill>
                <a:latin typeface="Calisto MT"/>
                <a:ea typeface=""/>
                <a:cs typeface=""/>
              </a:rPr>
              <a:t>Align curricula</a:t>
            </a:r>
          </a:p>
          <a:p>
            <a:pPr marL="685800" lvl="1" indent="-336550" defTabSz="914400" fontAlgn="t">
              <a:spcBef>
                <a:spcPts val="1200"/>
              </a:spcBef>
              <a:buClr>
                <a:srgbClr val="80B606"/>
              </a:buClr>
              <a:buSzPct val="90000"/>
              <a:buBlip>
                <a:blip r:embed="rId3"/>
              </a:buBlip>
            </a:pPr>
            <a:r>
              <a:rPr lang="en-US" dirty="0">
                <a:solidFill>
                  <a:sysClr val="windowText" lastClr="000000">
                    <a:lumMod val="65000"/>
                    <a:lumOff val="35000"/>
                  </a:sysClr>
                </a:solidFill>
                <a:latin typeface="Calisto MT"/>
                <a:ea typeface=""/>
                <a:cs typeface=""/>
              </a:rPr>
              <a:t>Increase Alaska educated teachers to 90% by 2025</a:t>
            </a:r>
          </a:p>
          <a:p>
            <a:pPr marL="685800" lvl="1" indent="-336550" defTabSz="914400" fontAlgn="t">
              <a:spcBef>
                <a:spcPts val="1200"/>
              </a:spcBef>
              <a:buClr>
                <a:srgbClr val="80B606"/>
              </a:buClr>
              <a:buSzPct val="90000"/>
              <a:buBlip>
                <a:blip r:embed="rId3"/>
              </a:buBlip>
            </a:pPr>
            <a:r>
              <a:rPr lang="en-US" dirty="0">
                <a:solidFill>
                  <a:sysClr val="windowText" lastClr="000000">
                    <a:lumMod val="65000"/>
                    <a:lumOff val="35000"/>
                  </a:sysClr>
                </a:solidFill>
                <a:latin typeface="Calisto MT"/>
                <a:ea typeface=""/>
                <a:cs typeface=""/>
              </a:rPr>
              <a:t>Strengthen professional development for current teachers</a:t>
            </a:r>
          </a:p>
          <a:p>
            <a:pPr marL="685800" lvl="1" indent="-336550" defTabSz="914400" fontAlgn="t">
              <a:spcBef>
                <a:spcPts val="1200"/>
              </a:spcBef>
              <a:buClr>
                <a:srgbClr val="80B606"/>
              </a:buClr>
              <a:buSzPct val="90000"/>
              <a:buBlip>
                <a:blip r:embed="rId3"/>
              </a:buBlip>
            </a:pPr>
            <a:r>
              <a:rPr lang="en-US" dirty="0" smtClean="0">
                <a:solidFill>
                  <a:sysClr val="windowText" lastClr="000000">
                    <a:lumMod val="65000"/>
                    <a:lumOff val="35000"/>
                  </a:sysClr>
                </a:solidFill>
                <a:latin typeface="Calisto MT"/>
                <a:ea typeface=""/>
                <a:cs typeface=""/>
              </a:rPr>
              <a:t>Consider </a:t>
            </a:r>
            <a:r>
              <a:rPr lang="en-US" dirty="0">
                <a:solidFill>
                  <a:sysClr val="windowText" lastClr="000000">
                    <a:lumMod val="65000"/>
                    <a:lumOff val="35000"/>
                  </a:sysClr>
                </a:solidFill>
                <a:latin typeface="Calisto MT"/>
                <a:ea typeface=""/>
                <a:cs typeface=""/>
              </a:rPr>
              <a:t>state accreditation</a:t>
            </a:r>
          </a:p>
          <a:p>
            <a:pPr fontAlgn="t"/>
            <a:endParaRPr lang="en-US" sz="2000" dirty="0"/>
          </a:p>
          <a:p>
            <a:pPr fontAlgn="t"/>
            <a:endParaRPr lang="en-US" sz="1000" dirty="0"/>
          </a:p>
        </p:txBody>
      </p:sp>
      <p:sp>
        <p:nvSpPr>
          <p:cNvPr id="6" name="Slide Number Placeholder 5"/>
          <p:cNvSpPr>
            <a:spLocks noGrp="1"/>
          </p:cNvSpPr>
          <p:nvPr>
            <p:ph type="sldNum" sz="quarter" idx="12"/>
          </p:nvPr>
        </p:nvSpPr>
        <p:spPr/>
        <p:txBody>
          <a:bodyPr/>
          <a:lstStyle/>
          <a:p>
            <a:fld id="{7FBC1E80-6166-41F6-8716-BA66E5F0CFAD}" type="slidenum">
              <a:rPr lang="en-US" smtClean="0"/>
              <a:t>28</a:t>
            </a:fld>
            <a:endParaRPr lang="en-US" dirty="0"/>
          </a:p>
        </p:txBody>
      </p:sp>
      <p:sp>
        <p:nvSpPr>
          <p:cNvPr id="10" name="Title 1"/>
          <p:cNvSpPr>
            <a:spLocks noGrp="1"/>
          </p:cNvSpPr>
          <p:nvPr>
            <p:ph type="title"/>
          </p:nvPr>
        </p:nvSpPr>
        <p:spPr>
          <a:xfrm>
            <a:off x="1811454" y="847876"/>
            <a:ext cx="5787764" cy="297434"/>
          </a:xfrm>
        </p:spPr>
        <p:txBody>
          <a:bodyPr>
            <a:noAutofit/>
          </a:bodyPr>
          <a:lstStyle/>
          <a:p>
            <a:pPr lvl="0" algn="ctr"/>
            <a:r>
              <a:rPr lang="en-US" dirty="0">
                <a:latin typeface="+mn-lt"/>
              </a:rPr>
              <a:t/>
            </a:r>
            <a:br>
              <a:rPr lang="en-US" dirty="0">
                <a:latin typeface="+mn-lt"/>
              </a:rPr>
            </a:br>
            <a:r>
              <a:rPr lang="en-US" dirty="0">
                <a:latin typeface="+mn-lt"/>
              </a:rPr>
              <a:t/>
            </a:r>
            <a:br>
              <a:rPr lang="en-US" dirty="0">
                <a:latin typeface="+mn-lt"/>
              </a:rPr>
            </a:br>
            <a:r>
              <a:rPr lang="en-US" dirty="0" smtClean="0">
                <a:latin typeface="+mn-lt"/>
              </a:rPr>
              <a:t/>
            </a:r>
            <a:br>
              <a:rPr lang="en-US" dirty="0" smtClean="0">
                <a:latin typeface="+mn-lt"/>
              </a:rPr>
            </a:br>
            <a:r>
              <a:rPr lang="en-US" dirty="0" smtClean="0">
                <a:latin typeface="+mn-lt"/>
              </a:rPr>
              <a:t>Aligning for Alaska’s Future</a:t>
            </a:r>
            <a:r>
              <a:rPr lang="en-US" dirty="0">
                <a:latin typeface="+mn-lt"/>
              </a:rPr>
              <a:t/>
            </a:r>
            <a:br>
              <a:rPr lang="en-US" dirty="0">
                <a:latin typeface="+mn-lt"/>
              </a:rPr>
            </a:br>
            <a:r>
              <a:rPr lang="en-US" dirty="0">
                <a:latin typeface="+mn-lt"/>
              </a:rPr>
              <a:t/>
            </a:r>
            <a:br>
              <a:rPr lang="en-US" dirty="0">
                <a:latin typeface="+mn-lt"/>
              </a:rPr>
            </a:br>
            <a:r>
              <a:rPr lang="en-US" dirty="0">
                <a:latin typeface="+mn-lt"/>
              </a:rPr>
              <a:t/>
            </a:r>
            <a:br>
              <a:rPr lang="en-US" dirty="0">
                <a:latin typeface="+mn-lt"/>
              </a:rPr>
            </a:br>
            <a:endParaRPr lang="en-US" dirty="0">
              <a:latin typeface="+mn-lt"/>
            </a:endParaRPr>
          </a:p>
        </p:txBody>
      </p:sp>
    </p:spTree>
    <p:extLst>
      <p:ext uri="{BB962C8B-B14F-4D97-AF65-F5344CB8AC3E}">
        <p14:creationId xmlns:p14="http://schemas.microsoft.com/office/powerpoint/2010/main" val="8017020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sto MT" charset="0"/>
                <a:ea typeface="Calisto MT" charset="0"/>
                <a:cs typeface="Calisto MT" charset="0"/>
              </a:rPr>
              <a:t>Alaska Scholarships</a:t>
            </a:r>
            <a:endParaRPr lang="en-US" dirty="0">
              <a:latin typeface="Calisto MT" charset="0"/>
              <a:ea typeface="Calisto MT" charset="0"/>
              <a:cs typeface="Calisto MT" charset="0"/>
            </a:endParaRPr>
          </a:p>
        </p:txBody>
      </p:sp>
      <p:sp>
        <p:nvSpPr>
          <p:cNvPr id="6" name="Slide Number Placeholder 2"/>
          <p:cNvSpPr txBox="1">
            <a:spLocks/>
          </p:cNvSpPr>
          <p:nvPr/>
        </p:nvSpPr>
        <p:spPr>
          <a:xfrm>
            <a:off x="4305300" y="6356350"/>
            <a:ext cx="533400" cy="365125"/>
          </a:xfrm>
          <a:prstGeom prst="rect">
            <a:avLst/>
          </a:prstGeom>
        </p:spPr>
        <p:txBody>
          <a:bodyPr vert="horz" lIns="91440" tIns="45720" rIns="91440" bIns="45720" rtlCol="0" anchor="ctr"/>
          <a:lstStyle>
            <a:defPPr>
              <a:defRPr lang="en-US"/>
            </a:defPPr>
            <a:lvl1pPr marL="0" algn="ctr" defTabSz="457200" rtl="0" eaLnBrk="1" latinLnBrk="0" hangingPunct="1">
              <a:defRPr sz="1100" b="1"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E73060-DE19-A046-9CA7-ECD3318B9A57}" type="slidenum">
              <a:rPr lang="en-US" smtClean="0"/>
              <a:t>29</a:t>
            </a:fld>
            <a:endParaRPr lang="en-US" dirty="0"/>
          </a:p>
        </p:txBody>
      </p:sp>
      <p:sp>
        <p:nvSpPr>
          <p:cNvPr id="8" name="Content Placeholder 2"/>
          <p:cNvSpPr txBox="1">
            <a:spLocks/>
          </p:cNvSpPr>
          <p:nvPr/>
        </p:nvSpPr>
        <p:spPr>
          <a:xfrm>
            <a:off x="543969" y="2789241"/>
            <a:ext cx="7939199" cy="3520388"/>
          </a:xfrm>
          <a:prstGeom prst="rect">
            <a:avLst/>
          </a:prstGeom>
        </p:spPr>
        <p:txBody>
          <a:bodyPr vert="horz" lIns="91440" tIns="45720" rIns="91440" bIns="45720" rtlCol="0">
            <a:noAutofit/>
          </a:bodyPr>
          <a:lstStyle>
            <a:lvl1pPr marL="342900" indent="-342900" algn="l" defTabSz="914400" rtl="0" eaLnBrk="1" latinLnBrk="0" hangingPunct="1">
              <a:spcBef>
                <a:spcPts val="2000"/>
              </a:spcBef>
              <a:buClr>
                <a:schemeClr val="accent1"/>
              </a:buClr>
              <a:buSzPct val="90000"/>
              <a:buFontTx/>
              <a:buBlip>
                <a:blip r:embed="rId2"/>
              </a:buBlip>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Tx/>
              <a:buBlip>
                <a:blip r:embed="rId2"/>
              </a:buBlip>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Tx/>
              <a:buBlip>
                <a:blip r:embed="rId2"/>
              </a:buBlip>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Tx/>
              <a:buBlip>
                <a:blip r:embed="rId2"/>
              </a:buBlip>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Tx/>
              <a:buBlip>
                <a:blip r:embed="rId2"/>
              </a:buBlip>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r>
              <a:rPr lang="en-US" sz="2400" dirty="0" smtClean="0"/>
              <a:t>UA Scholars and Alaska Performance Scholarship</a:t>
            </a:r>
          </a:p>
          <a:p>
            <a:pPr lvl="1"/>
            <a:r>
              <a:rPr lang="en-US" sz="1600" dirty="0" smtClean="0"/>
              <a:t>Since </a:t>
            </a:r>
            <a:r>
              <a:rPr lang="en-US" sz="1600" dirty="0"/>
              <a:t>the inception </a:t>
            </a:r>
            <a:r>
              <a:rPr lang="en-US" sz="1600" dirty="0" smtClean="0"/>
              <a:t>in 1999 through </a:t>
            </a:r>
            <a:r>
              <a:rPr lang="en-US" sz="1600" dirty="0"/>
              <a:t>FY15, UA Scholars have earned a total of 3,882 degrees, certificates, and endorsements from the University of </a:t>
            </a:r>
            <a:r>
              <a:rPr lang="en-US" sz="1600" dirty="0" smtClean="0"/>
              <a:t>Alaska</a:t>
            </a:r>
          </a:p>
          <a:p>
            <a:pPr lvl="1"/>
            <a:r>
              <a:rPr lang="en-US" sz="1600" dirty="0" smtClean="0"/>
              <a:t>Prior to the </a:t>
            </a:r>
            <a:r>
              <a:rPr lang="en-US" sz="1600" dirty="0"/>
              <a:t>UA Scholars Program in 1999, </a:t>
            </a:r>
            <a:r>
              <a:rPr lang="en-US" sz="1600" dirty="0" smtClean="0"/>
              <a:t>approximately </a:t>
            </a:r>
            <a:r>
              <a:rPr lang="en-US" sz="1600" dirty="0"/>
              <a:t>100 students from the </a:t>
            </a:r>
            <a:r>
              <a:rPr lang="en-US" sz="1600" dirty="0" smtClean="0"/>
              <a:t>top 10 </a:t>
            </a:r>
            <a:r>
              <a:rPr lang="en-US" sz="1600" dirty="0"/>
              <a:t>percent of Alaska high school graduates enrolled at the University of Alaska. Today, UA attracts over 400 </a:t>
            </a:r>
            <a:r>
              <a:rPr lang="en-US" sz="1600" dirty="0" smtClean="0"/>
              <a:t>new Alaska </a:t>
            </a:r>
            <a:r>
              <a:rPr lang="en-US" sz="1600" dirty="0"/>
              <a:t>high school students each year who graduated in the top 10 percent of their </a:t>
            </a:r>
            <a:r>
              <a:rPr lang="en-US" sz="1600" dirty="0" smtClean="0"/>
              <a:t>class, 42 </a:t>
            </a:r>
            <a:r>
              <a:rPr lang="en-US" sz="1600" dirty="0"/>
              <a:t>percent of </a:t>
            </a:r>
            <a:r>
              <a:rPr lang="en-US" sz="1600" dirty="0" smtClean="0"/>
              <a:t>those eligible </a:t>
            </a:r>
          </a:p>
          <a:p>
            <a:pPr lvl="1"/>
            <a:r>
              <a:rPr lang="en-US" sz="1600" dirty="0" smtClean="0"/>
              <a:t>In </a:t>
            </a:r>
            <a:r>
              <a:rPr lang="en-US" sz="1600" dirty="0"/>
              <a:t>fall 2011, the initial semester for </a:t>
            </a:r>
            <a:r>
              <a:rPr lang="en-US" sz="1600" dirty="0" smtClean="0"/>
              <a:t>the program</a:t>
            </a:r>
            <a:r>
              <a:rPr lang="en-US" sz="1600" dirty="0"/>
              <a:t>, 854 </a:t>
            </a:r>
            <a:r>
              <a:rPr lang="en-US" sz="1600" dirty="0" smtClean="0"/>
              <a:t>Alaska Performance Scholarship </a:t>
            </a:r>
            <a:r>
              <a:rPr lang="en-US" sz="1600" dirty="0"/>
              <a:t>recipients enrolled at UA. The number </a:t>
            </a:r>
            <a:r>
              <a:rPr lang="en-US" sz="1600" dirty="0" smtClean="0"/>
              <a:t>of new </a:t>
            </a:r>
            <a:r>
              <a:rPr lang="en-US" sz="1600" dirty="0"/>
              <a:t>APS recipients increased 21 percent to 1,032 for fall 2015, with these awardees receiving more than $</a:t>
            </a:r>
            <a:r>
              <a:rPr lang="en-US" sz="1600" dirty="0" smtClean="0"/>
              <a:t>1.8 million </a:t>
            </a:r>
            <a:r>
              <a:rPr lang="en-US" sz="1600" dirty="0"/>
              <a:t>in APS </a:t>
            </a:r>
            <a:r>
              <a:rPr lang="en-US" sz="1600" dirty="0" smtClean="0"/>
              <a:t>funds.</a:t>
            </a:r>
          </a:p>
          <a:p>
            <a:pPr lvl="1"/>
            <a:r>
              <a:rPr lang="en-US" sz="1600"/>
              <a:t>The APS influenced 83% of eligible students to stay in </a:t>
            </a:r>
            <a:r>
              <a:rPr lang="en-US" sz="1600" smtClean="0"/>
              <a:t>Alaska</a:t>
            </a:r>
            <a:endParaRPr lang="en-US" sz="1600"/>
          </a:p>
        </p:txBody>
      </p:sp>
    </p:spTree>
    <p:extLst>
      <p:ext uri="{BB962C8B-B14F-4D97-AF65-F5344CB8AC3E}">
        <p14:creationId xmlns:p14="http://schemas.microsoft.com/office/powerpoint/2010/main" val="647887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Mission</a:t>
            </a:r>
            <a:endParaRPr lang="en-US" dirty="0"/>
          </a:p>
        </p:txBody>
      </p:sp>
      <p:sp>
        <p:nvSpPr>
          <p:cNvPr id="3" name="Content Placeholder 2"/>
          <p:cNvSpPr>
            <a:spLocks noGrp="1"/>
          </p:cNvSpPr>
          <p:nvPr>
            <p:ph idx="1"/>
          </p:nvPr>
        </p:nvSpPr>
        <p:spPr>
          <a:xfrm>
            <a:off x="387119" y="2815781"/>
            <a:ext cx="5424846" cy="3540569"/>
          </a:xfrm>
        </p:spPr>
        <p:txBody>
          <a:bodyPr/>
          <a:lstStyle/>
          <a:p>
            <a:r>
              <a:rPr lang="en-US" sz="2400" dirty="0" smtClean="0"/>
              <a:t>Education</a:t>
            </a:r>
            <a:r>
              <a:rPr lang="en-US" dirty="0" smtClean="0"/>
              <a:t/>
            </a:r>
            <a:br>
              <a:rPr lang="en-US" dirty="0" smtClean="0"/>
            </a:br>
            <a:r>
              <a:rPr lang="en-US" sz="2000" i="1" dirty="0" smtClean="0"/>
              <a:t>Academic </a:t>
            </a:r>
            <a:r>
              <a:rPr lang="en-US" sz="2000" i="1" dirty="0"/>
              <a:t>and vocational instruction</a:t>
            </a:r>
          </a:p>
          <a:p>
            <a:r>
              <a:rPr lang="en-US" sz="2400" dirty="0" smtClean="0"/>
              <a:t>Research</a:t>
            </a:r>
            <a:r>
              <a:rPr lang="en-US" dirty="0" smtClean="0"/>
              <a:t/>
            </a:r>
            <a:br>
              <a:rPr lang="en-US" dirty="0" smtClean="0"/>
            </a:br>
            <a:r>
              <a:rPr lang="en-US" sz="2000" i="1" dirty="0" smtClean="0">
                <a:solidFill>
                  <a:prstClr val="black">
                    <a:lumMod val="65000"/>
                    <a:lumOff val="35000"/>
                  </a:prstClr>
                </a:solidFill>
              </a:rPr>
              <a:t>Scientific </a:t>
            </a:r>
            <a:r>
              <a:rPr lang="en-US" sz="2000" i="1" dirty="0">
                <a:solidFill>
                  <a:prstClr val="black">
                    <a:lumMod val="65000"/>
                    <a:lumOff val="35000"/>
                  </a:prstClr>
                </a:solidFill>
              </a:rPr>
              <a:t>and academic </a:t>
            </a:r>
            <a:r>
              <a:rPr lang="en-US" sz="2000" i="1" dirty="0" smtClean="0">
                <a:solidFill>
                  <a:prstClr val="black">
                    <a:lumMod val="65000"/>
                    <a:lumOff val="35000"/>
                  </a:prstClr>
                </a:solidFill>
              </a:rPr>
              <a:t>research, advancing knowledge basic and applied</a:t>
            </a:r>
            <a:endParaRPr lang="en-US" sz="2000" i="1" dirty="0">
              <a:solidFill>
                <a:prstClr val="black">
                  <a:lumMod val="65000"/>
                  <a:lumOff val="35000"/>
                </a:prstClr>
              </a:solidFill>
            </a:endParaRPr>
          </a:p>
          <a:p>
            <a:r>
              <a:rPr lang="en-US" sz="2400" dirty="0" smtClean="0"/>
              <a:t>Service</a:t>
            </a:r>
            <a:r>
              <a:rPr lang="en-US" dirty="0" smtClean="0"/>
              <a:t/>
            </a:r>
            <a:br>
              <a:rPr lang="en-US" dirty="0" smtClean="0"/>
            </a:br>
            <a:r>
              <a:rPr lang="en-US" sz="2000" i="1" dirty="0" smtClean="0">
                <a:solidFill>
                  <a:prstClr val="black">
                    <a:lumMod val="65000"/>
                    <a:lumOff val="35000"/>
                  </a:prstClr>
                </a:solidFill>
              </a:rPr>
              <a:t>Sharing knowledge to address community needs</a:t>
            </a:r>
            <a:endParaRPr lang="en-US" dirty="0"/>
          </a:p>
          <a:p>
            <a:endParaRPr lang="en-US" dirty="0"/>
          </a:p>
        </p:txBody>
      </p:sp>
      <p:sp>
        <p:nvSpPr>
          <p:cNvPr id="4" name="Slide Number Placeholder 3"/>
          <p:cNvSpPr>
            <a:spLocks noGrp="1"/>
          </p:cNvSpPr>
          <p:nvPr>
            <p:ph type="sldNum" sz="quarter" idx="12"/>
          </p:nvPr>
        </p:nvSpPr>
        <p:spPr/>
        <p:txBody>
          <a:bodyPr/>
          <a:lstStyle/>
          <a:p>
            <a:fld id="{77E4B006-B3D4-8646-AF05-E56E0FD834C4}" type="slidenum">
              <a:rPr lang="en-US" smtClean="0"/>
              <a:t>3</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58802" y="5150280"/>
            <a:ext cx="1668125" cy="111154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64268" y="2433620"/>
            <a:ext cx="1662659" cy="110566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64269" y="3721287"/>
            <a:ext cx="1662658" cy="1246994"/>
          </a:xfrm>
          <a:prstGeom prst="rect">
            <a:avLst/>
          </a:prstGeom>
        </p:spPr>
      </p:pic>
    </p:spTree>
    <p:extLst>
      <p:ext uri="{BB962C8B-B14F-4D97-AF65-F5344CB8AC3E}">
        <p14:creationId xmlns:p14="http://schemas.microsoft.com/office/powerpoint/2010/main" val="1787409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305299" y="6480698"/>
            <a:ext cx="533400" cy="365125"/>
          </a:xfrm>
        </p:spPr>
        <p:txBody>
          <a:bodyPr/>
          <a:lstStyle/>
          <a:p>
            <a:fld id="{77E4B006-B3D4-8646-AF05-E56E0FD834C4}" type="slidenum">
              <a:rPr lang="en-US" smtClean="0"/>
              <a:t>30</a:t>
            </a:fld>
            <a:endParaRPr lang="en-US" dirty="0"/>
          </a:p>
        </p:txBody>
      </p:sp>
      <p:sp>
        <p:nvSpPr>
          <p:cNvPr id="3" name="Title 1"/>
          <p:cNvSpPr txBox="1">
            <a:spLocks/>
          </p:cNvSpPr>
          <p:nvPr/>
        </p:nvSpPr>
        <p:spPr>
          <a:xfrm>
            <a:off x="313266" y="-15591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dirty="0" smtClean="0"/>
              <a:t>Strategic Investments</a:t>
            </a:r>
            <a:endParaRPr lang="en-US" dirty="0"/>
          </a:p>
        </p:txBody>
      </p:sp>
      <p:sp>
        <p:nvSpPr>
          <p:cNvPr id="6" name="Content Placeholder 2"/>
          <p:cNvSpPr txBox="1">
            <a:spLocks/>
          </p:cNvSpPr>
          <p:nvPr/>
        </p:nvSpPr>
        <p:spPr>
          <a:xfrm>
            <a:off x="316682" y="1283857"/>
            <a:ext cx="8510635" cy="3616036"/>
          </a:xfrm>
          <a:prstGeom prst="rect">
            <a:avLst/>
          </a:prstGeom>
        </p:spPr>
        <p:txBody>
          <a:bodyPr/>
          <a:lstStyle>
            <a:lvl1pPr marL="342900" indent="-342900" algn="l" defTabSz="914400" rtl="0" eaLnBrk="1" latinLnBrk="0" hangingPunct="1">
              <a:spcBef>
                <a:spcPts val="2000"/>
              </a:spcBef>
              <a:buClr>
                <a:schemeClr val="accent1"/>
              </a:buClr>
              <a:buSzPct val="90000"/>
              <a:buFontTx/>
              <a:buBlip>
                <a:blip r:embed="rId2"/>
              </a:buBlip>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Tx/>
              <a:buBlip>
                <a:blip r:embed="rId2"/>
              </a:buBlip>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Tx/>
              <a:buBlip>
                <a:blip r:embed="rId2"/>
              </a:buBlip>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Tx/>
              <a:buBlip>
                <a:blip r:embed="rId2"/>
              </a:buBlip>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Tx/>
              <a:buBlip>
                <a:blip r:embed="rId2"/>
              </a:buBlip>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r>
              <a:rPr lang="en-US" sz="1800" dirty="0"/>
              <a:t>Student Success</a:t>
            </a:r>
            <a:endParaRPr lang="en-US" sz="1800" i="1" dirty="0"/>
          </a:p>
          <a:p>
            <a:pPr lvl="1"/>
            <a:r>
              <a:rPr lang="en-US" sz="1400" dirty="0"/>
              <a:t>Extend recruitment to attract more students and target Alaskans with some college but no degree </a:t>
            </a:r>
          </a:p>
          <a:p>
            <a:pPr lvl="1"/>
            <a:r>
              <a:rPr lang="en-US" sz="1400" dirty="0"/>
              <a:t>Expand localized programs proven successful in retaining students and improving graduation rates</a:t>
            </a:r>
          </a:p>
          <a:p>
            <a:pPr lvl="1"/>
            <a:r>
              <a:rPr lang="en-US" sz="1400" dirty="0"/>
              <a:t>Increase scholarship opportunities and expand Honors College to attract top-quality students</a:t>
            </a:r>
          </a:p>
          <a:p>
            <a:pPr>
              <a:spcBef>
                <a:spcPts val="800"/>
              </a:spcBef>
            </a:pPr>
            <a:r>
              <a:rPr lang="en-US" sz="1800" dirty="0"/>
              <a:t>Workforce Development</a:t>
            </a:r>
          </a:p>
          <a:p>
            <a:pPr lvl="1"/>
            <a:r>
              <a:rPr lang="en-US" sz="1400" dirty="0"/>
              <a:t>Expand programs to meet state workforce goal (65% by 2025) including nursing, engineering, maritime trades/fisheries, and process technology</a:t>
            </a:r>
          </a:p>
          <a:p>
            <a:pPr marL="251460">
              <a:spcBef>
                <a:spcPts val="800"/>
              </a:spcBef>
            </a:pPr>
            <a:r>
              <a:rPr lang="en-US" sz="1800" dirty="0"/>
              <a:t>Facilities Maintenance</a:t>
            </a:r>
          </a:p>
          <a:p>
            <a:pPr marL="594360" lvl="1">
              <a:spcBef>
                <a:spcPts val="800"/>
              </a:spcBef>
            </a:pPr>
            <a:r>
              <a:rPr lang="en-US" sz="1400" dirty="0"/>
              <a:t>A multi-year plan to incrementally increase the annual funding dedicated to facilities maintenance (current and deferred), to slow the accumulation of deferred costs and reduce the risk of localized mission failure. </a:t>
            </a:r>
          </a:p>
          <a:p>
            <a:pPr marL="251460">
              <a:spcBef>
                <a:spcPts val="800"/>
              </a:spcBef>
            </a:pPr>
            <a:r>
              <a:rPr lang="en-US" sz="1800" dirty="0"/>
              <a:t>Research</a:t>
            </a:r>
          </a:p>
          <a:p>
            <a:pPr marL="594360" lvl="1">
              <a:spcBef>
                <a:spcPts val="800"/>
              </a:spcBef>
            </a:pPr>
            <a:r>
              <a:rPr lang="en-US" sz="1400" dirty="0"/>
              <a:t>Grow competitive capacity and invest in critical research for Alaska at ISER and ACEP</a:t>
            </a:r>
          </a:p>
          <a:p>
            <a:pPr marL="594360" lvl="1">
              <a:spcBef>
                <a:spcPts val="800"/>
              </a:spcBef>
            </a:pPr>
            <a:r>
              <a:rPr lang="en-US" sz="1400" dirty="0"/>
              <a:t>Sustain world-class leadership of Arctic research</a:t>
            </a:r>
          </a:p>
          <a:p>
            <a:pPr marL="251460">
              <a:spcBef>
                <a:spcPts val="800"/>
              </a:spcBef>
            </a:pPr>
            <a:r>
              <a:rPr lang="en-US" sz="1800" dirty="0"/>
              <a:t>Economic Development and Diversification</a:t>
            </a:r>
          </a:p>
          <a:p>
            <a:pPr marL="251460">
              <a:spcBef>
                <a:spcPts val="800"/>
              </a:spcBef>
            </a:pPr>
            <a:r>
              <a:rPr lang="en-US" sz="1800" dirty="0"/>
              <a:t>K-12 Partnership</a:t>
            </a:r>
          </a:p>
          <a:p>
            <a:pPr marL="594360" lvl="1">
              <a:spcBef>
                <a:spcPts val="800"/>
              </a:spcBef>
            </a:pPr>
            <a:r>
              <a:rPr lang="en-US" sz="1400" dirty="0"/>
              <a:t>ANSEP, teacher education, standards alignment, and dual </a:t>
            </a:r>
            <a:r>
              <a:rPr lang="en-US" sz="1400" dirty="0" smtClean="0"/>
              <a:t>enrollment</a:t>
            </a:r>
            <a:endParaRPr lang="en-US" sz="1400" dirty="0"/>
          </a:p>
        </p:txBody>
      </p:sp>
    </p:spTree>
    <p:extLst>
      <p:ext uri="{BB962C8B-B14F-4D97-AF65-F5344CB8AC3E}">
        <p14:creationId xmlns:p14="http://schemas.microsoft.com/office/powerpoint/2010/main" val="1900034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67" y="277408"/>
            <a:ext cx="8229600" cy="1143000"/>
          </a:xfrm>
        </p:spPr>
        <p:txBody>
          <a:bodyPr/>
          <a:lstStyle/>
          <a:p>
            <a:r>
              <a:rPr lang="en-US" dirty="0" smtClean="0"/>
              <a:t>10-Year Glide </a:t>
            </a:r>
            <a:r>
              <a:rPr lang="en-US" smtClean="0"/>
              <a:t>Path Framework</a:t>
            </a:r>
            <a:endParaRPr lang="en-US" dirty="0"/>
          </a:p>
        </p:txBody>
      </p:sp>
      <p:sp>
        <p:nvSpPr>
          <p:cNvPr id="3" name="Slide Number Placeholder 2"/>
          <p:cNvSpPr>
            <a:spLocks noGrp="1"/>
          </p:cNvSpPr>
          <p:nvPr>
            <p:ph type="sldNum" sz="quarter" idx="12"/>
          </p:nvPr>
        </p:nvSpPr>
        <p:spPr/>
        <p:txBody>
          <a:bodyPr/>
          <a:lstStyle/>
          <a:p>
            <a:fld id="{77E4B006-B3D4-8646-AF05-E56E0FD834C4}" type="slidenum">
              <a:rPr lang="en-US" smtClean="0"/>
              <a:t>31</a:t>
            </a:fld>
            <a:endParaRPr lang="en-US"/>
          </a:p>
        </p:txBody>
      </p:sp>
      <p:sp>
        <p:nvSpPr>
          <p:cNvPr id="6" name="TextBox 5"/>
          <p:cNvSpPr txBox="1"/>
          <p:nvPr/>
        </p:nvSpPr>
        <p:spPr>
          <a:xfrm>
            <a:off x="194734" y="2926545"/>
            <a:ext cx="2569471" cy="3693319"/>
          </a:xfrm>
          <a:prstGeom prst="rect">
            <a:avLst/>
          </a:prstGeom>
          <a:noFill/>
        </p:spPr>
        <p:txBody>
          <a:bodyPr wrap="square" rtlCol="0">
            <a:spAutoFit/>
          </a:bodyPr>
          <a:lstStyle/>
          <a:p>
            <a:r>
              <a:rPr lang="en-US" dirty="0">
                <a:solidFill>
                  <a:schemeClr val="tx1">
                    <a:lumMod val="65000"/>
                    <a:lumOff val="35000"/>
                  </a:schemeClr>
                </a:solidFill>
              </a:rPr>
              <a:t>The </a:t>
            </a:r>
            <a:r>
              <a:rPr lang="en-US" dirty="0" smtClean="0">
                <a:solidFill>
                  <a:schemeClr val="tx1">
                    <a:lumMod val="65000"/>
                    <a:lumOff val="35000"/>
                  </a:schemeClr>
                </a:solidFill>
              </a:rPr>
              <a:t>University’s 10-year </a:t>
            </a:r>
            <a:r>
              <a:rPr lang="en-US" dirty="0">
                <a:solidFill>
                  <a:schemeClr val="tx1">
                    <a:lumMod val="65000"/>
                    <a:lumOff val="35000"/>
                  </a:schemeClr>
                </a:solidFill>
              </a:rPr>
              <a:t>framework uses benchmarked goals to incorporate gradual, sustainable reductions in state general fund </a:t>
            </a:r>
            <a:r>
              <a:rPr lang="en-US" dirty="0" smtClean="0">
                <a:solidFill>
                  <a:schemeClr val="tx1">
                    <a:lumMod val="65000"/>
                    <a:lumOff val="35000"/>
                  </a:schemeClr>
                </a:solidFill>
              </a:rPr>
              <a:t>appropriations while </a:t>
            </a:r>
            <a:r>
              <a:rPr lang="en-US" dirty="0">
                <a:solidFill>
                  <a:schemeClr val="tx1">
                    <a:lumMod val="65000"/>
                    <a:lumOff val="35000"/>
                  </a:schemeClr>
                </a:solidFill>
              </a:rPr>
              <a:t>increasing university </a:t>
            </a:r>
            <a:r>
              <a:rPr lang="en-US" dirty="0" smtClean="0">
                <a:solidFill>
                  <a:schemeClr val="tx1">
                    <a:lumMod val="65000"/>
                    <a:lumOff val="35000"/>
                  </a:schemeClr>
                </a:solidFill>
              </a:rPr>
              <a:t>revenues through enrollment and diversified revenue.</a:t>
            </a:r>
            <a:r>
              <a:rPr lang="en-US" baseline="30000" dirty="0" smtClean="0">
                <a:solidFill>
                  <a:schemeClr val="tx1">
                    <a:lumMod val="65000"/>
                    <a:lumOff val="35000"/>
                  </a:schemeClr>
                </a:solidFill>
              </a:rPr>
              <a:t> </a:t>
            </a:r>
            <a:endParaRPr lang="en-US" baseline="30000" dirty="0">
              <a:solidFill>
                <a:schemeClr val="tx1">
                  <a:lumMod val="65000"/>
                  <a:lumOff val="35000"/>
                </a:schemeClr>
              </a:solidFill>
            </a:endParaRPr>
          </a:p>
          <a:p>
            <a:endParaRPr lang="en-US" dirty="0"/>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64204" y="2595641"/>
            <a:ext cx="6074995" cy="3760710"/>
          </a:xfrm>
          <a:prstGeom prst="rect">
            <a:avLst/>
          </a:prstGeom>
        </p:spPr>
      </p:pic>
    </p:spTree>
    <p:extLst>
      <p:ext uri="{BB962C8B-B14F-4D97-AF65-F5344CB8AC3E}">
        <p14:creationId xmlns:p14="http://schemas.microsoft.com/office/powerpoint/2010/main" val="542450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100" b="1" dirty="0"/>
              <a:t/>
            </a:r>
            <a:br>
              <a:rPr lang="en-US" sz="2100" b="1" dirty="0"/>
            </a:br>
            <a:r>
              <a:rPr lang="en-US" sz="2100" b="1" dirty="0"/>
              <a:t/>
            </a:r>
            <a:br>
              <a:rPr lang="en-US" sz="2100" b="1" dirty="0"/>
            </a:br>
            <a:r>
              <a:rPr lang="en-US" sz="2100" b="1" dirty="0"/>
              <a:t/>
            </a:r>
            <a:br>
              <a:rPr lang="en-US" sz="2100" b="1" dirty="0"/>
            </a:br>
            <a:endParaRPr lang="en-US" sz="2100" b="1" dirty="0"/>
          </a:p>
        </p:txBody>
      </p:sp>
      <p:sp>
        <p:nvSpPr>
          <p:cNvPr id="5" name="Content Placeholder 2"/>
          <p:cNvSpPr txBox="1">
            <a:spLocks/>
          </p:cNvSpPr>
          <p:nvPr/>
        </p:nvSpPr>
        <p:spPr>
          <a:xfrm>
            <a:off x="112541" y="2700278"/>
            <a:ext cx="8918917" cy="269586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SzPct val="90000"/>
              <a:buBlip>
                <a:blip r:embed="rId3"/>
              </a:buBlip>
            </a:pPr>
            <a:r>
              <a:rPr lang="en-US" sz="1800" dirty="0">
                <a:solidFill>
                  <a:schemeClr val="tx1">
                    <a:lumMod val="65000"/>
                    <a:lumOff val="35000"/>
                  </a:schemeClr>
                </a:solidFill>
              </a:rPr>
              <a:t>Process started Fall 2016</a:t>
            </a:r>
          </a:p>
          <a:p>
            <a:pPr lvl="2">
              <a:buSzPct val="90000"/>
              <a:buBlip>
                <a:blip r:embed="rId3"/>
              </a:buBlip>
            </a:pPr>
            <a:r>
              <a:rPr lang="en-US" sz="1800" dirty="0">
                <a:solidFill>
                  <a:schemeClr val="tx1">
                    <a:lumMod val="65000"/>
                    <a:lumOff val="35000"/>
                  </a:schemeClr>
                </a:solidFill>
              </a:rPr>
              <a:t>Enrollment Summits at each university</a:t>
            </a:r>
          </a:p>
          <a:p>
            <a:pPr lvl="2">
              <a:buSzPct val="90000"/>
              <a:buBlip>
                <a:blip r:embed="rId3"/>
              </a:buBlip>
            </a:pPr>
            <a:r>
              <a:rPr lang="en-US" sz="1800" dirty="0">
                <a:solidFill>
                  <a:schemeClr val="tx1">
                    <a:lumMod val="65000"/>
                    <a:lumOff val="35000"/>
                  </a:schemeClr>
                </a:solidFill>
              </a:rPr>
              <a:t>McDowell Phase 1 enrollment analysis </a:t>
            </a:r>
          </a:p>
          <a:p>
            <a:pPr lvl="2">
              <a:buSzPct val="90000"/>
              <a:buBlip>
                <a:blip r:embed="rId3"/>
              </a:buBlip>
            </a:pPr>
            <a:r>
              <a:rPr lang="en-US" sz="1800" dirty="0">
                <a:solidFill>
                  <a:schemeClr val="tx1">
                    <a:lumMod val="65000"/>
                    <a:lumOff val="35000"/>
                  </a:schemeClr>
                </a:solidFill>
              </a:rPr>
              <a:t>Fiscal framework shared with BOR and University leadership </a:t>
            </a:r>
          </a:p>
          <a:p>
            <a:pPr lvl="2">
              <a:buSzPct val="90000"/>
              <a:buBlip>
                <a:blip r:embed="rId3"/>
              </a:buBlip>
            </a:pPr>
            <a:r>
              <a:rPr lang="en-US" sz="1800" dirty="0">
                <a:solidFill>
                  <a:schemeClr val="tx1">
                    <a:lumMod val="65000"/>
                    <a:lumOff val="35000"/>
                  </a:schemeClr>
                </a:solidFill>
              </a:rPr>
              <a:t>SDM (Structured Decision Making) process started </a:t>
            </a:r>
          </a:p>
          <a:p>
            <a:pPr lvl="2">
              <a:buSzPct val="90000"/>
              <a:buBlip>
                <a:blip r:embed="rId3"/>
              </a:buBlip>
            </a:pPr>
            <a:r>
              <a:rPr lang="en-US" sz="1800" dirty="0">
                <a:solidFill>
                  <a:schemeClr val="tx1">
                    <a:lumMod val="65000"/>
                    <a:lumOff val="35000"/>
                  </a:schemeClr>
                </a:solidFill>
              </a:rPr>
              <a:t>Enrollment Planning document </a:t>
            </a:r>
          </a:p>
          <a:p>
            <a:pPr lvl="2">
              <a:buSzPct val="90000"/>
              <a:buBlip>
                <a:blip r:embed="rId3"/>
              </a:buBlip>
            </a:pPr>
            <a:r>
              <a:rPr lang="en-US" sz="1800" dirty="0">
                <a:solidFill>
                  <a:schemeClr val="tx1">
                    <a:lumMod val="65000"/>
                    <a:lumOff val="35000"/>
                  </a:schemeClr>
                </a:solidFill>
              </a:rPr>
              <a:t>Initial strategic enrollment investments funded</a:t>
            </a:r>
          </a:p>
          <a:p>
            <a:pPr lvl="1">
              <a:buSzPct val="90000"/>
              <a:buBlip>
                <a:blip r:embed="rId3"/>
              </a:buBlip>
            </a:pPr>
            <a:r>
              <a:rPr lang="en-US" sz="1800" dirty="0">
                <a:solidFill>
                  <a:schemeClr val="tx1">
                    <a:lumMod val="65000"/>
                    <a:lumOff val="35000"/>
                  </a:schemeClr>
                </a:solidFill>
              </a:rPr>
              <a:t>Upcoming Spring 2017</a:t>
            </a:r>
          </a:p>
          <a:p>
            <a:pPr lvl="2">
              <a:buSzPct val="90000"/>
              <a:buBlip>
                <a:blip r:embed="rId3"/>
              </a:buBlip>
            </a:pPr>
            <a:r>
              <a:rPr lang="en-US" sz="1800" dirty="0">
                <a:solidFill>
                  <a:schemeClr val="tx1">
                    <a:lumMod val="65000"/>
                    <a:lumOff val="35000"/>
                  </a:schemeClr>
                </a:solidFill>
              </a:rPr>
              <a:t>McDowell Phase II</a:t>
            </a:r>
          </a:p>
          <a:p>
            <a:pPr lvl="2">
              <a:buSzPct val="90000"/>
              <a:buBlip>
                <a:blip r:embed="rId3"/>
              </a:buBlip>
            </a:pPr>
            <a:r>
              <a:rPr lang="en-US" sz="1800" dirty="0">
                <a:solidFill>
                  <a:schemeClr val="tx1">
                    <a:lumMod val="65000"/>
                    <a:lumOff val="35000"/>
                  </a:schemeClr>
                </a:solidFill>
              </a:rPr>
              <a:t>High school survey</a:t>
            </a:r>
          </a:p>
          <a:p>
            <a:pPr lvl="2">
              <a:buSzPct val="90000"/>
              <a:buBlip>
                <a:blip r:embed="rId3"/>
              </a:buBlip>
            </a:pPr>
            <a:r>
              <a:rPr lang="en-US" sz="1800" dirty="0">
                <a:solidFill>
                  <a:schemeClr val="tx1">
                    <a:lumMod val="65000"/>
                    <a:lumOff val="35000"/>
                  </a:schemeClr>
                </a:solidFill>
              </a:rPr>
              <a:t>Employer analysis</a:t>
            </a:r>
          </a:p>
        </p:txBody>
      </p:sp>
      <p:sp>
        <p:nvSpPr>
          <p:cNvPr id="6" name="Slide Number Placeholder 5"/>
          <p:cNvSpPr>
            <a:spLocks noGrp="1"/>
          </p:cNvSpPr>
          <p:nvPr>
            <p:ph type="sldNum" sz="quarter" idx="12"/>
          </p:nvPr>
        </p:nvSpPr>
        <p:spPr/>
        <p:txBody>
          <a:bodyPr/>
          <a:lstStyle/>
          <a:p>
            <a:fld id="{492986D4-1432-4B34-B19B-0AD189BA1E27}" type="slidenum">
              <a:rPr lang="en-US" smtClean="0"/>
              <a:t>32</a:t>
            </a:fld>
            <a:endParaRPr lang="en-US" dirty="0"/>
          </a:p>
        </p:txBody>
      </p:sp>
      <p:sp>
        <p:nvSpPr>
          <p:cNvPr id="4" name="TextBox 3"/>
          <p:cNvSpPr txBox="1"/>
          <p:nvPr/>
        </p:nvSpPr>
        <p:spPr>
          <a:xfrm>
            <a:off x="1470074" y="317488"/>
            <a:ext cx="5978769" cy="1785104"/>
          </a:xfrm>
          <a:prstGeom prst="rect">
            <a:avLst/>
          </a:prstGeom>
          <a:noFill/>
        </p:spPr>
        <p:txBody>
          <a:bodyPr wrap="square" rtlCol="0">
            <a:spAutoFit/>
          </a:bodyPr>
          <a:lstStyle/>
          <a:p>
            <a:pPr algn="ctr" defTabSz="914400">
              <a:spcBef>
                <a:spcPct val="0"/>
              </a:spcBef>
            </a:pPr>
            <a:r>
              <a:rPr lang="en-US" sz="4600" dirty="0">
                <a:solidFill>
                  <a:schemeClr val="bg1"/>
                </a:solidFill>
                <a:latin typeface="+mj-lt"/>
                <a:ea typeface="+mj-ea"/>
                <a:cs typeface="+mj-cs"/>
              </a:rPr>
              <a:t>Enrollment Strategies and Planning</a:t>
            </a:r>
          </a:p>
          <a:p>
            <a:endParaRPr lang="en-US" dirty="0"/>
          </a:p>
        </p:txBody>
      </p:sp>
    </p:spTree>
    <p:extLst>
      <p:ext uri="{BB962C8B-B14F-4D97-AF65-F5344CB8AC3E}">
        <p14:creationId xmlns:p14="http://schemas.microsoft.com/office/powerpoint/2010/main" val="4671916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28650" y="982504"/>
            <a:ext cx="7886700" cy="994172"/>
          </a:xfrm>
        </p:spPr>
        <p:txBody>
          <a:bodyPr>
            <a:normAutofit fontScale="90000"/>
          </a:bodyPr>
          <a:lstStyle/>
          <a:p>
            <a:r>
              <a:rPr lang="en-US" sz="5100" dirty="0"/>
              <a:t>What’s needed to transform enrollment at UA</a:t>
            </a:r>
            <a:br>
              <a:rPr lang="en-US" sz="5100" dirty="0"/>
            </a:br>
            <a:r>
              <a:rPr lang="en-US" sz="2400" dirty="0">
                <a:latin typeface="+mn-lt"/>
                <a:ea typeface="+mn-ea"/>
                <a:cs typeface="+mn-cs"/>
              </a:rPr>
              <a:t/>
            </a:r>
            <a:br>
              <a:rPr lang="en-US" sz="2400" dirty="0">
                <a:latin typeface="+mn-lt"/>
                <a:ea typeface="+mn-ea"/>
                <a:cs typeface="+mn-cs"/>
              </a:rPr>
            </a:br>
            <a:r>
              <a:rPr lang="en-US" sz="2100" b="1" dirty="0"/>
              <a:t/>
            </a:r>
            <a:br>
              <a:rPr lang="en-US" sz="2100" b="1" dirty="0"/>
            </a:br>
            <a:endParaRPr lang="en-US" sz="2100" b="1" dirty="0"/>
          </a:p>
        </p:txBody>
      </p:sp>
      <p:sp>
        <p:nvSpPr>
          <p:cNvPr id="6" name="Content Placeholder 5"/>
          <p:cNvSpPr>
            <a:spLocks noGrp="1"/>
          </p:cNvSpPr>
          <p:nvPr>
            <p:ph idx="1"/>
          </p:nvPr>
        </p:nvSpPr>
        <p:spPr>
          <a:xfrm>
            <a:off x="628650" y="2739526"/>
            <a:ext cx="8159003" cy="3733835"/>
          </a:xfrm>
        </p:spPr>
        <p:txBody>
          <a:bodyPr>
            <a:noAutofit/>
          </a:bodyPr>
          <a:lstStyle/>
          <a:p>
            <a:pPr marL="457200" indent="-228600">
              <a:lnSpc>
                <a:spcPct val="90000"/>
              </a:lnSpc>
              <a:spcBef>
                <a:spcPts val="500"/>
              </a:spcBef>
            </a:pPr>
            <a:r>
              <a:rPr lang="en-US" sz="1800" dirty="0"/>
              <a:t>Emphasize retention and graduation</a:t>
            </a:r>
          </a:p>
          <a:p>
            <a:pPr marL="800100" lvl="1" indent="-228600">
              <a:lnSpc>
                <a:spcPct val="90000"/>
              </a:lnSpc>
              <a:spcBef>
                <a:spcPts val="500"/>
              </a:spcBef>
            </a:pPr>
            <a:r>
              <a:rPr lang="en-US" sz="1800" dirty="0"/>
              <a:t>Investment in predictive analytics to help universities target and provide information and resources to students when they need it</a:t>
            </a:r>
          </a:p>
          <a:p>
            <a:pPr marL="800100" lvl="1" indent="-228600">
              <a:lnSpc>
                <a:spcPct val="90000"/>
              </a:lnSpc>
              <a:spcBef>
                <a:spcPts val="500"/>
              </a:spcBef>
            </a:pPr>
            <a:r>
              <a:rPr lang="en-US" sz="1800" dirty="0"/>
              <a:t>A cadre of advisors trained in the use of cutting edge technology will be required</a:t>
            </a:r>
          </a:p>
          <a:p>
            <a:pPr marL="457200" indent="-228600">
              <a:lnSpc>
                <a:spcPct val="90000"/>
              </a:lnSpc>
              <a:spcBef>
                <a:spcPts val="500"/>
              </a:spcBef>
            </a:pPr>
            <a:r>
              <a:rPr lang="en-US" sz="1800" dirty="0"/>
              <a:t>Focus on Alaskan adults with some college, but no degree</a:t>
            </a:r>
          </a:p>
          <a:p>
            <a:pPr marL="800100" lvl="1" indent="-228600">
              <a:lnSpc>
                <a:spcPct val="90000"/>
              </a:lnSpc>
              <a:spcBef>
                <a:spcPts val="500"/>
              </a:spcBef>
            </a:pPr>
            <a:r>
              <a:rPr lang="en-US" sz="1800" dirty="0"/>
              <a:t>Invest in a fast, friendly and efficient “intake” process through a sophisticated web site or portal application</a:t>
            </a:r>
          </a:p>
          <a:p>
            <a:pPr marL="800100" lvl="1" indent="-228600">
              <a:lnSpc>
                <a:spcPct val="90000"/>
              </a:lnSpc>
              <a:spcBef>
                <a:spcPts val="500"/>
              </a:spcBef>
            </a:pPr>
            <a:r>
              <a:rPr lang="en-US" sz="1800" dirty="0"/>
              <a:t>Have technology and staff dedicated to helping adult students with transfer of credit and credit for prior learning and experience</a:t>
            </a:r>
          </a:p>
          <a:p>
            <a:pPr marL="800100" lvl="1" indent="-228600">
              <a:lnSpc>
                <a:spcPct val="90000"/>
              </a:lnSpc>
              <a:spcBef>
                <a:spcPts val="500"/>
              </a:spcBef>
            </a:pPr>
            <a:r>
              <a:rPr lang="en-US" sz="1800" dirty="0"/>
              <a:t>A major investment in on-line learning</a:t>
            </a:r>
          </a:p>
        </p:txBody>
      </p:sp>
      <p:sp>
        <p:nvSpPr>
          <p:cNvPr id="3" name="Slide Number Placeholder 2"/>
          <p:cNvSpPr>
            <a:spLocks noGrp="1"/>
          </p:cNvSpPr>
          <p:nvPr>
            <p:ph type="sldNum" sz="quarter" idx="12"/>
          </p:nvPr>
        </p:nvSpPr>
        <p:spPr/>
        <p:txBody>
          <a:bodyPr/>
          <a:lstStyle/>
          <a:p>
            <a:fld id="{492986D4-1432-4B34-B19B-0AD189BA1E27}" type="slidenum">
              <a:rPr lang="en-US" smtClean="0"/>
              <a:t>33</a:t>
            </a:fld>
            <a:endParaRPr lang="en-US" dirty="0"/>
          </a:p>
        </p:txBody>
      </p:sp>
    </p:spTree>
    <p:extLst>
      <p:ext uri="{BB962C8B-B14F-4D97-AF65-F5344CB8AC3E}">
        <p14:creationId xmlns:p14="http://schemas.microsoft.com/office/powerpoint/2010/main" val="17737677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92986D4-1432-4B34-B19B-0AD189BA1E27}" type="slidenum">
              <a:rPr lang="en-US" smtClean="0"/>
              <a:t>34</a:t>
            </a:fld>
            <a:endParaRPr lang="en-US" dirty="0"/>
          </a:p>
        </p:txBody>
      </p:sp>
      <p:sp>
        <p:nvSpPr>
          <p:cNvPr id="2" name="Title 1"/>
          <p:cNvSpPr>
            <a:spLocks noGrp="1"/>
          </p:cNvSpPr>
          <p:nvPr>
            <p:ph type="title" idx="4294967295"/>
          </p:nvPr>
        </p:nvSpPr>
        <p:spPr>
          <a:xfrm>
            <a:off x="284434" y="-236539"/>
            <a:ext cx="7886700" cy="1325562"/>
          </a:xfrm>
        </p:spPr>
        <p:txBody>
          <a:bodyPr>
            <a:normAutofit/>
          </a:bodyPr>
          <a:lstStyle/>
          <a:p>
            <a:r>
              <a:rPr lang="en-US" smtClean="0"/>
              <a:t>Adult </a:t>
            </a:r>
            <a:r>
              <a:rPr lang="en-US" dirty="0"/>
              <a:t>Education Profile</a:t>
            </a:r>
          </a:p>
        </p:txBody>
      </p:sp>
      <p:graphicFrame>
        <p:nvGraphicFramePr>
          <p:cNvPr id="4" name="Table 3"/>
          <p:cNvGraphicFramePr>
            <a:graphicFrameLocks noGrp="1"/>
          </p:cNvGraphicFramePr>
          <p:nvPr>
            <p:extLst>
              <p:ext uri="{D42A27DB-BD31-4B8C-83A1-F6EECF244321}">
                <p14:modId xmlns:p14="http://schemas.microsoft.com/office/powerpoint/2010/main" val="2002307572"/>
              </p:ext>
            </p:extLst>
          </p:nvPr>
        </p:nvGraphicFramePr>
        <p:xfrm>
          <a:off x="742951" y="1594016"/>
          <a:ext cx="4194809" cy="2322525"/>
        </p:xfrm>
        <a:graphic>
          <a:graphicData uri="http://schemas.openxmlformats.org/drawingml/2006/table">
            <a:tbl>
              <a:tblPr>
                <a:tableStyleId>{5C22544A-7EE6-4342-B048-85BDC9FD1C3A}</a:tableStyleId>
              </a:tblPr>
              <a:tblGrid>
                <a:gridCol w="1131932">
                  <a:extLst>
                    <a:ext uri="{9D8B030D-6E8A-4147-A177-3AD203B41FA5}">
                      <a16:colId xmlns="" xmlns:a16="http://schemas.microsoft.com/office/drawing/2014/main" val="20000"/>
                    </a:ext>
                  </a:extLst>
                </a:gridCol>
                <a:gridCol w="545991">
                  <a:extLst>
                    <a:ext uri="{9D8B030D-6E8A-4147-A177-3AD203B41FA5}">
                      <a16:colId xmlns="" xmlns:a16="http://schemas.microsoft.com/office/drawing/2014/main" val="20001"/>
                    </a:ext>
                  </a:extLst>
                </a:gridCol>
                <a:gridCol w="838962">
                  <a:extLst>
                    <a:ext uri="{9D8B030D-6E8A-4147-A177-3AD203B41FA5}">
                      <a16:colId xmlns="" xmlns:a16="http://schemas.microsoft.com/office/drawing/2014/main" val="20002"/>
                    </a:ext>
                  </a:extLst>
                </a:gridCol>
                <a:gridCol w="838962">
                  <a:extLst>
                    <a:ext uri="{9D8B030D-6E8A-4147-A177-3AD203B41FA5}">
                      <a16:colId xmlns="" xmlns:a16="http://schemas.microsoft.com/office/drawing/2014/main" val="20003"/>
                    </a:ext>
                  </a:extLst>
                </a:gridCol>
                <a:gridCol w="838962">
                  <a:extLst>
                    <a:ext uri="{9D8B030D-6E8A-4147-A177-3AD203B41FA5}">
                      <a16:colId xmlns="" xmlns:a16="http://schemas.microsoft.com/office/drawing/2014/main" val="20004"/>
                    </a:ext>
                  </a:extLst>
                </a:gridCol>
              </a:tblGrid>
              <a:tr h="656391">
                <a:tc>
                  <a:txBody>
                    <a:bodyPr/>
                    <a:lstStyle/>
                    <a:p>
                      <a:pPr algn="l" fontAlgn="b"/>
                      <a:endParaRPr lang="en-US" sz="1100" b="0" i="0" u="none" strike="noStrike" dirty="0">
                        <a:solidFill>
                          <a:schemeClr val="bg2">
                            <a:lumMod val="10000"/>
                          </a:schemeClr>
                        </a:solidFill>
                        <a:effectLst/>
                        <a:latin typeface="Calibri"/>
                      </a:endParaRPr>
                    </a:p>
                  </a:txBody>
                  <a:tcPr marL="6348" marR="6348" marT="6348" marB="0" anchor="b"/>
                </a:tc>
                <a:tc>
                  <a:txBody>
                    <a:bodyPr/>
                    <a:lstStyle/>
                    <a:p>
                      <a:pPr algn="ctr" fontAlgn="ctr"/>
                      <a:r>
                        <a:rPr lang="en-US" sz="1100" b="1" u="none" strike="noStrike" dirty="0">
                          <a:solidFill>
                            <a:schemeClr val="bg2">
                              <a:lumMod val="10000"/>
                            </a:schemeClr>
                          </a:solidFill>
                          <a:effectLst/>
                        </a:rPr>
                        <a:t>Less than High School</a:t>
                      </a:r>
                      <a:endParaRPr lang="en-US" sz="1100" b="1" i="0" u="none" strike="noStrike" dirty="0">
                        <a:solidFill>
                          <a:schemeClr val="bg2">
                            <a:lumMod val="10000"/>
                          </a:schemeClr>
                        </a:solidFill>
                        <a:effectLst/>
                        <a:latin typeface="Calibri"/>
                      </a:endParaRPr>
                    </a:p>
                  </a:txBody>
                  <a:tcPr marL="6348" marR="6348" marT="6348" marB="0" anchor="ctr"/>
                </a:tc>
                <a:tc>
                  <a:txBody>
                    <a:bodyPr/>
                    <a:lstStyle/>
                    <a:p>
                      <a:pPr algn="ctr" fontAlgn="ctr"/>
                      <a:r>
                        <a:rPr lang="en-US" sz="1100" b="1" u="none" strike="noStrike" dirty="0">
                          <a:solidFill>
                            <a:schemeClr val="bg2">
                              <a:lumMod val="10000"/>
                            </a:schemeClr>
                          </a:solidFill>
                          <a:effectLst/>
                        </a:rPr>
                        <a:t>Just High School Graduate or Equivalency</a:t>
                      </a:r>
                      <a:endParaRPr lang="en-US" sz="1100" b="1" i="0" u="none" strike="noStrike" dirty="0">
                        <a:solidFill>
                          <a:schemeClr val="bg2">
                            <a:lumMod val="10000"/>
                          </a:schemeClr>
                        </a:solidFill>
                        <a:effectLst/>
                        <a:latin typeface="Calibri"/>
                      </a:endParaRPr>
                    </a:p>
                  </a:txBody>
                  <a:tcPr marL="6348" marR="6348" marT="6348" marB="0" anchor="ctr"/>
                </a:tc>
                <a:tc>
                  <a:txBody>
                    <a:bodyPr/>
                    <a:lstStyle/>
                    <a:p>
                      <a:pPr algn="ctr" fontAlgn="ctr"/>
                      <a:r>
                        <a:rPr lang="en-US" sz="1100" b="1" u="none" strike="noStrike" dirty="0">
                          <a:solidFill>
                            <a:schemeClr val="bg2">
                              <a:lumMod val="10000"/>
                            </a:schemeClr>
                          </a:solidFill>
                          <a:effectLst/>
                        </a:rPr>
                        <a:t>Some </a:t>
                      </a:r>
                      <a:r>
                        <a:rPr lang="en-US" sz="1100" b="1" u="none" strike="noStrike" dirty="0" smtClean="0">
                          <a:solidFill>
                            <a:schemeClr val="bg2">
                              <a:lumMod val="10000"/>
                            </a:schemeClr>
                          </a:solidFill>
                          <a:effectLst/>
                        </a:rPr>
                        <a:t>College,</a:t>
                      </a:r>
                      <a:r>
                        <a:rPr lang="en-US" sz="1100" b="1" u="none" strike="noStrike" baseline="0" dirty="0" smtClean="0">
                          <a:solidFill>
                            <a:schemeClr val="bg2">
                              <a:lumMod val="10000"/>
                            </a:schemeClr>
                          </a:solidFill>
                          <a:effectLst/>
                        </a:rPr>
                        <a:t> </a:t>
                      </a:r>
                      <a:r>
                        <a:rPr lang="en-US" sz="1100" b="1" u="none" strike="noStrike" dirty="0" smtClean="0">
                          <a:solidFill>
                            <a:schemeClr val="bg2">
                              <a:lumMod val="10000"/>
                            </a:schemeClr>
                          </a:solidFill>
                          <a:effectLst/>
                        </a:rPr>
                        <a:t>No </a:t>
                      </a:r>
                      <a:r>
                        <a:rPr lang="en-US" sz="1100" b="1" u="none" strike="noStrike" dirty="0">
                          <a:solidFill>
                            <a:schemeClr val="bg2">
                              <a:lumMod val="10000"/>
                            </a:schemeClr>
                          </a:solidFill>
                          <a:effectLst/>
                        </a:rPr>
                        <a:t>Degree</a:t>
                      </a:r>
                      <a:endParaRPr lang="en-US" sz="1100" b="1" i="0" u="none" strike="noStrike" dirty="0">
                        <a:solidFill>
                          <a:schemeClr val="bg2">
                            <a:lumMod val="10000"/>
                          </a:schemeClr>
                        </a:solidFill>
                        <a:effectLst/>
                        <a:latin typeface="Calibri"/>
                      </a:endParaRPr>
                    </a:p>
                  </a:txBody>
                  <a:tcPr marL="6348" marR="6348" marT="6348" marB="0" anchor="ctr"/>
                </a:tc>
                <a:tc>
                  <a:txBody>
                    <a:bodyPr/>
                    <a:lstStyle/>
                    <a:p>
                      <a:pPr algn="ctr" fontAlgn="ctr"/>
                      <a:r>
                        <a:rPr lang="en-US" sz="1100" b="1" u="none" strike="noStrike" dirty="0">
                          <a:solidFill>
                            <a:schemeClr val="bg2">
                              <a:lumMod val="10000"/>
                            </a:schemeClr>
                          </a:solidFill>
                          <a:effectLst/>
                        </a:rPr>
                        <a:t>Total Population</a:t>
                      </a:r>
                      <a:endParaRPr lang="en-US" sz="1100" b="1" i="0" u="none" strike="noStrike" dirty="0">
                        <a:solidFill>
                          <a:schemeClr val="bg2">
                            <a:lumMod val="10000"/>
                          </a:schemeClr>
                        </a:solidFill>
                        <a:effectLst/>
                        <a:latin typeface="Calibri"/>
                      </a:endParaRPr>
                    </a:p>
                  </a:txBody>
                  <a:tcPr marL="6348" marR="6348" marT="6348" marB="0" anchor="ctr"/>
                </a:tc>
                <a:extLst>
                  <a:ext uri="{0D108BD9-81ED-4DB2-BD59-A6C34878D82A}">
                    <a16:rowId xmlns="" xmlns:a16="http://schemas.microsoft.com/office/drawing/2014/main" val="10000"/>
                  </a:ext>
                </a:extLst>
              </a:tr>
              <a:tr h="392433">
                <a:tc>
                  <a:txBody>
                    <a:bodyPr/>
                    <a:lstStyle/>
                    <a:p>
                      <a:pPr algn="l" fontAlgn="b"/>
                      <a:r>
                        <a:rPr lang="en-US" sz="1100" u="none" strike="noStrike" dirty="0">
                          <a:solidFill>
                            <a:schemeClr val="bg2">
                              <a:lumMod val="10000"/>
                            </a:schemeClr>
                          </a:solidFill>
                          <a:effectLst/>
                        </a:rPr>
                        <a:t>Anchorage</a:t>
                      </a:r>
                      <a:r>
                        <a:rPr lang="en-US" sz="1100" u="none" strike="noStrike" dirty="0" smtClean="0">
                          <a:solidFill>
                            <a:schemeClr val="bg2">
                              <a:lumMod val="10000"/>
                            </a:schemeClr>
                          </a:solidFill>
                          <a:effectLst/>
                        </a:rPr>
                        <a:t>/</a:t>
                      </a:r>
                      <a:br>
                        <a:rPr lang="en-US" sz="1100" u="none" strike="noStrike" dirty="0" smtClean="0">
                          <a:solidFill>
                            <a:schemeClr val="bg2">
                              <a:lumMod val="10000"/>
                            </a:schemeClr>
                          </a:solidFill>
                          <a:effectLst/>
                        </a:rPr>
                      </a:br>
                      <a:r>
                        <a:rPr lang="en-US" sz="1100" u="none" strike="noStrike" dirty="0" smtClean="0">
                          <a:solidFill>
                            <a:schemeClr val="bg2">
                              <a:lumMod val="10000"/>
                            </a:schemeClr>
                          </a:solidFill>
                          <a:effectLst/>
                        </a:rPr>
                        <a:t>MatSu </a:t>
                      </a:r>
                      <a:r>
                        <a:rPr lang="en-US" sz="1100" u="none" strike="noStrike" dirty="0">
                          <a:solidFill>
                            <a:schemeClr val="bg2">
                              <a:lumMod val="10000"/>
                            </a:schemeClr>
                          </a:solidFill>
                          <a:effectLst/>
                        </a:rPr>
                        <a:t>Region</a:t>
                      </a:r>
                      <a:endParaRPr lang="en-US" sz="1100" b="0" i="0" u="none" strike="noStrike" dirty="0">
                        <a:solidFill>
                          <a:schemeClr val="bg2">
                            <a:lumMod val="10000"/>
                          </a:schemeClr>
                        </a:solidFill>
                        <a:effectLst/>
                        <a:latin typeface="Calibri"/>
                      </a:endParaRPr>
                    </a:p>
                  </a:txBody>
                  <a:tcPr marL="6348" marR="6348" marT="6348" marB="0" anchor="b"/>
                </a:tc>
                <a:tc>
                  <a:txBody>
                    <a:bodyPr/>
                    <a:lstStyle/>
                    <a:p>
                      <a:pPr algn="ctr" fontAlgn="b"/>
                      <a:r>
                        <a:rPr lang="en-US" sz="1100" u="none" strike="noStrike" dirty="0">
                          <a:solidFill>
                            <a:schemeClr val="bg2">
                              <a:lumMod val="10000"/>
                            </a:schemeClr>
                          </a:solidFill>
                          <a:effectLst/>
                        </a:rPr>
                        <a:t>6,772</a:t>
                      </a:r>
                      <a:endParaRPr lang="en-US" sz="1100" b="0" i="0" u="none" strike="noStrike" dirty="0">
                        <a:solidFill>
                          <a:schemeClr val="bg2">
                            <a:lumMod val="10000"/>
                          </a:schemeClr>
                        </a:solidFill>
                        <a:effectLst/>
                        <a:latin typeface="Calibri"/>
                      </a:endParaRPr>
                    </a:p>
                  </a:txBody>
                  <a:tcPr marL="6348" marR="6348" marT="6348" marB="0" anchor="ctr"/>
                </a:tc>
                <a:tc>
                  <a:txBody>
                    <a:bodyPr/>
                    <a:lstStyle/>
                    <a:p>
                      <a:pPr algn="ctr" fontAlgn="b"/>
                      <a:r>
                        <a:rPr lang="en-US" sz="1100" u="none" strike="noStrike" dirty="0">
                          <a:solidFill>
                            <a:schemeClr val="bg2">
                              <a:lumMod val="10000"/>
                            </a:schemeClr>
                          </a:solidFill>
                          <a:effectLst/>
                        </a:rPr>
                        <a:t>29,673</a:t>
                      </a:r>
                      <a:endParaRPr lang="en-US" sz="1100" b="0" i="0" u="none" strike="noStrike" dirty="0">
                        <a:solidFill>
                          <a:schemeClr val="bg2">
                            <a:lumMod val="10000"/>
                          </a:schemeClr>
                        </a:solidFill>
                        <a:effectLst/>
                        <a:latin typeface="Calibri"/>
                      </a:endParaRPr>
                    </a:p>
                  </a:txBody>
                  <a:tcPr marL="6348" marR="6348" marT="6348" marB="0" anchor="ctr"/>
                </a:tc>
                <a:tc>
                  <a:txBody>
                    <a:bodyPr/>
                    <a:lstStyle/>
                    <a:p>
                      <a:pPr algn="ctr" fontAlgn="b"/>
                      <a:r>
                        <a:rPr lang="en-US" sz="1100" u="none" strike="noStrike" dirty="0">
                          <a:solidFill>
                            <a:schemeClr val="bg2">
                              <a:lumMod val="10000"/>
                            </a:schemeClr>
                          </a:solidFill>
                          <a:effectLst/>
                        </a:rPr>
                        <a:t>33,590</a:t>
                      </a:r>
                      <a:endParaRPr lang="en-US" sz="1100" b="0" i="0" u="none" strike="noStrike" dirty="0">
                        <a:solidFill>
                          <a:schemeClr val="bg2">
                            <a:lumMod val="10000"/>
                          </a:schemeClr>
                        </a:solidFill>
                        <a:effectLst/>
                        <a:latin typeface="Calibri"/>
                      </a:endParaRPr>
                    </a:p>
                  </a:txBody>
                  <a:tcPr marL="6348" marR="6348" marT="6348" marB="0" anchor="ctr"/>
                </a:tc>
                <a:tc>
                  <a:txBody>
                    <a:bodyPr/>
                    <a:lstStyle/>
                    <a:p>
                      <a:pPr algn="ctr" fontAlgn="b"/>
                      <a:r>
                        <a:rPr lang="en-US" sz="1100" u="none" strike="noStrike" dirty="0">
                          <a:solidFill>
                            <a:schemeClr val="bg2">
                              <a:lumMod val="10000"/>
                            </a:schemeClr>
                          </a:solidFill>
                          <a:effectLst/>
                        </a:rPr>
                        <a:t>114,290</a:t>
                      </a:r>
                      <a:endParaRPr lang="en-US" sz="1100" b="0" i="0" u="none" strike="noStrike" dirty="0">
                        <a:solidFill>
                          <a:schemeClr val="bg2">
                            <a:lumMod val="10000"/>
                          </a:schemeClr>
                        </a:solidFill>
                        <a:effectLst/>
                        <a:latin typeface="Calibri"/>
                      </a:endParaRPr>
                    </a:p>
                  </a:txBody>
                  <a:tcPr marL="6348" marR="6348" marT="6348" marB="0" anchor="ctr"/>
                </a:tc>
                <a:extLst>
                  <a:ext uri="{0D108BD9-81ED-4DB2-BD59-A6C34878D82A}">
                    <a16:rowId xmlns="" xmlns:a16="http://schemas.microsoft.com/office/drawing/2014/main" val="10001"/>
                  </a:ext>
                </a:extLst>
              </a:tr>
              <a:tr h="208864">
                <a:tc>
                  <a:txBody>
                    <a:bodyPr/>
                    <a:lstStyle/>
                    <a:p>
                      <a:pPr algn="l" fontAlgn="b"/>
                      <a:r>
                        <a:rPr lang="en-US" sz="1100" u="none" strike="noStrike" dirty="0">
                          <a:solidFill>
                            <a:schemeClr val="bg2">
                              <a:lumMod val="10000"/>
                            </a:schemeClr>
                          </a:solidFill>
                          <a:effectLst/>
                        </a:rPr>
                        <a:t>Gulf Coast Region</a:t>
                      </a:r>
                      <a:endParaRPr lang="en-US" sz="1100" b="0" i="0" u="none" strike="noStrike" dirty="0">
                        <a:solidFill>
                          <a:schemeClr val="bg2">
                            <a:lumMod val="10000"/>
                          </a:schemeClr>
                        </a:solidFill>
                        <a:effectLst/>
                        <a:latin typeface="Calibri"/>
                      </a:endParaRPr>
                    </a:p>
                  </a:txBody>
                  <a:tcPr marL="6348" marR="6348" marT="6348" marB="0" anchor="b"/>
                </a:tc>
                <a:tc>
                  <a:txBody>
                    <a:bodyPr/>
                    <a:lstStyle/>
                    <a:p>
                      <a:pPr algn="ctr" fontAlgn="b"/>
                      <a:r>
                        <a:rPr lang="en-US" sz="1100" u="none" strike="noStrike" dirty="0">
                          <a:solidFill>
                            <a:schemeClr val="bg2">
                              <a:lumMod val="10000"/>
                            </a:schemeClr>
                          </a:solidFill>
                          <a:effectLst/>
                        </a:rPr>
                        <a:t>1,213</a:t>
                      </a:r>
                      <a:endParaRPr lang="en-US" sz="1100" b="0" i="0" u="none" strike="noStrike" dirty="0">
                        <a:solidFill>
                          <a:schemeClr val="bg2">
                            <a:lumMod val="10000"/>
                          </a:schemeClr>
                        </a:solidFill>
                        <a:effectLst/>
                        <a:latin typeface="Calibri"/>
                      </a:endParaRPr>
                    </a:p>
                  </a:txBody>
                  <a:tcPr marL="6348" marR="6348" marT="6348" marB="0" anchor="ctr"/>
                </a:tc>
                <a:tc>
                  <a:txBody>
                    <a:bodyPr/>
                    <a:lstStyle/>
                    <a:p>
                      <a:pPr algn="ctr" fontAlgn="b"/>
                      <a:r>
                        <a:rPr lang="en-US" sz="1100" u="none" strike="noStrike" dirty="0">
                          <a:solidFill>
                            <a:schemeClr val="bg2">
                              <a:lumMod val="10000"/>
                            </a:schemeClr>
                          </a:solidFill>
                          <a:effectLst/>
                        </a:rPr>
                        <a:t>6,249</a:t>
                      </a:r>
                      <a:endParaRPr lang="en-US" sz="1100" b="0" i="0" u="none" strike="noStrike" dirty="0">
                        <a:solidFill>
                          <a:schemeClr val="bg2">
                            <a:lumMod val="10000"/>
                          </a:schemeClr>
                        </a:solidFill>
                        <a:effectLst/>
                        <a:latin typeface="Calibri"/>
                      </a:endParaRPr>
                    </a:p>
                  </a:txBody>
                  <a:tcPr marL="6348" marR="6348" marT="6348" marB="0" anchor="ctr"/>
                </a:tc>
                <a:tc>
                  <a:txBody>
                    <a:bodyPr/>
                    <a:lstStyle/>
                    <a:p>
                      <a:pPr algn="ctr" fontAlgn="b"/>
                      <a:r>
                        <a:rPr lang="en-US" sz="1100" u="none" strike="noStrike" dirty="0">
                          <a:solidFill>
                            <a:schemeClr val="bg2">
                              <a:lumMod val="10000"/>
                            </a:schemeClr>
                          </a:solidFill>
                          <a:effectLst/>
                        </a:rPr>
                        <a:t>5,851</a:t>
                      </a:r>
                      <a:endParaRPr lang="en-US" sz="1100" b="0" i="0" u="none" strike="noStrike" dirty="0">
                        <a:solidFill>
                          <a:schemeClr val="bg2">
                            <a:lumMod val="10000"/>
                          </a:schemeClr>
                        </a:solidFill>
                        <a:effectLst/>
                        <a:latin typeface="Calibri"/>
                      </a:endParaRPr>
                    </a:p>
                  </a:txBody>
                  <a:tcPr marL="6348" marR="6348" marT="6348" marB="0" anchor="ctr"/>
                </a:tc>
                <a:tc>
                  <a:txBody>
                    <a:bodyPr/>
                    <a:lstStyle/>
                    <a:p>
                      <a:pPr algn="ctr" fontAlgn="b"/>
                      <a:r>
                        <a:rPr lang="en-US" sz="1100" u="none" strike="noStrike" dirty="0">
                          <a:solidFill>
                            <a:schemeClr val="bg2">
                              <a:lumMod val="10000"/>
                            </a:schemeClr>
                          </a:solidFill>
                          <a:effectLst/>
                        </a:rPr>
                        <a:t>19,891</a:t>
                      </a:r>
                      <a:endParaRPr lang="en-US" sz="1100" b="0" i="0" u="none" strike="noStrike" dirty="0">
                        <a:solidFill>
                          <a:schemeClr val="bg2">
                            <a:lumMod val="10000"/>
                          </a:schemeClr>
                        </a:solidFill>
                        <a:effectLst/>
                        <a:latin typeface="Calibri"/>
                      </a:endParaRPr>
                    </a:p>
                  </a:txBody>
                  <a:tcPr marL="6348" marR="6348" marT="6348" marB="0" anchor="ctr"/>
                </a:tc>
                <a:extLst>
                  <a:ext uri="{0D108BD9-81ED-4DB2-BD59-A6C34878D82A}">
                    <a16:rowId xmlns="" xmlns:a16="http://schemas.microsoft.com/office/drawing/2014/main" val="10002"/>
                  </a:ext>
                </a:extLst>
              </a:tr>
              <a:tr h="208864">
                <a:tc>
                  <a:txBody>
                    <a:bodyPr/>
                    <a:lstStyle/>
                    <a:p>
                      <a:pPr algn="l" fontAlgn="b"/>
                      <a:r>
                        <a:rPr lang="en-US" sz="1100" u="none" strike="noStrike" dirty="0">
                          <a:solidFill>
                            <a:schemeClr val="bg2">
                              <a:lumMod val="10000"/>
                            </a:schemeClr>
                          </a:solidFill>
                          <a:effectLst/>
                        </a:rPr>
                        <a:t>Interior Region</a:t>
                      </a:r>
                      <a:endParaRPr lang="en-US" sz="1100" b="0" i="0" u="none" strike="noStrike" dirty="0">
                        <a:solidFill>
                          <a:schemeClr val="bg2">
                            <a:lumMod val="10000"/>
                          </a:schemeClr>
                        </a:solidFill>
                        <a:effectLst/>
                        <a:latin typeface="Calibri"/>
                      </a:endParaRPr>
                    </a:p>
                  </a:txBody>
                  <a:tcPr marL="6348" marR="6348" marT="6348" marB="0" anchor="b"/>
                </a:tc>
                <a:tc>
                  <a:txBody>
                    <a:bodyPr/>
                    <a:lstStyle/>
                    <a:p>
                      <a:pPr algn="ctr" fontAlgn="b"/>
                      <a:r>
                        <a:rPr lang="en-US" sz="1100" u="none" strike="noStrike" dirty="0">
                          <a:solidFill>
                            <a:schemeClr val="bg2">
                              <a:lumMod val="10000"/>
                            </a:schemeClr>
                          </a:solidFill>
                          <a:effectLst/>
                        </a:rPr>
                        <a:t>1,691</a:t>
                      </a:r>
                      <a:endParaRPr lang="en-US" sz="1100" b="0" i="0" u="none" strike="noStrike" dirty="0">
                        <a:solidFill>
                          <a:schemeClr val="bg2">
                            <a:lumMod val="10000"/>
                          </a:schemeClr>
                        </a:solidFill>
                        <a:effectLst/>
                        <a:latin typeface="Calibri"/>
                      </a:endParaRPr>
                    </a:p>
                  </a:txBody>
                  <a:tcPr marL="6348" marR="6348" marT="6348" marB="0" anchor="ctr"/>
                </a:tc>
                <a:tc>
                  <a:txBody>
                    <a:bodyPr/>
                    <a:lstStyle/>
                    <a:p>
                      <a:pPr algn="ctr" fontAlgn="b"/>
                      <a:r>
                        <a:rPr lang="en-US" sz="1100" u="none" strike="noStrike" dirty="0">
                          <a:solidFill>
                            <a:schemeClr val="bg2">
                              <a:lumMod val="10000"/>
                            </a:schemeClr>
                          </a:solidFill>
                          <a:effectLst/>
                        </a:rPr>
                        <a:t>7,900</a:t>
                      </a:r>
                      <a:endParaRPr lang="en-US" sz="1100" b="0" i="0" u="none" strike="noStrike" dirty="0">
                        <a:solidFill>
                          <a:schemeClr val="bg2">
                            <a:lumMod val="10000"/>
                          </a:schemeClr>
                        </a:solidFill>
                        <a:effectLst/>
                        <a:latin typeface="Calibri"/>
                      </a:endParaRPr>
                    </a:p>
                  </a:txBody>
                  <a:tcPr marL="6348" marR="6348" marT="6348" marB="0" anchor="ctr"/>
                </a:tc>
                <a:tc>
                  <a:txBody>
                    <a:bodyPr/>
                    <a:lstStyle/>
                    <a:p>
                      <a:pPr algn="ctr" fontAlgn="b"/>
                      <a:r>
                        <a:rPr lang="en-US" sz="1100" u="none" strike="noStrike" dirty="0">
                          <a:solidFill>
                            <a:schemeClr val="bg2">
                              <a:lumMod val="10000"/>
                            </a:schemeClr>
                          </a:solidFill>
                          <a:effectLst/>
                        </a:rPr>
                        <a:t>10,984</a:t>
                      </a:r>
                      <a:endParaRPr lang="en-US" sz="1100" b="0" i="0" u="none" strike="noStrike" dirty="0">
                        <a:solidFill>
                          <a:schemeClr val="bg2">
                            <a:lumMod val="10000"/>
                          </a:schemeClr>
                        </a:solidFill>
                        <a:effectLst/>
                        <a:latin typeface="Calibri"/>
                      </a:endParaRPr>
                    </a:p>
                  </a:txBody>
                  <a:tcPr marL="6348" marR="6348" marT="6348" marB="0" anchor="ctr"/>
                </a:tc>
                <a:tc>
                  <a:txBody>
                    <a:bodyPr/>
                    <a:lstStyle/>
                    <a:p>
                      <a:pPr algn="ctr" fontAlgn="b"/>
                      <a:r>
                        <a:rPr lang="en-US" sz="1100" u="none" strike="noStrike" dirty="0">
                          <a:solidFill>
                            <a:schemeClr val="bg2">
                              <a:lumMod val="10000"/>
                            </a:schemeClr>
                          </a:solidFill>
                          <a:effectLst/>
                        </a:rPr>
                        <a:t>33,833</a:t>
                      </a:r>
                      <a:endParaRPr lang="en-US" sz="1100" b="0" i="0" u="none" strike="noStrike" dirty="0">
                        <a:solidFill>
                          <a:schemeClr val="bg2">
                            <a:lumMod val="10000"/>
                          </a:schemeClr>
                        </a:solidFill>
                        <a:effectLst/>
                        <a:latin typeface="Calibri"/>
                      </a:endParaRPr>
                    </a:p>
                  </a:txBody>
                  <a:tcPr marL="6348" marR="6348" marT="6348" marB="0" anchor="ctr"/>
                </a:tc>
                <a:extLst>
                  <a:ext uri="{0D108BD9-81ED-4DB2-BD59-A6C34878D82A}">
                    <a16:rowId xmlns="" xmlns:a16="http://schemas.microsoft.com/office/drawing/2014/main" val="10003"/>
                  </a:ext>
                </a:extLst>
              </a:tr>
              <a:tr h="208864">
                <a:tc>
                  <a:txBody>
                    <a:bodyPr/>
                    <a:lstStyle/>
                    <a:p>
                      <a:pPr algn="l" fontAlgn="b"/>
                      <a:r>
                        <a:rPr lang="en-US" sz="1100" u="none" strike="noStrike" dirty="0">
                          <a:solidFill>
                            <a:schemeClr val="bg2">
                              <a:lumMod val="10000"/>
                            </a:schemeClr>
                          </a:solidFill>
                          <a:effectLst/>
                        </a:rPr>
                        <a:t>Northern Region</a:t>
                      </a:r>
                      <a:endParaRPr lang="en-US" sz="1100" b="0" i="0" u="none" strike="noStrike" dirty="0">
                        <a:solidFill>
                          <a:schemeClr val="bg2">
                            <a:lumMod val="10000"/>
                          </a:schemeClr>
                        </a:solidFill>
                        <a:effectLst/>
                        <a:latin typeface="Calibri"/>
                      </a:endParaRPr>
                    </a:p>
                  </a:txBody>
                  <a:tcPr marL="6348" marR="6348" marT="6348" marB="0" anchor="b"/>
                </a:tc>
                <a:tc>
                  <a:txBody>
                    <a:bodyPr/>
                    <a:lstStyle/>
                    <a:p>
                      <a:pPr algn="ctr" fontAlgn="b"/>
                      <a:r>
                        <a:rPr lang="en-US" sz="1100" u="none" strike="noStrike" dirty="0">
                          <a:solidFill>
                            <a:schemeClr val="bg2">
                              <a:lumMod val="10000"/>
                            </a:schemeClr>
                          </a:solidFill>
                          <a:effectLst/>
                        </a:rPr>
                        <a:t>886</a:t>
                      </a:r>
                      <a:endParaRPr lang="en-US" sz="1100" b="0" i="0" u="none" strike="noStrike" dirty="0">
                        <a:solidFill>
                          <a:schemeClr val="bg2">
                            <a:lumMod val="10000"/>
                          </a:schemeClr>
                        </a:solidFill>
                        <a:effectLst/>
                        <a:latin typeface="Calibri"/>
                      </a:endParaRPr>
                    </a:p>
                  </a:txBody>
                  <a:tcPr marL="6348" marR="6348" marT="6348" marB="0" anchor="ctr"/>
                </a:tc>
                <a:tc>
                  <a:txBody>
                    <a:bodyPr/>
                    <a:lstStyle/>
                    <a:p>
                      <a:pPr algn="ctr" fontAlgn="b"/>
                      <a:r>
                        <a:rPr lang="en-US" sz="1100" u="none" strike="noStrike" dirty="0">
                          <a:solidFill>
                            <a:schemeClr val="bg2">
                              <a:lumMod val="10000"/>
                            </a:schemeClr>
                          </a:solidFill>
                          <a:effectLst/>
                        </a:rPr>
                        <a:t>3,264</a:t>
                      </a:r>
                      <a:endParaRPr lang="en-US" sz="1100" b="0" i="0" u="none" strike="noStrike" dirty="0">
                        <a:solidFill>
                          <a:schemeClr val="bg2">
                            <a:lumMod val="10000"/>
                          </a:schemeClr>
                        </a:solidFill>
                        <a:effectLst/>
                        <a:latin typeface="Calibri"/>
                      </a:endParaRPr>
                    </a:p>
                  </a:txBody>
                  <a:tcPr marL="6348" marR="6348" marT="6348" marB="0" anchor="ctr"/>
                </a:tc>
                <a:tc>
                  <a:txBody>
                    <a:bodyPr/>
                    <a:lstStyle/>
                    <a:p>
                      <a:pPr algn="ctr" fontAlgn="b"/>
                      <a:r>
                        <a:rPr lang="en-US" sz="1100" u="none" strike="noStrike" dirty="0">
                          <a:solidFill>
                            <a:schemeClr val="bg2">
                              <a:lumMod val="10000"/>
                            </a:schemeClr>
                          </a:solidFill>
                          <a:effectLst/>
                        </a:rPr>
                        <a:t>1,963</a:t>
                      </a:r>
                      <a:endParaRPr lang="en-US" sz="1100" b="0" i="0" u="none" strike="noStrike" dirty="0">
                        <a:solidFill>
                          <a:schemeClr val="bg2">
                            <a:lumMod val="10000"/>
                          </a:schemeClr>
                        </a:solidFill>
                        <a:effectLst/>
                        <a:latin typeface="Calibri"/>
                      </a:endParaRPr>
                    </a:p>
                  </a:txBody>
                  <a:tcPr marL="6348" marR="6348" marT="6348" marB="0" anchor="ctr"/>
                </a:tc>
                <a:tc>
                  <a:txBody>
                    <a:bodyPr/>
                    <a:lstStyle/>
                    <a:p>
                      <a:pPr algn="ctr" fontAlgn="b"/>
                      <a:r>
                        <a:rPr lang="en-US" sz="1100" u="none" strike="noStrike" dirty="0">
                          <a:solidFill>
                            <a:schemeClr val="bg2">
                              <a:lumMod val="10000"/>
                            </a:schemeClr>
                          </a:solidFill>
                          <a:effectLst/>
                        </a:rPr>
                        <a:t>7,304</a:t>
                      </a:r>
                      <a:endParaRPr lang="en-US" sz="1100" b="0" i="0" u="none" strike="noStrike" dirty="0">
                        <a:solidFill>
                          <a:schemeClr val="bg2">
                            <a:lumMod val="10000"/>
                          </a:schemeClr>
                        </a:solidFill>
                        <a:effectLst/>
                        <a:latin typeface="Calibri"/>
                      </a:endParaRPr>
                    </a:p>
                  </a:txBody>
                  <a:tcPr marL="6348" marR="6348" marT="6348" marB="0" anchor="ctr"/>
                </a:tc>
                <a:extLst>
                  <a:ext uri="{0D108BD9-81ED-4DB2-BD59-A6C34878D82A}">
                    <a16:rowId xmlns="" xmlns:a16="http://schemas.microsoft.com/office/drawing/2014/main" val="10004"/>
                  </a:ext>
                </a:extLst>
              </a:tr>
              <a:tr h="208864">
                <a:tc>
                  <a:txBody>
                    <a:bodyPr/>
                    <a:lstStyle/>
                    <a:p>
                      <a:pPr algn="l" fontAlgn="b"/>
                      <a:r>
                        <a:rPr lang="en-US" sz="1100" u="none" strike="noStrike" dirty="0">
                          <a:solidFill>
                            <a:schemeClr val="bg2">
                              <a:lumMod val="10000"/>
                            </a:schemeClr>
                          </a:solidFill>
                          <a:effectLst/>
                        </a:rPr>
                        <a:t>Southeast Region</a:t>
                      </a:r>
                      <a:endParaRPr lang="en-US" sz="1100" b="0" i="0" u="none" strike="noStrike" dirty="0">
                        <a:solidFill>
                          <a:schemeClr val="bg2">
                            <a:lumMod val="10000"/>
                          </a:schemeClr>
                        </a:solidFill>
                        <a:effectLst/>
                        <a:latin typeface="Calibri"/>
                      </a:endParaRPr>
                    </a:p>
                  </a:txBody>
                  <a:tcPr marL="6348" marR="6348" marT="6348" marB="0" anchor="b"/>
                </a:tc>
                <a:tc>
                  <a:txBody>
                    <a:bodyPr/>
                    <a:lstStyle/>
                    <a:p>
                      <a:pPr algn="ctr" fontAlgn="b"/>
                      <a:r>
                        <a:rPr lang="en-US" sz="1100" u="none" strike="noStrike" dirty="0">
                          <a:solidFill>
                            <a:schemeClr val="bg2">
                              <a:lumMod val="10000"/>
                            </a:schemeClr>
                          </a:solidFill>
                          <a:effectLst/>
                        </a:rPr>
                        <a:t>1,118</a:t>
                      </a:r>
                      <a:endParaRPr lang="en-US" sz="1100" b="0" i="0" u="none" strike="noStrike" dirty="0">
                        <a:solidFill>
                          <a:schemeClr val="bg2">
                            <a:lumMod val="10000"/>
                          </a:schemeClr>
                        </a:solidFill>
                        <a:effectLst/>
                        <a:latin typeface="Calibri"/>
                      </a:endParaRPr>
                    </a:p>
                  </a:txBody>
                  <a:tcPr marL="6348" marR="6348" marT="6348" marB="0" anchor="ctr"/>
                </a:tc>
                <a:tc>
                  <a:txBody>
                    <a:bodyPr/>
                    <a:lstStyle/>
                    <a:p>
                      <a:pPr algn="ctr" fontAlgn="b"/>
                      <a:r>
                        <a:rPr lang="en-US" sz="1100" u="none" strike="noStrike" dirty="0">
                          <a:solidFill>
                            <a:schemeClr val="bg2">
                              <a:lumMod val="10000"/>
                            </a:schemeClr>
                          </a:solidFill>
                          <a:effectLst/>
                        </a:rPr>
                        <a:t>5,093</a:t>
                      </a:r>
                      <a:endParaRPr lang="en-US" sz="1100" b="0" i="0" u="none" strike="noStrike" dirty="0">
                        <a:solidFill>
                          <a:schemeClr val="bg2">
                            <a:lumMod val="10000"/>
                          </a:schemeClr>
                        </a:solidFill>
                        <a:effectLst/>
                        <a:latin typeface="Calibri"/>
                      </a:endParaRPr>
                    </a:p>
                  </a:txBody>
                  <a:tcPr marL="6348" marR="6348" marT="6348" marB="0" anchor="ctr"/>
                </a:tc>
                <a:tc>
                  <a:txBody>
                    <a:bodyPr/>
                    <a:lstStyle/>
                    <a:p>
                      <a:pPr algn="ctr" fontAlgn="b"/>
                      <a:r>
                        <a:rPr lang="en-US" sz="1100" u="none" strike="noStrike" dirty="0">
                          <a:solidFill>
                            <a:schemeClr val="bg2">
                              <a:lumMod val="10000"/>
                            </a:schemeClr>
                          </a:solidFill>
                          <a:effectLst/>
                        </a:rPr>
                        <a:t>5,925</a:t>
                      </a:r>
                      <a:endParaRPr lang="en-US" sz="1100" b="0" i="0" u="none" strike="noStrike" dirty="0">
                        <a:solidFill>
                          <a:schemeClr val="bg2">
                            <a:lumMod val="10000"/>
                          </a:schemeClr>
                        </a:solidFill>
                        <a:effectLst/>
                        <a:latin typeface="Calibri"/>
                      </a:endParaRPr>
                    </a:p>
                  </a:txBody>
                  <a:tcPr marL="6348" marR="6348" marT="6348" marB="0" anchor="ctr"/>
                </a:tc>
                <a:tc>
                  <a:txBody>
                    <a:bodyPr/>
                    <a:lstStyle/>
                    <a:p>
                      <a:pPr algn="ctr" fontAlgn="b"/>
                      <a:r>
                        <a:rPr lang="en-US" sz="1100" u="none" strike="noStrike" dirty="0">
                          <a:solidFill>
                            <a:schemeClr val="bg2">
                              <a:lumMod val="10000"/>
                            </a:schemeClr>
                          </a:solidFill>
                          <a:effectLst/>
                        </a:rPr>
                        <a:t>19,522</a:t>
                      </a:r>
                      <a:endParaRPr lang="en-US" sz="1100" b="0" i="0" u="none" strike="noStrike" dirty="0">
                        <a:solidFill>
                          <a:schemeClr val="bg2">
                            <a:lumMod val="10000"/>
                          </a:schemeClr>
                        </a:solidFill>
                        <a:effectLst/>
                        <a:latin typeface="Calibri"/>
                      </a:endParaRPr>
                    </a:p>
                  </a:txBody>
                  <a:tcPr marL="6348" marR="6348" marT="6348" marB="0" anchor="ctr"/>
                </a:tc>
                <a:extLst>
                  <a:ext uri="{0D108BD9-81ED-4DB2-BD59-A6C34878D82A}">
                    <a16:rowId xmlns="" xmlns:a16="http://schemas.microsoft.com/office/drawing/2014/main" val="10005"/>
                  </a:ext>
                </a:extLst>
              </a:tr>
              <a:tr h="208864">
                <a:tc>
                  <a:txBody>
                    <a:bodyPr/>
                    <a:lstStyle/>
                    <a:p>
                      <a:pPr algn="l" fontAlgn="b"/>
                      <a:r>
                        <a:rPr lang="en-US" sz="1100" u="none" strike="noStrike" dirty="0">
                          <a:solidFill>
                            <a:schemeClr val="bg2">
                              <a:lumMod val="10000"/>
                            </a:schemeClr>
                          </a:solidFill>
                          <a:effectLst/>
                        </a:rPr>
                        <a:t>Southwest Region</a:t>
                      </a:r>
                      <a:endParaRPr lang="en-US" sz="1100" b="0" i="0" u="none" strike="noStrike" dirty="0">
                        <a:solidFill>
                          <a:schemeClr val="bg2">
                            <a:lumMod val="10000"/>
                          </a:schemeClr>
                        </a:solidFill>
                        <a:effectLst/>
                        <a:latin typeface="Calibri"/>
                      </a:endParaRPr>
                    </a:p>
                  </a:txBody>
                  <a:tcPr marL="6348" marR="6348" marT="6348" marB="0" anchor="b"/>
                </a:tc>
                <a:tc>
                  <a:txBody>
                    <a:bodyPr/>
                    <a:lstStyle/>
                    <a:p>
                      <a:pPr algn="ctr" fontAlgn="b"/>
                      <a:r>
                        <a:rPr lang="en-US" sz="1100" u="none" strike="noStrike" dirty="0">
                          <a:solidFill>
                            <a:schemeClr val="bg2">
                              <a:lumMod val="10000"/>
                            </a:schemeClr>
                          </a:solidFill>
                          <a:effectLst/>
                        </a:rPr>
                        <a:t>1,465</a:t>
                      </a:r>
                      <a:endParaRPr lang="en-US" sz="1100" b="0" i="0" u="none" strike="noStrike" dirty="0">
                        <a:solidFill>
                          <a:schemeClr val="bg2">
                            <a:lumMod val="10000"/>
                          </a:schemeClr>
                        </a:solidFill>
                        <a:effectLst/>
                        <a:latin typeface="Calibri"/>
                      </a:endParaRPr>
                    </a:p>
                  </a:txBody>
                  <a:tcPr marL="6348" marR="6348" marT="6348" marB="0" anchor="ctr"/>
                </a:tc>
                <a:tc>
                  <a:txBody>
                    <a:bodyPr/>
                    <a:lstStyle/>
                    <a:p>
                      <a:pPr algn="ctr" fontAlgn="b"/>
                      <a:r>
                        <a:rPr lang="en-US" sz="1100" u="none" strike="noStrike" dirty="0">
                          <a:solidFill>
                            <a:schemeClr val="bg2">
                              <a:lumMod val="10000"/>
                            </a:schemeClr>
                          </a:solidFill>
                          <a:effectLst/>
                        </a:rPr>
                        <a:t>5,263</a:t>
                      </a:r>
                      <a:endParaRPr lang="en-US" sz="1100" b="0" i="0" u="none" strike="noStrike" dirty="0">
                        <a:solidFill>
                          <a:schemeClr val="bg2">
                            <a:lumMod val="10000"/>
                          </a:schemeClr>
                        </a:solidFill>
                        <a:effectLst/>
                        <a:latin typeface="Calibri"/>
                      </a:endParaRPr>
                    </a:p>
                  </a:txBody>
                  <a:tcPr marL="6348" marR="6348" marT="6348" marB="0" anchor="ctr"/>
                </a:tc>
                <a:tc>
                  <a:txBody>
                    <a:bodyPr/>
                    <a:lstStyle/>
                    <a:p>
                      <a:pPr algn="ctr" fontAlgn="b"/>
                      <a:r>
                        <a:rPr lang="en-US" sz="1100" u="none" strike="noStrike" dirty="0">
                          <a:solidFill>
                            <a:schemeClr val="bg2">
                              <a:lumMod val="10000"/>
                            </a:schemeClr>
                          </a:solidFill>
                          <a:effectLst/>
                        </a:rPr>
                        <a:t>2,487</a:t>
                      </a:r>
                      <a:endParaRPr lang="en-US" sz="1100" b="0" i="0" u="none" strike="noStrike" dirty="0">
                        <a:solidFill>
                          <a:schemeClr val="bg2">
                            <a:lumMod val="10000"/>
                          </a:schemeClr>
                        </a:solidFill>
                        <a:effectLst/>
                        <a:latin typeface="Calibri"/>
                      </a:endParaRPr>
                    </a:p>
                  </a:txBody>
                  <a:tcPr marL="6348" marR="6348" marT="6348" marB="0" anchor="ctr"/>
                </a:tc>
                <a:tc>
                  <a:txBody>
                    <a:bodyPr/>
                    <a:lstStyle/>
                    <a:p>
                      <a:pPr algn="ctr" fontAlgn="b"/>
                      <a:r>
                        <a:rPr lang="en-US" sz="1100" u="none" strike="noStrike" dirty="0">
                          <a:solidFill>
                            <a:schemeClr val="bg2">
                              <a:lumMod val="10000"/>
                            </a:schemeClr>
                          </a:solidFill>
                          <a:effectLst/>
                        </a:rPr>
                        <a:t>10,954</a:t>
                      </a:r>
                      <a:endParaRPr lang="en-US" sz="1100" b="0" i="0" u="none" strike="noStrike" dirty="0">
                        <a:solidFill>
                          <a:schemeClr val="bg2">
                            <a:lumMod val="10000"/>
                          </a:schemeClr>
                        </a:solidFill>
                        <a:effectLst/>
                        <a:latin typeface="Calibri"/>
                      </a:endParaRPr>
                    </a:p>
                  </a:txBody>
                  <a:tcPr marL="6348" marR="6348" marT="6348" marB="0" anchor="ctr"/>
                </a:tc>
                <a:extLst>
                  <a:ext uri="{0D108BD9-81ED-4DB2-BD59-A6C34878D82A}">
                    <a16:rowId xmlns="" xmlns:a16="http://schemas.microsoft.com/office/drawing/2014/main" val="10006"/>
                  </a:ext>
                </a:extLst>
              </a:tr>
              <a:tr h="208864">
                <a:tc>
                  <a:txBody>
                    <a:bodyPr/>
                    <a:lstStyle/>
                    <a:p>
                      <a:pPr algn="l" fontAlgn="b"/>
                      <a:r>
                        <a:rPr lang="en-US" sz="1100" b="0" i="0" u="none" strike="noStrike" dirty="0" smtClean="0">
                          <a:solidFill>
                            <a:schemeClr val="bg2">
                              <a:lumMod val="10000"/>
                            </a:schemeClr>
                          </a:solidFill>
                          <a:effectLst/>
                          <a:latin typeface="Calibri"/>
                        </a:rPr>
                        <a:t>Alaska</a:t>
                      </a:r>
                      <a:endParaRPr lang="en-US" sz="1100" b="0" i="0" u="none" strike="noStrike" dirty="0">
                        <a:solidFill>
                          <a:schemeClr val="bg2">
                            <a:lumMod val="10000"/>
                          </a:schemeClr>
                        </a:solidFill>
                        <a:effectLst/>
                        <a:latin typeface="Calibri"/>
                      </a:endParaRPr>
                    </a:p>
                  </a:txBody>
                  <a:tcPr marL="6348" marR="6348" marT="6348" marB="0" anchor="b"/>
                </a:tc>
                <a:tc>
                  <a:txBody>
                    <a:bodyPr/>
                    <a:lstStyle/>
                    <a:p>
                      <a:pPr algn="ctr" fontAlgn="b"/>
                      <a:r>
                        <a:rPr lang="en-US" sz="1100" b="0" i="0" u="none" strike="noStrike" dirty="0">
                          <a:solidFill>
                            <a:schemeClr val="bg2">
                              <a:lumMod val="10000"/>
                            </a:schemeClr>
                          </a:solidFill>
                          <a:effectLst/>
                          <a:latin typeface="Calibri"/>
                        </a:rPr>
                        <a:t>13,145</a:t>
                      </a:r>
                    </a:p>
                  </a:txBody>
                  <a:tcPr marL="6348" marR="6348" marT="6348" marB="0" anchor="ctr"/>
                </a:tc>
                <a:tc>
                  <a:txBody>
                    <a:bodyPr/>
                    <a:lstStyle/>
                    <a:p>
                      <a:pPr algn="ctr" fontAlgn="b"/>
                      <a:r>
                        <a:rPr lang="en-US" sz="1100" b="0" i="0" u="none" strike="noStrike" dirty="0">
                          <a:solidFill>
                            <a:schemeClr val="bg2">
                              <a:lumMod val="10000"/>
                            </a:schemeClr>
                          </a:solidFill>
                          <a:effectLst/>
                          <a:latin typeface="Calibri"/>
                        </a:rPr>
                        <a:t>57,442</a:t>
                      </a:r>
                    </a:p>
                  </a:txBody>
                  <a:tcPr marL="6348" marR="6348" marT="6348" marB="0" anchor="ctr"/>
                </a:tc>
                <a:tc>
                  <a:txBody>
                    <a:bodyPr/>
                    <a:lstStyle/>
                    <a:p>
                      <a:pPr algn="ctr" fontAlgn="b"/>
                      <a:r>
                        <a:rPr lang="en-US" sz="1100" b="0" i="0" u="none" strike="noStrike" dirty="0">
                          <a:solidFill>
                            <a:schemeClr val="bg2">
                              <a:lumMod val="10000"/>
                            </a:schemeClr>
                          </a:solidFill>
                          <a:effectLst/>
                          <a:latin typeface="Calibri"/>
                        </a:rPr>
                        <a:t>60,800</a:t>
                      </a:r>
                    </a:p>
                  </a:txBody>
                  <a:tcPr marL="6348" marR="6348" marT="6348" marB="0" anchor="ctr"/>
                </a:tc>
                <a:tc>
                  <a:txBody>
                    <a:bodyPr/>
                    <a:lstStyle/>
                    <a:p>
                      <a:pPr algn="ctr" fontAlgn="b"/>
                      <a:r>
                        <a:rPr lang="en-US" sz="1100" b="0" i="0" u="none" strike="noStrike" dirty="0">
                          <a:solidFill>
                            <a:schemeClr val="bg2">
                              <a:lumMod val="10000"/>
                            </a:schemeClr>
                          </a:solidFill>
                          <a:effectLst/>
                          <a:latin typeface="Calibri"/>
                        </a:rPr>
                        <a:t>205,794</a:t>
                      </a:r>
                    </a:p>
                  </a:txBody>
                  <a:tcPr marL="6348" marR="6348" marT="6348" marB="0" anchor="ctr"/>
                </a:tc>
                <a:extLst>
                  <a:ext uri="{0D108BD9-81ED-4DB2-BD59-A6C34878D82A}">
                    <a16:rowId xmlns="" xmlns:a16="http://schemas.microsoft.com/office/drawing/2014/main" val="10007"/>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81519" y="1345464"/>
            <a:ext cx="3835201" cy="2319170"/>
          </a:xfrm>
          <a:prstGeom prst="rect">
            <a:avLst/>
          </a:prstGeom>
        </p:spPr>
      </p:pic>
      <p:sp>
        <p:nvSpPr>
          <p:cNvPr id="7" name="TextBox 6"/>
          <p:cNvSpPr txBox="1"/>
          <p:nvPr/>
        </p:nvSpPr>
        <p:spPr>
          <a:xfrm>
            <a:off x="680209" y="1279103"/>
            <a:ext cx="2991458" cy="300082"/>
          </a:xfrm>
          <a:prstGeom prst="rect">
            <a:avLst/>
          </a:prstGeom>
          <a:noFill/>
        </p:spPr>
        <p:txBody>
          <a:bodyPr wrap="square" rtlCol="0">
            <a:spAutoFit/>
          </a:bodyPr>
          <a:lstStyle/>
          <a:p>
            <a:r>
              <a:rPr lang="en-US" sz="1350" dirty="0"/>
              <a:t>Population Aged 25-44</a:t>
            </a:r>
          </a:p>
        </p:txBody>
      </p:sp>
      <p:graphicFrame>
        <p:nvGraphicFramePr>
          <p:cNvPr id="10" name="Table 9"/>
          <p:cNvGraphicFramePr>
            <a:graphicFrameLocks noGrp="1"/>
          </p:cNvGraphicFramePr>
          <p:nvPr>
            <p:extLst>
              <p:ext uri="{D42A27DB-BD31-4B8C-83A1-F6EECF244321}">
                <p14:modId xmlns:p14="http://schemas.microsoft.com/office/powerpoint/2010/main" val="1730022169"/>
              </p:ext>
            </p:extLst>
          </p:nvPr>
        </p:nvGraphicFramePr>
        <p:xfrm>
          <a:off x="742951" y="4261778"/>
          <a:ext cx="4194809" cy="2062464"/>
        </p:xfrm>
        <a:graphic>
          <a:graphicData uri="http://schemas.openxmlformats.org/drawingml/2006/table">
            <a:tbl>
              <a:tblPr>
                <a:tableStyleId>{5C22544A-7EE6-4342-B048-85BDC9FD1C3A}</a:tableStyleId>
              </a:tblPr>
              <a:tblGrid>
                <a:gridCol w="1131932">
                  <a:extLst>
                    <a:ext uri="{9D8B030D-6E8A-4147-A177-3AD203B41FA5}">
                      <a16:colId xmlns="" xmlns:a16="http://schemas.microsoft.com/office/drawing/2014/main" val="20000"/>
                    </a:ext>
                  </a:extLst>
                </a:gridCol>
                <a:gridCol w="545991">
                  <a:extLst>
                    <a:ext uri="{9D8B030D-6E8A-4147-A177-3AD203B41FA5}">
                      <a16:colId xmlns="" xmlns:a16="http://schemas.microsoft.com/office/drawing/2014/main" val="20001"/>
                    </a:ext>
                  </a:extLst>
                </a:gridCol>
                <a:gridCol w="838962">
                  <a:extLst>
                    <a:ext uri="{9D8B030D-6E8A-4147-A177-3AD203B41FA5}">
                      <a16:colId xmlns="" xmlns:a16="http://schemas.microsoft.com/office/drawing/2014/main" val="20002"/>
                    </a:ext>
                  </a:extLst>
                </a:gridCol>
                <a:gridCol w="838962">
                  <a:extLst>
                    <a:ext uri="{9D8B030D-6E8A-4147-A177-3AD203B41FA5}">
                      <a16:colId xmlns="" xmlns:a16="http://schemas.microsoft.com/office/drawing/2014/main" val="20003"/>
                    </a:ext>
                  </a:extLst>
                </a:gridCol>
                <a:gridCol w="838962">
                  <a:extLst>
                    <a:ext uri="{9D8B030D-6E8A-4147-A177-3AD203B41FA5}">
                      <a16:colId xmlns="" xmlns:a16="http://schemas.microsoft.com/office/drawing/2014/main" val="20004"/>
                    </a:ext>
                  </a:extLst>
                </a:gridCol>
              </a:tblGrid>
              <a:tr h="656391">
                <a:tc>
                  <a:txBody>
                    <a:bodyPr/>
                    <a:lstStyle/>
                    <a:p>
                      <a:pPr algn="l" fontAlgn="b"/>
                      <a:endParaRPr lang="en-US" sz="1100" b="0" i="0" u="none" strike="noStrike" dirty="0">
                        <a:solidFill>
                          <a:schemeClr val="bg2">
                            <a:lumMod val="10000"/>
                          </a:schemeClr>
                        </a:solidFill>
                        <a:effectLst/>
                        <a:latin typeface="Calibri"/>
                      </a:endParaRPr>
                    </a:p>
                  </a:txBody>
                  <a:tcPr marL="6348" marR="6348" marT="6348" marB="0" anchor="b"/>
                </a:tc>
                <a:tc>
                  <a:txBody>
                    <a:bodyPr/>
                    <a:lstStyle/>
                    <a:p>
                      <a:pPr algn="ctr" fontAlgn="ctr"/>
                      <a:r>
                        <a:rPr lang="en-US" sz="1100" b="1" u="none" strike="noStrike" dirty="0">
                          <a:solidFill>
                            <a:schemeClr val="bg2">
                              <a:lumMod val="10000"/>
                            </a:schemeClr>
                          </a:solidFill>
                          <a:effectLst/>
                        </a:rPr>
                        <a:t>Less than High School</a:t>
                      </a:r>
                      <a:endParaRPr lang="en-US" sz="1100" b="1" i="0" u="none" strike="noStrike" dirty="0">
                        <a:solidFill>
                          <a:schemeClr val="bg2">
                            <a:lumMod val="10000"/>
                          </a:schemeClr>
                        </a:solidFill>
                        <a:effectLst/>
                        <a:latin typeface="Calibri"/>
                      </a:endParaRPr>
                    </a:p>
                  </a:txBody>
                  <a:tcPr marL="6348" marR="6348" marT="6348" marB="0" anchor="ctr"/>
                </a:tc>
                <a:tc>
                  <a:txBody>
                    <a:bodyPr/>
                    <a:lstStyle/>
                    <a:p>
                      <a:pPr algn="ctr" fontAlgn="ctr"/>
                      <a:r>
                        <a:rPr lang="en-US" sz="1100" b="1" u="none" strike="noStrike" dirty="0">
                          <a:solidFill>
                            <a:schemeClr val="bg2">
                              <a:lumMod val="10000"/>
                            </a:schemeClr>
                          </a:solidFill>
                          <a:effectLst/>
                        </a:rPr>
                        <a:t>Just High School Graduate or Equivalency</a:t>
                      </a:r>
                      <a:endParaRPr lang="en-US" sz="1100" b="1" i="0" u="none" strike="noStrike" dirty="0">
                        <a:solidFill>
                          <a:schemeClr val="bg2">
                            <a:lumMod val="10000"/>
                          </a:schemeClr>
                        </a:solidFill>
                        <a:effectLst/>
                        <a:latin typeface="Calibri"/>
                      </a:endParaRPr>
                    </a:p>
                  </a:txBody>
                  <a:tcPr marL="6348" marR="6348" marT="6348" marB="0" anchor="ctr"/>
                </a:tc>
                <a:tc>
                  <a:txBody>
                    <a:bodyPr/>
                    <a:lstStyle/>
                    <a:p>
                      <a:pPr algn="ctr" fontAlgn="ctr"/>
                      <a:r>
                        <a:rPr lang="en-US" sz="1100" b="1" u="none" strike="noStrike" dirty="0">
                          <a:solidFill>
                            <a:schemeClr val="bg2">
                              <a:lumMod val="10000"/>
                            </a:schemeClr>
                          </a:solidFill>
                          <a:effectLst/>
                        </a:rPr>
                        <a:t>Some </a:t>
                      </a:r>
                      <a:r>
                        <a:rPr lang="en-US" sz="1100" b="1" u="none" strike="noStrike" dirty="0" smtClean="0">
                          <a:solidFill>
                            <a:schemeClr val="bg2">
                              <a:lumMod val="10000"/>
                            </a:schemeClr>
                          </a:solidFill>
                          <a:effectLst/>
                        </a:rPr>
                        <a:t>College,</a:t>
                      </a:r>
                      <a:r>
                        <a:rPr lang="en-US" sz="1100" b="1" u="none" strike="noStrike" baseline="0" dirty="0" smtClean="0">
                          <a:solidFill>
                            <a:schemeClr val="bg2">
                              <a:lumMod val="10000"/>
                            </a:schemeClr>
                          </a:solidFill>
                          <a:effectLst/>
                        </a:rPr>
                        <a:t> </a:t>
                      </a:r>
                      <a:r>
                        <a:rPr lang="en-US" sz="1100" b="1" u="none" strike="noStrike" dirty="0" smtClean="0">
                          <a:solidFill>
                            <a:schemeClr val="bg2">
                              <a:lumMod val="10000"/>
                            </a:schemeClr>
                          </a:solidFill>
                          <a:effectLst/>
                        </a:rPr>
                        <a:t>No </a:t>
                      </a:r>
                      <a:r>
                        <a:rPr lang="en-US" sz="1100" b="1" u="none" strike="noStrike" dirty="0">
                          <a:solidFill>
                            <a:schemeClr val="bg2">
                              <a:lumMod val="10000"/>
                            </a:schemeClr>
                          </a:solidFill>
                          <a:effectLst/>
                        </a:rPr>
                        <a:t>Degree</a:t>
                      </a:r>
                      <a:endParaRPr lang="en-US" sz="1100" b="1" i="0" u="none" strike="noStrike" dirty="0">
                        <a:solidFill>
                          <a:schemeClr val="bg2">
                            <a:lumMod val="10000"/>
                          </a:schemeClr>
                        </a:solidFill>
                        <a:effectLst/>
                        <a:latin typeface="Calibri"/>
                      </a:endParaRPr>
                    </a:p>
                  </a:txBody>
                  <a:tcPr marL="6348" marR="6348" marT="6348" marB="0" anchor="ctr"/>
                </a:tc>
                <a:tc>
                  <a:txBody>
                    <a:bodyPr/>
                    <a:lstStyle/>
                    <a:p>
                      <a:pPr algn="ctr" fontAlgn="ctr"/>
                      <a:r>
                        <a:rPr lang="en-US" sz="1100" b="1" u="none" strike="noStrike" dirty="0">
                          <a:solidFill>
                            <a:schemeClr val="bg2">
                              <a:lumMod val="10000"/>
                            </a:schemeClr>
                          </a:solidFill>
                          <a:effectLst/>
                        </a:rPr>
                        <a:t>Total Population</a:t>
                      </a:r>
                      <a:endParaRPr lang="en-US" sz="1100" b="1" i="0" u="none" strike="noStrike" dirty="0">
                        <a:solidFill>
                          <a:schemeClr val="bg2">
                            <a:lumMod val="10000"/>
                          </a:schemeClr>
                        </a:solidFill>
                        <a:effectLst/>
                        <a:latin typeface="Calibri"/>
                      </a:endParaRPr>
                    </a:p>
                  </a:txBody>
                  <a:tcPr marL="6348" marR="6348" marT="6348" marB="0" anchor="ctr"/>
                </a:tc>
                <a:extLst>
                  <a:ext uri="{0D108BD9-81ED-4DB2-BD59-A6C34878D82A}">
                    <a16:rowId xmlns="" xmlns:a16="http://schemas.microsoft.com/office/drawing/2014/main" val="10000"/>
                  </a:ext>
                </a:extLst>
              </a:tr>
              <a:tr h="331370">
                <a:tc>
                  <a:txBody>
                    <a:bodyPr/>
                    <a:lstStyle/>
                    <a:p>
                      <a:pPr algn="l" fontAlgn="b"/>
                      <a:r>
                        <a:rPr lang="en-US" sz="1100" u="none" strike="noStrike" dirty="0">
                          <a:solidFill>
                            <a:schemeClr val="bg2">
                              <a:lumMod val="10000"/>
                            </a:schemeClr>
                          </a:solidFill>
                          <a:effectLst/>
                        </a:rPr>
                        <a:t>Anchorage</a:t>
                      </a:r>
                      <a:r>
                        <a:rPr lang="en-US" sz="1100" u="none" strike="noStrike" dirty="0" smtClean="0">
                          <a:solidFill>
                            <a:schemeClr val="bg2">
                              <a:lumMod val="10000"/>
                            </a:schemeClr>
                          </a:solidFill>
                          <a:effectLst/>
                        </a:rPr>
                        <a:t>/</a:t>
                      </a:r>
                      <a:br>
                        <a:rPr lang="en-US" sz="1100" u="none" strike="noStrike" dirty="0" smtClean="0">
                          <a:solidFill>
                            <a:schemeClr val="bg2">
                              <a:lumMod val="10000"/>
                            </a:schemeClr>
                          </a:solidFill>
                          <a:effectLst/>
                        </a:rPr>
                      </a:br>
                      <a:r>
                        <a:rPr lang="en-US" sz="1100" u="none" strike="noStrike" dirty="0" smtClean="0">
                          <a:solidFill>
                            <a:schemeClr val="bg2">
                              <a:lumMod val="10000"/>
                            </a:schemeClr>
                          </a:solidFill>
                          <a:effectLst/>
                        </a:rPr>
                        <a:t>MatSu </a:t>
                      </a:r>
                      <a:r>
                        <a:rPr lang="en-US" sz="1100" u="none" strike="noStrike" dirty="0">
                          <a:solidFill>
                            <a:schemeClr val="bg2">
                              <a:lumMod val="10000"/>
                            </a:schemeClr>
                          </a:solidFill>
                          <a:effectLst/>
                        </a:rPr>
                        <a:t>Region</a:t>
                      </a:r>
                      <a:endParaRPr lang="en-US" sz="1100" b="0" i="0" u="none" strike="noStrike" dirty="0">
                        <a:solidFill>
                          <a:schemeClr val="bg2">
                            <a:lumMod val="10000"/>
                          </a:schemeClr>
                        </a:solidFill>
                        <a:effectLst/>
                        <a:latin typeface="Calibri"/>
                      </a:endParaRPr>
                    </a:p>
                  </a:txBody>
                  <a:tcPr marL="6348" marR="6348" marT="6348" marB="0" anchor="b"/>
                </a:tc>
                <a:tc>
                  <a:txBody>
                    <a:bodyPr/>
                    <a:lstStyle/>
                    <a:p>
                      <a:pPr algn="ctr" fontAlgn="b"/>
                      <a:r>
                        <a:rPr lang="en-US" sz="1100" b="0" i="0" u="none" strike="noStrike" dirty="0">
                          <a:solidFill>
                            <a:srgbClr val="000000"/>
                          </a:solidFill>
                          <a:effectLst/>
                          <a:latin typeface="Calibri"/>
                        </a:rPr>
                        <a:t>13,119</a:t>
                      </a:r>
                    </a:p>
                  </a:txBody>
                  <a:tcPr marL="6348" marR="6348" marT="6348" marB="0" anchor="ctr"/>
                </a:tc>
                <a:tc>
                  <a:txBody>
                    <a:bodyPr/>
                    <a:lstStyle/>
                    <a:p>
                      <a:pPr algn="ctr" fontAlgn="b"/>
                      <a:r>
                        <a:rPr lang="en-US" sz="1100" b="0" i="0" u="none" strike="noStrike" dirty="0">
                          <a:solidFill>
                            <a:srgbClr val="000000"/>
                          </a:solidFill>
                          <a:effectLst/>
                          <a:latin typeface="Calibri"/>
                        </a:rPr>
                        <a:t>56,074</a:t>
                      </a:r>
                    </a:p>
                  </a:txBody>
                  <a:tcPr marL="6348" marR="6348" marT="6348" marB="0" anchor="ctr"/>
                </a:tc>
                <a:tc>
                  <a:txBody>
                    <a:bodyPr/>
                    <a:lstStyle/>
                    <a:p>
                      <a:pPr algn="ctr" fontAlgn="b"/>
                      <a:r>
                        <a:rPr lang="en-US" sz="1100" b="0" i="0" u="none" strike="noStrike" dirty="0">
                          <a:solidFill>
                            <a:srgbClr val="000000"/>
                          </a:solidFill>
                          <a:effectLst/>
                          <a:latin typeface="Calibri"/>
                        </a:rPr>
                        <a:t>61,463</a:t>
                      </a:r>
                    </a:p>
                  </a:txBody>
                  <a:tcPr marL="6348" marR="6348" marT="6348" marB="0" anchor="ctr"/>
                </a:tc>
                <a:tc>
                  <a:txBody>
                    <a:bodyPr/>
                    <a:lstStyle/>
                    <a:p>
                      <a:pPr algn="ctr" fontAlgn="b"/>
                      <a:r>
                        <a:rPr lang="en-US" sz="1100" b="0" i="0" u="none" strike="noStrike" dirty="0">
                          <a:solidFill>
                            <a:srgbClr val="000000"/>
                          </a:solidFill>
                          <a:effectLst/>
                          <a:latin typeface="Calibri"/>
                        </a:rPr>
                        <a:t>215,766</a:t>
                      </a:r>
                    </a:p>
                  </a:txBody>
                  <a:tcPr marL="6348" marR="6348" marT="6348" marB="0" anchor="ctr"/>
                </a:tc>
                <a:extLst>
                  <a:ext uri="{0D108BD9-81ED-4DB2-BD59-A6C34878D82A}">
                    <a16:rowId xmlns="" xmlns:a16="http://schemas.microsoft.com/office/drawing/2014/main" val="10001"/>
                  </a:ext>
                </a:extLst>
              </a:tr>
              <a:tr h="170828">
                <a:tc>
                  <a:txBody>
                    <a:bodyPr/>
                    <a:lstStyle/>
                    <a:p>
                      <a:pPr algn="l" fontAlgn="b"/>
                      <a:r>
                        <a:rPr lang="en-US" sz="1100" u="none" strike="noStrike" dirty="0">
                          <a:solidFill>
                            <a:schemeClr val="bg2">
                              <a:lumMod val="10000"/>
                            </a:schemeClr>
                          </a:solidFill>
                          <a:effectLst/>
                        </a:rPr>
                        <a:t>Gulf Coast Region</a:t>
                      </a:r>
                      <a:endParaRPr lang="en-US" sz="1100" b="0" i="0" u="none" strike="noStrike" dirty="0">
                        <a:solidFill>
                          <a:schemeClr val="bg2">
                            <a:lumMod val="10000"/>
                          </a:schemeClr>
                        </a:solidFill>
                        <a:effectLst/>
                        <a:latin typeface="Calibri"/>
                      </a:endParaRPr>
                    </a:p>
                  </a:txBody>
                  <a:tcPr marL="6348" marR="6348" marT="6348" marB="0" anchor="b"/>
                </a:tc>
                <a:tc>
                  <a:txBody>
                    <a:bodyPr/>
                    <a:lstStyle/>
                    <a:p>
                      <a:pPr algn="ctr" fontAlgn="b"/>
                      <a:r>
                        <a:rPr lang="en-US" sz="1100" b="0" i="0" u="none" strike="noStrike" dirty="0">
                          <a:solidFill>
                            <a:srgbClr val="000000"/>
                          </a:solidFill>
                          <a:effectLst/>
                          <a:latin typeface="Calibri"/>
                        </a:rPr>
                        <a:t>2,756</a:t>
                      </a:r>
                    </a:p>
                  </a:txBody>
                  <a:tcPr marL="6348" marR="6348" marT="6348" marB="0" anchor="ctr"/>
                </a:tc>
                <a:tc>
                  <a:txBody>
                    <a:bodyPr/>
                    <a:lstStyle/>
                    <a:p>
                      <a:pPr algn="ctr" fontAlgn="b"/>
                      <a:r>
                        <a:rPr lang="en-US" sz="1100" b="0" i="0" u="none" strike="noStrike" dirty="0">
                          <a:solidFill>
                            <a:srgbClr val="000000"/>
                          </a:solidFill>
                          <a:effectLst/>
                          <a:latin typeface="Calibri"/>
                        </a:rPr>
                        <a:t>14,192</a:t>
                      </a:r>
                    </a:p>
                  </a:txBody>
                  <a:tcPr marL="6348" marR="6348" marT="6348" marB="0" anchor="ctr"/>
                </a:tc>
                <a:tc>
                  <a:txBody>
                    <a:bodyPr/>
                    <a:lstStyle/>
                    <a:p>
                      <a:pPr algn="ctr" fontAlgn="b"/>
                      <a:r>
                        <a:rPr lang="en-US" sz="1100" b="0" i="0" u="none" strike="noStrike" dirty="0">
                          <a:solidFill>
                            <a:srgbClr val="000000"/>
                          </a:solidFill>
                          <a:effectLst/>
                          <a:latin typeface="Calibri"/>
                        </a:rPr>
                        <a:t>13,069</a:t>
                      </a:r>
                    </a:p>
                  </a:txBody>
                  <a:tcPr marL="6348" marR="6348" marT="6348" marB="0" anchor="ctr"/>
                </a:tc>
                <a:tc>
                  <a:txBody>
                    <a:bodyPr/>
                    <a:lstStyle/>
                    <a:p>
                      <a:pPr algn="ctr" fontAlgn="b"/>
                      <a:r>
                        <a:rPr lang="en-US" sz="1100" b="0" i="0" u="none" strike="noStrike" dirty="0">
                          <a:solidFill>
                            <a:srgbClr val="000000"/>
                          </a:solidFill>
                          <a:effectLst/>
                          <a:latin typeface="Calibri"/>
                        </a:rPr>
                        <a:t>44,207</a:t>
                      </a:r>
                    </a:p>
                  </a:txBody>
                  <a:tcPr marL="6348" marR="6348" marT="6348" marB="0" anchor="ctr"/>
                </a:tc>
                <a:extLst>
                  <a:ext uri="{0D108BD9-81ED-4DB2-BD59-A6C34878D82A}">
                    <a16:rowId xmlns="" xmlns:a16="http://schemas.microsoft.com/office/drawing/2014/main" val="10002"/>
                  </a:ext>
                </a:extLst>
              </a:tr>
              <a:tr h="170828">
                <a:tc>
                  <a:txBody>
                    <a:bodyPr/>
                    <a:lstStyle/>
                    <a:p>
                      <a:pPr algn="l" fontAlgn="b"/>
                      <a:r>
                        <a:rPr lang="en-US" sz="1100" u="none" strike="noStrike" dirty="0">
                          <a:solidFill>
                            <a:schemeClr val="bg2">
                              <a:lumMod val="10000"/>
                            </a:schemeClr>
                          </a:solidFill>
                          <a:effectLst/>
                        </a:rPr>
                        <a:t>Interior Region</a:t>
                      </a:r>
                      <a:endParaRPr lang="en-US" sz="1100" b="0" i="0" u="none" strike="noStrike" dirty="0">
                        <a:solidFill>
                          <a:schemeClr val="bg2">
                            <a:lumMod val="10000"/>
                          </a:schemeClr>
                        </a:solidFill>
                        <a:effectLst/>
                        <a:latin typeface="Calibri"/>
                      </a:endParaRPr>
                    </a:p>
                  </a:txBody>
                  <a:tcPr marL="6348" marR="6348" marT="6348" marB="0" anchor="b"/>
                </a:tc>
                <a:tc>
                  <a:txBody>
                    <a:bodyPr/>
                    <a:lstStyle/>
                    <a:p>
                      <a:pPr algn="ctr" fontAlgn="b"/>
                      <a:r>
                        <a:rPr lang="en-US" sz="1100" b="0" i="0" u="none" strike="noStrike" dirty="0">
                          <a:solidFill>
                            <a:srgbClr val="000000"/>
                          </a:solidFill>
                          <a:effectLst/>
                          <a:latin typeface="Calibri"/>
                        </a:rPr>
                        <a:t>3,113</a:t>
                      </a:r>
                    </a:p>
                  </a:txBody>
                  <a:tcPr marL="6348" marR="6348" marT="6348" marB="0" anchor="ctr"/>
                </a:tc>
                <a:tc>
                  <a:txBody>
                    <a:bodyPr/>
                    <a:lstStyle/>
                    <a:p>
                      <a:pPr algn="ctr" fontAlgn="b"/>
                      <a:r>
                        <a:rPr lang="en-US" sz="1100" b="0" i="0" u="none" strike="noStrike" dirty="0">
                          <a:solidFill>
                            <a:srgbClr val="000000"/>
                          </a:solidFill>
                          <a:effectLst/>
                          <a:latin typeface="Calibri"/>
                        </a:rPr>
                        <a:t>15,291</a:t>
                      </a:r>
                    </a:p>
                  </a:txBody>
                  <a:tcPr marL="6348" marR="6348" marT="6348" marB="0" anchor="ctr"/>
                </a:tc>
                <a:tc>
                  <a:txBody>
                    <a:bodyPr/>
                    <a:lstStyle/>
                    <a:p>
                      <a:pPr algn="ctr" fontAlgn="b"/>
                      <a:r>
                        <a:rPr lang="en-US" sz="1100" b="0" i="0" u="none" strike="noStrike" dirty="0">
                          <a:solidFill>
                            <a:srgbClr val="000000"/>
                          </a:solidFill>
                          <a:effectLst/>
                          <a:latin typeface="Calibri"/>
                        </a:rPr>
                        <a:t>18,705</a:t>
                      </a:r>
                    </a:p>
                  </a:txBody>
                  <a:tcPr marL="6348" marR="6348" marT="6348" marB="0" anchor="ctr"/>
                </a:tc>
                <a:tc>
                  <a:txBody>
                    <a:bodyPr/>
                    <a:lstStyle/>
                    <a:p>
                      <a:pPr algn="ctr" fontAlgn="b"/>
                      <a:r>
                        <a:rPr lang="en-US" sz="1100" b="0" i="0" u="none" strike="noStrike" dirty="0">
                          <a:solidFill>
                            <a:srgbClr val="000000"/>
                          </a:solidFill>
                          <a:effectLst/>
                          <a:latin typeface="Calibri"/>
                        </a:rPr>
                        <a:t>60,962</a:t>
                      </a:r>
                    </a:p>
                  </a:txBody>
                  <a:tcPr marL="6348" marR="6348" marT="6348" marB="0" anchor="ctr"/>
                </a:tc>
                <a:extLst>
                  <a:ext uri="{0D108BD9-81ED-4DB2-BD59-A6C34878D82A}">
                    <a16:rowId xmlns="" xmlns:a16="http://schemas.microsoft.com/office/drawing/2014/main" val="10003"/>
                  </a:ext>
                </a:extLst>
              </a:tr>
              <a:tr h="170828">
                <a:tc>
                  <a:txBody>
                    <a:bodyPr/>
                    <a:lstStyle/>
                    <a:p>
                      <a:pPr algn="l" fontAlgn="b"/>
                      <a:r>
                        <a:rPr lang="en-US" sz="1100" u="none" strike="noStrike" dirty="0">
                          <a:solidFill>
                            <a:schemeClr val="bg2">
                              <a:lumMod val="10000"/>
                            </a:schemeClr>
                          </a:solidFill>
                          <a:effectLst/>
                        </a:rPr>
                        <a:t>Northern Region</a:t>
                      </a:r>
                      <a:endParaRPr lang="en-US" sz="1100" b="0" i="0" u="none" strike="noStrike" dirty="0">
                        <a:solidFill>
                          <a:schemeClr val="bg2">
                            <a:lumMod val="10000"/>
                          </a:schemeClr>
                        </a:solidFill>
                        <a:effectLst/>
                        <a:latin typeface="Calibri"/>
                      </a:endParaRPr>
                    </a:p>
                  </a:txBody>
                  <a:tcPr marL="6348" marR="6348" marT="6348" marB="0" anchor="b"/>
                </a:tc>
                <a:tc>
                  <a:txBody>
                    <a:bodyPr/>
                    <a:lstStyle/>
                    <a:p>
                      <a:pPr algn="ctr" fontAlgn="b"/>
                      <a:r>
                        <a:rPr lang="en-US" sz="1100" b="0" i="0" u="none" strike="noStrike" dirty="0">
                          <a:solidFill>
                            <a:srgbClr val="000000"/>
                          </a:solidFill>
                          <a:effectLst/>
                          <a:latin typeface="Calibri"/>
                        </a:rPr>
                        <a:t>1,735</a:t>
                      </a:r>
                    </a:p>
                  </a:txBody>
                  <a:tcPr marL="6348" marR="6348" marT="6348" marB="0" anchor="ctr"/>
                </a:tc>
                <a:tc>
                  <a:txBody>
                    <a:bodyPr/>
                    <a:lstStyle/>
                    <a:p>
                      <a:pPr algn="ctr" fontAlgn="b"/>
                      <a:r>
                        <a:rPr lang="en-US" sz="1100" b="0" i="0" u="none" strike="noStrike" dirty="0">
                          <a:solidFill>
                            <a:srgbClr val="000000"/>
                          </a:solidFill>
                          <a:effectLst/>
                          <a:latin typeface="Calibri"/>
                        </a:rPr>
                        <a:t>5,878</a:t>
                      </a:r>
                    </a:p>
                  </a:txBody>
                  <a:tcPr marL="6348" marR="6348" marT="6348" marB="0" anchor="ctr"/>
                </a:tc>
                <a:tc>
                  <a:txBody>
                    <a:bodyPr/>
                    <a:lstStyle/>
                    <a:p>
                      <a:pPr algn="ctr" fontAlgn="b"/>
                      <a:r>
                        <a:rPr lang="en-US" sz="1100" b="0" i="0" u="none" strike="noStrike" dirty="0">
                          <a:solidFill>
                            <a:srgbClr val="000000"/>
                          </a:solidFill>
                          <a:effectLst/>
                          <a:latin typeface="Calibri"/>
                        </a:rPr>
                        <a:t>3,814</a:t>
                      </a:r>
                    </a:p>
                  </a:txBody>
                  <a:tcPr marL="6348" marR="6348" marT="6348" marB="0" anchor="ctr"/>
                </a:tc>
                <a:tc>
                  <a:txBody>
                    <a:bodyPr/>
                    <a:lstStyle/>
                    <a:p>
                      <a:pPr algn="ctr" fontAlgn="b"/>
                      <a:r>
                        <a:rPr lang="en-US" sz="1100" b="0" i="0" u="none" strike="noStrike" dirty="0">
                          <a:solidFill>
                            <a:srgbClr val="000000"/>
                          </a:solidFill>
                          <a:effectLst/>
                          <a:latin typeface="Calibri"/>
                        </a:rPr>
                        <a:t>14,019</a:t>
                      </a:r>
                    </a:p>
                  </a:txBody>
                  <a:tcPr marL="6348" marR="6348" marT="6348" marB="0" anchor="ctr"/>
                </a:tc>
                <a:extLst>
                  <a:ext uri="{0D108BD9-81ED-4DB2-BD59-A6C34878D82A}">
                    <a16:rowId xmlns="" xmlns:a16="http://schemas.microsoft.com/office/drawing/2014/main" val="10004"/>
                  </a:ext>
                </a:extLst>
              </a:tr>
              <a:tr h="170828">
                <a:tc>
                  <a:txBody>
                    <a:bodyPr/>
                    <a:lstStyle/>
                    <a:p>
                      <a:pPr algn="l" fontAlgn="b"/>
                      <a:r>
                        <a:rPr lang="en-US" sz="1100" u="none" strike="noStrike" dirty="0">
                          <a:solidFill>
                            <a:schemeClr val="bg2">
                              <a:lumMod val="10000"/>
                            </a:schemeClr>
                          </a:solidFill>
                          <a:effectLst/>
                        </a:rPr>
                        <a:t>Southeast Region</a:t>
                      </a:r>
                      <a:endParaRPr lang="en-US" sz="1100" b="0" i="0" u="none" strike="noStrike" dirty="0">
                        <a:solidFill>
                          <a:schemeClr val="bg2">
                            <a:lumMod val="10000"/>
                          </a:schemeClr>
                        </a:solidFill>
                        <a:effectLst/>
                        <a:latin typeface="Calibri"/>
                      </a:endParaRPr>
                    </a:p>
                  </a:txBody>
                  <a:tcPr marL="6348" marR="6348" marT="6348" marB="0" anchor="b"/>
                </a:tc>
                <a:tc>
                  <a:txBody>
                    <a:bodyPr/>
                    <a:lstStyle/>
                    <a:p>
                      <a:pPr algn="ctr" fontAlgn="b"/>
                      <a:r>
                        <a:rPr lang="en-US" sz="1100" b="0" i="0" u="none" strike="noStrike" dirty="0">
                          <a:solidFill>
                            <a:srgbClr val="000000"/>
                          </a:solidFill>
                          <a:effectLst/>
                          <a:latin typeface="Calibri"/>
                        </a:rPr>
                        <a:t>2,462</a:t>
                      </a:r>
                    </a:p>
                  </a:txBody>
                  <a:tcPr marL="6348" marR="6348" marT="6348" marB="0" anchor="ctr"/>
                </a:tc>
                <a:tc>
                  <a:txBody>
                    <a:bodyPr/>
                    <a:lstStyle/>
                    <a:p>
                      <a:pPr algn="ctr" fontAlgn="b"/>
                      <a:r>
                        <a:rPr lang="en-US" sz="1100" b="0" i="0" u="none" strike="noStrike" dirty="0">
                          <a:solidFill>
                            <a:srgbClr val="000000"/>
                          </a:solidFill>
                          <a:effectLst/>
                          <a:latin typeface="Calibri"/>
                        </a:rPr>
                        <a:t>11,466</a:t>
                      </a:r>
                    </a:p>
                  </a:txBody>
                  <a:tcPr marL="6348" marR="6348" marT="6348" marB="0" anchor="ctr"/>
                </a:tc>
                <a:tc>
                  <a:txBody>
                    <a:bodyPr/>
                    <a:lstStyle/>
                    <a:p>
                      <a:pPr algn="ctr" fontAlgn="b"/>
                      <a:r>
                        <a:rPr lang="en-US" sz="1100" b="0" i="0" u="none" strike="noStrike" dirty="0">
                          <a:solidFill>
                            <a:srgbClr val="000000"/>
                          </a:solidFill>
                          <a:effectLst/>
                          <a:latin typeface="Calibri"/>
                        </a:rPr>
                        <a:t>12,333</a:t>
                      </a:r>
                    </a:p>
                  </a:txBody>
                  <a:tcPr marL="6348" marR="6348" marT="6348" marB="0" anchor="ctr"/>
                </a:tc>
                <a:tc>
                  <a:txBody>
                    <a:bodyPr/>
                    <a:lstStyle/>
                    <a:p>
                      <a:pPr algn="ctr" fontAlgn="b"/>
                      <a:r>
                        <a:rPr lang="en-US" sz="1100" b="0" i="0" u="none" strike="noStrike" dirty="0">
                          <a:solidFill>
                            <a:srgbClr val="000000"/>
                          </a:solidFill>
                          <a:effectLst/>
                          <a:latin typeface="Calibri"/>
                        </a:rPr>
                        <a:t>42,484</a:t>
                      </a:r>
                    </a:p>
                  </a:txBody>
                  <a:tcPr marL="6348" marR="6348" marT="6348" marB="0" anchor="ctr"/>
                </a:tc>
                <a:extLst>
                  <a:ext uri="{0D108BD9-81ED-4DB2-BD59-A6C34878D82A}">
                    <a16:rowId xmlns="" xmlns:a16="http://schemas.microsoft.com/office/drawing/2014/main" val="10005"/>
                  </a:ext>
                </a:extLst>
              </a:tr>
              <a:tr h="170828">
                <a:tc>
                  <a:txBody>
                    <a:bodyPr/>
                    <a:lstStyle/>
                    <a:p>
                      <a:pPr algn="l" fontAlgn="b"/>
                      <a:r>
                        <a:rPr lang="en-US" sz="1100" u="none" strike="noStrike" dirty="0">
                          <a:solidFill>
                            <a:schemeClr val="bg2">
                              <a:lumMod val="10000"/>
                            </a:schemeClr>
                          </a:solidFill>
                          <a:effectLst/>
                        </a:rPr>
                        <a:t>Southwest Region</a:t>
                      </a:r>
                      <a:endParaRPr lang="en-US" sz="1100" b="0" i="0" u="none" strike="noStrike" dirty="0">
                        <a:solidFill>
                          <a:schemeClr val="bg2">
                            <a:lumMod val="10000"/>
                          </a:schemeClr>
                        </a:solidFill>
                        <a:effectLst/>
                        <a:latin typeface="Calibri"/>
                      </a:endParaRPr>
                    </a:p>
                  </a:txBody>
                  <a:tcPr marL="6348" marR="6348" marT="6348" marB="0" anchor="b"/>
                </a:tc>
                <a:tc>
                  <a:txBody>
                    <a:bodyPr/>
                    <a:lstStyle/>
                    <a:p>
                      <a:pPr algn="ctr" fontAlgn="b"/>
                      <a:r>
                        <a:rPr lang="en-US" sz="1100" b="0" i="0" u="none" strike="noStrike" dirty="0">
                          <a:solidFill>
                            <a:srgbClr val="000000"/>
                          </a:solidFill>
                          <a:effectLst/>
                          <a:latin typeface="Calibri"/>
                        </a:rPr>
                        <a:t>3,006</a:t>
                      </a:r>
                    </a:p>
                  </a:txBody>
                  <a:tcPr marL="6348" marR="6348" marT="6348" marB="0" anchor="ctr"/>
                </a:tc>
                <a:tc>
                  <a:txBody>
                    <a:bodyPr/>
                    <a:lstStyle/>
                    <a:p>
                      <a:pPr algn="ctr" fontAlgn="b"/>
                      <a:r>
                        <a:rPr lang="en-US" sz="1100" b="0" i="0" u="none" strike="noStrike" dirty="0">
                          <a:solidFill>
                            <a:srgbClr val="000000"/>
                          </a:solidFill>
                          <a:effectLst/>
                          <a:latin typeface="Calibri"/>
                        </a:rPr>
                        <a:t>9,575</a:t>
                      </a:r>
                    </a:p>
                  </a:txBody>
                  <a:tcPr marL="6348" marR="6348" marT="6348" marB="0" anchor="ctr"/>
                </a:tc>
                <a:tc>
                  <a:txBody>
                    <a:bodyPr/>
                    <a:lstStyle/>
                    <a:p>
                      <a:pPr algn="ctr" fontAlgn="b"/>
                      <a:r>
                        <a:rPr lang="en-US" sz="1100" b="0" i="0" u="none" strike="noStrike" dirty="0">
                          <a:solidFill>
                            <a:srgbClr val="000000"/>
                          </a:solidFill>
                          <a:effectLst/>
                          <a:latin typeface="Calibri"/>
                        </a:rPr>
                        <a:t>5,099</a:t>
                      </a:r>
                    </a:p>
                  </a:txBody>
                  <a:tcPr marL="6348" marR="6348" marT="6348" marB="0" anchor="ctr"/>
                </a:tc>
                <a:tc>
                  <a:txBody>
                    <a:bodyPr/>
                    <a:lstStyle/>
                    <a:p>
                      <a:pPr algn="ctr" fontAlgn="b"/>
                      <a:r>
                        <a:rPr lang="en-US" sz="1100" b="0" i="0" u="none" strike="noStrike" dirty="0">
                          <a:solidFill>
                            <a:srgbClr val="000000"/>
                          </a:solidFill>
                          <a:effectLst/>
                          <a:latin typeface="Calibri"/>
                        </a:rPr>
                        <a:t>21,296</a:t>
                      </a:r>
                    </a:p>
                  </a:txBody>
                  <a:tcPr marL="6348" marR="6348" marT="6348" marB="0" anchor="ctr"/>
                </a:tc>
                <a:extLst>
                  <a:ext uri="{0D108BD9-81ED-4DB2-BD59-A6C34878D82A}">
                    <a16:rowId xmlns="" xmlns:a16="http://schemas.microsoft.com/office/drawing/2014/main" val="10006"/>
                  </a:ext>
                </a:extLst>
              </a:tr>
              <a:tr h="170828">
                <a:tc>
                  <a:txBody>
                    <a:bodyPr/>
                    <a:lstStyle/>
                    <a:p>
                      <a:pPr algn="l" fontAlgn="b"/>
                      <a:r>
                        <a:rPr lang="en-US" sz="1100" b="0" i="0" u="none" strike="noStrike" dirty="0" smtClean="0">
                          <a:solidFill>
                            <a:schemeClr val="bg2">
                              <a:lumMod val="10000"/>
                            </a:schemeClr>
                          </a:solidFill>
                          <a:effectLst/>
                          <a:latin typeface="Calibri"/>
                        </a:rPr>
                        <a:t>Alaska</a:t>
                      </a:r>
                      <a:endParaRPr lang="en-US" sz="1100" b="0" i="0" u="none" strike="noStrike" dirty="0">
                        <a:solidFill>
                          <a:schemeClr val="bg2">
                            <a:lumMod val="10000"/>
                          </a:schemeClr>
                        </a:solidFill>
                        <a:effectLst/>
                        <a:latin typeface="Calibri"/>
                      </a:endParaRPr>
                    </a:p>
                  </a:txBody>
                  <a:tcPr marL="6348" marR="6348" marT="6348" marB="0" anchor="b"/>
                </a:tc>
                <a:tc>
                  <a:txBody>
                    <a:bodyPr/>
                    <a:lstStyle/>
                    <a:p>
                      <a:pPr algn="ctr" fontAlgn="b"/>
                      <a:r>
                        <a:rPr lang="en-US" sz="1100" b="0" i="0" u="none" strike="noStrike" dirty="0">
                          <a:solidFill>
                            <a:srgbClr val="000000"/>
                          </a:solidFill>
                          <a:effectLst/>
                          <a:latin typeface="Calibri"/>
                        </a:rPr>
                        <a:t>26,191</a:t>
                      </a:r>
                    </a:p>
                  </a:txBody>
                  <a:tcPr marL="6348" marR="6348" marT="6348" marB="0" anchor="ctr"/>
                </a:tc>
                <a:tc>
                  <a:txBody>
                    <a:bodyPr/>
                    <a:lstStyle/>
                    <a:p>
                      <a:pPr algn="ctr" fontAlgn="b"/>
                      <a:r>
                        <a:rPr lang="en-US" sz="1100" b="0" i="0" u="none" strike="noStrike" dirty="0">
                          <a:solidFill>
                            <a:srgbClr val="000000"/>
                          </a:solidFill>
                          <a:effectLst/>
                          <a:latin typeface="Calibri"/>
                        </a:rPr>
                        <a:t>112,476</a:t>
                      </a:r>
                    </a:p>
                  </a:txBody>
                  <a:tcPr marL="6348" marR="6348" marT="6348" marB="0" anchor="ctr"/>
                </a:tc>
                <a:tc>
                  <a:txBody>
                    <a:bodyPr/>
                    <a:lstStyle/>
                    <a:p>
                      <a:pPr algn="ctr" fontAlgn="b"/>
                      <a:r>
                        <a:rPr lang="en-US" sz="1100" b="0" i="0" u="none" strike="noStrike" dirty="0">
                          <a:solidFill>
                            <a:srgbClr val="000000"/>
                          </a:solidFill>
                          <a:effectLst/>
                          <a:latin typeface="Calibri"/>
                        </a:rPr>
                        <a:t>114,483</a:t>
                      </a:r>
                    </a:p>
                  </a:txBody>
                  <a:tcPr marL="6348" marR="6348" marT="6348" marB="0" anchor="ctr"/>
                </a:tc>
                <a:tc>
                  <a:txBody>
                    <a:bodyPr/>
                    <a:lstStyle/>
                    <a:p>
                      <a:pPr algn="ctr" fontAlgn="b"/>
                      <a:r>
                        <a:rPr lang="en-US" sz="1100" b="0" i="0" u="none" strike="noStrike" dirty="0">
                          <a:solidFill>
                            <a:srgbClr val="000000"/>
                          </a:solidFill>
                          <a:effectLst/>
                          <a:latin typeface="Calibri"/>
                        </a:rPr>
                        <a:t>398,734</a:t>
                      </a:r>
                    </a:p>
                  </a:txBody>
                  <a:tcPr marL="6348" marR="6348" marT="6348" marB="0" anchor="ctr"/>
                </a:tc>
                <a:extLst>
                  <a:ext uri="{0D108BD9-81ED-4DB2-BD59-A6C34878D82A}">
                    <a16:rowId xmlns="" xmlns:a16="http://schemas.microsoft.com/office/drawing/2014/main" val="10007"/>
                  </a:ext>
                </a:extLst>
              </a:tr>
            </a:tbl>
          </a:graphicData>
        </a:graphic>
      </p:graphicFrame>
      <p:sp>
        <p:nvSpPr>
          <p:cNvPr id="11" name="TextBox 10"/>
          <p:cNvSpPr txBox="1"/>
          <p:nvPr/>
        </p:nvSpPr>
        <p:spPr>
          <a:xfrm>
            <a:off x="742951" y="3961696"/>
            <a:ext cx="3701877" cy="300082"/>
          </a:xfrm>
          <a:prstGeom prst="rect">
            <a:avLst/>
          </a:prstGeom>
          <a:noFill/>
        </p:spPr>
        <p:txBody>
          <a:bodyPr wrap="square" rtlCol="0">
            <a:spAutoFit/>
          </a:bodyPr>
          <a:lstStyle/>
          <a:p>
            <a:r>
              <a:rPr lang="en-US" sz="1350" dirty="0"/>
              <a:t>Population Aged 25-64</a:t>
            </a:r>
          </a:p>
        </p:txBody>
      </p:sp>
      <p:sp>
        <p:nvSpPr>
          <p:cNvPr id="8" name="TextBox 7"/>
          <p:cNvSpPr txBox="1"/>
          <p:nvPr/>
        </p:nvSpPr>
        <p:spPr>
          <a:xfrm>
            <a:off x="6893169" y="5797489"/>
            <a:ext cx="1789820" cy="646331"/>
          </a:xfrm>
          <a:prstGeom prst="rect">
            <a:avLst/>
          </a:prstGeom>
          <a:noFill/>
        </p:spPr>
        <p:txBody>
          <a:bodyPr wrap="square" rtlCol="0">
            <a:spAutoFit/>
          </a:bodyPr>
          <a:lstStyle/>
          <a:p>
            <a:r>
              <a:rPr lang="en-US" sz="1200" dirty="0"/>
              <a:t>Slide from Dennis Jones/Sally Johnstone, NCHEMS</a:t>
            </a:r>
          </a:p>
        </p:txBody>
      </p:sp>
    </p:spTree>
    <p:extLst>
      <p:ext uri="{BB962C8B-B14F-4D97-AF65-F5344CB8AC3E}">
        <p14:creationId xmlns:p14="http://schemas.microsoft.com/office/powerpoint/2010/main" val="967178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3707" y="1251147"/>
            <a:ext cx="5715000" cy="384572"/>
          </a:xfrm>
        </p:spPr>
        <p:txBody>
          <a:bodyPr>
            <a:noAutofit/>
          </a:bodyPr>
          <a:lstStyle/>
          <a:p>
            <a:r>
              <a:rPr lang="en-US" dirty="0" smtClean="0"/>
              <a:t>Target Alaska’s </a:t>
            </a:r>
            <a:r>
              <a:rPr lang="en-US" dirty="0"/>
              <a:t>Adult Market</a:t>
            </a:r>
            <a:br>
              <a:rPr lang="en-US" dirty="0"/>
            </a:br>
            <a:endParaRPr lang="en-US" dirty="0"/>
          </a:p>
        </p:txBody>
      </p:sp>
      <p:sp>
        <p:nvSpPr>
          <p:cNvPr id="3" name="Content Placeholder 2"/>
          <p:cNvSpPr>
            <a:spLocks noGrp="1"/>
          </p:cNvSpPr>
          <p:nvPr>
            <p:ph idx="1"/>
          </p:nvPr>
        </p:nvSpPr>
        <p:spPr/>
        <p:txBody>
          <a:bodyPr>
            <a:normAutofit/>
          </a:bodyPr>
          <a:lstStyle/>
          <a:p>
            <a:r>
              <a:rPr lang="en-US" dirty="0"/>
              <a:t>Adult “Market” </a:t>
            </a:r>
            <a:r>
              <a:rPr lang="en-US" dirty="0" smtClean="0"/>
              <a:t>must </a:t>
            </a:r>
            <a:r>
              <a:rPr lang="en-US" dirty="0"/>
              <a:t>be </a:t>
            </a:r>
            <a:r>
              <a:rPr lang="en-US" dirty="0" smtClean="0"/>
              <a:t>considered in </a:t>
            </a:r>
            <a:r>
              <a:rPr lang="en-US" dirty="0"/>
              <a:t>at </a:t>
            </a:r>
            <a:r>
              <a:rPr lang="en-US" dirty="0" smtClean="0"/>
              <a:t>least three distinct categories</a:t>
            </a:r>
            <a:endParaRPr lang="en-US" sz="2200" dirty="0" smtClean="0"/>
          </a:p>
          <a:p>
            <a:pPr lvl="1"/>
            <a:r>
              <a:rPr lang="en-US" sz="2000" dirty="0" smtClean="0"/>
              <a:t>Some </a:t>
            </a:r>
            <a:r>
              <a:rPr lang="en-US" sz="2000" dirty="0"/>
              <a:t>college/no degree</a:t>
            </a:r>
          </a:p>
          <a:p>
            <a:pPr lvl="1"/>
            <a:r>
              <a:rPr lang="en-US" sz="2000" dirty="0"/>
              <a:t>High school completion, but no college</a:t>
            </a:r>
          </a:p>
          <a:p>
            <a:pPr lvl="1"/>
            <a:r>
              <a:rPr lang="en-US" sz="2000" dirty="0"/>
              <a:t>Less than high </a:t>
            </a:r>
            <a:r>
              <a:rPr lang="en-US" sz="2000" dirty="0" smtClean="0"/>
              <a:t>school</a:t>
            </a:r>
            <a:endParaRPr lang="en-US" dirty="0"/>
          </a:p>
          <a:p>
            <a:r>
              <a:rPr lang="en-US" sz="2200" dirty="0" smtClean="0"/>
              <a:t>The </a:t>
            </a:r>
            <a:r>
              <a:rPr lang="en-US" sz="2200" dirty="0"/>
              <a:t>needs of each group are different </a:t>
            </a:r>
            <a:r>
              <a:rPr lang="en-US" sz="2200" dirty="0" smtClean="0"/>
              <a:t>and </a:t>
            </a:r>
            <a:r>
              <a:rPr lang="en-US" sz="2200" dirty="0"/>
              <a:t>require different responses.</a:t>
            </a:r>
          </a:p>
        </p:txBody>
      </p:sp>
      <p:sp>
        <p:nvSpPr>
          <p:cNvPr id="7" name="Slide Number Placeholder 6"/>
          <p:cNvSpPr>
            <a:spLocks noGrp="1"/>
          </p:cNvSpPr>
          <p:nvPr>
            <p:ph type="sldNum" sz="quarter" idx="12"/>
          </p:nvPr>
        </p:nvSpPr>
        <p:spPr/>
        <p:txBody>
          <a:bodyPr/>
          <a:lstStyle/>
          <a:p>
            <a:fld id="{492986D4-1432-4B34-B19B-0AD189BA1E27}" type="slidenum">
              <a:rPr lang="en-US" smtClean="0"/>
              <a:t>35</a:t>
            </a:fld>
            <a:endParaRPr lang="en-US" dirty="0"/>
          </a:p>
        </p:txBody>
      </p:sp>
    </p:spTree>
    <p:extLst>
      <p:ext uri="{BB962C8B-B14F-4D97-AF65-F5344CB8AC3E}">
        <p14:creationId xmlns:p14="http://schemas.microsoft.com/office/powerpoint/2010/main" val="19512816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194876"/>
            <a:ext cx="8145194" cy="261131"/>
          </a:xfrm>
        </p:spPr>
        <p:txBody>
          <a:bodyPr>
            <a:noAutofit/>
          </a:bodyPr>
          <a:lstStyle/>
          <a:p>
            <a:pPr algn="ctr"/>
            <a:r>
              <a:rPr lang="en-US" dirty="0"/>
              <a:t>Needs for Students </a:t>
            </a:r>
            <a:r>
              <a:rPr lang="en-US" dirty="0" smtClean="0"/>
              <a:t>with </a:t>
            </a:r>
            <a:r>
              <a:rPr lang="en-US" dirty="0"/>
              <a:t>Some College, No Degree</a:t>
            </a:r>
            <a:br>
              <a:rPr lang="en-US" dirty="0"/>
            </a:br>
            <a:r>
              <a:rPr lang="en-US" sz="2200" dirty="0">
                <a:latin typeface="+mn-lt"/>
                <a:ea typeface="+mn-ea"/>
                <a:cs typeface="+mn-cs"/>
              </a:rPr>
              <a:t/>
            </a:r>
            <a:br>
              <a:rPr lang="en-US" sz="2200" dirty="0">
                <a:latin typeface="+mn-lt"/>
                <a:ea typeface="+mn-ea"/>
                <a:cs typeface="+mn-cs"/>
              </a:rPr>
            </a:br>
            <a:endParaRPr lang="en-US" sz="2200" dirty="0">
              <a:latin typeface="+mn-lt"/>
              <a:ea typeface="+mn-ea"/>
              <a:cs typeface="+mn-cs"/>
            </a:endParaRPr>
          </a:p>
        </p:txBody>
      </p:sp>
      <p:sp>
        <p:nvSpPr>
          <p:cNvPr id="3" name="Content Placeholder 2"/>
          <p:cNvSpPr>
            <a:spLocks noGrp="1"/>
          </p:cNvSpPr>
          <p:nvPr>
            <p:ph idx="1"/>
          </p:nvPr>
        </p:nvSpPr>
        <p:spPr>
          <a:xfrm>
            <a:off x="739775" y="2636451"/>
            <a:ext cx="7662864" cy="3267169"/>
          </a:xfrm>
        </p:spPr>
        <p:txBody>
          <a:bodyPr>
            <a:noAutofit/>
          </a:bodyPr>
          <a:lstStyle/>
          <a:p>
            <a:r>
              <a:rPr lang="en-US" sz="2200" dirty="0"/>
              <a:t>Ability to complete programs already started and/or with high employment potential</a:t>
            </a:r>
          </a:p>
          <a:p>
            <a:pPr lvl="1"/>
            <a:r>
              <a:rPr lang="en-US" sz="2200" dirty="0"/>
              <a:t>Not general/liberal studies programs</a:t>
            </a:r>
          </a:p>
          <a:p>
            <a:r>
              <a:rPr lang="en-US" sz="2200" dirty="0"/>
              <a:t>Recognize learning acquired in non-formal settings</a:t>
            </a:r>
          </a:p>
          <a:p>
            <a:r>
              <a:rPr lang="en-US" sz="2200" dirty="0"/>
              <a:t>Delivered in formats that accommodate work and other demands on students’ time</a:t>
            </a:r>
          </a:p>
          <a:p>
            <a:pPr lvl="1"/>
            <a:r>
              <a:rPr lang="en-US" sz="2200" dirty="0"/>
              <a:t>Likely to be extremely varied from one student to another</a:t>
            </a:r>
          </a:p>
          <a:p>
            <a:pPr lvl="1"/>
            <a:r>
              <a:rPr lang="en-US" sz="2200" dirty="0"/>
              <a:t>Asynchronous delivery a requirement</a:t>
            </a:r>
          </a:p>
        </p:txBody>
      </p:sp>
      <p:sp>
        <p:nvSpPr>
          <p:cNvPr id="7" name="Slide Number Placeholder 6"/>
          <p:cNvSpPr>
            <a:spLocks noGrp="1"/>
          </p:cNvSpPr>
          <p:nvPr>
            <p:ph type="sldNum" sz="quarter" idx="12"/>
          </p:nvPr>
        </p:nvSpPr>
        <p:spPr/>
        <p:txBody>
          <a:bodyPr/>
          <a:lstStyle/>
          <a:p>
            <a:fld id="{492986D4-1432-4B34-B19B-0AD189BA1E27}" type="slidenum">
              <a:rPr lang="en-US" smtClean="0"/>
              <a:t>36</a:t>
            </a:fld>
            <a:endParaRPr lang="en-US" dirty="0"/>
          </a:p>
        </p:txBody>
      </p:sp>
    </p:spTree>
    <p:extLst>
      <p:ext uri="{BB962C8B-B14F-4D97-AF65-F5344CB8AC3E}">
        <p14:creationId xmlns:p14="http://schemas.microsoft.com/office/powerpoint/2010/main" val="10687707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00" y="34514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Lustria"/>
              <a:buNone/>
            </a:pPr>
            <a:r>
              <a:rPr lang="en-US" sz="4600" b="0" i="0" u="none" strike="noStrike" cap="none" dirty="0">
                <a:solidFill>
                  <a:schemeClr val="lt1"/>
                </a:solidFill>
                <a:latin typeface="Calisto MT" charset="0"/>
                <a:ea typeface="Calisto MT" charset="0"/>
                <a:cs typeface="Calisto MT" charset="0"/>
                <a:sym typeface="Lustria"/>
              </a:rPr>
              <a:t>Strategic Pathways</a:t>
            </a:r>
          </a:p>
        </p:txBody>
      </p:sp>
      <p:sp>
        <p:nvSpPr>
          <p:cNvPr id="165" name="Shape 165"/>
          <p:cNvSpPr txBox="1">
            <a:spLocks noGrp="1"/>
          </p:cNvSpPr>
          <p:nvPr>
            <p:ph type="body" idx="1"/>
          </p:nvPr>
        </p:nvSpPr>
        <p:spPr>
          <a:xfrm>
            <a:off x="740568" y="2890233"/>
            <a:ext cx="7662863" cy="3267169"/>
          </a:xfrm>
          <a:prstGeom prst="rect">
            <a:avLst/>
          </a:prstGeom>
          <a:noFill/>
          <a:ln>
            <a:noFill/>
          </a:ln>
        </p:spPr>
        <p:txBody>
          <a:bodyPr lIns="91425" tIns="45700" rIns="91425" bIns="45700" anchor="t" anchorCtr="0">
            <a:noAutofit/>
          </a:bodyPr>
          <a:lstStyle/>
          <a:p>
            <a:pPr indent="-342900">
              <a:buClr>
                <a:srgbClr val="80B606"/>
              </a:buClr>
              <a:buBlip>
                <a:blip r:embed="rId3"/>
              </a:buBlip>
            </a:pPr>
            <a:r>
              <a:rPr lang="en-US" kern="1200" dirty="0">
                <a:solidFill>
                  <a:sysClr val="windowText" lastClr="000000">
                    <a:lumMod val="65000"/>
                    <a:lumOff val="35000"/>
                  </a:sysClr>
                </a:solidFill>
                <a:latin typeface="Calisto MT"/>
                <a:ea typeface=""/>
                <a:cs typeface=""/>
              </a:rPr>
              <a:t>Our </a:t>
            </a:r>
            <a:r>
              <a:rPr lang="en-US" kern="1200" dirty="0">
                <a:solidFill>
                  <a:sysClr val="windowText" lastClr="000000">
                    <a:lumMod val="65000"/>
                    <a:lumOff val="35000"/>
                  </a:sysClr>
                </a:solidFill>
                <a:latin typeface="Calisto MT"/>
                <a:ea typeface=""/>
                <a:cs typeface=""/>
                <a:sym typeface="Arial"/>
              </a:rPr>
              <a:t>economy</a:t>
            </a:r>
            <a:r>
              <a:rPr lang="en-US" kern="1200" dirty="0">
                <a:solidFill>
                  <a:sysClr val="windowText" lastClr="000000">
                    <a:lumMod val="65000"/>
                    <a:lumOff val="35000"/>
                  </a:sysClr>
                </a:solidFill>
                <a:latin typeface="Calisto MT"/>
                <a:ea typeface=""/>
                <a:cs typeface=""/>
              </a:rPr>
              <a:t> is experiencing a historic transition and </a:t>
            </a:r>
            <a:r>
              <a:rPr lang="en-US" kern="1200" dirty="0" smtClean="0">
                <a:solidFill>
                  <a:sysClr val="windowText" lastClr="000000">
                    <a:lumMod val="65000"/>
                    <a:lumOff val="35000"/>
                  </a:sysClr>
                </a:solidFill>
                <a:latin typeface="Calisto MT"/>
                <a:ea typeface=""/>
                <a:cs typeface=""/>
              </a:rPr>
              <a:t>the state’s finances are being stressed – </a:t>
            </a:r>
            <a:r>
              <a:rPr lang="en-US" kern="1200" dirty="0">
                <a:solidFill>
                  <a:sysClr val="windowText" lastClr="000000">
                    <a:lumMod val="65000"/>
                    <a:lumOff val="35000"/>
                  </a:sysClr>
                </a:solidFill>
                <a:latin typeface="Calisto MT"/>
                <a:ea typeface=""/>
                <a:cs typeface=""/>
              </a:rPr>
              <a:t>we must find ways to serve our purpose as cost effectively as possible. </a:t>
            </a:r>
          </a:p>
          <a:p>
            <a:pPr indent="-342900">
              <a:buClr>
                <a:srgbClr val="80B606"/>
              </a:buClr>
              <a:buBlip>
                <a:blip r:embed="rId3"/>
              </a:buBlip>
            </a:pPr>
            <a:r>
              <a:rPr lang="en-US" kern="1200" dirty="0">
                <a:solidFill>
                  <a:sysClr val="windowText" lastClr="000000">
                    <a:lumMod val="65000"/>
                    <a:lumOff val="35000"/>
                  </a:sysClr>
                </a:solidFill>
                <a:latin typeface="Calisto MT"/>
                <a:ea typeface=""/>
                <a:cs typeface=""/>
              </a:rPr>
              <a:t>Strategic Pathways is the framework we </a:t>
            </a:r>
            <a:r>
              <a:rPr lang="en-US" kern="1200" dirty="0" smtClean="0">
                <a:solidFill>
                  <a:sysClr val="windowText" lastClr="000000">
                    <a:lumMod val="65000"/>
                    <a:lumOff val="35000"/>
                  </a:sysClr>
                </a:solidFill>
                <a:latin typeface="Calisto MT"/>
                <a:ea typeface=""/>
                <a:cs typeface=""/>
              </a:rPr>
              <a:t>are using to </a:t>
            </a:r>
            <a:r>
              <a:rPr lang="en-US" kern="1200" dirty="0">
                <a:solidFill>
                  <a:sysClr val="windowText" lastClr="000000">
                    <a:lumMod val="65000"/>
                    <a:lumOff val="35000"/>
                  </a:sysClr>
                </a:solidFill>
                <a:latin typeface="Calisto MT"/>
                <a:ea typeface=""/>
                <a:cs typeface=""/>
              </a:rPr>
              <a:t>improve our service to the </a:t>
            </a:r>
            <a:r>
              <a:rPr lang="en-US" kern="1200" dirty="0" smtClean="0">
                <a:solidFill>
                  <a:sysClr val="windowText" lastClr="000000">
                    <a:lumMod val="65000"/>
                    <a:lumOff val="35000"/>
                  </a:sysClr>
                </a:solidFill>
                <a:latin typeface="Calisto MT"/>
                <a:ea typeface=""/>
                <a:cs typeface=""/>
              </a:rPr>
              <a:t>state.</a:t>
            </a:r>
            <a:endParaRPr lang="en-US" kern="1200" dirty="0">
              <a:solidFill>
                <a:sysClr val="windowText" lastClr="000000">
                  <a:lumMod val="65000"/>
                  <a:lumOff val="35000"/>
                </a:sysClr>
              </a:solidFill>
              <a:latin typeface="Calisto MT"/>
              <a:ea typeface=""/>
              <a:cs typeface=""/>
            </a:endParaRPr>
          </a:p>
        </p:txBody>
      </p:sp>
      <p:sp>
        <p:nvSpPr>
          <p:cNvPr id="6" name="Slide Number Placeholder 2"/>
          <p:cNvSpPr>
            <a:spLocks noGrp="1"/>
          </p:cNvSpPr>
          <p:nvPr>
            <p:ph type="sldNum" sz="quarter" idx="12"/>
          </p:nvPr>
        </p:nvSpPr>
        <p:spPr>
          <a:xfrm>
            <a:off x="4305300" y="6356350"/>
            <a:ext cx="533400" cy="365125"/>
          </a:xfrm>
        </p:spPr>
        <p:txBody>
          <a:bodyPr/>
          <a:lstStyle/>
          <a:p>
            <a:fld id="{CC6BDD4C-4BF1-5043-8625-374654BE76FD}" type="slidenum">
              <a:rPr lang="en-US" smtClean="0"/>
              <a:t>37</a:t>
            </a:fld>
            <a:endParaRPr lang="en-US" dirty="0"/>
          </a:p>
        </p:txBody>
      </p:sp>
    </p:spTree>
    <p:extLst>
      <p:ext uri="{BB962C8B-B14F-4D97-AF65-F5344CB8AC3E}">
        <p14:creationId xmlns:p14="http://schemas.microsoft.com/office/powerpoint/2010/main" val="266390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7E4B006-B3D4-8646-AF05-E56E0FD834C4}" type="slidenum">
              <a:rPr lang="en-US" smtClean="0"/>
              <a:t>38</a:t>
            </a:fld>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t="17348" b="2013"/>
          <a:stretch/>
        </p:blipFill>
        <p:spPr>
          <a:xfrm>
            <a:off x="662769" y="2105248"/>
            <a:ext cx="7472098" cy="4525389"/>
          </a:xfrm>
          <a:prstGeom prst="rect">
            <a:avLst/>
          </a:prstGeom>
        </p:spPr>
      </p:pic>
      <p:sp>
        <p:nvSpPr>
          <p:cNvPr id="4" name="Title 1"/>
          <p:cNvSpPr txBox="1">
            <a:spLocks/>
          </p:cNvSpPr>
          <p:nvPr/>
        </p:nvSpPr>
        <p:spPr>
          <a:xfrm>
            <a:off x="284018" y="54195"/>
            <a:ext cx="8229600" cy="1143000"/>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mtClean="0"/>
              <a:t>Strategic Pathways</a:t>
            </a:r>
            <a:endParaRPr lang="en-US" dirty="0"/>
          </a:p>
        </p:txBody>
      </p:sp>
      <p:sp>
        <p:nvSpPr>
          <p:cNvPr id="5" name="Rectangle 4"/>
          <p:cNvSpPr/>
          <p:nvPr/>
        </p:nvSpPr>
        <p:spPr>
          <a:xfrm>
            <a:off x="1034254" y="1397362"/>
            <a:ext cx="6846891" cy="707886"/>
          </a:xfrm>
          <a:prstGeom prst="rect">
            <a:avLst/>
          </a:prstGeom>
        </p:spPr>
        <p:txBody>
          <a:bodyPr wrap="square">
            <a:spAutoFit/>
          </a:bodyPr>
          <a:lstStyle/>
          <a:p>
            <a:pPr defTabSz="914400">
              <a:spcBef>
                <a:spcPts val="2000"/>
              </a:spcBef>
              <a:buClr>
                <a:schemeClr val="accent1"/>
              </a:buClr>
              <a:buSzPct val="90000"/>
            </a:pPr>
            <a:r>
              <a:rPr lang="en-US" sz="2000" dirty="0">
                <a:solidFill>
                  <a:schemeClr val="tx1">
                    <a:lumMod val="65000"/>
                    <a:lumOff val="35000"/>
                  </a:schemeClr>
                </a:solidFill>
              </a:rPr>
              <a:t>How do we optimize our university system to achieve our </a:t>
            </a:r>
            <a:r>
              <a:rPr lang="en-US" sz="2000" dirty="0" smtClean="0">
                <a:solidFill>
                  <a:schemeClr val="tx1">
                    <a:lumMod val="65000"/>
                    <a:lumOff val="35000"/>
                  </a:schemeClr>
                </a:solidFill>
              </a:rPr>
              <a:t>higher educational </a:t>
            </a:r>
            <a:r>
              <a:rPr lang="en-US" sz="2000" dirty="0">
                <a:solidFill>
                  <a:schemeClr val="tx1">
                    <a:lumMod val="65000"/>
                    <a:lumOff val="35000"/>
                  </a:schemeClr>
                </a:solidFill>
              </a:rPr>
              <a:t>goals </a:t>
            </a:r>
            <a:r>
              <a:rPr lang="en-US" sz="2000" dirty="0" smtClean="0">
                <a:solidFill>
                  <a:schemeClr val="tx1">
                    <a:lumMod val="65000"/>
                    <a:lumOff val="35000"/>
                  </a:schemeClr>
                </a:solidFill>
              </a:rPr>
              <a:t>for Alaska?</a:t>
            </a:r>
            <a:endParaRPr lang="en-US" sz="2000" dirty="0">
              <a:solidFill>
                <a:schemeClr val="tx1">
                  <a:lumMod val="65000"/>
                  <a:lumOff val="35000"/>
                </a:schemeClr>
              </a:solidFill>
            </a:endParaRPr>
          </a:p>
        </p:txBody>
      </p:sp>
      <p:sp>
        <p:nvSpPr>
          <p:cNvPr id="6" name="Slide Number Placeholder 2"/>
          <p:cNvSpPr txBox="1">
            <a:spLocks/>
          </p:cNvSpPr>
          <p:nvPr/>
        </p:nvSpPr>
        <p:spPr>
          <a:xfrm>
            <a:off x="4457700" y="6508750"/>
            <a:ext cx="533400" cy="365125"/>
          </a:xfrm>
          <a:prstGeom prst="rect">
            <a:avLst/>
          </a:prstGeom>
        </p:spPr>
        <p:txBody>
          <a:bodyPr vert="horz" lIns="91440" tIns="45720" rIns="91440" bIns="45720" rtlCol="0" anchor="ctr"/>
          <a:lstStyle>
            <a:defPPr>
              <a:defRPr lang="en-US"/>
            </a:defPPr>
            <a:lvl1pPr marL="0" algn="ctr" defTabSz="457200" rtl="0" eaLnBrk="1" latinLnBrk="0" hangingPunct="1">
              <a:defRPr sz="1100" b="1"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0929D1B-3497-D84E-BDA8-0C579FB831EA}" type="slidenum">
              <a:rPr lang="en-US" smtClean="0"/>
              <a:t>38</a:t>
            </a:fld>
            <a:endParaRPr lang="en-US" dirty="0"/>
          </a:p>
        </p:txBody>
      </p:sp>
    </p:spTree>
    <p:extLst>
      <p:ext uri="{BB962C8B-B14F-4D97-AF65-F5344CB8AC3E}">
        <p14:creationId xmlns:p14="http://schemas.microsoft.com/office/powerpoint/2010/main" val="1558283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Pathways Outcomes </a:t>
            </a:r>
            <a:endParaRPr lang="en-US" dirty="0"/>
          </a:p>
        </p:txBody>
      </p:sp>
      <p:sp>
        <p:nvSpPr>
          <p:cNvPr id="3" name="Content Placeholder 2"/>
          <p:cNvSpPr>
            <a:spLocks noGrp="1"/>
          </p:cNvSpPr>
          <p:nvPr>
            <p:ph idx="1"/>
          </p:nvPr>
        </p:nvSpPr>
        <p:spPr>
          <a:xfrm>
            <a:off x="231455" y="2780614"/>
            <a:ext cx="8681090" cy="3758298"/>
          </a:xfrm>
        </p:spPr>
        <p:txBody>
          <a:bodyPr>
            <a:noAutofit/>
          </a:bodyPr>
          <a:lstStyle/>
          <a:p>
            <a:pPr lvl="1">
              <a:lnSpc>
                <a:spcPct val="120000"/>
              </a:lnSpc>
            </a:pPr>
            <a:r>
              <a:rPr lang="en-US" sz="1800" dirty="0" smtClean="0"/>
              <a:t>Consolidation </a:t>
            </a:r>
            <a:r>
              <a:rPr lang="en-US" sz="1800" dirty="0"/>
              <a:t>of </a:t>
            </a:r>
            <a:r>
              <a:rPr lang="en-US" sz="1800" dirty="0" smtClean="0"/>
              <a:t>3 research </a:t>
            </a:r>
            <a:r>
              <a:rPr lang="en-US" sz="1800" dirty="0"/>
              <a:t>administration </a:t>
            </a:r>
            <a:r>
              <a:rPr lang="en-US" sz="1800" dirty="0" smtClean="0"/>
              <a:t>offices into 1;</a:t>
            </a:r>
            <a:endParaRPr lang="en-US" sz="1800" dirty="0"/>
          </a:p>
          <a:p>
            <a:pPr lvl="1">
              <a:lnSpc>
                <a:spcPct val="120000"/>
              </a:lnSpc>
            </a:pPr>
            <a:r>
              <a:rPr lang="en-US" sz="1800" dirty="0"/>
              <a:t>Consolidation of </a:t>
            </a:r>
            <a:r>
              <a:rPr lang="en-US" sz="1800" dirty="0" smtClean="0"/>
              <a:t>3 procurement offices into 1;</a:t>
            </a:r>
            <a:endParaRPr lang="en-US" sz="1800" dirty="0"/>
          </a:p>
          <a:p>
            <a:pPr lvl="1">
              <a:lnSpc>
                <a:spcPct val="120000"/>
              </a:lnSpc>
            </a:pPr>
            <a:r>
              <a:rPr lang="en-US" sz="1800" dirty="0"/>
              <a:t>Consolidation of information technology (IT) functions </a:t>
            </a:r>
            <a:r>
              <a:rPr lang="en-US" sz="1800" dirty="0" smtClean="0"/>
              <a:t>at </a:t>
            </a:r>
            <a:r>
              <a:rPr lang="en-US" sz="1800" dirty="0"/>
              <a:t>each of the universities, with governance </a:t>
            </a:r>
            <a:r>
              <a:rPr lang="en-US" sz="1800" dirty="0" smtClean="0"/>
              <a:t>at </a:t>
            </a:r>
            <a:r>
              <a:rPr lang="en-US" sz="1800" dirty="0"/>
              <a:t>Statewide;</a:t>
            </a:r>
          </a:p>
          <a:p>
            <a:pPr lvl="1">
              <a:lnSpc>
                <a:spcPct val="120000"/>
              </a:lnSpc>
            </a:pPr>
            <a:r>
              <a:rPr lang="en-US" sz="1800" dirty="0"/>
              <a:t>Collaboration </a:t>
            </a:r>
            <a:r>
              <a:rPr lang="en-US" sz="1800" dirty="0" smtClean="0"/>
              <a:t>and efficiencies between </a:t>
            </a:r>
            <a:r>
              <a:rPr lang="en-US" sz="1800" dirty="0"/>
              <a:t>the two schools of </a:t>
            </a:r>
            <a:r>
              <a:rPr lang="en-US" sz="1800" dirty="0" smtClean="0"/>
              <a:t>engineering;</a:t>
            </a:r>
            <a:endParaRPr lang="en-US" sz="1800" dirty="0"/>
          </a:p>
          <a:p>
            <a:pPr lvl="1">
              <a:lnSpc>
                <a:spcPct val="120000"/>
              </a:lnSpc>
            </a:pPr>
            <a:r>
              <a:rPr lang="en-US" sz="1800" dirty="0"/>
              <a:t>Collaboration between the UAA and UAF management and business </a:t>
            </a:r>
            <a:r>
              <a:rPr lang="en-US" sz="1800" dirty="0" smtClean="0"/>
              <a:t>programs;</a:t>
            </a:r>
          </a:p>
          <a:p>
            <a:pPr lvl="1">
              <a:lnSpc>
                <a:spcPct val="120000"/>
              </a:lnSpc>
            </a:pPr>
            <a:r>
              <a:rPr lang="en-US" sz="1800" dirty="0"/>
              <a:t>C</a:t>
            </a:r>
            <a:r>
              <a:rPr lang="en-US" sz="1800" dirty="0" smtClean="0"/>
              <a:t>onsolidation </a:t>
            </a:r>
            <a:r>
              <a:rPr lang="en-US" sz="1800" dirty="0"/>
              <a:t>of the UAS management programs into the School of Arts and </a:t>
            </a:r>
            <a:r>
              <a:rPr lang="en-US" sz="1800" dirty="0" smtClean="0"/>
              <a:t>Sciences;</a:t>
            </a:r>
            <a:endParaRPr lang="en-US" sz="1800" dirty="0"/>
          </a:p>
          <a:p>
            <a:pPr lvl="1">
              <a:lnSpc>
                <a:spcPct val="120000"/>
              </a:lnSpc>
            </a:pPr>
            <a:r>
              <a:rPr lang="en-US" sz="1800" dirty="0"/>
              <a:t>Consolidation of three schools of education </a:t>
            </a:r>
            <a:r>
              <a:rPr lang="en-US" sz="1800" dirty="0" smtClean="0"/>
              <a:t>into one at UAS, serving </a:t>
            </a:r>
            <a:r>
              <a:rPr lang="en-US" sz="1800" dirty="0"/>
              <a:t>all of </a:t>
            </a:r>
            <a:r>
              <a:rPr lang="en-US" sz="1800" dirty="0" smtClean="0"/>
              <a:t>UA</a:t>
            </a:r>
            <a:endParaRPr lang="en-US" sz="1800" dirty="0"/>
          </a:p>
        </p:txBody>
      </p:sp>
      <p:sp>
        <p:nvSpPr>
          <p:cNvPr id="4" name="Slide Number Placeholder 3"/>
          <p:cNvSpPr>
            <a:spLocks noGrp="1"/>
          </p:cNvSpPr>
          <p:nvPr>
            <p:ph type="sldNum" sz="quarter" idx="12"/>
          </p:nvPr>
        </p:nvSpPr>
        <p:spPr/>
        <p:txBody>
          <a:bodyPr/>
          <a:lstStyle/>
          <a:p>
            <a:fld id="{77E4B006-B3D4-8646-AF05-E56E0FD834C4}" type="slidenum">
              <a:rPr lang="en-US" smtClean="0"/>
              <a:t>39</a:t>
            </a:fld>
            <a:endParaRPr lang="en-US"/>
          </a:p>
        </p:txBody>
      </p:sp>
    </p:spTree>
    <p:extLst>
      <p:ext uri="{BB962C8B-B14F-4D97-AF65-F5344CB8AC3E}">
        <p14:creationId xmlns:p14="http://schemas.microsoft.com/office/powerpoint/2010/main" val="1272134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404613"/>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Lustria"/>
              <a:buNone/>
            </a:pPr>
            <a:r>
              <a:rPr lang="en-US" sz="4600" b="0" i="0" u="none" strike="noStrike" cap="none" dirty="0">
                <a:solidFill>
                  <a:schemeClr val="lt1"/>
                </a:solidFill>
                <a:latin typeface="Calisto MT" charset="0"/>
                <a:ea typeface="Calisto MT" charset="0"/>
                <a:cs typeface="Calisto MT" charset="0"/>
                <a:sym typeface="Lustria"/>
              </a:rPr>
              <a:t>Celebrating Our History – </a:t>
            </a:r>
            <a:br>
              <a:rPr lang="en-US" sz="4600" b="0" i="0" u="none" strike="noStrike" cap="none" dirty="0">
                <a:solidFill>
                  <a:schemeClr val="lt1"/>
                </a:solidFill>
                <a:latin typeface="Calisto MT" charset="0"/>
                <a:ea typeface="Calisto MT" charset="0"/>
                <a:cs typeface="Calisto MT" charset="0"/>
                <a:sym typeface="Lustria"/>
              </a:rPr>
            </a:br>
            <a:r>
              <a:rPr lang="en-US" sz="4600" b="0" i="0" u="none" strike="noStrike" cap="none" dirty="0">
                <a:solidFill>
                  <a:schemeClr val="lt1"/>
                </a:solidFill>
                <a:latin typeface="Calisto MT" charset="0"/>
                <a:ea typeface="Calisto MT" charset="0"/>
                <a:cs typeface="Calisto MT" charset="0"/>
                <a:sym typeface="Lustria"/>
              </a:rPr>
              <a:t>Planning Our Future</a:t>
            </a:r>
          </a:p>
        </p:txBody>
      </p:sp>
      <p:pic>
        <p:nvPicPr>
          <p:cNvPr id="135" name="Shape 135" descr="Screen shot 2015-09-04 at 8.12.22 AM.png"/>
          <p:cNvPicPr preferRelativeResize="0">
            <a:picLocks noGrp="1"/>
          </p:cNvPicPr>
          <p:nvPr>
            <p:ph type="body" idx="2"/>
          </p:nvPr>
        </p:nvPicPr>
        <p:blipFill rotWithShape="1">
          <a:blip r:embed="rId3" cstate="print">
            <a:alphaModFix/>
            <a:extLst>
              <a:ext uri="{28A0092B-C50C-407E-A947-70E740481C1C}">
                <a14:useLocalDpi xmlns:a14="http://schemas.microsoft.com/office/drawing/2010/main"/>
              </a:ext>
            </a:extLst>
          </a:blip>
          <a:srcRect/>
          <a:stretch/>
        </p:blipFill>
        <p:spPr>
          <a:xfrm>
            <a:off x="393191" y="2647025"/>
            <a:ext cx="3518409" cy="3037913"/>
          </a:xfrm>
          <a:prstGeom prst="rect">
            <a:avLst/>
          </a:prstGeom>
          <a:noFill/>
          <a:ln>
            <a:noFill/>
          </a:ln>
        </p:spPr>
      </p:pic>
      <p:sp>
        <p:nvSpPr>
          <p:cNvPr id="136" name="Shape 136"/>
          <p:cNvSpPr txBox="1"/>
          <p:nvPr/>
        </p:nvSpPr>
        <p:spPr>
          <a:xfrm>
            <a:off x="393191" y="5758873"/>
            <a:ext cx="3767328" cy="646331"/>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US" sz="1800" dirty="0" smtClean="0">
                <a:solidFill>
                  <a:schemeClr val="tx1">
                    <a:lumMod val="65000"/>
                    <a:lumOff val="35000"/>
                  </a:schemeClr>
                </a:solidFill>
                <a:latin typeface="Calisto MT" charset="0"/>
                <a:ea typeface="Calisto MT" charset="0"/>
                <a:cs typeface="Calisto MT" charset="0"/>
                <a:sym typeface="Lustria"/>
              </a:rPr>
              <a:t>July 1915 - Laying </a:t>
            </a:r>
            <a:r>
              <a:rPr lang="en-US" sz="1800" dirty="0">
                <a:solidFill>
                  <a:schemeClr val="tx1">
                    <a:lumMod val="65000"/>
                    <a:lumOff val="35000"/>
                  </a:schemeClr>
                </a:solidFill>
                <a:latin typeface="Calisto MT" charset="0"/>
                <a:ea typeface="Calisto MT" charset="0"/>
                <a:cs typeface="Calisto MT" charset="0"/>
                <a:sym typeface="Lustria"/>
              </a:rPr>
              <a:t>the </a:t>
            </a:r>
            <a:r>
              <a:rPr lang="en-US" sz="1800" dirty="0" smtClean="0">
                <a:solidFill>
                  <a:schemeClr val="tx1">
                    <a:lumMod val="65000"/>
                    <a:lumOff val="35000"/>
                  </a:schemeClr>
                </a:solidFill>
                <a:latin typeface="Calisto MT" charset="0"/>
                <a:ea typeface="Calisto MT" charset="0"/>
                <a:cs typeface="Calisto MT" charset="0"/>
                <a:sym typeface="Lustria"/>
              </a:rPr>
              <a:t>Cornerstone</a:t>
            </a:r>
            <a:endParaRPr lang="en-US" sz="1800" dirty="0">
              <a:solidFill>
                <a:schemeClr val="tx1">
                  <a:lumMod val="65000"/>
                  <a:lumOff val="35000"/>
                </a:schemeClr>
              </a:solidFill>
              <a:latin typeface="Calisto MT" charset="0"/>
              <a:ea typeface="Calisto MT" charset="0"/>
              <a:cs typeface="Calisto MT" charset="0"/>
              <a:sym typeface="Lustria"/>
            </a:endParaRPr>
          </a:p>
        </p:txBody>
      </p:sp>
      <p:sp>
        <p:nvSpPr>
          <p:cNvPr id="137" name="Shape 137"/>
          <p:cNvSpPr txBox="1"/>
          <p:nvPr/>
        </p:nvSpPr>
        <p:spPr>
          <a:xfrm>
            <a:off x="4702941" y="5758873"/>
            <a:ext cx="4441059"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smtClean="0">
                <a:solidFill>
                  <a:schemeClr val="tx1">
                    <a:lumMod val="65000"/>
                    <a:lumOff val="35000"/>
                  </a:schemeClr>
                </a:solidFill>
                <a:latin typeface="Calisto MT" charset="0"/>
                <a:ea typeface="Calisto MT" charset="0"/>
                <a:cs typeface="Calisto MT" charset="0"/>
                <a:sym typeface="Lustria"/>
              </a:rPr>
              <a:t>July 2015 – Our 100 year Commemoration</a:t>
            </a:r>
            <a:endParaRPr lang="en-US" sz="1800" dirty="0">
              <a:solidFill>
                <a:schemeClr val="tx1">
                  <a:lumMod val="65000"/>
                  <a:lumOff val="35000"/>
                </a:schemeClr>
              </a:solidFill>
              <a:latin typeface="Calisto MT" charset="0"/>
              <a:ea typeface="Calisto MT" charset="0"/>
              <a:cs typeface="Calisto MT" charset="0"/>
              <a:sym typeface="Lustria"/>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796074" y="2650733"/>
            <a:ext cx="4065834" cy="3034205"/>
          </a:xfrm>
          <a:prstGeom prst="rect">
            <a:avLst/>
          </a:prstGeom>
        </p:spPr>
      </p:pic>
      <p:sp>
        <p:nvSpPr>
          <p:cNvPr id="8" name="Slide Number Placeholder 2"/>
          <p:cNvSpPr>
            <a:spLocks noGrp="1"/>
          </p:cNvSpPr>
          <p:nvPr>
            <p:ph type="sldNum" sz="quarter" idx="12"/>
          </p:nvPr>
        </p:nvSpPr>
        <p:spPr>
          <a:xfrm>
            <a:off x="4305300" y="6356350"/>
            <a:ext cx="533400" cy="365125"/>
          </a:xfrm>
        </p:spPr>
        <p:txBody>
          <a:bodyPr/>
          <a:lstStyle/>
          <a:p>
            <a:fld id="{A6362CDC-AB0A-6741-9C7E-263E04BFEF94}" type="slidenum">
              <a:rPr lang="en-US" smtClean="0"/>
              <a:t>4</a:t>
            </a:fld>
            <a:endParaRPr lang="en-US" dirty="0"/>
          </a:p>
        </p:txBody>
      </p:sp>
    </p:spTree>
    <p:extLst>
      <p:ext uri="{BB962C8B-B14F-4D97-AF65-F5344CB8AC3E}">
        <p14:creationId xmlns:p14="http://schemas.microsoft.com/office/powerpoint/2010/main" val="16618073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34514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Lustria"/>
              <a:buNone/>
            </a:pPr>
            <a:r>
              <a:rPr lang="en-US" sz="4600" b="0" i="0" u="none" strike="noStrike" cap="none" dirty="0" smtClean="0">
                <a:solidFill>
                  <a:schemeClr val="lt1"/>
                </a:solidFill>
                <a:latin typeface="Calisto MT" charset="0"/>
                <a:ea typeface="Calisto MT" charset="0"/>
                <a:cs typeface="Calisto MT" charset="0"/>
                <a:sym typeface="Lustria"/>
              </a:rPr>
              <a:t>Conclusion</a:t>
            </a:r>
            <a:endParaRPr lang="en-US" sz="4600" b="0" i="0" u="none" strike="noStrike" cap="none" dirty="0">
              <a:solidFill>
                <a:schemeClr val="lt1"/>
              </a:solidFill>
              <a:latin typeface="Calisto MT" charset="0"/>
              <a:ea typeface="Calisto MT" charset="0"/>
              <a:cs typeface="Calisto MT" charset="0"/>
              <a:sym typeface="Lustria"/>
            </a:endParaRPr>
          </a:p>
        </p:txBody>
      </p:sp>
      <p:sp>
        <p:nvSpPr>
          <p:cNvPr id="171" name="Shape 171"/>
          <p:cNvSpPr txBox="1">
            <a:spLocks noGrp="1"/>
          </p:cNvSpPr>
          <p:nvPr>
            <p:ph type="body" idx="1"/>
          </p:nvPr>
        </p:nvSpPr>
        <p:spPr>
          <a:xfrm>
            <a:off x="2854710" y="3579928"/>
            <a:ext cx="6043961" cy="2079727"/>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Lustria"/>
              <a:buNone/>
            </a:pPr>
            <a:r>
              <a:rPr lang="en-US" sz="2400" b="0" i="0" u="none" strike="noStrike" cap="none" dirty="0">
                <a:solidFill>
                  <a:srgbClr val="595959"/>
                </a:solidFill>
                <a:latin typeface="Calisto MT" charset="0"/>
                <a:ea typeface="Calisto MT" charset="0"/>
                <a:cs typeface="Calisto MT" charset="0"/>
                <a:sym typeface="Lustria"/>
              </a:rPr>
              <a:t>UA </a:t>
            </a:r>
            <a:r>
              <a:rPr lang="en-US" sz="2400" b="0" i="0" u="none" strike="noStrike" cap="none" dirty="0" smtClean="0">
                <a:solidFill>
                  <a:srgbClr val="595959"/>
                </a:solidFill>
                <a:latin typeface="Calisto MT" charset="0"/>
                <a:ea typeface="Calisto MT" charset="0"/>
                <a:cs typeface="Calisto MT" charset="0"/>
                <a:sym typeface="Lustria"/>
              </a:rPr>
              <a:t>is becoming a stronger</a:t>
            </a:r>
            <a:r>
              <a:rPr lang="en-US" sz="2400" b="0" i="0" u="none" strike="noStrike" cap="none" dirty="0">
                <a:solidFill>
                  <a:srgbClr val="595959"/>
                </a:solidFill>
                <a:latin typeface="Calisto MT" charset="0"/>
                <a:ea typeface="Calisto MT" charset="0"/>
                <a:cs typeface="Calisto MT" charset="0"/>
                <a:sym typeface="Lustria"/>
              </a:rPr>
              <a:t>, more effective institution </a:t>
            </a:r>
            <a:r>
              <a:rPr lang="en-US" sz="2400" dirty="0" smtClean="0">
                <a:solidFill>
                  <a:srgbClr val="595959"/>
                </a:solidFill>
                <a:latin typeface="Calisto MT" charset="0"/>
                <a:ea typeface="Calisto MT" charset="0"/>
                <a:cs typeface="Calisto MT" charset="0"/>
                <a:sym typeface="Lustria"/>
              </a:rPr>
              <a:t>to </a:t>
            </a:r>
            <a:r>
              <a:rPr lang="en-US" sz="2400" b="0" i="0" u="none" strike="noStrike" cap="none" dirty="0" smtClean="0">
                <a:solidFill>
                  <a:srgbClr val="595959"/>
                </a:solidFill>
                <a:latin typeface="Calisto MT" charset="0"/>
                <a:ea typeface="Calisto MT" charset="0"/>
                <a:cs typeface="Calisto MT" charset="0"/>
                <a:sym typeface="Lustria"/>
              </a:rPr>
              <a:t>better meet </a:t>
            </a:r>
            <a:r>
              <a:rPr lang="en-US" sz="2400" b="0" i="0" u="none" strike="noStrike" cap="none" dirty="0">
                <a:solidFill>
                  <a:srgbClr val="595959"/>
                </a:solidFill>
                <a:latin typeface="Calisto MT" charset="0"/>
                <a:ea typeface="Calisto MT" charset="0"/>
                <a:cs typeface="Calisto MT" charset="0"/>
                <a:sym typeface="Lustria"/>
              </a:rPr>
              <a:t>Alaska’s educational and workforce needs.</a:t>
            </a:r>
          </a:p>
        </p:txBody>
      </p:sp>
      <p:pic>
        <p:nvPicPr>
          <p:cNvPr id="172" name="Shape 172"/>
          <p:cNvPicPr preferRelativeResize="0">
            <a:picLocks noGrp="1"/>
          </p:cNvPicPr>
          <p:nvPr>
            <p:ph type="body" idx="4294967295"/>
          </p:nvPr>
        </p:nvPicPr>
        <p:blipFill rotWithShape="1">
          <a:blip r:embed="rId3" cstate="print">
            <a:alphaModFix/>
            <a:extLst>
              <a:ext uri="{28A0092B-C50C-407E-A947-70E740481C1C}">
                <a14:useLocalDpi xmlns:a14="http://schemas.microsoft.com/office/drawing/2010/main"/>
              </a:ext>
            </a:extLst>
          </a:blip>
          <a:srcRect/>
          <a:stretch/>
        </p:blipFill>
        <p:spPr>
          <a:xfrm>
            <a:off x="457200" y="2784475"/>
            <a:ext cx="2168525" cy="3252787"/>
          </a:xfrm>
          <a:prstGeom prst="rect">
            <a:avLst/>
          </a:prstGeom>
          <a:noFill/>
          <a:ln>
            <a:noFill/>
          </a:ln>
        </p:spPr>
      </p:pic>
      <p:sp>
        <p:nvSpPr>
          <p:cNvPr id="7" name="Slide Number Placeholder 2"/>
          <p:cNvSpPr>
            <a:spLocks noGrp="1"/>
          </p:cNvSpPr>
          <p:nvPr>
            <p:ph type="sldNum" sz="quarter" idx="12"/>
          </p:nvPr>
        </p:nvSpPr>
        <p:spPr>
          <a:xfrm>
            <a:off x="4305300" y="6356350"/>
            <a:ext cx="533400" cy="365125"/>
          </a:xfrm>
        </p:spPr>
        <p:txBody>
          <a:bodyPr/>
          <a:lstStyle/>
          <a:p>
            <a:fld id="{ED719A02-717E-B64C-A3D3-EB7D0D1CDB4F}" type="slidenum">
              <a:rPr lang="en-US" smtClean="0"/>
              <a:t>40</a:t>
            </a:fld>
            <a:endParaRPr lang="en-US" dirty="0"/>
          </a:p>
        </p:txBody>
      </p:sp>
    </p:spTree>
    <p:extLst>
      <p:ext uri="{BB962C8B-B14F-4D97-AF65-F5344CB8AC3E}">
        <p14:creationId xmlns:p14="http://schemas.microsoft.com/office/powerpoint/2010/main" val="378001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6" y="494913"/>
            <a:ext cx="8229600" cy="1143000"/>
          </a:xfrm>
        </p:spPr>
        <p:txBody>
          <a:bodyPr/>
          <a:lstStyle/>
          <a:p>
            <a:r>
              <a:rPr lang="en-US" dirty="0" smtClean="0">
                <a:latin typeface="Calisto MT" charset="0"/>
                <a:ea typeface="Calisto MT" charset="0"/>
                <a:cs typeface="Calisto MT" charset="0"/>
              </a:rPr>
              <a:t>It Takes a Great University to Create a Great State</a:t>
            </a:r>
            <a:endParaRPr lang="en-US" dirty="0">
              <a:latin typeface="Calisto MT" charset="0"/>
              <a:ea typeface="Calisto MT" charset="0"/>
              <a:cs typeface="Calisto MT" charset="0"/>
            </a:endParaRPr>
          </a:p>
        </p:txBody>
      </p:sp>
      <p:sp>
        <p:nvSpPr>
          <p:cNvPr id="3" name="Text Placeholder 2"/>
          <p:cNvSpPr>
            <a:spLocks noGrp="1"/>
          </p:cNvSpPr>
          <p:nvPr>
            <p:ph type="body" idx="1"/>
          </p:nvPr>
        </p:nvSpPr>
        <p:spPr>
          <a:xfrm>
            <a:off x="587668" y="2878117"/>
            <a:ext cx="4683563" cy="3220804"/>
          </a:xfrm>
        </p:spPr>
        <p:txBody>
          <a:bodyPr>
            <a:normAutofit lnSpcReduction="10000"/>
          </a:bodyPr>
          <a:lstStyle/>
          <a:p>
            <a:pPr marL="342900" lvl="1" indent="-342900">
              <a:spcBef>
                <a:spcPts val="1200"/>
              </a:spcBef>
              <a:buClr>
                <a:srgbClr val="80B606"/>
              </a:buClr>
              <a:buBlip>
                <a:blip r:embed="rId3"/>
              </a:buBlip>
            </a:pPr>
            <a:r>
              <a:rPr lang="en-US" sz="2400" kern="1200" dirty="0">
                <a:solidFill>
                  <a:sysClr val="windowText" lastClr="000000">
                    <a:lumMod val="65000"/>
                    <a:lumOff val="35000"/>
                  </a:sysClr>
                </a:solidFill>
                <a:latin typeface="Calisto MT"/>
                <a:ea typeface=""/>
                <a:cs typeface=""/>
                <a:sym typeface="Arial"/>
              </a:rPr>
              <a:t>It is a simple truth all over the world, past and future</a:t>
            </a:r>
          </a:p>
          <a:p>
            <a:pPr marL="342900" lvl="1" indent="-342900">
              <a:spcBef>
                <a:spcPts val="1200"/>
              </a:spcBef>
              <a:buClr>
                <a:srgbClr val="80B606"/>
              </a:buClr>
              <a:buBlip>
                <a:blip r:embed="rId3"/>
              </a:buBlip>
            </a:pPr>
            <a:r>
              <a:rPr lang="en-US" sz="2400" kern="1200" dirty="0" smtClean="0">
                <a:solidFill>
                  <a:sysClr val="windowText" lastClr="000000">
                    <a:lumMod val="65000"/>
                    <a:lumOff val="35000"/>
                  </a:sysClr>
                </a:solidFill>
                <a:latin typeface="Calisto MT"/>
                <a:ea typeface=""/>
                <a:cs typeface=""/>
                <a:sym typeface="Arial"/>
              </a:rPr>
              <a:t>The University </a:t>
            </a:r>
            <a:r>
              <a:rPr lang="en-US" sz="2400" kern="1200" dirty="0">
                <a:solidFill>
                  <a:sysClr val="windowText" lastClr="000000">
                    <a:lumMod val="65000"/>
                    <a:lumOff val="35000"/>
                  </a:sysClr>
                </a:solidFill>
                <a:latin typeface="Calisto MT"/>
                <a:ea typeface=""/>
                <a:cs typeface=""/>
                <a:sym typeface="Arial"/>
              </a:rPr>
              <a:t>of Alaska </a:t>
            </a:r>
            <a:r>
              <a:rPr lang="en-US" sz="2400" kern="1200" dirty="0" smtClean="0">
                <a:solidFill>
                  <a:sysClr val="windowText" lastClr="000000">
                    <a:lumMod val="65000"/>
                    <a:lumOff val="35000"/>
                  </a:sysClr>
                </a:solidFill>
                <a:latin typeface="Calisto MT"/>
                <a:ea typeface=""/>
                <a:cs typeface=""/>
                <a:sym typeface="Arial"/>
              </a:rPr>
              <a:t>is </a:t>
            </a:r>
            <a:r>
              <a:rPr lang="en-US" sz="2400" kern="1200" dirty="0">
                <a:solidFill>
                  <a:sysClr val="windowText" lastClr="000000">
                    <a:lumMod val="65000"/>
                    <a:lumOff val="35000"/>
                  </a:sysClr>
                </a:solidFill>
                <a:latin typeface="Calisto MT"/>
                <a:ea typeface=""/>
                <a:cs typeface=""/>
                <a:sym typeface="Arial"/>
              </a:rPr>
              <a:t>committed </a:t>
            </a:r>
            <a:r>
              <a:rPr lang="en-US" sz="2400" kern="1200" dirty="0" smtClean="0">
                <a:solidFill>
                  <a:sysClr val="windowText" lastClr="000000">
                    <a:lumMod val="65000"/>
                    <a:lumOff val="35000"/>
                  </a:sysClr>
                </a:solidFill>
                <a:latin typeface="Calisto MT"/>
                <a:ea typeface=""/>
                <a:cs typeface=""/>
                <a:sym typeface="Arial"/>
              </a:rPr>
              <a:t>to </a:t>
            </a:r>
            <a:r>
              <a:rPr lang="en-US" sz="2400" kern="1200" dirty="0">
                <a:solidFill>
                  <a:sysClr val="windowText" lastClr="000000">
                    <a:lumMod val="65000"/>
                    <a:lumOff val="35000"/>
                  </a:sysClr>
                </a:solidFill>
                <a:latin typeface="Calisto MT"/>
                <a:ea typeface=""/>
                <a:cs typeface=""/>
                <a:sym typeface="Arial"/>
              </a:rPr>
              <a:t>making it happen </a:t>
            </a:r>
            <a:r>
              <a:rPr lang="en-US" sz="2400" kern="1200" dirty="0" smtClean="0">
                <a:solidFill>
                  <a:sysClr val="windowText" lastClr="000000">
                    <a:lumMod val="65000"/>
                    <a:lumOff val="35000"/>
                  </a:sysClr>
                </a:solidFill>
                <a:latin typeface="Calisto MT"/>
                <a:ea typeface=""/>
                <a:cs typeface=""/>
                <a:sym typeface="Arial"/>
              </a:rPr>
              <a:t>in </a:t>
            </a:r>
            <a:r>
              <a:rPr lang="en-US" sz="2400" kern="1200" dirty="0">
                <a:solidFill>
                  <a:sysClr val="windowText" lastClr="000000">
                    <a:lumMod val="65000"/>
                    <a:lumOff val="35000"/>
                  </a:sysClr>
                </a:solidFill>
                <a:latin typeface="Calisto MT"/>
                <a:ea typeface=""/>
                <a:cs typeface=""/>
                <a:sym typeface="Arial"/>
              </a:rPr>
              <a:t>Alaska</a:t>
            </a:r>
          </a:p>
          <a:p>
            <a:pPr marL="342900" lvl="1" indent="-342900">
              <a:spcBef>
                <a:spcPts val="1200"/>
              </a:spcBef>
              <a:buClr>
                <a:srgbClr val="80B606"/>
              </a:buClr>
              <a:buBlip>
                <a:blip r:embed="rId3"/>
              </a:buBlip>
            </a:pPr>
            <a:r>
              <a:rPr lang="en-US" sz="2400" kern="1200" dirty="0">
                <a:solidFill>
                  <a:sysClr val="windowText" lastClr="000000">
                    <a:lumMod val="65000"/>
                    <a:lumOff val="35000"/>
                  </a:sysClr>
                </a:solidFill>
                <a:latin typeface="Calisto MT"/>
                <a:ea typeface=""/>
                <a:cs typeface=""/>
                <a:sym typeface="Arial"/>
              </a:rPr>
              <a:t>It must happen </a:t>
            </a:r>
            <a:r>
              <a:rPr lang="en-US" sz="2400" kern="1200" dirty="0" smtClean="0">
                <a:solidFill>
                  <a:sysClr val="windowText" lastClr="000000">
                    <a:lumMod val="65000"/>
                    <a:lumOff val="35000"/>
                  </a:sysClr>
                </a:solidFill>
                <a:latin typeface="Calisto MT"/>
                <a:ea typeface=""/>
                <a:cs typeface=""/>
                <a:sym typeface="Arial"/>
              </a:rPr>
              <a:t>if </a:t>
            </a:r>
            <a:r>
              <a:rPr lang="en-US" sz="2400" kern="1200" dirty="0">
                <a:solidFill>
                  <a:sysClr val="windowText" lastClr="000000">
                    <a:lumMod val="65000"/>
                    <a:lumOff val="35000"/>
                  </a:sysClr>
                </a:solidFill>
                <a:latin typeface="Calisto MT"/>
                <a:ea typeface=""/>
                <a:cs typeface=""/>
                <a:sym typeface="Arial"/>
              </a:rPr>
              <a:t>Alaska is to have a </a:t>
            </a:r>
            <a:r>
              <a:rPr lang="en-US" sz="2400" kern="1200" dirty="0" smtClean="0">
                <a:solidFill>
                  <a:sysClr val="windowText" lastClr="000000">
                    <a:lumMod val="65000"/>
                    <a:lumOff val="35000"/>
                  </a:sysClr>
                </a:solidFill>
                <a:latin typeface="Calisto MT"/>
                <a:ea typeface=""/>
                <a:cs typeface=""/>
                <a:sym typeface="Arial"/>
              </a:rPr>
              <a:t>bright and prosperous </a:t>
            </a:r>
            <a:r>
              <a:rPr lang="en-US" sz="2400" kern="1200" dirty="0">
                <a:solidFill>
                  <a:sysClr val="windowText" lastClr="000000">
                    <a:lumMod val="65000"/>
                    <a:lumOff val="35000"/>
                  </a:sysClr>
                </a:solidFill>
                <a:latin typeface="Calisto MT"/>
                <a:ea typeface=""/>
                <a:cs typeface=""/>
                <a:sym typeface="Arial"/>
              </a:rPr>
              <a:t>future</a:t>
            </a:r>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99550" y="2631931"/>
            <a:ext cx="2470690" cy="3713176"/>
          </a:xfrm>
          <a:prstGeom prst="rect">
            <a:avLst/>
          </a:prstGeom>
        </p:spPr>
      </p:pic>
      <p:sp>
        <p:nvSpPr>
          <p:cNvPr id="7" name="Slide Number Placeholder 2"/>
          <p:cNvSpPr>
            <a:spLocks noGrp="1"/>
          </p:cNvSpPr>
          <p:nvPr>
            <p:ph type="sldNum" sz="quarter" idx="12"/>
          </p:nvPr>
        </p:nvSpPr>
        <p:spPr>
          <a:xfrm>
            <a:off x="4305300" y="6356350"/>
            <a:ext cx="533400" cy="365125"/>
          </a:xfrm>
        </p:spPr>
        <p:txBody>
          <a:bodyPr/>
          <a:lstStyle/>
          <a:p>
            <a:fld id="{E769C44A-583D-2948-BF51-069DC872DDA1}" type="slidenum">
              <a:rPr lang="en-US" smtClean="0"/>
              <a:t>5</a:t>
            </a:fld>
            <a:endParaRPr lang="en-US" dirty="0"/>
          </a:p>
        </p:txBody>
      </p:sp>
    </p:spTree>
    <p:extLst>
      <p:ext uri="{BB962C8B-B14F-4D97-AF65-F5344CB8AC3E}">
        <p14:creationId xmlns:p14="http://schemas.microsoft.com/office/powerpoint/2010/main" val="354789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190500" y="305304"/>
            <a:ext cx="8229600" cy="1143000"/>
          </a:xfrm>
          <a:prstGeom prst="rect">
            <a:avLst/>
          </a:prstGeom>
        </p:spPr>
        <p:txBody>
          <a:bodyPr lIns="91425" tIns="91425" rIns="91425" bIns="91425" anchor="ctr" anchorCtr="0">
            <a:noAutofit/>
          </a:bodyPr>
          <a:lstStyle/>
          <a:p>
            <a:pPr lvl="0">
              <a:spcBef>
                <a:spcPts val="0"/>
              </a:spcBef>
              <a:buNone/>
            </a:pPr>
            <a:r>
              <a:rPr lang="en-US" dirty="0" smtClean="0">
                <a:latin typeface="Calisto MT" charset="0"/>
                <a:ea typeface="Calisto MT" charset="0"/>
                <a:cs typeface="Calisto MT" charset="0"/>
              </a:rPr>
              <a:t>100 Years of Service</a:t>
            </a:r>
            <a:endParaRPr lang="en-US" dirty="0">
              <a:latin typeface="Calisto MT" charset="0"/>
              <a:ea typeface="Calisto MT" charset="0"/>
              <a:cs typeface="Calisto MT" charset="0"/>
            </a:endParaRPr>
          </a:p>
        </p:txBody>
      </p:sp>
      <p:sp>
        <p:nvSpPr>
          <p:cNvPr id="145" name="Shape 145"/>
          <p:cNvSpPr txBox="1">
            <a:spLocks noGrp="1"/>
          </p:cNvSpPr>
          <p:nvPr>
            <p:ph type="body" idx="1"/>
          </p:nvPr>
        </p:nvSpPr>
        <p:spPr>
          <a:xfrm>
            <a:off x="533126" y="2765603"/>
            <a:ext cx="8314542" cy="3457397"/>
          </a:xfrm>
          <a:prstGeom prst="rect">
            <a:avLst/>
          </a:prstGeom>
        </p:spPr>
        <p:txBody>
          <a:bodyPr lIns="91425" tIns="91425" rIns="91425" bIns="91425" anchor="t" anchorCtr="0">
            <a:noAutofit/>
          </a:bodyPr>
          <a:lstStyle/>
          <a:p>
            <a:pPr marL="0" lvl="0" indent="0">
              <a:spcBef>
                <a:spcPts val="1200"/>
              </a:spcBef>
              <a:buClr>
                <a:srgbClr val="80B606"/>
              </a:buClr>
              <a:buNone/>
            </a:pPr>
            <a:r>
              <a:rPr lang="en-US" sz="2000" dirty="0" smtClean="0">
                <a:solidFill>
                  <a:sysClr val="windowText" lastClr="000000">
                    <a:lumMod val="65000"/>
                    <a:lumOff val="35000"/>
                  </a:sysClr>
                </a:solidFill>
                <a:latin typeface="Calisto MT"/>
                <a:ea typeface=""/>
                <a:cs typeface=""/>
                <a:sym typeface="Calibri"/>
              </a:rPr>
              <a:t>Established in 1917 as the Alaska Agricultural College and School of </a:t>
            </a:r>
            <a:r>
              <a:rPr lang="en-US" sz="2000" dirty="0">
                <a:solidFill>
                  <a:sysClr val="windowText" lastClr="000000">
                    <a:lumMod val="65000"/>
                    <a:lumOff val="35000"/>
                  </a:sysClr>
                </a:solidFill>
                <a:latin typeface="Calisto MT"/>
                <a:ea typeface=""/>
                <a:cs typeface=""/>
                <a:sym typeface="Calibri"/>
              </a:rPr>
              <a:t>M</a:t>
            </a:r>
            <a:r>
              <a:rPr lang="en-US" sz="2000" dirty="0" smtClean="0">
                <a:solidFill>
                  <a:sysClr val="windowText" lastClr="000000">
                    <a:lumMod val="65000"/>
                    <a:lumOff val="35000"/>
                  </a:sysClr>
                </a:solidFill>
                <a:latin typeface="Calisto MT"/>
                <a:ea typeface=""/>
                <a:cs typeface=""/>
                <a:sym typeface="Calibri"/>
              </a:rPr>
              <a:t>ines, today:</a:t>
            </a:r>
            <a:endParaRPr lang="en-US" sz="2000" dirty="0">
              <a:solidFill>
                <a:sysClr val="windowText" lastClr="000000">
                  <a:lumMod val="65000"/>
                  <a:lumOff val="35000"/>
                </a:sysClr>
              </a:solidFill>
              <a:latin typeface="Calisto MT"/>
              <a:ea typeface=""/>
              <a:cs typeface=""/>
              <a:sym typeface="Calibri"/>
            </a:endParaRPr>
          </a:p>
          <a:p>
            <a:pPr marL="273050" lvl="0">
              <a:spcBef>
                <a:spcPts val="1200"/>
              </a:spcBef>
              <a:buClr>
                <a:srgbClr val="80B606"/>
              </a:buClr>
            </a:pPr>
            <a:r>
              <a:rPr lang="en-US" sz="2000" dirty="0">
                <a:solidFill>
                  <a:sysClr val="windowText" lastClr="000000">
                    <a:lumMod val="65000"/>
                    <a:lumOff val="35000"/>
                  </a:sysClr>
                </a:solidFill>
                <a:ea typeface=""/>
                <a:cs typeface=""/>
                <a:sym typeface="Calibri"/>
              </a:rPr>
              <a:t>One campus in 1922 – 15 statewide campuses today</a:t>
            </a:r>
          </a:p>
          <a:p>
            <a:pPr marL="273050" lvl="0">
              <a:spcBef>
                <a:spcPts val="1200"/>
              </a:spcBef>
              <a:buClr>
                <a:srgbClr val="80B606"/>
              </a:buClr>
            </a:pPr>
            <a:r>
              <a:rPr lang="en-US" sz="2000" dirty="0">
                <a:solidFill>
                  <a:sysClr val="windowText" lastClr="000000">
                    <a:lumMod val="65000"/>
                    <a:lumOff val="35000"/>
                  </a:sysClr>
                </a:solidFill>
                <a:ea typeface=""/>
                <a:cs typeface=""/>
                <a:sym typeface="Calibri"/>
              </a:rPr>
              <a:t>One graduate in 1923 – 4,600 graduates in 2016</a:t>
            </a:r>
          </a:p>
          <a:p>
            <a:pPr marL="273050">
              <a:spcBef>
                <a:spcPts val="1200"/>
              </a:spcBef>
              <a:buClr>
                <a:srgbClr val="80B606"/>
              </a:buClr>
            </a:pPr>
            <a:r>
              <a:rPr lang="en-US" sz="2000" dirty="0">
                <a:solidFill>
                  <a:sysClr val="windowText" lastClr="000000">
                    <a:lumMod val="65000"/>
                    <a:lumOff val="35000"/>
                  </a:sysClr>
                </a:solidFill>
                <a:ea typeface=""/>
                <a:cs typeface=""/>
                <a:sym typeface="Calibri"/>
              </a:rPr>
              <a:t>Alaska’s #1 higher education institution – in education, research, </a:t>
            </a:r>
            <a:br>
              <a:rPr lang="en-US" sz="2000" dirty="0">
                <a:solidFill>
                  <a:sysClr val="windowText" lastClr="000000">
                    <a:lumMod val="65000"/>
                    <a:lumOff val="35000"/>
                  </a:sysClr>
                </a:solidFill>
                <a:ea typeface=""/>
                <a:cs typeface=""/>
                <a:sym typeface="Calibri"/>
              </a:rPr>
            </a:br>
            <a:r>
              <a:rPr lang="en-US" sz="2000" dirty="0">
                <a:solidFill>
                  <a:sysClr val="windowText" lastClr="000000">
                    <a:lumMod val="65000"/>
                    <a:lumOff val="35000"/>
                  </a:sysClr>
                </a:solidFill>
                <a:ea typeface=""/>
                <a:cs typeface=""/>
                <a:sym typeface="Calibri"/>
              </a:rPr>
              <a:t> and workforce preparation</a:t>
            </a:r>
          </a:p>
          <a:p>
            <a:pPr marL="273050">
              <a:spcBef>
                <a:spcPts val="1200"/>
              </a:spcBef>
              <a:buClr>
                <a:srgbClr val="80B606"/>
              </a:buClr>
            </a:pPr>
            <a:r>
              <a:rPr lang="en-US" sz="2000" dirty="0">
                <a:solidFill>
                  <a:sysClr val="windowText" lastClr="000000">
                    <a:lumMod val="65000"/>
                    <a:lumOff val="35000"/>
                  </a:sysClr>
                </a:solidFill>
                <a:ea typeface=""/>
                <a:cs typeface=""/>
                <a:sym typeface="Calibri"/>
              </a:rPr>
              <a:t>America’s #1 higher education institution </a:t>
            </a:r>
            <a:r>
              <a:rPr lang="en-US" sz="2000" dirty="0" smtClean="0">
                <a:solidFill>
                  <a:sysClr val="windowText" lastClr="000000">
                    <a:lumMod val="65000"/>
                    <a:lumOff val="35000"/>
                  </a:sysClr>
                </a:solidFill>
                <a:ea typeface=""/>
                <a:cs typeface=""/>
                <a:sym typeface="Calibri"/>
              </a:rPr>
              <a:t>- </a:t>
            </a:r>
            <a:r>
              <a:rPr lang="en-US" sz="2000" dirty="0">
                <a:solidFill>
                  <a:sysClr val="windowText" lastClr="000000">
                    <a:lumMod val="65000"/>
                    <a:lumOff val="35000"/>
                  </a:sysClr>
                </a:solidFill>
                <a:ea typeface=""/>
                <a:cs typeface=""/>
                <a:sym typeface="Calibri"/>
              </a:rPr>
              <a:t>affordability</a:t>
            </a:r>
          </a:p>
          <a:p>
            <a:pPr marL="273050">
              <a:spcBef>
                <a:spcPts val="1200"/>
              </a:spcBef>
              <a:buClr>
                <a:srgbClr val="80B606"/>
              </a:buClr>
            </a:pPr>
            <a:r>
              <a:rPr lang="en-US" sz="2000" dirty="0" smtClean="0">
                <a:solidFill>
                  <a:sysClr val="windowText" lastClr="000000">
                    <a:lumMod val="65000"/>
                    <a:lumOff val="35000"/>
                  </a:sysClr>
                </a:solidFill>
                <a:latin typeface="Calisto MT"/>
                <a:ea typeface=""/>
                <a:cs typeface=""/>
                <a:sym typeface="Calibri"/>
              </a:rPr>
              <a:t>World’s </a:t>
            </a:r>
            <a:r>
              <a:rPr lang="en-US" sz="2000" dirty="0">
                <a:solidFill>
                  <a:sysClr val="windowText" lastClr="000000">
                    <a:lumMod val="65000"/>
                    <a:lumOff val="35000"/>
                  </a:sysClr>
                </a:solidFill>
                <a:latin typeface="Calisto MT"/>
                <a:ea typeface=""/>
                <a:cs typeface=""/>
                <a:sym typeface="Calibri"/>
              </a:rPr>
              <a:t>#1 </a:t>
            </a:r>
            <a:r>
              <a:rPr lang="en-US" sz="2000" dirty="0" smtClean="0">
                <a:solidFill>
                  <a:sysClr val="windowText" lastClr="000000">
                    <a:lumMod val="65000"/>
                    <a:lumOff val="35000"/>
                  </a:sysClr>
                </a:solidFill>
                <a:latin typeface="Calisto MT"/>
                <a:ea typeface=""/>
                <a:cs typeface=""/>
                <a:sym typeface="Calibri"/>
              </a:rPr>
              <a:t>research university on the Arctic</a:t>
            </a:r>
            <a:endParaRPr lang="en-US" sz="2000" dirty="0">
              <a:solidFill>
                <a:sysClr val="windowText" lastClr="000000">
                  <a:lumMod val="65000"/>
                  <a:lumOff val="35000"/>
                </a:sysClr>
              </a:solidFill>
              <a:latin typeface="Calisto MT"/>
              <a:ea typeface=""/>
              <a:cs typeface=""/>
              <a:sym typeface="Calibri"/>
            </a:endParaRPr>
          </a:p>
          <a:p>
            <a:pPr marL="0" lvl="0" indent="-69850" rtl="0">
              <a:lnSpc>
                <a:spcPct val="90000"/>
              </a:lnSpc>
              <a:spcBef>
                <a:spcPts val="500"/>
              </a:spcBef>
              <a:buClr>
                <a:schemeClr val="dk1"/>
              </a:buClr>
              <a:buSzPct val="57894"/>
              <a:buFont typeface="Arial"/>
              <a:buNone/>
            </a:pPr>
            <a:endParaRPr sz="1900" dirty="0">
              <a:solidFill>
                <a:schemeClr val="dk1"/>
              </a:solidFill>
              <a:latin typeface="Calibri"/>
              <a:ea typeface="Calibri"/>
              <a:cs typeface="Calibri"/>
              <a:sym typeface="Calibri"/>
            </a:endParaRPr>
          </a:p>
          <a:p>
            <a:pPr marL="0" lvl="0" indent="0">
              <a:spcBef>
                <a:spcPts val="0"/>
              </a:spcBef>
              <a:buNone/>
            </a:pPr>
            <a:endParaRPr dirty="0"/>
          </a:p>
        </p:txBody>
      </p:sp>
      <p:sp>
        <p:nvSpPr>
          <p:cNvPr id="6" name="Slide Number Placeholder 2"/>
          <p:cNvSpPr>
            <a:spLocks noGrp="1"/>
          </p:cNvSpPr>
          <p:nvPr>
            <p:ph type="sldNum" sz="quarter" idx="12"/>
          </p:nvPr>
        </p:nvSpPr>
        <p:spPr>
          <a:xfrm>
            <a:off x="4305300" y="6356350"/>
            <a:ext cx="533400" cy="365125"/>
          </a:xfrm>
        </p:spPr>
        <p:txBody>
          <a:bodyPr/>
          <a:lstStyle/>
          <a:p>
            <a:fld id="{3B11411F-4F7B-A745-97B1-CAE77C46A835}" type="slidenum">
              <a:rPr lang="en-US" smtClean="0"/>
              <a:t>6</a:t>
            </a:fld>
            <a:endParaRPr lang="en-US" dirty="0"/>
          </a:p>
        </p:txBody>
      </p:sp>
    </p:spTree>
    <p:extLst>
      <p:ext uri="{BB962C8B-B14F-4D97-AF65-F5344CB8AC3E}">
        <p14:creationId xmlns:p14="http://schemas.microsoft.com/office/powerpoint/2010/main" val="1814051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28" y="317432"/>
            <a:ext cx="8229600" cy="1143000"/>
          </a:xfrm>
        </p:spPr>
        <p:txBody>
          <a:bodyPr/>
          <a:lstStyle/>
          <a:p>
            <a:r>
              <a:rPr lang="en-US" dirty="0" smtClean="0"/>
              <a:t>Meeting Alaska’s Needs</a:t>
            </a:r>
            <a:endParaRPr lang="en-US" dirty="0"/>
          </a:p>
        </p:txBody>
      </p:sp>
      <p:sp>
        <p:nvSpPr>
          <p:cNvPr id="3" name="Content Placeholder 2"/>
          <p:cNvSpPr>
            <a:spLocks noGrp="1"/>
          </p:cNvSpPr>
          <p:nvPr>
            <p:ph idx="1"/>
          </p:nvPr>
        </p:nvSpPr>
        <p:spPr>
          <a:xfrm>
            <a:off x="740568" y="2825512"/>
            <a:ext cx="7662864" cy="3267169"/>
          </a:xfrm>
        </p:spPr>
        <p:txBody>
          <a:bodyPr>
            <a:normAutofit fontScale="85000" lnSpcReduction="20000"/>
          </a:bodyPr>
          <a:lstStyle/>
          <a:p>
            <a:r>
              <a:rPr lang="en-US" dirty="0" smtClean="0"/>
              <a:t>Broadening access to higher education for Alaskans</a:t>
            </a:r>
          </a:p>
          <a:p>
            <a:r>
              <a:rPr lang="en-US" dirty="0" smtClean="0"/>
              <a:t>Focusing research on issues of importance and potential commercial application in Alaska </a:t>
            </a:r>
          </a:p>
          <a:p>
            <a:r>
              <a:rPr lang="en-US" dirty="0" smtClean="0"/>
              <a:t>Preparing Alaskans for Alaska’s high-demand jobs</a:t>
            </a:r>
          </a:p>
          <a:p>
            <a:r>
              <a:rPr lang="en-US" dirty="0" smtClean="0"/>
              <a:t>Developing capacity to meet Alaska’s increasingly diverse, knowledge based economy</a:t>
            </a:r>
          </a:p>
          <a:p>
            <a:r>
              <a:rPr lang="en-US" dirty="0" smtClean="0"/>
              <a:t>Building a strong education pipeline from K-12 to the workforce</a:t>
            </a:r>
            <a:endParaRPr lang="en-US" dirty="0"/>
          </a:p>
          <a:p>
            <a:r>
              <a:rPr lang="en-US" dirty="0" smtClean="0"/>
              <a:t>Diversifying revenues and moderating reliance on state general funds</a:t>
            </a:r>
            <a:endParaRPr lang="en-US" dirty="0"/>
          </a:p>
        </p:txBody>
      </p:sp>
      <p:sp>
        <p:nvSpPr>
          <p:cNvPr id="4" name="Slide Number Placeholder 3"/>
          <p:cNvSpPr>
            <a:spLocks noGrp="1"/>
          </p:cNvSpPr>
          <p:nvPr>
            <p:ph type="sldNum" sz="quarter" idx="12"/>
          </p:nvPr>
        </p:nvSpPr>
        <p:spPr/>
        <p:txBody>
          <a:bodyPr/>
          <a:lstStyle/>
          <a:p>
            <a:fld id="{77E4B006-B3D4-8646-AF05-E56E0FD834C4}" type="slidenum">
              <a:rPr lang="en-US" smtClean="0"/>
              <a:t>7</a:t>
            </a:fld>
            <a:endParaRPr lang="en-US"/>
          </a:p>
        </p:txBody>
      </p:sp>
    </p:spTree>
    <p:extLst>
      <p:ext uri="{BB962C8B-B14F-4D97-AF65-F5344CB8AC3E}">
        <p14:creationId xmlns:p14="http://schemas.microsoft.com/office/powerpoint/2010/main" val="1751727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56883" y="1467231"/>
            <a:ext cx="6689243" cy="4889119"/>
          </a:xfrm>
          <a:prstGeom prst="rect">
            <a:avLst/>
          </a:prstGeom>
        </p:spPr>
      </p:pic>
      <p:sp>
        <p:nvSpPr>
          <p:cNvPr id="3" name="Slide Number Placeholder 2"/>
          <p:cNvSpPr>
            <a:spLocks noGrp="1"/>
          </p:cNvSpPr>
          <p:nvPr>
            <p:ph type="sldNum" sz="quarter" idx="12"/>
          </p:nvPr>
        </p:nvSpPr>
        <p:spPr/>
        <p:txBody>
          <a:bodyPr/>
          <a:lstStyle/>
          <a:p>
            <a:fld id="{77E4B006-B3D4-8646-AF05-E56E0FD834C4}" type="slidenum">
              <a:rPr lang="en-US" smtClean="0"/>
              <a:t>8</a:t>
            </a:fld>
            <a:endParaRPr lang="en-US" dirty="0"/>
          </a:p>
        </p:txBody>
      </p:sp>
      <p:sp>
        <p:nvSpPr>
          <p:cNvPr id="2" name="Title 1"/>
          <p:cNvSpPr>
            <a:spLocks noGrp="1"/>
          </p:cNvSpPr>
          <p:nvPr>
            <p:ph type="title" idx="4294967295"/>
          </p:nvPr>
        </p:nvSpPr>
        <p:spPr>
          <a:xfrm>
            <a:off x="554520" y="-147446"/>
            <a:ext cx="8229600" cy="1143000"/>
          </a:xfrm>
        </p:spPr>
        <p:txBody>
          <a:bodyPr/>
          <a:lstStyle/>
          <a:p>
            <a:r>
              <a:rPr lang="en-US" dirty="0" smtClean="0"/>
              <a:t>Serving All Alaskans</a:t>
            </a:r>
            <a:endParaRPr lang="en-US" dirty="0"/>
          </a:p>
        </p:txBody>
      </p:sp>
      <p:sp>
        <p:nvSpPr>
          <p:cNvPr id="5" name="TextBox 4"/>
          <p:cNvSpPr txBox="1"/>
          <p:nvPr/>
        </p:nvSpPr>
        <p:spPr>
          <a:xfrm>
            <a:off x="226621" y="1497564"/>
            <a:ext cx="3384968" cy="1754326"/>
          </a:xfrm>
          <a:prstGeom prst="rect">
            <a:avLst/>
          </a:prstGeom>
          <a:noFill/>
        </p:spPr>
        <p:txBody>
          <a:bodyPr wrap="square" rtlCol="0">
            <a:spAutoFit/>
          </a:bodyPr>
          <a:lstStyle/>
          <a:p>
            <a:r>
              <a:rPr lang="en-US" dirty="0" smtClean="0">
                <a:solidFill>
                  <a:schemeClr val="tx1">
                    <a:lumMod val="65000"/>
                    <a:lumOff val="35000"/>
                  </a:schemeClr>
                </a:solidFill>
              </a:rPr>
              <a:t>One Integrated System:</a:t>
            </a:r>
          </a:p>
          <a:p>
            <a:pPr marL="285750" indent="-285750">
              <a:buFont typeface="Arial" charset="0"/>
              <a:buChar char="•"/>
            </a:pPr>
            <a:r>
              <a:rPr lang="en-US" dirty="0" smtClean="0">
                <a:solidFill>
                  <a:schemeClr val="tx1">
                    <a:lumMod val="65000"/>
                    <a:lumOff val="35000"/>
                  </a:schemeClr>
                </a:solidFill>
              </a:rPr>
              <a:t>3 Universities</a:t>
            </a:r>
          </a:p>
          <a:p>
            <a:pPr marL="285750" indent="-285750">
              <a:buFont typeface="Arial" charset="0"/>
              <a:buChar char="•"/>
            </a:pPr>
            <a:r>
              <a:rPr lang="en-US" dirty="0" smtClean="0">
                <a:solidFill>
                  <a:schemeClr val="tx1">
                    <a:lumMod val="65000"/>
                    <a:lumOff val="35000"/>
                  </a:schemeClr>
                </a:solidFill>
              </a:rPr>
              <a:t>12 Community Campuses</a:t>
            </a:r>
          </a:p>
          <a:p>
            <a:pPr marL="285750" indent="-285750">
              <a:buFont typeface="Arial" charset="0"/>
              <a:buChar char="•"/>
            </a:pPr>
            <a:r>
              <a:rPr lang="en-US" dirty="0" smtClean="0">
                <a:solidFill>
                  <a:schemeClr val="tx1">
                    <a:lumMod val="65000"/>
                    <a:lumOff val="35000"/>
                  </a:schemeClr>
                </a:solidFill>
              </a:rPr>
              <a:t>Outreach Centers</a:t>
            </a:r>
          </a:p>
          <a:p>
            <a:pPr marL="285750" indent="-285750">
              <a:buFont typeface="Arial" charset="0"/>
              <a:buChar char="•"/>
            </a:pPr>
            <a:r>
              <a:rPr lang="en-US" dirty="0" smtClean="0">
                <a:solidFill>
                  <a:schemeClr val="tx1">
                    <a:lumMod val="65000"/>
                    <a:lumOff val="35000"/>
                  </a:schemeClr>
                </a:solidFill>
              </a:rPr>
              <a:t>Distance Delivery</a:t>
            </a:r>
          </a:p>
          <a:p>
            <a:endParaRPr lang="en-US" dirty="0" smtClean="0"/>
          </a:p>
        </p:txBody>
      </p:sp>
    </p:spTree>
    <p:extLst>
      <p:ext uri="{BB962C8B-B14F-4D97-AF65-F5344CB8AC3E}">
        <p14:creationId xmlns:p14="http://schemas.microsoft.com/office/powerpoint/2010/main" val="58380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Alaska Sized Benefits</a:t>
            </a:r>
            <a:endParaRPr lang="en-US" dirty="0"/>
          </a:p>
        </p:txBody>
      </p:sp>
      <p:sp>
        <p:nvSpPr>
          <p:cNvPr id="3" name="Text Placeholder 2"/>
          <p:cNvSpPr>
            <a:spLocks noGrp="1"/>
          </p:cNvSpPr>
          <p:nvPr>
            <p:ph type="body" idx="1"/>
          </p:nvPr>
        </p:nvSpPr>
        <p:spPr>
          <a:xfrm>
            <a:off x="634867" y="2663689"/>
            <a:ext cx="8407665" cy="3267169"/>
          </a:xfrm>
        </p:spPr>
        <p:txBody>
          <a:bodyPr>
            <a:noAutofit/>
          </a:bodyPr>
          <a:lstStyle/>
          <a:p>
            <a:pPr marL="0" indent="0">
              <a:spcBef>
                <a:spcPts val="1200"/>
              </a:spcBef>
              <a:buClr>
                <a:srgbClr val="80B606"/>
              </a:buClr>
              <a:buNone/>
            </a:pPr>
            <a:r>
              <a:rPr lang="en-US" sz="2000" dirty="0">
                <a:solidFill>
                  <a:sysClr val="windowText" lastClr="000000">
                    <a:lumMod val="65000"/>
                    <a:lumOff val="35000"/>
                  </a:sysClr>
                </a:solidFill>
                <a:latin typeface="Calisto MT"/>
                <a:ea typeface=""/>
                <a:cs typeface=""/>
                <a:sym typeface="Calibri"/>
              </a:rPr>
              <a:t>A major </a:t>
            </a:r>
            <a:r>
              <a:rPr lang="en-US" sz="2000" dirty="0" smtClean="0">
                <a:solidFill>
                  <a:sysClr val="windowText" lastClr="000000">
                    <a:lumMod val="65000"/>
                    <a:lumOff val="35000"/>
                  </a:sysClr>
                </a:solidFill>
                <a:latin typeface="Calisto MT"/>
                <a:ea typeface=""/>
                <a:cs typeface=""/>
                <a:sym typeface="Calibri"/>
              </a:rPr>
              <a:t>economic engine in Alaska generating direct and indirect benefits:</a:t>
            </a:r>
            <a:endParaRPr lang="en-US" sz="2000" dirty="0">
              <a:solidFill>
                <a:sysClr val="windowText" lastClr="000000">
                  <a:lumMod val="65000"/>
                  <a:lumOff val="35000"/>
                </a:sysClr>
              </a:solidFill>
              <a:latin typeface="Calisto MT"/>
              <a:ea typeface=""/>
              <a:cs typeface=""/>
              <a:sym typeface="Calibri"/>
            </a:endParaRPr>
          </a:p>
          <a:p>
            <a:pPr>
              <a:spcBef>
                <a:spcPts val="1200"/>
              </a:spcBef>
              <a:buClr>
                <a:srgbClr val="80B606"/>
              </a:buClr>
            </a:pPr>
            <a:r>
              <a:rPr lang="en-US" sz="2000" dirty="0">
                <a:solidFill>
                  <a:sysClr val="windowText" lastClr="000000">
                    <a:lumMod val="65000"/>
                    <a:lumOff val="35000"/>
                  </a:sysClr>
                </a:solidFill>
                <a:latin typeface="Calisto MT"/>
                <a:ea typeface=""/>
                <a:cs typeface=""/>
                <a:sym typeface="Calibri"/>
              </a:rPr>
              <a:t>15,740 jobs result from UA activities</a:t>
            </a:r>
          </a:p>
          <a:p>
            <a:pPr>
              <a:spcBef>
                <a:spcPts val="1200"/>
              </a:spcBef>
              <a:buClr>
                <a:srgbClr val="80B606"/>
              </a:buClr>
            </a:pPr>
            <a:r>
              <a:rPr lang="en-US" sz="2000" dirty="0" smtClean="0">
                <a:solidFill>
                  <a:sysClr val="windowText" lastClr="000000">
                    <a:lumMod val="65000"/>
                    <a:lumOff val="35000"/>
                  </a:sysClr>
                </a:solidFill>
                <a:latin typeface="Calisto MT"/>
                <a:ea typeface=""/>
                <a:cs typeface=""/>
                <a:sym typeface="Calibri"/>
              </a:rPr>
              <a:t>$1.1 billion in annual economic/employment impacts statewide</a:t>
            </a:r>
          </a:p>
          <a:p>
            <a:pPr>
              <a:spcBef>
                <a:spcPts val="1200"/>
              </a:spcBef>
              <a:buClr>
                <a:srgbClr val="80B606"/>
              </a:buClr>
            </a:pPr>
            <a:r>
              <a:rPr lang="en-US" sz="2000" dirty="0" smtClean="0">
                <a:solidFill>
                  <a:sysClr val="windowText" lastClr="000000">
                    <a:lumMod val="65000"/>
                    <a:lumOff val="35000"/>
                  </a:sysClr>
                </a:solidFill>
                <a:latin typeface="Calisto MT"/>
                <a:ea typeface=""/>
                <a:cs typeface=""/>
                <a:sym typeface="Calibri"/>
              </a:rPr>
              <a:t>$43.7 million in economic impacts to rural Alaska alone</a:t>
            </a:r>
          </a:p>
          <a:p>
            <a:pPr>
              <a:spcBef>
                <a:spcPts val="1200"/>
              </a:spcBef>
              <a:buClr>
                <a:srgbClr val="80B606"/>
              </a:buClr>
            </a:pPr>
            <a:r>
              <a:rPr lang="en-US" sz="2000" dirty="0">
                <a:solidFill>
                  <a:sysClr val="windowText" lastClr="000000">
                    <a:lumMod val="65000"/>
                    <a:lumOff val="35000"/>
                  </a:sysClr>
                </a:solidFill>
                <a:sym typeface="Calibri"/>
              </a:rPr>
              <a:t>$1 dollar </a:t>
            </a:r>
            <a:r>
              <a:rPr lang="en-US" sz="2000" dirty="0" smtClean="0">
                <a:solidFill>
                  <a:sysClr val="windowText" lastClr="000000">
                    <a:lumMod val="65000"/>
                    <a:lumOff val="35000"/>
                  </a:sysClr>
                </a:solidFill>
                <a:sym typeface="Calibri"/>
              </a:rPr>
              <a:t>of investment </a:t>
            </a:r>
            <a:r>
              <a:rPr lang="en-US" sz="2000" dirty="0">
                <a:solidFill>
                  <a:sysClr val="windowText" lastClr="000000">
                    <a:lumMod val="65000"/>
                    <a:lumOff val="35000"/>
                  </a:sysClr>
                </a:solidFill>
                <a:sym typeface="Calibri"/>
              </a:rPr>
              <a:t>generates $3 dollars in economic activity</a:t>
            </a:r>
          </a:p>
          <a:p>
            <a:pPr>
              <a:spcBef>
                <a:spcPts val="1200"/>
              </a:spcBef>
              <a:buClr>
                <a:srgbClr val="80B606"/>
              </a:buClr>
            </a:pPr>
            <a:r>
              <a:rPr lang="en-US" sz="2000" dirty="0" smtClean="0">
                <a:solidFill>
                  <a:sysClr val="windowText" lastClr="000000">
                    <a:lumMod val="65000"/>
                    <a:lumOff val="35000"/>
                  </a:sysClr>
                </a:solidFill>
                <a:latin typeface="Calisto MT"/>
                <a:ea typeface=""/>
                <a:cs typeface=""/>
                <a:sym typeface="Calibri"/>
              </a:rPr>
              <a:t>$</a:t>
            </a:r>
            <a:r>
              <a:rPr lang="en-US" sz="2000" dirty="0">
                <a:solidFill>
                  <a:sysClr val="windowText" lastClr="000000">
                    <a:lumMod val="65000"/>
                    <a:lumOff val="35000"/>
                  </a:sysClr>
                </a:solidFill>
                <a:latin typeface="Calisto MT"/>
                <a:ea typeface=""/>
                <a:cs typeface=""/>
                <a:sym typeface="Calibri"/>
              </a:rPr>
              <a:t>1 </a:t>
            </a:r>
            <a:r>
              <a:rPr lang="en-US" sz="2000" dirty="0" smtClean="0">
                <a:solidFill>
                  <a:sysClr val="windowText" lastClr="000000">
                    <a:lumMod val="65000"/>
                    <a:lumOff val="35000"/>
                  </a:sysClr>
                </a:solidFill>
                <a:latin typeface="Calisto MT"/>
                <a:ea typeface=""/>
                <a:cs typeface=""/>
                <a:sym typeface="Calibri"/>
              </a:rPr>
              <a:t>in </a:t>
            </a:r>
            <a:r>
              <a:rPr lang="en-US" sz="2000" dirty="0">
                <a:solidFill>
                  <a:sysClr val="windowText" lastClr="000000">
                    <a:lumMod val="65000"/>
                    <a:lumOff val="35000"/>
                  </a:sysClr>
                </a:solidFill>
                <a:latin typeface="Calisto MT"/>
                <a:ea typeface=""/>
                <a:cs typeface=""/>
                <a:sym typeface="Calibri"/>
              </a:rPr>
              <a:t>state </a:t>
            </a:r>
            <a:r>
              <a:rPr lang="en-US" sz="2000" dirty="0" smtClean="0">
                <a:solidFill>
                  <a:sysClr val="windowText" lastClr="000000">
                    <a:lumMod val="65000"/>
                    <a:lumOff val="35000"/>
                  </a:sysClr>
                </a:solidFill>
                <a:latin typeface="Calisto MT"/>
                <a:ea typeface=""/>
                <a:cs typeface=""/>
                <a:sym typeface="Calibri"/>
              </a:rPr>
              <a:t>research investment generates $4.1 in research dollars</a:t>
            </a:r>
          </a:p>
        </p:txBody>
      </p:sp>
      <p:sp>
        <p:nvSpPr>
          <p:cNvPr id="5" name="Slide Number Placeholder 2"/>
          <p:cNvSpPr txBox="1">
            <a:spLocks/>
          </p:cNvSpPr>
          <p:nvPr/>
        </p:nvSpPr>
        <p:spPr>
          <a:xfrm>
            <a:off x="4305300" y="6356350"/>
            <a:ext cx="533400" cy="365125"/>
          </a:xfrm>
          <a:prstGeom prst="rect">
            <a:avLst/>
          </a:prstGeom>
        </p:spPr>
        <p:txBody>
          <a:bodyPr vert="horz" lIns="91440" tIns="45720" rIns="91440" bIns="45720" rtlCol="0" anchor="ctr"/>
          <a:lstStyle>
            <a:defPPr>
              <a:defRPr lang="en-US"/>
            </a:defPPr>
            <a:lvl1pPr marL="0" algn="ctr" defTabSz="457200" rtl="0" eaLnBrk="1" latinLnBrk="0" hangingPunct="1">
              <a:defRPr sz="1100" b="1"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0DE7F9-D454-7F4A-A00C-CC8592FE472E}" type="slidenum">
              <a:rPr lang="en-US" smtClean="0"/>
              <a:t>9</a:t>
            </a:fld>
            <a:endParaRPr lang="en-US" dirty="0"/>
          </a:p>
        </p:txBody>
      </p:sp>
    </p:spTree>
    <p:extLst>
      <p:ext uri="{BB962C8B-B14F-4D97-AF65-F5344CB8AC3E}">
        <p14:creationId xmlns:p14="http://schemas.microsoft.com/office/powerpoint/2010/main" val="793605852"/>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majorFont>
      <a:minorFont>
        <a:latin typeface="Calisto MT"/>
        <a:ea typeface=""/>
        <a:cs typeface=""/>
        <a:font script="Jpan" typeface="ＭＳ 明朝"/>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3118</TotalTime>
  <Words>2501</Words>
  <Application>Microsoft Office PowerPoint</Application>
  <PresentationFormat>On-screen Show (4:3)</PresentationFormat>
  <Paragraphs>395</Paragraphs>
  <Slides>40</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Calisto MT</vt:lpstr>
      <vt:lpstr>Lustria</vt:lpstr>
      <vt:lpstr>Times New Roman</vt:lpstr>
      <vt:lpstr>Verdana</vt:lpstr>
      <vt:lpstr>Wingdings</vt:lpstr>
      <vt:lpstr>Genesis</vt:lpstr>
      <vt:lpstr>University of Alaska Investing in Alaska’s Future</vt:lpstr>
      <vt:lpstr>University Mission</vt:lpstr>
      <vt:lpstr>University Mission</vt:lpstr>
      <vt:lpstr>Celebrating Our History –  Planning Our Future</vt:lpstr>
      <vt:lpstr>It Takes a Great University to Create a Great State</vt:lpstr>
      <vt:lpstr>100 Years of Service</vt:lpstr>
      <vt:lpstr>Meeting Alaska’s Needs</vt:lpstr>
      <vt:lpstr>Serving All Alaskans</vt:lpstr>
      <vt:lpstr>Alaska Sized Benefits</vt:lpstr>
      <vt:lpstr>PowerPoint Presentation</vt:lpstr>
      <vt:lpstr>Student Profile</vt:lpstr>
      <vt:lpstr>Economic Power of Research</vt:lpstr>
      <vt:lpstr>Research Diversity &amp; Service</vt:lpstr>
      <vt:lpstr>Key Research Initiatives </vt:lpstr>
      <vt:lpstr>Service Mission: Sharing Knowledge with Alaskans </vt:lpstr>
      <vt:lpstr>Challenges</vt:lpstr>
      <vt:lpstr>Alaska’s Brain Drain</vt:lpstr>
      <vt:lpstr>PowerPoint Presentation</vt:lpstr>
      <vt:lpstr>Percent of Residents Aged 25-64 with an Associates Degree or Higher Born In-State, 2010</vt:lpstr>
      <vt:lpstr>Percent of 25-64 Year Olds with College Degrees –  Associate and Higher, 2013</vt:lpstr>
      <vt:lpstr>Wage and Education Relation</vt:lpstr>
      <vt:lpstr>PowerPoint Presentation</vt:lpstr>
      <vt:lpstr>Landless University</vt:lpstr>
      <vt:lpstr>State Budget Reductions</vt:lpstr>
      <vt:lpstr>PowerPoint Presentation</vt:lpstr>
      <vt:lpstr>Target: 65 by 2025</vt:lpstr>
      <vt:lpstr>Johnson &amp; Johnsen</vt:lpstr>
      <vt:lpstr>   Aligning for Alaska’s Future   </vt:lpstr>
      <vt:lpstr>Alaska Scholarships</vt:lpstr>
      <vt:lpstr>PowerPoint Presentation</vt:lpstr>
      <vt:lpstr>10-Year Glide Path Framework</vt:lpstr>
      <vt:lpstr>   </vt:lpstr>
      <vt:lpstr>What’s needed to transform enrollment at UA   </vt:lpstr>
      <vt:lpstr>Adult Education Profile</vt:lpstr>
      <vt:lpstr>Target Alaska’s Adult Market </vt:lpstr>
      <vt:lpstr>Needs for Students with Some College, No Degree  </vt:lpstr>
      <vt:lpstr>Strategic Pathways</vt:lpstr>
      <vt:lpstr>PowerPoint Presentation</vt:lpstr>
      <vt:lpstr>Initial Pathways Outcomes </vt:lpstr>
      <vt:lpstr>Conclusion</vt:lpstr>
    </vt:vector>
  </TitlesOfParts>
  <Company>University of Alaska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Governance</dc:title>
  <dc:creator>Monique Musick</dc:creator>
  <cp:lastModifiedBy>Joshua Banks</cp:lastModifiedBy>
  <cp:revision>281</cp:revision>
  <cp:lastPrinted>2017-02-07T19:24:23Z</cp:lastPrinted>
  <dcterms:created xsi:type="dcterms:W3CDTF">2015-08-10T16:28:03Z</dcterms:created>
  <dcterms:modified xsi:type="dcterms:W3CDTF">2017-02-07T23:32:49Z</dcterms:modified>
</cp:coreProperties>
</file>