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9" r:id="rId3"/>
    <p:sldId id="384" r:id="rId4"/>
    <p:sldId id="386" r:id="rId5"/>
    <p:sldId id="387" r:id="rId6"/>
    <p:sldId id="388" r:id="rId7"/>
    <p:sldId id="389" r:id="rId8"/>
    <p:sldId id="390" r:id="rId9"/>
    <p:sldId id="391" r:id="rId10"/>
    <p:sldId id="392" r:id="rId11"/>
    <p:sldId id="393" r:id="rId12"/>
    <p:sldId id="394" r:id="rId13"/>
    <p:sldId id="395" r:id="rId14"/>
    <p:sldId id="397" r:id="rId15"/>
    <p:sldId id="403" r:id="rId16"/>
    <p:sldId id="366" r:id="rId17"/>
    <p:sldId id="398" r:id="rId18"/>
    <p:sldId id="367" r:id="rId19"/>
    <p:sldId id="356" r:id="rId20"/>
    <p:sldId id="365" r:id="rId21"/>
    <p:sldId id="402" r:id="rId22"/>
    <p:sldId id="401" r:id="rId23"/>
    <p:sldId id="404" r:id="rId24"/>
    <p:sldId id="399"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C0A324-8B62-4156-82E3-CFC78AB38D12}">
          <p14:sldIdLst>
            <p14:sldId id="256"/>
            <p14:sldId id="259"/>
            <p14:sldId id="384"/>
            <p14:sldId id="386"/>
            <p14:sldId id="387"/>
            <p14:sldId id="388"/>
            <p14:sldId id="389"/>
            <p14:sldId id="390"/>
            <p14:sldId id="391"/>
            <p14:sldId id="392"/>
            <p14:sldId id="393"/>
            <p14:sldId id="394"/>
            <p14:sldId id="395"/>
            <p14:sldId id="397"/>
            <p14:sldId id="403"/>
            <p14:sldId id="366"/>
            <p14:sldId id="398"/>
            <p14:sldId id="367"/>
            <p14:sldId id="356"/>
            <p14:sldId id="365"/>
            <p14:sldId id="402"/>
            <p14:sldId id="401"/>
            <p14:sldId id="404"/>
            <p14:sldId id="399"/>
          </p14:sldIdLst>
        </p14:section>
        <p14:section name="Untitled Section" id="{3C621810-65E8-4AA8-BDD7-2F1AEE6B660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mcphetres" initials="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9" autoAdjust="0"/>
    <p:restoredTop sz="94016" autoAdjust="0"/>
  </p:normalViewPr>
  <p:slideViewPr>
    <p:cSldViewPr>
      <p:cViewPr varScale="1">
        <p:scale>
          <a:sx n="76" d="100"/>
          <a:sy n="76" d="100"/>
        </p:scale>
        <p:origin x="-1944" y="-96"/>
      </p:cViewPr>
      <p:guideLst>
        <p:guide orient="horz" pos="2160"/>
        <p:guide pos="2880"/>
      </p:guideLst>
    </p:cSldViewPr>
  </p:slideViewPr>
  <p:notesTextViewPr>
    <p:cViewPr>
      <p:scale>
        <a:sx n="1" d="1"/>
        <a:sy n="1" d="1"/>
      </p:scale>
      <p:origin x="0" y="0"/>
    </p:cViewPr>
  </p:notesTextViewPr>
  <p:sorterViewPr>
    <p:cViewPr>
      <p:scale>
        <a:sx n="100" d="100"/>
        <a:sy n="100" d="100"/>
      </p:scale>
      <p:origin x="0" y="-2540"/>
    </p:cViewPr>
  </p:sorterViewPr>
  <p:notesViewPr>
    <p:cSldViewPr>
      <p:cViewPr varScale="1">
        <p:scale>
          <a:sx n="67" d="100"/>
          <a:sy n="67" d="100"/>
        </p:scale>
        <p:origin x="310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501" cy="462120"/>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sz="quarter" idx="1"/>
          </p:nvPr>
        </p:nvSpPr>
        <p:spPr>
          <a:xfrm>
            <a:off x="3935971" y="0"/>
            <a:ext cx="3012500" cy="462120"/>
          </a:xfrm>
          <a:prstGeom prst="rect">
            <a:avLst/>
          </a:prstGeom>
        </p:spPr>
        <p:txBody>
          <a:bodyPr vert="horz" lIns="91430" tIns="45714" rIns="91430" bIns="45714" rtlCol="0"/>
          <a:lstStyle>
            <a:lvl1pPr algn="r">
              <a:defRPr sz="1200"/>
            </a:lvl1pPr>
          </a:lstStyle>
          <a:p>
            <a:fld id="{7B2BFE76-A71C-4716-9710-73BF01227845}" type="datetimeFigureOut">
              <a:rPr lang="en-US" smtClean="0"/>
              <a:t>2/6/2017</a:t>
            </a:fld>
            <a:endParaRPr lang="en-US"/>
          </a:p>
        </p:txBody>
      </p:sp>
      <p:sp>
        <p:nvSpPr>
          <p:cNvPr id="4" name="Footer Placeholder 3"/>
          <p:cNvSpPr>
            <a:spLocks noGrp="1"/>
          </p:cNvSpPr>
          <p:nvPr>
            <p:ph type="ftr" sz="quarter" idx="2"/>
          </p:nvPr>
        </p:nvSpPr>
        <p:spPr>
          <a:xfrm>
            <a:off x="3" y="8772378"/>
            <a:ext cx="3012501" cy="462120"/>
          </a:xfrm>
          <a:prstGeom prst="rect">
            <a:avLst/>
          </a:prstGeom>
        </p:spPr>
        <p:txBody>
          <a:bodyPr vert="horz" lIns="91430" tIns="45714" rIns="91430"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35971" y="8772378"/>
            <a:ext cx="3012500" cy="462120"/>
          </a:xfrm>
          <a:prstGeom prst="rect">
            <a:avLst/>
          </a:prstGeom>
        </p:spPr>
        <p:txBody>
          <a:bodyPr vert="horz" lIns="91430" tIns="45714" rIns="91430" bIns="45714" rtlCol="0" anchor="b"/>
          <a:lstStyle>
            <a:lvl1pPr algn="r">
              <a:defRPr sz="1200"/>
            </a:lvl1pPr>
          </a:lstStyle>
          <a:p>
            <a:fld id="{42A6ECBC-5539-4A7A-ADA5-130CBCBAF019}" type="slidenum">
              <a:rPr lang="en-US" smtClean="0"/>
              <a:t>‹#›</a:t>
            </a:fld>
            <a:endParaRPr lang="en-US"/>
          </a:p>
        </p:txBody>
      </p:sp>
    </p:spTree>
    <p:extLst>
      <p:ext uri="{BB962C8B-B14F-4D97-AF65-F5344CB8AC3E}">
        <p14:creationId xmlns:p14="http://schemas.microsoft.com/office/powerpoint/2010/main" val="2384859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501" cy="462120"/>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idx="1"/>
          </p:nvPr>
        </p:nvSpPr>
        <p:spPr>
          <a:xfrm>
            <a:off x="3935971" y="0"/>
            <a:ext cx="3012500" cy="462120"/>
          </a:xfrm>
          <a:prstGeom prst="rect">
            <a:avLst/>
          </a:prstGeom>
        </p:spPr>
        <p:txBody>
          <a:bodyPr vert="horz" lIns="91430" tIns="45714" rIns="91430" bIns="45714" rtlCol="0"/>
          <a:lstStyle>
            <a:lvl1pPr algn="r">
              <a:defRPr sz="1200"/>
            </a:lvl1pPr>
          </a:lstStyle>
          <a:p>
            <a:fld id="{5F253D79-0193-4495-96E6-56AA7D5CEB01}" type="datetimeFigureOut">
              <a:rPr lang="en-US" smtClean="0"/>
              <a:t>2/6/2017</a:t>
            </a:fld>
            <a:endParaRPr 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1430" tIns="45714" rIns="91430" bIns="45714" rtlCol="0" anchor="ctr"/>
          <a:lstStyle/>
          <a:p>
            <a:endParaRPr lang="en-US"/>
          </a:p>
        </p:txBody>
      </p:sp>
      <p:sp>
        <p:nvSpPr>
          <p:cNvPr id="5" name="Notes Placeholder 4"/>
          <p:cNvSpPr>
            <a:spLocks noGrp="1"/>
          </p:cNvSpPr>
          <p:nvPr>
            <p:ph type="body" sz="quarter" idx="3"/>
          </p:nvPr>
        </p:nvSpPr>
        <p:spPr>
          <a:xfrm>
            <a:off x="695809" y="4387769"/>
            <a:ext cx="5560060" cy="4155919"/>
          </a:xfrm>
          <a:prstGeom prst="rect">
            <a:avLst/>
          </a:prstGeom>
        </p:spPr>
        <p:txBody>
          <a:bodyPr vert="horz" lIns="91430" tIns="45714" rIns="91430"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78"/>
            <a:ext cx="3012501" cy="462120"/>
          </a:xfrm>
          <a:prstGeom prst="rect">
            <a:avLst/>
          </a:prstGeom>
        </p:spPr>
        <p:txBody>
          <a:bodyPr vert="horz" lIns="91430" tIns="45714" rIns="91430"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35971" y="8772378"/>
            <a:ext cx="3012500" cy="462120"/>
          </a:xfrm>
          <a:prstGeom prst="rect">
            <a:avLst/>
          </a:prstGeom>
        </p:spPr>
        <p:txBody>
          <a:bodyPr vert="horz" lIns="91430" tIns="45714" rIns="91430" bIns="45714" rtlCol="0" anchor="b"/>
          <a:lstStyle>
            <a:lvl1pPr algn="r">
              <a:defRPr sz="1200"/>
            </a:lvl1pPr>
          </a:lstStyle>
          <a:p>
            <a:fld id="{38FC74E3-A692-4F3C-A592-2BA9111592F8}" type="slidenum">
              <a:rPr lang="en-US" smtClean="0"/>
              <a:t>‹#›</a:t>
            </a:fld>
            <a:endParaRPr lang="en-US"/>
          </a:p>
        </p:txBody>
      </p:sp>
    </p:spTree>
    <p:extLst>
      <p:ext uri="{BB962C8B-B14F-4D97-AF65-F5344CB8AC3E}">
        <p14:creationId xmlns:p14="http://schemas.microsoft.com/office/powerpoint/2010/main" val="16302586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package" Target="../embeddings/Microsoft_PowerPoint_Slide2.sldx"/><Relationship Id="rId3" Type="http://schemas.openxmlformats.org/officeDocument/2006/relationships/slide" Target="../slides/slide16.xml"/><Relationship Id="rId7" Type="http://schemas.openxmlformats.org/officeDocument/2006/relationships/oleObject" Target="../embeddings/oleObject2.bin"/><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package" Target="../embeddings/Microsoft_PowerPoint_Slide1.sldx"/><Relationship Id="rId4" Type="http://schemas.openxmlformats.org/officeDocument/2006/relationships/oleObject" Target="../embeddings/oleObject1.bin"/><Relationship Id="rId9" Type="http://schemas.openxmlformats.org/officeDocument/2006/relationships/image" Target="../media/image32.emf"/></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1</a:t>
            </a:fld>
            <a:endParaRPr lang="en-US"/>
          </a:p>
        </p:txBody>
      </p:sp>
    </p:spTree>
    <p:extLst>
      <p:ext uri="{BB962C8B-B14F-4D97-AF65-F5344CB8AC3E}">
        <p14:creationId xmlns:p14="http://schemas.microsoft.com/office/powerpoint/2010/main" val="1578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3760C1E-34F3-49F1-8E8E-911875D9FD8D}" type="slidenum">
              <a:rPr lang="en-US"/>
              <a:pPr>
                <a:defRPr/>
              </a:pPr>
              <a:t>10</a:t>
            </a:fld>
            <a:endParaRPr lang="en-US" dirty="0"/>
          </a:p>
        </p:txBody>
      </p:sp>
    </p:spTree>
    <p:extLst>
      <p:ext uri="{BB962C8B-B14F-4D97-AF65-F5344CB8AC3E}">
        <p14:creationId xmlns:p14="http://schemas.microsoft.com/office/powerpoint/2010/main" val="341195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760C1E-34F3-49F1-8E8E-911875D9FD8D}" type="slidenum">
              <a:rPr lang="en-US"/>
              <a:pPr>
                <a:defRPr/>
              </a:pPr>
              <a:t>12</a:t>
            </a:fld>
            <a:endParaRPr lang="en-US" dirty="0"/>
          </a:p>
        </p:txBody>
      </p:sp>
    </p:spTree>
    <p:extLst>
      <p:ext uri="{BB962C8B-B14F-4D97-AF65-F5344CB8AC3E}">
        <p14:creationId xmlns:p14="http://schemas.microsoft.com/office/powerpoint/2010/main" val="12232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13</a:t>
            </a:fld>
            <a:endParaRPr lang="en-US"/>
          </a:p>
        </p:txBody>
      </p:sp>
    </p:spTree>
    <p:extLst>
      <p:ext uri="{BB962C8B-B14F-4D97-AF65-F5344CB8AC3E}">
        <p14:creationId xmlns:p14="http://schemas.microsoft.com/office/powerpoint/2010/main" val="63048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8FC74E3-A692-4F3C-A592-2BA9111592F8}" type="slidenum">
              <a:rPr lang="en-US" smtClean="0"/>
              <a:t>14</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31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15</a:t>
            </a:fld>
            <a:endParaRPr lang="en-US"/>
          </a:p>
        </p:txBody>
      </p:sp>
    </p:spTree>
    <p:extLst>
      <p:ext uri="{BB962C8B-B14F-4D97-AF65-F5344CB8AC3E}">
        <p14:creationId xmlns:p14="http://schemas.microsoft.com/office/powerpoint/2010/main" val="419181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8FC74E3-A692-4F3C-A592-2BA9111592F8}" type="slidenum">
              <a:rPr lang="en-US" smtClean="0"/>
              <a:t>16</a:t>
            </a:fld>
            <a:endParaRPr lang="en-US"/>
          </a:p>
        </p:txBody>
      </p:sp>
      <p:graphicFrame>
        <p:nvGraphicFramePr>
          <p:cNvPr id="5" name="Object 4"/>
          <p:cNvGraphicFramePr>
            <a:graphicFrameLocks noChangeAspect="1"/>
          </p:cNvGraphicFramePr>
          <p:nvPr>
            <p:extLst/>
          </p:nvPr>
        </p:nvGraphicFramePr>
        <p:xfrm>
          <a:off x="277020" y="4494804"/>
          <a:ext cx="3177306" cy="2377629"/>
        </p:xfrm>
        <a:graphic>
          <a:graphicData uri="http://schemas.openxmlformats.org/presentationml/2006/ole">
            <mc:AlternateContent xmlns:mc="http://schemas.openxmlformats.org/markup-compatibility/2006">
              <mc:Choice xmlns:v="urn:schemas-microsoft-com:vml" Requires="v">
                <p:oleObj spid="_x0000_s2166" name="Slide" r:id="rId5" imgW="4570388" imgH="3427437" progId="PowerPoint.Slide.12">
                  <p:embed/>
                </p:oleObj>
              </mc:Choice>
              <mc:Fallback>
                <p:oleObj name="Slide" r:id="rId5" imgW="4570388" imgH="3427437" progId="PowerPoint.Slide.12">
                  <p:embed/>
                  <p:pic>
                    <p:nvPicPr>
                      <p:cNvPr id="5" name="Object 4"/>
                      <p:cNvPicPr/>
                      <p:nvPr/>
                    </p:nvPicPr>
                    <p:blipFill>
                      <a:blip r:embed="rId6"/>
                      <a:stretch>
                        <a:fillRect/>
                      </a:stretch>
                    </p:blipFill>
                    <p:spPr>
                      <a:xfrm>
                        <a:off x="277020" y="4494804"/>
                        <a:ext cx="3177306" cy="2377629"/>
                      </a:xfrm>
                      <a:prstGeom prst="rect">
                        <a:avLst/>
                      </a:prstGeom>
                      <a:ln>
                        <a:solidFill>
                          <a:schemeClr val="tx1"/>
                        </a:solidFill>
                      </a:ln>
                    </p:spPr>
                  </p:pic>
                </p:oleObj>
              </mc:Fallback>
            </mc:AlternateContent>
          </a:graphicData>
        </a:graphic>
      </p:graphicFrame>
      <p:graphicFrame>
        <p:nvGraphicFramePr>
          <p:cNvPr id="6" name="Object 5"/>
          <p:cNvGraphicFramePr>
            <a:graphicFrameLocks noChangeAspect="1"/>
          </p:cNvGraphicFramePr>
          <p:nvPr>
            <p:extLst/>
          </p:nvPr>
        </p:nvGraphicFramePr>
        <p:xfrm>
          <a:off x="3582026" y="4494804"/>
          <a:ext cx="3177306" cy="2377629"/>
        </p:xfrm>
        <a:graphic>
          <a:graphicData uri="http://schemas.openxmlformats.org/presentationml/2006/ole">
            <mc:AlternateContent xmlns:mc="http://schemas.openxmlformats.org/markup-compatibility/2006">
              <mc:Choice xmlns:v="urn:schemas-microsoft-com:vml" Requires="v">
                <p:oleObj spid="_x0000_s2167" name="Slide" r:id="rId8" imgW="4570388" imgH="3427437" progId="PowerPoint.Slide.12">
                  <p:embed/>
                </p:oleObj>
              </mc:Choice>
              <mc:Fallback>
                <p:oleObj name="Slide" r:id="rId8" imgW="4570388" imgH="3427437" progId="PowerPoint.Slide.12">
                  <p:embed/>
                  <p:pic>
                    <p:nvPicPr>
                      <p:cNvPr id="6" name="Object 5"/>
                      <p:cNvPicPr/>
                      <p:nvPr/>
                    </p:nvPicPr>
                    <p:blipFill>
                      <a:blip r:embed="rId9"/>
                      <a:stretch>
                        <a:fillRect/>
                      </a:stretch>
                    </p:blipFill>
                    <p:spPr>
                      <a:xfrm>
                        <a:off x="3582026" y="4494804"/>
                        <a:ext cx="3177306" cy="237762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05068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7EE4BFE-EEDD-4239-86A1-E85C8C547B47}" type="slidenum">
              <a:rPr lang="en-US" smtClean="0"/>
              <a:pPr/>
              <a:t>17</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353882" y="4416113"/>
            <a:ext cx="6225773" cy="4182427"/>
          </a:xfrm>
          <a:noFill/>
          <a:ln/>
        </p:spPr>
        <p:txBody>
          <a:bodyPr>
            <a:normAutofit/>
          </a:bodyPr>
          <a:lstStyle/>
          <a:p>
            <a:pPr eaLnBrk="1" hangingPunct="1"/>
            <a:endParaRPr lang="en-US" sz="1400" dirty="0"/>
          </a:p>
        </p:txBody>
      </p:sp>
    </p:spTree>
    <p:extLst>
      <p:ext uri="{BB962C8B-B14F-4D97-AF65-F5344CB8AC3E}">
        <p14:creationId xmlns:p14="http://schemas.microsoft.com/office/powerpoint/2010/main" val="2981675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38FC74E3-A692-4F3C-A592-2BA9111592F8}" type="slidenum">
              <a:rPr lang="en-US" smtClean="0"/>
              <a:t>18</a:t>
            </a:fld>
            <a:endParaRPr lang="en-US"/>
          </a:p>
        </p:txBody>
      </p:sp>
    </p:spTree>
    <p:extLst>
      <p:ext uri="{BB962C8B-B14F-4D97-AF65-F5344CB8AC3E}">
        <p14:creationId xmlns:p14="http://schemas.microsoft.com/office/powerpoint/2010/main" val="181504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19</a:t>
            </a:fld>
            <a:endParaRPr lang="en-US"/>
          </a:p>
        </p:txBody>
      </p:sp>
    </p:spTree>
    <p:extLst>
      <p:ext uri="{BB962C8B-B14F-4D97-AF65-F5344CB8AC3E}">
        <p14:creationId xmlns:p14="http://schemas.microsoft.com/office/powerpoint/2010/main" val="230534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20</a:t>
            </a:fld>
            <a:endParaRPr lang="en-US"/>
          </a:p>
        </p:txBody>
      </p:sp>
    </p:spTree>
    <p:extLst>
      <p:ext uri="{BB962C8B-B14F-4D97-AF65-F5344CB8AC3E}">
        <p14:creationId xmlns:p14="http://schemas.microsoft.com/office/powerpoint/2010/main" val="229801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2</a:t>
            </a:fld>
            <a:endParaRPr lang="en-US"/>
          </a:p>
        </p:txBody>
      </p:sp>
    </p:spTree>
    <p:extLst>
      <p:ext uri="{BB962C8B-B14F-4D97-AF65-F5344CB8AC3E}">
        <p14:creationId xmlns:p14="http://schemas.microsoft.com/office/powerpoint/2010/main" val="59271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21</a:t>
            </a:fld>
            <a:endParaRPr lang="en-US"/>
          </a:p>
        </p:txBody>
      </p:sp>
    </p:spTree>
    <p:extLst>
      <p:ext uri="{BB962C8B-B14F-4D97-AF65-F5344CB8AC3E}">
        <p14:creationId xmlns:p14="http://schemas.microsoft.com/office/powerpoint/2010/main" val="296866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22</a:t>
            </a:fld>
            <a:endParaRPr lang="en-US"/>
          </a:p>
        </p:txBody>
      </p:sp>
    </p:spTree>
    <p:extLst>
      <p:ext uri="{BB962C8B-B14F-4D97-AF65-F5344CB8AC3E}">
        <p14:creationId xmlns:p14="http://schemas.microsoft.com/office/powerpoint/2010/main" val="379094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23</a:t>
            </a:fld>
            <a:endParaRPr lang="en-US"/>
          </a:p>
        </p:txBody>
      </p:sp>
    </p:spTree>
    <p:extLst>
      <p:ext uri="{BB962C8B-B14F-4D97-AF65-F5344CB8AC3E}">
        <p14:creationId xmlns:p14="http://schemas.microsoft.com/office/powerpoint/2010/main" val="426549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3</a:t>
            </a:fld>
            <a:endParaRPr lang="en-US"/>
          </a:p>
        </p:txBody>
      </p:sp>
    </p:spTree>
    <p:extLst>
      <p:ext uri="{BB962C8B-B14F-4D97-AF65-F5344CB8AC3E}">
        <p14:creationId xmlns:p14="http://schemas.microsoft.com/office/powerpoint/2010/main" val="128685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4</a:t>
            </a:fld>
            <a:endParaRPr lang="en-US"/>
          </a:p>
        </p:txBody>
      </p:sp>
    </p:spTree>
    <p:extLst>
      <p:ext uri="{BB962C8B-B14F-4D97-AF65-F5344CB8AC3E}">
        <p14:creationId xmlns:p14="http://schemas.microsoft.com/office/powerpoint/2010/main" val="27887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5</a:t>
            </a:fld>
            <a:endParaRPr lang="en-US"/>
          </a:p>
        </p:txBody>
      </p:sp>
    </p:spTree>
    <p:extLst>
      <p:ext uri="{BB962C8B-B14F-4D97-AF65-F5344CB8AC3E}">
        <p14:creationId xmlns:p14="http://schemas.microsoft.com/office/powerpoint/2010/main" val="23507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6</a:t>
            </a:fld>
            <a:endParaRPr lang="en-US"/>
          </a:p>
        </p:txBody>
      </p:sp>
    </p:spTree>
    <p:extLst>
      <p:ext uri="{BB962C8B-B14F-4D97-AF65-F5344CB8AC3E}">
        <p14:creationId xmlns:p14="http://schemas.microsoft.com/office/powerpoint/2010/main" val="3205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7</a:t>
            </a:fld>
            <a:endParaRPr lang="en-US"/>
          </a:p>
        </p:txBody>
      </p:sp>
    </p:spTree>
    <p:extLst>
      <p:ext uri="{BB962C8B-B14F-4D97-AF65-F5344CB8AC3E}">
        <p14:creationId xmlns:p14="http://schemas.microsoft.com/office/powerpoint/2010/main" val="281604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obtain # saved</a:t>
            </a:r>
            <a:endParaRPr lang="en-US" dirty="0"/>
          </a:p>
        </p:txBody>
      </p:sp>
      <p:sp>
        <p:nvSpPr>
          <p:cNvPr id="4" name="Slide Number Placeholder 3"/>
          <p:cNvSpPr>
            <a:spLocks noGrp="1"/>
          </p:cNvSpPr>
          <p:nvPr>
            <p:ph type="sldNum" sz="quarter" idx="10"/>
          </p:nvPr>
        </p:nvSpPr>
        <p:spPr/>
        <p:txBody>
          <a:bodyPr/>
          <a:lstStyle/>
          <a:p>
            <a:fld id="{38FC74E3-A692-4F3C-A592-2BA9111592F8}" type="slidenum">
              <a:rPr lang="en-US" smtClean="0"/>
              <a:t>8</a:t>
            </a:fld>
            <a:endParaRPr lang="en-US"/>
          </a:p>
        </p:txBody>
      </p:sp>
    </p:spTree>
    <p:extLst>
      <p:ext uri="{BB962C8B-B14F-4D97-AF65-F5344CB8AC3E}">
        <p14:creationId xmlns:p14="http://schemas.microsoft.com/office/powerpoint/2010/main" val="405447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8FC74E3-A692-4F3C-A592-2BA9111592F8}" type="slidenum">
              <a:rPr lang="en-US" smtClean="0"/>
              <a:t>9</a:t>
            </a:fld>
            <a:endParaRPr lang="en-US"/>
          </a:p>
        </p:txBody>
      </p:sp>
      <p:sp>
        <p:nvSpPr>
          <p:cNvPr id="5" name="Rectangle 4"/>
          <p:cNvSpPr/>
          <p:nvPr/>
        </p:nvSpPr>
        <p:spPr>
          <a:xfrm>
            <a:off x="200522" y="4565267"/>
            <a:ext cx="6820957" cy="4467024"/>
          </a:xfrm>
          <a:prstGeom prst="rect">
            <a:avLst/>
          </a:prstGeom>
        </p:spPr>
        <p:txBody>
          <a:bodyPr wrap="square" lIns="92263" tIns="46131" rIns="92263" bIns="46131">
            <a:spAutoFit/>
          </a:bodyPr>
          <a:lstStyle/>
          <a:p>
            <a:r>
              <a:rPr lang="en-US" b="1" dirty="0">
                <a:latin typeface="Arial" panose="020B0604020202020204" pitchFamily="34" charset="0"/>
                <a:cs typeface="Arial" panose="020B0604020202020204" pitchFamily="34" charset="0"/>
              </a:rPr>
              <a:t>FY2016 Successes</a:t>
            </a:r>
          </a:p>
          <a:p>
            <a:r>
              <a:rPr lang="en-US" sz="1200" dirty="0">
                <a:latin typeface="Arial" panose="020B0604020202020204" pitchFamily="34" charset="0"/>
                <a:cs typeface="Arial" panose="020B0604020202020204" pitchFamily="34" charset="0"/>
              </a:rPr>
              <a:t>Army Aviation search and rescue- McHugh Creek fire, 5 lives saved and fire containment coordination with the State Division of Forestry</a:t>
            </a:r>
          </a:p>
          <a:p>
            <a:r>
              <a:rPr lang="en-US" sz="1200" dirty="0">
                <a:latin typeface="Arial" panose="020B0604020202020204" pitchFamily="34" charset="0"/>
                <a:cs typeface="Arial" panose="020B0604020202020204" pitchFamily="34" charset="0"/>
              </a:rPr>
              <a:t>297th Battlefield Surveillance Brigade conducted its final annual training prior to deactivation in partnership with State agencies during Defense Support of Civil Authorities (DSCA) training in </a:t>
            </a:r>
            <a:r>
              <a:rPr lang="en-US" sz="1200" dirty="0" err="1">
                <a:latin typeface="Arial" panose="020B0604020202020204" pitchFamily="34" charset="0"/>
                <a:cs typeface="Arial" panose="020B0604020202020204" pitchFamily="34" charset="0"/>
              </a:rPr>
              <a:t>Utqiagvik</a:t>
            </a:r>
            <a:r>
              <a:rPr lang="en-US" sz="1200" dirty="0">
                <a:latin typeface="Arial" panose="020B0604020202020204" pitchFamily="34" charset="0"/>
                <a:cs typeface="Arial" panose="020B0604020202020204" pitchFamily="34" charset="0"/>
              </a:rPr>
              <a:t> (Barrow) and new brigade and battalion force structure was activated in August, 2016</a:t>
            </a:r>
          </a:p>
          <a:p>
            <a:r>
              <a:rPr lang="en-US" sz="1200" dirty="0">
                <a:latin typeface="Arial" panose="020B0604020202020204" pitchFamily="34" charset="0"/>
                <a:cs typeface="Arial" panose="020B0604020202020204" pitchFamily="34" charset="0"/>
              </a:rPr>
              <a:t>Completed the NORTHCOM sponsored (Joint Chiefs of Staff Exercise Related Construction Program), Alaska Army National Guard owned joint use </a:t>
            </a:r>
            <a:r>
              <a:rPr lang="en-US" sz="1200" dirty="0" err="1">
                <a:latin typeface="Arial" panose="020B0604020202020204" pitchFamily="34" charset="0"/>
                <a:cs typeface="Arial" panose="020B0604020202020204" pitchFamily="34" charset="0"/>
              </a:rPr>
              <a:t>Utqiagvik</a:t>
            </a:r>
            <a:r>
              <a:rPr lang="en-US" sz="1200" dirty="0">
                <a:latin typeface="Arial" panose="020B0604020202020204" pitchFamily="34" charset="0"/>
                <a:cs typeface="Arial" panose="020B0604020202020204" pitchFamily="34" charset="0"/>
              </a:rPr>
              <a:t> barracks construction project which will increase the military's Arctic training capacity and force projection capabilities</a:t>
            </a:r>
          </a:p>
          <a:p>
            <a:r>
              <a:rPr lang="en-US" b="1" dirty="0">
                <a:latin typeface="Arial" panose="020B0604020202020204" pitchFamily="34" charset="0"/>
                <a:cs typeface="Arial" panose="020B0604020202020204" pitchFamily="34" charset="0"/>
              </a:rPr>
              <a:t>FY2017 Operations</a:t>
            </a:r>
          </a:p>
          <a:p>
            <a:r>
              <a:rPr lang="en-US" sz="1200" dirty="0">
                <a:latin typeface="Arial" panose="020B0604020202020204" pitchFamily="34" charset="0"/>
                <a:cs typeface="Arial" panose="020B0604020202020204" pitchFamily="34" charset="0"/>
              </a:rPr>
              <a:t>Increase recruiting in rural Alaskan communities to diversify the force, grow our organic Arctic expertise, and position the organization for improved emergency response capacity</a:t>
            </a:r>
          </a:p>
          <a:p>
            <a:r>
              <a:rPr lang="en-US" sz="1200" dirty="0">
                <a:latin typeface="Arial" panose="020B0604020202020204" pitchFamily="34" charset="0"/>
                <a:cs typeface="Arial" panose="020B0604020202020204" pitchFamily="34" charset="0"/>
              </a:rPr>
              <a:t>Sustain the 24/7/365 operations of the Fort Greely Ground-based Midcourse Defense (GMD) Fire Control System and secure the Missile Defense Complex in defense of the Homeland</a:t>
            </a:r>
          </a:p>
          <a:p>
            <a:r>
              <a:rPr lang="en-US" sz="1200" dirty="0">
                <a:latin typeface="Arial" panose="020B0604020202020204" pitchFamily="34" charset="0"/>
                <a:cs typeface="Arial" panose="020B0604020202020204" pitchFamily="34" charset="0"/>
              </a:rPr>
              <a:t>Continue to develop future force structure opportunities for all Alaskans to provide warfighting capacity and homeland security readiness with National Guard Bureau</a:t>
            </a:r>
          </a:p>
          <a:p>
            <a:r>
              <a:rPr lang="en-US" b="1" dirty="0">
                <a:latin typeface="Arial" panose="020B0604020202020204" pitchFamily="34" charset="0"/>
                <a:cs typeface="Arial" panose="020B0604020202020204" pitchFamily="34" charset="0"/>
              </a:rPr>
              <a:t>FY2018 Outlook</a:t>
            </a:r>
          </a:p>
          <a:p>
            <a:r>
              <a:rPr lang="en-US" sz="1200" dirty="0">
                <a:latin typeface="Arial" panose="020B0604020202020204" pitchFamily="34" charset="0"/>
                <a:cs typeface="Arial" panose="020B0604020202020204" pitchFamily="34" charset="0"/>
              </a:rPr>
              <a:t>State budget issues (state match of federal funds) will affect construction and maintenance of National Guard facilities</a:t>
            </a:r>
          </a:p>
          <a:p>
            <a:r>
              <a:rPr lang="en-US" sz="1200" dirty="0">
                <a:latin typeface="Arial" panose="020B0604020202020204" pitchFamily="34" charset="0"/>
                <a:cs typeface="Arial" panose="020B0604020202020204" pitchFamily="34" charset="0"/>
              </a:rPr>
              <a:t>Federal funding challenges for travel in Alaska will compound with the anticipated increase of National Guard membership in rural communities </a:t>
            </a:r>
          </a:p>
          <a:p>
            <a:endParaRPr lang="en-US" sz="1200" dirty="0"/>
          </a:p>
        </p:txBody>
      </p:sp>
    </p:spTree>
    <p:extLst>
      <p:ext uri="{BB962C8B-B14F-4D97-AF65-F5344CB8AC3E}">
        <p14:creationId xmlns:p14="http://schemas.microsoft.com/office/powerpoint/2010/main" val="76887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6073B-1C56-46EC-B056-E705A53C5685}" type="datetime1">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65341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98588-B812-4A2E-BD38-53F493DA8302}" type="datetime1">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37497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E6043-1482-4926-9B00-D094700398FA}" type="datetime1">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360074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9736D-9B1A-46F6-8984-A0800B0AF13E}" type="datetime1">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4514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A6A29-3C44-4E5B-9CA4-0514D6F22D58}" type="datetime1">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32502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C2CB7-67E7-4BF8-B2AB-7D715268AD90}" type="datetime1">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311358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A6CCA-C56C-4EEE-9495-1DA4F5BF30F2}" type="datetime1">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410463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791B0-46AE-4B18-9F45-19DEBF113D75}" type="datetime1">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228522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67154-E75D-4C84-AD77-57A5AC767A8B}" type="datetime1">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20702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F6739-ACCF-4A2E-B978-21D68915DAD1}" type="datetime1">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100407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CC74A-6970-43A0-B5CF-E42FE6E11316}" type="datetime1">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E96C6-9964-4F03-8ED6-DA972FAA411D}" type="slidenum">
              <a:rPr lang="en-US" smtClean="0"/>
              <a:t>‹#›</a:t>
            </a:fld>
            <a:endParaRPr lang="en-US"/>
          </a:p>
        </p:txBody>
      </p:sp>
    </p:spTree>
    <p:extLst>
      <p:ext uri="{BB962C8B-B14F-4D97-AF65-F5344CB8AC3E}">
        <p14:creationId xmlns:p14="http://schemas.microsoft.com/office/powerpoint/2010/main" val="385661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BB1A0-3F4D-4342-BF36-3E500D0D7BE2}" type="datetime1">
              <a:rPr lang="en-US" smtClean="0"/>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E96C6-9964-4F03-8ED6-DA972FAA411D}" type="slidenum">
              <a:rPr lang="en-US" smtClean="0"/>
              <a:t>‹#›</a:t>
            </a:fld>
            <a:endParaRPr lang="en-US"/>
          </a:p>
        </p:txBody>
      </p:sp>
      <p:cxnSp>
        <p:nvCxnSpPr>
          <p:cNvPr id="7" name="Straight Connector 6"/>
          <p:cNvCxnSpPr/>
          <p:nvPr userDrawn="1"/>
        </p:nvCxnSpPr>
        <p:spPr>
          <a:xfrm>
            <a:off x="0" y="11430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27" r="62632"/>
          <a:stretch/>
        </p:blipFill>
        <p:spPr bwMode="auto">
          <a:xfrm>
            <a:off x="26674" y="24714"/>
            <a:ext cx="1040126" cy="10353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1208314"/>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73628"/>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00" y="76200"/>
            <a:ext cx="1447800" cy="97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02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hyperlink" Target="javascript:ClickThumbnail(1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rian.duffy@alaska.gov" TargetMode="External"/><Relationship Id="rId2" Type="http://schemas.openxmlformats.org/officeDocument/2006/relationships/hyperlink" Target="mailto:Bob.doehl@alask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1430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 r="62632"/>
          <a:stretch/>
        </p:blipFill>
        <p:spPr bwMode="auto">
          <a:xfrm>
            <a:off x="26674" y="24714"/>
            <a:ext cx="1040126" cy="10353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76200"/>
            <a:ext cx="7086600" cy="954107"/>
          </a:xfrm>
          <a:prstGeom prst="rect">
            <a:avLst/>
          </a:prstGeom>
          <a:noFill/>
        </p:spPr>
        <p:txBody>
          <a:bodyPr wrap="square" rtlCol="0">
            <a:spAutoFit/>
          </a:bodyPr>
          <a:lstStyle/>
          <a:p>
            <a:pPr algn="ctr"/>
            <a:r>
              <a:rPr lang="en-US" sz="2800" b="1" i="1" dirty="0" smtClean="0">
                <a:latin typeface="Arial" panose="020B0604020202020204" pitchFamily="34" charset="0"/>
                <a:cs typeface="Arial" panose="020B0604020202020204" pitchFamily="34" charset="0"/>
              </a:rPr>
              <a:t>  Department of Military </a:t>
            </a:r>
          </a:p>
          <a:p>
            <a:pPr algn="ctr"/>
            <a:r>
              <a:rPr lang="en-US" sz="2800" b="1" i="1" dirty="0" smtClean="0">
                <a:latin typeface="Arial" panose="020B0604020202020204" pitchFamily="34" charset="0"/>
                <a:cs typeface="Arial" panose="020B0604020202020204" pitchFamily="34" charset="0"/>
              </a:rPr>
              <a:t>and Veterans Affairs</a:t>
            </a:r>
            <a:endParaRPr lang="en-US" sz="2800" b="1" i="1" dirty="0">
              <a:latin typeface="Arial" panose="020B0604020202020204" pitchFamily="34" charset="0"/>
              <a:cs typeface="Arial" panose="020B0604020202020204" pitchFamily="34" charset="0"/>
            </a:endParaRPr>
          </a:p>
        </p:txBody>
      </p:sp>
      <p:cxnSp>
        <p:nvCxnSpPr>
          <p:cNvPr id="11" name="Straight Connector 10"/>
          <p:cNvCxnSpPr/>
          <p:nvPr/>
        </p:nvCxnSpPr>
        <p:spPr>
          <a:xfrm>
            <a:off x="0" y="1208314"/>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273628"/>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76200"/>
            <a:ext cx="1447800" cy="97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42900" y="1676400"/>
            <a:ext cx="8534400" cy="3108543"/>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FY2018 Division Overview</a:t>
            </a:r>
            <a:endParaRPr lang="en-US" sz="3200" dirty="0" smtClean="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14408"/>
            <a:ext cx="9144000" cy="2344942"/>
          </a:xfrm>
          <a:prstGeom prst="rect">
            <a:avLst/>
          </a:prstGeom>
        </p:spPr>
      </p:pic>
      <p:sp>
        <p:nvSpPr>
          <p:cNvPr id="3" name="TextBox 2"/>
          <p:cNvSpPr txBox="1"/>
          <p:nvPr/>
        </p:nvSpPr>
        <p:spPr>
          <a:xfrm>
            <a:off x="319454" y="5359098"/>
            <a:ext cx="4762500"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National Guard </a:t>
            </a:r>
          </a:p>
          <a:p>
            <a:r>
              <a:rPr lang="en-US" b="1" dirty="0" smtClean="0">
                <a:latin typeface="Arial" panose="020B0604020202020204" pitchFamily="34" charset="0"/>
                <a:cs typeface="Arial" panose="020B0604020202020204" pitchFamily="34" charset="0"/>
              </a:rPr>
              <a:t>State Defense Force</a:t>
            </a:r>
          </a:p>
          <a:p>
            <a:r>
              <a:rPr lang="en-US" b="1" dirty="0" smtClean="0">
                <a:latin typeface="Arial" panose="020B0604020202020204" pitchFamily="34" charset="0"/>
                <a:cs typeface="Arial" panose="020B0604020202020204" pitchFamily="34" charset="0"/>
              </a:rPr>
              <a:t>Office of the Commissioner</a:t>
            </a:r>
          </a:p>
          <a:p>
            <a:r>
              <a:rPr lang="en-US" b="1" dirty="0" smtClean="0">
                <a:latin typeface="Arial" panose="020B0604020202020204" pitchFamily="34" charset="0"/>
                <a:cs typeface="Arial" panose="020B0604020202020204" pitchFamily="34" charset="0"/>
              </a:rPr>
              <a:t>Rural Engagement Increment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26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0803"/>
            <a:ext cx="6172200" cy="3855661"/>
          </a:xfrm>
        </p:spPr>
        <p:txBody>
          <a:bodyPr>
            <a:noAutofit/>
          </a:bodyPr>
          <a:lstStyle/>
          <a:p>
            <a:pPr marL="0" indent="0">
              <a:buNone/>
            </a:pPr>
            <a:r>
              <a:rPr lang="en-US" sz="1800" b="1" dirty="0" smtClean="0">
                <a:latin typeface="Arial" panose="020B0604020202020204" pitchFamily="34" charset="0"/>
                <a:cs typeface="Arial" panose="020B0604020202020204" pitchFamily="34" charset="0"/>
              </a:rPr>
              <a:t>2,120+ members in two Wings:</a:t>
            </a:r>
          </a:p>
          <a:p>
            <a:pPr marL="0" indent="0">
              <a:buNone/>
            </a:pPr>
            <a:endParaRPr lang="en-US" sz="16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smtClean="0">
                <a:latin typeface="Arial" panose="020B0604020202020204" pitchFamily="34" charset="0"/>
                <a:cs typeface="Arial" panose="020B0604020202020204" pitchFamily="34" charset="0"/>
              </a:rPr>
              <a:t>168th Wing </a:t>
            </a:r>
            <a:r>
              <a:rPr lang="en-US" sz="1600" dirty="0">
                <a:latin typeface="Arial" panose="020B0604020202020204" pitchFamily="34" charset="0"/>
                <a:cs typeface="Arial" panose="020B0604020202020204" pitchFamily="34" charset="0"/>
              </a:rPr>
              <a:t>located at Eielson AFB</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176</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Wing </a:t>
            </a:r>
            <a:r>
              <a:rPr lang="en-US" sz="1600" dirty="0">
                <a:latin typeface="Arial" panose="020B0604020202020204" pitchFamily="34" charset="0"/>
                <a:cs typeface="Arial" panose="020B0604020202020204" pitchFamily="34" charset="0"/>
              </a:rPr>
              <a:t>located at JBER</a:t>
            </a:r>
          </a:p>
          <a:p>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Primary Weapons Systems: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KC-135 Tankers at Eielson AFB</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Space Warning and Surveillance Squadron</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C-17 Associate Squadron on JBER</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C-130H Airlift Squadron</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Rescue Coordination Center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HC-130, HH-60 &amp; GA Rescue Squadrons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Air Defense Squadron</a:t>
            </a:r>
          </a:p>
        </p:txBody>
      </p:sp>
      <p:sp>
        <p:nvSpPr>
          <p:cNvPr id="4" name="Slide Number Placeholder 3"/>
          <p:cNvSpPr>
            <a:spLocks noGrp="1"/>
          </p:cNvSpPr>
          <p:nvPr>
            <p:ph type="sldNum" sz="quarter" idx="12"/>
          </p:nvPr>
        </p:nvSpPr>
        <p:spPr/>
        <p:txBody>
          <a:bodyPr/>
          <a:lstStyle/>
          <a:p>
            <a:fld id="{3316863D-CADC-47A2-9AFF-19DA0CD2EA02}" type="slidenum">
              <a:rPr lang="en-US" smtClean="0">
                <a:solidFill>
                  <a:prstClr val="black">
                    <a:tint val="75000"/>
                  </a:prstClr>
                </a:solidFill>
              </a:rPr>
              <a:pPr/>
              <a:t>10</a:t>
            </a:fld>
            <a:endParaRPr lang="en-US" dirty="0">
              <a:solidFill>
                <a:prstClr val="black">
                  <a:tint val="75000"/>
                </a:prstClr>
              </a:solidFill>
            </a:endParaRPr>
          </a:p>
        </p:txBody>
      </p:sp>
      <p:pic>
        <p:nvPicPr>
          <p:cNvPr id="15" name="Picture 14"/>
          <p:cNvPicPr>
            <a:picLocks noChangeAspect="1"/>
          </p:cNvPicPr>
          <p:nvPr/>
        </p:nvPicPr>
        <p:blipFill>
          <a:blip r:embed="rId3"/>
          <a:stretch>
            <a:fillRect/>
          </a:stretch>
        </p:blipFill>
        <p:spPr>
          <a:xfrm>
            <a:off x="5035487" y="1844807"/>
            <a:ext cx="3682604" cy="2299321"/>
          </a:xfrm>
          <a:prstGeom prst="rect">
            <a:avLst/>
          </a:prstGeom>
        </p:spPr>
      </p:pic>
      <p:pic>
        <p:nvPicPr>
          <p:cNvPr id="16" name="Picture 15"/>
          <p:cNvPicPr>
            <a:picLocks noChangeAspect="1"/>
          </p:cNvPicPr>
          <p:nvPr/>
        </p:nvPicPr>
        <p:blipFill>
          <a:blip r:embed="rId4" cstate="screen"/>
          <a:stretch>
            <a:fillRect/>
          </a:stretch>
        </p:blipFill>
        <p:spPr>
          <a:xfrm>
            <a:off x="5684889" y="4144128"/>
            <a:ext cx="2383801" cy="1436728"/>
          </a:xfrm>
          <a:prstGeom prst="rect">
            <a:avLst/>
          </a:prstGeom>
          <a:ln w="12700">
            <a:solidFill>
              <a:schemeClr val="tx1"/>
            </a:solidFill>
          </a:ln>
        </p:spPr>
      </p:pic>
      <p:sp>
        <p:nvSpPr>
          <p:cNvPr id="7" name="TextBox 6"/>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Air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215375859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6350"/>
            <a:ext cx="3771900" cy="857250"/>
          </a:xfrm>
        </p:spPr>
        <p:txBody>
          <a:bodyPr/>
          <a:lstStyle/>
          <a:p>
            <a:r>
              <a:rPr lang="en-US" sz="2800" dirty="0" smtClean="0">
                <a:latin typeface="Arial" panose="020B0604020202020204" pitchFamily="34" charset="0"/>
                <a:cs typeface="Arial" panose="020B0604020202020204" pitchFamily="34" charset="0"/>
              </a:rPr>
              <a:t>176</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Wing</a:t>
            </a:r>
            <a:endParaRPr lang="en-US" sz="2800" dirty="0">
              <a:latin typeface="Arial" panose="020B0604020202020204" pitchFamily="34" charset="0"/>
              <a:cs typeface="Arial" panose="020B0604020202020204" pitchFamily="34" charset="0"/>
            </a:endParaRPr>
          </a:p>
        </p:txBody>
      </p:sp>
      <p:sp>
        <p:nvSpPr>
          <p:cNvPr id="6" name="Rectangle 3"/>
          <p:cNvSpPr>
            <a:spLocks noGrp="1" noChangeArrowheads="1"/>
          </p:cNvSpPr>
          <p:nvPr>
            <p:ph idx="1"/>
          </p:nvPr>
        </p:nvSpPr>
        <p:spPr bwMode="auto">
          <a:xfrm>
            <a:off x="152400" y="1828800"/>
            <a:ext cx="4038600" cy="3200400"/>
          </a:xfrm>
          <a:noFill/>
          <a:ln>
            <a:miter lim="800000"/>
            <a:headEnd/>
            <a:tailEnd/>
          </a:ln>
        </p:spPr>
        <p:txBody>
          <a:bodyPr vert="horz" wrap="square" lIns="68580" tIns="34290" rIns="68580" bIns="34290" numCol="1" rtlCol="0" anchor="t" anchorCtr="0" compatLnSpc="1">
            <a:prstTxWarp prst="textNoShape">
              <a:avLst/>
            </a:prstTxWarp>
            <a:normAutofit/>
          </a:bodyPr>
          <a:lstStyle/>
          <a:p>
            <a:pPr eaLnBrk="1" hangingPunct="1">
              <a:buSzPct val="100000"/>
              <a:buFont typeface="Arial" pitchFamily="34" charset="0"/>
              <a:buChar char="•"/>
            </a:pPr>
            <a:r>
              <a:rPr lang="en-US" sz="1600" dirty="0" smtClean="0">
                <a:latin typeface="Arial" panose="020B0604020202020204" pitchFamily="34" charset="0"/>
                <a:cs typeface="Arial" panose="020B0604020202020204" pitchFamily="34" charset="0"/>
              </a:rPr>
              <a:t>Primarily Joint Base Elmendorf-Richardson</a:t>
            </a:r>
          </a:p>
          <a:p>
            <a:pPr eaLnBrk="1" hangingPunct="1">
              <a:buSzPct val="100000"/>
              <a:buFont typeface="Arial" pitchFamily="34" charset="0"/>
              <a:buChar char="•"/>
            </a:pPr>
            <a:r>
              <a:rPr lang="en-US" sz="1600" dirty="0" smtClean="0">
                <a:latin typeface="Arial" panose="020B0604020202020204" pitchFamily="34" charset="0"/>
                <a:cs typeface="Arial" panose="020B0604020202020204" pitchFamily="34" charset="0"/>
              </a:rPr>
              <a:t>32 Facilities</a:t>
            </a:r>
          </a:p>
          <a:p>
            <a:pPr lvl="1" eaLnBrk="1" hangingPunct="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503,350 Square Feet</a:t>
            </a:r>
          </a:p>
          <a:p>
            <a:pPr lvl="1" eaLnBrk="1" hangingPunct="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29 ANG Licensed, 3 Joint-Use w/ 673rd ABW</a:t>
            </a:r>
          </a:p>
          <a:p>
            <a:pPr eaLnBrk="1" hangingPunct="1">
              <a:buSzPct val="100000"/>
              <a:buFont typeface="Arial" pitchFamily="34" charset="0"/>
              <a:buChar char="•"/>
            </a:pPr>
            <a:r>
              <a:rPr lang="en-US" sz="1600" dirty="0" smtClean="0">
                <a:latin typeface="Arial" panose="020B0604020202020204" pitchFamily="34" charset="0"/>
                <a:cs typeface="Arial" panose="020B0604020202020204" pitchFamily="34" charset="0"/>
              </a:rPr>
              <a:t>53-Acre Lease</a:t>
            </a:r>
          </a:p>
          <a:p>
            <a:pPr eaLnBrk="1" hangingPunct="1">
              <a:buSzPct val="100000"/>
              <a:buFont typeface="Arial" pitchFamily="34" charset="0"/>
              <a:buChar char="•"/>
            </a:pPr>
            <a:r>
              <a:rPr lang="en-US" sz="1600" dirty="0" smtClean="0">
                <a:latin typeface="Arial" panose="020B0604020202020204" pitchFamily="34" charset="0"/>
                <a:cs typeface="Arial" panose="020B0604020202020204" pitchFamily="34" charset="0"/>
              </a:rPr>
              <a:t>6</a:t>
            </a:r>
            <a:r>
              <a:rPr lang="en-US" sz="1600" b="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Designated Parking Spaces for C-130</a:t>
            </a:r>
          </a:p>
          <a:p>
            <a:pPr lvl="1" eaLnBrk="1" hangingPunct="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3 spot ramp for HH-60</a:t>
            </a:r>
            <a:endParaRPr lang="en-US" sz="1600" dirty="0">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624754" y="1793706"/>
            <a:ext cx="3836988" cy="35147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00000"/>
            </a:pPr>
            <a:r>
              <a:rPr lang="en-US" sz="1600" dirty="0" smtClean="0">
                <a:latin typeface="Arial" panose="020B0604020202020204" pitchFamily="34" charset="0"/>
                <a:cs typeface="Arial" panose="020B0604020202020204" pitchFamily="34" charset="0"/>
              </a:rPr>
              <a:t>Primarily Eielson Air Force Base</a:t>
            </a:r>
          </a:p>
          <a:p>
            <a:pPr>
              <a:buSzPct val="100000"/>
            </a:pPr>
            <a:r>
              <a:rPr lang="en-US" sz="1600" dirty="0" smtClean="0">
                <a:latin typeface="Arial" panose="020B0604020202020204" pitchFamily="34" charset="0"/>
                <a:cs typeface="Arial" panose="020B0604020202020204" pitchFamily="34" charset="0"/>
              </a:rPr>
              <a:t>23 Facilities</a:t>
            </a:r>
          </a:p>
          <a:p>
            <a:pPr lvl="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303,328 Square Feet</a:t>
            </a:r>
          </a:p>
          <a:p>
            <a:pPr lvl="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20 ANG Licensed, 3 Joint-Use w/ 354 FW</a:t>
            </a:r>
          </a:p>
          <a:p>
            <a:pPr>
              <a:buSzPct val="100000"/>
            </a:pPr>
            <a:r>
              <a:rPr lang="en-US" sz="1600" dirty="0" smtClean="0">
                <a:latin typeface="Arial" panose="020B0604020202020204" pitchFamily="34" charset="0"/>
                <a:cs typeface="Arial" panose="020B0604020202020204" pitchFamily="34" charset="0"/>
              </a:rPr>
              <a:t>49-Acre Lease</a:t>
            </a:r>
          </a:p>
          <a:p>
            <a:pPr>
              <a:buSzPct val="100000"/>
            </a:pPr>
            <a:r>
              <a:rPr lang="en-US" sz="1600" dirty="0" smtClean="0">
                <a:latin typeface="Arial" panose="020B0604020202020204" pitchFamily="34" charset="0"/>
                <a:cs typeface="Arial" panose="020B0604020202020204" pitchFamily="34" charset="0"/>
              </a:rPr>
              <a:t>9 Designated Parking Spaces for KC-135R</a:t>
            </a:r>
          </a:p>
          <a:p>
            <a:pPr lvl="1">
              <a:buSzPct val="100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3 Additional spaces available from 354 FW transient aircraft (Tankers)</a:t>
            </a:r>
          </a:p>
        </p:txBody>
      </p:sp>
      <p:sp>
        <p:nvSpPr>
          <p:cNvPr id="5" name="Title 1"/>
          <p:cNvSpPr txBox="1">
            <a:spLocks/>
          </p:cNvSpPr>
          <p:nvPr/>
        </p:nvSpPr>
        <p:spPr>
          <a:xfrm>
            <a:off x="4419600" y="1295400"/>
            <a:ext cx="37719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panose="020B0604020202020204" pitchFamily="34" charset="0"/>
                <a:cs typeface="Arial" panose="020B0604020202020204" pitchFamily="34" charset="0"/>
              </a:rPr>
              <a:t>168</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Wing</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304800" y="5948638"/>
            <a:ext cx="8534400" cy="461665"/>
          </a:xfrm>
          <a:prstGeom prst="rect">
            <a:avLst/>
          </a:prstGeom>
          <a:solidFill>
            <a:srgbClr val="FFFF99"/>
          </a:solidFill>
        </p:spPr>
        <p:txBody>
          <a:bodyPr wrap="square">
            <a:spAutoFit/>
          </a:bodyPr>
          <a:lstStyle/>
          <a:p>
            <a:pPr algn="ctr">
              <a:buSzPct val="100000"/>
            </a:pPr>
            <a:r>
              <a:rPr lang="en-US" sz="1200" b="1" dirty="0" smtClean="0">
                <a:latin typeface="Arial" panose="020B0604020202020204" pitchFamily="34" charset="0"/>
                <a:cs typeface="Arial" panose="020B0604020202020204" pitchFamily="34" charset="0"/>
              </a:rPr>
              <a:t>All Alaska Air National Guard facilities are maintained </a:t>
            </a:r>
            <a:r>
              <a:rPr lang="en-US" sz="1200" b="1" dirty="0">
                <a:latin typeface="Arial" panose="020B0604020202020204" pitchFamily="34" charset="0"/>
                <a:cs typeface="Arial" panose="020B0604020202020204" pitchFamily="34" charset="0"/>
              </a:rPr>
              <a:t>by </a:t>
            </a:r>
            <a:r>
              <a:rPr lang="en-US" sz="1200" b="1" dirty="0" smtClean="0">
                <a:latin typeface="Arial" panose="020B0604020202020204" pitchFamily="34" charset="0"/>
                <a:cs typeface="Arial" panose="020B0604020202020204" pitchFamily="34" charset="0"/>
              </a:rPr>
              <a:t>the State of Alaska work force through cooperative </a:t>
            </a:r>
            <a:r>
              <a:rPr lang="en-US" sz="1200" b="1" dirty="0">
                <a:latin typeface="Arial" panose="020B0604020202020204" pitchFamily="34" charset="0"/>
                <a:cs typeface="Arial" panose="020B0604020202020204" pitchFamily="34" charset="0"/>
              </a:rPr>
              <a:t>agreement through </a:t>
            </a:r>
            <a:r>
              <a:rPr lang="en-US" sz="1200" b="1" dirty="0" smtClean="0">
                <a:latin typeface="Arial" panose="020B0604020202020204" pitchFamily="34" charset="0"/>
                <a:cs typeface="Arial" panose="020B0604020202020204" pitchFamily="34" charset="0"/>
              </a:rPr>
              <a:t>USPFO.</a:t>
            </a:r>
            <a:endParaRPr lang="en-US" sz="12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0" y="228600"/>
            <a:ext cx="91440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latin typeface="Arial" panose="020B0604020202020204" pitchFamily="34" charset="0"/>
                <a:cs typeface="Arial" panose="020B0604020202020204" pitchFamily="34" charset="0"/>
              </a:rPr>
              <a:t>Air National Guard Facilities</a:t>
            </a:r>
            <a:endParaRPr lang="en-US" sz="3200" b="1" i="1" dirty="0">
              <a:latin typeface="Arial" panose="020B0604020202020204" pitchFamily="34" charset="0"/>
              <a:cs typeface="Arial" panose="020B0604020202020204" pitchFamily="34" charset="0"/>
            </a:endParaRPr>
          </a:p>
        </p:txBody>
      </p:sp>
      <p:sp>
        <p:nvSpPr>
          <p:cNvPr id="8" name="TextBox 7"/>
          <p:cNvSpPr txBox="1"/>
          <p:nvPr/>
        </p:nvSpPr>
        <p:spPr>
          <a:xfrm>
            <a:off x="320040" y="4800600"/>
            <a:ext cx="3947160" cy="1015663"/>
          </a:xfrm>
          <a:prstGeom prst="rect">
            <a:avLst/>
          </a:prstGeom>
          <a:noFill/>
          <a:ln>
            <a:solidFill>
              <a:schemeClr val="tx1"/>
            </a:solidFill>
          </a:ln>
        </p:spPr>
        <p:txBody>
          <a:bodyPr wrap="square" rtlCol="0">
            <a:spAutoFit/>
          </a:bodyPr>
          <a:lstStyle/>
          <a:p>
            <a:r>
              <a:rPr lang="en-US" sz="1000" b="1" dirty="0">
                <a:latin typeface="Arial" panose="020B0604020202020204" pitchFamily="34" charset="0"/>
                <a:cs typeface="Arial" panose="020B0604020202020204" pitchFamily="34" charset="0"/>
              </a:rPr>
              <a:t>FY2018 Governor Request: </a:t>
            </a:r>
            <a:r>
              <a:rPr lang="en-US" sz="1000" b="1" dirty="0" smtClean="0">
                <a:latin typeface="Arial" panose="020B0604020202020204" pitchFamily="34" charset="0"/>
                <a:cs typeface="Arial" panose="020B0604020202020204" pitchFamily="34" charset="0"/>
              </a:rPr>
              <a:t>5,943.8</a:t>
            </a:r>
            <a:endParaRPr lang="en-US" sz="1000" b="1"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UGF 1,671.4, Other 13.7, </a:t>
            </a:r>
            <a:r>
              <a:rPr lang="en-US" sz="1000" dirty="0">
                <a:latin typeface="Arial" panose="020B0604020202020204" pitchFamily="34" charset="0"/>
                <a:cs typeface="Arial" panose="020B0604020202020204" pitchFamily="34" charset="0"/>
              </a:rPr>
              <a:t>Fed </a:t>
            </a:r>
            <a:r>
              <a:rPr lang="en-US" sz="1000" dirty="0" smtClean="0">
                <a:latin typeface="Arial" panose="020B0604020202020204" pitchFamily="34" charset="0"/>
                <a:cs typeface="Arial" panose="020B0604020202020204" pitchFamily="34" charset="0"/>
              </a:rPr>
              <a:t>4,258.7</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Direct Federal Dollars Received: </a:t>
            </a:r>
            <a:r>
              <a:rPr lang="en-US" sz="1000" b="1" dirty="0" smtClean="0">
                <a:latin typeface="Arial" panose="020B0604020202020204" pitchFamily="34" charset="0"/>
                <a:cs typeface="Arial" panose="020B0604020202020204" pitchFamily="34" charset="0"/>
              </a:rPr>
              <a:t>194,321.4</a:t>
            </a:r>
          </a:p>
          <a:p>
            <a:r>
              <a:rPr lang="en-US" sz="1000" dirty="0" smtClean="0">
                <a:latin typeface="Arial" panose="020B0604020202020204" pitchFamily="34" charset="0"/>
                <a:cs typeface="Arial" panose="020B0604020202020204" pitchFamily="34" charset="0"/>
              </a:rPr>
              <a:t>176th: personnel 101,539.1, operations &amp; maintenance 42,041.0</a:t>
            </a:r>
          </a:p>
          <a:p>
            <a:r>
              <a:rPr lang="en-US" sz="1000" dirty="0" smtClean="0">
                <a:latin typeface="Arial" panose="020B0604020202020204" pitchFamily="34" charset="0"/>
                <a:cs typeface="Arial" panose="020B0604020202020204" pitchFamily="34" charset="0"/>
              </a:rPr>
              <a:t>168</a:t>
            </a:r>
            <a:r>
              <a:rPr lang="en-US" sz="1000" baseline="30000" dirty="0" smtClean="0">
                <a:latin typeface="Arial" panose="020B0604020202020204" pitchFamily="34" charset="0"/>
                <a:cs typeface="Arial" panose="020B0604020202020204" pitchFamily="34" charset="0"/>
              </a:rPr>
              <a:t>th</a:t>
            </a:r>
            <a:r>
              <a:rPr lang="en-US" sz="1000" dirty="0" smtClean="0">
                <a:latin typeface="Arial" panose="020B0604020202020204" pitchFamily="34" charset="0"/>
                <a:cs typeface="Arial" panose="020B0604020202020204" pitchFamily="34" charset="0"/>
              </a:rPr>
              <a:t>: personnel 33,203.9, operations &amp; maintenance 17,537.5</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8428892" y="6414699"/>
            <a:ext cx="495300" cy="276999"/>
          </a:xfrm>
          <a:prstGeom prst="rect">
            <a:avLst/>
          </a:prstGeom>
          <a:noFill/>
        </p:spPr>
        <p:txBody>
          <a:bodyPr wrap="square" rtlCol="0">
            <a:spAutoFit/>
          </a:bodyPr>
          <a:lstStyle/>
          <a:p>
            <a:fld id="{3316863D-CADC-47A2-9AFF-19DA0CD2EA02}" type="slidenum">
              <a:rPr lang="en-US" sz="1200">
                <a:solidFill>
                  <a:prstClr val="black">
                    <a:tint val="75000"/>
                  </a:prstClr>
                </a:solidFill>
              </a:rPr>
              <a:pPr/>
              <a:t>11</a:t>
            </a:fld>
            <a:endParaRPr lang="en-US" sz="1200" dirty="0">
              <a:solidFill>
                <a:prstClr val="black">
                  <a:tint val="75000"/>
                </a:prstClr>
              </a:solidFill>
            </a:endParaRPr>
          </a:p>
        </p:txBody>
      </p:sp>
    </p:spTree>
    <p:extLst>
      <p:ext uri="{BB962C8B-B14F-4D97-AF65-F5344CB8AC3E}">
        <p14:creationId xmlns:p14="http://schemas.microsoft.com/office/powerpoint/2010/main" val="17408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Front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210" y="3688280"/>
            <a:ext cx="1800225" cy="1085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20" descr="C:\Users\mark.hedlund\Desktop\ANG Pictures\C-130 OE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950" y="4643822"/>
            <a:ext cx="1544241" cy="914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8" descr="C:\Users\mark.hedlund\Desktop\ANG Pictures\F22 Refu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4202" y="1943099"/>
            <a:ext cx="1578769" cy="1028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5371" y="2202379"/>
            <a:ext cx="4743450" cy="2571751"/>
          </a:xfrm>
        </p:spPr>
        <p:txBody>
          <a:bodyPr>
            <a:normAutofit/>
          </a:bodyPr>
          <a:lstStyle/>
          <a:p>
            <a:pPr marL="0" indent="0">
              <a:buNone/>
            </a:pPr>
            <a:r>
              <a:rPr lang="en-US" sz="1500" u="sng" dirty="0">
                <a:latin typeface="Arial" panose="020B0604020202020204" pitchFamily="34" charset="0"/>
                <a:cs typeface="Arial" panose="020B0604020202020204" pitchFamily="34" charset="0"/>
              </a:rPr>
              <a:t>Federal Operational Relevance</a:t>
            </a:r>
            <a:r>
              <a:rPr lang="en-US" sz="1500"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Deployed in support of Overseas Contingency Operations</a:t>
            </a:r>
          </a:p>
          <a:p>
            <a:r>
              <a:rPr lang="en-US" sz="1500" dirty="0">
                <a:latin typeface="Arial" panose="020B0604020202020204" pitchFamily="34" charset="0"/>
                <a:cs typeface="Arial" panose="020B0604020202020204" pitchFamily="34" charset="0"/>
              </a:rPr>
              <a:t>ADS:  24/7 Mission for Air Sovereignty</a:t>
            </a:r>
          </a:p>
          <a:p>
            <a:r>
              <a:rPr lang="en-US" sz="1500" dirty="0">
                <a:latin typeface="Arial" panose="020B0604020202020204" pitchFamily="34" charset="0"/>
                <a:cs typeface="Arial" panose="020B0604020202020204" pitchFamily="34" charset="0"/>
              </a:rPr>
              <a:t>Rescue Forces:  24/7 Alert for </a:t>
            </a:r>
            <a:r>
              <a:rPr lang="en-US" sz="1500" dirty="0" smtClean="0">
                <a:latin typeface="Arial" panose="020B0604020202020204" pitchFamily="34" charset="0"/>
                <a:cs typeface="Arial" panose="020B0604020202020204" pitchFamily="34" charset="0"/>
              </a:rPr>
              <a:t>11AF </a:t>
            </a:r>
            <a:r>
              <a:rPr lang="en-US" sz="1500" dirty="0">
                <a:latin typeface="Arial" panose="020B0604020202020204" pitchFamily="34" charset="0"/>
                <a:cs typeface="Arial" panose="020B0604020202020204" pitchFamily="34" charset="0"/>
              </a:rPr>
              <a:t>&amp; CSAR</a:t>
            </a:r>
          </a:p>
          <a:p>
            <a:r>
              <a:rPr lang="en-US" sz="1500" dirty="0">
                <a:latin typeface="Arial" panose="020B0604020202020204" pitchFamily="34" charset="0"/>
                <a:cs typeface="Arial" panose="020B0604020202020204" pitchFamily="34" charset="0"/>
              </a:rPr>
              <a:t>KC-135:  24/7 Alert for NORAD and </a:t>
            </a:r>
            <a:r>
              <a:rPr lang="en-US" sz="1500" dirty="0" smtClean="0">
                <a:latin typeface="Arial" panose="020B0604020202020204" pitchFamily="34" charset="0"/>
                <a:cs typeface="Arial" panose="020B0604020202020204" pitchFamily="34" charset="0"/>
              </a:rPr>
              <a:t>11AF</a:t>
            </a: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Clear AFS:  24/7 mission for Space Surveillance</a:t>
            </a:r>
          </a:p>
          <a:p>
            <a:r>
              <a:rPr lang="en-US" sz="1500" dirty="0">
                <a:latin typeface="Arial" panose="020B0604020202020204" pitchFamily="34" charset="0"/>
                <a:cs typeface="Arial" panose="020B0604020202020204" pitchFamily="34" charset="0"/>
              </a:rPr>
              <a:t>C-17:  Associate fully integrated with USAF</a:t>
            </a:r>
          </a:p>
        </p:txBody>
      </p:sp>
      <p:pic>
        <p:nvPicPr>
          <p:cNvPr id="16" name="Picture 15" descr="C:\Users\Link\AppData\Local\Temp\HQ AK ANG PATC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960" y="1952640"/>
            <a:ext cx="909586" cy="857249"/>
          </a:xfrm>
          <a:prstGeom prst="rect">
            <a:avLst/>
          </a:prstGeom>
          <a:noFill/>
          <a:ln>
            <a:noFill/>
          </a:ln>
        </p:spPr>
      </p:pic>
      <p:pic>
        <p:nvPicPr>
          <p:cNvPr id="17" name="Picture 8" descr="Picture">
            <a:hlinkClick r:id="rId7"/>
          </p:cNvPr>
          <p:cNvPicPr>
            <a:picLocks noChangeAspect="1" noChangeArrowheads="1"/>
          </p:cNvPicPr>
          <p:nvPr/>
        </p:nvPicPr>
        <p:blipFill>
          <a:blip r:embed="rId8" cstate="print"/>
          <a:srcRect/>
          <a:stretch>
            <a:fillRect/>
          </a:stretch>
        </p:blipFill>
        <p:spPr bwMode="auto">
          <a:xfrm>
            <a:off x="6332221" y="2880361"/>
            <a:ext cx="1485900" cy="984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a:xfrm>
            <a:off x="6616160" y="6337274"/>
            <a:ext cx="2133600" cy="365125"/>
          </a:xfrm>
        </p:spPr>
        <p:txBody>
          <a:bodyPr/>
          <a:lstStyle/>
          <a:p>
            <a:fld id="{3316863D-CADC-47A2-9AFF-19DA0CD2EA02}" type="slidenum">
              <a:rPr lang="en-US" smtClean="0">
                <a:solidFill>
                  <a:prstClr val="black">
                    <a:tint val="75000"/>
                  </a:prstClr>
                </a:solidFill>
              </a:rPr>
              <a:pPr/>
              <a:t>12</a:t>
            </a:fld>
            <a:endParaRPr lang="en-US" dirty="0">
              <a:solidFill>
                <a:prstClr val="black">
                  <a:tint val="75000"/>
                </a:prstClr>
              </a:solidFill>
            </a:endParaRPr>
          </a:p>
        </p:txBody>
      </p:sp>
      <p:sp>
        <p:nvSpPr>
          <p:cNvPr id="12" name="TextBox 11"/>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Air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120136053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626732" y="1586312"/>
            <a:ext cx="1700536" cy="1857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4" descr="L:\Alaska Air National Guard Leadership Workshop 7-9 Oct 09\Alaska Pictures\AK_ANG_0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00600"/>
            <a:ext cx="2086664" cy="1388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7283400" y="6323323"/>
            <a:ext cx="1600200" cy="273844"/>
          </a:xfrm>
        </p:spPr>
        <p:txBody>
          <a:bodyPr/>
          <a:lstStyle/>
          <a:p>
            <a:fld id="{CCBE96C6-9964-4F03-8ED6-DA972FAA411D}" type="slidenum">
              <a:rPr lang="en-US" smtClean="0"/>
              <a:t>13</a:t>
            </a:fld>
            <a:endParaRPr lang="en-US" dirty="0"/>
          </a:p>
        </p:txBody>
      </p:sp>
      <p:pic>
        <p:nvPicPr>
          <p:cNvPr id="10" name="Picture 2" descr="C:\Users\1159479559N\Pictures\photo 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546"/>
          <a:stretch/>
        </p:blipFill>
        <p:spPr bwMode="auto">
          <a:xfrm>
            <a:off x="6014616" y="3402924"/>
            <a:ext cx="3011432" cy="1502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330403" y="1959057"/>
            <a:ext cx="5418608" cy="5309146"/>
          </a:xfrm>
          <a:prstGeom prst="rect">
            <a:avLst/>
          </a:prstGeom>
        </p:spPr>
        <p:txBody>
          <a:bodyPr wrap="square">
            <a:spAutoFit/>
          </a:bodyPr>
          <a:lstStyle/>
          <a:p>
            <a:endParaRPr lang="en-US" sz="1200" cap="all" dirty="0">
              <a:solidFill>
                <a:srgbClr val="00206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500" cap="all" dirty="0">
                <a:latin typeface="Arial" panose="020B0604020202020204" pitchFamily="34" charset="0"/>
                <a:cs typeface="Arial" panose="020B0604020202020204" pitchFamily="34" charset="0"/>
              </a:rPr>
              <a:t>Arctic Care </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Veterans’ Stand Down</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Moose Creek Fire</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Mission of Mercy</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Operation Santa Claus</a:t>
            </a:r>
          </a:p>
          <a:p>
            <a:endParaRPr lang="en-US" sz="15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Rescues since 1 July </a:t>
            </a:r>
            <a:r>
              <a:rPr lang="en-US" sz="1500" dirty="0" smtClean="0">
                <a:latin typeface="Arial" panose="020B0604020202020204" pitchFamily="34" charset="0"/>
                <a:cs typeface="Arial" panose="020B0604020202020204" pitchFamily="34" charset="0"/>
              </a:rPr>
              <a:t>1994</a:t>
            </a:r>
          </a:p>
          <a:p>
            <a:pPr marL="742950" lvl="1" indent="-285750">
              <a:buSzPct val="60000"/>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5,334 missions/2229 saves</a:t>
            </a:r>
          </a:p>
          <a:p>
            <a:pPr marL="742950" lvl="1" indent="-285750">
              <a:buSzPct val="60000"/>
              <a:buFont typeface="Wingdings" panose="05000000000000000000" pitchFamily="2" charset="2"/>
              <a:buChar char="Ø"/>
            </a:pPr>
            <a:r>
              <a:rPr lang="en-US" sz="1500" b="1" dirty="0" smtClean="0">
                <a:latin typeface="Arial" panose="020B0604020202020204" pitchFamily="34" charset="0"/>
                <a:cs typeface="Arial" panose="020B0604020202020204" pitchFamily="34" charset="0"/>
              </a:rPr>
              <a:t>2016: 89 missions/53 saves</a:t>
            </a:r>
          </a:p>
          <a:p>
            <a:pPr lvl="1"/>
            <a:endParaRPr lang="en-US" sz="15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r>
              <a:rPr lang="en-US" sz="1500" dirty="0" smtClean="0">
                <a:latin typeface="Arial" panose="020B0604020202020204" pitchFamily="34" charset="0"/>
                <a:cs typeface="Arial" panose="020B0604020202020204" pitchFamily="34" charset="0"/>
              </a:rPr>
              <a:t>Every </a:t>
            </a:r>
            <a:r>
              <a:rPr lang="en-US" sz="1500" dirty="0">
                <a:latin typeface="Arial" panose="020B0604020202020204" pitchFamily="34" charset="0"/>
                <a:cs typeface="Arial" panose="020B0604020202020204" pitchFamily="34" charset="0"/>
              </a:rPr>
              <a:t>Alaska Air National Guard Wing has the following support functions:</a:t>
            </a:r>
          </a:p>
          <a:p>
            <a:pPr marL="214313" lvl="1"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Civil </a:t>
            </a:r>
            <a:r>
              <a:rPr lang="en-US" sz="1500" dirty="0" smtClean="0">
                <a:latin typeface="Arial" panose="020B0604020202020204" pitchFamily="34" charset="0"/>
                <a:cs typeface="Arial" panose="020B0604020202020204" pitchFamily="34" charset="0"/>
              </a:rPr>
              <a:t>Engineer (Firefighters</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Engineers</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Skilled </a:t>
            </a:r>
            <a:r>
              <a:rPr lang="en-US" sz="1500" dirty="0">
                <a:latin typeface="Arial" panose="020B0604020202020204" pitchFamily="34" charset="0"/>
                <a:cs typeface="Arial" panose="020B0604020202020204" pitchFamily="34" charset="0"/>
              </a:rPr>
              <a:t>T</a:t>
            </a:r>
            <a:r>
              <a:rPr lang="en-US" sz="1500" dirty="0" smtClean="0">
                <a:latin typeface="Arial" panose="020B0604020202020204" pitchFamily="34" charset="0"/>
                <a:cs typeface="Arial" panose="020B0604020202020204" pitchFamily="34" charset="0"/>
              </a:rPr>
              <a:t>rades</a:t>
            </a:r>
            <a:r>
              <a:rPr lang="en-US" sz="1500" dirty="0">
                <a:latin typeface="Arial" panose="020B0604020202020204" pitchFamily="34" charset="0"/>
                <a:cs typeface="Arial" panose="020B0604020202020204" pitchFamily="34" charset="0"/>
              </a:rPr>
              <a:t>)</a:t>
            </a:r>
          </a:p>
          <a:p>
            <a:pPr marL="214313" lvl="1"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Security Forces</a:t>
            </a:r>
          </a:p>
          <a:p>
            <a:pPr marL="214313" lvl="1"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Logistics (Supply, Transportation, Fuel)</a:t>
            </a:r>
          </a:p>
          <a:p>
            <a:pPr marL="214313" lvl="1"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Medical Support</a:t>
            </a:r>
          </a:p>
          <a:p>
            <a:pPr marL="214313" lvl="1"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Communications </a:t>
            </a:r>
          </a:p>
          <a:p>
            <a:pPr marL="214313" indent="-214313">
              <a:buFontTx/>
              <a:buChar char="-"/>
            </a:pPr>
            <a:endParaRPr lang="en-US" sz="1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endParaRPr lang="en-US" sz="2100" dirty="0">
              <a:solidFill>
                <a:srgbClr val="002060"/>
              </a:solidFill>
            </a:endParaRPr>
          </a:p>
          <a:p>
            <a:pPr marL="214313" indent="-214313">
              <a:buFont typeface="Arial" panose="020B0604020202020204" pitchFamily="34" charset="0"/>
              <a:buChar char="•"/>
            </a:pPr>
            <a:endParaRPr lang="en-US" sz="2100" dirty="0">
              <a:solidFill>
                <a:srgbClr val="002060"/>
              </a:solidFill>
            </a:endParaRPr>
          </a:p>
          <a:p>
            <a:pPr marL="214313" indent="-214313">
              <a:buFont typeface="Arial" panose="020B0604020202020204" pitchFamily="34" charset="0"/>
              <a:buChar char="•"/>
            </a:pPr>
            <a:endParaRPr lang="en-US" cap="all" dirty="0">
              <a:solidFill>
                <a:srgbClr val="002060"/>
              </a:solidFill>
              <a:latin typeface="Arial" panose="020B0604020202020204" pitchFamily="34" charset="0"/>
              <a:cs typeface="Arial" panose="020B0604020202020204" pitchFamily="34" charset="0"/>
            </a:endParaRPr>
          </a:p>
        </p:txBody>
      </p:sp>
      <p:pic>
        <p:nvPicPr>
          <p:cNvPr id="12" name="Picture 15" descr="KC-135 Crew Chie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2260" y="2986574"/>
            <a:ext cx="798910"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7866" y="1816322"/>
            <a:ext cx="2863284" cy="338554"/>
          </a:xfrm>
          <a:prstGeom prst="rect">
            <a:avLst/>
          </a:prstGeom>
          <a:noFill/>
        </p:spPr>
        <p:txBody>
          <a:bodyPr wrap="none" rtlCol="0">
            <a:spAutoFit/>
          </a:bodyPr>
          <a:lstStyle/>
          <a:p>
            <a:r>
              <a:rPr lang="en-US" sz="1600" u="sng" dirty="0">
                <a:latin typeface="Arial" panose="020B0604020202020204" pitchFamily="34" charset="0"/>
                <a:cs typeface="Arial" panose="020B0604020202020204" pitchFamily="34" charset="0"/>
              </a:rPr>
              <a:t>State Operational Relevance:</a:t>
            </a:r>
          </a:p>
        </p:txBody>
      </p:sp>
      <p:sp>
        <p:nvSpPr>
          <p:cNvPr id="18" name="TextBox 17"/>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Air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1587617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BE96C6-9964-4F03-8ED6-DA972FAA411D}" type="slidenum">
              <a:rPr lang="en-US" smtClean="0"/>
              <a:t>14</a:t>
            </a:fld>
            <a:endParaRPr lang="en-US"/>
          </a:p>
        </p:txBody>
      </p:sp>
      <p:sp>
        <p:nvSpPr>
          <p:cNvPr id="5" name="Content Placeholder 4"/>
          <p:cNvSpPr>
            <a:spLocks noGrp="1"/>
          </p:cNvSpPr>
          <p:nvPr>
            <p:ph idx="1"/>
          </p:nvPr>
        </p:nvSpPr>
        <p:spPr/>
        <p:txBody>
          <a:bodyPr>
            <a:normAutofit fontScale="47500" lnSpcReduction="20000"/>
          </a:bodyPr>
          <a:lstStyle/>
          <a:p>
            <a:pPr marL="0" indent="0">
              <a:buNone/>
            </a:pPr>
            <a:r>
              <a:rPr lang="en-US" sz="4000" b="1" dirty="0">
                <a:latin typeface="Arial" panose="020B0604020202020204" pitchFamily="34" charset="0"/>
                <a:cs typeface="Arial" panose="020B0604020202020204" pitchFamily="34" charset="0"/>
              </a:rPr>
              <a:t>FY2016 Successes</a:t>
            </a:r>
          </a:p>
          <a:p>
            <a:r>
              <a:rPr lang="en-US" dirty="0">
                <a:latin typeface="Arial" panose="020B0604020202020204" pitchFamily="34" charset="0"/>
                <a:cs typeface="Arial" panose="020B0604020202020204" pitchFamily="34" charset="0"/>
              </a:rPr>
              <a:t>Delivered </a:t>
            </a:r>
            <a:r>
              <a:rPr lang="en-US" dirty="0" smtClean="0">
                <a:latin typeface="Arial" panose="020B0604020202020204" pitchFamily="34" charset="0"/>
                <a:cs typeface="Arial" panose="020B0604020202020204" pitchFamily="34" charset="0"/>
              </a:rPr>
              <a:t>9M+ Gallons fuel, 150K</a:t>
            </a:r>
            <a:r>
              <a:rPr lang="en-US" dirty="0">
                <a:latin typeface="Arial" panose="020B0604020202020204" pitchFamily="34" charset="0"/>
                <a:cs typeface="Arial" panose="020B0604020202020204" pitchFamily="34" charset="0"/>
              </a:rPr>
              <a:t>+ tons </a:t>
            </a:r>
            <a:r>
              <a:rPr lang="en-US" dirty="0" smtClean="0">
                <a:latin typeface="Arial" panose="020B0604020202020204" pitchFamily="34" charset="0"/>
                <a:cs typeface="Arial" panose="020B0604020202020204" pitchFamily="34" charset="0"/>
              </a:rPr>
              <a:t>cargo </a:t>
            </a:r>
            <a:r>
              <a:rPr lang="en-US" dirty="0">
                <a:latin typeface="Arial" panose="020B0604020202020204" pitchFamily="34" charset="0"/>
                <a:cs typeface="Arial" panose="020B0604020202020204" pitchFamily="34" charset="0"/>
              </a:rPr>
              <a:t>(state-side and deployed), mishap-free</a:t>
            </a:r>
          </a:p>
          <a:p>
            <a:r>
              <a:rPr lang="en-US" dirty="0" smtClean="0">
                <a:latin typeface="Arial" panose="020B0604020202020204" pitchFamily="34" charset="0"/>
                <a:cs typeface="Arial" panose="020B0604020202020204" pitchFamily="34" charset="0"/>
              </a:rPr>
              <a:t>Provided ANG augmentation to 300-acre Moose Creek Wildfire—3 hour response time!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Executed new long range Arctic Search and Rescue </a:t>
            </a:r>
            <a:r>
              <a:rPr lang="en-US" dirty="0" smtClean="0">
                <a:latin typeface="Arial" panose="020B0604020202020204" pitchFamily="34" charset="0"/>
                <a:cs typeface="Arial" panose="020B0604020202020204" pitchFamily="34" charset="0"/>
              </a:rPr>
              <a:t>capabilities—improved survivability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Alaska Rescue Coordination Center </a:t>
            </a:r>
            <a:r>
              <a:rPr lang="en-US" dirty="0" smtClean="0">
                <a:latin typeface="Arial" panose="020B0604020202020204" pitchFamily="34" charset="0"/>
                <a:cs typeface="Arial" panose="020B0604020202020204" pitchFamily="34" charset="0"/>
              </a:rPr>
              <a:t>executed </a:t>
            </a:r>
            <a:r>
              <a:rPr lang="en-US" dirty="0">
                <a:latin typeface="Arial" panose="020B0604020202020204" pitchFamily="34" charset="0"/>
                <a:cs typeface="Arial" panose="020B0604020202020204" pitchFamily="34" charset="0"/>
              </a:rPr>
              <a:t>5,418th </a:t>
            </a:r>
            <a:r>
              <a:rPr lang="en-US" dirty="0" smtClean="0">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51 </a:t>
            </a:r>
            <a:r>
              <a:rPr lang="en-US" dirty="0">
                <a:latin typeface="Arial" panose="020B0604020202020204" pitchFamily="34" charset="0"/>
                <a:cs typeface="Arial" panose="020B0604020202020204" pitchFamily="34" charset="0"/>
              </a:rPr>
              <a:t>lives saved this </a:t>
            </a:r>
            <a:r>
              <a:rPr lang="en-US" dirty="0" smtClean="0">
                <a:latin typeface="Arial" panose="020B0604020202020204" pitchFamily="34" charset="0"/>
                <a:cs typeface="Arial" panose="020B0604020202020204" pitchFamily="34" charset="0"/>
              </a:rPr>
              <a:t>year</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FY2017 Operations</a:t>
            </a:r>
            <a:r>
              <a:rPr lang="en-US" sz="40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Transition of C-17 airframes from Active Duty to Air National Guard </a:t>
            </a:r>
          </a:p>
          <a:p>
            <a:r>
              <a:rPr lang="en-US" dirty="0" smtClean="0">
                <a:latin typeface="Arial" panose="020B0604020202020204" pitchFamily="34" charset="0"/>
                <a:cs typeface="Arial" panose="020B0604020202020204" pitchFamily="34" charset="0"/>
              </a:rPr>
              <a:t>Leading </a:t>
            </a:r>
            <a:r>
              <a:rPr lang="en-US" dirty="0">
                <a:latin typeface="Arial" panose="020B0604020202020204" pitchFamily="34" charset="0"/>
                <a:cs typeface="Arial" panose="020B0604020202020204" pitchFamily="34" charset="0"/>
              </a:rPr>
              <a:t>Air Reserve Component in </a:t>
            </a:r>
            <a:r>
              <a:rPr lang="en-US" dirty="0" smtClean="0">
                <a:latin typeface="Arial" panose="020B0604020202020204" pitchFamily="34" charset="0"/>
                <a:cs typeface="Arial" panose="020B0604020202020204" pitchFamily="34" charset="0"/>
              </a:rPr>
              <a:t>legacy HC-130H to new HC-130J model conversion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Increase innovative approaches to state-wide recruiting </a:t>
            </a:r>
            <a:r>
              <a:rPr lang="en-US" dirty="0" smtClean="0">
                <a:latin typeface="Arial" panose="020B0604020202020204" pitchFamily="34" charset="0"/>
                <a:cs typeface="Arial" panose="020B0604020202020204" pitchFamily="34" charset="0"/>
              </a:rPr>
              <a:t>challenges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FY2018 Outlook</a:t>
            </a:r>
          </a:p>
          <a:p>
            <a:r>
              <a:rPr lang="en-US" dirty="0" smtClean="0">
                <a:latin typeface="Arial" panose="020B0604020202020204" pitchFamily="34" charset="0"/>
                <a:cs typeface="Arial" panose="020B0604020202020204" pitchFamily="34" charset="0"/>
              </a:rPr>
              <a:t>Future mission plan for increased tanker requirements at Eielson AFB</a:t>
            </a:r>
          </a:p>
          <a:p>
            <a:r>
              <a:rPr lang="en-US" dirty="0" smtClean="0">
                <a:latin typeface="Arial" panose="020B0604020202020204" pitchFamily="34" charset="0"/>
                <a:cs typeface="Arial" panose="020B0604020202020204" pitchFamily="34" charset="0"/>
              </a:rPr>
              <a:t>Recruiting difficulties due to continued increase in demand for commercial pilots</a:t>
            </a:r>
          </a:p>
          <a:p>
            <a:r>
              <a:rPr lang="en-US" dirty="0" smtClean="0">
                <a:latin typeface="Arial" panose="020B0604020202020204" pitchFamily="34" charset="0"/>
                <a:cs typeface="Arial" panose="020B0604020202020204" pitchFamily="34" charset="0"/>
              </a:rPr>
              <a:t>Refining Arctic Sustainment Package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Air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806383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BE96C6-9964-4F03-8ED6-DA972FAA411D}" type="slidenum">
              <a:rPr lang="en-US" smtClean="0">
                <a:solidFill>
                  <a:prstClr val="black">
                    <a:tint val="75000"/>
                  </a:prstClr>
                </a:solidFill>
              </a:rPr>
              <a:pPr/>
              <a:t>15</a:t>
            </a:fld>
            <a:endParaRPr lang="en-US">
              <a:solidFill>
                <a:prstClr val="black">
                  <a:tint val="75000"/>
                </a:prstClr>
              </a:solidFill>
            </a:endParaRPr>
          </a:p>
        </p:txBody>
      </p:sp>
      <p:sp>
        <p:nvSpPr>
          <p:cNvPr id="4" name="TextBox 3"/>
          <p:cNvSpPr txBox="1"/>
          <p:nvPr/>
        </p:nvSpPr>
        <p:spPr>
          <a:xfrm>
            <a:off x="1066800" y="112693"/>
            <a:ext cx="7086600" cy="954107"/>
          </a:xfrm>
          <a:prstGeom prst="rect">
            <a:avLst/>
          </a:prstGeom>
          <a:noFill/>
        </p:spPr>
        <p:txBody>
          <a:bodyPr wrap="square" rtlCol="0">
            <a:spAutoFit/>
          </a:bodyPr>
          <a:lstStyle/>
          <a:p>
            <a:pPr algn="ctr"/>
            <a:r>
              <a:rPr lang="en-US" sz="2800" b="1" i="1" dirty="0" smtClean="0">
                <a:latin typeface="Arial" panose="020B0604020202020204" pitchFamily="34" charset="0"/>
                <a:cs typeface="Arial" panose="020B0604020202020204" pitchFamily="34" charset="0"/>
              </a:rPr>
              <a:t>State Active Duty</a:t>
            </a:r>
          </a:p>
          <a:p>
            <a:pPr algn="ctr"/>
            <a:r>
              <a:rPr lang="en-US" sz="2800" b="1" i="1" dirty="0" smtClean="0">
                <a:latin typeface="Arial" panose="020B0604020202020204" pitchFamily="34" charset="0"/>
                <a:cs typeface="Arial" panose="020B0604020202020204" pitchFamily="34" charset="0"/>
              </a:rPr>
              <a:t>FY2018 Budget</a:t>
            </a:r>
            <a:endParaRPr lang="en-US" sz="2400" b="1" i="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61855776"/>
              </p:ext>
            </p:extLst>
          </p:nvPr>
        </p:nvGraphicFramePr>
        <p:xfrm>
          <a:off x="609600" y="1600201"/>
          <a:ext cx="7772400" cy="3953832"/>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3385270847"/>
                    </a:ext>
                  </a:extLst>
                </a:gridCol>
                <a:gridCol w="1943100">
                  <a:extLst>
                    <a:ext uri="{9D8B030D-6E8A-4147-A177-3AD203B41FA5}">
                      <a16:colId xmlns:a16="http://schemas.microsoft.com/office/drawing/2014/main" xmlns="" val="3197101486"/>
                    </a:ext>
                  </a:extLst>
                </a:gridCol>
                <a:gridCol w="1943100">
                  <a:extLst>
                    <a:ext uri="{9D8B030D-6E8A-4147-A177-3AD203B41FA5}">
                      <a16:colId xmlns:a16="http://schemas.microsoft.com/office/drawing/2014/main" xmlns="" val="3651749588"/>
                    </a:ext>
                  </a:extLst>
                </a:gridCol>
                <a:gridCol w="1943100">
                  <a:extLst>
                    <a:ext uri="{9D8B030D-6E8A-4147-A177-3AD203B41FA5}">
                      <a16:colId xmlns:a16="http://schemas.microsoft.com/office/drawing/2014/main" xmlns="" val="1554450097"/>
                    </a:ext>
                  </a:extLst>
                </a:gridCol>
              </a:tblGrid>
              <a:tr h="609599">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FY2017</a:t>
                      </a:r>
                      <a:r>
                        <a:rPr lang="en-US" sz="1400" baseline="0" dirty="0" smtClean="0">
                          <a:latin typeface="Arial" panose="020B0604020202020204" pitchFamily="34" charset="0"/>
                          <a:cs typeface="Arial" panose="020B0604020202020204" pitchFamily="34" charset="0"/>
                        </a:rPr>
                        <a:t> Management Plan</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FY2018 Governor</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FY2017</a:t>
                      </a:r>
                      <a:r>
                        <a:rPr lang="en-US" sz="1400" baseline="0" dirty="0" smtClean="0">
                          <a:latin typeface="Arial" panose="020B0604020202020204" pitchFamily="34" charset="0"/>
                          <a:cs typeface="Arial" panose="020B0604020202020204" pitchFamily="34" charset="0"/>
                        </a:rPr>
                        <a:t> Management Plan vs FY2018 Governor</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8553795"/>
                  </a:ext>
                </a:extLst>
              </a:tr>
              <a:tr h="537052">
                <a:tc>
                  <a:txBody>
                    <a:bodyPr/>
                    <a:lstStyle/>
                    <a:p>
                      <a:r>
                        <a:rPr lang="en-US" sz="1400" b="1" dirty="0" smtClean="0">
                          <a:latin typeface="Arial" panose="020B0604020202020204" pitchFamily="34" charset="0"/>
                          <a:cs typeface="Arial" panose="020B0604020202020204" pitchFamily="34" charset="0"/>
                        </a:rPr>
                        <a:t>All Funds</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325.0 </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325.0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43665225"/>
                  </a:ext>
                </a:extLst>
              </a:tr>
              <a:tr h="537052">
                <a:tc>
                  <a:txBody>
                    <a:bodyPr/>
                    <a:lstStyle/>
                    <a:p>
                      <a:r>
                        <a:rPr lang="en-US" sz="1400" b="1" dirty="0" smtClean="0">
                          <a:latin typeface="Arial" panose="020B0604020202020204" pitchFamily="34" charset="0"/>
                          <a:cs typeface="Arial" panose="020B0604020202020204" pitchFamily="34" charset="0"/>
                        </a:rPr>
                        <a:t>General</a:t>
                      </a:r>
                      <a:r>
                        <a:rPr lang="en-US" sz="1400" b="1" baseline="0" dirty="0" smtClean="0">
                          <a:latin typeface="Arial" panose="020B0604020202020204" pitchFamily="34" charset="0"/>
                          <a:cs typeface="Arial" panose="020B0604020202020204" pitchFamily="34" charset="0"/>
                        </a:rPr>
                        <a:t> Funds</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5.0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5.0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75298886"/>
                  </a:ext>
                </a:extLst>
              </a:tr>
              <a:tr h="537052">
                <a:tc>
                  <a:txBody>
                    <a:bodyPr/>
                    <a:lstStyle/>
                    <a:p>
                      <a:r>
                        <a:rPr lang="en-US" sz="1400" b="1" dirty="0" smtClean="0">
                          <a:latin typeface="Arial" panose="020B0604020202020204" pitchFamily="34" charset="0"/>
                          <a:cs typeface="Arial" panose="020B0604020202020204" pitchFamily="34" charset="0"/>
                        </a:rPr>
                        <a:t>Positions</a:t>
                      </a:r>
                      <a:endParaRPr lang="en-US" sz="1400" b="1" dirty="0">
                        <a:latin typeface="Arial" panose="020B0604020202020204" pitchFamily="34" charset="0"/>
                        <a:cs typeface="Arial" panose="020B0604020202020204" pitchFamily="34" charset="0"/>
                      </a:endParaRP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89843111"/>
                  </a:ext>
                </a:extLst>
              </a:tr>
              <a:tr h="537052">
                <a:tc>
                  <a:txBody>
                    <a:bodyPr/>
                    <a:lstStyle/>
                    <a:p>
                      <a:pPr algn="ctr"/>
                      <a:r>
                        <a:rPr lang="en-US" sz="1400" b="1" dirty="0" smtClean="0">
                          <a:latin typeface="Arial" panose="020B0604020202020204" pitchFamily="34" charset="0"/>
                          <a:cs typeface="Arial" panose="020B0604020202020204" pitchFamily="34" charset="0"/>
                        </a:rPr>
                        <a:t>PFT</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86889468"/>
                  </a:ext>
                </a:extLst>
              </a:tr>
              <a:tr h="537052">
                <a:tc>
                  <a:txBody>
                    <a:bodyPr/>
                    <a:lstStyle/>
                    <a:p>
                      <a:pPr algn="ctr"/>
                      <a:r>
                        <a:rPr lang="en-US" sz="1400" b="1" dirty="0" smtClean="0">
                          <a:latin typeface="Arial" panose="020B0604020202020204" pitchFamily="34" charset="0"/>
                          <a:cs typeface="Arial" panose="020B0604020202020204" pitchFamily="34" charset="0"/>
                        </a:rPr>
                        <a:t>PPT</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8717095"/>
                  </a:ext>
                </a:extLst>
              </a:tr>
              <a:tr h="537052">
                <a:tc>
                  <a:txBody>
                    <a:bodyPr/>
                    <a:lstStyle/>
                    <a:p>
                      <a:pPr algn="ctr"/>
                      <a:r>
                        <a:rPr lang="en-US" sz="1400" b="1" dirty="0" smtClean="0">
                          <a:latin typeface="Arial" panose="020B0604020202020204" pitchFamily="34" charset="0"/>
                          <a:cs typeface="Arial" panose="020B0604020202020204" pitchFamily="34" charset="0"/>
                        </a:rPr>
                        <a:t>NP</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59085456"/>
                  </a:ext>
                </a:extLst>
              </a:tr>
            </a:tbl>
          </a:graphicData>
        </a:graphic>
      </p:graphicFrame>
      <p:sp>
        <p:nvSpPr>
          <p:cNvPr id="5" name="TextBox 4"/>
          <p:cNvSpPr txBox="1"/>
          <p:nvPr/>
        </p:nvSpPr>
        <p:spPr>
          <a:xfrm>
            <a:off x="914400" y="5707915"/>
            <a:ext cx="7391400" cy="830997"/>
          </a:xfrm>
          <a:prstGeom prst="rect">
            <a:avLst/>
          </a:prstGeom>
          <a:solidFill>
            <a:srgbClr val="FFFF99"/>
          </a:solidFill>
        </p:spPr>
        <p:txBody>
          <a:bodyPr wrap="square" rtlCol="0">
            <a:spAutoFit/>
          </a:bodyPr>
          <a:lstStyle/>
          <a:p>
            <a:r>
              <a:rPr lang="en-US" sz="1200" dirty="0">
                <a:latin typeface="Arial" panose="020B0604020202020204" pitchFamily="34" charset="0"/>
                <a:cs typeface="Arial" panose="020B0604020202020204" pitchFamily="34" charset="0"/>
              </a:rPr>
              <a:t>There has been no reduction to the </a:t>
            </a:r>
            <a:r>
              <a:rPr lang="en-US" sz="1200" dirty="0" smtClean="0">
                <a:latin typeface="Arial" panose="020B0604020202020204" pitchFamily="34" charset="0"/>
                <a:cs typeface="Arial" panose="020B0604020202020204" pitchFamily="34" charset="0"/>
              </a:rPr>
              <a:t>FY2018 </a:t>
            </a:r>
            <a:r>
              <a:rPr lang="en-US" sz="1200" dirty="0">
                <a:latin typeface="Arial" panose="020B0604020202020204" pitchFamily="34" charset="0"/>
                <a:cs typeface="Arial" panose="020B0604020202020204" pitchFamily="34" charset="0"/>
              </a:rPr>
              <a:t>GF request for State Active Duty.  The $5.0 provides for required Risk Management contributions.  Other funds in this component are Statutory Designated Program Receipts and Interagency Receipts that are received as compensation for the services provided by personnel called into active duty</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86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BE96C6-9964-4F03-8ED6-DA972FAA411D}" type="slidenum">
              <a:rPr lang="en-US" smtClean="0"/>
              <a:t>16</a:t>
            </a:fld>
            <a:endParaRPr lang="en-US"/>
          </a:p>
        </p:txBody>
      </p:sp>
      <p:sp>
        <p:nvSpPr>
          <p:cNvPr id="14" name="Content Placeholder 1"/>
          <p:cNvSpPr>
            <a:spLocks noGrp="1"/>
          </p:cNvSpPr>
          <p:nvPr>
            <p:ph idx="1"/>
          </p:nvPr>
        </p:nvSpPr>
        <p:spPr>
          <a:xfrm>
            <a:off x="78535" y="1388330"/>
            <a:ext cx="6040437" cy="5029200"/>
          </a:xfrm>
        </p:spPr>
        <p:txBody>
          <a:bodyPr>
            <a:normAutofit/>
          </a:bodyPr>
          <a:lstStyle/>
          <a:p>
            <a:pPr marL="0" indent="0">
              <a:buNone/>
            </a:pPr>
            <a:r>
              <a:rPr lang="en-US" sz="1800" b="1" dirty="0" smtClean="0">
                <a:latin typeface="Arial" panose="020B0604020202020204" pitchFamily="34" charset="0"/>
                <a:cs typeface="Arial" panose="020B0604020202020204" pitchFamily="34" charset="0"/>
              </a:rPr>
              <a:t>76 </a:t>
            </a:r>
            <a:r>
              <a:rPr lang="en-US" sz="1800" b="1" dirty="0">
                <a:latin typeface="Arial" panose="020B0604020202020204" pitchFamily="34" charset="0"/>
                <a:cs typeface="Arial" panose="020B0604020202020204" pitchFamily="34" charset="0"/>
              </a:rPr>
              <a:t>Soldiers in three major units:</a:t>
            </a:r>
          </a:p>
          <a:p>
            <a:endParaRPr lang="en-US" sz="11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49</a:t>
            </a:r>
            <a:r>
              <a:rPr lang="en-US" sz="1800" baseline="30000" dirty="0" smtClean="0">
                <a:latin typeface="Arial" panose="020B0604020202020204" pitchFamily="34" charset="0"/>
                <a:cs typeface="Arial" panose="020B0604020202020204" pitchFamily="34" charset="0"/>
              </a:rPr>
              <a:t>th</a:t>
            </a:r>
            <a:r>
              <a:rPr lang="en-US" sz="1800" dirty="0" smtClean="0">
                <a:latin typeface="Arial" panose="020B0604020202020204" pitchFamily="34" charset="0"/>
                <a:cs typeface="Arial" panose="020B0604020202020204" pitchFamily="34" charset="0"/>
              </a:rPr>
              <a:t> Brigade Headquarters located </a:t>
            </a:r>
            <a:r>
              <a:rPr lang="en-US" sz="1800" dirty="0">
                <a:latin typeface="Arial" panose="020B0604020202020204" pitchFamily="34" charset="0"/>
                <a:cs typeface="Arial" panose="020B0604020202020204" pitchFamily="34" charset="0"/>
              </a:rPr>
              <a:t>at Alcantra Armory in Wasilla (15 members) </a:t>
            </a: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Forward Support Battalion located at Alcantra Armory in Wasilla: (55 members)</a:t>
            </a: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Headquarters Company (Wasilla)</a:t>
            </a: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Military Police Company (Wasilla)</a:t>
            </a: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Engineer Company (Fairbanks)</a:t>
            </a: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Signal Company (Fairbanks)</a:t>
            </a:r>
            <a:endParaRPr lang="en-US" sz="1800" dirty="0">
              <a:latin typeface="Arial" panose="020B0604020202020204" pitchFamily="34" charset="0"/>
              <a:cs typeface="Arial" panose="020B0604020202020204" pitchFamily="34" charset="0"/>
            </a:endParaRPr>
          </a:p>
          <a:p>
            <a:pPr marL="457200" lvl="1"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Scout Detachment Headquarters located at Bethel: (6 members)</a:t>
            </a: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Scout Detachment (</a:t>
            </a:r>
            <a:r>
              <a:rPr lang="en-US" sz="1800" dirty="0" err="1" smtClean="0">
                <a:latin typeface="Arial" panose="020B0604020202020204" pitchFamily="34" charset="0"/>
                <a:cs typeface="Arial" panose="020B0604020202020204" pitchFamily="34" charset="0"/>
              </a:rPr>
              <a:t>Quinhagak</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055" y="1417638"/>
            <a:ext cx="2524409" cy="1683781"/>
          </a:xfrm>
          <a:prstGeom prst="rect">
            <a:avLst/>
          </a:prstGeom>
        </p:spPr>
      </p:pic>
      <p:sp>
        <p:nvSpPr>
          <p:cNvPr id="9" name="TextBox 8"/>
          <p:cNvSpPr txBox="1"/>
          <p:nvPr/>
        </p:nvSpPr>
        <p:spPr>
          <a:xfrm>
            <a:off x="14478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State Defense Force</a:t>
            </a:r>
            <a:endParaRPr lang="en-US" sz="28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2967185"/>
            <a:ext cx="3505200" cy="1890571"/>
          </a:xfrm>
          <a:prstGeom prst="rect">
            <a:avLst/>
          </a:prstGeom>
        </p:spPr>
      </p:pic>
      <p:pic>
        <p:nvPicPr>
          <p:cNvPr id="16" name="Picture 15"/>
          <p:cNvPicPr>
            <a:picLocks noChangeAspect="1"/>
          </p:cNvPicPr>
          <p:nvPr/>
        </p:nvPicPr>
        <p:blipFill>
          <a:blip r:embed="rId5"/>
          <a:stretch>
            <a:fillRect/>
          </a:stretch>
        </p:blipFill>
        <p:spPr>
          <a:xfrm>
            <a:off x="6707750" y="4668488"/>
            <a:ext cx="2357714" cy="1757509"/>
          </a:xfrm>
          <a:prstGeom prst="rect">
            <a:avLst/>
          </a:prstGeom>
        </p:spPr>
      </p:pic>
    </p:spTree>
    <p:extLst>
      <p:ext uri="{BB962C8B-B14F-4D97-AF65-F5344CB8AC3E}">
        <p14:creationId xmlns:p14="http://schemas.microsoft.com/office/powerpoint/2010/main" val="1321504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6553200" y="6563909"/>
            <a:ext cx="2133600" cy="365125"/>
          </a:xfrm>
        </p:spPr>
        <p:txBody>
          <a:bodyPr/>
          <a:lstStyle/>
          <a:p>
            <a:fld id="{3316863D-CADC-47A2-9AFF-19DA0CD2EA02}" type="slidenum">
              <a:rPr lang="en-US" smtClean="0">
                <a:solidFill>
                  <a:prstClr val="black">
                    <a:tint val="75000"/>
                  </a:prstClr>
                </a:solidFill>
              </a:rPr>
              <a:pPr/>
              <a:t>17</a:t>
            </a:fld>
            <a:endParaRPr lang="en-US" dirty="0">
              <a:solidFill>
                <a:prstClr val="black">
                  <a:tint val="75000"/>
                </a:prstClr>
              </a:solidFill>
            </a:endParaRPr>
          </a:p>
        </p:txBody>
      </p:sp>
      <p:sp>
        <p:nvSpPr>
          <p:cNvPr id="13" name="Rectangle 2"/>
          <p:cNvSpPr>
            <a:spLocks noGrp="1" noChangeArrowheads="1"/>
          </p:cNvSpPr>
          <p:nvPr>
            <p:ph type="title"/>
          </p:nvPr>
        </p:nvSpPr>
        <p:spPr>
          <a:xfrm>
            <a:off x="504825" y="85486"/>
            <a:ext cx="8610601" cy="524114"/>
          </a:xfrm>
        </p:spPr>
        <p:txBody>
          <a:bodyPr>
            <a:noAutofit/>
          </a:bodyPr>
          <a:lstStyle/>
          <a:p>
            <a:pPr eaLnBrk="1" hangingPunct="1"/>
            <a:r>
              <a:rPr lang="en-US" sz="2400" b="1" i="1" dirty="0" smtClean="0">
                <a:latin typeface="Arial" panose="020B0604020202020204" pitchFamily="34" charset="0"/>
                <a:cs typeface="Arial" panose="020B0604020202020204" pitchFamily="34" charset="0"/>
              </a:rPr>
              <a:t>FY2016 Value of ASDF Service </a:t>
            </a:r>
            <a:br>
              <a:rPr lang="en-US" sz="2400" b="1" i="1" dirty="0" smtClean="0">
                <a:latin typeface="Arial" panose="020B0604020202020204" pitchFamily="34" charset="0"/>
                <a:cs typeface="Arial" panose="020B0604020202020204" pitchFamily="34" charset="0"/>
              </a:rPr>
            </a:br>
            <a:r>
              <a:rPr lang="en-US" sz="2400" b="1" i="1" dirty="0" smtClean="0">
                <a:latin typeface="Arial" panose="020B0604020202020204" pitchFamily="34" charset="0"/>
                <a:cs typeface="Arial" panose="020B0604020202020204" pitchFamily="34" charset="0"/>
              </a:rPr>
              <a:t>State General Funds </a:t>
            </a:r>
            <a:endParaRPr lang="en-US" sz="2400" b="1" i="1" dirty="0" smtClean="0">
              <a:effectLst/>
              <a:latin typeface="Arial" pitchFamily="34" charset="0"/>
              <a:cs typeface="Arial"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383487"/>
            <a:ext cx="5867400" cy="5180422"/>
          </a:xfrm>
        </p:spPr>
      </p:pic>
      <p:sp>
        <p:nvSpPr>
          <p:cNvPr id="2" name="TextBox 1"/>
          <p:cNvSpPr txBox="1"/>
          <p:nvPr/>
        </p:nvSpPr>
        <p:spPr>
          <a:xfrm>
            <a:off x="2514600" y="1491306"/>
            <a:ext cx="2148526" cy="338554"/>
          </a:xfrm>
          <a:prstGeom prst="rect">
            <a:avLst/>
          </a:prstGeom>
          <a:solidFill>
            <a:srgbClr val="0070C0"/>
          </a:solidFill>
        </p:spPr>
        <p:txBody>
          <a:bodyPr wrap="square" rtlCol="0">
            <a:spAutoFit/>
          </a:bodyPr>
          <a:lstStyle/>
          <a:p>
            <a:pPr algn="ctr"/>
            <a:r>
              <a:rPr lang="en-US" sz="1600" b="1" dirty="0" smtClean="0">
                <a:solidFill>
                  <a:srgbClr val="FFFF00"/>
                </a:solidFill>
              </a:rPr>
              <a:t>DMVA funding $30K</a:t>
            </a:r>
            <a:endParaRPr lang="en-US" sz="1600" b="1" dirty="0">
              <a:solidFill>
                <a:srgbClr val="FFFF00"/>
              </a:solidFill>
            </a:endParaRPr>
          </a:p>
        </p:txBody>
      </p:sp>
      <p:sp>
        <p:nvSpPr>
          <p:cNvPr id="6" name="TextBox 5"/>
          <p:cNvSpPr txBox="1"/>
          <p:nvPr/>
        </p:nvSpPr>
        <p:spPr>
          <a:xfrm>
            <a:off x="2971800" y="4126468"/>
            <a:ext cx="3657600" cy="369332"/>
          </a:xfrm>
          <a:prstGeom prst="rect">
            <a:avLst/>
          </a:prstGeom>
          <a:noFill/>
        </p:spPr>
        <p:txBody>
          <a:bodyPr wrap="square" rtlCol="0">
            <a:spAutoFit/>
          </a:bodyPr>
          <a:lstStyle/>
          <a:p>
            <a:r>
              <a:rPr lang="en-US" sz="1800" b="1" dirty="0" smtClean="0">
                <a:solidFill>
                  <a:schemeClr val="bg1">
                    <a:lumMod val="95000"/>
                  </a:schemeClr>
                </a:solidFill>
              </a:rPr>
              <a:t>Weekend Drills 13,376 hours</a:t>
            </a:r>
            <a:endParaRPr lang="en-US" sz="1800" b="1" dirty="0">
              <a:solidFill>
                <a:schemeClr val="bg1">
                  <a:lumMod val="95000"/>
                </a:schemeClr>
              </a:solidFill>
            </a:endParaRPr>
          </a:p>
        </p:txBody>
      </p:sp>
      <p:sp>
        <p:nvSpPr>
          <p:cNvPr id="7" name="TextBox 6"/>
          <p:cNvSpPr txBox="1"/>
          <p:nvPr/>
        </p:nvSpPr>
        <p:spPr>
          <a:xfrm>
            <a:off x="3352800" y="2971800"/>
            <a:ext cx="2658100" cy="338554"/>
          </a:xfrm>
          <a:prstGeom prst="rect">
            <a:avLst/>
          </a:prstGeom>
          <a:noFill/>
        </p:spPr>
        <p:txBody>
          <a:bodyPr wrap="none" rtlCol="0">
            <a:spAutoFit/>
          </a:bodyPr>
          <a:lstStyle/>
          <a:p>
            <a:r>
              <a:rPr lang="en-US" sz="1600" b="1" dirty="0" smtClean="0">
                <a:solidFill>
                  <a:srgbClr val="FF0000"/>
                </a:solidFill>
              </a:rPr>
              <a:t>Emergencies 1,216 hours</a:t>
            </a:r>
            <a:endParaRPr lang="en-US" sz="1600" b="1" dirty="0">
              <a:solidFill>
                <a:srgbClr val="FF0000"/>
              </a:solidFill>
            </a:endParaRPr>
          </a:p>
        </p:txBody>
      </p:sp>
      <p:sp>
        <p:nvSpPr>
          <p:cNvPr id="8" name="TextBox 7"/>
          <p:cNvSpPr txBox="1"/>
          <p:nvPr/>
        </p:nvSpPr>
        <p:spPr>
          <a:xfrm>
            <a:off x="3200400" y="3697069"/>
            <a:ext cx="3048000" cy="369332"/>
          </a:xfrm>
          <a:prstGeom prst="rect">
            <a:avLst/>
          </a:prstGeom>
          <a:noFill/>
        </p:spPr>
        <p:txBody>
          <a:bodyPr wrap="square" rtlCol="0">
            <a:spAutoFit/>
          </a:bodyPr>
          <a:lstStyle/>
          <a:p>
            <a:r>
              <a:rPr lang="en-US" sz="1800" b="1" dirty="0" smtClean="0">
                <a:solidFill>
                  <a:schemeClr val="bg1">
                    <a:lumMod val="95000"/>
                  </a:schemeClr>
                </a:solidFill>
              </a:rPr>
              <a:t>Other training 3,648 hours</a:t>
            </a:r>
            <a:endParaRPr lang="en-US" sz="1800" b="1" dirty="0">
              <a:solidFill>
                <a:schemeClr val="bg1">
                  <a:lumMod val="95000"/>
                </a:schemeClr>
              </a:solidFill>
            </a:endParaRPr>
          </a:p>
        </p:txBody>
      </p:sp>
      <p:sp>
        <p:nvSpPr>
          <p:cNvPr id="9" name="TextBox 8"/>
          <p:cNvSpPr txBox="1"/>
          <p:nvPr/>
        </p:nvSpPr>
        <p:spPr>
          <a:xfrm>
            <a:off x="2514600" y="3328814"/>
            <a:ext cx="4506362" cy="369332"/>
          </a:xfrm>
          <a:prstGeom prst="rect">
            <a:avLst/>
          </a:prstGeom>
          <a:noFill/>
        </p:spPr>
        <p:txBody>
          <a:bodyPr wrap="none" rtlCol="0">
            <a:spAutoFit/>
          </a:bodyPr>
          <a:lstStyle/>
          <a:p>
            <a:r>
              <a:rPr lang="en-US" sz="1800" b="1" dirty="0" smtClean="0">
                <a:solidFill>
                  <a:schemeClr val="bg1">
                    <a:lumMod val="95000"/>
                  </a:schemeClr>
                </a:solidFill>
              </a:rPr>
              <a:t>Community Service Events 2,432 hours</a:t>
            </a:r>
            <a:endParaRPr lang="en-US" sz="1800" b="1" dirty="0">
              <a:solidFill>
                <a:schemeClr val="bg1">
                  <a:lumMod val="95000"/>
                </a:schemeClr>
              </a:solidFill>
            </a:endParaRPr>
          </a:p>
        </p:txBody>
      </p:sp>
      <p:sp>
        <p:nvSpPr>
          <p:cNvPr id="11" name="TextBox 10"/>
          <p:cNvSpPr txBox="1"/>
          <p:nvPr/>
        </p:nvSpPr>
        <p:spPr>
          <a:xfrm>
            <a:off x="3810000" y="5026223"/>
            <a:ext cx="1928413" cy="338554"/>
          </a:xfrm>
          <a:prstGeom prst="rect">
            <a:avLst/>
          </a:prstGeom>
          <a:noFill/>
        </p:spPr>
        <p:txBody>
          <a:bodyPr wrap="none" rtlCol="0">
            <a:spAutoFit/>
          </a:bodyPr>
          <a:lstStyle/>
          <a:p>
            <a:r>
              <a:rPr lang="en-US" sz="1600" dirty="0" smtClean="0">
                <a:solidFill>
                  <a:srgbClr val="FFFF00"/>
                </a:solidFill>
              </a:rPr>
              <a:t>Total </a:t>
            </a:r>
            <a:r>
              <a:rPr lang="en-US" sz="1600" b="1" dirty="0" smtClean="0">
                <a:solidFill>
                  <a:srgbClr val="FFFF00"/>
                </a:solidFill>
              </a:rPr>
              <a:t>20,672 hours</a:t>
            </a:r>
            <a:endParaRPr lang="en-US" sz="1600" b="1" dirty="0">
              <a:solidFill>
                <a:srgbClr val="FFFF00"/>
              </a:solidFill>
            </a:endParaRPr>
          </a:p>
        </p:txBody>
      </p:sp>
      <p:pic>
        <p:nvPicPr>
          <p:cNvPr id="15" name="Picture 6" descr="C:\Users\roger holl\Desktop\ASDF 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99" y="1653243"/>
            <a:ext cx="1600201" cy="145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22178" y="1484822"/>
            <a:ext cx="2748509" cy="369332"/>
          </a:xfrm>
          <a:prstGeom prst="rect">
            <a:avLst/>
          </a:prstGeom>
          <a:noFill/>
        </p:spPr>
        <p:txBody>
          <a:bodyPr wrap="none" rtlCol="0">
            <a:spAutoFit/>
          </a:bodyPr>
          <a:lstStyle/>
          <a:p>
            <a:r>
              <a:rPr lang="en-US" b="1" dirty="0" smtClean="0"/>
              <a:t>Alaska State Defense Force</a:t>
            </a:r>
            <a:endParaRPr lang="en-US" b="1" dirty="0"/>
          </a:p>
        </p:txBody>
      </p:sp>
      <p:sp>
        <p:nvSpPr>
          <p:cNvPr id="16" name="TextBox 15"/>
          <p:cNvSpPr txBox="1"/>
          <p:nvPr/>
        </p:nvSpPr>
        <p:spPr>
          <a:xfrm>
            <a:off x="2590800" y="5712023"/>
            <a:ext cx="4740400" cy="338554"/>
          </a:xfrm>
          <a:prstGeom prst="rect">
            <a:avLst/>
          </a:prstGeom>
          <a:noFill/>
        </p:spPr>
        <p:txBody>
          <a:bodyPr wrap="none" rtlCol="0">
            <a:spAutoFit/>
          </a:bodyPr>
          <a:lstStyle/>
          <a:p>
            <a:r>
              <a:rPr lang="en-US" sz="1600" b="1" dirty="0" smtClean="0">
                <a:solidFill>
                  <a:srgbClr val="FFFF00"/>
                </a:solidFill>
              </a:rPr>
              <a:t>Return on Investment = Cost Savings $201,552</a:t>
            </a:r>
            <a:endParaRPr lang="en-US" sz="1600" b="1" dirty="0">
              <a:solidFill>
                <a:srgbClr val="FFFF00"/>
              </a:solidFill>
            </a:endParaRPr>
          </a:p>
        </p:txBody>
      </p:sp>
      <p:sp>
        <p:nvSpPr>
          <p:cNvPr id="3" name="TextBox 2"/>
          <p:cNvSpPr txBox="1"/>
          <p:nvPr/>
        </p:nvSpPr>
        <p:spPr>
          <a:xfrm>
            <a:off x="2461173" y="5416008"/>
            <a:ext cx="6044027" cy="338554"/>
          </a:xfrm>
          <a:prstGeom prst="rect">
            <a:avLst/>
          </a:prstGeom>
          <a:noFill/>
        </p:spPr>
        <p:txBody>
          <a:bodyPr wrap="none" rtlCol="0">
            <a:spAutoFit/>
          </a:bodyPr>
          <a:lstStyle/>
          <a:p>
            <a:r>
              <a:rPr lang="en-US" sz="1600" b="1" dirty="0" smtClean="0">
                <a:solidFill>
                  <a:srgbClr val="FFFF00"/>
                </a:solidFill>
              </a:rPr>
              <a:t>If ASDF Soldiers were paid minimum wage of $9.75 per hour</a:t>
            </a:r>
            <a:endParaRPr lang="en-US" sz="1600" b="1" dirty="0">
              <a:solidFill>
                <a:srgbClr val="FFFF00"/>
              </a:solidFill>
            </a:endParaRPr>
          </a:p>
        </p:txBody>
      </p:sp>
    </p:spTree>
    <p:extLst>
      <p:ext uri="{BB962C8B-B14F-4D97-AF65-F5344CB8AC3E}">
        <p14:creationId xmlns:p14="http://schemas.microsoft.com/office/powerpoint/2010/main" val="60316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6150"/>
          </a:xfrm>
        </p:spPr>
        <p:txBody>
          <a:bodyPr>
            <a:normAutofit fontScale="55000" lnSpcReduction="20000"/>
          </a:bodyPr>
          <a:lstStyle/>
          <a:p>
            <a:pPr marL="0" indent="0">
              <a:buNone/>
            </a:pPr>
            <a:r>
              <a:rPr lang="en-US" sz="3600" b="1" dirty="0" smtClean="0">
                <a:latin typeface="Arial" panose="020B0604020202020204" pitchFamily="34" charset="0"/>
                <a:cs typeface="Arial" panose="020B0604020202020204" pitchFamily="34" charset="0"/>
              </a:rPr>
              <a:t>FY2016 </a:t>
            </a:r>
            <a:r>
              <a:rPr lang="en-US" sz="3600" b="1" dirty="0">
                <a:latin typeface="Arial" panose="020B0604020202020204" pitchFamily="34" charset="0"/>
                <a:cs typeface="Arial" panose="020B0604020202020204" pitchFamily="34" charset="0"/>
              </a:rPr>
              <a:t>Successes </a:t>
            </a:r>
            <a:r>
              <a:rPr lang="en-US" sz="4800" b="1" dirty="0">
                <a:latin typeface="Arial" panose="020B0604020202020204" pitchFamily="34" charset="0"/>
                <a:cs typeface="Arial" panose="020B0604020202020204" pitchFamily="34" charset="0"/>
              </a:rPr>
              <a:t> </a:t>
            </a:r>
          </a:p>
          <a:p>
            <a:r>
              <a:rPr lang="en-US" sz="2500" dirty="0" smtClean="0">
                <a:latin typeface="Arial" panose="020B0604020202020204" pitchFamily="34" charset="0"/>
                <a:cs typeface="Arial" panose="020B0604020202020204" pitchFamily="34" charset="0"/>
              </a:rPr>
              <a:t>Participated in Alaska Shield 2016, Vigilant Shield 2016 and United Resolve 2016 </a:t>
            </a:r>
          </a:p>
          <a:p>
            <a:r>
              <a:rPr lang="en-US" sz="2500" dirty="0" smtClean="0">
                <a:latin typeface="Arial" panose="020B0604020202020204" pitchFamily="34" charset="0"/>
                <a:cs typeface="Arial" panose="020B0604020202020204" pitchFamily="34" charset="0"/>
              </a:rPr>
              <a:t>Established a signal detachment in Bethel </a:t>
            </a:r>
          </a:p>
          <a:p>
            <a:r>
              <a:rPr lang="en-US" sz="2500" dirty="0" smtClean="0">
                <a:latin typeface="Arial" panose="020B0604020202020204" pitchFamily="34" charset="0"/>
                <a:cs typeface="Arial" panose="020B0604020202020204" pitchFamily="34" charset="0"/>
              </a:rPr>
              <a:t>Conducted exploratory meetings with Alaska Native Veterans Association regarding mutual support efforts </a:t>
            </a:r>
          </a:p>
          <a:p>
            <a:pPr marL="0" indent="0">
              <a:buNone/>
            </a:pPr>
            <a:endParaRPr lang="en-US" sz="2800" dirty="0" smtClean="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FY2017 </a:t>
            </a:r>
            <a:r>
              <a:rPr lang="en-US" sz="3600" b="1" dirty="0">
                <a:latin typeface="Arial" panose="020B0604020202020204" pitchFamily="34" charset="0"/>
                <a:cs typeface="Arial" panose="020B0604020202020204" pitchFamily="34" charset="0"/>
              </a:rPr>
              <a:t>Operations </a:t>
            </a:r>
            <a:r>
              <a:rPr lang="en-US" sz="2700" b="1" dirty="0">
                <a:latin typeface="Arial" panose="020B0604020202020204" pitchFamily="34" charset="0"/>
                <a:cs typeface="Arial" panose="020B0604020202020204" pitchFamily="34" charset="0"/>
              </a:rPr>
              <a:t> </a:t>
            </a:r>
          </a:p>
          <a:p>
            <a:r>
              <a:rPr lang="en-US" sz="2500" dirty="0" smtClean="0">
                <a:latin typeface="Arial" panose="020B0604020202020204" pitchFamily="34" charset="0"/>
                <a:cs typeface="Arial" panose="020B0604020202020204" pitchFamily="34" charset="0"/>
              </a:rPr>
              <a:t>Rural Engagement Initiative: Establish </a:t>
            </a:r>
            <a:r>
              <a:rPr lang="en-US" sz="2500" dirty="0">
                <a:latin typeface="Arial" panose="020B0604020202020204" pitchFamily="34" charset="0"/>
                <a:cs typeface="Arial" panose="020B0604020202020204" pitchFamily="34" charset="0"/>
              </a:rPr>
              <a:t>Scout detachments in </a:t>
            </a:r>
            <a:r>
              <a:rPr lang="en-US" sz="2800" dirty="0" err="1">
                <a:latin typeface="Arial" panose="020B0604020202020204" pitchFamily="34" charset="0"/>
                <a:cs typeface="Arial" panose="020B0604020202020204" pitchFamily="34" charset="0"/>
              </a:rPr>
              <a:t>Quinhagak</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Hooper Bay, Kwethluk, Kipnuk, </a:t>
            </a:r>
            <a:r>
              <a:rPr lang="en-US" sz="2500" dirty="0" smtClean="0">
                <a:latin typeface="Arial" panose="020B0604020202020204" pitchFamily="34" charset="0"/>
                <a:cs typeface="Arial" panose="020B0604020202020204" pitchFamily="34" charset="0"/>
              </a:rPr>
              <a:t>Kodiak</a:t>
            </a:r>
          </a:p>
          <a:p>
            <a:r>
              <a:rPr lang="en-US" sz="2500" dirty="0" smtClean="0">
                <a:latin typeface="Arial" panose="020B0604020202020204" pitchFamily="34" charset="0"/>
                <a:cs typeface="Arial" panose="020B0604020202020204" pitchFamily="34" charset="0"/>
              </a:rPr>
              <a:t>Participate in Arctic </a:t>
            </a:r>
            <a:r>
              <a:rPr lang="en-US" sz="2500" dirty="0">
                <a:latin typeface="Arial" panose="020B0604020202020204" pitchFamily="34" charset="0"/>
                <a:cs typeface="Arial" panose="020B0604020202020204" pitchFamily="34" charset="0"/>
              </a:rPr>
              <a:t>Eagle/Arctic Edge 2017 </a:t>
            </a:r>
            <a:endParaRPr lang="en-US" sz="25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Participate in ground search and rescue training</a:t>
            </a:r>
            <a:endParaRPr lang="en-US" sz="25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Conduct planning for participation in small community supported events statewide</a:t>
            </a:r>
          </a:p>
          <a:p>
            <a:r>
              <a:rPr lang="en-US" sz="2500" dirty="0">
                <a:latin typeface="Arial" panose="020B0604020202020204" pitchFamily="34" charset="0"/>
                <a:cs typeface="Arial" panose="020B0604020202020204" pitchFamily="34" charset="0"/>
              </a:rPr>
              <a:t>Develop funding through continued partnerships with </a:t>
            </a:r>
            <a:r>
              <a:rPr lang="en-US" sz="2500" dirty="0" smtClean="0">
                <a:latin typeface="Arial" panose="020B0604020202020204" pitchFamily="34" charset="0"/>
                <a:cs typeface="Arial" panose="020B0604020202020204" pitchFamily="34" charset="0"/>
              </a:rPr>
              <a:t>state, corporate, and private entities</a:t>
            </a:r>
            <a:endParaRPr lang="en-US" sz="25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FY2018 Outlook</a:t>
            </a:r>
            <a:endParaRPr lang="en-US" sz="36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Increase </a:t>
            </a:r>
            <a:r>
              <a:rPr lang="en-US" sz="2500" dirty="0">
                <a:latin typeface="Arial" panose="020B0604020202020204" pitchFamily="34" charset="0"/>
                <a:cs typeface="Arial" panose="020B0604020202020204" pitchFamily="34" charset="0"/>
              </a:rPr>
              <a:t>growth in </a:t>
            </a:r>
            <a:r>
              <a:rPr lang="en-US" sz="2500" dirty="0" smtClean="0">
                <a:latin typeface="Arial" panose="020B0604020202020204" pitchFamily="34" charset="0"/>
                <a:cs typeface="Arial" panose="020B0604020202020204" pitchFamily="34" charset="0"/>
              </a:rPr>
              <a:t>rural communities to include Kotzebue</a:t>
            </a:r>
            <a:r>
              <a:rPr lang="en-US" sz="2500" dirty="0">
                <a:latin typeface="Arial" panose="020B0604020202020204" pitchFamily="34" charset="0"/>
                <a:cs typeface="Arial" panose="020B0604020202020204" pitchFamily="34" charset="0"/>
              </a:rPr>
              <a:t>, Nome and </a:t>
            </a:r>
            <a:r>
              <a:rPr lang="en-US" sz="2500" dirty="0" err="1">
                <a:latin typeface="Arial" panose="020B0604020202020204" pitchFamily="34" charset="0"/>
                <a:cs typeface="Arial" panose="020B0604020202020204" pitchFamily="34" charset="0"/>
              </a:rPr>
              <a:t>Utqiaġvik</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(Barrow</a:t>
            </a:r>
            <a:r>
              <a:rPr lang="en-US" sz="2500" dirty="0" smtClean="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Procure </a:t>
            </a:r>
            <a:r>
              <a:rPr lang="en-US" sz="2500" dirty="0">
                <a:latin typeface="Arial" panose="020B0604020202020204" pitchFamily="34" charset="0"/>
                <a:cs typeface="Arial" panose="020B0604020202020204" pitchFamily="34" charset="0"/>
              </a:rPr>
              <a:t>equipment, </a:t>
            </a:r>
            <a:r>
              <a:rPr lang="en-US" sz="2500" dirty="0" smtClean="0">
                <a:latin typeface="Arial" panose="020B0604020202020204" pitchFamily="34" charset="0"/>
                <a:cs typeface="Arial" panose="020B0604020202020204" pitchFamily="34" charset="0"/>
              </a:rPr>
              <a:t>conduct training</a:t>
            </a:r>
            <a:r>
              <a:rPr lang="en-US" sz="2500" dirty="0">
                <a:latin typeface="Arial" panose="020B0604020202020204" pitchFamily="34" charset="0"/>
                <a:cs typeface="Arial" panose="020B0604020202020204" pitchFamily="34" charset="0"/>
              </a:rPr>
              <a:t>, leadership development and </a:t>
            </a:r>
            <a:r>
              <a:rPr lang="en-US" sz="2500" dirty="0" smtClean="0">
                <a:latin typeface="Arial" panose="020B0604020202020204" pitchFamily="34" charset="0"/>
                <a:cs typeface="Arial" panose="020B0604020202020204" pitchFamily="34" charset="0"/>
              </a:rPr>
              <a:t>exercise </a:t>
            </a:r>
          </a:p>
          <a:p>
            <a:r>
              <a:rPr lang="en-US" sz="2500" dirty="0" smtClean="0">
                <a:latin typeface="Arial" panose="020B0604020202020204" pitchFamily="34" charset="0"/>
                <a:cs typeface="Arial" panose="020B0604020202020204" pitchFamily="34" charset="0"/>
              </a:rPr>
              <a:t>Continue </a:t>
            </a:r>
            <a:r>
              <a:rPr lang="en-US" sz="2500" dirty="0">
                <a:latin typeface="Arial" panose="020B0604020202020204" pitchFamily="34" charset="0"/>
                <a:cs typeface="Arial" panose="020B0604020202020204" pitchFamily="34" charset="0"/>
              </a:rPr>
              <a:t>partnerships with state, corporate, and private entities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18</a:t>
            </a:fld>
            <a:endParaRPr lang="en-US" dirty="0"/>
          </a:p>
        </p:txBody>
      </p:sp>
      <p:sp>
        <p:nvSpPr>
          <p:cNvPr id="6" name="TextBox 5"/>
          <p:cNvSpPr txBox="1"/>
          <p:nvPr/>
        </p:nvSpPr>
        <p:spPr>
          <a:xfrm>
            <a:off x="14478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State Defense Force</a:t>
            </a:r>
            <a:endParaRPr lang="en-US" sz="2800" dirty="0"/>
          </a:p>
        </p:txBody>
      </p:sp>
    </p:spTree>
    <p:extLst>
      <p:ext uri="{BB962C8B-B14F-4D97-AF65-F5344CB8AC3E}">
        <p14:creationId xmlns:p14="http://schemas.microsoft.com/office/powerpoint/2010/main" val="1500440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BE96C6-9964-4F03-8ED6-DA972FAA411D}" type="slidenum">
              <a:rPr lang="en-US" smtClean="0"/>
              <a:t>19</a:t>
            </a:fld>
            <a:endParaRPr lang="en-US"/>
          </a:p>
        </p:txBody>
      </p:sp>
      <p:sp>
        <p:nvSpPr>
          <p:cNvPr id="5" name="Content Placeholder 2"/>
          <p:cNvSpPr>
            <a:spLocks noGrp="1"/>
          </p:cNvSpPr>
          <p:nvPr>
            <p:ph idx="1"/>
          </p:nvPr>
        </p:nvSpPr>
        <p:spPr/>
        <p:txBody>
          <a:bodyPr>
            <a:noAutofit/>
          </a:bodyPr>
          <a:lstStyle/>
          <a:p>
            <a:pPr>
              <a:spcAft>
                <a:spcPts val="600"/>
              </a:spcAft>
            </a:pPr>
            <a:r>
              <a:rPr lang="en-US" sz="2800" b="1" i="1" u="sng" dirty="0" smtClean="0">
                <a:latin typeface="Arial" pitchFamily="34" charset="0"/>
                <a:cs typeface="Arial" pitchFamily="34" charset="0"/>
              </a:rPr>
              <a:t>D</a:t>
            </a:r>
            <a:r>
              <a:rPr lang="en-US" sz="2800" b="1" i="1" dirty="0" smtClean="0">
                <a:latin typeface="Arial" pitchFamily="34" charset="0"/>
                <a:cs typeface="Arial" pitchFamily="34" charset="0"/>
              </a:rPr>
              <a:t>eliver</a:t>
            </a:r>
            <a:r>
              <a:rPr lang="en-US" sz="2800" dirty="0" smtClean="0">
                <a:latin typeface="Arial" pitchFamily="34" charset="0"/>
                <a:cs typeface="Arial" pitchFamily="34" charset="0"/>
              </a:rPr>
              <a:t> critical budget, financial management, human resources, information technology, procurement, and administrative products and services</a:t>
            </a:r>
          </a:p>
          <a:p>
            <a:pPr>
              <a:spcAft>
                <a:spcPts val="600"/>
              </a:spcAft>
            </a:pPr>
            <a:r>
              <a:rPr lang="en-US" sz="2800" b="1" i="1" u="sng" dirty="0" smtClean="0">
                <a:latin typeface="Arial" pitchFamily="34" charset="0"/>
                <a:cs typeface="Arial" pitchFamily="34" charset="0"/>
              </a:rPr>
              <a:t>A</a:t>
            </a:r>
            <a:r>
              <a:rPr lang="en-US" sz="2800" b="1" i="1" dirty="0" smtClean="0">
                <a:latin typeface="Arial" pitchFamily="34" charset="0"/>
                <a:cs typeface="Arial" pitchFamily="34" charset="0"/>
              </a:rPr>
              <a:t>ssist</a:t>
            </a:r>
            <a:r>
              <a:rPr lang="en-US" sz="2800" dirty="0" smtClean="0">
                <a:latin typeface="Arial" pitchFamily="34" charset="0"/>
                <a:cs typeface="Arial" pitchFamily="34" charset="0"/>
              </a:rPr>
              <a:t> our colleagues across DMVA in executing their assigned duties and responsibilities</a:t>
            </a:r>
          </a:p>
          <a:p>
            <a:pPr>
              <a:spcAft>
                <a:spcPts val="600"/>
              </a:spcAft>
            </a:pPr>
            <a:r>
              <a:rPr lang="en-US" sz="2800" b="1" i="1" u="sng" dirty="0" smtClean="0">
                <a:latin typeface="Arial" pitchFamily="34" charset="0"/>
                <a:cs typeface="Arial" pitchFamily="34" charset="0"/>
              </a:rPr>
              <a:t>S</a:t>
            </a:r>
            <a:r>
              <a:rPr lang="en-US" sz="2800" b="1" i="1" dirty="0" smtClean="0">
                <a:latin typeface="Arial" pitchFamily="34" charset="0"/>
                <a:cs typeface="Arial" pitchFamily="34" charset="0"/>
              </a:rPr>
              <a:t>erve</a:t>
            </a:r>
            <a:r>
              <a:rPr lang="en-US" sz="2800" dirty="0" smtClean="0">
                <a:latin typeface="Arial" pitchFamily="34" charset="0"/>
                <a:cs typeface="Arial" pitchFamily="34" charset="0"/>
              </a:rPr>
              <a:t> our State’s Veteran population and the citizens of Alaska</a:t>
            </a:r>
          </a:p>
        </p:txBody>
      </p:sp>
      <p:sp>
        <p:nvSpPr>
          <p:cNvPr id="6" name="TextBox 5"/>
          <p:cNvSpPr txBox="1"/>
          <p:nvPr/>
        </p:nvSpPr>
        <p:spPr>
          <a:xfrm>
            <a:off x="1447800" y="338776"/>
            <a:ext cx="6172200" cy="523220"/>
          </a:xfrm>
          <a:prstGeom prst="rect">
            <a:avLst/>
          </a:prstGeom>
          <a:noFill/>
        </p:spPr>
        <p:txBody>
          <a:bodyPr wrap="square" rtlCol="0">
            <a:spAutoFit/>
          </a:bodyPr>
          <a:lstStyle/>
          <a:p>
            <a:pPr algn="ctr"/>
            <a:r>
              <a:rPr lang="en-US" sz="2800" b="1" i="1" dirty="0" smtClean="0">
                <a:latin typeface="Arial" panose="020B0604020202020204" pitchFamily="34" charset="0"/>
                <a:cs typeface="Arial" panose="020B0604020202020204" pitchFamily="34" charset="0"/>
              </a:rPr>
              <a:t>Division of Administrative Services</a:t>
            </a:r>
            <a:endParaRPr lang="en-US" sz="2800" dirty="0"/>
          </a:p>
        </p:txBody>
      </p:sp>
    </p:spTree>
    <p:extLst>
      <p:ext uri="{BB962C8B-B14F-4D97-AF65-F5344CB8AC3E}">
        <p14:creationId xmlns:p14="http://schemas.microsoft.com/office/powerpoint/2010/main" val="241386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latin typeface="Arial" panose="020B0604020202020204" pitchFamily="34" charset="0"/>
                <a:cs typeface="Arial" panose="020B0604020202020204" pitchFamily="34" charset="0"/>
              </a:rPr>
              <a:t>DMVA Organizational Chart </a:t>
            </a:r>
            <a:endParaRPr lang="en-US" sz="32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2</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383" y="1600200"/>
            <a:ext cx="7667234" cy="4525963"/>
          </a:xfrm>
        </p:spPr>
      </p:pic>
    </p:spTree>
    <p:extLst>
      <p:ext uri="{BB962C8B-B14F-4D97-AF65-F5344CB8AC3E}">
        <p14:creationId xmlns:p14="http://schemas.microsoft.com/office/powerpoint/2010/main" val="2142021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00" y="2645152"/>
            <a:ext cx="9090392" cy="3504446"/>
          </a:xfrm>
        </p:spPr>
      </p:pic>
      <p:sp>
        <p:nvSpPr>
          <p:cNvPr id="2" name="Title 1"/>
          <p:cNvSpPr>
            <a:spLocks noGrp="1"/>
          </p:cNvSpPr>
          <p:nvPr>
            <p:ph type="title"/>
          </p:nvPr>
        </p:nvSpPr>
        <p:spPr>
          <a:xfrm>
            <a:off x="457200" y="152400"/>
            <a:ext cx="8229600" cy="1143000"/>
          </a:xfrm>
        </p:spPr>
        <p:txBody>
          <a:bodyPr/>
          <a:lstStyle/>
          <a:p>
            <a:r>
              <a:rPr lang="en-US" sz="2800" b="1" i="1" dirty="0" smtClean="0">
                <a:latin typeface="Arial" panose="020B0604020202020204" pitchFamily="34" charset="0"/>
                <a:cs typeface="Arial" panose="020B0604020202020204" pitchFamily="34" charset="0"/>
              </a:rPr>
              <a:t>Office of the Commissioner </a:t>
            </a:r>
            <a:br>
              <a:rPr lang="en-US" sz="2800" b="1" i="1" dirty="0" smtClean="0">
                <a:latin typeface="Arial" panose="020B0604020202020204" pitchFamily="34" charset="0"/>
                <a:cs typeface="Arial" panose="020B0604020202020204" pitchFamily="34" charset="0"/>
              </a:rPr>
            </a:br>
            <a:r>
              <a:rPr lang="en-US" sz="2800" b="1" i="1" dirty="0" smtClean="0">
                <a:latin typeface="Arial" panose="020B0604020202020204" pitchFamily="34" charset="0"/>
                <a:cs typeface="Arial" panose="020B0604020202020204" pitchFamily="34" charset="0"/>
              </a:rPr>
              <a:t>Organizational Chart</a:t>
            </a:r>
            <a:endParaRPr lang="en-US" sz="28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20</a:t>
            </a:fld>
            <a:endParaRPr lang="en-US" dirty="0"/>
          </a:p>
        </p:txBody>
      </p:sp>
      <p:sp>
        <p:nvSpPr>
          <p:cNvPr id="7" name="TextBox 6"/>
          <p:cNvSpPr txBox="1"/>
          <p:nvPr/>
        </p:nvSpPr>
        <p:spPr>
          <a:xfrm>
            <a:off x="533400" y="1828800"/>
            <a:ext cx="2514600" cy="892552"/>
          </a:xfrm>
          <a:prstGeom prst="rect">
            <a:avLst/>
          </a:prstGeom>
          <a:noFill/>
          <a:ln>
            <a:solidFill>
              <a:schemeClr val="tx1"/>
            </a:solidFill>
          </a:ln>
        </p:spPr>
        <p:txBody>
          <a:bodyPr wrap="square" rtlCol="0">
            <a:spAutoFit/>
          </a:bodyPr>
          <a:lstStyle/>
          <a:p>
            <a:r>
              <a:rPr lang="en-US" sz="1400" b="1" dirty="0">
                <a:latin typeface="Arial" panose="020B0604020202020204" pitchFamily="34" charset="0"/>
                <a:cs typeface="Arial" panose="020B0604020202020204" pitchFamily="34" charset="0"/>
              </a:rPr>
              <a:t>FY2018 Governor Request: </a:t>
            </a:r>
            <a:r>
              <a:rPr lang="en-US" sz="1400" b="1" dirty="0" smtClean="0">
                <a:latin typeface="Arial" panose="020B0604020202020204" pitchFamily="34" charset="0"/>
                <a:cs typeface="Arial" panose="020B0604020202020204" pitchFamily="34" charset="0"/>
              </a:rPr>
              <a:t>6,664.4</a:t>
            </a:r>
            <a:endParaRPr lang="en-US" sz="14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UGF </a:t>
            </a:r>
            <a:r>
              <a:rPr lang="en-US" sz="1200" dirty="0" smtClean="0">
                <a:latin typeface="Arial" panose="020B0604020202020204" pitchFamily="34" charset="0"/>
                <a:cs typeface="Arial" panose="020B0604020202020204" pitchFamily="34" charset="0"/>
              </a:rPr>
              <a:t>2,615.5, </a:t>
            </a:r>
            <a:r>
              <a:rPr lang="en-US" sz="1200" dirty="0">
                <a:latin typeface="Arial" panose="020B0604020202020204" pitchFamily="34" charset="0"/>
                <a:cs typeface="Arial" panose="020B0604020202020204" pitchFamily="34" charset="0"/>
              </a:rPr>
              <a:t>Other </a:t>
            </a:r>
            <a:r>
              <a:rPr lang="en-US" sz="1200" dirty="0" smtClean="0">
                <a:latin typeface="Arial" panose="020B0604020202020204" pitchFamily="34" charset="0"/>
                <a:cs typeface="Arial" panose="020B0604020202020204" pitchFamily="34" charset="0"/>
              </a:rPr>
              <a:t>1,933.7, </a:t>
            </a:r>
            <a:r>
              <a:rPr lang="en-US" sz="1200" dirty="0">
                <a:latin typeface="Arial" panose="020B0604020202020204" pitchFamily="34" charset="0"/>
                <a:cs typeface="Arial" panose="020B0604020202020204" pitchFamily="34" charset="0"/>
              </a:rPr>
              <a:t>Fed </a:t>
            </a:r>
            <a:r>
              <a:rPr lang="en-US" sz="1200" dirty="0" smtClean="0">
                <a:latin typeface="Arial" panose="020B0604020202020204" pitchFamily="34" charset="0"/>
                <a:cs typeface="Arial" panose="020B0604020202020204" pitchFamily="34" charset="0"/>
              </a:rPr>
              <a:t>2,115.2</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344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latin typeface="Arial" panose="020B0604020202020204" pitchFamily="34" charset="0"/>
                <a:cs typeface="Arial" panose="020B0604020202020204" pitchFamily="34" charset="0"/>
              </a:rPr>
              <a:t>Rural Engagement</a:t>
            </a:r>
          </a:p>
        </p:txBody>
      </p:sp>
      <p:sp>
        <p:nvSpPr>
          <p:cNvPr id="3" name="Content Placeholder 2"/>
          <p:cNvSpPr>
            <a:spLocks noGrp="1"/>
          </p:cNvSpPr>
          <p:nvPr>
            <p:ph idx="1"/>
          </p:nvPr>
        </p:nvSpPr>
        <p:spPr>
          <a:xfrm>
            <a:off x="457200" y="1600200"/>
            <a:ext cx="8229600" cy="4697169"/>
          </a:xfrm>
        </p:spPr>
        <p:txBody>
          <a:bodyPr>
            <a:normAutofit fontScale="25000" lnSpcReduction="20000"/>
          </a:bodyPr>
          <a:lstStyle/>
          <a:p>
            <a:pPr marL="0" indent="0">
              <a:buNone/>
            </a:pPr>
            <a:r>
              <a:rPr lang="en-US" sz="5600" dirty="0">
                <a:latin typeface="Arial" panose="020B0604020202020204" pitchFamily="34" charset="0"/>
                <a:cs typeface="Arial" panose="020B0604020202020204" pitchFamily="34" charset="0"/>
              </a:rPr>
              <a:t>Statutes</a:t>
            </a:r>
          </a:p>
          <a:p>
            <a:r>
              <a:rPr lang="en-US" sz="5600" dirty="0">
                <a:latin typeface="Arial" panose="020B0604020202020204" pitchFamily="34" charset="0"/>
                <a:cs typeface="Arial" panose="020B0604020202020204" pitchFamily="34" charset="0"/>
              </a:rPr>
              <a:t>AS 26.05.030:  </a:t>
            </a:r>
            <a:r>
              <a:rPr lang="en-US" sz="5600" dirty="0" smtClean="0">
                <a:latin typeface="Arial" panose="020B0604020202020204" pitchFamily="34" charset="0"/>
                <a:cs typeface="Arial" panose="020B0604020202020204" pitchFamily="34" charset="0"/>
              </a:rPr>
              <a:t>Composition </a:t>
            </a:r>
            <a:r>
              <a:rPr lang="en-US" sz="5600" dirty="0">
                <a:latin typeface="Arial" panose="020B0604020202020204" pitchFamily="34" charset="0"/>
                <a:cs typeface="Arial" panose="020B0604020202020204" pitchFamily="34" charset="0"/>
              </a:rPr>
              <a:t>of the organized militia</a:t>
            </a:r>
          </a:p>
          <a:p>
            <a:r>
              <a:rPr lang="en-US" sz="5600" dirty="0">
                <a:latin typeface="Arial" panose="020B0604020202020204" pitchFamily="34" charset="0"/>
                <a:cs typeface="Arial" panose="020B0604020202020204" pitchFamily="34" charset="0"/>
              </a:rPr>
              <a:t>AS 26.05.050:  Authorized up to two scout battalions in western and Arctic Alaska</a:t>
            </a:r>
          </a:p>
          <a:p>
            <a:r>
              <a:rPr lang="en-US" sz="5600" dirty="0">
                <a:latin typeface="Arial" panose="020B0604020202020204" pitchFamily="34" charset="0"/>
                <a:cs typeface="Arial" panose="020B0604020202020204" pitchFamily="34" charset="0"/>
              </a:rPr>
              <a:t>AS 26.05.070:  Authorized to call to duty for state emergencies</a:t>
            </a:r>
          </a:p>
          <a:p>
            <a:r>
              <a:rPr lang="en-US" sz="5600" dirty="0">
                <a:latin typeface="Arial" panose="020B0604020202020204" pitchFamily="34" charset="0"/>
                <a:cs typeface="Arial" panose="020B0604020202020204" pitchFamily="34" charset="0"/>
              </a:rPr>
              <a:t>AS 26.05.100:  Alaska State Defense Force augments the National Guard &amp; Naval Militia</a:t>
            </a:r>
          </a:p>
          <a:p>
            <a:pPr marL="0" indent="0">
              <a:buNone/>
            </a:pPr>
            <a:r>
              <a:rPr lang="en-US" sz="5600" dirty="0">
                <a:latin typeface="Arial" panose="020B0604020202020204" pitchFamily="34" charset="0"/>
                <a:cs typeface="Arial" panose="020B0604020202020204" pitchFamily="34" charset="0"/>
              </a:rPr>
              <a:t>Issues</a:t>
            </a:r>
          </a:p>
          <a:p>
            <a:r>
              <a:rPr lang="en-US" sz="5600" dirty="0">
                <a:latin typeface="Arial" panose="020B0604020202020204" pitchFamily="34" charset="0"/>
                <a:cs typeface="Arial" panose="020B0604020202020204" pitchFamily="34" charset="0"/>
              </a:rPr>
              <a:t>Overcentralized emergency response capability</a:t>
            </a:r>
          </a:p>
          <a:p>
            <a:pPr lvl="0"/>
            <a:r>
              <a:rPr lang="en-US" sz="5600" dirty="0">
                <a:latin typeface="Arial" panose="020B0604020202020204" pitchFamily="34" charset="0"/>
                <a:cs typeface="Arial" panose="020B0604020202020204" pitchFamily="34" charset="0"/>
              </a:rPr>
              <a:t>Increasing trans-Arctic vessel traffic and foreign military operations </a:t>
            </a:r>
          </a:p>
          <a:p>
            <a:pPr lvl="0"/>
            <a:r>
              <a:rPr lang="en-US" sz="5600" dirty="0">
                <a:latin typeface="Arial" panose="020B0604020202020204" pitchFamily="34" charset="0"/>
                <a:cs typeface="Arial" panose="020B0604020202020204" pitchFamily="34" charset="0"/>
              </a:rPr>
              <a:t>Need for US military Arctic </a:t>
            </a:r>
            <a:r>
              <a:rPr lang="en-US" sz="5600" dirty="0" smtClean="0">
                <a:latin typeface="Arial" panose="020B0604020202020204" pitchFamily="34" charset="0"/>
                <a:cs typeface="Arial" panose="020B0604020202020204" pitchFamily="34" charset="0"/>
              </a:rPr>
              <a:t>operational </a:t>
            </a:r>
            <a:r>
              <a:rPr lang="en-US" sz="5600" dirty="0">
                <a:latin typeface="Arial" panose="020B0604020202020204" pitchFamily="34" charset="0"/>
                <a:cs typeface="Arial" panose="020B0604020202020204" pitchFamily="34" charset="0"/>
              </a:rPr>
              <a:t>e</a:t>
            </a:r>
            <a:r>
              <a:rPr lang="en-US" sz="5600" dirty="0" smtClean="0">
                <a:latin typeface="Arial" panose="020B0604020202020204" pitchFamily="34" charset="0"/>
                <a:cs typeface="Arial" panose="020B0604020202020204" pitchFamily="34" charset="0"/>
              </a:rPr>
              <a:t>xpertise</a:t>
            </a:r>
            <a:endParaRPr lang="en-US" sz="5600" dirty="0">
              <a:latin typeface="Arial" panose="020B0604020202020204" pitchFamily="34" charset="0"/>
              <a:cs typeface="Arial" panose="020B0604020202020204" pitchFamily="34" charset="0"/>
            </a:endParaRPr>
          </a:p>
          <a:p>
            <a:pPr lvl="0"/>
            <a:r>
              <a:rPr lang="en-US" sz="5600" dirty="0">
                <a:latin typeface="Arial" panose="020B0604020202020204" pitchFamily="34" charset="0"/>
                <a:cs typeface="Arial" panose="020B0604020202020204" pitchFamily="34" charset="0"/>
              </a:rPr>
              <a:t>Lack of statewide emergency preparedness vice increasing threats of disasters</a:t>
            </a:r>
          </a:p>
          <a:p>
            <a:pPr marL="0" lvl="0" indent="0">
              <a:buNone/>
            </a:pPr>
            <a:r>
              <a:rPr lang="en-US" sz="5600" dirty="0">
                <a:latin typeface="Arial" panose="020B0604020202020204" pitchFamily="34" charset="0"/>
                <a:cs typeface="Arial" panose="020B0604020202020204" pitchFamily="34" charset="0"/>
              </a:rPr>
              <a:t>Solutions  </a:t>
            </a:r>
          </a:p>
          <a:p>
            <a:r>
              <a:rPr lang="en-US" sz="5600" dirty="0">
                <a:latin typeface="Arial" panose="020B0604020202020204" pitchFamily="34" charset="0"/>
                <a:cs typeface="Arial" panose="020B0604020202020204" pitchFamily="34" charset="0"/>
              </a:rPr>
              <a:t>Expand the Alaska State Defense Force (ASDF) </a:t>
            </a:r>
          </a:p>
          <a:p>
            <a:pPr lvl="1">
              <a:buFont typeface="Arial" panose="020B0604020202020204" pitchFamily="34" charset="0"/>
              <a:buChar char="•"/>
            </a:pPr>
            <a:r>
              <a:rPr lang="en-US" sz="5600" dirty="0">
                <a:latin typeface="Arial" panose="020B0604020202020204" pitchFamily="34" charset="0"/>
                <a:cs typeface="Arial" panose="020B0604020202020204" pitchFamily="34" charset="0"/>
              </a:rPr>
              <a:t>Partner with rural leaders to help grow engagement off the road system</a:t>
            </a:r>
          </a:p>
          <a:p>
            <a:pPr lvl="1">
              <a:buFont typeface="Arial" panose="020B0604020202020204" pitchFamily="34" charset="0"/>
              <a:buChar char="•"/>
            </a:pPr>
            <a:r>
              <a:rPr lang="en-US" sz="5600" dirty="0">
                <a:latin typeface="Arial" panose="020B0604020202020204" pitchFamily="34" charset="0"/>
                <a:cs typeface="Arial" panose="020B0604020202020204" pitchFamily="34" charset="0"/>
              </a:rPr>
              <a:t>Bridge the gap to Guard expansion</a:t>
            </a:r>
          </a:p>
          <a:p>
            <a:pPr lvl="1">
              <a:buFont typeface="Arial" panose="020B0604020202020204" pitchFamily="34" charset="0"/>
              <a:buChar char="•"/>
            </a:pPr>
            <a:r>
              <a:rPr lang="en-US" sz="5600" dirty="0">
                <a:solidFill>
                  <a:schemeClr val="tx2">
                    <a:lumMod val="60000"/>
                    <a:lumOff val="40000"/>
                  </a:schemeClr>
                </a:solidFill>
                <a:latin typeface="Arial" panose="020B0604020202020204" pitchFamily="34" charset="0"/>
                <a:cs typeface="Arial" panose="020B0604020202020204" pitchFamily="34" charset="0"/>
              </a:rPr>
              <a:t>Requires GF funds</a:t>
            </a:r>
          </a:p>
          <a:p>
            <a:pPr lvl="2"/>
            <a:r>
              <a:rPr lang="en-US" sz="5600" dirty="0">
                <a:latin typeface="Arial" panose="020B0604020202020204" pitchFamily="34" charset="0"/>
                <a:cs typeface="Arial" panose="020B0604020202020204" pitchFamily="34" charset="0"/>
              </a:rPr>
              <a:t>Expand by a scout battalion within 3-5 years</a:t>
            </a:r>
          </a:p>
          <a:p>
            <a:pPr lvl="3">
              <a:buFont typeface="Arial" panose="020B0604020202020204" pitchFamily="34" charset="0"/>
              <a:buChar char="•"/>
            </a:pPr>
            <a:r>
              <a:rPr lang="en-US" sz="5600" dirty="0">
                <a:latin typeface="Arial" panose="020B0604020202020204" pitchFamily="34" charset="0"/>
                <a:cs typeface="Arial" panose="020B0604020202020204" pitchFamily="34" charset="0"/>
              </a:rPr>
              <a:t>81-member headquarters (Bethel) </a:t>
            </a:r>
          </a:p>
          <a:p>
            <a:pPr lvl="3">
              <a:buFont typeface="Arial" panose="020B0604020202020204" pitchFamily="34" charset="0"/>
              <a:buChar char="•"/>
            </a:pPr>
            <a:r>
              <a:rPr lang="en-US" sz="5600" dirty="0">
                <a:latin typeface="Arial" panose="020B0604020202020204" pitchFamily="34" charset="0"/>
                <a:cs typeface="Arial" panose="020B0604020202020204" pitchFamily="34" charset="0"/>
              </a:rPr>
              <a:t>3x77-person companies of 4 or 5 member Scout teams </a:t>
            </a:r>
          </a:p>
          <a:p>
            <a:pPr lvl="3">
              <a:buFont typeface="Arial" panose="020B0604020202020204" pitchFamily="34" charset="0"/>
              <a:buChar char="•"/>
            </a:pPr>
            <a:r>
              <a:rPr lang="en-US" sz="5600" dirty="0">
                <a:latin typeface="Arial" panose="020B0604020202020204" pitchFamily="34" charset="0"/>
                <a:cs typeface="Arial" panose="020B0604020202020204" pitchFamily="34" charset="0"/>
              </a:rPr>
              <a:t>Requested increment will assist in training and equipping initial force</a:t>
            </a:r>
          </a:p>
          <a:p>
            <a:r>
              <a:rPr lang="en-US" sz="5600" dirty="0">
                <a:latin typeface="Arial" panose="020B0604020202020204" pitchFamily="34" charset="0"/>
                <a:cs typeface="Arial" panose="020B0604020202020204" pitchFamily="34" charset="0"/>
              </a:rPr>
              <a:t>Maximize synergistic opportunities </a:t>
            </a:r>
            <a:r>
              <a:rPr lang="en-US" sz="5600" dirty="0" smtClean="0">
                <a:latin typeface="Arial" panose="020B0604020202020204" pitchFamily="34" charset="0"/>
                <a:cs typeface="Arial" panose="020B0604020202020204" pitchFamily="34" charset="0"/>
              </a:rPr>
              <a:t>between DMVA divisions, other departments and communities </a:t>
            </a:r>
            <a:endParaRPr lang="en-US" sz="5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21</a:t>
            </a:fld>
            <a:endParaRPr lang="en-US" dirty="0"/>
          </a:p>
        </p:txBody>
      </p:sp>
    </p:spTree>
    <p:extLst>
      <p:ext uri="{BB962C8B-B14F-4D97-AF65-F5344CB8AC3E}">
        <p14:creationId xmlns:p14="http://schemas.microsoft.com/office/powerpoint/2010/main" val="4245455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056"/>
            <a:ext cx="8229600" cy="1143000"/>
          </a:xfrm>
        </p:spPr>
        <p:txBody>
          <a:bodyPr/>
          <a:lstStyle/>
          <a:p>
            <a:r>
              <a:rPr lang="en-US" sz="2800" b="1" i="1" dirty="0" smtClean="0">
                <a:latin typeface="Arial" panose="020B0604020202020204" pitchFamily="34" charset="0"/>
                <a:cs typeface="Arial" panose="020B0604020202020204" pitchFamily="34" charset="0"/>
              </a:rPr>
              <a:t>FY2018 Request to Expand Alaska State</a:t>
            </a:r>
            <a:br>
              <a:rPr lang="en-US" sz="2800" b="1" i="1" dirty="0" smtClean="0">
                <a:latin typeface="Arial" panose="020B0604020202020204" pitchFamily="34" charset="0"/>
                <a:cs typeface="Arial" panose="020B0604020202020204" pitchFamily="34" charset="0"/>
              </a:rPr>
            </a:br>
            <a:r>
              <a:rPr lang="en-US" sz="2800" b="1" i="1" dirty="0" smtClean="0">
                <a:latin typeface="Arial" panose="020B0604020202020204" pitchFamily="34" charset="0"/>
                <a:cs typeface="Arial" panose="020B0604020202020204" pitchFamily="34" charset="0"/>
              </a:rPr>
              <a:t>Defense Force for Rural Engagement</a:t>
            </a:r>
            <a:endParaRPr lang="en-US" sz="28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22</a:t>
            </a:fld>
            <a:endParaRPr lang="en-US" dirty="0"/>
          </a:p>
        </p:txBody>
      </p:sp>
      <p:graphicFrame>
        <p:nvGraphicFramePr>
          <p:cNvPr id="8" name="Content Placeholder 7"/>
          <p:cNvGraphicFramePr>
            <a:graphicFrameLocks noGrp="1"/>
          </p:cNvGraphicFramePr>
          <p:nvPr>
            <p:ph idx="1"/>
            <p:extLst/>
          </p:nvPr>
        </p:nvGraphicFramePr>
        <p:xfrm>
          <a:off x="1203960" y="3886200"/>
          <a:ext cx="658368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352896805"/>
                    </a:ext>
                  </a:extLst>
                </a:gridCol>
                <a:gridCol w="1645920">
                  <a:extLst>
                    <a:ext uri="{9D8B030D-6E8A-4147-A177-3AD203B41FA5}">
                      <a16:colId xmlns:a16="http://schemas.microsoft.com/office/drawing/2014/main" xmlns="" val="3274625346"/>
                    </a:ext>
                  </a:extLst>
                </a:gridCol>
                <a:gridCol w="1645920">
                  <a:extLst>
                    <a:ext uri="{9D8B030D-6E8A-4147-A177-3AD203B41FA5}">
                      <a16:colId xmlns:a16="http://schemas.microsoft.com/office/drawing/2014/main" xmlns="" val="501018436"/>
                    </a:ext>
                  </a:extLst>
                </a:gridCol>
                <a:gridCol w="1645920">
                  <a:extLst>
                    <a:ext uri="{9D8B030D-6E8A-4147-A177-3AD203B41FA5}">
                      <a16:colId xmlns:a16="http://schemas.microsoft.com/office/drawing/2014/main" xmlns="" val="1902489574"/>
                    </a:ext>
                  </a:extLst>
                </a:gridCol>
              </a:tblGrid>
              <a:tr h="370840">
                <a:tc>
                  <a:txBody>
                    <a:bodyPr/>
                    <a:lstStyle/>
                    <a:p>
                      <a:r>
                        <a:rPr lang="en-US" dirty="0" smtClean="0"/>
                        <a:t>Travel</a:t>
                      </a:r>
                      <a:endParaRPr lang="en-US" dirty="0"/>
                    </a:p>
                  </a:txBody>
                  <a:tcPr/>
                </a:tc>
                <a:tc>
                  <a:txBody>
                    <a:bodyPr/>
                    <a:lstStyle/>
                    <a:p>
                      <a:r>
                        <a:rPr lang="en-US" dirty="0" smtClean="0"/>
                        <a:t>Services</a:t>
                      </a:r>
                      <a:endParaRPr lang="en-US" dirty="0"/>
                    </a:p>
                  </a:txBody>
                  <a:tcPr/>
                </a:tc>
                <a:tc>
                  <a:txBody>
                    <a:bodyPr/>
                    <a:lstStyle/>
                    <a:p>
                      <a:r>
                        <a:rPr lang="en-US" dirty="0" smtClean="0"/>
                        <a:t>Commodities</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xmlns="" val="1347286874"/>
                  </a:ext>
                </a:extLst>
              </a:tr>
              <a:tr h="370840">
                <a:tc>
                  <a:txBody>
                    <a:bodyPr/>
                    <a:lstStyle/>
                    <a:p>
                      <a:r>
                        <a:rPr lang="en-US" dirty="0" smtClean="0"/>
                        <a:t>43.3</a:t>
                      </a:r>
                      <a:endParaRPr lang="en-US" dirty="0"/>
                    </a:p>
                  </a:txBody>
                  <a:tcPr/>
                </a:tc>
                <a:tc>
                  <a:txBody>
                    <a:bodyPr/>
                    <a:lstStyle/>
                    <a:p>
                      <a:r>
                        <a:rPr lang="en-US" dirty="0" smtClean="0"/>
                        <a:t>93.1</a:t>
                      </a:r>
                      <a:endParaRPr lang="en-US" dirty="0"/>
                    </a:p>
                  </a:txBody>
                  <a:tcPr/>
                </a:tc>
                <a:tc>
                  <a:txBody>
                    <a:bodyPr/>
                    <a:lstStyle/>
                    <a:p>
                      <a:r>
                        <a:rPr lang="en-US" dirty="0" smtClean="0"/>
                        <a:t>74.5</a:t>
                      </a:r>
                      <a:endParaRPr lang="en-US" dirty="0"/>
                    </a:p>
                  </a:txBody>
                  <a:tcPr/>
                </a:tc>
                <a:tc>
                  <a:txBody>
                    <a:bodyPr/>
                    <a:lstStyle/>
                    <a:p>
                      <a:r>
                        <a:rPr lang="en-US" dirty="0" smtClean="0"/>
                        <a:t>210.9</a:t>
                      </a:r>
                      <a:endParaRPr lang="en-US" dirty="0"/>
                    </a:p>
                  </a:txBody>
                  <a:tcPr/>
                </a:tc>
                <a:extLst>
                  <a:ext uri="{0D108BD9-81ED-4DB2-BD59-A6C34878D82A}">
                    <a16:rowId xmlns:a16="http://schemas.microsoft.com/office/drawing/2014/main" xmlns="" val="2042949154"/>
                  </a:ext>
                </a:extLst>
              </a:tr>
            </a:tbl>
          </a:graphicData>
        </a:graphic>
      </p:graphicFrame>
      <p:sp>
        <p:nvSpPr>
          <p:cNvPr id="9" name="TextBox 8"/>
          <p:cNvSpPr txBox="1"/>
          <p:nvPr/>
        </p:nvSpPr>
        <p:spPr>
          <a:xfrm>
            <a:off x="609600" y="1600200"/>
            <a:ext cx="77724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In order to increase community emergency capacity and resiliency, meet Alaska’s needs in a changing Arctic and engage remote communities utilizing a voluntary military force, the DMVA seeks to expand the statewide presence of the Alaska State Defense Force. </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1143000" y="3455871"/>
            <a:ext cx="6400800" cy="369332"/>
          </a:xfrm>
          <a:prstGeom prst="rect">
            <a:avLst/>
          </a:prstGeom>
          <a:noFill/>
        </p:spPr>
        <p:txBody>
          <a:bodyPr wrap="square" rtlCol="0">
            <a:spAutoFit/>
          </a:bodyPr>
          <a:lstStyle/>
          <a:p>
            <a:r>
              <a:rPr lang="en-US" b="1" dirty="0" smtClean="0"/>
              <a:t>FY2018 Increment Request:</a:t>
            </a:r>
            <a:endParaRPr lang="en-US" b="1" dirty="0"/>
          </a:p>
        </p:txBody>
      </p:sp>
    </p:spTree>
    <p:extLst>
      <p:ext uri="{BB962C8B-B14F-4D97-AF65-F5344CB8AC3E}">
        <p14:creationId xmlns:p14="http://schemas.microsoft.com/office/powerpoint/2010/main" val="3575715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latin typeface="Arial" panose="020B0604020202020204" pitchFamily="34" charset="0"/>
                <a:cs typeface="Arial" panose="020B0604020202020204" pitchFamily="34" charset="0"/>
              </a:rPr>
              <a:t>BRAC Preparation</a:t>
            </a:r>
            <a:endParaRPr lang="en-US" sz="28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399"/>
            <a:ext cx="8229600" cy="3352801"/>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2008-2016: Consulting contract to increase Alaska </a:t>
            </a:r>
            <a:r>
              <a:rPr lang="en-US" sz="2400" dirty="0" smtClean="0">
                <a:latin typeface="Arial" panose="020B0604020202020204" pitchFamily="34" charset="0"/>
                <a:cs typeface="Arial" panose="020B0604020202020204" pitchFamily="34" charset="0"/>
              </a:rPr>
              <a:t>military </a:t>
            </a:r>
            <a:r>
              <a:rPr lang="en-US" sz="2400" dirty="0" smtClean="0">
                <a:latin typeface="Arial" panose="020B0604020202020204" pitchFamily="34" charset="0"/>
                <a:cs typeface="Arial" panose="020B0604020202020204" pitchFamily="34" charset="0"/>
              </a:rPr>
              <a:t>installation viability $222.0 per year</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2016: </a:t>
            </a:r>
            <a:r>
              <a:rPr lang="en-US" sz="2400" dirty="0" smtClean="0">
                <a:latin typeface="Arial" panose="020B0604020202020204" pitchFamily="34" charset="0"/>
                <a:cs typeface="Arial" panose="020B0604020202020204" pitchFamily="34" charset="0"/>
              </a:rPr>
              <a:t>Consulting contract for $120.0 vetoed</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2017: </a:t>
            </a:r>
            <a:r>
              <a:rPr lang="en-US" sz="2400" dirty="0" smtClean="0">
                <a:latin typeface="Arial" panose="020B0604020202020204" pitchFamily="34" charset="0"/>
                <a:cs typeface="Arial" panose="020B0604020202020204" pitchFamily="34" charset="0"/>
              </a:rPr>
              <a:t>Senate Armed Services Committee announces support for new </a:t>
            </a:r>
            <a:r>
              <a:rPr lang="en-US" sz="2400" dirty="0" smtClean="0">
                <a:latin typeface="Arial" panose="020B0604020202020204" pitchFamily="34" charset="0"/>
                <a:cs typeface="Arial" panose="020B0604020202020204" pitchFamily="34" charset="0"/>
              </a:rPr>
              <a:t>BRAC round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23</a:t>
            </a:fld>
            <a:endParaRPr lang="en-US" dirty="0"/>
          </a:p>
        </p:txBody>
      </p:sp>
    </p:spTree>
    <p:extLst>
      <p:ext uri="{BB962C8B-B14F-4D97-AF65-F5344CB8AC3E}">
        <p14:creationId xmlns:p14="http://schemas.microsoft.com/office/powerpoint/2010/main" val="106685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800" b="1" i="1" dirty="0">
                <a:latin typeface="Arial" panose="020B0604020202020204" pitchFamily="34" charset="0"/>
                <a:cs typeface="Arial" panose="020B0604020202020204" pitchFamily="34" charset="0"/>
              </a:rPr>
              <a:t>Contacts</a:t>
            </a:r>
          </a:p>
        </p:txBody>
      </p:sp>
      <p:sp>
        <p:nvSpPr>
          <p:cNvPr id="23555" name="Content Placeholder 2"/>
          <p:cNvSpPr>
            <a:spLocks noGrp="1"/>
          </p:cNvSpPr>
          <p:nvPr>
            <p:ph idx="1"/>
          </p:nvPr>
        </p:nvSpPr>
        <p:spPr/>
        <p:txBody>
          <a:bodyPr/>
          <a:lstStyle/>
          <a:p>
            <a:pPr marL="0" indent="0" algn="ctr">
              <a:buNone/>
            </a:pPr>
            <a:r>
              <a:rPr lang="en-US" altLang="en-US" dirty="0" smtClean="0">
                <a:latin typeface="Arial" panose="020B0604020202020204" pitchFamily="34" charset="0"/>
                <a:cs typeface="Arial" panose="020B0604020202020204" pitchFamily="34" charset="0"/>
              </a:rPr>
              <a:t>For additional information, please contact:</a:t>
            </a:r>
          </a:p>
          <a:p>
            <a:pPr marL="0" indent="0" algn="ctr">
              <a:buNone/>
            </a:pPr>
            <a:endParaRPr lang="en-US" altLang="en-US" sz="1800" dirty="0">
              <a:latin typeface="Arial" panose="020B0604020202020204" pitchFamily="34" charset="0"/>
              <a:cs typeface="Arial" panose="020B0604020202020204" pitchFamily="34" charset="0"/>
            </a:endParaRPr>
          </a:p>
          <a:p>
            <a:pPr marL="0" indent="0" algn="ctr">
              <a:buNone/>
            </a:pPr>
            <a:r>
              <a:rPr lang="en-US" altLang="en-US" sz="2400" dirty="0" smtClean="0">
                <a:latin typeface="Arial" panose="020B0604020202020204" pitchFamily="34" charset="0"/>
                <a:cs typeface="Arial" panose="020B0604020202020204" pitchFamily="34" charset="0"/>
              </a:rPr>
              <a:t>Bob Doehl, Deputy Commissioner</a:t>
            </a: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smtClean="0">
                <a:latin typeface="Arial" panose="020B0604020202020204" pitchFamily="34" charset="0"/>
                <a:cs typeface="Arial" panose="020B0604020202020204" pitchFamily="34" charset="0"/>
                <a:hlinkClick r:id="rId2"/>
              </a:rPr>
              <a:t>Bob.doehl@alaska.gov</a:t>
            </a: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a:latin typeface="Arial" panose="020B0604020202020204" pitchFamily="34" charset="0"/>
                <a:cs typeface="Arial" panose="020B0604020202020204" pitchFamily="34" charset="0"/>
              </a:rPr>
              <a:t>(907) </a:t>
            </a:r>
            <a:r>
              <a:rPr lang="en-US" altLang="en-US" sz="2400" dirty="0" smtClean="0">
                <a:latin typeface="Arial" panose="020B0604020202020204" pitchFamily="34" charset="0"/>
                <a:cs typeface="Arial" panose="020B0604020202020204" pitchFamily="34" charset="0"/>
              </a:rPr>
              <a:t>428-6008</a:t>
            </a:r>
            <a:endParaRPr lang="en-US" altLang="en-US" sz="2400" dirty="0">
              <a:latin typeface="Arial" panose="020B0604020202020204" pitchFamily="34" charset="0"/>
              <a:cs typeface="Arial" panose="020B0604020202020204" pitchFamily="34" charset="0"/>
            </a:endParaRPr>
          </a:p>
          <a:p>
            <a:pPr marL="0" indent="0" algn="ctr">
              <a:buNone/>
            </a:pP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smtClean="0">
                <a:latin typeface="Arial" panose="020B0604020202020204" pitchFamily="34" charset="0"/>
                <a:cs typeface="Arial" panose="020B0604020202020204" pitchFamily="34" charset="0"/>
              </a:rPr>
              <a:t>Brian Duffy, Administrative Services Director</a:t>
            </a: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smtClean="0">
                <a:latin typeface="Arial" panose="020B0604020202020204" pitchFamily="34" charset="0"/>
                <a:cs typeface="Arial" panose="020B0604020202020204" pitchFamily="34" charset="0"/>
                <a:hlinkClick r:id="rId3"/>
              </a:rPr>
              <a:t>Brian.duffy@alaska.gov</a:t>
            </a: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a:latin typeface="Arial" panose="020B0604020202020204" pitchFamily="34" charset="0"/>
                <a:cs typeface="Arial" panose="020B0604020202020204" pitchFamily="34" charset="0"/>
              </a:rPr>
              <a:t>(907) </a:t>
            </a:r>
            <a:r>
              <a:rPr lang="en-US" altLang="en-US" sz="2400" dirty="0" smtClean="0">
                <a:latin typeface="Arial" panose="020B0604020202020204" pitchFamily="34" charset="0"/>
                <a:cs typeface="Arial" panose="020B0604020202020204" pitchFamily="34" charset="0"/>
              </a:rPr>
              <a:t>428-7210</a:t>
            </a:r>
            <a:endParaRPr lang="en-US" altLang="en-US" sz="2400" dirty="0">
              <a:latin typeface="Arial" panose="020B0604020202020204" pitchFamily="34" charset="0"/>
              <a:cs typeface="Arial" panose="020B0604020202020204" pitchFamily="34" charset="0"/>
            </a:endParaRPr>
          </a:p>
          <a:p>
            <a:pPr marL="0" indent="0" algn="ctr">
              <a:buNone/>
            </a:pPr>
            <a:endParaRPr lang="en-US" altLang="en-US" sz="2100" dirty="0">
              <a:latin typeface="Arial" panose="020B0604020202020204" pitchFamily="34" charset="0"/>
              <a:cs typeface="Arial" panose="020B0604020202020204" pitchFamily="34" charset="0"/>
            </a:endParaRPr>
          </a:p>
          <a:p>
            <a:pPr marL="0" indent="0" algn="ctr">
              <a:buNone/>
            </a:pPr>
            <a:endParaRPr lang="en-US" altLang="en-US" dirty="0" smtClean="0">
              <a:latin typeface="Arial" panose="020B0604020202020204" pitchFamily="34" charset="0"/>
              <a:cs typeface="Arial" panose="020B0604020202020204" pitchFamily="34" charset="0"/>
            </a:endParaRPr>
          </a:p>
          <a:p>
            <a:pPr marL="0" indent="0" algn="ctr">
              <a:buNone/>
            </a:pPr>
            <a:endParaRPr lang="en-US" alt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CBE96C6-9964-4F03-8ED6-DA972FAA411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32068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i="1" dirty="0" smtClean="0">
                <a:latin typeface="Arial" panose="020B0604020202020204" pitchFamily="34" charset="0"/>
                <a:cs typeface="Arial" panose="020B0604020202020204" pitchFamily="34" charset="0"/>
              </a:rPr>
              <a:t>DMVA Funding</a:t>
            </a:r>
            <a:endParaRPr lang="en-US" sz="32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BE96C6-9964-4F03-8ED6-DA972FAA411D}" type="slidenum">
              <a:rPr lang="en-US" smtClean="0"/>
              <a:t>3</a:t>
            </a:fld>
            <a:endParaRPr lang="en-US"/>
          </a:p>
        </p:txBody>
      </p:sp>
      <p:sp>
        <p:nvSpPr>
          <p:cNvPr id="3" name="TextBox 2"/>
          <p:cNvSpPr txBox="1"/>
          <p:nvPr/>
        </p:nvSpPr>
        <p:spPr>
          <a:xfrm>
            <a:off x="228600" y="6321365"/>
            <a:ext cx="1828800" cy="400110"/>
          </a:xfrm>
          <a:prstGeom prst="rect">
            <a:avLst/>
          </a:prstGeom>
          <a:noFill/>
        </p:spPr>
        <p:txBody>
          <a:bodyPr wrap="square" rtlCol="0">
            <a:spAutoFit/>
          </a:bodyPr>
          <a:lstStyle/>
          <a:p>
            <a:r>
              <a:rPr lang="en-US" sz="1000" i="1" dirty="0" smtClean="0">
                <a:latin typeface="Arial" panose="020B0604020202020204" pitchFamily="34" charset="0"/>
                <a:cs typeface="Arial" panose="020B0604020202020204" pitchFamily="34" charset="0"/>
              </a:rPr>
              <a:t>Blue: GF Only </a:t>
            </a:r>
          </a:p>
          <a:p>
            <a:r>
              <a:rPr lang="en-US" sz="1000" i="1" dirty="0" smtClean="0">
                <a:latin typeface="Arial" panose="020B0604020202020204" pitchFamily="34" charset="0"/>
                <a:cs typeface="Arial" panose="020B0604020202020204" pitchFamily="34" charset="0"/>
              </a:rPr>
              <a:t>Green: GF and Fed</a:t>
            </a:r>
            <a:endParaRPr lang="en-US" sz="1000" i="1" dirty="0">
              <a:latin typeface="Arial" panose="020B0604020202020204" pitchFamily="34" charset="0"/>
              <a:cs typeface="Arial" panose="020B0604020202020204" pitchFamily="34" charset="0"/>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307" y="1524000"/>
            <a:ext cx="8810218" cy="4648200"/>
          </a:xfrm>
        </p:spPr>
      </p:pic>
    </p:spTree>
    <p:extLst>
      <p:ext uri="{BB962C8B-B14F-4D97-AF65-F5344CB8AC3E}">
        <p14:creationId xmlns:p14="http://schemas.microsoft.com/office/powerpoint/2010/main" val="334386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BE96C6-9964-4F03-8ED6-DA972FAA411D}" type="slidenum">
              <a:rPr lang="en-US" smtClean="0">
                <a:solidFill>
                  <a:prstClr val="black">
                    <a:tint val="75000"/>
                  </a:prstClr>
                </a:solidFill>
              </a:rPr>
              <a:pPr/>
              <a:t>4</a:t>
            </a:fld>
            <a:endParaRPr lang="en-US">
              <a:solidFill>
                <a:prstClr val="black">
                  <a:tint val="75000"/>
                </a:prstClr>
              </a:solidFill>
            </a:endParaRPr>
          </a:p>
        </p:txBody>
      </p:sp>
      <p:sp>
        <p:nvSpPr>
          <p:cNvPr id="4" name="TextBox 3"/>
          <p:cNvSpPr txBox="1"/>
          <p:nvPr/>
        </p:nvSpPr>
        <p:spPr>
          <a:xfrm>
            <a:off x="1066800" y="112693"/>
            <a:ext cx="7086600" cy="954107"/>
          </a:xfrm>
          <a:prstGeom prst="rect">
            <a:avLst/>
          </a:prstGeom>
          <a:noFill/>
        </p:spPr>
        <p:txBody>
          <a:bodyPr wrap="square" rtlCol="0">
            <a:spAutoFit/>
          </a:bodyPr>
          <a:lstStyle/>
          <a:p>
            <a:pPr algn="ctr"/>
            <a:r>
              <a:rPr lang="en-US" sz="2800" b="1" i="1" dirty="0" smtClean="0">
                <a:latin typeface="Arial" panose="020B0604020202020204" pitchFamily="34" charset="0"/>
                <a:cs typeface="Arial" panose="020B0604020202020204" pitchFamily="34" charset="0"/>
              </a:rPr>
              <a:t>National Guard Military Headquarters </a:t>
            </a:r>
          </a:p>
          <a:p>
            <a:pPr algn="ctr"/>
            <a:r>
              <a:rPr lang="en-US" sz="2800" b="1" i="1" dirty="0" smtClean="0">
                <a:latin typeface="Arial" panose="020B0604020202020204" pitchFamily="34" charset="0"/>
                <a:cs typeface="Arial" panose="020B0604020202020204" pitchFamily="34" charset="0"/>
              </a:rPr>
              <a:t>FY2018 Budget </a:t>
            </a:r>
            <a:endParaRPr lang="en-US" sz="2400" b="1" i="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7252537"/>
              </p:ext>
            </p:extLst>
          </p:nvPr>
        </p:nvGraphicFramePr>
        <p:xfrm>
          <a:off x="609600" y="1600201"/>
          <a:ext cx="7772400" cy="425999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3385270847"/>
                    </a:ext>
                  </a:extLst>
                </a:gridCol>
                <a:gridCol w="1943100">
                  <a:extLst>
                    <a:ext uri="{9D8B030D-6E8A-4147-A177-3AD203B41FA5}">
                      <a16:colId xmlns:a16="http://schemas.microsoft.com/office/drawing/2014/main" xmlns="" val="3197101486"/>
                    </a:ext>
                  </a:extLst>
                </a:gridCol>
                <a:gridCol w="1943100">
                  <a:extLst>
                    <a:ext uri="{9D8B030D-6E8A-4147-A177-3AD203B41FA5}">
                      <a16:colId xmlns:a16="http://schemas.microsoft.com/office/drawing/2014/main" xmlns="" val="3651749588"/>
                    </a:ext>
                  </a:extLst>
                </a:gridCol>
                <a:gridCol w="1943100">
                  <a:extLst>
                    <a:ext uri="{9D8B030D-6E8A-4147-A177-3AD203B41FA5}">
                      <a16:colId xmlns:a16="http://schemas.microsoft.com/office/drawing/2014/main" xmlns="" val="1554450097"/>
                    </a:ext>
                  </a:extLst>
                </a:gridCol>
              </a:tblGrid>
              <a:tr h="1037687">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FY2017</a:t>
                      </a:r>
                      <a:r>
                        <a:rPr lang="en-US" sz="1400" baseline="0" dirty="0" smtClean="0">
                          <a:latin typeface="Arial" panose="020B0604020202020204" pitchFamily="34" charset="0"/>
                          <a:cs typeface="Arial" panose="020B0604020202020204" pitchFamily="34" charset="0"/>
                        </a:rPr>
                        <a:t> Management Plan</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FY2018 Governor</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FY2017</a:t>
                      </a:r>
                      <a:r>
                        <a:rPr lang="en-US" sz="1400" baseline="0" dirty="0" smtClean="0">
                          <a:latin typeface="Arial" panose="020B0604020202020204" pitchFamily="34" charset="0"/>
                          <a:cs typeface="Arial" panose="020B0604020202020204" pitchFamily="34" charset="0"/>
                        </a:rPr>
                        <a:t> Management Plan vs FY2018 Governor</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8553795"/>
                  </a:ext>
                </a:extLst>
              </a:tr>
              <a:tr h="537052">
                <a:tc>
                  <a:txBody>
                    <a:bodyPr/>
                    <a:lstStyle/>
                    <a:p>
                      <a:r>
                        <a:rPr lang="en-US" sz="1400" b="1" dirty="0" smtClean="0">
                          <a:latin typeface="Arial" panose="020B0604020202020204" pitchFamily="34" charset="0"/>
                          <a:cs typeface="Arial" panose="020B0604020202020204" pitchFamily="34" charset="0"/>
                        </a:rPr>
                        <a:t>All Funds</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484.3 </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489.2</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1.0%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43665225"/>
                  </a:ext>
                </a:extLst>
              </a:tr>
              <a:tr h="537052">
                <a:tc>
                  <a:txBody>
                    <a:bodyPr/>
                    <a:lstStyle/>
                    <a:p>
                      <a:r>
                        <a:rPr lang="en-US" sz="1400" b="1" dirty="0" smtClean="0">
                          <a:latin typeface="Arial" panose="020B0604020202020204" pitchFamily="34" charset="0"/>
                          <a:cs typeface="Arial" panose="020B0604020202020204" pitchFamily="34" charset="0"/>
                        </a:rPr>
                        <a:t>General</a:t>
                      </a:r>
                      <a:r>
                        <a:rPr lang="en-US" sz="1400" b="1" baseline="0" dirty="0" smtClean="0">
                          <a:latin typeface="Arial" panose="020B0604020202020204" pitchFamily="34" charset="0"/>
                          <a:cs typeface="Arial" panose="020B0604020202020204" pitchFamily="34" charset="0"/>
                        </a:rPr>
                        <a:t> Funds</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484.3</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489.2</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1.0%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75298886"/>
                  </a:ext>
                </a:extLst>
              </a:tr>
              <a:tr h="537052">
                <a:tc>
                  <a:txBody>
                    <a:bodyPr/>
                    <a:lstStyle/>
                    <a:p>
                      <a:r>
                        <a:rPr lang="en-US" sz="1400" b="1" dirty="0" smtClean="0">
                          <a:latin typeface="Arial" panose="020B0604020202020204" pitchFamily="34" charset="0"/>
                          <a:cs typeface="Arial" panose="020B0604020202020204" pitchFamily="34" charset="0"/>
                        </a:rPr>
                        <a:t>Positions</a:t>
                      </a:r>
                      <a:endParaRPr lang="en-US" sz="1400" b="1" dirty="0">
                        <a:latin typeface="Arial" panose="020B0604020202020204" pitchFamily="34" charset="0"/>
                        <a:cs typeface="Arial" panose="020B0604020202020204" pitchFamily="34" charset="0"/>
                      </a:endParaRP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89843111"/>
                  </a:ext>
                </a:extLst>
              </a:tr>
              <a:tr h="537052">
                <a:tc>
                  <a:txBody>
                    <a:bodyPr/>
                    <a:lstStyle/>
                    <a:p>
                      <a:pPr algn="ctr"/>
                      <a:r>
                        <a:rPr lang="en-US" sz="1400" b="1" dirty="0" smtClean="0">
                          <a:latin typeface="Arial" panose="020B0604020202020204" pitchFamily="34" charset="0"/>
                          <a:cs typeface="Arial" panose="020B0604020202020204" pitchFamily="34" charset="0"/>
                        </a:rPr>
                        <a:t>PFT</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86889468"/>
                  </a:ext>
                </a:extLst>
              </a:tr>
              <a:tr h="537052">
                <a:tc>
                  <a:txBody>
                    <a:bodyPr/>
                    <a:lstStyle/>
                    <a:p>
                      <a:pPr algn="ctr"/>
                      <a:r>
                        <a:rPr lang="en-US" sz="1400" b="1" dirty="0" smtClean="0">
                          <a:latin typeface="Arial" panose="020B0604020202020204" pitchFamily="34" charset="0"/>
                          <a:cs typeface="Arial" panose="020B0604020202020204" pitchFamily="34" charset="0"/>
                        </a:rPr>
                        <a:t>PPT</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8717095"/>
                  </a:ext>
                </a:extLst>
              </a:tr>
              <a:tr h="537052">
                <a:tc>
                  <a:txBody>
                    <a:bodyPr/>
                    <a:lstStyle/>
                    <a:p>
                      <a:pPr algn="ctr"/>
                      <a:r>
                        <a:rPr lang="en-US" sz="1400" b="1" dirty="0" smtClean="0">
                          <a:latin typeface="Arial" panose="020B0604020202020204" pitchFamily="34" charset="0"/>
                          <a:cs typeface="Arial" panose="020B0604020202020204" pitchFamily="34" charset="0"/>
                        </a:rPr>
                        <a:t>NP</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0%</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59085456"/>
                  </a:ext>
                </a:extLst>
              </a:tr>
            </a:tbl>
          </a:graphicData>
        </a:graphic>
      </p:graphicFrame>
    </p:spTree>
    <p:extLst>
      <p:ext uri="{BB962C8B-B14F-4D97-AF65-F5344CB8AC3E}">
        <p14:creationId xmlns:p14="http://schemas.microsoft.com/office/powerpoint/2010/main" val="105839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0" y="3810000"/>
            <a:ext cx="2325612" cy="1550408"/>
          </a:xfrm>
          <a:prstGeom prst="rect">
            <a:avLst/>
          </a:prstGeom>
          <a:ln>
            <a:solidFill>
              <a:schemeClr val="tx1"/>
            </a:solidFill>
          </a:ln>
        </p:spPr>
      </p:pic>
      <p:sp>
        <p:nvSpPr>
          <p:cNvPr id="10" name="Slide Number Placeholder 5"/>
          <p:cNvSpPr txBox="1">
            <a:spLocks/>
          </p:cNvSpPr>
          <p:nvPr/>
        </p:nvSpPr>
        <p:spPr>
          <a:xfrm>
            <a:off x="7988300" y="6629400"/>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863D-CADC-47A2-9AFF-19DA0CD2EA02}" type="slidenum">
              <a:rPr lang="en-US" smtClean="0">
                <a:solidFill>
                  <a:prstClr val="black">
                    <a:tint val="75000"/>
                  </a:prstClr>
                </a:solidFill>
              </a:rPr>
              <a:pPr/>
              <a:t>5</a:t>
            </a:fld>
            <a:endParaRPr lang="en-US" dirty="0">
              <a:solidFill>
                <a:prstClr val="black">
                  <a:tint val="75000"/>
                </a:prstClr>
              </a:solidFill>
            </a:endParaRPr>
          </a:p>
        </p:txBody>
      </p:sp>
      <p:sp>
        <p:nvSpPr>
          <p:cNvPr id="11" name="Content Placeholder 4"/>
          <p:cNvSpPr>
            <a:spLocks noGrp="1"/>
          </p:cNvSpPr>
          <p:nvPr>
            <p:ph idx="1"/>
          </p:nvPr>
        </p:nvSpPr>
        <p:spPr>
          <a:xfrm>
            <a:off x="262658" y="1371600"/>
            <a:ext cx="5552682" cy="5486400"/>
          </a:xfrm>
        </p:spPr>
        <p:txBody>
          <a:bodyPr lIns="91440">
            <a:noAutofit/>
          </a:bodyPr>
          <a:lstStyle/>
          <a:p>
            <a:pPr marL="0" indent="0">
              <a:spcBef>
                <a:spcPts val="0"/>
              </a:spcBef>
              <a:buNone/>
            </a:pPr>
            <a:r>
              <a:rPr lang="en-US" sz="1800" b="1" dirty="0" smtClean="0">
                <a:latin typeface="Arial" panose="020B0604020202020204" pitchFamily="34" charset="0"/>
                <a:cs typeface="Arial" panose="020B0604020202020204" pitchFamily="34" charset="0"/>
              </a:rPr>
              <a:t>1,734+ Soldiers across three major units:</a:t>
            </a:r>
          </a:p>
          <a:p>
            <a:pPr marL="0" indent="0">
              <a:spcBef>
                <a:spcPts val="0"/>
              </a:spcBef>
              <a:buNone/>
            </a:pPr>
            <a:endParaRPr lang="en-US" sz="1600" dirty="0" smtClean="0">
              <a:latin typeface="Arial" panose="020B0604020202020204" pitchFamily="34" charset="0"/>
              <a:cs typeface="Arial" panose="020B0604020202020204" pitchFamily="34" charset="0"/>
            </a:endParaRPr>
          </a:p>
          <a:p>
            <a:pPr marL="0" indent="0">
              <a:spcBef>
                <a:spcPts val="0"/>
              </a:spcBef>
              <a:buNone/>
            </a:pPr>
            <a:r>
              <a:rPr lang="en-US" sz="1600" dirty="0" smtClean="0">
                <a:latin typeface="Arial" panose="020B0604020202020204" pitchFamily="34" charset="0"/>
                <a:cs typeface="Arial" panose="020B0604020202020204" pitchFamily="34" charset="0"/>
              </a:rPr>
              <a:t>Joint Force Headquarters (JFHQ) </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207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Multi-Functional Training </a:t>
            </a:r>
            <a:r>
              <a:rPr lang="en-US" sz="1600" dirty="0" smtClean="0">
                <a:latin typeface="Arial" panose="020B0604020202020204" pitchFamily="34" charset="0"/>
                <a:cs typeface="Arial" panose="020B0604020202020204" pitchFamily="34" charset="0"/>
              </a:rPr>
              <a:t>Regiment</a:t>
            </a:r>
          </a:p>
          <a:p>
            <a:pPr marL="685800"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AK Medical Detachment</a:t>
            </a:r>
          </a:p>
          <a:p>
            <a:pPr marL="685800"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AK Recruiting and Retention Battalion</a:t>
            </a:r>
          </a:p>
          <a:p>
            <a:pPr marL="685800" lvl="1">
              <a:spcBef>
                <a:spcPts val="0"/>
              </a:spcBef>
            </a:pPr>
            <a:endParaRPr lang="en-US" sz="1600" dirty="0">
              <a:latin typeface="Arial" panose="020B0604020202020204" pitchFamily="34" charset="0"/>
              <a:cs typeface="Arial" panose="020B0604020202020204" pitchFamily="34" charset="0"/>
            </a:endParaRPr>
          </a:p>
          <a:p>
            <a:pPr marL="0" indent="0">
              <a:spcBef>
                <a:spcPts val="0"/>
              </a:spcBef>
              <a:buNone/>
            </a:pPr>
            <a:r>
              <a:rPr lang="en-US" sz="1600" dirty="0">
                <a:latin typeface="Arial" panose="020B0604020202020204" pitchFamily="34" charset="0"/>
                <a:cs typeface="Arial" panose="020B0604020202020204" pitchFamily="34" charset="0"/>
              </a:rPr>
              <a:t>297th </a:t>
            </a:r>
            <a:r>
              <a:rPr lang="en-US" sz="1600" dirty="0" smtClean="0">
                <a:latin typeface="Arial" panose="020B0604020202020204" pitchFamily="34" charset="0"/>
                <a:cs typeface="Arial" panose="020B0604020202020204" pitchFamily="34" charset="0"/>
              </a:rPr>
              <a:t>Regional Support Group (RSG)</a:t>
            </a:r>
            <a:endParaRPr lang="en-US" sz="1600" dirty="0">
              <a:latin typeface="Arial" panose="020B0604020202020204" pitchFamily="34" charset="0"/>
              <a:cs typeface="Arial" panose="020B0604020202020204" pitchFamily="34" charset="0"/>
            </a:endParaRPr>
          </a:p>
          <a:p>
            <a:pPr marL="685800"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208</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Construction Management Team</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207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Engineer Utilities Detachment</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134</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Public Affairs Detachment</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297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Military Police Company</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297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Network Signal Company</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49</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Personnel Detachment (Theater Gateway) </a:t>
            </a:r>
          </a:p>
          <a:p>
            <a:pPr marL="400050" lvl="1" indent="0">
              <a:spcBef>
                <a:spcPts val="0"/>
              </a:spcBef>
              <a:buNone/>
            </a:pPr>
            <a:endParaRPr lang="en-US" sz="1600" dirty="0" smtClean="0">
              <a:latin typeface="Arial" panose="020B0604020202020204" pitchFamily="34" charset="0"/>
              <a:cs typeface="Arial" panose="020B0604020202020204" pitchFamily="34" charset="0"/>
            </a:endParaRPr>
          </a:p>
          <a:p>
            <a:pPr marL="0" indent="0">
              <a:spcBef>
                <a:spcPts val="0"/>
              </a:spcBef>
              <a:buNone/>
            </a:pPr>
            <a:r>
              <a:rPr lang="en-US" sz="1600" dirty="0" smtClean="0">
                <a:latin typeface="Arial" panose="020B0604020202020204" pitchFamily="34" charset="0"/>
                <a:cs typeface="Arial" panose="020B0604020202020204" pitchFamily="34" charset="0"/>
              </a:rPr>
              <a:t>38th Troop Command (TC)</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49</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Missile </a:t>
            </a:r>
            <a:r>
              <a:rPr lang="en-US" sz="1600" dirty="0">
                <a:latin typeface="Arial" panose="020B0604020202020204" pitchFamily="34" charset="0"/>
                <a:cs typeface="Arial" panose="020B0604020202020204" pitchFamily="34" charset="0"/>
              </a:rPr>
              <a:t>Defense Battalion </a:t>
            </a:r>
            <a:endParaRPr lang="en-US" sz="1600" dirty="0" smtClean="0">
              <a:latin typeface="Arial" panose="020B0604020202020204" pitchFamily="34" charset="0"/>
              <a:cs typeface="Arial" panose="020B0604020202020204" pitchFamily="34" charset="0"/>
            </a:endParaRP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1-297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Infantry Battalion</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1-207</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Aviation Battalion</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C Company, 2-641</a:t>
            </a:r>
            <a:r>
              <a:rPr lang="en-US" sz="1600" baseline="30000" dirty="0" smtClean="0">
                <a:latin typeface="Arial" panose="020B0604020202020204" pitchFamily="34" charset="0"/>
                <a:cs typeface="Arial" panose="020B0604020202020204" pitchFamily="34" charset="0"/>
              </a:rPr>
              <a:t>st</a:t>
            </a:r>
            <a:r>
              <a:rPr lang="en-US" sz="1600" dirty="0" smtClean="0">
                <a:latin typeface="Arial" panose="020B0604020202020204" pitchFamily="34" charset="0"/>
                <a:cs typeface="Arial" panose="020B0604020202020204" pitchFamily="34" charset="0"/>
              </a:rPr>
              <a:t> Aviation</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 G Company, 2-104</a:t>
            </a:r>
            <a:r>
              <a:rPr lang="en-US" sz="1600" baseline="30000" dirty="0" smtClean="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Aviation (MEDEVAC)</a:t>
            </a:r>
          </a:p>
          <a:p>
            <a:pPr marL="400050" lvl="1" indent="0">
              <a:spcBef>
                <a:spcPts val="0"/>
              </a:spcBef>
              <a:buFont typeface="Wingdings" pitchFamily="2" charset="2"/>
              <a:buChar char="§"/>
            </a:pPr>
            <a:endParaRPr lang="en-US" sz="1600" dirty="0" smtClean="0">
              <a:latin typeface="Arial" panose="020B0604020202020204" pitchFamily="34" charset="0"/>
              <a:cs typeface="Arial" panose="020B0604020202020204" pitchFamily="34" charset="0"/>
            </a:endParaRPr>
          </a:p>
          <a:p>
            <a:pPr marL="400050" lvl="1" indent="0">
              <a:spcBef>
                <a:spcPts val="0"/>
              </a:spcBef>
              <a:buFont typeface="Wingdings" pitchFamily="2" charset="2"/>
              <a:buChar char="§"/>
            </a:pPr>
            <a:endParaRPr lang="en-US" sz="16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1894" y="2204461"/>
            <a:ext cx="2232389" cy="1488260"/>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9621" y="5496245"/>
            <a:ext cx="2156933" cy="1437955"/>
          </a:xfrm>
          <a:prstGeom prst="rect">
            <a:avLst/>
          </a:prstGeom>
          <a:ln>
            <a:solidFill>
              <a:schemeClr val="tx1"/>
            </a:solidFill>
          </a:ln>
        </p:spPr>
      </p:pic>
      <p:grpSp>
        <p:nvGrpSpPr>
          <p:cNvPr id="4" name="Group 3"/>
          <p:cNvGrpSpPr/>
          <p:nvPr/>
        </p:nvGrpSpPr>
        <p:grpSpPr>
          <a:xfrm>
            <a:off x="4889213" y="1490050"/>
            <a:ext cx="4254787" cy="3005750"/>
            <a:chOff x="4889213" y="1718650"/>
            <a:chExt cx="4254787" cy="300575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213" y="1722438"/>
              <a:ext cx="4254787" cy="3001962"/>
            </a:xfrm>
            <a:prstGeom prst="rect">
              <a:avLst/>
            </a:prstGeom>
          </p:spPr>
        </p:pic>
        <p:pic>
          <p:nvPicPr>
            <p:cNvPr id="12" name="Picture 292" descr="Alaska Army National Guard Shoulder Sleeve Insign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8300" y="1718650"/>
              <a:ext cx="601175" cy="7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9865" y="4513906"/>
            <a:ext cx="2727917" cy="1818611"/>
          </a:xfrm>
          <a:prstGeom prst="rect">
            <a:avLst/>
          </a:prstGeom>
          <a:ln>
            <a:solidFill>
              <a:schemeClr val="tx1"/>
            </a:solidFill>
          </a:ln>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7815" y="5454518"/>
            <a:ext cx="1968832" cy="1314195"/>
          </a:xfrm>
          <a:prstGeom prst="rect">
            <a:avLst/>
          </a:prstGeom>
          <a:ln>
            <a:solidFill>
              <a:schemeClr val="tx1"/>
            </a:solidFill>
          </a:ln>
        </p:spPr>
      </p:pic>
      <p:sp>
        <p:nvSpPr>
          <p:cNvPr id="17" name="TextBox 16"/>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Army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3979730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304800"/>
            <a:ext cx="7086600" cy="584775"/>
          </a:xfrm>
          <a:prstGeom prst="rect">
            <a:avLst/>
          </a:prstGeom>
          <a:noFill/>
        </p:spPr>
        <p:txBody>
          <a:bodyPr wrap="square" rtlCol="0">
            <a:spAutoFit/>
          </a:bodyPr>
          <a:lstStyle/>
          <a:p>
            <a:pPr algn="ctr"/>
            <a:r>
              <a:rPr lang="en-US" sz="3200" b="1" i="1" dirty="0" smtClean="0">
                <a:latin typeface="Arial" panose="020B0604020202020204" pitchFamily="34" charset="0"/>
                <a:cs typeface="Arial" panose="020B0604020202020204" pitchFamily="34" charset="0"/>
              </a:rPr>
              <a:t>Army Guard Facilities</a:t>
            </a:r>
            <a:endParaRPr lang="en-US" sz="28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CBE96C6-9964-4F03-8ED6-DA972FAA411D}" type="slidenum">
              <a:rPr lang="en-US" smtClean="0"/>
              <a:t>6</a:t>
            </a:fld>
            <a:endParaRPr lang="en-US"/>
          </a:p>
        </p:txBody>
      </p:sp>
      <p:sp>
        <p:nvSpPr>
          <p:cNvPr id="3" name="Rectangle 2"/>
          <p:cNvSpPr/>
          <p:nvPr/>
        </p:nvSpPr>
        <p:spPr>
          <a:xfrm>
            <a:off x="238857" y="5864826"/>
            <a:ext cx="8742485" cy="461665"/>
          </a:xfrm>
          <a:prstGeom prst="rect">
            <a:avLst/>
          </a:prstGeom>
          <a:solidFill>
            <a:srgbClr val="FFFF99"/>
          </a:solidFill>
        </p:spPr>
        <p:txBody>
          <a:bodyPr wrap="square">
            <a:spAutoFit/>
          </a:bodyPr>
          <a:lstStyle/>
          <a:p>
            <a:pPr algn="ctr">
              <a:buSzPct val="100000"/>
            </a:pPr>
            <a:r>
              <a:rPr lang="en-US" sz="1200" b="1" dirty="0">
                <a:latin typeface="Arial" panose="020B0604020202020204" pitchFamily="34" charset="0"/>
                <a:cs typeface="Arial" panose="020B0604020202020204" pitchFamily="34" charset="0"/>
              </a:rPr>
              <a:t>All Alaska </a:t>
            </a:r>
            <a:r>
              <a:rPr lang="en-US" sz="1200" b="1" dirty="0" smtClean="0">
                <a:latin typeface="Arial" panose="020B0604020202020204" pitchFamily="34" charset="0"/>
                <a:cs typeface="Arial" panose="020B0604020202020204" pitchFamily="34" charset="0"/>
              </a:rPr>
              <a:t>Army </a:t>
            </a:r>
            <a:r>
              <a:rPr lang="en-US" sz="1200" b="1" dirty="0">
                <a:latin typeface="Arial" panose="020B0604020202020204" pitchFamily="34" charset="0"/>
                <a:cs typeface="Arial" panose="020B0604020202020204" pitchFamily="34" charset="0"/>
              </a:rPr>
              <a:t>National Guard facilities are maintained by the State of Alaska work force through cooperative agreement through </a:t>
            </a:r>
            <a:r>
              <a:rPr lang="en-US" sz="1200" b="1" dirty="0" smtClean="0">
                <a:latin typeface="Arial" panose="020B0604020202020204" pitchFamily="34" charset="0"/>
                <a:cs typeface="Arial" panose="020B0604020202020204" pitchFamily="34" charset="0"/>
              </a:rPr>
              <a:t>USPFO.</a:t>
            </a:r>
            <a:endParaRPr lang="en-US" sz="12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4724761" cy="324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304800" y="1969531"/>
            <a:ext cx="3733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75 Readiness Centers (armories)</a:t>
            </a:r>
            <a:endParaRPr lang="en-US" sz="1600" dirty="0" smtClean="0">
              <a:latin typeface="Arial" panose="020B0604020202020204" pitchFamily="34" charset="0"/>
              <a:cs typeface="Arial" panose="020B0604020202020204" pitchFamily="34" charset="0"/>
            </a:endParaRPr>
          </a:p>
          <a:p>
            <a:pPr marL="800100" lvl="1" indent="-342900" fontAlgn="base">
              <a:spcBef>
                <a:spcPct val="0"/>
              </a:spcBef>
              <a:spcAft>
                <a:spcPct val="0"/>
              </a:spcAft>
              <a:buFont typeface="Arial" panose="020B0604020202020204" pitchFamily="34" charset="0"/>
              <a:buChar char="•"/>
            </a:pPr>
            <a:r>
              <a:rPr kumimoji="0" lang="en-US"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621,984 square feet</a:t>
            </a:r>
          </a:p>
          <a:p>
            <a:pPr eaLnBrk="0" fontAlgn="base" hangingPunct="0">
              <a:spcBef>
                <a:spcPct val="0"/>
              </a:spcBef>
              <a:spcAft>
                <a:spcPct val="0"/>
              </a:spcAft>
            </a:pPr>
            <a:r>
              <a:rPr lang="en-US" sz="1600" dirty="0" smtClean="0">
                <a:latin typeface="Arial" panose="020B0604020202020204" pitchFamily="34" charset="0"/>
                <a:ea typeface="Calibri" pitchFamily="34" charset="0"/>
                <a:cs typeface="Arial" panose="020B0604020202020204" pitchFamily="34" charset="0"/>
              </a:rPr>
              <a:t>9 Maintenance Facilities</a:t>
            </a:r>
          </a:p>
          <a:p>
            <a:pPr marL="800100" lvl="1" indent="-342900" eaLnBrk="0" fontAlgn="base" hangingPunct="0">
              <a:spcBef>
                <a:spcPct val="0"/>
              </a:spcBef>
              <a:spcAft>
                <a:spcPct val="0"/>
              </a:spcAft>
              <a:buFont typeface="Arial" panose="020B0604020202020204" pitchFamily="34" charset="0"/>
              <a:buChar char="•"/>
            </a:pPr>
            <a:r>
              <a:rPr lang="en-US" sz="1600" dirty="0" smtClean="0">
                <a:latin typeface="Arial" panose="020B0604020202020204" pitchFamily="34" charset="0"/>
                <a:ea typeface="Calibri" pitchFamily="34" charset="0"/>
                <a:cs typeface="Arial" panose="020B0604020202020204" pitchFamily="34" charset="0"/>
              </a:rPr>
              <a:t>32,207 square feet</a:t>
            </a: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4 Aircraft Operation Facilities</a:t>
            </a:r>
            <a:endParaRPr lang="en-US" sz="1600" dirty="0" smtClean="0">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kumimoji="0" lang="en-US"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71,278 square feet</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2,447 total acres of improved grounds (non-forested)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TextBox 4"/>
          <p:cNvSpPr txBox="1"/>
          <p:nvPr/>
        </p:nvSpPr>
        <p:spPr>
          <a:xfrm>
            <a:off x="304800" y="4332677"/>
            <a:ext cx="3276600" cy="1415772"/>
          </a:xfrm>
          <a:prstGeom prst="rect">
            <a:avLst/>
          </a:prstGeom>
          <a:noFill/>
          <a:ln>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FY2018 Governor Request: 12,718.7</a:t>
            </a:r>
          </a:p>
          <a:p>
            <a:r>
              <a:rPr lang="en-US" sz="1200" dirty="0" smtClean="0">
                <a:latin typeface="Arial" panose="020B0604020202020204" pitchFamily="34" charset="0"/>
                <a:cs typeface="Arial" panose="020B0604020202020204" pitchFamily="34" charset="0"/>
              </a:rPr>
              <a:t>UGF 2,658.8, DGF 27.4, Other 1,554.4, Fed 8,478.1</a:t>
            </a:r>
          </a:p>
          <a:p>
            <a:endParaRPr lang="en-US" sz="1200"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Direct Federal Dollars Received: 67,645.8</a:t>
            </a:r>
          </a:p>
          <a:p>
            <a:r>
              <a:rPr lang="en-US" sz="1200" dirty="0" smtClean="0">
                <a:latin typeface="Arial" panose="020B0604020202020204" pitchFamily="34" charset="0"/>
                <a:cs typeface="Arial" panose="020B0604020202020204" pitchFamily="34" charset="0"/>
              </a:rPr>
              <a:t>ESGR 49.8, personnel 18,470.6, operations &amp; management 49,125.4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32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218" y="1706095"/>
            <a:ext cx="2923782" cy="1949188"/>
          </a:xfrm>
          <a:prstGeom prst="rect">
            <a:avLst/>
          </a:prstGeom>
          <a:ln>
            <a:solidFill>
              <a:schemeClr val="tx1"/>
            </a:solidFill>
          </a:ln>
        </p:spPr>
      </p:pic>
      <p:sp>
        <p:nvSpPr>
          <p:cNvPr id="10" name="Slide Number Placeholder 5"/>
          <p:cNvSpPr txBox="1">
            <a:spLocks/>
          </p:cNvSpPr>
          <p:nvPr/>
        </p:nvSpPr>
        <p:spPr>
          <a:xfrm>
            <a:off x="7988300" y="6629400"/>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863D-CADC-47A2-9AFF-19DA0CD2EA02}" type="slidenum">
              <a:rPr lang="en-US" smtClean="0">
                <a:solidFill>
                  <a:prstClr val="black">
                    <a:tint val="75000"/>
                  </a:prstClr>
                </a:solidFill>
              </a:rPr>
              <a:pPr/>
              <a:t>7</a:t>
            </a:fld>
            <a:endParaRPr lang="en-US" dirty="0">
              <a:solidFill>
                <a:prstClr val="black">
                  <a:tint val="75000"/>
                </a:prstClr>
              </a:solidFill>
            </a:endParaRPr>
          </a:p>
        </p:txBody>
      </p:sp>
      <p:sp>
        <p:nvSpPr>
          <p:cNvPr id="11" name="Content Placeholder 4"/>
          <p:cNvSpPr>
            <a:spLocks noGrp="1"/>
          </p:cNvSpPr>
          <p:nvPr>
            <p:ph idx="1"/>
          </p:nvPr>
        </p:nvSpPr>
        <p:spPr>
          <a:xfrm>
            <a:off x="0" y="1365738"/>
            <a:ext cx="6127938" cy="5486400"/>
          </a:xfrm>
        </p:spPr>
        <p:txBody>
          <a:bodyPr lIns="91440">
            <a:noAutofit/>
          </a:bodyPr>
          <a:lstStyle/>
          <a:p>
            <a:pPr marL="0" indent="0">
              <a:spcBef>
                <a:spcPts val="0"/>
              </a:spcBef>
              <a:buNone/>
            </a:pPr>
            <a:r>
              <a:rPr lang="en-US" sz="1800" b="1" dirty="0" smtClean="0">
                <a:latin typeface="Arial" panose="020B0604020202020204" pitchFamily="34" charset="0"/>
                <a:cs typeface="Arial" panose="020B0604020202020204" pitchFamily="34" charset="0"/>
              </a:rPr>
              <a:t>Federal Operational Relevance</a:t>
            </a:r>
          </a:p>
          <a:p>
            <a:pPr marL="0" indent="0">
              <a:spcBef>
                <a:spcPts val="0"/>
              </a:spcBef>
              <a:buNone/>
            </a:pPr>
            <a:endParaRPr lang="en-US" sz="1600" dirty="0" smtClean="0">
              <a:latin typeface="Arial" panose="020B0604020202020204" pitchFamily="34" charset="0"/>
              <a:cs typeface="Arial" panose="020B0604020202020204" pitchFamily="34" charset="0"/>
            </a:endParaRPr>
          </a:p>
          <a:p>
            <a:pPr marL="576263" lvl="1">
              <a:lnSpc>
                <a:spcPct val="2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Deployed in support of Overseas Contingency Operations</a:t>
            </a:r>
          </a:p>
          <a:p>
            <a:pPr marL="576263" lvl="1">
              <a:lnSpc>
                <a:spcPct val="2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State Partnership </a:t>
            </a:r>
            <a:r>
              <a:rPr lang="en-US" sz="1600" dirty="0" smtClean="0">
                <a:latin typeface="Arial" panose="020B0604020202020204" pitchFamily="34" charset="0"/>
                <a:cs typeface="Arial" panose="020B0604020202020204" pitchFamily="34" charset="0"/>
              </a:rPr>
              <a:t>Program with Mongolia</a:t>
            </a:r>
            <a:endParaRPr lang="en-US" sz="1600" dirty="0">
              <a:latin typeface="Arial" panose="020B0604020202020204" pitchFamily="34" charset="0"/>
              <a:cs typeface="Arial" panose="020B0604020202020204" pitchFamily="34" charset="0"/>
            </a:endParaRPr>
          </a:p>
          <a:p>
            <a:pPr marL="576263" lvl="1">
              <a:lnSpc>
                <a:spcPct val="2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Ground-based Missile Defense</a:t>
            </a:r>
          </a:p>
          <a:p>
            <a:pPr marL="576263" lvl="1">
              <a:lnSpc>
                <a:spcPct val="2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Influence Arctic </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trategy development</a:t>
            </a:r>
          </a:p>
          <a:p>
            <a:pPr marL="576263" lvl="1">
              <a:lnSpc>
                <a:spcPct val="2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Force aligned with Pacific Command</a:t>
            </a:r>
          </a:p>
          <a:p>
            <a:pPr marL="576263" lvl="1">
              <a:lnSpc>
                <a:spcPct val="2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Training partnerships with U.S. Army Alaska units</a:t>
            </a:r>
          </a:p>
          <a:p>
            <a:pPr marL="400050" lvl="1" indent="0">
              <a:spcBef>
                <a:spcPts val="0"/>
              </a:spcBef>
              <a:buFont typeface="Wingdings" pitchFamily="2" charset="2"/>
              <a:buChar char="§"/>
            </a:pPr>
            <a:endParaRPr lang="en-US" sz="16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814" y="3467958"/>
            <a:ext cx="2847586" cy="1898391"/>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193" y="4912849"/>
            <a:ext cx="2574827" cy="1716551"/>
          </a:xfrm>
          <a:prstGeom prst="rect">
            <a:avLst/>
          </a:prstGeom>
          <a:ln>
            <a:solidFill>
              <a:schemeClr val="tx1"/>
            </a:solidFill>
          </a:ln>
        </p:spPr>
      </p:pic>
      <p:sp>
        <p:nvSpPr>
          <p:cNvPr id="12" name="TextBox 11"/>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Army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377022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a:xfrm>
            <a:off x="7988300" y="6629400"/>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863D-CADC-47A2-9AFF-19DA0CD2EA02}" type="slidenum">
              <a:rPr lang="en-US" smtClean="0">
                <a:solidFill>
                  <a:prstClr val="black">
                    <a:tint val="75000"/>
                  </a:prstClr>
                </a:solidFill>
              </a:rPr>
              <a:pPr/>
              <a:t>8</a:t>
            </a:fld>
            <a:endParaRPr lang="en-US" dirty="0">
              <a:solidFill>
                <a:prstClr val="black">
                  <a:tint val="75000"/>
                </a:prstClr>
              </a:solidFill>
            </a:endParaRPr>
          </a:p>
        </p:txBody>
      </p:sp>
      <p:sp>
        <p:nvSpPr>
          <p:cNvPr id="11" name="Content Placeholder 4"/>
          <p:cNvSpPr>
            <a:spLocks noGrp="1"/>
          </p:cNvSpPr>
          <p:nvPr>
            <p:ph idx="1"/>
          </p:nvPr>
        </p:nvSpPr>
        <p:spPr>
          <a:xfrm>
            <a:off x="152400" y="1356946"/>
            <a:ext cx="5552682" cy="5486400"/>
          </a:xfrm>
        </p:spPr>
        <p:txBody>
          <a:bodyPr lIns="91440">
            <a:noAutofit/>
          </a:bodyPr>
          <a:lstStyle/>
          <a:p>
            <a:pPr marL="0" indent="0">
              <a:spcBef>
                <a:spcPts val="0"/>
              </a:spcBef>
              <a:buNone/>
            </a:pPr>
            <a:r>
              <a:rPr lang="en-US" sz="1800" b="1" dirty="0" smtClean="0">
                <a:latin typeface="Arial" panose="020B0604020202020204" pitchFamily="34" charset="0"/>
                <a:cs typeface="Arial" panose="020B0604020202020204" pitchFamily="34" charset="0"/>
              </a:rPr>
              <a:t>State Operational Relevance</a:t>
            </a:r>
          </a:p>
          <a:p>
            <a:pPr marL="0" indent="0">
              <a:spcBef>
                <a:spcPts val="0"/>
              </a:spcBef>
              <a:buNone/>
            </a:pPr>
            <a:endParaRPr lang="en-US" sz="1600" dirty="0" smtClean="0">
              <a:latin typeface="Arial" panose="020B0604020202020204" pitchFamily="34" charset="0"/>
              <a:cs typeface="Arial" panose="020B0604020202020204" pitchFamily="34" charset="0"/>
            </a:endParaRP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Arctic Care</a:t>
            </a:r>
          </a:p>
          <a:p>
            <a:pPr marL="685800"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Operation Santa Claus</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Veterans’ Stand Down</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McHugh Creek Fire</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RCC Support</a:t>
            </a:r>
          </a:p>
          <a:p>
            <a:pPr marL="685800" lvl="1">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685800"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Rotary Wing MEDEVAC</a:t>
            </a: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Fixed </a:t>
            </a:r>
            <a:r>
              <a:rPr lang="en-US" sz="1600" dirty="0">
                <a:latin typeface="Arial" panose="020B0604020202020204" pitchFamily="34" charset="0"/>
                <a:cs typeface="Arial" panose="020B0604020202020204" pitchFamily="34" charset="0"/>
              </a:rPr>
              <a:t>and Rotary wing transportation </a:t>
            </a:r>
          </a:p>
          <a:p>
            <a:pPr marL="685800" lvl="1">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685800" lvl="1">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Defense Support to Civil Authorities Capability</a:t>
            </a:r>
          </a:p>
          <a:p>
            <a:pPr marL="1085850" lvl="2" indent="-285750">
              <a:spcBef>
                <a:spcPts val="0"/>
              </a:spcBef>
            </a:pPr>
            <a:r>
              <a:rPr lang="en-US" sz="1400" dirty="0" smtClean="0">
                <a:latin typeface="Arial" panose="020B0604020202020204" pitchFamily="34" charset="0"/>
                <a:cs typeface="Arial" panose="020B0604020202020204" pitchFamily="34" charset="0"/>
              </a:rPr>
              <a:t>Aviation</a:t>
            </a:r>
          </a:p>
          <a:p>
            <a:pPr marL="1085850" lvl="2" indent="-285750">
              <a:spcBef>
                <a:spcPts val="0"/>
              </a:spcBef>
            </a:pPr>
            <a:r>
              <a:rPr lang="en-US" sz="1400" dirty="0" smtClean="0">
                <a:latin typeface="Arial" panose="020B0604020202020204" pitchFamily="34" charset="0"/>
                <a:cs typeface="Arial" panose="020B0604020202020204" pitchFamily="34" charset="0"/>
              </a:rPr>
              <a:t>Military Police</a:t>
            </a:r>
          </a:p>
          <a:p>
            <a:pPr marL="1085850" lvl="2" indent="-285750">
              <a:spcBef>
                <a:spcPts val="0"/>
              </a:spcBef>
            </a:pPr>
            <a:r>
              <a:rPr lang="en-US" sz="1400" dirty="0" smtClean="0">
                <a:latin typeface="Arial" panose="020B0604020202020204" pitchFamily="34" charset="0"/>
                <a:cs typeface="Arial" panose="020B0604020202020204" pitchFamily="34" charset="0"/>
              </a:rPr>
              <a:t>Counter Drug</a:t>
            </a:r>
          </a:p>
          <a:p>
            <a:pPr marL="1085850" lvl="2" indent="-285750">
              <a:spcBef>
                <a:spcPts val="0"/>
              </a:spcBef>
            </a:pPr>
            <a:r>
              <a:rPr lang="en-US" sz="1400" dirty="0" smtClean="0">
                <a:latin typeface="Arial" panose="020B0604020202020204" pitchFamily="34" charset="0"/>
                <a:cs typeface="Arial" panose="020B0604020202020204" pitchFamily="34" charset="0"/>
              </a:rPr>
              <a:t>Communication</a:t>
            </a:r>
          </a:p>
          <a:p>
            <a:pPr marL="1085850" lvl="2" indent="-285750">
              <a:spcBef>
                <a:spcPts val="0"/>
              </a:spcBef>
            </a:pPr>
            <a:r>
              <a:rPr lang="en-US" sz="1400" dirty="0" smtClean="0">
                <a:latin typeface="Arial" panose="020B0604020202020204" pitchFamily="34" charset="0"/>
                <a:cs typeface="Arial" panose="020B0604020202020204" pitchFamily="34" charset="0"/>
              </a:rPr>
              <a:t>Construction Management</a:t>
            </a:r>
          </a:p>
          <a:p>
            <a:pPr marL="1085850" lvl="2" indent="-285750">
              <a:spcBef>
                <a:spcPts val="0"/>
              </a:spcBef>
            </a:pPr>
            <a:r>
              <a:rPr lang="en-US" sz="1400" dirty="0" smtClean="0">
                <a:latin typeface="Arial" panose="020B0604020202020204" pitchFamily="34" charset="0"/>
                <a:cs typeface="Arial" panose="020B0604020202020204" pitchFamily="34" charset="0"/>
              </a:rPr>
              <a:t>Chemical, Biological, Radiological or Nuclear Response</a:t>
            </a:r>
          </a:p>
          <a:p>
            <a:pPr marL="1085850" lvl="2" indent="-285750">
              <a:spcBef>
                <a:spcPts val="0"/>
              </a:spcBef>
            </a:pPr>
            <a:r>
              <a:rPr lang="en-US" sz="1400" dirty="0" smtClean="0">
                <a:latin typeface="Arial" panose="020B0604020202020204" pitchFamily="34" charset="0"/>
                <a:cs typeface="Arial" panose="020B0604020202020204" pitchFamily="34" charset="0"/>
              </a:rPr>
              <a:t>General Response</a:t>
            </a:r>
          </a:p>
          <a:p>
            <a:pPr marL="800100" lvl="2" indent="0">
              <a:spcBef>
                <a:spcPts val="0"/>
              </a:spcBef>
              <a:buFont typeface="Wingdings" pitchFamily="2" charset="2"/>
              <a:buChar char="§"/>
            </a:pPr>
            <a:endParaRPr lang="en-US" sz="1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67" y="1387955"/>
            <a:ext cx="2123733" cy="3184045"/>
          </a:xfrm>
          <a:prstGeom prst="rect">
            <a:avLst/>
          </a:prstGeom>
        </p:spPr>
      </p:pic>
      <p:pic>
        <p:nvPicPr>
          <p:cNvPr id="18" name="Picture 17"/>
          <p:cNvPicPr>
            <a:picLocks noChangeAspect="1"/>
          </p:cNvPicPr>
          <p:nvPr/>
        </p:nvPicPr>
        <p:blipFill>
          <a:blip r:embed="rId4" cstate="print">
            <a:lum bright="24000"/>
            <a:extLst>
              <a:ext uri="{28A0092B-C50C-407E-A947-70E740481C1C}">
                <a14:useLocalDpi xmlns:a14="http://schemas.microsoft.com/office/drawing/2010/main" val="0"/>
              </a:ext>
            </a:extLst>
          </a:blip>
          <a:stretch>
            <a:fillRect/>
          </a:stretch>
        </p:blipFill>
        <p:spPr>
          <a:xfrm>
            <a:off x="5805851" y="4495800"/>
            <a:ext cx="2911457" cy="1940971"/>
          </a:xfrm>
          <a:prstGeom prst="rect">
            <a:avLst/>
          </a:prstGeom>
          <a:ln>
            <a:solidFill>
              <a:schemeClr val="tx1"/>
            </a:solidFill>
          </a:ln>
        </p:spPr>
      </p:pic>
      <p:sp>
        <p:nvSpPr>
          <p:cNvPr id="8" name="TextBox 7"/>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Army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283268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79550"/>
            <a:ext cx="8229600" cy="4876800"/>
          </a:xfrm>
        </p:spPr>
        <p:txBody>
          <a:bodyPr>
            <a:normAutofit fontScale="25000" lnSpcReduction="20000"/>
          </a:bodyPr>
          <a:lstStyle/>
          <a:p>
            <a:pPr marL="0" indent="0">
              <a:buNone/>
            </a:pPr>
            <a:r>
              <a:rPr lang="en-US" sz="7600" b="1" dirty="0" smtClean="0">
                <a:latin typeface="Arial" panose="020B0604020202020204" pitchFamily="34" charset="0"/>
                <a:cs typeface="Arial" panose="020B0604020202020204" pitchFamily="34" charset="0"/>
              </a:rPr>
              <a:t>FY2016 Successes</a:t>
            </a:r>
          </a:p>
          <a:p>
            <a:r>
              <a:rPr lang="en-US" sz="6000" dirty="0" smtClean="0">
                <a:latin typeface="Arial" panose="020B0604020202020204" pitchFamily="34" charset="0"/>
                <a:cs typeface="Arial" panose="020B0604020202020204" pitchFamily="34" charset="0"/>
              </a:rPr>
              <a:t>Army </a:t>
            </a:r>
            <a:r>
              <a:rPr lang="en-US" sz="6000" dirty="0">
                <a:latin typeface="Arial" panose="020B0604020202020204" pitchFamily="34" charset="0"/>
                <a:cs typeface="Arial" panose="020B0604020202020204" pitchFamily="34" charset="0"/>
              </a:rPr>
              <a:t>Aviation </a:t>
            </a:r>
            <a:r>
              <a:rPr lang="en-US" sz="6000" dirty="0" smtClean="0">
                <a:latin typeface="Arial" panose="020B0604020202020204" pitchFamily="34" charset="0"/>
                <a:cs typeface="Arial" panose="020B0604020202020204" pitchFamily="34" charset="0"/>
              </a:rPr>
              <a:t>augmented McHugh Creek fire</a:t>
            </a:r>
          </a:p>
          <a:p>
            <a:pPr lvl="1"/>
            <a:r>
              <a:rPr lang="en-US" sz="5600" dirty="0">
                <a:latin typeface="Arial" panose="020B0604020202020204" pitchFamily="34" charset="0"/>
                <a:cs typeface="Arial" panose="020B0604020202020204" pitchFamily="34" charset="0"/>
              </a:rPr>
              <a:t>Fire containment coordination with the State Division of Forestry</a:t>
            </a:r>
          </a:p>
          <a:p>
            <a:r>
              <a:rPr lang="en-US" sz="6000" dirty="0" smtClean="0">
                <a:latin typeface="Arial" panose="020B0604020202020204" pitchFamily="34" charset="0"/>
                <a:cs typeface="Arial" panose="020B0604020202020204" pitchFamily="34" charset="0"/>
              </a:rPr>
              <a:t>Conducted Defense </a:t>
            </a:r>
            <a:r>
              <a:rPr lang="en-US" sz="6000" dirty="0">
                <a:latin typeface="Arial" panose="020B0604020202020204" pitchFamily="34" charset="0"/>
                <a:cs typeface="Arial" panose="020B0604020202020204" pitchFamily="34" charset="0"/>
              </a:rPr>
              <a:t>Support of Civil Authorities (DSCA) training in </a:t>
            </a:r>
            <a:r>
              <a:rPr lang="en-US" sz="6000" dirty="0" err="1">
                <a:latin typeface="Arial" panose="020B0604020202020204" pitchFamily="34" charset="0"/>
                <a:cs typeface="Arial" panose="020B0604020202020204" pitchFamily="34" charset="0"/>
              </a:rPr>
              <a:t>Utqiaġvik</a:t>
            </a:r>
            <a:r>
              <a:rPr lang="en-US" sz="6000" dirty="0">
                <a:latin typeface="Arial" panose="020B0604020202020204" pitchFamily="34" charset="0"/>
                <a:cs typeface="Arial" panose="020B0604020202020204" pitchFamily="34" charset="0"/>
              </a:rPr>
              <a:t> </a:t>
            </a:r>
            <a:r>
              <a:rPr lang="en-US" sz="6000" dirty="0" smtClean="0">
                <a:latin typeface="Arial" panose="020B0604020202020204" pitchFamily="34" charset="0"/>
                <a:cs typeface="Arial" panose="020B0604020202020204" pitchFamily="34" charset="0"/>
              </a:rPr>
              <a:t>in coordination with other State agencies</a:t>
            </a:r>
            <a:endParaRPr lang="en-US" sz="6000" dirty="0">
              <a:latin typeface="Arial" panose="020B0604020202020204" pitchFamily="34" charset="0"/>
              <a:cs typeface="Arial" panose="020B0604020202020204" pitchFamily="34" charset="0"/>
            </a:endParaRPr>
          </a:p>
          <a:p>
            <a:r>
              <a:rPr lang="en-US" sz="6000" dirty="0" smtClean="0">
                <a:latin typeface="Arial" panose="020B0604020202020204" pitchFamily="34" charset="0"/>
                <a:cs typeface="Arial" panose="020B0604020202020204" pitchFamily="34" charset="0"/>
              </a:rPr>
              <a:t>Completed NORTHCOM-sponsored </a:t>
            </a:r>
            <a:r>
              <a:rPr lang="en-US" sz="6000" dirty="0">
                <a:latin typeface="Arial" panose="020B0604020202020204" pitchFamily="34" charset="0"/>
                <a:cs typeface="Arial" panose="020B0604020202020204" pitchFamily="34" charset="0"/>
              </a:rPr>
              <a:t>(Joint Chiefs of Staff </a:t>
            </a:r>
            <a:r>
              <a:rPr lang="en-US" sz="6000" dirty="0" smtClean="0">
                <a:latin typeface="Arial" panose="020B0604020202020204" pitchFamily="34" charset="0"/>
                <a:cs typeface="Arial" panose="020B0604020202020204" pitchFamily="34" charset="0"/>
              </a:rPr>
              <a:t>Exercise-Related) </a:t>
            </a:r>
            <a:r>
              <a:rPr lang="en-US" sz="6000" dirty="0">
                <a:latin typeface="Arial" panose="020B0604020202020204" pitchFamily="34" charset="0"/>
                <a:cs typeface="Arial" panose="020B0604020202020204" pitchFamily="34" charset="0"/>
              </a:rPr>
              <a:t>Construction </a:t>
            </a:r>
            <a:r>
              <a:rPr lang="en-US" sz="6000" dirty="0" smtClean="0">
                <a:latin typeface="Arial" panose="020B0604020202020204" pitchFamily="34" charset="0"/>
                <a:cs typeface="Arial" panose="020B0604020202020204" pitchFamily="34" charset="0"/>
              </a:rPr>
              <a:t>Program</a:t>
            </a:r>
          </a:p>
          <a:p>
            <a:pPr lvl="1"/>
            <a:r>
              <a:rPr lang="en-US" sz="5600" dirty="0" smtClean="0">
                <a:latin typeface="Arial" panose="020B0604020202020204" pitchFamily="34" charset="0"/>
                <a:cs typeface="Arial" panose="020B0604020202020204" pitchFamily="34" charset="0"/>
              </a:rPr>
              <a:t>Joint </a:t>
            </a:r>
            <a:r>
              <a:rPr lang="en-US" sz="5600" dirty="0">
                <a:latin typeface="Arial" panose="020B0604020202020204" pitchFamily="34" charset="0"/>
                <a:cs typeface="Arial" panose="020B0604020202020204" pitchFamily="34" charset="0"/>
              </a:rPr>
              <a:t>use </a:t>
            </a:r>
            <a:r>
              <a:rPr lang="en-US" sz="5600" dirty="0" err="1">
                <a:latin typeface="Arial" panose="020B0604020202020204" pitchFamily="34" charset="0"/>
                <a:cs typeface="Arial" panose="020B0604020202020204" pitchFamily="34" charset="0"/>
              </a:rPr>
              <a:t>Utqiaġvik</a:t>
            </a:r>
            <a:r>
              <a:rPr lang="en-US" sz="5600" dirty="0" smtClean="0">
                <a:latin typeface="Arial" panose="020B0604020202020204" pitchFamily="34" charset="0"/>
                <a:cs typeface="Arial" panose="020B0604020202020204" pitchFamily="34" charset="0"/>
              </a:rPr>
              <a:t> </a:t>
            </a:r>
            <a:r>
              <a:rPr lang="en-US" sz="5600" dirty="0">
                <a:latin typeface="Arial" panose="020B0604020202020204" pitchFamily="34" charset="0"/>
                <a:cs typeface="Arial" panose="020B0604020202020204" pitchFamily="34" charset="0"/>
              </a:rPr>
              <a:t>barracks </a:t>
            </a:r>
            <a:r>
              <a:rPr lang="en-US" sz="5600" dirty="0" smtClean="0">
                <a:latin typeface="Arial" panose="020B0604020202020204" pitchFamily="34" charset="0"/>
                <a:cs typeface="Arial" panose="020B0604020202020204" pitchFamily="34" charset="0"/>
              </a:rPr>
              <a:t>project increases Arctic </a:t>
            </a:r>
            <a:r>
              <a:rPr lang="en-US" sz="5600" dirty="0">
                <a:latin typeface="Arial" panose="020B0604020202020204" pitchFamily="34" charset="0"/>
                <a:cs typeface="Arial" panose="020B0604020202020204" pitchFamily="34" charset="0"/>
              </a:rPr>
              <a:t>training capacity and force </a:t>
            </a:r>
            <a:r>
              <a:rPr lang="en-US" sz="5600" dirty="0" smtClean="0">
                <a:latin typeface="Arial" panose="020B0604020202020204" pitchFamily="34" charset="0"/>
                <a:cs typeface="Arial" panose="020B0604020202020204" pitchFamily="34" charset="0"/>
              </a:rPr>
              <a:t>projection</a:t>
            </a:r>
          </a:p>
          <a:p>
            <a:pPr lvl="1"/>
            <a:endParaRPr lang="en-US" sz="5600" dirty="0">
              <a:latin typeface="Arial" panose="020B0604020202020204" pitchFamily="34" charset="0"/>
              <a:cs typeface="Arial" panose="020B0604020202020204" pitchFamily="34" charset="0"/>
            </a:endParaRPr>
          </a:p>
          <a:p>
            <a:pPr marL="0" indent="0">
              <a:buNone/>
            </a:pPr>
            <a:r>
              <a:rPr lang="en-US" sz="7600" b="1" dirty="0" smtClean="0">
                <a:latin typeface="Arial" panose="020B0604020202020204" pitchFamily="34" charset="0"/>
                <a:cs typeface="Arial" panose="020B0604020202020204" pitchFamily="34" charset="0"/>
              </a:rPr>
              <a:t>FY2017 Operations</a:t>
            </a:r>
          </a:p>
          <a:p>
            <a:r>
              <a:rPr lang="en-US" sz="6000" dirty="0" smtClean="0">
                <a:latin typeface="Arial" panose="020B0604020202020204" pitchFamily="34" charset="0"/>
                <a:cs typeface="Arial" panose="020B0604020202020204" pitchFamily="34" charset="0"/>
              </a:rPr>
              <a:t>Increase recruiting </a:t>
            </a:r>
            <a:r>
              <a:rPr lang="en-US" sz="6000" dirty="0">
                <a:latin typeface="Arial" panose="020B0604020202020204" pitchFamily="34" charset="0"/>
                <a:cs typeface="Arial" panose="020B0604020202020204" pitchFamily="34" charset="0"/>
              </a:rPr>
              <a:t>in rural Alaskan </a:t>
            </a:r>
            <a:r>
              <a:rPr lang="en-US" sz="6000" dirty="0" smtClean="0">
                <a:latin typeface="Arial" panose="020B0604020202020204" pitchFamily="34" charset="0"/>
                <a:cs typeface="Arial" panose="020B0604020202020204" pitchFamily="34" charset="0"/>
              </a:rPr>
              <a:t>communities</a:t>
            </a:r>
            <a:endParaRPr lang="en-US" sz="6000" dirty="0">
              <a:latin typeface="Arial" panose="020B0604020202020204" pitchFamily="34" charset="0"/>
              <a:cs typeface="Arial" panose="020B0604020202020204" pitchFamily="34" charset="0"/>
            </a:endParaRPr>
          </a:p>
          <a:p>
            <a:r>
              <a:rPr lang="en-US" sz="6000" dirty="0" smtClean="0">
                <a:latin typeface="Arial" panose="020B0604020202020204" pitchFamily="34" charset="0"/>
                <a:cs typeface="Arial" panose="020B0604020202020204" pitchFamily="34" charset="0"/>
              </a:rPr>
              <a:t>Sustain Fort </a:t>
            </a:r>
            <a:r>
              <a:rPr lang="en-US" sz="6000" dirty="0">
                <a:latin typeface="Arial" panose="020B0604020202020204" pitchFamily="34" charset="0"/>
                <a:cs typeface="Arial" panose="020B0604020202020204" pitchFamily="34" charset="0"/>
              </a:rPr>
              <a:t>Greely </a:t>
            </a:r>
            <a:r>
              <a:rPr lang="en-US" sz="6000" dirty="0" smtClean="0">
                <a:latin typeface="Arial" panose="020B0604020202020204" pitchFamily="34" charset="0"/>
                <a:cs typeface="Arial" panose="020B0604020202020204" pitchFamily="34" charset="0"/>
              </a:rPr>
              <a:t>Ground-based </a:t>
            </a:r>
            <a:r>
              <a:rPr lang="en-US" sz="6000" dirty="0">
                <a:latin typeface="Arial" panose="020B0604020202020204" pitchFamily="34" charset="0"/>
                <a:cs typeface="Arial" panose="020B0604020202020204" pitchFamily="34" charset="0"/>
              </a:rPr>
              <a:t>Midcourse Defense (GMD) Fire Control </a:t>
            </a:r>
            <a:r>
              <a:rPr lang="en-US" sz="6000" dirty="0" smtClean="0">
                <a:latin typeface="Arial" panose="020B0604020202020204" pitchFamily="34" charset="0"/>
                <a:cs typeface="Arial" panose="020B0604020202020204" pitchFamily="34" charset="0"/>
              </a:rPr>
              <a:t>System</a:t>
            </a:r>
            <a:endParaRPr lang="en-US" sz="6000" dirty="0">
              <a:latin typeface="Arial" panose="020B0604020202020204" pitchFamily="34" charset="0"/>
              <a:cs typeface="Arial" panose="020B0604020202020204" pitchFamily="34" charset="0"/>
            </a:endParaRPr>
          </a:p>
          <a:p>
            <a:r>
              <a:rPr lang="en-US" sz="6000" dirty="0" smtClean="0">
                <a:latin typeface="Arial" panose="020B0604020202020204" pitchFamily="34" charset="0"/>
                <a:cs typeface="Arial" panose="020B0604020202020204" pitchFamily="34" charset="0"/>
              </a:rPr>
              <a:t>Develop </a:t>
            </a:r>
            <a:r>
              <a:rPr lang="en-US" sz="6000" dirty="0">
                <a:latin typeface="Arial" panose="020B0604020202020204" pitchFamily="34" charset="0"/>
                <a:cs typeface="Arial" panose="020B0604020202020204" pitchFamily="34" charset="0"/>
              </a:rPr>
              <a:t>future force structure opportunities for all </a:t>
            </a:r>
            <a:r>
              <a:rPr lang="en-US" sz="6000" dirty="0" smtClean="0">
                <a:latin typeface="Arial" panose="020B0604020202020204" pitchFamily="34" charset="0"/>
                <a:cs typeface="Arial" panose="020B0604020202020204" pitchFamily="34" charset="0"/>
              </a:rPr>
              <a:t>Alaskans</a:t>
            </a:r>
          </a:p>
          <a:p>
            <a:endParaRPr lang="en-US" sz="6000" dirty="0">
              <a:latin typeface="Arial" panose="020B0604020202020204" pitchFamily="34" charset="0"/>
              <a:cs typeface="Arial" panose="020B0604020202020204" pitchFamily="34" charset="0"/>
            </a:endParaRPr>
          </a:p>
          <a:p>
            <a:pPr marL="0" indent="0">
              <a:buNone/>
            </a:pPr>
            <a:r>
              <a:rPr lang="en-US" sz="7600" b="1" dirty="0" smtClean="0">
                <a:latin typeface="Arial" panose="020B0604020202020204" pitchFamily="34" charset="0"/>
                <a:cs typeface="Arial" panose="020B0604020202020204" pitchFamily="34" charset="0"/>
              </a:rPr>
              <a:t>FY2018 Outlook</a:t>
            </a:r>
          </a:p>
          <a:p>
            <a:r>
              <a:rPr lang="en-US" sz="6000" dirty="0" smtClean="0">
                <a:latin typeface="Arial" panose="020B0604020202020204" pitchFamily="34" charset="0"/>
                <a:cs typeface="Arial" panose="020B0604020202020204" pitchFamily="34" charset="0"/>
              </a:rPr>
              <a:t>State budget issues (state match of federal funds) may affect construction and maintenance of National Guard facilities</a:t>
            </a:r>
          </a:p>
          <a:p>
            <a:r>
              <a:rPr lang="en-US" sz="6000" dirty="0" smtClean="0">
                <a:latin typeface="Arial" panose="020B0604020202020204" pitchFamily="34" charset="0"/>
                <a:cs typeface="Arial" panose="020B0604020202020204" pitchFamily="34" charset="0"/>
              </a:rPr>
              <a:t>Federal funding challenges for travel in Alaska may affect National Guard membership in rural communities </a:t>
            </a:r>
          </a:p>
          <a:p>
            <a:endParaRPr lang="en-US" dirty="0"/>
          </a:p>
        </p:txBody>
      </p:sp>
      <p:sp>
        <p:nvSpPr>
          <p:cNvPr id="4" name="Slide Number Placeholder 3"/>
          <p:cNvSpPr>
            <a:spLocks noGrp="1"/>
          </p:cNvSpPr>
          <p:nvPr>
            <p:ph type="sldNum" sz="quarter" idx="12"/>
          </p:nvPr>
        </p:nvSpPr>
        <p:spPr/>
        <p:txBody>
          <a:bodyPr/>
          <a:lstStyle/>
          <a:p>
            <a:fld id="{CCBE96C6-9964-4F03-8ED6-DA972FAA411D}" type="slidenum">
              <a:rPr lang="en-US" smtClean="0"/>
              <a:t>9</a:t>
            </a:fld>
            <a:endParaRPr lang="en-US"/>
          </a:p>
        </p:txBody>
      </p:sp>
      <p:sp>
        <p:nvSpPr>
          <p:cNvPr id="7" name="TextBox 6"/>
          <p:cNvSpPr txBox="1"/>
          <p:nvPr/>
        </p:nvSpPr>
        <p:spPr>
          <a:xfrm>
            <a:off x="1524000" y="338776"/>
            <a:ext cx="6172200" cy="523220"/>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Alaska </a:t>
            </a:r>
            <a:r>
              <a:rPr lang="en-US" sz="2800" b="1" i="1" dirty="0" smtClean="0">
                <a:latin typeface="Arial" panose="020B0604020202020204" pitchFamily="34" charset="0"/>
                <a:cs typeface="Arial" panose="020B0604020202020204" pitchFamily="34" charset="0"/>
              </a:rPr>
              <a:t>Army </a:t>
            </a:r>
            <a:r>
              <a:rPr lang="en-US" sz="2800" b="1" i="1" dirty="0">
                <a:latin typeface="Arial" panose="020B0604020202020204" pitchFamily="34" charset="0"/>
                <a:cs typeface="Arial" panose="020B0604020202020204" pitchFamily="34" charset="0"/>
              </a:rPr>
              <a:t>National Guard</a:t>
            </a:r>
            <a:endParaRPr lang="en-US" sz="2800" dirty="0"/>
          </a:p>
        </p:txBody>
      </p:sp>
    </p:spTree>
    <p:extLst>
      <p:ext uri="{BB962C8B-B14F-4D97-AF65-F5344CB8AC3E}">
        <p14:creationId xmlns:p14="http://schemas.microsoft.com/office/powerpoint/2010/main" val="3243009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3366</TotalTime>
  <Words>1724</Words>
  <Application>Microsoft Office PowerPoint</Application>
  <PresentationFormat>On-screen Show (4:3)</PresentationFormat>
  <Paragraphs>386</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Slide</vt:lpstr>
      <vt:lpstr>PowerPoint Presentation</vt:lpstr>
      <vt:lpstr>DMVA Organizational Chart </vt:lpstr>
      <vt:lpstr>DMVA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176th  Wing</vt:lpstr>
      <vt:lpstr>PowerPoint Presentation</vt:lpstr>
      <vt:lpstr>PowerPoint Presentation</vt:lpstr>
      <vt:lpstr>PowerPoint Presentation</vt:lpstr>
      <vt:lpstr>PowerPoint Presentation</vt:lpstr>
      <vt:lpstr>PowerPoint Presentation</vt:lpstr>
      <vt:lpstr>FY2016 Value of ASDF Service  State General Funds </vt:lpstr>
      <vt:lpstr>PowerPoint Presentation</vt:lpstr>
      <vt:lpstr>PowerPoint Presentation</vt:lpstr>
      <vt:lpstr>Office of the Commissioner  Organizational Chart</vt:lpstr>
      <vt:lpstr>Rural Engagement</vt:lpstr>
      <vt:lpstr>FY2018 Request to Expand Alaska State Defense Force for Rural Engagement</vt:lpstr>
      <vt:lpstr>BRAC Preparation</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Jakob W. Johnsen</dc:creator>
  <cp:lastModifiedBy>Ron G. Clarke</cp:lastModifiedBy>
  <cp:revision>277</cp:revision>
  <cp:lastPrinted>2017-02-06T20:48:44Z</cp:lastPrinted>
  <dcterms:created xsi:type="dcterms:W3CDTF">2015-01-23T18:27:19Z</dcterms:created>
  <dcterms:modified xsi:type="dcterms:W3CDTF">2017-02-06T21:05:19Z</dcterms:modified>
</cp:coreProperties>
</file>