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73" r:id="rId4"/>
    <p:sldId id="275" r:id="rId5"/>
    <p:sldId id="271" r:id="rId6"/>
    <p:sldId id="263" r:id="rId7"/>
    <p:sldId id="278" r:id="rId8"/>
    <p:sldId id="279" r:id="rId9"/>
    <p:sldId id="280" r:id="rId10"/>
    <p:sldId id="281" r:id="rId11"/>
    <p:sldId id="282" r:id="rId12"/>
    <p:sldId id="266" r:id="rId13"/>
    <p:sldId id="269" r:id="rId14"/>
    <p:sldId id="268" r:id="rId15"/>
    <p:sldId id="277" r:id="rId16"/>
    <p:sldId id="267" r:id="rId17"/>
    <p:sldId id="284" r:id="rId1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4" autoAdjust="0"/>
    <p:restoredTop sz="72844" autoAdjust="0"/>
  </p:normalViewPr>
  <p:slideViewPr>
    <p:cSldViewPr>
      <p:cViewPr>
        <p:scale>
          <a:sx n="84" d="100"/>
          <a:sy n="84" d="100"/>
        </p:scale>
        <p:origin x="-47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tsersvr132945\joy\EVERYONE\SE%20Planning\SATP\2012\Data\Statewide%20and%20Regional%20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tsersvr132945\joy\EVERYONE\SE%20Planning\SATP\2012\Data\Statewide%20and%20Regional%20Comparis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Passenger Miles by Mode</a:t>
            </a:r>
          </a:p>
          <a:p>
            <a:pPr>
              <a:defRPr sz="1400"/>
            </a:pPr>
            <a:r>
              <a:rPr lang="en-US" sz="1400" dirty="0"/>
              <a:t>Statewide</a:t>
            </a:r>
          </a:p>
        </c:rich>
      </c:tx>
      <c:layout>
        <c:manualLayout>
          <c:xMode val="edge"/>
          <c:yMode val="edge"/>
          <c:x val="0.47446926371045722"/>
          <c:y val="0.8070175438596490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098452824975824"/>
          <c:y val="0.1766993599484275"/>
          <c:w val="0.36876778560574663"/>
          <c:h val="0.61461297600957776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(Traffic!$A$4,Traffic!$A$8,Traffic!$A$11)</c:f>
              <c:strCache>
                <c:ptCount val="3"/>
                <c:pt idx="0">
                  <c:v>Passenger Miles - Airports</c:v>
                </c:pt>
                <c:pt idx="1">
                  <c:v>Passenger Miles - Highways</c:v>
                </c:pt>
                <c:pt idx="2">
                  <c:v>Passenger Miles - Ferries</c:v>
                </c:pt>
              </c:strCache>
            </c:strRef>
          </c:cat>
          <c:val>
            <c:numRef>
              <c:f>(Traffic!$B$4,Traffic!$B$8,Traffic!$B$11)</c:f>
              <c:numCache>
                <c:formatCode>_(* #,##0_);_(* \(#,##0\);_(* "-"??_);_(@_)</c:formatCode>
                <c:ptCount val="3"/>
                <c:pt idx="0">
                  <c:v>2142752456</c:v>
                </c:pt>
                <c:pt idx="1">
                  <c:v>8012660000</c:v>
                </c:pt>
                <c:pt idx="2">
                  <c:v>55600000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Maintenance &amp;</a:t>
            </a:r>
            <a:r>
              <a:rPr lang="en-US" sz="1400" baseline="0" dirty="0"/>
              <a:t> Operations</a:t>
            </a:r>
          </a:p>
          <a:p>
            <a:pPr>
              <a:defRPr sz="1400"/>
            </a:pPr>
            <a:r>
              <a:rPr lang="en-US" sz="1400" baseline="0" dirty="0"/>
              <a:t>Statewide FY2011, Total</a:t>
            </a:r>
          </a:p>
        </c:rich>
      </c:tx>
      <c:layout>
        <c:manualLayout>
          <c:xMode val="edge"/>
          <c:yMode val="edge"/>
          <c:x val="0.2987781088174789"/>
          <c:y val="0.868421052631578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039157267503724"/>
          <c:y val="0.21595386103052905"/>
          <c:w val="0.47177378165567141"/>
          <c:h val="0.61247824285122254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('Maintenance and Operations'!$A$4,'Maintenance and Operations'!$A$9,'Maintenance and Operations'!$A$13)</c:f>
              <c:strCache>
                <c:ptCount val="3"/>
                <c:pt idx="0">
                  <c:v>M &amp; O FY 2011 - Airports</c:v>
                </c:pt>
                <c:pt idx="1">
                  <c:v>M &amp; O FY2011 - Highways</c:v>
                </c:pt>
                <c:pt idx="2">
                  <c:v>M &amp; O FY2011 - Ferries</c:v>
                </c:pt>
              </c:strCache>
            </c:strRef>
          </c:cat>
          <c:val>
            <c:numRef>
              <c:f>('Maintenance and Operations'!$B$4,'Maintenance and Operations'!$B$9,'Maintenance and Operations'!$B$13)</c:f>
              <c:numCache>
                <c:formatCode>_("$"* #,##0_);_("$"* \(#,##0\);_("$"* "-"??_);_(@_)</c:formatCode>
                <c:ptCount val="3"/>
                <c:pt idx="0">
                  <c:v>98000000</c:v>
                </c:pt>
                <c:pt idx="1">
                  <c:v>109000000</c:v>
                </c:pt>
                <c:pt idx="2">
                  <c:v>157000000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633A0-3CC7-40F9-B586-A678BD57748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2CECB-1598-4FCF-A92A-DCF7F765F38E}">
      <dgm:prSet phldrT="[Text]"/>
      <dgm:spPr/>
      <dgm:t>
        <a:bodyPr/>
        <a:lstStyle/>
        <a:p>
          <a:r>
            <a:rPr lang="en-US" dirty="0" smtClean="0"/>
            <a:t>Mission and Goals Development</a:t>
          </a:r>
          <a:endParaRPr lang="en-US" dirty="0"/>
        </a:p>
      </dgm:t>
    </dgm:pt>
    <dgm:pt modelId="{7D8168EE-7D43-4A18-ADDD-25B35E3047E3}" type="parTrans" cxnId="{D60BA6F7-8A75-4AE8-A8D7-5E201BE6F6C7}">
      <dgm:prSet/>
      <dgm:spPr/>
      <dgm:t>
        <a:bodyPr/>
        <a:lstStyle/>
        <a:p>
          <a:endParaRPr lang="en-US"/>
        </a:p>
      </dgm:t>
    </dgm:pt>
    <dgm:pt modelId="{1E4E4CDD-4FB5-4EAF-A716-C0DA968F68D8}" type="sibTrans" cxnId="{D60BA6F7-8A75-4AE8-A8D7-5E201BE6F6C7}">
      <dgm:prSet/>
      <dgm:spPr/>
      <dgm:t>
        <a:bodyPr/>
        <a:lstStyle/>
        <a:p>
          <a:endParaRPr lang="en-US"/>
        </a:p>
      </dgm:t>
    </dgm:pt>
    <dgm:pt modelId="{24A7A2C8-A8B1-4E47-9641-5A026F547A83}">
      <dgm:prSet phldrT="[Text]"/>
      <dgm:spPr/>
      <dgm:t>
        <a:bodyPr/>
        <a:lstStyle/>
        <a:p>
          <a:r>
            <a:rPr lang="en-US" dirty="0" smtClean="0"/>
            <a:t>Planning Assumptions, Purpose and Need</a:t>
          </a:r>
          <a:endParaRPr lang="en-US" dirty="0"/>
        </a:p>
      </dgm:t>
    </dgm:pt>
    <dgm:pt modelId="{BB1942C1-463F-4F6D-AB67-AD8B405989C0}" type="parTrans" cxnId="{E0D1BDA4-D3DF-4FA0-8E94-04ED91C4768D}">
      <dgm:prSet/>
      <dgm:spPr/>
      <dgm:t>
        <a:bodyPr/>
        <a:lstStyle/>
        <a:p>
          <a:endParaRPr lang="en-US"/>
        </a:p>
      </dgm:t>
    </dgm:pt>
    <dgm:pt modelId="{8EC5A271-E332-4768-BD49-BDAEBEEEF098}" type="sibTrans" cxnId="{E0D1BDA4-D3DF-4FA0-8E94-04ED91C4768D}">
      <dgm:prSet/>
      <dgm:spPr/>
      <dgm:t>
        <a:bodyPr/>
        <a:lstStyle/>
        <a:p>
          <a:endParaRPr lang="en-US"/>
        </a:p>
      </dgm:t>
    </dgm:pt>
    <dgm:pt modelId="{44D4A8CB-F009-4D26-9856-BC1948CE45D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Alternative Scoping Process</a:t>
          </a:r>
          <a:endParaRPr lang="en-US" dirty="0"/>
        </a:p>
      </dgm:t>
    </dgm:pt>
    <dgm:pt modelId="{74A66B3C-693D-4E06-B858-5EEC7DE7CDA2}" type="parTrans" cxnId="{A4DEBC67-B451-4A5C-A5F6-4C1528020352}">
      <dgm:prSet/>
      <dgm:spPr/>
      <dgm:t>
        <a:bodyPr/>
        <a:lstStyle/>
        <a:p>
          <a:endParaRPr lang="en-US"/>
        </a:p>
      </dgm:t>
    </dgm:pt>
    <dgm:pt modelId="{E0FA2B38-89F9-414C-953A-50A6CCAF4D37}" type="sibTrans" cxnId="{A4DEBC67-B451-4A5C-A5F6-4C1528020352}">
      <dgm:prSet/>
      <dgm:spPr/>
      <dgm:t>
        <a:bodyPr/>
        <a:lstStyle/>
        <a:p>
          <a:endParaRPr lang="en-US"/>
        </a:p>
      </dgm:t>
    </dgm:pt>
    <dgm:pt modelId="{EA6A7EBA-444C-4545-A055-9430FFFE340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Selection and Analysis</a:t>
          </a:r>
          <a:endParaRPr lang="en-US" dirty="0"/>
        </a:p>
      </dgm:t>
    </dgm:pt>
    <dgm:pt modelId="{270E3B55-CE99-4EE5-99AB-970DB3433A20}" type="parTrans" cxnId="{ED1C3778-17C0-4443-8873-A350C5BC315E}">
      <dgm:prSet/>
      <dgm:spPr/>
      <dgm:t>
        <a:bodyPr/>
        <a:lstStyle/>
        <a:p>
          <a:endParaRPr lang="en-US"/>
        </a:p>
      </dgm:t>
    </dgm:pt>
    <dgm:pt modelId="{13E2B285-2313-452E-8605-862B9023B51F}" type="sibTrans" cxnId="{ED1C3778-17C0-4443-8873-A350C5BC315E}">
      <dgm:prSet/>
      <dgm:spPr/>
      <dgm:t>
        <a:bodyPr/>
        <a:lstStyle/>
        <a:p>
          <a:endParaRPr lang="en-US"/>
        </a:p>
      </dgm:t>
    </dgm:pt>
    <dgm:pt modelId="{BFFC18AD-F44E-4E15-A102-5AB1474FC8F6}">
      <dgm:prSet phldrT="[Text]"/>
      <dgm:spPr/>
      <dgm:t>
        <a:bodyPr/>
        <a:lstStyle/>
        <a:p>
          <a:r>
            <a:rPr lang="en-US" dirty="0" smtClean="0"/>
            <a:t>Draft Plan Review</a:t>
          </a:r>
          <a:endParaRPr lang="en-US" dirty="0"/>
        </a:p>
      </dgm:t>
    </dgm:pt>
    <dgm:pt modelId="{38F15CE8-A479-4789-8D68-A93FC7090BD0}" type="parTrans" cxnId="{A2760BEE-E308-465D-AD4B-14A793F632D9}">
      <dgm:prSet/>
      <dgm:spPr/>
      <dgm:t>
        <a:bodyPr/>
        <a:lstStyle/>
        <a:p>
          <a:endParaRPr lang="en-US"/>
        </a:p>
      </dgm:t>
    </dgm:pt>
    <dgm:pt modelId="{AEA9C336-CDCB-4E54-86A5-0A066647E209}" type="sibTrans" cxnId="{A2760BEE-E308-465D-AD4B-14A793F632D9}">
      <dgm:prSet/>
      <dgm:spPr/>
      <dgm:t>
        <a:bodyPr/>
        <a:lstStyle/>
        <a:p>
          <a:endParaRPr lang="en-US"/>
        </a:p>
      </dgm:t>
    </dgm:pt>
    <dgm:pt modelId="{F900AA7E-8882-4F79-97D7-A5142FAEE6BF}">
      <dgm:prSet phldrT="[Text]"/>
      <dgm:spPr/>
      <dgm:t>
        <a:bodyPr/>
        <a:lstStyle/>
        <a:p>
          <a:r>
            <a:rPr lang="en-US" dirty="0" smtClean="0"/>
            <a:t>Adopt Final Plan, Review and Update Every 5 Years</a:t>
          </a:r>
          <a:endParaRPr lang="en-US" dirty="0"/>
        </a:p>
      </dgm:t>
    </dgm:pt>
    <dgm:pt modelId="{F08498E7-A107-47A7-ABCB-7151388A942F}" type="parTrans" cxnId="{1E48A9BE-2880-4BD2-A960-F93E0F0EE730}">
      <dgm:prSet/>
      <dgm:spPr/>
      <dgm:t>
        <a:bodyPr/>
        <a:lstStyle/>
        <a:p>
          <a:endParaRPr lang="en-US"/>
        </a:p>
      </dgm:t>
    </dgm:pt>
    <dgm:pt modelId="{7D5B8328-168C-44B2-AACE-81ABFBCD1770}" type="sibTrans" cxnId="{1E48A9BE-2880-4BD2-A960-F93E0F0EE730}">
      <dgm:prSet/>
      <dgm:spPr/>
      <dgm:t>
        <a:bodyPr/>
        <a:lstStyle/>
        <a:p>
          <a:endParaRPr lang="en-US"/>
        </a:p>
      </dgm:t>
    </dgm:pt>
    <dgm:pt modelId="{7117C49C-6F2A-4BE8-A59F-6114CED2BEA0}" type="pres">
      <dgm:prSet presAssocID="{6D4633A0-3CC7-40F9-B586-A678BD5774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E587E7-2A10-4368-A435-FC0099E8685B}" type="pres">
      <dgm:prSet presAssocID="{B3B2CECB-1598-4FCF-A92A-DCF7F765F3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12782-0A8F-41FE-B523-6DD29437BF97}" type="pres">
      <dgm:prSet presAssocID="{1E4E4CDD-4FB5-4EAF-A716-C0DA968F68D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6229D6E-0D50-449B-9920-F5D5FFF72224}" type="pres">
      <dgm:prSet presAssocID="{1E4E4CDD-4FB5-4EAF-A716-C0DA968F68D8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0CBBC1D-E817-46A1-AFF6-CD90F5D08C4E}" type="pres">
      <dgm:prSet presAssocID="{24A7A2C8-A8B1-4E47-9641-5A026F547A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8D317-E998-4647-A049-B50753799DE8}" type="pres">
      <dgm:prSet presAssocID="{8EC5A271-E332-4768-BD49-BDAEBEEEF09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8DE06AC-060F-4415-941D-C7728FC11CE5}" type="pres">
      <dgm:prSet presAssocID="{8EC5A271-E332-4768-BD49-BDAEBEEEF098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E3BF249E-CD93-45AA-8067-F96F440587B3}" type="pres">
      <dgm:prSet presAssocID="{44D4A8CB-F009-4D26-9856-BC1948CE45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16E39-204B-46A7-AADC-3AFD4B762C87}" type="pres">
      <dgm:prSet presAssocID="{E0FA2B38-89F9-414C-953A-50A6CCAF4D3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9AF31A1-B742-48B5-A5A7-D866489E86DB}" type="pres">
      <dgm:prSet presAssocID="{E0FA2B38-89F9-414C-953A-50A6CCAF4D37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4361A3E6-C33D-4500-8285-2180E22ADFFA}" type="pres">
      <dgm:prSet presAssocID="{EA6A7EBA-444C-4545-A055-9430FFFE34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AD555-1EA7-4426-B114-4F3F44859380}" type="pres">
      <dgm:prSet presAssocID="{13E2B285-2313-452E-8605-862B9023B51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27CC9B2-4659-44AE-B4BD-5A09C64E33E0}" type="pres">
      <dgm:prSet presAssocID="{13E2B285-2313-452E-8605-862B9023B51F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09120591-2E3A-44F8-B14B-AE633ED158A3}" type="pres">
      <dgm:prSet presAssocID="{BFFC18AD-F44E-4E15-A102-5AB1474FC8F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9B28-BE2D-4098-B88B-73CF6582EB84}" type="pres">
      <dgm:prSet presAssocID="{AEA9C336-CDCB-4E54-86A5-0A066647E209}" presName="sibTrans" presStyleLbl="sibTrans1D1" presStyleIdx="4" presStyleCnt="5"/>
      <dgm:spPr/>
      <dgm:t>
        <a:bodyPr/>
        <a:lstStyle/>
        <a:p>
          <a:endParaRPr lang="en-US"/>
        </a:p>
      </dgm:t>
    </dgm:pt>
    <dgm:pt modelId="{9F0A7EC3-D190-4E49-A587-BA7CD4BA0BF6}" type="pres">
      <dgm:prSet presAssocID="{AEA9C336-CDCB-4E54-86A5-0A066647E209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AF5D355-CA26-4B17-929F-9F2B773C7D11}" type="pres">
      <dgm:prSet presAssocID="{F900AA7E-8882-4F79-97D7-A5142FAEE6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B3506-98D9-49CA-AD2E-7650F783E6AD}" type="presOf" srcId="{8EC5A271-E332-4768-BD49-BDAEBEEEF098}" destId="{58DE06AC-060F-4415-941D-C7728FC11CE5}" srcOrd="1" destOrd="0" presId="urn:microsoft.com/office/officeart/2005/8/layout/bProcess3"/>
    <dgm:cxn modelId="{684E0669-5951-4BCC-9DA5-814F76DE3D57}" type="presOf" srcId="{13E2B285-2313-452E-8605-862B9023B51F}" destId="{C27CC9B2-4659-44AE-B4BD-5A09C64E33E0}" srcOrd="1" destOrd="0" presId="urn:microsoft.com/office/officeart/2005/8/layout/bProcess3"/>
    <dgm:cxn modelId="{DDE530B1-9546-4817-B742-3A4EB771C586}" type="presOf" srcId="{AEA9C336-CDCB-4E54-86A5-0A066647E209}" destId="{D7439B28-BE2D-4098-B88B-73CF6582EB84}" srcOrd="0" destOrd="0" presId="urn:microsoft.com/office/officeart/2005/8/layout/bProcess3"/>
    <dgm:cxn modelId="{C3142433-29A8-4300-8ACF-073B2F9C3542}" type="presOf" srcId="{1E4E4CDD-4FB5-4EAF-A716-C0DA968F68D8}" destId="{83312782-0A8F-41FE-B523-6DD29437BF97}" srcOrd="0" destOrd="0" presId="urn:microsoft.com/office/officeart/2005/8/layout/bProcess3"/>
    <dgm:cxn modelId="{BA2C2941-CF7C-4679-B418-F06E425EDF62}" type="presOf" srcId="{BFFC18AD-F44E-4E15-A102-5AB1474FC8F6}" destId="{09120591-2E3A-44F8-B14B-AE633ED158A3}" srcOrd="0" destOrd="0" presId="urn:microsoft.com/office/officeart/2005/8/layout/bProcess3"/>
    <dgm:cxn modelId="{FF12412A-9A58-45B5-8E57-F4EC792D3C45}" type="presOf" srcId="{B3B2CECB-1598-4FCF-A92A-DCF7F765F38E}" destId="{84E587E7-2A10-4368-A435-FC0099E8685B}" srcOrd="0" destOrd="0" presId="urn:microsoft.com/office/officeart/2005/8/layout/bProcess3"/>
    <dgm:cxn modelId="{D60BA6F7-8A75-4AE8-A8D7-5E201BE6F6C7}" srcId="{6D4633A0-3CC7-40F9-B586-A678BD57748F}" destId="{B3B2CECB-1598-4FCF-A92A-DCF7F765F38E}" srcOrd="0" destOrd="0" parTransId="{7D8168EE-7D43-4A18-ADDD-25B35E3047E3}" sibTransId="{1E4E4CDD-4FB5-4EAF-A716-C0DA968F68D8}"/>
    <dgm:cxn modelId="{0A659721-B215-43AE-ADA6-4DAAB090EDDF}" type="presOf" srcId="{8EC5A271-E332-4768-BD49-BDAEBEEEF098}" destId="{2978D317-E998-4647-A049-B50753799DE8}" srcOrd="0" destOrd="0" presId="urn:microsoft.com/office/officeart/2005/8/layout/bProcess3"/>
    <dgm:cxn modelId="{E125A194-AC3C-4357-8BEC-6CDA3C4ABBF2}" type="presOf" srcId="{E0FA2B38-89F9-414C-953A-50A6CCAF4D37}" destId="{DBA16E39-204B-46A7-AADC-3AFD4B762C87}" srcOrd="0" destOrd="0" presId="urn:microsoft.com/office/officeart/2005/8/layout/bProcess3"/>
    <dgm:cxn modelId="{8A957BAF-61AA-4284-80B1-A11A7C070C97}" type="presOf" srcId="{1E4E4CDD-4FB5-4EAF-A716-C0DA968F68D8}" destId="{D6229D6E-0D50-449B-9920-F5D5FFF72224}" srcOrd="1" destOrd="0" presId="urn:microsoft.com/office/officeart/2005/8/layout/bProcess3"/>
    <dgm:cxn modelId="{1E48A9BE-2880-4BD2-A960-F93E0F0EE730}" srcId="{6D4633A0-3CC7-40F9-B586-A678BD57748F}" destId="{F900AA7E-8882-4F79-97D7-A5142FAEE6BF}" srcOrd="5" destOrd="0" parTransId="{F08498E7-A107-47A7-ABCB-7151388A942F}" sibTransId="{7D5B8328-168C-44B2-AACE-81ABFBCD1770}"/>
    <dgm:cxn modelId="{ED1C3778-17C0-4443-8873-A350C5BC315E}" srcId="{6D4633A0-3CC7-40F9-B586-A678BD57748F}" destId="{EA6A7EBA-444C-4545-A055-9430FFFE3400}" srcOrd="3" destOrd="0" parTransId="{270E3B55-CE99-4EE5-99AB-970DB3433A20}" sibTransId="{13E2B285-2313-452E-8605-862B9023B51F}"/>
    <dgm:cxn modelId="{A4DEBC67-B451-4A5C-A5F6-4C1528020352}" srcId="{6D4633A0-3CC7-40F9-B586-A678BD57748F}" destId="{44D4A8CB-F009-4D26-9856-BC1948CE45D6}" srcOrd="2" destOrd="0" parTransId="{74A66B3C-693D-4E06-B858-5EEC7DE7CDA2}" sibTransId="{E0FA2B38-89F9-414C-953A-50A6CCAF4D37}"/>
    <dgm:cxn modelId="{386EA51C-28A4-4355-88D9-77A6AED0B001}" type="presOf" srcId="{F900AA7E-8882-4F79-97D7-A5142FAEE6BF}" destId="{DAF5D355-CA26-4B17-929F-9F2B773C7D11}" srcOrd="0" destOrd="0" presId="urn:microsoft.com/office/officeart/2005/8/layout/bProcess3"/>
    <dgm:cxn modelId="{E0D1BDA4-D3DF-4FA0-8E94-04ED91C4768D}" srcId="{6D4633A0-3CC7-40F9-B586-A678BD57748F}" destId="{24A7A2C8-A8B1-4E47-9641-5A026F547A83}" srcOrd="1" destOrd="0" parTransId="{BB1942C1-463F-4F6D-AB67-AD8B405989C0}" sibTransId="{8EC5A271-E332-4768-BD49-BDAEBEEEF098}"/>
    <dgm:cxn modelId="{BC301084-FCF3-40A1-BBCE-6AD07DB21861}" type="presOf" srcId="{6D4633A0-3CC7-40F9-B586-A678BD57748F}" destId="{7117C49C-6F2A-4BE8-A59F-6114CED2BEA0}" srcOrd="0" destOrd="0" presId="urn:microsoft.com/office/officeart/2005/8/layout/bProcess3"/>
    <dgm:cxn modelId="{A2760BEE-E308-465D-AD4B-14A793F632D9}" srcId="{6D4633A0-3CC7-40F9-B586-A678BD57748F}" destId="{BFFC18AD-F44E-4E15-A102-5AB1474FC8F6}" srcOrd="4" destOrd="0" parTransId="{38F15CE8-A479-4789-8D68-A93FC7090BD0}" sibTransId="{AEA9C336-CDCB-4E54-86A5-0A066647E209}"/>
    <dgm:cxn modelId="{DB6A6947-116E-4F94-A66E-170632B4340C}" type="presOf" srcId="{EA6A7EBA-444C-4545-A055-9430FFFE3400}" destId="{4361A3E6-C33D-4500-8285-2180E22ADFFA}" srcOrd="0" destOrd="0" presId="urn:microsoft.com/office/officeart/2005/8/layout/bProcess3"/>
    <dgm:cxn modelId="{36D783D8-D05F-474D-A582-074DA7E62309}" type="presOf" srcId="{E0FA2B38-89F9-414C-953A-50A6CCAF4D37}" destId="{E9AF31A1-B742-48B5-A5A7-D866489E86DB}" srcOrd="1" destOrd="0" presId="urn:microsoft.com/office/officeart/2005/8/layout/bProcess3"/>
    <dgm:cxn modelId="{93C40332-3235-41B6-90F8-AF3F4DDDC250}" type="presOf" srcId="{13E2B285-2313-452E-8605-862B9023B51F}" destId="{FA4AD555-1EA7-4426-B114-4F3F44859380}" srcOrd="0" destOrd="0" presId="urn:microsoft.com/office/officeart/2005/8/layout/bProcess3"/>
    <dgm:cxn modelId="{0912C70A-E2E1-46BD-A39E-DD170A5EA077}" type="presOf" srcId="{24A7A2C8-A8B1-4E47-9641-5A026F547A83}" destId="{50CBBC1D-E817-46A1-AFF6-CD90F5D08C4E}" srcOrd="0" destOrd="0" presId="urn:microsoft.com/office/officeart/2005/8/layout/bProcess3"/>
    <dgm:cxn modelId="{B84283DE-70AB-4CA1-B261-FD6F7CCFC7E0}" type="presOf" srcId="{44D4A8CB-F009-4D26-9856-BC1948CE45D6}" destId="{E3BF249E-CD93-45AA-8067-F96F440587B3}" srcOrd="0" destOrd="0" presId="urn:microsoft.com/office/officeart/2005/8/layout/bProcess3"/>
    <dgm:cxn modelId="{0D1D1879-A2CB-41D8-85A8-1FE87E8028D3}" type="presOf" srcId="{AEA9C336-CDCB-4E54-86A5-0A066647E209}" destId="{9F0A7EC3-D190-4E49-A587-BA7CD4BA0BF6}" srcOrd="1" destOrd="0" presId="urn:microsoft.com/office/officeart/2005/8/layout/bProcess3"/>
    <dgm:cxn modelId="{B336CF0A-B285-49CE-8C51-3E7CCD1E5975}" type="presParOf" srcId="{7117C49C-6F2A-4BE8-A59F-6114CED2BEA0}" destId="{84E587E7-2A10-4368-A435-FC0099E8685B}" srcOrd="0" destOrd="0" presId="urn:microsoft.com/office/officeart/2005/8/layout/bProcess3"/>
    <dgm:cxn modelId="{A13E04D7-C196-4F52-9F57-F5818785E60E}" type="presParOf" srcId="{7117C49C-6F2A-4BE8-A59F-6114CED2BEA0}" destId="{83312782-0A8F-41FE-B523-6DD29437BF97}" srcOrd="1" destOrd="0" presId="urn:microsoft.com/office/officeart/2005/8/layout/bProcess3"/>
    <dgm:cxn modelId="{2CB26D54-DB59-4BAB-BAC1-2C2C798911C7}" type="presParOf" srcId="{83312782-0A8F-41FE-B523-6DD29437BF97}" destId="{D6229D6E-0D50-449B-9920-F5D5FFF72224}" srcOrd="0" destOrd="0" presId="urn:microsoft.com/office/officeart/2005/8/layout/bProcess3"/>
    <dgm:cxn modelId="{D2603166-092E-4102-89B7-5EE734B95298}" type="presParOf" srcId="{7117C49C-6F2A-4BE8-A59F-6114CED2BEA0}" destId="{50CBBC1D-E817-46A1-AFF6-CD90F5D08C4E}" srcOrd="2" destOrd="0" presId="urn:microsoft.com/office/officeart/2005/8/layout/bProcess3"/>
    <dgm:cxn modelId="{C1DC1D5F-F363-4950-AB24-3AE55763275F}" type="presParOf" srcId="{7117C49C-6F2A-4BE8-A59F-6114CED2BEA0}" destId="{2978D317-E998-4647-A049-B50753799DE8}" srcOrd="3" destOrd="0" presId="urn:microsoft.com/office/officeart/2005/8/layout/bProcess3"/>
    <dgm:cxn modelId="{8C646768-AFFB-43C0-9C04-1F0AE30A0341}" type="presParOf" srcId="{2978D317-E998-4647-A049-B50753799DE8}" destId="{58DE06AC-060F-4415-941D-C7728FC11CE5}" srcOrd="0" destOrd="0" presId="urn:microsoft.com/office/officeart/2005/8/layout/bProcess3"/>
    <dgm:cxn modelId="{04A1670F-CA6F-4FB9-9356-308B45BD3A89}" type="presParOf" srcId="{7117C49C-6F2A-4BE8-A59F-6114CED2BEA0}" destId="{E3BF249E-CD93-45AA-8067-F96F440587B3}" srcOrd="4" destOrd="0" presId="urn:microsoft.com/office/officeart/2005/8/layout/bProcess3"/>
    <dgm:cxn modelId="{9D1259C9-675B-4D69-8B71-D4677A814E66}" type="presParOf" srcId="{7117C49C-6F2A-4BE8-A59F-6114CED2BEA0}" destId="{DBA16E39-204B-46A7-AADC-3AFD4B762C87}" srcOrd="5" destOrd="0" presId="urn:microsoft.com/office/officeart/2005/8/layout/bProcess3"/>
    <dgm:cxn modelId="{2305076C-DFDA-4C2F-AA9B-4C6BC055422E}" type="presParOf" srcId="{DBA16E39-204B-46A7-AADC-3AFD4B762C87}" destId="{E9AF31A1-B742-48B5-A5A7-D866489E86DB}" srcOrd="0" destOrd="0" presId="urn:microsoft.com/office/officeart/2005/8/layout/bProcess3"/>
    <dgm:cxn modelId="{5C52008A-E2E5-4AA2-BD37-C2ED7C885E24}" type="presParOf" srcId="{7117C49C-6F2A-4BE8-A59F-6114CED2BEA0}" destId="{4361A3E6-C33D-4500-8285-2180E22ADFFA}" srcOrd="6" destOrd="0" presId="urn:microsoft.com/office/officeart/2005/8/layout/bProcess3"/>
    <dgm:cxn modelId="{B4455ACB-D6A9-429A-9758-0C366C012BD0}" type="presParOf" srcId="{7117C49C-6F2A-4BE8-A59F-6114CED2BEA0}" destId="{FA4AD555-1EA7-4426-B114-4F3F44859380}" srcOrd="7" destOrd="0" presId="urn:microsoft.com/office/officeart/2005/8/layout/bProcess3"/>
    <dgm:cxn modelId="{8872E6F0-896F-405D-A2C5-394E83D242AC}" type="presParOf" srcId="{FA4AD555-1EA7-4426-B114-4F3F44859380}" destId="{C27CC9B2-4659-44AE-B4BD-5A09C64E33E0}" srcOrd="0" destOrd="0" presId="urn:microsoft.com/office/officeart/2005/8/layout/bProcess3"/>
    <dgm:cxn modelId="{99757310-5C01-46C1-A3DF-532FD695A8C8}" type="presParOf" srcId="{7117C49C-6F2A-4BE8-A59F-6114CED2BEA0}" destId="{09120591-2E3A-44F8-B14B-AE633ED158A3}" srcOrd="8" destOrd="0" presId="urn:microsoft.com/office/officeart/2005/8/layout/bProcess3"/>
    <dgm:cxn modelId="{79B69939-F797-473F-91AA-EA586CC527D3}" type="presParOf" srcId="{7117C49C-6F2A-4BE8-A59F-6114CED2BEA0}" destId="{D7439B28-BE2D-4098-B88B-73CF6582EB84}" srcOrd="9" destOrd="0" presId="urn:microsoft.com/office/officeart/2005/8/layout/bProcess3"/>
    <dgm:cxn modelId="{AE92A45B-A1A2-4732-8133-31B0D2F8A0B8}" type="presParOf" srcId="{D7439B28-BE2D-4098-B88B-73CF6582EB84}" destId="{9F0A7EC3-D190-4E49-A587-BA7CD4BA0BF6}" srcOrd="0" destOrd="0" presId="urn:microsoft.com/office/officeart/2005/8/layout/bProcess3"/>
    <dgm:cxn modelId="{AF089CCF-8471-4F96-B6D8-64553388221B}" type="presParOf" srcId="{7117C49C-6F2A-4BE8-A59F-6114CED2BEA0}" destId="{DAF5D355-CA26-4B17-929F-9F2B773C7D1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12782-0A8F-41FE-B523-6DD29437BF97}">
      <dsp:nvSpPr>
        <dsp:cNvPr id="0" name=""/>
        <dsp:cNvSpPr/>
      </dsp:nvSpPr>
      <dsp:spPr>
        <a:xfrm>
          <a:off x="2599836" y="1049161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8012" y="1091897"/>
        <a:ext cx="29839" cy="5967"/>
      </dsp:txXfrm>
    </dsp:sp>
    <dsp:sp modelId="{84E587E7-2A10-4368-A435-FC0099E8685B}">
      <dsp:nvSpPr>
        <dsp:cNvPr id="0" name=""/>
        <dsp:cNvSpPr/>
      </dsp:nvSpPr>
      <dsp:spPr>
        <a:xfrm>
          <a:off x="6892" y="316458"/>
          <a:ext cx="2594743" cy="1556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Mission and Goals Development</a:t>
          </a:r>
          <a:endParaRPr lang="en-US" sz="2200" kern="1200" dirty="0"/>
        </a:p>
      </dsp:txBody>
      <dsp:txXfrm>
        <a:off x="6892" y="316458"/>
        <a:ext cx="2594743" cy="1556846"/>
      </dsp:txXfrm>
    </dsp:sp>
    <dsp:sp modelId="{2978D317-E998-4647-A049-B50753799DE8}">
      <dsp:nvSpPr>
        <dsp:cNvPr id="0" name=""/>
        <dsp:cNvSpPr/>
      </dsp:nvSpPr>
      <dsp:spPr>
        <a:xfrm>
          <a:off x="5791371" y="1049161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59547" y="1091897"/>
        <a:ext cx="29839" cy="5967"/>
      </dsp:txXfrm>
    </dsp:sp>
    <dsp:sp modelId="{50CBBC1D-E817-46A1-AFF6-CD90F5D08C4E}">
      <dsp:nvSpPr>
        <dsp:cNvPr id="0" name=""/>
        <dsp:cNvSpPr/>
      </dsp:nvSpPr>
      <dsp:spPr>
        <a:xfrm>
          <a:off x="3198428" y="316458"/>
          <a:ext cx="2594743" cy="1556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Planning Assumptions, Purpose and Need</a:t>
          </a:r>
          <a:endParaRPr lang="en-US" sz="2200" kern="1200" dirty="0"/>
        </a:p>
      </dsp:txBody>
      <dsp:txXfrm>
        <a:off x="3198428" y="316458"/>
        <a:ext cx="2594743" cy="1556846"/>
      </dsp:txXfrm>
    </dsp:sp>
    <dsp:sp modelId="{DBA16E39-204B-46A7-AADC-3AFD4B762C87}">
      <dsp:nvSpPr>
        <dsp:cNvPr id="0" name=""/>
        <dsp:cNvSpPr/>
      </dsp:nvSpPr>
      <dsp:spPr>
        <a:xfrm>
          <a:off x="1304264" y="1871504"/>
          <a:ext cx="6383070" cy="566191"/>
        </a:xfrm>
        <a:custGeom>
          <a:avLst/>
          <a:gdLst/>
          <a:ahLst/>
          <a:cxnLst/>
          <a:rect l="0" t="0" r="0" b="0"/>
          <a:pathLst>
            <a:path>
              <a:moveTo>
                <a:pt x="6383070" y="0"/>
              </a:moveTo>
              <a:lnTo>
                <a:pt x="6383070" y="300195"/>
              </a:lnTo>
              <a:lnTo>
                <a:pt x="0" y="300195"/>
              </a:lnTo>
              <a:lnTo>
                <a:pt x="0" y="56619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5527" y="2151616"/>
        <a:ext cx="320545" cy="5967"/>
      </dsp:txXfrm>
    </dsp:sp>
    <dsp:sp modelId="{E3BF249E-CD93-45AA-8067-F96F440587B3}">
      <dsp:nvSpPr>
        <dsp:cNvPr id="0" name=""/>
        <dsp:cNvSpPr/>
      </dsp:nvSpPr>
      <dsp:spPr>
        <a:xfrm>
          <a:off x="6389963" y="316458"/>
          <a:ext cx="2594743" cy="155684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Alternative Scoping Process</a:t>
          </a:r>
          <a:endParaRPr lang="en-US" sz="2200" kern="1200" dirty="0"/>
        </a:p>
      </dsp:txBody>
      <dsp:txXfrm>
        <a:off x="6389963" y="316458"/>
        <a:ext cx="2594743" cy="1556846"/>
      </dsp:txXfrm>
    </dsp:sp>
    <dsp:sp modelId="{FA4AD555-1EA7-4426-B114-4F3F44859380}">
      <dsp:nvSpPr>
        <dsp:cNvPr id="0" name=""/>
        <dsp:cNvSpPr/>
      </dsp:nvSpPr>
      <dsp:spPr>
        <a:xfrm>
          <a:off x="2599836" y="3202798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8012" y="3245534"/>
        <a:ext cx="29839" cy="5967"/>
      </dsp:txXfrm>
    </dsp:sp>
    <dsp:sp modelId="{4361A3E6-C33D-4500-8285-2180E22ADFFA}">
      <dsp:nvSpPr>
        <dsp:cNvPr id="0" name=""/>
        <dsp:cNvSpPr/>
      </dsp:nvSpPr>
      <dsp:spPr>
        <a:xfrm>
          <a:off x="6892" y="2470095"/>
          <a:ext cx="2594743" cy="155684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Selection and Analysis</a:t>
          </a:r>
          <a:endParaRPr lang="en-US" sz="2200" kern="1200" dirty="0"/>
        </a:p>
      </dsp:txBody>
      <dsp:txXfrm>
        <a:off x="6892" y="2470095"/>
        <a:ext cx="2594743" cy="1556846"/>
      </dsp:txXfrm>
    </dsp:sp>
    <dsp:sp modelId="{D7439B28-BE2D-4098-B88B-73CF6582EB84}">
      <dsp:nvSpPr>
        <dsp:cNvPr id="0" name=""/>
        <dsp:cNvSpPr/>
      </dsp:nvSpPr>
      <dsp:spPr>
        <a:xfrm>
          <a:off x="5791371" y="3202798"/>
          <a:ext cx="5661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19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59547" y="3245534"/>
        <a:ext cx="29839" cy="5967"/>
      </dsp:txXfrm>
    </dsp:sp>
    <dsp:sp modelId="{09120591-2E3A-44F8-B14B-AE633ED158A3}">
      <dsp:nvSpPr>
        <dsp:cNvPr id="0" name=""/>
        <dsp:cNvSpPr/>
      </dsp:nvSpPr>
      <dsp:spPr>
        <a:xfrm>
          <a:off x="3198428" y="2470095"/>
          <a:ext cx="2594743" cy="1556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Draft Plan Review</a:t>
          </a:r>
          <a:endParaRPr lang="en-US" sz="2200" kern="1200" dirty="0"/>
        </a:p>
      </dsp:txBody>
      <dsp:txXfrm>
        <a:off x="3198428" y="2470095"/>
        <a:ext cx="2594743" cy="1556846"/>
      </dsp:txXfrm>
    </dsp:sp>
    <dsp:sp modelId="{DAF5D355-CA26-4B17-929F-9F2B773C7D11}">
      <dsp:nvSpPr>
        <dsp:cNvPr id="0" name=""/>
        <dsp:cNvSpPr/>
      </dsp:nvSpPr>
      <dsp:spPr>
        <a:xfrm>
          <a:off x="6389963" y="2470095"/>
          <a:ext cx="2594743" cy="1556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Adopt Final Plan, Review and Update Every 5 Years</a:t>
          </a:r>
          <a:endParaRPr lang="en-US" sz="2200" kern="1200" dirty="0"/>
        </a:p>
      </dsp:txBody>
      <dsp:txXfrm>
        <a:off x="6389963" y="2470095"/>
        <a:ext cx="2594743" cy="1556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r">
              <a:defRPr sz="1200"/>
            </a:lvl1pPr>
          </a:lstStyle>
          <a:p>
            <a:fld id="{4FB1F38D-E43A-4D67-84E0-B925531F6AF0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3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3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r">
              <a:defRPr sz="12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/>
          <a:lstStyle>
            <a:lvl1pPr algn="r">
              <a:defRPr sz="1200"/>
            </a:lvl1pPr>
          </a:lstStyle>
          <a:p>
            <a:fld id="{78D0688B-BA52-4598-846C-2B4109FC3A84}" type="datetimeFigureOut">
              <a:rPr lang="en-US" smtClean="0"/>
              <a:pPr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1" tIns="46676" rIns="93351" bIns="466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3351" tIns="46676" rIns="93351" bIns="466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3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3"/>
            <a:ext cx="3026833" cy="464185"/>
          </a:xfrm>
          <a:prstGeom prst="rect">
            <a:avLst/>
          </a:prstGeom>
        </p:spPr>
        <p:txBody>
          <a:bodyPr vert="horz" lIns="93351" tIns="46676" rIns="93351" bIns="46676" rtlCol="0" anchor="b"/>
          <a:lstStyle>
            <a:lvl1pPr algn="r">
              <a:defRPr sz="12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6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07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0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4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8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smtClean="0"/>
              <a:t>Integrity ∙ Excellence ∙ Respect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smtClean="0"/>
              <a:t>Integrity ∙ Excellence ∙ Respect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smtClean="0"/>
              <a:t>Integrity ∙ Excellence ∙ Respect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smtClean="0"/>
              <a:t>Integrity ∙ Excellence ∙ Respect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r>
              <a:rPr lang="en-US" smtClean="0"/>
              <a:t>Integrity ∙ Excellence ∙ Respect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Integrity ∙ Excellence ∙ Respect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Footer Placeholder 2"/>
          <p:cNvSpPr txBox="1">
            <a:spLocks/>
          </p:cNvSpPr>
          <p:nvPr userDrawn="1"/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Integrity  ∙ Excellence ∙ Respect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Integrity ∙ Excellence ∙ Respect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9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8862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953000"/>
            <a:ext cx="9144000" cy="16764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Senate Transportation</a:t>
            </a:r>
            <a:endParaRPr kumimoji="0" lang="en-US" sz="2800" b="1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Commissioner Marc Luiken, Al Clough, SER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Mike Neussl, Deputy Commissioner Marine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April 3, 2012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∙ Excellence ∙ Respect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Construct:</a:t>
            </a:r>
          </a:p>
          <a:p>
            <a:pPr lvl="1"/>
            <a:r>
              <a:rPr lang="en-US" dirty="0" smtClean="0"/>
              <a:t>Juneau Access</a:t>
            </a:r>
          </a:p>
          <a:p>
            <a:pPr lvl="1"/>
            <a:r>
              <a:rPr lang="en-US" dirty="0" smtClean="0"/>
              <a:t>Kake to Petersburg</a:t>
            </a:r>
          </a:p>
          <a:p>
            <a:pPr lvl="1"/>
            <a:r>
              <a:rPr lang="en-US" dirty="0" smtClean="0"/>
              <a:t>Alaska Class ferry plus 10 shuttle ferries</a:t>
            </a:r>
          </a:p>
          <a:p>
            <a:pPr lvl="1"/>
            <a:r>
              <a:rPr lang="en-US" dirty="0" smtClean="0"/>
              <a:t>Sitka to Warm Spring Bay (Design)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Impacts: </a:t>
            </a:r>
          </a:p>
          <a:p>
            <a:pPr lvl="1"/>
            <a:r>
              <a:rPr lang="en-US" dirty="0" smtClean="0"/>
              <a:t>Discontinue Bellingham and Cross-Gulf service (including Yakutat)</a:t>
            </a:r>
          </a:p>
          <a:p>
            <a:pPr lvl="1"/>
            <a:r>
              <a:rPr lang="en-US" dirty="0" smtClean="0"/>
              <a:t>More service between nearby communities, longer travel times through the region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Highway Route 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∙ Excellence ∙ Respect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  <p:pic>
        <p:nvPicPr>
          <p:cNvPr id="9" name="Picture 8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79248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0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Marine Highway System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06857"/>
            <a:ext cx="8991600" cy="4274007"/>
          </a:xfrm>
        </p:spPr>
      </p:pic>
    </p:spTree>
    <p:extLst>
      <p:ext uri="{BB962C8B-B14F-4D97-AF65-F5344CB8AC3E}">
        <p14:creationId xmlns:p14="http://schemas.microsoft.com/office/powerpoint/2010/main" val="9406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Formula for Setting Tariffs</a:t>
            </a:r>
          </a:p>
          <a:p>
            <a:r>
              <a:rPr lang="en-US" dirty="0" smtClean="0"/>
              <a:t>17 AAC 70.040 – Tariffs reviewed and revised by DOT&amp;PF commissioner in the best interest of the general public and the ferry system. </a:t>
            </a:r>
          </a:p>
          <a:p>
            <a:r>
              <a:rPr lang="en-US" dirty="0" smtClean="0"/>
              <a:t>Tariffs have been set over many years by various administrations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AMHS Tariffs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Only One Alaska Class Ferry (ACF) Authorized &amp; Funded</a:t>
            </a:r>
          </a:p>
          <a:p>
            <a:endParaRPr lang="en-US" sz="2800" dirty="0" smtClean="0"/>
          </a:p>
          <a:p>
            <a:r>
              <a:rPr lang="en-US" sz="2800" dirty="0" smtClean="0"/>
              <a:t>There was talk of a second &amp; possibly third ACF to fill certain routes &amp; replace aging vessels</a:t>
            </a:r>
          </a:p>
          <a:p>
            <a:endParaRPr lang="en-US" sz="2800" dirty="0" smtClean="0"/>
          </a:p>
          <a:p>
            <a:r>
              <a:rPr lang="en-US" sz="2800" dirty="0" smtClean="0"/>
              <a:t>Tustumena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Alaska Class Ferry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35261" r="4722" b="30252"/>
          <a:stretch/>
        </p:blipFill>
        <p:spPr bwMode="auto">
          <a:xfrm>
            <a:off x="4113097" y="4953000"/>
            <a:ext cx="4954703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0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Vessel Replacement Fund (VRF) created by Statute AS 37.05.550</a:t>
            </a:r>
          </a:p>
          <a:p>
            <a:r>
              <a:rPr lang="en-US" sz="2800" dirty="0" smtClean="0"/>
              <a:t>Legislative function to appropriate funds or interest earned into the VRF</a:t>
            </a:r>
          </a:p>
          <a:p>
            <a:r>
              <a:rPr lang="en-US" sz="2800" dirty="0" smtClean="0"/>
              <a:t>Current Balance is $118M of $120M Appropriated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Vessel </a:t>
            </a:r>
            <a:r>
              <a:rPr lang="en-US" sz="2800" dirty="0" smtClean="0"/>
              <a:t>Replacement Fund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35261" r="4722" b="30252"/>
          <a:stretch/>
        </p:blipFill>
        <p:spPr bwMode="auto">
          <a:xfrm>
            <a:off x="4113098" y="4953000"/>
            <a:ext cx="4954702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AMHS Involvement</a:t>
            </a:r>
          </a:p>
          <a:p>
            <a:endParaRPr lang="en-US" dirty="0"/>
          </a:p>
          <a:p>
            <a:r>
              <a:rPr lang="en-US" dirty="0" smtClean="0"/>
              <a:t>MTAB Involvement</a:t>
            </a:r>
          </a:p>
          <a:p>
            <a:pPr lvl="1"/>
            <a:r>
              <a:rPr lang="en-US" sz="3200" dirty="0" smtClean="0"/>
              <a:t>AS 19.65.011</a:t>
            </a:r>
          </a:p>
          <a:p>
            <a:pPr lvl="1"/>
            <a:r>
              <a:rPr lang="en-US" sz="3200" dirty="0" smtClean="0"/>
              <a:t>Consultation</a:t>
            </a:r>
            <a:endParaRPr lang="en-US" sz="3200" dirty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Transportation Plans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9" t="25298" r="29655" b="11603"/>
          <a:stretch/>
        </p:blipFill>
        <p:spPr bwMode="auto">
          <a:xfrm>
            <a:off x="5181599" y="2286000"/>
            <a:ext cx="2898833" cy="375467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Questions</a:t>
            </a: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876800"/>
            <a:ext cx="9144000" cy="1828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Senate Transportation</a:t>
            </a:r>
            <a:endParaRPr kumimoji="0" lang="en-US" sz="2800" b="1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200" dirty="0">
                <a:ln w="12700">
                  <a:noFill/>
                </a:ln>
                <a:effectLst/>
                <a:latin typeface="Arial" pitchFamily="34" charset="0"/>
                <a:cs typeface="Arial" pitchFamily="34" charset="0"/>
              </a:rPr>
              <a:t>Commissioner Marc Luiken, Al Clough, SER Director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200" dirty="0">
                <a:ln w="12700">
                  <a:noFill/>
                </a:ln>
                <a:effectLst/>
                <a:latin typeface="Arial" pitchFamily="34" charset="0"/>
                <a:cs typeface="Arial" pitchFamily="34" charset="0"/>
              </a:rPr>
              <a:t>Mike Neussl, Deputy Commissioner Marine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April 3, 2012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Alaska Moving Through Service &amp; Infrastructure</a:t>
            </a:r>
          </a:p>
          <a:p>
            <a:endParaRPr lang="en-US" dirty="0" smtClean="0"/>
          </a:p>
          <a:p>
            <a:r>
              <a:rPr lang="en-US" dirty="0" smtClean="0"/>
              <a:t>Expand Alaska’s Transportation System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DOT&amp;PF Strategic Plan</a:t>
            </a:r>
            <a:endParaRPr lang="en-US" dirty="0"/>
          </a:p>
        </p:txBody>
      </p:sp>
      <p:pic>
        <p:nvPicPr>
          <p:cNvPr id="2059" name="Picture 11" descr="http://www.dot.alaska.gov/comm/images/sq-p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7" y="4908645"/>
            <a:ext cx="91439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1" name="Picture 13" descr="http://www.dot.alaska.gov/comm/images/sq-p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67" y="4908645"/>
            <a:ext cx="91439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3" name="Picture 15" descr="http://www.dot.alaska.gov/comm/images/sq-p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45" y="4908645"/>
            <a:ext cx="91439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5" name="Picture 17" descr="http://www.dot.alaska.gov/comm/images/sq-p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66" y="4908645"/>
            <a:ext cx="91439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71" name="Picture 23" descr="http://www.dot.alaska.gov/comm/images/sq-p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66" y="4908645"/>
            <a:ext cx="91439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73" name="Picture 25" descr="http://www.dot.alaska.gov/comm/images/sq-p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66" y="4908645"/>
            <a:ext cx="91439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761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185868"/>
              </p:ext>
            </p:extLst>
          </p:nvPr>
        </p:nvGraphicFramePr>
        <p:xfrm>
          <a:off x="152400" y="23622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614787"/>
              </p:ext>
            </p:extLst>
          </p:nvPr>
        </p:nvGraphicFramePr>
        <p:xfrm>
          <a:off x="4953000" y="2133600"/>
          <a:ext cx="5638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14400" y="4838700"/>
            <a:ext cx="2819400" cy="1477328"/>
            <a:chOff x="381000" y="4495800"/>
            <a:chExt cx="2819400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4495800"/>
              <a:ext cx="2819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	Airports</a:t>
              </a:r>
            </a:p>
            <a:p>
              <a:r>
                <a:rPr lang="en-US" dirty="0" smtClean="0"/>
                <a:t>	</a:t>
              </a:r>
            </a:p>
            <a:p>
              <a:r>
                <a:rPr lang="en-US" dirty="0" smtClean="0"/>
                <a:t>	Highways</a:t>
              </a:r>
            </a:p>
            <a:p>
              <a:r>
                <a:rPr lang="en-US" dirty="0" smtClean="0"/>
                <a:t>	</a:t>
              </a:r>
            </a:p>
            <a:p>
              <a:r>
                <a:rPr lang="en-US" dirty="0" smtClean="0"/>
                <a:t>	Ferries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55511" y="4572000"/>
              <a:ext cx="228600" cy="228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55511" y="5120164"/>
              <a:ext cx="228600" cy="2286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61155" y="5638800"/>
              <a:ext cx="228600" cy="228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0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Beyond 20 Years</a:t>
            </a:r>
          </a:p>
          <a:p>
            <a:endParaRPr lang="en-US" dirty="0" smtClean="0"/>
          </a:p>
          <a:p>
            <a:r>
              <a:rPr lang="en-US" dirty="0" smtClean="0"/>
              <a:t>Create Efficient Systems</a:t>
            </a:r>
          </a:p>
          <a:p>
            <a:endParaRPr lang="en-US" dirty="0" smtClean="0"/>
          </a:p>
          <a:p>
            <a:r>
              <a:rPr lang="en-US" dirty="0" smtClean="0"/>
              <a:t>Develop Roads to Resources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SATP is an important guide for DOT</a:t>
            </a:r>
          </a:p>
          <a:p>
            <a:r>
              <a:rPr lang="en-US" dirty="0" smtClean="0"/>
              <a:t>FHWA requires a multi-modal plan</a:t>
            </a:r>
          </a:p>
          <a:p>
            <a:r>
              <a:rPr lang="en-US" dirty="0" smtClean="0"/>
              <a:t>Geography in SE will mean that ferries will always be an important component</a:t>
            </a:r>
          </a:p>
          <a:p>
            <a:r>
              <a:rPr lang="en-US" dirty="0" smtClean="0"/>
              <a:t>The SATP helps guide the Governor when forming the capital budget each year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057400"/>
            <a:ext cx="4191000" cy="4419600"/>
          </a:xfrm>
        </p:spPr>
        <p:txBody>
          <a:bodyPr/>
          <a:lstStyle/>
          <a:p>
            <a:r>
              <a:rPr lang="en-US" dirty="0"/>
              <a:t>2004 SE Alaska Transportation Plan</a:t>
            </a:r>
          </a:p>
          <a:p>
            <a:endParaRPr lang="en-US" dirty="0"/>
          </a:p>
          <a:p>
            <a:r>
              <a:rPr lang="en-US" dirty="0"/>
              <a:t>Scoping process</a:t>
            </a:r>
          </a:p>
          <a:p>
            <a:endParaRPr lang="en-US" dirty="0"/>
          </a:p>
          <a:p>
            <a:r>
              <a:rPr lang="en-US" dirty="0"/>
              <a:t>Factors for consideration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SE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4287" r="24131"/>
          <a:stretch/>
        </p:blipFill>
        <p:spPr>
          <a:xfrm>
            <a:off x="4267200" y="2099440"/>
            <a:ext cx="4533900" cy="37293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4/3/2012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∙ Excellence ∙ Respect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∙ Excellence ∙ Respect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</a:t>
            </a:r>
            <a:r>
              <a:rPr lang="en-US" dirty="0" smtClean="0"/>
              <a:t>se capital funding efficiently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Fleet optimization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Maintain or improve regional mobility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Connect SE Communities</a:t>
            </a:r>
          </a:p>
          <a:p>
            <a:pPr>
              <a:lnSpc>
                <a:spcPct val="150000"/>
              </a:lnSpc>
            </a:pPr>
            <a:r>
              <a:rPr lang="en-US" dirty="0"/>
              <a:t>R</a:t>
            </a:r>
            <a:r>
              <a:rPr lang="en-US" dirty="0" smtClean="0"/>
              <a:t>educe system annual expense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Issues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April 3, 2012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∙ Excellence ∙ Respect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36700"/>
              </p:ext>
            </p:extLst>
          </p:nvPr>
        </p:nvGraphicFramePr>
        <p:xfrm>
          <a:off x="76200" y="2057400"/>
          <a:ext cx="899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Integrity ∙ Excellence ∙ Respect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1 – Baseline: Maintain the Existing System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2 – Ferry Capacity Management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3 – Maximize Use of Existing Roads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4 – Alaska Class Ferries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5 – Highway Route 7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6 – No Action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Scoping Alternatives Review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Presentation Template_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Presentation Template_options</Template>
  <TotalTime>719</TotalTime>
  <Words>538</Words>
  <Application>Microsoft Office PowerPoint</Application>
  <PresentationFormat>On-screen Show (4:3)</PresentationFormat>
  <Paragraphs>161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2012 Presentation Template_options</vt:lpstr>
      <vt:lpstr>PowerPoint Presentation</vt:lpstr>
      <vt:lpstr>DOT&amp;PF Strategic Plan</vt:lpstr>
      <vt:lpstr>Challenges</vt:lpstr>
      <vt:lpstr>Opportunity</vt:lpstr>
      <vt:lpstr>Planning</vt:lpstr>
      <vt:lpstr>Developing the SE Plan</vt:lpstr>
      <vt:lpstr>Important Issues</vt:lpstr>
      <vt:lpstr>Process</vt:lpstr>
      <vt:lpstr>Six Scoping Alternatives Review</vt:lpstr>
      <vt:lpstr>Highway Route 7</vt:lpstr>
      <vt:lpstr>PowerPoint Presentation</vt:lpstr>
      <vt:lpstr>Alaska Marine Highway System</vt:lpstr>
      <vt:lpstr>AMHS Tariffs</vt:lpstr>
      <vt:lpstr>Alaska Class Ferry</vt:lpstr>
      <vt:lpstr>Vessel Replacement Fund</vt:lpstr>
      <vt:lpstr>Regional Transportation Plans</vt:lpstr>
      <vt:lpstr>PowerPoint Presentation</vt:lpstr>
    </vt:vector>
  </TitlesOfParts>
  <Company>DOT/PF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JoyLynne Ribao</dc:creator>
  <cp:lastModifiedBy>Administrator</cp:lastModifiedBy>
  <cp:revision>58</cp:revision>
  <cp:lastPrinted>2012-04-02T21:26:51Z</cp:lastPrinted>
  <dcterms:created xsi:type="dcterms:W3CDTF">2012-02-01T19:45:46Z</dcterms:created>
  <dcterms:modified xsi:type="dcterms:W3CDTF">2012-04-02T22:34:24Z</dcterms:modified>
</cp:coreProperties>
</file>