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674" r:id="rId4"/>
    <p:sldMasterId id="2147493703" r:id="rId5"/>
    <p:sldMasterId id="2147493670" r:id="rId6"/>
    <p:sldMasterId id="2147493639" r:id="rId7"/>
    <p:sldMasterId id="2147493728" r:id="rId8"/>
  </p:sldMasterIdLst>
  <p:notesMasterIdLst>
    <p:notesMasterId r:id="rId40"/>
  </p:notesMasterIdLst>
  <p:sldIdLst>
    <p:sldId id="391" r:id="rId9"/>
    <p:sldId id="424" r:id="rId10"/>
    <p:sldId id="398" r:id="rId11"/>
    <p:sldId id="426" r:id="rId12"/>
    <p:sldId id="430" r:id="rId13"/>
    <p:sldId id="440" r:id="rId14"/>
    <p:sldId id="439" r:id="rId15"/>
    <p:sldId id="441" r:id="rId16"/>
    <p:sldId id="442" r:id="rId17"/>
    <p:sldId id="432" r:id="rId18"/>
    <p:sldId id="438" r:id="rId19"/>
    <p:sldId id="431" r:id="rId20"/>
    <p:sldId id="433" r:id="rId21"/>
    <p:sldId id="444" r:id="rId22"/>
    <p:sldId id="443" r:id="rId23"/>
    <p:sldId id="429" r:id="rId24"/>
    <p:sldId id="447" r:id="rId25"/>
    <p:sldId id="446" r:id="rId26"/>
    <p:sldId id="449" r:id="rId27"/>
    <p:sldId id="445" r:id="rId28"/>
    <p:sldId id="448" r:id="rId29"/>
    <p:sldId id="450" r:id="rId30"/>
    <p:sldId id="451" r:id="rId31"/>
    <p:sldId id="452" r:id="rId32"/>
    <p:sldId id="453" r:id="rId33"/>
    <p:sldId id="455" r:id="rId34"/>
    <p:sldId id="456" r:id="rId35"/>
    <p:sldId id="454" r:id="rId36"/>
    <p:sldId id="434" r:id="rId37"/>
    <p:sldId id="436" r:id="rId38"/>
    <p:sldId id="437" r:id="rId39"/>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1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 McLaurin" initials="KM" lastIdx="1" clrIdx="0"/>
  <p:cmAuthor id="1" name="Karl Becker" initials="KR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317"/>
    <a:srgbClr val="FFFFFF"/>
    <a:srgbClr val="000000"/>
    <a:srgbClr val="80A1B6"/>
    <a:srgbClr val="57585A"/>
    <a:srgbClr val="B9B07D"/>
    <a:srgbClr val="574319"/>
    <a:srgbClr val="9EA374"/>
    <a:srgbClr val="8A1A0D"/>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94" autoAdjust="0"/>
    <p:restoredTop sz="91817" autoAdjust="0"/>
  </p:normalViewPr>
  <p:slideViewPr>
    <p:cSldViewPr snapToGrid="0" snapToObjects="1">
      <p:cViewPr varScale="1">
        <p:scale>
          <a:sx n="109" d="100"/>
          <a:sy n="109" d="100"/>
        </p:scale>
        <p:origin x="-1908" y="-84"/>
      </p:cViewPr>
      <p:guideLst>
        <p:guide orient="horz" pos="81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Sheet1!$A$5</c:f>
              <c:strCache>
                <c:ptCount val="1"/>
                <c:pt idx="0">
                  <c:v>Charges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Sheet1!$B$5:$L$5</c:f>
              <c:numCache>
                <c:formatCode>_(* #,##0_);_(* \(#,##0\);_(* "-"??_);_(@_)</c:formatCode>
                <c:ptCount val="11"/>
                <c:pt idx="0">
                  <c:v>9700</c:v>
                </c:pt>
                <c:pt idx="1">
                  <c:v>9834</c:v>
                </c:pt>
                <c:pt idx="2">
                  <c:v>9200</c:v>
                </c:pt>
                <c:pt idx="3">
                  <c:v>7692</c:v>
                </c:pt>
                <c:pt idx="4">
                  <c:v>8062</c:v>
                </c:pt>
                <c:pt idx="5">
                  <c:v>7310</c:v>
                </c:pt>
                <c:pt idx="6">
                  <c:v>6751</c:v>
                </c:pt>
                <c:pt idx="7">
                  <c:v>5655</c:v>
                </c:pt>
                <c:pt idx="8">
                  <c:v>5617</c:v>
                </c:pt>
                <c:pt idx="9">
                  <c:v>5501</c:v>
                </c:pt>
                <c:pt idx="10">
                  <c:v>5048</c:v>
                </c:pt>
              </c:numCache>
            </c:numRef>
          </c:val>
          <c:smooth val="0"/>
          <c:extLst xmlns:c16r2="http://schemas.microsoft.com/office/drawing/2015/06/chart">
            <c:ext xmlns:c16="http://schemas.microsoft.com/office/drawing/2014/chart" uri="{C3380CC4-5D6E-409C-BE32-E72D297353CC}">
              <c16:uniqueId val="{00000000-00B5-4632-8FC2-63824B55C41D}"/>
            </c:ext>
          </c:extLst>
        </c:ser>
        <c:ser>
          <c:idx val="1"/>
          <c:order val="1"/>
          <c:tx>
            <c:strRef>
              <c:f>Sheet1!$A$6</c:f>
              <c:strCache>
                <c:ptCount val="1"/>
                <c:pt idx="0">
                  <c:v>Referrals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Sheet1!$B$6:$L$6</c:f>
              <c:numCache>
                <c:formatCode>_(* #,##0_);_(* \(#,##0\);_(* "-"??_);_(@_)</c:formatCode>
                <c:ptCount val="11"/>
                <c:pt idx="0">
                  <c:v>5713</c:v>
                </c:pt>
                <c:pt idx="1">
                  <c:v>5709</c:v>
                </c:pt>
                <c:pt idx="2">
                  <c:v>5443</c:v>
                </c:pt>
                <c:pt idx="3">
                  <c:v>4697</c:v>
                </c:pt>
                <c:pt idx="4">
                  <c:v>4678</c:v>
                </c:pt>
                <c:pt idx="5">
                  <c:v>4261</c:v>
                </c:pt>
                <c:pt idx="6">
                  <c:v>3859</c:v>
                </c:pt>
                <c:pt idx="7">
                  <c:v>3462</c:v>
                </c:pt>
                <c:pt idx="8">
                  <c:v>3309</c:v>
                </c:pt>
                <c:pt idx="9">
                  <c:v>3083</c:v>
                </c:pt>
                <c:pt idx="10">
                  <c:v>2850</c:v>
                </c:pt>
              </c:numCache>
            </c:numRef>
          </c:val>
          <c:smooth val="0"/>
          <c:extLst xmlns:c16r2="http://schemas.microsoft.com/office/drawing/2015/06/chart">
            <c:ext xmlns:c16="http://schemas.microsoft.com/office/drawing/2014/chart" uri="{C3380CC4-5D6E-409C-BE32-E72D297353CC}">
              <c16:uniqueId val="{00000001-00B5-4632-8FC2-63824B55C41D}"/>
            </c:ext>
          </c:extLst>
        </c:ser>
        <c:ser>
          <c:idx val="2"/>
          <c:order val="2"/>
          <c:tx>
            <c:strRef>
              <c:f>Sheet1!$A$7</c:f>
              <c:strCache>
                <c:ptCount val="1"/>
                <c:pt idx="0">
                  <c:v>Unique Juveniles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Sheet1!$B$7:$L$7</c:f>
              <c:numCache>
                <c:formatCode>_(* #,##0_);_(* \(#,##0\);_(* "-"??_);_(@_)</c:formatCode>
                <c:ptCount val="11"/>
                <c:pt idx="0">
                  <c:v>3929</c:v>
                </c:pt>
                <c:pt idx="1">
                  <c:v>3876</c:v>
                </c:pt>
                <c:pt idx="2">
                  <c:v>3728</c:v>
                </c:pt>
                <c:pt idx="3">
                  <c:v>3224</c:v>
                </c:pt>
                <c:pt idx="4">
                  <c:v>3101</c:v>
                </c:pt>
                <c:pt idx="5">
                  <c:v>2945</c:v>
                </c:pt>
                <c:pt idx="6">
                  <c:v>2664</c:v>
                </c:pt>
                <c:pt idx="7">
                  <c:v>2462</c:v>
                </c:pt>
                <c:pt idx="8">
                  <c:v>2385</c:v>
                </c:pt>
                <c:pt idx="9">
                  <c:v>2118</c:v>
                </c:pt>
                <c:pt idx="10">
                  <c:v>1914</c:v>
                </c:pt>
              </c:numCache>
            </c:numRef>
          </c:val>
          <c:smooth val="0"/>
          <c:extLst xmlns:c16r2="http://schemas.microsoft.com/office/drawing/2015/06/chart">
            <c:ext xmlns:c16="http://schemas.microsoft.com/office/drawing/2014/chart" uri="{C3380CC4-5D6E-409C-BE32-E72D297353CC}">
              <c16:uniqueId val="{00000002-00B5-4632-8FC2-63824B55C41D}"/>
            </c:ext>
          </c:extLst>
        </c:ser>
        <c:dLbls>
          <c:dLblPos val="t"/>
          <c:showLegendKey val="0"/>
          <c:showVal val="1"/>
          <c:showCatName val="0"/>
          <c:showSerName val="0"/>
          <c:showPercent val="0"/>
          <c:showBubbleSize val="0"/>
        </c:dLbls>
        <c:marker val="1"/>
        <c:smooth val="0"/>
        <c:axId val="50612096"/>
        <c:axId val="50613632"/>
      </c:lineChart>
      <c:catAx>
        <c:axId val="5061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13632"/>
        <c:crosses val="autoZero"/>
        <c:auto val="1"/>
        <c:lblAlgn val="ctr"/>
        <c:lblOffset val="100"/>
        <c:noMultiLvlLbl val="0"/>
      </c:catAx>
      <c:valAx>
        <c:axId val="5061363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12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Sheet1!$A$2</c:f>
              <c:strCache>
                <c:ptCount val="1"/>
                <c:pt idx="0">
                  <c:v>Total Admissions*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Sheet1!$B$2:$L$2</c:f>
              <c:numCache>
                <c:formatCode>_(* #,##0_);_(* \(#,##0\);_(* "-"??_);_(@_)</c:formatCode>
                <c:ptCount val="11"/>
                <c:pt idx="0">
                  <c:v>1985</c:v>
                </c:pt>
                <c:pt idx="1">
                  <c:v>2022</c:v>
                </c:pt>
                <c:pt idx="2">
                  <c:v>1795</c:v>
                </c:pt>
                <c:pt idx="3">
                  <c:v>1669</c:v>
                </c:pt>
                <c:pt idx="4">
                  <c:v>1724</c:v>
                </c:pt>
                <c:pt idx="5">
                  <c:v>1527</c:v>
                </c:pt>
                <c:pt idx="6">
                  <c:v>1324</c:v>
                </c:pt>
                <c:pt idx="7">
                  <c:v>1192</c:v>
                </c:pt>
                <c:pt idx="8">
                  <c:v>993</c:v>
                </c:pt>
                <c:pt idx="9">
                  <c:v>1065</c:v>
                </c:pt>
                <c:pt idx="10">
                  <c:v>1028</c:v>
                </c:pt>
              </c:numCache>
            </c:numRef>
          </c:val>
          <c:smooth val="0"/>
          <c:extLst xmlns:c16r2="http://schemas.microsoft.com/office/drawing/2015/06/chart">
            <c:ext xmlns:c16="http://schemas.microsoft.com/office/drawing/2014/chart" uri="{C3380CC4-5D6E-409C-BE32-E72D297353CC}">
              <c16:uniqueId val="{00000000-3619-4E0A-A682-5338D61B2961}"/>
            </c:ext>
          </c:extLst>
        </c:ser>
        <c:ser>
          <c:idx val="1"/>
          <c:order val="1"/>
          <c:tx>
            <c:strRef>
              <c:f>Sheet1!$A$3</c:f>
              <c:strCache>
                <c:ptCount val="1"/>
                <c:pt idx="0">
                  <c:v>Unduplicated Juveniles**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Sheet1!$B$3:$L$3</c:f>
              <c:numCache>
                <c:formatCode>_(* #,##0_);_(* \(#,##0\);_(* "-"??_);_(@_)</c:formatCode>
                <c:ptCount val="11"/>
                <c:pt idx="0">
                  <c:v>1258</c:v>
                </c:pt>
                <c:pt idx="1">
                  <c:v>1273</c:v>
                </c:pt>
                <c:pt idx="2">
                  <c:v>1157</c:v>
                </c:pt>
                <c:pt idx="3">
                  <c:v>1031</c:v>
                </c:pt>
                <c:pt idx="4">
                  <c:v>1054</c:v>
                </c:pt>
                <c:pt idx="5">
                  <c:v>934</c:v>
                </c:pt>
                <c:pt idx="6">
                  <c:v>849</c:v>
                </c:pt>
                <c:pt idx="7">
                  <c:v>753</c:v>
                </c:pt>
                <c:pt idx="8">
                  <c:v>657</c:v>
                </c:pt>
                <c:pt idx="9">
                  <c:v>657</c:v>
                </c:pt>
                <c:pt idx="10">
                  <c:v>630</c:v>
                </c:pt>
              </c:numCache>
            </c:numRef>
          </c:val>
          <c:smooth val="0"/>
          <c:extLst xmlns:c16r2="http://schemas.microsoft.com/office/drawing/2015/06/chart">
            <c:ext xmlns:c16="http://schemas.microsoft.com/office/drawing/2014/chart" uri="{C3380CC4-5D6E-409C-BE32-E72D297353CC}">
              <c16:uniqueId val="{00000001-3619-4E0A-A682-5338D61B2961}"/>
            </c:ext>
          </c:extLst>
        </c:ser>
        <c:dLbls>
          <c:showLegendKey val="0"/>
          <c:showVal val="0"/>
          <c:showCatName val="0"/>
          <c:showSerName val="0"/>
          <c:showPercent val="0"/>
          <c:showBubbleSize val="0"/>
        </c:dLbls>
        <c:marker val="1"/>
        <c:smooth val="0"/>
        <c:axId val="50684672"/>
        <c:axId val="50686208"/>
      </c:lineChart>
      <c:catAx>
        <c:axId val="5068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86208"/>
        <c:crosses val="autoZero"/>
        <c:auto val="1"/>
        <c:lblAlgn val="ctr"/>
        <c:lblOffset val="100"/>
        <c:noMultiLvlLbl val="0"/>
      </c:catAx>
      <c:valAx>
        <c:axId val="506862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84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Sheet1!$A$4</c:f>
              <c:strCache>
                <c:ptCount val="1"/>
                <c:pt idx="0">
                  <c:v>ADP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Sheet1!$B$4:$L$4</c:f>
              <c:numCache>
                <c:formatCode>_(* #,##0_);_(* \(#,##0\);_(* "-"??_);_(@_)</c:formatCode>
                <c:ptCount val="11"/>
                <c:pt idx="0">
                  <c:v>117</c:v>
                </c:pt>
                <c:pt idx="1">
                  <c:v>123</c:v>
                </c:pt>
                <c:pt idx="2">
                  <c:v>103</c:v>
                </c:pt>
                <c:pt idx="3">
                  <c:v>95</c:v>
                </c:pt>
                <c:pt idx="4">
                  <c:v>92</c:v>
                </c:pt>
                <c:pt idx="5">
                  <c:v>83</c:v>
                </c:pt>
                <c:pt idx="6">
                  <c:v>88</c:v>
                </c:pt>
                <c:pt idx="7">
                  <c:v>82</c:v>
                </c:pt>
                <c:pt idx="8">
                  <c:v>77</c:v>
                </c:pt>
                <c:pt idx="9">
                  <c:v>83</c:v>
                </c:pt>
                <c:pt idx="10">
                  <c:v>78</c:v>
                </c:pt>
              </c:numCache>
            </c:numRef>
          </c:val>
          <c:smooth val="0"/>
          <c:extLst xmlns:c16r2="http://schemas.microsoft.com/office/drawing/2015/06/chart">
            <c:ext xmlns:c16="http://schemas.microsoft.com/office/drawing/2014/chart" uri="{C3380CC4-5D6E-409C-BE32-E72D297353CC}">
              <c16:uniqueId val="{00000000-E7F1-4EA9-A5FE-C19392D169E1}"/>
            </c:ext>
          </c:extLst>
        </c:ser>
        <c:dLbls>
          <c:showLegendKey val="0"/>
          <c:showVal val="0"/>
          <c:showCatName val="0"/>
          <c:showSerName val="0"/>
          <c:showPercent val="0"/>
          <c:showBubbleSize val="0"/>
        </c:dLbls>
        <c:marker val="1"/>
        <c:smooth val="0"/>
        <c:axId val="50751744"/>
        <c:axId val="50753536"/>
      </c:lineChart>
      <c:catAx>
        <c:axId val="5075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53536"/>
        <c:crosses val="autoZero"/>
        <c:auto val="1"/>
        <c:lblAlgn val="ctr"/>
        <c:lblOffset val="100"/>
        <c:noMultiLvlLbl val="0"/>
      </c:catAx>
      <c:valAx>
        <c:axId val="5075353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517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1" y="2"/>
            <a:ext cx="3026833" cy="464185"/>
          </a:xfrm>
          <a:prstGeom prst="rect">
            <a:avLst/>
          </a:prstGeom>
        </p:spPr>
        <p:txBody>
          <a:bodyPr vert="horz" lIns="92958" tIns="46479" rIns="92958" bIns="46479" rtlCol="0"/>
          <a:lstStyle>
            <a:lvl1pPr algn="r">
              <a:defRPr sz="1200"/>
            </a:lvl1pPr>
          </a:lstStyle>
          <a:p>
            <a:fld id="{EBBCA8DE-57CF-43D3-A4EF-74DD9343CE40}" type="datetimeFigureOut">
              <a:rPr lang="en-US" smtClean="0"/>
              <a:t>2/4/2017</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60"/>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6"/>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6"/>
            <a:ext cx="3026833" cy="464185"/>
          </a:xfrm>
          <a:prstGeom prst="rect">
            <a:avLst/>
          </a:prstGeom>
        </p:spPr>
        <p:txBody>
          <a:bodyPr vert="horz" lIns="92958" tIns="46479" rIns="92958" bIns="46479" rtlCol="0" anchor="b"/>
          <a:lstStyle>
            <a:lvl1pPr algn="r">
              <a:defRPr sz="1200"/>
            </a:lvl1pPr>
          </a:lstStyle>
          <a:p>
            <a:fld id="{A69ADEBA-0FD7-4C35-900E-8D5D6A7C99AF}" type="slidenum">
              <a:rPr lang="en-US" smtClean="0"/>
              <a:t>‹#›</a:t>
            </a:fld>
            <a:endParaRPr lang="en-US" dirty="0"/>
          </a:p>
        </p:txBody>
      </p:sp>
    </p:spTree>
    <p:extLst>
      <p:ext uri="{BB962C8B-B14F-4D97-AF65-F5344CB8AC3E}">
        <p14:creationId xmlns:p14="http://schemas.microsoft.com/office/powerpoint/2010/main" val="261160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2</a:t>
            </a:fld>
            <a:endParaRPr lang="en-US" dirty="0"/>
          </a:p>
        </p:txBody>
      </p:sp>
    </p:spTree>
    <p:extLst>
      <p:ext uri="{BB962C8B-B14F-4D97-AF65-F5344CB8AC3E}">
        <p14:creationId xmlns:p14="http://schemas.microsoft.com/office/powerpoint/2010/main" val="162926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11</a:t>
            </a:fld>
            <a:endParaRPr lang="en-US" dirty="0"/>
          </a:p>
        </p:txBody>
      </p:sp>
    </p:spTree>
    <p:extLst>
      <p:ext uri="{BB962C8B-B14F-4D97-AF65-F5344CB8AC3E}">
        <p14:creationId xmlns:p14="http://schemas.microsoft.com/office/powerpoint/2010/main" val="325870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12</a:t>
            </a:fld>
            <a:endParaRPr lang="en-US" dirty="0"/>
          </a:p>
        </p:txBody>
      </p:sp>
    </p:spTree>
    <p:extLst>
      <p:ext uri="{BB962C8B-B14F-4D97-AF65-F5344CB8AC3E}">
        <p14:creationId xmlns:p14="http://schemas.microsoft.com/office/powerpoint/2010/main" val="55859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13</a:t>
            </a:fld>
            <a:endParaRPr lang="en-US" dirty="0"/>
          </a:p>
        </p:txBody>
      </p:sp>
    </p:spTree>
    <p:extLst>
      <p:ext uri="{BB962C8B-B14F-4D97-AF65-F5344CB8AC3E}">
        <p14:creationId xmlns:p14="http://schemas.microsoft.com/office/powerpoint/2010/main" val="286787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14</a:t>
            </a:fld>
            <a:endParaRPr lang="en-US" dirty="0"/>
          </a:p>
        </p:txBody>
      </p:sp>
    </p:spTree>
    <p:extLst>
      <p:ext uri="{BB962C8B-B14F-4D97-AF65-F5344CB8AC3E}">
        <p14:creationId xmlns:p14="http://schemas.microsoft.com/office/powerpoint/2010/main" val="136826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15</a:t>
            </a:fld>
            <a:endParaRPr lang="en-US" dirty="0"/>
          </a:p>
        </p:txBody>
      </p:sp>
    </p:spTree>
    <p:extLst>
      <p:ext uri="{BB962C8B-B14F-4D97-AF65-F5344CB8AC3E}">
        <p14:creationId xmlns:p14="http://schemas.microsoft.com/office/powerpoint/2010/main" val="3951670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16</a:t>
            </a:fld>
            <a:endParaRPr lang="en-US" dirty="0"/>
          </a:p>
        </p:txBody>
      </p:sp>
    </p:spTree>
    <p:extLst>
      <p:ext uri="{BB962C8B-B14F-4D97-AF65-F5344CB8AC3E}">
        <p14:creationId xmlns:p14="http://schemas.microsoft.com/office/powerpoint/2010/main" val="3547089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17</a:t>
            </a:fld>
            <a:endParaRPr lang="en-US" dirty="0"/>
          </a:p>
        </p:txBody>
      </p:sp>
    </p:spTree>
    <p:extLst>
      <p:ext uri="{BB962C8B-B14F-4D97-AF65-F5344CB8AC3E}">
        <p14:creationId xmlns:p14="http://schemas.microsoft.com/office/powerpoint/2010/main" val="1716119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18</a:t>
            </a:fld>
            <a:endParaRPr lang="en-US" dirty="0"/>
          </a:p>
        </p:txBody>
      </p:sp>
    </p:spTree>
    <p:extLst>
      <p:ext uri="{BB962C8B-B14F-4D97-AF65-F5344CB8AC3E}">
        <p14:creationId xmlns:p14="http://schemas.microsoft.com/office/powerpoint/2010/main" val="4034248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19</a:t>
            </a:fld>
            <a:endParaRPr lang="en-US" dirty="0"/>
          </a:p>
        </p:txBody>
      </p:sp>
    </p:spTree>
    <p:extLst>
      <p:ext uri="{BB962C8B-B14F-4D97-AF65-F5344CB8AC3E}">
        <p14:creationId xmlns:p14="http://schemas.microsoft.com/office/powerpoint/2010/main" val="662127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20</a:t>
            </a:fld>
            <a:endParaRPr lang="en-US" dirty="0"/>
          </a:p>
        </p:txBody>
      </p:sp>
    </p:spTree>
    <p:extLst>
      <p:ext uri="{BB962C8B-B14F-4D97-AF65-F5344CB8AC3E}">
        <p14:creationId xmlns:p14="http://schemas.microsoft.com/office/powerpoint/2010/main" val="408710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3</a:t>
            </a:fld>
            <a:endParaRPr lang="en-US" dirty="0"/>
          </a:p>
        </p:txBody>
      </p:sp>
    </p:spTree>
    <p:extLst>
      <p:ext uri="{BB962C8B-B14F-4D97-AF65-F5344CB8AC3E}">
        <p14:creationId xmlns:p14="http://schemas.microsoft.com/office/powerpoint/2010/main" val="354708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21</a:t>
            </a:fld>
            <a:endParaRPr lang="en-US" dirty="0"/>
          </a:p>
        </p:txBody>
      </p:sp>
    </p:spTree>
    <p:extLst>
      <p:ext uri="{BB962C8B-B14F-4D97-AF65-F5344CB8AC3E}">
        <p14:creationId xmlns:p14="http://schemas.microsoft.com/office/powerpoint/2010/main" val="2835365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22</a:t>
            </a:fld>
            <a:endParaRPr lang="en-US" dirty="0"/>
          </a:p>
        </p:txBody>
      </p:sp>
    </p:spTree>
    <p:extLst>
      <p:ext uri="{BB962C8B-B14F-4D97-AF65-F5344CB8AC3E}">
        <p14:creationId xmlns:p14="http://schemas.microsoft.com/office/powerpoint/2010/main" val="3141716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23</a:t>
            </a:fld>
            <a:endParaRPr lang="en-US" dirty="0"/>
          </a:p>
        </p:txBody>
      </p:sp>
    </p:spTree>
    <p:extLst>
      <p:ext uri="{BB962C8B-B14F-4D97-AF65-F5344CB8AC3E}">
        <p14:creationId xmlns:p14="http://schemas.microsoft.com/office/powerpoint/2010/main" val="1046731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24</a:t>
            </a:fld>
            <a:endParaRPr lang="en-US" dirty="0"/>
          </a:p>
        </p:txBody>
      </p:sp>
    </p:spTree>
    <p:extLst>
      <p:ext uri="{BB962C8B-B14F-4D97-AF65-F5344CB8AC3E}">
        <p14:creationId xmlns:p14="http://schemas.microsoft.com/office/powerpoint/2010/main" val="309087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25</a:t>
            </a:fld>
            <a:endParaRPr lang="en-US" dirty="0"/>
          </a:p>
        </p:txBody>
      </p:sp>
    </p:spTree>
    <p:extLst>
      <p:ext uri="{BB962C8B-B14F-4D97-AF65-F5344CB8AC3E}">
        <p14:creationId xmlns:p14="http://schemas.microsoft.com/office/powerpoint/2010/main" val="308092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26</a:t>
            </a:fld>
            <a:endParaRPr lang="en-US" dirty="0"/>
          </a:p>
        </p:txBody>
      </p:sp>
    </p:spTree>
    <p:extLst>
      <p:ext uri="{BB962C8B-B14F-4D97-AF65-F5344CB8AC3E}">
        <p14:creationId xmlns:p14="http://schemas.microsoft.com/office/powerpoint/2010/main" val="3303086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27</a:t>
            </a:fld>
            <a:endParaRPr lang="en-US" dirty="0"/>
          </a:p>
        </p:txBody>
      </p:sp>
    </p:spTree>
    <p:extLst>
      <p:ext uri="{BB962C8B-B14F-4D97-AF65-F5344CB8AC3E}">
        <p14:creationId xmlns:p14="http://schemas.microsoft.com/office/powerpoint/2010/main" val="1532444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28</a:t>
            </a:fld>
            <a:endParaRPr lang="en-US" dirty="0"/>
          </a:p>
        </p:txBody>
      </p:sp>
    </p:spTree>
    <p:extLst>
      <p:ext uri="{BB962C8B-B14F-4D97-AF65-F5344CB8AC3E}">
        <p14:creationId xmlns:p14="http://schemas.microsoft.com/office/powerpoint/2010/main" val="3649447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29</a:t>
            </a:fld>
            <a:endParaRPr lang="en-US" dirty="0"/>
          </a:p>
        </p:txBody>
      </p:sp>
    </p:spTree>
    <p:extLst>
      <p:ext uri="{BB962C8B-B14F-4D97-AF65-F5344CB8AC3E}">
        <p14:creationId xmlns:p14="http://schemas.microsoft.com/office/powerpoint/2010/main" val="722213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30</a:t>
            </a:fld>
            <a:endParaRPr lang="en-US" dirty="0"/>
          </a:p>
        </p:txBody>
      </p:sp>
    </p:spTree>
    <p:extLst>
      <p:ext uri="{BB962C8B-B14F-4D97-AF65-F5344CB8AC3E}">
        <p14:creationId xmlns:p14="http://schemas.microsoft.com/office/powerpoint/2010/main" val="299592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4</a:t>
            </a:fld>
            <a:endParaRPr lang="en-US" dirty="0"/>
          </a:p>
        </p:txBody>
      </p:sp>
    </p:spTree>
    <p:extLst>
      <p:ext uri="{BB962C8B-B14F-4D97-AF65-F5344CB8AC3E}">
        <p14:creationId xmlns:p14="http://schemas.microsoft.com/office/powerpoint/2010/main" val="1629268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31</a:t>
            </a:fld>
            <a:endParaRPr lang="en-US" dirty="0"/>
          </a:p>
        </p:txBody>
      </p:sp>
    </p:spTree>
    <p:extLst>
      <p:ext uri="{BB962C8B-B14F-4D97-AF65-F5344CB8AC3E}">
        <p14:creationId xmlns:p14="http://schemas.microsoft.com/office/powerpoint/2010/main" val="99217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5</a:t>
            </a:fld>
            <a:endParaRPr lang="en-US" dirty="0"/>
          </a:p>
        </p:txBody>
      </p:sp>
    </p:spTree>
    <p:extLst>
      <p:ext uri="{BB962C8B-B14F-4D97-AF65-F5344CB8AC3E}">
        <p14:creationId xmlns:p14="http://schemas.microsoft.com/office/powerpoint/2010/main" val="49079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6</a:t>
            </a:fld>
            <a:endParaRPr lang="en-US" dirty="0"/>
          </a:p>
        </p:txBody>
      </p:sp>
    </p:spTree>
    <p:extLst>
      <p:ext uri="{BB962C8B-B14F-4D97-AF65-F5344CB8AC3E}">
        <p14:creationId xmlns:p14="http://schemas.microsoft.com/office/powerpoint/2010/main" val="361994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7</a:t>
            </a:fld>
            <a:endParaRPr lang="en-US" dirty="0"/>
          </a:p>
        </p:txBody>
      </p:sp>
    </p:spTree>
    <p:extLst>
      <p:ext uri="{BB962C8B-B14F-4D97-AF65-F5344CB8AC3E}">
        <p14:creationId xmlns:p14="http://schemas.microsoft.com/office/powerpoint/2010/main" val="324218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8</a:t>
            </a:fld>
            <a:endParaRPr lang="en-US" dirty="0"/>
          </a:p>
        </p:txBody>
      </p:sp>
    </p:spTree>
    <p:extLst>
      <p:ext uri="{BB962C8B-B14F-4D97-AF65-F5344CB8AC3E}">
        <p14:creationId xmlns:p14="http://schemas.microsoft.com/office/powerpoint/2010/main" val="56401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9</a:t>
            </a:fld>
            <a:endParaRPr lang="en-US" dirty="0"/>
          </a:p>
        </p:txBody>
      </p:sp>
    </p:spTree>
    <p:extLst>
      <p:ext uri="{BB962C8B-B14F-4D97-AF65-F5344CB8AC3E}">
        <p14:creationId xmlns:p14="http://schemas.microsoft.com/office/powerpoint/2010/main" val="118053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9A98C-34A2-48AB-975F-06DE76507559}" type="slidenum">
              <a:rPr lang="en-US" smtClean="0"/>
              <a:t>10</a:t>
            </a:fld>
            <a:endParaRPr lang="en-US" dirty="0"/>
          </a:p>
        </p:txBody>
      </p:sp>
    </p:spTree>
    <p:extLst>
      <p:ext uri="{BB962C8B-B14F-4D97-AF65-F5344CB8AC3E}">
        <p14:creationId xmlns:p14="http://schemas.microsoft.com/office/powerpoint/2010/main" val="809964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11500"/>
            <a:ext cx="6400800" cy="1752600"/>
          </a:xfrm>
          <a:prstGeom prst="rect">
            <a:avLst/>
          </a:prstGeom>
        </p:spPr>
        <p:txBody>
          <a:bodyPr/>
          <a:lstStyle>
            <a:lvl1pPr marL="0" indent="0" algn="ctr">
              <a:buNone/>
              <a:defRPr>
                <a:solidFill>
                  <a:srgbClr val="57585A"/>
                </a:solidFill>
                <a:latin typeface="Tw Cen MT"/>
                <a:cs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F15A84-0966-6E45-BA9E-0EC0BDEF89DE}" type="datetimeFigureOut">
              <a:rPr lang="en-US" smtClean="0"/>
              <a:t>2/4/2017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006330-F08F-B549-B284-59B722E3A2CC}" type="slidenum">
              <a:rPr lang="en-US" smtClean="0"/>
              <a:t>‹#›</a:t>
            </a:fld>
            <a:endParaRPr lang="en-US" dirty="0"/>
          </a:p>
        </p:txBody>
      </p:sp>
    </p:spTree>
    <p:extLst>
      <p:ext uri="{BB962C8B-B14F-4D97-AF65-F5344CB8AC3E}">
        <p14:creationId xmlns:p14="http://schemas.microsoft.com/office/powerpoint/2010/main" val="28062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9700" y="717191"/>
            <a:ext cx="2184400" cy="4949913"/>
          </a:xfrm>
          <a:noFill/>
          <a:ln>
            <a:noFill/>
          </a:ln>
        </p:spPr>
        <p:txBody>
          <a:bodyPr anchor="t">
            <a:noAutofit/>
          </a:bodyPr>
          <a:lstStyle>
            <a:lvl1pPr marL="457200" indent="-457200">
              <a:lnSpc>
                <a:spcPct val="50000"/>
              </a:lnSpc>
              <a:buFont typeface="Arial"/>
              <a:buChar char="•"/>
              <a:defRPr sz="2600" b="0" i="0" baseline="0">
                <a:solidFill>
                  <a:srgbClr val="57585A"/>
                </a:solidFill>
                <a:latin typeface="Tw Cen MT"/>
                <a:cs typeface="Tw Cen MT"/>
              </a:defRPr>
            </a:lvl1pPr>
          </a:lstStyle>
          <a:p>
            <a:r>
              <a:rPr lang="en-US" dirty="0" smtClean="0"/>
              <a:t>Bullet</a:t>
            </a:r>
            <a:endParaRPr lang="en-US" dirty="0"/>
          </a:p>
        </p:txBody>
      </p:sp>
      <p:sp>
        <p:nvSpPr>
          <p:cNvPr id="29" name="Picture Placeholder 2"/>
          <p:cNvSpPr>
            <a:spLocks noGrp="1"/>
          </p:cNvSpPr>
          <p:nvPr>
            <p:ph type="pic" idx="1"/>
          </p:nvPr>
        </p:nvSpPr>
        <p:spPr>
          <a:xfrm>
            <a:off x="0" y="0"/>
            <a:ext cx="6057900" cy="58801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17945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9" name="Picture Placeholder 2"/>
          <p:cNvSpPr>
            <a:spLocks noGrp="1"/>
          </p:cNvSpPr>
          <p:nvPr>
            <p:ph type="pic" idx="1"/>
          </p:nvPr>
        </p:nvSpPr>
        <p:spPr>
          <a:xfrm>
            <a:off x="0" y="0"/>
            <a:ext cx="9144000" cy="58801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itle 1"/>
          <p:cNvSpPr txBox="1">
            <a:spLocks/>
          </p:cNvSpPr>
          <p:nvPr userDrawn="1"/>
        </p:nvSpPr>
        <p:spPr>
          <a:xfrm>
            <a:off x="0" y="4025900"/>
            <a:ext cx="5283200" cy="1193800"/>
          </a:xfrm>
          <a:prstGeom prst="rect">
            <a:avLst/>
          </a:prstGeom>
          <a:solidFill>
            <a:srgbClr val="57585A"/>
          </a:solidFill>
          <a:ln>
            <a:noFill/>
          </a:ln>
        </p:spPr>
        <p:txBody>
          <a:bodyPr vert="horz" lIns="91440" tIns="45720" rIns="91440" bIns="45720" rtlCol="0" anchor="ctr">
            <a:noAutofit/>
          </a:bodyPr>
          <a:lstStyle>
            <a:lvl1pPr marL="0" indent="0" algn="r" defTabSz="457200" rtl="0" eaLnBrk="1" latinLnBrk="0" hangingPunct="1">
              <a:lnSpc>
                <a:spcPct val="50000"/>
              </a:lnSpc>
              <a:spcBef>
                <a:spcPct val="0"/>
              </a:spcBef>
              <a:buFont typeface="Arial"/>
              <a:buNone/>
              <a:defRPr sz="2600" b="0" i="0" kern="1200" baseline="0">
                <a:solidFill>
                  <a:schemeClr val="bg1"/>
                </a:solidFill>
                <a:latin typeface="Tw Cen MT"/>
                <a:ea typeface="+mj-ea"/>
                <a:cs typeface="Tw Cen MT"/>
              </a:defRPr>
            </a:lvl1pPr>
          </a:lstStyle>
          <a:p>
            <a:endParaRPr lang="en-US" dirty="0"/>
          </a:p>
        </p:txBody>
      </p:sp>
      <p:sp>
        <p:nvSpPr>
          <p:cNvPr id="2" name="Title 1"/>
          <p:cNvSpPr>
            <a:spLocks noGrp="1"/>
          </p:cNvSpPr>
          <p:nvPr>
            <p:ph type="ctrTitle" hasCustomPrompt="1"/>
          </p:nvPr>
        </p:nvSpPr>
        <p:spPr>
          <a:xfrm>
            <a:off x="342900" y="4114800"/>
            <a:ext cx="4686300" cy="1104900"/>
          </a:xfrm>
          <a:noFill/>
          <a:ln>
            <a:noFill/>
          </a:ln>
        </p:spPr>
        <p:txBody>
          <a:bodyPr anchor="ctr">
            <a:noAutofit/>
          </a:bodyPr>
          <a:lstStyle>
            <a:lvl1pPr marL="0" indent="0" algn="r">
              <a:lnSpc>
                <a:spcPct val="50000"/>
              </a:lnSpc>
              <a:buFont typeface="Arial"/>
              <a:buNone/>
              <a:defRPr sz="2600" b="0" i="0" baseline="0">
                <a:solidFill>
                  <a:schemeClr val="bg1"/>
                </a:solidFill>
                <a:latin typeface="Tw Cen MT"/>
                <a:cs typeface="Tw Cen MT"/>
              </a:defRPr>
            </a:lvl1pPr>
          </a:lstStyle>
          <a:p>
            <a:r>
              <a:rPr lang="en-US" dirty="0" smtClean="0"/>
              <a:t>Bullet</a:t>
            </a:r>
            <a:endParaRPr lang="en-US" dirty="0"/>
          </a:p>
        </p:txBody>
      </p:sp>
    </p:spTree>
    <p:extLst>
      <p:ext uri="{BB962C8B-B14F-4D97-AF65-F5344CB8AC3E}">
        <p14:creationId xmlns:p14="http://schemas.microsoft.com/office/powerpoint/2010/main" val="3733631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19800" y="717191"/>
            <a:ext cx="2654300" cy="4949913"/>
          </a:xfrm>
          <a:prstGeom prst="rect">
            <a:avLst/>
          </a:prstGeom>
          <a:noFill/>
          <a:ln>
            <a:noFill/>
          </a:ln>
        </p:spPr>
        <p:txBody>
          <a:bodyPr anchor="t">
            <a:noAutofit/>
          </a:bodyPr>
          <a:lstStyle>
            <a:lvl1pPr marL="457200" indent="-457200" algn="l">
              <a:lnSpc>
                <a:spcPct val="50000"/>
              </a:lnSpc>
              <a:buFont typeface="Arial"/>
              <a:buChar char="•"/>
              <a:defRPr sz="2600" b="0" i="0" baseline="0">
                <a:solidFill>
                  <a:srgbClr val="57585A"/>
                </a:solidFill>
                <a:latin typeface="Tw Cen MT"/>
                <a:cs typeface="Tw Cen MT"/>
              </a:defRPr>
            </a:lvl1pPr>
          </a:lstStyle>
          <a:p>
            <a:r>
              <a:rPr lang="en-US" dirty="0" smtClean="0"/>
              <a:t>Bullet</a:t>
            </a:r>
            <a:endParaRPr lang="en-US" dirty="0"/>
          </a:p>
        </p:txBody>
      </p:sp>
      <p:sp>
        <p:nvSpPr>
          <p:cNvPr id="8" name="Picture Placeholder 2"/>
          <p:cNvSpPr>
            <a:spLocks noGrp="1"/>
          </p:cNvSpPr>
          <p:nvPr>
            <p:ph type="pic" idx="1"/>
          </p:nvPr>
        </p:nvSpPr>
        <p:spPr>
          <a:xfrm>
            <a:off x="0" y="0"/>
            <a:ext cx="55626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23287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Main-title-bkg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371600" y="3456877"/>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1"/>
          <p:cNvSpPr txBox="1">
            <a:spLocks/>
          </p:cNvSpPr>
          <p:nvPr userDrawn="1"/>
        </p:nvSpPr>
        <p:spPr>
          <a:xfrm>
            <a:off x="139025" y="790767"/>
            <a:ext cx="755363"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rial"/>
                <a:ea typeface="+mj-ea"/>
                <a:cs typeface="Arial"/>
              </a:defRPr>
            </a:lvl1pPr>
          </a:lstStyle>
          <a:p>
            <a:r>
              <a:rPr lang="en-US" sz="6000" dirty="0" smtClean="0">
                <a:solidFill>
                  <a:srgbClr val="57585A"/>
                </a:solidFill>
              </a:rPr>
              <a:t>A</a:t>
            </a:r>
            <a:endParaRPr lang="en-US" sz="6000" dirty="0">
              <a:solidFill>
                <a:srgbClr val="57585A"/>
              </a:solidFill>
            </a:endParaRPr>
          </a:p>
        </p:txBody>
      </p:sp>
      <p:sp>
        <p:nvSpPr>
          <p:cNvPr id="10" name="Title 1"/>
          <p:cNvSpPr txBox="1">
            <a:spLocks/>
          </p:cNvSpPr>
          <p:nvPr userDrawn="1"/>
        </p:nvSpPr>
        <p:spPr>
          <a:xfrm>
            <a:off x="764958" y="790767"/>
            <a:ext cx="8049493"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rial"/>
                <a:ea typeface="+mj-ea"/>
                <a:cs typeface="Arial"/>
              </a:defRPr>
            </a:lvl1pPr>
          </a:lstStyle>
          <a:p>
            <a:r>
              <a:rPr lang="en-US" sz="6000" b="1" dirty="0" smtClean="0">
                <a:solidFill>
                  <a:srgbClr val="57585A"/>
                </a:solidFill>
              </a:rPr>
              <a:t>World of Solutions</a:t>
            </a:r>
            <a:endParaRPr lang="en-US" sz="6000" b="1" dirty="0">
              <a:solidFill>
                <a:srgbClr val="57585A"/>
              </a:solidFill>
            </a:endParaRPr>
          </a:p>
        </p:txBody>
      </p:sp>
      <p:sp>
        <p:nvSpPr>
          <p:cNvPr id="11" name="Subtitle 2"/>
          <p:cNvSpPr txBox="1">
            <a:spLocks/>
          </p:cNvSpPr>
          <p:nvPr userDrawn="1"/>
        </p:nvSpPr>
        <p:spPr>
          <a:xfrm>
            <a:off x="223596" y="2048083"/>
            <a:ext cx="7271375" cy="70219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baseline="30000" dirty="0" smtClean="0">
                <a:solidFill>
                  <a:prstClr val="white"/>
                </a:solidFill>
              </a:rPr>
              <a:t>PLANNING   |   DESIGN   |   PROGRAM MANAGEMENT   |   FACILITY MANAGEMENT   |   DEVELOPMENT &amp; FINANCE</a:t>
            </a:r>
          </a:p>
        </p:txBody>
      </p:sp>
    </p:spTree>
    <p:extLst>
      <p:ext uri="{BB962C8B-B14F-4D97-AF65-F5344CB8AC3E}">
        <p14:creationId xmlns:p14="http://schemas.microsoft.com/office/powerpoint/2010/main" val="29713100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AutoShape 2" descr="data:image/jpeg;base64,/9j/4AAQSkZJRgABAQAAAQABAAD/2wCEAAkGBxQREhUUEhQWFhUXFxwbGBcXFRYaHBgdHxgYGBgeIBgaHCggGBsoHxoYITEiJSkrLi4uFyAzODMsNygtLisBCgoKDg0OGhAQGzckHyQvMC8sKzQtNC4vOC4tLCwuLzQtMDcsNC8sNDIyMCwvNC4vLyw0LCssLC0vKzQuLC8sLP/AABEIAOEA4AMBIgACEQEDEQH/xAAcAAACAwEBAQEAAAAAAAAAAAAABQQGBwMCAQj/xABGEAACAQIDBQQGBwcBBgcAAAABAgMAEQQSIQUGMUFREyJhcQcyQoGRoRQjUnKSscEzYoKistHwwhVTc6Ph4hYXJEODhPH/xAAbAQEAAwEBAQEAAAAAAAAAAAAAAgMEBQEGB//EADQRAAIBAwEFBQcEAgMAAAAAAAABAgMEESESMUFRcQUTYYHRIjKRobHB8EJS4fEGFBVy0v/aAAwDAQACEQMRAD8A3GiiigCiiigCiiigCiioO09rRYcXlcDoOLHyHOgJ1c5plQXZgo6kgD4mqLjt9JpmyYWMi/A2zOf4RcD51BOw55jmxMtvAku/4R3V+NAWzG74YWPg5c9EF/mbD50lxXpB/wB3D73b9AP1rxh9hYdPYaQ9XY2/ClvmTXrGbUiwpjUKqvK2WOOJEDueJtw0A1JJsKA4De3Gyfs4hb92Jz87mvn+1tpngjj/AOEfqK+pvMpxP0WYSRzMuZA5BWUa3yOrG5FjcGx0qFvlvE2BWFljWQSyrFYuVILAkHRTcaUBM/2ttMcUc/8Awj9BX072Y2P9pELfvROPncV7w+Km+kGNkj7MIx7RHY2dWQZGUqLEq+YG59U1Mx20DBGzjO1rAIh7zEkKoFyBckjjQHDC+kH/AHkPvRv0I/WnWC3wwsnFzGeji3zFx86qj724Z5JYp0YPCoaVZYQ/ZggEEvHmAFiNc1TZdh4eQXCMlxcGNjbw7r3/AEoC9QzK4ujBh1BBHxFdKzP/AGFPCc2Glv4A5H+BOVvjU7A76TQtkxUZNuJy5X/CbA/KgL9RUHZe1osQLxOD1HAjzHGp1AFFFFAFFFFAFFFFAFFFFAFFFFAFeXcKCSQAOJJsBXDH41IULyMFUf5YdTWfbR2pPtFykYyRDUgmwA5M7deg+F6Aabd30uezwguTpnte5/dXn5n4Urw277O3aYt2zHigN3P3mOieWp8qabO2fHhx9Xq3OQjU+AHsDy160s3vkxKwK2DIEwlSwa2VwbqUN+RuOmttRQDqJBGpWJVQdBpfzbUn33qtbtbwyYjFYvDzqsbwFbIpLBlPtZiAT7PIaMK97q73xYwmJgYcSmkkD6MCOOW/rD5ioW2dlTJtXD4rDR5gY2TEahRl0C946FvAXP1Y6igLhVG34DQbQ2fjGB7CNmSRuUefuhm6DXj+7Vp2fgpFlmmkcfWCNQig5Ywmf2z6xJckmw4DpXvEbVgXRpFPUL3/AMtPnQFX3uwhxGP2d2JBeJ2kdl1CR9w3JHAMQQOutefSth3liwyxxySFcSjsI45GsoVgTdBpxHjTpdvwRi0cTAdAqIPgL14/8UjlD/zP+ygGeycCkKsIy2RnZxmLkjNqblzmOt+OutTSQNSQB1PCq/8A+KRzh/5n/ZXZd5Im0ZHAPH1WH5igK36PkXFT7UxDAMk03ZDoUUMCPIqy1P8ASjtIwYHJH+1mdY47Akg3BJFtbgCwI5sKeYHFYQEmMxxluPdEd/PQAn31E2xuyMRisNimlJ7BrpGQpj1tchgA2a4U3Jb1RQCPGbwvhRgcNhpRiZ5WCSCViToq52b24yCb2PK+nCrpi5E7MDEBCmgOY91SdNH0K66X0qq4XY80m12xWIjskcOTDkNnF9QxJAGVrM3ED1tOFQfSNj3xMkezMPmLS9+cpqViXvW6XNr2J1so9qgLFit32Ru0wrtmGoQmzD7rcG8jY+dM9hb5kHs8WLEaZ7Wsf3l5eY+FKdgLcQPhsyYRkbuSakqAoiZbm6FtTbgQL2BNN9o4CPEC0mjcpAO8PAj2x4HXoaAukbhgCpBB4EG4Pvr1Wa7P2nPs1wkgzxHUAHQjmyHkeo+PWtBwGNSdBJG2ZT8vAjkaAk0UUUAUUUUAUUUUAVHx+MSGNpJDZQP/AMA6k12kcKCSbAC5J5DnWb7Yx77RxAjjNolvYngBzc/oPG3OgPGInl2nMSTkhT3hAf6nP+aVM21izg8K5w2HaXICRGpF2IGrMeLHyBPICumLnXDrFDFlUuxWPObAkIXZ2+01lOg8BoNag7N3hhDLh5cXBJiL5fq2tnPLu3IVv3bn9KAUbu7cw88kM6NK0kyFZHzOVjYEWjkQXjiUknIdLleJzG9g2qfpEEgiGdlcDKGyHOkikgtxThx42NxSJN2psNtAy4JljgnUnEIykqrA6FFBF2PG2gGt9CBTibEQ4JSiDNIxLML6szcXkbqdNONrWsLUB5xm7uEZ48RNFGpiWy8AqnjyA7QjlcddNa8YveK5ywJc/aYfkg/X4VUN6N6UhObEOXkt3YVIBHS/KJeGpFz0PGk+yNhbU23qoGGwh5nMqMPL15z4nu8eFANdub3Qofr8R2jD2I7SW+BCL5XvSCPe6fEErgsC8hB4kSSn8MQABtyuffWobteiLAYUAyr9KkHFpR3L87RA2t97NV8w8KxqFjVUUcFVQoHuGlUyrRiSUWzB8Pu9vDPqI1hB5EYeO3yzD86lf+W23W1OOVfD6VOLe5EtW4lq+Zqpd2iXdmHf+W23V1GOVvD6VOb+50tUbEbvbwwamNZgOQGHkv8ALMfzres9fc1Fdod2fnCTe6fDkDG4F4yTxtJEfwyA3NuVx7qf7D3uhc/UYjs2PsSfV38NSUbyvfwrbcRCsilZFV1PFXUMD7jpVD3l9EWAxQJiU4WQ8Gi9S/K8RNrfdy1dGtGRFxaPuD3iscs6EH7Sj80P6fCusexos74jCdmkki5XbLmRxe9mUEFT4ix6g2FZntfYW1NiasPpOEHMZmRR/VAfEd3hxpxuvvSkxzYdyktu9C1ifG3KVfIXHQcauImibMjkWNRMUL8wi2ReiqDqQOp1PhwCTe7eFsMcMkRQGecRGRwWWPhe6gi7a8LjnTPZe1lnGX1JLerfj4qTx8uI8arG9O7M02DTBRR5rS5kxDSL3BmZizXOdpLMy6Xzcbg6AC0YXErMZsNMucxlcxClVOZQyspN8j2Pq3J06EVAgml2ZMCDnhf3BwP6XH+XBp0UKqcgDPb2jlzNYC7EAnl8rUm2NtqLFGbBzSRSSx/tOyvlPR0vezKdCLmx560Boez8ak8ayRm6n5dQehqTWa7Jxz7NxBRzmifmOBHJwOvUeBHIVpEbhgCDcEXBHMHhQHqiiigCiioW2NoDDwvI3sjQdTyHxoCrb+bZOmFj1LWz2462yr7+Pw60bNwAw8eT2zrIep5L5Lw87mle7WHMjvipNWzEITzc+s38IOniR0pJid5sNPPLaVzLhT9VCskkRlNhnK2sJWPqqpuDbo96As+3diQ42LssQmdLgjUggjgQRqDxHvNVmDdPCgvho8CYypVvpDZWsM1wySkl8/dIygCx46WvZf8Aa3fhUxSDtsy95SGjZVz2Zfs2v3gSLgDnXrbW0uwTT9o3qjp1Y/p1PlQHHbe1+yOSPWU9BfJfw5v4cqy/b+8riUYbBAzYpzYuvfyseS/bk5luA8TqDerbcvaDB4UM+KlNnZdWXN7AP+8PtNyBtxvbT/Rp6P49lx55Mr4tx335IPsJ0HU8/KwqMpKKyz1LIk3D9EqQ2xG0bT4gnN2ZOZEP7xP7V/PTz41qXD+1fCa5M9c6vcl0YHtnrmXrmzVzL1yqt0XqB2L15z1wMlee0rHK8JqBJz19z1F7SvokpG8PdgmK9dFeoYeuitWyldFbgSuNZbv56JUmviNnWgxAObsgcqOeqkfsn8tPLjWmq9dQa6lC5KJQPz1sDeVzKcNjQYcShsHbuZmHJ/sScw3A+B1On7E2v2v1cmko4E6Z/dyfw5+dHpL9H8e1I88dkxaDuPwDgew/UdDy8risw3V23IZDg8UGTFRGyltGbL7DH/eD2W5gW42v0oyUllFLWC8b5Lj5njw2GKRRTXD4i5zIALsuXkxFyCDrw0sTUzZu6EOGiiigugjkWRnFu0kZb8X5A3sRwykrpemOxNpdumv7RfW8RyYfr4+dccZtOZM57FFjRgDK8ptlIB7TKE9UX71yLZW5C9SPCdtLADER5Dow1jPRun3W4fA183E2yQThZbgi+S/EWvmX3cR76rm6W38Rjp5mAjGDiJRHCMGmbmRdzZRx4cx4gMN5cOUZMVHowIDkcmHqt/Fax8R40BpVFQdi7RGIhSQcxqOhHEfGp1AFULf3GtLNHho9SCLjq7aKPcD/ADVeppAqlm0ABJ8gLms23fJnxEuIb2bkeDNovwXN8BQDHG46DCCGJ3VVJ7NCxABazMxJOmpv+IVA3j3Vw2OUdqtnAGSWOwdelm5jwOnlVa3q3g2bJPLBj4yeyUiJyr2Y5buEZT3WzDLfQXXjXzYm6k0H0c4PHuYHK9rFmV1y2zSdm3IezcAHvA3oCw7sbNmwsTNjJzMYyyo7AXWINp1JZ7KdST6o5GqjvlvIYEac27VyVhXiFtxNvsoCPNiPGrlvRib5YVPHvP4D2b9ANWPurOdz9ljbe1i7i+EwwGh9pAT2akdXa7EdM1AXb0Mbk/Rovp2JBOJmF0DamNG1ub6534nwt1NaaxrjisdHGVV5EQt6oZgL+QNLH3kw/e7/AHFJBkynJccRnGnv4cr1ird5P3Yt+RZFxW9jR2rizVUZ955pA8sAHY5gi3jLE2IzyHvCyjWw8NaiSbVx0JldmiliCFlOgHhYLrw5HjyNUT7IupxysZ5N6nquqaLmz1xd6pexN6ZyjyTpmjXXtFstvAAmze7UeNMMPvB26ZljeNACXd7AAfu/aY/AX91ci47D7QVXYUMr92dPX5fVF8Lyi45z5DfE7QVNL3YmwQEXJsT7tATc9KhYbaT9pIsgTs1sA4PqsQCVa58RrpxGlVrYexmikbESqRa7Il8zkm/Hne3zNSsNsmQROpLGTEC7g+rGTxNxxNja2t9OQrvU/wDGbWFKUJy2pP8AVux0Wfrv3GN31VyTSwuRaMPjkkJCOrFTYgHUUs3n2+cIqZQrMzcDf1RxOnuHvqJj4lDoAxOJYBFYWDKuhdrDloTrfXSoG8O77PZ1LSOWGYs2oS1hYeGpNup0rNa/4vTp3UZzntU+T3t/THj5Y4llW+m6bUV7XMteyNtRYlbxtrzU6MvmP1GlScdtaOAXkbrZQCWNuNlGtvHgKq+09iEZHwz9k0KMFAHHmRfx1+NeNnYmLEfVyoY5GUFg1/rAeYJN2HS/C+nUWx/xuCq7UZvu+X6vjux4+XiRd7LZw17XPgXDY+1ExMYkjJseRFiD0I/zjTJGqlRrJC3bpofVaH2WQG0aj7LjkerW4cJuN31w8Nw2fOOKZdQehJOX3gmoV+zK1KriinKL3eHg/XiThcRcfbeGW5TWY+mfcn6TH9OwwIxEIu+XQyIut9Nc6cR4X6CvcO9u0JnDwxL2d9FyXUjxckX8wRTl9+mhZVxOFdL2uUdXH5anwvXSp2NxTxlJ9GUO4py/ooW528hnRZxbtUIWZeAJN9bfZcA+RB8KuW9WzGx2EKQTNHnA1B0ZCbSIw8r9NVtwJByrazw7O2kJsMf/AEWIuCtiCgJXtFy9UbK48MtanuvirFoWPDvL/qt4cGHkam008M9TT1Q12Xs6PDRJDEuVEFlH5k9STck9TXnDYpcQZYHSRBYA51tmDXyuupuAw8CLcNRVf3h2ptHtzh8FBEbqH7eRu6qm41W/rBgevLSuGyNiYnCzxzT4mbFTSHI6gWiSMi7NrotmCdL62B5eHpY9w8YYZ5MNJoSTYdHXRviB/LV+rM94rw4iLEJzsT95LBviuX4mtIw8odVZeDAEeRFxQCTffF9nhHtxchB79T8garWyXXD4Iyvovflc2ucq3UaDU6KxA8al+kzEaQp95vyA/M1A3wTJhRCJDFcxRdqFv2XAljbgLqdToL0BMkghxcVpIs8Z9iWIrb+FwCp8aXbu7oYfAzSyQAqJFUZSSQgBYvYnWx7v4KR/Rdt4e5SfDYtOI7RcrnTwCj+Y1YRi5PoAkmsJZI1zACwUycVA8ASOulAUXf7bBXDzSXs0zdmngD61vKMZf4xXHc3DYiGGODDu6NJlklK3WzMAyhiNQFTLp1LdaV7zwfSsfg8INRozfxnM/wDy0X31qQaZoQbiA5u9mVe6uvDip5fOr6DUXtNZKKz0wR8Xscys/aMxLLZ5myl3/dVQLJGOgAvw8a8NsYSRJGxdIYxooADOftEWNhqbDjqSbVDm3qWIZEvLYH6xiBmPWwGo+FdMBtqeMZ8Ujdm7DK4UDJ5rxy+NWq7W5fwjL39JvHx5eY2wWESKLJCokGoNyovxPeNvHoT4VHlxUyi0uFQpxYxyKwAHVWVSbcdOlTUwUbkyrclyDmWRwDYADgbcAK44fHLip3wsMiKyIxdnva1irBbcSpKk3I6dbWxk3lteZes4+hMXDIFyhQF+zy68OAHhXycoWVXsW4qpueHO3AeZqJtHtcNLaTEwZTfKGXLppwN+Iv40rxU0L9xHmLHvM0ALZ+gLW1HGwFgL1mncKKy3jqyEquNMa8izXpHj95YUYx2kZr2IQW16Akg/CocG2Y8Mtlws0a87jT4k8a4zbc7LXDwMoY55DIjXJJ4XB/y9IXlDGW89GRlcRS368dGSNpbWwsaKyKDJxUDuurfvHiPEG9/GlGz9t4uWWyOCxv3TlC/P+96eNvLAQO2jZSeIaO/zPGu0O82GsQCVA4dwi/lb/pWiN1S2dNfMi6sG/fS+RHO2MVGQJsNdfaaO508ACR8a+Q7ewk4CSLlA9XtFWw8iCcvyqZhd5YH4lk++pt55hcV1TZ2GkJcIjlzcn1rnwudPIV7CtSnu+TLIy2vdlk+4THQAALOrC+mZwSLnQAnXwrzjjArfs43lJuEAUux4X8PEnhY1C2hsPB6liI8vrZXAtfhcG9vdSz6RhcM31Es+upMZQj3hxqfdSVSlHVyPJVVD3sD6fFywoMwEkraJFGtlHv45RzJtXRDMkZeaRAQCXUISoHGwIYE6Uhfe2w7kXevqzkG45eqBrf3Uq2lt2acZWIC6XVRYaePH51mneQS9neUzvKaWjyG/b4fGYQxQpZ1vKpCZdUU3Ww43XN7wtR9wtsF8PDLe7wt2b+IX1fjGcv8AAajxSZGDfZIPnY3pXukv0fG4vC+ywLJ/Acyf8t2+VZY1HNtstsbh1U1LejasdjI4UMkjBUFrueADEAEnkNRrVW2j6S8BEcqO87XsFhQm54aFrA+403ihGJwJjYA5o2jIPC4BC392WoOxtmpIYpsMGwiohBhXDrGxLZSwcupDAFRYqOupvUjeSpcR9L2csxXKwCyFdbq1+zkWx10J/lq17j4vtMIg5oSnw1HyIpLsnByZZUmKXlaSwS9lDrYDMQMxzXJNhxo9GmI/bIf3WA+IP6UBH30+sx0KcrRr8XP96cTNdmPUn86T7Z12sng8fyANNKA+0k3sktEi/ae/4V/7hTukO9HrYceLfMxigMt2TI77YxU0aktAHVLDNwK4ZTbn3ST7qti7KxeKJMlwL8ZLqPctvyFVbcPaBhxOPmUBjntYnQ5pHN/H1aettzEF8/atfoLZfLLwtUJOG6Wehyr6cO8Sm30Q72TsyCJsxcTyKdEjF7Hyv8zYV02lJjJQxCKEBA7MFXLa636jqNKTR7yYkf8AuX1vqifDhwp/sbbqsGaeSFSeAFwQByNxY/E1ZCUJLZTx8iqnOlJbCez8vuzzFERcDDSqRc5Y5sqXA71rMON/fXfD7HtLJOI0VpY3SRDI5zK4AbUCyHQcAeetTpsOsylNclzfVr6Hhqbiu2HgaNcgfNYd1n1I87WzfI1pgnHKW42Qp4fh5ehBxYkm1mRI1UWDHLI3TS65VBsNSDw4V7xMv0RVfO2QWBQ6rqQCQbXBHHobVNhRQCbglibm41PAj3AWt4Vyw6KukSEKfML10B4nyHvrHe0bedJwr4w+e/y/gupU6m1mHvc/60GMEocXBBGvDUaEj9K6VW8ds0KS8azl249lIFuePAnQeQprhcG2VTK8hewv3suvP1LV+dXdjSovPeacFjX4ZO3Tq1HLYnHX5fT6ZJrKDxAPnSzF7FjJDJHCG5lo7/IEAnzpjDEFFhe3izH5sSa6Vhp1p0nmDLZ0YVFiaEeJ2TNIpjMwSLLYLHHa/gbk93wBqFPutLdGXESNkGVbKMyjhpdwAPfVpAqXhlrqWF/cqWIvC4rC9DHX7PoTXtZz1fqZ8NxcQ7dwAKSbtKyg+dkLfmfdTSf0YyZR2c6Frd4MpAvzsRc28xV/gFTxwr7S1zUhmRyZ9nUIt6fMpWA9G+GVLSl3e2rBioB8AOXneu67iYKMX7Nn8Xdj8gQKWb2b9YcCaAYhInVGBV7q2YrcXVhfmNLG/wARVbn9JMcsQwiNEoQIjStOi51zRqcvTul7m/sjqbbFCPI9/wBailpFfAsW191MO4AVOztzTS/gb3v51l28eDGE21hctysqxqSf3gcM3DnYA1rGG3ggxLskM0cjKoY5GDcyDcqSBrbTxrNPSwuXG7Pfx/plU/rU3FYyiqjBQq6LGUX/AHTkvG6/ZcH8S/8AZTykG6+jzjxX5M4/Wn9RNx6iazA9CPzpRud9XtCVP+IvwcH9KaUr2RptZ/F5PmpNAG2NNrJfm8f5AU0pZvf9XtCJ/wDht8HI/Sm0q2YjoT+dAeaQ7zjv4c+Lf1R0+pHvWv1cbfZc/MA/6KAonob2ZFPitoRTLnUEMAWZR3ZHFyVIPOnmD3Ynllm+jqgjRyA8ilVNmuLCQE8tfmdaRejTFrhtuY1JGVEcTEFuFg4kU6/u61aMXtyGPH9rB9YjuHzOzZVzqc9kt3SC178e7brVdRLQ517GntRcv5JW827ocRyXSLLHkKBBa4ZjpY8Lnj8aSQbth4u0Wa4twCc+lyw56U/3g2zAuZD9Y6udAuov63ePdNiD7iONqr+ztpRKGDIbPmvm1CLxQBRYEX8uNYK7qbctn7BKyytvGWnnVrXh4fmR/g8PiCotiEHUCJTrxNzm1NeMdsWaZQsmIBsbi0SjrzBvUbZW3IxEbkIRwXrqbHmToBfXw8akYbeOP6sMR3gcxzC6nlm5Dn8qonXu9Vl4OlTXZ84RUnvX7nzxz+xwi3ckW18QSAG0K8M3rWJJt14VzGyIyT2eIkbQg5QJMtxxJAOUDx8asCYxSF+03qpcZj4AczXLC2DsJHMYzaKgZDc/aU65rDpy51R39bDl9l6F87e3ppRppPq2/uIsfsqWZAq4qQoily7IEFgvds6qM1/M9fNnsDY88AZWxJYK/DKrg3VSbswzcTyPL3U+w0KtcrIXtobsNPNQBb3iuqwkdPG3M865l32ncTpOi4rH/WP/AJ68t5dToRcttvXq/USzRYzNZZYbXFj2T6gm2ozG1vOu+yopwzmdka4ULkvbTNmNjwJJ+XhTURV7jgrnOrOrTdPu4rPFRSe9Pei9QUZbWX8TzFHU6FK8xxVMiSujYWTTRXVqHWBKl1ziSwrpX2FKGxFIwSeWUHen0brjZjM0ilyALyRZrADQDKy2A/XnSHE+iBBr2kY+5Gy215Xc68tb8a1yoGOerUVyeEUDdbdQbPWT6wuXI4AKthw0+0Ndb+1VF9LhBxWz18T85EH6GtcxjVj2/j9rtnBRDUJ2RbwvIZG/ksak9xkpNyq5NB3Y9fEHxH9T0/pFumvckf7TAfAEn+sU9qBtPhpXsnXaz/fk+SkU2jW5A6kD50p3T+s2jK//ABG+LW/WgO3pLw+sMg6Mt/gR+Zpg8uezj21VvxKD+tSt/MJnwhI4xsG92qn5N8qTbBnz4aPql0PuOZf5WA91ATqX7ehz4dxzFmHuOv8ALmphXwqDoeBBB8iLH5UBh22wIdq4eU3CTIqsel1bDtfyFj5GmZUg66EcfAivHpJ2UewY+3hpOP7rEIT+IRkeZr7hcX28ccwP7RbtyAcd2QfiBPkwqmquJyu06eimuGh1sT/hoC//AJrQB/mn9q9H/NaoOG2z6UI1091ebc/1/wClfXk0t+t655h/hoRipNall3H2msGI+sdUjZTmzC4JGqa27pvzOnGrzsnbaTwySSZAASQuZS2TitxwDeF+lZFmoK+VRnCMlhnRtr6dulHGmvzNvhRCLoB42ABGl7Ecjrwr0YqUbjbTWeIqrOxQLmMjKTmI1ACgWQW0PPWrMYj0rHPs5S1R9PRuVOCkiB2Ve1iqYIT0r2sFKfZuGWOsR0jqVFFbjXtUAr1XTo28aa0KZTbEu3ttjDvDGATJK4yKOJUSRiTTwDg+V+lNcJOJEV14MoYeRFxWP+kveeOPbWBF2/8ASrI8l0fiyk2Atc3CesAR3vA1d/Rftg4nZ8Oa5dEVWOtr5Qw1PE2Iv0+FaCBbHNhSjGSVOxcvKk2KkqUUZ609MEHEtc2FYxgZRits4vEDVIw4U9bAYdPiLnyBrSt8dsfRMJNNezKpCffbup8zfyU1n3o32WRh1Pt4mTj+6pKL/MZD7hXs+RC1W+RqewIcmHTq12PvOnyAphXwKAABwAAHkBYfIV9qBrPUcgS7HgoLfhBb9KXejWC7TSHoq38ySfyFetuz5MNIebZUHvN2/lU/Gm24OEyYUMeMjFvdoo/pv76Af4uASIyNwZSp94tWcbssY5ZsO+h1I+8l7/FS3wFaZWfb64Y4fFR4lPaIPhmW1x7x+tANK5SYlFZUZ1DvfKpYAtbjYcTa4rrmDAMvqsAy+R/tw91ZV6SYWh2jg8UXIUzCMsVGWIJ2L/iPaOTrqB4UBcN7MCpIdhdJFMcg8wR8SvzSss3bRsPPNgJTrmzRHkxA5cdHjsR4qorbmaLERsqurqdCUYNY8QdOYIv7qyff7YTkdqlxiMNxsdWQHNcdSp7wP2SegrxrKwV1aaqQcHxOpjN9Na+pF14V62NtBMXh+3WwcMBKvdAVjzAvezcRx4EcqkPEQ2UKxPPKCbfC9YXLDwz5mtbXFLRrzX54HCOG/GvWQX0sa6TxFQGZWAOguLfnXHtuQB939q9TzuMsoVc4aa8NwXAv1HL8ta5Ei9NMFsKSTvN3F8fW/D/eu7bvgWvMATrqp4fHjVarQbwtX4Jv6HUpdk3Uo7ezo+bS+rQ09GrkYmSwW+QalyoHeF+6PX48OXUVrlZTudEMHiHdwzKVAVlQEW1JJF7g6AaA8TWlYbacckfaK4yhcxN/VGt79CLG48K10KkZLRnVtKM6NPZqLD1/PEmUUjl3nhFz3iAL5rADx9Yg1wl3oBH1aX6EkW+V6hO8oR3y+50o21WW6JY6Kqv/AInk/wB2n4m93LWuY3omFu5GeveZf0NQ/wCQt/3fJ+h67Ssv0/T1Kx6UNx8TjsQJlzSIq5UVGjVkBFnHeW7Bulz7qf8Aoy2a2DwHZPG8bCRyRJa/s2Oiiwtb4HU0yj3rQ6PHInVrBx/KS1v4aibV3iUL9SDK54KNAPFi1sv5+FaI3FJrO0sdTNUU46bLz0Y0xM1KcTLSiTb0sgOWONGU97NJmAHktjfzNU7efeZ4IO2OIVyWZY0RSuZrDiOca8T1uBzr2N1Sk9mLyzFUp1Xj2cZ56ddHrp0FPpKxrY7GQ7PhOiNeU8gxFyT4Rpe/iWFXzdPAgEuoskaiOMeShfiF+bVQ9wthOq9q92xGJ4XOoQnNcnkXPeJ+yB1NatIgw+HYKVURxsczaLcAsWboL6nw8qtbybIRUYpIlk2414SZSzID3ktmXUFbi4uD1GtZjCmOlOFknlzzzBzhkuiCEBWyzND7SkAXLDQGwF7Vo+ysL2EX10rSlQWlle2Z7anyHsqOQsK8JCzehjJJDh01OhP3nsAPcoH4jWi4PDiNFReCqFHuFqoe5mHOJxb4lx6pLeGZrgD3D8hWhUAUs3i2YMTA0ftcUPRhw/t76Z0UBm+6+LNmw76MhJQH/mL/AKvxVU/Sd2s0IwYWEWefENLIcpITsygQ8AwSXIb8cnKrvvvstoZVxUWneBa3ssOB8jz8fOk22NkHGQvNhmtJIpUiR3Kwv9W/1YHqNmjjZWPDKDyoDNPQzjI4cXKZZliBjyhXbKHOYHidLix+Na7tnBdsolhILqNCpBzqOQI0JGtuuo6VV93N0MYZA21JkxMcaFYkZmkIJy3OZlBFsvXW/wAbzg8KkKhIkVFBJCoAoBJuTYc760BiW04JNl4gYzCqDAxtLF7K3OqEckPFW5EW5a6JsPagxUYnhdDCdMmUhkPEq2pAYeViLEUw2/sbPmeNQ2YESRkXDg+sbc/Ee8a1lc2Fn2TKcVg7vh2/aRsScovor24rf1ZBw4GxOuS7tVXjp7xfQrd3Lw/PzBaHhOJdvrA0tzZbEKyjTungDzt5112fiIYRqXWUetdbkeA6A1P2Nt7C7QiLpYMo76PYPH435rfgw+R0r4k+buTIsiqbdpbTQD2tbtrbQcq5veTi9mUcY4aemGjPKzjSmqkZJyefaabXnrlPxTfRDDD41XQlGW+o6a+II0NRY8Y6Gx11156cyKmYPDQlc0arlcDgLA2vbTkdTXaRjqsMZkdRwFgFvwuxIAv0415QuaUdqDp7WeemPPr/AHwOrONTu41JzSxxWWn0XHTr9z5iQlu0Y2AHG5t15VEwO0LpKuQKkhDuvUWUC48jmI5+61JNqsmYrMS0mbvFHvHGL2tlKXJA6Gvfb+ssTsw71gmpF1PEnivPwufCtVra+y1Nt6YWu7PL88jiXXaneVFsJJLzbfj6a+nTfC0WGAyLeRghNrgZrhrdTlL205HwqLuttzCjDqsrRxmMsq5tLoGJQ9ASCCeGt9NaR+kba5vhhFmVVHaZrEdmb9mDpxt04cOtJk3xkUBR2iWI7UIVVTqADextpoRpx8BVFO1nOgk9+c7zud7Q3rHDhlM1WHEYaUd14m4cHU6jhzr7iHgRb2Q8gosS2hNrDwvryFzVGwe+cD2XGYaYsEvaKKEGQhbljnVja1m0sAATrcCvm7218JPiyI4zh2F5MNNM4iAVI+/G4gCiz2c5gfs+RUuzptralhcsldS4orOILPPBZ8PtbDSIrCHMTlzKiqxXOLqTbUgr3tBcC1wL0x2lKVvqtgOcTuB5kG1vdWWbh42R9oIcQWN4xHdgO6AF7Nbn1Roq6a2a3A1pG9m3YsEgeWVw59SJMpZ+XBhov7x91zpVde3Ua0YU8vj+aHkGnQlLCXRY+6z8RVtDa0cUWdzH2a6NlEmp4hURrKXPytc2AqqbGwbbRn+l4lAuHTSKL2WsbhAOaAkl25k25m33DYKbasoxOM+rw4v2ca93ML6hByH2pDxtYXI01XYGxcoWSRQoUDs4wLBQPVNuQ6D3nx7FCiqa8TmKOHl6vpj1+pK2Fs4xgySftH6+yD+p+Q061F3txcGTs55Cot2jALIVZU1KyZFPdY6ZSQDY9LVYKL1eTEuxNhLETLIyzTszOZsmU2YWCjU2QDRRwANG9GMIVYE1Z7F7dL/Vr5k978NNMViVgjMjDRdFX7TeyvlzPgKibk7LaeVsVLrZiVv7THifIcv+lAWrdzZn0aBU9ri56sePw0HuppRRQBRRRQHLEwLIrI4urAgjwrN54n2biCCC0L/zLf8ArW/+A1ptQNs7LTExmN/MHmp5EUAhBBAZTmVhdWHMfoeo5UVXoJpNnymGcExE30/rT9RVhBBAZSGVhdWHAj/OXKgClG1diiQl4rLJrcaZX6+AJ+B51K2ztNMLBJPLfJGtza1zyAHiSQPfSHdzbONxMJxUkUMURBaOI5y7KATcyXst+XdN+goChbc3MKS9rgycPOhv2ZJVb/uMfUJ+ye6QeIGlfNnb7NGRh9opJCVIu0aKvO4Yx2FuuZOPIGtZiMONhjkAzI6hkbgwBF+PLxHC9Idtbp9ouUouIj5Iws6/dIsR/CRfpVdSnGosSQTwQMSYXgM+FlDWtmeNzrc+0F9U/eAqDtaBY1V4583aG4UZ+WhJJPG458rVXcZuP2b58JO8Eg9mTMLa8BIgzDyK+Zr7DtLauEPfgTEr9pY1c/jhswP3ulZo2uwvZeepnuqCrvKSWnjv57+P8lwwGzFDd0Oy37rAqDawuGVtCt7gEcbVLmwEb3He6HLN+YJ6edUCb0gJJZMTBMpViWyyAk35ZWUEW05mvOC3xwiOGP0kWvwiiJ1BGhMtUzt68m2pY8M/z9iVNQpJU+6Uk3q9OPhh7uuuC37y7spiViVpJwsZJBTs2sdNSPWJt0vw4Vy2buzh8OrZu2keT1i+cB9e6CiaWBANjrVdw2/2GjRkDYk30v2cYsOdrym1Qn33jPdhhmkZmuC0tj19VFJOuuhB0qtWtw04uWn14mv/AGmsOFPhueMLhhc/zoXLD7vHLM0kt2nBDlIyrgMACoZsxQHXSw9bwFvm0MDBG0GJlcR9iuS0mVQ6DMEWxuSQrH1B3ja+nCsLtLa8+kUf0ZOGZhlNvvTEsefqjnRhNx+1fPi53nkJ1WMsb68DI4zHyC+Rq2FjPOZy+HwLXdPGix6hjd8TKWgwEJklkmaXtShJvmuhWPX1VCjM+nd1ArrsXc5nl7XGE4jEOb9mCWF/32/9wj7I7unEjSrzsXdPs1yhVw8fNVF3b719Sfvn3VZIoI8NGxVbBVJYjVmAFzrz8hYeFbqdKNNYiiidSU3lkPZWxQhDy2aTkPZTp4Ej4DlTe9Rdm7QixEaywuro3BlN/cehHMHWpVWEAoJABZjZVF2Y8h/nLnRoAWYhVUXZjwAqvYiaTHyiGAERg31/rf8AQfqaAIYn2liAqgrEn8q31J/fa3+AVpOFw6xoqILKoAA8Ki7F2WmGjCJ5s3Nj1NT6AKKKKAKKKKAKKKKAgbZ2THiY8kg+6w4qeo/tVAkSfZshVxniY/wt4g+w/wDmorTq44vCpKpSRQyniD/mlAZ5vHs5NpYKWOJrhgDqbFWVgwDgXKg2tcXGunSlG+OOxMsX0TBYWZXkGVpHTJHEh0IEnqsbad0mwvbWn+1t1psK3a4RmIHIeuvhb2x/lq8YDeFH7sw7N/tAHIfMcU+Y8qAgY5k2VssgtcQw5FNypZzcCxGouxvpwFcN3Nq4oYbDtOyTyP2faKgCvGJWIjY5e62mpFlsAx1tXffHdqTGthz2ith45VkaMD9rbpJmKnS+hA4nWneA2dHCZDGoHaSF2sANSAOA8APnQEieFXFnUMP3gD8+I91LJt3oW9XOn3WuP5tfnTDF4lYkaRzZVFyfD+/Kqhu5taV9qYqOVgQ0ETxqpBVFHIEaMfrNWHEjpagGs27rEW7YMOQkS4/1Uvk3NJ1KYRvOJP1iqfv5taTB4KTEQkB0KWDKCGzOqEEceBJ0I4U12S7tDG0pBdkVmsuUXKgkAXOl6Arce5xHBMIPKJP0iphDu6wFu2CjmI0IH+mmG3sa0GHlkRczqhyLa+ZzogtzuxFcd1dtLjcLHOumYd5fsuNGHx4eBFAEG7sI1bO/m1h/Lr867Y3Gw4OFpSMsai5McbMbdTlBJHidPGqlvNtGXD4qU4nByYrCyKgjaMFuystpBl4KSxJzXB0Gp5WHdrF4fF4JREWaHJ2RDjvABchVh1t8aAMPtV8SMM2HyrHMpkYsLusY4aeqGLFRY3tdvs6u2QEEHgRY++sd3d2JMJcRh48VNDisG5WE6skkRLOFKAW19bX7Y0000/dp8W0ObHJFG4GrI+n8VxlQ+TH3UBRoN3MThQuK2Z3C2VZMMxLJMQcrtbhGLgnjoBxXhWiDE9nEsmJyxkjVUYvc9EuFLedgB1pTJtWDDAphUDsWJLa5cxJJOvekN+thrzqXsrdebFN2uLZlU8j65HS3sL/lqAhIs+0pAkYyRKf4V8WPtP8A4LVftjbJjwqZIx95jxY9T/apOEwiRIEjUKo4Af5qa70AUUUUAUUUUAUUUUAUUUUAUUUUAUm2zu1Dibllyv8AbXQ+8cG99OaKAzmfYGMwZJgYunPIL384je/zrxh95lvaaIqebJ+sbfoa0moWP2VDP+1jVvG2v4hrQFOkMGIaMriB3GzBCQmY8syuO9blY6HUagGl026sq7RTHKyBRGY2jERXMpzG+cMQzXIPAXCgVYMbuFE37N2TwIDj9D86WNufi4v2Mo/hdkP9vnQCv0j7MmxeDaDDpndmU+sigBWv7RHypnHipc0MawOqW+skcpZQqHQBWJLFso6AXry2H2onEO3n2b/nevH0naI4wk//AF1/RaA77UR3lgRe0VQxdpECEAhSqKc4PEsW4G2QUh3V2HPgsZiVRL4OVgylnjzK9hmOUeyTccBoF00pv9J2ieEJH/11/Va9rh9qPwDr5dmn5WoCXPgMQZhJDIFTJldXjZwSCSpBDrkOrX66dKj4CLD4JWUzJmeR5Hy2Yl3N2siXCjkATwGpJuaF3Pxcv7aUfxSO5+HD50zwW4US/tJGfwACD9T86ARy7wot1w8NySTmYAXJPHIvE+ZrrBsHGY0gzMUTlm0A8ohb52q84DZMMH7KNV8ba/iOtTaAS7G3Zgw1iBmf7ban3DgtOqKKAKKKKAKKKKAKKKKAKKKKAKKKKAKKKKAKKKKAKKKKAKKKKAKKKKAKKKKAKKKKAKKKKAKKKKAKKKKAKKKKAKKKKA//2Q=="/>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REhUUEhQWFhUXFxwbGBcXFRYaHBgdHxgYGBgeIBgaHCggGBsoHxoYITEiJSkrLi4uFyAzODMsNygtLisBCgoKDg0OGhAQGzckHyQvMC8sKzQtNC4vOC4tLCwuLzQtMDcsNC8sNDIyMCwvNC4vLyw0LCssLC0vKzQuLC8sLP/AABEIAOEA4AMBIgACEQEDEQH/xAAcAAACAwEBAQEAAAAAAAAAAAAABQQGBwMCAQj/xABGEAACAQIDBQQGBwcBBgcAAAABAgMAEQQSIQUGMUFREyJhcQcyQoGRoRQjUnKSscEzYoKistHwwhVTc6Ph4hYXJEODhPH/xAAbAQEAAwEBAQEAAAAAAAAAAAAAAgMEBQEGB//EADQRAAIBAwEFBQcEAgMAAAAAAAABAgMEESESMUFRcQUTYYHRIjKRobHB8EJS4fEGFBVy0v/aAAwDAQACEQMRAD8A3GiiigCiiigCiiigCiioO09rRYcXlcDoOLHyHOgJ1c5plQXZgo6kgD4mqLjt9JpmyYWMi/A2zOf4RcD51BOw55jmxMtvAku/4R3V+NAWzG74YWPg5c9EF/mbD50lxXpB/wB3D73b9AP1rxh9hYdPYaQ9XY2/ClvmTXrGbUiwpjUKqvK2WOOJEDueJtw0A1JJsKA4De3Gyfs4hb92Jz87mvn+1tpngjj/AOEfqK+pvMpxP0WYSRzMuZA5BWUa3yOrG5FjcGx0qFvlvE2BWFljWQSyrFYuVILAkHRTcaUBM/2ttMcUc/8Awj9BX072Y2P9pELfvROPncV7w+Km+kGNkj7MIx7RHY2dWQZGUqLEq+YG59U1Mx20DBGzjO1rAIh7zEkKoFyBckjjQHDC+kH/AHkPvRv0I/WnWC3wwsnFzGeji3zFx86qj724Z5JYp0YPCoaVZYQ/ZggEEvHmAFiNc1TZdh4eQXCMlxcGNjbw7r3/AEoC9QzK4ujBh1BBHxFdKzP/AGFPCc2Glv4A5H+BOVvjU7A76TQtkxUZNuJy5X/CbA/KgL9RUHZe1osQLxOD1HAjzHGp1AFFFFAFFFFAFFFFAFFFFAFFFFAFeXcKCSQAOJJsBXDH41IULyMFUf5YdTWfbR2pPtFykYyRDUgmwA5M7deg+F6Aabd30uezwguTpnte5/dXn5n4Urw277O3aYt2zHigN3P3mOieWp8qabO2fHhx9Xq3OQjU+AHsDy160s3vkxKwK2DIEwlSwa2VwbqUN+RuOmttRQDqJBGpWJVQdBpfzbUn33qtbtbwyYjFYvDzqsbwFbIpLBlPtZiAT7PIaMK97q73xYwmJgYcSmkkD6MCOOW/rD5ioW2dlTJtXD4rDR5gY2TEahRl0C946FvAXP1Y6igLhVG34DQbQ2fjGB7CNmSRuUefuhm6DXj+7Vp2fgpFlmmkcfWCNQig5Ywmf2z6xJckmw4DpXvEbVgXRpFPUL3/AMtPnQFX3uwhxGP2d2JBeJ2kdl1CR9w3JHAMQQOutefSth3liwyxxySFcSjsI45GsoVgTdBpxHjTpdvwRi0cTAdAqIPgL14/8UjlD/zP+ygGeycCkKsIy2RnZxmLkjNqblzmOt+OutTSQNSQB1PCq/8A+KRzh/5n/ZXZd5Im0ZHAPH1WH5igK36PkXFT7UxDAMk03ZDoUUMCPIqy1P8ASjtIwYHJH+1mdY47Akg3BJFtbgCwI5sKeYHFYQEmMxxluPdEd/PQAn31E2xuyMRisNimlJ7BrpGQpj1tchgA2a4U3Jb1RQCPGbwvhRgcNhpRiZ5WCSCViToq52b24yCb2PK+nCrpi5E7MDEBCmgOY91SdNH0K66X0qq4XY80m12xWIjskcOTDkNnF9QxJAGVrM3ED1tOFQfSNj3xMkezMPmLS9+cpqViXvW6XNr2J1so9qgLFit32Ru0wrtmGoQmzD7rcG8jY+dM9hb5kHs8WLEaZ7Wsf3l5eY+FKdgLcQPhsyYRkbuSakqAoiZbm6FtTbgQL2BNN9o4CPEC0mjcpAO8PAj2x4HXoaAukbhgCpBB4EG4Pvr1Wa7P2nPs1wkgzxHUAHQjmyHkeo+PWtBwGNSdBJG2ZT8vAjkaAk0UUUAUUUUAUUUUAVHx+MSGNpJDZQP/AMA6k12kcKCSbAC5J5DnWb7Yx77RxAjjNolvYngBzc/oPG3OgPGInl2nMSTkhT3hAf6nP+aVM21izg8K5w2HaXICRGpF2IGrMeLHyBPICumLnXDrFDFlUuxWPObAkIXZ2+01lOg8BoNag7N3hhDLh5cXBJiL5fq2tnPLu3IVv3bn9KAUbu7cw88kM6NK0kyFZHzOVjYEWjkQXjiUknIdLleJzG9g2qfpEEgiGdlcDKGyHOkikgtxThx42NxSJN2psNtAy4JljgnUnEIykqrA6FFBF2PG2gGt9CBTibEQ4JSiDNIxLML6szcXkbqdNONrWsLUB5xm7uEZ48RNFGpiWy8AqnjyA7QjlcddNa8YveK5ywJc/aYfkg/X4VUN6N6UhObEOXkt3YVIBHS/KJeGpFz0PGk+yNhbU23qoGGwh5nMqMPL15z4nu8eFANdub3Qofr8R2jD2I7SW+BCL5XvSCPe6fEErgsC8hB4kSSn8MQABtyuffWobteiLAYUAyr9KkHFpR3L87RA2t97NV8w8KxqFjVUUcFVQoHuGlUyrRiSUWzB8Pu9vDPqI1hB5EYeO3yzD86lf+W23W1OOVfD6VOLe5EtW4lq+Zqpd2iXdmHf+W23V1GOVvD6VOb+50tUbEbvbwwamNZgOQGHkv8ALMfzres9fc1Fdod2fnCTe6fDkDG4F4yTxtJEfwyA3NuVx7qf7D3uhc/UYjs2PsSfV38NSUbyvfwrbcRCsilZFV1PFXUMD7jpVD3l9EWAxQJiU4WQ8Gi9S/K8RNrfdy1dGtGRFxaPuD3iscs6EH7Sj80P6fCusexos74jCdmkki5XbLmRxe9mUEFT4ix6g2FZntfYW1NiasPpOEHMZmRR/VAfEd3hxpxuvvSkxzYdyktu9C1ifG3KVfIXHQcauImibMjkWNRMUL8wi2ReiqDqQOp1PhwCTe7eFsMcMkRQGecRGRwWWPhe6gi7a8LjnTPZe1lnGX1JLerfj4qTx8uI8arG9O7M02DTBRR5rS5kxDSL3BmZizXOdpLMy6Xzcbg6AC0YXErMZsNMucxlcxClVOZQyspN8j2Pq3J06EVAgml2ZMCDnhf3BwP6XH+XBp0UKqcgDPb2jlzNYC7EAnl8rUm2NtqLFGbBzSRSSx/tOyvlPR0vezKdCLmx560Boez8ak8ayRm6n5dQehqTWa7Jxz7NxBRzmifmOBHJwOvUeBHIVpEbhgCDcEXBHMHhQHqiiigCiioW2NoDDwvI3sjQdTyHxoCrb+bZOmFj1LWz2462yr7+Pw60bNwAw8eT2zrIep5L5Lw87mle7WHMjvipNWzEITzc+s38IOniR0pJid5sNPPLaVzLhT9VCskkRlNhnK2sJWPqqpuDbo96As+3diQ42LssQmdLgjUggjgQRqDxHvNVmDdPCgvho8CYypVvpDZWsM1wySkl8/dIygCx46WvZf8Aa3fhUxSDtsy95SGjZVz2Zfs2v3gSLgDnXrbW0uwTT9o3qjp1Y/p1PlQHHbe1+yOSPWU9BfJfw5v4cqy/b+8riUYbBAzYpzYuvfyseS/bk5luA8TqDerbcvaDB4UM+KlNnZdWXN7AP+8PtNyBtxvbT/Rp6P49lx55Mr4tx335IPsJ0HU8/KwqMpKKyz1LIk3D9EqQ2xG0bT4gnN2ZOZEP7xP7V/PTz41qXD+1fCa5M9c6vcl0YHtnrmXrmzVzL1yqt0XqB2L15z1wMlee0rHK8JqBJz19z1F7SvokpG8PdgmK9dFeoYeuitWyldFbgSuNZbv56JUmviNnWgxAObsgcqOeqkfsn8tPLjWmq9dQa6lC5KJQPz1sDeVzKcNjQYcShsHbuZmHJ/sScw3A+B1On7E2v2v1cmko4E6Z/dyfw5+dHpL9H8e1I88dkxaDuPwDgew/UdDy8risw3V23IZDg8UGTFRGyltGbL7DH/eD2W5gW42v0oyUllFLWC8b5Lj5njw2GKRRTXD4i5zIALsuXkxFyCDrw0sTUzZu6EOGiiigugjkWRnFu0kZb8X5A3sRwykrpemOxNpdumv7RfW8RyYfr4+dccZtOZM57FFjRgDK8ptlIB7TKE9UX71yLZW5C9SPCdtLADER5Dow1jPRun3W4fA183E2yQThZbgi+S/EWvmX3cR76rm6W38Rjp5mAjGDiJRHCMGmbmRdzZRx4cx4gMN5cOUZMVHowIDkcmHqt/Fax8R40BpVFQdi7RGIhSQcxqOhHEfGp1AFULf3GtLNHho9SCLjq7aKPcD/ADVeppAqlm0ABJ8gLms23fJnxEuIb2bkeDNovwXN8BQDHG46DCCGJ3VVJ7NCxABazMxJOmpv+IVA3j3Vw2OUdqtnAGSWOwdelm5jwOnlVa3q3g2bJPLBj4yeyUiJyr2Y5buEZT3WzDLfQXXjXzYm6k0H0c4PHuYHK9rFmV1y2zSdm3IezcAHvA3oCw7sbNmwsTNjJzMYyyo7AXWINp1JZ7KdST6o5GqjvlvIYEac27VyVhXiFtxNvsoCPNiPGrlvRib5YVPHvP4D2b9ANWPurOdz9ljbe1i7i+EwwGh9pAT2akdXa7EdM1AXb0Mbk/Rovp2JBOJmF0DamNG1ub6534nwt1NaaxrjisdHGVV5EQt6oZgL+QNLH3kw/e7/AHFJBkynJccRnGnv4cr1ird5P3Yt+RZFxW9jR2rizVUZ955pA8sAHY5gi3jLE2IzyHvCyjWw8NaiSbVx0JldmiliCFlOgHhYLrw5HjyNUT7IupxysZ5N6nquqaLmz1xd6pexN6ZyjyTpmjXXtFstvAAmze7UeNMMPvB26ZljeNACXd7AAfu/aY/AX91ci47D7QVXYUMr92dPX5fVF8Lyi45z5DfE7QVNL3YmwQEXJsT7tATc9KhYbaT9pIsgTs1sA4PqsQCVa58RrpxGlVrYexmikbESqRa7Il8zkm/Hne3zNSsNsmQROpLGTEC7g+rGTxNxxNja2t9OQrvU/wDGbWFKUJy2pP8AVux0Wfrv3GN31VyTSwuRaMPjkkJCOrFTYgHUUs3n2+cIqZQrMzcDf1RxOnuHvqJj4lDoAxOJYBFYWDKuhdrDloTrfXSoG8O77PZ1LSOWGYs2oS1hYeGpNup0rNa/4vTp3UZzntU+T3t/THj5Y4llW+m6bUV7XMteyNtRYlbxtrzU6MvmP1GlScdtaOAXkbrZQCWNuNlGtvHgKq+09iEZHwz9k0KMFAHHmRfx1+NeNnYmLEfVyoY5GUFg1/rAeYJN2HS/C+nUWx/xuCq7UZvu+X6vjux4+XiRd7LZw17XPgXDY+1ExMYkjJseRFiD0I/zjTJGqlRrJC3bpofVaH2WQG0aj7LjkerW4cJuN31w8Nw2fOOKZdQehJOX3gmoV+zK1KriinKL3eHg/XiThcRcfbeGW5TWY+mfcn6TH9OwwIxEIu+XQyIut9Nc6cR4X6CvcO9u0JnDwxL2d9FyXUjxckX8wRTl9+mhZVxOFdL2uUdXH5anwvXSp2NxTxlJ9GUO4py/ooW528hnRZxbtUIWZeAJN9bfZcA+RB8KuW9WzGx2EKQTNHnA1B0ZCbSIw8r9NVtwJByrazw7O2kJsMf/AEWIuCtiCgJXtFy9UbK48MtanuvirFoWPDvL/qt4cGHkam008M9TT1Q12Xs6PDRJDEuVEFlH5k9STck9TXnDYpcQZYHSRBYA51tmDXyuupuAw8CLcNRVf3h2ptHtzh8FBEbqH7eRu6qm41W/rBgevLSuGyNiYnCzxzT4mbFTSHI6gWiSMi7NrotmCdL62B5eHpY9w8YYZ5MNJoSTYdHXRviB/LV+rM94rw4iLEJzsT95LBviuX4mtIw8odVZeDAEeRFxQCTffF9nhHtxchB79T8garWyXXD4Iyvovflc2ucq3UaDU6KxA8al+kzEaQp95vyA/M1A3wTJhRCJDFcxRdqFv2XAljbgLqdToL0BMkghxcVpIs8Z9iWIrb+FwCp8aXbu7oYfAzSyQAqJFUZSSQgBYvYnWx7v4KR/Rdt4e5SfDYtOI7RcrnTwCj+Y1YRi5PoAkmsJZI1zACwUycVA8ASOulAUXf7bBXDzSXs0zdmngD61vKMZf4xXHc3DYiGGODDu6NJlklK3WzMAyhiNQFTLp1LdaV7zwfSsfg8INRozfxnM/wDy0X31qQaZoQbiA5u9mVe6uvDip5fOr6DUXtNZKKz0wR8Xscys/aMxLLZ5myl3/dVQLJGOgAvw8a8NsYSRJGxdIYxooADOftEWNhqbDjqSbVDm3qWIZEvLYH6xiBmPWwGo+FdMBtqeMZ8Ujdm7DK4UDJ5rxy+NWq7W5fwjL39JvHx5eY2wWESKLJCokGoNyovxPeNvHoT4VHlxUyi0uFQpxYxyKwAHVWVSbcdOlTUwUbkyrclyDmWRwDYADgbcAK44fHLip3wsMiKyIxdnva1irBbcSpKk3I6dbWxk3lteZes4+hMXDIFyhQF+zy68OAHhXycoWVXsW4qpueHO3AeZqJtHtcNLaTEwZTfKGXLppwN+Iv40rxU0L9xHmLHvM0ALZ+gLW1HGwFgL1mncKKy3jqyEquNMa8izXpHj95YUYx2kZr2IQW16Akg/CocG2Y8Mtlws0a87jT4k8a4zbc7LXDwMoY55DIjXJJ4XB/y9IXlDGW89GRlcRS368dGSNpbWwsaKyKDJxUDuurfvHiPEG9/GlGz9t4uWWyOCxv3TlC/P+96eNvLAQO2jZSeIaO/zPGu0O82GsQCVA4dwi/lb/pWiN1S2dNfMi6sG/fS+RHO2MVGQJsNdfaaO508ACR8a+Q7ewk4CSLlA9XtFWw8iCcvyqZhd5YH4lk++pt55hcV1TZ2GkJcIjlzcn1rnwudPIV7CtSnu+TLIy2vdlk+4THQAALOrC+mZwSLnQAnXwrzjjArfs43lJuEAUux4X8PEnhY1C2hsPB6liI8vrZXAtfhcG9vdSz6RhcM31Es+upMZQj3hxqfdSVSlHVyPJVVD3sD6fFywoMwEkraJFGtlHv45RzJtXRDMkZeaRAQCXUISoHGwIYE6Uhfe2w7kXevqzkG45eqBrf3Uq2lt2acZWIC6XVRYaePH51mneQS9neUzvKaWjyG/b4fGYQxQpZ1vKpCZdUU3Ww43XN7wtR9wtsF8PDLe7wt2b+IX1fjGcv8AAajxSZGDfZIPnY3pXukv0fG4vC+ywLJ/Acyf8t2+VZY1HNtstsbh1U1LejasdjI4UMkjBUFrueADEAEnkNRrVW2j6S8BEcqO87XsFhQm54aFrA+403ihGJwJjYA5o2jIPC4BC392WoOxtmpIYpsMGwiohBhXDrGxLZSwcupDAFRYqOupvUjeSpcR9L2csxXKwCyFdbq1+zkWx10J/lq17j4vtMIg5oSnw1HyIpLsnByZZUmKXlaSwS9lDrYDMQMxzXJNhxo9GmI/bIf3WA+IP6UBH30+sx0KcrRr8XP96cTNdmPUn86T7Z12sng8fyANNKA+0k3sktEi/ae/4V/7hTukO9HrYceLfMxigMt2TI77YxU0aktAHVLDNwK4ZTbn3ST7qti7KxeKJMlwL8ZLqPctvyFVbcPaBhxOPmUBjntYnQ5pHN/H1aettzEF8/atfoLZfLLwtUJOG6Wehyr6cO8Sm30Q72TsyCJsxcTyKdEjF7Hyv8zYV02lJjJQxCKEBA7MFXLa636jqNKTR7yYkf8AuX1vqifDhwp/sbbqsGaeSFSeAFwQByNxY/E1ZCUJLZTx8iqnOlJbCez8vuzzFERcDDSqRc5Y5sqXA71rMON/fXfD7HtLJOI0VpY3SRDI5zK4AbUCyHQcAeetTpsOsylNclzfVr6Hhqbiu2HgaNcgfNYd1n1I87WzfI1pgnHKW42Qp4fh5ehBxYkm1mRI1UWDHLI3TS65VBsNSDw4V7xMv0RVfO2QWBQ6rqQCQbXBHHobVNhRQCbglibm41PAj3AWt4Vyw6KukSEKfML10B4nyHvrHe0bedJwr4w+e/y/gupU6m1mHvc/60GMEocXBBGvDUaEj9K6VW8ds0KS8azl249lIFuePAnQeQprhcG2VTK8hewv3suvP1LV+dXdjSovPeacFjX4ZO3Tq1HLYnHX5fT6ZJrKDxAPnSzF7FjJDJHCG5lo7/IEAnzpjDEFFhe3izH5sSa6Vhp1p0nmDLZ0YVFiaEeJ2TNIpjMwSLLYLHHa/gbk93wBqFPutLdGXESNkGVbKMyjhpdwAPfVpAqXhlrqWF/cqWIvC4rC9DHX7PoTXtZz1fqZ8NxcQ7dwAKSbtKyg+dkLfmfdTSf0YyZR2c6Frd4MpAvzsRc28xV/gFTxwr7S1zUhmRyZ9nUIt6fMpWA9G+GVLSl3e2rBioB8AOXneu67iYKMX7Nn8Xdj8gQKWb2b9YcCaAYhInVGBV7q2YrcXVhfmNLG/wARVbn9JMcsQwiNEoQIjStOi51zRqcvTul7m/sjqbbFCPI9/wBailpFfAsW191MO4AVOztzTS/gb3v51l28eDGE21hctysqxqSf3gcM3DnYA1rGG3ggxLskM0cjKoY5GDcyDcqSBrbTxrNPSwuXG7Pfx/plU/rU3FYyiqjBQq6LGUX/AHTkvG6/ZcH8S/8AZTykG6+jzjxX5M4/Wn9RNx6iazA9CPzpRud9XtCVP+IvwcH9KaUr2RptZ/F5PmpNAG2NNrJfm8f5AU0pZvf9XtCJ/wDht8HI/Sm0q2YjoT+dAeaQ7zjv4c+Lf1R0+pHvWv1cbfZc/MA/6KAonob2ZFPitoRTLnUEMAWZR3ZHFyVIPOnmD3Ynllm+jqgjRyA8ilVNmuLCQE8tfmdaRejTFrhtuY1JGVEcTEFuFg4kU6/u61aMXtyGPH9rB9YjuHzOzZVzqc9kt3SC178e7brVdRLQ517GntRcv5JW827ocRyXSLLHkKBBa4ZjpY8Lnj8aSQbth4u0Wa4twCc+lyw56U/3g2zAuZD9Y6udAuov63ePdNiD7iONqr+ztpRKGDIbPmvm1CLxQBRYEX8uNYK7qbctn7BKyytvGWnnVrXh4fmR/g8PiCotiEHUCJTrxNzm1NeMdsWaZQsmIBsbi0SjrzBvUbZW3IxEbkIRwXrqbHmToBfXw8akYbeOP6sMR3gcxzC6nlm5Dn8qonXu9Vl4OlTXZ84RUnvX7nzxz+xwi3ckW18QSAG0K8M3rWJJt14VzGyIyT2eIkbQg5QJMtxxJAOUDx8asCYxSF+03qpcZj4AczXLC2DsJHMYzaKgZDc/aU65rDpy51R39bDl9l6F87e3ppRppPq2/uIsfsqWZAq4qQoily7IEFgvds6qM1/M9fNnsDY88AZWxJYK/DKrg3VSbswzcTyPL3U+w0KtcrIXtobsNPNQBb3iuqwkdPG3M865l32ncTpOi4rH/WP/AJ68t5dToRcttvXq/USzRYzNZZYbXFj2T6gm2ozG1vOu+yopwzmdka4ULkvbTNmNjwJJ+XhTURV7jgrnOrOrTdPu4rPFRSe9Pei9QUZbWX8TzFHU6FK8xxVMiSujYWTTRXVqHWBKl1ziSwrpX2FKGxFIwSeWUHen0brjZjM0ilyALyRZrADQDKy2A/XnSHE+iBBr2kY+5Gy215Xc68tb8a1yoGOerUVyeEUDdbdQbPWT6wuXI4AKthw0+0Ndb+1VF9LhBxWz18T85EH6GtcxjVj2/j9rtnBRDUJ2RbwvIZG/ksak9xkpNyq5NB3Y9fEHxH9T0/pFumvckf7TAfAEn+sU9qBtPhpXsnXaz/fk+SkU2jW5A6kD50p3T+s2jK//ABG+LW/WgO3pLw+sMg6Mt/gR+Zpg8uezj21VvxKD+tSt/MJnwhI4xsG92qn5N8qTbBnz4aPql0PuOZf5WA91ATqX7ehz4dxzFmHuOv8ALmphXwqDoeBBB8iLH5UBh22wIdq4eU3CTIqsel1bDtfyFj5GmZUg66EcfAivHpJ2UewY+3hpOP7rEIT+IRkeZr7hcX28ccwP7RbtyAcd2QfiBPkwqmquJyu06eimuGh1sT/hoC//AJrQB/mn9q9H/NaoOG2z6UI1091ebc/1/wClfXk0t+t655h/hoRipNall3H2msGI+sdUjZTmzC4JGqa27pvzOnGrzsnbaTwySSZAASQuZS2TitxwDeF+lZFmoK+VRnCMlhnRtr6dulHGmvzNvhRCLoB42ABGl7Ecjrwr0YqUbjbTWeIqrOxQLmMjKTmI1ACgWQW0PPWrMYj0rHPs5S1R9PRuVOCkiB2Ve1iqYIT0r2sFKfZuGWOsR0jqVFFbjXtUAr1XTo28aa0KZTbEu3ttjDvDGATJK4yKOJUSRiTTwDg+V+lNcJOJEV14MoYeRFxWP+kveeOPbWBF2/8ASrI8l0fiyk2Atc3CesAR3vA1d/Rftg4nZ8Oa5dEVWOtr5Qw1PE2Iv0+FaCBbHNhSjGSVOxcvKk2KkqUUZ609MEHEtc2FYxgZRits4vEDVIw4U9bAYdPiLnyBrSt8dsfRMJNNezKpCffbup8zfyU1n3o32WRh1Pt4mTj+6pKL/MZD7hXs+RC1W+RqewIcmHTq12PvOnyAphXwKAABwAAHkBYfIV9qBrPUcgS7HgoLfhBb9KXejWC7TSHoq38ySfyFetuz5MNIebZUHvN2/lU/Gm24OEyYUMeMjFvdoo/pv76Af4uASIyNwZSp94tWcbssY5ZsO+h1I+8l7/FS3wFaZWfb64Y4fFR4lPaIPhmW1x7x+tANK5SYlFZUZ1DvfKpYAtbjYcTa4rrmDAMvqsAy+R/tw91ZV6SYWh2jg8UXIUzCMsVGWIJ2L/iPaOTrqB4UBcN7MCpIdhdJFMcg8wR8SvzSss3bRsPPNgJTrmzRHkxA5cdHjsR4qorbmaLERsqurqdCUYNY8QdOYIv7qyff7YTkdqlxiMNxsdWQHNcdSp7wP2SegrxrKwV1aaqQcHxOpjN9Na+pF14V62NtBMXh+3WwcMBKvdAVjzAvezcRx4EcqkPEQ2UKxPPKCbfC9YXLDwz5mtbXFLRrzX54HCOG/GvWQX0sa6TxFQGZWAOguLfnXHtuQB939q9TzuMsoVc4aa8NwXAv1HL8ta5Ei9NMFsKSTvN3F8fW/D/eu7bvgWvMATrqp4fHjVarQbwtX4Jv6HUpdk3Uo7ezo+bS+rQ09GrkYmSwW+QalyoHeF+6PX48OXUVrlZTudEMHiHdwzKVAVlQEW1JJF7g6AaA8TWlYbacckfaK4yhcxN/VGt79CLG48K10KkZLRnVtKM6NPZqLD1/PEmUUjl3nhFz3iAL5rADx9Yg1wl3oBH1aX6EkW+V6hO8oR3y+50o21WW6JY6Kqv/AInk/wB2n4m93LWuY3omFu5GeveZf0NQ/wCQt/3fJ+h67Ssv0/T1Kx6UNx8TjsQJlzSIq5UVGjVkBFnHeW7Bulz7qf8Aoy2a2DwHZPG8bCRyRJa/s2Oiiwtb4HU0yj3rQ6PHInVrBx/KS1v4aibV3iUL9SDK54KNAPFi1sv5+FaI3FJrO0sdTNUU46bLz0Y0xM1KcTLSiTb0sgOWONGU97NJmAHktjfzNU7efeZ4IO2OIVyWZY0RSuZrDiOca8T1uBzr2N1Sk9mLyzFUp1Xj2cZ56ddHrp0FPpKxrY7GQ7PhOiNeU8gxFyT4Rpe/iWFXzdPAgEuoskaiOMeShfiF+bVQ9wthOq9q92xGJ4XOoQnNcnkXPeJ+yB1NatIgw+HYKVURxsczaLcAsWboL6nw8qtbybIRUYpIlk2414SZSzID3ktmXUFbi4uD1GtZjCmOlOFknlzzzBzhkuiCEBWyzND7SkAXLDQGwF7Vo+ysL2EX10rSlQWlle2Z7anyHsqOQsK8JCzehjJJDh01OhP3nsAPcoH4jWi4PDiNFReCqFHuFqoe5mHOJxb4lx6pLeGZrgD3D8hWhUAUs3i2YMTA0ftcUPRhw/t76Z0UBm+6+LNmw76MhJQH/mL/AKvxVU/Sd2s0IwYWEWefENLIcpITsygQ8AwSXIb8cnKrvvvstoZVxUWneBa3ssOB8jz8fOk22NkHGQvNhmtJIpUiR3Kwv9W/1YHqNmjjZWPDKDyoDNPQzjI4cXKZZliBjyhXbKHOYHidLix+Na7tnBdsolhILqNCpBzqOQI0JGtuuo6VV93N0MYZA21JkxMcaFYkZmkIJy3OZlBFsvXW/wAbzg8KkKhIkVFBJCoAoBJuTYc760BiW04JNl4gYzCqDAxtLF7K3OqEckPFW5EW5a6JsPagxUYnhdDCdMmUhkPEq2pAYeViLEUw2/sbPmeNQ2YESRkXDg+sbc/Ee8a1lc2Fn2TKcVg7vh2/aRsScovor24rf1ZBw4GxOuS7tVXjp7xfQrd3Lw/PzBaHhOJdvrA0tzZbEKyjTungDzt5112fiIYRqXWUetdbkeA6A1P2Nt7C7QiLpYMo76PYPH435rfgw+R0r4k+buTIsiqbdpbTQD2tbtrbQcq5veTi9mUcY4aemGjPKzjSmqkZJyefaabXnrlPxTfRDDD41XQlGW+o6a+II0NRY8Y6Gx11156cyKmYPDQlc0arlcDgLA2vbTkdTXaRjqsMZkdRwFgFvwuxIAv0415QuaUdqDp7WeemPPr/AHwOrONTu41JzSxxWWn0XHTr9z5iQlu0Y2AHG5t15VEwO0LpKuQKkhDuvUWUC48jmI5+61JNqsmYrMS0mbvFHvHGL2tlKXJA6Gvfb+ssTsw71gmpF1PEnivPwufCtVra+y1Nt6YWu7PL88jiXXaneVFsJJLzbfj6a+nTfC0WGAyLeRghNrgZrhrdTlL205HwqLuttzCjDqsrRxmMsq5tLoGJQ9ASCCeGt9NaR+kba5vhhFmVVHaZrEdmb9mDpxt04cOtJk3xkUBR2iWI7UIVVTqADextpoRpx8BVFO1nOgk9+c7zud7Q3rHDhlM1WHEYaUd14m4cHU6jhzr7iHgRb2Q8gosS2hNrDwvryFzVGwe+cD2XGYaYsEvaKKEGQhbljnVja1m0sAATrcCvm7218JPiyI4zh2F5MNNM4iAVI+/G4gCiz2c5gfs+RUuzptralhcsldS4orOILPPBZ8PtbDSIrCHMTlzKiqxXOLqTbUgr3tBcC1wL0x2lKVvqtgOcTuB5kG1vdWWbh42R9oIcQWN4xHdgO6AF7Nbn1Roq6a2a3A1pG9m3YsEgeWVw59SJMpZ+XBhov7x91zpVde3Ua0YU8vj+aHkGnQlLCXRY+6z8RVtDa0cUWdzH2a6NlEmp4hURrKXPytc2AqqbGwbbRn+l4lAuHTSKL2WsbhAOaAkl25k25m33DYKbasoxOM+rw4v2ca93ML6hByH2pDxtYXI01XYGxcoWSRQoUDs4wLBQPVNuQ6D3nx7FCiqa8TmKOHl6vpj1+pK2Fs4xgySftH6+yD+p+Q061F3txcGTs55Cot2jALIVZU1KyZFPdY6ZSQDY9LVYKL1eTEuxNhLETLIyzTszOZsmU2YWCjU2QDRRwANG9GMIVYE1Z7F7dL/Vr5k978NNMViVgjMjDRdFX7TeyvlzPgKibk7LaeVsVLrZiVv7THifIcv+lAWrdzZn0aBU9ri56sePw0HuppRRQBRRRQHLEwLIrI4urAgjwrN54n2biCCC0L/zLf8ArW/+A1ptQNs7LTExmN/MHmp5EUAhBBAZTmVhdWHMfoeo5UVXoJpNnymGcExE30/rT9RVhBBAZSGVhdWHAj/OXKgClG1diiQl4rLJrcaZX6+AJ+B51K2ztNMLBJPLfJGtza1zyAHiSQPfSHdzbONxMJxUkUMURBaOI5y7KATcyXst+XdN+goChbc3MKS9rgycPOhv2ZJVb/uMfUJ+ye6QeIGlfNnb7NGRh9opJCVIu0aKvO4Yx2FuuZOPIGtZiMONhjkAzI6hkbgwBF+PLxHC9Idtbp9ouUouIj5Iws6/dIsR/CRfpVdSnGosSQTwQMSYXgM+FlDWtmeNzrc+0F9U/eAqDtaBY1V4583aG4UZ+WhJJPG458rVXcZuP2b58JO8Eg9mTMLa8BIgzDyK+Zr7DtLauEPfgTEr9pY1c/jhswP3ulZo2uwvZeepnuqCrvKSWnjv57+P8lwwGzFDd0Oy37rAqDawuGVtCt7gEcbVLmwEb3He6HLN+YJ6edUCb0gJJZMTBMpViWyyAk35ZWUEW05mvOC3xwiOGP0kWvwiiJ1BGhMtUzt68m2pY8M/z9iVNQpJU+6Uk3q9OPhh7uuuC37y7spiViVpJwsZJBTs2sdNSPWJt0vw4Vy2buzh8OrZu2keT1i+cB9e6CiaWBANjrVdw2/2GjRkDYk30v2cYsOdrym1Qn33jPdhhmkZmuC0tj19VFJOuuhB0qtWtw04uWn14mv/AGmsOFPhueMLhhc/zoXLD7vHLM0kt2nBDlIyrgMACoZsxQHXSw9bwFvm0MDBG0GJlcR9iuS0mVQ6DMEWxuSQrH1B3ja+nCsLtLa8+kUf0ZOGZhlNvvTEsefqjnRhNx+1fPi53nkJ1WMsb68DI4zHyC+Rq2FjPOZy+HwLXdPGix6hjd8TKWgwEJklkmaXtShJvmuhWPX1VCjM+nd1ArrsXc5nl7XGE4jEOb9mCWF/32/9wj7I7unEjSrzsXdPs1yhVw8fNVF3b719Sfvn3VZIoI8NGxVbBVJYjVmAFzrz8hYeFbqdKNNYiiidSU3lkPZWxQhDy2aTkPZTp4Ej4DlTe9Rdm7QixEaywuro3BlN/cehHMHWpVWEAoJABZjZVF2Y8h/nLnRoAWYhVUXZjwAqvYiaTHyiGAERg31/rf8AQfqaAIYn2liAqgrEn8q31J/fa3+AVpOFw6xoqILKoAA8Ki7F2WmGjCJ5s3Nj1NT6AKKKKAKKKKAKKKKAgbZ2THiY8kg+6w4qeo/tVAkSfZshVxniY/wt4g+w/wDmorTq44vCpKpSRQyniD/mlAZ5vHs5NpYKWOJrhgDqbFWVgwDgXKg2tcXGunSlG+OOxMsX0TBYWZXkGVpHTJHEh0IEnqsbad0mwvbWn+1t1psK3a4RmIHIeuvhb2x/lq8YDeFH7sw7N/tAHIfMcU+Y8qAgY5k2VssgtcQw5FNypZzcCxGouxvpwFcN3Nq4oYbDtOyTyP2faKgCvGJWIjY5e62mpFlsAx1tXffHdqTGthz2ith45VkaMD9rbpJmKnS+hA4nWneA2dHCZDGoHaSF2sANSAOA8APnQEieFXFnUMP3gD8+I91LJt3oW9XOn3WuP5tfnTDF4lYkaRzZVFyfD+/Kqhu5taV9qYqOVgQ0ETxqpBVFHIEaMfrNWHEjpagGs27rEW7YMOQkS4/1Uvk3NJ1KYRvOJP1iqfv5taTB4KTEQkB0KWDKCGzOqEEceBJ0I4U12S7tDG0pBdkVmsuUXKgkAXOl6Arce5xHBMIPKJP0iphDu6wFu2CjmI0IH+mmG3sa0GHlkRczqhyLa+ZzogtzuxFcd1dtLjcLHOumYd5fsuNGHx4eBFAEG7sI1bO/m1h/Lr867Y3Gw4OFpSMsai5McbMbdTlBJHidPGqlvNtGXD4qU4nByYrCyKgjaMFuystpBl4KSxJzXB0Gp5WHdrF4fF4JREWaHJ2RDjvABchVh1t8aAMPtV8SMM2HyrHMpkYsLusY4aeqGLFRY3tdvs6u2QEEHgRY++sd3d2JMJcRh48VNDisG5WE6skkRLOFKAW19bX7Y0000/dp8W0ObHJFG4GrI+n8VxlQ+TH3UBRoN3MThQuK2Z3C2VZMMxLJMQcrtbhGLgnjoBxXhWiDE9nEsmJyxkjVUYvc9EuFLedgB1pTJtWDDAphUDsWJLa5cxJJOvekN+thrzqXsrdebFN2uLZlU8j65HS3sL/lqAhIs+0pAkYyRKf4V8WPtP8A4LVftjbJjwqZIx95jxY9T/apOEwiRIEjUKo4Af5qa70AUUUUAUUUUAUUUUAUUUUAUUUUAUm2zu1Dibllyv8AbXQ+8cG99OaKAzmfYGMwZJgYunPIL384je/zrxh95lvaaIqebJ+sbfoa0moWP2VDP+1jVvG2v4hrQFOkMGIaMriB3GzBCQmY8syuO9blY6HUagGl026sq7RTHKyBRGY2jERXMpzG+cMQzXIPAXCgVYMbuFE37N2TwIDj9D86WNufi4v2Mo/hdkP9vnQCv0j7MmxeDaDDpndmU+sigBWv7RHypnHipc0MawOqW+skcpZQqHQBWJLFso6AXry2H2onEO3n2b/nevH0naI4wk//AF1/RaA77UR3lgRe0VQxdpECEAhSqKc4PEsW4G2QUh3V2HPgsZiVRL4OVgylnjzK9hmOUeyTccBoF00pv9J2ieEJH/11/Va9rh9qPwDr5dmn5WoCXPgMQZhJDIFTJldXjZwSCSpBDrkOrX66dKj4CLD4JWUzJmeR5Hy2Yl3N2siXCjkATwGpJuaF3Pxcv7aUfxSO5+HD50zwW4US/tJGfwACD9T86ARy7wot1w8NySTmYAXJPHIvE+ZrrBsHGY0gzMUTlm0A8ohb52q84DZMMH7KNV8ba/iOtTaAS7G3Zgw1iBmf7ban3DgtOqKKAKKKKAKKKKAKKKKAKKKKAKKKKAKKKKAKKKKAKKKKAKKKKAKKKKAKKKKAKKKKAKKKKAKKKKAKKKKAKKKKAKKKKA//2Q=="/>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REhUUEhQWFhUXFxwbGBcXFRYaHBgdHxgYGBgeIBgaHCggGBsoHxoYITEiJSkrLi4uFyAzODMsNygtLisBCgoKDg0OGhAQGzckHyQvMC8sKzQtNC4vOC4tLCwuLzQtMDcsNC8sNDIyMCwvNC4vLyw0LCssLC0vKzQuLC8sLP/AABEIAOEA4AMBIgACEQEDEQH/xAAcAAACAwEBAQEAAAAAAAAAAAAABQQGBwMCAQj/xABGEAACAQIDBQQGBwcBBgcAAAABAgMAEQQSIQUGMUFREyJhcQcyQoGRoRQjUnKSscEzYoKistHwwhVTc6Ph4hYXJEODhPH/xAAbAQEAAwEBAQEAAAAAAAAAAAAAAgMEBQEGB//EADQRAAIBAwEFBQcEAgMAAAAAAAABAgMEESESMUFRcQUTYYHRIjKRobHB8EJS4fEGFBVy0v/aAAwDAQACEQMRAD8A3GiiigCiiigCiiigCiioO09rRYcXlcDoOLHyHOgJ1c5plQXZgo6kgD4mqLjt9JpmyYWMi/A2zOf4RcD51BOw55jmxMtvAku/4R3V+NAWzG74YWPg5c9EF/mbD50lxXpB/wB3D73b9AP1rxh9hYdPYaQ9XY2/ClvmTXrGbUiwpjUKqvK2WOOJEDueJtw0A1JJsKA4De3Gyfs4hb92Jz87mvn+1tpngjj/AOEfqK+pvMpxP0WYSRzMuZA5BWUa3yOrG5FjcGx0qFvlvE2BWFljWQSyrFYuVILAkHRTcaUBM/2ttMcUc/8Awj9BX072Y2P9pELfvROPncV7w+Km+kGNkj7MIx7RHY2dWQZGUqLEq+YG59U1Mx20DBGzjO1rAIh7zEkKoFyBckjjQHDC+kH/AHkPvRv0I/WnWC3wwsnFzGeji3zFx86qj724Z5JYp0YPCoaVZYQ/ZggEEvHmAFiNc1TZdh4eQXCMlxcGNjbw7r3/AEoC9QzK4ujBh1BBHxFdKzP/AGFPCc2Glv4A5H+BOVvjU7A76TQtkxUZNuJy5X/CbA/KgL9RUHZe1osQLxOD1HAjzHGp1AFFFFAFFFFAFFFFAFFFFAFFFFAFeXcKCSQAOJJsBXDH41IULyMFUf5YdTWfbR2pPtFykYyRDUgmwA5M7deg+F6Aabd30uezwguTpnte5/dXn5n4Urw277O3aYt2zHigN3P3mOieWp8qabO2fHhx9Xq3OQjU+AHsDy160s3vkxKwK2DIEwlSwa2VwbqUN+RuOmttRQDqJBGpWJVQdBpfzbUn33qtbtbwyYjFYvDzqsbwFbIpLBlPtZiAT7PIaMK97q73xYwmJgYcSmkkD6MCOOW/rD5ioW2dlTJtXD4rDR5gY2TEahRl0C946FvAXP1Y6igLhVG34DQbQ2fjGB7CNmSRuUefuhm6DXj+7Vp2fgpFlmmkcfWCNQig5Ywmf2z6xJckmw4DpXvEbVgXRpFPUL3/AMtPnQFX3uwhxGP2d2JBeJ2kdl1CR9w3JHAMQQOutefSth3liwyxxySFcSjsI45GsoVgTdBpxHjTpdvwRi0cTAdAqIPgL14/8UjlD/zP+ygGeycCkKsIy2RnZxmLkjNqblzmOt+OutTSQNSQB1PCq/8A+KRzh/5n/ZXZd5Im0ZHAPH1WH5igK36PkXFT7UxDAMk03ZDoUUMCPIqy1P8ASjtIwYHJH+1mdY47Akg3BJFtbgCwI5sKeYHFYQEmMxxluPdEd/PQAn31E2xuyMRisNimlJ7BrpGQpj1tchgA2a4U3Jb1RQCPGbwvhRgcNhpRiZ5WCSCViToq52b24yCb2PK+nCrpi5E7MDEBCmgOY91SdNH0K66X0qq4XY80m12xWIjskcOTDkNnF9QxJAGVrM3ED1tOFQfSNj3xMkezMPmLS9+cpqViXvW6XNr2J1so9qgLFit32Ru0wrtmGoQmzD7rcG8jY+dM9hb5kHs8WLEaZ7Wsf3l5eY+FKdgLcQPhsyYRkbuSakqAoiZbm6FtTbgQL2BNN9o4CPEC0mjcpAO8PAj2x4HXoaAukbhgCpBB4EG4Pvr1Wa7P2nPs1wkgzxHUAHQjmyHkeo+PWtBwGNSdBJG2ZT8vAjkaAk0UUUAUUUUAUUUUAVHx+MSGNpJDZQP/AMA6k12kcKCSbAC5J5DnWb7Yx77RxAjjNolvYngBzc/oPG3OgPGInl2nMSTkhT3hAf6nP+aVM21izg8K5w2HaXICRGpF2IGrMeLHyBPICumLnXDrFDFlUuxWPObAkIXZ2+01lOg8BoNag7N3hhDLh5cXBJiL5fq2tnPLu3IVv3bn9KAUbu7cw88kM6NK0kyFZHzOVjYEWjkQXjiUknIdLleJzG9g2qfpEEgiGdlcDKGyHOkikgtxThx42NxSJN2psNtAy4JljgnUnEIykqrA6FFBF2PG2gGt9CBTibEQ4JSiDNIxLML6szcXkbqdNONrWsLUB5xm7uEZ48RNFGpiWy8AqnjyA7QjlcddNa8YveK5ywJc/aYfkg/X4VUN6N6UhObEOXkt3YVIBHS/KJeGpFz0PGk+yNhbU23qoGGwh5nMqMPL15z4nu8eFANdub3Qofr8R2jD2I7SW+BCL5XvSCPe6fEErgsC8hB4kSSn8MQABtyuffWobteiLAYUAyr9KkHFpR3L87RA2t97NV8w8KxqFjVUUcFVQoHuGlUyrRiSUWzB8Pu9vDPqI1hB5EYeO3yzD86lf+W23W1OOVfD6VOLe5EtW4lq+Zqpd2iXdmHf+W23V1GOVvD6VOb+50tUbEbvbwwamNZgOQGHkv8ALMfzres9fc1Fdod2fnCTe6fDkDG4F4yTxtJEfwyA3NuVx7qf7D3uhc/UYjs2PsSfV38NSUbyvfwrbcRCsilZFV1PFXUMD7jpVD3l9EWAxQJiU4WQ8Gi9S/K8RNrfdy1dGtGRFxaPuD3iscs6EH7Sj80P6fCusexos74jCdmkki5XbLmRxe9mUEFT4ix6g2FZntfYW1NiasPpOEHMZmRR/VAfEd3hxpxuvvSkxzYdyktu9C1ifG3KVfIXHQcauImibMjkWNRMUL8wi2ReiqDqQOp1PhwCTe7eFsMcMkRQGecRGRwWWPhe6gi7a8LjnTPZe1lnGX1JLerfj4qTx8uI8arG9O7M02DTBRR5rS5kxDSL3BmZizXOdpLMy6Xzcbg6AC0YXErMZsNMucxlcxClVOZQyspN8j2Pq3J06EVAgml2ZMCDnhf3BwP6XH+XBp0UKqcgDPb2jlzNYC7EAnl8rUm2NtqLFGbBzSRSSx/tOyvlPR0vezKdCLmx560Boez8ak8ayRm6n5dQehqTWa7Jxz7NxBRzmifmOBHJwOvUeBHIVpEbhgCDcEXBHMHhQHqiiigCiioW2NoDDwvI3sjQdTyHxoCrb+bZOmFj1LWz2462yr7+Pw60bNwAw8eT2zrIep5L5Lw87mle7WHMjvipNWzEITzc+s38IOniR0pJid5sNPPLaVzLhT9VCskkRlNhnK2sJWPqqpuDbo96As+3diQ42LssQmdLgjUggjgQRqDxHvNVmDdPCgvho8CYypVvpDZWsM1wySkl8/dIygCx46WvZf8Aa3fhUxSDtsy95SGjZVz2Zfs2v3gSLgDnXrbW0uwTT9o3qjp1Y/p1PlQHHbe1+yOSPWU9BfJfw5v4cqy/b+8riUYbBAzYpzYuvfyseS/bk5luA8TqDerbcvaDB4UM+KlNnZdWXN7AP+8PtNyBtxvbT/Rp6P49lx55Mr4tx335IPsJ0HU8/KwqMpKKyz1LIk3D9EqQ2xG0bT4gnN2ZOZEP7xP7V/PTz41qXD+1fCa5M9c6vcl0YHtnrmXrmzVzL1yqt0XqB2L15z1wMlee0rHK8JqBJz19z1F7SvokpG8PdgmK9dFeoYeuitWyldFbgSuNZbv56JUmviNnWgxAObsgcqOeqkfsn8tPLjWmq9dQa6lC5KJQPz1sDeVzKcNjQYcShsHbuZmHJ/sScw3A+B1On7E2v2v1cmko4E6Z/dyfw5+dHpL9H8e1I88dkxaDuPwDgew/UdDy8risw3V23IZDg8UGTFRGyltGbL7DH/eD2W5gW42v0oyUllFLWC8b5Lj5njw2GKRRTXD4i5zIALsuXkxFyCDrw0sTUzZu6EOGiiigugjkWRnFu0kZb8X5A3sRwykrpemOxNpdumv7RfW8RyYfr4+dccZtOZM57FFjRgDK8ptlIB7TKE9UX71yLZW5C9SPCdtLADER5Dow1jPRun3W4fA183E2yQThZbgi+S/EWvmX3cR76rm6W38Rjp5mAjGDiJRHCMGmbmRdzZRx4cx4gMN5cOUZMVHowIDkcmHqt/Fax8R40BpVFQdi7RGIhSQcxqOhHEfGp1AFULf3GtLNHho9SCLjq7aKPcD/ADVeppAqlm0ABJ8gLms23fJnxEuIb2bkeDNovwXN8BQDHG46DCCGJ3VVJ7NCxABazMxJOmpv+IVA3j3Vw2OUdqtnAGSWOwdelm5jwOnlVa3q3g2bJPLBj4yeyUiJyr2Y5buEZT3WzDLfQXXjXzYm6k0H0c4PHuYHK9rFmV1y2zSdm3IezcAHvA3oCw7sbNmwsTNjJzMYyyo7AXWINp1JZ7KdST6o5GqjvlvIYEac27VyVhXiFtxNvsoCPNiPGrlvRib5YVPHvP4D2b9ANWPurOdz9ljbe1i7i+EwwGh9pAT2akdXa7EdM1AXb0Mbk/Rovp2JBOJmF0DamNG1ub6534nwt1NaaxrjisdHGVV5EQt6oZgL+QNLH3kw/e7/AHFJBkynJccRnGnv4cr1ird5P3Yt+RZFxW9jR2rizVUZ955pA8sAHY5gi3jLE2IzyHvCyjWw8NaiSbVx0JldmiliCFlOgHhYLrw5HjyNUT7IupxysZ5N6nquqaLmz1xd6pexN6ZyjyTpmjXXtFstvAAmze7UeNMMPvB26ZljeNACXd7AAfu/aY/AX91ci47D7QVXYUMr92dPX5fVF8Lyi45z5DfE7QVNL3YmwQEXJsT7tATc9KhYbaT9pIsgTs1sA4PqsQCVa58RrpxGlVrYexmikbESqRa7Il8zkm/Hne3zNSsNsmQROpLGTEC7g+rGTxNxxNja2t9OQrvU/wDGbWFKUJy2pP8AVux0Wfrv3GN31VyTSwuRaMPjkkJCOrFTYgHUUs3n2+cIqZQrMzcDf1RxOnuHvqJj4lDoAxOJYBFYWDKuhdrDloTrfXSoG8O77PZ1LSOWGYs2oS1hYeGpNup0rNa/4vTp3UZzntU+T3t/THj5Y4llW+m6bUV7XMteyNtRYlbxtrzU6MvmP1GlScdtaOAXkbrZQCWNuNlGtvHgKq+09iEZHwz9k0KMFAHHmRfx1+NeNnYmLEfVyoY5GUFg1/rAeYJN2HS/C+nUWx/xuCq7UZvu+X6vjux4+XiRd7LZw17XPgXDY+1ExMYkjJseRFiD0I/zjTJGqlRrJC3bpofVaH2WQG0aj7LjkerW4cJuN31w8Nw2fOOKZdQehJOX3gmoV+zK1KriinKL3eHg/XiThcRcfbeGW5TWY+mfcn6TH9OwwIxEIu+XQyIut9Nc6cR4X6CvcO9u0JnDwxL2d9FyXUjxckX8wRTl9+mhZVxOFdL2uUdXH5anwvXSp2NxTxlJ9GUO4py/ooW528hnRZxbtUIWZeAJN9bfZcA+RB8KuW9WzGx2EKQTNHnA1B0ZCbSIw8r9NVtwJByrazw7O2kJsMf/AEWIuCtiCgJXtFy9UbK48MtanuvirFoWPDvL/qt4cGHkam008M9TT1Q12Xs6PDRJDEuVEFlH5k9STck9TXnDYpcQZYHSRBYA51tmDXyuupuAw8CLcNRVf3h2ptHtzh8FBEbqH7eRu6qm41W/rBgevLSuGyNiYnCzxzT4mbFTSHI6gWiSMi7NrotmCdL62B5eHpY9w8YYZ5MNJoSTYdHXRviB/LV+rM94rw4iLEJzsT95LBviuX4mtIw8odVZeDAEeRFxQCTffF9nhHtxchB79T8garWyXXD4Iyvovflc2ucq3UaDU6KxA8al+kzEaQp95vyA/M1A3wTJhRCJDFcxRdqFv2XAljbgLqdToL0BMkghxcVpIs8Z9iWIrb+FwCp8aXbu7oYfAzSyQAqJFUZSSQgBYvYnWx7v4KR/Rdt4e5SfDYtOI7RcrnTwCj+Y1YRi5PoAkmsJZI1zACwUycVA8ASOulAUXf7bBXDzSXs0zdmngD61vKMZf4xXHc3DYiGGODDu6NJlklK3WzMAyhiNQFTLp1LdaV7zwfSsfg8INRozfxnM/wDy0X31qQaZoQbiA5u9mVe6uvDip5fOr6DUXtNZKKz0wR8Xscys/aMxLLZ5myl3/dVQLJGOgAvw8a8NsYSRJGxdIYxooADOftEWNhqbDjqSbVDm3qWIZEvLYH6xiBmPWwGo+FdMBtqeMZ8Ujdm7DK4UDJ5rxy+NWq7W5fwjL39JvHx5eY2wWESKLJCokGoNyovxPeNvHoT4VHlxUyi0uFQpxYxyKwAHVWVSbcdOlTUwUbkyrclyDmWRwDYADgbcAK44fHLip3wsMiKyIxdnva1irBbcSpKk3I6dbWxk3lteZes4+hMXDIFyhQF+zy68OAHhXycoWVXsW4qpueHO3AeZqJtHtcNLaTEwZTfKGXLppwN+Iv40rxU0L9xHmLHvM0ALZ+gLW1HGwFgL1mncKKy3jqyEquNMa8izXpHj95YUYx2kZr2IQW16Akg/CocG2Y8Mtlws0a87jT4k8a4zbc7LXDwMoY55DIjXJJ4XB/y9IXlDGW89GRlcRS368dGSNpbWwsaKyKDJxUDuurfvHiPEG9/GlGz9t4uWWyOCxv3TlC/P+96eNvLAQO2jZSeIaO/zPGu0O82GsQCVA4dwi/lb/pWiN1S2dNfMi6sG/fS+RHO2MVGQJsNdfaaO508ACR8a+Q7ewk4CSLlA9XtFWw8iCcvyqZhd5YH4lk++pt55hcV1TZ2GkJcIjlzcn1rnwudPIV7CtSnu+TLIy2vdlk+4THQAALOrC+mZwSLnQAnXwrzjjArfs43lJuEAUux4X8PEnhY1C2hsPB6liI8vrZXAtfhcG9vdSz6RhcM31Es+upMZQj3hxqfdSVSlHVyPJVVD3sD6fFywoMwEkraJFGtlHv45RzJtXRDMkZeaRAQCXUISoHGwIYE6Uhfe2w7kXevqzkG45eqBrf3Uq2lt2acZWIC6XVRYaePH51mneQS9neUzvKaWjyG/b4fGYQxQpZ1vKpCZdUU3Ww43XN7wtR9wtsF8PDLe7wt2b+IX1fjGcv8AAajxSZGDfZIPnY3pXukv0fG4vC+ywLJ/Acyf8t2+VZY1HNtstsbh1U1LejasdjI4UMkjBUFrueADEAEnkNRrVW2j6S8BEcqO87XsFhQm54aFrA+403ihGJwJjYA5o2jIPC4BC392WoOxtmpIYpsMGwiohBhXDrGxLZSwcupDAFRYqOupvUjeSpcR9L2csxXKwCyFdbq1+zkWx10J/lq17j4vtMIg5oSnw1HyIpLsnByZZUmKXlaSwS9lDrYDMQMxzXJNhxo9GmI/bIf3WA+IP6UBH30+sx0KcrRr8XP96cTNdmPUn86T7Z12sng8fyANNKA+0k3sktEi/ae/4V/7hTukO9HrYceLfMxigMt2TI77YxU0aktAHVLDNwK4ZTbn3ST7qti7KxeKJMlwL8ZLqPctvyFVbcPaBhxOPmUBjntYnQ5pHN/H1aettzEF8/atfoLZfLLwtUJOG6Wehyr6cO8Sm30Q72TsyCJsxcTyKdEjF7Hyv8zYV02lJjJQxCKEBA7MFXLa636jqNKTR7yYkf8AuX1vqifDhwp/sbbqsGaeSFSeAFwQByNxY/E1ZCUJLZTx8iqnOlJbCez8vuzzFERcDDSqRc5Y5sqXA71rMON/fXfD7HtLJOI0VpY3SRDI5zK4AbUCyHQcAeetTpsOsylNclzfVr6Hhqbiu2HgaNcgfNYd1n1I87WzfI1pgnHKW42Qp4fh5ehBxYkm1mRI1UWDHLI3TS65VBsNSDw4V7xMv0RVfO2QWBQ6rqQCQbXBHHobVNhRQCbglibm41PAj3AWt4Vyw6KukSEKfML10B4nyHvrHe0bedJwr4w+e/y/gupU6m1mHvc/60GMEocXBBGvDUaEj9K6VW8ds0KS8azl249lIFuePAnQeQprhcG2VTK8hewv3suvP1LV+dXdjSovPeacFjX4ZO3Tq1HLYnHX5fT6ZJrKDxAPnSzF7FjJDJHCG5lo7/IEAnzpjDEFFhe3izH5sSa6Vhp1p0nmDLZ0YVFiaEeJ2TNIpjMwSLLYLHHa/gbk93wBqFPutLdGXESNkGVbKMyjhpdwAPfVpAqXhlrqWF/cqWIvC4rC9DHX7PoTXtZz1fqZ8NxcQ7dwAKSbtKyg+dkLfmfdTSf0YyZR2c6Frd4MpAvzsRc28xV/gFTxwr7S1zUhmRyZ9nUIt6fMpWA9G+GVLSl3e2rBioB8AOXneu67iYKMX7Nn8Xdj8gQKWb2b9YcCaAYhInVGBV7q2YrcXVhfmNLG/wARVbn9JMcsQwiNEoQIjStOi51zRqcvTul7m/sjqbbFCPI9/wBailpFfAsW191MO4AVOztzTS/gb3v51l28eDGE21hctysqxqSf3gcM3DnYA1rGG3ggxLskM0cjKoY5GDcyDcqSBrbTxrNPSwuXG7Pfx/plU/rU3FYyiqjBQq6LGUX/AHTkvG6/ZcH8S/8AZTykG6+jzjxX5M4/Wn9RNx6iazA9CPzpRud9XtCVP+IvwcH9KaUr2RptZ/F5PmpNAG2NNrJfm8f5AU0pZvf9XtCJ/wDht8HI/Sm0q2YjoT+dAeaQ7zjv4c+Lf1R0+pHvWv1cbfZc/MA/6KAonob2ZFPitoRTLnUEMAWZR3ZHFyVIPOnmD3Ynllm+jqgjRyA8ilVNmuLCQE8tfmdaRejTFrhtuY1JGVEcTEFuFg4kU6/u61aMXtyGPH9rB9YjuHzOzZVzqc9kt3SC178e7brVdRLQ517GntRcv5JW827ocRyXSLLHkKBBa4ZjpY8Lnj8aSQbth4u0Wa4twCc+lyw56U/3g2zAuZD9Y6udAuov63ePdNiD7iONqr+ztpRKGDIbPmvm1CLxQBRYEX8uNYK7qbctn7BKyytvGWnnVrXh4fmR/g8PiCotiEHUCJTrxNzm1NeMdsWaZQsmIBsbi0SjrzBvUbZW3IxEbkIRwXrqbHmToBfXw8akYbeOP6sMR3gcxzC6nlm5Dn8qonXu9Vl4OlTXZ84RUnvX7nzxz+xwi3ckW18QSAG0K8M3rWJJt14VzGyIyT2eIkbQg5QJMtxxJAOUDx8asCYxSF+03qpcZj4AczXLC2DsJHMYzaKgZDc/aU65rDpy51R39bDl9l6F87e3ppRppPq2/uIsfsqWZAq4qQoily7IEFgvds6qM1/M9fNnsDY88AZWxJYK/DKrg3VSbswzcTyPL3U+w0KtcrIXtobsNPNQBb3iuqwkdPG3M865l32ncTpOi4rH/WP/AJ68t5dToRcttvXq/USzRYzNZZYbXFj2T6gm2ozG1vOu+yopwzmdka4ULkvbTNmNjwJJ+XhTURV7jgrnOrOrTdPu4rPFRSe9Pei9QUZbWX8TzFHU6FK8xxVMiSujYWTTRXVqHWBKl1ziSwrpX2FKGxFIwSeWUHen0brjZjM0ilyALyRZrADQDKy2A/XnSHE+iBBr2kY+5Gy215Xc68tb8a1yoGOerUVyeEUDdbdQbPWT6wuXI4AKthw0+0Ndb+1VF9LhBxWz18T85EH6GtcxjVj2/j9rtnBRDUJ2RbwvIZG/ksak9xkpNyq5NB3Y9fEHxH9T0/pFumvckf7TAfAEn+sU9qBtPhpXsnXaz/fk+SkU2jW5A6kD50p3T+s2jK//ABG+LW/WgO3pLw+sMg6Mt/gR+Zpg8uezj21VvxKD+tSt/MJnwhI4xsG92qn5N8qTbBnz4aPql0PuOZf5WA91ATqX7ehz4dxzFmHuOv8ALmphXwqDoeBBB8iLH5UBh22wIdq4eU3CTIqsel1bDtfyFj5GmZUg66EcfAivHpJ2UewY+3hpOP7rEIT+IRkeZr7hcX28ccwP7RbtyAcd2QfiBPkwqmquJyu06eimuGh1sT/hoC//AJrQB/mn9q9H/NaoOG2z6UI1091ebc/1/wClfXk0t+t655h/hoRipNall3H2msGI+sdUjZTmzC4JGqa27pvzOnGrzsnbaTwySSZAASQuZS2TitxwDeF+lZFmoK+VRnCMlhnRtr6dulHGmvzNvhRCLoB42ABGl7Ecjrwr0YqUbjbTWeIqrOxQLmMjKTmI1ACgWQW0PPWrMYj0rHPs5S1R9PRuVOCkiB2Ve1iqYIT0r2sFKfZuGWOsR0jqVFFbjXtUAr1XTo28aa0KZTbEu3ttjDvDGATJK4yKOJUSRiTTwDg+V+lNcJOJEV14MoYeRFxWP+kveeOPbWBF2/8ASrI8l0fiyk2Atc3CesAR3vA1d/Rftg4nZ8Oa5dEVWOtr5Qw1PE2Iv0+FaCBbHNhSjGSVOxcvKk2KkqUUZ609MEHEtc2FYxgZRits4vEDVIw4U9bAYdPiLnyBrSt8dsfRMJNNezKpCffbup8zfyU1n3o32WRh1Pt4mTj+6pKL/MZD7hXs+RC1W+RqewIcmHTq12PvOnyAphXwKAABwAAHkBYfIV9qBrPUcgS7HgoLfhBb9KXejWC7TSHoq38ySfyFetuz5MNIebZUHvN2/lU/Gm24OEyYUMeMjFvdoo/pv76Af4uASIyNwZSp94tWcbssY5ZsO+h1I+8l7/FS3wFaZWfb64Y4fFR4lPaIPhmW1x7x+tANK5SYlFZUZ1DvfKpYAtbjYcTa4rrmDAMvqsAy+R/tw91ZV6SYWh2jg8UXIUzCMsVGWIJ2L/iPaOTrqB4UBcN7MCpIdhdJFMcg8wR8SvzSss3bRsPPNgJTrmzRHkxA5cdHjsR4qorbmaLERsqurqdCUYNY8QdOYIv7qyff7YTkdqlxiMNxsdWQHNcdSp7wP2SegrxrKwV1aaqQcHxOpjN9Na+pF14V62NtBMXh+3WwcMBKvdAVjzAvezcRx4EcqkPEQ2UKxPPKCbfC9YXLDwz5mtbXFLRrzX54HCOG/GvWQX0sa6TxFQGZWAOguLfnXHtuQB939q9TzuMsoVc4aa8NwXAv1HL8ta5Ei9NMFsKSTvN3F8fW/D/eu7bvgWvMATrqp4fHjVarQbwtX4Jv6HUpdk3Uo7ezo+bS+rQ09GrkYmSwW+QalyoHeF+6PX48OXUVrlZTudEMHiHdwzKVAVlQEW1JJF7g6AaA8TWlYbacckfaK4yhcxN/VGt79CLG48K10KkZLRnVtKM6NPZqLD1/PEmUUjl3nhFz3iAL5rADx9Yg1wl3oBH1aX6EkW+V6hO8oR3y+50o21WW6JY6Kqv/AInk/wB2n4m93LWuY3omFu5GeveZf0NQ/wCQt/3fJ+h67Ssv0/T1Kx6UNx8TjsQJlzSIq5UVGjVkBFnHeW7Bulz7qf8Aoy2a2DwHZPG8bCRyRJa/s2Oiiwtb4HU0yj3rQ6PHInVrBx/KS1v4aibV3iUL9SDK54KNAPFi1sv5+FaI3FJrO0sdTNUU46bLz0Y0xM1KcTLSiTb0sgOWONGU97NJmAHktjfzNU7efeZ4IO2OIVyWZY0RSuZrDiOca8T1uBzr2N1Sk9mLyzFUp1Xj2cZ56ddHrp0FPpKxrY7GQ7PhOiNeU8gxFyT4Rpe/iWFXzdPAgEuoskaiOMeShfiF+bVQ9wthOq9q92xGJ4XOoQnNcnkXPeJ+yB1NatIgw+HYKVURxsczaLcAsWboL6nw8qtbybIRUYpIlk2414SZSzID3ktmXUFbi4uD1GtZjCmOlOFknlzzzBzhkuiCEBWyzND7SkAXLDQGwF7Vo+ysL2EX10rSlQWlle2Z7anyHsqOQsK8JCzehjJJDh01OhP3nsAPcoH4jWi4PDiNFReCqFHuFqoe5mHOJxb4lx6pLeGZrgD3D8hWhUAUs3i2YMTA0ftcUPRhw/t76Z0UBm+6+LNmw76MhJQH/mL/AKvxVU/Sd2s0IwYWEWefENLIcpITsygQ8AwSXIb8cnKrvvvstoZVxUWneBa3ssOB8jz8fOk22NkHGQvNhmtJIpUiR3Kwv9W/1YHqNmjjZWPDKDyoDNPQzjI4cXKZZliBjyhXbKHOYHidLix+Na7tnBdsolhILqNCpBzqOQI0JGtuuo6VV93N0MYZA21JkxMcaFYkZmkIJy3OZlBFsvXW/wAbzg8KkKhIkVFBJCoAoBJuTYc760BiW04JNl4gYzCqDAxtLF7K3OqEckPFW5EW5a6JsPagxUYnhdDCdMmUhkPEq2pAYeViLEUw2/sbPmeNQ2YESRkXDg+sbc/Ee8a1lc2Fn2TKcVg7vh2/aRsScovor24rf1ZBw4GxOuS7tVXjp7xfQrd3Lw/PzBaHhOJdvrA0tzZbEKyjTungDzt5112fiIYRqXWUetdbkeA6A1P2Nt7C7QiLpYMo76PYPH435rfgw+R0r4k+buTIsiqbdpbTQD2tbtrbQcq5veTi9mUcY4aemGjPKzjSmqkZJyefaabXnrlPxTfRDDD41XQlGW+o6a+II0NRY8Y6Gx11156cyKmYPDQlc0arlcDgLA2vbTkdTXaRjqsMZkdRwFgFvwuxIAv0415QuaUdqDp7WeemPPr/AHwOrONTu41JzSxxWWn0XHTr9z5iQlu0Y2AHG5t15VEwO0LpKuQKkhDuvUWUC48jmI5+61JNqsmYrMS0mbvFHvHGL2tlKXJA6Gvfb+ssTsw71gmpF1PEnivPwufCtVra+y1Nt6YWu7PL88jiXXaneVFsJJLzbfj6a+nTfC0WGAyLeRghNrgZrhrdTlL205HwqLuttzCjDqsrRxmMsq5tLoGJQ9ASCCeGt9NaR+kba5vhhFmVVHaZrEdmb9mDpxt04cOtJk3xkUBR2iWI7UIVVTqADextpoRpx8BVFO1nOgk9+c7zud7Q3rHDhlM1WHEYaUd14m4cHU6jhzr7iHgRb2Q8gosS2hNrDwvryFzVGwe+cD2XGYaYsEvaKKEGQhbljnVja1m0sAATrcCvm7218JPiyI4zh2F5MNNM4iAVI+/G4gCiz2c5gfs+RUuzptralhcsldS4orOILPPBZ8PtbDSIrCHMTlzKiqxXOLqTbUgr3tBcC1wL0x2lKVvqtgOcTuB5kG1vdWWbh42R9oIcQWN4xHdgO6AF7Nbn1Roq6a2a3A1pG9m3YsEgeWVw59SJMpZ+XBhov7x91zpVde3Ua0YU8vj+aHkGnQlLCXRY+6z8RVtDa0cUWdzH2a6NlEmp4hURrKXPytc2AqqbGwbbRn+l4lAuHTSKL2WsbhAOaAkl25k25m33DYKbasoxOM+rw4v2ca93ML6hByH2pDxtYXI01XYGxcoWSRQoUDs4wLBQPVNuQ6D3nx7FCiqa8TmKOHl6vpj1+pK2Fs4xgySftH6+yD+p+Q061F3txcGTs55Cot2jALIVZU1KyZFPdY6ZSQDY9LVYKL1eTEuxNhLETLIyzTszOZsmU2YWCjU2QDRRwANG9GMIVYE1Z7F7dL/Vr5k978NNMViVgjMjDRdFX7TeyvlzPgKibk7LaeVsVLrZiVv7THifIcv+lAWrdzZn0aBU9ri56sePw0HuppRRQBRRRQHLEwLIrI4urAgjwrN54n2biCCC0L/zLf8ArW/+A1ptQNs7LTExmN/MHmp5EUAhBBAZTmVhdWHMfoeo5UVXoJpNnymGcExE30/rT9RVhBBAZSGVhdWHAj/OXKgClG1diiQl4rLJrcaZX6+AJ+B51K2ztNMLBJPLfJGtza1zyAHiSQPfSHdzbONxMJxUkUMURBaOI5y7KATcyXst+XdN+goChbc3MKS9rgycPOhv2ZJVb/uMfUJ+ye6QeIGlfNnb7NGRh9opJCVIu0aKvO4Yx2FuuZOPIGtZiMONhjkAzI6hkbgwBF+PLxHC9Idtbp9ouUouIj5Iws6/dIsR/CRfpVdSnGosSQTwQMSYXgM+FlDWtmeNzrc+0F9U/eAqDtaBY1V4583aG4UZ+WhJJPG458rVXcZuP2b58JO8Eg9mTMLa8BIgzDyK+Zr7DtLauEPfgTEr9pY1c/jhswP3ulZo2uwvZeepnuqCrvKSWnjv57+P8lwwGzFDd0Oy37rAqDawuGVtCt7gEcbVLmwEb3He6HLN+YJ6edUCb0gJJZMTBMpViWyyAk35ZWUEW05mvOC3xwiOGP0kWvwiiJ1BGhMtUzt68m2pY8M/z9iVNQpJU+6Uk3q9OPhh7uuuC37y7spiViVpJwsZJBTs2sdNSPWJt0vw4Vy2buzh8OrZu2keT1i+cB9e6CiaWBANjrVdw2/2GjRkDYk30v2cYsOdrym1Qn33jPdhhmkZmuC0tj19VFJOuuhB0qtWtw04uWn14mv/AGmsOFPhueMLhhc/zoXLD7vHLM0kt2nBDlIyrgMACoZsxQHXSw9bwFvm0MDBG0GJlcR9iuS0mVQ6DMEWxuSQrH1B3ja+nCsLtLa8+kUf0ZOGZhlNvvTEsefqjnRhNx+1fPi53nkJ1WMsb68DI4zHyC+Rq2FjPOZy+HwLXdPGix6hjd8TKWgwEJklkmaXtShJvmuhWPX1VCjM+nd1ArrsXc5nl7XGE4jEOb9mCWF/32/9wj7I7unEjSrzsXdPs1yhVw8fNVF3b719Sfvn3VZIoI8NGxVbBVJYjVmAFzrz8hYeFbqdKNNYiiidSU3lkPZWxQhDy2aTkPZTp4Ej4DlTe9Rdm7QixEaywuro3BlN/cehHMHWpVWEAoJABZjZVF2Y8h/nLnRoAWYhVUXZjwAqvYiaTHyiGAERg31/rf8AQfqaAIYn2liAqgrEn8q31J/fa3+AVpOFw6xoqILKoAA8Ki7F2WmGjCJ5s3Nj1NT6AKKKKAKKKKAKKKKAgbZ2THiY8kg+6w4qeo/tVAkSfZshVxniY/wt4g+w/wDmorTq44vCpKpSRQyniD/mlAZ5vHs5NpYKWOJrhgDqbFWVgwDgXKg2tcXGunSlG+OOxMsX0TBYWZXkGVpHTJHEh0IEnqsbad0mwvbWn+1t1psK3a4RmIHIeuvhb2x/lq8YDeFH7sw7N/tAHIfMcU+Y8qAgY5k2VssgtcQw5FNypZzcCxGouxvpwFcN3Nq4oYbDtOyTyP2faKgCvGJWIjY5e62mpFlsAx1tXffHdqTGthz2ith45VkaMD9rbpJmKnS+hA4nWneA2dHCZDGoHaSF2sANSAOA8APnQEieFXFnUMP3gD8+I91LJt3oW9XOn3WuP5tfnTDF4lYkaRzZVFyfD+/Kqhu5taV9qYqOVgQ0ETxqpBVFHIEaMfrNWHEjpagGs27rEW7YMOQkS4/1Uvk3NJ1KYRvOJP1iqfv5taTB4KTEQkB0KWDKCGzOqEEceBJ0I4U12S7tDG0pBdkVmsuUXKgkAXOl6Arce5xHBMIPKJP0iphDu6wFu2CjmI0IH+mmG3sa0GHlkRczqhyLa+ZzogtzuxFcd1dtLjcLHOumYd5fsuNGHx4eBFAEG7sI1bO/m1h/Lr867Y3Gw4OFpSMsai5McbMbdTlBJHidPGqlvNtGXD4qU4nByYrCyKgjaMFuystpBl4KSxJzXB0Gp5WHdrF4fF4JREWaHJ2RDjvABchVh1t8aAMPtV8SMM2HyrHMpkYsLusY4aeqGLFRY3tdvs6u2QEEHgRY++sd3d2JMJcRh48VNDisG5WE6skkRLOFKAW19bX7Y0000/dp8W0ObHJFG4GrI+n8VxlQ+TH3UBRoN3MThQuK2Z3C2VZMMxLJMQcrtbhGLgnjoBxXhWiDE9nEsmJyxkjVUYvc9EuFLedgB1pTJtWDDAphUDsWJLa5cxJJOvekN+thrzqXsrdebFN2uLZlU8j65HS3sL/lqAhIs+0pAkYyRKf4V8WPtP8A4LVftjbJjwqZIx95jxY9T/apOEwiRIEjUKo4Af5qa70AUUUUAUUUUAUUUUAUUUUAUUUUAUm2zu1Dibllyv8AbXQ+8cG99OaKAzmfYGMwZJgYunPIL384je/zrxh95lvaaIqebJ+sbfoa0moWP2VDP+1jVvG2v4hrQFOkMGIaMriB3GzBCQmY8syuO9blY6HUagGl026sq7RTHKyBRGY2jERXMpzG+cMQzXIPAXCgVYMbuFE37N2TwIDj9D86WNufi4v2Mo/hdkP9vnQCv0j7MmxeDaDDpndmU+sigBWv7RHypnHipc0MawOqW+skcpZQqHQBWJLFso6AXry2H2onEO3n2b/nevH0naI4wk//AF1/RaA77UR3lgRe0VQxdpECEAhSqKc4PEsW4G2QUh3V2HPgsZiVRL4OVgylnjzK9hmOUeyTccBoF00pv9J2ieEJH/11/Va9rh9qPwDr5dmn5WoCXPgMQZhJDIFTJldXjZwSCSpBDrkOrX66dKj4CLD4JWUzJmeR5Hy2Yl3N2siXCjkATwGpJuaF3Pxcv7aUfxSO5+HD50zwW4US/tJGfwACD9T86ARy7wot1w8NySTmYAXJPHIvE+ZrrBsHGY0gzMUTlm0A8ohb52q84DZMMH7KNV8ba/iOtTaAS7G3Zgw1iBmf7ban3DgtOqKKAKKKKAKKKKAKKKKAKKKKAKKKKAKKKKAKKKKAKKKKAKKKKAKKKKAKKKKAKKKKAKKKKAKKKKAKKKKAKKKKAKKKKA//2Q=="/>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71939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9E7B99-7C3F-4BC3-B7B8-7E1F8C620B24}" type="datetime1">
              <a:rPr lang="en-US" smtClean="0">
                <a:solidFill>
                  <a:prstClr val="black"/>
                </a:solidFill>
              </a:rPr>
              <a:pPr/>
              <a:t>2/4/2017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AF2B4D-6B12-4EDF-87BB-2B55CECB66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04882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prstClr val="black"/>
                </a:solidFill>
              </a:rPr>
              <a:pPr/>
              <a:t>2/4/2017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79390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prstClr val="black"/>
                </a:solidFill>
              </a:rPr>
              <a:pPr/>
              <a:t>2/4/2017</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5711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prstClr val="black"/>
                </a:solidFill>
              </a:rPr>
              <a:pPr/>
              <a:t>2/4/2017</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1059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prstClr val="black"/>
                </a:solidFill>
              </a:rPr>
              <a:pPr/>
              <a:t>2/4/2017</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58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3238"/>
            <a:ext cx="8229600" cy="11430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2484092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prstClr val="black"/>
                </a:solidFill>
              </a:rPr>
              <a:pPr/>
              <a:t>2/4/2017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6B1FF6-39B9-40F5-8B67-33C6354A3D4F}" type="slidenum">
              <a:rPr lang="en-US" smtClean="0">
                <a:solidFill>
                  <a:prstClr val="black"/>
                </a:solidFill>
              </a:rPr>
              <a:pPr/>
              <a:t>‹#›</a:t>
            </a:fld>
            <a:endParaRPr lang="en-US" dirty="0">
              <a:solidFill>
                <a:srgbClr val="8A1A0D">
                  <a:shade val="75000"/>
                </a:srgbClr>
              </a:solidFill>
            </a:endParaRPr>
          </a:p>
        </p:txBody>
      </p:sp>
    </p:spTree>
    <p:extLst>
      <p:ext uri="{BB962C8B-B14F-4D97-AF65-F5344CB8AC3E}">
        <p14:creationId xmlns:p14="http://schemas.microsoft.com/office/powerpoint/2010/main" val="21185132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prstClr val="black"/>
                </a:solidFill>
              </a:rPr>
              <a:pPr/>
              <a:t>2/4/2017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6999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prstClr val="black"/>
                </a:solidFill>
              </a:rPr>
              <a:pPr/>
              <a:t>2/4/2017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59005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solidFill>
                  <a:prstClr val="black"/>
                </a:solidFill>
              </a:rPr>
              <a:pPr/>
              <a:t>2/4/2017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6984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03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8800" y="47625"/>
            <a:ext cx="7772400" cy="84137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558800" y="1079500"/>
            <a:ext cx="6400800" cy="1752600"/>
          </a:xfrm>
        </p:spPr>
        <p:txBody>
          <a:bodyPr/>
          <a:lstStyle>
            <a:lvl1pPr marL="0" indent="0" algn="l">
              <a:buNone/>
              <a:defRPr>
                <a:solidFill>
                  <a:srgbClr val="5758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342900" y="914400"/>
            <a:ext cx="8801100" cy="4100"/>
          </a:xfrm>
          <a:prstGeom prst="line">
            <a:avLst/>
          </a:prstGeom>
          <a:ln w="19050" cmpd="sng">
            <a:solidFill>
              <a:srgbClr val="5758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25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3157BD-7612-974B-B432-EC691A69C597}" type="datetimeFigureOut">
              <a:rPr lang="en-US" smtClean="0"/>
              <a:t>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D3AC80-F7AA-6A45-9307-391DF71B9660}" type="slidenum">
              <a:rPr lang="en-US" smtClean="0"/>
              <a:t>‹#›</a:t>
            </a:fld>
            <a:endParaRPr lang="en-US" dirty="0"/>
          </a:p>
        </p:txBody>
      </p:sp>
      <p:sp>
        <p:nvSpPr>
          <p:cNvPr id="6" name="Title 1"/>
          <p:cNvSpPr>
            <a:spLocks noGrp="1"/>
          </p:cNvSpPr>
          <p:nvPr>
            <p:ph type="ctrTitle"/>
          </p:nvPr>
        </p:nvSpPr>
        <p:spPr>
          <a:xfrm>
            <a:off x="558800" y="47625"/>
            <a:ext cx="7772400" cy="8413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6177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3035300" cy="2197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417888" y="1214438"/>
            <a:ext cx="5486400" cy="804862"/>
          </a:xfrm>
        </p:spPr>
        <p:txBody>
          <a:bodyPr>
            <a:normAutofit/>
          </a:bodyPr>
          <a:lstStyle>
            <a:lvl1pPr marL="285750" indent="-285750">
              <a:buFont typeface="Arial"/>
              <a:buChar char="•"/>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Picture Placeholder 2"/>
          <p:cNvSpPr>
            <a:spLocks noGrp="1"/>
          </p:cNvSpPr>
          <p:nvPr>
            <p:ph type="pic" idx="13"/>
          </p:nvPr>
        </p:nvSpPr>
        <p:spPr>
          <a:xfrm>
            <a:off x="0" y="2197099"/>
            <a:ext cx="3035300" cy="233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Picture Placeholder 2"/>
          <p:cNvSpPr>
            <a:spLocks noGrp="1"/>
          </p:cNvSpPr>
          <p:nvPr>
            <p:ph type="pic" idx="14"/>
          </p:nvPr>
        </p:nvSpPr>
        <p:spPr>
          <a:xfrm>
            <a:off x="0" y="4530725"/>
            <a:ext cx="3035300" cy="2327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ext Placeholder 3"/>
          <p:cNvSpPr>
            <a:spLocks noGrp="1"/>
          </p:cNvSpPr>
          <p:nvPr>
            <p:ph type="body" sz="half" idx="15"/>
          </p:nvPr>
        </p:nvSpPr>
        <p:spPr>
          <a:xfrm>
            <a:off x="3417888" y="3055938"/>
            <a:ext cx="5486400" cy="804862"/>
          </a:xfrm>
        </p:spPr>
        <p:txBody>
          <a:bodyPr>
            <a:normAutofit/>
          </a:bodyPr>
          <a:lstStyle>
            <a:lvl1pPr marL="285750" indent="-285750">
              <a:buFont typeface="Arial"/>
              <a:buChar char="•"/>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Text Placeholder 3"/>
          <p:cNvSpPr>
            <a:spLocks noGrp="1"/>
          </p:cNvSpPr>
          <p:nvPr>
            <p:ph type="body" sz="half" idx="16"/>
          </p:nvPr>
        </p:nvSpPr>
        <p:spPr>
          <a:xfrm>
            <a:off x="3417888" y="5253038"/>
            <a:ext cx="5486400" cy="804862"/>
          </a:xfrm>
        </p:spPr>
        <p:txBody>
          <a:bodyPr>
            <a:normAutofit/>
          </a:bodyPr>
          <a:lstStyle>
            <a:lvl1pPr marL="285750" indent="-285750">
              <a:buFont typeface="Arial"/>
              <a:buChar char="•"/>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3" name="Text Placeholder 3"/>
          <p:cNvSpPr>
            <a:spLocks noGrp="1"/>
          </p:cNvSpPr>
          <p:nvPr>
            <p:ph type="body" sz="half" idx="17" hasCustomPrompt="1"/>
          </p:nvPr>
        </p:nvSpPr>
        <p:spPr>
          <a:xfrm>
            <a:off x="3417888" y="2501899"/>
            <a:ext cx="5486400" cy="500061"/>
          </a:xfrm>
        </p:spPr>
        <p:txBody>
          <a:bodyPr>
            <a:normAutofit/>
          </a:bodyPr>
          <a:lstStyle>
            <a:lvl1pPr marL="0" indent="0">
              <a:buFont typeface="Arial"/>
              <a:buNone/>
              <a:defRPr sz="2600" b="1" i="0">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Bullet</a:t>
            </a:r>
          </a:p>
        </p:txBody>
      </p:sp>
      <p:sp>
        <p:nvSpPr>
          <p:cNvPr id="24" name="Text Placeholder 3"/>
          <p:cNvSpPr>
            <a:spLocks noGrp="1"/>
          </p:cNvSpPr>
          <p:nvPr>
            <p:ph type="body" sz="half" idx="18" hasCustomPrompt="1"/>
          </p:nvPr>
        </p:nvSpPr>
        <p:spPr>
          <a:xfrm>
            <a:off x="3417888" y="4686300"/>
            <a:ext cx="5486400" cy="500061"/>
          </a:xfrm>
        </p:spPr>
        <p:txBody>
          <a:bodyPr>
            <a:normAutofit/>
          </a:bodyPr>
          <a:lstStyle>
            <a:lvl1pPr marL="0" indent="0">
              <a:buFont typeface="Arial"/>
              <a:buNone/>
              <a:defRPr sz="2600" b="1" i="0">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Bullet</a:t>
            </a:r>
          </a:p>
        </p:txBody>
      </p:sp>
      <p:sp>
        <p:nvSpPr>
          <p:cNvPr id="25" name="Text Placeholder 3"/>
          <p:cNvSpPr>
            <a:spLocks noGrp="1"/>
          </p:cNvSpPr>
          <p:nvPr>
            <p:ph type="body" sz="half" idx="19" hasCustomPrompt="1"/>
          </p:nvPr>
        </p:nvSpPr>
        <p:spPr>
          <a:xfrm>
            <a:off x="3417888" y="660399"/>
            <a:ext cx="5486400" cy="500061"/>
          </a:xfrm>
        </p:spPr>
        <p:txBody>
          <a:bodyPr>
            <a:normAutofit/>
          </a:bodyPr>
          <a:lstStyle>
            <a:lvl1pPr marL="0" indent="0">
              <a:buFont typeface="Arial"/>
              <a:buNone/>
              <a:defRPr sz="2600" b="1" i="0">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Bullet</a:t>
            </a:r>
          </a:p>
        </p:txBody>
      </p:sp>
    </p:spTree>
    <p:extLst>
      <p:ext uri="{BB962C8B-B14F-4D97-AF65-F5344CB8AC3E}">
        <p14:creationId xmlns:p14="http://schemas.microsoft.com/office/powerpoint/2010/main" val="74416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1"/>
          <p:cNvSpPr>
            <a:spLocks noGrp="1"/>
          </p:cNvSpPr>
          <p:nvPr>
            <p:ph type="ctrTitle"/>
          </p:nvPr>
        </p:nvSpPr>
        <p:spPr>
          <a:xfrm>
            <a:off x="558800" y="47625"/>
            <a:ext cx="7772400" cy="841375"/>
          </a:xfrm>
        </p:spPr>
        <p:txBody>
          <a:bodyPr/>
          <a:lstStyle/>
          <a:p>
            <a:r>
              <a:rPr lang="en-US" dirty="0" smtClean="0"/>
              <a:t>Click to edit Master title style</a:t>
            </a:r>
            <a:endParaRPr lang="en-US" dirty="0"/>
          </a:p>
        </p:txBody>
      </p:sp>
      <p:sp>
        <p:nvSpPr>
          <p:cNvPr id="6" name="Subtitle 2"/>
          <p:cNvSpPr>
            <a:spLocks noGrp="1"/>
          </p:cNvSpPr>
          <p:nvPr>
            <p:ph type="subTitle" idx="1"/>
          </p:nvPr>
        </p:nvSpPr>
        <p:spPr>
          <a:xfrm>
            <a:off x="558800" y="1079500"/>
            <a:ext cx="6400800" cy="1752600"/>
          </a:xfrm>
        </p:spPr>
        <p:txBody>
          <a:bodyPr/>
          <a:lstStyle>
            <a:lvl1pPr marL="0" indent="0" algn="l">
              <a:buNone/>
              <a:defRPr>
                <a:solidFill>
                  <a:srgbClr val="5758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342900" y="914400"/>
            <a:ext cx="8801100" cy="4100"/>
          </a:xfrm>
          <a:prstGeom prst="line">
            <a:avLst/>
          </a:prstGeom>
          <a:ln w="19050" cmpd="sng">
            <a:solidFill>
              <a:srgbClr val="5758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46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8" name="Rectangle 27"/>
          <p:cNvSpPr/>
          <p:nvPr userDrawn="1"/>
        </p:nvSpPr>
        <p:spPr>
          <a:xfrm>
            <a:off x="6360992" y="393700"/>
            <a:ext cx="2389308" cy="4508500"/>
          </a:xfrm>
          <a:prstGeom prst="rect">
            <a:avLst/>
          </a:prstGeom>
          <a:solidFill>
            <a:srgbClr val="80A1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489700" y="717191"/>
            <a:ext cx="2184400" cy="4949913"/>
          </a:xfrm>
          <a:noFill/>
          <a:ln>
            <a:noFill/>
          </a:ln>
        </p:spPr>
        <p:txBody>
          <a:bodyPr anchor="t">
            <a:noAutofit/>
          </a:bodyPr>
          <a:lstStyle>
            <a:lvl1pPr marL="457200" indent="-457200">
              <a:lnSpc>
                <a:spcPct val="50000"/>
              </a:lnSpc>
              <a:buFont typeface="Arial"/>
              <a:buChar char="•"/>
              <a:defRPr sz="2600" b="0" i="0" baseline="0">
                <a:solidFill>
                  <a:schemeClr val="bg1"/>
                </a:solidFill>
                <a:latin typeface="Tw Cen MT"/>
                <a:cs typeface="Tw Cen MT"/>
              </a:defRPr>
            </a:lvl1pPr>
          </a:lstStyle>
          <a:p>
            <a:r>
              <a:rPr lang="en-US" dirty="0" smtClean="0"/>
              <a:t>bullet</a:t>
            </a:r>
            <a:endParaRPr lang="en-US" dirty="0"/>
          </a:p>
        </p:txBody>
      </p:sp>
      <p:sp>
        <p:nvSpPr>
          <p:cNvPr id="29" name="Picture Placeholder 2"/>
          <p:cNvSpPr>
            <a:spLocks noGrp="1"/>
          </p:cNvSpPr>
          <p:nvPr>
            <p:ph type="pic" idx="1"/>
          </p:nvPr>
        </p:nvSpPr>
        <p:spPr>
          <a:xfrm>
            <a:off x="0" y="0"/>
            <a:ext cx="6057900" cy="5537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50303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8" name="Rectangle 27"/>
          <p:cNvSpPr/>
          <p:nvPr userDrawn="1"/>
        </p:nvSpPr>
        <p:spPr>
          <a:xfrm>
            <a:off x="6104435" y="3833628"/>
            <a:ext cx="2645865" cy="1068572"/>
          </a:xfrm>
          <a:prstGeom prst="rect">
            <a:avLst/>
          </a:prstGeom>
          <a:solidFill>
            <a:srgbClr val="80A1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235700" y="4038600"/>
            <a:ext cx="2514600" cy="698500"/>
          </a:xfrm>
          <a:noFill/>
          <a:ln>
            <a:noFill/>
          </a:ln>
        </p:spPr>
        <p:txBody>
          <a:bodyPr anchor="t">
            <a:noAutofit/>
          </a:bodyPr>
          <a:lstStyle>
            <a:lvl1pPr marL="457200" indent="-457200">
              <a:lnSpc>
                <a:spcPct val="50000"/>
              </a:lnSpc>
              <a:buFont typeface="Arial"/>
              <a:buChar char="•"/>
              <a:defRPr sz="2600" b="0" i="0" baseline="0">
                <a:solidFill>
                  <a:schemeClr val="bg1"/>
                </a:solidFill>
                <a:latin typeface="Tw Cen MT"/>
                <a:cs typeface="Tw Cen MT"/>
              </a:defRPr>
            </a:lvl1pPr>
          </a:lstStyle>
          <a:p>
            <a:r>
              <a:rPr lang="en-US" dirty="0" smtClean="0"/>
              <a:t>bullet</a:t>
            </a:r>
            <a:endParaRPr lang="en-US" dirty="0"/>
          </a:p>
        </p:txBody>
      </p:sp>
      <p:sp>
        <p:nvSpPr>
          <p:cNvPr id="29" name="Picture Placeholder 2"/>
          <p:cNvSpPr>
            <a:spLocks noGrp="1"/>
          </p:cNvSpPr>
          <p:nvPr>
            <p:ph type="pic" idx="1"/>
          </p:nvPr>
        </p:nvSpPr>
        <p:spPr>
          <a:xfrm>
            <a:off x="0" y="0"/>
            <a:ext cx="6057900" cy="5537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508242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419100" y="3175001"/>
            <a:ext cx="8229600" cy="762000"/>
          </a:xfrm>
          <a:prstGeom prst="rect">
            <a:avLst/>
          </a:prstGeom>
        </p:spPr>
        <p:txBody>
          <a:bodyPr vert="horz" lIns="91440" tIns="45720" rIns="91440" bIns="45720" rtlCol="0">
            <a:normAutofit/>
          </a:bodyPr>
          <a:lstStyle/>
          <a:p>
            <a:r>
              <a:rPr lang="en-US" dirty="0" smtClean="0"/>
              <a:t>Presentation Title</a:t>
            </a:r>
            <a:endParaRPr lang="en-US" dirty="0"/>
          </a:p>
        </p:txBody>
      </p:sp>
      <p:sp>
        <p:nvSpPr>
          <p:cNvPr id="14" name="Title 1"/>
          <p:cNvSpPr txBox="1">
            <a:spLocks/>
          </p:cNvSpPr>
          <p:nvPr userDrawn="1"/>
        </p:nvSpPr>
        <p:spPr>
          <a:xfrm>
            <a:off x="139025" y="790767"/>
            <a:ext cx="755363"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rial"/>
                <a:ea typeface="+mj-ea"/>
                <a:cs typeface="Arial"/>
              </a:defRPr>
            </a:lvl1pPr>
          </a:lstStyle>
          <a:p>
            <a:endParaRPr lang="en-US" sz="6000" b="0" dirty="0">
              <a:solidFill>
                <a:srgbClr val="B32317"/>
              </a:solidFill>
            </a:endParaRPr>
          </a:p>
        </p:txBody>
      </p:sp>
      <p:sp>
        <p:nvSpPr>
          <p:cNvPr id="15" name="Title 1"/>
          <p:cNvSpPr txBox="1">
            <a:spLocks/>
          </p:cNvSpPr>
          <p:nvPr userDrawn="1"/>
        </p:nvSpPr>
        <p:spPr>
          <a:xfrm>
            <a:off x="764958" y="790767"/>
            <a:ext cx="8049493"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rial"/>
                <a:ea typeface="+mj-ea"/>
                <a:cs typeface="Arial"/>
              </a:defRPr>
            </a:lvl1pPr>
          </a:lstStyle>
          <a:p>
            <a:endParaRPr lang="en-US" sz="6000" b="1" dirty="0">
              <a:solidFill>
                <a:srgbClr val="B32317"/>
              </a:solidFill>
            </a:endParaRPr>
          </a:p>
        </p:txBody>
      </p:sp>
      <p:sp>
        <p:nvSpPr>
          <p:cNvPr id="16" name="Subtitle 2"/>
          <p:cNvSpPr txBox="1">
            <a:spLocks/>
          </p:cNvSpPr>
          <p:nvPr userDrawn="1"/>
        </p:nvSpPr>
        <p:spPr>
          <a:xfrm>
            <a:off x="1279202" y="2084626"/>
            <a:ext cx="7535250" cy="47356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rtl="0"/>
            <a:endParaRPr lang="en-US" sz="1850" b="0" i="0" u="none" strike="noStrike" kern="1200" baseline="30000" dirty="0" smtClean="0">
              <a:solidFill>
                <a:schemeClr val="bg1"/>
              </a:solidFill>
              <a:latin typeface="+mn-lt"/>
              <a:ea typeface="+mn-ea"/>
              <a:cs typeface="+mn-cs"/>
            </a:endParaRPr>
          </a:p>
        </p:txBody>
      </p:sp>
      <p:sp>
        <p:nvSpPr>
          <p:cNvPr id="17" name="Title 1"/>
          <p:cNvSpPr txBox="1">
            <a:spLocks/>
          </p:cNvSpPr>
          <p:nvPr userDrawn="1"/>
        </p:nvSpPr>
        <p:spPr>
          <a:xfrm>
            <a:off x="139025" y="790767"/>
            <a:ext cx="755363"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rial"/>
                <a:ea typeface="+mj-ea"/>
                <a:cs typeface="Arial"/>
              </a:defRPr>
            </a:lvl1pPr>
          </a:lstStyle>
          <a:p>
            <a:endParaRPr lang="en-US" sz="6000" b="0" dirty="0">
              <a:solidFill>
                <a:srgbClr val="B32317"/>
              </a:solidFill>
            </a:endParaRPr>
          </a:p>
        </p:txBody>
      </p:sp>
      <p:sp>
        <p:nvSpPr>
          <p:cNvPr id="18" name="Title 1"/>
          <p:cNvSpPr txBox="1">
            <a:spLocks/>
          </p:cNvSpPr>
          <p:nvPr userDrawn="1"/>
        </p:nvSpPr>
        <p:spPr>
          <a:xfrm>
            <a:off x="764958" y="790767"/>
            <a:ext cx="8049493"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rial"/>
                <a:ea typeface="+mj-ea"/>
                <a:cs typeface="Arial"/>
              </a:defRPr>
            </a:lvl1pPr>
          </a:lstStyle>
          <a:p>
            <a:endParaRPr lang="en-US" sz="6000" b="1" dirty="0">
              <a:solidFill>
                <a:srgbClr val="B32317"/>
              </a:solidFill>
            </a:endParaRPr>
          </a:p>
        </p:txBody>
      </p:sp>
      <p:sp>
        <p:nvSpPr>
          <p:cNvPr id="19" name="Subtitle 2"/>
          <p:cNvSpPr txBox="1">
            <a:spLocks/>
          </p:cNvSpPr>
          <p:nvPr userDrawn="1"/>
        </p:nvSpPr>
        <p:spPr>
          <a:xfrm>
            <a:off x="1279202" y="2084626"/>
            <a:ext cx="7535250" cy="47356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rtl="0"/>
            <a:endParaRPr lang="en-US" sz="1850" b="0" i="0" u="none" strike="noStrike" kern="1200" baseline="30000" dirty="0" smtClean="0">
              <a:solidFill>
                <a:schemeClr val="bg1"/>
              </a:solidFill>
              <a:latin typeface="+mn-lt"/>
              <a:ea typeface="+mn-ea"/>
              <a:cs typeface="+mn-cs"/>
            </a:endParaRPr>
          </a:p>
        </p:txBody>
      </p:sp>
      <p:pic>
        <p:nvPicPr>
          <p:cNvPr id="20" name="Picture 19" descr="CGL_0045_COVER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Title 1"/>
          <p:cNvSpPr txBox="1">
            <a:spLocks/>
          </p:cNvSpPr>
          <p:nvPr userDrawn="1"/>
        </p:nvSpPr>
        <p:spPr>
          <a:xfrm>
            <a:off x="139025" y="790767"/>
            <a:ext cx="755363"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rial"/>
                <a:ea typeface="+mj-ea"/>
                <a:cs typeface="Arial"/>
              </a:defRPr>
            </a:lvl1pPr>
          </a:lstStyle>
          <a:p>
            <a:endParaRPr lang="en-US" sz="6000" b="0" dirty="0">
              <a:solidFill>
                <a:srgbClr val="B32317"/>
              </a:solidFill>
            </a:endParaRPr>
          </a:p>
        </p:txBody>
      </p:sp>
      <p:sp>
        <p:nvSpPr>
          <p:cNvPr id="23" name="Title 1"/>
          <p:cNvSpPr txBox="1">
            <a:spLocks/>
          </p:cNvSpPr>
          <p:nvPr userDrawn="1"/>
        </p:nvSpPr>
        <p:spPr>
          <a:xfrm>
            <a:off x="764958" y="790767"/>
            <a:ext cx="8049493"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rial"/>
                <a:ea typeface="+mj-ea"/>
                <a:cs typeface="Arial"/>
              </a:defRPr>
            </a:lvl1pPr>
          </a:lstStyle>
          <a:p>
            <a:endParaRPr lang="en-US" sz="6000" b="1" dirty="0">
              <a:solidFill>
                <a:srgbClr val="B32317"/>
              </a:solidFill>
            </a:endParaRPr>
          </a:p>
        </p:txBody>
      </p:sp>
      <p:sp>
        <p:nvSpPr>
          <p:cNvPr id="24" name="Subtitle 2"/>
          <p:cNvSpPr txBox="1">
            <a:spLocks/>
          </p:cNvSpPr>
          <p:nvPr userDrawn="1"/>
        </p:nvSpPr>
        <p:spPr>
          <a:xfrm>
            <a:off x="1279202" y="2084626"/>
            <a:ext cx="7535250" cy="47356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rtl="0"/>
            <a:endParaRPr lang="en-US" sz="1850" b="0" i="0" u="none" strike="noStrike" kern="1200" baseline="30000" dirty="0" smtClean="0">
              <a:solidFill>
                <a:schemeClr val="bg1"/>
              </a:solidFill>
              <a:latin typeface="+mn-lt"/>
              <a:ea typeface="+mn-ea"/>
              <a:cs typeface="+mn-cs"/>
            </a:endParaRPr>
          </a:p>
        </p:txBody>
      </p:sp>
      <p:sp>
        <p:nvSpPr>
          <p:cNvPr id="25" name="Title 1"/>
          <p:cNvSpPr txBox="1">
            <a:spLocks/>
          </p:cNvSpPr>
          <p:nvPr userDrawn="1"/>
        </p:nvSpPr>
        <p:spPr>
          <a:xfrm>
            <a:off x="139025" y="790767"/>
            <a:ext cx="755363"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rial"/>
                <a:ea typeface="+mj-ea"/>
                <a:cs typeface="Arial"/>
              </a:defRPr>
            </a:lvl1pPr>
          </a:lstStyle>
          <a:p>
            <a:endParaRPr lang="en-US" sz="6000" b="0" dirty="0">
              <a:solidFill>
                <a:srgbClr val="B32317"/>
              </a:solidFill>
            </a:endParaRPr>
          </a:p>
        </p:txBody>
      </p:sp>
      <p:sp>
        <p:nvSpPr>
          <p:cNvPr id="26" name="Title 1"/>
          <p:cNvSpPr txBox="1">
            <a:spLocks/>
          </p:cNvSpPr>
          <p:nvPr userDrawn="1"/>
        </p:nvSpPr>
        <p:spPr>
          <a:xfrm>
            <a:off x="764958" y="790767"/>
            <a:ext cx="8049493"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rial"/>
                <a:ea typeface="+mj-ea"/>
                <a:cs typeface="Arial"/>
              </a:defRPr>
            </a:lvl1pPr>
          </a:lstStyle>
          <a:p>
            <a:endParaRPr lang="en-US" sz="6000" b="1" dirty="0">
              <a:solidFill>
                <a:srgbClr val="B32317"/>
              </a:solidFill>
            </a:endParaRPr>
          </a:p>
        </p:txBody>
      </p:sp>
      <p:sp>
        <p:nvSpPr>
          <p:cNvPr id="27" name="Subtitle 2"/>
          <p:cNvSpPr txBox="1">
            <a:spLocks/>
          </p:cNvSpPr>
          <p:nvPr userDrawn="1"/>
        </p:nvSpPr>
        <p:spPr>
          <a:xfrm>
            <a:off x="1279202" y="2084626"/>
            <a:ext cx="7535250" cy="47356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rtl="0"/>
            <a:endParaRPr lang="en-US" sz="1850" b="0" i="0" u="none" strike="noStrike" kern="1200" baseline="30000" dirty="0" smtClean="0">
              <a:solidFill>
                <a:schemeClr val="bg1"/>
              </a:solidFill>
              <a:latin typeface="+mn-lt"/>
              <a:ea typeface="+mn-ea"/>
              <a:cs typeface="+mn-cs"/>
            </a:endParaRPr>
          </a:p>
        </p:txBody>
      </p:sp>
    </p:spTree>
    <p:extLst>
      <p:ext uri="{BB962C8B-B14F-4D97-AF65-F5344CB8AC3E}">
        <p14:creationId xmlns:p14="http://schemas.microsoft.com/office/powerpoint/2010/main" val="3272925491"/>
      </p:ext>
    </p:extLst>
  </p:cSld>
  <p:clrMap bg1="lt1" tx1="dk1" bg2="lt2" tx2="dk2" accent1="accent1" accent2="accent2" accent3="accent3" accent4="accent4" accent5="accent5" accent6="accent6" hlink="hlink" folHlink="folHlink"/>
  <p:sldLayoutIdLst>
    <p:sldLayoutId id="2147493675" r:id="rId1"/>
    <p:sldLayoutId id="2147493676" r:id="rId2"/>
    <p:sldLayoutId id="2147493714" r:id="rId3"/>
  </p:sldLayoutIdLst>
  <p:txStyles>
    <p:titleStyle>
      <a:lvl1pPr algn="ctr" defTabSz="457200" rtl="0" eaLnBrk="1" latinLnBrk="0" hangingPunct="1">
        <a:spcBef>
          <a:spcPct val="0"/>
        </a:spcBef>
        <a:buNone/>
        <a:defRPr sz="4400" kern="1200">
          <a:solidFill>
            <a:srgbClr val="57585A"/>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GL_0075_Opt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3800"/>
            <a:ext cx="8229600" cy="4932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157BD-7612-974B-B432-EC691A69C597}" type="datetimeFigureOut">
              <a:rPr lang="en-US" smtClean="0"/>
              <a:t>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3AC80-F7AA-6A45-9307-391DF71B9660}" type="slidenum">
              <a:rPr lang="en-US" smtClean="0"/>
              <a:t>‹#›</a:t>
            </a:fld>
            <a:endParaRPr lang="en-US" dirty="0"/>
          </a:p>
        </p:txBody>
      </p:sp>
    </p:spTree>
    <p:extLst>
      <p:ext uri="{BB962C8B-B14F-4D97-AF65-F5344CB8AC3E}">
        <p14:creationId xmlns:p14="http://schemas.microsoft.com/office/powerpoint/2010/main" val="871567282"/>
      </p:ext>
    </p:extLst>
  </p:cSld>
  <p:clrMap bg1="lt1" tx1="dk1" bg2="lt2" tx2="dk2" accent1="accent1" accent2="accent2" accent3="accent3" accent4="accent4" accent5="accent5" accent6="accent6" hlink="hlink" folHlink="folHlink"/>
  <p:sldLayoutIdLst>
    <p:sldLayoutId id="2147493704" r:id="rId1"/>
    <p:sldLayoutId id="2147493709" r:id="rId2"/>
    <p:sldLayoutId id="2147493712" r:id="rId3"/>
  </p:sldLayoutIdLst>
  <p:txStyles>
    <p:titleStyle>
      <a:lvl1pPr algn="l" defTabSz="457200" rtl="0" eaLnBrk="1" latinLnBrk="0" hangingPunct="1">
        <a:spcBef>
          <a:spcPct val="0"/>
        </a:spcBef>
        <a:buNone/>
        <a:defRPr sz="3200" kern="1200">
          <a:solidFill>
            <a:srgbClr val="57585A"/>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2100" kern="1200">
          <a:solidFill>
            <a:srgbClr val="57585A"/>
          </a:solidFill>
          <a:latin typeface="Tw Cen MT"/>
          <a:ea typeface="+mn-ea"/>
          <a:cs typeface="Tw Cen MT"/>
        </a:defRPr>
      </a:lvl1pPr>
      <a:lvl2pPr marL="742950" indent="-285750" algn="l" defTabSz="457200" rtl="0" eaLnBrk="1" latinLnBrk="0" hangingPunct="1">
        <a:spcBef>
          <a:spcPct val="20000"/>
        </a:spcBef>
        <a:buFont typeface="Arial"/>
        <a:buChar char="–"/>
        <a:defRPr sz="2100" kern="1200">
          <a:solidFill>
            <a:srgbClr val="57585A"/>
          </a:solidFill>
          <a:latin typeface="Tw Cen MT"/>
          <a:ea typeface="+mn-ea"/>
          <a:cs typeface="Tw Cen MT"/>
        </a:defRPr>
      </a:lvl2pPr>
      <a:lvl3pPr marL="1143000" indent="-228600" algn="l" defTabSz="457200" rtl="0" eaLnBrk="1" latinLnBrk="0" hangingPunct="1">
        <a:spcBef>
          <a:spcPct val="20000"/>
        </a:spcBef>
        <a:buFont typeface="Arial"/>
        <a:buChar char="•"/>
        <a:defRPr sz="1700" kern="1200">
          <a:solidFill>
            <a:srgbClr val="57585A"/>
          </a:solidFill>
          <a:latin typeface="Tw Cen MT"/>
          <a:ea typeface="+mn-ea"/>
          <a:cs typeface="Tw Cen MT"/>
        </a:defRPr>
      </a:lvl3pPr>
      <a:lvl4pPr marL="1600200" indent="-228600" algn="l" defTabSz="457200" rtl="0" eaLnBrk="1" latinLnBrk="0" hangingPunct="1">
        <a:spcBef>
          <a:spcPct val="20000"/>
        </a:spcBef>
        <a:buFont typeface="Arial"/>
        <a:buChar char="–"/>
        <a:defRPr sz="1700" kern="1200">
          <a:solidFill>
            <a:srgbClr val="57585A"/>
          </a:solidFill>
          <a:latin typeface="Tw Cen MT"/>
          <a:ea typeface="+mn-ea"/>
          <a:cs typeface="Tw Cen MT"/>
        </a:defRPr>
      </a:lvl4pPr>
      <a:lvl5pPr marL="2057400" indent="-228600" algn="l" defTabSz="457200" rtl="0" eaLnBrk="1" latinLnBrk="0" hangingPunct="1">
        <a:spcBef>
          <a:spcPct val="20000"/>
        </a:spcBef>
        <a:buFont typeface="Arial"/>
        <a:buChar char="»"/>
        <a:defRPr sz="1700" kern="1200">
          <a:solidFill>
            <a:srgbClr val="57585A"/>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GL_0075_Opt3.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7938"/>
            <a:ext cx="8229600" cy="9572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81100"/>
            <a:ext cx="8229600" cy="4627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6520188"/>
      </p:ext>
    </p:extLst>
  </p:cSld>
  <p:clrMap bg1="lt1" tx1="dk1" bg2="lt2" tx2="dk2" accent1="accent1" accent2="accent2" accent3="accent3" accent4="accent4" accent5="accent5" accent6="accent6" hlink="hlink" folHlink="folHlink"/>
  <p:sldLayoutIdLst>
    <p:sldLayoutId id="2147493689" r:id="rId1"/>
    <p:sldLayoutId id="2147493673" r:id="rId2"/>
    <p:sldLayoutId id="2147493688" r:id="rId3"/>
    <p:sldLayoutId id="2147493713" r:id="rId4"/>
    <p:sldLayoutId id="2147493715" r:id="rId5"/>
  </p:sldLayoutIdLst>
  <p:txStyles>
    <p:titleStyle>
      <a:lvl1pPr algn="l" defTabSz="457200" rtl="0" eaLnBrk="1" latinLnBrk="0" hangingPunct="1">
        <a:spcBef>
          <a:spcPct val="0"/>
        </a:spcBef>
        <a:buNone/>
        <a:defRPr sz="3200" kern="1200">
          <a:solidFill>
            <a:srgbClr val="57585A"/>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2100" kern="1200">
          <a:solidFill>
            <a:srgbClr val="57585A"/>
          </a:solidFill>
          <a:latin typeface="Tw Cen MT"/>
          <a:ea typeface="+mn-ea"/>
          <a:cs typeface="Tw Cen MT"/>
        </a:defRPr>
      </a:lvl1pPr>
      <a:lvl2pPr marL="742950" indent="-285750" algn="l" defTabSz="457200" rtl="0" eaLnBrk="1" latinLnBrk="0" hangingPunct="1">
        <a:spcBef>
          <a:spcPct val="20000"/>
        </a:spcBef>
        <a:buFont typeface="Arial"/>
        <a:buChar char="–"/>
        <a:defRPr sz="2100" kern="1200">
          <a:solidFill>
            <a:srgbClr val="57585A"/>
          </a:solidFill>
          <a:latin typeface="Tw Cen MT"/>
          <a:ea typeface="+mn-ea"/>
          <a:cs typeface="Tw Cen MT"/>
        </a:defRPr>
      </a:lvl2pPr>
      <a:lvl3pPr marL="1143000" indent="-228600" algn="l" defTabSz="457200" rtl="0" eaLnBrk="1" latinLnBrk="0" hangingPunct="1">
        <a:spcBef>
          <a:spcPct val="20000"/>
        </a:spcBef>
        <a:buFont typeface="Arial"/>
        <a:buChar char="•"/>
        <a:defRPr sz="1700" kern="1200">
          <a:solidFill>
            <a:srgbClr val="57585A"/>
          </a:solidFill>
          <a:latin typeface="Tw Cen MT"/>
          <a:ea typeface="+mn-ea"/>
          <a:cs typeface="Tw Cen MT"/>
        </a:defRPr>
      </a:lvl3pPr>
      <a:lvl4pPr marL="1600200" indent="-228600" algn="l" defTabSz="457200" rtl="0" eaLnBrk="1" latinLnBrk="0" hangingPunct="1">
        <a:spcBef>
          <a:spcPct val="20000"/>
        </a:spcBef>
        <a:buFont typeface="Arial"/>
        <a:buChar char="–"/>
        <a:defRPr sz="1700" kern="1200">
          <a:solidFill>
            <a:srgbClr val="57585A"/>
          </a:solidFill>
          <a:latin typeface="Tw Cen MT"/>
          <a:ea typeface="+mn-ea"/>
          <a:cs typeface="Tw Cen MT"/>
        </a:defRPr>
      </a:lvl4pPr>
      <a:lvl5pPr marL="2057400" indent="-228600" algn="l" defTabSz="457200" rtl="0" eaLnBrk="1" latinLnBrk="0" hangingPunct="1">
        <a:spcBef>
          <a:spcPct val="20000"/>
        </a:spcBef>
        <a:buFont typeface="Arial"/>
        <a:buChar char="»"/>
        <a:defRPr sz="1700" kern="1200">
          <a:solidFill>
            <a:srgbClr val="57585A"/>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GL_0075_Opt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7906952"/>
      </p:ext>
    </p:extLst>
  </p:cSld>
  <p:clrMap bg1="lt1" tx1="dk1" bg2="lt2" tx2="dk2" accent1="accent1" accent2="accent2" accent3="accent3" accent4="accent4" accent5="accent5" accent6="accent6" hlink="hlink" folHlink="folHlink"/>
  <p:sldLayoutIdLst>
    <p:sldLayoutId id="214749364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ain Slide Bkg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57201"/>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36500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3" name="Straight Connector 12"/>
          <p:cNvCxnSpPr/>
          <p:nvPr userDrawn="1"/>
        </p:nvCxnSpPr>
        <p:spPr>
          <a:xfrm>
            <a:off x="219364" y="1050636"/>
            <a:ext cx="8924636" cy="0"/>
          </a:xfrm>
          <a:prstGeom prst="line">
            <a:avLst/>
          </a:prstGeom>
          <a:ln w="3175" cmpd="sng">
            <a:solidFill>
              <a:srgbClr val="57585A"/>
            </a:solidFill>
          </a:ln>
          <a:effectLst/>
        </p:spPr>
        <p:style>
          <a:lnRef idx="2">
            <a:schemeClr val="accent1"/>
          </a:lnRef>
          <a:fillRef idx="0">
            <a:schemeClr val="accent1"/>
          </a:fillRef>
          <a:effectRef idx="1">
            <a:schemeClr val="accent1"/>
          </a:effectRef>
          <a:fontRef idx="minor">
            <a:schemeClr val="tx1"/>
          </a:fontRef>
        </p:style>
      </p:cxnSp>
      <p:sp>
        <p:nvSpPr>
          <p:cNvPr id="14" name="Subtitle 2"/>
          <p:cNvSpPr txBox="1">
            <a:spLocks/>
          </p:cNvSpPr>
          <p:nvPr userDrawn="1"/>
        </p:nvSpPr>
        <p:spPr>
          <a:xfrm>
            <a:off x="223596" y="6485671"/>
            <a:ext cx="7271375" cy="29478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100" baseline="30000" dirty="0" smtClean="0">
                <a:solidFill>
                  <a:prstClr val="white"/>
                </a:solidFill>
              </a:rPr>
              <a:t>PLANNING   |   DESIGN   |   PROGRAM MANAGEMENT   |   FACILITY MANAGEMENT   |   DEVELOPMENT &amp; FINANCE</a:t>
            </a:r>
          </a:p>
        </p:txBody>
      </p:sp>
    </p:spTree>
    <p:extLst>
      <p:ext uri="{BB962C8B-B14F-4D97-AF65-F5344CB8AC3E}">
        <p14:creationId xmlns:p14="http://schemas.microsoft.com/office/powerpoint/2010/main" val="1186409280"/>
      </p:ext>
    </p:extLst>
  </p:cSld>
  <p:clrMap bg1="lt1" tx1="dk1" bg2="lt2" tx2="dk2" accent1="accent1" accent2="accent2" accent3="accent3" accent4="accent4" accent5="accent5" accent6="accent6" hlink="hlink" folHlink="folHlink"/>
  <p:sldLayoutIdLst>
    <p:sldLayoutId id="2147493729" r:id="rId1"/>
    <p:sldLayoutId id="2147493730" r:id="rId2"/>
    <p:sldLayoutId id="2147493731" r:id="rId3"/>
    <p:sldLayoutId id="2147493732" r:id="rId4"/>
    <p:sldLayoutId id="2147493733" r:id="rId5"/>
    <p:sldLayoutId id="2147493734" r:id="rId6"/>
    <p:sldLayoutId id="2147493735" r:id="rId7"/>
    <p:sldLayoutId id="2147493736" r:id="rId8"/>
    <p:sldLayoutId id="2147493737" r:id="rId9"/>
    <p:sldLayoutId id="2147493738" r:id="rId10"/>
    <p:sldLayoutId id="2147493739" r:id="rId11"/>
  </p:sldLayoutIdLst>
  <p:txStyles>
    <p:titleStyle>
      <a:lvl1pPr algn="l" defTabSz="457200" rtl="0" eaLnBrk="1" latinLnBrk="0" hangingPunct="1">
        <a:spcBef>
          <a:spcPct val="0"/>
        </a:spcBef>
        <a:buNone/>
        <a:defRPr sz="3200" kern="1200">
          <a:solidFill>
            <a:srgbClr val="3C3C3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3C3C3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3C3C3B"/>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3C3C3B"/>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rgbClr val="3C3C3B"/>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rgbClr val="3C3C3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9684" b="28185"/>
          <a:stretch/>
        </p:blipFill>
        <p:spPr bwMode="auto">
          <a:xfrm>
            <a:off x="0" y="-37675"/>
            <a:ext cx="9144000" cy="5602491"/>
          </a:xfrm>
          <a:prstGeom prst="rect">
            <a:avLst/>
          </a:prstGeom>
          <a:solidFill>
            <a:srgbClr val="000000">
              <a:alpha val="5882"/>
            </a:srgbClr>
          </a:solidFill>
          <a:ln>
            <a:noFill/>
          </a:ln>
        </p:spPr>
      </p:pic>
      <p:sp>
        <p:nvSpPr>
          <p:cNvPr id="10" name="TextBox 9"/>
          <p:cNvSpPr txBox="1"/>
          <p:nvPr/>
        </p:nvSpPr>
        <p:spPr>
          <a:xfrm>
            <a:off x="1" y="788837"/>
            <a:ext cx="9144000" cy="1547027"/>
          </a:xfrm>
          <a:prstGeom prst="rect">
            <a:avLst/>
          </a:prstGeom>
          <a:noFill/>
        </p:spPr>
        <p:txBody>
          <a:bodyPr wrap="square" rtlCol="0">
            <a:spAutoFit/>
          </a:bodyPr>
          <a:lstStyle/>
          <a:p>
            <a:pPr marL="2071370" marR="2042795" algn="ctr">
              <a:lnSpc>
                <a:spcPct val="115000"/>
              </a:lnSpc>
              <a:spcBef>
                <a:spcPts val="10"/>
              </a:spcBef>
              <a:spcAft>
                <a:spcPts val="0"/>
              </a:spcAft>
            </a:pPr>
            <a:r>
              <a:rPr lang="en-US" sz="2800" dirty="0">
                <a:solidFill>
                  <a:srgbClr val="FFFFFF"/>
                </a:solidFill>
                <a:latin typeface="Futura Bk BT"/>
                <a:ea typeface="Futura Bk BT"/>
                <a:cs typeface="Futura Bk BT"/>
              </a:rPr>
              <a:t>Feasibility Study for the Privatization of Juvenile Justice Facilities</a:t>
            </a:r>
            <a:endParaRPr lang="en-US" sz="2800" dirty="0">
              <a:effectLst/>
              <a:latin typeface="Calibri"/>
              <a:ea typeface="Calibri"/>
              <a:cs typeface="Times New Roman"/>
            </a:endParaRPr>
          </a:p>
        </p:txBody>
      </p:sp>
      <p:sp>
        <p:nvSpPr>
          <p:cNvPr id="3" name="TextBox 2"/>
          <p:cNvSpPr txBox="1"/>
          <p:nvPr/>
        </p:nvSpPr>
        <p:spPr>
          <a:xfrm>
            <a:off x="152400" y="2763570"/>
            <a:ext cx="8328660" cy="3030060"/>
          </a:xfrm>
          <a:prstGeom prst="rect">
            <a:avLst/>
          </a:prstGeom>
          <a:noFill/>
        </p:spPr>
        <p:txBody>
          <a:bodyPr wrap="square" rtlCol="0">
            <a:spAutoFit/>
          </a:bodyPr>
          <a:lstStyle/>
          <a:p>
            <a:pPr marL="1905635" marR="1877060" algn="ctr">
              <a:lnSpc>
                <a:spcPct val="115000"/>
              </a:lnSpc>
              <a:spcBef>
                <a:spcPts val="0"/>
              </a:spcBef>
              <a:spcAft>
                <a:spcPts val="0"/>
              </a:spcAft>
            </a:pPr>
            <a:r>
              <a:rPr lang="en-US" dirty="0" smtClean="0">
                <a:solidFill>
                  <a:srgbClr val="FFFFFF"/>
                </a:solidFill>
                <a:latin typeface="Futura Bk BT"/>
                <a:ea typeface="Futura Bk BT"/>
                <a:cs typeface="Futura Bk BT"/>
              </a:rPr>
              <a:t>Prepared by CGL </a:t>
            </a:r>
          </a:p>
          <a:p>
            <a:pPr marL="1905635" marR="1877060" algn="ctr">
              <a:lnSpc>
                <a:spcPct val="115000"/>
              </a:lnSpc>
              <a:spcBef>
                <a:spcPts val="0"/>
              </a:spcBef>
              <a:spcAft>
                <a:spcPts val="0"/>
              </a:spcAft>
            </a:pPr>
            <a:r>
              <a:rPr lang="en-US" dirty="0" smtClean="0">
                <a:solidFill>
                  <a:srgbClr val="FFFFFF"/>
                </a:solidFill>
                <a:latin typeface="Futura Bk BT"/>
                <a:ea typeface="Futura Bk BT"/>
                <a:cs typeface="Futura Bk BT"/>
              </a:rPr>
              <a:t>for the State</a:t>
            </a:r>
            <a:r>
              <a:rPr lang="en-US" spc="55" dirty="0" smtClean="0">
                <a:solidFill>
                  <a:srgbClr val="FFFFFF"/>
                </a:solidFill>
                <a:latin typeface="Futura Bk BT"/>
                <a:ea typeface="Futura Bk BT"/>
                <a:cs typeface="Futura Bk BT"/>
              </a:rPr>
              <a:t> </a:t>
            </a:r>
            <a:r>
              <a:rPr lang="en-US" dirty="0">
                <a:solidFill>
                  <a:srgbClr val="FFFFFF"/>
                </a:solidFill>
                <a:latin typeface="Futura Bk BT"/>
                <a:ea typeface="Futura Bk BT"/>
                <a:cs typeface="Futura Bk BT"/>
              </a:rPr>
              <a:t>of</a:t>
            </a:r>
            <a:r>
              <a:rPr lang="en-US" spc="-40" dirty="0">
                <a:solidFill>
                  <a:srgbClr val="FFFFFF"/>
                </a:solidFill>
                <a:latin typeface="Futura Bk BT"/>
                <a:ea typeface="Futura Bk BT"/>
                <a:cs typeface="Futura Bk BT"/>
              </a:rPr>
              <a:t> </a:t>
            </a:r>
            <a:r>
              <a:rPr lang="en-US" dirty="0">
                <a:solidFill>
                  <a:srgbClr val="FFFFFF"/>
                </a:solidFill>
                <a:latin typeface="Futura Bk BT"/>
                <a:ea typeface="Futura Bk BT"/>
                <a:cs typeface="Futura Bk BT"/>
              </a:rPr>
              <a:t>Alaska</a:t>
            </a:r>
            <a:r>
              <a:rPr lang="en-US" spc="-20" dirty="0">
                <a:solidFill>
                  <a:srgbClr val="FFFFFF"/>
                </a:solidFill>
                <a:latin typeface="Futura Bk BT"/>
                <a:ea typeface="Futura Bk BT"/>
                <a:cs typeface="Futura Bk BT"/>
              </a:rPr>
              <a:t> </a:t>
            </a:r>
            <a:endParaRPr lang="en-US" spc="-20" dirty="0" smtClean="0">
              <a:solidFill>
                <a:srgbClr val="FFFFFF"/>
              </a:solidFill>
              <a:latin typeface="Futura Bk BT"/>
              <a:ea typeface="Futura Bk BT"/>
              <a:cs typeface="Futura Bk BT"/>
            </a:endParaRPr>
          </a:p>
          <a:p>
            <a:pPr marL="1905635" marR="1877060" algn="ctr">
              <a:lnSpc>
                <a:spcPct val="115000"/>
              </a:lnSpc>
              <a:spcBef>
                <a:spcPts val="0"/>
              </a:spcBef>
              <a:spcAft>
                <a:spcPts val="0"/>
              </a:spcAft>
            </a:pPr>
            <a:r>
              <a:rPr lang="en-US" dirty="0">
                <a:solidFill>
                  <a:srgbClr val="FFFFFF"/>
                </a:solidFill>
                <a:latin typeface="Futura Bk BT"/>
                <a:ea typeface="Futura Bk BT"/>
                <a:cs typeface="Futura Bk BT"/>
              </a:rPr>
              <a:t>Department of Health </a:t>
            </a:r>
            <a:r>
              <a:rPr lang="en-US" dirty="0" smtClean="0">
                <a:solidFill>
                  <a:srgbClr val="FFFFFF"/>
                </a:solidFill>
                <a:latin typeface="Futura Bk BT"/>
                <a:ea typeface="Futura Bk BT"/>
                <a:cs typeface="Futura Bk BT"/>
              </a:rPr>
              <a:t>and Social </a:t>
            </a:r>
            <a:r>
              <a:rPr lang="en-US" dirty="0">
                <a:solidFill>
                  <a:srgbClr val="FFFFFF"/>
                </a:solidFill>
                <a:latin typeface="Futura Bk BT"/>
                <a:ea typeface="Futura Bk BT"/>
                <a:cs typeface="Futura Bk BT"/>
              </a:rPr>
              <a:t>Services</a:t>
            </a:r>
            <a:r>
              <a:rPr lang="en-US" sz="1600" dirty="0">
                <a:latin typeface="Calibri"/>
                <a:ea typeface="Calibri"/>
                <a:cs typeface="Times New Roman"/>
              </a:rPr>
              <a:t> </a:t>
            </a:r>
            <a:endParaRPr lang="en-US" sz="1600" dirty="0" smtClean="0">
              <a:latin typeface="Calibri"/>
              <a:ea typeface="Calibri"/>
              <a:cs typeface="Times New Roman"/>
            </a:endParaRPr>
          </a:p>
          <a:p>
            <a:pPr marL="1905635" marR="1877060" algn="ctr">
              <a:lnSpc>
                <a:spcPct val="115000"/>
              </a:lnSpc>
              <a:spcBef>
                <a:spcPts val="0"/>
              </a:spcBef>
              <a:spcAft>
                <a:spcPts val="0"/>
              </a:spcAft>
            </a:pPr>
            <a:endParaRPr lang="en-US" sz="1600" dirty="0" smtClean="0">
              <a:latin typeface="Calibri"/>
              <a:ea typeface="Calibri"/>
              <a:cs typeface="Times New Roman"/>
            </a:endParaRPr>
          </a:p>
          <a:p>
            <a:pPr marL="1905635" marR="1877060" algn="ctr">
              <a:lnSpc>
                <a:spcPct val="115000"/>
              </a:lnSpc>
              <a:spcBef>
                <a:spcPts val="0"/>
              </a:spcBef>
              <a:spcAft>
                <a:spcPts val="0"/>
              </a:spcAft>
            </a:pPr>
            <a:r>
              <a:rPr lang="en-US" sz="1600" dirty="0" smtClean="0">
                <a:solidFill>
                  <a:schemeClr val="bg1"/>
                </a:solidFill>
                <a:latin typeface="Calibri"/>
                <a:ea typeface="Calibri"/>
                <a:cs typeface="Times New Roman"/>
              </a:rPr>
              <a:t>Carl Becker, Senior Vice President</a:t>
            </a:r>
          </a:p>
          <a:p>
            <a:pPr marL="1905635" marR="1877060" algn="ctr">
              <a:lnSpc>
                <a:spcPct val="115000"/>
              </a:lnSpc>
              <a:spcBef>
                <a:spcPts val="0"/>
              </a:spcBef>
              <a:spcAft>
                <a:spcPts val="0"/>
              </a:spcAft>
            </a:pPr>
            <a:r>
              <a:rPr lang="en-US" sz="1600" dirty="0" smtClean="0">
                <a:solidFill>
                  <a:schemeClr val="bg1"/>
                </a:solidFill>
                <a:latin typeface="Calibri"/>
                <a:ea typeface="Calibri"/>
                <a:cs typeface="Times New Roman"/>
              </a:rPr>
              <a:t>CGL Inc.</a:t>
            </a:r>
          </a:p>
          <a:p>
            <a:pPr marL="1905635" marR="1877060" algn="ctr">
              <a:lnSpc>
                <a:spcPct val="115000"/>
              </a:lnSpc>
              <a:spcBef>
                <a:spcPts val="0"/>
              </a:spcBef>
              <a:spcAft>
                <a:spcPts val="0"/>
              </a:spcAft>
            </a:pPr>
            <a:endParaRPr lang="en-US" sz="1600" dirty="0">
              <a:latin typeface="Calibri"/>
              <a:ea typeface="Calibri"/>
              <a:cs typeface="Times New Roman"/>
            </a:endParaRPr>
          </a:p>
          <a:p>
            <a:pPr marL="1905635" marR="1877060" algn="ctr">
              <a:lnSpc>
                <a:spcPct val="115000"/>
              </a:lnSpc>
              <a:spcBef>
                <a:spcPts val="0"/>
              </a:spcBef>
              <a:spcAft>
                <a:spcPts val="0"/>
              </a:spcAft>
            </a:pPr>
            <a:r>
              <a:rPr lang="en-US" sz="1600" dirty="0" smtClean="0">
                <a:solidFill>
                  <a:schemeClr val="bg1"/>
                </a:solidFill>
                <a:latin typeface="Calibri"/>
                <a:ea typeface="Calibri"/>
                <a:cs typeface="Times New Roman"/>
              </a:rPr>
              <a:t>Senate Health and Social Services Committee</a:t>
            </a:r>
          </a:p>
          <a:p>
            <a:pPr marL="1905635" marR="1877060" algn="ctr">
              <a:lnSpc>
                <a:spcPct val="115000"/>
              </a:lnSpc>
              <a:spcBef>
                <a:spcPts val="0"/>
              </a:spcBef>
              <a:spcAft>
                <a:spcPts val="0"/>
              </a:spcAft>
            </a:pPr>
            <a:r>
              <a:rPr lang="en-US" sz="1600" dirty="0" smtClean="0">
                <a:solidFill>
                  <a:schemeClr val="bg1"/>
                </a:solidFill>
                <a:latin typeface="Calibri"/>
                <a:ea typeface="Calibri"/>
                <a:cs typeface="Times New Roman"/>
              </a:rPr>
              <a:t>February 6, 2017</a:t>
            </a:r>
            <a:endParaRPr lang="en-US" sz="1600" dirty="0">
              <a:solidFill>
                <a:schemeClr val="bg1"/>
              </a:solidFill>
              <a:latin typeface="Calibri"/>
              <a:ea typeface="Calibri"/>
              <a:cs typeface="Times New Roman"/>
            </a:endParaRPr>
          </a:p>
          <a:p>
            <a:pPr marL="2609215" marR="2580640" algn="ctr">
              <a:lnSpc>
                <a:spcPct val="115000"/>
              </a:lnSpc>
              <a:spcBef>
                <a:spcPts val="0"/>
              </a:spcBef>
              <a:spcAft>
                <a:spcPts val="0"/>
              </a:spcAft>
            </a:pPr>
            <a:endParaRPr lang="en-US" sz="1600" dirty="0">
              <a:effectLst/>
              <a:latin typeface="Calibri"/>
              <a:ea typeface="Calibri"/>
              <a:cs typeface="Times New Roman"/>
            </a:endParaRPr>
          </a:p>
        </p:txBody>
      </p:sp>
      <p:sp>
        <p:nvSpPr>
          <p:cNvPr id="2" name="TextBox 1"/>
          <p:cNvSpPr txBox="1"/>
          <p:nvPr/>
        </p:nvSpPr>
        <p:spPr>
          <a:xfrm>
            <a:off x="4316730" y="6543206"/>
            <a:ext cx="419724" cy="369332"/>
          </a:xfrm>
          <a:prstGeom prst="rect">
            <a:avLst/>
          </a:prstGeom>
          <a:noFill/>
        </p:spPr>
        <p:txBody>
          <a:bodyPr wrap="square" rtlCol="0">
            <a:spAutoFit/>
          </a:bodyPr>
          <a:lstStyle/>
          <a:p>
            <a:r>
              <a:rPr lang="en-US" dirty="0" smtClean="0">
                <a:solidFill>
                  <a:schemeClr val="bg1">
                    <a:lumMod val="50000"/>
                  </a:schemeClr>
                </a:solidFill>
              </a:rPr>
              <a:t>1</a:t>
            </a:r>
            <a:endParaRPr lang="en-US" dirty="0">
              <a:solidFill>
                <a:schemeClr val="bg1">
                  <a:lumMod val="50000"/>
                </a:schemeClr>
              </a:solidFill>
            </a:endParaRPr>
          </a:p>
        </p:txBody>
      </p:sp>
    </p:spTree>
    <p:extLst>
      <p:ext uri="{BB962C8B-B14F-4D97-AF65-F5344CB8AC3E}">
        <p14:creationId xmlns:p14="http://schemas.microsoft.com/office/powerpoint/2010/main" val="277400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3649663"/>
          </a:xfrm>
        </p:spPr>
        <p:txBody>
          <a:bodyPr/>
          <a:lstStyle/>
          <a:p>
            <a:pPr marL="0" lvl="2" indent="0">
              <a:buNone/>
            </a:pPr>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Youth Detention Population Trends</a:t>
            </a:r>
            <a:endParaRPr lang="en-US" sz="3600" dirty="0">
              <a:solidFill>
                <a:schemeClr val="accent2"/>
              </a:solidFill>
              <a:latin typeface="Calibri" panose="020F0502020204030204" pitchFamily="34" charset="0"/>
            </a:endParaRPr>
          </a:p>
        </p:txBody>
      </p:sp>
      <p:sp>
        <p:nvSpPr>
          <p:cNvPr id="5" name="Rectangle 4"/>
          <p:cNvSpPr/>
          <p:nvPr/>
        </p:nvSpPr>
        <p:spPr>
          <a:xfrm>
            <a:off x="1825386" y="4805158"/>
            <a:ext cx="2483372" cy="307777"/>
          </a:xfrm>
          <a:prstGeom prst="rect">
            <a:avLst/>
          </a:prstGeom>
        </p:spPr>
        <p:txBody>
          <a:bodyPr wrap="none">
            <a:spAutoFit/>
          </a:bodyPr>
          <a:lstStyle/>
          <a:p>
            <a:r>
              <a:rPr lang="en-US" sz="1400" dirty="0"/>
              <a:t>*Closed September 15, </a:t>
            </a:r>
            <a:r>
              <a:rPr lang="en-US" sz="1400" dirty="0" smtClean="0"/>
              <a:t>2016</a:t>
            </a:r>
            <a:endParaRPr lang="en-US" sz="1400" dirty="0"/>
          </a:p>
        </p:txBody>
      </p:sp>
      <p:graphicFrame>
        <p:nvGraphicFramePr>
          <p:cNvPr id="6" name="Chart 5"/>
          <p:cNvGraphicFramePr/>
          <p:nvPr>
            <p:extLst>
              <p:ext uri="{D42A27DB-BD31-4B8C-83A1-F6EECF244321}">
                <p14:modId xmlns:p14="http://schemas.microsoft.com/office/powerpoint/2010/main" val="4001521952"/>
              </p:ext>
            </p:extLst>
          </p:nvPr>
        </p:nvGraphicFramePr>
        <p:xfrm>
          <a:off x="1691054" y="1562228"/>
          <a:ext cx="5999284" cy="382257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055077" y="1105698"/>
            <a:ext cx="7784123" cy="369332"/>
          </a:xfrm>
          <a:prstGeom prst="rect">
            <a:avLst/>
          </a:prstGeom>
        </p:spPr>
        <p:txBody>
          <a:bodyPr wrap="square">
            <a:spAutoFit/>
          </a:bodyPr>
          <a:lstStyle/>
          <a:p>
            <a:pPr algn="ctr"/>
            <a:r>
              <a:rPr lang="en-US" dirty="0" smtClean="0"/>
              <a:t>Detention Average </a:t>
            </a:r>
            <a:r>
              <a:rPr lang="en-US" dirty="0"/>
              <a:t>Daily Population, 2006 - 2016</a:t>
            </a:r>
          </a:p>
        </p:txBody>
      </p:sp>
      <p:sp>
        <p:nvSpPr>
          <p:cNvPr id="8" name="TextBox 7"/>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10</a:t>
            </a:r>
            <a:endParaRPr lang="en-US" dirty="0">
              <a:solidFill>
                <a:schemeClr val="bg1">
                  <a:lumMod val="50000"/>
                </a:schemeClr>
              </a:solidFill>
            </a:endParaRPr>
          </a:p>
        </p:txBody>
      </p:sp>
    </p:spTree>
    <p:extLst>
      <p:ext uri="{BB962C8B-B14F-4D97-AF65-F5344CB8AC3E}">
        <p14:creationId xmlns:p14="http://schemas.microsoft.com/office/powerpoint/2010/main" val="3440607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3649663"/>
          </a:xfrm>
        </p:spPr>
        <p:txBody>
          <a:bodyPr/>
          <a:lstStyle/>
          <a:p>
            <a:pPr marL="0" lvl="2" indent="0">
              <a:buNone/>
            </a:pPr>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Current Facility Status</a:t>
            </a:r>
            <a:endParaRPr lang="en-US" sz="3600" dirty="0">
              <a:solidFill>
                <a:schemeClr val="accent2"/>
              </a:solidFill>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91909768"/>
              </p:ext>
            </p:extLst>
          </p:nvPr>
        </p:nvGraphicFramePr>
        <p:xfrm>
          <a:off x="1899141" y="1333500"/>
          <a:ext cx="5908429" cy="3305609"/>
        </p:xfrm>
        <a:graphic>
          <a:graphicData uri="http://schemas.openxmlformats.org/drawingml/2006/table">
            <a:tbl>
              <a:tblPr firstRow="1" firstCol="1" bandRow="1">
                <a:tableStyleId>{5C22544A-7EE6-4342-B048-85BDC9FD1C3A}</a:tableStyleId>
              </a:tblPr>
              <a:tblGrid>
                <a:gridCol w="1877985">
                  <a:extLst>
                    <a:ext uri="{9D8B030D-6E8A-4147-A177-3AD203B41FA5}">
                      <a16:colId xmlns:a16="http://schemas.microsoft.com/office/drawing/2014/main" xmlns="" val="624530392"/>
                    </a:ext>
                  </a:extLst>
                </a:gridCol>
                <a:gridCol w="1300143">
                  <a:extLst>
                    <a:ext uri="{9D8B030D-6E8A-4147-A177-3AD203B41FA5}">
                      <a16:colId xmlns:a16="http://schemas.microsoft.com/office/drawing/2014/main" xmlns="" val="1184966929"/>
                    </a:ext>
                  </a:extLst>
                </a:gridCol>
                <a:gridCol w="1300143">
                  <a:extLst>
                    <a:ext uri="{9D8B030D-6E8A-4147-A177-3AD203B41FA5}">
                      <a16:colId xmlns:a16="http://schemas.microsoft.com/office/drawing/2014/main" xmlns="" val="45744225"/>
                    </a:ext>
                  </a:extLst>
                </a:gridCol>
                <a:gridCol w="1430158">
                  <a:extLst>
                    <a:ext uri="{9D8B030D-6E8A-4147-A177-3AD203B41FA5}">
                      <a16:colId xmlns:a16="http://schemas.microsoft.com/office/drawing/2014/main" xmlns="" val="2891916668"/>
                    </a:ext>
                  </a:extLst>
                </a:gridCol>
              </a:tblGrid>
              <a:tr h="557317">
                <a:tc>
                  <a:txBody>
                    <a:bodyPr/>
                    <a:lstStyle/>
                    <a:p>
                      <a:pPr marL="0" marR="0">
                        <a:lnSpc>
                          <a:spcPct val="107000"/>
                        </a:lnSpc>
                        <a:spcBef>
                          <a:spcPts val="0"/>
                        </a:spcBef>
                        <a:spcAft>
                          <a:spcPts val="0"/>
                        </a:spcAft>
                      </a:pPr>
                      <a:r>
                        <a:rPr lang="en-US" sz="1100" dirty="0">
                          <a:effectLst/>
                        </a:rPr>
                        <a:t>Facility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Detention Beds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Treatment Beds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Total Capacity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20797549"/>
                  </a:ext>
                </a:extLst>
              </a:tr>
              <a:tr h="359223">
                <a:tc>
                  <a:txBody>
                    <a:bodyPr/>
                    <a:lstStyle/>
                    <a:p>
                      <a:pPr marL="0" marR="0">
                        <a:lnSpc>
                          <a:spcPct val="107000"/>
                        </a:lnSpc>
                        <a:spcBef>
                          <a:spcPts val="0"/>
                        </a:spcBef>
                        <a:spcAft>
                          <a:spcPts val="0"/>
                        </a:spcAft>
                      </a:pPr>
                      <a:r>
                        <a:rPr lang="en-US" sz="1100" dirty="0">
                          <a:effectLst/>
                        </a:rPr>
                        <a:t>McLaughlin </a:t>
                      </a:r>
                      <a:r>
                        <a:rPr lang="en-US" sz="1100" dirty="0" smtClean="0">
                          <a:effectLst/>
                        </a:rPr>
                        <a:t>Youth</a:t>
                      </a:r>
                      <a:r>
                        <a:rPr lang="en-US" sz="1100" baseline="0" dirty="0" smtClean="0">
                          <a:effectLst/>
                        </a:rPr>
                        <a:t>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90077628"/>
                  </a:ext>
                </a:extLst>
              </a:tr>
              <a:tr h="290042">
                <a:tc>
                  <a:txBody>
                    <a:bodyPr/>
                    <a:lstStyle/>
                    <a:p>
                      <a:pPr marL="0" marR="0">
                        <a:lnSpc>
                          <a:spcPct val="107000"/>
                        </a:lnSpc>
                        <a:spcBef>
                          <a:spcPts val="0"/>
                        </a:spcBef>
                        <a:spcAft>
                          <a:spcPts val="0"/>
                        </a:spcAft>
                      </a:pPr>
                      <a:r>
                        <a:rPr lang="en-US" sz="1100" dirty="0" smtClean="0">
                          <a:effectLst/>
                        </a:rPr>
                        <a:t>Bethel Youth Facility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02691418"/>
                  </a:ext>
                </a:extLst>
              </a:tr>
              <a:tr h="290042">
                <a:tc>
                  <a:txBody>
                    <a:bodyPr/>
                    <a:lstStyle/>
                    <a:p>
                      <a:pPr marL="0" marR="0">
                        <a:lnSpc>
                          <a:spcPct val="107000"/>
                        </a:lnSpc>
                        <a:spcBef>
                          <a:spcPts val="0"/>
                        </a:spcBef>
                        <a:spcAft>
                          <a:spcPts val="0"/>
                        </a:spcAft>
                      </a:pPr>
                      <a:r>
                        <a:rPr lang="en-US" sz="1100" dirty="0">
                          <a:effectLst/>
                        </a:rPr>
                        <a:t>Johnson </a:t>
                      </a:r>
                      <a:r>
                        <a:rPr lang="en-US" sz="1100" dirty="0" smtClean="0">
                          <a:effectLst/>
                        </a:rPr>
                        <a:t> Youth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38478554"/>
                  </a:ext>
                </a:extLst>
              </a:tr>
              <a:tr h="290042">
                <a:tc>
                  <a:txBody>
                    <a:bodyPr/>
                    <a:lstStyle/>
                    <a:p>
                      <a:pPr marL="0" marR="0">
                        <a:lnSpc>
                          <a:spcPct val="107000"/>
                        </a:lnSpc>
                        <a:spcBef>
                          <a:spcPts val="0"/>
                        </a:spcBef>
                        <a:spcAft>
                          <a:spcPts val="0"/>
                        </a:spcAft>
                      </a:pPr>
                      <a:r>
                        <a:rPr lang="en-US" sz="1100" dirty="0" smtClean="0">
                          <a:effectLst/>
                        </a:rPr>
                        <a:t>Fairbanks Youth Facility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5941236"/>
                  </a:ext>
                </a:extLst>
              </a:tr>
              <a:tr h="290042">
                <a:tc>
                  <a:txBody>
                    <a:bodyPr/>
                    <a:lstStyle/>
                    <a:p>
                      <a:pPr marL="0" marR="0">
                        <a:lnSpc>
                          <a:spcPct val="107000"/>
                        </a:lnSpc>
                        <a:spcBef>
                          <a:spcPts val="0"/>
                        </a:spcBef>
                        <a:spcAft>
                          <a:spcPts val="0"/>
                        </a:spcAft>
                      </a:pPr>
                      <a:r>
                        <a:rPr lang="en-US" sz="1100" dirty="0" smtClean="0">
                          <a:effectLst/>
                        </a:rPr>
                        <a:t>Mat-Su Youth Facility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93536303"/>
                  </a:ext>
                </a:extLst>
              </a:tr>
              <a:tr h="290042">
                <a:tc>
                  <a:txBody>
                    <a:bodyPr/>
                    <a:lstStyle/>
                    <a:p>
                      <a:pPr marL="0" marR="0">
                        <a:lnSpc>
                          <a:spcPct val="107000"/>
                        </a:lnSpc>
                        <a:spcBef>
                          <a:spcPts val="0"/>
                        </a:spcBef>
                        <a:spcAft>
                          <a:spcPts val="0"/>
                        </a:spcAft>
                      </a:pPr>
                      <a:r>
                        <a:rPr lang="en-US" sz="1100" dirty="0" smtClean="0">
                          <a:effectLst/>
                        </a:rPr>
                        <a:t>Kenai Youth Facility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02745180"/>
                  </a:ext>
                </a:extLst>
              </a:tr>
              <a:tr h="290042">
                <a:tc>
                  <a:txBody>
                    <a:bodyPr/>
                    <a:lstStyle/>
                    <a:p>
                      <a:pPr marL="0" marR="0">
                        <a:lnSpc>
                          <a:spcPct val="107000"/>
                        </a:lnSpc>
                        <a:spcBef>
                          <a:spcPts val="0"/>
                        </a:spcBef>
                        <a:spcAft>
                          <a:spcPts val="0"/>
                        </a:spcAft>
                      </a:pPr>
                      <a:r>
                        <a:rPr lang="en-US" sz="1100" dirty="0" smtClean="0">
                          <a:effectLst/>
                        </a:rPr>
                        <a:t>Nome Youth Facility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22840556"/>
                  </a:ext>
                </a:extLst>
              </a:tr>
              <a:tr h="290042">
                <a:tc>
                  <a:txBody>
                    <a:bodyPr/>
                    <a:lstStyle/>
                    <a:p>
                      <a:pPr marL="0" marR="0">
                        <a:lnSpc>
                          <a:spcPct val="107000"/>
                        </a:lnSpc>
                        <a:spcBef>
                          <a:spcPts val="0"/>
                        </a:spcBef>
                        <a:spcAft>
                          <a:spcPts val="0"/>
                        </a:spcAft>
                      </a:pPr>
                      <a:r>
                        <a:rPr lang="en-US" sz="1100" dirty="0" smtClean="0">
                          <a:effectLst/>
                        </a:rPr>
                        <a:t>Ketchikan</a:t>
                      </a:r>
                      <a:r>
                        <a:rPr lang="en-US" sz="1100" baseline="0" dirty="0" smtClean="0">
                          <a:effectLst/>
                        </a:rPr>
                        <a:t> Regional Youth Facility*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1882310387"/>
                  </a:ext>
                </a:extLst>
              </a:tr>
              <a:tr h="290042">
                <a:tc>
                  <a:txBody>
                    <a:bodyPr/>
                    <a:lstStyle/>
                    <a:p>
                      <a:pPr marL="0" marR="0">
                        <a:lnSpc>
                          <a:spcPct val="107000"/>
                        </a:lnSpc>
                        <a:spcBef>
                          <a:spcPts val="0"/>
                        </a:spcBef>
                        <a:spcAft>
                          <a:spcPts val="0"/>
                        </a:spcAft>
                      </a:pPr>
                      <a:r>
                        <a:rPr lang="en-US" sz="11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224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00857303"/>
                  </a:ext>
                </a:extLst>
              </a:tr>
            </a:tbl>
          </a:graphicData>
        </a:graphic>
      </p:graphicFrame>
      <p:sp>
        <p:nvSpPr>
          <p:cNvPr id="5" name="Rectangle 4"/>
          <p:cNvSpPr/>
          <p:nvPr/>
        </p:nvSpPr>
        <p:spPr>
          <a:xfrm>
            <a:off x="1825386" y="4805158"/>
            <a:ext cx="2483372" cy="307777"/>
          </a:xfrm>
          <a:prstGeom prst="rect">
            <a:avLst/>
          </a:prstGeom>
        </p:spPr>
        <p:txBody>
          <a:bodyPr wrap="none">
            <a:spAutoFit/>
          </a:bodyPr>
          <a:lstStyle/>
          <a:p>
            <a:r>
              <a:rPr lang="en-US" sz="1400" dirty="0"/>
              <a:t>*Closed September 15, </a:t>
            </a:r>
            <a:r>
              <a:rPr lang="en-US" sz="1400" dirty="0" smtClean="0"/>
              <a:t>2016</a:t>
            </a:r>
            <a:endParaRPr lang="en-US" sz="1400" dirty="0"/>
          </a:p>
        </p:txBody>
      </p:sp>
      <p:sp>
        <p:nvSpPr>
          <p:cNvPr id="6" name="TextBox 5"/>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11</a:t>
            </a:r>
            <a:endParaRPr lang="en-US" dirty="0">
              <a:solidFill>
                <a:schemeClr val="bg1">
                  <a:lumMod val="50000"/>
                </a:schemeClr>
              </a:solidFill>
            </a:endParaRPr>
          </a:p>
        </p:txBody>
      </p:sp>
    </p:spTree>
    <p:extLst>
      <p:ext uri="{BB962C8B-B14F-4D97-AF65-F5344CB8AC3E}">
        <p14:creationId xmlns:p14="http://schemas.microsoft.com/office/powerpoint/2010/main" val="3949219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3649663"/>
          </a:xfrm>
        </p:spPr>
        <p:txBody>
          <a:bodyPr>
            <a:noAutofit/>
          </a:bodyPr>
          <a:lstStyle/>
          <a:p>
            <a:pPr marL="0" indent="0">
              <a:spcAft>
                <a:spcPts val="1200"/>
              </a:spcAft>
              <a:buNone/>
            </a:pPr>
            <a:r>
              <a:rPr lang="en-US" sz="1800" dirty="0"/>
              <a:t>Juvenile justice systems throughout the United States make significant use of private or non-governmental service </a:t>
            </a:r>
            <a:r>
              <a:rPr lang="en-US" sz="1800" dirty="0" smtClean="0"/>
              <a:t>providers.</a:t>
            </a:r>
          </a:p>
          <a:p>
            <a:pPr lvl="1">
              <a:spcAft>
                <a:spcPts val="1200"/>
              </a:spcAft>
            </a:pPr>
            <a:r>
              <a:rPr lang="en-US" sz="1800" dirty="0" smtClean="0"/>
              <a:t>29 </a:t>
            </a:r>
            <a:r>
              <a:rPr lang="en-US" sz="1800" dirty="0"/>
              <a:t>percent of the total juvenile justice </a:t>
            </a:r>
            <a:r>
              <a:rPr lang="en-US" sz="1800" dirty="0" smtClean="0"/>
              <a:t>population is housed in privately operated </a:t>
            </a:r>
            <a:r>
              <a:rPr lang="en-US" sz="1800" dirty="0"/>
              <a:t>facilities; such as </a:t>
            </a:r>
            <a:r>
              <a:rPr lang="en-US" sz="1800" dirty="0" smtClean="0"/>
              <a:t>group homes </a:t>
            </a:r>
            <a:r>
              <a:rPr lang="en-US" sz="1800" dirty="0"/>
              <a:t>and residential care</a:t>
            </a:r>
            <a:r>
              <a:rPr lang="en-US" sz="1800" dirty="0" smtClean="0"/>
              <a:t>. </a:t>
            </a:r>
          </a:p>
          <a:p>
            <a:pPr lvl="1">
              <a:spcAft>
                <a:spcPts val="1200"/>
              </a:spcAft>
            </a:pPr>
            <a:r>
              <a:rPr lang="en-US" sz="1800" dirty="0" smtClean="0"/>
              <a:t>These facilities are typically non-secure, treatment oriented, and operated by non-profit or social service agencies.   </a:t>
            </a:r>
            <a:endParaRPr lang="en-US" sz="1800"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Juvenile Detention Privatization</a:t>
            </a:r>
            <a:endParaRPr lang="en-US" sz="3600" dirty="0">
              <a:solidFill>
                <a:schemeClr val="accent2"/>
              </a:solidFill>
              <a:latin typeface="Calibri" panose="020F0502020204030204" pitchFamily="34" charset="0"/>
            </a:endParaRPr>
          </a:p>
        </p:txBody>
      </p:sp>
      <p:sp>
        <p:nvSpPr>
          <p:cNvPr id="3" name="TextBox 2"/>
          <p:cNvSpPr txBox="1"/>
          <p:nvPr/>
        </p:nvSpPr>
        <p:spPr>
          <a:xfrm>
            <a:off x="495300" y="4047344"/>
            <a:ext cx="8229600" cy="923330"/>
          </a:xfrm>
          <a:prstGeom prst="rect">
            <a:avLst/>
          </a:prstGeom>
          <a:noFill/>
        </p:spPr>
        <p:txBody>
          <a:bodyPr wrap="square" rtlCol="0">
            <a:spAutoFit/>
          </a:bodyPr>
          <a:lstStyle/>
          <a:p>
            <a:pPr marL="0" lvl="1"/>
            <a:r>
              <a:rPr lang="en-US" dirty="0"/>
              <a:t>Use of private facilities for secure detention is limited. Eight percent of juveniles in secure detention are housed in private facilities. These tend to be larger institutions with a treatment focus</a:t>
            </a:r>
            <a:r>
              <a:rPr lang="en-US" dirty="0" smtClean="0"/>
              <a:t>.</a:t>
            </a:r>
            <a:endParaRPr lang="en-US" dirty="0"/>
          </a:p>
        </p:txBody>
      </p:sp>
      <p:sp>
        <p:nvSpPr>
          <p:cNvPr id="5" name="TextBox 4"/>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12</a:t>
            </a:r>
            <a:endParaRPr lang="en-US" dirty="0">
              <a:solidFill>
                <a:schemeClr val="bg1">
                  <a:lumMod val="50000"/>
                </a:schemeClr>
              </a:solidFill>
            </a:endParaRPr>
          </a:p>
        </p:txBody>
      </p:sp>
    </p:spTree>
    <p:extLst>
      <p:ext uri="{BB962C8B-B14F-4D97-AF65-F5344CB8AC3E}">
        <p14:creationId xmlns:p14="http://schemas.microsoft.com/office/powerpoint/2010/main" val="2562000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4106666"/>
          </a:xfrm>
        </p:spPr>
        <p:txBody>
          <a:bodyPr>
            <a:normAutofit/>
          </a:bodyPr>
          <a:lstStyle/>
          <a:p>
            <a:pPr marL="0" lvl="2" indent="0">
              <a:spcAft>
                <a:spcPts val="600"/>
              </a:spcAft>
              <a:buNone/>
            </a:pPr>
            <a:r>
              <a:rPr lang="en-US" sz="1800" dirty="0" smtClean="0"/>
              <a:t>Given their small size, their location, and the very limited number of secure juvenile facilities managed by large corporations, we determined that the most viable approach to privatization of these specific facilities would be to contract with local organizations:</a:t>
            </a:r>
          </a:p>
          <a:p>
            <a:pPr marL="800100" lvl="3" indent="-342900">
              <a:spcAft>
                <a:spcPts val="600"/>
              </a:spcAft>
            </a:pPr>
            <a:r>
              <a:rPr lang="en-US" sz="1800" dirty="0" smtClean="0"/>
              <a:t>Tribal organizations</a:t>
            </a:r>
          </a:p>
          <a:p>
            <a:pPr marL="800100" lvl="3" indent="-342900">
              <a:spcAft>
                <a:spcPts val="600"/>
              </a:spcAft>
            </a:pPr>
            <a:r>
              <a:rPr lang="en-US" sz="1800" dirty="0" smtClean="0"/>
              <a:t>Local public health agencies</a:t>
            </a:r>
          </a:p>
          <a:p>
            <a:pPr marL="800100" lvl="3" indent="-342900">
              <a:spcAft>
                <a:spcPts val="600"/>
              </a:spcAft>
            </a:pPr>
            <a:r>
              <a:rPr lang="en-US" sz="1800" dirty="0" smtClean="0"/>
              <a:t>Behavioral health agencies</a:t>
            </a:r>
          </a:p>
          <a:p>
            <a:pPr marL="800100" lvl="3" indent="-342900">
              <a:spcAft>
                <a:spcPts val="600"/>
              </a:spcAft>
            </a:pPr>
            <a:r>
              <a:rPr lang="en-US" sz="1800" dirty="0" smtClean="0"/>
              <a:t>Non-secure residential care/group home providers</a:t>
            </a:r>
          </a:p>
          <a:p>
            <a:pPr marL="800100" lvl="3" indent="-342900">
              <a:spcAft>
                <a:spcPts val="600"/>
              </a:spcAft>
            </a:pPr>
            <a:r>
              <a:rPr lang="en-US" sz="1800" dirty="0" smtClean="0"/>
              <a:t>Education systems</a:t>
            </a:r>
          </a:p>
          <a:p>
            <a:pPr marL="800100" lvl="3" indent="-342900">
              <a:spcAft>
                <a:spcPts val="600"/>
              </a:spcAft>
            </a:pPr>
            <a:r>
              <a:rPr lang="en-US" sz="1800" dirty="0" smtClean="0"/>
              <a:t>Local social service non-profit agencies</a:t>
            </a:r>
            <a:endParaRPr lang="en-US" sz="2000" dirty="0" smtClean="0"/>
          </a:p>
          <a:p>
            <a:pPr marL="342900" lvl="2" indent="-342900"/>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Privatization Feasibility</a:t>
            </a:r>
            <a:endParaRPr lang="en-US" sz="3600" dirty="0">
              <a:solidFill>
                <a:schemeClr val="accent2"/>
              </a:solidFill>
              <a:latin typeface="Calibri" panose="020F0502020204030204" pitchFamily="34" charset="0"/>
            </a:endParaRPr>
          </a:p>
        </p:txBody>
      </p:sp>
      <p:sp>
        <p:nvSpPr>
          <p:cNvPr id="5" name="TextBox 4"/>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13</a:t>
            </a:r>
            <a:endParaRPr lang="en-US" dirty="0">
              <a:solidFill>
                <a:schemeClr val="bg1">
                  <a:lumMod val="50000"/>
                </a:schemeClr>
              </a:solidFill>
            </a:endParaRPr>
          </a:p>
        </p:txBody>
      </p:sp>
    </p:spTree>
    <p:extLst>
      <p:ext uri="{BB962C8B-B14F-4D97-AF65-F5344CB8AC3E}">
        <p14:creationId xmlns:p14="http://schemas.microsoft.com/office/powerpoint/2010/main" val="2629153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3649663"/>
          </a:xfrm>
        </p:spPr>
        <p:txBody>
          <a:bodyPr>
            <a:normAutofit/>
          </a:bodyPr>
          <a:lstStyle/>
          <a:p>
            <a:pPr>
              <a:spcAft>
                <a:spcPts val="1200"/>
              </a:spcAft>
            </a:pPr>
            <a:r>
              <a:rPr lang="en-US" sz="1800" dirty="0" smtClean="0"/>
              <a:t>We found no </a:t>
            </a:r>
            <a:r>
              <a:rPr lang="en-US" sz="1800" dirty="0"/>
              <a:t>private </a:t>
            </a:r>
            <a:r>
              <a:rPr lang="en-US" sz="1800" dirty="0" smtClean="0"/>
              <a:t>or governmental organizations </a:t>
            </a:r>
            <a:r>
              <a:rPr lang="en-US" sz="1800" dirty="0"/>
              <a:t>in the Mat-Su, Kenai, or Nome regions with either the interest or capability to operate </a:t>
            </a:r>
            <a:r>
              <a:rPr lang="en-US" sz="1800" dirty="0" smtClean="0"/>
              <a:t>detention </a:t>
            </a:r>
            <a:r>
              <a:rPr lang="en-US" sz="1800" dirty="0"/>
              <a:t>facilities. </a:t>
            </a:r>
            <a:endParaRPr lang="en-US" sz="1800" dirty="0" smtClean="0"/>
          </a:p>
          <a:p>
            <a:pPr>
              <a:spcAft>
                <a:spcPts val="1200"/>
              </a:spcAft>
            </a:pPr>
            <a:r>
              <a:rPr lang="en-US" sz="1800" dirty="0"/>
              <a:t>Given the absence of any organizations with an interest in privatization, the concept is clearly not feasible at this time. </a:t>
            </a:r>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Privatization Feasibility</a:t>
            </a:r>
            <a:endParaRPr lang="en-US" sz="3600" dirty="0">
              <a:solidFill>
                <a:schemeClr val="accent2"/>
              </a:solidFill>
              <a:latin typeface="Calibri" panose="020F0502020204030204" pitchFamily="34" charset="0"/>
            </a:endParaRPr>
          </a:p>
        </p:txBody>
      </p:sp>
      <p:sp>
        <p:nvSpPr>
          <p:cNvPr id="5" name="TextBox 4"/>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14</a:t>
            </a:r>
            <a:endParaRPr lang="en-US" dirty="0">
              <a:solidFill>
                <a:schemeClr val="bg1">
                  <a:lumMod val="50000"/>
                </a:schemeClr>
              </a:solidFill>
            </a:endParaRPr>
          </a:p>
        </p:txBody>
      </p:sp>
    </p:spTree>
    <p:extLst>
      <p:ext uri="{BB962C8B-B14F-4D97-AF65-F5344CB8AC3E}">
        <p14:creationId xmlns:p14="http://schemas.microsoft.com/office/powerpoint/2010/main" val="1709555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3649663"/>
          </a:xfrm>
        </p:spPr>
        <p:txBody>
          <a:bodyPr>
            <a:normAutofit/>
          </a:bodyPr>
          <a:lstStyle/>
          <a:p>
            <a:pPr marL="0" lvl="2" indent="0">
              <a:spcAft>
                <a:spcPts val="600"/>
              </a:spcAft>
              <a:buNone/>
            </a:pPr>
            <a:r>
              <a:rPr lang="en-US" sz="1800" dirty="0" smtClean="0"/>
              <a:t>Factors cited for lack of interest in privatization:</a:t>
            </a:r>
          </a:p>
          <a:p>
            <a:pPr marL="800100" lvl="3" indent="-342900">
              <a:spcAft>
                <a:spcPts val="600"/>
              </a:spcAft>
            </a:pPr>
            <a:r>
              <a:rPr lang="en-US" sz="1800" dirty="0" smtClean="0"/>
              <a:t>Lack of expertise/experience in juvenile detention</a:t>
            </a:r>
          </a:p>
          <a:p>
            <a:pPr marL="800100" lvl="3" indent="-342900">
              <a:spcAft>
                <a:spcPts val="600"/>
              </a:spcAft>
            </a:pPr>
            <a:r>
              <a:rPr lang="en-US" sz="1800" dirty="0" smtClean="0"/>
              <a:t>Legal liability/insurance costs</a:t>
            </a:r>
          </a:p>
          <a:p>
            <a:pPr marL="800100" lvl="3" indent="-342900">
              <a:spcAft>
                <a:spcPts val="600"/>
              </a:spcAft>
            </a:pPr>
            <a:r>
              <a:rPr lang="en-US" sz="1800" dirty="0" smtClean="0"/>
              <a:t>Financial burden/exposure</a:t>
            </a:r>
          </a:p>
          <a:p>
            <a:pPr marL="800100" lvl="3" indent="-342900">
              <a:spcAft>
                <a:spcPts val="600"/>
              </a:spcAft>
            </a:pPr>
            <a:r>
              <a:rPr lang="en-US" sz="1800" dirty="0" smtClean="0"/>
              <a:t>Relationship with DJJ</a:t>
            </a:r>
          </a:p>
          <a:p>
            <a:pPr marL="800100" lvl="3" indent="-342900">
              <a:spcAft>
                <a:spcPts val="600"/>
              </a:spcAft>
            </a:pPr>
            <a:r>
              <a:rPr lang="en-US" sz="1800" dirty="0" smtClean="0"/>
              <a:t>Current facility operational performance</a:t>
            </a:r>
          </a:p>
          <a:p>
            <a:pPr marL="342900" lvl="2" indent="-342900"/>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Privatization Feasibility</a:t>
            </a:r>
            <a:endParaRPr lang="en-US" sz="3600" dirty="0">
              <a:solidFill>
                <a:schemeClr val="accent2"/>
              </a:solidFill>
              <a:latin typeface="Calibri" panose="020F0502020204030204" pitchFamily="34" charset="0"/>
            </a:endParaRPr>
          </a:p>
        </p:txBody>
      </p:sp>
      <p:sp>
        <p:nvSpPr>
          <p:cNvPr id="5" name="TextBox 4"/>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15</a:t>
            </a:r>
            <a:endParaRPr lang="en-US" dirty="0">
              <a:solidFill>
                <a:schemeClr val="bg1">
                  <a:lumMod val="50000"/>
                </a:schemeClr>
              </a:solidFill>
            </a:endParaRPr>
          </a:p>
        </p:txBody>
      </p:sp>
    </p:spTree>
    <p:extLst>
      <p:ext uri="{BB962C8B-B14F-4D97-AF65-F5344CB8AC3E}">
        <p14:creationId xmlns:p14="http://schemas.microsoft.com/office/powerpoint/2010/main" val="2301597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3902808"/>
          </a:xfrm>
        </p:spPr>
        <p:txBody>
          <a:bodyPr>
            <a:normAutofit/>
          </a:bodyPr>
          <a:lstStyle/>
          <a:p>
            <a:pPr marL="0" lvl="2" indent="0">
              <a:spcAft>
                <a:spcPts val="600"/>
              </a:spcAft>
              <a:buNone/>
            </a:pPr>
            <a:r>
              <a:rPr lang="en-US" sz="1800" dirty="0" smtClean="0"/>
              <a:t>We examined each facility to identify benefits provided by their current operation and the potential for more effective alternative use by a local agency or social service organization.</a:t>
            </a:r>
            <a:endParaRPr lang="en-US" sz="1800" dirty="0"/>
          </a:p>
          <a:p>
            <a:pPr marL="457200" lvl="3" indent="0">
              <a:buNone/>
            </a:pPr>
            <a:endParaRPr lang="en-US" sz="2000" dirty="0"/>
          </a:p>
          <a:p>
            <a:pPr marL="342900" lvl="2" indent="-342900"/>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Potential for Repurposing</a:t>
            </a:r>
            <a:endParaRPr lang="en-US" sz="3600" dirty="0">
              <a:solidFill>
                <a:schemeClr val="accent2"/>
              </a:solidFill>
              <a:latin typeface="Calibri" panose="020F0502020204030204" pitchFamily="34" charset="0"/>
            </a:endParaRPr>
          </a:p>
        </p:txBody>
      </p:sp>
      <p:sp>
        <p:nvSpPr>
          <p:cNvPr id="5" name="TextBox 4"/>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16</a:t>
            </a:r>
            <a:endParaRPr lang="en-US" dirty="0">
              <a:solidFill>
                <a:schemeClr val="bg1">
                  <a:lumMod val="50000"/>
                </a:schemeClr>
              </a:solidFill>
            </a:endParaRPr>
          </a:p>
        </p:txBody>
      </p:sp>
    </p:spTree>
    <p:extLst>
      <p:ext uri="{BB962C8B-B14F-4D97-AF65-F5344CB8AC3E}">
        <p14:creationId xmlns:p14="http://schemas.microsoft.com/office/powerpoint/2010/main" val="2721727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Kenai – Current Use Analysis</a:t>
            </a:r>
            <a:endParaRPr lang="en-US" sz="3600" dirty="0">
              <a:solidFill>
                <a:schemeClr val="accent2"/>
              </a:solidFill>
              <a:latin typeface="Calibri" panose="020F0502020204030204" pitchFamily="34" charset="0"/>
            </a:endParaRPr>
          </a:p>
        </p:txBody>
      </p:sp>
      <p:sp>
        <p:nvSpPr>
          <p:cNvPr id="5" name="TextBox 4"/>
          <p:cNvSpPr txBox="1"/>
          <p:nvPr/>
        </p:nvSpPr>
        <p:spPr>
          <a:xfrm>
            <a:off x="379965" y="1150938"/>
            <a:ext cx="8389028" cy="5924699"/>
          </a:xfrm>
          <a:prstGeom prst="rect">
            <a:avLst/>
          </a:prstGeom>
          <a:noFill/>
        </p:spPr>
        <p:txBody>
          <a:bodyPr wrap="square" rtlCol="0">
            <a:spAutoFit/>
          </a:bodyPr>
          <a:lstStyle/>
          <a:p>
            <a:pPr>
              <a:spcAft>
                <a:spcPts val="600"/>
              </a:spcAft>
            </a:pPr>
            <a:r>
              <a:rPr lang="en-US" u="sng" dirty="0" smtClean="0"/>
              <a:t>Advantages</a:t>
            </a:r>
          </a:p>
          <a:p>
            <a:pPr marL="285750" indent="-285750">
              <a:spcAft>
                <a:spcPts val="1200"/>
              </a:spcAft>
              <a:buFont typeface="Arial" panose="020B0604020202020204" pitchFamily="34" charset="0"/>
              <a:buChar char="•"/>
            </a:pPr>
            <a:r>
              <a:rPr lang="en-US" dirty="0" smtClean="0"/>
              <a:t>Public Safety - allows </a:t>
            </a:r>
            <a:r>
              <a:rPr lang="en-US" dirty="0"/>
              <a:t>law enforcement to maintain community presence by avoiding time-consuming transports of </a:t>
            </a:r>
            <a:r>
              <a:rPr lang="en-US" dirty="0" smtClean="0"/>
              <a:t>youth</a:t>
            </a:r>
          </a:p>
          <a:p>
            <a:pPr marL="285750" indent="-285750">
              <a:spcAft>
                <a:spcPts val="1200"/>
              </a:spcAft>
              <a:buFont typeface="Arial" panose="020B0604020202020204" pitchFamily="34" charset="0"/>
              <a:buChar char="•"/>
            </a:pPr>
            <a:r>
              <a:rPr lang="en-US" dirty="0" smtClean="0"/>
              <a:t>Community/Family Access – detained youth contact with family and local agencies is a key to their rehabilitation</a:t>
            </a:r>
          </a:p>
          <a:p>
            <a:pPr marL="285750" indent="-285750">
              <a:spcAft>
                <a:spcPts val="1200"/>
              </a:spcAft>
              <a:buFont typeface="Arial" panose="020B0604020202020204" pitchFamily="34" charset="0"/>
              <a:buChar char="•"/>
            </a:pPr>
            <a:r>
              <a:rPr lang="en-US" dirty="0" smtClean="0"/>
              <a:t>Backup to McLaughlin Youth Center (MYC) – provides backup detention capacity for MYC which prevents overcrowding and avoids the need to open currently closed units</a:t>
            </a:r>
          </a:p>
          <a:p>
            <a:pPr marL="285750" indent="-285750">
              <a:spcAft>
                <a:spcPts val="1200"/>
              </a:spcAft>
              <a:buFont typeface="Arial" panose="020B0604020202020204" pitchFamily="34" charset="0"/>
              <a:buChar char="•"/>
            </a:pPr>
            <a:r>
              <a:rPr lang="en-US" dirty="0"/>
              <a:t>Facility Design - provides an outstanding environment for </a:t>
            </a:r>
            <a:r>
              <a:rPr lang="en-US" dirty="0" smtClean="0"/>
              <a:t>youth detention</a:t>
            </a:r>
          </a:p>
          <a:p>
            <a:pPr marL="285750" indent="-285750">
              <a:spcAft>
                <a:spcPts val="1200"/>
              </a:spcAft>
              <a:buFont typeface="Arial" panose="020B0604020202020204" pitchFamily="34" charset="0"/>
              <a:buChar char="•"/>
            </a:pPr>
            <a:r>
              <a:rPr lang="en-US" dirty="0" smtClean="0"/>
              <a:t>Community Support – strong community support for the facility in its current use.</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4" name="TextBox 3"/>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17</a:t>
            </a:r>
            <a:endParaRPr lang="en-US" dirty="0">
              <a:solidFill>
                <a:schemeClr val="bg1">
                  <a:lumMod val="50000"/>
                </a:schemeClr>
              </a:solidFill>
            </a:endParaRPr>
          </a:p>
        </p:txBody>
      </p:sp>
    </p:spTree>
    <p:extLst>
      <p:ext uri="{BB962C8B-B14F-4D97-AF65-F5344CB8AC3E}">
        <p14:creationId xmlns:p14="http://schemas.microsoft.com/office/powerpoint/2010/main" val="2497661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Kenai – Current Use Analysis</a:t>
            </a:r>
            <a:endParaRPr lang="en-US" sz="3600" dirty="0">
              <a:solidFill>
                <a:schemeClr val="accent2"/>
              </a:solidFill>
              <a:latin typeface="Calibri" panose="020F0502020204030204" pitchFamily="34" charset="0"/>
            </a:endParaRPr>
          </a:p>
        </p:txBody>
      </p:sp>
      <p:sp>
        <p:nvSpPr>
          <p:cNvPr id="5" name="TextBox 4"/>
          <p:cNvSpPr txBox="1"/>
          <p:nvPr/>
        </p:nvSpPr>
        <p:spPr>
          <a:xfrm>
            <a:off x="379965" y="1150938"/>
            <a:ext cx="8389028" cy="3170099"/>
          </a:xfrm>
          <a:prstGeom prst="rect">
            <a:avLst/>
          </a:prstGeom>
          <a:noFill/>
        </p:spPr>
        <p:txBody>
          <a:bodyPr wrap="square" rtlCol="0">
            <a:spAutoFit/>
          </a:bodyPr>
          <a:lstStyle/>
          <a:p>
            <a:pPr>
              <a:spcAft>
                <a:spcPts val="600"/>
              </a:spcAft>
            </a:pPr>
            <a:r>
              <a:rPr lang="en-US" u="sng" dirty="0" smtClean="0"/>
              <a:t>Disadvantages</a:t>
            </a:r>
          </a:p>
          <a:p>
            <a:pPr marL="285750" indent="-285750">
              <a:spcAft>
                <a:spcPts val="600"/>
              </a:spcAft>
              <a:buFont typeface="Arial" panose="020B0604020202020204" pitchFamily="34" charset="0"/>
              <a:buChar char="•"/>
            </a:pPr>
            <a:r>
              <a:rPr lang="en-US" dirty="0" smtClean="0"/>
              <a:t>Utilization – 60 percent utilization in 2016</a:t>
            </a:r>
          </a:p>
          <a:p>
            <a:pPr marL="285750" indent="-285750">
              <a:spcAft>
                <a:spcPts val="600"/>
              </a:spcAft>
              <a:buFont typeface="Arial" panose="020B0604020202020204" pitchFamily="34" charset="0"/>
              <a:buChar char="•"/>
            </a:pPr>
            <a:r>
              <a:rPr lang="en-US" dirty="0" smtClean="0"/>
              <a:t>Cost – </a:t>
            </a:r>
          </a:p>
          <a:p>
            <a:pPr>
              <a:spcAft>
                <a:spcPts val="600"/>
              </a:spcAft>
            </a:pPr>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2989048"/>
              </p:ext>
            </p:extLst>
          </p:nvPr>
        </p:nvGraphicFramePr>
        <p:xfrm>
          <a:off x="1489754" y="2376692"/>
          <a:ext cx="5856268" cy="1790118"/>
        </p:xfrm>
        <a:graphic>
          <a:graphicData uri="http://schemas.openxmlformats.org/drawingml/2006/table">
            <a:tbl>
              <a:tblPr firstRow="1" firstCol="1" bandRow="1"/>
              <a:tblGrid>
                <a:gridCol w="2326970">
                  <a:extLst>
                    <a:ext uri="{9D8B030D-6E8A-4147-A177-3AD203B41FA5}">
                      <a16:colId xmlns:a16="http://schemas.microsoft.com/office/drawing/2014/main" xmlns="" val="1055500792"/>
                    </a:ext>
                  </a:extLst>
                </a:gridCol>
                <a:gridCol w="1198629">
                  <a:extLst>
                    <a:ext uri="{9D8B030D-6E8A-4147-A177-3AD203B41FA5}">
                      <a16:colId xmlns:a16="http://schemas.microsoft.com/office/drawing/2014/main" xmlns="" val="404468275"/>
                    </a:ext>
                  </a:extLst>
                </a:gridCol>
                <a:gridCol w="1132040">
                  <a:extLst>
                    <a:ext uri="{9D8B030D-6E8A-4147-A177-3AD203B41FA5}">
                      <a16:colId xmlns:a16="http://schemas.microsoft.com/office/drawing/2014/main" xmlns="" val="3266393357"/>
                    </a:ext>
                  </a:extLst>
                </a:gridCol>
                <a:gridCol w="1198629">
                  <a:extLst>
                    <a:ext uri="{9D8B030D-6E8A-4147-A177-3AD203B41FA5}">
                      <a16:colId xmlns:a16="http://schemas.microsoft.com/office/drawing/2014/main" xmlns="" val="4013532337"/>
                    </a:ext>
                  </a:extLst>
                </a:gridCol>
              </a:tblGrid>
              <a:tr h="349676">
                <a:tc>
                  <a:txBody>
                    <a:bodyPr/>
                    <a:lstStyle/>
                    <a:p>
                      <a:pPr>
                        <a:lnSpc>
                          <a:spcPct val="107000"/>
                        </a:lnSpc>
                      </a:pPr>
                      <a:endParaRPr lang="en-US" sz="1200" baseline="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aseline="0">
                          <a:solidFill>
                            <a:srgbClr val="000000"/>
                          </a:solidFill>
                          <a:effectLst/>
                          <a:latin typeface="Futura Lt BT" panose="020B0402020204020303" pitchFamily="34" charset="0"/>
                          <a:ea typeface="Times New Roman" panose="02020603050405020304" pitchFamily="18" charset="0"/>
                          <a:cs typeface="Times New Roman" panose="02020603050405020304" pitchFamily="18" charset="0"/>
                        </a:rPr>
                        <a:t>FY 2014</a:t>
                      </a:r>
                      <a:endParaRPr lang="en-US"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aseline="0">
                          <a:solidFill>
                            <a:srgbClr val="000000"/>
                          </a:solidFill>
                          <a:effectLst/>
                          <a:latin typeface="Futura Lt BT" panose="020B0402020204020303" pitchFamily="34" charset="0"/>
                          <a:ea typeface="Times New Roman" panose="02020603050405020304" pitchFamily="18" charset="0"/>
                          <a:cs typeface="Times New Roman" panose="02020603050405020304" pitchFamily="18" charset="0"/>
                        </a:rPr>
                        <a:t>FY 2015</a:t>
                      </a:r>
                      <a:endParaRPr lang="en-US"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aseline="0">
                          <a:solidFill>
                            <a:srgbClr val="000000"/>
                          </a:solidFill>
                          <a:effectLst/>
                          <a:latin typeface="Futura Lt BT" panose="020B0402020204020303" pitchFamily="34" charset="0"/>
                          <a:ea typeface="Times New Roman" panose="02020603050405020304" pitchFamily="18" charset="0"/>
                          <a:cs typeface="Times New Roman" panose="02020603050405020304" pitchFamily="18" charset="0"/>
                        </a:rPr>
                        <a:t>FY 2016</a:t>
                      </a:r>
                      <a:endParaRPr lang="en-US"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1942491"/>
                  </a:ext>
                </a:extLst>
              </a:tr>
              <a:tr h="349676">
                <a:tc>
                  <a:txBody>
                    <a:bodyPr/>
                    <a:lstStyle/>
                    <a:p>
                      <a:pPr marL="0" marR="0" algn="ctr">
                        <a:lnSpc>
                          <a:spcPct val="107000"/>
                        </a:lnSpc>
                        <a:spcBef>
                          <a:spcPts val="0"/>
                        </a:spcBef>
                        <a:spcAft>
                          <a:spcPts val="0"/>
                        </a:spcAft>
                      </a:pPr>
                      <a:r>
                        <a:rPr lang="en-US" sz="1200" baseline="0" dirty="0">
                          <a:solidFill>
                            <a:srgbClr val="000000"/>
                          </a:solidFill>
                          <a:effectLst/>
                          <a:latin typeface="Futura Lt BT" panose="020B0402020204020303" pitchFamily="34" charset="0"/>
                          <a:ea typeface="Times New Roman" panose="02020603050405020304" pitchFamily="18" charset="0"/>
                          <a:cs typeface="Times New Roman" panose="02020603050405020304" pitchFamily="18" charset="0"/>
                        </a:rPr>
                        <a:t>Total Spending</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aseline="0" dirty="0">
                          <a:effectLst/>
                          <a:latin typeface="Futura Lt BT" panose="020B0402020204020303" pitchFamily="34" charset="0"/>
                          <a:ea typeface="Times New Roman" panose="02020603050405020304" pitchFamily="18" charset="0"/>
                          <a:cs typeface="Times New Roman" panose="02020603050405020304" pitchFamily="18" charset="0"/>
                        </a:rPr>
                        <a:t>$   2,001,972</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aseline="0" dirty="0">
                          <a:effectLst/>
                          <a:latin typeface="Futura Lt BT" panose="020B0402020204020303" pitchFamily="34" charset="0"/>
                          <a:ea typeface="Times New Roman" panose="02020603050405020304" pitchFamily="18" charset="0"/>
                          <a:cs typeface="Times New Roman" panose="02020603050405020304" pitchFamily="18" charset="0"/>
                        </a:rPr>
                        <a:t>$  2,138,973</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aseline="0">
                          <a:effectLst/>
                          <a:latin typeface="Futura Lt BT" panose="020B0402020204020303" pitchFamily="34" charset="0"/>
                          <a:ea typeface="Times New Roman" panose="02020603050405020304" pitchFamily="18" charset="0"/>
                          <a:cs typeface="Times New Roman" panose="02020603050405020304" pitchFamily="18" charset="0"/>
                        </a:rPr>
                        <a:t>$   2,134,609</a:t>
                      </a:r>
                      <a:endParaRPr lang="en-US"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3586795"/>
                  </a:ext>
                </a:extLst>
              </a:tr>
              <a:tr h="349676">
                <a:tc>
                  <a:txBody>
                    <a:bodyPr/>
                    <a:lstStyle/>
                    <a:p>
                      <a:pPr marL="0" marR="0" algn="ctr">
                        <a:lnSpc>
                          <a:spcPct val="107000"/>
                        </a:lnSpc>
                        <a:spcBef>
                          <a:spcPts val="0"/>
                        </a:spcBef>
                        <a:spcAft>
                          <a:spcPts val="0"/>
                        </a:spcAft>
                      </a:pPr>
                      <a:r>
                        <a:rPr lang="en-US" sz="1200" baseline="0">
                          <a:solidFill>
                            <a:srgbClr val="000000"/>
                          </a:solidFill>
                          <a:effectLst/>
                          <a:latin typeface="Futura Lt BT" panose="020B0402020204020303" pitchFamily="34" charset="0"/>
                          <a:ea typeface="Times New Roman" panose="02020603050405020304" pitchFamily="18" charset="0"/>
                          <a:cs typeface="Times New Roman" panose="02020603050405020304" pitchFamily="18" charset="0"/>
                        </a:rPr>
                        <a:t>Capacity</a:t>
                      </a:r>
                      <a:endParaRPr lang="en-US"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aseline="0" dirty="0">
                          <a:effectLst/>
                          <a:latin typeface="Futura Lt BT" panose="020B0402020204020303" pitchFamily="34" charset="0"/>
                          <a:ea typeface="Times New Roman" panose="02020603050405020304" pitchFamily="18" charset="0"/>
                          <a:cs typeface="Times New Roman" panose="02020603050405020304" pitchFamily="18" charset="0"/>
                        </a:rPr>
                        <a:t>10.0</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aseline="0" dirty="0">
                          <a:effectLst/>
                          <a:latin typeface="Futura Lt BT" panose="020B0402020204020303" pitchFamily="34" charset="0"/>
                          <a:ea typeface="Times New Roman" panose="02020603050405020304" pitchFamily="18" charset="0"/>
                          <a:cs typeface="Times New Roman" panose="02020603050405020304" pitchFamily="18" charset="0"/>
                        </a:rPr>
                        <a:t>10.0</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aseline="0">
                          <a:effectLst/>
                          <a:latin typeface="Futura Lt BT" panose="020B0402020204020303" pitchFamily="34" charset="0"/>
                          <a:ea typeface="Times New Roman" panose="02020603050405020304" pitchFamily="18" charset="0"/>
                          <a:cs typeface="Times New Roman" panose="02020603050405020304" pitchFamily="18" charset="0"/>
                        </a:rPr>
                        <a:t>10.0</a:t>
                      </a:r>
                      <a:endParaRPr lang="en-US"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084002"/>
                  </a:ext>
                </a:extLst>
              </a:tr>
              <a:tr h="349676">
                <a:tc>
                  <a:txBody>
                    <a:bodyPr/>
                    <a:lstStyle/>
                    <a:p>
                      <a:pPr marL="0" marR="0" algn="ctr">
                        <a:lnSpc>
                          <a:spcPct val="107000"/>
                        </a:lnSpc>
                        <a:spcBef>
                          <a:spcPts val="0"/>
                        </a:spcBef>
                        <a:spcAft>
                          <a:spcPts val="0"/>
                        </a:spcAft>
                      </a:pPr>
                      <a:r>
                        <a:rPr lang="en-US" sz="1200" baseline="0">
                          <a:solidFill>
                            <a:srgbClr val="000000"/>
                          </a:solidFill>
                          <a:effectLst/>
                          <a:latin typeface="Futura Lt BT" panose="020B0402020204020303" pitchFamily="34" charset="0"/>
                          <a:ea typeface="Times New Roman" panose="02020603050405020304" pitchFamily="18" charset="0"/>
                          <a:cs typeface="Times New Roman" panose="02020603050405020304" pitchFamily="18" charset="0"/>
                        </a:rPr>
                        <a:t>ADP</a:t>
                      </a:r>
                      <a:endParaRPr lang="en-US"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aseline="0">
                          <a:effectLst/>
                          <a:latin typeface="Futura Lt BT" panose="020B0402020204020303" pitchFamily="34" charset="0"/>
                          <a:ea typeface="Times New Roman" panose="02020603050405020304" pitchFamily="18" charset="0"/>
                          <a:cs typeface="Times New Roman" panose="02020603050405020304" pitchFamily="18" charset="0"/>
                        </a:rPr>
                        <a:t>6.07</a:t>
                      </a:r>
                      <a:endParaRPr lang="en-US"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aseline="0" dirty="0">
                          <a:effectLst/>
                          <a:latin typeface="Futura Lt BT" panose="020B0402020204020303" pitchFamily="34" charset="0"/>
                          <a:ea typeface="Times New Roman" panose="02020603050405020304" pitchFamily="18" charset="0"/>
                          <a:cs typeface="Times New Roman" panose="02020603050405020304" pitchFamily="18" charset="0"/>
                        </a:rPr>
                        <a:t>6.80</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aseline="0">
                          <a:effectLst/>
                          <a:latin typeface="Futura Lt BT" panose="020B0402020204020303" pitchFamily="34" charset="0"/>
                          <a:ea typeface="Times New Roman" panose="02020603050405020304" pitchFamily="18" charset="0"/>
                          <a:cs typeface="Times New Roman" panose="02020603050405020304" pitchFamily="18" charset="0"/>
                        </a:rPr>
                        <a:t>6.00</a:t>
                      </a:r>
                      <a:endParaRPr lang="en-US"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480132"/>
                  </a:ext>
                </a:extLst>
              </a:tr>
              <a:tr h="349676">
                <a:tc>
                  <a:txBody>
                    <a:bodyPr/>
                    <a:lstStyle/>
                    <a:p>
                      <a:pPr marL="0" marR="0" algn="ctr">
                        <a:lnSpc>
                          <a:spcPct val="107000"/>
                        </a:lnSpc>
                        <a:spcBef>
                          <a:spcPts val="0"/>
                        </a:spcBef>
                        <a:spcAft>
                          <a:spcPts val="0"/>
                        </a:spcAft>
                      </a:pPr>
                      <a:r>
                        <a:rPr lang="en-US" sz="1200" baseline="0">
                          <a:solidFill>
                            <a:srgbClr val="000000"/>
                          </a:solidFill>
                          <a:effectLst/>
                          <a:latin typeface="Futura Lt BT" panose="020B0402020204020303" pitchFamily="34" charset="0"/>
                          <a:ea typeface="Times New Roman" panose="02020603050405020304" pitchFamily="18" charset="0"/>
                          <a:cs typeface="Times New Roman" panose="02020603050405020304" pitchFamily="18" charset="0"/>
                        </a:rPr>
                        <a:t>Annual Cost per Day per Youth</a:t>
                      </a:r>
                      <a:endParaRPr lang="en-US"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aseline="0">
                          <a:effectLst/>
                          <a:latin typeface="Futura Lt BT" panose="020B0402020204020303" pitchFamily="34" charset="0"/>
                          <a:ea typeface="Times New Roman" panose="02020603050405020304" pitchFamily="18" charset="0"/>
                          <a:cs typeface="Times New Roman" panose="02020603050405020304" pitchFamily="18" charset="0"/>
                        </a:rPr>
                        <a:t>$        903.60</a:t>
                      </a:r>
                      <a:endParaRPr lang="en-US" sz="12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aseline="0" dirty="0">
                          <a:effectLst/>
                          <a:latin typeface="Futura Lt BT" panose="020B0402020204020303" pitchFamily="34" charset="0"/>
                          <a:ea typeface="Times New Roman" panose="02020603050405020304" pitchFamily="18" charset="0"/>
                          <a:cs typeface="Times New Roman" panose="02020603050405020304" pitchFamily="18" charset="0"/>
                        </a:rPr>
                        <a:t>$       861.79</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aseline="0" dirty="0">
                          <a:effectLst/>
                          <a:latin typeface="Futura Lt BT" panose="020B0402020204020303" pitchFamily="34" charset="0"/>
                          <a:ea typeface="Times New Roman" panose="02020603050405020304" pitchFamily="18" charset="0"/>
                          <a:cs typeface="Times New Roman" panose="02020603050405020304" pitchFamily="18" charset="0"/>
                        </a:rPr>
                        <a:t>$        974.71</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4729377"/>
                  </a:ext>
                </a:extLst>
              </a:tr>
            </a:tbl>
          </a:graphicData>
        </a:graphic>
      </p:graphicFrame>
      <p:sp>
        <p:nvSpPr>
          <p:cNvPr id="3" name="TextBox 2"/>
          <p:cNvSpPr txBox="1"/>
          <p:nvPr/>
        </p:nvSpPr>
        <p:spPr>
          <a:xfrm>
            <a:off x="517161" y="4505703"/>
            <a:ext cx="7704944" cy="369332"/>
          </a:xfrm>
          <a:prstGeom prst="rect">
            <a:avLst/>
          </a:prstGeom>
          <a:noFill/>
        </p:spPr>
        <p:txBody>
          <a:bodyPr wrap="square" rtlCol="0">
            <a:spAutoFit/>
          </a:bodyPr>
          <a:lstStyle/>
          <a:p>
            <a:pPr algn="ctr"/>
            <a:r>
              <a:rPr lang="en-US" dirty="0" smtClean="0"/>
              <a:t>FY2017 Year-to-date Average Daily Population is 9.97 </a:t>
            </a:r>
            <a:r>
              <a:rPr lang="en-US" dirty="0"/>
              <a:t>Y</a:t>
            </a:r>
            <a:r>
              <a:rPr lang="en-US" dirty="0" smtClean="0"/>
              <a:t>outh </a:t>
            </a:r>
            <a:r>
              <a:rPr lang="en-US" dirty="0"/>
              <a:t>P</a:t>
            </a:r>
            <a:r>
              <a:rPr lang="en-US" dirty="0" smtClean="0"/>
              <a:t>er Day</a:t>
            </a:r>
            <a:endParaRPr lang="en-US" dirty="0"/>
          </a:p>
        </p:txBody>
      </p:sp>
      <p:sp>
        <p:nvSpPr>
          <p:cNvPr id="6" name="TextBox 5"/>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18</a:t>
            </a:r>
            <a:endParaRPr lang="en-US" dirty="0">
              <a:solidFill>
                <a:schemeClr val="bg1">
                  <a:lumMod val="50000"/>
                </a:schemeClr>
              </a:solidFill>
            </a:endParaRPr>
          </a:p>
        </p:txBody>
      </p:sp>
    </p:spTree>
    <p:extLst>
      <p:ext uri="{BB962C8B-B14F-4D97-AF65-F5344CB8AC3E}">
        <p14:creationId xmlns:p14="http://schemas.microsoft.com/office/powerpoint/2010/main" val="3446377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Kenai – Current Use Analysis</a:t>
            </a:r>
            <a:endParaRPr lang="en-US" sz="3600" dirty="0">
              <a:solidFill>
                <a:schemeClr val="accent2"/>
              </a:solidFill>
              <a:latin typeface="Calibri" panose="020F0502020204030204" pitchFamily="34" charset="0"/>
            </a:endParaRPr>
          </a:p>
        </p:txBody>
      </p:sp>
      <p:sp>
        <p:nvSpPr>
          <p:cNvPr id="5" name="TextBox 4"/>
          <p:cNvSpPr txBox="1"/>
          <p:nvPr/>
        </p:nvSpPr>
        <p:spPr>
          <a:xfrm>
            <a:off x="379965" y="1150938"/>
            <a:ext cx="8389028" cy="332398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t>Potential alternative uses identified: None</a:t>
            </a:r>
          </a:p>
          <a:p>
            <a:pPr marL="285750" indent="-285750">
              <a:spcAft>
                <a:spcPts val="1200"/>
              </a:spcAft>
              <a:buFont typeface="Arial" panose="020B0604020202020204" pitchFamily="34" charset="0"/>
              <a:buChar char="•"/>
            </a:pPr>
            <a:r>
              <a:rPr lang="en-US" dirty="0" smtClean="0"/>
              <a:t>No local organizations with an interest in repurposing </a:t>
            </a:r>
          </a:p>
          <a:p>
            <a:pPr>
              <a:spcAft>
                <a:spcPts val="600"/>
              </a:spcAft>
            </a:pPr>
            <a:r>
              <a:rPr lang="en-US" dirty="0" smtClean="0"/>
              <a:t> </a:t>
            </a:r>
          </a:p>
          <a:p>
            <a:pPr>
              <a:spcAft>
                <a:spcPts val="600"/>
              </a:spcAft>
            </a:pPr>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4" name="TextBox 3"/>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19</a:t>
            </a:r>
            <a:endParaRPr lang="en-US" dirty="0">
              <a:solidFill>
                <a:schemeClr val="bg1">
                  <a:lumMod val="50000"/>
                </a:schemeClr>
              </a:solidFill>
            </a:endParaRPr>
          </a:p>
        </p:txBody>
      </p:sp>
    </p:spTree>
    <p:extLst>
      <p:ext uri="{BB962C8B-B14F-4D97-AF65-F5344CB8AC3E}">
        <p14:creationId xmlns:p14="http://schemas.microsoft.com/office/powerpoint/2010/main" val="940646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22"/>
            <a:ext cx="8229600" cy="857250"/>
          </a:xfrm>
        </p:spPr>
        <p:txBody>
          <a:bodyPr anchor="b">
            <a:normAutofit fontScale="90000"/>
          </a:bodyPr>
          <a:lstStyle/>
          <a:p>
            <a:pPr algn="ctr"/>
            <a:r>
              <a:rPr lang="en-US" dirty="0" smtClean="0"/>
              <a:t/>
            </a:r>
            <a:br>
              <a:rPr lang="en-US" dirty="0" smtClean="0"/>
            </a:br>
            <a:r>
              <a:rPr lang="en-US" sz="4400" dirty="0" smtClean="0">
                <a:solidFill>
                  <a:srgbClr val="C00000"/>
                </a:solidFill>
                <a:latin typeface="Calibri" panose="020F0502020204030204" pitchFamily="34" charset="0"/>
              </a:rPr>
              <a:t>CGL Overview</a:t>
            </a:r>
            <a:endParaRPr lang="en-US" sz="4400" dirty="0">
              <a:solidFill>
                <a:srgbClr val="C00000"/>
              </a:solidFill>
              <a:latin typeface="Calibri" panose="020F0502020204030204" pitchFamily="34" charset="0"/>
            </a:endParaRPr>
          </a:p>
        </p:txBody>
      </p:sp>
      <p:sp>
        <p:nvSpPr>
          <p:cNvPr id="4" name="Rounded Rectangle 3"/>
          <p:cNvSpPr/>
          <p:nvPr/>
        </p:nvSpPr>
        <p:spPr>
          <a:xfrm>
            <a:off x="232235" y="1136429"/>
            <a:ext cx="8679530" cy="941753"/>
          </a:xfrm>
          <a:prstGeom prst="roundRect">
            <a:avLst/>
          </a:prstGeom>
          <a:solidFill>
            <a:schemeClr val="accent1">
              <a:alpha val="25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b="1" dirty="0" smtClean="0"/>
          </a:p>
          <a:p>
            <a:pPr algn="ctr"/>
            <a:r>
              <a:rPr lang="en-US" sz="2200" dirty="0" smtClean="0"/>
              <a:t>Providing justice </a:t>
            </a:r>
            <a:r>
              <a:rPr lang="en-US" sz="2200" dirty="0"/>
              <a:t>system </a:t>
            </a:r>
            <a:r>
              <a:rPr lang="en-US" sz="2200" dirty="0" smtClean="0"/>
              <a:t>analyses </a:t>
            </a:r>
            <a:r>
              <a:rPr lang="en-US" sz="2200" dirty="0"/>
              <a:t>since </a:t>
            </a:r>
            <a:r>
              <a:rPr lang="en-US" sz="2200" dirty="0">
                <a:solidFill>
                  <a:schemeClr val="tx1"/>
                </a:solidFill>
              </a:rPr>
              <a:t>1976</a:t>
            </a:r>
          </a:p>
          <a:p>
            <a:pPr algn="ctr"/>
            <a:endParaRPr lang="en-US" dirty="0"/>
          </a:p>
        </p:txBody>
      </p:sp>
      <p:sp>
        <p:nvSpPr>
          <p:cNvPr id="5" name="Rounded Rectangle 4"/>
          <p:cNvSpPr/>
          <p:nvPr/>
        </p:nvSpPr>
        <p:spPr>
          <a:xfrm>
            <a:off x="232235" y="2173168"/>
            <a:ext cx="8679530" cy="957931"/>
          </a:xfrm>
          <a:prstGeom prst="roundRect">
            <a:avLst/>
          </a:prstGeom>
          <a:solidFill>
            <a:schemeClr val="accent3">
              <a:lumMod val="40000"/>
              <a:lumOff val="60000"/>
              <a:alpha val="2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2200" dirty="0">
                <a:solidFill>
                  <a:schemeClr val="tx1"/>
                </a:solidFill>
              </a:rPr>
              <a:t>Over 200 </a:t>
            </a:r>
            <a:r>
              <a:rPr lang="en-US" sz="2200" dirty="0">
                <a:solidFill>
                  <a:prstClr val="black"/>
                </a:solidFill>
              </a:rPr>
              <a:t>staff with backgrounds in </a:t>
            </a:r>
            <a:r>
              <a:rPr lang="en-US" sz="2200" dirty="0" smtClean="0">
                <a:solidFill>
                  <a:prstClr val="black"/>
                </a:solidFill>
              </a:rPr>
              <a:t>justice system planning, </a:t>
            </a:r>
            <a:r>
              <a:rPr lang="en-US" sz="2200" dirty="0">
                <a:solidFill>
                  <a:prstClr val="black"/>
                </a:solidFill>
              </a:rPr>
              <a:t>operational analysis, and </a:t>
            </a:r>
            <a:r>
              <a:rPr lang="en-US" sz="2200" dirty="0" smtClean="0">
                <a:solidFill>
                  <a:prstClr val="black"/>
                </a:solidFill>
              </a:rPr>
              <a:t>performance reviews</a:t>
            </a:r>
            <a:endParaRPr lang="en-US" sz="2200" dirty="0">
              <a:solidFill>
                <a:prstClr val="black"/>
              </a:solidFill>
            </a:endParaRPr>
          </a:p>
        </p:txBody>
      </p:sp>
      <p:sp>
        <p:nvSpPr>
          <p:cNvPr id="6" name="Rounded Rectangle 5"/>
          <p:cNvSpPr/>
          <p:nvPr/>
        </p:nvSpPr>
        <p:spPr>
          <a:xfrm>
            <a:off x="224542" y="3332980"/>
            <a:ext cx="8679530" cy="1072765"/>
          </a:xfrm>
          <a:prstGeom prst="roundRect">
            <a:avLst/>
          </a:prstGeom>
          <a:solidFill>
            <a:schemeClr val="accent1">
              <a:alpha val="25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200" dirty="0" smtClean="0">
                <a:solidFill>
                  <a:srgbClr val="3C3C3B"/>
                </a:solidFill>
              </a:rPr>
              <a:t>Conducted reviews of state adult and juvenile correctional systems  for Florida</a:t>
            </a:r>
            <a:r>
              <a:rPr lang="en-US" sz="2200" dirty="0">
                <a:solidFill>
                  <a:srgbClr val="3C3C3B"/>
                </a:solidFill>
              </a:rPr>
              <a:t>, Texas, </a:t>
            </a:r>
            <a:r>
              <a:rPr lang="en-US" sz="2200" dirty="0" smtClean="0">
                <a:solidFill>
                  <a:srgbClr val="3C3C3B"/>
                </a:solidFill>
              </a:rPr>
              <a:t>Louisiana, Mississippi, Oklahoma</a:t>
            </a:r>
            <a:r>
              <a:rPr lang="en-US" sz="2200" dirty="0">
                <a:solidFill>
                  <a:srgbClr val="3C3C3B"/>
                </a:solidFill>
              </a:rPr>
              <a:t>, Massachusetts, North Dakota, Virginia, </a:t>
            </a:r>
            <a:r>
              <a:rPr lang="en-US" sz="2200" dirty="0" smtClean="0">
                <a:solidFill>
                  <a:srgbClr val="3C3C3B"/>
                </a:solidFill>
              </a:rPr>
              <a:t>and Colorado</a:t>
            </a:r>
            <a:endParaRPr lang="en-US" sz="2200" b="1" dirty="0">
              <a:solidFill>
                <a:prstClr val="black"/>
              </a:solidFill>
            </a:endParaRPr>
          </a:p>
        </p:txBody>
      </p:sp>
      <p:sp>
        <p:nvSpPr>
          <p:cNvPr id="7" name="Rounded Rectangle 6"/>
          <p:cNvSpPr/>
          <p:nvPr/>
        </p:nvSpPr>
        <p:spPr>
          <a:xfrm>
            <a:off x="117020" y="4548804"/>
            <a:ext cx="8679530" cy="902516"/>
          </a:xfrm>
          <a:prstGeom prst="roundRect">
            <a:avLst/>
          </a:prstGeom>
          <a:solidFill>
            <a:schemeClr val="accent3">
              <a:lumMod val="40000"/>
              <a:lumOff val="60000"/>
              <a:alpha val="2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smtClean="0"/>
              <a:t>Multi-disciplinary, experienced project team</a:t>
            </a:r>
            <a:endParaRPr lang="en-US" sz="2200" dirty="0"/>
          </a:p>
        </p:txBody>
      </p:sp>
      <p:sp>
        <p:nvSpPr>
          <p:cNvPr id="8" name="TextBox 7"/>
          <p:cNvSpPr txBox="1"/>
          <p:nvPr/>
        </p:nvSpPr>
        <p:spPr>
          <a:xfrm>
            <a:off x="4316730" y="6543206"/>
            <a:ext cx="419724" cy="369332"/>
          </a:xfrm>
          <a:prstGeom prst="rect">
            <a:avLst/>
          </a:prstGeom>
          <a:noFill/>
        </p:spPr>
        <p:txBody>
          <a:bodyPr wrap="square" rtlCol="0">
            <a:spAutoFit/>
          </a:bodyPr>
          <a:lstStyle/>
          <a:p>
            <a:r>
              <a:rPr lang="en-US" dirty="0">
                <a:solidFill>
                  <a:schemeClr val="bg1">
                    <a:lumMod val="50000"/>
                  </a:schemeClr>
                </a:solidFill>
              </a:rPr>
              <a:t>2</a:t>
            </a:r>
          </a:p>
        </p:txBody>
      </p:sp>
    </p:spTree>
    <p:extLst>
      <p:ext uri="{BB962C8B-B14F-4D97-AF65-F5344CB8AC3E}">
        <p14:creationId xmlns:p14="http://schemas.microsoft.com/office/powerpoint/2010/main" val="2259630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Mat-Su – Current Use Analysis</a:t>
            </a:r>
            <a:endParaRPr lang="en-US" sz="3600" dirty="0">
              <a:solidFill>
                <a:schemeClr val="accent2"/>
              </a:solidFill>
              <a:latin typeface="Calibri" panose="020F0502020204030204" pitchFamily="34" charset="0"/>
            </a:endParaRPr>
          </a:p>
        </p:txBody>
      </p:sp>
      <p:sp>
        <p:nvSpPr>
          <p:cNvPr id="5" name="TextBox 4"/>
          <p:cNvSpPr txBox="1"/>
          <p:nvPr/>
        </p:nvSpPr>
        <p:spPr>
          <a:xfrm>
            <a:off x="379965" y="1150938"/>
            <a:ext cx="8389028" cy="4662815"/>
          </a:xfrm>
          <a:prstGeom prst="rect">
            <a:avLst/>
          </a:prstGeom>
          <a:noFill/>
        </p:spPr>
        <p:txBody>
          <a:bodyPr wrap="square" rtlCol="0">
            <a:spAutoFit/>
          </a:bodyPr>
          <a:lstStyle/>
          <a:p>
            <a:pPr>
              <a:spcAft>
                <a:spcPts val="600"/>
              </a:spcAft>
            </a:pPr>
            <a:r>
              <a:rPr lang="en-US" u="sng" dirty="0" smtClean="0"/>
              <a:t>Advantages</a:t>
            </a:r>
          </a:p>
          <a:p>
            <a:pPr marL="285750" indent="-285750">
              <a:spcAft>
                <a:spcPts val="1200"/>
              </a:spcAft>
              <a:buFont typeface="Arial" panose="020B0604020202020204" pitchFamily="34" charset="0"/>
              <a:buChar char="•"/>
            </a:pPr>
            <a:r>
              <a:rPr lang="en-US" dirty="0" smtClean="0"/>
              <a:t>Public Safety - allows </a:t>
            </a:r>
            <a:r>
              <a:rPr lang="en-US" dirty="0"/>
              <a:t>law enforcement to maintain community presence by avoiding time-consuming transports of </a:t>
            </a:r>
            <a:r>
              <a:rPr lang="en-US" dirty="0" smtClean="0"/>
              <a:t>youth</a:t>
            </a:r>
          </a:p>
          <a:p>
            <a:pPr marL="285750" indent="-285750">
              <a:spcAft>
                <a:spcPts val="1200"/>
              </a:spcAft>
              <a:buFont typeface="Arial" panose="020B0604020202020204" pitchFamily="34" charset="0"/>
              <a:buChar char="•"/>
            </a:pPr>
            <a:r>
              <a:rPr lang="en-US" dirty="0" smtClean="0"/>
              <a:t>Utilization – operates at capacity with a growing service area population</a:t>
            </a:r>
          </a:p>
          <a:p>
            <a:pPr marL="285750" indent="-285750">
              <a:spcAft>
                <a:spcPts val="1200"/>
              </a:spcAft>
              <a:buFont typeface="Arial" panose="020B0604020202020204" pitchFamily="34" charset="0"/>
              <a:buChar char="•"/>
            </a:pPr>
            <a:r>
              <a:rPr lang="en-US" dirty="0" smtClean="0"/>
              <a:t>Facility </a:t>
            </a:r>
            <a:r>
              <a:rPr lang="en-US" dirty="0"/>
              <a:t>Design - provides an outstanding environment for </a:t>
            </a:r>
            <a:r>
              <a:rPr lang="en-US" dirty="0" smtClean="0"/>
              <a:t>youth detention</a:t>
            </a:r>
          </a:p>
          <a:p>
            <a:pPr marL="285750" indent="-285750">
              <a:spcAft>
                <a:spcPts val="1200"/>
              </a:spcAft>
              <a:buFont typeface="Arial" panose="020B0604020202020204" pitchFamily="34" charset="0"/>
              <a:buChar char="•"/>
            </a:pPr>
            <a:r>
              <a:rPr lang="en-US" dirty="0" smtClean="0"/>
              <a:t>Community Support – strong community support for the facility in its current use.</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4" name="TextBox 3"/>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20</a:t>
            </a:r>
            <a:endParaRPr lang="en-US" dirty="0">
              <a:solidFill>
                <a:schemeClr val="bg1">
                  <a:lumMod val="50000"/>
                </a:schemeClr>
              </a:solidFill>
            </a:endParaRPr>
          </a:p>
        </p:txBody>
      </p:sp>
    </p:spTree>
    <p:extLst>
      <p:ext uri="{BB962C8B-B14F-4D97-AF65-F5344CB8AC3E}">
        <p14:creationId xmlns:p14="http://schemas.microsoft.com/office/powerpoint/2010/main" val="3005325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Mat-Su – Current Use Analysis</a:t>
            </a:r>
            <a:endParaRPr lang="en-US" sz="3600" dirty="0">
              <a:solidFill>
                <a:schemeClr val="accent2"/>
              </a:solidFill>
              <a:latin typeface="Calibri" panose="020F0502020204030204" pitchFamily="34" charset="0"/>
            </a:endParaRPr>
          </a:p>
        </p:txBody>
      </p:sp>
      <p:sp>
        <p:nvSpPr>
          <p:cNvPr id="5" name="TextBox 4"/>
          <p:cNvSpPr txBox="1"/>
          <p:nvPr/>
        </p:nvSpPr>
        <p:spPr>
          <a:xfrm>
            <a:off x="379965" y="1150938"/>
            <a:ext cx="8389028" cy="3447098"/>
          </a:xfrm>
          <a:prstGeom prst="rect">
            <a:avLst/>
          </a:prstGeom>
          <a:noFill/>
        </p:spPr>
        <p:txBody>
          <a:bodyPr wrap="square" rtlCol="0">
            <a:spAutoFit/>
          </a:bodyPr>
          <a:lstStyle/>
          <a:p>
            <a:pPr>
              <a:spcAft>
                <a:spcPts val="600"/>
              </a:spcAft>
            </a:pPr>
            <a:r>
              <a:rPr lang="en-US" u="sng" dirty="0" smtClean="0"/>
              <a:t>Disadvantages</a:t>
            </a:r>
          </a:p>
          <a:p>
            <a:pPr marL="285750" indent="-285750">
              <a:spcAft>
                <a:spcPts val="600"/>
              </a:spcAft>
              <a:buFont typeface="Arial" panose="020B0604020202020204" pitchFamily="34" charset="0"/>
              <a:buChar char="•"/>
            </a:pPr>
            <a:r>
              <a:rPr lang="en-US" dirty="0" smtClean="0"/>
              <a:t>Proximity to McLaughlin Youth Center which already serves the Anchorage metro area</a:t>
            </a:r>
          </a:p>
          <a:p>
            <a:pPr marL="285750" indent="-285750">
              <a:spcAft>
                <a:spcPts val="600"/>
              </a:spcAft>
              <a:buFont typeface="Arial" panose="020B0604020202020204" pitchFamily="34" charset="0"/>
              <a:buChar char="•"/>
            </a:pPr>
            <a:r>
              <a:rPr lang="en-US" dirty="0" smtClean="0"/>
              <a:t>Cost – </a:t>
            </a:r>
          </a:p>
          <a:p>
            <a:pPr>
              <a:spcAft>
                <a:spcPts val="600"/>
              </a:spcAft>
            </a:pPr>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166547486"/>
              </p:ext>
            </p:extLst>
          </p:nvPr>
        </p:nvGraphicFramePr>
        <p:xfrm>
          <a:off x="749505" y="2640458"/>
          <a:ext cx="7918906" cy="1633591"/>
        </p:xfrm>
        <a:graphic>
          <a:graphicData uri="http://schemas.openxmlformats.org/presentationml/2006/ole">
            <mc:AlternateContent xmlns:mc="http://schemas.openxmlformats.org/markup-compatibility/2006">
              <mc:Choice xmlns:v="urn:schemas-microsoft-com:vml" Requires="v">
                <p:oleObj spid="_x0000_s2072" name="Document" r:id="rId4" imgW="5956042" imgH="1228378" progId="Word.Document.12">
                  <p:embed/>
                </p:oleObj>
              </mc:Choice>
              <mc:Fallback>
                <p:oleObj name="Document" r:id="rId4" imgW="5956042" imgH="1228378" progId="Word.Document.12">
                  <p:embed/>
                  <p:pic>
                    <p:nvPicPr>
                      <p:cNvPr id="0" name=""/>
                      <p:cNvPicPr/>
                      <p:nvPr/>
                    </p:nvPicPr>
                    <p:blipFill>
                      <a:blip r:embed="rId5"/>
                      <a:stretch>
                        <a:fillRect/>
                      </a:stretch>
                    </p:blipFill>
                    <p:spPr>
                      <a:xfrm>
                        <a:off x="749505" y="2640458"/>
                        <a:ext cx="7918906" cy="1633591"/>
                      </a:xfrm>
                      <a:prstGeom prst="rect">
                        <a:avLst/>
                      </a:prstGeom>
                    </p:spPr>
                  </p:pic>
                </p:oleObj>
              </mc:Fallback>
            </mc:AlternateContent>
          </a:graphicData>
        </a:graphic>
      </p:graphicFrame>
      <p:sp>
        <p:nvSpPr>
          <p:cNvPr id="4" name="TextBox 3"/>
          <p:cNvSpPr txBox="1"/>
          <p:nvPr/>
        </p:nvSpPr>
        <p:spPr>
          <a:xfrm>
            <a:off x="749505" y="4399613"/>
            <a:ext cx="7667472" cy="369332"/>
          </a:xfrm>
          <a:prstGeom prst="rect">
            <a:avLst/>
          </a:prstGeom>
          <a:noFill/>
        </p:spPr>
        <p:txBody>
          <a:bodyPr wrap="square" rtlCol="0">
            <a:spAutoFit/>
          </a:bodyPr>
          <a:lstStyle/>
          <a:p>
            <a:pPr algn="ctr"/>
            <a:r>
              <a:rPr lang="en-US" dirty="0" smtClean="0"/>
              <a:t>FY2017 Year-to-date Average Daily Population is 16.37 Youth </a:t>
            </a:r>
            <a:r>
              <a:rPr lang="en-US" dirty="0"/>
              <a:t>P</a:t>
            </a:r>
            <a:r>
              <a:rPr lang="en-US" dirty="0" smtClean="0"/>
              <a:t>er </a:t>
            </a:r>
            <a:r>
              <a:rPr lang="en-US" dirty="0"/>
              <a:t>D</a:t>
            </a:r>
            <a:r>
              <a:rPr lang="en-US" dirty="0" smtClean="0"/>
              <a:t>ay</a:t>
            </a:r>
            <a:endParaRPr lang="en-US" dirty="0"/>
          </a:p>
        </p:txBody>
      </p:sp>
      <p:sp>
        <p:nvSpPr>
          <p:cNvPr id="6" name="TextBox 5"/>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21</a:t>
            </a:r>
            <a:endParaRPr lang="en-US" dirty="0">
              <a:solidFill>
                <a:schemeClr val="bg1">
                  <a:lumMod val="50000"/>
                </a:schemeClr>
              </a:solidFill>
            </a:endParaRPr>
          </a:p>
        </p:txBody>
      </p:sp>
    </p:spTree>
    <p:extLst>
      <p:ext uri="{BB962C8B-B14F-4D97-AF65-F5344CB8AC3E}">
        <p14:creationId xmlns:p14="http://schemas.microsoft.com/office/powerpoint/2010/main" val="2518079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Mat-Su – Current Use Analysis</a:t>
            </a:r>
            <a:endParaRPr lang="en-US" sz="3600" dirty="0">
              <a:solidFill>
                <a:schemeClr val="accent2"/>
              </a:solidFill>
              <a:latin typeface="Calibri" panose="020F0502020204030204" pitchFamily="34" charset="0"/>
            </a:endParaRPr>
          </a:p>
        </p:txBody>
      </p:sp>
      <p:sp>
        <p:nvSpPr>
          <p:cNvPr id="5" name="TextBox 4"/>
          <p:cNvSpPr txBox="1"/>
          <p:nvPr/>
        </p:nvSpPr>
        <p:spPr>
          <a:xfrm>
            <a:off x="379965" y="1150938"/>
            <a:ext cx="8389028" cy="4893647"/>
          </a:xfrm>
          <a:prstGeom prst="rect">
            <a:avLst/>
          </a:prstGeom>
          <a:noFill/>
        </p:spPr>
        <p:txBody>
          <a:bodyPr wrap="square" rtlCol="0">
            <a:spAutoFit/>
          </a:bodyPr>
          <a:lstStyle/>
          <a:p>
            <a:pPr>
              <a:spcAft>
                <a:spcPts val="1200"/>
              </a:spcAft>
            </a:pPr>
            <a:r>
              <a:rPr lang="en-US" dirty="0" smtClean="0"/>
              <a:t>Potential alternative uses identified: </a:t>
            </a:r>
          </a:p>
          <a:p>
            <a:pPr marL="285750" indent="-285750">
              <a:spcAft>
                <a:spcPts val="1200"/>
              </a:spcAft>
              <a:buFont typeface="Arial" panose="020B0604020202020204" pitchFamily="34" charset="0"/>
              <a:buChar char="•"/>
            </a:pPr>
            <a:r>
              <a:rPr lang="en-US" dirty="0" smtClean="0"/>
              <a:t>Detoxification Center</a:t>
            </a:r>
          </a:p>
          <a:p>
            <a:pPr marL="285750" indent="-285750">
              <a:spcAft>
                <a:spcPts val="1200"/>
              </a:spcAft>
              <a:buFont typeface="Arial" panose="020B0604020202020204" pitchFamily="34" charset="0"/>
              <a:buChar char="•"/>
            </a:pPr>
            <a:r>
              <a:rPr lang="en-US" dirty="0" smtClean="0"/>
              <a:t>Transitional step-down facility for youth leaving McLaughlin Youth Center</a:t>
            </a:r>
          </a:p>
          <a:p>
            <a:pPr>
              <a:spcAft>
                <a:spcPts val="1200"/>
              </a:spcAft>
            </a:pPr>
            <a:r>
              <a:rPr lang="en-US" dirty="0" smtClean="0"/>
              <a:t>Both alternatives contingent upon additional state resources for operation and facility remodeling</a:t>
            </a:r>
          </a:p>
          <a:p>
            <a:pPr>
              <a:spcAft>
                <a:spcPts val="1200"/>
              </a:spcAft>
            </a:pPr>
            <a:endParaRPr lang="en-US" dirty="0" smtClean="0"/>
          </a:p>
          <a:p>
            <a:pPr>
              <a:spcAft>
                <a:spcPts val="600"/>
              </a:spcAft>
            </a:pPr>
            <a:r>
              <a:rPr lang="en-US" dirty="0" smtClean="0"/>
              <a:t> </a:t>
            </a:r>
          </a:p>
          <a:p>
            <a:pPr>
              <a:spcAft>
                <a:spcPts val="600"/>
              </a:spcAft>
            </a:pPr>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4" name="TextBox 3"/>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22</a:t>
            </a:r>
            <a:endParaRPr lang="en-US" dirty="0">
              <a:solidFill>
                <a:schemeClr val="bg1">
                  <a:lumMod val="50000"/>
                </a:schemeClr>
              </a:solidFill>
            </a:endParaRPr>
          </a:p>
        </p:txBody>
      </p:sp>
    </p:spTree>
    <p:extLst>
      <p:ext uri="{BB962C8B-B14F-4D97-AF65-F5344CB8AC3E}">
        <p14:creationId xmlns:p14="http://schemas.microsoft.com/office/powerpoint/2010/main" val="1205893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Nome – Current Use Analysis</a:t>
            </a:r>
            <a:endParaRPr lang="en-US" sz="3600" dirty="0">
              <a:solidFill>
                <a:schemeClr val="accent2"/>
              </a:solidFill>
              <a:latin typeface="Calibri" panose="020F0502020204030204" pitchFamily="34" charset="0"/>
            </a:endParaRPr>
          </a:p>
        </p:txBody>
      </p:sp>
      <p:sp>
        <p:nvSpPr>
          <p:cNvPr id="5" name="TextBox 4"/>
          <p:cNvSpPr txBox="1"/>
          <p:nvPr/>
        </p:nvSpPr>
        <p:spPr>
          <a:xfrm>
            <a:off x="379965" y="1150938"/>
            <a:ext cx="8389028" cy="6201698"/>
          </a:xfrm>
          <a:prstGeom prst="rect">
            <a:avLst/>
          </a:prstGeom>
          <a:noFill/>
        </p:spPr>
        <p:txBody>
          <a:bodyPr wrap="square" rtlCol="0">
            <a:spAutoFit/>
          </a:bodyPr>
          <a:lstStyle/>
          <a:p>
            <a:pPr>
              <a:spcAft>
                <a:spcPts val="600"/>
              </a:spcAft>
            </a:pPr>
            <a:r>
              <a:rPr lang="en-US" u="sng" dirty="0" smtClean="0"/>
              <a:t>Advantages</a:t>
            </a:r>
          </a:p>
          <a:p>
            <a:pPr marL="285750" indent="-285750">
              <a:spcAft>
                <a:spcPts val="1200"/>
              </a:spcAft>
              <a:buFont typeface="Arial" panose="020B0604020202020204" pitchFamily="34" charset="0"/>
              <a:buChar char="•"/>
            </a:pPr>
            <a:r>
              <a:rPr lang="en-US" dirty="0" smtClean="0"/>
              <a:t>Public Safety </a:t>
            </a:r>
            <a:r>
              <a:rPr lang="en-US" dirty="0"/>
              <a:t>- </a:t>
            </a:r>
            <a:r>
              <a:rPr lang="en-US" dirty="0" smtClean="0"/>
              <a:t>access </a:t>
            </a:r>
            <a:r>
              <a:rPr lang="en-US" dirty="0"/>
              <a:t>to local detention provides a valuable resource to law enforcement for youth who need to be detained. </a:t>
            </a:r>
            <a:r>
              <a:rPr lang="en-US" dirty="0" smtClean="0"/>
              <a:t>The </a:t>
            </a:r>
            <a:r>
              <a:rPr lang="en-US" dirty="0"/>
              <a:t>absence of the facility could limit law enforcement’s response to delinquent </a:t>
            </a:r>
            <a:r>
              <a:rPr lang="en-US" dirty="0" smtClean="0"/>
              <a:t>youth behavior</a:t>
            </a:r>
          </a:p>
          <a:p>
            <a:pPr marL="285750" indent="-285750">
              <a:spcAft>
                <a:spcPts val="1200"/>
              </a:spcAft>
              <a:buFont typeface="Arial" panose="020B0604020202020204" pitchFamily="34" charset="0"/>
              <a:buChar char="•"/>
            </a:pPr>
            <a:r>
              <a:rPr lang="en-US" dirty="0" smtClean="0"/>
              <a:t>Location </a:t>
            </a:r>
            <a:r>
              <a:rPr lang="en-US" dirty="0"/>
              <a:t>– only juvenile detention facility within 600 miles and serves the immense geographic area of Northwest </a:t>
            </a:r>
            <a:r>
              <a:rPr lang="en-US" dirty="0" smtClean="0"/>
              <a:t>Alaska</a:t>
            </a:r>
          </a:p>
          <a:p>
            <a:pPr marL="285750" indent="-285750">
              <a:spcAft>
                <a:spcPts val="1200"/>
              </a:spcAft>
              <a:buFont typeface="Arial" panose="020B0604020202020204" pitchFamily="34" charset="0"/>
              <a:buChar char="•"/>
            </a:pPr>
            <a:r>
              <a:rPr lang="en-US" dirty="0"/>
              <a:t>Community/Family Access – detained youth contact with family and local agencies is a key to their </a:t>
            </a:r>
            <a:r>
              <a:rPr lang="en-US" dirty="0" smtClean="0"/>
              <a:t>rehabilitation</a:t>
            </a:r>
          </a:p>
          <a:p>
            <a:pPr marL="285750" indent="-285750">
              <a:spcAft>
                <a:spcPts val="1200"/>
              </a:spcAft>
              <a:buFont typeface="Arial" panose="020B0604020202020204" pitchFamily="34" charset="0"/>
              <a:buChar char="•"/>
            </a:pPr>
            <a:r>
              <a:rPr lang="en-US" dirty="0" smtClean="0"/>
              <a:t>Youth Programming – provides culturally appropriate programming and  a supportive living environment</a:t>
            </a:r>
            <a:endParaRPr lang="en-US" dirty="0"/>
          </a:p>
          <a:p>
            <a:pPr marL="285750" indent="-285750">
              <a:spcAft>
                <a:spcPts val="1200"/>
              </a:spcAft>
              <a:buFont typeface="Arial" panose="020B0604020202020204" pitchFamily="34" charset="0"/>
              <a:buChar char="•"/>
            </a:pPr>
            <a:r>
              <a:rPr lang="en-US" dirty="0" smtClean="0"/>
              <a:t>Community Support – strong community support for the facility in its current use.</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4" name="TextBox 3"/>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23</a:t>
            </a:r>
            <a:endParaRPr lang="en-US" dirty="0">
              <a:solidFill>
                <a:schemeClr val="bg1">
                  <a:lumMod val="50000"/>
                </a:schemeClr>
              </a:solidFill>
            </a:endParaRPr>
          </a:p>
        </p:txBody>
      </p:sp>
    </p:spTree>
    <p:extLst>
      <p:ext uri="{BB962C8B-B14F-4D97-AF65-F5344CB8AC3E}">
        <p14:creationId xmlns:p14="http://schemas.microsoft.com/office/powerpoint/2010/main" val="2979920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Nome – Current Use Analysis</a:t>
            </a:r>
            <a:endParaRPr lang="en-US" sz="3600" dirty="0">
              <a:solidFill>
                <a:schemeClr val="accent2"/>
              </a:solidFill>
              <a:latin typeface="Calibri" panose="020F0502020204030204" pitchFamily="34" charset="0"/>
            </a:endParaRPr>
          </a:p>
        </p:txBody>
      </p:sp>
      <p:sp>
        <p:nvSpPr>
          <p:cNvPr id="5" name="TextBox 4"/>
          <p:cNvSpPr txBox="1"/>
          <p:nvPr/>
        </p:nvSpPr>
        <p:spPr>
          <a:xfrm>
            <a:off x="338868" y="1243405"/>
            <a:ext cx="8389028" cy="3524042"/>
          </a:xfrm>
          <a:prstGeom prst="rect">
            <a:avLst/>
          </a:prstGeom>
          <a:noFill/>
        </p:spPr>
        <p:txBody>
          <a:bodyPr wrap="square" rtlCol="0">
            <a:spAutoFit/>
          </a:bodyPr>
          <a:lstStyle/>
          <a:p>
            <a:pPr>
              <a:spcAft>
                <a:spcPts val="600"/>
              </a:spcAft>
            </a:pPr>
            <a:r>
              <a:rPr lang="en-US" u="sng" dirty="0" smtClean="0"/>
              <a:t>Disadvantages</a:t>
            </a:r>
          </a:p>
          <a:p>
            <a:pPr marL="285750" indent="-285750">
              <a:spcAft>
                <a:spcPts val="600"/>
              </a:spcAft>
              <a:buFont typeface="Arial" panose="020B0604020202020204" pitchFamily="34" charset="0"/>
              <a:buChar char="•"/>
            </a:pPr>
            <a:r>
              <a:rPr lang="en-US" dirty="0" smtClean="0"/>
              <a:t>Low utilization</a:t>
            </a:r>
          </a:p>
          <a:p>
            <a:pPr marL="285750" indent="-285750">
              <a:spcAft>
                <a:spcPts val="600"/>
              </a:spcAft>
              <a:buFont typeface="Arial" panose="020B0604020202020204" pitchFamily="34" charset="0"/>
              <a:buChar char="•"/>
            </a:pPr>
            <a:r>
              <a:rPr lang="en-US" dirty="0" smtClean="0"/>
              <a:t>Physical plant maintenance costs</a:t>
            </a:r>
          </a:p>
          <a:p>
            <a:pPr marL="285750" indent="-285750">
              <a:spcAft>
                <a:spcPts val="600"/>
              </a:spcAft>
              <a:buFont typeface="Arial" panose="020B0604020202020204" pitchFamily="34" charset="0"/>
              <a:buChar char="•"/>
            </a:pPr>
            <a:r>
              <a:rPr lang="en-US" dirty="0" smtClean="0"/>
              <a:t>Operating cost – </a:t>
            </a:r>
          </a:p>
          <a:p>
            <a:pPr>
              <a:spcAft>
                <a:spcPts val="600"/>
              </a:spcAft>
            </a:pPr>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51270427"/>
              </p:ext>
            </p:extLst>
          </p:nvPr>
        </p:nvGraphicFramePr>
        <p:xfrm>
          <a:off x="1119552" y="2912959"/>
          <a:ext cx="7661047" cy="1653904"/>
        </p:xfrm>
        <a:graphic>
          <a:graphicData uri="http://schemas.openxmlformats.org/presentationml/2006/ole">
            <mc:AlternateContent xmlns:mc="http://schemas.openxmlformats.org/markup-compatibility/2006">
              <mc:Choice xmlns:v="urn:schemas-microsoft-com:vml" Requires="v">
                <p:oleObj spid="_x0000_s3098" name="Document" r:id="rId4" imgW="5956042" imgH="1286323" progId="Word.Document.12">
                  <p:embed/>
                </p:oleObj>
              </mc:Choice>
              <mc:Fallback>
                <p:oleObj name="Document" r:id="rId4" imgW="5956042" imgH="1286323" progId="Word.Document.12">
                  <p:embed/>
                  <p:pic>
                    <p:nvPicPr>
                      <p:cNvPr id="0" name=""/>
                      <p:cNvPicPr/>
                      <p:nvPr/>
                    </p:nvPicPr>
                    <p:blipFill>
                      <a:blip r:embed="rId5"/>
                      <a:stretch>
                        <a:fillRect/>
                      </a:stretch>
                    </p:blipFill>
                    <p:spPr>
                      <a:xfrm>
                        <a:off x="1119552" y="2912959"/>
                        <a:ext cx="7661047" cy="1653904"/>
                      </a:xfrm>
                      <a:prstGeom prst="rect">
                        <a:avLst/>
                      </a:prstGeom>
                    </p:spPr>
                  </p:pic>
                </p:oleObj>
              </mc:Fallback>
            </mc:AlternateContent>
          </a:graphicData>
        </a:graphic>
      </p:graphicFrame>
      <p:sp>
        <p:nvSpPr>
          <p:cNvPr id="3" name="TextBox 2"/>
          <p:cNvSpPr txBox="1"/>
          <p:nvPr/>
        </p:nvSpPr>
        <p:spPr>
          <a:xfrm>
            <a:off x="524656" y="4566863"/>
            <a:ext cx="8139659" cy="369332"/>
          </a:xfrm>
          <a:prstGeom prst="rect">
            <a:avLst/>
          </a:prstGeom>
          <a:noFill/>
        </p:spPr>
        <p:txBody>
          <a:bodyPr wrap="square" rtlCol="0">
            <a:spAutoFit/>
          </a:bodyPr>
          <a:lstStyle/>
          <a:p>
            <a:pPr algn="ctr"/>
            <a:r>
              <a:rPr lang="en-US" dirty="0" smtClean="0"/>
              <a:t>FY2017 Year-to-date Average Daily Population 8.1 Youth Per Day</a:t>
            </a:r>
            <a:endParaRPr lang="en-US" dirty="0"/>
          </a:p>
        </p:txBody>
      </p:sp>
      <p:sp>
        <p:nvSpPr>
          <p:cNvPr id="6" name="TextBox 5"/>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24</a:t>
            </a:r>
            <a:endParaRPr lang="en-US" dirty="0">
              <a:solidFill>
                <a:schemeClr val="bg1">
                  <a:lumMod val="50000"/>
                </a:schemeClr>
              </a:solidFill>
            </a:endParaRPr>
          </a:p>
        </p:txBody>
      </p:sp>
    </p:spTree>
    <p:extLst>
      <p:ext uri="{BB962C8B-B14F-4D97-AF65-F5344CB8AC3E}">
        <p14:creationId xmlns:p14="http://schemas.microsoft.com/office/powerpoint/2010/main" val="943812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Nome – Current Use Analysis</a:t>
            </a:r>
            <a:endParaRPr lang="en-US" sz="3600" dirty="0">
              <a:solidFill>
                <a:schemeClr val="accent2"/>
              </a:solidFill>
              <a:latin typeface="Calibri" panose="020F0502020204030204" pitchFamily="34" charset="0"/>
            </a:endParaRPr>
          </a:p>
        </p:txBody>
      </p:sp>
      <p:sp>
        <p:nvSpPr>
          <p:cNvPr id="5" name="TextBox 4"/>
          <p:cNvSpPr txBox="1"/>
          <p:nvPr/>
        </p:nvSpPr>
        <p:spPr>
          <a:xfrm>
            <a:off x="379965" y="1150938"/>
            <a:ext cx="8389028" cy="6986528"/>
          </a:xfrm>
          <a:prstGeom prst="rect">
            <a:avLst/>
          </a:prstGeom>
          <a:noFill/>
        </p:spPr>
        <p:txBody>
          <a:bodyPr wrap="square" rtlCol="0">
            <a:spAutoFit/>
          </a:bodyPr>
          <a:lstStyle/>
          <a:p>
            <a:pPr>
              <a:spcAft>
                <a:spcPts val="1200"/>
              </a:spcAft>
            </a:pPr>
            <a:r>
              <a:rPr lang="en-US" dirty="0" smtClean="0"/>
              <a:t>Potential alternative use - modify facility mission to dedicate four beds to long-term, post-adjudication treatment</a:t>
            </a:r>
          </a:p>
          <a:p>
            <a:pPr marL="285750" indent="-285750">
              <a:spcAft>
                <a:spcPts val="1200"/>
              </a:spcAft>
              <a:buFont typeface="Arial" panose="020B0604020202020204" pitchFamily="34" charset="0"/>
              <a:buChar char="•"/>
            </a:pPr>
            <a:r>
              <a:rPr lang="en-US" dirty="0" smtClean="0"/>
              <a:t>Target population would be youth </a:t>
            </a:r>
            <a:r>
              <a:rPr lang="en-US" dirty="0"/>
              <a:t>that are difficult to place due to complex clinical needs, age </a:t>
            </a:r>
            <a:r>
              <a:rPr lang="en-US" dirty="0" smtClean="0"/>
              <a:t>(</a:t>
            </a:r>
            <a:r>
              <a:rPr lang="en-US" dirty="0"/>
              <a:t>close to aging out of the juvenile justice system), or in need of transitional services appropriate to </a:t>
            </a:r>
            <a:r>
              <a:rPr lang="en-US" dirty="0" smtClean="0"/>
              <a:t>Alaska </a:t>
            </a:r>
            <a:r>
              <a:rPr lang="en-US" dirty="0"/>
              <a:t>Native </a:t>
            </a:r>
            <a:r>
              <a:rPr lang="en-US" dirty="0" smtClean="0"/>
              <a:t>communities</a:t>
            </a:r>
            <a:endParaRPr lang="en-US" dirty="0"/>
          </a:p>
          <a:p>
            <a:pPr marL="285750" indent="-285750">
              <a:spcAft>
                <a:spcPts val="1200"/>
              </a:spcAft>
              <a:buFont typeface="Arial" panose="020B0604020202020204" pitchFamily="34" charset="0"/>
              <a:buChar char="•"/>
            </a:pPr>
            <a:r>
              <a:rPr lang="en-US" dirty="0" smtClean="0"/>
              <a:t>Nome already has required mental health services and culturally appropriate programming for long-term treatment</a:t>
            </a:r>
          </a:p>
          <a:p>
            <a:pPr marL="285750" indent="-285750">
              <a:spcAft>
                <a:spcPts val="1200"/>
              </a:spcAft>
              <a:buFont typeface="Arial" panose="020B0604020202020204" pitchFamily="34" charset="0"/>
              <a:buChar char="•"/>
            </a:pPr>
            <a:r>
              <a:rPr lang="en-US" dirty="0" smtClean="0"/>
              <a:t>Program could be supported within the existing facility budget with potential cost </a:t>
            </a:r>
            <a:r>
              <a:rPr lang="en-US" dirty="0"/>
              <a:t>savings if youth were diverted from expensive </a:t>
            </a:r>
            <a:r>
              <a:rPr lang="en-US" dirty="0" smtClean="0"/>
              <a:t>private </a:t>
            </a:r>
            <a:r>
              <a:rPr lang="en-US" dirty="0"/>
              <a:t>placements to </a:t>
            </a:r>
            <a:r>
              <a:rPr lang="en-US" dirty="0" smtClean="0"/>
              <a:t>Nome</a:t>
            </a:r>
          </a:p>
          <a:p>
            <a:pPr marL="285750" indent="-285750">
              <a:spcAft>
                <a:spcPts val="1200"/>
              </a:spcAft>
              <a:buFont typeface="Arial" panose="020B0604020202020204" pitchFamily="34" charset="0"/>
              <a:buChar char="•"/>
            </a:pPr>
            <a:r>
              <a:rPr lang="en-US" dirty="0" smtClean="0"/>
              <a:t>Establishing a secure juvenile justice treatment alternative in the region would provide superior program outcomes for local youth</a:t>
            </a:r>
            <a:endParaRPr lang="en-US" dirty="0"/>
          </a:p>
          <a:p>
            <a:pPr>
              <a:spcAft>
                <a:spcPts val="1200"/>
              </a:spcAft>
            </a:pPr>
            <a:endParaRPr lang="en-US" dirty="0" smtClean="0"/>
          </a:p>
          <a:p>
            <a:pPr>
              <a:spcAft>
                <a:spcPts val="600"/>
              </a:spcAft>
            </a:pPr>
            <a:r>
              <a:rPr lang="en-US" dirty="0" smtClean="0"/>
              <a:t> </a:t>
            </a:r>
          </a:p>
          <a:p>
            <a:pPr>
              <a:spcAft>
                <a:spcPts val="600"/>
              </a:spcAft>
            </a:pPr>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4" name="TextBox 3"/>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25</a:t>
            </a:r>
            <a:endParaRPr lang="en-US" dirty="0">
              <a:solidFill>
                <a:schemeClr val="bg1">
                  <a:lumMod val="50000"/>
                </a:schemeClr>
              </a:solidFill>
            </a:endParaRPr>
          </a:p>
        </p:txBody>
      </p:sp>
    </p:spTree>
    <p:extLst>
      <p:ext uri="{BB962C8B-B14F-4D97-AF65-F5344CB8AC3E}">
        <p14:creationId xmlns:p14="http://schemas.microsoft.com/office/powerpoint/2010/main" val="447440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Ketchikan – Current Use Analysis</a:t>
            </a:r>
            <a:endParaRPr lang="en-US" sz="3600" dirty="0">
              <a:solidFill>
                <a:schemeClr val="accent2"/>
              </a:solidFill>
              <a:latin typeface="Calibri" panose="020F0502020204030204" pitchFamily="34" charset="0"/>
            </a:endParaRPr>
          </a:p>
        </p:txBody>
      </p:sp>
      <p:sp>
        <p:nvSpPr>
          <p:cNvPr id="5" name="TextBox 4"/>
          <p:cNvSpPr txBox="1"/>
          <p:nvPr/>
        </p:nvSpPr>
        <p:spPr>
          <a:xfrm>
            <a:off x="379965" y="1150938"/>
            <a:ext cx="8389028" cy="4108817"/>
          </a:xfrm>
          <a:prstGeom prst="rect">
            <a:avLst/>
          </a:prstGeom>
          <a:noFill/>
        </p:spPr>
        <p:txBody>
          <a:bodyPr wrap="square" rtlCol="0">
            <a:spAutoFit/>
          </a:bodyPr>
          <a:lstStyle/>
          <a:p>
            <a:pPr>
              <a:spcAft>
                <a:spcPts val="600"/>
              </a:spcAft>
            </a:pPr>
            <a:r>
              <a:rPr lang="en-US" u="sng" dirty="0" smtClean="0"/>
              <a:t>Current Status</a:t>
            </a:r>
          </a:p>
          <a:p>
            <a:pPr marL="285750" indent="-285750">
              <a:spcAft>
                <a:spcPts val="1200"/>
              </a:spcAft>
              <a:buFont typeface="Arial" panose="020B0604020202020204" pitchFamily="34" charset="0"/>
              <a:buChar char="•"/>
            </a:pPr>
            <a:r>
              <a:rPr lang="en-US" dirty="0" smtClean="0"/>
              <a:t>Facility closed in September 2016</a:t>
            </a:r>
          </a:p>
          <a:p>
            <a:pPr marL="285750" indent="-285750">
              <a:spcAft>
                <a:spcPts val="1200"/>
              </a:spcAft>
              <a:buFont typeface="Arial" panose="020B0604020202020204" pitchFamily="34" charset="0"/>
              <a:buChar char="•"/>
            </a:pPr>
            <a:r>
              <a:rPr lang="en-US" dirty="0" smtClean="0"/>
              <a:t>Youth transferred to the Johnson Youth Center in Juneau</a:t>
            </a:r>
          </a:p>
          <a:p>
            <a:pPr marL="285750" indent="-285750">
              <a:spcAft>
                <a:spcPts val="1200"/>
              </a:spcAft>
              <a:buFont typeface="Arial" panose="020B0604020202020204" pitchFamily="34" charset="0"/>
              <a:buChar char="•"/>
            </a:pPr>
            <a:r>
              <a:rPr lang="en-US" dirty="0" smtClean="0"/>
              <a:t>Facility is owned by the City of Ketchikan</a:t>
            </a:r>
          </a:p>
          <a:p>
            <a:pPr marL="285750" indent="-285750">
              <a:spcAft>
                <a:spcPts val="1200"/>
              </a:spcAft>
              <a:buFont typeface="Arial" panose="020B0604020202020204" pitchFamily="34" charset="0"/>
              <a:buChar char="•"/>
            </a:pPr>
            <a:r>
              <a:rPr lang="en-US" dirty="0" smtClean="0"/>
              <a:t>No immediate plans for alternative use of the facility</a:t>
            </a:r>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4" name="TextBox 3"/>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26</a:t>
            </a:r>
            <a:endParaRPr lang="en-US" dirty="0">
              <a:solidFill>
                <a:schemeClr val="bg1">
                  <a:lumMod val="50000"/>
                </a:schemeClr>
              </a:solidFill>
            </a:endParaRPr>
          </a:p>
        </p:txBody>
      </p:sp>
    </p:spTree>
    <p:extLst>
      <p:ext uri="{BB962C8B-B14F-4D97-AF65-F5344CB8AC3E}">
        <p14:creationId xmlns:p14="http://schemas.microsoft.com/office/powerpoint/2010/main" val="1926331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Ketchikan – Current Use Analysis</a:t>
            </a:r>
            <a:endParaRPr lang="en-US" sz="3600" dirty="0">
              <a:solidFill>
                <a:schemeClr val="accent2"/>
              </a:solidFill>
              <a:latin typeface="Calibri" panose="020F0502020204030204" pitchFamily="34" charset="0"/>
            </a:endParaRPr>
          </a:p>
        </p:txBody>
      </p:sp>
      <p:sp>
        <p:nvSpPr>
          <p:cNvPr id="5" name="TextBox 4"/>
          <p:cNvSpPr txBox="1"/>
          <p:nvPr/>
        </p:nvSpPr>
        <p:spPr>
          <a:xfrm>
            <a:off x="379965" y="1150938"/>
            <a:ext cx="8389028" cy="4385816"/>
          </a:xfrm>
          <a:prstGeom prst="rect">
            <a:avLst/>
          </a:prstGeom>
          <a:noFill/>
        </p:spPr>
        <p:txBody>
          <a:bodyPr wrap="square" rtlCol="0">
            <a:spAutoFit/>
          </a:bodyPr>
          <a:lstStyle/>
          <a:p>
            <a:pPr>
              <a:spcAft>
                <a:spcPts val="600"/>
              </a:spcAft>
            </a:pPr>
            <a:r>
              <a:rPr lang="en-US" u="sng" dirty="0" smtClean="0"/>
              <a:t>Impact</a:t>
            </a:r>
          </a:p>
          <a:p>
            <a:pPr marL="285750" indent="-285750">
              <a:spcAft>
                <a:spcPts val="1200"/>
              </a:spcAft>
              <a:buFont typeface="Arial" panose="020B0604020202020204" pitchFamily="34" charset="0"/>
              <a:buChar char="•"/>
            </a:pPr>
            <a:r>
              <a:rPr lang="en-US" dirty="0" smtClean="0"/>
              <a:t>Detained youth could have reduced access to courts and legal counsel</a:t>
            </a:r>
          </a:p>
          <a:p>
            <a:pPr marL="285750" indent="-285750">
              <a:spcAft>
                <a:spcPts val="1200"/>
              </a:spcAft>
              <a:buFont typeface="Arial" panose="020B0604020202020204" pitchFamily="34" charset="0"/>
              <a:buChar char="•"/>
            </a:pPr>
            <a:r>
              <a:rPr lang="en-US" dirty="0" smtClean="0"/>
              <a:t>Potential for longer stays in detention</a:t>
            </a:r>
          </a:p>
          <a:p>
            <a:pPr marL="285750" indent="-285750">
              <a:spcAft>
                <a:spcPts val="1200"/>
              </a:spcAft>
              <a:buFont typeface="Arial" panose="020B0604020202020204" pitchFamily="34" charset="0"/>
              <a:buChar char="•"/>
            </a:pPr>
            <a:r>
              <a:rPr lang="en-US" dirty="0" smtClean="0"/>
              <a:t>Case management more difficult</a:t>
            </a:r>
          </a:p>
          <a:p>
            <a:pPr marL="285750" indent="-285750">
              <a:spcAft>
                <a:spcPts val="1200"/>
              </a:spcAft>
              <a:buFont typeface="Arial" panose="020B0604020202020204" pitchFamily="34" charset="0"/>
              <a:buChar char="•"/>
            </a:pPr>
            <a:r>
              <a:rPr lang="en-US" dirty="0" smtClean="0"/>
              <a:t>Relocation away from community and family makes reintegration of youth more difficult</a:t>
            </a:r>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4" name="TextBox 3"/>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27</a:t>
            </a:r>
            <a:endParaRPr lang="en-US" dirty="0">
              <a:solidFill>
                <a:schemeClr val="bg1">
                  <a:lumMod val="50000"/>
                </a:schemeClr>
              </a:solidFill>
            </a:endParaRPr>
          </a:p>
        </p:txBody>
      </p:sp>
    </p:spTree>
    <p:extLst>
      <p:ext uri="{BB962C8B-B14F-4D97-AF65-F5344CB8AC3E}">
        <p14:creationId xmlns:p14="http://schemas.microsoft.com/office/powerpoint/2010/main" val="3926434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3902808"/>
          </a:xfrm>
        </p:spPr>
        <p:txBody>
          <a:bodyPr>
            <a:normAutofit/>
          </a:bodyPr>
          <a:lstStyle/>
          <a:p>
            <a:pPr>
              <a:spcAft>
                <a:spcPts val="1200"/>
              </a:spcAft>
              <a:buFont typeface="Arial" panose="020B0604020202020204" pitchFamily="34" charset="0"/>
              <a:buChar char="•"/>
            </a:pPr>
            <a:r>
              <a:rPr lang="en-US" sz="1800" dirty="0"/>
              <a:t>The State of Alaska should continue to operate the Kenai, Mat-Su, and Nome Youth facilities in their current function. </a:t>
            </a:r>
          </a:p>
          <a:p>
            <a:pPr>
              <a:spcAft>
                <a:spcPts val="1200"/>
              </a:spcAft>
              <a:buFont typeface="Arial" panose="020B0604020202020204" pitchFamily="34" charset="0"/>
              <a:buChar char="•"/>
            </a:pPr>
            <a:r>
              <a:rPr lang="en-US" sz="1800" dirty="0" smtClean="0"/>
              <a:t>These </a:t>
            </a:r>
            <a:r>
              <a:rPr lang="en-US" sz="1800" dirty="0"/>
              <a:t>facilities provide substantial value to the state juvenile justice system and their local communities. </a:t>
            </a:r>
            <a:endParaRPr lang="en-US" sz="1800" dirty="0" smtClean="0"/>
          </a:p>
          <a:p>
            <a:pPr>
              <a:spcAft>
                <a:spcPts val="1200"/>
              </a:spcAft>
              <a:buFont typeface="Arial" panose="020B0604020202020204" pitchFamily="34" charset="0"/>
              <a:buChar char="•"/>
            </a:pPr>
            <a:r>
              <a:rPr lang="en-US" sz="1800" dirty="0" smtClean="0"/>
              <a:t>Their </a:t>
            </a:r>
            <a:r>
              <a:rPr lang="en-US" sz="1800" dirty="0"/>
              <a:t>highest and best use is in continued operation as detention facilities.</a:t>
            </a:r>
          </a:p>
          <a:p>
            <a:pPr marL="457200" lvl="3" indent="0">
              <a:buNone/>
            </a:pPr>
            <a:endParaRPr lang="en-US" sz="2000" dirty="0"/>
          </a:p>
          <a:p>
            <a:pPr marL="342900" lvl="2" indent="-342900"/>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Potential for Repurposing</a:t>
            </a:r>
            <a:endParaRPr lang="en-US" sz="3600" dirty="0">
              <a:solidFill>
                <a:schemeClr val="accent2"/>
              </a:solidFill>
              <a:latin typeface="Calibri" panose="020F0502020204030204" pitchFamily="34" charset="0"/>
            </a:endParaRPr>
          </a:p>
        </p:txBody>
      </p:sp>
      <p:sp>
        <p:nvSpPr>
          <p:cNvPr id="5" name="TextBox 4"/>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28</a:t>
            </a:r>
            <a:endParaRPr lang="en-US" dirty="0">
              <a:solidFill>
                <a:schemeClr val="bg1">
                  <a:lumMod val="50000"/>
                </a:schemeClr>
              </a:solidFill>
            </a:endParaRPr>
          </a:p>
        </p:txBody>
      </p:sp>
    </p:spTree>
    <p:extLst>
      <p:ext uri="{BB962C8B-B14F-4D97-AF65-F5344CB8AC3E}">
        <p14:creationId xmlns:p14="http://schemas.microsoft.com/office/powerpoint/2010/main" val="1822614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4137269"/>
          </a:xfrm>
        </p:spPr>
        <p:txBody>
          <a:bodyPr>
            <a:normAutofit/>
          </a:bodyPr>
          <a:lstStyle/>
          <a:p>
            <a:pPr marL="0" indent="0">
              <a:spcAft>
                <a:spcPts val="600"/>
              </a:spcAft>
              <a:buNone/>
            </a:pPr>
            <a:r>
              <a:rPr lang="en-US" sz="1800" dirty="0" smtClean="0"/>
              <a:t>Facility operations were outstanding:</a:t>
            </a:r>
          </a:p>
          <a:p>
            <a:pPr lvl="1">
              <a:spcAft>
                <a:spcPts val="600"/>
              </a:spcAft>
            </a:pPr>
            <a:r>
              <a:rPr lang="en-US" sz="1800" dirty="0" smtClean="0"/>
              <a:t>Security </a:t>
            </a:r>
            <a:r>
              <a:rPr lang="en-US" sz="1800" dirty="0"/>
              <a:t>systems </a:t>
            </a:r>
            <a:r>
              <a:rPr lang="en-US" sz="1800" dirty="0" smtClean="0"/>
              <a:t>provide effective control</a:t>
            </a:r>
            <a:endParaRPr lang="en-US" sz="1800" dirty="0"/>
          </a:p>
          <a:p>
            <a:pPr lvl="1">
              <a:spcAft>
                <a:spcPts val="600"/>
              </a:spcAft>
            </a:pPr>
            <a:r>
              <a:rPr lang="en-US" sz="1800" dirty="0" smtClean="0"/>
              <a:t>Facility </a:t>
            </a:r>
            <a:r>
              <a:rPr lang="en-US" sz="1800" dirty="0"/>
              <a:t>staff appear to be </a:t>
            </a:r>
            <a:r>
              <a:rPr lang="en-US" sz="1800" dirty="0" smtClean="0"/>
              <a:t>well-trained, dedicated professionals </a:t>
            </a:r>
            <a:r>
              <a:rPr lang="en-US" sz="1800" dirty="0"/>
              <a:t>that </a:t>
            </a:r>
            <a:r>
              <a:rPr lang="en-US" sz="1800" dirty="0" smtClean="0"/>
              <a:t>manage in-custody </a:t>
            </a:r>
            <a:r>
              <a:rPr lang="en-US" sz="1800" dirty="0"/>
              <a:t>youth in </a:t>
            </a:r>
            <a:r>
              <a:rPr lang="en-US" sz="1800" dirty="0" smtClean="0"/>
              <a:t>an effective manner</a:t>
            </a:r>
            <a:endParaRPr lang="en-US" sz="1800" dirty="0"/>
          </a:p>
          <a:p>
            <a:pPr lvl="1">
              <a:spcAft>
                <a:spcPts val="600"/>
              </a:spcAft>
            </a:pPr>
            <a:r>
              <a:rPr lang="en-US" sz="1800" dirty="0" smtClean="0"/>
              <a:t>Staffing </a:t>
            </a:r>
            <a:r>
              <a:rPr lang="en-US" sz="1800" dirty="0"/>
              <a:t>patterns at all facilities are appropriate given facility layouts and operational </a:t>
            </a:r>
            <a:r>
              <a:rPr lang="en-US" sz="1800" dirty="0" smtClean="0"/>
              <a:t>practices</a:t>
            </a:r>
            <a:endParaRPr lang="en-US" sz="1800" dirty="0"/>
          </a:p>
          <a:p>
            <a:pPr lvl="1">
              <a:spcAft>
                <a:spcPts val="600"/>
              </a:spcAft>
            </a:pPr>
            <a:r>
              <a:rPr lang="en-US" sz="1800" dirty="0" smtClean="0"/>
              <a:t>All </a:t>
            </a:r>
            <a:r>
              <a:rPr lang="en-US" sz="1800" dirty="0"/>
              <a:t>facilities maintain an exceptional array of programs, given their size, and are supported by active community </a:t>
            </a:r>
            <a:r>
              <a:rPr lang="en-US" sz="1800" dirty="0" smtClean="0"/>
              <a:t>participation </a:t>
            </a:r>
          </a:p>
          <a:p>
            <a:pPr lvl="1">
              <a:spcAft>
                <a:spcPts val="600"/>
              </a:spcAft>
            </a:pPr>
            <a:r>
              <a:rPr lang="en-US" sz="1800" dirty="0" smtClean="0"/>
              <a:t>The </a:t>
            </a:r>
            <a:r>
              <a:rPr lang="en-US" sz="1800" dirty="0"/>
              <a:t>Nome Youth Facility </a:t>
            </a:r>
            <a:r>
              <a:rPr lang="en-US" sz="1800" dirty="0" smtClean="0"/>
              <a:t>stood out for its cultural and other community-based programming.</a:t>
            </a:r>
            <a:endParaRPr lang="en-US" sz="1800" dirty="0"/>
          </a:p>
          <a:p>
            <a:pPr marL="457200" lvl="1" indent="0">
              <a:buNone/>
            </a:pPr>
            <a:endParaRPr lang="en-US" sz="1600" dirty="0"/>
          </a:p>
          <a:p>
            <a:pPr marL="0" indent="0">
              <a:buNone/>
            </a:pPr>
            <a:endParaRPr lang="en-US" sz="2000" dirty="0" smtClean="0"/>
          </a:p>
          <a:p>
            <a:pPr marL="342900" lvl="2" indent="-342900"/>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Facility Operations</a:t>
            </a:r>
            <a:endParaRPr lang="en-US" sz="3600" dirty="0">
              <a:solidFill>
                <a:schemeClr val="accent2"/>
              </a:solidFill>
              <a:latin typeface="Calibri" panose="020F0502020204030204" pitchFamily="34" charset="0"/>
            </a:endParaRPr>
          </a:p>
        </p:txBody>
      </p:sp>
      <p:sp>
        <p:nvSpPr>
          <p:cNvPr id="5" name="TextBox 4"/>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29</a:t>
            </a:r>
            <a:endParaRPr lang="en-US" dirty="0">
              <a:solidFill>
                <a:schemeClr val="bg1">
                  <a:lumMod val="50000"/>
                </a:schemeClr>
              </a:solidFill>
            </a:endParaRPr>
          </a:p>
        </p:txBody>
      </p:sp>
    </p:spTree>
    <p:extLst>
      <p:ext uri="{BB962C8B-B14F-4D97-AF65-F5344CB8AC3E}">
        <p14:creationId xmlns:p14="http://schemas.microsoft.com/office/powerpoint/2010/main" val="2661102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2" y="284278"/>
            <a:ext cx="8728364" cy="866168"/>
          </a:xfrm>
        </p:spPr>
        <p:txBody>
          <a:bodyPr>
            <a:noAutofit/>
          </a:bodyPr>
          <a:lstStyle/>
          <a:p>
            <a:pPr algn="ctr"/>
            <a:r>
              <a:rPr lang="en-US" sz="3600" dirty="0" smtClean="0">
                <a:solidFill>
                  <a:schemeClr val="accent2"/>
                </a:solidFill>
                <a:latin typeface="Calibri" panose="020F0502020204030204" pitchFamily="34" charset="0"/>
              </a:rPr>
              <a:t>Project Objectives</a:t>
            </a:r>
            <a:endParaRPr lang="en-US" sz="3600" dirty="0">
              <a:solidFill>
                <a:schemeClr val="accent2"/>
              </a:solidFill>
              <a:latin typeface="Calibri" panose="020F0502020204030204" pitchFamily="34" charset="0"/>
            </a:endParaRPr>
          </a:p>
        </p:txBody>
      </p:sp>
      <p:sp>
        <p:nvSpPr>
          <p:cNvPr id="4" name="Content Placeholder 3"/>
          <p:cNvSpPr>
            <a:spLocks noGrp="1"/>
          </p:cNvSpPr>
          <p:nvPr>
            <p:ph idx="1"/>
          </p:nvPr>
        </p:nvSpPr>
        <p:spPr>
          <a:xfrm>
            <a:off x="475014" y="1342826"/>
            <a:ext cx="8229600" cy="4087815"/>
          </a:xfrm>
        </p:spPr>
        <p:txBody>
          <a:bodyPr>
            <a:noAutofit/>
          </a:bodyPr>
          <a:lstStyle/>
          <a:p>
            <a:pPr marL="0" indent="0">
              <a:spcAft>
                <a:spcPts val="1200"/>
              </a:spcAft>
              <a:buNone/>
            </a:pPr>
            <a:r>
              <a:rPr lang="en-US" sz="2000" dirty="0"/>
              <a:t>•	</a:t>
            </a:r>
            <a:r>
              <a:rPr lang="en-US" sz="1800" dirty="0"/>
              <a:t>Determine the feasibility of privatizing the operation of the state’s </a:t>
            </a:r>
            <a:r>
              <a:rPr lang="en-US" sz="1800" dirty="0" smtClean="0"/>
              <a:t>stand –	alone juvenile detention facilities;</a:t>
            </a:r>
            <a:endParaRPr lang="en-US" sz="1800" dirty="0"/>
          </a:p>
          <a:p>
            <a:pPr marL="0" indent="0">
              <a:spcAft>
                <a:spcPts val="1200"/>
              </a:spcAft>
              <a:buNone/>
            </a:pPr>
            <a:r>
              <a:rPr lang="en-US" sz="1800" dirty="0"/>
              <a:t>•	Assess the value provided to the State of Alaska by these facilities </a:t>
            </a:r>
            <a:r>
              <a:rPr lang="en-US" sz="1800" dirty="0" smtClean="0"/>
              <a:t>in 	terms </a:t>
            </a:r>
            <a:r>
              <a:rPr lang="en-US" sz="1800" dirty="0"/>
              <a:t>of their current operations and programs; and </a:t>
            </a:r>
          </a:p>
          <a:p>
            <a:pPr marL="0" indent="0">
              <a:spcAft>
                <a:spcPts val="1200"/>
              </a:spcAft>
              <a:buNone/>
            </a:pPr>
            <a:r>
              <a:rPr lang="en-US" sz="1800" dirty="0"/>
              <a:t>•	Identify potential alternative uses for these facilities by way of </a:t>
            </a:r>
            <a:r>
              <a:rPr lang="en-US" sz="1800" dirty="0" smtClean="0"/>
              <a:t>	establishing </a:t>
            </a:r>
            <a:r>
              <a:rPr lang="en-US" sz="1800" dirty="0"/>
              <a:t>their highest </a:t>
            </a:r>
            <a:r>
              <a:rPr lang="en-US" sz="2000" dirty="0"/>
              <a:t>and best use.</a:t>
            </a:r>
          </a:p>
          <a:p>
            <a:pPr marL="0" indent="0">
              <a:spcAft>
                <a:spcPts val="600"/>
              </a:spcAft>
              <a:buNone/>
            </a:pPr>
            <a:endParaRPr lang="en-US" sz="2000" dirty="0"/>
          </a:p>
        </p:txBody>
      </p:sp>
      <p:sp>
        <p:nvSpPr>
          <p:cNvPr id="5" name="TextBox 4"/>
          <p:cNvSpPr txBox="1"/>
          <p:nvPr/>
        </p:nvSpPr>
        <p:spPr>
          <a:xfrm>
            <a:off x="4316730" y="6543206"/>
            <a:ext cx="419724" cy="369332"/>
          </a:xfrm>
          <a:prstGeom prst="rect">
            <a:avLst/>
          </a:prstGeom>
          <a:noFill/>
        </p:spPr>
        <p:txBody>
          <a:bodyPr wrap="square" rtlCol="0">
            <a:spAutoFit/>
          </a:bodyPr>
          <a:lstStyle/>
          <a:p>
            <a:r>
              <a:rPr lang="en-US" dirty="0">
                <a:solidFill>
                  <a:schemeClr val="bg1">
                    <a:lumMod val="50000"/>
                  </a:schemeClr>
                </a:solidFill>
              </a:rPr>
              <a:t>3</a:t>
            </a:r>
          </a:p>
        </p:txBody>
      </p:sp>
    </p:spTree>
    <p:extLst>
      <p:ext uri="{BB962C8B-B14F-4D97-AF65-F5344CB8AC3E}">
        <p14:creationId xmlns:p14="http://schemas.microsoft.com/office/powerpoint/2010/main" val="2240338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4137269"/>
          </a:xfrm>
        </p:spPr>
        <p:txBody>
          <a:bodyPr>
            <a:normAutofit/>
          </a:bodyPr>
          <a:lstStyle/>
          <a:p>
            <a:pPr marL="0" indent="0">
              <a:spcAft>
                <a:spcPts val="600"/>
              </a:spcAft>
              <a:buNone/>
            </a:pPr>
            <a:r>
              <a:rPr lang="en-US" sz="1800" dirty="0" smtClean="0"/>
              <a:t>Providing effective mental health services is a challenge:</a:t>
            </a:r>
          </a:p>
          <a:p>
            <a:pPr lvl="1">
              <a:spcAft>
                <a:spcPts val="600"/>
              </a:spcAft>
            </a:pPr>
            <a:r>
              <a:rPr lang="en-US" sz="1800" dirty="0" smtClean="0"/>
              <a:t>56 percent of detained youth have a mental health diagnosis</a:t>
            </a:r>
            <a:endParaRPr lang="en-US" sz="1800" dirty="0"/>
          </a:p>
          <a:p>
            <a:pPr lvl="1">
              <a:spcAft>
                <a:spcPts val="600"/>
              </a:spcAft>
            </a:pPr>
            <a:r>
              <a:rPr lang="en-US" sz="1800" dirty="0" smtClean="0"/>
              <a:t>Available mental health resources are strained</a:t>
            </a:r>
            <a:endParaRPr lang="en-US" sz="1800" dirty="0"/>
          </a:p>
          <a:p>
            <a:pPr lvl="1">
              <a:spcAft>
                <a:spcPts val="600"/>
              </a:spcAft>
            </a:pPr>
            <a:r>
              <a:rPr lang="en-US" sz="1800" dirty="0" smtClean="0"/>
              <a:t>Current policies for recognizing and managing youth at risk for suicide are consistent with national best practices.</a:t>
            </a:r>
            <a:endParaRPr lang="en-US" sz="1800" dirty="0"/>
          </a:p>
          <a:p>
            <a:pPr lvl="1">
              <a:spcAft>
                <a:spcPts val="600"/>
              </a:spcAft>
            </a:pPr>
            <a:r>
              <a:rPr lang="en-US" sz="1800" dirty="0" smtClean="0"/>
              <a:t>The system lacks a comprehensive plan for effectively delivering mental health services in these facilities.</a:t>
            </a:r>
            <a:endParaRPr lang="en-US" sz="1800" dirty="0"/>
          </a:p>
          <a:p>
            <a:pPr lvl="1"/>
            <a:endParaRPr lang="en-US" sz="1600" dirty="0"/>
          </a:p>
          <a:p>
            <a:pPr marL="0" indent="0">
              <a:buNone/>
            </a:pPr>
            <a:endParaRPr lang="en-US" sz="2000" dirty="0" smtClean="0"/>
          </a:p>
          <a:p>
            <a:pPr marL="342900" lvl="2" indent="-342900"/>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Mental Health Services</a:t>
            </a:r>
            <a:endParaRPr lang="en-US" sz="3600" dirty="0">
              <a:solidFill>
                <a:schemeClr val="accent2"/>
              </a:solidFill>
              <a:latin typeface="Calibri" panose="020F0502020204030204" pitchFamily="34" charset="0"/>
            </a:endParaRPr>
          </a:p>
        </p:txBody>
      </p:sp>
      <p:sp>
        <p:nvSpPr>
          <p:cNvPr id="5" name="TextBox 4"/>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30</a:t>
            </a:r>
            <a:endParaRPr lang="en-US" dirty="0">
              <a:solidFill>
                <a:schemeClr val="bg1">
                  <a:lumMod val="50000"/>
                </a:schemeClr>
              </a:solidFill>
            </a:endParaRPr>
          </a:p>
        </p:txBody>
      </p:sp>
    </p:spTree>
    <p:extLst>
      <p:ext uri="{BB962C8B-B14F-4D97-AF65-F5344CB8AC3E}">
        <p14:creationId xmlns:p14="http://schemas.microsoft.com/office/powerpoint/2010/main" val="587107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150938"/>
            <a:ext cx="8229600" cy="4319831"/>
          </a:xfrm>
        </p:spPr>
        <p:txBody>
          <a:bodyPr>
            <a:normAutofit/>
          </a:bodyPr>
          <a:lstStyle/>
          <a:p>
            <a:pPr marL="0" indent="0">
              <a:buNone/>
            </a:pPr>
            <a:endParaRPr lang="en-US" sz="2000" dirty="0" smtClean="0"/>
          </a:p>
          <a:p>
            <a:pPr marL="0" lvl="2" indent="0">
              <a:spcAft>
                <a:spcPts val="1200"/>
              </a:spcAft>
              <a:buNone/>
            </a:pPr>
            <a:r>
              <a:rPr lang="en-US" sz="1800" dirty="0" smtClean="0"/>
              <a:t>1. Do </a:t>
            </a:r>
            <a:r>
              <a:rPr lang="en-US" sz="1800" dirty="0"/>
              <a:t>not pursue privatization of </a:t>
            </a:r>
            <a:r>
              <a:rPr lang="en-US" sz="1800" dirty="0" smtClean="0"/>
              <a:t>detention </a:t>
            </a:r>
            <a:r>
              <a:rPr lang="en-US" sz="1800" dirty="0"/>
              <a:t>facilities for juveniles</a:t>
            </a:r>
            <a:r>
              <a:rPr lang="en-US" sz="1800" dirty="0" smtClean="0"/>
              <a:t>.</a:t>
            </a:r>
          </a:p>
          <a:p>
            <a:pPr marL="0" lvl="2" indent="0">
              <a:spcAft>
                <a:spcPts val="1200"/>
              </a:spcAft>
              <a:buNone/>
            </a:pPr>
            <a:r>
              <a:rPr lang="en-US" sz="1800" dirty="0" smtClean="0"/>
              <a:t>2. Continue to </a:t>
            </a:r>
            <a:r>
              <a:rPr lang="en-US" sz="1800" dirty="0"/>
              <a:t>operate the Kenai, Mat-Su, and Nome Youth facilities in their current function. </a:t>
            </a:r>
            <a:r>
              <a:rPr lang="en-US" sz="1800" dirty="0" smtClean="0"/>
              <a:t>Their </a:t>
            </a:r>
            <a:r>
              <a:rPr lang="en-US" sz="1800" dirty="0"/>
              <a:t>highest and best use is in continued operation as detention facilities.</a:t>
            </a:r>
          </a:p>
          <a:p>
            <a:pPr marL="0" lvl="2" indent="0">
              <a:spcAft>
                <a:spcPts val="1200"/>
              </a:spcAft>
              <a:buNone/>
            </a:pPr>
            <a:r>
              <a:rPr lang="en-US" sz="1800" dirty="0" smtClean="0"/>
              <a:t>3</a:t>
            </a:r>
            <a:r>
              <a:rPr lang="en-US" sz="1800" dirty="0"/>
              <a:t>.</a:t>
            </a:r>
            <a:r>
              <a:rPr lang="en-US" sz="1800" dirty="0" smtClean="0"/>
              <a:t> </a:t>
            </a:r>
            <a:r>
              <a:rPr lang="en-US" sz="1800" dirty="0"/>
              <a:t>D</a:t>
            </a:r>
            <a:r>
              <a:rPr lang="en-US" sz="1800" dirty="0" smtClean="0"/>
              <a:t>evelop </a:t>
            </a:r>
            <a:r>
              <a:rPr lang="en-US" sz="1800" dirty="0"/>
              <a:t>a housing and treatment program for adjudicated delinquents with long-term treatment needs at the Nome Youth Facility. The program would provide </a:t>
            </a:r>
            <a:r>
              <a:rPr lang="en-US" sz="1800" dirty="0" smtClean="0"/>
              <a:t>a alternative placement for </a:t>
            </a:r>
            <a:r>
              <a:rPr lang="en-US" sz="1800" dirty="0"/>
              <a:t>youth </a:t>
            </a:r>
            <a:r>
              <a:rPr lang="en-US" sz="1800" dirty="0" smtClean="0"/>
              <a:t>at </a:t>
            </a:r>
            <a:r>
              <a:rPr lang="en-US" sz="1800" dirty="0"/>
              <a:t>little or no additional cost to the state</a:t>
            </a:r>
            <a:r>
              <a:rPr lang="en-US" sz="1800" dirty="0" smtClean="0"/>
              <a:t>.</a:t>
            </a:r>
          </a:p>
          <a:p>
            <a:pPr marL="0" lvl="2" indent="0">
              <a:spcAft>
                <a:spcPts val="1200"/>
              </a:spcAft>
              <a:buNone/>
            </a:pPr>
            <a:r>
              <a:rPr lang="en-US" sz="1800" dirty="0" smtClean="0"/>
              <a:t>4. Develop </a:t>
            </a:r>
            <a:r>
              <a:rPr lang="en-US" sz="1800" dirty="0"/>
              <a:t>a comprehensive plan for mental health service delivery in detention facilities that defines service objectives, establishes specific strategies for the achievement of these objectives, and measures system performance.</a:t>
            </a:r>
          </a:p>
          <a:p>
            <a:pPr marL="0" lvl="2" indent="0">
              <a:buNone/>
            </a:pPr>
            <a:endParaRPr lang="en-US" dirty="0"/>
          </a:p>
          <a:p>
            <a:pPr marL="0" lvl="2" indent="0">
              <a:buNone/>
            </a:pPr>
            <a:endParaRPr lang="en-US" dirty="0"/>
          </a:p>
          <a:p>
            <a:pPr marL="342900" lvl="2" indent="-342900"/>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Recommendations</a:t>
            </a:r>
            <a:endParaRPr lang="en-US" sz="3600" dirty="0">
              <a:solidFill>
                <a:schemeClr val="accent2"/>
              </a:solidFill>
              <a:latin typeface="Calibri" panose="020F0502020204030204" pitchFamily="34" charset="0"/>
            </a:endParaRPr>
          </a:p>
        </p:txBody>
      </p:sp>
      <p:sp>
        <p:nvSpPr>
          <p:cNvPr id="5" name="TextBox 4"/>
          <p:cNvSpPr txBox="1"/>
          <p:nvPr/>
        </p:nvSpPr>
        <p:spPr>
          <a:xfrm>
            <a:off x="4316730" y="6543206"/>
            <a:ext cx="502608" cy="369332"/>
          </a:xfrm>
          <a:prstGeom prst="rect">
            <a:avLst/>
          </a:prstGeom>
          <a:noFill/>
        </p:spPr>
        <p:txBody>
          <a:bodyPr wrap="square" rtlCol="0">
            <a:spAutoFit/>
          </a:bodyPr>
          <a:lstStyle/>
          <a:p>
            <a:r>
              <a:rPr lang="en-US" dirty="0" smtClean="0">
                <a:solidFill>
                  <a:schemeClr val="bg1">
                    <a:lumMod val="50000"/>
                  </a:schemeClr>
                </a:solidFill>
              </a:rPr>
              <a:t>31</a:t>
            </a:r>
            <a:endParaRPr lang="en-US" dirty="0">
              <a:solidFill>
                <a:schemeClr val="bg1">
                  <a:lumMod val="50000"/>
                </a:schemeClr>
              </a:solidFill>
            </a:endParaRPr>
          </a:p>
        </p:txBody>
      </p:sp>
    </p:spTree>
    <p:extLst>
      <p:ext uri="{BB962C8B-B14F-4D97-AF65-F5344CB8AC3E}">
        <p14:creationId xmlns:p14="http://schemas.microsoft.com/office/powerpoint/2010/main" val="2372252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22"/>
            <a:ext cx="8229600" cy="857250"/>
          </a:xfrm>
        </p:spPr>
        <p:txBody>
          <a:bodyPr anchor="b">
            <a:normAutofit fontScale="90000"/>
          </a:bodyPr>
          <a:lstStyle/>
          <a:p>
            <a:pPr algn="ctr"/>
            <a:r>
              <a:rPr lang="en-US" dirty="0" smtClean="0"/>
              <a:t/>
            </a:r>
            <a:br>
              <a:rPr lang="en-US" dirty="0" smtClean="0"/>
            </a:br>
            <a:r>
              <a:rPr lang="en-US" sz="4400" dirty="0" smtClean="0">
                <a:solidFill>
                  <a:srgbClr val="C00000"/>
                </a:solidFill>
                <a:latin typeface="Calibri" panose="020F0502020204030204" pitchFamily="34" charset="0"/>
              </a:rPr>
              <a:t>Project Approach</a:t>
            </a:r>
            <a:endParaRPr lang="en-US" sz="4400" dirty="0">
              <a:solidFill>
                <a:srgbClr val="C00000"/>
              </a:solidFill>
              <a:latin typeface="Calibri" panose="020F0502020204030204" pitchFamily="34" charset="0"/>
            </a:endParaRPr>
          </a:p>
        </p:txBody>
      </p:sp>
      <p:sp>
        <p:nvSpPr>
          <p:cNvPr id="4" name="Rounded Rectangle 3"/>
          <p:cNvSpPr/>
          <p:nvPr/>
        </p:nvSpPr>
        <p:spPr>
          <a:xfrm>
            <a:off x="274320" y="1136429"/>
            <a:ext cx="8595360" cy="640080"/>
          </a:xfrm>
          <a:prstGeom prst="roundRect">
            <a:avLst/>
          </a:prstGeom>
          <a:solidFill>
            <a:schemeClr val="accent1">
              <a:alpha val="25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lnSpc>
                <a:spcPct val="115000"/>
              </a:lnSpc>
            </a:pPr>
            <a:r>
              <a:rPr lang="en-US" sz="2800" dirty="0" smtClean="0">
                <a:ea typeface="Calibri"/>
                <a:cs typeface="Times New Roman"/>
              </a:rPr>
              <a:t>Data </a:t>
            </a:r>
            <a:r>
              <a:rPr lang="en-US" sz="2800" dirty="0">
                <a:ea typeface="Calibri"/>
                <a:cs typeface="Times New Roman"/>
              </a:rPr>
              <a:t>Analysis</a:t>
            </a:r>
            <a:endParaRPr lang="en-US" sz="2800" dirty="0">
              <a:latin typeface="Calibri"/>
              <a:ea typeface="Calibri"/>
              <a:cs typeface="Times New Roman"/>
            </a:endParaRPr>
          </a:p>
        </p:txBody>
      </p:sp>
      <p:sp>
        <p:nvSpPr>
          <p:cNvPr id="5" name="Rounded Rectangle 4"/>
          <p:cNvSpPr/>
          <p:nvPr/>
        </p:nvSpPr>
        <p:spPr>
          <a:xfrm>
            <a:off x="224542" y="1853128"/>
            <a:ext cx="8679530" cy="640080"/>
          </a:xfrm>
          <a:prstGeom prst="roundRect">
            <a:avLst/>
          </a:prstGeom>
          <a:solidFill>
            <a:schemeClr val="accent3">
              <a:lumMod val="40000"/>
              <a:lumOff val="60000"/>
              <a:alpha val="2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15000"/>
              </a:lnSpc>
            </a:pPr>
            <a:r>
              <a:rPr lang="en-US" sz="2800" dirty="0">
                <a:solidFill>
                  <a:prstClr val="black"/>
                </a:solidFill>
                <a:ea typeface="Calibri"/>
                <a:cs typeface="Times New Roman"/>
              </a:rPr>
              <a:t>Staff Interviews</a:t>
            </a:r>
            <a:endParaRPr lang="en-US" sz="2800" dirty="0">
              <a:solidFill>
                <a:prstClr val="black"/>
              </a:solidFill>
              <a:latin typeface="Calibri"/>
              <a:ea typeface="Calibri"/>
              <a:cs typeface="Times New Roman"/>
            </a:endParaRPr>
          </a:p>
        </p:txBody>
      </p:sp>
      <p:sp>
        <p:nvSpPr>
          <p:cNvPr id="6" name="Rounded Rectangle 5"/>
          <p:cNvSpPr/>
          <p:nvPr/>
        </p:nvSpPr>
        <p:spPr>
          <a:xfrm>
            <a:off x="232235" y="2593840"/>
            <a:ext cx="8679530" cy="640080"/>
          </a:xfrm>
          <a:prstGeom prst="roundRect">
            <a:avLst/>
          </a:prstGeom>
          <a:solidFill>
            <a:schemeClr val="accent1">
              <a:alpha val="25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lnSpc>
                <a:spcPct val="115000"/>
              </a:lnSpc>
            </a:pPr>
            <a:r>
              <a:rPr lang="en-US" sz="2800" dirty="0" smtClean="0">
                <a:ea typeface="Calibri"/>
                <a:cs typeface="Times New Roman"/>
              </a:rPr>
              <a:t>Site Visits</a:t>
            </a:r>
            <a:endParaRPr lang="en-US" sz="2800" dirty="0">
              <a:latin typeface="Calibri"/>
              <a:ea typeface="Calibri"/>
              <a:cs typeface="Times New Roman"/>
            </a:endParaRPr>
          </a:p>
        </p:txBody>
      </p:sp>
      <p:sp>
        <p:nvSpPr>
          <p:cNvPr id="7" name="Rounded Rectangle 6"/>
          <p:cNvSpPr/>
          <p:nvPr/>
        </p:nvSpPr>
        <p:spPr>
          <a:xfrm>
            <a:off x="190150" y="3333414"/>
            <a:ext cx="8679530" cy="640080"/>
          </a:xfrm>
          <a:prstGeom prst="roundRect">
            <a:avLst/>
          </a:prstGeom>
          <a:solidFill>
            <a:schemeClr val="accent3">
              <a:lumMod val="40000"/>
              <a:lumOff val="60000"/>
              <a:alpha val="2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15000"/>
              </a:lnSpc>
            </a:pPr>
            <a:r>
              <a:rPr lang="en-US" sz="2800" dirty="0" smtClean="0">
                <a:ea typeface="Calibri"/>
                <a:cs typeface="Times New Roman"/>
              </a:rPr>
              <a:t>Facility Operational Reviews</a:t>
            </a:r>
            <a:endParaRPr lang="en-US" sz="2800" dirty="0">
              <a:latin typeface="Calibri"/>
              <a:ea typeface="Calibri"/>
              <a:cs typeface="Times New Roman"/>
            </a:endParaRPr>
          </a:p>
        </p:txBody>
      </p:sp>
      <p:sp>
        <p:nvSpPr>
          <p:cNvPr id="8" name="Rounded Rectangle 7"/>
          <p:cNvSpPr/>
          <p:nvPr/>
        </p:nvSpPr>
        <p:spPr>
          <a:xfrm>
            <a:off x="232235" y="4060690"/>
            <a:ext cx="8679530" cy="640080"/>
          </a:xfrm>
          <a:prstGeom prst="roundRect">
            <a:avLst/>
          </a:prstGeom>
          <a:solidFill>
            <a:schemeClr val="accent1">
              <a:alpha val="25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lnSpc>
                <a:spcPct val="115000"/>
              </a:lnSpc>
            </a:pPr>
            <a:r>
              <a:rPr lang="en-US" sz="2800" dirty="0" smtClean="0">
                <a:ea typeface="Calibri"/>
                <a:cs typeface="Times New Roman"/>
              </a:rPr>
              <a:t>Community Meetings</a:t>
            </a:r>
            <a:endParaRPr lang="en-US" sz="2800" dirty="0">
              <a:latin typeface="Calibri"/>
              <a:ea typeface="Calibri"/>
              <a:cs typeface="Times New Roman"/>
            </a:endParaRPr>
          </a:p>
        </p:txBody>
      </p:sp>
      <p:sp>
        <p:nvSpPr>
          <p:cNvPr id="9" name="Rounded Rectangle 8"/>
          <p:cNvSpPr/>
          <p:nvPr/>
        </p:nvSpPr>
        <p:spPr>
          <a:xfrm>
            <a:off x="190150" y="4828839"/>
            <a:ext cx="8679530" cy="640080"/>
          </a:xfrm>
          <a:prstGeom prst="roundRect">
            <a:avLst/>
          </a:prstGeom>
          <a:solidFill>
            <a:schemeClr val="accent3">
              <a:lumMod val="40000"/>
              <a:lumOff val="60000"/>
              <a:alpha val="2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15000"/>
              </a:lnSpc>
            </a:pPr>
            <a:r>
              <a:rPr lang="en-US" sz="2800" dirty="0" smtClean="0">
                <a:ea typeface="Calibri"/>
                <a:cs typeface="Times New Roman"/>
              </a:rPr>
              <a:t>Cost Analysis</a:t>
            </a:r>
            <a:endParaRPr lang="en-US" sz="2800" dirty="0">
              <a:latin typeface="Calibri"/>
              <a:ea typeface="Calibri"/>
              <a:cs typeface="Times New Roman"/>
            </a:endParaRPr>
          </a:p>
        </p:txBody>
      </p:sp>
      <p:sp>
        <p:nvSpPr>
          <p:cNvPr id="10" name="TextBox 9"/>
          <p:cNvSpPr txBox="1"/>
          <p:nvPr/>
        </p:nvSpPr>
        <p:spPr>
          <a:xfrm>
            <a:off x="4316730" y="6543206"/>
            <a:ext cx="419724" cy="369332"/>
          </a:xfrm>
          <a:prstGeom prst="rect">
            <a:avLst/>
          </a:prstGeom>
          <a:noFill/>
        </p:spPr>
        <p:txBody>
          <a:bodyPr wrap="square" rtlCol="0">
            <a:spAutoFit/>
          </a:bodyPr>
          <a:lstStyle/>
          <a:p>
            <a:r>
              <a:rPr lang="en-US" dirty="0">
                <a:solidFill>
                  <a:schemeClr val="bg1">
                    <a:lumMod val="50000"/>
                  </a:schemeClr>
                </a:solidFill>
              </a:rPr>
              <a:t>4</a:t>
            </a:r>
          </a:p>
        </p:txBody>
      </p:sp>
    </p:spTree>
    <p:extLst>
      <p:ext uri="{BB962C8B-B14F-4D97-AF65-F5344CB8AC3E}">
        <p14:creationId xmlns:p14="http://schemas.microsoft.com/office/powerpoint/2010/main" val="1429352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15925" y="1364519"/>
            <a:ext cx="8229600" cy="3649663"/>
          </a:xfrm>
        </p:spPr>
        <p:txBody>
          <a:bodyPr/>
          <a:lstStyle/>
          <a:p>
            <a:pPr marL="0" lvl="2" indent="0">
              <a:buNone/>
            </a:pPr>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System Overview</a:t>
            </a:r>
            <a:endParaRPr lang="en-US" sz="3600" dirty="0">
              <a:solidFill>
                <a:schemeClr val="accent2"/>
              </a:solidFill>
              <a:latin typeface="Calibri" panose="020F0502020204030204" pitchFamily="34" charset="0"/>
            </a:endParaRPr>
          </a:p>
        </p:txBody>
      </p:sp>
      <p:sp>
        <p:nvSpPr>
          <p:cNvPr id="6" name="TextBox 5"/>
          <p:cNvSpPr txBox="1"/>
          <p:nvPr/>
        </p:nvSpPr>
        <p:spPr>
          <a:xfrm>
            <a:off x="642136" y="1597631"/>
            <a:ext cx="7772400" cy="2616101"/>
          </a:xfrm>
          <a:prstGeom prst="rect">
            <a:avLst/>
          </a:prstGeom>
          <a:noFill/>
        </p:spPr>
        <p:txBody>
          <a:bodyPr wrap="square" rtlCol="0">
            <a:spAutoFit/>
          </a:bodyPr>
          <a:lstStyle/>
          <a:p>
            <a:pPr>
              <a:spcAft>
                <a:spcPts val="1200"/>
              </a:spcAft>
            </a:pPr>
            <a:r>
              <a:rPr lang="en-US" dirty="0" smtClean="0"/>
              <a:t>The Division of Juvenile Justice operates two types of programs for detained youthful offenders:</a:t>
            </a:r>
            <a:endParaRPr lang="en-US" dirty="0"/>
          </a:p>
          <a:p>
            <a:pPr marL="285750" indent="-285750">
              <a:spcAft>
                <a:spcPts val="1200"/>
              </a:spcAft>
              <a:buFont typeface="Arial" panose="020B0604020202020204" pitchFamily="34" charset="0"/>
              <a:buChar char="•"/>
            </a:pPr>
            <a:r>
              <a:rPr lang="en-US" dirty="0" smtClean="0"/>
              <a:t>Secure Detention </a:t>
            </a:r>
            <a:r>
              <a:rPr lang="en-US" dirty="0"/>
              <a:t>-  stabilize justice </a:t>
            </a:r>
            <a:r>
              <a:rPr lang="en-US" dirty="0" smtClean="0"/>
              <a:t>involved </a:t>
            </a:r>
            <a:r>
              <a:rPr lang="en-US" dirty="0"/>
              <a:t>youth, with an objective to facilitate their return to the community and the processing of their cases through the justice </a:t>
            </a:r>
            <a:r>
              <a:rPr lang="en-US" dirty="0" smtClean="0"/>
              <a:t>system as they await court decision and/or placement.</a:t>
            </a:r>
            <a:endParaRPr lang="en-US" dirty="0"/>
          </a:p>
          <a:p>
            <a:pPr marL="285750" indent="-285750">
              <a:spcAft>
                <a:spcPts val="1200"/>
              </a:spcAft>
              <a:buFont typeface="Arial" panose="020B0604020202020204" pitchFamily="34" charset="0"/>
              <a:buChar char="•"/>
            </a:pPr>
            <a:r>
              <a:rPr lang="en-US" dirty="0" smtClean="0"/>
              <a:t>Treatment – provide long-term rehabilitative programming for youth who have been adjudicated through the juvenile justice system.</a:t>
            </a:r>
            <a:endParaRPr lang="en-US" dirty="0"/>
          </a:p>
        </p:txBody>
      </p:sp>
      <p:sp>
        <p:nvSpPr>
          <p:cNvPr id="5" name="TextBox 4"/>
          <p:cNvSpPr txBox="1"/>
          <p:nvPr/>
        </p:nvSpPr>
        <p:spPr>
          <a:xfrm>
            <a:off x="4316730" y="6543206"/>
            <a:ext cx="419724" cy="369332"/>
          </a:xfrm>
          <a:prstGeom prst="rect">
            <a:avLst/>
          </a:prstGeom>
          <a:noFill/>
        </p:spPr>
        <p:txBody>
          <a:bodyPr wrap="square" rtlCol="0">
            <a:spAutoFit/>
          </a:bodyPr>
          <a:lstStyle/>
          <a:p>
            <a:r>
              <a:rPr lang="en-US" dirty="0">
                <a:solidFill>
                  <a:schemeClr val="bg1">
                    <a:lumMod val="50000"/>
                  </a:schemeClr>
                </a:solidFill>
              </a:rPr>
              <a:t>5</a:t>
            </a:r>
          </a:p>
        </p:txBody>
      </p:sp>
    </p:spTree>
    <p:extLst>
      <p:ext uri="{BB962C8B-B14F-4D97-AF65-F5344CB8AC3E}">
        <p14:creationId xmlns:p14="http://schemas.microsoft.com/office/powerpoint/2010/main" val="868489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15925" y="1364519"/>
            <a:ext cx="8229600" cy="3649663"/>
          </a:xfrm>
        </p:spPr>
        <p:txBody>
          <a:bodyPr/>
          <a:lstStyle/>
          <a:p>
            <a:pPr marL="0" lvl="2" indent="0">
              <a:buNone/>
            </a:pPr>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Alaska’s Juvenile Justice Trends</a:t>
            </a:r>
            <a:endParaRPr lang="en-US" sz="3600" dirty="0">
              <a:solidFill>
                <a:schemeClr val="accent2"/>
              </a:solidFill>
              <a:latin typeface="Calibri" panose="020F0502020204030204" pitchFamily="34" charset="0"/>
            </a:endParaRPr>
          </a:p>
        </p:txBody>
      </p:sp>
      <p:sp>
        <p:nvSpPr>
          <p:cNvPr id="6" name="TextBox 5"/>
          <p:cNvSpPr txBox="1"/>
          <p:nvPr/>
        </p:nvSpPr>
        <p:spPr>
          <a:xfrm>
            <a:off x="642136" y="1597631"/>
            <a:ext cx="7772400" cy="2339102"/>
          </a:xfrm>
          <a:prstGeom prst="rect">
            <a:avLst/>
          </a:prstGeom>
          <a:noFill/>
        </p:spPr>
        <p:txBody>
          <a:bodyPr wrap="square" rtlCol="0">
            <a:spAutoFit/>
          </a:bodyPr>
          <a:lstStyle/>
          <a:p>
            <a:endParaRPr lang="en-US" dirty="0"/>
          </a:p>
          <a:p>
            <a:pPr marL="285750" indent="-285750">
              <a:spcAft>
                <a:spcPts val="1200"/>
              </a:spcAft>
              <a:buFont typeface="Arial" panose="020B0604020202020204" pitchFamily="34" charset="0"/>
              <a:buChar char="•"/>
            </a:pPr>
            <a:r>
              <a:rPr lang="en-US" dirty="0" smtClean="0"/>
              <a:t>Criminal charges against juveniles have dropped by 52 percent over the last ten years.</a:t>
            </a:r>
          </a:p>
          <a:p>
            <a:pPr marL="285750" indent="-285750">
              <a:spcAft>
                <a:spcPts val="1200"/>
              </a:spcAft>
              <a:buFont typeface="Arial" panose="020B0604020202020204" pitchFamily="34" charset="0"/>
              <a:buChar char="•"/>
            </a:pPr>
            <a:r>
              <a:rPr lang="en-US" dirty="0" smtClean="0"/>
              <a:t>Admissions </a:t>
            </a:r>
            <a:r>
              <a:rPr lang="en-US" dirty="0"/>
              <a:t>of juveniles to </a:t>
            </a:r>
            <a:r>
              <a:rPr lang="en-US" dirty="0" smtClean="0"/>
              <a:t>secure </a:t>
            </a:r>
            <a:r>
              <a:rPr lang="en-US" dirty="0"/>
              <a:t>detention in Alaska </a:t>
            </a:r>
            <a:r>
              <a:rPr lang="en-US" dirty="0" smtClean="0"/>
              <a:t>have </a:t>
            </a:r>
            <a:r>
              <a:rPr lang="en-US" dirty="0"/>
              <a:t>fallen 48 percent since 2006. </a:t>
            </a:r>
            <a:endParaRPr lang="en-US" dirty="0" smtClean="0"/>
          </a:p>
          <a:p>
            <a:pPr marL="285750" indent="-285750">
              <a:spcAft>
                <a:spcPts val="1200"/>
              </a:spcAft>
              <a:buFont typeface="Arial" panose="020B0604020202020204" pitchFamily="34" charset="0"/>
              <a:buChar char="•"/>
            </a:pPr>
            <a:r>
              <a:rPr lang="en-US" dirty="0" smtClean="0"/>
              <a:t>The </a:t>
            </a:r>
            <a:r>
              <a:rPr lang="en-US" dirty="0"/>
              <a:t>average daily population of youth in </a:t>
            </a:r>
            <a:r>
              <a:rPr lang="en-US" dirty="0" smtClean="0"/>
              <a:t>secure </a:t>
            </a:r>
            <a:r>
              <a:rPr lang="en-US" dirty="0"/>
              <a:t>detention declined by 29 percent over this same period</a:t>
            </a:r>
            <a:r>
              <a:rPr lang="en-US" dirty="0" smtClean="0"/>
              <a:t>.</a:t>
            </a:r>
            <a:endParaRPr lang="en-US" dirty="0"/>
          </a:p>
        </p:txBody>
      </p:sp>
      <p:sp>
        <p:nvSpPr>
          <p:cNvPr id="5" name="TextBox 4"/>
          <p:cNvSpPr txBox="1"/>
          <p:nvPr/>
        </p:nvSpPr>
        <p:spPr>
          <a:xfrm>
            <a:off x="4316730" y="6543206"/>
            <a:ext cx="419724" cy="369332"/>
          </a:xfrm>
          <a:prstGeom prst="rect">
            <a:avLst/>
          </a:prstGeom>
          <a:noFill/>
        </p:spPr>
        <p:txBody>
          <a:bodyPr wrap="square" rtlCol="0">
            <a:spAutoFit/>
          </a:bodyPr>
          <a:lstStyle/>
          <a:p>
            <a:r>
              <a:rPr lang="en-US" dirty="0">
                <a:solidFill>
                  <a:schemeClr val="bg1">
                    <a:lumMod val="50000"/>
                  </a:schemeClr>
                </a:solidFill>
              </a:rPr>
              <a:t>6</a:t>
            </a:r>
          </a:p>
        </p:txBody>
      </p:sp>
    </p:spTree>
    <p:extLst>
      <p:ext uri="{BB962C8B-B14F-4D97-AF65-F5344CB8AC3E}">
        <p14:creationId xmlns:p14="http://schemas.microsoft.com/office/powerpoint/2010/main" val="3841148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15925" y="1364519"/>
            <a:ext cx="8229600" cy="3649663"/>
          </a:xfrm>
        </p:spPr>
        <p:txBody>
          <a:bodyPr/>
          <a:lstStyle/>
          <a:p>
            <a:pPr marL="0" lvl="2" indent="0">
              <a:buNone/>
            </a:pPr>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DJJ Stand-Alone Detention Facilities</a:t>
            </a:r>
            <a:endParaRPr lang="en-US" sz="3600" dirty="0">
              <a:solidFill>
                <a:schemeClr val="accent2"/>
              </a:solidFill>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25870480"/>
              </p:ext>
            </p:extLst>
          </p:nvPr>
        </p:nvGraphicFramePr>
        <p:xfrm>
          <a:off x="1418689" y="1663731"/>
          <a:ext cx="6554056" cy="2458848"/>
        </p:xfrm>
        <a:graphic>
          <a:graphicData uri="http://schemas.openxmlformats.org/drawingml/2006/table">
            <a:tbl>
              <a:tblPr firstRow="1" bandRow="1">
                <a:tableStyleId>{5C22544A-7EE6-4342-B048-85BDC9FD1C3A}</a:tableStyleId>
              </a:tblPr>
              <a:tblGrid>
                <a:gridCol w="3898187">
                  <a:extLst>
                    <a:ext uri="{9D8B030D-6E8A-4147-A177-3AD203B41FA5}">
                      <a16:colId xmlns:a16="http://schemas.microsoft.com/office/drawing/2014/main" xmlns="" val="3796974816"/>
                    </a:ext>
                  </a:extLst>
                </a:gridCol>
                <a:gridCol w="2655869">
                  <a:extLst>
                    <a:ext uri="{9D8B030D-6E8A-4147-A177-3AD203B41FA5}">
                      <a16:colId xmlns:a16="http://schemas.microsoft.com/office/drawing/2014/main" xmlns="" val="4202447527"/>
                    </a:ext>
                  </a:extLst>
                </a:gridCol>
              </a:tblGrid>
              <a:tr h="327899">
                <a:tc>
                  <a:txBody>
                    <a:bodyPr/>
                    <a:lstStyle/>
                    <a:p>
                      <a:pPr algn="ctr"/>
                      <a:r>
                        <a:rPr lang="en-US" dirty="0" smtClean="0"/>
                        <a:t>Facility</a:t>
                      </a:r>
                      <a:endParaRPr lang="en-US" dirty="0"/>
                    </a:p>
                  </a:txBody>
                  <a:tcPr/>
                </a:tc>
                <a:tc>
                  <a:txBody>
                    <a:bodyPr/>
                    <a:lstStyle/>
                    <a:p>
                      <a:pPr algn="ctr"/>
                      <a:r>
                        <a:rPr lang="en-US" dirty="0" smtClean="0"/>
                        <a:t>Year Opened</a:t>
                      </a:r>
                      <a:endParaRPr lang="en-US" dirty="0"/>
                    </a:p>
                  </a:txBody>
                  <a:tcPr/>
                </a:tc>
                <a:extLst>
                  <a:ext uri="{0D108BD9-81ED-4DB2-BD59-A6C34878D82A}">
                    <a16:rowId xmlns:a16="http://schemas.microsoft.com/office/drawing/2014/main" xmlns="" val="619293062"/>
                  </a:ext>
                </a:extLst>
              </a:tr>
              <a:tr h="4770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Kenai Peninsula Youth Facility</a:t>
                      </a:r>
                    </a:p>
                  </a:txBody>
                  <a:tcPr/>
                </a:tc>
                <a:tc>
                  <a:txBody>
                    <a:bodyPr/>
                    <a:lstStyle/>
                    <a:p>
                      <a:pPr algn="ctr"/>
                      <a:r>
                        <a:rPr lang="en-US" dirty="0" smtClean="0"/>
                        <a:t>2003</a:t>
                      </a:r>
                      <a:endParaRPr lang="en-US" dirty="0"/>
                    </a:p>
                  </a:txBody>
                  <a:tcPr/>
                </a:tc>
                <a:extLst>
                  <a:ext uri="{0D108BD9-81ED-4DB2-BD59-A6C34878D82A}">
                    <a16:rowId xmlns:a16="http://schemas.microsoft.com/office/drawing/2014/main" xmlns="" val="3949427605"/>
                  </a:ext>
                </a:extLst>
              </a:tr>
              <a:tr h="5119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Ketchikan Regional Youth Facility </a:t>
                      </a:r>
                    </a:p>
                  </a:txBody>
                  <a:tcPr/>
                </a:tc>
                <a:tc>
                  <a:txBody>
                    <a:bodyPr/>
                    <a:lstStyle/>
                    <a:p>
                      <a:pPr algn="ctr"/>
                      <a:r>
                        <a:rPr lang="en-US" dirty="0" smtClean="0"/>
                        <a:t>2003</a:t>
                      </a:r>
                      <a:endParaRPr lang="en-US" dirty="0"/>
                    </a:p>
                  </a:txBody>
                  <a:tcPr/>
                </a:tc>
                <a:extLst>
                  <a:ext uri="{0D108BD9-81ED-4DB2-BD59-A6C34878D82A}">
                    <a16:rowId xmlns:a16="http://schemas.microsoft.com/office/drawing/2014/main" xmlns="" val="3104871858"/>
                  </a:ext>
                </a:extLst>
              </a:tr>
              <a:tr h="5449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Mat-Su Youth Facility</a:t>
                      </a:r>
                    </a:p>
                  </a:txBody>
                  <a:tcPr/>
                </a:tc>
                <a:tc>
                  <a:txBody>
                    <a:bodyPr/>
                    <a:lstStyle/>
                    <a:p>
                      <a:pPr algn="ctr"/>
                      <a:r>
                        <a:rPr lang="en-US" dirty="0" smtClean="0"/>
                        <a:t>2000</a:t>
                      </a:r>
                      <a:endParaRPr lang="en-US" dirty="0"/>
                    </a:p>
                  </a:txBody>
                  <a:tcPr/>
                </a:tc>
                <a:extLst>
                  <a:ext uri="{0D108BD9-81ED-4DB2-BD59-A6C34878D82A}">
                    <a16:rowId xmlns:a16="http://schemas.microsoft.com/office/drawing/2014/main" xmlns="" val="3627380186"/>
                  </a:ext>
                </a:extLst>
              </a:tr>
              <a:tr h="5590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Nome Youth Facility </a:t>
                      </a:r>
                    </a:p>
                  </a:txBody>
                  <a:tcPr/>
                </a:tc>
                <a:tc>
                  <a:txBody>
                    <a:bodyPr/>
                    <a:lstStyle/>
                    <a:p>
                      <a:pPr algn="ctr"/>
                      <a:r>
                        <a:rPr lang="en-US" dirty="0" smtClean="0"/>
                        <a:t>2005</a:t>
                      </a:r>
                      <a:endParaRPr lang="en-US" dirty="0"/>
                    </a:p>
                  </a:txBody>
                  <a:tcPr/>
                </a:tc>
                <a:extLst>
                  <a:ext uri="{0D108BD9-81ED-4DB2-BD59-A6C34878D82A}">
                    <a16:rowId xmlns:a16="http://schemas.microsoft.com/office/drawing/2014/main" xmlns="" val="3624751754"/>
                  </a:ext>
                </a:extLst>
              </a:tr>
            </a:tbl>
          </a:graphicData>
        </a:graphic>
      </p:graphicFrame>
      <p:sp>
        <p:nvSpPr>
          <p:cNvPr id="5" name="TextBox 4"/>
          <p:cNvSpPr txBox="1"/>
          <p:nvPr/>
        </p:nvSpPr>
        <p:spPr>
          <a:xfrm>
            <a:off x="4316730" y="6543206"/>
            <a:ext cx="419724" cy="369332"/>
          </a:xfrm>
          <a:prstGeom prst="rect">
            <a:avLst/>
          </a:prstGeom>
          <a:noFill/>
        </p:spPr>
        <p:txBody>
          <a:bodyPr wrap="square" rtlCol="0">
            <a:spAutoFit/>
          </a:bodyPr>
          <a:lstStyle/>
          <a:p>
            <a:r>
              <a:rPr lang="en-US" dirty="0">
                <a:solidFill>
                  <a:schemeClr val="bg1">
                    <a:lumMod val="50000"/>
                  </a:schemeClr>
                </a:solidFill>
              </a:rPr>
              <a:t>7</a:t>
            </a:r>
          </a:p>
        </p:txBody>
      </p:sp>
    </p:spTree>
    <p:extLst>
      <p:ext uri="{BB962C8B-B14F-4D97-AF65-F5344CB8AC3E}">
        <p14:creationId xmlns:p14="http://schemas.microsoft.com/office/powerpoint/2010/main" val="383585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3649663"/>
          </a:xfrm>
        </p:spPr>
        <p:txBody>
          <a:bodyPr/>
          <a:lstStyle/>
          <a:p>
            <a:pPr marL="0" lvl="2" indent="0">
              <a:buNone/>
            </a:pPr>
            <a:endParaRPr lang="en-US" sz="1600" i="1" dirty="0"/>
          </a:p>
          <a:p>
            <a:pPr marL="0" indent="0">
              <a:buNone/>
            </a:pPr>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Juvenile Justice Population Trends</a:t>
            </a:r>
            <a:endParaRPr lang="en-US" sz="3600" dirty="0">
              <a:solidFill>
                <a:schemeClr val="accent2"/>
              </a:solidFill>
              <a:latin typeface="Calibri" panose="020F0502020204030204" pitchFamily="34" charset="0"/>
            </a:endParaRPr>
          </a:p>
        </p:txBody>
      </p:sp>
      <p:sp>
        <p:nvSpPr>
          <p:cNvPr id="7" name="Rectangle 6"/>
          <p:cNvSpPr/>
          <p:nvPr/>
        </p:nvSpPr>
        <p:spPr>
          <a:xfrm>
            <a:off x="1976105" y="1031158"/>
            <a:ext cx="5607714" cy="369332"/>
          </a:xfrm>
          <a:prstGeom prst="rect">
            <a:avLst/>
          </a:prstGeom>
        </p:spPr>
        <p:txBody>
          <a:bodyPr wrap="square">
            <a:spAutoFit/>
          </a:bodyPr>
          <a:lstStyle/>
          <a:p>
            <a:r>
              <a:rPr lang="en-US" dirty="0"/>
              <a:t>Juvenile Referrals and Charges, FY 2006 – FY 2016</a:t>
            </a:r>
          </a:p>
        </p:txBody>
      </p:sp>
      <p:graphicFrame>
        <p:nvGraphicFramePr>
          <p:cNvPr id="8" name="Chart 7"/>
          <p:cNvGraphicFramePr/>
          <p:nvPr>
            <p:extLst>
              <p:ext uri="{D42A27DB-BD31-4B8C-83A1-F6EECF244321}">
                <p14:modId xmlns:p14="http://schemas.microsoft.com/office/powerpoint/2010/main" val="1964138568"/>
              </p:ext>
            </p:extLst>
          </p:nvPr>
        </p:nvGraphicFramePr>
        <p:xfrm>
          <a:off x="1976105" y="1563335"/>
          <a:ext cx="5595620" cy="374777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316730" y="6543206"/>
            <a:ext cx="419724" cy="369332"/>
          </a:xfrm>
          <a:prstGeom prst="rect">
            <a:avLst/>
          </a:prstGeom>
          <a:noFill/>
        </p:spPr>
        <p:txBody>
          <a:bodyPr wrap="square" rtlCol="0">
            <a:spAutoFit/>
          </a:bodyPr>
          <a:lstStyle/>
          <a:p>
            <a:r>
              <a:rPr lang="en-US" dirty="0">
                <a:solidFill>
                  <a:schemeClr val="bg1">
                    <a:lumMod val="50000"/>
                  </a:schemeClr>
                </a:solidFill>
              </a:rPr>
              <a:t>8</a:t>
            </a:r>
          </a:p>
        </p:txBody>
      </p:sp>
    </p:spTree>
    <p:extLst>
      <p:ext uri="{BB962C8B-B14F-4D97-AF65-F5344CB8AC3E}">
        <p14:creationId xmlns:p14="http://schemas.microsoft.com/office/powerpoint/2010/main" val="3997540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95300" y="1333500"/>
            <a:ext cx="8229600" cy="3649663"/>
          </a:xfrm>
        </p:spPr>
        <p:txBody>
          <a:bodyPr/>
          <a:lstStyle/>
          <a:p>
            <a:pPr marL="0" lvl="2" indent="0">
              <a:buNone/>
            </a:pPr>
            <a:endParaRPr lang="en-US" sz="1600" i="1" dirty="0"/>
          </a:p>
          <a:p>
            <a:endParaRPr lang="en-US" dirty="0"/>
          </a:p>
        </p:txBody>
      </p:sp>
      <p:sp>
        <p:nvSpPr>
          <p:cNvPr id="2" name="Title 1"/>
          <p:cNvSpPr>
            <a:spLocks noGrp="1"/>
          </p:cNvSpPr>
          <p:nvPr>
            <p:ph type="title" idx="4294967295"/>
          </p:nvPr>
        </p:nvSpPr>
        <p:spPr>
          <a:xfrm>
            <a:off x="415925" y="284163"/>
            <a:ext cx="8728075" cy="866775"/>
          </a:xfrm>
        </p:spPr>
        <p:txBody>
          <a:bodyPr>
            <a:noAutofit/>
          </a:bodyPr>
          <a:lstStyle/>
          <a:p>
            <a:pPr algn="ctr"/>
            <a:r>
              <a:rPr lang="en-US" sz="3600" dirty="0" smtClean="0">
                <a:solidFill>
                  <a:schemeClr val="accent2"/>
                </a:solidFill>
                <a:latin typeface="Calibri" panose="020F0502020204030204" pitchFamily="34" charset="0"/>
              </a:rPr>
              <a:t>Statewide Detention Population Trends</a:t>
            </a:r>
            <a:endParaRPr lang="en-US" sz="3600" dirty="0">
              <a:solidFill>
                <a:schemeClr val="accent2"/>
              </a:solidFill>
              <a:latin typeface="Calibri" panose="020F0502020204030204" pitchFamily="34" charset="0"/>
            </a:endParaRPr>
          </a:p>
        </p:txBody>
      </p:sp>
      <p:sp>
        <p:nvSpPr>
          <p:cNvPr id="5" name="Rectangle 4"/>
          <p:cNvSpPr/>
          <p:nvPr/>
        </p:nvSpPr>
        <p:spPr>
          <a:xfrm>
            <a:off x="1825386" y="4805158"/>
            <a:ext cx="2483372" cy="307777"/>
          </a:xfrm>
          <a:prstGeom prst="rect">
            <a:avLst/>
          </a:prstGeom>
        </p:spPr>
        <p:txBody>
          <a:bodyPr wrap="none">
            <a:spAutoFit/>
          </a:bodyPr>
          <a:lstStyle/>
          <a:p>
            <a:r>
              <a:rPr lang="en-US" sz="1400" dirty="0"/>
              <a:t>*Closed September 15, </a:t>
            </a:r>
            <a:r>
              <a:rPr lang="en-US" sz="1400" dirty="0" smtClean="0"/>
              <a:t>2016</a:t>
            </a:r>
            <a:endParaRPr lang="en-US" sz="1400" dirty="0"/>
          </a:p>
        </p:txBody>
      </p:sp>
      <p:sp>
        <p:nvSpPr>
          <p:cNvPr id="7" name="Rectangle 6"/>
          <p:cNvSpPr/>
          <p:nvPr/>
        </p:nvSpPr>
        <p:spPr>
          <a:xfrm>
            <a:off x="2195265" y="1096724"/>
            <a:ext cx="4753468" cy="369332"/>
          </a:xfrm>
          <a:prstGeom prst="rect">
            <a:avLst/>
          </a:prstGeom>
        </p:spPr>
        <p:txBody>
          <a:bodyPr wrap="square">
            <a:spAutoFit/>
          </a:bodyPr>
          <a:lstStyle/>
          <a:p>
            <a:r>
              <a:rPr lang="en-US" dirty="0" smtClean="0"/>
              <a:t>Admissions to Detention, </a:t>
            </a:r>
            <a:r>
              <a:rPr lang="en-US" dirty="0"/>
              <a:t>FY 2006 – FY 2016</a:t>
            </a:r>
          </a:p>
        </p:txBody>
      </p:sp>
      <p:graphicFrame>
        <p:nvGraphicFramePr>
          <p:cNvPr id="9" name="Chart 8"/>
          <p:cNvGraphicFramePr/>
          <p:nvPr/>
        </p:nvGraphicFramePr>
        <p:xfrm>
          <a:off x="1804987" y="1557337"/>
          <a:ext cx="5534025" cy="37433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316730" y="6543206"/>
            <a:ext cx="419724" cy="369332"/>
          </a:xfrm>
          <a:prstGeom prst="rect">
            <a:avLst/>
          </a:prstGeom>
          <a:noFill/>
        </p:spPr>
        <p:txBody>
          <a:bodyPr wrap="square" rtlCol="0">
            <a:spAutoFit/>
          </a:bodyPr>
          <a:lstStyle/>
          <a:p>
            <a:r>
              <a:rPr lang="en-US" dirty="0">
                <a:solidFill>
                  <a:schemeClr val="bg1">
                    <a:lumMod val="50000"/>
                  </a:schemeClr>
                </a:solidFill>
              </a:rPr>
              <a:t>9</a:t>
            </a:r>
          </a:p>
        </p:txBody>
      </p:sp>
    </p:spTree>
    <p:extLst>
      <p:ext uri="{BB962C8B-B14F-4D97-AF65-F5344CB8AC3E}">
        <p14:creationId xmlns:p14="http://schemas.microsoft.com/office/powerpoint/2010/main" val="2849959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7998AD"/>
      </a:accent1>
      <a:accent2>
        <a:srgbClr val="B32317"/>
      </a:accent2>
      <a:accent3>
        <a:srgbClr val="8A1A0D"/>
      </a:accent3>
      <a:accent4>
        <a:srgbClr val="57585A"/>
      </a:accent4>
      <a:accent5>
        <a:srgbClr val="3C3C3B"/>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3A09F3A13D60409500CC0E08DB4647" ma:contentTypeVersion="0" ma:contentTypeDescription="Create a new document." ma:contentTypeScope="" ma:versionID="ceeb635ba464ab8f81026afefa1a239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27B00-397C-4195-8770-46E605E332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infopath/2007/PartnerControls"/>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8039</TotalTime>
  <Words>1624</Words>
  <Application>Microsoft Office PowerPoint</Application>
  <PresentationFormat>On-screen Show (4:3)</PresentationFormat>
  <Paragraphs>371</Paragraphs>
  <Slides>31</Slides>
  <Notes>30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31</vt:i4>
      </vt:variant>
    </vt:vector>
  </HeadingPairs>
  <TitlesOfParts>
    <vt:vector size="37" baseType="lpstr">
      <vt:lpstr>2_Custom Design</vt:lpstr>
      <vt:lpstr>Custom Design</vt:lpstr>
      <vt:lpstr>1_Custom Design</vt:lpstr>
      <vt:lpstr>5_Custom Design</vt:lpstr>
      <vt:lpstr>1_Office Theme</vt:lpstr>
      <vt:lpstr>Document</vt:lpstr>
      <vt:lpstr>PowerPoint Presentation</vt:lpstr>
      <vt:lpstr> CGL Overview</vt:lpstr>
      <vt:lpstr>Project Objectives</vt:lpstr>
      <vt:lpstr> Project Approach</vt:lpstr>
      <vt:lpstr>System Overview</vt:lpstr>
      <vt:lpstr>Alaska’s Juvenile Justice Trends</vt:lpstr>
      <vt:lpstr>DJJ Stand-Alone Detention Facilities</vt:lpstr>
      <vt:lpstr>Juvenile Justice Population Trends</vt:lpstr>
      <vt:lpstr>Statewide Detention Population Trends</vt:lpstr>
      <vt:lpstr>Youth Detention Population Trends</vt:lpstr>
      <vt:lpstr>Current Facility Status</vt:lpstr>
      <vt:lpstr>Juvenile Detention Privatization</vt:lpstr>
      <vt:lpstr>Privatization Feasibility</vt:lpstr>
      <vt:lpstr>Privatization Feasibility</vt:lpstr>
      <vt:lpstr>Privatization Feasibility</vt:lpstr>
      <vt:lpstr>Potential for Repurposing</vt:lpstr>
      <vt:lpstr>Kenai – Current Use Analysis</vt:lpstr>
      <vt:lpstr>Kenai – Current Use Analysis</vt:lpstr>
      <vt:lpstr>Kenai – Current Use Analysis</vt:lpstr>
      <vt:lpstr>Mat-Su – Current Use Analysis</vt:lpstr>
      <vt:lpstr>Mat-Su – Current Use Analysis</vt:lpstr>
      <vt:lpstr>Mat-Su – Current Use Analysis</vt:lpstr>
      <vt:lpstr>Nome – Current Use Analysis</vt:lpstr>
      <vt:lpstr>Nome – Current Use Analysis</vt:lpstr>
      <vt:lpstr>Nome – Current Use Analysis</vt:lpstr>
      <vt:lpstr>Ketchikan – Current Use Analysis</vt:lpstr>
      <vt:lpstr>Ketchikan – Current Use Analysis</vt:lpstr>
      <vt:lpstr>Potential for Repurposing</vt:lpstr>
      <vt:lpstr>Facility Operations</vt:lpstr>
      <vt:lpstr>Mental Health Services</vt:lpstr>
      <vt:lpstr>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User</cp:lastModifiedBy>
  <cp:revision>476</cp:revision>
  <cp:lastPrinted>2014-05-06T21:50:12Z</cp:lastPrinted>
  <dcterms:created xsi:type="dcterms:W3CDTF">2010-04-12T23:12:02Z</dcterms:created>
  <dcterms:modified xsi:type="dcterms:W3CDTF">2017-02-05T01:19:03Z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0x010100E83A09F3A13D60409500CC0E08DB4647</vt:lpwstr>
  </property>
</Properties>
</file>