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3" r:id="rId2"/>
    <p:sldId id="294" r:id="rId3"/>
    <p:sldId id="306" r:id="rId4"/>
    <p:sldId id="288" r:id="rId5"/>
    <p:sldId id="307" r:id="rId6"/>
    <p:sldId id="276" r:id="rId7"/>
    <p:sldId id="277" r:id="rId8"/>
    <p:sldId id="289" r:id="rId9"/>
    <p:sldId id="290" r:id="rId10"/>
    <p:sldId id="298" r:id="rId11"/>
    <p:sldId id="291" r:id="rId12"/>
    <p:sldId id="302" r:id="rId13"/>
    <p:sldId id="303" r:id="rId14"/>
    <p:sldId id="283" r:id="rId15"/>
    <p:sldId id="284" r:id="rId16"/>
    <p:sldId id="282" r:id="rId17"/>
    <p:sldId id="281" r:id="rId18"/>
    <p:sldId id="287" r:id="rId19"/>
    <p:sldId id="30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406"/>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3651" autoAdjust="0"/>
  </p:normalViewPr>
  <p:slideViewPr>
    <p:cSldViewPr>
      <p:cViewPr>
        <p:scale>
          <a:sx n="100" d="100"/>
          <a:sy n="100" d="100"/>
        </p:scale>
        <p:origin x="-7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cbrodie\Local%20Settings\Temporary%20Internet%20Files\Content.Outlook\90N9PNOX\BUDGET%20CHART%20FOR%20MARGARET.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argaret\My%20Documents\Presentations\medicaid%20presentation%20char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SSANCBUSFP1\HCS\OPER\mcbrodie\Presentations\Medicaid%20Graph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SSANCBUSFP1\HCS\OPER\mcbrodie\Presentations\MargaretBrodieRequest%2011-01-13.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cbrodie\Local%20Settings\Temporary%20Internet%20Files\Content.Outlook\90N9PNOX\Drug%20Rebate%20SFY%202002-20013%2001_21_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Sheet1!$F$9</c:f>
              <c:strCache>
                <c:ptCount val="1"/>
                <c:pt idx="0">
                  <c:v>FY2014 MGT PLAN</c:v>
                </c:pt>
              </c:strCache>
            </c:strRef>
          </c:tx>
          <c:invertIfNegative val="0"/>
          <c:cat>
            <c:strRef>
              <c:f>Sheet1!$E$10:$E$11</c:f>
              <c:strCache>
                <c:ptCount val="2"/>
                <c:pt idx="0">
                  <c:v>UGF</c:v>
                </c:pt>
                <c:pt idx="1">
                  <c:v>TOTAL</c:v>
                </c:pt>
              </c:strCache>
            </c:strRef>
          </c:cat>
          <c:val>
            <c:numRef>
              <c:f>Sheet1!$F$10:$F$11</c:f>
              <c:numCache>
                <c:formatCode>_("$"* #,##0.0_);_("$"* \(#,##0.0\);_("$"* "-"??_);_(@_)</c:formatCode>
                <c:ptCount val="2"/>
                <c:pt idx="0">
                  <c:v>676508.8</c:v>
                </c:pt>
                <c:pt idx="1">
                  <c:v>1652670.1</c:v>
                </c:pt>
              </c:numCache>
            </c:numRef>
          </c:val>
        </c:ser>
        <c:ser>
          <c:idx val="1"/>
          <c:order val="1"/>
          <c:tx>
            <c:strRef>
              <c:f>Sheet1!$G$9</c:f>
              <c:strCache>
                <c:ptCount val="1"/>
                <c:pt idx="0">
                  <c:v>FY 15GOVERNOR</c:v>
                </c:pt>
              </c:strCache>
            </c:strRef>
          </c:tx>
          <c:invertIfNegative val="0"/>
          <c:cat>
            <c:strRef>
              <c:f>Sheet1!$E$10:$E$11</c:f>
              <c:strCache>
                <c:ptCount val="2"/>
                <c:pt idx="0">
                  <c:v>UGF</c:v>
                </c:pt>
                <c:pt idx="1">
                  <c:v>TOTAL</c:v>
                </c:pt>
              </c:strCache>
            </c:strRef>
          </c:cat>
          <c:val>
            <c:numRef>
              <c:f>Sheet1!$G$10:$G$11</c:f>
              <c:numCache>
                <c:formatCode>_("$"* #,##0.0_);_("$"* \(#,##0.0\);_("$"* "-"??_);_(@_)</c:formatCode>
                <c:ptCount val="2"/>
                <c:pt idx="0">
                  <c:v>693278.4</c:v>
                </c:pt>
                <c:pt idx="1">
                  <c:v>1669439.7</c:v>
                </c:pt>
              </c:numCache>
            </c:numRef>
          </c:val>
        </c:ser>
        <c:dLbls>
          <c:showLegendKey val="0"/>
          <c:showVal val="0"/>
          <c:showCatName val="0"/>
          <c:showSerName val="0"/>
          <c:showPercent val="0"/>
          <c:showBubbleSize val="0"/>
        </c:dLbls>
        <c:gapWidth val="150"/>
        <c:axId val="90387200"/>
        <c:axId val="90388736"/>
      </c:barChart>
      <c:catAx>
        <c:axId val="90387200"/>
        <c:scaling>
          <c:orientation val="minMax"/>
        </c:scaling>
        <c:delete val="0"/>
        <c:axPos val="b"/>
        <c:numFmt formatCode="General" sourceLinked="1"/>
        <c:majorTickMark val="none"/>
        <c:minorTickMark val="none"/>
        <c:tickLblPos val="nextTo"/>
        <c:crossAx val="90388736"/>
        <c:crosses val="autoZero"/>
        <c:auto val="1"/>
        <c:lblAlgn val="ctr"/>
        <c:lblOffset val="100"/>
        <c:noMultiLvlLbl val="0"/>
      </c:catAx>
      <c:valAx>
        <c:axId val="90388736"/>
        <c:scaling>
          <c:orientation val="minMax"/>
        </c:scaling>
        <c:delete val="0"/>
        <c:axPos val="l"/>
        <c:majorGridlines/>
        <c:title>
          <c:tx>
            <c:rich>
              <a:bodyPr/>
              <a:lstStyle/>
              <a:p>
                <a:pPr>
                  <a:defRPr/>
                </a:pPr>
                <a:r>
                  <a:rPr lang="en-US"/>
                  <a:t>Authorized Spending</a:t>
                </a:r>
                <a:r>
                  <a:rPr lang="en-US" baseline="0"/>
                  <a:t> (Thousands of Dollars)</a:t>
                </a:r>
                <a:endParaRPr lang="en-US"/>
              </a:p>
            </c:rich>
          </c:tx>
          <c:layout/>
          <c:overlay val="0"/>
        </c:title>
        <c:numFmt formatCode="_(&quot;$&quot;* #,##0.0_);_(&quot;$&quot;* \(#,##0.0\);_(&quot;$&quot;* &quot;-&quot;??_);_(@_)" sourceLinked="1"/>
        <c:majorTickMark val="none"/>
        <c:minorTickMark val="none"/>
        <c:tickLblPos val="nextTo"/>
        <c:crossAx val="903872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94435695538106"/>
          <c:y val="0.16296296296296339"/>
          <c:w val="0.47833350831146132"/>
          <c:h val="0.79722251385243459"/>
        </c:manualLayout>
      </c:layout>
      <c:pieChart>
        <c:varyColors val="1"/>
        <c:ser>
          <c:idx val="0"/>
          <c:order val="0"/>
          <c:spPr>
            <a:ln>
              <a:solidFill>
                <a:sysClr val="windowText" lastClr="000000"/>
              </a:solidFill>
            </a:ln>
          </c:spPr>
          <c:dPt>
            <c:idx val="0"/>
            <c:bubble3D val="0"/>
            <c:spPr>
              <a:solidFill>
                <a:srgbClr val="FFFF66"/>
              </a:solidFill>
              <a:ln>
                <a:solidFill>
                  <a:sysClr val="windowText" lastClr="000000"/>
                </a:solidFill>
              </a:ln>
            </c:spPr>
          </c:dPt>
          <c:dPt>
            <c:idx val="1"/>
            <c:bubble3D val="0"/>
            <c:spPr>
              <a:solidFill>
                <a:schemeClr val="accent6">
                  <a:lumMod val="60000"/>
                  <a:lumOff val="40000"/>
                </a:schemeClr>
              </a:solidFill>
              <a:ln>
                <a:solidFill>
                  <a:sysClr val="windowText" lastClr="000000"/>
                </a:solidFill>
              </a:ln>
            </c:spPr>
          </c:dPt>
          <c:dPt>
            <c:idx val="2"/>
            <c:bubble3D val="0"/>
            <c:spPr>
              <a:solidFill>
                <a:schemeClr val="accent1">
                  <a:lumMod val="60000"/>
                  <a:lumOff val="40000"/>
                </a:schemeClr>
              </a:solidFill>
              <a:ln>
                <a:solidFill>
                  <a:sysClr val="windowText" lastClr="000000"/>
                </a:solidFill>
              </a:ln>
            </c:spPr>
          </c:dPt>
          <c:dPt>
            <c:idx val="3"/>
            <c:bubble3D val="0"/>
            <c:spPr>
              <a:solidFill>
                <a:schemeClr val="bg1"/>
              </a:solidFill>
              <a:ln>
                <a:solidFill>
                  <a:sysClr val="windowText" lastClr="000000"/>
                </a:solidFill>
              </a:ln>
            </c:spPr>
          </c:dPt>
          <c:dPt>
            <c:idx val="4"/>
            <c:bubble3D val="0"/>
            <c:spPr>
              <a:solidFill>
                <a:srgbClr val="FF0000"/>
              </a:solidFill>
              <a:ln>
                <a:solidFill>
                  <a:sysClr val="windowText" lastClr="000000"/>
                </a:solidFill>
              </a:ln>
            </c:spPr>
          </c:dPt>
          <c:dLbls>
            <c:dLbl>
              <c:idx val="0"/>
              <c:layout>
                <c:manualLayout>
                  <c:x val="0.16373753280839934"/>
                  <c:y val="-0.1764257801108198"/>
                </c:manualLayout>
              </c:layout>
              <c:tx>
                <c:rich>
                  <a:bodyPr/>
                  <a:lstStyle/>
                  <a:p>
                    <a:r>
                      <a:rPr lang="en-US" dirty="0"/>
                      <a:t>Health Care Services Medicaid
</a:t>
                    </a:r>
                    <a:r>
                      <a:rPr lang="en-US" dirty="0" smtClean="0"/>
                      <a:t>$782,188.8</a:t>
                    </a:r>
                    <a:r>
                      <a:rPr lang="en-US" dirty="0"/>
                      <a:t>
54%</a:t>
                    </a:r>
                  </a:p>
                </c:rich>
              </c:tx>
              <c:dLblPos val="bestFit"/>
              <c:showLegendKey val="0"/>
              <c:showVal val="1"/>
              <c:showCatName val="1"/>
              <c:showSerName val="0"/>
              <c:showPercent val="1"/>
              <c:showBubbleSize val="0"/>
              <c:separator>
</c:separator>
            </c:dLbl>
            <c:dLbl>
              <c:idx val="1"/>
              <c:layout>
                <c:manualLayout>
                  <c:x val="4.3411373578302707E-2"/>
                  <c:y val="0.22407407407407387"/>
                </c:manualLayout>
              </c:layout>
              <c:tx>
                <c:rich>
                  <a:bodyPr/>
                  <a:lstStyle/>
                  <a:p>
                    <a:r>
                      <a:rPr lang="en-US" dirty="0" smtClean="0"/>
                      <a:t>Senior </a:t>
                    </a:r>
                    <a:r>
                      <a:rPr lang="en-US" dirty="0"/>
                      <a:t>and Disabilities Medicaid
</a:t>
                    </a:r>
                    <a:r>
                      <a:rPr lang="en-US" dirty="0" smtClean="0"/>
                      <a:t>$477,755.5</a:t>
                    </a:r>
                  </a:p>
                  <a:p>
                    <a:r>
                      <a:rPr lang="en-US" dirty="0" smtClean="0"/>
                      <a:t>33</a:t>
                    </a:r>
                    <a:r>
                      <a:rPr lang="en-US" dirty="0"/>
                      <a:t>%</a:t>
                    </a:r>
                  </a:p>
                </c:rich>
              </c:tx>
              <c:dLblPos val="bestFit"/>
              <c:showLegendKey val="0"/>
              <c:showVal val="1"/>
              <c:showCatName val="1"/>
              <c:showSerName val="0"/>
              <c:showPercent val="1"/>
              <c:showBubbleSize val="0"/>
              <c:separator>
</c:separator>
            </c:dLbl>
            <c:dLbl>
              <c:idx val="2"/>
              <c:layout>
                <c:manualLayout>
                  <c:x val="-2.4740682414698078E-2"/>
                  <c:y val="-3.0446777486147675E-2"/>
                </c:manualLayout>
              </c:layout>
              <c:tx>
                <c:rich>
                  <a:bodyPr/>
                  <a:lstStyle/>
                  <a:p>
                    <a:r>
                      <a:rPr lang="en-US" dirty="0"/>
                      <a:t>Behavioral Health Medicaid
</a:t>
                    </a:r>
                    <a:r>
                      <a:rPr lang="en-US" dirty="0" smtClean="0"/>
                      <a:t>$168,860.7</a:t>
                    </a:r>
                    <a:r>
                      <a:rPr lang="en-US" dirty="0"/>
                      <a:t>
12%</a:t>
                    </a:r>
                  </a:p>
                </c:rich>
              </c:tx>
              <c:dLblPos val="bestFit"/>
              <c:showLegendKey val="0"/>
              <c:showVal val="1"/>
              <c:showCatName val="1"/>
              <c:showSerName val="0"/>
              <c:showPercent val="1"/>
              <c:showBubbleSize val="0"/>
              <c:separator>
</c:separator>
            </c:dLbl>
            <c:dLbl>
              <c:idx val="3"/>
              <c:layout>
                <c:manualLayout>
                  <c:x val="4.0008923884514484E-2"/>
                  <c:y val="8.0250801983085124E-3"/>
                </c:manualLayout>
              </c:layout>
              <c:tx>
                <c:rich>
                  <a:bodyPr/>
                  <a:lstStyle/>
                  <a:p>
                    <a:r>
                      <a:rPr lang="en-US"/>
                      <a:t>Office of Children's Services Medicaid
 $8,333.9 
0.5%</a:t>
                    </a:r>
                  </a:p>
                </c:rich>
              </c:tx>
              <c:dLblPos val="bestFit"/>
              <c:showLegendKey val="0"/>
              <c:showVal val="1"/>
              <c:showCatName val="1"/>
              <c:showSerName val="0"/>
              <c:showPercent val="1"/>
              <c:showBubbleSize val="0"/>
              <c:separator>
</c:separator>
            </c:dLbl>
            <c:dLbl>
              <c:idx val="4"/>
              <c:layout>
                <c:manualLayout>
                  <c:x val="4.1023447069116384E-2"/>
                  <c:y val="0.20055730533683291"/>
                </c:manualLayout>
              </c:layout>
              <c:tx>
                <c:rich>
                  <a:bodyPr/>
                  <a:lstStyle/>
                  <a:p>
                    <a:r>
                      <a:rPr lang="en-US" dirty="0"/>
                      <a:t>Adult Preventative Dental Medicaid
</a:t>
                    </a:r>
                    <a:r>
                      <a:rPr lang="en-US" dirty="0" smtClean="0"/>
                      <a:t>$11,653.8</a:t>
                    </a:r>
                    <a:r>
                      <a:rPr lang="en-US" dirty="0"/>
                      <a:t>
1%</a:t>
                    </a:r>
                  </a:p>
                </c:rich>
              </c:tx>
              <c:dLblPos val="bestFit"/>
              <c:showLegendKey val="0"/>
              <c:showVal val="1"/>
              <c:showCatName val="1"/>
              <c:showSerName val="0"/>
              <c:showPercent val="1"/>
              <c:showBubbleSize val="0"/>
              <c:separator>
</c:separator>
            </c:dLbl>
            <c:txPr>
              <a:bodyPr/>
              <a:lstStyle/>
              <a:p>
                <a:pPr>
                  <a:defRPr sz="1000" baseline="0">
                    <a:latin typeface="Arial" pitchFamily="34" charset="0"/>
                    <a:cs typeface="Arial" pitchFamily="34" charset="0"/>
                  </a:defRPr>
                </a:pPr>
                <a:endParaRPr lang="en-US"/>
              </a:p>
            </c:txPr>
            <c:showLegendKey val="0"/>
            <c:showVal val="1"/>
            <c:showCatName val="1"/>
            <c:showSerName val="0"/>
            <c:showPercent val="1"/>
            <c:showBubbleSize val="0"/>
            <c:separator>
</c:separator>
            <c:showLeaderLines val="1"/>
          </c:dLbls>
          <c:cat>
            <c:strRef>
              <c:f>'[1]p 44 FY2011 Expend by Division'!$A$2:$A$6</c:f>
              <c:strCache>
                <c:ptCount val="5"/>
                <c:pt idx="0">
                  <c:v>Health Care Services Medicaid</c:v>
                </c:pt>
                <c:pt idx="1">
                  <c:v>Senior and Disabilities Medicaid</c:v>
                </c:pt>
                <c:pt idx="2">
                  <c:v>Behavioral Health Medicaid</c:v>
                </c:pt>
                <c:pt idx="3">
                  <c:v>Office of Children's Services Medicaid</c:v>
                </c:pt>
                <c:pt idx="4">
                  <c:v>Adult Preventative Dental Medicaid</c:v>
                </c:pt>
              </c:strCache>
            </c:strRef>
          </c:cat>
          <c:val>
            <c:numRef>
              <c:f>'[1]p 44 FY2011 Expend by Division'!$B$2:$B$6</c:f>
              <c:numCache>
                <c:formatCode>General</c:formatCode>
                <c:ptCount val="5"/>
                <c:pt idx="0">
                  <c:v>782188.76500000001</c:v>
                </c:pt>
                <c:pt idx="1">
                  <c:v>477755.54199999984</c:v>
                </c:pt>
                <c:pt idx="2">
                  <c:v>168860.71800000011</c:v>
                </c:pt>
                <c:pt idx="3">
                  <c:v>8333.850999999966</c:v>
                </c:pt>
                <c:pt idx="4">
                  <c:v>11653.788</c:v>
                </c:pt>
              </c:numCache>
            </c:numRef>
          </c:val>
        </c:ser>
        <c:dLbls>
          <c:showLegendKey val="0"/>
          <c:showVal val="0"/>
          <c:showCatName val="0"/>
          <c:showSerName val="0"/>
          <c:showPercent val="0"/>
          <c:showBubbleSize val="0"/>
          <c:showLeaderLines val="1"/>
        </c:dLbls>
        <c:firstSliceAng val="101"/>
      </c:pieChart>
      <c:spPr>
        <a:noFill/>
        <a:ln w="25400">
          <a:noFill/>
        </a:ln>
      </c:spPr>
    </c:plotArea>
    <c:plotVisOnly val="1"/>
    <c:dispBlanksAs val="zero"/>
    <c:showDLblsOverMax val="0"/>
  </c:chart>
  <c:spPr>
    <a:ln>
      <a:solidFill>
        <a:sysClr val="windowText" lastClr="000000"/>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baseline="0"/>
              <a:t>All Medicaid Direct Services
Beneficiaries and Expenditures</a:t>
            </a:r>
          </a:p>
        </c:rich>
      </c:tx>
      <c:layout>
        <c:manualLayout>
          <c:xMode val="edge"/>
          <c:yMode val="edge"/>
          <c:x val="0.29358996066581738"/>
          <c:y val="3.3039597211806285E-2"/>
        </c:manualLayout>
      </c:layout>
      <c:overlay val="0"/>
      <c:spPr>
        <a:noFill/>
        <a:ln w="25400">
          <a:noFill/>
        </a:ln>
      </c:spPr>
    </c:title>
    <c:autoTitleDeleted val="0"/>
    <c:plotArea>
      <c:layout>
        <c:manualLayout>
          <c:layoutTarget val="inner"/>
          <c:xMode val="edge"/>
          <c:yMode val="edge"/>
          <c:x val="0.18649820169235806"/>
          <c:y val="0.20078324969131109"/>
          <c:w val="0.66166318513462352"/>
          <c:h val="0.60196056888237759"/>
        </c:manualLayout>
      </c:layout>
      <c:barChart>
        <c:barDir val="col"/>
        <c:grouping val="clustered"/>
        <c:varyColors val="0"/>
        <c:ser>
          <c:idx val="1"/>
          <c:order val="0"/>
          <c:tx>
            <c:v>Expenditures</c:v>
          </c:tx>
          <c:spPr>
            <a:solidFill>
              <a:srgbClr val="0070C0"/>
            </a:solidFill>
            <a:ln w="12700">
              <a:solidFill>
                <a:srgbClr val="000000"/>
              </a:solidFill>
              <a:prstDash val="solid"/>
            </a:ln>
          </c:spPr>
          <c:invertIfNegative val="0"/>
          <c:cat>
            <c:numRef>
              <c:f>'M:\Reports\JUCE\FY2014\PM-04, OCT-2013\Budget overview Book\Completed Bob Tables\[BOB Tables Being Updated for Historical FY2012-11.23.11.xlsx]p 40 Expenditures by Fund Sourc'!$J$13:$J$26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'M:\Reports\JUCE\FY2014\PM-04, OCT-2013\Budget overview Book\Completed Bob Tables\[BOB Tables Being Updated for Historical FY2012-11.23.11.xlsx]p 40 Expenditures by Fund Sourc'!$O$13:$O$26</c:f>
              <c:numCache>
                <c:formatCode>General</c:formatCode>
                <c:ptCount val="14"/>
                <c:pt idx="0">
                  <c:v>470709.00000000006</c:v>
                </c:pt>
                <c:pt idx="1">
                  <c:v>583893.6</c:v>
                </c:pt>
                <c:pt idx="2">
                  <c:v>722054.4</c:v>
                </c:pt>
                <c:pt idx="3">
                  <c:v>828117</c:v>
                </c:pt>
                <c:pt idx="4">
                  <c:v>971491.1</c:v>
                </c:pt>
                <c:pt idx="5">
                  <c:v>1024917.7000000001</c:v>
                </c:pt>
                <c:pt idx="6">
                  <c:v>1059876.8</c:v>
                </c:pt>
                <c:pt idx="7">
                  <c:v>1053375.8</c:v>
                </c:pt>
                <c:pt idx="8">
                  <c:v>1023787.7</c:v>
                </c:pt>
                <c:pt idx="9">
                  <c:v>1077576</c:v>
                </c:pt>
                <c:pt idx="10">
                  <c:v>1230260</c:v>
                </c:pt>
                <c:pt idx="11">
                  <c:v>1363383.8</c:v>
                </c:pt>
                <c:pt idx="12">
                  <c:v>1369633.4</c:v>
                </c:pt>
                <c:pt idx="13">
                  <c:v>1448792.7000000002</c:v>
                </c:pt>
              </c:numCache>
            </c:numRef>
          </c:val>
        </c:ser>
        <c:dLbls>
          <c:showLegendKey val="0"/>
          <c:showVal val="0"/>
          <c:showCatName val="0"/>
          <c:showSerName val="0"/>
          <c:showPercent val="0"/>
          <c:showBubbleSize val="0"/>
        </c:dLbls>
        <c:gapWidth val="50"/>
        <c:axId val="90749952"/>
        <c:axId val="92087424"/>
      </c:barChart>
      <c:lineChart>
        <c:grouping val="standard"/>
        <c:varyColors val="0"/>
        <c:ser>
          <c:idx val="0"/>
          <c:order val="1"/>
          <c:tx>
            <c:v>Beneficiaries</c:v>
          </c:tx>
          <c:spPr>
            <a:ln w="38100">
              <a:solidFill>
                <a:srgbClr val="000080"/>
              </a:solidFill>
              <a:prstDash val="solid"/>
            </a:ln>
          </c:spPr>
          <c:marker>
            <c:symbol val="diamond"/>
            <c:size val="7"/>
            <c:spPr>
              <a:solidFill>
                <a:schemeClr val="bg1"/>
              </a:solidFill>
              <a:ln w="12700">
                <a:solidFill>
                  <a:srgbClr val="000080"/>
                </a:solidFill>
                <a:prstDash val="solid"/>
              </a:ln>
            </c:spPr>
          </c:marker>
          <c:cat>
            <c:numRef>
              <c:f>'M:\Reports\JUCE\FY2014\PM-04, OCT-2013\Budget overview Book\Completed Bob Tables\[BOB Tables Being Updated for Historical FY2012-11.23.11.xlsx]p 40 Expenditures by Fund Sourc'!$J$13:$J$26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'M:\Reports\JUCE\FY2014\PM-04, OCT-2013\Budget overview Book\Completed Bob Tables\[BOB Tables Being Updated for Historical FY2012-11.23.11.xlsx]p 40 Expenditures by Fund Sourc'!$U$8:$U$21</c:f>
              <c:numCache>
                <c:formatCode>General</c:formatCode>
                <c:ptCount val="14"/>
                <c:pt idx="0">
                  <c:v>96033</c:v>
                </c:pt>
                <c:pt idx="1">
                  <c:v>104730</c:v>
                </c:pt>
                <c:pt idx="2">
                  <c:v>109571</c:v>
                </c:pt>
                <c:pt idx="3">
                  <c:v>116008</c:v>
                </c:pt>
                <c:pt idx="4">
                  <c:v>118466</c:v>
                </c:pt>
                <c:pt idx="5">
                  <c:v>125318</c:v>
                </c:pt>
                <c:pt idx="6">
                  <c:v>122978</c:v>
                </c:pt>
                <c:pt idx="7">
                  <c:v>121864</c:v>
                </c:pt>
                <c:pt idx="8">
                  <c:v>117472</c:v>
                </c:pt>
                <c:pt idx="9">
                  <c:v>123791</c:v>
                </c:pt>
                <c:pt idx="10">
                  <c:v>126127</c:v>
                </c:pt>
                <c:pt idx="11">
                  <c:v>134768</c:v>
                </c:pt>
                <c:pt idx="12">
                  <c:v>138755</c:v>
                </c:pt>
                <c:pt idx="13">
                  <c:v>146613</c:v>
                </c:pt>
              </c:numCache>
            </c:numRef>
          </c:val>
          <c:smooth val="0"/>
        </c:ser>
        <c:dLbls>
          <c:showLegendKey val="0"/>
          <c:showVal val="0"/>
          <c:showCatName val="0"/>
          <c:showSerName val="0"/>
          <c:showPercent val="0"/>
          <c:showBubbleSize val="0"/>
        </c:dLbls>
        <c:marker val="1"/>
        <c:smooth val="0"/>
        <c:axId val="92089344"/>
        <c:axId val="92091136"/>
      </c:lineChart>
      <c:catAx>
        <c:axId val="90749952"/>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Fiscal Year</a:t>
                </a:r>
              </a:p>
            </c:rich>
          </c:tx>
          <c:layout>
            <c:manualLayout>
              <c:xMode val="edge"/>
              <c:yMode val="edge"/>
              <c:x val="0.47692335999153956"/>
              <c:y val="0.87682548983702635"/>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2087424"/>
        <c:crosses val="autoZero"/>
        <c:auto val="0"/>
        <c:lblAlgn val="ctr"/>
        <c:lblOffset val="100"/>
        <c:tickLblSkip val="1"/>
        <c:tickMarkSkip val="1"/>
        <c:noMultiLvlLbl val="0"/>
      </c:catAx>
      <c:valAx>
        <c:axId val="92087424"/>
        <c:scaling>
          <c:orientation val="minMax"/>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baseline="0"/>
                  <a:t>Expenditures 
(in thousands)</a:t>
                </a:r>
              </a:p>
            </c:rich>
          </c:tx>
          <c:layout>
            <c:manualLayout>
              <c:xMode val="edge"/>
              <c:yMode val="edge"/>
              <c:x val="7.6922456705727964E-3"/>
              <c:y val="0.36123453954492868"/>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0749952"/>
        <c:crosses val="autoZero"/>
        <c:crossBetween val="between"/>
      </c:valAx>
      <c:catAx>
        <c:axId val="92089344"/>
        <c:scaling>
          <c:orientation val="minMax"/>
        </c:scaling>
        <c:delete val="1"/>
        <c:axPos val="b"/>
        <c:numFmt formatCode="General" sourceLinked="1"/>
        <c:majorTickMark val="out"/>
        <c:minorTickMark val="none"/>
        <c:tickLblPos val="none"/>
        <c:crossAx val="92091136"/>
        <c:crosses val="autoZero"/>
        <c:auto val="0"/>
        <c:lblAlgn val="ctr"/>
        <c:lblOffset val="100"/>
        <c:noMultiLvlLbl val="0"/>
      </c:catAx>
      <c:valAx>
        <c:axId val="92091136"/>
        <c:scaling>
          <c:orientation val="minMax"/>
          <c:max val="150000"/>
          <c:min val="0"/>
        </c:scaling>
        <c:delete val="0"/>
        <c:axPos val="r"/>
        <c:title>
          <c:tx>
            <c:rich>
              <a:bodyPr/>
              <a:lstStyle/>
              <a:p>
                <a:pPr>
                  <a:defRPr sz="1000" b="1" i="0" u="none" strike="noStrike" baseline="0">
                    <a:solidFill>
                      <a:srgbClr val="000000"/>
                    </a:solidFill>
                    <a:latin typeface="Arial"/>
                    <a:ea typeface="Arial"/>
                    <a:cs typeface="Arial"/>
                  </a:defRPr>
                </a:pPr>
                <a:r>
                  <a:rPr lang="en-US"/>
                  <a:t>Beneficiaries</a:t>
                </a:r>
              </a:p>
            </c:rich>
          </c:tx>
          <c:layout>
            <c:manualLayout>
              <c:xMode val="edge"/>
              <c:yMode val="edge"/>
              <c:x val="0.94743673472931689"/>
              <c:y val="0.3744507381170221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2089344"/>
        <c:crosses val="max"/>
        <c:crossBetween val="between"/>
        <c:majorUnit val="20000"/>
      </c:valAx>
      <c:spPr>
        <a:noFill/>
        <a:ln w="12700">
          <a:solidFill>
            <a:srgbClr val="808080"/>
          </a:solidFill>
          <a:prstDash val="solid"/>
        </a:ln>
      </c:spPr>
    </c:plotArea>
    <c:legend>
      <c:legendPos val="r"/>
      <c:layout>
        <c:manualLayout>
          <c:xMode val="edge"/>
          <c:yMode val="edge"/>
          <c:x val="0.19750748783025612"/>
          <c:y val="0.21667460172129646"/>
          <c:w val="0.18684094537369056"/>
          <c:h val="0.10698162729658806"/>
        </c:manualLayout>
      </c:layout>
      <c:overlay val="0"/>
      <c:spPr>
        <a:solidFill>
          <a:srgbClr val="FFFFFF"/>
        </a:solidFill>
        <a:ln w="25400">
          <a:noFill/>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691275975824"/>
          <c:y val="0.26030971128608932"/>
          <c:w val="0.68240928026198555"/>
          <c:h val="0.57794508378760345"/>
        </c:manualLayout>
      </c:layout>
      <c:lineChart>
        <c:grouping val="standard"/>
        <c:varyColors val="0"/>
        <c:ser>
          <c:idx val="0"/>
          <c:order val="0"/>
          <c:tx>
            <c:strRef>
              <c:f>Sheet1!$B$6</c:f>
              <c:strCache>
                <c:ptCount val="1"/>
                <c:pt idx="0">
                  <c:v>Total Spending on Medicaid Services</c:v>
                </c:pt>
              </c:strCache>
            </c:strRef>
          </c:tx>
          <c:marker>
            <c:symbol val="none"/>
          </c:marker>
          <c:cat>
            <c:numRef>
              <c:f>Sheet1!$A$7:$A$37</c:f>
              <c:numCache>
                <c:formatCode>General</c:formatCode>
                <c:ptCount val="3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pt idx="27">
                  <c:v>2029</c:v>
                </c:pt>
                <c:pt idx="28">
                  <c:v>2030</c:v>
                </c:pt>
                <c:pt idx="29">
                  <c:v>2031</c:v>
                </c:pt>
                <c:pt idx="30">
                  <c:v>2032</c:v>
                </c:pt>
              </c:numCache>
            </c:numRef>
          </c:cat>
          <c:val>
            <c:numRef>
              <c:f>Sheet1!$B$7:$B$37</c:f>
              <c:numCache>
                <c:formatCode>"$"#,##0</c:formatCode>
                <c:ptCount val="31"/>
                <c:pt idx="0">
                  <c:v>610412170.16499996</c:v>
                </c:pt>
                <c:pt idx="1">
                  <c:v>735088329.29000044</c:v>
                </c:pt>
                <c:pt idx="2">
                  <c:v>846729559.95499897</c:v>
                </c:pt>
                <c:pt idx="3">
                  <c:v>922250746.9749999</c:v>
                </c:pt>
                <c:pt idx="4">
                  <c:v>959028236.4749999</c:v>
                </c:pt>
                <c:pt idx="5">
                  <c:v>955244325.505</c:v>
                </c:pt>
                <c:pt idx="6">
                  <c:v>949233283.35999882</c:v>
                </c:pt>
                <c:pt idx="7">
                  <c:v>1000174981.9100001</c:v>
                </c:pt>
                <c:pt idx="8">
                  <c:v>1114099747.115</c:v>
                </c:pt>
                <c:pt idx="9">
                  <c:v>1240106909.615</c:v>
                </c:pt>
                <c:pt idx="10">
                  <c:v>1384332197.8572605</c:v>
                </c:pt>
                <c:pt idx="11">
                  <c:v>1510627503.0449009</c:v>
                </c:pt>
                <c:pt idx="12">
                  <c:v>1639803506.2390988</c:v>
                </c:pt>
                <c:pt idx="13">
                  <c:v>1773739082.2234979</c:v>
                </c:pt>
                <c:pt idx="14">
                  <c:v>1923939900.1126151</c:v>
                </c:pt>
                <c:pt idx="15">
                  <c:v>2084044574.3887918</c:v>
                </c:pt>
                <c:pt idx="16">
                  <c:v>2253105185.7044477</c:v>
                </c:pt>
                <c:pt idx="17">
                  <c:v>2428480582.1684833</c:v>
                </c:pt>
                <c:pt idx="18">
                  <c:v>2610530260.3505216</c:v>
                </c:pt>
                <c:pt idx="19">
                  <c:v>2817617871.2004528</c:v>
                </c:pt>
                <c:pt idx="20">
                  <c:v>3038374797.9755473</c:v>
                </c:pt>
                <c:pt idx="21">
                  <c:v>3272097448.011013</c:v>
                </c:pt>
                <c:pt idx="22">
                  <c:v>3519209333.5424404</c:v>
                </c:pt>
                <c:pt idx="23">
                  <c:v>3780194722.5452948</c:v>
                </c:pt>
                <c:pt idx="24">
                  <c:v>4058694878.6474109</c:v>
                </c:pt>
                <c:pt idx="25">
                  <c:v>4351972224.2832146</c:v>
                </c:pt>
                <c:pt idx="26">
                  <c:v>4660434823.1304665</c:v>
                </c:pt>
                <c:pt idx="27">
                  <c:v>4984455513.7018757</c:v>
                </c:pt>
                <c:pt idx="28">
                  <c:v>5324458419.9864836</c:v>
                </c:pt>
                <c:pt idx="29">
                  <c:v>5648000878.2557535</c:v>
                </c:pt>
                <c:pt idx="30">
                  <c:v>5985311354.2361269</c:v>
                </c:pt>
              </c:numCache>
            </c:numRef>
          </c:val>
          <c:smooth val="0"/>
        </c:ser>
        <c:dLbls>
          <c:showLegendKey val="0"/>
          <c:showVal val="0"/>
          <c:showCatName val="0"/>
          <c:showSerName val="0"/>
          <c:showPercent val="0"/>
          <c:showBubbleSize val="0"/>
        </c:dLbls>
        <c:marker val="1"/>
        <c:smooth val="0"/>
        <c:axId val="92120576"/>
        <c:axId val="92122112"/>
      </c:lineChart>
      <c:catAx>
        <c:axId val="92120576"/>
        <c:scaling>
          <c:orientation val="minMax"/>
        </c:scaling>
        <c:delete val="0"/>
        <c:axPos val="b"/>
        <c:numFmt formatCode="General" sourceLinked="1"/>
        <c:majorTickMark val="out"/>
        <c:minorTickMark val="none"/>
        <c:tickLblPos val="nextTo"/>
        <c:crossAx val="92122112"/>
        <c:crosses val="autoZero"/>
        <c:auto val="1"/>
        <c:lblAlgn val="ctr"/>
        <c:lblOffset val="100"/>
        <c:noMultiLvlLbl val="0"/>
      </c:catAx>
      <c:valAx>
        <c:axId val="92122112"/>
        <c:scaling>
          <c:orientation val="minMax"/>
        </c:scaling>
        <c:delete val="0"/>
        <c:axPos val="l"/>
        <c:majorGridlines/>
        <c:numFmt formatCode="&quot;$&quot;#,##0" sourceLinked="1"/>
        <c:majorTickMark val="out"/>
        <c:minorTickMark val="none"/>
        <c:tickLblPos val="nextTo"/>
        <c:crossAx val="92120576"/>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[Book1]Sheet4!PivotTable1</c:name>
    <c:fmtId val="-1"/>
  </c:pivotSource>
  <c:chart>
    <c:title>
      <c:tx>
        <c:rich>
          <a:bodyPr/>
          <a:lstStyle/>
          <a:p>
            <a:pPr>
              <a:defRPr/>
            </a:pPr>
            <a:r>
              <a:rPr lang="en-US"/>
              <a:t>PAYMENT</a:t>
            </a:r>
            <a:r>
              <a:rPr lang="en-US" baseline="0"/>
              <a:t> CYCLE</a:t>
            </a:r>
            <a:endParaRPr lang="en-US"/>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s>
    <c:plotArea>
      <c:layout/>
      <c:barChart>
        <c:barDir val="col"/>
        <c:grouping val="clustered"/>
        <c:varyColors val="0"/>
        <c:ser>
          <c:idx val="0"/>
          <c:order val="0"/>
          <c:tx>
            <c:strRef>
              <c:f>Sheet4!$B$1</c:f>
              <c:strCache>
                <c:ptCount val="1"/>
                <c:pt idx="0">
                  <c:v>Total</c:v>
                </c:pt>
              </c:strCache>
            </c:strRef>
          </c:tx>
          <c:invertIfNegative val="0"/>
          <c:trendline>
            <c:trendlineType val="linear"/>
            <c:dispRSqr val="0"/>
            <c:dispEq val="0"/>
          </c:trendline>
          <c:cat>
            <c:strRef>
              <c:f>Sheet4!$A$2:$A$18</c:f>
              <c:strCache>
                <c:ptCount val="16"/>
                <c:pt idx="0">
                  <c:v>10/7/2013</c:v>
                </c:pt>
                <c:pt idx="1">
                  <c:v>10/14/2013</c:v>
                </c:pt>
                <c:pt idx="2">
                  <c:v>10/21/2013</c:v>
                </c:pt>
                <c:pt idx="3">
                  <c:v>10/28/2013</c:v>
                </c:pt>
                <c:pt idx="4">
                  <c:v>11/4/2013</c:v>
                </c:pt>
                <c:pt idx="5">
                  <c:v>11/11/2013</c:v>
                </c:pt>
                <c:pt idx="6">
                  <c:v>11/18/2013</c:v>
                </c:pt>
                <c:pt idx="7">
                  <c:v>11/25/2013</c:v>
                </c:pt>
                <c:pt idx="8">
                  <c:v>12/2/2013</c:v>
                </c:pt>
                <c:pt idx="9">
                  <c:v>12/9/2013</c:v>
                </c:pt>
                <c:pt idx="10">
                  <c:v>12/16/2013</c:v>
                </c:pt>
                <c:pt idx="11">
                  <c:v>12/23/2013</c:v>
                </c:pt>
                <c:pt idx="12">
                  <c:v>12/30/2013</c:v>
                </c:pt>
                <c:pt idx="13">
                  <c:v>1/6/2014</c:v>
                </c:pt>
                <c:pt idx="14">
                  <c:v>1/13/2014</c:v>
                </c:pt>
                <c:pt idx="15">
                  <c:v>1/20/2014</c:v>
                </c:pt>
              </c:strCache>
            </c:strRef>
          </c:cat>
          <c:val>
            <c:numRef>
              <c:f>Sheet4!$B$2:$B$18</c:f>
              <c:numCache>
                <c:formatCode>General</c:formatCode>
                <c:ptCount val="16"/>
                <c:pt idx="0">
                  <c:v>10075237.09</c:v>
                </c:pt>
                <c:pt idx="1">
                  <c:v>15003104.84</c:v>
                </c:pt>
                <c:pt idx="2">
                  <c:v>13959160.390000002</c:v>
                </c:pt>
                <c:pt idx="3">
                  <c:v>16968314.73</c:v>
                </c:pt>
                <c:pt idx="4">
                  <c:v>18951250.789999992</c:v>
                </c:pt>
                <c:pt idx="5">
                  <c:v>15279739.9</c:v>
                </c:pt>
                <c:pt idx="6">
                  <c:v>13368496.25</c:v>
                </c:pt>
                <c:pt idx="7">
                  <c:v>23239526.489999987</c:v>
                </c:pt>
                <c:pt idx="8">
                  <c:v>17531455.050000001</c:v>
                </c:pt>
                <c:pt idx="9">
                  <c:v>17502931.439999998</c:v>
                </c:pt>
                <c:pt idx="10">
                  <c:v>22858823.649999999</c:v>
                </c:pt>
                <c:pt idx="11">
                  <c:v>21937456</c:v>
                </c:pt>
                <c:pt idx="12">
                  <c:v>14818903.6</c:v>
                </c:pt>
                <c:pt idx="13">
                  <c:v>17579011.379999999</c:v>
                </c:pt>
                <c:pt idx="14">
                  <c:v>27372311.050000001</c:v>
                </c:pt>
                <c:pt idx="15">
                  <c:v>33007564.59</c:v>
                </c:pt>
              </c:numCache>
            </c:numRef>
          </c:val>
        </c:ser>
        <c:dLbls>
          <c:showLegendKey val="0"/>
          <c:showVal val="0"/>
          <c:showCatName val="0"/>
          <c:showSerName val="0"/>
          <c:showPercent val="0"/>
          <c:showBubbleSize val="0"/>
        </c:dLbls>
        <c:gapWidth val="150"/>
        <c:axId val="92174592"/>
        <c:axId val="92200960"/>
      </c:barChart>
      <c:catAx>
        <c:axId val="92174592"/>
        <c:scaling>
          <c:orientation val="minMax"/>
        </c:scaling>
        <c:delete val="0"/>
        <c:axPos val="b"/>
        <c:majorTickMark val="out"/>
        <c:minorTickMark val="none"/>
        <c:tickLblPos val="nextTo"/>
        <c:crossAx val="92200960"/>
        <c:crosses val="autoZero"/>
        <c:auto val="1"/>
        <c:lblAlgn val="ctr"/>
        <c:lblOffset val="100"/>
        <c:noMultiLvlLbl val="0"/>
      </c:catAx>
      <c:valAx>
        <c:axId val="92200960"/>
        <c:scaling>
          <c:orientation val="minMax"/>
        </c:scaling>
        <c:delete val="0"/>
        <c:axPos val="l"/>
        <c:majorGridlines/>
        <c:numFmt formatCode="General" sourceLinked="1"/>
        <c:majorTickMark val="out"/>
        <c:minorTickMark val="none"/>
        <c:tickLblPos val="nextTo"/>
        <c:crossAx val="92174592"/>
        <c:crosses val="autoZero"/>
        <c:crossBetween val="between"/>
      </c:valAx>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663191406629727"/>
          <c:y val="0"/>
        </c:manualLayout>
      </c:layout>
      <c:overlay val="0"/>
      <c:txPr>
        <a:bodyPr/>
        <a:lstStyle/>
        <a:p>
          <a:pPr>
            <a:defRPr sz="2400"/>
          </a:pPr>
          <a:endParaRPr lang="en-US"/>
        </a:p>
      </c:txPr>
    </c:title>
    <c:autoTitleDeleted val="0"/>
    <c:plotArea>
      <c:layout/>
      <c:barChart>
        <c:barDir val="col"/>
        <c:grouping val="clustered"/>
        <c:varyColors val="0"/>
        <c:ser>
          <c:idx val="0"/>
          <c:order val="0"/>
          <c:tx>
            <c:strRef>
              <c:f>'CMS 64.9 R'!$J$14</c:f>
              <c:strCache>
                <c:ptCount val="1"/>
                <c:pt idx="0">
                  <c:v>Drug Rebate Amount by State Fiscal Year</c:v>
                </c:pt>
              </c:strCache>
            </c:strRef>
          </c:tx>
          <c:invertIfNegative val="0"/>
          <c:trendline>
            <c:trendlineType val="linear"/>
            <c:dispRSqr val="0"/>
            <c:dispEq val="0"/>
          </c:trendline>
          <c:cat>
            <c:strRef>
              <c:f>'CMS 64.9 R'!$I$15:$I$26</c:f>
              <c:strCache>
                <c:ptCount val="12"/>
                <c:pt idx="0">
                  <c:v>SFY2002</c:v>
                </c:pt>
                <c:pt idx="1">
                  <c:v>SFY2003</c:v>
                </c:pt>
                <c:pt idx="2">
                  <c:v>SFY2004</c:v>
                </c:pt>
                <c:pt idx="3">
                  <c:v>SFY2005</c:v>
                </c:pt>
                <c:pt idx="4">
                  <c:v>SFY2006</c:v>
                </c:pt>
                <c:pt idx="5">
                  <c:v>SFY2007</c:v>
                </c:pt>
                <c:pt idx="6">
                  <c:v>SFY2008</c:v>
                </c:pt>
                <c:pt idx="7">
                  <c:v>SFY2009</c:v>
                </c:pt>
                <c:pt idx="8">
                  <c:v>SFY2010</c:v>
                </c:pt>
                <c:pt idx="9">
                  <c:v>SFY2011</c:v>
                </c:pt>
                <c:pt idx="10">
                  <c:v>SFY2012</c:v>
                </c:pt>
                <c:pt idx="11">
                  <c:v>SFY2013</c:v>
                </c:pt>
              </c:strCache>
            </c:strRef>
          </c:cat>
          <c:val>
            <c:numRef>
              <c:f>'CMS 64.9 R'!$J$15:$J$26</c:f>
              <c:numCache>
                <c:formatCode>_("$"* #,##0.00_);_("$"* \(#,##0.00\);_("$"* "-"??_);_(@_)</c:formatCode>
                <c:ptCount val="12"/>
                <c:pt idx="0">
                  <c:v>12707783</c:v>
                </c:pt>
                <c:pt idx="1">
                  <c:v>17874641</c:v>
                </c:pt>
                <c:pt idx="2">
                  <c:v>22292721</c:v>
                </c:pt>
                <c:pt idx="3">
                  <c:v>30198724</c:v>
                </c:pt>
                <c:pt idx="4">
                  <c:v>31973832</c:v>
                </c:pt>
                <c:pt idx="5">
                  <c:v>20587052</c:v>
                </c:pt>
                <c:pt idx="6">
                  <c:v>21885791</c:v>
                </c:pt>
                <c:pt idx="7">
                  <c:v>24100669</c:v>
                </c:pt>
                <c:pt idx="8">
                  <c:v>28979844</c:v>
                </c:pt>
                <c:pt idx="9">
                  <c:v>39247247</c:v>
                </c:pt>
                <c:pt idx="10">
                  <c:v>46053418</c:v>
                </c:pt>
                <c:pt idx="11">
                  <c:v>35554199</c:v>
                </c:pt>
              </c:numCache>
            </c:numRef>
          </c:val>
        </c:ser>
        <c:dLbls>
          <c:showLegendKey val="0"/>
          <c:showVal val="0"/>
          <c:showCatName val="0"/>
          <c:showSerName val="0"/>
          <c:showPercent val="0"/>
          <c:showBubbleSize val="0"/>
        </c:dLbls>
        <c:gapWidth val="150"/>
        <c:axId val="91902720"/>
        <c:axId val="91904256"/>
      </c:barChart>
      <c:catAx>
        <c:axId val="91902720"/>
        <c:scaling>
          <c:orientation val="minMax"/>
        </c:scaling>
        <c:delete val="0"/>
        <c:axPos val="b"/>
        <c:numFmt formatCode="General" sourceLinked="1"/>
        <c:majorTickMark val="out"/>
        <c:minorTickMark val="none"/>
        <c:tickLblPos val="nextTo"/>
        <c:crossAx val="91904256"/>
        <c:crosses val="autoZero"/>
        <c:auto val="1"/>
        <c:lblAlgn val="ctr"/>
        <c:lblOffset val="100"/>
        <c:noMultiLvlLbl val="0"/>
      </c:catAx>
      <c:valAx>
        <c:axId val="91904256"/>
        <c:scaling>
          <c:orientation val="minMax"/>
        </c:scaling>
        <c:delete val="0"/>
        <c:axPos val="l"/>
        <c:majorGridlines/>
        <c:numFmt formatCode="_(&quot;$&quot;* #,##0.00_);_(&quot;$&quot;* \(#,##0.00\);_(&quot;$&quot;* &quot;-&quot;??_);_(@_)" sourceLinked="1"/>
        <c:majorTickMark val="out"/>
        <c:minorTickMark val="none"/>
        <c:tickLblPos val="nextTo"/>
        <c:crossAx val="91902720"/>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0.01333</cdr:x>
      <cdr:y>0.9</cdr:y>
    </cdr:from>
    <cdr:to>
      <cdr:x>0.235</cdr:x>
      <cdr:y>0.99722</cdr:y>
    </cdr:to>
    <cdr:sp macro="" textlink="">
      <cdr:nvSpPr>
        <cdr:cNvPr id="2" name="TextBox 1"/>
        <cdr:cNvSpPr txBox="1"/>
      </cdr:nvSpPr>
      <cdr:spPr>
        <a:xfrm xmlns:a="http://schemas.openxmlformats.org/drawingml/2006/main">
          <a:off x="76199" y="3086099"/>
          <a:ext cx="1266825"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0.015</cdr:x>
      <cdr:y>0.93611</cdr:y>
    </cdr:from>
    <cdr:to>
      <cdr:x>0.27167</cdr:x>
      <cdr:y>0.98889</cdr:y>
    </cdr:to>
    <cdr:sp macro="" textlink="">
      <cdr:nvSpPr>
        <cdr:cNvPr id="3" name="TextBox 2"/>
        <cdr:cNvSpPr txBox="1"/>
      </cdr:nvSpPr>
      <cdr:spPr>
        <a:xfrm xmlns:a="http://schemas.openxmlformats.org/drawingml/2006/main">
          <a:off x="85725" y="3209925"/>
          <a:ext cx="1466850"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aseline="0">
              <a:latin typeface="Arial" pitchFamily="34" charset="0"/>
              <a:cs typeface="Arial" pitchFamily="34" charset="0"/>
            </a:rPr>
            <a:t>Source</a:t>
          </a:r>
          <a:r>
            <a:rPr lang="en-US" sz="800">
              <a:latin typeface="Arial" pitchFamily="34" charset="0"/>
              <a:cs typeface="Arial" pitchFamily="34" charset="0"/>
            </a:rPr>
            <a:t>: AKSAS</a:t>
          </a:r>
          <a:r>
            <a:rPr lang="en-US" sz="800" baseline="0">
              <a:latin typeface="Arial" pitchFamily="34" charset="0"/>
              <a:cs typeface="Arial" pitchFamily="34" charset="0"/>
            </a:rPr>
            <a:t> data</a:t>
          </a:r>
          <a:endParaRPr lang="en-US" sz="80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0.00768</cdr:x>
      <cdr:y>0.92986</cdr:y>
    </cdr:from>
    <cdr:to>
      <cdr:x>0.74936</cdr:x>
      <cdr:y>0.98049</cdr:y>
    </cdr:to>
    <cdr:sp macro="" textlink="">
      <cdr:nvSpPr>
        <cdr:cNvPr id="155649" name="Text Box 1025"/>
        <cdr:cNvSpPr txBox="1">
          <a:spLocks xmlns:a="http://schemas.openxmlformats.org/drawingml/2006/main" noChangeArrowheads="1"/>
        </cdr:cNvSpPr>
      </cdr:nvSpPr>
      <cdr:spPr bwMode="auto">
        <a:xfrm xmlns:a="http://schemas.openxmlformats.org/drawingml/2006/main">
          <a:off x="50800" y="3459022"/>
          <a:ext cx="4718419" cy="1720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US" sz="800" b="0" i="0" strike="noStrike">
              <a:solidFill>
                <a:srgbClr val="000000"/>
              </a:solidFill>
              <a:latin typeface="Arial"/>
              <a:cs typeface="Arial"/>
            </a:rPr>
            <a:t>Source: Expenditures are from AKSAS. Beneficiaries are from MMIS-JUCE data.</a:t>
          </a:r>
        </a:p>
      </cdr:txBody>
    </cdr:sp>
  </cdr:relSizeAnchor>
</c:userShapes>
</file>

<file path=ppt/drawings/drawing3.xml><?xml version="1.0" encoding="utf-8"?>
<c:userShapes xmlns:c="http://schemas.openxmlformats.org/drawingml/2006/chart">
  <cdr:relSizeAnchor xmlns:cdr="http://schemas.openxmlformats.org/drawingml/2006/chartDrawing">
    <cdr:from>
      <cdr:x>0.38532</cdr:x>
      <cdr:y>0.26154</cdr:y>
    </cdr:from>
    <cdr:to>
      <cdr:x>0.84404</cdr:x>
      <cdr:y>0.83077</cdr:y>
    </cdr:to>
    <cdr:sp macro="" textlink="">
      <cdr:nvSpPr>
        <cdr:cNvPr id="4" name="Rectangle 3"/>
        <cdr:cNvSpPr/>
      </cdr:nvSpPr>
      <cdr:spPr>
        <a:xfrm xmlns:a="http://schemas.openxmlformats.org/drawingml/2006/main">
          <a:off x="3200400" y="1295400"/>
          <a:ext cx="3810000" cy="2819400"/>
        </a:xfrm>
        <a:prstGeom xmlns:a="http://schemas.openxmlformats.org/drawingml/2006/main" prst="rect">
          <a:avLst/>
        </a:prstGeom>
        <a:solidFill xmlns:a="http://schemas.openxmlformats.org/drawingml/2006/main">
          <a:schemeClr val="accent6">
            <a:lumMod val="75000"/>
            <a:alpha val="29000"/>
          </a:scheme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t>                                      </a:t>
          </a:r>
          <a:br>
            <a:rPr lang="en-US"/>
          </a:br>
          <a:r>
            <a:rPr lang="en-US"/>
            <a:t/>
          </a:r>
          <a:br>
            <a:rPr lang="en-US"/>
          </a:br>
          <a:r>
            <a:rPr lang="en-US" sz="1800">
              <a:solidFill>
                <a:schemeClr val="tx2">
                  <a:lumMod val="75000"/>
                </a:schemeClr>
              </a:solidFill>
            </a:rPr>
            <a:t>20 year </a:t>
          </a:r>
          <a:br>
            <a:rPr lang="en-US" sz="1800">
              <a:solidFill>
                <a:schemeClr val="tx2">
                  <a:lumMod val="75000"/>
                </a:schemeClr>
              </a:solidFill>
            </a:rPr>
          </a:br>
          <a:r>
            <a:rPr lang="en-US" sz="1800">
              <a:solidFill>
                <a:schemeClr val="tx2">
                  <a:lumMod val="75000"/>
                </a:schemeClr>
              </a:solidFill>
            </a:rPr>
            <a:t>Projection</a:t>
          </a:r>
          <a:br>
            <a:rPr lang="en-US" sz="1800">
              <a:solidFill>
                <a:schemeClr val="tx2">
                  <a:lumMod val="75000"/>
                </a:schemeClr>
              </a:solidFill>
            </a:rPr>
          </a:br>
          <a:r>
            <a:rPr lang="en-US" sz="1800">
              <a:solidFill>
                <a:schemeClr val="tx2">
                  <a:lumMod val="75000"/>
                </a:schemeClr>
              </a:solidFill>
            </a:rPr>
            <a:t>2012-2032</a:t>
          </a:r>
        </a:p>
      </cdr:txBody>
    </cdr:sp>
  </cdr:relSizeAnchor>
  <cdr:relSizeAnchor xmlns:cdr="http://schemas.openxmlformats.org/drawingml/2006/chartDrawing">
    <cdr:from>
      <cdr:x>0.38532</cdr:x>
      <cdr:y>0.29231</cdr:y>
    </cdr:from>
    <cdr:to>
      <cdr:x>0.84805</cdr:x>
      <cdr:y>0.29447</cdr:y>
    </cdr:to>
    <cdr:cxnSp macro="">
      <cdr:nvCxnSpPr>
        <cdr:cNvPr id="7" name="Straight Arrow Connector 6"/>
        <cdr:cNvCxnSpPr/>
      </cdr:nvCxnSpPr>
      <cdr:spPr>
        <a:xfrm xmlns:a="http://schemas.openxmlformats.org/drawingml/2006/main">
          <a:off x="3200400" y="1447800"/>
          <a:ext cx="3843343" cy="10698"/>
        </a:xfrm>
        <a:prstGeom xmlns:a="http://schemas.openxmlformats.org/drawingml/2006/main" prst="straightConnector1">
          <a:avLst/>
        </a:prstGeom>
        <a:ln xmlns:a="http://schemas.openxmlformats.org/drawingml/2006/main" w="63500">
          <a:headEnd type="arrow"/>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0.16514</cdr:x>
      <cdr:y>0.29231</cdr:y>
    </cdr:from>
    <cdr:to>
      <cdr:x>0.38532</cdr:x>
      <cdr:y>0.29369</cdr:y>
    </cdr:to>
    <cdr:cxnSp macro="">
      <cdr:nvCxnSpPr>
        <cdr:cNvPr id="8" name="Straight Arrow Connector 7"/>
        <cdr:cNvCxnSpPr/>
      </cdr:nvCxnSpPr>
      <cdr:spPr>
        <a:xfrm xmlns:a="http://schemas.openxmlformats.org/drawingml/2006/main" flipV="1">
          <a:off x="1371600" y="1447800"/>
          <a:ext cx="1828800" cy="6836"/>
        </a:xfrm>
        <a:prstGeom xmlns:a="http://schemas.openxmlformats.org/drawingml/2006/main" prst="straightConnector1">
          <a:avLst/>
        </a:prstGeom>
        <a:ln xmlns:a="http://schemas.openxmlformats.org/drawingml/2006/main" w="63500">
          <a:solidFill>
            <a:schemeClr val="tx1"/>
          </a:solidFill>
          <a:headEnd type="arrow"/>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0.17431</cdr:x>
      <cdr:y>0.33846</cdr:y>
    </cdr:from>
    <cdr:to>
      <cdr:x>0.37741</cdr:x>
      <cdr:y>0.57751</cdr:y>
    </cdr:to>
    <cdr:sp macro="" textlink="">
      <cdr:nvSpPr>
        <cdr:cNvPr id="11" name="TextBox 10"/>
        <cdr:cNvSpPr txBox="1"/>
      </cdr:nvSpPr>
      <cdr:spPr>
        <a:xfrm xmlns:a="http://schemas.openxmlformats.org/drawingml/2006/main">
          <a:off x="1447800" y="1676400"/>
          <a:ext cx="1686908" cy="11840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0" dirty="0">
              <a:solidFill>
                <a:schemeClr val="tx2">
                  <a:lumMod val="75000"/>
                </a:schemeClr>
              </a:solidFill>
            </a:rPr>
            <a:t>10 year </a:t>
          </a:r>
          <a:br>
            <a:rPr lang="en-US" sz="1800" b="0" dirty="0">
              <a:solidFill>
                <a:schemeClr val="tx2">
                  <a:lumMod val="75000"/>
                </a:schemeClr>
              </a:solidFill>
            </a:rPr>
          </a:br>
          <a:r>
            <a:rPr lang="en-US" sz="1800" b="0" dirty="0">
              <a:solidFill>
                <a:schemeClr val="tx2">
                  <a:lumMod val="75000"/>
                </a:schemeClr>
              </a:solidFill>
            </a:rPr>
            <a:t>Historical Data</a:t>
          </a:r>
          <a:br>
            <a:rPr lang="en-US" sz="1800" b="0" dirty="0">
              <a:solidFill>
                <a:schemeClr val="tx2">
                  <a:lumMod val="75000"/>
                </a:schemeClr>
              </a:solidFill>
            </a:rPr>
          </a:br>
          <a:r>
            <a:rPr lang="en-US" sz="1800" b="0" dirty="0">
              <a:solidFill>
                <a:schemeClr val="tx2">
                  <a:lumMod val="75000"/>
                </a:schemeClr>
              </a:solidFill>
            </a:rPr>
            <a:t>2002-2011</a:t>
          </a:r>
        </a:p>
      </cdr:txBody>
    </cdr:sp>
  </cdr:relSizeAnchor>
  <cdr:relSizeAnchor xmlns:cdr="http://schemas.openxmlformats.org/drawingml/2006/chartDrawing">
    <cdr:from>
      <cdr:x>0.41911</cdr:x>
      <cdr:y>0.85458</cdr:y>
    </cdr:from>
    <cdr:to>
      <cdr:x>0.52485</cdr:x>
      <cdr:y>1</cdr:y>
    </cdr:to>
    <cdr:sp macro="" textlink="">
      <cdr:nvSpPr>
        <cdr:cNvPr id="3" name="TextBox 2"/>
        <cdr:cNvSpPr txBox="1"/>
      </cdr:nvSpPr>
      <cdr:spPr>
        <a:xfrm xmlns:a="http://schemas.openxmlformats.org/drawingml/2006/main">
          <a:off x="3623965" y="59010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
          </a:r>
          <a:br>
            <a:rPr lang="en-US" sz="1100"/>
          </a:br>
          <a:r>
            <a:rPr lang="en-US" sz="1100"/>
            <a:t/>
          </a:r>
          <a:br>
            <a:rPr lang="en-US" sz="1100"/>
          </a:br>
          <a:r>
            <a:rPr lang="en-US" sz="1100" b="1"/>
            <a:t>Calendar</a:t>
          </a:r>
          <a:r>
            <a:rPr lang="en-US" sz="1100" b="1" baseline="0"/>
            <a:t> Year</a:t>
          </a:r>
          <a:endParaRPr lang="en-US" sz="1100" b="1"/>
        </a:p>
      </cdr:txBody>
    </cdr:sp>
  </cdr:relSizeAnchor>
  <cdr:relSizeAnchor xmlns:cdr="http://schemas.openxmlformats.org/drawingml/2006/chartDrawing">
    <cdr:from>
      <cdr:x>0.78744</cdr:x>
      <cdr:y>0.95385</cdr:y>
    </cdr:from>
    <cdr:to>
      <cdr:x>0.9475</cdr:x>
      <cdr:y>1</cdr:y>
    </cdr:to>
    <cdr:sp macro="" textlink="">
      <cdr:nvSpPr>
        <cdr:cNvPr id="6" name="TextBox 5"/>
        <cdr:cNvSpPr txBox="1"/>
      </cdr:nvSpPr>
      <cdr:spPr>
        <a:xfrm xmlns:a="http://schemas.openxmlformats.org/drawingml/2006/main">
          <a:off x="6808886" y="5997772"/>
          <a:ext cx="1384101" cy="2902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0.84404</cdr:x>
      <cdr:y>0.86154</cdr:y>
    </cdr:from>
    <cdr:to>
      <cdr:x>0.97228</cdr:x>
      <cdr:y>0.98462</cdr:y>
    </cdr:to>
    <cdr:sp macro="" textlink="">
      <cdr:nvSpPr>
        <cdr:cNvPr id="9" name="TextBox 8"/>
        <cdr:cNvSpPr txBox="1"/>
      </cdr:nvSpPr>
      <cdr:spPr>
        <a:xfrm xmlns:a="http://schemas.openxmlformats.org/drawingml/2006/main">
          <a:off x="7010400" y="4267200"/>
          <a:ext cx="1065194"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Data Source:</a:t>
          </a:r>
          <a:br>
            <a:rPr lang="en-US" sz="1100" dirty="0"/>
          </a:br>
          <a:r>
            <a:rPr lang="en-US" sz="1100" dirty="0"/>
            <a:t>MESA</a:t>
          </a:r>
          <a:r>
            <a:rPr lang="en-US" sz="1100" baseline="0" dirty="0"/>
            <a:t> 2012-2032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676B98-263D-43EF-950F-D26049D1F192}" type="datetimeFigureOut">
              <a:rPr lang="en-US" smtClean="0"/>
              <a:pPr/>
              <a:t>1/26/2014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2303B6-4644-403A-81F2-2992F3AF816F}" type="slidenum">
              <a:rPr lang="en-US" smtClean="0"/>
              <a:pPr/>
              <a:t>‹#›</a:t>
            </a:fld>
            <a:endParaRPr lang="en-US"/>
          </a:p>
        </p:txBody>
      </p:sp>
    </p:spTree>
    <p:extLst>
      <p:ext uri="{BB962C8B-B14F-4D97-AF65-F5344CB8AC3E}">
        <p14:creationId xmlns:p14="http://schemas.microsoft.com/office/powerpoint/2010/main" val="745512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09DA38-148C-4616-A504-B7EC4282A8B8}" type="datetimeFigureOut">
              <a:rPr lang="en-US" smtClean="0"/>
              <a:pPr/>
              <a:t>1/26/2014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B1DBF0-4F67-4B4F-A543-0C21DB0E03A1}" type="slidenum">
              <a:rPr lang="en-US" smtClean="0"/>
              <a:pPr/>
              <a:t>‹#›</a:t>
            </a:fld>
            <a:endParaRPr lang="en-US"/>
          </a:p>
        </p:txBody>
      </p:sp>
    </p:spTree>
    <p:extLst>
      <p:ext uri="{BB962C8B-B14F-4D97-AF65-F5344CB8AC3E}">
        <p14:creationId xmlns:p14="http://schemas.microsoft.com/office/powerpoint/2010/main" val="192875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B1DBF0-4F67-4B4F-A543-0C21DB0E03A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1"/>
            <a:ext cx="8229600" cy="838200"/>
          </a:xfrm>
        </p:spPr>
        <p:txBody>
          <a:bodyPr/>
          <a:lstStyle>
            <a:lvl1pPr algn="l">
              <a:defRPr>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1524000"/>
            <a:ext cx="8229600" cy="990600"/>
          </a:xfrm>
        </p:spPr>
        <p:txBody>
          <a:bodyPr>
            <a:normAutofit/>
          </a:bodyPr>
          <a:lstStyle>
            <a:lvl1pPr marL="0" indent="0" algn="l">
              <a:buNone/>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28600" y="6356350"/>
            <a:ext cx="2133600" cy="365125"/>
          </a:xfrm>
        </p:spPr>
        <p:txBody>
          <a:bodyPr/>
          <a:lstStyle/>
          <a:p>
            <a:fld id="{BBEC5528-9B97-4993-B567-1CD81CDC10B2}" type="datetime1">
              <a:rPr lang="en-US" smtClean="0"/>
              <a:pPr/>
              <a:t>1/26/2014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81800" y="6356350"/>
            <a:ext cx="2133600" cy="365125"/>
          </a:xfrm>
        </p:spPr>
        <p:txBody>
          <a:bodyPr/>
          <a:lstStyle/>
          <a:p>
            <a:fld id="{F7DB2CD4-B18F-4B46-9F9E-574EB6875B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2E7ED-FE70-47FD-833E-28F5C5F421F7}" type="datetime1">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B2CD4-B18F-4B46-9F9E-574EB6875B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F8DEE-91B5-4867-A5A6-00DE90113B7B}" type="datetime1">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B2CD4-B18F-4B46-9F9E-574EB6875B8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BB6C9-092C-4161-9923-B035E4B0FAB8}" type="datetime1">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B2CD4-B18F-4B46-9F9E-574EB6875B8E}" type="slidenum">
              <a:rPr lang="en-US" smtClean="0"/>
              <a:pPr/>
              <a:t>‹#›</a:t>
            </a:fld>
            <a:endParaRPr lang="en-US"/>
          </a:p>
        </p:txBody>
      </p:sp>
      <p:sp>
        <p:nvSpPr>
          <p:cNvPr id="7" name="Rectangle 6"/>
          <p:cNvSpPr/>
          <p:nvPr userDrawn="1"/>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481FC-6351-4EFD-909A-D07E2B99CFEB}" type="datetime1">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B2CD4-B18F-4B46-9F9E-574EB6875B8E}" type="slidenum">
              <a:rPr lang="en-US" smtClean="0"/>
              <a:pPr/>
              <a:t>‹#›</a:t>
            </a:fld>
            <a:endParaRPr lang="en-US"/>
          </a:p>
        </p:txBody>
      </p:sp>
      <p:sp>
        <p:nvSpPr>
          <p:cNvPr id="7" name="Rectangle 6"/>
          <p:cNvSpPr/>
          <p:nvPr userDrawn="1"/>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50" baseline="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2"/>
              </a:buClr>
              <a:buFont typeface="Arial" pitchFamily="34" charset="0"/>
              <a:buChar char="»"/>
              <a:defRPr sz="3800" spc="-100" baseline="0">
                <a:solidFill>
                  <a:schemeClr val="tx2"/>
                </a:solidFill>
              </a:defRPr>
            </a:lvl1pPr>
            <a:lvl2pPr>
              <a:buClr>
                <a:schemeClr val="accent2"/>
              </a:buClr>
              <a:buFont typeface="Minion Pro" pitchFamily="18" charset="0"/>
              <a:buChar char="◆"/>
              <a:defRPr sz="3500" spc="-100" baseline="0">
                <a:solidFill>
                  <a:schemeClr val="accent5"/>
                </a:solidFill>
              </a:defRPr>
            </a:lvl2pPr>
            <a:lvl3pPr>
              <a:buSzPct val="70000"/>
              <a:buFont typeface="Wingdings" pitchFamily="2" charset="2"/>
              <a:buChar char="§"/>
              <a:defRPr sz="3000" spc="-100" baseline="0">
                <a:solidFill>
                  <a:schemeClr val="accent2"/>
                </a:solidFill>
              </a:defRPr>
            </a:lvl3pPr>
            <a:lvl4pPr>
              <a:defRPr sz="2700" spc="-100" baseline="0">
                <a:solidFill>
                  <a:schemeClr val="accent6"/>
                </a:solidFill>
              </a:defRPr>
            </a:lvl4pPr>
            <a:lvl5pPr>
              <a:buFont typeface="Arial" pitchFamily="34" charset="0"/>
              <a:buChar char="•"/>
              <a:defRPr sz="2200" spc="-100" baseline="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286545-4153-42E4-A5DB-E931F111A476}" type="datetime1">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F7DB2CD4-B18F-4B46-9F9E-574EB6875B8E}" type="slidenum">
              <a:rPr lang="en-US" smtClean="0"/>
              <a:pPr/>
              <a:t>‹#›</a:t>
            </a:fld>
            <a:endParaRPr lang="en-US" dirty="0"/>
          </a:p>
        </p:txBody>
      </p:sp>
      <p:sp>
        <p:nvSpPr>
          <p:cNvPr id="7" name="Rectangle 6"/>
          <p:cNvSpPr/>
          <p:nvPr userDrawn="1"/>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8" name="Picture 7" descr="lifespan.png"/>
          <p:cNvPicPr>
            <a:picLocks noChangeAspect="1"/>
          </p:cNvPicPr>
          <p:nvPr userDrawn="1"/>
        </p:nvPicPr>
        <p:blipFill>
          <a:blip r:embed="rId2" cstate="print"/>
          <a:stretch>
            <a:fillRect/>
          </a:stretch>
        </p:blipFill>
        <p:spPr>
          <a:xfrm>
            <a:off x="0" y="5105400"/>
            <a:ext cx="9144000" cy="1535906"/>
          </a:xfrm>
          <a:prstGeom prst="rect">
            <a:avLst/>
          </a:prstGeom>
        </p:spPr>
      </p:pic>
      <p:sp>
        <p:nvSpPr>
          <p:cNvPr id="2" name="Title 1"/>
          <p:cNvSpPr>
            <a:spLocks noGrp="1"/>
          </p:cNvSpPr>
          <p:nvPr>
            <p:ph type="title"/>
          </p:nvPr>
        </p:nvSpPr>
        <p:spPr/>
        <p:txBody>
          <a:bodyPr/>
          <a:lstStyle>
            <a:lvl1pPr algn="l">
              <a:defRPr b="1" spc="-50" baseline="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2"/>
              </a:buClr>
              <a:buFont typeface="Arial" pitchFamily="34" charset="0"/>
              <a:buChar char="»"/>
              <a:defRPr sz="3800" spc="-100" baseline="0">
                <a:solidFill>
                  <a:schemeClr val="tx2"/>
                </a:solidFill>
              </a:defRPr>
            </a:lvl1pPr>
            <a:lvl2pPr>
              <a:buClr>
                <a:schemeClr val="accent2"/>
              </a:buClr>
              <a:buFont typeface="Minion Pro" pitchFamily="18" charset="0"/>
              <a:buChar char="◆"/>
              <a:defRPr sz="3500" spc="-100" baseline="0">
                <a:solidFill>
                  <a:schemeClr val="accent5"/>
                </a:solidFill>
              </a:defRPr>
            </a:lvl2pPr>
            <a:lvl3pPr>
              <a:buSzPct val="70000"/>
              <a:buFont typeface="Wingdings" pitchFamily="2" charset="2"/>
              <a:buChar char="§"/>
              <a:defRPr sz="3000" spc="-100" baseline="0">
                <a:solidFill>
                  <a:schemeClr val="accent2"/>
                </a:solidFill>
              </a:defRPr>
            </a:lvl3pPr>
            <a:lvl4pPr>
              <a:defRPr sz="2700" spc="-100" baseline="0">
                <a:solidFill>
                  <a:schemeClr val="accent6"/>
                </a:solidFill>
              </a:defRPr>
            </a:lvl4pPr>
            <a:lvl5pPr>
              <a:buFont typeface="Arial" pitchFamily="34" charset="0"/>
              <a:buChar char="•"/>
              <a:defRPr sz="2200" spc="-100" baseline="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286545-4153-42E4-A5DB-E931F111A476}" type="datetime1">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F7DB2CD4-B18F-4B46-9F9E-574EB6875B8E}" type="slidenum">
              <a:rPr lang="en-US" smtClean="0"/>
              <a:pPr/>
              <a:t>‹#›</a:t>
            </a:fld>
            <a:endParaRPr lang="en-US" dirty="0"/>
          </a:p>
        </p:txBody>
      </p:sp>
      <p:sp>
        <p:nvSpPr>
          <p:cNvPr id="7" name="Rectangle 6"/>
          <p:cNvSpPr/>
          <p:nvPr userDrawn="1"/>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50" baseline="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2"/>
              </a:buClr>
              <a:buFont typeface="Arial" pitchFamily="34" charset="0"/>
              <a:buChar char="»"/>
              <a:defRPr sz="3800" spc="-100" baseline="0">
                <a:solidFill>
                  <a:schemeClr val="tx2"/>
                </a:solidFill>
              </a:defRPr>
            </a:lvl1pPr>
            <a:lvl2pPr>
              <a:buClr>
                <a:schemeClr val="accent2"/>
              </a:buClr>
              <a:buFont typeface="Minion Pro" pitchFamily="18" charset="0"/>
              <a:buChar char="◆"/>
              <a:defRPr sz="3500" spc="-100" baseline="0">
                <a:solidFill>
                  <a:schemeClr val="accent5"/>
                </a:solidFill>
              </a:defRPr>
            </a:lvl2pPr>
            <a:lvl3pPr>
              <a:buSzPct val="70000"/>
              <a:buFont typeface="Wingdings" pitchFamily="2" charset="2"/>
              <a:buChar char="§"/>
              <a:defRPr sz="3000" spc="-100" baseline="0">
                <a:solidFill>
                  <a:schemeClr val="accent2"/>
                </a:solidFill>
              </a:defRPr>
            </a:lvl3pPr>
            <a:lvl4pPr>
              <a:defRPr sz="2700" spc="-100" baseline="0">
                <a:solidFill>
                  <a:schemeClr val="accent6"/>
                </a:solidFill>
              </a:defRPr>
            </a:lvl4pPr>
            <a:lvl5pPr>
              <a:buFont typeface="Arial" pitchFamily="34" charset="0"/>
              <a:buChar char="•"/>
              <a:defRPr sz="2200" spc="-100" baseline="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A260CC-B17F-4945-A451-3B9EFA133F9E}" type="datetime1">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5">
                    <a:lumMod val="50000"/>
                  </a:schemeClr>
                </a:solidFill>
              </a:defRPr>
            </a:lvl1pPr>
          </a:lstStyle>
          <a:p>
            <a:fld id="{F7DB2CD4-B18F-4B46-9F9E-574EB6875B8E}" type="slidenum">
              <a:rPr lang="en-US" smtClean="0"/>
              <a:pPr/>
              <a:t>‹#›</a:t>
            </a:fld>
            <a:endParaRPr lang="en-US" dirty="0"/>
          </a:p>
        </p:txBody>
      </p:sp>
      <p:sp>
        <p:nvSpPr>
          <p:cNvPr id="7" name="Rectangle 6"/>
          <p:cNvSpPr/>
          <p:nvPr userDrawn="1"/>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arachart_lifespan.png"/>
          <p:cNvPicPr>
            <a:picLocks noChangeAspect="1"/>
          </p:cNvPicPr>
          <p:nvPr userDrawn="1"/>
        </p:nvPicPr>
        <p:blipFill>
          <a:blip r:embed="rId2" cstate="print"/>
          <a:stretch>
            <a:fillRect/>
          </a:stretch>
        </p:blipFill>
        <p:spPr>
          <a:xfrm>
            <a:off x="0" y="5181600"/>
            <a:ext cx="9144000" cy="15448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50F8B0C-3093-4F8D-A60E-B2B754E6DB86}" type="datetime1">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B2CD4-B18F-4B46-9F9E-574EB6875B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E21DFA-DBAC-4045-9E76-EF30106DED9C}" type="datetime1">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B2CD4-B18F-4B46-9F9E-574EB6875B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54C95-FEDD-4484-B869-7A6600CC367E}" type="datetime1">
              <a:rPr lang="en-US" smtClean="0"/>
              <a:pPr/>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B2CD4-B18F-4B46-9F9E-574EB6875B8E}" type="slidenum">
              <a:rPr lang="en-US" smtClean="0"/>
              <a:pPr/>
              <a:t>‹#›</a:t>
            </a:fld>
            <a:endParaRPr lang="en-US"/>
          </a:p>
        </p:txBody>
      </p:sp>
      <p:sp>
        <p:nvSpPr>
          <p:cNvPr id="10" name="Rectangle 9"/>
          <p:cNvSpPr/>
          <p:nvPr userDrawn="1"/>
        </p:nvSpPr>
        <p:spPr>
          <a:xfrm>
            <a:off x="0" y="0"/>
            <a:ext cx="914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356350"/>
            <a:ext cx="2133600" cy="365125"/>
          </a:xfrm>
        </p:spPr>
        <p:txBody>
          <a:bodyPr/>
          <a:lstStyle/>
          <a:p>
            <a:fld id="{0CF49F2F-7241-419C-92BD-82A8A8CFF011}" type="datetime1">
              <a:rPr lang="en-US" smtClean="0"/>
              <a:pPr/>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781800" y="6356350"/>
            <a:ext cx="2133600" cy="365125"/>
          </a:xfrm>
        </p:spPr>
        <p:txBody>
          <a:bodyPr/>
          <a:lstStyle/>
          <a:p>
            <a:fld id="{F7DB2CD4-B18F-4B46-9F9E-574EB6875B8E}" type="slidenum">
              <a:rPr lang="en-US" smtClean="0"/>
              <a:pPr/>
              <a:t>‹#›</a:t>
            </a:fld>
            <a:endParaRPr lang="en-US"/>
          </a:p>
        </p:txBody>
      </p:sp>
      <p:sp>
        <p:nvSpPr>
          <p:cNvPr id="6" name="Rectangle 5"/>
          <p:cNvSpPr/>
          <p:nvPr userDrawn="1"/>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8A523-4E82-458E-9936-2DD727A1EED5}" type="datetime1">
              <a:rPr lang="en-US" smtClean="0"/>
              <a:pPr/>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B2CD4-B18F-4B46-9F9E-574EB6875B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9E8F4-B151-4EC3-9D32-52496A73161B}" type="datetime1">
              <a:rPr lang="en-US" smtClean="0"/>
              <a:pPr/>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solidFill>
              </a:defRPr>
            </a:lvl1pPr>
          </a:lstStyle>
          <a:p>
            <a:fld id="{F7DB2CD4-B18F-4B46-9F9E-574EB6875B8E}" type="slidenum">
              <a:rPr lang="en-US" smtClean="0"/>
              <a:pPr/>
              <a:t>‹#›</a:t>
            </a:fld>
            <a:endParaRPr lang="en-US" dirty="0"/>
          </a:p>
        </p:txBody>
      </p:sp>
      <p:sp>
        <p:nvSpPr>
          <p:cNvPr id="15" name="Rectangle 14"/>
          <p:cNvSpPr/>
          <p:nvPr userDrawn="1"/>
        </p:nvSpPr>
        <p:spPr>
          <a:xfrm>
            <a:off x="0" y="0"/>
            <a:ext cx="914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4400" b="1" kern="1200" spc="-5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3800" kern="1200" spc="-50" baseline="0">
          <a:solidFill>
            <a:schemeClr val="accent1"/>
          </a:solidFill>
          <a:latin typeface="+mn-lt"/>
          <a:ea typeface="+mn-ea"/>
          <a:cs typeface="+mn-cs"/>
        </a:defRPr>
      </a:lvl1pPr>
      <a:lvl2pPr marL="742950" indent="-285750" algn="l" defTabSz="914400" rtl="0" eaLnBrk="1" latinLnBrk="0" hangingPunct="1">
        <a:spcBef>
          <a:spcPct val="20000"/>
        </a:spcBef>
        <a:buClr>
          <a:schemeClr val="accent2"/>
        </a:buClr>
        <a:buFont typeface="Minion Pro" pitchFamily="18" charset="0"/>
        <a:buChar char="◆"/>
        <a:defRPr sz="3500" kern="1200" spc="-50" baseline="0">
          <a:solidFill>
            <a:schemeClr val="accent5"/>
          </a:solidFill>
          <a:latin typeface="+mn-lt"/>
          <a:ea typeface="+mn-ea"/>
          <a:cs typeface="+mn-cs"/>
        </a:defRPr>
      </a:lvl2pPr>
      <a:lvl3pPr marL="1143000" indent="-228600" algn="l" defTabSz="914400" rtl="0" eaLnBrk="1" latinLnBrk="0" hangingPunct="1">
        <a:spcBef>
          <a:spcPct val="20000"/>
        </a:spcBef>
        <a:buClr>
          <a:schemeClr val="accent2"/>
        </a:buClr>
        <a:buSzPct val="70000"/>
        <a:buFont typeface="Wingdings" pitchFamily="2" charset="2"/>
        <a:buChar char="§"/>
        <a:defRPr sz="3000" kern="1200" spc="-50" baseline="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700" kern="1200" spc="-50" baseline="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985723"/>
            <a:ext cx="8229600" cy="838200"/>
          </a:xfrm>
        </p:spPr>
        <p:txBody>
          <a:bodyPr/>
          <a:lstStyle/>
          <a:p>
            <a:r>
              <a:rPr lang="en-US" dirty="0" smtClean="0"/>
              <a:t>Alaska Medicaid</a:t>
            </a:r>
            <a:endParaRPr lang="en-US" dirty="0"/>
          </a:p>
        </p:txBody>
      </p:sp>
      <p:sp>
        <p:nvSpPr>
          <p:cNvPr id="5" name="Subtitle 4"/>
          <p:cNvSpPr>
            <a:spLocks noGrp="1"/>
          </p:cNvSpPr>
          <p:nvPr>
            <p:ph type="subTitle" idx="1"/>
          </p:nvPr>
        </p:nvSpPr>
        <p:spPr>
          <a:xfrm>
            <a:off x="381000" y="1671522"/>
            <a:ext cx="8305800" cy="990600"/>
          </a:xfrm>
        </p:spPr>
        <p:txBody>
          <a:bodyPr>
            <a:normAutofit/>
          </a:bodyPr>
          <a:lstStyle/>
          <a:p>
            <a:r>
              <a:rPr lang="en-US" sz="3000" dirty="0" smtClean="0">
                <a:solidFill>
                  <a:schemeClr val="accent6"/>
                </a:solidFill>
              </a:rPr>
              <a:t>January 27, 2014</a:t>
            </a:r>
            <a:endParaRPr lang="en-US" sz="3000" dirty="0">
              <a:solidFill>
                <a:schemeClr val="accent6"/>
              </a:solidFill>
            </a:endParaRPr>
          </a:p>
        </p:txBody>
      </p:sp>
      <p:sp>
        <p:nvSpPr>
          <p:cNvPr id="10" name="Title 3"/>
          <p:cNvSpPr txBox="1">
            <a:spLocks/>
          </p:cNvSpPr>
          <p:nvPr/>
        </p:nvSpPr>
        <p:spPr>
          <a:xfrm>
            <a:off x="1905000" y="4800600"/>
            <a:ext cx="6858000" cy="838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50" normalizeH="0" baseline="0" noProof="0" dirty="0" smtClean="0">
                <a:ln>
                  <a:noFill/>
                </a:ln>
                <a:solidFill>
                  <a:schemeClr val="accent1"/>
                </a:solidFill>
                <a:effectLst/>
                <a:uLnTx/>
                <a:uFillTx/>
                <a:latin typeface="+mj-lt"/>
                <a:ea typeface="+mj-ea"/>
                <a:cs typeface="+mj-cs"/>
              </a:rPr>
              <a:t>Department of Health &amp; Social Services</a:t>
            </a:r>
            <a:endParaRPr kumimoji="0" lang="en-US" sz="3000" b="0" i="0" u="none" strike="noStrike" kern="1200" cap="none" spc="-50" normalizeH="0" baseline="0" noProof="0" dirty="0">
              <a:ln>
                <a:noFill/>
              </a:ln>
              <a:solidFill>
                <a:schemeClr val="accent1"/>
              </a:solidFill>
              <a:effectLst/>
              <a:uLnTx/>
              <a:uFillTx/>
              <a:latin typeface="+mj-lt"/>
              <a:ea typeface="+mj-ea"/>
              <a:cs typeface="+mj-cs"/>
            </a:endParaRPr>
          </a:p>
        </p:txBody>
      </p:sp>
      <p:pic>
        <p:nvPicPr>
          <p:cNvPr id="8" name="Picture 7" descr="DHSS Logo White_Glenn.jpg"/>
          <p:cNvPicPr>
            <a:picLocks noChangeAspect="1"/>
          </p:cNvPicPr>
          <p:nvPr/>
        </p:nvPicPr>
        <p:blipFill>
          <a:blip r:embed="rId3" cstate="print"/>
          <a:stretch>
            <a:fillRect/>
          </a:stretch>
        </p:blipFill>
        <p:spPr>
          <a:xfrm>
            <a:off x="303782" y="4038600"/>
            <a:ext cx="1829818" cy="1825752"/>
          </a:xfrm>
          <a:prstGeom prst="rect">
            <a:avLst/>
          </a:prstGeom>
        </p:spPr>
      </p:pic>
      <p:sp>
        <p:nvSpPr>
          <p:cNvPr id="6" name="Subtitle 4"/>
          <p:cNvSpPr txBox="1">
            <a:spLocks/>
          </p:cNvSpPr>
          <p:nvPr/>
        </p:nvSpPr>
        <p:spPr>
          <a:xfrm>
            <a:off x="495300" y="4494276"/>
            <a:ext cx="8305800" cy="4572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
                <a:schemeClr val="accent2"/>
              </a:buClr>
              <a:buSzTx/>
              <a:buFont typeface="Arial" pitchFamily="34" charset="0"/>
              <a:buNone/>
              <a:tabLst/>
              <a:defRPr/>
            </a:pPr>
            <a:r>
              <a:rPr kumimoji="0" lang="en-US" sz="2400" b="0" i="0" u="none" strike="noStrike" kern="1200" cap="none" spc="0" normalizeH="0" baseline="0" noProof="0" dirty="0" smtClean="0">
                <a:ln>
                  <a:noFill/>
                </a:ln>
                <a:solidFill>
                  <a:schemeClr val="accent5"/>
                </a:solidFill>
                <a:effectLst/>
                <a:uLnTx/>
                <a:uFillTx/>
                <a:latin typeface="+mj-lt"/>
                <a:ea typeface="+mn-ea"/>
                <a:cs typeface="+mn-cs"/>
              </a:rPr>
              <a:t>Director Margaret Brodie</a:t>
            </a:r>
            <a:endParaRPr kumimoji="0" lang="en-US" sz="2400" b="0" i="0" u="none" strike="noStrike" kern="1200" cap="none" spc="0" normalizeH="0" baseline="0" noProof="0" dirty="0">
              <a:ln>
                <a:noFill/>
              </a:ln>
              <a:solidFill>
                <a:schemeClr val="accent5"/>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2CD4-B18F-4B46-9F9E-574EB6875B8E}" type="slidenum">
              <a:rPr lang="en-US" smtClean="0"/>
              <a:pPr/>
              <a:t>10</a:t>
            </a:fld>
            <a:endParaRPr lang="en-US" dirty="0"/>
          </a:p>
        </p:txBody>
      </p:sp>
      <p:pic>
        <p:nvPicPr>
          <p:cNvPr id="5" name="Picture 4" descr="lightbulbs.png"/>
          <p:cNvPicPr>
            <a:picLocks noChangeAspect="1"/>
          </p:cNvPicPr>
          <p:nvPr/>
        </p:nvPicPr>
        <p:blipFill>
          <a:blip r:embed="rId2" cstate="print"/>
          <a:stretch>
            <a:fillRect/>
          </a:stretch>
        </p:blipFill>
        <p:spPr>
          <a:xfrm>
            <a:off x="1447800" y="-8001"/>
            <a:ext cx="6172200" cy="4351401"/>
          </a:xfrm>
          <a:prstGeom prst="rect">
            <a:avLst/>
          </a:prstGeom>
        </p:spPr>
      </p:pic>
      <p:sp>
        <p:nvSpPr>
          <p:cNvPr id="7" name="Title 4"/>
          <p:cNvSpPr>
            <a:spLocks noGrp="1"/>
          </p:cNvSpPr>
          <p:nvPr>
            <p:ph type="title"/>
          </p:nvPr>
        </p:nvSpPr>
        <p:spPr>
          <a:xfrm>
            <a:off x="381000" y="4495800"/>
            <a:ext cx="8458200" cy="1905000"/>
          </a:xfrm>
        </p:spPr>
        <p:txBody>
          <a:bodyPr>
            <a:normAutofit/>
          </a:bodyPr>
          <a:lstStyle/>
          <a:p>
            <a:r>
              <a:rPr lang="en-US" dirty="0" smtClean="0">
                <a:solidFill>
                  <a:schemeClr val="accent6"/>
                </a:solidFill>
              </a:rPr>
              <a:t>New way of doing things or innovative idea</a:t>
            </a:r>
            <a:endParaRPr lang="en-US" dirty="0">
              <a:solidFill>
                <a:schemeClr val="accent6"/>
              </a:solidFill>
            </a:endParaRPr>
          </a:p>
        </p:txBody>
      </p:sp>
      <p:sp>
        <p:nvSpPr>
          <p:cNvPr id="8" name="Rectangle 7"/>
          <p:cNvSpPr/>
          <p:nvPr/>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r>
              <a:rPr lang="en-US" dirty="0" smtClean="0"/>
              <a:t>Super-</a:t>
            </a:r>
            <a:r>
              <a:rPr lang="en-US" dirty="0" err="1" smtClean="0"/>
              <a:t>utilizers</a:t>
            </a:r>
            <a:endParaRPr lang="en-US" dirty="0" smtClean="0"/>
          </a:p>
          <a:p>
            <a:r>
              <a:rPr lang="en-US" dirty="0" smtClean="0"/>
              <a:t>Patient Centered Medical Home</a:t>
            </a:r>
          </a:p>
          <a:p>
            <a:r>
              <a:rPr lang="en-US" dirty="0" smtClean="0"/>
              <a:t>Payment Reform</a:t>
            </a:r>
          </a:p>
          <a:p>
            <a:r>
              <a:rPr lang="en-US" dirty="0" smtClean="0"/>
              <a:t>Prior Authorization</a:t>
            </a:r>
          </a:p>
          <a:p>
            <a:r>
              <a:rPr lang="en-US" dirty="0" smtClean="0"/>
              <a:t>Fraud Control</a:t>
            </a:r>
          </a:p>
          <a:p>
            <a:r>
              <a:rPr lang="en-US" dirty="0" smtClean="0"/>
              <a:t>DJJ Medicaid</a:t>
            </a:r>
          </a:p>
          <a:p>
            <a:r>
              <a:rPr lang="en-US" dirty="0" smtClean="0"/>
              <a:t>Tribal Partnerships</a:t>
            </a:r>
          </a:p>
          <a:p>
            <a:pPr marL="342900" lvl="2" indent="-342900">
              <a:buSzTx/>
              <a:buFont typeface="Arial" pitchFamily="34" charset="0"/>
              <a:buChar char="»"/>
            </a:pPr>
            <a:r>
              <a:rPr lang="en-US" sz="3600" spc="0" dirty="0" smtClean="0">
                <a:solidFill>
                  <a:schemeClr val="tx1"/>
                </a:solidFill>
              </a:rPr>
              <a:t>Surveillance Utilization Review (SUR)</a:t>
            </a:r>
          </a:p>
          <a:p>
            <a:pPr marL="342900" lvl="2" indent="-342900">
              <a:buSzTx/>
              <a:buFont typeface="Arial" pitchFamily="34" charset="0"/>
              <a:buChar char="»"/>
            </a:pPr>
            <a:r>
              <a:rPr lang="en-US" sz="3600" spc="0" dirty="0" smtClean="0">
                <a:solidFill>
                  <a:schemeClr val="tx1"/>
                </a:solidFill>
              </a:rPr>
              <a:t>Audits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2CD4-B18F-4B46-9F9E-574EB6875B8E}" type="slidenum">
              <a:rPr lang="en-US" smtClean="0"/>
              <a:pPr/>
              <a:t>12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12920905"/>
              </p:ext>
            </p:extLst>
          </p:nvPr>
        </p:nvGraphicFramePr>
        <p:xfrm>
          <a:off x="457200" y="1295400"/>
          <a:ext cx="81534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Modified Adjusted Gross Income (MAGI)</a:t>
            </a:r>
            <a:endParaRPr lang="en-US"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13</a:t>
            </a:fld>
            <a:endParaRPr lang="en-US" dirty="0"/>
          </a:p>
        </p:txBody>
      </p:sp>
      <p:pic>
        <p:nvPicPr>
          <p:cNvPr id="5" name="Content Placeholder 4"/>
          <p:cNvPicPr>
            <a:picLocks noGrp="1"/>
          </p:cNvPicPr>
          <p:nvPr>
            <p:ph idx="1"/>
          </p:nvPr>
        </p:nvPicPr>
        <p:blipFill>
          <a:blip r:embed="rId2" cstate="print"/>
          <a:srcRect l="51748" t="48000" r="1593" b="12000"/>
          <a:stretch>
            <a:fillRect/>
          </a:stretch>
        </p:blipFill>
        <p:spPr bwMode="auto">
          <a:xfrm>
            <a:off x="685800" y="1524000"/>
            <a:ext cx="7467600" cy="2514600"/>
          </a:xfrm>
          <a:prstGeom prst="rect">
            <a:avLst/>
          </a:prstGeom>
          <a:noFill/>
          <a:ln w="9525">
            <a:noFill/>
            <a:miter lim="800000"/>
            <a:headEnd/>
            <a:tailEnd/>
          </a:ln>
        </p:spPr>
      </p:pic>
      <p:pic>
        <p:nvPicPr>
          <p:cNvPr id="6" name="Picture 5"/>
          <p:cNvPicPr/>
          <p:nvPr/>
        </p:nvPicPr>
        <p:blipFill>
          <a:blip r:embed="rId3" cstate="print"/>
          <a:srcRect l="50763" t="16615" r="2820" b="30674"/>
          <a:stretch>
            <a:fillRect/>
          </a:stretch>
        </p:blipFill>
        <p:spPr bwMode="auto">
          <a:xfrm>
            <a:off x="1600200" y="3962400"/>
            <a:ext cx="5284470" cy="23987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Federal Medical Assistance Percentage (FMAP)</a:t>
            </a:r>
            <a:endParaRPr lang="en-US" dirty="0"/>
          </a:p>
        </p:txBody>
      </p:sp>
      <p:sp>
        <p:nvSpPr>
          <p:cNvPr id="3" name="Content Placeholder 2"/>
          <p:cNvSpPr>
            <a:spLocks noGrp="1"/>
          </p:cNvSpPr>
          <p:nvPr>
            <p:ph idx="1"/>
          </p:nvPr>
        </p:nvSpPr>
        <p:spPr/>
        <p:txBody>
          <a:bodyPr>
            <a:normAutofit lnSpcReduction="10000"/>
          </a:bodyPr>
          <a:lstStyle/>
          <a:p>
            <a:r>
              <a:rPr lang="en-US" dirty="0" smtClean="0"/>
              <a:t>Designed so that the federal government pays a larger portion of Medicaid costs in states with lower per capita incomes relative to the national average</a:t>
            </a:r>
          </a:p>
          <a:p>
            <a:pPr lvl="1"/>
            <a:r>
              <a:rPr lang="en-US" dirty="0" smtClean="0"/>
              <a:t>Statutory minimum of 50%</a:t>
            </a:r>
          </a:p>
          <a:p>
            <a:pPr lvl="1"/>
            <a:r>
              <a:rPr lang="en-US" dirty="0" smtClean="0"/>
              <a:t>Statutory maximum of 83%</a:t>
            </a:r>
          </a:p>
          <a:p>
            <a:pPr lvl="1"/>
            <a:r>
              <a:rPr lang="en-US" dirty="0" smtClean="0"/>
              <a:t>FY2014 range: 50% to 73.05%</a:t>
            </a:r>
            <a:endParaRPr lang="en-US"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FMAP Rates are Calculated</a:t>
            </a:r>
            <a:endParaRPr lang="en-US" dirty="0"/>
          </a:p>
        </p:txBody>
      </p:sp>
      <p:sp>
        <p:nvSpPr>
          <p:cNvPr id="3" name="Content Placeholder 2"/>
          <p:cNvSpPr>
            <a:spLocks noGrp="1"/>
          </p:cNvSpPr>
          <p:nvPr>
            <p:ph idx="1"/>
          </p:nvPr>
        </p:nvSpPr>
        <p:spPr/>
        <p:txBody>
          <a:bodyPr>
            <a:normAutofit/>
          </a:bodyPr>
          <a:lstStyle/>
          <a:p>
            <a:r>
              <a:rPr lang="en-US" dirty="0" smtClean="0"/>
              <a:t>State FMAP = 1 – ((Per capita income of the state)</a:t>
            </a:r>
            <a:r>
              <a:rPr lang="en-US" baseline="30000" dirty="0" smtClean="0"/>
              <a:t>2</a:t>
            </a:r>
            <a:r>
              <a:rPr lang="en-US" dirty="0" smtClean="0"/>
              <a:t> /(Per capita income of the US)</a:t>
            </a:r>
            <a:r>
              <a:rPr lang="en-US" baseline="30000" dirty="0" smtClean="0"/>
              <a:t>2 </a:t>
            </a:r>
            <a:r>
              <a:rPr lang="en-US" dirty="0" smtClean="0"/>
              <a:t> * 0.45</a:t>
            </a:r>
          </a:p>
          <a:p>
            <a:endParaRPr lang="en-US" sz="1800" dirty="0" smtClean="0"/>
          </a:p>
          <a:p>
            <a:pPr lvl="1"/>
            <a:r>
              <a:rPr lang="en-US" sz="3300" dirty="0" smtClean="0"/>
              <a:t>Average of the 3 most recent calendar years</a:t>
            </a:r>
          </a:p>
          <a:p>
            <a:pPr lvl="1"/>
            <a:r>
              <a:rPr lang="en-US" sz="3300" dirty="0" smtClean="0"/>
              <a:t>Data comes from the Department of Commerce</a:t>
            </a:r>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FMAP Rates</a:t>
            </a:r>
            <a:endParaRPr lang="en-US"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16</a:t>
            </a:fld>
            <a:endParaRPr lang="en-US" dirty="0"/>
          </a:p>
        </p:txBody>
      </p:sp>
      <p:pic>
        <p:nvPicPr>
          <p:cNvPr id="5" name="Content Placeholder 4" descr="map.jpg"/>
          <p:cNvPicPr>
            <a:picLocks noGrp="1" noChangeAspect="1"/>
          </p:cNvPicPr>
          <p:nvPr>
            <p:ph idx="1"/>
          </p:nvPr>
        </p:nvPicPr>
        <p:blipFill>
          <a:blip r:embed="rId2" cstate="print"/>
          <a:stretch>
            <a:fillRect/>
          </a:stretch>
        </p:blipFill>
        <p:spPr>
          <a:xfrm>
            <a:off x="724931" y="1600200"/>
            <a:ext cx="7694137" cy="45259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2CD4-B18F-4B46-9F9E-574EB6875B8E}" type="slidenum">
              <a:rPr lang="en-US" smtClean="0"/>
              <a:pPr/>
              <a:t>17</a:t>
            </a:fld>
            <a:endParaRPr lang="en-US" dirty="0"/>
          </a:p>
        </p:txBody>
      </p:sp>
      <p:graphicFrame>
        <p:nvGraphicFramePr>
          <p:cNvPr id="5" name="Content Placeholder 4"/>
          <p:cNvGraphicFramePr>
            <a:graphicFrameLocks noGrp="1"/>
          </p:cNvGraphicFramePr>
          <p:nvPr>
            <p:ph idx="1"/>
          </p:nvPr>
        </p:nvGraphicFramePr>
        <p:xfrm>
          <a:off x="304800"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Drug Rebates by Fiscal Year</a:t>
            </a:r>
            <a:endParaRPr lang="en-US" dirty="0"/>
          </a:p>
        </p:txBody>
      </p:sp>
      <p:sp>
        <p:nvSpPr>
          <p:cNvPr id="3" name="Content Placeholder 2"/>
          <p:cNvSpPr>
            <a:spLocks noGrp="1"/>
          </p:cNvSpPr>
          <p:nvPr>
            <p:ph idx="1"/>
          </p:nvPr>
        </p:nvSpPr>
        <p:spPr/>
        <p:txBody>
          <a:bodyPr>
            <a:normAutofit fontScale="62500" lnSpcReduction="20000"/>
          </a:bodyPr>
          <a:lstStyle/>
          <a:p>
            <a:pPr algn="ctr"/>
            <a:r>
              <a:rPr lang="en-US" dirty="0" smtClean="0"/>
              <a:t>SFY2002  	$12,707,783.00 </a:t>
            </a:r>
          </a:p>
          <a:p>
            <a:pPr algn="ctr"/>
            <a:r>
              <a:rPr lang="en-US" dirty="0" smtClean="0"/>
              <a:t>SFY2003  	$17,874,641.00 </a:t>
            </a:r>
          </a:p>
          <a:p>
            <a:pPr algn="ctr"/>
            <a:r>
              <a:rPr lang="en-US" dirty="0" smtClean="0"/>
              <a:t>SFY2004  	$22,292,721.00 </a:t>
            </a:r>
          </a:p>
          <a:p>
            <a:pPr algn="ctr"/>
            <a:r>
              <a:rPr lang="en-US" dirty="0" smtClean="0"/>
              <a:t>SFY2005  	$30,198,724.00 </a:t>
            </a:r>
          </a:p>
          <a:p>
            <a:pPr algn="ctr"/>
            <a:r>
              <a:rPr lang="en-US" dirty="0" smtClean="0"/>
              <a:t>SFY2006  	$31,973,832.00 </a:t>
            </a:r>
          </a:p>
          <a:p>
            <a:pPr algn="ctr"/>
            <a:r>
              <a:rPr lang="en-US" dirty="0" smtClean="0"/>
              <a:t>SFY2007  	$20,587,052.00 </a:t>
            </a:r>
          </a:p>
          <a:p>
            <a:pPr algn="ctr"/>
            <a:r>
              <a:rPr lang="en-US" dirty="0" smtClean="0"/>
              <a:t>SFY2008  	$21,885,791.00 </a:t>
            </a:r>
          </a:p>
          <a:p>
            <a:pPr algn="ctr"/>
            <a:r>
              <a:rPr lang="en-US" dirty="0" smtClean="0"/>
              <a:t>SFY2009  	$24,100,669.00 </a:t>
            </a:r>
          </a:p>
          <a:p>
            <a:pPr algn="ctr"/>
            <a:r>
              <a:rPr lang="en-US" dirty="0" smtClean="0"/>
              <a:t>SFY2010  	$28,979,844.00 </a:t>
            </a:r>
          </a:p>
          <a:p>
            <a:pPr algn="ctr"/>
            <a:r>
              <a:rPr lang="en-US" dirty="0" smtClean="0"/>
              <a:t>SFY2011  	$39,247,247.00 </a:t>
            </a:r>
          </a:p>
          <a:p>
            <a:pPr algn="ctr"/>
            <a:r>
              <a:rPr lang="en-US" dirty="0" smtClean="0"/>
              <a:t>SFY2012  	$46,053,418.00 </a:t>
            </a:r>
          </a:p>
          <a:p>
            <a:pPr algn="ctr"/>
            <a:r>
              <a:rPr lang="en-US" dirty="0" smtClean="0"/>
              <a:t>SFY2013  	$35,554,199.00 </a:t>
            </a:r>
            <a:endParaRPr lang="en-US"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2CD4-B18F-4B46-9F9E-574EB6875B8E}" type="slidenum">
              <a:rPr lang="en-US" smtClean="0"/>
              <a:pPr/>
              <a:t>19</a:t>
            </a:fld>
            <a:endParaRPr lang="en-US" dirty="0"/>
          </a:p>
        </p:txBody>
      </p:sp>
      <p:pic>
        <p:nvPicPr>
          <p:cNvPr id="5" name="Picture 4" descr="lightbulbs.png"/>
          <p:cNvPicPr>
            <a:picLocks noChangeAspect="1"/>
          </p:cNvPicPr>
          <p:nvPr/>
        </p:nvPicPr>
        <p:blipFill>
          <a:blip r:embed="rId2" cstate="print"/>
          <a:stretch>
            <a:fillRect/>
          </a:stretch>
        </p:blipFill>
        <p:spPr>
          <a:xfrm>
            <a:off x="1447800" y="-8001"/>
            <a:ext cx="6172200" cy="4351401"/>
          </a:xfrm>
          <a:prstGeom prst="rect">
            <a:avLst/>
          </a:prstGeom>
        </p:spPr>
      </p:pic>
      <p:sp>
        <p:nvSpPr>
          <p:cNvPr id="7" name="Title 4"/>
          <p:cNvSpPr>
            <a:spLocks noGrp="1"/>
          </p:cNvSpPr>
          <p:nvPr>
            <p:ph type="title"/>
          </p:nvPr>
        </p:nvSpPr>
        <p:spPr>
          <a:xfrm>
            <a:off x="381000" y="4495800"/>
            <a:ext cx="8458200" cy="1905000"/>
          </a:xfrm>
        </p:spPr>
        <p:txBody>
          <a:bodyPr>
            <a:normAutofit/>
          </a:bodyPr>
          <a:lstStyle/>
          <a:p>
            <a:r>
              <a:rPr lang="en-US" dirty="0" smtClean="0">
                <a:solidFill>
                  <a:schemeClr val="accent6"/>
                </a:solidFill>
              </a:rPr>
              <a:t>Questions? </a:t>
            </a:r>
            <a:endParaRPr lang="en-US" dirty="0">
              <a:solidFill>
                <a:schemeClr val="accent6"/>
              </a:solidFill>
            </a:endParaRPr>
          </a:p>
        </p:txBody>
      </p:sp>
      <p:sp>
        <p:nvSpPr>
          <p:cNvPr id="8" name="Rectangle 7"/>
          <p:cNvSpPr/>
          <p:nvPr/>
        </p:nvSpPr>
        <p:spPr>
          <a:xfrm>
            <a:off x="0" y="0"/>
            <a:ext cx="91440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lstStyle/>
          <a:p>
            <a:r>
              <a:rPr lang="en-US" dirty="0" smtClean="0"/>
              <a:t>We aim to:</a:t>
            </a:r>
            <a:endParaRPr lang="en-US" dirty="0"/>
          </a:p>
        </p:txBody>
      </p:sp>
      <p:sp>
        <p:nvSpPr>
          <p:cNvPr id="7" name="Content Placeholder 6"/>
          <p:cNvSpPr>
            <a:spLocks noGrp="1"/>
          </p:cNvSpPr>
          <p:nvPr>
            <p:ph idx="1"/>
          </p:nvPr>
        </p:nvSpPr>
        <p:spPr>
          <a:xfrm>
            <a:off x="457200" y="1371600"/>
            <a:ext cx="8229600" cy="4525963"/>
          </a:xfrm>
        </p:spPr>
        <p:txBody>
          <a:bodyPr/>
          <a:lstStyle/>
          <a:p>
            <a:r>
              <a:rPr lang="en-US" dirty="0" smtClean="0">
                <a:solidFill>
                  <a:schemeClr val="accent1"/>
                </a:solidFill>
              </a:rPr>
              <a:t>Integrate and coordinate services</a:t>
            </a:r>
          </a:p>
          <a:p>
            <a:r>
              <a:rPr lang="en-US" dirty="0" smtClean="0">
                <a:solidFill>
                  <a:schemeClr val="accent1"/>
                </a:solidFill>
              </a:rPr>
              <a:t>Strategically leverage technology</a:t>
            </a:r>
          </a:p>
          <a:p>
            <a:r>
              <a:rPr lang="en-US" dirty="0" smtClean="0">
                <a:solidFill>
                  <a:schemeClr val="accent1"/>
                </a:solidFill>
              </a:rPr>
              <a:t>Implement sound policy</a:t>
            </a:r>
          </a:p>
          <a:p>
            <a:r>
              <a:rPr lang="en-US" dirty="0" smtClean="0">
                <a:solidFill>
                  <a:schemeClr val="accent1"/>
                </a:solidFill>
              </a:rPr>
              <a:t>Practice fiscal responsibility</a:t>
            </a:r>
          </a:p>
          <a:p>
            <a:r>
              <a:rPr lang="en-US" dirty="0" smtClean="0">
                <a:solidFill>
                  <a:schemeClr val="accent1"/>
                </a:solidFill>
              </a:rPr>
              <a:t>Measure and improve performance</a:t>
            </a:r>
            <a:endParaRPr lang="en-US" dirty="0">
              <a:solidFill>
                <a:schemeClr val="accent1"/>
              </a:solidFill>
            </a:endParaRPr>
          </a:p>
        </p:txBody>
      </p:sp>
      <p:pic>
        <p:nvPicPr>
          <p:cNvPr id="5" name="Picture 4" descr="lifespan.png"/>
          <p:cNvPicPr>
            <a:picLocks noChangeAspect="1"/>
          </p:cNvPicPr>
          <p:nvPr/>
        </p:nvPicPr>
        <p:blipFill>
          <a:blip r:embed="rId2" cstate="print"/>
          <a:stretch>
            <a:fillRect/>
          </a:stretch>
        </p:blipFill>
        <p:spPr>
          <a:xfrm>
            <a:off x="0" y="5295305"/>
            <a:ext cx="9144000" cy="1562695"/>
          </a:xfrm>
          <a:prstGeom prst="rect">
            <a:avLst/>
          </a:prstGeom>
        </p:spPr>
      </p:pic>
      <p:sp>
        <p:nvSpPr>
          <p:cNvPr id="6" name="Slide Number Placeholder 5"/>
          <p:cNvSpPr>
            <a:spLocks noGrp="1"/>
          </p:cNvSpPr>
          <p:nvPr>
            <p:ph type="sldNum" sz="quarter" idx="12"/>
          </p:nvPr>
        </p:nvSpPr>
        <p:spPr/>
        <p:txBody>
          <a:bodyPr/>
          <a:lstStyle/>
          <a:p>
            <a:fld id="{F7DB2CD4-B18F-4B46-9F9E-574EB6875B8E}"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Incremental Change from FY 2014 to FY 2015 Medicaid Budget</a:t>
            </a:r>
            <a:endParaRPr lang="en-US" sz="3000"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3</a:t>
            </a:fld>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FY13 Medicaid Direct Services Expenditures by Division (thousands)</a:t>
            </a:r>
            <a:endParaRPr lang="en-US" sz="3200"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4</a:t>
            </a:fld>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2CD4-B18F-4B46-9F9E-574EB6875B8E}" type="slidenum">
              <a:rPr lang="en-US" smtClean="0"/>
              <a:pPr/>
              <a:t>5</a:t>
            </a:fld>
            <a:endParaRPr lang="en-US" dirty="0"/>
          </a:p>
        </p:txBody>
      </p:sp>
      <p:graphicFrame>
        <p:nvGraphicFramePr>
          <p:cNvPr id="6" name="Table 5"/>
          <p:cNvGraphicFramePr>
            <a:graphicFrameLocks noGrp="1"/>
          </p:cNvGraphicFramePr>
          <p:nvPr/>
        </p:nvGraphicFramePr>
        <p:xfrm>
          <a:off x="1143000" y="762000"/>
          <a:ext cx="6705600" cy="5410200"/>
        </p:xfrm>
        <a:graphic>
          <a:graphicData uri="http://schemas.openxmlformats.org/drawingml/2006/table">
            <a:tbl>
              <a:tblPr/>
              <a:tblGrid>
                <a:gridCol w="2045338"/>
                <a:gridCol w="4660262"/>
              </a:tblGrid>
              <a:tr h="509683">
                <a:tc>
                  <a:txBody>
                    <a:bodyPr/>
                    <a:lstStyle/>
                    <a:p>
                      <a:pPr marL="0" marR="0">
                        <a:lnSpc>
                          <a:spcPct val="115000"/>
                        </a:lnSpc>
                        <a:spcBef>
                          <a:spcPts val="0"/>
                        </a:spcBef>
                        <a:spcAft>
                          <a:spcPts val="1000"/>
                        </a:spcAft>
                      </a:pPr>
                      <a:r>
                        <a:rPr lang="en-US" sz="1200" b="1">
                          <a:latin typeface="Calibri"/>
                          <a:ea typeface="Calibri"/>
                          <a:cs typeface="Times New Roman"/>
                        </a:rPr>
                        <a:t>Medicaid Program </a:t>
                      </a:r>
                      <a:endParaRPr lang="en-US" sz="1200">
                        <a:latin typeface="Calibri"/>
                        <a:ea typeface="Calibri"/>
                        <a:cs typeface="Times New Roman"/>
                      </a:endParaRP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C0A"/>
                    </a:solidFill>
                  </a:tcPr>
                </a:tc>
                <a:tc>
                  <a:txBody>
                    <a:bodyPr/>
                    <a:lstStyle/>
                    <a:p>
                      <a:pPr marL="0" marR="0">
                        <a:lnSpc>
                          <a:spcPct val="115000"/>
                        </a:lnSpc>
                        <a:spcBef>
                          <a:spcPts val="0"/>
                        </a:spcBef>
                        <a:spcAft>
                          <a:spcPts val="1000"/>
                        </a:spcAft>
                      </a:pPr>
                      <a:r>
                        <a:rPr lang="en-US" sz="1200" b="1">
                          <a:latin typeface="Calibri"/>
                          <a:ea typeface="Calibri"/>
                          <a:cs typeface="Times New Roman"/>
                        </a:rPr>
                        <a:t>Covered Services</a:t>
                      </a:r>
                      <a:endParaRPr lang="en-US" sz="1200">
                        <a:latin typeface="Calibri"/>
                        <a:ea typeface="Calibri"/>
                        <a:cs typeface="Times New Roman"/>
                      </a:endParaRP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46C0A"/>
                    </a:solidFill>
                  </a:tcPr>
                </a:tc>
              </a:tr>
              <a:tr h="738482">
                <a:tc>
                  <a:txBody>
                    <a:bodyPr/>
                    <a:lstStyle/>
                    <a:p>
                      <a:pPr marL="0" marR="0">
                        <a:lnSpc>
                          <a:spcPct val="115000"/>
                        </a:lnSpc>
                        <a:spcBef>
                          <a:spcPts val="0"/>
                        </a:spcBef>
                        <a:spcAft>
                          <a:spcPts val="1000"/>
                        </a:spcAft>
                      </a:pPr>
                      <a:r>
                        <a:rPr lang="en-US" sz="1200">
                          <a:latin typeface="Calibri"/>
                          <a:ea typeface="Calibri"/>
                          <a:cs typeface="Times New Roman"/>
                        </a:rPr>
                        <a:t>Behavioral Health Medicaid</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marL="0" marR="0">
                        <a:lnSpc>
                          <a:spcPct val="115000"/>
                        </a:lnSpc>
                        <a:spcBef>
                          <a:spcPts val="0"/>
                        </a:spcBef>
                        <a:spcAft>
                          <a:spcPts val="1000"/>
                        </a:spcAft>
                      </a:pPr>
                      <a:r>
                        <a:rPr lang="en-US" sz="1200">
                          <a:latin typeface="Calibri"/>
                          <a:ea typeface="Calibri"/>
                          <a:cs typeface="Times New Roman"/>
                        </a:rPr>
                        <a:t>Mental health clinics, substance abuse clinics, psychiatric physicians, residential psychiatric treatment centers, and inpatient psychiatric hospitals.</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r>
              <a:tr h="509683">
                <a:tc>
                  <a:txBody>
                    <a:bodyPr/>
                    <a:lstStyle/>
                    <a:p>
                      <a:pPr marL="0" marR="0">
                        <a:lnSpc>
                          <a:spcPct val="115000"/>
                        </a:lnSpc>
                        <a:spcBef>
                          <a:spcPts val="0"/>
                        </a:spcBef>
                        <a:spcAft>
                          <a:spcPts val="1000"/>
                        </a:spcAft>
                      </a:pPr>
                      <a:r>
                        <a:rPr lang="en-US" sz="1200">
                          <a:latin typeface="Calibri"/>
                          <a:ea typeface="Calibri"/>
                          <a:cs typeface="Times New Roman"/>
                        </a:rPr>
                        <a:t>Children’s Medicaid Services </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a:txBody>
                    <a:bodyPr/>
                    <a:lstStyle/>
                    <a:p>
                      <a:pPr marL="0" marR="0">
                        <a:lnSpc>
                          <a:spcPct val="115000"/>
                        </a:lnSpc>
                        <a:spcBef>
                          <a:spcPts val="0"/>
                        </a:spcBef>
                        <a:spcAft>
                          <a:spcPts val="1000"/>
                        </a:spcAft>
                      </a:pPr>
                      <a:r>
                        <a:rPr lang="en-US" sz="1200">
                          <a:latin typeface="Calibri"/>
                          <a:ea typeface="Calibri"/>
                          <a:cs typeface="Times New Roman"/>
                        </a:rPr>
                        <a:t>Behavioral rehabilitation services for children.</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r>
              <a:tr h="1801256">
                <a:tc>
                  <a:txBody>
                    <a:bodyPr/>
                    <a:lstStyle/>
                    <a:p>
                      <a:pPr marL="0" marR="0">
                        <a:lnSpc>
                          <a:spcPct val="115000"/>
                        </a:lnSpc>
                        <a:spcBef>
                          <a:spcPts val="0"/>
                        </a:spcBef>
                        <a:spcAft>
                          <a:spcPts val="1000"/>
                        </a:spcAft>
                      </a:pPr>
                      <a:r>
                        <a:rPr lang="en-US" sz="1200">
                          <a:latin typeface="Calibri"/>
                          <a:ea typeface="Calibri"/>
                          <a:cs typeface="Times New Roman"/>
                        </a:rPr>
                        <a:t>Health Care Medicaid Services</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marL="0" marR="0">
                        <a:lnSpc>
                          <a:spcPct val="115000"/>
                        </a:lnSpc>
                        <a:spcBef>
                          <a:spcPts val="0"/>
                        </a:spcBef>
                        <a:spcAft>
                          <a:spcPts val="1000"/>
                        </a:spcAft>
                      </a:pPr>
                      <a:r>
                        <a:rPr lang="en-US" sz="1200">
                          <a:latin typeface="Calibri"/>
                          <a:ea typeface="Calibri"/>
                          <a:cs typeface="Times New Roman"/>
                        </a:rPr>
                        <a:t>Inpatient and outpatient hospital services, physician services, pharmacy, transportation, dental, vision, laboratory and Xray services, physical/occupational/speech therapy, chiropractic, medical equipment, home health, hospice, and state-only Medicaid benefits. Other activities supporting direct services delivery include providing Medicare premium assistance for dual eligibles, recovering third-party liability payments, and making supplemental (disproportional share, or DSH) payments to hospitals.</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r>
              <a:tr h="687505">
                <a:tc>
                  <a:txBody>
                    <a:bodyPr/>
                    <a:lstStyle/>
                    <a:p>
                      <a:pPr marL="0" marR="0">
                        <a:lnSpc>
                          <a:spcPct val="115000"/>
                        </a:lnSpc>
                        <a:spcBef>
                          <a:spcPts val="0"/>
                        </a:spcBef>
                        <a:spcAft>
                          <a:spcPts val="1000"/>
                        </a:spcAft>
                      </a:pPr>
                      <a:r>
                        <a:rPr lang="en-US" sz="1200">
                          <a:latin typeface="Calibri"/>
                          <a:ea typeface="Calibri"/>
                          <a:cs typeface="Times New Roman"/>
                        </a:rPr>
                        <a:t>Adult Preventative Dental</a:t>
                      </a:r>
                    </a:p>
                    <a:p>
                      <a:pPr marL="0" marR="0">
                        <a:lnSpc>
                          <a:spcPct val="115000"/>
                        </a:lnSpc>
                        <a:spcBef>
                          <a:spcPts val="0"/>
                        </a:spcBef>
                        <a:spcAft>
                          <a:spcPts val="1000"/>
                        </a:spcAft>
                      </a:pPr>
                      <a:r>
                        <a:rPr lang="en-US" sz="1200">
                          <a:latin typeface="Calibri"/>
                          <a:ea typeface="Calibri"/>
                          <a:cs typeface="Times New Roman"/>
                        </a:rPr>
                        <a:t>Medicaid Services </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a:txBody>
                    <a:bodyPr/>
                    <a:lstStyle/>
                    <a:p>
                      <a:pPr marL="0" marR="0">
                        <a:lnSpc>
                          <a:spcPct val="115000"/>
                        </a:lnSpc>
                        <a:spcBef>
                          <a:spcPts val="0"/>
                        </a:spcBef>
                        <a:spcAft>
                          <a:spcPts val="1000"/>
                        </a:spcAft>
                      </a:pPr>
                      <a:r>
                        <a:rPr lang="en-US" sz="1200">
                          <a:latin typeface="Calibri"/>
                          <a:ea typeface="Calibri"/>
                          <a:cs typeface="Times New Roman"/>
                        </a:rPr>
                        <a:t>Preventive and restorative dental services for adults.</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r>
              <a:tr h="1163591">
                <a:tc>
                  <a:txBody>
                    <a:bodyPr/>
                    <a:lstStyle/>
                    <a:p>
                      <a:pPr marL="0" marR="0">
                        <a:lnSpc>
                          <a:spcPct val="115000"/>
                        </a:lnSpc>
                        <a:spcBef>
                          <a:spcPts val="0"/>
                        </a:spcBef>
                        <a:spcAft>
                          <a:spcPts val="1000"/>
                        </a:spcAft>
                      </a:pPr>
                      <a:r>
                        <a:rPr lang="en-US" sz="1200">
                          <a:latin typeface="Calibri"/>
                          <a:ea typeface="Calibri"/>
                          <a:cs typeface="Times New Roman"/>
                        </a:rPr>
                        <a:t>Senior and Disabilities Medicaid Services</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marL="0" marR="0">
                        <a:lnSpc>
                          <a:spcPct val="115000"/>
                        </a:lnSpc>
                        <a:spcBef>
                          <a:spcPts val="0"/>
                        </a:spcBef>
                        <a:spcAft>
                          <a:spcPts val="1000"/>
                        </a:spcAft>
                      </a:pPr>
                      <a:r>
                        <a:rPr lang="en-US" sz="1200" dirty="0">
                          <a:latin typeface="Calibri"/>
                          <a:ea typeface="Calibri"/>
                          <a:cs typeface="Times New Roman"/>
                        </a:rPr>
                        <a:t>Nursing home and personal care services. Home and community based waiver programs for children with complex medical conditions (CCMC), individuals with intellectual and developmental disabilities (IDD), Alaskans living independently (ALI), and adults with physical and developmental disabilities (APDD).</a:t>
                      </a:r>
                    </a:p>
                  </a:txBody>
                  <a:tcPr marL="76034" marR="76034" marT="38017" marB="380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smtClean="0"/>
              <a:t>Medicaid</a:t>
            </a:r>
            <a:endParaRPr lang="en-US" dirty="0"/>
          </a:p>
        </p:txBody>
      </p:sp>
      <p:sp>
        <p:nvSpPr>
          <p:cNvPr id="3" name="Slide Number Placeholder 2"/>
          <p:cNvSpPr>
            <a:spLocks noGrp="1"/>
          </p:cNvSpPr>
          <p:nvPr>
            <p:ph type="sldNum" sz="quarter" idx="12"/>
          </p:nvPr>
        </p:nvSpPr>
        <p:spPr/>
        <p:txBody>
          <a:bodyPr/>
          <a:lstStyle/>
          <a:p>
            <a:fld id="{F7DB2CD4-B18F-4B46-9F9E-574EB6875B8E}" type="slidenum">
              <a:rPr lang="en-US" smtClean="0"/>
              <a:pPr/>
              <a:t>6</a:t>
            </a:fld>
            <a:endParaRPr lang="en-US"/>
          </a:p>
        </p:txBody>
      </p:sp>
      <p:pic>
        <p:nvPicPr>
          <p:cNvPr id="5" name="Picture 4" descr="primarytarget.png"/>
          <p:cNvPicPr>
            <a:picLocks noChangeAspect="1"/>
          </p:cNvPicPr>
          <p:nvPr/>
        </p:nvPicPr>
        <p:blipFill>
          <a:blip r:embed="rId2" cstate="print"/>
          <a:stretch>
            <a:fillRect/>
          </a:stretch>
        </p:blipFill>
        <p:spPr>
          <a:xfrm>
            <a:off x="361950" y="2438400"/>
            <a:ext cx="8534400" cy="277079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smtClean="0"/>
              <a:t>Primary Service Population</a:t>
            </a:r>
            <a:endParaRPr lang="en-US" dirty="0"/>
          </a:p>
        </p:txBody>
      </p:sp>
      <p:sp>
        <p:nvSpPr>
          <p:cNvPr id="3" name="Slide Number Placeholder 2"/>
          <p:cNvSpPr>
            <a:spLocks noGrp="1"/>
          </p:cNvSpPr>
          <p:nvPr>
            <p:ph type="sldNum" sz="quarter" idx="12"/>
          </p:nvPr>
        </p:nvSpPr>
        <p:spPr/>
        <p:txBody>
          <a:bodyPr/>
          <a:lstStyle/>
          <a:p>
            <a:fld id="{F7DB2CD4-B18F-4B46-9F9E-574EB6875B8E}" type="slidenum">
              <a:rPr lang="en-US" smtClean="0"/>
              <a:pPr/>
              <a:t>7</a:t>
            </a:fld>
            <a:endParaRPr lang="en-US"/>
          </a:p>
        </p:txBody>
      </p:sp>
      <p:pic>
        <p:nvPicPr>
          <p:cNvPr id="5" name="Picture 4" descr="primarytarget.png"/>
          <p:cNvPicPr>
            <a:picLocks noChangeAspect="1"/>
          </p:cNvPicPr>
          <p:nvPr/>
        </p:nvPicPr>
        <p:blipFill>
          <a:blip r:embed="rId2" cstate="print"/>
          <a:stretch>
            <a:fillRect/>
          </a:stretch>
        </p:blipFill>
        <p:spPr>
          <a:xfrm>
            <a:off x="457198" y="1905000"/>
            <a:ext cx="8409269" cy="33923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All Medicaid Direct Services </a:t>
            </a:r>
            <a:br>
              <a:rPr lang="en-US" sz="3600" dirty="0" smtClean="0"/>
            </a:br>
            <a:r>
              <a:rPr lang="en-US" sz="3600" dirty="0" smtClean="0"/>
              <a:t>Beneficiaries and Expenditures</a:t>
            </a:r>
            <a:endParaRPr lang="en-US" sz="3600"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8</a:t>
            </a:fld>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Total Spending on Medicaid Services 2002-2032</a:t>
            </a:r>
            <a:endParaRPr lang="en-US" sz="3600" dirty="0"/>
          </a:p>
        </p:txBody>
      </p:sp>
      <p:sp>
        <p:nvSpPr>
          <p:cNvPr id="4" name="Slide Number Placeholder 3"/>
          <p:cNvSpPr>
            <a:spLocks noGrp="1"/>
          </p:cNvSpPr>
          <p:nvPr>
            <p:ph type="sldNum" sz="quarter" idx="12"/>
          </p:nvPr>
        </p:nvSpPr>
        <p:spPr/>
        <p:txBody>
          <a:bodyPr/>
          <a:lstStyle/>
          <a:p>
            <a:fld id="{F7DB2CD4-B18F-4B46-9F9E-574EB6875B8E}" type="slidenum">
              <a:rPr lang="en-US" smtClean="0"/>
              <a:pPr/>
              <a:t>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8976548"/>
              </p:ext>
            </p:extLst>
          </p:nvPr>
        </p:nvGraphicFramePr>
        <p:xfrm>
          <a:off x="381000" y="1371600"/>
          <a:ext cx="83058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DHSS Masterslide">
      <a:dk1>
        <a:srgbClr val="407094"/>
      </a:dk1>
      <a:lt1>
        <a:sysClr val="window" lastClr="FFFFFF"/>
      </a:lt1>
      <a:dk2>
        <a:srgbClr val="407094"/>
      </a:dk2>
      <a:lt2>
        <a:srgbClr val="FFFFFF"/>
      </a:lt2>
      <a:accent1>
        <a:srgbClr val="407094"/>
      </a:accent1>
      <a:accent2>
        <a:srgbClr val="149691"/>
      </a:accent2>
      <a:accent3>
        <a:srgbClr val="D7DF23"/>
      </a:accent3>
      <a:accent4>
        <a:srgbClr val="179F49"/>
      </a:accent4>
      <a:accent5>
        <a:srgbClr val="58595B"/>
      </a:accent5>
      <a:accent6>
        <a:srgbClr val="97CA47"/>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4847</TotalTime>
  <Words>469</Words>
  <Application>Microsoft Office PowerPoint</Application>
  <PresentationFormat>On-screen Show (4:3)</PresentationFormat>
  <Paragraphs>103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Alaska Medicaid</vt:lpstr>
      <vt:lpstr>We aim to:</vt:lpstr>
      <vt:lpstr>Incremental Change from FY 2014 to FY 2015 Medicaid Budget</vt:lpstr>
      <vt:lpstr>FY13 Medicaid Direct Services Expenditures by Division (thousands)</vt:lpstr>
      <vt:lpstr>PowerPoint Presentation</vt:lpstr>
      <vt:lpstr>Medicaid</vt:lpstr>
      <vt:lpstr>Primary Service Population</vt:lpstr>
      <vt:lpstr>All Medicaid Direct Services  Beneficiaries and Expenditures</vt:lpstr>
      <vt:lpstr>Total Spending on Medicaid Services 2002-2032</vt:lpstr>
      <vt:lpstr>New way of doing things or innovative idea</vt:lpstr>
      <vt:lpstr>PowerPoint Presentation</vt:lpstr>
      <vt:lpstr>PowerPoint Presentation</vt:lpstr>
      <vt:lpstr>Modified Adjusted Gross Income (MAGI)</vt:lpstr>
      <vt:lpstr>Federal Medical Assistance Percentage (FMAP)</vt:lpstr>
      <vt:lpstr>How FMAP Rates are Calculated</vt:lpstr>
      <vt:lpstr>FMAP Rates</vt:lpstr>
      <vt:lpstr>PowerPoint Presentation</vt:lpstr>
      <vt:lpstr>Drug Rebates by Fiscal Year</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Administrator</cp:lastModifiedBy>
  <cp:revision>194</cp:revision>
  <cp:lastPrinted>2014-01-23T17:19:38Z</cp:lastPrinted>
  <dcterms:created xsi:type="dcterms:W3CDTF">2013-12-27T00:07:03Z</dcterms:created>
  <dcterms:modified xsi:type="dcterms:W3CDTF">2014-01-27T02:18:46Z</dcterms:modified>
</cp:coreProperties>
</file>