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6"/>
  </p:notesMasterIdLst>
  <p:handoutMasterIdLst>
    <p:handoutMasterId r:id="rId17"/>
  </p:handoutMasterIdLst>
  <p:sldIdLst>
    <p:sldId id="256" r:id="rId3"/>
    <p:sldId id="261" r:id="rId4"/>
    <p:sldId id="273" r:id="rId5"/>
    <p:sldId id="274" r:id="rId6"/>
    <p:sldId id="275" r:id="rId7"/>
    <p:sldId id="263" r:id="rId8"/>
    <p:sldId id="268" r:id="rId9"/>
    <p:sldId id="270" r:id="rId10"/>
    <p:sldId id="276" r:id="rId11"/>
    <p:sldId id="277" r:id="rId12"/>
    <p:sldId id="265" r:id="rId13"/>
    <p:sldId id="266" r:id="rId14"/>
    <p:sldId id="267" r:id="rId15"/>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99FF"/>
    <a:srgbClr val="99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9" autoAdjust="0"/>
    <p:restoredTop sz="81257" autoAdjust="0"/>
  </p:normalViewPr>
  <p:slideViewPr>
    <p:cSldViewPr snapToGrid="0">
      <p:cViewPr>
        <p:scale>
          <a:sx n="60" d="100"/>
          <a:sy n="60" d="100"/>
        </p:scale>
        <p:origin x="-118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9" d="100"/>
          <a:sy n="59" d="100"/>
        </p:scale>
        <p:origin x="-2472" y="-6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90115"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90116"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90117"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CA08E27E-90A9-4157-BC09-C1AA22F62016}" type="slidenum">
              <a:rPr lang="en-US"/>
              <a:pPr>
                <a:defRPr/>
              </a:pPr>
              <a:t>‹#›</a:t>
            </a:fld>
            <a:endParaRPr lang="en-US"/>
          </a:p>
        </p:txBody>
      </p:sp>
    </p:spTree>
    <p:extLst>
      <p:ext uri="{BB962C8B-B14F-4D97-AF65-F5344CB8AC3E}">
        <p14:creationId xmlns:p14="http://schemas.microsoft.com/office/powerpoint/2010/main" val="5002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DEF64456-8BD5-4D3E-B88C-ABBD8B3EC123}" type="datetimeFigureOut">
              <a:rPr lang="en-US" smtClean="0"/>
              <a:pPr/>
              <a:t>2/27/2013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lIns="91440" tIns="45720" rIns="91440" bIns="45720" rtlCol="0" anchor="b"/>
          <a:lstStyle>
            <a:lvl1pPr algn="r">
              <a:defRPr sz="1200"/>
            </a:lvl1pPr>
          </a:lstStyle>
          <a:p>
            <a:fld id="{21DC1D85-FF03-411D-BACF-12CB85BB29D3}" type="slidenum">
              <a:rPr lang="en-US" smtClean="0"/>
              <a:pPr/>
              <a:t>‹#›</a:t>
            </a:fld>
            <a:endParaRPr lang="en-US"/>
          </a:p>
        </p:txBody>
      </p:sp>
    </p:spTree>
    <p:extLst>
      <p:ext uri="{BB962C8B-B14F-4D97-AF65-F5344CB8AC3E}">
        <p14:creationId xmlns:p14="http://schemas.microsoft.com/office/powerpoint/2010/main" val="29772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D177377-BF60-4CF6-9F3F-DB8C16EF7C4A}" type="slidenum">
              <a:rPr lang="en-US" smtClean="0"/>
              <a:pPr/>
              <a:t>2</a:t>
            </a:fld>
            <a:endParaRPr lang="en-US" smtClean="0"/>
          </a:p>
        </p:txBody>
      </p:sp>
      <p:sp>
        <p:nvSpPr>
          <p:cNvPr id="35843"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35844" name="Rectangle 3"/>
          <p:cNvSpPr>
            <a:spLocks noGrp="1" noChangeArrowheads="1"/>
          </p:cNvSpPr>
          <p:nvPr>
            <p:ph type="body" idx="1"/>
          </p:nvPr>
        </p:nvSpPr>
        <p:spPr>
          <a:xfrm>
            <a:off x="930712" y="4402703"/>
            <a:ext cx="5123591" cy="4171478"/>
          </a:xfrm>
          <a:noFill/>
          <a:ln/>
        </p:spPr>
        <p:txBody>
          <a:bodyPr lIns="120042" tIns="60821" rIns="120042" bIns="60821"/>
          <a:lstStyle/>
          <a:p>
            <a:pPr eaLnBrk="1" hangingPunct="1">
              <a:buFontTx/>
              <a:buChar char="•"/>
            </a:pPr>
            <a:r>
              <a:rPr lang="en-US" b="1" dirty="0" smtClean="0"/>
              <a:t> Mission</a:t>
            </a:r>
            <a:r>
              <a:rPr lang="en-US" b="0" dirty="0" smtClean="0"/>
              <a:t>:</a:t>
            </a:r>
            <a:r>
              <a:rPr lang="en-US" dirty="0" smtClean="0"/>
              <a:t> The Corps evaluates permit applications for essentially all construction activities that occur in the Nation's waters, including wetlands.  </a:t>
            </a:r>
          </a:p>
          <a:p>
            <a:pPr eaLnBrk="1" hangingPunct="1">
              <a:buFontTx/>
              <a:buChar char="•"/>
            </a:pPr>
            <a:endParaRPr lang="en-US" b="1" dirty="0" smtClean="0"/>
          </a:p>
          <a:p>
            <a:pPr eaLnBrk="1" hangingPunct="1">
              <a:buFontTx/>
              <a:buChar char="•"/>
            </a:pPr>
            <a:r>
              <a:rPr lang="en-US" b="1" dirty="0" smtClean="0"/>
              <a:t>Section 103 Marine, Protection, Research and Sanctuaries Act (1972)</a:t>
            </a:r>
          </a:p>
          <a:p>
            <a:pPr eaLnBrk="1" hangingPunct="1"/>
            <a:r>
              <a:rPr lang="en-US" dirty="0" smtClean="0"/>
              <a:t>- Ocean waters outside of territorial seas</a:t>
            </a:r>
          </a:p>
          <a:p>
            <a:pPr eaLnBrk="1" hangingPunct="1"/>
            <a:r>
              <a:rPr lang="en-US" dirty="0" smtClean="0"/>
              <a:t>- Disposal of dredged material in designated sites</a:t>
            </a:r>
          </a:p>
          <a:p>
            <a:pPr eaLnBrk="1" hangingPunct="1">
              <a:buFont typeface="Symbol" pitchFamily="18" charset="2"/>
              <a:buNone/>
            </a:pPr>
            <a:r>
              <a:rPr lang="en-US" dirty="0" smtClean="0"/>
              <a:t>Regulates the transportation of dredged material for the purpose of disposal in the ocean.</a:t>
            </a:r>
          </a:p>
          <a:p>
            <a:pPr eaLnBrk="1" hangingPunct="1">
              <a:buFontTx/>
              <a:buNone/>
            </a:pPr>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E3D9-F082-4014-93B6-4A752BB5149F}" type="slidenum">
              <a:rPr lang="en-US"/>
              <a:pPr/>
              <a:t>11</a:t>
            </a:fld>
            <a:endParaRPr lang="en-US"/>
          </a:p>
        </p:txBody>
      </p:sp>
      <p:sp>
        <p:nvSpPr>
          <p:cNvPr id="441346"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441347" name="Rectangle 3"/>
          <p:cNvSpPr>
            <a:spLocks noGrp="1" noChangeArrowheads="1"/>
          </p:cNvSpPr>
          <p:nvPr>
            <p:ph type="body" idx="1"/>
          </p:nvPr>
        </p:nvSpPr>
        <p:spPr>
          <a:xfrm>
            <a:off x="931334" y="4402776"/>
            <a:ext cx="5122333" cy="4171633"/>
          </a:xfrm>
          <a:noFill/>
          <a:ln/>
        </p:spPr>
        <p:txBody>
          <a:bodyPr lIns="120103" tIns="60854" rIns="120103" bIns="60854"/>
          <a:lstStyle/>
          <a:p>
            <a:endParaRPr lang="en-US" dirty="0" smtClean="0"/>
          </a:p>
          <a:p>
            <a:r>
              <a:rPr lang="en-US" dirty="0" smtClean="0"/>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the opportunities for GPs</a:t>
            </a:r>
          </a:p>
          <a:p>
            <a:r>
              <a:rPr lang="en-US" baseline="0" dirty="0" smtClean="0"/>
              <a:t>Section 404(c) of the CWA allows for development of General Permits which offer an expedited review for the project proponent</a:t>
            </a:r>
          </a:p>
          <a:p>
            <a:pPr>
              <a:buFontTx/>
              <a:buChar char="-"/>
            </a:pPr>
            <a:r>
              <a:rPr lang="en-US" baseline="0" dirty="0" smtClean="0"/>
              <a:t>Allowed for activities that are similar in nature</a:t>
            </a:r>
          </a:p>
          <a:p>
            <a:pPr>
              <a:buFontTx/>
              <a:buChar char="-"/>
            </a:pPr>
            <a:r>
              <a:rPr lang="en-US" baseline="0" dirty="0" smtClean="0"/>
              <a:t>No more than minimal impacts, both individually and cumulatively, on the aquatic environment.</a:t>
            </a:r>
          </a:p>
          <a:p>
            <a:pPr>
              <a:buFontTx/>
              <a:buChar char="-"/>
            </a:pPr>
            <a:r>
              <a:rPr lang="en-US" baseline="0" dirty="0" smtClean="0"/>
              <a:t>Can only issue when found “not contrary to the public interest”</a:t>
            </a:r>
          </a:p>
          <a:p>
            <a:pPr>
              <a:buFontTx/>
              <a:buChar char="-"/>
            </a:pPr>
            <a:endParaRPr lang="en-US" baseline="0" dirty="0" smtClean="0"/>
          </a:p>
          <a:p>
            <a:pPr>
              <a:buFontTx/>
              <a:buChar char="-"/>
            </a:pPr>
            <a:r>
              <a:rPr lang="en-US" dirty="0" smtClean="0"/>
              <a:t>Recently issued</a:t>
            </a:r>
            <a:r>
              <a:rPr lang="en-US" baseline="0" dirty="0" smtClean="0"/>
              <a:t> </a:t>
            </a:r>
            <a:r>
              <a:rPr lang="en-US" dirty="0" smtClean="0"/>
              <a:t>Regional General Permits</a:t>
            </a:r>
          </a:p>
          <a:p>
            <a:pPr lvl="1">
              <a:buFontTx/>
              <a:buChar char="-"/>
            </a:pPr>
            <a:r>
              <a:rPr lang="en-US" dirty="0" smtClean="0"/>
              <a:t>Feb</a:t>
            </a:r>
            <a:r>
              <a:rPr lang="en-US" baseline="0" dirty="0" smtClean="0"/>
              <a:t> 19, 2013 – Reissued Wrangell Industrial Park Subdivision</a:t>
            </a:r>
            <a:r>
              <a:rPr lang="en-US" dirty="0" smtClean="0"/>
              <a:t> – 7.5 acres of wetland</a:t>
            </a:r>
            <a:r>
              <a:rPr lang="en-US" baseline="0" dirty="0" smtClean="0"/>
              <a:t> fill for parcels in S/D.</a:t>
            </a:r>
            <a:endParaRPr lang="en-US" dirty="0" smtClean="0"/>
          </a:p>
          <a:p>
            <a:pPr lvl="1">
              <a:buFontTx/>
              <a:buChar char="-"/>
            </a:pPr>
            <a:r>
              <a:rPr lang="en-US" dirty="0" smtClean="0"/>
              <a:t>Dec 10 2012 – Reissued Part I</a:t>
            </a:r>
            <a:r>
              <a:rPr lang="en-US" baseline="0" dirty="0" smtClean="0"/>
              <a:t> Government-Initiated Residential &amp; Community Development / Part II Private Residential Subdivisions</a:t>
            </a:r>
          </a:p>
          <a:p>
            <a:pPr lvl="2">
              <a:buFontTx/>
              <a:buChar char="-"/>
            </a:pPr>
            <a:r>
              <a:rPr lang="en-US" baseline="0" dirty="0" smtClean="0"/>
              <a:t> Part I – Applies to Rural areas of state:  Part II is Statewide except for Anchorage and Juneau</a:t>
            </a:r>
          </a:p>
          <a:p>
            <a:pPr lvl="2">
              <a:buFontTx/>
              <a:buChar char="-"/>
            </a:pPr>
            <a:r>
              <a:rPr lang="en-US" baseline="0" dirty="0" smtClean="0"/>
              <a:t> Allows 5 acres of wetland fill for activities</a:t>
            </a:r>
          </a:p>
          <a:p>
            <a:pPr lvl="2">
              <a:buFontTx/>
              <a:buChar char="-"/>
            </a:pPr>
            <a:endParaRPr lang="en-US" baseline="0" dirty="0" smtClean="0"/>
          </a:p>
          <a:p>
            <a:pPr lvl="0">
              <a:buFontTx/>
              <a:buChar char="-"/>
            </a:pPr>
            <a:r>
              <a:rPr lang="en-US" baseline="0" dirty="0" smtClean="0"/>
              <a:t>Programmatic General Permits (PGP)</a:t>
            </a:r>
          </a:p>
          <a:p>
            <a:pPr lvl="1">
              <a:buFontTx/>
              <a:buChar char="-"/>
            </a:pPr>
            <a:r>
              <a:rPr lang="en-US" baseline="0" dirty="0" smtClean="0"/>
              <a:t>Reduce regulatory redundancy with other governments (state, local)</a:t>
            </a:r>
          </a:p>
          <a:p>
            <a:pPr lvl="1">
              <a:buFontTx/>
              <a:buChar char="-"/>
            </a:pPr>
            <a:r>
              <a:rPr lang="en-US" baseline="0" dirty="0" smtClean="0"/>
              <a:t>Other agency must have comparable to stricter protection for the aquatic environment as the Corps</a:t>
            </a:r>
          </a:p>
          <a:p>
            <a:pPr lvl="1">
              <a:buFontTx/>
              <a:buChar char="-"/>
            </a:pPr>
            <a:r>
              <a:rPr lang="en-US" baseline="0" dirty="0" smtClean="0"/>
              <a:t>When issued, project sponsor obtain the state/local authorization and automatically has the Corps PGP authorization.</a:t>
            </a:r>
            <a:endParaRPr lang="en-US" dirty="0" smtClean="0"/>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C4D74CE4-2454-4AD0-BFC0-C49519C7D39E}"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FDA166-981A-4B2E-8203-149648F69271}" type="slidenum">
              <a:rPr lang="en-US" smtClean="0"/>
              <a:pPr/>
              <a:t>13</a:t>
            </a:fld>
            <a:endParaRPr lang="en-US" smtClean="0"/>
          </a:p>
        </p:txBody>
      </p:sp>
      <p:sp>
        <p:nvSpPr>
          <p:cNvPr id="62467" name="Rectangle 7"/>
          <p:cNvSpPr txBox="1">
            <a:spLocks noGrp="1" noChangeArrowheads="1"/>
          </p:cNvSpPr>
          <p:nvPr/>
        </p:nvSpPr>
        <p:spPr bwMode="auto">
          <a:xfrm>
            <a:off x="3957067" y="8805414"/>
            <a:ext cx="3026361" cy="464023"/>
          </a:xfrm>
          <a:prstGeom prst="rect">
            <a:avLst/>
          </a:prstGeom>
          <a:noFill/>
          <a:ln w="9525">
            <a:noFill/>
            <a:miter lim="800000"/>
            <a:headEnd/>
            <a:tailEnd/>
          </a:ln>
        </p:spPr>
        <p:txBody>
          <a:bodyPr lIns="91075" tIns="45540" rIns="91075" bIns="45540" anchor="b"/>
          <a:lstStyle/>
          <a:p>
            <a:pPr algn="r" defTabSz="912178"/>
            <a:fld id="{7642610E-B7C5-4194-964E-A6A2B7DA5DA1}" type="slidenum">
              <a:rPr lang="en-US" sz="1200"/>
              <a:pPr algn="r" defTabSz="912178"/>
              <a:t>13</a:t>
            </a:fld>
            <a:endParaRPr lang="en-US" sz="1200" dirty="0"/>
          </a:p>
        </p:txBody>
      </p:sp>
      <p:sp>
        <p:nvSpPr>
          <p:cNvPr id="62468" name="Rectangle 2"/>
          <p:cNvSpPr>
            <a:spLocks noGrp="1" noRot="1" noChangeAspect="1" noChangeArrowheads="1" noTextEdit="1"/>
          </p:cNvSpPr>
          <p:nvPr>
            <p:ph type="sldImg"/>
          </p:nvPr>
        </p:nvSpPr>
        <p:spPr>
          <a:xfrm>
            <a:off x="1189038" y="703263"/>
            <a:ext cx="4621212" cy="3465512"/>
          </a:xfrm>
          <a:ln/>
        </p:spPr>
      </p:sp>
      <p:sp>
        <p:nvSpPr>
          <p:cNvPr id="62469" name="Rectangle 3"/>
          <p:cNvSpPr>
            <a:spLocks noGrp="1" noChangeArrowheads="1"/>
          </p:cNvSpPr>
          <p:nvPr>
            <p:ph type="body" idx="1"/>
          </p:nvPr>
        </p:nvSpPr>
        <p:spPr>
          <a:xfrm>
            <a:off x="930715" y="4404284"/>
            <a:ext cx="5123591" cy="4169906"/>
          </a:xfrm>
          <a:noFill/>
          <a:ln/>
        </p:spPr>
        <p:txBody>
          <a:bodyPr lIns="91075" tIns="45540" rIns="91075" bIns="45540"/>
          <a:lstStyle/>
          <a:p>
            <a:pPr eaLnBrk="1" hangingPunct="1"/>
            <a:r>
              <a:rPr lang="en-US" dirty="0" smtClean="0"/>
              <a:t> </a:t>
            </a:r>
          </a:p>
          <a:p>
            <a:pPr eaLnBrk="1" hangingPunct="1"/>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D177377-BF60-4CF6-9F3F-DB8C16EF7C4A}" type="slidenum">
              <a:rPr lang="en-US" smtClean="0"/>
              <a:pPr/>
              <a:t>3</a:t>
            </a:fld>
            <a:endParaRPr lang="en-US" smtClean="0"/>
          </a:p>
        </p:txBody>
      </p:sp>
      <p:sp>
        <p:nvSpPr>
          <p:cNvPr id="35843"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35844" name="Rectangle 3"/>
          <p:cNvSpPr>
            <a:spLocks noGrp="1" noChangeArrowheads="1"/>
          </p:cNvSpPr>
          <p:nvPr>
            <p:ph type="body" idx="1"/>
          </p:nvPr>
        </p:nvSpPr>
        <p:spPr>
          <a:xfrm>
            <a:off x="930712" y="4402703"/>
            <a:ext cx="5123591" cy="4171478"/>
          </a:xfrm>
          <a:noFill/>
          <a:ln/>
        </p:spPr>
        <p:txBody>
          <a:bodyPr lIns="120042" tIns="60821" rIns="120042" bIns="60821"/>
          <a:lstStyle/>
          <a:p>
            <a:pPr eaLnBrk="1" hangingPunct="1">
              <a:buFontTx/>
              <a:buChar char="•"/>
            </a:pPr>
            <a:r>
              <a:rPr lang="en-US" b="1" dirty="0" smtClean="0"/>
              <a:t>Largest District in the Nation (geographically)</a:t>
            </a:r>
          </a:p>
          <a:p>
            <a:pPr eaLnBrk="1" hangingPunct="1"/>
            <a:r>
              <a:rPr lang="en-US" dirty="0" smtClean="0"/>
              <a:t>- 1/5th the size of the Lower 48</a:t>
            </a:r>
          </a:p>
          <a:p>
            <a:pPr eaLnBrk="1" hangingPunct="1">
              <a:buFontTx/>
              <a:buChar char="-"/>
            </a:pPr>
            <a:r>
              <a:rPr lang="en-US" dirty="0" smtClean="0"/>
              <a:t> 33,904 miles of coastline:</a:t>
            </a:r>
            <a:r>
              <a:rPr lang="en-US" baseline="0" dirty="0" smtClean="0"/>
              <a:t> </a:t>
            </a:r>
            <a:r>
              <a:rPr lang="en-US" dirty="0" smtClean="0"/>
              <a:t>Alaska has more coastline that entire U.S. and has</a:t>
            </a:r>
            <a:r>
              <a:rPr lang="en-US" baseline="0" dirty="0" smtClean="0"/>
              <a:t> no </a:t>
            </a:r>
            <a:r>
              <a:rPr lang="en-US" dirty="0" smtClean="0"/>
              <a:t>designated</a:t>
            </a:r>
            <a:r>
              <a:rPr lang="en-US" baseline="0" dirty="0" smtClean="0"/>
              <a:t> coastal zone. </a:t>
            </a:r>
            <a:r>
              <a:rPr lang="en-US" b="1" dirty="0" smtClean="0"/>
              <a:t> </a:t>
            </a:r>
            <a:endParaRPr lang="en-US" dirty="0" smtClean="0"/>
          </a:p>
          <a:p>
            <a:pPr eaLnBrk="1" hangingPunct="1">
              <a:buFontTx/>
              <a:buChar char="•"/>
            </a:pP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1" dirty="0" smtClean="0"/>
              <a:t> Section 10 Rivers and Harbors Act of 1899</a:t>
            </a:r>
          </a:p>
          <a:p>
            <a:pPr eaLnBrk="1" hangingPunct="1"/>
            <a:r>
              <a:rPr lang="en-US" dirty="0" smtClean="0"/>
              <a:t>- Activities that affect location and navigable capacity</a:t>
            </a:r>
          </a:p>
          <a:p>
            <a:pPr eaLnBrk="1" hangingPunct="1"/>
            <a:r>
              <a:rPr lang="en-US" dirty="0" smtClean="0"/>
              <a:t>- All work (In, Through, and over) </a:t>
            </a:r>
          </a:p>
          <a:p>
            <a:pPr eaLnBrk="1" hangingPunct="1"/>
            <a:r>
              <a:rPr lang="en-US" dirty="0" smtClean="0"/>
              <a:t>- All construction (docks, marinas, jetties, etc)</a:t>
            </a:r>
          </a:p>
          <a:p>
            <a:pPr eaLnBrk="1" hangingPunct="1"/>
            <a:r>
              <a:rPr lang="en-US" dirty="0" smtClean="0"/>
              <a:t>Regulates any work in, over, or under navigable waters of the United States, or which affects the course, location, condition or capacity of such waters.</a:t>
            </a:r>
          </a:p>
          <a:p>
            <a:pPr eaLnBrk="1" hangingPunct="1"/>
            <a:r>
              <a:rPr lang="en-US" dirty="0" smtClean="0"/>
              <a:t>Navigable waters are defined as waters that are subject to the ebb and flow of the tide and/or are presently used, or have been used in the past, or are susceptible to use as a means to transport interstate or foreign commerce.  Navigable waters of the US in Alaska are all tidal waters and waters </a:t>
            </a:r>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21DC1D85-FF03-411D-BACF-12CB85BB29D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1" dirty="0" smtClean="0"/>
              <a:t> Section 404 Clean Water Act (1972)</a:t>
            </a:r>
          </a:p>
          <a:p>
            <a:pPr eaLnBrk="1" hangingPunct="1"/>
            <a:r>
              <a:rPr lang="en-US" dirty="0" smtClean="0"/>
              <a:t>- All waters of the US (including all wetlands - modified by Supreme Court SWANCC decision) *</a:t>
            </a:r>
          </a:p>
          <a:p>
            <a:pPr eaLnBrk="1" hangingPunct="1"/>
            <a:r>
              <a:rPr lang="en-US" dirty="0" smtClean="0"/>
              <a:t>- Any discharge that has the affect of fill</a:t>
            </a:r>
          </a:p>
          <a:p>
            <a:pPr eaLnBrk="1" hangingPunct="1"/>
            <a:r>
              <a:rPr lang="en-US" dirty="0" smtClean="0"/>
              <a:t>Regulates placement of fill and/or dredged material in waters of the U.S., which include essentially all surface waters, including all navigable waters and their tributaries, all interstate waters and their tributaries, all impoundments of these waters, all wetlands adjacent to these waters, and certain isolated wetlands.</a:t>
            </a:r>
          </a:p>
          <a:p>
            <a:pPr eaLnBrk="1" hangingPunct="1"/>
            <a:endParaRPr lang="en-US" dirty="0" smtClean="0"/>
          </a:p>
          <a:p>
            <a:pPr eaLnBrk="1" hangingPunct="1">
              <a:buFontTx/>
              <a:buChar char="•"/>
            </a:pPr>
            <a:r>
              <a:rPr lang="en-US" b="1" dirty="0" smtClean="0"/>
              <a:t> Supreme Court Decisions *</a:t>
            </a:r>
            <a:endParaRPr lang="en-US" dirty="0" smtClean="0"/>
          </a:p>
          <a:p>
            <a:r>
              <a:rPr lang="en-US" dirty="0" smtClean="0"/>
              <a:t>- 2000: </a:t>
            </a:r>
            <a:r>
              <a:rPr lang="en-US" i="1" dirty="0" smtClean="0"/>
              <a:t>Solid Waste Authority of Northern Cook County (SWANCC) </a:t>
            </a:r>
            <a:r>
              <a:rPr lang="en-US" dirty="0" smtClean="0"/>
              <a:t>set aside the ‘Migratory Bird Rule’.</a:t>
            </a:r>
          </a:p>
          <a:p>
            <a:r>
              <a:rPr lang="en-US" dirty="0" smtClean="0"/>
              <a:t>Use of waters/wetlands as habitat by migratory birds cannot be the sole basis for assertion of jurisdiction under the Clean Water Act.  Many isolated </a:t>
            </a:r>
            <a:r>
              <a:rPr lang="en-US" dirty="0" err="1" smtClean="0"/>
              <a:t>waterbodies</a:t>
            </a:r>
            <a:r>
              <a:rPr lang="en-US" dirty="0" smtClean="0"/>
              <a:t>, including wetlands became non-jurisdictional. </a:t>
            </a:r>
          </a:p>
          <a:p>
            <a:endParaRPr lang="en-US" dirty="0" smtClean="0"/>
          </a:p>
          <a:p>
            <a:r>
              <a:rPr lang="en-US" dirty="0" smtClean="0"/>
              <a:t>- 2006: </a:t>
            </a:r>
            <a:r>
              <a:rPr lang="en-US" i="1" dirty="0" smtClean="0"/>
              <a:t>Rapanos and </a:t>
            </a:r>
            <a:r>
              <a:rPr lang="en-US" i="1" dirty="0" err="1" smtClean="0"/>
              <a:t>Carabell</a:t>
            </a:r>
            <a:r>
              <a:rPr lang="en-US" i="1" dirty="0" smtClean="0"/>
              <a:t> </a:t>
            </a:r>
            <a:r>
              <a:rPr lang="en-US" dirty="0" smtClean="0"/>
              <a:t>further applied a Significant Nexus requirement to those waters/wetlands that do not directly abut a relatively permanently water or that are adjacent to a Traditionally Navigable Water (TNW).  TNWs are major rivers, large streams capable of floating a canoe and lakes (Big Lake, </a:t>
            </a:r>
            <a:r>
              <a:rPr lang="en-US" dirty="0" err="1" smtClean="0"/>
              <a:t>Illiamna</a:t>
            </a:r>
            <a:r>
              <a:rPr lang="en-US" dirty="0" smtClean="0"/>
              <a:t> Lake, etc.).</a:t>
            </a:r>
          </a:p>
        </p:txBody>
      </p:sp>
      <p:sp>
        <p:nvSpPr>
          <p:cNvPr id="4" name="Slide Number Placeholder 3"/>
          <p:cNvSpPr>
            <a:spLocks noGrp="1"/>
          </p:cNvSpPr>
          <p:nvPr>
            <p:ph type="sldNum" sz="quarter" idx="10"/>
          </p:nvPr>
        </p:nvSpPr>
        <p:spPr/>
        <p:txBody>
          <a:bodyPr/>
          <a:lstStyle/>
          <a:p>
            <a:fld id="{21DC1D85-FF03-411D-BACF-12CB85BB29D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EC367-1A69-40F5-9F27-1BD6A28ADB5F}" type="slidenum">
              <a:rPr lang="en-US"/>
              <a:pPr/>
              <a:t>6</a:t>
            </a:fld>
            <a:endParaRPr lang="en-US"/>
          </a:p>
        </p:txBody>
      </p:sp>
      <p:sp>
        <p:nvSpPr>
          <p:cNvPr id="379906"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379907" name="Rectangle 3"/>
          <p:cNvSpPr>
            <a:spLocks noGrp="1" noChangeArrowheads="1"/>
          </p:cNvSpPr>
          <p:nvPr>
            <p:ph type="body" idx="1"/>
          </p:nvPr>
        </p:nvSpPr>
        <p:spPr>
          <a:xfrm>
            <a:off x="931334" y="4402776"/>
            <a:ext cx="5122333" cy="4171633"/>
          </a:xfrm>
          <a:noFill/>
          <a:ln/>
        </p:spPr>
        <p:txBody>
          <a:bodyPr lIns="120103" tIns="60854" rIns="120103" bIns="60854"/>
          <a:lstStyle/>
          <a:p>
            <a:pPr defTabSz="914358" eaLnBrk="1" hangingPunct="1"/>
            <a:r>
              <a:rPr lang="en-US" b="1" baseline="0" dirty="0" smtClean="0"/>
              <a:t>Permit Actions: </a:t>
            </a:r>
            <a:r>
              <a:rPr lang="en-US" dirty="0" smtClean="0"/>
              <a:t>9-Year average from</a:t>
            </a:r>
            <a:r>
              <a:rPr lang="en-US" baseline="0" dirty="0" smtClean="0"/>
              <a:t> </a:t>
            </a:r>
            <a:r>
              <a:rPr lang="en-US" dirty="0" smtClean="0"/>
              <a:t>FY04 to FY12</a:t>
            </a:r>
            <a:r>
              <a:rPr lang="en-US" baseline="0" dirty="0" smtClean="0"/>
              <a:t> is </a:t>
            </a:r>
            <a:r>
              <a:rPr lang="en-US" dirty="0" smtClean="0"/>
              <a:t>1,536 annually</a:t>
            </a:r>
          </a:p>
          <a:p>
            <a:pPr defTabSz="914358" eaLnBrk="1" hangingPunct="1"/>
            <a:r>
              <a:rPr lang="en-US" dirty="0" smtClean="0"/>
              <a:t>FY12 – 1,111</a:t>
            </a:r>
          </a:p>
          <a:p>
            <a:pPr eaLnBrk="1" hangingPunct="1"/>
            <a:r>
              <a:rPr lang="en-US" dirty="0" smtClean="0"/>
              <a:t>FY11 – 1,284 (only 2 </a:t>
            </a:r>
            <a:r>
              <a:rPr lang="en-US" baseline="0" dirty="0" smtClean="0"/>
              <a:t>permit applications denied. ConocoPhillips CD-5 Alpine Satellite Development Project and Matt Shadle truck maintenance facility in Homer)</a:t>
            </a:r>
            <a:r>
              <a:rPr lang="en-US" dirty="0" smtClean="0"/>
              <a:t> </a:t>
            </a:r>
          </a:p>
          <a:p>
            <a:pPr eaLnBrk="1" hangingPunct="1"/>
            <a:r>
              <a:rPr lang="en-US" dirty="0" smtClean="0"/>
              <a:t>FY10 – 1,200 </a:t>
            </a:r>
          </a:p>
          <a:p>
            <a:pPr eaLnBrk="1" hangingPunct="1"/>
            <a:r>
              <a:rPr lang="en-US" dirty="0" smtClean="0"/>
              <a:t>FY09 – 1,550</a:t>
            </a:r>
          </a:p>
          <a:p>
            <a:pPr eaLnBrk="1" hangingPunct="1"/>
            <a:r>
              <a:rPr lang="en-US" dirty="0" smtClean="0"/>
              <a:t>FY08 – 1,960</a:t>
            </a:r>
          </a:p>
          <a:p>
            <a:pPr eaLnBrk="1" hangingPunct="1"/>
            <a:r>
              <a:rPr lang="en-US" dirty="0" smtClean="0"/>
              <a:t>FY07 – 1,865</a:t>
            </a:r>
          </a:p>
          <a:p>
            <a:pPr eaLnBrk="1" hangingPunct="1"/>
            <a:r>
              <a:rPr lang="en-US" dirty="0" smtClean="0"/>
              <a:t>FY06 – 1,785</a:t>
            </a:r>
          </a:p>
          <a:p>
            <a:pPr eaLnBrk="1" hangingPunct="1"/>
            <a:r>
              <a:rPr lang="en-US" dirty="0" smtClean="0"/>
              <a:t>FY05 – 1,658</a:t>
            </a:r>
          </a:p>
          <a:p>
            <a:pPr eaLnBrk="1" hangingPunct="1"/>
            <a:r>
              <a:rPr lang="en-US" dirty="0" smtClean="0"/>
              <a:t>FY04 – 1,408</a:t>
            </a:r>
          </a:p>
          <a:p>
            <a:endParaRPr lang="en-US" b="1" dirty="0" smtClean="0"/>
          </a:p>
          <a:p>
            <a:r>
              <a:rPr lang="en-US" b="0" dirty="0" smtClean="0">
                <a:solidFill>
                  <a:schemeClr val="tx1"/>
                </a:solidFill>
              </a:rPr>
              <a:t>* Number of actions based on population, economics</a:t>
            </a:r>
            <a:r>
              <a:rPr lang="en-US" b="0" baseline="0" dirty="0" smtClean="0">
                <a:solidFill>
                  <a:schemeClr val="tx1"/>
                </a:solidFill>
              </a:rPr>
              <a:t> and geography</a:t>
            </a:r>
            <a:r>
              <a:rPr lang="en-US" b="0" dirty="0" smtClean="0">
                <a:solidFill>
                  <a:schemeClr val="tx1"/>
                </a:solidFill>
              </a:rPr>
              <a:t> </a:t>
            </a:r>
          </a:p>
          <a:p>
            <a:endParaRPr lang="en-US" b="1" dirty="0" smtClean="0"/>
          </a:p>
          <a:p>
            <a:r>
              <a:rPr lang="en-US" b="1" dirty="0" smtClean="0"/>
              <a:t>Mitigation</a:t>
            </a:r>
            <a:r>
              <a:rPr lang="en-US" b="1" dirty="0"/>
              <a:t>:</a:t>
            </a:r>
          </a:p>
          <a:p>
            <a:r>
              <a:rPr lang="en-US" dirty="0"/>
              <a:t>Alaska Regulatory Division-Mitigation Statement:  All proposed actions will  avoid, minimize, and compensate, commensurate with scope and scale of the project,  for permitted impacts to Alaska’s aquatic resources.   The Regulatory Division shall implement measurable, enforceable ecological performance standards based on the best available science and watershed approach, focusing on results, with monitoring to assure success.</a:t>
            </a:r>
          </a:p>
          <a:p>
            <a:endParaRPr lang="en-US" dirty="0"/>
          </a:p>
          <a:p>
            <a:r>
              <a:rPr lang="en-US" dirty="0"/>
              <a:t>We adhere to the “mitigation sequence” of “avoid, minimize, and compensate”.  Anyone wishing to obtain a permit to impact a wetland or other aquatic resource must first avoid and minimize impacts, then compensate for unavoidable impacts.</a:t>
            </a:r>
          </a:p>
          <a:p>
            <a:endParaRPr lang="en-US" dirty="0"/>
          </a:p>
          <a:p>
            <a:r>
              <a:rPr lang="en-US" b="1" dirty="0"/>
              <a:t>Alternatives:</a:t>
            </a:r>
          </a:p>
          <a:p>
            <a:r>
              <a:rPr lang="en-US" b="1" dirty="0"/>
              <a:t>The Corps is neither an opponent nor a proponent of the applicant's proposal.</a:t>
            </a:r>
            <a:r>
              <a:rPr lang="en-US" dirty="0"/>
              <a:t>  The Corps will make their final decision to issue or deny a permit based on what is determined to be the Least Environmentally Damaging Practicable Alternative (LEDPA) based on the 404(b)(1) Guidelines and the </a:t>
            </a:r>
            <a:r>
              <a:rPr lang="en-US" dirty="0" smtClean="0"/>
              <a:t>Corps</a:t>
            </a:r>
            <a:r>
              <a:rPr lang="en-US" baseline="0" dirty="0" smtClean="0"/>
              <a:t> P</a:t>
            </a:r>
            <a:r>
              <a:rPr lang="en-US" dirty="0" smtClean="0"/>
              <a:t>ublic </a:t>
            </a:r>
            <a:r>
              <a:rPr lang="en-US" dirty="0"/>
              <a:t>I</a:t>
            </a:r>
            <a:r>
              <a:rPr lang="en-US" dirty="0" smtClean="0"/>
              <a:t>nterest </a:t>
            </a:r>
            <a:r>
              <a:rPr lang="en-US" dirty="0"/>
              <a:t>R</a:t>
            </a:r>
            <a:r>
              <a:rPr lang="en-US" dirty="0" smtClean="0"/>
              <a:t>eview</a:t>
            </a:r>
            <a:r>
              <a:rPr lang="en-US" dirty="0"/>
              <a:t>.  </a:t>
            </a:r>
            <a:r>
              <a:rPr lang="en-US" dirty="0" smtClean="0"/>
              <a:t>Corps </a:t>
            </a:r>
            <a:r>
              <a:rPr lang="en-US" dirty="0"/>
              <a:t>can only authorize </a:t>
            </a:r>
            <a:r>
              <a:rPr lang="en-US" dirty="0" smtClean="0"/>
              <a:t>the construction activity when it</a:t>
            </a:r>
            <a:r>
              <a:rPr lang="en-US" baseline="0" dirty="0" smtClean="0"/>
              <a:t> is determined to be “</a:t>
            </a:r>
            <a:r>
              <a:rPr lang="en-US" i="1" baseline="0" dirty="0" smtClean="0"/>
              <a:t>Not Contrary to the Public Interest</a:t>
            </a:r>
            <a:r>
              <a:rPr lang="en-US" baseline="0" dirty="0" smtClean="0"/>
              <a:t>” </a:t>
            </a:r>
            <a:r>
              <a:rPr lang="en-US" b="1" i="1" baseline="0" dirty="0" smtClean="0"/>
              <a:t>and</a:t>
            </a:r>
            <a:r>
              <a:rPr lang="en-US" baseline="0" dirty="0" smtClean="0"/>
              <a:t> when a Section 404 CWA permit is needed, for the </a:t>
            </a:r>
            <a:r>
              <a:rPr lang="en-US" dirty="0" smtClean="0"/>
              <a:t>LEDPA; </a:t>
            </a:r>
            <a:r>
              <a:rPr lang="en-US" dirty="0"/>
              <a:t>even if the LEDPA and the applicant's preferred alternative are not the same.</a:t>
            </a:r>
          </a:p>
          <a:p>
            <a:endParaRPr lang="en-US" dirty="0"/>
          </a:p>
          <a:p>
            <a:r>
              <a:rPr lang="en-US" dirty="0"/>
              <a:t>Our Regulatory Division has </a:t>
            </a:r>
            <a:r>
              <a:rPr lang="en-US" dirty="0" smtClean="0"/>
              <a:t>been providing </a:t>
            </a:r>
            <a:r>
              <a:rPr lang="en-US" dirty="0"/>
              <a:t>an increased presence to the regulated public by creating more offices and moving people off </a:t>
            </a:r>
            <a:r>
              <a:rPr lang="en-US" dirty="0" smtClean="0"/>
              <a:t>Joint</a:t>
            </a:r>
            <a:r>
              <a:rPr lang="en-US" baseline="0" dirty="0" smtClean="0"/>
              <a:t> Base Elmendorf-Richardson (JBER)</a:t>
            </a:r>
            <a:r>
              <a:rPr lang="en-US" dirty="0" smtClean="0"/>
              <a:t>.  Field</a:t>
            </a:r>
            <a:r>
              <a:rPr lang="en-US" baseline="0" dirty="0" smtClean="0"/>
              <a:t> Offices in Fairbanks and Juneau opened in 1991; Kenai opened in 2001; the </a:t>
            </a:r>
            <a:r>
              <a:rPr lang="en-US" dirty="0" smtClean="0"/>
              <a:t>Anchorage Field</a:t>
            </a:r>
            <a:r>
              <a:rPr lang="en-US" baseline="0" dirty="0" smtClean="0"/>
              <a:t> Office opened in 2008</a:t>
            </a:r>
            <a:r>
              <a:rPr lang="en-US" dirty="0" smtClean="0"/>
              <a:t>, and since 2008, a staff member has been based in Sitka. We </a:t>
            </a:r>
            <a:r>
              <a:rPr lang="en-US" dirty="0"/>
              <a:t>will evaluate where additional offices are needed and if so, how many people are needed and if a permanent or seasonal office is needed. </a:t>
            </a:r>
            <a:r>
              <a:rPr lang="en-US" dirty="0" smtClean="0"/>
              <a:t>The </a:t>
            </a:r>
            <a:r>
              <a:rPr lang="en-US" dirty="0"/>
              <a:t>intent is to be more accessible to the public to address their needs.</a:t>
            </a:r>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E3D9-F082-4014-93B6-4A752BB5149F}" type="slidenum">
              <a:rPr lang="en-US"/>
              <a:pPr/>
              <a:t>7</a:t>
            </a:fld>
            <a:endParaRPr lang="en-US"/>
          </a:p>
        </p:txBody>
      </p:sp>
      <p:sp>
        <p:nvSpPr>
          <p:cNvPr id="441346"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441347" name="Rectangle 3"/>
          <p:cNvSpPr>
            <a:spLocks noGrp="1" noChangeArrowheads="1"/>
          </p:cNvSpPr>
          <p:nvPr>
            <p:ph type="body" idx="1"/>
          </p:nvPr>
        </p:nvSpPr>
        <p:spPr>
          <a:xfrm>
            <a:off x="931334" y="4402776"/>
            <a:ext cx="5122333" cy="4171633"/>
          </a:xfrm>
          <a:noFill/>
          <a:ln/>
        </p:spPr>
        <p:txBody>
          <a:bodyPr lIns="120103" tIns="60854" rIns="120103" bIns="60854"/>
          <a:lstStyle/>
          <a:p>
            <a:r>
              <a:rPr lang="en-US" b="1" dirty="0" smtClean="0"/>
              <a:t>OVERSIGHT OF 404 PROGRAM ADMINISTERED BY EPA</a:t>
            </a:r>
          </a:p>
          <a:p>
            <a:endParaRPr lang="en-US" b="1" dirty="0" smtClean="0"/>
          </a:p>
          <a:p>
            <a:r>
              <a:rPr lang="en-US" dirty="0" smtClean="0"/>
              <a:t>Which waters can states administer under the Section 404 Program?</a:t>
            </a:r>
          </a:p>
          <a:p>
            <a:endParaRPr lang="en-US" dirty="0" smtClean="0"/>
          </a:p>
          <a:p>
            <a:r>
              <a:rPr lang="en-US" dirty="0" smtClean="0"/>
              <a:t>* States and Tribes can assume the Federal Section 404 program only in certain "non-navigable" waters. The U.S. Army Corps of Engineers retains jurisdiction in:</a:t>
            </a:r>
          </a:p>
          <a:p>
            <a:pPr lvl="0"/>
            <a:r>
              <a:rPr lang="en-US" dirty="0" smtClean="0"/>
              <a:t>- Tidal waters and their adjacent wetlands</a:t>
            </a:r>
          </a:p>
          <a:p>
            <a:pPr lvl="0"/>
            <a:r>
              <a:rPr lang="en-US" dirty="0" smtClean="0"/>
              <a:t>- Navigable waters and their adjacent wetlands</a:t>
            </a:r>
          </a:p>
          <a:p>
            <a:endParaRPr lang="en-US" dirty="0" smtClean="0"/>
          </a:p>
          <a:p>
            <a:r>
              <a:rPr lang="en-US" dirty="0" smtClean="0"/>
              <a:t>* The Corps continues to regulate navigable waters under Section 10 of the Rivers and Harbors Act of 1899.</a:t>
            </a:r>
          </a:p>
          <a:p>
            <a:endParaRPr lang="en-US" dirty="0" smtClean="0"/>
          </a:p>
          <a:p>
            <a:r>
              <a:rPr lang="en-US" dirty="0" smtClean="0"/>
              <a:t>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C1D85-FF03-411D-BACF-12CB85BB29D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E3D9-F082-4014-93B6-4A752BB5149F}" type="slidenum">
              <a:rPr lang="en-US"/>
              <a:pPr/>
              <a:t>9</a:t>
            </a:fld>
            <a:endParaRPr lang="en-US"/>
          </a:p>
        </p:txBody>
      </p:sp>
      <p:sp>
        <p:nvSpPr>
          <p:cNvPr id="441346"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441347" name="Rectangle 3"/>
          <p:cNvSpPr>
            <a:spLocks noGrp="1" noChangeArrowheads="1"/>
          </p:cNvSpPr>
          <p:nvPr>
            <p:ph type="body" idx="1"/>
          </p:nvPr>
        </p:nvSpPr>
        <p:spPr>
          <a:xfrm>
            <a:off x="931334" y="4402776"/>
            <a:ext cx="5122333" cy="4171633"/>
          </a:xfrm>
          <a:noFill/>
          <a:ln/>
        </p:spPr>
        <p:txBody>
          <a:bodyPr lIns="120103" tIns="60854" rIns="120103" bIns="60854"/>
          <a:lstStyle/>
          <a:p>
            <a:r>
              <a:rPr lang="en-US" dirty="0" smtClean="0"/>
              <a:t>ADEC – Section</a:t>
            </a:r>
            <a:r>
              <a:rPr lang="en-US" baseline="0" dirty="0" smtClean="0"/>
              <a:t> 401 WQC is a Congressional “check and balance” that provides states an independent decision making role for activities proposing to discharge dredged and/or fill material into waters of the U.S.</a:t>
            </a:r>
            <a:endParaRPr lang="en-US" dirty="0" smtClean="0"/>
          </a:p>
          <a:p>
            <a:endParaRPr lang="en-US" dirty="0" smtClean="0"/>
          </a:p>
          <a:p>
            <a:r>
              <a:rPr lang="en-US" dirty="0" smtClean="0"/>
              <a:t>ADF&amp;G – Anadromous Fish Act (AS 16.05.871-.901)</a:t>
            </a:r>
            <a:r>
              <a:rPr lang="en-US" baseline="0" dirty="0" smtClean="0"/>
              <a:t>, Fish Passage Act (AS 16.05.841) and State Game Refuges, State Game Sanctuaries, and Critical Habitat Areas </a:t>
            </a:r>
            <a:endParaRPr lang="en-US" dirty="0" smtClean="0"/>
          </a:p>
          <a:p>
            <a:r>
              <a:rPr lang="en-US" dirty="0" smtClean="0"/>
              <a:t>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E3D9-F082-4014-93B6-4A752BB5149F}" type="slidenum">
              <a:rPr lang="en-US"/>
              <a:pPr/>
              <a:t>10</a:t>
            </a:fld>
            <a:endParaRPr lang="en-US"/>
          </a:p>
        </p:txBody>
      </p:sp>
      <p:sp>
        <p:nvSpPr>
          <p:cNvPr id="441346" name="Rectangle 2"/>
          <p:cNvSpPr>
            <a:spLocks noGrp="1" noRot="1" noChangeAspect="1" noChangeArrowheads="1" noTextEdit="1"/>
          </p:cNvSpPr>
          <p:nvPr>
            <p:ph type="sldImg"/>
          </p:nvPr>
        </p:nvSpPr>
        <p:spPr>
          <a:xfrm>
            <a:off x="1182688" y="696913"/>
            <a:ext cx="4632325" cy="3475037"/>
          </a:xfrm>
          <a:ln w="12700" cap="flat">
            <a:solidFill>
              <a:schemeClr val="tx1"/>
            </a:solidFill>
          </a:ln>
        </p:spPr>
      </p:sp>
      <p:sp>
        <p:nvSpPr>
          <p:cNvPr id="441347" name="Rectangle 3"/>
          <p:cNvSpPr>
            <a:spLocks noGrp="1" noChangeArrowheads="1"/>
          </p:cNvSpPr>
          <p:nvPr>
            <p:ph type="body" idx="1"/>
          </p:nvPr>
        </p:nvSpPr>
        <p:spPr>
          <a:xfrm>
            <a:off x="931334" y="4402776"/>
            <a:ext cx="5122333" cy="4171633"/>
          </a:xfrm>
          <a:noFill/>
          <a:ln/>
        </p:spPr>
        <p:txBody>
          <a:bodyPr lIns="120103" tIns="60854" rIns="120103" bIns="60854"/>
          <a:lstStyle/>
          <a:p>
            <a:r>
              <a:rPr lang="en-US" dirty="0" smtClean="0"/>
              <a:t>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1D1536-D5FC-429F-A530-1C57889FD98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498256-8474-4635-9B84-058CD523D20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645323B-600E-4655-82BE-438A43A527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59734F1-C736-464F-A3C2-76EBAA78381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9653C5D-F4B1-49C9-8B67-DF981EB210F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AD17308-931C-425B-BB31-623226BB86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10B3644-76F7-48E6-A933-96818AEB53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56F851-11C1-4B9E-9D47-CAD6310BE6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FF29E7D-6FC7-44D6-A7B7-720061158DF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CBD9ED-E760-4FE0-B0C5-077A64B23A5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D15B5DC-3C59-4530-86DA-FBB4D75AFB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886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3C8DA0A5-FBF0-4B37-94F3-83B1BD33767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52"/>
          <p:cNvGrpSpPr>
            <a:grpSpLocks/>
          </p:cNvGrpSpPr>
          <p:nvPr userDrawn="1"/>
        </p:nvGrpSpPr>
        <p:grpSpPr bwMode="auto">
          <a:xfrm>
            <a:off x="3413125" y="1524000"/>
            <a:ext cx="5730875" cy="5334000"/>
            <a:chOff x="2260" y="960"/>
            <a:chExt cx="3610" cy="3360"/>
          </a:xfrm>
        </p:grpSpPr>
        <p:pic>
          <p:nvPicPr>
            <p:cNvPr id="1036" name="Picture 39" descr="048"/>
            <p:cNvPicPr>
              <a:picLocks noChangeAspect="1" noChangeArrowheads="1"/>
            </p:cNvPicPr>
            <p:nvPr userDrawn="1"/>
          </p:nvPicPr>
          <p:blipFill>
            <a:blip r:embed="rId13" cstate="print"/>
            <a:srcRect r="40773"/>
            <a:stretch>
              <a:fillRect/>
            </a:stretch>
          </p:blipFill>
          <p:spPr bwMode="auto">
            <a:xfrm>
              <a:off x="4379" y="960"/>
              <a:ext cx="1490" cy="1893"/>
            </a:xfrm>
            <a:prstGeom prst="rect">
              <a:avLst/>
            </a:prstGeom>
            <a:noFill/>
            <a:ln w="38100">
              <a:solidFill>
                <a:srgbClr val="339966"/>
              </a:solidFill>
              <a:miter lim="800000"/>
              <a:headEnd/>
              <a:tailEnd/>
            </a:ln>
          </p:spPr>
        </p:pic>
        <p:pic>
          <p:nvPicPr>
            <p:cNvPr id="1037" name="Picture 40" descr="RIMG0255"/>
            <p:cNvPicPr>
              <a:picLocks noChangeAspect="1" noChangeArrowheads="1"/>
            </p:cNvPicPr>
            <p:nvPr userDrawn="1"/>
          </p:nvPicPr>
          <p:blipFill>
            <a:blip r:embed="rId14" cstate="print"/>
            <a:srcRect l="7999" b="17288"/>
            <a:stretch>
              <a:fillRect/>
            </a:stretch>
          </p:blipFill>
          <p:spPr bwMode="auto">
            <a:xfrm>
              <a:off x="2260" y="2971"/>
              <a:ext cx="2000" cy="1349"/>
            </a:xfrm>
            <a:prstGeom prst="rect">
              <a:avLst/>
            </a:prstGeom>
            <a:noFill/>
            <a:ln w="38100">
              <a:solidFill>
                <a:srgbClr val="C00000"/>
              </a:solidFill>
              <a:miter lim="800000"/>
              <a:headEnd/>
              <a:tailEnd/>
            </a:ln>
          </p:spPr>
        </p:pic>
        <p:pic>
          <p:nvPicPr>
            <p:cNvPr id="1038" name="Picture 41" descr="16 Vine Cr view upstream from N"/>
            <p:cNvPicPr>
              <a:picLocks noChangeAspect="1" noChangeArrowheads="1"/>
            </p:cNvPicPr>
            <p:nvPr userDrawn="1"/>
          </p:nvPicPr>
          <p:blipFill>
            <a:blip r:embed="rId15" cstate="print"/>
            <a:srcRect/>
            <a:stretch>
              <a:fillRect/>
            </a:stretch>
          </p:blipFill>
          <p:spPr bwMode="auto">
            <a:xfrm>
              <a:off x="2853" y="1303"/>
              <a:ext cx="1655" cy="1761"/>
            </a:xfrm>
            <a:prstGeom prst="rect">
              <a:avLst/>
            </a:prstGeom>
            <a:noFill/>
            <a:ln w="38100">
              <a:solidFill>
                <a:srgbClr val="FF0000"/>
              </a:solidFill>
              <a:miter lim="800000"/>
              <a:headEnd/>
              <a:tailEnd/>
            </a:ln>
          </p:spPr>
        </p:pic>
        <p:pic>
          <p:nvPicPr>
            <p:cNvPr id="1039" name="Picture 42" descr="RIMG0152"/>
            <p:cNvPicPr>
              <a:picLocks noChangeAspect="1" noChangeArrowheads="1"/>
            </p:cNvPicPr>
            <p:nvPr userDrawn="1"/>
          </p:nvPicPr>
          <p:blipFill>
            <a:blip r:embed="rId16" cstate="print"/>
            <a:srcRect/>
            <a:stretch>
              <a:fillRect/>
            </a:stretch>
          </p:blipFill>
          <p:spPr bwMode="auto">
            <a:xfrm>
              <a:off x="4258" y="2843"/>
              <a:ext cx="1612" cy="1477"/>
            </a:xfrm>
            <a:prstGeom prst="rect">
              <a:avLst/>
            </a:prstGeom>
            <a:noFill/>
            <a:ln w="38100">
              <a:solidFill>
                <a:srgbClr val="0000FF"/>
              </a:solidFill>
              <a:miter lim="800000"/>
              <a:headEnd/>
              <a:tailEnd/>
            </a:ln>
          </p:spPr>
        </p:pic>
      </p:grpSp>
      <p:grpSp>
        <p:nvGrpSpPr>
          <p:cNvPr id="1027" name="Group 33"/>
          <p:cNvGrpSpPr>
            <a:grpSpLocks/>
          </p:cNvGrpSpPr>
          <p:nvPr userDrawn="1"/>
        </p:nvGrpSpPr>
        <p:grpSpPr bwMode="auto">
          <a:xfrm>
            <a:off x="0" y="0"/>
            <a:ext cx="9144000" cy="6861175"/>
            <a:chOff x="0" y="0"/>
            <a:chExt cx="5760" cy="4322"/>
          </a:xfrm>
        </p:grpSpPr>
        <p:pic>
          <p:nvPicPr>
            <p:cNvPr id="1034" name="Picture 23" descr="ppt_camo_bkgrnd-03"/>
            <p:cNvPicPr>
              <a:picLocks noChangeAspect="1" noChangeArrowheads="1"/>
            </p:cNvPicPr>
            <p:nvPr userDrawn="1"/>
          </p:nvPicPr>
          <p:blipFill>
            <a:blip r:embed="rId17" cstate="print"/>
            <a:srcRect/>
            <a:stretch>
              <a:fillRect/>
            </a:stretch>
          </p:blipFill>
          <p:spPr bwMode="auto">
            <a:xfrm>
              <a:off x="0" y="0"/>
              <a:ext cx="5760" cy="4322"/>
            </a:xfrm>
            <a:prstGeom prst="rect">
              <a:avLst/>
            </a:prstGeom>
            <a:noFill/>
            <a:ln w="9525">
              <a:noFill/>
              <a:miter lim="800000"/>
              <a:headEnd/>
              <a:tailEnd/>
            </a:ln>
          </p:spPr>
        </p:pic>
        <p:pic>
          <p:nvPicPr>
            <p:cNvPr id="1035" name="Picture 21" descr="white_curve"/>
            <p:cNvPicPr>
              <a:picLocks noChangeAspect="1" noChangeArrowheads="1"/>
            </p:cNvPicPr>
            <p:nvPr userDrawn="1"/>
          </p:nvPicPr>
          <p:blipFill>
            <a:blip r:embed="rId18" cstate="print"/>
            <a:srcRect/>
            <a:stretch>
              <a:fillRect/>
            </a:stretch>
          </p:blipFill>
          <p:spPr bwMode="auto">
            <a:xfrm>
              <a:off x="2471" y="957"/>
              <a:ext cx="3289" cy="3363"/>
            </a:xfrm>
            <a:prstGeom prst="rect">
              <a:avLst/>
            </a:prstGeom>
            <a:noFill/>
            <a:ln w="9525">
              <a:noFill/>
              <a:miter lim="800000"/>
              <a:headEnd/>
              <a:tailEnd/>
            </a:ln>
          </p:spPr>
        </p:pic>
      </p:grpSp>
      <p:pic>
        <p:nvPicPr>
          <p:cNvPr id="1028" name="Picture 8" descr="USACE_logo"/>
          <p:cNvPicPr>
            <a:picLocks noChangeAspect="1" noChangeArrowheads="1"/>
          </p:cNvPicPr>
          <p:nvPr userDrawn="1"/>
        </p:nvPicPr>
        <p:blipFill>
          <a:blip r:embed="rId19" cstate="print"/>
          <a:srcRect/>
          <a:stretch>
            <a:fillRect/>
          </a:stretch>
        </p:blipFill>
        <p:spPr bwMode="auto">
          <a:xfrm>
            <a:off x="228600" y="5081588"/>
            <a:ext cx="1371600" cy="938212"/>
          </a:xfrm>
          <a:prstGeom prst="rect">
            <a:avLst/>
          </a:prstGeom>
          <a:noFill/>
          <a:ln w="9525">
            <a:noFill/>
            <a:miter lim="800000"/>
            <a:headEnd/>
            <a:tailEnd/>
          </a:ln>
        </p:spPr>
      </p:pic>
      <p:sp>
        <p:nvSpPr>
          <p:cNvPr id="1033" name="Text Box 9"/>
          <p:cNvSpPr txBox="1">
            <a:spLocks noChangeArrowheads="1"/>
          </p:cNvSpPr>
          <p:nvPr userDrawn="1"/>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
        <p:nvSpPr>
          <p:cNvPr id="1068" name="Rectangle 44"/>
          <p:cNvSpPr>
            <a:spLocks noChangeArrowheads="1"/>
          </p:cNvSpPr>
          <p:nvPr userDrawn="1"/>
        </p:nvSpPr>
        <p:spPr bwMode="auto">
          <a:xfrm>
            <a:off x="214312" y="306388"/>
            <a:ext cx="8794933" cy="584775"/>
          </a:xfrm>
          <a:prstGeom prst="rect">
            <a:avLst/>
          </a:prstGeom>
          <a:noFill/>
          <a:ln w="9525">
            <a:noFill/>
            <a:miter lim="800000"/>
            <a:headEnd/>
            <a:tailEnd/>
          </a:ln>
          <a:effectLst/>
        </p:spPr>
        <p:txBody>
          <a:bodyPr wrap="square">
            <a:spAutoFit/>
          </a:bodyPr>
          <a:lstStyle/>
          <a:p>
            <a:pPr>
              <a:defRPr/>
            </a:pPr>
            <a:r>
              <a:rPr lang="en-US" sz="3200" b="1" dirty="0" smtClean="0">
                <a:solidFill>
                  <a:schemeClr val="tx2"/>
                </a:solidFill>
              </a:rPr>
              <a:t>Building and Preserving</a:t>
            </a:r>
            <a:r>
              <a:rPr lang="en-US" sz="3200" b="1" baseline="0" dirty="0" smtClean="0">
                <a:solidFill>
                  <a:schemeClr val="tx2"/>
                </a:solidFill>
              </a:rPr>
              <a:t> Alaska’s Future</a:t>
            </a:r>
            <a:endParaRPr lang="en-US" sz="3200" b="1" dirty="0">
              <a:solidFill>
                <a:schemeClr val="tx2"/>
              </a:solidFill>
            </a:endParaRPr>
          </a:p>
        </p:txBody>
      </p:sp>
      <p:sp>
        <p:nvSpPr>
          <p:cNvPr id="1069" name="Rectangle 45"/>
          <p:cNvSpPr>
            <a:spLocks noChangeArrowheads="1"/>
          </p:cNvSpPr>
          <p:nvPr userDrawn="1"/>
        </p:nvSpPr>
        <p:spPr bwMode="auto">
          <a:xfrm>
            <a:off x="284163" y="1712288"/>
            <a:ext cx="6376519" cy="2308324"/>
          </a:xfrm>
          <a:prstGeom prst="rect">
            <a:avLst/>
          </a:prstGeom>
          <a:noFill/>
          <a:ln w="9525">
            <a:noFill/>
            <a:miter lim="800000"/>
            <a:headEnd/>
            <a:tailEnd/>
          </a:ln>
          <a:effectLst/>
        </p:spPr>
        <p:txBody>
          <a:bodyPr wrap="square">
            <a:spAutoFit/>
          </a:bodyPr>
          <a:lstStyle/>
          <a:p>
            <a:pPr>
              <a:defRPr/>
            </a:pPr>
            <a:r>
              <a:rPr lang="en-US" sz="2400" b="0" dirty="0" smtClean="0"/>
              <a:t>Dave Casey</a:t>
            </a:r>
          </a:p>
          <a:p>
            <a:pPr>
              <a:defRPr/>
            </a:pPr>
            <a:r>
              <a:rPr lang="en-US" sz="2400" b="0" dirty="0" smtClean="0"/>
              <a:t>Supervisor,</a:t>
            </a:r>
            <a:r>
              <a:rPr lang="en-US" sz="2400" b="0" baseline="0" dirty="0" smtClean="0"/>
              <a:t> Kenai and Juneau Field Offices</a:t>
            </a:r>
            <a:endParaRPr lang="en-US" sz="2400" b="0" dirty="0"/>
          </a:p>
          <a:p>
            <a:pPr>
              <a:defRPr/>
            </a:pPr>
            <a:r>
              <a:rPr lang="en-US" sz="2400" b="0" dirty="0"/>
              <a:t>Regulatory </a:t>
            </a:r>
            <a:r>
              <a:rPr lang="en-US" sz="2400" b="0" dirty="0" smtClean="0"/>
              <a:t>Division – Alaska</a:t>
            </a:r>
            <a:r>
              <a:rPr lang="en-US" sz="2400" b="0" baseline="0" dirty="0" smtClean="0"/>
              <a:t> District</a:t>
            </a:r>
            <a:endParaRPr lang="en-US" sz="2400" b="0" dirty="0" smtClean="0"/>
          </a:p>
          <a:p>
            <a:pPr>
              <a:defRPr/>
            </a:pPr>
            <a:r>
              <a:rPr lang="en-US" sz="2400" b="0" dirty="0" smtClean="0"/>
              <a:t>U.S. Army Corps</a:t>
            </a:r>
            <a:r>
              <a:rPr lang="en-US" sz="2400" b="0" baseline="0" dirty="0" smtClean="0"/>
              <a:t> of Engineers</a:t>
            </a:r>
            <a:endParaRPr lang="en-US" sz="2400" b="0" dirty="0" smtClean="0"/>
          </a:p>
          <a:p>
            <a:pPr>
              <a:defRPr/>
            </a:pPr>
            <a:endParaRPr lang="en-US" sz="2400" b="0" dirty="0" smtClean="0"/>
          </a:p>
          <a:p>
            <a:pPr>
              <a:defRPr/>
            </a:pPr>
            <a:r>
              <a:rPr lang="en-US" sz="2400" b="0" dirty="0" smtClean="0"/>
              <a:t>February 28, 2013</a:t>
            </a:r>
            <a:endParaRPr lang="en-US" sz="2400" b="0" dirty="0"/>
          </a:p>
        </p:txBody>
      </p:sp>
      <p:sp>
        <p:nvSpPr>
          <p:cNvPr id="16" name="Rectangle 44"/>
          <p:cNvSpPr>
            <a:spLocks noChangeArrowheads="1"/>
          </p:cNvSpPr>
          <p:nvPr userDrawn="1"/>
        </p:nvSpPr>
        <p:spPr bwMode="auto">
          <a:xfrm>
            <a:off x="233564" y="1026678"/>
            <a:ext cx="8794933" cy="553998"/>
          </a:xfrm>
          <a:prstGeom prst="rect">
            <a:avLst/>
          </a:prstGeom>
          <a:noFill/>
          <a:ln w="9525">
            <a:noFill/>
            <a:miter lim="800000"/>
            <a:headEnd/>
            <a:tailEnd/>
          </a:ln>
          <a:effectLst/>
        </p:spPr>
        <p:txBody>
          <a:bodyPr wrap="square">
            <a:spAutoFit/>
          </a:bodyPr>
          <a:lstStyle/>
          <a:p>
            <a:pPr>
              <a:defRPr/>
            </a:pPr>
            <a:r>
              <a:rPr lang="en-US" sz="3000" b="1" dirty="0" smtClean="0">
                <a:solidFill>
                  <a:schemeClr val="tx2"/>
                </a:solidFill>
              </a:rPr>
              <a:t>Regulatory Program</a:t>
            </a:r>
            <a:r>
              <a:rPr lang="en-US" sz="3000" b="1" baseline="0" dirty="0" smtClean="0">
                <a:solidFill>
                  <a:schemeClr val="tx2"/>
                </a:solidFill>
              </a:rPr>
              <a:t> Update</a:t>
            </a:r>
            <a:endParaRPr lang="en-US" sz="3000" b="1"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4"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C6CB57B5-E274-487E-B14B-D88C116D19EA}" type="slidenum">
              <a:rPr lang="en-US"/>
              <a:pPr>
                <a:defRPr/>
              </a:pPr>
              <a:t>‹#›</a:t>
            </a:fld>
            <a:endParaRPr lang="en-US"/>
          </a:p>
        </p:txBody>
      </p:sp>
      <p:pic>
        <p:nvPicPr>
          <p:cNvPr id="2054" name="Picture 8" descr="USACE_logo"/>
          <p:cNvPicPr>
            <a:picLocks noChangeAspect="1" noChangeArrowheads="1"/>
          </p:cNvPicPr>
          <p:nvPr userDrawn="1"/>
        </p:nvPicPr>
        <p:blipFill>
          <a:blip r:embed="rId15"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www.poa.usace.army.mil/Missions/Regulatory.aspx"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p:cNvSpPr>
          <p:nvPr/>
        </p:nvSpPr>
        <p:spPr bwMode="auto">
          <a:xfrm>
            <a:off x="0" y="61527"/>
            <a:ext cx="9144000" cy="520655"/>
          </a:xfrm>
          <a:prstGeom prst="rect">
            <a:avLst/>
          </a:prstGeom>
          <a:noFill/>
          <a:ln w="12700">
            <a:noFill/>
            <a:miter lim="800000"/>
            <a:headEnd/>
            <a:tailEnd/>
          </a:ln>
          <a:effectLst/>
        </p:spPr>
        <p:txBody>
          <a:bodyPr lIns="90488" tIns="44450" rIns="90488" bIns="44450">
            <a:spAutoFit/>
          </a:bodyPr>
          <a:lstStyle/>
          <a:p>
            <a:pPr algn="ctr" eaLnBrk="0" hangingPunct="0"/>
            <a:r>
              <a:rPr lang="en-US" sz="2800" b="1" dirty="0" smtClean="0">
                <a:solidFill>
                  <a:srgbClr val="000000"/>
                </a:solidFill>
                <a:latin typeface="Tahoma" pitchFamily="34" charset="0"/>
              </a:rPr>
              <a:t>CORPS AND STATE RELATIONSHIPS</a:t>
            </a:r>
          </a:p>
        </p:txBody>
      </p:sp>
      <p:sp>
        <p:nvSpPr>
          <p:cNvPr id="4" name="Slide Number Placeholder 3"/>
          <p:cNvSpPr>
            <a:spLocks noGrp="1"/>
          </p:cNvSpPr>
          <p:nvPr>
            <p:ph type="sldNum" sz="quarter" idx="10"/>
          </p:nvPr>
        </p:nvSpPr>
        <p:spPr/>
        <p:txBody>
          <a:bodyPr/>
          <a:lstStyle/>
          <a:p>
            <a:pPr>
              <a:defRPr/>
            </a:pPr>
            <a:fld id="{3C8DA0A5-FBF0-4B37-94F3-83B1BD337671}" type="slidenum">
              <a:rPr lang="en-US" smtClean="0"/>
              <a:pPr>
                <a:defRPr/>
              </a:pPr>
              <a:t>10</a:t>
            </a:fld>
            <a:endParaRPr lang="en-US" dirty="0"/>
          </a:p>
        </p:txBody>
      </p:sp>
      <p:sp>
        <p:nvSpPr>
          <p:cNvPr id="5" name="Rectangle 3"/>
          <p:cNvSpPr>
            <a:spLocks noChangeArrowheads="1"/>
          </p:cNvSpPr>
          <p:nvPr/>
        </p:nvSpPr>
        <p:spPr bwMode="auto">
          <a:xfrm>
            <a:off x="372124" y="703749"/>
            <a:ext cx="8389103" cy="5271749"/>
          </a:xfrm>
          <a:prstGeom prst="rect">
            <a:avLst/>
          </a:prstGeom>
          <a:noFill/>
          <a:ln w="9525">
            <a:noFill/>
            <a:miter lim="800000"/>
            <a:headEnd/>
            <a:tailEnd/>
          </a:ln>
          <a:effectLst/>
        </p:spPr>
        <p:txBody>
          <a:bodyPr anchor="t"/>
          <a:lstStyle/>
          <a:p>
            <a:endParaRPr lang="en-US" sz="1600" b="1" dirty="0" smtClean="0">
              <a:latin typeface="+mn-lt"/>
            </a:endParaRPr>
          </a:p>
          <a:p>
            <a:pPr>
              <a:buFont typeface="Arial" pitchFamily="34" charset="0"/>
              <a:buChar char="•"/>
            </a:pPr>
            <a:r>
              <a:rPr lang="en-US" sz="2000" b="1" dirty="0" smtClean="0">
                <a:latin typeface="+mn-lt"/>
              </a:rPr>
              <a:t>  Consultation Relationships</a:t>
            </a:r>
          </a:p>
          <a:p>
            <a:pPr>
              <a:buFont typeface="Arial" pitchFamily="34" charset="0"/>
              <a:buChar char="•"/>
            </a:pPr>
            <a:endParaRPr lang="en-US" sz="2000" b="1" dirty="0" smtClean="0">
              <a:latin typeface="+mn-lt"/>
            </a:endParaRPr>
          </a:p>
          <a:p>
            <a:pPr lvl="1">
              <a:buFont typeface="Arial" pitchFamily="34" charset="0"/>
              <a:buChar char="•"/>
            </a:pPr>
            <a:r>
              <a:rPr lang="en-US" sz="2000" b="1" dirty="0" smtClean="0">
                <a:latin typeface="+mn-lt"/>
              </a:rPr>
              <a:t>  </a:t>
            </a:r>
            <a:r>
              <a:rPr lang="en-US" b="1" dirty="0" smtClean="0">
                <a:latin typeface="+mn-lt"/>
              </a:rPr>
              <a:t>Fish and Wildlife Coordination Act (FWCA)</a:t>
            </a:r>
          </a:p>
          <a:p>
            <a:pPr lvl="2">
              <a:buFont typeface="Arial" pitchFamily="34" charset="0"/>
              <a:buChar char="•"/>
            </a:pPr>
            <a:r>
              <a:rPr lang="en-US" b="1" dirty="0" smtClean="0">
                <a:latin typeface="+mn-lt"/>
              </a:rPr>
              <a:t>  </a:t>
            </a:r>
            <a:r>
              <a:rPr lang="en-US" sz="1600" b="1" dirty="0" smtClean="0">
                <a:latin typeface="+mn-lt"/>
              </a:rPr>
              <a:t>Requires Federal agencies to consult with the State agency exercising administration over the wildlife resources of the affected state</a:t>
            </a:r>
          </a:p>
          <a:p>
            <a:pPr lvl="2">
              <a:buFont typeface="Arial" pitchFamily="34" charset="0"/>
              <a:buChar char="•"/>
            </a:pPr>
            <a:endParaRPr lang="en-US" sz="1600" b="1" dirty="0" smtClean="0">
              <a:latin typeface="+mn-lt"/>
            </a:endParaRPr>
          </a:p>
          <a:p>
            <a:pPr lvl="2">
              <a:buFont typeface="Arial" pitchFamily="34" charset="0"/>
              <a:buChar char="•"/>
            </a:pPr>
            <a:r>
              <a:rPr lang="en-US" sz="1600" b="1" dirty="0" smtClean="0">
                <a:latin typeface="+mn-lt"/>
              </a:rPr>
              <a:t>  Corps gives full consideration to State comments received under FWCA. </a:t>
            </a:r>
          </a:p>
          <a:p>
            <a:pPr lvl="2">
              <a:buFont typeface="Arial" pitchFamily="34" charset="0"/>
              <a:buChar char="•"/>
            </a:pPr>
            <a:endParaRPr lang="en-US" b="1" dirty="0" smtClean="0">
              <a:latin typeface="+mn-lt"/>
            </a:endParaRPr>
          </a:p>
          <a:p>
            <a:pPr lvl="1">
              <a:buFont typeface="Arial" pitchFamily="34" charset="0"/>
              <a:buChar char="•"/>
            </a:pPr>
            <a:r>
              <a:rPr lang="en-US" b="1" dirty="0" smtClean="0">
                <a:latin typeface="+mn-lt"/>
              </a:rPr>
              <a:t>  National Historic Preservation Act</a:t>
            </a:r>
          </a:p>
          <a:p>
            <a:pPr lvl="2">
              <a:buFont typeface="Arial" pitchFamily="34" charset="0"/>
              <a:buChar char="•"/>
            </a:pPr>
            <a:r>
              <a:rPr lang="en-US" sz="1600" b="1" dirty="0" smtClean="0">
                <a:latin typeface="+mn-lt"/>
              </a:rPr>
              <a:t>  Requires Federal agency actions to consult with the AK DNR’s State Historic Preservation Office (SHPO) when proposed activities affect historic properties that are eligible for or listed on the National Register of Historic Places</a:t>
            </a:r>
          </a:p>
          <a:p>
            <a:pPr lvl="2"/>
            <a:endParaRPr lang="en-US" sz="1600" b="1" dirty="0" smtClean="0">
              <a:latin typeface="+mn-lt"/>
            </a:endParaRPr>
          </a:p>
          <a:p>
            <a:pPr lvl="2">
              <a:buFont typeface="Arial" pitchFamily="34" charset="0"/>
              <a:buChar char="•"/>
            </a:pPr>
            <a:r>
              <a:rPr lang="en-US" sz="1600" b="1" dirty="0" smtClean="0">
                <a:latin typeface="+mn-lt"/>
              </a:rPr>
              <a:t>  SHPO allows Corps to access SHPO’s statewide database of cultural resource sites to increase the efficiency of the consultation</a:t>
            </a:r>
          </a:p>
          <a:p>
            <a:pPr lvl="2">
              <a:buFont typeface="Arial" pitchFamily="34" charset="0"/>
              <a:buChar char="•"/>
            </a:pPr>
            <a:endParaRPr lang="en-US" sz="1600" b="1" dirty="0" smtClean="0">
              <a:latin typeface="+mn-lt"/>
            </a:endParaRPr>
          </a:p>
          <a:p>
            <a:pPr lvl="2">
              <a:buFont typeface="Arial" pitchFamily="34" charset="0"/>
              <a:buChar char="•"/>
            </a:pPr>
            <a:r>
              <a:rPr lang="en-US" sz="1600" b="1" dirty="0" smtClean="0">
                <a:latin typeface="+mn-lt"/>
              </a:rPr>
              <a:t>  Corps does not make a permit decision until the consultation had ended</a:t>
            </a:r>
          </a:p>
          <a:p>
            <a:endParaRPr lang="en-US" dirty="0">
              <a:latin typeface="Tahoma" pitchFamily="34" charset="0"/>
            </a:endParaRPr>
          </a:p>
          <a:p>
            <a:endParaRPr lang="en-US" sz="1000" dirty="0">
              <a:latin typeface="Tahoma" pitchFamily="34" charset="0"/>
            </a:endParaRPr>
          </a:p>
          <a:p>
            <a:endParaRPr lang="en-US" sz="1000" b="1" dirty="0">
              <a:latin typeface="Tahoma" pitchFamily="34" charset="0"/>
            </a:endParaRPr>
          </a:p>
          <a:p>
            <a:endParaRPr lang="en-US" b="1" dirty="0">
              <a:latin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p:cNvSpPr>
          <p:nvPr/>
        </p:nvSpPr>
        <p:spPr bwMode="auto">
          <a:xfrm>
            <a:off x="0" y="61527"/>
            <a:ext cx="9144000" cy="520655"/>
          </a:xfrm>
          <a:prstGeom prst="rect">
            <a:avLst/>
          </a:prstGeom>
          <a:noFill/>
          <a:ln w="12700">
            <a:noFill/>
            <a:miter lim="800000"/>
            <a:headEnd/>
            <a:tailEnd/>
          </a:ln>
          <a:effectLst/>
        </p:spPr>
        <p:txBody>
          <a:bodyPr lIns="90488" tIns="44450" rIns="90488" bIns="44450">
            <a:spAutoFit/>
          </a:bodyPr>
          <a:lstStyle/>
          <a:p>
            <a:pPr algn="ctr" eaLnBrk="0" hangingPunct="0"/>
            <a:r>
              <a:rPr lang="en-US" sz="2800" b="1" dirty="0" smtClean="0">
                <a:solidFill>
                  <a:srgbClr val="000000"/>
                </a:solidFill>
                <a:latin typeface="Tahoma" pitchFamily="34" charset="0"/>
              </a:rPr>
              <a:t>REGULATORY PARTNERSHIP EFFORTS</a:t>
            </a:r>
          </a:p>
        </p:txBody>
      </p:sp>
      <p:sp>
        <p:nvSpPr>
          <p:cNvPr id="4" name="Slide Number Placeholder 3"/>
          <p:cNvSpPr>
            <a:spLocks noGrp="1"/>
          </p:cNvSpPr>
          <p:nvPr>
            <p:ph type="sldNum" sz="quarter" idx="10"/>
          </p:nvPr>
        </p:nvSpPr>
        <p:spPr/>
        <p:txBody>
          <a:bodyPr/>
          <a:lstStyle/>
          <a:p>
            <a:pPr>
              <a:defRPr/>
            </a:pPr>
            <a:fld id="{3C8DA0A5-FBF0-4B37-94F3-83B1BD337671}" type="slidenum">
              <a:rPr lang="en-US" smtClean="0"/>
              <a:pPr>
                <a:defRPr/>
              </a:pPr>
              <a:t>11</a:t>
            </a:fld>
            <a:endParaRPr lang="en-US" dirty="0"/>
          </a:p>
        </p:txBody>
      </p:sp>
      <p:sp>
        <p:nvSpPr>
          <p:cNvPr id="5" name="Rectangle 3"/>
          <p:cNvSpPr>
            <a:spLocks noChangeArrowheads="1"/>
          </p:cNvSpPr>
          <p:nvPr/>
        </p:nvSpPr>
        <p:spPr bwMode="auto">
          <a:xfrm>
            <a:off x="1" y="639951"/>
            <a:ext cx="4572000" cy="6245208"/>
          </a:xfrm>
          <a:prstGeom prst="rect">
            <a:avLst/>
          </a:prstGeom>
          <a:noFill/>
          <a:ln w="9525">
            <a:noFill/>
            <a:miter lim="800000"/>
            <a:headEnd/>
            <a:tailEnd/>
          </a:ln>
          <a:effectLst/>
        </p:spPr>
        <p:txBody>
          <a:bodyPr anchor="t"/>
          <a:lstStyle/>
          <a:p>
            <a:r>
              <a:rPr lang="en-US" sz="2000" b="1" dirty="0" smtClean="0">
                <a:latin typeface="+mn-lt"/>
              </a:rPr>
              <a:t>HOW YOU CAN HELP US</a:t>
            </a:r>
          </a:p>
          <a:p>
            <a:pPr>
              <a:buFont typeface="Arial" charset="0"/>
              <a:buChar char="•"/>
            </a:pPr>
            <a:endParaRPr lang="en-US" sz="800" dirty="0" smtClean="0">
              <a:latin typeface="+mn-lt"/>
            </a:endParaRPr>
          </a:p>
          <a:p>
            <a:pPr>
              <a:buFontTx/>
              <a:buChar char="•"/>
            </a:pPr>
            <a:r>
              <a:rPr lang="en-US" sz="2000" dirty="0" smtClean="0">
                <a:latin typeface="+mn-lt"/>
              </a:rPr>
              <a:t> </a:t>
            </a:r>
            <a:r>
              <a:rPr lang="en-US" sz="2000" b="1" dirty="0" smtClean="0">
                <a:latin typeface="+mn-lt"/>
              </a:rPr>
              <a:t>Submit application as early as possible</a:t>
            </a:r>
          </a:p>
          <a:p>
            <a:pPr>
              <a:buFontTx/>
              <a:buChar char="•"/>
            </a:pPr>
            <a:endParaRPr lang="en-US" sz="800" b="1" dirty="0" smtClean="0">
              <a:latin typeface="+mn-lt"/>
            </a:endParaRPr>
          </a:p>
          <a:p>
            <a:pPr>
              <a:buFontTx/>
              <a:buChar char="•"/>
            </a:pPr>
            <a:r>
              <a:rPr lang="en-US" sz="2000" b="1" dirty="0" smtClean="0">
                <a:latin typeface="+mn-lt"/>
              </a:rPr>
              <a:t> Become familiar with requirements</a:t>
            </a:r>
          </a:p>
          <a:p>
            <a:pPr>
              <a:buFont typeface="Wingdings" pitchFamily="2" charset="2"/>
              <a:buChar char="Ø"/>
            </a:pPr>
            <a:endParaRPr lang="en-US" sz="800" dirty="0">
              <a:latin typeface="+mn-lt"/>
            </a:endParaRPr>
          </a:p>
          <a:p>
            <a:pPr marL="168275" lvl="1">
              <a:buFont typeface="Wingdings" pitchFamily="2" charset="2"/>
              <a:buChar char="Ø"/>
            </a:pPr>
            <a:r>
              <a:rPr lang="en-US" sz="1800" dirty="0" smtClean="0">
                <a:latin typeface="+mn-lt"/>
              </a:rPr>
              <a:t> Allocate time and resources for permitting</a:t>
            </a:r>
          </a:p>
          <a:p>
            <a:pPr marL="168275" lvl="1">
              <a:buFont typeface="Wingdings" pitchFamily="2" charset="2"/>
              <a:buChar char="Ø"/>
            </a:pPr>
            <a:endParaRPr lang="en-US" sz="800" dirty="0" smtClean="0">
              <a:latin typeface="+mn-lt"/>
            </a:endParaRPr>
          </a:p>
          <a:p>
            <a:pPr marL="168275" lvl="1">
              <a:buFont typeface="Wingdings" pitchFamily="2" charset="2"/>
              <a:buChar char="Ø"/>
            </a:pPr>
            <a:r>
              <a:rPr lang="en-US" sz="1800" dirty="0" smtClean="0">
                <a:latin typeface="+mn-lt"/>
              </a:rPr>
              <a:t> Visit us online at:</a:t>
            </a:r>
          </a:p>
          <a:p>
            <a:pPr lvl="1"/>
            <a:r>
              <a:rPr lang="en-US" sz="1200" u="sng" dirty="0" smtClean="0">
                <a:latin typeface="+mn-lt"/>
                <a:hlinkClick r:id="rId3"/>
              </a:rPr>
              <a:t>http://www.poa.usace.army.mil/Missions/Regulatory.aspx</a:t>
            </a:r>
            <a:endParaRPr lang="en-US" sz="1200" dirty="0" smtClean="0">
              <a:latin typeface="+mn-lt"/>
            </a:endParaRPr>
          </a:p>
          <a:p>
            <a:pPr>
              <a:buFont typeface="Wingdings" pitchFamily="2" charset="2"/>
              <a:buChar char="Ø"/>
            </a:pPr>
            <a:endParaRPr lang="en-US" sz="800" dirty="0">
              <a:latin typeface="+mn-lt"/>
            </a:endParaRPr>
          </a:p>
          <a:p>
            <a:pPr marL="174625" lvl="1">
              <a:buFont typeface="Wingdings" pitchFamily="2" charset="2"/>
              <a:buChar char="Ø"/>
            </a:pPr>
            <a:r>
              <a:rPr lang="en-US" sz="1800" dirty="0" smtClean="0">
                <a:latin typeface="+mn-lt"/>
              </a:rPr>
              <a:t> Use project checklist – drawings, adjacent property owners, etc.</a:t>
            </a:r>
          </a:p>
          <a:p>
            <a:pPr marL="174625">
              <a:buFont typeface="Wingdings" pitchFamily="2" charset="2"/>
              <a:buChar char="Ø"/>
            </a:pPr>
            <a:endParaRPr lang="en-US" sz="800" dirty="0">
              <a:latin typeface="+mn-lt"/>
            </a:endParaRPr>
          </a:p>
          <a:p>
            <a:pPr marL="174625" lvl="1">
              <a:buFont typeface="Wingdings" pitchFamily="2" charset="2"/>
              <a:buChar char="Ø"/>
            </a:pPr>
            <a:r>
              <a:rPr lang="en-US" sz="1800" dirty="0" smtClean="0">
                <a:latin typeface="+mn-lt"/>
              </a:rPr>
              <a:t> Schedule pre-application meeting</a:t>
            </a:r>
          </a:p>
          <a:p>
            <a:pPr marL="174625">
              <a:buFont typeface="Wingdings" pitchFamily="2" charset="2"/>
              <a:buChar char="Ø"/>
            </a:pPr>
            <a:endParaRPr lang="en-US" sz="800" dirty="0">
              <a:latin typeface="+mn-lt"/>
            </a:endParaRPr>
          </a:p>
          <a:p>
            <a:pPr marL="174625" lvl="1">
              <a:buFont typeface="Wingdings" pitchFamily="2" charset="2"/>
              <a:buChar char="Ø"/>
            </a:pPr>
            <a:r>
              <a:rPr lang="en-US" sz="1800" dirty="0" smtClean="0">
                <a:latin typeface="+mn-lt"/>
              </a:rPr>
              <a:t> Coordinate with appropriate agency on project issues and include findings with application</a:t>
            </a:r>
            <a:r>
              <a:rPr lang="en-US" sz="1200" dirty="0" smtClean="0">
                <a:latin typeface="+mn-lt"/>
              </a:rPr>
              <a:t> </a:t>
            </a:r>
          </a:p>
          <a:p>
            <a:pPr marL="631825" lvl="2">
              <a:buFont typeface="Courier New" pitchFamily="49" charset="0"/>
              <a:buChar char="o"/>
            </a:pPr>
            <a:r>
              <a:rPr lang="en-US" sz="1200" dirty="0" smtClean="0">
                <a:latin typeface="+mn-lt"/>
              </a:rPr>
              <a:t> Endangered Species Act </a:t>
            </a:r>
          </a:p>
          <a:p>
            <a:pPr marL="631825" lvl="2">
              <a:buFont typeface="Courier New" pitchFamily="49" charset="0"/>
              <a:buChar char="o"/>
            </a:pPr>
            <a:r>
              <a:rPr lang="en-US" sz="1200" dirty="0" smtClean="0">
                <a:latin typeface="+mn-lt"/>
              </a:rPr>
              <a:t> Essential Fish Habitat </a:t>
            </a:r>
          </a:p>
          <a:p>
            <a:pPr marL="631825" lvl="2">
              <a:buFont typeface="Courier New" pitchFamily="49" charset="0"/>
              <a:buChar char="o"/>
            </a:pPr>
            <a:r>
              <a:rPr lang="en-US" sz="1200" dirty="0" smtClean="0">
                <a:latin typeface="+mn-lt"/>
              </a:rPr>
              <a:t> National Historical Preservation Act</a:t>
            </a:r>
          </a:p>
          <a:p>
            <a:pPr marL="631825" lvl="2">
              <a:buFont typeface="Courier New" pitchFamily="49" charset="0"/>
              <a:buChar char="o"/>
            </a:pPr>
            <a:r>
              <a:rPr lang="en-US" sz="1200" dirty="0" smtClean="0">
                <a:latin typeface="+mn-lt"/>
              </a:rPr>
              <a:t> Marine Mammal Protection Act</a:t>
            </a:r>
          </a:p>
          <a:p>
            <a:pPr marL="174625">
              <a:buFont typeface="Wingdings" pitchFamily="2" charset="2"/>
              <a:buChar char="Ø"/>
            </a:pPr>
            <a:endParaRPr lang="en-US" sz="800" dirty="0">
              <a:latin typeface="+mn-lt"/>
            </a:endParaRPr>
          </a:p>
          <a:p>
            <a:pPr marL="174625" lvl="1">
              <a:buFont typeface="Wingdings" pitchFamily="2" charset="2"/>
              <a:buChar char="Ø"/>
            </a:pPr>
            <a:r>
              <a:rPr lang="en-US" sz="1800" dirty="0" smtClean="0">
                <a:latin typeface="+mn-lt"/>
              </a:rPr>
              <a:t> Provide timely responses to requests for additional information *</a:t>
            </a:r>
          </a:p>
          <a:p>
            <a:endParaRPr lang="en-US" dirty="0">
              <a:latin typeface="Tahoma" pitchFamily="34" charset="0"/>
            </a:endParaRPr>
          </a:p>
          <a:p>
            <a:endParaRPr lang="en-US" sz="1000" dirty="0">
              <a:latin typeface="Tahoma" pitchFamily="34" charset="0"/>
            </a:endParaRPr>
          </a:p>
          <a:p>
            <a:endParaRPr lang="en-US" sz="1000" b="1" dirty="0">
              <a:latin typeface="Tahoma" pitchFamily="34" charset="0"/>
            </a:endParaRPr>
          </a:p>
          <a:p>
            <a:endParaRPr lang="en-US" b="1" dirty="0">
              <a:latin typeface="Tahoma" pitchFamily="34" charset="0"/>
            </a:endParaRPr>
          </a:p>
        </p:txBody>
      </p:sp>
      <p:sp>
        <p:nvSpPr>
          <p:cNvPr id="7" name="TextBox 6"/>
          <p:cNvSpPr txBox="1"/>
          <p:nvPr/>
        </p:nvSpPr>
        <p:spPr>
          <a:xfrm>
            <a:off x="5007192" y="4011702"/>
            <a:ext cx="3123450" cy="1708160"/>
          </a:xfrm>
          <a:prstGeom prst="rect">
            <a:avLst/>
          </a:prstGeom>
          <a:noFill/>
          <a:ln w="12700">
            <a:solidFill>
              <a:schemeClr val="tx1"/>
            </a:solidFill>
          </a:ln>
        </p:spPr>
        <p:txBody>
          <a:bodyPr wrap="square" rtlCol="0">
            <a:spAutoFit/>
          </a:bodyPr>
          <a:lstStyle/>
          <a:p>
            <a:pPr>
              <a:lnSpc>
                <a:spcPct val="150000"/>
              </a:lnSpc>
            </a:pPr>
            <a:r>
              <a:rPr lang="en-US" sz="1400" i="1" dirty="0" smtClean="0">
                <a:solidFill>
                  <a:srgbClr val="7030A0"/>
                </a:solidFill>
              </a:rPr>
              <a:t>* A complete application does not mean we have enough information to make a permit decision, but rather enough to issue a public notice and receive meaningful comments</a:t>
            </a:r>
            <a:endParaRPr lang="en-US" sz="1400" i="1" dirty="0">
              <a:solidFill>
                <a:srgbClr val="7030A0"/>
              </a:solidFill>
            </a:endParaRPr>
          </a:p>
        </p:txBody>
      </p:sp>
      <p:sp>
        <p:nvSpPr>
          <p:cNvPr id="8" name="Rectangle 3"/>
          <p:cNvSpPr>
            <a:spLocks noChangeArrowheads="1"/>
          </p:cNvSpPr>
          <p:nvPr/>
        </p:nvSpPr>
        <p:spPr bwMode="auto">
          <a:xfrm>
            <a:off x="4563130" y="645713"/>
            <a:ext cx="4562764" cy="3328750"/>
          </a:xfrm>
          <a:prstGeom prst="rect">
            <a:avLst/>
          </a:prstGeom>
          <a:noFill/>
          <a:ln w="9525">
            <a:noFill/>
            <a:miter lim="800000"/>
            <a:headEnd/>
            <a:tailEnd/>
          </a:ln>
          <a:effectLst/>
        </p:spPr>
        <p:txBody>
          <a:bodyPr anchor="t"/>
          <a:lstStyle/>
          <a:p>
            <a:r>
              <a:rPr lang="en-US" sz="2000" b="1" dirty="0" smtClean="0">
                <a:latin typeface="+mn-lt"/>
              </a:rPr>
              <a:t>HOW WE CAN HELP YOU</a:t>
            </a:r>
          </a:p>
          <a:p>
            <a:pPr>
              <a:buFont typeface="Arial" charset="0"/>
              <a:buChar char="•"/>
            </a:pPr>
            <a:endParaRPr lang="en-US" sz="800" dirty="0" smtClean="0">
              <a:latin typeface="+mn-lt"/>
            </a:endParaRPr>
          </a:p>
          <a:p>
            <a:pPr>
              <a:buFontTx/>
              <a:buChar char="•"/>
            </a:pPr>
            <a:r>
              <a:rPr lang="en-US" sz="2000" dirty="0" smtClean="0">
                <a:latin typeface="+mn-lt"/>
              </a:rPr>
              <a:t> </a:t>
            </a:r>
            <a:r>
              <a:rPr lang="en-US" sz="2000" b="1" dirty="0" smtClean="0">
                <a:latin typeface="+mn-lt"/>
              </a:rPr>
              <a:t>Make timely decisions</a:t>
            </a:r>
          </a:p>
          <a:p>
            <a:pPr>
              <a:buFontTx/>
              <a:buChar char="•"/>
            </a:pPr>
            <a:endParaRPr lang="en-US" sz="800" b="1" dirty="0" smtClean="0">
              <a:latin typeface="+mn-lt"/>
            </a:endParaRPr>
          </a:p>
          <a:p>
            <a:pPr>
              <a:buFontTx/>
              <a:buChar char="•"/>
            </a:pPr>
            <a:r>
              <a:rPr lang="en-US" sz="2000" b="1" dirty="0" smtClean="0">
                <a:latin typeface="+mn-lt"/>
              </a:rPr>
              <a:t> Issue decisions that are defensible </a:t>
            </a:r>
          </a:p>
          <a:p>
            <a:r>
              <a:rPr lang="en-US" sz="2000" b="1" dirty="0" smtClean="0">
                <a:latin typeface="+mn-lt"/>
              </a:rPr>
              <a:t>  if challenged in court</a:t>
            </a:r>
          </a:p>
          <a:p>
            <a:pPr>
              <a:buFont typeface="Wingdings" pitchFamily="2" charset="2"/>
              <a:buChar char="Ø"/>
            </a:pPr>
            <a:endParaRPr lang="en-US" sz="800" dirty="0">
              <a:latin typeface="+mn-lt"/>
            </a:endParaRPr>
          </a:p>
          <a:p>
            <a:pPr marL="168275" lvl="1">
              <a:buFont typeface="Wingdings" pitchFamily="2" charset="2"/>
              <a:buChar char="Ø"/>
            </a:pPr>
            <a:r>
              <a:rPr lang="en-US" sz="1800" dirty="0" smtClean="0">
                <a:latin typeface="+mn-lt"/>
              </a:rPr>
              <a:t> If we lose, the project is at-risk</a:t>
            </a:r>
            <a:endParaRPr lang="en-US" sz="1200" dirty="0" smtClean="0">
              <a:latin typeface="+mn-lt"/>
            </a:endParaRPr>
          </a:p>
          <a:p>
            <a:endParaRPr lang="en-US" sz="800" dirty="0" smtClean="0"/>
          </a:p>
          <a:p>
            <a:pPr>
              <a:buFontTx/>
              <a:buChar char="•"/>
            </a:pPr>
            <a:r>
              <a:rPr lang="en-US" sz="2000" b="1" dirty="0" smtClean="0"/>
              <a:t> Be accessible to the public</a:t>
            </a:r>
          </a:p>
          <a:p>
            <a:pPr>
              <a:buFontTx/>
              <a:buChar char="•"/>
            </a:pPr>
            <a:endParaRPr lang="en-US" sz="800" dirty="0" smtClean="0"/>
          </a:p>
          <a:p>
            <a:pPr>
              <a:buFontTx/>
              <a:buChar char="•"/>
            </a:pPr>
            <a:r>
              <a:rPr lang="en-US" sz="2000" b="1" dirty="0" smtClean="0"/>
              <a:t> Conduct outreach with the regulated community</a:t>
            </a:r>
            <a:endParaRPr lang="en-US" b="1" dirty="0">
              <a:latin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0"/>
            <a:ext cx="9144000" cy="939285"/>
          </a:xfrm>
        </p:spPr>
        <p:txBody>
          <a:bodyPr/>
          <a:lstStyle/>
          <a:p>
            <a:r>
              <a:rPr lang="en-US" sz="2800" b="1" dirty="0" smtClean="0">
                <a:latin typeface="Tahoma" pitchFamily="34" charset="0"/>
                <a:cs typeface="Tahoma" pitchFamily="34" charset="0"/>
              </a:rPr>
              <a:t>CONCLUSION</a:t>
            </a:r>
            <a:endParaRPr lang="en-US" sz="2800" b="1" dirty="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B5724DA5-C7B8-4B9E-B2A1-E6FAE5D78750}" type="slidenum">
              <a:rPr lang="en-US" smtClean="0"/>
              <a:pPr>
                <a:defRPr/>
              </a:pPr>
              <a:t>12</a:t>
            </a:fld>
            <a:endParaRPr lang="en-US" dirty="0"/>
          </a:p>
        </p:txBody>
      </p:sp>
      <p:pic>
        <p:nvPicPr>
          <p:cNvPr id="13" name="Picture 1"/>
          <p:cNvPicPr>
            <a:picLocks noChangeAspect="1" noChangeArrowheads="1"/>
          </p:cNvPicPr>
          <p:nvPr/>
        </p:nvPicPr>
        <p:blipFill>
          <a:blip r:embed="rId3" cstate="print"/>
          <a:srcRect/>
          <a:stretch>
            <a:fillRect/>
          </a:stretch>
        </p:blipFill>
        <p:spPr bwMode="auto">
          <a:xfrm>
            <a:off x="4527707" y="794188"/>
            <a:ext cx="4466006" cy="2420070"/>
          </a:xfrm>
          <a:prstGeom prst="rect">
            <a:avLst/>
          </a:prstGeom>
          <a:noFill/>
          <a:ln w="31750">
            <a:solidFill>
              <a:srgbClr val="3C8C93"/>
            </a:solidFill>
            <a:miter lim="800000"/>
            <a:headEnd/>
            <a:tailEnd/>
          </a:ln>
          <a:effectLst/>
        </p:spPr>
      </p:pic>
      <p:sp>
        <p:nvSpPr>
          <p:cNvPr id="14" name="Text Box 5"/>
          <p:cNvSpPr txBox="1">
            <a:spLocks noChangeArrowheads="1"/>
          </p:cNvSpPr>
          <p:nvPr/>
        </p:nvSpPr>
        <p:spPr bwMode="auto">
          <a:xfrm>
            <a:off x="4553525" y="783220"/>
            <a:ext cx="4459064" cy="523220"/>
          </a:xfrm>
          <a:prstGeom prst="rect">
            <a:avLst/>
          </a:prstGeom>
          <a:noFill/>
          <a:ln w="9525">
            <a:noFill/>
            <a:miter lim="800000"/>
            <a:headEnd/>
            <a:tailEnd/>
          </a:ln>
          <a:effectLst/>
        </p:spPr>
        <p:txBody>
          <a:bodyPr wrap="square">
            <a:spAutoFit/>
          </a:bodyPr>
          <a:lstStyle/>
          <a:p>
            <a:pPr algn="r">
              <a:defRPr/>
            </a:pPr>
            <a:r>
              <a:rPr lang="en-US" sz="1400" b="1" dirty="0" smtClean="0">
                <a:solidFill>
                  <a:schemeClr val="bg1"/>
                </a:solidFill>
                <a:latin typeface="Tahoma" pitchFamily="34" charset="0"/>
              </a:rPr>
              <a:t>Alaska District Headquarters                                        at JBER - Elmendorf</a:t>
            </a:r>
            <a:endParaRPr lang="en-US" sz="1400" b="1" dirty="0">
              <a:solidFill>
                <a:schemeClr val="bg1"/>
              </a:solidFill>
              <a:latin typeface="Tahoma" pitchFamily="34" charset="0"/>
            </a:endParaRPr>
          </a:p>
        </p:txBody>
      </p:sp>
      <p:sp>
        <p:nvSpPr>
          <p:cNvPr id="18" name="Content Placeholder 2"/>
          <p:cNvSpPr>
            <a:spLocks noGrp="1"/>
          </p:cNvSpPr>
          <p:nvPr>
            <p:ph idx="1"/>
          </p:nvPr>
        </p:nvSpPr>
        <p:spPr>
          <a:xfrm>
            <a:off x="59771" y="674343"/>
            <a:ext cx="6341029" cy="5550966"/>
          </a:xfrm>
        </p:spPr>
        <p:txBody>
          <a:bodyPr/>
          <a:lstStyle/>
          <a:p>
            <a:pPr>
              <a:buFont typeface="Arial" pitchFamily="34" charset="0"/>
              <a:buChar char="•"/>
            </a:pPr>
            <a:endParaRPr lang="en-US" sz="2200" b="1" dirty="0" smtClean="0">
              <a:ea typeface="Tahoma" pitchFamily="34" charset="0"/>
              <a:cs typeface="Tahoma" pitchFamily="34" charset="0"/>
            </a:endParaRPr>
          </a:p>
          <a:p>
            <a:pPr>
              <a:buFont typeface="Arial" pitchFamily="34" charset="0"/>
              <a:buChar char="•"/>
            </a:pPr>
            <a:r>
              <a:rPr lang="en-US" sz="2200" b="1" dirty="0" smtClean="0">
                <a:ea typeface="Tahoma" pitchFamily="34" charset="0"/>
                <a:cs typeface="Tahoma" pitchFamily="34" charset="0"/>
              </a:rPr>
              <a:t>We are continuing to improve                             our Regulatory Program                                      through outreach and                    partnering efforts</a:t>
            </a:r>
          </a:p>
          <a:p>
            <a:pPr>
              <a:buFont typeface="Arial" pitchFamily="34" charset="0"/>
              <a:buChar char="•"/>
            </a:pPr>
            <a:endParaRPr lang="en-US" sz="2200" b="1" dirty="0" smtClean="0">
              <a:ea typeface="Tahoma" pitchFamily="34" charset="0"/>
              <a:cs typeface="Tahoma" pitchFamily="34" charset="0"/>
            </a:endParaRPr>
          </a:p>
          <a:p>
            <a:pPr>
              <a:buFont typeface="Arial" pitchFamily="34" charset="0"/>
              <a:buChar char="•"/>
            </a:pPr>
            <a:r>
              <a:rPr lang="en-US" sz="2200" b="1" dirty="0" smtClean="0">
                <a:ea typeface="Tahoma" pitchFamily="34" charset="0"/>
                <a:cs typeface="Tahoma" pitchFamily="34" charset="0"/>
              </a:rPr>
              <a:t>We value our long-term               relationships with the State and continually seek new opportunities to increase the efficiency of our decision making process</a:t>
            </a:r>
          </a:p>
          <a:p>
            <a:pPr>
              <a:buFont typeface="Arial" pitchFamily="34" charset="0"/>
              <a:buChar char="•"/>
            </a:pPr>
            <a:endParaRPr lang="en-US" sz="2200" b="1" dirty="0" smtClean="0">
              <a:ea typeface="Tahoma" pitchFamily="34" charset="0"/>
              <a:cs typeface="Tahoma" pitchFamily="34" charset="0"/>
            </a:endParaRPr>
          </a:p>
          <a:p>
            <a:pPr>
              <a:buFont typeface="Arial" pitchFamily="34" charset="0"/>
              <a:buChar char="•"/>
            </a:pPr>
            <a:endParaRPr lang="en-US" sz="2200" b="1" dirty="0" smtClean="0">
              <a:ea typeface="Tahoma" pitchFamily="34" charset="0"/>
              <a:cs typeface="Tahoma" pitchFamily="34" charset="0"/>
            </a:endParaRPr>
          </a:p>
          <a:p>
            <a:pPr>
              <a:buFont typeface="Arial" pitchFamily="34" charset="0"/>
              <a:buChar char="•"/>
            </a:pPr>
            <a:endParaRPr lang="en-US" sz="2200" b="1" dirty="0" smtClean="0">
              <a:ea typeface="Tahoma" pitchFamily="34" charset="0"/>
              <a:cs typeface="Tahoma" pitchFamily="34" charset="0"/>
            </a:endParaRPr>
          </a:p>
          <a:p>
            <a:pPr>
              <a:buFont typeface="Arial" pitchFamily="34" charset="0"/>
              <a:buChar char="•"/>
            </a:pPr>
            <a:endParaRPr lang="en-US" sz="2200" b="1" dirty="0" smtClean="0">
              <a:cs typeface="Tahoma" pitchFamily="34" charset="0"/>
            </a:endParaRPr>
          </a:p>
        </p:txBody>
      </p:sp>
      <p:pic>
        <p:nvPicPr>
          <p:cNvPr id="10" name="Picture 5"/>
          <p:cNvPicPr>
            <a:picLocks noChangeAspect="1" noChangeArrowheads="1"/>
          </p:cNvPicPr>
          <p:nvPr/>
        </p:nvPicPr>
        <p:blipFill>
          <a:blip r:embed="rId4" cstate="print"/>
          <a:srcRect/>
          <a:stretch>
            <a:fillRect/>
          </a:stretch>
        </p:blipFill>
        <p:spPr bwMode="auto">
          <a:xfrm>
            <a:off x="6388442" y="3521797"/>
            <a:ext cx="2692739" cy="2018923"/>
          </a:xfrm>
          <a:prstGeom prst="rect">
            <a:avLst/>
          </a:prstGeom>
          <a:noFill/>
          <a:ln w="12700">
            <a:solidFill>
              <a:srgbClr val="00008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p>
            <a:fld id="{6B7E27D4-B8E0-498D-8F45-FAF7CB246AE3}" type="slidenum">
              <a:rPr lang="en-US" smtClean="0"/>
              <a:pPr/>
              <a:t>13</a:t>
            </a:fld>
            <a:endParaRPr lang="en-US" smtClean="0"/>
          </a:p>
        </p:txBody>
      </p:sp>
      <p:pic>
        <p:nvPicPr>
          <p:cNvPr id="31747" name="Picture 2" descr="PowerPoint Flag and Castle 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1748" name="Text Box 7"/>
          <p:cNvSpPr txBox="1">
            <a:spLocks noChangeArrowheads="1"/>
          </p:cNvSpPr>
          <p:nvPr/>
        </p:nvSpPr>
        <p:spPr bwMode="auto">
          <a:xfrm>
            <a:off x="2311400" y="1355725"/>
            <a:ext cx="6832600" cy="701675"/>
          </a:xfrm>
          <a:prstGeom prst="rect">
            <a:avLst/>
          </a:prstGeom>
          <a:noFill/>
          <a:ln w="9525" algn="ctr">
            <a:noFill/>
            <a:miter lim="800000"/>
            <a:headEnd/>
            <a:tailEnd/>
          </a:ln>
        </p:spPr>
        <p:txBody>
          <a:bodyPr>
            <a:spAutoFit/>
          </a:bodyPr>
          <a:lstStyle/>
          <a:p>
            <a:pPr algn="ctr">
              <a:spcBef>
                <a:spcPct val="50000"/>
              </a:spcBef>
            </a:pPr>
            <a:r>
              <a:rPr lang="en-US" sz="4000" b="1" dirty="0">
                <a:solidFill>
                  <a:srgbClr val="E7E200"/>
                </a:solidFill>
              </a:rPr>
              <a:t>QUESTIONS?</a:t>
            </a:r>
          </a:p>
        </p:txBody>
      </p:sp>
      <p:sp>
        <p:nvSpPr>
          <p:cNvPr id="31749" name="Text Box 7"/>
          <p:cNvSpPr txBox="1">
            <a:spLocks noChangeArrowheads="1"/>
          </p:cNvSpPr>
          <p:nvPr/>
        </p:nvSpPr>
        <p:spPr bwMode="auto">
          <a:xfrm>
            <a:off x="126999" y="3761445"/>
            <a:ext cx="6634897" cy="1569660"/>
          </a:xfrm>
          <a:prstGeom prst="rect">
            <a:avLst/>
          </a:prstGeom>
          <a:noFill/>
          <a:ln w="9525" algn="ctr">
            <a:noFill/>
            <a:miter lim="800000"/>
            <a:headEnd/>
            <a:tailEnd/>
          </a:ln>
        </p:spPr>
        <p:txBody>
          <a:bodyPr wrap="square">
            <a:spAutoFit/>
          </a:bodyPr>
          <a:lstStyle/>
          <a:p>
            <a:pPr>
              <a:defRPr/>
            </a:pPr>
            <a:r>
              <a:rPr lang="en-US" sz="2400" b="1" dirty="0">
                <a:solidFill>
                  <a:srgbClr val="FFFF00"/>
                </a:solidFill>
              </a:rPr>
              <a:t>Dave Casey</a:t>
            </a:r>
          </a:p>
          <a:p>
            <a:pPr>
              <a:defRPr/>
            </a:pPr>
            <a:r>
              <a:rPr lang="en-US" sz="2400" b="1" dirty="0">
                <a:solidFill>
                  <a:srgbClr val="FFFF00"/>
                </a:solidFill>
              </a:rPr>
              <a:t>Supervisor, Kenai and Juneau Field Offices</a:t>
            </a:r>
          </a:p>
          <a:p>
            <a:pPr>
              <a:defRPr/>
            </a:pPr>
            <a:r>
              <a:rPr lang="en-US" sz="2400" b="1" dirty="0">
                <a:solidFill>
                  <a:srgbClr val="FFFF00"/>
                </a:solidFill>
              </a:rPr>
              <a:t>Regulatory Division – Alaska District</a:t>
            </a:r>
          </a:p>
          <a:p>
            <a:pPr>
              <a:defRPr/>
            </a:pPr>
            <a:r>
              <a:rPr lang="en-US" sz="2400" b="1" dirty="0">
                <a:solidFill>
                  <a:srgbClr val="FFFF00"/>
                </a:solidFill>
              </a:rPr>
              <a:t>U.S. Army Corps of Engineers</a:t>
            </a:r>
          </a:p>
        </p:txBody>
      </p:sp>
      <p:pic>
        <p:nvPicPr>
          <p:cNvPr id="31750" name="Picture 5"/>
          <p:cNvPicPr>
            <a:picLocks noChangeAspect="1" noChangeArrowheads="1"/>
          </p:cNvPicPr>
          <p:nvPr/>
        </p:nvPicPr>
        <p:blipFill>
          <a:blip r:embed="rId4" cstate="print"/>
          <a:srcRect/>
          <a:stretch>
            <a:fillRect/>
          </a:stretch>
        </p:blipFill>
        <p:spPr bwMode="auto">
          <a:xfrm>
            <a:off x="444500" y="385763"/>
            <a:ext cx="1854200" cy="2470150"/>
          </a:xfrm>
          <a:prstGeom prst="rect">
            <a:avLst/>
          </a:prstGeom>
          <a:noFill/>
          <a:ln w="9525">
            <a:noFill/>
            <a:miter lim="800000"/>
            <a:headEnd/>
            <a:tailEnd/>
          </a:ln>
        </p:spPr>
      </p:pic>
      <p:sp>
        <p:nvSpPr>
          <p:cNvPr id="404486" name="Text Box 7"/>
          <p:cNvSpPr txBox="1">
            <a:spLocks noChangeArrowheads="1"/>
          </p:cNvSpPr>
          <p:nvPr/>
        </p:nvSpPr>
        <p:spPr bwMode="auto">
          <a:xfrm>
            <a:off x="-25400" y="5435600"/>
            <a:ext cx="8674100" cy="579438"/>
          </a:xfrm>
          <a:prstGeom prst="rect">
            <a:avLst/>
          </a:prstGeom>
          <a:noFill/>
          <a:ln w="9525" algn="ctr">
            <a:noFill/>
            <a:miter lim="800000"/>
            <a:headEnd/>
            <a:tailEnd/>
          </a:ln>
        </p:spPr>
        <p:txBody>
          <a:bodyPr wrap="square">
            <a:spAutoFit/>
          </a:bodyPr>
          <a:lstStyle/>
          <a:p>
            <a:pPr algn="ctr">
              <a:spcBef>
                <a:spcPct val="50000"/>
              </a:spcBef>
              <a:defRPr/>
            </a:pPr>
            <a:r>
              <a:rPr lang="en-US" sz="3200" b="1" i="1" dirty="0">
                <a:solidFill>
                  <a:srgbClr val="E7E200"/>
                </a:solidFill>
              </a:rPr>
              <a:t>“Building and Preserving Alaska’s Future”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A9C9706E-1355-4F13-84DC-D2538119A144}" type="slidenum">
              <a:rPr lang="en-US" smtClean="0"/>
              <a:pPr/>
              <a:t>2</a:t>
            </a:fld>
            <a:endParaRPr lang="en-US" dirty="0" smtClean="0"/>
          </a:p>
        </p:txBody>
      </p:sp>
      <p:sp>
        <p:nvSpPr>
          <p:cNvPr id="17411" name="Rectangle 2"/>
          <p:cNvSpPr>
            <a:spLocks noChangeArrowheads="1"/>
          </p:cNvSpPr>
          <p:nvPr/>
        </p:nvSpPr>
        <p:spPr bwMode="auto">
          <a:xfrm>
            <a:off x="0" y="90395"/>
            <a:ext cx="9144000" cy="515938"/>
          </a:xfrm>
          <a:prstGeom prst="rect">
            <a:avLst/>
          </a:prstGeom>
          <a:noFill/>
          <a:ln w="12700">
            <a:noFill/>
            <a:miter lim="800000"/>
            <a:headEnd/>
            <a:tailEnd/>
          </a:ln>
        </p:spPr>
        <p:txBody>
          <a:bodyPr lIns="90488" tIns="44450" rIns="90488" bIns="44450">
            <a:spAutoFit/>
          </a:bodyPr>
          <a:lstStyle/>
          <a:p>
            <a:pPr algn="ctr" eaLnBrk="0" hangingPunct="0"/>
            <a:r>
              <a:rPr lang="en-US" sz="2800" b="1" dirty="0">
                <a:solidFill>
                  <a:srgbClr val="000000"/>
                </a:solidFill>
                <a:effectLst/>
                <a:latin typeface="Tahoma" pitchFamily="34" charset="0"/>
              </a:rPr>
              <a:t>REGULATORY PROGRAM</a:t>
            </a:r>
          </a:p>
        </p:txBody>
      </p:sp>
      <p:sp>
        <p:nvSpPr>
          <p:cNvPr id="17412" name="Rectangle 3"/>
          <p:cNvSpPr>
            <a:spLocks noChangeArrowheads="1"/>
          </p:cNvSpPr>
          <p:nvPr/>
        </p:nvSpPr>
        <p:spPr bwMode="auto">
          <a:xfrm>
            <a:off x="95250" y="685065"/>
            <a:ext cx="8924925" cy="5036725"/>
          </a:xfrm>
          <a:prstGeom prst="rect">
            <a:avLst/>
          </a:prstGeom>
          <a:noFill/>
          <a:ln w="9525">
            <a:noFill/>
            <a:miter lim="800000"/>
            <a:headEnd/>
            <a:tailEnd/>
          </a:ln>
        </p:spPr>
        <p:txBody>
          <a:bodyPr anchor="t"/>
          <a:lstStyle/>
          <a:p>
            <a:r>
              <a:rPr lang="en-US" sz="1800" b="1" dirty="0" smtClean="0">
                <a:effectLst/>
                <a:latin typeface="Tahoma" pitchFamily="34" charset="0"/>
              </a:rPr>
              <a:t>Mission – P</a:t>
            </a:r>
            <a:r>
              <a:rPr lang="en-US" sz="1800" b="1" dirty="0" smtClean="0">
                <a:effectLst/>
              </a:rPr>
              <a:t>rotect </a:t>
            </a:r>
            <a:r>
              <a:rPr lang="en-US" sz="1800" b="1" dirty="0">
                <a:effectLst/>
              </a:rPr>
              <a:t>the Nation’s aquatic resources, while allowing reasonable development through fair, flexible and balanced permit decisions</a:t>
            </a:r>
            <a:r>
              <a:rPr lang="en-US" sz="1800" dirty="0">
                <a:effectLst/>
              </a:rPr>
              <a:t>. </a:t>
            </a:r>
          </a:p>
          <a:p>
            <a:endParaRPr lang="en-US" sz="1200" dirty="0">
              <a:latin typeface="Tahoma" pitchFamily="34" charset="0"/>
            </a:endParaRPr>
          </a:p>
          <a:p>
            <a:r>
              <a:rPr lang="en-US" b="1" dirty="0" smtClean="0">
                <a:effectLst/>
                <a:latin typeface="Tahoma" pitchFamily="34" charset="0"/>
              </a:rPr>
              <a:t>4 Goals</a:t>
            </a:r>
            <a:r>
              <a:rPr lang="en-US" dirty="0" smtClean="0">
                <a:effectLst/>
                <a:latin typeface="Tahoma" pitchFamily="34" charset="0"/>
              </a:rPr>
              <a:t>:</a:t>
            </a:r>
          </a:p>
          <a:p>
            <a:endParaRPr lang="en-US" dirty="0" smtClean="0">
              <a:effectLst/>
              <a:latin typeface="Tahoma" pitchFamily="34" charset="0"/>
            </a:endParaRPr>
          </a:p>
          <a:p>
            <a:pPr lvl="1">
              <a:buFont typeface="Arial" pitchFamily="34" charset="0"/>
              <a:buChar char="•"/>
            </a:pPr>
            <a:r>
              <a:rPr lang="en-US" dirty="0" smtClean="0">
                <a:effectLst/>
                <a:latin typeface="+mn-lt"/>
              </a:rPr>
              <a:t>Protect the aquatic environment</a:t>
            </a:r>
          </a:p>
          <a:p>
            <a:pPr lvl="1">
              <a:buFont typeface="Arial" pitchFamily="34" charset="0"/>
              <a:buChar char="•"/>
            </a:pPr>
            <a:r>
              <a:rPr lang="en-US" dirty="0" smtClean="0">
                <a:effectLst/>
                <a:latin typeface="+mn-lt"/>
              </a:rPr>
              <a:t>Enhance regulatory program efficiency</a:t>
            </a:r>
          </a:p>
          <a:p>
            <a:pPr lvl="1">
              <a:buFont typeface="Arial" pitchFamily="34" charset="0"/>
              <a:buChar char="•"/>
            </a:pPr>
            <a:r>
              <a:rPr lang="en-US" dirty="0" smtClean="0">
                <a:effectLst/>
                <a:latin typeface="+mn-lt"/>
              </a:rPr>
              <a:t>Make fair, reasonable, and timely decisions</a:t>
            </a:r>
          </a:p>
          <a:p>
            <a:pPr lvl="1">
              <a:buFont typeface="Arial" pitchFamily="34" charset="0"/>
              <a:buChar char="•"/>
            </a:pPr>
            <a:r>
              <a:rPr lang="en-US" dirty="0" smtClean="0">
                <a:effectLst/>
                <a:latin typeface="+mn-lt"/>
              </a:rPr>
              <a:t>Achieve no net loss of aquatic resources</a:t>
            </a:r>
          </a:p>
          <a:p>
            <a:endParaRPr lang="en-US" sz="1200" dirty="0">
              <a:latin typeface="Tahoma" pitchFamily="34" charset="0"/>
            </a:endParaRPr>
          </a:p>
          <a:p>
            <a:endParaRPr lang="en-US" sz="1200" dirty="0" smtClean="0">
              <a:effectLst/>
              <a:latin typeface="Tahoma" pitchFamily="34" charset="0"/>
            </a:endParaRPr>
          </a:p>
          <a:p>
            <a:r>
              <a:rPr lang="en-US" sz="1800" b="1" dirty="0" smtClean="0">
                <a:effectLst/>
                <a:latin typeface="Tahoma" pitchFamily="34" charset="0"/>
              </a:rPr>
              <a:t>Authorities</a:t>
            </a:r>
            <a:endParaRPr lang="en-US" sz="1800" b="1" dirty="0">
              <a:effectLst/>
              <a:latin typeface="Tahoma" pitchFamily="34" charset="0"/>
            </a:endParaRPr>
          </a:p>
          <a:p>
            <a:pPr>
              <a:buFont typeface="Arial" pitchFamily="34" charset="0"/>
              <a:buChar char="•"/>
            </a:pPr>
            <a:endParaRPr lang="en-US" sz="1000" b="1" dirty="0">
              <a:effectLst/>
              <a:latin typeface="Tahoma" pitchFamily="34" charset="0"/>
            </a:endParaRPr>
          </a:p>
          <a:p>
            <a:pPr lvl="1">
              <a:buFont typeface="Arial" pitchFamily="34" charset="0"/>
              <a:buChar char="•"/>
            </a:pPr>
            <a:r>
              <a:rPr lang="en-US" dirty="0" smtClean="0">
                <a:effectLst/>
              </a:rPr>
              <a:t>Section </a:t>
            </a:r>
            <a:r>
              <a:rPr lang="en-US" dirty="0">
                <a:effectLst/>
              </a:rPr>
              <a:t>10 Rivers and Harbors Act of </a:t>
            </a:r>
            <a:r>
              <a:rPr lang="en-US" dirty="0" smtClean="0">
                <a:effectLst/>
              </a:rPr>
              <a:t>1899</a:t>
            </a:r>
            <a:endParaRPr lang="en-US" sz="1000" b="1" dirty="0">
              <a:effectLst/>
              <a:latin typeface="Tahoma" pitchFamily="34" charset="0"/>
            </a:endParaRPr>
          </a:p>
          <a:p>
            <a:pPr lvl="1">
              <a:buFont typeface="Arial" pitchFamily="34" charset="0"/>
              <a:buChar char="•"/>
            </a:pPr>
            <a:r>
              <a:rPr lang="en-US" dirty="0" smtClean="0">
                <a:effectLst/>
              </a:rPr>
              <a:t>Section </a:t>
            </a:r>
            <a:r>
              <a:rPr lang="en-US" dirty="0">
                <a:effectLst/>
              </a:rPr>
              <a:t>404 Clean Water Act (1972</a:t>
            </a:r>
            <a:r>
              <a:rPr lang="en-US" dirty="0" smtClean="0">
                <a:effectLst/>
              </a:rPr>
              <a:t>)</a:t>
            </a:r>
            <a:endParaRPr lang="en-US" sz="1000" dirty="0">
              <a:effectLst/>
            </a:endParaRPr>
          </a:p>
          <a:p>
            <a:pPr lvl="1">
              <a:buFont typeface="Arial" pitchFamily="34" charset="0"/>
              <a:buChar char="•"/>
            </a:pPr>
            <a:r>
              <a:rPr lang="en-US" dirty="0" smtClean="0">
                <a:effectLst/>
              </a:rPr>
              <a:t>Section </a:t>
            </a:r>
            <a:r>
              <a:rPr lang="en-US" dirty="0">
                <a:effectLst/>
              </a:rPr>
              <a:t>103 Marine, Protection, Research </a:t>
            </a:r>
            <a:r>
              <a:rPr lang="en-US" dirty="0" smtClean="0">
                <a:effectLst/>
              </a:rPr>
              <a:t>and </a:t>
            </a:r>
            <a:r>
              <a:rPr lang="en-US" dirty="0">
                <a:effectLst/>
              </a:rPr>
              <a:t>Sanctuaries Act (1972</a:t>
            </a:r>
            <a:r>
              <a:rPr lang="en-US" dirty="0" smtClean="0">
                <a:effectLst/>
              </a:rPr>
              <a:t>)</a:t>
            </a:r>
          </a:p>
          <a:p>
            <a:pPr>
              <a:buFont typeface="Arial" pitchFamily="34" charset="0"/>
              <a:buChar char="•"/>
            </a:pPr>
            <a:endParaRPr lang="en-US" dirty="0"/>
          </a:p>
          <a:p>
            <a:r>
              <a:rPr lang="en-US" b="1" dirty="0" smtClean="0">
                <a:latin typeface="Tahoma" pitchFamily="34" charset="0"/>
                <a:ea typeface="Tahoma" pitchFamily="34" charset="0"/>
                <a:cs typeface="Tahoma" pitchFamily="34" charset="0"/>
              </a:rPr>
              <a:t>The Corps Regulatory Program is neither a proponent or an opponent of the projects we review for permits.</a:t>
            </a:r>
            <a:r>
              <a:rPr lang="en-US" dirty="0" smtClean="0">
                <a:latin typeface="Tahoma" pitchFamily="34" charset="0"/>
                <a:ea typeface="Tahoma" pitchFamily="34" charset="0"/>
                <a:cs typeface="Tahoma" pitchFamily="34" charset="0"/>
              </a:rPr>
              <a:t> </a:t>
            </a:r>
            <a:endParaRPr lang="en-US" dirty="0">
              <a:effectLst/>
              <a:latin typeface="Tahoma" pitchFamily="34" charset="0"/>
              <a:ea typeface="Tahoma" pitchFamily="34" charset="0"/>
              <a:cs typeface="Tahoma" pitchFamily="34" charset="0"/>
            </a:endParaRPr>
          </a:p>
          <a:p>
            <a:endParaRPr lang="en-US" sz="1800" dirty="0">
              <a:effectLst/>
              <a:latin typeface="Tahoma" pitchFamily="34" charset="0"/>
            </a:endParaRPr>
          </a:p>
          <a:p>
            <a:endParaRPr lang="en-US" sz="1000" b="1" dirty="0">
              <a:effectLst/>
              <a:latin typeface="Tahoma" pitchFamily="34" charset="0"/>
            </a:endParaRPr>
          </a:p>
          <a:p>
            <a:endParaRPr lang="en-US" sz="1800" b="1" dirty="0">
              <a:effectLst/>
              <a:latin typeface="Tahoma"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5190010" y="1333310"/>
            <a:ext cx="3652837" cy="2740209"/>
          </a:xfrm>
          <a:prstGeom prst="rect">
            <a:avLst/>
          </a:prstGeom>
          <a:noFill/>
          <a:ln w="19050">
            <a:solidFill>
              <a:srgbClr val="00B050"/>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A9C9706E-1355-4F13-84DC-D2538119A144}" type="slidenum">
              <a:rPr lang="en-US" smtClean="0"/>
              <a:pPr/>
              <a:t>3</a:t>
            </a:fld>
            <a:endParaRPr lang="en-US" dirty="0" smtClean="0"/>
          </a:p>
        </p:txBody>
      </p:sp>
      <p:sp>
        <p:nvSpPr>
          <p:cNvPr id="17411" name="Rectangle 2"/>
          <p:cNvSpPr>
            <a:spLocks noChangeArrowheads="1"/>
          </p:cNvSpPr>
          <p:nvPr/>
        </p:nvSpPr>
        <p:spPr bwMode="auto">
          <a:xfrm>
            <a:off x="0" y="90395"/>
            <a:ext cx="9144000" cy="515938"/>
          </a:xfrm>
          <a:prstGeom prst="rect">
            <a:avLst/>
          </a:prstGeom>
          <a:noFill/>
          <a:ln w="12700">
            <a:noFill/>
            <a:miter lim="800000"/>
            <a:headEnd/>
            <a:tailEnd/>
          </a:ln>
        </p:spPr>
        <p:txBody>
          <a:bodyPr lIns="90488" tIns="44450" rIns="90488" bIns="44450">
            <a:spAutoFit/>
          </a:bodyPr>
          <a:lstStyle/>
          <a:p>
            <a:pPr algn="ctr" eaLnBrk="0" hangingPunct="0"/>
            <a:r>
              <a:rPr lang="en-US" sz="2800" b="1" dirty="0">
                <a:solidFill>
                  <a:srgbClr val="000000"/>
                </a:solidFill>
                <a:effectLst/>
                <a:latin typeface="Tahoma" pitchFamily="34" charset="0"/>
              </a:rPr>
              <a:t>REGULATORY PROGRAM</a:t>
            </a:r>
          </a:p>
        </p:txBody>
      </p:sp>
      <p:sp>
        <p:nvSpPr>
          <p:cNvPr id="17412" name="Rectangle 3"/>
          <p:cNvSpPr>
            <a:spLocks noChangeArrowheads="1"/>
          </p:cNvSpPr>
          <p:nvPr/>
        </p:nvSpPr>
        <p:spPr bwMode="auto">
          <a:xfrm>
            <a:off x="95250" y="927100"/>
            <a:ext cx="8924925" cy="5564768"/>
          </a:xfrm>
          <a:prstGeom prst="rect">
            <a:avLst/>
          </a:prstGeom>
          <a:noFill/>
          <a:ln w="9525">
            <a:noFill/>
            <a:miter lim="800000"/>
            <a:headEnd/>
            <a:tailEnd/>
          </a:ln>
        </p:spPr>
        <p:txBody>
          <a:bodyPr anchor="t"/>
          <a:lstStyle/>
          <a:p>
            <a:r>
              <a:rPr lang="en-US" sz="1800" b="1" dirty="0" smtClean="0">
                <a:effectLst/>
                <a:latin typeface="Tahoma" pitchFamily="34" charset="0"/>
              </a:rPr>
              <a:t>Corps </a:t>
            </a:r>
            <a:r>
              <a:rPr lang="en-US" sz="1800" b="1" dirty="0">
                <a:effectLst/>
                <a:latin typeface="Tahoma" pitchFamily="34" charset="0"/>
              </a:rPr>
              <a:t>of Engineers in Alaska </a:t>
            </a:r>
            <a:endParaRPr lang="en-US" b="1" dirty="0" smtClean="0">
              <a:latin typeface="Tahoma" pitchFamily="34" charset="0"/>
            </a:endParaRPr>
          </a:p>
          <a:p>
            <a:endParaRPr lang="en-US" b="1" dirty="0">
              <a:latin typeface="Tahoma" pitchFamily="34" charset="0"/>
            </a:endParaRPr>
          </a:p>
          <a:p>
            <a:pPr lvl="1">
              <a:buFont typeface="Arial" pitchFamily="34" charset="0"/>
              <a:buChar char="•"/>
            </a:pPr>
            <a:r>
              <a:rPr lang="en-US" dirty="0" smtClean="0">
                <a:effectLst/>
                <a:latin typeface="+mn-lt"/>
              </a:rPr>
              <a:t>  Largest </a:t>
            </a:r>
            <a:r>
              <a:rPr lang="en-US" dirty="0">
                <a:effectLst/>
                <a:latin typeface="+mn-lt"/>
              </a:rPr>
              <a:t>district in nation (geographically</a:t>
            </a:r>
            <a:r>
              <a:rPr lang="en-US" dirty="0" smtClean="0">
                <a:effectLst/>
                <a:latin typeface="+mn-lt"/>
              </a:rPr>
              <a:t>)</a:t>
            </a:r>
            <a:endParaRPr lang="en-US" sz="1000" dirty="0">
              <a:effectLst/>
              <a:latin typeface="+mn-lt"/>
            </a:endParaRPr>
          </a:p>
          <a:p>
            <a:pPr lvl="2">
              <a:buFont typeface="Arial" pitchFamily="34" charset="0"/>
              <a:buChar char="•"/>
            </a:pPr>
            <a:r>
              <a:rPr lang="en-US" dirty="0" smtClean="0">
                <a:effectLst/>
                <a:latin typeface="+mn-lt"/>
              </a:rPr>
              <a:t> 43</a:t>
            </a:r>
            <a:r>
              <a:rPr lang="en-US" dirty="0">
                <a:effectLst/>
                <a:latin typeface="+mn-lt"/>
              </a:rPr>
              <a:t>% of state is </a:t>
            </a:r>
            <a:r>
              <a:rPr lang="en-US" dirty="0" smtClean="0">
                <a:effectLst/>
                <a:latin typeface="+mn-lt"/>
              </a:rPr>
              <a:t>wetlands</a:t>
            </a:r>
            <a:endParaRPr lang="en-US" sz="800" dirty="0">
              <a:effectLst/>
              <a:latin typeface="+mn-lt"/>
            </a:endParaRPr>
          </a:p>
          <a:p>
            <a:pPr lvl="2">
              <a:buFont typeface="Arial" pitchFamily="34" charset="0"/>
              <a:buChar char="•"/>
            </a:pPr>
            <a:r>
              <a:rPr lang="en-US" dirty="0">
                <a:latin typeface="+mn-lt"/>
              </a:rPr>
              <a:t> </a:t>
            </a:r>
            <a:r>
              <a:rPr lang="en-US" dirty="0" smtClean="0">
                <a:effectLst/>
                <a:latin typeface="+mn-lt"/>
              </a:rPr>
              <a:t>3 </a:t>
            </a:r>
            <a:r>
              <a:rPr lang="en-US" dirty="0">
                <a:effectLst/>
                <a:latin typeface="+mn-lt"/>
              </a:rPr>
              <a:t>million </a:t>
            </a:r>
            <a:r>
              <a:rPr lang="en-US" dirty="0" smtClean="0">
                <a:effectLst/>
                <a:latin typeface="+mn-lt"/>
              </a:rPr>
              <a:t>lakes</a:t>
            </a:r>
            <a:endParaRPr lang="en-US" sz="800" dirty="0">
              <a:effectLst/>
              <a:latin typeface="+mn-lt"/>
            </a:endParaRPr>
          </a:p>
          <a:p>
            <a:pPr lvl="2">
              <a:buFont typeface="Arial" pitchFamily="34" charset="0"/>
              <a:buChar char="•"/>
            </a:pPr>
            <a:r>
              <a:rPr lang="en-US" dirty="0">
                <a:latin typeface="+mn-lt"/>
              </a:rPr>
              <a:t> </a:t>
            </a:r>
            <a:r>
              <a:rPr lang="en-US" dirty="0" smtClean="0">
                <a:effectLst/>
                <a:latin typeface="+mn-lt"/>
              </a:rPr>
              <a:t>15 </a:t>
            </a:r>
            <a:r>
              <a:rPr lang="en-US" dirty="0">
                <a:effectLst/>
                <a:latin typeface="+mn-lt"/>
              </a:rPr>
              <a:t>million miles of potentially </a:t>
            </a:r>
            <a:r>
              <a:rPr lang="en-US" dirty="0" smtClean="0">
                <a:effectLst/>
                <a:latin typeface="+mn-lt"/>
              </a:rPr>
              <a:t>navigable</a:t>
            </a:r>
          </a:p>
          <a:p>
            <a:pPr lvl="2"/>
            <a:r>
              <a:rPr lang="en-US" dirty="0">
                <a:latin typeface="+mn-lt"/>
              </a:rPr>
              <a:t> </a:t>
            </a:r>
            <a:r>
              <a:rPr lang="en-US" dirty="0" smtClean="0">
                <a:latin typeface="+mn-lt"/>
              </a:rPr>
              <a:t>    </a:t>
            </a:r>
            <a:r>
              <a:rPr lang="en-US" sz="1800" dirty="0" smtClean="0">
                <a:effectLst/>
                <a:latin typeface="+mn-lt"/>
              </a:rPr>
              <a:t>waterways</a:t>
            </a:r>
            <a:endParaRPr lang="en-US" dirty="0">
              <a:latin typeface="+mn-lt"/>
            </a:endParaRPr>
          </a:p>
          <a:p>
            <a:pPr lvl="2"/>
            <a:r>
              <a:rPr lang="en-US" sz="1000" dirty="0">
                <a:effectLst/>
                <a:latin typeface="+mn-lt"/>
              </a:rPr>
              <a:t>	</a:t>
            </a:r>
            <a:r>
              <a:rPr lang="en-US" sz="1200" dirty="0">
                <a:effectLst/>
                <a:latin typeface="+mn-lt"/>
              </a:rPr>
              <a:t>	</a:t>
            </a:r>
          </a:p>
          <a:p>
            <a:pPr lvl="1">
              <a:buFont typeface="Arial" pitchFamily="34" charset="0"/>
              <a:buChar char="•"/>
            </a:pPr>
            <a:r>
              <a:rPr lang="en-US" dirty="0" smtClean="0">
                <a:effectLst/>
                <a:latin typeface="+mn-lt"/>
              </a:rPr>
              <a:t> 2</a:t>
            </a:r>
            <a:r>
              <a:rPr lang="en-US" baseline="30000" dirty="0" smtClean="0">
                <a:effectLst/>
                <a:latin typeface="+mn-lt"/>
              </a:rPr>
              <a:t>nd</a:t>
            </a:r>
            <a:r>
              <a:rPr lang="en-US" dirty="0" smtClean="0">
                <a:effectLst/>
                <a:latin typeface="+mn-lt"/>
              </a:rPr>
              <a:t> </a:t>
            </a:r>
            <a:r>
              <a:rPr lang="en-US" dirty="0">
                <a:effectLst/>
                <a:latin typeface="+mn-lt"/>
              </a:rPr>
              <a:t>largest regulatory </a:t>
            </a:r>
            <a:r>
              <a:rPr lang="en-US" dirty="0" smtClean="0">
                <a:latin typeface="+mn-lt"/>
              </a:rPr>
              <a:t>division</a:t>
            </a:r>
            <a:r>
              <a:rPr lang="en-US" dirty="0" smtClean="0">
                <a:effectLst/>
                <a:latin typeface="+mn-lt"/>
              </a:rPr>
              <a:t> </a:t>
            </a:r>
            <a:r>
              <a:rPr lang="en-US" dirty="0">
                <a:effectLst/>
                <a:latin typeface="+mn-lt"/>
              </a:rPr>
              <a:t>in </a:t>
            </a:r>
            <a:r>
              <a:rPr lang="en-US" dirty="0" smtClean="0">
                <a:effectLst/>
                <a:latin typeface="+mn-lt"/>
              </a:rPr>
              <a:t>nation</a:t>
            </a:r>
            <a:endParaRPr lang="en-US" sz="800" dirty="0">
              <a:effectLst/>
              <a:latin typeface="+mn-lt"/>
            </a:endParaRPr>
          </a:p>
          <a:p>
            <a:pPr lvl="2">
              <a:buFont typeface="Arial" pitchFamily="34" charset="0"/>
              <a:buChar char="•"/>
            </a:pPr>
            <a:r>
              <a:rPr lang="en-US" dirty="0" smtClean="0">
                <a:latin typeface="+mn-lt"/>
              </a:rPr>
              <a:t> $7.9 million annual budget </a:t>
            </a:r>
          </a:p>
          <a:p>
            <a:pPr lvl="2">
              <a:buFont typeface="Arial" pitchFamily="34" charset="0"/>
              <a:buChar char="•"/>
            </a:pPr>
            <a:r>
              <a:rPr lang="en-US" dirty="0" smtClean="0">
                <a:latin typeface="+mn-lt"/>
              </a:rPr>
              <a:t>  54</a:t>
            </a:r>
            <a:r>
              <a:rPr lang="en-US" dirty="0" smtClean="0">
                <a:effectLst/>
                <a:latin typeface="+mn-lt"/>
              </a:rPr>
              <a:t> employees</a:t>
            </a:r>
            <a:endParaRPr lang="en-US" sz="800" dirty="0" smtClean="0">
              <a:effectLst/>
              <a:latin typeface="+mn-lt"/>
            </a:endParaRPr>
          </a:p>
          <a:p>
            <a:pPr lvl="2">
              <a:buFont typeface="Arial" pitchFamily="34" charset="0"/>
              <a:buChar char="•"/>
            </a:pPr>
            <a:r>
              <a:rPr lang="en-US" dirty="0" smtClean="0">
                <a:latin typeface="+mn-lt"/>
              </a:rPr>
              <a:t> 1,536 actions per year (average for past nine years)</a:t>
            </a:r>
          </a:p>
          <a:p>
            <a:pPr lvl="1">
              <a:buFont typeface="Arial" pitchFamily="34" charset="0"/>
              <a:buChar char="•"/>
            </a:pPr>
            <a:endParaRPr lang="en-US" sz="2200" dirty="0">
              <a:latin typeface="+mn-lt"/>
            </a:endParaRPr>
          </a:p>
          <a:p>
            <a:pPr lvl="1">
              <a:buFont typeface="Arial" pitchFamily="34" charset="0"/>
              <a:buChar char="•"/>
            </a:pPr>
            <a:r>
              <a:rPr lang="en-US" dirty="0" smtClean="0">
                <a:latin typeface="+mn-lt"/>
              </a:rPr>
              <a:t>  Alaska District Headquarters is on JBER</a:t>
            </a:r>
            <a:r>
              <a:rPr lang="en-US" dirty="0">
                <a:latin typeface="+mn-lt"/>
              </a:rPr>
              <a:t> </a:t>
            </a:r>
            <a:r>
              <a:rPr lang="en-US" dirty="0" smtClean="0">
                <a:latin typeface="+mn-lt"/>
              </a:rPr>
              <a:t>– Elmendorf</a:t>
            </a:r>
          </a:p>
          <a:p>
            <a:pPr lvl="2">
              <a:buFont typeface="Arial" pitchFamily="34" charset="0"/>
              <a:buChar char="•"/>
            </a:pPr>
            <a:r>
              <a:rPr lang="en-US" dirty="0" smtClean="0">
                <a:latin typeface="+mn-lt"/>
              </a:rPr>
              <a:t>  Fairbanks and Juneau Field Office (since 1991)</a:t>
            </a:r>
          </a:p>
          <a:p>
            <a:pPr lvl="2">
              <a:buFont typeface="Arial" pitchFamily="34" charset="0"/>
              <a:buChar char="•"/>
            </a:pPr>
            <a:r>
              <a:rPr lang="en-US" dirty="0" smtClean="0">
                <a:latin typeface="+mn-lt"/>
              </a:rPr>
              <a:t>  Kenai Field Office (since 2001)</a:t>
            </a:r>
          </a:p>
          <a:p>
            <a:pPr lvl="2">
              <a:buFont typeface="Arial" pitchFamily="34" charset="0"/>
              <a:buChar char="•"/>
            </a:pPr>
            <a:r>
              <a:rPr lang="en-US" dirty="0">
                <a:latin typeface="+mn-lt"/>
              </a:rPr>
              <a:t> </a:t>
            </a:r>
            <a:r>
              <a:rPr lang="en-US" dirty="0" smtClean="0">
                <a:latin typeface="+mn-lt"/>
              </a:rPr>
              <a:t> Anchorage Field Office and staff in Sitka (since 2008)</a:t>
            </a:r>
            <a:endParaRPr lang="en-US" dirty="0">
              <a:latin typeface="+mn-lt"/>
            </a:endParaRPr>
          </a:p>
          <a:p>
            <a:pPr lvl="2">
              <a:buFont typeface="Arial" pitchFamily="34" charset="0"/>
              <a:buChar char="•"/>
            </a:pPr>
            <a:r>
              <a:rPr lang="en-US" sz="2000" dirty="0" smtClean="0"/>
              <a:t>  </a:t>
            </a:r>
            <a:r>
              <a:rPr lang="en-US" dirty="0" smtClean="0"/>
              <a:t>Our Regulatory Division website is  </a:t>
            </a:r>
          </a:p>
          <a:p>
            <a:pPr lvl="2"/>
            <a:r>
              <a:rPr lang="en-US" i="1" dirty="0" smtClean="0"/>
              <a:t>      http://www.poa.usace.army.mil/Missions/Regulatory.aspx</a:t>
            </a:r>
          </a:p>
          <a:p>
            <a:pPr lvl="1">
              <a:buFont typeface="Wingdings" pitchFamily="2" charset="2"/>
              <a:buChar char="Ø"/>
            </a:pPr>
            <a:endParaRPr lang="en-US" dirty="0" smtClean="0">
              <a:effectLst/>
              <a:latin typeface="+mn-lt"/>
            </a:endParaRPr>
          </a:p>
          <a:p>
            <a:r>
              <a:rPr lang="en-US" sz="1800" dirty="0" smtClean="0">
                <a:latin typeface="+mn-lt"/>
              </a:rPr>
              <a:t>	</a:t>
            </a:r>
            <a:endParaRPr lang="en-US" sz="1800" dirty="0">
              <a:effectLst/>
              <a:latin typeface="+mn-lt"/>
            </a:endParaRPr>
          </a:p>
          <a:p>
            <a:endParaRPr lang="en-US" sz="1000" b="1" dirty="0">
              <a:effectLst/>
              <a:latin typeface="Tahoma" pitchFamily="34" charset="0"/>
            </a:endParaRPr>
          </a:p>
          <a:p>
            <a:endParaRPr lang="en-US" sz="1800" b="1" dirty="0">
              <a:effectLst/>
              <a:latin typeface="Tahoma"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468293" y="778400"/>
            <a:ext cx="3197873" cy="3097089"/>
          </a:xfrm>
          <a:prstGeom prst="rect">
            <a:avLst/>
          </a:prstGeom>
          <a:noFill/>
          <a:ln w="31750">
            <a:solidFill>
              <a:srgbClr val="3C8C93"/>
            </a:solidFill>
            <a:miter lim="800000"/>
            <a:headEnd/>
            <a:tailEnd/>
          </a:ln>
          <a:effectLst/>
        </p:spPr>
      </p:pic>
      <p:sp>
        <p:nvSpPr>
          <p:cNvPr id="17414" name="Text Box 5"/>
          <p:cNvSpPr txBox="1">
            <a:spLocks noChangeArrowheads="1"/>
          </p:cNvSpPr>
          <p:nvPr/>
        </p:nvSpPr>
        <p:spPr bwMode="auto">
          <a:xfrm>
            <a:off x="6553200" y="797406"/>
            <a:ext cx="2034685" cy="646331"/>
          </a:xfrm>
          <a:prstGeom prst="rect">
            <a:avLst/>
          </a:prstGeom>
          <a:noFill/>
          <a:ln w="31750">
            <a:noFill/>
            <a:miter lim="800000"/>
            <a:headEnd/>
            <a:tailEnd/>
          </a:ln>
        </p:spPr>
        <p:txBody>
          <a:bodyPr wrap="square">
            <a:spAutoFit/>
          </a:bodyPr>
          <a:lstStyle/>
          <a:p>
            <a:pPr algn="r" eaLnBrk="0" hangingPunct="0">
              <a:spcBef>
                <a:spcPct val="50000"/>
              </a:spcBef>
            </a:pPr>
            <a:r>
              <a:rPr lang="en-US" b="1" dirty="0">
                <a:solidFill>
                  <a:schemeClr val="bg1"/>
                </a:solidFill>
                <a:effectLst/>
                <a:latin typeface="Tahoma" pitchFamily="34" charset="0"/>
              </a:rPr>
              <a:t>Wetlands Determination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512"/>
            <a:ext cx="8229600" cy="760491"/>
          </a:xfrm>
        </p:spPr>
        <p:txBody>
          <a:bodyPr/>
          <a:lstStyle/>
          <a:p>
            <a:r>
              <a:rPr lang="en-US" sz="2800" b="1" dirty="0" smtClean="0">
                <a:latin typeface="Tahoma" pitchFamily="34" charset="0"/>
                <a:ea typeface="Tahoma" pitchFamily="34" charset="0"/>
                <a:cs typeface="Tahoma" pitchFamily="34" charset="0"/>
              </a:rPr>
              <a:t>RIVERS AND HARBORS ACT OF 1899</a:t>
            </a:r>
          </a:p>
        </p:txBody>
      </p:sp>
      <p:sp>
        <p:nvSpPr>
          <p:cNvPr id="3" name="Content Placeholder 2"/>
          <p:cNvSpPr>
            <a:spLocks noGrp="1"/>
          </p:cNvSpPr>
          <p:nvPr>
            <p:ph idx="1"/>
          </p:nvPr>
        </p:nvSpPr>
        <p:spPr>
          <a:xfrm>
            <a:off x="446567" y="989212"/>
            <a:ext cx="8420986" cy="5152303"/>
          </a:xfrm>
        </p:spPr>
        <p:txBody>
          <a:bodyPr/>
          <a:lstStyle/>
          <a:p>
            <a:pPr marL="0" indent="0">
              <a:buNone/>
            </a:pPr>
            <a:endParaRPr lang="en-US" sz="2000" dirty="0" smtClean="0">
              <a:latin typeface="Tahoma" pitchFamily="34" charset="0"/>
              <a:ea typeface="Tahoma" pitchFamily="34" charset="0"/>
              <a:cs typeface="Tahoma" pitchFamily="34" charset="0"/>
            </a:endParaRPr>
          </a:p>
          <a:p>
            <a:pPr marL="0" indent="0">
              <a:buNone/>
            </a:pPr>
            <a:r>
              <a:rPr lang="en-US" sz="2000" dirty="0" smtClean="0"/>
              <a:t>Section 10 authorizes the Department of the Army (DA) is to issue permits for work in or affecting the navigable waters of the United States</a:t>
            </a:r>
          </a:p>
          <a:p>
            <a:pPr lvl="1"/>
            <a:endParaRPr lang="en-US" sz="1400" dirty="0" smtClean="0"/>
          </a:p>
          <a:p>
            <a:pPr lvl="1" eaLnBrk="1" hangingPunct="1">
              <a:buFont typeface="Arial" pitchFamily="34" charset="0"/>
              <a:buChar char="•"/>
            </a:pPr>
            <a:r>
              <a:rPr lang="en-US" sz="1800" dirty="0" smtClean="0"/>
              <a:t>For RHA purposes, navigable waters are:</a:t>
            </a:r>
          </a:p>
          <a:p>
            <a:pPr lvl="2" eaLnBrk="1" hangingPunct="1">
              <a:buFont typeface="Arial" pitchFamily="34" charset="0"/>
              <a:buChar char="•"/>
            </a:pPr>
            <a:r>
              <a:rPr lang="en-US" sz="1600" dirty="0" smtClean="0"/>
              <a:t>Waters subject to ebb and flow of the tide </a:t>
            </a:r>
            <a:r>
              <a:rPr lang="en-US" sz="1600" i="1" dirty="0" smtClean="0"/>
              <a:t>and/or</a:t>
            </a:r>
            <a:r>
              <a:rPr lang="en-US" sz="1600" dirty="0" smtClean="0"/>
              <a:t>;</a:t>
            </a:r>
          </a:p>
          <a:p>
            <a:pPr lvl="2" eaLnBrk="1" hangingPunct="1">
              <a:buFont typeface="Arial" pitchFamily="34" charset="0"/>
              <a:buChar char="•"/>
            </a:pPr>
            <a:r>
              <a:rPr lang="en-US" sz="1600" dirty="0" smtClean="0"/>
              <a:t>Those waters that are presently used, or have been used in the past, or may be susceptible to use to transport interstate or foreign commerce</a:t>
            </a:r>
          </a:p>
          <a:p>
            <a:pPr lvl="3" eaLnBrk="1" hangingPunct="1">
              <a:buFont typeface="Arial" pitchFamily="34" charset="0"/>
              <a:buChar char="•"/>
            </a:pPr>
            <a:endParaRPr lang="en-US" sz="1200" dirty="0" smtClean="0"/>
          </a:p>
          <a:p>
            <a:pPr lvl="1" eaLnBrk="1" hangingPunct="1">
              <a:buFont typeface="Arial" pitchFamily="34" charset="0"/>
              <a:buChar char="•"/>
            </a:pPr>
            <a:r>
              <a:rPr lang="en-US" sz="1800" dirty="0" smtClean="0">
                <a:effectLst/>
                <a:ea typeface="Tahoma" pitchFamily="34" charset="0"/>
                <a:cs typeface="Tahoma" pitchFamily="34" charset="0"/>
              </a:rPr>
              <a:t>Activities that require a DA permit in Section 10 waters</a:t>
            </a:r>
          </a:p>
          <a:p>
            <a:pPr lvl="2" eaLnBrk="1" hangingPunct="1">
              <a:buFont typeface="Arial" pitchFamily="34" charset="0"/>
              <a:buChar char="•"/>
            </a:pPr>
            <a:r>
              <a:rPr lang="en-US" sz="1600" dirty="0" smtClean="0"/>
              <a:t>Structures and/or work in or affecting navigable waters of the United States</a:t>
            </a:r>
          </a:p>
          <a:p>
            <a:pPr lvl="2" eaLnBrk="1" hangingPunct="1">
              <a:buFont typeface="Arial" pitchFamily="34" charset="0"/>
              <a:buChar char="•"/>
            </a:pPr>
            <a:r>
              <a:rPr lang="en-US" sz="1600" dirty="0" smtClean="0"/>
              <a:t>Structures and/or work outside the limits of navigable waters, IF these structures or work could affect the course, location, or condition of the water body so as to impact its navigable capacity</a:t>
            </a:r>
          </a:p>
          <a:p>
            <a:pPr lvl="2" eaLnBrk="1" hangingPunct="1">
              <a:buFont typeface="Arial" pitchFamily="34" charset="0"/>
              <a:buChar char="•"/>
            </a:pPr>
            <a:r>
              <a:rPr lang="en-US" sz="1600" dirty="0" smtClean="0"/>
              <a:t>Artificial islands, installations, or other devices on the outer continental shelf</a:t>
            </a:r>
          </a:p>
        </p:txBody>
      </p:sp>
      <p:sp>
        <p:nvSpPr>
          <p:cNvPr id="4" name="Slide Number Placeholder 3"/>
          <p:cNvSpPr>
            <a:spLocks noGrp="1"/>
          </p:cNvSpPr>
          <p:nvPr>
            <p:ph type="sldNum" sz="quarter" idx="10"/>
          </p:nvPr>
        </p:nvSpPr>
        <p:spPr>
          <a:xfrm>
            <a:off x="3657600" y="6245225"/>
            <a:ext cx="2133600" cy="476250"/>
          </a:xfrm>
          <a:noFill/>
        </p:spPr>
        <p:txBody>
          <a:bodyPr/>
          <a:lstStyle/>
          <a:p>
            <a:fld id="{A9C9706E-1355-4F13-84DC-D2538119A144}"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512"/>
            <a:ext cx="8229600" cy="760491"/>
          </a:xfrm>
        </p:spPr>
        <p:txBody>
          <a:bodyPr/>
          <a:lstStyle/>
          <a:p>
            <a:r>
              <a:rPr lang="en-US" sz="2800" b="1" dirty="0" smtClean="0">
                <a:latin typeface="Tahoma" pitchFamily="34" charset="0"/>
                <a:ea typeface="Tahoma" pitchFamily="34" charset="0"/>
                <a:cs typeface="Tahoma" pitchFamily="34" charset="0"/>
              </a:rPr>
              <a:t>CLEAN WATER ACT (1972)</a:t>
            </a:r>
          </a:p>
        </p:txBody>
      </p:sp>
      <p:sp>
        <p:nvSpPr>
          <p:cNvPr id="3" name="Content Placeholder 2"/>
          <p:cNvSpPr>
            <a:spLocks noGrp="1"/>
          </p:cNvSpPr>
          <p:nvPr>
            <p:ph idx="1"/>
          </p:nvPr>
        </p:nvSpPr>
        <p:spPr>
          <a:xfrm>
            <a:off x="499730" y="1148698"/>
            <a:ext cx="8229600" cy="5113882"/>
          </a:xfrm>
        </p:spPr>
        <p:txBody>
          <a:bodyPr anchor="t"/>
          <a:lstStyle/>
          <a:p>
            <a:pPr marL="0" indent="0">
              <a:buNone/>
            </a:pPr>
            <a:r>
              <a:rPr lang="en-US" sz="2000" dirty="0" smtClean="0">
                <a:ea typeface="Tahoma" pitchFamily="34" charset="0"/>
                <a:cs typeface="Tahoma" pitchFamily="34" charset="0"/>
              </a:rPr>
              <a:t>Section 404 authorizes the DA to issue permits for the discharge of dredge and/or fill material into waters of the U.S.</a:t>
            </a:r>
          </a:p>
          <a:p>
            <a:pPr lvl="1">
              <a:buFont typeface="Arial" pitchFamily="34" charset="0"/>
              <a:buChar char="•"/>
            </a:pPr>
            <a:endParaRPr lang="en-US" sz="1400" dirty="0" smtClean="0">
              <a:ea typeface="Tahoma" pitchFamily="34" charset="0"/>
              <a:cs typeface="Tahoma" pitchFamily="34" charset="0"/>
            </a:endParaRPr>
          </a:p>
          <a:p>
            <a:pPr lvl="1" eaLnBrk="1" hangingPunct="1">
              <a:lnSpc>
                <a:spcPct val="80000"/>
              </a:lnSpc>
              <a:buFont typeface="Arial" pitchFamily="34" charset="0"/>
              <a:buChar char="•"/>
            </a:pPr>
            <a:r>
              <a:rPr lang="en-US" sz="1800" dirty="0" smtClean="0"/>
              <a:t>For CWA purposes, waters of the U.S. include</a:t>
            </a:r>
          </a:p>
          <a:p>
            <a:pPr lvl="1" eaLnBrk="1" hangingPunct="1">
              <a:lnSpc>
                <a:spcPct val="80000"/>
              </a:lnSpc>
              <a:buFont typeface="Arial" pitchFamily="34" charset="0"/>
              <a:buChar char="•"/>
            </a:pPr>
            <a:endParaRPr lang="en-US" sz="1800" dirty="0" smtClean="0"/>
          </a:p>
          <a:p>
            <a:pPr lvl="2" eaLnBrk="1" hangingPunct="1">
              <a:lnSpc>
                <a:spcPct val="80000"/>
              </a:lnSpc>
              <a:buFont typeface="Arial" pitchFamily="34" charset="0"/>
              <a:buChar char="•"/>
            </a:pPr>
            <a:r>
              <a:rPr lang="en-US" sz="1600" dirty="0" smtClean="0"/>
              <a:t>All navigable waters (Section 10)</a:t>
            </a:r>
          </a:p>
          <a:p>
            <a:pPr lvl="2" eaLnBrk="1" hangingPunct="1">
              <a:lnSpc>
                <a:spcPct val="80000"/>
              </a:lnSpc>
              <a:buFont typeface="Arial" pitchFamily="34" charset="0"/>
              <a:buChar char="•"/>
            </a:pPr>
            <a:r>
              <a:rPr lang="en-US" sz="1600" dirty="0" smtClean="0"/>
              <a:t>Rivers, most tributaries and lakes</a:t>
            </a:r>
          </a:p>
          <a:p>
            <a:pPr lvl="2" eaLnBrk="1" hangingPunct="1">
              <a:lnSpc>
                <a:spcPct val="80000"/>
              </a:lnSpc>
              <a:buFont typeface="Arial" pitchFamily="34" charset="0"/>
              <a:buChar char="•"/>
            </a:pPr>
            <a:r>
              <a:rPr lang="en-US" sz="1600" dirty="0" smtClean="0"/>
              <a:t>Wetlands (like bogs, marshes, fens, swamps) adjacent to the above waters</a:t>
            </a:r>
            <a:endParaRPr lang="en-US" sz="1600" dirty="0" smtClean="0">
              <a:ea typeface="Tahoma" pitchFamily="34" charset="0"/>
              <a:cs typeface="Tahoma" pitchFamily="34" charset="0"/>
            </a:endParaRPr>
          </a:p>
          <a:p>
            <a:pPr lvl="1" eaLnBrk="1" hangingPunct="1">
              <a:lnSpc>
                <a:spcPct val="80000"/>
              </a:lnSpc>
              <a:buFont typeface="Arial" pitchFamily="34" charset="0"/>
              <a:buChar char="•"/>
            </a:pPr>
            <a:endParaRPr lang="en-US" sz="2000" dirty="0" smtClean="0">
              <a:ea typeface="Tahoma" pitchFamily="34" charset="0"/>
              <a:cs typeface="Tahoma" pitchFamily="34" charset="0"/>
            </a:endParaRPr>
          </a:p>
          <a:p>
            <a:pPr lvl="1" eaLnBrk="1" hangingPunct="1">
              <a:lnSpc>
                <a:spcPct val="80000"/>
              </a:lnSpc>
              <a:buFont typeface="Arial" pitchFamily="34" charset="0"/>
              <a:buChar char="•"/>
            </a:pPr>
            <a:r>
              <a:rPr lang="en-US" sz="1800" dirty="0" smtClean="0">
                <a:ea typeface="Tahoma" pitchFamily="34" charset="0"/>
                <a:cs typeface="Tahoma" pitchFamily="34" charset="0"/>
              </a:rPr>
              <a:t>Activities that require a DA permit in Section 404 waters</a:t>
            </a:r>
          </a:p>
          <a:p>
            <a:pPr lvl="1" eaLnBrk="1" hangingPunct="1">
              <a:lnSpc>
                <a:spcPct val="80000"/>
              </a:lnSpc>
              <a:buFont typeface="Arial" pitchFamily="34" charset="0"/>
              <a:buChar char="•"/>
            </a:pPr>
            <a:endParaRPr lang="en-US" sz="2000" dirty="0" smtClean="0">
              <a:ea typeface="Tahoma" pitchFamily="34" charset="0"/>
              <a:cs typeface="Tahoma" pitchFamily="34" charset="0"/>
            </a:endParaRPr>
          </a:p>
          <a:p>
            <a:pPr lvl="2" eaLnBrk="1" hangingPunct="1">
              <a:lnSpc>
                <a:spcPct val="80000"/>
              </a:lnSpc>
              <a:buFont typeface="Arial" pitchFamily="34" charset="0"/>
              <a:buChar char="•"/>
            </a:pPr>
            <a:r>
              <a:rPr lang="en-US" sz="1600" dirty="0" smtClean="0">
                <a:ea typeface="Tahoma" pitchFamily="34" charset="0"/>
                <a:cs typeface="Tahoma" pitchFamily="34" charset="0"/>
              </a:rPr>
              <a:t>Discharge of dredge and/or fill material </a:t>
            </a:r>
          </a:p>
          <a:p>
            <a:pPr lvl="2" eaLnBrk="1" hangingPunct="1">
              <a:lnSpc>
                <a:spcPct val="80000"/>
              </a:lnSpc>
              <a:buFont typeface="Arial" pitchFamily="34" charset="0"/>
              <a:buChar char="•"/>
            </a:pPr>
            <a:r>
              <a:rPr lang="en-US" sz="1600" dirty="0" smtClean="0">
                <a:ea typeface="Tahoma" pitchFamily="34" charset="0"/>
                <a:cs typeface="Tahoma" pitchFamily="34" charset="0"/>
              </a:rPr>
              <a:t>Activities that have the “affect fill”  </a:t>
            </a:r>
          </a:p>
          <a:p>
            <a:pPr lvl="2" eaLnBrk="1" hangingPunct="1">
              <a:lnSpc>
                <a:spcPct val="80000"/>
              </a:lnSpc>
              <a:buFont typeface="Arial" pitchFamily="34" charset="0"/>
              <a:buChar char="•"/>
            </a:pPr>
            <a:endParaRPr lang="en-US" sz="1600" dirty="0" smtClean="0">
              <a:ea typeface="Tahoma" pitchFamily="34" charset="0"/>
              <a:cs typeface="Tahoma" pitchFamily="34" charset="0"/>
            </a:endParaRPr>
          </a:p>
          <a:p>
            <a:pPr lvl="1" eaLnBrk="1" hangingPunct="1">
              <a:lnSpc>
                <a:spcPct val="80000"/>
              </a:lnSpc>
              <a:buFont typeface="Arial" pitchFamily="34" charset="0"/>
              <a:buChar char="•"/>
            </a:pPr>
            <a:r>
              <a:rPr lang="en-US" sz="1800" dirty="0" smtClean="0"/>
              <a:t>“</a:t>
            </a:r>
            <a:r>
              <a:rPr lang="en-US" sz="1800" i="1" dirty="0" smtClean="0"/>
              <a:t>Adjacent</a:t>
            </a:r>
            <a:r>
              <a:rPr lang="en-US" sz="1800" dirty="0" smtClean="0"/>
              <a:t>” means “Boarding, contiguous, or neighboring. Wetlands separated from other waters of the United States by man-made dikes or barriers, natural river </a:t>
            </a:r>
            <a:r>
              <a:rPr lang="en-US" sz="1800" dirty="0" err="1" smtClean="0"/>
              <a:t>berms</a:t>
            </a:r>
            <a:r>
              <a:rPr lang="en-US" sz="1800" dirty="0" smtClean="0"/>
              <a:t>, beach dunes and the like are ‘adjacent wetlands’.”</a:t>
            </a:r>
          </a:p>
        </p:txBody>
      </p:sp>
      <p:sp>
        <p:nvSpPr>
          <p:cNvPr id="5" name="Slide Number Placeholder 3"/>
          <p:cNvSpPr>
            <a:spLocks noGrp="1"/>
          </p:cNvSpPr>
          <p:nvPr>
            <p:ph type="sldNum" sz="quarter" idx="10"/>
          </p:nvPr>
        </p:nvSpPr>
        <p:spPr>
          <a:xfrm>
            <a:off x="3657600" y="6245225"/>
            <a:ext cx="2133600" cy="476250"/>
          </a:xfrm>
          <a:noFill/>
        </p:spPr>
        <p:txBody>
          <a:bodyPr/>
          <a:lstStyle/>
          <a:p>
            <a:fld id="{A9C9706E-1355-4F13-84DC-D2538119A144}"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reeform 2"/>
          <p:cNvSpPr>
            <a:spLocks/>
          </p:cNvSpPr>
          <p:nvPr/>
        </p:nvSpPr>
        <p:spPr bwMode="auto">
          <a:xfrm>
            <a:off x="2490788" y="3278188"/>
            <a:ext cx="1274762" cy="1746250"/>
          </a:xfrm>
          <a:custGeom>
            <a:avLst/>
            <a:gdLst/>
            <a:ahLst/>
            <a:cxnLst>
              <a:cxn ang="0">
                <a:pos x="759" y="827"/>
              </a:cxn>
              <a:cxn ang="0">
                <a:pos x="697" y="808"/>
              </a:cxn>
              <a:cxn ang="0">
                <a:pos x="641" y="783"/>
              </a:cxn>
              <a:cxn ang="0">
                <a:pos x="585" y="758"/>
              </a:cxn>
              <a:cxn ang="0">
                <a:pos x="529" y="733"/>
              </a:cxn>
              <a:cxn ang="0">
                <a:pos x="473" y="702"/>
              </a:cxn>
              <a:cxn ang="0">
                <a:pos x="423" y="671"/>
              </a:cxn>
              <a:cxn ang="0">
                <a:pos x="374" y="640"/>
              </a:cxn>
              <a:cxn ang="0">
                <a:pos x="330" y="603"/>
              </a:cxn>
              <a:cxn ang="0">
                <a:pos x="287" y="572"/>
              </a:cxn>
              <a:cxn ang="0">
                <a:pos x="243" y="534"/>
              </a:cxn>
              <a:cxn ang="0">
                <a:pos x="218" y="503"/>
              </a:cxn>
              <a:cxn ang="0">
                <a:pos x="181" y="466"/>
              </a:cxn>
              <a:cxn ang="0">
                <a:pos x="150" y="423"/>
              </a:cxn>
              <a:cxn ang="0">
                <a:pos x="119" y="379"/>
              </a:cxn>
              <a:cxn ang="0">
                <a:pos x="94" y="336"/>
              </a:cxn>
              <a:cxn ang="0">
                <a:pos x="69" y="292"/>
              </a:cxn>
              <a:cxn ang="0">
                <a:pos x="50" y="249"/>
              </a:cxn>
              <a:cxn ang="0">
                <a:pos x="31" y="205"/>
              </a:cxn>
              <a:cxn ang="0">
                <a:pos x="19" y="155"/>
              </a:cxn>
              <a:cxn ang="0">
                <a:pos x="7" y="112"/>
              </a:cxn>
              <a:cxn ang="0">
                <a:pos x="0" y="62"/>
              </a:cxn>
              <a:cxn ang="0">
                <a:pos x="0" y="13"/>
              </a:cxn>
              <a:cxn ang="0">
                <a:pos x="0" y="274"/>
              </a:cxn>
              <a:cxn ang="0">
                <a:pos x="0" y="323"/>
              </a:cxn>
              <a:cxn ang="0">
                <a:pos x="7" y="373"/>
              </a:cxn>
              <a:cxn ang="0">
                <a:pos x="19" y="416"/>
              </a:cxn>
              <a:cxn ang="0">
                <a:pos x="31" y="466"/>
              </a:cxn>
              <a:cxn ang="0">
                <a:pos x="50" y="510"/>
              </a:cxn>
              <a:cxn ang="0">
                <a:pos x="69" y="553"/>
              </a:cxn>
              <a:cxn ang="0">
                <a:pos x="94" y="597"/>
              </a:cxn>
              <a:cxn ang="0">
                <a:pos x="119" y="640"/>
              </a:cxn>
              <a:cxn ang="0">
                <a:pos x="150" y="684"/>
              </a:cxn>
              <a:cxn ang="0">
                <a:pos x="181" y="727"/>
              </a:cxn>
              <a:cxn ang="0">
                <a:pos x="218" y="764"/>
              </a:cxn>
              <a:cxn ang="0">
                <a:pos x="243" y="795"/>
              </a:cxn>
              <a:cxn ang="0">
                <a:pos x="287" y="833"/>
              </a:cxn>
              <a:cxn ang="0">
                <a:pos x="330" y="864"/>
              </a:cxn>
              <a:cxn ang="0">
                <a:pos x="374" y="901"/>
              </a:cxn>
              <a:cxn ang="0">
                <a:pos x="423" y="932"/>
              </a:cxn>
              <a:cxn ang="0">
                <a:pos x="473" y="963"/>
              </a:cxn>
              <a:cxn ang="0">
                <a:pos x="529" y="994"/>
              </a:cxn>
              <a:cxn ang="0">
                <a:pos x="585" y="1019"/>
              </a:cxn>
              <a:cxn ang="0">
                <a:pos x="641" y="1044"/>
              </a:cxn>
              <a:cxn ang="0">
                <a:pos x="697" y="1069"/>
              </a:cxn>
              <a:cxn ang="0">
                <a:pos x="759" y="1087"/>
              </a:cxn>
              <a:cxn ang="0">
                <a:pos x="803" y="839"/>
              </a:cxn>
            </a:cxnLst>
            <a:rect l="0" t="0" r="r" b="b"/>
            <a:pathLst>
              <a:path w="803" h="1100">
                <a:moveTo>
                  <a:pt x="803" y="839"/>
                </a:moveTo>
                <a:lnTo>
                  <a:pt x="778" y="833"/>
                </a:lnTo>
                <a:lnTo>
                  <a:pt x="759" y="827"/>
                </a:lnTo>
                <a:lnTo>
                  <a:pt x="741" y="820"/>
                </a:lnTo>
                <a:lnTo>
                  <a:pt x="716" y="814"/>
                </a:lnTo>
                <a:lnTo>
                  <a:pt x="697" y="808"/>
                </a:lnTo>
                <a:lnTo>
                  <a:pt x="679" y="802"/>
                </a:lnTo>
                <a:lnTo>
                  <a:pt x="660" y="789"/>
                </a:lnTo>
                <a:lnTo>
                  <a:pt x="641" y="783"/>
                </a:lnTo>
                <a:lnTo>
                  <a:pt x="623" y="777"/>
                </a:lnTo>
                <a:lnTo>
                  <a:pt x="604" y="771"/>
                </a:lnTo>
                <a:lnTo>
                  <a:pt x="585" y="758"/>
                </a:lnTo>
                <a:lnTo>
                  <a:pt x="567" y="752"/>
                </a:lnTo>
                <a:lnTo>
                  <a:pt x="548" y="740"/>
                </a:lnTo>
                <a:lnTo>
                  <a:pt x="529" y="733"/>
                </a:lnTo>
                <a:lnTo>
                  <a:pt x="511" y="721"/>
                </a:lnTo>
                <a:lnTo>
                  <a:pt x="492" y="715"/>
                </a:lnTo>
                <a:lnTo>
                  <a:pt x="473" y="702"/>
                </a:lnTo>
                <a:lnTo>
                  <a:pt x="455" y="696"/>
                </a:lnTo>
                <a:lnTo>
                  <a:pt x="442" y="684"/>
                </a:lnTo>
                <a:lnTo>
                  <a:pt x="423" y="671"/>
                </a:lnTo>
                <a:lnTo>
                  <a:pt x="405" y="665"/>
                </a:lnTo>
                <a:lnTo>
                  <a:pt x="392" y="653"/>
                </a:lnTo>
                <a:lnTo>
                  <a:pt x="374" y="640"/>
                </a:lnTo>
                <a:lnTo>
                  <a:pt x="361" y="628"/>
                </a:lnTo>
                <a:lnTo>
                  <a:pt x="343" y="615"/>
                </a:lnTo>
                <a:lnTo>
                  <a:pt x="330" y="603"/>
                </a:lnTo>
                <a:lnTo>
                  <a:pt x="311" y="597"/>
                </a:lnTo>
                <a:lnTo>
                  <a:pt x="299" y="584"/>
                </a:lnTo>
                <a:lnTo>
                  <a:pt x="287" y="572"/>
                </a:lnTo>
                <a:lnTo>
                  <a:pt x="268" y="559"/>
                </a:lnTo>
                <a:lnTo>
                  <a:pt x="255" y="547"/>
                </a:lnTo>
                <a:lnTo>
                  <a:pt x="243" y="534"/>
                </a:lnTo>
                <a:lnTo>
                  <a:pt x="231" y="516"/>
                </a:lnTo>
                <a:lnTo>
                  <a:pt x="218" y="503"/>
                </a:lnTo>
                <a:lnTo>
                  <a:pt x="218" y="503"/>
                </a:lnTo>
                <a:lnTo>
                  <a:pt x="206" y="491"/>
                </a:lnTo>
                <a:lnTo>
                  <a:pt x="193" y="479"/>
                </a:lnTo>
                <a:lnTo>
                  <a:pt x="181" y="466"/>
                </a:lnTo>
                <a:lnTo>
                  <a:pt x="168" y="454"/>
                </a:lnTo>
                <a:lnTo>
                  <a:pt x="162" y="441"/>
                </a:lnTo>
                <a:lnTo>
                  <a:pt x="150" y="423"/>
                </a:lnTo>
                <a:lnTo>
                  <a:pt x="137" y="410"/>
                </a:lnTo>
                <a:lnTo>
                  <a:pt x="131" y="398"/>
                </a:lnTo>
                <a:lnTo>
                  <a:pt x="119" y="379"/>
                </a:lnTo>
                <a:lnTo>
                  <a:pt x="112" y="367"/>
                </a:lnTo>
                <a:lnTo>
                  <a:pt x="100" y="354"/>
                </a:lnTo>
                <a:lnTo>
                  <a:pt x="94" y="336"/>
                </a:lnTo>
                <a:lnTo>
                  <a:pt x="81" y="323"/>
                </a:lnTo>
                <a:lnTo>
                  <a:pt x="75" y="311"/>
                </a:lnTo>
                <a:lnTo>
                  <a:pt x="69" y="292"/>
                </a:lnTo>
                <a:lnTo>
                  <a:pt x="63" y="280"/>
                </a:lnTo>
                <a:lnTo>
                  <a:pt x="56" y="261"/>
                </a:lnTo>
                <a:lnTo>
                  <a:pt x="50" y="249"/>
                </a:lnTo>
                <a:lnTo>
                  <a:pt x="44" y="236"/>
                </a:lnTo>
                <a:lnTo>
                  <a:pt x="38" y="218"/>
                </a:lnTo>
                <a:lnTo>
                  <a:pt x="31" y="205"/>
                </a:lnTo>
                <a:lnTo>
                  <a:pt x="25" y="187"/>
                </a:lnTo>
                <a:lnTo>
                  <a:pt x="25" y="174"/>
                </a:lnTo>
                <a:lnTo>
                  <a:pt x="19" y="155"/>
                </a:lnTo>
                <a:lnTo>
                  <a:pt x="13" y="143"/>
                </a:lnTo>
                <a:lnTo>
                  <a:pt x="13" y="124"/>
                </a:lnTo>
                <a:lnTo>
                  <a:pt x="7" y="112"/>
                </a:lnTo>
                <a:lnTo>
                  <a:pt x="7" y="93"/>
                </a:lnTo>
                <a:lnTo>
                  <a:pt x="7" y="75"/>
                </a:lnTo>
                <a:lnTo>
                  <a:pt x="0" y="62"/>
                </a:lnTo>
                <a:lnTo>
                  <a:pt x="0" y="44"/>
                </a:lnTo>
                <a:lnTo>
                  <a:pt x="0" y="31"/>
                </a:lnTo>
                <a:lnTo>
                  <a:pt x="0" y="13"/>
                </a:lnTo>
                <a:lnTo>
                  <a:pt x="0" y="0"/>
                </a:lnTo>
                <a:lnTo>
                  <a:pt x="0" y="261"/>
                </a:lnTo>
                <a:lnTo>
                  <a:pt x="0" y="274"/>
                </a:lnTo>
                <a:lnTo>
                  <a:pt x="0" y="292"/>
                </a:lnTo>
                <a:lnTo>
                  <a:pt x="0" y="305"/>
                </a:lnTo>
                <a:lnTo>
                  <a:pt x="0" y="323"/>
                </a:lnTo>
                <a:lnTo>
                  <a:pt x="7" y="336"/>
                </a:lnTo>
                <a:lnTo>
                  <a:pt x="7" y="354"/>
                </a:lnTo>
                <a:lnTo>
                  <a:pt x="7" y="373"/>
                </a:lnTo>
                <a:lnTo>
                  <a:pt x="13" y="385"/>
                </a:lnTo>
                <a:lnTo>
                  <a:pt x="13" y="404"/>
                </a:lnTo>
                <a:lnTo>
                  <a:pt x="19" y="416"/>
                </a:lnTo>
                <a:lnTo>
                  <a:pt x="25" y="435"/>
                </a:lnTo>
                <a:lnTo>
                  <a:pt x="25" y="448"/>
                </a:lnTo>
                <a:lnTo>
                  <a:pt x="31" y="466"/>
                </a:lnTo>
                <a:lnTo>
                  <a:pt x="38" y="479"/>
                </a:lnTo>
                <a:lnTo>
                  <a:pt x="44" y="497"/>
                </a:lnTo>
                <a:lnTo>
                  <a:pt x="50" y="510"/>
                </a:lnTo>
                <a:lnTo>
                  <a:pt x="56" y="522"/>
                </a:lnTo>
                <a:lnTo>
                  <a:pt x="63" y="541"/>
                </a:lnTo>
                <a:lnTo>
                  <a:pt x="69" y="553"/>
                </a:lnTo>
                <a:lnTo>
                  <a:pt x="75" y="572"/>
                </a:lnTo>
                <a:lnTo>
                  <a:pt x="81" y="584"/>
                </a:lnTo>
                <a:lnTo>
                  <a:pt x="94" y="597"/>
                </a:lnTo>
                <a:lnTo>
                  <a:pt x="100" y="615"/>
                </a:lnTo>
                <a:lnTo>
                  <a:pt x="112" y="628"/>
                </a:lnTo>
                <a:lnTo>
                  <a:pt x="119" y="640"/>
                </a:lnTo>
                <a:lnTo>
                  <a:pt x="131" y="659"/>
                </a:lnTo>
                <a:lnTo>
                  <a:pt x="137" y="671"/>
                </a:lnTo>
                <a:lnTo>
                  <a:pt x="150" y="684"/>
                </a:lnTo>
                <a:lnTo>
                  <a:pt x="162" y="702"/>
                </a:lnTo>
                <a:lnTo>
                  <a:pt x="168" y="715"/>
                </a:lnTo>
                <a:lnTo>
                  <a:pt x="181" y="727"/>
                </a:lnTo>
                <a:lnTo>
                  <a:pt x="193" y="740"/>
                </a:lnTo>
                <a:lnTo>
                  <a:pt x="206" y="752"/>
                </a:lnTo>
                <a:lnTo>
                  <a:pt x="218" y="764"/>
                </a:lnTo>
                <a:lnTo>
                  <a:pt x="218" y="764"/>
                </a:lnTo>
                <a:lnTo>
                  <a:pt x="231" y="777"/>
                </a:lnTo>
                <a:lnTo>
                  <a:pt x="243" y="795"/>
                </a:lnTo>
                <a:lnTo>
                  <a:pt x="255" y="808"/>
                </a:lnTo>
                <a:lnTo>
                  <a:pt x="268" y="820"/>
                </a:lnTo>
                <a:lnTo>
                  <a:pt x="287" y="833"/>
                </a:lnTo>
                <a:lnTo>
                  <a:pt x="299" y="845"/>
                </a:lnTo>
                <a:lnTo>
                  <a:pt x="311" y="858"/>
                </a:lnTo>
                <a:lnTo>
                  <a:pt x="330" y="864"/>
                </a:lnTo>
                <a:lnTo>
                  <a:pt x="343" y="876"/>
                </a:lnTo>
                <a:lnTo>
                  <a:pt x="361" y="889"/>
                </a:lnTo>
                <a:lnTo>
                  <a:pt x="374" y="901"/>
                </a:lnTo>
                <a:lnTo>
                  <a:pt x="392" y="914"/>
                </a:lnTo>
                <a:lnTo>
                  <a:pt x="405" y="926"/>
                </a:lnTo>
                <a:lnTo>
                  <a:pt x="423" y="932"/>
                </a:lnTo>
                <a:lnTo>
                  <a:pt x="442" y="945"/>
                </a:lnTo>
                <a:lnTo>
                  <a:pt x="455" y="957"/>
                </a:lnTo>
                <a:lnTo>
                  <a:pt x="473" y="963"/>
                </a:lnTo>
                <a:lnTo>
                  <a:pt x="492" y="976"/>
                </a:lnTo>
                <a:lnTo>
                  <a:pt x="511" y="982"/>
                </a:lnTo>
                <a:lnTo>
                  <a:pt x="529" y="994"/>
                </a:lnTo>
                <a:lnTo>
                  <a:pt x="548" y="1000"/>
                </a:lnTo>
                <a:lnTo>
                  <a:pt x="567" y="1013"/>
                </a:lnTo>
                <a:lnTo>
                  <a:pt x="585" y="1019"/>
                </a:lnTo>
                <a:lnTo>
                  <a:pt x="604" y="1032"/>
                </a:lnTo>
                <a:lnTo>
                  <a:pt x="623" y="1038"/>
                </a:lnTo>
                <a:lnTo>
                  <a:pt x="641" y="1044"/>
                </a:lnTo>
                <a:lnTo>
                  <a:pt x="660" y="1050"/>
                </a:lnTo>
                <a:lnTo>
                  <a:pt x="679" y="1063"/>
                </a:lnTo>
                <a:lnTo>
                  <a:pt x="697" y="1069"/>
                </a:lnTo>
                <a:lnTo>
                  <a:pt x="716" y="1075"/>
                </a:lnTo>
                <a:lnTo>
                  <a:pt x="741" y="1081"/>
                </a:lnTo>
                <a:lnTo>
                  <a:pt x="759" y="1087"/>
                </a:lnTo>
                <a:lnTo>
                  <a:pt x="778" y="1094"/>
                </a:lnTo>
                <a:lnTo>
                  <a:pt x="803" y="1100"/>
                </a:lnTo>
                <a:lnTo>
                  <a:pt x="803" y="839"/>
                </a:lnTo>
                <a:close/>
              </a:path>
            </a:pathLst>
          </a:custGeom>
          <a:solidFill>
            <a:srgbClr val="50313D"/>
          </a:solidFill>
          <a:ln w="9525">
            <a:solidFill>
              <a:srgbClr val="FFFFFF"/>
            </a:solidFill>
            <a:prstDash val="solid"/>
            <a:round/>
            <a:headEnd/>
            <a:tailEnd/>
          </a:ln>
        </p:spPr>
        <p:txBody>
          <a:bodyPr/>
          <a:lstStyle/>
          <a:p>
            <a:endParaRPr lang="en-US"/>
          </a:p>
        </p:txBody>
      </p:sp>
      <p:sp>
        <p:nvSpPr>
          <p:cNvPr id="378883" name="Freeform 3"/>
          <p:cNvSpPr>
            <a:spLocks/>
          </p:cNvSpPr>
          <p:nvPr/>
        </p:nvSpPr>
        <p:spPr bwMode="auto">
          <a:xfrm>
            <a:off x="3765550" y="3278188"/>
            <a:ext cx="760413" cy="1746250"/>
          </a:xfrm>
          <a:custGeom>
            <a:avLst/>
            <a:gdLst/>
            <a:ahLst/>
            <a:cxnLst>
              <a:cxn ang="0">
                <a:pos x="479" y="0"/>
              </a:cxn>
              <a:cxn ang="0">
                <a:pos x="0" y="839"/>
              </a:cxn>
              <a:cxn ang="0">
                <a:pos x="0" y="1100"/>
              </a:cxn>
              <a:cxn ang="0">
                <a:pos x="479" y="261"/>
              </a:cxn>
              <a:cxn ang="0">
                <a:pos x="479" y="0"/>
              </a:cxn>
            </a:cxnLst>
            <a:rect l="0" t="0" r="r" b="b"/>
            <a:pathLst>
              <a:path w="479" h="1100">
                <a:moveTo>
                  <a:pt x="479" y="0"/>
                </a:moveTo>
                <a:lnTo>
                  <a:pt x="0" y="839"/>
                </a:lnTo>
                <a:lnTo>
                  <a:pt x="0" y="1100"/>
                </a:lnTo>
                <a:lnTo>
                  <a:pt x="479" y="261"/>
                </a:lnTo>
                <a:lnTo>
                  <a:pt x="479" y="0"/>
                </a:lnTo>
                <a:close/>
              </a:path>
            </a:pathLst>
          </a:custGeom>
          <a:solidFill>
            <a:srgbClr val="50313D"/>
          </a:solidFill>
          <a:ln w="9525">
            <a:solidFill>
              <a:srgbClr val="FFFFFF"/>
            </a:solidFill>
            <a:prstDash val="solid"/>
            <a:round/>
            <a:headEnd/>
            <a:tailEnd/>
          </a:ln>
        </p:spPr>
        <p:txBody>
          <a:bodyPr/>
          <a:lstStyle/>
          <a:p>
            <a:endParaRPr lang="en-US"/>
          </a:p>
        </p:txBody>
      </p:sp>
      <p:sp>
        <p:nvSpPr>
          <p:cNvPr id="378884" name="Freeform 4"/>
          <p:cNvSpPr>
            <a:spLocks/>
          </p:cNvSpPr>
          <p:nvPr/>
        </p:nvSpPr>
        <p:spPr bwMode="auto">
          <a:xfrm>
            <a:off x="4525963" y="2784475"/>
            <a:ext cx="1906587" cy="908050"/>
          </a:xfrm>
          <a:custGeom>
            <a:avLst/>
            <a:gdLst/>
            <a:ahLst/>
            <a:cxnLst>
              <a:cxn ang="0">
                <a:pos x="0" y="311"/>
              </a:cxn>
              <a:cxn ang="0">
                <a:pos x="1201" y="0"/>
              </a:cxn>
              <a:cxn ang="0">
                <a:pos x="1201" y="261"/>
              </a:cxn>
              <a:cxn ang="0">
                <a:pos x="0" y="572"/>
              </a:cxn>
              <a:cxn ang="0">
                <a:pos x="0" y="311"/>
              </a:cxn>
            </a:cxnLst>
            <a:rect l="0" t="0" r="r" b="b"/>
            <a:pathLst>
              <a:path w="1201" h="572">
                <a:moveTo>
                  <a:pt x="0" y="311"/>
                </a:moveTo>
                <a:lnTo>
                  <a:pt x="1201" y="0"/>
                </a:lnTo>
                <a:lnTo>
                  <a:pt x="1201" y="261"/>
                </a:lnTo>
                <a:lnTo>
                  <a:pt x="0" y="572"/>
                </a:lnTo>
                <a:lnTo>
                  <a:pt x="0" y="311"/>
                </a:lnTo>
                <a:close/>
              </a:path>
            </a:pathLst>
          </a:custGeom>
          <a:solidFill>
            <a:srgbClr val="50313D"/>
          </a:solidFill>
          <a:ln w="9525">
            <a:solidFill>
              <a:srgbClr val="FFFFFF"/>
            </a:solidFill>
            <a:prstDash val="solid"/>
            <a:round/>
            <a:headEnd/>
            <a:tailEnd/>
          </a:ln>
        </p:spPr>
        <p:txBody>
          <a:bodyPr/>
          <a:lstStyle/>
          <a:p>
            <a:endParaRPr lang="en-US"/>
          </a:p>
        </p:txBody>
      </p:sp>
      <p:sp>
        <p:nvSpPr>
          <p:cNvPr id="378885" name="Freeform 5"/>
          <p:cNvSpPr>
            <a:spLocks/>
          </p:cNvSpPr>
          <p:nvPr/>
        </p:nvSpPr>
        <p:spPr bwMode="auto">
          <a:xfrm>
            <a:off x="2490788" y="1838325"/>
            <a:ext cx="3941762" cy="2771775"/>
          </a:xfrm>
          <a:custGeom>
            <a:avLst/>
            <a:gdLst/>
            <a:ahLst/>
            <a:cxnLst>
              <a:cxn ang="0">
                <a:pos x="741" y="1727"/>
              </a:cxn>
              <a:cxn ang="0">
                <a:pos x="660" y="1696"/>
              </a:cxn>
              <a:cxn ang="0">
                <a:pos x="585" y="1665"/>
              </a:cxn>
              <a:cxn ang="0">
                <a:pos x="511" y="1628"/>
              </a:cxn>
              <a:cxn ang="0">
                <a:pos x="442" y="1591"/>
              </a:cxn>
              <a:cxn ang="0">
                <a:pos x="374" y="1547"/>
              </a:cxn>
              <a:cxn ang="0">
                <a:pos x="311" y="1504"/>
              </a:cxn>
              <a:cxn ang="0">
                <a:pos x="255" y="1454"/>
              </a:cxn>
              <a:cxn ang="0">
                <a:pos x="206" y="1398"/>
              </a:cxn>
              <a:cxn ang="0">
                <a:pos x="162" y="1348"/>
              </a:cxn>
              <a:cxn ang="0">
                <a:pos x="119" y="1286"/>
              </a:cxn>
              <a:cxn ang="0">
                <a:pos x="81" y="1230"/>
              </a:cxn>
              <a:cxn ang="0">
                <a:pos x="56" y="1168"/>
              </a:cxn>
              <a:cxn ang="0">
                <a:pos x="31" y="1112"/>
              </a:cxn>
              <a:cxn ang="0">
                <a:pos x="13" y="1050"/>
              </a:cxn>
              <a:cxn ang="0">
                <a:pos x="7" y="982"/>
              </a:cxn>
              <a:cxn ang="0">
                <a:pos x="0" y="920"/>
              </a:cxn>
              <a:cxn ang="0">
                <a:pos x="0" y="857"/>
              </a:cxn>
              <a:cxn ang="0">
                <a:pos x="7" y="795"/>
              </a:cxn>
              <a:cxn ang="0">
                <a:pos x="25" y="733"/>
              </a:cxn>
              <a:cxn ang="0">
                <a:pos x="44" y="671"/>
              </a:cxn>
              <a:cxn ang="0">
                <a:pos x="69" y="609"/>
              </a:cxn>
              <a:cxn ang="0">
                <a:pos x="100" y="553"/>
              </a:cxn>
              <a:cxn ang="0">
                <a:pos x="137" y="491"/>
              </a:cxn>
              <a:cxn ang="0">
                <a:pos x="181" y="441"/>
              </a:cxn>
              <a:cxn ang="0">
                <a:pos x="231" y="385"/>
              </a:cxn>
              <a:cxn ang="0">
                <a:pos x="287" y="336"/>
              </a:cxn>
              <a:cxn ang="0">
                <a:pos x="343" y="286"/>
              </a:cxn>
              <a:cxn ang="0">
                <a:pos x="405" y="242"/>
              </a:cxn>
              <a:cxn ang="0">
                <a:pos x="473" y="199"/>
              </a:cxn>
              <a:cxn ang="0">
                <a:pos x="548" y="162"/>
              </a:cxn>
              <a:cxn ang="0">
                <a:pos x="623" y="130"/>
              </a:cxn>
              <a:cxn ang="0">
                <a:pos x="697" y="99"/>
              </a:cxn>
              <a:cxn ang="0">
                <a:pos x="778" y="68"/>
              </a:cxn>
              <a:cxn ang="0">
                <a:pos x="865" y="50"/>
              </a:cxn>
              <a:cxn ang="0">
                <a:pos x="946" y="31"/>
              </a:cxn>
              <a:cxn ang="0">
                <a:pos x="1033" y="12"/>
              </a:cxn>
              <a:cxn ang="0">
                <a:pos x="1127" y="6"/>
              </a:cxn>
              <a:cxn ang="0">
                <a:pos x="1214" y="0"/>
              </a:cxn>
              <a:cxn ang="0">
                <a:pos x="1301" y="0"/>
              </a:cxn>
              <a:cxn ang="0">
                <a:pos x="1394" y="0"/>
              </a:cxn>
              <a:cxn ang="0">
                <a:pos x="1481" y="12"/>
              </a:cxn>
              <a:cxn ang="0">
                <a:pos x="1568" y="19"/>
              </a:cxn>
              <a:cxn ang="0">
                <a:pos x="1655" y="37"/>
              </a:cxn>
              <a:cxn ang="0">
                <a:pos x="1743" y="56"/>
              </a:cxn>
              <a:cxn ang="0">
                <a:pos x="1823" y="81"/>
              </a:cxn>
              <a:cxn ang="0">
                <a:pos x="1904" y="112"/>
              </a:cxn>
              <a:cxn ang="0">
                <a:pos x="1979" y="143"/>
              </a:cxn>
              <a:cxn ang="0">
                <a:pos x="2054" y="180"/>
              </a:cxn>
              <a:cxn ang="0">
                <a:pos x="2122" y="224"/>
              </a:cxn>
              <a:cxn ang="0">
                <a:pos x="2184" y="267"/>
              </a:cxn>
              <a:cxn ang="0">
                <a:pos x="2247" y="311"/>
              </a:cxn>
              <a:cxn ang="0">
                <a:pos x="2303" y="360"/>
              </a:cxn>
              <a:cxn ang="0">
                <a:pos x="2359" y="410"/>
              </a:cxn>
              <a:cxn ang="0">
                <a:pos x="2402" y="466"/>
              </a:cxn>
              <a:cxn ang="0">
                <a:pos x="2440" y="522"/>
              </a:cxn>
              <a:cxn ang="0">
                <a:pos x="2477" y="578"/>
              </a:cxn>
            </a:cxnLst>
            <a:rect l="0" t="0" r="r" b="b"/>
            <a:pathLst>
              <a:path w="2483" h="1746">
                <a:moveTo>
                  <a:pt x="803" y="1746"/>
                </a:moveTo>
                <a:lnTo>
                  <a:pt x="778" y="1740"/>
                </a:lnTo>
                <a:lnTo>
                  <a:pt x="759" y="1734"/>
                </a:lnTo>
                <a:lnTo>
                  <a:pt x="741" y="1727"/>
                </a:lnTo>
                <a:lnTo>
                  <a:pt x="716" y="1721"/>
                </a:lnTo>
                <a:lnTo>
                  <a:pt x="697" y="1715"/>
                </a:lnTo>
                <a:lnTo>
                  <a:pt x="679" y="1709"/>
                </a:lnTo>
                <a:lnTo>
                  <a:pt x="660" y="1696"/>
                </a:lnTo>
                <a:lnTo>
                  <a:pt x="641" y="1690"/>
                </a:lnTo>
                <a:lnTo>
                  <a:pt x="623" y="1684"/>
                </a:lnTo>
                <a:lnTo>
                  <a:pt x="604" y="1678"/>
                </a:lnTo>
                <a:lnTo>
                  <a:pt x="585" y="1665"/>
                </a:lnTo>
                <a:lnTo>
                  <a:pt x="567" y="1659"/>
                </a:lnTo>
                <a:lnTo>
                  <a:pt x="548" y="1647"/>
                </a:lnTo>
                <a:lnTo>
                  <a:pt x="529" y="1640"/>
                </a:lnTo>
                <a:lnTo>
                  <a:pt x="511" y="1628"/>
                </a:lnTo>
                <a:lnTo>
                  <a:pt x="492" y="1622"/>
                </a:lnTo>
                <a:lnTo>
                  <a:pt x="473" y="1609"/>
                </a:lnTo>
                <a:lnTo>
                  <a:pt x="455" y="1603"/>
                </a:lnTo>
                <a:lnTo>
                  <a:pt x="442" y="1591"/>
                </a:lnTo>
                <a:lnTo>
                  <a:pt x="423" y="1578"/>
                </a:lnTo>
                <a:lnTo>
                  <a:pt x="405" y="1572"/>
                </a:lnTo>
                <a:lnTo>
                  <a:pt x="392" y="1560"/>
                </a:lnTo>
                <a:lnTo>
                  <a:pt x="374" y="1547"/>
                </a:lnTo>
                <a:lnTo>
                  <a:pt x="361" y="1535"/>
                </a:lnTo>
                <a:lnTo>
                  <a:pt x="343" y="1522"/>
                </a:lnTo>
                <a:lnTo>
                  <a:pt x="330" y="1510"/>
                </a:lnTo>
                <a:lnTo>
                  <a:pt x="311" y="1504"/>
                </a:lnTo>
                <a:lnTo>
                  <a:pt x="299" y="1491"/>
                </a:lnTo>
                <a:lnTo>
                  <a:pt x="287" y="1479"/>
                </a:lnTo>
                <a:lnTo>
                  <a:pt x="268" y="1466"/>
                </a:lnTo>
                <a:lnTo>
                  <a:pt x="255" y="1454"/>
                </a:lnTo>
                <a:lnTo>
                  <a:pt x="243" y="1441"/>
                </a:lnTo>
                <a:lnTo>
                  <a:pt x="231" y="1423"/>
                </a:lnTo>
                <a:lnTo>
                  <a:pt x="218" y="1410"/>
                </a:lnTo>
                <a:lnTo>
                  <a:pt x="206" y="1398"/>
                </a:lnTo>
                <a:lnTo>
                  <a:pt x="193" y="1386"/>
                </a:lnTo>
                <a:lnTo>
                  <a:pt x="181" y="1373"/>
                </a:lnTo>
                <a:lnTo>
                  <a:pt x="168" y="1361"/>
                </a:lnTo>
                <a:lnTo>
                  <a:pt x="162" y="1348"/>
                </a:lnTo>
                <a:lnTo>
                  <a:pt x="150" y="1330"/>
                </a:lnTo>
                <a:lnTo>
                  <a:pt x="137" y="1317"/>
                </a:lnTo>
                <a:lnTo>
                  <a:pt x="131" y="1305"/>
                </a:lnTo>
                <a:lnTo>
                  <a:pt x="119" y="1286"/>
                </a:lnTo>
                <a:lnTo>
                  <a:pt x="112" y="1274"/>
                </a:lnTo>
                <a:lnTo>
                  <a:pt x="100" y="1261"/>
                </a:lnTo>
                <a:lnTo>
                  <a:pt x="94" y="1243"/>
                </a:lnTo>
                <a:lnTo>
                  <a:pt x="81" y="1230"/>
                </a:lnTo>
                <a:lnTo>
                  <a:pt x="75" y="1218"/>
                </a:lnTo>
                <a:lnTo>
                  <a:pt x="69" y="1199"/>
                </a:lnTo>
                <a:lnTo>
                  <a:pt x="63" y="1187"/>
                </a:lnTo>
                <a:lnTo>
                  <a:pt x="56" y="1168"/>
                </a:lnTo>
                <a:lnTo>
                  <a:pt x="50" y="1156"/>
                </a:lnTo>
                <a:lnTo>
                  <a:pt x="44" y="1143"/>
                </a:lnTo>
                <a:lnTo>
                  <a:pt x="38" y="1125"/>
                </a:lnTo>
                <a:lnTo>
                  <a:pt x="31" y="1112"/>
                </a:lnTo>
                <a:lnTo>
                  <a:pt x="25" y="1094"/>
                </a:lnTo>
                <a:lnTo>
                  <a:pt x="25" y="1081"/>
                </a:lnTo>
                <a:lnTo>
                  <a:pt x="19" y="1062"/>
                </a:lnTo>
                <a:lnTo>
                  <a:pt x="13" y="1050"/>
                </a:lnTo>
                <a:lnTo>
                  <a:pt x="13" y="1031"/>
                </a:lnTo>
                <a:lnTo>
                  <a:pt x="7" y="1019"/>
                </a:lnTo>
                <a:lnTo>
                  <a:pt x="7" y="1000"/>
                </a:lnTo>
                <a:lnTo>
                  <a:pt x="7" y="982"/>
                </a:lnTo>
                <a:lnTo>
                  <a:pt x="0" y="969"/>
                </a:lnTo>
                <a:lnTo>
                  <a:pt x="0" y="951"/>
                </a:lnTo>
                <a:lnTo>
                  <a:pt x="0" y="938"/>
                </a:lnTo>
                <a:lnTo>
                  <a:pt x="0" y="920"/>
                </a:lnTo>
                <a:lnTo>
                  <a:pt x="0" y="907"/>
                </a:lnTo>
                <a:lnTo>
                  <a:pt x="0" y="889"/>
                </a:lnTo>
                <a:lnTo>
                  <a:pt x="0" y="876"/>
                </a:lnTo>
                <a:lnTo>
                  <a:pt x="0" y="857"/>
                </a:lnTo>
                <a:lnTo>
                  <a:pt x="0" y="845"/>
                </a:lnTo>
                <a:lnTo>
                  <a:pt x="7" y="826"/>
                </a:lnTo>
                <a:lnTo>
                  <a:pt x="7" y="808"/>
                </a:lnTo>
                <a:lnTo>
                  <a:pt x="7" y="795"/>
                </a:lnTo>
                <a:lnTo>
                  <a:pt x="13" y="777"/>
                </a:lnTo>
                <a:lnTo>
                  <a:pt x="13" y="764"/>
                </a:lnTo>
                <a:lnTo>
                  <a:pt x="19" y="746"/>
                </a:lnTo>
                <a:lnTo>
                  <a:pt x="25" y="733"/>
                </a:lnTo>
                <a:lnTo>
                  <a:pt x="25" y="715"/>
                </a:lnTo>
                <a:lnTo>
                  <a:pt x="31" y="702"/>
                </a:lnTo>
                <a:lnTo>
                  <a:pt x="38" y="683"/>
                </a:lnTo>
                <a:lnTo>
                  <a:pt x="44" y="671"/>
                </a:lnTo>
                <a:lnTo>
                  <a:pt x="50" y="659"/>
                </a:lnTo>
                <a:lnTo>
                  <a:pt x="56" y="640"/>
                </a:lnTo>
                <a:lnTo>
                  <a:pt x="63" y="628"/>
                </a:lnTo>
                <a:lnTo>
                  <a:pt x="69" y="609"/>
                </a:lnTo>
                <a:lnTo>
                  <a:pt x="75" y="596"/>
                </a:lnTo>
                <a:lnTo>
                  <a:pt x="81" y="578"/>
                </a:lnTo>
                <a:lnTo>
                  <a:pt x="94" y="565"/>
                </a:lnTo>
                <a:lnTo>
                  <a:pt x="100" y="553"/>
                </a:lnTo>
                <a:lnTo>
                  <a:pt x="112" y="534"/>
                </a:lnTo>
                <a:lnTo>
                  <a:pt x="119" y="522"/>
                </a:lnTo>
                <a:lnTo>
                  <a:pt x="131" y="510"/>
                </a:lnTo>
                <a:lnTo>
                  <a:pt x="137" y="491"/>
                </a:lnTo>
                <a:lnTo>
                  <a:pt x="150" y="478"/>
                </a:lnTo>
                <a:lnTo>
                  <a:pt x="162" y="466"/>
                </a:lnTo>
                <a:lnTo>
                  <a:pt x="168" y="454"/>
                </a:lnTo>
                <a:lnTo>
                  <a:pt x="181" y="441"/>
                </a:lnTo>
                <a:lnTo>
                  <a:pt x="193" y="423"/>
                </a:lnTo>
                <a:lnTo>
                  <a:pt x="206" y="410"/>
                </a:lnTo>
                <a:lnTo>
                  <a:pt x="218" y="398"/>
                </a:lnTo>
                <a:lnTo>
                  <a:pt x="231" y="385"/>
                </a:lnTo>
                <a:lnTo>
                  <a:pt x="243" y="373"/>
                </a:lnTo>
                <a:lnTo>
                  <a:pt x="255" y="360"/>
                </a:lnTo>
                <a:lnTo>
                  <a:pt x="268" y="348"/>
                </a:lnTo>
                <a:lnTo>
                  <a:pt x="287" y="336"/>
                </a:lnTo>
                <a:lnTo>
                  <a:pt x="299" y="323"/>
                </a:lnTo>
                <a:lnTo>
                  <a:pt x="311" y="311"/>
                </a:lnTo>
                <a:lnTo>
                  <a:pt x="330" y="298"/>
                </a:lnTo>
                <a:lnTo>
                  <a:pt x="343" y="286"/>
                </a:lnTo>
                <a:lnTo>
                  <a:pt x="361" y="273"/>
                </a:lnTo>
                <a:lnTo>
                  <a:pt x="374" y="267"/>
                </a:lnTo>
                <a:lnTo>
                  <a:pt x="392" y="255"/>
                </a:lnTo>
                <a:lnTo>
                  <a:pt x="405" y="242"/>
                </a:lnTo>
                <a:lnTo>
                  <a:pt x="423" y="230"/>
                </a:lnTo>
                <a:lnTo>
                  <a:pt x="442" y="224"/>
                </a:lnTo>
                <a:lnTo>
                  <a:pt x="455" y="211"/>
                </a:lnTo>
                <a:lnTo>
                  <a:pt x="473" y="199"/>
                </a:lnTo>
                <a:lnTo>
                  <a:pt x="492" y="193"/>
                </a:lnTo>
                <a:lnTo>
                  <a:pt x="511" y="180"/>
                </a:lnTo>
                <a:lnTo>
                  <a:pt x="529" y="174"/>
                </a:lnTo>
                <a:lnTo>
                  <a:pt x="548" y="162"/>
                </a:lnTo>
                <a:lnTo>
                  <a:pt x="567" y="155"/>
                </a:lnTo>
                <a:lnTo>
                  <a:pt x="585" y="143"/>
                </a:lnTo>
                <a:lnTo>
                  <a:pt x="604" y="137"/>
                </a:lnTo>
                <a:lnTo>
                  <a:pt x="623" y="130"/>
                </a:lnTo>
                <a:lnTo>
                  <a:pt x="641" y="118"/>
                </a:lnTo>
                <a:lnTo>
                  <a:pt x="660" y="112"/>
                </a:lnTo>
                <a:lnTo>
                  <a:pt x="679" y="106"/>
                </a:lnTo>
                <a:lnTo>
                  <a:pt x="697" y="99"/>
                </a:lnTo>
                <a:lnTo>
                  <a:pt x="716" y="93"/>
                </a:lnTo>
                <a:lnTo>
                  <a:pt x="741" y="81"/>
                </a:lnTo>
                <a:lnTo>
                  <a:pt x="759" y="75"/>
                </a:lnTo>
                <a:lnTo>
                  <a:pt x="778" y="68"/>
                </a:lnTo>
                <a:lnTo>
                  <a:pt x="803" y="62"/>
                </a:lnTo>
                <a:lnTo>
                  <a:pt x="822" y="56"/>
                </a:lnTo>
                <a:lnTo>
                  <a:pt x="840" y="56"/>
                </a:lnTo>
                <a:lnTo>
                  <a:pt x="865" y="50"/>
                </a:lnTo>
                <a:lnTo>
                  <a:pt x="884" y="44"/>
                </a:lnTo>
                <a:lnTo>
                  <a:pt x="909" y="37"/>
                </a:lnTo>
                <a:lnTo>
                  <a:pt x="927" y="31"/>
                </a:lnTo>
                <a:lnTo>
                  <a:pt x="946" y="31"/>
                </a:lnTo>
                <a:lnTo>
                  <a:pt x="971" y="25"/>
                </a:lnTo>
                <a:lnTo>
                  <a:pt x="990" y="19"/>
                </a:lnTo>
                <a:lnTo>
                  <a:pt x="1015" y="19"/>
                </a:lnTo>
                <a:lnTo>
                  <a:pt x="1033" y="12"/>
                </a:lnTo>
                <a:lnTo>
                  <a:pt x="1058" y="12"/>
                </a:lnTo>
                <a:lnTo>
                  <a:pt x="1083" y="12"/>
                </a:lnTo>
                <a:lnTo>
                  <a:pt x="1102" y="6"/>
                </a:lnTo>
                <a:lnTo>
                  <a:pt x="1127" y="6"/>
                </a:lnTo>
                <a:lnTo>
                  <a:pt x="1145" y="6"/>
                </a:lnTo>
                <a:lnTo>
                  <a:pt x="1170" y="0"/>
                </a:lnTo>
                <a:lnTo>
                  <a:pt x="1189" y="0"/>
                </a:lnTo>
                <a:lnTo>
                  <a:pt x="1214" y="0"/>
                </a:lnTo>
                <a:lnTo>
                  <a:pt x="1239" y="0"/>
                </a:lnTo>
                <a:lnTo>
                  <a:pt x="1257" y="0"/>
                </a:lnTo>
                <a:lnTo>
                  <a:pt x="1282" y="0"/>
                </a:lnTo>
                <a:lnTo>
                  <a:pt x="1301" y="0"/>
                </a:lnTo>
                <a:lnTo>
                  <a:pt x="1326" y="0"/>
                </a:lnTo>
                <a:lnTo>
                  <a:pt x="1351" y="0"/>
                </a:lnTo>
                <a:lnTo>
                  <a:pt x="1369" y="0"/>
                </a:lnTo>
                <a:lnTo>
                  <a:pt x="1394" y="0"/>
                </a:lnTo>
                <a:lnTo>
                  <a:pt x="1413" y="6"/>
                </a:lnTo>
                <a:lnTo>
                  <a:pt x="1438" y="6"/>
                </a:lnTo>
                <a:lnTo>
                  <a:pt x="1456" y="6"/>
                </a:lnTo>
                <a:lnTo>
                  <a:pt x="1481" y="12"/>
                </a:lnTo>
                <a:lnTo>
                  <a:pt x="1506" y="12"/>
                </a:lnTo>
                <a:lnTo>
                  <a:pt x="1525" y="12"/>
                </a:lnTo>
                <a:lnTo>
                  <a:pt x="1550" y="19"/>
                </a:lnTo>
                <a:lnTo>
                  <a:pt x="1568" y="19"/>
                </a:lnTo>
                <a:lnTo>
                  <a:pt x="1593" y="25"/>
                </a:lnTo>
                <a:lnTo>
                  <a:pt x="1612" y="31"/>
                </a:lnTo>
                <a:lnTo>
                  <a:pt x="1637" y="31"/>
                </a:lnTo>
                <a:lnTo>
                  <a:pt x="1655" y="37"/>
                </a:lnTo>
                <a:lnTo>
                  <a:pt x="1674" y="44"/>
                </a:lnTo>
                <a:lnTo>
                  <a:pt x="1699" y="50"/>
                </a:lnTo>
                <a:lnTo>
                  <a:pt x="1718" y="56"/>
                </a:lnTo>
                <a:lnTo>
                  <a:pt x="1743" y="56"/>
                </a:lnTo>
                <a:lnTo>
                  <a:pt x="1761" y="62"/>
                </a:lnTo>
                <a:lnTo>
                  <a:pt x="1780" y="68"/>
                </a:lnTo>
                <a:lnTo>
                  <a:pt x="1805" y="75"/>
                </a:lnTo>
                <a:lnTo>
                  <a:pt x="1823" y="81"/>
                </a:lnTo>
                <a:lnTo>
                  <a:pt x="1842" y="93"/>
                </a:lnTo>
                <a:lnTo>
                  <a:pt x="1861" y="99"/>
                </a:lnTo>
                <a:lnTo>
                  <a:pt x="1879" y="106"/>
                </a:lnTo>
                <a:lnTo>
                  <a:pt x="1904" y="112"/>
                </a:lnTo>
                <a:lnTo>
                  <a:pt x="1923" y="118"/>
                </a:lnTo>
                <a:lnTo>
                  <a:pt x="1942" y="130"/>
                </a:lnTo>
                <a:lnTo>
                  <a:pt x="1960" y="137"/>
                </a:lnTo>
                <a:lnTo>
                  <a:pt x="1979" y="143"/>
                </a:lnTo>
                <a:lnTo>
                  <a:pt x="1998" y="155"/>
                </a:lnTo>
                <a:lnTo>
                  <a:pt x="2016" y="162"/>
                </a:lnTo>
                <a:lnTo>
                  <a:pt x="2035" y="174"/>
                </a:lnTo>
                <a:lnTo>
                  <a:pt x="2054" y="180"/>
                </a:lnTo>
                <a:lnTo>
                  <a:pt x="2072" y="193"/>
                </a:lnTo>
                <a:lnTo>
                  <a:pt x="2085" y="199"/>
                </a:lnTo>
                <a:lnTo>
                  <a:pt x="2104" y="211"/>
                </a:lnTo>
                <a:lnTo>
                  <a:pt x="2122" y="224"/>
                </a:lnTo>
                <a:lnTo>
                  <a:pt x="2141" y="230"/>
                </a:lnTo>
                <a:lnTo>
                  <a:pt x="2153" y="242"/>
                </a:lnTo>
                <a:lnTo>
                  <a:pt x="2172" y="255"/>
                </a:lnTo>
                <a:lnTo>
                  <a:pt x="2184" y="267"/>
                </a:lnTo>
                <a:lnTo>
                  <a:pt x="2203" y="273"/>
                </a:lnTo>
                <a:lnTo>
                  <a:pt x="2216" y="286"/>
                </a:lnTo>
                <a:lnTo>
                  <a:pt x="2234" y="298"/>
                </a:lnTo>
                <a:lnTo>
                  <a:pt x="2247" y="311"/>
                </a:lnTo>
                <a:lnTo>
                  <a:pt x="2265" y="323"/>
                </a:lnTo>
                <a:lnTo>
                  <a:pt x="2278" y="336"/>
                </a:lnTo>
                <a:lnTo>
                  <a:pt x="2290" y="348"/>
                </a:lnTo>
                <a:lnTo>
                  <a:pt x="2303" y="360"/>
                </a:lnTo>
                <a:lnTo>
                  <a:pt x="2315" y="373"/>
                </a:lnTo>
                <a:lnTo>
                  <a:pt x="2328" y="385"/>
                </a:lnTo>
                <a:lnTo>
                  <a:pt x="2346" y="398"/>
                </a:lnTo>
                <a:lnTo>
                  <a:pt x="2359" y="410"/>
                </a:lnTo>
                <a:lnTo>
                  <a:pt x="2365" y="423"/>
                </a:lnTo>
                <a:lnTo>
                  <a:pt x="2377" y="441"/>
                </a:lnTo>
                <a:lnTo>
                  <a:pt x="2390" y="454"/>
                </a:lnTo>
                <a:lnTo>
                  <a:pt x="2402" y="466"/>
                </a:lnTo>
                <a:lnTo>
                  <a:pt x="2415" y="478"/>
                </a:lnTo>
                <a:lnTo>
                  <a:pt x="2421" y="491"/>
                </a:lnTo>
                <a:lnTo>
                  <a:pt x="2433" y="510"/>
                </a:lnTo>
                <a:lnTo>
                  <a:pt x="2440" y="522"/>
                </a:lnTo>
                <a:lnTo>
                  <a:pt x="2452" y="534"/>
                </a:lnTo>
                <a:lnTo>
                  <a:pt x="2458" y="553"/>
                </a:lnTo>
                <a:lnTo>
                  <a:pt x="2471" y="565"/>
                </a:lnTo>
                <a:lnTo>
                  <a:pt x="2477" y="578"/>
                </a:lnTo>
                <a:lnTo>
                  <a:pt x="2483" y="596"/>
                </a:lnTo>
                <a:lnTo>
                  <a:pt x="1282" y="907"/>
                </a:lnTo>
                <a:lnTo>
                  <a:pt x="803" y="1746"/>
                </a:lnTo>
                <a:close/>
              </a:path>
            </a:pathLst>
          </a:custGeom>
          <a:solidFill>
            <a:srgbClr val="A0627A"/>
          </a:solidFill>
          <a:ln w="9525">
            <a:solidFill>
              <a:srgbClr val="FFFFFF"/>
            </a:solidFill>
            <a:prstDash val="solid"/>
            <a:round/>
            <a:headEnd/>
            <a:tailEnd/>
          </a:ln>
        </p:spPr>
        <p:txBody>
          <a:bodyPr/>
          <a:lstStyle/>
          <a:p>
            <a:endParaRPr lang="en-US"/>
          </a:p>
        </p:txBody>
      </p:sp>
      <p:sp>
        <p:nvSpPr>
          <p:cNvPr id="378886" name="Freeform 6"/>
          <p:cNvSpPr>
            <a:spLocks/>
          </p:cNvSpPr>
          <p:nvPr/>
        </p:nvSpPr>
        <p:spPr bwMode="auto">
          <a:xfrm>
            <a:off x="2689225" y="1985963"/>
            <a:ext cx="423863" cy="257175"/>
          </a:xfrm>
          <a:custGeom>
            <a:avLst/>
            <a:gdLst/>
            <a:ahLst/>
            <a:cxnLst>
              <a:cxn ang="0">
                <a:pos x="0" y="0"/>
              </a:cxn>
              <a:cxn ang="0">
                <a:pos x="12" y="0"/>
              </a:cxn>
              <a:cxn ang="0">
                <a:pos x="43" y="26"/>
              </a:cxn>
            </a:cxnLst>
            <a:rect l="0" t="0" r="r" b="b"/>
            <a:pathLst>
              <a:path w="43" h="26">
                <a:moveTo>
                  <a:pt x="0" y="0"/>
                </a:moveTo>
                <a:lnTo>
                  <a:pt x="12" y="0"/>
                </a:lnTo>
                <a:lnTo>
                  <a:pt x="43" y="26"/>
                </a:lnTo>
              </a:path>
            </a:pathLst>
          </a:custGeom>
          <a:noFill/>
          <a:ln w="9525">
            <a:solidFill>
              <a:srgbClr val="000000"/>
            </a:solidFill>
            <a:prstDash val="solid"/>
            <a:round/>
            <a:headEnd/>
            <a:tailEnd/>
          </a:ln>
        </p:spPr>
        <p:txBody>
          <a:bodyPr/>
          <a:lstStyle/>
          <a:p>
            <a:endParaRPr lang="en-US"/>
          </a:p>
        </p:txBody>
      </p:sp>
      <p:sp>
        <p:nvSpPr>
          <p:cNvPr id="378887" name="Freeform 7"/>
          <p:cNvSpPr>
            <a:spLocks/>
          </p:cNvSpPr>
          <p:nvPr/>
        </p:nvSpPr>
        <p:spPr bwMode="auto">
          <a:xfrm>
            <a:off x="3765550" y="4610100"/>
            <a:ext cx="128588" cy="454025"/>
          </a:xfrm>
          <a:custGeom>
            <a:avLst/>
            <a:gdLst/>
            <a:ahLst/>
            <a:cxnLst>
              <a:cxn ang="0">
                <a:pos x="81" y="25"/>
              </a:cxn>
              <a:cxn ang="0">
                <a:pos x="62" y="19"/>
              </a:cxn>
              <a:cxn ang="0">
                <a:pos x="62" y="19"/>
              </a:cxn>
              <a:cxn ang="0">
                <a:pos x="37" y="12"/>
              </a:cxn>
              <a:cxn ang="0">
                <a:pos x="19" y="6"/>
              </a:cxn>
              <a:cxn ang="0">
                <a:pos x="19" y="6"/>
              </a:cxn>
              <a:cxn ang="0">
                <a:pos x="0" y="0"/>
              </a:cxn>
              <a:cxn ang="0">
                <a:pos x="0" y="261"/>
              </a:cxn>
              <a:cxn ang="0">
                <a:pos x="19" y="267"/>
              </a:cxn>
              <a:cxn ang="0">
                <a:pos x="19" y="267"/>
              </a:cxn>
              <a:cxn ang="0">
                <a:pos x="37" y="273"/>
              </a:cxn>
              <a:cxn ang="0">
                <a:pos x="62" y="280"/>
              </a:cxn>
              <a:cxn ang="0">
                <a:pos x="62" y="280"/>
              </a:cxn>
              <a:cxn ang="0">
                <a:pos x="81" y="286"/>
              </a:cxn>
              <a:cxn ang="0">
                <a:pos x="81" y="25"/>
              </a:cxn>
            </a:cxnLst>
            <a:rect l="0" t="0" r="r" b="b"/>
            <a:pathLst>
              <a:path w="81" h="286">
                <a:moveTo>
                  <a:pt x="81" y="25"/>
                </a:moveTo>
                <a:lnTo>
                  <a:pt x="62" y="19"/>
                </a:lnTo>
                <a:lnTo>
                  <a:pt x="62" y="19"/>
                </a:lnTo>
                <a:lnTo>
                  <a:pt x="37" y="12"/>
                </a:lnTo>
                <a:lnTo>
                  <a:pt x="19" y="6"/>
                </a:lnTo>
                <a:lnTo>
                  <a:pt x="19" y="6"/>
                </a:lnTo>
                <a:lnTo>
                  <a:pt x="0" y="0"/>
                </a:lnTo>
                <a:lnTo>
                  <a:pt x="0" y="261"/>
                </a:lnTo>
                <a:lnTo>
                  <a:pt x="19" y="267"/>
                </a:lnTo>
                <a:lnTo>
                  <a:pt x="19" y="267"/>
                </a:lnTo>
                <a:lnTo>
                  <a:pt x="37" y="273"/>
                </a:lnTo>
                <a:lnTo>
                  <a:pt x="62" y="280"/>
                </a:lnTo>
                <a:lnTo>
                  <a:pt x="62" y="280"/>
                </a:lnTo>
                <a:lnTo>
                  <a:pt x="81" y="286"/>
                </a:lnTo>
                <a:lnTo>
                  <a:pt x="81" y="25"/>
                </a:lnTo>
                <a:close/>
              </a:path>
            </a:pathLst>
          </a:custGeom>
          <a:solidFill>
            <a:srgbClr val="595959"/>
          </a:solidFill>
          <a:ln w="9525">
            <a:solidFill>
              <a:srgbClr val="FFFFFF"/>
            </a:solidFill>
            <a:prstDash val="solid"/>
            <a:round/>
            <a:headEnd/>
            <a:tailEnd/>
          </a:ln>
        </p:spPr>
        <p:txBody>
          <a:bodyPr/>
          <a:lstStyle/>
          <a:p>
            <a:endParaRPr lang="en-US"/>
          </a:p>
        </p:txBody>
      </p:sp>
      <p:sp>
        <p:nvSpPr>
          <p:cNvPr id="378888" name="Freeform 8"/>
          <p:cNvSpPr>
            <a:spLocks/>
          </p:cNvSpPr>
          <p:nvPr/>
        </p:nvSpPr>
        <p:spPr bwMode="auto">
          <a:xfrm>
            <a:off x="3903663" y="3278188"/>
            <a:ext cx="622300" cy="1785937"/>
          </a:xfrm>
          <a:custGeom>
            <a:avLst/>
            <a:gdLst/>
            <a:ahLst/>
            <a:cxnLst>
              <a:cxn ang="0">
                <a:pos x="392" y="0"/>
              </a:cxn>
              <a:cxn ang="0">
                <a:pos x="0" y="864"/>
              </a:cxn>
              <a:cxn ang="0">
                <a:pos x="0" y="1125"/>
              </a:cxn>
              <a:cxn ang="0">
                <a:pos x="392" y="261"/>
              </a:cxn>
              <a:cxn ang="0">
                <a:pos x="392" y="0"/>
              </a:cxn>
            </a:cxnLst>
            <a:rect l="0" t="0" r="r" b="b"/>
            <a:pathLst>
              <a:path w="392" h="1125">
                <a:moveTo>
                  <a:pt x="392" y="0"/>
                </a:moveTo>
                <a:lnTo>
                  <a:pt x="0" y="864"/>
                </a:lnTo>
                <a:lnTo>
                  <a:pt x="0" y="1125"/>
                </a:lnTo>
                <a:lnTo>
                  <a:pt x="392" y="261"/>
                </a:lnTo>
                <a:lnTo>
                  <a:pt x="392" y="0"/>
                </a:lnTo>
                <a:close/>
              </a:path>
            </a:pathLst>
          </a:custGeom>
          <a:solidFill>
            <a:srgbClr val="595959"/>
          </a:solidFill>
          <a:ln w="9525">
            <a:solidFill>
              <a:srgbClr val="FFFFFF"/>
            </a:solidFill>
            <a:prstDash val="solid"/>
            <a:round/>
            <a:headEnd/>
            <a:tailEnd/>
          </a:ln>
        </p:spPr>
        <p:txBody>
          <a:bodyPr/>
          <a:lstStyle/>
          <a:p>
            <a:endParaRPr lang="en-US"/>
          </a:p>
        </p:txBody>
      </p:sp>
      <p:sp>
        <p:nvSpPr>
          <p:cNvPr id="378889" name="Freeform 9"/>
          <p:cNvSpPr>
            <a:spLocks/>
          </p:cNvSpPr>
          <p:nvPr/>
        </p:nvSpPr>
        <p:spPr bwMode="auto">
          <a:xfrm>
            <a:off x="3765550" y="3278188"/>
            <a:ext cx="760413" cy="1371600"/>
          </a:xfrm>
          <a:custGeom>
            <a:avLst/>
            <a:gdLst/>
            <a:ahLst/>
            <a:cxnLst>
              <a:cxn ang="0">
                <a:pos x="81" y="864"/>
              </a:cxn>
              <a:cxn ang="0">
                <a:pos x="62" y="858"/>
              </a:cxn>
              <a:cxn ang="0">
                <a:pos x="62" y="858"/>
              </a:cxn>
              <a:cxn ang="0">
                <a:pos x="37" y="851"/>
              </a:cxn>
              <a:cxn ang="0">
                <a:pos x="19" y="845"/>
              </a:cxn>
              <a:cxn ang="0">
                <a:pos x="19" y="845"/>
              </a:cxn>
              <a:cxn ang="0">
                <a:pos x="0" y="839"/>
              </a:cxn>
              <a:cxn ang="0">
                <a:pos x="479" y="0"/>
              </a:cxn>
              <a:cxn ang="0">
                <a:pos x="81" y="864"/>
              </a:cxn>
            </a:cxnLst>
            <a:rect l="0" t="0" r="r" b="b"/>
            <a:pathLst>
              <a:path w="479" h="864">
                <a:moveTo>
                  <a:pt x="81" y="864"/>
                </a:moveTo>
                <a:lnTo>
                  <a:pt x="62" y="858"/>
                </a:lnTo>
                <a:lnTo>
                  <a:pt x="62" y="858"/>
                </a:lnTo>
                <a:lnTo>
                  <a:pt x="37" y="851"/>
                </a:lnTo>
                <a:lnTo>
                  <a:pt x="19" y="845"/>
                </a:lnTo>
                <a:lnTo>
                  <a:pt x="19" y="845"/>
                </a:lnTo>
                <a:lnTo>
                  <a:pt x="0" y="839"/>
                </a:lnTo>
                <a:lnTo>
                  <a:pt x="479" y="0"/>
                </a:lnTo>
                <a:lnTo>
                  <a:pt x="81" y="864"/>
                </a:lnTo>
                <a:close/>
              </a:path>
            </a:pathLst>
          </a:custGeom>
          <a:solidFill>
            <a:srgbClr val="B2B2B2"/>
          </a:solidFill>
          <a:ln w="9525">
            <a:solidFill>
              <a:srgbClr val="FFFFFF"/>
            </a:solidFill>
            <a:prstDash val="solid"/>
            <a:round/>
            <a:headEnd/>
            <a:tailEnd/>
          </a:ln>
        </p:spPr>
        <p:txBody>
          <a:bodyPr/>
          <a:lstStyle/>
          <a:p>
            <a:endParaRPr lang="en-US"/>
          </a:p>
        </p:txBody>
      </p:sp>
      <p:sp>
        <p:nvSpPr>
          <p:cNvPr id="378890" name="Freeform 10"/>
          <p:cNvSpPr>
            <a:spLocks/>
          </p:cNvSpPr>
          <p:nvPr/>
        </p:nvSpPr>
        <p:spPr bwMode="auto">
          <a:xfrm>
            <a:off x="3024188" y="5043488"/>
            <a:ext cx="811212" cy="109537"/>
          </a:xfrm>
          <a:custGeom>
            <a:avLst/>
            <a:gdLst/>
            <a:ahLst/>
            <a:cxnLst>
              <a:cxn ang="0">
                <a:pos x="0" y="11"/>
              </a:cxn>
              <a:cxn ang="0">
                <a:pos x="12" y="11"/>
              </a:cxn>
              <a:cxn ang="0">
                <a:pos x="82" y="0"/>
              </a:cxn>
            </a:cxnLst>
            <a:rect l="0" t="0" r="r" b="b"/>
            <a:pathLst>
              <a:path w="82" h="11">
                <a:moveTo>
                  <a:pt x="0" y="11"/>
                </a:moveTo>
                <a:lnTo>
                  <a:pt x="12" y="11"/>
                </a:lnTo>
                <a:lnTo>
                  <a:pt x="82" y="0"/>
                </a:lnTo>
              </a:path>
            </a:pathLst>
          </a:custGeom>
          <a:noFill/>
          <a:ln w="9525">
            <a:solidFill>
              <a:srgbClr val="000000"/>
            </a:solidFill>
            <a:prstDash val="solid"/>
            <a:round/>
            <a:headEnd/>
            <a:tailEnd/>
          </a:ln>
        </p:spPr>
        <p:txBody>
          <a:bodyPr/>
          <a:lstStyle/>
          <a:p>
            <a:endParaRPr lang="en-US"/>
          </a:p>
        </p:txBody>
      </p:sp>
      <p:sp>
        <p:nvSpPr>
          <p:cNvPr id="378891" name="Freeform 11"/>
          <p:cNvSpPr>
            <a:spLocks/>
          </p:cNvSpPr>
          <p:nvPr/>
        </p:nvSpPr>
        <p:spPr bwMode="auto">
          <a:xfrm>
            <a:off x="3894138" y="4649788"/>
            <a:ext cx="98425" cy="433387"/>
          </a:xfrm>
          <a:custGeom>
            <a:avLst/>
            <a:gdLst/>
            <a:ahLst/>
            <a:cxnLst>
              <a:cxn ang="0">
                <a:pos x="62" y="12"/>
              </a:cxn>
              <a:cxn ang="0">
                <a:pos x="43" y="6"/>
              </a:cxn>
              <a:cxn ang="0">
                <a:pos x="25" y="0"/>
              </a:cxn>
              <a:cxn ang="0">
                <a:pos x="0" y="0"/>
              </a:cxn>
              <a:cxn ang="0">
                <a:pos x="0" y="261"/>
              </a:cxn>
              <a:cxn ang="0">
                <a:pos x="25" y="261"/>
              </a:cxn>
              <a:cxn ang="0">
                <a:pos x="43" y="267"/>
              </a:cxn>
              <a:cxn ang="0">
                <a:pos x="62" y="273"/>
              </a:cxn>
              <a:cxn ang="0">
                <a:pos x="62" y="12"/>
              </a:cxn>
            </a:cxnLst>
            <a:rect l="0" t="0" r="r" b="b"/>
            <a:pathLst>
              <a:path w="62" h="273">
                <a:moveTo>
                  <a:pt x="62" y="12"/>
                </a:moveTo>
                <a:lnTo>
                  <a:pt x="43" y="6"/>
                </a:lnTo>
                <a:lnTo>
                  <a:pt x="25" y="0"/>
                </a:lnTo>
                <a:lnTo>
                  <a:pt x="0" y="0"/>
                </a:lnTo>
                <a:lnTo>
                  <a:pt x="0" y="261"/>
                </a:lnTo>
                <a:lnTo>
                  <a:pt x="25" y="261"/>
                </a:lnTo>
                <a:lnTo>
                  <a:pt x="43" y="267"/>
                </a:lnTo>
                <a:lnTo>
                  <a:pt x="62" y="273"/>
                </a:lnTo>
                <a:lnTo>
                  <a:pt x="62" y="12"/>
                </a:lnTo>
                <a:close/>
              </a:path>
            </a:pathLst>
          </a:custGeom>
          <a:solidFill>
            <a:srgbClr val="801A00"/>
          </a:solidFill>
          <a:ln w="9525">
            <a:solidFill>
              <a:srgbClr val="FFFFFF"/>
            </a:solidFill>
            <a:prstDash val="solid"/>
            <a:round/>
            <a:headEnd/>
            <a:tailEnd/>
          </a:ln>
        </p:spPr>
        <p:txBody>
          <a:bodyPr/>
          <a:lstStyle/>
          <a:p>
            <a:endParaRPr lang="en-US"/>
          </a:p>
        </p:txBody>
      </p:sp>
      <p:sp>
        <p:nvSpPr>
          <p:cNvPr id="378892" name="Freeform 12"/>
          <p:cNvSpPr>
            <a:spLocks/>
          </p:cNvSpPr>
          <p:nvPr/>
        </p:nvSpPr>
        <p:spPr bwMode="auto">
          <a:xfrm>
            <a:off x="4002088" y="3278188"/>
            <a:ext cx="523875" cy="1804987"/>
          </a:xfrm>
          <a:custGeom>
            <a:avLst/>
            <a:gdLst/>
            <a:ahLst/>
            <a:cxnLst>
              <a:cxn ang="0">
                <a:pos x="330" y="0"/>
              </a:cxn>
              <a:cxn ang="0">
                <a:pos x="0" y="876"/>
              </a:cxn>
              <a:cxn ang="0">
                <a:pos x="0" y="1137"/>
              </a:cxn>
              <a:cxn ang="0">
                <a:pos x="330" y="261"/>
              </a:cxn>
              <a:cxn ang="0">
                <a:pos x="330" y="0"/>
              </a:cxn>
            </a:cxnLst>
            <a:rect l="0" t="0" r="r" b="b"/>
            <a:pathLst>
              <a:path w="330" h="1137">
                <a:moveTo>
                  <a:pt x="330" y="0"/>
                </a:moveTo>
                <a:lnTo>
                  <a:pt x="0" y="876"/>
                </a:lnTo>
                <a:lnTo>
                  <a:pt x="0" y="1137"/>
                </a:lnTo>
                <a:lnTo>
                  <a:pt x="330" y="261"/>
                </a:lnTo>
                <a:lnTo>
                  <a:pt x="330" y="0"/>
                </a:lnTo>
                <a:close/>
              </a:path>
            </a:pathLst>
          </a:custGeom>
          <a:solidFill>
            <a:srgbClr val="801A00"/>
          </a:solidFill>
          <a:ln w="9525">
            <a:solidFill>
              <a:srgbClr val="FFFFFF"/>
            </a:solidFill>
            <a:prstDash val="solid"/>
            <a:round/>
            <a:headEnd/>
            <a:tailEnd/>
          </a:ln>
        </p:spPr>
        <p:txBody>
          <a:bodyPr/>
          <a:lstStyle/>
          <a:p>
            <a:endParaRPr lang="en-US"/>
          </a:p>
        </p:txBody>
      </p:sp>
      <p:sp>
        <p:nvSpPr>
          <p:cNvPr id="378893" name="Freeform 13"/>
          <p:cNvSpPr>
            <a:spLocks/>
          </p:cNvSpPr>
          <p:nvPr/>
        </p:nvSpPr>
        <p:spPr bwMode="auto">
          <a:xfrm>
            <a:off x="3894138" y="3278188"/>
            <a:ext cx="631825" cy="1390650"/>
          </a:xfrm>
          <a:custGeom>
            <a:avLst/>
            <a:gdLst/>
            <a:ahLst/>
            <a:cxnLst>
              <a:cxn ang="0">
                <a:pos x="62" y="876"/>
              </a:cxn>
              <a:cxn ang="0">
                <a:pos x="43" y="870"/>
              </a:cxn>
              <a:cxn ang="0">
                <a:pos x="25" y="864"/>
              </a:cxn>
              <a:cxn ang="0">
                <a:pos x="0" y="864"/>
              </a:cxn>
              <a:cxn ang="0">
                <a:pos x="398" y="0"/>
              </a:cxn>
              <a:cxn ang="0">
                <a:pos x="62" y="876"/>
              </a:cxn>
            </a:cxnLst>
            <a:rect l="0" t="0" r="r" b="b"/>
            <a:pathLst>
              <a:path w="398" h="876">
                <a:moveTo>
                  <a:pt x="62" y="876"/>
                </a:moveTo>
                <a:lnTo>
                  <a:pt x="43" y="870"/>
                </a:lnTo>
                <a:lnTo>
                  <a:pt x="25" y="864"/>
                </a:lnTo>
                <a:lnTo>
                  <a:pt x="0" y="864"/>
                </a:lnTo>
                <a:lnTo>
                  <a:pt x="398" y="0"/>
                </a:lnTo>
                <a:lnTo>
                  <a:pt x="62" y="876"/>
                </a:lnTo>
                <a:close/>
              </a:path>
            </a:pathLst>
          </a:custGeom>
          <a:solidFill>
            <a:srgbClr val="FF3300"/>
          </a:solidFill>
          <a:ln w="9525">
            <a:solidFill>
              <a:srgbClr val="FFFFFF"/>
            </a:solidFill>
            <a:prstDash val="solid"/>
            <a:round/>
            <a:headEnd/>
            <a:tailEnd/>
          </a:ln>
        </p:spPr>
        <p:txBody>
          <a:bodyPr/>
          <a:lstStyle/>
          <a:p>
            <a:endParaRPr lang="en-US"/>
          </a:p>
        </p:txBody>
      </p:sp>
      <p:sp>
        <p:nvSpPr>
          <p:cNvPr id="378894" name="Freeform 14"/>
          <p:cNvSpPr>
            <a:spLocks/>
          </p:cNvSpPr>
          <p:nvPr/>
        </p:nvSpPr>
        <p:spPr bwMode="auto">
          <a:xfrm>
            <a:off x="3628572" y="5073650"/>
            <a:ext cx="304800" cy="295275"/>
          </a:xfrm>
          <a:custGeom>
            <a:avLst/>
            <a:gdLst/>
            <a:ahLst/>
            <a:cxnLst>
              <a:cxn ang="0">
                <a:pos x="0" y="30"/>
              </a:cxn>
              <a:cxn ang="0">
                <a:pos x="0" y="18"/>
              </a:cxn>
              <a:cxn ang="0">
                <a:pos x="31" y="0"/>
              </a:cxn>
            </a:cxnLst>
            <a:rect l="0" t="0" r="r" b="b"/>
            <a:pathLst>
              <a:path w="31" h="30">
                <a:moveTo>
                  <a:pt x="0" y="30"/>
                </a:moveTo>
                <a:lnTo>
                  <a:pt x="0" y="18"/>
                </a:lnTo>
                <a:lnTo>
                  <a:pt x="31" y="0"/>
                </a:lnTo>
              </a:path>
            </a:pathLst>
          </a:custGeom>
          <a:noFill/>
          <a:ln w="9525">
            <a:solidFill>
              <a:srgbClr val="000000"/>
            </a:solidFill>
            <a:prstDash val="solid"/>
            <a:round/>
            <a:headEnd/>
            <a:tailEnd/>
          </a:ln>
        </p:spPr>
        <p:txBody>
          <a:bodyPr/>
          <a:lstStyle/>
          <a:p>
            <a:endParaRPr lang="en-US"/>
          </a:p>
        </p:txBody>
      </p:sp>
      <p:sp>
        <p:nvSpPr>
          <p:cNvPr id="378895" name="Freeform 15"/>
          <p:cNvSpPr>
            <a:spLocks/>
          </p:cNvSpPr>
          <p:nvPr/>
        </p:nvSpPr>
        <p:spPr bwMode="auto">
          <a:xfrm>
            <a:off x="3992563" y="4668838"/>
            <a:ext cx="138112" cy="434975"/>
          </a:xfrm>
          <a:custGeom>
            <a:avLst/>
            <a:gdLst/>
            <a:ahLst/>
            <a:cxnLst>
              <a:cxn ang="0">
                <a:pos x="87" y="13"/>
              </a:cxn>
              <a:cxn ang="0">
                <a:pos x="69" y="13"/>
              </a:cxn>
              <a:cxn ang="0">
                <a:pos x="69" y="13"/>
              </a:cxn>
              <a:cxn ang="0">
                <a:pos x="44" y="6"/>
              </a:cxn>
              <a:cxn ang="0">
                <a:pos x="25" y="0"/>
              </a:cxn>
              <a:cxn ang="0">
                <a:pos x="25" y="0"/>
              </a:cxn>
              <a:cxn ang="0">
                <a:pos x="0" y="0"/>
              </a:cxn>
              <a:cxn ang="0">
                <a:pos x="0" y="261"/>
              </a:cxn>
              <a:cxn ang="0">
                <a:pos x="25" y="261"/>
              </a:cxn>
              <a:cxn ang="0">
                <a:pos x="25" y="261"/>
              </a:cxn>
              <a:cxn ang="0">
                <a:pos x="44" y="267"/>
              </a:cxn>
              <a:cxn ang="0">
                <a:pos x="69" y="274"/>
              </a:cxn>
              <a:cxn ang="0">
                <a:pos x="69" y="274"/>
              </a:cxn>
              <a:cxn ang="0">
                <a:pos x="87" y="274"/>
              </a:cxn>
              <a:cxn ang="0">
                <a:pos x="87" y="13"/>
              </a:cxn>
            </a:cxnLst>
            <a:rect l="0" t="0" r="r" b="b"/>
            <a:pathLst>
              <a:path w="87" h="274">
                <a:moveTo>
                  <a:pt x="87" y="13"/>
                </a:moveTo>
                <a:lnTo>
                  <a:pt x="69" y="13"/>
                </a:lnTo>
                <a:lnTo>
                  <a:pt x="69" y="13"/>
                </a:lnTo>
                <a:lnTo>
                  <a:pt x="44" y="6"/>
                </a:lnTo>
                <a:lnTo>
                  <a:pt x="25" y="0"/>
                </a:lnTo>
                <a:lnTo>
                  <a:pt x="25" y="0"/>
                </a:lnTo>
                <a:lnTo>
                  <a:pt x="0" y="0"/>
                </a:lnTo>
                <a:lnTo>
                  <a:pt x="0" y="261"/>
                </a:lnTo>
                <a:lnTo>
                  <a:pt x="25" y="261"/>
                </a:lnTo>
                <a:lnTo>
                  <a:pt x="25" y="261"/>
                </a:lnTo>
                <a:lnTo>
                  <a:pt x="44" y="267"/>
                </a:lnTo>
                <a:lnTo>
                  <a:pt x="69" y="274"/>
                </a:lnTo>
                <a:lnTo>
                  <a:pt x="69" y="274"/>
                </a:lnTo>
                <a:lnTo>
                  <a:pt x="87" y="274"/>
                </a:lnTo>
                <a:lnTo>
                  <a:pt x="87" y="13"/>
                </a:lnTo>
                <a:close/>
              </a:path>
            </a:pathLst>
          </a:custGeom>
          <a:solidFill>
            <a:srgbClr val="1A1A66"/>
          </a:solidFill>
          <a:ln w="9525">
            <a:solidFill>
              <a:srgbClr val="FFFFFF"/>
            </a:solidFill>
            <a:prstDash val="solid"/>
            <a:round/>
            <a:headEnd/>
            <a:tailEnd/>
          </a:ln>
        </p:spPr>
        <p:txBody>
          <a:bodyPr/>
          <a:lstStyle/>
          <a:p>
            <a:endParaRPr lang="en-US"/>
          </a:p>
        </p:txBody>
      </p:sp>
      <p:sp>
        <p:nvSpPr>
          <p:cNvPr id="378896" name="Freeform 16"/>
          <p:cNvSpPr>
            <a:spLocks/>
          </p:cNvSpPr>
          <p:nvPr/>
        </p:nvSpPr>
        <p:spPr bwMode="auto">
          <a:xfrm>
            <a:off x="4140200" y="3278188"/>
            <a:ext cx="385763" cy="1825625"/>
          </a:xfrm>
          <a:custGeom>
            <a:avLst/>
            <a:gdLst/>
            <a:ahLst/>
            <a:cxnLst>
              <a:cxn ang="0">
                <a:pos x="243" y="0"/>
              </a:cxn>
              <a:cxn ang="0">
                <a:pos x="0" y="889"/>
              </a:cxn>
              <a:cxn ang="0">
                <a:pos x="0" y="1150"/>
              </a:cxn>
              <a:cxn ang="0">
                <a:pos x="243" y="261"/>
              </a:cxn>
              <a:cxn ang="0">
                <a:pos x="243" y="0"/>
              </a:cxn>
            </a:cxnLst>
            <a:rect l="0" t="0" r="r" b="b"/>
            <a:pathLst>
              <a:path w="243" h="1150">
                <a:moveTo>
                  <a:pt x="243" y="0"/>
                </a:moveTo>
                <a:lnTo>
                  <a:pt x="0" y="889"/>
                </a:lnTo>
                <a:lnTo>
                  <a:pt x="0" y="1150"/>
                </a:lnTo>
                <a:lnTo>
                  <a:pt x="243" y="261"/>
                </a:lnTo>
                <a:lnTo>
                  <a:pt x="243" y="0"/>
                </a:lnTo>
                <a:close/>
              </a:path>
            </a:pathLst>
          </a:custGeom>
          <a:solidFill>
            <a:srgbClr val="1A1A66"/>
          </a:solidFill>
          <a:ln w="9525">
            <a:solidFill>
              <a:srgbClr val="FFFFFF"/>
            </a:solidFill>
            <a:prstDash val="solid"/>
            <a:round/>
            <a:headEnd/>
            <a:tailEnd/>
          </a:ln>
        </p:spPr>
        <p:txBody>
          <a:bodyPr/>
          <a:lstStyle/>
          <a:p>
            <a:endParaRPr lang="en-US"/>
          </a:p>
        </p:txBody>
      </p:sp>
      <p:sp>
        <p:nvSpPr>
          <p:cNvPr id="378897" name="Freeform 17"/>
          <p:cNvSpPr>
            <a:spLocks/>
          </p:cNvSpPr>
          <p:nvPr/>
        </p:nvSpPr>
        <p:spPr bwMode="auto">
          <a:xfrm>
            <a:off x="3992563" y="3278188"/>
            <a:ext cx="533400" cy="1411287"/>
          </a:xfrm>
          <a:custGeom>
            <a:avLst/>
            <a:gdLst/>
            <a:ahLst/>
            <a:cxnLst>
              <a:cxn ang="0">
                <a:pos x="87" y="889"/>
              </a:cxn>
              <a:cxn ang="0">
                <a:pos x="69" y="889"/>
              </a:cxn>
              <a:cxn ang="0">
                <a:pos x="69" y="889"/>
              </a:cxn>
              <a:cxn ang="0">
                <a:pos x="44" y="882"/>
              </a:cxn>
              <a:cxn ang="0">
                <a:pos x="25" y="876"/>
              </a:cxn>
              <a:cxn ang="0">
                <a:pos x="25" y="876"/>
              </a:cxn>
              <a:cxn ang="0">
                <a:pos x="0" y="876"/>
              </a:cxn>
              <a:cxn ang="0">
                <a:pos x="336" y="0"/>
              </a:cxn>
              <a:cxn ang="0">
                <a:pos x="87" y="889"/>
              </a:cxn>
            </a:cxnLst>
            <a:rect l="0" t="0" r="r" b="b"/>
            <a:pathLst>
              <a:path w="336" h="889">
                <a:moveTo>
                  <a:pt x="87" y="889"/>
                </a:moveTo>
                <a:lnTo>
                  <a:pt x="69" y="889"/>
                </a:lnTo>
                <a:lnTo>
                  <a:pt x="69" y="889"/>
                </a:lnTo>
                <a:lnTo>
                  <a:pt x="44" y="882"/>
                </a:lnTo>
                <a:lnTo>
                  <a:pt x="25" y="876"/>
                </a:lnTo>
                <a:lnTo>
                  <a:pt x="25" y="876"/>
                </a:lnTo>
                <a:lnTo>
                  <a:pt x="0" y="876"/>
                </a:lnTo>
                <a:lnTo>
                  <a:pt x="336" y="0"/>
                </a:lnTo>
                <a:lnTo>
                  <a:pt x="87" y="889"/>
                </a:lnTo>
                <a:close/>
              </a:path>
            </a:pathLst>
          </a:custGeom>
          <a:solidFill>
            <a:srgbClr val="3333CC"/>
          </a:solidFill>
          <a:ln w="9525">
            <a:solidFill>
              <a:srgbClr val="FFFFFF"/>
            </a:solidFill>
            <a:prstDash val="solid"/>
            <a:round/>
            <a:headEnd/>
            <a:tailEnd/>
          </a:ln>
        </p:spPr>
        <p:txBody>
          <a:bodyPr/>
          <a:lstStyle/>
          <a:p>
            <a:endParaRPr lang="en-US"/>
          </a:p>
        </p:txBody>
      </p:sp>
      <p:sp>
        <p:nvSpPr>
          <p:cNvPr id="378898" name="Freeform 18"/>
          <p:cNvSpPr>
            <a:spLocks/>
          </p:cNvSpPr>
          <p:nvPr/>
        </p:nvSpPr>
        <p:spPr bwMode="auto">
          <a:xfrm>
            <a:off x="4071938" y="5092700"/>
            <a:ext cx="968375" cy="622300"/>
          </a:xfrm>
          <a:custGeom>
            <a:avLst/>
            <a:gdLst/>
            <a:ahLst/>
            <a:cxnLst>
              <a:cxn ang="0">
                <a:pos x="98" y="63"/>
              </a:cxn>
              <a:cxn ang="0">
                <a:pos x="86" y="63"/>
              </a:cxn>
              <a:cxn ang="0">
                <a:pos x="0" y="0"/>
              </a:cxn>
            </a:cxnLst>
            <a:rect l="0" t="0" r="r" b="b"/>
            <a:pathLst>
              <a:path w="98" h="63">
                <a:moveTo>
                  <a:pt x="98" y="63"/>
                </a:moveTo>
                <a:lnTo>
                  <a:pt x="86" y="63"/>
                </a:lnTo>
                <a:lnTo>
                  <a:pt x="0" y="0"/>
                </a:lnTo>
              </a:path>
            </a:pathLst>
          </a:custGeom>
          <a:noFill/>
          <a:ln w="9525">
            <a:solidFill>
              <a:srgbClr val="000000"/>
            </a:solidFill>
            <a:prstDash val="solid"/>
            <a:round/>
            <a:headEnd/>
            <a:tailEnd/>
          </a:ln>
        </p:spPr>
        <p:txBody>
          <a:bodyPr/>
          <a:lstStyle/>
          <a:p>
            <a:endParaRPr lang="en-US"/>
          </a:p>
        </p:txBody>
      </p:sp>
      <p:sp>
        <p:nvSpPr>
          <p:cNvPr id="378899" name="Freeform 19"/>
          <p:cNvSpPr>
            <a:spLocks/>
          </p:cNvSpPr>
          <p:nvPr/>
        </p:nvSpPr>
        <p:spPr bwMode="auto">
          <a:xfrm>
            <a:off x="4130675" y="3278188"/>
            <a:ext cx="2430463" cy="1854200"/>
          </a:xfrm>
          <a:custGeom>
            <a:avLst/>
            <a:gdLst/>
            <a:ahLst/>
            <a:cxnLst>
              <a:cxn ang="0">
                <a:pos x="1525" y="44"/>
              </a:cxn>
              <a:cxn ang="0">
                <a:pos x="1519" y="112"/>
              </a:cxn>
              <a:cxn ang="0">
                <a:pos x="1506" y="174"/>
              </a:cxn>
              <a:cxn ang="0">
                <a:pos x="1487" y="236"/>
              </a:cxn>
              <a:cxn ang="0">
                <a:pos x="1463" y="292"/>
              </a:cxn>
              <a:cxn ang="0">
                <a:pos x="1425" y="354"/>
              </a:cxn>
              <a:cxn ang="0">
                <a:pos x="1388" y="410"/>
              </a:cxn>
              <a:cxn ang="0">
                <a:pos x="1344" y="466"/>
              </a:cxn>
              <a:cxn ang="0">
                <a:pos x="1295" y="516"/>
              </a:cxn>
              <a:cxn ang="0">
                <a:pos x="1245" y="572"/>
              </a:cxn>
              <a:cxn ang="0">
                <a:pos x="1183" y="615"/>
              </a:cxn>
              <a:cxn ang="0">
                <a:pos x="1120" y="665"/>
              </a:cxn>
              <a:cxn ang="0">
                <a:pos x="1052" y="702"/>
              </a:cxn>
              <a:cxn ang="0">
                <a:pos x="1002" y="733"/>
              </a:cxn>
              <a:cxn ang="0">
                <a:pos x="927" y="771"/>
              </a:cxn>
              <a:cxn ang="0">
                <a:pos x="846" y="802"/>
              </a:cxn>
              <a:cxn ang="0">
                <a:pos x="772" y="827"/>
              </a:cxn>
              <a:cxn ang="0">
                <a:pos x="685" y="851"/>
              </a:cxn>
              <a:cxn ang="0">
                <a:pos x="604" y="870"/>
              </a:cxn>
              <a:cxn ang="0">
                <a:pos x="517" y="889"/>
              </a:cxn>
              <a:cxn ang="0">
                <a:pos x="423" y="895"/>
              </a:cxn>
              <a:cxn ang="0">
                <a:pos x="336" y="901"/>
              </a:cxn>
              <a:cxn ang="0">
                <a:pos x="249" y="907"/>
              </a:cxn>
              <a:cxn ang="0">
                <a:pos x="156" y="901"/>
              </a:cxn>
              <a:cxn ang="0">
                <a:pos x="69" y="895"/>
              </a:cxn>
              <a:cxn ang="0">
                <a:pos x="0" y="1150"/>
              </a:cxn>
              <a:cxn ang="0">
                <a:pos x="94" y="1162"/>
              </a:cxn>
              <a:cxn ang="0">
                <a:pos x="181" y="1168"/>
              </a:cxn>
              <a:cxn ang="0">
                <a:pos x="268" y="1168"/>
              </a:cxn>
              <a:cxn ang="0">
                <a:pos x="361" y="1162"/>
              </a:cxn>
              <a:cxn ang="0">
                <a:pos x="448" y="1156"/>
              </a:cxn>
              <a:cxn ang="0">
                <a:pos x="535" y="1143"/>
              </a:cxn>
              <a:cxn ang="0">
                <a:pos x="622" y="1125"/>
              </a:cxn>
              <a:cxn ang="0">
                <a:pos x="710" y="1106"/>
              </a:cxn>
              <a:cxn ang="0">
                <a:pos x="790" y="1081"/>
              </a:cxn>
              <a:cxn ang="0">
                <a:pos x="871" y="1050"/>
              </a:cxn>
              <a:cxn ang="0">
                <a:pos x="946" y="1019"/>
              </a:cxn>
              <a:cxn ang="0">
                <a:pos x="1021" y="982"/>
              </a:cxn>
              <a:cxn ang="0">
                <a:pos x="1071" y="957"/>
              </a:cxn>
              <a:cxn ang="0">
                <a:pos x="1139" y="914"/>
              </a:cxn>
              <a:cxn ang="0">
                <a:pos x="1201" y="864"/>
              </a:cxn>
              <a:cxn ang="0">
                <a:pos x="1257" y="820"/>
              </a:cxn>
              <a:cxn ang="0">
                <a:pos x="1313" y="764"/>
              </a:cxn>
              <a:cxn ang="0">
                <a:pos x="1357" y="715"/>
              </a:cxn>
              <a:cxn ang="0">
                <a:pos x="1400" y="659"/>
              </a:cxn>
              <a:cxn ang="0">
                <a:pos x="1438" y="597"/>
              </a:cxn>
              <a:cxn ang="0">
                <a:pos x="1469" y="541"/>
              </a:cxn>
              <a:cxn ang="0">
                <a:pos x="1494" y="479"/>
              </a:cxn>
              <a:cxn ang="0">
                <a:pos x="1512" y="416"/>
              </a:cxn>
              <a:cxn ang="0">
                <a:pos x="1525" y="354"/>
              </a:cxn>
              <a:cxn ang="0">
                <a:pos x="1531" y="292"/>
              </a:cxn>
            </a:cxnLst>
            <a:rect l="0" t="0" r="r" b="b"/>
            <a:pathLst>
              <a:path w="1531" h="1168">
                <a:moveTo>
                  <a:pt x="1531" y="0"/>
                </a:moveTo>
                <a:lnTo>
                  <a:pt x="1531" y="13"/>
                </a:lnTo>
                <a:lnTo>
                  <a:pt x="1531" y="31"/>
                </a:lnTo>
                <a:lnTo>
                  <a:pt x="1525" y="44"/>
                </a:lnTo>
                <a:lnTo>
                  <a:pt x="1525" y="62"/>
                </a:lnTo>
                <a:lnTo>
                  <a:pt x="1525" y="75"/>
                </a:lnTo>
                <a:lnTo>
                  <a:pt x="1525" y="93"/>
                </a:lnTo>
                <a:lnTo>
                  <a:pt x="1519" y="112"/>
                </a:lnTo>
                <a:lnTo>
                  <a:pt x="1519" y="124"/>
                </a:lnTo>
                <a:lnTo>
                  <a:pt x="1512" y="143"/>
                </a:lnTo>
                <a:lnTo>
                  <a:pt x="1512" y="155"/>
                </a:lnTo>
                <a:lnTo>
                  <a:pt x="1506" y="174"/>
                </a:lnTo>
                <a:lnTo>
                  <a:pt x="1500" y="187"/>
                </a:lnTo>
                <a:lnTo>
                  <a:pt x="1494" y="205"/>
                </a:lnTo>
                <a:lnTo>
                  <a:pt x="1494" y="218"/>
                </a:lnTo>
                <a:lnTo>
                  <a:pt x="1487" y="236"/>
                </a:lnTo>
                <a:lnTo>
                  <a:pt x="1481" y="249"/>
                </a:lnTo>
                <a:lnTo>
                  <a:pt x="1475" y="261"/>
                </a:lnTo>
                <a:lnTo>
                  <a:pt x="1469" y="280"/>
                </a:lnTo>
                <a:lnTo>
                  <a:pt x="1463" y="292"/>
                </a:lnTo>
                <a:lnTo>
                  <a:pt x="1450" y="311"/>
                </a:lnTo>
                <a:lnTo>
                  <a:pt x="1444" y="323"/>
                </a:lnTo>
                <a:lnTo>
                  <a:pt x="1438" y="336"/>
                </a:lnTo>
                <a:lnTo>
                  <a:pt x="1425" y="354"/>
                </a:lnTo>
                <a:lnTo>
                  <a:pt x="1419" y="367"/>
                </a:lnTo>
                <a:lnTo>
                  <a:pt x="1407" y="379"/>
                </a:lnTo>
                <a:lnTo>
                  <a:pt x="1400" y="398"/>
                </a:lnTo>
                <a:lnTo>
                  <a:pt x="1388" y="410"/>
                </a:lnTo>
                <a:lnTo>
                  <a:pt x="1382" y="423"/>
                </a:lnTo>
                <a:lnTo>
                  <a:pt x="1369" y="441"/>
                </a:lnTo>
                <a:lnTo>
                  <a:pt x="1357" y="454"/>
                </a:lnTo>
                <a:lnTo>
                  <a:pt x="1344" y="466"/>
                </a:lnTo>
                <a:lnTo>
                  <a:pt x="1332" y="479"/>
                </a:lnTo>
                <a:lnTo>
                  <a:pt x="1326" y="491"/>
                </a:lnTo>
                <a:lnTo>
                  <a:pt x="1313" y="503"/>
                </a:lnTo>
                <a:lnTo>
                  <a:pt x="1295" y="516"/>
                </a:lnTo>
                <a:lnTo>
                  <a:pt x="1282" y="534"/>
                </a:lnTo>
                <a:lnTo>
                  <a:pt x="1270" y="547"/>
                </a:lnTo>
                <a:lnTo>
                  <a:pt x="1257" y="559"/>
                </a:lnTo>
                <a:lnTo>
                  <a:pt x="1245" y="572"/>
                </a:lnTo>
                <a:lnTo>
                  <a:pt x="1232" y="584"/>
                </a:lnTo>
                <a:lnTo>
                  <a:pt x="1214" y="597"/>
                </a:lnTo>
                <a:lnTo>
                  <a:pt x="1201" y="603"/>
                </a:lnTo>
                <a:lnTo>
                  <a:pt x="1183" y="615"/>
                </a:lnTo>
                <a:lnTo>
                  <a:pt x="1170" y="628"/>
                </a:lnTo>
                <a:lnTo>
                  <a:pt x="1151" y="640"/>
                </a:lnTo>
                <a:lnTo>
                  <a:pt x="1139" y="653"/>
                </a:lnTo>
                <a:lnTo>
                  <a:pt x="1120" y="665"/>
                </a:lnTo>
                <a:lnTo>
                  <a:pt x="1108" y="671"/>
                </a:lnTo>
                <a:lnTo>
                  <a:pt x="1089" y="684"/>
                </a:lnTo>
                <a:lnTo>
                  <a:pt x="1071" y="696"/>
                </a:lnTo>
                <a:lnTo>
                  <a:pt x="1052" y="702"/>
                </a:lnTo>
                <a:lnTo>
                  <a:pt x="1052" y="702"/>
                </a:lnTo>
                <a:lnTo>
                  <a:pt x="1039" y="715"/>
                </a:lnTo>
                <a:lnTo>
                  <a:pt x="1021" y="721"/>
                </a:lnTo>
                <a:lnTo>
                  <a:pt x="1002" y="733"/>
                </a:lnTo>
                <a:lnTo>
                  <a:pt x="983" y="740"/>
                </a:lnTo>
                <a:lnTo>
                  <a:pt x="965" y="752"/>
                </a:lnTo>
                <a:lnTo>
                  <a:pt x="946" y="758"/>
                </a:lnTo>
                <a:lnTo>
                  <a:pt x="927" y="771"/>
                </a:lnTo>
                <a:lnTo>
                  <a:pt x="909" y="777"/>
                </a:lnTo>
                <a:lnTo>
                  <a:pt x="890" y="783"/>
                </a:lnTo>
                <a:lnTo>
                  <a:pt x="871" y="789"/>
                </a:lnTo>
                <a:lnTo>
                  <a:pt x="846" y="802"/>
                </a:lnTo>
                <a:lnTo>
                  <a:pt x="828" y="808"/>
                </a:lnTo>
                <a:lnTo>
                  <a:pt x="809" y="814"/>
                </a:lnTo>
                <a:lnTo>
                  <a:pt x="790" y="820"/>
                </a:lnTo>
                <a:lnTo>
                  <a:pt x="772" y="827"/>
                </a:lnTo>
                <a:lnTo>
                  <a:pt x="747" y="833"/>
                </a:lnTo>
                <a:lnTo>
                  <a:pt x="728" y="839"/>
                </a:lnTo>
                <a:lnTo>
                  <a:pt x="710" y="845"/>
                </a:lnTo>
                <a:lnTo>
                  <a:pt x="685" y="851"/>
                </a:lnTo>
                <a:lnTo>
                  <a:pt x="666" y="858"/>
                </a:lnTo>
                <a:lnTo>
                  <a:pt x="641" y="864"/>
                </a:lnTo>
                <a:lnTo>
                  <a:pt x="622" y="864"/>
                </a:lnTo>
                <a:lnTo>
                  <a:pt x="604" y="870"/>
                </a:lnTo>
                <a:lnTo>
                  <a:pt x="579" y="876"/>
                </a:lnTo>
                <a:lnTo>
                  <a:pt x="560" y="876"/>
                </a:lnTo>
                <a:lnTo>
                  <a:pt x="535" y="882"/>
                </a:lnTo>
                <a:lnTo>
                  <a:pt x="517" y="889"/>
                </a:lnTo>
                <a:lnTo>
                  <a:pt x="492" y="889"/>
                </a:lnTo>
                <a:lnTo>
                  <a:pt x="473" y="895"/>
                </a:lnTo>
                <a:lnTo>
                  <a:pt x="448" y="895"/>
                </a:lnTo>
                <a:lnTo>
                  <a:pt x="423" y="895"/>
                </a:lnTo>
                <a:lnTo>
                  <a:pt x="405" y="901"/>
                </a:lnTo>
                <a:lnTo>
                  <a:pt x="380" y="901"/>
                </a:lnTo>
                <a:lnTo>
                  <a:pt x="361" y="901"/>
                </a:lnTo>
                <a:lnTo>
                  <a:pt x="336" y="901"/>
                </a:lnTo>
                <a:lnTo>
                  <a:pt x="318" y="907"/>
                </a:lnTo>
                <a:lnTo>
                  <a:pt x="293" y="907"/>
                </a:lnTo>
                <a:lnTo>
                  <a:pt x="268" y="907"/>
                </a:lnTo>
                <a:lnTo>
                  <a:pt x="249" y="907"/>
                </a:lnTo>
                <a:lnTo>
                  <a:pt x="224" y="907"/>
                </a:lnTo>
                <a:lnTo>
                  <a:pt x="206" y="907"/>
                </a:lnTo>
                <a:lnTo>
                  <a:pt x="181" y="907"/>
                </a:lnTo>
                <a:lnTo>
                  <a:pt x="156" y="901"/>
                </a:lnTo>
                <a:lnTo>
                  <a:pt x="137" y="901"/>
                </a:lnTo>
                <a:lnTo>
                  <a:pt x="112" y="901"/>
                </a:lnTo>
                <a:lnTo>
                  <a:pt x="94" y="901"/>
                </a:lnTo>
                <a:lnTo>
                  <a:pt x="69" y="895"/>
                </a:lnTo>
                <a:lnTo>
                  <a:pt x="50" y="895"/>
                </a:lnTo>
                <a:lnTo>
                  <a:pt x="25" y="895"/>
                </a:lnTo>
                <a:lnTo>
                  <a:pt x="0" y="889"/>
                </a:lnTo>
                <a:lnTo>
                  <a:pt x="0" y="1150"/>
                </a:lnTo>
                <a:lnTo>
                  <a:pt x="25" y="1156"/>
                </a:lnTo>
                <a:lnTo>
                  <a:pt x="50" y="1156"/>
                </a:lnTo>
                <a:lnTo>
                  <a:pt x="69" y="1156"/>
                </a:lnTo>
                <a:lnTo>
                  <a:pt x="94" y="1162"/>
                </a:lnTo>
                <a:lnTo>
                  <a:pt x="112" y="1162"/>
                </a:lnTo>
                <a:lnTo>
                  <a:pt x="137" y="1162"/>
                </a:lnTo>
                <a:lnTo>
                  <a:pt x="156" y="1162"/>
                </a:lnTo>
                <a:lnTo>
                  <a:pt x="181" y="1168"/>
                </a:lnTo>
                <a:lnTo>
                  <a:pt x="206" y="1168"/>
                </a:lnTo>
                <a:lnTo>
                  <a:pt x="224" y="1168"/>
                </a:lnTo>
                <a:lnTo>
                  <a:pt x="249" y="1168"/>
                </a:lnTo>
                <a:lnTo>
                  <a:pt x="268" y="1168"/>
                </a:lnTo>
                <a:lnTo>
                  <a:pt x="293" y="1168"/>
                </a:lnTo>
                <a:lnTo>
                  <a:pt x="318" y="1168"/>
                </a:lnTo>
                <a:lnTo>
                  <a:pt x="336" y="1162"/>
                </a:lnTo>
                <a:lnTo>
                  <a:pt x="361" y="1162"/>
                </a:lnTo>
                <a:lnTo>
                  <a:pt x="380" y="1162"/>
                </a:lnTo>
                <a:lnTo>
                  <a:pt x="405" y="1162"/>
                </a:lnTo>
                <a:lnTo>
                  <a:pt x="423" y="1156"/>
                </a:lnTo>
                <a:lnTo>
                  <a:pt x="448" y="1156"/>
                </a:lnTo>
                <a:lnTo>
                  <a:pt x="473" y="1156"/>
                </a:lnTo>
                <a:lnTo>
                  <a:pt x="492" y="1150"/>
                </a:lnTo>
                <a:lnTo>
                  <a:pt x="517" y="1150"/>
                </a:lnTo>
                <a:lnTo>
                  <a:pt x="535" y="1143"/>
                </a:lnTo>
                <a:lnTo>
                  <a:pt x="560" y="1137"/>
                </a:lnTo>
                <a:lnTo>
                  <a:pt x="579" y="1137"/>
                </a:lnTo>
                <a:lnTo>
                  <a:pt x="604" y="1131"/>
                </a:lnTo>
                <a:lnTo>
                  <a:pt x="622" y="1125"/>
                </a:lnTo>
                <a:lnTo>
                  <a:pt x="641" y="1125"/>
                </a:lnTo>
                <a:lnTo>
                  <a:pt x="666" y="1119"/>
                </a:lnTo>
                <a:lnTo>
                  <a:pt x="685" y="1112"/>
                </a:lnTo>
                <a:lnTo>
                  <a:pt x="710" y="1106"/>
                </a:lnTo>
                <a:lnTo>
                  <a:pt x="728" y="1100"/>
                </a:lnTo>
                <a:lnTo>
                  <a:pt x="747" y="1094"/>
                </a:lnTo>
                <a:lnTo>
                  <a:pt x="772" y="1087"/>
                </a:lnTo>
                <a:lnTo>
                  <a:pt x="790" y="1081"/>
                </a:lnTo>
                <a:lnTo>
                  <a:pt x="809" y="1075"/>
                </a:lnTo>
                <a:lnTo>
                  <a:pt x="828" y="1069"/>
                </a:lnTo>
                <a:lnTo>
                  <a:pt x="846" y="1063"/>
                </a:lnTo>
                <a:lnTo>
                  <a:pt x="871" y="1050"/>
                </a:lnTo>
                <a:lnTo>
                  <a:pt x="890" y="1044"/>
                </a:lnTo>
                <a:lnTo>
                  <a:pt x="909" y="1038"/>
                </a:lnTo>
                <a:lnTo>
                  <a:pt x="927" y="1032"/>
                </a:lnTo>
                <a:lnTo>
                  <a:pt x="946" y="1019"/>
                </a:lnTo>
                <a:lnTo>
                  <a:pt x="965" y="1013"/>
                </a:lnTo>
                <a:lnTo>
                  <a:pt x="983" y="1000"/>
                </a:lnTo>
                <a:lnTo>
                  <a:pt x="1002" y="994"/>
                </a:lnTo>
                <a:lnTo>
                  <a:pt x="1021" y="982"/>
                </a:lnTo>
                <a:lnTo>
                  <a:pt x="1039" y="976"/>
                </a:lnTo>
                <a:lnTo>
                  <a:pt x="1052" y="963"/>
                </a:lnTo>
                <a:lnTo>
                  <a:pt x="1052" y="963"/>
                </a:lnTo>
                <a:lnTo>
                  <a:pt x="1071" y="957"/>
                </a:lnTo>
                <a:lnTo>
                  <a:pt x="1089" y="945"/>
                </a:lnTo>
                <a:lnTo>
                  <a:pt x="1108" y="932"/>
                </a:lnTo>
                <a:lnTo>
                  <a:pt x="1120" y="926"/>
                </a:lnTo>
                <a:lnTo>
                  <a:pt x="1139" y="914"/>
                </a:lnTo>
                <a:lnTo>
                  <a:pt x="1151" y="901"/>
                </a:lnTo>
                <a:lnTo>
                  <a:pt x="1170" y="889"/>
                </a:lnTo>
                <a:lnTo>
                  <a:pt x="1183" y="876"/>
                </a:lnTo>
                <a:lnTo>
                  <a:pt x="1201" y="864"/>
                </a:lnTo>
                <a:lnTo>
                  <a:pt x="1214" y="858"/>
                </a:lnTo>
                <a:lnTo>
                  <a:pt x="1232" y="845"/>
                </a:lnTo>
                <a:lnTo>
                  <a:pt x="1245" y="833"/>
                </a:lnTo>
                <a:lnTo>
                  <a:pt x="1257" y="820"/>
                </a:lnTo>
                <a:lnTo>
                  <a:pt x="1270" y="808"/>
                </a:lnTo>
                <a:lnTo>
                  <a:pt x="1282" y="795"/>
                </a:lnTo>
                <a:lnTo>
                  <a:pt x="1295" y="777"/>
                </a:lnTo>
                <a:lnTo>
                  <a:pt x="1313" y="764"/>
                </a:lnTo>
                <a:lnTo>
                  <a:pt x="1326" y="752"/>
                </a:lnTo>
                <a:lnTo>
                  <a:pt x="1332" y="740"/>
                </a:lnTo>
                <a:lnTo>
                  <a:pt x="1344" y="727"/>
                </a:lnTo>
                <a:lnTo>
                  <a:pt x="1357" y="715"/>
                </a:lnTo>
                <a:lnTo>
                  <a:pt x="1369" y="702"/>
                </a:lnTo>
                <a:lnTo>
                  <a:pt x="1382" y="684"/>
                </a:lnTo>
                <a:lnTo>
                  <a:pt x="1388" y="671"/>
                </a:lnTo>
                <a:lnTo>
                  <a:pt x="1400" y="659"/>
                </a:lnTo>
                <a:lnTo>
                  <a:pt x="1407" y="640"/>
                </a:lnTo>
                <a:lnTo>
                  <a:pt x="1419" y="628"/>
                </a:lnTo>
                <a:lnTo>
                  <a:pt x="1425" y="615"/>
                </a:lnTo>
                <a:lnTo>
                  <a:pt x="1438" y="597"/>
                </a:lnTo>
                <a:lnTo>
                  <a:pt x="1444" y="584"/>
                </a:lnTo>
                <a:lnTo>
                  <a:pt x="1450" y="572"/>
                </a:lnTo>
                <a:lnTo>
                  <a:pt x="1463" y="553"/>
                </a:lnTo>
                <a:lnTo>
                  <a:pt x="1469" y="541"/>
                </a:lnTo>
                <a:lnTo>
                  <a:pt x="1475" y="522"/>
                </a:lnTo>
                <a:lnTo>
                  <a:pt x="1481" y="510"/>
                </a:lnTo>
                <a:lnTo>
                  <a:pt x="1487" y="497"/>
                </a:lnTo>
                <a:lnTo>
                  <a:pt x="1494" y="479"/>
                </a:lnTo>
                <a:lnTo>
                  <a:pt x="1494" y="466"/>
                </a:lnTo>
                <a:lnTo>
                  <a:pt x="1500" y="448"/>
                </a:lnTo>
                <a:lnTo>
                  <a:pt x="1506" y="435"/>
                </a:lnTo>
                <a:lnTo>
                  <a:pt x="1512" y="416"/>
                </a:lnTo>
                <a:lnTo>
                  <a:pt x="1512" y="404"/>
                </a:lnTo>
                <a:lnTo>
                  <a:pt x="1519" y="385"/>
                </a:lnTo>
                <a:lnTo>
                  <a:pt x="1519" y="373"/>
                </a:lnTo>
                <a:lnTo>
                  <a:pt x="1525" y="354"/>
                </a:lnTo>
                <a:lnTo>
                  <a:pt x="1525" y="336"/>
                </a:lnTo>
                <a:lnTo>
                  <a:pt x="1525" y="323"/>
                </a:lnTo>
                <a:lnTo>
                  <a:pt x="1525" y="305"/>
                </a:lnTo>
                <a:lnTo>
                  <a:pt x="1531" y="292"/>
                </a:lnTo>
                <a:lnTo>
                  <a:pt x="1531" y="274"/>
                </a:lnTo>
                <a:lnTo>
                  <a:pt x="1531" y="261"/>
                </a:lnTo>
                <a:lnTo>
                  <a:pt x="1531" y="0"/>
                </a:lnTo>
                <a:close/>
              </a:path>
            </a:pathLst>
          </a:custGeom>
          <a:solidFill>
            <a:srgbClr val="00664D"/>
          </a:solidFill>
          <a:ln w="9525">
            <a:solidFill>
              <a:srgbClr val="FFFFFF"/>
            </a:solidFill>
            <a:prstDash val="solid"/>
            <a:round/>
            <a:headEnd/>
            <a:tailEnd/>
          </a:ln>
        </p:spPr>
        <p:txBody>
          <a:bodyPr/>
          <a:lstStyle/>
          <a:p>
            <a:endParaRPr lang="en-US"/>
          </a:p>
        </p:txBody>
      </p:sp>
      <p:sp>
        <p:nvSpPr>
          <p:cNvPr id="378900" name="Freeform 20"/>
          <p:cNvSpPr>
            <a:spLocks/>
          </p:cNvSpPr>
          <p:nvPr/>
        </p:nvSpPr>
        <p:spPr bwMode="auto">
          <a:xfrm>
            <a:off x="4130675" y="2784475"/>
            <a:ext cx="2430463" cy="1933575"/>
          </a:xfrm>
          <a:custGeom>
            <a:avLst/>
            <a:gdLst/>
            <a:ahLst/>
            <a:cxnLst>
              <a:cxn ang="0">
                <a:pos x="1463" y="13"/>
              </a:cxn>
              <a:cxn ang="0">
                <a:pos x="1475" y="44"/>
              </a:cxn>
              <a:cxn ang="0">
                <a:pos x="1487" y="75"/>
              </a:cxn>
              <a:cxn ang="0">
                <a:pos x="1494" y="106"/>
              </a:cxn>
              <a:cxn ang="0">
                <a:pos x="1506" y="137"/>
              </a:cxn>
              <a:cxn ang="0">
                <a:pos x="1512" y="168"/>
              </a:cxn>
              <a:cxn ang="0">
                <a:pos x="1519" y="199"/>
              </a:cxn>
              <a:cxn ang="0">
                <a:pos x="1525" y="230"/>
              </a:cxn>
              <a:cxn ang="0">
                <a:pos x="1525" y="261"/>
              </a:cxn>
              <a:cxn ang="0">
                <a:pos x="1531" y="293"/>
              </a:cxn>
              <a:cxn ang="0">
                <a:pos x="1531" y="324"/>
              </a:cxn>
              <a:cxn ang="0">
                <a:pos x="1525" y="355"/>
              </a:cxn>
              <a:cxn ang="0">
                <a:pos x="1525" y="386"/>
              </a:cxn>
              <a:cxn ang="0">
                <a:pos x="1519" y="423"/>
              </a:cxn>
              <a:cxn ang="0">
                <a:pos x="1512" y="454"/>
              </a:cxn>
              <a:cxn ang="0">
                <a:pos x="1512" y="466"/>
              </a:cxn>
              <a:cxn ang="0">
                <a:pos x="1500" y="498"/>
              </a:cxn>
              <a:cxn ang="0">
                <a:pos x="1494" y="529"/>
              </a:cxn>
              <a:cxn ang="0">
                <a:pos x="1481" y="560"/>
              </a:cxn>
              <a:cxn ang="0">
                <a:pos x="1469" y="591"/>
              </a:cxn>
              <a:cxn ang="0">
                <a:pos x="1450" y="622"/>
              </a:cxn>
              <a:cxn ang="0">
                <a:pos x="1438" y="647"/>
              </a:cxn>
              <a:cxn ang="0">
                <a:pos x="1419" y="678"/>
              </a:cxn>
              <a:cxn ang="0">
                <a:pos x="1400" y="709"/>
              </a:cxn>
              <a:cxn ang="0">
                <a:pos x="1382" y="734"/>
              </a:cxn>
              <a:cxn ang="0">
                <a:pos x="1357" y="765"/>
              </a:cxn>
              <a:cxn ang="0">
                <a:pos x="1332" y="790"/>
              </a:cxn>
              <a:cxn ang="0">
                <a:pos x="1313" y="814"/>
              </a:cxn>
              <a:cxn ang="0">
                <a:pos x="1282" y="845"/>
              </a:cxn>
              <a:cxn ang="0">
                <a:pos x="1257" y="870"/>
              </a:cxn>
              <a:cxn ang="0">
                <a:pos x="1232" y="895"/>
              </a:cxn>
              <a:cxn ang="0">
                <a:pos x="1201" y="914"/>
              </a:cxn>
              <a:cxn ang="0">
                <a:pos x="1170" y="939"/>
              </a:cxn>
              <a:cxn ang="0">
                <a:pos x="1139" y="964"/>
              </a:cxn>
              <a:cxn ang="0">
                <a:pos x="1108" y="982"/>
              </a:cxn>
              <a:cxn ang="0">
                <a:pos x="1071" y="1007"/>
              </a:cxn>
              <a:cxn ang="0">
                <a:pos x="1039" y="1026"/>
              </a:cxn>
              <a:cxn ang="0">
                <a:pos x="1002" y="1044"/>
              </a:cxn>
              <a:cxn ang="0">
                <a:pos x="965" y="1063"/>
              </a:cxn>
              <a:cxn ang="0">
                <a:pos x="927" y="1082"/>
              </a:cxn>
              <a:cxn ang="0">
                <a:pos x="890" y="1094"/>
              </a:cxn>
              <a:cxn ang="0">
                <a:pos x="846" y="1113"/>
              </a:cxn>
              <a:cxn ang="0">
                <a:pos x="809" y="1125"/>
              </a:cxn>
              <a:cxn ang="0">
                <a:pos x="772" y="1138"/>
              </a:cxn>
              <a:cxn ang="0">
                <a:pos x="728" y="1150"/>
              </a:cxn>
              <a:cxn ang="0">
                <a:pos x="685" y="1162"/>
              </a:cxn>
              <a:cxn ang="0">
                <a:pos x="666" y="1169"/>
              </a:cxn>
              <a:cxn ang="0">
                <a:pos x="622" y="1175"/>
              </a:cxn>
              <a:cxn ang="0">
                <a:pos x="579" y="1187"/>
              </a:cxn>
              <a:cxn ang="0">
                <a:pos x="535" y="1193"/>
              </a:cxn>
              <a:cxn ang="0">
                <a:pos x="492" y="1200"/>
              </a:cxn>
              <a:cxn ang="0">
                <a:pos x="448" y="1206"/>
              </a:cxn>
              <a:cxn ang="0">
                <a:pos x="405" y="1212"/>
              </a:cxn>
              <a:cxn ang="0">
                <a:pos x="361" y="1212"/>
              </a:cxn>
              <a:cxn ang="0">
                <a:pos x="318" y="1218"/>
              </a:cxn>
              <a:cxn ang="0">
                <a:pos x="268" y="1218"/>
              </a:cxn>
              <a:cxn ang="0">
                <a:pos x="224" y="1218"/>
              </a:cxn>
              <a:cxn ang="0">
                <a:pos x="181" y="1218"/>
              </a:cxn>
              <a:cxn ang="0">
                <a:pos x="137" y="1212"/>
              </a:cxn>
              <a:cxn ang="0">
                <a:pos x="94" y="1212"/>
              </a:cxn>
              <a:cxn ang="0">
                <a:pos x="50" y="1206"/>
              </a:cxn>
              <a:cxn ang="0">
                <a:pos x="0" y="1200"/>
              </a:cxn>
              <a:cxn ang="0">
                <a:pos x="1450" y="0"/>
              </a:cxn>
            </a:cxnLst>
            <a:rect l="0" t="0" r="r" b="b"/>
            <a:pathLst>
              <a:path w="1531" h="1218">
                <a:moveTo>
                  <a:pt x="1450" y="0"/>
                </a:moveTo>
                <a:lnTo>
                  <a:pt x="1463" y="13"/>
                </a:lnTo>
                <a:lnTo>
                  <a:pt x="1469" y="32"/>
                </a:lnTo>
                <a:lnTo>
                  <a:pt x="1475" y="44"/>
                </a:lnTo>
                <a:lnTo>
                  <a:pt x="1481" y="63"/>
                </a:lnTo>
                <a:lnTo>
                  <a:pt x="1487" y="75"/>
                </a:lnTo>
                <a:lnTo>
                  <a:pt x="1494" y="87"/>
                </a:lnTo>
                <a:lnTo>
                  <a:pt x="1494" y="106"/>
                </a:lnTo>
                <a:lnTo>
                  <a:pt x="1500" y="119"/>
                </a:lnTo>
                <a:lnTo>
                  <a:pt x="1506" y="137"/>
                </a:lnTo>
                <a:lnTo>
                  <a:pt x="1512" y="150"/>
                </a:lnTo>
                <a:lnTo>
                  <a:pt x="1512" y="168"/>
                </a:lnTo>
                <a:lnTo>
                  <a:pt x="1519" y="181"/>
                </a:lnTo>
                <a:lnTo>
                  <a:pt x="1519" y="199"/>
                </a:lnTo>
                <a:lnTo>
                  <a:pt x="1525" y="212"/>
                </a:lnTo>
                <a:lnTo>
                  <a:pt x="1525" y="230"/>
                </a:lnTo>
                <a:lnTo>
                  <a:pt x="1525" y="249"/>
                </a:lnTo>
                <a:lnTo>
                  <a:pt x="1525" y="261"/>
                </a:lnTo>
                <a:lnTo>
                  <a:pt x="1531" y="280"/>
                </a:lnTo>
                <a:lnTo>
                  <a:pt x="1531" y="293"/>
                </a:lnTo>
                <a:lnTo>
                  <a:pt x="1531" y="311"/>
                </a:lnTo>
                <a:lnTo>
                  <a:pt x="1531" y="324"/>
                </a:lnTo>
                <a:lnTo>
                  <a:pt x="1531" y="342"/>
                </a:lnTo>
                <a:lnTo>
                  <a:pt x="1525" y="355"/>
                </a:lnTo>
                <a:lnTo>
                  <a:pt x="1525" y="373"/>
                </a:lnTo>
                <a:lnTo>
                  <a:pt x="1525" y="386"/>
                </a:lnTo>
                <a:lnTo>
                  <a:pt x="1525" y="404"/>
                </a:lnTo>
                <a:lnTo>
                  <a:pt x="1519" y="423"/>
                </a:lnTo>
                <a:lnTo>
                  <a:pt x="1519" y="435"/>
                </a:lnTo>
                <a:lnTo>
                  <a:pt x="1512" y="454"/>
                </a:lnTo>
                <a:lnTo>
                  <a:pt x="1512" y="466"/>
                </a:lnTo>
                <a:lnTo>
                  <a:pt x="1512" y="466"/>
                </a:lnTo>
                <a:lnTo>
                  <a:pt x="1506" y="485"/>
                </a:lnTo>
                <a:lnTo>
                  <a:pt x="1500" y="498"/>
                </a:lnTo>
                <a:lnTo>
                  <a:pt x="1494" y="516"/>
                </a:lnTo>
                <a:lnTo>
                  <a:pt x="1494" y="529"/>
                </a:lnTo>
                <a:lnTo>
                  <a:pt x="1487" y="547"/>
                </a:lnTo>
                <a:lnTo>
                  <a:pt x="1481" y="560"/>
                </a:lnTo>
                <a:lnTo>
                  <a:pt x="1475" y="572"/>
                </a:lnTo>
                <a:lnTo>
                  <a:pt x="1469" y="591"/>
                </a:lnTo>
                <a:lnTo>
                  <a:pt x="1463" y="603"/>
                </a:lnTo>
                <a:lnTo>
                  <a:pt x="1450" y="622"/>
                </a:lnTo>
                <a:lnTo>
                  <a:pt x="1444" y="634"/>
                </a:lnTo>
                <a:lnTo>
                  <a:pt x="1438" y="647"/>
                </a:lnTo>
                <a:lnTo>
                  <a:pt x="1425" y="665"/>
                </a:lnTo>
                <a:lnTo>
                  <a:pt x="1419" y="678"/>
                </a:lnTo>
                <a:lnTo>
                  <a:pt x="1407" y="690"/>
                </a:lnTo>
                <a:lnTo>
                  <a:pt x="1400" y="709"/>
                </a:lnTo>
                <a:lnTo>
                  <a:pt x="1388" y="721"/>
                </a:lnTo>
                <a:lnTo>
                  <a:pt x="1382" y="734"/>
                </a:lnTo>
                <a:lnTo>
                  <a:pt x="1369" y="752"/>
                </a:lnTo>
                <a:lnTo>
                  <a:pt x="1357" y="765"/>
                </a:lnTo>
                <a:lnTo>
                  <a:pt x="1344" y="777"/>
                </a:lnTo>
                <a:lnTo>
                  <a:pt x="1332" y="790"/>
                </a:lnTo>
                <a:lnTo>
                  <a:pt x="1326" y="802"/>
                </a:lnTo>
                <a:lnTo>
                  <a:pt x="1313" y="814"/>
                </a:lnTo>
                <a:lnTo>
                  <a:pt x="1295" y="827"/>
                </a:lnTo>
                <a:lnTo>
                  <a:pt x="1282" y="845"/>
                </a:lnTo>
                <a:lnTo>
                  <a:pt x="1270" y="858"/>
                </a:lnTo>
                <a:lnTo>
                  <a:pt x="1257" y="870"/>
                </a:lnTo>
                <a:lnTo>
                  <a:pt x="1245" y="883"/>
                </a:lnTo>
                <a:lnTo>
                  <a:pt x="1232" y="895"/>
                </a:lnTo>
                <a:lnTo>
                  <a:pt x="1214" y="908"/>
                </a:lnTo>
                <a:lnTo>
                  <a:pt x="1201" y="914"/>
                </a:lnTo>
                <a:lnTo>
                  <a:pt x="1183" y="926"/>
                </a:lnTo>
                <a:lnTo>
                  <a:pt x="1170" y="939"/>
                </a:lnTo>
                <a:lnTo>
                  <a:pt x="1151" y="951"/>
                </a:lnTo>
                <a:lnTo>
                  <a:pt x="1139" y="964"/>
                </a:lnTo>
                <a:lnTo>
                  <a:pt x="1120" y="976"/>
                </a:lnTo>
                <a:lnTo>
                  <a:pt x="1108" y="982"/>
                </a:lnTo>
                <a:lnTo>
                  <a:pt x="1089" y="995"/>
                </a:lnTo>
                <a:lnTo>
                  <a:pt x="1071" y="1007"/>
                </a:lnTo>
                <a:lnTo>
                  <a:pt x="1052" y="1013"/>
                </a:lnTo>
                <a:lnTo>
                  <a:pt x="1039" y="1026"/>
                </a:lnTo>
                <a:lnTo>
                  <a:pt x="1021" y="1032"/>
                </a:lnTo>
                <a:lnTo>
                  <a:pt x="1002" y="1044"/>
                </a:lnTo>
                <a:lnTo>
                  <a:pt x="983" y="1051"/>
                </a:lnTo>
                <a:lnTo>
                  <a:pt x="965" y="1063"/>
                </a:lnTo>
                <a:lnTo>
                  <a:pt x="946" y="1069"/>
                </a:lnTo>
                <a:lnTo>
                  <a:pt x="927" y="1082"/>
                </a:lnTo>
                <a:lnTo>
                  <a:pt x="909" y="1088"/>
                </a:lnTo>
                <a:lnTo>
                  <a:pt x="890" y="1094"/>
                </a:lnTo>
                <a:lnTo>
                  <a:pt x="871" y="1100"/>
                </a:lnTo>
                <a:lnTo>
                  <a:pt x="846" y="1113"/>
                </a:lnTo>
                <a:lnTo>
                  <a:pt x="828" y="1119"/>
                </a:lnTo>
                <a:lnTo>
                  <a:pt x="809" y="1125"/>
                </a:lnTo>
                <a:lnTo>
                  <a:pt x="790" y="1131"/>
                </a:lnTo>
                <a:lnTo>
                  <a:pt x="772" y="1138"/>
                </a:lnTo>
                <a:lnTo>
                  <a:pt x="747" y="1144"/>
                </a:lnTo>
                <a:lnTo>
                  <a:pt x="728" y="1150"/>
                </a:lnTo>
                <a:lnTo>
                  <a:pt x="710" y="1156"/>
                </a:lnTo>
                <a:lnTo>
                  <a:pt x="685" y="1162"/>
                </a:lnTo>
                <a:lnTo>
                  <a:pt x="666" y="1169"/>
                </a:lnTo>
                <a:lnTo>
                  <a:pt x="666" y="1169"/>
                </a:lnTo>
                <a:lnTo>
                  <a:pt x="641" y="1175"/>
                </a:lnTo>
                <a:lnTo>
                  <a:pt x="622" y="1175"/>
                </a:lnTo>
                <a:lnTo>
                  <a:pt x="604" y="1181"/>
                </a:lnTo>
                <a:lnTo>
                  <a:pt x="579" y="1187"/>
                </a:lnTo>
                <a:lnTo>
                  <a:pt x="560" y="1187"/>
                </a:lnTo>
                <a:lnTo>
                  <a:pt x="535" y="1193"/>
                </a:lnTo>
                <a:lnTo>
                  <a:pt x="517" y="1200"/>
                </a:lnTo>
                <a:lnTo>
                  <a:pt x="492" y="1200"/>
                </a:lnTo>
                <a:lnTo>
                  <a:pt x="473" y="1206"/>
                </a:lnTo>
                <a:lnTo>
                  <a:pt x="448" y="1206"/>
                </a:lnTo>
                <a:lnTo>
                  <a:pt x="423" y="1206"/>
                </a:lnTo>
                <a:lnTo>
                  <a:pt x="405" y="1212"/>
                </a:lnTo>
                <a:lnTo>
                  <a:pt x="380" y="1212"/>
                </a:lnTo>
                <a:lnTo>
                  <a:pt x="361" y="1212"/>
                </a:lnTo>
                <a:lnTo>
                  <a:pt x="336" y="1212"/>
                </a:lnTo>
                <a:lnTo>
                  <a:pt x="318" y="1218"/>
                </a:lnTo>
                <a:lnTo>
                  <a:pt x="293" y="1218"/>
                </a:lnTo>
                <a:lnTo>
                  <a:pt x="268" y="1218"/>
                </a:lnTo>
                <a:lnTo>
                  <a:pt x="249" y="1218"/>
                </a:lnTo>
                <a:lnTo>
                  <a:pt x="224" y="1218"/>
                </a:lnTo>
                <a:lnTo>
                  <a:pt x="206" y="1218"/>
                </a:lnTo>
                <a:lnTo>
                  <a:pt x="181" y="1218"/>
                </a:lnTo>
                <a:lnTo>
                  <a:pt x="156" y="1212"/>
                </a:lnTo>
                <a:lnTo>
                  <a:pt x="137" y="1212"/>
                </a:lnTo>
                <a:lnTo>
                  <a:pt x="112" y="1212"/>
                </a:lnTo>
                <a:lnTo>
                  <a:pt x="94" y="1212"/>
                </a:lnTo>
                <a:lnTo>
                  <a:pt x="69" y="1206"/>
                </a:lnTo>
                <a:lnTo>
                  <a:pt x="50" y="1206"/>
                </a:lnTo>
                <a:lnTo>
                  <a:pt x="25" y="1206"/>
                </a:lnTo>
                <a:lnTo>
                  <a:pt x="0" y="1200"/>
                </a:lnTo>
                <a:lnTo>
                  <a:pt x="249" y="311"/>
                </a:lnTo>
                <a:lnTo>
                  <a:pt x="1450" y="0"/>
                </a:lnTo>
                <a:close/>
              </a:path>
            </a:pathLst>
          </a:custGeom>
          <a:solidFill>
            <a:srgbClr val="00CC99"/>
          </a:solidFill>
          <a:ln w="9525">
            <a:solidFill>
              <a:srgbClr val="FFFFFF"/>
            </a:solidFill>
            <a:prstDash val="solid"/>
            <a:round/>
            <a:headEnd/>
            <a:tailEnd/>
          </a:ln>
        </p:spPr>
        <p:txBody>
          <a:bodyPr/>
          <a:lstStyle/>
          <a:p>
            <a:endParaRPr lang="en-US"/>
          </a:p>
        </p:txBody>
      </p:sp>
      <p:sp>
        <p:nvSpPr>
          <p:cNvPr id="378901" name="Freeform 21"/>
          <p:cNvSpPr>
            <a:spLocks/>
          </p:cNvSpPr>
          <p:nvPr/>
        </p:nvSpPr>
        <p:spPr bwMode="auto">
          <a:xfrm>
            <a:off x="6560457" y="3144393"/>
            <a:ext cx="1121456" cy="280987"/>
          </a:xfrm>
          <a:custGeom>
            <a:avLst/>
            <a:gdLst/>
            <a:ahLst/>
            <a:cxnLst>
              <a:cxn ang="0">
                <a:pos x="146" y="0"/>
              </a:cxn>
              <a:cxn ang="0">
                <a:pos x="146" y="12"/>
              </a:cxn>
              <a:cxn ang="0">
                <a:pos x="0" y="88"/>
              </a:cxn>
            </a:cxnLst>
            <a:rect l="0" t="0" r="r" b="b"/>
            <a:pathLst>
              <a:path w="146" h="88">
                <a:moveTo>
                  <a:pt x="146" y="0"/>
                </a:moveTo>
                <a:lnTo>
                  <a:pt x="146" y="12"/>
                </a:lnTo>
                <a:lnTo>
                  <a:pt x="0" y="88"/>
                </a:lnTo>
              </a:path>
            </a:pathLst>
          </a:custGeom>
          <a:noFill/>
          <a:ln w="9525">
            <a:solidFill>
              <a:srgbClr val="000000"/>
            </a:solidFill>
            <a:prstDash val="solid"/>
            <a:round/>
            <a:headEnd/>
            <a:tailEnd/>
          </a:ln>
        </p:spPr>
        <p:txBody>
          <a:bodyPr/>
          <a:lstStyle/>
          <a:p>
            <a:endParaRPr lang="en-US"/>
          </a:p>
        </p:txBody>
      </p:sp>
      <p:sp>
        <p:nvSpPr>
          <p:cNvPr id="378902" name="Rectangle 22"/>
          <p:cNvSpPr>
            <a:spLocks noChangeArrowheads="1"/>
          </p:cNvSpPr>
          <p:nvPr/>
        </p:nvSpPr>
        <p:spPr bwMode="auto">
          <a:xfrm>
            <a:off x="6788150" y="2823718"/>
            <a:ext cx="1838645" cy="230832"/>
          </a:xfrm>
          <a:prstGeom prst="rect">
            <a:avLst/>
          </a:prstGeom>
          <a:noFill/>
          <a:ln w="9525">
            <a:noFill/>
            <a:miter lim="800000"/>
            <a:headEnd/>
            <a:tailEnd/>
          </a:ln>
        </p:spPr>
        <p:txBody>
          <a:bodyPr wrap="none" lIns="0" tIns="0" rIns="0" bIns="0">
            <a:spAutoFit/>
          </a:bodyPr>
          <a:lstStyle/>
          <a:p>
            <a:r>
              <a:rPr lang="en-US" sz="1500" b="1" dirty="0" smtClean="0">
                <a:solidFill>
                  <a:srgbClr val="000000"/>
                </a:solidFill>
                <a:latin typeface="Tahoma" pitchFamily="34" charset="0"/>
              </a:rPr>
              <a:t>Individual Permits </a:t>
            </a:r>
            <a:endParaRPr lang="en-US" sz="2400" dirty="0">
              <a:solidFill>
                <a:srgbClr val="000000"/>
              </a:solidFill>
              <a:latin typeface="Tahoma" pitchFamily="34" charset="0"/>
            </a:endParaRPr>
          </a:p>
        </p:txBody>
      </p:sp>
      <p:sp>
        <p:nvSpPr>
          <p:cNvPr id="378903" name="Rectangle 23"/>
          <p:cNvSpPr>
            <a:spLocks noChangeArrowheads="1"/>
          </p:cNvSpPr>
          <p:nvPr/>
        </p:nvSpPr>
        <p:spPr bwMode="auto">
          <a:xfrm>
            <a:off x="8088309" y="3060255"/>
            <a:ext cx="474489" cy="230832"/>
          </a:xfrm>
          <a:prstGeom prst="rect">
            <a:avLst/>
          </a:prstGeom>
          <a:noFill/>
          <a:ln w="9525">
            <a:noFill/>
            <a:miter lim="800000"/>
            <a:headEnd/>
            <a:tailEnd/>
          </a:ln>
        </p:spPr>
        <p:txBody>
          <a:bodyPr wrap="none" lIns="0" tIns="0" rIns="0" bIns="0">
            <a:spAutoFit/>
          </a:bodyPr>
          <a:lstStyle/>
          <a:p>
            <a:r>
              <a:rPr lang="en-US" sz="1500" b="1" dirty="0" smtClean="0">
                <a:solidFill>
                  <a:srgbClr val="000000"/>
                </a:solidFill>
                <a:latin typeface="Tahoma" pitchFamily="34" charset="0"/>
              </a:rPr>
              <a:t>37%</a:t>
            </a:r>
            <a:endParaRPr lang="en-US" sz="2400" dirty="0">
              <a:solidFill>
                <a:srgbClr val="000000"/>
              </a:solidFill>
              <a:latin typeface="Tahoma" pitchFamily="34" charset="0"/>
            </a:endParaRPr>
          </a:p>
        </p:txBody>
      </p:sp>
      <p:sp>
        <p:nvSpPr>
          <p:cNvPr id="378904" name="Rectangle 24"/>
          <p:cNvSpPr>
            <a:spLocks noChangeArrowheads="1"/>
          </p:cNvSpPr>
          <p:nvPr/>
        </p:nvSpPr>
        <p:spPr bwMode="auto">
          <a:xfrm>
            <a:off x="1836738" y="4926013"/>
            <a:ext cx="106362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ahoma" pitchFamily="34" charset="0"/>
              </a:rPr>
              <a:t>Withdrawn</a:t>
            </a:r>
            <a:endParaRPr lang="en-US" sz="2400">
              <a:solidFill>
                <a:srgbClr val="000000"/>
              </a:solidFill>
              <a:latin typeface="Tahoma" pitchFamily="34" charset="0"/>
            </a:endParaRPr>
          </a:p>
        </p:txBody>
      </p:sp>
      <p:sp>
        <p:nvSpPr>
          <p:cNvPr id="378905" name="Rectangle 25"/>
          <p:cNvSpPr>
            <a:spLocks noChangeArrowheads="1"/>
          </p:cNvSpPr>
          <p:nvPr/>
        </p:nvSpPr>
        <p:spPr bwMode="auto">
          <a:xfrm>
            <a:off x="2129070" y="5162550"/>
            <a:ext cx="504825" cy="228600"/>
          </a:xfrm>
          <a:prstGeom prst="rect">
            <a:avLst/>
          </a:prstGeom>
          <a:noFill/>
          <a:ln w="9525">
            <a:noFill/>
            <a:miter lim="800000"/>
            <a:headEnd/>
            <a:tailEnd/>
          </a:ln>
        </p:spPr>
        <p:txBody>
          <a:bodyPr wrap="none" lIns="0" tIns="0" rIns="0" bIns="0">
            <a:spAutoFit/>
          </a:bodyPr>
          <a:lstStyle/>
          <a:p>
            <a:r>
              <a:rPr lang="en-US" sz="1500" b="1" dirty="0">
                <a:solidFill>
                  <a:srgbClr val="000000"/>
                </a:solidFill>
                <a:latin typeface="Tahoma" pitchFamily="34" charset="0"/>
              </a:rPr>
              <a:t>&lt;1%</a:t>
            </a:r>
            <a:endParaRPr lang="en-US" sz="2400" dirty="0">
              <a:solidFill>
                <a:srgbClr val="000000"/>
              </a:solidFill>
              <a:latin typeface="Tahoma" pitchFamily="34" charset="0"/>
            </a:endParaRPr>
          </a:p>
        </p:txBody>
      </p:sp>
      <p:sp>
        <p:nvSpPr>
          <p:cNvPr id="378906" name="Rectangle 26"/>
          <p:cNvSpPr>
            <a:spLocks noChangeArrowheads="1"/>
          </p:cNvSpPr>
          <p:nvPr/>
        </p:nvSpPr>
        <p:spPr bwMode="auto">
          <a:xfrm>
            <a:off x="1081543" y="1844675"/>
            <a:ext cx="1550104" cy="230832"/>
          </a:xfrm>
          <a:prstGeom prst="rect">
            <a:avLst/>
          </a:prstGeom>
          <a:noFill/>
          <a:ln w="9525">
            <a:noFill/>
            <a:miter lim="800000"/>
            <a:headEnd/>
            <a:tailEnd/>
          </a:ln>
        </p:spPr>
        <p:txBody>
          <a:bodyPr wrap="none" lIns="0" tIns="0" rIns="0" bIns="0">
            <a:spAutoFit/>
          </a:bodyPr>
          <a:lstStyle/>
          <a:p>
            <a:r>
              <a:rPr lang="en-US" sz="1500" b="1" dirty="0">
                <a:solidFill>
                  <a:srgbClr val="000000"/>
                </a:solidFill>
                <a:latin typeface="Tahoma" pitchFamily="34" charset="0"/>
              </a:rPr>
              <a:t>General </a:t>
            </a:r>
            <a:r>
              <a:rPr lang="en-US" sz="1500" b="1" dirty="0" smtClean="0">
                <a:solidFill>
                  <a:srgbClr val="000000"/>
                </a:solidFill>
                <a:latin typeface="Tahoma" pitchFamily="34" charset="0"/>
              </a:rPr>
              <a:t>Permits</a:t>
            </a:r>
            <a:endParaRPr lang="en-US" sz="2400" dirty="0">
              <a:solidFill>
                <a:srgbClr val="000000"/>
              </a:solidFill>
              <a:latin typeface="Tahoma" pitchFamily="34" charset="0"/>
            </a:endParaRPr>
          </a:p>
        </p:txBody>
      </p:sp>
      <p:sp>
        <p:nvSpPr>
          <p:cNvPr id="378907" name="Rectangle 27"/>
          <p:cNvSpPr>
            <a:spLocks noChangeArrowheads="1"/>
          </p:cNvSpPr>
          <p:nvPr/>
        </p:nvSpPr>
        <p:spPr bwMode="auto">
          <a:xfrm>
            <a:off x="2132013" y="2081213"/>
            <a:ext cx="469900"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Tahoma" pitchFamily="34" charset="0"/>
              </a:rPr>
              <a:t>62%</a:t>
            </a:r>
            <a:endParaRPr lang="en-US" sz="2400">
              <a:solidFill>
                <a:srgbClr val="000000"/>
              </a:solidFill>
              <a:latin typeface="Tahoma" pitchFamily="34" charset="0"/>
            </a:endParaRPr>
          </a:p>
        </p:txBody>
      </p:sp>
      <p:sp>
        <p:nvSpPr>
          <p:cNvPr id="378908" name="Rectangle 28"/>
          <p:cNvSpPr>
            <a:spLocks noChangeArrowheads="1"/>
          </p:cNvSpPr>
          <p:nvPr/>
        </p:nvSpPr>
        <p:spPr bwMode="auto">
          <a:xfrm>
            <a:off x="5148263" y="5575300"/>
            <a:ext cx="608012" cy="228600"/>
          </a:xfrm>
          <a:prstGeom prst="rect">
            <a:avLst/>
          </a:prstGeom>
          <a:noFill/>
          <a:ln w="9525">
            <a:noFill/>
            <a:miter lim="800000"/>
            <a:headEnd/>
            <a:tailEnd/>
          </a:ln>
        </p:spPr>
        <p:txBody>
          <a:bodyPr wrap="none" lIns="0" tIns="0" rIns="0" bIns="0">
            <a:spAutoFit/>
          </a:bodyPr>
          <a:lstStyle/>
          <a:p>
            <a:r>
              <a:rPr lang="en-US" sz="1500" b="1" dirty="0">
                <a:solidFill>
                  <a:srgbClr val="000000"/>
                </a:solidFill>
                <a:latin typeface="Tahoma" pitchFamily="34" charset="0"/>
              </a:rPr>
              <a:t>Denial</a:t>
            </a:r>
            <a:endParaRPr lang="en-US" sz="2400" dirty="0">
              <a:solidFill>
                <a:srgbClr val="000000"/>
              </a:solidFill>
              <a:latin typeface="Tahoma" pitchFamily="34" charset="0"/>
            </a:endParaRPr>
          </a:p>
        </p:txBody>
      </p:sp>
      <p:sp>
        <p:nvSpPr>
          <p:cNvPr id="378909" name="Rectangle 29"/>
          <p:cNvSpPr>
            <a:spLocks noChangeArrowheads="1"/>
          </p:cNvSpPr>
          <p:nvPr/>
        </p:nvSpPr>
        <p:spPr bwMode="auto">
          <a:xfrm>
            <a:off x="4803825" y="5811838"/>
            <a:ext cx="1352537" cy="461665"/>
          </a:xfrm>
          <a:prstGeom prst="rect">
            <a:avLst/>
          </a:prstGeom>
          <a:noFill/>
          <a:ln w="9525">
            <a:noFill/>
            <a:miter lim="800000"/>
            <a:headEnd/>
            <a:tailEnd/>
          </a:ln>
        </p:spPr>
        <p:txBody>
          <a:bodyPr wrap="square" lIns="0" tIns="0" rIns="0" bIns="0">
            <a:spAutoFit/>
          </a:bodyPr>
          <a:lstStyle/>
          <a:p>
            <a:r>
              <a:rPr lang="en-US" sz="1500" b="1" dirty="0">
                <a:solidFill>
                  <a:srgbClr val="000000"/>
                </a:solidFill>
                <a:latin typeface="Tahoma" pitchFamily="34" charset="0"/>
              </a:rPr>
              <a:t>  </a:t>
            </a:r>
            <a:r>
              <a:rPr lang="en-US" sz="1500" b="1" dirty="0" smtClean="0">
                <a:solidFill>
                  <a:srgbClr val="000000"/>
                </a:solidFill>
                <a:latin typeface="Tahoma" pitchFamily="34" charset="0"/>
              </a:rPr>
              <a:t>&lt; 1% of 1%	</a:t>
            </a:r>
            <a:endParaRPr lang="en-US" sz="2400" dirty="0">
              <a:solidFill>
                <a:srgbClr val="000000"/>
              </a:solidFill>
              <a:latin typeface="Tahoma" pitchFamily="34" charset="0"/>
            </a:endParaRPr>
          </a:p>
        </p:txBody>
      </p:sp>
      <p:sp>
        <p:nvSpPr>
          <p:cNvPr id="378910" name="Rectangle 30"/>
          <p:cNvSpPr>
            <a:spLocks noChangeArrowheads="1"/>
          </p:cNvSpPr>
          <p:nvPr/>
        </p:nvSpPr>
        <p:spPr bwMode="auto">
          <a:xfrm>
            <a:off x="2995841" y="5446713"/>
            <a:ext cx="1381789" cy="230832"/>
          </a:xfrm>
          <a:prstGeom prst="rect">
            <a:avLst/>
          </a:prstGeom>
          <a:noFill/>
          <a:ln w="9525">
            <a:noFill/>
            <a:miter lim="800000"/>
            <a:headEnd/>
            <a:tailEnd/>
          </a:ln>
        </p:spPr>
        <p:txBody>
          <a:bodyPr wrap="none" lIns="0" tIns="0" rIns="0" bIns="0">
            <a:spAutoFit/>
          </a:bodyPr>
          <a:lstStyle/>
          <a:p>
            <a:r>
              <a:rPr lang="en-US" sz="1500" b="1" dirty="0">
                <a:solidFill>
                  <a:srgbClr val="000000"/>
                </a:solidFill>
                <a:latin typeface="Tahoma" pitchFamily="34" charset="0"/>
              </a:rPr>
              <a:t>Letter </a:t>
            </a:r>
            <a:r>
              <a:rPr lang="en-US" sz="1500" b="1" dirty="0" smtClean="0">
                <a:solidFill>
                  <a:srgbClr val="000000"/>
                </a:solidFill>
                <a:latin typeface="Tahoma" pitchFamily="34" charset="0"/>
              </a:rPr>
              <a:t>Permits</a:t>
            </a:r>
            <a:endParaRPr lang="en-US" sz="2400" dirty="0">
              <a:solidFill>
                <a:srgbClr val="000000"/>
              </a:solidFill>
              <a:latin typeface="Tahoma" pitchFamily="34" charset="0"/>
            </a:endParaRPr>
          </a:p>
        </p:txBody>
      </p:sp>
      <p:sp>
        <p:nvSpPr>
          <p:cNvPr id="378911" name="Rectangle 31"/>
          <p:cNvSpPr>
            <a:spLocks noChangeArrowheads="1"/>
          </p:cNvSpPr>
          <p:nvPr/>
        </p:nvSpPr>
        <p:spPr bwMode="auto">
          <a:xfrm>
            <a:off x="3438080" y="5684838"/>
            <a:ext cx="504825" cy="228600"/>
          </a:xfrm>
          <a:prstGeom prst="rect">
            <a:avLst/>
          </a:prstGeom>
          <a:noFill/>
          <a:ln w="9525">
            <a:noFill/>
            <a:miter lim="800000"/>
            <a:headEnd/>
            <a:tailEnd/>
          </a:ln>
        </p:spPr>
        <p:txBody>
          <a:bodyPr wrap="none" lIns="0" tIns="0" rIns="0" bIns="0">
            <a:spAutoFit/>
          </a:bodyPr>
          <a:lstStyle/>
          <a:p>
            <a:r>
              <a:rPr lang="en-US" sz="1500" b="1" dirty="0">
                <a:solidFill>
                  <a:srgbClr val="000000"/>
                </a:solidFill>
                <a:latin typeface="Tahoma" pitchFamily="34" charset="0"/>
              </a:rPr>
              <a:t>&lt;1%</a:t>
            </a:r>
            <a:endParaRPr lang="en-US" sz="2400" dirty="0">
              <a:solidFill>
                <a:srgbClr val="000000"/>
              </a:solidFill>
              <a:latin typeface="Tahoma" pitchFamily="34" charset="0"/>
            </a:endParaRPr>
          </a:p>
        </p:txBody>
      </p:sp>
      <p:sp>
        <p:nvSpPr>
          <p:cNvPr id="378912" name="Rectangle 32"/>
          <p:cNvSpPr>
            <a:spLocks noChangeArrowheads="1"/>
          </p:cNvSpPr>
          <p:nvPr/>
        </p:nvSpPr>
        <p:spPr bwMode="auto">
          <a:xfrm>
            <a:off x="0" y="249917"/>
            <a:ext cx="9144000" cy="515938"/>
          </a:xfrm>
          <a:prstGeom prst="rect">
            <a:avLst/>
          </a:prstGeom>
          <a:noFill/>
          <a:ln w="12700">
            <a:noFill/>
            <a:miter lim="800000"/>
            <a:headEnd/>
            <a:tailEnd/>
          </a:ln>
          <a:effectLst/>
        </p:spPr>
        <p:txBody>
          <a:bodyPr lIns="90488" tIns="44450" rIns="90488" bIns="44450">
            <a:spAutoFit/>
          </a:bodyPr>
          <a:lstStyle/>
          <a:p>
            <a:pPr algn="ctr" eaLnBrk="0" hangingPunct="0"/>
            <a:r>
              <a:rPr lang="en-US" sz="2800" b="1" dirty="0" smtClean="0">
                <a:solidFill>
                  <a:srgbClr val="000000"/>
                </a:solidFill>
                <a:latin typeface="Tahoma" pitchFamily="34" charset="0"/>
              </a:rPr>
              <a:t>PERMIT ACTIONS FY12</a:t>
            </a:r>
            <a:endParaRPr lang="en-US" sz="2800" b="1" dirty="0">
              <a:solidFill>
                <a:srgbClr val="000000"/>
              </a:solidFill>
              <a:latin typeface="Tahoma" pitchFamily="34" charset="0"/>
            </a:endParaRPr>
          </a:p>
        </p:txBody>
      </p:sp>
      <p:sp>
        <p:nvSpPr>
          <p:cNvPr id="378913" name="Text Box 33"/>
          <p:cNvSpPr txBox="1">
            <a:spLocks noChangeArrowheads="1"/>
          </p:cNvSpPr>
          <p:nvPr/>
        </p:nvSpPr>
        <p:spPr bwMode="auto">
          <a:xfrm>
            <a:off x="2593542" y="2280647"/>
            <a:ext cx="3935412" cy="584775"/>
          </a:xfrm>
          <a:prstGeom prst="rect">
            <a:avLst/>
          </a:prstGeom>
          <a:noFill/>
          <a:ln w="9525">
            <a:noFill/>
            <a:miter lim="800000"/>
            <a:headEnd/>
            <a:tailEnd/>
          </a:ln>
          <a:effectLst/>
        </p:spPr>
        <p:txBody>
          <a:bodyPr>
            <a:spAutoFit/>
          </a:bodyPr>
          <a:lstStyle/>
          <a:p>
            <a:pPr algn="ctr" eaLnBrk="0" hangingPunct="0"/>
            <a:r>
              <a:rPr lang="en-US" b="1" dirty="0">
                <a:solidFill>
                  <a:schemeClr val="bg1"/>
                </a:solidFill>
                <a:latin typeface="Tahoma" pitchFamily="34" charset="0"/>
              </a:rPr>
              <a:t>Average Processing Days</a:t>
            </a:r>
          </a:p>
          <a:p>
            <a:pPr algn="ctr" eaLnBrk="0" hangingPunct="0"/>
            <a:r>
              <a:rPr lang="en-US" b="1" dirty="0">
                <a:solidFill>
                  <a:schemeClr val="bg1"/>
                </a:solidFill>
                <a:latin typeface="Tahoma" pitchFamily="34" charset="0"/>
              </a:rPr>
              <a:t> = </a:t>
            </a:r>
            <a:r>
              <a:rPr lang="en-US" b="1" dirty="0" smtClean="0">
                <a:solidFill>
                  <a:schemeClr val="bg1"/>
                </a:solidFill>
                <a:latin typeface="Tahoma" pitchFamily="34" charset="0"/>
              </a:rPr>
              <a:t>84% </a:t>
            </a:r>
            <a:r>
              <a:rPr lang="en-US" b="1" dirty="0">
                <a:solidFill>
                  <a:schemeClr val="bg1"/>
                </a:solidFill>
                <a:latin typeface="Tahoma" pitchFamily="34" charset="0"/>
              </a:rPr>
              <a:t>&lt; 60 days</a:t>
            </a:r>
          </a:p>
        </p:txBody>
      </p:sp>
      <p:sp>
        <p:nvSpPr>
          <p:cNvPr id="378914" name="Rectangle 34"/>
          <p:cNvSpPr>
            <a:spLocks noChangeArrowheads="1"/>
          </p:cNvSpPr>
          <p:nvPr/>
        </p:nvSpPr>
        <p:spPr bwMode="auto">
          <a:xfrm>
            <a:off x="0" y="779628"/>
            <a:ext cx="9144000" cy="461665"/>
          </a:xfrm>
          <a:prstGeom prst="rect">
            <a:avLst/>
          </a:prstGeom>
          <a:noFill/>
          <a:ln w="9525">
            <a:noFill/>
            <a:miter lim="800000"/>
            <a:headEnd/>
            <a:tailEnd/>
          </a:ln>
          <a:effectLst/>
        </p:spPr>
        <p:txBody>
          <a:bodyPr>
            <a:spAutoFit/>
          </a:bodyPr>
          <a:lstStyle/>
          <a:p>
            <a:pPr algn="ctr"/>
            <a:r>
              <a:rPr lang="en-US" sz="2400" b="1" dirty="0" smtClean="0">
                <a:solidFill>
                  <a:srgbClr val="000000"/>
                </a:solidFill>
                <a:latin typeface="Tahoma" pitchFamily="34" charset="0"/>
              </a:rPr>
              <a:t>1,100 Decisions</a:t>
            </a:r>
            <a:endParaRPr lang="en-US" sz="2400" b="1" dirty="0">
              <a:solidFill>
                <a:srgbClr val="000000"/>
              </a:solidFill>
              <a:latin typeface="Tahoma" pitchFamily="34" charset="0"/>
            </a:endParaRPr>
          </a:p>
        </p:txBody>
      </p:sp>
      <p:sp>
        <p:nvSpPr>
          <p:cNvPr id="36" name="Slide Number Placeholder 35"/>
          <p:cNvSpPr>
            <a:spLocks noGrp="1"/>
          </p:cNvSpPr>
          <p:nvPr>
            <p:ph type="sldNum" sz="quarter" idx="10"/>
          </p:nvPr>
        </p:nvSpPr>
        <p:spPr/>
        <p:txBody>
          <a:bodyPr/>
          <a:lstStyle/>
          <a:p>
            <a:pPr>
              <a:defRPr/>
            </a:pPr>
            <a:fld id="{3C8DA0A5-FBF0-4B37-94F3-83B1BD337671}" type="slidenum">
              <a:rPr lang="en-US" smtClean="0"/>
              <a:pPr>
                <a:defRPr/>
              </a:pPr>
              <a:t>6</a:t>
            </a:fld>
            <a:endParaRPr lang="en-US" dirty="0"/>
          </a:p>
        </p:txBody>
      </p:sp>
      <p:sp>
        <p:nvSpPr>
          <p:cNvPr id="37" name="Text Box 33"/>
          <p:cNvSpPr txBox="1">
            <a:spLocks noChangeArrowheads="1"/>
          </p:cNvSpPr>
          <p:nvPr/>
        </p:nvSpPr>
        <p:spPr bwMode="auto">
          <a:xfrm>
            <a:off x="4313489" y="3202308"/>
            <a:ext cx="2130854" cy="1077218"/>
          </a:xfrm>
          <a:prstGeom prst="rect">
            <a:avLst/>
          </a:prstGeom>
          <a:noFill/>
          <a:ln w="9525">
            <a:noFill/>
            <a:miter lim="800000"/>
            <a:headEnd/>
            <a:tailEnd/>
          </a:ln>
          <a:effectLst/>
        </p:spPr>
        <p:txBody>
          <a:bodyPr wrap="square">
            <a:spAutoFit/>
          </a:bodyPr>
          <a:lstStyle/>
          <a:p>
            <a:pPr algn="ctr" eaLnBrk="0" hangingPunct="0"/>
            <a:r>
              <a:rPr lang="en-US" b="1" dirty="0">
                <a:solidFill>
                  <a:schemeClr val="bg1"/>
                </a:solidFill>
                <a:latin typeface="Tahoma" pitchFamily="34" charset="0"/>
              </a:rPr>
              <a:t>Average </a:t>
            </a:r>
            <a:r>
              <a:rPr lang="en-US" b="1" dirty="0" smtClean="0">
                <a:solidFill>
                  <a:schemeClr val="bg1"/>
                </a:solidFill>
                <a:latin typeface="Tahoma" pitchFamily="34" charset="0"/>
              </a:rPr>
              <a:t>                        Processing </a:t>
            </a:r>
            <a:r>
              <a:rPr lang="en-US" b="1" dirty="0">
                <a:solidFill>
                  <a:schemeClr val="bg1"/>
                </a:solidFill>
                <a:latin typeface="Tahoma" pitchFamily="34" charset="0"/>
              </a:rPr>
              <a:t>Days</a:t>
            </a:r>
          </a:p>
          <a:p>
            <a:pPr algn="ctr" eaLnBrk="0" hangingPunct="0"/>
            <a:r>
              <a:rPr lang="en-US" b="1" dirty="0">
                <a:solidFill>
                  <a:schemeClr val="bg1"/>
                </a:solidFill>
                <a:latin typeface="Tahoma" pitchFamily="34" charset="0"/>
              </a:rPr>
              <a:t> = </a:t>
            </a:r>
            <a:r>
              <a:rPr lang="en-US" b="1" dirty="0" smtClean="0">
                <a:solidFill>
                  <a:schemeClr val="bg1"/>
                </a:solidFill>
                <a:latin typeface="Tahoma" pitchFamily="34" charset="0"/>
              </a:rPr>
              <a:t>67%                                          &lt; 120 </a:t>
            </a:r>
            <a:r>
              <a:rPr lang="en-US" b="1" dirty="0">
                <a:solidFill>
                  <a:schemeClr val="bg1"/>
                </a:solidFill>
                <a:latin typeface="Tahoma" pitchFamily="34" charset="0"/>
              </a:rPr>
              <a:t>days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2738"/>
            <a:ext cx="8229600" cy="1143000"/>
          </a:xfrm>
        </p:spPr>
        <p:txBody>
          <a:bodyPr/>
          <a:lstStyle/>
          <a:p>
            <a:r>
              <a:rPr lang="en-US" sz="2800" b="1" dirty="0" smtClean="0">
                <a:solidFill>
                  <a:srgbClr val="000000"/>
                </a:solidFill>
                <a:latin typeface="Tahoma" pitchFamily="34" charset="0"/>
              </a:rPr>
              <a:t>SECTION 404(g) OF CLEAN WATER ACT</a:t>
            </a:r>
            <a:br>
              <a:rPr lang="en-US" sz="2800" b="1" dirty="0" smtClean="0">
                <a:solidFill>
                  <a:srgbClr val="000000"/>
                </a:solidFill>
                <a:latin typeface="Tahoma" pitchFamily="34" charset="0"/>
              </a:rPr>
            </a:br>
            <a:r>
              <a:rPr lang="en-US" sz="2800" b="1" dirty="0" smtClean="0">
                <a:solidFill>
                  <a:srgbClr val="000000"/>
                </a:solidFill>
                <a:latin typeface="Tahoma" pitchFamily="34" charset="0"/>
              </a:rPr>
              <a:t>Assumption of Program by States or Tribes</a:t>
            </a:r>
            <a:endParaRPr lang="en-US" sz="2800" dirty="0"/>
          </a:p>
        </p:txBody>
      </p:sp>
      <p:sp>
        <p:nvSpPr>
          <p:cNvPr id="6" name="Content Placeholder 5"/>
          <p:cNvSpPr>
            <a:spLocks noGrp="1"/>
          </p:cNvSpPr>
          <p:nvPr>
            <p:ph idx="1"/>
          </p:nvPr>
        </p:nvSpPr>
        <p:spPr>
          <a:xfrm>
            <a:off x="457200" y="1511300"/>
            <a:ext cx="8229600" cy="4572000"/>
          </a:xfrm>
        </p:spPr>
        <p:txBody>
          <a:bodyPr/>
          <a:lstStyle/>
          <a:p>
            <a:pPr>
              <a:buFont typeface="Arial" pitchFamily="34" charset="0"/>
              <a:buChar char="•"/>
            </a:pPr>
            <a:r>
              <a:rPr lang="en-US" sz="2200" b="1" dirty="0" smtClean="0">
                <a:latin typeface="+mn-lt"/>
              </a:rPr>
              <a:t>EPA has the authority to delegate to a State or tribe the administration of the Section 404 Program for certain non-navigable waters.  </a:t>
            </a:r>
            <a:r>
              <a:rPr lang="en-US" sz="2200" b="1" dirty="0" smtClean="0"/>
              <a:t>(40 CFR parts 232 and 233)</a:t>
            </a:r>
          </a:p>
          <a:p>
            <a:pPr>
              <a:buNone/>
            </a:pPr>
            <a:endParaRPr lang="en-US" sz="2200" b="1" dirty="0" smtClean="0">
              <a:latin typeface="+mn-lt"/>
            </a:endParaRPr>
          </a:p>
          <a:p>
            <a:pPr>
              <a:buFont typeface="Arial" pitchFamily="34" charset="0"/>
              <a:buChar char="•"/>
            </a:pPr>
            <a:r>
              <a:rPr lang="en-US" sz="2200" b="1" dirty="0" smtClean="0">
                <a:latin typeface="+mn-lt"/>
              </a:rPr>
              <a:t> Corps would retain jurisdiction for:</a:t>
            </a:r>
          </a:p>
          <a:p>
            <a:pPr lvl="1">
              <a:buFont typeface="Arial" pitchFamily="34" charset="0"/>
              <a:buChar char="•"/>
            </a:pPr>
            <a:r>
              <a:rPr lang="en-US" sz="2000" dirty="0" smtClean="0">
                <a:latin typeface="+mn-lt"/>
              </a:rPr>
              <a:t> Tidal waters </a:t>
            </a:r>
            <a:r>
              <a:rPr lang="en-US" sz="2000" dirty="0" smtClean="0"/>
              <a:t>and adjacent wetlands</a:t>
            </a:r>
            <a:endParaRPr lang="en-US" sz="2000" dirty="0" smtClean="0">
              <a:latin typeface="+mn-lt"/>
            </a:endParaRPr>
          </a:p>
          <a:p>
            <a:pPr lvl="1">
              <a:buFont typeface="Arial" pitchFamily="34" charset="0"/>
              <a:buChar char="•"/>
            </a:pPr>
            <a:r>
              <a:rPr lang="en-US" sz="2000" dirty="0" smtClean="0">
                <a:latin typeface="+mn-lt"/>
              </a:rPr>
              <a:t> Navigable and adjacent wetlands</a:t>
            </a:r>
          </a:p>
          <a:p>
            <a:pPr lvl="1">
              <a:buFont typeface="Arial" pitchFamily="34" charset="0"/>
              <a:buChar char="•"/>
            </a:pPr>
            <a:r>
              <a:rPr lang="en-US" sz="2000" dirty="0" smtClean="0">
                <a:latin typeface="+mn-lt"/>
              </a:rPr>
              <a:t> Navigable waters under Section 10.  These include:</a:t>
            </a:r>
          </a:p>
          <a:p>
            <a:pPr lvl="2" eaLnBrk="1" hangingPunct="1"/>
            <a:r>
              <a:rPr lang="en-US" sz="1800" dirty="0" smtClean="0"/>
              <a:t>Waters subject to ebb and flow of the tide and/or;</a:t>
            </a:r>
            <a:endParaRPr lang="en-US" sz="1400" dirty="0" smtClean="0"/>
          </a:p>
          <a:p>
            <a:pPr lvl="2" eaLnBrk="1" hangingPunct="1"/>
            <a:r>
              <a:rPr lang="en-US" sz="1800" dirty="0" smtClean="0"/>
              <a:t>Those waters that are presently used, or have been used in the past, or may be susceptible to use to transport interstate or foreign commerce.</a:t>
            </a:r>
            <a:endParaRPr lang="en-US" sz="18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3C8DA0A5-FBF0-4B37-94F3-83B1BD337671}"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00"/>
                </a:solidFill>
                <a:latin typeface="Tahoma" pitchFamily="34" charset="0"/>
              </a:rPr>
              <a:t>SECTION 404(g) OF CLEAN WATER ACT</a:t>
            </a:r>
            <a:br>
              <a:rPr lang="en-US" sz="2800" b="1" dirty="0" smtClean="0">
                <a:solidFill>
                  <a:srgbClr val="000000"/>
                </a:solidFill>
                <a:latin typeface="Tahoma" pitchFamily="34" charset="0"/>
              </a:rPr>
            </a:br>
            <a:r>
              <a:rPr lang="en-US" sz="2800" b="1" dirty="0" smtClean="0">
                <a:solidFill>
                  <a:srgbClr val="000000"/>
                </a:solidFill>
                <a:latin typeface="Tahoma" pitchFamily="34" charset="0"/>
              </a:rPr>
              <a:t>Assumption of Program by States or Tribes</a:t>
            </a:r>
            <a:endParaRPr lang="en-US" sz="2800" dirty="0"/>
          </a:p>
        </p:txBody>
      </p:sp>
      <p:sp>
        <p:nvSpPr>
          <p:cNvPr id="3" name="Content Placeholder 2"/>
          <p:cNvSpPr>
            <a:spLocks noGrp="1"/>
          </p:cNvSpPr>
          <p:nvPr>
            <p:ph idx="1"/>
          </p:nvPr>
        </p:nvSpPr>
        <p:spPr>
          <a:xfrm>
            <a:off x="457200" y="1536700"/>
            <a:ext cx="8229600" cy="4114800"/>
          </a:xfrm>
        </p:spPr>
        <p:txBody>
          <a:bodyPr/>
          <a:lstStyle/>
          <a:p>
            <a:pPr>
              <a:buFont typeface="Arial" pitchFamily="34" charset="0"/>
              <a:buChar char="•"/>
            </a:pPr>
            <a:r>
              <a:rPr lang="en-US" sz="2600" b="1" dirty="0" smtClean="0"/>
              <a:t>EPA’s process for a State or tribe to assume Section 404 Program</a:t>
            </a:r>
          </a:p>
          <a:p>
            <a:pPr lvl="1">
              <a:buFont typeface="Arial" pitchFamily="34" charset="0"/>
              <a:buChar char="•"/>
            </a:pPr>
            <a:r>
              <a:rPr lang="en-US" sz="2400" dirty="0" smtClean="0"/>
              <a:t>State or tribe submits complete assumption application</a:t>
            </a:r>
          </a:p>
          <a:p>
            <a:pPr lvl="1">
              <a:buFont typeface="Arial" pitchFamily="34" charset="0"/>
              <a:buChar char="•"/>
            </a:pPr>
            <a:r>
              <a:rPr lang="en-US" sz="2400" dirty="0" smtClean="0"/>
              <a:t>EPA reviews application</a:t>
            </a:r>
          </a:p>
          <a:p>
            <a:pPr lvl="1">
              <a:buFont typeface="Arial" pitchFamily="34" charset="0"/>
              <a:buChar char="•"/>
            </a:pPr>
            <a:r>
              <a:rPr lang="en-US" sz="2400" dirty="0" smtClean="0"/>
              <a:t>Distribution of application for public comment</a:t>
            </a:r>
          </a:p>
          <a:p>
            <a:pPr lvl="1">
              <a:buFont typeface="Arial" pitchFamily="34" charset="0"/>
              <a:buChar char="•"/>
            </a:pPr>
            <a:r>
              <a:rPr lang="en-US" sz="2400" dirty="0" smtClean="0"/>
              <a:t>Public hearing</a:t>
            </a:r>
          </a:p>
          <a:p>
            <a:pPr lvl="1">
              <a:buFont typeface="Arial" pitchFamily="34" charset="0"/>
              <a:buChar char="•"/>
            </a:pPr>
            <a:r>
              <a:rPr lang="en-US" sz="2400" dirty="0" smtClean="0"/>
              <a:t>EPA is decision maker, but Corps provides information and data</a:t>
            </a:r>
          </a:p>
          <a:p>
            <a:pPr>
              <a:buFont typeface="Arial" pitchFamily="34" charset="0"/>
              <a:buChar char="•"/>
            </a:pPr>
            <a:endParaRPr lang="en-US" dirty="0"/>
          </a:p>
        </p:txBody>
      </p:sp>
      <p:sp>
        <p:nvSpPr>
          <p:cNvPr id="4" name="Slide Number Placeholder 3"/>
          <p:cNvSpPr>
            <a:spLocks noGrp="1"/>
          </p:cNvSpPr>
          <p:nvPr>
            <p:ph type="sldNum" sz="quarter" idx="10"/>
          </p:nvPr>
        </p:nvSpPr>
        <p:spPr>
          <a:xfrm>
            <a:off x="3657600" y="6245225"/>
            <a:ext cx="2133600" cy="476250"/>
          </a:xfrm>
          <a:noFill/>
        </p:spPr>
        <p:txBody>
          <a:bodyPr/>
          <a:lstStyle/>
          <a:p>
            <a:fld id="{A9C9706E-1355-4F13-84DC-D2538119A144}"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p:cNvSpPr>
          <p:nvPr/>
        </p:nvSpPr>
        <p:spPr bwMode="auto">
          <a:xfrm>
            <a:off x="0" y="61527"/>
            <a:ext cx="9144000" cy="520655"/>
          </a:xfrm>
          <a:prstGeom prst="rect">
            <a:avLst/>
          </a:prstGeom>
          <a:noFill/>
          <a:ln w="12700">
            <a:noFill/>
            <a:miter lim="800000"/>
            <a:headEnd/>
            <a:tailEnd/>
          </a:ln>
          <a:effectLst/>
        </p:spPr>
        <p:txBody>
          <a:bodyPr lIns="90488" tIns="44450" rIns="90488" bIns="44450">
            <a:spAutoFit/>
          </a:bodyPr>
          <a:lstStyle/>
          <a:p>
            <a:pPr algn="ctr" eaLnBrk="0" hangingPunct="0"/>
            <a:r>
              <a:rPr lang="en-US" sz="2800" b="1" dirty="0" smtClean="0">
                <a:solidFill>
                  <a:srgbClr val="000000"/>
                </a:solidFill>
                <a:latin typeface="Tahoma" pitchFamily="34" charset="0"/>
              </a:rPr>
              <a:t>CORPS AND STATE RELATIONSHIPS</a:t>
            </a:r>
          </a:p>
        </p:txBody>
      </p:sp>
      <p:sp>
        <p:nvSpPr>
          <p:cNvPr id="4" name="Slide Number Placeholder 3"/>
          <p:cNvSpPr>
            <a:spLocks noGrp="1"/>
          </p:cNvSpPr>
          <p:nvPr>
            <p:ph type="sldNum" sz="quarter" idx="10"/>
          </p:nvPr>
        </p:nvSpPr>
        <p:spPr/>
        <p:txBody>
          <a:bodyPr/>
          <a:lstStyle/>
          <a:p>
            <a:pPr>
              <a:defRPr/>
            </a:pPr>
            <a:fld id="{3C8DA0A5-FBF0-4B37-94F3-83B1BD337671}" type="slidenum">
              <a:rPr lang="en-US" smtClean="0"/>
              <a:pPr>
                <a:defRPr/>
              </a:pPr>
              <a:t>9</a:t>
            </a:fld>
            <a:endParaRPr lang="en-US" dirty="0"/>
          </a:p>
        </p:txBody>
      </p:sp>
      <p:sp>
        <p:nvSpPr>
          <p:cNvPr id="5" name="Rectangle 3"/>
          <p:cNvSpPr>
            <a:spLocks noChangeArrowheads="1"/>
          </p:cNvSpPr>
          <p:nvPr/>
        </p:nvSpPr>
        <p:spPr bwMode="auto">
          <a:xfrm>
            <a:off x="372125" y="703749"/>
            <a:ext cx="8272130" cy="5920335"/>
          </a:xfrm>
          <a:prstGeom prst="rect">
            <a:avLst/>
          </a:prstGeom>
          <a:noFill/>
          <a:ln w="9525">
            <a:noFill/>
            <a:miter lim="800000"/>
            <a:headEnd/>
            <a:tailEnd/>
          </a:ln>
          <a:effectLst/>
        </p:spPr>
        <p:txBody>
          <a:bodyPr anchor="t"/>
          <a:lstStyle/>
          <a:p>
            <a:pPr>
              <a:buFont typeface="Arial" pitchFamily="34" charset="0"/>
              <a:buChar char="•"/>
            </a:pPr>
            <a:r>
              <a:rPr lang="en-US" sz="2000" b="1" dirty="0" smtClean="0">
                <a:latin typeface="+mn-lt"/>
              </a:rPr>
              <a:t>  Regulatory Roles</a:t>
            </a:r>
          </a:p>
          <a:p>
            <a:pPr>
              <a:buFont typeface="Arial" pitchFamily="34" charset="0"/>
              <a:buChar char="•"/>
            </a:pPr>
            <a:endParaRPr lang="en-US" sz="2000" b="1" dirty="0" smtClean="0">
              <a:latin typeface="+mn-lt"/>
            </a:endParaRPr>
          </a:p>
          <a:p>
            <a:pPr lvl="1">
              <a:buFont typeface="Arial" pitchFamily="34" charset="0"/>
              <a:buChar char="•"/>
            </a:pPr>
            <a:r>
              <a:rPr lang="en-US" b="1" dirty="0" smtClean="0">
                <a:latin typeface="+mn-lt"/>
              </a:rPr>
              <a:t>  AK Department of Environmental Conservation (DEC)</a:t>
            </a:r>
          </a:p>
          <a:p>
            <a:pPr lvl="1"/>
            <a:endParaRPr lang="en-US" sz="1600" b="1" dirty="0" smtClean="0">
              <a:latin typeface="+mn-lt"/>
            </a:endParaRPr>
          </a:p>
          <a:p>
            <a:pPr lvl="2">
              <a:buFont typeface="Arial" pitchFamily="34" charset="0"/>
              <a:buChar char="•"/>
            </a:pPr>
            <a:r>
              <a:rPr lang="en-US" sz="1600" b="1" dirty="0" smtClean="0">
                <a:latin typeface="+mn-lt"/>
              </a:rPr>
              <a:t> Water Quality Certifications (WQC) - Section 401 of the CWA</a:t>
            </a:r>
          </a:p>
          <a:p>
            <a:pPr lvl="3">
              <a:buFont typeface="Arial" pitchFamily="34" charset="0"/>
              <a:buChar char="•"/>
            </a:pPr>
            <a:r>
              <a:rPr lang="en-US" sz="1600" b="1" dirty="0" smtClean="0">
                <a:latin typeface="+mn-lt"/>
              </a:rPr>
              <a:t>  </a:t>
            </a:r>
            <a:r>
              <a:rPr lang="en-US" sz="1400" b="1" dirty="0" smtClean="0">
                <a:latin typeface="+mn-lt"/>
              </a:rPr>
              <a:t>Determines if the discharge of dredged and/or fill material satisfies the State’s water quality standards</a:t>
            </a:r>
          </a:p>
          <a:p>
            <a:pPr lvl="3">
              <a:buFont typeface="Arial" pitchFamily="34" charset="0"/>
              <a:buChar char="•"/>
            </a:pPr>
            <a:r>
              <a:rPr lang="en-US" sz="1400" b="1" dirty="0" smtClean="0">
                <a:latin typeface="+mn-lt"/>
              </a:rPr>
              <a:t>  State may issue, deny or waive WQC</a:t>
            </a:r>
          </a:p>
          <a:p>
            <a:pPr lvl="4">
              <a:buFont typeface="Arial" pitchFamily="34" charset="0"/>
              <a:buChar char="•"/>
            </a:pPr>
            <a:r>
              <a:rPr lang="en-US" sz="1400" b="1" dirty="0" smtClean="0">
                <a:latin typeface="+mn-lt"/>
              </a:rPr>
              <a:t>  If WQC is issued any conditions become are incorporated as special condition on a DA permit, if issued.</a:t>
            </a:r>
          </a:p>
          <a:p>
            <a:pPr lvl="4">
              <a:buFont typeface="Arial" pitchFamily="34" charset="0"/>
              <a:buChar char="•"/>
            </a:pPr>
            <a:r>
              <a:rPr lang="en-US" sz="1400" b="1" dirty="0" smtClean="0">
                <a:latin typeface="+mn-lt"/>
              </a:rPr>
              <a:t>   If the DEC denies the WQC, a DA section 404 permit is invalid </a:t>
            </a:r>
          </a:p>
          <a:p>
            <a:pPr lvl="3"/>
            <a:endParaRPr lang="en-US" sz="1400" b="1" dirty="0" smtClean="0">
              <a:latin typeface="+mn-lt"/>
            </a:endParaRPr>
          </a:p>
          <a:p>
            <a:pPr lvl="2">
              <a:buFont typeface="Arial" pitchFamily="34" charset="0"/>
              <a:buChar char="•"/>
            </a:pPr>
            <a:r>
              <a:rPr lang="en-US" sz="1600" b="1" dirty="0" smtClean="0">
                <a:latin typeface="+mn-lt"/>
              </a:rPr>
              <a:t> Section 404 Individual permit applications</a:t>
            </a:r>
          </a:p>
          <a:p>
            <a:pPr lvl="3">
              <a:buFont typeface="Arial" pitchFamily="34" charset="0"/>
              <a:buChar char="•"/>
            </a:pPr>
            <a:r>
              <a:rPr lang="en-US" sz="1400" b="1" dirty="0" smtClean="0">
                <a:latin typeface="+mn-lt"/>
              </a:rPr>
              <a:t>  Corps sends the applicant’s complete application to DEC </a:t>
            </a:r>
          </a:p>
          <a:p>
            <a:pPr lvl="3">
              <a:buFont typeface="Arial" pitchFamily="34" charset="0"/>
              <a:buChar char="•"/>
            </a:pPr>
            <a:r>
              <a:rPr lang="en-US" sz="1400" b="1" dirty="0" smtClean="0">
                <a:latin typeface="+mn-lt"/>
              </a:rPr>
              <a:t>  Corps prepares and publishes a joint Corps/DEC public notice activity </a:t>
            </a:r>
          </a:p>
          <a:p>
            <a:pPr lvl="2"/>
            <a:endParaRPr lang="en-US" sz="2000" b="1" dirty="0" smtClean="0">
              <a:latin typeface="+mn-lt"/>
            </a:endParaRPr>
          </a:p>
          <a:p>
            <a:pPr lvl="1">
              <a:buFont typeface="Arial" pitchFamily="34" charset="0"/>
              <a:buChar char="•"/>
            </a:pPr>
            <a:r>
              <a:rPr lang="en-US" sz="2000" b="1" dirty="0" smtClean="0">
                <a:latin typeface="+mn-lt"/>
              </a:rPr>
              <a:t>  </a:t>
            </a:r>
            <a:r>
              <a:rPr lang="en-US" b="1" dirty="0" smtClean="0">
                <a:latin typeface="+mn-lt"/>
              </a:rPr>
              <a:t>AK Department of Fish and Game (ADF&amp;G)</a:t>
            </a:r>
          </a:p>
          <a:p>
            <a:pPr lvl="2">
              <a:buFont typeface="Arial" pitchFamily="34" charset="0"/>
              <a:buChar char="•"/>
            </a:pPr>
            <a:endParaRPr lang="en-US" sz="1600" b="1" dirty="0" smtClean="0">
              <a:latin typeface="+mn-lt"/>
            </a:endParaRPr>
          </a:p>
          <a:p>
            <a:pPr lvl="2">
              <a:buFont typeface="Arial" pitchFamily="34" charset="0"/>
              <a:buChar char="•"/>
            </a:pPr>
            <a:r>
              <a:rPr lang="en-US" sz="1600" b="1" dirty="0" smtClean="0">
                <a:latin typeface="+mn-lt"/>
              </a:rPr>
              <a:t> Fish bearing freshwater rivers/streams/lakes </a:t>
            </a:r>
          </a:p>
          <a:p>
            <a:pPr lvl="2"/>
            <a:endParaRPr lang="en-US" sz="1600" b="1" dirty="0" smtClean="0">
              <a:latin typeface="+mn-lt"/>
            </a:endParaRPr>
          </a:p>
          <a:p>
            <a:pPr lvl="2">
              <a:buFont typeface="Arial" pitchFamily="34" charset="0"/>
              <a:buChar char="•"/>
            </a:pPr>
            <a:r>
              <a:rPr lang="en-US" sz="1600" b="1" dirty="0" smtClean="0">
                <a:latin typeface="+mn-lt"/>
              </a:rPr>
              <a:t> State’s legislatively designated special areas</a:t>
            </a:r>
          </a:p>
          <a:p>
            <a:pPr lvl="2">
              <a:buFont typeface="Arial" pitchFamily="34" charset="0"/>
              <a:buChar char="•"/>
            </a:pPr>
            <a:endParaRPr lang="en-US" sz="1600" b="1" dirty="0" smtClean="0">
              <a:latin typeface="+mn-lt"/>
            </a:endParaRPr>
          </a:p>
          <a:p>
            <a:endParaRPr lang="en-US" dirty="0">
              <a:latin typeface="Tahoma" pitchFamily="34" charset="0"/>
            </a:endParaRPr>
          </a:p>
          <a:p>
            <a:endParaRPr lang="en-US" sz="1000" dirty="0">
              <a:latin typeface="Tahoma" pitchFamily="34" charset="0"/>
            </a:endParaRPr>
          </a:p>
          <a:p>
            <a:endParaRPr lang="en-US" sz="1000" b="1" dirty="0">
              <a:latin typeface="Tahoma" pitchFamily="34" charset="0"/>
            </a:endParaRPr>
          </a:p>
          <a:p>
            <a:endParaRPr lang="en-US" b="1" dirty="0">
              <a:latin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etland master">
  <a:themeElements>
    <a:clrScheme name="wetlan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tlan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etlan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tlan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tlan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tlan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tlan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tlan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tland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tlan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tlan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tlan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tlan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tlan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2251</Words>
  <Application>Microsoft Office PowerPoint</Application>
  <PresentationFormat>On-screen Show (4:3)</PresentationFormat>
  <Paragraphs>300</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wetland master</vt:lpstr>
      <vt:lpstr>Custom Design</vt:lpstr>
      <vt:lpstr>PowerPoint Presentation</vt:lpstr>
      <vt:lpstr>PowerPoint Presentation</vt:lpstr>
      <vt:lpstr>PowerPoint Presentation</vt:lpstr>
      <vt:lpstr>RIVERS AND HARBORS ACT OF 1899</vt:lpstr>
      <vt:lpstr>CLEAN WATER ACT (1972)</vt:lpstr>
      <vt:lpstr>PowerPoint Presentation</vt:lpstr>
      <vt:lpstr>SECTION 404(g) OF CLEAN WATER ACT Assumption of Program by States or Tribes</vt:lpstr>
      <vt:lpstr>SECTION 404(g) OF CLEAN WATER ACT Assumption of Program by States or Tribes</vt:lpstr>
      <vt:lpstr>PowerPoint Presentation</vt:lpstr>
      <vt:lpstr>PowerPoint Presentation</vt:lpstr>
      <vt:lpstr>PowerPoint Presentation</vt:lpstr>
      <vt:lpstr>CONCLUSION</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Administrator</cp:lastModifiedBy>
  <cp:revision>117</cp:revision>
  <dcterms:created xsi:type="dcterms:W3CDTF">2009-05-21T17:19:18Z</dcterms:created>
  <dcterms:modified xsi:type="dcterms:W3CDTF">2013-02-27T22:41:15Z</dcterms:modified>
</cp:coreProperties>
</file>