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8" r:id="rId2"/>
    <p:sldId id="259" r:id="rId3"/>
    <p:sldId id="262" r:id="rId4"/>
    <p:sldId id="263" r:id="rId5"/>
    <p:sldId id="264" r:id="rId6"/>
    <p:sldId id="267" r:id="rId7"/>
    <p:sldId id="269" r:id="rId8"/>
    <p:sldId id="266" r:id="rId9"/>
    <p:sldId id="265" r:id="rId10"/>
    <p:sldId id="271" r:id="rId11"/>
    <p:sldId id="272" r:id="rId12"/>
    <p:sldId id="273" r:id="rId13"/>
    <p:sldId id="274" r:id="rId14"/>
    <p:sldId id="275" r:id="rId15"/>
    <p:sldId id="256" r:id="rId16"/>
    <p:sldId id="270" r:id="rId17"/>
    <p:sldId id="27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0C58A0-936B-E64A-A580-5AE33C1D57C9}" v="152" dt="2018-11-09T20:00:19.2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/>
    <p:restoredTop sz="94636"/>
  </p:normalViewPr>
  <p:slideViewPr>
    <p:cSldViewPr snapToGrid="0" snapToObjects="1">
      <p:cViewPr varScale="1">
        <p:scale>
          <a:sx n="68" d="100"/>
          <a:sy n="68" d="100"/>
        </p:scale>
        <p:origin x="9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22333-B3B8-DE48-862F-36D8AF608D54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AF6242-5846-5E4E-9AFD-F2661A4A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52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20BA-1EC6-6645-ACF1-9A7486A7328E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5840F-67CC-7849-94B5-621AFC566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4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20BA-1EC6-6645-ACF1-9A7486A7328E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5840F-67CC-7849-94B5-621AFC566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11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20BA-1EC6-6645-ACF1-9A7486A7328E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5840F-67CC-7849-94B5-621AFC566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79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20BA-1EC6-6645-ACF1-9A7486A7328E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5840F-67CC-7849-94B5-621AFC566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283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20BA-1EC6-6645-ACF1-9A7486A7328E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5840F-67CC-7849-94B5-621AFC566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446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20BA-1EC6-6645-ACF1-9A7486A7328E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5840F-67CC-7849-94B5-621AFC566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10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20BA-1EC6-6645-ACF1-9A7486A7328E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5840F-67CC-7849-94B5-621AFC566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031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20BA-1EC6-6645-ACF1-9A7486A7328E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5840F-67CC-7849-94B5-621AFC566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59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20BA-1EC6-6645-ACF1-9A7486A7328E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5840F-67CC-7849-94B5-621AFC566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442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20BA-1EC6-6645-ACF1-9A7486A7328E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5840F-67CC-7849-94B5-621AFC566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99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20BA-1EC6-6645-ACF1-9A7486A7328E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5840F-67CC-7849-94B5-621AFC566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02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720BA-1EC6-6645-ACF1-9A7486A7328E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5840F-67CC-7849-94B5-621AFC566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49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-166910" y="3146960"/>
            <a:ext cx="12980505" cy="3086571"/>
          </a:xfrm>
          <a:prstGeom prst="rect">
            <a:avLst/>
          </a:prstGeom>
          <a:solidFill>
            <a:schemeClr val="accent1">
              <a:lumMod val="60000"/>
              <a:lumOff val="40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021856" y="3047026"/>
            <a:ext cx="67917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/>
          </a:p>
          <a:p>
            <a:pPr algn="ctr"/>
            <a:r>
              <a:rPr lang="en-US" sz="2800" dirty="0"/>
              <a:t>KODIAK MIDDLE COLLEGE | DESIGN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-869795" y="4080380"/>
            <a:ext cx="13229707" cy="0"/>
          </a:xfrm>
          <a:prstGeom prst="line">
            <a:avLst/>
          </a:prstGeom>
          <a:ln w="4762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560220" y="3745835"/>
            <a:ext cx="95091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/>
          </a:p>
          <a:p>
            <a:pPr algn="r"/>
            <a:r>
              <a:rPr lang="en-US" sz="2800" dirty="0"/>
              <a:t>Partnership Between </a:t>
            </a:r>
          </a:p>
          <a:p>
            <a:pPr algn="r"/>
            <a:r>
              <a:rPr lang="en-US" sz="2800" dirty="0"/>
              <a:t>Kodiak Island Borough School District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763641" y="5306419"/>
            <a:ext cx="23056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Kodiak College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128917" y="4596826"/>
            <a:ext cx="1506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accent4">
                    <a:lumMod val="75000"/>
                    <a:alpha val="51000"/>
                  </a:schemeClr>
                </a:solidFill>
              </a:rPr>
              <a:t>&amp;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7" y="1572615"/>
            <a:ext cx="3902927" cy="3902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380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288235" y="2574235"/>
            <a:ext cx="12980505" cy="2126974"/>
          </a:xfrm>
          <a:prstGeom prst="rect">
            <a:avLst/>
          </a:prstGeom>
          <a:solidFill>
            <a:schemeClr val="accent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65339" y="571451"/>
            <a:ext cx="67917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/>
          </a:p>
          <a:p>
            <a:pPr algn="ctr"/>
            <a:r>
              <a:rPr lang="en-US" sz="2800" dirty="0"/>
              <a:t>CURRENT COLLEGE CREDIT OFFERINGS </a:t>
            </a:r>
          </a:p>
          <a:p>
            <a:pPr algn="ctr"/>
            <a:r>
              <a:rPr lang="en-US" sz="2800" dirty="0"/>
              <a:t>AT KODIAK HIGH SCHOOL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89387" y="2766535"/>
            <a:ext cx="571098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Advanced Placement Courses 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Concurrent Enrollment with Kodiak College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College Credit through University of Alaska Southeast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246241" y="1470990"/>
            <a:ext cx="7593496" cy="0"/>
          </a:xfrm>
          <a:prstGeom prst="line">
            <a:avLst/>
          </a:prstGeom>
          <a:ln w="2222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319052" y="333247"/>
            <a:ext cx="3519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KODIAK MIDDLE COLLEGE | CURRENT</a:t>
            </a:r>
          </a:p>
        </p:txBody>
      </p:sp>
    </p:spTree>
    <p:extLst>
      <p:ext uri="{BB962C8B-B14F-4D97-AF65-F5344CB8AC3E}">
        <p14:creationId xmlns:p14="http://schemas.microsoft.com/office/powerpoint/2010/main" val="2125255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29052"/>
              </p:ext>
            </p:extLst>
          </p:nvPr>
        </p:nvGraphicFramePr>
        <p:xfrm>
          <a:off x="646237" y="2372858"/>
          <a:ext cx="10922909" cy="35288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7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7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20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403">
                <a:tc>
                  <a:txBody>
                    <a:bodyPr/>
                    <a:lstStyle/>
                    <a:p>
                      <a:r>
                        <a:rPr lang="en-US" sz="1600" dirty="0"/>
                        <a:t>Course</a:t>
                      </a:r>
                      <a:r>
                        <a:rPr lang="en-US" sz="1600" baseline="0" dirty="0"/>
                        <a:t> Type</a:t>
                      </a:r>
                      <a:endParaRPr lang="en-US" sz="16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Course</a:t>
                      </a:r>
                      <a:r>
                        <a:rPr lang="en-US" sz="1600" baseline="0" dirty="0"/>
                        <a:t> Title</a:t>
                      </a:r>
                      <a:endParaRPr lang="en-US" sz="16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Offered By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884">
                <a:tc>
                  <a:txBody>
                    <a:bodyPr/>
                    <a:lstStyle/>
                    <a:p>
                      <a:r>
                        <a:rPr lang="en-US" sz="1600" dirty="0"/>
                        <a:t>Advance</a:t>
                      </a:r>
                      <a:r>
                        <a:rPr lang="en-US" sz="1600" baseline="0" dirty="0"/>
                        <a:t>d Placement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AP Calculus</a:t>
                      </a:r>
                      <a:r>
                        <a:rPr lang="en-US" sz="1600" baseline="0" dirty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8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Advance</a:t>
                      </a:r>
                      <a:r>
                        <a:rPr lang="en-US" sz="1600" baseline="0" dirty="0"/>
                        <a:t>d Placement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AP Statistics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8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Advance</a:t>
                      </a:r>
                      <a:r>
                        <a:rPr lang="en-US" sz="1600" baseline="0" dirty="0"/>
                        <a:t>d Placement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AP Psychology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Advance</a:t>
                      </a:r>
                      <a:r>
                        <a:rPr lang="en-US" sz="1600" baseline="0" dirty="0"/>
                        <a:t>d Placement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AP World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Advance</a:t>
                      </a:r>
                      <a:r>
                        <a:rPr lang="en-US" sz="1600" baseline="0" dirty="0"/>
                        <a:t>d Placement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AP US History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Advance</a:t>
                      </a:r>
                      <a:r>
                        <a:rPr lang="en-US" sz="1600" baseline="0" dirty="0"/>
                        <a:t>d Placement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AP Language and Composition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Advance</a:t>
                      </a:r>
                      <a:r>
                        <a:rPr lang="en-US" sz="1600" baseline="0" dirty="0"/>
                        <a:t>d Placement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AP Literature</a:t>
                      </a:r>
                      <a:r>
                        <a:rPr lang="en-US" sz="1600" baseline="0" dirty="0"/>
                        <a:t> and Composition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Advance</a:t>
                      </a:r>
                      <a:r>
                        <a:rPr lang="en-US" sz="1600" baseline="0" dirty="0"/>
                        <a:t>d Placement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AP</a:t>
                      </a:r>
                      <a:r>
                        <a:rPr lang="en-US" sz="1600" baseline="0" dirty="0"/>
                        <a:t> Physics 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Advance</a:t>
                      </a:r>
                      <a:r>
                        <a:rPr lang="en-US" sz="1600" baseline="0" dirty="0"/>
                        <a:t>d Placement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AP</a:t>
                      </a:r>
                      <a:r>
                        <a:rPr lang="en-US" sz="1600" baseline="0" dirty="0"/>
                        <a:t> Studio Art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368918" y="281402"/>
            <a:ext cx="67917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/>
          </a:p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CURRENT COLLEGE CREDIT OFFERINGS </a:t>
            </a:r>
          </a:p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AT KODIAK HIGH SCHOOL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91903" y="1742080"/>
            <a:ext cx="51346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ADVANCED PLACEMENT COURSES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136911" y="1712261"/>
            <a:ext cx="7593496" cy="0"/>
          </a:xfrm>
          <a:prstGeom prst="line">
            <a:avLst/>
          </a:prstGeom>
          <a:ln w="158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319052" y="333247"/>
            <a:ext cx="3519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KODIAK MIDDLE COLLEGE | CURRENT</a:t>
            </a:r>
          </a:p>
        </p:txBody>
      </p:sp>
    </p:spTree>
    <p:extLst>
      <p:ext uri="{BB962C8B-B14F-4D97-AF65-F5344CB8AC3E}">
        <p14:creationId xmlns:p14="http://schemas.microsoft.com/office/powerpoint/2010/main" val="2123355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44068"/>
              </p:ext>
            </p:extLst>
          </p:nvPr>
        </p:nvGraphicFramePr>
        <p:xfrm>
          <a:off x="646237" y="2372858"/>
          <a:ext cx="10922908" cy="4098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6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4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5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55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403">
                <a:tc>
                  <a:txBody>
                    <a:bodyPr/>
                    <a:lstStyle/>
                    <a:p>
                      <a:r>
                        <a:rPr lang="en-US" sz="1600" dirty="0"/>
                        <a:t>Course</a:t>
                      </a:r>
                      <a:r>
                        <a:rPr lang="en-US" sz="1600" baseline="0" dirty="0"/>
                        <a:t> Type</a:t>
                      </a:r>
                      <a:endParaRPr lang="en-US" sz="16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Kodiak College </a:t>
                      </a:r>
                    </a:p>
                    <a:p>
                      <a:r>
                        <a:rPr lang="en-US" sz="1600" dirty="0"/>
                        <a:t>Course Number 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Course</a:t>
                      </a:r>
                      <a:r>
                        <a:rPr lang="en-US" sz="1600" baseline="0" dirty="0"/>
                        <a:t> Title</a:t>
                      </a:r>
                      <a:endParaRPr lang="en-US" sz="16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Offered By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884">
                <a:tc>
                  <a:txBody>
                    <a:bodyPr/>
                    <a:lstStyle/>
                    <a:p>
                      <a:r>
                        <a:rPr lang="en-US" sz="1600" dirty="0"/>
                        <a:t>Concurrent</a:t>
                      </a:r>
                      <a:r>
                        <a:rPr lang="en-US" sz="1600" baseline="0" dirty="0"/>
                        <a:t> Enrollment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AET A100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Fundamentals of Drafting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884">
                <a:tc>
                  <a:txBody>
                    <a:bodyPr/>
                    <a:lstStyle/>
                    <a:p>
                      <a:r>
                        <a:rPr lang="en-US" sz="1600" dirty="0"/>
                        <a:t>Concurrent</a:t>
                      </a:r>
                      <a:r>
                        <a:rPr lang="en-US" sz="1600" baseline="0" dirty="0"/>
                        <a:t> Enrollment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AKNS A101E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Elementary</a:t>
                      </a:r>
                      <a:r>
                        <a:rPr lang="en-US" sz="1600" baseline="0" dirty="0"/>
                        <a:t> Alutiiq Language 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870">
                <a:tc>
                  <a:txBody>
                    <a:bodyPr/>
                    <a:lstStyle/>
                    <a:p>
                      <a:r>
                        <a:rPr lang="en-US" sz="1600" dirty="0"/>
                        <a:t>Concurrent</a:t>
                      </a:r>
                      <a:r>
                        <a:rPr lang="en-US" sz="1600" baseline="0" dirty="0"/>
                        <a:t> Enrollment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AKNS A102E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Elementary</a:t>
                      </a:r>
                      <a:r>
                        <a:rPr lang="en-US" sz="1600" baseline="0" dirty="0"/>
                        <a:t> Alutiiq Language II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Concurrent</a:t>
                      </a:r>
                      <a:r>
                        <a:rPr lang="en-US" sz="1600" baseline="0" dirty="0"/>
                        <a:t> Enrollment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EDFN</a:t>
                      </a:r>
                      <a:r>
                        <a:rPr lang="en-US" sz="1600" baseline="0" dirty="0"/>
                        <a:t> A101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Intro</a:t>
                      </a:r>
                      <a:r>
                        <a:rPr lang="en-US" sz="1600" baseline="0" dirty="0"/>
                        <a:t> to Education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Concurrent</a:t>
                      </a:r>
                      <a:r>
                        <a:rPr lang="en-US" sz="1600" baseline="0" dirty="0"/>
                        <a:t> Enrollment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SPAN A101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Elementary Spanish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Concurrent</a:t>
                      </a:r>
                      <a:r>
                        <a:rPr lang="en-US" sz="1600" baseline="0" dirty="0"/>
                        <a:t> Enrollment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SPAN A102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Elementary</a:t>
                      </a:r>
                      <a:r>
                        <a:rPr lang="en-US" sz="1600" baseline="0" dirty="0"/>
                        <a:t> Spanish II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Concurrent</a:t>
                      </a:r>
                      <a:r>
                        <a:rPr lang="en-US" sz="1600" baseline="0" dirty="0"/>
                        <a:t> Enrollment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WELD</a:t>
                      </a:r>
                      <a:r>
                        <a:rPr lang="en-US" sz="1600" baseline="0" dirty="0"/>
                        <a:t> A112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Shielded Metal Arc Welding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Concurrent</a:t>
                      </a:r>
                      <a:r>
                        <a:rPr lang="en-US" sz="1600" baseline="0" dirty="0"/>
                        <a:t> Enrollment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WELD</a:t>
                      </a:r>
                      <a:r>
                        <a:rPr lang="en-US" sz="1600" baseline="0" dirty="0"/>
                        <a:t> A114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Welding</a:t>
                      </a:r>
                      <a:r>
                        <a:rPr lang="en-US" sz="1600" baseline="0" dirty="0"/>
                        <a:t> of High Strength Steel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Concurrent</a:t>
                      </a:r>
                      <a:r>
                        <a:rPr lang="en-US" sz="1600" baseline="0" dirty="0"/>
                        <a:t> Enrollment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WELD</a:t>
                      </a:r>
                      <a:r>
                        <a:rPr lang="en-US" sz="1600" baseline="0" dirty="0"/>
                        <a:t> A161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Gas Metal Arc Welding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Concurrent</a:t>
                      </a:r>
                      <a:r>
                        <a:rPr lang="en-US" sz="1600" baseline="0" dirty="0"/>
                        <a:t> Enrollment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WELD A190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Metal Fabrications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368918" y="281400"/>
            <a:ext cx="67917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/>
          </a:p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CURRENT COLLEGE CREDIT OFFERINGS </a:t>
            </a:r>
          </a:p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AT KODIAK HIGH SCHOOL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4072" y="1797143"/>
            <a:ext cx="90792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CONCURRENT ENROLLMENT COURSES </a:t>
            </a:r>
            <a:r>
              <a:rPr lang="en-US" sz="2800"/>
              <a:t>with KODIAK COLLEGE</a:t>
            </a:r>
            <a:endParaRPr lang="en-US" sz="28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053737" y="1712259"/>
            <a:ext cx="9518469" cy="0"/>
          </a:xfrm>
          <a:prstGeom prst="line">
            <a:avLst/>
          </a:prstGeom>
          <a:ln w="158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319052" y="333247"/>
            <a:ext cx="3519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KODIAK MIDDLE COLLEGE | CURRENT</a:t>
            </a:r>
          </a:p>
        </p:txBody>
      </p:sp>
    </p:spTree>
    <p:extLst>
      <p:ext uri="{BB962C8B-B14F-4D97-AF65-F5344CB8AC3E}">
        <p14:creationId xmlns:p14="http://schemas.microsoft.com/office/powerpoint/2010/main" val="867566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970440"/>
              </p:ext>
            </p:extLst>
          </p:nvPr>
        </p:nvGraphicFramePr>
        <p:xfrm>
          <a:off x="654946" y="3104378"/>
          <a:ext cx="10922908" cy="1538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6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4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5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55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403">
                <a:tc>
                  <a:txBody>
                    <a:bodyPr/>
                    <a:lstStyle/>
                    <a:p>
                      <a:r>
                        <a:rPr lang="en-US" sz="1600" dirty="0"/>
                        <a:t>Course</a:t>
                      </a:r>
                      <a:r>
                        <a:rPr lang="en-US" sz="1600" baseline="0" dirty="0"/>
                        <a:t> Type</a:t>
                      </a:r>
                      <a:endParaRPr lang="en-US" sz="16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Universit</a:t>
                      </a:r>
                      <a:r>
                        <a:rPr lang="en-US" sz="1600" baseline="0" dirty="0"/>
                        <a:t>y of Alaska Southeast</a:t>
                      </a:r>
                      <a:r>
                        <a:rPr lang="en-US" sz="1600" dirty="0"/>
                        <a:t> </a:t>
                      </a:r>
                    </a:p>
                    <a:p>
                      <a:r>
                        <a:rPr lang="en-US" sz="1600" dirty="0"/>
                        <a:t>Course Number 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Course</a:t>
                      </a:r>
                      <a:r>
                        <a:rPr lang="en-US" sz="1600" baseline="0" dirty="0"/>
                        <a:t> Title</a:t>
                      </a:r>
                      <a:endParaRPr lang="en-US" sz="16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Offered By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884">
                <a:tc>
                  <a:txBody>
                    <a:bodyPr/>
                    <a:lstStyle/>
                    <a:p>
                      <a:r>
                        <a:rPr lang="en-US" sz="1600" dirty="0"/>
                        <a:t>Concurrent</a:t>
                      </a:r>
                      <a:r>
                        <a:rPr lang="en-US" sz="1600" baseline="0" dirty="0"/>
                        <a:t> Enrollment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FT110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Introduction</a:t>
                      </a:r>
                      <a:r>
                        <a:rPr lang="en-US" sz="1600" baseline="0" dirty="0"/>
                        <a:t> to Oceanography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8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Concurrent</a:t>
                      </a:r>
                      <a:r>
                        <a:rPr lang="en-US" sz="1600" baseline="0" dirty="0"/>
                        <a:t> Enrollment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FT273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Fundamentals of Fisheries 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</a:t>
                      </a:r>
                      <a:r>
                        <a:rPr lang="en-US" sz="1600" baseline="0" dirty="0"/>
                        <a:t> School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19052" y="333247"/>
            <a:ext cx="3519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KODIAK MIDDLE COLLEGE | CURRENT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2368918" y="677953"/>
            <a:ext cx="67917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/>
          </a:p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CURRENT COLLEGE CREDIT OFFERINGS </a:t>
            </a:r>
          </a:p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</a:rPr>
              <a:t>AT KODIAK HIGH SCHOOL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75541" y="2108812"/>
            <a:ext cx="71845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CONCURRENT ENROLLMENT COURSES with UAS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136911" y="2078023"/>
            <a:ext cx="7593496" cy="0"/>
          </a:xfrm>
          <a:prstGeom prst="line">
            <a:avLst/>
          </a:prstGeom>
          <a:ln w="158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920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288235" y="2574234"/>
            <a:ext cx="12980505" cy="2650909"/>
          </a:xfrm>
          <a:prstGeom prst="rect">
            <a:avLst/>
          </a:prstGeom>
          <a:solidFill>
            <a:schemeClr val="accent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569545" y="592893"/>
            <a:ext cx="67917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/>
          </a:p>
          <a:p>
            <a:pPr algn="ctr"/>
            <a:r>
              <a:rPr lang="en-US" sz="2800" dirty="0"/>
              <a:t>KODIAK MIDDLE COLLEGE</a:t>
            </a:r>
          </a:p>
          <a:p>
            <a:pPr algn="ctr"/>
            <a:r>
              <a:rPr lang="en-US" sz="2800" dirty="0"/>
              <a:t>ANTICIPATED CREDIT OFFERINGS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20298" y="333247"/>
            <a:ext cx="40179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chemeClr val="bg2">
                    <a:lumMod val="50000"/>
                  </a:schemeClr>
                </a:solidFill>
              </a:rPr>
              <a:t>KODIAK MIDDLE 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COLLEGE </a:t>
            </a:r>
            <a:r>
              <a:rPr lang="en-US" sz="1400">
                <a:solidFill>
                  <a:schemeClr val="bg2">
                    <a:lumMod val="50000"/>
                  </a:schemeClr>
                </a:solidFill>
              </a:rPr>
              <a:t>| COURSE OFFERINGS</a:t>
            </a:r>
            <a:endParaRPr lang="en-US" sz="1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9387" y="2766535"/>
            <a:ext cx="552247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Advanced Placement Courses 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Concurrent Enrollment with Kodiak College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College Credit through University of Alaska Southeast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b="1" dirty="0"/>
              <a:t>Middle College Pathways with Kodiak College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246241" y="1470990"/>
            <a:ext cx="7593496" cy="0"/>
          </a:xfrm>
          <a:prstGeom prst="line">
            <a:avLst/>
          </a:prstGeom>
          <a:ln w="158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363497" y="4428528"/>
            <a:ext cx="1001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NEW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sym typeface="Wingdings"/>
              </a:rPr>
              <a:t>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779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909004"/>
              </p:ext>
            </p:extLst>
          </p:nvPr>
        </p:nvGraphicFramePr>
        <p:xfrm>
          <a:off x="705874" y="1609130"/>
          <a:ext cx="11052117" cy="3910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5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4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14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8574">
                <a:tc>
                  <a:txBody>
                    <a:bodyPr/>
                    <a:lstStyle/>
                    <a:p>
                      <a:r>
                        <a:rPr lang="en-US" sz="1600" dirty="0"/>
                        <a:t>Course Number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Course</a:t>
                      </a:r>
                      <a:r>
                        <a:rPr lang="en-US" sz="1600" baseline="0" dirty="0"/>
                        <a:t> Title</a:t>
                      </a:r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Offered By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Semester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8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EDFN</a:t>
                      </a:r>
                      <a:r>
                        <a:rPr lang="en-US" sz="1600" baseline="0" dirty="0"/>
                        <a:t> </a:t>
                      </a:r>
                      <a:r>
                        <a:rPr lang="en-US" sz="1600" dirty="0"/>
                        <a:t>A101</a:t>
                      </a:r>
                      <a:endParaRPr lang="en-US" sz="160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Intro to Education</a:t>
                      </a:r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Kodiak High School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Fall Junior</a:t>
                      </a:r>
                      <a:r>
                        <a:rPr lang="en-US" sz="1600" baseline="0" dirty="0"/>
                        <a:t> Year</a:t>
                      </a:r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870">
                <a:tc>
                  <a:txBody>
                    <a:bodyPr/>
                    <a:lstStyle/>
                    <a:p>
                      <a:r>
                        <a:rPr lang="en-US" sz="1600" dirty="0"/>
                        <a:t>WRTG A213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Writing in Sciences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Kodiak </a:t>
                      </a:r>
                      <a:r>
                        <a:rPr lang="en-US" sz="1600" baseline="0" dirty="0"/>
                        <a:t>College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Spring Junior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PSY A150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Lifespan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Kodiak </a:t>
                      </a:r>
                      <a:r>
                        <a:rPr lang="en-US" sz="1600" baseline="0" dirty="0"/>
                        <a:t>College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Spring Junior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EDEL</a:t>
                      </a:r>
                      <a:r>
                        <a:rPr lang="en-US" sz="1600" baseline="0" dirty="0"/>
                        <a:t> A205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Becoming an </a:t>
                      </a:r>
                      <a:r>
                        <a:rPr lang="en-US" sz="1600" baseline="0" dirty="0"/>
                        <a:t>Elementary Teacher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Kodiak </a:t>
                      </a:r>
                      <a:r>
                        <a:rPr lang="en-US" sz="1600" baseline="0" dirty="0"/>
                        <a:t>College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Spring Junior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EDEC A242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Family and Community</a:t>
                      </a:r>
                      <a:r>
                        <a:rPr lang="en-US" sz="1600" baseline="0" dirty="0"/>
                        <a:t> Partnership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Kodiak </a:t>
                      </a:r>
                      <a:r>
                        <a:rPr lang="en-US" sz="1600" baseline="0" dirty="0"/>
                        <a:t>College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Fall Senior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EDEC A106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Creativity and Arts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Kodiak </a:t>
                      </a:r>
                      <a:r>
                        <a:rPr lang="en-US" sz="1600" baseline="0" dirty="0"/>
                        <a:t>College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Fall Senior</a:t>
                      </a:r>
                      <a:r>
                        <a:rPr lang="en-US" sz="1600" baseline="0" dirty="0"/>
                        <a:t> Year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BIOL</a:t>
                      </a:r>
                      <a:r>
                        <a:rPr lang="en-US" sz="1600" baseline="0" dirty="0"/>
                        <a:t> A102/103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Kodiak </a:t>
                      </a:r>
                      <a:r>
                        <a:rPr lang="en-US" sz="1600" baseline="0" dirty="0"/>
                        <a:t>College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Fall Senior</a:t>
                      </a:r>
                      <a:r>
                        <a:rPr lang="en-US" sz="1600" baseline="0" dirty="0"/>
                        <a:t> Year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EDEL A206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Intro to Assessment in Elementary</a:t>
                      </a:r>
                      <a:r>
                        <a:rPr lang="en-US" sz="1600" baseline="0" dirty="0"/>
                        <a:t> Education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Kodiak </a:t>
                      </a:r>
                      <a:r>
                        <a:rPr lang="en-US" sz="1600" baseline="0" dirty="0"/>
                        <a:t>College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Spring Senior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EDSE</a:t>
                      </a:r>
                      <a:r>
                        <a:rPr lang="en-US" sz="1600" baseline="0" dirty="0"/>
                        <a:t> A212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Human Development and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Kodiak </a:t>
                      </a:r>
                      <a:r>
                        <a:rPr lang="en-US" sz="1600" baseline="0" dirty="0"/>
                        <a:t>College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Spring Senior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STAT A200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Elementary Statistics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Kodiak </a:t>
                      </a:r>
                      <a:r>
                        <a:rPr lang="en-US" sz="1600" baseline="0" dirty="0"/>
                        <a:t>College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Spring Senior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915479" y="377737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br>
              <a:rPr lang="en-US" sz="2800" baseline="0" dirty="0"/>
            </a:br>
            <a:r>
              <a:rPr lang="en-US" sz="2800" dirty="0"/>
              <a:t>AAS or BA IN EDUCATION PATHWAY</a:t>
            </a:r>
            <a:endParaRPr lang="en-US" sz="2800" baseline="0" dirty="0"/>
          </a:p>
        </p:txBody>
      </p:sp>
      <p:sp>
        <p:nvSpPr>
          <p:cNvPr id="7" name="TextBox 6"/>
          <p:cNvSpPr txBox="1"/>
          <p:nvPr/>
        </p:nvSpPr>
        <p:spPr>
          <a:xfrm>
            <a:off x="8319052" y="333247"/>
            <a:ext cx="3519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KODIAK MIDDLE COLLEGE | PATHWAYS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246241" y="831668"/>
            <a:ext cx="7593496" cy="0"/>
          </a:xfrm>
          <a:prstGeom prst="line">
            <a:avLst/>
          </a:prstGeom>
          <a:ln w="158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925637" y="340247"/>
            <a:ext cx="39231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KODIAK MIDDLE COLLEGE</a:t>
            </a:r>
          </a:p>
        </p:txBody>
      </p:sp>
    </p:spTree>
    <p:extLst>
      <p:ext uri="{BB962C8B-B14F-4D97-AF65-F5344CB8AC3E}">
        <p14:creationId xmlns:p14="http://schemas.microsoft.com/office/powerpoint/2010/main" val="1657114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237250"/>
              </p:ext>
            </p:extLst>
          </p:nvPr>
        </p:nvGraphicFramePr>
        <p:xfrm>
          <a:off x="646239" y="2288430"/>
          <a:ext cx="11052117" cy="2444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5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4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14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Course Number</a:t>
                      </a: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Course</a:t>
                      </a:r>
                      <a:r>
                        <a:rPr lang="en-US" sz="1600" baseline="0" dirty="0"/>
                        <a:t> Title</a:t>
                      </a:r>
                      <a:endParaRPr lang="en-US" sz="16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Offered By</a:t>
                      </a: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Semester</a:t>
                      </a: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884">
                <a:tc>
                  <a:txBody>
                    <a:bodyPr/>
                    <a:lstStyle/>
                    <a:p>
                      <a:r>
                        <a:rPr lang="en-US" sz="1600" dirty="0"/>
                        <a:t>EDEC A242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Family and Community</a:t>
                      </a:r>
                      <a:r>
                        <a:rPr lang="en-US" sz="1600" baseline="0" dirty="0"/>
                        <a:t> Partnership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Kodiak </a:t>
                      </a:r>
                      <a:r>
                        <a:rPr lang="en-US" sz="1600" baseline="0" dirty="0"/>
                        <a:t>College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Fall Senior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870">
                <a:tc>
                  <a:txBody>
                    <a:bodyPr/>
                    <a:lstStyle/>
                    <a:p>
                      <a:r>
                        <a:rPr lang="en-US" sz="1600" dirty="0"/>
                        <a:t>EDEC A106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Creativity and Arts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Kodiak </a:t>
                      </a:r>
                      <a:r>
                        <a:rPr lang="en-US" sz="1600" baseline="0" dirty="0"/>
                        <a:t>College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Fall Senior</a:t>
                      </a:r>
                      <a:r>
                        <a:rPr lang="en-US" sz="1600" baseline="0" dirty="0"/>
                        <a:t> Year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BIOL</a:t>
                      </a:r>
                      <a:r>
                        <a:rPr lang="en-US" sz="1600" baseline="0" dirty="0"/>
                        <a:t> A102/103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Kodiak </a:t>
                      </a:r>
                      <a:r>
                        <a:rPr lang="en-US" sz="1600" baseline="0" dirty="0"/>
                        <a:t>College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Fall Senior</a:t>
                      </a:r>
                      <a:r>
                        <a:rPr lang="en-US" sz="1600" baseline="0" dirty="0"/>
                        <a:t> Year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Pre-Calculus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Pre-Calculus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Fall Senior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AP</a:t>
                      </a:r>
                      <a:r>
                        <a:rPr lang="en-US" sz="1600" baseline="0" dirty="0"/>
                        <a:t> English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AP Literature</a:t>
                      </a:r>
                      <a:r>
                        <a:rPr lang="en-US" sz="1600" baseline="0" dirty="0"/>
                        <a:t> and Composition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 High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Fall Senior</a:t>
                      </a:r>
                      <a:r>
                        <a:rPr lang="en-US" sz="1600" baseline="0" dirty="0"/>
                        <a:t> Year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797">
                <a:tc>
                  <a:txBody>
                    <a:bodyPr/>
                    <a:lstStyle/>
                    <a:p>
                      <a:r>
                        <a:rPr lang="en-US" sz="1600" dirty="0"/>
                        <a:t>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AP Studio</a:t>
                      </a:r>
                      <a:r>
                        <a:rPr lang="en-US" sz="1600" baseline="0" dirty="0"/>
                        <a:t> Art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Kodiak</a:t>
                      </a:r>
                      <a:r>
                        <a:rPr lang="en-US" sz="1600" baseline="0" dirty="0"/>
                        <a:t> High School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Fall Senior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766391" y="937352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br>
              <a:rPr lang="en-US" sz="2800" baseline="0" dirty="0"/>
            </a:br>
            <a:r>
              <a:rPr lang="en-US" sz="2800" dirty="0"/>
              <a:t> AAS or BA IN EDUCATION PATHWAY</a:t>
            </a:r>
          </a:p>
          <a:p>
            <a:pPr algn="ctr"/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8319052" y="333247"/>
            <a:ext cx="3519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KODIAK MIDDLE COLLEGE | PATHWAYS</a:t>
            </a:r>
          </a:p>
        </p:txBody>
      </p:sp>
      <p:sp>
        <p:nvSpPr>
          <p:cNvPr id="7" name="Rectangle 6"/>
          <p:cNvSpPr/>
          <p:nvPr/>
        </p:nvSpPr>
        <p:spPr>
          <a:xfrm>
            <a:off x="2242930" y="808624"/>
            <a:ext cx="71429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EXAMPLE COURSE LOAD </a:t>
            </a:r>
            <a:endParaRPr lang="en-US" sz="2800" baseline="0" dirty="0"/>
          </a:p>
        </p:txBody>
      </p:sp>
      <p:sp>
        <p:nvSpPr>
          <p:cNvPr id="9" name="Rectangle 8"/>
          <p:cNvSpPr/>
          <p:nvPr/>
        </p:nvSpPr>
        <p:spPr>
          <a:xfrm>
            <a:off x="4349727" y="414132"/>
            <a:ext cx="2929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aseline="0"/>
              <a:t>FALL SENIOR</a:t>
            </a:r>
            <a:r>
              <a:rPr lang="en-US" sz="2800"/>
              <a:t> YEAR 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242930" y="1331843"/>
            <a:ext cx="7593496" cy="0"/>
          </a:xfrm>
          <a:prstGeom prst="line">
            <a:avLst/>
          </a:prstGeom>
          <a:ln w="158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969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704" y="1157522"/>
            <a:ext cx="1966092" cy="157182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087" y="1943433"/>
            <a:ext cx="1686969" cy="109156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374" y="2415257"/>
            <a:ext cx="4205618" cy="331726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092" y="2331400"/>
            <a:ext cx="2371894" cy="18712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933" y="3619274"/>
            <a:ext cx="4739294" cy="3238726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039586" y="1607494"/>
            <a:ext cx="1656800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Post Secondary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77200" y="2346484"/>
            <a:ext cx="1328505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High School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53800" y="3001608"/>
            <a:ext cx="1533690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Middle School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07886" y="3897027"/>
            <a:ext cx="1289135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Elementary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52779" y="4869305"/>
            <a:ext cx="1231876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Pre-School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7028960" y="1328329"/>
            <a:ext cx="0" cy="2173855"/>
          </a:xfrm>
          <a:prstGeom prst="straightConnector1">
            <a:avLst/>
          </a:prstGeom>
          <a:ln w="34925" cap="sq">
            <a:solidFill>
              <a:schemeClr val="accent4">
                <a:lumMod val="75000"/>
              </a:schemeClr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364969" y="2907962"/>
            <a:ext cx="15558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Pathways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835238" y="3186274"/>
            <a:ext cx="4472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5" idx="3"/>
          </p:cNvCxnSpPr>
          <p:nvPr/>
        </p:nvCxnSpPr>
        <p:spPr>
          <a:xfrm>
            <a:off x="6305705" y="2531150"/>
            <a:ext cx="9610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4" idx="3"/>
          </p:cNvCxnSpPr>
          <p:nvPr/>
        </p:nvCxnSpPr>
        <p:spPr>
          <a:xfrm>
            <a:off x="6696386" y="1792160"/>
            <a:ext cx="544848" cy="76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319052" y="333247"/>
            <a:ext cx="3519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KODIAK MIDDLE COLLEGE | DESIGN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454835" y="5824962"/>
            <a:ext cx="66101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MIDDLE COLLEGE </a:t>
            </a:r>
            <a:r>
              <a:rPr lang="en-US" sz="2800"/>
              <a:t>| PATHWAYS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8768007" y="3027900"/>
            <a:ext cx="3331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sym typeface="Wingdings"/>
              </a:rPr>
              <a:t> 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FOCUS FOR </a:t>
            </a:r>
            <a:br>
              <a:rPr lang="en-US" b="1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      NEXT STEP IN DESIGN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C28D40-A783-EB49-8150-6684A5760753}"/>
              </a:ext>
            </a:extLst>
          </p:cNvPr>
          <p:cNvSpPr txBox="1"/>
          <p:nvPr/>
        </p:nvSpPr>
        <p:spPr>
          <a:xfrm>
            <a:off x="7381518" y="2269540"/>
            <a:ext cx="25262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Pathways/Focus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1A4EF7-45A5-B24E-BD10-07E5559C83A1}"/>
              </a:ext>
            </a:extLst>
          </p:cNvPr>
          <p:cNvSpPr txBox="1"/>
          <p:nvPr/>
        </p:nvSpPr>
        <p:spPr>
          <a:xfrm>
            <a:off x="7380088" y="1530550"/>
            <a:ext cx="28665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Degree/Certificate</a:t>
            </a:r>
          </a:p>
        </p:txBody>
      </p:sp>
    </p:spTree>
    <p:extLst>
      <p:ext uri="{BB962C8B-B14F-4D97-AF65-F5344CB8AC3E}">
        <p14:creationId xmlns:p14="http://schemas.microsoft.com/office/powerpoint/2010/main" val="1396510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836" y="664049"/>
            <a:ext cx="1966092" cy="157182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125" y="1844128"/>
            <a:ext cx="1686969" cy="109156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77" y="2710786"/>
            <a:ext cx="4205618" cy="331726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047" y="2435914"/>
            <a:ext cx="2371894" cy="18712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1943" y="4189734"/>
            <a:ext cx="873866" cy="2779776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3611943" y="1167789"/>
            <a:ext cx="1656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 Secondary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16723" y="2139023"/>
            <a:ext cx="1328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High School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45194" y="3137129"/>
            <a:ext cx="1533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Middle School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97303" y="4112208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Elementary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61146" y="5271285"/>
            <a:ext cx="1231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Pre-School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19052" y="333247"/>
            <a:ext cx="3519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KODIAK MIDDLE COLLEGE | ANALYSIS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297506" y="1986534"/>
            <a:ext cx="67917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/>
          </a:p>
          <a:p>
            <a:pPr algn="ctr"/>
            <a:r>
              <a:rPr lang="en-US" sz="2800" dirty="0"/>
              <a:t>CURRENT MISALIGNMENT </a:t>
            </a:r>
          </a:p>
          <a:p>
            <a:pPr algn="ctr"/>
            <a:r>
              <a:rPr lang="en-US" sz="2800" dirty="0"/>
              <a:t>PRE-SCHOOL THROUGH POST-SECONDARY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078651" y="2869255"/>
            <a:ext cx="7593496" cy="0"/>
          </a:xfrm>
          <a:prstGeom prst="line">
            <a:avLst/>
          </a:prstGeom>
          <a:ln w="2222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6746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174" y="1172171"/>
            <a:ext cx="1966092" cy="157182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405" y="1943433"/>
            <a:ext cx="1686969" cy="109156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43" y="2415257"/>
            <a:ext cx="4205618" cy="331726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410" y="2331400"/>
            <a:ext cx="2371894" cy="18712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251" y="3619274"/>
            <a:ext cx="4739294" cy="3238726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3475661" y="1554307"/>
            <a:ext cx="1656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 Secondary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309862" y="2254204"/>
            <a:ext cx="1328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High School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81118" y="3001608"/>
            <a:ext cx="1533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Middle School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35204" y="3897027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Elementary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0097" y="4869305"/>
            <a:ext cx="1231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Pre-School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19052" y="333247"/>
            <a:ext cx="3519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KODIAK MIDDLE COLLEGE | ALIGNMENT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524339" y="1302833"/>
            <a:ext cx="67917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/>
          </a:p>
          <a:p>
            <a:pPr algn="ctr"/>
            <a:r>
              <a:rPr lang="en-US" sz="2800" dirty="0"/>
              <a:t>MIDDLE COLLEGE DESIGN</a:t>
            </a:r>
            <a:br>
              <a:rPr lang="en-US" sz="2800" dirty="0"/>
            </a:br>
            <a:endParaRPr lang="en-US" sz="28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5105241" y="2202372"/>
            <a:ext cx="7593496" cy="0"/>
          </a:xfrm>
          <a:prstGeom prst="line">
            <a:avLst/>
          </a:prstGeom>
          <a:ln w="2222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858352" y="2259141"/>
            <a:ext cx="408727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NECESSITATES ALIGNMENT</a:t>
            </a:r>
            <a:br>
              <a:rPr lang="en-US" sz="2800" dirty="0"/>
            </a:br>
            <a:r>
              <a:rPr lang="en-US" sz="2800" dirty="0"/>
              <a:t>SYSTEM-WIDE</a:t>
            </a:r>
          </a:p>
        </p:txBody>
      </p:sp>
    </p:spTree>
    <p:extLst>
      <p:ext uri="{BB962C8B-B14F-4D97-AF65-F5344CB8AC3E}">
        <p14:creationId xmlns:p14="http://schemas.microsoft.com/office/powerpoint/2010/main" val="2075599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704" y="1157522"/>
            <a:ext cx="1966092" cy="157182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087" y="1943433"/>
            <a:ext cx="1686969" cy="109156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374" y="2415257"/>
            <a:ext cx="4205618" cy="331726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092" y="2331400"/>
            <a:ext cx="2371894" cy="18712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933" y="3619274"/>
            <a:ext cx="4739294" cy="3238726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039586" y="1607494"/>
            <a:ext cx="1656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Post Secondary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77200" y="2346484"/>
            <a:ext cx="1328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High School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53800" y="3001608"/>
            <a:ext cx="1533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Middle School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07886" y="3897027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Elementary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52779" y="4869305"/>
            <a:ext cx="1231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Pre-School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4679298" y="634190"/>
            <a:ext cx="0" cy="5098333"/>
          </a:xfrm>
          <a:prstGeom prst="straightConnector1">
            <a:avLst/>
          </a:prstGeom>
          <a:ln w="34925" cap="sq">
            <a:solidFill>
              <a:schemeClr val="accent4">
                <a:lumMod val="75000"/>
              </a:schemeClr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327775" y="5903893"/>
            <a:ext cx="46719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TYPICAL DESIGN | BOTTOM UP</a:t>
            </a:r>
          </a:p>
          <a:p>
            <a:endParaRPr lang="en-US" sz="2800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9087744" y="2082431"/>
            <a:ext cx="0" cy="2692805"/>
          </a:xfrm>
          <a:prstGeom prst="straightConnector1">
            <a:avLst/>
          </a:prstGeom>
          <a:ln w="34925" cap="sq">
            <a:solidFill>
              <a:schemeClr val="accent4">
                <a:lumMod val="75000"/>
              </a:schemeClr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195298" y="1544078"/>
            <a:ext cx="1832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Application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16169" y="4775236"/>
            <a:ext cx="17911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Knowledge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6874427" y="3186274"/>
            <a:ext cx="12114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344894" y="2531150"/>
            <a:ext cx="17671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735575" y="1792160"/>
            <a:ext cx="13503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611118" y="5036846"/>
            <a:ext cx="4878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194311" y="4081276"/>
            <a:ext cx="8915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8319052" y="333247"/>
            <a:ext cx="3519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KODIAK MIDDLE COLLEGE | DESIGN</a:t>
            </a:r>
          </a:p>
        </p:txBody>
      </p:sp>
    </p:spTree>
    <p:extLst>
      <p:ext uri="{BB962C8B-B14F-4D97-AF65-F5344CB8AC3E}">
        <p14:creationId xmlns:p14="http://schemas.microsoft.com/office/powerpoint/2010/main" val="1840176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704" y="1157522"/>
            <a:ext cx="1966092" cy="157182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087" y="1943433"/>
            <a:ext cx="1686969" cy="109156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374" y="2415257"/>
            <a:ext cx="4205618" cy="331726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092" y="2331400"/>
            <a:ext cx="2371894" cy="18712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933" y="3619274"/>
            <a:ext cx="4739294" cy="3238726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039586" y="1621022"/>
            <a:ext cx="1656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Post Secondary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77200" y="2360012"/>
            <a:ext cx="1328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High School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53800" y="3001608"/>
            <a:ext cx="1533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Middle School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07886" y="3897027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Elementary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52779" y="4869305"/>
            <a:ext cx="1231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Pre-School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4679298" y="1342664"/>
            <a:ext cx="0" cy="4548850"/>
          </a:xfrm>
          <a:prstGeom prst="straightConnector1">
            <a:avLst/>
          </a:prstGeom>
          <a:ln w="34925" cap="sq">
            <a:solidFill>
              <a:schemeClr val="accent4">
                <a:lumMod val="75000"/>
              </a:schemeClr>
            </a:solidFill>
            <a:headEnd type="stealth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8343161" y="1609167"/>
            <a:ext cx="0" cy="3629470"/>
          </a:xfrm>
          <a:prstGeom prst="straightConnector1">
            <a:avLst/>
          </a:prstGeom>
          <a:ln w="34925" cap="sq">
            <a:solidFill>
              <a:schemeClr val="accent4">
                <a:lumMod val="75000"/>
              </a:schemeClr>
            </a:solidFill>
            <a:headEnd type="stealth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835238" y="3186274"/>
            <a:ext cx="12114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305705" y="2531150"/>
            <a:ext cx="17671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696386" y="1792160"/>
            <a:ext cx="13503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571929" y="5036846"/>
            <a:ext cx="4878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155122" y="4081276"/>
            <a:ext cx="8915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8688289" y="2489217"/>
            <a:ext cx="30953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Raising The Bar</a:t>
            </a:r>
          </a:p>
          <a:p>
            <a:r>
              <a:rPr lang="en-US" sz="2800" dirty="0"/>
              <a:t>To Create A Vacuum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319052" y="333247"/>
            <a:ext cx="3519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KODIAK MIDDLE COLLEGE | DESIGN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926422" y="5933311"/>
            <a:ext cx="66101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MIDDLE COLLEGE | BACKWARD DESIGN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0002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704" y="1157522"/>
            <a:ext cx="1966092" cy="157182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087" y="1943433"/>
            <a:ext cx="1686969" cy="109156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374" y="2415257"/>
            <a:ext cx="4205618" cy="331726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092" y="2331400"/>
            <a:ext cx="2371894" cy="18712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933" y="3619274"/>
            <a:ext cx="4739294" cy="3238726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039586" y="1607494"/>
            <a:ext cx="1656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Post Secondary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77200" y="2346484"/>
            <a:ext cx="1328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High School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53800" y="3001608"/>
            <a:ext cx="1533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Middle School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07886" y="3897027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Elementary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52779" y="4869305"/>
            <a:ext cx="1231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Pre-School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9087744" y="2082431"/>
            <a:ext cx="0" cy="2692805"/>
          </a:xfrm>
          <a:prstGeom prst="straightConnector1">
            <a:avLst/>
          </a:prstGeom>
          <a:ln w="34925" cap="sq">
            <a:solidFill>
              <a:schemeClr val="accent4">
                <a:lumMod val="75000"/>
              </a:schemeClr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195298" y="1544078"/>
            <a:ext cx="1832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Application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16169" y="4775236"/>
            <a:ext cx="17911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Knowledge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6874427" y="3186274"/>
            <a:ext cx="12114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344894" y="2531150"/>
            <a:ext cx="17671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735575" y="1792160"/>
            <a:ext cx="13503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611118" y="5036846"/>
            <a:ext cx="4878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194311" y="4081276"/>
            <a:ext cx="8915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 rot="16200000">
            <a:off x="8104446" y="3236600"/>
            <a:ext cx="267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Problem-Based Instruction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319052" y="333247"/>
            <a:ext cx="3519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KODIAK MIDDLE COLLEGE | DESIGN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926422" y="5933311"/>
            <a:ext cx="66101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MIDDLE COLLEGE | BACKWARDS DESIGN</a:t>
            </a:r>
            <a:endParaRPr lang="en-US" sz="2800" dirty="0"/>
          </a:p>
          <a:p>
            <a:endParaRPr lang="en-US" sz="2800" dirty="0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4679298" y="1342664"/>
            <a:ext cx="0" cy="4548850"/>
          </a:xfrm>
          <a:prstGeom prst="straightConnector1">
            <a:avLst/>
          </a:prstGeom>
          <a:ln w="34925" cap="sq">
            <a:solidFill>
              <a:schemeClr val="accent4">
                <a:lumMod val="75000"/>
              </a:schemeClr>
            </a:solidFill>
            <a:headEnd type="stealth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069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704" y="1157522"/>
            <a:ext cx="1966092" cy="157182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087" y="1943433"/>
            <a:ext cx="1686969" cy="109156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374" y="2415257"/>
            <a:ext cx="4205618" cy="331726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092" y="2331400"/>
            <a:ext cx="2371894" cy="18712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933" y="3619274"/>
            <a:ext cx="4739294" cy="3238726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039586" y="1607494"/>
            <a:ext cx="1656800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Post Secondary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77200" y="2346484"/>
            <a:ext cx="1328505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High School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53800" y="3001608"/>
            <a:ext cx="1533690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Middle School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07886" y="3897027"/>
            <a:ext cx="1289135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Elementary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52779" y="4869305"/>
            <a:ext cx="1231876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Pre-School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7799669" y="1353393"/>
            <a:ext cx="0" cy="4288699"/>
          </a:xfrm>
          <a:prstGeom prst="straightConnector1">
            <a:avLst/>
          </a:prstGeom>
          <a:ln w="34925" cap="sq">
            <a:solidFill>
              <a:schemeClr val="accent4">
                <a:lumMod val="75000"/>
              </a:schemeClr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3"/>
          <p:cNvSpPr/>
          <p:nvPr/>
        </p:nvSpPr>
        <p:spPr>
          <a:xfrm>
            <a:off x="2860766" y="4569507"/>
            <a:ext cx="3592013" cy="304041"/>
          </a:xfrm>
          <a:prstGeom prst="roundRect">
            <a:avLst/>
          </a:prstGeom>
          <a:solidFill>
            <a:schemeClr val="accent2">
              <a:lumMod val="75000"/>
              <a:alpha val="31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593823" y="3480744"/>
            <a:ext cx="2101581" cy="311332"/>
          </a:xfrm>
          <a:prstGeom prst="roundRect">
            <a:avLst/>
          </a:prstGeom>
          <a:solidFill>
            <a:schemeClr val="accent2">
              <a:lumMod val="75000"/>
              <a:alpha val="31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978289" y="2788102"/>
            <a:ext cx="1282013" cy="293885"/>
          </a:xfrm>
          <a:prstGeom prst="roundRect">
            <a:avLst/>
          </a:prstGeom>
          <a:solidFill>
            <a:schemeClr val="accent2">
              <a:lumMod val="75000"/>
              <a:alpha val="31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322577" y="2121903"/>
            <a:ext cx="717009" cy="293354"/>
          </a:xfrm>
          <a:prstGeom prst="roundRect">
            <a:avLst/>
          </a:prstGeom>
          <a:solidFill>
            <a:schemeClr val="accent2">
              <a:lumMod val="75000"/>
              <a:alpha val="31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893167" y="2651759"/>
            <a:ext cx="3888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Improve Transition Points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319052" y="333247"/>
            <a:ext cx="3519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KODIAK MIDDLE COLLEGE | DESIGN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34507" y="5903893"/>
            <a:ext cx="66101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MIDDLE COLLEGE | BACKWARD DESIGN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59422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704" y="1157522"/>
            <a:ext cx="1966092" cy="157182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087" y="1943433"/>
            <a:ext cx="1686969" cy="109156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374" y="2415257"/>
            <a:ext cx="4205618" cy="331726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092" y="2331400"/>
            <a:ext cx="2371894" cy="18712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933" y="3619274"/>
            <a:ext cx="4739294" cy="3238726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039586" y="1607494"/>
            <a:ext cx="1656800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Post Secondary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77200" y="2346484"/>
            <a:ext cx="1328505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High School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53800" y="3001608"/>
            <a:ext cx="1533690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Middle School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07886" y="3897027"/>
            <a:ext cx="1289135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Elementary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52779" y="4869305"/>
            <a:ext cx="1231876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Pre-School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7028960" y="1328329"/>
            <a:ext cx="0" cy="2173855"/>
          </a:xfrm>
          <a:prstGeom prst="straightConnector1">
            <a:avLst/>
          </a:prstGeom>
          <a:ln w="34925" cap="sq">
            <a:solidFill>
              <a:schemeClr val="accent4">
                <a:lumMod val="75000"/>
              </a:schemeClr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392699" y="2924664"/>
            <a:ext cx="4393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Personalized Education Plans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6835238" y="3186274"/>
            <a:ext cx="4472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19052" y="333247"/>
            <a:ext cx="3519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KODIAK MIDDLE COLLEGE | DESIGN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43684" y="5824962"/>
            <a:ext cx="66101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MIDDLE COLLEGE </a:t>
            </a:r>
            <a:r>
              <a:rPr lang="en-US" sz="2800"/>
              <a:t>| PATHWAYS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0552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704" y="1157522"/>
            <a:ext cx="1966092" cy="157182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087" y="1943433"/>
            <a:ext cx="1686969" cy="109156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374" y="2415257"/>
            <a:ext cx="4205618" cy="331726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092" y="2331400"/>
            <a:ext cx="2371894" cy="18712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933" y="3619274"/>
            <a:ext cx="4739294" cy="3238726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039586" y="1607494"/>
            <a:ext cx="1656800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Post Secondary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77200" y="2346484"/>
            <a:ext cx="1328505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High School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53800" y="3001608"/>
            <a:ext cx="1533690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Middle School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07886" y="3897027"/>
            <a:ext cx="1289135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Elementary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52779" y="4869305"/>
            <a:ext cx="1231876" cy="36933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Pre-School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7028960" y="1328329"/>
            <a:ext cx="0" cy="2173855"/>
          </a:xfrm>
          <a:prstGeom prst="straightConnector1">
            <a:avLst/>
          </a:prstGeom>
          <a:ln w="34925" cap="sq">
            <a:solidFill>
              <a:schemeClr val="accent4">
                <a:lumMod val="75000"/>
              </a:schemeClr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364969" y="2907962"/>
            <a:ext cx="30314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Pathways/Exposure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80088" y="1530550"/>
            <a:ext cx="28665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Degree/Certificate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835238" y="3186274"/>
            <a:ext cx="4472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4" idx="3"/>
          </p:cNvCxnSpPr>
          <p:nvPr/>
        </p:nvCxnSpPr>
        <p:spPr>
          <a:xfrm>
            <a:off x="6696386" y="1792160"/>
            <a:ext cx="544848" cy="76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319052" y="333247"/>
            <a:ext cx="3519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KODIAK MIDDLE COLLEGE | DESIGN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454835" y="5824962"/>
            <a:ext cx="66101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MIDDLE COLLEGE </a:t>
            </a:r>
            <a:r>
              <a:rPr lang="en-US" sz="2800"/>
              <a:t>| PATHWAYS</a:t>
            </a:r>
            <a:endParaRPr lang="en-US" sz="2800" dirty="0"/>
          </a:p>
          <a:p>
            <a:endParaRPr lang="en-US" sz="2800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896A8C4-51E1-7C4D-894D-F5C51767C70A}"/>
              </a:ext>
            </a:extLst>
          </p:cNvPr>
          <p:cNvCxnSpPr/>
          <p:nvPr/>
        </p:nvCxnSpPr>
        <p:spPr>
          <a:xfrm>
            <a:off x="6806210" y="2537367"/>
            <a:ext cx="4472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157DB4F2-1106-2948-A3F2-B756BBFD36E0}"/>
              </a:ext>
            </a:extLst>
          </p:cNvPr>
          <p:cNvSpPr txBox="1"/>
          <p:nvPr/>
        </p:nvSpPr>
        <p:spPr>
          <a:xfrm>
            <a:off x="7381518" y="2269540"/>
            <a:ext cx="25262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Pathways/Focus</a:t>
            </a:r>
          </a:p>
        </p:txBody>
      </p:sp>
    </p:spTree>
    <p:extLst>
      <p:ext uri="{BB962C8B-B14F-4D97-AF65-F5344CB8AC3E}">
        <p14:creationId xmlns:p14="http://schemas.microsoft.com/office/powerpoint/2010/main" val="722910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9868</TotalTime>
  <Words>747</Words>
  <Application>Microsoft Office PowerPoint</Application>
  <PresentationFormat>Widescreen</PresentationFormat>
  <Paragraphs>293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Haffeman</dc:creator>
  <cp:lastModifiedBy>Katrina Matheny</cp:lastModifiedBy>
  <cp:revision>38</cp:revision>
  <cp:lastPrinted>2018-11-07T21:08:58Z</cp:lastPrinted>
  <dcterms:created xsi:type="dcterms:W3CDTF">2018-11-02T23:24:54Z</dcterms:created>
  <dcterms:modified xsi:type="dcterms:W3CDTF">2018-11-09T20:17:10Z</dcterms:modified>
</cp:coreProperties>
</file>