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93" r:id="rId3"/>
    <p:sldId id="334" r:id="rId4"/>
    <p:sldId id="349" r:id="rId5"/>
    <p:sldId id="313" r:id="rId6"/>
    <p:sldId id="312" r:id="rId7"/>
    <p:sldId id="354" r:id="rId8"/>
    <p:sldId id="315" r:id="rId9"/>
    <p:sldId id="316" r:id="rId10"/>
    <p:sldId id="317" r:id="rId11"/>
    <p:sldId id="319" r:id="rId12"/>
    <p:sldId id="320" r:id="rId13"/>
    <p:sldId id="348" r:id="rId14"/>
    <p:sldId id="339" r:id="rId15"/>
    <p:sldId id="350" r:id="rId16"/>
    <p:sldId id="326" r:id="rId17"/>
    <p:sldId id="370" r:id="rId18"/>
    <p:sldId id="371" r:id="rId19"/>
    <p:sldId id="341" r:id="rId20"/>
    <p:sldId id="324" r:id="rId21"/>
    <p:sldId id="336" r:id="rId22"/>
    <p:sldId id="360" r:id="rId23"/>
    <p:sldId id="361" r:id="rId24"/>
    <p:sldId id="351" r:id="rId25"/>
    <p:sldId id="345" r:id="rId26"/>
    <p:sldId id="364" r:id="rId27"/>
    <p:sldId id="365" r:id="rId28"/>
    <p:sldId id="328" r:id="rId29"/>
    <p:sldId id="346" r:id="rId30"/>
    <p:sldId id="363" r:id="rId31"/>
    <p:sldId id="372" r:id="rId32"/>
    <p:sldId id="366" r:id="rId33"/>
    <p:sldId id="367" r:id="rId34"/>
    <p:sldId id="368" r:id="rId35"/>
    <p:sldId id="369" r:id="rId36"/>
    <p:sldId id="362"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28287C"/>
    <a:srgbClr val="333399"/>
    <a:srgbClr val="0000CC"/>
    <a:srgbClr val="003399"/>
    <a:srgbClr val="2D2D8A"/>
    <a:srgbClr val="0066FF"/>
    <a:srgbClr val="FF0000"/>
    <a:srgbClr val="1C1C5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jherman\AppData\Local\Microsoft\Windows\Temporary%20Internet%20Files\Content.Outlook\PKBAV4MN\Grade%204%20Rea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884059135465223E-2"/>
          <c:y val="4.8156508653122702E-2"/>
          <c:w val="0.91211594086453451"/>
          <c:h val="0.89454719965873364"/>
        </c:manualLayout>
      </c:layout>
      <c:barChart>
        <c:barDir val="col"/>
        <c:grouping val="stacked"/>
        <c:varyColors val="0"/>
        <c:ser>
          <c:idx val="0"/>
          <c:order val="0"/>
          <c:tx>
            <c:v>Proficient</c:v>
          </c:tx>
          <c:spPr>
            <a:solidFill>
              <a:srgbClr val="0066FF"/>
            </a:solidFill>
          </c:spPr>
          <c:invertIfNegative val="0"/>
          <c:cat>
            <c:numLit>
              <c:formatCode>General</c:formatCode>
              <c:ptCount val="6"/>
              <c:pt idx="0">
                <c:v>2006</c:v>
              </c:pt>
              <c:pt idx="1">
                <c:v>2007</c:v>
              </c:pt>
              <c:pt idx="2">
                <c:v>2008</c:v>
              </c:pt>
              <c:pt idx="3">
                <c:v>2009</c:v>
              </c:pt>
              <c:pt idx="4">
                <c:v>2010</c:v>
              </c:pt>
              <c:pt idx="5">
                <c:v>2011</c:v>
              </c:pt>
            </c:numLit>
          </c:cat>
          <c:val>
            <c:numRef>
              <c:f>Sheet1!$C$5:$C$10</c:f>
              <c:numCache>
                <c:formatCode>General</c:formatCode>
                <c:ptCount val="6"/>
                <c:pt idx="0">
                  <c:v>51</c:v>
                </c:pt>
                <c:pt idx="1">
                  <c:v>46</c:v>
                </c:pt>
                <c:pt idx="2">
                  <c:v>45</c:v>
                </c:pt>
                <c:pt idx="3">
                  <c:v>51</c:v>
                </c:pt>
                <c:pt idx="4">
                  <c:v>46</c:v>
                </c:pt>
                <c:pt idx="5">
                  <c:v>43</c:v>
                </c:pt>
              </c:numCache>
            </c:numRef>
          </c:val>
        </c:ser>
        <c:ser>
          <c:idx val="1"/>
          <c:order val="1"/>
          <c:tx>
            <c:v>Advanced</c:v>
          </c:tx>
          <c:spPr>
            <a:solidFill>
              <a:srgbClr val="0066FF"/>
            </a:solidFill>
          </c:spPr>
          <c:invertIfNegative val="0"/>
          <c:val>
            <c:numRef>
              <c:f>Sheet1!$B$5:$B$10</c:f>
              <c:numCache>
                <c:formatCode>General</c:formatCode>
                <c:ptCount val="6"/>
                <c:pt idx="0">
                  <c:v>28</c:v>
                </c:pt>
                <c:pt idx="1">
                  <c:v>36</c:v>
                </c:pt>
                <c:pt idx="2">
                  <c:v>36</c:v>
                </c:pt>
                <c:pt idx="3">
                  <c:v>27</c:v>
                </c:pt>
                <c:pt idx="4">
                  <c:v>35</c:v>
                </c:pt>
                <c:pt idx="5">
                  <c:v>31</c:v>
                </c:pt>
              </c:numCache>
            </c:numRef>
          </c:val>
        </c:ser>
        <c:dLbls>
          <c:showLegendKey val="0"/>
          <c:showVal val="0"/>
          <c:showCatName val="0"/>
          <c:showSerName val="0"/>
          <c:showPercent val="0"/>
          <c:showBubbleSize val="0"/>
        </c:dLbls>
        <c:gapWidth val="150"/>
        <c:overlap val="100"/>
        <c:axId val="97868800"/>
        <c:axId val="99136256"/>
      </c:barChart>
      <c:catAx>
        <c:axId val="97868800"/>
        <c:scaling>
          <c:orientation val="minMax"/>
        </c:scaling>
        <c:delete val="0"/>
        <c:axPos val="b"/>
        <c:numFmt formatCode="General" sourceLinked="1"/>
        <c:majorTickMark val="out"/>
        <c:minorTickMark val="none"/>
        <c:tickLblPos val="nextTo"/>
        <c:crossAx val="99136256"/>
        <c:crosses val="autoZero"/>
        <c:auto val="1"/>
        <c:lblAlgn val="ctr"/>
        <c:lblOffset val="100"/>
        <c:noMultiLvlLbl val="0"/>
      </c:catAx>
      <c:valAx>
        <c:axId val="99136256"/>
        <c:scaling>
          <c:orientation val="minMax"/>
          <c:max val="100"/>
        </c:scaling>
        <c:delete val="0"/>
        <c:axPos val="l"/>
        <c:majorGridlines/>
        <c:numFmt formatCode="0%" sourceLinked="0"/>
        <c:majorTickMark val="out"/>
        <c:minorTickMark val="none"/>
        <c:tickLblPos val="nextTo"/>
        <c:crossAx val="97868800"/>
        <c:crosses val="autoZero"/>
        <c:crossBetween val="between"/>
        <c:dispUnits>
          <c:builtInUnit val="hundreds"/>
        </c:dispUnits>
      </c:valAx>
    </c:plotArea>
    <c:plotVisOnly val="1"/>
    <c:dispBlanksAs val="gap"/>
    <c:showDLblsOverMax val="0"/>
  </c:chart>
  <c:spPr>
    <a:ln w="12700">
      <a:solidFill>
        <a:schemeClr val="accent6"/>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defTabSz="925513">
              <a:defRPr sz="1200"/>
            </a:lvl1pPr>
          </a:lstStyle>
          <a:p>
            <a:endParaRPr lang="en-US" dirty="0"/>
          </a:p>
        </p:txBody>
      </p:sp>
      <p:sp>
        <p:nvSpPr>
          <p:cNvPr id="6147"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defTabSz="925513">
              <a:defRPr sz="1200"/>
            </a:lvl1pPr>
          </a:lstStyle>
          <a:p>
            <a:endParaRPr lang="en-US" dirty="0"/>
          </a:p>
        </p:txBody>
      </p:sp>
      <p:sp>
        <p:nvSpPr>
          <p:cNvPr id="6148"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defTabSz="925513">
              <a:defRPr sz="1200"/>
            </a:lvl1pPr>
          </a:lstStyle>
          <a:p>
            <a:endParaRPr lang="en-US" dirty="0"/>
          </a:p>
        </p:txBody>
      </p:sp>
      <p:sp>
        <p:nvSpPr>
          <p:cNvPr id="6149"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defTabSz="925513">
              <a:defRPr sz="1200"/>
            </a:lvl1pPr>
          </a:lstStyle>
          <a:p>
            <a:fld id="{05C43B63-AFF7-489C-BE74-A737F987D851}" type="slidenum">
              <a:rPr lang="en-US"/>
              <a:pPr/>
              <a:t>‹#›</a:t>
            </a:fld>
            <a:endParaRPr lang="en-US" dirty="0"/>
          </a:p>
        </p:txBody>
      </p:sp>
    </p:spTree>
    <p:extLst>
      <p:ext uri="{BB962C8B-B14F-4D97-AF65-F5344CB8AC3E}">
        <p14:creationId xmlns:p14="http://schemas.microsoft.com/office/powerpoint/2010/main" val="2711637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defTabSz="925513">
              <a:defRPr sz="1200"/>
            </a:lvl1pPr>
          </a:lstStyle>
          <a:p>
            <a:endParaRPr lang="en-US" dirty="0"/>
          </a:p>
        </p:txBody>
      </p:sp>
      <p:sp>
        <p:nvSpPr>
          <p:cNvPr id="5123"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defTabSz="925513">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defTabSz="925513">
              <a:defRPr sz="1200"/>
            </a:lvl1pPr>
          </a:lstStyle>
          <a:p>
            <a:endParaRPr lang="en-US" dirty="0"/>
          </a:p>
        </p:txBody>
      </p:sp>
      <p:sp>
        <p:nvSpPr>
          <p:cNvPr id="5127"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defTabSz="925513">
              <a:defRPr sz="1200"/>
            </a:lvl1pPr>
          </a:lstStyle>
          <a:p>
            <a:fld id="{B76B95B0-D790-4010-AF5F-26D0ACBF5D60}" type="slidenum">
              <a:rPr lang="en-US"/>
              <a:pPr/>
              <a:t>‹#›</a:t>
            </a:fld>
            <a:endParaRPr lang="en-US" dirty="0"/>
          </a:p>
        </p:txBody>
      </p:sp>
    </p:spTree>
    <p:extLst>
      <p:ext uri="{BB962C8B-B14F-4D97-AF65-F5344CB8AC3E}">
        <p14:creationId xmlns:p14="http://schemas.microsoft.com/office/powerpoint/2010/main" val="9942549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AA82C-735B-451B-BEC0-50E614651267}" type="slidenum">
              <a:rPr lang="en-US"/>
              <a:pPr/>
              <a:t>2</a:t>
            </a:fld>
            <a:endParaRPr lang="en-US" dirty="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a:t>August, 2008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B2ED593-9720-4961-9D91-CF67960183CC}"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a:t>August, 2008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9D286C2-E5AB-47C8-A3C7-76F64E35C151}"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a:t>August, 2008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3CDFF1A-1F02-4340-8C19-E73844F88C5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E4D6FE9-7FAD-415F-A63F-6A084EA1A16C}"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a:t>August, 2008</a:t>
            </a: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958D145-EB5C-4B92-A91D-2AFA7812CEA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a:t>August, 2008</a:t>
            </a: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D8B9402-032F-49DF-8928-5D7E2FACDCD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a:t>August, 2008</a:t>
            </a:r>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1F3E5D1-F696-4F5A-A5AF-52F80BB0E976}"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a:t>August, 2008</a:t>
            </a:r>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C16AF66-194F-4E68-B58D-A2C3B7D1517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August, 2008</a:t>
            </a:r>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A3D5D5E-3969-459E-8348-7E52CE321B26}"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a:t>August, 2008</a:t>
            </a: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F7BAEE0-7B4E-466A-B06F-1D138120EAB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a:t>August, 2008</a:t>
            </a: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D6172E7-F618-40C7-A9A8-5F9C1986D69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3175">
            <a:solidFill>
              <a:schemeClr val="accent2"/>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r>
              <a:rPr lang="en-US" dirty="0"/>
              <a:t>August, 2008</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fld id="{125371F4-0C4A-4DC3-8F6F-1A1D090955FD}" type="slidenum">
              <a:rPr lang="en-US"/>
              <a:pPr/>
              <a:t>‹#›</a:t>
            </a:fld>
            <a:endParaRPr lang="en-US" dirty="0"/>
          </a:p>
        </p:txBody>
      </p:sp>
      <p:pic>
        <p:nvPicPr>
          <p:cNvPr id="1031" name="Picture 7"/>
          <p:cNvPicPr>
            <a:picLocks noChangeAspect="1" noChangeArrowheads="1"/>
          </p:cNvPicPr>
          <p:nvPr userDrawn="1"/>
        </p:nvPicPr>
        <p:blipFill>
          <a:blip r:embed="rId13" cstate="print">
            <a:lum bright="74000" contrast="-70000"/>
          </a:blip>
          <a:srcRect/>
          <a:stretch>
            <a:fillRect/>
          </a:stretch>
        </p:blipFill>
        <p:spPr bwMode="auto">
          <a:xfrm>
            <a:off x="2286000" y="1809750"/>
            <a:ext cx="4495800" cy="413385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Arial" charset="0"/>
        </a:defRPr>
      </a:lvl2pPr>
      <a:lvl3pPr algn="ctr" rtl="0" fontAlgn="base">
        <a:spcBef>
          <a:spcPct val="0"/>
        </a:spcBef>
        <a:spcAft>
          <a:spcPct val="0"/>
        </a:spcAft>
        <a:defRPr sz="4400">
          <a:solidFill>
            <a:schemeClr val="accent2"/>
          </a:solidFill>
          <a:latin typeface="Arial" charset="0"/>
        </a:defRPr>
      </a:lvl3pPr>
      <a:lvl4pPr algn="ctr" rtl="0" fontAlgn="base">
        <a:spcBef>
          <a:spcPct val="0"/>
        </a:spcBef>
        <a:spcAft>
          <a:spcPct val="0"/>
        </a:spcAft>
        <a:defRPr sz="4400">
          <a:solidFill>
            <a:schemeClr val="accent2"/>
          </a:solidFill>
          <a:latin typeface="Arial" charset="0"/>
        </a:defRPr>
      </a:lvl4pPr>
      <a:lvl5pPr algn="ctr" rtl="0" fontAlgn="base">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chemeClr val="accent2"/>
          </a:solidFill>
          <a:latin typeface="+mn-lt"/>
        </a:defRPr>
      </a:lvl2pPr>
      <a:lvl3pPr marL="1143000" indent="-228600" algn="l" rtl="0" fontAlgn="base">
        <a:spcBef>
          <a:spcPct val="20000"/>
        </a:spcBef>
        <a:spcAft>
          <a:spcPct val="0"/>
        </a:spcAft>
        <a:buChar char="•"/>
        <a:defRPr sz="2400">
          <a:solidFill>
            <a:schemeClr val="accent2"/>
          </a:solidFill>
          <a:latin typeface="+mn-lt"/>
        </a:defRPr>
      </a:lvl3pPr>
      <a:lvl4pPr marL="1600200" indent="-228600" algn="l" rtl="0" fontAlgn="base">
        <a:spcBef>
          <a:spcPct val="20000"/>
        </a:spcBef>
        <a:spcAft>
          <a:spcPct val="0"/>
        </a:spcAft>
        <a:buChar char="–"/>
        <a:defRPr sz="2000">
          <a:solidFill>
            <a:schemeClr val="accent2"/>
          </a:solidFill>
          <a:latin typeface="+mn-lt"/>
        </a:defRPr>
      </a:lvl4pPr>
      <a:lvl5pPr marL="2057400" indent="-228600" algn="l" rtl="0" fontAlgn="base">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6477000" y="3657600"/>
            <a:ext cx="1895475" cy="1743075"/>
          </a:xfrm>
          <a:prstGeom prst="rect">
            <a:avLst/>
          </a:prstGeom>
          <a:noFill/>
          <a:ln w="9525">
            <a:noFill/>
            <a:miter lim="800000"/>
            <a:headEnd/>
            <a:tailEnd/>
          </a:ln>
          <a:effectLst/>
        </p:spPr>
      </p:pic>
      <p:sp>
        <p:nvSpPr>
          <p:cNvPr id="2056" name="Rectangle 8"/>
          <p:cNvSpPr>
            <a:spLocks noGrp="1" noChangeArrowheads="1"/>
          </p:cNvSpPr>
          <p:nvPr>
            <p:ph type="subTitle" idx="1"/>
          </p:nvPr>
        </p:nvSpPr>
        <p:spPr>
          <a:xfrm>
            <a:off x="685800" y="3886200"/>
            <a:ext cx="5638800" cy="1295400"/>
          </a:xfrm>
          <a:noFill/>
          <a:ln/>
        </p:spPr>
        <p:txBody>
          <a:bodyPr/>
          <a:lstStyle/>
          <a:p>
            <a:pPr algn="l"/>
            <a:r>
              <a:rPr lang="en-US" sz="2400" i="1" dirty="0" smtClean="0">
                <a:solidFill>
                  <a:schemeClr val="bg2"/>
                </a:solidFill>
              </a:rPr>
              <a:t>House Finance Sub-committee</a:t>
            </a:r>
          </a:p>
          <a:p>
            <a:pPr algn="l"/>
            <a:r>
              <a:rPr lang="en-US" sz="2400" i="1" dirty="0" smtClean="0">
                <a:solidFill>
                  <a:schemeClr val="bg2"/>
                </a:solidFill>
              </a:rPr>
              <a:t>Missions &amp; Measures, Results on Investment</a:t>
            </a:r>
          </a:p>
          <a:p>
            <a:endParaRPr lang="en-US" dirty="0"/>
          </a:p>
        </p:txBody>
      </p:sp>
      <p:sp>
        <p:nvSpPr>
          <p:cNvPr id="5" name="Title 4"/>
          <p:cNvSpPr>
            <a:spLocks noGrp="1"/>
          </p:cNvSpPr>
          <p:nvPr>
            <p:ph type="ctrTitle"/>
          </p:nvPr>
        </p:nvSpPr>
        <p:spPr>
          <a:xfrm>
            <a:off x="685800" y="609600"/>
            <a:ext cx="7772400" cy="2133600"/>
          </a:xfrm>
        </p:spPr>
        <p:style>
          <a:lnRef idx="2">
            <a:schemeClr val="accent2"/>
          </a:lnRef>
          <a:fillRef idx="1">
            <a:schemeClr val="lt1"/>
          </a:fillRef>
          <a:effectRef idx="0">
            <a:schemeClr val="accent2"/>
          </a:effectRef>
          <a:fontRef idx="minor">
            <a:schemeClr val="dk1"/>
          </a:fontRef>
        </p:style>
        <p:txBody>
          <a:bodyPr/>
          <a:lstStyle/>
          <a:p>
            <a:r>
              <a:rPr lang="en-US" b="1" dirty="0" smtClean="0">
                <a:solidFill>
                  <a:srgbClr val="000099"/>
                </a:solidFill>
              </a:rPr>
              <a:t>Alaska Department of Education &amp; Early Development</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10</a:t>
            </a:fld>
            <a:endParaRPr lang="en-US" dirty="0"/>
          </a:p>
        </p:txBody>
      </p:sp>
      <p:sp>
        <p:nvSpPr>
          <p:cNvPr id="4" name="Title 1"/>
          <p:cNvSpPr txBox="1">
            <a:spLocks/>
          </p:cNvSpPr>
          <p:nvPr/>
        </p:nvSpPr>
        <p:spPr>
          <a:xfrm>
            <a:off x="457200" y="274638"/>
            <a:ext cx="8229600" cy="10207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Core Services – Statewide Program</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6" name="TextBox 5"/>
          <p:cNvSpPr txBox="1"/>
          <p:nvPr/>
        </p:nvSpPr>
        <p:spPr>
          <a:xfrm>
            <a:off x="457200" y="1981200"/>
            <a:ext cx="8229600" cy="3447098"/>
          </a:xfrm>
          <a:prstGeom prst="rect">
            <a:avLst/>
          </a:prstGeom>
          <a:noFill/>
        </p:spPr>
        <p:txBody>
          <a:bodyPr wrap="square" rtlCol="0">
            <a:spAutoFit/>
          </a:bodyPr>
          <a:lstStyle/>
          <a:p>
            <a:r>
              <a:rPr lang="en-US" sz="2000" dirty="0" smtClean="0">
                <a:solidFill>
                  <a:schemeClr val="accent2"/>
                </a:solidFill>
                <a:latin typeface="+mn-lt"/>
                <a:cs typeface="Times New Roman" pitchFamily="18" charset="0"/>
              </a:rPr>
              <a:t>Provide a statewide program to ensure all students have the foundational skills required for a successful transition to college and/or the workforce after high school.</a:t>
            </a:r>
          </a:p>
          <a:p>
            <a:endParaRPr lang="en-US" sz="2000" dirty="0" smtClean="0">
              <a:solidFill>
                <a:schemeClr val="accent2"/>
              </a:solidFill>
              <a:latin typeface="+mn-lt"/>
              <a:cs typeface="Times New Roman" pitchFamily="18" charset="0"/>
            </a:endParaRPr>
          </a:p>
          <a:p>
            <a:r>
              <a:rPr lang="en-US" sz="2000" dirty="0" smtClean="0">
                <a:solidFill>
                  <a:schemeClr val="accent2"/>
                </a:solidFill>
                <a:latin typeface="+mn-lt"/>
                <a:cs typeface="Times New Roman" pitchFamily="18" charset="0"/>
              </a:rPr>
              <a:t>Secure and award state, federal, and private educational funding to school districts and other educational organizations to result in higher student achievement. </a:t>
            </a:r>
          </a:p>
          <a:p>
            <a:endParaRPr lang="en-US" sz="2000" dirty="0" smtClean="0">
              <a:solidFill>
                <a:schemeClr val="accent2"/>
              </a:solidFill>
              <a:latin typeface="+mn-lt"/>
              <a:cs typeface="Times New Roman" pitchFamily="18" charset="0"/>
            </a:endParaRPr>
          </a:p>
          <a:p>
            <a:r>
              <a:rPr lang="en-US" sz="2000" dirty="0" smtClean="0">
                <a:solidFill>
                  <a:schemeClr val="accent2"/>
                </a:solidFill>
                <a:latin typeface="+mn-lt"/>
                <a:cs typeface="Times New Roman" pitchFamily="18" charset="0"/>
              </a:rPr>
              <a:t>Providing high quality data to school districts and stakeholders through the use of the Alaska Statewide Longitudinal Data System.</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11</a:t>
            </a:fld>
            <a:endParaRPr lang="en-US" dirty="0"/>
          </a:p>
        </p:txBody>
      </p:sp>
      <p:sp>
        <p:nvSpPr>
          <p:cNvPr id="5"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 Measures</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9" name="TextBox 8"/>
          <p:cNvSpPr txBox="1"/>
          <p:nvPr/>
        </p:nvSpPr>
        <p:spPr>
          <a:xfrm>
            <a:off x="457200" y="2102346"/>
            <a:ext cx="8229600" cy="3231654"/>
          </a:xfrm>
          <a:prstGeom prst="rect">
            <a:avLst/>
          </a:prstGeom>
          <a:noFill/>
        </p:spPr>
        <p:txBody>
          <a:bodyPr wrap="square" rtlCol="0">
            <a:spAutoFit/>
          </a:bodyPr>
          <a:lstStyle/>
          <a:p>
            <a:r>
              <a:rPr lang="en-US" sz="2000" b="1" dirty="0" smtClean="0">
                <a:solidFill>
                  <a:schemeClr val="accent6"/>
                </a:solidFill>
                <a:latin typeface="+mn-lt"/>
                <a:cs typeface="Times New Roman" pitchFamily="18" charset="0"/>
              </a:rPr>
              <a:t>End Results</a:t>
            </a:r>
          </a:p>
          <a:p>
            <a:endParaRPr lang="en-US" sz="2000" dirty="0" smtClean="0">
              <a:solidFill>
                <a:schemeClr val="accent6"/>
              </a:solidFill>
              <a:latin typeface="+mn-lt"/>
              <a:cs typeface="Times New Roman" pitchFamily="18" charset="0"/>
            </a:endParaRPr>
          </a:p>
          <a:p>
            <a:endParaRPr lang="en-US" sz="2000" b="1" dirty="0" smtClean="0">
              <a:solidFill>
                <a:schemeClr val="accent6"/>
              </a:solidFill>
              <a:latin typeface="+mn-lt"/>
              <a:cs typeface="Times New Roman" pitchFamily="18" charset="0"/>
            </a:endParaRPr>
          </a:p>
          <a:p>
            <a:r>
              <a:rPr lang="en-US" sz="2000" b="1" dirty="0" smtClean="0">
                <a:solidFill>
                  <a:schemeClr val="accent6"/>
                </a:solidFill>
                <a:latin typeface="+mn-lt"/>
                <a:cs typeface="Times New Roman" pitchFamily="18" charset="0"/>
              </a:rPr>
              <a:t>End Result A:  </a:t>
            </a:r>
            <a:r>
              <a:rPr lang="en-US" sz="2000" dirty="0" smtClean="0">
                <a:solidFill>
                  <a:schemeClr val="accent6"/>
                </a:solidFill>
                <a:latin typeface="+mn-lt"/>
                <a:cs typeface="Times New Roman" pitchFamily="18" charset="0"/>
              </a:rPr>
              <a:t>Students demonstrate growth in academic achievement, </a:t>
            </a:r>
            <a:r>
              <a:rPr lang="en-US" sz="2000" u="sng" dirty="0" smtClean="0">
                <a:solidFill>
                  <a:schemeClr val="accent6"/>
                </a:solidFill>
                <a:latin typeface="+mn-lt"/>
                <a:cs typeface="Times New Roman" pitchFamily="18" charset="0"/>
              </a:rPr>
              <a:t>demonstrating continuous growth</a:t>
            </a:r>
            <a:r>
              <a:rPr lang="en-US" sz="2000" dirty="0" smtClean="0">
                <a:solidFill>
                  <a:schemeClr val="accent6"/>
                </a:solidFill>
                <a:latin typeface="+mn-lt"/>
                <a:cs typeface="Times New Roman" pitchFamily="18" charset="0"/>
              </a:rPr>
              <a:t>, and </a:t>
            </a:r>
            <a:r>
              <a:rPr lang="en-US" sz="2000" u="sng" dirty="0" smtClean="0">
                <a:solidFill>
                  <a:schemeClr val="accent6"/>
                </a:solidFill>
                <a:latin typeface="+mn-lt"/>
                <a:cs typeface="Times New Roman" pitchFamily="18" charset="0"/>
              </a:rPr>
              <a:t>meeting Proficiency or higher</a:t>
            </a:r>
            <a:r>
              <a:rPr lang="en-US" sz="2000" dirty="0" smtClean="0">
                <a:solidFill>
                  <a:schemeClr val="accent6"/>
                </a:solidFill>
                <a:latin typeface="+mn-lt"/>
                <a:cs typeface="Times New Roman" pitchFamily="18" charset="0"/>
              </a:rPr>
              <a:t>, on assessments defined in the Alaska Comprehensive System of Statewide Assessment.</a:t>
            </a:r>
          </a:p>
          <a:p>
            <a:endParaRPr lang="en-US" sz="2000" dirty="0" smtClean="0">
              <a:solidFill>
                <a:schemeClr val="accent6"/>
              </a:solidFill>
              <a:latin typeface="+mn-lt"/>
              <a:cs typeface="Times New Roman" pitchFamily="18" charset="0"/>
            </a:endParaRPr>
          </a:p>
          <a:p>
            <a:endParaRPr lang="en-US" sz="2000" b="1" dirty="0" smtClean="0">
              <a:solidFill>
                <a:schemeClr val="accent6"/>
              </a:solidFill>
              <a:latin typeface="+mn-lt"/>
              <a:cs typeface="Times New Roman" pitchFamily="18" charset="0"/>
            </a:endParaRPr>
          </a:p>
          <a:p>
            <a:r>
              <a:rPr lang="en-US" sz="2000" b="1" dirty="0" smtClean="0">
                <a:solidFill>
                  <a:schemeClr val="accent6"/>
                </a:solidFill>
                <a:latin typeface="+mn-lt"/>
                <a:cs typeface="Times New Roman" pitchFamily="18" charset="0"/>
              </a:rPr>
              <a:t>End Result B:  </a:t>
            </a:r>
            <a:r>
              <a:rPr lang="en-US" sz="2000" dirty="0" smtClean="0">
                <a:solidFill>
                  <a:schemeClr val="accent6"/>
                </a:solidFill>
                <a:latin typeface="+mn-lt"/>
                <a:cs typeface="Times New Roman" pitchFamily="18" charset="0"/>
              </a:rPr>
              <a:t>Increase the Statewide Graduation Rate</a:t>
            </a:r>
            <a:r>
              <a:rPr lang="en-US" sz="2400" dirty="0" smtClean="0">
                <a:solidFill>
                  <a:schemeClr val="accent6"/>
                </a:solidFill>
                <a:latin typeface="+mn-lt"/>
                <a:cs typeface="Times New Roman" pitchFamily="18" charset="0"/>
              </a:rPr>
              <a:t>.</a:t>
            </a:r>
            <a:endParaRPr lang="en-US" sz="2400" dirty="0">
              <a:solidFill>
                <a:schemeClr val="accent6"/>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12</a:t>
            </a:fld>
            <a:endParaRPr lang="en-US" dirty="0"/>
          </a:p>
        </p:txBody>
      </p:sp>
      <p:pic>
        <p:nvPicPr>
          <p:cNvPr id="5" name="Picture 2" descr="http://omb.alaska.gov/results/photos/6606_5245.png?x=6111194ed56455953466.30331845"/>
          <p:cNvPicPr>
            <a:picLocks noChangeAspect="1" noChangeArrowheads="1"/>
          </p:cNvPicPr>
          <p:nvPr/>
        </p:nvPicPr>
        <p:blipFill>
          <a:blip r:embed="rId2" cstate="print"/>
          <a:srcRect/>
          <a:stretch>
            <a:fillRect/>
          </a:stretch>
        </p:blipFill>
        <p:spPr bwMode="auto">
          <a:xfrm>
            <a:off x="990600" y="2476500"/>
            <a:ext cx="7239000" cy="4222750"/>
          </a:xfrm>
          <a:prstGeom prst="rect">
            <a:avLst/>
          </a:prstGeom>
          <a:noFill/>
        </p:spPr>
      </p:pic>
      <p:sp>
        <p:nvSpPr>
          <p:cNvPr id="6"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accent2"/>
                </a:solidFill>
                <a:ea typeface="+mj-ea"/>
                <a:cs typeface="+mj-cs"/>
              </a:rPr>
              <a:t>School/Student Achievement</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7" name="TextBox 6"/>
          <p:cNvSpPr txBox="1"/>
          <p:nvPr/>
        </p:nvSpPr>
        <p:spPr>
          <a:xfrm>
            <a:off x="457200" y="1371601"/>
            <a:ext cx="8229600" cy="1231106"/>
          </a:xfrm>
          <a:prstGeom prst="rect">
            <a:avLst/>
          </a:prstGeom>
          <a:noFill/>
        </p:spPr>
        <p:txBody>
          <a:bodyPr wrap="square" rtlCol="0">
            <a:spAutoFit/>
          </a:bodyPr>
          <a:lstStyle/>
          <a:p>
            <a:pPr algn="ctr"/>
            <a:r>
              <a:rPr lang="en-US" sz="1400" b="1" dirty="0" smtClean="0">
                <a:solidFill>
                  <a:schemeClr val="accent6"/>
                </a:solidFill>
                <a:latin typeface="+mn-lt"/>
              </a:rPr>
              <a:t>End Result A</a:t>
            </a:r>
          </a:p>
          <a:p>
            <a:endParaRPr lang="en-US" sz="1400" b="1" dirty="0" smtClean="0">
              <a:solidFill>
                <a:schemeClr val="accent6"/>
              </a:solidFill>
              <a:latin typeface="+mn-lt"/>
            </a:endParaRPr>
          </a:p>
          <a:p>
            <a:r>
              <a:rPr lang="en-US" sz="1600" b="1" dirty="0" smtClean="0">
                <a:solidFill>
                  <a:schemeClr val="accent6"/>
                </a:solidFill>
                <a:latin typeface="+mn-lt"/>
              </a:rPr>
              <a:t>Target 1</a:t>
            </a:r>
            <a:r>
              <a:rPr lang="en-US" sz="1600" dirty="0" smtClean="0">
                <a:solidFill>
                  <a:schemeClr val="accent6"/>
                </a:solidFill>
                <a:latin typeface="+mn-lt"/>
              </a:rPr>
              <a:t>:  Increase to at least 90% the number of students that achieve a proficient score on all three content areas of the state high school graduation qualifying exam. </a:t>
            </a:r>
          </a:p>
          <a:p>
            <a:endParaRPr lang="en-US" sz="1400" dirty="0" smtClean="0">
              <a:solidFill>
                <a:schemeClr val="accent6"/>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sz="3200" dirty="0" smtClean="0">
                <a:solidFill>
                  <a:srgbClr val="333399"/>
                </a:solidFill>
              </a:rPr>
              <a:t>Alaska’s Standards Based Assessment Res</a:t>
            </a:r>
            <a:r>
              <a:rPr lang="en-US" sz="2800" dirty="0" smtClean="0">
                <a:solidFill>
                  <a:srgbClr val="333399"/>
                </a:solidFill>
              </a:rPr>
              <a:t>ults</a:t>
            </a:r>
            <a:endParaRPr lang="en-US" sz="2800" dirty="0">
              <a:solidFill>
                <a:srgbClr val="333399"/>
              </a:solidFill>
            </a:endParaRPr>
          </a:p>
        </p:txBody>
      </p:sp>
      <p:sp>
        <p:nvSpPr>
          <p:cNvPr id="4" name="Slide Number Placeholder 3"/>
          <p:cNvSpPr>
            <a:spLocks noGrp="1"/>
          </p:cNvSpPr>
          <p:nvPr>
            <p:ph type="sldNum" sz="quarter" idx="12"/>
          </p:nvPr>
        </p:nvSpPr>
        <p:spPr/>
        <p:txBody>
          <a:bodyPr/>
          <a:lstStyle/>
          <a:p>
            <a:fld id="{9C16AF66-194F-4E68-B58D-A2C3B7D15176}" type="slidenum">
              <a:rPr lang="en-US" smtClean="0"/>
              <a:pPr/>
              <a:t>13</a:t>
            </a:fld>
            <a:endParaRPr lang="en-US" dirty="0"/>
          </a:p>
        </p:txBody>
      </p:sp>
      <p:sp>
        <p:nvSpPr>
          <p:cNvPr id="5" name="TextBox 4"/>
          <p:cNvSpPr txBox="1"/>
          <p:nvPr/>
        </p:nvSpPr>
        <p:spPr>
          <a:xfrm>
            <a:off x="3810000" y="1600200"/>
            <a:ext cx="1524000" cy="369332"/>
          </a:xfrm>
          <a:prstGeom prst="rect">
            <a:avLst/>
          </a:prstGeom>
          <a:noFill/>
        </p:spPr>
        <p:txBody>
          <a:bodyPr wrap="square" rtlCol="0">
            <a:spAutoFit/>
          </a:bodyPr>
          <a:lstStyle/>
          <a:p>
            <a:r>
              <a:rPr lang="en-US" dirty="0" smtClean="0">
                <a:solidFill>
                  <a:schemeClr val="accent6"/>
                </a:solidFill>
              </a:rPr>
              <a:t>End Result A</a:t>
            </a:r>
            <a:endParaRPr lang="en-US" dirty="0">
              <a:solidFill>
                <a:schemeClr val="accent6"/>
              </a:solidFill>
            </a:endParaRPr>
          </a:p>
        </p:txBody>
      </p:sp>
      <p:graphicFrame>
        <p:nvGraphicFramePr>
          <p:cNvPr id="6" name="Chart 5"/>
          <p:cNvGraphicFramePr/>
          <p:nvPr/>
        </p:nvGraphicFramePr>
        <p:xfrm>
          <a:off x="762000" y="2057400"/>
          <a:ext cx="7467600" cy="4219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accent2"/>
                </a:solidFill>
                <a:ea typeface="+mj-ea"/>
                <a:cs typeface="+mj-cs"/>
              </a:rPr>
              <a:t>School/Student Achievement</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9" name="TextBox 8"/>
          <p:cNvSpPr txBox="1"/>
          <p:nvPr/>
        </p:nvSpPr>
        <p:spPr>
          <a:xfrm>
            <a:off x="381000" y="1295400"/>
            <a:ext cx="8229600" cy="1107996"/>
          </a:xfrm>
          <a:prstGeom prst="rect">
            <a:avLst/>
          </a:prstGeom>
          <a:noFill/>
        </p:spPr>
        <p:txBody>
          <a:bodyPr wrap="square" rtlCol="0">
            <a:spAutoFit/>
          </a:bodyPr>
          <a:lstStyle/>
          <a:p>
            <a:r>
              <a:rPr lang="en-US" b="1" dirty="0" smtClean="0">
                <a:solidFill>
                  <a:schemeClr val="accent6"/>
                </a:solidFill>
                <a:latin typeface="+mn-lt"/>
                <a:cs typeface="Times New Roman" pitchFamily="18" charset="0"/>
              </a:rPr>
              <a:t>End Result A</a:t>
            </a:r>
            <a:endParaRPr lang="en-US" sz="1400" dirty="0" smtClean="0">
              <a:solidFill>
                <a:schemeClr val="accent6"/>
              </a:solidFill>
              <a:latin typeface="+mn-lt"/>
              <a:cs typeface="Times New Roman" pitchFamily="18" charset="0"/>
            </a:endParaRPr>
          </a:p>
          <a:p>
            <a:r>
              <a:rPr lang="en-US" sz="1600" b="1" dirty="0" smtClean="0">
                <a:solidFill>
                  <a:schemeClr val="accent6"/>
                </a:solidFill>
                <a:latin typeface="+mn-lt"/>
                <a:cs typeface="Times New Roman" pitchFamily="18" charset="0"/>
              </a:rPr>
              <a:t>Target 2:  </a:t>
            </a:r>
            <a:r>
              <a:rPr lang="en-US" sz="1600" dirty="0" smtClean="0">
                <a:solidFill>
                  <a:schemeClr val="accent6"/>
                </a:solidFill>
                <a:latin typeface="+mn-lt"/>
                <a:cs typeface="Times New Roman" pitchFamily="18" charset="0"/>
              </a:rPr>
              <a:t>Maintain proficient and higher achievement levels and increase growth of individual student achievement on Alaska’s Standards Based Assessments (SBA).</a:t>
            </a:r>
          </a:p>
          <a:p>
            <a:endParaRPr lang="en-US" sz="1600" dirty="0" smtClean="0">
              <a:solidFill>
                <a:schemeClr val="accent6"/>
              </a:solidFill>
              <a:latin typeface="+mn-lt"/>
              <a:cs typeface="Times New Roman" pitchFamily="18" charset="0"/>
            </a:endParaRPr>
          </a:p>
        </p:txBody>
      </p:sp>
      <p:sp>
        <p:nvSpPr>
          <p:cNvPr id="3" name="Slide Number Placeholder 2"/>
          <p:cNvSpPr>
            <a:spLocks noGrp="1"/>
          </p:cNvSpPr>
          <p:nvPr>
            <p:ph type="sldNum" sz="quarter" idx="12"/>
          </p:nvPr>
        </p:nvSpPr>
        <p:spPr>
          <a:xfrm>
            <a:off x="8382000" y="6245225"/>
            <a:ext cx="609600" cy="476250"/>
          </a:xfrm>
        </p:spPr>
        <p:txBody>
          <a:bodyPr/>
          <a:lstStyle/>
          <a:p>
            <a:fld id="{6A3D5D5E-3969-459E-8348-7E52CE321B26}" type="slidenum">
              <a:rPr lang="en-US" smtClean="0"/>
              <a:pPr/>
              <a:t>14</a:t>
            </a:fld>
            <a:endParaRPr lang="en-US" dirty="0"/>
          </a:p>
        </p:txBody>
      </p:sp>
      <p:pic>
        <p:nvPicPr>
          <p:cNvPr id="12" name="Picture 4"/>
          <p:cNvPicPr>
            <a:picLocks noChangeAspect="1" noChangeArrowheads="1"/>
          </p:cNvPicPr>
          <p:nvPr/>
        </p:nvPicPr>
        <p:blipFill>
          <a:blip r:embed="rId2" cstate="print"/>
          <a:srcRect l="3846" t="12308" r="55769" b="13846"/>
          <a:stretch>
            <a:fillRect/>
          </a:stretch>
        </p:blipFill>
        <p:spPr bwMode="auto">
          <a:xfrm>
            <a:off x="152400" y="2090586"/>
            <a:ext cx="8534400" cy="4615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15</a:t>
            </a:fld>
            <a:endParaRPr lang="en-US" dirty="0"/>
          </a:p>
        </p:txBody>
      </p:sp>
      <p:pic>
        <p:nvPicPr>
          <p:cNvPr id="4" name="Picture 6"/>
          <p:cNvPicPr>
            <a:picLocks noChangeAspect="1" noChangeArrowheads="1"/>
          </p:cNvPicPr>
          <p:nvPr/>
        </p:nvPicPr>
        <p:blipFill>
          <a:blip r:embed="rId2" cstate="print"/>
          <a:srcRect l="5278" t="37333" r="59008" b="30646"/>
          <a:stretch>
            <a:fillRect/>
          </a:stretch>
        </p:blipFill>
        <p:spPr bwMode="auto">
          <a:xfrm>
            <a:off x="152400" y="2133600"/>
            <a:ext cx="8823960" cy="4114800"/>
          </a:xfrm>
          <a:prstGeom prst="rect">
            <a:avLst/>
          </a:prstGeom>
          <a:noFill/>
          <a:ln w="9525">
            <a:noFill/>
            <a:miter lim="800000"/>
            <a:headEnd/>
            <a:tailEnd/>
          </a:ln>
        </p:spPr>
      </p:pic>
      <p:sp>
        <p:nvSpPr>
          <p:cNvPr id="5" name="TextBox 4"/>
          <p:cNvSpPr txBox="1"/>
          <p:nvPr/>
        </p:nvSpPr>
        <p:spPr>
          <a:xfrm>
            <a:off x="381000" y="1295400"/>
            <a:ext cx="8229600" cy="1107996"/>
          </a:xfrm>
          <a:prstGeom prst="rect">
            <a:avLst/>
          </a:prstGeom>
          <a:noFill/>
        </p:spPr>
        <p:txBody>
          <a:bodyPr wrap="square" rtlCol="0">
            <a:spAutoFit/>
          </a:bodyPr>
          <a:lstStyle/>
          <a:p>
            <a:r>
              <a:rPr lang="en-US" b="1" dirty="0" smtClean="0">
                <a:solidFill>
                  <a:schemeClr val="accent6"/>
                </a:solidFill>
                <a:latin typeface="+mn-lt"/>
                <a:cs typeface="Times New Roman" pitchFamily="18" charset="0"/>
              </a:rPr>
              <a:t>End Result A</a:t>
            </a:r>
            <a:endParaRPr lang="en-US" sz="1400" dirty="0" smtClean="0">
              <a:solidFill>
                <a:schemeClr val="accent6"/>
              </a:solidFill>
              <a:latin typeface="+mn-lt"/>
              <a:cs typeface="Times New Roman" pitchFamily="18" charset="0"/>
            </a:endParaRPr>
          </a:p>
          <a:p>
            <a:r>
              <a:rPr lang="en-US" sz="1600" b="1" dirty="0" smtClean="0">
                <a:solidFill>
                  <a:schemeClr val="accent2">
                    <a:lumMod val="40000"/>
                    <a:lumOff val="60000"/>
                  </a:schemeClr>
                </a:solidFill>
                <a:latin typeface="+mn-lt"/>
                <a:cs typeface="Times New Roman" pitchFamily="18" charset="0"/>
              </a:rPr>
              <a:t>Target 2:  </a:t>
            </a:r>
            <a:r>
              <a:rPr lang="en-US" sz="1600" dirty="0" smtClean="0">
                <a:solidFill>
                  <a:schemeClr val="accent2">
                    <a:lumMod val="40000"/>
                    <a:lumOff val="60000"/>
                  </a:schemeClr>
                </a:solidFill>
                <a:latin typeface="+mn-lt"/>
                <a:cs typeface="Times New Roman" pitchFamily="18" charset="0"/>
              </a:rPr>
              <a:t>Maintain proficient and higher achievement levels and increase growth of individual student achievement on Alaska’s Standards Based Assessments (SBA).</a:t>
            </a:r>
          </a:p>
          <a:p>
            <a:endParaRPr lang="en-US" sz="1600" dirty="0" smtClean="0">
              <a:solidFill>
                <a:schemeClr val="accent6"/>
              </a:solidFill>
              <a:latin typeface="+mn-lt"/>
              <a:cs typeface="Times New Roman" pitchFamily="18" charset="0"/>
            </a:endParaRPr>
          </a:p>
        </p:txBody>
      </p:sp>
      <p:sp>
        <p:nvSpPr>
          <p:cNvPr id="6"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accent2"/>
                </a:solidFill>
                <a:ea typeface="+mj-ea"/>
                <a:cs typeface="+mj-cs"/>
              </a:rPr>
              <a:t>School/Student Achievement</a:t>
            </a:r>
            <a:endParaRPr kumimoji="0" lang="en-US" sz="3200" b="0" i="0" u="none" strike="noStrike" kern="0" cap="none" spc="0" normalizeH="0" baseline="0" noProof="0" dirty="0">
              <a:ln>
                <a:noFill/>
              </a:ln>
              <a:solidFill>
                <a:schemeClr val="accent2"/>
              </a:solidFill>
              <a:effectLst/>
              <a:uLnTx/>
              <a:uFillTx/>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16</a:t>
            </a:fld>
            <a:endParaRPr lang="en-US" dirty="0"/>
          </a:p>
        </p:txBody>
      </p:sp>
      <p:sp>
        <p:nvSpPr>
          <p:cNvPr id="4"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chemeClr val="accent2"/>
                </a:solidFill>
                <a:ea typeface="+mj-ea"/>
                <a:cs typeface="+mj-cs"/>
              </a:rPr>
              <a:t>School/Student Achievement</a:t>
            </a:r>
            <a:endParaRPr kumimoji="0" lang="en-US" sz="3200" b="0" i="0" u="none" strike="noStrike" kern="0" cap="none" spc="0" normalizeH="0" baseline="0" noProof="0" dirty="0">
              <a:ln>
                <a:noFill/>
              </a:ln>
              <a:solidFill>
                <a:schemeClr val="accent2"/>
              </a:solidFill>
              <a:effectLst/>
              <a:uLnTx/>
              <a:uFillTx/>
              <a:ea typeface="+mj-ea"/>
              <a:cs typeface="+mj-cs"/>
            </a:endParaRPr>
          </a:p>
        </p:txBody>
      </p:sp>
      <p:pic>
        <p:nvPicPr>
          <p:cNvPr id="8194" name="Picture 2" descr="http://omb.alaska.gov/results/photos/6608_4805.png?x=4239784ed9609f678353.93544788"/>
          <p:cNvPicPr>
            <a:picLocks noChangeAspect="1" noChangeArrowheads="1"/>
          </p:cNvPicPr>
          <p:nvPr/>
        </p:nvPicPr>
        <p:blipFill>
          <a:blip r:embed="rId2" cstate="print"/>
          <a:srcRect/>
          <a:stretch>
            <a:fillRect/>
          </a:stretch>
        </p:blipFill>
        <p:spPr bwMode="auto">
          <a:xfrm>
            <a:off x="990600" y="2463800"/>
            <a:ext cx="7239000" cy="4222751"/>
          </a:xfrm>
          <a:prstGeom prst="rect">
            <a:avLst/>
          </a:prstGeom>
          <a:noFill/>
        </p:spPr>
      </p:pic>
      <p:sp>
        <p:nvSpPr>
          <p:cNvPr id="6" name="TextBox 5"/>
          <p:cNvSpPr txBox="1"/>
          <p:nvPr/>
        </p:nvSpPr>
        <p:spPr>
          <a:xfrm>
            <a:off x="457200" y="1371601"/>
            <a:ext cx="8229600" cy="1277273"/>
          </a:xfrm>
          <a:prstGeom prst="rect">
            <a:avLst/>
          </a:prstGeom>
          <a:noFill/>
        </p:spPr>
        <p:txBody>
          <a:bodyPr wrap="square" rtlCol="0">
            <a:spAutoFit/>
          </a:bodyPr>
          <a:lstStyle/>
          <a:p>
            <a:pPr algn="ctr"/>
            <a:r>
              <a:rPr lang="en-US" sz="1600" b="1" dirty="0" smtClean="0">
                <a:solidFill>
                  <a:schemeClr val="accent6"/>
                </a:solidFill>
              </a:rPr>
              <a:t>End Result A</a:t>
            </a:r>
          </a:p>
          <a:p>
            <a:pPr algn="ctr"/>
            <a:endParaRPr lang="en-US" sz="1600" dirty="0" smtClean="0">
              <a:solidFill>
                <a:schemeClr val="accent6"/>
              </a:solidFill>
            </a:endParaRPr>
          </a:p>
          <a:p>
            <a:r>
              <a:rPr lang="en-US" sz="1500" b="1" dirty="0" smtClean="0">
                <a:solidFill>
                  <a:schemeClr val="accent6"/>
                </a:solidFill>
              </a:rPr>
              <a:t>Target 3:  </a:t>
            </a:r>
            <a:r>
              <a:rPr lang="en-US" sz="1500" dirty="0" smtClean="0">
                <a:solidFill>
                  <a:schemeClr val="accent6"/>
                </a:solidFill>
              </a:rPr>
              <a:t>Increase the percentage of schools demonstrating student growth with a school growth score of 86 or higher.</a:t>
            </a:r>
          </a:p>
          <a:p>
            <a:endParaRPr lang="en-US" sz="1500" dirty="0" smtClean="0">
              <a:solidFill>
                <a:schemeClr val="accent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Measures</a:t>
            </a:r>
            <a:br>
              <a:rPr lang="en-US" sz="3200" dirty="0" smtClean="0"/>
            </a:br>
            <a:r>
              <a:rPr lang="en-US" sz="3200" dirty="0" smtClean="0"/>
              <a:t>Mentor Program</a:t>
            </a:r>
            <a:endParaRPr lang="en-US" sz="32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17</a:t>
            </a:fld>
            <a:endParaRPr lang="en-US" dirty="0"/>
          </a:p>
        </p:txBody>
      </p:sp>
      <p:sp>
        <p:nvSpPr>
          <p:cNvPr id="5" name="TextBox 4"/>
          <p:cNvSpPr txBox="1"/>
          <p:nvPr/>
        </p:nvSpPr>
        <p:spPr>
          <a:xfrm>
            <a:off x="457200" y="1524000"/>
            <a:ext cx="8305800" cy="1200329"/>
          </a:xfrm>
          <a:prstGeom prst="rect">
            <a:avLst/>
          </a:prstGeom>
          <a:noFill/>
        </p:spPr>
        <p:txBody>
          <a:bodyPr wrap="square" rtlCol="0">
            <a:spAutoFit/>
          </a:bodyPr>
          <a:lstStyle/>
          <a:p>
            <a:r>
              <a:rPr lang="en-US" b="1" dirty="0" smtClean="0"/>
              <a:t>End Result  A1 Strategy - </a:t>
            </a:r>
            <a:r>
              <a:rPr lang="en-US" dirty="0" smtClean="0"/>
              <a:t>Ensure students are learning the grade level expectations for reading, writing and mathematics as defined in the “Alaska Standards: Content and Performance Standards for Alaska Students” Fourth Edition.</a:t>
            </a:r>
            <a:endParaRPr lang="en-US" dirty="0"/>
          </a:p>
        </p:txBody>
      </p:sp>
      <p:sp>
        <p:nvSpPr>
          <p:cNvPr id="6" name="Rectangle 5"/>
          <p:cNvSpPr/>
          <p:nvPr/>
        </p:nvSpPr>
        <p:spPr>
          <a:xfrm>
            <a:off x="457200" y="3048000"/>
            <a:ext cx="8153400" cy="1754326"/>
          </a:xfrm>
          <a:prstGeom prst="rect">
            <a:avLst/>
          </a:prstGeom>
        </p:spPr>
        <p:txBody>
          <a:bodyPr wrap="square">
            <a:spAutoFit/>
          </a:bodyPr>
          <a:lstStyle/>
          <a:p>
            <a:r>
              <a:rPr lang="en-US" b="1" dirty="0" smtClean="0"/>
              <a:t>Target #1:</a:t>
            </a:r>
            <a:r>
              <a:rPr lang="en-US" dirty="0" smtClean="0"/>
              <a:t>  Through Mentorship reduce the turnover rate for teachers</a:t>
            </a:r>
          </a:p>
          <a:p>
            <a:endParaRPr lang="en-US" dirty="0" smtClean="0"/>
          </a:p>
          <a:p>
            <a:r>
              <a:rPr lang="en-US" b="1" dirty="0" smtClean="0"/>
              <a:t>Status #1:</a:t>
            </a:r>
            <a:r>
              <a:rPr lang="en-US" dirty="0" smtClean="0"/>
              <a:t>  The Alaska Statewide Mentorship Program documented a 84% retention rate for first-year teachers in all districts in FY11.  The retention rate for urban first-year teachers in FY11 was 93% and the rate for first-year rural districts was 80%.</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Measures</a:t>
            </a:r>
            <a:br>
              <a:rPr lang="en-US" sz="3200" dirty="0" smtClean="0"/>
            </a:br>
            <a:r>
              <a:rPr lang="en-US" sz="3200" dirty="0" smtClean="0"/>
              <a:t>Alaska Developmental Profile</a:t>
            </a:r>
            <a:endParaRPr lang="en-US" sz="32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18</a:t>
            </a:fld>
            <a:endParaRPr lang="en-US" dirty="0"/>
          </a:p>
        </p:txBody>
      </p:sp>
      <p:sp>
        <p:nvSpPr>
          <p:cNvPr id="5" name="Rectangle 4"/>
          <p:cNvSpPr/>
          <p:nvPr/>
        </p:nvSpPr>
        <p:spPr>
          <a:xfrm>
            <a:off x="457200" y="2133600"/>
            <a:ext cx="8229600" cy="2308324"/>
          </a:xfrm>
          <a:prstGeom prst="rect">
            <a:avLst/>
          </a:prstGeom>
        </p:spPr>
        <p:txBody>
          <a:bodyPr wrap="square">
            <a:spAutoFit/>
          </a:bodyPr>
          <a:lstStyle/>
          <a:p>
            <a:r>
              <a:rPr lang="en-US" b="1" dirty="0" smtClean="0"/>
              <a:t>End Result  A1 Strategy </a:t>
            </a:r>
          </a:p>
          <a:p>
            <a:r>
              <a:rPr lang="en-US" b="1" dirty="0" smtClean="0"/>
              <a:t>Target #2:</a:t>
            </a:r>
            <a:r>
              <a:rPr lang="en-US" dirty="0" smtClean="0"/>
              <a:t>  Increase the measurable progression of communication, language and literacy skills and behaviors for incoming Kindergarten students</a:t>
            </a:r>
          </a:p>
          <a:p>
            <a:endParaRPr lang="en-US" dirty="0" smtClean="0"/>
          </a:p>
          <a:p>
            <a:r>
              <a:rPr lang="en-US" b="1" dirty="0" smtClean="0"/>
              <a:t>Status #2:</a:t>
            </a:r>
            <a:r>
              <a:rPr lang="en-US" dirty="0" smtClean="0"/>
              <a:t>  The Alaska Developmental Profile (DP) showed modest progress in three of the five measureable categories for communication, language and literacy when comparing 2009-2010 results to 2010-2011. Of the two remaining categories one showed a slight decrease and the other showed no change.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457200" y="1828800"/>
            <a:ext cx="8229600" cy="4114799"/>
          </a:xfrm>
          <a:prstGeom prst="rect">
            <a:avLst/>
          </a:prstGeom>
        </p:spPr>
        <p:txBody>
          <a:bodyPr vert="horz" lIns="91440" tIns="45720" rIns="91440" bIns="45720" rtlCol="0">
            <a:normAutofit/>
          </a:bodyPr>
          <a:lstStyle/>
          <a:p>
            <a:pPr marL="514350" marR="0" lvl="0" indent="-514350"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accent6"/>
                </a:solidFill>
                <a:effectLst/>
                <a:uLnTx/>
                <a:uFillTx/>
                <a:latin typeface="+mn-lt"/>
                <a:cs typeface="Times New Roman" pitchFamily="18" charset="0"/>
              </a:rPr>
              <a:t>End Result</a:t>
            </a:r>
            <a:r>
              <a:rPr kumimoji="0" lang="en-US" sz="1600" b="1" i="0" u="none" strike="noStrike" kern="1200" cap="none" spc="0" normalizeH="0" noProof="0" dirty="0" smtClean="0">
                <a:ln>
                  <a:noFill/>
                </a:ln>
                <a:solidFill>
                  <a:schemeClr val="accent6"/>
                </a:solidFill>
                <a:effectLst/>
                <a:uLnTx/>
                <a:uFillTx/>
                <a:latin typeface="+mn-lt"/>
                <a:cs typeface="Times New Roman" pitchFamily="18" charset="0"/>
              </a:rPr>
              <a:t> B</a:t>
            </a:r>
            <a:endParaRPr lang="en-US" sz="1600" b="1" baseline="0" dirty="0" smtClean="0">
              <a:solidFill>
                <a:schemeClr val="accent6"/>
              </a:solidFill>
              <a:latin typeface="+mn-lt"/>
              <a:cs typeface="Times New Roman" pitchFamily="18" charset="0"/>
            </a:endParaRPr>
          </a:p>
          <a:p>
            <a:pPr marL="514350" lvl="0" indent="-514350" fontAlgn="auto">
              <a:spcBef>
                <a:spcPct val="20000"/>
              </a:spcBef>
              <a:spcAft>
                <a:spcPts val="0"/>
              </a:spcAft>
              <a:defRPr/>
            </a:pPr>
            <a:r>
              <a:rPr lang="en-US" sz="2000" dirty="0" smtClean="0">
                <a:solidFill>
                  <a:schemeClr val="accent6"/>
                </a:solidFill>
                <a:cs typeface="Times New Roman" pitchFamily="18" charset="0"/>
              </a:rPr>
              <a:t>Increase the Statewide Graduation Rate.</a:t>
            </a:r>
            <a:endParaRPr kumimoji="0" lang="en-US" sz="2000" b="1" i="0" u="none" strike="noStrike" kern="1200" cap="none" spc="0" normalizeH="0" noProof="0" dirty="0" smtClean="0">
              <a:ln>
                <a:noFill/>
              </a:ln>
              <a:solidFill>
                <a:schemeClr val="accent6"/>
              </a:solidFill>
              <a:effectLst/>
              <a:uLnTx/>
              <a:uFillTx/>
              <a:latin typeface="+mn-lt"/>
              <a:cs typeface="Times New Roman" pitchFamily="18" charset="0"/>
            </a:endParaRPr>
          </a:p>
          <a:p>
            <a:pPr marL="514350" marR="0" lvl="0" indent="-514350"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baseline="0" noProof="0" dirty="0" smtClean="0">
              <a:ln>
                <a:noFill/>
              </a:ln>
              <a:solidFill>
                <a:schemeClr val="accent6"/>
              </a:solidFill>
              <a:effectLst/>
              <a:uLnTx/>
              <a:uFillTx/>
              <a:latin typeface="+mn-lt"/>
              <a:cs typeface="Times New Roman" pitchFamily="18" charset="0"/>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1600" b="0" i="0" u="none" strike="noStrike" kern="1200" cap="none" spc="0" normalizeH="0" baseline="0" noProof="0" dirty="0" smtClean="0">
                <a:ln>
                  <a:noFill/>
                </a:ln>
                <a:solidFill>
                  <a:schemeClr val="accent6"/>
                </a:solidFill>
                <a:effectLst/>
                <a:uLnTx/>
                <a:uFillTx/>
                <a:latin typeface="+mn-lt"/>
                <a:cs typeface="Times New Roman" pitchFamily="18" charset="0"/>
              </a:rPr>
              <a:t>The Adjusted Cohort Graduation Rate is reported as a fraction.</a:t>
            </a:r>
          </a:p>
          <a:p>
            <a:pPr marL="971550" lvl="1" indent="-514350" fontAlgn="auto">
              <a:spcBef>
                <a:spcPct val="20000"/>
              </a:spcBef>
              <a:spcAft>
                <a:spcPts val="0"/>
              </a:spcAft>
              <a:buAutoNum type="alphaUcPeriod"/>
              <a:defRPr/>
            </a:pPr>
            <a:r>
              <a:rPr kumimoji="0" lang="en-US" sz="1600" b="0" i="0" u="none" strike="noStrike" kern="1200" cap="none" spc="0" normalizeH="0" baseline="0" noProof="0" dirty="0" smtClean="0">
                <a:ln>
                  <a:noFill/>
                </a:ln>
                <a:solidFill>
                  <a:schemeClr val="accent6"/>
                </a:solidFill>
                <a:effectLst/>
                <a:uLnTx/>
                <a:uFillTx/>
                <a:latin typeface="+mn-lt"/>
                <a:cs typeface="Times New Roman" pitchFamily="18" charset="0"/>
              </a:rPr>
              <a:t>The numerator is the sum of the number of graduates within the cohort who receive a regular diploma on or before June 30.</a:t>
            </a:r>
          </a:p>
          <a:p>
            <a:pPr marL="971550" lvl="1" indent="-514350" fontAlgn="auto">
              <a:spcBef>
                <a:spcPct val="20000"/>
              </a:spcBef>
              <a:spcAft>
                <a:spcPts val="0"/>
              </a:spcAft>
              <a:buAutoNum type="alphaUcPeriod"/>
              <a:defRPr/>
            </a:pPr>
            <a:r>
              <a:rPr kumimoji="0" lang="en-US" sz="1600" b="0" i="0" u="none" strike="noStrike" kern="1200" cap="none" spc="0" normalizeH="0" baseline="0" noProof="0" dirty="0" smtClean="0">
                <a:ln>
                  <a:noFill/>
                </a:ln>
                <a:solidFill>
                  <a:schemeClr val="accent6"/>
                </a:solidFill>
                <a:effectLst/>
                <a:uLnTx/>
                <a:uFillTx/>
                <a:latin typeface="+mn-lt"/>
                <a:cs typeface="Times New Roman" pitchFamily="18" charset="0"/>
              </a:rPr>
              <a:t>The denominator is the sum of all students assigned to the cohort from the 9</a:t>
            </a:r>
            <a:r>
              <a:rPr kumimoji="0" lang="en-US" sz="1600" b="0" i="0" u="none" strike="noStrike" kern="1200" cap="none" spc="0" normalizeH="0" baseline="30000" noProof="0" dirty="0" smtClean="0">
                <a:ln>
                  <a:noFill/>
                </a:ln>
                <a:solidFill>
                  <a:schemeClr val="accent6"/>
                </a:solidFill>
                <a:effectLst/>
                <a:uLnTx/>
                <a:uFillTx/>
                <a:latin typeface="+mn-lt"/>
                <a:cs typeface="Times New Roman" pitchFamily="18" charset="0"/>
              </a:rPr>
              <a:t>th</a:t>
            </a:r>
            <a:r>
              <a:rPr kumimoji="0" lang="en-US" sz="1600" b="0" i="0" u="none" strike="noStrike" kern="1200" cap="none" spc="0" normalizeH="0" baseline="0" noProof="0" dirty="0" smtClean="0">
                <a:ln>
                  <a:noFill/>
                </a:ln>
                <a:solidFill>
                  <a:schemeClr val="accent6"/>
                </a:solidFill>
                <a:effectLst/>
                <a:uLnTx/>
                <a:uFillTx/>
                <a:latin typeface="+mn-lt"/>
                <a:cs typeface="Times New Roman" pitchFamily="18" charset="0"/>
              </a:rPr>
              <a:t> grade class three years prior. </a:t>
            </a:r>
            <a:endParaRPr lang="en-US" sz="1600" noProof="0" dirty="0" smtClean="0">
              <a:solidFill>
                <a:schemeClr val="accent6"/>
              </a:solidFill>
              <a:latin typeface="+mn-lt"/>
              <a:cs typeface="Times New Roman" pitchFamily="18" charset="0"/>
            </a:endParaRPr>
          </a:p>
          <a:p>
            <a:pPr marL="971550" lvl="1" indent="-514350" algn="ctr" fontAlgn="auto">
              <a:spcBef>
                <a:spcPct val="20000"/>
              </a:spcBef>
              <a:spcAft>
                <a:spcPts val="0"/>
              </a:spcAft>
              <a:defRPr/>
            </a:pPr>
            <a:endParaRPr lang="en-US" sz="1600" dirty="0" smtClean="0">
              <a:solidFill>
                <a:schemeClr val="accent6"/>
              </a:solidFill>
              <a:latin typeface="+mn-lt"/>
              <a:cs typeface="Times New Roman" pitchFamily="18" charset="0"/>
            </a:endParaRPr>
          </a:p>
          <a:p>
            <a:pPr marL="971550" lvl="1" indent="-514350" fontAlgn="auto">
              <a:spcBef>
                <a:spcPct val="20000"/>
              </a:spcBef>
              <a:spcAft>
                <a:spcPts val="0"/>
              </a:spcAft>
              <a:defRPr/>
            </a:pPr>
            <a:r>
              <a:rPr lang="en-US" sz="2400" dirty="0" smtClean="0">
                <a:solidFill>
                  <a:schemeClr val="accent6"/>
                </a:solidFill>
                <a:latin typeface="+mn-lt"/>
                <a:cs typeface="Times New Roman" pitchFamily="18" charset="0"/>
              </a:rPr>
              <a:t>	</a:t>
            </a:r>
            <a:r>
              <a:rPr lang="en-US" sz="2400" u="sng" dirty="0" smtClean="0">
                <a:solidFill>
                  <a:srgbClr val="333399"/>
                </a:solidFill>
                <a:latin typeface="+mn-lt"/>
                <a:cs typeface="Times New Roman" pitchFamily="18" charset="0"/>
              </a:rPr>
              <a:t># of graduates in cohort</a:t>
            </a:r>
            <a:r>
              <a:rPr lang="en-US" sz="1600" dirty="0" smtClean="0">
                <a:solidFill>
                  <a:srgbClr val="333399"/>
                </a:solidFill>
                <a:latin typeface="+mn-lt"/>
                <a:cs typeface="Times New Roman" pitchFamily="18" charset="0"/>
              </a:rPr>
              <a:t>	</a:t>
            </a:r>
          </a:p>
          <a:p>
            <a:pPr marL="971550" lvl="1" indent="-514350" fontAlgn="auto">
              <a:spcBef>
                <a:spcPct val="20000"/>
              </a:spcBef>
              <a:spcAft>
                <a:spcPts val="0"/>
              </a:spcAft>
              <a:defRPr/>
            </a:pPr>
            <a:r>
              <a:rPr lang="en-US" sz="2400" dirty="0" smtClean="0">
                <a:solidFill>
                  <a:srgbClr val="333399"/>
                </a:solidFill>
                <a:latin typeface="+mn-lt"/>
                <a:cs typeface="Times New Roman" pitchFamily="18" charset="0"/>
              </a:rPr>
              <a:t>	# in 9</a:t>
            </a:r>
            <a:r>
              <a:rPr lang="en-US" sz="2400" baseline="30000" dirty="0" smtClean="0">
                <a:solidFill>
                  <a:srgbClr val="333399"/>
                </a:solidFill>
                <a:latin typeface="+mn-lt"/>
                <a:cs typeface="Times New Roman" pitchFamily="18" charset="0"/>
              </a:rPr>
              <a:t>th</a:t>
            </a:r>
            <a:r>
              <a:rPr lang="en-US" sz="2400" dirty="0" smtClean="0">
                <a:solidFill>
                  <a:srgbClr val="333399"/>
                </a:solidFill>
                <a:latin typeface="+mn-lt"/>
                <a:cs typeface="Times New Roman" pitchFamily="18" charset="0"/>
              </a:rPr>
              <a:t> grade cohort*</a:t>
            </a:r>
          </a:p>
          <a:p>
            <a:pPr marL="971550" lvl="1" indent="-514350" fontAlgn="auto">
              <a:spcBef>
                <a:spcPct val="20000"/>
              </a:spcBef>
              <a:spcAft>
                <a:spcPts val="0"/>
              </a:spcAft>
              <a:defRPr/>
            </a:pPr>
            <a:endParaRPr lang="en-US" sz="1200" dirty="0" smtClean="0">
              <a:solidFill>
                <a:srgbClr val="333399"/>
              </a:solidFill>
              <a:latin typeface="+mn-lt"/>
              <a:cs typeface="Times New Roman" pitchFamily="18" charset="0"/>
            </a:endParaRPr>
          </a:p>
          <a:p>
            <a:pPr marL="971550" lvl="1" indent="-514350" fontAlgn="auto">
              <a:spcBef>
                <a:spcPct val="20000"/>
              </a:spcBef>
              <a:spcAft>
                <a:spcPts val="0"/>
              </a:spcAft>
              <a:defRPr/>
            </a:pPr>
            <a:r>
              <a:rPr lang="en-US" sz="1200" dirty="0" smtClean="0">
                <a:solidFill>
                  <a:srgbClr val="333399"/>
                </a:solidFill>
                <a:latin typeface="+mn-lt"/>
                <a:cs typeface="Times New Roman" pitchFamily="18" charset="0"/>
              </a:rPr>
              <a:t>* Takes into account the transfers in and out.</a:t>
            </a:r>
            <a:r>
              <a:rPr lang="en-US" sz="1600" dirty="0" smtClean="0">
                <a:solidFill>
                  <a:srgbClr val="333399"/>
                </a:solidFill>
                <a:latin typeface="+mn-lt"/>
                <a:cs typeface="Times New Roman" pitchFamily="18" charset="0"/>
              </a:rPr>
              <a:t>	</a:t>
            </a:r>
          </a:p>
          <a:p>
            <a:pPr marL="971550" lvl="1" indent="-514350" fontAlgn="auto">
              <a:spcBef>
                <a:spcPct val="20000"/>
              </a:spcBef>
              <a:spcAft>
                <a:spcPts val="0"/>
              </a:spcAft>
              <a:defRPr/>
            </a:pPr>
            <a:endParaRPr kumimoji="0" lang="en-US" sz="1600" b="0" i="0" u="none" strike="noStrike" kern="1200" cap="none" spc="0" normalizeH="0" baseline="0" noProof="0" dirty="0" smtClean="0">
              <a:ln>
                <a:noFill/>
              </a:ln>
              <a:solidFill>
                <a:schemeClr val="accent6"/>
              </a:solidFill>
              <a:effectLst/>
              <a:uLnTx/>
              <a:uFillTx/>
              <a:latin typeface="+mn-lt"/>
              <a:cs typeface="Times New Roman" pitchFamily="18" charset="0"/>
            </a:endParaRPr>
          </a:p>
          <a:p>
            <a:pPr marL="971550" lvl="1" indent="-514350" fontAlgn="auto">
              <a:spcBef>
                <a:spcPct val="20000"/>
              </a:spcBef>
              <a:spcAft>
                <a:spcPts val="0"/>
              </a:spcAft>
              <a:defRPr/>
            </a:pPr>
            <a:endParaRPr lang="en-US" sz="1600" dirty="0" smtClean="0">
              <a:solidFill>
                <a:schemeClr val="accent6"/>
              </a:solidFill>
              <a:latin typeface="+mn-lt"/>
              <a:cs typeface="Times New Roman" pitchFamily="18" charset="0"/>
            </a:endParaRPr>
          </a:p>
          <a:p>
            <a:pPr marL="971550" lvl="1" indent="-514350" fontAlgn="auto">
              <a:spcBef>
                <a:spcPct val="20000"/>
              </a:spcBef>
              <a:spcAft>
                <a:spcPts val="0"/>
              </a:spcAft>
              <a:defRPr/>
            </a:pPr>
            <a:endParaRPr kumimoji="0" lang="en-US" sz="1600" b="0" i="0" u="none" strike="noStrike" kern="1200" cap="none" spc="0" normalizeH="0" baseline="0" noProof="0" dirty="0" smtClean="0">
              <a:ln>
                <a:noFill/>
              </a:ln>
              <a:solidFill>
                <a:schemeClr val="accent6"/>
              </a:solidFill>
              <a:effectLst/>
              <a:uLnTx/>
              <a:uFillTx/>
              <a:latin typeface="+mn-lt"/>
              <a:cs typeface="Times New Roman" pitchFamily="18"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lide Number Placeholder 2"/>
          <p:cNvSpPr>
            <a:spLocks noGrp="1"/>
          </p:cNvSpPr>
          <p:nvPr>
            <p:ph type="sldNum" sz="quarter" idx="12"/>
          </p:nvPr>
        </p:nvSpPr>
        <p:spPr>
          <a:xfrm>
            <a:off x="6553200" y="6245225"/>
            <a:ext cx="2133600" cy="476250"/>
          </a:xfrm>
        </p:spPr>
        <p:txBody>
          <a:bodyPr/>
          <a:lstStyle/>
          <a:p>
            <a:fld id="{6A3D5D5E-3969-459E-8348-7E52CE321B26}" type="slidenum">
              <a:rPr lang="en-US" smtClean="0"/>
              <a:pPr/>
              <a:t>19</a:t>
            </a:fld>
            <a:endParaRPr lang="en-US" dirty="0"/>
          </a:p>
        </p:txBody>
      </p:sp>
      <p:sp>
        <p:nvSpPr>
          <p:cNvPr id="8" name="Rectangle 7"/>
          <p:cNvSpPr/>
          <p:nvPr/>
        </p:nvSpPr>
        <p:spPr>
          <a:xfrm>
            <a:off x="4800600" y="4648200"/>
            <a:ext cx="2590800" cy="381000"/>
          </a:xfrm>
          <a:prstGeom prst="rect">
            <a:avLst/>
          </a:prstGeom>
          <a:effectLst>
            <a:softEdge rad="6350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333399"/>
                </a:solidFill>
              </a:rPr>
              <a:t>= </a:t>
            </a:r>
            <a:r>
              <a:rPr lang="en-US" sz="2400" dirty="0" smtClean="0">
                <a:solidFill>
                  <a:srgbClr val="333399"/>
                </a:solidFill>
              </a:rPr>
              <a:t>graduation rate</a:t>
            </a:r>
          </a:p>
        </p:txBody>
      </p:sp>
      <p:sp>
        <p:nvSpPr>
          <p:cNvPr id="11" name="Title 1"/>
          <p:cNvSpPr txBox="1">
            <a:spLocks noGrp="1"/>
          </p:cNvSpPr>
          <p:nvPr>
            <p:ph type="title"/>
          </p:nvPr>
        </p:nvSpPr>
        <p:spPr>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a:t>
            </a:r>
            <a:r>
              <a:rPr kumimoji="0" lang="en-US" sz="3200" b="1" i="0" u="none" strike="noStrike" kern="0" cap="none" spc="0" normalizeH="0" noProof="0" dirty="0" smtClean="0">
                <a:ln>
                  <a:noFill/>
                </a:ln>
                <a:solidFill>
                  <a:schemeClr val="accent2"/>
                </a:solidFill>
                <a:effectLst/>
                <a:uLnTx/>
                <a:uFillTx/>
                <a:ea typeface="+mj-ea"/>
                <a:cs typeface="+mj-cs"/>
              </a:rPr>
              <a:t>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baseline="0" dirty="0" smtClean="0">
                <a:solidFill>
                  <a:schemeClr val="accent2"/>
                </a:solidFill>
                <a:ea typeface="+mj-ea"/>
                <a:cs typeface="+mj-cs"/>
              </a:rPr>
              <a:t>Graduation Rate</a:t>
            </a:r>
            <a:endParaRPr kumimoji="0" lang="en-US" sz="3200" b="0" i="0" u="none" strike="noStrike" kern="0" cap="none" spc="0" normalizeH="0" baseline="0" noProof="0" dirty="0">
              <a:ln>
                <a:noFill/>
              </a:ln>
              <a:solidFill>
                <a:schemeClr val="accent2"/>
              </a:solidFill>
              <a:effectLst/>
              <a:uLnTx/>
              <a:uFillTx/>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B940DFB-B558-49CD-A552-ECC2169B26E9}" type="slidenum">
              <a:rPr lang="en-US"/>
              <a:pPr/>
              <a:t>2</a:t>
            </a:fld>
            <a:endParaRPr lang="en-US" dirty="0"/>
          </a:p>
        </p:txBody>
      </p:sp>
      <p:sp>
        <p:nvSpPr>
          <p:cNvPr id="277506"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sz="2400" b="1" dirty="0" smtClean="0">
                <a:solidFill>
                  <a:schemeClr val="accent6"/>
                </a:solidFill>
              </a:rPr>
              <a:t>Department of Education and Early Development </a:t>
            </a:r>
            <a:br>
              <a:rPr lang="en-US" sz="2400" b="1" dirty="0" smtClean="0">
                <a:solidFill>
                  <a:schemeClr val="accent6"/>
                </a:solidFill>
              </a:rPr>
            </a:br>
            <a:r>
              <a:rPr lang="en-US" sz="2400" b="1" dirty="0" smtClean="0">
                <a:solidFill>
                  <a:schemeClr val="accent6"/>
                </a:solidFill>
              </a:rPr>
              <a:t>Constitution</a:t>
            </a:r>
            <a:endParaRPr lang="en-US" sz="2400" dirty="0">
              <a:solidFill>
                <a:schemeClr val="accent6"/>
              </a:solidFill>
            </a:endParaRPr>
          </a:p>
        </p:txBody>
      </p:sp>
      <p:sp>
        <p:nvSpPr>
          <p:cNvPr id="5" name="TextBox 4"/>
          <p:cNvSpPr txBox="1"/>
          <p:nvPr/>
        </p:nvSpPr>
        <p:spPr>
          <a:xfrm>
            <a:off x="457200" y="2438400"/>
            <a:ext cx="8229600" cy="2554545"/>
          </a:xfrm>
          <a:prstGeom prst="rect">
            <a:avLst/>
          </a:prstGeom>
          <a:noFill/>
        </p:spPr>
        <p:txBody>
          <a:bodyPr wrap="square" rtlCol="0">
            <a:spAutoFit/>
          </a:bodyPr>
          <a:lstStyle/>
          <a:p>
            <a:r>
              <a:rPr lang="en-US" sz="2000" b="1" dirty="0" smtClean="0">
                <a:solidFill>
                  <a:schemeClr val="accent6"/>
                </a:solidFill>
                <a:latin typeface="+mn-lt"/>
                <a:cs typeface="Times New Roman" pitchFamily="18" charset="0"/>
              </a:rPr>
              <a:t>Alaska Constitution Section 7.1 – Public Education</a:t>
            </a:r>
          </a:p>
          <a:p>
            <a:endParaRPr lang="en-US" sz="2000" dirty="0" smtClean="0">
              <a:solidFill>
                <a:schemeClr val="accent6"/>
              </a:solidFill>
              <a:latin typeface="+mn-lt"/>
              <a:cs typeface="Times New Roman" pitchFamily="18" charset="0"/>
            </a:endParaRPr>
          </a:p>
          <a:p>
            <a:r>
              <a:rPr lang="en-US" sz="2000" dirty="0" smtClean="0">
                <a:solidFill>
                  <a:schemeClr val="accent6"/>
                </a:solidFill>
                <a:latin typeface="+mn-lt"/>
                <a:cs typeface="Times New Roman" pitchFamily="18" charset="0"/>
              </a:rPr>
              <a:t>The legislature shall by general law establish and maintain a system of public schools open to all children of the State, and may provide for other public educational institutions. Schools and institutions so established shall be free from sectarian control. No money shall be paid from public funds for the direct benefit of any religious or other private educational institution.</a:t>
            </a:r>
            <a:endParaRPr lang="en-US" sz="2000" dirty="0">
              <a:solidFill>
                <a:schemeClr val="accent6"/>
              </a:solidFill>
              <a:latin typeface="+mn-lt"/>
              <a:cs typeface="Times New Roman" pitchFamily="18" charset="0"/>
            </a:endParaRPr>
          </a:p>
        </p:txBody>
      </p:sp>
      <p:pic>
        <p:nvPicPr>
          <p:cNvPr id="7" name="Picture 6" descr="P1010012.JPG"/>
          <p:cNvPicPr>
            <a:picLocks noChangeAspect="1"/>
          </p:cNvPicPr>
          <p:nvPr/>
        </p:nvPicPr>
        <p:blipFill>
          <a:blip r:embed="rId3" cstate="print"/>
          <a:stretch>
            <a:fillRect/>
          </a:stretch>
        </p:blipFill>
        <p:spPr>
          <a:xfrm>
            <a:off x="7010400" y="1600200"/>
            <a:ext cx="1085850" cy="1447800"/>
          </a:xfrm>
          <a:prstGeom prst="rect">
            <a:avLst/>
          </a:prstGeom>
          <a:ln w="12700">
            <a:solidFill>
              <a:schemeClr val="accent6"/>
            </a:solidFill>
          </a:ln>
        </p:spPr>
      </p:pic>
      <p:pic>
        <p:nvPicPr>
          <p:cNvPr id="8" name="Picture 7" descr="P1010019.JPG"/>
          <p:cNvPicPr>
            <a:picLocks noChangeAspect="1"/>
          </p:cNvPicPr>
          <p:nvPr/>
        </p:nvPicPr>
        <p:blipFill>
          <a:blip r:embed="rId4" cstate="print"/>
          <a:stretch>
            <a:fillRect/>
          </a:stretch>
        </p:blipFill>
        <p:spPr>
          <a:xfrm>
            <a:off x="7010400" y="4800600"/>
            <a:ext cx="1143000" cy="1503590"/>
          </a:xfrm>
          <a:prstGeom prst="rect">
            <a:avLst/>
          </a:prstGeom>
          <a:solidFill>
            <a:schemeClr val="accent6"/>
          </a:solidFill>
          <a:ln w="12700">
            <a:solidFill>
              <a:schemeClr val="accent6"/>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20</a:t>
            </a:fld>
            <a:endParaRPr lang="en-US" dirty="0"/>
          </a:p>
        </p:txBody>
      </p:sp>
      <p:sp>
        <p:nvSpPr>
          <p:cNvPr id="4"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Performance</a:t>
            </a:r>
            <a:r>
              <a:rPr kumimoji="0" lang="en-US" sz="3200" b="1" i="0" u="none" strike="noStrike" kern="0" cap="none" spc="0" normalizeH="0" noProof="0" dirty="0" smtClean="0">
                <a:ln>
                  <a:noFill/>
                </a:ln>
                <a:solidFill>
                  <a:schemeClr val="accent2"/>
                </a:solidFill>
                <a:effectLst/>
                <a:uLnTx/>
                <a:uFillTx/>
                <a:ea typeface="+mj-ea"/>
                <a:cs typeface="+mj-cs"/>
              </a:rPr>
              <a:t>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baseline="0" dirty="0" smtClean="0">
                <a:solidFill>
                  <a:schemeClr val="accent2"/>
                </a:solidFill>
                <a:ea typeface="+mj-ea"/>
                <a:cs typeface="+mj-cs"/>
              </a:rPr>
              <a:t>Graduation Rate</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5" name="TextBox 4"/>
          <p:cNvSpPr txBox="1"/>
          <p:nvPr/>
        </p:nvSpPr>
        <p:spPr>
          <a:xfrm>
            <a:off x="457200" y="1371600"/>
            <a:ext cx="8305800" cy="1200329"/>
          </a:xfrm>
          <a:prstGeom prst="rect">
            <a:avLst/>
          </a:prstGeom>
          <a:noFill/>
        </p:spPr>
        <p:txBody>
          <a:bodyPr wrap="square" rtlCol="0">
            <a:spAutoFit/>
          </a:bodyPr>
          <a:lstStyle/>
          <a:p>
            <a:pPr algn="ctr"/>
            <a:r>
              <a:rPr lang="en-US" b="1" dirty="0" smtClean="0">
                <a:solidFill>
                  <a:schemeClr val="accent6"/>
                </a:solidFill>
                <a:latin typeface="+mn-lt"/>
                <a:cs typeface="Times New Roman" pitchFamily="18" charset="0"/>
              </a:rPr>
              <a:t>End Result B</a:t>
            </a:r>
          </a:p>
          <a:p>
            <a:endParaRPr lang="en-US" b="1" dirty="0" smtClean="0">
              <a:solidFill>
                <a:schemeClr val="accent6"/>
              </a:solidFill>
              <a:latin typeface="+mn-lt"/>
              <a:cs typeface="Times New Roman" pitchFamily="18" charset="0"/>
            </a:endParaRPr>
          </a:p>
          <a:p>
            <a:r>
              <a:rPr lang="en-US" b="1" dirty="0" smtClean="0">
                <a:solidFill>
                  <a:schemeClr val="accent6"/>
                </a:solidFill>
                <a:latin typeface="+mn-lt"/>
                <a:cs typeface="Times New Roman" pitchFamily="18" charset="0"/>
              </a:rPr>
              <a:t>Target 1</a:t>
            </a:r>
            <a:r>
              <a:rPr lang="en-US" dirty="0" smtClean="0">
                <a:solidFill>
                  <a:schemeClr val="accent6"/>
                </a:solidFill>
                <a:latin typeface="+mn-lt"/>
                <a:cs typeface="Times New Roman" pitchFamily="18" charset="0"/>
              </a:rPr>
              <a:t>:  Increase the percentage of schools that meet or exceed a 90% attendance rate.</a:t>
            </a:r>
            <a:r>
              <a:rPr lang="en-US" dirty="0" smtClean="0"/>
              <a:t> </a:t>
            </a:r>
            <a:endParaRPr lang="en-US" dirty="0"/>
          </a:p>
        </p:txBody>
      </p:sp>
      <p:pic>
        <p:nvPicPr>
          <p:cNvPr id="7170" name="Picture 2" descr="http://omb.alaska.gov/results/photos/6610_4812.png?x=4324204ed9609f6992e0.98113411"/>
          <p:cNvPicPr>
            <a:picLocks noChangeAspect="1" noChangeArrowheads="1"/>
          </p:cNvPicPr>
          <p:nvPr/>
        </p:nvPicPr>
        <p:blipFill>
          <a:blip r:embed="rId2" cstate="print"/>
          <a:srcRect/>
          <a:stretch>
            <a:fillRect/>
          </a:stretch>
        </p:blipFill>
        <p:spPr bwMode="auto">
          <a:xfrm>
            <a:off x="969876" y="2548508"/>
            <a:ext cx="7259724" cy="41380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21</a:t>
            </a:fld>
            <a:endParaRPr lang="en-US" dirty="0"/>
          </a:p>
        </p:txBody>
      </p:sp>
      <p:sp>
        <p:nvSpPr>
          <p:cNvPr id="4" name="Title 1"/>
          <p:cNvSpPr txBox="1">
            <a:spLocks/>
          </p:cNvSpPr>
          <p:nvPr/>
        </p:nvSpPr>
        <p:spPr>
          <a:xfrm>
            <a:off x="457200" y="274638"/>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2"/>
                </a:solidFill>
                <a:effectLst/>
                <a:uLnTx/>
                <a:uFillTx/>
                <a:ea typeface="+mj-ea"/>
                <a:cs typeface="+mj-cs"/>
              </a:rPr>
              <a:t>Performance</a:t>
            </a:r>
            <a:r>
              <a:rPr kumimoji="0" lang="en-US" sz="3600" b="1" i="0" u="none" strike="noStrike" kern="0" cap="none" spc="0" normalizeH="0" noProof="0" dirty="0" smtClean="0">
                <a:ln>
                  <a:noFill/>
                </a:ln>
                <a:solidFill>
                  <a:schemeClr val="accent2"/>
                </a:solidFill>
                <a:effectLst/>
                <a:uLnTx/>
                <a:uFillTx/>
                <a:ea typeface="+mj-ea"/>
                <a:cs typeface="+mj-cs"/>
              </a:rPr>
              <a:t> Measures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baseline="0" dirty="0" smtClean="0">
                <a:solidFill>
                  <a:schemeClr val="accent2"/>
                </a:solidFill>
                <a:ea typeface="+mj-ea"/>
                <a:cs typeface="+mj-cs"/>
              </a:rPr>
              <a:t>Graduation Rate</a:t>
            </a:r>
            <a:endParaRPr kumimoji="0" lang="en-US" sz="3600" b="0" i="0" u="none" strike="noStrike" kern="0" cap="none" spc="0" normalizeH="0" baseline="0" noProof="0" dirty="0">
              <a:ln>
                <a:noFill/>
              </a:ln>
              <a:solidFill>
                <a:schemeClr val="accent2"/>
              </a:solidFill>
              <a:effectLst/>
              <a:uLnTx/>
              <a:uFillTx/>
              <a:ea typeface="+mj-ea"/>
              <a:cs typeface="+mj-cs"/>
            </a:endParaRPr>
          </a:p>
        </p:txBody>
      </p:sp>
      <p:sp>
        <p:nvSpPr>
          <p:cNvPr id="6" name="TextBox 5"/>
          <p:cNvSpPr txBox="1"/>
          <p:nvPr/>
        </p:nvSpPr>
        <p:spPr>
          <a:xfrm>
            <a:off x="457200" y="1371600"/>
            <a:ext cx="8305800" cy="923330"/>
          </a:xfrm>
          <a:prstGeom prst="rect">
            <a:avLst/>
          </a:prstGeom>
          <a:noFill/>
        </p:spPr>
        <p:txBody>
          <a:bodyPr wrap="square" rtlCol="0">
            <a:spAutoFit/>
          </a:bodyPr>
          <a:lstStyle/>
          <a:p>
            <a:pPr algn="ctr"/>
            <a:r>
              <a:rPr lang="en-US" b="1" dirty="0" smtClean="0">
                <a:solidFill>
                  <a:schemeClr val="accent6"/>
                </a:solidFill>
                <a:latin typeface="+mn-lt"/>
                <a:cs typeface="Times New Roman" pitchFamily="18" charset="0"/>
              </a:rPr>
              <a:t>End Result B</a:t>
            </a:r>
          </a:p>
          <a:p>
            <a:endParaRPr lang="en-US" b="1" dirty="0" smtClean="0">
              <a:solidFill>
                <a:schemeClr val="accent6"/>
              </a:solidFill>
              <a:latin typeface="+mn-lt"/>
              <a:cs typeface="Times New Roman" pitchFamily="18" charset="0"/>
            </a:endParaRPr>
          </a:p>
          <a:p>
            <a:r>
              <a:rPr lang="en-US" b="1" dirty="0" smtClean="0">
                <a:solidFill>
                  <a:schemeClr val="accent6"/>
                </a:solidFill>
                <a:latin typeface="+mn-lt"/>
                <a:cs typeface="Times New Roman" pitchFamily="18" charset="0"/>
              </a:rPr>
              <a:t>Target 2</a:t>
            </a:r>
            <a:r>
              <a:rPr lang="en-US" dirty="0" smtClean="0">
                <a:solidFill>
                  <a:schemeClr val="accent6"/>
                </a:solidFill>
                <a:latin typeface="+mn-lt"/>
                <a:cs typeface="Times New Roman" pitchFamily="18" charset="0"/>
              </a:rPr>
              <a:t>:  Increase the statewide student graduation rates by 2% a year.</a:t>
            </a:r>
            <a:r>
              <a:rPr lang="en-US" dirty="0" smtClean="0"/>
              <a:t> </a:t>
            </a:r>
            <a:endParaRPr lang="en-US" dirty="0"/>
          </a:p>
        </p:txBody>
      </p:sp>
      <p:pic>
        <p:nvPicPr>
          <p:cNvPr id="1026" name="Picture 2" descr="http://omb.alaska.gov/results/photos/6611_5264.png?x=4302634ed9609f690c20.01000923"/>
          <p:cNvPicPr>
            <a:picLocks noChangeAspect="1" noChangeArrowheads="1"/>
          </p:cNvPicPr>
          <p:nvPr/>
        </p:nvPicPr>
        <p:blipFill>
          <a:blip r:embed="rId2" cstate="print"/>
          <a:srcRect/>
          <a:stretch>
            <a:fillRect/>
          </a:stretch>
        </p:blipFill>
        <p:spPr bwMode="auto">
          <a:xfrm>
            <a:off x="990600" y="2438400"/>
            <a:ext cx="7179128" cy="41878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Measures </a:t>
            </a:r>
            <a:br>
              <a:rPr lang="en-US" sz="3200" dirty="0" smtClean="0"/>
            </a:br>
            <a:r>
              <a:rPr lang="en-US" sz="3200" dirty="0" smtClean="0"/>
              <a:t>Improve Statewide Graduation Rate</a:t>
            </a:r>
            <a:endParaRPr lang="en-US" sz="32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22</a:t>
            </a:fld>
            <a:endParaRPr lang="en-US" dirty="0"/>
          </a:p>
        </p:txBody>
      </p:sp>
      <p:sp>
        <p:nvSpPr>
          <p:cNvPr id="5" name="TextBox 4"/>
          <p:cNvSpPr txBox="1"/>
          <p:nvPr/>
        </p:nvSpPr>
        <p:spPr>
          <a:xfrm>
            <a:off x="990600" y="1905000"/>
            <a:ext cx="7391400" cy="3416320"/>
          </a:xfrm>
          <a:prstGeom prst="rect">
            <a:avLst/>
          </a:prstGeom>
          <a:noFill/>
        </p:spPr>
        <p:txBody>
          <a:bodyPr wrap="square" rtlCol="0">
            <a:spAutoFit/>
          </a:bodyPr>
          <a:lstStyle/>
          <a:p>
            <a:r>
              <a:rPr lang="en-US" b="1" dirty="0" smtClean="0"/>
              <a:t>B1: Strategy </a:t>
            </a:r>
            <a:r>
              <a:rPr lang="en-US" dirty="0" smtClean="0"/>
              <a:t>– Improve statewide graduation rate by implementing the Alaska Performance Scholarship Award Program.</a:t>
            </a:r>
          </a:p>
          <a:p>
            <a:endParaRPr lang="en-US" dirty="0" smtClean="0"/>
          </a:p>
          <a:p>
            <a:r>
              <a:rPr lang="en-US" b="1" dirty="0" smtClean="0"/>
              <a:t>Target # 1 </a:t>
            </a:r>
            <a:r>
              <a:rPr lang="en-US" dirty="0" smtClean="0"/>
              <a:t>Increase the number and percent of students who qualify for the Alaska Performance Scholarship Program.</a:t>
            </a:r>
          </a:p>
          <a:p>
            <a:endParaRPr lang="en-US" dirty="0" smtClean="0"/>
          </a:p>
          <a:p>
            <a:r>
              <a:rPr lang="en-US" b="1" dirty="0" smtClean="0"/>
              <a:t>Status #1:</a:t>
            </a:r>
            <a:r>
              <a:rPr lang="en-US" dirty="0" smtClean="0"/>
              <a:t>  The Alaska Performance Scholarship Program (APS) was first implemented for the 2011 high school graduating class.  A total of 2,303 graduating seniors were eligible for the APS out of 8,060 public high school graduates in 2011.  The percentage of graduates eligible for the APS was 28.6%.</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Measures</a:t>
            </a:r>
            <a:br>
              <a:rPr lang="en-US" sz="3200" dirty="0" smtClean="0"/>
            </a:br>
            <a:r>
              <a:rPr lang="en-US" sz="3200" dirty="0" smtClean="0"/>
              <a:t>Improve Statewide Graduation Rate</a:t>
            </a:r>
            <a:endParaRPr lang="en-US" sz="32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23</a:t>
            </a:fld>
            <a:endParaRPr lang="en-US" dirty="0"/>
          </a:p>
        </p:txBody>
      </p:sp>
      <p:sp>
        <p:nvSpPr>
          <p:cNvPr id="5" name="TextBox 4"/>
          <p:cNvSpPr txBox="1"/>
          <p:nvPr/>
        </p:nvSpPr>
        <p:spPr>
          <a:xfrm>
            <a:off x="990600" y="1905000"/>
            <a:ext cx="7391400" cy="4247317"/>
          </a:xfrm>
          <a:prstGeom prst="rect">
            <a:avLst/>
          </a:prstGeom>
          <a:noFill/>
        </p:spPr>
        <p:txBody>
          <a:bodyPr wrap="square" rtlCol="0">
            <a:spAutoFit/>
          </a:bodyPr>
          <a:lstStyle/>
          <a:p>
            <a:r>
              <a:rPr lang="en-US" b="1" dirty="0" smtClean="0"/>
              <a:t>B2: Strategy </a:t>
            </a:r>
            <a:r>
              <a:rPr lang="en-US" dirty="0" smtClean="0"/>
              <a:t>– Improve statewide student graduation rates by implementing statewide </a:t>
            </a:r>
            <a:r>
              <a:rPr lang="en-US" dirty="0" err="1" smtClean="0"/>
              <a:t>WorkReady</a:t>
            </a:r>
            <a:r>
              <a:rPr lang="en-US" dirty="0" smtClean="0"/>
              <a:t> / </a:t>
            </a:r>
            <a:r>
              <a:rPr lang="en-US" dirty="0" err="1" smtClean="0"/>
              <a:t>CollegeReady</a:t>
            </a:r>
            <a:r>
              <a:rPr lang="en-US" dirty="0" smtClean="0"/>
              <a:t> curriculum and assessment program.</a:t>
            </a:r>
          </a:p>
          <a:p>
            <a:endParaRPr lang="en-US" dirty="0" smtClean="0"/>
          </a:p>
          <a:p>
            <a:r>
              <a:rPr lang="en-US" b="1" dirty="0" smtClean="0"/>
              <a:t>Target #1:</a:t>
            </a:r>
            <a:r>
              <a:rPr lang="en-US" dirty="0" smtClean="0"/>
              <a:t>  Increase the number of students receiving a National Career Readiness Certificate</a:t>
            </a:r>
          </a:p>
          <a:p>
            <a:endParaRPr lang="en-US" dirty="0" smtClean="0"/>
          </a:p>
          <a:p>
            <a:r>
              <a:rPr lang="en-US" b="1" dirty="0" smtClean="0"/>
              <a:t>Status #1:</a:t>
            </a:r>
            <a:r>
              <a:rPr lang="en-US" dirty="0" smtClean="0"/>
              <a:t>  In 2011 7,381 students received a National Career Readiness Certificate (NCRC).  This was an increase of 6,117 NCRCs when compared to 2010.  The increase was largely due to regulations requiring students in grade 11 and interested grade 12 students to participate in the career readiness assessment.</a:t>
            </a:r>
          </a:p>
          <a:p>
            <a:r>
              <a:rPr lang="en-US" dirty="0" smtClean="0"/>
              <a:t>In 2011, 84.5% of students who completed the assessment earned a NCRC, which is a 6.4% increase from 2010.</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457200" y="2209800"/>
            <a:ext cx="8229600" cy="2286000"/>
          </a:xfrm>
        </p:spPr>
        <p:txBody>
          <a:bodyPr/>
          <a:lstStyle/>
          <a:p>
            <a:endParaRPr lang="en-US" dirty="0" smtClean="0"/>
          </a:p>
          <a:p>
            <a:r>
              <a:rPr lang="en-US" sz="2400" dirty="0" smtClean="0"/>
              <a:t>Development of K-12 Standards</a:t>
            </a:r>
          </a:p>
          <a:p>
            <a:pPr>
              <a:buNone/>
            </a:pPr>
            <a:endParaRPr lang="en-US" sz="2400" dirty="0" smtClean="0"/>
          </a:p>
          <a:p>
            <a:r>
              <a:rPr lang="en-US" sz="2400" dirty="0" smtClean="0"/>
              <a:t>Alaska Performance Scholarship</a:t>
            </a:r>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fld id="{6A3D5D5E-3969-459E-8348-7E52CE321B26}" type="slidenum">
              <a:rPr lang="en-US" smtClean="0"/>
              <a:pPr/>
              <a:t>24</a:t>
            </a:fld>
            <a:endParaRPr lang="en-US" dirty="0"/>
          </a:p>
        </p:txBody>
      </p:sp>
      <p:sp>
        <p:nvSpPr>
          <p:cNvPr id="4" name="Title 1"/>
          <p:cNvSpPr txBox="1">
            <a:spLocks/>
          </p:cNvSpPr>
          <p:nvPr/>
        </p:nvSpPr>
        <p:spPr>
          <a:xfrm>
            <a:off x="457200" y="304800"/>
            <a:ext cx="8229600" cy="9445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Department</a:t>
            </a:r>
            <a:r>
              <a:rPr kumimoji="0" lang="en-US" sz="3200" b="1" i="0" u="none" strike="noStrike" kern="0" cap="none" spc="0" normalizeH="0" noProof="0" dirty="0" smtClean="0">
                <a:ln>
                  <a:noFill/>
                </a:ln>
                <a:solidFill>
                  <a:schemeClr val="accent2"/>
                </a:solidFill>
                <a:effectLst/>
                <a:uLnTx/>
                <a:uFillTx/>
                <a:ea typeface="+mj-ea"/>
                <a:cs typeface="+mj-cs"/>
              </a:rPr>
              <a:t> Accomplishments</a:t>
            </a:r>
            <a:endParaRPr kumimoji="0" lang="en-US" sz="3200" b="0" i="0" u="none" strike="noStrike" kern="0" cap="none" spc="0" normalizeH="0" baseline="0" noProof="0" dirty="0">
              <a:ln>
                <a:noFill/>
              </a:ln>
              <a:solidFill>
                <a:schemeClr val="accent2"/>
              </a:solidFill>
              <a:effectLst/>
              <a:uLnTx/>
              <a:uFillTx/>
              <a:ea typeface="+mj-ea"/>
              <a:cs typeface="+mj-cs"/>
            </a:endParaRPr>
          </a:p>
        </p:txBody>
      </p:sp>
      <p:pic>
        <p:nvPicPr>
          <p:cNvPr id="9" name="Picture 8" descr="P1010014.JPG"/>
          <p:cNvPicPr>
            <a:picLocks noChangeAspect="1"/>
          </p:cNvPicPr>
          <p:nvPr/>
        </p:nvPicPr>
        <p:blipFill>
          <a:blip r:embed="rId2" cstate="print"/>
          <a:stretch>
            <a:fillRect/>
          </a:stretch>
        </p:blipFill>
        <p:spPr>
          <a:xfrm>
            <a:off x="6121400" y="3429000"/>
            <a:ext cx="2336800" cy="1752600"/>
          </a:xfrm>
          <a:prstGeom prst="rect">
            <a:avLst/>
          </a:prstGeom>
          <a:ln w="12700">
            <a:solidFill>
              <a:schemeClr val="accent6"/>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sz="3200" b="1" dirty="0" smtClean="0">
                <a:solidFill>
                  <a:srgbClr val="333399"/>
                </a:solidFill>
                <a:latin typeface="+mn-lt"/>
                <a:cs typeface="Times New Roman" pitchFamily="18" charset="0"/>
              </a:rPr>
              <a:t>Department Challenges</a:t>
            </a:r>
            <a:endParaRPr lang="en-US" sz="3200" b="1" dirty="0">
              <a:solidFill>
                <a:srgbClr val="333399"/>
              </a:solidFill>
              <a:latin typeface="+mn-lt"/>
              <a:cs typeface="Times New Roman" pitchFamily="18" charset="0"/>
            </a:endParaRPr>
          </a:p>
        </p:txBody>
      </p:sp>
      <p:sp>
        <p:nvSpPr>
          <p:cNvPr id="5" name="Content Placeholder 4"/>
          <p:cNvSpPr>
            <a:spLocks noGrp="1"/>
          </p:cNvSpPr>
          <p:nvPr>
            <p:ph idx="1"/>
          </p:nvPr>
        </p:nvSpPr>
        <p:spPr/>
        <p:txBody>
          <a:bodyPr/>
          <a:lstStyle/>
          <a:p>
            <a:endParaRPr lang="en-US" dirty="0" smtClean="0"/>
          </a:p>
          <a:p>
            <a:r>
              <a:rPr lang="en-US" sz="2800" dirty="0" smtClean="0"/>
              <a:t>Refining state assessments in relation to new standards</a:t>
            </a:r>
          </a:p>
          <a:p>
            <a:pPr>
              <a:buNone/>
            </a:pPr>
            <a:endParaRPr lang="en-US" sz="2800" dirty="0" smtClean="0"/>
          </a:p>
          <a:p>
            <a:r>
              <a:rPr lang="en-US" sz="2800" dirty="0" smtClean="0"/>
              <a:t>Closing the Achievement Gap</a:t>
            </a:r>
          </a:p>
          <a:p>
            <a:pPr>
              <a:buNone/>
            </a:pPr>
            <a:endParaRPr lang="en-US" dirty="0" smtClean="0"/>
          </a:p>
        </p:txBody>
      </p:sp>
      <p:sp>
        <p:nvSpPr>
          <p:cNvPr id="4" name="Slide Number Placeholder 3"/>
          <p:cNvSpPr>
            <a:spLocks noGrp="1"/>
          </p:cNvSpPr>
          <p:nvPr>
            <p:ph type="sldNum" sz="quarter" idx="12"/>
          </p:nvPr>
        </p:nvSpPr>
        <p:spPr/>
        <p:txBody>
          <a:bodyPr/>
          <a:lstStyle/>
          <a:p>
            <a:fld id="{9C16AF66-194F-4E68-B58D-A2C3B7D15176}" type="slidenum">
              <a:rPr lang="en-US" smtClean="0"/>
              <a:pPr/>
              <a:t>25</a:t>
            </a:fld>
            <a:endParaRPr lang="en-US" dirty="0"/>
          </a:p>
        </p:txBody>
      </p:sp>
      <p:pic>
        <p:nvPicPr>
          <p:cNvPr id="6" name="Picture 5" descr="2008 Ed Summit Conference 053.jpg"/>
          <p:cNvPicPr>
            <a:picLocks noChangeAspect="1"/>
          </p:cNvPicPr>
          <p:nvPr/>
        </p:nvPicPr>
        <p:blipFill>
          <a:blip r:embed="rId2" cstate="print"/>
          <a:stretch>
            <a:fillRect/>
          </a:stretch>
        </p:blipFill>
        <p:spPr>
          <a:xfrm>
            <a:off x="5328139" y="4495800"/>
            <a:ext cx="2825261" cy="1587029"/>
          </a:xfrm>
          <a:prstGeom prst="rect">
            <a:avLst/>
          </a:prstGeom>
          <a:ln w="12700">
            <a:solidFill>
              <a:schemeClr val="accent6"/>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6477000" y="3657600"/>
            <a:ext cx="1895475" cy="1743075"/>
          </a:xfrm>
          <a:prstGeom prst="rect">
            <a:avLst/>
          </a:prstGeom>
          <a:noFill/>
          <a:ln w="9525">
            <a:noFill/>
            <a:miter lim="800000"/>
            <a:headEnd/>
            <a:tailEnd/>
          </a:ln>
          <a:effectLst/>
        </p:spPr>
      </p:pic>
      <p:sp>
        <p:nvSpPr>
          <p:cNvPr id="2056" name="Rectangle 8"/>
          <p:cNvSpPr>
            <a:spLocks noGrp="1" noChangeArrowheads="1"/>
          </p:cNvSpPr>
          <p:nvPr>
            <p:ph type="subTitle" idx="1"/>
          </p:nvPr>
        </p:nvSpPr>
        <p:spPr>
          <a:xfrm>
            <a:off x="685800" y="3886200"/>
            <a:ext cx="5638800" cy="1295400"/>
          </a:xfrm>
          <a:noFill/>
          <a:ln/>
        </p:spPr>
        <p:txBody>
          <a:bodyPr/>
          <a:lstStyle/>
          <a:p>
            <a:pPr algn="l"/>
            <a:r>
              <a:rPr lang="en-US" sz="2400" i="1" dirty="0" smtClean="0">
                <a:solidFill>
                  <a:schemeClr val="bg2"/>
                </a:solidFill>
              </a:rPr>
              <a:t>House Finance Sub-Committee</a:t>
            </a:r>
          </a:p>
          <a:p>
            <a:pPr algn="l"/>
            <a:r>
              <a:rPr lang="en-US" sz="2400" i="1" dirty="0" smtClean="0">
                <a:solidFill>
                  <a:schemeClr val="bg2"/>
                </a:solidFill>
              </a:rPr>
              <a:t>2005 Look Back</a:t>
            </a:r>
          </a:p>
          <a:p>
            <a:endParaRPr lang="en-US" dirty="0"/>
          </a:p>
        </p:txBody>
      </p:sp>
      <p:sp>
        <p:nvSpPr>
          <p:cNvPr id="5" name="Title 4"/>
          <p:cNvSpPr>
            <a:spLocks noGrp="1"/>
          </p:cNvSpPr>
          <p:nvPr>
            <p:ph type="ctrTitle"/>
          </p:nvPr>
        </p:nvSpPr>
        <p:spPr>
          <a:xfrm>
            <a:off x="685800" y="609600"/>
            <a:ext cx="7772400" cy="2133600"/>
          </a:xfrm>
        </p:spPr>
        <p:style>
          <a:lnRef idx="2">
            <a:schemeClr val="accent2"/>
          </a:lnRef>
          <a:fillRef idx="1">
            <a:schemeClr val="lt1"/>
          </a:fillRef>
          <a:effectRef idx="0">
            <a:schemeClr val="accent2"/>
          </a:effectRef>
          <a:fontRef idx="minor">
            <a:schemeClr val="dk1"/>
          </a:fontRef>
        </p:style>
        <p:txBody>
          <a:bodyPr/>
          <a:lstStyle/>
          <a:p>
            <a:r>
              <a:rPr lang="en-US" b="1" dirty="0" smtClean="0">
                <a:solidFill>
                  <a:srgbClr val="000099"/>
                </a:solidFill>
              </a:rPr>
              <a:t>Alaska Department of Education &amp; Early Development</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Department of Education &amp; Early Development</a:t>
            </a:r>
            <a:endParaRPr lang="en-US" sz="3200" dirty="0"/>
          </a:p>
        </p:txBody>
      </p:sp>
      <p:sp>
        <p:nvSpPr>
          <p:cNvPr id="3" name="Content Placeholder 2"/>
          <p:cNvSpPr>
            <a:spLocks noGrp="1"/>
          </p:cNvSpPr>
          <p:nvPr>
            <p:ph idx="1"/>
          </p:nvPr>
        </p:nvSpPr>
        <p:spPr/>
        <p:txBody>
          <a:bodyPr/>
          <a:lstStyle/>
          <a:p>
            <a:pPr>
              <a:buNone/>
            </a:pPr>
            <a:r>
              <a:rPr lang="en-US" sz="2400" dirty="0" smtClean="0"/>
              <a:t>	</a:t>
            </a:r>
            <a:r>
              <a:rPr lang="en-US" sz="1800" dirty="0" smtClean="0"/>
              <a:t>The 7 year look back provides historical reference to the department’s research based responses to the data provided by the Comprehensive Student Assessment System documenting student proficiency levels and DEED’s obligation under the Education Clause for accountability and oversight.</a:t>
            </a:r>
          </a:p>
          <a:p>
            <a:pPr>
              <a:buNone/>
            </a:pPr>
            <a:endParaRPr lang="en-US" sz="1800" dirty="0" smtClean="0"/>
          </a:p>
          <a:p>
            <a:pPr>
              <a:buNone/>
            </a:pPr>
            <a:r>
              <a:rPr lang="en-US" sz="1800" dirty="0" smtClean="0"/>
              <a:t>	The Standard Based Assessments and the HSGQE provide the basis for implementing new strategies to impact student achievement.  The high stakes impacts for the individual student are real and without sustainable, solutions the children can suffer the consequences for a lifetime.</a:t>
            </a:r>
            <a:endParaRPr lang="en-US" sz="2400" dirty="0" smtClean="0"/>
          </a:p>
          <a:p>
            <a:pPr>
              <a:buNone/>
            </a:pPr>
            <a:r>
              <a:rPr lang="en-US" sz="2400" dirty="0" smtClean="0"/>
              <a:t>	</a:t>
            </a:r>
            <a:endParaRPr lang="en-US" sz="1800" dirty="0" smtClean="0"/>
          </a:p>
          <a:p>
            <a:pPr>
              <a:buNone/>
            </a:pPr>
            <a:endParaRPr lang="en-US" sz="2400" dirty="0" smtClean="0"/>
          </a:p>
          <a:p>
            <a:pPr>
              <a:buNone/>
            </a:pPr>
            <a:r>
              <a:rPr lang="en-US" sz="2400" dirty="0" smtClean="0"/>
              <a:t>	</a:t>
            </a:r>
            <a:endParaRPr lang="en-US" sz="1800" dirty="0"/>
          </a:p>
        </p:txBody>
      </p:sp>
      <p:sp>
        <p:nvSpPr>
          <p:cNvPr id="4" name="Slide Number Placeholder 3"/>
          <p:cNvSpPr>
            <a:spLocks noGrp="1"/>
          </p:cNvSpPr>
          <p:nvPr>
            <p:ph type="sldNum" sz="quarter" idx="12"/>
          </p:nvPr>
        </p:nvSpPr>
        <p:spPr/>
        <p:txBody>
          <a:bodyPr/>
          <a:lstStyle/>
          <a:p>
            <a:fld id="{9E4D6FE9-7FAD-415F-A63F-6A084EA1A16C}"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sz="3200" b="1" dirty="0" smtClean="0">
                <a:solidFill>
                  <a:srgbClr val="333399"/>
                </a:solidFill>
                <a:latin typeface="+mn-lt"/>
                <a:cs typeface="Times New Roman" pitchFamily="18" charset="0"/>
              </a:rPr>
              <a:t>Appropriations Embedded in EED Budget Structure</a:t>
            </a:r>
            <a:endParaRPr lang="en-US" sz="3200" b="1" dirty="0">
              <a:solidFill>
                <a:srgbClr val="333399"/>
              </a:solidFill>
              <a:latin typeface="+mn-lt"/>
              <a:cs typeface="Times New Roman" pitchFamily="18" charset="0"/>
            </a:endParaRPr>
          </a:p>
        </p:txBody>
      </p:sp>
      <p:sp>
        <p:nvSpPr>
          <p:cNvPr id="4" name="Slide Number Placeholder 3"/>
          <p:cNvSpPr>
            <a:spLocks noGrp="1"/>
          </p:cNvSpPr>
          <p:nvPr>
            <p:ph type="sldNum" sz="quarter" idx="12"/>
          </p:nvPr>
        </p:nvSpPr>
        <p:spPr/>
        <p:txBody>
          <a:bodyPr/>
          <a:lstStyle/>
          <a:p>
            <a:fld id="{9C16AF66-194F-4E68-B58D-A2C3B7D15176}" type="slidenum">
              <a:rPr lang="en-US" smtClean="0"/>
              <a:pPr/>
              <a:t>28</a:t>
            </a:fld>
            <a:endParaRPr lang="en-US" dirty="0"/>
          </a:p>
        </p:txBody>
      </p:sp>
      <p:sp>
        <p:nvSpPr>
          <p:cNvPr id="9" name="Content Placeholder 8"/>
          <p:cNvSpPr>
            <a:spLocks noGrp="1"/>
          </p:cNvSpPr>
          <p:nvPr>
            <p:ph sz="quarter" idx="4294967295"/>
          </p:nvPr>
        </p:nvSpPr>
        <p:spPr>
          <a:xfrm>
            <a:off x="533401" y="1828800"/>
            <a:ext cx="8229599" cy="4297363"/>
          </a:xfrm>
        </p:spPr>
        <p:txBody>
          <a:bodyPr/>
          <a:lstStyle/>
          <a:p>
            <a:endParaRPr lang="en-US" sz="2400" dirty="0" smtClean="0">
              <a:latin typeface="Times New Roman" pitchFamily="18" charset="0"/>
              <a:cs typeface="Times New Roman" pitchFamily="18" charset="0"/>
            </a:endParaRPr>
          </a:p>
          <a:p>
            <a:r>
              <a:rPr lang="en-US" sz="2400" dirty="0" smtClean="0">
                <a:cs typeface="Times New Roman" pitchFamily="18" charset="0"/>
              </a:rPr>
              <a:t>Alaska Native Science and Engineering Program (ANSEP)</a:t>
            </a:r>
          </a:p>
          <a:p>
            <a:r>
              <a:rPr lang="en-US" sz="2400" dirty="0" smtClean="0">
                <a:cs typeface="Times New Roman" pitchFamily="18" charset="0"/>
              </a:rPr>
              <a:t>Alaska Mineral &amp; Energy Resource Education Fund (AMEREF)</a:t>
            </a:r>
          </a:p>
          <a:p>
            <a:r>
              <a:rPr lang="en-US" sz="2400" dirty="0" smtClean="0">
                <a:cs typeface="Times New Roman" pitchFamily="18" charset="0"/>
              </a:rPr>
              <a:t>Best Beginnings</a:t>
            </a:r>
          </a:p>
          <a:p>
            <a:r>
              <a:rPr lang="en-US" sz="2400" dirty="0" smtClean="0">
                <a:cs typeface="Times New Roman" pitchFamily="18" charset="0"/>
              </a:rPr>
              <a:t>Parents as Teachers</a:t>
            </a:r>
          </a:p>
          <a:p>
            <a:r>
              <a:rPr lang="en-US" sz="2400" dirty="0" smtClean="0">
                <a:cs typeface="Times New Roman" pitchFamily="18" charset="0"/>
              </a:rPr>
              <a:t>Theme-based grant to Iditarod School District</a:t>
            </a:r>
          </a:p>
          <a:p>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6477000" y="3657600"/>
            <a:ext cx="1895475" cy="1743075"/>
          </a:xfrm>
          <a:prstGeom prst="rect">
            <a:avLst/>
          </a:prstGeom>
          <a:noFill/>
          <a:ln w="9525">
            <a:noFill/>
            <a:miter lim="800000"/>
            <a:headEnd/>
            <a:tailEnd/>
          </a:ln>
          <a:effectLst/>
        </p:spPr>
      </p:pic>
      <p:sp>
        <p:nvSpPr>
          <p:cNvPr id="2056" name="Rectangle 8"/>
          <p:cNvSpPr>
            <a:spLocks noGrp="1" noChangeArrowheads="1"/>
          </p:cNvSpPr>
          <p:nvPr>
            <p:ph type="subTitle" idx="1"/>
          </p:nvPr>
        </p:nvSpPr>
        <p:spPr>
          <a:xfrm>
            <a:off x="685800" y="3886200"/>
            <a:ext cx="5638800" cy="1295400"/>
          </a:xfrm>
          <a:noFill/>
          <a:ln/>
        </p:spPr>
        <p:txBody>
          <a:bodyPr/>
          <a:lstStyle/>
          <a:p>
            <a:pPr algn="l"/>
            <a:r>
              <a:rPr lang="en-US" sz="2400" i="1" dirty="0" smtClean="0">
                <a:solidFill>
                  <a:schemeClr val="bg2"/>
                </a:solidFill>
              </a:rPr>
              <a:t>House Finance Sub-Committee</a:t>
            </a:r>
          </a:p>
          <a:p>
            <a:pPr algn="l"/>
            <a:r>
              <a:rPr lang="en-US" sz="2400" i="1" dirty="0" smtClean="0">
                <a:solidFill>
                  <a:schemeClr val="bg2"/>
                </a:solidFill>
              </a:rPr>
              <a:t>Ten Year Plan</a:t>
            </a:r>
          </a:p>
          <a:p>
            <a:endParaRPr lang="en-US" dirty="0"/>
          </a:p>
        </p:txBody>
      </p:sp>
      <p:sp>
        <p:nvSpPr>
          <p:cNvPr id="5" name="Title 4"/>
          <p:cNvSpPr>
            <a:spLocks noGrp="1"/>
          </p:cNvSpPr>
          <p:nvPr>
            <p:ph type="ctrTitle"/>
          </p:nvPr>
        </p:nvSpPr>
        <p:spPr>
          <a:xfrm>
            <a:off x="685800" y="609600"/>
            <a:ext cx="7772400" cy="2133600"/>
          </a:xfrm>
        </p:spPr>
        <p:style>
          <a:lnRef idx="2">
            <a:schemeClr val="accent2"/>
          </a:lnRef>
          <a:fillRef idx="1">
            <a:schemeClr val="lt1"/>
          </a:fillRef>
          <a:effectRef idx="0">
            <a:schemeClr val="accent2"/>
          </a:effectRef>
          <a:fontRef idx="minor">
            <a:schemeClr val="dk1"/>
          </a:fontRef>
        </p:style>
        <p:txBody>
          <a:bodyPr/>
          <a:lstStyle/>
          <a:p>
            <a:r>
              <a:rPr lang="en-US" b="1" dirty="0" smtClean="0">
                <a:solidFill>
                  <a:srgbClr val="000099"/>
                </a:solidFill>
              </a:rPr>
              <a:t>Alaska Department of Education &amp; Early Development</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sz="2400" b="1" dirty="0" smtClean="0">
                <a:solidFill>
                  <a:schemeClr val="accent6"/>
                </a:solidFill>
                <a:cs typeface="Times New Roman" pitchFamily="18" charset="0"/>
              </a:rPr>
              <a:t>Department of Education and Early Development</a:t>
            </a:r>
            <a:br>
              <a:rPr lang="en-US" sz="2400" b="1" dirty="0" smtClean="0">
                <a:solidFill>
                  <a:schemeClr val="accent6"/>
                </a:solidFill>
                <a:cs typeface="Times New Roman" pitchFamily="18" charset="0"/>
              </a:rPr>
            </a:br>
            <a:r>
              <a:rPr lang="en-US" sz="2400" b="1" dirty="0" smtClean="0">
                <a:solidFill>
                  <a:schemeClr val="accent6"/>
                </a:solidFill>
                <a:cs typeface="Times New Roman" pitchFamily="18" charset="0"/>
              </a:rPr>
              <a:t>Constitution, continued</a:t>
            </a:r>
            <a:endParaRPr lang="en-US" sz="2400" b="1" dirty="0">
              <a:solidFill>
                <a:schemeClr val="accent6"/>
              </a:solidFill>
              <a:cs typeface="Times New Roman" pitchFamily="18" charset="0"/>
            </a:endParaRPr>
          </a:p>
        </p:txBody>
      </p:sp>
      <p:sp>
        <p:nvSpPr>
          <p:cNvPr id="4" name="Slide Number Placeholder 3"/>
          <p:cNvSpPr>
            <a:spLocks noGrp="1"/>
          </p:cNvSpPr>
          <p:nvPr>
            <p:ph type="sldNum" sz="quarter" idx="12"/>
          </p:nvPr>
        </p:nvSpPr>
        <p:spPr/>
        <p:txBody>
          <a:bodyPr/>
          <a:lstStyle/>
          <a:p>
            <a:fld id="{9E4D6FE9-7FAD-415F-A63F-6A084EA1A16C}" type="slidenum">
              <a:rPr lang="en-US" smtClean="0"/>
              <a:pPr/>
              <a:t>3</a:t>
            </a:fld>
            <a:endParaRPr lang="en-US" dirty="0"/>
          </a:p>
        </p:txBody>
      </p:sp>
      <p:pic>
        <p:nvPicPr>
          <p:cNvPr id="5" name="Picture 4" descr="2008 Ed Summit Conference 047.jpg"/>
          <p:cNvPicPr>
            <a:picLocks noChangeAspect="1"/>
          </p:cNvPicPr>
          <p:nvPr/>
        </p:nvPicPr>
        <p:blipFill>
          <a:blip r:embed="rId2" cstate="print"/>
          <a:stretch>
            <a:fillRect/>
          </a:stretch>
        </p:blipFill>
        <p:spPr>
          <a:xfrm>
            <a:off x="6248400" y="3276600"/>
            <a:ext cx="1872021" cy="1447800"/>
          </a:xfrm>
          <a:prstGeom prst="rect">
            <a:avLst/>
          </a:prstGeom>
          <a:ln w="12700">
            <a:solidFill>
              <a:schemeClr val="accent6"/>
            </a:solidFill>
          </a:ln>
        </p:spPr>
      </p:pic>
      <p:sp>
        <p:nvSpPr>
          <p:cNvPr id="7" name="TextBox 6"/>
          <p:cNvSpPr txBox="1"/>
          <p:nvPr/>
        </p:nvSpPr>
        <p:spPr>
          <a:xfrm>
            <a:off x="609600" y="2731056"/>
            <a:ext cx="8229600" cy="2831544"/>
          </a:xfrm>
          <a:prstGeom prst="rect">
            <a:avLst/>
          </a:prstGeom>
          <a:noFill/>
        </p:spPr>
        <p:txBody>
          <a:bodyPr wrap="square" rtlCol="0">
            <a:spAutoFit/>
          </a:bodyPr>
          <a:lstStyle/>
          <a:p>
            <a:pPr>
              <a:buNone/>
            </a:pPr>
            <a:r>
              <a:rPr lang="en-US" sz="2000" dirty="0" smtClean="0">
                <a:solidFill>
                  <a:schemeClr val="accent6"/>
                </a:solidFill>
                <a:latin typeface="+mn-lt"/>
                <a:cs typeface="Times New Roman" pitchFamily="18" charset="0"/>
              </a:rPr>
              <a:t>Alaska Superior Court defined, in 2007, the State’s responsibilities under the Education clauses:</a:t>
            </a:r>
          </a:p>
          <a:p>
            <a:pPr>
              <a:buNone/>
            </a:pPr>
            <a:endParaRPr lang="en-US" sz="2000" dirty="0" smtClean="0">
              <a:solidFill>
                <a:schemeClr val="accent6"/>
              </a:solidFill>
              <a:latin typeface="+mn-lt"/>
              <a:cs typeface="Times New Roman" pitchFamily="18" charset="0"/>
            </a:endParaRPr>
          </a:p>
          <a:p>
            <a:pPr marL="914400" lvl="1" indent="-514350">
              <a:buAutoNum type="arabicPeriod"/>
            </a:pPr>
            <a:r>
              <a:rPr lang="en-US" sz="2000" dirty="0" smtClean="0">
                <a:solidFill>
                  <a:schemeClr val="accent6"/>
                </a:solidFill>
                <a:latin typeface="+mn-lt"/>
                <a:cs typeface="Times New Roman" pitchFamily="18" charset="0"/>
              </a:rPr>
              <a:t>Appropriate Educational Standards</a:t>
            </a:r>
          </a:p>
          <a:p>
            <a:pPr marL="914400" lvl="1" indent="-514350">
              <a:buAutoNum type="arabicPeriod"/>
            </a:pPr>
            <a:r>
              <a:rPr lang="en-US" sz="2000" dirty="0" smtClean="0">
                <a:solidFill>
                  <a:schemeClr val="accent6"/>
                </a:solidFill>
                <a:latin typeface="+mn-lt"/>
                <a:cs typeface="Times New Roman" pitchFamily="18" charset="0"/>
              </a:rPr>
              <a:t>Adequate Assessments</a:t>
            </a:r>
          </a:p>
          <a:p>
            <a:pPr marL="914400" lvl="1" indent="-514350">
              <a:buAutoNum type="arabicPeriod"/>
            </a:pPr>
            <a:r>
              <a:rPr lang="en-US" sz="2000" dirty="0" smtClean="0">
                <a:solidFill>
                  <a:schemeClr val="accent6"/>
                </a:solidFill>
                <a:latin typeface="+mn-lt"/>
                <a:cs typeface="Times New Roman" pitchFamily="18" charset="0"/>
              </a:rPr>
              <a:t>Oversight &amp; Accountability</a:t>
            </a:r>
          </a:p>
          <a:p>
            <a:pPr marL="914400" lvl="1" indent="-514350">
              <a:buAutoNum type="arabicPeriod"/>
            </a:pPr>
            <a:endParaRPr lang="en-US" sz="2000" dirty="0" smtClean="0">
              <a:solidFill>
                <a:schemeClr val="accent6"/>
              </a:solidFill>
              <a:latin typeface="+mn-lt"/>
              <a:cs typeface="Times New Roman" pitchFamily="18" charset="0"/>
            </a:endParaRPr>
          </a:p>
          <a:p>
            <a:pPr marL="514350" indent="-514350">
              <a:buNone/>
            </a:pPr>
            <a:r>
              <a:rPr lang="en-US" sz="2000" dirty="0" smtClean="0">
                <a:solidFill>
                  <a:schemeClr val="accent6"/>
                </a:solidFill>
                <a:latin typeface="+mn-lt"/>
                <a:cs typeface="Times New Roman" pitchFamily="18" charset="0"/>
              </a:rPr>
              <a:t>     (A fourth is funding, which is a statutory decision)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10 Year Plan</a:t>
            </a:r>
            <a:br>
              <a:rPr lang="en-US" sz="2400" dirty="0" smtClean="0"/>
            </a:br>
            <a:r>
              <a:rPr lang="en-US" sz="2400" dirty="0" smtClean="0"/>
              <a:t>Operating Budget</a:t>
            </a:r>
            <a:endParaRPr lang="en-US" sz="2400" dirty="0"/>
          </a:p>
        </p:txBody>
      </p:sp>
      <p:sp>
        <p:nvSpPr>
          <p:cNvPr id="3" name="TextBox 2"/>
          <p:cNvSpPr txBox="1"/>
          <p:nvPr/>
        </p:nvSpPr>
        <p:spPr>
          <a:xfrm>
            <a:off x="457200" y="1447800"/>
            <a:ext cx="8077200" cy="1200329"/>
          </a:xfrm>
          <a:prstGeom prst="rect">
            <a:avLst/>
          </a:prstGeom>
          <a:noFill/>
        </p:spPr>
        <p:txBody>
          <a:bodyPr wrap="square" rtlCol="0">
            <a:spAutoFit/>
          </a:bodyPr>
          <a:lstStyle/>
          <a:p>
            <a:pPr>
              <a:buFont typeface="Wingdings" pitchFamily="2" charset="2"/>
              <a:buChar char="Ø"/>
            </a:pPr>
            <a:r>
              <a:rPr lang="en-US" dirty="0" smtClean="0"/>
              <a:t>The Department of Education and Early Development has incorporated the highlighted changes discussed later in the presentation into the 10 year plan as well as other changes supported by the Office of the Governor reflected in the FY13 request.</a:t>
            </a:r>
            <a:endParaRPr lang="en-US" dirty="0"/>
          </a:p>
        </p:txBody>
      </p:sp>
      <p:sp>
        <p:nvSpPr>
          <p:cNvPr id="4" name="TextBox 3"/>
          <p:cNvSpPr txBox="1"/>
          <p:nvPr/>
        </p:nvSpPr>
        <p:spPr>
          <a:xfrm>
            <a:off x="533400" y="2895600"/>
            <a:ext cx="8305800" cy="646331"/>
          </a:xfrm>
          <a:prstGeom prst="rect">
            <a:avLst/>
          </a:prstGeom>
          <a:noFill/>
        </p:spPr>
        <p:txBody>
          <a:bodyPr wrap="square" rtlCol="0">
            <a:spAutoFit/>
          </a:bodyPr>
          <a:lstStyle/>
          <a:p>
            <a:pPr>
              <a:buFont typeface="Wingdings" pitchFamily="2" charset="2"/>
              <a:buChar char="Ø"/>
            </a:pPr>
            <a:r>
              <a:rPr lang="en-US" dirty="0" smtClean="0"/>
              <a:t>In FY2015-FY2022, the Foundation Formula assumes an annual BSA increase of $100.00</a:t>
            </a:r>
            <a:endParaRPr lang="en-US" dirty="0"/>
          </a:p>
        </p:txBody>
      </p:sp>
      <p:sp>
        <p:nvSpPr>
          <p:cNvPr id="6" name="TextBox 5"/>
          <p:cNvSpPr txBox="1"/>
          <p:nvPr/>
        </p:nvSpPr>
        <p:spPr>
          <a:xfrm>
            <a:off x="533400" y="3810000"/>
            <a:ext cx="8229600" cy="646331"/>
          </a:xfrm>
          <a:prstGeom prst="rect">
            <a:avLst/>
          </a:prstGeom>
          <a:noFill/>
        </p:spPr>
        <p:txBody>
          <a:bodyPr wrap="square" rtlCol="0">
            <a:spAutoFit/>
          </a:bodyPr>
          <a:lstStyle/>
          <a:p>
            <a:pPr>
              <a:buFont typeface="Wingdings" pitchFamily="2" charset="2"/>
              <a:buChar char="Ø"/>
            </a:pPr>
            <a:r>
              <a:rPr lang="en-US" dirty="0" smtClean="0"/>
              <a:t>The Alaska Performance Scholarship Program is projected to be fully capitalized for anticipated awards.</a:t>
            </a:r>
            <a:endParaRPr lang="en-US" dirty="0"/>
          </a:p>
        </p:txBody>
      </p:sp>
      <p:sp>
        <p:nvSpPr>
          <p:cNvPr id="8" name="TextBox 7"/>
          <p:cNvSpPr txBox="1"/>
          <p:nvPr/>
        </p:nvSpPr>
        <p:spPr>
          <a:xfrm>
            <a:off x="533400" y="4876800"/>
            <a:ext cx="8077200" cy="646331"/>
          </a:xfrm>
          <a:prstGeom prst="rect">
            <a:avLst/>
          </a:prstGeom>
          <a:noFill/>
        </p:spPr>
        <p:txBody>
          <a:bodyPr wrap="square" rtlCol="0">
            <a:spAutoFit/>
          </a:bodyPr>
          <a:lstStyle/>
          <a:p>
            <a:pPr>
              <a:buFont typeface="Wingdings" pitchFamily="2" charset="2"/>
              <a:buChar char="Ø"/>
            </a:pPr>
            <a:r>
              <a:rPr lang="en-US" dirty="0" smtClean="0"/>
              <a:t>Operating cost increases include annual inflation adjustments of 2.75% for contractual obligations.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6477000" y="3657600"/>
            <a:ext cx="1895475" cy="1743075"/>
          </a:xfrm>
          <a:prstGeom prst="rect">
            <a:avLst/>
          </a:prstGeom>
          <a:noFill/>
          <a:ln w="9525">
            <a:noFill/>
            <a:miter lim="800000"/>
            <a:headEnd/>
            <a:tailEnd/>
          </a:ln>
          <a:effectLst/>
        </p:spPr>
      </p:pic>
      <p:sp>
        <p:nvSpPr>
          <p:cNvPr id="2056" name="Rectangle 8"/>
          <p:cNvSpPr>
            <a:spLocks noGrp="1" noChangeArrowheads="1"/>
          </p:cNvSpPr>
          <p:nvPr>
            <p:ph type="subTitle" idx="1"/>
          </p:nvPr>
        </p:nvSpPr>
        <p:spPr>
          <a:xfrm>
            <a:off x="685800" y="2971800"/>
            <a:ext cx="5638800" cy="1295400"/>
          </a:xfrm>
          <a:noFill/>
          <a:ln/>
        </p:spPr>
        <p:txBody>
          <a:bodyPr/>
          <a:lstStyle/>
          <a:p>
            <a:pPr algn="l"/>
            <a:r>
              <a:rPr lang="en-US" sz="2400" i="1" dirty="0" smtClean="0">
                <a:solidFill>
                  <a:schemeClr val="bg2"/>
                </a:solidFill>
              </a:rPr>
              <a:t>House Finance Sub-Committee</a:t>
            </a:r>
          </a:p>
          <a:p>
            <a:pPr algn="l"/>
            <a:r>
              <a:rPr lang="en-US" sz="2400" i="1" dirty="0" smtClean="0">
                <a:solidFill>
                  <a:schemeClr val="bg2"/>
                </a:solidFill>
              </a:rPr>
              <a:t>Audit Check</a:t>
            </a:r>
          </a:p>
          <a:p>
            <a:endParaRPr lang="en-US" dirty="0"/>
          </a:p>
        </p:txBody>
      </p:sp>
      <p:sp>
        <p:nvSpPr>
          <p:cNvPr id="5" name="Title 4"/>
          <p:cNvSpPr>
            <a:spLocks noGrp="1"/>
          </p:cNvSpPr>
          <p:nvPr>
            <p:ph type="ctrTitle"/>
          </p:nvPr>
        </p:nvSpPr>
        <p:spPr>
          <a:xfrm>
            <a:off x="685800" y="609600"/>
            <a:ext cx="7772400" cy="2133600"/>
          </a:xfrm>
        </p:spPr>
        <p:style>
          <a:lnRef idx="2">
            <a:schemeClr val="accent2"/>
          </a:lnRef>
          <a:fillRef idx="1">
            <a:schemeClr val="lt1"/>
          </a:fillRef>
          <a:effectRef idx="0">
            <a:schemeClr val="accent2"/>
          </a:effectRef>
          <a:fontRef idx="minor">
            <a:schemeClr val="dk1"/>
          </a:fontRef>
        </p:style>
        <p:txBody>
          <a:bodyPr/>
          <a:lstStyle/>
          <a:p>
            <a:r>
              <a:rPr lang="en-US" b="1" dirty="0" smtClean="0">
                <a:solidFill>
                  <a:srgbClr val="000099"/>
                </a:solidFill>
              </a:rPr>
              <a:t>Alaska Department of Education &amp; Early Development</a:t>
            </a:r>
            <a:endParaRPr lang="en-US" i="1" dirty="0"/>
          </a:p>
        </p:txBody>
      </p:sp>
      <p:sp>
        <p:nvSpPr>
          <p:cNvPr id="6" name="TextBox 5"/>
          <p:cNvSpPr txBox="1"/>
          <p:nvPr/>
        </p:nvSpPr>
        <p:spPr>
          <a:xfrm>
            <a:off x="609600" y="4267200"/>
            <a:ext cx="5486400" cy="646331"/>
          </a:xfrm>
          <a:prstGeom prst="rect">
            <a:avLst/>
          </a:prstGeom>
          <a:noFill/>
        </p:spPr>
        <p:txBody>
          <a:bodyPr wrap="square" rtlCol="0">
            <a:spAutoFit/>
          </a:bodyPr>
          <a:lstStyle/>
          <a:p>
            <a:r>
              <a:rPr lang="en-US" dirty="0" smtClean="0"/>
              <a:t>Timekeeping for Federal Programs –Improved Methodology</a:t>
            </a:r>
            <a:endParaRPr lang="en-US" dirty="0"/>
          </a:p>
        </p:txBody>
      </p:sp>
      <p:sp>
        <p:nvSpPr>
          <p:cNvPr id="7" name="TextBox 6"/>
          <p:cNvSpPr txBox="1"/>
          <p:nvPr/>
        </p:nvSpPr>
        <p:spPr>
          <a:xfrm>
            <a:off x="609600" y="5105400"/>
            <a:ext cx="5791200" cy="369332"/>
          </a:xfrm>
          <a:prstGeom prst="rect">
            <a:avLst/>
          </a:prstGeom>
          <a:noFill/>
        </p:spPr>
        <p:txBody>
          <a:bodyPr wrap="square" rtlCol="0">
            <a:spAutoFit/>
          </a:bodyPr>
          <a:lstStyle/>
          <a:p>
            <a:r>
              <a:rPr lang="en-US" dirty="0" smtClean="0"/>
              <a:t>USDA State Plan – New version submitted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Status of Current Year Changes</a:t>
            </a:r>
            <a:endParaRPr lang="en-US" sz="24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32</a:t>
            </a:fld>
            <a:endParaRPr lang="en-US" dirty="0"/>
          </a:p>
        </p:txBody>
      </p:sp>
      <p:sp>
        <p:nvSpPr>
          <p:cNvPr id="5" name="Rectangle 4"/>
          <p:cNvSpPr/>
          <p:nvPr/>
        </p:nvSpPr>
        <p:spPr>
          <a:xfrm>
            <a:off x="457200" y="1752600"/>
            <a:ext cx="8305800" cy="3693319"/>
          </a:xfrm>
          <a:prstGeom prst="rect">
            <a:avLst/>
          </a:prstGeom>
        </p:spPr>
        <p:txBody>
          <a:bodyPr wrap="square">
            <a:spAutoFit/>
          </a:bodyPr>
          <a:lstStyle/>
          <a:p>
            <a:r>
              <a:rPr lang="en-US" dirty="0" smtClean="0"/>
              <a:t>Student &amp; School Achievement – School Health and Safety Coordinator - $160 UGF $40.0 I/A </a:t>
            </a:r>
          </a:p>
          <a:p>
            <a:endParaRPr lang="en-US" dirty="0" smtClean="0"/>
          </a:p>
          <a:p>
            <a:r>
              <a:rPr lang="en-US" dirty="0" smtClean="0"/>
              <a:t>The School Health and Safety Coordinator position has increased the department’s capacity to assist districts with school health and safety collaboration and capacity building. </a:t>
            </a:r>
          </a:p>
          <a:p>
            <a:endParaRPr lang="en-US" dirty="0" smtClean="0"/>
          </a:p>
          <a:p>
            <a:r>
              <a:rPr lang="en-US" dirty="0" smtClean="0"/>
              <a:t>The position has been instrumental in the Fourth R Healthy Relationships curriculum training, implementation and evaluation. </a:t>
            </a:r>
          </a:p>
          <a:p>
            <a:endParaRPr lang="en-US" dirty="0" smtClean="0"/>
          </a:p>
          <a:p>
            <a:r>
              <a:rPr lang="en-US" dirty="0" smtClean="0"/>
              <a:t>Additionally this position has participated on statewide committees affiliated with the Governor’s Initiative as well as served as the department’s representative to the State Council on Domestic Violence and Sexual Assault.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Status of Current Year Changes</a:t>
            </a:r>
            <a:endParaRPr lang="en-US" sz="24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33</a:t>
            </a:fld>
            <a:endParaRPr lang="en-US" dirty="0"/>
          </a:p>
        </p:txBody>
      </p:sp>
      <p:sp>
        <p:nvSpPr>
          <p:cNvPr id="5" name="Rectangle 4"/>
          <p:cNvSpPr/>
          <p:nvPr/>
        </p:nvSpPr>
        <p:spPr>
          <a:xfrm>
            <a:off x="457200" y="1752600"/>
            <a:ext cx="8305800" cy="1477328"/>
          </a:xfrm>
          <a:prstGeom prst="rect">
            <a:avLst/>
          </a:prstGeom>
        </p:spPr>
        <p:txBody>
          <a:bodyPr wrap="square">
            <a:spAutoFit/>
          </a:bodyPr>
          <a:lstStyle/>
          <a:p>
            <a:r>
              <a:rPr lang="en-US" dirty="0" smtClean="0"/>
              <a:t>Student &amp; School Achievement – Theme Based Learning - $500.0 UGF</a:t>
            </a:r>
          </a:p>
          <a:p>
            <a:endParaRPr lang="en-US" dirty="0" smtClean="0"/>
          </a:p>
          <a:p>
            <a:r>
              <a:rPr lang="en-US" dirty="0" smtClean="0"/>
              <a:t>This funding was specifically targeted at the Iditarod School District through SB84 to allow the district to capture and digitize the theme based learning in the district and make it available to other districts.</a:t>
            </a:r>
            <a:endParaRPr lang="en-US" dirty="0"/>
          </a:p>
        </p:txBody>
      </p:sp>
      <p:sp>
        <p:nvSpPr>
          <p:cNvPr id="51201" name="Rectangle 1"/>
          <p:cNvSpPr>
            <a:spLocks noChangeArrowheads="1"/>
          </p:cNvSpPr>
          <p:nvPr/>
        </p:nvSpPr>
        <p:spPr bwMode="auto">
          <a:xfrm>
            <a:off x="457200" y="3567500"/>
            <a:ext cx="8229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Student &amp; School Achievement – State System of Support content coaches and district trustees - $400.0 </a:t>
            </a:r>
            <a:r>
              <a:rPr kumimoji="0" lang="en-US" b="0" i="0" u="none" strike="noStrike" cap="none" normalizeH="0" baseline="0" dirty="0" smtClean="0">
                <a:ln>
                  <a:noFill/>
                </a:ln>
                <a:solidFill>
                  <a:schemeClr val="tx1"/>
                </a:solidFill>
                <a:effectLst/>
                <a:latin typeface="+mn-lt"/>
                <a:ea typeface="Calibri" pitchFamily="34" charset="0"/>
                <a:cs typeface="Arial" pitchFamily="34" charset="0"/>
              </a:rPr>
              <a:t>UGF</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Additional content coaches are currently working on projects and the district trustee for </a:t>
            </a:r>
            <a:r>
              <a:rPr kumimoji="0" lang="en-US" b="0" i="0" u="none" strike="noStrike" cap="none" normalizeH="0" baseline="0" dirty="0" err="1" smtClean="0">
                <a:ln>
                  <a:noFill/>
                </a:ln>
                <a:solidFill>
                  <a:schemeClr val="tx1"/>
                </a:solidFill>
                <a:effectLst/>
                <a:latin typeface="+mn-lt"/>
                <a:ea typeface="Calibri" pitchFamily="34" charset="0"/>
                <a:cs typeface="Times New Roman" pitchFamily="18" charset="0"/>
              </a:rPr>
              <a:t>Yupiit</a:t>
            </a: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is in place.  As stated previously concerning these services, it is this type of support that specifically addresses the Superior Court’s concern regarding the state’s obligation to provide appropriate levels of intervention services required under the Education Clause in the constitution.  </a:t>
            </a:r>
            <a:endParaRPr kumimoji="0" lang="en-US"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Status of Current Year Changes</a:t>
            </a:r>
            <a:endParaRPr lang="en-US" sz="24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34</a:t>
            </a:fld>
            <a:endParaRPr lang="en-US" dirty="0"/>
          </a:p>
        </p:txBody>
      </p:sp>
      <p:sp>
        <p:nvSpPr>
          <p:cNvPr id="5" name="Rectangle 4"/>
          <p:cNvSpPr/>
          <p:nvPr/>
        </p:nvSpPr>
        <p:spPr>
          <a:xfrm>
            <a:off x="457200" y="1524000"/>
            <a:ext cx="8305800" cy="5078313"/>
          </a:xfrm>
          <a:prstGeom prst="rect">
            <a:avLst/>
          </a:prstGeom>
        </p:spPr>
        <p:txBody>
          <a:bodyPr wrap="square">
            <a:spAutoFit/>
          </a:bodyPr>
          <a:lstStyle/>
          <a:p>
            <a:r>
              <a:rPr lang="en-US" dirty="0" smtClean="0"/>
              <a:t>Early Learning Coordination – Pre-K Funding Base - $1,000.0 UGF &amp; Pre-K Funding OTI - $700.0 UGF</a:t>
            </a:r>
          </a:p>
          <a:p>
            <a:endParaRPr lang="en-US" dirty="0" smtClean="0"/>
          </a:p>
          <a:p>
            <a:r>
              <a:rPr lang="en-US" dirty="0" smtClean="0"/>
              <a:t>Alaska Pre-K continues to show growth toward the goal of having more Alaskan children ready to learn when they enter the public school system. There have been improvements in the quality of the programs being offered our young children.</a:t>
            </a:r>
          </a:p>
          <a:p>
            <a:endParaRPr lang="en-US" dirty="0" smtClean="0"/>
          </a:p>
          <a:p>
            <a:r>
              <a:rPr lang="en-US" dirty="0" smtClean="0"/>
              <a:t>Early Learning Coordination – Pre-K Funding - $300.0 UGF</a:t>
            </a:r>
          </a:p>
          <a:p>
            <a:endParaRPr lang="en-US" dirty="0" smtClean="0"/>
          </a:p>
          <a:p>
            <a:r>
              <a:rPr lang="en-US" dirty="0" smtClean="0"/>
              <a:t>Targeted specifically at the intervention districts who did not apply for the grant funding, this funding allowed the districts to work with the programs that existed locally to begin to strengthen them.</a:t>
            </a:r>
          </a:p>
          <a:p>
            <a:endParaRPr lang="en-US" dirty="0" smtClean="0"/>
          </a:p>
          <a:p>
            <a:r>
              <a:rPr lang="en-US" dirty="0" smtClean="0"/>
              <a:t>Early Learning Coordination – Best Beginnings - $200.0 UGF</a:t>
            </a:r>
          </a:p>
          <a:p>
            <a:r>
              <a:rPr lang="en-US" dirty="0" smtClean="0"/>
              <a:t>The funding for Best Beginnings is used to promote their initiatives related to early literacy and partnerships. This includes the Dolly Parton Imagination Library and Babies on Track.</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Status of Current Year Changes</a:t>
            </a:r>
            <a:endParaRPr lang="en-US" sz="2400" dirty="0"/>
          </a:p>
        </p:txBody>
      </p:sp>
      <p:sp>
        <p:nvSpPr>
          <p:cNvPr id="4" name="Slide Number Placeholder 3"/>
          <p:cNvSpPr>
            <a:spLocks noGrp="1"/>
          </p:cNvSpPr>
          <p:nvPr>
            <p:ph type="sldNum" sz="quarter" idx="12"/>
          </p:nvPr>
        </p:nvSpPr>
        <p:spPr/>
        <p:txBody>
          <a:bodyPr/>
          <a:lstStyle/>
          <a:p>
            <a:fld id="{9C16AF66-194F-4E68-B58D-A2C3B7D15176}" type="slidenum">
              <a:rPr lang="en-US" smtClean="0"/>
              <a:pPr/>
              <a:t>35</a:t>
            </a:fld>
            <a:endParaRPr lang="en-US" dirty="0"/>
          </a:p>
        </p:txBody>
      </p:sp>
      <p:sp>
        <p:nvSpPr>
          <p:cNvPr id="59394" name="Rectangle 2"/>
          <p:cNvSpPr>
            <a:spLocks noChangeArrowheads="1"/>
          </p:cNvSpPr>
          <p:nvPr/>
        </p:nvSpPr>
        <p:spPr bwMode="auto">
          <a:xfrm>
            <a:off x="457200" y="1486043"/>
            <a:ext cx="8305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Library Operations – Broadband Technology Opportunities Program - $2,704.3 Federal/Other Funds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Alaska OWL (Online With Libraries) is in Phase 1 deployment to libraries. 26 of 34 libraries have received broadband/network enhancements; computer and videoconferencing equipment for libraries, videoconference scheduling assistance, in-person training events, and a monthly webinar schedule are underway.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ACPE – Program Administration &amp; Operations </a:t>
            </a:r>
            <a:r>
              <a:rPr kumimoji="0" lang="en-US" b="0" i="0" u="none" strike="noStrike" cap="none" normalizeH="0" baseline="0" dirty="0" err="1" smtClean="0">
                <a:ln>
                  <a:noFill/>
                </a:ln>
                <a:solidFill>
                  <a:schemeClr val="tx1"/>
                </a:solidFill>
                <a:effectLst/>
                <a:latin typeface="+mn-lt"/>
                <a:ea typeface="Calibri" pitchFamily="34" charset="0"/>
                <a:cs typeface="Times New Roman" pitchFamily="18" charset="0"/>
              </a:rPr>
              <a:t>AlaskAdvantage</a:t>
            </a: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Grant Funding - $3,000.0 UGF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ACPE made grant awards to 2,009 postsecondary students.  Average grant amount was $1,580.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ACPE – Alaska Performance Scholarship Awards - $6,000.0 UGF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ACPE awarded scholarships to more than 900 students.  Average award amount was just over $3,500.</a:t>
            </a:r>
            <a:endParaRPr kumimoji="0" lang="en-US"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400" dirty="0" smtClean="0"/>
              <a:t>FY13 Governor’s Budget Highlights</a:t>
            </a:r>
            <a:br>
              <a:rPr lang="en-US" sz="2400" dirty="0" smtClean="0"/>
            </a:b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Meeting the Mission</a:t>
            </a:r>
            <a:endParaRPr lang="en-US" sz="2400" dirty="0"/>
          </a:p>
        </p:txBody>
      </p:sp>
      <p:sp>
        <p:nvSpPr>
          <p:cNvPr id="5" name="TextBox 4"/>
          <p:cNvSpPr txBox="1"/>
          <p:nvPr/>
        </p:nvSpPr>
        <p:spPr>
          <a:xfrm>
            <a:off x="762000" y="2209800"/>
            <a:ext cx="7543800" cy="5078313"/>
          </a:xfrm>
          <a:prstGeom prst="rect">
            <a:avLst/>
          </a:prstGeom>
          <a:noFill/>
        </p:spPr>
        <p:txBody>
          <a:bodyPr wrap="square" rtlCol="0">
            <a:spAutoFit/>
          </a:bodyPr>
          <a:lstStyle/>
          <a:p>
            <a:pPr marL="342900" indent="-342900">
              <a:buFont typeface="Wingdings" pitchFamily="2" charset="2"/>
              <a:buChar char="Ø"/>
            </a:pPr>
            <a:r>
              <a:rPr lang="en-US" dirty="0" smtClean="0"/>
              <a:t>CSSA– Contractual costs to maintain aligned assessment system and continuous test item development - $750.0</a:t>
            </a:r>
          </a:p>
          <a:p>
            <a:pPr marL="342900" indent="-342900"/>
            <a:endParaRPr lang="en-US" dirty="0" smtClean="0"/>
          </a:p>
          <a:p>
            <a:pPr marL="342900" indent="-342900">
              <a:buFont typeface="Wingdings" pitchFamily="2" charset="2"/>
              <a:buChar char="Ø"/>
            </a:pPr>
            <a:r>
              <a:rPr lang="en-US" dirty="0" smtClean="0"/>
              <a:t>On-line Advanced Placement Courses to qualify for the Alaska  Performance Scholarship available to all 53 School Districts through the Alaska Learning Network - $1.2 million</a:t>
            </a:r>
          </a:p>
          <a:p>
            <a:pPr marL="342900" indent="-342900">
              <a:buFont typeface="Wingdings" pitchFamily="2" charset="2"/>
              <a:buChar char="Ø"/>
            </a:pPr>
            <a:endParaRPr lang="en-US" dirty="0" smtClean="0"/>
          </a:p>
          <a:p>
            <a:pPr marL="342900" indent="-342900">
              <a:buFont typeface="Wingdings" pitchFamily="2" charset="2"/>
              <a:buChar char="Ø"/>
            </a:pPr>
            <a:r>
              <a:rPr lang="en-US" dirty="0" smtClean="0"/>
              <a:t>Fully fund year two of the Alaska Performance Scholarship Program - $2.0 million</a:t>
            </a:r>
          </a:p>
          <a:p>
            <a:pPr marL="342900" indent="-342900">
              <a:buFont typeface="Wingdings" pitchFamily="2" charset="2"/>
              <a:buChar char="Ø"/>
            </a:pPr>
            <a:endParaRPr lang="en-US" dirty="0" smtClean="0"/>
          </a:p>
          <a:p>
            <a:pPr marL="342900" indent="-342900">
              <a:buFont typeface="Wingdings" pitchFamily="2" charset="2"/>
              <a:buChar char="Ø"/>
            </a:pPr>
            <a:r>
              <a:rPr lang="en-US" dirty="0" smtClean="0"/>
              <a:t>State System of Support Content Coaches - $400.0</a:t>
            </a:r>
          </a:p>
          <a:p>
            <a:pPr marL="342900" indent="-342900">
              <a:buFont typeface="Wingdings" pitchFamily="2" charset="2"/>
              <a:buChar char="Ø"/>
            </a:pPr>
            <a:endParaRPr lang="en-US" dirty="0" smtClean="0"/>
          </a:p>
          <a:p>
            <a:pPr marL="342900" indent="-342900">
              <a:buFont typeface="Wingdings" pitchFamily="2" charset="2"/>
              <a:buChar char="Ø"/>
            </a:pPr>
            <a:r>
              <a:rPr lang="en-US" dirty="0" smtClean="0"/>
              <a:t>Statewide Literacy Program - $300.0</a:t>
            </a:r>
          </a:p>
          <a:p>
            <a:pPr marL="342900" indent="-342900">
              <a:buFont typeface="Wingdings" pitchFamily="2" charset="2"/>
              <a:buChar char="Ø"/>
            </a:pPr>
            <a:endParaRPr lang="en-US" dirty="0" smtClean="0"/>
          </a:p>
          <a:p>
            <a:pPr marL="342900" indent="-342900">
              <a:buFont typeface="Wingdings" pitchFamily="2" charset="2"/>
              <a:buChar char="Ø"/>
            </a:pPr>
            <a:r>
              <a:rPr lang="en-US" dirty="0" smtClean="0"/>
              <a:t>Early Learning Coordination Pre-K Program - $700.0</a:t>
            </a:r>
          </a:p>
          <a:p>
            <a:pPr marL="342900" indent="-342900">
              <a:buFont typeface="Wingdings" pitchFamily="2" charset="2"/>
              <a:buChar char="Ø"/>
            </a:pPr>
            <a:endParaRPr lang="en-US" dirty="0" smtClean="0"/>
          </a:p>
          <a:p>
            <a:pPr marL="342900" indent="-342900">
              <a:buFont typeface="Wingdings" pitchFamily="2" charset="2"/>
              <a:buChar char="Ø"/>
            </a:pPr>
            <a:endParaRPr lang="en-US" dirty="0" smtClean="0"/>
          </a:p>
          <a:p>
            <a:pPr marL="342900" indent="-342900">
              <a:buFont typeface="Wingdings" pitchFamily="2" charset="2"/>
              <a:buChar char="Ø"/>
            </a:pPr>
            <a:endParaRPr lang="en-US" dirty="0"/>
          </a:p>
        </p:txBody>
      </p:sp>
      <p:sp>
        <p:nvSpPr>
          <p:cNvPr id="6" name="TextBox 5"/>
          <p:cNvSpPr txBox="1"/>
          <p:nvPr/>
        </p:nvSpPr>
        <p:spPr>
          <a:xfrm>
            <a:off x="457200" y="1295400"/>
            <a:ext cx="8229600" cy="923330"/>
          </a:xfrm>
          <a:prstGeom prst="rect">
            <a:avLst/>
          </a:prstGeom>
          <a:noFill/>
        </p:spPr>
        <p:txBody>
          <a:bodyPr wrap="square" rtlCol="0">
            <a:spAutoFit/>
          </a:bodyPr>
          <a:lstStyle/>
          <a:p>
            <a:r>
              <a:rPr lang="en-US" dirty="0" smtClean="0"/>
              <a:t>Constitutional Mandate for Alaska’s Education System requires content &amp; performance standards, valid, reliable and legally defensible comprehensive system of student assessments (CSSA) and accountability and oversight.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sz="3200" b="1" dirty="0" smtClean="0">
                <a:solidFill>
                  <a:schemeClr val="accent6"/>
                </a:solidFill>
              </a:rPr>
              <a:t>Constitutional Mission</a:t>
            </a:r>
            <a:endParaRPr lang="en-US" sz="3200" dirty="0">
              <a:solidFill>
                <a:schemeClr val="accent6"/>
              </a:solidFill>
            </a:endParaRPr>
          </a:p>
        </p:txBody>
      </p:sp>
      <p:sp>
        <p:nvSpPr>
          <p:cNvPr id="9" name="Content Placeholder 8"/>
          <p:cNvSpPr>
            <a:spLocks noGrp="1"/>
          </p:cNvSpPr>
          <p:nvPr>
            <p:ph idx="1"/>
          </p:nvPr>
        </p:nvSpPr>
        <p:spPr>
          <a:xfrm>
            <a:off x="457200" y="2819400"/>
            <a:ext cx="8229600" cy="1600200"/>
          </a:xfrm>
        </p:spPr>
        <p:txBody>
          <a:bodyPr/>
          <a:lstStyle/>
          <a:p>
            <a:r>
              <a:rPr lang="en-US" sz="2400" dirty="0" smtClean="0">
                <a:cs typeface="Times New Roman" pitchFamily="18" charset="0"/>
              </a:rPr>
              <a:t>To ensure a quality standards based educational system that includes adequate assessments and monitoring, as well as measures of accountability and oversight to improve academic achievement for all students.</a:t>
            </a:r>
          </a:p>
          <a:p>
            <a:pPr>
              <a:buNone/>
            </a:pPr>
            <a:endParaRPr lang="en-US" dirty="0"/>
          </a:p>
        </p:txBody>
      </p:sp>
      <p:sp>
        <p:nvSpPr>
          <p:cNvPr id="4" name="Slide Number Placeholder 3"/>
          <p:cNvSpPr>
            <a:spLocks noGrp="1"/>
          </p:cNvSpPr>
          <p:nvPr>
            <p:ph type="sldNum" sz="quarter" idx="12"/>
          </p:nvPr>
        </p:nvSpPr>
        <p:spPr/>
        <p:txBody>
          <a:bodyPr/>
          <a:lstStyle/>
          <a:p>
            <a:fld id="{9E4D6FE9-7FAD-415F-A63F-6A084EA1A16C}" type="slidenum">
              <a:rPr lang="en-US" smtClean="0"/>
              <a:pPr/>
              <a:t>4</a:t>
            </a:fld>
            <a:endParaRPr lang="en-US" dirty="0"/>
          </a:p>
        </p:txBody>
      </p:sp>
      <p:sp>
        <p:nvSpPr>
          <p:cNvPr id="6" name="Rectangle 5"/>
          <p:cNvSpPr/>
          <p:nvPr/>
        </p:nvSpPr>
        <p:spPr>
          <a:xfrm>
            <a:off x="457200" y="3505200"/>
            <a:ext cx="8077200" cy="461665"/>
          </a:xfrm>
          <a:prstGeom prst="rect">
            <a:avLst/>
          </a:prstGeom>
        </p:spPr>
        <p:txBody>
          <a:bodyPr wrap="square">
            <a:spAutoFit/>
          </a:bodyPr>
          <a:lstStyle/>
          <a:p>
            <a:endParaRPr lang="en-US" sz="2400" dirty="0" smtClean="0">
              <a:solidFill>
                <a:srgbClr val="002060"/>
              </a:solidFill>
              <a:latin typeface="Times New Roman" pitchFamily="18" charset="0"/>
              <a:cs typeface="Times New Roman" pitchFamily="18" charset="0"/>
            </a:endParaRPr>
          </a:p>
        </p:txBody>
      </p:sp>
      <p:sp>
        <p:nvSpPr>
          <p:cNvPr id="8" name="Content Placeholder 2"/>
          <p:cNvSpPr txBox="1">
            <a:spLocks/>
          </p:cNvSpPr>
          <p:nvPr/>
        </p:nvSpPr>
        <p:spPr bwMode="auto">
          <a:xfrm>
            <a:off x="342900" y="3200400"/>
            <a:ext cx="84582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accent2"/>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2"/>
          </a:lnRef>
          <a:fillRef idx="1">
            <a:schemeClr val="lt1"/>
          </a:fillRef>
          <a:effectRef idx="0">
            <a:schemeClr val="accent2"/>
          </a:effectRef>
          <a:fontRef idx="minor">
            <a:schemeClr val="dk1"/>
          </a:fontRef>
        </p:style>
        <p:txBody>
          <a:bodyPr/>
          <a:lstStyle/>
          <a:p>
            <a:r>
              <a:rPr lang="en-US" sz="3200" b="1" dirty="0" smtClean="0">
                <a:solidFill>
                  <a:srgbClr val="333399"/>
                </a:solidFill>
                <a:latin typeface="+mn-lt"/>
              </a:rPr>
              <a:t>Mission Statement</a:t>
            </a:r>
            <a:endParaRPr lang="en-US" sz="3200" dirty="0">
              <a:solidFill>
                <a:srgbClr val="333399"/>
              </a:solidFill>
              <a:latin typeface="+mn-lt"/>
            </a:endParaRPr>
          </a:p>
        </p:txBody>
      </p:sp>
      <p:sp>
        <p:nvSpPr>
          <p:cNvPr id="4" name="Slide Number Placeholder 3"/>
          <p:cNvSpPr>
            <a:spLocks noGrp="1"/>
          </p:cNvSpPr>
          <p:nvPr>
            <p:ph type="sldNum" sz="quarter" idx="12"/>
          </p:nvPr>
        </p:nvSpPr>
        <p:spPr/>
        <p:txBody>
          <a:bodyPr/>
          <a:lstStyle/>
          <a:p>
            <a:fld id="{9E4D6FE9-7FAD-415F-A63F-6A084EA1A16C}" type="slidenum">
              <a:rPr lang="en-US" smtClean="0"/>
              <a:pPr/>
              <a:t>5</a:t>
            </a:fld>
            <a:endParaRPr lang="en-US" dirty="0"/>
          </a:p>
        </p:txBody>
      </p:sp>
      <p:pic>
        <p:nvPicPr>
          <p:cNvPr id="1026" name="Picture 2" descr="E:\DZ Middle School 2009\_DSC1321.jpg"/>
          <p:cNvPicPr>
            <a:picLocks noChangeAspect="1" noChangeArrowheads="1"/>
          </p:cNvPicPr>
          <p:nvPr/>
        </p:nvPicPr>
        <p:blipFill>
          <a:blip r:embed="rId2" cstate="print"/>
          <a:srcRect/>
          <a:stretch>
            <a:fillRect/>
          </a:stretch>
        </p:blipFill>
        <p:spPr bwMode="auto">
          <a:xfrm>
            <a:off x="4800600" y="3886200"/>
            <a:ext cx="3242082" cy="2133600"/>
          </a:xfrm>
          <a:prstGeom prst="rect">
            <a:avLst/>
          </a:prstGeom>
          <a:noFill/>
          <a:ln w="12700">
            <a:solidFill>
              <a:schemeClr val="accent6"/>
            </a:solidFill>
          </a:ln>
        </p:spPr>
      </p:pic>
      <p:sp>
        <p:nvSpPr>
          <p:cNvPr id="7" name="TextBox 6"/>
          <p:cNvSpPr txBox="1"/>
          <p:nvPr/>
        </p:nvSpPr>
        <p:spPr>
          <a:xfrm>
            <a:off x="1066800" y="1981200"/>
            <a:ext cx="3352800" cy="1938992"/>
          </a:xfrm>
          <a:prstGeom prst="rect">
            <a:avLst/>
          </a:prstGeom>
          <a:noFill/>
          <a:ln w="12700">
            <a:solidFill>
              <a:schemeClr val="accent6"/>
            </a:solidFill>
          </a:ln>
        </p:spPr>
        <p:txBody>
          <a:bodyPr wrap="square" rtlCol="0">
            <a:spAutoFit/>
          </a:bodyPr>
          <a:lstStyle/>
          <a:p>
            <a:pPr algn="ctr"/>
            <a:r>
              <a:rPr lang="en-US" sz="2400" dirty="0" smtClean="0">
                <a:solidFill>
                  <a:schemeClr val="accent6"/>
                </a:solidFill>
                <a:latin typeface="+mn-lt"/>
              </a:rPr>
              <a:t>To ensure quality standards-based instruction to improve academic achievement for all students.</a:t>
            </a:r>
            <a:endParaRPr lang="en-US" sz="2400" dirty="0">
              <a:solidFill>
                <a:schemeClr val="accent6"/>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6</a:t>
            </a:fld>
            <a:endParaRPr lang="en-US" dirty="0"/>
          </a:p>
        </p:txBody>
      </p:sp>
      <p:sp>
        <p:nvSpPr>
          <p:cNvPr id="4" name="Rectangle 2"/>
          <p:cNvSpPr txBox="1">
            <a:spLocks noChangeArrowheads="1"/>
          </p:cNvSpPr>
          <p:nvPr/>
        </p:nvSpPr>
        <p:spPr>
          <a:xfrm>
            <a:off x="457200" y="274638"/>
            <a:ext cx="8229600" cy="7921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333399"/>
                </a:solidFill>
                <a:effectLst/>
                <a:uLnTx/>
                <a:uFillTx/>
                <a:ea typeface="+mj-ea"/>
                <a:cs typeface="+mj-cs"/>
              </a:rPr>
              <a:t>S</a:t>
            </a:r>
            <a:r>
              <a:rPr kumimoji="0" lang="en-US" sz="3200" b="1" i="0" u="none" strike="noStrike" kern="0" cap="none" spc="0" normalizeH="0" baseline="0" noProof="0" dirty="0" smtClean="0">
                <a:ln>
                  <a:noFill/>
                </a:ln>
                <a:solidFill>
                  <a:schemeClr val="accent2"/>
                </a:solidFill>
                <a:effectLst/>
                <a:uLnTx/>
                <a:uFillTx/>
                <a:ea typeface="+mj-ea"/>
                <a:cs typeface="+mj-cs"/>
              </a:rPr>
              <a:t>tructure</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8" name="Rectangle 7"/>
          <p:cNvSpPr/>
          <p:nvPr/>
        </p:nvSpPr>
        <p:spPr>
          <a:xfrm>
            <a:off x="3352800" y="1371600"/>
            <a:ext cx="2514600" cy="1066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State Board of Education &amp; Early Development</a:t>
            </a:r>
            <a:endParaRPr lang="en-US" dirty="0">
              <a:latin typeface="Times New Roman" pitchFamily="18" charset="0"/>
              <a:cs typeface="Times New Roman" pitchFamily="18" charset="0"/>
            </a:endParaRPr>
          </a:p>
        </p:txBody>
      </p:sp>
      <p:sp>
        <p:nvSpPr>
          <p:cNvPr id="9" name="Rectangle 8"/>
          <p:cNvSpPr/>
          <p:nvPr/>
        </p:nvSpPr>
        <p:spPr>
          <a:xfrm>
            <a:off x="3733800" y="2743200"/>
            <a:ext cx="1828800" cy="685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Commissioner</a:t>
            </a:r>
          </a:p>
        </p:txBody>
      </p:sp>
      <p:sp>
        <p:nvSpPr>
          <p:cNvPr id="11" name="Rectangle 10"/>
          <p:cNvSpPr/>
          <p:nvPr/>
        </p:nvSpPr>
        <p:spPr>
          <a:xfrm>
            <a:off x="914400" y="4267200"/>
            <a:ext cx="1371600" cy="1066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Teaching &amp; Learning Support</a:t>
            </a:r>
          </a:p>
          <a:p>
            <a:pPr algn="ctr"/>
            <a:endParaRPr lang="en-US" dirty="0"/>
          </a:p>
        </p:txBody>
      </p:sp>
      <p:cxnSp>
        <p:nvCxnSpPr>
          <p:cNvPr id="20" name="Straight Connector 19"/>
          <p:cNvCxnSpPr>
            <a:endCxn id="9" idx="0"/>
          </p:cNvCxnSpPr>
          <p:nvPr/>
        </p:nvCxnSpPr>
        <p:spPr>
          <a:xfrm>
            <a:off x="4648200" y="2438400"/>
            <a:ext cx="0" cy="3048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Straight Connector 24"/>
          <p:cNvCxnSpPr>
            <a:stCxn id="9" idx="2"/>
          </p:cNvCxnSpPr>
          <p:nvPr/>
        </p:nvCxnSpPr>
        <p:spPr>
          <a:xfrm>
            <a:off x="4648200" y="3429000"/>
            <a:ext cx="0" cy="3048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H="1">
            <a:off x="1524000" y="3733800"/>
            <a:ext cx="6096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a:endCxn id="58" idx="0"/>
          </p:cNvCxnSpPr>
          <p:nvPr/>
        </p:nvCxnSpPr>
        <p:spPr>
          <a:xfrm>
            <a:off x="6172200" y="3733800"/>
            <a:ext cx="0" cy="533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41"/>
          <p:cNvCxnSpPr>
            <a:endCxn id="59" idx="0"/>
          </p:cNvCxnSpPr>
          <p:nvPr/>
        </p:nvCxnSpPr>
        <p:spPr>
          <a:xfrm>
            <a:off x="7620000" y="3733800"/>
            <a:ext cx="0" cy="533400"/>
          </a:xfrm>
          <a:prstGeom prst="line">
            <a:avLst/>
          </a:prstGeom>
        </p:spPr>
        <p:style>
          <a:lnRef idx="2">
            <a:schemeClr val="accent2"/>
          </a:lnRef>
          <a:fillRef idx="0">
            <a:schemeClr val="accent2"/>
          </a:fillRef>
          <a:effectRef idx="1">
            <a:schemeClr val="accent2"/>
          </a:effectRef>
          <a:fontRef idx="minor">
            <a:schemeClr val="tx1"/>
          </a:fontRef>
        </p:style>
      </p:cxnSp>
      <p:sp>
        <p:nvSpPr>
          <p:cNvPr id="55" name="Rectangle 54"/>
          <p:cNvSpPr/>
          <p:nvPr/>
        </p:nvSpPr>
        <p:spPr>
          <a:xfrm>
            <a:off x="2362200" y="4267200"/>
            <a:ext cx="1371600" cy="1066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School Finance &amp; Facilities</a:t>
            </a:r>
          </a:p>
          <a:p>
            <a:pPr algn="ctr"/>
            <a:endParaRPr lang="en-US" dirty="0"/>
          </a:p>
        </p:txBody>
      </p:sp>
      <p:sp>
        <p:nvSpPr>
          <p:cNvPr id="56" name="Rectangle 55"/>
          <p:cNvSpPr/>
          <p:nvPr/>
        </p:nvSpPr>
        <p:spPr>
          <a:xfrm>
            <a:off x="3810000" y="4267200"/>
            <a:ext cx="1600200" cy="1066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Administrative Services</a:t>
            </a:r>
          </a:p>
          <a:p>
            <a:pPr algn="ctr"/>
            <a:endParaRPr lang="en-US" dirty="0"/>
          </a:p>
        </p:txBody>
      </p:sp>
      <p:sp>
        <p:nvSpPr>
          <p:cNvPr id="58" name="Rectangle 57"/>
          <p:cNvSpPr/>
          <p:nvPr/>
        </p:nvSpPr>
        <p:spPr>
          <a:xfrm>
            <a:off x="5486400" y="4267200"/>
            <a:ext cx="1371600" cy="1066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Libraries, Archives, &amp; Museums</a:t>
            </a:r>
          </a:p>
          <a:p>
            <a:pPr algn="ctr"/>
            <a:endParaRPr lang="en-US" dirty="0"/>
          </a:p>
        </p:txBody>
      </p:sp>
      <p:sp>
        <p:nvSpPr>
          <p:cNvPr id="59" name="Rectangle 58"/>
          <p:cNvSpPr/>
          <p:nvPr/>
        </p:nvSpPr>
        <p:spPr>
          <a:xfrm>
            <a:off x="6934200" y="4267200"/>
            <a:ext cx="1371600" cy="1066800"/>
          </a:xfrm>
          <a:prstGeom prst="rect">
            <a:avLst/>
          </a:prstGeom>
          <a:solidFill>
            <a:srgbClr val="000066"/>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Mount Edgecumbe Boarding School</a:t>
            </a:r>
          </a:p>
          <a:p>
            <a:pPr algn="ctr"/>
            <a:endParaRPr lang="en-US" dirty="0"/>
          </a:p>
        </p:txBody>
      </p:sp>
      <p:sp>
        <p:nvSpPr>
          <p:cNvPr id="61" name="Rectangle 60"/>
          <p:cNvSpPr/>
          <p:nvPr/>
        </p:nvSpPr>
        <p:spPr>
          <a:xfrm>
            <a:off x="1676400" y="5562600"/>
            <a:ext cx="1752600" cy="1066800"/>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Professional Teaching Practices Commission</a:t>
            </a:r>
            <a:endParaRPr lang="en-US" dirty="0">
              <a:latin typeface="Times New Roman" pitchFamily="18" charset="0"/>
              <a:cs typeface="Times New Roman" pitchFamily="18" charset="0"/>
            </a:endParaRPr>
          </a:p>
        </p:txBody>
      </p:sp>
      <p:sp>
        <p:nvSpPr>
          <p:cNvPr id="62" name="Rectangle 61"/>
          <p:cNvSpPr/>
          <p:nvPr/>
        </p:nvSpPr>
        <p:spPr>
          <a:xfrm>
            <a:off x="3733800" y="5562600"/>
            <a:ext cx="1752600" cy="1066800"/>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Alaska State Council </a:t>
            </a:r>
          </a:p>
          <a:p>
            <a:pPr algn="ctr"/>
            <a:r>
              <a:rPr lang="en-US" dirty="0" smtClean="0">
                <a:latin typeface="Times New Roman" pitchFamily="18" charset="0"/>
                <a:cs typeface="Times New Roman" pitchFamily="18" charset="0"/>
              </a:rPr>
              <a:t>on the Arts</a:t>
            </a:r>
            <a:endParaRPr lang="en-US" dirty="0">
              <a:latin typeface="Times New Roman" pitchFamily="18" charset="0"/>
              <a:cs typeface="Times New Roman" pitchFamily="18" charset="0"/>
            </a:endParaRPr>
          </a:p>
        </p:txBody>
      </p:sp>
      <p:sp>
        <p:nvSpPr>
          <p:cNvPr id="63" name="Rectangle 62"/>
          <p:cNvSpPr/>
          <p:nvPr/>
        </p:nvSpPr>
        <p:spPr>
          <a:xfrm>
            <a:off x="5791200" y="5562600"/>
            <a:ext cx="1676400" cy="1066800"/>
          </a:xfrm>
          <a:prstGeom prst="rect">
            <a:avLst/>
          </a:prstGeom>
          <a:solidFill>
            <a:schemeClr val="accent2">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atin typeface="Times New Roman" pitchFamily="18" charset="0"/>
                <a:cs typeface="Times New Roman" pitchFamily="18" charset="0"/>
              </a:rPr>
              <a:t>Alaska Commission on Postsecondary Education</a:t>
            </a:r>
            <a:endParaRPr lang="en-US" dirty="0">
              <a:latin typeface="Times New Roman" pitchFamily="18" charset="0"/>
              <a:cs typeface="Times New Roman" pitchFamily="18" charset="0"/>
            </a:endParaRPr>
          </a:p>
        </p:txBody>
      </p:sp>
      <p:cxnSp>
        <p:nvCxnSpPr>
          <p:cNvPr id="22" name="Straight Connector 21"/>
          <p:cNvCxnSpPr/>
          <p:nvPr/>
        </p:nvCxnSpPr>
        <p:spPr>
          <a:xfrm>
            <a:off x="3048000" y="3733800"/>
            <a:ext cx="0" cy="533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4648200" y="3733800"/>
            <a:ext cx="0" cy="533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1524000" y="3733800"/>
            <a:ext cx="0" cy="53340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style>
          <a:lnRef idx="2">
            <a:schemeClr val="accent2"/>
          </a:lnRef>
          <a:fillRef idx="1">
            <a:schemeClr val="lt1"/>
          </a:fillRef>
          <a:effectRef idx="0">
            <a:schemeClr val="accent2"/>
          </a:effectRef>
          <a:fontRef idx="minor">
            <a:schemeClr val="dk1"/>
          </a:fontRef>
        </p:style>
        <p:txBody>
          <a:bodyPr/>
          <a:lstStyle/>
          <a:p>
            <a:r>
              <a:rPr lang="en-US" sz="3200" dirty="0" smtClean="0">
                <a:solidFill>
                  <a:srgbClr val="333399"/>
                </a:solidFill>
              </a:rPr>
              <a:t>EED Core Services</a:t>
            </a:r>
            <a:endParaRPr lang="en-US" sz="3200" dirty="0">
              <a:solidFill>
                <a:srgbClr val="333399"/>
              </a:solidFill>
            </a:endParaRPr>
          </a:p>
        </p:txBody>
      </p:sp>
      <p:sp>
        <p:nvSpPr>
          <p:cNvPr id="3" name="Content Placeholder 2"/>
          <p:cNvSpPr>
            <a:spLocks noGrp="1"/>
          </p:cNvSpPr>
          <p:nvPr>
            <p:ph idx="1"/>
          </p:nvPr>
        </p:nvSpPr>
        <p:spPr>
          <a:xfrm>
            <a:off x="457200" y="1600200"/>
            <a:ext cx="8229600" cy="4572000"/>
          </a:xfrm>
        </p:spPr>
        <p:txBody>
          <a:bodyPr/>
          <a:lstStyle/>
          <a:p>
            <a:pPr>
              <a:buFont typeface="+mj-lt"/>
              <a:buAutoNum type="arabicPeriod"/>
            </a:pPr>
            <a:r>
              <a:rPr lang="en-US" sz="1800" dirty="0" smtClean="0">
                <a:cs typeface="Times New Roman" pitchFamily="18" charset="0"/>
              </a:rPr>
              <a:t>Provide and evaluate a Comprehensive Student and School Standards, Assessment and Accountability System for all students and schools in Alaska that is based on student, school, educator, and culturally responsive standards. </a:t>
            </a:r>
          </a:p>
          <a:p>
            <a:pPr>
              <a:buFont typeface="+mj-lt"/>
              <a:buAutoNum type="arabicPeriod"/>
            </a:pPr>
            <a:r>
              <a:rPr lang="en-US" sz="1800" dirty="0" smtClean="0">
                <a:cs typeface="Times New Roman" pitchFamily="18" charset="0"/>
              </a:rPr>
              <a:t>Provide and support standards-based professional development and mentoring for Alaska's educators to ensure high quality instruction and growth in student achievement. </a:t>
            </a:r>
          </a:p>
          <a:p>
            <a:pPr>
              <a:buFont typeface="+mj-lt"/>
              <a:buAutoNum type="arabicPeriod"/>
            </a:pPr>
            <a:r>
              <a:rPr lang="en-US" sz="1800" dirty="0" smtClean="0">
                <a:cs typeface="Times New Roman" pitchFamily="18" charset="0"/>
              </a:rPr>
              <a:t>Provide a statewide program to ensure all students have the foundational skills required for a successful transition to college and/or the workforce after high school.</a:t>
            </a:r>
          </a:p>
          <a:p>
            <a:pPr>
              <a:buFont typeface="+mj-lt"/>
              <a:buAutoNum type="arabicPeriod"/>
            </a:pPr>
            <a:r>
              <a:rPr lang="en-US" sz="1800" dirty="0" smtClean="0">
                <a:cs typeface="Times New Roman" pitchFamily="18" charset="0"/>
              </a:rPr>
              <a:t>Secure and award state, federal, and private educational funding to school districts and other educational organizations to result in higher student achievement. </a:t>
            </a:r>
          </a:p>
          <a:p>
            <a:pPr>
              <a:buFont typeface="+mj-lt"/>
              <a:buAutoNum type="arabicPeriod"/>
            </a:pPr>
            <a:r>
              <a:rPr lang="en-US" sz="1800" dirty="0" smtClean="0">
                <a:cs typeface="Times New Roman" pitchFamily="18" charset="0"/>
              </a:rPr>
              <a:t>Providing high quality data to school districts and stakeholders through the use of the Alaska Statewide Longitudinal Data System.</a:t>
            </a:r>
          </a:p>
          <a:p>
            <a:endParaRPr lang="en-US" sz="1800" dirty="0"/>
          </a:p>
        </p:txBody>
      </p:sp>
      <p:sp>
        <p:nvSpPr>
          <p:cNvPr id="4" name="Slide Number Placeholder 3"/>
          <p:cNvSpPr>
            <a:spLocks noGrp="1"/>
          </p:cNvSpPr>
          <p:nvPr>
            <p:ph type="sldNum" sz="quarter" idx="12"/>
          </p:nvPr>
        </p:nvSpPr>
        <p:spPr/>
        <p:txBody>
          <a:bodyPr/>
          <a:lstStyle/>
          <a:p>
            <a:fld id="{9E4D6FE9-7FAD-415F-A63F-6A084EA1A16C}"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8</a:t>
            </a:fld>
            <a:endParaRPr lang="en-US" dirty="0"/>
          </a:p>
        </p:txBody>
      </p:sp>
      <p:sp>
        <p:nvSpPr>
          <p:cNvPr id="4" name="Title 1"/>
          <p:cNvSpPr txBox="1">
            <a:spLocks/>
          </p:cNvSpPr>
          <p:nvPr/>
        </p:nvSpPr>
        <p:spPr>
          <a:xfrm>
            <a:off x="457200" y="274638"/>
            <a:ext cx="8229600" cy="1143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Core Services – Standards, Assessments, and Accountability</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5" name="TextBox 4"/>
          <p:cNvSpPr txBox="1"/>
          <p:nvPr/>
        </p:nvSpPr>
        <p:spPr>
          <a:xfrm>
            <a:off x="457200" y="2057400"/>
            <a:ext cx="8229600" cy="2215991"/>
          </a:xfrm>
          <a:prstGeom prst="rect">
            <a:avLst/>
          </a:prstGeom>
          <a:noFill/>
        </p:spPr>
        <p:txBody>
          <a:bodyPr wrap="square" rtlCol="0">
            <a:spAutoFit/>
          </a:bodyPr>
          <a:lstStyle/>
          <a:p>
            <a:r>
              <a:rPr lang="en-US" sz="2400" dirty="0" smtClean="0">
                <a:solidFill>
                  <a:schemeClr val="accent2"/>
                </a:solidFill>
                <a:latin typeface="+mn-lt"/>
                <a:cs typeface="Times New Roman" pitchFamily="18" charset="0"/>
              </a:rPr>
              <a:t>Provide and evaluate a Comprehensive Student and School Standards, Assessment and Accountability System for all students and schools in Alaska that is based on student, school, educator, and culturally responsive standards. </a:t>
            </a:r>
          </a:p>
          <a:p>
            <a:endParaRPr lang="en-US" dirty="0"/>
          </a:p>
        </p:txBody>
      </p:sp>
      <p:pic>
        <p:nvPicPr>
          <p:cNvPr id="8" name="Picture 7" descr="_DSC1616.jpg"/>
          <p:cNvPicPr>
            <a:picLocks noChangeAspect="1"/>
          </p:cNvPicPr>
          <p:nvPr/>
        </p:nvPicPr>
        <p:blipFill>
          <a:blip r:embed="rId2" cstate="print"/>
          <a:stretch>
            <a:fillRect/>
          </a:stretch>
        </p:blipFill>
        <p:spPr>
          <a:xfrm>
            <a:off x="5334000" y="4267200"/>
            <a:ext cx="2734864" cy="1812228"/>
          </a:xfrm>
          <a:prstGeom prst="rect">
            <a:avLst/>
          </a:prstGeom>
          <a:ln w="12700">
            <a:solidFill>
              <a:schemeClr val="accent6"/>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3D5D5E-3969-459E-8348-7E52CE321B26}" type="slidenum">
              <a:rPr lang="en-US" smtClean="0"/>
              <a:pPr/>
              <a:t>9</a:t>
            </a:fld>
            <a:endParaRPr lang="en-US" dirty="0"/>
          </a:p>
        </p:txBody>
      </p:sp>
      <p:sp>
        <p:nvSpPr>
          <p:cNvPr id="5" name="Title 1"/>
          <p:cNvSpPr txBox="1">
            <a:spLocks/>
          </p:cNvSpPr>
          <p:nvPr/>
        </p:nvSpPr>
        <p:spPr>
          <a:xfrm>
            <a:off x="457200" y="274638"/>
            <a:ext cx="8229600" cy="10969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ea typeface="+mj-ea"/>
                <a:cs typeface="+mj-cs"/>
              </a:rPr>
              <a:t>Core</a:t>
            </a:r>
            <a:r>
              <a:rPr kumimoji="0" lang="en-US" sz="3200" b="1" i="0" u="none" strike="noStrike" kern="0" cap="none" spc="0" normalizeH="0" noProof="0" dirty="0" smtClean="0">
                <a:ln>
                  <a:noFill/>
                </a:ln>
                <a:solidFill>
                  <a:schemeClr val="accent2"/>
                </a:solidFill>
                <a:effectLst/>
                <a:uLnTx/>
                <a:uFillTx/>
                <a:ea typeface="+mj-ea"/>
                <a:cs typeface="+mj-cs"/>
              </a:rPr>
              <a:t> Service – Professional Development and Mentoring</a:t>
            </a:r>
            <a:endParaRPr kumimoji="0" lang="en-US" sz="3200" b="0" i="0" u="none" strike="noStrike" kern="0" cap="none" spc="0" normalizeH="0" baseline="0" noProof="0" dirty="0">
              <a:ln>
                <a:noFill/>
              </a:ln>
              <a:solidFill>
                <a:schemeClr val="accent2"/>
              </a:solidFill>
              <a:effectLst/>
              <a:uLnTx/>
              <a:uFillTx/>
              <a:ea typeface="+mj-ea"/>
              <a:cs typeface="+mj-cs"/>
            </a:endParaRPr>
          </a:p>
        </p:txBody>
      </p:sp>
      <p:sp>
        <p:nvSpPr>
          <p:cNvPr id="8" name="TextBox 7"/>
          <p:cNvSpPr txBox="1"/>
          <p:nvPr/>
        </p:nvSpPr>
        <p:spPr>
          <a:xfrm>
            <a:off x="914400" y="1905000"/>
            <a:ext cx="7543800" cy="2492990"/>
          </a:xfrm>
          <a:prstGeom prst="rect">
            <a:avLst/>
          </a:prstGeom>
          <a:noFill/>
        </p:spPr>
        <p:txBody>
          <a:bodyPr wrap="square" rtlCol="0">
            <a:spAutoFit/>
          </a:bodyPr>
          <a:lstStyle/>
          <a:p>
            <a:endParaRPr lang="en-US" dirty="0" smtClean="0">
              <a:solidFill>
                <a:schemeClr val="accent2"/>
              </a:solidFill>
              <a:latin typeface="Times New Roman" pitchFamily="18" charset="0"/>
              <a:cs typeface="Times New Roman" pitchFamily="18" charset="0"/>
            </a:endParaRPr>
          </a:p>
          <a:p>
            <a:r>
              <a:rPr lang="en-US" sz="2400" dirty="0" smtClean="0">
                <a:solidFill>
                  <a:schemeClr val="accent2"/>
                </a:solidFill>
                <a:latin typeface="+mn-lt"/>
                <a:cs typeface="Times New Roman" pitchFamily="18" charset="0"/>
              </a:rPr>
              <a:t>Provide and support standards-based professional development and mentoring for Alaska's educators to ensure high quality instruction and growth in student achievement. </a:t>
            </a:r>
          </a:p>
          <a:p>
            <a:endParaRPr lang="en-US" sz="2400" dirty="0" smtClean="0">
              <a:solidFill>
                <a:schemeClr val="accent2"/>
              </a:solidFill>
              <a:latin typeface="Times New Roman" pitchFamily="18" charset="0"/>
              <a:cs typeface="Times New Roman" pitchFamily="18" charset="0"/>
            </a:endParaRPr>
          </a:p>
          <a:p>
            <a:endParaRPr lang="en-US" dirty="0"/>
          </a:p>
        </p:txBody>
      </p:sp>
      <p:pic>
        <p:nvPicPr>
          <p:cNvPr id="6" name="Picture 5" descr="P1010015.JPG"/>
          <p:cNvPicPr>
            <a:picLocks noChangeAspect="1"/>
          </p:cNvPicPr>
          <p:nvPr/>
        </p:nvPicPr>
        <p:blipFill>
          <a:blip r:embed="rId2" cstate="print"/>
          <a:stretch>
            <a:fillRect/>
          </a:stretch>
        </p:blipFill>
        <p:spPr>
          <a:xfrm>
            <a:off x="1143000" y="4648200"/>
            <a:ext cx="2057400" cy="1543050"/>
          </a:xfrm>
          <a:prstGeom prst="rect">
            <a:avLst/>
          </a:prstGeom>
          <a:ln w="12700">
            <a:solidFill>
              <a:schemeClr val="accent6"/>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3157</TotalTime>
  <Words>2042</Words>
  <Application>Microsoft Office PowerPoint</Application>
  <PresentationFormat>On-screen Show (4:3)</PresentationFormat>
  <Paragraphs>254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Alaska Department of Education &amp; Early Development</vt:lpstr>
      <vt:lpstr>Department of Education and Early Development  Constitution</vt:lpstr>
      <vt:lpstr>Department of Education and Early Development Constitution, continued</vt:lpstr>
      <vt:lpstr>Constitutional Mission</vt:lpstr>
      <vt:lpstr>Mission Statement</vt:lpstr>
      <vt:lpstr>PowerPoint Presentation</vt:lpstr>
      <vt:lpstr>EED Core Services</vt:lpstr>
      <vt:lpstr>PowerPoint Presentation</vt:lpstr>
      <vt:lpstr>PowerPoint Presentation</vt:lpstr>
      <vt:lpstr>PowerPoint Presentation</vt:lpstr>
      <vt:lpstr>PowerPoint Presentation</vt:lpstr>
      <vt:lpstr>PowerPoint Presentation</vt:lpstr>
      <vt:lpstr>Alaska’s Standards Based Assessment Results</vt:lpstr>
      <vt:lpstr>PowerPoint Presentation</vt:lpstr>
      <vt:lpstr>PowerPoint Presentation</vt:lpstr>
      <vt:lpstr>PowerPoint Presentation</vt:lpstr>
      <vt:lpstr>Performance Measures Mentor Program</vt:lpstr>
      <vt:lpstr>Performance Measures Alaska Developmental Profile</vt:lpstr>
      <vt:lpstr>Performance Measures Graduation Rate</vt:lpstr>
      <vt:lpstr>PowerPoint Presentation</vt:lpstr>
      <vt:lpstr>PowerPoint Presentation</vt:lpstr>
      <vt:lpstr>Performance Measures  Improve Statewide Graduation Rate</vt:lpstr>
      <vt:lpstr>Performance Measures Improve Statewide Graduation Rate</vt:lpstr>
      <vt:lpstr>PowerPoint Presentation</vt:lpstr>
      <vt:lpstr>Department Challenges</vt:lpstr>
      <vt:lpstr>Alaska Department of Education &amp; Early Development</vt:lpstr>
      <vt:lpstr>Department of Education &amp; Early Development</vt:lpstr>
      <vt:lpstr>Appropriations Embedded in EED Budget Structure</vt:lpstr>
      <vt:lpstr>Alaska Department of Education &amp; Early Development</vt:lpstr>
      <vt:lpstr>10 Year Plan Operating Budget</vt:lpstr>
      <vt:lpstr>Alaska Department of Education &amp; Early Development</vt:lpstr>
      <vt:lpstr>Status of Current Year Changes</vt:lpstr>
      <vt:lpstr>Status of Current Year Changes</vt:lpstr>
      <vt:lpstr>Status of Current Year Changes</vt:lpstr>
      <vt:lpstr>Status of Current Year Changes</vt:lpstr>
      <vt:lpstr>FY13 Governor’s Budget Highlights Meeting the Mission</vt:lpstr>
    </vt:vector>
  </TitlesOfParts>
  <Company>State of Alaska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Les Morse</dc:creator>
  <cp:lastModifiedBy>Administrator</cp:lastModifiedBy>
  <cp:revision>233</cp:revision>
  <dcterms:created xsi:type="dcterms:W3CDTF">2007-11-16T16:46:39Z</dcterms:created>
  <dcterms:modified xsi:type="dcterms:W3CDTF">2012-02-07T00:42:11Z</dcterms:modified>
</cp:coreProperties>
</file>